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300" r:id="rId4"/>
    <p:sldId id="260" r:id="rId5"/>
    <p:sldId id="297" r:id="rId6"/>
    <p:sldId id="298" r:id="rId7"/>
    <p:sldId id="301" r:id="rId8"/>
    <p:sldId id="302" r:id="rId9"/>
    <p:sldId id="303" r:id="rId10"/>
    <p:sldId id="299" r:id="rId11"/>
    <p:sldId id="304" r:id="rId12"/>
    <p:sldId id="305" r:id="rId13"/>
    <p:sldId id="280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0" r:id="rId23"/>
    <p:sldId id="314" r:id="rId24"/>
    <p:sldId id="315" r:id="rId25"/>
    <p:sldId id="316" r:id="rId26"/>
    <p:sldId id="29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20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C7125-BB6D-424A-A3F2-978276417FF8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B47D0-CA94-904D-927E-9F12C80F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A881A-22C9-4222-982D-2F5EBCEF1C7D}" type="slidenum">
              <a:rPr lang="en-US"/>
              <a:pPr/>
              <a:t>1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40EB0-CB03-4C77-A376-689647023148}" type="slidenum">
              <a:rPr lang="en-US"/>
              <a:pPr/>
              <a:t>2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CC582-B173-4A94-B581-46FE267CED75}" type="slidenum">
              <a:rPr lang="en-US"/>
              <a:pPr/>
              <a:t>4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1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7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3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4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0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4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8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9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88F8-8970-704F-98F9-BA51CBA2EB3B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2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Mixed </a:t>
            </a:r>
            <a:r>
              <a:rPr lang="en-US" dirty="0" smtClean="0"/>
              <a:t>ANOVA</a:t>
            </a:r>
            <a:r>
              <a:rPr lang="en-US" dirty="0"/>
              <a:t> </a:t>
            </a:r>
            <a:r>
              <a:rPr lang="en-US" dirty="0" smtClean="0"/>
              <a:t>(GLM 5)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Chapter </a:t>
            </a:r>
            <a:r>
              <a:rPr lang="en-GB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2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Mixed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= </a:t>
            </a:r>
            <a:r>
              <a:rPr lang="en-US" dirty="0" err="1"/>
              <a:t>ezANOVA</a:t>
            </a:r>
            <a:r>
              <a:rPr lang="en-US" dirty="0"/>
              <a:t>(data = </a:t>
            </a:r>
            <a:r>
              <a:rPr lang="en-US" dirty="0" err="1"/>
              <a:t>mixedlong</a:t>
            </a:r>
            <a:r>
              <a:rPr lang="en-US" dirty="0"/>
              <a:t>,</a:t>
            </a:r>
          </a:p>
          <a:p>
            <a:r>
              <a:rPr lang="en-US" dirty="0"/>
              <a:t>                 dv = Rating,</a:t>
            </a:r>
          </a:p>
          <a:p>
            <a:r>
              <a:rPr lang="en-US" dirty="0"/>
              <a:t>                 </a:t>
            </a:r>
            <a:r>
              <a:rPr lang="en-US" dirty="0" err="1"/>
              <a:t>wid</a:t>
            </a:r>
            <a:r>
              <a:rPr lang="en-US" dirty="0"/>
              <a:t> = </a:t>
            </a:r>
            <a:r>
              <a:rPr lang="en-US" dirty="0" err="1"/>
              <a:t>partno</a:t>
            </a:r>
            <a:r>
              <a:rPr lang="en-US" dirty="0"/>
              <a:t>,</a:t>
            </a:r>
          </a:p>
          <a:p>
            <a:r>
              <a:rPr lang="en-US" dirty="0"/>
              <a:t>                 within = Charisma,</a:t>
            </a:r>
          </a:p>
          <a:p>
            <a:r>
              <a:rPr lang="en-US" dirty="0"/>
              <a:t>                 </a:t>
            </a:r>
            <a:r>
              <a:rPr lang="en-US" dirty="0">
                <a:solidFill>
                  <a:srgbClr val="FF0000"/>
                </a:solidFill>
              </a:rPr>
              <a:t>between = Gender,</a:t>
            </a:r>
          </a:p>
          <a:p>
            <a:r>
              <a:rPr lang="en-US" dirty="0"/>
              <a:t>                 detailed = TRUE,</a:t>
            </a:r>
          </a:p>
          <a:p>
            <a:r>
              <a:rPr lang="en-US" dirty="0"/>
              <a:t>                 type = 3)</a:t>
            </a:r>
          </a:p>
        </p:txBody>
      </p:sp>
    </p:spTree>
    <p:extLst>
      <p:ext uri="{BB962C8B-B14F-4D97-AF65-F5344CB8AC3E}">
        <p14:creationId xmlns:p14="http://schemas.microsoft.com/office/powerpoint/2010/main" val="255402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Mauchly’s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778000"/>
            <a:ext cx="8623300" cy="330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000" y="5267059"/>
            <a:ext cx="51335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 we do not need to correct.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727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ANOVA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892300"/>
            <a:ext cx="79756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2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Main effect of charisma: </a:t>
            </a:r>
          </a:p>
          <a:p>
            <a:pPr marL="800100" lvl="1" indent="-342900">
              <a:buFont typeface="Arial"/>
              <a:buChar char="•"/>
            </a:pPr>
            <a:r>
              <a:rPr lang="en-US" i="1" dirty="0"/>
              <a:t>F</a:t>
            </a:r>
            <a:r>
              <a:rPr lang="en-US" dirty="0"/>
              <a:t>(2, 36) = 328.25, </a:t>
            </a:r>
            <a:r>
              <a:rPr lang="en-US" i="1" dirty="0"/>
              <a:t>p </a:t>
            </a:r>
            <a:r>
              <a:rPr lang="en-US" dirty="0"/>
              <a:t>&lt;.001, 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dirty="0"/>
              <a:t> = .92</a:t>
            </a:r>
          </a:p>
          <a:p>
            <a:r>
              <a:rPr lang="en-US" sz="2800" dirty="0"/>
              <a:t>Main effect of gender:</a:t>
            </a:r>
          </a:p>
          <a:p>
            <a:pPr marL="800100" lvl="2" indent="-342900"/>
            <a:r>
              <a:rPr lang="en-US" sz="2800" i="1" dirty="0"/>
              <a:t>F</a:t>
            </a:r>
            <a:r>
              <a:rPr lang="en-US" sz="2800" dirty="0"/>
              <a:t>(1, 18) &lt; .01, </a:t>
            </a:r>
            <a:r>
              <a:rPr lang="en-US" sz="2800" i="1" dirty="0"/>
              <a:t>p </a:t>
            </a:r>
            <a:r>
              <a:rPr lang="en-US" sz="2800" dirty="0"/>
              <a:t>= .95, </a:t>
            </a:r>
            <a:r>
              <a:rPr lang="en-US" sz="2800" i="1" dirty="0"/>
              <a:t>n</a:t>
            </a:r>
            <a:r>
              <a:rPr lang="en-US" sz="2800" i="1" baseline="30000" dirty="0"/>
              <a:t>2</a:t>
            </a:r>
            <a:r>
              <a:rPr lang="en-US" sz="2800" dirty="0"/>
              <a:t> &lt; .01</a:t>
            </a:r>
          </a:p>
          <a:p>
            <a:r>
              <a:rPr lang="en-US" sz="2800" dirty="0"/>
              <a:t>Interaction of charisma &amp; gender:</a:t>
            </a:r>
          </a:p>
          <a:p>
            <a:pPr marL="800100" lvl="1" indent="-342900">
              <a:buFont typeface="Arial"/>
              <a:buChar char="•"/>
            </a:pPr>
            <a:r>
              <a:rPr lang="en-US" i="1" dirty="0"/>
              <a:t>F</a:t>
            </a:r>
            <a:r>
              <a:rPr lang="en-US" dirty="0"/>
              <a:t>(2, 36) = 62.45, </a:t>
            </a:r>
            <a:r>
              <a:rPr lang="en-US" i="1" dirty="0"/>
              <a:t>p </a:t>
            </a:r>
            <a:r>
              <a:rPr lang="en-US" dirty="0"/>
              <a:t>&lt;.001, 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dirty="0"/>
              <a:t> = .68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108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wanted to analyze the main effects post </a:t>
            </a:r>
            <a:r>
              <a:rPr lang="en-US" dirty="0" err="1" smtClean="0"/>
              <a:t>hocs</a:t>
            </a:r>
            <a:r>
              <a:rPr lang="en-US" dirty="0" smtClean="0"/>
              <a:t>, what would you do?</a:t>
            </a:r>
          </a:p>
        </p:txBody>
      </p:sp>
    </p:spTree>
    <p:extLst>
      <p:ext uri="{BB962C8B-B14F-4D97-AF65-F5344CB8AC3E}">
        <p14:creationId xmlns:p14="http://schemas.microsoft.com/office/powerpoint/2010/main" val="1406205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Between subjects </a:t>
            </a:r>
            <a:r>
              <a:rPr lang="en-US" dirty="0" smtClean="0"/>
              <a:t>variables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i="1" dirty="0" smtClean="0"/>
              <a:t>more</a:t>
            </a:r>
            <a:r>
              <a:rPr lang="en-US" dirty="0" smtClean="0"/>
              <a:t> than two levels: </a:t>
            </a:r>
          </a:p>
          <a:p>
            <a:pPr marL="342900" lvl="1" indent="-342900">
              <a:buFont typeface="Arial"/>
              <a:buChar char="•"/>
            </a:pPr>
            <a:r>
              <a:rPr lang="en-US" b="1" dirty="0" smtClean="0"/>
              <a:t>Use the </a:t>
            </a:r>
            <a:r>
              <a:rPr lang="en-US" b="1" dirty="0" err="1" smtClean="0"/>
              <a:t>agricolae</a:t>
            </a:r>
            <a:r>
              <a:rPr lang="en-US" b="1" dirty="0" smtClean="0"/>
              <a:t> library:</a:t>
            </a:r>
          </a:p>
          <a:p>
            <a:pPr marL="742950" lvl="2" indent="-342900"/>
            <a:r>
              <a:rPr lang="en-US" b="1" dirty="0" smtClean="0"/>
              <a:t>Run the ANOVA with the </a:t>
            </a:r>
            <a:r>
              <a:rPr lang="en-US" b="1" dirty="0" err="1" smtClean="0"/>
              <a:t>aov</a:t>
            </a:r>
            <a:r>
              <a:rPr lang="en-US" b="1" dirty="0" smtClean="0"/>
              <a:t>() function, saving the output. </a:t>
            </a:r>
          </a:p>
          <a:p>
            <a:pPr marL="742950" lvl="2" indent="-342900"/>
            <a:r>
              <a:rPr lang="en-US" b="1" dirty="0" smtClean="0"/>
              <a:t>Independent </a:t>
            </a:r>
            <a:r>
              <a:rPr lang="en-US" b="1" i="1" dirty="0"/>
              <a:t>t</a:t>
            </a:r>
            <a:r>
              <a:rPr lang="en-US" b="1" dirty="0"/>
              <a:t> with a Tukey, </a:t>
            </a:r>
            <a:r>
              <a:rPr lang="en-US" b="1" dirty="0" err="1"/>
              <a:t>Bonferroni</a:t>
            </a:r>
            <a:r>
              <a:rPr lang="en-US" b="1" dirty="0"/>
              <a:t>, SNK, or </a:t>
            </a:r>
            <a:r>
              <a:rPr lang="en-US" b="1" dirty="0" err="1"/>
              <a:t>Scheffe</a:t>
            </a:r>
            <a:r>
              <a:rPr lang="en-US" b="1" dirty="0"/>
              <a:t> </a:t>
            </a:r>
            <a:r>
              <a:rPr lang="en-US" b="1" dirty="0" smtClean="0"/>
              <a:t>correction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You can also use the </a:t>
            </a:r>
            <a:r>
              <a:rPr lang="en-US" dirty="0" err="1" smtClean="0"/>
              <a:t>pairwise.t.test</a:t>
            </a:r>
            <a:r>
              <a:rPr lang="en-US" dirty="0" smtClean="0"/>
              <a:t> (be sure paired = FALSE) with a </a:t>
            </a:r>
            <a:r>
              <a:rPr lang="en-US" dirty="0" err="1" smtClean="0"/>
              <a:t>Bonferroni</a:t>
            </a:r>
            <a:r>
              <a:rPr lang="en-US" dirty="0" smtClean="0"/>
              <a:t> correction.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You can also use the </a:t>
            </a:r>
            <a:r>
              <a:rPr lang="en-US" dirty="0" err="1" smtClean="0"/>
              <a:t>lme</a:t>
            </a:r>
            <a:r>
              <a:rPr lang="en-US" dirty="0" smtClean="0"/>
              <a:t>/</a:t>
            </a:r>
            <a:r>
              <a:rPr lang="en-US" dirty="0" err="1" smtClean="0"/>
              <a:t>glht</a:t>
            </a:r>
            <a:r>
              <a:rPr lang="en-US" dirty="0" smtClean="0"/>
              <a:t> Tukey option.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44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measures variables with </a:t>
            </a:r>
            <a:r>
              <a:rPr lang="en-US" i="1" dirty="0" smtClean="0"/>
              <a:t>more </a:t>
            </a:r>
            <a:r>
              <a:rPr lang="en-US" dirty="0" smtClean="0"/>
              <a:t>than two levels: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pairwise.t.test</a:t>
            </a:r>
            <a:r>
              <a:rPr lang="en-US" dirty="0" smtClean="0"/>
              <a:t> (paired = TRUE) using a </a:t>
            </a:r>
            <a:r>
              <a:rPr lang="en-US" dirty="0" err="1"/>
              <a:t>B</a:t>
            </a:r>
            <a:r>
              <a:rPr lang="en-US" dirty="0" err="1" smtClean="0"/>
              <a:t>onferroni</a:t>
            </a:r>
            <a:r>
              <a:rPr lang="en-US" dirty="0" smtClean="0"/>
              <a:t> correction.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You can also use the </a:t>
            </a:r>
            <a:r>
              <a:rPr lang="en-US" dirty="0" err="1" smtClean="0"/>
              <a:t>lme</a:t>
            </a:r>
            <a:r>
              <a:rPr lang="en-US" dirty="0" smtClean="0"/>
              <a:t>/</a:t>
            </a:r>
            <a:r>
              <a:rPr lang="en-US" dirty="0" err="1" smtClean="0"/>
              <a:t>glht</a:t>
            </a:r>
            <a:r>
              <a:rPr lang="en-US" dirty="0" smtClean="0"/>
              <a:t> </a:t>
            </a:r>
            <a:r>
              <a:rPr lang="en-US" dirty="0"/>
              <a:t>Tukey option.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58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apply those same ideas to a simple effects analysis.</a:t>
            </a:r>
          </a:p>
          <a:p>
            <a:r>
              <a:rPr lang="en-US" dirty="0" smtClean="0"/>
              <a:t>As always, with interactions, we first have to split up one of the variables.</a:t>
            </a:r>
          </a:p>
          <a:p>
            <a:pPr lvl="1"/>
            <a:r>
              <a:rPr lang="en-US" dirty="0" smtClean="0"/>
              <a:t>Go with the larger one! That creates less post hoc tests to run/write up = more power. </a:t>
            </a:r>
          </a:p>
        </p:txBody>
      </p:sp>
    </p:spTree>
    <p:extLst>
      <p:ext uri="{BB962C8B-B14F-4D97-AF65-F5344CB8AC3E}">
        <p14:creationId xmlns:p14="http://schemas.microsoft.com/office/powerpoint/2010/main" val="1866653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tricky part about a simple effects analysis with mixed ANOVAs is making sure that you run the correct post hoc test.</a:t>
            </a:r>
          </a:p>
          <a:p>
            <a:r>
              <a:rPr lang="en-US" dirty="0" smtClean="0"/>
              <a:t>Pick one variable to SPLIT.</a:t>
            </a:r>
          </a:p>
          <a:p>
            <a:r>
              <a:rPr lang="en-US" dirty="0" smtClean="0"/>
              <a:t>Pick one variable to ANALYZE.</a:t>
            </a:r>
          </a:p>
        </p:txBody>
      </p:sp>
    </p:spTree>
    <p:extLst>
      <p:ext uri="{BB962C8B-B14F-4D97-AF65-F5344CB8AC3E}">
        <p14:creationId xmlns:p14="http://schemas.microsoft.com/office/powerpoint/2010/main" val="317011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between subjects is the analysis option: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aov</a:t>
            </a:r>
            <a:r>
              <a:rPr lang="en-US" dirty="0" smtClean="0"/>
              <a:t>, </a:t>
            </a:r>
            <a:r>
              <a:rPr lang="en-US" dirty="0" err="1"/>
              <a:t>Agricolae</a:t>
            </a:r>
            <a:r>
              <a:rPr lang="en-US" dirty="0"/>
              <a:t> </a:t>
            </a:r>
            <a:r>
              <a:rPr lang="en-US" dirty="0" smtClean="0"/>
              <a:t>library options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pairwise.t.test</a:t>
            </a:r>
            <a:r>
              <a:rPr lang="en-US" dirty="0" smtClean="0"/>
              <a:t> with paired = FALSE, </a:t>
            </a:r>
            <a:r>
              <a:rPr lang="en-US" dirty="0" err="1" smtClean="0"/>
              <a:t>Bonferroni</a:t>
            </a:r>
            <a:endParaRPr lang="en-US" dirty="0" smtClean="0"/>
          </a:p>
          <a:p>
            <a:pPr lvl="1"/>
            <a:r>
              <a:rPr lang="en-US" dirty="0" smtClean="0"/>
              <a:t>Run LME test, then </a:t>
            </a:r>
            <a:r>
              <a:rPr lang="en-US" dirty="0" err="1" smtClean="0"/>
              <a:t>glht</a:t>
            </a:r>
            <a:r>
              <a:rPr lang="en-US" dirty="0" smtClean="0"/>
              <a:t> test for Tukey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7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Mixed ANOVA</a:t>
            </a:r>
            <a:endParaRPr lang="en-GB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Mixed</a:t>
            </a:r>
            <a:r>
              <a:rPr lang="en-GB" dirty="0"/>
              <a:t>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1 or more Independent variable uses the same </a:t>
            </a:r>
            <a:r>
              <a:rPr lang="en-GB" dirty="0" smtClean="0"/>
              <a:t>participants (repeated measures)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1 or more Independent variable uses different </a:t>
            </a:r>
            <a:r>
              <a:rPr lang="en-GB" dirty="0" smtClean="0"/>
              <a:t>participants (between subjects)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320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utoUpdateAnimBg="0"/>
      <p:bldP spid="17305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repeated measures is </a:t>
            </a:r>
            <a:r>
              <a:rPr lang="en-US" dirty="0"/>
              <a:t>the analysis option: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/>
              <a:t>pairwise.t.test</a:t>
            </a:r>
            <a:r>
              <a:rPr lang="en-US" dirty="0"/>
              <a:t> with paired = </a:t>
            </a:r>
            <a:r>
              <a:rPr lang="en-US" dirty="0" smtClean="0"/>
              <a:t>TRUE, </a:t>
            </a:r>
            <a:r>
              <a:rPr lang="en-US" dirty="0" err="1"/>
              <a:t>Bonferroni</a:t>
            </a:r>
            <a:endParaRPr lang="en-US" dirty="0"/>
          </a:p>
          <a:p>
            <a:pPr lvl="1"/>
            <a:r>
              <a:rPr lang="en-US" dirty="0"/>
              <a:t>Run LME test, then </a:t>
            </a:r>
            <a:r>
              <a:rPr lang="en-US" dirty="0" err="1"/>
              <a:t>glht</a:t>
            </a:r>
            <a:r>
              <a:rPr lang="en-US" dirty="0"/>
              <a:t> test for Tukey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26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why </a:t>
            </a:r>
            <a:r>
              <a:rPr lang="en-US" dirty="0" err="1" smtClean="0"/>
              <a:t>lme</a:t>
            </a:r>
            <a:r>
              <a:rPr lang="en-US" dirty="0" smtClean="0"/>
              <a:t> (even though it is more work) is a good option </a:t>
            </a:r>
            <a:r>
              <a:rPr lang="en-US" dirty="0" smtClean="0">
                <a:sym typeface="Wingdings"/>
              </a:rPr>
              <a:t> you don’t have to think quite as hard to remember which code/test to use.</a:t>
            </a:r>
          </a:p>
          <a:p>
            <a:r>
              <a:rPr lang="en-US" dirty="0" smtClean="0">
                <a:sym typeface="Wingdings"/>
              </a:rPr>
              <a:t>Plus! Once you get the hang of regression, you could completely ditch ANOVA altogether.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24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740712"/>
              </p:ext>
            </p:extLst>
          </p:nvPr>
        </p:nvGraphicFramePr>
        <p:xfrm>
          <a:off x="457200" y="1600200"/>
          <a:ext cx="8229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Repeated Measures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Repeated Measures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Between Subjects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Between Subjects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Between Subjects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22126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Since gender has a smaller number of levels, we can see if gender affects ratings for each type of charisma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That’s going to be independent t because we are comparing the between subjects levels.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59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0"/>
            <a:ext cx="8618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74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the options for simple effects with between subjects analysis, since the repeated measures ones you can find in C13.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10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652014"/>
              </p:ext>
            </p:extLst>
          </p:nvPr>
        </p:nvGraphicFramePr>
        <p:xfrm>
          <a:off x="457200" y="1600200"/>
          <a:ext cx="8229600" cy="443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1079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Tukey </a:t>
                      </a:r>
                    </a:p>
                    <a:p>
                      <a:r>
                        <a:rPr lang="en-US" sz="2400" dirty="0" err="1" smtClean="0"/>
                        <a:t>Agricolae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Bonferroni</a:t>
                      </a:r>
                      <a:endParaRPr lang="en-US" sz="2400" dirty="0" smtClean="0"/>
                    </a:p>
                    <a:p>
                      <a:r>
                        <a:rPr lang="en-US" sz="2400" baseline="0" dirty="0" err="1" smtClean="0"/>
                        <a:t>t.test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Tukey</a:t>
                      </a:r>
                    </a:p>
                    <a:p>
                      <a:r>
                        <a:rPr lang="en-US" sz="2400" dirty="0" smtClean="0"/>
                        <a:t>LME/GLHT</a:t>
                      </a:r>
                      <a:endParaRPr lang="en-US" sz="2400" dirty="0"/>
                    </a:p>
                  </a:txBody>
                  <a:tcPr/>
                </a:tc>
              </a:tr>
              <a:tr h="11079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None,</a:t>
                      </a:r>
                    </a:p>
                    <a:p>
                      <a:r>
                        <a:rPr lang="en-US" sz="2400" dirty="0" smtClean="0"/>
                        <a:t>Men V Women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&lt; .001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&lt; .001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&lt; .001</a:t>
                      </a:r>
                      <a:endParaRPr lang="en-US" sz="2400" dirty="0"/>
                    </a:p>
                  </a:txBody>
                  <a:tcPr/>
                </a:tc>
              </a:tr>
              <a:tr h="11079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Medium</a:t>
                      </a:r>
                    </a:p>
                    <a:p>
                      <a:r>
                        <a:rPr lang="en-US" sz="2400" dirty="0" smtClean="0"/>
                        <a:t>Men</a:t>
                      </a:r>
                      <a:r>
                        <a:rPr lang="en-US" sz="2400" baseline="0" dirty="0" smtClean="0"/>
                        <a:t> V Women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.75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.75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smtClean="0"/>
                        <a:t>74</a:t>
                      </a:r>
                      <a:endParaRPr lang="en-US" sz="2400" dirty="0"/>
                    </a:p>
                  </a:txBody>
                  <a:tcPr/>
                </a:tc>
              </a:tr>
              <a:tr h="11079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</a:t>
                      </a:r>
                    </a:p>
                    <a:p>
                      <a:r>
                        <a:rPr lang="en-US" sz="2400" dirty="0" smtClean="0"/>
                        <a:t>Men V Women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 .001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 .001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 .001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337371"/>
            <a:ext cx="184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pick a favorite.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56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include</a:t>
            </a:r>
          </a:p>
          <a:p>
            <a:pPr lvl="1"/>
            <a:r>
              <a:rPr lang="en-US" dirty="0" smtClean="0"/>
              <a:t>Type of ANOVA </a:t>
            </a:r>
            <a:r>
              <a:rPr lang="en-US" dirty="0" smtClean="0"/>
              <a:t>(2X3 mixed factorial)</a:t>
            </a:r>
            <a:endParaRPr lang="en-US" dirty="0" smtClean="0"/>
          </a:p>
          <a:p>
            <a:pPr lvl="1"/>
            <a:r>
              <a:rPr lang="en-US" dirty="0" smtClean="0"/>
              <a:t>Main effect F values (</a:t>
            </a:r>
            <a:r>
              <a:rPr lang="en-US" dirty="0" smtClean="0"/>
              <a:t>2)</a:t>
            </a:r>
            <a:endParaRPr lang="en-US" dirty="0" smtClean="0"/>
          </a:p>
          <a:p>
            <a:pPr lvl="1"/>
            <a:r>
              <a:rPr lang="en-US" dirty="0" smtClean="0"/>
              <a:t>Interaction F </a:t>
            </a:r>
            <a:r>
              <a:rPr lang="en-US" dirty="0" smtClean="0"/>
              <a:t>values (1)</a:t>
            </a:r>
            <a:endParaRPr lang="en-US" dirty="0" smtClean="0"/>
          </a:p>
          <a:p>
            <a:pPr lvl="1"/>
            <a:r>
              <a:rPr lang="en-US" dirty="0" smtClean="0"/>
              <a:t>Type of post </a:t>
            </a:r>
            <a:r>
              <a:rPr lang="en-US" dirty="0" smtClean="0"/>
              <a:t>hoc test </a:t>
            </a:r>
            <a:r>
              <a:rPr lang="en-US" dirty="0" smtClean="0"/>
              <a:t>and correction</a:t>
            </a:r>
          </a:p>
          <a:p>
            <a:pPr lvl="1"/>
            <a:r>
              <a:rPr lang="en-US" dirty="0" smtClean="0"/>
              <a:t>Post hoc values 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smtClean="0"/>
              <a:t>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8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Screening:</a:t>
            </a:r>
          </a:p>
          <a:p>
            <a:pPr lvl="1"/>
            <a:r>
              <a:rPr lang="en-US" dirty="0" smtClean="0"/>
              <a:t>Accuracy, Missing, Outliers (long format)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err="1" smtClean="0"/>
              <a:t>Additivity</a:t>
            </a:r>
            <a:r>
              <a:rPr lang="en-US" dirty="0"/>
              <a:t> </a:t>
            </a:r>
            <a:r>
              <a:rPr lang="en-US" dirty="0" smtClean="0"/>
              <a:t>(remember </a:t>
            </a:r>
            <a:r>
              <a:rPr lang="en-US" i="1" dirty="0" smtClean="0"/>
              <a:t>r</a:t>
            </a:r>
            <a:r>
              <a:rPr lang="en-US" dirty="0" smtClean="0"/>
              <a:t> &lt; .999)</a:t>
            </a:r>
          </a:p>
          <a:p>
            <a:pPr lvl="1"/>
            <a:r>
              <a:rPr lang="en-US" dirty="0" smtClean="0"/>
              <a:t>Normality</a:t>
            </a:r>
          </a:p>
          <a:p>
            <a:pPr lvl="1"/>
            <a:r>
              <a:rPr lang="en-US" dirty="0" smtClean="0"/>
              <a:t>Linearity </a:t>
            </a:r>
          </a:p>
          <a:p>
            <a:pPr lvl="1"/>
            <a:r>
              <a:rPr lang="en-US" dirty="0" smtClean="0"/>
              <a:t>Homogeneity (</a:t>
            </a:r>
            <a:r>
              <a:rPr lang="en-US" dirty="0" err="1" smtClean="0"/>
              <a:t>Levene’s</a:t>
            </a:r>
            <a:r>
              <a:rPr lang="en-US" dirty="0" smtClean="0"/>
              <a:t> AND </a:t>
            </a:r>
            <a:r>
              <a:rPr lang="en-US" dirty="0" err="1" smtClean="0"/>
              <a:t>Mauchly’s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Homoscedasticity </a:t>
            </a:r>
          </a:p>
        </p:txBody>
      </p:sp>
    </p:spTree>
    <p:extLst>
      <p:ext uri="{BB962C8B-B14F-4D97-AF65-F5344CB8AC3E}">
        <p14:creationId xmlns:p14="http://schemas.microsoft.com/office/powerpoint/2010/main" val="21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Example: Speed Dating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 smtClean="0"/>
              <a:t>Does personality and gender interact to predict speed dating rating</a:t>
            </a:r>
            <a:r>
              <a:rPr lang="en-GB" sz="2800" dirty="0" smtClean="0"/>
              <a:t>?</a:t>
            </a:r>
            <a:endParaRPr lang="en-GB" sz="2800" dirty="0"/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IV </a:t>
            </a:r>
            <a:r>
              <a:rPr lang="en-GB" sz="2400" dirty="0"/>
              <a:t>1</a:t>
            </a:r>
            <a:r>
              <a:rPr lang="en-GB" sz="2400" dirty="0" smtClean="0"/>
              <a:t> </a:t>
            </a:r>
            <a:r>
              <a:rPr lang="en-GB" sz="2400" dirty="0"/>
              <a:t>(Personality): High Charisma, Some Charisma, Dullard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IV </a:t>
            </a:r>
            <a:r>
              <a:rPr lang="en-GB" sz="2400" dirty="0" smtClean="0"/>
              <a:t>2 </a:t>
            </a:r>
            <a:r>
              <a:rPr lang="en-GB" sz="2400" dirty="0"/>
              <a:t>(Gender): Male or Female?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Dependent Variable (DV): </a:t>
            </a:r>
            <a:r>
              <a:rPr lang="en-GB" sz="2800" dirty="0" smtClean="0"/>
              <a:t>rating </a:t>
            </a:r>
            <a:r>
              <a:rPr lang="en-GB" sz="2800" dirty="0"/>
              <a:t>of the date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100% = The prospective date was perfect!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0% = I’d rather date my own mother</a:t>
            </a:r>
          </a:p>
        </p:txBody>
      </p:sp>
    </p:spTree>
    <p:extLst>
      <p:ext uri="{BB962C8B-B14F-4D97-AF65-F5344CB8AC3E}">
        <p14:creationId xmlns:p14="http://schemas.microsoft.com/office/powerpoint/2010/main" val="2506488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 autoUpdateAnimBg="0"/>
      <p:bldP spid="17510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Example: Speed 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Gender = between subjects</a:t>
            </a:r>
          </a:p>
          <a:p>
            <a:r>
              <a:rPr lang="en-US" dirty="0" smtClean="0"/>
              <a:t>Personality = repeated measures</a:t>
            </a:r>
          </a:p>
          <a:p>
            <a:pPr lvl="1"/>
            <a:r>
              <a:rPr lang="en-US" dirty="0" smtClean="0"/>
              <a:t>Which means that we will have to melt personality, but leave gender as is in the dataset.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7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Example: Speed 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Remember:</a:t>
            </a:r>
          </a:p>
          <a:p>
            <a:pPr lvl="1"/>
            <a:r>
              <a:rPr lang="en-US" dirty="0" smtClean="0"/>
              <a:t>You have to have a participant number.</a:t>
            </a:r>
          </a:p>
          <a:p>
            <a:pPr lvl="1"/>
            <a:r>
              <a:rPr lang="en-US" dirty="0" smtClean="0"/>
              <a:t>You will NOT need to create new variables (like double repeated measures), unless you have a multi-way design with many repeated components.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5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Levene’s</a:t>
            </a:r>
            <a:r>
              <a:rPr lang="en-GB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Levene’s</a:t>
            </a:r>
            <a:r>
              <a:rPr lang="en-US" dirty="0" smtClean="0"/>
              <a:t> test would occur after the data screening but before the ANOVA </a:t>
            </a:r>
          </a:p>
          <a:p>
            <a:pPr lvl="1"/>
            <a:r>
              <a:rPr lang="en-US" dirty="0" smtClean="0"/>
              <a:t>After you melt!</a:t>
            </a:r>
          </a:p>
          <a:p>
            <a:r>
              <a:rPr lang="en-US" dirty="0" smtClean="0"/>
              <a:t>Only put in your in between subjects IV.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4394200"/>
            <a:ext cx="72009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5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Levene’s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theory, to correct, we should do a robust weighted ANOVA</a:t>
            </a:r>
          </a:p>
          <a:p>
            <a:pPr lvl="1"/>
            <a:r>
              <a:rPr lang="en-US" dirty="0" smtClean="0"/>
              <a:t>This procedure is described at the end of Field chapter 14.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5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Mauchly’s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get </a:t>
            </a:r>
            <a:r>
              <a:rPr lang="en-US" dirty="0" err="1" smtClean="0"/>
              <a:t>Mauchly’s</a:t>
            </a:r>
            <a:r>
              <a:rPr lang="en-US" dirty="0" smtClean="0"/>
              <a:t> through the EZ ANOVA output.</a:t>
            </a:r>
          </a:p>
          <a:p>
            <a:r>
              <a:rPr lang="en-US" dirty="0" smtClean="0"/>
              <a:t>You will NOT get information for the between subjects main effect (because it’s not part of that assumption).</a:t>
            </a:r>
          </a:p>
          <a:p>
            <a:pPr lvl="1"/>
            <a:r>
              <a:rPr lang="en-US" dirty="0" smtClean="0"/>
              <a:t>But you will get information for the interaction because it includes a repeated measures piece.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7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944</Words>
  <Application>Microsoft Macintosh PowerPoint</Application>
  <PresentationFormat>On-screen Show (4:3)</PresentationFormat>
  <Paragraphs>141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Mixed ANOVA (GLM 5)</vt:lpstr>
      <vt:lpstr>Mixed ANOVA</vt:lpstr>
      <vt:lpstr>Mixed ANOVA</vt:lpstr>
      <vt:lpstr>An Example: Speed Dating</vt:lpstr>
      <vt:lpstr>An Example: Speed Dating</vt:lpstr>
      <vt:lpstr>An Example: Speed Dating</vt:lpstr>
      <vt:lpstr>Levene’s Test</vt:lpstr>
      <vt:lpstr>Levene’s Test</vt:lpstr>
      <vt:lpstr>Mauchly’s Test</vt:lpstr>
      <vt:lpstr>Mixed ANOVA</vt:lpstr>
      <vt:lpstr>Mauchly’s Test</vt:lpstr>
      <vt:lpstr>Mixed ANOVA</vt:lpstr>
      <vt:lpstr>Mixed ANOVA</vt:lpstr>
      <vt:lpstr>Main Effects</vt:lpstr>
      <vt:lpstr>Main Effects</vt:lpstr>
      <vt:lpstr>Main Effects</vt:lpstr>
      <vt:lpstr>Simple Effects</vt:lpstr>
      <vt:lpstr>Simple Effects</vt:lpstr>
      <vt:lpstr>Simple Effects</vt:lpstr>
      <vt:lpstr>Simple Effects</vt:lpstr>
      <vt:lpstr>Simple Effects</vt:lpstr>
      <vt:lpstr>Simple Effects</vt:lpstr>
      <vt:lpstr>PowerPoint Presentation</vt:lpstr>
      <vt:lpstr>Simple Effects</vt:lpstr>
      <vt:lpstr>Simple Effects</vt:lpstr>
      <vt:lpstr>Write ups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Mixed ANOVA (GLM 5)</dc:title>
  <dc:creator>Erin Buchanan</dc:creator>
  <cp:lastModifiedBy>Erin Buchanan</cp:lastModifiedBy>
  <cp:revision>88</cp:revision>
  <dcterms:created xsi:type="dcterms:W3CDTF">2013-10-28T00:44:28Z</dcterms:created>
  <dcterms:modified xsi:type="dcterms:W3CDTF">2015-10-25T23:20:47Z</dcterms:modified>
</cp:coreProperties>
</file>