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59" r:id="rId32"/>
    <p:sldId id="291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7795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7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F201-5D79-9C4E-884E-27A047CC5C23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9B05-46D2-5A4B-9429-3B9133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Subset!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let’s make a dataset for the other group.</a:t>
            </a:r>
          </a:p>
          <a:p>
            <a:pPr lvl="1"/>
            <a:r>
              <a:rPr lang="en-US" dirty="0" err="1" smtClean="0"/>
              <a:t>yummies</a:t>
            </a:r>
            <a:r>
              <a:rPr lang="en-US" dirty="0" smtClean="0"/>
              <a:t> = subset(cheese, feelings == "</a:t>
            </a:r>
            <a:r>
              <a:rPr lang="en-US" dirty="0" err="1" smtClean="0"/>
              <a:t>yummies</a:t>
            </a:r>
            <a:r>
              <a:rPr lang="en-US" dirty="0" smtClean="0"/>
              <a:t>")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" y="2834351"/>
            <a:ext cx="5094032" cy="32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7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allows you to:</a:t>
            </a:r>
          </a:p>
          <a:p>
            <a:pPr lvl="1"/>
            <a:r>
              <a:rPr lang="en-US" dirty="0" smtClean="0"/>
              <a:t>Cut out bad data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select a specific group of data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not mess up your original data for the overall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 is a function that allows you to:</a:t>
            </a:r>
          </a:p>
          <a:p>
            <a:pPr lvl="1"/>
            <a:r>
              <a:rPr lang="en-US" dirty="0" smtClean="0"/>
              <a:t>Specify grouping variables to split data on </a:t>
            </a:r>
            <a:endParaRPr lang="en-US" dirty="0"/>
          </a:p>
          <a:p>
            <a:pPr lvl="1"/>
            <a:r>
              <a:rPr lang="en-US" dirty="0" smtClean="0"/>
              <a:t>And then calculate </a:t>
            </a:r>
            <a:r>
              <a:rPr lang="en-US" dirty="0" err="1" smtClean="0"/>
              <a:t>descriptives</a:t>
            </a:r>
            <a:r>
              <a:rPr lang="en-US" dirty="0" smtClean="0"/>
              <a:t> or other functions</a:t>
            </a:r>
          </a:p>
          <a:p>
            <a:r>
              <a:rPr lang="en-US" dirty="0" smtClean="0"/>
              <a:t>It basically subsets the data for you, then calculates the function you include. </a:t>
            </a:r>
          </a:p>
        </p:txBody>
      </p:sp>
    </p:spTree>
    <p:extLst>
      <p:ext uri="{BB962C8B-B14F-4D97-AF65-F5344CB8AC3E}">
        <p14:creationId xmlns:p14="http://schemas.microsoft.com/office/powerpoint/2010/main" val="305945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Column to be processed **must be a column,</a:t>
            </a:r>
          </a:p>
          <a:p>
            <a:pPr lvl="1"/>
            <a:r>
              <a:rPr lang="en-US" dirty="0" smtClean="0"/>
              <a:t>Column(s) of factor variables to split on **must be factors</a:t>
            </a:r>
          </a:p>
          <a:p>
            <a:pPr lvl="1"/>
            <a:r>
              <a:rPr lang="en-US" dirty="0" smtClean="0"/>
              <a:t>Function name)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6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what function you want to use:</a:t>
            </a:r>
          </a:p>
          <a:p>
            <a:pPr lvl="1"/>
            <a:r>
              <a:rPr lang="en-US" dirty="0" smtClean="0"/>
              <a:t>mean = gives you the average</a:t>
            </a:r>
          </a:p>
          <a:p>
            <a:pPr lvl="1"/>
            <a:r>
              <a:rPr lang="en-US" dirty="0" err="1" smtClean="0"/>
              <a:t>sd</a:t>
            </a:r>
            <a:r>
              <a:rPr lang="en-US" dirty="0" smtClean="0"/>
              <a:t> = gives you the standard deviation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= gives you the variance</a:t>
            </a:r>
          </a:p>
          <a:p>
            <a:pPr lvl="1"/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it a whirl!</a:t>
            </a:r>
          </a:p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cheese$cheese</a:t>
            </a:r>
            <a:r>
              <a:rPr lang="en-US" dirty="0" smtClean="0"/>
              <a:t>, </a:t>
            </a:r>
            <a:r>
              <a:rPr lang="en-US" dirty="0" err="1" smtClean="0"/>
              <a:t>cheese$feelings</a:t>
            </a:r>
            <a:r>
              <a:rPr lang="en-US" dirty="0" smtClean="0"/>
              <a:t>, </a:t>
            </a:r>
            <a:r>
              <a:rPr lang="en-US" dirty="0" err="1" smtClean="0"/>
              <a:t>sd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cheese$cheese</a:t>
            </a:r>
            <a:r>
              <a:rPr lang="en-US" dirty="0" smtClean="0"/>
              <a:t>, </a:t>
            </a:r>
            <a:r>
              <a:rPr lang="en-US" dirty="0" err="1" smtClean="0"/>
              <a:t>cheese$feelings</a:t>
            </a:r>
            <a:r>
              <a:rPr lang="en-US" dirty="0" smtClean="0"/>
              <a:t>, mean)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3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</a:t>
            </a:r>
            <a:r>
              <a:rPr lang="en-US" i="1" dirty="0" smtClean="0"/>
              <a:t>two </a:t>
            </a:r>
            <a:r>
              <a:rPr lang="en-US" dirty="0" smtClean="0"/>
              <a:t>factor variables?!</a:t>
            </a:r>
          </a:p>
          <a:p>
            <a:pPr lvl="1"/>
            <a:r>
              <a:rPr lang="en-US" dirty="0" smtClean="0"/>
              <a:t>Let’s talk about </a:t>
            </a:r>
            <a:r>
              <a:rPr lang="en-US" i="1" dirty="0" smtClean="0"/>
              <a:t>levels </a:t>
            </a:r>
            <a:r>
              <a:rPr lang="en-US" dirty="0" smtClean="0"/>
              <a:t>versus </a:t>
            </a:r>
            <a:r>
              <a:rPr lang="en-US" i="1" dirty="0" smtClean="0"/>
              <a:t>conditions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9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one independent variable with different groups = levels.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IV = Gender</a:t>
            </a:r>
          </a:p>
          <a:p>
            <a:pPr lvl="1"/>
            <a:r>
              <a:rPr lang="en-US" dirty="0" smtClean="0"/>
              <a:t>Levels: male and female</a:t>
            </a:r>
          </a:p>
        </p:txBody>
      </p:sp>
    </p:spTree>
    <p:extLst>
      <p:ext uri="{BB962C8B-B14F-4D97-AF65-F5344CB8AC3E}">
        <p14:creationId xmlns:p14="http://schemas.microsoft.com/office/powerpoint/2010/main" val="268008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two or more independent variables, and their combinations = conditions. </a:t>
            </a:r>
            <a:endParaRPr lang="en-US" dirty="0"/>
          </a:p>
          <a:p>
            <a:r>
              <a:rPr lang="en-US" dirty="0" smtClean="0"/>
              <a:t>IV = Gender</a:t>
            </a:r>
          </a:p>
          <a:p>
            <a:pPr lvl="1"/>
            <a:r>
              <a:rPr lang="en-US" dirty="0" smtClean="0"/>
              <a:t>Levels: male and female</a:t>
            </a:r>
          </a:p>
          <a:p>
            <a:r>
              <a:rPr lang="en-US" dirty="0" smtClean="0"/>
              <a:t>IV = Handedness</a:t>
            </a:r>
          </a:p>
          <a:p>
            <a:pPr lvl="1"/>
            <a:r>
              <a:rPr lang="en-US" dirty="0" smtClean="0"/>
              <a:t>Levels: right and left. </a:t>
            </a:r>
          </a:p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Right male, right female, left male, left 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1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fake variable to have two IVs</a:t>
            </a:r>
          </a:p>
          <a:p>
            <a:pPr lvl="1"/>
            <a:r>
              <a:rPr lang="en-US" dirty="0" smtClean="0"/>
              <a:t>second = c(rep(1:2, 50))</a:t>
            </a:r>
          </a:p>
          <a:p>
            <a:r>
              <a:rPr lang="en-US" dirty="0" smtClean="0"/>
              <a:t>Let’s try it with two variables:</a:t>
            </a:r>
          </a:p>
          <a:p>
            <a:pPr lvl="1"/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cheese$cheese</a:t>
            </a:r>
            <a:r>
              <a:rPr lang="en-US" dirty="0" smtClean="0"/>
              <a:t>, list(</a:t>
            </a:r>
            <a:r>
              <a:rPr lang="en-US" dirty="0" err="1" smtClean="0"/>
              <a:t>cheese$feelings</a:t>
            </a:r>
            <a:r>
              <a:rPr lang="en-US" dirty="0" smtClean="0"/>
              <a:t>, second), mean)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00" y="6236817"/>
            <a:ext cx="799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if both variables are already in the dataset, be sure they have a dataset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week, you should be able to:</a:t>
            </a:r>
          </a:p>
          <a:p>
            <a:pPr lvl="1"/>
            <a:r>
              <a:rPr lang="en-US" dirty="0" smtClean="0"/>
              <a:t>Import data from a CSV file.</a:t>
            </a:r>
          </a:p>
          <a:p>
            <a:pPr lvl="1"/>
            <a:r>
              <a:rPr lang="en-US" dirty="0" smtClean="0"/>
              <a:t>Calculate a summary of variables.</a:t>
            </a:r>
          </a:p>
          <a:p>
            <a:pPr lvl="1"/>
            <a:r>
              <a:rPr lang="en-US" dirty="0" smtClean="0"/>
              <a:t>Calculate the variance and standard deviation of variables.</a:t>
            </a:r>
          </a:p>
          <a:p>
            <a:pPr lvl="1"/>
            <a:r>
              <a:rPr lang="en-US" dirty="0" smtClean="0"/>
              <a:t>Calculate z-scores of variables. </a:t>
            </a:r>
          </a:p>
          <a:p>
            <a:pPr lvl="1"/>
            <a:r>
              <a:rPr lang="en-US" dirty="0" smtClean="0"/>
              <a:t>Create a histogram</a:t>
            </a:r>
            <a:r>
              <a:rPr lang="en-US" dirty="0"/>
              <a:t> </a:t>
            </a:r>
            <a:r>
              <a:rPr lang="en-US" dirty="0" smtClean="0"/>
              <a:t>and frequency table. </a:t>
            </a:r>
          </a:p>
        </p:txBody>
      </p:sp>
    </p:spTree>
    <p:extLst>
      <p:ext uri="{BB962C8B-B14F-4D97-AF65-F5344CB8AC3E}">
        <p14:creationId xmlns:p14="http://schemas.microsoft.com/office/powerpoint/2010/main" val="4193544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</a:t>
            </a:r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get the SD of levels and conditions of variables.</a:t>
            </a:r>
          </a:p>
          <a:p>
            <a:pPr lvl="1"/>
            <a:r>
              <a:rPr lang="en-US" dirty="0" smtClean="0"/>
              <a:t>SE is not a function in base R (lame-o).</a:t>
            </a:r>
          </a:p>
          <a:p>
            <a:pPr lvl="1"/>
            <a:r>
              <a:rPr lang="en-US" dirty="0" smtClean="0"/>
              <a:t>But the formula is easy: SD / square root (N).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6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find N easily? </a:t>
            </a:r>
            <a:endParaRPr lang="en-US" dirty="0"/>
          </a:p>
          <a:p>
            <a:pPr lvl="1"/>
            <a:r>
              <a:rPr lang="en-US" dirty="0" smtClean="0"/>
              <a:t>You can “hard code” it. That means you type in the number directly.</a:t>
            </a:r>
          </a:p>
          <a:p>
            <a:pPr lvl="2"/>
            <a:r>
              <a:rPr lang="en-US" dirty="0" smtClean="0"/>
              <a:t>While you are learning, this way is perfectly legit. However, as you get better at R, find ways NOT to do that. </a:t>
            </a:r>
          </a:p>
          <a:p>
            <a:pPr lvl="2"/>
            <a:r>
              <a:rPr lang="en-US" dirty="0" smtClean="0"/>
              <a:t>Why? Because then you don’t have to remember to recode it if you delete a participant or add more to the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length() function.</a:t>
            </a:r>
          </a:p>
          <a:p>
            <a:r>
              <a:rPr lang="en-US" dirty="0" smtClean="0"/>
              <a:t>The length function tells you:</a:t>
            </a:r>
          </a:p>
          <a:p>
            <a:pPr lvl="1"/>
            <a:r>
              <a:rPr lang="en-US" dirty="0" smtClean="0"/>
              <a:t>How many things are stored in a variable.</a:t>
            </a:r>
          </a:p>
          <a:p>
            <a:pPr lvl="1"/>
            <a:r>
              <a:rPr lang="en-US" dirty="0" smtClean="0"/>
              <a:t>For a vector (i.e. one row of data), you get the number of items – so the number of data points.</a:t>
            </a:r>
          </a:p>
          <a:p>
            <a:pPr lvl="1"/>
            <a:r>
              <a:rPr lang="en-US" dirty="0" smtClean="0"/>
              <a:t>HOWEVER! For a data frame (dataset), you get the number of columns.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0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want to calculate SE for each level/condition separately, we can use the </a:t>
            </a:r>
            <a:r>
              <a:rPr lang="en-US" dirty="0" err="1" smtClean="0"/>
              <a:t>tapply</a:t>
            </a:r>
            <a:r>
              <a:rPr lang="en-US" dirty="0" smtClean="0"/>
              <a:t> function to figure out how many people are in each group</a:t>
            </a:r>
          </a:p>
          <a:p>
            <a:pPr lvl="1"/>
            <a:r>
              <a:rPr lang="en-US" dirty="0" smtClean="0"/>
              <a:t>OR you can use the </a:t>
            </a:r>
            <a:r>
              <a:rPr lang="en-US" dirty="0" err="1" smtClean="0"/>
              <a:t>subsetting</a:t>
            </a:r>
            <a:r>
              <a:rPr lang="en-US" dirty="0" smtClean="0"/>
              <a:t> function to create separate datasets and figure out how many people are in the dataset by looking at the environment window.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80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cheese$cheese</a:t>
            </a:r>
            <a:r>
              <a:rPr lang="en-US" dirty="0" smtClean="0"/>
              <a:t>, </a:t>
            </a:r>
            <a:r>
              <a:rPr lang="en-US" dirty="0" err="1" smtClean="0"/>
              <a:t>cheese$feelings</a:t>
            </a:r>
            <a:r>
              <a:rPr lang="en-US" dirty="0" smtClean="0"/>
              <a:t>, length)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692400"/>
            <a:ext cx="7797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7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we have their SDs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their lengths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1" y="2397460"/>
            <a:ext cx="47625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1" y="4618584"/>
            <a:ext cx="5321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2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just divide!</a:t>
            </a:r>
          </a:p>
          <a:p>
            <a:pPr lvl="1"/>
            <a:r>
              <a:rPr lang="en-US" dirty="0" smtClean="0"/>
              <a:t>(but let’s be fancy about it)</a:t>
            </a:r>
          </a:p>
          <a:p>
            <a:pPr lvl="1"/>
            <a:r>
              <a:rPr lang="en-US" dirty="0" err="1" smtClean="0"/>
              <a:t>sd</a:t>
            </a:r>
            <a:r>
              <a:rPr lang="en-US" dirty="0" smtClean="0"/>
              <a:t> = 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cheese$cheese</a:t>
            </a:r>
            <a:r>
              <a:rPr lang="en-US" dirty="0" smtClean="0"/>
              <a:t>, </a:t>
            </a:r>
            <a:r>
              <a:rPr lang="en-US" dirty="0" err="1" smtClean="0"/>
              <a:t>cheese$feelings</a:t>
            </a:r>
            <a:r>
              <a:rPr lang="en-US" dirty="0" smtClean="0"/>
              <a:t>, </a:t>
            </a:r>
            <a:r>
              <a:rPr lang="en-US" dirty="0" err="1" smtClean="0"/>
              <a:t>sd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 = 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cheese$cheese</a:t>
            </a:r>
            <a:r>
              <a:rPr lang="en-US" dirty="0" smtClean="0"/>
              <a:t>, </a:t>
            </a:r>
            <a:r>
              <a:rPr lang="en-US" dirty="0" err="1" smtClean="0"/>
              <a:t>cheese$feelings</a:t>
            </a:r>
            <a:r>
              <a:rPr lang="en-US" dirty="0" smtClean="0"/>
              <a:t>, length)</a:t>
            </a:r>
          </a:p>
          <a:p>
            <a:pPr lvl="1"/>
            <a:r>
              <a:rPr lang="en-US" dirty="0" smtClean="0"/>
              <a:t>se = </a:t>
            </a:r>
            <a:r>
              <a:rPr lang="en-US" dirty="0" err="1" smtClean="0"/>
              <a:t>sd</a:t>
            </a:r>
            <a:r>
              <a:rPr lang="en-US" dirty="0" smtClean="0"/>
              <a:t> /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3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the </a:t>
            </a:r>
            <a:r>
              <a:rPr lang="en-US" i="1" dirty="0" err="1" smtClean="0"/>
              <a:t>df</a:t>
            </a:r>
            <a:r>
              <a:rPr lang="en-US" dirty="0" smtClean="0"/>
              <a:t> formula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– 1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310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(z)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we have M and SE, we can calculate confidence intervals.</a:t>
            </a:r>
          </a:p>
          <a:p>
            <a:pPr lvl="1"/>
            <a:r>
              <a:rPr lang="en-US" dirty="0" smtClean="0"/>
              <a:t>Formulas:</a:t>
            </a:r>
          </a:p>
          <a:p>
            <a:pPr lvl="1"/>
            <a:r>
              <a:rPr lang="en-US" dirty="0" smtClean="0"/>
              <a:t>M + </a:t>
            </a:r>
            <a:r>
              <a:rPr lang="en-US" dirty="0" err="1" smtClean="0"/>
              <a:t>Zcutoff</a:t>
            </a:r>
            <a:r>
              <a:rPr lang="en-US" dirty="0" smtClean="0"/>
              <a:t> *(SE)</a:t>
            </a:r>
          </a:p>
          <a:p>
            <a:pPr lvl="1"/>
            <a:r>
              <a:rPr lang="en-US" dirty="0" smtClean="0"/>
              <a:t>M – </a:t>
            </a:r>
            <a:r>
              <a:rPr lang="en-US" dirty="0" err="1" smtClean="0"/>
              <a:t>Zcutoff</a:t>
            </a:r>
            <a:r>
              <a:rPr lang="en-US" dirty="0" smtClean="0"/>
              <a:t> *(SE)</a:t>
            </a:r>
          </a:p>
        </p:txBody>
      </p:sp>
    </p:spTree>
    <p:extLst>
      <p:ext uri="{BB962C8B-B14F-4D97-AF65-F5344CB8AC3E}">
        <p14:creationId xmlns:p14="http://schemas.microsoft.com/office/powerpoint/2010/main" val="1323995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(z)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note:</a:t>
            </a:r>
          </a:p>
          <a:p>
            <a:pPr lvl="1"/>
            <a:r>
              <a:rPr lang="en-US" dirty="0" smtClean="0"/>
              <a:t>You need an upper and a lower (it’s an </a:t>
            </a:r>
            <a:r>
              <a:rPr lang="en-US" i="1" dirty="0" smtClean="0"/>
              <a:t>interval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 needs the * symbol, it doesn’t know that you multiply ()().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and </a:t>
            </a:r>
            <a:r>
              <a:rPr lang="en-US" dirty="0" err="1" smtClean="0"/>
              <a:t>tapply</a:t>
            </a:r>
            <a:endParaRPr lang="en-US" dirty="0" smtClean="0"/>
          </a:p>
          <a:p>
            <a:r>
              <a:rPr lang="en-US" dirty="0" smtClean="0"/>
              <a:t>Standard error</a:t>
            </a:r>
          </a:p>
          <a:p>
            <a:r>
              <a:rPr lang="en-US" dirty="0" smtClean="0"/>
              <a:t>Length function </a:t>
            </a:r>
            <a:r>
              <a:rPr lang="en-US" dirty="0" smtClean="0">
                <a:sym typeface="Wingdings"/>
              </a:rPr>
              <a:t> degrees of freedom</a:t>
            </a:r>
          </a:p>
          <a:p>
            <a:r>
              <a:rPr lang="en-US" dirty="0" smtClean="0">
                <a:sym typeface="Wingdings"/>
              </a:rPr>
              <a:t>Z-score confidence intervals</a:t>
            </a:r>
          </a:p>
          <a:p>
            <a:r>
              <a:rPr lang="en-US" dirty="0" smtClean="0">
                <a:sym typeface="Wingdings"/>
              </a:rPr>
              <a:t>Effect size and g*power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01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(z)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= 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cheese$cheese</a:t>
            </a:r>
            <a:r>
              <a:rPr lang="en-US" dirty="0" smtClean="0"/>
              <a:t>, </a:t>
            </a:r>
            <a:r>
              <a:rPr lang="en-US" dirty="0" err="1" smtClean="0"/>
              <a:t>cheese$feelings</a:t>
            </a:r>
            <a:r>
              <a:rPr lang="en-US" dirty="0" smtClean="0"/>
              <a:t>, mean)</a:t>
            </a:r>
          </a:p>
          <a:p>
            <a:r>
              <a:rPr lang="en-US" dirty="0" smtClean="0"/>
              <a:t>M + 1.96*(se)</a:t>
            </a:r>
          </a:p>
          <a:p>
            <a:r>
              <a:rPr lang="en-US" dirty="0" smtClean="0"/>
              <a:t>M - 1.96*(se)</a:t>
            </a:r>
          </a:p>
          <a:p>
            <a:endParaRPr lang="en-US" dirty="0" smtClean="0"/>
          </a:p>
          <a:p>
            <a:r>
              <a:rPr lang="en-US" dirty="0" smtClean="0"/>
              <a:t>Why 1.96?</a:t>
            </a:r>
          </a:p>
          <a:p>
            <a:r>
              <a:rPr lang="en-US" dirty="0" smtClean="0"/>
              <a:t>Remember we created se a minute ago..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4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size boils down to a z-score formula when you are comparing groups:</a:t>
            </a:r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(M group 1 – M group 2) / SD</a:t>
            </a:r>
          </a:p>
          <a:p>
            <a:r>
              <a:rPr lang="en-US" dirty="0" smtClean="0"/>
              <a:t>The tricky part is the SD.</a:t>
            </a:r>
          </a:p>
          <a:p>
            <a:pPr lvl="1"/>
            <a:r>
              <a:rPr lang="en-US" dirty="0" smtClean="0"/>
              <a:t>We’ll cover these matched to their specific tests. </a:t>
            </a:r>
          </a:p>
          <a:p>
            <a:r>
              <a:rPr lang="en-US" dirty="0" smtClean="0"/>
              <a:t>But remember the rules listed at the end of the notes as guidelines while you are learning.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6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Power!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is pretty awesome.  We will talk about power for specific tests as we go through </a:t>
            </a:r>
            <a:r>
              <a:rPr lang="en-US" dirty="0" smtClean="0"/>
              <a:t>them.</a:t>
            </a:r>
          </a:p>
          <a:p>
            <a:pPr lvl="1"/>
            <a:r>
              <a:rPr lang="en-US" dirty="0" smtClean="0"/>
              <a:t>But the homework has G*Power, so 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01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Power!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 family: t-tests</a:t>
            </a:r>
          </a:p>
          <a:p>
            <a:r>
              <a:rPr lang="en-US" dirty="0"/>
              <a:t>Statistical test: Means difference between 2 independent populations</a:t>
            </a:r>
          </a:p>
          <a:p>
            <a:r>
              <a:rPr lang="en-US" dirty="0"/>
              <a:t>Type of power analysis: compute required sample size</a:t>
            </a:r>
          </a:p>
          <a:p>
            <a:r>
              <a:rPr lang="en-US" dirty="0"/>
              <a:t>Input parameters:</a:t>
            </a:r>
          </a:p>
          <a:p>
            <a:pPr lvl="1"/>
            <a:r>
              <a:rPr lang="en-US" dirty="0"/>
              <a:t>tails – usually we use two</a:t>
            </a:r>
          </a:p>
          <a:p>
            <a:pPr lvl="1"/>
            <a:r>
              <a:rPr lang="en-US" dirty="0"/>
              <a:t>effect size d – enter the Cohen’s d for the two means</a:t>
            </a:r>
          </a:p>
          <a:p>
            <a:pPr lvl="1"/>
            <a:r>
              <a:rPr lang="en-US" dirty="0"/>
              <a:t>a err </a:t>
            </a:r>
            <a:r>
              <a:rPr lang="en-US" dirty="0" err="1"/>
              <a:t>prob</a:t>
            </a:r>
            <a:r>
              <a:rPr lang="en-US" dirty="0"/>
              <a:t> – this is alpha, generally we use .05</a:t>
            </a:r>
          </a:p>
          <a:p>
            <a:pPr lvl="1"/>
            <a:r>
              <a:rPr lang="en-US" dirty="0"/>
              <a:t>power (1-beta) – most people use .80</a:t>
            </a:r>
          </a:p>
          <a:p>
            <a:pPr lvl="1"/>
            <a:r>
              <a:rPr lang="en-US" dirty="0"/>
              <a:t>Allocation ratio = N2 / N1 = sample size group 2 / sample size group 1</a:t>
            </a:r>
          </a:p>
        </p:txBody>
      </p:sp>
    </p:spTree>
    <p:extLst>
      <p:ext uri="{BB962C8B-B14F-4D97-AF65-F5344CB8AC3E}">
        <p14:creationId xmlns:p14="http://schemas.microsoft.com/office/powerpoint/2010/main" val="4182392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72" y="939800"/>
            <a:ext cx="5748655" cy="49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9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78000"/>
            <a:ext cx="3657600" cy="330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00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is a way to create a smaller dataset with specific criteria you are looking for.</a:t>
            </a:r>
          </a:p>
          <a:p>
            <a:pPr lvl="1"/>
            <a:r>
              <a:rPr lang="en-US" dirty="0" smtClean="0"/>
              <a:t>You should watch the object types and </a:t>
            </a:r>
            <a:r>
              <a:rPr lang="en-US" dirty="0" err="1" smtClean="0"/>
              <a:t>subsetting</a:t>
            </a:r>
            <a:r>
              <a:rPr lang="en-US" dirty="0" smtClean="0"/>
              <a:t> videos on </a:t>
            </a:r>
            <a:r>
              <a:rPr lang="en-US" dirty="0" err="1" smtClean="0"/>
              <a:t>youtube</a:t>
            </a:r>
            <a:r>
              <a:rPr lang="en-US" dirty="0" smtClean="0"/>
              <a:t> for lots more information on </a:t>
            </a:r>
            <a:r>
              <a:rPr lang="en-US" dirty="0" err="1" smtClean="0"/>
              <a:t>subsetting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are going to cover one way to subset today, but those materials will be important for data screening in a couple weeks. </a:t>
            </a:r>
          </a:p>
        </p:txBody>
      </p:sp>
    </p:spTree>
    <p:extLst>
      <p:ext uri="{BB962C8B-B14F-4D97-AF65-F5344CB8AC3E}">
        <p14:creationId xmlns:p14="http://schemas.microsoft.com/office/powerpoint/2010/main" val="70166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easy way:</a:t>
            </a:r>
          </a:p>
          <a:p>
            <a:pPr lvl="1"/>
            <a:r>
              <a:rPr lang="en-US" dirty="0" smtClean="0"/>
              <a:t>Use the subset function.</a:t>
            </a:r>
          </a:p>
          <a:p>
            <a:pPr lvl="1"/>
            <a:r>
              <a:rPr lang="en-US" dirty="0" smtClean="0"/>
              <a:t>subset(dataset name, WHAT YOU WANT YO?,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7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operators:</a:t>
            </a:r>
          </a:p>
          <a:p>
            <a:pPr lvl="1"/>
            <a:r>
              <a:rPr lang="en-US" dirty="0" smtClean="0"/>
              <a:t>Greater than &gt; </a:t>
            </a:r>
          </a:p>
          <a:p>
            <a:pPr lvl="1"/>
            <a:r>
              <a:rPr lang="en-US" dirty="0" smtClean="0"/>
              <a:t>Less than &lt; </a:t>
            </a:r>
          </a:p>
          <a:p>
            <a:pPr lvl="1"/>
            <a:r>
              <a:rPr lang="en-US" dirty="0" smtClean="0"/>
              <a:t>Equal to ==</a:t>
            </a:r>
          </a:p>
          <a:p>
            <a:pPr lvl="1"/>
            <a:r>
              <a:rPr lang="en-US" dirty="0" smtClean="0"/>
              <a:t>Or |</a:t>
            </a:r>
          </a:p>
          <a:p>
            <a:pPr lvl="1"/>
            <a:r>
              <a:rPr lang="en-US" dirty="0" smtClean="0"/>
              <a:t>And &amp;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4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c2.1 cheese data set and name it cheese. </a:t>
            </a:r>
          </a:p>
          <a:p>
            <a:pPr lvl="1"/>
            <a:r>
              <a:rPr lang="en-US" dirty="0" smtClean="0"/>
              <a:t>You can see that it created you a factor variable for group.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12574"/>
            <a:ext cx="4095982" cy="29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Subset!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you have to save the data:</a:t>
            </a:r>
          </a:p>
          <a:p>
            <a:r>
              <a:rPr lang="en-US" dirty="0" smtClean="0"/>
              <a:t>blahs = subset(cheese, feelings == "blahs")</a:t>
            </a:r>
          </a:p>
          <a:p>
            <a:pPr lvl="1"/>
            <a:r>
              <a:rPr lang="en-US" dirty="0" smtClean="0"/>
              <a:t>Data name = cheese</a:t>
            </a:r>
          </a:p>
          <a:p>
            <a:pPr lvl="1"/>
            <a:r>
              <a:rPr lang="en-US" dirty="0" smtClean="0"/>
              <a:t>Logical</a:t>
            </a:r>
          </a:p>
          <a:p>
            <a:pPr lvl="2"/>
            <a:r>
              <a:rPr lang="en-US" dirty="0" smtClean="0"/>
              <a:t>Variable = feelings</a:t>
            </a:r>
          </a:p>
          <a:p>
            <a:pPr lvl="2"/>
            <a:r>
              <a:rPr lang="en-US" dirty="0" smtClean="0"/>
              <a:t>Is equal to (==)</a:t>
            </a:r>
          </a:p>
          <a:p>
            <a:pPr lvl="2"/>
            <a:r>
              <a:rPr lang="en-US" dirty="0" smtClean="0"/>
              <a:t>Group name = “blahs”</a:t>
            </a:r>
          </a:p>
          <a:p>
            <a:pPr lvl="2"/>
            <a:r>
              <a:rPr lang="en-US" dirty="0" smtClean="0"/>
              <a:t>Notice the “”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Subset!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</a:t>
            </a:r>
          </a:p>
          <a:p>
            <a:pPr lvl="1"/>
            <a:r>
              <a:rPr lang="en-US" dirty="0" smtClean="0"/>
              <a:t>Check and make sure that did what you expected it to do.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2" y="3429000"/>
            <a:ext cx="57912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4102100"/>
            <a:ext cx="3759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1251</Words>
  <Application>Microsoft Macintosh PowerPoint</Application>
  <PresentationFormat>On-screen Show (4:3)</PresentationFormat>
  <Paragraphs>167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Basic Statistics</vt:lpstr>
      <vt:lpstr>Recap</vt:lpstr>
      <vt:lpstr>New Stuff!</vt:lpstr>
      <vt:lpstr>Subsetting</vt:lpstr>
      <vt:lpstr>Subsetting</vt:lpstr>
      <vt:lpstr>Subsetting</vt:lpstr>
      <vt:lpstr>Let’s Try It!</vt:lpstr>
      <vt:lpstr>Let’s Subset!</vt:lpstr>
      <vt:lpstr>Let’s Subset!</vt:lpstr>
      <vt:lpstr>Let’s Subset!</vt:lpstr>
      <vt:lpstr>Why Subset?</vt:lpstr>
      <vt:lpstr>Tapply </vt:lpstr>
      <vt:lpstr>Tapply</vt:lpstr>
      <vt:lpstr>Tapply</vt:lpstr>
      <vt:lpstr>Tapply</vt:lpstr>
      <vt:lpstr>Tapply</vt:lpstr>
      <vt:lpstr>Levels</vt:lpstr>
      <vt:lpstr>Conditions</vt:lpstr>
      <vt:lpstr>Tapply</vt:lpstr>
      <vt:lpstr>Standard Error</vt:lpstr>
      <vt:lpstr>Standard Error</vt:lpstr>
      <vt:lpstr>Standard Error</vt:lpstr>
      <vt:lpstr>Standard Error</vt:lpstr>
      <vt:lpstr>Standard Error</vt:lpstr>
      <vt:lpstr>Standard Error</vt:lpstr>
      <vt:lpstr>Standard Error</vt:lpstr>
      <vt:lpstr>Length</vt:lpstr>
      <vt:lpstr>Confidence Intervals (z)</vt:lpstr>
      <vt:lpstr>Confidence Intervals (z)</vt:lpstr>
      <vt:lpstr>Confidence Intervals (z)</vt:lpstr>
      <vt:lpstr>Effect Size!</vt:lpstr>
      <vt:lpstr>G Power!</vt:lpstr>
      <vt:lpstr>G Power!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</dc:title>
  <dc:creator>Erin Buchanan</dc:creator>
  <cp:lastModifiedBy>Erin Buchanan</cp:lastModifiedBy>
  <cp:revision>44</cp:revision>
  <dcterms:created xsi:type="dcterms:W3CDTF">2015-08-26T02:14:22Z</dcterms:created>
  <dcterms:modified xsi:type="dcterms:W3CDTF">2015-08-26T03:35:35Z</dcterms:modified>
</cp:coreProperties>
</file>