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58"/>
  </p:notesMasterIdLst>
  <p:sldIdLst>
    <p:sldId id="257" r:id="rId2"/>
    <p:sldId id="259" r:id="rId3"/>
    <p:sldId id="260" r:id="rId4"/>
    <p:sldId id="261" r:id="rId5"/>
    <p:sldId id="262" r:id="rId6"/>
    <p:sldId id="320" r:id="rId7"/>
    <p:sldId id="291" r:id="rId8"/>
    <p:sldId id="318" r:id="rId9"/>
    <p:sldId id="321" r:id="rId10"/>
    <p:sldId id="264" r:id="rId11"/>
    <p:sldId id="292" r:id="rId12"/>
    <p:sldId id="293" r:id="rId13"/>
    <p:sldId id="263" r:id="rId14"/>
    <p:sldId id="267" r:id="rId15"/>
    <p:sldId id="268" r:id="rId16"/>
    <p:sldId id="295" r:id="rId17"/>
    <p:sldId id="265" r:id="rId18"/>
    <p:sldId id="266" r:id="rId19"/>
    <p:sldId id="322" r:id="rId20"/>
    <p:sldId id="323" r:id="rId21"/>
    <p:sldId id="272" r:id="rId22"/>
    <p:sldId id="273" r:id="rId23"/>
    <p:sldId id="274" r:id="rId24"/>
    <p:sldId id="297" r:id="rId25"/>
    <p:sldId id="280" r:id="rId26"/>
    <p:sldId id="298" r:id="rId27"/>
    <p:sldId id="275" r:id="rId28"/>
    <p:sldId id="307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43" r:id="rId43"/>
    <p:sldId id="344" r:id="rId44"/>
    <p:sldId id="337" r:id="rId45"/>
    <p:sldId id="345" r:id="rId46"/>
    <p:sldId id="346" r:id="rId47"/>
    <p:sldId id="347" r:id="rId48"/>
    <p:sldId id="348" r:id="rId49"/>
    <p:sldId id="349" r:id="rId50"/>
    <p:sldId id="350" r:id="rId51"/>
    <p:sldId id="339" r:id="rId52"/>
    <p:sldId id="340" r:id="rId53"/>
    <p:sldId id="341" r:id="rId54"/>
    <p:sldId id="351" r:id="rId55"/>
    <p:sldId id="352" r:id="rId56"/>
    <p:sldId id="35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AD6E5-1992-4A44-9211-C93983F51D8C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4595-5830-6C43-BB6E-20D32DF36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6CBE7-BCA5-45D4-8A25-41F777A3C547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C948AA-93F9-4263-942C-EC071418CB3A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9CFE3-5AD7-49DC-B05E-44326FEDAC5B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54" y="4343400"/>
            <a:ext cx="5027893" cy="4114800"/>
          </a:xfrm>
          <a:noFill/>
          <a:ln/>
        </p:spPr>
        <p:txBody>
          <a:bodyPr/>
          <a:lstStyle/>
          <a:p>
            <a:pPr algn="just" eaLnBrk="1" hangingPunct="1">
              <a:spcAft>
                <a:spcPts val="1000"/>
              </a:spcAft>
            </a:pPr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F4595-5830-6C43-BB6E-20D32DF363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0F84D-088B-422D-8773-4DCB76F0F99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763713" y="274638"/>
            <a:ext cx="6923087" cy="585152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2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6955A-ECCC-5446-9601-80023927A69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4224-62A2-6A4F-B638-CB77F32A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Correlation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Chapter 6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54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look at some scatterplots of the variables that have been measured.</a:t>
            </a:r>
          </a:p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(model 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US" baseline="-25000" dirty="0" smtClean="0"/>
          </a:p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</a:t>
            </a:r>
            <a:r>
              <a:rPr lang="en-GB" i="1" dirty="0" err="1" smtClean="0"/>
              <a:t>b</a:t>
            </a:r>
            <a:r>
              <a:rPr lang="en-GB" dirty="0" err="1" smtClean="0"/>
              <a:t>X</a:t>
            </a:r>
            <a:r>
              <a:rPr lang="en-GB" baseline="-25000" dirty="0" err="1" smtClean="0"/>
              <a:t>i</a:t>
            </a:r>
            <a:r>
              <a:rPr lang="en-GB" dirty="0" smtClean="0"/>
              <a:t>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26169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beta = r when you have one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2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(model)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 smtClean="0"/>
          </a:p>
          <a:p>
            <a:pPr lvl="1"/>
            <a:r>
              <a:rPr lang="en-GB" dirty="0" smtClean="0"/>
              <a:t>Previously, this was Mean + SE</a:t>
            </a:r>
          </a:p>
          <a:p>
            <a:pPr lvl="1"/>
            <a:r>
              <a:rPr lang="en-GB" dirty="0" smtClean="0"/>
              <a:t>And we used SE to determine if the model “fit” well.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3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GB" dirty="0" err="1" smtClean="0"/>
              <a:t>utcome</a:t>
            </a:r>
            <a:r>
              <a:rPr lang="en-GB" baseline="-25000" dirty="0" err="1" smtClean="0"/>
              <a:t>i</a:t>
            </a:r>
            <a:r>
              <a:rPr lang="en-GB" dirty="0" smtClean="0"/>
              <a:t> = (</a:t>
            </a:r>
            <a:r>
              <a:rPr lang="en-GB" i="1" dirty="0" err="1" smtClean="0"/>
              <a:t>b</a:t>
            </a:r>
            <a:r>
              <a:rPr lang="en-GB" dirty="0" err="1" smtClean="0"/>
              <a:t>X</a:t>
            </a:r>
            <a:r>
              <a:rPr lang="en-GB" baseline="-25000" dirty="0" err="1" smtClean="0"/>
              <a:t>i</a:t>
            </a:r>
            <a:r>
              <a:rPr lang="en-GB" dirty="0" smtClean="0"/>
              <a:t> ) + </a:t>
            </a:r>
            <a:r>
              <a:rPr lang="en-GB" dirty="0" err="1" smtClean="0"/>
              <a:t>error</a:t>
            </a:r>
            <a:r>
              <a:rPr lang="en-GB" baseline="-25000" dirty="0" err="1" smtClean="0"/>
              <a:t>i</a:t>
            </a:r>
            <a:endParaRPr lang="en-GB" baseline="-25000" dirty="0" smtClean="0"/>
          </a:p>
          <a:p>
            <a:r>
              <a:rPr lang="en-US" dirty="0" smtClean="0"/>
              <a:t>Now we are using b or r or β (beta) to determine the strength of the model </a:t>
            </a:r>
          </a:p>
          <a:p>
            <a:pPr lvl="1"/>
            <a:r>
              <a:rPr lang="en-US" dirty="0" smtClean="0"/>
              <a:t>Traditionally you don’t see the error values reported (sometimes you see CI)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3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Measuring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need to see whether as one variable increases, the other increases, decreases or stays the same.</a:t>
            </a:r>
          </a:p>
          <a:p>
            <a:r>
              <a:rPr lang="en-GB" dirty="0" smtClean="0"/>
              <a:t>This relationship can be found by calculating the covariance.</a:t>
            </a:r>
          </a:p>
          <a:p>
            <a:pPr lvl="1"/>
            <a:r>
              <a:rPr lang="en-GB" dirty="0" smtClean="0"/>
              <a:t>We look at how much each score deviates from the mean.</a:t>
            </a:r>
          </a:p>
          <a:p>
            <a:pPr lvl="1"/>
            <a:r>
              <a:rPr lang="en-GB" dirty="0" smtClean="0"/>
              <a:t>If both variables deviate from the mean by the same amount, they are likely to be related.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7827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Revision of 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variance tells us by how much scores deviate from the mean for a single variable.</a:t>
            </a:r>
          </a:p>
          <a:p>
            <a:r>
              <a:rPr lang="en-GB" smtClean="0"/>
              <a:t>It is closely linked to the sum of squares.</a:t>
            </a:r>
          </a:p>
          <a:p>
            <a:r>
              <a:rPr lang="en-GB" smtClean="0"/>
              <a:t>Covariance is similar – it tells is by how much scores on two variables differ from their respective means.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0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03359014"/>
              </p:ext>
            </p:extLst>
          </p:nvPr>
        </p:nvGraphicFramePr>
        <p:xfrm>
          <a:off x="1266108" y="1028700"/>
          <a:ext cx="6115050" cy="2684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1562040" imgH="685800" progId="Equation.3">
                  <p:embed/>
                </p:oleObj>
              </mc:Choice>
              <mc:Fallback>
                <p:oleObj name="Equation" r:id="rId3" imgW="15620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108" y="1028700"/>
                        <a:ext cx="6115050" cy="26846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  <a:ext uri="{91240B29-F687-4f45-9708-019B960494DF}">
                          <a14:hiddenLine xmlns:a14="http://schemas.microsoft.com/office/drawing/2010/main" xmlns="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56092"/>
              </p:ext>
            </p:extLst>
          </p:nvPr>
        </p:nvGraphicFramePr>
        <p:xfrm>
          <a:off x="652794" y="2737273"/>
          <a:ext cx="8223576" cy="166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Equation" r:id="rId3" imgW="1244520" imgH="253800" progId="Equation.3">
                  <p:embed/>
                </p:oleObj>
              </mc:Choice>
              <mc:Fallback>
                <p:oleObj name="Equation" r:id="rId3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94" y="2737273"/>
                        <a:ext cx="8223576" cy="1666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4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7296023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285728"/>
            <a:ext cx="6428601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01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60994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58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a Correlation?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It is a way of measuring the extent to which two variables are related.</a:t>
            </a:r>
          </a:p>
          <a:p>
            <a:r>
              <a:rPr lang="en-GB" smtClean="0"/>
              <a:t>It measures the pattern of responses across variables.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8001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8673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Problems with Covariance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depends upon the units of measurement.</a:t>
            </a:r>
          </a:p>
          <a:p>
            <a:r>
              <a:rPr lang="en-GB" dirty="0" smtClean="0"/>
              <a:t>One solution: standardize it!</a:t>
            </a:r>
          </a:p>
          <a:p>
            <a:pPr lvl="1"/>
            <a:r>
              <a:rPr lang="en-GB" dirty="0" smtClean="0"/>
              <a:t>Divide by the standard deviations of both variables.</a:t>
            </a:r>
          </a:p>
          <a:p>
            <a:r>
              <a:rPr lang="en-GB" dirty="0" smtClean="0"/>
              <a:t>The standardized version of covariance is known as the correlation coefficient.</a:t>
            </a:r>
          </a:p>
          <a:p>
            <a:pPr lvl="1"/>
            <a:r>
              <a:rPr lang="en-GB" dirty="0" smtClean="0"/>
              <a:t>It is relatively unaffected by units of measurement.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1522413" y="1855788"/>
          <a:ext cx="6059487" cy="434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3" imgW="901440" imgH="647640" progId="Equation.3">
                  <p:embed/>
                </p:oleObj>
              </mc:Choice>
              <mc:Fallback>
                <p:oleObj name="Equation" r:id="rId3" imgW="9014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855788"/>
                        <a:ext cx="6059487" cy="434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3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Correlation Coefficient</a:t>
            </a:r>
            <a:endParaRPr lang="en-GB" dirty="0"/>
          </a:p>
        </p:txBody>
      </p:sp>
      <p:graphicFrame>
        <p:nvGraphicFramePr>
          <p:cNvPr id="51202" name="Object 5"/>
          <p:cNvGraphicFramePr>
            <a:graphicFrameLocks noChangeAspect="1"/>
          </p:cNvGraphicFramePr>
          <p:nvPr/>
        </p:nvGraphicFramePr>
        <p:xfrm>
          <a:off x="2214546" y="1500174"/>
          <a:ext cx="4565663" cy="477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799920" imgH="838080" progId="Equation.3">
                  <p:embed/>
                </p:oleObj>
              </mc:Choice>
              <mc:Fallback>
                <p:oleObj name="Equation" r:id="rId3" imgW="799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00174"/>
                        <a:ext cx="4565663" cy="477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0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Coefficient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Basically, r values have the model + error built into one number</a:t>
            </a:r>
          </a:p>
          <a:p>
            <a:pPr lvl="1"/>
            <a:r>
              <a:rPr lang="en-US" smtClean="0"/>
              <a:t>Instead of M + SE</a:t>
            </a:r>
          </a:p>
          <a:p>
            <a:pPr lvl="1"/>
            <a:r>
              <a:rPr lang="en-US" smtClean="0"/>
              <a:t>So we can just look at r to determine “model fit” or strength of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8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Things to know about the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varies between -1 and +1</a:t>
            </a:r>
          </a:p>
          <a:p>
            <a:pPr lvl="1"/>
            <a:r>
              <a:rPr lang="en-GB" dirty="0" smtClean="0"/>
              <a:t>0 = no relationship</a:t>
            </a:r>
          </a:p>
          <a:p>
            <a:r>
              <a:rPr lang="en-GB" dirty="0" smtClean="0"/>
              <a:t>It is an effect size</a:t>
            </a:r>
          </a:p>
          <a:p>
            <a:pPr lvl="1"/>
            <a:r>
              <a:rPr lang="en-GB" dirty="0" smtClean="0"/>
              <a:t>±.1 = small effect</a:t>
            </a:r>
          </a:p>
          <a:p>
            <a:pPr lvl="1"/>
            <a:r>
              <a:rPr lang="en-GB" dirty="0" smtClean="0"/>
              <a:t>±.3 = medium effect</a:t>
            </a:r>
          </a:p>
          <a:p>
            <a:pPr lvl="1"/>
            <a:r>
              <a:rPr lang="en-GB" dirty="0" smtClean="0"/>
              <a:t>±.5 = large effect</a:t>
            </a:r>
          </a:p>
          <a:p>
            <a:r>
              <a:rPr lang="en-GB" dirty="0" smtClean="0"/>
              <a:t>Coefficient of determination, r</a:t>
            </a:r>
            <a:r>
              <a:rPr lang="en-GB" baseline="30000" dirty="0" smtClean="0"/>
              <a:t>2</a:t>
            </a:r>
          </a:p>
          <a:p>
            <a:pPr lvl="1"/>
            <a:r>
              <a:rPr lang="en-GB" dirty="0" smtClean="0"/>
              <a:t>By squaring the value of r you get the proportion of variance in one variable shared by the other.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5284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versus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= correlation coefficient for 3+ variables</a:t>
            </a:r>
          </a:p>
          <a:p>
            <a:r>
              <a:rPr lang="en-US" dirty="0" smtClean="0"/>
              <a:t>r = correlation coefficient for 2 variables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 for 2 variables 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= coefficient of determination for 3+ variables</a:t>
            </a:r>
          </a:p>
          <a:p>
            <a:pPr lvl="1"/>
            <a:r>
              <a:rPr lang="en-US" dirty="0" smtClean="0"/>
              <a:t>In reality, we use R</a:t>
            </a:r>
            <a:r>
              <a:rPr lang="en-US" baseline="30000" dirty="0" smtClean="0"/>
              <a:t>2</a:t>
            </a:r>
            <a:r>
              <a:rPr lang="en-US" dirty="0" smtClean="0"/>
              <a:t> for anything effect size related, even if it’s only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Correlation: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Anxiety and Exam Performance</a:t>
            </a:r>
          </a:p>
          <a:p>
            <a:r>
              <a:rPr lang="en-GB" smtClean="0"/>
              <a:t>Participants:</a:t>
            </a:r>
          </a:p>
          <a:p>
            <a:pPr lvl="1"/>
            <a:r>
              <a:rPr lang="en-GB" smtClean="0"/>
              <a:t>103 students</a:t>
            </a:r>
          </a:p>
          <a:p>
            <a:r>
              <a:rPr lang="en-GB" smtClean="0"/>
              <a:t>Measures</a:t>
            </a:r>
          </a:p>
          <a:p>
            <a:pPr lvl="1"/>
            <a:r>
              <a:rPr lang="en-GB" smtClean="0"/>
              <a:t>Time spent revising (hours)</a:t>
            </a:r>
          </a:p>
          <a:p>
            <a:pPr lvl="1"/>
            <a:r>
              <a:rPr lang="en-GB" smtClean="0"/>
              <a:t>Exam performance (%)</a:t>
            </a:r>
          </a:p>
          <a:p>
            <a:pPr lvl="1"/>
            <a:r>
              <a:rPr lang="en-GB" smtClean="0"/>
              <a:t>Exam Anxiety (the EAQ, score out of 100)</a:t>
            </a:r>
          </a:p>
          <a:p>
            <a:pPr lvl="1"/>
            <a:r>
              <a:rPr lang="en-GB" smtClean="0"/>
              <a:t>Gender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241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Accuracy</a:t>
            </a:r>
          </a:p>
          <a:p>
            <a:r>
              <a:rPr lang="en-US" smtClean="0"/>
              <a:t>Missing (exclude pairwise if you don’t fill in)</a:t>
            </a:r>
          </a:p>
          <a:p>
            <a:r>
              <a:rPr lang="en-US" smtClean="0"/>
              <a:t>Outliers</a:t>
            </a:r>
          </a:p>
          <a:p>
            <a:r>
              <a:rPr lang="en-US" smtClean="0"/>
              <a:t>Normality</a:t>
            </a:r>
          </a:p>
          <a:p>
            <a:r>
              <a:rPr lang="en-US" smtClean="0"/>
              <a:t>Linearity**</a:t>
            </a:r>
          </a:p>
          <a:p>
            <a:r>
              <a:rPr lang="en-US" smtClean="0"/>
              <a:t>Homogeneity</a:t>
            </a:r>
          </a:p>
          <a:p>
            <a:r>
              <a:rPr lang="en-US" smtClean="0"/>
              <a:t>Homoscedasticity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814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You’ve already been doing these!</a:t>
            </a:r>
          </a:p>
          <a:p>
            <a:r>
              <a:rPr lang="en-US" smtClean="0"/>
              <a:t>cor(x,y)</a:t>
            </a:r>
          </a:p>
          <a:p>
            <a:r>
              <a:rPr lang="en-US" smtClean="0"/>
              <a:t>But what about p values? We’ve only been looking at the magnitude of the correlation for assumption checks.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0"/>
            <a:ext cx="900999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36352" y="0"/>
            <a:ext cx="4458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en-GB" sz="4000" b="0" i="0" u="none" strike="noStrike" kern="10" cap="none" spc="0" normalizeH="0" baseline="0" noProof="0" dirty="0" smtClean="0">
                <a:ln w="25400">
                  <a:solidFill>
                    <a:srgbClr val="C0504D"/>
                  </a:solidFill>
                  <a:round/>
                  <a:headEnd/>
                  <a:tailEnd/>
                </a:ln>
                <a:noFill/>
                <a:effectLst/>
                <a:uLnTx/>
                <a:uFillTx/>
                <a:latin typeface="Arial Black"/>
                <a:ea typeface="+mn-ea"/>
                <a:cs typeface="+mn-cs"/>
              </a:rPr>
              <a:t>No relationship</a:t>
            </a:r>
            <a:endParaRPr kumimoji="0" lang="en-GB" sz="4000" b="0" i="0" u="none" strike="noStrike" kern="10" cap="none" spc="0" normalizeH="0" baseline="0" noProof="0" dirty="0">
              <a:ln w="25400">
                <a:solidFill>
                  <a:srgbClr val="C0504D"/>
                </a:solidFill>
                <a:round/>
                <a:headEnd/>
                <a:tailEnd/>
              </a:ln>
              <a:noFill/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Calculate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cor() function will calculate:</a:t>
            </a:r>
          </a:p>
          <a:p>
            <a:pPr lvl="1"/>
            <a:r>
              <a:rPr lang="en-US" smtClean="0"/>
              <a:t>Pearson, Spearman, Kendall, multiple correlations at once</a:t>
            </a:r>
          </a:p>
          <a:p>
            <a:r>
              <a:rPr lang="en-US" smtClean="0"/>
              <a:t>rcorr() function will calculate:</a:t>
            </a:r>
          </a:p>
          <a:p>
            <a:pPr lvl="1"/>
            <a:r>
              <a:rPr lang="en-US" smtClean="0"/>
              <a:t>Pearson, Spearman, p values, multiple correlations at once</a:t>
            </a:r>
          </a:p>
          <a:p>
            <a:r>
              <a:rPr lang="en-US" smtClean="0"/>
              <a:t>cor.test() function will calculate:</a:t>
            </a:r>
          </a:p>
          <a:p>
            <a:pPr lvl="1"/>
            <a:r>
              <a:rPr lang="en-US" smtClean="0"/>
              <a:t>Pearson, Spearman, Kendall, p values, 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13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cor(examdata, use = “pairwise.complete.obs”, method = “pearson”)</a:t>
            </a:r>
          </a:p>
          <a:p>
            <a:pPr lvl="1"/>
            <a:r>
              <a:rPr lang="en-US" smtClean="0"/>
              <a:t>Remember these all have to be numeric, no factor variables.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02849"/>
            <a:ext cx="7935568" cy="20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0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rcorr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rcorr(as.matrix(examdata), type = “pearson”)</a:t>
            </a:r>
          </a:p>
          <a:p>
            <a:pPr lvl="1"/>
            <a:r>
              <a:rPr lang="en-US" smtClean="0"/>
              <a:t>Automatically does pairwise deletion.</a:t>
            </a:r>
          </a:p>
          <a:p>
            <a:pPr lvl="1"/>
            <a:r>
              <a:rPr lang="en-US" smtClean="0"/>
              <a:t>All things must be numeric, as well as in matrix format</a:t>
            </a:r>
          </a:p>
          <a:p>
            <a:pPr lvl="1"/>
            <a:r>
              <a:rPr lang="en-US" smtClean="0"/>
              <a:t>Load the Hmisc library for this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9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rcorr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32" y="1230337"/>
            <a:ext cx="5124309" cy="51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cor.test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cor.test(x, y, method = “pearson”)</a:t>
            </a:r>
          </a:p>
          <a:p>
            <a:pPr lvl="1"/>
            <a:r>
              <a:rPr lang="en-US" smtClean="0"/>
              <a:t>Must use single vectors/columns for x, 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8312"/>
            <a:ext cx="8225506" cy="37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5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third-variable problem:</a:t>
            </a:r>
          </a:p>
          <a:p>
            <a:pPr lvl="1"/>
            <a:r>
              <a:rPr lang="en-GB" smtClean="0"/>
              <a:t>In any correlation, causality between two variables cannot be assumed because there may be other measured or unmeasured variables affecting the results.</a:t>
            </a:r>
          </a:p>
          <a:p>
            <a:r>
              <a:rPr lang="en-GB" smtClean="0"/>
              <a:t>Direction of causality:</a:t>
            </a:r>
          </a:p>
          <a:p>
            <a:pPr lvl="1"/>
            <a:r>
              <a:rPr lang="en-GB" smtClean="0"/>
              <a:t>Correlation coefficients say nothing about which variable causes the other to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Nonparametric Correlation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Spearman’s Rho</a:t>
            </a:r>
          </a:p>
          <a:p>
            <a:pPr lvl="1"/>
            <a:r>
              <a:rPr lang="en-GB" smtClean="0"/>
              <a:t>Pearson’s correlation on the ranked data</a:t>
            </a:r>
          </a:p>
          <a:p>
            <a:r>
              <a:rPr lang="en-GB" smtClean="0"/>
              <a:t>Kendall’s Tau</a:t>
            </a:r>
          </a:p>
          <a:p>
            <a:pPr lvl="1"/>
            <a:r>
              <a:rPr lang="en-GB" smtClean="0"/>
              <a:t>Better than Spearman’s for small samples</a:t>
            </a:r>
          </a:p>
          <a:p>
            <a:pPr lvl="1"/>
            <a:r>
              <a:rPr lang="en-GB" smtClean="0"/>
              <a:t>When lots of things have the same rank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8939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World’s best Liar Competition</a:t>
            </a:r>
          </a:p>
          <a:p>
            <a:pPr lvl="1"/>
            <a:r>
              <a:rPr lang="en-GB" smtClean="0"/>
              <a:t>68 contestants</a:t>
            </a:r>
          </a:p>
          <a:p>
            <a:pPr lvl="1"/>
            <a:r>
              <a:rPr lang="en-GB" smtClean="0"/>
              <a:t>Measures</a:t>
            </a:r>
          </a:p>
          <a:p>
            <a:pPr lvl="2"/>
            <a:r>
              <a:rPr lang="en-GB" smtClean="0"/>
              <a:t>Where they were placed in the competition (first, second, third, etc.)</a:t>
            </a:r>
          </a:p>
          <a:p>
            <a:pPr lvl="2"/>
            <a:r>
              <a:rPr lang="en-GB" smtClean="0"/>
              <a:t>Creativity questionnaire (maximum score 60)</a:t>
            </a:r>
          </a:p>
          <a:p>
            <a:r>
              <a:rPr lang="en-GB" smtClean="0"/>
              <a:t>C</a:t>
            </a:r>
            <a:r>
              <a:rPr lang="en-US" smtClean="0"/>
              <a:t>6 liar.csv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4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Spearman/Kendall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calculate:</a:t>
            </a:r>
          </a:p>
          <a:p>
            <a:pPr lvl="1"/>
            <a:r>
              <a:rPr lang="en-US" smtClean="0"/>
              <a:t>Spearman and Kendall with cor() but no p values.</a:t>
            </a:r>
          </a:p>
          <a:p>
            <a:pPr lvl="1"/>
            <a:r>
              <a:rPr lang="en-US" smtClean="0"/>
              <a:t>Spearman with rcorr() but no Kendall</a:t>
            </a:r>
          </a:p>
          <a:p>
            <a:pPr lvl="1"/>
            <a:r>
              <a:rPr lang="en-US" smtClean="0"/>
              <a:t>All the things with cor.test() but one pair at a time.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1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Spearman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2" y="1417638"/>
            <a:ext cx="8894480" cy="41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5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0"/>
            <a:ext cx="8797636" cy="6858000"/>
          </a:xfrm>
          <a:prstGeom prst="rect">
            <a:avLst/>
          </a:prstGeom>
        </p:spPr>
      </p:pic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2627313" y="188913"/>
            <a:ext cx="5191125" cy="673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4000" kern="10" dirty="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Positive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988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Kendall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429086" cy="41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5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values must be numeric to be able to do any of these correlations</a:t>
            </a:r>
          </a:p>
          <a:p>
            <a:pPr lvl="1"/>
            <a:r>
              <a:rPr lang="en-US" smtClean="0"/>
              <a:t>Therefore, if you have any variables that import with labels, you will have defactor them. </a:t>
            </a:r>
          </a:p>
          <a:p>
            <a:pPr lvl="1"/>
            <a:r>
              <a:rPr lang="en-US" smtClean="0"/>
              <a:t>as.numeric()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78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vs not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Point/</a:t>
            </a:r>
            <a:r>
              <a:rPr lang="en-US" dirty="0" err="1" smtClean="0"/>
              <a:t>Biserial</a:t>
            </a:r>
            <a:r>
              <a:rPr lang="en-US" dirty="0" smtClean="0"/>
              <a:t> correlation = correlation with a dichotomous variable</a:t>
            </a:r>
          </a:p>
          <a:p>
            <a:r>
              <a:rPr lang="en-US" dirty="0" smtClean="0"/>
              <a:t>Which is which?</a:t>
            </a:r>
          </a:p>
          <a:p>
            <a:pPr lvl="1"/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= true dichotomy, no underlying continuum (i.e. gender)</a:t>
            </a:r>
          </a:p>
          <a:p>
            <a:pPr lvl="1"/>
            <a:r>
              <a:rPr lang="en-US" dirty="0" err="1" smtClean="0"/>
              <a:t>Biserial</a:t>
            </a:r>
            <a:r>
              <a:rPr lang="en-US" dirty="0" smtClean="0"/>
              <a:t> = not quite discrete (i.e. pass/fail)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6153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29603"/>
            <a:ext cx="8530519" cy="36468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vs not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34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question I am asked a lot – how can I tell if these two correlation coefficients are significantly different?</a:t>
            </a:r>
          </a:p>
          <a:p>
            <a:r>
              <a:rPr lang="en-US" smtClean="0"/>
              <a:t>Install package cocor to be able to compare them!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15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First, you have to decide if the correlations are independent or dependent</a:t>
            </a:r>
          </a:p>
          <a:p>
            <a:r>
              <a:rPr lang="en-US" smtClean="0"/>
              <a:t>Independent correlations </a:t>
            </a:r>
            <a:r>
              <a:rPr lang="en-US" smtClean="0">
                <a:sym typeface="Wingdings"/>
              </a:rPr>
              <a:t> the correlations come from separate groups of people, but are on the same variables</a:t>
            </a:r>
          </a:p>
          <a:p>
            <a:r>
              <a:rPr lang="en-US" smtClean="0">
                <a:sym typeface="Wingdings"/>
              </a:rPr>
              <a:t>Dependent correlation  the correlations are from the same people, but are different variables (overlapping or not)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883728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 split/subset function within cocor.</a:t>
            </a:r>
          </a:p>
          <a:p>
            <a:r>
              <a:rPr lang="en-US" smtClean="0"/>
              <a:t>Therefore, you have to split up the dataset on your independent variable.</a:t>
            </a:r>
          </a:p>
          <a:p>
            <a:pPr lvl="1"/>
            <a:r>
              <a:rPr lang="en-US" smtClean="0"/>
              <a:t>(and then put it back together in list format).</a:t>
            </a:r>
          </a:p>
          <a:p>
            <a:r>
              <a:rPr lang="en-US" smtClean="0"/>
              <a:t>Subset the data, then create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4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cocor(~ X + Y | X + Y, data = data)</a:t>
            </a:r>
          </a:p>
          <a:p>
            <a:r>
              <a:rPr lang="en-US" smtClean="0"/>
              <a:t>Fill in X and Y with your variables you want to correlate</a:t>
            </a:r>
          </a:p>
          <a:p>
            <a:pPr lvl="1"/>
            <a:r>
              <a:rPr lang="en-US" smtClean="0"/>
              <a:t>(on these they are likely to be the same).</a:t>
            </a:r>
          </a:p>
          <a:p>
            <a:r>
              <a:rPr lang="en-US" smtClean="0"/>
              <a:t>Data = new list we just created.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70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Independent Correlations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300"/>
            <a:ext cx="9144000" cy="43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71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cocor(~ X + Y | Y + Z, data = data)</a:t>
            </a:r>
          </a:p>
          <a:p>
            <a:r>
              <a:rPr lang="en-US" smtClean="0"/>
              <a:t>Fill in X, Y, Z with your variables you want to correlate</a:t>
            </a:r>
          </a:p>
          <a:p>
            <a:pPr lvl="1"/>
            <a:r>
              <a:rPr lang="en-US" smtClean="0"/>
              <a:t>Overlapping correlation</a:t>
            </a:r>
          </a:p>
          <a:p>
            <a:r>
              <a:rPr lang="en-US" smtClean="0"/>
              <a:t>You can also have X + Y | Q + Z </a:t>
            </a:r>
          </a:p>
          <a:p>
            <a:pPr lvl="1"/>
            <a:r>
              <a:rPr lang="en-US" smtClean="0"/>
              <a:t>Non-overlapping correlation</a:t>
            </a:r>
          </a:p>
          <a:p>
            <a:r>
              <a:rPr lang="en-US" smtClean="0"/>
              <a:t>Data is the dataframe with all of the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41147" cy="6858000"/>
          </a:xfrm>
          <a:prstGeom prst="rect">
            <a:avLst/>
          </a:prstGeom>
        </p:spPr>
      </p:pic>
      <p:sp>
        <p:nvSpPr>
          <p:cNvPr id="41987" name="WordArt 3"/>
          <p:cNvSpPr>
            <a:spLocks noChangeArrowheads="1" noChangeShapeType="1" noTextEdit="1"/>
          </p:cNvSpPr>
          <p:nvPr/>
        </p:nvSpPr>
        <p:spPr bwMode="auto">
          <a:xfrm>
            <a:off x="2411413" y="188913"/>
            <a:ext cx="54959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600" kern="10">
                <a:ln w="25400">
                  <a:solidFill>
                    <a:schemeClr val="accent2"/>
                  </a:solidFill>
                  <a:round/>
                  <a:headEnd/>
                  <a:tailEnd/>
                </a:ln>
                <a:noFill/>
                <a:latin typeface="Arial Black"/>
              </a:rPr>
              <a:t>Negative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0604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Dependent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much output!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097"/>
            <a:ext cx="9144000" cy="35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Partial and Semi-Partial Correlations</a:t>
            </a:r>
            <a:endParaRPr lang="en-GB" dirty="0" smtClean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Partial correlation:</a:t>
            </a:r>
          </a:p>
          <a:p>
            <a:pPr lvl="1"/>
            <a:r>
              <a:rPr lang="en-GB" smtClean="0"/>
              <a:t>Measures the relationship between two variables, controlling for the effect that a third variable has on them both.</a:t>
            </a:r>
          </a:p>
          <a:p>
            <a:r>
              <a:rPr lang="en-GB" smtClean="0"/>
              <a:t>Semi-partial correlation:</a:t>
            </a:r>
          </a:p>
          <a:p>
            <a:pPr lvl="1"/>
            <a:r>
              <a:rPr lang="en-GB" smtClean="0"/>
              <a:t>Measures the relationship between two variables controlling for the effect that a third variable has on only one of the others.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30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2348880"/>
            <a:ext cx="829532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9263"/>
            <a:ext cx="5619328" cy="62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Install ppcor package!</a:t>
            </a:r>
          </a:p>
          <a:p>
            <a:r>
              <a:rPr lang="en-US" smtClean="0"/>
              <a:t>pcor(dataset, method = “pearson”)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143000"/>
            <a:ext cx="51181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Semipartial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spcor(data, method = “pearson”)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12" y="2232566"/>
            <a:ext cx="5305288" cy="4625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288979"/>
            <a:ext cx="3280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how top and bottom half are not equal. </a:t>
            </a:r>
          </a:p>
          <a:p>
            <a:r>
              <a:rPr lang="en-US" dirty="0" smtClean="0"/>
              <a:t>Calculated as:</a:t>
            </a:r>
          </a:p>
          <a:p>
            <a:r>
              <a:rPr lang="en-US" dirty="0" smtClean="0"/>
              <a:t>Correlation between 1 and 2, given that 2 and 3 are correlated.</a:t>
            </a:r>
          </a:p>
          <a:p>
            <a:endParaRPr lang="en-US" dirty="0"/>
          </a:p>
          <a:p>
            <a:r>
              <a:rPr lang="en-US" dirty="0" smtClean="0"/>
              <a:t>The first column = 1</a:t>
            </a:r>
          </a:p>
          <a:p>
            <a:r>
              <a:rPr lang="en-US" dirty="0" smtClean="0"/>
              <a:t>The rest are 2/3 </a:t>
            </a:r>
          </a:p>
        </p:txBody>
      </p:sp>
    </p:spTree>
    <p:extLst>
      <p:ext uri="{BB962C8B-B14F-4D97-AF65-F5344CB8AC3E}">
        <p14:creationId xmlns:p14="http://schemas.microsoft.com/office/powerpoint/2010/main" val="2667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Plotting reminder</a:t>
            </a:r>
          </a:p>
          <a:p>
            <a:pPr lvl="1"/>
            <a:r>
              <a:rPr lang="en-US" smtClean="0"/>
              <a:t>ggplot(data, aes(X, Y, color/fill = categorical)</a:t>
            </a:r>
          </a:p>
          <a:p>
            <a:pPr lvl="1"/>
            <a:r>
              <a:rPr lang="en-US" smtClean="0"/>
              <a:t>+ cleanup coding</a:t>
            </a:r>
          </a:p>
          <a:p>
            <a:pPr lvl="1"/>
            <a:r>
              <a:rPr lang="en-US" smtClean="0"/>
              <a:t>+ geom_point() to get the dots</a:t>
            </a:r>
          </a:p>
          <a:p>
            <a:pPr lvl="1"/>
            <a:r>
              <a:rPr lang="en-US" smtClean="0"/>
              <a:t>+ geom_smooth() to get a line</a:t>
            </a:r>
          </a:p>
          <a:p>
            <a:pPr lvl="1"/>
            <a:r>
              <a:rPr lang="en-US" smtClean="0"/>
              <a:t>+ xlab/ylab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5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Not only do you need to check X and Y for proper labels</a:t>
            </a:r>
          </a:p>
          <a:p>
            <a:r>
              <a:rPr lang="en-US" smtClean="0"/>
              <a:t>Now you need to make sure X and Y are appropriate lengths for your scatterplot</a:t>
            </a:r>
          </a:p>
          <a:p>
            <a:pPr lvl="1"/>
            <a:r>
              <a:rPr lang="en-US" smtClean="0"/>
              <a:t>Although this rule is less strictly enforced than the bar graph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0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 the X/Y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coord_cartesian(xlim = NULL, ylim = NULL)</a:t>
            </a:r>
          </a:p>
          <a:p>
            <a:r>
              <a:rPr lang="en-US" smtClean="0"/>
              <a:t>coord_cartesian(xlim = c(0,100), ylim = c(0,101))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6" y="0"/>
            <a:ext cx="875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1359</Words>
  <Application>Microsoft Macintosh PowerPoint</Application>
  <PresentationFormat>On-screen Show (4:3)</PresentationFormat>
  <Paragraphs>194</Paragraphs>
  <Slides>56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 Black</vt:lpstr>
      <vt:lpstr>Calibri</vt:lpstr>
      <vt:lpstr>Wingdings</vt:lpstr>
      <vt:lpstr>Arial</vt:lpstr>
      <vt:lpstr>Office Theme</vt:lpstr>
      <vt:lpstr>Equation</vt:lpstr>
      <vt:lpstr>Correlation</vt:lpstr>
      <vt:lpstr>What is a Correlation?</vt:lpstr>
      <vt:lpstr>PowerPoint Presentation</vt:lpstr>
      <vt:lpstr>PowerPoint Presentation</vt:lpstr>
      <vt:lpstr>PowerPoint Presentation</vt:lpstr>
      <vt:lpstr>Scatterplots</vt:lpstr>
      <vt:lpstr>Scatterplots</vt:lpstr>
      <vt:lpstr>Fix the X/Y Axes</vt:lpstr>
      <vt:lpstr>PowerPoint Presentation</vt:lpstr>
      <vt:lpstr>Modeling Relationships</vt:lpstr>
      <vt:lpstr>Modeling Relationships</vt:lpstr>
      <vt:lpstr>Modeling Relationships</vt:lpstr>
      <vt:lpstr>Measuring Relationships</vt:lpstr>
      <vt:lpstr>Revision of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Covariance</vt:lpstr>
      <vt:lpstr>The Correlation Coefficient</vt:lpstr>
      <vt:lpstr>The Correlation Coefficient</vt:lpstr>
      <vt:lpstr>Correlation Coefficient</vt:lpstr>
      <vt:lpstr>Things to know about the Correlation</vt:lpstr>
      <vt:lpstr>R versus r</vt:lpstr>
      <vt:lpstr>Correlation: Example</vt:lpstr>
      <vt:lpstr>Assumptions</vt:lpstr>
      <vt:lpstr>How to Calculate</vt:lpstr>
      <vt:lpstr>How to Calculate</vt:lpstr>
      <vt:lpstr>cor output</vt:lpstr>
      <vt:lpstr>rcorr output </vt:lpstr>
      <vt:lpstr>rcorr output</vt:lpstr>
      <vt:lpstr>cor.test output</vt:lpstr>
      <vt:lpstr>Correlation Interpretation</vt:lpstr>
      <vt:lpstr>Nonparametric Correlation</vt:lpstr>
      <vt:lpstr>Example</vt:lpstr>
      <vt:lpstr>Spearman/Kendall</vt:lpstr>
      <vt:lpstr>Spearman</vt:lpstr>
      <vt:lpstr>Kendall</vt:lpstr>
      <vt:lpstr>A note</vt:lpstr>
      <vt:lpstr>Point vs not point</vt:lpstr>
      <vt:lpstr>Point vs not point</vt:lpstr>
      <vt:lpstr>Comparing Correlations</vt:lpstr>
      <vt:lpstr>Comparing Correlations</vt:lpstr>
      <vt:lpstr>Independent Correlations</vt:lpstr>
      <vt:lpstr>Independent Correlations</vt:lpstr>
      <vt:lpstr>Independent Correlations</vt:lpstr>
      <vt:lpstr>Dependent Correlations</vt:lpstr>
      <vt:lpstr>Dependent Correlations</vt:lpstr>
      <vt:lpstr>Partial and Semi-Partial Correlations</vt:lpstr>
      <vt:lpstr>PowerPoint Presentation</vt:lpstr>
      <vt:lpstr>PowerPoint Presentation</vt:lpstr>
      <vt:lpstr>Partial Correlations</vt:lpstr>
      <vt:lpstr>PowerPoint Presentation</vt:lpstr>
      <vt:lpstr>Semipartial Correlations</vt:lpstr>
    </vt:vector>
  </TitlesOfParts>
  <Company>Missouri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Erin Buchanan</dc:creator>
  <cp:lastModifiedBy>Erin M. Buchanan</cp:lastModifiedBy>
  <cp:revision>97</cp:revision>
  <dcterms:created xsi:type="dcterms:W3CDTF">2013-11-06T03:16:40Z</dcterms:created>
  <dcterms:modified xsi:type="dcterms:W3CDTF">2016-11-08T04:51:32Z</dcterms:modified>
</cp:coreProperties>
</file>