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259" r:id="rId3"/>
    <p:sldId id="276" r:id="rId4"/>
    <p:sldId id="260" r:id="rId5"/>
    <p:sldId id="261" r:id="rId6"/>
    <p:sldId id="277" r:id="rId7"/>
    <p:sldId id="278" r:id="rId8"/>
    <p:sldId id="279" r:id="rId9"/>
    <p:sldId id="280" r:id="rId10"/>
    <p:sldId id="262" r:id="rId11"/>
    <p:sldId id="264" r:id="rId12"/>
    <p:sldId id="265" r:id="rId13"/>
    <p:sldId id="266" r:id="rId14"/>
    <p:sldId id="268" r:id="rId15"/>
    <p:sldId id="281" r:id="rId16"/>
    <p:sldId id="282" r:id="rId17"/>
    <p:sldId id="284" r:id="rId18"/>
    <p:sldId id="283" r:id="rId19"/>
    <p:sldId id="286" r:id="rId20"/>
    <p:sldId id="287" r:id="rId21"/>
    <p:sldId id="288" r:id="rId22"/>
    <p:sldId id="301" r:id="rId23"/>
    <p:sldId id="323" r:id="rId24"/>
    <p:sldId id="353" r:id="rId25"/>
    <p:sldId id="354" r:id="rId26"/>
    <p:sldId id="292" r:id="rId27"/>
    <p:sldId id="291" r:id="rId28"/>
    <p:sldId id="294" r:id="rId29"/>
    <p:sldId id="296" r:id="rId30"/>
    <p:sldId id="300" r:id="rId31"/>
    <p:sldId id="355" r:id="rId32"/>
    <p:sldId id="356" r:id="rId33"/>
    <p:sldId id="357" r:id="rId34"/>
    <p:sldId id="358" r:id="rId35"/>
    <p:sldId id="359" r:id="rId36"/>
    <p:sldId id="320" r:id="rId37"/>
    <p:sldId id="321" r:id="rId38"/>
    <p:sldId id="322" r:id="rId39"/>
    <p:sldId id="360" r:id="rId40"/>
    <p:sldId id="361" r:id="rId41"/>
    <p:sldId id="362" r:id="rId42"/>
    <p:sldId id="324" r:id="rId43"/>
    <p:sldId id="325" r:id="rId44"/>
    <p:sldId id="326" r:id="rId45"/>
    <p:sldId id="327" r:id="rId46"/>
    <p:sldId id="328" r:id="rId47"/>
    <p:sldId id="329" r:id="rId48"/>
    <p:sldId id="333" r:id="rId49"/>
    <p:sldId id="363" r:id="rId50"/>
    <p:sldId id="365" r:id="rId51"/>
    <p:sldId id="366" r:id="rId52"/>
    <p:sldId id="367" r:id="rId53"/>
    <p:sldId id="368" r:id="rId54"/>
    <p:sldId id="352" r:id="rId55"/>
    <p:sldId id="369" r:id="rId56"/>
    <p:sldId id="370" r:id="rId57"/>
    <p:sldId id="364"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9316" autoAdjust="0"/>
  </p:normalViewPr>
  <p:slideViewPr>
    <p:cSldViewPr snapToGrid="0" snapToObjects="1">
      <p:cViewPr varScale="1">
        <p:scale>
          <a:sx n="103" d="100"/>
          <a:sy n="103" d="100"/>
        </p:scale>
        <p:origin x="12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CBF2B-5B13-5847-8BDF-D87BE4C7FA4E}" type="datetimeFigureOut">
              <a:rPr lang="en-US" smtClean="0"/>
              <a:t>11/29/16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608D4-EDE7-5F49-9156-72DDFB745609}" type="slidenum">
              <a:rPr lang="en-US" smtClean="0"/>
              <a:t>‹#›</a:t>
            </a:fld>
            <a:endParaRPr lang="en-US"/>
          </a:p>
        </p:txBody>
      </p:sp>
    </p:spTree>
    <p:extLst>
      <p:ext uri="{BB962C8B-B14F-4D97-AF65-F5344CB8AC3E}">
        <p14:creationId xmlns:p14="http://schemas.microsoft.com/office/powerpoint/2010/main" val="33324027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C1EE3E-00F4-4B13-B5A3-6C2C88214EE6}"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C1EE3E-00F4-4B13-B5A3-6C2C88214EE6}"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C1EE3E-00F4-4B13-B5A3-6C2C88214EE6}"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746A5-5013-4FEC-AC8F-FDBD31241FA4}" type="slidenum">
              <a:rPr lang="en-US"/>
              <a:pPr/>
              <a:t>42</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60E13-A65F-4289-9112-7F20628745AA}" type="slidenum">
              <a:rPr lang="en-US"/>
              <a:pPr/>
              <a:t>43</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21255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30297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134332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1763713" y="1600200"/>
            <a:ext cx="338455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5300663" y="1600200"/>
            <a:ext cx="3386137"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noChangeArrowheads="1"/>
          </p:cNvSpPr>
          <p:nvPr>
            <p:ph type="dt" sz="half" idx="10"/>
          </p:nvPr>
        </p:nvSpPr>
        <p:spPr>
          <a:xfrm>
            <a:off x="457200" y="6381750"/>
            <a:ext cx="2133600" cy="339725"/>
          </a:xfrm>
          <a:prstGeom prst="rect">
            <a:avLst/>
          </a:prstGeom>
          <a:ln/>
        </p:spPr>
        <p:txBody>
          <a:bodyPr/>
          <a:lstStyle>
            <a:lvl1pPr>
              <a:defRPr/>
            </a:lvl1pPr>
          </a:lstStyle>
          <a:p>
            <a:r>
              <a:rPr lang="en-US"/>
              <a:t>Slide </a:t>
            </a:r>
            <a:fld id="{BDF85106-AC1E-B04B-98E8-4099A3202C19}" type="slidenum">
              <a:rPr lang="en-US"/>
              <a:pPr/>
              <a:t>‹#›</a:t>
            </a:fld>
            <a:endParaRPr lang="en-US"/>
          </a:p>
        </p:txBody>
      </p:sp>
    </p:spTree>
    <p:extLst>
      <p:ext uri="{BB962C8B-B14F-4D97-AF65-F5344CB8AC3E}">
        <p14:creationId xmlns:p14="http://schemas.microsoft.com/office/powerpoint/2010/main" val="412955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418835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33527-5F7C-D447-9E05-56622733F96C}"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145540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A33527-5F7C-D447-9E05-56622733F96C}"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370365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A33527-5F7C-D447-9E05-56622733F96C}" type="datetimeFigureOut">
              <a:rPr lang="en-US" smtClean="0"/>
              <a:t>11/29/16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01740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A33527-5F7C-D447-9E05-56622733F96C}" type="datetimeFigureOut">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0350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33527-5F7C-D447-9E05-56622733F96C}" type="datetimeFigureOut">
              <a:rPr lang="en-US" smtClean="0"/>
              <a:t>11/29/16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106739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33527-5F7C-D447-9E05-56622733F96C}"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382383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33527-5F7C-D447-9E05-56622733F96C}"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3897911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33527-5F7C-D447-9E05-56622733F96C}" type="datetimeFigureOut">
              <a:rPr lang="en-US" smtClean="0"/>
              <a:t>11/29/16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06761-9D62-724A-94BA-BD19FA05B8FA}" type="slidenum">
              <a:rPr lang="en-US" smtClean="0"/>
              <a:t>‹#›</a:t>
            </a:fld>
            <a:endParaRPr lang="en-US"/>
          </a:p>
        </p:txBody>
      </p:sp>
    </p:spTree>
    <p:extLst>
      <p:ext uri="{BB962C8B-B14F-4D97-AF65-F5344CB8AC3E}">
        <p14:creationId xmlns:p14="http://schemas.microsoft.com/office/powerpoint/2010/main" val="360357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Linear Regression</a:t>
            </a:r>
            <a:endParaRPr lang="en-GB" dirty="0"/>
          </a:p>
        </p:txBody>
      </p:sp>
      <p:sp>
        <p:nvSpPr>
          <p:cNvPr id="3" name="Subtitle 2"/>
          <p:cNvSpPr>
            <a:spLocks noGrp="1"/>
          </p:cNvSpPr>
          <p:nvPr>
            <p:ph type="subTitle" idx="1"/>
          </p:nvPr>
        </p:nvSpPr>
        <p:spPr/>
        <p:txBody>
          <a:bodyPr/>
          <a:lstStyle/>
          <a:p>
            <a:r>
              <a:rPr lang="en-GB" dirty="0" smtClean="0">
                <a:solidFill>
                  <a:schemeClr val="tx1"/>
                </a:solidFill>
              </a:rPr>
              <a:t>Chapter 7</a:t>
            </a:r>
            <a:endParaRPr lang="en-GB" dirty="0">
              <a:solidFill>
                <a:schemeClr val="tx1"/>
              </a:solidFill>
            </a:endParaRPr>
          </a:p>
        </p:txBody>
      </p:sp>
    </p:spTree>
    <p:extLst>
      <p:ext uri="{BB962C8B-B14F-4D97-AF65-F5344CB8AC3E}">
        <p14:creationId xmlns:p14="http://schemas.microsoft.com/office/powerpoint/2010/main" val="1108426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E53B0CC6-C5F1-4DD4-9F5D-530A74F6AB11}" type="slidenum">
              <a:rPr lang="en-US"/>
              <a:pPr/>
              <a:t>10</a:t>
            </a:fld>
            <a:endParaRPr lang="en-US"/>
          </a:p>
        </p:txBody>
      </p:sp>
      <p:sp>
        <p:nvSpPr>
          <p:cNvPr id="11266" name="Rectangle 2"/>
          <p:cNvSpPr>
            <a:spLocks noGrp="1" noChangeArrowheads="1"/>
          </p:cNvSpPr>
          <p:nvPr>
            <p:ph type="title"/>
          </p:nvPr>
        </p:nvSpPr>
        <p:spPr/>
        <p:txBody>
          <a:bodyPr/>
          <a:lstStyle/>
          <a:p>
            <a:r>
              <a:rPr lang="en-GB" sz="4000"/>
              <a:t>The Method of Least Squares</a:t>
            </a:r>
            <a:endParaRPr lang="en-US" sz="4000"/>
          </a:p>
        </p:txBody>
      </p:sp>
      <p:pic>
        <p:nvPicPr>
          <p:cNvPr id="19457" name="Picture 1"/>
          <p:cNvPicPr>
            <a:picLocks noChangeAspect="1" noChangeArrowheads="1"/>
          </p:cNvPicPr>
          <p:nvPr/>
        </p:nvPicPr>
        <p:blipFill>
          <a:blip r:embed="rId2"/>
          <a:srcRect/>
          <a:stretch>
            <a:fillRect/>
          </a:stretch>
        </p:blipFill>
        <p:spPr bwMode="auto">
          <a:xfrm>
            <a:off x="5427638" y="4379922"/>
            <a:ext cx="2380742" cy="1987804"/>
          </a:xfrm>
          <a:prstGeom prst="rect">
            <a:avLst/>
          </a:prstGeom>
          <a:noFill/>
          <a:ln w="9525">
            <a:noFill/>
            <a:miter lim="800000"/>
            <a:headEnd/>
            <a:tailEnd/>
          </a:ln>
          <a:effectLst/>
        </p:spPr>
      </p:pic>
      <p:pic>
        <p:nvPicPr>
          <p:cNvPr id="2" name="Picture 1"/>
          <p:cNvPicPr>
            <a:picLocks noChangeAspect="1"/>
          </p:cNvPicPr>
          <p:nvPr/>
        </p:nvPicPr>
        <p:blipFill>
          <a:blip r:embed="rId3"/>
          <a:stretch>
            <a:fillRect/>
          </a:stretch>
        </p:blipFill>
        <p:spPr>
          <a:xfrm>
            <a:off x="1028700" y="1193800"/>
            <a:ext cx="6876288" cy="4727448"/>
          </a:xfrm>
          <a:prstGeom prst="rect">
            <a:avLst/>
          </a:prstGeom>
        </p:spPr>
      </p:pic>
    </p:spTree>
    <p:extLst>
      <p:ext uri="{BB962C8B-B14F-4D97-AF65-F5344CB8AC3E}">
        <p14:creationId xmlns:p14="http://schemas.microsoft.com/office/powerpoint/2010/main" val="1029694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7100" y="787400"/>
            <a:ext cx="5588000" cy="5638800"/>
          </a:xfrm>
          <a:prstGeom prst="rect">
            <a:avLst/>
          </a:prstGeom>
        </p:spPr>
      </p:pic>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D2EC1C37-A4B8-46FE-BF44-F47F98BA8AD3}" type="slidenum">
              <a:rPr lang="en-US"/>
              <a:pPr/>
              <a:t>11</a:t>
            </a:fld>
            <a:endParaRPr lang="en-US"/>
          </a:p>
        </p:txBody>
      </p:sp>
      <p:sp>
        <p:nvSpPr>
          <p:cNvPr id="13314" name="Rectangle 2"/>
          <p:cNvSpPr>
            <a:spLocks noGrp="1" noChangeArrowheads="1"/>
          </p:cNvSpPr>
          <p:nvPr>
            <p:ph type="title"/>
          </p:nvPr>
        </p:nvSpPr>
        <p:spPr>
          <a:xfrm>
            <a:off x="1000100" y="0"/>
            <a:ext cx="7758138" cy="1143000"/>
          </a:xfrm>
        </p:spPr>
        <p:txBody>
          <a:bodyPr/>
          <a:lstStyle/>
          <a:p>
            <a:r>
              <a:rPr lang="en-GB" dirty="0"/>
              <a:t>Sums of Squares</a:t>
            </a:r>
            <a:endParaRPr lang="en-US" dirty="0"/>
          </a:p>
        </p:txBody>
      </p:sp>
    </p:spTree>
    <p:extLst>
      <p:ext uri="{BB962C8B-B14F-4D97-AF65-F5344CB8AC3E}">
        <p14:creationId xmlns:p14="http://schemas.microsoft.com/office/powerpoint/2010/main" val="771553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FB22336C-C71A-4702-8A17-52F7325EED87}" type="slidenum">
              <a:rPr lang="en-US"/>
              <a:pPr/>
              <a:t>12</a:t>
            </a:fld>
            <a:endParaRPr lang="en-US"/>
          </a:p>
        </p:txBody>
      </p:sp>
      <p:sp>
        <p:nvSpPr>
          <p:cNvPr id="20482" name="Rectangle 2"/>
          <p:cNvSpPr>
            <a:spLocks noGrp="1" noChangeArrowheads="1"/>
          </p:cNvSpPr>
          <p:nvPr>
            <p:ph type="title"/>
          </p:nvPr>
        </p:nvSpPr>
        <p:spPr/>
        <p:txBody>
          <a:bodyPr/>
          <a:lstStyle/>
          <a:p>
            <a:r>
              <a:rPr lang="en-GB"/>
              <a:t>Summary</a:t>
            </a:r>
            <a:endParaRPr lang="en-US"/>
          </a:p>
        </p:txBody>
      </p:sp>
      <p:sp>
        <p:nvSpPr>
          <p:cNvPr id="20483" name="Rectangle 3"/>
          <p:cNvSpPr>
            <a:spLocks noGrp="1" noChangeArrowheads="1"/>
          </p:cNvSpPr>
          <p:nvPr>
            <p:ph type="body" idx="1"/>
          </p:nvPr>
        </p:nvSpPr>
        <p:spPr/>
        <p:txBody>
          <a:bodyPr>
            <a:normAutofit lnSpcReduction="10000"/>
          </a:bodyPr>
          <a:lstStyle/>
          <a:p>
            <a:r>
              <a:rPr lang="en-US" sz="2800" dirty="0"/>
              <a:t>SS</a:t>
            </a:r>
            <a:r>
              <a:rPr lang="en-US" sz="2800" baseline="-25000" dirty="0"/>
              <a:t>T</a:t>
            </a:r>
          </a:p>
          <a:p>
            <a:pPr lvl="1"/>
            <a:r>
              <a:rPr lang="en-US" sz="2400" dirty="0"/>
              <a:t>Total variability (variability between scores and the mean)</a:t>
            </a:r>
            <a:r>
              <a:rPr lang="en-US" sz="2400" dirty="0" smtClean="0"/>
              <a:t>.</a:t>
            </a:r>
          </a:p>
          <a:p>
            <a:pPr lvl="1"/>
            <a:r>
              <a:rPr lang="en-US" sz="2400" dirty="0" smtClean="0"/>
              <a:t>My score – Grand mean</a:t>
            </a:r>
            <a:endParaRPr lang="en-US" sz="2400" dirty="0"/>
          </a:p>
          <a:p>
            <a:r>
              <a:rPr lang="en-US" sz="2800" dirty="0"/>
              <a:t>SS</a:t>
            </a:r>
            <a:r>
              <a:rPr lang="en-US" sz="2800" baseline="-25000" dirty="0"/>
              <a:t>R</a:t>
            </a:r>
          </a:p>
          <a:p>
            <a:pPr lvl="1"/>
            <a:r>
              <a:rPr lang="en-US" sz="2400" dirty="0"/>
              <a:t>Residual/Error variability (variability between the regression model and the actual data)</a:t>
            </a:r>
            <a:r>
              <a:rPr lang="en-US" sz="2400" dirty="0" smtClean="0"/>
              <a:t>.</a:t>
            </a:r>
          </a:p>
          <a:p>
            <a:pPr lvl="1"/>
            <a:r>
              <a:rPr lang="en-US" sz="2400" dirty="0" smtClean="0"/>
              <a:t>My score – my predicted score</a:t>
            </a:r>
            <a:endParaRPr lang="en-US" sz="2400" dirty="0"/>
          </a:p>
          <a:p>
            <a:r>
              <a:rPr lang="en-US" sz="2800" dirty="0"/>
              <a:t>SS</a:t>
            </a:r>
            <a:r>
              <a:rPr lang="en-US" sz="2800" baseline="-25000" dirty="0"/>
              <a:t>M</a:t>
            </a:r>
            <a:r>
              <a:rPr lang="en-US" sz="2800" dirty="0"/>
              <a:t> </a:t>
            </a:r>
          </a:p>
          <a:p>
            <a:pPr lvl="1"/>
            <a:r>
              <a:rPr lang="en-US" sz="2400" dirty="0"/>
              <a:t>Model variability (difference in variability between the model and the mean)</a:t>
            </a:r>
            <a:r>
              <a:rPr lang="en-US" sz="2400" dirty="0" smtClean="0"/>
              <a:t>.</a:t>
            </a:r>
          </a:p>
          <a:p>
            <a:pPr lvl="1"/>
            <a:r>
              <a:rPr lang="en-US" sz="2400" dirty="0" smtClean="0"/>
              <a:t>My predicted score – Grand mean</a:t>
            </a:r>
            <a:endParaRPr lang="en-US" sz="2400" dirty="0"/>
          </a:p>
        </p:txBody>
      </p:sp>
    </p:spTree>
    <p:extLst>
      <p:ext uri="{BB962C8B-B14F-4D97-AF65-F5344CB8AC3E}">
        <p14:creationId xmlns:p14="http://schemas.microsoft.com/office/powerpoint/2010/main" val="3802736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4294967295"/>
          </p:nvPr>
        </p:nvSpPr>
        <p:spPr>
          <a:xfrm>
            <a:off x="0" y="6357958"/>
            <a:ext cx="857224" cy="365125"/>
          </a:xfrm>
          <a:prstGeom prst="rect">
            <a:avLst/>
          </a:prstGeom>
        </p:spPr>
        <p:txBody>
          <a:bodyPr/>
          <a:lstStyle/>
          <a:p>
            <a:r>
              <a:rPr lang="en-US"/>
              <a:t>Slide </a:t>
            </a:r>
            <a:fld id="{4FA96229-D2C7-4A66-AADC-85FE49C84521}" type="slidenum">
              <a:rPr lang="en-US"/>
              <a:pPr/>
              <a:t>13</a:t>
            </a:fld>
            <a:endParaRPr lang="en-US"/>
          </a:p>
        </p:txBody>
      </p:sp>
      <p:sp>
        <p:nvSpPr>
          <p:cNvPr id="21506" name="Rectangle 2"/>
          <p:cNvSpPr>
            <a:spLocks noGrp="1" noChangeArrowheads="1"/>
          </p:cNvSpPr>
          <p:nvPr>
            <p:ph type="title"/>
          </p:nvPr>
        </p:nvSpPr>
        <p:spPr/>
        <p:txBody>
          <a:bodyPr/>
          <a:lstStyle/>
          <a:p>
            <a:r>
              <a:rPr lang="en-GB" dirty="0" smtClean="0"/>
              <a:t>Overall </a:t>
            </a:r>
            <a:r>
              <a:rPr lang="en-GB" dirty="0"/>
              <a:t>Model: ANOVA</a:t>
            </a:r>
            <a:endParaRPr lang="en-US" dirty="0"/>
          </a:p>
        </p:txBody>
      </p:sp>
      <p:sp>
        <p:nvSpPr>
          <p:cNvPr id="21507" name="Rectangle 3"/>
          <p:cNvSpPr>
            <a:spLocks noGrp="1" noChangeArrowheads="1"/>
          </p:cNvSpPr>
          <p:nvPr>
            <p:ph type="body" idx="1"/>
          </p:nvPr>
        </p:nvSpPr>
        <p:spPr>
          <a:xfrm>
            <a:off x="1763713" y="4437063"/>
            <a:ext cx="6923087" cy="1689100"/>
          </a:xfrm>
        </p:spPr>
        <p:txBody>
          <a:bodyPr/>
          <a:lstStyle/>
          <a:p>
            <a:r>
              <a:rPr lang="en-US" sz="2800"/>
              <a:t>If the model results in better prediction than using the mean, then we expect SS</a:t>
            </a:r>
            <a:r>
              <a:rPr lang="en-US" sz="2800" baseline="-25000"/>
              <a:t>M</a:t>
            </a:r>
            <a:r>
              <a:rPr lang="en-US" sz="2800"/>
              <a:t> to be much greater than SS</a:t>
            </a:r>
            <a:r>
              <a:rPr lang="en-US" sz="2800" baseline="-25000"/>
              <a:t>R</a:t>
            </a:r>
          </a:p>
        </p:txBody>
      </p:sp>
      <p:grpSp>
        <p:nvGrpSpPr>
          <p:cNvPr id="2" name="Group 42"/>
          <p:cNvGrpSpPr>
            <a:grpSpLocks/>
          </p:cNvGrpSpPr>
          <p:nvPr/>
        </p:nvGrpSpPr>
        <p:grpSpPr bwMode="auto">
          <a:xfrm>
            <a:off x="6659563" y="3213100"/>
            <a:ext cx="2065337" cy="720725"/>
            <a:chOff x="4195" y="2205"/>
            <a:chExt cx="1074" cy="454"/>
          </a:xfrm>
        </p:grpSpPr>
        <p:sp>
          <p:nvSpPr>
            <p:cNvPr id="21522" name="Freeform 18"/>
            <p:cNvSpPr>
              <a:spLocks/>
            </p:cNvSpPr>
            <p:nvPr/>
          </p:nvSpPr>
          <p:spPr bwMode="auto">
            <a:xfrm>
              <a:off x="4195" y="2205"/>
              <a:ext cx="1074"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GB"/>
            </a:p>
          </p:txBody>
        </p:sp>
        <p:sp>
          <p:nvSpPr>
            <p:cNvPr id="21523" name="Rectangle 19"/>
            <p:cNvSpPr>
              <a:spLocks noChangeArrowheads="1"/>
            </p:cNvSpPr>
            <p:nvPr/>
          </p:nvSpPr>
          <p:spPr bwMode="auto">
            <a:xfrm>
              <a:off x="4601" y="2251"/>
              <a:ext cx="216" cy="173"/>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R</a:t>
              </a:r>
            </a:p>
          </p:txBody>
        </p:sp>
        <p:sp>
          <p:nvSpPr>
            <p:cNvPr id="21525" name="Rectangle 21"/>
            <p:cNvSpPr>
              <a:spLocks noChangeArrowheads="1"/>
            </p:cNvSpPr>
            <p:nvPr/>
          </p:nvSpPr>
          <p:spPr bwMode="auto">
            <a:xfrm>
              <a:off x="4381" y="2478"/>
              <a:ext cx="578" cy="134"/>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sz="1400" dirty="0">
                  <a:solidFill>
                    <a:srgbClr val="FFFFFF"/>
                  </a:solidFill>
                </a:rPr>
                <a:t>Error in Model</a:t>
              </a:r>
              <a:endParaRPr lang="en-GB" sz="1400" dirty="0">
                <a:latin typeface="Times New Roman" pitchFamily="18" charset="0"/>
              </a:endParaRPr>
            </a:p>
          </p:txBody>
        </p:sp>
      </p:grpSp>
      <p:grpSp>
        <p:nvGrpSpPr>
          <p:cNvPr id="3" name="Group 43"/>
          <p:cNvGrpSpPr>
            <a:grpSpLocks/>
          </p:cNvGrpSpPr>
          <p:nvPr/>
        </p:nvGrpSpPr>
        <p:grpSpPr bwMode="auto">
          <a:xfrm>
            <a:off x="1547813" y="3213100"/>
            <a:ext cx="4368800" cy="720725"/>
            <a:chOff x="1247" y="2205"/>
            <a:chExt cx="2752" cy="454"/>
          </a:xfrm>
        </p:grpSpPr>
        <p:sp>
          <p:nvSpPr>
            <p:cNvPr id="21539" name="Freeform 35"/>
            <p:cNvSpPr>
              <a:spLocks/>
            </p:cNvSpPr>
            <p:nvPr/>
          </p:nvSpPr>
          <p:spPr bwMode="auto">
            <a:xfrm>
              <a:off x="1247" y="2205"/>
              <a:ext cx="275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a:lstStyle/>
            <a:p>
              <a:endParaRPr lang="en-GB"/>
            </a:p>
          </p:txBody>
        </p:sp>
        <p:sp>
          <p:nvSpPr>
            <p:cNvPr id="21540" name="Rectangle 36"/>
            <p:cNvSpPr>
              <a:spLocks noChangeArrowheads="1"/>
            </p:cNvSpPr>
            <p:nvPr/>
          </p:nvSpPr>
          <p:spPr bwMode="auto">
            <a:xfrm>
              <a:off x="2487" y="2251"/>
              <a:ext cx="272" cy="173"/>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M</a:t>
              </a:r>
            </a:p>
          </p:txBody>
        </p:sp>
        <p:sp>
          <p:nvSpPr>
            <p:cNvPr id="21541" name="Rectangle 37"/>
            <p:cNvSpPr>
              <a:spLocks noChangeArrowheads="1"/>
            </p:cNvSpPr>
            <p:nvPr/>
          </p:nvSpPr>
          <p:spPr bwMode="auto">
            <a:xfrm>
              <a:off x="1857" y="2478"/>
              <a:ext cx="1532" cy="134"/>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sz="1400" dirty="0">
                  <a:solidFill>
                    <a:srgbClr val="FFFFFF"/>
                  </a:solidFill>
                </a:rPr>
                <a:t>Improvement Due to the Model</a:t>
              </a:r>
              <a:endParaRPr lang="en-GB" sz="1400" dirty="0">
                <a:latin typeface="Times New Roman" pitchFamily="18" charset="0"/>
              </a:endParaRPr>
            </a:p>
          </p:txBody>
        </p:sp>
      </p:grpSp>
      <p:grpSp>
        <p:nvGrpSpPr>
          <p:cNvPr id="4" name="Group 41"/>
          <p:cNvGrpSpPr>
            <a:grpSpLocks/>
          </p:cNvGrpSpPr>
          <p:nvPr/>
        </p:nvGrpSpPr>
        <p:grpSpPr bwMode="auto">
          <a:xfrm>
            <a:off x="1835150" y="1773238"/>
            <a:ext cx="6337300" cy="720725"/>
            <a:chOff x="1247" y="1525"/>
            <a:chExt cx="3992" cy="454"/>
          </a:xfrm>
        </p:grpSpPr>
        <p:sp>
          <p:nvSpPr>
            <p:cNvPr id="21542" name="Freeform 38"/>
            <p:cNvSpPr>
              <a:spLocks/>
            </p:cNvSpPr>
            <p:nvPr/>
          </p:nvSpPr>
          <p:spPr bwMode="auto">
            <a:xfrm>
              <a:off x="1247" y="1525"/>
              <a:ext cx="399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GB"/>
            </a:p>
          </p:txBody>
        </p:sp>
        <p:sp>
          <p:nvSpPr>
            <p:cNvPr id="21543" name="Rectangle 39"/>
            <p:cNvSpPr>
              <a:spLocks noChangeArrowheads="1"/>
            </p:cNvSpPr>
            <p:nvPr/>
          </p:nvSpPr>
          <p:spPr bwMode="auto">
            <a:xfrm>
              <a:off x="3117" y="1571"/>
              <a:ext cx="251" cy="173"/>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T</a:t>
              </a:r>
            </a:p>
          </p:txBody>
        </p:sp>
        <p:sp>
          <p:nvSpPr>
            <p:cNvPr id="21544" name="Rectangle 40"/>
            <p:cNvSpPr>
              <a:spLocks noChangeArrowheads="1"/>
            </p:cNvSpPr>
            <p:nvPr/>
          </p:nvSpPr>
          <p:spPr bwMode="auto">
            <a:xfrm>
              <a:off x="2576" y="1798"/>
              <a:ext cx="1334" cy="134"/>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sz="1400">
                  <a:solidFill>
                    <a:srgbClr val="FFFFFF"/>
                  </a:solidFill>
                </a:rPr>
                <a:t>Total Variance In The Data</a:t>
              </a:r>
              <a:endParaRPr lang="en-GB" sz="1400">
                <a:latin typeface="Times New Roman" pitchFamily="18" charset="0"/>
              </a:endParaRPr>
            </a:p>
          </p:txBody>
        </p:sp>
      </p:grpSp>
      <p:grpSp>
        <p:nvGrpSpPr>
          <p:cNvPr id="5" name="Group 25"/>
          <p:cNvGrpSpPr>
            <a:grpSpLocks/>
          </p:cNvGrpSpPr>
          <p:nvPr/>
        </p:nvGrpSpPr>
        <p:grpSpPr bwMode="auto">
          <a:xfrm>
            <a:off x="2411413" y="2276475"/>
            <a:ext cx="565150" cy="933450"/>
            <a:chOff x="913" y="1646"/>
            <a:chExt cx="537" cy="769"/>
          </a:xfrm>
        </p:grpSpPr>
        <p:sp>
          <p:nvSpPr>
            <p:cNvPr id="21530" name="Freeform 26"/>
            <p:cNvSpPr>
              <a:spLocks/>
            </p:cNvSpPr>
            <p:nvPr/>
          </p:nvSpPr>
          <p:spPr bwMode="auto">
            <a:xfrm>
              <a:off x="913" y="1762"/>
              <a:ext cx="463" cy="653"/>
            </a:xfrm>
            <a:custGeom>
              <a:avLst/>
              <a:gdLst/>
              <a:ahLst/>
              <a:cxnLst>
                <a:cxn ang="0">
                  <a:pos x="27" y="53"/>
                </a:cxn>
                <a:cxn ang="0">
                  <a:pos x="21" y="49"/>
                </a:cxn>
                <a:cxn ang="0">
                  <a:pos x="44" y="8"/>
                </a:cxn>
                <a:cxn ang="0">
                  <a:pos x="31" y="0"/>
                </a:cxn>
                <a:cxn ang="0">
                  <a:pos x="7" y="41"/>
                </a:cxn>
                <a:cxn ang="0">
                  <a:pos x="0" y="37"/>
                </a:cxn>
                <a:cxn ang="0">
                  <a:pos x="4" y="62"/>
                </a:cxn>
                <a:cxn ang="0">
                  <a:pos x="27" y="53"/>
                </a:cxn>
              </a:cxnLst>
              <a:rect l="0" t="0" r="r" b="b"/>
              <a:pathLst>
                <a:path w="44" h="62">
                  <a:moveTo>
                    <a:pt x="27" y="53"/>
                  </a:moveTo>
                  <a:lnTo>
                    <a:pt x="21" y="49"/>
                  </a:lnTo>
                  <a:lnTo>
                    <a:pt x="44" y="8"/>
                  </a:lnTo>
                  <a:lnTo>
                    <a:pt x="31" y="0"/>
                  </a:lnTo>
                  <a:lnTo>
                    <a:pt x="7" y="41"/>
                  </a:lnTo>
                  <a:lnTo>
                    <a:pt x="0" y="37"/>
                  </a:lnTo>
                  <a:lnTo>
                    <a:pt x="4" y="62"/>
                  </a:lnTo>
                  <a:lnTo>
                    <a:pt x="27" y="53"/>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1" name="Freeform 27"/>
            <p:cNvSpPr>
              <a:spLocks/>
            </p:cNvSpPr>
            <p:nvPr/>
          </p:nvSpPr>
          <p:spPr bwMode="auto">
            <a:xfrm>
              <a:off x="1250" y="1688"/>
              <a:ext cx="168" cy="137"/>
            </a:xfrm>
            <a:custGeom>
              <a:avLst/>
              <a:gdLst/>
              <a:ahLst/>
              <a:cxnLst>
                <a:cxn ang="0">
                  <a:pos x="16" y="8"/>
                </a:cxn>
                <a:cxn ang="0">
                  <a:pos x="2" y="0"/>
                </a:cxn>
                <a:cxn ang="0">
                  <a:pos x="0" y="5"/>
                </a:cxn>
                <a:cxn ang="0">
                  <a:pos x="14" y="13"/>
                </a:cxn>
                <a:cxn ang="0">
                  <a:pos x="16" y="8"/>
                </a:cxn>
              </a:cxnLst>
              <a:rect l="0" t="0" r="r" b="b"/>
              <a:pathLst>
                <a:path w="16" h="13">
                  <a:moveTo>
                    <a:pt x="16" y="8"/>
                  </a:moveTo>
                  <a:lnTo>
                    <a:pt x="2" y="0"/>
                  </a:lnTo>
                  <a:lnTo>
                    <a:pt x="0" y="5"/>
                  </a:lnTo>
                  <a:lnTo>
                    <a:pt x="14" y="13"/>
                  </a:lnTo>
                  <a:lnTo>
                    <a:pt x="16"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2" name="Freeform 28"/>
            <p:cNvSpPr>
              <a:spLocks/>
            </p:cNvSpPr>
            <p:nvPr/>
          </p:nvSpPr>
          <p:spPr bwMode="auto">
            <a:xfrm>
              <a:off x="1292" y="1646"/>
              <a:ext cx="158" cy="105"/>
            </a:xfrm>
            <a:custGeom>
              <a:avLst/>
              <a:gdLst/>
              <a:ahLst/>
              <a:cxnLst>
                <a:cxn ang="0">
                  <a:pos x="15" y="8"/>
                </a:cxn>
                <a:cxn ang="0">
                  <a:pos x="1" y="0"/>
                </a:cxn>
                <a:cxn ang="0">
                  <a:pos x="0" y="2"/>
                </a:cxn>
                <a:cxn ang="0">
                  <a:pos x="13" y="10"/>
                </a:cxn>
                <a:cxn ang="0">
                  <a:pos x="15" y="8"/>
                </a:cxn>
              </a:cxnLst>
              <a:rect l="0" t="0" r="r" b="b"/>
              <a:pathLst>
                <a:path w="15" h="10">
                  <a:moveTo>
                    <a:pt x="15" y="8"/>
                  </a:moveTo>
                  <a:lnTo>
                    <a:pt x="1" y="0"/>
                  </a:lnTo>
                  <a:lnTo>
                    <a:pt x="0" y="2"/>
                  </a:lnTo>
                  <a:lnTo>
                    <a:pt x="13" y="10"/>
                  </a:lnTo>
                  <a:lnTo>
                    <a:pt x="15"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6" name="Group 29"/>
          <p:cNvGrpSpPr>
            <a:grpSpLocks/>
          </p:cNvGrpSpPr>
          <p:nvPr/>
        </p:nvGrpSpPr>
        <p:grpSpPr bwMode="auto">
          <a:xfrm>
            <a:off x="7164388" y="2276475"/>
            <a:ext cx="736600" cy="887413"/>
            <a:chOff x="3933" y="1678"/>
            <a:chExt cx="600" cy="695"/>
          </a:xfrm>
        </p:grpSpPr>
        <p:sp>
          <p:nvSpPr>
            <p:cNvPr id="21534" name="Freeform 30"/>
            <p:cNvSpPr>
              <a:spLocks/>
            </p:cNvSpPr>
            <p:nvPr/>
          </p:nvSpPr>
          <p:spPr bwMode="auto">
            <a:xfrm>
              <a:off x="4017" y="1772"/>
              <a:ext cx="516" cy="601"/>
            </a:xfrm>
            <a:custGeom>
              <a:avLst/>
              <a:gdLst/>
              <a:ahLst/>
              <a:cxnLst>
                <a:cxn ang="0">
                  <a:pos x="49" y="32"/>
                </a:cxn>
                <a:cxn ang="0">
                  <a:pos x="43" y="37"/>
                </a:cxn>
                <a:cxn ang="0">
                  <a:pos x="12" y="0"/>
                </a:cxn>
                <a:cxn ang="0">
                  <a:pos x="0" y="11"/>
                </a:cxn>
                <a:cxn ang="0">
                  <a:pos x="30" y="47"/>
                </a:cxn>
                <a:cxn ang="0">
                  <a:pos x="24" y="52"/>
                </a:cxn>
                <a:cxn ang="0">
                  <a:pos x="49" y="57"/>
                </a:cxn>
                <a:cxn ang="0">
                  <a:pos x="49" y="32"/>
                </a:cxn>
              </a:cxnLst>
              <a:rect l="0" t="0" r="r" b="b"/>
              <a:pathLst>
                <a:path w="49" h="57">
                  <a:moveTo>
                    <a:pt x="49" y="32"/>
                  </a:moveTo>
                  <a:lnTo>
                    <a:pt x="43" y="37"/>
                  </a:lnTo>
                  <a:lnTo>
                    <a:pt x="12" y="0"/>
                  </a:lnTo>
                  <a:lnTo>
                    <a:pt x="0" y="11"/>
                  </a:lnTo>
                  <a:lnTo>
                    <a:pt x="30" y="47"/>
                  </a:lnTo>
                  <a:lnTo>
                    <a:pt x="24" y="52"/>
                  </a:lnTo>
                  <a:lnTo>
                    <a:pt x="49" y="57"/>
                  </a:lnTo>
                  <a:lnTo>
                    <a:pt x="49" y="32"/>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5" name="Freeform 31"/>
            <p:cNvSpPr>
              <a:spLocks/>
            </p:cNvSpPr>
            <p:nvPr/>
          </p:nvSpPr>
          <p:spPr bwMode="auto">
            <a:xfrm>
              <a:off x="3965" y="1720"/>
              <a:ext cx="168" cy="147"/>
            </a:xfrm>
            <a:custGeom>
              <a:avLst/>
              <a:gdLst/>
              <a:ahLst/>
              <a:cxnLst>
                <a:cxn ang="0">
                  <a:pos x="13" y="0"/>
                </a:cxn>
                <a:cxn ang="0">
                  <a:pos x="0" y="10"/>
                </a:cxn>
                <a:cxn ang="0">
                  <a:pos x="4" y="14"/>
                </a:cxn>
                <a:cxn ang="0">
                  <a:pos x="16" y="3"/>
                </a:cxn>
                <a:cxn ang="0">
                  <a:pos x="13" y="0"/>
                </a:cxn>
              </a:cxnLst>
              <a:rect l="0" t="0" r="r" b="b"/>
              <a:pathLst>
                <a:path w="16" h="14">
                  <a:moveTo>
                    <a:pt x="13" y="0"/>
                  </a:moveTo>
                  <a:lnTo>
                    <a:pt x="0" y="10"/>
                  </a:lnTo>
                  <a:lnTo>
                    <a:pt x="4" y="14"/>
                  </a:lnTo>
                  <a:lnTo>
                    <a:pt x="16" y="3"/>
                  </a:lnTo>
                  <a:lnTo>
                    <a:pt x="13"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6" name="Freeform 32"/>
            <p:cNvSpPr>
              <a:spLocks/>
            </p:cNvSpPr>
            <p:nvPr/>
          </p:nvSpPr>
          <p:spPr bwMode="auto">
            <a:xfrm>
              <a:off x="3933" y="1678"/>
              <a:ext cx="147" cy="126"/>
            </a:xfrm>
            <a:custGeom>
              <a:avLst/>
              <a:gdLst/>
              <a:ahLst/>
              <a:cxnLst>
                <a:cxn ang="0">
                  <a:pos x="12" y="0"/>
                </a:cxn>
                <a:cxn ang="0">
                  <a:pos x="0" y="10"/>
                </a:cxn>
                <a:cxn ang="0">
                  <a:pos x="2" y="12"/>
                </a:cxn>
                <a:cxn ang="0">
                  <a:pos x="14" y="2"/>
                </a:cxn>
                <a:cxn ang="0">
                  <a:pos x="12" y="0"/>
                </a:cxn>
              </a:cxnLst>
              <a:rect l="0" t="0" r="r" b="b"/>
              <a:pathLst>
                <a:path w="14" h="12">
                  <a:moveTo>
                    <a:pt x="12" y="0"/>
                  </a:moveTo>
                  <a:lnTo>
                    <a:pt x="0" y="10"/>
                  </a:lnTo>
                  <a:lnTo>
                    <a:pt x="2" y="12"/>
                  </a:lnTo>
                  <a:lnTo>
                    <a:pt x="14" y="2"/>
                  </a:lnTo>
                  <a:lnTo>
                    <a:pt x="12"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grpSp>
    </p:spTree>
    <p:extLst>
      <p:ext uri="{BB962C8B-B14F-4D97-AF65-F5344CB8AC3E}">
        <p14:creationId xmlns:p14="http://schemas.microsoft.com/office/powerpoint/2010/main" val="210512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2500"/>
                            </p:stCondLst>
                            <p:childTnLst>
                              <p:par>
                                <p:cTn id="21" presetID="22" presetClass="entr" presetSubtype="1" fill="hold" nodeType="after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4000"/>
                            </p:stCondLst>
                            <p:childTnLst>
                              <p:par>
                                <p:cTn id="25" presetID="53"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par>
                          <p:cTn id="30" fill="hold">
                            <p:stCondLst>
                              <p:cond delay="4500"/>
                            </p:stCondLst>
                            <p:childTnLst>
                              <p:par>
                                <p:cTn id="31" presetID="9" presetClass="entr" presetSubtype="0" fill="hold" grpId="0" nodeType="afterEffect">
                                  <p:stCondLst>
                                    <p:cond delay="0"/>
                                  </p:stCondLst>
                                  <p:childTnLst>
                                    <p:set>
                                      <p:cBhvr>
                                        <p:cTn id="32" dur="1" fill="hold">
                                          <p:stCondLst>
                                            <p:cond delay="0"/>
                                          </p:stCondLst>
                                        </p:cTn>
                                        <p:tgtEl>
                                          <p:spTgt spid="21507">
                                            <p:txEl>
                                              <p:pRg st="0" end="0"/>
                                            </p:txEl>
                                          </p:spTgt>
                                        </p:tgtEl>
                                        <p:attrNameLst>
                                          <p:attrName>style.visibility</p:attrName>
                                        </p:attrNameLst>
                                      </p:cBhvr>
                                      <p:to>
                                        <p:strVal val="visible"/>
                                      </p:to>
                                    </p:set>
                                    <p:animEffect transition="in" filter="dissolve">
                                      <p:cBhvr>
                                        <p:cTn id="33" dur="5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0" y="6357958"/>
            <a:ext cx="857224" cy="365125"/>
          </a:xfrm>
          <a:prstGeom prst="rect">
            <a:avLst/>
          </a:prstGeom>
        </p:spPr>
        <p:txBody>
          <a:bodyPr/>
          <a:lstStyle/>
          <a:p>
            <a:r>
              <a:rPr lang="en-US"/>
              <a:t>Slide </a:t>
            </a:r>
            <a:fld id="{DA7031A2-1573-48EB-9E21-BE3B643098AC}" type="slidenum">
              <a:rPr lang="en-US"/>
              <a:pPr/>
              <a:t>14</a:t>
            </a:fld>
            <a:endParaRPr lang="en-US"/>
          </a:p>
        </p:txBody>
      </p:sp>
      <p:sp>
        <p:nvSpPr>
          <p:cNvPr id="25602" name="Rectangle 2"/>
          <p:cNvSpPr>
            <a:spLocks noGrp="1" noChangeArrowheads="1"/>
          </p:cNvSpPr>
          <p:nvPr>
            <p:ph type="title"/>
          </p:nvPr>
        </p:nvSpPr>
        <p:spPr/>
        <p:txBody>
          <a:bodyPr/>
          <a:lstStyle/>
          <a:p>
            <a:r>
              <a:rPr lang="en-GB" dirty="0" smtClean="0"/>
              <a:t>Overall </a:t>
            </a:r>
            <a:r>
              <a:rPr lang="en-GB" dirty="0"/>
              <a:t>Model: </a:t>
            </a:r>
            <a:r>
              <a:rPr lang="en-GB" i="1" dirty="0"/>
              <a:t>R</a:t>
            </a:r>
            <a:r>
              <a:rPr lang="en-GB" baseline="30000" dirty="0"/>
              <a:t>2</a:t>
            </a:r>
            <a:endParaRPr lang="en-US" baseline="30000" dirty="0"/>
          </a:p>
        </p:txBody>
      </p:sp>
      <p:sp>
        <p:nvSpPr>
          <p:cNvPr id="25603" name="Rectangle 3"/>
          <p:cNvSpPr>
            <a:spLocks noGrp="1" noChangeArrowheads="1"/>
          </p:cNvSpPr>
          <p:nvPr>
            <p:ph type="body" idx="1"/>
          </p:nvPr>
        </p:nvSpPr>
        <p:spPr/>
        <p:txBody>
          <a:bodyPr/>
          <a:lstStyle/>
          <a:p>
            <a:r>
              <a:rPr lang="en-US" i="1"/>
              <a:t>R</a:t>
            </a:r>
            <a:r>
              <a:rPr lang="en-US" baseline="30000"/>
              <a:t>2</a:t>
            </a:r>
            <a:endParaRPr lang="en-US"/>
          </a:p>
          <a:p>
            <a:pPr lvl="1"/>
            <a:r>
              <a:rPr lang="en-US"/>
              <a:t>The proportion of variance accounted for by the regression model.</a:t>
            </a:r>
          </a:p>
          <a:p>
            <a:pPr lvl="1"/>
            <a:r>
              <a:rPr lang="en-US"/>
              <a:t>The Pearson Correlation Coefficient Squared</a:t>
            </a:r>
          </a:p>
        </p:txBody>
      </p:sp>
      <p:graphicFrame>
        <p:nvGraphicFramePr>
          <p:cNvPr id="25604" name="Object 4"/>
          <p:cNvGraphicFramePr>
            <a:graphicFrameLocks noGrp="1" noChangeAspect="1"/>
          </p:cNvGraphicFramePr>
          <p:nvPr>
            <p:ph idx="4294967295"/>
            <p:extLst>
              <p:ext uri="{D42A27DB-BD31-4B8C-83A1-F6EECF244321}">
                <p14:modId xmlns:p14="http://schemas.microsoft.com/office/powerpoint/2010/main" val="3790199649"/>
              </p:ext>
            </p:extLst>
          </p:nvPr>
        </p:nvGraphicFramePr>
        <p:xfrm>
          <a:off x="2006600" y="4729163"/>
          <a:ext cx="3240088" cy="1744662"/>
        </p:xfrm>
        <a:graphic>
          <a:graphicData uri="http://schemas.openxmlformats.org/presentationml/2006/ole">
            <mc:AlternateContent xmlns:mc="http://schemas.openxmlformats.org/markup-compatibility/2006">
              <mc:Choice xmlns:v="urn:schemas-microsoft-com:vml" Requires="v">
                <p:oleObj spid="_x0000_s3191" name="Equation" r:id="rId3" imgW="495000" imgH="266400" progId="Equation.3">
                  <p:embed/>
                </p:oleObj>
              </mc:Choice>
              <mc:Fallback>
                <p:oleObj name="Equation" r:id="rId3" imgW="49500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4729163"/>
                        <a:ext cx="3240088" cy="1744662"/>
                      </a:xfrm>
                      <a:prstGeom prst="rect">
                        <a:avLst/>
                      </a:prstGeom>
                      <a:solidFill>
                        <a:srgbClr val="FFFF00"/>
                      </a:solidFill>
                      <a:ln w="57150">
                        <a:solidFill>
                          <a:schemeClr val="tx1"/>
                        </a:solidFill>
                        <a:miter lim="800000"/>
                        <a:headEnd/>
                        <a:tailEnd/>
                      </a:ln>
                      <a:effectLst>
                        <a:outerShdw blurRad="63500" dist="117088" dir="2436078"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392737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dissolve">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dirty="0" smtClean="0"/>
              <a:t>We test the individual predictors with a </a:t>
            </a:r>
            <a:r>
              <a:rPr lang="en-US" i="1" dirty="0" smtClean="0"/>
              <a:t>t-test</a:t>
            </a:r>
            <a:r>
              <a:rPr lang="en-US" dirty="0" smtClean="0"/>
              <a:t>.</a:t>
            </a:r>
          </a:p>
          <a:p>
            <a:pPr lvl="1"/>
            <a:r>
              <a:rPr lang="en-US" dirty="0" smtClean="0"/>
              <a:t>Think about ANOVA &gt; post </a:t>
            </a:r>
            <a:r>
              <a:rPr lang="en-US" dirty="0" err="1" smtClean="0"/>
              <a:t>hocs</a:t>
            </a:r>
            <a:r>
              <a:rPr lang="en-US" dirty="0" smtClean="0"/>
              <a:t> … this order follows the same pattern.</a:t>
            </a:r>
          </a:p>
          <a:p>
            <a:r>
              <a:rPr lang="en-US" dirty="0" smtClean="0"/>
              <a:t>Single sample </a:t>
            </a:r>
            <a:r>
              <a:rPr lang="en-US" i="1" dirty="0" smtClean="0"/>
              <a:t>t</a:t>
            </a:r>
            <a:r>
              <a:rPr lang="en-US" dirty="0" smtClean="0"/>
              <a:t>-test to determine if the </a:t>
            </a:r>
            <a:r>
              <a:rPr lang="en-US" i="1" dirty="0" smtClean="0"/>
              <a:t>b</a:t>
            </a:r>
            <a:r>
              <a:rPr lang="en-US" dirty="0"/>
              <a:t> </a:t>
            </a:r>
            <a:r>
              <a:rPr lang="en-US" dirty="0" smtClean="0"/>
              <a:t>value is greater than zero</a:t>
            </a:r>
          </a:p>
          <a:p>
            <a:pPr lvl="1"/>
            <a:r>
              <a:rPr lang="en-US" dirty="0"/>
              <a:t>T</a:t>
            </a:r>
            <a:r>
              <a:rPr lang="en-US" dirty="0" smtClean="0"/>
              <a:t>est statistic = </a:t>
            </a:r>
            <a:r>
              <a:rPr lang="en-US" i="1" dirty="0" smtClean="0"/>
              <a:t>b </a:t>
            </a:r>
            <a:r>
              <a:rPr lang="en-US" dirty="0" smtClean="0"/>
              <a:t>/ SE, which is the same thing we’ve been doing … model / error</a:t>
            </a:r>
            <a:endParaRPr lang="en-US" dirty="0"/>
          </a:p>
        </p:txBody>
      </p:sp>
    </p:spTree>
    <p:extLst>
      <p:ext uri="{BB962C8B-B14F-4D97-AF65-F5344CB8AC3E}">
        <p14:creationId xmlns:p14="http://schemas.microsoft.com/office/powerpoint/2010/main" val="296013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i="1" dirty="0" smtClean="0"/>
              <a:t>t</a:t>
            </a:r>
            <a:r>
              <a:rPr lang="en-US" dirty="0" smtClean="0"/>
              <a:t> values are traditionally reported, but the </a:t>
            </a:r>
            <a:r>
              <a:rPr lang="en-US" i="1" dirty="0" err="1" smtClean="0"/>
              <a:t>df</a:t>
            </a:r>
            <a:r>
              <a:rPr lang="en-US" dirty="0" smtClean="0"/>
              <a:t> aren’t obvious in R.</a:t>
            </a:r>
          </a:p>
          <a:p>
            <a:r>
              <a:rPr lang="en-US" i="1" dirty="0" err="1" smtClean="0"/>
              <a:t>df</a:t>
            </a:r>
            <a:r>
              <a:rPr lang="en-US" i="1" dirty="0" smtClean="0"/>
              <a:t> </a:t>
            </a:r>
            <a:r>
              <a:rPr lang="en-US" dirty="0" smtClean="0"/>
              <a:t>= N – k – 1</a:t>
            </a:r>
          </a:p>
          <a:p>
            <a:r>
              <a:rPr lang="en-US" dirty="0" smtClean="0"/>
              <a:t>N = total sample size, k = number of predictors</a:t>
            </a:r>
          </a:p>
          <a:p>
            <a:pPr lvl="1"/>
            <a:r>
              <a:rPr lang="en-US" dirty="0" smtClean="0"/>
              <a:t>So correlation = N – 1 – 1 = N – 2</a:t>
            </a:r>
          </a:p>
          <a:p>
            <a:pPr lvl="1"/>
            <a:r>
              <a:rPr lang="en-US" dirty="0" smtClean="0"/>
              <a:t>(what we did last week)</a:t>
            </a:r>
          </a:p>
          <a:p>
            <a:pPr lvl="1"/>
            <a:r>
              <a:rPr lang="en-US" dirty="0" smtClean="0"/>
              <a:t>Also </a:t>
            </a:r>
            <a:r>
              <a:rPr lang="en-US" i="1" dirty="0" err="1" smtClean="0"/>
              <a:t>df</a:t>
            </a:r>
            <a:r>
              <a:rPr lang="en-US" i="1" dirty="0" smtClean="0"/>
              <a:t> </a:t>
            </a:r>
            <a:r>
              <a:rPr lang="en-US" dirty="0" smtClean="0"/>
              <a:t>residual on the output (</a:t>
            </a:r>
            <a:r>
              <a:rPr lang="en-US" i="1" dirty="0" err="1" smtClean="0"/>
              <a:t>df</a:t>
            </a:r>
            <a:r>
              <a:rPr lang="en-US" dirty="0" smtClean="0"/>
              <a:t> error)</a:t>
            </a:r>
            <a:endParaRPr lang="en-US" dirty="0"/>
          </a:p>
        </p:txBody>
      </p:sp>
    </p:spTree>
    <p:extLst>
      <p:ext uri="{BB962C8B-B14F-4D97-AF65-F5344CB8AC3E}">
        <p14:creationId xmlns:p14="http://schemas.microsoft.com/office/powerpoint/2010/main" val="4187391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dirty="0" smtClean="0"/>
              <a:t>b = unstandardized regression coefficient</a:t>
            </a:r>
          </a:p>
          <a:p>
            <a:pPr lvl="1"/>
            <a:r>
              <a:rPr lang="en-US" dirty="0" smtClean="0"/>
              <a:t>For every one unit increase in X, there will be </a:t>
            </a:r>
            <a:r>
              <a:rPr lang="en-US" i="1" dirty="0" smtClean="0"/>
              <a:t>b</a:t>
            </a:r>
            <a:r>
              <a:rPr lang="en-US" dirty="0" smtClean="0"/>
              <a:t> units increase in Y.</a:t>
            </a:r>
          </a:p>
          <a:p>
            <a:r>
              <a:rPr lang="en-US" dirty="0" smtClean="0"/>
              <a:t>Beta = standardized regression coefficient</a:t>
            </a:r>
          </a:p>
          <a:p>
            <a:pPr lvl="1"/>
            <a:r>
              <a:rPr lang="en-US" dirty="0" smtClean="0"/>
              <a:t>b in standard deviation units.</a:t>
            </a:r>
          </a:p>
          <a:p>
            <a:pPr lvl="1"/>
            <a:r>
              <a:rPr lang="en-US" dirty="0" smtClean="0"/>
              <a:t>For every one SD increase in X, there will be </a:t>
            </a:r>
            <a:r>
              <a:rPr lang="en-US" i="1" dirty="0" err="1" smtClean="0"/>
              <a:t>ϐ</a:t>
            </a:r>
            <a:r>
              <a:rPr lang="en-US" dirty="0" smtClean="0"/>
              <a:t> SDs increase in Y.</a:t>
            </a:r>
          </a:p>
          <a:p>
            <a:pPr lvl="1"/>
            <a:endParaRPr lang="en-US" dirty="0"/>
          </a:p>
        </p:txBody>
      </p:sp>
    </p:spTree>
    <p:extLst>
      <p:ext uri="{BB962C8B-B14F-4D97-AF65-F5344CB8AC3E}">
        <p14:creationId xmlns:p14="http://schemas.microsoft.com/office/powerpoint/2010/main" val="2320835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dirty="0" smtClean="0"/>
              <a:t>b or beta? Depends:</a:t>
            </a:r>
          </a:p>
          <a:p>
            <a:pPr lvl="1"/>
            <a:r>
              <a:rPr lang="en-US" dirty="0" smtClean="0"/>
              <a:t>b is more interpretable given your specific problem</a:t>
            </a:r>
          </a:p>
          <a:p>
            <a:pPr lvl="1"/>
            <a:r>
              <a:rPr lang="en-US" dirty="0" smtClean="0"/>
              <a:t>Beta is more interpretable given differences in scales for different variables</a:t>
            </a:r>
          </a:p>
        </p:txBody>
      </p:sp>
    </p:spTree>
    <p:extLst>
      <p:ext uri="{BB962C8B-B14F-4D97-AF65-F5344CB8AC3E}">
        <p14:creationId xmlns:p14="http://schemas.microsoft.com/office/powerpoint/2010/main" val="4238231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Now we want to look specifically at the residuals for Y … while screening the X variables </a:t>
            </a:r>
          </a:p>
          <a:p>
            <a:r>
              <a:rPr lang="en-US" dirty="0" smtClean="0"/>
              <a:t>We used a random variable before to check the continuous variable (the DV) to make sure they were randomly distributed</a:t>
            </a:r>
            <a:endParaRPr lang="en-US" dirty="0"/>
          </a:p>
        </p:txBody>
      </p:sp>
    </p:spTree>
    <p:extLst>
      <p:ext uri="{BB962C8B-B14F-4D97-AF65-F5344CB8AC3E}">
        <p14:creationId xmlns:p14="http://schemas.microsoft.com/office/powerpoint/2010/main" val="993988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9C8BF07A-B1E6-4A1A-AF81-D49EFFF46254}" type="slidenum">
              <a:rPr lang="en-US"/>
              <a:pPr/>
              <a:t>2</a:t>
            </a:fld>
            <a:endParaRPr lang="en-US"/>
          </a:p>
        </p:txBody>
      </p:sp>
      <p:sp>
        <p:nvSpPr>
          <p:cNvPr id="4098" name="Rectangle 2"/>
          <p:cNvSpPr>
            <a:spLocks noGrp="1" noChangeArrowheads="1"/>
          </p:cNvSpPr>
          <p:nvPr>
            <p:ph type="title"/>
          </p:nvPr>
        </p:nvSpPr>
        <p:spPr/>
        <p:txBody>
          <a:bodyPr/>
          <a:lstStyle/>
          <a:p>
            <a:r>
              <a:rPr lang="en-GB"/>
              <a:t>What is Regression?</a:t>
            </a:r>
            <a:endParaRPr lang="en-US"/>
          </a:p>
        </p:txBody>
      </p:sp>
      <p:sp>
        <p:nvSpPr>
          <p:cNvPr id="4099" name="Rectangle 3"/>
          <p:cNvSpPr>
            <a:spLocks noGrp="1" noChangeArrowheads="1"/>
          </p:cNvSpPr>
          <p:nvPr>
            <p:ph type="body" idx="1"/>
          </p:nvPr>
        </p:nvSpPr>
        <p:spPr/>
        <p:txBody>
          <a:bodyPr/>
          <a:lstStyle/>
          <a:p>
            <a:r>
              <a:rPr lang="en-US"/>
              <a:t>A way of predicting the value of one variable from another.</a:t>
            </a:r>
          </a:p>
          <a:p>
            <a:pPr lvl="1"/>
            <a:r>
              <a:rPr lang="en-US"/>
              <a:t>It is a hypothetical model of the relationship between two variables.</a:t>
            </a:r>
          </a:p>
          <a:p>
            <a:pPr lvl="1"/>
            <a:r>
              <a:rPr lang="en-US"/>
              <a:t>The model used is a linear one.</a:t>
            </a:r>
          </a:p>
          <a:p>
            <a:pPr lvl="1"/>
            <a:r>
              <a:rPr lang="en-US"/>
              <a:t>Therefore, we describe the relationship using the equation of a straight line.</a:t>
            </a:r>
          </a:p>
        </p:txBody>
      </p:sp>
    </p:spTree>
    <p:extLst>
      <p:ext uri="{BB962C8B-B14F-4D97-AF65-F5344CB8AC3E}">
        <p14:creationId xmlns:p14="http://schemas.microsoft.com/office/powerpoint/2010/main" val="479061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Now we don’t need the random variable because the residuals for Y should be randomly distributed (and evenly) with the X variable</a:t>
            </a:r>
          </a:p>
          <a:p>
            <a:r>
              <a:rPr lang="en-US" dirty="0" smtClean="0"/>
              <a:t>So we get to data screen with a </a:t>
            </a:r>
            <a:r>
              <a:rPr lang="en-US" i="1" dirty="0" smtClean="0"/>
              <a:t>real </a:t>
            </a:r>
            <a:r>
              <a:rPr lang="en-US" dirty="0" smtClean="0"/>
              <a:t>regression</a:t>
            </a:r>
          </a:p>
          <a:p>
            <a:pPr lvl="1"/>
            <a:r>
              <a:rPr lang="en-US" dirty="0" smtClean="0"/>
              <a:t>(rather than the </a:t>
            </a:r>
            <a:r>
              <a:rPr lang="en-US" i="1" dirty="0" smtClean="0"/>
              <a:t>fake</a:t>
            </a:r>
            <a:r>
              <a:rPr lang="en-US" dirty="0" smtClean="0"/>
              <a:t> one used with ANOVA).</a:t>
            </a:r>
            <a:endParaRPr lang="en-US" dirty="0"/>
          </a:p>
        </p:txBody>
      </p:sp>
    </p:spTree>
    <p:extLst>
      <p:ext uri="{BB962C8B-B14F-4D97-AF65-F5344CB8AC3E}">
        <p14:creationId xmlns:p14="http://schemas.microsoft.com/office/powerpoint/2010/main" val="3616217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Missing and accuracy are still screened in the same way</a:t>
            </a:r>
          </a:p>
          <a:p>
            <a:r>
              <a:rPr lang="en-US" dirty="0" smtClean="0"/>
              <a:t>Outliers – (somewhat) new and exciting!</a:t>
            </a:r>
          </a:p>
          <a:p>
            <a:r>
              <a:rPr lang="en-US" dirty="0" err="1" smtClean="0"/>
              <a:t>Multicollinearity</a:t>
            </a:r>
            <a:r>
              <a:rPr lang="en-US" dirty="0" smtClean="0"/>
              <a:t> – same procedure**</a:t>
            </a:r>
          </a:p>
          <a:p>
            <a:r>
              <a:rPr lang="en-US" dirty="0" smtClean="0"/>
              <a:t>Linearity, Normality, Homogeneity, Homoscedasticity – same procedure</a:t>
            </a:r>
          </a:p>
          <a:p>
            <a:endParaRPr lang="en-US" dirty="0"/>
          </a:p>
          <a:p>
            <a:r>
              <a:rPr lang="en-US" dirty="0" smtClean="0"/>
              <a:t>(but now on the real regression)</a:t>
            </a:r>
            <a:endParaRPr lang="en-US" dirty="0"/>
          </a:p>
        </p:txBody>
      </p:sp>
    </p:spTree>
    <p:extLst>
      <p:ext uri="{BB962C8B-B14F-4D97-AF65-F5344CB8AC3E}">
        <p14:creationId xmlns:p14="http://schemas.microsoft.com/office/powerpoint/2010/main" val="3616217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C7 regression data</a:t>
            </a:r>
          </a:p>
          <a:p>
            <a:pPr lvl="1"/>
            <a:r>
              <a:rPr lang="en-US" dirty="0" smtClean="0"/>
              <a:t>CESD = depression measure</a:t>
            </a:r>
          </a:p>
          <a:p>
            <a:pPr lvl="1"/>
            <a:r>
              <a:rPr lang="en-US" dirty="0" smtClean="0"/>
              <a:t>PIL total = measure of meaning in life</a:t>
            </a:r>
          </a:p>
          <a:p>
            <a:pPr lvl="1"/>
            <a:r>
              <a:rPr lang="en-US" dirty="0" smtClean="0"/>
              <a:t>AUDIT total = measure of alcoholism</a:t>
            </a:r>
          </a:p>
          <a:p>
            <a:pPr lvl="1"/>
            <a:r>
              <a:rPr lang="en-US" dirty="0" smtClean="0"/>
              <a:t>DAST total = measure of drug usage</a:t>
            </a:r>
            <a:endParaRPr lang="en-US" dirty="0"/>
          </a:p>
        </p:txBody>
      </p:sp>
      <p:sp>
        <p:nvSpPr>
          <p:cNvPr id="4" name="TextBox 3"/>
          <p:cNvSpPr txBox="1"/>
          <p:nvPr/>
        </p:nvSpPr>
        <p:spPr>
          <a:xfrm>
            <a:off x="969122" y="5698637"/>
            <a:ext cx="1980029" cy="369332"/>
          </a:xfrm>
          <a:prstGeom prst="rect">
            <a:avLst/>
          </a:prstGeom>
          <a:noFill/>
        </p:spPr>
        <p:txBody>
          <a:bodyPr wrap="none" rtlCol="0">
            <a:spAutoFit/>
          </a:bodyPr>
          <a:lstStyle/>
          <a:p>
            <a:r>
              <a:rPr lang="en-US" dirty="0" smtClean="0"/>
              <a:t>CESD = AUDIT + PIL </a:t>
            </a:r>
            <a:endParaRPr lang="en-US" dirty="0"/>
          </a:p>
        </p:txBody>
      </p:sp>
    </p:spTree>
    <p:extLst>
      <p:ext uri="{BB962C8B-B14F-4D97-AF65-F5344CB8AC3E}">
        <p14:creationId xmlns:p14="http://schemas.microsoft.com/office/powerpoint/2010/main" val="3943742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27211" y="1854200"/>
            <a:ext cx="7020306" cy="4304284"/>
          </a:xfrm>
          <a:prstGeom prst="rect">
            <a:avLst/>
          </a:prstGeom>
        </p:spPr>
      </p:pic>
    </p:spTree>
    <p:extLst>
      <p:ext uri="{BB962C8B-B14F-4D97-AF65-F5344CB8AC3E}">
        <p14:creationId xmlns:p14="http://schemas.microsoft.com/office/powerpoint/2010/main" val="2486526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Regression</a:t>
            </a:r>
            <a:endParaRPr lang="en-US" dirty="0"/>
          </a:p>
        </p:txBody>
      </p:sp>
      <p:sp>
        <p:nvSpPr>
          <p:cNvPr id="3" name="Content Placeholder 2"/>
          <p:cNvSpPr>
            <a:spLocks noGrp="1"/>
          </p:cNvSpPr>
          <p:nvPr>
            <p:ph idx="1"/>
          </p:nvPr>
        </p:nvSpPr>
        <p:spPr/>
        <p:txBody>
          <a:bodyPr/>
          <a:lstStyle/>
          <a:p>
            <a:r>
              <a:rPr lang="en-US" dirty="0" smtClean="0"/>
              <a:t>You know that LM function we’ve been using?</a:t>
            </a:r>
          </a:p>
          <a:p>
            <a:r>
              <a:rPr lang="en-US" dirty="0" smtClean="0"/>
              <a:t>Yes! You get to use it again.</a:t>
            </a:r>
          </a:p>
          <a:p>
            <a:r>
              <a:rPr lang="en-US" dirty="0" smtClean="0"/>
              <a:t>Same Y ~ X + X format we’ve been using.</a:t>
            </a:r>
          </a:p>
          <a:p>
            <a:endParaRPr lang="en-US" dirty="0"/>
          </a:p>
        </p:txBody>
      </p:sp>
    </p:spTree>
    <p:extLst>
      <p:ext uri="{BB962C8B-B14F-4D97-AF65-F5344CB8AC3E}">
        <p14:creationId xmlns:p14="http://schemas.microsoft.com/office/powerpoint/2010/main" val="2013133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First, let’s do </a:t>
            </a:r>
            <a:r>
              <a:rPr lang="en-US" dirty="0" err="1" smtClean="0"/>
              <a:t>Mahalanobis</a:t>
            </a:r>
            <a:endParaRPr lang="en-US" dirty="0" smtClean="0"/>
          </a:p>
          <a:p>
            <a:pPr lvl="1"/>
            <a:r>
              <a:rPr lang="en-US" dirty="0" smtClean="0"/>
              <a:t>Same rules apply with </a:t>
            </a:r>
            <a:r>
              <a:rPr lang="en-US" dirty="0" err="1" smtClean="0"/>
              <a:t>mahalanobis</a:t>
            </a:r>
            <a:r>
              <a:rPr lang="en-US" dirty="0" smtClean="0"/>
              <a:t>() function</a:t>
            </a:r>
          </a:p>
          <a:p>
            <a:pPr lvl="1"/>
            <a:r>
              <a:rPr lang="en-US" dirty="0" smtClean="0"/>
              <a:t>But now we are going to save a column of data that includes if they are above the cut off score or not. </a:t>
            </a:r>
            <a:endParaRPr lang="en-US" dirty="0"/>
          </a:p>
        </p:txBody>
      </p:sp>
    </p:spTree>
    <p:extLst>
      <p:ext uri="{BB962C8B-B14F-4D97-AF65-F5344CB8AC3E}">
        <p14:creationId xmlns:p14="http://schemas.microsoft.com/office/powerpoint/2010/main" val="3252516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Outliers</a:t>
            </a:r>
          </a:p>
          <a:p>
            <a:pPr lvl="1"/>
            <a:r>
              <a:rPr lang="en-US" dirty="0" smtClean="0"/>
              <a:t>Leverage – influence of that person on the slope</a:t>
            </a:r>
          </a:p>
          <a:p>
            <a:r>
              <a:rPr lang="en-US" dirty="0" smtClean="0"/>
              <a:t>What do these numbers mean?</a:t>
            </a:r>
          </a:p>
          <a:p>
            <a:pPr lvl="1"/>
            <a:r>
              <a:rPr lang="en-US" dirty="0" smtClean="0"/>
              <a:t>Cut off = (2K+2)/N </a:t>
            </a:r>
          </a:p>
          <a:p>
            <a:r>
              <a:rPr lang="en-US" dirty="0" smtClean="0"/>
              <a:t>To get them in R</a:t>
            </a:r>
          </a:p>
          <a:p>
            <a:pPr lvl="1"/>
            <a:r>
              <a:rPr lang="en-US" dirty="0" err="1" smtClean="0"/>
              <a:t>hatvalues</a:t>
            </a:r>
            <a:r>
              <a:rPr lang="en-US" dirty="0" smtClean="0"/>
              <a:t>(model)</a:t>
            </a:r>
            <a:endParaRPr lang="en-US" dirty="0"/>
          </a:p>
        </p:txBody>
      </p:sp>
    </p:spTree>
    <p:extLst>
      <p:ext uri="{BB962C8B-B14F-4D97-AF65-F5344CB8AC3E}">
        <p14:creationId xmlns:p14="http://schemas.microsoft.com/office/powerpoint/2010/main" val="1434990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normAutofit lnSpcReduction="10000"/>
          </a:bodyPr>
          <a:lstStyle/>
          <a:p>
            <a:r>
              <a:rPr lang="en-US" dirty="0" smtClean="0"/>
              <a:t>Outliers </a:t>
            </a:r>
          </a:p>
          <a:p>
            <a:pPr lvl="1"/>
            <a:r>
              <a:rPr lang="en-US" dirty="0" smtClean="0"/>
              <a:t>Influence (Cook’s values) – a measure of how much of an effect that single case has on </a:t>
            </a:r>
            <a:r>
              <a:rPr lang="en-US" i="1" dirty="0" smtClean="0"/>
              <a:t>the whole model</a:t>
            </a:r>
            <a:r>
              <a:rPr lang="en-US" dirty="0" smtClean="0"/>
              <a:t> </a:t>
            </a:r>
          </a:p>
          <a:p>
            <a:pPr lvl="1"/>
            <a:r>
              <a:rPr lang="en-US" dirty="0" smtClean="0"/>
              <a:t>Often described as leverage + discrepancy </a:t>
            </a:r>
          </a:p>
          <a:p>
            <a:r>
              <a:rPr lang="en-US" dirty="0" smtClean="0"/>
              <a:t>What do the numbers mean?</a:t>
            </a:r>
          </a:p>
          <a:p>
            <a:pPr lvl="1"/>
            <a:r>
              <a:rPr lang="en-US" dirty="0" smtClean="0"/>
              <a:t>Cut off = 4/(N-K-1)</a:t>
            </a:r>
          </a:p>
          <a:p>
            <a:r>
              <a:rPr lang="en-US" dirty="0" smtClean="0"/>
              <a:t>To get them in R</a:t>
            </a:r>
          </a:p>
          <a:p>
            <a:pPr lvl="1"/>
            <a:r>
              <a:rPr lang="en-US" dirty="0" err="1" smtClean="0"/>
              <a:t>cooks.distance</a:t>
            </a:r>
            <a:r>
              <a:rPr lang="en-US" dirty="0" smtClean="0"/>
              <a:t>(model)</a:t>
            </a:r>
          </a:p>
          <a:p>
            <a:pPr lvl="1"/>
            <a:endParaRPr lang="en-US" dirty="0" smtClean="0"/>
          </a:p>
          <a:p>
            <a:pPr lvl="1"/>
            <a:endParaRPr lang="en-US" dirty="0" smtClean="0"/>
          </a:p>
        </p:txBody>
      </p:sp>
    </p:spTree>
    <p:extLst>
      <p:ext uri="{BB962C8B-B14F-4D97-AF65-F5344CB8AC3E}">
        <p14:creationId xmlns:p14="http://schemas.microsoft.com/office/powerpoint/2010/main" val="1434990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What do I do with all these numbers?!</a:t>
            </a:r>
          </a:p>
          <a:p>
            <a:pPr lvl="1"/>
            <a:r>
              <a:rPr lang="en-US" dirty="0" smtClean="0"/>
              <a:t>Screen those bad boys, and add it up!</a:t>
            </a:r>
          </a:p>
          <a:p>
            <a:pPr lvl="1"/>
            <a:r>
              <a:rPr lang="en-US" dirty="0" smtClean="0"/>
              <a:t>Subset out the bad people!</a:t>
            </a:r>
            <a:endParaRPr lang="en-US" dirty="0"/>
          </a:p>
        </p:txBody>
      </p:sp>
    </p:spTree>
    <p:extLst>
      <p:ext uri="{BB962C8B-B14F-4D97-AF65-F5344CB8AC3E}">
        <p14:creationId xmlns:p14="http://schemas.microsoft.com/office/powerpoint/2010/main" val="1434990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err="1" smtClean="0"/>
              <a:t>Multicollinearity</a:t>
            </a:r>
            <a:endParaRPr lang="en-US" dirty="0" smtClean="0"/>
          </a:p>
          <a:p>
            <a:pPr lvl="1"/>
            <a:r>
              <a:rPr lang="en-US" dirty="0" smtClean="0"/>
              <a:t>You </a:t>
            </a:r>
            <a:r>
              <a:rPr lang="en-US" i="1" dirty="0" smtClean="0"/>
              <a:t>want</a:t>
            </a:r>
            <a:r>
              <a:rPr lang="en-US" dirty="0" smtClean="0"/>
              <a:t> X and Y to be correlated</a:t>
            </a:r>
          </a:p>
          <a:p>
            <a:pPr lvl="1"/>
            <a:r>
              <a:rPr lang="en-US" dirty="0" smtClean="0"/>
              <a:t>You </a:t>
            </a:r>
            <a:r>
              <a:rPr lang="en-US" i="1" dirty="0" smtClean="0"/>
              <a:t>do not want </a:t>
            </a:r>
            <a:r>
              <a:rPr lang="en-US" dirty="0" smtClean="0"/>
              <a:t>the </a:t>
            </a:r>
            <a:r>
              <a:rPr lang="en-US" dirty="0" err="1" smtClean="0"/>
              <a:t>Xs</a:t>
            </a:r>
            <a:r>
              <a:rPr lang="en-US" dirty="0" smtClean="0"/>
              <a:t> to be highly correlated</a:t>
            </a:r>
          </a:p>
          <a:p>
            <a:pPr lvl="2"/>
            <a:r>
              <a:rPr lang="en-US" dirty="0" smtClean="0"/>
              <a:t>It’s a waste of power (</a:t>
            </a:r>
            <a:r>
              <a:rPr lang="en-US" i="1" dirty="0" err="1" smtClean="0"/>
              <a:t>dfs</a:t>
            </a:r>
            <a:r>
              <a:rPr lang="en-US" dirty="0" smtClean="0"/>
              <a:t>)</a:t>
            </a:r>
            <a:endParaRPr lang="en-US" dirty="0"/>
          </a:p>
        </p:txBody>
      </p:sp>
    </p:spTree>
    <p:extLst>
      <p:ext uri="{BB962C8B-B14F-4D97-AF65-F5344CB8AC3E}">
        <p14:creationId xmlns:p14="http://schemas.microsoft.com/office/powerpoint/2010/main" val="4167049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Correlation</a:t>
            </a:r>
            <a:endParaRPr lang="en-US" dirty="0"/>
          </a:p>
        </p:txBody>
      </p:sp>
      <p:sp>
        <p:nvSpPr>
          <p:cNvPr id="3" name="Content Placeholder 2"/>
          <p:cNvSpPr>
            <a:spLocks noGrp="1"/>
          </p:cNvSpPr>
          <p:nvPr>
            <p:ph idx="1"/>
          </p:nvPr>
        </p:nvSpPr>
        <p:spPr/>
        <p:txBody>
          <a:bodyPr/>
          <a:lstStyle/>
          <a:p>
            <a:r>
              <a:rPr lang="en-US" dirty="0" smtClean="0">
                <a:latin typeface="Cambria Math"/>
                <a:ea typeface="ＭＳ 明朝"/>
                <a:cs typeface="Times New Roman"/>
              </a:rPr>
              <a:t>O</a:t>
            </a:r>
            <a:r>
              <a:rPr lang="en-GB" dirty="0" err="1" smtClean="0">
                <a:latin typeface="Cambria Math"/>
                <a:ea typeface="ＭＳ 明朝"/>
                <a:cs typeface="Times New Roman"/>
              </a:rPr>
              <a:t>utcome</a:t>
            </a:r>
            <a:r>
              <a:rPr lang="en-GB" i="1" baseline="-25000" dirty="0" err="1" smtClean="0">
                <a:latin typeface="Cambria Math"/>
                <a:ea typeface="ＭＳ 明朝"/>
                <a:cs typeface="Times New Roman"/>
              </a:rPr>
              <a:t>i</a:t>
            </a:r>
            <a:r>
              <a:rPr lang="en-GB" i="1" baseline="-25000" dirty="0" smtClean="0">
                <a:latin typeface="Cambria Math"/>
                <a:ea typeface="ＭＳ 明朝"/>
                <a:cs typeface="Times New Roman"/>
              </a:rPr>
              <a:t> </a:t>
            </a:r>
            <a:r>
              <a:rPr lang="en-GB" dirty="0" smtClean="0">
                <a:latin typeface="Cambria Math"/>
                <a:ea typeface="ＭＳ 明朝"/>
                <a:cs typeface="Times New Roman"/>
              </a:rPr>
              <a:t>= (</a:t>
            </a:r>
            <a:r>
              <a:rPr lang="en-GB" i="1" dirty="0" err="1" smtClean="0">
                <a:latin typeface="Cambria Math"/>
                <a:ea typeface="ＭＳ 明朝"/>
                <a:cs typeface="Times New Roman"/>
              </a:rPr>
              <a:t>bX</a:t>
            </a:r>
            <a:r>
              <a:rPr lang="en-GB" i="1" baseline="-25000" dirty="0" err="1" smtClean="0">
                <a:latin typeface="Cambria Math"/>
                <a:ea typeface="ＭＳ 明朝"/>
                <a:cs typeface="Times New Roman"/>
              </a:rPr>
              <a:t>i</a:t>
            </a:r>
            <a:r>
              <a:rPr lang="en-GB" i="1" baseline="-25000" dirty="0" smtClean="0">
                <a:latin typeface="Cambria Math"/>
                <a:ea typeface="ＭＳ 明朝"/>
                <a:cs typeface="Times New Roman"/>
              </a:rPr>
              <a:t> </a:t>
            </a:r>
            <a:r>
              <a:rPr lang="en-GB" dirty="0" smtClean="0">
                <a:latin typeface="Cambria Math"/>
                <a:ea typeface="ＭＳ 明朝"/>
                <a:cs typeface="Times New Roman"/>
              </a:rPr>
              <a:t>) + </a:t>
            </a:r>
            <a:r>
              <a:rPr lang="en-GB" dirty="0" err="1" smtClean="0">
                <a:latin typeface="Cambria Math"/>
                <a:ea typeface="ＭＳ 明朝"/>
                <a:cs typeface="Times New Roman"/>
              </a:rPr>
              <a:t>error</a:t>
            </a:r>
            <a:r>
              <a:rPr lang="en-GB" i="1" baseline="-25000" dirty="0" err="1" smtClean="0">
                <a:latin typeface="Cambria Math"/>
                <a:ea typeface="ＭＳ 明朝"/>
                <a:cs typeface="Times New Roman"/>
              </a:rPr>
              <a:t>i</a:t>
            </a:r>
            <a:endParaRPr lang="en-GB" baseline="-25000" dirty="0" smtClean="0">
              <a:latin typeface="Cambria Math"/>
              <a:ea typeface="ＭＳ 明朝"/>
              <a:cs typeface="Times New Roman"/>
            </a:endParaRPr>
          </a:p>
          <a:p>
            <a:pPr lvl="1"/>
            <a:r>
              <a:rPr lang="en-US" dirty="0" smtClean="0"/>
              <a:t>Remember we talked about how b is standardized (</a:t>
            </a:r>
            <a:r>
              <a:rPr lang="en-US" i="1" dirty="0" smtClean="0"/>
              <a:t>correlation coefficient, r</a:t>
            </a:r>
            <a:r>
              <a:rPr lang="en-US" dirty="0" smtClean="0"/>
              <a:t>) to be able to tell the strength of the model</a:t>
            </a:r>
          </a:p>
          <a:p>
            <a:pPr lvl="1"/>
            <a:r>
              <a:rPr lang="en-US" dirty="0" smtClean="0"/>
              <a:t>Therefore, </a:t>
            </a:r>
            <a:r>
              <a:rPr lang="en-US" i="1" dirty="0" smtClean="0"/>
              <a:t>r</a:t>
            </a:r>
            <a:r>
              <a:rPr lang="en-US" dirty="0" smtClean="0"/>
              <a:t> = model + strength instead of M + error.</a:t>
            </a:r>
          </a:p>
          <a:p>
            <a:pPr marL="457200" lvl="1" indent="0">
              <a:buNone/>
            </a:pPr>
            <a:endParaRPr lang="en-US" dirty="0"/>
          </a:p>
        </p:txBody>
      </p:sp>
    </p:spTree>
    <p:extLst>
      <p:ext uri="{BB962C8B-B14F-4D97-AF65-F5344CB8AC3E}">
        <p14:creationId xmlns:p14="http://schemas.microsoft.com/office/powerpoint/2010/main" val="2300186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Linearity</a:t>
            </a:r>
          </a:p>
          <a:p>
            <a:r>
              <a:rPr lang="en-US" dirty="0" smtClean="0"/>
              <a:t>Normality</a:t>
            </a:r>
          </a:p>
          <a:p>
            <a:r>
              <a:rPr lang="en-US" dirty="0" smtClean="0"/>
              <a:t>Homogeneity</a:t>
            </a:r>
          </a:p>
          <a:p>
            <a:r>
              <a:rPr lang="en-US" dirty="0" smtClean="0"/>
              <a:t>Homoscedasticity</a:t>
            </a:r>
          </a:p>
        </p:txBody>
      </p:sp>
    </p:spTree>
    <p:extLst>
      <p:ext uri="{BB962C8B-B14F-4D97-AF65-F5344CB8AC3E}">
        <p14:creationId xmlns:p14="http://schemas.microsoft.com/office/powerpoint/2010/main" val="371678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idx="1"/>
          </p:nvPr>
        </p:nvSpPr>
        <p:spPr/>
        <p:txBody>
          <a:bodyPr/>
          <a:lstStyle/>
          <a:p>
            <a:r>
              <a:rPr lang="en-US" dirty="0" smtClean="0"/>
              <a:t>If your assumptions go wrong:</a:t>
            </a:r>
          </a:p>
          <a:p>
            <a:pPr lvl="1"/>
            <a:r>
              <a:rPr lang="en-US" dirty="0" smtClean="0"/>
              <a:t>Linearity – try nonlinear regression or nonparametric regression</a:t>
            </a:r>
          </a:p>
          <a:p>
            <a:pPr lvl="1"/>
            <a:r>
              <a:rPr lang="en-US" dirty="0" smtClean="0"/>
              <a:t>Normality – more subjects, still fairly robust</a:t>
            </a:r>
          </a:p>
          <a:p>
            <a:pPr lvl="1"/>
            <a:r>
              <a:rPr lang="en-US" dirty="0" smtClean="0"/>
              <a:t>Homogeneity/Homoscedasticity – bootstrapping </a:t>
            </a:r>
            <a:endParaRPr lang="en-US" dirty="0"/>
          </a:p>
        </p:txBody>
      </p:sp>
    </p:spTree>
    <p:extLst>
      <p:ext uri="{BB962C8B-B14F-4D97-AF65-F5344CB8AC3E}">
        <p14:creationId xmlns:p14="http://schemas.microsoft.com/office/powerpoint/2010/main" val="3458699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Model</a:t>
            </a:r>
            <a:endParaRPr lang="en-US" dirty="0"/>
          </a:p>
        </p:txBody>
      </p:sp>
      <p:sp>
        <p:nvSpPr>
          <p:cNvPr id="3" name="Content Placeholder 2"/>
          <p:cNvSpPr>
            <a:spLocks noGrp="1"/>
          </p:cNvSpPr>
          <p:nvPr>
            <p:ph idx="1"/>
          </p:nvPr>
        </p:nvSpPr>
        <p:spPr/>
        <p:txBody>
          <a:bodyPr/>
          <a:lstStyle/>
          <a:p>
            <a:r>
              <a:rPr lang="en-US" dirty="0" smtClean="0"/>
              <a:t>After data screening, we want to know if our regression worked!</a:t>
            </a:r>
          </a:p>
          <a:p>
            <a:pPr lvl="1"/>
            <a:r>
              <a:rPr lang="en-US" dirty="0" smtClean="0"/>
              <a:t>Start with the overall model – is it significant?</a:t>
            </a:r>
          </a:p>
          <a:p>
            <a:pPr lvl="1"/>
            <a:r>
              <a:rPr lang="en-US" dirty="0" smtClean="0"/>
              <a:t>summary(model)</a:t>
            </a:r>
            <a:endParaRPr lang="en-US" dirty="0"/>
          </a:p>
        </p:txBody>
      </p:sp>
      <p:pic>
        <p:nvPicPr>
          <p:cNvPr id="4" name="Picture 3"/>
          <p:cNvPicPr>
            <a:picLocks noChangeAspect="1"/>
          </p:cNvPicPr>
          <p:nvPr/>
        </p:nvPicPr>
        <p:blipFill>
          <a:blip r:embed="rId2"/>
          <a:stretch>
            <a:fillRect/>
          </a:stretch>
        </p:blipFill>
        <p:spPr>
          <a:xfrm>
            <a:off x="457199" y="3924300"/>
            <a:ext cx="8339629" cy="1423394"/>
          </a:xfrm>
          <a:prstGeom prst="rect">
            <a:avLst/>
          </a:prstGeom>
        </p:spPr>
      </p:pic>
      <p:sp>
        <p:nvSpPr>
          <p:cNvPr id="5" name="TextBox 4"/>
          <p:cNvSpPr txBox="1"/>
          <p:nvPr/>
        </p:nvSpPr>
        <p:spPr>
          <a:xfrm>
            <a:off x="457199" y="5756831"/>
            <a:ext cx="3544485" cy="369332"/>
          </a:xfrm>
          <a:prstGeom prst="rect">
            <a:avLst/>
          </a:prstGeom>
          <a:noFill/>
        </p:spPr>
        <p:txBody>
          <a:bodyPr wrap="none" rtlCol="0">
            <a:spAutoFit/>
          </a:bodyPr>
          <a:lstStyle/>
          <a:p>
            <a:r>
              <a:rPr lang="en-US" i="1" dirty="0" smtClean="0"/>
              <a:t>F</a:t>
            </a:r>
            <a:r>
              <a:rPr lang="en-US" dirty="0" smtClean="0"/>
              <a:t>(2, 258) = 54.77, </a:t>
            </a:r>
            <a:r>
              <a:rPr lang="en-US" i="1" dirty="0" smtClean="0"/>
              <a:t>p </a:t>
            </a:r>
            <a:r>
              <a:rPr lang="en-US" dirty="0" smtClean="0"/>
              <a:t> &lt; .001, </a:t>
            </a:r>
            <a:r>
              <a:rPr lang="en-US" i="1" dirty="0" smtClean="0"/>
              <a:t>R</a:t>
            </a:r>
            <a:r>
              <a:rPr lang="en-US" i="1" baseline="30000" dirty="0" smtClean="0"/>
              <a:t>2</a:t>
            </a:r>
            <a:r>
              <a:rPr lang="en-US" i="1" dirty="0" smtClean="0"/>
              <a:t> = </a:t>
            </a:r>
            <a:r>
              <a:rPr lang="en-US" dirty="0" smtClean="0"/>
              <a:t>.30</a:t>
            </a:r>
            <a:endParaRPr lang="en-US" i="1" dirty="0"/>
          </a:p>
        </p:txBody>
      </p:sp>
    </p:spTree>
    <p:extLst>
      <p:ext uri="{BB962C8B-B14F-4D97-AF65-F5344CB8AC3E}">
        <p14:creationId xmlns:p14="http://schemas.microsoft.com/office/powerpoint/2010/main" val="3856309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predictors?</a:t>
            </a:r>
            <a:endParaRPr lang="en-US" dirty="0"/>
          </a:p>
        </p:txBody>
      </p:sp>
      <p:sp>
        <p:nvSpPr>
          <p:cNvPr id="3" name="Content Placeholder 2"/>
          <p:cNvSpPr>
            <a:spLocks noGrp="1"/>
          </p:cNvSpPr>
          <p:nvPr>
            <p:ph idx="1"/>
          </p:nvPr>
        </p:nvSpPr>
        <p:spPr/>
        <p:txBody>
          <a:bodyPr/>
          <a:lstStyle/>
          <a:p>
            <a:r>
              <a:rPr lang="en-US" dirty="0" smtClean="0"/>
              <a:t>Look in the coefficients section.</a:t>
            </a:r>
          </a:p>
          <a:p>
            <a:endParaRPr lang="en-US" dirty="0"/>
          </a:p>
        </p:txBody>
      </p:sp>
      <p:pic>
        <p:nvPicPr>
          <p:cNvPr id="4" name="Picture 3"/>
          <p:cNvPicPr>
            <a:picLocks noChangeAspect="1"/>
          </p:cNvPicPr>
          <p:nvPr/>
        </p:nvPicPr>
        <p:blipFill>
          <a:blip r:embed="rId2"/>
          <a:stretch>
            <a:fillRect/>
          </a:stretch>
        </p:blipFill>
        <p:spPr>
          <a:xfrm>
            <a:off x="457199" y="2318739"/>
            <a:ext cx="8671159" cy="2477474"/>
          </a:xfrm>
          <a:prstGeom prst="rect">
            <a:avLst/>
          </a:prstGeom>
        </p:spPr>
      </p:pic>
      <p:sp>
        <p:nvSpPr>
          <p:cNvPr id="5" name="TextBox 4"/>
          <p:cNvSpPr txBox="1"/>
          <p:nvPr/>
        </p:nvSpPr>
        <p:spPr>
          <a:xfrm>
            <a:off x="685069" y="5147156"/>
            <a:ext cx="5768263" cy="646331"/>
          </a:xfrm>
          <a:prstGeom prst="rect">
            <a:avLst/>
          </a:prstGeom>
          <a:noFill/>
        </p:spPr>
        <p:txBody>
          <a:bodyPr wrap="none" rtlCol="0">
            <a:spAutoFit/>
          </a:bodyPr>
          <a:lstStyle/>
          <a:p>
            <a:r>
              <a:rPr lang="en-US" dirty="0" smtClean="0"/>
              <a:t>Meaning was significant, </a:t>
            </a:r>
            <a:r>
              <a:rPr lang="en-US" i="1" dirty="0" smtClean="0"/>
              <a:t>b</a:t>
            </a:r>
            <a:r>
              <a:rPr lang="en-US" dirty="0" smtClean="0"/>
              <a:t> = -0.37, </a:t>
            </a:r>
            <a:r>
              <a:rPr lang="en-US" i="1" dirty="0" smtClean="0"/>
              <a:t>t</a:t>
            </a:r>
            <a:r>
              <a:rPr lang="en-US" dirty="0" smtClean="0"/>
              <a:t>(258) = -10.35, </a:t>
            </a:r>
            <a:r>
              <a:rPr lang="en-US" i="1" dirty="0" smtClean="0"/>
              <a:t>p </a:t>
            </a:r>
            <a:r>
              <a:rPr lang="en-US" dirty="0" smtClean="0"/>
              <a:t> &lt; .001</a:t>
            </a:r>
          </a:p>
          <a:p>
            <a:r>
              <a:rPr lang="en-US" dirty="0" smtClean="0"/>
              <a:t>Alcohol was not, </a:t>
            </a:r>
            <a:r>
              <a:rPr lang="en-US" i="1" dirty="0" smtClean="0"/>
              <a:t>b</a:t>
            </a:r>
            <a:r>
              <a:rPr lang="en-US" dirty="0" smtClean="0"/>
              <a:t> = 0.001, </a:t>
            </a:r>
            <a:r>
              <a:rPr lang="en-US" i="1" dirty="0" smtClean="0"/>
              <a:t>t</a:t>
            </a:r>
            <a:r>
              <a:rPr lang="en-US" dirty="0" smtClean="0"/>
              <a:t>(258) = 0.01, </a:t>
            </a:r>
            <a:r>
              <a:rPr lang="en-US" i="1" dirty="0" smtClean="0"/>
              <a:t>p</a:t>
            </a:r>
            <a:r>
              <a:rPr lang="en-US" dirty="0" smtClean="0"/>
              <a:t> = .99</a:t>
            </a:r>
            <a:endParaRPr lang="en-US" dirty="0"/>
          </a:p>
        </p:txBody>
      </p:sp>
    </p:spTree>
    <p:extLst>
      <p:ext uri="{BB962C8B-B14F-4D97-AF65-F5344CB8AC3E}">
        <p14:creationId xmlns:p14="http://schemas.microsoft.com/office/powerpoint/2010/main" val="1800245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a:t>
            </a:r>
            <a:endParaRPr lang="en-US" dirty="0"/>
          </a:p>
        </p:txBody>
      </p:sp>
      <p:sp>
        <p:nvSpPr>
          <p:cNvPr id="3" name="Content Placeholder 2"/>
          <p:cNvSpPr>
            <a:spLocks noGrp="1"/>
          </p:cNvSpPr>
          <p:nvPr>
            <p:ph idx="1"/>
          </p:nvPr>
        </p:nvSpPr>
        <p:spPr/>
        <p:txBody>
          <a:bodyPr/>
          <a:lstStyle/>
          <a:p>
            <a:r>
              <a:rPr lang="en-US" dirty="0" smtClean="0"/>
              <a:t>Two concerns:</a:t>
            </a:r>
          </a:p>
          <a:p>
            <a:pPr lvl="1"/>
            <a:r>
              <a:rPr lang="en-US" dirty="0" smtClean="0"/>
              <a:t>What if I wanted to use beta because these are very different scales?</a:t>
            </a:r>
          </a:p>
          <a:p>
            <a:pPr lvl="1"/>
            <a:r>
              <a:rPr lang="en-US" dirty="0" smtClean="0"/>
              <a:t>What about an effect size for each individual predictor?</a:t>
            </a:r>
            <a:endParaRPr lang="en-US" dirty="0"/>
          </a:p>
        </p:txBody>
      </p:sp>
    </p:spTree>
    <p:extLst>
      <p:ext uri="{BB962C8B-B14F-4D97-AF65-F5344CB8AC3E}">
        <p14:creationId xmlns:p14="http://schemas.microsoft.com/office/powerpoint/2010/main" val="2775576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 Beta</a:t>
            </a:r>
            <a:endParaRPr lang="en-US" dirty="0"/>
          </a:p>
        </p:txBody>
      </p:sp>
      <p:sp>
        <p:nvSpPr>
          <p:cNvPr id="3" name="Content Placeholder 2"/>
          <p:cNvSpPr>
            <a:spLocks noGrp="1"/>
          </p:cNvSpPr>
          <p:nvPr>
            <p:ph idx="1"/>
          </p:nvPr>
        </p:nvSpPr>
        <p:spPr/>
        <p:txBody>
          <a:bodyPr/>
          <a:lstStyle/>
          <a:p>
            <a:r>
              <a:rPr lang="en-US" dirty="0" smtClean="0"/>
              <a:t>You will need the </a:t>
            </a:r>
            <a:r>
              <a:rPr lang="en-US" dirty="0" err="1" smtClean="0"/>
              <a:t>QuantPsyc</a:t>
            </a:r>
            <a:r>
              <a:rPr lang="en-US" dirty="0" smtClean="0"/>
              <a:t> package for beta.</a:t>
            </a:r>
          </a:p>
          <a:p>
            <a:r>
              <a:rPr lang="en-US" dirty="0" err="1" smtClean="0"/>
              <a:t>lm.beta</a:t>
            </a:r>
            <a:r>
              <a:rPr lang="en-US" dirty="0" smtClean="0"/>
              <a:t>(model)</a:t>
            </a:r>
            <a:endParaRPr lang="en-US" dirty="0"/>
          </a:p>
        </p:txBody>
      </p:sp>
      <p:pic>
        <p:nvPicPr>
          <p:cNvPr id="4" name="Picture 3"/>
          <p:cNvPicPr>
            <a:picLocks noChangeAspect="1"/>
          </p:cNvPicPr>
          <p:nvPr/>
        </p:nvPicPr>
        <p:blipFill>
          <a:blip r:embed="rId2"/>
          <a:stretch>
            <a:fillRect/>
          </a:stretch>
        </p:blipFill>
        <p:spPr>
          <a:xfrm>
            <a:off x="457199" y="2882899"/>
            <a:ext cx="7059139" cy="2214121"/>
          </a:xfrm>
          <a:prstGeom prst="rect">
            <a:avLst/>
          </a:prstGeom>
        </p:spPr>
      </p:pic>
    </p:spTree>
    <p:extLst>
      <p:ext uri="{BB962C8B-B14F-4D97-AF65-F5344CB8AC3E}">
        <p14:creationId xmlns:p14="http://schemas.microsoft.com/office/powerpoint/2010/main" val="1563818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sp>
        <p:nvSpPr>
          <p:cNvPr id="3" name="Content Placeholder 2"/>
          <p:cNvSpPr>
            <a:spLocks noGrp="1"/>
          </p:cNvSpPr>
          <p:nvPr>
            <p:ph sz="quarter" idx="1"/>
          </p:nvPr>
        </p:nvSpPr>
        <p:spPr>
          <a:xfrm>
            <a:off x="457200" y="1600200"/>
            <a:ext cx="4495800" cy="4525963"/>
          </a:xfrm>
        </p:spPr>
        <p:txBody>
          <a:bodyPr/>
          <a:lstStyle/>
          <a:p>
            <a:r>
              <a:rPr lang="en-US" dirty="0" smtClean="0"/>
              <a:t>Multiple correlations = R </a:t>
            </a:r>
          </a:p>
          <a:p>
            <a:r>
              <a:rPr lang="en-US" dirty="0" smtClean="0"/>
              <a:t>All overlap in Y</a:t>
            </a:r>
          </a:p>
          <a:p>
            <a:pPr lvl="1"/>
            <a:r>
              <a:rPr lang="en-US" dirty="0" smtClean="0"/>
              <a:t>A+B+C/A+B+C+D</a:t>
            </a:r>
          </a:p>
          <a:p>
            <a:pPr lvl="1"/>
            <a:endParaRPr lang="en-US" dirty="0"/>
          </a:p>
        </p:txBody>
      </p:sp>
      <p:sp>
        <p:nvSpPr>
          <p:cNvPr id="4" name="Oval 3"/>
          <p:cNvSpPr/>
          <p:nvPr/>
        </p:nvSpPr>
        <p:spPr>
          <a:xfrm>
            <a:off x="5410200" y="3352800"/>
            <a:ext cx="2667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 Variance</a:t>
            </a:r>
            <a:endParaRPr lang="en-US" dirty="0"/>
          </a:p>
        </p:txBody>
      </p:sp>
      <p:sp>
        <p:nvSpPr>
          <p:cNvPr id="5" name="Oval 4"/>
          <p:cNvSpPr/>
          <p:nvPr/>
        </p:nvSpPr>
        <p:spPr>
          <a:xfrm>
            <a:off x="7010400" y="3048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1</a:t>
            </a:r>
            <a:endParaRPr lang="en-US" dirty="0">
              <a:solidFill>
                <a:srgbClr val="FF0000"/>
              </a:solidFill>
            </a:endParaRPr>
          </a:p>
        </p:txBody>
      </p:sp>
      <p:sp>
        <p:nvSpPr>
          <p:cNvPr id="6" name="Oval 5"/>
          <p:cNvSpPr/>
          <p:nvPr/>
        </p:nvSpPr>
        <p:spPr>
          <a:xfrm>
            <a:off x="6324600" y="4572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2</a:t>
            </a:r>
            <a:endParaRPr lang="en-US" dirty="0">
              <a:solidFill>
                <a:srgbClr val="FF0000"/>
              </a:solidFill>
            </a:endParaRPr>
          </a:p>
        </p:txBody>
      </p:sp>
      <p:sp>
        <p:nvSpPr>
          <p:cNvPr id="8" name="TextBox 7"/>
          <p:cNvSpPr txBox="1"/>
          <p:nvPr/>
        </p:nvSpPr>
        <p:spPr>
          <a:xfrm>
            <a:off x="7315200" y="3962400"/>
            <a:ext cx="396262" cy="461665"/>
          </a:xfrm>
          <a:prstGeom prst="rect">
            <a:avLst/>
          </a:prstGeom>
          <a:noFill/>
        </p:spPr>
        <p:txBody>
          <a:bodyPr wrap="none" rtlCol="0">
            <a:spAutoFit/>
          </a:bodyPr>
          <a:lstStyle/>
          <a:p>
            <a:r>
              <a:rPr lang="en-US" sz="2400" b="1" dirty="0" smtClean="0"/>
              <a:t>A</a:t>
            </a:r>
            <a:endParaRPr lang="en-US" sz="2400" b="1" dirty="0"/>
          </a:p>
        </p:txBody>
      </p:sp>
      <p:sp>
        <p:nvSpPr>
          <p:cNvPr id="9" name="TextBox 8"/>
          <p:cNvSpPr txBox="1"/>
          <p:nvPr/>
        </p:nvSpPr>
        <p:spPr>
          <a:xfrm>
            <a:off x="7417951" y="4584932"/>
            <a:ext cx="357189" cy="461665"/>
          </a:xfrm>
          <a:prstGeom prst="rect">
            <a:avLst/>
          </a:prstGeom>
          <a:noFill/>
        </p:spPr>
        <p:txBody>
          <a:bodyPr wrap="none" rtlCol="0">
            <a:spAutoFit/>
          </a:bodyPr>
          <a:lstStyle/>
          <a:p>
            <a:r>
              <a:rPr lang="en-US" sz="2400" b="1" dirty="0"/>
              <a:t>B</a:t>
            </a:r>
          </a:p>
        </p:txBody>
      </p:sp>
      <p:sp>
        <p:nvSpPr>
          <p:cNvPr id="10" name="TextBox 9"/>
          <p:cNvSpPr txBox="1"/>
          <p:nvPr/>
        </p:nvSpPr>
        <p:spPr>
          <a:xfrm>
            <a:off x="6614056" y="5181600"/>
            <a:ext cx="347571" cy="461665"/>
          </a:xfrm>
          <a:prstGeom prst="rect">
            <a:avLst/>
          </a:prstGeom>
          <a:noFill/>
        </p:spPr>
        <p:txBody>
          <a:bodyPr wrap="none" rtlCol="0">
            <a:spAutoFit/>
          </a:bodyPr>
          <a:lstStyle/>
          <a:p>
            <a:r>
              <a:rPr lang="en-US" sz="2400" b="1" dirty="0"/>
              <a:t>C</a:t>
            </a:r>
          </a:p>
        </p:txBody>
      </p:sp>
      <p:sp>
        <p:nvSpPr>
          <p:cNvPr id="11" name="TextBox 10"/>
          <p:cNvSpPr txBox="1"/>
          <p:nvPr/>
        </p:nvSpPr>
        <p:spPr>
          <a:xfrm>
            <a:off x="6126469" y="3962400"/>
            <a:ext cx="378679" cy="461665"/>
          </a:xfrm>
          <a:prstGeom prst="rect">
            <a:avLst/>
          </a:prstGeom>
          <a:noFill/>
        </p:spPr>
        <p:txBody>
          <a:bodyPr wrap="none" rtlCol="0">
            <a:spAutoFit/>
          </a:bodyPr>
          <a:lstStyle/>
          <a:p>
            <a:r>
              <a:rPr lang="en-US" sz="2400" b="1" dirty="0"/>
              <a:t>D</a:t>
            </a:r>
          </a:p>
        </p:txBody>
      </p:sp>
    </p:spTree>
    <p:extLst>
      <p:ext uri="{BB962C8B-B14F-4D97-AF65-F5344CB8AC3E}">
        <p14:creationId xmlns:p14="http://schemas.microsoft.com/office/powerpoint/2010/main" val="2508290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t>
            </a:r>
            <a:endParaRPr lang="en-US" dirty="0"/>
          </a:p>
        </p:txBody>
      </p:sp>
      <p:sp>
        <p:nvSpPr>
          <p:cNvPr id="4" name="Oval 3"/>
          <p:cNvSpPr/>
          <p:nvPr/>
        </p:nvSpPr>
        <p:spPr>
          <a:xfrm>
            <a:off x="5410200" y="3352800"/>
            <a:ext cx="2667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 Variance</a:t>
            </a:r>
            <a:endParaRPr lang="en-US" dirty="0"/>
          </a:p>
        </p:txBody>
      </p:sp>
      <p:sp>
        <p:nvSpPr>
          <p:cNvPr id="5" name="Oval 4"/>
          <p:cNvSpPr/>
          <p:nvPr/>
        </p:nvSpPr>
        <p:spPr>
          <a:xfrm>
            <a:off x="7010400" y="3048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1</a:t>
            </a:r>
            <a:endParaRPr lang="en-US" dirty="0">
              <a:solidFill>
                <a:srgbClr val="FF0000"/>
              </a:solidFill>
            </a:endParaRPr>
          </a:p>
        </p:txBody>
      </p:sp>
      <p:sp>
        <p:nvSpPr>
          <p:cNvPr id="6" name="Oval 5"/>
          <p:cNvSpPr/>
          <p:nvPr/>
        </p:nvSpPr>
        <p:spPr>
          <a:xfrm>
            <a:off x="6324600" y="4572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2</a:t>
            </a:r>
            <a:endParaRPr lang="en-US" dirty="0">
              <a:solidFill>
                <a:srgbClr val="FF0000"/>
              </a:solidFill>
            </a:endParaRPr>
          </a:p>
        </p:txBody>
      </p:sp>
      <p:sp>
        <p:nvSpPr>
          <p:cNvPr id="8" name="TextBox 7"/>
          <p:cNvSpPr txBox="1"/>
          <p:nvPr/>
        </p:nvSpPr>
        <p:spPr>
          <a:xfrm>
            <a:off x="7315200" y="3962400"/>
            <a:ext cx="396262" cy="461665"/>
          </a:xfrm>
          <a:prstGeom prst="rect">
            <a:avLst/>
          </a:prstGeom>
          <a:noFill/>
        </p:spPr>
        <p:txBody>
          <a:bodyPr wrap="none" rtlCol="0">
            <a:spAutoFit/>
          </a:bodyPr>
          <a:lstStyle/>
          <a:p>
            <a:r>
              <a:rPr lang="en-US" sz="2400" b="1" dirty="0" smtClean="0"/>
              <a:t>A</a:t>
            </a:r>
            <a:endParaRPr lang="en-US" sz="2400" b="1" dirty="0"/>
          </a:p>
        </p:txBody>
      </p:sp>
      <p:sp>
        <p:nvSpPr>
          <p:cNvPr id="9" name="TextBox 8"/>
          <p:cNvSpPr txBox="1"/>
          <p:nvPr/>
        </p:nvSpPr>
        <p:spPr>
          <a:xfrm>
            <a:off x="7417951" y="4584932"/>
            <a:ext cx="357189" cy="461665"/>
          </a:xfrm>
          <a:prstGeom prst="rect">
            <a:avLst/>
          </a:prstGeom>
          <a:noFill/>
        </p:spPr>
        <p:txBody>
          <a:bodyPr wrap="none" rtlCol="0">
            <a:spAutoFit/>
          </a:bodyPr>
          <a:lstStyle/>
          <a:p>
            <a:r>
              <a:rPr lang="en-US" sz="2400" b="1" dirty="0"/>
              <a:t>B</a:t>
            </a:r>
          </a:p>
        </p:txBody>
      </p:sp>
      <p:sp>
        <p:nvSpPr>
          <p:cNvPr id="10" name="TextBox 9"/>
          <p:cNvSpPr txBox="1"/>
          <p:nvPr/>
        </p:nvSpPr>
        <p:spPr>
          <a:xfrm>
            <a:off x="6614056" y="5181600"/>
            <a:ext cx="347571" cy="461665"/>
          </a:xfrm>
          <a:prstGeom prst="rect">
            <a:avLst/>
          </a:prstGeom>
          <a:noFill/>
        </p:spPr>
        <p:txBody>
          <a:bodyPr wrap="none" rtlCol="0">
            <a:spAutoFit/>
          </a:bodyPr>
          <a:lstStyle/>
          <a:p>
            <a:r>
              <a:rPr lang="en-US" sz="2400" b="1" dirty="0"/>
              <a:t>C</a:t>
            </a:r>
          </a:p>
        </p:txBody>
      </p:sp>
      <p:sp>
        <p:nvSpPr>
          <p:cNvPr id="11" name="TextBox 10"/>
          <p:cNvSpPr txBox="1"/>
          <p:nvPr/>
        </p:nvSpPr>
        <p:spPr>
          <a:xfrm>
            <a:off x="6126469" y="3962400"/>
            <a:ext cx="378679" cy="461665"/>
          </a:xfrm>
          <a:prstGeom prst="rect">
            <a:avLst/>
          </a:prstGeom>
          <a:noFill/>
        </p:spPr>
        <p:txBody>
          <a:bodyPr wrap="none" rtlCol="0">
            <a:spAutoFit/>
          </a:bodyPr>
          <a:lstStyle/>
          <a:p>
            <a:r>
              <a:rPr lang="en-US" sz="2400" b="1" dirty="0"/>
              <a:t>D</a:t>
            </a:r>
          </a:p>
        </p:txBody>
      </p:sp>
      <p:sp>
        <p:nvSpPr>
          <p:cNvPr id="12" name="Content Placeholder 2"/>
          <p:cNvSpPr txBox="1">
            <a:spLocks/>
          </p:cNvSpPr>
          <p:nvPr/>
        </p:nvSpPr>
        <p:spPr>
          <a:xfrm>
            <a:off x="457200" y="1600200"/>
            <a:ext cx="44958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Semipartial</a:t>
            </a:r>
            <a:r>
              <a:rPr lang="en-US" dirty="0" smtClean="0"/>
              <a:t> correlations = </a:t>
            </a:r>
            <a:r>
              <a:rPr lang="en-US" dirty="0" err="1" smtClean="0"/>
              <a:t>sr</a:t>
            </a:r>
            <a:r>
              <a:rPr lang="en-US" dirty="0" smtClean="0"/>
              <a:t> </a:t>
            </a:r>
          </a:p>
          <a:p>
            <a:r>
              <a:rPr lang="en-US" dirty="0" smtClean="0"/>
              <a:t>Unique contribution of IV to R</a:t>
            </a:r>
            <a:r>
              <a:rPr lang="en-US" baseline="30000" dirty="0" smtClean="0"/>
              <a:t>2</a:t>
            </a:r>
            <a:r>
              <a:rPr lang="en-US" dirty="0" smtClean="0"/>
              <a:t> for those IVs</a:t>
            </a:r>
          </a:p>
          <a:p>
            <a:pPr lvl="1"/>
            <a:r>
              <a:rPr lang="en-US" dirty="0" smtClean="0"/>
              <a:t>Increase in proportion of explained Y variance when X is added to the equation</a:t>
            </a:r>
          </a:p>
          <a:p>
            <a:pPr lvl="1"/>
            <a:r>
              <a:rPr lang="en-US" dirty="0" smtClean="0"/>
              <a:t>A/A+B+C+D</a:t>
            </a:r>
          </a:p>
          <a:p>
            <a:pPr lvl="1"/>
            <a:endParaRPr lang="en-US" dirty="0"/>
          </a:p>
        </p:txBody>
      </p:sp>
    </p:spTree>
    <p:extLst>
      <p:ext uri="{BB962C8B-B14F-4D97-AF65-F5344CB8AC3E}">
        <p14:creationId xmlns:p14="http://schemas.microsoft.com/office/powerpoint/2010/main" val="33819309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t>
            </a:r>
            <a:endParaRPr lang="en-US" dirty="0"/>
          </a:p>
        </p:txBody>
      </p:sp>
      <p:sp>
        <p:nvSpPr>
          <p:cNvPr id="4" name="Oval 3"/>
          <p:cNvSpPr/>
          <p:nvPr/>
        </p:nvSpPr>
        <p:spPr>
          <a:xfrm>
            <a:off x="5410200" y="3352800"/>
            <a:ext cx="2667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 Variance</a:t>
            </a:r>
            <a:endParaRPr lang="en-US" dirty="0"/>
          </a:p>
        </p:txBody>
      </p:sp>
      <p:sp>
        <p:nvSpPr>
          <p:cNvPr id="5" name="Oval 4"/>
          <p:cNvSpPr/>
          <p:nvPr/>
        </p:nvSpPr>
        <p:spPr>
          <a:xfrm>
            <a:off x="7010400" y="3048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1</a:t>
            </a:r>
            <a:endParaRPr lang="en-US" dirty="0">
              <a:solidFill>
                <a:srgbClr val="FF0000"/>
              </a:solidFill>
            </a:endParaRPr>
          </a:p>
        </p:txBody>
      </p:sp>
      <p:sp>
        <p:nvSpPr>
          <p:cNvPr id="6" name="Oval 5"/>
          <p:cNvSpPr/>
          <p:nvPr/>
        </p:nvSpPr>
        <p:spPr>
          <a:xfrm>
            <a:off x="6324600" y="4572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2</a:t>
            </a:r>
            <a:endParaRPr lang="en-US" dirty="0">
              <a:solidFill>
                <a:srgbClr val="FF0000"/>
              </a:solidFill>
            </a:endParaRPr>
          </a:p>
        </p:txBody>
      </p:sp>
      <p:sp>
        <p:nvSpPr>
          <p:cNvPr id="8" name="TextBox 7"/>
          <p:cNvSpPr txBox="1"/>
          <p:nvPr/>
        </p:nvSpPr>
        <p:spPr>
          <a:xfrm>
            <a:off x="7315200" y="3962400"/>
            <a:ext cx="396262" cy="461665"/>
          </a:xfrm>
          <a:prstGeom prst="rect">
            <a:avLst/>
          </a:prstGeom>
          <a:noFill/>
        </p:spPr>
        <p:txBody>
          <a:bodyPr wrap="none" rtlCol="0">
            <a:spAutoFit/>
          </a:bodyPr>
          <a:lstStyle/>
          <a:p>
            <a:r>
              <a:rPr lang="en-US" sz="2400" b="1" dirty="0" smtClean="0"/>
              <a:t>A</a:t>
            </a:r>
            <a:endParaRPr lang="en-US" sz="2400" b="1" dirty="0"/>
          </a:p>
        </p:txBody>
      </p:sp>
      <p:sp>
        <p:nvSpPr>
          <p:cNvPr id="9" name="TextBox 8"/>
          <p:cNvSpPr txBox="1"/>
          <p:nvPr/>
        </p:nvSpPr>
        <p:spPr>
          <a:xfrm>
            <a:off x="7417951" y="4584932"/>
            <a:ext cx="357189" cy="461665"/>
          </a:xfrm>
          <a:prstGeom prst="rect">
            <a:avLst/>
          </a:prstGeom>
          <a:noFill/>
        </p:spPr>
        <p:txBody>
          <a:bodyPr wrap="none" rtlCol="0">
            <a:spAutoFit/>
          </a:bodyPr>
          <a:lstStyle/>
          <a:p>
            <a:r>
              <a:rPr lang="en-US" sz="2400" b="1" dirty="0"/>
              <a:t>B</a:t>
            </a:r>
          </a:p>
        </p:txBody>
      </p:sp>
      <p:sp>
        <p:nvSpPr>
          <p:cNvPr id="10" name="TextBox 9"/>
          <p:cNvSpPr txBox="1"/>
          <p:nvPr/>
        </p:nvSpPr>
        <p:spPr>
          <a:xfrm>
            <a:off x="6614056" y="5181600"/>
            <a:ext cx="347571" cy="461665"/>
          </a:xfrm>
          <a:prstGeom prst="rect">
            <a:avLst/>
          </a:prstGeom>
          <a:noFill/>
        </p:spPr>
        <p:txBody>
          <a:bodyPr wrap="none" rtlCol="0">
            <a:spAutoFit/>
          </a:bodyPr>
          <a:lstStyle/>
          <a:p>
            <a:r>
              <a:rPr lang="en-US" sz="2400" b="1" dirty="0"/>
              <a:t>C</a:t>
            </a:r>
          </a:p>
        </p:txBody>
      </p:sp>
      <p:sp>
        <p:nvSpPr>
          <p:cNvPr id="11" name="TextBox 10"/>
          <p:cNvSpPr txBox="1"/>
          <p:nvPr/>
        </p:nvSpPr>
        <p:spPr>
          <a:xfrm>
            <a:off x="6126469" y="3962400"/>
            <a:ext cx="378679" cy="461665"/>
          </a:xfrm>
          <a:prstGeom prst="rect">
            <a:avLst/>
          </a:prstGeom>
          <a:noFill/>
        </p:spPr>
        <p:txBody>
          <a:bodyPr wrap="none" rtlCol="0">
            <a:spAutoFit/>
          </a:bodyPr>
          <a:lstStyle/>
          <a:p>
            <a:r>
              <a:rPr lang="en-US" sz="2400" b="1" dirty="0"/>
              <a:t>D</a:t>
            </a:r>
          </a:p>
        </p:txBody>
      </p:sp>
      <p:sp>
        <p:nvSpPr>
          <p:cNvPr id="12" name="Content Placeholder 2"/>
          <p:cNvSpPr txBox="1">
            <a:spLocks/>
          </p:cNvSpPr>
          <p:nvPr/>
        </p:nvSpPr>
        <p:spPr>
          <a:xfrm>
            <a:off x="457200" y="1600200"/>
            <a:ext cx="44958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Partial correlation = </a:t>
            </a:r>
            <a:r>
              <a:rPr lang="en-US" dirty="0" err="1" smtClean="0"/>
              <a:t>pr</a:t>
            </a:r>
            <a:r>
              <a:rPr lang="en-US" dirty="0" smtClean="0"/>
              <a:t> </a:t>
            </a:r>
          </a:p>
          <a:p>
            <a:pPr lvl="1"/>
            <a:r>
              <a:rPr lang="en-US" dirty="0" smtClean="0"/>
              <a:t>Proportion in variance in Y not explained by other predictors but this X only</a:t>
            </a:r>
          </a:p>
          <a:p>
            <a:pPr lvl="1"/>
            <a:r>
              <a:rPr lang="en-US" dirty="0" smtClean="0"/>
              <a:t>A/(A+D)</a:t>
            </a:r>
          </a:p>
          <a:p>
            <a:pPr lvl="1"/>
            <a:r>
              <a:rPr lang="en-US" dirty="0" err="1" smtClean="0"/>
              <a:t>Pr</a:t>
            </a:r>
            <a:r>
              <a:rPr lang="en-US" dirty="0" smtClean="0"/>
              <a:t> &gt; </a:t>
            </a:r>
            <a:r>
              <a:rPr lang="en-US" dirty="0" err="1" smtClean="0"/>
              <a:t>sr</a:t>
            </a:r>
            <a:endParaRPr lang="en-US" dirty="0" smtClean="0"/>
          </a:p>
          <a:p>
            <a:pPr lvl="1"/>
            <a:endParaRPr lang="en-US" dirty="0"/>
          </a:p>
        </p:txBody>
      </p:sp>
    </p:spTree>
    <p:extLst>
      <p:ext uri="{BB962C8B-B14F-4D97-AF65-F5344CB8AC3E}">
        <p14:creationId xmlns:p14="http://schemas.microsoft.com/office/powerpoint/2010/main" val="497890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 Partials</a:t>
            </a:r>
            <a:endParaRPr lang="en-US" dirty="0"/>
          </a:p>
        </p:txBody>
      </p:sp>
      <p:sp>
        <p:nvSpPr>
          <p:cNvPr id="3" name="Content Placeholder 2"/>
          <p:cNvSpPr>
            <a:spLocks noGrp="1"/>
          </p:cNvSpPr>
          <p:nvPr>
            <p:ph idx="1"/>
          </p:nvPr>
        </p:nvSpPr>
        <p:spPr/>
        <p:txBody>
          <a:bodyPr/>
          <a:lstStyle/>
          <a:p>
            <a:r>
              <a:rPr lang="en-US" dirty="0" smtClean="0"/>
              <a:t>Remember to square them!</a:t>
            </a:r>
          </a:p>
          <a:p>
            <a:r>
              <a:rPr lang="en-US" dirty="0" smtClean="0"/>
              <a:t>New code, so you don’t forget:</a:t>
            </a:r>
          </a:p>
          <a:p>
            <a:r>
              <a:rPr lang="en-US" dirty="0"/>
              <a:t>partials = </a:t>
            </a:r>
            <a:r>
              <a:rPr lang="en-US" dirty="0" err="1"/>
              <a:t>pcor</a:t>
            </a:r>
            <a:r>
              <a:rPr lang="en-US" dirty="0" smtClean="0"/>
              <a:t>(dataset)</a:t>
            </a:r>
            <a:endParaRPr lang="en-US" dirty="0"/>
          </a:p>
          <a:p>
            <a:r>
              <a:rPr lang="en-US" dirty="0"/>
              <a:t>partials$estimate^</a:t>
            </a:r>
            <a:r>
              <a:rPr lang="en-US" dirty="0" smtClean="0"/>
              <a:t>2</a:t>
            </a:r>
          </a:p>
          <a:p>
            <a:endParaRPr lang="en-US" dirty="0"/>
          </a:p>
        </p:txBody>
      </p:sp>
      <p:pic>
        <p:nvPicPr>
          <p:cNvPr id="4" name="Picture 3"/>
          <p:cNvPicPr>
            <a:picLocks noChangeAspect="1"/>
          </p:cNvPicPr>
          <p:nvPr/>
        </p:nvPicPr>
        <p:blipFill>
          <a:blip r:embed="rId2"/>
          <a:stretch>
            <a:fillRect/>
          </a:stretch>
        </p:blipFill>
        <p:spPr>
          <a:xfrm>
            <a:off x="457200" y="4102100"/>
            <a:ext cx="8185434" cy="1830498"/>
          </a:xfrm>
          <a:prstGeom prst="rect">
            <a:avLst/>
          </a:prstGeom>
        </p:spPr>
      </p:pic>
    </p:spTree>
    <p:extLst>
      <p:ext uri="{BB962C8B-B14F-4D97-AF65-F5344CB8AC3E}">
        <p14:creationId xmlns:p14="http://schemas.microsoft.com/office/powerpoint/2010/main" val="393959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Slide </a:t>
            </a:r>
            <a:fld id="{C2DF5BA9-881A-48F3-B32B-916ABF9FEDBA}" type="slidenum">
              <a:rPr lang="en-US"/>
              <a:pPr/>
              <a:t>4</a:t>
            </a:fld>
            <a:endParaRPr lang="en-US"/>
          </a:p>
        </p:txBody>
      </p:sp>
      <p:sp>
        <p:nvSpPr>
          <p:cNvPr id="5122" name="Rectangle 2"/>
          <p:cNvSpPr>
            <a:spLocks noGrp="1" noChangeArrowheads="1"/>
          </p:cNvSpPr>
          <p:nvPr>
            <p:ph type="title"/>
          </p:nvPr>
        </p:nvSpPr>
        <p:spPr/>
        <p:txBody>
          <a:bodyPr/>
          <a:lstStyle/>
          <a:p>
            <a:r>
              <a:rPr lang="en-GB"/>
              <a:t>Describing a Straight Line</a:t>
            </a:r>
            <a:endParaRPr lang="en-US"/>
          </a:p>
        </p:txBody>
      </p:sp>
      <p:sp>
        <p:nvSpPr>
          <p:cNvPr id="5123" name="Rectangle 3"/>
          <p:cNvSpPr>
            <a:spLocks noGrp="1" noChangeArrowheads="1"/>
          </p:cNvSpPr>
          <p:nvPr>
            <p:ph type="body" sz="half" idx="1"/>
          </p:nvPr>
        </p:nvSpPr>
        <p:spPr>
          <a:xfrm>
            <a:off x="1763713" y="2492375"/>
            <a:ext cx="6911975" cy="3633788"/>
          </a:xfrm>
        </p:spPr>
        <p:txBody>
          <a:bodyPr/>
          <a:lstStyle/>
          <a:p>
            <a:r>
              <a:rPr lang="en-GB" sz="2800" i="1" dirty="0">
                <a:cs typeface="Arial" charset="0"/>
              </a:rPr>
              <a:t>b</a:t>
            </a:r>
            <a:r>
              <a:rPr lang="en-US" sz="2800" baseline="-25000" dirty="0" err="1"/>
              <a:t>i</a:t>
            </a:r>
            <a:endParaRPr lang="en-US" sz="2800" baseline="-25000" dirty="0"/>
          </a:p>
          <a:p>
            <a:pPr lvl="1"/>
            <a:r>
              <a:rPr lang="en-US" sz="2400" dirty="0"/>
              <a:t>Regression coefficient for the predictor</a:t>
            </a:r>
          </a:p>
          <a:p>
            <a:pPr lvl="1"/>
            <a:r>
              <a:rPr lang="en-US" sz="2400" dirty="0"/>
              <a:t>Gradient (slope) of the regression line</a:t>
            </a:r>
          </a:p>
          <a:p>
            <a:pPr lvl="1"/>
            <a:r>
              <a:rPr lang="en-US" sz="2400" dirty="0"/>
              <a:t>Direction/Strength of Relationship</a:t>
            </a:r>
          </a:p>
          <a:p>
            <a:r>
              <a:rPr lang="en-GB" sz="2800" i="1" dirty="0">
                <a:cs typeface="Arial" charset="0"/>
              </a:rPr>
              <a:t>b</a:t>
            </a:r>
            <a:r>
              <a:rPr lang="en-GB" sz="2800" i="1" baseline="-25000" dirty="0">
                <a:cs typeface="Arial" charset="0"/>
              </a:rPr>
              <a:t>0</a:t>
            </a:r>
            <a:endParaRPr lang="en-US" sz="2800" i="1" baseline="-25000" dirty="0"/>
          </a:p>
          <a:p>
            <a:pPr lvl="1"/>
            <a:r>
              <a:rPr lang="en-US" sz="2400" dirty="0"/>
              <a:t>Intercept (value of Y when X = 0)</a:t>
            </a:r>
          </a:p>
          <a:p>
            <a:pPr lvl="1"/>
            <a:r>
              <a:rPr lang="en-US" sz="2400" dirty="0"/>
              <a:t>Point at which the regression line crosses the Y-axis (ordinate)</a:t>
            </a:r>
          </a:p>
        </p:txBody>
      </p:sp>
      <p:graphicFrame>
        <p:nvGraphicFramePr>
          <p:cNvPr id="5124" name="Object 4"/>
          <p:cNvGraphicFramePr>
            <a:graphicFrameLocks noGrp="1" noChangeAspect="1"/>
          </p:cNvGraphicFramePr>
          <p:nvPr>
            <p:ph sz="half" idx="2"/>
          </p:nvPr>
        </p:nvGraphicFramePr>
        <p:xfrm>
          <a:off x="3276600" y="1671638"/>
          <a:ext cx="3600450" cy="684212"/>
        </p:xfrm>
        <a:graphic>
          <a:graphicData uri="http://schemas.openxmlformats.org/presentationml/2006/ole">
            <mc:AlternateContent xmlns:mc="http://schemas.openxmlformats.org/markup-compatibility/2006">
              <mc:Choice xmlns:v="urn:schemas-microsoft-com:vml" Requires="v">
                <p:oleObj spid="_x0000_s1143" name="Equation" r:id="rId3" imgW="1002960" imgH="190440" progId="Equation.3">
                  <p:embed/>
                </p:oleObj>
              </mc:Choice>
              <mc:Fallback>
                <p:oleObj name="Equation" r:id="rId3" imgW="100296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71638"/>
                        <a:ext cx="3600450" cy="684212"/>
                      </a:xfrm>
                      <a:prstGeom prst="rect">
                        <a:avLst/>
                      </a:prstGeom>
                      <a:solidFill>
                        <a:srgbClr val="FFFF00"/>
                      </a:solidFill>
                      <a:ln w="57150">
                        <a:solidFill>
                          <a:schemeClr val="tx2"/>
                        </a:solidFill>
                        <a:miter lim="800000"/>
                        <a:headEnd/>
                        <a:tailEnd/>
                      </a:ln>
                      <a:effectLst>
                        <a:outerShdw blurRad="63500" dist="135003" dir="292884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242100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5124"/>
                                        </p:tgtEl>
                                        <p:attrNameLst>
                                          <p:attrName>style.visibility</p:attrName>
                                        </p:attrNameLst>
                                      </p:cBhvr>
                                      <p:to>
                                        <p:strVal val="visible"/>
                                      </p:to>
                                    </p:set>
                                    <p:animEffect transition="in" filter="dissolve">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 Partials</a:t>
            </a:r>
            <a:endParaRPr lang="en-US" dirty="0"/>
          </a:p>
        </p:txBody>
      </p:sp>
      <p:sp>
        <p:nvSpPr>
          <p:cNvPr id="3" name="Content Placeholder 2"/>
          <p:cNvSpPr>
            <a:spLocks noGrp="1"/>
          </p:cNvSpPr>
          <p:nvPr>
            <p:ph idx="1"/>
          </p:nvPr>
        </p:nvSpPr>
        <p:spPr/>
        <p:txBody>
          <a:bodyPr/>
          <a:lstStyle/>
          <a:p>
            <a:r>
              <a:rPr lang="en-US" dirty="0"/>
              <a:t>Meaning was significant, </a:t>
            </a:r>
            <a:r>
              <a:rPr lang="en-US" i="1" dirty="0"/>
              <a:t>b</a:t>
            </a:r>
            <a:r>
              <a:rPr lang="en-US" dirty="0"/>
              <a:t> = -0.37, </a:t>
            </a:r>
            <a:r>
              <a:rPr lang="en-US" i="1" dirty="0"/>
              <a:t>t</a:t>
            </a:r>
            <a:r>
              <a:rPr lang="en-US" dirty="0"/>
              <a:t>(258) = -10.35, </a:t>
            </a:r>
            <a:r>
              <a:rPr lang="en-US" i="1" dirty="0"/>
              <a:t>p </a:t>
            </a:r>
            <a:r>
              <a:rPr lang="en-US" dirty="0"/>
              <a:t> &lt; .</a:t>
            </a:r>
            <a:r>
              <a:rPr lang="en-US" dirty="0" smtClean="0"/>
              <a:t>001, </a:t>
            </a:r>
            <a:r>
              <a:rPr lang="en-US" i="1" dirty="0" smtClean="0"/>
              <a:t>pr</a:t>
            </a:r>
            <a:r>
              <a:rPr lang="en-US" i="1" baseline="30000" dirty="0" smtClean="0"/>
              <a:t>2</a:t>
            </a:r>
            <a:r>
              <a:rPr lang="en-US" dirty="0" smtClean="0"/>
              <a:t> = .29</a:t>
            </a:r>
            <a:endParaRPr lang="en-US" dirty="0"/>
          </a:p>
          <a:p>
            <a:r>
              <a:rPr lang="en-US" dirty="0"/>
              <a:t>Alcohol was not, </a:t>
            </a:r>
            <a:r>
              <a:rPr lang="en-US" i="1" dirty="0"/>
              <a:t>b</a:t>
            </a:r>
            <a:r>
              <a:rPr lang="en-US" dirty="0"/>
              <a:t> = 0.001, </a:t>
            </a:r>
            <a:r>
              <a:rPr lang="en-US" i="1" dirty="0"/>
              <a:t>t</a:t>
            </a:r>
            <a:r>
              <a:rPr lang="en-US" dirty="0"/>
              <a:t>(258) = 0.01, </a:t>
            </a:r>
            <a:r>
              <a:rPr lang="en-US" i="1" dirty="0"/>
              <a:t>p</a:t>
            </a:r>
            <a:r>
              <a:rPr lang="en-US" dirty="0"/>
              <a:t> = .</a:t>
            </a:r>
            <a:r>
              <a:rPr lang="en-US" dirty="0" smtClean="0"/>
              <a:t>99, </a:t>
            </a:r>
            <a:r>
              <a:rPr lang="en-US" i="1" dirty="0"/>
              <a:t>pr</a:t>
            </a:r>
            <a:r>
              <a:rPr lang="en-US" i="1" baseline="30000" dirty="0"/>
              <a:t>2</a:t>
            </a:r>
            <a:r>
              <a:rPr lang="en-US" dirty="0"/>
              <a:t> </a:t>
            </a:r>
            <a:r>
              <a:rPr lang="en-US" dirty="0" smtClean="0"/>
              <a:t>&lt; .01</a:t>
            </a:r>
            <a:endParaRPr lang="en-US" dirty="0"/>
          </a:p>
          <a:p>
            <a:endParaRPr lang="en-US" dirty="0"/>
          </a:p>
          <a:p>
            <a:endParaRPr lang="en-US" dirty="0"/>
          </a:p>
        </p:txBody>
      </p:sp>
    </p:spTree>
    <p:extLst>
      <p:ext uri="{BB962C8B-B14F-4D97-AF65-F5344CB8AC3E}">
        <p14:creationId xmlns:p14="http://schemas.microsoft.com/office/powerpoint/2010/main" val="1388228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Hierarchical Regression</a:t>
            </a:r>
            <a:br>
              <a:rPr lang="en-US" dirty="0" smtClean="0"/>
            </a:br>
            <a:r>
              <a:rPr lang="en-US" dirty="0" smtClean="0"/>
              <a:t>Dummy Coding</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4674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noFill/>
          <a:ln/>
        </p:spPr>
        <p:txBody>
          <a:bodyPr/>
          <a:lstStyle/>
          <a:p>
            <a:r>
              <a:rPr lang="en-GB" dirty="0"/>
              <a:t>Hierarchical </a:t>
            </a:r>
            <a:r>
              <a:rPr lang="en-GB" dirty="0" smtClean="0"/>
              <a:t>Regression</a:t>
            </a:r>
            <a:endParaRPr lang="en-GB" dirty="0"/>
          </a:p>
        </p:txBody>
      </p:sp>
      <p:sp>
        <p:nvSpPr>
          <p:cNvPr id="230403" name="Rectangle 3"/>
          <p:cNvSpPr>
            <a:spLocks noGrp="1" noChangeArrowheads="1"/>
          </p:cNvSpPr>
          <p:nvPr>
            <p:ph idx="1"/>
          </p:nvPr>
        </p:nvSpPr>
        <p:spPr>
          <a:noFill/>
          <a:ln/>
        </p:spPr>
        <p:txBody>
          <a:bodyPr/>
          <a:lstStyle/>
          <a:p>
            <a:r>
              <a:rPr lang="en-GB" sz="3600"/>
              <a:t>Known predictors (based on past research) are entered into the regression model first.</a:t>
            </a:r>
          </a:p>
          <a:p>
            <a:r>
              <a:rPr lang="en-GB" sz="3600"/>
              <a:t>New predictors are then entered in a separate step/block.</a:t>
            </a:r>
          </a:p>
          <a:p>
            <a:r>
              <a:rPr lang="en-GB" sz="3600"/>
              <a:t>Experimenter makes the decisions.</a:t>
            </a:r>
          </a:p>
        </p:txBody>
      </p:sp>
    </p:spTree>
    <p:extLst>
      <p:ext uri="{BB962C8B-B14F-4D97-AF65-F5344CB8AC3E}">
        <p14:creationId xmlns:p14="http://schemas.microsoft.com/office/powerpoint/2010/main" val="206553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dissolve">
                                      <p:cBhvr>
                                        <p:cTn id="7" dur="500"/>
                                        <p:tgtEl>
                                          <p:spTgt spid="230402"/>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230403">
                                            <p:txEl>
                                              <p:pRg st="0" end="0"/>
                                            </p:txEl>
                                          </p:spTgt>
                                        </p:tgtEl>
                                        <p:attrNameLst>
                                          <p:attrName>style.visibility</p:attrName>
                                        </p:attrNameLst>
                                      </p:cBhvr>
                                      <p:to>
                                        <p:strVal val="visible"/>
                                      </p:to>
                                    </p:set>
                                    <p:animEffect transition="in" filter="dissolve">
                                      <p:cBhvr>
                                        <p:cTn id="11" dur="500"/>
                                        <p:tgtEl>
                                          <p:spTgt spid="230403">
                                            <p:txEl>
                                              <p:pRg st="0" end="0"/>
                                            </p:txEl>
                                          </p:spTgt>
                                        </p:tgtEl>
                                      </p:cBhvr>
                                    </p:animEffect>
                                  </p:childTnLst>
                                </p:cTn>
                              </p:par>
                            </p:childTnLst>
                          </p:cTn>
                        </p:par>
                        <p:par>
                          <p:cTn id="12" fill="hold">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230403">
                                            <p:txEl>
                                              <p:pRg st="1" end="1"/>
                                            </p:txEl>
                                          </p:spTgt>
                                        </p:tgtEl>
                                        <p:attrNameLst>
                                          <p:attrName>style.visibility</p:attrName>
                                        </p:attrNameLst>
                                      </p:cBhvr>
                                      <p:to>
                                        <p:strVal val="visible"/>
                                      </p:to>
                                    </p:set>
                                    <p:animEffect transition="in" filter="dissolve">
                                      <p:cBhvr>
                                        <p:cTn id="15" dur="500"/>
                                        <p:tgtEl>
                                          <p:spTgt spid="230403">
                                            <p:txEl>
                                              <p:pRg st="1" end="1"/>
                                            </p:txEl>
                                          </p:spTgt>
                                        </p:tgtEl>
                                      </p:cBhvr>
                                    </p:animEffect>
                                  </p:childTnLst>
                                </p:cTn>
                              </p:par>
                            </p:childTnLst>
                          </p:cTn>
                        </p:par>
                        <p:par>
                          <p:cTn id="16" fill="hold">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230403">
                                            <p:txEl>
                                              <p:pRg st="2" end="2"/>
                                            </p:txEl>
                                          </p:spTgt>
                                        </p:tgtEl>
                                        <p:attrNameLst>
                                          <p:attrName>style.visibility</p:attrName>
                                        </p:attrNameLst>
                                      </p:cBhvr>
                                      <p:to>
                                        <p:strVal val="visible"/>
                                      </p:to>
                                    </p:set>
                                    <p:animEffect transition="in" filter="dissolve">
                                      <p:cBhvr>
                                        <p:cTn id="19" dur="500"/>
                                        <p:tgtEl>
                                          <p:spTgt spid="230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autoUpdateAnimBg="0"/>
      <p:bldP spid="230403" grpId="0" build="p" autoUpdateAnimBg="0" advAuto="100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noFill/>
          <a:ln/>
        </p:spPr>
        <p:txBody>
          <a:bodyPr/>
          <a:lstStyle/>
          <a:p>
            <a:r>
              <a:rPr lang="en-GB" dirty="0"/>
              <a:t>Hierarchical </a:t>
            </a:r>
            <a:r>
              <a:rPr lang="en-GB" dirty="0" smtClean="0"/>
              <a:t>Regression</a:t>
            </a:r>
            <a:endParaRPr lang="en-GB" dirty="0"/>
          </a:p>
        </p:txBody>
      </p:sp>
      <p:sp>
        <p:nvSpPr>
          <p:cNvPr id="232451" name="Rectangle 3"/>
          <p:cNvSpPr>
            <a:spLocks noGrp="1" noChangeArrowheads="1"/>
          </p:cNvSpPr>
          <p:nvPr>
            <p:ph idx="1"/>
          </p:nvPr>
        </p:nvSpPr>
        <p:spPr>
          <a:noFill/>
          <a:ln/>
        </p:spPr>
        <p:txBody>
          <a:bodyPr>
            <a:normAutofit lnSpcReduction="10000"/>
          </a:bodyPr>
          <a:lstStyle/>
          <a:p>
            <a:pPr>
              <a:lnSpc>
                <a:spcPct val="90000"/>
              </a:lnSpc>
            </a:pPr>
            <a:r>
              <a:rPr lang="en-GB" sz="3600" dirty="0"/>
              <a:t>It is the best method:</a:t>
            </a:r>
          </a:p>
          <a:p>
            <a:pPr lvl="1">
              <a:lnSpc>
                <a:spcPct val="90000"/>
              </a:lnSpc>
            </a:pPr>
            <a:r>
              <a:rPr lang="en-GB" sz="3200" dirty="0" smtClean="0"/>
              <a:t>Based </a:t>
            </a:r>
            <a:r>
              <a:rPr lang="en-GB" sz="3200" dirty="0"/>
              <a:t>on theory testing.</a:t>
            </a:r>
          </a:p>
          <a:p>
            <a:pPr lvl="1">
              <a:lnSpc>
                <a:spcPct val="90000"/>
              </a:lnSpc>
            </a:pPr>
            <a:r>
              <a:rPr lang="en-GB" sz="3200" dirty="0"/>
              <a:t>You can see the unique predictive influence of a new variable on the outcome because known predictors are held constant in the model.</a:t>
            </a:r>
          </a:p>
          <a:p>
            <a:pPr>
              <a:lnSpc>
                <a:spcPct val="90000"/>
              </a:lnSpc>
            </a:pPr>
            <a:r>
              <a:rPr lang="en-GB" sz="3600" dirty="0"/>
              <a:t>Bad Point:</a:t>
            </a:r>
          </a:p>
          <a:p>
            <a:pPr lvl="1">
              <a:lnSpc>
                <a:spcPct val="90000"/>
              </a:lnSpc>
            </a:pPr>
            <a:r>
              <a:rPr lang="en-GB" sz="3200" dirty="0"/>
              <a:t>Relies on the experimenter knowing what they’re doing!</a:t>
            </a:r>
            <a:endParaRPr lang="en-GB" sz="3600" dirty="0"/>
          </a:p>
        </p:txBody>
      </p:sp>
    </p:spTree>
    <p:extLst>
      <p:ext uri="{BB962C8B-B14F-4D97-AF65-F5344CB8AC3E}">
        <p14:creationId xmlns:p14="http://schemas.microsoft.com/office/powerpoint/2010/main" val="244918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dissolve">
                                      <p:cBhvr>
                                        <p:cTn id="7" dur="500"/>
                                        <p:tgtEl>
                                          <p:spTgt spid="2324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2451">
                                            <p:txEl>
                                              <p:pRg st="0" end="0"/>
                                            </p:txEl>
                                          </p:spTgt>
                                        </p:tgtEl>
                                        <p:attrNameLst>
                                          <p:attrName>style.visibility</p:attrName>
                                        </p:attrNameLst>
                                      </p:cBhvr>
                                      <p:to>
                                        <p:strVal val="visible"/>
                                      </p:to>
                                    </p:set>
                                    <p:animEffect transition="in" filter="dissolve">
                                      <p:cBhvr>
                                        <p:cTn id="12" dur="500"/>
                                        <p:tgtEl>
                                          <p:spTgt spid="232451">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2451">
                                            <p:txEl>
                                              <p:pRg st="1" end="1"/>
                                            </p:txEl>
                                          </p:spTgt>
                                        </p:tgtEl>
                                        <p:attrNameLst>
                                          <p:attrName>style.visibility</p:attrName>
                                        </p:attrNameLst>
                                      </p:cBhvr>
                                      <p:to>
                                        <p:strVal val="visible"/>
                                      </p:to>
                                    </p:set>
                                    <p:animEffect transition="in" filter="dissolve">
                                      <p:cBhvr>
                                        <p:cTn id="15" dur="500"/>
                                        <p:tgtEl>
                                          <p:spTgt spid="232451">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2451">
                                            <p:txEl>
                                              <p:pRg st="2" end="2"/>
                                            </p:txEl>
                                          </p:spTgt>
                                        </p:tgtEl>
                                        <p:attrNameLst>
                                          <p:attrName>style.visibility</p:attrName>
                                        </p:attrNameLst>
                                      </p:cBhvr>
                                      <p:to>
                                        <p:strVal val="visible"/>
                                      </p:to>
                                    </p:set>
                                    <p:animEffect transition="in" filter="dissolve">
                                      <p:cBhvr>
                                        <p:cTn id="18" dur="500"/>
                                        <p:tgtEl>
                                          <p:spTgt spid="23245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2451">
                                            <p:txEl>
                                              <p:pRg st="3" end="3"/>
                                            </p:txEl>
                                          </p:spTgt>
                                        </p:tgtEl>
                                        <p:attrNameLst>
                                          <p:attrName>style.visibility</p:attrName>
                                        </p:attrNameLst>
                                      </p:cBhvr>
                                      <p:to>
                                        <p:strVal val="visible"/>
                                      </p:to>
                                    </p:set>
                                    <p:animEffect transition="in" filter="dissolve">
                                      <p:cBhvr>
                                        <p:cTn id="23" dur="500"/>
                                        <p:tgtEl>
                                          <p:spTgt spid="232451">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32451">
                                            <p:txEl>
                                              <p:pRg st="4" end="4"/>
                                            </p:txEl>
                                          </p:spTgt>
                                        </p:tgtEl>
                                        <p:attrNameLst>
                                          <p:attrName>style.visibility</p:attrName>
                                        </p:attrNameLst>
                                      </p:cBhvr>
                                      <p:to>
                                        <p:strVal val="visible"/>
                                      </p:to>
                                    </p:set>
                                    <p:animEffect transition="in" filter="dissolve">
                                      <p:cBhvr>
                                        <p:cTn id="26" dur="500"/>
                                        <p:tgtEl>
                                          <p:spTgt spid="232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nimBg="1" autoUpdateAnimBg="0"/>
      <p:bldP spid="23245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Regression</a:t>
            </a:r>
            <a:endParaRPr lang="en-US" dirty="0"/>
          </a:p>
        </p:txBody>
      </p:sp>
      <p:sp>
        <p:nvSpPr>
          <p:cNvPr id="3" name="Content Placeholder 2"/>
          <p:cNvSpPr>
            <a:spLocks noGrp="1"/>
          </p:cNvSpPr>
          <p:nvPr>
            <p:ph idx="1"/>
          </p:nvPr>
        </p:nvSpPr>
        <p:spPr/>
        <p:txBody>
          <a:bodyPr/>
          <a:lstStyle/>
          <a:p>
            <a:r>
              <a:rPr lang="en-US" dirty="0" smtClean="0"/>
              <a:t>Answers the following questions:</a:t>
            </a:r>
          </a:p>
          <a:p>
            <a:pPr lvl="1"/>
            <a:r>
              <a:rPr lang="en-US" dirty="0" smtClean="0"/>
              <a:t>Is my overall model significant?</a:t>
            </a:r>
          </a:p>
          <a:p>
            <a:pPr lvl="1"/>
            <a:r>
              <a:rPr lang="en-US" dirty="0" smtClean="0"/>
              <a:t>Is the addition of each step significant?</a:t>
            </a:r>
          </a:p>
          <a:p>
            <a:pPr lvl="1"/>
            <a:r>
              <a:rPr lang="en-US" dirty="0" smtClean="0"/>
              <a:t>Are the individual predictors significant?</a:t>
            </a:r>
            <a:endParaRPr lang="en-US" dirty="0"/>
          </a:p>
        </p:txBody>
      </p:sp>
    </p:spTree>
    <p:extLst>
      <p:ext uri="{BB962C8B-B14F-4D97-AF65-F5344CB8AC3E}">
        <p14:creationId xmlns:p14="http://schemas.microsoft.com/office/powerpoint/2010/main" val="3196344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Regression</a:t>
            </a:r>
            <a:endParaRPr lang="en-US" dirty="0"/>
          </a:p>
        </p:txBody>
      </p:sp>
      <p:sp>
        <p:nvSpPr>
          <p:cNvPr id="3" name="Content Placeholder 2"/>
          <p:cNvSpPr>
            <a:spLocks noGrp="1"/>
          </p:cNvSpPr>
          <p:nvPr>
            <p:ph idx="1"/>
          </p:nvPr>
        </p:nvSpPr>
        <p:spPr/>
        <p:txBody>
          <a:bodyPr/>
          <a:lstStyle/>
          <a:p>
            <a:r>
              <a:rPr lang="en-US" dirty="0" smtClean="0"/>
              <a:t>Uses:	</a:t>
            </a:r>
          </a:p>
          <a:p>
            <a:pPr lvl="1"/>
            <a:r>
              <a:rPr lang="en-US" dirty="0" smtClean="0"/>
              <a:t>When a researcher wants to </a:t>
            </a:r>
            <a:r>
              <a:rPr lang="en-US" i="1" dirty="0" smtClean="0"/>
              <a:t>control</a:t>
            </a:r>
            <a:r>
              <a:rPr lang="en-US" dirty="0" smtClean="0"/>
              <a:t> for some known variables first.</a:t>
            </a:r>
          </a:p>
          <a:p>
            <a:pPr lvl="1"/>
            <a:r>
              <a:rPr lang="en-US" dirty="0" smtClean="0"/>
              <a:t>When a researcher wants to see the incremental value of different variables. </a:t>
            </a:r>
          </a:p>
        </p:txBody>
      </p:sp>
    </p:spTree>
    <p:extLst>
      <p:ext uri="{BB962C8B-B14F-4D97-AF65-F5344CB8AC3E}">
        <p14:creationId xmlns:p14="http://schemas.microsoft.com/office/powerpoint/2010/main" val="39005992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Regression</a:t>
            </a:r>
            <a:endParaRPr lang="en-US" dirty="0"/>
          </a:p>
        </p:txBody>
      </p:sp>
      <p:sp>
        <p:nvSpPr>
          <p:cNvPr id="3" name="Content Placeholder 2"/>
          <p:cNvSpPr>
            <a:spLocks noGrp="1"/>
          </p:cNvSpPr>
          <p:nvPr>
            <p:ph idx="1"/>
          </p:nvPr>
        </p:nvSpPr>
        <p:spPr/>
        <p:txBody>
          <a:bodyPr/>
          <a:lstStyle/>
          <a:p>
            <a:r>
              <a:rPr lang="en-US" dirty="0" smtClean="0"/>
              <a:t>Uses:	</a:t>
            </a:r>
          </a:p>
          <a:p>
            <a:pPr lvl="1"/>
            <a:r>
              <a:rPr lang="en-US" dirty="0" smtClean="0"/>
              <a:t>When a researcher wants to discuss groups of variables together (SETS </a:t>
            </a:r>
            <a:r>
              <a:rPr lang="en-US" dirty="0" smtClean="0">
                <a:sym typeface="Wingdings"/>
              </a:rPr>
              <a:t> especially good for highly correlated variables).</a:t>
            </a:r>
          </a:p>
          <a:p>
            <a:pPr lvl="1"/>
            <a:r>
              <a:rPr lang="en-US" dirty="0" smtClean="0">
                <a:sym typeface="Wingdings"/>
              </a:rPr>
              <a:t>When a researcher wants to use categorical variables with many categories (use as a SET).</a:t>
            </a:r>
            <a:endParaRPr lang="en-US" dirty="0"/>
          </a:p>
        </p:txBody>
      </p:sp>
    </p:spTree>
    <p:extLst>
      <p:ext uri="{BB962C8B-B14F-4D97-AF65-F5344CB8AC3E}">
        <p14:creationId xmlns:p14="http://schemas.microsoft.com/office/powerpoint/2010/main" val="1942314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sp>
        <p:nvSpPr>
          <p:cNvPr id="3" name="Content Placeholder 2"/>
          <p:cNvSpPr>
            <a:spLocks noGrp="1"/>
          </p:cNvSpPr>
          <p:nvPr>
            <p:ph idx="1"/>
          </p:nvPr>
        </p:nvSpPr>
        <p:spPr/>
        <p:txBody>
          <a:bodyPr/>
          <a:lstStyle/>
          <a:p>
            <a:r>
              <a:rPr lang="en-US" dirty="0" smtClean="0"/>
              <a:t>So what do you do when you have predictors with more than 2 categories?</a:t>
            </a:r>
          </a:p>
          <a:p>
            <a:r>
              <a:rPr lang="en-US" dirty="0" smtClean="0"/>
              <a:t>DUMMY CODING</a:t>
            </a:r>
          </a:p>
          <a:p>
            <a:pPr lvl="1"/>
            <a:r>
              <a:rPr lang="en-US" dirty="0" smtClean="0"/>
              <a:t>Cool news: If your variable is factored in R, it does that for you automatically. </a:t>
            </a:r>
            <a:r>
              <a:rPr lang="en-US" dirty="0" smtClean="0">
                <a:sym typeface="Wingdings"/>
              </a:rPr>
              <a:t></a:t>
            </a:r>
          </a:p>
          <a:p>
            <a:pPr lvl="1"/>
            <a:endParaRPr lang="en-US" dirty="0" smtClean="0"/>
          </a:p>
        </p:txBody>
      </p:sp>
    </p:spTree>
    <p:extLst>
      <p:ext uri="{BB962C8B-B14F-4D97-AF65-F5344CB8AC3E}">
        <p14:creationId xmlns:p14="http://schemas.microsoft.com/office/powerpoint/2010/main" val="337873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Hierarchical/Categorical Predictors</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C7 dummy </a:t>
            </a:r>
            <a:r>
              <a:rPr lang="en-US" dirty="0" err="1" smtClean="0"/>
              <a:t>code.sav</a:t>
            </a:r>
            <a:endParaRPr lang="en-US" dirty="0" smtClean="0"/>
          </a:p>
          <a:p>
            <a:r>
              <a:rPr lang="en-US" dirty="0" smtClean="0"/>
              <a:t>IVs:</a:t>
            </a:r>
          </a:p>
          <a:p>
            <a:pPr lvl="1"/>
            <a:r>
              <a:rPr lang="en-US" dirty="0" smtClean="0"/>
              <a:t>Family history of depression</a:t>
            </a:r>
          </a:p>
          <a:p>
            <a:pPr lvl="1"/>
            <a:r>
              <a:rPr lang="en-US" dirty="0" smtClean="0"/>
              <a:t>Treatment for depression (categorical)</a:t>
            </a:r>
          </a:p>
          <a:p>
            <a:r>
              <a:rPr lang="en-US" dirty="0" smtClean="0"/>
              <a:t>DV:</a:t>
            </a:r>
          </a:p>
          <a:p>
            <a:pPr lvl="1"/>
            <a:r>
              <a:rPr lang="en-US" dirty="0" smtClean="0"/>
              <a:t>Rating of depression after treatment</a:t>
            </a:r>
            <a:endParaRPr lang="en-US" dirty="0"/>
          </a:p>
        </p:txBody>
      </p:sp>
    </p:spTree>
    <p:extLst>
      <p:ext uri="{BB962C8B-B14F-4D97-AF65-F5344CB8AC3E}">
        <p14:creationId xmlns:p14="http://schemas.microsoft.com/office/powerpoint/2010/main" val="40326482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First model = after ~ family history</a:t>
            </a:r>
          </a:p>
          <a:p>
            <a:pPr lvl="1"/>
            <a:r>
              <a:rPr lang="en-US" dirty="0" smtClean="0"/>
              <a:t>Controls for family history before testing if treatment is significant</a:t>
            </a:r>
          </a:p>
          <a:p>
            <a:r>
              <a:rPr lang="en-US" dirty="0" smtClean="0"/>
              <a:t>Second model = after ~ family history + treatment</a:t>
            </a:r>
          </a:p>
          <a:p>
            <a:pPr lvl="1"/>
            <a:r>
              <a:rPr lang="en-US" dirty="0" smtClean="0"/>
              <a:t>Remember you have to </a:t>
            </a:r>
            <a:r>
              <a:rPr lang="en-US" b="1" dirty="0" smtClean="0"/>
              <a:t>leave in</a:t>
            </a:r>
            <a:r>
              <a:rPr lang="en-US" dirty="0" smtClean="0"/>
              <a:t> the family history variable or you aren’t actually controlling for it. </a:t>
            </a:r>
            <a:endParaRPr lang="en-US" dirty="0"/>
          </a:p>
        </p:txBody>
      </p:sp>
    </p:spTree>
    <p:extLst>
      <p:ext uri="{BB962C8B-B14F-4D97-AF65-F5344CB8AC3E}">
        <p14:creationId xmlns:p14="http://schemas.microsoft.com/office/powerpoint/2010/main" val="418902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Intercepts and Gradients</a:t>
            </a:r>
            <a:endParaRPr lang="en-GB" dirty="0"/>
          </a:p>
        </p:txBody>
      </p:sp>
      <p:pic>
        <p:nvPicPr>
          <p:cNvPr id="2" name="Picture 1"/>
          <p:cNvPicPr>
            <a:picLocks noChangeAspect="1"/>
          </p:cNvPicPr>
          <p:nvPr/>
        </p:nvPicPr>
        <p:blipFill>
          <a:blip r:embed="rId2"/>
          <a:stretch>
            <a:fillRect/>
          </a:stretch>
        </p:blipFill>
        <p:spPr>
          <a:xfrm>
            <a:off x="735834" y="1460500"/>
            <a:ext cx="8408166" cy="3937000"/>
          </a:xfrm>
          <a:prstGeom prst="rect">
            <a:avLst/>
          </a:prstGeom>
        </p:spPr>
      </p:pic>
    </p:spTree>
    <p:extLst>
      <p:ext uri="{BB962C8B-B14F-4D97-AF65-F5344CB8AC3E}">
        <p14:creationId xmlns:p14="http://schemas.microsoft.com/office/powerpoint/2010/main" val="35649919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Model 1</a:t>
            </a:r>
            <a:endParaRPr lang="en-US" dirty="0"/>
          </a:p>
        </p:txBody>
      </p:sp>
      <p:pic>
        <p:nvPicPr>
          <p:cNvPr id="4" name="Picture 3"/>
          <p:cNvPicPr>
            <a:picLocks noChangeAspect="1"/>
          </p:cNvPicPr>
          <p:nvPr/>
        </p:nvPicPr>
        <p:blipFill>
          <a:blip r:embed="rId2"/>
          <a:stretch>
            <a:fillRect/>
          </a:stretch>
        </p:blipFill>
        <p:spPr>
          <a:xfrm>
            <a:off x="457200" y="2184400"/>
            <a:ext cx="8421436" cy="3230140"/>
          </a:xfrm>
          <a:prstGeom prst="rect">
            <a:avLst/>
          </a:prstGeom>
        </p:spPr>
      </p:pic>
      <p:sp>
        <p:nvSpPr>
          <p:cNvPr id="5" name="TextBox 4"/>
          <p:cNvSpPr txBox="1"/>
          <p:nvPr/>
        </p:nvSpPr>
        <p:spPr>
          <a:xfrm>
            <a:off x="457200" y="5496421"/>
            <a:ext cx="6420861" cy="923330"/>
          </a:xfrm>
          <a:prstGeom prst="rect">
            <a:avLst/>
          </a:prstGeom>
          <a:noFill/>
        </p:spPr>
        <p:txBody>
          <a:bodyPr wrap="none" rtlCol="0">
            <a:spAutoFit/>
          </a:bodyPr>
          <a:lstStyle/>
          <a:p>
            <a:r>
              <a:rPr lang="en-US" dirty="0" smtClean="0"/>
              <a:t>Model 1 is significant, </a:t>
            </a:r>
            <a:r>
              <a:rPr lang="en-US" i="1" dirty="0" smtClean="0"/>
              <a:t>F</a:t>
            </a:r>
            <a:r>
              <a:rPr lang="en-US" dirty="0" smtClean="0"/>
              <a:t>(1, 48) = 8.50, </a:t>
            </a:r>
            <a:r>
              <a:rPr lang="en-US" i="1" dirty="0" smtClean="0"/>
              <a:t>p</a:t>
            </a:r>
            <a:r>
              <a:rPr lang="en-US" dirty="0" smtClean="0"/>
              <a:t> = .005, </a:t>
            </a:r>
            <a:r>
              <a:rPr lang="en-US" i="1" dirty="0" smtClean="0"/>
              <a:t>R</a:t>
            </a:r>
            <a:r>
              <a:rPr lang="en-US" i="1" baseline="30000" dirty="0" smtClean="0"/>
              <a:t>2</a:t>
            </a:r>
            <a:r>
              <a:rPr lang="en-US" i="1" dirty="0" smtClean="0"/>
              <a:t> </a:t>
            </a:r>
            <a:r>
              <a:rPr lang="en-US" dirty="0" smtClean="0"/>
              <a:t>= .15</a:t>
            </a:r>
          </a:p>
          <a:p>
            <a:r>
              <a:rPr lang="en-US" dirty="0" smtClean="0"/>
              <a:t>Family history is significant, </a:t>
            </a:r>
            <a:r>
              <a:rPr lang="en-US" i="1" dirty="0" smtClean="0"/>
              <a:t>b</a:t>
            </a:r>
            <a:r>
              <a:rPr lang="en-US" dirty="0" smtClean="0"/>
              <a:t> = .15, </a:t>
            </a:r>
            <a:r>
              <a:rPr lang="en-US" i="1" dirty="0" smtClean="0"/>
              <a:t>t</a:t>
            </a:r>
            <a:r>
              <a:rPr lang="en-US" dirty="0" smtClean="0"/>
              <a:t>(48) = 2.92, </a:t>
            </a:r>
            <a:r>
              <a:rPr lang="en-US" i="1" dirty="0" smtClean="0"/>
              <a:t>p</a:t>
            </a:r>
            <a:r>
              <a:rPr lang="en-US" dirty="0" smtClean="0"/>
              <a:t> </a:t>
            </a:r>
            <a:r>
              <a:rPr lang="en-US" dirty="0"/>
              <a:t>= .005, </a:t>
            </a:r>
            <a:r>
              <a:rPr lang="en-US" i="1" dirty="0"/>
              <a:t>p</a:t>
            </a:r>
            <a:r>
              <a:rPr lang="en-US" i="1" dirty="0" smtClean="0"/>
              <a:t>r</a:t>
            </a:r>
            <a:r>
              <a:rPr lang="en-US" i="1" baseline="30000" dirty="0" smtClean="0"/>
              <a:t>2</a:t>
            </a:r>
            <a:r>
              <a:rPr lang="en-US" i="1" dirty="0" smtClean="0"/>
              <a:t> </a:t>
            </a:r>
            <a:r>
              <a:rPr lang="en-US" dirty="0"/>
              <a:t>= .15</a:t>
            </a:r>
          </a:p>
          <a:p>
            <a:endParaRPr lang="en-US" dirty="0"/>
          </a:p>
        </p:txBody>
      </p:sp>
    </p:spTree>
    <p:extLst>
      <p:ext uri="{BB962C8B-B14F-4D97-AF65-F5344CB8AC3E}">
        <p14:creationId xmlns:p14="http://schemas.microsoft.com/office/powerpoint/2010/main" val="33675036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Model 2</a:t>
            </a:r>
          </a:p>
          <a:p>
            <a:pPr lvl="1"/>
            <a:r>
              <a:rPr lang="en-US" dirty="0" smtClean="0"/>
              <a:t>I can see that the overall model is significant </a:t>
            </a:r>
          </a:p>
          <a:p>
            <a:pPr lvl="1"/>
            <a:r>
              <a:rPr lang="en-US" dirty="0" smtClean="0"/>
              <a:t>But what if the first model was significant and then this model isn’t actually any better and it’s just overall significant because the first model was. (or basically how one variable runs the show). </a:t>
            </a:r>
            <a:endParaRPr lang="en-US" dirty="0"/>
          </a:p>
        </p:txBody>
      </p:sp>
      <p:pic>
        <p:nvPicPr>
          <p:cNvPr id="4" name="Picture 3"/>
          <p:cNvPicPr>
            <a:picLocks noChangeAspect="1"/>
          </p:cNvPicPr>
          <p:nvPr/>
        </p:nvPicPr>
        <p:blipFill>
          <a:blip r:embed="rId2"/>
          <a:stretch>
            <a:fillRect/>
          </a:stretch>
        </p:blipFill>
        <p:spPr>
          <a:xfrm>
            <a:off x="457199" y="5156919"/>
            <a:ext cx="7312485" cy="1223978"/>
          </a:xfrm>
          <a:prstGeom prst="rect">
            <a:avLst/>
          </a:prstGeom>
        </p:spPr>
      </p:pic>
    </p:spTree>
    <p:extLst>
      <p:ext uri="{BB962C8B-B14F-4D97-AF65-F5344CB8AC3E}">
        <p14:creationId xmlns:p14="http://schemas.microsoft.com/office/powerpoint/2010/main" val="7881534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Compare models with the </a:t>
            </a:r>
            <a:r>
              <a:rPr lang="en-US" dirty="0" err="1" smtClean="0"/>
              <a:t>anova</a:t>
            </a:r>
            <a:r>
              <a:rPr lang="en-US" dirty="0" smtClean="0"/>
              <a:t>() function.</a:t>
            </a:r>
          </a:p>
          <a:p>
            <a:r>
              <a:rPr lang="en-US" dirty="0" smtClean="0"/>
              <a:t>You want to show the addition of your treatment variable </a:t>
            </a:r>
            <a:r>
              <a:rPr lang="en-US" b="1" dirty="0" smtClean="0"/>
              <a:t>added</a:t>
            </a:r>
            <a:r>
              <a:rPr lang="en-US" dirty="0" smtClean="0"/>
              <a:t> significantly to the equation. </a:t>
            </a:r>
          </a:p>
          <a:p>
            <a:pPr lvl="1"/>
            <a:r>
              <a:rPr lang="en-US" dirty="0" smtClean="0"/>
              <a:t>Basically is the change in R</a:t>
            </a:r>
            <a:r>
              <a:rPr lang="en-US" baseline="30000" dirty="0" smtClean="0"/>
              <a:t>2</a:t>
            </a:r>
            <a:r>
              <a:rPr lang="en-US" dirty="0" smtClean="0"/>
              <a:t> &gt; 0?</a:t>
            </a:r>
            <a:endParaRPr lang="en-US" baseline="30000" dirty="0"/>
          </a:p>
        </p:txBody>
      </p:sp>
    </p:spTree>
    <p:extLst>
      <p:ext uri="{BB962C8B-B14F-4D97-AF65-F5344CB8AC3E}">
        <p14:creationId xmlns:p14="http://schemas.microsoft.com/office/powerpoint/2010/main" val="21119922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Yes, it was significant:</a:t>
            </a:r>
          </a:p>
          <a:p>
            <a:pPr lvl="1"/>
            <a:r>
              <a:rPr lang="en-US" i="1" dirty="0" smtClean="0"/>
              <a:t>ΔF</a:t>
            </a:r>
            <a:r>
              <a:rPr lang="en-US" dirty="0" smtClean="0"/>
              <a:t>(4, 44) = 4.99, </a:t>
            </a:r>
            <a:r>
              <a:rPr lang="en-US" i="1" dirty="0" smtClean="0"/>
              <a:t>p</a:t>
            </a:r>
            <a:r>
              <a:rPr lang="en-US" dirty="0" smtClean="0"/>
              <a:t> = .002, </a:t>
            </a:r>
            <a:r>
              <a:rPr lang="en-US" i="1" dirty="0" smtClean="0"/>
              <a:t>ΔR</a:t>
            </a:r>
            <a:r>
              <a:rPr lang="en-US" i="1" baseline="30000" dirty="0" smtClean="0"/>
              <a:t>2</a:t>
            </a:r>
            <a:r>
              <a:rPr lang="en-US" i="1" dirty="0" smtClean="0"/>
              <a:t> = </a:t>
            </a:r>
            <a:r>
              <a:rPr lang="en-US" dirty="0" smtClean="0"/>
              <a:t>.27</a:t>
            </a:r>
          </a:p>
          <a:p>
            <a:r>
              <a:rPr lang="en-US" dirty="0" smtClean="0"/>
              <a:t>So the addition of the treatment set was significant. </a:t>
            </a:r>
            <a:endParaRPr lang="en-US" dirty="0"/>
          </a:p>
        </p:txBody>
      </p:sp>
      <p:pic>
        <p:nvPicPr>
          <p:cNvPr id="4" name="Picture 3"/>
          <p:cNvPicPr>
            <a:picLocks noChangeAspect="1"/>
          </p:cNvPicPr>
          <p:nvPr/>
        </p:nvPicPr>
        <p:blipFill>
          <a:blip r:embed="rId2"/>
          <a:stretch>
            <a:fillRect/>
          </a:stretch>
        </p:blipFill>
        <p:spPr>
          <a:xfrm>
            <a:off x="0" y="4559300"/>
            <a:ext cx="6108700" cy="2260600"/>
          </a:xfrm>
          <a:prstGeom prst="rect">
            <a:avLst/>
          </a:prstGeom>
        </p:spPr>
      </p:pic>
    </p:spTree>
    <p:extLst>
      <p:ext uri="{BB962C8B-B14F-4D97-AF65-F5344CB8AC3E}">
        <p14:creationId xmlns:p14="http://schemas.microsoft.com/office/powerpoint/2010/main" val="38966282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sp>
        <p:nvSpPr>
          <p:cNvPr id="3" name="Content Placeholder 2"/>
          <p:cNvSpPr>
            <a:spLocks noGrp="1"/>
          </p:cNvSpPr>
          <p:nvPr>
            <p:ph idx="1"/>
          </p:nvPr>
        </p:nvSpPr>
        <p:spPr/>
        <p:txBody>
          <a:bodyPr/>
          <a:lstStyle/>
          <a:p>
            <a:r>
              <a:rPr lang="en-US" dirty="0" smtClean="0"/>
              <a:t>Remember dummy coding equals:</a:t>
            </a:r>
          </a:p>
          <a:p>
            <a:pPr lvl="1"/>
            <a:r>
              <a:rPr lang="en-US" dirty="0" smtClean="0"/>
              <a:t>Control group to coded group</a:t>
            </a:r>
          </a:p>
          <a:p>
            <a:pPr lvl="1"/>
            <a:r>
              <a:rPr lang="en-US" dirty="0" smtClean="0"/>
              <a:t>Therefore negative numbers = coded group is lower</a:t>
            </a:r>
          </a:p>
          <a:p>
            <a:pPr lvl="1"/>
            <a:r>
              <a:rPr lang="en-US" dirty="0" smtClean="0"/>
              <a:t>Positive numbers = coded group is lower</a:t>
            </a:r>
          </a:p>
          <a:p>
            <a:pPr lvl="1"/>
            <a:r>
              <a:rPr lang="en-US" dirty="0" smtClean="0"/>
              <a:t>b = difference in means</a:t>
            </a:r>
          </a:p>
          <a:p>
            <a:pPr lvl="1"/>
            <a:r>
              <a:rPr lang="en-US" dirty="0" smtClean="0"/>
              <a:t>Use </a:t>
            </a:r>
            <a:r>
              <a:rPr lang="en-US" dirty="0" err="1" smtClean="0"/>
              <a:t>tapply</a:t>
            </a:r>
            <a:r>
              <a:rPr lang="en-US" dirty="0" smtClean="0"/>
              <a:t>() to find the means **</a:t>
            </a:r>
            <a:endParaRPr lang="en-US" dirty="0"/>
          </a:p>
        </p:txBody>
      </p:sp>
    </p:spTree>
    <p:extLst>
      <p:ext uri="{BB962C8B-B14F-4D97-AF65-F5344CB8AC3E}">
        <p14:creationId xmlns:p14="http://schemas.microsoft.com/office/powerpoint/2010/main" val="2614103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pic>
        <p:nvPicPr>
          <p:cNvPr id="5" name="Picture 4"/>
          <p:cNvPicPr>
            <a:picLocks noChangeAspect="1"/>
          </p:cNvPicPr>
          <p:nvPr/>
        </p:nvPicPr>
        <p:blipFill>
          <a:blip r:embed="rId2"/>
          <a:stretch>
            <a:fillRect/>
          </a:stretch>
        </p:blipFill>
        <p:spPr>
          <a:xfrm>
            <a:off x="215284" y="1417637"/>
            <a:ext cx="9363807" cy="3010921"/>
          </a:xfrm>
          <a:prstGeom prst="rect">
            <a:avLst/>
          </a:prstGeom>
        </p:spPr>
      </p:pic>
      <p:sp>
        <p:nvSpPr>
          <p:cNvPr id="6" name="TextBox 5"/>
          <p:cNvSpPr txBox="1"/>
          <p:nvPr/>
        </p:nvSpPr>
        <p:spPr>
          <a:xfrm>
            <a:off x="568106" y="4612386"/>
            <a:ext cx="2596572" cy="1754327"/>
          </a:xfrm>
          <a:prstGeom prst="rect">
            <a:avLst/>
          </a:prstGeom>
          <a:noFill/>
        </p:spPr>
        <p:txBody>
          <a:bodyPr wrap="none" rtlCol="0">
            <a:spAutoFit/>
          </a:bodyPr>
          <a:lstStyle/>
          <a:p>
            <a:r>
              <a:rPr lang="en-US" dirty="0" smtClean="0"/>
              <a:t>Placebo &lt; No Treatment</a:t>
            </a:r>
          </a:p>
          <a:p>
            <a:r>
              <a:rPr lang="en-US" dirty="0" smtClean="0"/>
              <a:t>Paxil = No Treatment</a:t>
            </a:r>
          </a:p>
          <a:p>
            <a:r>
              <a:rPr lang="en-US" dirty="0" smtClean="0"/>
              <a:t>Effexor &lt; No Treatment</a:t>
            </a:r>
          </a:p>
          <a:p>
            <a:r>
              <a:rPr lang="en-US" dirty="0" smtClean="0"/>
              <a:t>Cheer Up &lt; No Treatment</a:t>
            </a:r>
          </a:p>
          <a:p>
            <a:endParaRPr lang="en-US" dirty="0"/>
          </a:p>
          <a:p>
            <a:r>
              <a:rPr lang="en-US" dirty="0" smtClean="0"/>
              <a:t>NOT ALL PAIRWISE</a:t>
            </a:r>
            <a:endParaRPr lang="en-US" dirty="0"/>
          </a:p>
        </p:txBody>
      </p:sp>
    </p:spTree>
    <p:extLst>
      <p:ext uri="{BB962C8B-B14F-4D97-AF65-F5344CB8AC3E}">
        <p14:creationId xmlns:p14="http://schemas.microsoft.com/office/powerpoint/2010/main" val="919653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sp>
        <p:nvSpPr>
          <p:cNvPr id="3" name="Content Placeholder 2"/>
          <p:cNvSpPr>
            <a:spLocks noGrp="1"/>
          </p:cNvSpPr>
          <p:nvPr>
            <p:ph idx="1"/>
          </p:nvPr>
        </p:nvSpPr>
        <p:spPr/>
        <p:txBody>
          <a:bodyPr/>
          <a:lstStyle/>
          <a:p>
            <a:r>
              <a:rPr lang="en-US" dirty="0" smtClean="0"/>
              <a:t>You could do </a:t>
            </a:r>
            <a:r>
              <a:rPr lang="en-US" i="1" dirty="0" smtClean="0"/>
              <a:t>pr</a:t>
            </a:r>
            <a:r>
              <a:rPr lang="en-US" i="1" baseline="30000" dirty="0" smtClean="0"/>
              <a:t>2</a:t>
            </a:r>
            <a:r>
              <a:rPr lang="en-US" dirty="0" smtClean="0"/>
              <a:t> for each pairwise grouping</a:t>
            </a:r>
          </a:p>
          <a:p>
            <a:pPr lvl="1"/>
            <a:r>
              <a:rPr lang="en-US" dirty="0" smtClean="0"/>
              <a:t>(t</a:t>
            </a:r>
            <a:r>
              <a:rPr lang="en-US" baseline="30000" dirty="0" smtClean="0"/>
              <a:t>2</a:t>
            </a:r>
            <a:r>
              <a:rPr lang="en-US" dirty="0" smtClean="0"/>
              <a:t>) / (t</a:t>
            </a:r>
            <a:r>
              <a:rPr lang="en-US" baseline="30000" dirty="0" smtClean="0"/>
              <a:t>2</a:t>
            </a:r>
            <a:r>
              <a:rPr lang="en-US" dirty="0" smtClean="0"/>
              <a:t> + </a:t>
            </a:r>
            <a:r>
              <a:rPr lang="en-US" dirty="0" err="1" smtClean="0"/>
              <a:t>df</a:t>
            </a:r>
            <a:r>
              <a:rPr lang="en-US" dirty="0" smtClean="0"/>
              <a:t>)</a:t>
            </a:r>
          </a:p>
          <a:p>
            <a:pPr lvl="1"/>
            <a:r>
              <a:rPr lang="en-US" dirty="0" smtClean="0"/>
              <a:t>Or you could calculate </a:t>
            </a:r>
            <a:r>
              <a:rPr lang="en-US" dirty="0" err="1" smtClean="0"/>
              <a:t>cohen’s</a:t>
            </a:r>
            <a:r>
              <a:rPr lang="en-US" dirty="0" smtClean="0"/>
              <a:t> </a:t>
            </a:r>
            <a:r>
              <a:rPr lang="en-US" i="1" dirty="0" smtClean="0"/>
              <a:t>d</a:t>
            </a:r>
            <a:r>
              <a:rPr lang="en-US" dirty="0" smtClean="0"/>
              <a:t>, since these are mean comparisons. </a:t>
            </a:r>
            <a:endParaRPr lang="en-US" dirty="0"/>
          </a:p>
        </p:txBody>
      </p:sp>
    </p:spTree>
    <p:extLst>
      <p:ext uri="{BB962C8B-B14F-4D97-AF65-F5344CB8AC3E}">
        <p14:creationId xmlns:p14="http://schemas.microsoft.com/office/powerpoint/2010/main" val="1306228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Regression</a:t>
            </a:r>
            <a:endParaRPr lang="en-US" dirty="0"/>
          </a:p>
        </p:txBody>
      </p:sp>
      <p:sp>
        <p:nvSpPr>
          <p:cNvPr id="3" name="Content Placeholder 2"/>
          <p:cNvSpPr>
            <a:spLocks noGrp="1"/>
          </p:cNvSpPr>
          <p:nvPr>
            <p:ph idx="1"/>
          </p:nvPr>
        </p:nvSpPr>
        <p:spPr/>
        <p:txBody>
          <a:bodyPr/>
          <a:lstStyle/>
          <a:p>
            <a:r>
              <a:rPr lang="en-US" dirty="0" smtClean="0"/>
              <a:t>Two other analyses we don’t have time to cover </a:t>
            </a:r>
            <a:r>
              <a:rPr lang="en-US" dirty="0" smtClean="0">
                <a:sym typeface="Wingdings"/>
              </a:rPr>
              <a:t></a:t>
            </a:r>
          </a:p>
          <a:p>
            <a:pPr lvl="1"/>
            <a:r>
              <a:rPr lang="en-US" dirty="0" smtClean="0">
                <a:sym typeface="Wingdings"/>
              </a:rPr>
              <a:t>Mediation – understanding the influence of a third variable on the relationship between X and Y</a:t>
            </a:r>
          </a:p>
          <a:p>
            <a:pPr lvl="1"/>
            <a:r>
              <a:rPr lang="en-US" dirty="0" smtClean="0">
                <a:sym typeface="Wingdings"/>
              </a:rPr>
              <a:t>Moderation – understanding the influence of the interaction of X*</a:t>
            </a:r>
            <a:r>
              <a:rPr lang="en-US" dirty="0">
                <a:sym typeface="Wingdings"/>
              </a:rPr>
              <a:t>X</a:t>
            </a:r>
            <a:r>
              <a:rPr lang="en-US" dirty="0" smtClean="0">
                <a:sym typeface="Wingdings"/>
              </a:rPr>
              <a:t> predicting Y.</a:t>
            </a:r>
          </a:p>
          <a:p>
            <a:r>
              <a:rPr lang="en-US" dirty="0" err="1" smtClean="0">
                <a:sym typeface="Wingdings"/>
              </a:rPr>
              <a:t>QuantPsyc</a:t>
            </a:r>
            <a:r>
              <a:rPr lang="en-US" dirty="0" smtClean="0">
                <a:sym typeface="Wingdings"/>
              </a:rPr>
              <a:t> will do both analyses in a fairly simple way (yay!). </a:t>
            </a:r>
          </a:p>
        </p:txBody>
      </p:sp>
    </p:spTree>
    <p:extLst>
      <p:ext uri="{BB962C8B-B14F-4D97-AF65-F5344CB8AC3E}">
        <p14:creationId xmlns:p14="http://schemas.microsoft.com/office/powerpoint/2010/main" val="354635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a:t>
            </a:r>
            <a:endParaRPr lang="en-US" dirty="0"/>
          </a:p>
        </p:txBody>
      </p:sp>
      <p:sp>
        <p:nvSpPr>
          <p:cNvPr id="3" name="Content Placeholder 2"/>
          <p:cNvSpPr>
            <a:spLocks noGrp="1"/>
          </p:cNvSpPr>
          <p:nvPr>
            <p:ph idx="1"/>
          </p:nvPr>
        </p:nvSpPr>
        <p:spPr/>
        <p:txBody>
          <a:bodyPr/>
          <a:lstStyle/>
          <a:p>
            <a:r>
              <a:rPr lang="en-US" dirty="0" smtClean="0"/>
              <a:t>Simple Linear Regression = SLR</a:t>
            </a:r>
          </a:p>
          <a:p>
            <a:pPr lvl="1"/>
            <a:r>
              <a:rPr lang="en-US" dirty="0" smtClean="0"/>
              <a:t>One X variable (IV)</a:t>
            </a:r>
          </a:p>
          <a:p>
            <a:r>
              <a:rPr lang="en-US" dirty="0" smtClean="0"/>
              <a:t>Multiple Linear Regression = MLR</a:t>
            </a:r>
          </a:p>
          <a:p>
            <a:pPr lvl="1"/>
            <a:r>
              <a:rPr lang="en-US" dirty="0" smtClean="0"/>
              <a:t>2 or more X variables (IVs)</a:t>
            </a:r>
            <a:endParaRPr lang="en-US" dirty="0"/>
          </a:p>
        </p:txBody>
      </p:sp>
    </p:spTree>
    <p:extLst>
      <p:ext uri="{BB962C8B-B14F-4D97-AF65-F5344CB8AC3E}">
        <p14:creationId xmlns:p14="http://schemas.microsoft.com/office/powerpoint/2010/main" val="2904792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a:t>
            </a:r>
            <a:endParaRPr lang="en-US" dirty="0"/>
          </a:p>
        </p:txBody>
      </p:sp>
      <p:sp>
        <p:nvSpPr>
          <p:cNvPr id="3" name="Content Placeholder 2"/>
          <p:cNvSpPr>
            <a:spLocks noGrp="1"/>
          </p:cNvSpPr>
          <p:nvPr>
            <p:ph idx="1"/>
          </p:nvPr>
        </p:nvSpPr>
        <p:spPr/>
        <p:txBody>
          <a:bodyPr/>
          <a:lstStyle/>
          <a:p>
            <a:r>
              <a:rPr lang="en-US" dirty="0" smtClean="0"/>
              <a:t>MLR Types</a:t>
            </a:r>
          </a:p>
          <a:p>
            <a:pPr lvl="1"/>
            <a:r>
              <a:rPr lang="en-US" dirty="0" smtClean="0"/>
              <a:t>Simultaneous</a:t>
            </a:r>
          </a:p>
          <a:p>
            <a:pPr lvl="2"/>
            <a:r>
              <a:rPr lang="en-US" dirty="0" smtClean="0"/>
              <a:t>Everything at once </a:t>
            </a:r>
          </a:p>
          <a:p>
            <a:pPr lvl="1"/>
            <a:r>
              <a:rPr lang="en-US" dirty="0" smtClean="0"/>
              <a:t>Hierarchical</a:t>
            </a:r>
          </a:p>
          <a:p>
            <a:pPr lvl="2"/>
            <a:r>
              <a:rPr lang="en-US" dirty="0" smtClean="0"/>
              <a:t>IVs in steps</a:t>
            </a:r>
          </a:p>
          <a:p>
            <a:pPr lvl="1"/>
            <a:r>
              <a:rPr lang="en-US" dirty="0" smtClean="0"/>
              <a:t>Stepwise</a:t>
            </a:r>
          </a:p>
          <a:p>
            <a:pPr lvl="2"/>
            <a:r>
              <a:rPr lang="en-US" dirty="0" smtClean="0"/>
              <a:t>Statistical regression (not recommended)</a:t>
            </a:r>
            <a:endParaRPr lang="en-US" dirty="0"/>
          </a:p>
        </p:txBody>
      </p:sp>
    </p:spTree>
    <p:extLst>
      <p:ext uri="{BB962C8B-B14F-4D97-AF65-F5344CB8AC3E}">
        <p14:creationId xmlns:p14="http://schemas.microsoft.com/office/powerpoint/2010/main" val="2924416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regression</a:t>
            </a:r>
            <a:endParaRPr lang="en-US" dirty="0"/>
          </a:p>
        </p:txBody>
      </p:sp>
      <p:sp>
        <p:nvSpPr>
          <p:cNvPr id="3" name="Content Placeholder 2"/>
          <p:cNvSpPr>
            <a:spLocks noGrp="1"/>
          </p:cNvSpPr>
          <p:nvPr>
            <p:ph idx="1"/>
          </p:nvPr>
        </p:nvSpPr>
        <p:spPr/>
        <p:txBody>
          <a:bodyPr/>
          <a:lstStyle/>
          <a:p>
            <a:r>
              <a:rPr lang="en-US" dirty="0" smtClean="0"/>
              <a:t>Is my overall model (i.e. the regression equation) useful at predicting the outcome variable?</a:t>
            </a:r>
          </a:p>
          <a:p>
            <a:pPr lvl="1"/>
            <a:r>
              <a:rPr lang="en-US" dirty="0" smtClean="0"/>
              <a:t>Model summary, ANOVA, R</a:t>
            </a:r>
            <a:r>
              <a:rPr lang="en-US" baseline="30000" dirty="0" smtClean="0"/>
              <a:t>2</a:t>
            </a:r>
            <a:endParaRPr lang="en-US" dirty="0" smtClean="0"/>
          </a:p>
          <a:p>
            <a:r>
              <a:rPr lang="en-US" dirty="0" smtClean="0"/>
              <a:t>How useful are each of the individual predictors for my model?</a:t>
            </a:r>
          </a:p>
          <a:p>
            <a:pPr lvl="1"/>
            <a:r>
              <a:rPr lang="en-US" dirty="0" smtClean="0"/>
              <a:t>Coefficients, </a:t>
            </a:r>
            <a:r>
              <a:rPr lang="en-US" i="1" dirty="0" smtClean="0"/>
              <a:t>t</a:t>
            </a:r>
            <a:r>
              <a:rPr lang="en-US" dirty="0" smtClean="0"/>
              <a:t>-test, </a:t>
            </a:r>
            <a:r>
              <a:rPr lang="en-US" i="1" dirty="0" smtClean="0"/>
              <a:t>pr</a:t>
            </a:r>
            <a:r>
              <a:rPr lang="en-US" baseline="30000" dirty="0" smtClean="0"/>
              <a:t>2</a:t>
            </a:r>
            <a:endParaRPr lang="en-US" dirty="0" smtClean="0"/>
          </a:p>
        </p:txBody>
      </p:sp>
    </p:spTree>
    <p:extLst>
      <p:ext uri="{BB962C8B-B14F-4D97-AF65-F5344CB8AC3E}">
        <p14:creationId xmlns:p14="http://schemas.microsoft.com/office/powerpoint/2010/main" val="4193362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Model</a:t>
            </a:r>
            <a:endParaRPr lang="en-US" dirty="0"/>
          </a:p>
        </p:txBody>
      </p:sp>
      <p:sp>
        <p:nvSpPr>
          <p:cNvPr id="3" name="Content Placeholder 2"/>
          <p:cNvSpPr>
            <a:spLocks noGrp="1"/>
          </p:cNvSpPr>
          <p:nvPr>
            <p:ph idx="1"/>
          </p:nvPr>
        </p:nvSpPr>
        <p:spPr/>
        <p:txBody>
          <a:bodyPr/>
          <a:lstStyle/>
          <a:p>
            <a:r>
              <a:rPr lang="en-US" dirty="0" smtClean="0"/>
              <a:t>Remember that ANOVA was a subtraction of different types of information</a:t>
            </a:r>
          </a:p>
          <a:p>
            <a:pPr lvl="1"/>
            <a:r>
              <a:rPr lang="en-US" dirty="0" err="1" smtClean="0"/>
              <a:t>SStotal</a:t>
            </a:r>
            <a:r>
              <a:rPr lang="en-US" dirty="0" smtClean="0"/>
              <a:t> = My score – Grand Mean</a:t>
            </a:r>
          </a:p>
          <a:p>
            <a:pPr lvl="1"/>
            <a:r>
              <a:rPr lang="en-US" dirty="0" err="1" smtClean="0"/>
              <a:t>SSmodel</a:t>
            </a:r>
            <a:r>
              <a:rPr lang="en-US" dirty="0" smtClean="0"/>
              <a:t> = My level – Grand Mean</a:t>
            </a:r>
          </a:p>
          <a:p>
            <a:pPr lvl="1"/>
            <a:r>
              <a:rPr lang="en-US" dirty="0" err="1" smtClean="0"/>
              <a:t>SSresidual</a:t>
            </a:r>
            <a:r>
              <a:rPr lang="en-US" dirty="0" smtClean="0"/>
              <a:t> = My score – My level</a:t>
            </a:r>
          </a:p>
          <a:p>
            <a:pPr lvl="1"/>
            <a:r>
              <a:rPr lang="en-US" dirty="0" smtClean="0"/>
              <a:t>(for one-way ANOVAs)</a:t>
            </a:r>
          </a:p>
          <a:p>
            <a:r>
              <a:rPr lang="en-US" dirty="0" smtClean="0"/>
              <a:t>This method is called </a:t>
            </a:r>
            <a:r>
              <a:rPr lang="en-US" i="1" dirty="0" smtClean="0"/>
              <a:t>least squares</a:t>
            </a:r>
            <a:endParaRPr lang="en-US" dirty="0"/>
          </a:p>
        </p:txBody>
      </p:sp>
    </p:spTree>
    <p:extLst>
      <p:ext uri="{BB962C8B-B14F-4D97-AF65-F5344CB8AC3E}">
        <p14:creationId xmlns:p14="http://schemas.microsoft.com/office/powerpoint/2010/main" val="2018762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341</TotalTime>
  <Words>1885</Words>
  <Application>Microsoft Macintosh PowerPoint</Application>
  <PresentationFormat>On-screen Show (4:3)</PresentationFormat>
  <Paragraphs>306</Paragraphs>
  <Slides>57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Calibri</vt:lpstr>
      <vt:lpstr>Cambria Math</vt:lpstr>
      <vt:lpstr>ＭＳ 明朝</vt:lpstr>
      <vt:lpstr>Times New Roman</vt:lpstr>
      <vt:lpstr>Wingdings</vt:lpstr>
      <vt:lpstr>Office Theme</vt:lpstr>
      <vt:lpstr>Equation</vt:lpstr>
      <vt:lpstr>Linear Regression</vt:lpstr>
      <vt:lpstr>What is Regression?</vt:lpstr>
      <vt:lpstr>Model for Correlation</vt:lpstr>
      <vt:lpstr>Describing a Straight Line</vt:lpstr>
      <vt:lpstr>Intercepts and Gradients</vt:lpstr>
      <vt:lpstr>Types of Regression</vt:lpstr>
      <vt:lpstr>Types of Regression</vt:lpstr>
      <vt:lpstr>Analyzing a regression</vt:lpstr>
      <vt:lpstr>Overall Model</vt:lpstr>
      <vt:lpstr>The Method of Least Squares</vt:lpstr>
      <vt:lpstr>Sums of Squares</vt:lpstr>
      <vt:lpstr>Summary</vt:lpstr>
      <vt:lpstr>Overall Model: ANOVA</vt:lpstr>
      <vt:lpstr>Overall Model: R2</vt:lpstr>
      <vt:lpstr>Individual Predictors</vt:lpstr>
      <vt:lpstr>Individual Predictors</vt:lpstr>
      <vt:lpstr>Individual Predictors</vt:lpstr>
      <vt:lpstr>Individual Predictors</vt:lpstr>
      <vt:lpstr>Data Screening</vt:lpstr>
      <vt:lpstr>Data Screening</vt:lpstr>
      <vt:lpstr>Data Screening</vt:lpstr>
      <vt:lpstr>Example</vt:lpstr>
      <vt:lpstr>Multiple Regression</vt:lpstr>
      <vt:lpstr>Run the Regression</vt:lpstr>
      <vt:lpstr>Data Screening</vt:lpstr>
      <vt:lpstr>Data Screening</vt:lpstr>
      <vt:lpstr>Data Screening</vt:lpstr>
      <vt:lpstr>Data Screening</vt:lpstr>
      <vt:lpstr>Data Screening</vt:lpstr>
      <vt:lpstr>Data Screening</vt:lpstr>
      <vt:lpstr>What to do?</vt:lpstr>
      <vt:lpstr>Overall Model</vt:lpstr>
      <vt:lpstr>What about the predictors?</vt:lpstr>
      <vt:lpstr>Predictors</vt:lpstr>
      <vt:lpstr>Predictors - Beta</vt:lpstr>
      <vt:lpstr>R</vt:lpstr>
      <vt:lpstr>SR</vt:lpstr>
      <vt:lpstr>PR</vt:lpstr>
      <vt:lpstr>Predictors - Partials</vt:lpstr>
      <vt:lpstr>Predictors - Partials</vt:lpstr>
      <vt:lpstr>Hierarchical Regression Dummy Coding</vt:lpstr>
      <vt:lpstr>Hierarchical Regression</vt:lpstr>
      <vt:lpstr>Hierarchical Regression</vt:lpstr>
      <vt:lpstr>Hierarchical Regression</vt:lpstr>
      <vt:lpstr>Hierarchical Regression</vt:lpstr>
      <vt:lpstr>Hierarchical Regression</vt:lpstr>
      <vt:lpstr>Categorical Predictors</vt:lpstr>
      <vt:lpstr>Hierarchical/Categorical Predictors</vt:lpstr>
      <vt:lpstr>Hierarchical/Categorical Predictors</vt:lpstr>
      <vt:lpstr>Hierarchical/Categorical Predictors</vt:lpstr>
      <vt:lpstr>Hierarchical/Categorical Predictors</vt:lpstr>
      <vt:lpstr>Hierarchical/Categorical Predictors</vt:lpstr>
      <vt:lpstr>Hierarchical/Categorical Predictors</vt:lpstr>
      <vt:lpstr>Categorical Predictors</vt:lpstr>
      <vt:lpstr>Categorical Predictors</vt:lpstr>
      <vt:lpstr>Categorical Predictors</vt:lpstr>
      <vt:lpstr>Applied Regression</vt:lpstr>
    </vt:vector>
  </TitlesOfParts>
  <Company>Missouri State University</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Erin Buchanan</dc:creator>
  <cp:lastModifiedBy>Buchanan, Erin M</cp:lastModifiedBy>
  <cp:revision>109</cp:revision>
  <dcterms:created xsi:type="dcterms:W3CDTF">2013-11-10T22:41:27Z</dcterms:created>
  <dcterms:modified xsi:type="dcterms:W3CDTF">2016-11-29T15:16:00Z</dcterms:modified>
</cp:coreProperties>
</file>