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7" r:id="rId2"/>
    <p:sldId id="259" r:id="rId3"/>
    <p:sldId id="283" r:id="rId4"/>
    <p:sldId id="284" r:id="rId5"/>
    <p:sldId id="285" r:id="rId6"/>
    <p:sldId id="286" r:id="rId7"/>
    <p:sldId id="330" r:id="rId8"/>
    <p:sldId id="298" r:id="rId9"/>
    <p:sldId id="262" r:id="rId10"/>
    <p:sldId id="289" r:id="rId11"/>
    <p:sldId id="337" r:id="rId12"/>
    <p:sldId id="331" r:id="rId13"/>
    <p:sldId id="290" r:id="rId14"/>
    <p:sldId id="291" r:id="rId15"/>
    <p:sldId id="292" r:id="rId16"/>
    <p:sldId id="294" r:id="rId17"/>
    <p:sldId id="293" r:id="rId18"/>
    <p:sldId id="263" r:id="rId19"/>
    <p:sldId id="264" r:id="rId20"/>
    <p:sldId id="295" r:id="rId21"/>
    <p:sldId id="296" r:id="rId22"/>
    <p:sldId id="304" r:id="rId23"/>
    <p:sldId id="338" r:id="rId24"/>
    <p:sldId id="339" r:id="rId25"/>
    <p:sldId id="340" r:id="rId26"/>
    <p:sldId id="302" r:id="rId27"/>
    <p:sldId id="332" r:id="rId28"/>
    <p:sldId id="341" r:id="rId29"/>
    <p:sldId id="342" r:id="rId30"/>
    <p:sldId id="343" r:id="rId31"/>
    <p:sldId id="344" r:id="rId32"/>
    <p:sldId id="303" r:id="rId33"/>
    <p:sldId id="312" r:id="rId34"/>
    <p:sldId id="297" r:id="rId35"/>
    <p:sldId id="265" r:id="rId36"/>
    <p:sldId id="345" r:id="rId37"/>
    <p:sldId id="346" r:id="rId38"/>
    <p:sldId id="315" r:id="rId39"/>
    <p:sldId id="347" r:id="rId40"/>
    <p:sldId id="348" r:id="rId41"/>
    <p:sldId id="316" r:id="rId42"/>
    <p:sldId id="349" r:id="rId43"/>
    <p:sldId id="350" r:id="rId44"/>
    <p:sldId id="351" r:id="rId45"/>
    <p:sldId id="311" r:id="rId46"/>
    <p:sldId id="352" r:id="rId47"/>
    <p:sldId id="333" r:id="rId48"/>
    <p:sldId id="334" r:id="rId49"/>
    <p:sldId id="335" r:id="rId50"/>
    <p:sldId id="353" r:id="rId51"/>
    <p:sldId id="336"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61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B20870-F41E-364A-8B47-30502E401398}" type="datetimeFigureOut">
              <a:rPr lang="en-US" smtClean="0"/>
              <a:t>9/25/15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9FFE4-A78B-8E49-902F-DEF3EBEB2A88}" type="slidenum">
              <a:rPr lang="en-US" smtClean="0"/>
              <a:t>‹#›</a:t>
            </a:fld>
            <a:endParaRPr lang="en-US"/>
          </a:p>
        </p:txBody>
      </p:sp>
    </p:spTree>
    <p:extLst>
      <p:ext uri="{BB962C8B-B14F-4D97-AF65-F5344CB8AC3E}">
        <p14:creationId xmlns:p14="http://schemas.microsoft.com/office/powerpoint/2010/main" val="3381955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dirty="0" smtClean="0"/>
              <a:t>E.g., Is the movie </a:t>
            </a:r>
            <a:r>
              <a:rPr lang="en-GB" i="1" dirty="0" smtClean="0"/>
              <a:t>Scream 2</a:t>
            </a:r>
            <a:r>
              <a:rPr lang="en-GB" dirty="0" smtClean="0"/>
              <a:t> scarier than the original </a:t>
            </a:r>
            <a:r>
              <a:rPr lang="en-GB" i="1" dirty="0" smtClean="0"/>
              <a:t>Scream</a:t>
            </a:r>
            <a:r>
              <a:rPr lang="en-GB" dirty="0" smtClean="0"/>
              <a:t>? We could measure heart rates (which indicate anxiety) during both films and compare them.</a:t>
            </a:r>
          </a:p>
          <a:p>
            <a:endParaRPr lang="en-US" dirty="0"/>
          </a:p>
        </p:txBody>
      </p:sp>
      <p:sp>
        <p:nvSpPr>
          <p:cNvPr id="4" name="Slide Number Placeholder 3"/>
          <p:cNvSpPr>
            <a:spLocks noGrp="1"/>
          </p:cNvSpPr>
          <p:nvPr>
            <p:ph type="sldNum" sz="quarter" idx="10"/>
          </p:nvPr>
        </p:nvSpPr>
        <p:spPr/>
        <p:txBody>
          <a:bodyPr/>
          <a:lstStyle/>
          <a:p>
            <a:fld id="{AF29FFE4-A78B-8E49-902F-DEF3EBEB2A88}" type="slidenum">
              <a:rPr lang="en-US" smtClean="0"/>
              <a:t>2</a:t>
            </a:fld>
            <a:endParaRPr lang="en-US"/>
          </a:p>
        </p:txBody>
      </p:sp>
    </p:spTree>
    <p:extLst>
      <p:ext uri="{BB962C8B-B14F-4D97-AF65-F5344CB8AC3E}">
        <p14:creationId xmlns:p14="http://schemas.microsoft.com/office/powerpoint/2010/main" val="639564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1A5D7A-7750-BA44-80C7-BF43480BBF18}" type="datetimeFigureOut">
              <a:rPr lang="en-US" smtClean="0"/>
              <a:t>9/25/15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9563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1A5D7A-7750-BA44-80C7-BF43480BBF18}" type="datetimeFigureOut">
              <a:rPr lang="en-US" smtClean="0"/>
              <a:t>9/25/15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191597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1A5D7A-7750-BA44-80C7-BF43480BBF18}" type="datetimeFigureOut">
              <a:rPr lang="en-US" smtClean="0"/>
              <a:t>9/25/15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62001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1A5D7A-7750-BA44-80C7-BF43480BBF18}" type="datetimeFigureOut">
              <a:rPr lang="en-US" smtClean="0"/>
              <a:t>9/25/15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914353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1A5D7A-7750-BA44-80C7-BF43480BBF18}" type="datetimeFigureOut">
              <a:rPr lang="en-US" smtClean="0"/>
              <a:t>9/25/15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1758568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1A5D7A-7750-BA44-80C7-BF43480BBF18}" type="datetimeFigureOut">
              <a:rPr lang="en-US" smtClean="0"/>
              <a:t>9/25/15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223847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1A5D7A-7750-BA44-80C7-BF43480BBF18}" type="datetimeFigureOut">
              <a:rPr lang="en-US" smtClean="0"/>
              <a:t>9/25/15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207693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1A5D7A-7750-BA44-80C7-BF43480BBF18}" type="datetimeFigureOut">
              <a:rPr lang="en-US" smtClean="0"/>
              <a:t>9/25/15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254315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A5D7A-7750-BA44-80C7-BF43480BBF18}" type="datetimeFigureOut">
              <a:rPr lang="en-US" smtClean="0"/>
              <a:t>9/25/15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195413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A5D7A-7750-BA44-80C7-BF43480BBF18}" type="datetimeFigureOut">
              <a:rPr lang="en-US" smtClean="0"/>
              <a:t>9/25/15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127410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A5D7A-7750-BA44-80C7-BF43480BBF18}" type="datetimeFigureOut">
              <a:rPr lang="en-US" smtClean="0"/>
              <a:t>9/25/15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1910157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A5D7A-7750-BA44-80C7-BF43480BBF18}" type="datetimeFigureOut">
              <a:rPr lang="en-US" smtClean="0"/>
              <a:t>9/25/15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71BD6-7880-794F-8E6E-957EA5207AF7}" type="slidenum">
              <a:rPr lang="en-US" smtClean="0"/>
              <a:t>‹#›</a:t>
            </a:fld>
            <a:endParaRPr lang="en-US"/>
          </a:p>
        </p:txBody>
      </p:sp>
    </p:spTree>
    <p:extLst>
      <p:ext uri="{BB962C8B-B14F-4D97-AF65-F5344CB8AC3E}">
        <p14:creationId xmlns:p14="http://schemas.microsoft.com/office/powerpoint/2010/main" val="2036644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wmf"/><Relationship Id="rId3"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Comparing Two Means</a:t>
            </a:r>
            <a:endParaRPr lang="en-GB" dirty="0"/>
          </a:p>
        </p:txBody>
      </p:sp>
      <p:sp>
        <p:nvSpPr>
          <p:cNvPr id="3" name="Subtitle 2"/>
          <p:cNvSpPr>
            <a:spLocks noGrp="1"/>
          </p:cNvSpPr>
          <p:nvPr>
            <p:ph type="subTitle" idx="1"/>
          </p:nvPr>
        </p:nvSpPr>
        <p:spPr/>
        <p:txBody>
          <a:bodyPr/>
          <a:lstStyle/>
          <a:p>
            <a:r>
              <a:rPr lang="en-GB" dirty="0" smtClean="0"/>
              <a:t>Chapter 9</a:t>
            </a:r>
            <a:endParaRPr lang="en-GB" dirty="0"/>
          </a:p>
        </p:txBody>
      </p:sp>
    </p:spTree>
    <p:extLst>
      <p:ext uri="{BB962C8B-B14F-4D97-AF65-F5344CB8AC3E}">
        <p14:creationId xmlns:p14="http://schemas.microsoft.com/office/powerpoint/2010/main" val="1744484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Rational for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lstStyle/>
          <a:p>
            <a:pPr lvl="0"/>
            <a:r>
              <a:rPr lang="en-GB" dirty="0" smtClean="0"/>
              <a:t>Two samples of data are collected and the sample means calculated. These means might differ by either a little or a lot.</a:t>
            </a:r>
          </a:p>
          <a:p>
            <a:pPr lvl="1"/>
            <a:r>
              <a:rPr lang="en-GB" dirty="0" smtClean="0"/>
              <a:t>Let’s calculate the means. </a:t>
            </a:r>
          </a:p>
          <a:p>
            <a:pPr lvl="1"/>
            <a:r>
              <a:rPr lang="en-GB" dirty="0" smtClean="0"/>
              <a:t>Use </a:t>
            </a:r>
            <a:r>
              <a:rPr lang="en-GB" dirty="0" err="1" smtClean="0"/>
              <a:t>tapply</a:t>
            </a:r>
            <a:r>
              <a:rPr lang="en-GB" dirty="0" smtClean="0"/>
              <a:t>!</a:t>
            </a:r>
          </a:p>
          <a:p>
            <a:endParaRPr lang="en-US" dirty="0"/>
          </a:p>
        </p:txBody>
      </p:sp>
    </p:spTree>
    <p:extLst>
      <p:ext uri="{BB962C8B-B14F-4D97-AF65-F5344CB8AC3E}">
        <p14:creationId xmlns:p14="http://schemas.microsoft.com/office/powerpoint/2010/main" val="311909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Means/SDs</a:t>
            </a:r>
            <a:endParaRPr lang="en-US" dirty="0"/>
          </a:p>
        </p:txBody>
      </p:sp>
      <p:pic>
        <p:nvPicPr>
          <p:cNvPr id="4" name="Picture 3"/>
          <p:cNvPicPr>
            <a:picLocks noChangeAspect="1"/>
          </p:cNvPicPr>
          <p:nvPr/>
        </p:nvPicPr>
        <p:blipFill>
          <a:blip r:embed="rId2"/>
          <a:stretch>
            <a:fillRect/>
          </a:stretch>
        </p:blipFill>
        <p:spPr>
          <a:xfrm>
            <a:off x="292772" y="1417637"/>
            <a:ext cx="8592922" cy="3181127"/>
          </a:xfrm>
          <a:prstGeom prst="rect">
            <a:avLst/>
          </a:prstGeom>
        </p:spPr>
      </p:pic>
    </p:spTree>
    <p:extLst>
      <p:ext uri="{BB962C8B-B14F-4D97-AF65-F5344CB8AC3E}">
        <p14:creationId xmlns:p14="http://schemas.microsoft.com/office/powerpoint/2010/main" val="2874043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3"/>
          <p:cNvSpPr>
            <a:spLocks noGrp="1"/>
          </p:cNvSpPr>
          <p:nvPr>
            <p:ph type="dt" sz="half" idx="4294967295"/>
          </p:nvPr>
        </p:nvSpPr>
        <p:spPr>
          <a:xfrm>
            <a:off x="0" y="6357958"/>
            <a:ext cx="857224" cy="365125"/>
          </a:xfrm>
          <a:prstGeom prst="rect">
            <a:avLst/>
          </a:prstGeom>
        </p:spPr>
        <p:txBody>
          <a:bodyPr/>
          <a:lstStyle/>
          <a:p>
            <a:r>
              <a:rPr lang="en-US"/>
              <a:t>Slide </a:t>
            </a:r>
            <a:fld id="{FA7A2073-4872-44AD-BD2C-46D5838DA2BA}" type="slidenum">
              <a:rPr lang="en-US"/>
              <a:pPr/>
              <a:t>12</a:t>
            </a:fld>
            <a:endParaRPr lang="en-US"/>
          </a:p>
        </p:txBody>
      </p:sp>
      <p:sp>
        <p:nvSpPr>
          <p:cNvPr id="69634" name="Rectangle 2"/>
          <p:cNvSpPr>
            <a:spLocks noGrp="1" noChangeArrowheads="1"/>
          </p:cNvSpPr>
          <p:nvPr>
            <p:ph type="title"/>
          </p:nvPr>
        </p:nvSpPr>
        <p:spPr>
          <a:xfrm>
            <a:off x="1763713" y="274638"/>
            <a:ext cx="6923087" cy="633412"/>
          </a:xfrm>
        </p:spPr>
        <p:txBody>
          <a:bodyPr>
            <a:normAutofit fontScale="90000"/>
          </a:bodyPr>
          <a:lstStyle/>
          <a:p>
            <a:r>
              <a:rPr lang="en-GB" sz="4000" dirty="0" smtClean="0"/>
              <a:t>Rational </a:t>
            </a:r>
            <a:r>
              <a:rPr lang="en-GB" sz="4000" dirty="0"/>
              <a:t>to Experiments</a:t>
            </a:r>
            <a:endParaRPr lang="en-US" sz="4000" dirty="0"/>
          </a:p>
        </p:txBody>
      </p:sp>
      <p:sp>
        <p:nvSpPr>
          <p:cNvPr id="69635" name="Rectangle 3"/>
          <p:cNvSpPr>
            <a:spLocks noGrp="1" noChangeArrowheads="1"/>
          </p:cNvSpPr>
          <p:nvPr>
            <p:ph type="body" idx="1"/>
          </p:nvPr>
        </p:nvSpPr>
        <p:spPr>
          <a:xfrm>
            <a:off x="1763713" y="4292600"/>
            <a:ext cx="6923087" cy="1684338"/>
          </a:xfrm>
        </p:spPr>
        <p:txBody>
          <a:bodyPr/>
          <a:lstStyle/>
          <a:p>
            <a:pPr>
              <a:lnSpc>
                <a:spcPct val="90000"/>
              </a:lnSpc>
            </a:pPr>
            <a:r>
              <a:rPr lang="en-US" sz="2400"/>
              <a:t>Variance created by our manipulation</a:t>
            </a:r>
          </a:p>
          <a:p>
            <a:pPr lvl="1">
              <a:lnSpc>
                <a:spcPct val="90000"/>
              </a:lnSpc>
            </a:pPr>
            <a:r>
              <a:rPr lang="en-US" sz="2000"/>
              <a:t>Removal of brain (systematic variance)</a:t>
            </a:r>
          </a:p>
          <a:p>
            <a:pPr>
              <a:lnSpc>
                <a:spcPct val="90000"/>
              </a:lnSpc>
            </a:pPr>
            <a:r>
              <a:rPr lang="en-US" sz="2400"/>
              <a:t>Variance created by unknown factors</a:t>
            </a:r>
          </a:p>
          <a:p>
            <a:pPr lvl="1">
              <a:lnSpc>
                <a:spcPct val="90000"/>
              </a:lnSpc>
            </a:pPr>
            <a:r>
              <a:rPr lang="en-US" sz="2000"/>
              <a:t>E.g. Differences in ability (unsystematic variance)</a:t>
            </a:r>
          </a:p>
        </p:txBody>
      </p:sp>
      <p:pic>
        <p:nvPicPr>
          <p:cNvPr id="69636" name="Picture 4" descr="explodinghead2"/>
          <p:cNvPicPr>
            <a:picLocks noChangeAspect="1" noChangeArrowheads="1"/>
          </p:cNvPicPr>
          <p:nvPr/>
        </p:nvPicPr>
        <p:blipFill>
          <a:blip r:embed="rId2"/>
          <a:srcRect/>
          <a:stretch>
            <a:fillRect/>
          </a:stretch>
        </p:blipFill>
        <p:spPr bwMode="auto">
          <a:xfrm>
            <a:off x="1763713" y="1341438"/>
            <a:ext cx="1428750" cy="2000250"/>
          </a:xfrm>
          <a:prstGeom prst="rect">
            <a:avLst/>
          </a:prstGeom>
          <a:noFill/>
        </p:spPr>
      </p:pic>
      <p:pic>
        <p:nvPicPr>
          <p:cNvPr id="69637" name="Picture 5" descr="explodinghead"/>
          <p:cNvPicPr>
            <a:picLocks noChangeAspect="1" noChangeArrowheads="1" noCrop="1"/>
          </p:cNvPicPr>
          <p:nvPr/>
        </p:nvPicPr>
        <p:blipFill>
          <a:blip r:embed="rId3"/>
          <a:srcRect/>
          <a:stretch>
            <a:fillRect/>
          </a:stretch>
        </p:blipFill>
        <p:spPr bwMode="auto">
          <a:xfrm>
            <a:off x="6540500" y="1371600"/>
            <a:ext cx="1428750" cy="2000250"/>
          </a:xfrm>
          <a:prstGeom prst="rect">
            <a:avLst/>
          </a:prstGeom>
          <a:noFill/>
        </p:spPr>
      </p:pic>
      <p:sp>
        <p:nvSpPr>
          <p:cNvPr id="69638" name="Text Box 6"/>
          <p:cNvSpPr txBox="1">
            <a:spLocks noChangeArrowheads="1"/>
          </p:cNvSpPr>
          <p:nvPr/>
        </p:nvSpPr>
        <p:spPr bwMode="auto">
          <a:xfrm>
            <a:off x="3684588" y="2805113"/>
            <a:ext cx="2360612" cy="1200150"/>
          </a:xfrm>
          <a:prstGeom prst="rect">
            <a:avLst/>
          </a:prstGeom>
          <a:solidFill>
            <a:srgbClr val="FF3300"/>
          </a:solidFill>
          <a:ln w="9525">
            <a:solidFill>
              <a:srgbClr val="FFFFFF"/>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pPr>
            <a:r>
              <a:rPr lang="en-GB" sz="3600">
                <a:solidFill>
                  <a:schemeClr val="bg1"/>
                </a:solidFill>
                <a:effectLst>
                  <a:outerShdw blurRad="38100" dist="38100" dir="2700000" algn="tl">
                    <a:srgbClr val="000000"/>
                  </a:outerShdw>
                </a:effectLst>
                <a:latin typeface="Trebuchet MS" pitchFamily="34" charset="0"/>
              </a:rPr>
              <a:t>Lecturing Skills</a:t>
            </a:r>
          </a:p>
        </p:txBody>
      </p:sp>
      <p:sp>
        <p:nvSpPr>
          <p:cNvPr id="69639" name="AutoShape 7"/>
          <p:cNvSpPr>
            <a:spLocks noChangeArrowheads="1"/>
          </p:cNvSpPr>
          <p:nvPr/>
        </p:nvSpPr>
        <p:spPr bwMode="auto">
          <a:xfrm rot="2475051">
            <a:off x="2846388" y="1876425"/>
            <a:ext cx="1547812" cy="544513"/>
          </a:xfrm>
          <a:prstGeom prst="curvedDownArrow">
            <a:avLst>
              <a:gd name="adj1" fmla="val 56851"/>
              <a:gd name="adj2" fmla="val 113702"/>
              <a:gd name="adj3" fmla="val 33333"/>
            </a:avLst>
          </a:prstGeom>
          <a:solidFill>
            <a:schemeClr val="accent1"/>
          </a:solidFill>
          <a:ln w="9525">
            <a:solidFill>
              <a:schemeClr val="tx1"/>
            </a:solidFill>
            <a:miter lim="800000"/>
            <a:headEnd/>
            <a:tailEnd/>
          </a:ln>
          <a:effectLst/>
        </p:spPr>
        <p:txBody>
          <a:bodyPr wrap="none" anchor="ctr"/>
          <a:lstStyle/>
          <a:p>
            <a:endParaRPr lang="en-GB"/>
          </a:p>
        </p:txBody>
      </p:sp>
      <p:sp>
        <p:nvSpPr>
          <p:cNvPr id="69640" name="AutoShape 8"/>
          <p:cNvSpPr>
            <a:spLocks noChangeArrowheads="1"/>
          </p:cNvSpPr>
          <p:nvPr/>
        </p:nvSpPr>
        <p:spPr bwMode="auto">
          <a:xfrm rot="19124949" flipH="1">
            <a:off x="5240338" y="1909763"/>
            <a:ext cx="1547812" cy="544512"/>
          </a:xfrm>
          <a:prstGeom prst="curvedDownArrow">
            <a:avLst>
              <a:gd name="adj1" fmla="val 56851"/>
              <a:gd name="adj2" fmla="val 113703"/>
              <a:gd name="adj3" fmla="val 33333"/>
            </a:avLst>
          </a:prstGeom>
          <a:solidFill>
            <a:schemeClr val="accent1"/>
          </a:solidFill>
          <a:ln w="9525">
            <a:solidFill>
              <a:schemeClr val="tx1"/>
            </a:solidFill>
            <a:miter lim="800000"/>
            <a:headEnd/>
            <a:tailEnd/>
          </a:ln>
          <a:effectLst/>
        </p:spPr>
        <p:txBody>
          <a:bodyPr wrap="none" anchor="ctr"/>
          <a:lstStyle/>
          <a:p>
            <a:endParaRPr lang="en-GB"/>
          </a:p>
        </p:txBody>
      </p:sp>
      <p:grpSp>
        <p:nvGrpSpPr>
          <p:cNvPr id="2" name="Group 9"/>
          <p:cNvGrpSpPr>
            <a:grpSpLocks/>
          </p:cNvGrpSpPr>
          <p:nvPr/>
        </p:nvGrpSpPr>
        <p:grpSpPr bwMode="auto">
          <a:xfrm>
            <a:off x="1531938" y="3425825"/>
            <a:ext cx="1760537" cy="727075"/>
            <a:chOff x="780" y="2351"/>
            <a:chExt cx="1109" cy="458"/>
          </a:xfrm>
        </p:grpSpPr>
        <p:grpSp>
          <p:nvGrpSpPr>
            <p:cNvPr id="3" name="Group 10"/>
            <p:cNvGrpSpPr>
              <a:grpSpLocks/>
            </p:cNvGrpSpPr>
            <p:nvPr/>
          </p:nvGrpSpPr>
          <p:grpSpPr bwMode="auto">
            <a:xfrm>
              <a:off x="780" y="2351"/>
              <a:ext cx="1109" cy="223"/>
              <a:chOff x="780" y="2351"/>
              <a:chExt cx="1109" cy="223"/>
            </a:xfrm>
          </p:grpSpPr>
          <p:sp>
            <p:nvSpPr>
              <p:cNvPr id="69643" name="AutoShape 11"/>
              <p:cNvSpPr>
                <a:spLocks noChangeArrowheads="1"/>
              </p:cNvSpPr>
              <p:nvPr/>
            </p:nvSpPr>
            <p:spPr bwMode="auto">
              <a:xfrm>
                <a:off x="780" y="2351"/>
                <a:ext cx="242" cy="223"/>
              </a:xfrm>
              <a:prstGeom prst="smileyFace">
                <a:avLst>
                  <a:gd name="adj" fmla="val 4653"/>
                </a:avLst>
              </a:prstGeom>
              <a:solidFill>
                <a:srgbClr val="FF9999"/>
              </a:solidFill>
              <a:ln w="9525">
                <a:solidFill>
                  <a:schemeClr val="tx1"/>
                </a:solidFill>
                <a:round/>
                <a:headEnd/>
                <a:tailEnd/>
              </a:ln>
              <a:effectLst/>
            </p:spPr>
            <p:txBody>
              <a:bodyPr wrap="none" anchor="ctr"/>
              <a:lstStyle/>
              <a:p>
                <a:endParaRPr lang="en-GB"/>
              </a:p>
            </p:txBody>
          </p:sp>
          <p:sp>
            <p:nvSpPr>
              <p:cNvPr id="69644" name="AutoShape 12"/>
              <p:cNvSpPr>
                <a:spLocks noChangeArrowheads="1"/>
              </p:cNvSpPr>
              <p:nvPr/>
            </p:nvSpPr>
            <p:spPr bwMode="auto">
              <a:xfrm>
                <a:off x="1069" y="2351"/>
                <a:ext cx="242" cy="223"/>
              </a:xfrm>
              <a:prstGeom prst="smileyFace">
                <a:avLst>
                  <a:gd name="adj" fmla="val -227"/>
                </a:avLst>
              </a:prstGeom>
              <a:solidFill>
                <a:srgbClr val="FF9999"/>
              </a:solidFill>
              <a:ln w="9525">
                <a:solidFill>
                  <a:schemeClr val="tx1"/>
                </a:solidFill>
                <a:round/>
                <a:headEnd/>
                <a:tailEnd/>
              </a:ln>
              <a:effectLst/>
            </p:spPr>
            <p:txBody>
              <a:bodyPr wrap="none" anchor="ctr"/>
              <a:lstStyle/>
              <a:p>
                <a:endParaRPr lang="en-GB"/>
              </a:p>
            </p:txBody>
          </p:sp>
          <p:sp>
            <p:nvSpPr>
              <p:cNvPr id="69645" name="AutoShape 13"/>
              <p:cNvSpPr>
                <a:spLocks noChangeArrowheads="1"/>
              </p:cNvSpPr>
              <p:nvPr/>
            </p:nvSpPr>
            <p:spPr bwMode="auto">
              <a:xfrm>
                <a:off x="1358" y="2351"/>
                <a:ext cx="242" cy="223"/>
              </a:xfrm>
              <a:prstGeom prst="smileyFace">
                <a:avLst>
                  <a:gd name="adj" fmla="val -4653"/>
                </a:avLst>
              </a:prstGeom>
              <a:solidFill>
                <a:srgbClr val="FF9999"/>
              </a:solidFill>
              <a:ln w="9525">
                <a:solidFill>
                  <a:schemeClr val="tx1"/>
                </a:solidFill>
                <a:round/>
                <a:headEnd/>
                <a:tailEnd/>
              </a:ln>
              <a:effectLst/>
            </p:spPr>
            <p:txBody>
              <a:bodyPr wrap="none" anchor="ctr"/>
              <a:lstStyle/>
              <a:p>
                <a:endParaRPr lang="en-GB"/>
              </a:p>
            </p:txBody>
          </p:sp>
          <p:sp>
            <p:nvSpPr>
              <p:cNvPr id="69646" name="AutoShape 14"/>
              <p:cNvSpPr>
                <a:spLocks noChangeArrowheads="1"/>
              </p:cNvSpPr>
              <p:nvPr/>
            </p:nvSpPr>
            <p:spPr bwMode="auto">
              <a:xfrm>
                <a:off x="1647" y="2351"/>
                <a:ext cx="242" cy="223"/>
              </a:xfrm>
              <a:prstGeom prst="smileyFace">
                <a:avLst>
                  <a:gd name="adj" fmla="val 4653"/>
                </a:avLst>
              </a:prstGeom>
              <a:solidFill>
                <a:srgbClr val="FF9999"/>
              </a:solidFill>
              <a:ln w="9525">
                <a:solidFill>
                  <a:schemeClr val="tx1"/>
                </a:solidFill>
                <a:round/>
                <a:headEnd/>
                <a:tailEnd/>
              </a:ln>
              <a:effectLst/>
            </p:spPr>
            <p:txBody>
              <a:bodyPr wrap="none" anchor="ctr"/>
              <a:lstStyle/>
              <a:p>
                <a:endParaRPr lang="en-GB"/>
              </a:p>
            </p:txBody>
          </p:sp>
        </p:grpSp>
        <p:grpSp>
          <p:nvGrpSpPr>
            <p:cNvPr id="4" name="Group 15"/>
            <p:cNvGrpSpPr>
              <a:grpSpLocks/>
            </p:cNvGrpSpPr>
            <p:nvPr/>
          </p:nvGrpSpPr>
          <p:grpSpPr bwMode="auto">
            <a:xfrm>
              <a:off x="912" y="2586"/>
              <a:ext cx="846" cy="223"/>
              <a:chOff x="913" y="2586"/>
              <a:chExt cx="846" cy="223"/>
            </a:xfrm>
          </p:grpSpPr>
          <p:sp>
            <p:nvSpPr>
              <p:cNvPr id="69648" name="AutoShape 16"/>
              <p:cNvSpPr>
                <a:spLocks noChangeArrowheads="1"/>
              </p:cNvSpPr>
              <p:nvPr/>
            </p:nvSpPr>
            <p:spPr bwMode="auto">
              <a:xfrm>
                <a:off x="913" y="2586"/>
                <a:ext cx="242" cy="223"/>
              </a:xfrm>
              <a:prstGeom prst="smileyFace">
                <a:avLst>
                  <a:gd name="adj" fmla="val -4653"/>
                </a:avLst>
              </a:prstGeom>
              <a:solidFill>
                <a:srgbClr val="FF9999"/>
              </a:solidFill>
              <a:ln w="9525">
                <a:solidFill>
                  <a:schemeClr val="tx1"/>
                </a:solidFill>
                <a:round/>
                <a:headEnd/>
                <a:tailEnd/>
              </a:ln>
              <a:effectLst/>
            </p:spPr>
            <p:txBody>
              <a:bodyPr wrap="none" anchor="ctr"/>
              <a:lstStyle/>
              <a:p>
                <a:endParaRPr lang="en-GB"/>
              </a:p>
            </p:txBody>
          </p:sp>
          <p:sp>
            <p:nvSpPr>
              <p:cNvPr id="69649" name="AutoShape 17"/>
              <p:cNvSpPr>
                <a:spLocks noChangeArrowheads="1"/>
              </p:cNvSpPr>
              <p:nvPr/>
            </p:nvSpPr>
            <p:spPr bwMode="auto">
              <a:xfrm>
                <a:off x="1215" y="2586"/>
                <a:ext cx="242" cy="223"/>
              </a:xfrm>
              <a:prstGeom prst="smileyFace">
                <a:avLst>
                  <a:gd name="adj" fmla="val 1120"/>
                </a:avLst>
              </a:prstGeom>
              <a:solidFill>
                <a:srgbClr val="FF9999"/>
              </a:solidFill>
              <a:ln w="9525">
                <a:solidFill>
                  <a:schemeClr val="tx1"/>
                </a:solidFill>
                <a:round/>
                <a:headEnd/>
                <a:tailEnd/>
              </a:ln>
              <a:effectLst/>
            </p:spPr>
            <p:txBody>
              <a:bodyPr wrap="none" anchor="ctr"/>
              <a:lstStyle/>
              <a:p>
                <a:endParaRPr lang="en-GB"/>
              </a:p>
            </p:txBody>
          </p:sp>
          <p:sp>
            <p:nvSpPr>
              <p:cNvPr id="69650" name="AutoShape 18"/>
              <p:cNvSpPr>
                <a:spLocks noChangeArrowheads="1"/>
              </p:cNvSpPr>
              <p:nvPr/>
            </p:nvSpPr>
            <p:spPr bwMode="auto">
              <a:xfrm>
                <a:off x="1517" y="2586"/>
                <a:ext cx="242" cy="223"/>
              </a:xfrm>
              <a:prstGeom prst="smileyFace">
                <a:avLst>
                  <a:gd name="adj" fmla="val 4653"/>
                </a:avLst>
              </a:prstGeom>
              <a:solidFill>
                <a:srgbClr val="FF9999"/>
              </a:solidFill>
              <a:ln w="9525">
                <a:solidFill>
                  <a:schemeClr val="tx1"/>
                </a:solidFill>
                <a:round/>
                <a:headEnd/>
                <a:tailEnd/>
              </a:ln>
              <a:effectLst/>
            </p:spPr>
            <p:txBody>
              <a:bodyPr wrap="none" anchor="ctr"/>
              <a:lstStyle/>
              <a:p>
                <a:endParaRPr lang="en-GB"/>
              </a:p>
            </p:txBody>
          </p:sp>
        </p:grpSp>
      </p:grpSp>
      <p:grpSp>
        <p:nvGrpSpPr>
          <p:cNvPr id="5" name="Group 19"/>
          <p:cNvGrpSpPr>
            <a:grpSpLocks/>
          </p:cNvGrpSpPr>
          <p:nvPr/>
        </p:nvGrpSpPr>
        <p:grpSpPr bwMode="auto">
          <a:xfrm>
            <a:off x="6403975" y="3416300"/>
            <a:ext cx="1760538" cy="727075"/>
            <a:chOff x="3858" y="2103"/>
            <a:chExt cx="1109" cy="458"/>
          </a:xfrm>
        </p:grpSpPr>
        <p:sp>
          <p:nvSpPr>
            <p:cNvPr id="69652" name="AutoShape 20"/>
            <p:cNvSpPr>
              <a:spLocks noChangeArrowheads="1"/>
            </p:cNvSpPr>
            <p:nvPr/>
          </p:nvSpPr>
          <p:spPr bwMode="auto">
            <a:xfrm>
              <a:off x="3858" y="2103"/>
              <a:ext cx="242" cy="223"/>
            </a:xfrm>
            <a:prstGeom prst="smileyFace">
              <a:avLst>
                <a:gd name="adj" fmla="val 4653"/>
              </a:avLst>
            </a:prstGeom>
            <a:solidFill>
              <a:srgbClr val="FF9999"/>
            </a:solidFill>
            <a:ln w="9525">
              <a:solidFill>
                <a:schemeClr val="tx1"/>
              </a:solidFill>
              <a:round/>
              <a:headEnd/>
              <a:tailEnd/>
            </a:ln>
            <a:effectLst/>
          </p:spPr>
          <p:txBody>
            <a:bodyPr wrap="none" anchor="ctr"/>
            <a:lstStyle/>
            <a:p>
              <a:endParaRPr lang="en-GB"/>
            </a:p>
          </p:txBody>
        </p:sp>
        <p:sp>
          <p:nvSpPr>
            <p:cNvPr id="69653" name="AutoShape 21"/>
            <p:cNvSpPr>
              <a:spLocks noChangeArrowheads="1"/>
            </p:cNvSpPr>
            <p:nvPr/>
          </p:nvSpPr>
          <p:spPr bwMode="auto">
            <a:xfrm>
              <a:off x="4147" y="2103"/>
              <a:ext cx="242" cy="223"/>
            </a:xfrm>
            <a:prstGeom prst="smileyFace">
              <a:avLst>
                <a:gd name="adj" fmla="val -4653"/>
              </a:avLst>
            </a:prstGeom>
            <a:solidFill>
              <a:srgbClr val="FF9999"/>
            </a:solidFill>
            <a:ln w="9525">
              <a:solidFill>
                <a:schemeClr val="tx1"/>
              </a:solidFill>
              <a:round/>
              <a:headEnd/>
              <a:tailEnd/>
            </a:ln>
            <a:effectLst/>
          </p:spPr>
          <p:txBody>
            <a:bodyPr wrap="none" anchor="ctr"/>
            <a:lstStyle/>
            <a:p>
              <a:endParaRPr lang="en-GB"/>
            </a:p>
          </p:txBody>
        </p:sp>
        <p:sp>
          <p:nvSpPr>
            <p:cNvPr id="69654" name="AutoShape 22"/>
            <p:cNvSpPr>
              <a:spLocks noChangeArrowheads="1"/>
            </p:cNvSpPr>
            <p:nvPr/>
          </p:nvSpPr>
          <p:spPr bwMode="auto">
            <a:xfrm>
              <a:off x="4436" y="2103"/>
              <a:ext cx="242" cy="223"/>
            </a:xfrm>
            <a:prstGeom prst="smileyFace">
              <a:avLst>
                <a:gd name="adj" fmla="val -671"/>
              </a:avLst>
            </a:prstGeom>
            <a:solidFill>
              <a:srgbClr val="FF9999"/>
            </a:solidFill>
            <a:ln w="9525">
              <a:solidFill>
                <a:schemeClr val="tx1"/>
              </a:solidFill>
              <a:round/>
              <a:headEnd/>
              <a:tailEnd/>
            </a:ln>
            <a:effectLst/>
          </p:spPr>
          <p:txBody>
            <a:bodyPr wrap="none" anchor="ctr"/>
            <a:lstStyle/>
            <a:p>
              <a:endParaRPr lang="en-GB"/>
            </a:p>
          </p:txBody>
        </p:sp>
        <p:sp>
          <p:nvSpPr>
            <p:cNvPr id="69655" name="AutoShape 23"/>
            <p:cNvSpPr>
              <a:spLocks noChangeArrowheads="1"/>
            </p:cNvSpPr>
            <p:nvPr/>
          </p:nvSpPr>
          <p:spPr bwMode="auto">
            <a:xfrm>
              <a:off x="4725" y="2103"/>
              <a:ext cx="242" cy="223"/>
            </a:xfrm>
            <a:prstGeom prst="smileyFace">
              <a:avLst>
                <a:gd name="adj" fmla="val 4653"/>
              </a:avLst>
            </a:prstGeom>
            <a:solidFill>
              <a:srgbClr val="FF9999"/>
            </a:solidFill>
            <a:ln w="9525">
              <a:solidFill>
                <a:schemeClr val="tx1"/>
              </a:solidFill>
              <a:round/>
              <a:headEnd/>
              <a:tailEnd/>
            </a:ln>
            <a:effectLst/>
          </p:spPr>
          <p:txBody>
            <a:bodyPr wrap="none" anchor="ctr"/>
            <a:lstStyle/>
            <a:p>
              <a:endParaRPr lang="en-GB"/>
            </a:p>
          </p:txBody>
        </p:sp>
        <p:sp>
          <p:nvSpPr>
            <p:cNvPr id="69656" name="AutoShape 24"/>
            <p:cNvSpPr>
              <a:spLocks noChangeArrowheads="1"/>
            </p:cNvSpPr>
            <p:nvPr/>
          </p:nvSpPr>
          <p:spPr bwMode="auto">
            <a:xfrm>
              <a:off x="3990" y="2338"/>
              <a:ext cx="242" cy="223"/>
            </a:xfrm>
            <a:prstGeom prst="smileyFace">
              <a:avLst>
                <a:gd name="adj" fmla="val -4653"/>
              </a:avLst>
            </a:prstGeom>
            <a:solidFill>
              <a:srgbClr val="FF9999"/>
            </a:solidFill>
            <a:ln w="9525">
              <a:solidFill>
                <a:schemeClr val="tx1"/>
              </a:solidFill>
              <a:round/>
              <a:headEnd/>
              <a:tailEnd/>
            </a:ln>
            <a:effectLst/>
          </p:spPr>
          <p:txBody>
            <a:bodyPr wrap="none" anchor="ctr"/>
            <a:lstStyle/>
            <a:p>
              <a:endParaRPr lang="en-GB"/>
            </a:p>
          </p:txBody>
        </p:sp>
        <p:sp>
          <p:nvSpPr>
            <p:cNvPr id="69657" name="AutoShape 25"/>
            <p:cNvSpPr>
              <a:spLocks noChangeArrowheads="1"/>
            </p:cNvSpPr>
            <p:nvPr/>
          </p:nvSpPr>
          <p:spPr bwMode="auto">
            <a:xfrm>
              <a:off x="4292" y="2338"/>
              <a:ext cx="242" cy="223"/>
            </a:xfrm>
            <a:prstGeom prst="smileyFace">
              <a:avLst>
                <a:gd name="adj" fmla="val 4653"/>
              </a:avLst>
            </a:prstGeom>
            <a:solidFill>
              <a:srgbClr val="CC6600"/>
            </a:solidFill>
            <a:ln w="9525">
              <a:solidFill>
                <a:schemeClr val="tx1"/>
              </a:solidFill>
              <a:round/>
              <a:headEnd/>
              <a:tailEnd/>
            </a:ln>
            <a:effectLst/>
          </p:spPr>
          <p:txBody>
            <a:bodyPr wrap="none" anchor="ctr"/>
            <a:lstStyle/>
            <a:p>
              <a:endParaRPr lang="en-GB"/>
            </a:p>
          </p:txBody>
        </p:sp>
        <p:sp>
          <p:nvSpPr>
            <p:cNvPr id="69658" name="AutoShape 26"/>
            <p:cNvSpPr>
              <a:spLocks noChangeArrowheads="1"/>
            </p:cNvSpPr>
            <p:nvPr/>
          </p:nvSpPr>
          <p:spPr bwMode="auto">
            <a:xfrm>
              <a:off x="4594" y="2338"/>
              <a:ext cx="242" cy="223"/>
            </a:xfrm>
            <a:prstGeom prst="smileyFace">
              <a:avLst>
                <a:gd name="adj" fmla="val 4653"/>
              </a:avLst>
            </a:prstGeom>
            <a:solidFill>
              <a:srgbClr val="FF9999"/>
            </a:solidFill>
            <a:ln w="9525">
              <a:solidFill>
                <a:schemeClr val="tx1"/>
              </a:solidFill>
              <a:round/>
              <a:headEnd/>
              <a:tailEnd/>
            </a:ln>
            <a:effectLst/>
          </p:spPr>
          <p:txBody>
            <a:bodyPr wrap="none" anchor="ctr"/>
            <a:lstStyle/>
            <a:p>
              <a:endParaRPr lang="en-GB"/>
            </a:p>
          </p:txBody>
        </p:sp>
      </p:grpSp>
      <p:sp>
        <p:nvSpPr>
          <p:cNvPr id="69659" name="Text Box 27"/>
          <p:cNvSpPr txBox="1">
            <a:spLocks noChangeArrowheads="1"/>
          </p:cNvSpPr>
          <p:nvPr/>
        </p:nvSpPr>
        <p:spPr bwMode="auto">
          <a:xfrm>
            <a:off x="1781175" y="992188"/>
            <a:ext cx="1357313" cy="336550"/>
          </a:xfrm>
          <a:prstGeom prst="rect">
            <a:avLst/>
          </a:prstGeom>
          <a:noFill/>
          <a:ln w="9525">
            <a:noFill/>
            <a:miter lim="800000"/>
            <a:headEnd/>
            <a:tailEnd/>
          </a:ln>
          <a:effectLst/>
        </p:spPr>
        <p:txBody>
          <a:bodyPr>
            <a:spAutoFit/>
          </a:bodyPr>
          <a:lstStyle/>
          <a:p>
            <a:pPr algn="ctr" eaLnBrk="0" hangingPunct="0">
              <a:spcBef>
                <a:spcPct val="50000"/>
              </a:spcBef>
            </a:pPr>
            <a:r>
              <a:rPr lang="en-GB" sz="1600" b="1">
                <a:solidFill>
                  <a:schemeClr val="tx2"/>
                </a:solidFill>
                <a:effectLst>
                  <a:outerShdw blurRad="38100" dist="38100" dir="2700000" algn="tl">
                    <a:srgbClr val="C0C0C0"/>
                  </a:outerShdw>
                </a:effectLst>
                <a:latin typeface="Trebuchet MS" pitchFamily="34" charset="0"/>
              </a:rPr>
              <a:t>Group 1</a:t>
            </a:r>
          </a:p>
        </p:txBody>
      </p:sp>
      <p:sp>
        <p:nvSpPr>
          <p:cNvPr id="69660" name="Text Box 28"/>
          <p:cNvSpPr txBox="1">
            <a:spLocks noChangeArrowheads="1"/>
          </p:cNvSpPr>
          <p:nvPr/>
        </p:nvSpPr>
        <p:spPr bwMode="auto">
          <a:xfrm>
            <a:off x="6565900" y="1023938"/>
            <a:ext cx="1357313" cy="336550"/>
          </a:xfrm>
          <a:prstGeom prst="rect">
            <a:avLst/>
          </a:prstGeom>
          <a:noFill/>
          <a:ln w="9525">
            <a:noFill/>
            <a:miter lim="800000"/>
            <a:headEnd/>
            <a:tailEnd/>
          </a:ln>
          <a:effectLst/>
        </p:spPr>
        <p:txBody>
          <a:bodyPr>
            <a:spAutoFit/>
          </a:bodyPr>
          <a:lstStyle/>
          <a:p>
            <a:pPr algn="ctr" eaLnBrk="0" hangingPunct="0">
              <a:spcBef>
                <a:spcPct val="50000"/>
              </a:spcBef>
            </a:pPr>
            <a:r>
              <a:rPr lang="en-GB" sz="1600" b="1">
                <a:solidFill>
                  <a:schemeClr val="tx2"/>
                </a:solidFill>
                <a:effectLst>
                  <a:outerShdw blurRad="38100" dist="38100" dir="2700000" algn="tl">
                    <a:srgbClr val="C0C0C0"/>
                  </a:outerShdw>
                </a:effectLst>
                <a:latin typeface="Trebuchet MS" pitchFamily="34" charset="0"/>
              </a:rPr>
              <a:t>Group 2</a:t>
            </a:r>
          </a:p>
        </p:txBody>
      </p:sp>
    </p:spTree>
    <p:extLst>
      <p:ext uri="{BB962C8B-B14F-4D97-AF65-F5344CB8AC3E}">
        <p14:creationId xmlns:p14="http://schemas.microsoft.com/office/powerpoint/2010/main" val="4226362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2500"/>
                            </p:stCondLst>
                            <p:childTnLst>
                              <p:par>
                                <p:cTn id="9" presetID="9" presetClass="entr" presetSubtype="0" fill="hold" grpId="0" nodeType="afterEffect">
                                  <p:stCondLst>
                                    <p:cond delay="2000"/>
                                  </p:stCondLst>
                                  <p:childTnLst>
                                    <p:set>
                                      <p:cBhvr>
                                        <p:cTn id="10" dur="1" fill="hold">
                                          <p:stCondLst>
                                            <p:cond delay="0"/>
                                          </p:stCondLst>
                                        </p:cTn>
                                        <p:tgtEl>
                                          <p:spTgt spid="69659"/>
                                        </p:tgtEl>
                                        <p:attrNameLst>
                                          <p:attrName>style.visibility</p:attrName>
                                        </p:attrNameLst>
                                      </p:cBhvr>
                                      <p:to>
                                        <p:strVal val="visible"/>
                                      </p:to>
                                    </p:set>
                                    <p:animEffect transition="in" filter="dissolve">
                                      <p:cBhvr>
                                        <p:cTn id="11" dur="500"/>
                                        <p:tgtEl>
                                          <p:spTgt spid="69659"/>
                                        </p:tgtEl>
                                      </p:cBhvr>
                                    </p:animEffect>
                                  </p:childTnLst>
                                </p:cTn>
                              </p:par>
                            </p:childTnLst>
                          </p:cTn>
                        </p:par>
                        <p:par>
                          <p:cTn id="12" fill="hold">
                            <p:stCondLst>
                              <p:cond delay="5000"/>
                            </p:stCondLst>
                            <p:childTnLst>
                              <p:par>
                                <p:cTn id="13" presetID="9" presetClass="entr" presetSubtype="0" fill="hold" nodeType="afterEffect">
                                  <p:stCondLst>
                                    <p:cond delay="200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par>
                          <p:cTn id="16" fill="hold">
                            <p:stCondLst>
                              <p:cond delay="7500"/>
                            </p:stCondLst>
                            <p:childTnLst>
                              <p:par>
                                <p:cTn id="17" presetID="9" presetClass="entr" presetSubtype="0" fill="hold" grpId="0" nodeType="afterEffect">
                                  <p:stCondLst>
                                    <p:cond delay="2000"/>
                                  </p:stCondLst>
                                  <p:childTnLst>
                                    <p:set>
                                      <p:cBhvr>
                                        <p:cTn id="18" dur="1" fill="hold">
                                          <p:stCondLst>
                                            <p:cond delay="0"/>
                                          </p:stCondLst>
                                        </p:cTn>
                                        <p:tgtEl>
                                          <p:spTgt spid="69660"/>
                                        </p:tgtEl>
                                        <p:attrNameLst>
                                          <p:attrName>style.visibility</p:attrName>
                                        </p:attrNameLst>
                                      </p:cBhvr>
                                      <p:to>
                                        <p:strVal val="visible"/>
                                      </p:to>
                                    </p:set>
                                    <p:animEffect transition="in" filter="dissolve">
                                      <p:cBhvr>
                                        <p:cTn id="19" dur="500"/>
                                        <p:tgtEl>
                                          <p:spTgt spid="69660"/>
                                        </p:tgtEl>
                                      </p:cBhvr>
                                    </p:animEffect>
                                  </p:childTnLst>
                                </p:cTn>
                              </p:par>
                            </p:childTnLst>
                          </p:cTn>
                        </p:par>
                        <p:par>
                          <p:cTn id="20" fill="hold">
                            <p:stCondLst>
                              <p:cond delay="10000"/>
                            </p:stCondLst>
                            <p:childTnLst>
                              <p:par>
                                <p:cTn id="21" presetID="9" presetClass="entr" presetSubtype="0" fill="hold" grpId="0" nodeType="afterEffect">
                                  <p:stCondLst>
                                    <p:cond delay="2000"/>
                                  </p:stCondLst>
                                  <p:childTnLst>
                                    <p:set>
                                      <p:cBhvr>
                                        <p:cTn id="22" dur="1" fill="hold">
                                          <p:stCondLst>
                                            <p:cond delay="0"/>
                                          </p:stCondLst>
                                        </p:cTn>
                                        <p:tgtEl>
                                          <p:spTgt spid="69638"/>
                                        </p:tgtEl>
                                        <p:attrNameLst>
                                          <p:attrName>style.visibility</p:attrName>
                                        </p:attrNameLst>
                                      </p:cBhvr>
                                      <p:to>
                                        <p:strVal val="visible"/>
                                      </p:to>
                                    </p:set>
                                    <p:animEffect transition="in" filter="dissolve">
                                      <p:cBhvr>
                                        <p:cTn id="23" dur="500"/>
                                        <p:tgtEl>
                                          <p:spTgt spid="6963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9636"/>
                                        </p:tgtEl>
                                        <p:attrNameLst>
                                          <p:attrName>style.visibility</p:attrName>
                                        </p:attrNameLst>
                                      </p:cBhvr>
                                      <p:to>
                                        <p:strVal val="visible"/>
                                      </p:to>
                                    </p:set>
                                    <p:animEffect transition="in" filter="dissolve">
                                      <p:cBhvr>
                                        <p:cTn id="28" dur="500"/>
                                        <p:tgtEl>
                                          <p:spTgt spid="69636"/>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69639"/>
                                        </p:tgtEl>
                                        <p:attrNameLst>
                                          <p:attrName>style.visibility</p:attrName>
                                        </p:attrNameLst>
                                      </p:cBhvr>
                                      <p:to>
                                        <p:strVal val="visible"/>
                                      </p:to>
                                    </p:set>
                                    <p:animEffect transition="in" filter="dissolve">
                                      <p:cBhvr>
                                        <p:cTn id="32" dur="500"/>
                                        <p:tgtEl>
                                          <p:spTgt spid="6963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9637"/>
                                        </p:tgtEl>
                                        <p:attrNameLst>
                                          <p:attrName>style.visibility</p:attrName>
                                        </p:attrNameLst>
                                      </p:cBhvr>
                                      <p:to>
                                        <p:strVal val="visible"/>
                                      </p:to>
                                    </p:set>
                                    <p:animEffect transition="in" filter="dissolve">
                                      <p:cBhvr>
                                        <p:cTn id="37" dur="500"/>
                                        <p:tgtEl>
                                          <p:spTgt spid="69637"/>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69640"/>
                                        </p:tgtEl>
                                        <p:attrNameLst>
                                          <p:attrName>style.visibility</p:attrName>
                                        </p:attrNameLst>
                                      </p:cBhvr>
                                      <p:to>
                                        <p:strVal val="visible"/>
                                      </p:to>
                                    </p:set>
                                    <p:animEffect transition="in" filter="dissolve">
                                      <p:cBhvr>
                                        <p:cTn id="41" dur="500"/>
                                        <p:tgtEl>
                                          <p:spTgt spid="6964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9635">
                                            <p:txEl>
                                              <p:pRg st="0" end="0"/>
                                            </p:txEl>
                                          </p:spTgt>
                                        </p:tgtEl>
                                        <p:attrNameLst>
                                          <p:attrName>style.visibility</p:attrName>
                                        </p:attrNameLst>
                                      </p:cBhvr>
                                      <p:to>
                                        <p:strVal val="visible"/>
                                      </p:to>
                                    </p:set>
                                    <p:animEffect transition="in" filter="dissolve">
                                      <p:cBhvr>
                                        <p:cTn id="46" dur="500"/>
                                        <p:tgtEl>
                                          <p:spTgt spid="69635">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69635">
                                            <p:txEl>
                                              <p:pRg st="1" end="1"/>
                                            </p:txEl>
                                          </p:spTgt>
                                        </p:tgtEl>
                                        <p:attrNameLst>
                                          <p:attrName>style.visibility</p:attrName>
                                        </p:attrNameLst>
                                      </p:cBhvr>
                                      <p:to>
                                        <p:strVal val="visible"/>
                                      </p:to>
                                    </p:set>
                                    <p:animEffect transition="in" filter="dissolve">
                                      <p:cBhvr>
                                        <p:cTn id="51" dur="500"/>
                                        <p:tgtEl>
                                          <p:spTgt spid="69635">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69635">
                                            <p:txEl>
                                              <p:pRg st="2" end="2"/>
                                            </p:txEl>
                                          </p:spTgt>
                                        </p:tgtEl>
                                        <p:attrNameLst>
                                          <p:attrName>style.visibility</p:attrName>
                                        </p:attrNameLst>
                                      </p:cBhvr>
                                      <p:to>
                                        <p:strVal val="visible"/>
                                      </p:to>
                                    </p:set>
                                    <p:animEffect transition="in" filter="dissolve">
                                      <p:cBhvr>
                                        <p:cTn id="56" dur="500"/>
                                        <p:tgtEl>
                                          <p:spTgt spid="69635">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69635">
                                            <p:txEl>
                                              <p:pRg st="3" end="3"/>
                                            </p:txEl>
                                          </p:spTgt>
                                        </p:tgtEl>
                                        <p:attrNameLst>
                                          <p:attrName>style.visibility</p:attrName>
                                        </p:attrNameLst>
                                      </p:cBhvr>
                                      <p:to>
                                        <p:strVal val="visible"/>
                                      </p:to>
                                    </p:set>
                                    <p:animEffect transition="in" filter="dissolve">
                                      <p:cBhvr>
                                        <p:cTn id="61" dur="500"/>
                                        <p:tgtEl>
                                          <p:spTgt spid="696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8" grpId="0" animBg="1" autoUpdateAnimBg="0"/>
      <p:bldP spid="69639" grpId="0" animBg="1"/>
      <p:bldP spid="69640" grpId="0" animBg="1"/>
      <p:bldP spid="69659" grpId="0" autoUpdateAnimBg="0"/>
      <p:bldP spid="6966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Rational for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lstStyle/>
          <a:p>
            <a:pPr lvl="0"/>
            <a:r>
              <a:rPr lang="en-GB" dirty="0" smtClean="0"/>
              <a:t>If the samples come from the same population, then we expect their means to be roughly equal. Although it is possible for their means to differ by chance alone, we would expect large differences between sample means to occur very infrequently.</a:t>
            </a:r>
          </a:p>
          <a:p>
            <a:endParaRPr lang="en-US" dirty="0"/>
          </a:p>
        </p:txBody>
      </p:sp>
    </p:spTree>
    <p:extLst>
      <p:ext uri="{BB962C8B-B14F-4D97-AF65-F5344CB8AC3E}">
        <p14:creationId xmlns:p14="http://schemas.microsoft.com/office/powerpoint/2010/main" val="323250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Rational for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normAutofit/>
          </a:bodyPr>
          <a:lstStyle/>
          <a:p>
            <a:pPr lvl="0"/>
            <a:r>
              <a:rPr lang="en-GB" dirty="0" smtClean="0"/>
              <a:t>We compare the difference between the sample means that we collected to the difference between the sample means that we would expect to obtain if there were no effect (i.e. if the null hypothesis were true). </a:t>
            </a:r>
          </a:p>
          <a:p>
            <a:pPr lvl="1"/>
            <a:r>
              <a:rPr lang="en-GB" dirty="0" smtClean="0"/>
              <a:t>So Mean Cloak versus Mean No Cloak</a:t>
            </a:r>
          </a:p>
          <a:p>
            <a:pPr lvl="1"/>
            <a:r>
              <a:rPr lang="en-GB" dirty="0" smtClean="0"/>
              <a:t>If the null is true, what does that imply for the means?</a:t>
            </a:r>
            <a:endParaRPr lang="en-US" dirty="0"/>
          </a:p>
        </p:txBody>
      </p:sp>
    </p:spTree>
    <p:extLst>
      <p:ext uri="{BB962C8B-B14F-4D97-AF65-F5344CB8AC3E}">
        <p14:creationId xmlns:p14="http://schemas.microsoft.com/office/powerpoint/2010/main" val="189571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Rational for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normAutofit/>
          </a:bodyPr>
          <a:lstStyle/>
          <a:p>
            <a:r>
              <a:rPr lang="en-GB" dirty="0" smtClean="0"/>
              <a:t>We use the standard error as a gauge of the variability between sample means. If the difference between the samples we have collected is larger than what we would expect based on the standard error then we can assume one of two. </a:t>
            </a:r>
          </a:p>
        </p:txBody>
      </p:sp>
    </p:spTree>
    <p:extLst>
      <p:ext uri="{BB962C8B-B14F-4D97-AF65-F5344CB8AC3E}">
        <p14:creationId xmlns:p14="http://schemas.microsoft.com/office/powerpoint/2010/main" val="102998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Rational for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GB" dirty="0" smtClean="0"/>
              <a:t>There is no effect and sample means in our population fluctuate a lot and we have, by chance, collected two samples that are atypical of the population from which they came.</a:t>
            </a:r>
          </a:p>
          <a:p>
            <a:pPr marL="514350" indent="-514350">
              <a:buFont typeface="+mj-lt"/>
              <a:buAutoNum type="arabicPeriod"/>
            </a:pPr>
            <a:r>
              <a:rPr lang="en-GB" dirty="0" smtClean="0"/>
              <a:t>The two samples come from different populations but are typical of their respective parent population. In this scenario, the difference between samples represents a genuine difference between the samples (and so the null hypothesis is incorrect).</a:t>
            </a:r>
          </a:p>
          <a:p>
            <a:endParaRPr lang="en-US" dirty="0"/>
          </a:p>
        </p:txBody>
      </p:sp>
    </p:spTree>
    <p:extLst>
      <p:ext uri="{BB962C8B-B14F-4D97-AF65-F5344CB8AC3E}">
        <p14:creationId xmlns:p14="http://schemas.microsoft.com/office/powerpoint/2010/main" val="3964479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Rational for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normAutofit lnSpcReduction="10000"/>
          </a:bodyPr>
          <a:lstStyle/>
          <a:p>
            <a:pPr lvl="0"/>
            <a:r>
              <a:rPr lang="en-GB" dirty="0" smtClean="0"/>
              <a:t>As the observed difference between the sample means gets larger, the more confident we become that the second explanation is correct (i.e. that the null hypothesis should be rejected). </a:t>
            </a:r>
          </a:p>
          <a:p>
            <a:pPr lvl="0"/>
            <a:r>
              <a:rPr lang="en-GB" dirty="0" smtClean="0"/>
              <a:t>If the null hypothesis is incorrect, then we gain confidence that the two sample means differ because of the different experimental manipulation imposed on each sample.</a:t>
            </a:r>
          </a:p>
          <a:p>
            <a:pPr marL="0" indent="0">
              <a:buNone/>
            </a:pPr>
            <a:endParaRPr lang="en-US" dirty="0"/>
          </a:p>
        </p:txBody>
      </p:sp>
    </p:spTree>
    <p:extLst>
      <p:ext uri="{BB962C8B-B14F-4D97-AF65-F5344CB8AC3E}">
        <p14:creationId xmlns:p14="http://schemas.microsoft.com/office/powerpoint/2010/main" val="102998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Rational for the </a:t>
            </a:r>
            <a:r>
              <a:rPr lang="en-GB" i="1" dirty="0" smtClean="0"/>
              <a:t>t</a:t>
            </a:r>
            <a:r>
              <a:rPr lang="en-GB" dirty="0" smtClean="0"/>
              <a:t>-test</a:t>
            </a:r>
            <a:endParaRPr lang="en-GB" dirty="0"/>
          </a:p>
        </p:txBody>
      </p:sp>
      <p:graphicFrame>
        <p:nvGraphicFramePr>
          <p:cNvPr id="4" name="Table 3"/>
          <p:cNvGraphicFramePr>
            <a:graphicFrameLocks noGrp="1"/>
          </p:cNvGraphicFramePr>
          <p:nvPr/>
        </p:nvGraphicFramePr>
        <p:xfrm>
          <a:off x="1285852" y="2000240"/>
          <a:ext cx="7358114" cy="2928958"/>
        </p:xfrm>
        <a:graphic>
          <a:graphicData uri="http://schemas.openxmlformats.org/drawingml/2006/table">
            <a:tbl>
              <a:tblPr/>
              <a:tblGrid>
                <a:gridCol w="416409"/>
                <a:gridCol w="313118"/>
                <a:gridCol w="2233871"/>
                <a:gridCol w="313118"/>
                <a:gridCol w="3450937"/>
                <a:gridCol w="630661"/>
              </a:tblGrid>
              <a:tr h="1952638">
                <a:tc rowSpan="2">
                  <a:txBody>
                    <a:bodyPr/>
                    <a:lstStyle/>
                    <a:p>
                      <a:pPr algn="just">
                        <a:spcAft>
                          <a:spcPts val="0"/>
                        </a:spcAft>
                      </a:pPr>
                      <a:r>
                        <a:rPr lang="en-GB" sz="1600" i="1" dirty="0">
                          <a:latin typeface="Book Antiqua"/>
                          <a:ea typeface="Times New Roman"/>
                          <a:cs typeface="Times New Roman"/>
                        </a:rPr>
                        <a:t>t</a:t>
                      </a:r>
                    </a:p>
                  </a:txBody>
                  <a:tcPr marL="68580" marR="68580" marT="0" marB="0" anchor="ctr">
                    <a:lnL>
                      <a:noFill/>
                    </a:lnL>
                    <a:lnR>
                      <a:noFill/>
                    </a:lnR>
                    <a:lnT>
                      <a:noFill/>
                    </a:lnT>
                    <a:lnB>
                      <a:noFill/>
                    </a:lnB>
                  </a:tcPr>
                </a:tc>
                <a:tc rowSpan="2">
                  <a:txBody>
                    <a:bodyPr/>
                    <a:lstStyle/>
                    <a:p>
                      <a:pPr indent="71755" algn="ctr">
                        <a:spcAft>
                          <a:spcPts val="0"/>
                        </a:spcAft>
                      </a:pPr>
                      <a:r>
                        <a:rPr lang="en-GB" sz="1600" dirty="0">
                          <a:latin typeface="Book Antiqua"/>
                          <a:ea typeface="Times New Roman"/>
                          <a:cs typeface="Times New Roman"/>
                        </a:rPr>
                        <a:t>=</a:t>
                      </a:r>
                    </a:p>
                  </a:txBody>
                  <a:tcPr marL="68580" marR="68580" marT="0" marB="0" anchor="ctr">
                    <a:lnL>
                      <a:noFill/>
                    </a:lnL>
                    <a:lnR>
                      <a:noFill/>
                    </a:lnR>
                    <a:lnT>
                      <a:noFill/>
                    </a:lnT>
                    <a:lnB>
                      <a:noFill/>
                    </a:lnB>
                  </a:tcPr>
                </a:tc>
                <a:tc>
                  <a:txBody>
                    <a:bodyPr/>
                    <a:lstStyle/>
                    <a:p>
                      <a:pPr indent="71755" algn="ctr">
                        <a:spcAft>
                          <a:spcPts val="0"/>
                        </a:spcAft>
                      </a:pPr>
                      <a:r>
                        <a:rPr lang="en-GB" sz="1600" dirty="0">
                          <a:latin typeface="Book Antiqua"/>
                          <a:ea typeface="Times New Roman"/>
                          <a:cs typeface="Times New Roman"/>
                        </a:rPr>
                        <a:t>observed difference</a:t>
                      </a:r>
                      <a:br>
                        <a:rPr lang="en-GB" sz="1600" dirty="0">
                          <a:latin typeface="Book Antiqua"/>
                          <a:ea typeface="Times New Roman"/>
                          <a:cs typeface="Times New Roman"/>
                        </a:rPr>
                      </a:br>
                      <a:r>
                        <a:rPr lang="en-GB" sz="1600" dirty="0">
                          <a:latin typeface="Book Antiqua"/>
                          <a:ea typeface="Times New Roman"/>
                          <a:cs typeface="Times New Roman"/>
                        </a:rPr>
                        <a:t>between sample means</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71755" algn="ctr">
                        <a:spcAft>
                          <a:spcPts val="0"/>
                        </a:spcAft>
                      </a:pPr>
                      <a:r>
                        <a:rPr lang="en-GB" sz="1600" dirty="0">
                          <a:latin typeface="Book Antiqua"/>
                          <a:ea typeface="Times New Roman"/>
                          <a:cs typeface="Times New Roman"/>
                        </a:rPr>
                        <a:t>−</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600" dirty="0">
                          <a:latin typeface="Book Antiqua"/>
                          <a:ea typeface="Times New Roman"/>
                          <a:cs typeface="Times New Roman"/>
                        </a:rPr>
                        <a:t>expected difference</a:t>
                      </a:r>
                      <a:br>
                        <a:rPr lang="en-GB" sz="1600" dirty="0">
                          <a:latin typeface="Book Antiqua"/>
                          <a:ea typeface="Times New Roman"/>
                          <a:cs typeface="Times New Roman"/>
                        </a:rPr>
                      </a:br>
                      <a:r>
                        <a:rPr lang="en-GB" sz="1600" dirty="0">
                          <a:latin typeface="Book Antiqua"/>
                          <a:ea typeface="Times New Roman"/>
                          <a:cs typeface="Times New Roman"/>
                        </a:rPr>
                        <a:t>between population means</a:t>
                      </a:r>
                    </a:p>
                    <a:p>
                      <a:pPr algn="just">
                        <a:spcAft>
                          <a:spcPts val="0"/>
                        </a:spcAft>
                      </a:pPr>
                      <a:r>
                        <a:rPr lang="en-GB" sz="1600" dirty="0">
                          <a:latin typeface="Book Antiqua"/>
                          <a:ea typeface="Times New Roman"/>
                          <a:cs typeface="Times New Roman"/>
                        </a:rPr>
                        <a:t>(if null hypothesis is true)</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rowSpan="2">
                  <a:txBody>
                    <a:bodyPr/>
                    <a:lstStyle/>
                    <a:p>
                      <a:pPr algn="just">
                        <a:spcAft>
                          <a:spcPts val="0"/>
                        </a:spcAft>
                      </a:pPr>
                      <a:endParaRPr lang="en-GB" sz="1000" dirty="0">
                        <a:latin typeface="Book Antiqua"/>
                        <a:ea typeface="Times New Roman"/>
                        <a:cs typeface="Times New Roman"/>
                      </a:endParaRPr>
                    </a:p>
                  </a:txBody>
                  <a:tcPr marL="68580" marR="68580" marT="0" marB="0" anchor="ctr">
                    <a:lnL>
                      <a:noFill/>
                    </a:lnL>
                    <a:lnR>
                      <a:noFill/>
                    </a:lnR>
                    <a:lnT>
                      <a:noFill/>
                    </a:lnT>
                    <a:lnB>
                      <a:noFill/>
                    </a:lnB>
                  </a:tcPr>
                </a:tc>
              </a:tr>
              <a:tr h="976320">
                <a:tc vMerge="1">
                  <a:txBody>
                    <a:bodyPr/>
                    <a:lstStyle/>
                    <a:p>
                      <a:endParaRPr lang="en-GB"/>
                    </a:p>
                  </a:txBody>
                  <a:tcPr/>
                </a:tc>
                <a:tc vMerge="1">
                  <a:txBody>
                    <a:bodyPr/>
                    <a:lstStyle/>
                    <a:p>
                      <a:endParaRPr lang="en-GB"/>
                    </a:p>
                  </a:txBody>
                  <a:tcPr/>
                </a:tc>
                <a:tc gridSpan="3">
                  <a:txBody>
                    <a:bodyPr/>
                    <a:lstStyle/>
                    <a:p>
                      <a:pPr indent="71755" algn="ctr">
                        <a:spcAft>
                          <a:spcPts val="0"/>
                        </a:spcAft>
                      </a:pPr>
                      <a:r>
                        <a:rPr lang="en-GB" sz="1600" dirty="0">
                          <a:latin typeface="Book Antiqua"/>
                          <a:ea typeface="Times New Roman"/>
                          <a:cs typeface="Times New Roman"/>
                        </a:rPr>
                        <a:t>estimate of the standard error of the difference between two sample means</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GB"/>
                    </a:p>
                  </a:txBody>
                  <a:tcPr/>
                </a:tc>
                <a:tc hMerge="1">
                  <a:txBody>
                    <a:bodyPr/>
                    <a:lstStyle/>
                    <a:p>
                      <a:endParaRPr lang="en-GB"/>
                    </a:p>
                  </a:txBody>
                  <a:tcPr/>
                </a:tc>
                <a:tc vMerge="1">
                  <a:txBody>
                    <a:bodyPr/>
                    <a:lstStyle/>
                    <a:p>
                      <a:endParaRPr lang="en-GB"/>
                    </a:p>
                  </a:txBody>
                  <a:tcPr/>
                </a:tc>
              </a:tr>
            </a:tbl>
          </a:graphicData>
        </a:graphic>
      </p:graphicFrame>
    </p:spTree>
    <p:extLst>
      <p:ext uri="{BB962C8B-B14F-4D97-AF65-F5344CB8AC3E}">
        <p14:creationId xmlns:p14="http://schemas.microsoft.com/office/powerpoint/2010/main" val="3978449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Independent </a:t>
            </a:r>
            <a:r>
              <a:rPr lang="en-GB" i="1" dirty="0" smtClean="0"/>
              <a:t>t</a:t>
            </a:r>
            <a:r>
              <a:rPr lang="en-GB" dirty="0" smtClean="0"/>
              <a:t>-test</a:t>
            </a:r>
            <a:endParaRPr lang="en-GB" dirty="0"/>
          </a:p>
        </p:txBody>
      </p:sp>
      <p:pic>
        <p:nvPicPr>
          <p:cNvPr id="5" name="Picture 4"/>
          <p:cNvPicPr>
            <a:picLocks noChangeAspect="1"/>
          </p:cNvPicPr>
          <p:nvPr/>
        </p:nvPicPr>
        <p:blipFill>
          <a:blip r:embed="rId2"/>
          <a:srcRect/>
          <a:stretch>
            <a:fillRect/>
          </a:stretch>
        </p:blipFill>
        <p:spPr bwMode="auto">
          <a:xfrm>
            <a:off x="2571736" y="1214422"/>
            <a:ext cx="3871820" cy="3237095"/>
          </a:xfrm>
          <a:prstGeom prst="rect">
            <a:avLst/>
          </a:prstGeom>
          <a:noFill/>
          <a:ln w="9525">
            <a:noFill/>
            <a:miter lim="800000"/>
            <a:headEnd/>
            <a:tailEnd/>
          </a:ln>
        </p:spPr>
      </p:pic>
      <p:pic>
        <p:nvPicPr>
          <p:cNvPr id="6" name="Picture 5"/>
          <p:cNvPicPr>
            <a:picLocks noChangeAspect="1"/>
          </p:cNvPicPr>
          <p:nvPr/>
        </p:nvPicPr>
        <p:blipFill>
          <a:blip r:embed="rId3"/>
          <a:srcRect/>
          <a:stretch>
            <a:fillRect/>
          </a:stretch>
        </p:blipFill>
        <p:spPr bwMode="auto">
          <a:xfrm>
            <a:off x="1928794" y="4572008"/>
            <a:ext cx="5788688" cy="1574116"/>
          </a:xfrm>
          <a:prstGeom prst="rect">
            <a:avLst/>
          </a:prstGeom>
          <a:noFill/>
          <a:ln w="9525">
            <a:noFill/>
            <a:miter lim="800000"/>
            <a:headEnd/>
            <a:tailEnd/>
          </a:ln>
        </p:spPr>
      </p:pic>
    </p:spTree>
    <p:extLst>
      <p:ext uri="{BB962C8B-B14F-4D97-AF65-F5344CB8AC3E}">
        <p14:creationId xmlns:p14="http://schemas.microsoft.com/office/powerpoint/2010/main" val="2566088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Experiments</a:t>
            </a:r>
            <a:endParaRPr lang="en-GB" dirty="0"/>
          </a:p>
        </p:txBody>
      </p:sp>
      <p:sp>
        <p:nvSpPr>
          <p:cNvPr id="3" name="Content Placeholder 2"/>
          <p:cNvSpPr>
            <a:spLocks noGrp="1"/>
          </p:cNvSpPr>
          <p:nvPr>
            <p:ph idx="1"/>
          </p:nvPr>
        </p:nvSpPr>
        <p:spPr/>
        <p:txBody>
          <a:bodyPr>
            <a:normAutofit/>
          </a:bodyPr>
          <a:lstStyle/>
          <a:p>
            <a:r>
              <a:rPr lang="en-GB" dirty="0" smtClean="0"/>
              <a:t>Simple experiments</a:t>
            </a:r>
          </a:p>
          <a:p>
            <a:pPr lvl="1"/>
            <a:r>
              <a:rPr lang="en-GB" dirty="0" smtClean="0"/>
              <a:t>One IV that’s categorical (two levels!)</a:t>
            </a:r>
          </a:p>
          <a:p>
            <a:pPr lvl="1"/>
            <a:r>
              <a:rPr lang="en-GB" dirty="0" smtClean="0"/>
              <a:t>One DV that’s interval/ratio/continuous</a:t>
            </a:r>
          </a:p>
          <a:p>
            <a:pPr lvl="1"/>
            <a:r>
              <a:rPr lang="en-GB" dirty="0" smtClean="0"/>
              <a:t>For example, manipulation of the independent variable involves having an experimental condition and a control.</a:t>
            </a:r>
          </a:p>
          <a:p>
            <a:r>
              <a:rPr lang="en-GB" dirty="0" smtClean="0"/>
              <a:t>This situation can be </a:t>
            </a:r>
            <a:r>
              <a:rPr lang="en-GB" dirty="0" err="1" smtClean="0"/>
              <a:t>analyzed</a:t>
            </a:r>
            <a:r>
              <a:rPr lang="en-GB" dirty="0" smtClean="0"/>
              <a:t> with a </a:t>
            </a:r>
            <a:r>
              <a:rPr lang="en-GB" i="1" dirty="0" smtClean="0"/>
              <a:t>t</a:t>
            </a:r>
            <a:r>
              <a:rPr lang="en-GB" dirty="0" smtClean="0"/>
              <a:t>-test</a:t>
            </a:r>
          </a:p>
        </p:txBody>
      </p:sp>
    </p:spTree>
    <p:extLst>
      <p:ext uri="{BB962C8B-B14F-4D97-AF65-F5344CB8AC3E}">
        <p14:creationId xmlns:p14="http://schemas.microsoft.com/office/powerpoint/2010/main" val="3036440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Independent </a:t>
            </a:r>
            <a:r>
              <a:rPr lang="en-GB" i="1" dirty="0" smtClean="0"/>
              <a:t>t</a:t>
            </a:r>
            <a:r>
              <a:rPr lang="en-GB" dirty="0" smtClean="0"/>
              <a:t>-test</a:t>
            </a:r>
            <a:endParaRPr lang="en-US" dirty="0"/>
          </a:p>
        </p:txBody>
      </p:sp>
      <p:sp>
        <p:nvSpPr>
          <p:cNvPr id="3" name="Content Placeholder 2"/>
          <p:cNvSpPr>
            <a:spLocks noGrp="1"/>
          </p:cNvSpPr>
          <p:nvPr>
            <p:ph idx="1"/>
          </p:nvPr>
        </p:nvSpPr>
        <p:spPr/>
        <p:txBody>
          <a:bodyPr/>
          <a:lstStyle/>
          <a:p>
            <a:r>
              <a:rPr lang="en-US" dirty="0" smtClean="0"/>
              <a:t>What are all these parts in the things we’ve talked about?</a:t>
            </a:r>
          </a:p>
          <a:p>
            <a:pPr lvl="1"/>
            <a:r>
              <a:rPr lang="en-US" dirty="0" smtClean="0"/>
              <a:t>DF</a:t>
            </a:r>
          </a:p>
          <a:p>
            <a:pPr lvl="1"/>
            <a:r>
              <a:rPr lang="en-US" dirty="0" smtClean="0"/>
              <a:t>Standard deviation</a:t>
            </a:r>
          </a:p>
          <a:p>
            <a:pPr lvl="1"/>
            <a:r>
              <a:rPr lang="en-US" dirty="0" smtClean="0"/>
              <a:t>Standard error</a:t>
            </a:r>
          </a:p>
          <a:p>
            <a:pPr marL="914400" lvl="2" indent="0">
              <a:buNone/>
            </a:pPr>
            <a:endParaRPr lang="en-US" dirty="0"/>
          </a:p>
        </p:txBody>
      </p:sp>
    </p:spTree>
    <p:extLst>
      <p:ext uri="{BB962C8B-B14F-4D97-AF65-F5344CB8AC3E}">
        <p14:creationId xmlns:p14="http://schemas.microsoft.com/office/powerpoint/2010/main" val="2050841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Independent </a:t>
            </a:r>
            <a:r>
              <a:rPr lang="en-GB" i="1" dirty="0" smtClean="0"/>
              <a:t>t</a:t>
            </a:r>
            <a:r>
              <a:rPr lang="en-GB" dirty="0" smtClean="0"/>
              <a:t>-test</a:t>
            </a:r>
            <a:endParaRPr lang="en-US" dirty="0"/>
          </a:p>
        </p:txBody>
      </p:sp>
      <p:sp>
        <p:nvSpPr>
          <p:cNvPr id="3" name="Content Placeholder 2"/>
          <p:cNvSpPr>
            <a:spLocks noGrp="1"/>
          </p:cNvSpPr>
          <p:nvPr>
            <p:ph idx="1"/>
          </p:nvPr>
        </p:nvSpPr>
        <p:spPr/>
        <p:txBody>
          <a:bodyPr/>
          <a:lstStyle/>
          <a:p>
            <a:r>
              <a:rPr lang="en-US" dirty="0" smtClean="0"/>
              <a:t>Ok, I’ve got </a:t>
            </a:r>
            <a:r>
              <a:rPr lang="en-US" i="1" dirty="0" smtClean="0"/>
              <a:t>t</a:t>
            </a:r>
            <a:r>
              <a:rPr lang="en-US" dirty="0" smtClean="0"/>
              <a:t>, now what?</a:t>
            </a:r>
          </a:p>
          <a:p>
            <a:pPr lvl="1"/>
            <a:r>
              <a:rPr lang="en-US" dirty="0" smtClean="0"/>
              <a:t>The </a:t>
            </a:r>
            <a:r>
              <a:rPr lang="en-US" i="1" dirty="0" smtClean="0"/>
              <a:t>t</a:t>
            </a:r>
            <a:r>
              <a:rPr lang="en-US" dirty="0" smtClean="0"/>
              <a:t> table.</a:t>
            </a:r>
          </a:p>
          <a:p>
            <a:pPr lvl="1"/>
            <a:r>
              <a:rPr lang="en-US" dirty="0" smtClean="0"/>
              <a:t>Why should I care? R gives me </a:t>
            </a:r>
            <a:r>
              <a:rPr lang="en-US" i="1" dirty="0" smtClean="0"/>
              <a:t>p</a:t>
            </a:r>
            <a:r>
              <a:rPr lang="en-US" dirty="0" smtClean="0"/>
              <a:t>?</a:t>
            </a:r>
          </a:p>
          <a:p>
            <a:pPr lvl="1"/>
            <a:r>
              <a:rPr lang="en-US" dirty="0" smtClean="0"/>
              <a:t>Many Type 1 corrections require you to use </a:t>
            </a:r>
            <a:r>
              <a:rPr lang="en-US" i="1" dirty="0" smtClean="0"/>
              <a:t>t </a:t>
            </a:r>
            <a:r>
              <a:rPr lang="en-US" dirty="0" smtClean="0"/>
              <a:t>or </a:t>
            </a:r>
            <a:r>
              <a:rPr lang="en-US" i="1" dirty="0" smtClean="0"/>
              <a:t>q</a:t>
            </a:r>
            <a:r>
              <a:rPr lang="en-US" dirty="0" smtClean="0"/>
              <a:t> tables.</a:t>
            </a:r>
            <a:endParaRPr lang="en-US" dirty="0"/>
          </a:p>
        </p:txBody>
      </p:sp>
    </p:spTree>
    <p:extLst>
      <p:ext uri="{BB962C8B-B14F-4D97-AF65-F5344CB8AC3E}">
        <p14:creationId xmlns:p14="http://schemas.microsoft.com/office/powerpoint/2010/main" val="2929594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a:t>
            </a:r>
            <a:r>
              <a:rPr lang="en-US" i="1" dirty="0" smtClean="0"/>
              <a:t>t</a:t>
            </a:r>
            <a:r>
              <a:rPr lang="en-US" dirty="0" smtClean="0"/>
              <a:t>-test using R</a:t>
            </a:r>
            <a:endParaRPr lang="en-US" dirty="0"/>
          </a:p>
        </p:txBody>
      </p:sp>
      <p:sp>
        <p:nvSpPr>
          <p:cNvPr id="3" name="Content Placeholder 2"/>
          <p:cNvSpPr>
            <a:spLocks noGrp="1"/>
          </p:cNvSpPr>
          <p:nvPr>
            <p:ph idx="1"/>
          </p:nvPr>
        </p:nvSpPr>
        <p:spPr/>
        <p:txBody>
          <a:bodyPr/>
          <a:lstStyle/>
          <a:p>
            <a:r>
              <a:rPr lang="en-US" dirty="0" smtClean="0"/>
              <a:t>All that data screening still applies.</a:t>
            </a:r>
          </a:p>
          <a:p>
            <a:pPr lvl="1"/>
            <a:r>
              <a:rPr lang="en-US" dirty="0" smtClean="0"/>
              <a:t>With this data, univariate = multivariate because we only have one continuous measure to screen.</a:t>
            </a:r>
          </a:p>
          <a:p>
            <a:pPr lvl="1"/>
            <a:r>
              <a:rPr lang="en-US" dirty="0" smtClean="0"/>
              <a:t>I usually always screen multivariate (until problems arise) because they are equal with one variable (so it’s one set of rules to remember).</a:t>
            </a:r>
          </a:p>
          <a:p>
            <a:pPr lvl="1"/>
            <a:r>
              <a:rPr lang="en-US" dirty="0" smtClean="0"/>
              <a:t>More about this after we cover both test types. </a:t>
            </a:r>
            <a:endParaRPr lang="en-US" dirty="0"/>
          </a:p>
        </p:txBody>
      </p:sp>
    </p:spTree>
    <p:extLst>
      <p:ext uri="{BB962C8B-B14F-4D97-AF65-F5344CB8AC3E}">
        <p14:creationId xmlns:p14="http://schemas.microsoft.com/office/powerpoint/2010/main" val="1426497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a:t>
            </a:r>
            <a:r>
              <a:rPr lang="en-US" i="1" dirty="0"/>
              <a:t>t</a:t>
            </a:r>
            <a:r>
              <a:rPr lang="en-US" dirty="0"/>
              <a:t>-test using R</a:t>
            </a:r>
          </a:p>
        </p:txBody>
      </p:sp>
      <p:sp>
        <p:nvSpPr>
          <p:cNvPr id="3" name="Content Placeholder 2"/>
          <p:cNvSpPr>
            <a:spLocks noGrp="1"/>
          </p:cNvSpPr>
          <p:nvPr>
            <p:ph idx="1"/>
          </p:nvPr>
        </p:nvSpPr>
        <p:spPr/>
        <p:txBody>
          <a:bodyPr/>
          <a:lstStyle/>
          <a:p>
            <a:r>
              <a:rPr lang="en-US" dirty="0" smtClean="0"/>
              <a:t>How to run a t-test in R</a:t>
            </a:r>
          </a:p>
          <a:p>
            <a:r>
              <a:rPr lang="en-US" dirty="0" smtClean="0"/>
              <a:t>New function: </a:t>
            </a:r>
            <a:r>
              <a:rPr lang="en-US" dirty="0" err="1" smtClean="0"/>
              <a:t>t.test</a:t>
            </a:r>
            <a:endParaRPr lang="en-US" dirty="0" smtClean="0"/>
          </a:p>
          <a:p>
            <a:pPr lvl="1"/>
            <a:r>
              <a:rPr lang="en-US" dirty="0" smtClean="0"/>
              <a:t>Y ~ X … or you can think about this as DV ~ IV group. Most functions work in this format, so it will help to learn now.</a:t>
            </a:r>
          </a:p>
          <a:p>
            <a:pPr lvl="1"/>
            <a:r>
              <a:rPr lang="en-US" dirty="0" smtClean="0"/>
              <a:t>Data = data</a:t>
            </a:r>
          </a:p>
          <a:p>
            <a:pPr lvl="1"/>
            <a:r>
              <a:rPr lang="en-US" dirty="0" err="1" smtClean="0"/>
              <a:t>Var.equal</a:t>
            </a:r>
            <a:r>
              <a:rPr lang="en-US" dirty="0" smtClean="0"/>
              <a:t> = TRUE</a:t>
            </a:r>
          </a:p>
          <a:p>
            <a:pPr lvl="1"/>
            <a:r>
              <a:rPr lang="en-US" dirty="0" smtClean="0"/>
              <a:t>Paired = False</a:t>
            </a:r>
          </a:p>
        </p:txBody>
      </p:sp>
    </p:spTree>
    <p:extLst>
      <p:ext uri="{BB962C8B-B14F-4D97-AF65-F5344CB8AC3E}">
        <p14:creationId xmlns:p14="http://schemas.microsoft.com/office/powerpoint/2010/main" val="2594305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a:t>
            </a:r>
            <a:r>
              <a:rPr lang="en-US" i="1" dirty="0"/>
              <a:t>t</a:t>
            </a:r>
            <a:r>
              <a:rPr lang="en-US" dirty="0"/>
              <a:t>-test using R</a:t>
            </a:r>
          </a:p>
        </p:txBody>
      </p:sp>
      <p:sp>
        <p:nvSpPr>
          <p:cNvPr id="3" name="Content Placeholder 2"/>
          <p:cNvSpPr>
            <a:spLocks noGrp="1"/>
          </p:cNvSpPr>
          <p:nvPr>
            <p:ph idx="1"/>
          </p:nvPr>
        </p:nvSpPr>
        <p:spPr/>
        <p:txBody>
          <a:bodyPr/>
          <a:lstStyle/>
          <a:p>
            <a:r>
              <a:rPr lang="en-US" dirty="0" err="1"/>
              <a:t>t.test</a:t>
            </a:r>
            <a:r>
              <a:rPr lang="en-US" dirty="0"/>
              <a:t>(Mischief ~ Cloak, data = </a:t>
            </a:r>
            <a:r>
              <a:rPr lang="en-US" dirty="0" err="1"/>
              <a:t>longdata</a:t>
            </a:r>
            <a:r>
              <a:rPr lang="en-US" dirty="0"/>
              <a:t>, </a:t>
            </a:r>
            <a:r>
              <a:rPr lang="en-US" dirty="0" err="1"/>
              <a:t>var.equal</a:t>
            </a:r>
            <a:r>
              <a:rPr lang="en-US" dirty="0"/>
              <a:t> = TRUE, paired = FALSE)</a:t>
            </a:r>
          </a:p>
        </p:txBody>
      </p:sp>
    </p:spTree>
    <p:extLst>
      <p:ext uri="{BB962C8B-B14F-4D97-AF65-F5344CB8AC3E}">
        <p14:creationId xmlns:p14="http://schemas.microsoft.com/office/powerpoint/2010/main" val="2081206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a:t>
            </a:r>
            <a:r>
              <a:rPr lang="en-US" i="1" dirty="0"/>
              <a:t>t</a:t>
            </a:r>
            <a:r>
              <a:rPr lang="en-US" dirty="0"/>
              <a:t>-test using R</a:t>
            </a:r>
          </a:p>
        </p:txBody>
      </p:sp>
      <p:pic>
        <p:nvPicPr>
          <p:cNvPr id="4" name="Picture 3"/>
          <p:cNvPicPr>
            <a:picLocks noChangeAspect="1"/>
          </p:cNvPicPr>
          <p:nvPr/>
        </p:nvPicPr>
        <p:blipFill>
          <a:blip r:embed="rId2"/>
          <a:stretch>
            <a:fillRect/>
          </a:stretch>
        </p:blipFill>
        <p:spPr>
          <a:xfrm>
            <a:off x="355011" y="1269040"/>
            <a:ext cx="8550175" cy="3242130"/>
          </a:xfrm>
          <a:prstGeom prst="rect">
            <a:avLst/>
          </a:prstGeom>
        </p:spPr>
      </p:pic>
      <p:sp>
        <p:nvSpPr>
          <p:cNvPr id="5" name="TextBox 4"/>
          <p:cNvSpPr txBox="1"/>
          <p:nvPr/>
        </p:nvSpPr>
        <p:spPr>
          <a:xfrm>
            <a:off x="817504" y="5474722"/>
            <a:ext cx="5503553" cy="369332"/>
          </a:xfrm>
          <a:prstGeom prst="rect">
            <a:avLst/>
          </a:prstGeom>
          <a:noFill/>
        </p:spPr>
        <p:txBody>
          <a:bodyPr wrap="square" rtlCol="0">
            <a:spAutoFit/>
          </a:bodyPr>
          <a:lstStyle/>
          <a:p>
            <a:r>
              <a:rPr lang="en-US" i="1" dirty="0" smtClean="0"/>
              <a:t>t</a:t>
            </a:r>
            <a:r>
              <a:rPr lang="en-US" dirty="0" smtClean="0"/>
              <a:t>(22) = 1.71, </a:t>
            </a:r>
            <a:r>
              <a:rPr lang="en-US" i="1" dirty="0" smtClean="0"/>
              <a:t>p</a:t>
            </a:r>
            <a:r>
              <a:rPr lang="en-US" dirty="0" smtClean="0"/>
              <a:t> = .10</a:t>
            </a:r>
            <a:r>
              <a:rPr lang="en-US" i="1" dirty="0" smtClean="0"/>
              <a:t>, </a:t>
            </a:r>
            <a:r>
              <a:rPr lang="en-US" dirty="0" smtClean="0"/>
              <a:t>which is not significant. </a:t>
            </a:r>
          </a:p>
        </p:txBody>
      </p:sp>
    </p:spTree>
    <p:extLst>
      <p:ext uri="{BB962C8B-B14F-4D97-AF65-F5344CB8AC3E}">
        <p14:creationId xmlns:p14="http://schemas.microsoft.com/office/powerpoint/2010/main" val="3824118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the Effect Size</a:t>
            </a:r>
            <a:endParaRPr lang="en-US" dirty="0"/>
          </a:p>
        </p:txBody>
      </p:sp>
      <p:sp>
        <p:nvSpPr>
          <p:cNvPr id="7" name="Content Placeholder 6"/>
          <p:cNvSpPr>
            <a:spLocks noGrp="1"/>
          </p:cNvSpPr>
          <p:nvPr>
            <p:ph idx="1"/>
          </p:nvPr>
        </p:nvSpPr>
        <p:spPr/>
        <p:txBody>
          <a:bodyPr/>
          <a:lstStyle/>
          <a:p>
            <a:r>
              <a:rPr lang="en-US" dirty="0" smtClean="0"/>
              <a:t>Effect size options:</a:t>
            </a:r>
          </a:p>
          <a:p>
            <a:pPr lvl="1"/>
            <a:r>
              <a:rPr lang="en-US" dirty="0" smtClean="0"/>
              <a:t>Cohen’s </a:t>
            </a:r>
            <a:r>
              <a:rPr lang="en-US" i="1" dirty="0" smtClean="0"/>
              <a:t>d</a:t>
            </a:r>
            <a:endParaRPr lang="en-US" dirty="0" smtClean="0"/>
          </a:p>
          <a:p>
            <a:pPr lvl="1"/>
            <a:r>
              <a:rPr lang="en-US" dirty="0" smtClean="0"/>
              <a:t>Hedges’ </a:t>
            </a:r>
            <a:r>
              <a:rPr lang="en-US" i="1" dirty="0" smtClean="0"/>
              <a:t>g</a:t>
            </a:r>
            <a:endParaRPr lang="en-US" dirty="0" smtClean="0"/>
          </a:p>
          <a:p>
            <a:pPr lvl="1"/>
            <a:r>
              <a:rPr lang="en-US" dirty="0" smtClean="0"/>
              <a:t>Glass’ </a:t>
            </a:r>
            <a:r>
              <a:rPr lang="en-US" i="1" dirty="0" smtClean="0"/>
              <a:t>delta</a:t>
            </a:r>
            <a:endParaRPr lang="en-US" dirty="0" smtClean="0"/>
          </a:p>
          <a:p>
            <a:pPr lvl="1"/>
            <a:r>
              <a:rPr lang="en-US" i="1" dirty="0" smtClean="0"/>
              <a:t>r</a:t>
            </a:r>
          </a:p>
          <a:p>
            <a:r>
              <a:rPr lang="en-US" dirty="0" smtClean="0"/>
              <a:t>Which one should I use?</a:t>
            </a:r>
            <a:endParaRPr lang="en-US" dirty="0"/>
          </a:p>
        </p:txBody>
      </p:sp>
    </p:spTree>
    <p:extLst>
      <p:ext uri="{BB962C8B-B14F-4D97-AF65-F5344CB8AC3E}">
        <p14:creationId xmlns:p14="http://schemas.microsoft.com/office/powerpoint/2010/main" val="2464506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MOTE!</a:t>
            </a:r>
            <a:endParaRPr lang="en-US" dirty="0"/>
          </a:p>
        </p:txBody>
      </p:sp>
      <p:sp>
        <p:nvSpPr>
          <p:cNvPr id="3" name="Content Placeholder 2"/>
          <p:cNvSpPr>
            <a:spLocks noGrp="1"/>
          </p:cNvSpPr>
          <p:nvPr>
            <p:ph idx="1"/>
          </p:nvPr>
        </p:nvSpPr>
        <p:spPr/>
        <p:txBody>
          <a:bodyPr/>
          <a:lstStyle/>
          <a:p>
            <a:r>
              <a:rPr lang="en-US" dirty="0" smtClean="0"/>
              <a:t>You can use our free effect size calculator (woo!). </a:t>
            </a:r>
          </a:p>
          <a:p>
            <a:r>
              <a:rPr lang="en-US" dirty="0" smtClean="0"/>
              <a:t>You can also use the calculator to make sure you’ve gotten t correct.</a:t>
            </a:r>
          </a:p>
          <a:p>
            <a:pPr lvl="1"/>
            <a:r>
              <a:rPr lang="en-US" dirty="0" smtClean="0"/>
              <a:t>Demo here over mote. </a:t>
            </a:r>
            <a:endParaRPr lang="en-US" dirty="0"/>
          </a:p>
        </p:txBody>
      </p:sp>
    </p:spTree>
    <p:extLst>
      <p:ext uri="{BB962C8B-B14F-4D97-AF65-F5344CB8AC3E}">
        <p14:creationId xmlns:p14="http://schemas.microsoft.com/office/powerpoint/2010/main" val="563004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4220" y="274637"/>
            <a:ext cx="3752580" cy="1550269"/>
          </a:xfrm>
        </p:spPr>
        <p:txBody>
          <a:bodyPr/>
          <a:lstStyle/>
          <a:p>
            <a:r>
              <a:rPr lang="en-US" dirty="0" smtClean="0"/>
              <a:t>MOTE</a:t>
            </a:r>
            <a:endParaRPr lang="en-US" dirty="0"/>
          </a:p>
        </p:txBody>
      </p:sp>
      <p:sp>
        <p:nvSpPr>
          <p:cNvPr id="6" name="TextBox 5"/>
          <p:cNvSpPr txBox="1"/>
          <p:nvPr/>
        </p:nvSpPr>
        <p:spPr>
          <a:xfrm>
            <a:off x="4934220" y="1640239"/>
            <a:ext cx="3430598" cy="369332"/>
          </a:xfrm>
          <a:prstGeom prst="rect">
            <a:avLst/>
          </a:prstGeom>
          <a:noFill/>
        </p:spPr>
        <p:txBody>
          <a:bodyPr wrap="square" rtlCol="0">
            <a:spAutoFit/>
          </a:bodyPr>
          <a:lstStyle/>
          <a:p>
            <a:r>
              <a:rPr lang="en-US" i="1" dirty="0" smtClean="0"/>
              <a:t>t</a:t>
            </a:r>
            <a:r>
              <a:rPr lang="en-US" dirty="0" smtClean="0"/>
              <a:t>(22) = 1.71, </a:t>
            </a:r>
            <a:r>
              <a:rPr lang="en-US" i="1" dirty="0" smtClean="0"/>
              <a:t>p</a:t>
            </a:r>
            <a:r>
              <a:rPr lang="en-US" dirty="0" smtClean="0"/>
              <a:t> = .10</a:t>
            </a:r>
            <a:r>
              <a:rPr lang="en-US" i="1" dirty="0" smtClean="0"/>
              <a:t>, d</a:t>
            </a:r>
            <a:r>
              <a:rPr lang="en-US" dirty="0" smtClean="0"/>
              <a:t> </a:t>
            </a:r>
            <a:r>
              <a:rPr lang="en-US" i="1" dirty="0" smtClean="0"/>
              <a:t>= </a:t>
            </a:r>
            <a:r>
              <a:rPr lang="en-US" dirty="0" smtClean="0"/>
              <a:t>0.70</a:t>
            </a:r>
          </a:p>
        </p:txBody>
      </p:sp>
      <p:pic>
        <p:nvPicPr>
          <p:cNvPr id="7" name="Picture 6"/>
          <p:cNvPicPr>
            <a:picLocks noChangeAspect="1"/>
          </p:cNvPicPr>
          <p:nvPr/>
        </p:nvPicPr>
        <p:blipFill>
          <a:blip r:embed="rId2"/>
          <a:stretch>
            <a:fillRect/>
          </a:stretch>
        </p:blipFill>
        <p:spPr>
          <a:xfrm>
            <a:off x="0" y="0"/>
            <a:ext cx="4547152" cy="6858000"/>
          </a:xfrm>
          <a:prstGeom prst="rect">
            <a:avLst/>
          </a:prstGeom>
        </p:spPr>
      </p:pic>
    </p:spTree>
    <p:extLst>
      <p:ext uri="{BB962C8B-B14F-4D97-AF65-F5344CB8AC3E}">
        <p14:creationId xmlns:p14="http://schemas.microsoft.com/office/powerpoint/2010/main" val="1848580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GPower</a:t>
            </a:r>
            <a:endParaRPr lang="en-US" dirty="0"/>
          </a:p>
        </p:txBody>
      </p:sp>
      <p:sp>
        <p:nvSpPr>
          <p:cNvPr id="3" name="Content Placeholder 2"/>
          <p:cNvSpPr>
            <a:spLocks noGrp="1"/>
          </p:cNvSpPr>
          <p:nvPr>
            <p:ph idx="1"/>
          </p:nvPr>
        </p:nvSpPr>
        <p:spPr/>
        <p:txBody>
          <a:bodyPr/>
          <a:lstStyle/>
          <a:p>
            <a:r>
              <a:rPr lang="en-US" dirty="0" smtClean="0"/>
              <a:t>We didn’t get a significant effect, but found a medium effect size. How many participants do we actually need to find a significant effect?</a:t>
            </a:r>
            <a:endParaRPr lang="en-US" dirty="0"/>
          </a:p>
        </p:txBody>
      </p:sp>
    </p:spTree>
    <p:extLst>
      <p:ext uri="{BB962C8B-B14F-4D97-AF65-F5344CB8AC3E}">
        <p14:creationId xmlns:p14="http://schemas.microsoft.com/office/powerpoint/2010/main" val="249728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Median splits </a:t>
            </a:r>
            <a:r>
              <a:rPr lang="en-US" u="sng" dirty="0" smtClean="0"/>
              <a:t>are bad.</a:t>
            </a:r>
            <a:endParaRPr lang="en-US" i="1" u="sng" dirty="0"/>
          </a:p>
          <a:p>
            <a:pPr lvl="1"/>
            <a:r>
              <a:rPr lang="en-US" dirty="0" smtClean="0"/>
              <a:t>You separate the people who are close together and lump them with people who are not really like them.</a:t>
            </a:r>
          </a:p>
          <a:p>
            <a:pPr lvl="1"/>
            <a:r>
              <a:rPr lang="en-US" dirty="0" smtClean="0"/>
              <a:t>Effect sizes get smaller.</a:t>
            </a:r>
          </a:p>
          <a:p>
            <a:pPr lvl="1"/>
            <a:r>
              <a:rPr lang="en-US" dirty="0" smtClean="0"/>
              <a:t>Power/Type 2 problems.</a:t>
            </a:r>
          </a:p>
          <a:p>
            <a:r>
              <a:rPr lang="en-US" dirty="0" smtClean="0"/>
              <a:t>So don’t make a continuous variable categorical just so you can do a t-test. </a:t>
            </a:r>
            <a:endParaRPr lang="en-US" dirty="0"/>
          </a:p>
        </p:txBody>
      </p:sp>
    </p:spTree>
    <p:extLst>
      <p:ext uri="{BB962C8B-B14F-4D97-AF65-F5344CB8AC3E}">
        <p14:creationId xmlns:p14="http://schemas.microsoft.com/office/powerpoint/2010/main" val="2408886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GPower</a:t>
            </a:r>
            <a:endParaRPr lang="en-US" dirty="0"/>
          </a:p>
        </p:txBody>
      </p:sp>
      <p:sp>
        <p:nvSpPr>
          <p:cNvPr id="3" name="Content Placeholder 2"/>
          <p:cNvSpPr>
            <a:spLocks noGrp="1"/>
          </p:cNvSpPr>
          <p:nvPr>
            <p:ph idx="1"/>
          </p:nvPr>
        </p:nvSpPr>
        <p:spPr/>
        <p:txBody>
          <a:bodyPr>
            <a:normAutofit lnSpcReduction="10000"/>
          </a:bodyPr>
          <a:lstStyle/>
          <a:p>
            <a:r>
              <a:rPr lang="en-US" dirty="0" smtClean="0"/>
              <a:t>Test family = t test</a:t>
            </a:r>
          </a:p>
          <a:p>
            <a:r>
              <a:rPr lang="en-US" dirty="0" smtClean="0"/>
              <a:t>Statistical test = means, difference between two independent means (two groups)</a:t>
            </a:r>
          </a:p>
          <a:p>
            <a:r>
              <a:rPr lang="en-US" dirty="0" smtClean="0"/>
              <a:t>Tails = two</a:t>
            </a:r>
          </a:p>
          <a:p>
            <a:r>
              <a:rPr lang="en-US" dirty="0" smtClean="0"/>
              <a:t>Effect size = fill in d (.70)</a:t>
            </a:r>
          </a:p>
          <a:p>
            <a:r>
              <a:rPr lang="en-US" dirty="0" smtClean="0"/>
              <a:t>Alpha = .05</a:t>
            </a:r>
          </a:p>
          <a:p>
            <a:r>
              <a:rPr lang="en-US" dirty="0" smtClean="0"/>
              <a:t>Power = .80</a:t>
            </a:r>
          </a:p>
          <a:p>
            <a:r>
              <a:rPr lang="en-US" dirty="0" smtClean="0"/>
              <a:t>Allocation ratio = 1</a:t>
            </a:r>
            <a:endParaRPr lang="en-US" dirty="0"/>
          </a:p>
        </p:txBody>
      </p:sp>
    </p:spTree>
    <p:extLst>
      <p:ext uri="{BB962C8B-B14F-4D97-AF65-F5344CB8AC3E}">
        <p14:creationId xmlns:p14="http://schemas.microsoft.com/office/powerpoint/2010/main" val="4035972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2100" y="1003300"/>
            <a:ext cx="8547100" cy="4851400"/>
          </a:xfrm>
          <a:prstGeom prst="rect">
            <a:avLst/>
          </a:prstGeom>
        </p:spPr>
      </p:pic>
      <p:sp>
        <p:nvSpPr>
          <p:cNvPr id="5" name="TextBox 4"/>
          <p:cNvSpPr txBox="1"/>
          <p:nvPr/>
        </p:nvSpPr>
        <p:spPr>
          <a:xfrm>
            <a:off x="292100" y="6131688"/>
            <a:ext cx="3004586" cy="369332"/>
          </a:xfrm>
          <a:prstGeom prst="rect">
            <a:avLst/>
          </a:prstGeom>
          <a:noFill/>
        </p:spPr>
        <p:txBody>
          <a:bodyPr wrap="none" rtlCol="0">
            <a:spAutoFit/>
          </a:bodyPr>
          <a:lstStyle/>
          <a:p>
            <a:r>
              <a:rPr lang="en-US" dirty="0" smtClean="0"/>
              <a:t>So, we would need 68 people. </a:t>
            </a:r>
            <a:endParaRPr lang="en-US" dirty="0"/>
          </a:p>
        </p:txBody>
      </p:sp>
    </p:spTree>
    <p:extLst>
      <p:ext uri="{BB962C8B-B14F-4D97-AF65-F5344CB8AC3E}">
        <p14:creationId xmlns:p14="http://schemas.microsoft.com/office/powerpoint/2010/main" val="428403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Reporting the independent </a:t>
            </a:r>
            <a:r>
              <a:rPr lang="en-GB" i="1" dirty="0" smtClean="0"/>
              <a:t>t</a:t>
            </a:r>
            <a:r>
              <a:rPr lang="en-GB" dirty="0" smtClean="0"/>
              <a:t>-test</a:t>
            </a:r>
            <a:endParaRPr lang="en-GB" dirty="0"/>
          </a:p>
        </p:txBody>
      </p:sp>
      <p:sp>
        <p:nvSpPr>
          <p:cNvPr id="4" name="Content Placeholder 3"/>
          <p:cNvSpPr>
            <a:spLocks noGrp="1"/>
          </p:cNvSpPr>
          <p:nvPr>
            <p:ph idx="1"/>
          </p:nvPr>
        </p:nvSpPr>
        <p:spPr/>
        <p:txBody>
          <a:bodyPr/>
          <a:lstStyle/>
          <a:p>
            <a:pPr lvl="0"/>
            <a:r>
              <a:rPr lang="en-GB" dirty="0"/>
              <a:t>On average, participants given a cloak of invisibility engaged in more acts of mischief (</a:t>
            </a:r>
            <a:r>
              <a:rPr lang="en-GB" i="1" dirty="0"/>
              <a:t>M</a:t>
            </a:r>
            <a:r>
              <a:rPr lang="en-GB" dirty="0"/>
              <a:t> = </a:t>
            </a:r>
            <a:r>
              <a:rPr lang="en-GB" dirty="0" smtClean="0"/>
              <a:t>5.00, </a:t>
            </a:r>
            <a:r>
              <a:rPr lang="en-GB" i="1" dirty="0" smtClean="0"/>
              <a:t>SD </a:t>
            </a:r>
            <a:r>
              <a:rPr lang="en-GB" dirty="0" smtClean="0"/>
              <a:t> = 1.65)</a:t>
            </a:r>
            <a:r>
              <a:rPr lang="en-GB" dirty="0"/>
              <a:t>, than those not given a cloak (</a:t>
            </a:r>
            <a:r>
              <a:rPr lang="en-GB" i="1" dirty="0"/>
              <a:t>M</a:t>
            </a:r>
            <a:r>
              <a:rPr lang="en-GB" dirty="0"/>
              <a:t> = 3.75, </a:t>
            </a:r>
            <a:r>
              <a:rPr lang="en-GB" i="1" dirty="0" smtClean="0"/>
              <a:t>SD </a:t>
            </a:r>
            <a:r>
              <a:rPr lang="en-GB" dirty="0" smtClean="0"/>
              <a:t>= 1.91)</a:t>
            </a:r>
            <a:r>
              <a:rPr lang="en-GB" dirty="0"/>
              <a:t>. </a:t>
            </a:r>
            <a:r>
              <a:rPr lang="en-GB" dirty="0" smtClean="0"/>
              <a:t>This difference</a:t>
            </a:r>
            <a:r>
              <a:rPr lang="en-GB" dirty="0"/>
              <a:t> </a:t>
            </a:r>
            <a:r>
              <a:rPr lang="en-GB" dirty="0" smtClean="0"/>
              <a:t>was </a:t>
            </a:r>
            <a:r>
              <a:rPr lang="en-GB" dirty="0"/>
              <a:t>not significant </a:t>
            </a:r>
            <a:r>
              <a:rPr lang="en-GB" i="1" dirty="0"/>
              <a:t>t</a:t>
            </a:r>
            <a:r>
              <a:rPr lang="en-GB" dirty="0"/>
              <a:t>(22) = </a:t>
            </a:r>
            <a:r>
              <a:rPr lang="en-GB" dirty="0" smtClean="0"/>
              <a:t>1.71</a:t>
            </a:r>
            <a:r>
              <a:rPr lang="en-GB" dirty="0"/>
              <a:t>, </a:t>
            </a:r>
            <a:r>
              <a:rPr lang="en-GB" i="1" dirty="0"/>
              <a:t>p </a:t>
            </a:r>
            <a:r>
              <a:rPr lang="en-GB" dirty="0"/>
              <a:t>= .</a:t>
            </a:r>
            <a:r>
              <a:rPr lang="en-GB" dirty="0" smtClean="0"/>
              <a:t>10; </a:t>
            </a:r>
            <a:r>
              <a:rPr lang="en-GB" dirty="0"/>
              <a:t>however, it did represent a medium-sized effect </a:t>
            </a:r>
            <a:r>
              <a:rPr lang="en-GB" i="1" dirty="0"/>
              <a:t>d</a:t>
            </a:r>
            <a:r>
              <a:rPr lang="en-GB" dirty="0"/>
              <a:t> = </a:t>
            </a:r>
            <a:r>
              <a:rPr lang="en-GB" dirty="0" smtClean="0"/>
              <a:t>.70.</a:t>
            </a:r>
            <a:endParaRPr lang="en-GB" dirty="0" smtClean="0"/>
          </a:p>
          <a:p>
            <a:pPr lvl="0"/>
            <a:r>
              <a:rPr lang="en-GB" dirty="0" smtClean="0"/>
              <a:t>(two decimals!).</a:t>
            </a:r>
            <a:endParaRPr lang="en-GB" dirty="0"/>
          </a:p>
        </p:txBody>
      </p:sp>
    </p:spTree>
    <p:extLst>
      <p:ext uri="{BB962C8B-B14F-4D97-AF65-F5344CB8AC3E}">
        <p14:creationId xmlns:p14="http://schemas.microsoft.com/office/powerpoint/2010/main" val="1049259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Dependent </a:t>
            </a:r>
            <a:r>
              <a:rPr lang="en-GB" i="1" dirty="0" smtClean="0"/>
              <a:t>t</a:t>
            </a:r>
            <a:r>
              <a:rPr lang="en-GB" dirty="0"/>
              <a:t>-test Example</a:t>
            </a:r>
          </a:p>
        </p:txBody>
      </p:sp>
      <p:sp>
        <p:nvSpPr>
          <p:cNvPr id="3" name="Content Placeholder 2"/>
          <p:cNvSpPr>
            <a:spLocks noGrp="1"/>
          </p:cNvSpPr>
          <p:nvPr>
            <p:ph idx="1"/>
          </p:nvPr>
        </p:nvSpPr>
        <p:spPr/>
        <p:txBody>
          <a:bodyPr>
            <a:normAutofit fontScale="85000" lnSpcReduction="20000"/>
          </a:bodyPr>
          <a:lstStyle/>
          <a:p>
            <a:r>
              <a:rPr lang="en-GB" dirty="0" smtClean="0"/>
              <a:t>Are invisible people mischievous?</a:t>
            </a:r>
          </a:p>
          <a:p>
            <a:pPr lvl="1"/>
            <a:r>
              <a:rPr lang="en-GB" dirty="0" smtClean="0"/>
              <a:t>24 Participants</a:t>
            </a:r>
          </a:p>
          <a:p>
            <a:r>
              <a:rPr lang="en-GB" dirty="0" smtClean="0"/>
              <a:t>Manipulation</a:t>
            </a:r>
          </a:p>
          <a:p>
            <a:pPr lvl="1"/>
            <a:r>
              <a:rPr lang="en-GB" dirty="0" smtClean="0"/>
              <a:t>Placed participants in an enclosed community riddled with hidden cameras.</a:t>
            </a:r>
          </a:p>
          <a:p>
            <a:pPr lvl="1"/>
            <a:r>
              <a:rPr lang="en-GB" dirty="0" smtClean="0"/>
              <a:t>For first week participants normal behaviour was observed. </a:t>
            </a:r>
          </a:p>
          <a:p>
            <a:pPr lvl="1"/>
            <a:r>
              <a:rPr lang="en-GB" dirty="0" smtClean="0"/>
              <a:t>For the second week, participants were given an invisibility cloak.</a:t>
            </a:r>
          </a:p>
          <a:p>
            <a:r>
              <a:rPr lang="en-GB" dirty="0" smtClean="0"/>
              <a:t>Outcome</a:t>
            </a:r>
          </a:p>
          <a:p>
            <a:pPr lvl="1"/>
            <a:r>
              <a:rPr lang="en-GB" dirty="0" smtClean="0"/>
              <a:t>measured </a:t>
            </a:r>
            <a:r>
              <a:rPr lang="en-GB" dirty="0"/>
              <a:t>how many mischievous acts </a:t>
            </a:r>
            <a:r>
              <a:rPr lang="en-GB" dirty="0" smtClean="0"/>
              <a:t>participants performed in week 1 and week 2.</a:t>
            </a:r>
            <a:endParaRPr lang="en-GB" dirty="0"/>
          </a:p>
        </p:txBody>
      </p:sp>
      <p:sp>
        <p:nvSpPr>
          <p:cNvPr id="4" name="TextBox 3"/>
          <p:cNvSpPr txBox="1"/>
          <p:nvPr/>
        </p:nvSpPr>
        <p:spPr>
          <a:xfrm>
            <a:off x="554735" y="6306878"/>
            <a:ext cx="7601172" cy="369332"/>
          </a:xfrm>
          <a:prstGeom prst="rect">
            <a:avLst/>
          </a:prstGeom>
          <a:noFill/>
        </p:spPr>
        <p:txBody>
          <a:bodyPr wrap="none" rtlCol="0">
            <a:spAutoFit/>
          </a:bodyPr>
          <a:lstStyle/>
          <a:p>
            <a:r>
              <a:rPr lang="en-US" dirty="0" smtClean="0"/>
              <a:t>Same data, just treat it as dependent now. Let’s see what happens to our t-test.</a:t>
            </a:r>
            <a:endParaRPr lang="en-US" dirty="0"/>
          </a:p>
        </p:txBody>
      </p:sp>
    </p:spTree>
    <p:extLst>
      <p:ext uri="{BB962C8B-B14F-4D97-AF65-F5344CB8AC3E}">
        <p14:creationId xmlns:p14="http://schemas.microsoft.com/office/powerpoint/2010/main" val="3638050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Dependent </a:t>
            </a:r>
            <a:r>
              <a:rPr lang="en-US" i="1" dirty="0" smtClean="0"/>
              <a:t>t</a:t>
            </a:r>
            <a:r>
              <a:rPr lang="en-US" dirty="0" smtClean="0"/>
              <a:t>-test</a:t>
            </a:r>
            <a:endParaRPr lang="en-US" dirty="0"/>
          </a:p>
        </p:txBody>
      </p:sp>
      <p:sp>
        <p:nvSpPr>
          <p:cNvPr id="3" name="Content Placeholder 2"/>
          <p:cNvSpPr>
            <a:spLocks noGrp="1"/>
          </p:cNvSpPr>
          <p:nvPr>
            <p:ph idx="1"/>
          </p:nvPr>
        </p:nvSpPr>
        <p:spPr/>
        <p:txBody>
          <a:bodyPr/>
          <a:lstStyle/>
          <a:p>
            <a:r>
              <a:rPr lang="en-US" dirty="0" smtClean="0"/>
              <a:t>The logic of this test is roughly the same, but you have to consider the </a:t>
            </a:r>
            <a:r>
              <a:rPr lang="en-US" i="1" dirty="0" smtClean="0"/>
              <a:t>matched</a:t>
            </a:r>
            <a:r>
              <a:rPr lang="en-US" dirty="0" smtClean="0"/>
              <a:t> nature of dependent results.</a:t>
            </a:r>
          </a:p>
          <a:p>
            <a:pPr lvl="1"/>
            <a:r>
              <a:rPr lang="en-US" dirty="0" smtClean="0"/>
              <a:t>So now we are going to use the standard error of the differences rather than standard error.</a:t>
            </a:r>
          </a:p>
          <a:p>
            <a:pPr lvl="1"/>
            <a:endParaRPr lang="en-US" dirty="0" smtClean="0"/>
          </a:p>
          <a:p>
            <a:endParaRPr lang="en-US" dirty="0"/>
          </a:p>
        </p:txBody>
      </p:sp>
    </p:spTree>
    <p:extLst>
      <p:ext uri="{BB962C8B-B14F-4D97-AF65-F5344CB8AC3E}">
        <p14:creationId xmlns:p14="http://schemas.microsoft.com/office/powerpoint/2010/main" val="3120068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Dependent </a:t>
            </a:r>
            <a:r>
              <a:rPr lang="en-GB" i="1" dirty="0" smtClean="0"/>
              <a:t>t</a:t>
            </a:r>
            <a:r>
              <a:rPr lang="en-GB" dirty="0" smtClean="0"/>
              <a:t>-test</a:t>
            </a:r>
            <a:endParaRPr lang="en-GB" dirty="0"/>
          </a:p>
        </p:txBody>
      </p:sp>
      <p:pic>
        <p:nvPicPr>
          <p:cNvPr id="3" name="Picture 2"/>
          <p:cNvPicPr>
            <a:picLocks noChangeAspect="1"/>
          </p:cNvPicPr>
          <p:nvPr/>
        </p:nvPicPr>
        <p:blipFill>
          <a:blip r:embed="rId2"/>
          <a:srcRect/>
          <a:stretch>
            <a:fillRect/>
          </a:stretch>
        </p:blipFill>
        <p:spPr bwMode="auto">
          <a:xfrm>
            <a:off x="3214678" y="2357430"/>
            <a:ext cx="3237095" cy="2031120"/>
          </a:xfrm>
          <a:prstGeom prst="rect">
            <a:avLst/>
          </a:prstGeom>
          <a:noFill/>
          <a:ln w="9525">
            <a:noFill/>
            <a:miter lim="800000"/>
            <a:headEnd/>
            <a:tailEnd/>
          </a:ln>
        </p:spPr>
      </p:pic>
    </p:spTree>
    <p:extLst>
      <p:ext uri="{BB962C8B-B14F-4D97-AF65-F5344CB8AC3E}">
        <p14:creationId xmlns:p14="http://schemas.microsoft.com/office/powerpoint/2010/main" val="11442547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Dependent </a:t>
            </a:r>
            <a:r>
              <a:rPr lang="en-GB" i="1" dirty="0"/>
              <a:t>t</a:t>
            </a:r>
            <a:r>
              <a:rPr lang="en-GB" dirty="0"/>
              <a:t>-</a:t>
            </a:r>
            <a:r>
              <a:rPr lang="en-GB" dirty="0" smtClean="0"/>
              <a:t>test in </a:t>
            </a:r>
            <a:r>
              <a:rPr lang="en-GB" i="1" dirty="0" smtClean="0"/>
              <a:t>R</a:t>
            </a:r>
            <a:endParaRPr lang="en-US" dirty="0"/>
          </a:p>
        </p:txBody>
      </p:sp>
      <p:sp>
        <p:nvSpPr>
          <p:cNvPr id="4" name="Content Placeholder 3"/>
          <p:cNvSpPr>
            <a:spLocks noGrp="1"/>
          </p:cNvSpPr>
          <p:nvPr>
            <p:ph idx="1"/>
          </p:nvPr>
        </p:nvSpPr>
        <p:spPr/>
        <p:txBody>
          <a:bodyPr/>
          <a:lstStyle/>
          <a:p>
            <a:r>
              <a:rPr lang="en-US" dirty="0" smtClean="0"/>
              <a:t>Same code as before, but change paired = FALSE to paired = TRUE.</a:t>
            </a:r>
          </a:p>
          <a:p>
            <a:r>
              <a:rPr lang="en-US" dirty="0" err="1"/>
              <a:t>t.test</a:t>
            </a:r>
            <a:r>
              <a:rPr lang="en-US" dirty="0"/>
              <a:t>(Mischief ~ Cloak, data = </a:t>
            </a:r>
            <a:r>
              <a:rPr lang="en-US" dirty="0" err="1"/>
              <a:t>longdata</a:t>
            </a:r>
            <a:r>
              <a:rPr lang="en-US" dirty="0"/>
              <a:t>, </a:t>
            </a:r>
            <a:r>
              <a:rPr lang="en-US" dirty="0" err="1"/>
              <a:t>var.equal</a:t>
            </a:r>
            <a:r>
              <a:rPr lang="en-US" dirty="0"/>
              <a:t> = TRUE, paired = TRUE)</a:t>
            </a:r>
          </a:p>
        </p:txBody>
      </p:sp>
    </p:spTree>
    <p:extLst>
      <p:ext uri="{BB962C8B-B14F-4D97-AF65-F5344CB8AC3E}">
        <p14:creationId xmlns:p14="http://schemas.microsoft.com/office/powerpoint/2010/main" val="2796978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Dependent </a:t>
            </a:r>
            <a:r>
              <a:rPr lang="en-GB" i="1" dirty="0"/>
              <a:t>t</a:t>
            </a:r>
            <a:r>
              <a:rPr lang="en-GB" dirty="0"/>
              <a:t>-test in </a:t>
            </a:r>
            <a:r>
              <a:rPr lang="en-GB" i="1" dirty="0"/>
              <a:t>R</a:t>
            </a:r>
            <a:endParaRPr lang="en-US" dirty="0"/>
          </a:p>
        </p:txBody>
      </p:sp>
      <p:pic>
        <p:nvPicPr>
          <p:cNvPr id="4" name="Picture 3"/>
          <p:cNvPicPr>
            <a:picLocks noChangeAspect="1"/>
          </p:cNvPicPr>
          <p:nvPr/>
        </p:nvPicPr>
        <p:blipFill>
          <a:blip r:embed="rId2"/>
          <a:stretch>
            <a:fillRect/>
          </a:stretch>
        </p:blipFill>
        <p:spPr>
          <a:xfrm>
            <a:off x="457200" y="1417637"/>
            <a:ext cx="8382216" cy="3297921"/>
          </a:xfrm>
          <a:prstGeom prst="rect">
            <a:avLst/>
          </a:prstGeom>
        </p:spPr>
      </p:pic>
      <p:sp>
        <p:nvSpPr>
          <p:cNvPr id="5" name="TextBox 4"/>
          <p:cNvSpPr txBox="1"/>
          <p:nvPr/>
        </p:nvSpPr>
        <p:spPr>
          <a:xfrm>
            <a:off x="457200" y="5095141"/>
            <a:ext cx="3129820" cy="646331"/>
          </a:xfrm>
          <a:prstGeom prst="rect">
            <a:avLst/>
          </a:prstGeom>
          <a:noFill/>
        </p:spPr>
        <p:txBody>
          <a:bodyPr wrap="none" rtlCol="0">
            <a:spAutoFit/>
          </a:bodyPr>
          <a:lstStyle/>
          <a:p>
            <a:r>
              <a:rPr lang="en-US" i="1" dirty="0" smtClean="0"/>
              <a:t>t</a:t>
            </a:r>
            <a:r>
              <a:rPr lang="en-US" dirty="0" smtClean="0"/>
              <a:t>(11) = 3.80, </a:t>
            </a:r>
            <a:r>
              <a:rPr lang="en-US" i="1" dirty="0" smtClean="0"/>
              <a:t>p</a:t>
            </a:r>
            <a:r>
              <a:rPr lang="en-US" dirty="0" smtClean="0"/>
              <a:t> = .003</a:t>
            </a:r>
          </a:p>
          <a:p>
            <a:r>
              <a:rPr lang="en-US" i="1" dirty="0" smtClean="0"/>
              <a:t>Whoa! Look how different it is!</a:t>
            </a:r>
            <a:endParaRPr lang="en-US" i="1" dirty="0"/>
          </a:p>
        </p:txBody>
      </p:sp>
    </p:spTree>
    <p:extLst>
      <p:ext uri="{BB962C8B-B14F-4D97-AF65-F5344CB8AC3E}">
        <p14:creationId xmlns:p14="http://schemas.microsoft.com/office/powerpoint/2010/main" val="2048774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Calculating an Effect Size</a:t>
            </a:r>
            <a:endParaRPr lang="en-GB" dirty="0"/>
          </a:p>
        </p:txBody>
      </p:sp>
      <p:sp>
        <p:nvSpPr>
          <p:cNvPr id="4" name="Content Placeholder 3"/>
          <p:cNvSpPr>
            <a:spLocks noGrp="1"/>
          </p:cNvSpPr>
          <p:nvPr>
            <p:ph idx="1"/>
          </p:nvPr>
        </p:nvSpPr>
        <p:spPr/>
        <p:txBody>
          <a:bodyPr/>
          <a:lstStyle/>
          <a:p>
            <a:r>
              <a:rPr lang="en-US" dirty="0"/>
              <a:t>Effect size options:</a:t>
            </a:r>
          </a:p>
          <a:p>
            <a:pPr lvl="1"/>
            <a:r>
              <a:rPr lang="en-US" dirty="0"/>
              <a:t>Cohen’s </a:t>
            </a:r>
            <a:r>
              <a:rPr lang="en-US" i="1" dirty="0"/>
              <a:t>d</a:t>
            </a:r>
            <a:endParaRPr lang="en-US" dirty="0"/>
          </a:p>
          <a:p>
            <a:pPr lvl="2"/>
            <a:r>
              <a:rPr lang="en-US" dirty="0" smtClean="0"/>
              <a:t>Based on averages</a:t>
            </a:r>
          </a:p>
          <a:p>
            <a:pPr lvl="2"/>
            <a:r>
              <a:rPr lang="en-US" dirty="0" smtClean="0"/>
              <a:t>Based on differences</a:t>
            </a:r>
          </a:p>
          <a:p>
            <a:r>
              <a:rPr lang="en-US" dirty="0" smtClean="0"/>
              <a:t>Which one should I use?</a:t>
            </a:r>
            <a:endParaRPr lang="en-US" dirty="0"/>
          </a:p>
        </p:txBody>
      </p:sp>
    </p:spTree>
    <p:extLst>
      <p:ext uri="{BB962C8B-B14F-4D97-AF65-F5344CB8AC3E}">
        <p14:creationId xmlns:p14="http://schemas.microsoft.com/office/powerpoint/2010/main" val="3944286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7656" y="274638"/>
            <a:ext cx="4059144" cy="1143000"/>
          </a:xfrm>
        </p:spPr>
        <p:txBody>
          <a:bodyPr/>
          <a:lstStyle/>
          <a:p>
            <a:r>
              <a:rPr lang="en-US" dirty="0" smtClean="0"/>
              <a:t>MOTE</a:t>
            </a:r>
            <a:endParaRPr lang="en-US" dirty="0"/>
          </a:p>
        </p:txBody>
      </p:sp>
      <p:sp>
        <p:nvSpPr>
          <p:cNvPr id="3" name="Content Placeholder 2"/>
          <p:cNvSpPr>
            <a:spLocks noGrp="1"/>
          </p:cNvSpPr>
          <p:nvPr>
            <p:ph idx="1"/>
          </p:nvPr>
        </p:nvSpPr>
        <p:spPr>
          <a:xfrm>
            <a:off x="5430562" y="1600200"/>
            <a:ext cx="3256238" cy="4525963"/>
          </a:xfrm>
        </p:spPr>
        <p:txBody>
          <a:bodyPr/>
          <a:lstStyle/>
          <a:p>
            <a:r>
              <a:rPr lang="en-US" dirty="0" smtClean="0"/>
              <a:t>D averages</a:t>
            </a:r>
          </a:p>
          <a:p>
            <a:r>
              <a:rPr lang="en-US" dirty="0" smtClean="0"/>
              <a:t>NOTE: t will NOT match. </a:t>
            </a:r>
            <a:endParaRPr lang="en-US" dirty="0"/>
          </a:p>
        </p:txBody>
      </p:sp>
      <p:pic>
        <p:nvPicPr>
          <p:cNvPr id="6" name="Picture 5"/>
          <p:cNvPicPr>
            <a:picLocks noChangeAspect="1"/>
          </p:cNvPicPr>
          <p:nvPr/>
        </p:nvPicPr>
        <p:blipFill>
          <a:blip r:embed="rId2"/>
          <a:stretch>
            <a:fillRect/>
          </a:stretch>
        </p:blipFill>
        <p:spPr>
          <a:xfrm>
            <a:off x="0" y="0"/>
            <a:ext cx="4495666" cy="6858000"/>
          </a:xfrm>
          <a:prstGeom prst="rect">
            <a:avLst/>
          </a:prstGeom>
        </p:spPr>
      </p:pic>
      <p:sp>
        <p:nvSpPr>
          <p:cNvPr id="7" name="TextBox 6"/>
          <p:cNvSpPr txBox="1"/>
          <p:nvPr/>
        </p:nvSpPr>
        <p:spPr>
          <a:xfrm>
            <a:off x="4671451" y="5153537"/>
            <a:ext cx="2874505" cy="369332"/>
          </a:xfrm>
          <a:prstGeom prst="rect">
            <a:avLst/>
          </a:prstGeom>
          <a:noFill/>
        </p:spPr>
        <p:txBody>
          <a:bodyPr wrap="none" rtlCol="0">
            <a:spAutoFit/>
          </a:bodyPr>
          <a:lstStyle/>
          <a:p>
            <a:r>
              <a:rPr lang="en-US" i="1" dirty="0"/>
              <a:t>t</a:t>
            </a:r>
            <a:r>
              <a:rPr lang="en-US" dirty="0"/>
              <a:t>(11) = 3.80, </a:t>
            </a:r>
            <a:r>
              <a:rPr lang="en-US" i="1" dirty="0"/>
              <a:t>p</a:t>
            </a:r>
            <a:r>
              <a:rPr lang="en-US" dirty="0"/>
              <a:t> = .</a:t>
            </a:r>
            <a:r>
              <a:rPr lang="en-US" dirty="0" smtClean="0"/>
              <a:t>003, </a:t>
            </a:r>
            <a:r>
              <a:rPr lang="en-US" i="1" dirty="0" smtClean="0"/>
              <a:t>d</a:t>
            </a:r>
            <a:r>
              <a:rPr lang="en-US" dirty="0" smtClean="0"/>
              <a:t> = .70</a:t>
            </a:r>
            <a:endParaRPr lang="en-US" dirty="0"/>
          </a:p>
        </p:txBody>
      </p:sp>
    </p:spTree>
    <p:extLst>
      <p:ext uri="{BB962C8B-B14F-4D97-AF65-F5344CB8AC3E}">
        <p14:creationId xmlns:p14="http://schemas.microsoft.com/office/powerpoint/2010/main" val="280778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Reminder: when you manipulate the </a:t>
            </a:r>
            <a:r>
              <a:rPr lang="en-US" i="1" dirty="0" smtClean="0"/>
              <a:t>levels</a:t>
            </a:r>
            <a:r>
              <a:rPr lang="en-US" dirty="0" smtClean="0"/>
              <a:t> of the IV, you are working with experimental research.  If you just are examining two naturally occurring categories, then quasi-experimental/correlational.</a:t>
            </a:r>
            <a:endParaRPr lang="en-US" dirty="0"/>
          </a:p>
        </p:txBody>
      </p:sp>
    </p:spTree>
    <p:extLst>
      <p:ext uri="{BB962C8B-B14F-4D97-AF65-F5344CB8AC3E}">
        <p14:creationId xmlns:p14="http://schemas.microsoft.com/office/powerpoint/2010/main" val="4071260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5468" y="274638"/>
            <a:ext cx="4161332" cy="1143000"/>
          </a:xfrm>
        </p:spPr>
        <p:txBody>
          <a:bodyPr/>
          <a:lstStyle/>
          <a:p>
            <a:r>
              <a:rPr lang="en-US" dirty="0" smtClean="0"/>
              <a:t>MOTE</a:t>
            </a:r>
            <a:endParaRPr lang="en-US" dirty="0"/>
          </a:p>
        </p:txBody>
      </p:sp>
      <p:sp>
        <p:nvSpPr>
          <p:cNvPr id="3" name="Content Placeholder 2"/>
          <p:cNvSpPr>
            <a:spLocks noGrp="1"/>
          </p:cNvSpPr>
          <p:nvPr>
            <p:ph idx="1"/>
          </p:nvPr>
        </p:nvSpPr>
        <p:spPr>
          <a:xfrm>
            <a:off x="5240784" y="1600200"/>
            <a:ext cx="3446016" cy="4525963"/>
          </a:xfrm>
        </p:spPr>
        <p:txBody>
          <a:bodyPr/>
          <a:lstStyle/>
          <a:p>
            <a:r>
              <a:rPr lang="en-US" dirty="0" smtClean="0"/>
              <a:t>D difference </a:t>
            </a:r>
          </a:p>
          <a:p>
            <a:r>
              <a:rPr lang="en-US" dirty="0" smtClean="0"/>
              <a:t>NOTE: use t to calculate</a:t>
            </a:r>
            <a:endParaRPr lang="en-US" dirty="0"/>
          </a:p>
        </p:txBody>
      </p:sp>
      <p:pic>
        <p:nvPicPr>
          <p:cNvPr id="4" name="Picture 3"/>
          <p:cNvPicPr>
            <a:picLocks noChangeAspect="1"/>
          </p:cNvPicPr>
          <p:nvPr/>
        </p:nvPicPr>
        <p:blipFill>
          <a:blip r:embed="rId2"/>
          <a:stretch>
            <a:fillRect/>
          </a:stretch>
        </p:blipFill>
        <p:spPr>
          <a:xfrm>
            <a:off x="0" y="0"/>
            <a:ext cx="4301613" cy="6858000"/>
          </a:xfrm>
          <a:prstGeom prst="rect">
            <a:avLst/>
          </a:prstGeom>
        </p:spPr>
      </p:pic>
      <p:sp>
        <p:nvSpPr>
          <p:cNvPr id="5" name="TextBox 4"/>
          <p:cNvSpPr txBox="1"/>
          <p:nvPr/>
        </p:nvSpPr>
        <p:spPr>
          <a:xfrm>
            <a:off x="4671451" y="5153537"/>
            <a:ext cx="2991499" cy="369332"/>
          </a:xfrm>
          <a:prstGeom prst="rect">
            <a:avLst/>
          </a:prstGeom>
          <a:noFill/>
        </p:spPr>
        <p:txBody>
          <a:bodyPr wrap="none" rtlCol="0">
            <a:spAutoFit/>
          </a:bodyPr>
          <a:lstStyle/>
          <a:p>
            <a:r>
              <a:rPr lang="en-US" i="1" dirty="0"/>
              <a:t>t</a:t>
            </a:r>
            <a:r>
              <a:rPr lang="en-US" dirty="0"/>
              <a:t>(11) = 3.80, </a:t>
            </a:r>
            <a:r>
              <a:rPr lang="en-US" i="1" dirty="0"/>
              <a:t>p</a:t>
            </a:r>
            <a:r>
              <a:rPr lang="en-US" dirty="0"/>
              <a:t> = .</a:t>
            </a:r>
            <a:r>
              <a:rPr lang="en-US" dirty="0" smtClean="0"/>
              <a:t>003, </a:t>
            </a:r>
            <a:r>
              <a:rPr lang="en-US" i="1" dirty="0" smtClean="0"/>
              <a:t>d</a:t>
            </a:r>
            <a:r>
              <a:rPr lang="en-US" dirty="0" smtClean="0"/>
              <a:t> = 1.10</a:t>
            </a:r>
            <a:endParaRPr lang="en-US" dirty="0"/>
          </a:p>
        </p:txBody>
      </p:sp>
    </p:spTree>
    <p:extLst>
      <p:ext uri="{BB962C8B-B14F-4D97-AF65-F5344CB8AC3E}">
        <p14:creationId xmlns:p14="http://schemas.microsoft.com/office/powerpoint/2010/main" val="24585146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smtClean="0"/>
              <a:t>Reporting the dependent </a:t>
            </a:r>
            <a:r>
              <a:rPr lang="en-GB" i="1" dirty="0" smtClean="0"/>
              <a:t>t</a:t>
            </a:r>
            <a:r>
              <a:rPr lang="en-GB" dirty="0" smtClean="0"/>
              <a:t>-test</a:t>
            </a:r>
            <a:endParaRPr lang="en-GB" dirty="0"/>
          </a:p>
        </p:txBody>
      </p:sp>
      <p:sp>
        <p:nvSpPr>
          <p:cNvPr id="4" name="Content Placeholder 3"/>
          <p:cNvSpPr>
            <a:spLocks noGrp="1"/>
          </p:cNvSpPr>
          <p:nvPr>
            <p:ph idx="1"/>
          </p:nvPr>
        </p:nvSpPr>
        <p:spPr/>
        <p:txBody>
          <a:bodyPr/>
          <a:lstStyle/>
          <a:p>
            <a:pPr lvl="0"/>
            <a:r>
              <a:rPr lang="en-GB" dirty="0"/>
              <a:t>On average, participants given a cloak of invisibility engaged in more acts of mischief (</a:t>
            </a:r>
            <a:r>
              <a:rPr lang="en-GB" i="1" dirty="0"/>
              <a:t>M</a:t>
            </a:r>
            <a:r>
              <a:rPr lang="en-GB" dirty="0"/>
              <a:t> = </a:t>
            </a:r>
            <a:r>
              <a:rPr lang="en-GB" dirty="0" smtClean="0"/>
              <a:t>5.00, </a:t>
            </a:r>
            <a:r>
              <a:rPr lang="en-GB" i="1" dirty="0" smtClean="0"/>
              <a:t>SD </a:t>
            </a:r>
            <a:r>
              <a:rPr lang="en-GB" dirty="0" smtClean="0"/>
              <a:t>= 1.65)</a:t>
            </a:r>
            <a:r>
              <a:rPr lang="en-GB" dirty="0"/>
              <a:t>, than those not given a cloak (</a:t>
            </a:r>
            <a:r>
              <a:rPr lang="en-GB" i="1" dirty="0"/>
              <a:t>M</a:t>
            </a:r>
            <a:r>
              <a:rPr lang="en-GB" dirty="0"/>
              <a:t> = 3.75, </a:t>
            </a:r>
            <a:r>
              <a:rPr lang="en-GB" i="1" dirty="0" smtClean="0"/>
              <a:t>SD </a:t>
            </a:r>
            <a:r>
              <a:rPr lang="en-GB" dirty="0" smtClean="0"/>
              <a:t>= 1.91)</a:t>
            </a:r>
            <a:r>
              <a:rPr lang="en-GB" dirty="0"/>
              <a:t>. This </a:t>
            </a:r>
            <a:r>
              <a:rPr lang="en-GB" dirty="0" smtClean="0"/>
              <a:t>difference was </a:t>
            </a:r>
            <a:r>
              <a:rPr lang="en-GB" dirty="0"/>
              <a:t>significant </a:t>
            </a:r>
            <a:r>
              <a:rPr lang="en-GB" i="1" dirty="0"/>
              <a:t>t</a:t>
            </a:r>
            <a:r>
              <a:rPr lang="en-GB" dirty="0"/>
              <a:t>(11) = </a:t>
            </a:r>
            <a:r>
              <a:rPr lang="en-GB" dirty="0" smtClean="0"/>
              <a:t>3.80</a:t>
            </a:r>
            <a:r>
              <a:rPr lang="en-GB" dirty="0"/>
              <a:t>, </a:t>
            </a:r>
            <a:r>
              <a:rPr lang="en-GB" i="1" dirty="0"/>
              <a:t>p </a:t>
            </a:r>
            <a:r>
              <a:rPr lang="en-GB" dirty="0"/>
              <a:t>= .003 and represented a medium-sized effect </a:t>
            </a:r>
            <a:r>
              <a:rPr lang="en-GB" i="1" dirty="0" err="1" smtClean="0"/>
              <a:t>d</a:t>
            </a:r>
            <a:r>
              <a:rPr lang="en-GB" i="1" baseline="-25000" dirty="0" err="1" smtClean="0"/>
              <a:t>avg</a:t>
            </a:r>
            <a:r>
              <a:rPr lang="en-GB" dirty="0" smtClean="0"/>
              <a:t> </a:t>
            </a:r>
            <a:r>
              <a:rPr lang="en-GB" dirty="0"/>
              <a:t>= </a:t>
            </a:r>
            <a:r>
              <a:rPr lang="en-GB" dirty="0" smtClean="0"/>
              <a:t>.70.</a:t>
            </a:r>
            <a:endParaRPr lang="en-GB" dirty="0"/>
          </a:p>
        </p:txBody>
      </p:sp>
    </p:spTree>
    <p:extLst>
      <p:ext uri="{BB962C8B-B14F-4D97-AF65-F5344CB8AC3E}">
        <p14:creationId xmlns:p14="http://schemas.microsoft.com/office/powerpoint/2010/main" val="988880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GPower</a:t>
            </a:r>
            <a:endParaRPr lang="en-US" dirty="0"/>
          </a:p>
        </p:txBody>
      </p:sp>
      <p:sp>
        <p:nvSpPr>
          <p:cNvPr id="3" name="Content Placeholder 2"/>
          <p:cNvSpPr>
            <a:spLocks noGrp="1"/>
          </p:cNvSpPr>
          <p:nvPr>
            <p:ph idx="1"/>
          </p:nvPr>
        </p:nvSpPr>
        <p:spPr/>
        <p:txBody>
          <a:bodyPr/>
          <a:lstStyle/>
          <a:p>
            <a:r>
              <a:rPr lang="en-US" dirty="0" smtClean="0"/>
              <a:t>Well, this test was significant – but how many people would we have needed?</a:t>
            </a:r>
            <a:endParaRPr lang="en-US" dirty="0"/>
          </a:p>
        </p:txBody>
      </p:sp>
      <p:sp>
        <p:nvSpPr>
          <p:cNvPr id="4" name="TextBox 3"/>
          <p:cNvSpPr txBox="1"/>
          <p:nvPr/>
        </p:nvSpPr>
        <p:spPr>
          <a:xfrm>
            <a:off x="457200" y="6312002"/>
            <a:ext cx="8227620" cy="369332"/>
          </a:xfrm>
          <a:prstGeom prst="rect">
            <a:avLst/>
          </a:prstGeom>
          <a:noFill/>
        </p:spPr>
        <p:txBody>
          <a:bodyPr wrap="none" rtlCol="0">
            <a:spAutoFit/>
          </a:bodyPr>
          <a:lstStyle/>
          <a:p>
            <a:r>
              <a:rPr lang="en-US" dirty="0" smtClean="0"/>
              <a:t>Remember how we said that type of test was one of the things that changed power??</a:t>
            </a:r>
            <a:endParaRPr lang="en-US" dirty="0"/>
          </a:p>
        </p:txBody>
      </p:sp>
    </p:spTree>
    <p:extLst>
      <p:ext uri="{BB962C8B-B14F-4D97-AF65-F5344CB8AC3E}">
        <p14:creationId xmlns:p14="http://schemas.microsoft.com/office/powerpoint/2010/main" val="13414279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GPower</a:t>
            </a:r>
            <a:endParaRPr lang="en-US" dirty="0"/>
          </a:p>
        </p:txBody>
      </p:sp>
      <p:sp>
        <p:nvSpPr>
          <p:cNvPr id="3" name="Content Placeholder 2"/>
          <p:cNvSpPr>
            <a:spLocks noGrp="1"/>
          </p:cNvSpPr>
          <p:nvPr>
            <p:ph idx="1"/>
          </p:nvPr>
        </p:nvSpPr>
        <p:spPr/>
        <p:txBody>
          <a:bodyPr>
            <a:normAutofit/>
          </a:bodyPr>
          <a:lstStyle/>
          <a:p>
            <a:r>
              <a:rPr lang="en-US" dirty="0" smtClean="0"/>
              <a:t>Test family = t test</a:t>
            </a:r>
          </a:p>
          <a:p>
            <a:r>
              <a:rPr lang="en-US" dirty="0" smtClean="0"/>
              <a:t>Statistical test = means, difference between two dependent means (matched groups)</a:t>
            </a:r>
          </a:p>
          <a:p>
            <a:r>
              <a:rPr lang="en-US" dirty="0" smtClean="0"/>
              <a:t>Tails = two</a:t>
            </a:r>
          </a:p>
          <a:p>
            <a:r>
              <a:rPr lang="en-US" dirty="0" smtClean="0"/>
              <a:t>Effect size = fill in d (.70 or 1.09)</a:t>
            </a:r>
          </a:p>
          <a:p>
            <a:r>
              <a:rPr lang="en-US" dirty="0" smtClean="0"/>
              <a:t>Alpha = .05</a:t>
            </a:r>
          </a:p>
          <a:p>
            <a:r>
              <a:rPr lang="en-US" dirty="0" smtClean="0"/>
              <a:t>Power = .80</a:t>
            </a:r>
            <a:endParaRPr lang="en-US" dirty="0"/>
          </a:p>
        </p:txBody>
      </p:sp>
    </p:spTree>
    <p:extLst>
      <p:ext uri="{BB962C8B-B14F-4D97-AF65-F5344CB8AC3E}">
        <p14:creationId xmlns:p14="http://schemas.microsoft.com/office/powerpoint/2010/main" val="4055348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6700" y="1346200"/>
            <a:ext cx="8597900" cy="4165600"/>
          </a:xfrm>
          <a:prstGeom prst="rect">
            <a:avLst/>
          </a:prstGeom>
        </p:spPr>
      </p:pic>
      <p:sp>
        <p:nvSpPr>
          <p:cNvPr id="5" name="TextBox 4"/>
          <p:cNvSpPr txBox="1"/>
          <p:nvPr/>
        </p:nvSpPr>
        <p:spPr>
          <a:xfrm>
            <a:off x="598531" y="5912698"/>
            <a:ext cx="8145842" cy="646331"/>
          </a:xfrm>
          <a:prstGeom prst="rect">
            <a:avLst/>
          </a:prstGeom>
          <a:noFill/>
        </p:spPr>
        <p:txBody>
          <a:bodyPr wrap="square" rtlCol="0">
            <a:spAutoFit/>
          </a:bodyPr>
          <a:lstStyle/>
          <a:p>
            <a:r>
              <a:rPr lang="en-US" dirty="0" smtClean="0"/>
              <a:t>In the first test we needed 68 … now we only need 19 – that’s why repeated measures is awesome. </a:t>
            </a:r>
            <a:endParaRPr lang="en-US" dirty="0"/>
          </a:p>
        </p:txBody>
      </p:sp>
    </p:spTree>
    <p:extLst>
      <p:ext uri="{BB962C8B-B14F-4D97-AF65-F5344CB8AC3E}">
        <p14:creationId xmlns:p14="http://schemas.microsoft.com/office/powerpoint/2010/main" val="30003277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Graphs for </a:t>
            </a:r>
            <a:r>
              <a:rPr lang="en-US" i="1" dirty="0" smtClean="0"/>
              <a:t>t</a:t>
            </a:r>
            <a:r>
              <a:rPr lang="en-US" dirty="0" smtClean="0"/>
              <a:t>-tests</a:t>
            </a:r>
            <a:endParaRPr lang="en-US" dirty="0"/>
          </a:p>
        </p:txBody>
      </p:sp>
      <p:sp>
        <p:nvSpPr>
          <p:cNvPr id="4" name="Content Placeholder 3"/>
          <p:cNvSpPr>
            <a:spLocks noGrp="1"/>
          </p:cNvSpPr>
          <p:nvPr>
            <p:ph idx="1"/>
          </p:nvPr>
        </p:nvSpPr>
        <p:spPr/>
        <p:txBody>
          <a:bodyPr/>
          <a:lstStyle/>
          <a:p>
            <a:r>
              <a:rPr lang="en-US" dirty="0" smtClean="0"/>
              <a:t>Bar charts in ggplot2 with only one x variable (the different levels of your IV) and one y variable</a:t>
            </a:r>
            <a:r>
              <a:rPr lang="en-US" dirty="0" smtClean="0"/>
              <a:t>.</a:t>
            </a:r>
          </a:p>
          <a:p>
            <a:pPr lvl="1"/>
            <a:r>
              <a:rPr lang="en-US" dirty="0" smtClean="0"/>
              <a:t>Simple bar graph</a:t>
            </a:r>
          </a:p>
          <a:p>
            <a:pPr lvl="1"/>
            <a:r>
              <a:rPr lang="en-US" dirty="0" err="1" smtClean="0"/>
              <a:t>ggplot</a:t>
            </a:r>
            <a:r>
              <a:rPr lang="en-US" dirty="0" smtClean="0"/>
              <a:t>(data, </a:t>
            </a:r>
            <a:r>
              <a:rPr lang="en-US" dirty="0" err="1" smtClean="0"/>
              <a:t>aes</a:t>
            </a:r>
            <a:r>
              <a:rPr lang="en-US" dirty="0" smtClean="0"/>
              <a:t>(group variable, dv variable))</a:t>
            </a:r>
          </a:p>
          <a:p>
            <a:pPr lvl="1"/>
            <a:r>
              <a:rPr lang="en-US" dirty="0" smtClean="0"/>
              <a:t>+ theme + </a:t>
            </a:r>
            <a:r>
              <a:rPr lang="en-US" dirty="0" err="1" smtClean="0"/>
              <a:t>xlab</a:t>
            </a:r>
            <a:r>
              <a:rPr lang="en-US" dirty="0" smtClean="0"/>
              <a:t> + </a:t>
            </a:r>
            <a:r>
              <a:rPr lang="en-US" dirty="0" err="1" smtClean="0"/>
              <a:t>ylab</a:t>
            </a:r>
            <a:r>
              <a:rPr lang="en-US" dirty="0" smtClean="0"/>
              <a:t> + </a:t>
            </a:r>
            <a:r>
              <a:rPr lang="en-US" dirty="0" err="1" smtClean="0"/>
              <a:t>stat_summary</a:t>
            </a:r>
            <a:r>
              <a:rPr lang="en-US" dirty="0" smtClean="0"/>
              <a:t> (x2)</a:t>
            </a:r>
            <a:endParaRPr lang="en-US" dirty="0" smtClean="0"/>
          </a:p>
          <a:p>
            <a:endParaRPr lang="en-US" dirty="0"/>
          </a:p>
        </p:txBody>
      </p:sp>
    </p:spTree>
    <p:extLst>
      <p:ext uri="{BB962C8B-B14F-4D97-AF65-F5344CB8AC3E}">
        <p14:creationId xmlns:p14="http://schemas.microsoft.com/office/powerpoint/2010/main" val="2482160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a:t>
            </a:r>
            <a:endParaRPr lang="en-US" dirty="0"/>
          </a:p>
        </p:txBody>
      </p:sp>
      <p:pic>
        <p:nvPicPr>
          <p:cNvPr id="4" name="Picture 3"/>
          <p:cNvPicPr>
            <a:picLocks noChangeAspect="1"/>
          </p:cNvPicPr>
          <p:nvPr/>
        </p:nvPicPr>
        <p:blipFill>
          <a:blip r:embed="rId2"/>
          <a:stretch>
            <a:fillRect/>
          </a:stretch>
        </p:blipFill>
        <p:spPr>
          <a:xfrm>
            <a:off x="1295786" y="1417638"/>
            <a:ext cx="6563801" cy="4591074"/>
          </a:xfrm>
          <a:prstGeom prst="rect">
            <a:avLst/>
          </a:prstGeom>
        </p:spPr>
      </p:pic>
    </p:spTree>
    <p:extLst>
      <p:ext uri="{BB962C8B-B14F-4D97-AF65-F5344CB8AC3E}">
        <p14:creationId xmlns:p14="http://schemas.microsoft.com/office/powerpoint/2010/main" val="3045581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Assumptions of the </a:t>
            </a:r>
            <a:r>
              <a:rPr lang="en-GB" i="1" dirty="0" smtClean="0"/>
              <a:t>t</a:t>
            </a:r>
            <a:r>
              <a:rPr lang="en-GB" dirty="0" smtClean="0"/>
              <a:t>-test</a:t>
            </a:r>
            <a:endParaRPr lang="en-GB" dirty="0"/>
          </a:p>
        </p:txBody>
      </p:sp>
      <p:sp>
        <p:nvSpPr>
          <p:cNvPr id="3" name="Content Placeholder 2"/>
          <p:cNvSpPr>
            <a:spLocks noGrp="1"/>
          </p:cNvSpPr>
          <p:nvPr>
            <p:ph idx="1"/>
          </p:nvPr>
        </p:nvSpPr>
        <p:spPr/>
        <p:txBody>
          <a:bodyPr>
            <a:normAutofit lnSpcReduction="10000"/>
          </a:bodyPr>
          <a:lstStyle/>
          <a:p>
            <a:r>
              <a:rPr lang="en-GB" dirty="0" smtClean="0"/>
              <a:t>Both the independent </a:t>
            </a:r>
            <a:r>
              <a:rPr lang="en-GB" i="1" dirty="0" smtClean="0"/>
              <a:t>t</a:t>
            </a:r>
            <a:r>
              <a:rPr lang="en-GB" dirty="0" smtClean="0"/>
              <a:t>-test and the dependent </a:t>
            </a:r>
            <a:r>
              <a:rPr lang="en-GB" i="1" dirty="0" smtClean="0"/>
              <a:t>t</a:t>
            </a:r>
            <a:r>
              <a:rPr lang="en-GB" dirty="0" smtClean="0"/>
              <a:t>-test are </a:t>
            </a:r>
            <a:r>
              <a:rPr lang="en-GB" i="1" dirty="0" smtClean="0"/>
              <a:t>parametric tests</a:t>
            </a:r>
            <a:r>
              <a:rPr lang="en-GB" dirty="0" smtClean="0"/>
              <a:t> based on the normal distribution. Therefore, they assume:</a:t>
            </a:r>
          </a:p>
          <a:p>
            <a:pPr lvl="1"/>
            <a:r>
              <a:rPr lang="en-GB" dirty="0" smtClean="0"/>
              <a:t>The sampling distribution is normally distributed. In the dependent </a:t>
            </a:r>
            <a:r>
              <a:rPr lang="en-GB" i="1" dirty="0" smtClean="0"/>
              <a:t>t­</a:t>
            </a:r>
            <a:r>
              <a:rPr lang="en-GB" dirty="0" smtClean="0"/>
              <a:t>-test this means that the sampling distribution of the </a:t>
            </a:r>
            <a:r>
              <a:rPr lang="en-GB" i="1" dirty="0" smtClean="0"/>
              <a:t>differences</a:t>
            </a:r>
            <a:r>
              <a:rPr lang="en-GB" dirty="0" smtClean="0"/>
              <a:t> between scores should be normal, not the scores themselves.</a:t>
            </a:r>
          </a:p>
          <a:p>
            <a:pPr lvl="1"/>
            <a:r>
              <a:rPr lang="en-GB" dirty="0" smtClean="0"/>
              <a:t>Data are measured at least at the interval level.</a:t>
            </a:r>
          </a:p>
        </p:txBody>
      </p:sp>
    </p:spTree>
    <p:extLst>
      <p:ext uri="{BB962C8B-B14F-4D97-AF65-F5344CB8AC3E}">
        <p14:creationId xmlns:p14="http://schemas.microsoft.com/office/powerpoint/2010/main" val="2285892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Assumptions of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lstStyle/>
          <a:p>
            <a:r>
              <a:rPr lang="en-GB" dirty="0" smtClean="0"/>
              <a:t>The independent </a:t>
            </a:r>
            <a:r>
              <a:rPr lang="en-GB" i="1" dirty="0" smtClean="0"/>
              <a:t>t</a:t>
            </a:r>
            <a:r>
              <a:rPr lang="en-GB" dirty="0" smtClean="0"/>
              <a:t>-test, because it is used to test different groups of people, also assumes:</a:t>
            </a:r>
          </a:p>
          <a:p>
            <a:pPr lvl="1"/>
            <a:r>
              <a:rPr lang="en-GB" dirty="0" smtClean="0"/>
              <a:t>Variances in these populations are roughly equal (</a:t>
            </a:r>
            <a:r>
              <a:rPr lang="en-GB" i="1" dirty="0" smtClean="0"/>
              <a:t>homogeneity of variance</a:t>
            </a:r>
            <a:r>
              <a:rPr lang="en-GB" dirty="0" smtClean="0"/>
              <a:t>).</a:t>
            </a:r>
          </a:p>
          <a:p>
            <a:pPr lvl="1"/>
            <a:r>
              <a:rPr lang="en-GB" dirty="0" smtClean="0"/>
              <a:t>Scores in different treatment conditions are independent (because they come from different people).</a:t>
            </a:r>
          </a:p>
        </p:txBody>
      </p:sp>
    </p:spTree>
    <p:extLst>
      <p:ext uri="{BB962C8B-B14F-4D97-AF65-F5344CB8AC3E}">
        <p14:creationId xmlns:p14="http://schemas.microsoft.com/office/powerpoint/2010/main" val="15726981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Assumptions of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lstStyle/>
          <a:p>
            <a:r>
              <a:rPr lang="en-US" dirty="0" smtClean="0"/>
              <a:t>In plain old English,</a:t>
            </a:r>
          </a:p>
          <a:p>
            <a:pPr lvl="1"/>
            <a:r>
              <a:rPr lang="en-US" dirty="0" smtClean="0"/>
              <a:t>Accuracy</a:t>
            </a:r>
            <a:r>
              <a:rPr lang="en-US" dirty="0"/>
              <a:t>, missing, outliers are dealt </a:t>
            </a:r>
            <a:r>
              <a:rPr lang="en-US" dirty="0" smtClean="0"/>
              <a:t>with</a:t>
            </a:r>
            <a:endParaRPr lang="en-US" dirty="0"/>
          </a:p>
          <a:p>
            <a:pPr lvl="1"/>
            <a:r>
              <a:rPr lang="en-US" dirty="0" smtClean="0"/>
              <a:t>Independence</a:t>
            </a:r>
          </a:p>
          <a:p>
            <a:pPr lvl="1"/>
            <a:r>
              <a:rPr lang="en-US" dirty="0" smtClean="0"/>
              <a:t>Normality</a:t>
            </a:r>
            <a:endParaRPr lang="en-US" dirty="0" smtClean="0"/>
          </a:p>
          <a:p>
            <a:pPr lvl="1"/>
            <a:r>
              <a:rPr lang="en-US" dirty="0" smtClean="0"/>
              <a:t>Linearity </a:t>
            </a:r>
          </a:p>
          <a:p>
            <a:pPr lvl="1"/>
            <a:r>
              <a:rPr lang="en-US" dirty="0" smtClean="0"/>
              <a:t>Homogeneity/Homoscedasticity</a:t>
            </a:r>
          </a:p>
          <a:p>
            <a:pPr lvl="1"/>
            <a:r>
              <a:rPr lang="en-US" dirty="0" smtClean="0"/>
              <a:t>(basically not </a:t>
            </a:r>
            <a:r>
              <a:rPr lang="en-US" dirty="0" err="1" smtClean="0"/>
              <a:t>multicollinearity</a:t>
            </a:r>
            <a:r>
              <a:rPr lang="en-US" dirty="0" smtClean="0"/>
              <a:t> because there’s only one DV).</a:t>
            </a:r>
          </a:p>
        </p:txBody>
      </p:sp>
    </p:spTree>
    <p:extLst>
      <p:ext uri="{BB962C8B-B14F-4D97-AF65-F5344CB8AC3E}">
        <p14:creationId xmlns:p14="http://schemas.microsoft.com/office/powerpoint/2010/main" val="685035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Between subjects / Independent designs</a:t>
            </a:r>
          </a:p>
          <a:p>
            <a:pPr lvl="1"/>
            <a:r>
              <a:rPr lang="en-US" dirty="0" smtClean="0"/>
              <a:t>When the people are in separate levels and only do one of the manipulations</a:t>
            </a:r>
          </a:p>
          <a:p>
            <a:r>
              <a:rPr lang="en-US" dirty="0" smtClean="0"/>
              <a:t>Repeated measures / within subjects / dependent designs</a:t>
            </a:r>
          </a:p>
          <a:p>
            <a:pPr lvl="1"/>
            <a:r>
              <a:rPr lang="en-US" dirty="0" smtClean="0"/>
              <a:t>When the people get all of the levels</a:t>
            </a:r>
            <a:endParaRPr lang="en-US" dirty="0"/>
          </a:p>
        </p:txBody>
      </p:sp>
    </p:spTree>
    <p:extLst>
      <p:ext uri="{BB962C8B-B14F-4D97-AF65-F5344CB8AC3E}">
        <p14:creationId xmlns:p14="http://schemas.microsoft.com/office/powerpoint/2010/main" val="34599516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Assumptions are Broken</a:t>
            </a:r>
            <a:endParaRPr lang="en-US" dirty="0"/>
          </a:p>
        </p:txBody>
      </p:sp>
      <p:sp>
        <p:nvSpPr>
          <p:cNvPr id="3" name="Content Placeholder 2"/>
          <p:cNvSpPr>
            <a:spLocks noGrp="1"/>
          </p:cNvSpPr>
          <p:nvPr>
            <p:ph idx="1"/>
          </p:nvPr>
        </p:nvSpPr>
        <p:spPr/>
        <p:txBody>
          <a:bodyPr/>
          <a:lstStyle/>
          <a:p>
            <a:r>
              <a:rPr lang="en-US" dirty="0" smtClean="0"/>
              <a:t>The most common problem is homogeneity … where the </a:t>
            </a:r>
            <a:r>
              <a:rPr lang="en-US" i="1" dirty="0" smtClean="0"/>
              <a:t>group</a:t>
            </a:r>
            <a:r>
              <a:rPr lang="en-US" dirty="0" smtClean="0"/>
              <a:t> variance is not equal between groups.</a:t>
            </a:r>
          </a:p>
          <a:p>
            <a:r>
              <a:rPr lang="en-US" dirty="0" smtClean="0"/>
              <a:t>You can easily adjust for variances using the Welch </a:t>
            </a:r>
            <a:r>
              <a:rPr lang="en-US" dirty="0"/>
              <a:t>(or </a:t>
            </a:r>
            <a:r>
              <a:rPr lang="en-US" dirty="0" err="1"/>
              <a:t>Satterthwaite</a:t>
            </a:r>
            <a:r>
              <a:rPr lang="en-US" dirty="0"/>
              <a:t>) approximation to the degrees of freedom </a:t>
            </a:r>
            <a:r>
              <a:rPr lang="en-US" dirty="0"/>
              <a:t>	</a:t>
            </a:r>
            <a:endParaRPr lang="en-US" dirty="0" smtClean="0"/>
          </a:p>
          <a:p>
            <a:pPr lvl="1"/>
            <a:r>
              <a:rPr lang="en-US" dirty="0" smtClean="0"/>
              <a:t>Set </a:t>
            </a:r>
            <a:r>
              <a:rPr lang="en-US" dirty="0" err="1" smtClean="0"/>
              <a:t>var.equal</a:t>
            </a:r>
            <a:r>
              <a:rPr lang="en-US" dirty="0" smtClean="0"/>
              <a:t> = FALSE to use this adjustment. </a:t>
            </a:r>
            <a:endParaRPr lang="en-US" dirty="0"/>
          </a:p>
        </p:txBody>
      </p:sp>
    </p:spTree>
    <p:extLst>
      <p:ext uri="{BB962C8B-B14F-4D97-AF65-F5344CB8AC3E}">
        <p14:creationId xmlns:p14="http://schemas.microsoft.com/office/powerpoint/2010/main" val="35418212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When Assumptions are Broken</a:t>
            </a:r>
            <a:endParaRPr lang="en-GB" dirty="0"/>
          </a:p>
        </p:txBody>
      </p:sp>
      <p:sp>
        <p:nvSpPr>
          <p:cNvPr id="3" name="Content Placeholder 2"/>
          <p:cNvSpPr>
            <a:spLocks noGrp="1"/>
          </p:cNvSpPr>
          <p:nvPr>
            <p:ph idx="1"/>
          </p:nvPr>
        </p:nvSpPr>
        <p:spPr/>
        <p:txBody>
          <a:bodyPr/>
          <a:lstStyle/>
          <a:p>
            <a:r>
              <a:rPr lang="en-GB" dirty="0" smtClean="0"/>
              <a:t>Dependent </a:t>
            </a:r>
            <a:r>
              <a:rPr lang="en-GB" i="1" dirty="0" smtClean="0"/>
              <a:t>t</a:t>
            </a:r>
            <a:r>
              <a:rPr lang="en-GB" dirty="0" smtClean="0"/>
              <a:t>-test</a:t>
            </a:r>
          </a:p>
          <a:p>
            <a:pPr lvl="1"/>
            <a:r>
              <a:rPr lang="en-GB" dirty="0" smtClean="0"/>
              <a:t>Mann-Whitney Test</a:t>
            </a:r>
          </a:p>
          <a:p>
            <a:pPr lvl="1"/>
            <a:r>
              <a:rPr lang="en-GB" dirty="0" err="1" smtClean="0"/>
              <a:t>Wilcoxon</a:t>
            </a:r>
            <a:r>
              <a:rPr lang="en-GB" dirty="0" smtClean="0"/>
              <a:t> rank-sum test</a:t>
            </a:r>
          </a:p>
          <a:p>
            <a:r>
              <a:rPr lang="en-GB" dirty="0" smtClean="0"/>
              <a:t>Independent </a:t>
            </a:r>
            <a:r>
              <a:rPr lang="en-GB" i="1" dirty="0" smtClean="0"/>
              <a:t>t</a:t>
            </a:r>
            <a:r>
              <a:rPr lang="en-GB" dirty="0" smtClean="0"/>
              <a:t>-test</a:t>
            </a:r>
          </a:p>
          <a:p>
            <a:pPr lvl="1"/>
            <a:r>
              <a:rPr lang="en-GB" dirty="0" err="1" smtClean="0"/>
              <a:t>Wilcoxon</a:t>
            </a:r>
            <a:r>
              <a:rPr lang="en-GB" dirty="0" smtClean="0"/>
              <a:t> Signed-Rank Test</a:t>
            </a:r>
          </a:p>
          <a:p>
            <a:r>
              <a:rPr lang="en-GB" dirty="0" smtClean="0"/>
              <a:t>Robust Tests:</a:t>
            </a:r>
          </a:p>
          <a:p>
            <a:pPr lvl="1"/>
            <a:r>
              <a:rPr lang="en-GB" dirty="0" smtClean="0"/>
              <a:t>Bootstrapping</a:t>
            </a:r>
          </a:p>
          <a:p>
            <a:pPr lvl="1"/>
            <a:r>
              <a:rPr lang="en-GB" smtClean="0"/>
              <a:t>Trimmed means</a:t>
            </a:r>
            <a:endParaRPr lang="en-GB" dirty="0"/>
          </a:p>
        </p:txBody>
      </p:sp>
      <p:sp>
        <p:nvSpPr>
          <p:cNvPr id="4" name="TextBox 3"/>
          <p:cNvSpPr txBox="1"/>
          <p:nvPr/>
        </p:nvSpPr>
        <p:spPr>
          <a:xfrm>
            <a:off x="335761" y="6350676"/>
            <a:ext cx="7699544" cy="369332"/>
          </a:xfrm>
          <a:prstGeom prst="rect">
            <a:avLst/>
          </a:prstGeom>
          <a:noFill/>
        </p:spPr>
        <p:txBody>
          <a:bodyPr wrap="none" rtlCol="0">
            <a:spAutoFit/>
          </a:bodyPr>
          <a:lstStyle/>
          <a:p>
            <a:r>
              <a:rPr lang="en-US" dirty="0" smtClean="0"/>
              <a:t>These tests are better when linearity or normality in small samples are not meet. </a:t>
            </a:r>
            <a:endParaRPr lang="en-US" dirty="0"/>
          </a:p>
        </p:txBody>
      </p:sp>
    </p:spTree>
    <p:extLst>
      <p:ext uri="{BB962C8B-B14F-4D97-AF65-F5344CB8AC3E}">
        <p14:creationId xmlns:p14="http://schemas.microsoft.com/office/powerpoint/2010/main" val="403004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t</a:t>
            </a:r>
            <a:r>
              <a:rPr lang="en-US" dirty="0" smtClean="0"/>
              <a:t>-test </a:t>
            </a:r>
            <a:endParaRPr lang="en-US" dirty="0"/>
          </a:p>
        </p:txBody>
      </p:sp>
      <p:sp>
        <p:nvSpPr>
          <p:cNvPr id="3" name="Content Placeholder 2"/>
          <p:cNvSpPr>
            <a:spLocks noGrp="1"/>
          </p:cNvSpPr>
          <p:nvPr>
            <p:ph idx="1"/>
          </p:nvPr>
        </p:nvSpPr>
        <p:spPr/>
        <p:txBody>
          <a:bodyPr>
            <a:normAutofit lnSpcReduction="10000"/>
          </a:bodyPr>
          <a:lstStyle/>
          <a:p>
            <a:r>
              <a:rPr lang="en-GB" dirty="0" smtClean="0"/>
              <a:t>Independent </a:t>
            </a:r>
            <a:r>
              <a:rPr lang="en-GB" i="1" dirty="0" smtClean="0"/>
              <a:t>t</a:t>
            </a:r>
            <a:r>
              <a:rPr lang="en-GB" dirty="0" smtClean="0"/>
              <a:t>-test</a:t>
            </a:r>
          </a:p>
          <a:p>
            <a:pPr lvl="1"/>
            <a:r>
              <a:rPr lang="en-GB" dirty="0" smtClean="0"/>
              <a:t>Compares two means based on independent data</a:t>
            </a:r>
          </a:p>
          <a:p>
            <a:pPr lvl="1"/>
            <a:r>
              <a:rPr lang="en-GB" dirty="0" smtClean="0"/>
              <a:t>E.g., data from different groups of people</a:t>
            </a:r>
          </a:p>
          <a:p>
            <a:pPr lvl="1"/>
            <a:endParaRPr lang="en-GB" dirty="0"/>
          </a:p>
          <a:p>
            <a:r>
              <a:rPr lang="en-GB" dirty="0" smtClean="0"/>
              <a:t>Dependent </a:t>
            </a:r>
            <a:r>
              <a:rPr lang="en-GB" i="1" dirty="0" smtClean="0"/>
              <a:t>t</a:t>
            </a:r>
            <a:r>
              <a:rPr lang="en-GB" dirty="0" smtClean="0"/>
              <a:t>-test</a:t>
            </a:r>
          </a:p>
          <a:p>
            <a:pPr lvl="1"/>
            <a:r>
              <a:rPr lang="en-GB" dirty="0" smtClean="0"/>
              <a:t>Compares two means based on related data.</a:t>
            </a:r>
          </a:p>
          <a:p>
            <a:pPr lvl="1"/>
            <a:r>
              <a:rPr lang="en-GB" dirty="0" smtClean="0"/>
              <a:t>E.g., Data from the same people measured at different times.</a:t>
            </a:r>
          </a:p>
          <a:p>
            <a:pPr lvl="1"/>
            <a:r>
              <a:rPr lang="en-GB" dirty="0" smtClean="0"/>
              <a:t>Data from ‘matched’ samples.</a:t>
            </a:r>
          </a:p>
        </p:txBody>
      </p:sp>
    </p:spTree>
    <p:extLst>
      <p:ext uri="{BB962C8B-B14F-4D97-AF65-F5344CB8AC3E}">
        <p14:creationId xmlns:p14="http://schemas.microsoft.com/office/powerpoint/2010/main" val="401957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t</a:t>
            </a:r>
            <a:r>
              <a:rPr lang="en-US" dirty="0" smtClean="0"/>
              <a:t>-test</a:t>
            </a:r>
            <a:endParaRPr lang="en-US" dirty="0"/>
          </a:p>
        </p:txBody>
      </p:sp>
      <p:sp>
        <p:nvSpPr>
          <p:cNvPr id="3" name="Content Placeholder 2"/>
          <p:cNvSpPr>
            <a:spLocks noGrp="1"/>
          </p:cNvSpPr>
          <p:nvPr>
            <p:ph idx="1"/>
          </p:nvPr>
        </p:nvSpPr>
        <p:spPr/>
        <p:txBody>
          <a:bodyPr/>
          <a:lstStyle/>
          <a:p>
            <a:r>
              <a:rPr lang="en-US" dirty="0" smtClean="0"/>
              <a:t>In the book, everything is taught as linear modeling.</a:t>
            </a:r>
          </a:p>
          <a:p>
            <a:pPr lvl="1"/>
            <a:r>
              <a:rPr lang="en-US" dirty="0" smtClean="0"/>
              <a:t>One thing to know is that t-tests and ANOVAs are all special types of regression with categorical predictors.</a:t>
            </a:r>
          </a:p>
          <a:p>
            <a:pPr lvl="1"/>
            <a:r>
              <a:rPr lang="en-US" dirty="0" smtClean="0"/>
              <a:t>Therefore, you can use one function to do all these analyses (lm), but we are going to use packages that are designed for each test to help get only the information we are interested in. </a:t>
            </a:r>
          </a:p>
          <a:p>
            <a:pPr lvl="2"/>
            <a:endParaRPr lang="en-US" dirty="0"/>
          </a:p>
        </p:txBody>
      </p:sp>
    </p:spTree>
    <p:extLst>
      <p:ext uri="{BB962C8B-B14F-4D97-AF65-F5344CB8AC3E}">
        <p14:creationId xmlns:p14="http://schemas.microsoft.com/office/powerpoint/2010/main" val="248588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Independent </a:t>
            </a:r>
            <a:r>
              <a:rPr lang="en-GB" i="1" dirty="0" smtClean="0"/>
              <a:t>t</a:t>
            </a:r>
            <a:r>
              <a:rPr lang="en-GB" dirty="0" smtClean="0"/>
              <a:t>-test Example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Are invisible people mischievous?</a:t>
            </a:r>
          </a:p>
          <a:p>
            <a:pPr lvl="1"/>
            <a:r>
              <a:rPr lang="en-GB" dirty="0" smtClean="0"/>
              <a:t>24 Participants</a:t>
            </a:r>
          </a:p>
          <a:p>
            <a:r>
              <a:rPr lang="en-GB" dirty="0" smtClean="0"/>
              <a:t>Manipulation</a:t>
            </a:r>
          </a:p>
          <a:p>
            <a:pPr lvl="1"/>
            <a:r>
              <a:rPr lang="en-GB" dirty="0" smtClean="0"/>
              <a:t>Placed participants in an enclosed community riddled with hidden cameras.</a:t>
            </a:r>
          </a:p>
          <a:p>
            <a:pPr lvl="1"/>
            <a:r>
              <a:rPr lang="en-GB" dirty="0" smtClean="0"/>
              <a:t>12 participants were given an invisibility cloak.</a:t>
            </a:r>
          </a:p>
          <a:p>
            <a:pPr lvl="1"/>
            <a:r>
              <a:rPr lang="en-GB" dirty="0" smtClean="0"/>
              <a:t>12 participants were not given an invisibility cloak.</a:t>
            </a:r>
          </a:p>
          <a:p>
            <a:r>
              <a:rPr lang="en-GB" dirty="0" smtClean="0"/>
              <a:t>Outcome</a:t>
            </a:r>
          </a:p>
          <a:p>
            <a:pPr lvl="1"/>
            <a:r>
              <a:rPr lang="en-GB" dirty="0" smtClean="0"/>
              <a:t>measured </a:t>
            </a:r>
            <a:r>
              <a:rPr lang="en-GB" dirty="0"/>
              <a:t>how many mischievous acts </a:t>
            </a:r>
            <a:r>
              <a:rPr lang="en-GB" dirty="0" smtClean="0"/>
              <a:t>participants performed </a:t>
            </a:r>
            <a:r>
              <a:rPr lang="en-GB" dirty="0"/>
              <a:t>in a </a:t>
            </a:r>
            <a:r>
              <a:rPr lang="en-GB" dirty="0" smtClean="0"/>
              <a:t>week.</a:t>
            </a:r>
            <a:endParaRPr lang="en-GB" dirty="0"/>
          </a:p>
        </p:txBody>
      </p:sp>
      <p:sp>
        <p:nvSpPr>
          <p:cNvPr id="5" name="TextBox 4"/>
          <p:cNvSpPr txBox="1"/>
          <p:nvPr/>
        </p:nvSpPr>
        <p:spPr>
          <a:xfrm>
            <a:off x="277367" y="6087889"/>
            <a:ext cx="2433817" cy="369332"/>
          </a:xfrm>
          <a:prstGeom prst="rect">
            <a:avLst/>
          </a:prstGeom>
          <a:noFill/>
        </p:spPr>
        <p:txBody>
          <a:bodyPr wrap="none" rtlCol="0">
            <a:spAutoFit/>
          </a:bodyPr>
          <a:lstStyle/>
          <a:p>
            <a:r>
              <a:rPr lang="en-US" dirty="0" smtClean="0"/>
              <a:t>Chapter 9 invisible long. </a:t>
            </a:r>
            <a:endParaRPr lang="en-US" dirty="0"/>
          </a:p>
        </p:txBody>
      </p:sp>
    </p:spTree>
    <p:extLst>
      <p:ext uri="{BB962C8B-B14F-4D97-AF65-F5344CB8AC3E}">
        <p14:creationId xmlns:p14="http://schemas.microsoft.com/office/powerpoint/2010/main" val="199033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Rational for the </a:t>
            </a:r>
            <a:r>
              <a:rPr lang="en-GB" i="1" dirty="0" smtClean="0"/>
              <a:t>t</a:t>
            </a:r>
            <a:r>
              <a:rPr lang="en-GB" dirty="0" smtClean="0"/>
              <a:t>-test</a:t>
            </a:r>
            <a:endParaRPr lang="en-GB" dirty="0"/>
          </a:p>
        </p:txBody>
      </p:sp>
      <p:sp>
        <p:nvSpPr>
          <p:cNvPr id="3" name="Content Placeholder 2"/>
          <p:cNvSpPr>
            <a:spLocks noGrp="1"/>
          </p:cNvSpPr>
          <p:nvPr>
            <p:ph idx="1"/>
          </p:nvPr>
        </p:nvSpPr>
        <p:spPr/>
        <p:txBody>
          <a:bodyPr>
            <a:normAutofit/>
          </a:bodyPr>
          <a:lstStyle/>
          <a:p>
            <a:pPr lvl="0"/>
            <a:r>
              <a:rPr lang="en-GB" dirty="0" smtClean="0"/>
              <a:t>Let’s use the invisibility cloak data.</a:t>
            </a:r>
          </a:p>
          <a:p>
            <a:pPr lvl="1"/>
            <a:r>
              <a:rPr lang="en-GB" dirty="0" smtClean="0"/>
              <a:t>Two groups (levels!):</a:t>
            </a:r>
          </a:p>
          <a:p>
            <a:pPr lvl="1"/>
            <a:r>
              <a:rPr lang="en-GB" dirty="0" smtClean="0"/>
              <a:t>Cloak versus no cloak.</a:t>
            </a:r>
          </a:p>
          <a:p>
            <a:r>
              <a:rPr lang="en-GB" dirty="0" smtClean="0"/>
              <a:t>What would our null hypothesis be?</a:t>
            </a:r>
          </a:p>
          <a:p>
            <a:r>
              <a:rPr lang="en-GB" dirty="0" smtClean="0"/>
              <a:t>What would our research hypothesis be?</a:t>
            </a:r>
          </a:p>
        </p:txBody>
      </p:sp>
    </p:spTree>
    <p:extLst>
      <p:ext uri="{BB962C8B-B14F-4D97-AF65-F5344CB8AC3E}">
        <p14:creationId xmlns:p14="http://schemas.microsoft.com/office/powerpoint/2010/main" val="3368847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1572</TotalTime>
  <Words>2088</Words>
  <Application>Microsoft Macintosh PowerPoint</Application>
  <PresentationFormat>On-screen Show (4:3)</PresentationFormat>
  <Paragraphs>225</Paragraphs>
  <Slides>51</Slides>
  <Notes>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Comparing Two Means</vt:lpstr>
      <vt:lpstr>Experiments</vt:lpstr>
      <vt:lpstr>Experiments</vt:lpstr>
      <vt:lpstr>Experiments</vt:lpstr>
      <vt:lpstr>Experiments</vt:lpstr>
      <vt:lpstr>The t-test </vt:lpstr>
      <vt:lpstr>The t-test</vt:lpstr>
      <vt:lpstr>Independent t-test Example</vt:lpstr>
      <vt:lpstr>Rational for the t-test</vt:lpstr>
      <vt:lpstr>Rational for the t-test</vt:lpstr>
      <vt:lpstr>Means/SDs</vt:lpstr>
      <vt:lpstr>Rational to Experiments</vt:lpstr>
      <vt:lpstr>Rational for the t-test</vt:lpstr>
      <vt:lpstr>Rational for the t-test</vt:lpstr>
      <vt:lpstr>Rational for the t-test</vt:lpstr>
      <vt:lpstr>Rational for the t-test</vt:lpstr>
      <vt:lpstr>Rational for the t-test</vt:lpstr>
      <vt:lpstr>Rational for the t-test</vt:lpstr>
      <vt:lpstr>The Independent t-test</vt:lpstr>
      <vt:lpstr>The Independent t-test</vt:lpstr>
      <vt:lpstr>The Independent t-test</vt:lpstr>
      <vt:lpstr>Independent t-test using R</vt:lpstr>
      <vt:lpstr>Independent t-test using R</vt:lpstr>
      <vt:lpstr>Independent t-test using R</vt:lpstr>
      <vt:lpstr>Independent t-test using R</vt:lpstr>
      <vt:lpstr>Calculating the Effect Size</vt:lpstr>
      <vt:lpstr>MOTE!</vt:lpstr>
      <vt:lpstr>MOTE</vt:lpstr>
      <vt:lpstr>GPower</vt:lpstr>
      <vt:lpstr>GPower</vt:lpstr>
      <vt:lpstr>PowerPoint Presentation</vt:lpstr>
      <vt:lpstr>Reporting the independent t-test</vt:lpstr>
      <vt:lpstr>Dependent t-test Example</vt:lpstr>
      <vt:lpstr>Dependent t-test</vt:lpstr>
      <vt:lpstr>The Dependent t-test</vt:lpstr>
      <vt:lpstr>The Dependent t-test in R</vt:lpstr>
      <vt:lpstr>The Dependent t-test in R</vt:lpstr>
      <vt:lpstr>Calculating an Effect Size</vt:lpstr>
      <vt:lpstr>MOTE</vt:lpstr>
      <vt:lpstr>MOTE</vt:lpstr>
      <vt:lpstr>Reporting the dependent t-test</vt:lpstr>
      <vt:lpstr>GPower</vt:lpstr>
      <vt:lpstr>GPower</vt:lpstr>
      <vt:lpstr>PowerPoint Presentation</vt:lpstr>
      <vt:lpstr>Graphs for t-tests</vt:lpstr>
      <vt:lpstr>Graph</vt:lpstr>
      <vt:lpstr>Assumptions of the t-test</vt:lpstr>
      <vt:lpstr>Assumptions of the t-test</vt:lpstr>
      <vt:lpstr>Assumptions of the t-test</vt:lpstr>
      <vt:lpstr>When Assumptions are Broken</vt:lpstr>
      <vt:lpstr>When Assumptions are Broken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dc:creator>
  <cp:lastModifiedBy>Erin Buchanan</cp:lastModifiedBy>
  <cp:revision>89</cp:revision>
  <dcterms:created xsi:type="dcterms:W3CDTF">2013-09-25T02:47:49Z</dcterms:created>
  <dcterms:modified xsi:type="dcterms:W3CDTF">2015-09-25T23:55:11Z</dcterms:modified>
</cp:coreProperties>
</file>