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57"/>
  </p:notesMasterIdLst>
  <p:sldIdLst>
    <p:sldId id="257" r:id="rId2"/>
    <p:sldId id="259" r:id="rId3"/>
    <p:sldId id="276" r:id="rId4"/>
    <p:sldId id="277" r:id="rId5"/>
    <p:sldId id="358" r:id="rId6"/>
    <p:sldId id="260" r:id="rId7"/>
    <p:sldId id="308" r:id="rId8"/>
    <p:sldId id="278" r:id="rId9"/>
    <p:sldId id="279" r:id="rId10"/>
    <p:sldId id="359" r:id="rId11"/>
    <p:sldId id="263" r:id="rId12"/>
    <p:sldId id="360" r:id="rId13"/>
    <p:sldId id="280" r:id="rId14"/>
    <p:sldId id="281" r:id="rId15"/>
    <p:sldId id="282" r:id="rId16"/>
    <p:sldId id="283" r:id="rId17"/>
    <p:sldId id="284" r:id="rId18"/>
    <p:sldId id="285" r:id="rId19"/>
    <p:sldId id="269" r:id="rId20"/>
    <p:sldId id="361" r:id="rId21"/>
    <p:sldId id="368" r:id="rId22"/>
    <p:sldId id="326" r:id="rId23"/>
    <p:sldId id="369" r:id="rId24"/>
    <p:sldId id="370" r:id="rId25"/>
    <p:sldId id="371" r:id="rId26"/>
    <p:sldId id="337" r:id="rId27"/>
    <p:sldId id="338" r:id="rId28"/>
    <p:sldId id="329" r:id="rId29"/>
    <p:sldId id="335" r:id="rId30"/>
    <p:sldId id="336" r:id="rId31"/>
    <p:sldId id="342" r:id="rId32"/>
    <p:sldId id="344" r:id="rId33"/>
    <p:sldId id="345" r:id="rId34"/>
    <p:sldId id="346" r:id="rId35"/>
    <p:sldId id="347" r:id="rId36"/>
    <p:sldId id="363" r:id="rId37"/>
    <p:sldId id="364" r:id="rId38"/>
    <p:sldId id="365" r:id="rId39"/>
    <p:sldId id="366" r:id="rId40"/>
    <p:sldId id="367" r:id="rId41"/>
    <p:sldId id="349" r:id="rId42"/>
    <p:sldId id="307" r:id="rId43"/>
    <p:sldId id="309" r:id="rId44"/>
    <p:sldId id="350" r:id="rId45"/>
    <p:sldId id="351" r:id="rId46"/>
    <p:sldId id="352" r:id="rId47"/>
    <p:sldId id="372" r:id="rId48"/>
    <p:sldId id="312" r:id="rId49"/>
    <p:sldId id="353" r:id="rId50"/>
    <p:sldId id="354" r:id="rId51"/>
    <p:sldId id="355" r:id="rId52"/>
    <p:sldId id="373" r:id="rId53"/>
    <p:sldId id="323" r:id="rId54"/>
    <p:sldId id="324" r:id="rId55"/>
    <p:sldId id="375"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9829" autoAdjust="0"/>
  </p:normalViewPr>
  <p:slideViewPr>
    <p:cSldViewPr snapToGrid="0" snapToObjects="1">
      <p:cViewPr>
        <p:scale>
          <a:sx n="89" d="100"/>
          <a:sy n="89" d="100"/>
        </p:scale>
        <p:origin x="1648" y="4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B1CB0-4F08-A343-B53C-FB974CBD612B}" type="datetimeFigureOut">
              <a:rPr lang="en-US" smtClean="0"/>
              <a:t>10/15/17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78AA3-7A9C-434D-9BD6-358F4DDF67D1}" type="slidenum">
              <a:rPr lang="en-US" smtClean="0"/>
              <a:t>‹#›</a:t>
            </a:fld>
            <a:endParaRPr lang="en-US"/>
          </a:p>
        </p:txBody>
      </p:sp>
    </p:spTree>
    <p:extLst>
      <p:ext uri="{BB962C8B-B14F-4D97-AF65-F5344CB8AC3E}">
        <p14:creationId xmlns:p14="http://schemas.microsoft.com/office/powerpoint/2010/main" val="9223276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BEA83-EBFF-4CB6-BB52-9D1F8973263E}" type="slidenum">
              <a:rPr lang="en-US"/>
              <a:pPr/>
              <a:t>1</a:t>
            </a:fld>
            <a:endParaRPr lang="en-US"/>
          </a:p>
        </p:txBody>
      </p:sp>
      <p:sp>
        <p:nvSpPr>
          <p:cNvPr id="156674" name="Rectangle 2"/>
          <p:cNvSpPr>
            <a:spLocks noGrp="1" noRot="1" noChangeAspect="1" noChangeArrowheads="1" noTextEdit="1"/>
          </p:cNvSpPr>
          <p:nvPr>
            <p:ph type="sldImg"/>
          </p:nvPr>
        </p:nvSpPr>
        <p:spPr>
          <a:xfrm>
            <a:off x="1184275" y="708025"/>
            <a:ext cx="4535488" cy="3402013"/>
          </a:xfrm>
          <a:ln/>
        </p:spPr>
      </p:sp>
      <p:sp>
        <p:nvSpPr>
          <p:cNvPr id="156675" name="Rectangle 3"/>
          <p:cNvSpPr>
            <a:spLocks noGrp="1" noChangeArrowheads="1"/>
          </p:cNvSpPr>
          <p:nvPr>
            <p:ph type="body" idx="1"/>
          </p:nvPr>
        </p:nvSpPr>
        <p:spPr>
          <a:xfrm>
            <a:off x="941388" y="4322763"/>
            <a:ext cx="5019675" cy="4110037"/>
          </a:xfrm>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20D0FC-2905-4149-84EA-F6A2A583322D}" type="slidenum">
              <a:rPr lang="en-US"/>
              <a:pPr/>
              <a:t>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41C4C1-EF36-41FD-8013-36552D538D2E}" type="slidenum">
              <a:rPr lang="en-US"/>
              <a:pPr/>
              <a:t>6</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D2B90-FDAF-4059-96D1-E7A4BFC3FA40}" type="slidenum">
              <a:rPr lang="en-US"/>
              <a:pPr/>
              <a:t>11</a:t>
            </a:fld>
            <a:endParaRPr 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xfrm>
            <a:off x="914400" y="4343400"/>
            <a:ext cx="5029200" cy="4114800"/>
          </a:xfrm>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492480-58C7-4F4E-A57E-43606A2FA4B5}" type="slidenum">
              <a:rPr lang="en-US"/>
              <a:pPr/>
              <a:t>19</a:t>
            </a:fld>
            <a:endParaRPr lang="en-US"/>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xfrm>
            <a:off x="914400" y="4343400"/>
            <a:ext cx="5029200" cy="4114800"/>
          </a:xfrm>
        </p:spPr>
        <p:txBody>
          <a:bodyPr/>
          <a:lstStyle/>
          <a:p>
            <a:pPr algn="just"/>
            <a:r>
              <a:rPr lang="en-GB">
                <a:latin typeface="Chantilly" pitchFamily="2" charset="0"/>
                <a:cs typeface="Times New Roman" pitchFamily="18" charset="0"/>
              </a:rPr>
              <a:t>The residual sum of squares is calculated in the same way as for one-way ANOVA and again represents individual differences in performance or the variance that can’t be explained by factors that were systematically manipulated. We saw in one-way ANOVA that the value is calculated by taking the squared error between each data point and its corresponding group mean. An alternative way to express this was as in equation 1 in the slide.</a:t>
            </a:r>
          </a:p>
          <a:p>
            <a:pPr algn="just"/>
            <a:r>
              <a:rPr lang="en-GB">
                <a:latin typeface="Chantilly" pitchFamily="2" charset="0"/>
                <a:cs typeface="Times New Roman" pitchFamily="18" charset="0"/>
              </a:rPr>
              <a:t>So, we use the individual variances of each group and multiply them by one less than the number of people within the group (</a:t>
            </a:r>
            <a:r>
              <a:rPr lang="en-GB" i="1">
                <a:latin typeface="Chantilly" pitchFamily="2" charset="0"/>
                <a:cs typeface="Times New Roman" pitchFamily="18" charset="0"/>
              </a:rPr>
              <a:t>n</a:t>
            </a:r>
            <a:r>
              <a:rPr lang="en-GB">
                <a:latin typeface="Chantilly" pitchFamily="2" charset="0"/>
                <a:cs typeface="Times New Roman" pitchFamily="18" charset="0"/>
              </a:rPr>
              <a:t>). We have the individual group variances in our original table of data (first page of this handout) and there were 8 people in each group (therefore, </a:t>
            </a:r>
            <a:r>
              <a:rPr lang="en-GB" i="1">
                <a:latin typeface="Chantilly" pitchFamily="2" charset="0"/>
                <a:cs typeface="Times New Roman" pitchFamily="18" charset="0"/>
              </a:rPr>
              <a:t>n</a:t>
            </a:r>
            <a:r>
              <a:rPr lang="en-GB">
                <a:latin typeface="Chantilly" pitchFamily="2" charset="0"/>
                <a:cs typeface="Times New Roman" pitchFamily="18" charset="0"/>
              </a:rPr>
              <a:t> = 8) and so the equation becomes the second equation on the slide.</a:t>
            </a:r>
          </a:p>
          <a:p>
            <a:pPr algn="just"/>
            <a:r>
              <a:rPr lang="en-GB">
                <a:latin typeface="Chantilly" pitchFamily="2" charset="0"/>
                <a:cs typeface="Times New Roman" pitchFamily="18" charset="0"/>
              </a:rPr>
              <a:t>The degrees of freedom for each group will be one less than the number of scores per group (i.e. 7). Therefore, if we add the sums of squares for each group, we get a total of 6 </a:t>
            </a:r>
            <a:r>
              <a:rPr lang="en-GB">
                <a:latin typeface="Chantilly" pitchFamily="2" charset="0"/>
                <a:cs typeface="Times New Roman" pitchFamily="18" charset="0"/>
                <a:sym typeface="Symbol" pitchFamily="18" charset="2"/>
              </a:rPr>
              <a:t></a:t>
            </a:r>
            <a:r>
              <a:rPr lang="en-GB">
                <a:latin typeface="Chantilly" pitchFamily="2" charset="0"/>
                <a:cs typeface="Times New Roman" pitchFamily="18" charset="0"/>
              </a:rPr>
              <a:t> 7 = 42.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93325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40668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85523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4EC43-E1F2-0D44-9B40-580E6B54BEAE}"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79313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4EC43-E1F2-0D44-9B40-580E6B54BEAE}" type="datetimeFigureOut">
              <a:rPr lang="en-US" smtClean="0"/>
              <a:t>10/15/17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23765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4EC43-E1F2-0D44-9B40-580E6B54BEAE}"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736757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4EC43-E1F2-0D44-9B40-580E6B54BEAE}" type="datetimeFigureOut">
              <a:rPr lang="en-US" smtClean="0"/>
              <a:t>10/15/17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3614854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4EC43-E1F2-0D44-9B40-580E6B54BEAE}" type="datetimeFigureOut">
              <a:rPr lang="en-US" smtClean="0"/>
              <a:t>10/15/17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77744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4EC43-E1F2-0D44-9B40-580E6B54BEAE}" type="datetimeFigureOut">
              <a:rPr lang="en-US" smtClean="0"/>
              <a:t>10/15/17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159496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405558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4EC43-E1F2-0D44-9B40-580E6B54BEAE}" type="datetimeFigureOut">
              <a:rPr lang="en-US" smtClean="0"/>
              <a:t>10/15/17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3F25CC-77F4-8241-9A26-99A192957560}" type="slidenum">
              <a:rPr lang="en-US" smtClean="0"/>
              <a:t>‹#›</a:t>
            </a:fld>
            <a:endParaRPr lang="en-US"/>
          </a:p>
        </p:txBody>
      </p:sp>
    </p:spTree>
    <p:extLst>
      <p:ext uri="{BB962C8B-B14F-4D97-AF65-F5344CB8AC3E}">
        <p14:creationId xmlns:p14="http://schemas.microsoft.com/office/powerpoint/2010/main" val="280421548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4EC43-E1F2-0D44-9B40-580E6B54BEAE}" type="datetimeFigureOut">
              <a:rPr lang="en-US" smtClean="0"/>
              <a:t>10/15/17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3F25CC-77F4-8241-9A26-99A192957560}" type="slidenum">
              <a:rPr lang="en-US" smtClean="0"/>
              <a:t>‹#›</a:t>
            </a:fld>
            <a:endParaRPr lang="en-US"/>
          </a:p>
        </p:txBody>
      </p:sp>
    </p:spTree>
    <p:extLst>
      <p:ext uri="{BB962C8B-B14F-4D97-AF65-F5344CB8AC3E}">
        <p14:creationId xmlns:p14="http://schemas.microsoft.com/office/powerpoint/2010/main" val="151609130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5.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6.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7.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6.bin"/><Relationship Id="rId5"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png"/><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type="ctrTitle"/>
          </p:nvPr>
        </p:nvSpPr>
        <p:spPr/>
        <p:txBody>
          <a:bodyPr/>
          <a:lstStyle/>
          <a:p>
            <a:r>
              <a:rPr lang="en-GB" dirty="0" smtClean="0"/>
              <a:t>Two-Way Independent ANOVA (GLM 3)</a:t>
            </a:r>
            <a:endParaRPr lang="en-GB" dirty="0"/>
          </a:p>
        </p:txBody>
      </p:sp>
      <p:sp>
        <p:nvSpPr>
          <p:cNvPr id="155652" name="Rectangle 4"/>
          <p:cNvSpPr>
            <a:spLocks noGrp="1" noChangeArrowheads="1"/>
          </p:cNvSpPr>
          <p:nvPr>
            <p:ph type="subTitle" idx="1"/>
          </p:nvPr>
        </p:nvSpPr>
        <p:spPr/>
        <p:txBody>
          <a:bodyPr/>
          <a:lstStyle/>
          <a:p>
            <a:r>
              <a:rPr lang="en-GB" smtClean="0"/>
              <a:t>Chapter 12</a:t>
            </a:r>
            <a:endParaRPr lang="en-GB" dirty="0"/>
          </a:p>
        </p:txBody>
      </p:sp>
    </p:spTree>
    <p:extLst>
      <p:ext uri="{BB962C8B-B14F-4D97-AF65-F5344CB8AC3E}">
        <p14:creationId xmlns:p14="http://schemas.microsoft.com/office/powerpoint/2010/main" val="420254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dissolve">
                                      <p:cBhvr>
                                        <p:cTn id="7" dur="500"/>
                                        <p:tgtEl>
                                          <p:spTgt spid="155651"/>
                                        </p:tgtEl>
                                      </p:cBhvr>
                                    </p:animEffect>
                                  </p:childTnLst>
                                </p:cTn>
                              </p:par>
                            </p:childTnLst>
                          </p:cTn>
                        </p:par>
                        <p:par>
                          <p:cTn id="8" fill="hold">
                            <p:stCondLst>
                              <p:cond delay="500"/>
                            </p:stCondLst>
                            <p:childTnLst>
                              <p:par>
                                <p:cTn id="9" presetID="9" presetClass="entr" presetSubtype="0" fill="hold" grpId="0" nodeType="afterEffect">
                                  <p:stCondLst>
                                    <p:cond delay="1000"/>
                                  </p:stCondLst>
                                  <p:childTnLst>
                                    <p:set>
                                      <p:cBhvr>
                                        <p:cTn id="10" dur="1" fill="hold">
                                          <p:stCondLst>
                                            <p:cond delay="0"/>
                                          </p:stCondLst>
                                        </p:cTn>
                                        <p:tgtEl>
                                          <p:spTgt spid="155652">
                                            <p:txEl>
                                              <p:pRg st="0" end="0"/>
                                            </p:txEl>
                                          </p:spTgt>
                                        </p:tgtEl>
                                        <p:attrNameLst>
                                          <p:attrName>style.visibility</p:attrName>
                                        </p:attrNameLst>
                                      </p:cBhvr>
                                      <p:to>
                                        <p:strVal val="visible"/>
                                      </p:to>
                                    </p:set>
                                    <p:animEffect transition="in" filter="dissolve">
                                      <p:cBhvr>
                                        <p:cTn id="11" dur="500"/>
                                        <p:tgtEl>
                                          <p:spTgt spid="1556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autoUpdateAnimBg="0"/>
      <p:bldP spid="155652"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Out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14969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76300" y="1819924"/>
            <a:ext cx="8267700" cy="3355326"/>
          </a:xfrm>
          <a:prstGeom prst="rect">
            <a:avLst/>
          </a:prstGeom>
        </p:spPr>
      </p:pic>
    </p:spTree>
    <p:extLst>
      <p:ext uri="{BB962C8B-B14F-4D97-AF65-F5344CB8AC3E}">
        <p14:creationId xmlns:p14="http://schemas.microsoft.com/office/powerpoint/2010/main" val="1719818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79400"/>
            <a:ext cx="9144000" cy="6287232"/>
          </a:xfrm>
          <a:prstGeom prst="rect">
            <a:avLst/>
          </a:prstGeom>
        </p:spPr>
      </p:pic>
    </p:spTree>
    <p:extLst>
      <p:ext uri="{BB962C8B-B14F-4D97-AF65-F5344CB8AC3E}">
        <p14:creationId xmlns:p14="http://schemas.microsoft.com/office/powerpoint/2010/main" val="31203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Total</a:t>
            </a:r>
            <a:endParaRPr lang="en-US" dirty="0"/>
          </a:p>
        </p:txBody>
      </p:sp>
      <p:sp>
        <p:nvSpPr>
          <p:cNvPr id="3" name="Content Placeholder 2"/>
          <p:cNvSpPr>
            <a:spLocks noGrp="1"/>
          </p:cNvSpPr>
          <p:nvPr>
            <p:ph idx="1"/>
          </p:nvPr>
        </p:nvSpPr>
        <p:spPr/>
        <p:txBody>
          <a:bodyPr/>
          <a:lstStyle/>
          <a:p>
            <a:r>
              <a:rPr lang="en-US" dirty="0" smtClean="0"/>
              <a:t>Same as one-way ANOVA</a:t>
            </a:r>
          </a:p>
          <a:p>
            <a:r>
              <a:rPr lang="en-US" dirty="0" smtClean="0"/>
              <a:t>Each person minus the grand mean</a:t>
            </a:r>
          </a:p>
          <a:p>
            <a:r>
              <a:rPr lang="en-US" dirty="0" err="1" smtClean="0"/>
              <a:t>Dftotal</a:t>
            </a:r>
            <a:r>
              <a:rPr lang="en-US" dirty="0" smtClean="0"/>
              <a:t> = N – 1</a:t>
            </a:r>
          </a:p>
          <a:p>
            <a:pPr lvl="1"/>
            <a:r>
              <a:rPr lang="en-US" dirty="0" smtClean="0"/>
              <a:t>Remember N = total sample size</a:t>
            </a:r>
          </a:p>
        </p:txBody>
      </p:sp>
      <p:graphicFrame>
        <p:nvGraphicFramePr>
          <p:cNvPr id="4" name="Object 60"/>
          <p:cNvGraphicFramePr>
            <a:graphicFrameLocks noChangeAspect="1"/>
          </p:cNvGraphicFramePr>
          <p:nvPr>
            <p:extLst>
              <p:ext uri="{D42A27DB-BD31-4B8C-83A1-F6EECF244321}">
                <p14:modId xmlns:p14="http://schemas.microsoft.com/office/powerpoint/2010/main" val="985785322"/>
              </p:ext>
            </p:extLst>
          </p:nvPr>
        </p:nvGraphicFramePr>
        <p:xfrm>
          <a:off x="5845175" y="5290344"/>
          <a:ext cx="3298825" cy="1522412"/>
        </p:xfrm>
        <a:graphic>
          <a:graphicData uri="http://schemas.openxmlformats.org/presentationml/2006/ole">
            <mc:AlternateContent xmlns:mc="http://schemas.openxmlformats.org/markup-compatibility/2006">
              <mc:Choice xmlns:v="urn:schemas-microsoft-com:vml" Requires="v">
                <p:oleObj spid="_x0000_s7284" name="Equation" r:id="rId3" imgW="1295280" imgH="596880" progId="Equation.3">
                  <p:embed/>
                </p:oleObj>
              </mc:Choice>
              <mc:Fallback>
                <p:oleObj name="Equation" r:id="rId3" imgW="1295280" imgH="5968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175" y="5290344"/>
                        <a:ext cx="3298825" cy="1522412"/>
                      </a:xfrm>
                      <a:prstGeom prst="rect">
                        <a:avLst/>
                      </a:prstGeom>
                      <a:solidFill>
                        <a:srgbClr val="FFFF00"/>
                      </a:solidFill>
                      <a:ln w="28575">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73356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Model</a:t>
            </a:r>
            <a:endParaRPr lang="en-US" dirty="0"/>
          </a:p>
        </p:txBody>
      </p:sp>
      <p:sp>
        <p:nvSpPr>
          <p:cNvPr id="3" name="Content Placeholder 2"/>
          <p:cNvSpPr>
            <a:spLocks noGrp="1"/>
          </p:cNvSpPr>
          <p:nvPr>
            <p:ph idx="1"/>
          </p:nvPr>
        </p:nvSpPr>
        <p:spPr/>
        <p:txBody>
          <a:bodyPr/>
          <a:lstStyle/>
          <a:p>
            <a:r>
              <a:rPr lang="en-US" dirty="0" smtClean="0"/>
              <a:t>Remember that SS model = </a:t>
            </a:r>
          </a:p>
          <a:p>
            <a:r>
              <a:rPr lang="en-US" dirty="0" smtClean="0"/>
              <a:t>My group mean (condition) – grand mean</a:t>
            </a:r>
          </a:p>
          <a:p>
            <a:pPr lvl="1"/>
            <a:r>
              <a:rPr lang="en-US" dirty="0" smtClean="0"/>
              <a:t>But now we have several groups that I’m in – and this formula ignores that these conditions are structured by IV, so we are going to break this down by IV instead of pretending they are all the same IV.</a:t>
            </a:r>
          </a:p>
        </p:txBody>
      </p:sp>
      <p:graphicFrame>
        <p:nvGraphicFramePr>
          <p:cNvPr id="4" name="Object 3"/>
          <p:cNvGraphicFramePr>
            <a:graphicFrameLocks noChangeAspect="1"/>
          </p:cNvGraphicFramePr>
          <p:nvPr>
            <p:extLst>
              <p:ext uri="{D42A27DB-BD31-4B8C-83A1-F6EECF244321}">
                <p14:modId xmlns:p14="http://schemas.microsoft.com/office/powerpoint/2010/main" val="3030460826"/>
              </p:ext>
            </p:extLst>
          </p:nvPr>
        </p:nvGraphicFramePr>
        <p:xfrm>
          <a:off x="2271712" y="5719763"/>
          <a:ext cx="6872288" cy="1138237"/>
        </p:xfrm>
        <a:graphic>
          <a:graphicData uri="http://schemas.openxmlformats.org/presentationml/2006/ole">
            <mc:AlternateContent xmlns:mc="http://schemas.openxmlformats.org/markup-compatibility/2006">
              <mc:Choice xmlns:v="urn:schemas-microsoft-com:vml" Requires="v">
                <p:oleObj spid="_x0000_s8307"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2" y="5719763"/>
                        <a:ext cx="6872288" cy="1138237"/>
                      </a:xfrm>
                      <a:prstGeom prst="rect">
                        <a:avLst/>
                      </a:prstGeom>
                      <a:solidFill>
                        <a:srgbClr val="FFFF00"/>
                      </a:solidFill>
                      <a:ln w="28575">
                        <a:solidFill>
                          <a:schemeClr val="tx2"/>
                        </a:solidFill>
                        <a:miter lim="800000"/>
                        <a:headEnd/>
                        <a:tailEnd/>
                      </a:ln>
                      <a:effectLst>
                        <a:outerShdw blurRad="63500" dist="99190" dir="2388334"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21529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 = SS gender</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smtClean="0"/>
              <a:t>DF a = (k-1)</a:t>
            </a:r>
          </a:p>
          <a:p>
            <a:pPr lvl="1"/>
            <a:r>
              <a:rPr lang="en-US" dirty="0" smtClean="0"/>
              <a:t>K = levels</a:t>
            </a:r>
          </a:p>
        </p:txBody>
      </p:sp>
      <p:graphicFrame>
        <p:nvGraphicFramePr>
          <p:cNvPr id="5" name="Object 3"/>
          <p:cNvGraphicFramePr>
            <a:graphicFrameLocks noChangeAspect="1"/>
          </p:cNvGraphicFramePr>
          <p:nvPr>
            <p:extLst>
              <p:ext uri="{D42A27DB-BD31-4B8C-83A1-F6EECF244321}">
                <p14:modId xmlns:p14="http://schemas.microsoft.com/office/powerpoint/2010/main" val="654824991"/>
              </p:ext>
            </p:extLst>
          </p:nvPr>
        </p:nvGraphicFramePr>
        <p:xfrm>
          <a:off x="5127625" y="6126163"/>
          <a:ext cx="3906838" cy="647700"/>
        </p:xfrm>
        <a:graphic>
          <a:graphicData uri="http://schemas.openxmlformats.org/presentationml/2006/ole">
            <mc:AlternateContent xmlns:mc="http://schemas.openxmlformats.org/markup-compatibility/2006">
              <mc:Choice xmlns:v="urn:schemas-microsoft-com:vml" Requires="v">
                <p:oleObj spid="_x0000_s1138" name="Equation" r:id="rId3" imgW="1536480" imgH="253800" progId="Equation.3">
                  <p:embed/>
                </p:oleObj>
              </mc:Choice>
              <mc:Fallback>
                <p:oleObj name="Equation" r:id="rId3" imgW="15364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7625" y="6126163"/>
                        <a:ext cx="3906838" cy="647700"/>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99527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B = SS sport</a:t>
            </a:r>
            <a:endParaRPr lang="en-US" dirty="0"/>
          </a:p>
        </p:txBody>
      </p:sp>
      <p:sp>
        <p:nvSpPr>
          <p:cNvPr id="3" name="Content Placeholder 2"/>
          <p:cNvSpPr>
            <a:spLocks noGrp="1"/>
          </p:cNvSpPr>
          <p:nvPr>
            <p:ph idx="1"/>
          </p:nvPr>
        </p:nvSpPr>
        <p:spPr/>
        <p:txBody>
          <a:bodyPr/>
          <a:lstStyle/>
          <a:p>
            <a:r>
              <a:rPr lang="en-US" dirty="0" smtClean="0"/>
              <a:t>Same formula as SS model … but ignoring the other variable.</a:t>
            </a:r>
          </a:p>
          <a:p>
            <a:r>
              <a:rPr lang="en-US" dirty="0" smtClean="0"/>
              <a:t>Level mean – grand mean</a:t>
            </a:r>
          </a:p>
          <a:p>
            <a:r>
              <a:rPr lang="en-US" dirty="0"/>
              <a:t>DF </a:t>
            </a:r>
            <a:r>
              <a:rPr lang="en-US" dirty="0" smtClean="0"/>
              <a:t>b </a:t>
            </a:r>
            <a:r>
              <a:rPr lang="en-US" dirty="0"/>
              <a:t>= (k-1)</a:t>
            </a:r>
          </a:p>
          <a:p>
            <a:endParaRPr lang="en-US" dirty="0" smtClean="0"/>
          </a:p>
        </p:txBody>
      </p:sp>
      <p:graphicFrame>
        <p:nvGraphicFramePr>
          <p:cNvPr id="5" name="Object 3"/>
          <p:cNvGraphicFramePr>
            <a:graphicFrameLocks noChangeAspect="1"/>
          </p:cNvGraphicFramePr>
          <p:nvPr>
            <p:extLst>
              <p:ext uri="{D42A27DB-BD31-4B8C-83A1-F6EECF244321}">
                <p14:modId xmlns:p14="http://schemas.microsoft.com/office/powerpoint/2010/main" val="1074983475"/>
              </p:ext>
            </p:extLst>
          </p:nvPr>
        </p:nvGraphicFramePr>
        <p:xfrm>
          <a:off x="5272088" y="6062663"/>
          <a:ext cx="3616325" cy="776287"/>
        </p:xfrm>
        <a:graphic>
          <a:graphicData uri="http://schemas.openxmlformats.org/presentationml/2006/ole">
            <mc:AlternateContent xmlns:mc="http://schemas.openxmlformats.org/markup-compatibility/2006">
              <mc:Choice xmlns:v="urn:schemas-microsoft-com:vml" Requires="v">
                <p:oleObj spid="_x0000_s9330" name="Equation" r:id="rId3" imgW="1422400" imgH="304800" progId="Equation.3">
                  <p:embed/>
                </p:oleObj>
              </mc:Choice>
              <mc:Fallback>
                <p:oleObj name="Equation" r:id="rId3" imgW="1422400" imgH="304800" progId="Equation.3">
                  <p:embed/>
                  <p:pic>
                    <p:nvPicPr>
                      <p:cNvPr id="0" name=""/>
                      <p:cNvPicPr>
                        <a:picLocks noChangeAspect="1" noChangeArrowheads="1"/>
                      </p:cNvPicPr>
                      <p:nvPr/>
                    </p:nvPicPr>
                    <p:blipFill>
                      <a:blip r:embed="rId4"/>
                      <a:srcRect/>
                      <a:stretch>
                        <a:fillRect/>
                      </a:stretch>
                    </p:blipFill>
                    <p:spPr bwMode="auto">
                      <a:xfrm>
                        <a:off x="5272088" y="6062663"/>
                        <a:ext cx="3616325" cy="776287"/>
                      </a:xfrm>
                      <a:prstGeom prst="rect">
                        <a:avLst/>
                      </a:prstGeom>
                      <a:solidFill>
                        <a:srgbClr val="FFFF00"/>
                      </a:solidFill>
                      <a:ln w="28575">
                        <a:solidFill>
                          <a:schemeClr val="tx2"/>
                        </a:solidFill>
                        <a:miter lim="800000"/>
                        <a:headEnd/>
                        <a:tailEnd/>
                      </a:ln>
                      <a:effectLst>
                        <a:outerShdw blurRad="63500" dist="99190" dir="2388334" algn="ctr" rotWithShape="0">
                          <a:schemeClr val="bg2">
                            <a:alpha val="74998"/>
                          </a:schemeClr>
                        </a:outerShdw>
                      </a:effectLst>
                    </p:spPr>
                  </p:pic>
                </p:oleObj>
              </mc:Fallback>
            </mc:AlternateContent>
          </a:graphicData>
        </a:graphic>
      </p:graphicFrame>
    </p:spTree>
    <p:extLst>
      <p:ext uri="{BB962C8B-B14F-4D97-AF65-F5344CB8AC3E}">
        <p14:creationId xmlns:p14="http://schemas.microsoft.com/office/powerpoint/2010/main" val="151385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ppt_x</p:attrName>
                                        </p:attrNameLst>
                                      </p:cBhvr>
                                      <p:tavLst>
                                        <p:tav tm="0">
                                          <p:val>
                                            <p:fltVal val="0.5"/>
                                          </p:val>
                                        </p:tav>
                                        <p:tav tm="100000">
                                          <p:val>
                                            <p:strVal val="#ppt_x"/>
                                          </p:val>
                                        </p:tav>
                                      </p:tavLst>
                                    </p:anim>
                                    <p:anim calcmode="lin" valueType="num">
                                      <p:cBhvr>
                                        <p:cTn id="10"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Marginal Means</a:t>
            </a:r>
            <a:endParaRPr lang="en-US" dirty="0"/>
          </a:p>
        </p:txBody>
      </p:sp>
      <p:sp>
        <p:nvSpPr>
          <p:cNvPr id="3" name="Content Placeholder 2"/>
          <p:cNvSpPr>
            <a:spLocks noGrp="1"/>
          </p:cNvSpPr>
          <p:nvPr>
            <p:ph idx="1"/>
          </p:nvPr>
        </p:nvSpPr>
        <p:spPr/>
        <p:txBody>
          <a:bodyPr/>
          <a:lstStyle/>
          <a:p>
            <a:r>
              <a:rPr lang="en-US" dirty="0" smtClean="0"/>
              <a:t>These “level means” are considered marginal means.</a:t>
            </a:r>
            <a:endParaRPr lang="en-US" dirty="0"/>
          </a:p>
        </p:txBody>
      </p:sp>
    </p:spTree>
    <p:extLst>
      <p:ext uri="{BB962C8B-B14F-4D97-AF65-F5344CB8AC3E}">
        <p14:creationId xmlns:p14="http://schemas.microsoft.com/office/powerpoint/2010/main" val="392605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 AXB = interaction </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DF AXB = </a:t>
            </a:r>
            <a:r>
              <a:rPr lang="en-US" dirty="0" err="1" smtClean="0"/>
              <a:t>Dfa</a:t>
            </a:r>
            <a:r>
              <a:rPr lang="en-US" dirty="0" smtClean="0"/>
              <a:t> X </a:t>
            </a:r>
            <a:r>
              <a:rPr lang="en-US" dirty="0" err="1" smtClean="0"/>
              <a:t>DFb</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644369165"/>
              </p:ext>
            </p:extLst>
          </p:nvPr>
        </p:nvGraphicFramePr>
        <p:xfrm>
          <a:off x="1524000" y="1730428"/>
          <a:ext cx="7165975" cy="841375"/>
        </p:xfrm>
        <a:graphic>
          <a:graphicData uri="http://schemas.openxmlformats.org/presentationml/2006/ole">
            <mc:AlternateContent xmlns:mc="http://schemas.openxmlformats.org/markup-compatibility/2006">
              <mc:Choice xmlns:v="urn:schemas-microsoft-com:vml" Requires="v">
                <p:oleObj spid="_x0000_s10352" name="Equation" r:id="rId3" imgW="1625400" imgH="190440" progId="Equation.3">
                  <p:embed/>
                </p:oleObj>
              </mc:Choice>
              <mc:Fallback>
                <p:oleObj name="Equation" r:id="rId3" imgW="162540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730428"/>
                        <a:ext cx="7165975" cy="841375"/>
                      </a:xfrm>
                      <a:prstGeom prst="rect">
                        <a:avLst/>
                      </a:prstGeom>
                      <a:solidFill>
                        <a:srgbClr val="FFFF00"/>
                      </a:solidFill>
                      <a:ln w="38100">
                        <a:solidFill>
                          <a:schemeClr val="tx2"/>
                        </a:solidFill>
                        <a:miter lim="800000"/>
                        <a:headEnd/>
                        <a:tailEnd/>
                      </a:ln>
                      <a:effectLst>
                        <a:outerShdw blurRad="63500" dist="10776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391769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40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GB" dirty="0" smtClean="0"/>
              <a:t>SS</a:t>
            </a:r>
            <a:r>
              <a:rPr lang="en-GB" baseline="-25000" dirty="0" smtClean="0"/>
              <a:t>R </a:t>
            </a:r>
            <a:r>
              <a:rPr lang="en-GB" dirty="0" smtClean="0"/>
              <a:t>= error</a:t>
            </a:r>
            <a:endParaRPr lang="en-GB" baseline="-25000" dirty="0"/>
          </a:p>
        </p:txBody>
      </p:sp>
      <p:sp>
        <p:nvSpPr>
          <p:cNvPr id="2" name="Content Placeholder 1"/>
          <p:cNvSpPr>
            <a:spLocks noGrp="1"/>
          </p:cNvSpPr>
          <p:nvPr>
            <p:ph idx="1"/>
          </p:nvPr>
        </p:nvSpPr>
        <p:spPr/>
        <p:txBody>
          <a:bodyPr/>
          <a:lstStyle/>
          <a:p>
            <a:r>
              <a:rPr lang="en-US" dirty="0" smtClean="0"/>
              <a:t>This formula doesn’t change – average variance across groups.</a:t>
            </a:r>
          </a:p>
          <a:p>
            <a:r>
              <a:rPr lang="en-US" dirty="0" smtClean="0"/>
              <a:t>Each participant – my condition mean</a:t>
            </a:r>
            <a:endParaRPr lang="en-US" dirty="0"/>
          </a:p>
        </p:txBody>
      </p:sp>
      <p:graphicFrame>
        <p:nvGraphicFramePr>
          <p:cNvPr id="180227" name="Object 3"/>
          <p:cNvGraphicFramePr>
            <a:graphicFrameLocks noChangeAspect="1"/>
          </p:cNvGraphicFramePr>
          <p:nvPr>
            <p:extLst>
              <p:ext uri="{D42A27DB-BD31-4B8C-83A1-F6EECF244321}">
                <p14:modId xmlns:p14="http://schemas.microsoft.com/office/powerpoint/2010/main" val="1301917441"/>
              </p:ext>
            </p:extLst>
          </p:nvPr>
        </p:nvGraphicFramePr>
        <p:xfrm>
          <a:off x="1519238" y="6326555"/>
          <a:ext cx="7624762" cy="431800"/>
        </p:xfrm>
        <a:graphic>
          <a:graphicData uri="http://schemas.openxmlformats.org/presentationml/2006/ole">
            <mc:AlternateContent xmlns:mc="http://schemas.openxmlformats.org/markup-compatibility/2006">
              <mc:Choice xmlns:v="urn:schemas-microsoft-com:vml" Requires="v">
                <p:oleObj spid="_x0000_s6283" name="Equation" r:id="rId4" imgW="4216320" imgH="241200" progId="Equation.3">
                  <p:embed/>
                </p:oleObj>
              </mc:Choice>
              <mc:Fallback>
                <p:oleObj name="Equation" r:id="rId4" imgW="42163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9238" y="6326555"/>
                        <a:ext cx="7624762" cy="431800"/>
                      </a:xfrm>
                      <a:prstGeom prst="rect">
                        <a:avLst/>
                      </a:prstGeom>
                      <a:solidFill>
                        <a:srgbClr val="FFFF00"/>
                      </a:solidFill>
                      <a:ln w="38100">
                        <a:solidFill>
                          <a:schemeClr val="tx2"/>
                        </a:solidFill>
                        <a:miter lim="800000"/>
                        <a:headEnd/>
                        <a:tailEnd/>
                      </a:ln>
                      <a:effectLst>
                        <a:outerShdw blurRad="63500" dist="89803" dir="2700000" algn="ctr" rotWithShape="0">
                          <a:schemeClr val="tx1">
                            <a:alpha val="74998"/>
                          </a:schemeClr>
                        </a:outerShdw>
                      </a:effectLst>
                    </p:spPr>
                  </p:pic>
                </p:oleObj>
              </mc:Fallback>
            </mc:AlternateContent>
          </a:graphicData>
        </a:graphic>
      </p:graphicFrame>
    </p:spTree>
    <p:extLst>
      <p:ext uri="{BB962C8B-B14F-4D97-AF65-F5344CB8AC3E}">
        <p14:creationId xmlns:p14="http://schemas.microsoft.com/office/powerpoint/2010/main" val="127472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0226"/>
                                        </p:tgtEl>
                                        <p:attrNameLst>
                                          <p:attrName>style.visibility</p:attrName>
                                        </p:attrNameLst>
                                      </p:cBhvr>
                                      <p:to>
                                        <p:strVal val="visible"/>
                                      </p:to>
                                    </p:set>
                                    <p:animEffect transition="in" filter="dissolve">
                                      <p:cBhvr>
                                        <p:cTn id="7" dur="500"/>
                                        <p:tgtEl>
                                          <p:spTgt spid="180226"/>
                                        </p:tgtEl>
                                      </p:cBhvr>
                                    </p:animEffect>
                                  </p:childTnLst>
                                </p:cTn>
                              </p:par>
                            </p:childTnLst>
                          </p:cTn>
                        </p:par>
                        <p:par>
                          <p:cTn id="8" fill="hold">
                            <p:stCondLst>
                              <p:cond delay="500"/>
                            </p:stCondLst>
                            <p:childTnLst>
                              <p:par>
                                <p:cTn id="9" presetID="23" presetClass="entr" presetSubtype="528" fill="hold" nodeType="afterEffect">
                                  <p:stCondLst>
                                    <p:cond delay="3000"/>
                                  </p:stCondLst>
                                  <p:childTnLst>
                                    <p:set>
                                      <p:cBhvr>
                                        <p:cTn id="10" dur="1" fill="hold">
                                          <p:stCondLst>
                                            <p:cond delay="0"/>
                                          </p:stCondLst>
                                        </p:cTn>
                                        <p:tgtEl>
                                          <p:spTgt spid="180227"/>
                                        </p:tgtEl>
                                        <p:attrNameLst>
                                          <p:attrName>style.visibility</p:attrName>
                                        </p:attrNameLst>
                                      </p:cBhvr>
                                      <p:to>
                                        <p:strVal val="visible"/>
                                      </p:to>
                                    </p:set>
                                    <p:anim calcmode="lin" valueType="num">
                                      <p:cBhvr>
                                        <p:cTn id="11" dur="500" fill="hold"/>
                                        <p:tgtEl>
                                          <p:spTgt spid="180227"/>
                                        </p:tgtEl>
                                        <p:attrNameLst>
                                          <p:attrName>ppt_w</p:attrName>
                                        </p:attrNameLst>
                                      </p:cBhvr>
                                      <p:tavLst>
                                        <p:tav tm="0">
                                          <p:val>
                                            <p:fltVal val="0"/>
                                          </p:val>
                                        </p:tav>
                                        <p:tav tm="100000">
                                          <p:val>
                                            <p:strVal val="#ppt_w"/>
                                          </p:val>
                                        </p:tav>
                                      </p:tavLst>
                                    </p:anim>
                                    <p:anim calcmode="lin" valueType="num">
                                      <p:cBhvr>
                                        <p:cTn id="12" dur="500" fill="hold"/>
                                        <p:tgtEl>
                                          <p:spTgt spid="180227"/>
                                        </p:tgtEl>
                                        <p:attrNameLst>
                                          <p:attrName>ppt_h</p:attrName>
                                        </p:attrNameLst>
                                      </p:cBhvr>
                                      <p:tavLst>
                                        <p:tav tm="0">
                                          <p:val>
                                            <p:fltVal val="0"/>
                                          </p:val>
                                        </p:tav>
                                        <p:tav tm="100000">
                                          <p:val>
                                            <p:strVal val="#ppt_h"/>
                                          </p:val>
                                        </p:tav>
                                      </p:tavLst>
                                    </p:anim>
                                    <p:anim calcmode="lin" valueType="num">
                                      <p:cBhvr>
                                        <p:cTn id="13" dur="500" fill="hold"/>
                                        <p:tgtEl>
                                          <p:spTgt spid="180227"/>
                                        </p:tgtEl>
                                        <p:attrNameLst>
                                          <p:attrName>ppt_x</p:attrName>
                                        </p:attrNameLst>
                                      </p:cBhvr>
                                      <p:tavLst>
                                        <p:tav tm="0">
                                          <p:val>
                                            <p:fltVal val="0.5"/>
                                          </p:val>
                                        </p:tav>
                                        <p:tav tm="100000">
                                          <p:val>
                                            <p:strVal val="#ppt_x"/>
                                          </p:val>
                                        </p:tav>
                                      </p:tavLst>
                                    </p:anim>
                                    <p:anim calcmode="lin" valueType="num">
                                      <p:cBhvr>
                                        <p:cTn id="14" dur="500" fill="hold"/>
                                        <p:tgtEl>
                                          <p:spTgt spid="18022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normAutofit fontScale="90000"/>
          </a:bodyPr>
          <a:lstStyle/>
          <a:p>
            <a:r>
              <a:rPr lang="en-GB" dirty="0"/>
              <a:t>What is Two-Way Independent ANOVA?</a:t>
            </a:r>
          </a:p>
        </p:txBody>
      </p:sp>
      <p:sp>
        <p:nvSpPr>
          <p:cNvPr id="2" name="Content Placeholder 1"/>
          <p:cNvSpPr>
            <a:spLocks noGrp="1"/>
          </p:cNvSpPr>
          <p:nvPr>
            <p:ph idx="1"/>
          </p:nvPr>
        </p:nvSpPr>
        <p:spPr/>
        <p:txBody>
          <a:bodyPr/>
          <a:lstStyle/>
          <a:p>
            <a:r>
              <a:rPr lang="en-GB" dirty="0"/>
              <a:t>Two Independent Variables</a:t>
            </a:r>
          </a:p>
          <a:p>
            <a:pPr lvl="1"/>
            <a:r>
              <a:rPr lang="en-GB" dirty="0"/>
              <a:t>Two-way = 2 Independent variables</a:t>
            </a:r>
          </a:p>
          <a:p>
            <a:pPr lvl="1"/>
            <a:r>
              <a:rPr lang="en-GB" dirty="0"/>
              <a:t>Three-way = 3 Independent variables</a:t>
            </a:r>
          </a:p>
          <a:p>
            <a:r>
              <a:rPr lang="en-GB" dirty="0"/>
              <a:t>Different participants in </a:t>
            </a:r>
            <a:r>
              <a:rPr lang="en-GB" i="1" dirty="0"/>
              <a:t>all</a:t>
            </a:r>
            <a:r>
              <a:rPr lang="en-GB" dirty="0"/>
              <a:t> conditions.</a:t>
            </a:r>
          </a:p>
          <a:p>
            <a:pPr lvl="1"/>
            <a:r>
              <a:rPr lang="en-GB" dirty="0"/>
              <a:t>Independent = ‘different participants’</a:t>
            </a:r>
          </a:p>
          <a:p>
            <a:r>
              <a:rPr lang="en-GB" dirty="0"/>
              <a:t>Several Independent Variables is known as a factorial design</a:t>
            </a:r>
            <a:endParaRPr lang="en-US" dirty="0"/>
          </a:p>
        </p:txBody>
      </p:sp>
    </p:spTree>
    <p:extLst>
      <p:ext uri="{BB962C8B-B14F-4D97-AF65-F5344CB8AC3E}">
        <p14:creationId xmlns:p14="http://schemas.microsoft.com/office/powerpoint/2010/main" val="111719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dissolve">
                                      <p:cBhvr>
                                        <p:cTn id="7"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79400"/>
            <a:ext cx="9144000" cy="6287232"/>
          </a:xfrm>
          <a:prstGeom prst="rect">
            <a:avLst/>
          </a:prstGeom>
        </p:spPr>
      </p:pic>
    </p:spTree>
    <p:extLst>
      <p:ext uri="{BB962C8B-B14F-4D97-AF65-F5344CB8AC3E}">
        <p14:creationId xmlns:p14="http://schemas.microsoft.com/office/powerpoint/2010/main" val="2195359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R</a:t>
            </a:r>
          </a:p>
        </p:txBody>
      </p:sp>
      <p:sp>
        <p:nvSpPr>
          <p:cNvPr id="3" name="Content Placeholder 2"/>
          <p:cNvSpPr>
            <a:spLocks noGrp="1"/>
          </p:cNvSpPr>
          <p:nvPr>
            <p:ph idx="1"/>
          </p:nvPr>
        </p:nvSpPr>
        <p:spPr/>
        <p:txBody>
          <a:bodyPr/>
          <a:lstStyle/>
          <a:p>
            <a:r>
              <a:rPr lang="en-US" dirty="0" smtClean="0"/>
              <a:t>So, what if we want to change the order of the levels?</a:t>
            </a:r>
          </a:p>
          <a:p>
            <a:r>
              <a:rPr lang="en-US" i="1" dirty="0" err="1" smtClean="0"/>
              <a:t>dataset$column</a:t>
            </a:r>
            <a:r>
              <a:rPr lang="en-US" dirty="0" smtClean="0"/>
              <a:t> = factor(</a:t>
            </a:r>
            <a:r>
              <a:rPr lang="en-US" i="1" dirty="0" err="1" smtClean="0"/>
              <a:t>dataset$column</a:t>
            </a:r>
            <a:r>
              <a:rPr lang="en-US" dirty="0" smtClean="0"/>
              <a:t>,</a:t>
            </a:r>
          </a:p>
          <a:p>
            <a:pPr lvl="1"/>
            <a:r>
              <a:rPr lang="en-US" dirty="0"/>
              <a:t>l</a:t>
            </a:r>
            <a:r>
              <a:rPr lang="en-US" dirty="0" smtClean="0"/>
              <a:t>evels = c</a:t>
            </a:r>
            <a:r>
              <a:rPr lang="en-US" i="1" dirty="0" smtClean="0"/>
              <a:t>(“stuff”, ”stuff”</a:t>
            </a:r>
            <a:r>
              <a:rPr lang="en-US" dirty="0" smtClean="0"/>
              <a:t>))</a:t>
            </a:r>
          </a:p>
          <a:p>
            <a:pPr lvl="1"/>
            <a:r>
              <a:rPr lang="en-US" dirty="0" smtClean="0"/>
              <a:t>Remember, the level names have to be in the dataset already.</a:t>
            </a:r>
          </a:p>
          <a:p>
            <a:pPr lvl="1"/>
            <a:r>
              <a:rPr lang="en-US" dirty="0" smtClean="0"/>
              <a:t>No need to label, if they aren’t changing. </a:t>
            </a:r>
            <a:endParaRPr lang="en-US" dirty="0"/>
          </a:p>
        </p:txBody>
      </p:sp>
    </p:spTree>
    <p:extLst>
      <p:ext uri="{BB962C8B-B14F-4D97-AF65-F5344CB8AC3E}">
        <p14:creationId xmlns:p14="http://schemas.microsoft.com/office/powerpoint/2010/main" val="108889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err="1"/>
              <a:t>L</a:t>
            </a:r>
            <a:r>
              <a:rPr lang="en-US" dirty="0" err="1" smtClean="0"/>
              <a:t>evene’s</a:t>
            </a:r>
            <a:r>
              <a:rPr lang="en-US" dirty="0" smtClean="0"/>
              <a:t> Test</a:t>
            </a:r>
          </a:p>
          <a:p>
            <a:pPr lvl="1"/>
            <a:r>
              <a:rPr lang="en-US" dirty="0" smtClean="0"/>
              <a:t>Since we are doing between subjects ANOVA, we still want to check homogeneity</a:t>
            </a:r>
          </a:p>
          <a:p>
            <a:r>
              <a:rPr lang="en-US" dirty="0" smtClean="0"/>
              <a:t>Remember you have to run </a:t>
            </a:r>
            <a:r>
              <a:rPr lang="en-US" dirty="0" err="1"/>
              <a:t>e</a:t>
            </a:r>
            <a:r>
              <a:rPr lang="en-US" dirty="0" err="1" smtClean="0"/>
              <a:t>zANOVA</a:t>
            </a:r>
            <a:r>
              <a:rPr lang="en-US" dirty="0" smtClean="0"/>
              <a:t> to get the </a:t>
            </a:r>
            <a:r>
              <a:rPr lang="en-US" dirty="0" err="1" smtClean="0"/>
              <a:t>Levene’s</a:t>
            </a:r>
            <a:endParaRPr lang="en-US" dirty="0"/>
          </a:p>
        </p:txBody>
      </p:sp>
    </p:spTree>
    <p:extLst>
      <p:ext uri="{BB962C8B-B14F-4D97-AF65-F5344CB8AC3E}">
        <p14:creationId xmlns:p14="http://schemas.microsoft.com/office/powerpoint/2010/main" val="29459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R</a:t>
            </a:r>
          </a:p>
        </p:txBody>
      </p:sp>
      <p:sp>
        <p:nvSpPr>
          <p:cNvPr id="3" name="Content Placeholder 2"/>
          <p:cNvSpPr>
            <a:spLocks noGrp="1"/>
          </p:cNvSpPr>
          <p:nvPr>
            <p:ph idx="1"/>
          </p:nvPr>
        </p:nvSpPr>
        <p:spPr/>
        <p:txBody>
          <a:bodyPr/>
          <a:lstStyle/>
          <a:p>
            <a:r>
              <a:rPr lang="en-US" dirty="0" smtClean="0"/>
              <a:t>Remember, first add a participant number.</a:t>
            </a:r>
          </a:p>
          <a:p>
            <a:pPr marL="0" indent="0">
              <a:buNone/>
            </a:pPr>
            <a:r>
              <a:rPr lang="mr-IN" dirty="0" err="1"/>
              <a:t>ezANOVA</a:t>
            </a:r>
            <a:r>
              <a:rPr lang="mr-IN" dirty="0"/>
              <a:t>(</a:t>
            </a:r>
            <a:r>
              <a:rPr lang="mr-IN" dirty="0" err="1"/>
              <a:t>data</a:t>
            </a:r>
            <a:r>
              <a:rPr lang="mr-IN" dirty="0"/>
              <a:t> = </a:t>
            </a:r>
            <a:r>
              <a:rPr lang="mr-IN" i="1" dirty="0" err="1"/>
              <a:t>dataset</a:t>
            </a:r>
            <a:r>
              <a:rPr lang="mr-IN" dirty="0"/>
              <a:t>,        </a:t>
            </a:r>
            <a:endParaRPr lang="en-US" dirty="0" smtClean="0"/>
          </a:p>
          <a:p>
            <a:pPr marL="0" indent="0">
              <a:buNone/>
            </a:pPr>
            <a:r>
              <a:rPr lang="en-US" dirty="0" smtClean="0"/>
              <a:t>	</a:t>
            </a:r>
            <a:r>
              <a:rPr lang="mr-IN" dirty="0" err="1" smtClean="0"/>
              <a:t>dv</a:t>
            </a:r>
            <a:r>
              <a:rPr lang="mr-IN" dirty="0" smtClean="0"/>
              <a:t> </a:t>
            </a:r>
            <a:r>
              <a:rPr lang="mr-IN" dirty="0"/>
              <a:t>= </a:t>
            </a:r>
            <a:r>
              <a:rPr lang="en-US" i="1" dirty="0" smtClean="0"/>
              <a:t>DV column</a:t>
            </a:r>
            <a:r>
              <a:rPr lang="mr-IN" dirty="0" smtClean="0"/>
              <a:t>,        </a:t>
            </a:r>
            <a:endParaRPr lang="en-US" dirty="0" smtClean="0"/>
          </a:p>
          <a:p>
            <a:pPr marL="0" indent="0">
              <a:buNone/>
            </a:pPr>
            <a:r>
              <a:rPr lang="en-US" dirty="0" smtClean="0"/>
              <a:t>	</a:t>
            </a:r>
            <a:r>
              <a:rPr lang="mr-IN" dirty="0" err="1" smtClean="0"/>
              <a:t>between</a:t>
            </a:r>
            <a:r>
              <a:rPr lang="mr-IN" dirty="0" smtClean="0"/>
              <a:t> </a:t>
            </a:r>
            <a:r>
              <a:rPr lang="mr-IN" dirty="0"/>
              <a:t>= </a:t>
            </a:r>
            <a:r>
              <a:rPr lang="en-US" i="1" dirty="0" smtClean="0"/>
              <a:t>.(IV column, IV column)</a:t>
            </a:r>
            <a:r>
              <a:rPr lang="mr-IN" dirty="0" smtClean="0"/>
              <a:t>,</a:t>
            </a:r>
            <a:endParaRPr lang="en-US" dirty="0" smtClean="0"/>
          </a:p>
          <a:p>
            <a:pPr marL="0" indent="0">
              <a:buNone/>
            </a:pPr>
            <a:r>
              <a:rPr lang="en-US" dirty="0" smtClean="0"/>
              <a:t>	</a:t>
            </a:r>
            <a:r>
              <a:rPr lang="mr-IN" dirty="0" err="1" smtClean="0"/>
              <a:t>wid</a:t>
            </a:r>
            <a:r>
              <a:rPr lang="mr-IN" dirty="0" smtClean="0"/>
              <a:t> </a:t>
            </a:r>
            <a:r>
              <a:rPr lang="mr-IN" dirty="0"/>
              <a:t>= </a:t>
            </a:r>
            <a:r>
              <a:rPr lang="mr-IN" dirty="0" err="1" smtClean="0"/>
              <a:t>partno</a:t>
            </a:r>
            <a:r>
              <a:rPr lang="en-US" dirty="0" smtClean="0"/>
              <a:t>,</a:t>
            </a:r>
          </a:p>
          <a:p>
            <a:pPr marL="0" indent="0">
              <a:buNone/>
            </a:pPr>
            <a:r>
              <a:rPr lang="en-US" dirty="0" smtClean="0"/>
              <a:t>	</a:t>
            </a:r>
            <a:r>
              <a:rPr lang="mr-IN" dirty="0" err="1" smtClean="0"/>
              <a:t>type</a:t>
            </a:r>
            <a:r>
              <a:rPr lang="mr-IN" dirty="0" smtClean="0"/>
              <a:t> </a:t>
            </a:r>
            <a:r>
              <a:rPr lang="mr-IN" dirty="0"/>
              <a:t>= </a:t>
            </a:r>
            <a:r>
              <a:rPr lang="mr-IN" dirty="0" smtClean="0"/>
              <a:t>3</a:t>
            </a:r>
            <a:r>
              <a:rPr lang="en-US" dirty="0" smtClean="0"/>
              <a:t>,</a:t>
            </a:r>
          </a:p>
          <a:p>
            <a:pPr marL="0" indent="0">
              <a:buNone/>
            </a:pPr>
            <a:r>
              <a:rPr lang="en-US" dirty="0" smtClean="0"/>
              <a:t>	</a:t>
            </a:r>
            <a:r>
              <a:rPr lang="mr-IN" dirty="0" err="1" smtClean="0"/>
              <a:t>detailed</a:t>
            </a:r>
            <a:r>
              <a:rPr lang="mr-IN" dirty="0" smtClean="0"/>
              <a:t> </a:t>
            </a:r>
            <a:r>
              <a:rPr lang="mr-IN" dirty="0"/>
              <a:t>= </a:t>
            </a:r>
            <a:r>
              <a:rPr lang="mr-IN" dirty="0" err="1"/>
              <a:t>T</a:t>
            </a:r>
            <a:r>
              <a:rPr lang="mr-IN" dirty="0"/>
              <a:t>)</a:t>
            </a:r>
            <a:endParaRPr lang="en-US" dirty="0"/>
          </a:p>
        </p:txBody>
      </p:sp>
    </p:spTree>
    <p:extLst>
      <p:ext uri="{BB962C8B-B14F-4D97-AF65-F5344CB8AC3E}">
        <p14:creationId xmlns:p14="http://schemas.microsoft.com/office/powerpoint/2010/main" val="203905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Levene’s</a:t>
            </a:r>
            <a:r>
              <a:rPr lang="en-US" dirty="0" smtClean="0"/>
              <a:t> Test</a:t>
            </a:r>
            <a:endParaRPr lang="en-US" dirty="0"/>
          </a:p>
        </p:txBody>
      </p:sp>
      <p:sp>
        <p:nvSpPr>
          <p:cNvPr id="3" name="Content Placeholder 2"/>
          <p:cNvSpPr>
            <a:spLocks noGrp="1"/>
          </p:cNvSpPr>
          <p:nvPr>
            <p:ph idx="1"/>
          </p:nvPr>
        </p:nvSpPr>
        <p:spPr/>
        <p:txBody>
          <a:bodyPr/>
          <a:lstStyle/>
          <a:p>
            <a:r>
              <a:rPr lang="en-US" dirty="0" smtClean="0"/>
              <a:t>Not significant, </a:t>
            </a:r>
            <a:r>
              <a:rPr lang="en-US" i="1" dirty="0" smtClean="0"/>
              <a:t>F</a:t>
            </a:r>
            <a:r>
              <a:rPr lang="en-US" dirty="0" smtClean="0"/>
              <a:t>(5, 42) = 1.43, </a:t>
            </a:r>
            <a:r>
              <a:rPr lang="en-US" i="1" dirty="0" smtClean="0"/>
              <a:t>p</a:t>
            </a:r>
            <a:r>
              <a:rPr lang="en-US" dirty="0" smtClean="0"/>
              <a:t> = .24</a:t>
            </a:r>
            <a:endParaRPr lang="en-US" dirty="0"/>
          </a:p>
        </p:txBody>
      </p:sp>
      <p:pic>
        <p:nvPicPr>
          <p:cNvPr id="4" name="Picture 3"/>
          <p:cNvPicPr>
            <a:picLocks noChangeAspect="1"/>
          </p:cNvPicPr>
          <p:nvPr/>
        </p:nvPicPr>
        <p:blipFill>
          <a:blip r:embed="rId2"/>
          <a:stretch>
            <a:fillRect/>
          </a:stretch>
        </p:blipFill>
        <p:spPr>
          <a:xfrm>
            <a:off x="457200" y="2732880"/>
            <a:ext cx="8469510" cy="1667669"/>
          </a:xfrm>
          <a:prstGeom prst="rect">
            <a:avLst/>
          </a:prstGeom>
        </p:spPr>
      </p:pic>
    </p:spTree>
    <p:extLst>
      <p:ext uri="{BB962C8B-B14F-4D97-AF65-F5344CB8AC3E}">
        <p14:creationId xmlns:p14="http://schemas.microsoft.com/office/powerpoint/2010/main" val="1746674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ANOVA Test</a:t>
            </a:r>
            <a:endParaRPr lang="en-US" dirty="0"/>
          </a:p>
        </p:txBody>
      </p:sp>
      <p:sp>
        <p:nvSpPr>
          <p:cNvPr id="3" name="Content Placeholder 2"/>
          <p:cNvSpPr>
            <a:spLocks noGrp="1"/>
          </p:cNvSpPr>
          <p:nvPr>
            <p:ph idx="1"/>
          </p:nvPr>
        </p:nvSpPr>
        <p:spPr/>
        <p:txBody>
          <a:bodyPr/>
          <a:lstStyle/>
          <a:p>
            <a:r>
              <a:rPr lang="en-US" dirty="0" smtClean="0"/>
              <a:t>Ignore Intercept</a:t>
            </a:r>
            <a:endParaRPr lang="en-US" dirty="0"/>
          </a:p>
        </p:txBody>
      </p:sp>
      <p:pic>
        <p:nvPicPr>
          <p:cNvPr id="4" name="Picture 3"/>
          <p:cNvPicPr>
            <a:picLocks noChangeAspect="1"/>
          </p:cNvPicPr>
          <p:nvPr/>
        </p:nvPicPr>
        <p:blipFill>
          <a:blip r:embed="rId2"/>
          <a:stretch>
            <a:fillRect/>
          </a:stretch>
        </p:blipFill>
        <p:spPr>
          <a:xfrm>
            <a:off x="457200" y="2322512"/>
            <a:ext cx="8686800" cy="3838013"/>
          </a:xfrm>
          <a:prstGeom prst="rect">
            <a:avLst/>
          </a:prstGeom>
        </p:spPr>
      </p:pic>
    </p:spTree>
    <p:extLst>
      <p:ext uri="{BB962C8B-B14F-4D97-AF65-F5344CB8AC3E}">
        <p14:creationId xmlns:p14="http://schemas.microsoft.com/office/powerpoint/2010/main" val="186768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Effect sizes – what do I do now that we have three effects?</a:t>
            </a:r>
          </a:p>
          <a:p>
            <a:pPr lvl="1"/>
            <a:r>
              <a:rPr lang="en-US" dirty="0" smtClean="0"/>
              <a:t>Most common: </a:t>
            </a:r>
            <a:r>
              <a:rPr lang="en-US" b="1" dirty="0" smtClean="0"/>
              <a:t>Partial </a:t>
            </a:r>
            <a:r>
              <a:rPr lang="en-US" dirty="0" smtClean="0"/>
              <a:t>eta squared for each omnibus </a:t>
            </a:r>
            <a:r>
              <a:rPr lang="en-US" i="1" dirty="0" smtClean="0"/>
              <a:t>F</a:t>
            </a:r>
            <a:r>
              <a:rPr lang="en-US" dirty="0" smtClean="0"/>
              <a:t> test</a:t>
            </a:r>
          </a:p>
          <a:p>
            <a:pPr lvl="1"/>
            <a:r>
              <a:rPr lang="en-US" dirty="0" smtClean="0"/>
              <a:t>Or you can do partial omega squared as well</a:t>
            </a:r>
            <a:endParaRPr lang="en-US" dirty="0"/>
          </a:p>
        </p:txBody>
      </p:sp>
    </p:spTree>
    <p:extLst>
      <p:ext uri="{BB962C8B-B14F-4D97-AF65-F5344CB8AC3E}">
        <p14:creationId xmlns:p14="http://schemas.microsoft.com/office/powerpoint/2010/main" val="161966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Partial eta: </a:t>
            </a:r>
            <a:r>
              <a:rPr lang="en-US" dirty="0"/>
              <a:t>Here the effects are estimated based on the effect and error together (different denominator)</a:t>
            </a:r>
          </a:p>
          <a:p>
            <a:r>
              <a:rPr lang="en-US" dirty="0"/>
              <a:t>ɳ</a:t>
            </a:r>
            <a:r>
              <a:rPr lang="en-US" baseline="-25000" dirty="0"/>
              <a:t>p</a:t>
            </a:r>
            <a:r>
              <a:rPr lang="en-US" baseline="30000" dirty="0"/>
              <a:t>2  </a:t>
            </a:r>
            <a:r>
              <a:rPr lang="en-US" dirty="0"/>
              <a:t>= </a:t>
            </a:r>
            <a:r>
              <a:rPr lang="en-US" dirty="0" err="1" smtClean="0"/>
              <a:t>SS</a:t>
            </a:r>
            <a:r>
              <a:rPr lang="en-US" baseline="-25000" dirty="0" err="1" smtClean="0"/>
              <a:t>model</a:t>
            </a:r>
            <a:r>
              <a:rPr lang="en-US" dirty="0" smtClean="0"/>
              <a:t>/</a:t>
            </a:r>
            <a:r>
              <a:rPr lang="en-US" dirty="0"/>
              <a:t>(</a:t>
            </a:r>
            <a:r>
              <a:rPr lang="en-US" dirty="0" err="1" smtClean="0"/>
              <a:t>SS</a:t>
            </a:r>
            <a:r>
              <a:rPr lang="en-US" baseline="-25000" dirty="0" err="1" smtClean="0"/>
              <a:t>error</a:t>
            </a:r>
            <a:r>
              <a:rPr lang="en-US" dirty="0" smtClean="0"/>
              <a:t> </a:t>
            </a:r>
            <a:r>
              <a:rPr lang="en-US" dirty="0"/>
              <a:t>+ </a:t>
            </a:r>
            <a:r>
              <a:rPr lang="en-US" dirty="0" err="1" smtClean="0"/>
              <a:t>SS</a:t>
            </a:r>
            <a:r>
              <a:rPr lang="en-US" baseline="-25000" dirty="0" err="1" smtClean="0"/>
              <a:t>model</a:t>
            </a:r>
            <a:r>
              <a:rPr lang="en-US" dirty="0" smtClean="0"/>
              <a:t>)</a:t>
            </a:r>
          </a:p>
          <a:p>
            <a:r>
              <a:rPr lang="en-US" dirty="0" smtClean="0"/>
              <a:t>Note that with one IV partial and total eta are the same, but with multiple IVs they are not. </a:t>
            </a:r>
            <a:endParaRPr lang="en-US" dirty="0"/>
          </a:p>
          <a:p>
            <a:endParaRPr lang="en-US" dirty="0"/>
          </a:p>
        </p:txBody>
      </p:sp>
    </p:spTree>
    <p:extLst>
      <p:ext uri="{BB962C8B-B14F-4D97-AF65-F5344CB8AC3E}">
        <p14:creationId xmlns:p14="http://schemas.microsoft.com/office/powerpoint/2010/main" val="3039276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Partial omega squared:</a:t>
            </a:r>
          </a:p>
          <a:p>
            <a:endParaRPr lang="en-US" dirty="0"/>
          </a:p>
        </p:txBody>
      </p:sp>
      <p:pic>
        <p:nvPicPr>
          <p:cNvPr id="5" name="Picture 4"/>
          <p:cNvPicPr/>
          <p:nvPr/>
        </p:nvPicPr>
        <p:blipFill>
          <a:blip r:embed="rId2"/>
          <a:stretch>
            <a:fillRect/>
          </a:stretch>
        </p:blipFill>
        <p:spPr>
          <a:xfrm>
            <a:off x="886628" y="2300835"/>
            <a:ext cx="7949295" cy="2274524"/>
          </a:xfrm>
          <a:prstGeom prst="rect">
            <a:avLst/>
          </a:prstGeom>
        </p:spPr>
      </p:pic>
      <p:sp>
        <p:nvSpPr>
          <p:cNvPr id="6" name="TextBox 5"/>
          <p:cNvSpPr txBox="1"/>
          <p:nvPr/>
        </p:nvSpPr>
        <p:spPr>
          <a:xfrm>
            <a:off x="457200" y="5240500"/>
            <a:ext cx="4508265" cy="830997"/>
          </a:xfrm>
          <a:prstGeom prst="rect">
            <a:avLst/>
          </a:prstGeom>
          <a:noFill/>
        </p:spPr>
        <p:txBody>
          <a:bodyPr wrap="none" rtlCol="0">
            <a:spAutoFit/>
          </a:bodyPr>
          <a:lstStyle/>
          <a:p>
            <a:r>
              <a:rPr lang="en-US" sz="2400" dirty="0"/>
              <a:t>a = levels (a-1) = </a:t>
            </a:r>
            <a:r>
              <a:rPr lang="en-US" sz="2400" dirty="0" err="1"/>
              <a:t>dfmodel</a:t>
            </a:r>
            <a:endParaRPr lang="en-US" sz="2400" dirty="0"/>
          </a:p>
          <a:p>
            <a:r>
              <a:rPr lang="en-US" sz="2400" dirty="0"/>
              <a:t>n = number of people in each level </a:t>
            </a:r>
          </a:p>
        </p:txBody>
      </p:sp>
    </p:spTree>
    <p:extLst>
      <p:ext uri="{BB962C8B-B14F-4D97-AF65-F5344CB8AC3E}">
        <p14:creationId xmlns:p14="http://schemas.microsoft.com/office/powerpoint/2010/main" val="2945936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Write up the MAIN EFFECTS:</a:t>
            </a:r>
          </a:p>
          <a:p>
            <a:pPr lvl="1"/>
            <a:r>
              <a:rPr lang="en-US" dirty="0" smtClean="0"/>
              <a:t>Gender </a:t>
            </a:r>
            <a:r>
              <a:rPr lang="en-US" i="1" dirty="0" smtClean="0"/>
              <a:t>F</a:t>
            </a:r>
            <a:r>
              <a:rPr lang="en-US" dirty="0" smtClean="0"/>
              <a:t>(1,42) = 2.03, </a:t>
            </a:r>
            <a:r>
              <a:rPr lang="en-US" i="1" dirty="0" smtClean="0"/>
              <a:t>p</a:t>
            </a:r>
            <a:r>
              <a:rPr lang="en-US" dirty="0" smtClean="0"/>
              <a:t> = .16, </a:t>
            </a:r>
            <a:r>
              <a:rPr lang="en-US" i="1" dirty="0" smtClean="0"/>
              <a:t>η</a:t>
            </a:r>
            <a:r>
              <a:rPr lang="en-US" i="1" baseline="-25000" dirty="0" smtClean="0"/>
              <a:t>p</a:t>
            </a:r>
            <a:r>
              <a:rPr lang="en-US" i="1" baseline="30000" dirty="0" smtClean="0"/>
              <a:t>2</a:t>
            </a:r>
            <a:r>
              <a:rPr lang="en-US" i="1" dirty="0" smtClean="0"/>
              <a:t> = </a:t>
            </a:r>
            <a:r>
              <a:rPr lang="en-US" dirty="0" smtClean="0"/>
              <a:t>.05</a:t>
            </a:r>
            <a:endParaRPr lang="en-US" baseline="30000" dirty="0" smtClean="0"/>
          </a:p>
          <a:p>
            <a:pPr lvl="1"/>
            <a:r>
              <a:rPr lang="en-US" dirty="0" smtClean="0"/>
              <a:t>Sport </a:t>
            </a:r>
            <a:r>
              <a:rPr lang="en-US" i="1" dirty="0" smtClean="0"/>
              <a:t>F</a:t>
            </a:r>
            <a:r>
              <a:rPr lang="en-US" dirty="0" smtClean="0"/>
              <a:t>(2, 42) = 20.07, </a:t>
            </a:r>
            <a:r>
              <a:rPr lang="en-US" i="1" dirty="0" smtClean="0"/>
              <a:t>p</a:t>
            </a:r>
            <a:r>
              <a:rPr lang="en-US" dirty="0" smtClean="0"/>
              <a:t> &lt; .001, </a:t>
            </a:r>
            <a:r>
              <a:rPr lang="en-US" i="1" dirty="0"/>
              <a:t>η</a:t>
            </a:r>
            <a:r>
              <a:rPr lang="en-US" i="1" baseline="-25000" dirty="0"/>
              <a:t>p</a:t>
            </a:r>
            <a:r>
              <a:rPr lang="en-US" i="1" baseline="30000" dirty="0"/>
              <a:t>2</a:t>
            </a:r>
            <a:r>
              <a:rPr lang="en-US" i="1" dirty="0"/>
              <a:t> = </a:t>
            </a:r>
            <a:r>
              <a:rPr lang="en-US" dirty="0" smtClean="0"/>
              <a:t>.48</a:t>
            </a:r>
          </a:p>
          <a:p>
            <a:r>
              <a:rPr lang="en-US" dirty="0" smtClean="0"/>
              <a:t>Write up the INTERACTION:</a:t>
            </a:r>
          </a:p>
          <a:p>
            <a:pPr lvl="1"/>
            <a:r>
              <a:rPr lang="en-US" dirty="0" smtClean="0"/>
              <a:t>Interaction </a:t>
            </a:r>
            <a:r>
              <a:rPr lang="en-US" i="1" dirty="0" smtClean="0"/>
              <a:t>F</a:t>
            </a:r>
            <a:r>
              <a:rPr lang="en-US" dirty="0" smtClean="0"/>
              <a:t>(2, 42) = 11.91, </a:t>
            </a:r>
            <a:r>
              <a:rPr lang="en-US" i="1" dirty="0" smtClean="0"/>
              <a:t>p</a:t>
            </a:r>
            <a:r>
              <a:rPr lang="en-US" dirty="0" smtClean="0"/>
              <a:t> &lt; .001, </a:t>
            </a:r>
            <a:r>
              <a:rPr lang="en-US" i="1" dirty="0"/>
              <a:t>η</a:t>
            </a:r>
            <a:r>
              <a:rPr lang="en-US" i="1" baseline="-25000" dirty="0"/>
              <a:t>p</a:t>
            </a:r>
            <a:r>
              <a:rPr lang="en-US" i="1" baseline="30000" dirty="0"/>
              <a:t>2</a:t>
            </a:r>
            <a:r>
              <a:rPr lang="en-US" i="1" dirty="0"/>
              <a:t> = </a:t>
            </a:r>
            <a:r>
              <a:rPr lang="en-US" dirty="0" smtClean="0"/>
              <a:t>.36</a:t>
            </a:r>
            <a:endParaRPr lang="en-US" baseline="30000" dirty="0"/>
          </a:p>
          <a:p>
            <a:pPr lvl="1"/>
            <a:endParaRPr lang="en-US" dirty="0"/>
          </a:p>
        </p:txBody>
      </p:sp>
    </p:spTree>
    <p:extLst>
      <p:ext uri="{BB962C8B-B14F-4D97-AF65-F5344CB8AC3E}">
        <p14:creationId xmlns:p14="http://schemas.microsoft.com/office/powerpoint/2010/main" val="253570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What is Two-Way Independent ANOVA?</a:t>
            </a:r>
            <a:endParaRPr lang="en-US" dirty="0"/>
          </a:p>
        </p:txBody>
      </p:sp>
      <p:sp>
        <p:nvSpPr>
          <p:cNvPr id="3" name="Content Placeholder 2"/>
          <p:cNvSpPr>
            <a:spLocks noGrp="1"/>
          </p:cNvSpPr>
          <p:nvPr>
            <p:ph idx="1"/>
          </p:nvPr>
        </p:nvSpPr>
        <p:spPr/>
        <p:txBody>
          <a:bodyPr/>
          <a:lstStyle/>
          <a:p>
            <a:r>
              <a:rPr lang="en-US" dirty="0" smtClean="0"/>
              <a:t>Often people call these:</a:t>
            </a:r>
          </a:p>
          <a:p>
            <a:pPr lvl="1"/>
            <a:r>
              <a:rPr lang="en-US" dirty="0" smtClean="0"/>
              <a:t>Two-way between subjects ANOVA</a:t>
            </a:r>
          </a:p>
          <a:p>
            <a:pPr lvl="2"/>
            <a:r>
              <a:rPr lang="en-US" dirty="0" smtClean="0"/>
              <a:t>Indicates all the IVs are between</a:t>
            </a:r>
          </a:p>
          <a:p>
            <a:pPr lvl="1"/>
            <a:r>
              <a:rPr lang="en-US" dirty="0" smtClean="0"/>
              <a:t>Two-way factorial ANOVA</a:t>
            </a:r>
          </a:p>
          <a:p>
            <a:pPr lvl="2"/>
            <a:r>
              <a:rPr lang="en-US" dirty="0" smtClean="0"/>
              <a:t>Although that’s a bit redundant </a:t>
            </a:r>
          </a:p>
          <a:p>
            <a:pPr lvl="1"/>
            <a:r>
              <a:rPr lang="en-US" dirty="0" smtClean="0"/>
              <a:t>Just Factorial ANOVA</a:t>
            </a:r>
          </a:p>
        </p:txBody>
      </p:sp>
    </p:spTree>
    <p:extLst>
      <p:ext uri="{BB962C8B-B14F-4D97-AF65-F5344CB8AC3E}">
        <p14:creationId xmlns:p14="http://schemas.microsoft.com/office/powerpoint/2010/main" val="39348295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R</a:t>
            </a:r>
            <a:endParaRPr lang="en-US" dirty="0"/>
          </a:p>
        </p:txBody>
      </p:sp>
      <p:sp>
        <p:nvSpPr>
          <p:cNvPr id="3" name="Content Placeholder 2"/>
          <p:cNvSpPr>
            <a:spLocks noGrp="1"/>
          </p:cNvSpPr>
          <p:nvPr>
            <p:ph idx="1"/>
          </p:nvPr>
        </p:nvSpPr>
        <p:spPr/>
        <p:txBody>
          <a:bodyPr/>
          <a:lstStyle/>
          <a:p>
            <a:r>
              <a:rPr lang="en-US" dirty="0" smtClean="0"/>
              <a:t>Graph the main effects (just to see what happened)</a:t>
            </a:r>
          </a:p>
          <a:p>
            <a:r>
              <a:rPr lang="en-US" dirty="0" smtClean="0"/>
              <a:t>Graph the interaction (this picture is the one you generally report)</a:t>
            </a:r>
            <a:endParaRPr lang="en-US" dirty="0"/>
          </a:p>
        </p:txBody>
      </p:sp>
    </p:spTree>
    <p:extLst>
      <p:ext uri="{BB962C8B-B14F-4D97-AF65-F5344CB8AC3E}">
        <p14:creationId xmlns:p14="http://schemas.microsoft.com/office/powerpoint/2010/main" val="2535707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164" y="0"/>
            <a:ext cx="8859672" cy="6858000"/>
          </a:xfrm>
          <a:prstGeom prst="rect">
            <a:avLst/>
          </a:prstGeom>
        </p:spPr>
      </p:pic>
    </p:spTree>
    <p:extLst>
      <p:ext uri="{BB962C8B-B14F-4D97-AF65-F5344CB8AC3E}">
        <p14:creationId xmlns:p14="http://schemas.microsoft.com/office/powerpoint/2010/main" val="982339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175" y="14288"/>
            <a:ext cx="8833649" cy="6858000"/>
          </a:xfrm>
          <a:prstGeom prst="rect">
            <a:avLst/>
          </a:prstGeom>
        </p:spPr>
      </p:pic>
    </p:spTree>
    <p:extLst>
      <p:ext uri="{BB962C8B-B14F-4D97-AF65-F5344CB8AC3E}">
        <p14:creationId xmlns:p14="http://schemas.microsoft.com/office/powerpoint/2010/main" val="35400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238" y="0"/>
            <a:ext cx="8765523" cy="6858000"/>
          </a:xfrm>
          <a:prstGeom prst="rect">
            <a:avLst/>
          </a:prstGeom>
        </p:spPr>
      </p:pic>
    </p:spTree>
    <p:extLst>
      <p:ext uri="{BB962C8B-B14F-4D97-AF65-F5344CB8AC3E}">
        <p14:creationId xmlns:p14="http://schemas.microsoft.com/office/powerpoint/2010/main" val="3085215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34</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  Is there likely to be a significant interaction effect?</a:t>
            </a:r>
            <a:endParaRPr lang="en-GB" dirty="0"/>
          </a:p>
        </p:txBody>
      </p:sp>
      <p:pic>
        <p:nvPicPr>
          <p:cNvPr id="14" name="Picture 13"/>
          <p:cNvPicPr>
            <a:picLocks noChangeAspect="1"/>
          </p:cNvPicPr>
          <p:nvPr/>
        </p:nvPicPr>
        <p:blipFill>
          <a:blip r:embed="rId2"/>
          <a:srcRect/>
          <a:stretch>
            <a:fillRect/>
          </a:stretch>
        </p:blipFill>
        <p:spPr bwMode="auto">
          <a:xfrm>
            <a:off x="774701" y="1752600"/>
            <a:ext cx="3994150" cy="3200400"/>
          </a:xfrm>
          <a:prstGeom prst="rect">
            <a:avLst/>
          </a:prstGeom>
          <a:noFill/>
          <a:ln w="9525">
            <a:noFill/>
            <a:miter lim="800000"/>
            <a:headEnd/>
            <a:tailEnd/>
          </a:ln>
        </p:spPr>
      </p:pic>
      <p:pic>
        <p:nvPicPr>
          <p:cNvPr id="13" name="Picture 12"/>
          <p:cNvPicPr>
            <a:picLocks noChangeAspect="1"/>
          </p:cNvPicPr>
          <p:nvPr/>
        </p:nvPicPr>
        <p:blipFill>
          <a:blip r:embed="rId3"/>
          <a:srcRect/>
          <a:stretch>
            <a:fillRect/>
          </a:stretch>
        </p:blipFill>
        <p:spPr bwMode="auto">
          <a:xfrm>
            <a:off x="4991100" y="1905000"/>
            <a:ext cx="3994150" cy="3200400"/>
          </a:xfrm>
          <a:prstGeom prst="rect">
            <a:avLst/>
          </a:prstGeom>
          <a:noFill/>
          <a:ln w="9525">
            <a:noFill/>
            <a:miter lim="800000"/>
            <a:headEnd/>
            <a:tailEnd/>
          </a:ln>
        </p:spPr>
      </p:pic>
      <p:sp>
        <p:nvSpPr>
          <p:cNvPr id="15" name="Rectangle 14"/>
          <p:cNvSpPr/>
          <p:nvPr/>
        </p:nvSpPr>
        <p:spPr>
          <a:xfrm>
            <a:off x="1308100" y="4762500"/>
            <a:ext cx="27432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219700" y="4838700"/>
            <a:ext cx="3136900"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27911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rcRect/>
          <a:stretch>
            <a:fillRect/>
          </a:stretch>
        </p:blipFill>
        <p:spPr bwMode="auto">
          <a:xfrm>
            <a:off x="4650581" y="1856937"/>
            <a:ext cx="4493419" cy="3600450"/>
          </a:xfrm>
          <a:prstGeom prst="rect">
            <a:avLst/>
          </a:prstGeom>
          <a:noFill/>
          <a:ln w="9525">
            <a:noFill/>
            <a:miter lim="800000"/>
            <a:headEnd/>
            <a:tailEnd/>
          </a:ln>
        </p:spPr>
      </p:pic>
      <p:pic>
        <p:nvPicPr>
          <p:cNvPr id="8" name="Picture 7"/>
          <p:cNvPicPr>
            <a:picLocks noChangeAspect="1"/>
          </p:cNvPicPr>
          <p:nvPr/>
        </p:nvPicPr>
        <p:blipFill>
          <a:blip r:embed="rId3"/>
          <a:srcRect/>
          <a:stretch>
            <a:fillRect/>
          </a:stretch>
        </p:blipFill>
        <p:spPr bwMode="auto">
          <a:xfrm>
            <a:off x="0" y="1885294"/>
            <a:ext cx="4507706" cy="3614738"/>
          </a:xfrm>
          <a:prstGeom prst="rect">
            <a:avLst/>
          </a:prstGeom>
          <a:noFill/>
          <a:ln w="9525">
            <a:noFill/>
            <a:miter lim="800000"/>
            <a:headEnd/>
            <a:tailEnd/>
          </a:ln>
        </p:spPr>
      </p:pic>
      <p:sp>
        <p:nvSpPr>
          <p:cNvPr id="11" name="Date Placeholder 1"/>
          <p:cNvSpPr>
            <a:spLocks noGrp="1"/>
          </p:cNvSpPr>
          <p:nvPr>
            <p:ph type="dt" sz="half" idx="10"/>
          </p:nvPr>
        </p:nvSpPr>
        <p:spPr>
          <a:xfrm>
            <a:off x="0" y="6357958"/>
            <a:ext cx="857224" cy="365125"/>
          </a:xfrm>
          <a:prstGeom prst="rect">
            <a:avLst/>
          </a:prstGeom>
        </p:spPr>
        <p:txBody>
          <a:bodyPr/>
          <a:lstStyle/>
          <a:p>
            <a:r>
              <a:rPr lang="en-US"/>
              <a:t>Slide </a:t>
            </a:r>
            <a:fld id="{33CBC20C-B24E-4FC1-BFD6-4F8A58CB2F2A}" type="slidenum">
              <a:rPr lang="en-US"/>
              <a:pPr/>
              <a:t>35</a:t>
            </a:fld>
            <a:endParaRPr lang="en-US"/>
          </a:p>
        </p:txBody>
      </p:sp>
      <p:sp>
        <p:nvSpPr>
          <p:cNvPr id="191498" name="Rectangle 10"/>
          <p:cNvSpPr>
            <a:spLocks noGrp="1" noChangeArrowheads="1"/>
          </p:cNvSpPr>
          <p:nvPr>
            <p:ph type="title" idx="4294967295"/>
          </p:nvPr>
        </p:nvSpPr>
        <p:spPr>
          <a:xfrm>
            <a:off x="0" y="330200"/>
            <a:ext cx="7969250" cy="1143000"/>
          </a:xfrm>
        </p:spPr>
        <p:txBody>
          <a:bodyPr>
            <a:normAutofit fontScale="90000"/>
          </a:bodyPr>
          <a:lstStyle/>
          <a:p>
            <a:r>
              <a:rPr lang="en-GB" dirty="0" smtClean="0"/>
              <a:t>Is there likely to be a significant interaction effect?</a:t>
            </a:r>
            <a:endParaRPr lang="en-GB" dirty="0"/>
          </a:p>
        </p:txBody>
      </p:sp>
      <p:sp>
        <p:nvSpPr>
          <p:cNvPr id="15" name="Rectangle 14"/>
          <p:cNvSpPr/>
          <p:nvPr/>
        </p:nvSpPr>
        <p:spPr>
          <a:xfrm>
            <a:off x="854934" y="507991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16" name="Rectangle 15"/>
          <p:cNvSpPr/>
          <p:nvPr/>
        </p:nvSpPr>
        <p:spPr>
          <a:xfrm>
            <a:off x="5689693" y="5090424"/>
            <a:ext cx="2723837" cy="156966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Yes</a:t>
            </a:r>
            <a:endParaRPr lang="en-US" sz="9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57489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effect only</a:t>
            </a:r>
            <a:endParaRPr lang="en-US" dirty="0"/>
          </a:p>
        </p:txBody>
      </p:sp>
      <p:cxnSp>
        <p:nvCxnSpPr>
          <p:cNvPr id="9" name="Straight Arrow Connector 8"/>
          <p:cNvCxnSpPr/>
          <p:nvPr/>
        </p:nvCxnSpPr>
        <p:spPr>
          <a:xfrm flipH="1" flipV="1">
            <a:off x="1371600" y="1614488"/>
            <a:ext cx="14288" cy="3671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371600" y="5272088"/>
            <a:ext cx="531495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657475" y="1843088"/>
            <a:ext cx="3243263" cy="258603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657474" y="1963976"/>
            <a:ext cx="3243263" cy="2586037"/>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00275" y="5729288"/>
            <a:ext cx="3994042" cy="369332"/>
          </a:xfrm>
          <a:prstGeom prst="rect">
            <a:avLst/>
          </a:prstGeom>
          <a:noFill/>
        </p:spPr>
        <p:txBody>
          <a:bodyPr wrap="none" rtlCol="0">
            <a:spAutoFit/>
          </a:bodyPr>
          <a:lstStyle/>
          <a:p>
            <a:r>
              <a:rPr lang="en-US" dirty="0" smtClean="0"/>
              <a:t>Higher 						Lower</a:t>
            </a:r>
            <a:endParaRPr lang="en-US" dirty="0"/>
          </a:p>
        </p:txBody>
      </p:sp>
      <p:sp>
        <p:nvSpPr>
          <p:cNvPr id="16" name="TextBox 15"/>
          <p:cNvSpPr txBox="1"/>
          <p:nvPr/>
        </p:nvSpPr>
        <p:spPr>
          <a:xfrm>
            <a:off x="6472238" y="2514600"/>
            <a:ext cx="1571456" cy="369332"/>
          </a:xfrm>
          <a:prstGeom prst="rect">
            <a:avLst/>
          </a:prstGeom>
          <a:noFill/>
        </p:spPr>
        <p:txBody>
          <a:bodyPr wrap="none" rtlCol="0">
            <a:spAutoFit/>
          </a:bodyPr>
          <a:lstStyle/>
          <a:p>
            <a:r>
              <a:rPr lang="en-US" dirty="0" smtClean="0"/>
              <a:t>Lines are same</a:t>
            </a:r>
            <a:endParaRPr lang="en-US" dirty="0"/>
          </a:p>
        </p:txBody>
      </p:sp>
    </p:spTree>
    <p:extLst>
      <p:ext uri="{BB962C8B-B14F-4D97-AF65-F5344CB8AC3E}">
        <p14:creationId xmlns:p14="http://schemas.microsoft.com/office/powerpoint/2010/main" val="575706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 effect only</a:t>
            </a:r>
            <a:endParaRPr lang="en-US" dirty="0"/>
          </a:p>
        </p:txBody>
      </p:sp>
      <p:cxnSp>
        <p:nvCxnSpPr>
          <p:cNvPr id="4" name="Straight Arrow Connector 3"/>
          <p:cNvCxnSpPr/>
          <p:nvPr/>
        </p:nvCxnSpPr>
        <p:spPr>
          <a:xfrm flipH="1" flipV="1">
            <a:off x="1371600" y="1614488"/>
            <a:ext cx="14288" cy="3671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1371600" y="5272088"/>
            <a:ext cx="531495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500313" y="2300288"/>
            <a:ext cx="3643312" cy="14287"/>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2500313" y="3182938"/>
            <a:ext cx="3643312" cy="14287"/>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157538" y="6043613"/>
            <a:ext cx="1571456" cy="369332"/>
          </a:xfrm>
          <a:prstGeom prst="rect">
            <a:avLst/>
          </a:prstGeom>
          <a:noFill/>
        </p:spPr>
        <p:txBody>
          <a:bodyPr wrap="none" rtlCol="0">
            <a:spAutoFit/>
          </a:bodyPr>
          <a:lstStyle/>
          <a:p>
            <a:r>
              <a:rPr lang="en-US" dirty="0" smtClean="0"/>
              <a:t>Lines are same</a:t>
            </a:r>
            <a:endParaRPr lang="en-US" dirty="0"/>
          </a:p>
        </p:txBody>
      </p:sp>
      <p:sp>
        <p:nvSpPr>
          <p:cNvPr id="10" name="TextBox 9"/>
          <p:cNvSpPr txBox="1"/>
          <p:nvPr/>
        </p:nvSpPr>
        <p:spPr>
          <a:xfrm>
            <a:off x="6543675" y="2300288"/>
            <a:ext cx="808235" cy="923330"/>
          </a:xfrm>
          <a:prstGeom prst="rect">
            <a:avLst/>
          </a:prstGeom>
          <a:noFill/>
        </p:spPr>
        <p:txBody>
          <a:bodyPr wrap="none" rtlCol="0">
            <a:spAutoFit/>
          </a:bodyPr>
          <a:lstStyle/>
          <a:p>
            <a:r>
              <a:rPr lang="en-US" dirty="0" smtClean="0"/>
              <a:t>Higher</a:t>
            </a:r>
          </a:p>
          <a:p>
            <a:endParaRPr lang="en-US" dirty="0" smtClean="0"/>
          </a:p>
          <a:p>
            <a:r>
              <a:rPr lang="en-US" dirty="0" smtClean="0"/>
              <a:t>Lower</a:t>
            </a:r>
            <a:endParaRPr lang="en-US" dirty="0"/>
          </a:p>
        </p:txBody>
      </p:sp>
    </p:spTree>
    <p:extLst>
      <p:ext uri="{BB962C8B-B14F-4D97-AF65-F5344CB8AC3E}">
        <p14:creationId xmlns:p14="http://schemas.microsoft.com/office/powerpoint/2010/main" val="689182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Perfect Interaction</a:t>
            </a:r>
            <a:endParaRPr lang="en-US" dirty="0"/>
          </a:p>
        </p:txBody>
      </p:sp>
      <p:cxnSp>
        <p:nvCxnSpPr>
          <p:cNvPr id="4" name="Straight Arrow Connector 3"/>
          <p:cNvCxnSpPr/>
          <p:nvPr/>
        </p:nvCxnSpPr>
        <p:spPr>
          <a:xfrm flipH="1" flipV="1">
            <a:off x="1371600" y="1614488"/>
            <a:ext cx="14288" cy="3671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1371600" y="5272088"/>
            <a:ext cx="531495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414588" y="1843088"/>
            <a:ext cx="3443287" cy="2886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2271713" y="1843088"/>
            <a:ext cx="3343275" cy="292893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1822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Effects</a:t>
            </a:r>
            <a:endParaRPr lang="en-US" dirty="0"/>
          </a:p>
        </p:txBody>
      </p:sp>
      <p:cxnSp>
        <p:nvCxnSpPr>
          <p:cNvPr id="4" name="Straight Arrow Connector 3"/>
          <p:cNvCxnSpPr/>
          <p:nvPr/>
        </p:nvCxnSpPr>
        <p:spPr>
          <a:xfrm flipH="1" flipV="1">
            <a:off x="1371600" y="1614488"/>
            <a:ext cx="14288" cy="3671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1371600" y="5272088"/>
            <a:ext cx="531495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300288" y="1971675"/>
            <a:ext cx="3343275" cy="2571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171700" y="4557713"/>
            <a:ext cx="3500438" cy="1428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428750" y="6172200"/>
            <a:ext cx="1801519" cy="369332"/>
          </a:xfrm>
          <a:prstGeom prst="rect">
            <a:avLst/>
          </a:prstGeom>
          <a:noFill/>
        </p:spPr>
        <p:txBody>
          <a:bodyPr wrap="none" rtlCol="0">
            <a:spAutoFit/>
          </a:bodyPr>
          <a:lstStyle/>
          <a:p>
            <a:r>
              <a:rPr lang="en-US" dirty="0" smtClean="0"/>
              <a:t>Just one example</a:t>
            </a:r>
            <a:endParaRPr lang="en-US" dirty="0"/>
          </a:p>
        </p:txBody>
      </p:sp>
    </p:spTree>
    <p:extLst>
      <p:ext uri="{BB962C8B-B14F-4D97-AF65-F5344CB8AC3E}">
        <p14:creationId xmlns:p14="http://schemas.microsoft.com/office/powerpoint/2010/main" val="689182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ANOVAs</a:t>
            </a:r>
            <a:endParaRPr lang="en-US" dirty="0"/>
          </a:p>
        </p:txBody>
      </p:sp>
      <p:sp>
        <p:nvSpPr>
          <p:cNvPr id="3" name="Content Placeholder 2"/>
          <p:cNvSpPr>
            <a:spLocks noGrp="1"/>
          </p:cNvSpPr>
          <p:nvPr>
            <p:ph idx="1"/>
          </p:nvPr>
        </p:nvSpPr>
        <p:spPr/>
        <p:txBody>
          <a:bodyPr/>
          <a:lstStyle/>
          <a:p>
            <a:r>
              <a:rPr lang="en-US" dirty="0" smtClean="0"/>
              <a:t>Two-way repeated measures ANOVA</a:t>
            </a:r>
          </a:p>
          <a:p>
            <a:pPr lvl="1"/>
            <a:r>
              <a:rPr lang="en-US" dirty="0" smtClean="0"/>
              <a:t>Indicates all IVs are repeated</a:t>
            </a:r>
          </a:p>
          <a:p>
            <a:r>
              <a:rPr lang="en-US" dirty="0" smtClean="0"/>
              <a:t>Two-way mixed ANOVA</a:t>
            </a:r>
          </a:p>
          <a:p>
            <a:pPr lvl="1"/>
            <a:r>
              <a:rPr lang="en-US" dirty="0" smtClean="0"/>
              <a:t>Indicates 1 IV = between, 1 IV = repeated</a:t>
            </a:r>
            <a:endParaRPr lang="en-US" dirty="0"/>
          </a:p>
        </p:txBody>
      </p:sp>
    </p:spTree>
    <p:extLst>
      <p:ext uri="{BB962C8B-B14F-4D97-AF65-F5344CB8AC3E}">
        <p14:creationId xmlns:p14="http://schemas.microsoft.com/office/powerpoint/2010/main" val="3613482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None</a:t>
            </a:r>
            <a:endParaRPr lang="en-US" dirty="0"/>
          </a:p>
        </p:txBody>
      </p:sp>
      <p:cxnSp>
        <p:nvCxnSpPr>
          <p:cNvPr id="4" name="Straight Arrow Connector 3"/>
          <p:cNvCxnSpPr/>
          <p:nvPr/>
        </p:nvCxnSpPr>
        <p:spPr>
          <a:xfrm flipH="1" flipV="1">
            <a:off x="1371600" y="1614488"/>
            <a:ext cx="14288" cy="3671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flipV="1">
            <a:off x="1371600" y="5272088"/>
            <a:ext cx="5314950" cy="2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2328863" y="3171825"/>
            <a:ext cx="3757612" cy="5715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71775" y="5957888"/>
            <a:ext cx="1571456" cy="369332"/>
          </a:xfrm>
          <a:prstGeom prst="rect">
            <a:avLst/>
          </a:prstGeom>
          <a:noFill/>
        </p:spPr>
        <p:txBody>
          <a:bodyPr wrap="none" rtlCol="0">
            <a:spAutoFit/>
          </a:bodyPr>
          <a:lstStyle/>
          <a:p>
            <a:r>
              <a:rPr lang="en-US" dirty="0" smtClean="0"/>
              <a:t>Lines are same</a:t>
            </a:r>
            <a:endParaRPr lang="en-US" dirty="0"/>
          </a:p>
        </p:txBody>
      </p:sp>
      <p:sp>
        <p:nvSpPr>
          <p:cNvPr id="9" name="TextBox 8"/>
          <p:cNvSpPr txBox="1"/>
          <p:nvPr/>
        </p:nvSpPr>
        <p:spPr>
          <a:xfrm>
            <a:off x="7129463" y="2971800"/>
            <a:ext cx="1571456" cy="369332"/>
          </a:xfrm>
          <a:prstGeom prst="rect">
            <a:avLst/>
          </a:prstGeom>
          <a:noFill/>
        </p:spPr>
        <p:txBody>
          <a:bodyPr wrap="none" rtlCol="0">
            <a:spAutoFit/>
          </a:bodyPr>
          <a:lstStyle/>
          <a:p>
            <a:r>
              <a:rPr lang="en-US" dirty="0" smtClean="0"/>
              <a:t>Lines are same</a:t>
            </a:r>
            <a:endParaRPr lang="en-US" dirty="0"/>
          </a:p>
        </p:txBody>
      </p:sp>
    </p:spTree>
    <p:extLst>
      <p:ext uri="{BB962C8B-B14F-4D97-AF65-F5344CB8AC3E}">
        <p14:creationId xmlns:p14="http://schemas.microsoft.com/office/powerpoint/2010/main" val="6891822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graphs</a:t>
            </a:r>
            <a:endParaRPr lang="en-US" dirty="0"/>
          </a:p>
        </p:txBody>
      </p:sp>
      <p:sp>
        <p:nvSpPr>
          <p:cNvPr id="3" name="Content Placeholder 2"/>
          <p:cNvSpPr>
            <a:spLocks noGrp="1"/>
          </p:cNvSpPr>
          <p:nvPr>
            <p:ph idx="1"/>
          </p:nvPr>
        </p:nvSpPr>
        <p:spPr/>
        <p:txBody>
          <a:bodyPr/>
          <a:lstStyle/>
          <a:p>
            <a:r>
              <a:rPr lang="en-US" dirty="0" smtClean="0"/>
              <a:t>Flat lines = no effect</a:t>
            </a:r>
          </a:p>
          <a:p>
            <a:r>
              <a:rPr lang="en-US" dirty="0" smtClean="0"/>
              <a:t>Parallel lines = no interaction</a:t>
            </a:r>
          </a:p>
          <a:p>
            <a:r>
              <a:rPr lang="en-US" dirty="0" smtClean="0"/>
              <a:t>Un-separated lines = no effect</a:t>
            </a:r>
            <a:endParaRPr lang="en-US" dirty="0"/>
          </a:p>
        </p:txBody>
      </p:sp>
    </p:spTree>
    <p:extLst>
      <p:ext uri="{BB962C8B-B14F-4D97-AF65-F5344CB8AC3E}">
        <p14:creationId xmlns:p14="http://schemas.microsoft.com/office/powerpoint/2010/main" val="112225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 What Now?</a:t>
            </a:r>
            <a:endParaRPr lang="en-US" dirty="0"/>
          </a:p>
        </p:txBody>
      </p:sp>
      <p:sp>
        <p:nvSpPr>
          <p:cNvPr id="3" name="Content Placeholder 2"/>
          <p:cNvSpPr>
            <a:spLocks noGrp="1"/>
          </p:cNvSpPr>
          <p:nvPr>
            <p:ph idx="1"/>
          </p:nvPr>
        </p:nvSpPr>
        <p:spPr/>
        <p:txBody>
          <a:bodyPr/>
          <a:lstStyle/>
          <a:p>
            <a:r>
              <a:rPr lang="en-US" dirty="0" smtClean="0"/>
              <a:t>Simple effects analysis</a:t>
            </a:r>
          </a:p>
          <a:p>
            <a:r>
              <a:rPr lang="en-US" dirty="0" smtClean="0"/>
              <a:t>A concern:</a:t>
            </a:r>
          </a:p>
          <a:p>
            <a:pPr lvl="1"/>
            <a:r>
              <a:rPr lang="en-US" dirty="0" smtClean="0"/>
              <a:t>Type 1 error rate</a:t>
            </a:r>
          </a:p>
          <a:p>
            <a:pPr lvl="1"/>
            <a:r>
              <a:rPr lang="en-US" dirty="0" smtClean="0"/>
              <a:t>Back to </a:t>
            </a:r>
            <a:r>
              <a:rPr lang="en-US" dirty="0" err="1" smtClean="0"/>
              <a:t>familywise</a:t>
            </a:r>
            <a:r>
              <a:rPr lang="en-US" dirty="0" smtClean="0"/>
              <a:t> </a:t>
            </a:r>
            <a:r>
              <a:rPr lang="en-US" dirty="0" err="1" smtClean="0"/>
              <a:t>vs</a:t>
            </a:r>
            <a:r>
              <a:rPr lang="en-US" dirty="0" smtClean="0"/>
              <a:t> </a:t>
            </a:r>
            <a:r>
              <a:rPr lang="en-US" dirty="0" err="1" smtClean="0"/>
              <a:t>experimentwise</a:t>
            </a:r>
            <a:endParaRPr lang="en-US" dirty="0"/>
          </a:p>
        </p:txBody>
      </p:sp>
    </p:spTree>
    <p:extLst>
      <p:ext uri="{BB962C8B-B14F-4D97-AF65-F5344CB8AC3E}">
        <p14:creationId xmlns:p14="http://schemas.microsoft.com/office/powerpoint/2010/main" val="35378073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Suggestions:</a:t>
            </a:r>
          </a:p>
          <a:p>
            <a:pPr lvl="1"/>
            <a:r>
              <a:rPr lang="en-US" dirty="0" smtClean="0"/>
              <a:t>A lot of people will not run the MAIN EFFECTS post hoc analyses when the interaction is significant</a:t>
            </a:r>
          </a:p>
          <a:p>
            <a:pPr lvl="2"/>
            <a:r>
              <a:rPr lang="en-US" dirty="0" smtClean="0"/>
              <a:t>Because the conditions matter … so why only look at the levels?</a:t>
            </a:r>
          </a:p>
          <a:p>
            <a:pPr lvl="1"/>
            <a:r>
              <a:rPr lang="en-US" dirty="0" smtClean="0"/>
              <a:t>However, sometimes people still run the main effects post hocs for smaller designs.</a:t>
            </a:r>
            <a:endParaRPr lang="en-US" dirty="0"/>
          </a:p>
        </p:txBody>
      </p:sp>
    </p:spTree>
    <p:extLst>
      <p:ext uri="{BB962C8B-B14F-4D97-AF65-F5344CB8AC3E}">
        <p14:creationId xmlns:p14="http://schemas.microsoft.com/office/powerpoint/2010/main" val="42808808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t>
            </a:r>
            <a:r>
              <a:rPr lang="en-US" dirty="0" smtClean="0"/>
              <a:t>R</a:t>
            </a:r>
            <a:endParaRPr lang="en-US" dirty="0"/>
          </a:p>
        </p:txBody>
      </p:sp>
      <p:sp>
        <p:nvSpPr>
          <p:cNvPr id="3" name="Content Placeholder 2"/>
          <p:cNvSpPr>
            <a:spLocks noGrp="1"/>
          </p:cNvSpPr>
          <p:nvPr>
            <p:ph idx="1"/>
          </p:nvPr>
        </p:nvSpPr>
        <p:spPr/>
        <p:txBody>
          <a:bodyPr/>
          <a:lstStyle/>
          <a:p>
            <a:r>
              <a:rPr lang="en-US" dirty="0" smtClean="0"/>
              <a:t>IMPORTANT:</a:t>
            </a:r>
          </a:p>
          <a:p>
            <a:pPr lvl="1"/>
            <a:r>
              <a:rPr lang="en-US" dirty="0" smtClean="0"/>
              <a:t>You do NOT run post hocs on MAIN EFFECTS that only have two levels.  You just look at the means to compare them.</a:t>
            </a:r>
          </a:p>
          <a:p>
            <a:pPr lvl="1"/>
            <a:r>
              <a:rPr lang="en-US" dirty="0" smtClean="0"/>
              <a:t>Gender here only has two levels – so we would just look at the means. </a:t>
            </a:r>
            <a:endParaRPr lang="en-US" dirty="0"/>
          </a:p>
        </p:txBody>
      </p:sp>
    </p:spTree>
    <p:extLst>
      <p:ext uri="{BB962C8B-B14F-4D97-AF65-F5344CB8AC3E}">
        <p14:creationId xmlns:p14="http://schemas.microsoft.com/office/powerpoint/2010/main" val="3108757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sp>
        <p:nvSpPr>
          <p:cNvPr id="3" name="Content Placeholder 2"/>
          <p:cNvSpPr>
            <a:spLocks noGrp="1"/>
          </p:cNvSpPr>
          <p:nvPr>
            <p:ph idx="1"/>
          </p:nvPr>
        </p:nvSpPr>
        <p:spPr/>
        <p:txBody>
          <a:bodyPr/>
          <a:lstStyle/>
          <a:p>
            <a:r>
              <a:rPr lang="en-US" dirty="0" smtClean="0"/>
              <a:t>Gender </a:t>
            </a:r>
          </a:p>
          <a:p>
            <a:pPr lvl="1"/>
            <a:r>
              <a:rPr lang="en-US" dirty="0" smtClean="0"/>
              <a:t>Women (</a:t>
            </a:r>
            <a:r>
              <a:rPr lang="en-US" i="1" dirty="0" smtClean="0"/>
              <a:t>M</a:t>
            </a:r>
            <a:r>
              <a:rPr lang="en-US" dirty="0" smtClean="0"/>
              <a:t> = 60.21, </a:t>
            </a:r>
            <a:r>
              <a:rPr lang="en-US" i="1" dirty="0" smtClean="0"/>
              <a:t>SD</a:t>
            </a:r>
            <a:r>
              <a:rPr lang="en-US" dirty="0" smtClean="0"/>
              <a:t> = 6.34) rated sports overall the same as Men (</a:t>
            </a:r>
            <a:r>
              <a:rPr lang="en-US" i="1" dirty="0" smtClean="0"/>
              <a:t>M</a:t>
            </a:r>
            <a:r>
              <a:rPr lang="en-US" dirty="0" smtClean="0"/>
              <a:t> = 56.46, </a:t>
            </a:r>
            <a:r>
              <a:rPr lang="en-US" i="1" dirty="0" smtClean="0"/>
              <a:t>SD</a:t>
            </a:r>
            <a:r>
              <a:rPr lang="en-US" dirty="0" smtClean="0"/>
              <a:t> = 18.50)</a:t>
            </a:r>
          </a:p>
          <a:p>
            <a:r>
              <a:rPr lang="en-US" dirty="0" smtClean="0"/>
              <a:t>Sport</a:t>
            </a:r>
          </a:p>
          <a:p>
            <a:pPr lvl="1"/>
            <a:r>
              <a:rPr lang="en-US" dirty="0" smtClean="0"/>
              <a:t>Use a post hoc like the last chapter. </a:t>
            </a:r>
            <a:endParaRPr lang="en-US" dirty="0"/>
          </a:p>
        </p:txBody>
      </p:sp>
    </p:spTree>
    <p:extLst>
      <p:ext uri="{BB962C8B-B14F-4D97-AF65-F5344CB8AC3E}">
        <p14:creationId xmlns:p14="http://schemas.microsoft.com/office/powerpoint/2010/main" val="1095059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sp>
        <p:nvSpPr>
          <p:cNvPr id="3" name="Content Placeholder 2"/>
          <p:cNvSpPr>
            <a:spLocks noGrp="1"/>
          </p:cNvSpPr>
          <p:nvPr>
            <p:ph idx="1"/>
          </p:nvPr>
        </p:nvSpPr>
        <p:spPr/>
        <p:txBody>
          <a:bodyPr/>
          <a:lstStyle/>
          <a:p>
            <a:r>
              <a:rPr lang="en-US" dirty="0" smtClean="0"/>
              <a:t>For sport, we can use </a:t>
            </a:r>
            <a:r>
              <a:rPr lang="en-US" dirty="0" err="1" smtClean="0"/>
              <a:t>pairwise.t.test</a:t>
            </a:r>
            <a:r>
              <a:rPr lang="en-US" dirty="0" smtClean="0"/>
              <a:t>.</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871538" y="2497931"/>
            <a:ext cx="6667500" cy="2730500"/>
          </a:xfrm>
          <a:prstGeom prst="rect">
            <a:avLst/>
          </a:prstGeom>
        </p:spPr>
      </p:pic>
    </p:spTree>
    <p:extLst>
      <p:ext uri="{BB962C8B-B14F-4D97-AF65-F5344CB8AC3E}">
        <p14:creationId xmlns:p14="http://schemas.microsoft.com/office/powerpoint/2010/main" val="42501314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2444990"/>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Group 1</a:t>
                      </a:r>
                      <a:endParaRPr lang="en-US" dirty="0"/>
                    </a:p>
                  </a:txBody>
                  <a:tcPr/>
                </a:tc>
                <a:tc>
                  <a:txBody>
                    <a:bodyPr/>
                    <a:lstStyle/>
                    <a:p>
                      <a:r>
                        <a:rPr lang="en-US" dirty="0" smtClean="0"/>
                        <a:t>Group 2</a:t>
                      </a:r>
                      <a:endParaRPr lang="en-US" dirty="0"/>
                    </a:p>
                  </a:txBody>
                  <a:tcPr/>
                </a:tc>
                <a:tc>
                  <a:txBody>
                    <a:bodyPr/>
                    <a:lstStyle/>
                    <a:p>
                      <a:r>
                        <a:rPr lang="en-US" i="1" dirty="0" smtClean="0"/>
                        <a:t>p</a:t>
                      </a:r>
                      <a:endParaRPr lang="en-US" i="1" dirty="0"/>
                    </a:p>
                  </a:txBody>
                  <a:tcPr/>
                </a:tc>
                <a:tc>
                  <a:txBody>
                    <a:bodyPr/>
                    <a:lstStyle/>
                    <a:p>
                      <a:r>
                        <a:rPr lang="en-US" i="1" dirty="0" smtClean="0"/>
                        <a:t>d</a:t>
                      </a:r>
                      <a:endParaRPr lang="en-US" i="1" dirty="0"/>
                    </a:p>
                  </a:txBody>
                  <a:tcPr/>
                </a:tc>
              </a:tr>
              <a:tr h="370840">
                <a:tc>
                  <a:txBody>
                    <a:bodyPr/>
                    <a:lstStyle/>
                    <a:p>
                      <a:r>
                        <a:rPr lang="en-US" dirty="0" smtClean="0"/>
                        <a:t>None</a:t>
                      </a:r>
                      <a:endParaRPr lang="en-US" dirty="0"/>
                    </a:p>
                  </a:txBody>
                  <a:tcPr/>
                </a:tc>
                <a:tc>
                  <a:txBody>
                    <a:bodyPr/>
                    <a:lstStyle/>
                    <a:p>
                      <a:r>
                        <a:rPr lang="en-US" dirty="0" smtClean="0"/>
                        <a:t>Football</a:t>
                      </a:r>
                      <a:endParaRPr lang="en-US" dirty="0"/>
                    </a:p>
                  </a:txBody>
                  <a:tcPr/>
                </a:tc>
                <a:tc>
                  <a:txBody>
                    <a:bodyPr/>
                    <a:lstStyle/>
                    <a:p>
                      <a:r>
                        <a:rPr lang="en-US" dirty="0" smtClean="0"/>
                        <a:t>&lt;</a:t>
                      </a:r>
                      <a:r>
                        <a:rPr lang="en-US" baseline="0" dirty="0" smtClean="0"/>
                        <a:t> .001</a:t>
                      </a:r>
                      <a:endParaRPr lang="en-US" dirty="0"/>
                    </a:p>
                  </a:txBody>
                  <a:tcPr/>
                </a:tc>
                <a:tc>
                  <a:txBody>
                    <a:bodyPr/>
                    <a:lstStyle/>
                    <a:p>
                      <a:r>
                        <a:rPr lang="en-US" dirty="0" smtClean="0"/>
                        <a:t>1.46</a:t>
                      </a:r>
                      <a:endParaRPr lang="en-US" dirty="0"/>
                    </a:p>
                  </a:txBody>
                  <a:tcPr/>
                </a:tc>
              </a:tr>
              <a:tr h="370840">
                <a:tc>
                  <a:txBody>
                    <a:bodyPr/>
                    <a:lstStyle/>
                    <a:p>
                      <a:r>
                        <a:rPr lang="en-US" dirty="0" smtClean="0"/>
                        <a:t>None</a:t>
                      </a:r>
                      <a:endParaRPr lang="en-US" dirty="0"/>
                    </a:p>
                  </a:txBody>
                  <a:tcPr/>
                </a:tc>
                <a:tc>
                  <a:txBody>
                    <a:bodyPr/>
                    <a:lstStyle/>
                    <a:p>
                      <a:r>
                        <a:rPr lang="en-US" dirty="0" smtClean="0"/>
                        <a:t>Volleyball</a:t>
                      </a:r>
                      <a:endParaRPr lang="en-US" dirty="0"/>
                    </a:p>
                  </a:txBody>
                  <a:tcPr/>
                </a:tc>
                <a:tc>
                  <a:txBody>
                    <a:bodyPr/>
                    <a:lstStyle/>
                    <a:p>
                      <a:r>
                        <a:rPr lang="en-US" dirty="0" smtClean="0"/>
                        <a:t>1.00</a:t>
                      </a:r>
                      <a:endParaRPr lang="en-US" dirty="0"/>
                    </a:p>
                  </a:txBody>
                  <a:tcPr/>
                </a:tc>
                <a:tc>
                  <a:txBody>
                    <a:bodyPr/>
                    <a:lstStyle/>
                    <a:p>
                      <a:r>
                        <a:rPr lang="en-US" dirty="0" smtClean="0"/>
                        <a:t>0.10</a:t>
                      </a:r>
                      <a:endParaRPr lang="en-US" dirty="0"/>
                    </a:p>
                  </a:txBody>
                  <a:tcPr/>
                </a:tc>
              </a:tr>
              <a:tr h="370840">
                <a:tc>
                  <a:txBody>
                    <a:bodyPr/>
                    <a:lstStyle/>
                    <a:p>
                      <a:r>
                        <a:rPr lang="en-US" dirty="0" smtClean="0"/>
                        <a:t>Football</a:t>
                      </a:r>
                      <a:endParaRPr lang="en-US" dirty="0"/>
                    </a:p>
                  </a:txBody>
                  <a:tcPr/>
                </a:tc>
                <a:tc>
                  <a:txBody>
                    <a:bodyPr/>
                    <a:lstStyle/>
                    <a:p>
                      <a:r>
                        <a:rPr lang="en-US" dirty="0" smtClean="0"/>
                        <a:t>Volleyball</a:t>
                      </a:r>
                      <a:endParaRPr lang="en-US" dirty="0"/>
                    </a:p>
                  </a:txBody>
                  <a:tcPr/>
                </a:tc>
                <a:tc>
                  <a:txBody>
                    <a:bodyPr/>
                    <a:lstStyle/>
                    <a:p>
                      <a:r>
                        <a:rPr lang="en-US" dirty="0" smtClean="0"/>
                        <a:t>&lt; .001</a:t>
                      </a:r>
                      <a:endParaRPr lang="en-US" dirty="0"/>
                    </a:p>
                  </a:txBody>
                  <a:tcPr/>
                </a:tc>
                <a:tc>
                  <a:txBody>
                    <a:bodyPr/>
                    <a:lstStyle/>
                    <a:p>
                      <a:r>
                        <a:rPr lang="en-US" dirty="0" smtClean="0"/>
                        <a:t>1.47</a:t>
                      </a:r>
                      <a:endParaRPr lang="en-US" dirty="0"/>
                    </a:p>
                  </a:txBody>
                  <a:tcPr/>
                </a:tc>
              </a:tr>
            </a:tbl>
          </a:graphicData>
        </a:graphic>
      </p:graphicFrame>
    </p:spTree>
    <p:extLst>
      <p:ext uri="{BB962C8B-B14F-4D97-AF65-F5344CB8AC3E}">
        <p14:creationId xmlns:p14="http://schemas.microsoft.com/office/powerpoint/2010/main" val="15892081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 What Now?</a:t>
            </a:r>
          </a:p>
        </p:txBody>
      </p:sp>
      <p:sp>
        <p:nvSpPr>
          <p:cNvPr id="3" name="Content Placeholder 2"/>
          <p:cNvSpPr>
            <a:spLocks noGrp="1"/>
          </p:cNvSpPr>
          <p:nvPr>
            <p:ph idx="1"/>
          </p:nvPr>
        </p:nvSpPr>
        <p:spPr/>
        <p:txBody>
          <a:bodyPr/>
          <a:lstStyle/>
          <a:p>
            <a:r>
              <a:rPr lang="en-US" dirty="0" smtClean="0"/>
              <a:t>How to run a simple effects analysis:</a:t>
            </a:r>
          </a:p>
          <a:p>
            <a:pPr lvl="1"/>
            <a:r>
              <a:rPr lang="en-US" dirty="0" smtClean="0"/>
              <a:t>Go across OR down, but not both.</a:t>
            </a:r>
          </a:p>
          <a:p>
            <a:pPr lvl="1"/>
            <a:r>
              <a:rPr lang="en-US" dirty="0" smtClean="0"/>
              <a:t>Pick the direction with the smaller number of levels.</a:t>
            </a:r>
          </a:p>
          <a:p>
            <a:pPr lvl="1"/>
            <a:r>
              <a:rPr lang="en-US" dirty="0" smtClean="0"/>
              <a:t>(or stick with your hypothesis).</a:t>
            </a:r>
            <a:endParaRPr lang="en-US" dirty="0"/>
          </a:p>
        </p:txBody>
      </p:sp>
    </p:spTree>
    <p:extLst>
      <p:ext uri="{BB962C8B-B14F-4D97-AF65-F5344CB8AC3E}">
        <p14:creationId xmlns:p14="http://schemas.microsoft.com/office/powerpoint/2010/main" val="24101487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We are doing a between subjects ANOVA</a:t>
            </a:r>
          </a:p>
          <a:p>
            <a:pPr lvl="1"/>
            <a:r>
              <a:rPr lang="en-US" dirty="0" smtClean="0"/>
              <a:t>Therefore, we want to follow up with independent t-tests.</a:t>
            </a:r>
          </a:p>
          <a:p>
            <a:r>
              <a:rPr lang="en-US" dirty="0" smtClean="0"/>
              <a:t>Type 1 Error Correction</a:t>
            </a:r>
          </a:p>
          <a:p>
            <a:pPr lvl="1"/>
            <a:r>
              <a:rPr lang="en-US" dirty="0" smtClean="0"/>
              <a:t>How can we control for our error?</a:t>
            </a:r>
          </a:p>
          <a:p>
            <a:pPr lvl="1"/>
            <a:r>
              <a:rPr lang="en-US" dirty="0" smtClean="0"/>
              <a:t>Bonferroni!</a:t>
            </a:r>
          </a:p>
          <a:p>
            <a:pPr lvl="1"/>
            <a:endParaRPr lang="en-US" dirty="0" smtClean="0"/>
          </a:p>
        </p:txBody>
      </p:sp>
    </p:spTree>
    <p:extLst>
      <p:ext uri="{BB962C8B-B14F-4D97-AF65-F5344CB8AC3E}">
        <p14:creationId xmlns:p14="http://schemas.microsoft.com/office/powerpoint/2010/main" val="126343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Report ANOVA</a:t>
            </a:r>
            <a:endParaRPr lang="en-US" dirty="0"/>
          </a:p>
        </p:txBody>
      </p:sp>
      <p:sp>
        <p:nvSpPr>
          <p:cNvPr id="3" name="Content Placeholder 2"/>
          <p:cNvSpPr>
            <a:spLocks noGrp="1"/>
          </p:cNvSpPr>
          <p:nvPr>
            <p:ph idx="1"/>
          </p:nvPr>
        </p:nvSpPr>
        <p:spPr/>
        <p:txBody>
          <a:bodyPr/>
          <a:lstStyle/>
          <a:p>
            <a:r>
              <a:rPr lang="en-US" dirty="0" smtClean="0"/>
              <a:t>The most informative way to talk about ANOVAs:	</a:t>
            </a:r>
          </a:p>
          <a:p>
            <a:pPr lvl="1"/>
            <a:r>
              <a:rPr lang="en-US" dirty="0" smtClean="0"/>
              <a:t># of Levels X # of Levels</a:t>
            </a:r>
          </a:p>
          <a:p>
            <a:pPr lvl="1"/>
            <a:r>
              <a:rPr lang="en-US" dirty="0" smtClean="0"/>
              <a:t>Type of ANOVA</a:t>
            </a:r>
          </a:p>
          <a:p>
            <a:r>
              <a:rPr lang="en-US" dirty="0" smtClean="0"/>
              <a:t>Example:</a:t>
            </a:r>
          </a:p>
          <a:p>
            <a:pPr lvl="1"/>
            <a:r>
              <a:rPr lang="en-US" dirty="0" smtClean="0"/>
              <a:t>2X2 Between subjects ANOVA</a:t>
            </a:r>
            <a:endParaRPr lang="en-US" dirty="0"/>
          </a:p>
        </p:txBody>
      </p:sp>
    </p:spTree>
    <p:extLst>
      <p:ext uri="{BB962C8B-B14F-4D97-AF65-F5344CB8AC3E}">
        <p14:creationId xmlns:p14="http://schemas.microsoft.com/office/powerpoint/2010/main" val="4132553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Split up the dataset by the larger number of levels:</a:t>
            </a:r>
          </a:p>
          <a:p>
            <a:pPr lvl="1"/>
            <a:r>
              <a:rPr lang="en-US" dirty="0" smtClean="0"/>
              <a:t>Remember the subset function:</a:t>
            </a:r>
          </a:p>
          <a:p>
            <a:pPr lvl="1"/>
            <a:r>
              <a:rPr lang="en-US" dirty="0" smtClean="0"/>
              <a:t>Data = subset(dataset, rule)</a:t>
            </a:r>
            <a:endParaRPr lang="en-US" dirty="0"/>
          </a:p>
        </p:txBody>
      </p:sp>
    </p:spTree>
    <p:extLst>
      <p:ext uri="{BB962C8B-B14F-4D97-AF65-F5344CB8AC3E}">
        <p14:creationId xmlns:p14="http://schemas.microsoft.com/office/powerpoint/2010/main" val="20549199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r>
              <a:rPr lang="en-US" dirty="0" smtClean="0"/>
              <a:t>Run </a:t>
            </a:r>
            <a:r>
              <a:rPr lang="en-US" dirty="0" err="1" smtClean="0"/>
              <a:t>pairwise.t.test</a:t>
            </a:r>
            <a:r>
              <a:rPr lang="en-US" dirty="0" smtClean="0"/>
              <a:t> for each of those subgroups. </a:t>
            </a:r>
          </a:p>
          <a:p>
            <a:pPr lvl="1"/>
            <a:r>
              <a:rPr lang="en-US" dirty="0" smtClean="0"/>
              <a:t>Remember the the IV name in that should NOT be the one you split on. </a:t>
            </a:r>
          </a:p>
          <a:p>
            <a:endParaRPr lang="en-US" dirty="0"/>
          </a:p>
        </p:txBody>
      </p:sp>
      <p:pic>
        <p:nvPicPr>
          <p:cNvPr id="4" name="Picture 3"/>
          <p:cNvPicPr>
            <a:picLocks noChangeAspect="1"/>
          </p:cNvPicPr>
          <p:nvPr/>
        </p:nvPicPr>
        <p:blipFill>
          <a:blip r:embed="rId2"/>
          <a:stretch>
            <a:fillRect/>
          </a:stretch>
        </p:blipFill>
        <p:spPr>
          <a:xfrm>
            <a:off x="0" y="4559300"/>
            <a:ext cx="6426200" cy="2298700"/>
          </a:xfrm>
          <a:prstGeom prst="rect">
            <a:avLst/>
          </a:prstGeom>
        </p:spPr>
      </p:pic>
    </p:spTree>
    <p:extLst>
      <p:ext uri="{BB962C8B-B14F-4D97-AF65-F5344CB8AC3E}">
        <p14:creationId xmlns:p14="http://schemas.microsoft.com/office/powerpoint/2010/main" val="2637140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Effects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417728"/>
              </p:ext>
            </p:extLst>
          </p:nvPr>
        </p:nvGraphicFramePr>
        <p:xfrm>
          <a:off x="457200" y="1600200"/>
          <a:ext cx="8229600" cy="148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Split Level</a:t>
                      </a:r>
                      <a:endParaRPr lang="en-US" dirty="0"/>
                    </a:p>
                  </a:txBody>
                  <a:tcPr/>
                </a:tc>
                <a:tc>
                  <a:txBody>
                    <a:bodyPr/>
                    <a:lstStyle/>
                    <a:p>
                      <a:r>
                        <a:rPr lang="en-US" dirty="0" smtClean="0"/>
                        <a:t>Group 1</a:t>
                      </a:r>
                      <a:endParaRPr lang="en-US" dirty="0"/>
                    </a:p>
                  </a:txBody>
                  <a:tcPr/>
                </a:tc>
                <a:tc>
                  <a:txBody>
                    <a:bodyPr/>
                    <a:lstStyle/>
                    <a:p>
                      <a:r>
                        <a:rPr lang="en-US" dirty="0" smtClean="0"/>
                        <a:t>Group 2</a:t>
                      </a:r>
                      <a:endParaRPr lang="en-US" dirty="0"/>
                    </a:p>
                  </a:txBody>
                  <a:tcPr/>
                </a:tc>
                <a:tc>
                  <a:txBody>
                    <a:bodyPr/>
                    <a:lstStyle/>
                    <a:p>
                      <a:r>
                        <a:rPr lang="en-US" i="1" dirty="0" smtClean="0"/>
                        <a:t>p</a:t>
                      </a:r>
                      <a:endParaRPr lang="en-US" i="1" dirty="0"/>
                    </a:p>
                  </a:txBody>
                  <a:tcPr/>
                </a:tc>
                <a:tc>
                  <a:txBody>
                    <a:bodyPr/>
                    <a:lstStyle/>
                    <a:p>
                      <a:r>
                        <a:rPr lang="en-US" i="1" dirty="0" smtClean="0"/>
                        <a:t>d</a:t>
                      </a:r>
                      <a:endParaRPr lang="en-US" i="1" dirty="0"/>
                    </a:p>
                  </a:txBody>
                  <a:tcPr/>
                </a:tc>
              </a:tr>
              <a:tr h="370840">
                <a:tc>
                  <a:txBody>
                    <a:bodyPr/>
                    <a:lstStyle/>
                    <a:p>
                      <a:r>
                        <a:rPr lang="en-US" dirty="0" smtClean="0"/>
                        <a:t>None</a:t>
                      </a:r>
                      <a:endParaRPr lang="en-US" dirty="0"/>
                    </a:p>
                  </a:txBody>
                  <a:tcPr/>
                </a:tc>
                <a:tc>
                  <a:txBody>
                    <a:bodyPr/>
                    <a:lstStyle/>
                    <a:p>
                      <a:r>
                        <a:rPr lang="en-US" dirty="0" smtClean="0"/>
                        <a:t>Male</a:t>
                      </a:r>
                      <a:endParaRPr lang="en-US" dirty="0"/>
                    </a:p>
                  </a:txBody>
                  <a:tcPr/>
                </a:tc>
                <a:tc>
                  <a:txBody>
                    <a:bodyPr/>
                    <a:lstStyle/>
                    <a:p>
                      <a:r>
                        <a:rPr lang="en-US" dirty="0" smtClean="0"/>
                        <a:t>Female</a:t>
                      </a:r>
                      <a:endParaRPr lang="en-US" dirty="0"/>
                    </a:p>
                  </a:txBody>
                  <a:tcPr/>
                </a:tc>
                <a:tc>
                  <a:txBody>
                    <a:bodyPr/>
                    <a:lstStyle/>
                    <a:p>
                      <a:r>
                        <a:rPr lang="en-US" dirty="0" smtClean="0"/>
                        <a:t>.15</a:t>
                      </a:r>
                      <a:endParaRPr lang="en-US" dirty="0"/>
                    </a:p>
                  </a:txBody>
                  <a:tcPr/>
                </a:tc>
                <a:tc>
                  <a:txBody>
                    <a:bodyPr/>
                    <a:lstStyle/>
                    <a:p>
                      <a:r>
                        <a:rPr lang="en-US" dirty="0" smtClean="0"/>
                        <a:t>0.77</a:t>
                      </a:r>
                      <a:endParaRPr lang="en-US" dirty="0"/>
                    </a:p>
                  </a:txBody>
                  <a:tcPr/>
                </a:tc>
              </a:tr>
              <a:tr h="370840">
                <a:tc>
                  <a:txBody>
                    <a:bodyPr/>
                    <a:lstStyle/>
                    <a:p>
                      <a:r>
                        <a:rPr lang="en-US" dirty="0" smtClean="0"/>
                        <a:t>FB</a:t>
                      </a:r>
                      <a:endParaRPr lang="en-US" dirty="0"/>
                    </a:p>
                  </a:txBody>
                  <a:tcPr/>
                </a:tc>
                <a:tc>
                  <a:txBody>
                    <a:bodyPr/>
                    <a:lstStyle/>
                    <a:p>
                      <a:r>
                        <a:rPr lang="en-US" dirty="0" smtClean="0"/>
                        <a:t>Male</a:t>
                      </a:r>
                      <a:endParaRPr lang="en-US" dirty="0"/>
                    </a:p>
                  </a:txBody>
                  <a:tcPr/>
                </a:tc>
                <a:tc>
                  <a:txBody>
                    <a:bodyPr/>
                    <a:lstStyle/>
                    <a:p>
                      <a:r>
                        <a:rPr lang="en-US" dirty="0" smtClean="0"/>
                        <a:t>Female</a:t>
                      </a:r>
                      <a:endParaRPr lang="en-US" dirty="0"/>
                    </a:p>
                  </a:txBody>
                  <a:tcPr/>
                </a:tc>
                <a:tc>
                  <a:txBody>
                    <a:bodyPr/>
                    <a:lstStyle/>
                    <a:p>
                      <a:r>
                        <a:rPr lang="en-US" dirty="0" smtClean="0"/>
                        <a:t>&lt; .001</a:t>
                      </a:r>
                      <a:endParaRPr lang="en-US" dirty="0"/>
                    </a:p>
                  </a:txBody>
                  <a:tcPr/>
                </a:tc>
                <a:tc>
                  <a:txBody>
                    <a:bodyPr/>
                    <a:lstStyle/>
                    <a:p>
                      <a:r>
                        <a:rPr lang="en-US" dirty="0" smtClean="0"/>
                        <a:t>2.39</a:t>
                      </a:r>
                      <a:endParaRPr lang="en-US" dirty="0"/>
                    </a:p>
                  </a:txBody>
                  <a:tcPr/>
                </a:tc>
              </a:tr>
              <a:tr h="370840">
                <a:tc>
                  <a:txBody>
                    <a:bodyPr/>
                    <a:lstStyle/>
                    <a:p>
                      <a:r>
                        <a:rPr lang="en-US" dirty="0" smtClean="0"/>
                        <a:t>VB</a:t>
                      </a:r>
                      <a:endParaRPr lang="en-US" dirty="0"/>
                    </a:p>
                  </a:txBody>
                  <a:tcPr/>
                </a:tc>
                <a:tc>
                  <a:txBody>
                    <a:bodyPr/>
                    <a:lstStyle/>
                    <a:p>
                      <a:r>
                        <a:rPr lang="en-US" dirty="0" smtClean="0"/>
                        <a:t>Male</a:t>
                      </a:r>
                      <a:endParaRPr lang="en-US" dirty="0"/>
                    </a:p>
                  </a:txBody>
                  <a:tcPr/>
                </a:tc>
                <a:tc>
                  <a:txBody>
                    <a:bodyPr/>
                    <a:lstStyle/>
                    <a:p>
                      <a:r>
                        <a:rPr lang="en-US" dirty="0" smtClean="0"/>
                        <a:t>Female</a:t>
                      </a:r>
                      <a:endParaRPr lang="en-US" dirty="0"/>
                    </a:p>
                  </a:txBody>
                  <a:tcPr/>
                </a:tc>
                <a:tc>
                  <a:txBody>
                    <a:bodyPr/>
                    <a:lstStyle/>
                    <a:p>
                      <a:r>
                        <a:rPr lang="en-US" dirty="0" smtClean="0"/>
                        <a:t>.40</a:t>
                      </a:r>
                      <a:endParaRPr lang="en-US" dirty="0"/>
                    </a:p>
                  </a:txBody>
                  <a:tcPr/>
                </a:tc>
                <a:tc>
                  <a:txBody>
                    <a:bodyPr/>
                    <a:lstStyle/>
                    <a:p>
                      <a:r>
                        <a:rPr lang="en-US" dirty="0" smtClean="0"/>
                        <a:t>0.44</a:t>
                      </a:r>
                      <a:endParaRPr lang="en-US" dirty="0"/>
                    </a:p>
                  </a:txBody>
                  <a:tcPr/>
                </a:tc>
              </a:tr>
            </a:tbl>
          </a:graphicData>
        </a:graphic>
      </p:graphicFrame>
      <p:sp>
        <p:nvSpPr>
          <p:cNvPr id="3" name="TextBox 2"/>
          <p:cNvSpPr txBox="1"/>
          <p:nvPr/>
        </p:nvSpPr>
        <p:spPr>
          <a:xfrm>
            <a:off x="457200" y="3400425"/>
            <a:ext cx="8229600" cy="2308324"/>
          </a:xfrm>
          <a:prstGeom prst="rect">
            <a:avLst/>
          </a:prstGeom>
          <a:noFill/>
        </p:spPr>
        <p:txBody>
          <a:bodyPr wrap="square" rtlCol="0">
            <a:spAutoFit/>
          </a:bodyPr>
          <a:lstStyle/>
          <a:p>
            <a:pPr marL="342900" indent="-342900">
              <a:buFont typeface="Arial" charset="0"/>
              <a:buChar char="•"/>
            </a:pPr>
            <a:r>
              <a:rPr lang="en-US" sz="2400" dirty="0" smtClean="0"/>
              <a:t>So, significant differences for FB, but no other sport.</a:t>
            </a:r>
          </a:p>
          <a:p>
            <a:pPr marL="342900" indent="-342900">
              <a:buFont typeface="Arial" charset="0"/>
              <a:buChar char="•"/>
            </a:pPr>
            <a:r>
              <a:rPr lang="en-US" sz="2400" dirty="0" smtClean="0"/>
              <a:t>Sometimes, they are all significantly different </a:t>
            </a:r>
            <a:r>
              <a:rPr lang="mr-IN" sz="2400" dirty="0" smtClean="0"/>
              <a:t>–</a:t>
            </a:r>
            <a:r>
              <a:rPr lang="en-US" sz="2400" dirty="0" smtClean="0"/>
              <a:t> might be in different directions OR might be different sizes (use </a:t>
            </a:r>
            <a:r>
              <a:rPr lang="en-US" sz="2400" i="1" dirty="0" smtClean="0"/>
              <a:t>d</a:t>
            </a:r>
            <a:r>
              <a:rPr lang="en-US" sz="2400" dirty="0" smtClean="0"/>
              <a:t> to figure this out).  </a:t>
            </a:r>
          </a:p>
          <a:p>
            <a:pPr marL="342900" indent="-342900">
              <a:buFont typeface="Arial" charset="0"/>
              <a:buChar char="•"/>
            </a:pPr>
            <a:r>
              <a:rPr lang="en-US" sz="2400" dirty="0" smtClean="0"/>
              <a:t>Sometimes, none of them are significant </a:t>
            </a:r>
            <a:r>
              <a:rPr lang="mr-IN" sz="2400" dirty="0" smtClean="0"/>
              <a:t>–</a:t>
            </a:r>
            <a:r>
              <a:rPr lang="en-US" sz="2400" dirty="0" smtClean="0"/>
              <a:t> what does that mean?</a:t>
            </a:r>
            <a:endParaRPr lang="en-US" sz="2400" dirty="0"/>
          </a:p>
        </p:txBody>
      </p:sp>
    </p:spTree>
    <p:extLst>
      <p:ext uri="{BB962C8B-B14F-4D97-AF65-F5344CB8AC3E}">
        <p14:creationId xmlns:p14="http://schemas.microsoft.com/office/powerpoint/2010/main" val="12299994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lstStyle/>
          <a:p>
            <a:r>
              <a:rPr lang="en-US" dirty="0" smtClean="0"/>
              <a:t>Are in the book, but should include:</a:t>
            </a:r>
          </a:p>
          <a:p>
            <a:pPr lvl="1"/>
            <a:r>
              <a:rPr lang="en-US" dirty="0" smtClean="0"/>
              <a:t>Omnibus test for IV1</a:t>
            </a:r>
          </a:p>
          <a:p>
            <a:pPr lvl="1"/>
            <a:r>
              <a:rPr lang="en-US" dirty="0" smtClean="0"/>
              <a:t>Omnibus test for IV2</a:t>
            </a:r>
          </a:p>
          <a:p>
            <a:pPr lvl="1"/>
            <a:r>
              <a:rPr lang="en-US" dirty="0" smtClean="0"/>
              <a:t>Omnibus test for Interaction</a:t>
            </a:r>
          </a:p>
          <a:p>
            <a:pPr lvl="1"/>
            <a:r>
              <a:rPr lang="en-US" dirty="0" smtClean="0"/>
              <a:t>Any post hoc tests.</a:t>
            </a:r>
            <a:endParaRPr lang="en-US" dirty="0"/>
          </a:p>
        </p:txBody>
      </p:sp>
    </p:spTree>
    <p:extLst>
      <p:ext uri="{BB962C8B-B14F-4D97-AF65-F5344CB8AC3E}">
        <p14:creationId xmlns:p14="http://schemas.microsoft.com/office/powerpoint/2010/main" val="40651668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write ups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people structure like this:</a:t>
            </a:r>
          </a:p>
          <a:p>
            <a:pPr lvl="1"/>
            <a:r>
              <a:rPr lang="en-US" dirty="0" smtClean="0"/>
              <a:t>IV1 F test </a:t>
            </a:r>
            <a:r>
              <a:rPr lang="en-US" dirty="0" smtClean="0">
                <a:sym typeface="Wingdings"/>
              </a:rPr>
              <a:t> post hoc IV1</a:t>
            </a:r>
          </a:p>
          <a:p>
            <a:pPr lvl="1"/>
            <a:r>
              <a:rPr lang="en-US" dirty="0" smtClean="0"/>
              <a:t>IV2 </a:t>
            </a:r>
            <a:r>
              <a:rPr lang="en-US" dirty="0"/>
              <a:t>F test </a:t>
            </a:r>
            <a:r>
              <a:rPr lang="en-US" dirty="0">
                <a:sym typeface="Wingdings"/>
              </a:rPr>
              <a:t> post hoc </a:t>
            </a:r>
            <a:r>
              <a:rPr lang="en-US" dirty="0" smtClean="0">
                <a:sym typeface="Wingdings"/>
              </a:rPr>
              <a:t>IV2</a:t>
            </a:r>
          </a:p>
          <a:p>
            <a:pPr lvl="1"/>
            <a:r>
              <a:rPr lang="en-US" dirty="0" smtClean="0"/>
              <a:t>Interaction F </a:t>
            </a:r>
            <a:r>
              <a:rPr lang="en-US" dirty="0"/>
              <a:t>test </a:t>
            </a:r>
            <a:r>
              <a:rPr lang="en-US" dirty="0">
                <a:sym typeface="Wingdings"/>
              </a:rPr>
              <a:t> post hoc </a:t>
            </a:r>
            <a:r>
              <a:rPr lang="en-US" dirty="0" smtClean="0">
                <a:sym typeface="Wingdings"/>
              </a:rPr>
              <a:t>interaction</a:t>
            </a:r>
          </a:p>
          <a:p>
            <a:pPr lvl="1"/>
            <a:r>
              <a:rPr lang="en-US" dirty="0" smtClean="0">
                <a:sym typeface="Wingdings"/>
              </a:rPr>
              <a:t>Figure</a:t>
            </a:r>
          </a:p>
          <a:p>
            <a:r>
              <a:rPr lang="en-US" dirty="0" smtClean="0">
                <a:sym typeface="Wingdings"/>
              </a:rPr>
              <a:t>But that doesn’t work if you don’t want to do the post hocs because of the interaction</a:t>
            </a:r>
          </a:p>
          <a:p>
            <a:pPr lvl="1"/>
            <a:r>
              <a:rPr lang="en-US" dirty="0" smtClean="0">
                <a:sym typeface="Wingdings"/>
              </a:rPr>
              <a:t>IV1 F, IV2 F, Interaction F</a:t>
            </a:r>
          </a:p>
          <a:p>
            <a:pPr lvl="1"/>
            <a:r>
              <a:rPr lang="en-US" dirty="0" smtClean="0">
                <a:sym typeface="Wingdings"/>
              </a:rPr>
              <a:t>Post hoc tests</a:t>
            </a:r>
          </a:p>
          <a:p>
            <a:pPr lvl="1"/>
            <a:r>
              <a:rPr lang="en-US" dirty="0" smtClean="0">
                <a:sym typeface="Wingdings"/>
              </a:rPr>
              <a:t>Figure</a:t>
            </a:r>
            <a:endParaRPr lang="en-US" dirty="0">
              <a:sym typeface="Wingdings"/>
            </a:endParaRPr>
          </a:p>
          <a:p>
            <a:pPr lvl="1"/>
            <a:endParaRPr lang="en-US" dirty="0">
              <a:sym typeface="Wingdings"/>
            </a:endParaRPr>
          </a:p>
          <a:p>
            <a:pPr lvl="1"/>
            <a:endParaRPr lang="en-US" dirty="0"/>
          </a:p>
        </p:txBody>
      </p:sp>
    </p:spTree>
    <p:extLst>
      <p:ext uri="{BB962C8B-B14F-4D97-AF65-F5344CB8AC3E}">
        <p14:creationId xmlns:p14="http://schemas.microsoft.com/office/powerpoint/2010/main" val="41179077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a:t>
            </a:r>
            <a:endParaRPr lang="en-US" dirty="0"/>
          </a:p>
        </p:txBody>
      </p:sp>
      <p:sp>
        <p:nvSpPr>
          <p:cNvPr id="3" name="Content Placeholder 2"/>
          <p:cNvSpPr>
            <a:spLocks noGrp="1"/>
          </p:cNvSpPr>
          <p:nvPr>
            <p:ph idx="1"/>
          </p:nvPr>
        </p:nvSpPr>
        <p:spPr/>
        <p:txBody>
          <a:bodyPr/>
          <a:lstStyle/>
          <a:p>
            <a:r>
              <a:rPr lang="en-US" dirty="0" smtClean="0"/>
              <a:t>This week we will use a different function than last week:</a:t>
            </a:r>
          </a:p>
          <a:p>
            <a:r>
              <a:rPr lang="en-US" dirty="0" smtClean="0"/>
              <a:t>pwr.f2.test(u = </a:t>
            </a:r>
            <a:r>
              <a:rPr lang="en-US" i="1" dirty="0" smtClean="0"/>
              <a:t>DF MODEL</a:t>
            </a:r>
            <a:r>
              <a:rPr lang="en-US" dirty="0" smtClean="0"/>
              <a:t>,</a:t>
            </a:r>
          </a:p>
          <a:p>
            <a:r>
              <a:rPr lang="en-US" dirty="0" smtClean="0"/>
              <a:t>v = NULL, </a:t>
            </a:r>
          </a:p>
          <a:p>
            <a:r>
              <a:rPr lang="en-US" dirty="0" smtClean="0"/>
              <a:t>f2 = </a:t>
            </a:r>
            <a:r>
              <a:rPr lang="en-US" i="1" dirty="0" smtClean="0"/>
              <a:t>effect size converted</a:t>
            </a:r>
            <a:r>
              <a:rPr lang="en-US" dirty="0" smtClean="0"/>
              <a:t>,</a:t>
            </a:r>
          </a:p>
          <a:p>
            <a:r>
              <a:rPr lang="en-US" dirty="0" err="1" smtClean="0"/>
              <a:t>sig.level</a:t>
            </a:r>
            <a:r>
              <a:rPr lang="en-US" dirty="0" smtClean="0"/>
              <a:t> = .05,</a:t>
            </a:r>
          </a:p>
          <a:p>
            <a:r>
              <a:rPr lang="en-US" dirty="0" smtClean="0"/>
              <a:t>power = .80)</a:t>
            </a:r>
            <a:endParaRPr lang="en-US" dirty="0" smtClean="0"/>
          </a:p>
        </p:txBody>
      </p:sp>
      <p:pic>
        <p:nvPicPr>
          <p:cNvPr id="4" name="Picture 3"/>
          <p:cNvPicPr>
            <a:picLocks noChangeAspect="1"/>
          </p:cNvPicPr>
          <p:nvPr/>
        </p:nvPicPr>
        <p:blipFill>
          <a:blip r:embed="rId2"/>
          <a:stretch>
            <a:fillRect/>
          </a:stretch>
        </p:blipFill>
        <p:spPr>
          <a:xfrm>
            <a:off x="5334000" y="4991100"/>
            <a:ext cx="3810000" cy="1866900"/>
          </a:xfrm>
          <a:prstGeom prst="rect">
            <a:avLst/>
          </a:prstGeom>
        </p:spPr>
      </p:pic>
    </p:spTree>
    <p:extLst>
      <p:ext uri="{BB962C8B-B14F-4D97-AF65-F5344CB8AC3E}">
        <p14:creationId xmlns:p14="http://schemas.microsoft.com/office/powerpoint/2010/main" val="49670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30300" y="344488"/>
            <a:ext cx="7772400" cy="1143000"/>
          </a:xfrm>
        </p:spPr>
        <p:txBody>
          <a:bodyPr/>
          <a:lstStyle/>
          <a:p>
            <a:r>
              <a:rPr lang="en-GB"/>
              <a:t>Benefit of Factorial Designs</a:t>
            </a:r>
          </a:p>
        </p:txBody>
      </p:sp>
      <p:sp>
        <p:nvSpPr>
          <p:cNvPr id="160771" name="Rectangle 3"/>
          <p:cNvSpPr>
            <a:spLocks noGrp="1" noChangeArrowheads="1"/>
          </p:cNvSpPr>
          <p:nvPr>
            <p:ph idx="1"/>
          </p:nvPr>
        </p:nvSpPr>
        <p:spPr>
          <a:xfrm>
            <a:off x="1282700" y="1671638"/>
            <a:ext cx="7410450" cy="4373562"/>
          </a:xfrm>
          <a:noFill/>
        </p:spPr>
        <p:txBody>
          <a:bodyPr/>
          <a:lstStyle/>
          <a:p>
            <a:pPr>
              <a:lnSpc>
                <a:spcPct val="90000"/>
              </a:lnSpc>
            </a:pPr>
            <a:r>
              <a:rPr lang="en-GB" sz="2800" dirty="0"/>
              <a:t>We can look at how variables </a:t>
            </a:r>
            <a:r>
              <a:rPr lang="en-GB" sz="2800" i="1" dirty="0"/>
              <a:t>Interact</a:t>
            </a:r>
            <a:r>
              <a:rPr lang="en-GB" sz="2800" dirty="0"/>
              <a:t>.</a:t>
            </a:r>
          </a:p>
          <a:p>
            <a:pPr>
              <a:lnSpc>
                <a:spcPct val="90000"/>
              </a:lnSpc>
            </a:pPr>
            <a:r>
              <a:rPr lang="en-GB" sz="2800" dirty="0"/>
              <a:t>Interactions</a:t>
            </a:r>
          </a:p>
          <a:p>
            <a:pPr lvl="1">
              <a:lnSpc>
                <a:spcPct val="90000"/>
              </a:lnSpc>
            </a:pPr>
            <a:r>
              <a:rPr lang="en-GB" sz="2400" dirty="0"/>
              <a:t>Show how the effects of one IV might depend on the effects of another</a:t>
            </a:r>
          </a:p>
          <a:p>
            <a:pPr lvl="1">
              <a:lnSpc>
                <a:spcPct val="90000"/>
              </a:lnSpc>
            </a:pPr>
            <a:r>
              <a:rPr lang="en-GB" sz="2400" dirty="0"/>
              <a:t>Are often more interesting than main effects</a:t>
            </a:r>
            <a:r>
              <a:rPr lang="en-GB" sz="2400" dirty="0" smtClean="0"/>
              <a:t>.</a:t>
            </a:r>
            <a:endParaRPr lang="en-GB" sz="2400" b="1" dirty="0">
              <a:solidFill>
                <a:srgbClr val="FFFF00"/>
              </a:solidFill>
            </a:endParaRPr>
          </a:p>
        </p:txBody>
      </p:sp>
    </p:spTree>
    <p:extLst>
      <p:ext uri="{BB962C8B-B14F-4D97-AF65-F5344CB8AC3E}">
        <p14:creationId xmlns:p14="http://schemas.microsoft.com/office/powerpoint/2010/main" val="28727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dissolve">
                                      <p:cBhvr>
                                        <p:cTn id="7" dur="500"/>
                                        <p:tgtEl>
                                          <p:spTgt spid="1607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0771">
                                            <p:txEl>
                                              <p:pRg st="0" end="0"/>
                                            </p:txEl>
                                          </p:spTgt>
                                        </p:tgtEl>
                                        <p:attrNameLst>
                                          <p:attrName>style.visibility</p:attrName>
                                        </p:attrNameLst>
                                      </p:cBhvr>
                                      <p:to>
                                        <p:strVal val="visible"/>
                                      </p:to>
                                    </p:set>
                                    <p:animEffect transition="in" filter="dissolve">
                                      <p:cBhvr>
                                        <p:cTn id="12" dur="500"/>
                                        <p:tgtEl>
                                          <p:spTgt spid="1607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0771">
                                            <p:txEl>
                                              <p:pRg st="1" end="1"/>
                                            </p:txEl>
                                          </p:spTgt>
                                        </p:tgtEl>
                                        <p:attrNameLst>
                                          <p:attrName>style.visibility</p:attrName>
                                        </p:attrNameLst>
                                      </p:cBhvr>
                                      <p:to>
                                        <p:strVal val="visible"/>
                                      </p:to>
                                    </p:set>
                                    <p:animEffect transition="in" filter="dissolve">
                                      <p:cBhvr>
                                        <p:cTn id="17" dur="500"/>
                                        <p:tgtEl>
                                          <p:spTgt spid="160771">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0771">
                                            <p:txEl>
                                              <p:pRg st="2" end="2"/>
                                            </p:txEl>
                                          </p:spTgt>
                                        </p:tgtEl>
                                        <p:attrNameLst>
                                          <p:attrName>style.visibility</p:attrName>
                                        </p:attrNameLst>
                                      </p:cBhvr>
                                      <p:to>
                                        <p:strVal val="visible"/>
                                      </p:to>
                                    </p:set>
                                    <p:animEffect transition="in" filter="dissolve">
                                      <p:cBhvr>
                                        <p:cTn id="20" dur="500"/>
                                        <p:tgtEl>
                                          <p:spTgt spid="160771">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60771">
                                            <p:txEl>
                                              <p:pRg st="3" end="3"/>
                                            </p:txEl>
                                          </p:spTgt>
                                        </p:tgtEl>
                                        <p:attrNameLst>
                                          <p:attrName>style.visibility</p:attrName>
                                        </p:attrNameLst>
                                      </p:cBhvr>
                                      <p:to>
                                        <p:strVal val="visible"/>
                                      </p:to>
                                    </p:set>
                                    <p:animEffect transition="in" filter="dissolve">
                                      <p:cBhvr>
                                        <p:cTn id="23" dur="500"/>
                                        <p:tgtEl>
                                          <p:spTgt spid="160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nimBg="1" autoUpdateAnimBg="0"/>
      <p:bldP spid="16077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Same as one-way ANOVAs</a:t>
            </a:r>
          </a:p>
          <a:p>
            <a:pPr lvl="1"/>
            <a:r>
              <a:rPr lang="en-US" dirty="0" smtClean="0"/>
              <a:t>Accuracy, Missing, Outliers</a:t>
            </a:r>
          </a:p>
          <a:p>
            <a:pPr lvl="1"/>
            <a:r>
              <a:rPr lang="en-US" strike="sngStrike" dirty="0" err="1" smtClean="0"/>
              <a:t>Additivity</a:t>
            </a:r>
            <a:r>
              <a:rPr lang="en-US" strike="sngStrike" dirty="0" smtClean="0"/>
              <a:t> </a:t>
            </a:r>
            <a:r>
              <a:rPr lang="en-US" dirty="0" smtClean="0"/>
              <a:t>(still only one DV)</a:t>
            </a:r>
          </a:p>
          <a:p>
            <a:pPr lvl="1"/>
            <a:r>
              <a:rPr lang="en-US" dirty="0" smtClean="0"/>
              <a:t>Normal</a:t>
            </a:r>
          </a:p>
          <a:p>
            <a:pPr lvl="1"/>
            <a:r>
              <a:rPr lang="en-US" dirty="0" smtClean="0"/>
              <a:t>Linear </a:t>
            </a:r>
          </a:p>
          <a:p>
            <a:pPr lvl="1"/>
            <a:r>
              <a:rPr lang="en-US" dirty="0" smtClean="0"/>
              <a:t>Homogeneity (</a:t>
            </a:r>
            <a:r>
              <a:rPr lang="en-US" dirty="0" err="1" smtClean="0"/>
              <a:t>Levene’s</a:t>
            </a:r>
            <a:r>
              <a:rPr lang="en-US" dirty="0" smtClean="0"/>
              <a:t> Test)</a:t>
            </a:r>
          </a:p>
          <a:p>
            <a:pPr lvl="1"/>
            <a:r>
              <a:rPr lang="en-US" dirty="0"/>
              <a:t>H</a:t>
            </a:r>
            <a:r>
              <a:rPr lang="en-US" dirty="0" smtClean="0"/>
              <a:t>omoscedasticity</a:t>
            </a:r>
            <a:endParaRPr lang="en-US" dirty="0"/>
          </a:p>
        </p:txBody>
      </p:sp>
    </p:spTree>
    <p:extLst>
      <p:ext uri="{BB962C8B-B14F-4D97-AF65-F5344CB8AC3E}">
        <p14:creationId xmlns:p14="http://schemas.microsoft.com/office/powerpoint/2010/main" val="3445571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levels/conditions</a:t>
            </a:r>
            <a:endParaRPr lang="en-US" dirty="0"/>
          </a:p>
        </p:txBody>
      </p:sp>
      <p:sp>
        <p:nvSpPr>
          <p:cNvPr id="3" name="Content Placeholder 2"/>
          <p:cNvSpPr>
            <a:spLocks noGrp="1"/>
          </p:cNvSpPr>
          <p:nvPr>
            <p:ph idx="1"/>
          </p:nvPr>
        </p:nvSpPr>
        <p:spPr/>
        <p:txBody>
          <a:bodyPr/>
          <a:lstStyle/>
          <a:p>
            <a:r>
              <a:rPr lang="en-US" dirty="0" smtClean="0"/>
              <a:t>Remember:</a:t>
            </a:r>
          </a:p>
          <a:p>
            <a:pPr lvl="1"/>
            <a:r>
              <a:rPr lang="en-US" dirty="0" smtClean="0"/>
              <a:t>IVs: each individual IV has levels.</a:t>
            </a:r>
          </a:p>
          <a:p>
            <a:pPr lvl="1"/>
            <a:r>
              <a:rPr lang="en-US" dirty="0" smtClean="0"/>
              <a:t>The combinations of levels are the conditions.</a:t>
            </a:r>
          </a:p>
          <a:p>
            <a:r>
              <a:rPr lang="en-US" dirty="0" smtClean="0"/>
              <a:t>Interactions examine the conditions.</a:t>
            </a:r>
          </a:p>
          <a:p>
            <a:pPr lvl="1"/>
            <a:r>
              <a:rPr lang="en-US" dirty="0" smtClean="0"/>
              <a:t>(across or down)</a:t>
            </a:r>
            <a:endParaRPr lang="en-US" dirty="0"/>
          </a:p>
        </p:txBody>
      </p:sp>
    </p:spTree>
    <p:extLst>
      <p:ext uri="{BB962C8B-B14F-4D97-AF65-F5344CB8AC3E}">
        <p14:creationId xmlns:p14="http://schemas.microsoft.com/office/powerpoint/2010/main" val="428537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IV: Gender of participant</a:t>
            </a:r>
          </a:p>
          <a:p>
            <a:pPr lvl="1"/>
            <a:r>
              <a:rPr lang="en-US" dirty="0" smtClean="0"/>
              <a:t>Levels: Male/Female</a:t>
            </a:r>
          </a:p>
          <a:p>
            <a:r>
              <a:rPr lang="en-US" dirty="0" smtClean="0"/>
              <a:t>IV: Sport attended</a:t>
            </a:r>
          </a:p>
          <a:p>
            <a:pPr lvl="1"/>
            <a:r>
              <a:rPr lang="en-US" dirty="0" smtClean="0"/>
              <a:t>Levels: None, volleyball, football</a:t>
            </a:r>
          </a:p>
          <a:p>
            <a:r>
              <a:rPr lang="en-US" dirty="0" smtClean="0"/>
              <a:t>DV: Satisfaction with athletics on campus</a:t>
            </a:r>
            <a:endParaRPr lang="en-US" dirty="0"/>
          </a:p>
        </p:txBody>
      </p:sp>
    </p:spTree>
    <p:extLst>
      <p:ext uri="{BB962C8B-B14F-4D97-AF65-F5344CB8AC3E}">
        <p14:creationId xmlns:p14="http://schemas.microsoft.com/office/powerpoint/2010/main" val="286647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1541</Words>
  <Application>Microsoft Macintosh PowerPoint</Application>
  <PresentationFormat>On-screen Show (4:3)</PresentationFormat>
  <Paragraphs>260</Paragraphs>
  <Slides>55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Calibri</vt:lpstr>
      <vt:lpstr>Chantilly</vt:lpstr>
      <vt:lpstr>Mangal</vt:lpstr>
      <vt:lpstr>Symbol</vt:lpstr>
      <vt:lpstr>Times New Roman</vt:lpstr>
      <vt:lpstr>Wingdings</vt:lpstr>
      <vt:lpstr>Arial</vt:lpstr>
      <vt:lpstr>Office Theme</vt:lpstr>
      <vt:lpstr>Equation</vt:lpstr>
      <vt:lpstr>Two-Way Independent ANOVA (GLM 3)</vt:lpstr>
      <vt:lpstr>What is Two-Way Independent ANOVA?</vt:lpstr>
      <vt:lpstr>What is Two-Way Independent ANOVA?</vt:lpstr>
      <vt:lpstr>Other ANOVAs</vt:lpstr>
      <vt:lpstr>How to Report ANOVA</vt:lpstr>
      <vt:lpstr>Benefit of Factorial Designs</vt:lpstr>
      <vt:lpstr>Assumptions</vt:lpstr>
      <vt:lpstr>Back to levels/conditions</vt:lpstr>
      <vt:lpstr>Example</vt:lpstr>
      <vt:lpstr>Draw Out</vt:lpstr>
      <vt:lpstr>PowerPoint Presentation</vt:lpstr>
      <vt:lpstr>PowerPoint Presentation</vt:lpstr>
      <vt:lpstr>SS Total</vt:lpstr>
      <vt:lpstr>SS Model</vt:lpstr>
      <vt:lpstr>SS A = SS gender</vt:lpstr>
      <vt:lpstr>SS B = SS sport</vt:lpstr>
      <vt:lpstr>Marginal Means</vt:lpstr>
      <vt:lpstr>SS AXB = interaction </vt:lpstr>
      <vt:lpstr>SSR = error</vt:lpstr>
      <vt:lpstr>PowerPoint Presentation</vt:lpstr>
      <vt:lpstr>How to run R</vt:lpstr>
      <vt:lpstr>How to run R</vt:lpstr>
      <vt:lpstr>How to run R</vt:lpstr>
      <vt:lpstr>Levene’s Test</vt:lpstr>
      <vt:lpstr>ANOVA Test</vt:lpstr>
      <vt:lpstr>How to run R</vt:lpstr>
      <vt:lpstr>How to run R</vt:lpstr>
      <vt:lpstr>How to run R</vt:lpstr>
      <vt:lpstr>How to run R</vt:lpstr>
      <vt:lpstr>How to run R</vt:lpstr>
      <vt:lpstr>PowerPoint Presentation</vt:lpstr>
      <vt:lpstr>PowerPoint Presentation</vt:lpstr>
      <vt:lpstr>PowerPoint Presentation</vt:lpstr>
      <vt:lpstr>  Is there likely to be a significant interaction effect?</vt:lpstr>
      <vt:lpstr>Is there likely to be a significant interaction effect?</vt:lpstr>
      <vt:lpstr>A effect only</vt:lpstr>
      <vt:lpstr>B effect only</vt:lpstr>
      <vt:lpstr>Perfect Interaction</vt:lpstr>
      <vt:lpstr>All Effects</vt:lpstr>
      <vt:lpstr>None</vt:lpstr>
      <vt:lpstr>Interpreting graphs</vt:lpstr>
      <vt:lpstr>Interaction = What Now?</vt:lpstr>
      <vt:lpstr>Interaction = What Now?</vt:lpstr>
      <vt:lpstr>How to run R</vt:lpstr>
      <vt:lpstr>Main Effects</vt:lpstr>
      <vt:lpstr>Main Effects</vt:lpstr>
      <vt:lpstr>Main Effects</vt:lpstr>
      <vt:lpstr>Interaction = What Now?</vt:lpstr>
      <vt:lpstr>Interaction</vt:lpstr>
      <vt:lpstr>Interaction</vt:lpstr>
      <vt:lpstr>Interaction</vt:lpstr>
      <vt:lpstr>Main Effects</vt:lpstr>
      <vt:lpstr>Example write ups</vt:lpstr>
      <vt:lpstr>Example write ups</vt:lpstr>
      <vt:lpstr>Power</vt:lpstr>
    </vt:vector>
  </TitlesOfParts>
  <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Two-Way Independent ANOVA (GLM 3)</dc:title>
  <dc:creator>Erin</dc:creator>
  <cp:lastModifiedBy>Erin M. Buchanan</cp:lastModifiedBy>
  <cp:revision>111</cp:revision>
  <dcterms:created xsi:type="dcterms:W3CDTF">2013-10-13T21:59:18Z</dcterms:created>
  <dcterms:modified xsi:type="dcterms:W3CDTF">2017-10-16T02:03:37Z</dcterms:modified>
</cp:coreProperties>
</file>