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48"/>
  </p:notesMasterIdLst>
  <p:sldIdLst>
    <p:sldId id="257" r:id="rId2"/>
    <p:sldId id="286" r:id="rId3"/>
    <p:sldId id="287" r:id="rId4"/>
    <p:sldId id="290" r:id="rId5"/>
    <p:sldId id="288" r:id="rId6"/>
    <p:sldId id="375" r:id="rId7"/>
    <p:sldId id="289" r:id="rId8"/>
    <p:sldId id="298" r:id="rId9"/>
    <p:sldId id="402" r:id="rId10"/>
    <p:sldId id="292" r:id="rId11"/>
    <p:sldId id="376" r:id="rId12"/>
    <p:sldId id="293" r:id="rId13"/>
    <p:sldId id="260" r:id="rId14"/>
    <p:sldId id="262" r:id="rId15"/>
    <p:sldId id="295" r:id="rId16"/>
    <p:sldId id="296" r:id="rId17"/>
    <p:sldId id="297" r:id="rId18"/>
    <p:sldId id="394" r:id="rId19"/>
    <p:sldId id="377" r:id="rId20"/>
    <p:sldId id="379" r:id="rId21"/>
    <p:sldId id="381" r:id="rId22"/>
    <p:sldId id="382" r:id="rId23"/>
    <p:sldId id="383" r:id="rId24"/>
    <p:sldId id="384" r:id="rId25"/>
    <p:sldId id="385" r:id="rId26"/>
    <p:sldId id="386" r:id="rId27"/>
    <p:sldId id="334" r:id="rId28"/>
    <p:sldId id="387" r:id="rId29"/>
    <p:sldId id="392" r:id="rId30"/>
    <p:sldId id="403" r:id="rId31"/>
    <p:sldId id="391" r:id="rId32"/>
    <p:sldId id="405" r:id="rId33"/>
    <p:sldId id="335" r:id="rId34"/>
    <p:sldId id="336" r:id="rId35"/>
    <p:sldId id="337" r:id="rId36"/>
    <p:sldId id="338" r:id="rId37"/>
    <p:sldId id="395" r:id="rId38"/>
    <p:sldId id="393" r:id="rId39"/>
    <p:sldId id="397" r:id="rId40"/>
    <p:sldId id="396" r:id="rId41"/>
    <p:sldId id="398" r:id="rId42"/>
    <p:sldId id="400" r:id="rId43"/>
    <p:sldId id="399" r:id="rId44"/>
    <p:sldId id="404" r:id="rId45"/>
    <p:sldId id="401" r:id="rId46"/>
    <p:sldId id="40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83D4F-8CEF-DF4A-9148-3BC1CAE903C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C584-0281-9341-88C8-9EC1303B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B1F71-1869-4E5F-9F89-5DBDC2F74B59}" type="slidenum">
              <a:rPr lang="en-US"/>
              <a:pPr/>
              <a:t>13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69AF5-AB1E-438C-818F-F012B2B19705}" type="slidenum">
              <a:rPr lang="en-US"/>
              <a:pPr/>
              <a:t>34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E2AD-B735-4E6C-B018-2A02958739B8}" type="slidenum">
              <a:rPr lang="en-US"/>
              <a:pPr/>
              <a:t>35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CF91D-2858-4B50-9180-A45752CD5872}" type="slidenum">
              <a:rPr lang="en-US"/>
              <a:pPr/>
              <a:t>36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4FF6-6D71-2240-99DD-A66D730E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7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9103-E34F-C44D-968D-35F86C3BE4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1D5C-6065-3E47-90A9-4B0E4B58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Repeated-measures designs (GLM 4)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0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if you violate it (and someone forces you to fix it)?</a:t>
            </a:r>
          </a:p>
          <a:p>
            <a:pPr lvl="1"/>
            <a:r>
              <a:rPr lang="en-US" dirty="0" smtClean="0"/>
              <a:t>RM ANOVA with corrections</a:t>
            </a:r>
          </a:p>
          <a:p>
            <a:pPr lvl="1"/>
            <a:r>
              <a:rPr lang="en-US" dirty="0" smtClean="0"/>
              <a:t>MANOVA</a:t>
            </a:r>
          </a:p>
          <a:p>
            <a:pPr lvl="1"/>
            <a:r>
              <a:rPr lang="en-US" dirty="0" smtClean="0"/>
              <a:t>Multilevel Model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Corrections – note these are DF corrections </a:t>
            </a:r>
            <a:r>
              <a:rPr lang="en-US" dirty="0" smtClean="0">
                <a:sym typeface="Wingdings"/>
              </a:rPr>
              <a:t> which affect the cut off score (you have to go further)  which lowers the 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7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Corrections:</a:t>
            </a:r>
          </a:p>
          <a:p>
            <a:pPr lvl="1"/>
            <a:r>
              <a:rPr lang="en-US" dirty="0" smtClean="0"/>
              <a:t>Greenhouse-</a:t>
            </a:r>
            <a:r>
              <a:rPr lang="en-US" dirty="0" err="1" smtClean="0"/>
              <a:t>Geisser</a:t>
            </a:r>
            <a:endParaRPr lang="en-US" dirty="0" smtClean="0"/>
          </a:p>
          <a:p>
            <a:pPr lvl="1"/>
            <a:r>
              <a:rPr lang="en-US" dirty="0" smtClean="0"/>
              <a:t>Huynh-</a:t>
            </a:r>
            <a:r>
              <a:rPr lang="en-US" dirty="0" err="1" smtClean="0"/>
              <a:t>Feldt</a:t>
            </a:r>
            <a:endParaRPr lang="en-US" dirty="0" smtClean="0"/>
          </a:p>
          <a:p>
            <a:r>
              <a:rPr lang="en-US" dirty="0" smtClean="0">
                <a:ea typeface="Calibri" charset="0"/>
                <a:cs typeface="Calibri" charset="0"/>
              </a:rPr>
              <a:t>Which one?</a:t>
            </a:r>
          </a:p>
          <a:p>
            <a:pPr lvl="1"/>
            <a:r>
              <a:rPr lang="en-US" dirty="0" smtClean="0">
                <a:ea typeface="Calibri" charset="0"/>
                <a:cs typeface="Calibri" charset="0"/>
              </a:rPr>
              <a:t>When </a:t>
            </a:r>
            <a:r>
              <a:rPr lang="en-US" dirty="0" err="1" smtClean="0">
                <a:ea typeface="Calibri" charset="0"/>
                <a:cs typeface="Calibri" charset="0"/>
              </a:rPr>
              <a:t>ε</a:t>
            </a:r>
            <a:r>
              <a:rPr lang="en-US" dirty="0" smtClean="0">
                <a:ea typeface="Calibri" charset="0"/>
                <a:cs typeface="Calibri" charset="0"/>
              </a:rPr>
              <a:t> (sphericity estimate) is &gt; .75 = Huynh-</a:t>
            </a:r>
            <a:r>
              <a:rPr lang="en-US" dirty="0" err="1" smtClean="0">
                <a:ea typeface="Calibri" charset="0"/>
                <a:cs typeface="Calibri" charset="0"/>
              </a:rPr>
              <a:t>Feldt</a:t>
            </a:r>
            <a:endParaRPr lang="en-US" dirty="0" smtClean="0">
              <a:ea typeface="Calibri" charset="0"/>
              <a:cs typeface="Calibri" charset="0"/>
            </a:endParaRPr>
          </a:p>
          <a:p>
            <a:pPr lvl="1"/>
            <a:r>
              <a:rPr lang="en-US" dirty="0" smtClean="0">
                <a:ea typeface="Calibri" charset="0"/>
                <a:cs typeface="Calibri" charset="0"/>
              </a:rPr>
              <a:t>Otherwise Greenhouse-</a:t>
            </a:r>
            <a:r>
              <a:rPr lang="en-US" dirty="0" err="1" smtClean="0">
                <a:ea typeface="Calibri" charset="0"/>
                <a:cs typeface="Calibri" charset="0"/>
              </a:rPr>
              <a:t>Geisser</a:t>
            </a:r>
            <a:endParaRPr lang="en-US" dirty="0" smtClean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44488"/>
            <a:ext cx="7188200" cy="1143000"/>
          </a:xfrm>
        </p:spPr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488425" y="1898119"/>
            <a:ext cx="8357126" cy="3978806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 smtClean="0"/>
              <a:t>Are some Halloween ideas worse than others?</a:t>
            </a:r>
            <a:endParaRPr lang="en-GB" sz="2800" dirty="0"/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Four </a:t>
            </a:r>
            <a:r>
              <a:rPr lang="en-GB" sz="2800" dirty="0" smtClean="0"/>
              <a:t>ideas tested by 8 participants:</a:t>
            </a:r>
            <a:endParaRPr lang="en-GB" sz="28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Haunted house</a:t>
            </a:r>
            <a:endParaRPr lang="en-GB" sz="24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Small costume (</a:t>
            </a:r>
            <a:r>
              <a:rPr lang="en-GB" sz="2400" dirty="0" err="1" smtClean="0"/>
              <a:t>brr</a:t>
            </a:r>
            <a:r>
              <a:rPr lang="en-GB" sz="2400" dirty="0" smtClean="0"/>
              <a:t>!)</a:t>
            </a:r>
            <a:endParaRPr lang="en-GB" sz="24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Punch bowl of unknown drinks</a:t>
            </a:r>
            <a:endParaRPr lang="en-GB" sz="2400" dirty="0"/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House party </a:t>
            </a:r>
            <a:endParaRPr lang="en-GB" sz="2400" dirty="0"/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Outcome: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Bad idea rating (1-12 where 12 is this was </a:t>
            </a:r>
            <a:r>
              <a:rPr lang="en-GB" sz="2400" dirty="0" err="1" smtClean="0"/>
              <a:t>dummmbbbb</a:t>
            </a:r>
            <a:r>
              <a:rPr lang="en-GB" sz="2400" dirty="0" smtClean="0"/>
              <a:t>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3226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  <p:bldP spid="23757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74638"/>
            <a:ext cx="7543800" cy="1516062"/>
          </a:xfrm>
        </p:spPr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78" y="2184400"/>
            <a:ext cx="8193405" cy="3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1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SStotal</a:t>
            </a:r>
            <a:r>
              <a:rPr lang="en-US" dirty="0" smtClean="0"/>
              <a:t> = Me – Grand mean (so this idea didn’t change)</a:t>
            </a:r>
          </a:p>
          <a:p>
            <a:r>
              <a:rPr lang="en-US" dirty="0" err="1" smtClean="0"/>
              <a:t>SSwithin</a:t>
            </a:r>
            <a:r>
              <a:rPr lang="en-US" dirty="0" smtClean="0"/>
              <a:t> = Me – My level mean (this idea didn’t change either)</a:t>
            </a:r>
          </a:p>
          <a:p>
            <a:pPr lvl="1"/>
            <a:r>
              <a:rPr lang="en-US" dirty="0" smtClean="0"/>
              <a:t>BUT I’m in each level and that’s important, so 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042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SSwithin</a:t>
            </a:r>
            <a:r>
              <a:rPr lang="en-US" dirty="0" smtClean="0"/>
              <a:t> = </a:t>
            </a:r>
            <a:r>
              <a:rPr lang="en-US" dirty="0" err="1" smtClean="0"/>
              <a:t>SSmodel</a:t>
            </a:r>
            <a:r>
              <a:rPr lang="en-US" dirty="0" smtClean="0"/>
              <a:t> + </a:t>
            </a:r>
            <a:r>
              <a:rPr lang="en-US" dirty="0" err="1" smtClean="0"/>
              <a:t>SSresidual</a:t>
            </a:r>
            <a:endParaRPr lang="en-US" dirty="0" smtClean="0"/>
          </a:p>
          <a:p>
            <a:pPr lvl="1"/>
            <a:r>
              <a:rPr lang="en-US" dirty="0" err="1" smtClean="0"/>
              <a:t>SSmodel</a:t>
            </a:r>
            <a:r>
              <a:rPr lang="en-US" dirty="0" smtClean="0"/>
              <a:t> = My level – grand mean (same as between ANOVA)</a:t>
            </a:r>
          </a:p>
          <a:p>
            <a:pPr lvl="1"/>
            <a:r>
              <a:rPr lang="en-US" dirty="0" err="1" smtClean="0"/>
              <a:t>SSresidual</a:t>
            </a:r>
            <a:r>
              <a:rPr lang="en-US" dirty="0" smtClean="0"/>
              <a:t> = </a:t>
            </a:r>
            <a:r>
              <a:rPr lang="en-US" dirty="0" err="1" smtClean="0"/>
              <a:t>SSwithin</a:t>
            </a:r>
            <a:r>
              <a:rPr lang="en-US" dirty="0" smtClean="0"/>
              <a:t> – </a:t>
            </a:r>
            <a:r>
              <a:rPr lang="en-US" dirty="0" err="1" smtClean="0"/>
              <a:t>SSmodel</a:t>
            </a:r>
            <a:r>
              <a:rPr lang="en-US" dirty="0" smtClean="0"/>
              <a:t> (basically, what’s left over after calculating how different I am from my level, and how different my level is the from the grand mean)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83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SSbetween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Represents individual differences between participants</a:t>
            </a:r>
          </a:p>
          <a:p>
            <a:pPr lvl="1"/>
            <a:r>
              <a:rPr lang="en-US" dirty="0" err="1" smtClean="0"/>
              <a:t>SSbetween</a:t>
            </a:r>
            <a:r>
              <a:rPr lang="en-US" dirty="0" smtClean="0"/>
              <a:t> = </a:t>
            </a:r>
            <a:r>
              <a:rPr lang="en-US" dirty="0" err="1" smtClean="0"/>
              <a:t>SStotal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Sswithin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Peopleness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8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9144000" cy="51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3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screening = run with wide format</a:t>
            </a:r>
          </a:p>
          <a:p>
            <a:r>
              <a:rPr lang="en-US" dirty="0" smtClean="0"/>
              <a:t>Analysis = add a participant number, melt the data to get in the right format</a:t>
            </a:r>
          </a:p>
        </p:txBody>
      </p:sp>
    </p:spTree>
    <p:extLst>
      <p:ext uri="{BB962C8B-B14F-4D97-AF65-F5344CB8AC3E}">
        <p14:creationId xmlns:p14="http://schemas.microsoft.com/office/powerpoint/2010/main" val="55487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subjects = independent </a:t>
            </a:r>
          </a:p>
          <a:p>
            <a:pPr lvl="1"/>
            <a:r>
              <a:rPr lang="en-US" dirty="0" smtClean="0"/>
              <a:t>Each subject gets only one level of the variable.</a:t>
            </a:r>
          </a:p>
          <a:p>
            <a:r>
              <a:rPr lang="en-US" dirty="0" smtClean="0"/>
              <a:t>Repeated measures = within subjects = dependent = paired</a:t>
            </a:r>
          </a:p>
          <a:p>
            <a:pPr lvl="1"/>
            <a:r>
              <a:rPr lang="en-US" dirty="0" smtClean="0"/>
              <a:t>Everyone gets all the levels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413078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ezANOVA</a:t>
            </a:r>
            <a:r>
              <a:rPr lang="en-US" dirty="0" smtClean="0"/>
              <a:t>(data = </a:t>
            </a:r>
            <a:r>
              <a:rPr lang="en-US" i="1" dirty="0" smtClean="0"/>
              <a:t>data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v = </a:t>
            </a:r>
            <a:r>
              <a:rPr lang="en-US" i="1" dirty="0" smtClean="0"/>
              <a:t>dv column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within = </a:t>
            </a:r>
            <a:r>
              <a:rPr lang="en-US" i="1" dirty="0" smtClean="0"/>
              <a:t>iv </a:t>
            </a:r>
            <a:r>
              <a:rPr lang="en-US" i="1" dirty="0"/>
              <a:t>c</a:t>
            </a:r>
            <a:r>
              <a:rPr lang="en-US" i="1" dirty="0" smtClean="0"/>
              <a:t>olumn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wid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partno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detailed = TRUE,</a:t>
            </a:r>
          </a:p>
          <a:p>
            <a:pPr lvl="1"/>
            <a:r>
              <a:rPr lang="en-US" dirty="0" smtClean="0"/>
              <a:t>type = 3)</a:t>
            </a:r>
          </a:p>
        </p:txBody>
      </p:sp>
    </p:spTree>
    <p:extLst>
      <p:ext uri="{BB962C8B-B14F-4D97-AF65-F5344CB8AC3E}">
        <p14:creationId xmlns:p14="http://schemas.microsoft.com/office/powerpoint/2010/main" val="36273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0544" y="5829841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(3, 21) = 3.79, </a:t>
            </a:r>
            <a:r>
              <a:rPr lang="en-US" i="1" dirty="0" smtClean="0"/>
              <a:t>p </a:t>
            </a:r>
            <a:r>
              <a:rPr lang="en-US" dirty="0" smtClean="0"/>
              <a:t>= .03, </a:t>
            </a:r>
            <a:r>
              <a:rPr lang="en-US" i="1" dirty="0"/>
              <a:t>η</a:t>
            </a:r>
            <a:r>
              <a:rPr lang="en-US" i="1" baseline="30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= .33</a:t>
            </a:r>
            <a:endParaRPr lang="en-US" i="1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9144000" cy="3233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0544" y="5460509"/>
            <a:ext cx="445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Mauchly’s</a:t>
            </a:r>
            <a:r>
              <a:rPr lang="en-US" dirty="0" smtClean="0"/>
              <a:t> </a:t>
            </a:r>
            <a:r>
              <a:rPr lang="en-US" dirty="0" smtClean="0"/>
              <a:t>is not significant </a:t>
            </a:r>
            <a:r>
              <a:rPr lang="en-US" i="1" dirty="0" smtClean="0"/>
              <a:t>W</a:t>
            </a:r>
            <a:r>
              <a:rPr lang="en-US" dirty="0" smtClean="0"/>
              <a:t> = 0.13, </a:t>
            </a:r>
            <a:r>
              <a:rPr lang="en-US" i="1" dirty="0" smtClean="0"/>
              <a:t>p</a:t>
            </a:r>
            <a:r>
              <a:rPr lang="en-US" dirty="0" smtClean="0"/>
              <a:t> = 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necessary?</a:t>
            </a:r>
          </a:p>
          <a:p>
            <a:pPr lvl="1"/>
            <a:r>
              <a:rPr lang="en-US" dirty="0" smtClean="0"/>
              <a:t>Not by our data screening rules.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do corrections 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2713785"/>
            <a:ext cx="3911600" cy="9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316691"/>
            <a:ext cx="6972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1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06" y="1600200"/>
            <a:ext cx="8229600" cy="4525963"/>
          </a:xfrm>
        </p:spPr>
        <p:txBody>
          <a:bodyPr/>
          <a:lstStyle/>
          <a:p>
            <a:r>
              <a:rPr lang="en-US" dirty="0" smtClean="0"/>
              <a:t>Since HF &lt; .75, I would use GG if I wanted to correct.</a:t>
            </a:r>
          </a:p>
          <a:p>
            <a:r>
              <a:rPr lang="en-US" dirty="0" smtClean="0"/>
              <a:t>NOTE: traditionally, people would report the corrected </a:t>
            </a:r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smtClean="0"/>
              <a:t>However, since these values are not readily obvious here, you could just say Greenhouse-</a:t>
            </a:r>
            <a:r>
              <a:rPr lang="en-US" dirty="0" err="1" smtClean="0"/>
              <a:t>Geisser</a:t>
            </a:r>
            <a:r>
              <a:rPr lang="en-US" dirty="0" smtClean="0"/>
              <a:t> corrected </a:t>
            </a:r>
            <a:r>
              <a:rPr lang="en-US" i="1" dirty="0" smtClean="0"/>
              <a:t>p</a:t>
            </a:r>
            <a:r>
              <a:rPr lang="en-US" dirty="0" smtClean="0"/>
              <a:t> value and report the regular F.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544" y="5829841"/>
            <a:ext cx="488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(3, 21) = 3.79, </a:t>
            </a:r>
            <a:r>
              <a:rPr lang="en-US" i="1" dirty="0" smtClean="0"/>
              <a:t>p </a:t>
            </a:r>
            <a:r>
              <a:rPr lang="en-US" dirty="0" smtClean="0"/>
              <a:t>= .03, </a:t>
            </a:r>
            <a:r>
              <a:rPr lang="en-US" i="1" dirty="0" smtClean="0"/>
              <a:t>Greenhouse-</a:t>
            </a:r>
            <a:r>
              <a:rPr lang="en-US" i="1" dirty="0" err="1" smtClean="0"/>
              <a:t>Geisser</a:t>
            </a:r>
            <a:r>
              <a:rPr lang="en-US" i="1" dirty="0" smtClean="0"/>
              <a:t> p</a:t>
            </a:r>
            <a:r>
              <a:rPr lang="en-US" dirty="0" smtClean="0"/>
              <a:t> = .06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40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Eta squared = formula is still </a:t>
            </a:r>
            <a:r>
              <a:rPr lang="en-US" dirty="0" err="1" smtClean="0"/>
              <a:t>SSmodel</a:t>
            </a:r>
            <a:r>
              <a:rPr lang="en-US" dirty="0" smtClean="0"/>
              <a:t> / </a:t>
            </a:r>
            <a:r>
              <a:rPr lang="en-US" dirty="0" err="1" smtClean="0"/>
              <a:t>SStotal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SStotal</a:t>
            </a:r>
            <a:r>
              <a:rPr lang="en-US" dirty="0" smtClean="0"/>
              <a:t> is a big pain in RM because you do not see all the variance calculations.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40" y="3269358"/>
            <a:ext cx="4369618" cy="27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7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Omega squared is evil.</a:t>
            </a:r>
          </a:p>
          <a:p>
            <a:pPr lvl="1"/>
            <a:r>
              <a:rPr lang="en-US" dirty="0" smtClean="0"/>
              <a:t>Let’s just not.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07" t="8031" r="3046"/>
          <a:stretch/>
        </p:blipFill>
        <p:spPr>
          <a:xfrm>
            <a:off x="914399" y="4982817"/>
            <a:ext cx="5499653" cy="1619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24" y="2670388"/>
            <a:ext cx="6197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4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Hocs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this analysis is one-way repeated measures!</a:t>
            </a:r>
          </a:p>
          <a:p>
            <a:pPr lvl="1"/>
            <a:r>
              <a:rPr lang="en-US" dirty="0" smtClean="0"/>
              <a:t>Because of the repeated measures part, we have to deal with independence in the post hoc as well.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48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get straight:</a:t>
            </a:r>
          </a:p>
          <a:p>
            <a:pPr lvl="1"/>
            <a:r>
              <a:rPr lang="en-US" dirty="0" smtClean="0"/>
              <a:t>Post hoc test: dependent t</a:t>
            </a:r>
          </a:p>
          <a:p>
            <a:pPr lvl="2"/>
            <a:r>
              <a:rPr lang="en-US" dirty="0" smtClean="0"/>
              <a:t>Why? Because it’s repeated measures data</a:t>
            </a:r>
          </a:p>
          <a:p>
            <a:pPr lvl="1"/>
            <a:r>
              <a:rPr lang="en-US" dirty="0" smtClean="0"/>
              <a:t>Post hoc correction: Bonferroni</a:t>
            </a:r>
          </a:p>
        </p:txBody>
      </p:sp>
    </p:spTree>
    <p:extLst>
      <p:ext uri="{BB962C8B-B14F-4D97-AF65-F5344CB8AC3E}">
        <p14:creationId xmlns:p14="http://schemas.microsoft.com/office/powerpoint/2010/main" val="340297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Bonferroni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 err="1" smtClean="0"/>
              <a:t>pairwise.t.test</a:t>
            </a:r>
            <a:r>
              <a:rPr lang="en-US" i="1" dirty="0" smtClean="0"/>
              <a:t>(</a:t>
            </a:r>
            <a:r>
              <a:rPr lang="en-US" i="1" dirty="0" err="1" smtClean="0"/>
              <a:t>dataset$dv</a:t>
            </a:r>
            <a:r>
              <a:rPr lang="en-US" i="1" dirty="0" smtClean="0"/>
              <a:t>,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</a:t>
            </a:r>
            <a:r>
              <a:rPr lang="en-US" i="1" dirty="0" err="1" smtClean="0"/>
              <a:t>dataset$iv</a:t>
            </a:r>
            <a:r>
              <a:rPr lang="en-US" i="1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paired = T,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var.equal</a:t>
            </a:r>
            <a:r>
              <a:rPr lang="en-US" dirty="0" smtClean="0"/>
              <a:t> = T, #note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p.adjust.method</a:t>
            </a:r>
            <a:r>
              <a:rPr lang="en-US" dirty="0" smtClean="0"/>
              <a:t> = "</a:t>
            </a:r>
            <a:r>
              <a:rPr lang="en-US" dirty="0" err="1" smtClean="0"/>
              <a:t>bonferroni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74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Bonferroni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8" y="2585542"/>
            <a:ext cx="6438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to control for correlated levels though …</a:t>
            </a:r>
          </a:p>
          <a:p>
            <a:pPr lvl="1"/>
            <a:r>
              <a:rPr lang="en-US" dirty="0" smtClean="0"/>
              <a:t>Before all levels were separate people (independence)</a:t>
            </a:r>
          </a:p>
          <a:p>
            <a:pPr lvl="1"/>
            <a:r>
              <a:rPr lang="en-US" dirty="0" smtClean="0"/>
              <a:t>Now the same person is in all levels, so you need to deal with that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88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7833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d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521896"/>
            <a:ext cx="70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run effect size the same as dependent </a:t>
            </a:r>
            <a:r>
              <a:rPr lang="en-US" i="1" dirty="0" smtClean="0"/>
              <a:t>t</a:t>
            </a:r>
            <a:r>
              <a:rPr lang="en-US" dirty="0" smtClean="0"/>
              <a:t>, where </a:t>
            </a:r>
            <a:r>
              <a:rPr lang="en-US" i="1" dirty="0" err="1" smtClean="0"/>
              <a:t>dav</a:t>
            </a:r>
            <a:r>
              <a:rPr lang="en-US" dirty="0" smtClean="0"/>
              <a:t> </a:t>
            </a:r>
            <a:r>
              <a:rPr lang="en-US" dirty="0" smtClean="0"/>
              <a:t>is your best bet.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65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0" y="0"/>
            <a:ext cx="8277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54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same power test as last week!</a:t>
            </a:r>
          </a:p>
          <a:p>
            <a:r>
              <a:rPr lang="en-US" dirty="0" smtClean="0"/>
              <a:t>u = </a:t>
            </a:r>
            <a:r>
              <a:rPr lang="en-US" dirty="0" err="1" smtClean="0"/>
              <a:t>df</a:t>
            </a:r>
            <a:r>
              <a:rPr lang="en-US" dirty="0" smtClean="0"/>
              <a:t> model (numerator)</a:t>
            </a:r>
          </a:p>
          <a:p>
            <a:r>
              <a:rPr lang="en-US" dirty="0" smtClean="0"/>
              <a:t>v = NULL</a:t>
            </a:r>
          </a:p>
          <a:p>
            <a:r>
              <a:rPr lang="en-US" dirty="0" smtClean="0"/>
              <a:t>f2 =</a:t>
            </a:r>
            <a:r>
              <a:rPr lang="en-US" i="1" dirty="0" smtClean="0"/>
              <a:t> eta squared converted</a:t>
            </a:r>
          </a:p>
          <a:p>
            <a:r>
              <a:rPr lang="en-US" dirty="0" err="1" smtClean="0"/>
              <a:t>sig.level</a:t>
            </a:r>
            <a:r>
              <a:rPr lang="en-US" dirty="0" smtClean="0"/>
              <a:t> = .05</a:t>
            </a:r>
          </a:p>
          <a:p>
            <a:r>
              <a:rPr lang="en-US" dirty="0" smtClean="0"/>
              <a:t>Power </a:t>
            </a:r>
            <a:r>
              <a:rPr lang="en-US" dirty="0" smtClean="0"/>
              <a:t>= .80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67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Two-Way Repeated Measures 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0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/>
              <a:t>What is Two-Way Repeated Measures ANOVA?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Independent Variables</a:t>
            </a:r>
          </a:p>
          <a:p>
            <a:r>
              <a:rPr lang="en-GB" dirty="0" smtClean="0"/>
              <a:t>The </a:t>
            </a:r>
            <a:r>
              <a:rPr lang="en-GB" dirty="0"/>
              <a:t>same participants in </a:t>
            </a:r>
            <a:r>
              <a:rPr lang="en-GB" i="1" dirty="0"/>
              <a:t>all</a:t>
            </a:r>
            <a:r>
              <a:rPr lang="en-GB" dirty="0"/>
              <a:t> conditions.</a:t>
            </a:r>
          </a:p>
          <a:p>
            <a:pPr lvl="1"/>
            <a:r>
              <a:rPr lang="en-GB" dirty="0"/>
              <a:t>Repeated Measures = ‘same participants’</a:t>
            </a:r>
          </a:p>
          <a:p>
            <a:pPr lvl="1"/>
            <a:r>
              <a:rPr lang="en-GB" dirty="0"/>
              <a:t>A.k.a. ‘within-subjects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Remember, we talked about using #X# repeated measures to describe the analysis.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utoUpdateAnimBg="0"/>
      <p:bldP spid="2754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Field (</a:t>
            </a:r>
            <a:r>
              <a:rPr lang="en-GB" dirty="0" smtClean="0"/>
              <a:t>2013): </a:t>
            </a:r>
            <a:r>
              <a:rPr lang="en-GB" dirty="0"/>
              <a:t>Effects of advertising on evaluations of different drink types.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1 (Drink): Beer, Wine, Water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2 (Imagery): Positive, negative, neutral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Dependent Variable (DV): Evaluation of product from -100 dislike very much to +100 like very much)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C423CF68-5736-46B6-B477-8755468BABBD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7808EED5-8EC6-4D05-A297-7A4D8C01BE51}" type="slidenum">
              <a:rPr lang="en-US"/>
              <a:pPr/>
              <a:t>36</a:t>
            </a:fld>
            <a:endParaRPr lang="en-US"/>
          </a:p>
        </p:txBody>
      </p:sp>
      <p:sp>
        <p:nvSpPr>
          <p:cNvPr id="281602" name="AutoShape 2"/>
          <p:cNvSpPr>
            <a:spLocks noChangeArrowheads="1"/>
          </p:cNvSpPr>
          <p:nvPr/>
        </p:nvSpPr>
        <p:spPr bwMode="auto">
          <a:xfrm>
            <a:off x="2968625" y="223838"/>
            <a:ext cx="4902200" cy="10795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>
                <a:solidFill>
                  <a:schemeClr val="bg1"/>
                </a:solidFill>
              </a:rPr>
              <a:t>SS</a:t>
            </a:r>
            <a:r>
              <a:rPr lang="en-GB" sz="2400" b="1" baseline="-25000">
                <a:solidFill>
                  <a:schemeClr val="bg1"/>
                </a:solidFill>
              </a:rPr>
              <a:t>T</a:t>
            </a:r>
            <a:endParaRPr lang="en-GB" sz="2400">
              <a:solidFill>
                <a:schemeClr val="bg1"/>
              </a:solidFill>
            </a:endParaRPr>
          </a:p>
          <a:p>
            <a:pPr algn="ctr" eaLnBrk="0" hangingPunct="0"/>
            <a:r>
              <a:rPr lang="en-GB" sz="2400" dirty="0">
                <a:solidFill>
                  <a:schemeClr val="bg1"/>
                </a:solidFill>
              </a:rPr>
              <a:t>Variance between all participants</a:t>
            </a:r>
          </a:p>
        </p:txBody>
      </p:sp>
      <p:sp>
        <p:nvSpPr>
          <p:cNvPr id="281603" name="AutoShape 3"/>
          <p:cNvSpPr>
            <a:spLocks noChangeArrowheads="1"/>
          </p:cNvSpPr>
          <p:nvPr/>
        </p:nvSpPr>
        <p:spPr bwMode="auto">
          <a:xfrm>
            <a:off x="2319338" y="1830388"/>
            <a:ext cx="3016250" cy="1447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 dirty="0">
                <a:solidFill>
                  <a:schemeClr val="bg1"/>
                </a:solidFill>
              </a:rPr>
              <a:t>SS</a:t>
            </a:r>
            <a:r>
              <a:rPr lang="en-GB" sz="2400" b="1" baseline="-25000" dirty="0">
                <a:solidFill>
                  <a:schemeClr val="bg1"/>
                </a:solidFill>
              </a:rPr>
              <a:t>M</a:t>
            </a:r>
          </a:p>
          <a:p>
            <a:pPr algn="ctr" eaLnBrk="0" hangingPunct="0"/>
            <a:r>
              <a:rPr lang="en-GB" sz="1600" b="1" dirty="0">
                <a:solidFill>
                  <a:schemeClr val="bg1"/>
                </a:solidFill>
              </a:rPr>
              <a:t>Within</a:t>
            </a:r>
            <a:r>
              <a:rPr lang="en-GB" sz="1600" b="1" dirty="0" smtClean="0">
                <a:solidFill>
                  <a:schemeClr val="bg1"/>
                </a:solidFill>
              </a:rPr>
              <a:t>-Participant </a:t>
            </a:r>
            <a:r>
              <a:rPr lang="en-GB" sz="1600" b="1" dirty="0">
                <a:solidFill>
                  <a:schemeClr val="bg1"/>
                </a:solidFill>
              </a:rPr>
              <a:t>Variance Variance explained by the experimental manipulations</a:t>
            </a:r>
          </a:p>
        </p:txBody>
      </p:sp>
      <p:sp>
        <p:nvSpPr>
          <p:cNvPr id="281604" name="AutoShape 4"/>
          <p:cNvSpPr>
            <a:spLocks noChangeArrowheads="1"/>
          </p:cNvSpPr>
          <p:nvPr/>
        </p:nvSpPr>
        <p:spPr bwMode="auto">
          <a:xfrm rot="7210498">
            <a:off x="3763963" y="1344613"/>
            <a:ext cx="10668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05" name="AutoShape 5"/>
          <p:cNvSpPr>
            <a:spLocks noChangeArrowheads="1"/>
          </p:cNvSpPr>
          <p:nvPr/>
        </p:nvSpPr>
        <p:spPr bwMode="auto">
          <a:xfrm>
            <a:off x="7378700" y="1817688"/>
            <a:ext cx="1514475" cy="1447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R</a:t>
            </a:r>
            <a:endParaRPr lang="en-GB" sz="1600" b="1"/>
          </a:p>
          <a:p>
            <a:pPr algn="ctr" eaLnBrk="0" hangingPunct="0"/>
            <a:r>
              <a:rPr lang="en-GB" sz="1600" b="1"/>
              <a:t>Between-Participant Variance</a:t>
            </a:r>
          </a:p>
        </p:txBody>
      </p:sp>
      <p:sp>
        <p:nvSpPr>
          <p:cNvPr id="281606" name="AutoShape 6"/>
          <p:cNvSpPr>
            <a:spLocks noChangeArrowheads="1"/>
          </p:cNvSpPr>
          <p:nvPr/>
        </p:nvSpPr>
        <p:spPr bwMode="auto">
          <a:xfrm rot="3008070">
            <a:off x="6717507" y="1372394"/>
            <a:ext cx="1227137" cy="650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07" name="AutoShape 7"/>
          <p:cNvSpPr>
            <a:spLocks noChangeArrowheads="1"/>
          </p:cNvSpPr>
          <p:nvPr/>
        </p:nvSpPr>
        <p:spPr bwMode="auto">
          <a:xfrm>
            <a:off x="1349375" y="3644900"/>
            <a:ext cx="1371600" cy="1179513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A</a:t>
            </a:r>
          </a:p>
          <a:p>
            <a:pPr algn="ctr" eaLnBrk="0" hangingPunct="0"/>
            <a:r>
              <a:rPr lang="en-GB" sz="1600" b="1"/>
              <a:t>Effect of Drink</a:t>
            </a:r>
          </a:p>
        </p:txBody>
      </p:sp>
      <p:sp>
        <p:nvSpPr>
          <p:cNvPr id="281608" name="AutoShape 8"/>
          <p:cNvSpPr>
            <a:spLocks noChangeArrowheads="1"/>
          </p:cNvSpPr>
          <p:nvPr/>
        </p:nvSpPr>
        <p:spPr bwMode="auto">
          <a:xfrm rot="7210498">
            <a:off x="1900238" y="3111500"/>
            <a:ext cx="7366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09" name="AutoShape 9"/>
          <p:cNvSpPr>
            <a:spLocks noChangeArrowheads="1"/>
          </p:cNvSpPr>
          <p:nvPr/>
        </p:nvSpPr>
        <p:spPr bwMode="auto">
          <a:xfrm>
            <a:off x="3222625" y="3644900"/>
            <a:ext cx="1371600" cy="11509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B</a:t>
            </a:r>
          </a:p>
          <a:p>
            <a:pPr algn="ctr" eaLnBrk="0" hangingPunct="0"/>
            <a:r>
              <a:rPr lang="en-GB" sz="1600" b="1"/>
              <a:t>Effect of Imagery</a:t>
            </a:r>
          </a:p>
        </p:txBody>
      </p:sp>
      <p:sp>
        <p:nvSpPr>
          <p:cNvPr id="281610" name="AutoShape 10"/>
          <p:cNvSpPr>
            <a:spLocks noChangeArrowheads="1"/>
          </p:cNvSpPr>
          <p:nvPr/>
        </p:nvSpPr>
        <p:spPr bwMode="auto">
          <a:xfrm>
            <a:off x="5089525" y="3644900"/>
            <a:ext cx="1371600" cy="1135063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A </a:t>
            </a:r>
            <a:r>
              <a:rPr lang="en-GB" sz="2400" b="1" baseline="-25000">
                <a:sym typeface="Symbol" pitchFamily="18" charset="2"/>
              </a:rPr>
              <a:t></a:t>
            </a:r>
            <a:r>
              <a:rPr lang="en-GB" sz="2400" b="1" baseline="-25000"/>
              <a:t> B</a:t>
            </a:r>
          </a:p>
          <a:p>
            <a:pPr algn="ctr" eaLnBrk="0" hangingPunct="0"/>
            <a:r>
              <a:rPr lang="en-GB" sz="1600" b="1"/>
              <a:t>Effect of Interaction</a:t>
            </a:r>
          </a:p>
        </p:txBody>
      </p:sp>
      <p:sp>
        <p:nvSpPr>
          <p:cNvPr id="281611" name="AutoShape 11"/>
          <p:cNvSpPr>
            <a:spLocks noChangeArrowheads="1"/>
          </p:cNvSpPr>
          <p:nvPr/>
        </p:nvSpPr>
        <p:spPr bwMode="auto">
          <a:xfrm rot="5403437">
            <a:off x="3613945" y="3151981"/>
            <a:ext cx="430212" cy="650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1612" name="AutoShape 12"/>
          <p:cNvSpPr>
            <a:spLocks noChangeArrowheads="1"/>
          </p:cNvSpPr>
          <p:nvPr/>
        </p:nvSpPr>
        <p:spPr bwMode="auto">
          <a:xfrm>
            <a:off x="1347788" y="5086350"/>
            <a:ext cx="1371600" cy="10620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/>
              <a:t>SS</a:t>
            </a:r>
            <a:r>
              <a:rPr lang="en-GB" sz="2400" b="1" baseline="-25000"/>
              <a:t>RA</a:t>
            </a:r>
          </a:p>
          <a:p>
            <a:pPr algn="ctr" eaLnBrk="0" hangingPunct="0"/>
            <a:r>
              <a:rPr lang="en-GB" sz="1600" b="1"/>
              <a:t>Error for Drink</a:t>
            </a:r>
          </a:p>
        </p:txBody>
      </p:sp>
      <p:cxnSp>
        <p:nvCxnSpPr>
          <p:cNvPr id="281613" name="AutoShape 13"/>
          <p:cNvCxnSpPr>
            <a:cxnSpLocks noChangeShapeType="1"/>
            <a:stCxn id="281607" idx="2"/>
            <a:endCxn id="281612" idx="0"/>
          </p:cNvCxnSpPr>
          <p:nvPr/>
        </p:nvCxnSpPr>
        <p:spPr bwMode="auto">
          <a:xfrm flipH="1">
            <a:off x="2033588" y="4833938"/>
            <a:ext cx="1587" cy="242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1614" name="AutoShape 14"/>
          <p:cNvSpPr>
            <a:spLocks noChangeArrowheads="1"/>
          </p:cNvSpPr>
          <p:nvPr/>
        </p:nvSpPr>
        <p:spPr bwMode="auto">
          <a:xfrm>
            <a:off x="3221038" y="5086350"/>
            <a:ext cx="1371600" cy="10620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 dirty="0"/>
              <a:t>SS</a:t>
            </a:r>
            <a:r>
              <a:rPr lang="en-GB" sz="2400" b="1" baseline="-25000" dirty="0"/>
              <a:t>RB</a:t>
            </a:r>
          </a:p>
          <a:p>
            <a:pPr algn="ctr" eaLnBrk="0" hangingPunct="0"/>
            <a:r>
              <a:rPr lang="en-GB" sz="1600" b="1" dirty="0"/>
              <a:t>Error for Imagery</a:t>
            </a:r>
          </a:p>
        </p:txBody>
      </p:sp>
      <p:sp>
        <p:nvSpPr>
          <p:cNvPr id="281615" name="AutoShape 15"/>
          <p:cNvSpPr>
            <a:spLocks noChangeArrowheads="1"/>
          </p:cNvSpPr>
          <p:nvPr/>
        </p:nvSpPr>
        <p:spPr bwMode="auto">
          <a:xfrm>
            <a:off x="5089525" y="5086350"/>
            <a:ext cx="1371600" cy="106203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GB" sz="2400" b="1" dirty="0"/>
              <a:t>SS</a:t>
            </a:r>
            <a:r>
              <a:rPr lang="en-GB" sz="2400" b="1" baseline="-25000" dirty="0"/>
              <a:t>RA </a:t>
            </a:r>
            <a:r>
              <a:rPr lang="en-GB" sz="2400" b="1" baseline="-25000" dirty="0">
                <a:sym typeface="Symbol" pitchFamily="18" charset="2"/>
              </a:rPr>
              <a:t></a:t>
            </a:r>
            <a:r>
              <a:rPr lang="en-GB" sz="2400" b="1" baseline="-25000" dirty="0"/>
              <a:t> B</a:t>
            </a:r>
          </a:p>
          <a:p>
            <a:pPr algn="ctr" eaLnBrk="0" hangingPunct="0"/>
            <a:r>
              <a:rPr lang="en-GB" sz="1600" b="1" dirty="0"/>
              <a:t>Error for Interaction</a:t>
            </a:r>
          </a:p>
        </p:txBody>
      </p:sp>
      <p:sp>
        <p:nvSpPr>
          <p:cNvPr id="281616" name="AutoShape 16"/>
          <p:cNvSpPr>
            <a:spLocks noChangeArrowheads="1"/>
          </p:cNvSpPr>
          <p:nvPr/>
        </p:nvSpPr>
        <p:spPr bwMode="auto">
          <a:xfrm rot="3008070">
            <a:off x="4981575" y="3101975"/>
            <a:ext cx="803275" cy="650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cxnSp>
        <p:nvCxnSpPr>
          <p:cNvPr id="281617" name="AutoShape 17"/>
          <p:cNvCxnSpPr>
            <a:cxnSpLocks noChangeShapeType="1"/>
            <a:stCxn id="281609" idx="2"/>
            <a:endCxn id="281614" idx="0"/>
          </p:cNvCxnSpPr>
          <p:nvPr/>
        </p:nvCxnSpPr>
        <p:spPr bwMode="auto">
          <a:xfrm flipH="1">
            <a:off x="3906838" y="4805363"/>
            <a:ext cx="1587" cy="271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1618" name="AutoShape 18"/>
          <p:cNvCxnSpPr>
            <a:cxnSpLocks noChangeShapeType="1"/>
            <a:stCxn id="281610" idx="2"/>
            <a:endCxn id="281615" idx="0"/>
          </p:cNvCxnSpPr>
          <p:nvPr/>
        </p:nvCxnSpPr>
        <p:spPr bwMode="auto">
          <a:xfrm>
            <a:off x="5775325" y="4789488"/>
            <a:ext cx="0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7694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nimBg="1" autoUpdateAnimBg="0"/>
      <p:bldP spid="281603" grpId="0" animBg="1" autoUpdateAnimBg="0"/>
      <p:bldP spid="281604" grpId="0" animBg="1"/>
      <p:bldP spid="281605" grpId="0" animBg="1" autoUpdateAnimBg="0"/>
      <p:bldP spid="281606" grpId="0" animBg="1"/>
      <p:bldP spid="281607" grpId="0" animBg="1" autoUpdateAnimBg="0"/>
      <p:bldP spid="281608" grpId="0" animBg="1"/>
      <p:bldP spid="281609" grpId="0" animBg="1" autoUpdateAnimBg="0"/>
      <p:bldP spid="281610" grpId="0" animBg="1" autoUpdateAnimBg="0"/>
      <p:bldP spid="281611" grpId="0" animBg="1"/>
      <p:bldP spid="281612" grpId="0" animBg="1" autoUpdateAnimBg="0"/>
      <p:bldP spid="281614" grpId="0" animBg="1" autoUpdateAnimBg="0"/>
      <p:bldP spid="281615" grpId="0" animBg="1" autoUpdateAnimBg="0"/>
      <p:bldP spid="2816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screen in wide format</a:t>
            </a:r>
          </a:p>
          <a:p>
            <a:r>
              <a:rPr lang="en-US" dirty="0" smtClean="0"/>
              <a:t>Set up the data</a:t>
            </a:r>
          </a:p>
          <a:p>
            <a:pPr lvl="1"/>
            <a:r>
              <a:rPr lang="en-US" dirty="0" smtClean="0"/>
              <a:t>Add a participant number</a:t>
            </a:r>
          </a:p>
          <a:p>
            <a:pPr lvl="1"/>
            <a:r>
              <a:rPr lang="en-US" dirty="0" smtClean="0"/>
              <a:t>Melt the data</a:t>
            </a:r>
          </a:p>
          <a:p>
            <a:pPr lvl="1"/>
            <a:r>
              <a:rPr lang="en-US" dirty="0" smtClean="0"/>
              <a:t>Fix the columns</a:t>
            </a:r>
          </a:p>
          <a:p>
            <a:pPr lvl="1"/>
            <a:r>
              <a:rPr lang="en-US" dirty="0" err="1" smtClean="0"/>
              <a:t>gl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 smtClean="0"/>
              <a:t>gl</a:t>
            </a:r>
            <a:r>
              <a:rPr lang="en-US" dirty="0" smtClean="0"/>
              <a:t>(# levels, # cases in each level, # total cases, labels = c(“stuff”))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30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ezANOVA</a:t>
            </a:r>
            <a:r>
              <a:rPr lang="en-US" dirty="0" smtClean="0"/>
              <a:t> function, we will now just add more variables</a:t>
            </a:r>
          </a:p>
          <a:p>
            <a:r>
              <a:rPr lang="en-US" dirty="0" smtClean="0"/>
              <a:t>Change within to within = .(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), just like two way between subjects.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44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9144000" cy="3159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5994" y="5570096"/>
            <a:ext cx="304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Definitely need to fix (a) drink!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1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3600" dirty="0"/>
              <a:t>Sensitivity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Unsystematic variance is reduced.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More sensitive to experimental effects.</a:t>
            </a:r>
          </a:p>
          <a:p>
            <a:pPr>
              <a:lnSpc>
                <a:spcPct val="90000"/>
              </a:lnSpc>
            </a:pPr>
            <a:r>
              <a:rPr lang="en-GB" sz="3600" dirty="0"/>
              <a:t>Economy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Less participants are needed.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But, be careful of fatigue.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89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64"/>
            <a:ext cx="9144000" cy="297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49" y="3780738"/>
            <a:ext cx="669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DRINK: </a:t>
            </a:r>
            <a:r>
              <a:rPr lang="en-US" sz="2400" i="1" dirty="0"/>
              <a:t>F</a:t>
            </a:r>
            <a:r>
              <a:rPr lang="en-US" sz="2400" dirty="0" smtClean="0"/>
              <a:t>(2, 38) </a:t>
            </a:r>
            <a:r>
              <a:rPr lang="en-US" sz="2400" dirty="0"/>
              <a:t>= </a:t>
            </a:r>
            <a:r>
              <a:rPr lang="en-US" sz="2400" dirty="0" smtClean="0"/>
              <a:t>5.11, </a:t>
            </a:r>
            <a:r>
              <a:rPr lang="en-US" sz="2400" i="1" dirty="0"/>
              <a:t>p </a:t>
            </a:r>
            <a:r>
              <a:rPr lang="en-US" sz="2400" dirty="0"/>
              <a:t>= .</a:t>
            </a:r>
            <a:r>
              <a:rPr lang="en-US" sz="2400" dirty="0" smtClean="0"/>
              <a:t>01, Greenhouse-</a:t>
            </a:r>
            <a:r>
              <a:rPr lang="en-US" sz="2400" dirty="0" err="1" smtClean="0"/>
              <a:t>Geisser</a:t>
            </a:r>
            <a:r>
              <a:rPr lang="en-US" sz="2400" dirty="0" smtClean="0"/>
              <a:t> </a:t>
            </a:r>
            <a:r>
              <a:rPr lang="en-US" sz="2400" i="1" dirty="0" smtClean="0"/>
              <a:t>p</a:t>
            </a:r>
            <a:r>
              <a:rPr lang="en-US" sz="2400" dirty="0" smtClean="0"/>
              <a:t> = .03, </a:t>
            </a:r>
            <a:r>
              <a:rPr lang="en-US" sz="2400" i="1" dirty="0" smtClean="0"/>
              <a:t>η</a:t>
            </a:r>
            <a:r>
              <a:rPr lang="en-US" sz="2400" i="1" baseline="-25000" dirty="0" smtClean="0"/>
              <a:t>ges</a:t>
            </a:r>
            <a:r>
              <a:rPr lang="en-US" sz="2400" i="1" baseline="30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.12</a:t>
            </a:r>
          </a:p>
          <a:p>
            <a:endParaRPr lang="en-US" sz="2400" dirty="0" smtClean="0"/>
          </a:p>
          <a:p>
            <a:r>
              <a:rPr lang="en-US" sz="2400" dirty="0" smtClean="0"/>
              <a:t>IMAGERY: </a:t>
            </a:r>
            <a:r>
              <a:rPr lang="en-US" sz="2400" i="1" dirty="0"/>
              <a:t>F</a:t>
            </a:r>
            <a:r>
              <a:rPr lang="en-US" sz="2400" dirty="0" smtClean="0"/>
              <a:t>(2, 38) </a:t>
            </a:r>
            <a:r>
              <a:rPr lang="en-US" sz="2400" dirty="0"/>
              <a:t>= </a:t>
            </a:r>
            <a:r>
              <a:rPr lang="en-US" sz="2400" dirty="0" smtClean="0"/>
              <a:t>122.56, </a:t>
            </a:r>
            <a:r>
              <a:rPr lang="en-US" sz="2400" i="1" dirty="0"/>
              <a:t>p </a:t>
            </a:r>
            <a:r>
              <a:rPr lang="en-US" sz="2400" dirty="0" smtClean="0"/>
              <a:t>&lt; .001, </a:t>
            </a:r>
            <a:r>
              <a:rPr lang="en-US" sz="2400" i="1" dirty="0" smtClean="0"/>
              <a:t>η</a:t>
            </a:r>
            <a:r>
              <a:rPr lang="en-US" sz="2400" i="1" baseline="-25000" dirty="0" smtClean="0"/>
              <a:t>ges</a:t>
            </a:r>
            <a:r>
              <a:rPr lang="en-US" sz="2400" i="1" baseline="30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.58</a:t>
            </a:r>
          </a:p>
          <a:p>
            <a:endParaRPr lang="en-US" sz="2400" dirty="0" smtClean="0"/>
          </a:p>
          <a:p>
            <a:r>
              <a:rPr lang="en-US" sz="2400" dirty="0" smtClean="0"/>
              <a:t>INTERACTION: </a:t>
            </a:r>
            <a:r>
              <a:rPr lang="en-US" sz="2400" i="1" dirty="0"/>
              <a:t>F</a:t>
            </a:r>
            <a:r>
              <a:rPr lang="en-US" sz="2400" dirty="0" smtClean="0"/>
              <a:t>(4, 76) </a:t>
            </a:r>
            <a:r>
              <a:rPr lang="en-US" sz="2400" dirty="0"/>
              <a:t>= </a:t>
            </a:r>
            <a:r>
              <a:rPr lang="en-US" sz="2400" dirty="0" smtClean="0"/>
              <a:t>17.15, </a:t>
            </a:r>
            <a:r>
              <a:rPr lang="en-US" sz="2400" i="1" dirty="0"/>
              <a:t>p </a:t>
            </a:r>
            <a:r>
              <a:rPr lang="en-US" sz="2400" dirty="0"/>
              <a:t>= .03, </a:t>
            </a:r>
            <a:r>
              <a:rPr lang="en-US" sz="2400" i="1" dirty="0" smtClean="0"/>
              <a:t>η</a:t>
            </a:r>
            <a:r>
              <a:rPr lang="en-US" sz="2400" i="1" baseline="-25000" dirty="0" smtClean="0"/>
              <a:t>ges</a:t>
            </a:r>
            <a:r>
              <a:rPr lang="en-US" sz="2400" i="1" baseline="30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.14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96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effects!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now? </a:t>
            </a:r>
          </a:p>
          <a:p>
            <a:pPr lvl="1"/>
            <a:r>
              <a:rPr lang="en-US" dirty="0" smtClean="0"/>
              <a:t>You can analyze main effects and interactions or just interactions</a:t>
            </a:r>
          </a:p>
          <a:p>
            <a:pPr lvl="1"/>
            <a:r>
              <a:rPr lang="en-US" dirty="0" smtClean="0"/>
              <a:t>Given examples in code how to do both. </a:t>
            </a:r>
          </a:p>
        </p:txBody>
      </p:sp>
    </p:spTree>
    <p:extLst>
      <p:ext uri="{BB962C8B-B14F-4D97-AF65-F5344CB8AC3E}">
        <p14:creationId xmlns:p14="http://schemas.microsoft.com/office/powerpoint/2010/main" val="1479291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direction – across or down!</a:t>
            </a:r>
          </a:p>
          <a:p>
            <a:r>
              <a:rPr lang="en-US" dirty="0" smtClean="0"/>
              <a:t>How many comparisons does that mean we have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8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rules apply as two way between</a:t>
            </a:r>
          </a:p>
          <a:p>
            <a:r>
              <a:rPr lang="en-US" dirty="0" smtClean="0"/>
              <a:t>Split the data:</a:t>
            </a:r>
          </a:p>
          <a:p>
            <a:pPr lvl="1"/>
            <a:r>
              <a:rPr lang="en-US" dirty="0" smtClean="0"/>
              <a:t>First SPLIT by the larger number of levels.</a:t>
            </a:r>
          </a:p>
          <a:p>
            <a:pPr lvl="1"/>
            <a:r>
              <a:rPr lang="en-US" dirty="0" smtClean="0"/>
              <a:t>Let’s split by imagery, since they are equal here.</a:t>
            </a:r>
          </a:p>
          <a:p>
            <a:r>
              <a:rPr lang="en-US" dirty="0" smtClean="0"/>
              <a:t>Then analyze the data:</a:t>
            </a:r>
          </a:p>
          <a:p>
            <a:pPr lvl="1"/>
            <a:r>
              <a:rPr lang="en-US" dirty="0" smtClean="0"/>
              <a:t>Analyze by only the other variable (drink).</a:t>
            </a:r>
          </a:p>
          <a:p>
            <a:pPr lvl="1"/>
            <a:r>
              <a:rPr lang="en-US" dirty="0" smtClean="0"/>
              <a:t>Repeat for each data set.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125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Effects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28607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</a:t>
                      </a:r>
                      <a:endParaRPr lang="en-US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Wine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 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Neutral Wine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r>
                        <a:rPr lang="en-US" baseline="0" dirty="0" smtClean="0"/>
                        <a:t> Water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&lt;.001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7655" y="5987441"/>
            <a:ext cx="638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 large number of post hoc tests, it is easier to make a 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4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0" y="0"/>
            <a:ext cx="8323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same power test as last week!</a:t>
            </a:r>
          </a:p>
          <a:p>
            <a:r>
              <a:rPr lang="en-US" dirty="0" smtClean="0"/>
              <a:t>u = </a:t>
            </a:r>
            <a:r>
              <a:rPr lang="en-US" dirty="0" err="1" smtClean="0"/>
              <a:t>df</a:t>
            </a:r>
            <a:r>
              <a:rPr lang="en-US" dirty="0" smtClean="0"/>
              <a:t> model (numerator)</a:t>
            </a:r>
          </a:p>
          <a:p>
            <a:r>
              <a:rPr lang="en-US" dirty="0" smtClean="0"/>
              <a:t>v = NULL</a:t>
            </a:r>
          </a:p>
          <a:p>
            <a:r>
              <a:rPr lang="en-US" dirty="0" smtClean="0"/>
              <a:t>f2 =</a:t>
            </a:r>
            <a:r>
              <a:rPr lang="en-US" i="1" dirty="0" smtClean="0"/>
              <a:t> eta squared converted</a:t>
            </a:r>
          </a:p>
          <a:p>
            <a:r>
              <a:rPr lang="en-US" dirty="0" err="1" smtClean="0"/>
              <a:t>sig.level</a:t>
            </a:r>
            <a:r>
              <a:rPr lang="en-US" dirty="0" smtClean="0"/>
              <a:t> = .05</a:t>
            </a:r>
          </a:p>
          <a:p>
            <a:r>
              <a:rPr lang="en-US" dirty="0" smtClean="0"/>
              <a:t>Power </a:t>
            </a:r>
            <a:r>
              <a:rPr lang="en-US" dirty="0" smtClean="0"/>
              <a:t>= .80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this term: Sphericity</a:t>
            </a:r>
          </a:p>
          <a:p>
            <a:pPr lvl="1"/>
            <a:r>
              <a:rPr lang="en-US" dirty="0" smtClean="0"/>
              <a:t>Relationship between dependent levels is similar</a:t>
            </a:r>
          </a:p>
          <a:p>
            <a:pPr lvl="1"/>
            <a:r>
              <a:rPr lang="en-US" dirty="0" smtClean="0"/>
              <a:t>Similar variances between pairs of levels</a:t>
            </a:r>
          </a:p>
          <a:p>
            <a:pPr lvl="1"/>
            <a:r>
              <a:rPr lang="en-US" dirty="0" smtClean="0"/>
              <a:t>Similar correlations between pairs of levels</a:t>
            </a:r>
          </a:p>
          <a:p>
            <a:pPr lvl="2"/>
            <a:r>
              <a:rPr lang="en-US" dirty="0" smtClean="0"/>
              <a:t>Called compound symmetry </a:t>
            </a:r>
          </a:p>
          <a:p>
            <a:r>
              <a:rPr lang="en-US" dirty="0" smtClean="0"/>
              <a:t>The test for Sphericity = </a:t>
            </a:r>
            <a:r>
              <a:rPr lang="en-US" dirty="0" err="1" smtClean="0"/>
              <a:t>Mauchly’s</a:t>
            </a:r>
            <a:endParaRPr lang="en-US" dirty="0" smtClean="0"/>
          </a:p>
          <a:p>
            <a:pPr lvl="1"/>
            <a:r>
              <a:rPr lang="en-US" dirty="0" smtClean="0"/>
              <a:t>It’s an ANOVA of the DIFFERENCES in variance scores.</a:t>
            </a:r>
          </a:p>
        </p:txBody>
      </p:sp>
    </p:spTree>
    <p:extLst>
      <p:ext uri="{BB962C8B-B14F-4D97-AF65-F5344CB8AC3E}">
        <p14:creationId xmlns:p14="http://schemas.microsoft.com/office/powerpoint/2010/main" val="365558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NOT need to examine sphericity if you have only two levels.</a:t>
            </a:r>
          </a:p>
          <a:p>
            <a:pPr lvl="1"/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67431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hard to meet the assumption of Sphericity</a:t>
            </a:r>
          </a:p>
          <a:p>
            <a:pPr lvl="1"/>
            <a:r>
              <a:rPr lang="en-US" dirty="0" smtClean="0"/>
              <a:t>In fact, most people ignore it.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Power is lessened when you do not have correlations between time points</a:t>
            </a:r>
          </a:p>
          <a:p>
            <a:pPr lvl="2"/>
            <a:r>
              <a:rPr lang="en-US" dirty="0" smtClean="0"/>
              <a:t>Generally, we find Type 2 errors are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1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data screening: accuracy, missing, outliers</a:t>
            </a:r>
          </a:p>
          <a:p>
            <a:pPr lvl="1"/>
            <a:r>
              <a:rPr lang="en-US" dirty="0" smtClean="0"/>
              <a:t>Outliers note … now you will screen all the levels … why? Screen in wide format!</a:t>
            </a:r>
          </a:p>
          <a:p>
            <a:r>
              <a:rPr lang="en-US" dirty="0" smtClean="0"/>
              <a:t>Additivity – only to make sure it’s not r = .999+, otherwise will not run</a:t>
            </a:r>
          </a:p>
        </p:txBody>
      </p:sp>
    </p:spTree>
    <p:extLst>
      <p:ext uri="{BB962C8B-B14F-4D97-AF65-F5344CB8AC3E}">
        <p14:creationId xmlns:p14="http://schemas.microsoft.com/office/powerpoint/2010/main" val="133855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  <a:p>
            <a:r>
              <a:rPr lang="en-US" dirty="0"/>
              <a:t>Linearity</a:t>
            </a:r>
          </a:p>
          <a:p>
            <a:r>
              <a:rPr lang="en-US" dirty="0"/>
              <a:t>Homogeneity (NOT </a:t>
            </a:r>
            <a:r>
              <a:rPr lang="en-US" dirty="0" err="1"/>
              <a:t>Levene’s</a:t>
            </a:r>
            <a:r>
              <a:rPr lang="en-US" dirty="0"/>
              <a:t>, but </a:t>
            </a:r>
            <a:r>
              <a:rPr lang="en-US" dirty="0" err="1"/>
              <a:t>Mauchly’s</a:t>
            </a:r>
            <a:r>
              <a:rPr lang="en-US" dirty="0"/>
              <a:t> Sphericity)</a:t>
            </a:r>
          </a:p>
          <a:p>
            <a:r>
              <a:rPr lang="en-US" dirty="0" smtClean="0"/>
              <a:t>Homoscedasticity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7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1408</Words>
  <Application>Microsoft Macintosh PowerPoint</Application>
  <PresentationFormat>On-screen Show (4:3)</PresentationFormat>
  <Paragraphs>283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Mangal</vt:lpstr>
      <vt:lpstr>Symbol</vt:lpstr>
      <vt:lpstr>Wingdings</vt:lpstr>
      <vt:lpstr>Arial</vt:lpstr>
      <vt:lpstr>Office Theme</vt:lpstr>
      <vt:lpstr>Repeated-measures designs (GLM 4)</vt:lpstr>
      <vt:lpstr>Terms</vt:lpstr>
      <vt:lpstr>RM ANOVA</vt:lpstr>
      <vt:lpstr>RM ANOVA</vt:lpstr>
      <vt:lpstr>RM ANOVA</vt:lpstr>
      <vt:lpstr>RM ANOVA</vt:lpstr>
      <vt:lpstr>RM ANOVA</vt:lpstr>
      <vt:lpstr>RM ANOVA</vt:lpstr>
      <vt:lpstr>RM ANOVA</vt:lpstr>
      <vt:lpstr>RM ANOVA</vt:lpstr>
      <vt:lpstr>RM ANOVA</vt:lpstr>
      <vt:lpstr>RM ANOVA</vt:lpstr>
      <vt:lpstr>An Example</vt:lpstr>
      <vt:lpstr>Variance Components</vt:lpstr>
      <vt:lpstr>Variance Components</vt:lpstr>
      <vt:lpstr>Variance Components</vt:lpstr>
      <vt:lpstr>Variance Components</vt:lpstr>
      <vt:lpstr>PowerPoint Presentation</vt:lpstr>
      <vt:lpstr>How to R</vt:lpstr>
      <vt:lpstr>How to R</vt:lpstr>
      <vt:lpstr>How to R</vt:lpstr>
      <vt:lpstr>Correction?</vt:lpstr>
      <vt:lpstr>Correction?</vt:lpstr>
      <vt:lpstr>Effect Size</vt:lpstr>
      <vt:lpstr>Effect Size</vt:lpstr>
      <vt:lpstr>Post Hocs</vt:lpstr>
      <vt:lpstr>Post Hoc Options</vt:lpstr>
      <vt:lpstr>Post Hoc Options</vt:lpstr>
      <vt:lpstr>Post Hoc Options</vt:lpstr>
      <vt:lpstr>Post Hoc Options</vt:lpstr>
      <vt:lpstr>PowerPoint Presentation</vt:lpstr>
      <vt:lpstr>Power</vt:lpstr>
      <vt:lpstr>Two-Way Repeated Measures ANOVA</vt:lpstr>
      <vt:lpstr>What is Two-Way Repeated Measures ANOVA?</vt:lpstr>
      <vt:lpstr>An Example</vt:lpstr>
      <vt:lpstr>PowerPoint Presentation</vt:lpstr>
      <vt:lpstr>How to R</vt:lpstr>
      <vt:lpstr>How to R</vt:lpstr>
      <vt:lpstr>PowerPoint Presentation</vt:lpstr>
      <vt:lpstr>PowerPoint Presentation</vt:lpstr>
      <vt:lpstr>All the effects!</vt:lpstr>
      <vt:lpstr>Simple Effects Analysis</vt:lpstr>
      <vt:lpstr>Simple Effects Analysis</vt:lpstr>
      <vt:lpstr>Simple Effects Analysis</vt:lpstr>
      <vt:lpstr>PowerPoint Presentation</vt:lpstr>
      <vt:lpstr>Power</vt:lpstr>
    </vt:vector>
  </TitlesOfParts>
  <Company>Missouri State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Repeated-measures designs (GLM 4)</dc:title>
  <dc:creator>Erin Buchanan</dc:creator>
  <cp:lastModifiedBy>Erin M. Buchanan</cp:lastModifiedBy>
  <cp:revision>118</cp:revision>
  <dcterms:created xsi:type="dcterms:W3CDTF">2013-10-20T17:21:23Z</dcterms:created>
  <dcterms:modified xsi:type="dcterms:W3CDTF">2017-10-23T02:05:13Z</dcterms:modified>
</cp:coreProperties>
</file>