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302" r:id="rId8"/>
    <p:sldId id="265" r:id="rId9"/>
    <p:sldId id="266" r:id="rId10"/>
    <p:sldId id="303" r:id="rId11"/>
    <p:sldId id="269" r:id="rId12"/>
    <p:sldId id="307" r:id="rId13"/>
    <p:sldId id="308" r:id="rId14"/>
    <p:sldId id="310" r:id="rId15"/>
    <p:sldId id="311" r:id="rId16"/>
    <p:sldId id="31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1" autoAdjust="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8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24C03-2E90-6D40-B18D-5D350ED27C0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569CD-D47B-DC44-813E-8180B0DFC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8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3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814B-DA82-4347-B3F7-1897ABCC43B7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39AC-522B-504A-B3EB-39F8056C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5.3 Data Screening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2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endParaRPr lang="en-US" dirty="0" smtClean="0"/>
          </a:p>
          <a:p>
            <a:r>
              <a:rPr lang="en-US" dirty="0" smtClean="0"/>
              <a:t>No set cut off rule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Use a chi-square table.</a:t>
            </a:r>
          </a:p>
          <a:p>
            <a:pPr lvl="1"/>
            <a:r>
              <a:rPr lang="en-US" dirty="0" smtClean="0">
                <a:sym typeface="Wingdings"/>
              </a:rPr>
              <a:t>DF = # of variables (DVs, variables that you used to calculate </a:t>
            </a:r>
            <a:r>
              <a:rPr lang="en-US" dirty="0" err="1" smtClean="0">
                <a:sym typeface="Wingdings"/>
              </a:rPr>
              <a:t>Mahalanobis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Use p&lt;.001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0" y="6214932"/>
            <a:ext cx="666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DF here has NOTHING to do with the DF for hypothesis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7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do I delete them?</a:t>
            </a:r>
          </a:p>
          <a:p>
            <a:r>
              <a:rPr lang="en-US" dirty="0" smtClean="0"/>
              <a:t>Yes: they are far away from the middle!</a:t>
            </a:r>
          </a:p>
          <a:p>
            <a:r>
              <a:rPr lang="en-US" dirty="0" smtClean="0"/>
              <a:t>No: they may not affect your analysis!</a:t>
            </a:r>
          </a:p>
          <a:p>
            <a:r>
              <a:rPr lang="en-US" dirty="0" smtClean="0"/>
              <a:t>It depends: I need the sample size!</a:t>
            </a:r>
          </a:p>
          <a:p>
            <a:r>
              <a:rPr lang="en-US" dirty="0" smtClean="0"/>
              <a:t>SO?!</a:t>
            </a:r>
          </a:p>
          <a:p>
            <a:pPr lvl="1"/>
            <a:r>
              <a:rPr lang="en-US" dirty="0" smtClean="0"/>
              <a:t>Try it with and without them.  See what happens.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the factor columns, as all columns need to be </a:t>
            </a:r>
            <a:r>
              <a:rPr lang="en-US" dirty="0" err="1" smtClean="0"/>
              <a:t>int</a:t>
            </a:r>
            <a:r>
              <a:rPr lang="en-US" dirty="0" smtClean="0"/>
              <a:t> or num.</a:t>
            </a:r>
          </a:p>
          <a:p>
            <a:pPr lvl="1"/>
            <a:r>
              <a:rPr lang="en-US" dirty="0" err="1" smtClean="0"/>
              <a:t>nomissing</a:t>
            </a:r>
            <a:r>
              <a:rPr lang="en-US" dirty="0" smtClean="0"/>
              <a:t>[ </a:t>
            </a:r>
            <a:r>
              <a:rPr lang="en-US" dirty="0"/>
              <a:t>, -c(1,2)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Use that dataset code in the next function.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function</a:t>
            </a:r>
          </a:p>
          <a:p>
            <a:r>
              <a:rPr lang="en-US" dirty="0" err="1" smtClean="0"/>
              <a:t>mahalanobis</a:t>
            </a:r>
            <a:r>
              <a:rPr lang="en-US" dirty="0" smtClean="0"/>
              <a:t>(</a:t>
            </a:r>
          </a:p>
          <a:p>
            <a:pPr lvl="1"/>
            <a:r>
              <a:rPr lang="en-US" i="1" dirty="0" smtClean="0"/>
              <a:t>Dataset name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colMeans</a:t>
            </a:r>
            <a:r>
              <a:rPr lang="en-US" dirty="0" smtClean="0"/>
              <a:t>(</a:t>
            </a:r>
            <a:r>
              <a:rPr lang="en-US" i="1" dirty="0" smtClean="0"/>
              <a:t>dataset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 = TRUE),</a:t>
            </a:r>
          </a:p>
          <a:p>
            <a:pPr lvl="1"/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smtClean="0"/>
              <a:t>dataset,</a:t>
            </a:r>
            <a:r>
              <a:rPr lang="en-US" dirty="0" smtClean="0"/>
              <a:t> </a:t>
            </a:r>
            <a:r>
              <a:rPr lang="en-US" dirty="0"/>
              <a:t>use = “</a:t>
            </a:r>
            <a:r>
              <a:rPr lang="en-US" dirty="0" err="1"/>
              <a:t>pairwise.complete.obs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999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let’s get rid of people with bad scores</a:t>
            </a:r>
          </a:p>
          <a:p>
            <a:pPr lvl="1"/>
            <a:r>
              <a:rPr lang="en-US" dirty="0" smtClean="0"/>
              <a:t>But what is a bad score?</a:t>
            </a:r>
          </a:p>
          <a:p>
            <a:pPr lvl="1"/>
            <a:r>
              <a:rPr lang="en-US" dirty="0">
                <a:sym typeface="Wingdings"/>
              </a:rPr>
              <a:t>Use a chi-square table.</a:t>
            </a:r>
          </a:p>
          <a:p>
            <a:pPr lvl="1"/>
            <a:r>
              <a:rPr lang="en-US" dirty="0">
                <a:sym typeface="Wingdings"/>
              </a:rPr>
              <a:t>DF = # of variables (DVs, variables that you used to calculate </a:t>
            </a:r>
            <a:r>
              <a:rPr lang="en-US" dirty="0" err="1">
                <a:sym typeface="Wingdings"/>
              </a:rPr>
              <a:t>Mahalanobis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>
                <a:sym typeface="Wingdings"/>
              </a:rPr>
              <a:t>Use p&lt;.</a:t>
            </a:r>
            <a:r>
              <a:rPr lang="en-US" dirty="0" smtClean="0">
                <a:sym typeface="Wingdings"/>
              </a:rPr>
              <a:t>001</a:t>
            </a:r>
          </a:p>
          <a:p>
            <a:r>
              <a:rPr lang="en-US" dirty="0" smtClean="0">
                <a:sym typeface="Wingdings"/>
              </a:rPr>
              <a:t>Oh, let’s make R do it.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qchisq</a:t>
            </a:r>
            <a:r>
              <a:rPr lang="en-US" dirty="0" smtClean="0"/>
              <a:t> function, which finds the cut off score for you.</a:t>
            </a:r>
          </a:p>
          <a:p>
            <a:pPr lvl="1"/>
            <a:r>
              <a:rPr lang="en-US" dirty="0" err="1" smtClean="0"/>
              <a:t>qchisq</a:t>
            </a:r>
            <a:r>
              <a:rPr lang="en-US" dirty="0" smtClean="0"/>
              <a:t>(1-</a:t>
            </a:r>
            <a:r>
              <a:rPr lang="en-US" i="1" dirty="0" smtClean="0"/>
              <a:t>criterion</a:t>
            </a:r>
            <a:r>
              <a:rPr lang="en-US" dirty="0" smtClean="0"/>
              <a:t>, </a:t>
            </a:r>
            <a:r>
              <a:rPr lang="en-US" dirty="0"/>
              <a:t>n</a:t>
            </a:r>
            <a:r>
              <a:rPr lang="en-US" dirty="0" smtClean="0"/>
              <a:t>umber of columns)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cutoff </a:t>
            </a:r>
            <a:r>
              <a:rPr lang="en-US" dirty="0"/>
              <a:t>= </a:t>
            </a:r>
            <a:r>
              <a:rPr lang="en-US" dirty="0" err="1" smtClean="0"/>
              <a:t>qchisq</a:t>
            </a:r>
            <a:r>
              <a:rPr lang="en-US" dirty="0" smtClean="0"/>
              <a:t>(1 - .001, </a:t>
            </a:r>
            <a:r>
              <a:rPr lang="en-US" dirty="0" err="1" smtClean="0"/>
              <a:t>ncol</a:t>
            </a:r>
            <a:r>
              <a:rPr lang="en-US" dirty="0" smtClean="0"/>
              <a:t>(</a:t>
            </a:r>
            <a:r>
              <a:rPr lang="en-US" i="1" dirty="0" smtClean="0"/>
              <a:t>dataset</a:t>
            </a:r>
            <a:r>
              <a:rPr lang="en-US" dirty="0" smtClean="0"/>
              <a:t>)</a:t>
            </a:r>
            <a:r>
              <a:rPr lang="en-US" dirty="0"/>
              <a:t>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5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let’s see how many are bad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ummary(</a:t>
            </a:r>
            <a:r>
              <a:rPr lang="en-US" dirty="0" err="1" smtClean="0"/>
              <a:t>mahal</a:t>
            </a:r>
            <a:r>
              <a:rPr lang="en-US" dirty="0" smtClean="0"/>
              <a:t> &lt; cutoff)</a:t>
            </a:r>
          </a:p>
          <a:p>
            <a:r>
              <a:rPr lang="en-US" dirty="0" smtClean="0"/>
              <a:t>Let’s get rid of </a:t>
            </a:r>
            <a:r>
              <a:rPr lang="en-US" smtClean="0"/>
              <a:t>those people</a:t>
            </a:r>
            <a:endParaRPr lang="en-US" dirty="0" smtClean="0"/>
          </a:p>
          <a:p>
            <a:pPr lvl="1"/>
            <a:r>
              <a:rPr lang="en-US" dirty="0" err="1"/>
              <a:t>noout</a:t>
            </a:r>
            <a:r>
              <a:rPr lang="en-US" dirty="0"/>
              <a:t> = subset(</a:t>
            </a:r>
            <a:r>
              <a:rPr lang="en-US" dirty="0" err="1"/>
              <a:t>nomissing</a:t>
            </a:r>
            <a:r>
              <a:rPr lang="en-US" dirty="0"/>
              <a:t>, </a:t>
            </a:r>
            <a:r>
              <a:rPr lang="en-US" dirty="0" err="1"/>
              <a:t>mahal</a:t>
            </a:r>
            <a:r>
              <a:rPr lang="en-US" dirty="0"/>
              <a:t> &lt; cutoff)</a:t>
            </a:r>
          </a:p>
        </p:txBody>
      </p:sp>
    </p:spTree>
    <p:extLst>
      <p:ext uri="{BB962C8B-B14F-4D97-AF65-F5344CB8AC3E}">
        <p14:creationId xmlns:p14="http://schemas.microsoft.com/office/powerpoint/2010/main" val="410330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Outliers can Bias a Parameter Estimate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81724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74638"/>
            <a:ext cx="7245423" cy="1642194"/>
          </a:xfrm>
        </p:spPr>
        <p:txBody>
          <a:bodyPr/>
          <a:lstStyle/>
          <a:p>
            <a:r>
              <a:rPr lang="en-US" dirty="0" smtClean="0"/>
              <a:t>…and the Error associated with that Estimate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88840"/>
            <a:ext cx="5461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– case with extreme value on one variable or multiple variables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Data input error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 population you meant to sample</a:t>
            </a:r>
          </a:p>
          <a:p>
            <a:pPr lvl="1"/>
            <a:r>
              <a:rPr lang="en-US" dirty="0"/>
              <a:t>From the population but has really long tails and </a:t>
            </a:r>
            <a:r>
              <a:rPr lang="en-US" dirty="0" smtClean="0"/>
              <a:t>very </a:t>
            </a:r>
            <a:r>
              <a:rPr lang="en-US" dirty="0"/>
              <a:t>extreme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– Two Types</a:t>
            </a:r>
          </a:p>
          <a:p>
            <a:r>
              <a:rPr lang="en-US" dirty="0" smtClean="0"/>
              <a:t>Univariate – for basic univariate statistics</a:t>
            </a:r>
          </a:p>
          <a:p>
            <a:pPr lvl="1"/>
            <a:r>
              <a:rPr lang="en-US" dirty="0" smtClean="0"/>
              <a:t>Use these when you have ONE DV or Y variable.  </a:t>
            </a:r>
            <a:endParaRPr lang="en-US" dirty="0"/>
          </a:p>
          <a:p>
            <a:r>
              <a:rPr lang="en-US" dirty="0" smtClean="0"/>
              <a:t>Multivariate – for some univariate statistics and all multivariate statistics</a:t>
            </a:r>
          </a:p>
          <a:p>
            <a:pPr lvl="1"/>
            <a:r>
              <a:rPr lang="en-US" dirty="0" smtClean="0"/>
              <a:t>Use these when you have multiple continuous variables or lots of DVs.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r>
              <a:rPr lang="en-US" dirty="0" smtClean="0"/>
              <a:t>In a normal z-distribution anyone who has a z-score of +/- 3 is less than .1% of the population.</a:t>
            </a:r>
          </a:p>
          <a:p>
            <a:r>
              <a:rPr lang="en-US" dirty="0" smtClean="0"/>
              <a:t>Therefore, we want to eliminate people who’s scores are SO far away from the mean that they are very strange.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outliers are fine and dandy, but you may have lots of data and don</a:t>
            </a:r>
            <a:r>
              <a:rPr lang="fr-FR" dirty="0" smtClean="0"/>
              <a:t>’</a:t>
            </a:r>
            <a:r>
              <a:rPr lang="en-US" dirty="0" smtClean="0"/>
              <a:t>t want to do each column one at a time. </a:t>
            </a:r>
          </a:p>
          <a:p>
            <a:pPr lvl="1"/>
            <a:r>
              <a:rPr lang="en-US" dirty="0" smtClean="0"/>
              <a:t>Plus, the multivariate outlier analysis works just as well if it’s two columns or 500, so let’s just do that. </a:t>
            </a:r>
          </a:p>
          <a:p>
            <a:pPr lvl="1"/>
            <a:r>
              <a:rPr lang="en-US" dirty="0" smtClean="0"/>
              <a:t>We will use univariate outliers for the specific times it applies (ANOVA).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1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</a:t>
            </a:r>
          </a:p>
          <a:p>
            <a:pPr lvl="1"/>
            <a:r>
              <a:rPr lang="en-US" dirty="0" smtClean="0"/>
              <a:t>Now we need some way to measure distance from the mean (because Z-scores are the distance from the mean), but the mean of means (or all the means at once!)</a:t>
            </a:r>
          </a:p>
          <a:p>
            <a:r>
              <a:rPr lang="en-US" dirty="0" smtClean="0"/>
              <a:t>Mahalanobis distance</a:t>
            </a:r>
          </a:p>
          <a:p>
            <a:pPr lvl="1"/>
            <a:r>
              <a:rPr lang="en-US" dirty="0" smtClean="0"/>
              <a:t>Creates a distance from the centroid (mean of means)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Mahalanobis</a:t>
            </a:r>
            <a:endParaRPr lang="en-US" dirty="0" smtClean="0"/>
          </a:p>
          <a:p>
            <a:r>
              <a:rPr lang="en-US" dirty="0" smtClean="0"/>
              <a:t>Centroid is created by plotting the 3D picture of the means of all the means and measuring the distance</a:t>
            </a:r>
          </a:p>
          <a:p>
            <a:pPr lvl="1"/>
            <a:r>
              <a:rPr lang="en-US" dirty="0" smtClean="0"/>
              <a:t>Similar to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83168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547</Words>
  <Application>Microsoft Macintosh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Wingdings</vt:lpstr>
      <vt:lpstr>Arial</vt:lpstr>
      <vt:lpstr>Office Theme</vt:lpstr>
      <vt:lpstr>Outliers</vt:lpstr>
      <vt:lpstr>Outliers can Bias a Parameter Estimate</vt:lpstr>
      <vt:lpstr>…and the Error associated with that Estimate </vt:lpstr>
      <vt:lpstr>Outliers</vt:lpstr>
      <vt:lpstr>Outliers</vt:lpstr>
      <vt:lpstr>Outliers</vt:lpstr>
      <vt:lpstr>Outliers</vt:lpstr>
      <vt:lpstr>Outliers</vt:lpstr>
      <vt:lpstr>Outliers</vt:lpstr>
      <vt:lpstr>Outliers </vt:lpstr>
      <vt:lpstr>Outliers</vt:lpstr>
      <vt:lpstr>Outliers</vt:lpstr>
      <vt:lpstr>Outliers</vt:lpstr>
      <vt:lpstr>Outliers </vt:lpstr>
      <vt:lpstr>Outliers</vt:lpstr>
      <vt:lpstr>Outliers</vt:lpstr>
    </vt:vector>
  </TitlesOfParts>
  <Company>Missouri State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Outliers</dc:title>
  <dc:creator>Erin Buchanan</dc:creator>
  <cp:lastModifiedBy>Erin M. Buchanan</cp:lastModifiedBy>
  <cp:revision>26</cp:revision>
  <dcterms:created xsi:type="dcterms:W3CDTF">2015-09-13T21:20:08Z</dcterms:created>
  <dcterms:modified xsi:type="dcterms:W3CDTF">2016-09-19T03:30:13Z</dcterms:modified>
</cp:coreProperties>
</file>