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10" r:id="rId3"/>
    <p:sldId id="311" r:id="rId4"/>
    <p:sldId id="257" r:id="rId5"/>
    <p:sldId id="309" r:id="rId6"/>
    <p:sldId id="258" r:id="rId7"/>
    <p:sldId id="259" r:id="rId8"/>
    <p:sldId id="260" r:id="rId9"/>
    <p:sldId id="261" r:id="rId10"/>
    <p:sldId id="262" r:id="rId11"/>
    <p:sldId id="282" r:id="rId12"/>
    <p:sldId id="283" r:id="rId13"/>
    <p:sldId id="263" r:id="rId14"/>
    <p:sldId id="264" r:id="rId15"/>
    <p:sldId id="265" r:id="rId16"/>
    <p:sldId id="284" r:id="rId17"/>
    <p:sldId id="285" r:id="rId18"/>
    <p:sldId id="286" r:id="rId19"/>
    <p:sldId id="289" r:id="rId20"/>
    <p:sldId id="287" r:id="rId21"/>
    <p:sldId id="288" r:id="rId22"/>
    <p:sldId id="290" r:id="rId23"/>
    <p:sldId id="291" r:id="rId24"/>
    <p:sldId id="292" r:id="rId25"/>
    <p:sldId id="266" r:id="rId26"/>
    <p:sldId id="293" r:id="rId27"/>
    <p:sldId id="294" r:id="rId28"/>
    <p:sldId id="295" r:id="rId29"/>
    <p:sldId id="267" r:id="rId30"/>
    <p:sldId id="268" r:id="rId31"/>
    <p:sldId id="269" r:id="rId32"/>
    <p:sldId id="273" r:id="rId33"/>
    <p:sldId id="297" r:id="rId34"/>
    <p:sldId id="298" r:id="rId35"/>
    <p:sldId id="296" r:id="rId36"/>
    <p:sldId id="299" r:id="rId37"/>
    <p:sldId id="300" r:id="rId38"/>
    <p:sldId id="301" r:id="rId39"/>
    <p:sldId id="274" r:id="rId40"/>
    <p:sldId id="275" r:id="rId41"/>
    <p:sldId id="304" r:id="rId42"/>
    <p:sldId id="277" r:id="rId43"/>
    <p:sldId id="279" r:id="rId44"/>
    <p:sldId id="302" r:id="rId45"/>
    <p:sldId id="305" r:id="rId46"/>
    <p:sldId id="303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3505-4B7F-EC4B-B148-1E82918F6233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5E20F-BBBF-7341-8767-94788EA00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FA18B-A411-4466-B27F-B6BC6E93E479}" type="slidenum">
              <a:rPr lang="en-US"/>
              <a:pPr/>
              <a:t>41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4E91-FC04-0644-90D1-308D885BCB8A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B49D-3023-F14F-B1A4-E663DEA0D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5.4 </a:t>
            </a:r>
            <a:r>
              <a:rPr lang="en-US" smtClean="0"/>
              <a:t>Data Screening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bivariate correlation on all the variables </a:t>
            </a:r>
          </a:p>
          <a:p>
            <a:r>
              <a:rPr lang="en-US" dirty="0" smtClean="0"/>
              <a:t>Look at the scores, see if they are too high</a:t>
            </a:r>
          </a:p>
          <a:p>
            <a:r>
              <a:rPr lang="en-US" dirty="0" smtClean="0"/>
              <a:t>If so:</a:t>
            </a:r>
          </a:p>
          <a:p>
            <a:pPr lvl="1"/>
            <a:r>
              <a:rPr lang="en-US" dirty="0" smtClean="0"/>
              <a:t>Combine them (average, total)</a:t>
            </a:r>
          </a:p>
          <a:p>
            <a:pPr lvl="1"/>
            <a:r>
              <a:rPr lang="en-US" dirty="0" smtClean="0"/>
              <a:t>Use one of them</a:t>
            </a:r>
          </a:p>
          <a:p>
            <a:r>
              <a:rPr lang="en-US" dirty="0" smtClean="0"/>
              <a:t>Basically, you do not want to use the same variable twice </a:t>
            </a:r>
            <a:r>
              <a:rPr lang="en-US" dirty="0" smtClean="0">
                <a:sym typeface="Wingdings"/>
              </a:rPr>
              <a:t> reduces power and interpretability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6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en-US" dirty="0" smtClean="0"/>
              <a:t>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cor</a:t>
            </a:r>
            <a:r>
              <a:rPr lang="en-US" dirty="0" smtClean="0"/>
              <a:t>() function to check correlations</a:t>
            </a:r>
          </a:p>
          <a:p>
            <a:pPr lvl="1"/>
            <a:r>
              <a:rPr lang="en-US" dirty="0"/>
              <a:t>correlations =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i="1" dirty="0" smtClean="0"/>
              <a:t>dataset name with no factors</a:t>
            </a:r>
            <a:r>
              <a:rPr lang="en-US" dirty="0" smtClean="0"/>
              <a:t>, use = “</a:t>
            </a:r>
            <a:r>
              <a:rPr lang="en-US" dirty="0" err="1" smtClean="0"/>
              <a:t>pairwise.complete.obs</a:t>
            </a:r>
            <a:r>
              <a:rPr lang="en-US" dirty="0" smtClean="0"/>
              <a:t>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19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Additivity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Whoa! Yikes!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symnum</a:t>
            </a:r>
            <a:r>
              <a:rPr lang="en-US" dirty="0" smtClean="0"/>
              <a:t>() functions to view.</a:t>
            </a:r>
          </a:p>
          <a:p>
            <a:r>
              <a:rPr lang="en-US" dirty="0" err="1"/>
              <a:t>symnum</a:t>
            </a:r>
            <a:r>
              <a:rPr lang="en-US" dirty="0"/>
              <a:t>(correlations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 for a * or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2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that the relationship between variables is linear (and not curved).</a:t>
            </a:r>
          </a:p>
          <a:p>
            <a:r>
              <a:rPr lang="en-US" dirty="0" smtClean="0"/>
              <a:t>Most parametric statistics have this assumption (ANOVAs, Regression,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8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r>
              <a:rPr lang="en-US" dirty="0" smtClean="0"/>
              <a:t>You can create bivariate scatter plots and make sure you don’t see curved lines or rainbows.</a:t>
            </a:r>
          </a:p>
          <a:p>
            <a:pPr lvl="1"/>
            <a:r>
              <a:rPr lang="en-US" dirty="0" smtClean="0"/>
              <a:t>Ggplot2!</a:t>
            </a:r>
          </a:p>
          <a:p>
            <a:pPr lvl="1"/>
            <a:r>
              <a:rPr lang="en-US" dirty="0" smtClean="0"/>
              <a:t>Damn that would take forever!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– all the combinations of the variables are linear (especially important for multiple regression and MANOVA)</a:t>
            </a:r>
          </a:p>
          <a:p>
            <a:r>
              <a:rPr lang="en-US" dirty="0" smtClean="0"/>
              <a:t>Much easier – allows to check everything at once.</a:t>
            </a:r>
          </a:p>
          <a:p>
            <a:pPr lvl="1"/>
            <a:r>
              <a:rPr lang="en-US" dirty="0" smtClean="0"/>
              <a:t>If this analysis is </a:t>
            </a:r>
            <a:r>
              <a:rPr lang="en-US" b="1" dirty="0" smtClean="0"/>
              <a:t>really</a:t>
            </a:r>
            <a:r>
              <a:rPr lang="en-US" dirty="0" smtClean="0"/>
              <a:t> bad, I’d go back to check the bivariate scatter plots to see if it’s one variable. Or run </a:t>
            </a:r>
            <a:r>
              <a:rPr lang="en-US" dirty="0" err="1" smtClean="0"/>
              <a:t>nonparametrics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1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fake regression to the rescue!</a:t>
            </a:r>
          </a:p>
          <a:p>
            <a:pPr lvl="1"/>
            <a:r>
              <a:rPr lang="en-US" dirty="0" smtClean="0"/>
              <a:t>This analysis will let us check all the rest of the assumptions.</a:t>
            </a:r>
          </a:p>
          <a:p>
            <a:pPr lvl="1"/>
            <a:r>
              <a:rPr lang="en-US" dirty="0" smtClean="0"/>
              <a:t>It’s fake because we aren’t doing a real hypothesis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 quick note: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For </a:t>
            </a:r>
            <a:r>
              <a:rPr lang="en-US" dirty="0"/>
              <a:t>many of the statistical tests you would run, there are diagnostic plots / assumptions built into them.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This </a:t>
            </a:r>
            <a:r>
              <a:rPr lang="en-US" dirty="0"/>
              <a:t>guide lets you apply data screening to any analysis, if you wanted to learn one set of rules, rather than one for each analysis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/>
              <a:t>BUT there are still things that only apply to ANOVA that you’d want to add when you run ANOVA).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let’s create a random variable:</a:t>
            </a:r>
          </a:p>
          <a:p>
            <a:pPr lvl="1"/>
            <a:r>
              <a:rPr lang="en-US" dirty="0"/>
              <a:t>We will use the chi-square distribution function.</a:t>
            </a:r>
          </a:p>
          <a:p>
            <a:pPr lvl="1"/>
            <a:r>
              <a:rPr lang="en-US" dirty="0"/>
              <a:t>Why chi-square?  </a:t>
            </a:r>
            <a:endParaRPr lang="en-US" dirty="0" smtClean="0"/>
          </a:p>
          <a:p>
            <a:pPr lvl="2"/>
            <a:r>
              <a:rPr lang="en-US" dirty="0" err="1" smtClean="0"/>
              <a:t>Mahalanobis</a:t>
            </a:r>
            <a:r>
              <a:rPr lang="en-US" dirty="0" smtClean="0"/>
              <a:t> used chi-square too…what gives?</a:t>
            </a:r>
          </a:p>
        </p:txBody>
      </p:sp>
    </p:spTree>
    <p:extLst>
      <p:ext uri="{BB962C8B-B14F-4D97-AF65-F5344CB8AC3E}">
        <p14:creationId xmlns:p14="http://schemas.microsoft.com/office/powerpoint/2010/main" val="161534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For many of these assumptions, the errors should be chi-square distributed (aka lots of small errors, only a few big ones). 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However</a:t>
            </a:r>
            <a:r>
              <a:rPr lang="en-US" dirty="0"/>
              <a:t>, the standardized errors should be normally distributed around </a:t>
            </a:r>
            <a:r>
              <a:rPr lang="en-US" dirty="0" smtClean="0"/>
              <a:t>zero. 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/>
              <a:t>don’t get these two things confused – we want the actual error numbers to be chi-square distributed, the </a:t>
            </a:r>
            <a:r>
              <a:rPr lang="en-US" dirty="0" err="1"/>
              <a:t>zscored</a:t>
            </a:r>
            <a:r>
              <a:rPr lang="en-US" dirty="0"/>
              <a:t> ones to be normal). </a:t>
            </a:r>
          </a:p>
          <a:p>
            <a:r>
              <a:rPr lang="en-US" dirty="0" smtClean="0"/>
              <a:t>Draw a picture.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9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notes:</a:t>
            </a:r>
          </a:p>
          <a:p>
            <a:pPr lvl="1"/>
            <a:r>
              <a:rPr lang="en-US" dirty="0"/>
              <a:t>For ANOVA, t-tests, correlation: you will use a </a:t>
            </a:r>
            <a:r>
              <a:rPr lang="en-US" i="1" dirty="0"/>
              <a:t>fake </a:t>
            </a:r>
            <a:r>
              <a:rPr lang="en-US" dirty="0"/>
              <a:t>regression analyses – it’s considered fake because it’s not the real analysis, just a way to get the information you need to do data screening.</a:t>
            </a:r>
            <a:r>
              <a:rPr lang="en-US" dirty="0" smtClean="0">
                <a:effectLst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random chi-square with the same number of participants as our data.</a:t>
            </a:r>
          </a:p>
          <a:p>
            <a:r>
              <a:rPr lang="en-US" dirty="0" err="1" smtClean="0"/>
              <a:t>rchisq</a:t>
            </a:r>
            <a:r>
              <a:rPr lang="en-US" dirty="0" smtClean="0"/>
              <a:t>(number of random things,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random </a:t>
            </a:r>
            <a:r>
              <a:rPr lang="en-US" dirty="0"/>
              <a:t>= </a:t>
            </a:r>
            <a:r>
              <a:rPr lang="en-US" dirty="0" err="1"/>
              <a:t>rchisq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noout</a:t>
            </a:r>
            <a:r>
              <a:rPr lang="en-US" dirty="0" smtClean="0"/>
              <a:t>)</a:t>
            </a:r>
            <a:r>
              <a:rPr lang="en-US" dirty="0"/>
              <a:t>, </a:t>
            </a:r>
            <a:r>
              <a:rPr lang="en-US" dirty="0" smtClean="0"/>
              <a:t>##number of people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7) ##magic number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what do I do with that?</a:t>
            </a:r>
          </a:p>
          <a:p>
            <a:pPr lvl="1"/>
            <a:r>
              <a:rPr lang="en-US" dirty="0" smtClean="0"/>
              <a:t>Run a fake regression with the new random variable as the DV. </a:t>
            </a:r>
          </a:p>
          <a:p>
            <a:pPr lvl="1"/>
            <a:r>
              <a:rPr lang="en-US" dirty="0" smtClean="0"/>
              <a:t>Use the lm()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 arguments:</a:t>
            </a:r>
          </a:p>
          <a:p>
            <a:pPr lvl="1"/>
            <a:r>
              <a:rPr lang="en-US" dirty="0"/>
              <a:t>lm(</a:t>
            </a:r>
            <a:r>
              <a:rPr lang="en-US" dirty="0" err="1"/>
              <a:t>y</a:t>
            </a:r>
            <a:r>
              <a:rPr lang="en-US" dirty="0" err="1" smtClean="0"/>
              <a:t>~x</a:t>
            </a:r>
            <a:r>
              <a:rPr lang="en-US" dirty="0" smtClean="0"/>
              <a:t>, </a:t>
            </a:r>
            <a:r>
              <a:rPr lang="en-US" dirty="0"/>
              <a:t>data=data) (loads more options, here’s the ones you need).</a:t>
            </a:r>
          </a:p>
          <a:p>
            <a:pPr lvl="1"/>
            <a:r>
              <a:rPr lang="en-US" dirty="0"/>
              <a:t>Y = DV</a:t>
            </a:r>
          </a:p>
          <a:p>
            <a:pPr lvl="1"/>
            <a:r>
              <a:rPr lang="en-US" dirty="0"/>
              <a:t>X = IV </a:t>
            </a:r>
            <a:endParaRPr lang="en-US" dirty="0" smtClean="0"/>
          </a:p>
          <a:p>
            <a:pPr lvl="2"/>
            <a:r>
              <a:rPr lang="en-US" dirty="0" smtClean="0"/>
              <a:t>In this example only we can use a . To represent all the columns. Normally you would have to type them out by column name.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= data set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2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= lm(random~., data=</a:t>
            </a:r>
            <a:r>
              <a:rPr lang="en-US" dirty="0" err="1"/>
              <a:t>noout</a:t>
            </a:r>
            <a:r>
              <a:rPr lang="en-US" dirty="0"/>
              <a:t>)</a:t>
            </a:r>
          </a:p>
          <a:p>
            <a:r>
              <a:rPr lang="en-US" dirty="0" smtClean="0"/>
              <a:t>I saved it as fake to be able to view the diagnostic plots.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I have that done, let’s make the linearity plot – called a normal probability plot. Or just a PP Plot. </a:t>
            </a:r>
          </a:p>
          <a:p>
            <a:r>
              <a:rPr lang="en-US" dirty="0" smtClean="0"/>
              <a:t>(Note: we are using QQ Plots, same diff).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1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4869" y="1428736"/>
            <a:ext cx="4479131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P-P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428736"/>
            <a:ext cx="4500594" cy="360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3108" y="5000636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3343" y="5000636"/>
            <a:ext cx="40606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Not Normal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12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 thing plotting?</a:t>
            </a:r>
          </a:p>
          <a:p>
            <a:pPr lvl="1"/>
            <a:r>
              <a:rPr lang="en-US" dirty="0" smtClean="0"/>
              <a:t>The standardized residuals (draw).  </a:t>
            </a:r>
            <a:endParaRPr lang="en-US" dirty="0"/>
          </a:p>
          <a:p>
            <a:pPr lvl="1"/>
            <a:r>
              <a:rPr lang="en-US" dirty="0" smtClean="0"/>
              <a:t>These are </a:t>
            </a:r>
            <a:r>
              <a:rPr lang="en-US" dirty="0" err="1" smtClean="0"/>
              <a:t>zscored</a:t>
            </a:r>
            <a:r>
              <a:rPr lang="en-US" dirty="0" smtClean="0"/>
              <a:t> values of how far away a person’s predicted score is from their actual score.</a:t>
            </a:r>
          </a:p>
          <a:p>
            <a:pPr lvl="1"/>
            <a:r>
              <a:rPr lang="en-US" dirty="0" smtClean="0"/>
              <a:t>We want to use </a:t>
            </a:r>
            <a:r>
              <a:rPr lang="en-US" dirty="0" err="1" smtClean="0"/>
              <a:t>zscores</a:t>
            </a:r>
            <a:r>
              <a:rPr lang="en-US" dirty="0" smtClean="0"/>
              <a:t> because they make it easy to interpret and give us probabilities. </a:t>
            </a:r>
          </a:p>
        </p:txBody>
      </p:sp>
    </p:spTree>
    <p:extLst>
      <p:ext uri="{BB962C8B-B14F-4D97-AF65-F5344CB8AC3E}">
        <p14:creationId xmlns:p14="http://schemas.microsoft.com/office/powerpoint/2010/main" val="233278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Linearity: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standardized residuals out of your fake regression:</a:t>
            </a:r>
          </a:p>
          <a:p>
            <a:pPr lvl="1"/>
            <a:r>
              <a:rPr lang="en-US" dirty="0"/>
              <a:t>standardized = </a:t>
            </a:r>
            <a:r>
              <a:rPr lang="en-US" dirty="0" err="1"/>
              <a:t>rstudent</a:t>
            </a:r>
            <a:r>
              <a:rPr lang="en-US" dirty="0"/>
              <a:t>(fake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 that stuff:</a:t>
            </a:r>
          </a:p>
          <a:p>
            <a:pPr lvl="1"/>
            <a:r>
              <a:rPr lang="en-US" dirty="0" err="1"/>
              <a:t>qqnorm</a:t>
            </a:r>
            <a:r>
              <a:rPr lang="en-US" dirty="0"/>
              <a:t>(standardized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line to make it easy to interpret</a:t>
            </a:r>
          </a:p>
          <a:p>
            <a:pPr lvl="1"/>
            <a:r>
              <a:rPr lang="en-US" dirty="0" err="1"/>
              <a:t>abline</a:t>
            </a:r>
            <a:r>
              <a:rPr lang="en-US" dirty="0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1676446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47700"/>
            <a:ext cx="5638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1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Normally Distributed Something or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assumption </a:t>
            </a:r>
            <a:r>
              <a:rPr lang="en-US" dirty="0"/>
              <a:t>t</a:t>
            </a:r>
            <a:r>
              <a:rPr lang="en-US" dirty="0" smtClean="0"/>
              <a:t>ends to get incorrectly translated as ‘your data need to be normally distributed’.</a:t>
            </a:r>
          </a:p>
        </p:txBody>
      </p:sp>
    </p:spTree>
    <p:extLst>
      <p:ext uri="{BB962C8B-B14F-4D97-AF65-F5344CB8AC3E}">
        <p14:creationId xmlns:p14="http://schemas.microsoft.com/office/powerpoint/2010/main" val="1748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side notes:</a:t>
            </a:r>
          </a:p>
          <a:p>
            <a:pPr lvl="1"/>
            <a:r>
              <a:rPr lang="en-US" dirty="0"/>
              <a:t>For regression based tests: you can run the </a:t>
            </a:r>
            <a:r>
              <a:rPr lang="en-US" i="1" dirty="0"/>
              <a:t>real</a:t>
            </a:r>
            <a:r>
              <a:rPr lang="en-US" dirty="0"/>
              <a:t> regression analysis to get the same information.  The rules are altered slightly, so make sure you make notes in the regression section on what’s different.</a:t>
            </a:r>
          </a:p>
          <a:p>
            <a:pPr lvl="2"/>
            <a:r>
              <a:rPr lang="en-US" dirty="0" smtClean="0"/>
              <a:t>You will also use other regression based values for this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Normally Distributed Something or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actually assume the </a:t>
            </a:r>
            <a:r>
              <a:rPr lang="en-US" i="1" dirty="0" smtClean="0"/>
              <a:t>sampling distribution</a:t>
            </a:r>
            <a:r>
              <a:rPr lang="en-US" dirty="0" smtClean="0"/>
              <a:t> is normal.</a:t>
            </a:r>
          </a:p>
          <a:p>
            <a:pPr lvl="1"/>
            <a:r>
              <a:rPr lang="en-US" dirty="0" smtClean="0"/>
              <a:t>So if our sample is not then that’s ok, as long as we have enough people to meet the central limit theorem.</a:t>
            </a:r>
          </a:p>
          <a:p>
            <a:r>
              <a:rPr lang="en-US" dirty="0" smtClean="0"/>
              <a:t>How can we tell?</a:t>
            </a:r>
          </a:p>
          <a:p>
            <a:pPr lvl="1"/>
            <a:r>
              <a:rPr lang="en-US" dirty="0" smtClean="0"/>
              <a:t>N &gt; 30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Check out the sample distribution as an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4447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does the Assumption of Normality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small samples.</a:t>
            </a:r>
          </a:p>
          <a:p>
            <a:pPr lvl="1"/>
            <a:r>
              <a:rPr lang="en-US" dirty="0" smtClean="0"/>
              <a:t> The central limit theorem allows us to forget about this assumption in larger samples.</a:t>
            </a:r>
          </a:p>
          <a:p>
            <a:r>
              <a:rPr lang="en-US" dirty="0" smtClean="0"/>
              <a:t>In practical terms, as long as your sample is fairly large, outliers are a much more pressing concern than normality.</a:t>
            </a:r>
          </a:p>
        </p:txBody>
      </p:sp>
    </p:spTree>
    <p:extLst>
      <p:ext uri="{BB962C8B-B14F-4D97-AF65-F5344CB8AC3E}">
        <p14:creationId xmlns:p14="http://schemas.microsoft.com/office/powerpoint/2010/main" val="208382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– the individual variables are normally distributed</a:t>
            </a:r>
          </a:p>
          <a:p>
            <a:pPr lvl="1"/>
            <a:r>
              <a:rPr lang="en-US" dirty="0" smtClean="0"/>
              <a:t>Check for </a:t>
            </a:r>
            <a:r>
              <a:rPr lang="en-US" dirty="0" err="1" smtClean="0"/>
              <a:t>univariate</a:t>
            </a:r>
            <a:r>
              <a:rPr lang="en-US" dirty="0" smtClean="0"/>
              <a:t> normality with histograms</a:t>
            </a:r>
          </a:p>
          <a:p>
            <a:pPr lvl="1"/>
            <a:r>
              <a:rPr lang="en-US" dirty="0" smtClean="0"/>
              <a:t>And skew and kurtosis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skew and kurtosis:</a:t>
            </a:r>
          </a:p>
          <a:p>
            <a:pPr lvl="1"/>
            <a:r>
              <a:rPr lang="en-US" dirty="0" smtClean="0"/>
              <a:t>Use the moments package, it’s happiness.</a:t>
            </a:r>
          </a:p>
          <a:p>
            <a:r>
              <a:rPr lang="en-US" dirty="0" smtClean="0"/>
              <a:t>Code:</a:t>
            </a:r>
          </a:p>
          <a:p>
            <a:pPr lvl="1"/>
            <a:r>
              <a:rPr lang="en-US" dirty="0" err="1" smtClean="0"/>
              <a:t>skewness</a:t>
            </a:r>
            <a:r>
              <a:rPr lang="en-US" dirty="0" smtClean="0"/>
              <a:t>(</a:t>
            </a:r>
            <a:r>
              <a:rPr lang="en-US" i="1" dirty="0" smtClean="0"/>
              <a:t>dataset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=TRUE)</a:t>
            </a:r>
          </a:p>
          <a:p>
            <a:pPr lvl="1"/>
            <a:r>
              <a:rPr lang="en-US" dirty="0" smtClean="0"/>
              <a:t>kurtosis(</a:t>
            </a:r>
            <a:r>
              <a:rPr lang="en-US" i="1" dirty="0" smtClean="0"/>
              <a:t>dataset</a:t>
            </a:r>
            <a:r>
              <a:rPr lang="en-US" dirty="0" smtClean="0"/>
              <a:t>, </a:t>
            </a:r>
            <a:r>
              <a:rPr lang="en-US" dirty="0" err="1" smtClean="0"/>
              <a:t>na.rm</a:t>
            </a:r>
            <a:r>
              <a:rPr lang="en-US" dirty="0" smtClean="0"/>
              <a:t>=TRUE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Note: all columns must be </a:t>
            </a:r>
            <a:r>
              <a:rPr lang="en-US" dirty="0" err="1" smtClean="0"/>
              <a:t>int</a:t>
            </a:r>
            <a:r>
              <a:rPr lang="en-US" dirty="0" smtClean="0"/>
              <a:t> or num.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21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these numbers mean?</a:t>
            </a:r>
          </a:p>
          <a:p>
            <a:pPr lvl="1"/>
            <a:r>
              <a:rPr lang="en-US" dirty="0" smtClean="0"/>
              <a:t>You are looking for values that are less than the absolute value of 3 – same rule as </a:t>
            </a:r>
            <a:r>
              <a:rPr lang="en-US" dirty="0" err="1" smtClean="0"/>
              <a:t>univariate</a:t>
            </a:r>
            <a:r>
              <a:rPr lang="en-US" dirty="0" smtClean="0"/>
              <a:t> outliers. </a:t>
            </a:r>
          </a:p>
          <a:p>
            <a:r>
              <a:rPr lang="en-US" dirty="0" smtClean="0"/>
              <a:t>One variable has bad kurtosis values.</a:t>
            </a:r>
          </a:p>
          <a:p>
            <a:pPr lvl="1"/>
            <a:r>
              <a:rPr lang="en-US" dirty="0" smtClean="0"/>
              <a:t>Generally, since we have enough people, I’d ignore this value.</a:t>
            </a:r>
          </a:p>
          <a:p>
            <a:pPr lvl="1"/>
            <a:r>
              <a:rPr lang="en-US" dirty="0" smtClean="0"/>
              <a:t>But it can be helpful in figuring out why the next graph is bad.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</a:t>
            </a:r>
            <a:r>
              <a:rPr lang="en-US" dirty="0"/>
              <a:t>– all the linear combinations of the variables need to be </a:t>
            </a:r>
            <a:r>
              <a:rPr lang="en-US" dirty="0" smtClean="0"/>
              <a:t>normal</a:t>
            </a:r>
          </a:p>
          <a:p>
            <a:r>
              <a:rPr lang="en-US" dirty="0" smtClean="0"/>
              <a:t>Basically </a:t>
            </a:r>
            <a:r>
              <a:rPr lang="en-US" dirty="0"/>
              <a:t>if you ran the </a:t>
            </a:r>
            <a:r>
              <a:rPr lang="en-US" dirty="0" err="1"/>
              <a:t>Mahalanobis</a:t>
            </a:r>
            <a:r>
              <a:rPr lang="en-US" dirty="0"/>
              <a:t> analysis – you want to analyze multivariate normality.</a:t>
            </a:r>
          </a:p>
        </p:txBody>
      </p:sp>
    </p:spTree>
    <p:extLst>
      <p:ext uri="{BB962C8B-B14F-4D97-AF65-F5344CB8AC3E}">
        <p14:creationId xmlns:p14="http://schemas.microsoft.com/office/powerpoint/2010/main" val="3025878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those standardized residuals again to check out normality.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(standardized, breaks=15)</a:t>
            </a:r>
          </a:p>
        </p:txBody>
      </p:sp>
    </p:spTree>
    <p:extLst>
      <p:ext uri="{BB962C8B-B14F-4D97-AF65-F5344CB8AC3E}">
        <p14:creationId xmlns:p14="http://schemas.microsoft.com/office/powerpoint/2010/main" val="310949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47700"/>
            <a:ext cx="5638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look for: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numbers centered around zero at the bottom?</a:t>
            </a:r>
            <a:endParaRPr lang="en-US" sz="2600" dirty="0"/>
          </a:p>
          <a:p>
            <a:pPr lvl="1"/>
            <a:r>
              <a:rPr lang="en-US" dirty="0"/>
              <a:t>You want an even spread around zero … so it shouldn’t look like   -2 to 0 to +4 … that’s not even.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7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that the variances of the variables are roughly equal.</a:t>
            </a:r>
          </a:p>
          <a:p>
            <a:r>
              <a:rPr lang="en-US" dirty="0" smtClean="0"/>
              <a:t>Ways to check – you do NOT want p &lt; .001:</a:t>
            </a:r>
          </a:p>
          <a:p>
            <a:pPr lvl="1"/>
            <a:r>
              <a:rPr lang="en-US" dirty="0" err="1" smtClean="0"/>
              <a:t>Levene’s</a:t>
            </a:r>
            <a:r>
              <a:rPr lang="en-US" dirty="0" smtClean="0"/>
              <a:t> - Univariate</a:t>
            </a:r>
          </a:p>
          <a:p>
            <a:pPr lvl="1"/>
            <a:r>
              <a:rPr lang="en-US" dirty="0" smtClean="0"/>
              <a:t>Box’s – Multivariate </a:t>
            </a:r>
          </a:p>
          <a:p>
            <a:pPr lvl="1"/>
            <a:r>
              <a:rPr lang="en-US" dirty="0" smtClean="0"/>
              <a:t>We will </a:t>
            </a:r>
            <a:r>
              <a:rPr lang="en-US" dirty="0" smtClean="0"/>
              <a:t>use those with their specific analysis.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Parametric tests based on the normal distribution assume:</a:t>
            </a:r>
          </a:p>
          <a:p>
            <a:pPr lvl="1"/>
            <a:r>
              <a:rPr lang="en-GB" dirty="0" smtClean="0"/>
              <a:t>Independence</a:t>
            </a:r>
          </a:p>
          <a:p>
            <a:pPr lvl="1"/>
            <a:r>
              <a:rPr lang="en-GB" dirty="0" err="1" smtClean="0"/>
              <a:t>Additivity</a:t>
            </a:r>
            <a:r>
              <a:rPr lang="en-GB" dirty="0" smtClean="0"/>
              <a:t> and linearity</a:t>
            </a:r>
          </a:p>
          <a:p>
            <a:pPr lvl="1"/>
            <a:r>
              <a:rPr lang="en-GB" dirty="0" smtClean="0"/>
              <a:t>Normality something or other</a:t>
            </a:r>
          </a:p>
          <a:p>
            <a:pPr lvl="1"/>
            <a:r>
              <a:rPr lang="en-GB" dirty="0" smtClean="0"/>
              <a:t>Homogeneity (Sphericity), 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962754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Sphericity – the assumption that the time measurements in repeated measures have approximately the same variance</a:t>
            </a:r>
          </a:p>
          <a:p>
            <a:r>
              <a:rPr lang="en-US" dirty="0" smtClean="0"/>
              <a:t>Difficult assumption…</a:t>
            </a:r>
          </a:p>
          <a:p>
            <a:pPr lvl="1"/>
            <a:r>
              <a:rPr lang="en-US" dirty="0" smtClean="0"/>
              <a:t>We will use </a:t>
            </a:r>
            <a:r>
              <a:rPr lang="en-US" dirty="0" err="1" smtClean="0"/>
              <a:t>Mauchley’s</a:t>
            </a:r>
            <a:r>
              <a:rPr lang="en-US" dirty="0" smtClean="0"/>
              <a:t> test when we get to repeated measures.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6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300" y="274638"/>
            <a:ext cx="7543800" cy="1452562"/>
          </a:xfrm>
        </p:spPr>
        <p:txBody>
          <a:bodyPr/>
          <a:lstStyle/>
          <a:p>
            <a:r>
              <a:rPr lang="en-GB" dirty="0" smtClean="0"/>
              <a:t>Homogeneity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38"/>
            <a:ext cx="8572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F02D92B-F88E-4013-B566-EA82725031D3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460625" y="2381250"/>
            <a:ext cx="2012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2460625" y="2381250"/>
            <a:ext cx="2209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0768"/>
            <a:ext cx="6408712" cy="50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of the variance of a variable is the same across all values of the other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Can’t look like a snake ate something or megaphones.</a:t>
            </a:r>
            <a:endParaRPr lang="en-US" dirty="0"/>
          </a:p>
          <a:p>
            <a:r>
              <a:rPr lang="en-US" dirty="0" smtClean="0"/>
              <a:t>Best </a:t>
            </a:r>
            <a:r>
              <a:rPr lang="en-US" dirty="0"/>
              <a:t>way to </a:t>
            </a:r>
            <a:r>
              <a:rPr lang="en-US" dirty="0" smtClean="0"/>
              <a:t>check both of these </a:t>
            </a:r>
            <a:r>
              <a:rPr lang="en-US" dirty="0"/>
              <a:t>is by looking at </a:t>
            </a:r>
            <a:r>
              <a:rPr lang="en-US" dirty="0" smtClean="0"/>
              <a:t>a residual scatterplot.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4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Spotting problems with Homogeneity or Homoscedasticity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46805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69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Homog+s</a:t>
            </a:r>
            <a:r>
              <a:rPr lang="en-US" dirty="0" smtClean="0"/>
              <a:t>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scatterplot of the fake regression.</a:t>
            </a:r>
          </a:p>
          <a:p>
            <a:pPr lvl="1"/>
            <a:r>
              <a:rPr lang="en-US" dirty="0" smtClean="0"/>
              <a:t>X = standardized Fitted </a:t>
            </a:r>
            <a:r>
              <a:rPr lang="en-US" dirty="0"/>
              <a:t>values = the predicted score for a person in your regression.</a:t>
            </a:r>
          </a:p>
          <a:p>
            <a:pPr lvl="1"/>
            <a:r>
              <a:rPr lang="en-US" dirty="0" smtClean="0"/>
              <a:t>Y = standardized Residuals </a:t>
            </a:r>
            <a:r>
              <a:rPr lang="en-US" dirty="0"/>
              <a:t>= the difference between the predicted score and a person’s actual score in the regression (y – y hat)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them both standardized for an easier scale to interpret.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8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Homog+s</a:t>
            </a:r>
            <a:r>
              <a:rPr lang="en-US" dirty="0" smtClean="0"/>
              <a:t>: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plotting them against each other.  In theory, the residuals should be </a:t>
            </a:r>
            <a:r>
              <a:rPr lang="en-US" i="1" dirty="0"/>
              <a:t>randomly distributed</a:t>
            </a:r>
            <a:r>
              <a:rPr lang="en-US" dirty="0"/>
              <a:t> (hence why we created a random variable to test with).</a:t>
            </a:r>
          </a:p>
          <a:p>
            <a:r>
              <a:rPr lang="en-US" dirty="0"/>
              <a:t>Therefore, they should look like a bunch of random dots (see below).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Homog+s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fit values standardized</a:t>
            </a:r>
          </a:p>
          <a:p>
            <a:pPr lvl="1"/>
            <a:r>
              <a:rPr lang="en-US" dirty="0" err="1" smtClean="0"/>
              <a:t>fitvalues</a:t>
            </a:r>
            <a:r>
              <a:rPr lang="en-US" dirty="0" smtClean="0"/>
              <a:t> </a:t>
            </a:r>
            <a:r>
              <a:rPr lang="en-US" dirty="0"/>
              <a:t>= scale(</a:t>
            </a:r>
            <a:r>
              <a:rPr lang="en-US" dirty="0" err="1"/>
              <a:t>fake$fitted.values</a:t>
            </a:r>
            <a:r>
              <a:rPr lang="en-US" dirty="0"/>
              <a:t>)</a:t>
            </a:r>
          </a:p>
          <a:p>
            <a:r>
              <a:rPr lang="en-US" dirty="0" smtClean="0"/>
              <a:t>Plot those values</a:t>
            </a:r>
          </a:p>
          <a:p>
            <a:pPr lvl="1"/>
            <a:r>
              <a:rPr lang="en-US" dirty="0" smtClean="0"/>
              <a:t>plot</a:t>
            </a:r>
            <a:r>
              <a:rPr lang="en-US" dirty="0"/>
              <a:t>(</a:t>
            </a:r>
            <a:r>
              <a:rPr lang="en-US" dirty="0" err="1"/>
              <a:t>fitvalues</a:t>
            </a:r>
            <a:r>
              <a:rPr lang="en-US" dirty="0"/>
              <a:t>, standardized) </a:t>
            </a:r>
          </a:p>
          <a:p>
            <a:pPr lvl="1"/>
            <a:r>
              <a:rPr lang="en-US" dirty="0" err="1"/>
              <a:t>abline</a:t>
            </a:r>
            <a:r>
              <a:rPr lang="en-US" dirty="0"/>
              <a:t>(0,0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bline</a:t>
            </a:r>
            <a:r>
              <a:rPr lang="en-US" dirty="0" smtClean="0"/>
              <a:t>(v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87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1"/>
            <a:ext cx="9144000" cy="62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91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Homog+s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Homogeneity – is the spread above that line the same as below that </a:t>
            </a:r>
            <a:r>
              <a:rPr lang="en-US" dirty="0" smtClean="0"/>
              <a:t>0, 0 line (both directions)?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i="1" dirty="0"/>
              <a:t>do not</a:t>
            </a:r>
            <a:r>
              <a:rPr lang="en-US" dirty="0"/>
              <a:t> want a very large spread on one side and a small spread on the other side (looks like it’s raining).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92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Homog+s</a:t>
            </a:r>
            <a:r>
              <a:rPr lang="en-US" dirty="0"/>
              <a:t>: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Homoscedasticity – is the spread equal all the way across the </a:t>
            </a:r>
            <a:r>
              <a:rPr lang="en-US" dirty="0" smtClean="0"/>
              <a:t>x axis?</a:t>
            </a:r>
            <a:endParaRPr lang="en-US" dirty="0"/>
          </a:p>
          <a:p>
            <a:pPr lvl="1"/>
            <a:r>
              <a:rPr lang="en-US" dirty="0"/>
              <a:t>Look for megaphones or big lumps.</a:t>
            </a:r>
            <a:endParaRPr lang="en-US" sz="2600" dirty="0"/>
          </a:p>
          <a:p>
            <a:pPr lvl="1"/>
            <a:r>
              <a:rPr lang="en-US" dirty="0"/>
              <a:t>It should look like a bunch of random dots. You do not want shapes. You can draw an imaginary line around all the dots.  Should be a blob or block of dots.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4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errors in your model should not be related to each other.</a:t>
            </a:r>
          </a:p>
          <a:p>
            <a:r>
              <a:rPr lang="en-US" dirty="0" smtClean="0"/>
              <a:t>If this assumption is violated: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intervals and significance tests will be invalid.</a:t>
            </a:r>
          </a:p>
        </p:txBody>
      </p:sp>
    </p:spTree>
    <p:extLst>
      <p:ext uri="{BB962C8B-B14F-4D97-AF65-F5344CB8AC3E}">
        <p14:creationId xmlns:p14="http://schemas.microsoft.com/office/powerpoint/2010/main" val="8678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en-US" dirty="0" smtClean="0"/>
              <a:t> and Linearity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outcome variable is, in reality, linearly related to any predictors.</a:t>
            </a:r>
          </a:p>
          <a:p>
            <a:r>
              <a:rPr lang="en-US" dirty="0" smtClean="0"/>
              <a:t>If you have several predictors then their combined effect is best described by adding their effects together.</a:t>
            </a:r>
          </a:p>
          <a:p>
            <a:r>
              <a:rPr lang="en-US" dirty="0" smtClean="0"/>
              <a:t>If this assumption is not met then your model is invalid.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problem with </a:t>
            </a:r>
            <a:r>
              <a:rPr lang="en-US" dirty="0" err="1" smtClean="0"/>
              <a:t>additivity</a:t>
            </a:r>
            <a:r>
              <a:rPr lang="en-US" dirty="0" smtClean="0"/>
              <a:t> = </a:t>
            </a:r>
            <a:r>
              <a:rPr lang="en-US" dirty="0" err="1" smtClean="0"/>
              <a:t>multicollinearity</a:t>
            </a:r>
            <a:r>
              <a:rPr lang="en-US" dirty="0" smtClean="0"/>
              <a:t>/</a:t>
            </a:r>
            <a:r>
              <a:rPr lang="en-US" dirty="0" err="1" smtClean="0"/>
              <a:t>singularlity</a:t>
            </a:r>
            <a:endParaRPr lang="en-US" dirty="0" smtClean="0"/>
          </a:p>
          <a:p>
            <a:pPr lvl="1"/>
            <a:r>
              <a:rPr lang="en-US" dirty="0" smtClean="0"/>
              <a:t>The idea that variables are too correlated to be used together, as they do not both </a:t>
            </a:r>
            <a:r>
              <a:rPr lang="en-US" i="1" dirty="0" smtClean="0"/>
              <a:t>add</a:t>
            </a:r>
            <a:r>
              <a:rPr lang="en-US" dirty="0" smtClean="0"/>
              <a:t> something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analysis will only be necessary if you have multiple continuous variables</a:t>
            </a:r>
          </a:p>
          <a:p>
            <a:r>
              <a:rPr lang="en-US" dirty="0" smtClean="0"/>
              <a:t>Regression, multivariate statistics, repeated measures, etc.</a:t>
            </a:r>
          </a:p>
          <a:p>
            <a:r>
              <a:rPr lang="en-US" dirty="0" smtClean="0"/>
              <a:t>You want to make sure that your variables aren’t so correlated the math explodes.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= r &gt; .90</a:t>
            </a:r>
          </a:p>
          <a:p>
            <a:r>
              <a:rPr lang="en-US" dirty="0" smtClean="0"/>
              <a:t>Singularity = r &gt; .95</a:t>
            </a:r>
          </a:p>
        </p:txBody>
      </p:sp>
    </p:spTree>
    <p:extLst>
      <p:ext uri="{BB962C8B-B14F-4D97-AF65-F5344CB8AC3E}">
        <p14:creationId xmlns:p14="http://schemas.microsoft.com/office/powerpoint/2010/main" val="31545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1658</Words>
  <Application>Microsoft Macintosh PowerPoint</Application>
  <PresentationFormat>On-screen Show (4:3)</PresentationFormat>
  <Paragraphs>198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Wingdings</vt:lpstr>
      <vt:lpstr>Arial</vt:lpstr>
      <vt:lpstr>Office Theme</vt:lpstr>
      <vt:lpstr>Assumptions</vt:lpstr>
      <vt:lpstr>Assumptions</vt:lpstr>
      <vt:lpstr>Assumptions</vt:lpstr>
      <vt:lpstr>Assumptions</vt:lpstr>
      <vt:lpstr>Independence</vt:lpstr>
      <vt:lpstr>Additivity and Linearity</vt:lpstr>
      <vt:lpstr>Additivity</vt:lpstr>
      <vt:lpstr>Correlation</vt:lpstr>
      <vt:lpstr>Correlation </vt:lpstr>
      <vt:lpstr>Correlation</vt:lpstr>
      <vt:lpstr>Additivity: Check</vt:lpstr>
      <vt:lpstr>Additivity: Check</vt:lpstr>
      <vt:lpstr>Linearity</vt:lpstr>
      <vt:lpstr>Linearity</vt:lpstr>
      <vt:lpstr>Linearity</vt:lpstr>
      <vt:lpstr>Linearity: Check</vt:lpstr>
      <vt:lpstr>Fake Regression</vt:lpstr>
      <vt:lpstr>Fake Regression</vt:lpstr>
      <vt:lpstr>Fake Regression</vt:lpstr>
      <vt:lpstr>Fake Regression</vt:lpstr>
      <vt:lpstr>Fake Regression</vt:lpstr>
      <vt:lpstr>Fake Regression</vt:lpstr>
      <vt:lpstr>Fake Regression</vt:lpstr>
      <vt:lpstr>Linearity: Check</vt:lpstr>
      <vt:lpstr>The P-P Plot</vt:lpstr>
      <vt:lpstr>Linearity: Check</vt:lpstr>
      <vt:lpstr>Linearity: Check </vt:lpstr>
      <vt:lpstr>PowerPoint Presentation</vt:lpstr>
      <vt:lpstr>Normally Distributed Something or Other</vt:lpstr>
      <vt:lpstr>Normally Distributed Something or Other</vt:lpstr>
      <vt:lpstr> When does the Assumption of Normality Matter?</vt:lpstr>
      <vt:lpstr>Normality</vt:lpstr>
      <vt:lpstr>Normality</vt:lpstr>
      <vt:lpstr>Normality</vt:lpstr>
      <vt:lpstr>Normality</vt:lpstr>
      <vt:lpstr>Normality: Check</vt:lpstr>
      <vt:lpstr>PowerPoint Presentation</vt:lpstr>
      <vt:lpstr>Normality: Check</vt:lpstr>
      <vt:lpstr>Homogeneity</vt:lpstr>
      <vt:lpstr>Homogeneity</vt:lpstr>
      <vt:lpstr>Homogeneity</vt:lpstr>
      <vt:lpstr>Homoscedasticity </vt:lpstr>
      <vt:lpstr> Spotting problems with Homogeneity or Homoscedasticity</vt:lpstr>
      <vt:lpstr>Homog+s: Check</vt:lpstr>
      <vt:lpstr>Homog+s: Check</vt:lpstr>
      <vt:lpstr>Homog+s: Check</vt:lpstr>
      <vt:lpstr>PowerPoint Presentation</vt:lpstr>
      <vt:lpstr>Homog+s: Check</vt:lpstr>
      <vt:lpstr>Homog+s: Check</vt:lpstr>
    </vt:vector>
  </TitlesOfParts>
  <Company>Missouri State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</dc:title>
  <dc:creator>Erin Buchanan</dc:creator>
  <cp:lastModifiedBy>Erin M. Buchanan</cp:lastModifiedBy>
  <cp:revision>63</cp:revision>
  <dcterms:created xsi:type="dcterms:W3CDTF">2015-09-13T21:28:42Z</dcterms:created>
  <dcterms:modified xsi:type="dcterms:W3CDTF">2016-09-19T03:36:01Z</dcterms:modified>
</cp:coreProperties>
</file>