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7" r:id="rId2"/>
    <p:sldId id="290" r:id="rId3"/>
    <p:sldId id="365" r:id="rId4"/>
    <p:sldId id="261" r:id="rId5"/>
    <p:sldId id="293" r:id="rId6"/>
    <p:sldId id="294" r:id="rId7"/>
    <p:sldId id="327" r:id="rId8"/>
    <p:sldId id="260" r:id="rId9"/>
    <p:sldId id="292" r:id="rId10"/>
    <p:sldId id="291" r:id="rId11"/>
    <p:sldId id="262" r:id="rId12"/>
    <p:sldId id="366" r:id="rId13"/>
    <p:sldId id="368" r:id="rId14"/>
    <p:sldId id="369" r:id="rId15"/>
    <p:sldId id="370" r:id="rId16"/>
    <p:sldId id="314" r:id="rId17"/>
    <p:sldId id="318" r:id="rId18"/>
    <p:sldId id="367" r:id="rId19"/>
    <p:sldId id="315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71" r:id="rId29"/>
    <p:sldId id="372" r:id="rId30"/>
    <p:sldId id="373" r:id="rId31"/>
    <p:sldId id="374" r:id="rId32"/>
    <p:sldId id="304" r:id="rId33"/>
    <p:sldId id="305" r:id="rId34"/>
    <p:sldId id="306" r:id="rId35"/>
    <p:sldId id="329" r:id="rId36"/>
    <p:sldId id="308" r:id="rId37"/>
    <p:sldId id="309" r:id="rId38"/>
    <p:sldId id="311" r:id="rId39"/>
    <p:sldId id="312" r:id="rId40"/>
    <p:sldId id="313" r:id="rId41"/>
    <p:sldId id="319" r:id="rId42"/>
    <p:sldId id="320" r:id="rId43"/>
    <p:sldId id="375" r:id="rId44"/>
    <p:sldId id="376" r:id="rId45"/>
    <p:sldId id="377" r:id="rId46"/>
    <p:sldId id="378" r:id="rId47"/>
    <p:sldId id="321" r:id="rId48"/>
    <p:sldId id="322" r:id="rId49"/>
    <p:sldId id="323" r:id="rId50"/>
    <p:sldId id="324" r:id="rId51"/>
    <p:sldId id="379" r:id="rId52"/>
    <p:sldId id="380" r:id="rId53"/>
    <p:sldId id="325" r:id="rId54"/>
    <p:sldId id="330" r:id="rId55"/>
    <p:sldId id="381" r:id="rId56"/>
    <p:sldId id="32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/>
    <p:restoredTop sz="94595"/>
  </p:normalViewPr>
  <p:slideViewPr>
    <p:cSldViewPr snapToGrid="0" snapToObjects="1">
      <p:cViewPr varScale="1">
        <p:scale>
          <a:sx n="85" d="100"/>
          <a:sy n="85" d="100"/>
        </p:scale>
        <p:origin x="4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 Buchanan" userId="a202a620-6e05-42b1-a3fc-fcfad0b42cdc" providerId="ADAL" clId="{F6507B89-7626-0447-A675-3C67D968DB96}"/>
    <pc:docChg chg="modSld">
      <pc:chgData name="Erin Buchanan" userId="a202a620-6e05-42b1-a3fc-fcfad0b42cdc" providerId="ADAL" clId="{F6507B89-7626-0447-A675-3C67D968DB96}" dt="2019-03-28T21:19:57.521" v="1" actId="1036"/>
      <pc:docMkLst>
        <pc:docMk/>
      </pc:docMkLst>
      <pc:sldChg chg="modSp">
        <pc:chgData name="Erin Buchanan" userId="a202a620-6e05-42b1-a3fc-fcfad0b42cdc" providerId="ADAL" clId="{F6507B89-7626-0447-A675-3C67D968DB96}" dt="2019-03-28T21:19:57.521" v="1" actId="1036"/>
        <pc:sldMkLst>
          <pc:docMk/>
          <pc:sldMk cId="3856636138" sldId="329"/>
        </pc:sldMkLst>
        <pc:picChg chg="mod">
          <ac:chgData name="Erin Buchanan" userId="a202a620-6e05-42b1-a3fc-fcfad0b42cdc" providerId="ADAL" clId="{F6507B89-7626-0447-A675-3C67D968DB96}" dt="2019-03-28T21:19:57.521" v="1" actId="1036"/>
          <ac:picMkLst>
            <pc:docMk/>
            <pc:sldMk cId="3856636138" sldId="329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1C3B3-BF84-1B4C-B0D1-01046C0E497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480F3-CD49-114E-972E-3ECB3E98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8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68DD8-158E-46CB-A7EB-C98DAE897983}" type="slidenum">
              <a:rPr lang="en-US"/>
              <a:pPr/>
              <a:t>4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A2336-50CD-40E8-9DC9-24394374E81D}" type="slidenum">
              <a:rPr lang="en-US"/>
              <a:pPr/>
              <a:t>7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7DB44-8210-4FEC-A575-58BF856DDA10}" type="slidenum">
              <a:rPr lang="en-US"/>
              <a:pPr/>
              <a:t>8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2667001"/>
            <a:ext cx="5639097" cy="5790595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C4C0AB-E584-4470-8DAE-0241CAE0CA03}" type="slidenum">
              <a:rPr lang="en-US"/>
              <a:pPr/>
              <a:t>11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2667001"/>
            <a:ext cx="5639097" cy="579059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5DB10-4C96-459E-8CFF-4810BECC3612}" type="slidenum">
              <a:rPr lang="en-US"/>
              <a:pPr/>
              <a:t>35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AC9B0-0439-4D13-ADCB-9CA98CE1DDD8}" type="slidenum">
              <a:rPr lang="en-US"/>
              <a:pPr/>
              <a:t>54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2667001"/>
            <a:ext cx="5639097" cy="5790595"/>
          </a:xfrm>
        </p:spPr>
        <p:txBody>
          <a:bodyPr/>
          <a:lstStyle/>
          <a:p>
            <a:pPr marL="180194" indent="-180194"/>
            <a:endParaRPr lang="en-GB" dirty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1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7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6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3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9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3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17FA-C7BC-4F4A-9EBA-1800F80194F4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4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Exploratory Factor Analysis</a:t>
            </a:r>
            <a:br>
              <a:rPr lang="en-GB" dirty="0"/>
            </a:br>
            <a:r>
              <a:rPr lang="en-GB" dirty="0"/>
              <a:t>Principal Component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Chapter 17</a:t>
            </a:r>
          </a:p>
        </p:txBody>
      </p:sp>
    </p:spTree>
    <p:extLst>
      <p:ext uri="{BB962C8B-B14F-4D97-AF65-F5344CB8AC3E}">
        <p14:creationId xmlns:p14="http://schemas.microsoft.com/office/powerpoint/2010/main" val="149850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EFA/PCA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structure of set of variables</a:t>
            </a:r>
          </a:p>
          <a:p>
            <a:r>
              <a:rPr lang="en-US" dirty="0"/>
              <a:t>Construct a scale to measure the latent variable</a:t>
            </a:r>
          </a:p>
          <a:p>
            <a:r>
              <a:rPr lang="en-US" dirty="0"/>
              <a:t>Reduce data set to smaller size that still measures original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78780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FE2BCE41-578B-4206-A4DD-72D28085D209}" type="slidenum">
              <a:rPr lang="en-US"/>
              <a:pPr/>
              <a:t>11</a:t>
            </a:fld>
            <a:endParaRPr lang="en-US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Representation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t="2255" b="2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075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RAQ – R/Statistics Anxiety Questionnaire</a:t>
            </a:r>
          </a:p>
          <a:p>
            <a:pPr lvl="1"/>
            <a:r>
              <a:rPr lang="en-US" dirty="0"/>
              <a:t>23 Questions covering R and statistics anxiety</a:t>
            </a:r>
          </a:p>
          <a:p>
            <a:pPr lvl="1"/>
            <a:r>
              <a:rPr lang="en-US" dirty="0"/>
              <a:t>Look at the questions!</a:t>
            </a:r>
          </a:p>
          <a:p>
            <a:r>
              <a:rPr lang="en-US" b="1" dirty="0"/>
              <a:t>Be sure to reverse code any items that need it.</a:t>
            </a:r>
          </a:p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psych, </a:t>
            </a:r>
            <a:r>
              <a:rPr lang="en-US" dirty="0" err="1"/>
              <a:t>GPArotation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4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Accuracy, Missing</a:t>
            </a:r>
          </a:p>
          <a:p>
            <a:pPr lvl="1"/>
            <a:r>
              <a:rPr lang="en-US" dirty="0"/>
              <a:t>Outliers </a:t>
            </a:r>
          </a:p>
          <a:p>
            <a:pPr lvl="2"/>
            <a:r>
              <a:rPr lang="en-US" dirty="0"/>
              <a:t>(use </a:t>
            </a:r>
            <a:r>
              <a:rPr lang="en-US" dirty="0" err="1"/>
              <a:t>Mahalanobis</a:t>
            </a:r>
            <a:r>
              <a:rPr lang="en-US" dirty="0"/>
              <a:t> to find outliers for all items)</a:t>
            </a:r>
          </a:p>
          <a:p>
            <a:pPr lvl="1"/>
            <a:r>
              <a:rPr lang="en-US" dirty="0"/>
              <a:t>Linear (!!)</a:t>
            </a:r>
          </a:p>
          <a:p>
            <a:pPr lvl="1"/>
            <a:r>
              <a:rPr lang="en-US" dirty="0"/>
              <a:t>Normal</a:t>
            </a:r>
          </a:p>
          <a:p>
            <a:pPr lvl="1"/>
            <a:r>
              <a:rPr lang="en-US" dirty="0"/>
              <a:t>Homogeneity/Homoscedasticity </a:t>
            </a:r>
          </a:p>
        </p:txBody>
      </p:sp>
    </p:spTree>
    <p:extLst>
      <p:ext uri="{BB962C8B-B14F-4D97-AF65-F5344CB8AC3E}">
        <p14:creationId xmlns:p14="http://schemas.microsoft.com/office/powerpoint/2010/main" val="364252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additivity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You </a:t>
            </a:r>
            <a:r>
              <a:rPr lang="en-US" i="1" dirty="0"/>
              <a:t>want</a:t>
            </a:r>
            <a:r>
              <a:rPr lang="en-US" dirty="0"/>
              <a:t> items to be correlated, that’s the point but not too high </a:t>
            </a:r>
            <a:r>
              <a:rPr lang="en-US" dirty="0" err="1"/>
              <a:t>cuz</a:t>
            </a:r>
            <a:r>
              <a:rPr lang="en-US" dirty="0"/>
              <a:t> then the math gets screwy.</a:t>
            </a:r>
          </a:p>
          <a:p>
            <a:pPr lvl="1"/>
            <a:r>
              <a:rPr lang="en-US" dirty="0"/>
              <a:t>How to check if they are too small:</a:t>
            </a:r>
          </a:p>
          <a:p>
            <a:r>
              <a:rPr lang="en-US" dirty="0"/>
              <a:t>Bartlett’s Test – if </a:t>
            </a:r>
            <a:r>
              <a:rPr lang="en-US" i="1" dirty="0"/>
              <a:t>non-significant</a:t>
            </a:r>
            <a:r>
              <a:rPr lang="en-US" dirty="0"/>
              <a:t> implies that your items are not correlated enough (bad!).</a:t>
            </a:r>
          </a:p>
          <a:p>
            <a:pPr lvl="1"/>
            <a:r>
              <a:rPr lang="en-US" dirty="0"/>
              <a:t>Not used very much because large samples are required, which usually makes small correlations significant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4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Bartlett’s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psych library.</a:t>
            </a:r>
          </a:p>
          <a:p>
            <a:r>
              <a:rPr lang="en-US" dirty="0"/>
              <a:t>Run and save a correlation test (just like you would for data screening).</a:t>
            </a:r>
          </a:p>
          <a:p>
            <a:r>
              <a:rPr lang="en-US" dirty="0" err="1"/>
              <a:t>cortest.bartlett</a:t>
            </a:r>
            <a:r>
              <a:rPr lang="en-US" dirty="0"/>
              <a:t>(correlation table, n = </a:t>
            </a:r>
            <a:r>
              <a:rPr lang="en-US" dirty="0" err="1"/>
              <a:t>nrow</a:t>
            </a:r>
            <a:r>
              <a:rPr lang="en-US" dirty="0"/>
              <a:t>(dataset))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0" y="4394200"/>
            <a:ext cx="56515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8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size suggestions</a:t>
            </a:r>
          </a:p>
          <a:p>
            <a:pPr lvl="1"/>
            <a:r>
              <a:rPr lang="en-US" dirty="0"/>
              <a:t>10-15 participants per item</a:t>
            </a:r>
          </a:p>
          <a:p>
            <a:pPr lvl="1"/>
            <a:r>
              <a:rPr lang="en-US" dirty="0"/>
              <a:t>&lt;100 is not acceptable</a:t>
            </a:r>
          </a:p>
          <a:p>
            <a:pPr lvl="1"/>
            <a:r>
              <a:rPr lang="en-US" dirty="0"/>
              <a:t>ARGUE LOTS OF MONTE CARLOS!</a:t>
            </a:r>
          </a:p>
          <a:p>
            <a:pPr lvl="1"/>
            <a:r>
              <a:rPr lang="en-US" dirty="0"/>
              <a:t>300 is the most agreed upon best bet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6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adequacy – do you have a large enough sample?</a:t>
            </a:r>
          </a:p>
          <a:p>
            <a:pPr lvl="1"/>
            <a:r>
              <a:rPr lang="en-US" dirty="0"/>
              <a:t>Kaiser-Meyer-</a:t>
            </a:r>
            <a:r>
              <a:rPr lang="en-US" dirty="0" err="1"/>
              <a:t>Olkin</a:t>
            </a:r>
            <a:r>
              <a:rPr lang="en-US" dirty="0"/>
              <a:t> (KMO) test</a:t>
            </a:r>
          </a:p>
          <a:p>
            <a:pPr lvl="1"/>
            <a:r>
              <a:rPr lang="en-US" dirty="0"/>
              <a:t>Compares the ratio between </a:t>
            </a:r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and </a:t>
            </a:r>
            <a:r>
              <a:rPr lang="en-US" i="1" dirty="0"/>
              <a:t>pr</a:t>
            </a:r>
            <a:r>
              <a:rPr lang="en-US" i="1" baseline="30000" dirty="0"/>
              <a:t>2</a:t>
            </a:r>
            <a:endParaRPr lang="en-US" i="1" dirty="0"/>
          </a:p>
          <a:p>
            <a:pPr lvl="1"/>
            <a:r>
              <a:rPr lang="en-US" dirty="0"/>
              <a:t>Scores closer to 1 are better, closer to 0 are bad</a:t>
            </a:r>
          </a:p>
          <a:p>
            <a:r>
              <a:rPr lang="en-US" dirty="0"/>
              <a:t>.90+ = yay, .80 = </a:t>
            </a:r>
            <a:r>
              <a:rPr lang="en-US" dirty="0" err="1"/>
              <a:t>yayish</a:t>
            </a:r>
            <a:r>
              <a:rPr lang="en-US" dirty="0"/>
              <a:t>, .70 = ok, .60 = meh, .&lt;.50 = eek!</a:t>
            </a:r>
          </a:p>
        </p:txBody>
      </p:sp>
    </p:spTree>
    <p:extLst>
      <p:ext uri="{BB962C8B-B14F-4D97-AF65-F5344CB8AC3E}">
        <p14:creationId xmlns:p14="http://schemas.microsoft.com/office/powerpoint/2010/main" val="663956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KMO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psych library.</a:t>
            </a:r>
          </a:p>
          <a:p>
            <a:r>
              <a:rPr lang="en-US" dirty="0"/>
              <a:t>Use the saved correlations from the previous step. </a:t>
            </a:r>
          </a:p>
          <a:p>
            <a:r>
              <a:rPr lang="en-US" dirty="0"/>
              <a:t>KMO(correlation table)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940231"/>
            <a:ext cx="82804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8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items</a:t>
            </a:r>
          </a:p>
          <a:p>
            <a:pPr lvl="1"/>
            <a:r>
              <a:rPr lang="en-US" dirty="0"/>
              <a:t>You need at least 3-4 items per F/C</a:t>
            </a:r>
          </a:p>
          <a:p>
            <a:pPr lvl="1"/>
            <a:r>
              <a:rPr lang="en-US" dirty="0"/>
              <a:t>So with a 10 question scale, you can only have 2 or 3 F/C</a:t>
            </a:r>
          </a:p>
          <a:p>
            <a:pPr lvl="1"/>
            <a:r>
              <a:rPr lang="en-US" dirty="0"/>
              <a:t>The more the better!</a:t>
            </a:r>
          </a:p>
          <a:p>
            <a:r>
              <a:rPr lang="en-US" dirty="0"/>
              <a:t>Need to be at least interval measurement</a:t>
            </a:r>
          </a:p>
        </p:txBody>
      </p:sp>
    </p:spTree>
    <p:extLst>
      <p:ext uri="{BB962C8B-B14F-4D97-AF65-F5344CB8AC3E}">
        <p14:creationId xmlns:p14="http://schemas.microsoft.com/office/powerpoint/2010/main" val="37076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Measured variables – the real scores from the experiment</a:t>
            </a:r>
          </a:p>
          <a:p>
            <a:pPr lvl="1"/>
            <a:r>
              <a:rPr lang="en-US" dirty="0"/>
              <a:t>Squares on a diagram</a:t>
            </a:r>
          </a:p>
          <a:p>
            <a:r>
              <a:rPr lang="en-US" dirty="0"/>
              <a:t>Latent variables – the construct the measured variables are supposed to represent</a:t>
            </a:r>
          </a:p>
          <a:p>
            <a:pPr lvl="1"/>
            <a:r>
              <a:rPr lang="en-US" dirty="0"/>
              <a:t>Not measured directly</a:t>
            </a:r>
          </a:p>
          <a:p>
            <a:pPr lvl="1"/>
            <a:r>
              <a:rPr lang="en-US" dirty="0"/>
              <a:t>Circles on a diagram</a:t>
            </a:r>
          </a:p>
        </p:txBody>
      </p:sp>
    </p:spTree>
    <p:extLst>
      <p:ext uri="{BB962C8B-B14F-4D97-AF65-F5344CB8AC3E}">
        <p14:creationId xmlns:p14="http://schemas.microsoft.com/office/powerpoint/2010/main" val="4212028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many </a:t>
            </a:r>
            <a:r>
              <a:rPr lang="en-US" i="1" dirty="0"/>
              <a:t>factors/components </a:t>
            </a:r>
            <a:r>
              <a:rPr lang="en-US" dirty="0"/>
              <a:t>do I have?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I achieve </a:t>
            </a:r>
            <a:r>
              <a:rPr lang="en-US" i="1" dirty="0"/>
              <a:t>simple structure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I have an </a:t>
            </a:r>
            <a:r>
              <a:rPr lang="en-US" i="1" dirty="0"/>
              <a:t>adequate solution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46795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# of Factors/Components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Ways to determine number to </a:t>
            </a:r>
            <a:r>
              <a:rPr lang="en-US" i="1" dirty="0"/>
              <a:t>extract</a:t>
            </a:r>
            <a:endParaRPr lang="en-US" dirty="0"/>
          </a:p>
          <a:p>
            <a:pPr lvl="1"/>
            <a:r>
              <a:rPr lang="en-US" dirty="0"/>
              <a:t>Theory</a:t>
            </a:r>
          </a:p>
          <a:p>
            <a:pPr lvl="1"/>
            <a:r>
              <a:rPr lang="en-US" dirty="0"/>
              <a:t>Kaiser criterion</a:t>
            </a:r>
          </a:p>
          <a:p>
            <a:pPr lvl="1"/>
            <a:r>
              <a:rPr lang="en-US" dirty="0"/>
              <a:t>Scree Plots</a:t>
            </a:r>
          </a:p>
          <a:p>
            <a:pPr lvl="1"/>
            <a:r>
              <a:rPr lang="en-US" dirty="0"/>
              <a:t>Parallel Analysis</a:t>
            </a:r>
          </a:p>
        </p:txBody>
      </p:sp>
    </p:spTree>
    <p:extLst>
      <p:ext uri="{BB962C8B-B14F-4D97-AF65-F5344CB8AC3E}">
        <p14:creationId xmlns:p14="http://schemas.microsoft.com/office/powerpoint/2010/main" val="2917031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# of Factors/Components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  <a:p>
            <a:pPr lvl="1"/>
            <a:r>
              <a:rPr lang="en-US" dirty="0"/>
              <a:t>Usually you have an idea of the number of latent constructs you expect</a:t>
            </a:r>
          </a:p>
          <a:p>
            <a:pPr lvl="1"/>
            <a:r>
              <a:rPr lang="en-US" dirty="0"/>
              <a:t>You made the scale that way</a:t>
            </a:r>
          </a:p>
          <a:p>
            <a:pPr lvl="1"/>
            <a:r>
              <a:rPr lang="en-US" dirty="0"/>
              <a:t>Previous research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46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# of Factors/Components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Kaiser criterion</a:t>
            </a:r>
          </a:p>
          <a:p>
            <a:pPr lvl="1"/>
            <a:r>
              <a:rPr lang="en-US" i="1" dirty="0"/>
              <a:t>Note</a:t>
            </a:r>
            <a:r>
              <a:rPr lang="en-US" dirty="0"/>
              <a:t> this is sometimes still used, but usually not recommended</a:t>
            </a:r>
          </a:p>
          <a:p>
            <a:pPr lvl="1"/>
            <a:r>
              <a:rPr lang="en-US" dirty="0"/>
              <a:t>Old rule: extract the number of </a:t>
            </a:r>
            <a:r>
              <a:rPr lang="en-US" i="1" dirty="0"/>
              <a:t>eigenvalues </a:t>
            </a:r>
            <a:r>
              <a:rPr lang="en-US" dirty="0"/>
              <a:t>over 1</a:t>
            </a:r>
          </a:p>
          <a:p>
            <a:pPr lvl="1"/>
            <a:r>
              <a:rPr lang="en-US" dirty="0"/>
              <a:t>New rule: extract the number of </a:t>
            </a:r>
            <a:r>
              <a:rPr lang="en-US" i="1" dirty="0"/>
              <a:t>eigenvalues </a:t>
            </a:r>
            <a:r>
              <a:rPr lang="en-US" dirty="0"/>
              <a:t>over .7</a:t>
            </a:r>
          </a:p>
        </p:txBody>
      </p:sp>
    </p:spTree>
    <p:extLst>
      <p:ext uri="{BB962C8B-B14F-4D97-AF65-F5344CB8AC3E}">
        <p14:creationId xmlns:p14="http://schemas.microsoft.com/office/powerpoint/2010/main" val="1441446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# of Factors/Components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Eigenvalues:</a:t>
            </a:r>
          </a:p>
          <a:p>
            <a:pPr lvl="1"/>
            <a:r>
              <a:rPr lang="en-US" dirty="0"/>
              <a:t>A mathematical representation of the variance accounted for by that grouping of items</a:t>
            </a:r>
          </a:p>
          <a:p>
            <a:r>
              <a:rPr lang="en-US" dirty="0"/>
              <a:t>Confusing part:</a:t>
            </a:r>
          </a:p>
          <a:p>
            <a:pPr lvl="1"/>
            <a:r>
              <a:rPr lang="en-US" dirty="0"/>
              <a:t>You will see the number of eigenvalues as you have items because they are calculated before extraction</a:t>
            </a:r>
          </a:p>
          <a:p>
            <a:pPr lvl="1"/>
            <a:r>
              <a:rPr lang="en-US" dirty="0"/>
              <a:t>Only a few should be large</a:t>
            </a:r>
          </a:p>
        </p:txBody>
      </p:sp>
    </p:spTree>
    <p:extLst>
      <p:ext uri="{BB962C8B-B14F-4D97-AF65-F5344CB8AC3E}">
        <p14:creationId xmlns:p14="http://schemas.microsoft.com/office/powerpoint/2010/main" val="1441446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# of Factors/Components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372"/>
            <a:ext cx="8229600" cy="4525963"/>
          </a:xfrm>
        </p:spPr>
        <p:txBody>
          <a:bodyPr/>
          <a:lstStyle/>
          <a:p>
            <a:r>
              <a:rPr lang="en-US" dirty="0"/>
              <a:t>Scree plot – a graphical representation of eigenvalues</a:t>
            </a:r>
          </a:p>
          <a:p>
            <a:pPr lvl="1"/>
            <a:r>
              <a:rPr lang="en-US" dirty="0"/>
              <a:t>Look for a large drop</a:t>
            </a:r>
          </a:p>
        </p:txBody>
      </p:sp>
      <p:pic>
        <p:nvPicPr>
          <p:cNvPr id="4" name="Picture 3" descr="figur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156"/>
            <a:ext cx="9144000" cy="37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50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# of Factors/Components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Analysis – a statistical test to tell you how many eigenvalues are greater than chance</a:t>
            </a:r>
          </a:p>
          <a:p>
            <a:pPr lvl="1"/>
            <a:r>
              <a:rPr lang="en-US" dirty="0"/>
              <a:t>Calculates the eigenvalues for your data</a:t>
            </a:r>
          </a:p>
          <a:p>
            <a:pPr lvl="1"/>
            <a:r>
              <a:rPr lang="en-US" dirty="0"/>
              <a:t>Randomizes your data and recalculates the eigenvalues</a:t>
            </a:r>
          </a:p>
          <a:p>
            <a:pPr lvl="1"/>
            <a:r>
              <a:rPr lang="en-US" dirty="0"/>
              <a:t>Then compares them to determine if they are equal</a:t>
            </a:r>
          </a:p>
        </p:txBody>
      </p:sp>
    </p:spTree>
    <p:extLst>
      <p:ext uri="{BB962C8B-B14F-4D97-AF65-F5344CB8AC3E}">
        <p14:creationId xmlns:p14="http://schemas.microsoft.com/office/powerpoint/2010/main" val="3278650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# of Factors/Components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 if they disagree?</a:t>
            </a:r>
          </a:p>
          <a:p>
            <a:pPr lvl="1"/>
            <a:r>
              <a:rPr lang="en-US" dirty="0"/>
              <a:t>Test both models to determine which works better (steps 2 and 3)</a:t>
            </a:r>
          </a:p>
          <a:p>
            <a:pPr lvl="1"/>
            <a:r>
              <a:rPr lang="en-US" dirty="0"/>
              <a:t>Simpler solutions are better (i.e. less factors)</a:t>
            </a:r>
          </a:p>
        </p:txBody>
      </p:sp>
    </p:spTree>
    <p:extLst>
      <p:ext uri="{BB962C8B-B14F-4D97-AF65-F5344CB8AC3E}">
        <p14:creationId xmlns:p14="http://schemas.microsoft.com/office/powerpoint/2010/main" val="519148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# of Factors/Components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run the analysis to get this information:</a:t>
            </a:r>
          </a:p>
          <a:p>
            <a:r>
              <a:rPr lang="en-US" dirty="0" err="1"/>
              <a:t>nofactors</a:t>
            </a:r>
            <a:r>
              <a:rPr lang="en-US" dirty="0"/>
              <a:t> = ##save the output</a:t>
            </a:r>
          </a:p>
          <a:p>
            <a:pPr lvl="1"/>
            <a:r>
              <a:rPr lang="en-US" dirty="0" err="1"/>
              <a:t>fa.parallel</a:t>
            </a:r>
            <a:r>
              <a:rPr lang="en-US" dirty="0"/>
              <a:t>(</a:t>
            </a:r>
            <a:r>
              <a:rPr lang="en-US" i="1" dirty="0" err="1"/>
              <a:t>datasetname</a:t>
            </a:r>
            <a:r>
              <a:rPr lang="en-US" dirty="0"/>
              <a:t>, </a:t>
            </a:r>
            <a:r>
              <a:rPr lang="en-US" dirty="0" err="1"/>
              <a:t>fm</a:t>
            </a:r>
            <a:r>
              <a:rPr lang="en-US" dirty="0"/>
              <a:t>="ml", </a:t>
            </a:r>
            <a:r>
              <a:rPr lang="en-US" dirty="0" err="1"/>
              <a:t>fa</a:t>
            </a:r>
            <a:r>
              <a:rPr lang="en-US" dirty="0"/>
              <a:t>="</a:t>
            </a:r>
            <a:r>
              <a:rPr lang="en-US" dirty="0" err="1"/>
              <a:t>fa</a:t>
            </a:r>
            <a:r>
              <a:rPr lang="en-US" dirty="0"/>
              <a:t>")</a:t>
            </a:r>
          </a:p>
          <a:p>
            <a:r>
              <a:rPr lang="en-US" dirty="0"/>
              <a:t>What is ml and </a:t>
            </a:r>
            <a:r>
              <a:rPr lang="en-US" dirty="0" err="1"/>
              <a:t>fa</a:t>
            </a:r>
            <a:r>
              <a:rPr lang="en-US" dirty="0"/>
              <a:t>? (see step 2)</a:t>
            </a:r>
          </a:p>
          <a:p>
            <a:pPr lvl="1"/>
            <a:r>
              <a:rPr lang="en-US" dirty="0"/>
              <a:t>ML = Maximum Likelihood</a:t>
            </a:r>
          </a:p>
          <a:p>
            <a:pPr lvl="1"/>
            <a:r>
              <a:rPr lang="en-US" dirty="0"/>
              <a:t>FA = factor analysis</a:t>
            </a:r>
          </a:p>
        </p:txBody>
      </p:sp>
    </p:spTree>
    <p:extLst>
      <p:ext uri="{BB962C8B-B14F-4D97-AF65-F5344CB8AC3E}">
        <p14:creationId xmlns:p14="http://schemas.microsoft.com/office/powerpoint/2010/main" val="518091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# of Factors/Components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eigenvalues</a:t>
            </a:r>
          </a:p>
          <a:p>
            <a:pPr lvl="1"/>
            <a:r>
              <a:rPr lang="en-US" dirty="0" err="1"/>
              <a:t>nofactors$fa.values</a:t>
            </a:r>
            <a:r>
              <a:rPr lang="en-US" dirty="0"/>
              <a:t> (or sum them up, see R notes)</a:t>
            </a:r>
          </a:p>
          <a:p>
            <a:r>
              <a:rPr lang="en-US" dirty="0"/>
              <a:t>In this example:</a:t>
            </a:r>
          </a:p>
          <a:p>
            <a:pPr lvl="1"/>
            <a:r>
              <a:rPr lang="en-US" dirty="0"/>
              <a:t>Old criterion says 1 factor</a:t>
            </a:r>
          </a:p>
          <a:p>
            <a:pPr lvl="1"/>
            <a:r>
              <a:rPr lang="en-US" dirty="0"/>
              <a:t>New criterion says 2 factors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18063"/>
            <a:ext cx="66040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2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SEM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397000"/>
            <a:ext cx="70231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09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# of Factors/Components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"/>
            <a:ext cx="9144000" cy="672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82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# of Factors/Components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 plot suggests 1 large factor or 5 factors with the point of inflection. </a:t>
            </a:r>
          </a:p>
          <a:p>
            <a:r>
              <a:rPr lang="en-US" dirty="0"/>
              <a:t>What about the parallel analysis?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300838"/>
            <a:ext cx="8458200" cy="95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416" y="5095042"/>
            <a:ext cx="327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 have 1 factor (2), 2, 5, or 7</a:t>
            </a:r>
          </a:p>
        </p:txBody>
      </p:sp>
    </p:spTree>
    <p:extLst>
      <p:ext uri="{BB962C8B-B14F-4D97-AF65-F5344CB8AC3E}">
        <p14:creationId xmlns:p14="http://schemas.microsoft.com/office/powerpoint/2010/main" val="1006751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Simple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Fitting estimation = MATH that is used to determine factor loadings.</a:t>
            </a:r>
          </a:p>
          <a:p>
            <a:pPr lvl="1"/>
            <a:r>
              <a:rPr lang="en-US" dirty="0"/>
              <a:t>How to pick?</a:t>
            </a:r>
          </a:p>
          <a:p>
            <a:pPr lvl="1"/>
            <a:r>
              <a:rPr lang="en-US" dirty="0"/>
              <a:t>Depends on what your goal is for the analysis.</a:t>
            </a:r>
          </a:p>
        </p:txBody>
      </p:sp>
    </p:spTree>
    <p:extLst>
      <p:ext uri="{BB962C8B-B14F-4D97-AF65-F5344CB8AC3E}">
        <p14:creationId xmlns:p14="http://schemas.microsoft.com/office/powerpoint/2010/main" val="3561153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Simple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902380"/>
              </p:ext>
            </p:extLst>
          </p:nvPr>
        </p:nvGraphicFramePr>
        <p:xfrm>
          <a:off x="457200" y="1600198"/>
          <a:ext cx="8334436" cy="445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7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42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2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Maximum Likelihood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Principal</a:t>
                      </a:r>
                      <a:r>
                        <a:rPr lang="en-US" sz="2400" baseline="0" dirty="0"/>
                        <a:t> axis factoring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2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Alpha 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Image factoring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25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Principal</a:t>
                      </a:r>
                      <a:r>
                        <a:rPr lang="en-US" sz="2400" baseline="0" dirty="0"/>
                        <a:t> components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5-Point Star 4"/>
          <p:cNvSpPr/>
          <p:nvPr/>
        </p:nvSpPr>
        <p:spPr>
          <a:xfrm>
            <a:off x="572155" y="2958832"/>
            <a:ext cx="767524" cy="711794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10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Simple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Rotation – rotation helps you achieve simple structure by increasing the communality between items</a:t>
            </a:r>
          </a:p>
          <a:p>
            <a:r>
              <a:rPr lang="en-GB" dirty="0"/>
              <a:t>To aid interpretation: maximize the loading of an item on one F/C while minimizing its loading on all other F/C</a:t>
            </a:r>
            <a:endParaRPr lang="en-US" dirty="0"/>
          </a:p>
          <a:p>
            <a:pPr lvl="1"/>
            <a:r>
              <a:rPr lang="en-US" dirty="0"/>
              <a:t>Orthogonal </a:t>
            </a:r>
          </a:p>
          <a:p>
            <a:pPr lvl="1"/>
            <a:r>
              <a:rPr lang="en-US" dirty="0"/>
              <a:t>Oblique</a:t>
            </a:r>
          </a:p>
        </p:txBody>
      </p:sp>
    </p:spTree>
    <p:extLst>
      <p:ext uri="{BB962C8B-B14F-4D97-AF65-F5344CB8AC3E}">
        <p14:creationId xmlns:p14="http://schemas.microsoft.com/office/powerpoint/2010/main" val="4102710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293726FF-4F75-414E-8161-E64C5F0F78D2}" type="slidenum">
              <a:rPr lang="en-US"/>
              <a:pPr/>
              <a:t>35</a:t>
            </a:fld>
            <a:endParaRPr lang="en-US"/>
          </a:p>
        </p:txBody>
      </p:sp>
      <p:sp>
        <p:nvSpPr>
          <p:cNvPr id="158734" name="Rectangle 14"/>
          <p:cNvSpPr>
            <a:spLocks noChangeArrowheads="1"/>
          </p:cNvSpPr>
          <p:nvPr/>
        </p:nvSpPr>
        <p:spPr bwMode="auto">
          <a:xfrm>
            <a:off x="1258888" y="196850"/>
            <a:ext cx="3600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GB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Orthogonal</a:t>
            </a:r>
          </a:p>
        </p:txBody>
      </p: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5435600" y="196850"/>
            <a:ext cx="3708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GB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Oblique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5825" y="1404755"/>
            <a:ext cx="7999413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5663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4" grpId="0" autoUpdateAnimBg="0"/>
      <p:bldP spid="15873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Simple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Orthogonal – assumes the F/C are uncorrelated</a:t>
            </a:r>
          </a:p>
          <a:p>
            <a:pPr lvl="1"/>
            <a:r>
              <a:rPr lang="en-US" dirty="0"/>
              <a:t>Rotates at 90</a:t>
            </a:r>
            <a:r>
              <a:rPr lang="en-US" baseline="30000" dirty="0"/>
              <a:t>o </a:t>
            </a:r>
            <a:endParaRPr lang="en-US" dirty="0"/>
          </a:p>
          <a:p>
            <a:pPr lvl="1"/>
            <a:r>
              <a:rPr lang="en-US" dirty="0"/>
              <a:t>Means no overlap in variance between F/C</a:t>
            </a:r>
          </a:p>
          <a:p>
            <a:pPr lvl="1"/>
            <a:r>
              <a:rPr lang="en-US" dirty="0"/>
              <a:t>Not suggested for psychology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 err="1"/>
              <a:t>Varimax</a:t>
            </a:r>
            <a:r>
              <a:rPr lang="en-US" dirty="0"/>
              <a:t>, </a:t>
            </a:r>
            <a:r>
              <a:rPr lang="en-US" dirty="0" err="1"/>
              <a:t>quartermax</a:t>
            </a:r>
            <a:r>
              <a:rPr lang="en-US" dirty="0"/>
              <a:t>, </a:t>
            </a:r>
            <a:r>
              <a:rPr lang="en-US" dirty="0" err="1"/>
              <a:t>equamax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10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Simple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Oblique – assumes some correlation between F/C</a:t>
            </a:r>
          </a:p>
          <a:p>
            <a:pPr lvl="1"/>
            <a:r>
              <a:rPr lang="en-US" dirty="0"/>
              <a:t>Rotates at any degree</a:t>
            </a:r>
          </a:p>
          <a:p>
            <a:pPr lvl="1"/>
            <a:r>
              <a:rPr lang="en-US" dirty="0"/>
              <a:t>Allows F/C to overlap</a:t>
            </a:r>
          </a:p>
          <a:p>
            <a:pPr lvl="1"/>
            <a:r>
              <a:rPr lang="en-US" dirty="0"/>
              <a:t>If F/C are truly uncorrelated, you get the same results as orthogonal 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Direct </a:t>
            </a:r>
            <a:r>
              <a:rPr lang="en-US" dirty="0" err="1"/>
              <a:t>oblimin</a:t>
            </a:r>
            <a:r>
              <a:rPr lang="en-US" dirty="0"/>
              <a:t>, </a:t>
            </a:r>
            <a:r>
              <a:rPr lang="en-US" dirty="0" err="1"/>
              <a:t>promax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065" y="6235441"/>
            <a:ext cx="28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why ever do orthogonal?</a:t>
            </a:r>
          </a:p>
        </p:txBody>
      </p:sp>
    </p:spTree>
    <p:extLst>
      <p:ext uri="{BB962C8B-B14F-4D97-AF65-F5344CB8AC3E}">
        <p14:creationId xmlns:p14="http://schemas.microsoft.com/office/powerpoint/2010/main" val="4102710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Simple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Loadings – the correlation between that item and the F/C</a:t>
            </a:r>
          </a:p>
          <a:p>
            <a:r>
              <a:rPr lang="en-US" dirty="0"/>
              <a:t>What to look for:</a:t>
            </a:r>
          </a:p>
          <a:p>
            <a:pPr lvl="1"/>
            <a:r>
              <a:rPr lang="en-US" dirty="0"/>
              <a:t>Items to load over .300 </a:t>
            </a:r>
          </a:p>
          <a:p>
            <a:pPr lvl="1"/>
            <a:r>
              <a:rPr lang="en-US" dirty="0"/>
              <a:t>Remember that r = .3 is a medium effect size that is ~10% variance</a:t>
            </a:r>
          </a:p>
          <a:p>
            <a:pPr lvl="1"/>
            <a:r>
              <a:rPr lang="en-US" dirty="0"/>
              <a:t>You can use higher loadings to help cut out low loading questions, but really can’t go lower.</a:t>
            </a:r>
          </a:p>
        </p:txBody>
      </p:sp>
    </p:spTree>
    <p:extLst>
      <p:ext uri="{BB962C8B-B14F-4D97-AF65-F5344CB8AC3E}">
        <p14:creationId xmlns:p14="http://schemas.microsoft.com/office/powerpoint/2010/main" val="1868756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Simple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Loadings</a:t>
            </a:r>
          </a:p>
          <a:p>
            <a:pPr lvl="1"/>
            <a:r>
              <a:rPr lang="en-US" dirty="0"/>
              <a:t>You want each item to load on </a:t>
            </a:r>
            <a:r>
              <a:rPr lang="en-US" i="1" dirty="0"/>
              <a:t>one and only one</a:t>
            </a:r>
            <a:r>
              <a:rPr lang="en-US" dirty="0"/>
              <a:t> F/C</a:t>
            </a:r>
          </a:p>
          <a:p>
            <a:pPr lvl="1"/>
            <a:r>
              <a:rPr lang="en-US" dirty="0"/>
              <a:t>Double loadings = indicate a bad item</a:t>
            </a:r>
          </a:p>
          <a:p>
            <a:pPr lvl="1"/>
            <a:r>
              <a:rPr lang="en-US" dirty="0"/>
              <a:t>No loading = indicate a bad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5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Factors and components</a:t>
            </a:r>
            <a:endParaRPr lang="en-GB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Factor analysis attempts to achieve parsimony by explaining the maximum amount of </a:t>
            </a:r>
            <a:r>
              <a:rPr lang="en-GB" sz="2800" i="1" dirty="0"/>
              <a:t>common variance </a:t>
            </a:r>
            <a:r>
              <a:rPr lang="en-GB" sz="2800" dirty="0"/>
              <a:t>in a correlation matrix using the smallest number of explanatory constructs.</a:t>
            </a:r>
          </a:p>
          <a:p>
            <a:pPr marL="914400" lvl="1" indent="-457200">
              <a:lnSpc>
                <a:spcPct val="90000"/>
              </a:lnSpc>
            </a:pPr>
            <a:r>
              <a:rPr lang="en-GB" dirty="0"/>
              <a:t>These ‘explanatory constructs’ are called </a:t>
            </a:r>
            <a:r>
              <a:rPr lang="en-GB" dirty="0">
                <a:solidFill>
                  <a:schemeClr val="accent2"/>
                </a:solidFill>
              </a:rPr>
              <a:t>factors.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sz="2800" dirty="0"/>
              <a:t>PCA tries to explain the maximum amount of </a:t>
            </a:r>
            <a:r>
              <a:rPr lang="en-GB" sz="2800" i="1" dirty="0"/>
              <a:t>total variance</a:t>
            </a:r>
            <a:r>
              <a:rPr lang="en-GB" sz="2800" dirty="0"/>
              <a:t> in a correlation matrix.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It does this by transforming the original variables into a set of linear </a:t>
            </a:r>
            <a:r>
              <a:rPr lang="en-GB" dirty="0">
                <a:solidFill>
                  <a:schemeClr val="accent2"/>
                </a:solidFill>
              </a:rPr>
              <a:t>components</a:t>
            </a:r>
            <a:r>
              <a:rPr lang="en-GB" dirty="0"/>
              <a:t>.</a:t>
            </a:r>
          </a:p>
          <a:p>
            <a:pPr lvl="1"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9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39" grpId="0" build="p" autoUpdateAnimBg="0" advAuto="200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Simple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Loadings </a:t>
            </a:r>
          </a:p>
          <a:p>
            <a:pPr lvl="1"/>
            <a:r>
              <a:rPr lang="en-US" dirty="0"/>
              <a:t>F/C with only one/two items loading onto it are considered </a:t>
            </a:r>
            <a:r>
              <a:rPr lang="en-US" i="1" dirty="0"/>
              <a:t>unique</a:t>
            </a:r>
          </a:p>
          <a:p>
            <a:pPr lvl="1"/>
            <a:r>
              <a:rPr lang="en-US" dirty="0"/>
              <a:t>You should consider eliminating that F/C</a:t>
            </a:r>
          </a:p>
          <a:p>
            <a:pPr lvl="1"/>
            <a:r>
              <a:rPr lang="en-US" dirty="0"/>
              <a:t>Remember three or four items are suggested </a:t>
            </a:r>
          </a:p>
        </p:txBody>
      </p:sp>
    </p:spTree>
    <p:extLst>
      <p:ext uri="{BB962C8B-B14F-4D97-AF65-F5344CB8AC3E}">
        <p14:creationId xmlns:p14="http://schemas.microsoft.com/office/powerpoint/2010/main" val="1868756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Simple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 if bad items?</a:t>
            </a:r>
          </a:p>
          <a:p>
            <a:pPr lvl="1"/>
            <a:r>
              <a:rPr lang="en-US" dirty="0"/>
              <a:t>In this step you might run several rounds</a:t>
            </a:r>
          </a:p>
          <a:p>
            <a:pPr lvl="1"/>
            <a:r>
              <a:rPr lang="en-US" dirty="0"/>
              <a:t>Find the bad items, run the EFA/PCA again without them</a:t>
            </a:r>
          </a:p>
          <a:p>
            <a:r>
              <a:rPr lang="en-US" dirty="0"/>
              <a:t>Cross loadings?</a:t>
            </a:r>
          </a:p>
          <a:p>
            <a:pPr lvl="1"/>
            <a:r>
              <a:rPr lang="en-US" dirty="0"/>
              <a:t>If there is a good theoretical reason, but generally not accepted</a:t>
            </a:r>
          </a:p>
        </p:txBody>
      </p:sp>
    </p:spTree>
    <p:extLst>
      <p:ext uri="{BB962C8B-B14F-4D97-AF65-F5344CB8AC3E}">
        <p14:creationId xmlns:p14="http://schemas.microsoft.com/office/powerpoint/2010/main" val="17567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Simple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Finished?</a:t>
            </a:r>
          </a:p>
          <a:p>
            <a:pPr lvl="1"/>
            <a:r>
              <a:rPr lang="en-US" dirty="0"/>
              <a:t>When all items have loaded adequately</a:t>
            </a:r>
          </a:p>
        </p:txBody>
      </p:sp>
    </p:spTree>
    <p:extLst>
      <p:ext uri="{BB962C8B-B14F-4D97-AF65-F5344CB8AC3E}">
        <p14:creationId xmlns:p14="http://schemas.microsoft.com/office/powerpoint/2010/main" val="17567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Simple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</a:t>
            </a:r>
            <a:r>
              <a:rPr lang="en-US" dirty="0"/>
              <a:t>(</a:t>
            </a:r>
            <a:r>
              <a:rPr lang="en-US" i="1" dirty="0"/>
              <a:t>dataset name</a:t>
            </a:r>
            <a:r>
              <a:rPr lang="en-US" dirty="0"/>
              <a:t>, ##dataset</a:t>
            </a:r>
          </a:p>
          <a:p>
            <a:r>
              <a:rPr lang="en-US" dirty="0" err="1"/>
              <a:t>nfactors</a:t>
            </a:r>
            <a:r>
              <a:rPr lang="en-US" dirty="0"/>
              <a:t>=2, ##number of factors</a:t>
            </a:r>
          </a:p>
          <a:p>
            <a:r>
              <a:rPr lang="en-US" dirty="0"/>
              <a:t>rotate = "</a:t>
            </a:r>
            <a:r>
              <a:rPr lang="en-US" dirty="0" err="1"/>
              <a:t>oblimin</a:t>
            </a:r>
            <a:r>
              <a:rPr lang="en-US" dirty="0"/>
              <a:t>", ##rotation type</a:t>
            </a:r>
          </a:p>
          <a:p>
            <a:r>
              <a:rPr lang="en-US" dirty="0" err="1"/>
              <a:t>fm</a:t>
            </a:r>
            <a:r>
              <a:rPr lang="en-US" dirty="0"/>
              <a:t> = "ml") ##math type, max likelihood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493" y="6143460"/>
            <a:ext cx="846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reality, you would check several models, but in the interest of time, we are doing two factors. </a:t>
            </a:r>
          </a:p>
        </p:txBody>
      </p:sp>
    </p:spTree>
    <p:extLst>
      <p:ext uri="{BB962C8B-B14F-4D97-AF65-F5344CB8AC3E}">
        <p14:creationId xmlns:p14="http://schemas.microsoft.com/office/powerpoint/2010/main" val="3603751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Simple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by looking at the loadings.</a:t>
            </a:r>
          </a:p>
          <a:p>
            <a:pPr lvl="1"/>
            <a:r>
              <a:rPr lang="en-US" dirty="0"/>
              <a:t>M1 = factor 1 (organized by variance accounted for – these may switch in the second round)</a:t>
            </a:r>
          </a:p>
          <a:p>
            <a:pPr lvl="1"/>
            <a:r>
              <a:rPr lang="en-US" dirty="0"/>
              <a:t>M2 = factor 2</a:t>
            </a:r>
          </a:p>
          <a:p>
            <a:pPr lvl="2"/>
            <a:r>
              <a:rPr lang="en-US" dirty="0"/>
              <a:t>Want these to be &gt; .300 on ONE item only</a:t>
            </a:r>
          </a:p>
          <a:p>
            <a:pPr lvl="1"/>
            <a:r>
              <a:rPr lang="en-US" dirty="0"/>
              <a:t>H2 = communality (want high)</a:t>
            </a:r>
          </a:p>
          <a:p>
            <a:pPr lvl="1"/>
            <a:r>
              <a:rPr lang="en-US" dirty="0"/>
              <a:t>U2 = uniqueness (want low)</a:t>
            </a:r>
          </a:p>
          <a:p>
            <a:pPr lvl="1"/>
            <a:r>
              <a:rPr lang="en-US" dirty="0"/>
              <a:t>Com = complexity (want low)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331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Simple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0"/>
            <a:ext cx="7637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36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Simple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what items to remove:</a:t>
            </a:r>
          </a:p>
          <a:p>
            <a:pPr lvl="1"/>
            <a:r>
              <a:rPr lang="en-US" dirty="0"/>
              <a:t>Remove 23 because it doesn’t load on either factor.</a:t>
            </a:r>
          </a:p>
          <a:p>
            <a:r>
              <a:rPr lang="en-US" dirty="0"/>
              <a:t>Run the factor analysis again without that item.</a:t>
            </a:r>
          </a:p>
          <a:p>
            <a:r>
              <a:rPr lang="en-US" dirty="0"/>
              <a:t>This time all the items load </a:t>
            </a:r>
            <a:r>
              <a:rPr lang="en-US" i="1" dirty="0"/>
              <a:t>cleanly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3636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Adequate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how can I tell if that simple solution is any good?</a:t>
            </a:r>
          </a:p>
          <a:p>
            <a:pPr lvl="1"/>
            <a:r>
              <a:rPr lang="en-US" dirty="0"/>
              <a:t>Fit indices</a:t>
            </a:r>
          </a:p>
          <a:p>
            <a:pPr lvl="1"/>
            <a:r>
              <a:rPr lang="en-US" dirty="0"/>
              <a:t>Reliability </a:t>
            </a:r>
          </a:p>
          <a:p>
            <a:pPr lvl="1"/>
            <a:r>
              <a:rPr lang="en-US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75675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Adequate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indices – a measure of how well the rotated matrix matches the original matrix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Goodness of fit</a:t>
            </a:r>
          </a:p>
          <a:p>
            <a:pPr lvl="1"/>
            <a:r>
              <a:rPr lang="en-US" dirty="0"/>
              <a:t>Residual statistics</a:t>
            </a:r>
          </a:p>
        </p:txBody>
      </p:sp>
    </p:spTree>
    <p:extLst>
      <p:ext uri="{BB962C8B-B14F-4D97-AF65-F5344CB8AC3E}">
        <p14:creationId xmlns:p14="http://schemas.microsoft.com/office/powerpoint/2010/main" val="17001101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Adequate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Goodness of fit statistics – want large values, compares reproduced correlation matrix to real correlation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40157"/>
              </p:ext>
            </p:extLst>
          </p:nvPr>
        </p:nvGraphicFramePr>
        <p:xfrm>
          <a:off x="457200" y="3211379"/>
          <a:ext cx="8077025" cy="2179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8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3131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63">
                <a:tc>
                  <a:txBody>
                    <a:bodyPr/>
                    <a:lstStyle/>
                    <a:p>
                      <a:r>
                        <a:rPr lang="en-US" dirty="0"/>
                        <a:t>NNFI/TLI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Non-normed fit index,</a:t>
                      </a:r>
                      <a:r>
                        <a:rPr lang="en-US" baseline="0" dirty="0"/>
                        <a:t> Tucker-Lewis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163">
                <a:tc>
                  <a:txBody>
                    <a:bodyPr/>
                    <a:lstStyle/>
                    <a:p>
                      <a:r>
                        <a:rPr lang="en-US" dirty="0"/>
                        <a:t>CFI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Comparative</a:t>
                      </a:r>
                      <a:r>
                        <a:rPr lang="en-US" baseline="0" dirty="0"/>
                        <a:t> fix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63">
                <a:tc>
                  <a:txBody>
                    <a:bodyPr/>
                    <a:lstStyle/>
                    <a:p>
                      <a:r>
                        <a:rPr lang="en-US" dirty="0"/>
                        <a:t>NFI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Normed fit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941497"/>
            <a:ext cx="214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GFI, AGFI = don’t use</a:t>
            </a:r>
          </a:p>
        </p:txBody>
      </p:sp>
    </p:spTree>
    <p:extLst>
      <p:ext uri="{BB962C8B-B14F-4D97-AF65-F5344CB8AC3E}">
        <p14:creationId xmlns:p14="http://schemas.microsoft.com/office/powerpoint/2010/main" val="170011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EFA </a:t>
            </a:r>
            <a:r>
              <a:rPr lang="en-US" dirty="0" err="1"/>
              <a:t>vs</a:t>
            </a:r>
            <a:r>
              <a:rPr lang="en-US" dirty="0"/>
              <a:t>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variance = overlapping variance between items (systematic variance)</a:t>
            </a:r>
          </a:p>
          <a:p>
            <a:r>
              <a:rPr lang="en-US" dirty="0"/>
              <a:t>Unique variance = variance only related to that item (error variance)</a:t>
            </a:r>
          </a:p>
          <a:p>
            <a:endParaRPr lang="en-US" dirty="0"/>
          </a:p>
          <a:p>
            <a:r>
              <a:rPr lang="en-US" dirty="0"/>
              <a:t>EFA = describes the common variance</a:t>
            </a:r>
          </a:p>
          <a:p>
            <a:r>
              <a:rPr lang="en-US" dirty="0"/>
              <a:t>PCA = describes common variance + unique variance</a:t>
            </a:r>
          </a:p>
        </p:txBody>
      </p:sp>
    </p:spTree>
    <p:extLst>
      <p:ext uri="{BB962C8B-B14F-4D97-AF65-F5344CB8AC3E}">
        <p14:creationId xmlns:p14="http://schemas.microsoft.com/office/powerpoint/2010/main" val="1255618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Adequate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statistics – want small values, look at the residual matrix (i.e. reproduced – real correlation table)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372650"/>
              </p:ext>
            </p:extLst>
          </p:nvPr>
        </p:nvGraphicFramePr>
        <p:xfrm>
          <a:off x="457200" y="3211379"/>
          <a:ext cx="8077025" cy="176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8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3131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63">
                <a:tc>
                  <a:txBody>
                    <a:bodyPr/>
                    <a:lstStyle/>
                    <a:p>
                      <a:r>
                        <a:rPr lang="en-US" dirty="0"/>
                        <a:t>RMSEA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 mean</a:t>
                      </a:r>
                      <a:r>
                        <a:rPr lang="en-US" baseline="0" dirty="0"/>
                        <a:t> square error of approximation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.06-.08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163">
                <a:tc>
                  <a:txBody>
                    <a:bodyPr/>
                    <a:lstStyle/>
                    <a:p>
                      <a:r>
                        <a:rPr lang="en-US" dirty="0"/>
                        <a:t>RMSR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</a:t>
                      </a:r>
                      <a:r>
                        <a:rPr lang="en-US" baseline="0" dirty="0"/>
                        <a:t> mean square of the residual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.06-.08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1101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Adequate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RMSR and RMSEA check out ok!</a:t>
            </a:r>
          </a:p>
          <a:p>
            <a:r>
              <a:rPr lang="en-US" dirty="0"/>
              <a:t>The TLI is bad </a:t>
            </a:r>
            <a:r>
              <a:rPr lang="en-US" dirty="0">
                <a:sym typeface="Wingdings"/>
              </a:rPr>
              <a:t>.</a:t>
            </a:r>
          </a:p>
          <a:p>
            <a:r>
              <a:rPr lang="en-US" dirty="0"/>
              <a:t>What about CFI?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94711"/>
            <a:ext cx="6438900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88527"/>
            <a:ext cx="7823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38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Adequate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CFI formula = </a:t>
            </a:r>
          </a:p>
          <a:p>
            <a:r>
              <a:rPr lang="en-US" dirty="0"/>
              <a:t>(chi square model – </a:t>
            </a:r>
            <a:r>
              <a:rPr lang="en-US" dirty="0" err="1"/>
              <a:t>df</a:t>
            </a:r>
            <a:r>
              <a:rPr lang="en-US" dirty="0"/>
              <a:t> model) / (chi square null – </a:t>
            </a:r>
            <a:r>
              <a:rPr lang="en-US" dirty="0" err="1"/>
              <a:t>df</a:t>
            </a:r>
            <a:r>
              <a:rPr lang="en-US" dirty="0"/>
              <a:t> null)</a:t>
            </a:r>
          </a:p>
          <a:p>
            <a:r>
              <a:rPr lang="en-US" dirty="0"/>
              <a:t>Use the code! You will have to save the output first.</a:t>
            </a:r>
          </a:p>
          <a:p>
            <a:pPr lvl="1"/>
            <a:r>
              <a:rPr lang="en-US" dirty="0"/>
              <a:t>Note all this information is in the basic output, but it’s not the easiest to read.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275263"/>
            <a:ext cx="52832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881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Adequate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– an estimate of how much your items “hang together” and might replicate</a:t>
            </a:r>
          </a:p>
          <a:p>
            <a:r>
              <a:rPr lang="en-US" dirty="0" err="1"/>
              <a:t>Cronbach’s</a:t>
            </a:r>
            <a:r>
              <a:rPr lang="en-US" dirty="0"/>
              <a:t> alpha most common</a:t>
            </a:r>
          </a:p>
          <a:p>
            <a:pPr lvl="1"/>
            <a:r>
              <a:rPr lang="en-US" dirty="0"/>
              <a:t>.70 or .80 is acceptable</a:t>
            </a:r>
          </a:p>
          <a:p>
            <a:r>
              <a:rPr lang="en-US" dirty="0"/>
              <a:t>Split-half reliability for big datasets</a:t>
            </a:r>
          </a:p>
          <a:p>
            <a:pPr lvl="1"/>
            <a:r>
              <a:rPr lang="en-US" dirty="0"/>
              <a:t>Splits data in half, runs reliabilities, checks how similar they are </a:t>
            </a:r>
          </a:p>
        </p:txBody>
      </p:sp>
    </p:spTree>
    <p:extLst>
      <p:ext uri="{BB962C8B-B14F-4D97-AF65-F5344CB8AC3E}">
        <p14:creationId xmlns:p14="http://schemas.microsoft.com/office/powerpoint/2010/main" val="17001101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28600"/>
            <a:ext cx="7343775" cy="990600"/>
          </a:xfrm>
        </p:spPr>
        <p:txBody>
          <a:bodyPr/>
          <a:lstStyle/>
          <a:p>
            <a:r>
              <a:rPr lang="en-GB" sz="4000"/>
              <a:t>Interpreting Cronbach’s Alpha</a:t>
            </a:r>
            <a:endParaRPr lang="en-GB" sz="360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41463"/>
            <a:ext cx="7594600" cy="4264025"/>
          </a:xfrm>
          <a:noFill/>
        </p:spPr>
        <p:txBody>
          <a:bodyPr/>
          <a:lstStyle/>
          <a:p>
            <a:r>
              <a:rPr lang="en-GB" sz="2800"/>
              <a:t>Kline (1999)</a:t>
            </a:r>
          </a:p>
          <a:p>
            <a:pPr lvl="1"/>
            <a:r>
              <a:rPr lang="en-GB" sz="2400"/>
              <a:t>Reliable if </a:t>
            </a:r>
            <a:r>
              <a:rPr lang="el-GR" sz="2400"/>
              <a:t>α</a:t>
            </a:r>
            <a:r>
              <a:rPr lang="en-GB" sz="2400"/>
              <a:t> &gt; .7</a:t>
            </a:r>
          </a:p>
          <a:p>
            <a:r>
              <a:rPr lang="en-GB" sz="2800"/>
              <a:t>Depends on the number of items</a:t>
            </a:r>
          </a:p>
          <a:p>
            <a:pPr lvl="1"/>
            <a:r>
              <a:rPr lang="en-GB" sz="2400"/>
              <a:t>More questions = bigger </a:t>
            </a:r>
            <a:r>
              <a:rPr lang="el-GR" sz="2400"/>
              <a:t>α</a:t>
            </a:r>
            <a:endParaRPr lang="en-GB" sz="2400"/>
          </a:p>
          <a:p>
            <a:r>
              <a:rPr lang="en-GB" sz="2800"/>
              <a:t>Treat Subscales separately</a:t>
            </a:r>
          </a:p>
          <a:p>
            <a:r>
              <a:rPr lang="en-GB" sz="2800"/>
              <a:t>Remember to reverse score reverse phrased items!</a:t>
            </a:r>
          </a:p>
          <a:p>
            <a:pPr lvl="1"/>
            <a:r>
              <a:rPr lang="en-GB" sz="2400"/>
              <a:t>If not, </a:t>
            </a:r>
            <a:r>
              <a:rPr lang="el-GR" sz="2400"/>
              <a:t>α</a:t>
            </a:r>
            <a:r>
              <a:rPr lang="en-GB" sz="2400"/>
              <a:t> is reduced and can even be negative</a:t>
            </a:r>
          </a:p>
        </p:txBody>
      </p:sp>
    </p:spTree>
    <p:extLst>
      <p:ext uri="{BB962C8B-B14F-4D97-AF65-F5344CB8AC3E}">
        <p14:creationId xmlns:p14="http://schemas.microsoft.com/office/powerpoint/2010/main" val="25231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18739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Adequate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Cronbach’s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psych::alpha(dataset with only columns for that subscale, </a:t>
            </a:r>
            <a:r>
              <a:rPr lang="en-US" dirty="0" err="1"/>
              <a:t>check.keys</a:t>
            </a:r>
            <a:r>
              <a:rPr lang="en-US" dirty="0"/>
              <a:t> = 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13" y="3130731"/>
            <a:ext cx="7754534" cy="25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049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Adequate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  <a:p>
            <a:pPr lvl="1"/>
            <a:r>
              <a:rPr lang="en-US" dirty="0"/>
              <a:t>Do the item loadings make any sense?</a:t>
            </a:r>
          </a:p>
          <a:p>
            <a:pPr lvl="1"/>
            <a:r>
              <a:rPr lang="en-US" dirty="0"/>
              <a:t>Can you label the F/C?</a:t>
            </a:r>
          </a:p>
          <a:p>
            <a:r>
              <a:rPr lang="en-US" dirty="0"/>
              <a:t>Look at how they load and see if you can come up with a label for </a:t>
            </a:r>
            <a:r>
              <a:rPr lang="en-US"/>
              <a:t>the F/C.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1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EFA </a:t>
            </a:r>
            <a:r>
              <a:rPr lang="en-US" dirty="0" err="1"/>
              <a:t>vs</a:t>
            </a:r>
            <a:r>
              <a:rPr lang="en-US" dirty="0"/>
              <a:t>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Communality – the common variance for the item</a:t>
            </a:r>
          </a:p>
          <a:p>
            <a:pPr lvl="1"/>
            <a:r>
              <a:rPr lang="en-US" dirty="0"/>
              <a:t>You can think of it as SMC: Squared multiple correlation (R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Created by using all other items to predict that item</a:t>
            </a:r>
          </a:p>
        </p:txBody>
      </p:sp>
    </p:spTree>
    <p:extLst>
      <p:ext uri="{BB962C8B-B14F-4D97-AF65-F5344CB8AC3E}">
        <p14:creationId xmlns:p14="http://schemas.microsoft.com/office/powerpoint/2010/main" val="138898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B615A65C-288F-46D9-8EAC-79D78E20DF04}" type="slidenum">
              <a:rPr lang="en-US"/>
              <a:pPr/>
              <a:t>7</a:t>
            </a:fld>
            <a:endParaRPr lang="en-US"/>
          </a:p>
        </p:txBody>
      </p:sp>
      <p:sp>
        <p:nvSpPr>
          <p:cNvPr id="152578" name="Oval 2"/>
          <p:cNvSpPr>
            <a:spLocks noChangeArrowheads="1"/>
          </p:cNvSpPr>
          <p:nvPr/>
        </p:nvSpPr>
        <p:spPr bwMode="auto">
          <a:xfrm>
            <a:off x="2212975" y="1092200"/>
            <a:ext cx="3565525" cy="3294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>
                <a:solidFill>
                  <a:schemeClr val="accent2"/>
                </a:solidFill>
                <a:latin typeface="Trebuchet MS" pitchFamily="34" charset="0"/>
              </a:rPr>
              <a:t>Variance of</a:t>
            </a:r>
          </a:p>
          <a:p>
            <a:pPr algn="ctr" eaLnBrk="0" hangingPunct="0"/>
            <a:r>
              <a:rPr lang="en-US" sz="3600">
                <a:solidFill>
                  <a:schemeClr val="accent2"/>
                </a:solidFill>
                <a:latin typeface="Trebuchet MS" pitchFamily="34" charset="0"/>
              </a:rPr>
              <a:t>Variable 1</a:t>
            </a:r>
          </a:p>
        </p:txBody>
      </p:sp>
      <p:sp>
        <p:nvSpPr>
          <p:cNvPr id="152579" name="Oval 3"/>
          <p:cNvSpPr>
            <a:spLocks noChangeArrowheads="1"/>
          </p:cNvSpPr>
          <p:nvPr/>
        </p:nvSpPr>
        <p:spPr bwMode="auto">
          <a:xfrm>
            <a:off x="1185863" y="1262063"/>
            <a:ext cx="3127375" cy="344805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>
                <a:latin typeface="Trebuchet MS" pitchFamily="34" charset="0"/>
              </a:rPr>
              <a:t>Variance of</a:t>
            </a:r>
          </a:p>
          <a:p>
            <a:pPr algn="ctr" eaLnBrk="0" hangingPunct="0"/>
            <a:r>
              <a:rPr lang="en-US" sz="3600">
                <a:latin typeface="Trebuchet MS" pitchFamily="34" charset="0"/>
              </a:rPr>
              <a:t>Variable 2</a:t>
            </a:r>
            <a:endParaRPr lang="en-US" sz="36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152580" name="Oval 4"/>
          <p:cNvSpPr>
            <a:spLocks noChangeArrowheads="1"/>
          </p:cNvSpPr>
          <p:nvPr/>
        </p:nvSpPr>
        <p:spPr bwMode="auto">
          <a:xfrm>
            <a:off x="2195513" y="908050"/>
            <a:ext cx="4632325" cy="3706813"/>
          </a:xfrm>
          <a:prstGeom prst="ellipse">
            <a:avLst/>
          </a:prstGeom>
          <a:solidFill>
            <a:srgbClr val="FF33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>
                <a:solidFill>
                  <a:schemeClr val="bg1"/>
                </a:solidFill>
                <a:latin typeface="Trebuchet MS" pitchFamily="34" charset="0"/>
              </a:rPr>
              <a:t>Variance of</a:t>
            </a:r>
          </a:p>
          <a:p>
            <a:pPr algn="ctr" eaLnBrk="0" hangingPunct="0"/>
            <a:r>
              <a:rPr lang="en-US" sz="3600">
                <a:solidFill>
                  <a:schemeClr val="bg1"/>
                </a:solidFill>
                <a:latin typeface="Trebuchet MS" pitchFamily="34" charset="0"/>
              </a:rPr>
              <a:t>Variable 3</a:t>
            </a:r>
          </a:p>
        </p:txBody>
      </p:sp>
      <p:sp>
        <p:nvSpPr>
          <p:cNvPr id="152581" name="Oval 5"/>
          <p:cNvSpPr>
            <a:spLocks noChangeArrowheads="1"/>
          </p:cNvSpPr>
          <p:nvPr/>
        </p:nvSpPr>
        <p:spPr bwMode="auto">
          <a:xfrm>
            <a:off x="5732463" y="3895725"/>
            <a:ext cx="3030537" cy="2074863"/>
          </a:xfrm>
          <a:prstGeom prst="ellipse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>
                <a:solidFill>
                  <a:schemeClr val="bg1"/>
                </a:solidFill>
                <a:latin typeface="Trebuchet MS" pitchFamily="34" charset="0"/>
              </a:rPr>
              <a:t>Variance of</a:t>
            </a:r>
          </a:p>
          <a:p>
            <a:pPr algn="ctr" eaLnBrk="0" hangingPunct="0"/>
            <a:r>
              <a:rPr lang="en-US" sz="3600">
                <a:solidFill>
                  <a:schemeClr val="bg1"/>
                </a:solidFill>
                <a:latin typeface="Trebuchet MS" pitchFamily="34" charset="0"/>
              </a:rPr>
              <a:t>Variable 4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6589713" y="327025"/>
            <a:ext cx="2097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000">
                <a:solidFill>
                  <a:schemeClr val="accent2"/>
                </a:solidFill>
                <a:latin typeface="Trebuchet MS" pitchFamily="34" charset="0"/>
              </a:rPr>
              <a:t>Communality = 1</a:t>
            </a:r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 flipH="1">
            <a:off x="4719638" y="665163"/>
            <a:ext cx="1946275" cy="1177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7096125" y="2092325"/>
            <a:ext cx="2097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000">
                <a:solidFill>
                  <a:schemeClr val="accent2"/>
                </a:solidFill>
                <a:latin typeface="Trebuchet MS" pitchFamily="34" charset="0"/>
              </a:rPr>
              <a:t>Communality</a:t>
            </a:r>
            <a:r>
              <a:rPr lang="en-GB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= 0</a:t>
            </a:r>
          </a:p>
        </p:txBody>
      </p:sp>
      <p:sp>
        <p:nvSpPr>
          <p:cNvPr id="152585" name="Line 9"/>
          <p:cNvSpPr>
            <a:spLocks noChangeShapeType="1"/>
          </p:cNvSpPr>
          <p:nvPr/>
        </p:nvSpPr>
        <p:spPr bwMode="auto">
          <a:xfrm flipH="1">
            <a:off x="7294563" y="2460625"/>
            <a:ext cx="487362" cy="1530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nimBg="1" autoUpdateAnimBg="0"/>
      <p:bldP spid="152579" grpId="0" animBg="1" autoUpdateAnimBg="0"/>
      <p:bldP spid="152580" grpId="0" animBg="1" autoUpdateAnimBg="0"/>
      <p:bldP spid="152581" grpId="0" animBg="1" autoUpdateAnimBg="0"/>
      <p:bldP spid="152582" grpId="0"/>
      <p:bldP spid="152583" grpId="0" animBg="1"/>
      <p:bldP spid="152584" grpId="0"/>
      <p:bldP spid="1525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/>
              <a:t>R-Matrix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Factor Analysis and PCA we look to reduce the R-matrix into smaller set of dimensions.</a:t>
            </a:r>
          </a:p>
          <a:p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357938"/>
            <a:ext cx="8572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0064CDE9-3D3A-48B3-B31D-81DB7A38E0C1}" type="slidenum">
              <a:rPr lang="en-US"/>
              <a:pPr/>
              <a:t>8</a:t>
            </a:fld>
            <a:endParaRPr lang="en-US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331913" y="4511675"/>
            <a:ext cx="72056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/>
              <a:buChar char="•"/>
            </a:pPr>
            <a:endParaRPr lang="en-GB" sz="3200" dirty="0">
              <a:solidFill>
                <a:srgbClr val="FF00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257300"/>
            <a:ext cx="7040880" cy="27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7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utoUpdateAnimBg="0"/>
      <p:bldP spid="14029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EFA </a:t>
            </a:r>
            <a:r>
              <a:rPr lang="en-US" dirty="0" err="1"/>
              <a:t>vs</a:t>
            </a:r>
            <a:r>
              <a:rPr lang="en-US" dirty="0"/>
              <a:t>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EFA factors </a:t>
            </a:r>
            <a:r>
              <a:rPr lang="en-US" i="1" dirty="0"/>
              <a:t>cause</a:t>
            </a:r>
            <a:r>
              <a:rPr lang="en-US" dirty="0"/>
              <a:t> answers on questions</a:t>
            </a:r>
          </a:p>
          <a:p>
            <a:pPr lvl="1"/>
            <a:r>
              <a:rPr lang="en-US" dirty="0"/>
              <a:t>Want to generalize to another sample</a:t>
            </a:r>
          </a:p>
          <a:p>
            <a:r>
              <a:rPr lang="en-US" dirty="0"/>
              <a:t>PCA questions </a:t>
            </a:r>
            <a:r>
              <a:rPr lang="en-US" i="1" dirty="0"/>
              <a:t>cause </a:t>
            </a:r>
            <a:r>
              <a:rPr lang="en-US" dirty="0"/>
              <a:t>components</a:t>
            </a:r>
          </a:p>
          <a:p>
            <a:pPr lvl="1"/>
            <a:r>
              <a:rPr lang="en-US" dirty="0"/>
              <a:t>Want to just describe this sample</a:t>
            </a:r>
          </a:p>
          <a:p>
            <a:endParaRPr lang="en-US" dirty="0"/>
          </a:p>
          <a:p>
            <a:r>
              <a:rPr lang="en-US" dirty="0"/>
              <a:t>Drawing here</a:t>
            </a:r>
          </a:p>
          <a:p>
            <a:endParaRPr lang="en-US" dirty="0"/>
          </a:p>
          <a:p>
            <a:r>
              <a:rPr lang="en-US" dirty="0"/>
              <a:t>Therefore, EFA is more common in psychology</a:t>
            </a:r>
          </a:p>
        </p:txBody>
      </p:sp>
    </p:spTree>
    <p:extLst>
      <p:ext uri="{BB962C8B-B14F-4D97-AF65-F5344CB8AC3E}">
        <p14:creationId xmlns:p14="http://schemas.microsoft.com/office/powerpoint/2010/main" val="291819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1992</Words>
  <Application>Microsoft Macintosh PowerPoint</Application>
  <PresentationFormat>On-screen Show (4:3)</PresentationFormat>
  <Paragraphs>327</Paragraphs>
  <Slides>56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Trebuchet MS</vt:lpstr>
      <vt:lpstr>Office Theme</vt:lpstr>
      <vt:lpstr>Exploratory Factor Analysis Principal Component Analysis</vt:lpstr>
      <vt:lpstr>Terminology</vt:lpstr>
      <vt:lpstr>Example SEM Diagram</vt:lpstr>
      <vt:lpstr>Factors and components</vt:lpstr>
      <vt:lpstr>EFA vs PCA</vt:lpstr>
      <vt:lpstr>EFA vs PCA</vt:lpstr>
      <vt:lpstr>PowerPoint Presentation</vt:lpstr>
      <vt:lpstr>R-Matrix</vt:lpstr>
      <vt:lpstr>EFA vs PCA</vt:lpstr>
      <vt:lpstr>Uses of EFA/PCA</vt:lpstr>
      <vt:lpstr>Graphical Representation</vt:lpstr>
      <vt:lpstr>Example Data</vt:lpstr>
      <vt:lpstr>Before you start</vt:lpstr>
      <vt:lpstr>Before you start</vt:lpstr>
      <vt:lpstr>Bartlett’s Test</vt:lpstr>
      <vt:lpstr>Before you start</vt:lpstr>
      <vt:lpstr>Before you start</vt:lpstr>
      <vt:lpstr>KMO Test</vt:lpstr>
      <vt:lpstr>Before you start</vt:lpstr>
      <vt:lpstr>Questions to Answer</vt:lpstr>
      <vt:lpstr>1. # of Factors/Components</vt:lpstr>
      <vt:lpstr>1. # of Factors/Components</vt:lpstr>
      <vt:lpstr>1. # of Factors/Components</vt:lpstr>
      <vt:lpstr>1. # of Factors/Components</vt:lpstr>
      <vt:lpstr>1. # of Factors/Components</vt:lpstr>
      <vt:lpstr>1. # of Factors/Components</vt:lpstr>
      <vt:lpstr>1. # of Factors/Components</vt:lpstr>
      <vt:lpstr>1. # of Factors/Components</vt:lpstr>
      <vt:lpstr>1. # of Factors/Components</vt:lpstr>
      <vt:lpstr>1. # of Factors/Components</vt:lpstr>
      <vt:lpstr>1. # of Factors/Components</vt:lpstr>
      <vt:lpstr>2. Simple Structure</vt:lpstr>
      <vt:lpstr>2. Simple Structure</vt:lpstr>
      <vt:lpstr>2. Simple Structure</vt:lpstr>
      <vt:lpstr>PowerPoint Presentation</vt:lpstr>
      <vt:lpstr>2. Simple Structure</vt:lpstr>
      <vt:lpstr>2. Simple Structure</vt:lpstr>
      <vt:lpstr>2. Simple Structure</vt:lpstr>
      <vt:lpstr>2. Simple Structure</vt:lpstr>
      <vt:lpstr>2. Simple Structure</vt:lpstr>
      <vt:lpstr>2. Simple Structure</vt:lpstr>
      <vt:lpstr>2. Simple Structure</vt:lpstr>
      <vt:lpstr>2. Simple Structure</vt:lpstr>
      <vt:lpstr>2. Simple Structure</vt:lpstr>
      <vt:lpstr>2. Simple Structure</vt:lpstr>
      <vt:lpstr>2. Simple Structure</vt:lpstr>
      <vt:lpstr>3. Adequate solution</vt:lpstr>
      <vt:lpstr>3. Adequate solution</vt:lpstr>
      <vt:lpstr>3. Adequate solution</vt:lpstr>
      <vt:lpstr>3. Adequate solution</vt:lpstr>
      <vt:lpstr>3. Adequate solution</vt:lpstr>
      <vt:lpstr>3. Adequate solution</vt:lpstr>
      <vt:lpstr>3. Adequate solution</vt:lpstr>
      <vt:lpstr>Interpreting Cronbach’s Alpha</vt:lpstr>
      <vt:lpstr>3. Adequate solution</vt:lpstr>
      <vt:lpstr>3. Adequate solution</vt:lpstr>
    </vt:vector>
  </TitlesOfParts>
  <Company>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Factor Analysis</dc:title>
  <dc:creator>Erin Buchanan</dc:creator>
  <cp:lastModifiedBy>Buchanan, Erin M</cp:lastModifiedBy>
  <cp:revision>124</cp:revision>
  <dcterms:created xsi:type="dcterms:W3CDTF">2013-11-28T00:51:43Z</dcterms:created>
  <dcterms:modified xsi:type="dcterms:W3CDTF">2019-03-28T21:20:07Z</dcterms:modified>
</cp:coreProperties>
</file>