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7" r:id="rId2"/>
    <p:sldId id="297" r:id="rId3"/>
    <p:sldId id="298" r:id="rId4"/>
    <p:sldId id="383" r:id="rId5"/>
    <p:sldId id="384" r:id="rId6"/>
    <p:sldId id="299" r:id="rId7"/>
    <p:sldId id="300" r:id="rId8"/>
    <p:sldId id="385" r:id="rId9"/>
    <p:sldId id="386" r:id="rId10"/>
    <p:sldId id="301" r:id="rId11"/>
    <p:sldId id="388" r:id="rId12"/>
    <p:sldId id="389" r:id="rId13"/>
    <p:sldId id="387" r:id="rId14"/>
    <p:sldId id="305" r:id="rId15"/>
    <p:sldId id="390" r:id="rId16"/>
    <p:sldId id="392" r:id="rId17"/>
    <p:sldId id="393" r:id="rId18"/>
    <p:sldId id="395" r:id="rId19"/>
    <p:sldId id="396" r:id="rId20"/>
    <p:sldId id="397" r:id="rId21"/>
    <p:sldId id="398" r:id="rId22"/>
    <p:sldId id="391" r:id="rId23"/>
    <p:sldId id="399" r:id="rId24"/>
    <p:sldId id="400" r:id="rId25"/>
    <p:sldId id="401" r:id="rId26"/>
    <p:sldId id="402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88" autoAdjust="0"/>
    <p:restoredTop sz="97949" autoAdjust="0"/>
  </p:normalViewPr>
  <p:slideViewPr>
    <p:cSldViewPr snapToGrid="0" snapToObjects="1">
      <p:cViewPr varScale="1">
        <p:scale>
          <a:sx n="108" d="100"/>
          <a:sy n="108" d="100"/>
        </p:scale>
        <p:origin x="168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28B040-4C8F-2841-BC58-3D9692478B65}" type="datetimeFigureOut">
              <a:rPr lang="en-US" smtClean="0"/>
              <a:t>9/18/16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AFEC7-873E-A945-90BD-0E9D35A96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70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4E08F-6089-EC44-9DF5-36A0DE79E31A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F12F3-9363-3847-B9C7-C1477E4ED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45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4E08F-6089-EC44-9DF5-36A0DE79E31A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F12F3-9363-3847-B9C7-C1477E4ED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66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4E08F-6089-EC44-9DF5-36A0DE79E31A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F12F3-9363-3847-B9C7-C1477E4ED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21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4E08F-6089-EC44-9DF5-36A0DE79E31A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F12F3-9363-3847-B9C7-C1477E4ED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13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4E08F-6089-EC44-9DF5-36A0DE79E31A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F12F3-9363-3847-B9C7-C1477E4ED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137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4E08F-6089-EC44-9DF5-36A0DE79E31A}" type="datetimeFigureOut">
              <a:rPr lang="en-US" smtClean="0"/>
              <a:t>9/18/16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F12F3-9363-3847-B9C7-C1477E4ED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32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4E08F-6089-EC44-9DF5-36A0DE79E31A}" type="datetimeFigureOut">
              <a:rPr lang="en-US" smtClean="0"/>
              <a:t>9/18/16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F12F3-9363-3847-B9C7-C1477E4ED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99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4E08F-6089-EC44-9DF5-36A0DE79E31A}" type="datetimeFigureOut">
              <a:rPr lang="en-US" smtClean="0"/>
              <a:t>9/18/16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F12F3-9363-3847-B9C7-C1477E4ED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0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4E08F-6089-EC44-9DF5-36A0DE79E31A}" type="datetimeFigureOut">
              <a:rPr lang="en-US" smtClean="0"/>
              <a:t>9/18/16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F12F3-9363-3847-B9C7-C1477E4ED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36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4E08F-6089-EC44-9DF5-36A0DE79E31A}" type="datetimeFigureOut">
              <a:rPr lang="en-US" smtClean="0"/>
              <a:t>9/18/16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F12F3-9363-3847-B9C7-C1477E4ED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585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4E08F-6089-EC44-9DF5-36A0DE79E31A}" type="datetimeFigureOut">
              <a:rPr lang="en-US" smtClean="0"/>
              <a:t>9/18/16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F12F3-9363-3847-B9C7-C1477E4ED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91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4E08F-6089-EC44-9DF5-36A0DE79E31A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F12F3-9363-3847-B9C7-C1477E4ED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01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Accuracy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Chapter 5.1 </a:t>
            </a:r>
            <a:r>
              <a:rPr lang="en-GB" smtClean="0"/>
              <a:t>Data Screening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5882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Check for </a:t>
            </a:r>
            <a:r>
              <a:rPr lang="en-US" dirty="0" smtClean="0"/>
              <a:t>typos and other issues with the dataset.</a:t>
            </a:r>
          </a:p>
          <a:p>
            <a:pPr lvl="1"/>
            <a:r>
              <a:rPr lang="en-US" dirty="0" smtClean="0"/>
              <a:t>Typos are less common with software that collects data for you (</a:t>
            </a:r>
            <a:r>
              <a:rPr lang="en-US" dirty="0" err="1" smtClean="0"/>
              <a:t>Surveymonkey</a:t>
            </a:r>
            <a:r>
              <a:rPr lang="en-US" dirty="0" smtClean="0"/>
              <a:t>, </a:t>
            </a:r>
            <a:r>
              <a:rPr lang="en-US" dirty="0" err="1" smtClean="0"/>
              <a:t>Qualtrics</a:t>
            </a:r>
            <a:r>
              <a:rPr lang="en-US" dirty="0" smtClean="0"/>
              <a:t>).</a:t>
            </a:r>
          </a:p>
          <a:p>
            <a:r>
              <a:rPr lang="en-US" dirty="0" smtClean="0"/>
              <a:t>Good time to reverse code any items.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701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for typos with the table function.</a:t>
            </a:r>
          </a:p>
          <a:p>
            <a:pPr lvl="1"/>
            <a:r>
              <a:rPr lang="en-US" dirty="0" smtClean="0"/>
              <a:t>table(column name or dataset name)</a:t>
            </a:r>
          </a:p>
          <a:p>
            <a:pPr lvl="1"/>
            <a:r>
              <a:rPr lang="en-US" dirty="0" smtClean="0"/>
              <a:t>This example</a:t>
            </a:r>
            <a:r>
              <a:rPr lang="en-US" dirty="0"/>
              <a:t>: table(</a:t>
            </a:r>
            <a:r>
              <a:rPr lang="en-US" dirty="0" err="1"/>
              <a:t>master$Sex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dirty="0" smtClean="0"/>
              <a:t>Good for checking data that should be categorical.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250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saved as a </a:t>
            </a:r>
            <a:r>
              <a:rPr lang="en-US" dirty="0"/>
              <a:t>new dataset: </a:t>
            </a:r>
            <a:r>
              <a:rPr lang="en-US" dirty="0" err="1"/>
              <a:t>notypos</a:t>
            </a:r>
            <a:r>
              <a:rPr lang="en-US" dirty="0"/>
              <a:t> = master</a:t>
            </a:r>
            <a:endParaRPr lang="en-US" dirty="0" smtClean="0"/>
          </a:p>
          <a:p>
            <a:r>
              <a:rPr lang="en-US" dirty="0"/>
              <a:t>Fix those problems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You can use the factor function to drop that one bad data point, and give the labels at the same time.</a:t>
            </a:r>
          </a:p>
          <a:p>
            <a:pPr lvl="1"/>
            <a:r>
              <a:rPr lang="en-US" dirty="0" smtClean="0"/>
              <a:t>Lines 16 and 19, checking the code in line 22, 23 to make sure they were fixed correctly.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926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for typos with the summary function: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ummary(dataset name)</a:t>
            </a:r>
          </a:p>
          <a:p>
            <a:pPr lvl="1"/>
            <a:r>
              <a:rPr lang="en-US" dirty="0" smtClean="0"/>
              <a:t>This example: summary(</a:t>
            </a:r>
            <a:r>
              <a:rPr lang="en-US" dirty="0" err="1" smtClean="0"/>
              <a:t>notypos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Useful for continuous variables with a specific range.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453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Interpret the output:</a:t>
            </a:r>
          </a:p>
          <a:p>
            <a:pPr lvl="1"/>
            <a:r>
              <a:rPr lang="en-US" dirty="0" smtClean="0"/>
              <a:t>Check for high and low values in minimum and maximum</a:t>
            </a:r>
          </a:p>
          <a:p>
            <a:pPr lvl="1"/>
            <a:r>
              <a:rPr lang="en-US" dirty="0" smtClean="0"/>
              <a:t>Grade/Absences – high value of 35</a:t>
            </a:r>
          </a:p>
          <a:p>
            <a:pPr lvl="1"/>
            <a:r>
              <a:rPr lang="en-US" dirty="0" smtClean="0"/>
              <a:t>RS1, 3, 7, 13 have values out of range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30886" y="4560773"/>
            <a:ext cx="6580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the range of the values would be something you would know because you made the dataset.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290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 those problems:</a:t>
            </a:r>
          </a:p>
          <a:p>
            <a:pPr lvl="1"/>
            <a:r>
              <a:rPr lang="en-US" dirty="0" smtClean="0"/>
              <a:t>Find the original data and figure out what the point should be.</a:t>
            </a:r>
          </a:p>
          <a:p>
            <a:pPr lvl="1"/>
            <a:r>
              <a:rPr lang="en-US" dirty="0"/>
              <a:t>Or delete that </a:t>
            </a:r>
            <a:r>
              <a:rPr lang="en-US" i="1" dirty="0"/>
              <a:t>data point</a:t>
            </a:r>
            <a:r>
              <a:rPr lang="en-US" dirty="0"/>
              <a:t>. Do not delete the whole person, just the wrong data </a:t>
            </a:r>
            <a:r>
              <a:rPr lang="en-US" dirty="0" smtClean="0"/>
              <a:t>point.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099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set a range of scores to a value:</a:t>
            </a:r>
          </a:p>
          <a:p>
            <a:pPr lvl="1"/>
            <a:r>
              <a:rPr lang="en-US" dirty="0" smtClean="0"/>
              <a:t>Use the logical operators to find those values.</a:t>
            </a:r>
          </a:p>
          <a:p>
            <a:pPr lvl="1"/>
            <a:r>
              <a:rPr lang="en-US" dirty="0" smtClean="0"/>
              <a:t>Then set those values to a specific number. </a:t>
            </a:r>
          </a:p>
          <a:p>
            <a:pPr lvl="1"/>
            <a:r>
              <a:rPr lang="en-US" dirty="0" smtClean="0"/>
              <a:t>Remember matrix form [ ROW , COLUMN ]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825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find the bad data:</a:t>
            </a:r>
          </a:p>
          <a:p>
            <a:pPr lvl="1"/>
            <a:r>
              <a:rPr lang="en-US" dirty="0" smtClean="0"/>
              <a:t>I checked what was going on with grades and absences by running the table function.</a:t>
            </a:r>
          </a:p>
          <a:p>
            <a:pPr lvl="1"/>
            <a:r>
              <a:rPr lang="en-US" dirty="0" smtClean="0"/>
              <a:t>It appears that they just have two typos.</a:t>
            </a:r>
          </a:p>
          <a:p>
            <a:pPr lvl="1"/>
            <a:r>
              <a:rPr lang="en-US" dirty="0" smtClean="0"/>
              <a:t>Let’s get rid of those.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050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Now, we want to fix ONLY that bad score.</a:t>
            </a:r>
          </a:p>
          <a:p>
            <a:pPr lvl="1"/>
            <a:r>
              <a:rPr lang="en-US" dirty="0" smtClean="0"/>
              <a:t>You will want to say fix only that column.</a:t>
            </a:r>
          </a:p>
          <a:p>
            <a:pPr lvl="1"/>
            <a:r>
              <a:rPr lang="en-US" dirty="0" err="1" smtClean="0"/>
              <a:t>n</a:t>
            </a:r>
            <a:r>
              <a:rPr lang="en-US" dirty="0" err="1" smtClean="0"/>
              <a:t>otypos$Grade</a:t>
            </a:r>
            <a:r>
              <a:rPr lang="en-US" dirty="0" smtClean="0"/>
              <a:t> – gives you the column</a:t>
            </a:r>
          </a:p>
          <a:p>
            <a:pPr lvl="1"/>
            <a:r>
              <a:rPr lang="en-US" dirty="0" err="1" smtClean="0"/>
              <a:t>notypos$Grade</a:t>
            </a:r>
            <a:r>
              <a:rPr lang="en-US" dirty="0" smtClean="0"/>
              <a:t>[</a:t>
            </a:r>
            <a:r>
              <a:rPr lang="en-US" dirty="0" err="1" smtClean="0"/>
              <a:t>notypos$Grade</a:t>
            </a:r>
            <a:r>
              <a:rPr lang="en-US" dirty="0" smtClean="0"/>
              <a:t> &gt; 34] – gives you only the bad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7512" y="6305797"/>
            <a:ext cx="7890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last year’s video did it </a:t>
            </a:r>
            <a:r>
              <a:rPr lang="en-US" dirty="0"/>
              <a:t>like this: </a:t>
            </a:r>
            <a:r>
              <a:rPr lang="en-US" dirty="0" err="1"/>
              <a:t>notypos</a:t>
            </a:r>
            <a:r>
              <a:rPr lang="en-US" dirty="0"/>
              <a:t>[ </a:t>
            </a:r>
            <a:r>
              <a:rPr lang="en-US" dirty="0" err="1" smtClean="0"/>
              <a:t>notypos$Grade</a:t>
            </a:r>
            <a:r>
              <a:rPr lang="en-US" dirty="0" smtClean="0"/>
              <a:t> </a:t>
            </a:r>
            <a:r>
              <a:rPr lang="en-US" dirty="0"/>
              <a:t>&gt; 34, </a:t>
            </a:r>
            <a:r>
              <a:rPr lang="en-US" dirty="0" smtClean="0"/>
              <a:t>”Grade"] </a:t>
            </a:r>
            <a:r>
              <a:rPr lang="en-US" dirty="0"/>
              <a:t>= NA</a:t>
            </a:r>
          </a:p>
        </p:txBody>
      </p:sp>
    </p:spTree>
    <p:extLst>
      <p:ext uri="{BB962C8B-B14F-4D97-AF65-F5344CB8AC3E}">
        <p14:creationId xmlns:p14="http://schemas.microsoft.com/office/powerpoint/2010/main" val="1567481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Now, let’s set it to something – usually this value will be a NA.</a:t>
            </a:r>
          </a:p>
          <a:p>
            <a:pPr lvl="1"/>
            <a:r>
              <a:rPr lang="en-US" dirty="0" err="1"/>
              <a:t>n</a:t>
            </a:r>
            <a:r>
              <a:rPr lang="en-US" dirty="0" err="1" smtClean="0"/>
              <a:t>otypos$Grade</a:t>
            </a:r>
            <a:r>
              <a:rPr lang="en-US" dirty="0" smtClean="0"/>
              <a:t>[ </a:t>
            </a:r>
            <a:r>
              <a:rPr lang="en-US" dirty="0" err="1"/>
              <a:t>notypos$Grade</a:t>
            </a:r>
            <a:r>
              <a:rPr lang="en-US" dirty="0"/>
              <a:t> &gt; </a:t>
            </a:r>
            <a:r>
              <a:rPr lang="en-US" dirty="0" smtClean="0"/>
              <a:t>34] </a:t>
            </a:r>
            <a:r>
              <a:rPr lang="en-US" dirty="0" smtClean="0"/>
              <a:t>= NA</a:t>
            </a:r>
          </a:p>
          <a:p>
            <a:r>
              <a:rPr lang="en-US" dirty="0" smtClean="0"/>
              <a:t>Do the same thing for </a:t>
            </a:r>
            <a:r>
              <a:rPr lang="en-US" dirty="0" smtClean="0"/>
              <a:t>absences</a:t>
            </a:r>
          </a:p>
          <a:p>
            <a:r>
              <a:rPr lang="en-US" dirty="0" smtClean="0"/>
              <a:t>This style of fixing works great for individual problems where every column has a different rule for fixing.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118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Screening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So, I’ve got all this data…what now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Please note this is going to deviate from the book a bit and is based on </a:t>
            </a:r>
            <a:r>
              <a:rPr lang="en-US" dirty="0" err="1" smtClean="0"/>
              <a:t>Tabachnick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Fidell’s</a:t>
            </a:r>
            <a:r>
              <a:rPr lang="en-US" dirty="0" smtClean="0"/>
              <a:t> data screening chapter</a:t>
            </a:r>
          </a:p>
          <a:p>
            <a:pPr lvl="2"/>
            <a:r>
              <a:rPr lang="en-US" dirty="0" smtClean="0"/>
              <a:t>Which is fantastic but terribly technical and can cure insomnia.</a:t>
            </a:r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33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the RS columns all have the same rules, we can fix those all at the same time.</a:t>
            </a:r>
          </a:p>
          <a:p>
            <a:pPr lvl="1"/>
            <a:r>
              <a:rPr lang="en-US" dirty="0" smtClean="0"/>
              <a:t>Figure out what columns you want to replace using numbers.</a:t>
            </a:r>
          </a:p>
          <a:p>
            <a:pPr lvl="1"/>
            <a:r>
              <a:rPr lang="en-US" dirty="0" smtClean="0"/>
              <a:t>names(</a:t>
            </a:r>
            <a:r>
              <a:rPr lang="en-US" dirty="0" err="1" smtClean="0"/>
              <a:t>notypos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</a:t>
            </a:r>
            <a:r>
              <a:rPr lang="pl-PL" dirty="0" err="1" smtClean="0"/>
              <a:t>ead</a:t>
            </a:r>
            <a:r>
              <a:rPr lang="pl-PL" dirty="0" smtClean="0"/>
              <a:t>(</a:t>
            </a:r>
            <a:r>
              <a:rPr lang="pl-PL" dirty="0" err="1" smtClean="0"/>
              <a:t>notypos</a:t>
            </a:r>
            <a:r>
              <a:rPr lang="pl-PL" dirty="0"/>
              <a:t>[ , 6:19</a:t>
            </a:r>
            <a:r>
              <a:rPr lang="pl-PL" dirty="0" smtClean="0"/>
              <a:t>])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1692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Then, figure out the logical rules:</a:t>
            </a:r>
          </a:p>
          <a:p>
            <a:pPr lvl="1"/>
            <a:r>
              <a:rPr lang="pl-PL" dirty="0" err="1"/>
              <a:t>notypos</a:t>
            </a:r>
            <a:r>
              <a:rPr lang="pl-PL" dirty="0"/>
              <a:t>[ , 6:19</a:t>
            </a:r>
            <a:r>
              <a:rPr lang="pl-PL" dirty="0" smtClean="0"/>
              <a:t>] &gt; 7</a:t>
            </a:r>
          </a:p>
          <a:p>
            <a:r>
              <a:rPr lang="pl-PL" dirty="0" err="1" smtClean="0"/>
              <a:t>Now</a:t>
            </a:r>
            <a:r>
              <a:rPr lang="pl-PL" dirty="0" smtClean="0"/>
              <a:t>, </a:t>
            </a:r>
            <a:r>
              <a:rPr lang="pl-PL" dirty="0" err="1" smtClean="0"/>
              <a:t>put</a:t>
            </a:r>
            <a:r>
              <a:rPr lang="pl-PL" dirty="0" smtClean="0"/>
              <a:t> </a:t>
            </a:r>
            <a:r>
              <a:rPr lang="pl-PL" dirty="0" err="1" smtClean="0"/>
              <a:t>those</a:t>
            </a:r>
            <a:r>
              <a:rPr lang="pl-PL" dirty="0" smtClean="0"/>
              <a:t> </a:t>
            </a:r>
            <a:r>
              <a:rPr lang="pl-PL" dirty="0" err="1" smtClean="0"/>
              <a:t>two</a:t>
            </a:r>
            <a:r>
              <a:rPr lang="pl-PL" dirty="0" smtClean="0"/>
              <a:t> </a:t>
            </a:r>
            <a:r>
              <a:rPr lang="pl-PL" dirty="0" err="1" smtClean="0"/>
              <a:t>together</a:t>
            </a:r>
            <a:endParaRPr lang="pl-PL" dirty="0"/>
          </a:p>
          <a:p>
            <a:pPr lvl="1"/>
            <a:r>
              <a:rPr lang="pl-PL" dirty="0" err="1"/>
              <a:t>notypos</a:t>
            </a:r>
            <a:r>
              <a:rPr lang="pl-PL" dirty="0"/>
              <a:t>[ , 6:19][ </a:t>
            </a:r>
            <a:r>
              <a:rPr lang="pl-PL" dirty="0" err="1"/>
              <a:t>notypos</a:t>
            </a:r>
            <a:r>
              <a:rPr lang="pl-PL" dirty="0"/>
              <a:t>[ , 6:19] &gt; 7 </a:t>
            </a:r>
            <a:r>
              <a:rPr lang="pl-PL" dirty="0" smtClean="0"/>
              <a:t>]</a:t>
            </a:r>
          </a:p>
          <a:p>
            <a:r>
              <a:rPr lang="pl-PL" dirty="0" err="1" smtClean="0"/>
              <a:t>Now</a:t>
            </a:r>
            <a:r>
              <a:rPr lang="pl-PL" dirty="0" smtClean="0"/>
              <a:t>, set </a:t>
            </a:r>
            <a:r>
              <a:rPr lang="pl-PL" dirty="0" err="1" smtClean="0"/>
              <a:t>them</a:t>
            </a:r>
            <a:r>
              <a:rPr lang="pl-PL" dirty="0" smtClean="0"/>
              <a:t> </a:t>
            </a:r>
            <a:r>
              <a:rPr lang="pl-PL" dirty="0" err="1" smtClean="0"/>
              <a:t>equal</a:t>
            </a:r>
            <a:r>
              <a:rPr lang="pl-PL" dirty="0" smtClean="0"/>
              <a:t> to </a:t>
            </a:r>
            <a:r>
              <a:rPr lang="pl-PL" dirty="0" err="1" smtClean="0"/>
              <a:t>something</a:t>
            </a:r>
            <a:endParaRPr lang="pl-PL" dirty="0" smtClean="0"/>
          </a:p>
          <a:p>
            <a:pPr lvl="1"/>
            <a:r>
              <a:rPr lang="pl-PL" dirty="0" err="1"/>
              <a:t>notypos</a:t>
            </a:r>
            <a:r>
              <a:rPr lang="pl-PL" dirty="0"/>
              <a:t>[ , 6:19][ </a:t>
            </a:r>
            <a:r>
              <a:rPr lang="pl-PL" dirty="0" err="1"/>
              <a:t>notypos</a:t>
            </a:r>
            <a:r>
              <a:rPr lang="pl-PL" dirty="0"/>
              <a:t>[ , 6:19] &gt; 7 </a:t>
            </a:r>
            <a:r>
              <a:rPr lang="pl-PL" dirty="0" smtClean="0"/>
              <a:t>] = NA</a:t>
            </a:r>
            <a:endParaRPr lang="pl-PL" dirty="0"/>
          </a:p>
        </p:txBody>
      </p:sp>
      <p:sp>
        <p:nvSpPr>
          <p:cNvPr id="4" name="TextBox 3"/>
          <p:cNvSpPr txBox="1"/>
          <p:nvPr/>
        </p:nvSpPr>
        <p:spPr>
          <a:xfrm>
            <a:off x="230885" y="5118843"/>
            <a:ext cx="822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just do the last step, I did it one part at a time to show you what was happening.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001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Accuracy-</a:t>
            </a:r>
            <a:r>
              <a:rPr lang="en-US" dirty="0" err="1" smtClean="0"/>
              <a:t>ish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Means and SDs are useful to think about. </a:t>
            </a:r>
          </a:p>
          <a:p>
            <a:pPr lvl="1"/>
            <a:r>
              <a:rPr lang="en-US" dirty="0" smtClean="0"/>
              <a:t>You want to make sure it’s the data you expect. If a mean is 1.2 in a 1-7 scale, that’s a good sign everyone picked 1.</a:t>
            </a:r>
          </a:p>
          <a:p>
            <a:pPr lvl="1"/>
            <a:r>
              <a:rPr lang="en-US" dirty="0" smtClean="0"/>
              <a:t>SDs indicate the spread of the data – very large spreads (lots of error) and very small spreads (no variance) can be bad for you.</a:t>
            </a:r>
          </a:p>
          <a:p>
            <a:pPr lvl="2"/>
            <a:r>
              <a:rPr lang="en-US" dirty="0" smtClean="0"/>
              <a:t>Remember that depends on the scale of the data.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401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use apply! (note: not </a:t>
            </a:r>
            <a:r>
              <a:rPr lang="en-US" dirty="0" err="1" smtClean="0"/>
              <a:t>tapply</a:t>
            </a:r>
            <a:r>
              <a:rPr lang="en-US" dirty="0" smtClean="0"/>
              <a:t>).</a:t>
            </a:r>
          </a:p>
          <a:p>
            <a:r>
              <a:rPr lang="en-US" dirty="0" smtClean="0"/>
              <a:t>The apply function is very similar to </a:t>
            </a:r>
            <a:r>
              <a:rPr lang="en-US" dirty="0" err="1" smtClean="0"/>
              <a:t>tapply</a:t>
            </a:r>
            <a:r>
              <a:rPr lang="en-US" dirty="0" smtClean="0"/>
              <a:t>, but it calculates functions by row or column in a data frame.</a:t>
            </a:r>
          </a:p>
          <a:p>
            <a:pPr lvl="1"/>
            <a:r>
              <a:rPr lang="en-US" dirty="0" smtClean="0"/>
              <a:t>Remember that </a:t>
            </a:r>
            <a:r>
              <a:rPr lang="en-US" dirty="0" err="1" smtClean="0"/>
              <a:t>tapply</a:t>
            </a:r>
            <a:r>
              <a:rPr lang="en-US" dirty="0" smtClean="0"/>
              <a:t> calculates ONLY on one column at a time with a grouping variable.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0111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apply(data set name, 1 OR 2, FUN)</a:t>
            </a:r>
          </a:p>
          <a:p>
            <a:pPr lvl="1"/>
            <a:r>
              <a:rPr lang="en-US" dirty="0" smtClean="0"/>
              <a:t>Data set name is the data set you are interested in calculating on.</a:t>
            </a:r>
          </a:p>
          <a:p>
            <a:pPr lvl="1"/>
            <a:r>
              <a:rPr lang="en-US" dirty="0" smtClean="0"/>
              <a:t>1 is for rows, 2 is for columns</a:t>
            </a:r>
          </a:p>
          <a:p>
            <a:pPr lvl="1"/>
            <a:r>
              <a:rPr lang="en-US" dirty="0" smtClean="0"/>
              <a:t>FUN = function, mean/</a:t>
            </a:r>
            <a:r>
              <a:rPr lang="en-US" dirty="0" err="1" smtClean="0"/>
              <a:t>sd</a:t>
            </a:r>
            <a:r>
              <a:rPr lang="en-US" dirty="0" smtClean="0"/>
              <a:t>/etc. </a:t>
            </a:r>
          </a:p>
          <a:p>
            <a:r>
              <a:rPr lang="en-US" dirty="0"/>
              <a:t>apply(</a:t>
            </a:r>
            <a:r>
              <a:rPr lang="en-US" dirty="0" err="1"/>
              <a:t>notypos</a:t>
            </a:r>
            <a:r>
              <a:rPr lang="en-US" dirty="0"/>
              <a:t>, 2, mean</a:t>
            </a:r>
            <a:r>
              <a:rPr lang="en-US" dirty="0" smtClean="0"/>
              <a:t>)</a:t>
            </a:r>
          </a:p>
          <a:p>
            <a:r>
              <a:rPr lang="en-US" dirty="0"/>
              <a:t>apply(</a:t>
            </a:r>
            <a:r>
              <a:rPr lang="en-US" dirty="0" err="1"/>
              <a:t>notypos</a:t>
            </a:r>
            <a:r>
              <a:rPr lang="en-US" dirty="0"/>
              <a:t>, 2, </a:t>
            </a:r>
            <a:r>
              <a:rPr lang="en-US" dirty="0" err="1" smtClean="0"/>
              <a:t>sd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0639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is it sad?</a:t>
            </a:r>
          </a:p>
          <a:p>
            <a:pPr lvl="1"/>
            <a:r>
              <a:rPr lang="en-US" dirty="0" smtClean="0"/>
              <a:t>First, we tried to take an average of factor variables. Which is no good. </a:t>
            </a:r>
          </a:p>
          <a:p>
            <a:pPr lvl="1"/>
            <a:r>
              <a:rPr lang="en-US" dirty="0" smtClean="0"/>
              <a:t>Let’s drop the factor columns.</a:t>
            </a:r>
          </a:p>
          <a:p>
            <a:r>
              <a:rPr lang="en-US" dirty="0" smtClean="0"/>
              <a:t>The minus sign says everything BUT these columns. </a:t>
            </a:r>
          </a:p>
          <a:p>
            <a:pPr lvl="1"/>
            <a:r>
              <a:rPr lang="pl-PL" dirty="0" err="1"/>
              <a:t>notypos</a:t>
            </a:r>
            <a:r>
              <a:rPr lang="pl-PL" dirty="0"/>
              <a:t>[, -c(1,3)]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2475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apply(</a:t>
            </a:r>
            <a:r>
              <a:rPr lang="en-US" dirty="0" err="1"/>
              <a:t>notypos</a:t>
            </a:r>
            <a:r>
              <a:rPr lang="en-US" dirty="0"/>
              <a:t>[, -c(1,3)], 2, mean</a:t>
            </a:r>
            <a:r>
              <a:rPr lang="en-US" dirty="0" smtClean="0"/>
              <a:t>)</a:t>
            </a:r>
          </a:p>
          <a:p>
            <a:r>
              <a:rPr lang="en-US" dirty="0" smtClean="0"/>
              <a:t>Second problem! All those NA values </a:t>
            </a:r>
            <a:r>
              <a:rPr lang="en-US" dirty="0" smtClean="0">
                <a:sym typeface="Wingdings"/>
              </a:rPr>
              <a:t></a:t>
            </a:r>
          </a:p>
          <a:p>
            <a:r>
              <a:rPr lang="en-US" dirty="0" smtClean="0">
                <a:sym typeface="Wingdings"/>
              </a:rPr>
              <a:t>Apply will allow us to use the other facets of each function.</a:t>
            </a:r>
          </a:p>
          <a:p>
            <a:pPr lvl="1"/>
            <a:r>
              <a:rPr lang="en-US" dirty="0"/>
              <a:t>apply(</a:t>
            </a:r>
            <a:r>
              <a:rPr lang="en-US" dirty="0" err="1"/>
              <a:t>notypos</a:t>
            </a:r>
            <a:r>
              <a:rPr lang="en-US" dirty="0"/>
              <a:t>[, -c(1,3)], 2, mean, </a:t>
            </a:r>
            <a:r>
              <a:rPr lang="en-US" dirty="0" err="1"/>
              <a:t>na.rm</a:t>
            </a:r>
            <a:r>
              <a:rPr lang="en-US" dirty="0"/>
              <a:t> = TRUE)</a:t>
            </a:r>
          </a:p>
          <a:p>
            <a:pPr lvl="1"/>
            <a:r>
              <a:rPr lang="en-US" dirty="0"/>
              <a:t>apply(</a:t>
            </a:r>
            <a:r>
              <a:rPr lang="en-US" dirty="0" err="1"/>
              <a:t>notypos</a:t>
            </a:r>
            <a:r>
              <a:rPr lang="en-US" dirty="0"/>
              <a:t>[, -c(1,3)], 2, </a:t>
            </a:r>
            <a:r>
              <a:rPr lang="en-US" dirty="0" err="1"/>
              <a:t>sd</a:t>
            </a:r>
            <a:r>
              <a:rPr lang="en-US" dirty="0"/>
              <a:t>, </a:t>
            </a:r>
            <a:r>
              <a:rPr lang="en-US" dirty="0" err="1"/>
              <a:t>na.rm</a:t>
            </a:r>
            <a:r>
              <a:rPr lang="en-US" dirty="0"/>
              <a:t> = TRUE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441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screening – important to check for errors, </a:t>
            </a:r>
            <a:r>
              <a:rPr lang="en-US" dirty="0" smtClean="0"/>
              <a:t>outliers, </a:t>
            </a:r>
            <a:r>
              <a:rPr lang="en-US" dirty="0"/>
              <a:t>and </a:t>
            </a:r>
            <a:r>
              <a:rPr lang="en-US" dirty="0" smtClean="0"/>
              <a:t>assumptions.</a:t>
            </a:r>
            <a:endParaRPr lang="en-US" dirty="0"/>
          </a:p>
          <a:p>
            <a:r>
              <a:rPr lang="en-US" dirty="0"/>
              <a:t>What’s the most important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Always check for errors, outliers, missing data.</a:t>
            </a:r>
            <a:endParaRPr lang="en-US" dirty="0"/>
          </a:p>
          <a:p>
            <a:pPr lvl="1"/>
            <a:r>
              <a:rPr lang="en-US" dirty="0" smtClean="0"/>
              <a:t>For assumptions, it depends </a:t>
            </a:r>
            <a:r>
              <a:rPr lang="en-US" dirty="0"/>
              <a:t>on the type of test because they have different assumptions.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425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Important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Hypothesis testing: </a:t>
            </a:r>
          </a:p>
          <a:p>
            <a:pPr lvl="1"/>
            <a:r>
              <a:rPr lang="en-US" dirty="0" smtClean="0"/>
              <a:t>We set </a:t>
            </a:r>
            <a:r>
              <a:rPr lang="en-US" i="1" dirty="0" smtClean="0"/>
              <a:t>alpha</a:t>
            </a:r>
            <a:r>
              <a:rPr lang="en-US" dirty="0" smtClean="0"/>
              <a:t> (Type 1 Error) to &lt; .05 </a:t>
            </a:r>
          </a:p>
          <a:p>
            <a:pPr lvl="1"/>
            <a:r>
              <a:rPr lang="en-US" dirty="0" smtClean="0"/>
              <a:t>Therefore, we use </a:t>
            </a:r>
            <a:r>
              <a:rPr lang="en-US" i="1" dirty="0" smtClean="0"/>
              <a:t>p </a:t>
            </a:r>
            <a:r>
              <a:rPr lang="en-US" dirty="0" smtClean="0"/>
              <a:t>&lt; .05 as a criterion for statistical significance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918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Important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screening:</a:t>
            </a:r>
          </a:p>
          <a:p>
            <a:pPr lvl="1"/>
            <a:r>
              <a:rPr lang="en-US" dirty="0" smtClean="0"/>
              <a:t>In data screening, we want to use a stricter criterion. </a:t>
            </a:r>
          </a:p>
          <a:p>
            <a:pPr lvl="1"/>
            <a:r>
              <a:rPr lang="en-US" dirty="0" smtClean="0"/>
              <a:t>We want things to be </a:t>
            </a:r>
            <a:r>
              <a:rPr lang="en-US" i="1" dirty="0" smtClean="0"/>
              <a:t>really</a:t>
            </a:r>
            <a:r>
              <a:rPr lang="en-US" dirty="0" smtClean="0"/>
              <a:t> screwy before we start to change them.</a:t>
            </a:r>
          </a:p>
          <a:p>
            <a:pPr lvl="1"/>
            <a:r>
              <a:rPr lang="en-US" dirty="0" smtClean="0"/>
              <a:t>Therefore, we are going to use </a:t>
            </a:r>
            <a:r>
              <a:rPr lang="en-US" b="1" i="1" dirty="0" smtClean="0"/>
              <a:t>p</a:t>
            </a:r>
            <a:r>
              <a:rPr lang="en-US" b="1" dirty="0" smtClean="0"/>
              <a:t> &lt; .001</a:t>
            </a:r>
            <a:r>
              <a:rPr lang="en-US" dirty="0"/>
              <a:t> </a:t>
            </a:r>
            <a:r>
              <a:rPr lang="en-US" dirty="0" smtClean="0"/>
              <a:t>to denote things are bad.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97868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List – In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Accuracy</a:t>
            </a:r>
          </a:p>
          <a:p>
            <a:r>
              <a:rPr lang="en-US" dirty="0" smtClean="0"/>
              <a:t>Missing Data</a:t>
            </a:r>
          </a:p>
          <a:p>
            <a:r>
              <a:rPr lang="en-US" dirty="0" smtClean="0"/>
              <a:t>Outliers</a:t>
            </a:r>
          </a:p>
          <a:p>
            <a:r>
              <a:rPr lang="en-US" dirty="0" smtClean="0"/>
              <a:t>It </a:t>
            </a:r>
            <a:r>
              <a:rPr lang="en-US" dirty="0" smtClean="0"/>
              <a:t>Depends:</a:t>
            </a:r>
            <a:endParaRPr lang="en-US" dirty="0" smtClean="0"/>
          </a:p>
          <a:p>
            <a:pPr lvl="1"/>
            <a:r>
              <a:rPr lang="en-US" dirty="0" err="1" smtClean="0"/>
              <a:t>Additivity</a:t>
            </a:r>
            <a:endParaRPr lang="en-US" dirty="0" smtClean="0"/>
          </a:p>
          <a:p>
            <a:pPr lvl="1"/>
            <a:r>
              <a:rPr lang="en-US" dirty="0" smtClean="0"/>
              <a:t>Normality</a:t>
            </a:r>
          </a:p>
          <a:p>
            <a:pPr lvl="1"/>
            <a:r>
              <a:rPr lang="en-US" dirty="0" smtClean="0"/>
              <a:t>Linearity </a:t>
            </a:r>
          </a:p>
          <a:p>
            <a:pPr lvl="1"/>
            <a:r>
              <a:rPr lang="en-US" dirty="0" smtClean="0"/>
              <a:t>Homogeneity</a:t>
            </a:r>
          </a:p>
          <a:p>
            <a:pPr lvl="1"/>
            <a:r>
              <a:rPr lang="en-US" dirty="0" smtClean="0"/>
              <a:t>Homoscedasticity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069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List – In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this order?</a:t>
            </a:r>
          </a:p>
          <a:p>
            <a:pPr lvl="1"/>
            <a:r>
              <a:rPr lang="en-US" dirty="0" smtClean="0"/>
              <a:t>Because if you fix something (accuracy)</a:t>
            </a:r>
          </a:p>
          <a:p>
            <a:pPr lvl="1"/>
            <a:r>
              <a:rPr lang="en-US" dirty="0" smtClean="0"/>
              <a:t>Or replace missing data</a:t>
            </a:r>
          </a:p>
          <a:p>
            <a:pPr lvl="1"/>
            <a:r>
              <a:rPr lang="en-US" dirty="0" smtClean="0"/>
              <a:t>Or take out outliers</a:t>
            </a:r>
          </a:p>
          <a:p>
            <a:pPr lvl="1"/>
            <a:r>
              <a:rPr lang="en-US" dirty="0" smtClean="0"/>
              <a:t>ALL THE REST OF THE ANALYSES CHANGE.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217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dataset was collected to assess the resiliency of teenagers after a natural disaster.</a:t>
            </a:r>
          </a:p>
          <a:p>
            <a:pPr lvl="1"/>
            <a:r>
              <a:rPr lang="en-US" dirty="0" smtClean="0"/>
              <a:t>The dataset contains the RS14 scale that measures resiliency, as well as several demographic variables. 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4220" y="6398087"/>
            <a:ext cx="6807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Modeled after a real paper from the </a:t>
            </a:r>
            <a:r>
              <a:rPr lang="en-US" dirty="0" err="1" smtClean="0"/>
              <a:t>Schulenberg</a:t>
            </a:r>
            <a:r>
              <a:rPr lang="en-US" dirty="0" smtClean="0"/>
              <a:t> lab, not the real data.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117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the dataset to get started – call it master for master dataset.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712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1117</Words>
  <Application>Microsoft Macintosh PowerPoint</Application>
  <PresentationFormat>On-screen Show (4:3)</PresentationFormat>
  <Paragraphs>134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Calibri</vt:lpstr>
      <vt:lpstr>Wingdings</vt:lpstr>
      <vt:lpstr>Arial</vt:lpstr>
      <vt:lpstr>Office Theme</vt:lpstr>
      <vt:lpstr>Accuracy</vt:lpstr>
      <vt:lpstr>Data Screening</vt:lpstr>
      <vt:lpstr>Why?</vt:lpstr>
      <vt:lpstr>Big Important Rule</vt:lpstr>
      <vt:lpstr>Big Important Rule</vt:lpstr>
      <vt:lpstr>The List – In Order</vt:lpstr>
      <vt:lpstr>The List – In Order</vt:lpstr>
      <vt:lpstr>Dataset Example</vt:lpstr>
      <vt:lpstr>Dataset Example</vt:lpstr>
      <vt:lpstr>Accuracy</vt:lpstr>
      <vt:lpstr>Accuracy</vt:lpstr>
      <vt:lpstr>Accuracy</vt:lpstr>
      <vt:lpstr>Accuracy</vt:lpstr>
      <vt:lpstr>Accuracy</vt:lpstr>
      <vt:lpstr>Accuracy</vt:lpstr>
      <vt:lpstr>Accuracy</vt:lpstr>
      <vt:lpstr>Accuracy</vt:lpstr>
      <vt:lpstr>Accuracy</vt:lpstr>
      <vt:lpstr>Accuracy</vt:lpstr>
      <vt:lpstr>Accuracy</vt:lpstr>
      <vt:lpstr>Accuracy</vt:lpstr>
      <vt:lpstr>Accuracy-ish</vt:lpstr>
      <vt:lpstr>Accuracy</vt:lpstr>
      <vt:lpstr>Accuracy</vt:lpstr>
      <vt:lpstr>Accuracy</vt:lpstr>
      <vt:lpstr>Accuracy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Beast of Bias</dc:title>
  <dc:creator>Erin</dc:creator>
  <cp:lastModifiedBy>Erin M. Buchanan</cp:lastModifiedBy>
  <cp:revision>61</cp:revision>
  <dcterms:created xsi:type="dcterms:W3CDTF">2013-09-09T02:12:22Z</dcterms:created>
  <dcterms:modified xsi:type="dcterms:W3CDTF">2016-09-19T02:52:53Z</dcterms:modified>
</cp:coreProperties>
</file>