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7" r:id="rId2"/>
    <p:sldId id="259" r:id="rId3"/>
    <p:sldId id="283" r:id="rId4"/>
    <p:sldId id="284" r:id="rId5"/>
    <p:sldId id="285" r:id="rId6"/>
    <p:sldId id="286" r:id="rId7"/>
    <p:sldId id="330" r:id="rId8"/>
    <p:sldId id="298" r:id="rId9"/>
    <p:sldId id="262" r:id="rId10"/>
    <p:sldId id="289" r:id="rId11"/>
    <p:sldId id="337" r:id="rId12"/>
    <p:sldId id="331" r:id="rId13"/>
    <p:sldId id="290" r:id="rId14"/>
    <p:sldId id="291" r:id="rId15"/>
    <p:sldId id="292" r:id="rId16"/>
    <p:sldId id="294" r:id="rId17"/>
    <p:sldId id="293" r:id="rId18"/>
    <p:sldId id="263" r:id="rId19"/>
    <p:sldId id="264" r:id="rId20"/>
    <p:sldId id="295" r:id="rId21"/>
    <p:sldId id="304" r:id="rId22"/>
    <p:sldId id="338" r:id="rId23"/>
    <p:sldId id="339" r:id="rId24"/>
    <p:sldId id="340" r:id="rId25"/>
    <p:sldId id="302" r:id="rId26"/>
    <p:sldId id="354" r:id="rId27"/>
    <p:sldId id="358" r:id="rId28"/>
    <p:sldId id="303" r:id="rId29"/>
    <p:sldId id="312" r:id="rId30"/>
    <p:sldId id="297" r:id="rId31"/>
    <p:sldId id="265" r:id="rId32"/>
    <p:sldId id="345" r:id="rId33"/>
    <p:sldId id="346" r:id="rId34"/>
    <p:sldId id="315" r:id="rId35"/>
    <p:sldId id="355" r:id="rId36"/>
    <p:sldId id="356" r:id="rId37"/>
    <p:sldId id="357" r:id="rId38"/>
    <p:sldId id="316" r:id="rId39"/>
    <p:sldId id="359" r:id="rId40"/>
    <p:sldId id="311" r:id="rId41"/>
    <p:sldId id="352" r:id="rId42"/>
    <p:sldId id="333" r:id="rId43"/>
    <p:sldId id="334" r:id="rId44"/>
    <p:sldId id="335" r:id="rId45"/>
    <p:sldId id="353" r:id="rId46"/>
    <p:sldId id="33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7"/>
    <p:restoredTop sz="93632"/>
  </p:normalViewPr>
  <p:slideViewPr>
    <p:cSldViewPr snapToGrid="0" snapToObjects="1">
      <p:cViewPr varScale="1">
        <p:scale>
          <a:sx n="97" d="100"/>
          <a:sy n="97" d="100"/>
        </p:scale>
        <p:origin x="15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20870-F41E-364A-8B47-30502E401398}" type="datetimeFigureOut">
              <a:rPr lang="en-US" smtClean="0"/>
              <a:t>10/1/17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9FFE4-A78B-8E49-902F-DEF3EBEB2A88}" type="slidenum">
              <a:rPr lang="en-US" smtClean="0"/>
              <a:t>‹#›</a:t>
            </a:fld>
            <a:endParaRPr lang="en-US"/>
          </a:p>
        </p:txBody>
      </p:sp>
    </p:spTree>
    <p:extLst>
      <p:ext uri="{BB962C8B-B14F-4D97-AF65-F5344CB8AC3E}">
        <p14:creationId xmlns:p14="http://schemas.microsoft.com/office/powerpoint/2010/main" val="3381955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dirty="0" smtClean="0"/>
              <a:t>E.g., Is the movie </a:t>
            </a:r>
            <a:r>
              <a:rPr lang="en-GB" i="1" dirty="0" smtClean="0"/>
              <a:t>Scream 2</a:t>
            </a:r>
            <a:r>
              <a:rPr lang="en-GB" dirty="0" smtClean="0"/>
              <a:t> scarier than the original </a:t>
            </a:r>
            <a:r>
              <a:rPr lang="en-GB" i="1" dirty="0" smtClean="0"/>
              <a:t>Scream</a:t>
            </a:r>
            <a:r>
              <a:rPr lang="en-GB" dirty="0" smtClean="0"/>
              <a:t>? We could measure heart rates (which indicate anxiety) during both films and compare them.</a:t>
            </a:r>
          </a:p>
          <a:p>
            <a:endParaRPr lang="en-US" dirty="0"/>
          </a:p>
        </p:txBody>
      </p:sp>
      <p:sp>
        <p:nvSpPr>
          <p:cNvPr id="4" name="Slide Number Placeholder 3"/>
          <p:cNvSpPr>
            <a:spLocks noGrp="1"/>
          </p:cNvSpPr>
          <p:nvPr>
            <p:ph type="sldNum" sz="quarter" idx="10"/>
          </p:nvPr>
        </p:nvSpPr>
        <p:spPr/>
        <p:txBody>
          <a:bodyPr/>
          <a:lstStyle/>
          <a:p>
            <a:fld id="{AF29FFE4-A78B-8E49-902F-DEF3EBEB2A88}" type="slidenum">
              <a:rPr lang="en-US" smtClean="0"/>
              <a:t>2</a:t>
            </a:fld>
            <a:endParaRPr lang="en-US"/>
          </a:p>
        </p:txBody>
      </p:sp>
    </p:spTree>
    <p:extLst>
      <p:ext uri="{BB962C8B-B14F-4D97-AF65-F5344CB8AC3E}">
        <p14:creationId xmlns:p14="http://schemas.microsoft.com/office/powerpoint/2010/main" val="63956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563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597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62001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1A5D7A-7750-BA44-80C7-BF43480BBF18}"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91435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A5D7A-7750-BA44-80C7-BF43480BBF18}" type="datetimeFigureOut">
              <a:rPr lang="en-US" smtClean="0"/>
              <a:t>10/1/17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75856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1A5D7A-7750-BA44-80C7-BF43480BBF18}"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23847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1A5D7A-7750-BA44-80C7-BF43480BBF18}" type="datetimeFigureOut">
              <a:rPr lang="en-US" smtClean="0"/>
              <a:t>10/1/17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0769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1A5D7A-7750-BA44-80C7-BF43480BBF18}" type="datetimeFigureOut">
              <a:rPr lang="en-US" smtClean="0"/>
              <a:t>10/1/17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254315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A5D7A-7750-BA44-80C7-BF43480BBF18}" type="datetimeFigureOut">
              <a:rPr lang="en-US" smtClean="0"/>
              <a:t>10/1/17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5413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274106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A5D7A-7750-BA44-80C7-BF43480BBF18}" type="datetimeFigureOut">
              <a:rPr lang="en-US" smtClean="0"/>
              <a:t>10/1/17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171BD6-7880-794F-8E6E-957EA5207AF7}" type="slidenum">
              <a:rPr lang="en-US" smtClean="0"/>
              <a:t>‹#›</a:t>
            </a:fld>
            <a:endParaRPr lang="en-US"/>
          </a:p>
        </p:txBody>
      </p:sp>
    </p:spTree>
    <p:extLst>
      <p:ext uri="{BB962C8B-B14F-4D97-AF65-F5344CB8AC3E}">
        <p14:creationId xmlns:p14="http://schemas.microsoft.com/office/powerpoint/2010/main" val="1910157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A5D7A-7750-BA44-80C7-BF43480BBF18}" type="datetimeFigureOut">
              <a:rPr lang="en-US" smtClean="0"/>
              <a:t>10/1/17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71BD6-7880-794F-8E6E-957EA5207AF7}" type="slidenum">
              <a:rPr lang="en-US" smtClean="0"/>
              <a:t>‹#›</a:t>
            </a:fld>
            <a:endParaRPr lang="en-US"/>
          </a:p>
        </p:txBody>
      </p:sp>
    </p:spTree>
    <p:extLst>
      <p:ext uri="{BB962C8B-B14F-4D97-AF65-F5344CB8AC3E}">
        <p14:creationId xmlns:p14="http://schemas.microsoft.com/office/powerpoint/2010/main" val="20366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wmf"/><Relationship Id="rId3"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Comparing Two Means</a:t>
            </a:r>
            <a:endParaRPr lang="en-GB" dirty="0"/>
          </a:p>
        </p:txBody>
      </p:sp>
      <p:sp>
        <p:nvSpPr>
          <p:cNvPr id="3" name="Subtitle 2"/>
          <p:cNvSpPr>
            <a:spLocks noGrp="1"/>
          </p:cNvSpPr>
          <p:nvPr>
            <p:ph type="subTitle" idx="1"/>
          </p:nvPr>
        </p:nvSpPr>
        <p:spPr/>
        <p:txBody>
          <a:bodyPr/>
          <a:lstStyle/>
          <a:p>
            <a:r>
              <a:rPr lang="en-GB" dirty="0" smtClean="0"/>
              <a:t>Chapter 9</a:t>
            </a:r>
            <a:endParaRPr lang="en-GB" dirty="0"/>
          </a:p>
        </p:txBody>
      </p:sp>
    </p:spTree>
    <p:extLst>
      <p:ext uri="{BB962C8B-B14F-4D97-AF65-F5344CB8AC3E}">
        <p14:creationId xmlns:p14="http://schemas.microsoft.com/office/powerpoint/2010/main" val="174448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Two samples of data are collected and the sample means calculated. These means might differ by either a little or a lot.</a:t>
            </a:r>
          </a:p>
          <a:p>
            <a:pPr lvl="1"/>
            <a:r>
              <a:rPr lang="en-GB" dirty="0" smtClean="0"/>
              <a:t>Let’s calculate the means. </a:t>
            </a:r>
          </a:p>
          <a:p>
            <a:pPr lvl="1"/>
            <a:r>
              <a:rPr lang="en-GB" dirty="0" smtClean="0"/>
              <a:t>Use </a:t>
            </a:r>
            <a:r>
              <a:rPr lang="en-GB" dirty="0" err="1" smtClean="0"/>
              <a:t>tapply</a:t>
            </a:r>
            <a:r>
              <a:rPr lang="en-GB" dirty="0" smtClean="0"/>
              <a:t>!</a:t>
            </a:r>
          </a:p>
          <a:p>
            <a:endParaRPr lang="en-US" dirty="0"/>
          </a:p>
        </p:txBody>
      </p:sp>
    </p:spTree>
    <p:extLst>
      <p:ext uri="{BB962C8B-B14F-4D97-AF65-F5344CB8AC3E}">
        <p14:creationId xmlns:p14="http://schemas.microsoft.com/office/powerpoint/2010/main" val="311909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Means/SDs</a:t>
            </a:r>
            <a:endParaRPr lang="en-US" dirty="0"/>
          </a:p>
        </p:txBody>
      </p:sp>
      <p:pic>
        <p:nvPicPr>
          <p:cNvPr id="3" name="Picture 2"/>
          <p:cNvPicPr>
            <a:picLocks noChangeAspect="1"/>
          </p:cNvPicPr>
          <p:nvPr/>
        </p:nvPicPr>
        <p:blipFill>
          <a:blip r:embed="rId2"/>
          <a:stretch>
            <a:fillRect/>
          </a:stretch>
        </p:blipFill>
        <p:spPr>
          <a:xfrm>
            <a:off x="4683078" y="3695178"/>
            <a:ext cx="4221449" cy="2927437"/>
          </a:xfrm>
          <a:prstGeom prst="rect">
            <a:avLst/>
          </a:prstGeom>
        </p:spPr>
      </p:pic>
      <p:pic>
        <p:nvPicPr>
          <p:cNvPr id="5" name="Picture 4"/>
          <p:cNvPicPr>
            <a:picLocks noChangeAspect="1"/>
          </p:cNvPicPr>
          <p:nvPr/>
        </p:nvPicPr>
        <p:blipFill>
          <a:blip r:embed="rId3"/>
          <a:stretch>
            <a:fillRect/>
          </a:stretch>
        </p:blipFill>
        <p:spPr>
          <a:xfrm>
            <a:off x="358557" y="1417637"/>
            <a:ext cx="8559625" cy="1814077"/>
          </a:xfrm>
          <a:prstGeom prst="rect">
            <a:avLst/>
          </a:prstGeom>
        </p:spPr>
      </p:pic>
    </p:spTree>
    <p:extLst>
      <p:ext uri="{BB962C8B-B14F-4D97-AF65-F5344CB8AC3E}">
        <p14:creationId xmlns:p14="http://schemas.microsoft.com/office/powerpoint/2010/main" val="287404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4294967295"/>
          </p:nvPr>
        </p:nvSpPr>
        <p:spPr>
          <a:xfrm>
            <a:off x="0" y="6357958"/>
            <a:ext cx="857224" cy="365125"/>
          </a:xfrm>
          <a:prstGeom prst="rect">
            <a:avLst/>
          </a:prstGeom>
        </p:spPr>
        <p:txBody>
          <a:bodyPr/>
          <a:lstStyle/>
          <a:p>
            <a:r>
              <a:rPr lang="en-US"/>
              <a:t>Slide </a:t>
            </a:r>
            <a:fld id="{FA7A2073-4872-44AD-BD2C-46D5838DA2BA}" type="slidenum">
              <a:rPr lang="en-US"/>
              <a:pPr/>
              <a:t>12</a:t>
            </a:fld>
            <a:endParaRPr lang="en-US"/>
          </a:p>
        </p:txBody>
      </p:sp>
      <p:sp>
        <p:nvSpPr>
          <p:cNvPr id="69634" name="Rectangle 2"/>
          <p:cNvSpPr>
            <a:spLocks noGrp="1" noChangeArrowheads="1"/>
          </p:cNvSpPr>
          <p:nvPr>
            <p:ph type="title"/>
          </p:nvPr>
        </p:nvSpPr>
        <p:spPr>
          <a:xfrm>
            <a:off x="1763713" y="274638"/>
            <a:ext cx="6923087" cy="633412"/>
          </a:xfrm>
        </p:spPr>
        <p:txBody>
          <a:bodyPr>
            <a:normAutofit fontScale="90000"/>
          </a:bodyPr>
          <a:lstStyle/>
          <a:p>
            <a:r>
              <a:rPr lang="en-GB" sz="4000" dirty="0" smtClean="0"/>
              <a:t>Rational </a:t>
            </a:r>
            <a:r>
              <a:rPr lang="en-GB" sz="4000" dirty="0"/>
              <a:t>to Experiments</a:t>
            </a:r>
            <a:endParaRPr lang="en-US" sz="4000" dirty="0"/>
          </a:p>
        </p:txBody>
      </p:sp>
      <p:sp>
        <p:nvSpPr>
          <p:cNvPr id="69635" name="Rectangle 3"/>
          <p:cNvSpPr>
            <a:spLocks noGrp="1" noChangeArrowheads="1"/>
          </p:cNvSpPr>
          <p:nvPr>
            <p:ph type="body" idx="1"/>
          </p:nvPr>
        </p:nvSpPr>
        <p:spPr>
          <a:xfrm>
            <a:off x="1763713" y="4292600"/>
            <a:ext cx="6923087" cy="1684338"/>
          </a:xfrm>
        </p:spPr>
        <p:txBody>
          <a:bodyPr/>
          <a:lstStyle/>
          <a:p>
            <a:pPr>
              <a:lnSpc>
                <a:spcPct val="90000"/>
              </a:lnSpc>
            </a:pPr>
            <a:r>
              <a:rPr lang="en-US" sz="2400" dirty="0"/>
              <a:t>Variance created by our manipulation</a:t>
            </a:r>
          </a:p>
          <a:p>
            <a:pPr lvl="1">
              <a:lnSpc>
                <a:spcPct val="90000"/>
              </a:lnSpc>
            </a:pPr>
            <a:r>
              <a:rPr lang="en-US" sz="2000" dirty="0" smtClean="0"/>
              <a:t>The cloak (systematic </a:t>
            </a:r>
            <a:r>
              <a:rPr lang="en-US" sz="2000" dirty="0"/>
              <a:t>variance)</a:t>
            </a:r>
          </a:p>
          <a:p>
            <a:pPr>
              <a:lnSpc>
                <a:spcPct val="90000"/>
              </a:lnSpc>
            </a:pPr>
            <a:r>
              <a:rPr lang="en-US" sz="2400" dirty="0"/>
              <a:t>Variance created by unknown factors</a:t>
            </a:r>
          </a:p>
          <a:p>
            <a:pPr lvl="1">
              <a:lnSpc>
                <a:spcPct val="90000"/>
              </a:lnSpc>
            </a:pPr>
            <a:r>
              <a:rPr lang="en-US" sz="2000" dirty="0"/>
              <a:t>E.g. Differences in ability (unsystematic variance)</a:t>
            </a:r>
          </a:p>
        </p:txBody>
      </p:sp>
      <p:sp>
        <p:nvSpPr>
          <p:cNvPr id="69638" name="Text Box 6"/>
          <p:cNvSpPr txBox="1">
            <a:spLocks noChangeArrowheads="1"/>
          </p:cNvSpPr>
          <p:nvPr/>
        </p:nvSpPr>
        <p:spPr bwMode="auto">
          <a:xfrm>
            <a:off x="3684588" y="2805113"/>
            <a:ext cx="2360612" cy="646331"/>
          </a:xfrm>
          <a:prstGeom prst="rect">
            <a:avLst/>
          </a:prstGeom>
          <a:solidFill>
            <a:srgbClr val="FF3300"/>
          </a:solidFill>
          <a:ln w="9525">
            <a:solidFill>
              <a:srgbClr val="FFFFFF"/>
            </a:solidFill>
            <a:miter lim="800000"/>
            <a:headEnd/>
            <a:tailEnd/>
          </a:ln>
          <a:effectLst>
            <a:outerShdw dist="107763" dir="2700000" algn="ctr" rotWithShape="0">
              <a:schemeClr val="bg2">
                <a:alpha val="50000"/>
              </a:schemeClr>
            </a:outerShdw>
          </a:effectLst>
        </p:spPr>
        <p:txBody>
          <a:bodyPr>
            <a:spAutoFit/>
          </a:bodyPr>
          <a:lstStyle/>
          <a:p>
            <a:pPr algn="ctr" eaLnBrk="0" hangingPunct="0">
              <a:spcBef>
                <a:spcPct val="50000"/>
              </a:spcBef>
            </a:pPr>
            <a:r>
              <a:rPr lang="en-GB" sz="3600" dirty="0" err="1" smtClean="0">
                <a:solidFill>
                  <a:schemeClr val="bg1"/>
                </a:solidFill>
                <a:effectLst>
                  <a:outerShdw blurRad="38100" dist="38100" dir="2700000" algn="tl">
                    <a:srgbClr val="000000"/>
                  </a:outerShdw>
                </a:effectLst>
                <a:latin typeface="Trebuchet MS" pitchFamily="34" charset="0"/>
              </a:rPr>
              <a:t>Behavior</a:t>
            </a:r>
            <a:endParaRPr lang="en-GB" sz="3600" dirty="0">
              <a:solidFill>
                <a:schemeClr val="bg1"/>
              </a:solidFill>
              <a:effectLst>
                <a:outerShdw blurRad="38100" dist="38100" dir="2700000" algn="tl">
                  <a:srgbClr val="000000"/>
                </a:outerShdw>
              </a:effectLst>
              <a:latin typeface="Trebuchet MS" pitchFamily="34" charset="0"/>
            </a:endParaRPr>
          </a:p>
        </p:txBody>
      </p:sp>
      <p:sp>
        <p:nvSpPr>
          <p:cNvPr id="69639" name="AutoShape 7"/>
          <p:cNvSpPr>
            <a:spLocks noChangeArrowheads="1"/>
          </p:cNvSpPr>
          <p:nvPr/>
        </p:nvSpPr>
        <p:spPr bwMode="auto">
          <a:xfrm rot="2475051">
            <a:off x="2846388" y="1876425"/>
            <a:ext cx="1547812" cy="544513"/>
          </a:xfrm>
          <a:prstGeom prst="curvedDownArrow">
            <a:avLst>
              <a:gd name="adj1" fmla="val 56851"/>
              <a:gd name="adj2" fmla="val 113702"/>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sp>
        <p:nvSpPr>
          <p:cNvPr id="69640" name="AutoShape 8"/>
          <p:cNvSpPr>
            <a:spLocks noChangeArrowheads="1"/>
          </p:cNvSpPr>
          <p:nvPr/>
        </p:nvSpPr>
        <p:spPr bwMode="auto">
          <a:xfrm rot="19124949" flipH="1">
            <a:off x="5240338" y="1909763"/>
            <a:ext cx="1547812" cy="544512"/>
          </a:xfrm>
          <a:prstGeom prst="curvedDownArrow">
            <a:avLst>
              <a:gd name="adj1" fmla="val 56851"/>
              <a:gd name="adj2" fmla="val 113703"/>
              <a:gd name="adj3" fmla="val 33333"/>
            </a:avLst>
          </a:prstGeom>
          <a:solidFill>
            <a:schemeClr val="accent1"/>
          </a:solidFill>
          <a:ln w="9525">
            <a:solidFill>
              <a:schemeClr val="tx1"/>
            </a:solidFill>
            <a:miter lim="800000"/>
            <a:headEnd/>
            <a:tailEnd/>
          </a:ln>
          <a:effectLst/>
        </p:spPr>
        <p:txBody>
          <a:bodyPr wrap="none" anchor="ctr"/>
          <a:lstStyle/>
          <a:p>
            <a:endParaRPr lang="en-GB"/>
          </a:p>
        </p:txBody>
      </p:sp>
      <p:sp>
        <p:nvSpPr>
          <p:cNvPr id="69659" name="Text Box 27"/>
          <p:cNvSpPr txBox="1">
            <a:spLocks noChangeArrowheads="1"/>
          </p:cNvSpPr>
          <p:nvPr/>
        </p:nvSpPr>
        <p:spPr bwMode="auto">
          <a:xfrm>
            <a:off x="1781175" y="99218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1</a:t>
            </a:r>
          </a:p>
        </p:txBody>
      </p:sp>
      <p:sp>
        <p:nvSpPr>
          <p:cNvPr id="69660" name="Text Box 28"/>
          <p:cNvSpPr txBox="1">
            <a:spLocks noChangeArrowheads="1"/>
          </p:cNvSpPr>
          <p:nvPr/>
        </p:nvSpPr>
        <p:spPr bwMode="auto">
          <a:xfrm>
            <a:off x="6565900" y="1023938"/>
            <a:ext cx="1357313" cy="336550"/>
          </a:xfrm>
          <a:prstGeom prst="rect">
            <a:avLst/>
          </a:prstGeom>
          <a:noFill/>
          <a:ln w="9525">
            <a:noFill/>
            <a:miter lim="800000"/>
            <a:headEnd/>
            <a:tailEnd/>
          </a:ln>
          <a:effectLst/>
        </p:spPr>
        <p:txBody>
          <a:bodyPr>
            <a:spAutoFit/>
          </a:bodyPr>
          <a:lstStyle/>
          <a:p>
            <a:pPr algn="ctr" eaLnBrk="0" hangingPunct="0">
              <a:spcBef>
                <a:spcPct val="50000"/>
              </a:spcBef>
            </a:pPr>
            <a:r>
              <a:rPr lang="en-GB" sz="1600" b="1">
                <a:solidFill>
                  <a:schemeClr val="tx2"/>
                </a:solidFill>
                <a:effectLst>
                  <a:outerShdw blurRad="38100" dist="38100" dir="2700000" algn="tl">
                    <a:srgbClr val="C0C0C0"/>
                  </a:outerShdw>
                </a:effectLst>
                <a:latin typeface="Trebuchet MS" pitchFamily="34" charset="0"/>
              </a:rPr>
              <a:t>Group 2</a:t>
            </a:r>
          </a:p>
        </p:txBody>
      </p:sp>
      <p:pic>
        <p:nvPicPr>
          <p:cNvPr id="6" name="Picture 5"/>
          <p:cNvPicPr>
            <a:picLocks noChangeAspect="1"/>
          </p:cNvPicPr>
          <p:nvPr/>
        </p:nvPicPr>
        <p:blipFill>
          <a:blip r:embed="rId2"/>
          <a:stretch>
            <a:fillRect/>
          </a:stretch>
        </p:blipFill>
        <p:spPr>
          <a:xfrm>
            <a:off x="1627551" y="1477962"/>
            <a:ext cx="1756999" cy="2527301"/>
          </a:xfrm>
          <a:prstGeom prst="rect">
            <a:avLst/>
          </a:prstGeom>
        </p:spPr>
      </p:pic>
      <p:pic>
        <p:nvPicPr>
          <p:cNvPr id="7" name="Picture 6"/>
          <p:cNvPicPr>
            <a:picLocks noChangeAspect="1"/>
          </p:cNvPicPr>
          <p:nvPr/>
        </p:nvPicPr>
        <p:blipFill>
          <a:blip r:embed="rId3"/>
          <a:stretch>
            <a:fillRect/>
          </a:stretch>
        </p:blipFill>
        <p:spPr>
          <a:xfrm>
            <a:off x="6345239" y="1446908"/>
            <a:ext cx="2025364" cy="2558355"/>
          </a:xfrm>
          <a:prstGeom prst="rect">
            <a:avLst/>
          </a:prstGeom>
        </p:spPr>
      </p:pic>
    </p:spTree>
    <p:extLst>
      <p:ext uri="{BB962C8B-B14F-4D97-AF65-F5344CB8AC3E}">
        <p14:creationId xmlns:p14="http://schemas.microsoft.com/office/powerpoint/2010/main" val="42263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69659"/>
                                        </p:tgtEl>
                                        <p:attrNameLst>
                                          <p:attrName>style.visibility</p:attrName>
                                        </p:attrNameLst>
                                      </p:cBhvr>
                                      <p:to>
                                        <p:strVal val="visible"/>
                                      </p:to>
                                    </p:set>
                                    <p:animEffect transition="in" filter="dissolve">
                                      <p:cBhvr>
                                        <p:cTn id="7" dur="500"/>
                                        <p:tgtEl>
                                          <p:spTgt spid="69659"/>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9660"/>
                                        </p:tgtEl>
                                        <p:attrNameLst>
                                          <p:attrName>style.visibility</p:attrName>
                                        </p:attrNameLst>
                                      </p:cBhvr>
                                      <p:to>
                                        <p:strVal val="visible"/>
                                      </p:to>
                                    </p:set>
                                    <p:animEffect transition="in" filter="dissolve">
                                      <p:cBhvr>
                                        <p:cTn id="11" dur="500"/>
                                        <p:tgtEl>
                                          <p:spTgt spid="69660"/>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69638"/>
                                        </p:tgtEl>
                                        <p:attrNameLst>
                                          <p:attrName>style.visibility</p:attrName>
                                        </p:attrNameLst>
                                      </p:cBhvr>
                                      <p:to>
                                        <p:strVal val="visible"/>
                                      </p:to>
                                    </p:set>
                                    <p:animEffect transition="in" filter="dissolve">
                                      <p:cBhvr>
                                        <p:cTn id="15" dur="500"/>
                                        <p:tgtEl>
                                          <p:spTgt spid="69638"/>
                                        </p:tgtEl>
                                      </p:cBhvr>
                                    </p:animEffect>
                                  </p:childTnLst>
                                </p:cTn>
                              </p:par>
                            </p:childTnLst>
                          </p:cTn>
                        </p:par>
                        <p:par>
                          <p:cTn id="16" fill="hold">
                            <p:stCondLst>
                              <p:cond delay="7500"/>
                            </p:stCondLst>
                            <p:childTnLst>
                              <p:par>
                                <p:cTn id="17" presetID="9" presetClass="entr" presetSubtype="0" fill="hold" grpId="0" nodeType="afterEffect">
                                  <p:stCondLst>
                                    <p:cond delay="0"/>
                                  </p:stCondLst>
                                  <p:childTnLst>
                                    <p:set>
                                      <p:cBhvr>
                                        <p:cTn id="18" dur="1" fill="hold">
                                          <p:stCondLst>
                                            <p:cond delay="0"/>
                                          </p:stCondLst>
                                        </p:cTn>
                                        <p:tgtEl>
                                          <p:spTgt spid="69639"/>
                                        </p:tgtEl>
                                        <p:attrNameLst>
                                          <p:attrName>style.visibility</p:attrName>
                                        </p:attrNameLst>
                                      </p:cBhvr>
                                      <p:to>
                                        <p:strVal val="visible"/>
                                      </p:to>
                                    </p:set>
                                    <p:animEffect transition="in" filter="dissolve">
                                      <p:cBhvr>
                                        <p:cTn id="19" dur="500"/>
                                        <p:tgtEl>
                                          <p:spTgt spid="69639"/>
                                        </p:tgtEl>
                                      </p:cBhvr>
                                    </p:animEffect>
                                  </p:childTnLst>
                                </p:cTn>
                              </p:par>
                            </p:childTnLst>
                          </p:cTn>
                        </p:par>
                        <p:par>
                          <p:cTn id="20" fill="hold">
                            <p:stCondLst>
                              <p:cond delay="8000"/>
                            </p:stCondLst>
                            <p:childTnLst>
                              <p:par>
                                <p:cTn id="21" presetID="9" presetClass="entr" presetSubtype="0" fill="hold" grpId="0" nodeType="afterEffect">
                                  <p:stCondLst>
                                    <p:cond delay="0"/>
                                  </p:stCondLst>
                                  <p:childTnLst>
                                    <p:set>
                                      <p:cBhvr>
                                        <p:cTn id="22" dur="1" fill="hold">
                                          <p:stCondLst>
                                            <p:cond delay="0"/>
                                          </p:stCondLst>
                                        </p:cTn>
                                        <p:tgtEl>
                                          <p:spTgt spid="69640"/>
                                        </p:tgtEl>
                                        <p:attrNameLst>
                                          <p:attrName>style.visibility</p:attrName>
                                        </p:attrNameLst>
                                      </p:cBhvr>
                                      <p:to>
                                        <p:strVal val="visible"/>
                                      </p:to>
                                    </p:set>
                                    <p:animEffect transition="in" filter="dissolve">
                                      <p:cBhvr>
                                        <p:cTn id="23" dur="500"/>
                                        <p:tgtEl>
                                          <p:spTgt spid="6964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9635">
                                            <p:txEl>
                                              <p:pRg st="0" end="0"/>
                                            </p:txEl>
                                          </p:spTgt>
                                        </p:tgtEl>
                                        <p:attrNameLst>
                                          <p:attrName>style.visibility</p:attrName>
                                        </p:attrNameLst>
                                      </p:cBhvr>
                                      <p:to>
                                        <p:strVal val="visible"/>
                                      </p:to>
                                    </p:set>
                                    <p:animEffect transition="in" filter="dissolve">
                                      <p:cBhvr>
                                        <p:cTn id="28" dur="500"/>
                                        <p:tgtEl>
                                          <p:spTgt spid="696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9635">
                                            <p:txEl>
                                              <p:pRg st="1" end="1"/>
                                            </p:txEl>
                                          </p:spTgt>
                                        </p:tgtEl>
                                        <p:attrNameLst>
                                          <p:attrName>style.visibility</p:attrName>
                                        </p:attrNameLst>
                                      </p:cBhvr>
                                      <p:to>
                                        <p:strVal val="visible"/>
                                      </p:to>
                                    </p:set>
                                    <p:animEffect transition="in" filter="dissolve">
                                      <p:cBhvr>
                                        <p:cTn id="33" dur="500"/>
                                        <p:tgtEl>
                                          <p:spTgt spid="696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9635">
                                            <p:txEl>
                                              <p:pRg st="2" end="2"/>
                                            </p:txEl>
                                          </p:spTgt>
                                        </p:tgtEl>
                                        <p:attrNameLst>
                                          <p:attrName>style.visibility</p:attrName>
                                        </p:attrNameLst>
                                      </p:cBhvr>
                                      <p:to>
                                        <p:strVal val="visible"/>
                                      </p:to>
                                    </p:set>
                                    <p:animEffect transition="in" filter="dissolve">
                                      <p:cBhvr>
                                        <p:cTn id="38" dur="500"/>
                                        <p:tgtEl>
                                          <p:spTgt spid="6963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9635">
                                            <p:txEl>
                                              <p:pRg st="3" end="3"/>
                                            </p:txEl>
                                          </p:spTgt>
                                        </p:tgtEl>
                                        <p:attrNameLst>
                                          <p:attrName>style.visibility</p:attrName>
                                        </p:attrNameLst>
                                      </p:cBhvr>
                                      <p:to>
                                        <p:strVal val="visible"/>
                                      </p:to>
                                    </p:set>
                                    <p:animEffect transition="in" filter="dissolve">
                                      <p:cBhvr>
                                        <p:cTn id="43"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8" grpId="0" animBg="1" autoUpdateAnimBg="0"/>
      <p:bldP spid="69639" grpId="0" animBg="1"/>
      <p:bldP spid="69640" grpId="0" animBg="1"/>
      <p:bldP spid="69659" grpId="0" autoUpdateAnimBg="0"/>
      <p:bldP spid="6966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pPr lvl="0"/>
            <a:r>
              <a:rPr lang="en-GB" dirty="0" smtClean="0"/>
              <a:t>If the samples come from the same population, then we expect their means to be roughly equal. Although it is possible for their means to differ by chance alone, we would expect large differences between sample means to occur very infrequently.</a:t>
            </a:r>
          </a:p>
          <a:p>
            <a:endParaRPr lang="en-US" dirty="0"/>
          </a:p>
        </p:txBody>
      </p:sp>
    </p:spTree>
    <p:extLst>
      <p:ext uri="{BB962C8B-B14F-4D97-AF65-F5344CB8AC3E}">
        <p14:creationId xmlns:p14="http://schemas.microsoft.com/office/powerpoint/2010/main" val="323250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pPr lvl="0"/>
            <a:r>
              <a:rPr lang="en-GB" dirty="0" smtClean="0"/>
              <a:t>We compare the difference between the sample means that we collected to the difference between the sample means that we would expect to obtain if there were no effect (i.e. if the null hypothesis were true). </a:t>
            </a:r>
          </a:p>
          <a:p>
            <a:pPr lvl="1"/>
            <a:r>
              <a:rPr lang="en-GB" dirty="0" smtClean="0"/>
              <a:t>So Mean Cloak versus Mean No Cloak</a:t>
            </a:r>
          </a:p>
          <a:p>
            <a:pPr lvl="1"/>
            <a:r>
              <a:rPr lang="en-GB" dirty="0" smtClean="0"/>
              <a:t>If the null is true, what does that imply for the means?</a:t>
            </a:r>
            <a:endParaRPr lang="en-US" dirty="0"/>
          </a:p>
        </p:txBody>
      </p:sp>
    </p:spTree>
    <p:extLst>
      <p:ext uri="{BB962C8B-B14F-4D97-AF65-F5344CB8AC3E}">
        <p14:creationId xmlns:p14="http://schemas.microsoft.com/office/powerpoint/2010/main" val="18957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a:bodyPr>
          <a:lstStyle/>
          <a:p>
            <a:r>
              <a:rPr lang="en-GB" dirty="0" smtClean="0"/>
              <a:t>We use the standard error as a gauge of the variability between sample means. If the difference between the samples we have collected is larger than what we would expect based on the standard error then we can assume one of two interpretations. </a:t>
            </a:r>
          </a:p>
        </p:txBody>
      </p:sp>
    </p:spTree>
    <p:extLst>
      <p:ext uri="{BB962C8B-B14F-4D97-AF65-F5344CB8AC3E}">
        <p14:creationId xmlns:p14="http://schemas.microsoft.com/office/powerpoint/2010/main" val="10299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t>There is no effect and sample means in our population fluctuate a lot and we have, by chance, collected two samples that are atypical of the population from which they came (Type 1 error).</a:t>
            </a:r>
          </a:p>
          <a:p>
            <a:pPr marL="514350" indent="-514350">
              <a:buFont typeface="+mj-lt"/>
              <a:buAutoNum type="arabicPeriod"/>
            </a:pPr>
            <a:r>
              <a:rPr lang="en-GB" dirty="0" smtClean="0"/>
              <a:t>The two samples come from different populations but are typical of their respective parent population. In this scenario, the difference between samples represents a genuine difference between the samples (and so the null hypothesis is incorrect).</a:t>
            </a:r>
          </a:p>
          <a:p>
            <a:endParaRPr lang="en-US" dirty="0"/>
          </a:p>
        </p:txBody>
      </p:sp>
    </p:spTree>
    <p:extLst>
      <p:ext uri="{BB962C8B-B14F-4D97-AF65-F5344CB8AC3E}">
        <p14:creationId xmlns:p14="http://schemas.microsoft.com/office/powerpoint/2010/main" val="396447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Rational for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As the observed difference between the sample means gets larger, the more confident we become that the second explanation is correct (i.e. that the null hypothesis should be rejected). </a:t>
            </a:r>
          </a:p>
          <a:p>
            <a:pPr lvl="0"/>
            <a:r>
              <a:rPr lang="en-GB" dirty="0" smtClean="0"/>
              <a:t>If the null hypothesis is incorrect, then we gain confidence that the two sample means differ because of the different experimental manipulation imposed on each sample.</a:t>
            </a:r>
          </a:p>
          <a:p>
            <a:pPr marL="0" indent="0">
              <a:buNone/>
            </a:pPr>
            <a:endParaRPr lang="en-US" dirty="0"/>
          </a:p>
        </p:txBody>
      </p:sp>
    </p:spTree>
    <p:extLst>
      <p:ext uri="{BB962C8B-B14F-4D97-AF65-F5344CB8AC3E}">
        <p14:creationId xmlns:p14="http://schemas.microsoft.com/office/powerpoint/2010/main" val="10299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GB" dirty="0"/>
          </a:p>
        </p:txBody>
      </p:sp>
      <p:graphicFrame>
        <p:nvGraphicFramePr>
          <p:cNvPr id="4" name="Table 3"/>
          <p:cNvGraphicFramePr>
            <a:graphicFrameLocks noGrp="1"/>
          </p:cNvGraphicFramePr>
          <p:nvPr/>
        </p:nvGraphicFramePr>
        <p:xfrm>
          <a:off x="1285852" y="2000240"/>
          <a:ext cx="7358114" cy="2928958"/>
        </p:xfrm>
        <a:graphic>
          <a:graphicData uri="http://schemas.openxmlformats.org/drawingml/2006/table">
            <a:tbl>
              <a:tblPr/>
              <a:tblGrid>
                <a:gridCol w="416409"/>
                <a:gridCol w="313118"/>
                <a:gridCol w="2233871"/>
                <a:gridCol w="313118"/>
                <a:gridCol w="3450937"/>
                <a:gridCol w="630661"/>
              </a:tblGrid>
              <a:tr h="1952638">
                <a:tc rowSpan="2">
                  <a:txBody>
                    <a:bodyPr/>
                    <a:lstStyle/>
                    <a:p>
                      <a:pPr algn="just">
                        <a:spcAft>
                          <a:spcPts val="0"/>
                        </a:spcAft>
                      </a:pPr>
                      <a:r>
                        <a:rPr lang="en-GB" sz="1600" i="1" dirty="0">
                          <a:latin typeface="Book Antiqua"/>
                          <a:ea typeface="Times New Roman"/>
                          <a:cs typeface="Times New Roman"/>
                        </a:rPr>
                        <a:t>t</a:t>
                      </a:r>
                    </a:p>
                  </a:txBody>
                  <a:tcPr marL="68580" marR="68580" marT="0" marB="0" anchor="ctr">
                    <a:lnL>
                      <a:noFill/>
                    </a:lnL>
                    <a:lnR>
                      <a:noFill/>
                    </a:lnR>
                    <a:lnT>
                      <a:noFill/>
                    </a:lnT>
                    <a:lnB>
                      <a:noFill/>
                    </a:lnB>
                  </a:tcPr>
                </a:tc>
                <a:tc rowSpan="2">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a:noFill/>
                    </a:lnB>
                  </a:tcPr>
                </a:tc>
                <a:tc>
                  <a:txBody>
                    <a:bodyPr/>
                    <a:lstStyle/>
                    <a:p>
                      <a:pPr indent="71755" algn="ctr">
                        <a:spcAft>
                          <a:spcPts val="0"/>
                        </a:spcAft>
                      </a:pPr>
                      <a:r>
                        <a:rPr lang="en-GB" sz="1600" dirty="0">
                          <a:latin typeface="Book Antiqua"/>
                          <a:ea typeface="Times New Roman"/>
                          <a:cs typeface="Times New Roman"/>
                        </a:rPr>
                        <a:t>observed difference</a:t>
                      </a:r>
                      <a:br>
                        <a:rPr lang="en-GB" sz="1600" dirty="0">
                          <a:latin typeface="Book Antiqua"/>
                          <a:ea typeface="Times New Roman"/>
                          <a:cs typeface="Times New Roman"/>
                        </a:rPr>
                      </a:br>
                      <a:r>
                        <a:rPr lang="en-GB" sz="1600" dirty="0">
                          <a:latin typeface="Book Antiqua"/>
                          <a:ea typeface="Times New Roman"/>
                          <a:cs typeface="Times New Roman"/>
                        </a:rPr>
                        <a:t>between sample means</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indent="71755" algn="ctr">
                        <a:spcAft>
                          <a:spcPts val="0"/>
                        </a:spcAft>
                      </a:pPr>
                      <a:r>
                        <a:rPr lang="en-GB" sz="1600" dirty="0">
                          <a:latin typeface="Book Antiqua"/>
                          <a:ea typeface="Times New Roman"/>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600" dirty="0">
                          <a:latin typeface="Book Antiqua"/>
                          <a:ea typeface="Times New Roman"/>
                          <a:cs typeface="Times New Roman"/>
                        </a:rPr>
                        <a:t>expected difference</a:t>
                      </a:r>
                      <a:br>
                        <a:rPr lang="en-GB" sz="1600" dirty="0">
                          <a:latin typeface="Book Antiqua"/>
                          <a:ea typeface="Times New Roman"/>
                          <a:cs typeface="Times New Roman"/>
                        </a:rPr>
                      </a:br>
                      <a:r>
                        <a:rPr lang="en-GB" sz="1600" dirty="0">
                          <a:latin typeface="Book Antiqua"/>
                          <a:ea typeface="Times New Roman"/>
                          <a:cs typeface="Times New Roman"/>
                        </a:rPr>
                        <a:t>between population means</a:t>
                      </a:r>
                    </a:p>
                    <a:p>
                      <a:pPr algn="just">
                        <a:spcAft>
                          <a:spcPts val="0"/>
                        </a:spcAft>
                      </a:pPr>
                      <a:r>
                        <a:rPr lang="en-GB" sz="1600" dirty="0">
                          <a:latin typeface="Book Antiqua"/>
                          <a:ea typeface="Times New Roman"/>
                          <a:cs typeface="Times New Roman"/>
                        </a:rPr>
                        <a:t>(if null hypothesis is true)</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rowSpan="2">
                  <a:txBody>
                    <a:bodyPr/>
                    <a:lstStyle/>
                    <a:p>
                      <a:pPr algn="just">
                        <a:spcAft>
                          <a:spcPts val="0"/>
                        </a:spcAft>
                      </a:pPr>
                      <a:endParaRPr lang="en-GB" sz="1000" dirty="0">
                        <a:latin typeface="Book Antiqua"/>
                        <a:ea typeface="Times New Roman"/>
                        <a:cs typeface="Times New Roman"/>
                      </a:endParaRPr>
                    </a:p>
                  </a:txBody>
                  <a:tcPr marL="68580" marR="68580" marT="0" marB="0" anchor="ctr">
                    <a:lnL>
                      <a:noFill/>
                    </a:lnL>
                    <a:lnR>
                      <a:noFill/>
                    </a:lnR>
                    <a:lnT>
                      <a:noFill/>
                    </a:lnT>
                    <a:lnB>
                      <a:noFill/>
                    </a:lnB>
                  </a:tcPr>
                </a:tc>
              </a:tr>
              <a:tr h="976320">
                <a:tc vMerge="1">
                  <a:txBody>
                    <a:bodyPr/>
                    <a:lstStyle/>
                    <a:p>
                      <a:endParaRPr lang="en-GB"/>
                    </a:p>
                  </a:txBody>
                  <a:tcPr/>
                </a:tc>
                <a:tc vMerge="1">
                  <a:txBody>
                    <a:bodyPr/>
                    <a:lstStyle/>
                    <a:p>
                      <a:endParaRPr lang="en-GB"/>
                    </a:p>
                  </a:txBody>
                  <a:tcPr/>
                </a:tc>
                <a:tc gridSpan="3">
                  <a:txBody>
                    <a:bodyPr/>
                    <a:lstStyle/>
                    <a:p>
                      <a:pPr indent="71755" algn="ctr">
                        <a:spcAft>
                          <a:spcPts val="0"/>
                        </a:spcAft>
                      </a:pPr>
                      <a:r>
                        <a:rPr lang="en-GB" sz="1600" dirty="0">
                          <a:latin typeface="Book Antiqua"/>
                          <a:ea typeface="Times New Roman"/>
                          <a:cs typeface="Times New Roman"/>
                        </a:rPr>
                        <a:t>estimate of the standard error of the difference between two sample means</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GB"/>
                    </a:p>
                  </a:txBody>
                  <a:tcPr/>
                </a:tc>
                <a:tc hMerge="1">
                  <a:txBody>
                    <a:bodyPr/>
                    <a:lstStyle/>
                    <a:p>
                      <a:endParaRPr lang="en-GB"/>
                    </a:p>
                  </a:txBody>
                  <a:tcPr/>
                </a:tc>
                <a:tc vMerge="1">
                  <a:txBody>
                    <a:bodyPr/>
                    <a:lstStyle/>
                    <a:p>
                      <a:endParaRPr lang="en-GB"/>
                    </a:p>
                  </a:txBody>
                  <a:tcPr/>
                </a:tc>
              </a:tr>
            </a:tbl>
          </a:graphicData>
        </a:graphic>
      </p:graphicFrame>
    </p:spTree>
    <p:extLst>
      <p:ext uri="{BB962C8B-B14F-4D97-AF65-F5344CB8AC3E}">
        <p14:creationId xmlns:p14="http://schemas.microsoft.com/office/powerpoint/2010/main" val="3978449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GB" dirty="0"/>
          </a:p>
        </p:txBody>
      </p:sp>
      <p:pic>
        <p:nvPicPr>
          <p:cNvPr id="5" name="Picture 4"/>
          <p:cNvPicPr>
            <a:picLocks noChangeAspect="1"/>
          </p:cNvPicPr>
          <p:nvPr/>
        </p:nvPicPr>
        <p:blipFill>
          <a:blip r:embed="rId2"/>
          <a:srcRect/>
          <a:stretch>
            <a:fillRect/>
          </a:stretch>
        </p:blipFill>
        <p:spPr bwMode="auto">
          <a:xfrm>
            <a:off x="2571736" y="1214422"/>
            <a:ext cx="3871820" cy="3237095"/>
          </a:xfrm>
          <a:prstGeom prst="rect">
            <a:avLst/>
          </a:prstGeom>
          <a:noFill/>
          <a:ln w="9525">
            <a:noFill/>
            <a:miter lim="800000"/>
            <a:headEnd/>
            <a:tailEnd/>
          </a:ln>
        </p:spPr>
      </p:pic>
      <p:pic>
        <p:nvPicPr>
          <p:cNvPr id="6" name="Picture 5"/>
          <p:cNvPicPr>
            <a:picLocks noChangeAspect="1"/>
          </p:cNvPicPr>
          <p:nvPr/>
        </p:nvPicPr>
        <p:blipFill>
          <a:blip r:embed="rId3"/>
          <a:srcRect/>
          <a:stretch>
            <a:fillRect/>
          </a:stretch>
        </p:blipFill>
        <p:spPr bwMode="auto">
          <a:xfrm>
            <a:off x="1928794" y="4572008"/>
            <a:ext cx="5788688" cy="1574116"/>
          </a:xfrm>
          <a:prstGeom prst="rect">
            <a:avLst/>
          </a:prstGeom>
          <a:noFill/>
          <a:ln w="9525">
            <a:noFill/>
            <a:miter lim="800000"/>
            <a:headEnd/>
            <a:tailEnd/>
          </a:ln>
        </p:spPr>
      </p:pic>
    </p:spTree>
    <p:extLst>
      <p:ext uri="{BB962C8B-B14F-4D97-AF65-F5344CB8AC3E}">
        <p14:creationId xmlns:p14="http://schemas.microsoft.com/office/powerpoint/2010/main" val="256608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Experiments</a:t>
            </a:r>
            <a:endParaRPr lang="en-GB" dirty="0"/>
          </a:p>
        </p:txBody>
      </p:sp>
      <p:sp>
        <p:nvSpPr>
          <p:cNvPr id="3" name="Content Placeholder 2"/>
          <p:cNvSpPr>
            <a:spLocks noGrp="1"/>
          </p:cNvSpPr>
          <p:nvPr>
            <p:ph idx="1"/>
          </p:nvPr>
        </p:nvSpPr>
        <p:spPr/>
        <p:txBody>
          <a:bodyPr>
            <a:normAutofit/>
          </a:bodyPr>
          <a:lstStyle/>
          <a:p>
            <a:r>
              <a:rPr lang="en-GB" dirty="0" smtClean="0"/>
              <a:t>Simple experiments</a:t>
            </a:r>
          </a:p>
          <a:p>
            <a:pPr lvl="1"/>
            <a:r>
              <a:rPr lang="en-GB" dirty="0" smtClean="0"/>
              <a:t>One IV that’s categorical (two levels!)</a:t>
            </a:r>
          </a:p>
          <a:p>
            <a:pPr lvl="1"/>
            <a:r>
              <a:rPr lang="en-GB" dirty="0" smtClean="0"/>
              <a:t>One DV that’s interval/ratio/continuous</a:t>
            </a:r>
          </a:p>
          <a:p>
            <a:pPr lvl="1"/>
            <a:r>
              <a:rPr lang="en-GB" dirty="0" smtClean="0"/>
              <a:t>For example, manipulation of the independent variable involves having an experimental condition and a control.</a:t>
            </a:r>
          </a:p>
          <a:p>
            <a:r>
              <a:rPr lang="en-GB" dirty="0" smtClean="0"/>
              <a:t>This situation can be </a:t>
            </a:r>
            <a:r>
              <a:rPr lang="en-GB" dirty="0" err="1" smtClean="0"/>
              <a:t>analyzed</a:t>
            </a:r>
            <a:r>
              <a:rPr lang="en-GB" dirty="0" smtClean="0"/>
              <a:t> with a </a:t>
            </a:r>
            <a:r>
              <a:rPr lang="en-GB" i="1" dirty="0" smtClean="0"/>
              <a:t>t</a:t>
            </a:r>
            <a:r>
              <a:rPr lang="en-GB" dirty="0" smtClean="0"/>
              <a:t>-test</a:t>
            </a:r>
          </a:p>
        </p:txBody>
      </p:sp>
    </p:spTree>
    <p:extLst>
      <p:ext uri="{BB962C8B-B14F-4D97-AF65-F5344CB8AC3E}">
        <p14:creationId xmlns:p14="http://schemas.microsoft.com/office/powerpoint/2010/main" val="30364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Independent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What are all these parts in the things we’ve talked about?</a:t>
            </a:r>
          </a:p>
          <a:p>
            <a:pPr lvl="1"/>
            <a:r>
              <a:rPr lang="en-US" dirty="0" smtClean="0"/>
              <a:t>DF</a:t>
            </a:r>
          </a:p>
          <a:p>
            <a:pPr lvl="1"/>
            <a:r>
              <a:rPr lang="en-US" dirty="0" smtClean="0"/>
              <a:t>Standard deviation</a:t>
            </a:r>
          </a:p>
          <a:p>
            <a:pPr lvl="1"/>
            <a:r>
              <a:rPr lang="en-US" dirty="0" smtClean="0"/>
              <a:t>Standard error</a:t>
            </a:r>
          </a:p>
          <a:p>
            <a:pPr marL="914400" lvl="2" indent="0">
              <a:buNone/>
            </a:pPr>
            <a:endParaRPr lang="en-US" dirty="0"/>
          </a:p>
        </p:txBody>
      </p:sp>
    </p:spTree>
    <p:extLst>
      <p:ext uri="{BB962C8B-B14F-4D97-AF65-F5344CB8AC3E}">
        <p14:creationId xmlns:p14="http://schemas.microsoft.com/office/powerpoint/2010/main" val="2050841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t>
            </a:r>
            <a:r>
              <a:rPr lang="en-US" i="1" dirty="0" smtClean="0"/>
              <a:t>t</a:t>
            </a:r>
            <a:r>
              <a:rPr lang="en-US" dirty="0" smtClean="0"/>
              <a:t>-test using R</a:t>
            </a:r>
            <a:endParaRPr lang="en-US" dirty="0"/>
          </a:p>
        </p:txBody>
      </p:sp>
      <p:sp>
        <p:nvSpPr>
          <p:cNvPr id="3" name="Content Placeholder 2"/>
          <p:cNvSpPr>
            <a:spLocks noGrp="1"/>
          </p:cNvSpPr>
          <p:nvPr>
            <p:ph idx="1"/>
          </p:nvPr>
        </p:nvSpPr>
        <p:spPr/>
        <p:txBody>
          <a:bodyPr/>
          <a:lstStyle/>
          <a:p>
            <a:r>
              <a:rPr lang="en-US" dirty="0" smtClean="0"/>
              <a:t>All that data screening still applies.</a:t>
            </a:r>
          </a:p>
          <a:p>
            <a:pPr lvl="1"/>
            <a:r>
              <a:rPr lang="en-US" dirty="0" smtClean="0"/>
              <a:t>With this data, univariate = multivariate because we only have one continuous measure to screen.</a:t>
            </a:r>
          </a:p>
          <a:p>
            <a:pPr lvl="1"/>
            <a:r>
              <a:rPr lang="en-US" dirty="0" smtClean="0"/>
              <a:t>I usually always screen multivariate (until problems arise) because they are equal with one variable (so it’s one set of rules to remember).</a:t>
            </a:r>
          </a:p>
          <a:p>
            <a:pPr lvl="2"/>
            <a:r>
              <a:rPr lang="en-US" dirty="0" smtClean="0"/>
              <a:t>Independent </a:t>
            </a:r>
            <a:r>
              <a:rPr lang="en-US" i="1" dirty="0" smtClean="0"/>
              <a:t>t</a:t>
            </a:r>
            <a:r>
              <a:rPr lang="en-US" dirty="0" smtClean="0"/>
              <a:t> must be screened with z scores for outliers.</a:t>
            </a:r>
          </a:p>
          <a:p>
            <a:pPr lvl="2"/>
            <a:r>
              <a:rPr lang="en-US" dirty="0" smtClean="0"/>
              <a:t>Dependent </a:t>
            </a:r>
            <a:r>
              <a:rPr lang="en-US" i="1" dirty="0" smtClean="0"/>
              <a:t>t</a:t>
            </a:r>
            <a:r>
              <a:rPr lang="en-US" dirty="0" smtClean="0"/>
              <a:t> can be screened with Mahalanobis. </a:t>
            </a:r>
            <a:endParaRPr lang="en-US" dirty="0"/>
          </a:p>
        </p:txBody>
      </p:sp>
    </p:spTree>
    <p:extLst>
      <p:ext uri="{BB962C8B-B14F-4D97-AF65-F5344CB8AC3E}">
        <p14:creationId xmlns:p14="http://schemas.microsoft.com/office/powerpoint/2010/main" val="142649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sp>
        <p:nvSpPr>
          <p:cNvPr id="3" name="Content Placeholder 2"/>
          <p:cNvSpPr>
            <a:spLocks noGrp="1"/>
          </p:cNvSpPr>
          <p:nvPr>
            <p:ph idx="1"/>
          </p:nvPr>
        </p:nvSpPr>
        <p:spPr/>
        <p:txBody>
          <a:bodyPr/>
          <a:lstStyle/>
          <a:p>
            <a:r>
              <a:rPr lang="en-US" dirty="0" smtClean="0"/>
              <a:t>How to run a t-test in R</a:t>
            </a:r>
          </a:p>
          <a:p>
            <a:r>
              <a:rPr lang="en-US" dirty="0" smtClean="0"/>
              <a:t>New function: </a:t>
            </a:r>
            <a:r>
              <a:rPr lang="en-US" dirty="0" err="1" smtClean="0"/>
              <a:t>t.test</a:t>
            </a:r>
            <a:endParaRPr lang="en-US" dirty="0" smtClean="0"/>
          </a:p>
          <a:p>
            <a:pPr lvl="1"/>
            <a:r>
              <a:rPr lang="en-US" dirty="0" smtClean="0"/>
              <a:t>Y ~ X … or you can think about this as DV ~ IV group. Most functions work in this format, so it will help to learn now.</a:t>
            </a:r>
          </a:p>
          <a:p>
            <a:pPr lvl="1"/>
            <a:r>
              <a:rPr lang="en-US" dirty="0"/>
              <a:t>d</a:t>
            </a:r>
            <a:r>
              <a:rPr lang="en-US" dirty="0" smtClean="0"/>
              <a:t>ata = data</a:t>
            </a:r>
          </a:p>
          <a:p>
            <a:pPr lvl="1"/>
            <a:r>
              <a:rPr lang="en-US" dirty="0" err="1"/>
              <a:t>v</a:t>
            </a:r>
            <a:r>
              <a:rPr lang="en-US" dirty="0" err="1" smtClean="0"/>
              <a:t>ar.equal</a:t>
            </a:r>
            <a:r>
              <a:rPr lang="en-US" dirty="0" smtClean="0"/>
              <a:t> = TRUE</a:t>
            </a:r>
          </a:p>
          <a:p>
            <a:pPr lvl="1"/>
            <a:r>
              <a:rPr lang="en-US" dirty="0" smtClean="0"/>
              <a:t>paired = False</a:t>
            </a:r>
          </a:p>
        </p:txBody>
      </p:sp>
    </p:spTree>
    <p:extLst>
      <p:ext uri="{BB962C8B-B14F-4D97-AF65-F5344CB8AC3E}">
        <p14:creationId xmlns:p14="http://schemas.microsoft.com/office/powerpoint/2010/main" val="2594305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sp>
        <p:nvSpPr>
          <p:cNvPr id="3" name="Content Placeholder 2"/>
          <p:cNvSpPr>
            <a:spLocks noGrp="1"/>
          </p:cNvSpPr>
          <p:nvPr>
            <p:ph idx="1"/>
          </p:nvPr>
        </p:nvSpPr>
        <p:spPr/>
        <p:txBody>
          <a:bodyPr/>
          <a:lstStyle/>
          <a:p>
            <a:r>
              <a:rPr lang="en-US" dirty="0" err="1"/>
              <a:t>t.test</a:t>
            </a:r>
            <a:r>
              <a:rPr lang="en-US" dirty="0"/>
              <a:t>(Mischief ~ Cloak, data = </a:t>
            </a:r>
            <a:r>
              <a:rPr lang="en-US" dirty="0" err="1"/>
              <a:t>longdata</a:t>
            </a:r>
            <a:r>
              <a:rPr lang="en-US" dirty="0"/>
              <a:t>, </a:t>
            </a:r>
            <a:r>
              <a:rPr lang="en-US" dirty="0" err="1"/>
              <a:t>var.equal</a:t>
            </a:r>
            <a:r>
              <a:rPr lang="en-US" dirty="0"/>
              <a:t> = TRUE, paired = FALSE)</a:t>
            </a:r>
          </a:p>
        </p:txBody>
      </p:sp>
    </p:spTree>
    <p:extLst>
      <p:ext uri="{BB962C8B-B14F-4D97-AF65-F5344CB8AC3E}">
        <p14:creationId xmlns:p14="http://schemas.microsoft.com/office/powerpoint/2010/main" val="208120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a:t>
            </a:r>
            <a:r>
              <a:rPr lang="en-US" i="1" dirty="0"/>
              <a:t>t</a:t>
            </a:r>
            <a:r>
              <a:rPr lang="en-US" dirty="0"/>
              <a:t>-test using R</a:t>
            </a:r>
          </a:p>
        </p:txBody>
      </p:sp>
      <p:pic>
        <p:nvPicPr>
          <p:cNvPr id="4" name="Picture 3"/>
          <p:cNvPicPr>
            <a:picLocks noChangeAspect="1"/>
          </p:cNvPicPr>
          <p:nvPr/>
        </p:nvPicPr>
        <p:blipFill>
          <a:blip r:embed="rId2"/>
          <a:stretch>
            <a:fillRect/>
          </a:stretch>
        </p:blipFill>
        <p:spPr>
          <a:xfrm>
            <a:off x="355011" y="1269040"/>
            <a:ext cx="8550175" cy="3242130"/>
          </a:xfrm>
          <a:prstGeom prst="rect">
            <a:avLst/>
          </a:prstGeom>
        </p:spPr>
      </p:pic>
      <p:sp>
        <p:nvSpPr>
          <p:cNvPr id="5" name="TextBox 4"/>
          <p:cNvSpPr txBox="1"/>
          <p:nvPr/>
        </p:nvSpPr>
        <p:spPr>
          <a:xfrm>
            <a:off x="817504" y="5474722"/>
            <a:ext cx="5503553" cy="369332"/>
          </a:xfrm>
          <a:prstGeom prst="rect">
            <a:avLst/>
          </a:prstGeom>
          <a:noFill/>
        </p:spPr>
        <p:txBody>
          <a:bodyPr wrap="square" rtlCol="0">
            <a:spAutoFit/>
          </a:bodyPr>
          <a:lstStyle/>
          <a:p>
            <a:r>
              <a:rPr lang="en-US" i="1" dirty="0" smtClean="0"/>
              <a:t>t</a:t>
            </a:r>
            <a:r>
              <a:rPr lang="en-US" dirty="0" smtClean="0"/>
              <a:t>(22) = 1.71, </a:t>
            </a:r>
            <a:r>
              <a:rPr lang="en-US" i="1" dirty="0" smtClean="0"/>
              <a:t>p</a:t>
            </a:r>
            <a:r>
              <a:rPr lang="en-US" dirty="0" smtClean="0"/>
              <a:t> = .10</a:t>
            </a:r>
            <a:r>
              <a:rPr lang="en-US" i="1" dirty="0" smtClean="0"/>
              <a:t>, </a:t>
            </a:r>
            <a:r>
              <a:rPr lang="en-US" dirty="0" smtClean="0"/>
              <a:t>which is not significant. </a:t>
            </a:r>
          </a:p>
        </p:txBody>
      </p:sp>
    </p:spTree>
    <p:extLst>
      <p:ext uri="{BB962C8B-B14F-4D97-AF65-F5344CB8AC3E}">
        <p14:creationId xmlns:p14="http://schemas.microsoft.com/office/powerpoint/2010/main" val="382411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Effect Size</a:t>
            </a:r>
            <a:endParaRPr lang="en-US" dirty="0"/>
          </a:p>
        </p:txBody>
      </p:sp>
      <p:sp>
        <p:nvSpPr>
          <p:cNvPr id="7" name="Content Placeholder 6"/>
          <p:cNvSpPr>
            <a:spLocks noGrp="1"/>
          </p:cNvSpPr>
          <p:nvPr>
            <p:ph idx="1"/>
          </p:nvPr>
        </p:nvSpPr>
        <p:spPr/>
        <p:txBody>
          <a:bodyPr/>
          <a:lstStyle/>
          <a:p>
            <a:r>
              <a:rPr lang="en-US" dirty="0" smtClean="0"/>
              <a:t>Effect size options:</a:t>
            </a:r>
          </a:p>
          <a:p>
            <a:pPr lvl="1"/>
            <a:r>
              <a:rPr lang="en-US" dirty="0" smtClean="0"/>
              <a:t>Cohen’s </a:t>
            </a:r>
            <a:r>
              <a:rPr lang="en-US" i="1" dirty="0" smtClean="0"/>
              <a:t>d </a:t>
            </a:r>
            <a:r>
              <a:rPr lang="en-US" dirty="0" smtClean="0"/>
              <a:t>for independent t = </a:t>
            </a:r>
            <a:r>
              <a:rPr lang="en-US" i="1" dirty="0" smtClean="0"/>
              <a:t>d</a:t>
            </a:r>
            <a:r>
              <a:rPr lang="en-US" baseline="-25000" dirty="0" smtClean="0"/>
              <a:t>s</a:t>
            </a:r>
            <a:endParaRPr lang="en-US" dirty="0" smtClean="0"/>
          </a:p>
          <a:p>
            <a:pPr lvl="1"/>
            <a:r>
              <a:rPr lang="en-US" dirty="0" smtClean="0"/>
              <a:t>Hedges’ </a:t>
            </a:r>
            <a:r>
              <a:rPr lang="en-US" i="1" dirty="0" smtClean="0"/>
              <a:t>g = </a:t>
            </a:r>
            <a:r>
              <a:rPr lang="en-US" i="1" dirty="0" err="1" smtClean="0"/>
              <a:t>g</a:t>
            </a:r>
            <a:r>
              <a:rPr lang="en-US" i="1" baseline="-25000" dirty="0" err="1" smtClean="0"/>
              <a:t>s</a:t>
            </a:r>
            <a:endParaRPr lang="en-US" dirty="0" smtClean="0"/>
          </a:p>
          <a:p>
            <a:pPr lvl="1"/>
            <a:r>
              <a:rPr lang="en-US" dirty="0" smtClean="0"/>
              <a:t>Glass’ </a:t>
            </a:r>
            <a:r>
              <a:rPr lang="en-US" i="1" dirty="0" smtClean="0"/>
              <a:t>delta</a:t>
            </a:r>
            <a:endParaRPr lang="en-US" dirty="0" smtClean="0"/>
          </a:p>
          <a:p>
            <a:pPr lvl="1"/>
            <a:r>
              <a:rPr lang="en-US" i="1" dirty="0" smtClean="0"/>
              <a:t>r</a:t>
            </a:r>
          </a:p>
          <a:p>
            <a:r>
              <a:rPr lang="en-US" dirty="0" smtClean="0"/>
              <a:t>Which one should I use?</a:t>
            </a:r>
            <a:endParaRPr lang="en-US" dirty="0"/>
          </a:p>
        </p:txBody>
      </p:sp>
    </p:spTree>
    <p:extLst>
      <p:ext uri="{BB962C8B-B14F-4D97-AF65-F5344CB8AC3E}">
        <p14:creationId xmlns:p14="http://schemas.microsoft.com/office/powerpoint/2010/main" val="2464506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Effect Size</a:t>
            </a:r>
          </a:p>
        </p:txBody>
      </p:sp>
      <p:sp>
        <p:nvSpPr>
          <p:cNvPr id="3" name="Content Placeholder 2"/>
          <p:cNvSpPr>
            <a:spLocks noGrp="1"/>
          </p:cNvSpPr>
          <p:nvPr>
            <p:ph idx="1"/>
          </p:nvPr>
        </p:nvSpPr>
        <p:spPr/>
        <p:txBody>
          <a:bodyPr/>
          <a:lstStyle/>
          <a:p>
            <a:r>
              <a:rPr lang="en-US" dirty="0" smtClean="0"/>
              <a:t>library(MOTE)</a:t>
            </a:r>
          </a:p>
          <a:p>
            <a:r>
              <a:rPr lang="mr-IN" dirty="0" err="1" smtClean="0"/>
              <a:t>effect</a:t>
            </a:r>
            <a:r>
              <a:rPr lang="mr-IN" dirty="0" smtClean="0"/>
              <a:t> </a:t>
            </a:r>
            <a:r>
              <a:rPr lang="mr-IN" dirty="0"/>
              <a:t>= </a:t>
            </a:r>
            <a:r>
              <a:rPr lang="mr-IN" dirty="0" err="1"/>
              <a:t>d.ind.t</a:t>
            </a:r>
            <a:r>
              <a:rPr lang="mr-IN" dirty="0"/>
              <a:t>(m1 = M[1], m2 = M[2],        </a:t>
            </a:r>
            <a:endParaRPr lang="en-US" dirty="0" smtClean="0"/>
          </a:p>
          <a:p>
            <a:pPr lvl="1"/>
            <a:r>
              <a:rPr lang="mr-IN" dirty="0" smtClean="0"/>
              <a:t>sd1 </a:t>
            </a:r>
            <a:r>
              <a:rPr lang="mr-IN" dirty="0"/>
              <a:t>= </a:t>
            </a:r>
            <a:r>
              <a:rPr lang="mr-IN" dirty="0" err="1"/>
              <a:t>stdev</a:t>
            </a:r>
            <a:r>
              <a:rPr lang="mr-IN" dirty="0"/>
              <a:t>[1], sd2 = </a:t>
            </a:r>
            <a:r>
              <a:rPr lang="mr-IN" dirty="0" err="1"/>
              <a:t>stdev</a:t>
            </a:r>
            <a:r>
              <a:rPr lang="mr-IN" dirty="0"/>
              <a:t>[2],        </a:t>
            </a:r>
            <a:endParaRPr lang="en-US" dirty="0" smtClean="0"/>
          </a:p>
          <a:p>
            <a:pPr lvl="1"/>
            <a:r>
              <a:rPr lang="mr-IN" dirty="0" smtClean="0"/>
              <a:t>n1 </a:t>
            </a:r>
            <a:r>
              <a:rPr lang="mr-IN" dirty="0"/>
              <a:t>= </a:t>
            </a:r>
            <a:r>
              <a:rPr lang="mr-IN" dirty="0" err="1"/>
              <a:t>N</a:t>
            </a:r>
            <a:r>
              <a:rPr lang="mr-IN" dirty="0"/>
              <a:t>[1], n2 = </a:t>
            </a:r>
            <a:r>
              <a:rPr lang="mr-IN" dirty="0" err="1"/>
              <a:t>N</a:t>
            </a:r>
            <a:r>
              <a:rPr lang="mr-IN" dirty="0"/>
              <a:t>[2], </a:t>
            </a:r>
            <a:r>
              <a:rPr lang="mr-IN" dirty="0" err="1"/>
              <a:t>a</a:t>
            </a:r>
            <a:r>
              <a:rPr lang="mr-IN" dirty="0"/>
              <a:t> = .05</a:t>
            </a:r>
            <a:r>
              <a:rPr lang="mr-IN" dirty="0" smtClean="0"/>
              <a:t>)</a:t>
            </a:r>
            <a:endParaRPr lang="en-US" dirty="0" smtClean="0"/>
          </a:p>
          <a:p>
            <a:r>
              <a:rPr lang="mr-IN" dirty="0" err="1" smtClean="0"/>
              <a:t>effect$d</a:t>
            </a:r>
            <a:endParaRPr lang="en-US" dirty="0"/>
          </a:p>
        </p:txBody>
      </p:sp>
    </p:spTree>
    <p:extLst>
      <p:ext uri="{BB962C8B-B14F-4D97-AF65-F5344CB8AC3E}">
        <p14:creationId xmlns:p14="http://schemas.microsoft.com/office/powerpoint/2010/main" val="138445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lstStyle/>
          <a:p>
            <a:r>
              <a:rPr lang="en-US" dirty="0" smtClean="0"/>
              <a:t>library(</a:t>
            </a:r>
            <a:r>
              <a:rPr lang="en-US" dirty="0" err="1" smtClean="0"/>
              <a:t>pwr</a:t>
            </a:r>
            <a:r>
              <a:rPr lang="en-US" dirty="0" smtClean="0"/>
              <a:t>)</a:t>
            </a:r>
          </a:p>
          <a:p>
            <a:r>
              <a:rPr lang="en-US" dirty="0" err="1"/>
              <a:t>pwr.t.test</a:t>
            </a:r>
            <a:r>
              <a:rPr lang="en-US" dirty="0"/>
              <a:t>(n = NULL, d = </a:t>
            </a:r>
            <a:r>
              <a:rPr lang="en-US" dirty="0" err="1"/>
              <a:t>effect$d</a:t>
            </a:r>
            <a:r>
              <a:rPr lang="en-US" dirty="0"/>
              <a:t>, </a:t>
            </a:r>
            <a:endParaRPr lang="en-US" dirty="0" smtClean="0"/>
          </a:p>
          <a:p>
            <a:pPr lvl="1"/>
            <a:r>
              <a:rPr lang="en-US" dirty="0" err="1" smtClean="0"/>
              <a:t>sig.level</a:t>
            </a:r>
            <a:r>
              <a:rPr lang="en-US" dirty="0" smtClean="0"/>
              <a:t> </a:t>
            </a:r>
            <a:r>
              <a:rPr lang="en-US" dirty="0"/>
              <a:t>= .05,           </a:t>
            </a:r>
            <a:endParaRPr lang="en-US" dirty="0" smtClean="0"/>
          </a:p>
          <a:p>
            <a:pPr lvl="1"/>
            <a:r>
              <a:rPr lang="en-US" dirty="0" smtClean="0"/>
              <a:t>power </a:t>
            </a:r>
            <a:r>
              <a:rPr lang="en-US" dirty="0"/>
              <a:t>= .80, type = "</a:t>
            </a:r>
            <a:r>
              <a:rPr lang="en-US" dirty="0" err="1"/>
              <a:t>two.sample</a:t>
            </a:r>
            <a:r>
              <a:rPr lang="en-US" dirty="0"/>
              <a:t>", </a:t>
            </a:r>
            <a:endParaRPr lang="en-US" dirty="0" smtClean="0"/>
          </a:p>
          <a:p>
            <a:pPr lvl="1"/>
            <a:r>
              <a:rPr lang="en-US" dirty="0" smtClean="0"/>
              <a:t>alternative </a:t>
            </a:r>
            <a:r>
              <a:rPr lang="en-US" dirty="0"/>
              <a:t>= "</a:t>
            </a:r>
            <a:r>
              <a:rPr lang="en-US" dirty="0" err="1"/>
              <a:t>two.sided</a:t>
            </a:r>
            <a:r>
              <a:rPr lang="en-US" dirty="0"/>
              <a:t>")</a:t>
            </a:r>
          </a:p>
        </p:txBody>
      </p:sp>
      <p:pic>
        <p:nvPicPr>
          <p:cNvPr id="4" name="Picture 3"/>
          <p:cNvPicPr>
            <a:picLocks noChangeAspect="1"/>
          </p:cNvPicPr>
          <p:nvPr/>
        </p:nvPicPr>
        <p:blipFill>
          <a:blip r:embed="rId2"/>
          <a:stretch>
            <a:fillRect/>
          </a:stretch>
        </p:blipFill>
        <p:spPr>
          <a:xfrm>
            <a:off x="4483100" y="4233126"/>
            <a:ext cx="4660900" cy="2540000"/>
          </a:xfrm>
          <a:prstGeom prst="rect">
            <a:avLst/>
          </a:prstGeom>
        </p:spPr>
      </p:pic>
    </p:spTree>
    <p:extLst>
      <p:ext uri="{BB962C8B-B14F-4D97-AF65-F5344CB8AC3E}">
        <p14:creationId xmlns:p14="http://schemas.microsoft.com/office/powerpoint/2010/main" val="1776752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Reporting the independent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smtClean="0"/>
              <a:t>SD </a:t>
            </a:r>
            <a:r>
              <a:rPr lang="en-GB" dirty="0" smtClean="0"/>
              <a:t> = 1.65)</a:t>
            </a:r>
            <a:r>
              <a:rPr lang="en-GB" dirty="0"/>
              <a:t>, than those not given a cloak (</a:t>
            </a:r>
            <a:r>
              <a:rPr lang="en-GB" i="1" dirty="0"/>
              <a:t>M</a:t>
            </a:r>
            <a:r>
              <a:rPr lang="en-GB" dirty="0"/>
              <a:t> = 3.75, </a:t>
            </a:r>
            <a:r>
              <a:rPr lang="en-GB" i="1" dirty="0" smtClean="0"/>
              <a:t>SD </a:t>
            </a:r>
            <a:r>
              <a:rPr lang="en-GB" dirty="0" smtClean="0"/>
              <a:t>= 1.91)</a:t>
            </a:r>
            <a:r>
              <a:rPr lang="en-GB" dirty="0"/>
              <a:t>. </a:t>
            </a:r>
            <a:r>
              <a:rPr lang="en-GB" dirty="0" smtClean="0"/>
              <a:t>This difference</a:t>
            </a:r>
            <a:r>
              <a:rPr lang="en-GB" dirty="0"/>
              <a:t> </a:t>
            </a:r>
            <a:r>
              <a:rPr lang="en-GB" dirty="0" smtClean="0"/>
              <a:t>was </a:t>
            </a:r>
            <a:r>
              <a:rPr lang="en-GB" dirty="0"/>
              <a:t>not significant </a:t>
            </a:r>
            <a:r>
              <a:rPr lang="en-GB" i="1" dirty="0"/>
              <a:t>t</a:t>
            </a:r>
            <a:r>
              <a:rPr lang="en-GB" dirty="0"/>
              <a:t>(22) = </a:t>
            </a:r>
            <a:r>
              <a:rPr lang="en-GB" dirty="0" smtClean="0"/>
              <a:t>1.71</a:t>
            </a:r>
            <a:r>
              <a:rPr lang="en-GB" dirty="0"/>
              <a:t>, </a:t>
            </a:r>
            <a:r>
              <a:rPr lang="en-GB" i="1" dirty="0"/>
              <a:t>p </a:t>
            </a:r>
            <a:r>
              <a:rPr lang="en-GB" dirty="0"/>
              <a:t>= .</a:t>
            </a:r>
            <a:r>
              <a:rPr lang="en-GB" dirty="0" smtClean="0"/>
              <a:t>10; </a:t>
            </a:r>
            <a:r>
              <a:rPr lang="en-GB" dirty="0"/>
              <a:t>however, it did represent a medium-sized effect </a:t>
            </a:r>
            <a:r>
              <a:rPr lang="en-GB" i="1" dirty="0"/>
              <a:t>d</a:t>
            </a:r>
            <a:r>
              <a:rPr lang="en-GB" dirty="0"/>
              <a:t> = </a:t>
            </a:r>
            <a:r>
              <a:rPr lang="en-GB" dirty="0" smtClean="0"/>
              <a:t>0.70.</a:t>
            </a:r>
          </a:p>
          <a:p>
            <a:pPr lvl="0"/>
            <a:r>
              <a:rPr lang="en-GB" dirty="0" smtClean="0"/>
              <a:t>(two decimals!).</a:t>
            </a:r>
            <a:endParaRPr lang="en-GB" dirty="0"/>
          </a:p>
        </p:txBody>
      </p:sp>
    </p:spTree>
    <p:extLst>
      <p:ext uri="{BB962C8B-B14F-4D97-AF65-F5344CB8AC3E}">
        <p14:creationId xmlns:p14="http://schemas.microsoft.com/office/powerpoint/2010/main" val="104925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Dependent </a:t>
            </a:r>
            <a:r>
              <a:rPr lang="en-GB" i="1" dirty="0" smtClean="0"/>
              <a:t>t</a:t>
            </a:r>
            <a:r>
              <a:rPr lang="en-GB" dirty="0"/>
              <a:t>-test Example</a:t>
            </a:r>
          </a:p>
        </p:txBody>
      </p:sp>
      <p:sp>
        <p:nvSpPr>
          <p:cNvPr id="3" name="Content Placeholder 2"/>
          <p:cNvSpPr>
            <a:spLocks noGrp="1"/>
          </p:cNvSpPr>
          <p:nvPr>
            <p:ph idx="1"/>
          </p:nvPr>
        </p:nvSpPr>
        <p:spPr/>
        <p:txBody>
          <a:bodyPr>
            <a:normAutofit fontScale="85000" lnSpcReduction="2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For first week participants normal behaviour was observed. </a:t>
            </a:r>
          </a:p>
          <a:p>
            <a:pPr lvl="1"/>
            <a:r>
              <a:rPr lang="en-GB" dirty="0" smtClean="0"/>
              <a:t>For the second week, participants were given an invisibility cloak.</a:t>
            </a:r>
          </a:p>
          <a:p>
            <a:r>
              <a:rPr lang="en-GB" dirty="0" smtClean="0"/>
              <a:t>Outcome</a:t>
            </a:r>
          </a:p>
          <a:p>
            <a:pPr lvl="1"/>
            <a:r>
              <a:rPr lang="en-GB" dirty="0" smtClean="0"/>
              <a:t>measured </a:t>
            </a:r>
            <a:r>
              <a:rPr lang="en-GB" dirty="0"/>
              <a:t>how many mischievous acts </a:t>
            </a:r>
            <a:r>
              <a:rPr lang="en-GB" dirty="0" smtClean="0"/>
              <a:t>participants performed in week 1 and week 2.</a:t>
            </a:r>
            <a:endParaRPr lang="en-GB" dirty="0"/>
          </a:p>
        </p:txBody>
      </p:sp>
      <p:sp>
        <p:nvSpPr>
          <p:cNvPr id="4" name="TextBox 3"/>
          <p:cNvSpPr txBox="1"/>
          <p:nvPr/>
        </p:nvSpPr>
        <p:spPr>
          <a:xfrm>
            <a:off x="554735" y="6306878"/>
            <a:ext cx="7601172" cy="369332"/>
          </a:xfrm>
          <a:prstGeom prst="rect">
            <a:avLst/>
          </a:prstGeom>
          <a:noFill/>
        </p:spPr>
        <p:txBody>
          <a:bodyPr wrap="none" rtlCol="0">
            <a:spAutoFit/>
          </a:bodyPr>
          <a:lstStyle/>
          <a:p>
            <a:r>
              <a:rPr lang="en-US" dirty="0" smtClean="0"/>
              <a:t>Same data, just treat it as dependent now. Let’s see what happens to our t-test.</a:t>
            </a:r>
            <a:endParaRPr lang="en-US" dirty="0"/>
          </a:p>
        </p:txBody>
      </p:sp>
    </p:spTree>
    <p:extLst>
      <p:ext uri="{BB962C8B-B14F-4D97-AF65-F5344CB8AC3E}">
        <p14:creationId xmlns:p14="http://schemas.microsoft.com/office/powerpoint/2010/main" val="363805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Median splits </a:t>
            </a:r>
            <a:r>
              <a:rPr lang="en-US" u="sng" dirty="0" smtClean="0"/>
              <a:t>are bad.</a:t>
            </a:r>
            <a:endParaRPr lang="en-US" i="1" u="sng" dirty="0"/>
          </a:p>
          <a:p>
            <a:pPr lvl="1"/>
            <a:r>
              <a:rPr lang="en-US" dirty="0" smtClean="0"/>
              <a:t>You separate the people who are close together and lump them with people who are not really like them.</a:t>
            </a:r>
          </a:p>
          <a:p>
            <a:pPr lvl="1"/>
            <a:r>
              <a:rPr lang="en-US" dirty="0" smtClean="0"/>
              <a:t>Effect sizes get smaller.</a:t>
            </a:r>
          </a:p>
          <a:p>
            <a:pPr lvl="1"/>
            <a:r>
              <a:rPr lang="en-US" dirty="0" smtClean="0"/>
              <a:t>Power/Type 2 problems.</a:t>
            </a:r>
          </a:p>
          <a:p>
            <a:r>
              <a:rPr lang="en-US" dirty="0" smtClean="0"/>
              <a:t>So don’t make a continuous variable categorical just so you can do a t-test. </a:t>
            </a:r>
            <a:endParaRPr lang="en-US" dirty="0"/>
          </a:p>
        </p:txBody>
      </p:sp>
    </p:spTree>
    <p:extLst>
      <p:ext uri="{BB962C8B-B14F-4D97-AF65-F5344CB8AC3E}">
        <p14:creationId xmlns:p14="http://schemas.microsoft.com/office/powerpoint/2010/main" val="2408886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The logic of this test is roughly the same, but you have to consider the </a:t>
            </a:r>
            <a:r>
              <a:rPr lang="en-US" i="1" dirty="0" smtClean="0"/>
              <a:t>matched</a:t>
            </a:r>
            <a:r>
              <a:rPr lang="en-US" dirty="0" smtClean="0"/>
              <a:t> nature of dependent results.</a:t>
            </a:r>
          </a:p>
          <a:p>
            <a:pPr lvl="1"/>
            <a:r>
              <a:rPr lang="en-US" dirty="0" smtClean="0"/>
              <a:t>So now we are going to use the standard error of the differences rather than standard error.</a:t>
            </a:r>
          </a:p>
          <a:p>
            <a:pPr lvl="1"/>
            <a:endParaRPr lang="en-US" dirty="0" smtClean="0"/>
          </a:p>
          <a:p>
            <a:endParaRPr lang="en-US" dirty="0"/>
          </a:p>
        </p:txBody>
      </p:sp>
    </p:spTree>
    <p:extLst>
      <p:ext uri="{BB962C8B-B14F-4D97-AF65-F5344CB8AC3E}">
        <p14:creationId xmlns:p14="http://schemas.microsoft.com/office/powerpoint/2010/main" val="312006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Dependent </a:t>
            </a:r>
            <a:r>
              <a:rPr lang="en-GB" i="1" dirty="0" smtClean="0"/>
              <a:t>t</a:t>
            </a:r>
            <a:r>
              <a:rPr lang="en-GB" dirty="0" smtClean="0"/>
              <a:t>-test</a:t>
            </a:r>
            <a:endParaRPr lang="en-GB" dirty="0"/>
          </a:p>
        </p:txBody>
      </p:sp>
      <p:pic>
        <p:nvPicPr>
          <p:cNvPr id="3" name="Picture 2"/>
          <p:cNvPicPr>
            <a:picLocks noChangeAspect="1"/>
          </p:cNvPicPr>
          <p:nvPr/>
        </p:nvPicPr>
        <p:blipFill>
          <a:blip r:embed="rId2"/>
          <a:srcRect/>
          <a:stretch>
            <a:fillRect/>
          </a:stretch>
        </p:blipFill>
        <p:spPr bwMode="auto">
          <a:xfrm>
            <a:off x="3214678" y="2357430"/>
            <a:ext cx="3237095" cy="2031120"/>
          </a:xfrm>
          <a:prstGeom prst="rect">
            <a:avLst/>
          </a:prstGeom>
          <a:noFill/>
          <a:ln w="9525">
            <a:noFill/>
            <a:miter lim="800000"/>
            <a:headEnd/>
            <a:tailEnd/>
          </a:ln>
        </p:spPr>
      </p:pic>
    </p:spTree>
    <p:extLst>
      <p:ext uri="{BB962C8B-B14F-4D97-AF65-F5344CB8AC3E}">
        <p14:creationId xmlns:p14="http://schemas.microsoft.com/office/powerpoint/2010/main" val="1144254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Dependent </a:t>
            </a:r>
            <a:r>
              <a:rPr lang="en-GB" i="1" dirty="0"/>
              <a:t>t</a:t>
            </a:r>
            <a:r>
              <a:rPr lang="en-GB" dirty="0"/>
              <a:t>-</a:t>
            </a:r>
            <a:r>
              <a:rPr lang="en-GB" dirty="0" smtClean="0"/>
              <a:t>test in </a:t>
            </a:r>
            <a:r>
              <a:rPr lang="en-GB" i="1" dirty="0" smtClean="0"/>
              <a:t>R</a:t>
            </a:r>
            <a:endParaRPr lang="en-US" dirty="0"/>
          </a:p>
        </p:txBody>
      </p:sp>
      <p:sp>
        <p:nvSpPr>
          <p:cNvPr id="4" name="Content Placeholder 3"/>
          <p:cNvSpPr>
            <a:spLocks noGrp="1"/>
          </p:cNvSpPr>
          <p:nvPr>
            <p:ph idx="1"/>
          </p:nvPr>
        </p:nvSpPr>
        <p:spPr/>
        <p:txBody>
          <a:bodyPr/>
          <a:lstStyle/>
          <a:p>
            <a:r>
              <a:rPr lang="en-US" dirty="0" smtClean="0"/>
              <a:t>Same code as before, but change paired = FALSE to paired = TRUE.</a:t>
            </a:r>
          </a:p>
          <a:p>
            <a:r>
              <a:rPr lang="en-US" dirty="0" err="1"/>
              <a:t>t.test</a:t>
            </a:r>
            <a:r>
              <a:rPr lang="en-US" dirty="0"/>
              <a:t>(Mischief ~ Cloak, data = </a:t>
            </a:r>
            <a:r>
              <a:rPr lang="en-US" dirty="0" err="1"/>
              <a:t>longdata</a:t>
            </a:r>
            <a:r>
              <a:rPr lang="en-US" dirty="0"/>
              <a:t>, </a:t>
            </a:r>
            <a:r>
              <a:rPr lang="en-US" dirty="0" err="1"/>
              <a:t>var.equal</a:t>
            </a:r>
            <a:r>
              <a:rPr lang="en-US" dirty="0"/>
              <a:t> = TRUE, paired = TRUE)</a:t>
            </a:r>
          </a:p>
        </p:txBody>
      </p:sp>
    </p:spTree>
    <p:extLst>
      <p:ext uri="{BB962C8B-B14F-4D97-AF65-F5344CB8AC3E}">
        <p14:creationId xmlns:p14="http://schemas.microsoft.com/office/powerpoint/2010/main" val="2796978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Dependent </a:t>
            </a:r>
            <a:r>
              <a:rPr lang="en-GB" i="1" dirty="0"/>
              <a:t>t</a:t>
            </a:r>
            <a:r>
              <a:rPr lang="en-GB" dirty="0"/>
              <a:t>-test in </a:t>
            </a:r>
            <a:r>
              <a:rPr lang="en-GB" i="1" dirty="0"/>
              <a:t>R</a:t>
            </a:r>
            <a:endParaRPr lang="en-US" dirty="0"/>
          </a:p>
        </p:txBody>
      </p:sp>
      <p:pic>
        <p:nvPicPr>
          <p:cNvPr id="4" name="Picture 3"/>
          <p:cNvPicPr>
            <a:picLocks noChangeAspect="1"/>
          </p:cNvPicPr>
          <p:nvPr/>
        </p:nvPicPr>
        <p:blipFill>
          <a:blip r:embed="rId2"/>
          <a:stretch>
            <a:fillRect/>
          </a:stretch>
        </p:blipFill>
        <p:spPr>
          <a:xfrm>
            <a:off x="457200" y="1417637"/>
            <a:ext cx="8382216" cy="3297921"/>
          </a:xfrm>
          <a:prstGeom prst="rect">
            <a:avLst/>
          </a:prstGeom>
        </p:spPr>
      </p:pic>
      <p:sp>
        <p:nvSpPr>
          <p:cNvPr id="5" name="TextBox 4"/>
          <p:cNvSpPr txBox="1"/>
          <p:nvPr/>
        </p:nvSpPr>
        <p:spPr>
          <a:xfrm>
            <a:off x="457200" y="5095141"/>
            <a:ext cx="3129820" cy="646331"/>
          </a:xfrm>
          <a:prstGeom prst="rect">
            <a:avLst/>
          </a:prstGeom>
          <a:noFill/>
        </p:spPr>
        <p:txBody>
          <a:bodyPr wrap="none" rtlCol="0">
            <a:spAutoFit/>
          </a:bodyPr>
          <a:lstStyle/>
          <a:p>
            <a:r>
              <a:rPr lang="en-US" i="1" dirty="0" smtClean="0"/>
              <a:t>t</a:t>
            </a:r>
            <a:r>
              <a:rPr lang="en-US" dirty="0" smtClean="0"/>
              <a:t>(11) = 3.80, </a:t>
            </a:r>
            <a:r>
              <a:rPr lang="en-US" i="1" dirty="0" smtClean="0"/>
              <a:t>p</a:t>
            </a:r>
            <a:r>
              <a:rPr lang="en-US" dirty="0" smtClean="0"/>
              <a:t> = .003</a:t>
            </a:r>
          </a:p>
          <a:p>
            <a:r>
              <a:rPr lang="en-US" i="1" dirty="0" smtClean="0"/>
              <a:t>Whoa! Look how different it is!</a:t>
            </a:r>
            <a:endParaRPr lang="en-US" i="1" dirty="0"/>
          </a:p>
        </p:txBody>
      </p:sp>
    </p:spTree>
    <p:extLst>
      <p:ext uri="{BB962C8B-B14F-4D97-AF65-F5344CB8AC3E}">
        <p14:creationId xmlns:p14="http://schemas.microsoft.com/office/powerpoint/2010/main" val="2048774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an Effect Size</a:t>
            </a:r>
            <a:endParaRPr lang="en-GB" dirty="0"/>
          </a:p>
        </p:txBody>
      </p:sp>
      <p:sp>
        <p:nvSpPr>
          <p:cNvPr id="4" name="Content Placeholder 3"/>
          <p:cNvSpPr>
            <a:spLocks noGrp="1"/>
          </p:cNvSpPr>
          <p:nvPr>
            <p:ph idx="1"/>
          </p:nvPr>
        </p:nvSpPr>
        <p:spPr/>
        <p:txBody>
          <a:bodyPr/>
          <a:lstStyle/>
          <a:p>
            <a:r>
              <a:rPr lang="en-US" dirty="0"/>
              <a:t>Effect size options:</a:t>
            </a:r>
          </a:p>
          <a:p>
            <a:pPr lvl="1"/>
            <a:r>
              <a:rPr lang="en-US" dirty="0"/>
              <a:t>Cohen’s </a:t>
            </a:r>
            <a:r>
              <a:rPr lang="en-US" i="1" dirty="0"/>
              <a:t>d</a:t>
            </a:r>
            <a:endParaRPr lang="en-US" dirty="0"/>
          </a:p>
          <a:p>
            <a:pPr lvl="2"/>
            <a:r>
              <a:rPr lang="en-US" dirty="0" smtClean="0"/>
              <a:t>Based on </a:t>
            </a:r>
            <a:r>
              <a:rPr lang="en-US" dirty="0" smtClean="0"/>
              <a:t>averages </a:t>
            </a:r>
          </a:p>
          <a:p>
            <a:pPr lvl="3"/>
            <a:r>
              <a:rPr lang="en-US" i="1" dirty="0" err="1" smtClean="0"/>
              <a:t>d</a:t>
            </a:r>
            <a:r>
              <a:rPr lang="en-US" baseline="-25000" dirty="0" err="1" smtClean="0"/>
              <a:t>av</a:t>
            </a:r>
            <a:r>
              <a:rPr lang="en-US" baseline="-25000" dirty="0" smtClean="0"/>
              <a:t> </a:t>
            </a:r>
            <a:r>
              <a:rPr lang="en-US" dirty="0" smtClean="0"/>
              <a:t>looks at both SDs without controlling for </a:t>
            </a:r>
            <a:r>
              <a:rPr lang="en-US" i="1" dirty="0" smtClean="0"/>
              <a:t>r</a:t>
            </a:r>
            <a:endParaRPr lang="en-US" baseline="-25000" dirty="0" smtClean="0"/>
          </a:p>
          <a:p>
            <a:pPr lvl="3"/>
            <a:r>
              <a:rPr lang="en-US" i="1" dirty="0" err="1"/>
              <a:t>d</a:t>
            </a:r>
            <a:r>
              <a:rPr lang="en-US" i="1" baseline="-25000" dirty="0" err="1" smtClean="0"/>
              <a:t>rm</a:t>
            </a:r>
            <a:r>
              <a:rPr lang="en-US" i="1" dirty="0" smtClean="0"/>
              <a:t> </a:t>
            </a:r>
            <a:r>
              <a:rPr lang="en-US" dirty="0" smtClean="0"/>
              <a:t>looks at both SDs and controls for </a:t>
            </a:r>
            <a:r>
              <a:rPr lang="en-US" i="1" dirty="0" smtClean="0"/>
              <a:t>r</a:t>
            </a:r>
            <a:endParaRPr lang="en-US" i="1" dirty="0" smtClean="0"/>
          </a:p>
          <a:p>
            <a:pPr lvl="2"/>
            <a:r>
              <a:rPr lang="en-US" dirty="0" smtClean="0"/>
              <a:t>Based on </a:t>
            </a:r>
            <a:r>
              <a:rPr lang="en-US" dirty="0" smtClean="0"/>
              <a:t>differences </a:t>
            </a:r>
            <a:r>
              <a:rPr lang="en-US" i="1" dirty="0" err="1" smtClean="0"/>
              <a:t>d</a:t>
            </a:r>
            <a:r>
              <a:rPr lang="en-US" i="1" baseline="-25000" dirty="0" err="1" smtClean="0"/>
              <a:t>z</a:t>
            </a:r>
            <a:endParaRPr lang="en-US" i="1" baseline="-25000" dirty="0" smtClean="0"/>
          </a:p>
          <a:p>
            <a:pPr lvl="2"/>
            <a:endParaRPr lang="en-US" baseline="-25000" dirty="0" smtClean="0"/>
          </a:p>
          <a:p>
            <a:r>
              <a:rPr lang="en-US" dirty="0" smtClean="0"/>
              <a:t>Which one should I use?</a:t>
            </a:r>
            <a:endParaRPr lang="en-US" dirty="0"/>
          </a:p>
        </p:txBody>
      </p:sp>
    </p:spTree>
    <p:extLst>
      <p:ext uri="{BB962C8B-B14F-4D97-AF65-F5344CB8AC3E}">
        <p14:creationId xmlns:p14="http://schemas.microsoft.com/office/powerpoint/2010/main" val="394428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an Effect Size</a:t>
            </a:r>
            <a:endParaRPr lang="en-US" dirty="0"/>
          </a:p>
        </p:txBody>
      </p:sp>
      <p:sp>
        <p:nvSpPr>
          <p:cNvPr id="3" name="Content Placeholder 2"/>
          <p:cNvSpPr>
            <a:spLocks noGrp="1"/>
          </p:cNvSpPr>
          <p:nvPr>
            <p:ph idx="1"/>
          </p:nvPr>
        </p:nvSpPr>
        <p:spPr/>
        <p:txBody>
          <a:bodyPr/>
          <a:lstStyle/>
          <a:p>
            <a:r>
              <a:rPr lang="mr-IN" dirty="0"/>
              <a:t>effect2 = </a:t>
            </a:r>
            <a:r>
              <a:rPr lang="mr-IN" dirty="0" err="1"/>
              <a:t>d.dep.t.avg</a:t>
            </a:r>
            <a:r>
              <a:rPr lang="mr-IN" dirty="0"/>
              <a:t>(m1 = M[1], m2 = M[2], </a:t>
            </a:r>
            <a:endParaRPr lang="en-US" dirty="0" smtClean="0"/>
          </a:p>
          <a:p>
            <a:pPr lvl="1"/>
            <a:r>
              <a:rPr lang="mr-IN" dirty="0" smtClean="0"/>
              <a:t>sd1 </a:t>
            </a:r>
            <a:r>
              <a:rPr lang="mr-IN" dirty="0"/>
              <a:t>= </a:t>
            </a:r>
            <a:r>
              <a:rPr lang="mr-IN" dirty="0" err="1"/>
              <a:t>stdev</a:t>
            </a:r>
            <a:r>
              <a:rPr lang="mr-IN" dirty="0"/>
              <a:t>[1], sd2 = </a:t>
            </a:r>
            <a:r>
              <a:rPr lang="mr-IN" dirty="0" err="1"/>
              <a:t>stdev</a:t>
            </a:r>
            <a:r>
              <a:rPr lang="mr-IN" dirty="0"/>
              <a:t>[2],  </a:t>
            </a:r>
            <a:endParaRPr lang="en-US" dirty="0" smtClean="0"/>
          </a:p>
          <a:p>
            <a:pPr lvl="1"/>
            <a:r>
              <a:rPr lang="mr-IN" dirty="0" err="1" smtClean="0"/>
              <a:t>n</a:t>
            </a:r>
            <a:r>
              <a:rPr lang="mr-IN" dirty="0" smtClean="0"/>
              <a:t> </a:t>
            </a:r>
            <a:r>
              <a:rPr lang="mr-IN" dirty="0"/>
              <a:t>= </a:t>
            </a:r>
            <a:r>
              <a:rPr lang="mr-IN" dirty="0" err="1"/>
              <a:t>N</a:t>
            </a:r>
            <a:r>
              <a:rPr lang="mr-IN" dirty="0"/>
              <a:t>[1], </a:t>
            </a:r>
            <a:r>
              <a:rPr lang="mr-IN" dirty="0" err="1"/>
              <a:t>a</a:t>
            </a:r>
            <a:r>
              <a:rPr lang="mr-IN" dirty="0"/>
              <a:t> = .05</a:t>
            </a:r>
            <a:r>
              <a:rPr lang="mr-IN" dirty="0" smtClean="0"/>
              <a:t>)</a:t>
            </a:r>
            <a:endParaRPr lang="en-US" dirty="0" smtClean="0"/>
          </a:p>
          <a:p>
            <a:r>
              <a:rPr lang="en-US" dirty="0" smtClean="0"/>
              <a:t>effect2$d</a:t>
            </a:r>
            <a:endParaRPr lang="en-US" dirty="0"/>
          </a:p>
        </p:txBody>
      </p:sp>
    </p:spTree>
    <p:extLst>
      <p:ext uri="{BB962C8B-B14F-4D97-AF65-F5344CB8AC3E}">
        <p14:creationId xmlns:p14="http://schemas.microsoft.com/office/powerpoint/2010/main" val="398719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an Effect Size</a:t>
            </a:r>
            <a:endParaRPr lang="en-US" dirty="0"/>
          </a:p>
        </p:txBody>
      </p:sp>
      <p:sp>
        <p:nvSpPr>
          <p:cNvPr id="3" name="Content Placeholder 2"/>
          <p:cNvSpPr>
            <a:spLocks noGrp="1"/>
          </p:cNvSpPr>
          <p:nvPr>
            <p:ph idx="1"/>
          </p:nvPr>
        </p:nvSpPr>
        <p:spPr/>
        <p:txBody>
          <a:bodyPr/>
          <a:lstStyle/>
          <a:p>
            <a:r>
              <a:rPr lang="en-US" dirty="0" smtClean="0"/>
              <a:t>Create difference scores, calculate the difference score measures. </a:t>
            </a:r>
          </a:p>
          <a:p>
            <a:pPr lvl="1"/>
            <a:r>
              <a:rPr lang="en-US" dirty="0"/>
              <a:t>cloak = subset(</a:t>
            </a:r>
            <a:r>
              <a:rPr lang="en-US" dirty="0" err="1"/>
              <a:t>longdata</a:t>
            </a:r>
            <a:r>
              <a:rPr lang="en-US" dirty="0"/>
              <a:t>, Cloak == "Cloak</a:t>
            </a:r>
            <a:r>
              <a:rPr lang="en-US" dirty="0" smtClean="0"/>
              <a:t>")</a:t>
            </a:r>
          </a:p>
          <a:p>
            <a:pPr lvl="1"/>
            <a:r>
              <a:rPr lang="en-US" dirty="0" err="1" smtClean="0"/>
              <a:t>nocloak</a:t>
            </a:r>
            <a:r>
              <a:rPr lang="en-US" dirty="0" smtClean="0"/>
              <a:t> </a:t>
            </a:r>
            <a:r>
              <a:rPr lang="en-US" dirty="0"/>
              <a:t>= subset(</a:t>
            </a:r>
            <a:r>
              <a:rPr lang="en-US" dirty="0" err="1"/>
              <a:t>longdata</a:t>
            </a:r>
            <a:r>
              <a:rPr lang="en-US" dirty="0"/>
              <a:t>, Cloak == "No Cloak</a:t>
            </a:r>
            <a:r>
              <a:rPr lang="en-US" dirty="0" smtClean="0"/>
              <a:t>")</a:t>
            </a:r>
          </a:p>
          <a:p>
            <a:pPr lvl="1"/>
            <a:r>
              <a:rPr lang="en-US" dirty="0" smtClean="0"/>
              <a:t>diff </a:t>
            </a:r>
            <a:r>
              <a:rPr lang="en-US" dirty="0"/>
              <a:t>= </a:t>
            </a:r>
            <a:r>
              <a:rPr lang="en-US" dirty="0" err="1"/>
              <a:t>cloak$Mischief</a:t>
            </a:r>
            <a:r>
              <a:rPr lang="en-US" dirty="0"/>
              <a:t> - </a:t>
            </a:r>
            <a:r>
              <a:rPr lang="en-US" dirty="0" err="1" smtClean="0"/>
              <a:t>nocloak$Mischief</a:t>
            </a:r>
            <a:endParaRPr lang="en-US" dirty="0" smtClean="0"/>
          </a:p>
          <a:p>
            <a:pPr lvl="1"/>
            <a:r>
              <a:rPr lang="en-US" dirty="0" err="1" smtClean="0"/>
              <a:t>mdiff</a:t>
            </a:r>
            <a:r>
              <a:rPr lang="en-US" dirty="0" smtClean="0"/>
              <a:t> </a:t>
            </a:r>
            <a:r>
              <a:rPr lang="en-US" dirty="0"/>
              <a:t>= mean(diff, </a:t>
            </a:r>
            <a:r>
              <a:rPr lang="en-US" dirty="0" err="1"/>
              <a:t>na.rm</a:t>
            </a:r>
            <a:r>
              <a:rPr lang="en-US" dirty="0"/>
              <a:t> = T</a:t>
            </a:r>
            <a:r>
              <a:rPr lang="en-US" dirty="0" smtClean="0"/>
              <a:t>)</a:t>
            </a:r>
          </a:p>
          <a:p>
            <a:pPr lvl="1"/>
            <a:r>
              <a:rPr lang="en-US" dirty="0" err="1" smtClean="0"/>
              <a:t>sddiff</a:t>
            </a:r>
            <a:r>
              <a:rPr lang="en-US" dirty="0" smtClean="0"/>
              <a:t> </a:t>
            </a:r>
            <a:r>
              <a:rPr lang="en-US" dirty="0"/>
              <a:t>= </a:t>
            </a:r>
            <a:r>
              <a:rPr lang="en-US" dirty="0" err="1"/>
              <a:t>sd</a:t>
            </a:r>
            <a:r>
              <a:rPr lang="en-US" dirty="0"/>
              <a:t>(diff, </a:t>
            </a:r>
            <a:r>
              <a:rPr lang="en-US" dirty="0" err="1"/>
              <a:t>na.rm</a:t>
            </a:r>
            <a:r>
              <a:rPr lang="en-US" dirty="0"/>
              <a:t> = T</a:t>
            </a:r>
            <a:r>
              <a:rPr lang="en-US" dirty="0" smtClean="0"/>
              <a:t>)</a:t>
            </a:r>
          </a:p>
          <a:p>
            <a:pPr lvl="1"/>
            <a:r>
              <a:rPr lang="en-US" dirty="0"/>
              <a:t>N2 = length(diff)</a:t>
            </a:r>
          </a:p>
        </p:txBody>
      </p:sp>
    </p:spTree>
    <p:extLst>
      <p:ext uri="{BB962C8B-B14F-4D97-AF65-F5344CB8AC3E}">
        <p14:creationId xmlns:p14="http://schemas.microsoft.com/office/powerpoint/2010/main" val="796149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an Effect Size</a:t>
            </a:r>
          </a:p>
        </p:txBody>
      </p:sp>
      <p:sp>
        <p:nvSpPr>
          <p:cNvPr id="3" name="Content Placeholder 2"/>
          <p:cNvSpPr>
            <a:spLocks noGrp="1"/>
          </p:cNvSpPr>
          <p:nvPr>
            <p:ph idx="1"/>
          </p:nvPr>
        </p:nvSpPr>
        <p:spPr/>
        <p:txBody>
          <a:bodyPr/>
          <a:lstStyle/>
          <a:p>
            <a:r>
              <a:rPr lang="mr-IN" dirty="0"/>
              <a:t>effect2.1 = </a:t>
            </a:r>
            <a:r>
              <a:rPr lang="mr-IN" dirty="0" err="1"/>
              <a:t>d.dep.t.diff</a:t>
            </a:r>
            <a:r>
              <a:rPr lang="mr-IN" dirty="0"/>
              <a:t>(</a:t>
            </a:r>
            <a:r>
              <a:rPr lang="mr-IN" dirty="0" err="1"/>
              <a:t>mdiff</a:t>
            </a:r>
            <a:r>
              <a:rPr lang="mr-IN" dirty="0"/>
              <a:t> = </a:t>
            </a:r>
            <a:r>
              <a:rPr lang="mr-IN" dirty="0" err="1"/>
              <a:t>mdiff</a:t>
            </a:r>
            <a:r>
              <a:rPr lang="mr-IN" dirty="0"/>
              <a:t>, </a:t>
            </a:r>
            <a:endParaRPr lang="en-US" dirty="0" smtClean="0"/>
          </a:p>
          <a:p>
            <a:pPr lvl="1"/>
            <a:r>
              <a:rPr lang="mr-IN" dirty="0" err="1" smtClean="0"/>
              <a:t>sddiff</a:t>
            </a:r>
            <a:r>
              <a:rPr lang="mr-IN" dirty="0" smtClean="0"/>
              <a:t> </a:t>
            </a:r>
            <a:r>
              <a:rPr lang="mr-IN" dirty="0"/>
              <a:t>= </a:t>
            </a:r>
            <a:r>
              <a:rPr lang="mr-IN" dirty="0" err="1"/>
              <a:t>sddiff</a:t>
            </a:r>
            <a:r>
              <a:rPr lang="mr-IN" dirty="0"/>
              <a:t>,                         </a:t>
            </a:r>
            <a:endParaRPr lang="en-US" dirty="0" smtClean="0"/>
          </a:p>
          <a:p>
            <a:pPr lvl="1"/>
            <a:r>
              <a:rPr lang="mr-IN" dirty="0" err="1" smtClean="0"/>
              <a:t>n</a:t>
            </a:r>
            <a:r>
              <a:rPr lang="mr-IN" dirty="0" smtClean="0"/>
              <a:t> </a:t>
            </a:r>
            <a:r>
              <a:rPr lang="mr-IN" dirty="0"/>
              <a:t>= N2, </a:t>
            </a:r>
            <a:r>
              <a:rPr lang="mr-IN" dirty="0" err="1"/>
              <a:t>a</a:t>
            </a:r>
            <a:r>
              <a:rPr lang="mr-IN" dirty="0"/>
              <a:t> = .05</a:t>
            </a:r>
            <a:r>
              <a:rPr lang="mr-IN" dirty="0" smtClean="0"/>
              <a:t>)</a:t>
            </a:r>
            <a:endParaRPr lang="en-US" dirty="0" smtClean="0"/>
          </a:p>
          <a:p>
            <a:pPr lvl="1"/>
            <a:r>
              <a:rPr lang="mr-IN" dirty="0" smtClean="0"/>
              <a:t>effect2.1$d</a:t>
            </a:r>
            <a:endParaRPr lang="en-US" dirty="0"/>
          </a:p>
        </p:txBody>
      </p:sp>
    </p:spTree>
    <p:extLst>
      <p:ext uri="{BB962C8B-B14F-4D97-AF65-F5344CB8AC3E}">
        <p14:creationId xmlns:p14="http://schemas.microsoft.com/office/powerpoint/2010/main" val="1250278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Reporting the dependent </a:t>
            </a:r>
            <a:r>
              <a:rPr lang="en-GB" i="1" dirty="0" smtClean="0"/>
              <a:t>t</a:t>
            </a:r>
            <a:r>
              <a:rPr lang="en-GB" dirty="0" smtClean="0"/>
              <a:t>-test</a:t>
            </a:r>
            <a:endParaRPr lang="en-GB" dirty="0"/>
          </a:p>
        </p:txBody>
      </p:sp>
      <p:sp>
        <p:nvSpPr>
          <p:cNvPr id="4" name="Content Placeholder 3"/>
          <p:cNvSpPr>
            <a:spLocks noGrp="1"/>
          </p:cNvSpPr>
          <p:nvPr>
            <p:ph idx="1"/>
          </p:nvPr>
        </p:nvSpPr>
        <p:spPr/>
        <p:txBody>
          <a:bodyPr/>
          <a:lstStyle/>
          <a:p>
            <a:pPr lvl="0"/>
            <a:r>
              <a:rPr lang="en-GB" dirty="0"/>
              <a:t>On average, participants given a cloak of invisibility engaged in more acts of mischief (</a:t>
            </a:r>
            <a:r>
              <a:rPr lang="en-GB" i="1" dirty="0"/>
              <a:t>M</a:t>
            </a:r>
            <a:r>
              <a:rPr lang="en-GB" dirty="0"/>
              <a:t> = </a:t>
            </a:r>
            <a:r>
              <a:rPr lang="en-GB" dirty="0" smtClean="0"/>
              <a:t>5.00, </a:t>
            </a:r>
            <a:r>
              <a:rPr lang="en-GB" i="1" dirty="0" smtClean="0"/>
              <a:t>SD </a:t>
            </a:r>
            <a:r>
              <a:rPr lang="en-GB" dirty="0" smtClean="0"/>
              <a:t>= 1.65)</a:t>
            </a:r>
            <a:r>
              <a:rPr lang="en-GB" dirty="0"/>
              <a:t>, than those not given a cloak (</a:t>
            </a:r>
            <a:r>
              <a:rPr lang="en-GB" i="1" dirty="0"/>
              <a:t>M</a:t>
            </a:r>
            <a:r>
              <a:rPr lang="en-GB" dirty="0"/>
              <a:t> = 3.75, </a:t>
            </a:r>
            <a:r>
              <a:rPr lang="en-GB" i="1" dirty="0" smtClean="0"/>
              <a:t>SD </a:t>
            </a:r>
            <a:r>
              <a:rPr lang="en-GB" dirty="0" smtClean="0"/>
              <a:t>= 1.91)</a:t>
            </a:r>
            <a:r>
              <a:rPr lang="en-GB" dirty="0"/>
              <a:t>. This </a:t>
            </a:r>
            <a:r>
              <a:rPr lang="en-GB" dirty="0" smtClean="0"/>
              <a:t>difference was </a:t>
            </a:r>
            <a:r>
              <a:rPr lang="en-GB" dirty="0"/>
              <a:t>significant </a:t>
            </a:r>
            <a:r>
              <a:rPr lang="en-GB" i="1" dirty="0"/>
              <a:t>t</a:t>
            </a:r>
            <a:r>
              <a:rPr lang="en-GB" dirty="0"/>
              <a:t>(11) = </a:t>
            </a:r>
            <a:r>
              <a:rPr lang="en-GB" dirty="0" smtClean="0"/>
              <a:t>3.80</a:t>
            </a:r>
            <a:r>
              <a:rPr lang="en-GB" dirty="0"/>
              <a:t>, </a:t>
            </a:r>
            <a:r>
              <a:rPr lang="en-GB" i="1" dirty="0"/>
              <a:t>p </a:t>
            </a:r>
            <a:r>
              <a:rPr lang="en-GB" dirty="0"/>
              <a:t>= .003 and represented a medium-sized effect </a:t>
            </a:r>
            <a:r>
              <a:rPr lang="en-GB" i="1" dirty="0" err="1" smtClean="0"/>
              <a:t>d</a:t>
            </a:r>
            <a:r>
              <a:rPr lang="en-GB" i="1" baseline="-25000" dirty="0" err="1" smtClean="0"/>
              <a:t>av</a:t>
            </a:r>
            <a:r>
              <a:rPr lang="en-GB" dirty="0" smtClean="0"/>
              <a:t> </a:t>
            </a:r>
            <a:r>
              <a:rPr lang="en-GB" dirty="0"/>
              <a:t>= </a:t>
            </a:r>
            <a:r>
              <a:rPr lang="en-GB" dirty="0" smtClean="0"/>
              <a:t>0.70.</a:t>
            </a:r>
            <a:endParaRPr lang="en-GB" dirty="0"/>
          </a:p>
        </p:txBody>
      </p:sp>
      <p:sp>
        <p:nvSpPr>
          <p:cNvPr id="2" name="TextBox 1"/>
          <p:cNvSpPr txBox="1"/>
          <p:nvPr/>
        </p:nvSpPr>
        <p:spPr>
          <a:xfrm>
            <a:off x="4797468" y="4659682"/>
            <a:ext cx="4094134" cy="369332"/>
          </a:xfrm>
          <a:prstGeom prst="rect">
            <a:avLst/>
          </a:prstGeom>
          <a:noFill/>
        </p:spPr>
        <p:txBody>
          <a:bodyPr wrap="none" rtlCol="0">
            <a:spAutoFit/>
          </a:bodyPr>
          <a:lstStyle/>
          <a:p>
            <a:r>
              <a:rPr lang="en-US" dirty="0" smtClean="0"/>
              <a:t>Note the subscript here – </a:t>
            </a:r>
            <a:r>
              <a:rPr lang="en-US" smtClean="0"/>
              <a:t>very important!</a:t>
            </a:r>
            <a:endParaRPr lang="en-US"/>
          </a:p>
        </p:txBody>
      </p:sp>
    </p:spTree>
    <p:extLst>
      <p:ext uri="{BB962C8B-B14F-4D97-AF65-F5344CB8AC3E}">
        <p14:creationId xmlns:p14="http://schemas.microsoft.com/office/powerpoint/2010/main" val="988880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lstStyle/>
          <a:p>
            <a:r>
              <a:rPr lang="en-US" dirty="0" smtClean="0"/>
              <a:t>library(</a:t>
            </a:r>
            <a:r>
              <a:rPr lang="en-US" dirty="0" err="1" smtClean="0"/>
              <a:t>pwr</a:t>
            </a:r>
            <a:r>
              <a:rPr lang="en-US" dirty="0" smtClean="0"/>
              <a:t>)</a:t>
            </a:r>
          </a:p>
          <a:p>
            <a:r>
              <a:rPr lang="en-US" dirty="0" err="1"/>
              <a:t>pwr.t.test</a:t>
            </a:r>
            <a:r>
              <a:rPr lang="en-US" dirty="0"/>
              <a:t>(n = NULL, d = effect2$d, </a:t>
            </a:r>
            <a:endParaRPr lang="en-US" dirty="0" smtClean="0"/>
          </a:p>
          <a:p>
            <a:pPr lvl="1"/>
            <a:r>
              <a:rPr lang="en-US" dirty="0" err="1" smtClean="0"/>
              <a:t>sig.level</a:t>
            </a:r>
            <a:r>
              <a:rPr lang="en-US" dirty="0" smtClean="0"/>
              <a:t> </a:t>
            </a:r>
            <a:r>
              <a:rPr lang="en-US" dirty="0"/>
              <a:t>= .05,           </a:t>
            </a:r>
            <a:endParaRPr lang="en-US" dirty="0" smtClean="0"/>
          </a:p>
          <a:p>
            <a:pPr lvl="1"/>
            <a:r>
              <a:rPr lang="en-US" dirty="0" smtClean="0"/>
              <a:t>power </a:t>
            </a:r>
            <a:r>
              <a:rPr lang="en-US" dirty="0"/>
              <a:t>= .80, type = "paired", </a:t>
            </a:r>
            <a:endParaRPr lang="en-US" dirty="0" smtClean="0"/>
          </a:p>
          <a:p>
            <a:pPr lvl="1"/>
            <a:r>
              <a:rPr lang="en-US" dirty="0" smtClean="0"/>
              <a:t>alternative </a:t>
            </a:r>
            <a:r>
              <a:rPr lang="en-US" dirty="0"/>
              <a:t>= "</a:t>
            </a:r>
            <a:r>
              <a:rPr lang="en-US" dirty="0" err="1"/>
              <a:t>two.sided</a:t>
            </a:r>
            <a:r>
              <a:rPr lang="en-US" dirty="0"/>
              <a:t>")</a:t>
            </a:r>
          </a:p>
        </p:txBody>
      </p:sp>
      <p:sp>
        <p:nvSpPr>
          <p:cNvPr id="5" name="TextBox 4"/>
          <p:cNvSpPr txBox="1"/>
          <p:nvPr/>
        </p:nvSpPr>
        <p:spPr>
          <a:xfrm>
            <a:off x="568712" y="189982"/>
            <a:ext cx="8227620" cy="369332"/>
          </a:xfrm>
          <a:prstGeom prst="rect">
            <a:avLst/>
          </a:prstGeom>
          <a:noFill/>
        </p:spPr>
        <p:txBody>
          <a:bodyPr wrap="none" rtlCol="0">
            <a:spAutoFit/>
          </a:bodyPr>
          <a:lstStyle/>
          <a:p>
            <a:r>
              <a:rPr lang="en-US" dirty="0" smtClean="0"/>
              <a:t>Remember how we said that type of test was one of the things that changed power??</a:t>
            </a:r>
            <a:endParaRPr lang="en-US" dirty="0"/>
          </a:p>
        </p:txBody>
      </p:sp>
      <p:pic>
        <p:nvPicPr>
          <p:cNvPr id="6" name="Picture 5"/>
          <p:cNvPicPr>
            <a:picLocks noChangeAspect="1"/>
          </p:cNvPicPr>
          <p:nvPr/>
        </p:nvPicPr>
        <p:blipFill>
          <a:blip r:embed="rId2"/>
          <a:stretch>
            <a:fillRect/>
          </a:stretch>
        </p:blipFill>
        <p:spPr>
          <a:xfrm>
            <a:off x="5143500" y="4366632"/>
            <a:ext cx="4000500" cy="2362200"/>
          </a:xfrm>
          <a:prstGeom prst="rect">
            <a:avLst/>
          </a:prstGeom>
        </p:spPr>
      </p:pic>
    </p:spTree>
    <p:extLst>
      <p:ext uri="{BB962C8B-B14F-4D97-AF65-F5344CB8AC3E}">
        <p14:creationId xmlns:p14="http://schemas.microsoft.com/office/powerpoint/2010/main" val="145899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Reminder: when you manipulate the </a:t>
            </a:r>
            <a:r>
              <a:rPr lang="en-US" i="1" dirty="0" smtClean="0"/>
              <a:t>levels</a:t>
            </a:r>
            <a:r>
              <a:rPr lang="en-US" dirty="0" smtClean="0"/>
              <a:t> of the IV, you are working with experimental research.  If you just are examining two naturally occurring categories, then quasi-experimental/correlational.</a:t>
            </a:r>
            <a:endParaRPr lang="en-US" dirty="0"/>
          </a:p>
        </p:txBody>
      </p:sp>
    </p:spTree>
    <p:extLst>
      <p:ext uri="{BB962C8B-B14F-4D97-AF65-F5344CB8AC3E}">
        <p14:creationId xmlns:p14="http://schemas.microsoft.com/office/powerpoint/2010/main" val="4071260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Graphs for </a:t>
            </a:r>
            <a:r>
              <a:rPr lang="en-US" i="1" dirty="0" smtClean="0"/>
              <a:t>t</a:t>
            </a:r>
            <a:r>
              <a:rPr lang="en-US" dirty="0" smtClean="0"/>
              <a:t>-tests</a:t>
            </a:r>
            <a:endParaRPr lang="en-US" dirty="0"/>
          </a:p>
        </p:txBody>
      </p:sp>
      <p:sp>
        <p:nvSpPr>
          <p:cNvPr id="4" name="Content Placeholder 3"/>
          <p:cNvSpPr>
            <a:spLocks noGrp="1"/>
          </p:cNvSpPr>
          <p:nvPr>
            <p:ph idx="1"/>
          </p:nvPr>
        </p:nvSpPr>
        <p:spPr/>
        <p:txBody>
          <a:bodyPr/>
          <a:lstStyle/>
          <a:p>
            <a:r>
              <a:rPr lang="en-US" dirty="0" smtClean="0"/>
              <a:t>Bar charts in ggplot2 with only one x variable (the different levels of your IV) and one y variable.</a:t>
            </a:r>
          </a:p>
          <a:p>
            <a:pPr lvl="1"/>
            <a:r>
              <a:rPr lang="en-US" dirty="0" smtClean="0"/>
              <a:t>Simple bar graph</a:t>
            </a:r>
          </a:p>
          <a:p>
            <a:pPr lvl="1"/>
            <a:r>
              <a:rPr lang="en-US" dirty="0" err="1" smtClean="0"/>
              <a:t>ggplot</a:t>
            </a:r>
            <a:r>
              <a:rPr lang="en-US" dirty="0" smtClean="0"/>
              <a:t>(data, </a:t>
            </a:r>
            <a:r>
              <a:rPr lang="en-US" dirty="0" err="1" smtClean="0"/>
              <a:t>aes</a:t>
            </a:r>
            <a:r>
              <a:rPr lang="en-US" dirty="0" smtClean="0"/>
              <a:t>(group variable, dv variable))</a:t>
            </a:r>
          </a:p>
          <a:p>
            <a:pPr lvl="1"/>
            <a:r>
              <a:rPr lang="en-US" dirty="0" smtClean="0"/>
              <a:t>+ cleanup + </a:t>
            </a:r>
            <a:r>
              <a:rPr lang="en-US" dirty="0" err="1" smtClean="0"/>
              <a:t>xlab</a:t>
            </a:r>
            <a:r>
              <a:rPr lang="en-US" dirty="0" smtClean="0"/>
              <a:t> + </a:t>
            </a:r>
            <a:r>
              <a:rPr lang="en-US" dirty="0" err="1" smtClean="0"/>
              <a:t>ylab</a:t>
            </a:r>
            <a:r>
              <a:rPr lang="en-US" dirty="0" smtClean="0"/>
              <a:t> + </a:t>
            </a:r>
            <a:r>
              <a:rPr lang="en-US" dirty="0" err="1" smtClean="0"/>
              <a:t>stat_summary</a:t>
            </a:r>
            <a:r>
              <a:rPr lang="en-US" dirty="0" smtClean="0"/>
              <a:t> (x2)</a:t>
            </a:r>
          </a:p>
          <a:p>
            <a:endParaRPr lang="en-US" dirty="0"/>
          </a:p>
        </p:txBody>
      </p:sp>
    </p:spTree>
    <p:extLst>
      <p:ext uri="{BB962C8B-B14F-4D97-AF65-F5344CB8AC3E}">
        <p14:creationId xmlns:p14="http://schemas.microsoft.com/office/powerpoint/2010/main" val="248216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pic>
        <p:nvPicPr>
          <p:cNvPr id="5" name="Picture 4"/>
          <p:cNvPicPr>
            <a:picLocks noChangeAspect="1"/>
          </p:cNvPicPr>
          <p:nvPr/>
        </p:nvPicPr>
        <p:blipFill>
          <a:blip r:embed="rId2"/>
          <a:stretch>
            <a:fillRect/>
          </a:stretch>
        </p:blipFill>
        <p:spPr>
          <a:xfrm>
            <a:off x="839244" y="1417638"/>
            <a:ext cx="7465512" cy="5052672"/>
          </a:xfrm>
          <a:prstGeom prst="rect">
            <a:avLst/>
          </a:prstGeom>
        </p:spPr>
      </p:pic>
    </p:spTree>
    <p:extLst>
      <p:ext uri="{BB962C8B-B14F-4D97-AF65-F5344CB8AC3E}">
        <p14:creationId xmlns:p14="http://schemas.microsoft.com/office/powerpoint/2010/main" val="304558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lnSpcReduction="10000"/>
          </a:bodyPr>
          <a:lstStyle/>
          <a:p>
            <a:r>
              <a:rPr lang="en-GB" dirty="0" smtClean="0"/>
              <a:t>Both the independent </a:t>
            </a:r>
            <a:r>
              <a:rPr lang="en-GB" i="1" dirty="0" smtClean="0"/>
              <a:t>t</a:t>
            </a:r>
            <a:r>
              <a:rPr lang="en-GB" dirty="0" smtClean="0"/>
              <a:t>-test and the dependent </a:t>
            </a:r>
            <a:r>
              <a:rPr lang="en-GB" i="1" dirty="0" smtClean="0"/>
              <a:t>t</a:t>
            </a:r>
            <a:r>
              <a:rPr lang="en-GB" dirty="0" smtClean="0"/>
              <a:t>-test are </a:t>
            </a:r>
            <a:r>
              <a:rPr lang="en-GB" i="1" dirty="0" smtClean="0"/>
              <a:t>parametric tests</a:t>
            </a:r>
            <a:r>
              <a:rPr lang="en-GB" dirty="0" smtClean="0"/>
              <a:t> based on the normal distribution. Therefore, they assume:</a:t>
            </a:r>
          </a:p>
          <a:p>
            <a:pPr lvl="1"/>
            <a:r>
              <a:rPr lang="en-GB" dirty="0" smtClean="0"/>
              <a:t>The sampling distribution is normally distributed. In the dependent </a:t>
            </a:r>
            <a:r>
              <a:rPr lang="en-GB" i="1" dirty="0" smtClean="0"/>
              <a:t>t­</a:t>
            </a:r>
            <a:r>
              <a:rPr lang="en-GB" dirty="0" smtClean="0"/>
              <a:t>-test this means that the sampling distribution of the </a:t>
            </a:r>
            <a:r>
              <a:rPr lang="en-GB" i="1" dirty="0" smtClean="0"/>
              <a:t>differences</a:t>
            </a:r>
            <a:r>
              <a:rPr lang="en-GB" dirty="0" smtClean="0"/>
              <a:t> between scores should be normal, not the scores themselves.</a:t>
            </a:r>
          </a:p>
          <a:p>
            <a:pPr lvl="1"/>
            <a:r>
              <a:rPr lang="en-GB" dirty="0" smtClean="0"/>
              <a:t>Data are measured at least at the interval level.</a:t>
            </a:r>
          </a:p>
        </p:txBody>
      </p:sp>
    </p:spTree>
    <p:extLst>
      <p:ext uri="{BB962C8B-B14F-4D97-AF65-F5344CB8AC3E}">
        <p14:creationId xmlns:p14="http://schemas.microsoft.com/office/powerpoint/2010/main" val="228589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GB" dirty="0" smtClean="0"/>
              <a:t>The independent </a:t>
            </a:r>
            <a:r>
              <a:rPr lang="en-GB" i="1" dirty="0" smtClean="0"/>
              <a:t>t</a:t>
            </a:r>
            <a:r>
              <a:rPr lang="en-GB" dirty="0" smtClean="0"/>
              <a:t>-test, because it is used to test different groups of people, also assumes:</a:t>
            </a:r>
          </a:p>
          <a:p>
            <a:pPr lvl="1"/>
            <a:r>
              <a:rPr lang="en-GB" dirty="0" smtClean="0"/>
              <a:t>Variances in these populations are roughly equal (</a:t>
            </a:r>
            <a:r>
              <a:rPr lang="en-GB" i="1" dirty="0" smtClean="0"/>
              <a:t>homogeneity of variance</a:t>
            </a:r>
            <a:r>
              <a:rPr lang="en-GB" dirty="0" smtClean="0"/>
              <a:t>).</a:t>
            </a:r>
          </a:p>
          <a:p>
            <a:pPr lvl="1"/>
            <a:r>
              <a:rPr lang="en-GB" dirty="0" smtClean="0"/>
              <a:t>Scores in different treatment conditions are independent (because they come from different people).</a:t>
            </a:r>
          </a:p>
        </p:txBody>
      </p:sp>
    </p:spTree>
    <p:extLst>
      <p:ext uri="{BB962C8B-B14F-4D97-AF65-F5344CB8AC3E}">
        <p14:creationId xmlns:p14="http://schemas.microsoft.com/office/powerpoint/2010/main" val="1572698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of the </a:t>
            </a:r>
            <a:r>
              <a:rPr lang="en-GB" i="1" dirty="0" smtClean="0"/>
              <a:t>t</a:t>
            </a:r>
            <a:r>
              <a:rPr lang="en-GB" dirty="0" smtClean="0"/>
              <a:t>-test</a:t>
            </a:r>
            <a:endParaRPr lang="en-US" dirty="0"/>
          </a:p>
        </p:txBody>
      </p:sp>
      <p:sp>
        <p:nvSpPr>
          <p:cNvPr id="3" name="Content Placeholder 2"/>
          <p:cNvSpPr>
            <a:spLocks noGrp="1"/>
          </p:cNvSpPr>
          <p:nvPr>
            <p:ph idx="1"/>
          </p:nvPr>
        </p:nvSpPr>
        <p:spPr/>
        <p:txBody>
          <a:bodyPr/>
          <a:lstStyle/>
          <a:p>
            <a:r>
              <a:rPr lang="en-US" dirty="0" smtClean="0"/>
              <a:t>In plain old English,</a:t>
            </a:r>
          </a:p>
          <a:p>
            <a:pPr lvl="1"/>
            <a:r>
              <a:rPr lang="en-US" dirty="0" smtClean="0"/>
              <a:t>Accuracy</a:t>
            </a:r>
            <a:r>
              <a:rPr lang="en-US" dirty="0"/>
              <a:t>, missing, outliers are dealt </a:t>
            </a:r>
            <a:r>
              <a:rPr lang="en-US" dirty="0" smtClean="0"/>
              <a:t>with</a:t>
            </a:r>
            <a:endParaRPr lang="en-US" dirty="0"/>
          </a:p>
          <a:p>
            <a:pPr lvl="1"/>
            <a:r>
              <a:rPr lang="en-US" dirty="0" smtClean="0"/>
              <a:t>Independence</a:t>
            </a:r>
          </a:p>
          <a:p>
            <a:pPr lvl="1"/>
            <a:r>
              <a:rPr lang="en-US" dirty="0" smtClean="0"/>
              <a:t>Normality</a:t>
            </a:r>
          </a:p>
          <a:p>
            <a:pPr lvl="1"/>
            <a:r>
              <a:rPr lang="en-US" dirty="0" smtClean="0"/>
              <a:t>Linearity </a:t>
            </a:r>
          </a:p>
          <a:p>
            <a:pPr lvl="1"/>
            <a:r>
              <a:rPr lang="en-US" dirty="0" smtClean="0"/>
              <a:t>Homogeneity/Homoscedasticity</a:t>
            </a:r>
          </a:p>
          <a:p>
            <a:pPr lvl="1"/>
            <a:r>
              <a:rPr lang="en-US" dirty="0" smtClean="0"/>
              <a:t>(basically not additivity because there’s only one DV).</a:t>
            </a:r>
          </a:p>
        </p:txBody>
      </p:sp>
    </p:spTree>
    <p:extLst>
      <p:ext uri="{BB962C8B-B14F-4D97-AF65-F5344CB8AC3E}">
        <p14:creationId xmlns:p14="http://schemas.microsoft.com/office/powerpoint/2010/main" val="685035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Assumptions are Broken</a:t>
            </a:r>
            <a:endParaRPr lang="en-US" dirty="0"/>
          </a:p>
        </p:txBody>
      </p:sp>
      <p:sp>
        <p:nvSpPr>
          <p:cNvPr id="3" name="Content Placeholder 2"/>
          <p:cNvSpPr>
            <a:spLocks noGrp="1"/>
          </p:cNvSpPr>
          <p:nvPr>
            <p:ph idx="1"/>
          </p:nvPr>
        </p:nvSpPr>
        <p:spPr/>
        <p:txBody>
          <a:bodyPr/>
          <a:lstStyle/>
          <a:p>
            <a:r>
              <a:rPr lang="en-US" dirty="0" smtClean="0"/>
              <a:t>The most common problem is homogeneity … where the </a:t>
            </a:r>
            <a:r>
              <a:rPr lang="en-US" i="1" dirty="0" smtClean="0"/>
              <a:t>group</a:t>
            </a:r>
            <a:r>
              <a:rPr lang="en-US" dirty="0" smtClean="0"/>
              <a:t> variance is not equal between groups.</a:t>
            </a:r>
          </a:p>
          <a:p>
            <a:r>
              <a:rPr lang="en-US" dirty="0" smtClean="0"/>
              <a:t>You can easily adjust for variances using the Welch </a:t>
            </a:r>
            <a:r>
              <a:rPr lang="en-US" dirty="0"/>
              <a:t>(or </a:t>
            </a:r>
            <a:r>
              <a:rPr lang="en-US" dirty="0" err="1"/>
              <a:t>Satterthwaite</a:t>
            </a:r>
            <a:r>
              <a:rPr lang="en-US" dirty="0"/>
              <a:t>) approximation to the degrees of freedom 	</a:t>
            </a:r>
            <a:endParaRPr lang="en-US" dirty="0" smtClean="0"/>
          </a:p>
          <a:p>
            <a:pPr lvl="1"/>
            <a:r>
              <a:rPr lang="en-US" dirty="0" smtClean="0"/>
              <a:t>Set </a:t>
            </a:r>
            <a:r>
              <a:rPr lang="en-US" dirty="0" err="1" smtClean="0"/>
              <a:t>var.equal</a:t>
            </a:r>
            <a:r>
              <a:rPr lang="en-US" dirty="0" smtClean="0"/>
              <a:t> = FALSE to use this adjustment. </a:t>
            </a:r>
            <a:endParaRPr lang="en-US" dirty="0"/>
          </a:p>
        </p:txBody>
      </p:sp>
    </p:spTree>
    <p:extLst>
      <p:ext uri="{BB962C8B-B14F-4D97-AF65-F5344CB8AC3E}">
        <p14:creationId xmlns:p14="http://schemas.microsoft.com/office/powerpoint/2010/main" val="3541821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Assumptions are Broken</a:t>
            </a:r>
            <a:endParaRPr lang="en-GB" dirty="0"/>
          </a:p>
        </p:txBody>
      </p:sp>
      <p:sp>
        <p:nvSpPr>
          <p:cNvPr id="3" name="Content Placeholder 2"/>
          <p:cNvSpPr>
            <a:spLocks noGrp="1"/>
          </p:cNvSpPr>
          <p:nvPr>
            <p:ph idx="1"/>
          </p:nvPr>
        </p:nvSpPr>
        <p:spPr/>
        <p:txBody>
          <a:bodyPr/>
          <a:lstStyle/>
          <a:p>
            <a:r>
              <a:rPr lang="en-GB" dirty="0" smtClean="0"/>
              <a:t>Dependent </a:t>
            </a:r>
            <a:r>
              <a:rPr lang="en-GB" i="1" dirty="0" smtClean="0"/>
              <a:t>t</a:t>
            </a:r>
            <a:r>
              <a:rPr lang="en-GB" dirty="0" smtClean="0"/>
              <a:t>-test</a:t>
            </a:r>
          </a:p>
          <a:p>
            <a:pPr lvl="1"/>
            <a:r>
              <a:rPr lang="en-GB" dirty="0" smtClean="0"/>
              <a:t>Mann-Whitney Test</a:t>
            </a:r>
          </a:p>
          <a:p>
            <a:pPr lvl="1"/>
            <a:r>
              <a:rPr lang="en-GB" dirty="0" err="1" smtClean="0"/>
              <a:t>Wilcoxon</a:t>
            </a:r>
            <a:r>
              <a:rPr lang="en-GB" dirty="0" smtClean="0"/>
              <a:t> rank-sum test</a:t>
            </a:r>
          </a:p>
          <a:p>
            <a:r>
              <a:rPr lang="en-GB" dirty="0" smtClean="0"/>
              <a:t>Independent </a:t>
            </a:r>
            <a:r>
              <a:rPr lang="en-GB" i="1" dirty="0" smtClean="0"/>
              <a:t>t</a:t>
            </a:r>
            <a:r>
              <a:rPr lang="en-GB" dirty="0" smtClean="0"/>
              <a:t>-test</a:t>
            </a:r>
          </a:p>
          <a:p>
            <a:pPr lvl="1"/>
            <a:r>
              <a:rPr lang="en-GB" dirty="0" err="1" smtClean="0"/>
              <a:t>Wilcoxon</a:t>
            </a:r>
            <a:r>
              <a:rPr lang="en-GB" dirty="0" smtClean="0"/>
              <a:t> Signed-Rank Test</a:t>
            </a:r>
          </a:p>
          <a:p>
            <a:r>
              <a:rPr lang="en-GB" dirty="0" smtClean="0"/>
              <a:t>Robust Tests:</a:t>
            </a:r>
          </a:p>
          <a:p>
            <a:pPr lvl="1"/>
            <a:r>
              <a:rPr lang="en-GB" dirty="0" smtClean="0"/>
              <a:t>Bootstrapping</a:t>
            </a:r>
          </a:p>
          <a:p>
            <a:pPr lvl="1"/>
            <a:r>
              <a:rPr lang="en-GB" smtClean="0"/>
              <a:t>Trimmed means</a:t>
            </a:r>
            <a:endParaRPr lang="en-GB" dirty="0"/>
          </a:p>
        </p:txBody>
      </p:sp>
      <p:sp>
        <p:nvSpPr>
          <p:cNvPr id="4" name="TextBox 3"/>
          <p:cNvSpPr txBox="1"/>
          <p:nvPr/>
        </p:nvSpPr>
        <p:spPr>
          <a:xfrm>
            <a:off x="335761" y="6350676"/>
            <a:ext cx="7699544" cy="369332"/>
          </a:xfrm>
          <a:prstGeom prst="rect">
            <a:avLst/>
          </a:prstGeom>
          <a:noFill/>
        </p:spPr>
        <p:txBody>
          <a:bodyPr wrap="none" rtlCol="0">
            <a:spAutoFit/>
          </a:bodyPr>
          <a:lstStyle/>
          <a:p>
            <a:r>
              <a:rPr lang="en-US" dirty="0" smtClean="0"/>
              <a:t>These tests are better when linearity or normality in small samples are not meet. </a:t>
            </a:r>
            <a:endParaRPr lang="en-US" dirty="0"/>
          </a:p>
        </p:txBody>
      </p:sp>
    </p:spTree>
    <p:extLst>
      <p:ext uri="{BB962C8B-B14F-4D97-AF65-F5344CB8AC3E}">
        <p14:creationId xmlns:p14="http://schemas.microsoft.com/office/powerpoint/2010/main" val="403004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Between subjects / Independent designs</a:t>
            </a:r>
          </a:p>
          <a:p>
            <a:pPr lvl="1"/>
            <a:r>
              <a:rPr lang="en-US" dirty="0" smtClean="0"/>
              <a:t>When the people are in separate levels and only do one of the manipulations</a:t>
            </a:r>
          </a:p>
          <a:p>
            <a:r>
              <a:rPr lang="en-US" dirty="0" smtClean="0"/>
              <a:t>Repeated measures / within subjects / dependent designs</a:t>
            </a:r>
          </a:p>
          <a:p>
            <a:pPr lvl="1"/>
            <a:r>
              <a:rPr lang="en-US" dirty="0" smtClean="0"/>
              <a:t>When the people get all of the levels</a:t>
            </a:r>
            <a:endParaRPr lang="en-US" dirty="0"/>
          </a:p>
        </p:txBody>
      </p:sp>
    </p:spTree>
    <p:extLst>
      <p:ext uri="{BB962C8B-B14F-4D97-AF65-F5344CB8AC3E}">
        <p14:creationId xmlns:p14="http://schemas.microsoft.com/office/powerpoint/2010/main" val="345995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 </a:t>
            </a:r>
            <a:endParaRPr lang="en-US" dirty="0"/>
          </a:p>
        </p:txBody>
      </p:sp>
      <p:sp>
        <p:nvSpPr>
          <p:cNvPr id="3" name="Content Placeholder 2"/>
          <p:cNvSpPr>
            <a:spLocks noGrp="1"/>
          </p:cNvSpPr>
          <p:nvPr>
            <p:ph idx="1"/>
          </p:nvPr>
        </p:nvSpPr>
        <p:spPr/>
        <p:txBody>
          <a:bodyPr>
            <a:normAutofit lnSpcReduction="10000"/>
          </a:bodyPr>
          <a:lstStyle/>
          <a:p>
            <a:r>
              <a:rPr lang="en-GB" dirty="0" smtClean="0"/>
              <a:t>Independent </a:t>
            </a:r>
            <a:r>
              <a:rPr lang="en-GB" i="1" dirty="0" smtClean="0"/>
              <a:t>t</a:t>
            </a:r>
            <a:r>
              <a:rPr lang="en-GB" dirty="0" smtClean="0"/>
              <a:t>-test</a:t>
            </a:r>
          </a:p>
          <a:p>
            <a:pPr lvl="1"/>
            <a:r>
              <a:rPr lang="en-GB" dirty="0" smtClean="0"/>
              <a:t>Compares two means based on independent data</a:t>
            </a:r>
          </a:p>
          <a:p>
            <a:pPr lvl="1"/>
            <a:r>
              <a:rPr lang="en-GB" dirty="0" smtClean="0"/>
              <a:t>E.g., data from different groups of people</a:t>
            </a:r>
          </a:p>
          <a:p>
            <a:pPr lvl="1"/>
            <a:endParaRPr lang="en-GB" dirty="0"/>
          </a:p>
          <a:p>
            <a:r>
              <a:rPr lang="en-GB" dirty="0" smtClean="0"/>
              <a:t>Dependent </a:t>
            </a:r>
            <a:r>
              <a:rPr lang="en-GB" i="1" dirty="0" smtClean="0"/>
              <a:t>t</a:t>
            </a:r>
            <a:r>
              <a:rPr lang="en-GB" dirty="0" smtClean="0"/>
              <a:t>-test</a:t>
            </a:r>
          </a:p>
          <a:p>
            <a:pPr lvl="1"/>
            <a:r>
              <a:rPr lang="en-GB" dirty="0" smtClean="0"/>
              <a:t>Compares two means based on related data.</a:t>
            </a:r>
          </a:p>
          <a:p>
            <a:pPr lvl="1"/>
            <a:r>
              <a:rPr lang="en-GB" dirty="0" smtClean="0"/>
              <a:t>E.g., Data from the same people measured at different times.</a:t>
            </a:r>
          </a:p>
          <a:p>
            <a:pPr lvl="1"/>
            <a:r>
              <a:rPr lang="en-GB" dirty="0" smtClean="0"/>
              <a:t>Data from ‘matched’ samples.</a:t>
            </a:r>
          </a:p>
        </p:txBody>
      </p:sp>
    </p:spTree>
    <p:extLst>
      <p:ext uri="{BB962C8B-B14F-4D97-AF65-F5344CB8AC3E}">
        <p14:creationId xmlns:p14="http://schemas.microsoft.com/office/powerpoint/2010/main" val="401957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r>
              <a:rPr lang="en-US" dirty="0" smtClean="0"/>
              <a:t>In the book, everything is taught as linear modeling.</a:t>
            </a:r>
          </a:p>
          <a:p>
            <a:pPr lvl="1"/>
            <a:r>
              <a:rPr lang="en-US" dirty="0" smtClean="0"/>
              <a:t>One thing to know is that t-tests and ANOVAs are all special types of regression with categorical predictors.</a:t>
            </a:r>
          </a:p>
          <a:p>
            <a:pPr lvl="1"/>
            <a:r>
              <a:rPr lang="en-US" dirty="0" smtClean="0"/>
              <a:t>Therefore, you can use one function to do all these analyses (lm), but we are going to use packages that are designed for each test to help get only the information we are interested in. </a:t>
            </a:r>
          </a:p>
          <a:p>
            <a:pPr lvl="2"/>
            <a:endParaRPr lang="en-US" dirty="0"/>
          </a:p>
        </p:txBody>
      </p:sp>
    </p:spTree>
    <p:extLst>
      <p:ext uri="{BB962C8B-B14F-4D97-AF65-F5344CB8AC3E}">
        <p14:creationId xmlns:p14="http://schemas.microsoft.com/office/powerpoint/2010/main" val="24858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a:t>
            </a:r>
            <a:r>
              <a:rPr lang="en-GB" i="1" dirty="0" smtClean="0"/>
              <a:t>t</a:t>
            </a:r>
            <a:r>
              <a:rPr lang="en-GB" dirty="0" smtClean="0"/>
              <a:t>-test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Are invisible people mischievous?</a:t>
            </a:r>
          </a:p>
          <a:p>
            <a:pPr lvl="1"/>
            <a:r>
              <a:rPr lang="en-GB" dirty="0" smtClean="0"/>
              <a:t>24 Participants</a:t>
            </a:r>
          </a:p>
          <a:p>
            <a:r>
              <a:rPr lang="en-GB" dirty="0" smtClean="0"/>
              <a:t>Manipulation</a:t>
            </a:r>
          </a:p>
          <a:p>
            <a:pPr lvl="1"/>
            <a:r>
              <a:rPr lang="en-GB" dirty="0" smtClean="0"/>
              <a:t>Placed participants in an enclosed community riddled with hidden cameras.</a:t>
            </a:r>
          </a:p>
          <a:p>
            <a:pPr lvl="1"/>
            <a:r>
              <a:rPr lang="en-GB" dirty="0" smtClean="0"/>
              <a:t>12 participants were given an invisibility cloak.</a:t>
            </a:r>
          </a:p>
          <a:p>
            <a:pPr lvl="1"/>
            <a:r>
              <a:rPr lang="en-GB" dirty="0" smtClean="0"/>
              <a:t>12 participants were not given an invisibility cloak.</a:t>
            </a:r>
          </a:p>
          <a:p>
            <a:r>
              <a:rPr lang="en-GB" dirty="0" smtClean="0"/>
              <a:t>Outcome</a:t>
            </a:r>
          </a:p>
          <a:p>
            <a:pPr lvl="1"/>
            <a:r>
              <a:rPr lang="en-GB" dirty="0" smtClean="0"/>
              <a:t>measured </a:t>
            </a:r>
            <a:r>
              <a:rPr lang="en-GB" dirty="0"/>
              <a:t>how many mischievous acts </a:t>
            </a:r>
            <a:r>
              <a:rPr lang="en-GB" dirty="0" smtClean="0"/>
              <a:t>participants performed </a:t>
            </a:r>
            <a:r>
              <a:rPr lang="en-GB" dirty="0"/>
              <a:t>in a </a:t>
            </a:r>
            <a:r>
              <a:rPr lang="en-GB" dirty="0" smtClean="0"/>
              <a:t>week.</a:t>
            </a:r>
            <a:endParaRPr lang="en-GB" dirty="0"/>
          </a:p>
        </p:txBody>
      </p:sp>
      <p:sp>
        <p:nvSpPr>
          <p:cNvPr id="5" name="TextBox 4"/>
          <p:cNvSpPr txBox="1"/>
          <p:nvPr/>
        </p:nvSpPr>
        <p:spPr>
          <a:xfrm>
            <a:off x="277367" y="6087889"/>
            <a:ext cx="2433817" cy="369332"/>
          </a:xfrm>
          <a:prstGeom prst="rect">
            <a:avLst/>
          </a:prstGeom>
          <a:noFill/>
        </p:spPr>
        <p:txBody>
          <a:bodyPr wrap="none" rtlCol="0">
            <a:spAutoFit/>
          </a:bodyPr>
          <a:lstStyle/>
          <a:p>
            <a:r>
              <a:rPr lang="en-US" dirty="0" smtClean="0"/>
              <a:t>Chapter 9 invisible long. </a:t>
            </a:r>
            <a:endParaRPr lang="en-US" dirty="0"/>
          </a:p>
        </p:txBody>
      </p:sp>
    </p:spTree>
    <p:extLst>
      <p:ext uri="{BB962C8B-B14F-4D97-AF65-F5344CB8AC3E}">
        <p14:creationId xmlns:p14="http://schemas.microsoft.com/office/powerpoint/2010/main" val="19903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Rational for the </a:t>
            </a:r>
            <a:r>
              <a:rPr lang="en-GB" i="1" dirty="0" smtClean="0"/>
              <a:t>t</a:t>
            </a:r>
            <a:r>
              <a:rPr lang="en-GB" dirty="0" smtClean="0"/>
              <a:t>-test</a:t>
            </a:r>
            <a:endParaRPr lang="en-GB" dirty="0"/>
          </a:p>
        </p:txBody>
      </p:sp>
      <p:sp>
        <p:nvSpPr>
          <p:cNvPr id="3" name="Content Placeholder 2"/>
          <p:cNvSpPr>
            <a:spLocks noGrp="1"/>
          </p:cNvSpPr>
          <p:nvPr>
            <p:ph idx="1"/>
          </p:nvPr>
        </p:nvSpPr>
        <p:spPr/>
        <p:txBody>
          <a:bodyPr>
            <a:normAutofit/>
          </a:bodyPr>
          <a:lstStyle/>
          <a:p>
            <a:pPr lvl="0"/>
            <a:r>
              <a:rPr lang="en-GB" dirty="0" smtClean="0"/>
              <a:t>Let’s use the invisibility cloak data.</a:t>
            </a:r>
          </a:p>
          <a:p>
            <a:pPr lvl="1"/>
            <a:r>
              <a:rPr lang="en-GB" dirty="0" smtClean="0"/>
              <a:t>Two groups (levels!):</a:t>
            </a:r>
          </a:p>
          <a:p>
            <a:pPr lvl="1"/>
            <a:r>
              <a:rPr lang="en-GB" dirty="0" smtClean="0"/>
              <a:t>Cloak versus no cloak.</a:t>
            </a:r>
          </a:p>
          <a:p>
            <a:r>
              <a:rPr lang="en-GB" dirty="0" smtClean="0"/>
              <a:t>What would our null hypothesis be?</a:t>
            </a:r>
          </a:p>
          <a:p>
            <a:r>
              <a:rPr lang="en-GB" dirty="0" smtClean="0"/>
              <a:t>What would our research hypothesis be?</a:t>
            </a:r>
          </a:p>
        </p:txBody>
      </p:sp>
    </p:spTree>
    <p:extLst>
      <p:ext uri="{BB962C8B-B14F-4D97-AF65-F5344CB8AC3E}">
        <p14:creationId xmlns:p14="http://schemas.microsoft.com/office/powerpoint/2010/main" val="336884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1627</TotalTime>
  <Words>1901</Words>
  <Application>Microsoft Macintosh PowerPoint</Application>
  <PresentationFormat>On-screen Show (4:3)</PresentationFormat>
  <Paragraphs>226</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Book Antiqua</vt:lpstr>
      <vt:lpstr>Calibri</vt:lpstr>
      <vt:lpstr>Mangal</vt:lpstr>
      <vt:lpstr>Times New Roman</vt:lpstr>
      <vt:lpstr>Trebuchet MS</vt:lpstr>
      <vt:lpstr>Arial</vt:lpstr>
      <vt:lpstr>Office Theme</vt:lpstr>
      <vt:lpstr>Comparing Two Means</vt:lpstr>
      <vt:lpstr>Experiments</vt:lpstr>
      <vt:lpstr>Experiments</vt:lpstr>
      <vt:lpstr>Experiments</vt:lpstr>
      <vt:lpstr>Experiments</vt:lpstr>
      <vt:lpstr>The t-test </vt:lpstr>
      <vt:lpstr>The t-test</vt:lpstr>
      <vt:lpstr>Independent t-test Example</vt:lpstr>
      <vt:lpstr>Rational for the t-test</vt:lpstr>
      <vt:lpstr>Rational for the t-test</vt:lpstr>
      <vt:lpstr>Means/SDs</vt:lpstr>
      <vt:lpstr>Rational to Experiments</vt:lpstr>
      <vt:lpstr>Rational for the t-test</vt:lpstr>
      <vt:lpstr>Rational for the t-test</vt:lpstr>
      <vt:lpstr>Rational for the t-test</vt:lpstr>
      <vt:lpstr>Rational for the t-test</vt:lpstr>
      <vt:lpstr>Rational for the t-test</vt:lpstr>
      <vt:lpstr>Rational for the t-test</vt:lpstr>
      <vt:lpstr>The Independent t-test</vt:lpstr>
      <vt:lpstr>The Independent t-test</vt:lpstr>
      <vt:lpstr>Independent t-test using R</vt:lpstr>
      <vt:lpstr>Independent t-test using R</vt:lpstr>
      <vt:lpstr>Independent t-test using R</vt:lpstr>
      <vt:lpstr>Independent t-test using R</vt:lpstr>
      <vt:lpstr>Calculating the Effect Size</vt:lpstr>
      <vt:lpstr>Calculating the Effect Size</vt:lpstr>
      <vt:lpstr>Power</vt:lpstr>
      <vt:lpstr>Reporting the independent t-test</vt:lpstr>
      <vt:lpstr>Dependent t-test Example</vt:lpstr>
      <vt:lpstr>Dependent t-test</vt:lpstr>
      <vt:lpstr>The Dependent t-test</vt:lpstr>
      <vt:lpstr>The Dependent t-test in R</vt:lpstr>
      <vt:lpstr>The Dependent t-test in R</vt:lpstr>
      <vt:lpstr>Calculating an Effect Size</vt:lpstr>
      <vt:lpstr>Calculating an Effect Size</vt:lpstr>
      <vt:lpstr>Calculating an Effect Size</vt:lpstr>
      <vt:lpstr>Calculating an Effect Size</vt:lpstr>
      <vt:lpstr>Reporting the dependent t-test</vt:lpstr>
      <vt:lpstr>Power</vt:lpstr>
      <vt:lpstr>Graphs for t-tests</vt:lpstr>
      <vt:lpstr>Graph</vt:lpstr>
      <vt:lpstr>Assumptions of the t-test</vt:lpstr>
      <vt:lpstr>Assumptions of the t-test</vt:lpstr>
      <vt:lpstr>Assumptions of the t-test</vt:lpstr>
      <vt:lpstr>When Assumptions are Broken</vt:lpstr>
      <vt:lpstr>When Assumptions are Broken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Erin M. Buchanan</cp:lastModifiedBy>
  <cp:revision>116</cp:revision>
  <dcterms:created xsi:type="dcterms:W3CDTF">2013-09-25T02:47:49Z</dcterms:created>
  <dcterms:modified xsi:type="dcterms:W3CDTF">2017-10-01T21:03:52Z</dcterms:modified>
</cp:coreProperties>
</file>