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83" r:id="rId10"/>
    <p:sldId id="28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6F13-B884-0047-9BA4-3422F6545538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B8183-AF3D-CC47-A3B2-B7908B2564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EE73BA-B0C4-A944-ADCB-CDCA6289ACEE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6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B23E-430C-7947-82D2-4A29406A5580}" type="datetimeFigureOut">
              <a:rPr lang="en-US" smtClean="0"/>
              <a:pPr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E959-1DC7-3B47-B78E-9EA95DE1B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Results Sections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79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Inferentials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 Square</a:t>
            </a:r>
          </a:p>
          <a:p>
            <a:pPr lvl="1"/>
            <a:r>
              <a:rPr lang="en-US" dirty="0" smtClean="0"/>
              <a:t>X</a:t>
            </a:r>
            <a:r>
              <a:rPr lang="en-US" baseline="30000" dirty="0" smtClean="0"/>
              <a:t>2 </a:t>
            </a:r>
            <a:r>
              <a:rPr lang="en-US" dirty="0" smtClean="0"/>
              <a:t>(degrees of freedom) = </a:t>
            </a:r>
            <a:r>
              <a:rPr lang="en-US" dirty="0" err="1" smtClean="0"/>
              <a:t>chisquare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pvalue</a:t>
            </a:r>
            <a:endParaRPr lang="en-US" dirty="0" smtClean="0"/>
          </a:p>
          <a:p>
            <a:pPr lvl="1"/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(35) = 265.50, </a:t>
            </a:r>
            <a:r>
              <a:rPr lang="en-US" i="1" dirty="0" smtClean="0"/>
              <a:t>p</a:t>
            </a:r>
            <a:r>
              <a:rPr lang="en-US" dirty="0" smtClean="0"/>
              <a:t>=.05</a:t>
            </a:r>
            <a:endParaRPr lang="en-US" dirty="0"/>
          </a:p>
          <a:p>
            <a:r>
              <a:rPr lang="en-US" dirty="0" smtClean="0"/>
              <a:t>Other common ones:</a:t>
            </a:r>
          </a:p>
          <a:p>
            <a:pPr lvl="1"/>
            <a:r>
              <a:rPr lang="en-US" dirty="0" smtClean="0"/>
              <a:t>Beta = β</a:t>
            </a:r>
          </a:p>
          <a:p>
            <a:pPr lvl="1"/>
            <a:r>
              <a:rPr lang="en-US" dirty="0" smtClean="0"/>
              <a:t>Regression variance = </a:t>
            </a:r>
            <a:r>
              <a:rPr lang="en-US" i="1" dirty="0" smtClean="0"/>
              <a:t>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27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Presenting Data in Graphic 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916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Types of Figures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Tables</a:t>
            </a:r>
          </a:p>
          <a:p>
            <a:r>
              <a:rPr lang="en-US">
                <a:latin typeface="Calibri" charset="0"/>
              </a:rPr>
              <a:t>Graphs</a:t>
            </a:r>
          </a:p>
          <a:p>
            <a:pPr lvl="1"/>
            <a:r>
              <a:rPr lang="en-US">
                <a:latin typeface="Calibri" charset="0"/>
              </a:rPr>
              <a:t>Line</a:t>
            </a:r>
          </a:p>
          <a:p>
            <a:pPr lvl="1"/>
            <a:r>
              <a:rPr lang="en-US">
                <a:latin typeface="Calibri" charset="0"/>
              </a:rPr>
              <a:t>Scatter</a:t>
            </a:r>
          </a:p>
          <a:p>
            <a:pPr lvl="1"/>
            <a:r>
              <a:rPr lang="en-US">
                <a:latin typeface="Calibri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10299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419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/>
                <a:gridCol w="2794000"/>
                <a:gridCol w="2794000"/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variables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variables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X Variable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variable</a:t>
                      </a:r>
                      <a:endParaRPr lang="en-US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X variable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</a:t>
                      </a:r>
                      <a:r>
                        <a:rPr lang="en-US" baseline="0" dirty="0" smtClean="0"/>
                        <a:t> t, p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 t,</a:t>
                      </a:r>
                      <a:r>
                        <a:rPr lang="en-US" baseline="0" dirty="0" smtClean="0"/>
                        <a:t> p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18" name="TextBox 4"/>
          <p:cNvSpPr txBox="1">
            <a:spLocks noChangeArrowheads="1"/>
          </p:cNvSpPr>
          <p:nvPr/>
        </p:nvSpPr>
        <p:spPr bwMode="auto">
          <a:xfrm>
            <a:off x="533400" y="1143000"/>
            <a:ext cx="300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i="1" dirty="0"/>
              <a:t>Table 1. </a:t>
            </a:r>
            <a:r>
              <a:rPr lang="en-US" dirty="0"/>
              <a:t>Table Title Goes </a:t>
            </a:r>
            <a:r>
              <a:rPr lang="en-US" dirty="0" err="1"/>
              <a:t>Here.</a:t>
            </a:r>
            <a:endParaRPr lang="en-US" i="1" dirty="0"/>
          </a:p>
        </p:txBody>
      </p:sp>
      <p:sp>
        <p:nvSpPr>
          <p:cNvPr id="4119" name="TextBox 5"/>
          <p:cNvSpPr txBox="1">
            <a:spLocks noChangeArrowheads="1"/>
          </p:cNvSpPr>
          <p:nvPr/>
        </p:nvSpPr>
        <p:spPr bwMode="auto">
          <a:xfrm>
            <a:off x="457200" y="5943600"/>
            <a:ext cx="5027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i="1"/>
              <a:t>Note. </a:t>
            </a:r>
            <a:r>
              <a:rPr lang="en-US"/>
              <a:t>Some other important information goes here.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03803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Line Graphs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Use?</a:t>
            </a:r>
          </a:p>
          <a:p>
            <a:pPr lvl="1"/>
            <a:r>
              <a:rPr lang="en-US">
                <a:latin typeface="Calibri" charset="0"/>
              </a:rPr>
              <a:t>When variables are continuous</a:t>
            </a:r>
          </a:p>
          <a:p>
            <a:pPr lvl="2"/>
            <a:r>
              <a:rPr lang="en-US">
                <a:latin typeface="Calibri" charset="0"/>
              </a:rPr>
              <a:t>Continuous variable = variable which intermediate values exist (i.e. it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s not categorical)</a:t>
            </a:r>
          </a:p>
          <a:p>
            <a:pPr lvl="1"/>
            <a:r>
              <a:rPr lang="en-US">
                <a:latin typeface="Calibri" charset="0"/>
              </a:rPr>
              <a:t>X variable on Horizontal axis</a:t>
            </a:r>
          </a:p>
          <a:p>
            <a:pPr lvl="1"/>
            <a:r>
              <a:rPr lang="en-US">
                <a:latin typeface="Calibri" charset="0"/>
              </a:rPr>
              <a:t>Y variable on vertical axis</a:t>
            </a:r>
          </a:p>
          <a:p>
            <a:pPr lvl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9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Line Graphs</a:t>
            </a:r>
          </a:p>
        </p:txBody>
      </p:sp>
      <p:graphicFrame>
        <p:nvGraphicFramePr>
          <p:cNvPr id="6147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600200"/>
          <a:ext cx="6781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Chart" r:id="rId4" imgW="6779340" imgH="4267570" progId="Excel.Sheet.8">
                  <p:embed/>
                </p:oleObj>
              </mc:Choice>
              <mc:Fallback>
                <p:oleObj name="Chart" r:id="rId4" imgW="6779340" imgH="4267570" progId="Excel.Sheet.8">
                  <p:embed/>
                  <p:pic>
                    <p:nvPicPr>
                      <p:cNvPr id="0" name="Picture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6781800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3581400" y="5867400"/>
            <a:ext cx="1870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Retention Interval</a:t>
            </a: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 rot="-5400000">
            <a:off x="267494" y="3085306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Test Score in Percent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066800" y="6324600"/>
            <a:ext cx="996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i="1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345175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Scatter Plots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Use?</a:t>
            </a:r>
          </a:p>
          <a:p>
            <a:pPr lvl="1"/>
            <a:r>
              <a:rPr lang="en-US" dirty="0">
                <a:latin typeface="Calibri" charset="0"/>
              </a:rPr>
              <a:t>When you are using a </a:t>
            </a:r>
            <a:r>
              <a:rPr lang="en-US" dirty="0" smtClean="0">
                <a:latin typeface="Calibri" charset="0"/>
              </a:rPr>
              <a:t>correlation/regression </a:t>
            </a:r>
            <a:r>
              <a:rPr lang="en-US" dirty="0">
                <a:latin typeface="Calibri" charset="0"/>
              </a:rPr>
              <a:t>analysis.</a:t>
            </a:r>
          </a:p>
          <a:p>
            <a:pPr lvl="1"/>
            <a:r>
              <a:rPr lang="en-US" dirty="0">
                <a:latin typeface="Calibri" charset="0"/>
              </a:rPr>
              <a:t>Data points are people not averages.</a:t>
            </a:r>
          </a:p>
          <a:p>
            <a:pPr lvl="1"/>
            <a:r>
              <a:rPr lang="en-US" dirty="0">
                <a:latin typeface="Calibri" charset="0"/>
              </a:rPr>
              <a:t>Same rules as line graphs.</a:t>
            </a:r>
          </a:p>
        </p:txBody>
      </p:sp>
    </p:spTree>
    <p:extLst>
      <p:ext uri="{BB962C8B-B14F-4D97-AF65-F5344CB8AC3E}">
        <p14:creationId xmlns:p14="http://schemas.microsoft.com/office/powerpoint/2010/main" val="117771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Scatter Plots</a:t>
            </a:r>
          </a:p>
        </p:txBody>
      </p:sp>
      <p:graphicFrame>
        <p:nvGraphicFramePr>
          <p:cNvPr id="8195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1560513"/>
          <a:ext cx="624840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Worksheet" r:id="rId4" imgW="6134130" imgH="3743325" progId="Excel.Sheet.8">
                  <p:embed/>
                </p:oleObj>
              </mc:Choice>
              <mc:Fallback>
                <p:oleObj name="Worksheet" r:id="rId4" imgW="6134130" imgH="3743325" progId="Excel.Sheet.8">
                  <p:embed/>
                  <p:pic>
                    <p:nvPicPr>
                      <p:cNvPr id="0" name="Picture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60513"/>
                        <a:ext cx="6248400" cy="381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4419600" y="5791200"/>
            <a:ext cx="1870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Retention Interval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 rot="-5400000">
            <a:off x="1105694" y="3009106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Test Score in Percent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2286000" y="6248400"/>
            <a:ext cx="996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i="1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262182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Bar Graphs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Use?</a:t>
            </a:r>
          </a:p>
          <a:p>
            <a:pPr lvl="1"/>
            <a:r>
              <a:rPr lang="en-US" dirty="0">
                <a:latin typeface="Calibri" charset="0"/>
              </a:rPr>
              <a:t>When variables are discrete – or </a:t>
            </a:r>
            <a:r>
              <a:rPr lang="en-US" dirty="0" smtClean="0">
                <a:latin typeface="Calibri" charset="0"/>
              </a:rPr>
              <a:t>categorical</a:t>
            </a:r>
          </a:p>
          <a:p>
            <a:pPr lvl="1"/>
            <a:r>
              <a:rPr lang="en-US" dirty="0" smtClean="0">
                <a:latin typeface="Calibri" charset="0"/>
              </a:rPr>
              <a:t>Tests with groups</a:t>
            </a:r>
          </a:p>
          <a:p>
            <a:pPr lvl="1"/>
            <a:r>
              <a:rPr lang="en-US" dirty="0" smtClean="0">
                <a:latin typeface="Calibri" charset="0"/>
              </a:rPr>
              <a:t>ANOVA, T-test, MANOVA, </a:t>
            </a:r>
            <a:r>
              <a:rPr lang="en-US" dirty="0" err="1" smtClean="0">
                <a:latin typeface="Calibri" charset="0"/>
              </a:rPr>
              <a:t>etc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IV on X-axis</a:t>
            </a:r>
          </a:p>
          <a:p>
            <a:r>
              <a:rPr lang="en-US" dirty="0">
                <a:latin typeface="Calibri" charset="0"/>
              </a:rPr>
              <a:t>DV on Y-axis</a:t>
            </a:r>
          </a:p>
        </p:txBody>
      </p:sp>
    </p:spTree>
    <p:extLst>
      <p:ext uri="{BB962C8B-B14F-4D97-AF65-F5344CB8AC3E}">
        <p14:creationId xmlns:p14="http://schemas.microsoft.com/office/powerpoint/2010/main" val="269496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Bar Graphs</a:t>
            </a:r>
          </a:p>
        </p:txBody>
      </p:sp>
      <p:graphicFrame>
        <p:nvGraphicFramePr>
          <p:cNvPr id="10243" name="Content Placeholder 3"/>
          <p:cNvGraphicFramePr>
            <a:graphicFrameLocks noGrp="1"/>
          </p:cNvGraphicFramePr>
          <p:nvPr>
            <p:ph idx="1"/>
          </p:nvPr>
        </p:nvGraphicFramePr>
        <p:xfrm>
          <a:off x="2971800" y="1600200"/>
          <a:ext cx="5715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Chart" r:id="rId4" imgW="5712447" imgH="3810330" progId="Excel.Sheet.8">
                  <p:embed/>
                </p:oleObj>
              </mc:Choice>
              <mc:Fallback>
                <p:oleObj name="Chart" r:id="rId4" imgW="5712447" imgH="3810330" progId="Excel.Sheet.8">
                  <p:embed/>
                  <p:pic>
                    <p:nvPicPr>
                      <p:cNvPr id="0" name="Picture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571500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181600" y="5562600"/>
            <a:ext cx="1052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Test Type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 rot="-5400000">
            <a:off x="1562894" y="2932906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Test Score in Percent</a:t>
            </a: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2514600" y="5867400"/>
            <a:ext cx="996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i="1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305284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APA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point font</a:t>
            </a:r>
          </a:p>
          <a:p>
            <a:r>
              <a:rPr lang="en-US" dirty="0" smtClean="0"/>
              <a:t>Times New Roman</a:t>
            </a:r>
          </a:p>
          <a:p>
            <a:r>
              <a:rPr lang="en-US" dirty="0" smtClean="0"/>
              <a:t>1 inch margins</a:t>
            </a:r>
          </a:p>
          <a:p>
            <a:r>
              <a:rPr lang="en-US" dirty="0" smtClean="0"/>
              <a:t>Double spaced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3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Figures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Each one gets its own page</a:t>
            </a:r>
          </a:p>
          <a:p>
            <a:pPr lvl="1"/>
            <a:r>
              <a:rPr lang="en-US">
                <a:latin typeface="Calibri" charset="0"/>
              </a:rPr>
              <a:t>No header/page number</a:t>
            </a:r>
          </a:p>
          <a:p>
            <a:r>
              <a:rPr lang="en-US">
                <a:latin typeface="Calibri" charset="0"/>
              </a:rPr>
              <a:t>Make sure the figure is labeled</a:t>
            </a:r>
          </a:p>
        </p:txBody>
      </p:sp>
    </p:spTree>
    <p:extLst>
      <p:ext uri="{BB962C8B-B14F-4D97-AF65-F5344CB8AC3E}">
        <p14:creationId xmlns:p14="http://schemas.microsoft.com/office/powerpoint/2010/main" val="123092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section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Centered “Results” first line</a:t>
            </a:r>
          </a:p>
          <a:p>
            <a:pPr lvl="1"/>
            <a:r>
              <a:rPr lang="en-US" dirty="0" smtClean="0"/>
              <a:t>Just hit enter, no double double space</a:t>
            </a:r>
          </a:p>
          <a:p>
            <a:r>
              <a:rPr lang="en-US" dirty="0" smtClean="0"/>
              <a:t>2 decimal places</a:t>
            </a:r>
          </a:p>
          <a:p>
            <a:r>
              <a:rPr lang="en-US" dirty="0" smtClean="0"/>
              <a:t>Statistical abbreviations are </a:t>
            </a:r>
            <a:r>
              <a:rPr lang="en-US" i="1" dirty="0" smtClean="0"/>
              <a:t>italicized</a:t>
            </a:r>
            <a:endParaRPr lang="en-US" dirty="0" smtClean="0"/>
          </a:p>
          <a:p>
            <a:pPr lvl="1"/>
            <a:r>
              <a:rPr lang="en-US" i="1" dirty="0" smtClean="0"/>
              <a:t>t, F, p, M, SD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14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statistics always go first.</a:t>
            </a:r>
          </a:p>
          <a:p>
            <a:pPr lvl="1"/>
            <a:r>
              <a:rPr lang="en-US" dirty="0" smtClean="0"/>
              <a:t>Mean =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Standard Deviation = </a:t>
            </a:r>
            <a:r>
              <a:rPr lang="en-US" i="1" dirty="0" smtClean="0"/>
              <a:t>SD</a:t>
            </a:r>
          </a:p>
          <a:p>
            <a:pPr lvl="1"/>
            <a:r>
              <a:rPr lang="en-US" dirty="0" smtClean="0"/>
              <a:t>Standard Error = </a:t>
            </a:r>
            <a:r>
              <a:rPr lang="en-US" i="1" dirty="0" smtClean="0"/>
              <a:t>SE</a:t>
            </a:r>
          </a:p>
          <a:p>
            <a:r>
              <a:rPr lang="en-US" dirty="0" smtClean="0"/>
              <a:t>Most common thing to list is the Mean and Standard Deviation</a:t>
            </a:r>
          </a:p>
          <a:p>
            <a:pPr lvl="1"/>
            <a:r>
              <a:rPr lang="en-US" dirty="0" smtClean="0"/>
              <a:t>For each group or variable or those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16231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a lot of variables, you can make a table or chart</a:t>
            </a:r>
          </a:p>
          <a:p>
            <a:pPr lvl="1"/>
            <a:r>
              <a:rPr lang="en-US" dirty="0" smtClean="0"/>
              <a:t>Usually depends on the data…</a:t>
            </a:r>
          </a:p>
          <a:p>
            <a:r>
              <a:rPr lang="en-US" dirty="0" smtClean="0"/>
              <a:t>Do not spell out numbers.</a:t>
            </a:r>
          </a:p>
          <a:p>
            <a:r>
              <a:rPr lang="en-US" dirty="0" smtClean="0"/>
              <a:t>Do not abbreviate variable names (aka it needs to be in English!).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9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Inferentials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you list the test you performed:</a:t>
            </a:r>
          </a:p>
          <a:p>
            <a:pPr lvl="1"/>
            <a:r>
              <a:rPr lang="en-US" dirty="0" smtClean="0"/>
              <a:t>ANOVA (be sure to list the type)</a:t>
            </a:r>
          </a:p>
          <a:p>
            <a:pPr lvl="1"/>
            <a:r>
              <a:rPr lang="en-US" dirty="0" smtClean="0"/>
              <a:t>T-test (type!)</a:t>
            </a:r>
          </a:p>
          <a:p>
            <a:pPr lvl="1"/>
            <a:r>
              <a:rPr lang="en-US" dirty="0" smtClean="0"/>
              <a:t>Chi Square</a:t>
            </a:r>
          </a:p>
          <a:p>
            <a:pPr lvl="1"/>
            <a:r>
              <a:rPr lang="en-US" dirty="0" smtClean="0"/>
              <a:t>MANOVA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0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Inferentials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if the test was significant or not, but in terms of your question.</a:t>
            </a:r>
          </a:p>
          <a:p>
            <a:pPr lvl="1"/>
            <a:r>
              <a:rPr lang="en-US" dirty="0" smtClean="0"/>
              <a:t>The dual task group was not significantly different from the single task group.</a:t>
            </a:r>
          </a:p>
          <a:p>
            <a:pPr lvl="1"/>
            <a:r>
              <a:rPr lang="en-US" dirty="0" smtClean="0"/>
              <a:t>The college student average was significantly below the normal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Inferentials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sentence you listed the significance of your test, you will list the associated values.</a:t>
            </a:r>
          </a:p>
          <a:p>
            <a:pPr lvl="1"/>
            <a:r>
              <a:rPr lang="en-US" dirty="0" smtClean="0"/>
              <a:t>T-tests look like this:</a:t>
            </a:r>
          </a:p>
          <a:p>
            <a:pPr lvl="2"/>
            <a:r>
              <a:rPr lang="en-US" i="1" dirty="0" smtClean="0"/>
              <a:t>t</a:t>
            </a:r>
            <a:r>
              <a:rPr lang="en-US" dirty="0" smtClean="0"/>
              <a:t>(degrees of freedom) = t-number, </a:t>
            </a:r>
            <a:r>
              <a:rPr lang="en-US" i="1" dirty="0" smtClean="0"/>
              <a:t>p</a:t>
            </a:r>
            <a:r>
              <a:rPr lang="en-US" dirty="0" smtClean="0"/>
              <a:t>= p-value.</a:t>
            </a:r>
          </a:p>
          <a:p>
            <a:pPr lvl="2"/>
            <a:r>
              <a:rPr lang="en-US" i="1" dirty="0" smtClean="0"/>
              <a:t>t</a:t>
            </a:r>
            <a:r>
              <a:rPr lang="en-US" dirty="0" smtClean="0"/>
              <a:t>(47) = 4.75, </a:t>
            </a:r>
            <a:r>
              <a:rPr lang="en-US" i="1" dirty="0" smtClean="0"/>
              <a:t>p</a:t>
            </a:r>
            <a:r>
              <a:rPr lang="en-US" dirty="0" smtClean="0"/>
              <a:t>=.02</a:t>
            </a: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3576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Inferentials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F-tests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 between, </a:t>
            </a:r>
            <a:r>
              <a:rPr lang="en-US" dirty="0" err="1" smtClean="0"/>
              <a:t>df</a:t>
            </a:r>
            <a:r>
              <a:rPr lang="en-US" dirty="0" smtClean="0"/>
              <a:t> within) = f number, </a:t>
            </a:r>
            <a:r>
              <a:rPr lang="en-US" i="1" dirty="0" smtClean="0"/>
              <a:t>p</a:t>
            </a:r>
            <a:r>
              <a:rPr lang="en-US" dirty="0" smtClean="0"/>
              <a:t>= p value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(1,35) = 12.35, </a:t>
            </a:r>
            <a:r>
              <a:rPr lang="en-US" i="1" dirty="0" smtClean="0"/>
              <a:t>p</a:t>
            </a:r>
            <a:r>
              <a:rPr lang="en-US" dirty="0" smtClean="0"/>
              <a:t>=.001</a:t>
            </a:r>
            <a:endParaRPr lang="en-US" i="1" dirty="0" smtClean="0"/>
          </a:p>
          <a:p>
            <a:r>
              <a:rPr lang="en-US" dirty="0" smtClean="0"/>
              <a:t>Correlation</a:t>
            </a:r>
          </a:p>
          <a:p>
            <a:pPr lvl="1"/>
            <a:r>
              <a:rPr lang="en-US" i="1" dirty="0" smtClean="0"/>
              <a:t>r </a:t>
            </a:r>
            <a:r>
              <a:rPr lang="en-US" dirty="0" smtClean="0"/>
              <a:t>= correlation, </a:t>
            </a:r>
            <a:r>
              <a:rPr lang="en-US" i="1" dirty="0" smtClean="0"/>
              <a:t>p </a:t>
            </a:r>
            <a:r>
              <a:rPr lang="en-US" dirty="0" smtClean="0"/>
              <a:t>= p-value</a:t>
            </a:r>
          </a:p>
          <a:p>
            <a:pPr lvl="1"/>
            <a:r>
              <a:rPr lang="en-US" i="1" dirty="0" smtClean="0"/>
              <a:t>r</a:t>
            </a:r>
            <a:r>
              <a:rPr lang="en-US" dirty="0"/>
              <a:t> </a:t>
            </a:r>
            <a:r>
              <a:rPr lang="en-US" dirty="0" smtClean="0"/>
              <a:t>= .45, </a:t>
            </a:r>
            <a:r>
              <a:rPr lang="en-US" i="1" dirty="0" smtClean="0"/>
              <a:t>p</a:t>
            </a:r>
            <a:r>
              <a:rPr lang="en-US" dirty="0" smtClean="0"/>
              <a:t>&lt;.001</a:t>
            </a:r>
          </a:p>
        </p:txBody>
      </p:sp>
    </p:spTree>
    <p:extLst>
      <p:ext uri="{BB962C8B-B14F-4D97-AF65-F5344CB8AC3E}">
        <p14:creationId xmlns:p14="http://schemas.microsoft.com/office/powerpoint/2010/main" val="88693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546</Words>
  <Application>Microsoft Macintosh PowerPoint</Application>
  <PresentationFormat>On-screen Show (4:3)</PresentationFormat>
  <Paragraphs>112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Chart</vt:lpstr>
      <vt:lpstr>Worksheet</vt:lpstr>
      <vt:lpstr>Results Sections</vt:lpstr>
      <vt:lpstr>Basic APA rules</vt:lpstr>
      <vt:lpstr>Results section rules</vt:lpstr>
      <vt:lpstr>Descriptives</vt:lpstr>
      <vt:lpstr>Descriptives</vt:lpstr>
      <vt:lpstr>Inferentials</vt:lpstr>
      <vt:lpstr>Inferentials</vt:lpstr>
      <vt:lpstr>Inferentials</vt:lpstr>
      <vt:lpstr>Inferentials</vt:lpstr>
      <vt:lpstr>Inferentials</vt:lpstr>
      <vt:lpstr>Presenting Data in Graphic Form</vt:lpstr>
      <vt:lpstr>Types of Figures</vt:lpstr>
      <vt:lpstr>Tables</vt:lpstr>
      <vt:lpstr>Line Graphs</vt:lpstr>
      <vt:lpstr>Line Graphs</vt:lpstr>
      <vt:lpstr>Scatter Plots</vt:lpstr>
      <vt:lpstr>Scatter Plots</vt:lpstr>
      <vt:lpstr>Bar Graphs</vt:lpstr>
      <vt:lpstr>Bar Graphs</vt:lpstr>
      <vt:lpstr>Figures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Sections</dc:title>
  <dc:creator>Erin</dc:creator>
  <cp:lastModifiedBy>Erin</cp:lastModifiedBy>
  <cp:revision>7</cp:revision>
  <dcterms:created xsi:type="dcterms:W3CDTF">2011-01-09T04:02:24Z</dcterms:created>
  <dcterms:modified xsi:type="dcterms:W3CDTF">2012-07-07T02:20:10Z</dcterms:modified>
</cp:coreProperties>
</file>