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notesMasterIdLst>
    <p:notesMasterId r:id="rId44"/>
  </p:notesMasterIdLst>
  <p:sldIdLst>
    <p:sldId id="256" r:id="rId2"/>
    <p:sldId id="278" r:id="rId3"/>
    <p:sldId id="280" r:id="rId4"/>
    <p:sldId id="279" r:id="rId5"/>
    <p:sldId id="281" r:id="rId6"/>
    <p:sldId id="282" r:id="rId7"/>
    <p:sldId id="283" r:id="rId8"/>
    <p:sldId id="284" r:id="rId9"/>
    <p:sldId id="285" r:id="rId10"/>
    <p:sldId id="286" r:id="rId11"/>
    <p:sldId id="287" r:id="rId12"/>
    <p:sldId id="288" r:id="rId13"/>
    <p:sldId id="261" r:id="rId14"/>
    <p:sldId id="277" r:id="rId15"/>
    <p:sldId id="289" r:id="rId16"/>
    <p:sldId id="257" r:id="rId17"/>
    <p:sldId id="258" r:id="rId18"/>
    <p:sldId id="259" r:id="rId19"/>
    <p:sldId id="260" r:id="rId20"/>
    <p:sldId id="262" r:id="rId21"/>
    <p:sldId id="263" r:id="rId22"/>
    <p:sldId id="290" r:id="rId23"/>
    <p:sldId id="291" r:id="rId24"/>
    <p:sldId id="264" r:id="rId25"/>
    <p:sldId id="292" r:id="rId26"/>
    <p:sldId id="293" r:id="rId27"/>
    <p:sldId id="265" r:id="rId28"/>
    <p:sldId id="294" r:id="rId29"/>
    <p:sldId id="295" r:id="rId30"/>
    <p:sldId id="296" r:id="rId31"/>
    <p:sldId id="270" r:id="rId32"/>
    <p:sldId id="271" r:id="rId33"/>
    <p:sldId id="297" r:id="rId34"/>
    <p:sldId id="298" r:id="rId35"/>
    <p:sldId id="273" r:id="rId36"/>
    <p:sldId id="275" r:id="rId37"/>
    <p:sldId id="299" r:id="rId38"/>
    <p:sldId id="300" r:id="rId39"/>
    <p:sldId id="301" r:id="rId40"/>
    <p:sldId id="302" r:id="rId41"/>
    <p:sldId id="303" r:id="rId42"/>
    <p:sldId id="276"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248" autoAdjust="0"/>
    <p:restoredTop sz="94660"/>
  </p:normalViewPr>
  <p:slideViewPr>
    <p:cSldViewPr>
      <p:cViewPr varScale="1">
        <p:scale>
          <a:sx n="60" d="100"/>
          <a:sy n="60" d="100"/>
        </p:scale>
        <p:origin x="-96" y="-8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presProps" Target="presProps.xml"/><Relationship Id="rId47" Type="http://schemas.openxmlformats.org/officeDocument/2006/relationships/viewProps" Target="viewProps.xml"/><Relationship Id="rId48" Type="http://schemas.openxmlformats.org/officeDocument/2006/relationships/theme" Target="theme/theme1.xml"/><Relationship Id="rId49"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notesMaster" Target="notesMasters/notesMaster1.xml"/><Relationship Id="rId45" Type="http://schemas.openxmlformats.org/officeDocument/2006/relationships/printerSettings" Target="printerSettings/printerSettings1.bin"/></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75930F-5149-4ABB-B263-6340B619AD21}" type="datetimeFigureOut">
              <a:rPr lang="en-US" smtClean="0"/>
              <a:pPr/>
              <a:t>1/7/12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309907-88F5-49E2-ADD0-B2FD7F56C7AF}" type="slidenum">
              <a:rPr lang="en-US" smtClean="0"/>
              <a:pPr/>
              <a:t>‹#›</a:t>
            </a:fld>
            <a:endParaRPr lang="en-US"/>
          </a:p>
        </p:txBody>
      </p:sp>
    </p:spTree>
    <p:extLst>
      <p:ext uri="{BB962C8B-B14F-4D97-AF65-F5344CB8AC3E}">
        <p14:creationId xmlns:p14="http://schemas.microsoft.com/office/powerpoint/2010/main" val="36893654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8309907-88F5-49E2-ADD0-B2FD7F56C7AF}"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8309907-88F5-49E2-ADD0-B2FD7F56C7AF}" type="slidenum">
              <a:rPr lang="en-US" smtClean="0"/>
              <a:pPr/>
              <a:t>27</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8309907-88F5-49E2-ADD0-B2FD7F56C7AF}" type="slidenum">
              <a:rPr lang="en-US" smtClean="0"/>
              <a:pPr/>
              <a:t>31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8309907-88F5-49E2-ADD0-B2FD7F56C7AF}" type="slidenum">
              <a:rPr lang="en-US" smtClean="0"/>
              <a:pPr/>
              <a:t>32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8309907-88F5-49E2-ADD0-B2FD7F56C7AF}" type="slidenum">
              <a:rPr lang="en-US" smtClean="0"/>
              <a:pPr/>
              <a:t>35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8309907-88F5-49E2-ADD0-B2FD7F56C7AF}" type="slidenum">
              <a:rPr lang="en-US" smtClean="0"/>
              <a:pPr/>
              <a:t>36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8309907-88F5-49E2-ADD0-B2FD7F56C7AF}" type="slidenum">
              <a:rPr lang="en-US" smtClean="0"/>
              <a:pPr/>
              <a:t>42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8309907-88F5-49E2-ADD0-B2FD7F56C7AF}" type="slidenum">
              <a:rPr lang="en-US" smtClean="0"/>
              <a:pPr/>
              <a:t>13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8309907-88F5-49E2-ADD0-B2FD7F56C7AF}" type="slidenum">
              <a:rPr lang="en-US" smtClean="0"/>
              <a:pPr/>
              <a:t>16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8309907-88F5-49E2-ADD0-B2FD7F56C7AF}" type="slidenum">
              <a:rPr lang="en-US" smtClean="0"/>
              <a:pPr/>
              <a:t>17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8309907-88F5-49E2-ADD0-B2FD7F56C7AF}" type="slidenum">
              <a:rPr lang="en-US" smtClean="0"/>
              <a:pPr/>
              <a:t>18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8309907-88F5-49E2-ADD0-B2FD7F56C7AF}" type="slidenum">
              <a:rPr lang="en-US" smtClean="0"/>
              <a:pPr/>
              <a:t>19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8309907-88F5-49E2-ADD0-B2FD7F56C7AF}" type="slidenum">
              <a:rPr lang="en-US" smtClean="0"/>
              <a:pPr/>
              <a:t>20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8309907-88F5-49E2-ADD0-B2FD7F56C7AF}" type="slidenum">
              <a:rPr lang="en-US" smtClean="0"/>
              <a:pPr/>
              <a:t>21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8309907-88F5-49E2-ADD0-B2FD7F56C7AF}" type="slidenum">
              <a:rPr lang="en-US" smtClean="0"/>
              <a:pPr/>
              <a:t>24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8DE1F40-96F2-4A5C-B8CD-175C2E2F4D02}" type="datetimeFigureOut">
              <a:rPr lang="en-US" smtClean="0"/>
              <a:pPr/>
              <a:t>1/7/12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524786-5378-41FB-AA4E-7A04785FD63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DE1F40-96F2-4A5C-B8CD-175C2E2F4D02}" type="datetimeFigureOut">
              <a:rPr lang="en-US" smtClean="0"/>
              <a:pPr/>
              <a:t>1/7/12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524786-5378-41FB-AA4E-7A04785FD63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DE1F40-96F2-4A5C-B8CD-175C2E2F4D02}" type="datetimeFigureOut">
              <a:rPr lang="en-US" smtClean="0"/>
              <a:pPr/>
              <a:t>1/7/12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524786-5378-41FB-AA4E-7A04785FD63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DE1F40-96F2-4A5C-B8CD-175C2E2F4D02}" type="datetimeFigureOut">
              <a:rPr lang="en-US" smtClean="0"/>
              <a:pPr/>
              <a:t>1/7/12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524786-5378-41FB-AA4E-7A04785FD63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DE1F40-96F2-4A5C-B8CD-175C2E2F4D02}" type="datetimeFigureOut">
              <a:rPr lang="en-US" smtClean="0"/>
              <a:pPr/>
              <a:t>1/7/12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524786-5378-41FB-AA4E-7A04785FD63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8DE1F40-96F2-4A5C-B8CD-175C2E2F4D02}" type="datetimeFigureOut">
              <a:rPr lang="en-US" smtClean="0"/>
              <a:pPr/>
              <a:t>1/7/12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524786-5378-41FB-AA4E-7A04785FD63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8DE1F40-96F2-4A5C-B8CD-175C2E2F4D02}" type="datetimeFigureOut">
              <a:rPr lang="en-US" smtClean="0"/>
              <a:pPr/>
              <a:t>1/7/12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524786-5378-41FB-AA4E-7A04785FD63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8DE1F40-96F2-4A5C-B8CD-175C2E2F4D02}" type="datetimeFigureOut">
              <a:rPr lang="en-US" smtClean="0"/>
              <a:pPr/>
              <a:t>1/7/12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524786-5378-41FB-AA4E-7A04785FD63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DE1F40-96F2-4A5C-B8CD-175C2E2F4D02}" type="datetimeFigureOut">
              <a:rPr lang="en-US" smtClean="0"/>
              <a:pPr/>
              <a:t>1/7/12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524786-5378-41FB-AA4E-7A04785FD63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DE1F40-96F2-4A5C-B8CD-175C2E2F4D02}" type="datetimeFigureOut">
              <a:rPr lang="en-US" smtClean="0"/>
              <a:pPr/>
              <a:t>1/7/12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524786-5378-41FB-AA4E-7A04785FD635}"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28DE1F40-96F2-4A5C-B8CD-175C2E2F4D02}" type="datetimeFigureOut">
              <a:rPr lang="en-US" smtClean="0"/>
              <a:pPr/>
              <a:t>1/7/12</a:t>
            </a:fld>
            <a:endParaRPr lang="en-US"/>
          </a:p>
        </p:txBody>
      </p:sp>
      <p:sp>
        <p:nvSpPr>
          <p:cNvPr id="9" name="Slide Number Placeholder 8"/>
          <p:cNvSpPr>
            <a:spLocks noGrp="1"/>
          </p:cNvSpPr>
          <p:nvPr>
            <p:ph type="sldNum" sz="quarter" idx="11"/>
          </p:nvPr>
        </p:nvSpPr>
        <p:spPr/>
        <p:txBody>
          <a:bodyPr/>
          <a:lstStyle/>
          <a:p>
            <a:fld id="{F9524786-5378-41FB-AA4E-7A04785FD635}"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F9524786-5378-41FB-AA4E-7A04785FD635}"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28DE1F40-96F2-4A5C-B8CD-175C2E2F4D02}" type="datetimeFigureOut">
              <a:rPr lang="en-US" smtClean="0"/>
              <a:pPr/>
              <a:t>1/7/12</a:t>
            </a:fld>
            <a:endParaRPr lang="en-US"/>
          </a:p>
        </p:txBody>
      </p:sp>
    </p:spTree>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7.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Review</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571500"/>
            <a:ext cx="9144000" cy="5715000"/>
          </a:xfrm>
          <a:prstGeom prst="rect">
            <a:avLst/>
          </a:prstGeom>
        </p:spPr>
      </p:pic>
    </p:spTree>
    <p:extLst>
      <p:ext uri="{BB962C8B-B14F-4D97-AF65-F5344CB8AC3E}">
        <p14:creationId xmlns:p14="http://schemas.microsoft.com/office/powerpoint/2010/main" val="1180654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Descriptives</a:t>
            </a:r>
            <a:r>
              <a:rPr lang="en-US" dirty="0" smtClean="0"/>
              <a:t> output</a:t>
            </a:r>
            <a:endParaRPr lang="en-US" dirty="0"/>
          </a:p>
        </p:txBody>
      </p:sp>
      <p:sp>
        <p:nvSpPr>
          <p:cNvPr id="3" name="Content Placeholder 2"/>
          <p:cNvSpPr>
            <a:spLocks noGrp="1"/>
          </p:cNvSpPr>
          <p:nvPr>
            <p:ph idx="1"/>
          </p:nvPr>
        </p:nvSpPr>
        <p:spPr/>
        <p:txBody>
          <a:bodyPr/>
          <a:lstStyle/>
          <a:p>
            <a:r>
              <a:rPr lang="en-US" dirty="0" smtClean="0"/>
              <a:t>Will only give you:</a:t>
            </a:r>
          </a:p>
          <a:p>
            <a:pPr lvl="1"/>
            <a:r>
              <a:rPr lang="en-US" dirty="0" smtClean="0"/>
              <a:t>Mean, standard deviation, variance (if you ask), min and max</a:t>
            </a:r>
          </a:p>
          <a:p>
            <a:pPr lvl="1"/>
            <a:r>
              <a:rPr lang="en-US" dirty="0" smtClean="0"/>
              <a:t>SE = standard error of mean or standard deviation of the distribution of samples</a:t>
            </a:r>
          </a:p>
          <a:p>
            <a:r>
              <a:rPr lang="en-US" dirty="0" smtClean="0"/>
              <a:t>Does not do median, mode</a:t>
            </a:r>
          </a:p>
          <a:p>
            <a:r>
              <a:rPr lang="en-US" dirty="0" smtClean="0"/>
              <a:t>Will give you standardized scores (z-scores)</a:t>
            </a:r>
            <a:endParaRPr lang="en-US" dirty="0"/>
          </a:p>
        </p:txBody>
      </p:sp>
    </p:spTree>
    <p:extLst>
      <p:ext uri="{BB962C8B-B14F-4D97-AF65-F5344CB8AC3E}">
        <p14:creationId xmlns:p14="http://schemas.microsoft.com/office/powerpoint/2010/main" val="3051303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Statistics Types</a:t>
            </a:r>
            <a:endParaRPr lang="en-US" dirty="0"/>
          </a:p>
        </p:txBody>
      </p:sp>
      <p:sp>
        <p:nvSpPr>
          <p:cNvPr id="3" name="Content Placeholder 2"/>
          <p:cNvSpPr>
            <a:spLocks noGrp="1"/>
          </p:cNvSpPr>
          <p:nvPr>
            <p:ph idx="1"/>
          </p:nvPr>
        </p:nvSpPr>
        <p:spPr/>
        <p:txBody>
          <a:bodyPr/>
          <a:lstStyle/>
          <a:p>
            <a:r>
              <a:rPr lang="en-US" dirty="0" smtClean="0"/>
              <a:t>Inferential statistics</a:t>
            </a:r>
          </a:p>
          <a:p>
            <a:pPr lvl="1"/>
            <a:r>
              <a:rPr lang="en-US" dirty="0" smtClean="0"/>
              <a:t>Infer information about the data.  </a:t>
            </a:r>
          </a:p>
          <a:p>
            <a:pPr lvl="1"/>
            <a:r>
              <a:rPr lang="en-US" dirty="0" smtClean="0"/>
              <a:t>Tells you if your data is different from some known sample OR some other data set.</a:t>
            </a:r>
          </a:p>
          <a:p>
            <a:r>
              <a:rPr lang="en-US" dirty="0" smtClean="0"/>
              <a:t>Parametric versus non-parametric</a:t>
            </a:r>
          </a:p>
          <a:p>
            <a:pPr lvl="1"/>
            <a:r>
              <a:rPr lang="en-US" dirty="0" smtClean="0"/>
              <a:t>Parametric – used on interval and ratio data, numbers that are continuous in nature</a:t>
            </a:r>
          </a:p>
          <a:p>
            <a:pPr lvl="2"/>
            <a:r>
              <a:rPr lang="en-US" dirty="0" smtClean="0"/>
              <a:t>Requires more assumptions</a:t>
            </a:r>
          </a:p>
          <a:p>
            <a:pPr lvl="1"/>
            <a:r>
              <a:rPr lang="en-US" dirty="0" smtClean="0"/>
              <a:t>Non-parametric – used on all data types (especially nominal, categorical)</a:t>
            </a:r>
          </a:p>
          <a:p>
            <a:pPr lvl="2"/>
            <a:r>
              <a:rPr lang="en-US" dirty="0" smtClean="0"/>
              <a:t>Does not require same assumptions</a:t>
            </a:r>
          </a:p>
        </p:txBody>
      </p:sp>
    </p:spTree>
    <p:extLst>
      <p:ext uri="{BB962C8B-B14F-4D97-AF65-F5344CB8AC3E}">
        <p14:creationId xmlns:p14="http://schemas.microsoft.com/office/powerpoint/2010/main" val="3790343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 Testing</a:t>
            </a:r>
            <a:endParaRPr lang="en-US" dirty="0"/>
          </a:p>
        </p:txBody>
      </p:sp>
      <p:sp>
        <p:nvSpPr>
          <p:cNvPr id="3" name="Content Placeholder 2"/>
          <p:cNvSpPr>
            <a:spLocks noGrp="1"/>
          </p:cNvSpPr>
          <p:nvPr>
            <p:ph idx="1"/>
          </p:nvPr>
        </p:nvSpPr>
        <p:spPr/>
        <p:txBody>
          <a:bodyPr>
            <a:normAutofit/>
          </a:bodyPr>
          <a:lstStyle/>
          <a:p>
            <a:r>
              <a:rPr lang="en-US" dirty="0" smtClean="0"/>
              <a:t>“Surely God loves p&lt;.06 just as much as p&lt;.05” – Jacob Cohen</a:t>
            </a:r>
          </a:p>
          <a:p>
            <a:r>
              <a:rPr lang="en-US" dirty="0" smtClean="0"/>
              <a:t>Hypothesis Tests</a:t>
            </a:r>
          </a:p>
          <a:p>
            <a:pPr lvl="1"/>
            <a:r>
              <a:rPr lang="en-US" dirty="0" smtClean="0"/>
              <a:t>Null (want to reject this)</a:t>
            </a:r>
          </a:p>
          <a:p>
            <a:pPr lvl="2"/>
            <a:r>
              <a:rPr lang="en-US" dirty="0" smtClean="0"/>
              <a:t>All groups are equal, IVS and DVS unrelated, Expected=Observed, etc.</a:t>
            </a:r>
          </a:p>
          <a:p>
            <a:pPr lvl="1"/>
            <a:r>
              <a:rPr lang="en-US" dirty="0" smtClean="0"/>
              <a:t>Alternative </a:t>
            </a:r>
          </a:p>
          <a:p>
            <a:pPr lvl="2"/>
            <a:r>
              <a:rPr lang="en-US" dirty="0" smtClean="0"/>
              <a:t>Groups are not equal, one mean &gt; another mean, expected doesn’t equal observed etc.</a:t>
            </a:r>
          </a:p>
          <a:p>
            <a:endParaRPr lang="en-US" dirty="0" smtClean="0"/>
          </a:p>
          <a:p>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 Testing</a:t>
            </a:r>
            <a:endParaRPr lang="en-US" dirty="0"/>
          </a:p>
        </p:txBody>
      </p:sp>
      <p:sp>
        <p:nvSpPr>
          <p:cNvPr id="3" name="Content Placeholder 2"/>
          <p:cNvSpPr>
            <a:spLocks noGrp="1"/>
          </p:cNvSpPr>
          <p:nvPr>
            <p:ph idx="1"/>
          </p:nvPr>
        </p:nvSpPr>
        <p:spPr/>
        <p:txBody>
          <a:bodyPr/>
          <a:lstStyle/>
          <a:p>
            <a:r>
              <a:rPr lang="en-US" dirty="0" smtClean="0"/>
              <a:t>In basic statistics:</a:t>
            </a:r>
          </a:p>
          <a:p>
            <a:pPr lvl="1"/>
            <a:r>
              <a:rPr lang="en-US" dirty="0" smtClean="0"/>
              <a:t>Usually you learn about cut off scores and the score has to be greater than the cut off score to be significant</a:t>
            </a:r>
          </a:p>
          <a:p>
            <a:pPr lvl="1"/>
            <a:r>
              <a:rPr lang="en-US" dirty="0" smtClean="0"/>
              <a:t>You are finding the point in which the probability of that score is less than 5% or 1%.</a:t>
            </a:r>
          </a:p>
        </p:txBody>
      </p:sp>
    </p:spTree>
    <p:extLst>
      <p:ext uri="{BB962C8B-B14F-4D97-AF65-F5344CB8AC3E}">
        <p14:creationId xmlns:p14="http://schemas.microsoft.com/office/powerpoint/2010/main" val="67390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 Testing</a:t>
            </a:r>
            <a:endParaRPr lang="en-US" dirty="0"/>
          </a:p>
        </p:txBody>
      </p:sp>
      <p:sp>
        <p:nvSpPr>
          <p:cNvPr id="3" name="Content Placeholder 2"/>
          <p:cNvSpPr>
            <a:spLocks noGrp="1"/>
          </p:cNvSpPr>
          <p:nvPr>
            <p:ph idx="1"/>
          </p:nvPr>
        </p:nvSpPr>
        <p:spPr/>
        <p:txBody>
          <a:bodyPr/>
          <a:lstStyle/>
          <a:p>
            <a:r>
              <a:rPr lang="en-US" dirty="0"/>
              <a:t>Another way to think about this:</a:t>
            </a:r>
          </a:p>
          <a:p>
            <a:pPr lvl="1"/>
            <a:r>
              <a:rPr lang="en-US" dirty="0"/>
              <a:t>Instead just use exact p-values.</a:t>
            </a:r>
          </a:p>
          <a:p>
            <a:pPr lvl="1"/>
            <a:r>
              <a:rPr lang="en-US" dirty="0"/>
              <a:t>SPSS will give you the p-value.  You want your p-values to be less than .05 or .01.</a:t>
            </a:r>
          </a:p>
          <a:p>
            <a:r>
              <a:rPr lang="en-US" dirty="0"/>
              <a:t>Eliminates the need for cut off scores (</a:t>
            </a:r>
            <a:r>
              <a:rPr lang="en-US" i="1" dirty="0"/>
              <a:t>sort of</a:t>
            </a:r>
            <a:r>
              <a:rPr lang="en-US" dirty="0" smtClean="0"/>
              <a:t>)</a:t>
            </a:r>
          </a:p>
          <a:p>
            <a:pPr lvl="1"/>
            <a:r>
              <a:rPr lang="en-US" dirty="0" smtClean="0"/>
              <a:t>Not for z-tests</a:t>
            </a:r>
          </a:p>
          <a:p>
            <a:pPr lvl="1"/>
            <a:r>
              <a:rPr lang="en-US" dirty="0" smtClean="0"/>
              <a:t>Not for post hoc tests </a:t>
            </a:r>
          </a:p>
          <a:p>
            <a:pPr lvl="1"/>
            <a:r>
              <a:rPr lang="en-US" dirty="0" smtClean="0"/>
              <a:t>Not for one tailed tests</a:t>
            </a:r>
          </a:p>
          <a:p>
            <a:r>
              <a:rPr lang="en-US" dirty="0" smtClean="0"/>
              <a:t>Always uses a two-tailed test (if applicable).</a:t>
            </a:r>
            <a:endParaRPr lang="en-US" dirty="0"/>
          </a:p>
        </p:txBody>
      </p:sp>
    </p:spTree>
    <p:extLst>
      <p:ext uri="{BB962C8B-B14F-4D97-AF65-F5344CB8AC3E}">
        <p14:creationId xmlns:p14="http://schemas.microsoft.com/office/powerpoint/2010/main" val="19824009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Univariate Statistics</a:t>
            </a:r>
            <a:endParaRPr lang="en-US" dirty="0"/>
          </a:p>
        </p:txBody>
      </p:sp>
      <p:sp>
        <p:nvSpPr>
          <p:cNvPr id="3" name="Content Placeholder 2"/>
          <p:cNvSpPr>
            <a:spLocks noGrp="1"/>
          </p:cNvSpPr>
          <p:nvPr>
            <p:ph idx="1"/>
          </p:nvPr>
        </p:nvSpPr>
        <p:spPr/>
        <p:txBody>
          <a:bodyPr>
            <a:normAutofit/>
          </a:bodyPr>
          <a:lstStyle/>
          <a:p>
            <a:r>
              <a:rPr lang="en-US" dirty="0" smtClean="0"/>
              <a:t>Univariate – 1+ IVs to 1 DV</a:t>
            </a:r>
          </a:p>
          <a:p>
            <a:pPr lvl="1"/>
            <a:r>
              <a:rPr lang="en-US" dirty="0" smtClean="0"/>
              <a:t>Most common used</a:t>
            </a:r>
          </a:p>
          <a:p>
            <a:pPr lvl="1"/>
            <a:r>
              <a:rPr lang="en-US" dirty="0" smtClean="0"/>
              <a:t>Limit you to only one DV</a:t>
            </a:r>
          </a:p>
          <a:p>
            <a:r>
              <a:rPr lang="en-US" dirty="0" smtClean="0"/>
              <a:t>Types</a:t>
            </a:r>
          </a:p>
          <a:p>
            <a:pPr lvl="1"/>
            <a:r>
              <a:rPr lang="en-US" dirty="0" smtClean="0"/>
              <a:t>Z</a:t>
            </a:r>
          </a:p>
          <a:p>
            <a:pPr lvl="1"/>
            <a:r>
              <a:rPr lang="en-US" i="1" dirty="0" smtClean="0"/>
              <a:t>T-tests</a:t>
            </a:r>
          </a:p>
          <a:p>
            <a:pPr lvl="1"/>
            <a:r>
              <a:rPr lang="en-US" i="1" dirty="0" smtClean="0"/>
              <a:t>ANOVA**</a:t>
            </a:r>
          </a:p>
          <a:p>
            <a:pPr lvl="1"/>
            <a:r>
              <a:rPr lang="en-US" i="1" dirty="0" smtClean="0"/>
              <a:t>Correlation</a:t>
            </a:r>
          </a:p>
          <a:p>
            <a:pPr lvl="1"/>
            <a:r>
              <a:rPr lang="en-US" i="1" dirty="0" smtClean="0"/>
              <a:t>Regression**</a:t>
            </a:r>
          </a:p>
          <a:p>
            <a:pPr lvl="1"/>
            <a:r>
              <a:rPr lang="en-US" i="1" dirty="0" smtClean="0"/>
              <a:t>Chi-Square</a:t>
            </a:r>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Univariate</a:t>
            </a:r>
            <a:endParaRPr lang="en-US" dirty="0"/>
          </a:p>
        </p:txBody>
      </p:sp>
      <p:sp>
        <p:nvSpPr>
          <p:cNvPr id="3" name="Content Placeholder 2"/>
          <p:cNvSpPr>
            <a:spLocks noGrp="1"/>
          </p:cNvSpPr>
          <p:nvPr>
            <p:ph idx="1"/>
          </p:nvPr>
        </p:nvSpPr>
        <p:spPr/>
        <p:txBody>
          <a:bodyPr/>
          <a:lstStyle/>
          <a:p>
            <a:r>
              <a:rPr lang="en-US" dirty="0" smtClean="0"/>
              <a:t>Z-tests</a:t>
            </a:r>
          </a:p>
          <a:p>
            <a:pPr lvl="1"/>
            <a:r>
              <a:rPr lang="en-US" dirty="0" smtClean="0"/>
              <a:t>Types:</a:t>
            </a:r>
          </a:p>
          <a:p>
            <a:pPr lvl="2"/>
            <a:r>
              <a:rPr lang="en-US" dirty="0" smtClean="0"/>
              <a:t>X-score</a:t>
            </a:r>
          </a:p>
          <a:p>
            <a:pPr lvl="2"/>
            <a:r>
              <a:rPr lang="en-US" dirty="0" smtClean="0"/>
              <a:t>Z-test (single sample)</a:t>
            </a:r>
          </a:p>
          <a:p>
            <a:pPr lvl="1"/>
            <a:r>
              <a:rPr lang="en-US" dirty="0" smtClean="0"/>
              <a:t>Assumptions</a:t>
            </a:r>
          </a:p>
          <a:p>
            <a:pPr lvl="2"/>
            <a:r>
              <a:rPr lang="en-US" dirty="0" smtClean="0"/>
              <a:t>Normal distributions</a:t>
            </a:r>
          </a:p>
          <a:p>
            <a:pPr lvl="2"/>
            <a:endParaRPr lang="en-US" dirty="0"/>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Z-score example</a:t>
            </a:r>
            <a:endParaRPr lang="en-US" dirty="0"/>
          </a:p>
        </p:txBody>
      </p:sp>
      <p:sp>
        <p:nvSpPr>
          <p:cNvPr id="3" name="Content Placeholder 2"/>
          <p:cNvSpPr>
            <a:spLocks noGrp="1"/>
          </p:cNvSpPr>
          <p:nvPr>
            <p:ph idx="1"/>
          </p:nvPr>
        </p:nvSpPr>
        <p:spPr/>
        <p:txBody>
          <a:bodyPr>
            <a:normAutofit/>
          </a:bodyPr>
          <a:lstStyle/>
          <a:p>
            <a:r>
              <a:rPr lang="en-US" dirty="0" smtClean="0"/>
              <a:t>A personnel psychologist has to decide which of three employees to place in a particular job that requires a high level of coordination.   All three employees have taken tests of coordination, but each took a different test. Employee A scored 15 on a test with a mean of 10 and a standard deviation of 2; Employee B scored 350 on a test with a mean of 300 and a standard deviation of 40; and Employee C scored 108 on a test with a mean of 100 and a standard deviation of 16. (On all three tests, higher scores mean greater coordination.)</a:t>
            </a:r>
          </a:p>
          <a:p>
            <a:r>
              <a:rPr lang="en-US" dirty="0" smtClean="0"/>
              <a:t>Who’s the best?</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Z-Test example</a:t>
            </a:r>
            <a:endParaRPr lang="en-US" dirty="0"/>
          </a:p>
        </p:txBody>
      </p:sp>
      <p:sp>
        <p:nvSpPr>
          <p:cNvPr id="3" name="Content Placeholder 2"/>
          <p:cNvSpPr>
            <a:spLocks noGrp="1"/>
          </p:cNvSpPr>
          <p:nvPr>
            <p:ph idx="1"/>
          </p:nvPr>
        </p:nvSpPr>
        <p:spPr/>
        <p:txBody>
          <a:bodyPr>
            <a:normAutofit/>
          </a:bodyPr>
          <a:lstStyle/>
          <a:p>
            <a:r>
              <a:rPr lang="en-US" dirty="0" smtClean="0"/>
              <a:t>In a study to see if children from lower socio-economic status (SES) neighborhoods have lower than average test-taking skills, a psychologist administered a standard measure of test-taking skills to a set of randomly chosen children from a low SES neighborhood and found them to have a score of 38. The average score on this measure for the population in general is 50 with a standard deviation of 10. Using the .05 level of significance, what conclusions should be drawn about whether children from low SES neighborhoods have lower test-taking ability?</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Statistics Types</a:t>
            </a:r>
            <a:endParaRPr lang="en-US" dirty="0"/>
          </a:p>
        </p:txBody>
      </p:sp>
      <p:sp>
        <p:nvSpPr>
          <p:cNvPr id="3" name="Content Placeholder 2"/>
          <p:cNvSpPr>
            <a:spLocks noGrp="1"/>
          </p:cNvSpPr>
          <p:nvPr>
            <p:ph idx="1"/>
          </p:nvPr>
        </p:nvSpPr>
        <p:spPr/>
        <p:txBody>
          <a:bodyPr>
            <a:normAutofit/>
          </a:bodyPr>
          <a:lstStyle/>
          <a:p>
            <a:r>
              <a:rPr lang="en-US" dirty="0" smtClean="0"/>
              <a:t>Descriptive – </a:t>
            </a:r>
            <a:r>
              <a:rPr lang="en-US" i="1" dirty="0" smtClean="0"/>
              <a:t>describe</a:t>
            </a:r>
            <a:r>
              <a:rPr lang="en-US" dirty="0" smtClean="0"/>
              <a:t> the data, create a picture of the data</a:t>
            </a:r>
          </a:p>
          <a:p>
            <a:pPr lvl="1"/>
            <a:r>
              <a:rPr lang="en-US" dirty="0" smtClean="0"/>
              <a:t>Mean – average of all scores</a:t>
            </a:r>
          </a:p>
          <a:p>
            <a:pPr lvl="1"/>
            <a:r>
              <a:rPr lang="en-US" dirty="0" smtClean="0"/>
              <a:t>Mode – score that appears the most often</a:t>
            </a:r>
          </a:p>
          <a:p>
            <a:pPr lvl="1"/>
            <a:r>
              <a:rPr lang="en-US" dirty="0" smtClean="0"/>
              <a:t>Median – score that appears in the middle when arranged in order</a:t>
            </a:r>
          </a:p>
          <a:p>
            <a:pPr lvl="1"/>
            <a:r>
              <a:rPr lang="en-US" dirty="0" smtClean="0"/>
              <a:t>Variance – average distance of scores from the mean</a:t>
            </a:r>
          </a:p>
          <a:p>
            <a:pPr lvl="1"/>
            <a:r>
              <a:rPr lang="en-US" dirty="0" smtClean="0"/>
              <a:t>Standard deviation – standardized variance (or standard average distance from the mean)</a:t>
            </a:r>
            <a:endParaRPr lang="en-US" dirty="0"/>
          </a:p>
        </p:txBody>
      </p:sp>
    </p:spTree>
    <p:extLst>
      <p:ext uri="{BB962C8B-B14F-4D97-AF65-F5344CB8AC3E}">
        <p14:creationId xmlns:p14="http://schemas.microsoft.com/office/powerpoint/2010/main" val="37327303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T-Tests</a:t>
            </a:r>
            <a:endParaRPr lang="en-US" dirty="0"/>
          </a:p>
        </p:txBody>
      </p:sp>
      <p:sp>
        <p:nvSpPr>
          <p:cNvPr id="3" name="Content Placeholder 2"/>
          <p:cNvSpPr>
            <a:spLocks noGrp="1"/>
          </p:cNvSpPr>
          <p:nvPr>
            <p:ph idx="1"/>
          </p:nvPr>
        </p:nvSpPr>
        <p:spPr/>
        <p:txBody>
          <a:bodyPr>
            <a:normAutofit/>
          </a:bodyPr>
          <a:lstStyle/>
          <a:p>
            <a:r>
              <a:rPr lang="en-US" dirty="0" smtClean="0"/>
              <a:t>Types:</a:t>
            </a:r>
          </a:p>
          <a:p>
            <a:pPr lvl="1"/>
            <a:r>
              <a:rPr lang="en-US" dirty="0" smtClean="0"/>
              <a:t>Single sample</a:t>
            </a:r>
          </a:p>
          <a:p>
            <a:pPr lvl="1"/>
            <a:r>
              <a:rPr lang="en-US" dirty="0" smtClean="0"/>
              <a:t>Dependent</a:t>
            </a:r>
          </a:p>
          <a:p>
            <a:pPr lvl="1"/>
            <a:r>
              <a:rPr lang="en-US" dirty="0" smtClean="0"/>
              <a:t>Independent</a:t>
            </a:r>
          </a:p>
          <a:p>
            <a:r>
              <a:rPr lang="en-US" dirty="0" smtClean="0"/>
              <a:t>Assumptions</a:t>
            </a:r>
          </a:p>
          <a:p>
            <a:pPr lvl="1"/>
            <a:r>
              <a:rPr lang="en-US" dirty="0" smtClean="0"/>
              <a:t>Normal curves</a:t>
            </a:r>
          </a:p>
          <a:p>
            <a:pPr lvl="1"/>
            <a:r>
              <a:rPr lang="en-US" dirty="0" smtClean="0"/>
              <a:t>Equal Variances (homogeneity) </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Sample Example</a:t>
            </a:r>
            <a:endParaRPr lang="en-US" dirty="0"/>
          </a:p>
        </p:txBody>
      </p:sp>
      <p:sp>
        <p:nvSpPr>
          <p:cNvPr id="3" name="Content Placeholder 2"/>
          <p:cNvSpPr>
            <a:spLocks noGrp="1"/>
          </p:cNvSpPr>
          <p:nvPr>
            <p:ph idx="1"/>
          </p:nvPr>
        </p:nvSpPr>
        <p:spPr/>
        <p:txBody>
          <a:bodyPr/>
          <a:lstStyle/>
          <a:p>
            <a:r>
              <a:rPr lang="en-US" dirty="0" smtClean="0"/>
              <a:t>A school has a gifted/honors program that they claim is significantly better than others in the country.  </a:t>
            </a:r>
            <a:r>
              <a:rPr lang="en-US" dirty="0"/>
              <a:t>T</a:t>
            </a:r>
            <a:r>
              <a:rPr lang="en-US" dirty="0" smtClean="0"/>
              <a:t>he national average for gifted programs is a SAT score of 1250.  </a:t>
            </a:r>
          </a:p>
          <a:p>
            <a:pPr lvl="1"/>
            <a:r>
              <a:rPr lang="en-US" dirty="0" smtClean="0"/>
              <a:t>Use the file single sample t-test here.</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571500"/>
            <a:ext cx="9144000" cy="5715000"/>
          </a:xfrm>
          <a:prstGeom prst="rect">
            <a:avLst/>
          </a:prstGeom>
        </p:spPr>
      </p:pic>
    </p:spTree>
    <p:extLst>
      <p:ext uri="{BB962C8B-B14F-4D97-AF65-F5344CB8AC3E}">
        <p14:creationId xmlns:p14="http://schemas.microsoft.com/office/powerpoint/2010/main" val="11908633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571500"/>
            <a:ext cx="9144000" cy="5715000"/>
          </a:xfrm>
          <a:prstGeom prst="rect">
            <a:avLst/>
          </a:prstGeom>
        </p:spPr>
      </p:pic>
    </p:spTree>
    <p:extLst>
      <p:ext uri="{BB962C8B-B14F-4D97-AF65-F5344CB8AC3E}">
        <p14:creationId xmlns:p14="http://schemas.microsoft.com/office/powerpoint/2010/main" val="4679362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Dependent T-test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In a study to test the effects of science fiction movies on people's belief in the supernatural, seven people completed a measure of belief in the supernatural before and after watching a popular science fiction movie. Participants' scores are listed below with high scores indicating high levels of belief. Using the .01 significance level, carry out a </a:t>
            </a:r>
            <a:r>
              <a:rPr lang="en-US" i="1" dirty="0" smtClean="0"/>
              <a:t>t test for dependent means to test the experimenter's assumption that the participants would be less likely to believe in the supernatural after watching the movie.</a:t>
            </a:r>
          </a:p>
          <a:p>
            <a:endParaRPr lang="en-US" dirty="0" smtClean="0"/>
          </a:p>
          <a:p>
            <a:r>
              <a:rPr lang="en-US" dirty="0" smtClean="0"/>
              <a:t>	</a:t>
            </a:r>
            <a:r>
              <a:rPr lang="en-US" u="sng" dirty="0" smtClean="0"/>
              <a:t>Belief-in-Supernatural Scores, Before and After </a:t>
            </a:r>
          </a:p>
          <a:p>
            <a:r>
              <a:rPr lang="en-US" dirty="0" smtClean="0"/>
              <a:t>	</a:t>
            </a:r>
            <a:r>
              <a:rPr lang="en-US" u="sng" dirty="0" smtClean="0"/>
              <a:t>Watching Science Fiction Movie </a:t>
            </a:r>
          </a:p>
          <a:p>
            <a:endParaRPr lang="en-US" u="sng" dirty="0" smtClean="0"/>
          </a:p>
          <a:p>
            <a:r>
              <a:rPr lang="en-US" u="sng" dirty="0" smtClean="0"/>
              <a:t>Participant	Before	After </a:t>
            </a:r>
          </a:p>
          <a:p>
            <a:r>
              <a:rPr lang="en-US" dirty="0" smtClean="0"/>
              <a:t>A		3	3</a:t>
            </a:r>
          </a:p>
          <a:p>
            <a:r>
              <a:rPr lang="en-US" dirty="0" smtClean="0"/>
              <a:t>B		5	3</a:t>
            </a:r>
          </a:p>
          <a:p>
            <a:r>
              <a:rPr lang="en-US" dirty="0" smtClean="0"/>
              <a:t>C		9	6</a:t>
            </a:r>
          </a:p>
          <a:p>
            <a:r>
              <a:rPr lang="en-US" dirty="0" smtClean="0"/>
              <a:t>D		6	8</a:t>
            </a:r>
          </a:p>
          <a:p>
            <a:r>
              <a:rPr lang="en-US" dirty="0" smtClean="0"/>
              <a:t>E		7	8</a:t>
            </a:r>
          </a:p>
          <a:p>
            <a:r>
              <a:rPr lang="en-US" dirty="0" smtClean="0"/>
              <a:t>F		5	2</a:t>
            </a:r>
          </a:p>
          <a:p>
            <a:r>
              <a:rPr lang="en-US" dirty="0" smtClean="0"/>
              <a:t>G		4	1 </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571500"/>
            <a:ext cx="9144000" cy="5715000"/>
          </a:xfrm>
          <a:prstGeom prst="rect">
            <a:avLst/>
          </a:prstGeom>
        </p:spPr>
      </p:pic>
    </p:spTree>
    <p:extLst>
      <p:ext uri="{BB962C8B-B14F-4D97-AF65-F5344CB8AC3E}">
        <p14:creationId xmlns:p14="http://schemas.microsoft.com/office/powerpoint/2010/main" val="17767943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571500"/>
            <a:ext cx="9144000" cy="5715000"/>
          </a:xfrm>
          <a:prstGeom prst="rect">
            <a:avLst/>
          </a:prstGeom>
        </p:spPr>
      </p:pic>
    </p:spTree>
    <p:extLst>
      <p:ext uri="{BB962C8B-B14F-4D97-AF65-F5344CB8AC3E}">
        <p14:creationId xmlns:p14="http://schemas.microsoft.com/office/powerpoint/2010/main" val="14066337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Independent Sample</a:t>
            </a:r>
            <a:endParaRPr lang="en-US" dirty="0"/>
          </a:p>
        </p:txBody>
      </p:sp>
      <p:sp>
        <p:nvSpPr>
          <p:cNvPr id="3" name="Content Placeholder 2"/>
          <p:cNvSpPr>
            <a:spLocks noGrp="1"/>
          </p:cNvSpPr>
          <p:nvPr>
            <p:ph idx="1"/>
          </p:nvPr>
        </p:nvSpPr>
        <p:spPr/>
        <p:txBody>
          <a:bodyPr>
            <a:normAutofit/>
          </a:bodyPr>
          <a:lstStyle/>
          <a:p>
            <a:r>
              <a:rPr lang="en-US" dirty="0" smtClean="0"/>
              <a:t>A forensic psychologist conducted a study to examine whether being hypnotized during recall affects how well a witness can remember facts about an event. Eight participants watched a short film of a mock robbery, after which each participant was questioned about what he or she had seen. The four participants in the experimental group were questioned while they were hypnotized and gave 14, 22, 18, and 17 accurate responses. The four participants in the control group gave 20, 25, 24, and 23 accurate responses. Using the .05 significance level, do hypnotized witnesses perform differently than witnesses who are not hypnotized?</a:t>
            </a:r>
          </a:p>
          <a:p>
            <a:endParaRPr lang="en-US" dirty="0" smtClean="0"/>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571500"/>
            <a:ext cx="9144000" cy="5715000"/>
          </a:xfrm>
          <a:prstGeom prst="rect">
            <a:avLst/>
          </a:prstGeom>
        </p:spPr>
      </p:pic>
    </p:spTree>
    <p:extLst>
      <p:ext uri="{BB962C8B-B14F-4D97-AF65-F5344CB8AC3E}">
        <p14:creationId xmlns:p14="http://schemas.microsoft.com/office/powerpoint/2010/main" val="41422743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571500"/>
            <a:ext cx="9144000" cy="5715000"/>
          </a:xfrm>
          <a:prstGeom prst="rect">
            <a:avLst/>
          </a:prstGeom>
        </p:spPr>
      </p:pic>
    </p:spTree>
    <p:extLst>
      <p:ext uri="{BB962C8B-B14F-4D97-AF65-F5344CB8AC3E}">
        <p14:creationId xmlns:p14="http://schemas.microsoft.com/office/powerpoint/2010/main" val="4160453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Set</a:t>
            </a:r>
            <a:endParaRPr lang="en-US" dirty="0"/>
          </a:p>
        </p:txBody>
      </p:sp>
      <p:sp>
        <p:nvSpPr>
          <p:cNvPr id="3" name="Content Placeholder 2"/>
          <p:cNvSpPr>
            <a:spLocks noGrp="1"/>
          </p:cNvSpPr>
          <p:nvPr>
            <p:ph idx="1"/>
          </p:nvPr>
        </p:nvSpPr>
        <p:spPr/>
        <p:txBody>
          <a:bodyPr/>
          <a:lstStyle/>
          <a:p>
            <a:r>
              <a:rPr lang="en-US" dirty="0" smtClean="0"/>
              <a:t>To get all descriptive information at once</a:t>
            </a:r>
          </a:p>
          <a:p>
            <a:pPr lvl="1"/>
            <a:r>
              <a:rPr lang="en-US" dirty="0" smtClean="0"/>
              <a:t>Two different ways</a:t>
            </a:r>
          </a:p>
          <a:p>
            <a:pPr lvl="1"/>
            <a:r>
              <a:rPr lang="en-US" dirty="0" smtClean="0"/>
              <a:t>Open the basic data </a:t>
            </a:r>
            <a:r>
              <a:rPr lang="en-US" dirty="0" err="1" smtClean="0"/>
              <a:t>set.sav</a:t>
            </a:r>
            <a:endParaRPr lang="en-US" dirty="0" smtClean="0"/>
          </a:p>
          <a:p>
            <a:r>
              <a:rPr lang="en-US" dirty="0" smtClean="0"/>
              <a:t>Analyze &gt; frequencies</a:t>
            </a:r>
          </a:p>
          <a:p>
            <a:r>
              <a:rPr lang="en-US" dirty="0" smtClean="0"/>
              <a:t>OR</a:t>
            </a:r>
          </a:p>
          <a:p>
            <a:r>
              <a:rPr lang="en-US" dirty="0" smtClean="0"/>
              <a:t>Analyze &gt; descriptive statistics</a:t>
            </a:r>
            <a:endParaRPr lang="en-US" dirty="0"/>
          </a:p>
        </p:txBody>
      </p:sp>
    </p:spTree>
    <p:extLst>
      <p:ext uri="{BB962C8B-B14F-4D97-AF65-F5344CB8AC3E}">
        <p14:creationId xmlns:p14="http://schemas.microsoft.com/office/powerpoint/2010/main" val="25528515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571500"/>
            <a:ext cx="9144000" cy="5715000"/>
          </a:xfrm>
          <a:prstGeom prst="rect">
            <a:avLst/>
          </a:prstGeom>
        </p:spPr>
      </p:pic>
    </p:spTree>
    <p:extLst>
      <p:ext uri="{BB962C8B-B14F-4D97-AF65-F5344CB8AC3E}">
        <p14:creationId xmlns:p14="http://schemas.microsoft.com/office/powerpoint/2010/main" val="17787978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Correlation/Regression</a:t>
            </a:r>
            <a:endParaRPr lang="en-US" dirty="0"/>
          </a:p>
        </p:txBody>
      </p:sp>
      <p:sp>
        <p:nvSpPr>
          <p:cNvPr id="3" name="Content Placeholder 2"/>
          <p:cNvSpPr>
            <a:spLocks noGrp="1"/>
          </p:cNvSpPr>
          <p:nvPr>
            <p:ph idx="1"/>
          </p:nvPr>
        </p:nvSpPr>
        <p:spPr/>
        <p:txBody>
          <a:bodyPr>
            <a:normAutofit/>
          </a:bodyPr>
          <a:lstStyle/>
          <a:p>
            <a:r>
              <a:rPr lang="en-US" dirty="0" smtClean="0"/>
              <a:t>Types</a:t>
            </a:r>
          </a:p>
          <a:p>
            <a:pPr lvl="1"/>
            <a:r>
              <a:rPr lang="en-US" dirty="0" smtClean="0"/>
              <a:t>Pearson’s r</a:t>
            </a:r>
          </a:p>
          <a:p>
            <a:pPr lvl="1"/>
            <a:r>
              <a:rPr lang="en-US" dirty="0" smtClean="0"/>
              <a:t>Spearman’s rho</a:t>
            </a:r>
          </a:p>
          <a:p>
            <a:pPr lvl="1"/>
            <a:r>
              <a:rPr lang="en-US" dirty="0" smtClean="0"/>
              <a:t>Simple Linear Regression</a:t>
            </a:r>
          </a:p>
          <a:p>
            <a:r>
              <a:rPr lang="en-US" dirty="0" smtClean="0"/>
              <a:t>Assumptions</a:t>
            </a:r>
          </a:p>
          <a:p>
            <a:pPr lvl="1"/>
            <a:r>
              <a:rPr lang="en-US" dirty="0" smtClean="0"/>
              <a:t>Normality</a:t>
            </a:r>
          </a:p>
          <a:p>
            <a:pPr lvl="1"/>
            <a:r>
              <a:rPr lang="en-US" dirty="0" smtClean="0"/>
              <a:t>Homogeneity</a:t>
            </a:r>
          </a:p>
          <a:p>
            <a:pPr lvl="1"/>
            <a:r>
              <a:rPr lang="en-US" dirty="0" smtClean="0"/>
              <a:t>Homoscedasticity </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 Example</a:t>
            </a:r>
            <a:endParaRPr lang="en-US" dirty="0"/>
          </a:p>
        </p:txBody>
      </p:sp>
      <p:sp>
        <p:nvSpPr>
          <p:cNvPr id="3" name="Content Placeholder 2"/>
          <p:cNvSpPr>
            <a:spLocks noGrp="1"/>
          </p:cNvSpPr>
          <p:nvPr>
            <p:ph idx="1"/>
          </p:nvPr>
        </p:nvSpPr>
        <p:spPr/>
        <p:txBody>
          <a:bodyPr>
            <a:normAutofit/>
          </a:bodyPr>
          <a:lstStyle/>
          <a:p>
            <a:r>
              <a:rPr lang="en-US" dirty="0" smtClean="0"/>
              <a:t>Scores were measured for femininity and sympathy (see </a:t>
            </a:r>
            <a:r>
              <a:rPr lang="en-US" dirty="0" err="1" smtClean="0"/>
              <a:t>correlation.sav</a:t>
            </a:r>
            <a:r>
              <a:rPr lang="en-US" dirty="0" smtClean="0"/>
              <a:t>).  Is there a correlation between those two variables?</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571500"/>
            <a:ext cx="9144000" cy="5715000"/>
          </a:xfrm>
          <a:prstGeom prst="rect">
            <a:avLst/>
          </a:prstGeom>
        </p:spPr>
      </p:pic>
    </p:spTree>
    <p:extLst>
      <p:ext uri="{BB962C8B-B14F-4D97-AF65-F5344CB8AC3E}">
        <p14:creationId xmlns:p14="http://schemas.microsoft.com/office/powerpoint/2010/main" val="24043370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571500"/>
            <a:ext cx="9144000" cy="5715000"/>
          </a:xfrm>
          <a:prstGeom prst="rect">
            <a:avLst/>
          </a:prstGeom>
        </p:spPr>
      </p:pic>
    </p:spTree>
    <p:extLst>
      <p:ext uri="{BB962C8B-B14F-4D97-AF65-F5344CB8AC3E}">
        <p14:creationId xmlns:p14="http://schemas.microsoft.com/office/powerpoint/2010/main" val="41998051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Chi-Square</a:t>
            </a:r>
            <a:endParaRPr lang="en-US" dirty="0"/>
          </a:p>
        </p:txBody>
      </p:sp>
      <p:sp>
        <p:nvSpPr>
          <p:cNvPr id="3" name="Content Placeholder 2"/>
          <p:cNvSpPr>
            <a:spLocks noGrp="1"/>
          </p:cNvSpPr>
          <p:nvPr>
            <p:ph idx="1"/>
          </p:nvPr>
        </p:nvSpPr>
        <p:spPr/>
        <p:txBody>
          <a:bodyPr/>
          <a:lstStyle/>
          <a:p>
            <a:r>
              <a:rPr lang="en-US" dirty="0" smtClean="0"/>
              <a:t>Note: Chi-square is a non-parametric test.</a:t>
            </a:r>
          </a:p>
          <a:p>
            <a:r>
              <a:rPr lang="en-US" dirty="0" smtClean="0"/>
              <a:t>Assumptions</a:t>
            </a:r>
          </a:p>
          <a:p>
            <a:pPr lvl="1"/>
            <a:r>
              <a:rPr lang="en-US" dirty="0" smtClean="0"/>
              <a:t>Each person can only be in one category</a:t>
            </a:r>
          </a:p>
          <a:p>
            <a:pPr lvl="1"/>
            <a:r>
              <a:rPr lang="en-US" dirty="0" smtClean="0"/>
              <a:t>Minimal categories</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Chi-Square Example</a:t>
            </a:r>
            <a:endParaRPr lang="en-US" dirty="0"/>
          </a:p>
        </p:txBody>
      </p:sp>
      <p:sp>
        <p:nvSpPr>
          <p:cNvPr id="3" name="Content Placeholder 2"/>
          <p:cNvSpPr>
            <a:spLocks noGrp="1"/>
          </p:cNvSpPr>
          <p:nvPr>
            <p:ph idx="1"/>
          </p:nvPr>
        </p:nvSpPr>
        <p:spPr/>
        <p:txBody>
          <a:bodyPr/>
          <a:lstStyle/>
          <a:p>
            <a:r>
              <a:rPr lang="en-US" dirty="0" smtClean="0"/>
              <a:t>The following table shows results of a survey conducted at a particular high school in which students who had a small, average, or large number of friends were asked whether they planned to have children.</a:t>
            </a:r>
          </a:p>
          <a:p>
            <a:endParaRPr lang="en-US" dirty="0"/>
          </a:p>
        </p:txBody>
      </p:sp>
      <p:pic>
        <p:nvPicPr>
          <p:cNvPr id="4" name="Picture 3"/>
          <p:cNvPicPr/>
          <p:nvPr/>
        </p:nvPicPr>
        <p:blipFill>
          <a:blip r:embed="rId3" cstate="print"/>
          <a:srcRect/>
          <a:stretch>
            <a:fillRect/>
          </a:stretch>
        </p:blipFill>
        <p:spPr bwMode="auto">
          <a:xfrm>
            <a:off x="914400" y="3200400"/>
            <a:ext cx="5791200" cy="3124200"/>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571500"/>
            <a:ext cx="9144000" cy="5715000"/>
          </a:xfrm>
          <a:prstGeom prst="rect">
            <a:avLst/>
          </a:prstGeom>
        </p:spPr>
      </p:pic>
    </p:spTree>
    <p:extLst>
      <p:ext uri="{BB962C8B-B14F-4D97-AF65-F5344CB8AC3E}">
        <p14:creationId xmlns:p14="http://schemas.microsoft.com/office/powerpoint/2010/main" val="31391292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571500"/>
            <a:ext cx="9144000" cy="5715000"/>
          </a:xfrm>
          <a:prstGeom prst="rect">
            <a:avLst/>
          </a:prstGeom>
        </p:spPr>
      </p:pic>
    </p:spTree>
    <p:extLst>
      <p:ext uri="{BB962C8B-B14F-4D97-AF65-F5344CB8AC3E}">
        <p14:creationId xmlns:p14="http://schemas.microsoft.com/office/powerpoint/2010/main" val="10311228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571500"/>
            <a:ext cx="9144000" cy="5715000"/>
          </a:xfrm>
          <a:prstGeom prst="rect">
            <a:avLst/>
          </a:prstGeom>
        </p:spPr>
      </p:pic>
    </p:spTree>
    <p:extLst>
      <p:ext uri="{BB962C8B-B14F-4D97-AF65-F5344CB8AC3E}">
        <p14:creationId xmlns:p14="http://schemas.microsoft.com/office/powerpoint/2010/main" val="1392478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571500"/>
            <a:ext cx="9144000" cy="5715000"/>
          </a:xfrm>
          <a:prstGeom prst="rect">
            <a:avLst/>
          </a:prstGeom>
        </p:spPr>
      </p:pic>
    </p:spTree>
    <p:extLst>
      <p:ext uri="{BB962C8B-B14F-4D97-AF65-F5344CB8AC3E}">
        <p14:creationId xmlns:p14="http://schemas.microsoft.com/office/powerpoint/2010/main" val="13744850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571500"/>
            <a:ext cx="9144000" cy="5715000"/>
          </a:xfrm>
          <a:prstGeom prst="rect">
            <a:avLst/>
          </a:prstGeom>
        </p:spPr>
      </p:pic>
    </p:spTree>
    <p:extLst>
      <p:ext uri="{BB962C8B-B14F-4D97-AF65-F5344CB8AC3E}">
        <p14:creationId xmlns:p14="http://schemas.microsoft.com/office/powerpoint/2010/main" val="34711607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571500"/>
            <a:ext cx="9144000" cy="5715000"/>
          </a:xfrm>
          <a:prstGeom prst="rect">
            <a:avLst/>
          </a:prstGeom>
        </p:spPr>
      </p:pic>
    </p:spTree>
    <p:extLst>
      <p:ext uri="{BB962C8B-B14F-4D97-AF65-F5344CB8AC3E}">
        <p14:creationId xmlns:p14="http://schemas.microsoft.com/office/powerpoint/2010/main" val="8089784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Multivariate Statistics</a:t>
            </a:r>
            <a:endParaRPr lang="en-US" dirty="0"/>
          </a:p>
        </p:txBody>
      </p:sp>
      <p:sp>
        <p:nvSpPr>
          <p:cNvPr id="3" name="Content Placeholder 2"/>
          <p:cNvSpPr>
            <a:spLocks noGrp="1"/>
          </p:cNvSpPr>
          <p:nvPr>
            <p:ph idx="1"/>
          </p:nvPr>
        </p:nvSpPr>
        <p:spPr/>
        <p:txBody>
          <a:bodyPr>
            <a:normAutofit/>
          </a:bodyPr>
          <a:lstStyle/>
          <a:p>
            <a:r>
              <a:rPr lang="en-US" dirty="0" smtClean="0"/>
              <a:t>Multivariate – 1+ IVs to 1+ DVs</a:t>
            </a:r>
          </a:p>
          <a:p>
            <a:r>
              <a:rPr lang="en-US" dirty="0" smtClean="0"/>
              <a:t>Types</a:t>
            </a:r>
          </a:p>
          <a:p>
            <a:pPr lvl="1"/>
            <a:r>
              <a:rPr lang="en-US" i="1" dirty="0" smtClean="0"/>
              <a:t>MANOVA/MANCOVA</a:t>
            </a:r>
          </a:p>
          <a:p>
            <a:pPr lvl="1"/>
            <a:r>
              <a:rPr lang="en-US" i="1" dirty="0" smtClean="0"/>
              <a:t>Profile Analysis (repeated measures)</a:t>
            </a:r>
          </a:p>
          <a:p>
            <a:pPr lvl="1"/>
            <a:r>
              <a:rPr lang="en-US" i="1" dirty="0" smtClean="0"/>
              <a:t>Multiple Regression</a:t>
            </a:r>
          </a:p>
          <a:p>
            <a:pPr lvl="1"/>
            <a:r>
              <a:rPr lang="en-US" i="1" dirty="0" err="1" smtClean="0"/>
              <a:t>Discriminant</a:t>
            </a:r>
            <a:r>
              <a:rPr lang="en-US" i="1" dirty="0" smtClean="0"/>
              <a:t> Analysis</a:t>
            </a:r>
          </a:p>
          <a:p>
            <a:pPr lvl="1"/>
            <a:r>
              <a:rPr lang="en-US" i="1" dirty="0" smtClean="0"/>
              <a:t>Log Regression</a:t>
            </a:r>
          </a:p>
          <a:p>
            <a:pPr lvl="1"/>
            <a:r>
              <a:rPr lang="en-US" i="1" dirty="0" smtClean="0"/>
              <a:t>Factor Analysis</a:t>
            </a:r>
          </a:p>
          <a:p>
            <a:pPr lvl="1"/>
            <a:r>
              <a:rPr lang="en-US" i="1" dirty="0" smtClean="0"/>
              <a:t>Canonical Correlations</a:t>
            </a:r>
          </a:p>
          <a:p>
            <a:pPr lvl="1"/>
            <a:r>
              <a:rPr lang="en-US" i="1" dirty="0" smtClean="0"/>
              <a:t>Frequency Analysis </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571500"/>
            <a:ext cx="9144000" cy="5715000"/>
          </a:xfrm>
          <a:prstGeom prst="rect">
            <a:avLst/>
          </a:prstGeom>
        </p:spPr>
      </p:pic>
    </p:spTree>
    <p:extLst>
      <p:ext uri="{BB962C8B-B14F-4D97-AF65-F5344CB8AC3E}">
        <p14:creationId xmlns:p14="http://schemas.microsoft.com/office/powerpoint/2010/main" val="991517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571500"/>
            <a:ext cx="9144000" cy="5715000"/>
          </a:xfrm>
          <a:prstGeom prst="rect">
            <a:avLst/>
          </a:prstGeom>
        </p:spPr>
      </p:pic>
    </p:spTree>
    <p:extLst>
      <p:ext uri="{BB962C8B-B14F-4D97-AF65-F5344CB8AC3E}">
        <p14:creationId xmlns:p14="http://schemas.microsoft.com/office/powerpoint/2010/main" val="2184426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685800"/>
            <a:ext cx="9144000" cy="5715000"/>
          </a:xfrm>
          <a:prstGeom prst="rect">
            <a:avLst/>
          </a:prstGeom>
        </p:spPr>
      </p:pic>
    </p:spTree>
    <p:extLst>
      <p:ext uri="{BB962C8B-B14F-4D97-AF65-F5344CB8AC3E}">
        <p14:creationId xmlns:p14="http://schemas.microsoft.com/office/powerpoint/2010/main" val="4075968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Frequency Output</a:t>
            </a:r>
            <a:endParaRPr lang="en-US" dirty="0"/>
          </a:p>
        </p:txBody>
      </p:sp>
      <p:sp>
        <p:nvSpPr>
          <p:cNvPr id="3" name="Content Placeholder 2"/>
          <p:cNvSpPr>
            <a:spLocks noGrp="1"/>
          </p:cNvSpPr>
          <p:nvPr>
            <p:ph idx="1"/>
          </p:nvPr>
        </p:nvSpPr>
        <p:spPr/>
        <p:txBody>
          <a:bodyPr/>
          <a:lstStyle/>
          <a:p>
            <a:r>
              <a:rPr lang="en-US" dirty="0" smtClean="0"/>
              <a:t>First box gives you:</a:t>
            </a:r>
          </a:p>
          <a:p>
            <a:pPr lvl="1"/>
            <a:r>
              <a:rPr lang="en-US" dirty="0" smtClean="0"/>
              <a:t>Mean, median, mode, variance, standard deviation</a:t>
            </a:r>
          </a:p>
          <a:p>
            <a:r>
              <a:rPr lang="en-US" dirty="0" smtClean="0"/>
              <a:t>Next set of boxes are frequency tables</a:t>
            </a:r>
          </a:p>
          <a:p>
            <a:pPr lvl="1"/>
            <a:r>
              <a:rPr lang="en-US" dirty="0" smtClean="0"/>
              <a:t>List all the scores and how many of them fall into those scores</a:t>
            </a:r>
          </a:p>
          <a:p>
            <a:r>
              <a:rPr lang="en-US" dirty="0" smtClean="0"/>
              <a:t>On this output, we also asked for histograms</a:t>
            </a:r>
            <a:endParaRPr lang="en-US" dirty="0"/>
          </a:p>
        </p:txBody>
      </p:sp>
    </p:spTree>
    <p:extLst>
      <p:ext uri="{BB962C8B-B14F-4D97-AF65-F5344CB8AC3E}">
        <p14:creationId xmlns:p14="http://schemas.microsoft.com/office/powerpoint/2010/main" val="2277483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571500"/>
            <a:ext cx="9144000" cy="5715000"/>
          </a:xfrm>
          <a:prstGeom prst="rect">
            <a:avLst/>
          </a:prstGeom>
        </p:spPr>
      </p:pic>
    </p:spTree>
    <p:extLst>
      <p:ext uri="{BB962C8B-B14F-4D97-AF65-F5344CB8AC3E}">
        <p14:creationId xmlns:p14="http://schemas.microsoft.com/office/powerpoint/2010/main" val="30303507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373</TotalTime>
  <Words>1160</Words>
  <Application>Microsoft Macintosh PowerPoint</Application>
  <PresentationFormat>On-screen Show (4:3)</PresentationFormat>
  <Paragraphs>150</Paragraphs>
  <Slides>42</Slides>
  <Notes>15</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Adjacency</vt:lpstr>
      <vt:lpstr>Review</vt:lpstr>
      <vt:lpstr>Statistics Types</vt:lpstr>
      <vt:lpstr>Data Set</vt:lpstr>
      <vt:lpstr>PowerPoint Presentation</vt:lpstr>
      <vt:lpstr>PowerPoint Presentation</vt:lpstr>
      <vt:lpstr>PowerPoint Presentation</vt:lpstr>
      <vt:lpstr>PowerPoint Presentation</vt:lpstr>
      <vt:lpstr>Frequency Output</vt:lpstr>
      <vt:lpstr>PowerPoint Presentation</vt:lpstr>
      <vt:lpstr>PowerPoint Presentation</vt:lpstr>
      <vt:lpstr>Descriptives output</vt:lpstr>
      <vt:lpstr>Statistics Types</vt:lpstr>
      <vt:lpstr>Hypothesis Testing</vt:lpstr>
      <vt:lpstr>Hypothesis Testing</vt:lpstr>
      <vt:lpstr>Hypothesis Testing</vt:lpstr>
      <vt:lpstr>Univariate Statistics</vt:lpstr>
      <vt:lpstr>Univariate</vt:lpstr>
      <vt:lpstr>Z-score example</vt:lpstr>
      <vt:lpstr>Z-Test example</vt:lpstr>
      <vt:lpstr>T-Tests</vt:lpstr>
      <vt:lpstr>Single Sample Example</vt:lpstr>
      <vt:lpstr>PowerPoint Presentation</vt:lpstr>
      <vt:lpstr>PowerPoint Presentation</vt:lpstr>
      <vt:lpstr>Dependent T-test</vt:lpstr>
      <vt:lpstr>PowerPoint Presentation</vt:lpstr>
      <vt:lpstr>PowerPoint Presentation</vt:lpstr>
      <vt:lpstr>Independent Sample</vt:lpstr>
      <vt:lpstr>PowerPoint Presentation</vt:lpstr>
      <vt:lpstr>PowerPoint Presentation</vt:lpstr>
      <vt:lpstr>PowerPoint Presentation</vt:lpstr>
      <vt:lpstr>Correlation/Regression</vt:lpstr>
      <vt:lpstr>Correlation Example</vt:lpstr>
      <vt:lpstr>PowerPoint Presentation</vt:lpstr>
      <vt:lpstr>PowerPoint Presentation</vt:lpstr>
      <vt:lpstr>Chi-Square</vt:lpstr>
      <vt:lpstr>Chi-Square Example</vt:lpstr>
      <vt:lpstr>PowerPoint Presentation</vt:lpstr>
      <vt:lpstr>PowerPoint Presentation</vt:lpstr>
      <vt:lpstr>PowerPoint Presentation</vt:lpstr>
      <vt:lpstr>PowerPoint Presentation</vt:lpstr>
      <vt:lpstr>PowerPoint Presentation</vt:lpstr>
      <vt:lpstr>Multivariate Statistics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Review/Data Screen</dc:title>
  <dc:creator>Ben Smith</dc:creator>
  <cp:lastModifiedBy>Erin</cp:lastModifiedBy>
  <cp:revision>72</cp:revision>
  <dcterms:created xsi:type="dcterms:W3CDTF">2010-01-12T20:41:52Z</dcterms:created>
  <dcterms:modified xsi:type="dcterms:W3CDTF">2012-01-07T09:05:43Z</dcterms:modified>
</cp:coreProperties>
</file>