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7" r:id="rId38"/>
    <p:sldId id="298" r:id="rId39"/>
    <p:sldId id="293" r:id="rId40"/>
    <p:sldId id="294" r:id="rId41"/>
    <p:sldId id="295" r:id="rId42"/>
    <p:sldId id="296" r:id="rId43"/>
    <p:sldId id="292" r:id="rId44"/>
    <p:sldId id="299" r:id="rId45"/>
    <p:sldId id="300" r:id="rId46"/>
    <p:sldId id="301" r:id="rId47"/>
    <p:sldId id="302" r:id="rId48"/>
    <p:sldId id="304" r:id="rId49"/>
    <p:sldId id="305" r:id="rId50"/>
    <p:sldId id="303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24D-9A74-FA4B-BCEE-948135F820D7}" type="datetimeFigureOut">
              <a:rPr lang="en-US" smtClean="0"/>
              <a:t>7/17/12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F2908-C8A0-1C4E-85C8-3460CB7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9907-88F5-49E2-ADD0-B2FD7F56C7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9907-88F5-49E2-ADD0-B2FD7F56C7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9907-88F5-49E2-ADD0-B2FD7F56C7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9907-88F5-49E2-ADD0-B2FD7F56C7A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9907-88F5-49E2-ADD0-B2FD7F56C7A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88A1D34-A27C-4395-85B9-4FE87DBEAD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AB6FB6-784B-46E4-A34E-C48A21071BEA}" type="datetimeFigureOut">
              <a:rPr lang="en-US" smtClean="0"/>
              <a:t>7/17/12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 the output:</a:t>
            </a:r>
          </a:p>
          <a:p>
            <a:pPr lvl="1"/>
            <a:r>
              <a:rPr lang="en-US" dirty="0" smtClean="0"/>
              <a:t>Check for high and low values in minimum and maximum</a:t>
            </a:r>
          </a:p>
          <a:p>
            <a:pPr lvl="1"/>
            <a:r>
              <a:rPr lang="en-US" dirty="0" smtClean="0"/>
              <a:t>(You can also see the missing data).</a:t>
            </a:r>
          </a:p>
          <a:p>
            <a:pPr lvl="1"/>
            <a:r>
              <a:rPr lang="en-US" dirty="0" smtClean="0"/>
              <a:t>Are the standard deviations really high?</a:t>
            </a:r>
          </a:p>
          <a:p>
            <a:pPr lvl="1"/>
            <a:r>
              <a:rPr lang="en-US" dirty="0" smtClean="0"/>
              <a:t>Are the means strange looking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output will also give you a zillion charts – great for examining Likert scale data to see if you have all ceiling or floor effects.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2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output you already have you can see if you have missing data in the variables.</a:t>
            </a:r>
          </a:p>
          <a:p>
            <a:pPr lvl="1"/>
            <a:r>
              <a:rPr lang="en-US" dirty="0" smtClean="0"/>
              <a:t>Go to the main box that is first shown in the data.</a:t>
            </a:r>
          </a:p>
          <a:p>
            <a:pPr lvl="1"/>
            <a:r>
              <a:rPr lang="en-US" dirty="0" smtClean="0"/>
              <a:t>See the line that says missing?</a:t>
            </a:r>
          </a:p>
          <a:p>
            <a:pPr lvl="1"/>
            <a:r>
              <a:rPr lang="en-US" dirty="0" smtClean="0"/>
              <a:t>Check it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 is an important problem.</a:t>
            </a:r>
          </a:p>
          <a:p>
            <a:r>
              <a:rPr lang="en-US" dirty="0" smtClean="0"/>
              <a:t>First, ask yourself, “why is this data missing?”</a:t>
            </a:r>
          </a:p>
          <a:p>
            <a:pPr lvl="1"/>
            <a:r>
              <a:rPr lang="en-US" dirty="0" smtClean="0"/>
              <a:t>Because you forgot to enter it?</a:t>
            </a:r>
          </a:p>
          <a:p>
            <a:pPr lvl="1"/>
            <a:r>
              <a:rPr lang="en-US" dirty="0" smtClean="0"/>
              <a:t>Because there’s a typo?</a:t>
            </a:r>
          </a:p>
          <a:p>
            <a:pPr lvl="1"/>
            <a:r>
              <a:rPr lang="en-US" dirty="0" smtClean="0"/>
              <a:t>Because people skipped one question?  Or the whole end of the scale?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6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Missing Data:</a:t>
            </a:r>
          </a:p>
          <a:p>
            <a:pPr lvl="1"/>
            <a:r>
              <a:rPr lang="en-US" dirty="0"/>
              <a:t>MCAR – missing completely at random (you want this)</a:t>
            </a:r>
          </a:p>
          <a:p>
            <a:pPr lvl="1"/>
            <a:r>
              <a:rPr lang="en-US" dirty="0"/>
              <a:t>MNAR – missing not at random (eek!)</a:t>
            </a:r>
          </a:p>
          <a:p>
            <a:r>
              <a:rPr lang="en-US" dirty="0" smtClean="0"/>
              <a:t>There are ways to test for the type, but usually you can see it</a:t>
            </a:r>
          </a:p>
          <a:p>
            <a:pPr lvl="1"/>
            <a:r>
              <a:rPr lang="en-US" dirty="0" smtClean="0"/>
              <a:t>Randomly missing data appears all across your dataset.</a:t>
            </a:r>
          </a:p>
          <a:p>
            <a:pPr lvl="1"/>
            <a:r>
              <a:rPr lang="en-US" dirty="0" smtClean="0"/>
              <a:t>If everyone missed question 7 – that’s not random.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6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MCAR – probably caused by skipping a question or missing a trial.  </a:t>
            </a:r>
          </a:p>
          <a:p>
            <a:r>
              <a:rPr lang="en-US" dirty="0"/>
              <a:t>MNAR – may be the question that’s causing a problem.  </a:t>
            </a:r>
          </a:p>
          <a:p>
            <a:pPr lvl="1"/>
            <a:r>
              <a:rPr lang="en-US" dirty="0"/>
              <a:t>For instance, what if you surveyed campus about alcohol abuse?  What does it mean if everyone skips the same question?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can I have?</a:t>
            </a:r>
          </a:p>
          <a:p>
            <a:pPr lvl="1"/>
            <a:r>
              <a:rPr lang="en-US" dirty="0"/>
              <a:t>Depends on your sample size – in large datasets &lt;5% is ok.</a:t>
            </a:r>
          </a:p>
          <a:p>
            <a:pPr lvl="1"/>
            <a:r>
              <a:rPr lang="en-US" dirty="0"/>
              <a:t>Small samples = you may need to collect more data.</a:t>
            </a:r>
          </a:p>
          <a:p>
            <a:r>
              <a:rPr lang="en-US" dirty="0" smtClean="0"/>
              <a:t>Please note: there is a difference between “missing data” and “did not finish the experiment”.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3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I check if it’s going to be a big deal?</a:t>
            </a:r>
          </a:p>
          <a:p>
            <a:r>
              <a:rPr lang="en-US" dirty="0"/>
              <a:t>Frequencies – you can see which variables have the missing data.</a:t>
            </a:r>
          </a:p>
          <a:p>
            <a:r>
              <a:rPr lang="en-US" dirty="0"/>
              <a:t>Sample test – you can code people into two groups.  Test the people with missing data against those who don’t have missing data.  </a:t>
            </a:r>
          </a:p>
          <a:p>
            <a:r>
              <a:rPr lang="en-US" dirty="0"/>
              <a:t>Regular analysis – you can also try dropping the people with missing data and see if you get the same results as your regular analysis with the missing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people / variables</a:t>
            </a:r>
          </a:p>
          <a:p>
            <a:r>
              <a:rPr lang="en-US" dirty="0"/>
              <a:t>You can exclude people “pairwise” or “</a:t>
            </a:r>
            <a:r>
              <a:rPr lang="en-US" dirty="0" err="1"/>
              <a:t>listwise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Pairwise – only excludes people when they have missing values for that analysis</a:t>
            </a:r>
          </a:p>
          <a:p>
            <a:pPr lvl="1"/>
            <a:r>
              <a:rPr lang="en-US" dirty="0" err="1"/>
              <a:t>Listwise</a:t>
            </a:r>
            <a:r>
              <a:rPr lang="en-US" dirty="0"/>
              <a:t> – excludes them for all analyses</a:t>
            </a:r>
          </a:p>
          <a:p>
            <a:r>
              <a:rPr lang="en-US" dirty="0"/>
              <a:t>Variables – if it’s just an extraneous variable (like GPA) you can just delete the variable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want to delete people (using special people or can’t get others)?</a:t>
            </a:r>
          </a:p>
          <a:p>
            <a:pPr lvl="1"/>
            <a:r>
              <a:rPr lang="en-US" dirty="0"/>
              <a:t>Several estimation methods to “fill in”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1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knowledge – if there is an obvious value for missing data</a:t>
            </a:r>
          </a:p>
          <a:p>
            <a:pPr lvl="1"/>
            <a:r>
              <a:rPr lang="en-US" dirty="0" smtClean="0"/>
              <a:t>Such as the median income when people don’t list it</a:t>
            </a:r>
          </a:p>
          <a:p>
            <a:pPr lvl="1"/>
            <a:r>
              <a:rPr lang="en-US" dirty="0" smtClean="0"/>
              <a:t>You have been working in the field for a while</a:t>
            </a:r>
          </a:p>
          <a:p>
            <a:pPr lvl="1"/>
            <a:r>
              <a:rPr lang="en-US" dirty="0" smtClean="0"/>
              <a:t>Small number of missing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9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I’ve got all this data…what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7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substitution – fairly popular way to enter missing data</a:t>
            </a:r>
          </a:p>
          <a:p>
            <a:pPr lvl="1"/>
            <a:r>
              <a:rPr lang="en-US" dirty="0" smtClean="0"/>
              <a:t>Conservative – doesn’t change the mean values used to find significant differences</a:t>
            </a:r>
          </a:p>
          <a:p>
            <a:pPr lvl="1"/>
            <a:r>
              <a:rPr lang="en-US" dirty="0" smtClean="0"/>
              <a:t>Does change the variance, which may cause significance tests to change with a lot of missing data</a:t>
            </a:r>
          </a:p>
          <a:p>
            <a:pPr lvl="1"/>
            <a:r>
              <a:rPr lang="en-US" dirty="0" smtClean="0"/>
              <a:t>SPSS will do this substitution with the grand mean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1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– uses the data given and estimates the missing values</a:t>
            </a:r>
          </a:p>
          <a:p>
            <a:pPr lvl="1"/>
            <a:r>
              <a:rPr lang="en-US" dirty="0" smtClean="0"/>
              <a:t>This analysis is becoming more popular since a computer will do it for you.</a:t>
            </a:r>
          </a:p>
          <a:p>
            <a:pPr lvl="1"/>
            <a:r>
              <a:rPr lang="en-US" dirty="0" smtClean="0"/>
              <a:t>More theoretically driven than mean substitution</a:t>
            </a:r>
          </a:p>
          <a:p>
            <a:pPr lvl="1"/>
            <a:r>
              <a:rPr lang="en-US" dirty="0" smtClean="0"/>
              <a:t>Reduces variance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9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maximization – now considered the best at replacing missing data</a:t>
            </a:r>
          </a:p>
          <a:p>
            <a:pPr lvl="1"/>
            <a:r>
              <a:rPr lang="en-US" dirty="0" smtClean="0"/>
              <a:t>Creates an expected values set for each missing point</a:t>
            </a:r>
          </a:p>
          <a:p>
            <a:pPr lvl="1"/>
            <a:r>
              <a:rPr lang="en-US" dirty="0" smtClean="0"/>
              <a:t>Using matrix algebra, the program estimates the probably of each value and picks the highest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Imputation – for dichotomous variables, uses log regression similar to regular regression to predict which category a case should go into</a:t>
            </a:r>
          </a:p>
        </p:txBody>
      </p:sp>
    </p:spTree>
    <p:extLst>
      <p:ext uri="{BB962C8B-B14F-4D97-AF65-F5344CB8AC3E}">
        <p14:creationId xmlns:p14="http://schemas.microsoft.com/office/powerpoint/2010/main" val="23167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mean replace categorical variables </a:t>
            </a:r>
          </a:p>
          <a:p>
            <a:pPr lvl="1"/>
            <a:r>
              <a:rPr lang="en-US" dirty="0"/>
              <a:t>You can’t be 1.5 gender.</a:t>
            </a:r>
          </a:p>
          <a:p>
            <a:pPr lvl="1"/>
            <a:r>
              <a:rPr lang="en-US" dirty="0"/>
              <a:t>So, either leave them out OR pairwise eliminate them (aka eliminate only for the analysis they are used in).</a:t>
            </a:r>
          </a:p>
          <a:p>
            <a:r>
              <a:rPr lang="en-US" dirty="0"/>
              <a:t>Continuous variables – mean replace, linear trend, etc. </a:t>
            </a:r>
          </a:p>
          <a:p>
            <a:pPr lvl="1"/>
            <a:r>
              <a:rPr lang="en-US" dirty="0"/>
              <a:t>Or leave them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97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244600"/>
            <a:ext cx="47625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0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03300"/>
            <a:ext cx="77851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25500"/>
            <a:ext cx="77597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– case with extreme value on one variable or multiple variables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Data input error</a:t>
            </a:r>
          </a:p>
          <a:p>
            <a:pPr lvl="1"/>
            <a:r>
              <a:rPr lang="en-US" dirty="0"/>
              <a:t>Missing values as “9999”</a:t>
            </a:r>
          </a:p>
          <a:p>
            <a:pPr lvl="1"/>
            <a:r>
              <a:rPr lang="en-US" dirty="0"/>
              <a:t>Not a population you meant to sample</a:t>
            </a:r>
          </a:p>
          <a:p>
            <a:pPr lvl="1"/>
            <a:r>
              <a:rPr lang="en-US" dirty="0"/>
              <a:t>From the population but has really long tails and </a:t>
            </a:r>
            <a:r>
              <a:rPr lang="en-US" dirty="0" smtClean="0"/>
              <a:t>very </a:t>
            </a:r>
            <a:r>
              <a:rPr lang="en-US" dirty="0"/>
              <a:t>extreme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4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– Two Types</a:t>
            </a:r>
          </a:p>
          <a:p>
            <a:r>
              <a:rPr lang="en-US" dirty="0" smtClean="0"/>
              <a:t>Univariate – for basic univariate statistics</a:t>
            </a:r>
          </a:p>
          <a:p>
            <a:pPr lvl="1"/>
            <a:r>
              <a:rPr lang="en-US" dirty="0" smtClean="0"/>
              <a:t>Use these when you have ONE DV or Y variable.  </a:t>
            </a:r>
            <a:endParaRPr lang="en-US" dirty="0"/>
          </a:p>
          <a:p>
            <a:r>
              <a:rPr lang="en-US" dirty="0" smtClean="0"/>
              <a:t>Multivariate – for some univariate statistics and all multivariate statistics</a:t>
            </a:r>
          </a:p>
          <a:p>
            <a:pPr lvl="1"/>
            <a:r>
              <a:rPr lang="en-US" dirty="0" smtClean="0"/>
              <a:t>Use these when you have multiple continuous variables or lots of DVs.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0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screening – important to check for errors, assumptions, and outliers.</a:t>
            </a:r>
          </a:p>
          <a:p>
            <a:r>
              <a:rPr lang="en-US" dirty="0"/>
              <a:t>What’s the most important?</a:t>
            </a:r>
          </a:p>
          <a:p>
            <a:pPr lvl="1"/>
            <a:r>
              <a:rPr lang="en-US" dirty="0"/>
              <a:t>Depends on the type of test because they have different assumptions.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22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r>
              <a:rPr lang="en-US" dirty="0" smtClean="0"/>
              <a:t>In a normal z-distribution anyone who has a z-score of +/- 3 is less than 2% of the population.</a:t>
            </a:r>
          </a:p>
          <a:p>
            <a:r>
              <a:rPr lang="en-US" dirty="0" smtClean="0"/>
              <a:t>Therefore, we want to eliminate people who’s scores are SO far away from the mean that they are very strange.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42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60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2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r>
              <a:rPr lang="en-US" dirty="0" smtClean="0"/>
              <a:t>Now you can scroll through and find all the |3| scores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Rerun your frequency analysis on the Z-scored data.</a:t>
            </a:r>
          </a:p>
          <a:p>
            <a:pPr lvl="1"/>
            <a:r>
              <a:rPr lang="en-US" dirty="0" smtClean="0"/>
              <a:t>Now you can see which variables have a min/max of |3|, which will tell you which ones to look 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63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</a:t>
            </a:r>
          </a:p>
          <a:p>
            <a:r>
              <a:rPr lang="en-US" dirty="0" smtClean="0"/>
              <a:t>Now we need some way to measure distance from the mean (because Z-scores are the distance from the mean), but the mean of means (or all the means at once!)</a:t>
            </a:r>
          </a:p>
          <a:p>
            <a:r>
              <a:rPr lang="en-US" dirty="0" smtClean="0"/>
              <a:t>Mahalanobis distance</a:t>
            </a:r>
          </a:p>
          <a:p>
            <a:pPr lvl="1"/>
            <a:r>
              <a:rPr lang="en-US" dirty="0" smtClean="0"/>
              <a:t>Creates a distance from the centroid (mean of means)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7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</a:t>
            </a:r>
          </a:p>
          <a:p>
            <a:r>
              <a:rPr lang="en-US" dirty="0" smtClean="0"/>
              <a:t>Centroid is created by plotting the 3D picture of the means of all the means and measuring the distance</a:t>
            </a:r>
          </a:p>
          <a:p>
            <a:pPr lvl="1"/>
            <a:r>
              <a:rPr lang="en-US" dirty="0" smtClean="0"/>
              <a:t>Similar to Euclidean distance</a:t>
            </a:r>
          </a:p>
          <a:p>
            <a:r>
              <a:rPr lang="en-US" dirty="0" smtClean="0"/>
              <a:t>No set cut off rule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Use a chi-square table.</a:t>
            </a:r>
          </a:p>
          <a:p>
            <a:pPr lvl="1"/>
            <a:r>
              <a:rPr lang="en-US" dirty="0" smtClean="0">
                <a:sym typeface="Wingdings"/>
              </a:rPr>
              <a:t>DF = # of variables (DVs, variables that you used to calculate Mahalanobis)</a:t>
            </a:r>
          </a:p>
          <a:p>
            <a:pPr lvl="1"/>
            <a:r>
              <a:rPr lang="en-US" dirty="0" smtClean="0">
                <a:sym typeface="Wingdings"/>
              </a:rPr>
              <a:t>Use p&lt;.001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32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steps will actually give you many of the “it depends” output.</a:t>
            </a:r>
          </a:p>
          <a:p>
            <a:r>
              <a:rPr lang="en-US" dirty="0" smtClean="0"/>
              <a:t>You will only check them AFTER you decide what to do about outliers.</a:t>
            </a:r>
          </a:p>
          <a:p>
            <a:r>
              <a:rPr lang="en-US" dirty="0" smtClean="0"/>
              <a:t>So you may have to run this twice.</a:t>
            </a:r>
          </a:p>
          <a:p>
            <a:pPr lvl="1"/>
            <a:r>
              <a:rPr lang="en-US" dirty="0" smtClean="0"/>
              <a:t>Don’t delete outliers twice!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60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13000"/>
            <a:ext cx="5168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31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81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90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–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Outliers</a:t>
            </a:r>
          </a:p>
          <a:p>
            <a:r>
              <a:rPr lang="en-US" dirty="0" smtClean="0"/>
              <a:t>It Depends:</a:t>
            </a:r>
          </a:p>
          <a:p>
            <a:pPr lvl="1"/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Linearity 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Homoscedasticity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93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36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5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08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Mahalanobis variable (last new variable on the right)</a:t>
            </a:r>
          </a:p>
          <a:p>
            <a:r>
              <a:rPr lang="en-US" dirty="0" smtClean="0"/>
              <a:t>Right click on the column</a:t>
            </a:r>
          </a:p>
          <a:p>
            <a:r>
              <a:rPr lang="en-US" dirty="0" smtClean="0"/>
              <a:t>Sort DESCENDING</a:t>
            </a:r>
          </a:p>
          <a:p>
            <a:r>
              <a:rPr lang="en-US" dirty="0" smtClean="0"/>
              <a:t>Look for scores that are past your cut off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47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do I delete them?</a:t>
            </a:r>
          </a:p>
          <a:p>
            <a:r>
              <a:rPr lang="en-US" dirty="0" smtClean="0"/>
              <a:t>Yes: they are far away from the middle!</a:t>
            </a:r>
          </a:p>
          <a:p>
            <a:r>
              <a:rPr lang="en-US" dirty="0" smtClean="0"/>
              <a:t>No: they may not affect your analysis!</a:t>
            </a:r>
          </a:p>
          <a:p>
            <a:r>
              <a:rPr lang="en-US" dirty="0" smtClean="0"/>
              <a:t>It depends: I need the sample size!</a:t>
            </a:r>
          </a:p>
          <a:p>
            <a:r>
              <a:rPr lang="en-US" dirty="0" smtClean="0"/>
              <a:t>SO?!</a:t>
            </a:r>
          </a:p>
          <a:p>
            <a:pPr lvl="1"/>
            <a:r>
              <a:rPr lang="en-US" dirty="0" smtClean="0"/>
              <a:t>Try it with and without them.  See what happens.  FISH!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06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analysis will only be necessary if you have multiple variables</a:t>
            </a:r>
          </a:p>
          <a:p>
            <a:r>
              <a:rPr lang="en-US" dirty="0" smtClean="0"/>
              <a:t>Regression, multivariate statistics, repeated measures, etc.</a:t>
            </a:r>
          </a:p>
          <a:p>
            <a:r>
              <a:rPr lang="en-US" dirty="0" smtClean="0"/>
              <a:t>You want to make sure that your variables aren’t so correlated the math explodes.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37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r>
              <a:rPr lang="en-US" dirty="0" smtClean="0"/>
              <a:t> = r &gt; .90</a:t>
            </a:r>
          </a:p>
          <a:p>
            <a:r>
              <a:rPr lang="en-US" dirty="0" smtClean="0"/>
              <a:t>Singularity = r &gt; .95</a:t>
            </a:r>
          </a:p>
          <a:p>
            <a:r>
              <a:rPr lang="en-US" dirty="0" smtClean="0"/>
              <a:t>SPSS will give you a “matrix is singular” error when you have variables that are too highly correlated</a:t>
            </a:r>
          </a:p>
          <a:p>
            <a:r>
              <a:rPr lang="en-US" dirty="0" smtClean="0"/>
              <a:t>Or “hessian matrix not definite”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0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bivariate correlation on all the variables </a:t>
            </a:r>
          </a:p>
          <a:p>
            <a:r>
              <a:rPr lang="en-US" dirty="0" smtClean="0"/>
              <a:t>Look at the scores, see if they are too high</a:t>
            </a:r>
          </a:p>
          <a:p>
            <a:r>
              <a:rPr lang="en-US" dirty="0" smtClean="0"/>
              <a:t>If so:</a:t>
            </a:r>
          </a:p>
          <a:p>
            <a:pPr lvl="1"/>
            <a:r>
              <a:rPr lang="en-US" dirty="0" smtClean="0"/>
              <a:t>Combine them (average, total)</a:t>
            </a:r>
          </a:p>
          <a:p>
            <a:pPr lvl="1"/>
            <a:r>
              <a:rPr lang="en-US" dirty="0" smtClean="0"/>
              <a:t>Use one of them</a:t>
            </a:r>
          </a:p>
          <a:p>
            <a:r>
              <a:rPr lang="en-US" dirty="0" smtClean="0"/>
              <a:t>Basically, you do not want to use the same variable twice </a:t>
            </a:r>
            <a:r>
              <a:rPr lang="en-US" dirty="0" smtClean="0">
                <a:sym typeface="Wingdings"/>
              </a:rPr>
              <a:t> reduces power and interpretability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55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5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–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this order?</a:t>
            </a:r>
          </a:p>
          <a:p>
            <a:pPr lvl="1"/>
            <a:r>
              <a:rPr lang="en-US" dirty="0" smtClean="0"/>
              <a:t>Because if you fix something (accuracy)</a:t>
            </a:r>
          </a:p>
          <a:p>
            <a:pPr lvl="1"/>
            <a:r>
              <a:rPr lang="en-US" dirty="0" smtClean="0"/>
              <a:t>Or replace missing data</a:t>
            </a:r>
          </a:p>
          <a:p>
            <a:pPr lvl="1"/>
            <a:r>
              <a:rPr lang="en-US" dirty="0" smtClean="0"/>
              <a:t>Or take out outliers</a:t>
            </a:r>
          </a:p>
          <a:p>
            <a:pPr lvl="1"/>
            <a:r>
              <a:rPr lang="en-US" dirty="0" smtClean="0"/>
              <a:t>ALL THE REST OF THE ANALYSES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35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assumption is implied for nearly everything we are going to cover in this course.</a:t>
            </a:r>
          </a:p>
          <a:p>
            <a:r>
              <a:rPr lang="en-US" dirty="0" smtClean="0"/>
              <a:t>Parametric statistics (the things you know: ANOVA, MANOVA, t-tests, z-scores, etc.) – require that the underlying distribution is normal.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07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it’s hard to know if that’s true.  So you can check if the data you have is normal.</a:t>
            </a:r>
          </a:p>
          <a:p>
            <a:r>
              <a:rPr lang="en-US" dirty="0" smtClean="0"/>
              <a:t>OR You can make sure you have the magical statistical number N = 30.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05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Nonparametric statistics (chi-square, log regression) do NOT require this assumption, so you don’t have to check.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83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r>
              <a:rPr lang="en-US" dirty="0" smtClean="0"/>
              <a:t>Check by looking at your skew and kurtosis values.</a:t>
            </a:r>
          </a:p>
          <a:p>
            <a:r>
              <a:rPr lang="en-US" dirty="0" smtClean="0"/>
              <a:t>You want them to be &lt; |3| - same idea as z-scores.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499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Skewness</a:t>
            </a:r>
            <a:r>
              <a:rPr lang="en-US" dirty="0"/>
              <a:t> – symmetry of a distribution</a:t>
            </a:r>
          </a:p>
          <a:p>
            <a:pPr lvl="1"/>
            <a:r>
              <a:rPr lang="en-US" dirty="0"/>
              <a:t>Skewed – mean not in the middle</a:t>
            </a:r>
          </a:p>
          <a:p>
            <a:r>
              <a:rPr lang="en-US" dirty="0"/>
              <a:t>Kurtosis – </a:t>
            </a:r>
            <a:r>
              <a:rPr lang="en-US" dirty="0" err="1"/>
              <a:t>peakedness</a:t>
            </a:r>
            <a:r>
              <a:rPr lang="en-US" dirty="0"/>
              <a:t> of a distribution</a:t>
            </a:r>
          </a:p>
          <a:p>
            <a:pPr lvl="1"/>
            <a:r>
              <a:rPr lang="en-US" dirty="0"/>
              <a:t>Tall and skinny or fat and short</a:t>
            </a:r>
          </a:p>
          <a:p>
            <a:r>
              <a:rPr lang="en-US" dirty="0"/>
              <a:t>SPSS</a:t>
            </a:r>
          </a:p>
          <a:p>
            <a:pPr lvl="1"/>
            <a:r>
              <a:rPr lang="en-US" dirty="0"/>
              <a:t>Frequencies will give you values for </a:t>
            </a:r>
            <a:r>
              <a:rPr lang="en-US" dirty="0" smtClean="0"/>
              <a:t>testing (see analysis we did earlier).</a:t>
            </a:r>
          </a:p>
          <a:p>
            <a:pPr lvl="1"/>
            <a:r>
              <a:rPr lang="en-US" dirty="0" smtClean="0"/>
              <a:t>Remember – if you changed something (deleted, whatever) you need to rerun those numbers!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7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– all the linear combinations of the variables need to be normal</a:t>
            </a:r>
          </a:p>
          <a:p>
            <a:r>
              <a:rPr lang="en-US" dirty="0" smtClean="0"/>
              <a:t>Use this version when you have more than one variable</a:t>
            </a:r>
          </a:p>
          <a:p>
            <a:r>
              <a:rPr lang="en-US" dirty="0" smtClean="0"/>
              <a:t>Basically if you ran the Mahalanobis analysis – you want to analyze multivariate normality.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27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6003" b="6003"/>
          <a:stretch>
            <a:fillRect/>
          </a:stretch>
        </p:blipFill>
        <p:spPr>
          <a:xfrm>
            <a:off x="457200" y="152400"/>
            <a:ext cx="10862148" cy="59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17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that the relationship between variables is linear (and not curved).</a:t>
            </a:r>
          </a:p>
          <a:p>
            <a:r>
              <a:rPr lang="en-US" dirty="0" smtClean="0"/>
              <a:t>Most parametric statistics have this assumption (ANOVAs, Regression,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12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r>
              <a:rPr lang="en-US" dirty="0" smtClean="0"/>
              <a:t>You can create bivariate scatter plots and make sure you don’t see curved lines or rainbows.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8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chart builder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2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typos</a:t>
            </a:r>
          </a:p>
          <a:p>
            <a:pPr lvl="1"/>
            <a:r>
              <a:rPr lang="en-US" dirty="0"/>
              <a:t>Frequencies – you can see if there are numbers that shouldn’t be in your data set</a:t>
            </a:r>
          </a:p>
          <a:p>
            <a:pPr lvl="1"/>
            <a:r>
              <a:rPr lang="en-US" dirty="0"/>
              <a:t>Check:</a:t>
            </a:r>
          </a:p>
          <a:p>
            <a:pPr lvl="2"/>
            <a:r>
              <a:rPr lang="en-US" dirty="0"/>
              <a:t>Min</a:t>
            </a:r>
          </a:p>
          <a:p>
            <a:pPr lvl="2"/>
            <a:r>
              <a:rPr lang="en-US" dirty="0"/>
              <a:t>Max</a:t>
            </a:r>
          </a:p>
          <a:p>
            <a:pPr lvl="2"/>
            <a:r>
              <a:rPr lang="en-US" dirty="0"/>
              <a:t>Means</a:t>
            </a:r>
          </a:p>
          <a:p>
            <a:pPr lvl="2"/>
            <a:r>
              <a:rPr lang="en-US" dirty="0"/>
              <a:t>SD</a:t>
            </a:r>
          </a:p>
          <a:p>
            <a:pPr lvl="2"/>
            <a:r>
              <a:rPr lang="en-US" dirty="0"/>
              <a:t>Missing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50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– all the combinations of the variables are linear (especially important for multiple regression and MANOVA)</a:t>
            </a:r>
          </a:p>
          <a:p>
            <a:r>
              <a:rPr lang="en-US" dirty="0" smtClean="0"/>
              <a:t>Use the output from your fake regression for Mahalanobis.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922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6003" b="6003"/>
          <a:stretch>
            <a:fillRect/>
          </a:stretch>
        </p:blipFill>
        <p:spPr>
          <a:xfrm>
            <a:off x="457200" y="0"/>
            <a:ext cx="11139258" cy="61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4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that the variances of the variables are roughly equal.</a:t>
            </a:r>
          </a:p>
          <a:p>
            <a:r>
              <a:rPr lang="en-US" dirty="0" smtClean="0"/>
              <a:t>Ways to check – you do NOT want p &lt; .001:</a:t>
            </a:r>
          </a:p>
          <a:p>
            <a:pPr lvl="1"/>
            <a:r>
              <a:rPr lang="en-US" dirty="0" err="1" smtClean="0"/>
              <a:t>Levene’s</a:t>
            </a:r>
            <a:r>
              <a:rPr lang="en-US" dirty="0" smtClean="0"/>
              <a:t> - Univariate</a:t>
            </a:r>
          </a:p>
          <a:p>
            <a:pPr lvl="1"/>
            <a:r>
              <a:rPr lang="en-US" dirty="0" smtClean="0"/>
              <a:t>Box’s – Multivariate </a:t>
            </a:r>
          </a:p>
          <a:p>
            <a:r>
              <a:rPr lang="en-US" dirty="0" smtClean="0"/>
              <a:t>You can also check a residual plot (this will give you both </a:t>
            </a:r>
            <a:r>
              <a:rPr lang="en-US" dirty="0" err="1" smtClean="0"/>
              <a:t>uni</a:t>
            </a:r>
            <a:r>
              <a:rPr lang="en-US" dirty="0" smtClean="0"/>
              <a:t>/multivariate)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5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6003" b="6003"/>
          <a:stretch>
            <a:fillRect/>
          </a:stretch>
        </p:blipFill>
        <p:spPr>
          <a:xfrm>
            <a:off x="-152400" y="-304800"/>
            <a:ext cx="13356141" cy="73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274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Spherecity</a:t>
            </a:r>
            <a:r>
              <a:rPr lang="en-US" dirty="0" smtClean="0"/>
              <a:t> – the assumption that the time measurements in repeated measures have approximately the same variance</a:t>
            </a:r>
          </a:p>
          <a:p>
            <a:r>
              <a:rPr lang="en-US" dirty="0" smtClean="0"/>
              <a:t>Difficult assumption…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84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Homoscedasticity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 of the variance of a variable is the same across all values of the other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Can’t look like a snake ate something or megaphones.</a:t>
            </a:r>
            <a:endParaRPr lang="en-US" dirty="0"/>
          </a:p>
          <a:p>
            <a:r>
              <a:rPr lang="en-US" dirty="0" smtClean="0"/>
              <a:t>Best </a:t>
            </a:r>
            <a:r>
              <a:rPr lang="en-US" dirty="0"/>
              <a:t>way to check is by looking at scatterplots.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16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6003" b="6003"/>
          <a:stretch>
            <a:fillRect/>
          </a:stretch>
        </p:blipFill>
        <p:spPr>
          <a:xfrm>
            <a:off x="-152400" y="-304800"/>
            <a:ext cx="13356141" cy="73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3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9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107</TotalTime>
  <Words>1863</Words>
  <Application>Microsoft Macintosh PowerPoint</Application>
  <PresentationFormat>On-screen Show (4:3)</PresentationFormat>
  <Paragraphs>234</Paragraphs>
  <Slides>66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Thermal</vt:lpstr>
      <vt:lpstr>Data Screening</vt:lpstr>
      <vt:lpstr>Data Screening</vt:lpstr>
      <vt:lpstr>Why?</vt:lpstr>
      <vt:lpstr>The List – In Order</vt:lpstr>
      <vt:lpstr>The List – In Order</vt:lpstr>
      <vt:lpstr>Accuracy</vt:lpstr>
      <vt:lpstr>Accuracy</vt:lpstr>
      <vt:lpstr>PowerPoint Presentation</vt:lpstr>
      <vt:lpstr>PowerPoint Presentation</vt:lpstr>
      <vt:lpstr>Accuracy</vt:lpstr>
      <vt:lpstr>Missing Data</vt:lpstr>
      <vt:lpstr>Missing Data</vt:lpstr>
      <vt:lpstr>Missing Data 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PowerPoint Presentation</vt:lpstr>
      <vt:lpstr>PowerPoint Presentation</vt:lpstr>
      <vt:lpstr>PowerPoint Presentation</vt:lpstr>
      <vt:lpstr>Outliers</vt:lpstr>
      <vt:lpstr>Outliers</vt:lpstr>
      <vt:lpstr>Outliers</vt:lpstr>
      <vt:lpstr>Outliers</vt:lpstr>
      <vt:lpstr>PowerPoint Presentation</vt:lpstr>
      <vt:lpstr>Outliers</vt:lpstr>
      <vt:lpstr>Outliers</vt:lpstr>
      <vt:lpstr>Outliers</vt:lpstr>
      <vt:lpstr>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</vt:lpstr>
      <vt:lpstr>Outliers</vt:lpstr>
      <vt:lpstr>Correlation</vt:lpstr>
      <vt:lpstr>Correlation </vt:lpstr>
      <vt:lpstr>Correlation</vt:lpstr>
      <vt:lpstr>PowerPoint Presentation</vt:lpstr>
      <vt:lpstr>PowerPoint Presentation</vt:lpstr>
      <vt:lpstr>Normality</vt:lpstr>
      <vt:lpstr>Normality</vt:lpstr>
      <vt:lpstr>Normality</vt:lpstr>
      <vt:lpstr>Normality</vt:lpstr>
      <vt:lpstr>Normality</vt:lpstr>
      <vt:lpstr>Normality</vt:lpstr>
      <vt:lpstr>PowerPoint Presentation</vt:lpstr>
      <vt:lpstr>Linearity</vt:lpstr>
      <vt:lpstr>Linearity</vt:lpstr>
      <vt:lpstr>Linearity</vt:lpstr>
      <vt:lpstr>Linearity</vt:lpstr>
      <vt:lpstr>PowerPoint Presentation</vt:lpstr>
      <vt:lpstr>Homogeneity</vt:lpstr>
      <vt:lpstr>PowerPoint Presentation</vt:lpstr>
      <vt:lpstr>Homogeneity</vt:lpstr>
      <vt:lpstr>Homoscedasticity </vt:lpstr>
      <vt:lpstr>PowerPoint Presentation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Screening</dc:title>
  <dc:creator>Erin Buchanan</dc:creator>
  <cp:lastModifiedBy>Erin</cp:lastModifiedBy>
  <cp:revision>40</cp:revision>
  <dcterms:created xsi:type="dcterms:W3CDTF">2012-07-11T18:33:14Z</dcterms:created>
  <dcterms:modified xsi:type="dcterms:W3CDTF">2012-07-18T03:05:30Z</dcterms:modified>
</cp:coreProperties>
</file>