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5" r:id="rId32"/>
    <p:sldId id="296" r:id="rId33"/>
    <p:sldId id="297" r:id="rId34"/>
    <p:sldId id="298" r:id="rId35"/>
    <p:sldId id="299" r:id="rId36"/>
    <p:sldId id="301" r:id="rId37"/>
    <p:sldId id="303" r:id="rId38"/>
    <p:sldId id="326" r:id="rId39"/>
    <p:sldId id="323" r:id="rId40"/>
    <p:sldId id="324" r:id="rId41"/>
    <p:sldId id="325" r:id="rId42"/>
    <p:sldId id="305" r:id="rId43"/>
    <p:sldId id="306" r:id="rId44"/>
    <p:sldId id="308" r:id="rId45"/>
    <p:sldId id="310" r:id="rId46"/>
    <p:sldId id="311" r:id="rId47"/>
    <p:sldId id="312" r:id="rId48"/>
    <p:sldId id="313" r:id="rId49"/>
    <p:sldId id="31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4FB7-C1C9-4689-AE58-64A1FB821DAC}" type="datetimeFigureOut">
              <a:rPr lang="en-US" smtClean="0"/>
              <a:t>11/24/12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4630264B-C30B-4338-9477-D2F2C9C18E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Components Analysis</a:t>
            </a:r>
            <a:br>
              <a:rPr lang="en-US" dirty="0" smtClean="0"/>
            </a:br>
            <a:r>
              <a:rPr lang="en-US" dirty="0" smtClean="0"/>
              <a:t>Exploratory </a:t>
            </a:r>
            <a:r>
              <a:rPr lang="en-US" dirty="0" smtClean="0"/>
              <a:t>Factor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Eeek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EFA is usually a </a:t>
            </a:r>
            <a:r>
              <a:rPr lang="en-US" i="1" dirty="0" smtClean="0"/>
              <a:t>hot mess</a:t>
            </a:r>
            <a:endParaRPr lang="en-US" dirty="0" smtClean="0"/>
          </a:p>
          <a:p>
            <a:pPr lvl="1"/>
            <a:r>
              <a:rPr lang="en-US" dirty="0" smtClean="0"/>
              <a:t>As with every other type of statistical analysis we discuss, EFA has a certain type of research design associated with it.</a:t>
            </a:r>
          </a:p>
          <a:p>
            <a:pPr lvl="1"/>
            <a:r>
              <a:rPr lang="en-US" dirty="0" smtClean="0"/>
              <a:t>Not a last resort on messy data.</a:t>
            </a:r>
          </a:p>
          <a:p>
            <a:pPr lvl="1"/>
            <a:r>
              <a:rPr lang="en-US" dirty="0" smtClean="0"/>
              <a:t>AND often researchers do not apply the best established rules and therefore end up with results you don’t know what they mean.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Observed correlation matrix – the correlations between all of the variables</a:t>
            </a:r>
          </a:p>
          <a:p>
            <a:pPr lvl="1"/>
            <a:r>
              <a:rPr lang="en-US" dirty="0" smtClean="0"/>
              <a:t>Akin to doing a bivariate correlation chart</a:t>
            </a:r>
          </a:p>
          <a:p>
            <a:r>
              <a:rPr lang="en-US" dirty="0" smtClean="0"/>
              <a:t>Reproduced correlation matrix – correlation matrix created from the factors.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 correlation matrix – the difference between the original and reduced correlation matrix</a:t>
            </a:r>
          </a:p>
          <a:p>
            <a:pPr lvl="1"/>
            <a:r>
              <a:rPr lang="en-US" dirty="0" smtClean="0"/>
              <a:t>You want this to be small for a good fitting model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rotation – process by which the solution is made “better” (smaller residuals) without changing the mathematical properties.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rotation – orthogonal – holds all the factors as uncorrelated (!!)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438400" y="4572000"/>
            <a:ext cx="3048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4600" y="4419600"/>
            <a:ext cx="29710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1920473">
            <a:off x="5382542" y="3254316"/>
            <a:ext cx="2971006" cy="3048000"/>
            <a:chOff x="2667000" y="3201194"/>
            <a:chExt cx="2971006" cy="3048000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2590800" y="4724400"/>
              <a:ext cx="3048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667000" y="4572000"/>
              <a:ext cx="2971006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429000" y="266700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419100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297180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556260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rotation – orthogonal – </a:t>
            </a:r>
            <a:r>
              <a:rPr lang="en-US" dirty="0" err="1" smtClean="0"/>
              <a:t>varimax</a:t>
            </a:r>
            <a:r>
              <a:rPr lang="en-US" dirty="0" smtClean="0"/>
              <a:t> is the most common</a:t>
            </a:r>
          </a:p>
          <a:p>
            <a:r>
              <a:rPr lang="en-US" dirty="0" smtClean="0"/>
              <a:t>Loading matrix – correlations between the variables and factors</a:t>
            </a:r>
          </a:p>
          <a:p>
            <a:pPr lvl="1"/>
            <a:r>
              <a:rPr lang="en-US" dirty="0" smtClean="0"/>
              <a:t>Interpret the loading matrix</a:t>
            </a:r>
          </a:p>
          <a:p>
            <a:r>
              <a:rPr lang="en-US" dirty="0" smtClean="0"/>
              <a:t>But – how many times in life are things uncorrelated?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rotation – oblique – factors are allowed to be correlated when they are rotated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2438400" y="4572000"/>
            <a:ext cx="3048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14600" y="4419600"/>
            <a:ext cx="29710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000" y="266700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419100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97180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464820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943600" y="3810000"/>
            <a:ext cx="236220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4495800"/>
            <a:ext cx="29710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correlation matrix – correlations among the factors</a:t>
            </a:r>
          </a:p>
          <a:p>
            <a:r>
              <a:rPr lang="en-US" dirty="0" smtClean="0"/>
              <a:t>Structure matrix – correlations between factors and variables</a:t>
            </a:r>
          </a:p>
          <a:p>
            <a:r>
              <a:rPr lang="en-US" dirty="0" smtClean="0"/>
              <a:t>Pattern matrix – unique correlation between each factor and variables (no overlap which is allowed with rotation)</a:t>
            </a:r>
          </a:p>
          <a:p>
            <a:pPr lvl="1"/>
            <a:r>
              <a:rPr lang="en-US" dirty="0" smtClean="0"/>
              <a:t>Similar to pr</a:t>
            </a:r>
          </a:p>
          <a:p>
            <a:pPr lvl="1"/>
            <a:r>
              <a:rPr lang="en-US" dirty="0" smtClean="0"/>
              <a:t>Interpret pattern matrix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rotation – oblique rotations – </a:t>
            </a:r>
            <a:r>
              <a:rPr lang="en-US" dirty="0" err="1" smtClean="0"/>
              <a:t>oblimin</a:t>
            </a:r>
            <a:r>
              <a:rPr lang="en-US" dirty="0" smtClean="0"/>
              <a:t>, </a:t>
            </a:r>
            <a:r>
              <a:rPr lang="en-US" dirty="0" err="1" smtClean="0"/>
              <a:t>promax</a:t>
            </a:r>
            <a:endParaRPr lang="en-US" dirty="0" smtClean="0"/>
          </a:p>
          <a:p>
            <a:pPr lvl="1"/>
            <a:r>
              <a:rPr lang="en-US" dirty="0" smtClean="0"/>
              <a:t>You’ll know what type of rotation you’ve chosen by the output you get…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EFA = produces factors</a:t>
            </a:r>
          </a:p>
          <a:p>
            <a:pPr lvl="1"/>
            <a:r>
              <a:rPr lang="en-US" dirty="0" smtClean="0"/>
              <a:t>Only the shared variance and unique variance is analyzed </a:t>
            </a:r>
          </a:p>
          <a:p>
            <a:r>
              <a:rPr lang="en-US" dirty="0" smtClean="0"/>
              <a:t>PCA = produces components</a:t>
            </a:r>
          </a:p>
          <a:p>
            <a:pPr lvl="1"/>
            <a:r>
              <a:rPr lang="en-US" dirty="0" smtClean="0"/>
              <a:t>All the variance in the variables is analyzed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Principle components analysis (PCA) and Exploratory factor analysis (EFA) are used to understand the underlying patterns in the data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EFA – factors are thought to </a:t>
            </a:r>
            <a:r>
              <a:rPr lang="en-US" i="1" dirty="0" smtClean="0"/>
              <a:t> cause</a:t>
            </a:r>
            <a:r>
              <a:rPr lang="en-US" dirty="0" smtClean="0"/>
              <a:t> variables, the underlying construct is what creates the scores on each variable</a:t>
            </a:r>
          </a:p>
          <a:p>
            <a:r>
              <a:rPr lang="en-US" dirty="0" smtClean="0"/>
              <a:t>PCA – components are combinations of correlated variables, the variables </a:t>
            </a:r>
            <a:r>
              <a:rPr lang="en-US" i="1" dirty="0" smtClean="0"/>
              <a:t>cause</a:t>
            </a:r>
            <a:r>
              <a:rPr lang="en-US" dirty="0" smtClean="0"/>
              <a:t> the components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variables?</a:t>
            </a:r>
          </a:p>
          <a:p>
            <a:pPr lvl="1"/>
            <a:r>
              <a:rPr lang="en-US" dirty="0" smtClean="0"/>
              <a:t>You want several variables or items because if you only include 5, you are limited in the correlations that are possible AND the number of factors</a:t>
            </a:r>
          </a:p>
          <a:p>
            <a:pPr lvl="1"/>
            <a:r>
              <a:rPr lang="en-US" dirty="0" smtClean="0"/>
              <a:t>Usually there’s about 10 (that could be expensive if you have to pay for your measures…)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Sample size</a:t>
            </a:r>
          </a:p>
          <a:p>
            <a:pPr lvl="1"/>
            <a:r>
              <a:rPr lang="en-US" dirty="0" smtClean="0"/>
              <a:t>The number one complaint about PCA and EFA is the sample size.</a:t>
            </a:r>
          </a:p>
          <a:p>
            <a:pPr lvl="1"/>
            <a:r>
              <a:rPr lang="en-US" dirty="0" smtClean="0"/>
              <a:t>It is a make/break point in publications</a:t>
            </a:r>
          </a:p>
          <a:p>
            <a:pPr lvl="1"/>
            <a:r>
              <a:rPr lang="en-US" dirty="0" smtClean="0"/>
              <a:t>Arguments abound what’s best.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Sample size</a:t>
            </a:r>
          </a:p>
          <a:p>
            <a:pPr lvl="1"/>
            <a:r>
              <a:rPr lang="en-US" dirty="0" smtClean="0"/>
              <a:t>100 is the lowest scrape by amount</a:t>
            </a:r>
          </a:p>
          <a:p>
            <a:pPr lvl="1"/>
            <a:r>
              <a:rPr lang="en-US" dirty="0" smtClean="0"/>
              <a:t>200 is generally accepted as ok</a:t>
            </a:r>
          </a:p>
          <a:p>
            <a:pPr lvl="1"/>
            <a:r>
              <a:rPr lang="en-US" dirty="0" smtClean="0"/>
              <a:t>300+ is the safest bet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PCA/EFA does not do missing data</a:t>
            </a:r>
          </a:p>
          <a:p>
            <a:pPr lvl="1"/>
            <a:r>
              <a:rPr lang="en-US" dirty="0" smtClean="0"/>
              <a:t>Estimate the score, or delete it.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Normality – multivariate normality is assumed</a:t>
            </a:r>
          </a:p>
          <a:p>
            <a:pPr lvl="1"/>
            <a:r>
              <a:rPr lang="en-US" dirty="0" smtClean="0"/>
              <a:t>Its ok if they aren’t quite normal, but makes it easier to rotate when they are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 – correlations are linear!  We expect there to linearity.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- since this is regression and correlation – then outliers are still bad.</a:t>
            </a:r>
          </a:p>
          <a:p>
            <a:pPr lvl="1"/>
            <a:r>
              <a:rPr lang="en-US" dirty="0" err="1" smtClean="0"/>
              <a:t>Zscores</a:t>
            </a:r>
            <a:r>
              <a:rPr lang="en-US" dirty="0" smtClean="0"/>
              <a:t> and </a:t>
            </a:r>
            <a:r>
              <a:rPr lang="en-US" dirty="0" err="1" smtClean="0"/>
              <a:t>mahalanobis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– multicollinearity = no big deal.</a:t>
            </a:r>
          </a:p>
          <a:p>
            <a:r>
              <a:rPr lang="en-US" dirty="0" smtClean="0"/>
              <a:t>EFA – multicollinearity = delete or combine one of the overlapping variables.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Unrelated variables (outlier variables) – only load on one factor – need to be deleted for a rerun of EFA.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group the variables into “factors” or “components” that are the processes that created the high correlations between variables.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contains a bunch of personality characteristics</a:t>
            </a:r>
          </a:p>
          <a:p>
            <a:r>
              <a:rPr lang="en-US" dirty="0" smtClean="0"/>
              <a:t>PCA – how many components do we expect?</a:t>
            </a:r>
          </a:p>
          <a:p>
            <a:r>
              <a:rPr lang="en-US" dirty="0" smtClean="0"/>
              <a:t>EFA – how many factors do we expect?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PCA make sure this screen says “Principle components”</a:t>
            </a:r>
          </a:p>
          <a:p>
            <a:pPr lvl="1"/>
            <a:r>
              <a:rPr lang="en-US" dirty="0" smtClean="0"/>
              <a:t>One leading problem with EFA is that people use Principle components math!  Eek!</a:t>
            </a:r>
          </a:p>
          <a:p>
            <a:r>
              <a:rPr lang="en-US" dirty="0" smtClean="0"/>
              <a:t>Ask for a </a:t>
            </a:r>
            <a:r>
              <a:rPr lang="en-US" dirty="0" err="1" smtClean="0"/>
              <a:t>scree</a:t>
            </a:r>
            <a:r>
              <a:rPr lang="en-US" dirty="0" smtClean="0"/>
              <a:t> plot</a:t>
            </a:r>
          </a:p>
          <a:p>
            <a:r>
              <a:rPr lang="en-US" dirty="0" smtClean="0"/>
              <a:t>Pick a number of factors/let it pick**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Communalities – how much variance of the  variable is accounted for by the components.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Eigenvalue</a:t>
            </a:r>
            <a:r>
              <a:rPr lang="en-US" dirty="0" smtClean="0"/>
              <a:t> box – remember </a:t>
            </a:r>
            <a:r>
              <a:rPr lang="en-US" dirty="0" err="1" smtClean="0"/>
              <a:t>eigenvalues</a:t>
            </a:r>
            <a:r>
              <a:rPr lang="en-US" dirty="0" smtClean="0"/>
              <a:t> are a mathematical way to rearrange the variance into clusters.</a:t>
            </a:r>
          </a:p>
          <a:p>
            <a:pPr lvl="1"/>
            <a:r>
              <a:rPr lang="en-US" dirty="0" smtClean="0"/>
              <a:t>This box tells you how much variance each one of those “clusters”/</a:t>
            </a:r>
            <a:r>
              <a:rPr lang="en-US" dirty="0" err="1" smtClean="0"/>
              <a:t>eigenvalues</a:t>
            </a:r>
            <a:r>
              <a:rPr lang="en-US" dirty="0" smtClean="0"/>
              <a:t> account for.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Scree</a:t>
            </a:r>
            <a:r>
              <a:rPr lang="en-US" dirty="0" smtClean="0"/>
              <a:t> plot – plots the </a:t>
            </a:r>
            <a:r>
              <a:rPr lang="en-US" dirty="0" err="1" smtClean="0"/>
              <a:t>eigenvalues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758985"/>
            <a:ext cx="5119688" cy="409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matrix – the loading of each variable on each component.</a:t>
            </a:r>
          </a:p>
          <a:p>
            <a:pPr lvl="1"/>
            <a:r>
              <a:rPr lang="en-US" dirty="0" smtClean="0"/>
              <a:t>You want them to load highly on components</a:t>
            </a:r>
          </a:p>
          <a:p>
            <a:pPr lvl="1"/>
            <a:r>
              <a:rPr lang="en-US" dirty="0" smtClean="0"/>
              <a:t>BUT only on one component or it’s all confusing.</a:t>
            </a:r>
          </a:p>
          <a:p>
            <a:pPr lvl="1"/>
            <a:r>
              <a:rPr lang="en-US" dirty="0" smtClean="0"/>
              <a:t>What’s high?</a:t>
            </a:r>
          </a:p>
          <a:p>
            <a:pPr lvl="2"/>
            <a:r>
              <a:rPr lang="en-US" dirty="0" smtClean="0"/>
              <a:t>.300 is a general rule of thumb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max likelihood or </a:t>
            </a:r>
            <a:r>
              <a:rPr lang="en-US" dirty="0" err="1" smtClean="0"/>
              <a:t>unweighted</a:t>
            </a:r>
            <a:r>
              <a:rPr lang="en-US" dirty="0" smtClean="0"/>
              <a:t> least squares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Varimax</a:t>
            </a:r>
            <a:r>
              <a:rPr lang="en-US" dirty="0" smtClean="0"/>
              <a:t> – orthogonal rotation</a:t>
            </a:r>
          </a:p>
          <a:p>
            <a:r>
              <a:rPr lang="en-US" dirty="0" err="1" smtClean="0"/>
              <a:t>Oblimin</a:t>
            </a:r>
            <a:r>
              <a:rPr lang="en-US" dirty="0" smtClean="0"/>
              <a:t> – oblique rotation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Oblique </a:t>
            </a:r>
            <a:r>
              <a:rPr lang="en-US" dirty="0" err="1" smtClean="0"/>
              <a:t>vs</a:t>
            </a:r>
            <a:r>
              <a:rPr lang="en-US" dirty="0" smtClean="0"/>
              <a:t> Orthogonal?</a:t>
            </a:r>
          </a:p>
          <a:p>
            <a:pPr lvl="1"/>
            <a:r>
              <a:rPr lang="en-US" dirty="0" smtClean="0"/>
              <a:t>Why </a:t>
            </a:r>
            <a:r>
              <a:rPr lang="en-US" dirty="0" err="1" smtClean="0"/>
              <a:t>why</a:t>
            </a:r>
            <a:r>
              <a:rPr lang="en-US" dirty="0" smtClean="0"/>
              <a:t> </a:t>
            </a:r>
            <a:r>
              <a:rPr lang="en-US" dirty="0" err="1" smtClean="0"/>
              <a:t>why</a:t>
            </a:r>
            <a:r>
              <a:rPr lang="en-US" dirty="0" smtClean="0"/>
              <a:t> use orthogonal?</a:t>
            </a:r>
          </a:p>
          <a:p>
            <a:pPr lvl="1"/>
            <a:r>
              <a:rPr lang="en-US" dirty="0" smtClean="0"/>
              <a:t>Don’t force things to be uncorrelated when they don’t have to be!</a:t>
            </a:r>
          </a:p>
          <a:p>
            <a:pPr lvl="1"/>
            <a:r>
              <a:rPr lang="en-US" dirty="0" smtClean="0"/>
              <a:t>If it’s truly uncorrelated oblique will give you </a:t>
            </a:r>
            <a:r>
              <a:rPr lang="en-US" i="1" dirty="0" smtClean="0"/>
              <a:t> the exact same results</a:t>
            </a:r>
            <a:r>
              <a:rPr lang="en-US" dirty="0" smtClean="0"/>
              <a:t> as orthogonal.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3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factors?</a:t>
            </a:r>
          </a:p>
          <a:p>
            <a:pPr lvl="1"/>
            <a:r>
              <a:rPr lang="en-US" dirty="0" err="1" smtClean="0"/>
              <a:t>Scree</a:t>
            </a:r>
            <a:r>
              <a:rPr lang="en-US" dirty="0" smtClean="0"/>
              <a:t> plot/</a:t>
            </a:r>
            <a:r>
              <a:rPr lang="en-US" dirty="0" err="1" smtClean="0"/>
              <a:t>eigenvalues</a:t>
            </a:r>
            <a:endParaRPr lang="en-US" dirty="0" smtClean="0"/>
          </a:p>
          <a:p>
            <a:pPr lvl="2"/>
            <a:r>
              <a:rPr lang="en-US" dirty="0" smtClean="0"/>
              <a:t>Look for the big drop</a:t>
            </a:r>
          </a:p>
          <a:p>
            <a:pPr lvl="2"/>
            <a:r>
              <a:rPr lang="en-US" dirty="0" smtClean="0"/>
              <a:t>How much does a bootstrap analysis suggest (aka parallel analysis)?</a:t>
            </a:r>
          </a:p>
          <a:p>
            <a:pPr lvl="2"/>
            <a:r>
              <a:rPr lang="en-US" dirty="0" smtClean="0"/>
              <a:t>Don’t just do how many </a:t>
            </a:r>
            <a:r>
              <a:rPr lang="en-US" dirty="0" err="1" smtClean="0"/>
              <a:t>eigenvalues</a:t>
            </a:r>
            <a:r>
              <a:rPr lang="en-US" dirty="0" smtClean="0"/>
              <a:t> over one (</a:t>
            </a:r>
            <a:r>
              <a:rPr lang="en-US" dirty="0" err="1" smtClean="0"/>
              <a:t>kaiser</a:t>
            </a:r>
            <a:r>
              <a:rPr lang="en-US" dirty="0" smtClean="0"/>
              <a:t>) all by itself 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2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factor analysis (EFA) – describe the data and summarize it’s factors</a:t>
            </a:r>
          </a:p>
          <a:p>
            <a:pPr lvl="1"/>
            <a:r>
              <a:rPr lang="en-US" dirty="0" smtClean="0"/>
              <a:t>First step with research/data set</a:t>
            </a:r>
          </a:p>
          <a:p>
            <a:r>
              <a:rPr lang="en-US" dirty="0" smtClean="0"/>
              <a:t>Confirmatory factor analysis (CFA) – already know latent factors – therefore, used to confirm relationship between factors and variables used to measure those factors.</a:t>
            </a:r>
          </a:p>
          <a:p>
            <a:pPr lvl="1"/>
            <a:r>
              <a:rPr lang="en-US" dirty="0" smtClean="0"/>
              <a:t>Structural equation modeling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985838"/>
            <a:ext cx="66579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601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5" y="1166813"/>
            <a:ext cx="6229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1342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- oblique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boxes – then structure and pattern matrix</a:t>
            </a:r>
          </a:p>
          <a:p>
            <a:pPr lvl="1"/>
            <a:r>
              <a:rPr lang="en-US" dirty="0" smtClean="0"/>
              <a:t>Interpret pattern matrix.</a:t>
            </a:r>
          </a:p>
          <a:p>
            <a:pPr lvl="1"/>
            <a:r>
              <a:rPr lang="en-US" dirty="0" smtClean="0"/>
              <a:t>Loadings higher than .300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little program that you can do factor analysis with…</a:t>
            </a:r>
          </a:p>
          <a:p>
            <a:pPr lvl="1"/>
            <a:r>
              <a:rPr lang="en-US" dirty="0" smtClean="0"/>
              <a:t>Lots more rotation options</a:t>
            </a:r>
          </a:p>
          <a:p>
            <a:pPr lvl="1"/>
            <a:r>
              <a:rPr lang="en-US" dirty="0" smtClean="0"/>
              <a:t>Other types of correlation options</a:t>
            </a:r>
          </a:p>
          <a:p>
            <a:pPr lvl="1"/>
            <a:r>
              <a:rPr lang="en-US" b="1" dirty="0" smtClean="0"/>
              <a:t>Gives you more goodness of fit tests</a:t>
            </a:r>
          </a:p>
          <a:p>
            <a:pPr lvl="2"/>
            <a:r>
              <a:rPr lang="en-US" dirty="0" smtClean="0"/>
              <a:t>Since SPSS doesn’t give you any!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read the data </a:t>
            </a:r>
          </a:p>
          <a:p>
            <a:pPr lvl="1"/>
            <a:r>
              <a:rPr lang="en-US" dirty="0" smtClean="0"/>
              <a:t>You can save the data as space delimited from SPSS</a:t>
            </a:r>
          </a:p>
          <a:p>
            <a:pPr lvl="1"/>
            <a:r>
              <a:rPr lang="en-US" dirty="0" smtClean="0"/>
              <a:t>You have to know the number of lines and columns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– select options you want</a:t>
            </a:r>
          </a:p>
          <a:p>
            <a:pPr lvl="1"/>
            <a:r>
              <a:rPr lang="en-US" dirty="0" smtClean="0"/>
              <a:t>Types of correlations</a:t>
            </a:r>
          </a:p>
          <a:p>
            <a:pPr lvl="2"/>
            <a:r>
              <a:rPr lang="en-US" dirty="0" smtClean="0"/>
              <a:t>Pearson for normally distributed continuous data sets</a:t>
            </a:r>
          </a:p>
          <a:p>
            <a:pPr lvl="2"/>
            <a:r>
              <a:rPr lang="en-US" dirty="0" err="1" smtClean="0"/>
              <a:t>Polychloric</a:t>
            </a:r>
            <a:r>
              <a:rPr lang="en-US" dirty="0" smtClean="0"/>
              <a:t> for dichotomous data sets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analysis or parallel bootstraps makes rotation easiest and quickest</a:t>
            </a:r>
          </a:p>
          <a:p>
            <a:pPr lvl="1"/>
            <a:r>
              <a:rPr lang="en-US" dirty="0" smtClean="0"/>
              <a:t>Also crashes less</a:t>
            </a:r>
          </a:p>
          <a:p>
            <a:r>
              <a:rPr lang="en-US" dirty="0" smtClean="0"/>
              <a:t>Number of factors</a:t>
            </a:r>
          </a:p>
          <a:p>
            <a:r>
              <a:rPr lang="en-US" dirty="0" smtClean="0"/>
              <a:t>ULS/ML = EFA</a:t>
            </a:r>
          </a:p>
          <a:p>
            <a:r>
              <a:rPr lang="en-US" dirty="0" smtClean="0"/>
              <a:t>PCA = PCA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Rotations – you got a LOT of options.  Good luck.</a:t>
            </a:r>
          </a:p>
          <a:p>
            <a:r>
              <a:rPr lang="en-US" dirty="0" smtClean="0"/>
              <a:t>Compute!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GOODNESS OF FIT STATISTICS </a:t>
            </a:r>
          </a:p>
          <a:p>
            <a:endParaRPr lang="en-US" sz="1500" dirty="0" smtClean="0"/>
          </a:p>
          <a:p>
            <a:r>
              <a:rPr lang="en-US" sz="1500" dirty="0" smtClean="0"/>
              <a:t>                       Chi-Square with 64 degrees of freedom =  92.501 (P = 0.011421)</a:t>
            </a:r>
          </a:p>
          <a:p>
            <a:r>
              <a:rPr lang="en-US" sz="1500" dirty="0" smtClean="0"/>
              <a:t>Chi-Square for independence model with 91 degrees of freedom = 776.271</a:t>
            </a:r>
          </a:p>
          <a:p>
            <a:r>
              <a:rPr lang="en-US" sz="1500" dirty="0" smtClean="0"/>
              <a:t>                 Non-Normed Fit Index (NNFI; Tucker &amp; Lewis) =   0.94</a:t>
            </a:r>
          </a:p>
          <a:p>
            <a:r>
              <a:rPr lang="en-US" sz="1500" dirty="0" smtClean="0"/>
              <a:t>                                 Comparative Fit Index (CFI) =   0.96</a:t>
            </a:r>
          </a:p>
          <a:p>
            <a:r>
              <a:rPr lang="en-US" sz="1500" dirty="0" smtClean="0"/>
              <a:t>                                 Goodness of Fit Index (GFI) =   0.99</a:t>
            </a:r>
          </a:p>
          <a:p>
            <a:r>
              <a:rPr lang="en-US" sz="1500" dirty="0" smtClean="0"/>
              <a:t>                       Adjusted Goodness of Fit Index (AGFI) =   0.98</a:t>
            </a:r>
          </a:p>
          <a:p>
            <a:r>
              <a:rPr lang="en-US" dirty="0" smtClean="0"/>
              <a:t>Want these to be high!</a:t>
            </a:r>
          </a:p>
          <a:p>
            <a:r>
              <a:rPr lang="en-US" sz="1600" dirty="0" smtClean="0"/>
              <a:t>Root Mean Square of Residuals (RMSR) =  0.0451</a:t>
            </a:r>
          </a:p>
          <a:p>
            <a:r>
              <a:rPr lang="en-US" sz="1600" dirty="0" smtClean="0"/>
              <a:t>Expected mean value of RMSR for an acceptable model =  0.0600 (Kelly's criterion)</a:t>
            </a:r>
          </a:p>
          <a:p>
            <a:r>
              <a:rPr lang="en-US" dirty="0" smtClean="0"/>
              <a:t>Want these to be low!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of the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Preacher and </a:t>
            </a:r>
            <a:r>
              <a:rPr lang="en-US" dirty="0" err="1" smtClean="0"/>
              <a:t>MacCallum</a:t>
            </a:r>
            <a:r>
              <a:rPr lang="en-US" dirty="0" smtClean="0"/>
              <a:t> (2003)</a:t>
            </a:r>
          </a:p>
          <a:p>
            <a:pPr lvl="1"/>
            <a:r>
              <a:rPr lang="en-US" i="1" dirty="0" smtClean="0"/>
              <a:t>Repairing Tom Swift’s Factor Analysis Machine</a:t>
            </a:r>
          </a:p>
          <a:p>
            <a:r>
              <a:rPr lang="en-US" dirty="0" smtClean="0"/>
              <a:t>If you want to do EFA the </a:t>
            </a:r>
            <a:r>
              <a:rPr lang="en-US" i="1" dirty="0" smtClean="0"/>
              <a:t>right</a:t>
            </a:r>
            <a:r>
              <a:rPr lang="en-US" dirty="0" smtClean="0"/>
              <a:t> way, quote these people.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Mathwise</a:t>
            </a:r>
            <a:r>
              <a:rPr lang="en-US" dirty="0" smtClean="0"/>
              <a:t> – summarizes patterns of correlations and reduce the correlations of variables into components/factors </a:t>
            </a:r>
          </a:p>
          <a:p>
            <a:pPr lvl="1"/>
            <a:r>
              <a:rPr lang="en-US" dirty="0" smtClean="0"/>
              <a:t>Data reduction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popular use for both PCA and EFA is for scale development.</a:t>
            </a:r>
          </a:p>
          <a:p>
            <a:pPr lvl="1"/>
            <a:r>
              <a:rPr lang="en-US" dirty="0" smtClean="0"/>
              <a:t>You can determine which questions best measure what you are trying to assess.</a:t>
            </a:r>
          </a:p>
          <a:p>
            <a:pPr lvl="1"/>
            <a:r>
              <a:rPr lang="en-US" dirty="0" smtClean="0"/>
              <a:t>That way you can shorten your scale from 100 questions to maybe 15.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on crack</a:t>
            </a:r>
          </a:p>
          <a:p>
            <a:pPr lvl="1"/>
            <a:r>
              <a:rPr lang="en-US" dirty="0" smtClean="0"/>
              <a:t>Creates linear combinations (regression equations) of the variables &gt; which then is transposed into a component/factor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Interpretation – as with clustering/scaling, one main problem with PCA/EFA is the interpretation.</a:t>
            </a:r>
          </a:p>
          <a:p>
            <a:pPr lvl="1"/>
            <a:r>
              <a:rPr lang="en-US" dirty="0" smtClean="0"/>
              <a:t>A good analysis is explainable / make sense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that this solution is the best solution?</a:t>
            </a:r>
          </a:p>
          <a:p>
            <a:pPr lvl="1"/>
            <a:r>
              <a:rPr lang="en-US" dirty="0" smtClean="0"/>
              <a:t>There isn’t quite a good way to know if it’s a good solution like regression</a:t>
            </a:r>
          </a:p>
          <a:p>
            <a:pPr lvl="1"/>
            <a:r>
              <a:rPr lang="en-US" dirty="0" smtClean="0"/>
              <a:t>Loads of rotation options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376</TotalTime>
  <Words>1457</Words>
  <Application>Microsoft Macintosh PowerPoint</Application>
  <PresentationFormat>On-screen Show (4:3)</PresentationFormat>
  <Paragraphs>190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Book</vt:lpstr>
      <vt:lpstr>Principal Components Analysis Exploratory Factor Analysis</vt:lpstr>
      <vt:lpstr>What they do…</vt:lpstr>
      <vt:lpstr>What they do…</vt:lpstr>
      <vt:lpstr>Factor analysis</vt:lpstr>
      <vt:lpstr>What they do…</vt:lpstr>
      <vt:lpstr>What they do…</vt:lpstr>
      <vt:lpstr>What they do…</vt:lpstr>
      <vt:lpstr>What they do…</vt:lpstr>
      <vt:lpstr>Problems</vt:lpstr>
      <vt:lpstr>Eeek!</vt:lpstr>
      <vt:lpstr>Terms to know</vt:lpstr>
      <vt:lpstr>Terms to know</vt:lpstr>
      <vt:lpstr>Terms to Know</vt:lpstr>
      <vt:lpstr>Terms to Know</vt:lpstr>
      <vt:lpstr>Terms to know</vt:lpstr>
      <vt:lpstr>Terms to know</vt:lpstr>
      <vt:lpstr>Terms to know</vt:lpstr>
      <vt:lpstr>Terms to know</vt:lpstr>
      <vt:lpstr>What’s the differences?</vt:lpstr>
      <vt:lpstr>What’s the difference?</vt:lpstr>
      <vt:lpstr>Limitations - Practical</vt:lpstr>
      <vt:lpstr>Limitations - Practical</vt:lpstr>
      <vt:lpstr>Limitations - Practical</vt:lpstr>
      <vt:lpstr>Limitations - Practical</vt:lpstr>
      <vt:lpstr>Limitations - Practical</vt:lpstr>
      <vt:lpstr>Limitations - Practical</vt:lpstr>
      <vt:lpstr>Limitations - Practical</vt:lpstr>
      <vt:lpstr>Limitations - Practical</vt:lpstr>
      <vt:lpstr>Limitations - Practical</vt:lpstr>
      <vt:lpstr>Example</vt:lpstr>
      <vt:lpstr>PCA</vt:lpstr>
      <vt:lpstr>PCA - boxes</vt:lpstr>
      <vt:lpstr>PCA - boxes</vt:lpstr>
      <vt:lpstr>PCA - boxes</vt:lpstr>
      <vt:lpstr>PCA - boxes</vt:lpstr>
      <vt:lpstr>EFA </vt:lpstr>
      <vt:lpstr>EFA</vt:lpstr>
      <vt:lpstr>Best Rules </vt:lpstr>
      <vt:lpstr>Best Rules</vt:lpstr>
      <vt:lpstr>PowerPoint Presentation</vt:lpstr>
      <vt:lpstr>PowerPoint Presentation</vt:lpstr>
      <vt:lpstr>EFA - oblique</vt:lpstr>
      <vt:lpstr>Factor!</vt:lpstr>
      <vt:lpstr>Factor</vt:lpstr>
      <vt:lpstr>Factor</vt:lpstr>
      <vt:lpstr>Factor</vt:lpstr>
      <vt:lpstr>Factor</vt:lpstr>
      <vt:lpstr>What’s different output?</vt:lpstr>
      <vt:lpstr>The best of the best</vt:lpstr>
    </vt:vector>
  </TitlesOfParts>
  <Company>Preferred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erin</dc:creator>
  <cp:lastModifiedBy>Erin</cp:lastModifiedBy>
  <cp:revision>70</cp:revision>
  <dcterms:created xsi:type="dcterms:W3CDTF">2010-03-15T21:30:31Z</dcterms:created>
  <dcterms:modified xsi:type="dcterms:W3CDTF">2012-11-25T04:29:08Z</dcterms:modified>
</cp:coreProperties>
</file>