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 with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2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32647"/>
            <a:ext cx="82677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674930"/>
            <a:ext cx="4572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1"/>
            <a:ext cx="7232650" cy="1561314"/>
          </a:xfrm>
        </p:spPr>
        <p:txBody>
          <a:bodyPr/>
          <a:lstStyle/>
          <a:p>
            <a:r>
              <a:rPr lang="en-US" dirty="0" smtClean="0"/>
              <a:t>In regular math A X B = C and B X A = C</a:t>
            </a:r>
          </a:p>
          <a:p>
            <a:r>
              <a:rPr lang="en-US" dirty="0" smtClean="0"/>
              <a:t>Not in matrix algebra.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50" y="2771006"/>
            <a:ext cx="5896252" cy="39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9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10" y="1043536"/>
            <a:ext cx="5975352" cy="52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matrix is the set of zeros with 1s running down the diagonal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01410"/>
              </p:ext>
            </p:extLst>
          </p:nvPr>
        </p:nvGraphicFramePr>
        <p:xfrm>
          <a:off x="1401102" y="33086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08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identity matrix (I) times a matrix is the matrix.</a:t>
            </a:r>
          </a:p>
          <a:p>
            <a:pPr lvl="1"/>
            <a:r>
              <a:rPr lang="en-US" dirty="0" smtClean="0"/>
              <a:t>I*A =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about a matrix that is basically like multiplying by 1?</a:t>
            </a:r>
          </a:p>
          <a:p>
            <a:r>
              <a:rPr lang="en-US" dirty="0" smtClean="0"/>
              <a:t>They help you determine if a matrix is NONSINGULAR </a:t>
            </a:r>
          </a:p>
          <a:p>
            <a:pPr lvl="1"/>
            <a:r>
              <a:rPr lang="en-US" dirty="0" smtClean="0"/>
              <a:t>Regression! Factor analysis! 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1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Invertible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A*B = I</a:t>
            </a:r>
          </a:p>
          <a:p>
            <a:pPr lvl="1"/>
            <a:r>
              <a:rPr lang="en-US" dirty="0" smtClean="0"/>
              <a:t>Then the A matrix is nonsingular or invertible.</a:t>
            </a:r>
          </a:p>
          <a:p>
            <a:pPr lvl="1"/>
            <a:r>
              <a:rPr lang="en-US" dirty="0" smtClean="0"/>
              <a:t>The B matrix is its inverse.</a:t>
            </a:r>
          </a:p>
          <a:p>
            <a:pPr lvl="1"/>
            <a:r>
              <a:rPr lang="en-US" dirty="0" smtClean="0"/>
              <a:t>Notation: A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7926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Invertible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tell if a matrix is invertible?</a:t>
            </a:r>
          </a:p>
          <a:p>
            <a:r>
              <a:rPr lang="en-US" dirty="0" smtClean="0"/>
              <a:t>Transposes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Exchange rows and columns (turn it on it’s side)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09" y="4671837"/>
            <a:ext cx="3556000" cy="146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1" y="4506737"/>
            <a:ext cx="3086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5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Invertible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</a:p>
          <a:p>
            <a:pPr lvl="1"/>
            <a:r>
              <a:rPr lang="en-US" dirty="0" smtClean="0"/>
              <a:t>Matrix is invertible if ad – </a:t>
            </a:r>
            <a:r>
              <a:rPr lang="en-US" dirty="0" err="1" smtClean="0"/>
              <a:t>bc</a:t>
            </a:r>
            <a:r>
              <a:rPr lang="en-US" dirty="0" smtClean="0"/>
              <a:t> /= 0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the diagonal multiplication is not zero.</a:t>
            </a:r>
          </a:p>
          <a:p>
            <a:pPr lvl="1"/>
            <a:r>
              <a:rPr lang="en-US" dirty="0" smtClean="0"/>
              <a:t>The determinant is ad – </a:t>
            </a:r>
            <a:r>
              <a:rPr lang="en-US" dirty="0" err="1" smtClean="0"/>
              <a:t>bc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21804"/>
              </p:ext>
            </p:extLst>
          </p:nvPr>
        </p:nvGraphicFramePr>
        <p:xfrm>
          <a:off x="1524000" y="39179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1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Invertible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2697"/>
            <a:ext cx="9144000" cy="2726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45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we’ve already talked about/do on a normal day include matrices.</a:t>
            </a:r>
          </a:p>
          <a:p>
            <a:r>
              <a:rPr lang="en-US" dirty="0" smtClean="0"/>
              <a:t>How might you represent the grades in this class?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19960"/>
              </p:ext>
            </p:extLst>
          </p:nvPr>
        </p:nvGraphicFramePr>
        <p:xfrm>
          <a:off x="1427366" y="378539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8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Invertible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point of all this is division – you can’t divide matrices, but you can multiply by the inverse.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4040"/>
            <a:ext cx="9328733" cy="20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is matrix algebra.</a:t>
            </a:r>
          </a:p>
          <a:p>
            <a:pPr lvl="1"/>
            <a:r>
              <a:rPr lang="en-US" dirty="0" smtClean="0"/>
              <a:t>Knowing these ideas help you conceptual how “least squares” is calculated.</a:t>
            </a:r>
          </a:p>
          <a:p>
            <a:pPr lvl="1"/>
            <a:r>
              <a:rPr lang="en-US" dirty="0" smtClean="0"/>
              <a:t>Also helps you understand what the “hessian matrix not definite, singular matrix” errors in SPSS.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6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Matrix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 we know simple regression is:</a:t>
            </a:r>
            <a:br>
              <a:rPr lang="en-US" dirty="0" smtClean="0"/>
            </a:br>
            <a:r>
              <a:rPr lang="en-US" dirty="0" smtClean="0"/>
              <a:t>y = a + </a:t>
            </a:r>
            <a:r>
              <a:rPr lang="en-US" dirty="0" err="1" smtClean="0"/>
              <a:t>bx</a:t>
            </a:r>
            <a:endParaRPr lang="en-US" dirty="0" smtClean="0"/>
          </a:p>
          <a:p>
            <a:r>
              <a:rPr lang="en-US" dirty="0" smtClean="0"/>
              <a:t>(or mx + b) if you like.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87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Matrix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get a and b?</a:t>
            </a:r>
          </a:p>
          <a:p>
            <a:endParaRPr lang="en-US" dirty="0"/>
          </a:p>
          <a:p>
            <a:r>
              <a:rPr lang="en-US" sz="4500" dirty="0" smtClean="0"/>
              <a:t>B matrix = (X</a:t>
            </a:r>
            <a:r>
              <a:rPr lang="en-US" sz="4500" baseline="30000" dirty="0" smtClean="0"/>
              <a:t>T</a:t>
            </a:r>
            <a:r>
              <a:rPr lang="en-US" sz="4500" dirty="0" smtClean="0"/>
              <a:t>X)-</a:t>
            </a:r>
            <a:r>
              <a:rPr lang="en-US" sz="4500" baseline="30000" dirty="0" smtClean="0"/>
              <a:t>1</a:t>
            </a:r>
            <a:r>
              <a:rPr lang="en-US" sz="4500" dirty="0" smtClean="0"/>
              <a:t> * X</a:t>
            </a:r>
            <a:r>
              <a:rPr lang="en-US" sz="4500" baseline="30000" dirty="0" smtClean="0"/>
              <a:t>T</a:t>
            </a:r>
            <a:r>
              <a:rPr lang="en-US" sz="4500" dirty="0" smtClean="0"/>
              <a:t>Y</a:t>
            </a:r>
            <a:endParaRPr lang="en-US" sz="45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2558546" y="43883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1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108321"/>
            <a:ext cx="7583488" cy="1143000"/>
          </a:xfrm>
        </p:spPr>
        <p:txBody>
          <a:bodyPr/>
          <a:lstStyle/>
          <a:p>
            <a:r>
              <a:rPr lang="en-US" dirty="0" smtClean="0"/>
              <a:t>Regression Matrix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500" dirty="0"/>
              <a:t>B matrix = (X</a:t>
            </a:r>
            <a:r>
              <a:rPr lang="en-US" sz="4500" baseline="30000" dirty="0"/>
              <a:t>T</a:t>
            </a:r>
            <a:r>
              <a:rPr lang="en-US" sz="4500" dirty="0"/>
              <a:t>X</a:t>
            </a:r>
            <a:r>
              <a:rPr lang="en-US" sz="4500" dirty="0" smtClean="0"/>
              <a:t>)</a:t>
            </a:r>
            <a:r>
              <a:rPr lang="en-US" sz="4500" baseline="30000" dirty="0" smtClean="0"/>
              <a:t>-1</a:t>
            </a:r>
            <a:r>
              <a:rPr lang="en-US" sz="4500" dirty="0" smtClean="0"/>
              <a:t> </a:t>
            </a:r>
            <a:r>
              <a:rPr lang="en-US" sz="4500" dirty="0"/>
              <a:t>* X</a:t>
            </a:r>
            <a:r>
              <a:rPr lang="en-US" sz="4500" baseline="30000" dirty="0"/>
              <a:t>T</a:t>
            </a:r>
            <a:r>
              <a:rPr lang="en-US" sz="4500" dirty="0"/>
              <a:t>Y</a:t>
            </a:r>
            <a:endParaRPr lang="en-US" sz="4500" baseline="30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" y="3352585"/>
            <a:ext cx="9068263" cy="27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8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Matrix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B matrix = (X</a:t>
            </a:r>
            <a:r>
              <a:rPr lang="en-US" sz="4500" baseline="30000" dirty="0"/>
              <a:t>T</a:t>
            </a:r>
            <a:r>
              <a:rPr lang="en-US" sz="4500" dirty="0"/>
              <a:t>X)</a:t>
            </a:r>
            <a:r>
              <a:rPr lang="en-US" sz="4500" baseline="30000" dirty="0"/>
              <a:t>-1</a:t>
            </a:r>
            <a:r>
              <a:rPr lang="en-US" sz="4500" dirty="0"/>
              <a:t> * </a:t>
            </a:r>
            <a:r>
              <a:rPr lang="en-US" sz="4500" dirty="0" smtClean="0"/>
              <a:t>X</a:t>
            </a:r>
            <a:r>
              <a:rPr lang="en-US" sz="4500" baseline="30000" dirty="0" smtClean="0"/>
              <a:t>T</a:t>
            </a:r>
            <a:r>
              <a:rPr lang="en-US" sz="4500" dirty="0" smtClean="0"/>
              <a:t>Y</a:t>
            </a:r>
          </a:p>
          <a:p>
            <a:r>
              <a:rPr lang="en-US" dirty="0" smtClean="0"/>
              <a:t>Take the inverse of the previous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5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Matrix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500" dirty="0"/>
              <a:t>B matrix = (X</a:t>
            </a:r>
            <a:r>
              <a:rPr lang="en-US" sz="4500" baseline="30000" dirty="0"/>
              <a:t>T</a:t>
            </a:r>
            <a:r>
              <a:rPr lang="en-US" sz="4500" dirty="0"/>
              <a:t>X)-</a:t>
            </a:r>
            <a:r>
              <a:rPr lang="en-US" sz="4500" baseline="30000" dirty="0"/>
              <a:t>1</a:t>
            </a:r>
            <a:r>
              <a:rPr lang="en-US" sz="4500" dirty="0"/>
              <a:t> * X</a:t>
            </a:r>
            <a:r>
              <a:rPr lang="en-US" sz="4500" baseline="30000" dirty="0"/>
              <a:t>T</a:t>
            </a:r>
            <a:r>
              <a:rPr lang="en-US" sz="4500" dirty="0"/>
              <a:t>Y</a:t>
            </a:r>
            <a:endParaRPr lang="en-US" sz="4500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10" y="2692399"/>
            <a:ext cx="5515195" cy="31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Matrix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Viola!  You have a and b.</a:t>
            </a:r>
          </a:p>
          <a:p>
            <a:r>
              <a:rPr lang="en-US" dirty="0" smtClean="0"/>
              <a:t>You can make this multiple regression by adding more X columns (although I wouldn’t recommend this math by hand </a:t>
            </a:r>
            <a:r>
              <a:rPr lang="en-US" dirty="0" smtClean="0">
                <a:sym typeface="Wingdings"/>
              </a:rPr>
              <a:t>).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2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</a:p>
          <a:p>
            <a:pPr lvl="1"/>
            <a:r>
              <a:rPr lang="en-US" dirty="0" smtClean="0"/>
              <a:t>Rows</a:t>
            </a:r>
          </a:p>
          <a:p>
            <a:pPr lvl="1"/>
            <a:r>
              <a:rPr lang="en-US" dirty="0" smtClean="0"/>
              <a:t>Columns</a:t>
            </a:r>
          </a:p>
          <a:p>
            <a:r>
              <a:rPr lang="en-US" dirty="0" smtClean="0"/>
              <a:t>Talk about matrices as (R X C)</a:t>
            </a:r>
          </a:p>
          <a:p>
            <a:pPr lvl="1"/>
            <a:r>
              <a:rPr lang="en-US" dirty="0" smtClean="0"/>
              <a:t>So a 2X3 would have 2 rows and 3 columns (like our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 matrices have an equal number of rows and columns</a:t>
            </a:r>
          </a:p>
          <a:p>
            <a:pPr lvl="1"/>
            <a:r>
              <a:rPr lang="en-US" dirty="0" smtClean="0"/>
              <a:t>Called “to the order of n” or a NXN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First: the two matrices MUST be the same size</a:t>
            </a:r>
          </a:p>
          <a:p>
            <a:pPr lvl="1"/>
            <a:r>
              <a:rPr lang="en-US" dirty="0" smtClean="0"/>
              <a:t>Same RXC combination</a:t>
            </a:r>
          </a:p>
          <a:p>
            <a:r>
              <a:rPr lang="en-US" dirty="0" smtClean="0"/>
              <a:t>You add the numbers with the same row and column designation (see handout)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27696"/>
              </p:ext>
            </p:extLst>
          </p:nvPr>
        </p:nvGraphicFramePr>
        <p:xfrm>
          <a:off x="1427366" y="374326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14609"/>
              </p:ext>
            </p:extLst>
          </p:nvPr>
        </p:nvGraphicFramePr>
        <p:xfrm>
          <a:off x="1427366" y="5337493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44144" y="4335002"/>
            <a:ext cx="124244" cy="1556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06778" y="4669833"/>
            <a:ext cx="124244" cy="1556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2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math rule that:</a:t>
            </a:r>
          </a:p>
          <a:p>
            <a:pPr lvl="1"/>
            <a:r>
              <a:rPr lang="en-US" dirty="0" smtClean="0"/>
              <a:t>M – N = M + -N?</a:t>
            </a:r>
          </a:p>
          <a:p>
            <a:pPr lvl="1"/>
            <a:r>
              <a:rPr lang="en-US" dirty="0" smtClean="0"/>
              <a:t>You apply that to the addition rule from above.  </a:t>
            </a:r>
          </a:p>
          <a:p>
            <a:pPr lvl="1"/>
            <a:r>
              <a:rPr lang="en-US" dirty="0" smtClean="0"/>
              <a:t>Just make sure you line up the rows and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3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the order of operations</a:t>
            </a:r>
          </a:p>
          <a:p>
            <a:pPr lvl="1"/>
            <a:r>
              <a:rPr lang="en-US" dirty="0" smtClean="0"/>
              <a:t>A – B – C does not equal A – (B-C).</a:t>
            </a:r>
          </a:p>
          <a:p>
            <a:pPr lvl="1"/>
            <a:r>
              <a:rPr lang="en-US" dirty="0" smtClean="0"/>
              <a:t>Be sure to do them left to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–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I’ve realized that I’ve done everyone’s grades wrong and need to multiply by 2</a:t>
            </a:r>
          </a:p>
          <a:p>
            <a:r>
              <a:rPr lang="en-US" dirty="0" smtClean="0"/>
              <a:t>2 (matrix) = 2*A, 2*B, etc.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76377"/>
              </p:ext>
            </p:extLst>
          </p:nvPr>
        </p:nvGraphicFramePr>
        <p:xfrm>
          <a:off x="1427366" y="374326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43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two actual matrices is a bit trickier.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R1XC1 matrix and R2XC2 matrix</a:t>
            </a:r>
          </a:p>
          <a:p>
            <a:pPr lvl="1"/>
            <a:r>
              <a:rPr lang="en-US" dirty="0" smtClean="0"/>
              <a:t>C1 = R2</a:t>
            </a:r>
          </a:p>
          <a:p>
            <a:pPr lvl="1"/>
            <a:r>
              <a:rPr lang="en-US" dirty="0" smtClean="0"/>
              <a:t>Or basically the interior numbers need to match.</a:t>
            </a:r>
          </a:p>
          <a:p>
            <a:pPr lvl="1"/>
            <a:r>
              <a:rPr lang="en-US" dirty="0" smtClean="0"/>
              <a:t>End result: R1XC2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74241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293</TotalTime>
  <Words>679</Words>
  <Application>Microsoft Macintosh PowerPoint</Application>
  <PresentationFormat>On-screen Show (4:3)</PresentationFormat>
  <Paragraphs>147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Summer</vt:lpstr>
      <vt:lpstr>Matrix Algebra</vt:lpstr>
      <vt:lpstr>Matrices</vt:lpstr>
      <vt:lpstr>Matrices</vt:lpstr>
      <vt:lpstr>Matrices</vt:lpstr>
      <vt:lpstr>Addition</vt:lpstr>
      <vt:lpstr>Subtraction</vt:lpstr>
      <vt:lpstr>HEY!</vt:lpstr>
      <vt:lpstr>Multiplication – One</vt:lpstr>
      <vt:lpstr>Multiplication Matrices</vt:lpstr>
      <vt:lpstr>Example</vt:lpstr>
      <vt:lpstr>Order Matters</vt:lpstr>
      <vt:lpstr>Example</vt:lpstr>
      <vt:lpstr>Identity Matrix</vt:lpstr>
      <vt:lpstr>Identity Matrix</vt:lpstr>
      <vt:lpstr>Identity Matrix</vt:lpstr>
      <vt:lpstr>Invertible Matrices</vt:lpstr>
      <vt:lpstr>Invertible Matrices</vt:lpstr>
      <vt:lpstr>Invertible Matrices</vt:lpstr>
      <vt:lpstr>Invertible Matrices</vt:lpstr>
      <vt:lpstr>Invertible Matrices</vt:lpstr>
      <vt:lpstr>The Point!</vt:lpstr>
      <vt:lpstr>Regression Matrix Style</vt:lpstr>
      <vt:lpstr>Regression Matrix Style</vt:lpstr>
      <vt:lpstr>Regression Matrix Style</vt:lpstr>
      <vt:lpstr>Regression Matrix Style</vt:lpstr>
      <vt:lpstr>Regression Matrix Style</vt:lpstr>
      <vt:lpstr>Regression Matrix Style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Algebra</dc:title>
  <dc:creator>Erin</dc:creator>
  <cp:lastModifiedBy>Erin</cp:lastModifiedBy>
  <cp:revision>28</cp:revision>
  <dcterms:created xsi:type="dcterms:W3CDTF">2012-06-26T21:46:17Z</dcterms:created>
  <dcterms:modified xsi:type="dcterms:W3CDTF">2012-06-27T02:39:20Z</dcterms:modified>
</cp:coreProperties>
</file>