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1" r:id="rId16"/>
    <p:sldId id="262" r:id="rId17"/>
    <p:sldId id="264" r:id="rId18"/>
    <p:sldId id="263" r:id="rId19"/>
    <p:sldId id="298" r:id="rId20"/>
    <p:sldId id="299" r:id="rId21"/>
    <p:sldId id="265" r:id="rId22"/>
    <p:sldId id="290" r:id="rId23"/>
    <p:sldId id="287" r:id="rId24"/>
    <p:sldId id="288" r:id="rId25"/>
    <p:sldId id="291" r:id="rId26"/>
    <p:sldId id="294" r:id="rId27"/>
    <p:sldId id="292" r:id="rId28"/>
    <p:sldId id="295" r:id="rId29"/>
    <p:sldId id="296" r:id="rId30"/>
    <p:sldId id="293" r:id="rId31"/>
    <p:sldId id="297" r:id="rId32"/>
    <p:sldId id="266" r:id="rId33"/>
    <p:sldId id="267" r:id="rId34"/>
    <p:sldId id="268" r:id="rId35"/>
    <p:sldId id="270" r:id="rId36"/>
    <p:sldId id="271" r:id="rId37"/>
    <p:sldId id="272" r:id="rId38"/>
    <p:sldId id="273" r:id="rId39"/>
    <p:sldId id="284" r:id="rId40"/>
    <p:sldId id="285" r:id="rId41"/>
    <p:sldId id="286" r:id="rId42"/>
    <p:sldId id="289" r:id="rId43"/>
    <p:sldId id="300" r:id="rId44"/>
    <p:sldId id="301" r:id="rId45"/>
    <p:sldId id="332" r:id="rId46"/>
    <p:sldId id="333" r:id="rId47"/>
    <p:sldId id="302" r:id="rId48"/>
    <p:sldId id="334" r:id="rId49"/>
    <p:sldId id="303" r:id="rId50"/>
    <p:sldId id="304" r:id="rId51"/>
    <p:sldId id="307" r:id="rId52"/>
    <p:sldId id="306" r:id="rId53"/>
    <p:sldId id="308" r:id="rId54"/>
    <p:sldId id="335" r:id="rId55"/>
    <p:sldId id="336" r:id="rId56"/>
    <p:sldId id="310" r:id="rId57"/>
    <p:sldId id="311" r:id="rId58"/>
    <p:sldId id="315" r:id="rId59"/>
    <p:sldId id="319" r:id="rId60"/>
    <p:sldId id="320" r:id="rId61"/>
    <p:sldId id="321" r:id="rId62"/>
    <p:sldId id="337" r:id="rId63"/>
    <p:sldId id="338" r:id="rId64"/>
    <p:sldId id="324" r:id="rId65"/>
    <p:sldId id="325" r:id="rId66"/>
    <p:sldId id="339" r:id="rId67"/>
    <p:sldId id="340" r:id="rId68"/>
    <p:sldId id="328" r:id="rId69"/>
    <p:sldId id="331" r:id="rId70"/>
    <p:sldId id="330" r:id="rId71"/>
    <p:sldId id="341" r:id="rId72"/>
    <p:sldId id="342" r:id="rId73"/>
    <p:sldId id="343" r:id="rId74"/>
    <p:sldId id="344" r:id="rId75"/>
    <p:sldId id="34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Dry (0)</c:v>
                </c:pt>
              </c:strCache>
            </c:strRef>
          </c:tx>
          <c:marker>
            <c:symbol val="none"/>
          </c:marker>
          <c:cat>
            <c:strRef>
              <c:f>Sheet1!$B$1:$C$1</c:f>
              <c:strCache>
                <c:ptCount val="2"/>
                <c:pt idx="0">
                  <c:v>Dry (0)</c:v>
                </c:pt>
                <c:pt idx="1">
                  <c:v>Wet (1)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30.8</c:v>
                </c:pt>
                <c:pt idx="1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Wet (1)</c:v>
                </c:pt>
              </c:strCache>
            </c:strRef>
          </c:tx>
          <c:marker>
            <c:symbol val="none"/>
          </c:marker>
          <c:cat>
            <c:strRef>
              <c:f>Sheet1!$B$1:$C$1</c:f>
              <c:strCache>
                <c:ptCount val="2"/>
                <c:pt idx="0">
                  <c:v>Dry (0)</c:v>
                </c:pt>
                <c:pt idx="1">
                  <c:v>Wet (1)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22.8</c:v>
                </c:pt>
                <c:pt idx="1">
                  <c:v>29.2</c:v>
                </c:pt>
              </c:numCache>
            </c:numRef>
          </c:val>
        </c:ser>
        <c:dLbls/>
        <c:marker val="1"/>
        <c:axId val="56374400"/>
        <c:axId val="56376320"/>
      </c:lineChart>
      <c:catAx>
        <c:axId val="56374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Learning Environment</a:t>
                </a:r>
              </a:p>
            </c:rich>
          </c:tx>
          <c:layout/>
        </c:title>
        <c:tickLblPos val="nextTo"/>
        <c:crossAx val="56376320"/>
        <c:crosses val="autoZero"/>
        <c:auto val="1"/>
        <c:lblAlgn val="ctr"/>
        <c:lblOffset val="100"/>
      </c:catAx>
      <c:valAx>
        <c:axId val="5637632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5637440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Low Status</c:v>
                </c:pt>
              </c:strCache>
            </c:strRef>
          </c:tx>
          <c:marker>
            <c:symbol val="none"/>
          </c:marker>
          <c:cat>
            <c:strRef>
              <c:f>Sheet1!$B$1:$C$1</c:f>
              <c:strCache>
                <c:ptCount val="2"/>
                <c:pt idx="0">
                  <c:v>Low Events</c:v>
                </c:pt>
                <c:pt idx="1">
                  <c:v>High Events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20.93</c:v>
                </c:pt>
                <c:pt idx="1">
                  <c:v>27.810000000000002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High Status</c:v>
                </c:pt>
              </c:strCache>
            </c:strRef>
          </c:tx>
          <c:marker>
            <c:symbol val="none"/>
          </c:marker>
          <c:cat>
            <c:strRef>
              <c:f>Sheet1!$B$1:$C$1</c:f>
              <c:strCache>
                <c:ptCount val="2"/>
                <c:pt idx="0">
                  <c:v>Low Events</c:v>
                </c:pt>
                <c:pt idx="1">
                  <c:v>High Events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17.779999999999998</c:v>
                </c:pt>
                <c:pt idx="1">
                  <c:v>18.979999999999997</c:v>
                </c:pt>
              </c:numCache>
            </c:numRef>
          </c:val>
        </c:ser>
        <c:dLbls/>
        <c:marker val="1"/>
        <c:axId val="46298240"/>
        <c:axId val="46299776"/>
      </c:lineChart>
      <c:catAx>
        <c:axId val="46298240"/>
        <c:scaling>
          <c:orientation val="minMax"/>
        </c:scaling>
        <c:axPos val="b"/>
        <c:tickLblPos val="nextTo"/>
        <c:crossAx val="46299776"/>
        <c:crosses val="autoZero"/>
        <c:auto val="1"/>
        <c:lblAlgn val="ctr"/>
        <c:lblOffset val="100"/>
      </c:catAx>
      <c:valAx>
        <c:axId val="46299776"/>
        <c:scaling>
          <c:orientation val="minMax"/>
        </c:scaling>
        <c:axPos val="l"/>
        <c:numFmt formatCode="General" sourceLinked="1"/>
        <c:tickLblPos val="nextTo"/>
        <c:crossAx val="46298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Sheet1!$B$11</c:f>
              <c:strCache>
                <c:ptCount val="1"/>
                <c:pt idx="0">
                  <c:v>High Attendance</c:v>
                </c:pt>
              </c:strCache>
            </c:strRef>
          </c:tx>
          <c:marker>
            <c:symbol val="none"/>
          </c:marker>
          <c:cat>
            <c:strRef>
              <c:f>Sheet1!$C$10:$D$10</c:f>
              <c:strCache>
                <c:ptCount val="2"/>
                <c:pt idx="0">
                  <c:v>low books</c:v>
                </c:pt>
                <c:pt idx="1">
                  <c:v>high books</c:v>
                </c:pt>
              </c:strCache>
            </c:strRef>
          </c:cat>
          <c:val>
            <c:numRef>
              <c:f>Sheet1!$C$11:$D$11</c:f>
              <c:numCache>
                <c:formatCode>General</c:formatCode>
                <c:ptCount val="2"/>
                <c:pt idx="0">
                  <c:v>56.863680999999993</c:v>
                </c:pt>
                <c:pt idx="1">
                  <c:v>77.745398999999978</c:v>
                </c:pt>
              </c:numCache>
            </c:numRef>
          </c:val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Average Attendance</c:v>
                </c:pt>
              </c:strCache>
            </c:strRef>
          </c:tx>
          <c:marker>
            <c:symbol val="none"/>
          </c:marker>
          <c:cat>
            <c:strRef>
              <c:f>Sheet1!$C$10:$D$10</c:f>
              <c:strCache>
                <c:ptCount val="2"/>
                <c:pt idx="0">
                  <c:v>low books</c:v>
                </c:pt>
                <c:pt idx="1">
                  <c:v>high books</c:v>
                </c:pt>
              </c:strCache>
            </c:strRef>
          </c:cat>
          <c:val>
            <c:numRef>
              <c:f>Sheet1!$C$12:$D$12</c:f>
              <c:numCache>
                <c:formatCode>General</c:formatCode>
                <c:ptCount val="2"/>
                <c:pt idx="0">
                  <c:v>55.656935000000004</c:v>
                </c:pt>
                <c:pt idx="1">
                  <c:v>67.541665000000023</c:v>
                </c:pt>
              </c:numCache>
            </c:numRef>
          </c:val>
        </c:ser>
        <c:ser>
          <c:idx val="2"/>
          <c:order val="2"/>
          <c:tx>
            <c:strRef>
              <c:f>Sheet1!$B$13</c:f>
              <c:strCache>
                <c:ptCount val="1"/>
                <c:pt idx="0">
                  <c:v>Low Attendance</c:v>
                </c:pt>
              </c:strCache>
            </c:strRef>
          </c:tx>
          <c:marker>
            <c:symbol val="none"/>
          </c:marker>
          <c:cat>
            <c:strRef>
              <c:f>Sheet1!$C$10:$D$10</c:f>
              <c:strCache>
                <c:ptCount val="2"/>
                <c:pt idx="0">
                  <c:v>low books</c:v>
                </c:pt>
                <c:pt idx="1">
                  <c:v>high books</c:v>
                </c:pt>
              </c:strCache>
            </c:strRef>
          </c:cat>
          <c:val>
            <c:numRef>
              <c:f>Sheet1!$C$13:$D$13</c:f>
              <c:numCache>
                <c:formatCode>General</c:formatCode>
                <c:ptCount val="2"/>
                <c:pt idx="0">
                  <c:v>54.450188999999995</c:v>
                </c:pt>
                <c:pt idx="1">
                  <c:v>57.337930999999998</c:v>
                </c:pt>
              </c:numCache>
            </c:numRef>
          </c:val>
        </c:ser>
        <c:dLbls/>
        <c:marker val="1"/>
        <c:axId val="46355584"/>
        <c:axId val="46357504"/>
      </c:lineChart>
      <c:catAx>
        <c:axId val="46355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Books Read</a:t>
                </a:r>
              </a:p>
            </c:rich>
          </c:tx>
          <c:layout/>
        </c:title>
        <c:tickLblPos val="nextTo"/>
        <c:crossAx val="46357504"/>
        <c:crosses val="autoZero"/>
        <c:auto val="1"/>
        <c:lblAlgn val="ctr"/>
        <c:lblOffset val="100"/>
      </c:catAx>
      <c:valAx>
        <c:axId val="4635750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Grade</a:t>
                </a:r>
              </a:p>
            </c:rich>
          </c:tx>
          <c:layout/>
        </c:title>
        <c:numFmt formatCode="General" sourceLinked="1"/>
        <c:tickLblPos val="nextTo"/>
        <c:crossAx val="463555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DF9CB-E55F-47C8-ACD3-BBF121F8D4D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005A5-C989-416A-BCCA-EFE2FFF4B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8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EE3E-00F4-4B13-B5A3-6C2C88214EE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EE3E-00F4-4B13-B5A3-6C2C88214EE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E3702-5AAE-491E-9655-CCD655BA586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E3702-5AAE-491E-9655-CCD655BA586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E3702-5AAE-491E-9655-CCD655BA586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E3702-5AAE-491E-9655-CCD655BA586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E3702-5AAE-491E-9655-CCD655BA586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7BBE-319A-4024-9EF5-6A98B89AFB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06AF93-F0DD-4A32-86F7-CF81FF4B5D66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F9B73C-9865-4F41-BC87-80AFAECFB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IVs</a:t>
            </a:r>
          </a:p>
          <a:p>
            <a:pPr lvl="1"/>
            <a:r>
              <a:rPr lang="en-US" dirty="0" smtClean="0"/>
              <a:t>For example, PTSD scores are predictive of alcohol use</a:t>
            </a:r>
          </a:p>
          <a:p>
            <a:pPr lvl="1"/>
            <a:r>
              <a:rPr lang="en-US" i="1" dirty="0" smtClean="0"/>
              <a:t>After we control for these scores</a:t>
            </a:r>
            <a:r>
              <a:rPr lang="en-US" dirty="0" smtClean="0"/>
              <a:t>, do meaning in life scores help predict alcohol use?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405175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relationships can be assessed and determined</a:t>
            </a:r>
          </a:p>
          <a:p>
            <a:pPr lvl="1"/>
            <a:r>
              <a:rPr lang="en-US" dirty="0" smtClean="0"/>
              <a:t>So, you can use X</a:t>
            </a:r>
            <a:r>
              <a:rPr lang="en-US" baseline="30000" dirty="0" smtClean="0"/>
              <a:t>2 </a:t>
            </a:r>
            <a:r>
              <a:rPr lang="en-US" dirty="0" smtClean="0"/>
              <a:t>to help with curvilinear relationships that you might see when data screening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278624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for other sets of IVs </a:t>
            </a:r>
          </a:p>
          <a:p>
            <a:pPr lvl="1"/>
            <a:r>
              <a:rPr lang="en-US" dirty="0" smtClean="0"/>
              <a:t>Using demographics to control for unequal groups or additional variance over being people</a:t>
            </a:r>
          </a:p>
          <a:p>
            <a:r>
              <a:rPr lang="en-US" dirty="0" smtClean="0"/>
              <a:t>Comparing sets of IVs</a:t>
            </a:r>
          </a:p>
          <a:p>
            <a:pPr lvl="1"/>
            <a:r>
              <a:rPr lang="en-US" dirty="0" smtClean="0"/>
              <a:t>Using several IVs together to be predictive over another set of IVs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081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an equation to predict new people’s scores</a:t>
            </a:r>
          </a:p>
          <a:p>
            <a:pPr lvl="1"/>
            <a:r>
              <a:rPr lang="en-US" dirty="0" smtClean="0"/>
              <a:t>After you have shown that your IVs are predictive, using those scores to assess new people’s performance</a:t>
            </a:r>
          </a:p>
          <a:p>
            <a:pPr lvl="1"/>
            <a:r>
              <a:rPr lang="en-US" dirty="0" smtClean="0"/>
              <a:t>Entrance exams for school, military,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08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Parts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80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Y-hat = A + B1X1 + B2X2 + …</a:t>
            </a:r>
          </a:p>
          <a:p>
            <a:pPr lvl="1"/>
            <a:r>
              <a:rPr lang="en-US" dirty="0" smtClean="0"/>
              <a:t>Y hat = predicted value for each participant</a:t>
            </a:r>
          </a:p>
          <a:p>
            <a:pPr lvl="1"/>
            <a:r>
              <a:rPr lang="en-US" dirty="0" smtClean="0"/>
              <a:t>A = constant, value added to each score to predict participants scores @ zero (y-intercept)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Y-hat = A + B1X1 + B2X2 + …</a:t>
            </a:r>
          </a:p>
          <a:p>
            <a:pPr lvl="1"/>
            <a:r>
              <a:rPr lang="en-US" dirty="0" smtClean="0"/>
              <a:t>B = coefficient</a:t>
            </a:r>
          </a:p>
          <a:p>
            <a:pPr lvl="2"/>
            <a:r>
              <a:rPr lang="en-US" dirty="0" smtClean="0"/>
              <a:t>Holding all other variables constant for every one unit increase in X there is a B unit increase in Y</a:t>
            </a:r>
          </a:p>
          <a:p>
            <a:pPr lvl="2"/>
            <a:r>
              <a:rPr lang="en-US" dirty="0" smtClean="0"/>
              <a:t>Slope for that X variable given all others are zero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Equation</a:t>
            </a:r>
          </a:p>
          <a:p>
            <a:pPr lvl="1"/>
            <a:r>
              <a:rPr lang="en-US" dirty="0" smtClean="0"/>
              <a:t>Y-hat = </a:t>
            </a:r>
            <a:r>
              <a:rPr lang="el-GR" dirty="0" smtClean="0"/>
              <a:t>β</a:t>
            </a:r>
            <a:r>
              <a:rPr lang="en-US" dirty="0" smtClean="0"/>
              <a:t>x1 + </a:t>
            </a:r>
            <a:r>
              <a:rPr lang="el-GR" dirty="0" smtClean="0"/>
              <a:t>β</a:t>
            </a:r>
            <a:r>
              <a:rPr lang="en-US" dirty="0" smtClean="0"/>
              <a:t>x2 …</a:t>
            </a:r>
          </a:p>
          <a:p>
            <a:pPr lvl="1"/>
            <a:r>
              <a:rPr lang="en-US" dirty="0"/>
              <a:t>Beta = standardized B (or z-score B if you like)</a:t>
            </a:r>
          </a:p>
          <a:p>
            <a:pPr lvl="1"/>
            <a:r>
              <a:rPr lang="en-US" dirty="0"/>
              <a:t>For each 1 standard deviation increase in X, there is a B standard deviation increase in Y</a:t>
            </a:r>
          </a:p>
          <a:p>
            <a:pPr lvl="2"/>
            <a:r>
              <a:rPr lang="en-US" dirty="0"/>
              <a:t>Difficult to interpret</a:t>
            </a:r>
          </a:p>
          <a:p>
            <a:pPr lvl="2"/>
            <a:r>
              <a:rPr lang="en-US" dirty="0"/>
              <a:t>BUT!  B is standardized to -1 to 1 so you can treat it as if it were r (which means you can tell direction and magnitude)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33" y="30786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 product – moment correlation = R</a:t>
            </a:r>
          </a:p>
          <a:p>
            <a:pPr lvl="1"/>
            <a:r>
              <a:rPr lang="en-US" dirty="0" smtClean="0"/>
              <a:t>R is the correlation between y and y-hat 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variance accounted for in DV by all the IVs (not just one like r, but ALL of them).</a:t>
            </a:r>
            <a:endParaRPr lang="en-US" baseline="30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err="1" smtClean="0"/>
              <a:t>Semipartial</a:t>
            </a:r>
            <a:r>
              <a:rPr lang="en-US" dirty="0" smtClean="0"/>
              <a:t> correlations = </a:t>
            </a:r>
            <a:r>
              <a:rPr lang="en-US" dirty="0" err="1" smtClean="0"/>
              <a:t>sr</a:t>
            </a:r>
            <a:r>
              <a:rPr lang="en-US" dirty="0" smtClean="0"/>
              <a:t> = </a:t>
            </a:r>
            <a:r>
              <a:rPr lang="en-US" i="1" dirty="0" smtClean="0"/>
              <a:t>part</a:t>
            </a:r>
            <a:r>
              <a:rPr lang="en-US" dirty="0" smtClean="0"/>
              <a:t> in SPSS</a:t>
            </a:r>
          </a:p>
          <a:p>
            <a:pPr lvl="1"/>
            <a:r>
              <a:rPr lang="en-US" dirty="0" smtClean="0"/>
              <a:t>Unique contribution of IV to R2 for those IVs</a:t>
            </a:r>
          </a:p>
          <a:p>
            <a:pPr lvl="1"/>
            <a:r>
              <a:rPr lang="en-US" dirty="0" smtClean="0"/>
              <a:t>Increase in proportion of explained Y variance when X is added to the equation</a:t>
            </a:r>
          </a:p>
          <a:p>
            <a:pPr lvl="1"/>
            <a:r>
              <a:rPr lang="en-US" dirty="0" smtClean="0"/>
              <a:t>A/DV variance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3352800"/>
            <a:ext cx="2667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 Variance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3048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4572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9624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627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Correlation – simply finding the relationship between two scores</a:t>
            </a:r>
          </a:p>
          <a:p>
            <a:pPr lvl="2"/>
            <a:r>
              <a:rPr lang="en-US" dirty="0" smtClean="0"/>
              <a:t>Both the magnitude (how strong or how big)</a:t>
            </a:r>
          </a:p>
          <a:p>
            <a:pPr lvl="2"/>
            <a:r>
              <a:rPr lang="en-US" dirty="0" smtClean="0"/>
              <a:t>And direction (positive / negative)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Partial correlation = pr = </a:t>
            </a:r>
            <a:r>
              <a:rPr lang="en-US" i="1" dirty="0" smtClean="0"/>
              <a:t>partial </a:t>
            </a:r>
            <a:r>
              <a:rPr lang="en-US" dirty="0" smtClean="0"/>
              <a:t>in SPSS</a:t>
            </a:r>
          </a:p>
          <a:p>
            <a:pPr lvl="1"/>
            <a:r>
              <a:rPr lang="en-US" dirty="0" smtClean="0"/>
              <a:t>Proportion in variance in Y not explained by other predictors but this X only</a:t>
            </a:r>
          </a:p>
          <a:p>
            <a:pPr lvl="1"/>
            <a:r>
              <a:rPr lang="en-US" dirty="0" smtClean="0"/>
              <a:t>A/B</a:t>
            </a:r>
          </a:p>
          <a:p>
            <a:pPr lvl="1"/>
            <a:r>
              <a:rPr lang="en-US" dirty="0" smtClean="0"/>
              <a:t>Pr &gt; </a:t>
            </a:r>
            <a:r>
              <a:rPr lang="en-US" smtClean="0"/>
              <a:t>sr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3352800"/>
            <a:ext cx="2667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 Variance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3048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4572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39624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4191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21203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=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= Regression with discrete variables</a:t>
            </a:r>
          </a:p>
          <a:p>
            <a:pPr lvl="1"/>
            <a:r>
              <a:rPr lang="en-US" dirty="0"/>
              <a:t>However, you cannot easily create a ANOVA from a regression</a:t>
            </a:r>
          </a:p>
          <a:p>
            <a:pPr lvl="1"/>
            <a:r>
              <a:rPr lang="en-US" dirty="0"/>
              <a:t>Must convert continuous variables into discrete variables, which causes you to lose variance</a:t>
            </a:r>
          </a:p>
          <a:p>
            <a:pPr lvl="1"/>
            <a:r>
              <a:rPr lang="en-US" dirty="0"/>
              <a:t>More power with regression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83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(SLR)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SLR involves only </a:t>
            </a:r>
            <a:r>
              <a:rPr lang="en-US" b="1" dirty="0" smtClean="0"/>
              <a:t>one</a:t>
            </a:r>
            <a:r>
              <a:rPr lang="en-US" dirty="0" smtClean="0"/>
              <a:t> IV and </a:t>
            </a:r>
            <a:r>
              <a:rPr lang="en-US" b="1" dirty="0" smtClean="0"/>
              <a:t>one</a:t>
            </a:r>
            <a:r>
              <a:rPr lang="en-US" dirty="0" smtClean="0"/>
              <a:t> DV.</a:t>
            </a:r>
          </a:p>
          <a:p>
            <a:pPr lvl="1"/>
            <a:r>
              <a:rPr lang="en-US" dirty="0" smtClean="0"/>
              <a:t>It’s called simple because there’s only ONE thing predicting.</a:t>
            </a:r>
          </a:p>
          <a:p>
            <a:pPr lvl="1"/>
            <a:r>
              <a:rPr lang="en-US" dirty="0" smtClean="0"/>
              <a:t>In this case, beta =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34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(MLR)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MLR uses </a:t>
            </a:r>
            <a:r>
              <a:rPr lang="en-US" b="1" dirty="0" smtClean="0"/>
              <a:t>several</a:t>
            </a:r>
            <a:r>
              <a:rPr lang="en-US" dirty="0"/>
              <a:t> </a:t>
            </a:r>
            <a:r>
              <a:rPr lang="en-US" dirty="0" smtClean="0"/>
              <a:t>IVs and only </a:t>
            </a:r>
            <a:r>
              <a:rPr lang="en-US" b="1" dirty="0" smtClean="0"/>
              <a:t>one</a:t>
            </a:r>
            <a:r>
              <a:rPr lang="en-US" dirty="0" smtClean="0"/>
              <a:t> DV.</a:t>
            </a:r>
          </a:p>
          <a:p>
            <a:pPr lvl="1"/>
            <a:r>
              <a:rPr lang="en-US" dirty="0" smtClean="0"/>
              <a:t>You can use a mix of variables – continuous, categorical, </a:t>
            </a:r>
            <a:r>
              <a:rPr lang="en-US" dirty="0" err="1" smtClean="0"/>
              <a:t>Likert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You can use MLR to figure out which IVs are the most important.</a:t>
            </a:r>
          </a:p>
          <a:p>
            <a:pPr lvl="2"/>
            <a:r>
              <a:rPr lang="en-US" dirty="0" smtClean="0"/>
              <a:t>3 Types MLR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61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Simultaneous/Standard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of the variables are entered “at once”</a:t>
            </a:r>
          </a:p>
          <a:p>
            <a:r>
              <a:rPr lang="en-US" dirty="0"/>
              <a:t>Each variable assessed as if it were the last variable entered</a:t>
            </a:r>
          </a:p>
          <a:p>
            <a:pPr lvl="1"/>
            <a:r>
              <a:rPr lang="en-US" dirty="0"/>
              <a:t>This “controls” for the other IVs, as we talked about the interpretation of B.</a:t>
            </a:r>
          </a:p>
          <a:p>
            <a:pPr lvl="1"/>
            <a:r>
              <a:rPr lang="en-US" dirty="0"/>
              <a:t>Evaluates </a:t>
            </a:r>
            <a:r>
              <a:rPr lang="en-US" dirty="0" err="1"/>
              <a:t>sr</a:t>
            </a:r>
            <a:r>
              <a:rPr lang="en-US" dirty="0"/>
              <a:t> &gt; 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534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Simultaneous/Standard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two highly correlated IVs the one with the biggest </a:t>
            </a:r>
            <a:r>
              <a:rPr lang="en-US" dirty="0" err="1"/>
              <a:t>sr</a:t>
            </a:r>
            <a:r>
              <a:rPr lang="en-US" dirty="0"/>
              <a:t> gets all the variance</a:t>
            </a:r>
          </a:p>
          <a:p>
            <a:r>
              <a:rPr lang="en-US" dirty="0"/>
              <a:t>Therefore the other IV will get very little variance associated with it and look unimportant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13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Sequential/Hierarchical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IVs enter the regression equation in an order specified by the researcher</a:t>
            </a:r>
          </a:p>
          <a:p>
            <a:r>
              <a:rPr lang="en-US" dirty="0"/>
              <a:t>First IV is basically tested against r (since there’s nothing else in the equation it gets all the variance)</a:t>
            </a:r>
          </a:p>
          <a:p>
            <a:r>
              <a:rPr lang="en-US" dirty="0"/>
              <a:t>Next IVs are tested against </a:t>
            </a:r>
            <a:r>
              <a:rPr lang="en-US" dirty="0" err="1"/>
              <a:t>pr</a:t>
            </a:r>
            <a:r>
              <a:rPr lang="en-US" dirty="0"/>
              <a:t> (they only get the left over variance)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315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Sequential/Hierarchical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order?</a:t>
            </a:r>
          </a:p>
          <a:p>
            <a:pPr lvl="1"/>
            <a:r>
              <a:rPr lang="en-US" dirty="0"/>
              <a:t>Assigned by theoretical importance</a:t>
            </a:r>
          </a:p>
          <a:p>
            <a:pPr lvl="1"/>
            <a:r>
              <a:rPr lang="en-US" dirty="0"/>
              <a:t>Or you can control for nuisance variables in the first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444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Sequential/Hierarchical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SETS of IVs instead of individuals</a:t>
            </a:r>
          </a:p>
          <a:p>
            <a:pPr lvl="1"/>
            <a:r>
              <a:rPr lang="en-US" dirty="0"/>
              <a:t>So, say you have a group of IVs that are super highly correlated but you don’t know how to combine them or want to eliminate them.</a:t>
            </a:r>
          </a:p>
          <a:p>
            <a:r>
              <a:rPr lang="en-US" dirty="0"/>
              <a:t>Instead you will process each step as a SET and you don’t care about each individual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hereas regression seeks to use one of the variables as the </a:t>
            </a:r>
            <a:r>
              <a:rPr lang="en-US" i="1" dirty="0" smtClean="0"/>
              <a:t>predictor</a:t>
            </a:r>
            <a:endParaRPr lang="en-US" dirty="0" smtClean="0"/>
          </a:p>
          <a:p>
            <a:pPr lvl="1"/>
            <a:r>
              <a:rPr lang="en-US" dirty="0" smtClean="0"/>
              <a:t>Therefore you have an X variable (IV) - predictor</a:t>
            </a:r>
          </a:p>
          <a:p>
            <a:pPr lvl="1"/>
            <a:r>
              <a:rPr lang="en-US" dirty="0" smtClean="0"/>
              <a:t>And Y variable (DV) - criterion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Stepwise/Statistical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/>
              <a:t>Entry into the equation is solely based on statistical relationship and nothing to do with theory or your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21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Stepwise/Statistical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Forward – biggest IV is added first, then each IV is added as long as it accounts for enough variance</a:t>
            </a:r>
          </a:p>
          <a:p>
            <a:r>
              <a:rPr lang="en-US" dirty="0"/>
              <a:t>Backward – all are entered in the equation at first, and then each one is removed if it doesn’t account for enough variance</a:t>
            </a:r>
          </a:p>
          <a:p>
            <a:r>
              <a:rPr lang="en-US" dirty="0"/>
              <a:t>Stepwise – mix between the two (adds them but then may later delete them if they are no longer important).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931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of cases to IVs</a:t>
            </a:r>
          </a:p>
          <a:p>
            <a:pPr lvl="1"/>
            <a:r>
              <a:rPr lang="en-US" dirty="0" smtClean="0"/>
              <a:t>If you have less cases than IVs you will get a perfect solution (aka account for all the variance in the DV)</a:t>
            </a:r>
          </a:p>
          <a:p>
            <a:pPr lvl="1"/>
            <a:r>
              <a:rPr lang="en-US" dirty="0" smtClean="0"/>
              <a:t>But that doesn’t mean anything…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of cases to IVs</a:t>
            </a:r>
          </a:p>
          <a:p>
            <a:pPr lvl="1"/>
            <a:r>
              <a:rPr lang="en-US" dirty="0" err="1" smtClean="0"/>
              <a:t>Gpower</a:t>
            </a:r>
            <a:r>
              <a:rPr lang="en-US" dirty="0" smtClean="0"/>
              <a:t> = for how many cases given alpha, power, predictors, etc.</a:t>
            </a:r>
          </a:p>
          <a:p>
            <a:pPr lvl="1"/>
            <a:r>
              <a:rPr lang="en-US" dirty="0" smtClean="0"/>
              <a:t>Rules of thumb = more than 50 + 8(K) (number of IVs)</a:t>
            </a:r>
          </a:p>
          <a:p>
            <a:pPr lvl="1"/>
            <a:r>
              <a:rPr lang="en-US" dirty="0" smtClean="0"/>
              <a:t>Or 104 + K (for testing importance of predictors)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people?</a:t>
            </a:r>
          </a:p>
          <a:p>
            <a:pPr lvl="1"/>
            <a:r>
              <a:rPr lang="en-US" dirty="0" smtClean="0"/>
              <a:t>However…you can have too many people.</a:t>
            </a:r>
          </a:p>
          <a:p>
            <a:pPr lvl="1"/>
            <a:r>
              <a:rPr lang="en-US" dirty="0" smtClean="0"/>
              <a:t>Any correlation or predictor will be significant with very large N</a:t>
            </a:r>
          </a:p>
          <a:p>
            <a:pPr lvl="2"/>
            <a:r>
              <a:rPr lang="en-US" dirty="0" smtClean="0"/>
              <a:t>Practical versus statistical significance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data – linear trend at point, mean replace, etc.</a:t>
            </a:r>
          </a:p>
          <a:p>
            <a:r>
              <a:rPr lang="en-US" dirty="0" smtClean="0"/>
              <a:t>Categorical data – best to leave it out because you can’t guess at it.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since IVs are continuous, we want to make sure there are not outliers on both the IVs and DVs</a:t>
            </a:r>
          </a:p>
          <a:p>
            <a:pPr lvl="1"/>
            <a:r>
              <a:rPr lang="en-US" dirty="0" err="1" smtClean="0"/>
              <a:t>Mahalanobis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Leverage – how much influence over the slope a point has</a:t>
            </a:r>
          </a:p>
          <a:p>
            <a:pPr lvl="1"/>
            <a:r>
              <a:rPr lang="en-US" dirty="0" smtClean="0"/>
              <a:t>Cut off rule of thumb = (2K+2)/N</a:t>
            </a:r>
          </a:p>
          <a:p>
            <a:r>
              <a:rPr lang="en-US" dirty="0" smtClean="0"/>
              <a:t>Discrepancy – how far away from other data points a point is (no influence)</a:t>
            </a:r>
          </a:p>
          <a:p>
            <a:r>
              <a:rPr lang="en-US" dirty="0" smtClean="0"/>
              <a:t>Cooks – influence – combination of both leverage and discrepancy</a:t>
            </a:r>
          </a:p>
          <a:p>
            <a:pPr lvl="1"/>
            <a:r>
              <a:rPr lang="en-US" dirty="0" smtClean="0"/>
              <a:t>Cut off rule of thumb = 4/(N-K-1)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IVs are too highly correlated there are several issues</a:t>
            </a:r>
          </a:p>
          <a:p>
            <a:pPr lvl="1"/>
            <a:r>
              <a:rPr lang="en-US" dirty="0" smtClean="0"/>
              <a:t>SPSS may not run</a:t>
            </a:r>
          </a:p>
          <a:p>
            <a:pPr lvl="1"/>
            <a:r>
              <a:rPr lang="en-US" dirty="0" smtClean="0"/>
              <a:t>SPSS picks which variable to go first depending on the type of analysis</a:t>
            </a:r>
          </a:p>
          <a:p>
            <a:r>
              <a:rPr lang="en-US" dirty="0" smtClean="0"/>
              <a:t>Check – bivariate correlation table of IVs</a:t>
            </a:r>
          </a:p>
          <a:p>
            <a:pPr lvl="1"/>
            <a:r>
              <a:rPr lang="en-US" dirty="0" smtClean="0"/>
              <a:t>(you want it to be correlated with DV!)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52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 X – variables – more flexible than ANOVA</a:t>
            </a:r>
          </a:p>
          <a:p>
            <a:pPr lvl="1"/>
            <a:r>
              <a:rPr lang="en-US" dirty="0" smtClean="0"/>
              <a:t>Can be any combination of variables, continuous, </a:t>
            </a:r>
            <a:r>
              <a:rPr lang="en-US" dirty="0" err="1" smtClean="0"/>
              <a:t>Likert</a:t>
            </a:r>
            <a:r>
              <a:rPr lang="en-US" dirty="0" smtClean="0"/>
              <a:t>, categorical</a:t>
            </a:r>
          </a:p>
          <a:p>
            <a:r>
              <a:rPr lang="en-US" dirty="0" smtClean="0"/>
              <a:t>Dependent Y-variables – usually continuous, but you can predict categorical variables</a:t>
            </a:r>
          </a:p>
          <a:p>
            <a:pPr lvl="1"/>
            <a:r>
              <a:rPr lang="en-US" dirty="0" smtClean="0"/>
              <a:t>Better with </a:t>
            </a:r>
            <a:r>
              <a:rPr lang="en-US" dirty="0" err="1" smtClean="0"/>
              <a:t>discriminant</a:t>
            </a:r>
            <a:r>
              <a:rPr lang="en-US" dirty="0" smtClean="0"/>
              <a:t> or log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Normal/Linear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Normality – we want our IVs and DVs to be normally distributed</a:t>
            </a:r>
          </a:p>
          <a:p>
            <a:pPr lvl="1"/>
            <a:r>
              <a:rPr lang="en-US" dirty="0" smtClean="0"/>
              <a:t>Residual Histogram</a:t>
            </a:r>
          </a:p>
          <a:p>
            <a:r>
              <a:rPr lang="en-US" dirty="0" smtClean="0"/>
              <a:t>Linearity – relationships between IV and DV should be linear or you will do a special X2 </a:t>
            </a:r>
          </a:p>
          <a:p>
            <a:pPr lvl="1"/>
            <a:r>
              <a:rPr lang="en-US" dirty="0" smtClean="0"/>
              <a:t>Normality PP Plot</a:t>
            </a:r>
          </a:p>
        </p:txBody>
      </p:sp>
    </p:spTree>
    <p:extLst>
      <p:ext uri="{BB962C8B-B14F-4D97-AF65-F5344CB8AC3E}">
        <p14:creationId xmlns:p14="http://schemas.microsoft.com/office/powerpoint/2010/main" xmlns="" val="2095410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Homogeneity/Homoscedasticity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– you want the IVs/DVs to have equal variances</a:t>
            </a:r>
          </a:p>
          <a:p>
            <a:pPr lvl="1"/>
            <a:r>
              <a:rPr lang="en-US" dirty="0" smtClean="0"/>
              <a:t>Residual Plot (equal spread up and down - raining)</a:t>
            </a:r>
          </a:p>
          <a:p>
            <a:r>
              <a:rPr lang="en-US" dirty="0" smtClean="0"/>
              <a:t>Homoscedasticity – you want the errors to be spread evenly across the values of the other variables</a:t>
            </a:r>
          </a:p>
          <a:p>
            <a:pPr lvl="1"/>
            <a:r>
              <a:rPr lang="en-US" dirty="0" smtClean="0"/>
              <a:t>Residual Plot (equal spread up and down across the bottom – megaphones)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007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errors</a:t>
            </a:r>
          </a:p>
          <a:p>
            <a:pPr lvl="1"/>
            <a:r>
              <a:rPr lang="en-US" dirty="0"/>
              <a:t>You need to know that the scores of the first person tested are not affecting the scores of the last person tested</a:t>
            </a:r>
          </a:p>
          <a:p>
            <a:pPr lvl="1"/>
            <a:r>
              <a:rPr lang="en-US" dirty="0"/>
              <a:t>Mud on a scale</a:t>
            </a:r>
          </a:p>
        </p:txBody>
      </p:sp>
    </p:spTree>
    <p:extLst>
      <p:ext uri="{BB962C8B-B14F-4D97-AF65-F5344CB8AC3E}">
        <p14:creationId xmlns:p14="http://schemas.microsoft.com/office/powerpoint/2010/main" xmlns="" val="1294313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02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1</a:t>
            </a:r>
          </a:p>
          <a:p>
            <a:r>
              <a:rPr lang="en-US" dirty="0" smtClean="0"/>
              <a:t>IV</a:t>
            </a:r>
          </a:p>
          <a:p>
            <a:pPr lvl="1"/>
            <a:r>
              <a:rPr lang="en-US" dirty="0" smtClean="0"/>
              <a:t>Books – number of books people read</a:t>
            </a:r>
          </a:p>
          <a:p>
            <a:pPr lvl="1"/>
            <a:r>
              <a:rPr lang="en-US" dirty="0" smtClean="0"/>
              <a:t>Attend – attendance for class</a:t>
            </a:r>
          </a:p>
          <a:p>
            <a:r>
              <a:rPr lang="en-US" dirty="0" smtClean="0"/>
              <a:t>DV</a:t>
            </a:r>
          </a:p>
          <a:p>
            <a:pPr lvl="1"/>
            <a:r>
              <a:rPr lang="en-US" dirty="0" smtClean="0"/>
              <a:t>Grade – final grade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560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Question:</a:t>
            </a:r>
          </a:p>
          <a:p>
            <a:pPr lvl="1"/>
            <a:r>
              <a:rPr lang="en-US" dirty="0" smtClean="0"/>
              <a:t>Does the number of books predict final grade in the course?</a:t>
            </a:r>
          </a:p>
          <a:p>
            <a:pPr lvl="1"/>
            <a:r>
              <a:rPr lang="en-US" dirty="0" smtClean="0"/>
              <a:t>Does attendance predict final grade in the course?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441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 - Simultaneous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Do books and attendance both predict final course grade?</a:t>
            </a:r>
          </a:p>
          <a:p>
            <a:pPr lvl="2"/>
            <a:r>
              <a:rPr lang="en-US" dirty="0" smtClean="0"/>
              <a:t>Overall – together?</a:t>
            </a:r>
          </a:p>
          <a:p>
            <a:pPr lvl="2"/>
            <a:r>
              <a:rPr lang="en-US" dirty="0" smtClean="0"/>
              <a:t>Individual predictors?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434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 – Hierarchical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question: What predicts how well people take care of their cars?</a:t>
            </a:r>
          </a:p>
          <a:p>
            <a:pPr lvl="1"/>
            <a:r>
              <a:rPr lang="en-US" dirty="0" smtClean="0"/>
              <a:t>We want to first control for demographics (age, gender)</a:t>
            </a:r>
          </a:p>
          <a:p>
            <a:pPr lvl="1"/>
            <a:r>
              <a:rPr lang="en-US" dirty="0" smtClean="0"/>
              <a:t>And then use extroversion to predict how well people take care of their cars.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627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after controlling for demographics, does extroversion predict?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794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  <a:p>
            <a:r>
              <a:rPr lang="en-US" dirty="0" smtClean="0"/>
              <a:t>Types </a:t>
            </a:r>
          </a:p>
          <a:p>
            <a:pPr lvl="1"/>
            <a:r>
              <a:rPr lang="en-US" dirty="0" smtClean="0"/>
              <a:t>Two categorical</a:t>
            </a:r>
          </a:p>
          <a:p>
            <a:pPr lvl="1"/>
            <a:r>
              <a:rPr lang="en-US" dirty="0" smtClean="0"/>
              <a:t>One categorical, One continuous</a:t>
            </a:r>
          </a:p>
          <a:p>
            <a:pPr lvl="1"/>
            <a:r>
              <a:rPr lang="en-US" dirty="0" smtClean="0"/>
              <a:t>Two continuous</a:t>
            </a:r>
          </a:p>
        </p:txBody>
      </p:sp>
    </p:spTree>
    <p:extLst>
      <p:ext uri="{BB962C8B-B14F-4D97-AF65-F5344CB8AC3E}">
        <p14:creationId xmlns:p14="http://schemas.microsoft.com/office/powerpoint/2010/main" xmlns="" val="201835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causal design, unless you manipulate the X (IV) variable</a:t>
            </a:r>
          </a:p>
          <a:p>
            <a:r>
              <a:rPr lang="en-US" dirty="0" smtClean="0"/>
              <a:t>However, sometimes very obvious which variable would be predictive</a:t>
            </a:r>
          </a:p>
          <a:p>
            <a:pPr lvl="1"/>
            <a:r>
              <a:rPr lang="en-US" dirty="0" smtClean="0"/>
              <a:t>Smoking predicts cancer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do ANOVA in regression</a:t>
            </a:r>
          </a:p>
          <a:p>
            <a:pPr lvl="1"/>
            <a:r>
              <a:rPr lang="en-US" dirty="0" smtClean="0"/>
              <a:t>If you have two levels, simply type them in as 0 and 1</a:t>
            </a:r>
          </a:p>
          <a:p>
            <a:pPr lvl="1"/>
            <a:r>
              <a:rPr lang="en-US" dirty="0" smtClean="0"/>
              <a:t>If you have more than two levels, you need to enter each separately</a:t>
            </a:r>
          </a:p>
        </p:txBody>
      </p:sp>
    </p:spTree>
    <p:extLst>
      <p:ext uri="{BB962C8B-B14F-4D97-AF65-F5344CB8AC3E}">
        <p14:creationId xmlns:p14="http://schemas.microsoft.com/office/powerpoint/2010/main" xmlns="" val="7426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two levels:</a:t>
            </a:r>
          </a:p>
          <a:p>
            <a:pPr lvl="1"/>
            <a:r>
              <a:rPr lang="en-US" dirty="0" smtClean="0"/>
              <a:t>You will need Levels – 1 columns </a:t>
            </a:r>
          </a:p>
          <a:p>
            <a:pPr lvl="1"/>
            <a:r>
              <a:rPr lang="en-US" dirty="0" smtClean="0"/>
              <a:t>F – value tells you the overall </a:t>
            </a:r>
            <a:r>
              <a:rPr lang="en-US" i="1" dirty="0" smtClean="0"/>
              <a:t>main effect</a:t>
            </a:r>
            <a:endParaRPr lang="en-US" dirty="0" smtClean="0"/>
          </a:p>
          <a:p>
            <a:pPr lvl="1"/>
            <a:r>
              <a:rPr lang="en-US" dirty="0" smtClean="0"/>
              <a:t>B value – compares that group to the group coded as all zeros </a:t>
            </a:r>
          </a:p>
        </p:txBody>
      </p:sp>
    </p:spTree>
    <p:extLst>
      <p:ext uri="{BB962C8B-B14F-4D97-AF65-F5344CB8AC3E}">
        <p14:creationId xmlns:p14="http://schemas.microsoft.com/office/powerpoint/2010/main" xmlns="" val="1066518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After you enter each variable separately, then enter them as a set (or one simultaneous) regression</a:t>
            </a:r>
          </a:p>
          <a:p>
            <a:r>
              <a:rPr lang="en-US" dirty="0" smtClean="0"/>
              <a:t>The significance of the overall model will tell if you if the </a:t>
            </a:r>
            <a:r>
              <a:rPr lang="en-US" i="1" dirty="0" smtClean="0"/>
              <a:t>main effect</a:t>
            </a:r>
            <a:r>
              <a:rPr lang="en-US" dirty="0" smtClean="0"/>
              <a:t> is significant</a:t>
            </a:r>
          </a:p>
          <a:p>
            <a:r>
              <a:rPr lang="en-US" dirty="0" smtClean="0"/>
              <a:t>B gives you differences between groups (two levels)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10014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friends do people have?</a:t>
            </a:r>
          </a:p>
          <a:p>
            <a:pPr lvl="1"/>
            <a:r>
              <a:rPr lang="en-US" dirty="0" smtClean="0"/>
              <a:t>This example is from ANOVA.</a:t>
            </a:r>
          </a:p>
          <a:p>
            <a:pPr lvl="1"/>
            <a:r>
              <a:rPr lang="en-US" dirty="0" smtClean="0"/>
              <a:t>IV: Health condition – excellent, fair or poor.</a:t>
            </a:r>
          </a:p>
          <a:p>
            <a:pPr lvl="1"/>
            <a:r>
              <a:rPr lang="en-US" dirty="0" smtClean="0"/>
              <a:t>DV: Number of Friends.</a:t>
            </a:r>
          </a:p>
        </p:txBody>
      </p:sp>
    </p:spTree>
    <p:extLst>
      <p:ext uri="{BB962C8B-B14F-4D97-AF65-F5344CB8AC3E}">
        <p14:creationId xmlns:p14="http://schemas.microsoft.com/office/powerpoint/2010/main" xmlns="" val="95615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have three groups or levels, we’ll need to recode this variable into 2 variables.</a:t>
            </a:r>
          </a:p>
          <a:p>
            <a:pPr lvl="1"/>
            <a:r>
              <a:rPr lang="en-US" dirty="0" smtClean="0"/>
              <a:t>One for excellent</a:t>
            </a:r>
          </a:p>
          <a:p>
            <a:pPr lvl="1"/>
            <a:r>
              <a:rPr lang="en-US" dirty="0" smtClean="0"/>
              <a:t>One for fair</a:t>
            </a:r>
          </a:p>
          <a:p>
            <a:pPr lvl="1"/>
            <a:r>
              <a:rPr lang="en-US" dirty="0" smtClean="0"/>
              <a:t>The blanks for poor.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224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three?</a:t>
            </a:r>
          </a:p>
          <a:p>
            <a:pPr lvl="1"/>
            <a:r>
              <a:rPr lang="en-US" dirty="0" smtClean="0"/>
              <a:t>Because that would be repetitive.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469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– well we automatically test for interactions in ANOVA, why not in regression?</a:t>
            </a:r>
          </a:p>
          <a:p>
            <a:pPr lvl="1"/>
            <a:r>
              <a:rPr lang="en-US" dirty="0" smtClean="0"/>
              <a:t>In regression an interaction says that there are differences in the slope of the line predicting Y from one IV depending on the level of the other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2646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variable interactions:</a:t>
            </a:r>
          </a:p>
          <a:p>
            <a:pPr lvl="1"/>
            <a:r>
              <a:rPr lang="en-US" dirty="0" smtClean="0"/>
              <a:t>So we have two categorical predictors.</a:t>
            </a:r>
          </a:p>
          <a:p>
            <a:pPr lvl="1"/>
            <a:r>
              <a:rPr lang="en-US" dirty="0" smtClean="0"/>
              <a:t>Example – create interaction term</a:t>
            </a:r>
          </a:p>
          <a:p>
            <a:pPr lvl="2"/>
            <a:r>
              <a:rPr lang="en-US" dirty="0" smtClean="0"/>
              <a:t>Testing environment by Learning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095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we’ve created our interaction terms, we can test them using a hierarchical regression</a:t>
            </a:r>
          </a:p>
          <a:p>
            <a:pPr lvl="1"/>
            <a:r>
              <a:rPr lang="en-US" dirty="0" smtClean="0"/>
              <a:t>Step one – main effects</a:t>
            </a:r>
          </a:p>
          <a:p>
            <a:pPr lvl="1"/>
            <a:r>
              <a:rPr lang="en-US" dirty="0" smtClean="0"/>
              <a:t>Step two – main effects and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5460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examine step 1 for main effects</a:t>
            </a:r>
          </a:p>
          <a:p>
            <a:r>
              <a:rPr lang="en-US" dirty="0" smtClean="0"/>
              <a:t>Step two for interactions</a:t>
            </a:r>
          </a:p>
          <a:p>
            <a:pPr lvl="1"/>
            <a:r>
              <a:rPr lang="en-US" dirty="0" smtClean="0"/>
              <a:t>You ignore the main effects in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0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1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all that mean?!</a:t>
            </a:r>
          </a:p>
          <a:p>
            <a:pPr lvl="1"/>
            <a:r>
              <a:rPr lang="en-US" dirty="0" smtClean="0"/>
              <a:t>After a significant ANOVA, you do a post hoc correct?</a:t>
            </a:r>
          </a:p>
          <a:p>
            <a:pPr lvl="1"/>
            <a:r>
              <a:rPr lang="en-US" dirty="0" smtClean="0"/>
              <a:t>Simple slopes – post hoc analyses for interactions in regression</a:t>
            </a:r>
          </a:p>
          <a:p>
            <a:pPr lvl="2"/>
            <a:r>
              <a:rPr lang="en-US" dirty="0" smtClean="0"/>
              <a:t>These are “harder to get” than an ANOVA, but there are less “tests” to run so technically more powerful/less type 1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077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write out the equation and figure out the slopes/means/picture for each condition combination.</a:t>
            </a:r>
          </a:p>
          <a:p>
            <a:r>
              <a:rPr lang="en-US" sz="3200" dirty="0"/>
              <a:t>Equation = 30.8 + -8 (learning) + -14.1 (testing) + 20.5(learning X testing)</a:t>
            </a:r>
          </a:p>
          <a:p>
            <a:r>
              <a:rPr lang="en-US" sz="3200" dirty="0"/>
              <a:t> 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758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fill in the equation for all the combinations.</a:t>
            </a:r>
          </a:p>
          <a:p>
            <a:pPr lvl="1"/>
            <a:r>
              <a:rPr lang="en-US" dirty="0" smtClean="0"/>
              <a:t>Learning (0 or 1)</a:t>
            </a:r>
          </a:p>
          <a:p>
            <a:pPr lvl="1"/>
            <a:r>
              <a:rPr lang="en-US" dirty="0" smtClean="0"/>
              <a:t>Testing (0 or 1)</a:t>
            </a:r>
          </a:p>
          <a:p>
            <a:pPr lvl="1"/>
            <a:r>
              <a:rPr lang="en-US" dirty="0" smtClean="0"/>
              <a:t>Interaction (0 or 1 depending on the combination).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684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- Nominal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8709806"/>
              </p:ext>
            </p:extLst>
          </p:nvPr>
        </p:nvGraphicFramePr>
        <p:xfrm>
          <a:off x="457200" y="16002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6081226"/>
              </p:ext>
            </p:extLst>
          </p:nvPr>
        </p:nvGraphicFramePr>
        <p:xfrm>
          <a:off x="2895600" y="2895600"/>
          <a:ext cx="6096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8861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4</a:t>
            </a:r>
          </a:p>
          <a:p>
            <a:pPr lvl="1"/>
            <a:r>
              <a:rPr lang="en-US" dirty="0" smtClean="0"/>
              <a:t>IVs</a:t>
            </a:r>
          </a:p>
          <a:p>
            <a:pPr lvl="1"/>
            <a:r>
              <a:rPr lang="en-US" dirty="0" smtClean="0"/>
              <a:t>Events – number of events attended</a:t>
            </a:r>
          </a:p>
          <a:p>
            <a:pPr lvl="1"/>
            <a:r>
              <a:rPr lang="en-US" dirty="0" smtClean="0"/>
              <a:t>Status – low (0) versus high (1)</a:t>
            </a:r>
          </a:p>
          <a:p>
            <a:pPr lvl="1"/>
            <a:r>
              <a:rPr lang="en-US" dirty="0" smtClean="0"/>
              <a:t>DVs</a:t>
            </a:r>
          </a:p>
          <a:p>
            <a:pPr lvl="1"/>
            <a:r>
              <a:rPr lang="en-US" dirty="0" smtClean="0"/>
              <a:t>Stress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758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interaction</a:t>
            </a:r>
          </a:p>
          <a:p>
            <a:pPr lvl="1"/>
            <a:r>
              <a:rPr lang="en-US" dirty="0" smtClean="0"/>
              <a:t>Transform &gt; compute &gt; multiply</a:t>
            </a:r>
          </a:p>
          <a:p>
            <a:r>
              <a:rPr lang="en-US" dirty="0" smtClean="0"/>
              <a:t>Run regression as before</a:t>
            </a:r>
          </a:p>
          <a:p>
            <a:pPr lvl="1"/>
            <a:r>
              <a:rPr lang="en-US" dirty="0" smtClean="0"/>
              <a:t>Step 1 – main effects</a:t>
            </a:r>
          </a:p>
          <a:p>
            <a:pPr lvl="1"/>
            <a:r>
              <a:rPr lang="en-US" dirty="0" smtClean="0"/>
              <a:t>Step 2 – main effects and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295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status, look at events slope.</a:t>
            </a:r>
          </a:p>
          <a:p>
            <a:pPr lvl="1"/>
            <a:r>
              <a:rPr lang="en-US" dirty="0"/>
              <a:t>B = .121, β = .52, </a:t>
            </a:r>
            <a:r>
              <a:rPr lang="en-US" i="1" dirty="0"/>
              <a:t>t</a:t>
            </a:r>
            <a:r>
              <a:rPr lang="en-US" dirty="0"/>
              <a:t>(57) =3.94, </a:t>
            </a:r>
            <a:r>
              <a:rPr lang="en-US" i="1" dirty="0"/>
              <a:t>p</a:t>
            </a:r>
            <a:r>
              <a:rPr lang="en-US" dirty="0"/>
              <a:t>&lt;.001, indicating that low status people feel more stress as the number of events they attend increases.</a:t>
            </a:r>
          </a:p>
          <a:p>
            <a:r>
              <a:rPr lang="en-US" dirty="0" smtClean="0"/>
              <a:t>HIGH status, look at events slope.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/>
              <a:t>B = .02, β = .10, </a:t>
            </a:r>
            <a:r>
              <a:rPr lang="en-US" i="1" dirty="0"/>
              <a:t>t</a:t>
            </a:r>
            <a:r>
              <a:rPr lang="en-US" dirty="0"/>
              <a:t>(57) = .55, </a:t>
            </a:r>
            <a:r>
              <a:rPr lang="en-US" i="1" dirty="0"/>
              <a:t>p</a:t>
            </a:r>
            <a:r>
              <a:rPr lang="en-US" dirty="0"/>
              <a:t>.=58, indicating that high status people feel the same amount of stress no matter how many events they attend.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- Mix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4705642"/>
              </p:ext>
            </p:extLst>
          </p:nvPr>
        </p:nvGraphicFramePr>
        <p:xfrm>
          <a:off x="457200" y="16002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89057296"/>
              </p:ext>
            </p:extLst>
          </p:nvPr>
        </p:nvGraphicFramePr>
        <p:xfrm>
          <a:off x="43434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768893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likely combination since you are running a regression</a:t>
            </a:r>
          </a:p>
          <a:p>
            <a:pPr lvl="1"/>
            <a:r>
              <a:rPr lang="en-US" dirty="0" smtClean="0"/>
              <a:t>Create interaction term first (multiply them together)</a:t>
            </a:r>
          </a:p>
          <a:p>
            <a:pPr lvl="1"/>
            <a:r>
              <a:rPr lang="en-US" dirty="0" smtClean="0"/>
              <a:t>Books * Attendance Interaction to predict grades.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472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– continuous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Pick ONE variable to examine.  Let’s go with attendance.</a:t>
            </a:r>
          </a:p>
          <a:p>
            <a:pPr lvl="1"/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can get the AVERAGE slope for attendance and books.  Since we picked attendance, we will look at the slope for books, β=-.532, </a:t>
            </a:r>
            <a:r>
              <a:rPr lang="en-US" sz="2800" i="1" dirty="0"/>
              <a:t>t</a:t>
            </a:r>
            <a:r>
              <a:rPr lang="en-US" sz="2800" dirty="0"/>
              <a:t>(37) = -1.21, </a:t>
            </a:r>
            <a:r>
              <a:rPr lang="en-US" sz="2800" i="1" dirty="0"/>
              <a:t>p</a:t>
            </a:r>
            <a:r>
              <a:rPr lang="en-US" sz="2800" dirty="0"/>
              <a:t>=.24.  So at average attendance, readings books do not increase your grade</a:t>
            </a:r>
            <a:r>
              <a:rPr lang="en-US" sz="2800" dirty="0" smtClean="0"/>
              <a:t>.</a:t>
            </a:r>
            <a:endParaRPr lang="en-US" dirty="0" smtClean="0"/>
          </a:p>
          <a:p>
            <a:r>
              <a:rPr lang="en-US" dirty="0" smtClean="0"/>
              <a:t>Let’s create hi and lo terms for ONE of the variables.</a:t>
            </a:r>
          </a:p>
          <a:p>
            <a:pPr lvl="1"/>
            <a:r>
              <a:rPr lang="en-US" dirty="0" err="1" smtClean="0"/>
              <a:t>AttendanceHI</a:t>
            </a:r>
            <a:r>
              <a:rPr lang="en-US" dirty="0" smtClean="0"/>
              <a:t>, </a:t>
            </a:r>
            <a:r>
              <a:rPr lang="en-US" dirty="0" err="1" smtClean="0"/>
              <a:t>AttendanceLO</a:t>
            </a:r>
            <a:endParaRPr lang="en-US" dirty="0" smtClean="0"/>
          </a:p>
          <a:p>
            <a:pPr lvl="1"/>
            <a:r>
              <a:rPr lang="en-US" dirty="0" err="1" smtClean="0"/>
              <a:t>AttendanceHI</a:t>
            </a:r>
            <a:r>
              <a:rPr lang="en-US" dirty="0" smtClean="0"/>
              <a:t> by Books, </a:t>
            </a:r>
            <a:r>
              <a:rPr lang="en-US" dirty="0" err="1" smtClean="0"/>
              <a:t>AttendanceLO</a:t>
            </a:r>
            <a:r>
              <a:rPr lang="en-US" dirty="0" smtClean="0"/>
              <a:t> by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75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want to know the relationship between IV and DV and the importance of each IV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Control for some variables variance and then see if other IVs add any additional prediction</a:t>
            </a:r>
          </a:p>
          <a:p>
            <a:pPr lvl="1"/>
            <a:r>
              <a:rPr lang="en-US" dirty="0" smtClean="0"/>
              <a:t>Compare sets of IV and how predictive they are (which is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42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-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can’t just use 1 and 0 for different groups</a:t>
            </a:r>
          </a:p>
          <a:p>
            <a:pPr lvl="1"/>
            <a:r>
              <a:rPr lang="en-US" dirty="0" smtClean="0"/>
              <a:t>So we have to create “hi” and “lo” groups for one variable</a:t>
            </a:r>
          </a:p>
          <a:p>
            <a:pPr lvl="1"/>
            <a:r>
              <a:rPr lang="en-US" dirty="0" smtClean="0"/>
              <a:t>This theory is also backwards…for the hi group, you subtract 1 SD, for the lo group you add 1SD</a:t>
            </a:r>
          </a:p>
          <a:p>
            <a:pPr lvl="1"/>
            <a:r>
              <a:rPr lang="en-US" dirty="0" smtClean="0"/>
              <a:t>Basically you are bringing them up or down to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538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2124594"/>
              </p:ext>
            </p:extLst>
          </p:nvPr>
        </p:nvGraphicFramePr>
        <p:xfrm>
          <a:off x="2286000" y="2057400"/>
          <a:ext cx="6629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522798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Content Placeholder 3" descr="Description: Description: Description: Description: Description: Description: Pre-mediati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4572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escription: Description: Description: Description: Description: Description: Mediati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95600"/>
            <a:ext cx="6830749" cy="295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Mediation occurs when the relationship between an X variable and a Y variable is eliminated or lowered when an additional Mediator variable is added to the equation.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Baron and Kenny</a:t>
            </a:r>
          </a:p>
          <a:p>
            <a:pPr lvl="1"/>
            <a:r>
              <a:rPr lang="en-US" dirty="0" smtClean="0"/>
              <a:t>Step 1 – use X to predict Y to get c pathway.</a:t>
            </a:r>
          </a:p>
          <a:p>
            <a:pPr lvl="1"/>
            <a:r>
              <a:rPr lang="en-US" dirty="0" smtClean="0"/>
              <a:t>Step 2 – use X to predict M to get a pathway.</a:t>
            </a:r>
          </a:p>
          <a:p>
            <a:pPr lvl="1"/>
            <a:r>
              <a:rPr lang="en-US" dirty="0" smtClean="0"/>
              <a:t>Step 3 – use X and M to predict Y to get b pathway.</a:t>
            </a:r>
            <a:endParaRPr lang="en-US" dirty="0" smtClean="0"/>
          </a:p>
          <a:p>
            <a:pPr lvl="1"/>
            <a:r>
              <a:rPr lang="en-US" dirty="0" smtClean="0"/>
              <a:t>Step 4 – use the same regression to look at the c’ pathway.</a:t>
            </a:r>
          </a:p>
          <a:p>
            <a:r>
              <a:rPr lang="en-US" dirty="0" err="1" smtClean="0"/>
              <a:t>Sobel</a:t>
            </a:r>
            <a:r>
              <a:rPr lang="en-US" dirty="0" smtClean="0"/>
              <a:t> test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Steps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7" y="2848769"/>
            <a:ext cx="5267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good is the equation?</a:t>
            </a:r>
          </a:p>
          <a:p>
            <a:pPr lvl="1"/>
            <a:r>
              <a:rPr lang="en-US" dirty="0" smtClean="0"/>
              <a:t>Is it better than chance?  Or better than using the mean to predict scores?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53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IVs</a:t>
            </a:r>
          </a:p>
          <a:p>
            <a:pPr lvl="1"/>
            <a:r>
              <a:rPr lang="en-US" dirty="0" smtClean="0"/>
              <a:t>Which IVs are the most important?  Which contribute the most prediction to the equation?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46233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563</TotalTime>
  <Words>2507</Words>
  <Application>Microsoft Office PowerPoint</Application>
  <PresentationFormat>On-screen Show (4:3)</PresentationFormat>
  <Paragraphs>352</Paragraphs>
  <Slides>75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Technic</vt:lpstr>
      <vt:lpstr>Regression</vt:lpstr>
      <vt:lpstr>Description</vt:lpstr>
      <vt:lpstr>Description</vt:lpstr>
      <vt:lpstr>Description</vt:lpstr>
      <vt:lpstr>Description</vt:lpstr>
      <vt:lpstr>Regression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Regression Parts</vt:lpstr>
      <vt:lpstr>Equation</vt:lpstr>
      <vt:lpstr>Equation</vt:lpstr>
      <vt:lpstr>Equation</vt:lpstr>
      <vt:lpstr>Equation</vt:lpstr>
      <vt:lpstr>SR</vt:lpstr>
      <vt:lpstr>PR</vt:lpstr>
      <vt:lpstr>Types of Regression</vt:lpstr>
      <vt:lpstr>ANOVA = Regression</vt:lpstr>
      <vt:lpstr>Simple (SLR)</vt:lpstr>
      <vt:lpstr>Multiple (MLR)</vt:lpstr>
      <vt:lpstr>Simultaneous/Standard</vt:lpstr>
      <vt:lpstr>Simultaneous/Standard</vt:lpstr>
      <vt:lpstr>Sequential/Hierarchical</vt:lpstr>
      <vt:lpstr>Sequential/Hierarchical</vt:lpstr>
      <vt:lpstr>Sequential/Hierarchical</vt:lpstr>
      <vt:lpstr>Stepwise/Statistical</vt:lpstr>
      <vt:lpstr>Stepwise/Statistical</vt:lpstr>
      <vt:lpstr>Assumptions</vt:lpstr>
      <vt:lpstr>Number of People</vt:lpstr>
      <vt:lpstr>Number of People</vt:lpstr>
      <vt:lpstr>Number of People</vt:lpstr>
      <vt:lpstr>Missing Data</vt:lpstr>
      <vt:lpstr>Outliers</vt:lpstr>
      <vt:lpstr>Outliers</vt:lpstr>
      <vt:lpstr>Multicollinearity</vt:lpstr>
      <vt:lpstr>Normal/Linear</vt:lpstr>
      <vt:lpstr>Homogeneity/Homoscedasticity</vt:lpstr>
      <vt:lpstr>Theoretical Assumption</vt:lpstr>
      <vt:lpstr>Examples</vt:lpstr>
      <vt:lpstr>SLR</vt:lpstr>
      <vt:lpstr>SLR</vt:lpstr>
      <vt:lpstr>MLR - Simultaneous</vt:lpstr>
      <vt:lpstr>MLR – Hierarchical </vt:lpstr>
      <vt:lpstr>MLR Hierarchical</vt:lpstr>
      <vt:lpstr>Interactions</vt:lpstr>
      <vt:lpstr>Dummy Coding </vt:lpstr>
      <vt:lpstr>Dummy Coding</vt:lpstr>
      <vt:lpstr>Dummy Coding</vt:lpstr>
      <vt:lpstr>Dummy Coding </vt:lpstr>
      <vt:lpstr>Dummy Coding </vt:lpstr>
      <vt:lpstr>Dummy Coding</vt:lpstr>
      <vt:lpstr>Interactions</vt:lpstr>
      <vt:lpstr>Interactions</vt:lpstr>
      <vt:lpstr>Interactions - Nominal</vt:lpstr>
      <vt:lpstr>Interactions - Nominal</vt:lpstr>
      <vt:lpstr>Interactions - Nominal</vt:lpstr>
      <vt:lpstr>Interactions - Nominal</vt:lpstr>
      <vt:lpstr>Interactions - Nominal</vt:lpstr>
      <vt:lpstr>Interaction - Nominal</vt:lpstr>
      <vt:lpstr>Interactions - Mix</vt:lpstr>
      <vt:lpstr>How to</vt:lpstr>
      <vt:lpstr>Interactions - Mix</vt:lpstr>
      <vt:lpstr>Interaction - Mix</vt:lpstr>
      <vt:lpstr>Interactions - continuous</vt:lpstr>
      <vt:lpstr>Interactions – continuous </vt:lpstr>
      <vt:lpstr>Interactions - continuous</vt:lpstr>
      <vt:lpstr>Interaction</vt:lpstr>
      <vt:lpstr>Mediation</vt:lpstr>
      <vt:lpstr>Mediation</vt:lpstr>
      <vt:lpstr>Mediation Steps</vt:lpstr>
      <vt:lpstr>Mediation Steps</vt:lpstr>
    </vt:vector>
  </TitlesOfParts>
  <Company>Missouri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ila1</dc:creator>
  <cp:lastModifiedBy>ausername</cp:lastModifiedBy>
  <cp:revision>52</cp:revision>
  <dcterms:created xsi:type="dcterms:W3CDTF">2011-03-15T00:34:37Z</dcterms:created>
  <dcterms:modified xsi:type="dcterms:W3CDTF">2012-11-09T04:18:58Z</dcterms:modified>
</cp:coreProperties>
</file>