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92" r:id="rId2"/>
    <p:sldId id="321" r:id="rId3"/>
    <p:sldId id="322" r:id="rId4"/>
    <p:sldId id="323" r:id="rId5"/>
    <p:sldId id="324" r:id="rId6"/>
    <p:sldId id="325" r:id="rId7"/>
    <p:sldId id="326" r:id="rId8"/>
    <p:sldId id="346" r:id="rId9"/>
    <p:sldId id="347" r:id="rId10"/>
    <p:sldId id="327" r:id="rId11"/>
    <p:sldId id="328" r:id="rId12"/>
    <p:sldId id="329" r:id="rId13"/>
    <p:sldId id="330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6" r:id="rId31"/>
    <p:sldId id="367" r:id="rId32"/>
    <p:sldId id="368" r:id="rId33"/>
    <p:sldId id="364" r:id="rId34"/>
    <p:sldId id="365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63205-AE80-C440-B8F4-5513FE4B4AAB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9BDC8-1B8B-F84C-BDD3-A70445686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7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F0C-F2E9-314B-BCCC-27C2BB64748A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18B9-A902-F044-8418-2C245F6A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5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F0C-F2E9-314B-BCCC-27C2BB64748A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18B9-A902-F044-8418-2C245F6A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F0C-F2E9-314B-BCCC-27C2BB64748A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18B9-A902-F044-8418-2C245F6A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F0C-F2E9-314B-BCCC-27C2BB64748A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18B9-A902-F044-8418-2C245F6A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F0C-F2E9-314B-BCCC-27C2BB64748A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18B9-A902-F044-8418-2C245F6A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F0C-F2E9-314B-BCCC-27C2BB64748A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18B9-A902-F044-8418-2C245F6A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F0C-F2E9-314B-BCCC-27C2BB64748A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18B9-A902-F044-8418-2C245F6A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0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F0C-F2E9-314B-BCCC-27C2BB64748A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18B9-A902-F044-8418-2C245F6A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F0C-F2E9-314B-BCCC-27C2BB64748A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18B9-A902-F044-8418-2C245F6A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0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F0C-F2E9-314B-BCCC-27C2BB64748A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18B9-A902-F044-8418-2C245F6A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F0C-F2E9-314B-BCCC-27C2BB64748A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18B9-A902-F044-8418-2C245F6A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77F0C-F2E9-314B-BCCC-27C2BB64748A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18B9-A902-F044-8418-2C245F6A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fhayes.com/introduction-to-mediation-moderation-and-conditional-process-analysi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uantpsy.org/sobel/sobel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br>
              <a:rPr lang="en-US" dirty="0" smtClean="0"/>
            </a:br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6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Sizes of Mediation</a:t>
            </a:r>
            <a:endParaRPr lang="en-US" dirty="0"/>
          </a:p>
        </p:txBody>
      </p:sp>
      <p:pic>
        <p:nvPicPr>
          <p:cNvPr id="4" name="Picture 3" descr="Screen Shot 2013-03-14 at 14.47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3111500"/>
            <a:ext cx="5854700" cy="939800"/>
          </a:xfrm>
          <a:prstGeom prst="rect">
            <a:avLst/>
          </a:prstGeom>
        </p:spPr>
      </p:pic>
      <p:pic>
        <p:nvPicPr>
          <p:cNvPr id="5" name="Picture 4" descr="Screen Shot 2013-03-14 at 14.47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737100"/>
            <a:ext cx="5816600" cy="812800"/>
          </a:xfrm>
          <a:prstGeom prst="rect">
            <a:avLst/>
          </a:prstGeom>
        </p:spPr>
      </p:pic>
      <p:pic>
        <p:nvPicPr>
          <p:cNvPr id="9" name="Picture 8" descr="Screen Shot 2013-03-14 at 14.48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24050"/>
            <a:ext cx="26162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2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Sizes of </a:t>
            </a:r>
            <a:r>
              <a:rPr lang="en-US" dirty="0" smtClean="0"/>
              <a:t>Mediation II</a:t>
            </a:r>
            <a:endParaRPr lang="en-US" dirty="0"/>
          </a:p>
        </p:txBody>
      </p:sp>
      <p:pic>
        <p:nvPicPr>
          <p:cNvPr id="3" name="Picture 2" descr="Screen Shot 2013-03-14 at 14.50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676400"/>
            <a:ext cx="1671638" cy="990600"/>
          </a:xfrm>
          <a:prstGeom prst="rect">
            <a:avLst/>
          </a:prstGeom>
        </p:spPr>
      </p:pic>
      <p:pic>
        <p:nvPicPr>
          <p:cNvPr id="4" name="Picture 3" descr="Screen Shot 2013-03-14 at 14.50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49" y="3213100"/>
            <a:ext cx="1793875" cy="1016000"/>
          </a:xfrm>
          <a:prstGeom prst="rect">
            <a:avLst/>
          </a:prstGeom>
        </p:spPr>
      </p:pic>
      <p:pic>
        <p:nvPicPr>
          <p:cNvPr id="5" name="Picture 4" descr="Screen Shot 2013-03-14 at 14.50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927600"/>
            <a:ext cx="4347482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8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Effect </a:t>
            </a:r>
            <a:r>
              <a:rPr lang="en-US" dirty="0"/>
              <a:t>Sizes of Mediation </a:t>
            </a:r>
            <a:r>
              <a:rPr lang="en-US" dirty="0" smtClean="0"/>
              <a:t>III</a:t>
            </a:r>
            <a:br>
              <a:rPr lang="en-US" dirty="0" smtClean="0"/>
            </a:br>
            <a:r>
              <a:rPr lang="en-US" dirty="0" smtClean="0"/>
              <a:t>Kappa-</a:t>
            </a:r>
            <a:r>
              <a:rPr lang="en-US" dirty="0"/>
              <a:t>s</a:t>
            </a:r>
            <a:r>
              <a:rPr lang="en-US" dirty="0" smtClean="0"/>
              <a:t>quared (</a:t>
            </a:r>
            <a:r>
              <a:rPr lang="en-US" i="1" dirty="0" smtClean="0"/>
              <a:t>k</a:t>
            </a:r>
            <a:r>
              <a:rPr lang="en-US" i="1" baseline="30000" dirty="0" smtClean="0"/>
              <a:t>2</a:t>
            </a:r>
            <a:r>
              <a:rPr lang="en-US" dirty="0" smtClean="0"/>
              <a:t>) (Preacher &amp; Kelley, 2011)</a:t>
            </a:r>
            <a:endParaRPr lang="en-US" dirty="0"/>
          </a:p>
        </p:txBody>
      </p:sp>
      <p:pic>
        <p:nvPicPr>
          <p:cNvPr id="5" name="Picture 4" descr="Screen Shot 2013-03-14 at 14.54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49" y="2844800"/>
            <a:ext cx="2670175" cy="1104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174751"/>
            <a:ext cx="38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Interpretation is same a R</a:t>
            </a:r>
            <a:r>
              <a:rPr lang="en-US" baseline="30000" dirty="0" smtClean="0"/>
              <a:t>2</a:t>
            </a:r>
            <a:r>
              <a:rPr lang="en-US" dirty="0" smtClean="0"/>
              <a:t> effect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1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Mediation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 err="1" smtClean="0"/>
              <a:t>facebook</a:t>
            </a:r>
            <a:r>
              <a:rPr lang="en-US" dirty="0" smtClean="0"/>
              <a:t> mediate the relationship between previous knowledge and exam scores?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4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http://afhayes.com/introduction-to-mediation-moderation-and-conditional-process-</a:t>
            </a:r>
            <a:r>
              <a:rPr lang="en-US" dirty="0" smtClean="0">
                <a:hlinkClick r:id="rId2"/>
              </a:rPr>
              <a:t>analysis.html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process file.</a:t>
            </a:r>
          </a:p>
          <a:p>
            <a:r>
              <a:rPr lang="en-US" dirty="0" smtClean="0"/>
              <a:t>Follow PDF to install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9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screening:</a:t>
            </a:r>
          </a:p>
          <a:p>
            <a:pPr lvl="1"/>
            <a:r>
              <a:rPr lang="en-US" dirty="0" smtClean="0"/>
              <a:t>Screen both the IV and the Mediator at the same time predicting the DV … you will have to do those steps before you run PROCESS.</a:t>
            </a:r>
          </a:p>
          <a:p>
            <a:pPr lvl="1"/>
            <a:r>
              <a:rPr lang="en-US" dirty="0" smtClean="0"/>
              <a:t>The steps are the same as regular regression.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1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&gt; regression &gt;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2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"/>
            <a:ext cx="9144000" cy="56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4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window is a custom dialog box. (it’s great!).</a:t>
            </a:r>
          </a:p>
          <a:p>
            <a:r>
              <a:rPr lang="en-US" dirty="0" smtClean="0"/>
              <a:t>For mediation you leave the model number as 4 (there are 75 types, typical mediation is 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a situation when the relationship between a predictor variable and outcome variable can be explained by their relationship to a third variable (the mediator).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8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boot strap and confidence intervals alone, unless you want 99% CI.</a:t>
            </a:r>
          </a:p>
          <a:p>
            <a:r>
              <a:rPr lang="en-US" dirty="0" smtClean="0"/>
              <a:t>Under outcome variable, put in the Y variable (DV).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IV (X) in to the independent variable.</a:t>
            </a:r>
          </a:p>
          <a:p>
            <a:r>
              <a:rPr lang="en-US" dirty="0" smtClean="0"/>
              <a:t>Put the mediator (M) in the the M variables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1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0"/>
            <a:ext cx="726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86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options.</a:t>
            </a:r>
            <a:endParaRPr lang="en-US" dirty="0"/>
          </a:p>
          <a:p>
            <a:r>
              <a:rPr lang="en-US" dirty="0" smtClean="0"/>
              <a:t>For mediation, you want:</a:t>
            </a:r>
          </a:p>
          <a:p>
            <a:pPr lvl="1"/>
            <a:r>
              <a:rPr lang="en-US" dirty="0" smtClean="0"/>
              <a:t>Effect sizes</a:t>
            </a:r>
          </a:p>
          <a:p>
            <a:pPr lvl="1"/>
            <a:r>
              <a:rPr lang="en-US" dirty="0" err="1" smtClean="0"/>
              <a:t>Sobel</a:t>
            </a:r>
            <a:r>
              <a:rPr lang="en-US" dirty="0" smtClean="0"/>
              <a:t> test</a:t>
            </a:r>
          </a:p>
          <a:p>
            <a:pPr lvl="1"/>
            <a:r>
              <a:rPr lang="en-US" dirty="0" smtClean="0"/>
              <a:t>Total effect models</a:t>
            </a:r>
          </a:p>
          <a:p>
            <a:pPr lvl="1"/>
            <a:r>
              <a:rPr lang="en-US" dirty="0" smtClean="0"/>
              <a:t>Compare indirect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86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749300"/>
            <a:ext cx="56642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86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ok!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86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you what your variables where (check!)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451100"/>
            <a:ext cx="77470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41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97100"/>
            <a:ext cx="7988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5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b and c’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082800"/>
            <a:ext cx="78232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5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273300"/>
            <a:ext cx="78359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35" y="1638300"/>
            <a:ext cx="8159065" cy="46290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Statistical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9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c and c’ repeated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603500"/>
            <a:ext cx="5588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04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mediation effect: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3009900"/>
            <a:ext cx="5905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0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4900"/>
            <a:ext cx="5943600" cy="463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170" y="1104900"/>
            <a:ext cx="1660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Standardized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kappa</a:t>
            </a:r>
            <a:r>
              <a:rPr lang="en-US" baseline="30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0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921000"/>
            <a:ext cx="57912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5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report:</a:t>
            </a:r>
          </a:p>
          <a:p>
            <a:pPr lvl="1"/>
            <a:r>
              <a:rPr lang="en-US" dirty="0" smtClean="0"/>
              <a:t>Usually make a table of a, b, c, c’ F values</a:t>
            </a:r>
          </a:p>
          <a:p>
            <a:pPr lvl="1"/>
            <a:r>
              <a:rPr lang="en-US" dirty="0" smtClean="0"/>
              <a:t>A diagram of a, b, c, c’ unstandardized </a:t>
            </a:r>
            <a:r>
              <a:rPr lang="en-US" smtClean="0"/>
              <a:t>b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5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– age of women completing questionnaire</a:t>
            </a:r>
          </a:p>
          <a:p>
            <a:r>
              <a:rPr lang="en-US" dirty="0" smtClean="0"/>
              <a:t>Gossip – rating of tendency to gossip average</a:t>
            </a:r>
          </a:p>
          <a:p>
            <a:r>
              <a:rPr lang="en-US" dirty="0" err="1" smtClean="0"/>
              <a:t>Mate_value</a:t>
            </a:r>
            <a:r>
              <a:rPr lang="en-US" dirty="0" smtClean="0"/>
              <a:t> – rating of mate value average</a:t>
            </a:r>
          </a:p>
          <a:p>
            <a:endParaRPr lang="en-US" dirty="0"/>
          </a:p>
          <a:p>
            <a:r>
              <a:rPr lang="en-US" dirty="0" smtClean="0"/>
              <a:t>C10 mediation 2.sav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2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 Example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82006"/>
              </p:ext>
            </p:extLst>
          </p:nvPr>
        </p:nvGraphicFramePr>
        <p:xfrm>
          <a:off x="-27189" y="2029443"/>
          <a:ext cx="9692866" cy="270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6096000" imgH="1701800" progId="Word.Document.12">
                  <p:embed/>
                </p:oleObj>
              </mc:Choice>
              <mc:Fallback>
                <p:oleObj name="Document" r:id="rId3" imgW="60960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7189" y="2029443"/>
                        <a:ext cx="9692866" cy="270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379842"/>
            <a:ext cx="8449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women age, gossip decreases because of less competition for partners, but this value</a:t>
            </a:r>
          </a:p>
          <a:p>
            <a:r>
              <a:rPr lang="en-US" dirty="0" smtClean="0"/>
              <a:t>will be mediated by the attractiveness of the person</a:t>
            </a:r>
          </a:p>
          <a:p>
            <a:r>
              <a:rPr lang="en-US" dirty="0" smtClean="0"/>
              <a:t>Example from page 418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24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mediation!</a:t>
            </a:r>
          </a:p>
          <a:p>
            <a:pPr lvl="1"/>
            <a:r>
              <a:rPr lang="en-US" dirty="0" smtClean="0"/>
              <a:t>Analyze &gt; regression &gt; Process.</a:t>
            </a:r>
          </a:p>
          <a:p>
            <a:pPr lvl="1"/>
            <a:r>
              <a:rPr lang="en-US" dirty="0" smtClean="0"/>
              <a:t>Move over the right variables into X, M, Y.</a:t>
            </a:r>
          </a:p>
          <a:p>
            <a:pPr lvl="1"/>
            <a:r>
              <a:rPr lang="en-US" dirty="0" smtClean="0"/>
              <a:t>Make sure model is 4.</a:t>
            </a:r>
          </a:p>
          <a:p>
            <a:pPr lvl="1"/>
            <a:r>
              <a:rPr lang="en-US" dirty="0" smtClean="0"/>
              <a:t>Click options</a:t>
            </a:r>
          </a:p>
          <a:p>
            <a:pPr lvl="2"/>
            <a:r>
              <a:rPr lang="en-US" dirty="0" smtClean="0"/>
              <a:t>Effect size, </a:t>
            </a:r>
            <a:r>
              <a:rPr lang="en-US" dirty="0" err="1" smtClean="0"/>
              <a:t>Sobel</a:t>
            </a:r>
            <a:r>
              <a:rPr lang="en-US" dirty="0" smtClean="0"/>
              <a:t>, Total Effects, Indirect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01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313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8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Handout!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Baron &amp; Kenny, (1986)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1" y="1600200"/>
            <a:ext cx="7531100" cy="481330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ediation is tested through three regression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Predicting </a:t>
            </a:r>
            <a:r>
              <a:rPr lang="en-US" dirty="0"/>
              <a:t>t</a:t>
            </a:r>
            <a:r>
              <a:rPr lang="en-US" dirty="0" smtClean="0"/>
              <a:t>he outcome from the predictor variable.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Predicting </a:t>
            </a:r>
            <a:r>
              <a:rPr lang="en-US" dirty="0" smtClean="0"/>
              <a:t>the</a:t>
            </a:r>
            <a:r>
              <a:rPr lang="en-GB" dirty="0" smtClean="0"/>
              <a:t> mediator </a:t>
            </a:r>
            <a:r>
              <a:rPr lang="en-GB" dirty="0"/>
              <a:t>from the </a:t>
            </a:r>
            <a:r>
              <a:rPr lang="en-GB" dirty="0" smtClean="0"/>
              <a:t>predictor </a:t>
            </a:r>
            <a:r>
              <a:rPr lang="en-GB" dirty="0"/>
              <a:t>variable.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Predicting </a:t>
            </a:r>
            <a:r>
              <a:rPr lang="en-US" dirty="0" smtClean="0"/>
              <a:t>the</a:t>
            </a:r>
            <a:r>
              <a:rPr lang="en-GB" dirty="0" smtClean="0"/>
              <a:t> outcome </a:t>
            </a:r>
            <a:r>
              <a:rPr lang="en-GB" dirty="0"/>
              <a:t>from both </a:t>
            </a:r>
            <a:r>
              <a:rPr lang="en-GB" dirty="0" smtClean="0"/>
              <a:t>the predictor </a:t>
            </a:r>
            <a:r>
              <a:rPr lang="en-GB" dirty="0"/>
              <a:t>variable and the </a:t>
            </a:r>
            <a:r>
              <a:rPr lang="en-GB" dirty="0" smtClean="0"/>
              <a:t>mediator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457" y="6228834"/>
            <a:ext cx="479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procedure has been cited over 35,000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5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combined effect of two variables on another is known conceptually as </a:t>
            </a:r>
            <a:r>
              <a:rPr lang="en-US" b="1" dirty="0" smtClean="0"/>
              <a:t>moderation</a:t>
            </a:r>
            <a:r>
              <a:rPr lang="en-US" dirty="0" smtClean="0"/>
              <a:t>, and in statistical terms as an </a:t>
            </a:r>
            <a:r>
              <a:rPr lang="en-US" b="1" dirty="0" smtClean="0"/>
              <a:t>interaction effect.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1" y="1600200"/>
            <a:ext cx="7531100" cy="4762500"/>
          </a:xfrm>
        </p:spPr>
        <p:txBody>
          <a:bodyPr/>
          <a:lstStyle/>
          <a:p>
            <a:r>
              <a:rPr lang="en-US" dirty="0" smtClean="0"/>
              <a:t>Do violent video games make people antisocial? </a:t>
            </a:r>
          </a:p>
          <a:p>
            <a:r>
              <a:rPr lang="en-US" dirty="0" smtClean="0"/>
              <a:t>Participants</a:t>
            </a:r>
          </a:p>
          <a:p>
            <a:pPr lvl="1"/>
            <a:r>
              <a:rPr lang="en-US" dirty="0" smtClean="0"/>
              <a:t>442 youths</a:t>
            </a:r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ggression,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allous unemotional traits (</a:t>
            </a:r>
            <a:r>
              <a:rPr lang="en-US" dirty="0" err="1" smtClean="0"/>
              <a:t>CaUnTs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Number of hours spent playing video games per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78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moderation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If callous-unemotional traits were a moderator then we’re saying that the strength or direction of the relationship between game playing and aggression is affected by callous-unemotional traits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73" y="1549400"/>
            <a:ext cx="8075796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39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47" y="139700"/>
            <a:ext cx="8066451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88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42" y="1866901"/>
            <a:ext cx="8100958" cy="39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8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Statistical Moderation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0" y="1676400"/>
            <a:ext cx="8217640" cy="2478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4508500"/>
            <a:ext cx="7965402" cy="12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89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1" y="1600200"/>
            <a:ext cx="7531100" cy="4749800"/>
          </a:xfrm>
        </p:spPr>
        <p:txBody>
          <a:bodyPr/>
          <a:lstStyle/>
          <a:p>
            <a:r>
              <a:rPr lang="en-US" dirty="0" smtClean="0"/>
              <a:t>The interaction term makes the </a:t>
            </a:r>
            <a:r>
              <a:rPr lang="en-US" i="1" dirty="0" err="1" smtClean="0"/>
              <a:t>b</a:t>
            </a:r>
            <a:r>
              <a:rPr lang="en-US" dirty="0" err="1" smtClean="0"/>
              <a:t>s</a:t>
            </a:r>
            <a:r>
              <a:rPr lang="en-US" dirty="0" smtClean="0"/>
              <a:t> for the main predictors </a:t>
            </a:r>
            <a:r>
              <a:rPr lang="en-US" dirty="0" err="1" smtClean="0"/>
              <a:t>uninterpretable</a:t>
            </a:r>
            <a:r>
              <a:rPr lang="en-US" dirty="0" smtClean="0"/>
              <a:t> in many situations.</a:t>
            </a:r>
          </a:p>
          <a:p>
            <a:r>
              <a:rPr lang="en-US" dirty="0" smtClean="0"/>
              <a:t>Centering </a:t>
            </a:r>
            <a:r>
              <a:rPr lang="en-US" dirty="0"/>
              <a:t>refers to the process of transforming a variable into deviations around a fixed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85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 to center to make them useful:</a:t>
            </a:r>
          </a:p>
          <a:p>
            <a:pPr lvl="1"/>
            <a:r>
              <a:rPr lang="en-US" dirty="0" smtClean="0"/>
              <a:t>Score – Mean for that variable.</a:t>
            </a:r>
          </a:p>
          <a:p>
            <a:pPr lvl="1"/>
            <a:r>
              <a:rPr lang="en-US" dirty="0" smtClean="0"/>
              <a:t>What does that do?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4508500"/>
            <a:ext cx="7965402" cy="12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03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Centered variables for main effects have two interpretations</a:t>
            </a:r>
          </a:p>
          <a:p>
            <a:pPr lvl="1"/>
            <a:r>
              <a:rPr lang="en-US" dirty="0" smtClean="0"/>
              <a:t>Effect of that predictor at the mean value for the sample</a:t>
            </a:r>
          </a:p>
          <a:p>
            <a:pPr lvl="1"/>
            <a:r>
              <a:rPr lang="en-US" dirty="0" smtClean="0"/>
              <a:t>Average effect of the predictor across a range of scores for the other predictor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21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Centering </a:t>
            </a:r>
            <a:r>
              <a:rPr lang="en-US" i="1" dirty="0" smtClean="0"/>
              <a:t>does not</a:t>
            </a:r>
            <a:r>
              <a:rPr lang="en-US" dirty="0" smtClean="0"/>
              <a:t> change the higher-order effects (interactions)</a:t>
            </a:r>
          </a:p>
          <a:p>
            <a:r>
              <a:rPr lang="en-US" dirty="0" smtClean="0"/>
              <a:t>Does change the lower-order effects (main effects, each variable alone)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Baron &amp; Kenny, (1986)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1" y="1600200"/>
            <a:ext cx="7531100" cy="47244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</a:t>
            </a:r>
            <a:r>
              <a:rPr lang="en-GB" dirty="0" smtClean="0"/>
              <a:t>our conditions </a:t>
            </a:r>
            <a:r>
              <a:rPr lang="en-GB" dirty="0"/>
              <a:t>of mediation: 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predictor </a:t>
            </a:r>
            <a:r>
              <a:rPr lang="en-GB" dirty="0" smtClean="0"/>
              <a:t>must </a:t>
            </a:r>
            <a:r>
              <a:rPr lang="en-GB" dirty="0"/>
              <a:t>significantly predict the outcome </a:t>
            </a:r>
            <a:r>
              <a:rPr lang="en-GB" dirty="0" smtClean="0"/>
              <a:t>variable.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predictor </a:t>
            </a:r>
            <a:r>
              <a:rPr lang="en-GB" dirty="0" smtClean="0"/>
              <a:t>must </a:t>
            </a:r>
            <a:r>
              <a:rPr lang="en-GB" dirty="0"/>
              <a:t>significantly predict the </a:t>
            </a:r>
            <a:r>
              <a:rPr lang="en-GB" dirty="0" smtClean="0"/>
              <a:t>mediator.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mediator must significantly predict the outcome </a:t>
            </a:r>
            <a:r>
              <a:rPr lang="en-GB" dirty="0" smtClean="0"/>
              <a:t>variable.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predictor variable must predict the outcome variable less strongly in model 3 than in model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3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in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ANOVA, if the interaction is significant, then you usually ignore the main effects (each variable by itself)</a:t>
            </a:r>
          </a:p>
          <a:p>
            <a:r>
              <a:rPr lang="en-US" dirty="0" smtClean="0"/>
              <a:t>PROCESS creates the interaction for you</a:t>
            </a:r>
          </a:p>
          <a:p>
            <a:pPr lvl="1"/>
            <a:r>
              <a:rPr lang="en-US" dirty="0" smtClean="0"/>
              <a:t>But interactions are just variable 1 X variable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996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in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do I do if my interaction is significant?</a:t>
            </a:r>
          </a:p>
          <a:p>
            <a:pPr lvl="1"/>
            <a:r>
              <a:rPr lang="en-US" dirty="0" smtClean="0"/>
              <a:t>Called a </a:t>
            </a:r>
            <a:r>
              <a:rPr lang="en-US" i="1" dirty="0" smtClean="0"/>
              <a:t>simple slopes</a:t>
            </a:r>
            <a:r>
              <a:rPr lang="en-US" dirty="0" smtClean="0"/>
              <a:t> analysis </a:t>
            </a:r>
          </a:p>
          <a:p>
            <a:pPr lvl="1"/>
            <a:r>
              <a:rPr lang="en-US" dirty="0" smtClean="0"/>
              <a:t>(remember before it was called </a:t>
            </a:r>
            <a:r>
              <a:rPr lang="en-US" i="1" dirty="0" smtClean="0"/>
              <a:t>simple effects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variables are dichotomous, then you are simply looking at the differences across one variable or another (whichever one you stick in the M box)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46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in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continuous variables, you “create” low, average, and high groups.</a:t>
            </a:r>
          </a:p>
          <a:p>
            <a:pPr lvl="1"/>
            <a:r>
              <a:rPr lang="en-US" dirty="0" smtClean="0"/>
              <a:t>Low groups are people who are one SD below the mean</a:t>
            </a:r>
          </a:p>
          <a:p>
            <a:pPr lvl="1"/>
            <a:r>
              <a:rPr lang="en-US" dirty="0" smtClean="0"/>
              <a:t>Average groups are people are at the mean</a:t>
            </a:r>
          </a:p>
          <a:p>
            <a:pPr lvl="1"/>
            <a:r>
              <a:rPr lang="en-US" dirty="0" smtClean="0"/>
              <a:t>High groups are people who are one SD above the mean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69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in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Johnson – </a:t>
            </a:r>
            <a:r>
              <a:rPr lang="en-US" dirty="0" err="1" smtClean="0"/>
              <a:t>Neyman’s</a:t>
            </a:r>
            <a:r>
              <a:rPr lang="en-US" dirty="0" smtClean="0"/>
              <a:t> zone of significance</a:t>
            </a:r>
          </a:p>
          <a:p>
            <a:pPr lvl="1"/>
            <a:r>
              <a:rPr lang="en-US" dirty="0" smtClean="0"/>
              <a:t>Tests the interaction effect at many values</a:t>
            </a:r>
          </a:p>
          <a:p>
            <a:pPr lvl="1"/>
            <a:r>
              <a:rPr lang="en-US" dirty="0" smtClean="0"/>
              <a:t>Tells you the “zone” or area of values that have significant slopes</a:t>
            </a:r>
          </a:p>
          <a:p>
            <a:pPr lvl="1"/>
            <a:r>
              <a:rPr lang="en-US" dirty="0" smtClean="0"/>
              <a:t>More precise than regular simple slopes (but used less often)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08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examining the interaction between </a:t>
            </a:r>
          </a:p>
          <a:p>
            <a:pPr lvl="1"/>
            <a:r>
              <a:rPr lang="en-US" dirty="0" smtClean="0"/>
              <a:t>Hours of playing video games</a:t>
            </a:r>
          </a:p>
          <a:p>
            <a:pPr lvl="1"/>
            <a:r>
              <a:rPr lang="en-US" dirty="0" smtClean="0"/>
              <a:t>Callous – unemotional traits</a:t>
            </a:r>
          </a:p>
          <a:p>
            <a:r>
              <a:rPr lang="en-US" dirty="0" smtClean="0"/>
              <a:t>Predicting</a:t>
            </a:r>
          </a:p>
          <a:p>
            <a:pPr lvl="1"/>
            <a:r>
              <a:rPr lang="en-US" dirty="0" smtClean="0"/>
              <a:t>Aggression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748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which variable you want to know the differences in (i.e. low, average, high)</a:t>
            </a:r>
          </a:p>
          <a:p>
            <a:pPr lvl="1"/>
            <a:r>
              <a:rPr lang="en-US" dirty="0" smtClean="0"/>
              <a:t>So at different levels of callousness, we want to examine the relationship between hours of video games and aggression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11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&gt; regression &gt; process</a:t>
            </a:r>
          </a:p>
          <a:p>
            <a:pPr lvl="1"/>
            <a:r>
              <a:rPr lang="en-US" dirty="0" smtClean="0"/>
              <a:t>Put the variable you want the levels into M (callous)</a:t>
            </a:r>
          </a:p>
          <a:p>
            <a:pPr lvl="1"/>
            <a:r>
              <a:rPr lang="en-US" dirty="0" smtClean="0"/>
              <a:t>Put the other IV into the independents box (hours of video games)</a:t>
            </a:r>
          </a:p>
          <a:p>
            <a:pPr lvl="1"/>
            <a:r>
              <a:rPr lang="en-US" dirty="0" smtClean="0"/>
              <a:t>Put the DV into the Y box (aggression).</a:t>
            </a:r>
          </a:p>
          <a:p>
            <a:r>
              <a:rPr lang="en-US" dirty="0" smtClean="0"/>
              <a:t>Change the model number to 1 for moderation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73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0"/>
            <a:ext cx="7280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997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options</a:t>
            </a:r>
          </a:p>
          <a:p>
            <a:pPr lvl="1"/>
            <a:r>
              <a:rPr lang="en-US" dirty="0" smtClean="0"/>
              <a:t>Pick the first four:</a:t>
            </a:r>
          </a:p>
          <a:p>
            <a:pPr lvl="1"/>
            <a:r>
              <a:rPr lang="en-US" dirty="0" smtClean="0"/>
              <a:t>Mean center, </a:t>
            </a:r>
            <a:r>
              <a:rPr lang="en-US" dirty="0" err="1" smtClean="0"/>
              <a:t>heteroscedasticity</a:t>
            </a:r>
            <a:r>
              <a:rPr lang="en-US" dirty="0" smtClean="0"/>
              <a:t>, OLS/ML CI, generate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024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965200"/>
            <a:ext cx="5194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4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Baron &amp; Kenny’s (1986)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GB" dirty="0" smtClean="0"/>
              <a:t>ow </a:t>
            </a:r>
            <a:r>
              <a:rPr lang="en-GB" dirty="0"/>
              <a:t>much of a </a:t>
            </a:r>
            <a:r>
              <a:rPr lang="en-GB" dirty="0" smtClean="0"/>
              <a:t>reduction in </a:t>
            </a:r>
            <a:r>
              <a:rPr lang="en-GB" dirty="0"/>
              <a:t>the relationship between the predictor and </a:t>
            </a:r>
            <a:r>
              <a:rPr lang="en-GB" dirty="0" smtClean="0"/>
              <a:t>outcome </a:t>
            </a:r>
            <a:r>
              <a:rPr lang="en-GB" dirty="0"/>
              <a:t>is necessary to infer mediation? </a:t>
            </a:r>
            <a:endParaRPr lang="en-GB" dirty="0" smtClean="0"/>
          </a:p>
          <a:p>
            <a:pPr lvl="1"/>
            <a:r>
              <a:rPr lang="en-GB" dirty="0" smtClean="0"/>
              <a:t>people </a:t>
            </a:r>
            <a:r>
              <a:rPr lang="en-GB" dirty="0"/>
              <a:t>tend to look for a change in </a:t>
            </a:r>
            <a:r>
              <a:rPr lang="en-GB" dirty="0" smtClean="0"/>
              <a:t>significance, which can lead to the </a:t>
            </a:r>
            <a:r>
              <a:rPr lang="en-GB" dirty="0"/>
              <a:t>‘all or nothing’ thinking that </a:t>
            </a:r>
            <a:r>
              <a:rPr lang="en-GB" i="1" dirty="0"/>
              <a:t>p</a:t>
            </a:r>
            <a:r>
              <a:rPr lang="en-GB" dirty="0"/>
              <a:t>-values encourage.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473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conditioning</a:t>
            </a:r>
          </a:p>
          <a:p>
            <a:pPr lvl="1"/>
            <a:r>
              <a:rPr lang="en-US" dirty="0" smtClean="0"/>
              <a:t>Select Johnson-</a:t>
            </a:r>
            <a:r>
              <a:rPr lang="en-US" dirty="0" err="1" smtClean="0"/>
              <a:t>Neyman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203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76300"/>
            <a:ext cx="53340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543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from moderation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1" y="1420940"/>
            <a:ext cx="6527800" cy="49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70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moderation </a:t>
            </a:r>
            <a:r>
              <a:rPr lang="en-US" dirty="0" smtClean="0"/>
              <a:t>analysis 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13" y="2222500"/>
            <a:ext cx="8234187" cy="206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09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from moderation analysis </a:t>
            </a:r>
            <a:r>
              <a:rPr lang="en-US" dirty="0" smtClean="0"/>
              <a:t>III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549400"/>
            <a:ext cx="7193297" cy="48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76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Following up Moderation with Simple Slopes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8" y="1879600"/>
            <a:ext cx="8261482" cy="34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712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data from end of output and put into a new SPSS document.</a:t>
            </a:r>
          </a:p>
          <a:p>
            <a:pPr lvl="1"/>
            <a:r>
              <a:rPr lang="en-US" dirty="0" smtClean="0"/>
              <a:t>Just that last column.</a:t>
            </a:r>
          </a:p>
          <a:p>
            <a:r>
              <a:rPr lang="en-US" dirty="0" smtClean="0"/>
              <a:t>Use Low for negative numbers (code as -1)</a:t>
            </a:r>
          </a:p>
          <a:p>
            <a:r>
              <a:rPr lang="en-US" dirty="0" smtClean="0"/>
              <a:t>Average for 0s. (code as 0)</a:t>
            </a:r>
          </a:p>
          <a:p>
            <a:r>
              <a:rPr lang="en-US" dirty="0" smtClean="0"/>
              <a:t>High for positive numbers. (code as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957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1435100"/>
            <a:ext cx="3289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12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value labels on the -1, 0, 1 </a:t>
            </a:r>
            <a:r>
              <a:rPr lang="en-US" dirty="0" err="1" smtClean="0"/>
              <a:t>codings</a:t>
            </a:r>
            <a:r>
              <a:rPr lang="en-US" dirty="0" smtClean="0"/>
              <a:t> to get the output to say those labels rather than the numbers.</a:t>
            </a:r>
          </a:p>
          <a:p>
            <a:r>
              <a:rPr lang="en-US" dirty="0" smtClean="0"/>
              <a:t>Make sure the DV is labeled as a scale variable, but the other two variables need to be coded as nominal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1324"/>
            <a:ext cx="9144000" cy="13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488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&gt; chart builder</a:t>
            </a:r>
          </a:p>
          <a:p>
            <a:r>
              <a:rPr lang="en-US" dirty="0" smtClean="0"/>
              <a:t>Pick line graphs &gt; multiple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8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Test (</a:t>
            </a:r>
            <a:r>
              <a:rPr lang="en-US" dirty="0" err="1" smtClean="0"/>
              <a:t>Sobel</a:t>
            </a:r>
            <a:r>
              <a:rPr lang="en-US" dirty="0" smtClean="0"/>
              <a:t>, 1982)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alternative is to estimate the indirect effect and its </a:t>
            </a:r>
            <a:r>
              <a:rPr lang="en-GB" dirty="0" smtClean="0"/>
              <a:t>significance </a:t>
            </a:r>
            <a:r>
              <a:rPr lang="en-GB" dirty="0"/>
              <a:t>using the </a:t>
            </a:r>
            <a:r>
              <a:rPr lang="en-GB" b="1" dirty="0" err="1"/>
              <a:t>Sobel</a:t>
            </a:r>
            <a:r>
              <a:rPr lang="en-GB" b="1" dirty="0"/>
              <a:t> test </a:t>
            </a:r>
            <a:r>
              <a:rPr lang="en-GB" dirty="0" smtClean="0"/>
              <a:t>(</a:t>
            </a:r>
            <a:r>
              <a:rPr lang="en-GB" dirty="0" err="1" smtClean="0"/>
              <a:t>Sobel</a:t>
            </a:r>
            <a:r>
              <a:rPr lang="en-GB" dirty="0" smtClean="0"/>
              <a:t>. 1982)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/>
              <a:t>If the </a:t>
            </a:r>
            <a:r>
              <a:rPr lang="en-GB" dirty="0" err="1"/>
              <a:t>Sobel</a:t>
            </a:r>
            <a:r>
              <a:rPr lang="en-GB" dirty="0"/>
              <a:t> test is </a:t>
            </a:r>
            <a:r>
              <a:rPr lang="en-GB" dirty="0" smtClean="0"/>
              <a:t>significant, there </a:t>
            </a:r>
            <a:r>
              <a:rPr lang="en-GB" dirty="0"/>
              <a:t>is significant mediation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188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0"/>
            <a:ext cx="832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1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your DV on the Y-axis</a:t>
            </a:r>
          </a:p>
          <a:p>
            <a:r>
              <a:rPr lang="en-US" dirty="0" smtClean="0"/>
              <a:t>Put one IV into the X-axis</a:t>
            </a:r>
          </a:p>
          <a:p>
            <a:r>
              <a:rPr lang="en-US" dirty="0" smtClean="0"/>
              <a:t>Put the other IV into the “set color” option top right.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131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0"/>
            <a:ext cx="8325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240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can’t really do error bars here because we have dichotomized the data to make the graph, so they will not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77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8600"/>
            <a:ext cx="79883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696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moderation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24" y="1803400"/>
            <a:ext cx="8010875" cy="3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5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Test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http://quantpsy.org/sobel/</a:t>
            </a:r>
            <a:r>
              <a:rPr lang="en-US" dirty="0" smtClean="0">
                <a:hlinkClick r:id="rId2"/>
              </a:rPr>
              <a:t>sobel.htm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60400"/>
            <a:ext cx="82169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5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1397</Words>
  <Application>Microsoft Macintosh PowerPoint</Application>
  <PresentationFormat>On-screen Show (4:3)</PresentationFormat>
  <Paragraphs>211</Paragraphs>
  <Slides>75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7" baseType="lpstr">
      <vt:lpstr>Office Theme</vt:lpstr>
      <vt:lpstr>Microsoft Word Document</vt:lpstr>
      <vt:lpstr>Regression Mediation</vt:lpstr>
      <vt:lpstr>Mediation</vt:lpstr>
      <vt:lpstr>The Statistical Model</vt:lpstr>
      <vt:lpstr>Baron &amp; Kenny, (1986)</vt:lpstr>
      <vt:lpstr>Baron &amp; Kenny, (1986) </vt:lpstr>
      <vt:lpstr>Limitations of Baron &amp; Kenny’s (1986) Approach</vt:lpstr>
      <vt:lpstr>Sobel Test (Sobel, 1982)</vt:lpstr>
      <vt:lpstr>Sobel Test online</vt:lpstr>
      <vt:lpstr>PowerPoint Presentation</vt:lpstr>
      <vt:lpstr>Effect Sizes of Mediation</vt:lpstr>
      <vt:lpstr>Effect Sizes of Mediation II</vt:lpstr>
      <vt:lpstr> Effect Sizes of Mediation III Kappa-squared (k2) (Preacher &amp; Kelley, 2011)</vt:lpstr>
      <vt:lpstr>Example of a Mediation Model</vt:lpstr>
      <vt:lpstr>Install PROCESS</vt:lpstr>
      <vt:lpstr>Install Process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 Example</vt:lpstr>
      <vt:lpstr>Mediation Example</vt:lpstr>
      <vt:lpstr>Mediation Example</vt:lpstr>
      <vt:lpstr>PowerPoint Presentation</vt:lpstr>
      <vt:lpstr>See Handout!</vt:lpstr>
      <vt:lpstr>Moderation</vt:lpstr>
      <vt:lpstr>Example</vt:lpstr>
      <vt:lpstr>Conceptual moderation model</vt:lpstr>
      <vt:lpstr>PowerPoint Presentation</vt:lpstr>
      <vt:lpstr>PowerPoint Presentation</vt:lpstr>
      <vt:lpstr>The Statistical Moderation Model</vt:lpstr>
      <vt:lpstr>Centering variables</vt:lpstr>
      <vt:lpstr>Centering variables</vt:lpstr>
      <vt:lpstr>Centering variables</vt:lpstr>
      <vt:lpstr>Centering variables</vt:lpstr>
      <vt:lpstr>Interactions in regression</vt:lpstr>
      <vt:lpstr>Interactions in regression</vt:lpstr>
      <vt:lpstr>Interactions in regression</vt:lpstr>
      <vt:lpstr>Interactions in regression</vt:lpstr>
      <vt:lpstr>Example</vt:lpstr>
      <vt:lpstr>Example</vt:lpstr>
      <vt:lpstr>SPSS</vt:lpstr>
      <vt:lpstr>PowerPoint Presentation</vt:lpstr>
      <vt:lpstr>SPSS</vt:lpstr>
      <vt:lpstr>PowerPoint Presentation</vt:lpstr>
      <vt:lpstr>SPSS</vt:lpstr>
      <vt:lpstr>PowerPoint Presentation</vt:lpstr>
      <vt:lpstr>Output from moderation analysis</vt:lpstr>
      <vt:lpstr>Output from moderation analysis II</vt:lpstr>
      <vt:lpstr>Output from moderation analysis III</vt:lpstr>
      <vt:lpstr>Following up Moderation with Simple Slopes analysis</vt:lpstr>
      <vt:lpstr>SPSS</vt:lpstr>
      <vt:lpstr>SPSS</vt:lpstr>
      <vt:lpstr>SPSS</vt:lpstr>
      <vt:lpstr>SPSS</vt:lpstr>
      <vt:lpstr>PowerPoint Presentation</vt:lpstr>
      <vt:lpstr>SPSS</vt:lpstr>
      <vt:lpstr>PowerPoint Presentation</vt:lpstr>
      <vt:lpstr>SPSS</vt:lpstr>
      <vt:lpstr>PowerPoint Presentation</vt:lpstr>
      <vt:lpstr>Reporting moderation analysis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Regression</dc:title>
  <dc:creator>Erin Buchanan</dc:creator>
  <cp:lastModifiedBy>Erin Buchanan</cp:lastModifiedBy>
  <cp:revision>34</cp:revision>
  <dcterms:created xsi:type="dcterms:W3CDTF">2013-11-11T00:46:44Z</dcterms:created>
  <dcterms:modified xsi:type="dcterms:W3CDTF">2014-08-04T21:15:06Z</dcterms:modified>
</cp:coreProperties>
</file>