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Microsoft_Equation1.bin" ContentType="application/vnd.openxmlformats-officedocument.oleObject"/>
  <Override PartName="/ppt/embeddings/oleObject1.bin" ContentType="application/vnd.openxmlformats-officedocument.oleObject"/>
  <Override PartName="/ppt/embeddings/oleObject2.bin" ContentType="application/vnd.openxmlformats-officedocument.oleObject"/>
  <Override PartName="/ppt/embeddings/Microsoft_Equation2.bin" ContentType="application/vnd.openxmlformats-officedocument.oleObject"/>
  <Override PartName="/ppt/embeddings/oleObject3.bin" ContentType="application/vnd.openxmlformats-officedocument.oleObject"/>
  <Override PartName="/ppt/notesSlides/notesSlide5.xml" ContentType="application/vnd.openxmlformats-officedocument.presentationml.notesSlide+xml"/>
  <Override PartName="/ppt/embeddings/oleObject4.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8"/>
  </p:notesMasterIdLst>
  <p:sldIdLst>
    <p:sldId id="257" r:id="rId2"/>
    <p:sldId id="259" r:id="rId3"/>
    <p:sldId id="276" r:id="rId4"/>
    <p:sldId id="277" r:id="rId5"/>
    <p:sldId id="260" r:id="rId6"/>
    <p:sldId id="308" r:id="rId7"/>
    <p:sldId id="278" r:id="rId8"/>
    <p:sldId id="279" r:id="rId9"/>
    <p:sldId id="263" r:id="rId10"/>
    <p:sldId id="280" r:id="rId11"/>
    <p:sldId id="281" r:id="rId12"/>
    <p:sldId id="282" r:id="rId13"/>
    <p:sldId id="283" r:id="rId14"/>
    <p:sldId id="284" r:id="rId15"/>
    <p:sldId id="285" r:id="rId16"/>
    <p:sldId id="269"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4" r:id="rId32"/>
    <p:sldId id="300" r:id="rId33"/>
    <p:sldId id="305" r:id="rId34"/>
    <p:sldId id="302" r:id="rId35"/>
    <p:sldId id="301" r:id="rId36"/>
    <p:sldId id="303" r:id="rId37"/>
    <p:sldId id="306" r:id="rId38"/>
    <p:sldId id="274" r:id="rId39"/>
    <p:sldId id="275" r:id="rId40"/>
    <p:sldId id="314" r:id="rId41"/>
    <p:sldId id="315" r:id="rId42"/>
    <p:sldId id="307" r:id="rId43"/>
    <p:sldId id="309" r:id="rId44"/>
    <p:sldId id="312" r:id="rId45"/>
    <p:sldId id="310" r:id="rId46"/>
    <p:sldId id="311" r:id="rId47"/>
    <p:sldId id="313" r:id="rId48"/>
    <p:sldId id="316" r:id="rId49"/>
    <p:sldId id="317" r:id="rId50"/>
    <p:sldId id="318" r:id="rId51"/>
    <p:sldId id="319" r:id="rId52"/>
    <p:sldId id="320" r:id="rId53"/>
    <p:sldId id="321" r:id="rId54"/>
    <p:sldId id="322" r:id="rId55"/>
    <p:sldId id="323" r:id="rId56"/>
    <p:sldId id="324"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829" autoAdjust="0"/>
  </p:normalViewPr>
  <p:slideViewPr>
    <p:cSldViewPr snapToGrid="0" snapToObjects="1">
      <p:cViewPr>
        <p:scale>
          <a:sx n="100" d="100"/>
          <a:sy n="100" d="100"/>
        </p:scale>
        <p:origin x="-1344"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printerSettings" Target="printerSettings/printerSettings1.bin"/><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1B1CB0-4F08-A343-B53C-FB974CBD612B}" type="datetimeFigureOut">
              <a:rPr lang="en-US" smtClean="0"/>
              <a:t>10/13/13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E78AA3-7A9C-434D-9BD6-358F4DDF67D1}" type="slidenum">
              <a:rPr lang="en-US" smtClean="0"/>
              <a:t>‹#›</a:t>
            </a:fld>
            <a:endParaRPr lang="en-US"/>
          </a:p>
        </p:txBody>
      </p:sp>
    </p:spTree>
    <p:extLst>
      <p:ext uri="{BB962C8B-B14F-4D97-AF65-F5344CB8AC3E}">
        <p14:creationId xmlns:p14="http://schemas.microsoft.com/office/powerpoint/2010/main" val="92232766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EBEA83-EBFF-4CB6-BB52-9D1F8973263E}" type="slidenum">
              <a:rPr lang="en-US"/>
              <a:pPr/>
              <a:t>1</a:t>
            </a:fld>
            <a:endParaRPr lang="en-US"/>
          </a:p>
        </p:txBody>
      </p:sp>
      <p:sp>
        <p:nvSpPr>
          <p:cNvPr id="156674" name="Rectangle 2"/>
          <p:cNvSpPr>
            <a:spLocks noGrp="1" noRot="1" noChangeAspect="1" noChangeArrowheads="1" noTextEdit="1"/>
          </p:cNvSpPr>
          <p:nvPr>
            <p:ph type="sldImg"/>
          </p:nvPr>
        </p:nvSpPr>
        <p:spPr>
          <a:xfrm>
            <a:off x="1184275" y="708025"/>
            <a:ext cx="4535488" cy="3402013"/>
          </a:xfrm>
          <a:ln/>
        </p:spPr>
      </p:sp>
      <p:sp>
        <p:nvSpPr>
          <p:cNvPr id="156675" name="Rectangle 3"/>
          <p:cNvSpPr>
            <a:spLocks noGrp="1" noChangeArrowheads="1"/>
          </p:cNvSpPr>
          <p:nvPr>
            <p:ph type="body" idx="1"/>
          </p:nvPr>
        </p:nvSpPr>
        <p:spPr>
          <a:xfrm>
            <a:off x="941388" y="4322763"/>
            <a:ext cx="5019675" cy="4110037"/>
          </a:xfrm>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20D0FC-2905-4149-84EA-F6A2A583322D}" type="slidenum">
              <a:rPr lang="en-US"/>
              <a:pPr/>
              <a:t>2</a:t>
            </a:fld>
            <a:endParaRPr 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a:xfrm>
            <a:off x="914400" y="4343400"/>
            <a:ext cx="5029200" cy="4114800"/>
          </a:xfrm>
        </p:spPr>
        <p:txBody>
          <a:bodyPr/>
          <a:lstStyle/>
          <a:p>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41C4C1-EF36-41FD-8013-36552D538D2E}" type="slidenum">
              <a:rPr lang="en-US"/>
              <a:pPr/>
              <a:t>5</a:t>
            </a:fld>
            <a:endParaRPr lang="en-US"/>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a:xfrm>
            <a:off x="914400" y="4343400"/>
            <a:ext cx="5029200" cy="4114800"/>
          </a:xfrm>
        </p:spPr>
        <p:txBody>
          <a:bodyPr/>
          <a:lstStyle/>
          <a:p>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0D2B90-FDAF-4059-96D1-E7A4BFC3FA40}" type="slidenum">
              <a:rPr lang="en-US"/>
              <a:pPr/>
              <a:t>9</a:t>
            </a:fld>
            <a:endParaRPr lang="en-US"/>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a:xfrm>
            <a:off x="914400" y="4343400"/>
            <a:ext cx="5029200" cy="4114800"/>
          </a:xfrm>
        </p:spPr>
        <p:txBody>
          <a:bodyPr/>
          <a:lstStyle/>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492480-58C7-4F4E-A57E-43606A2FA4B5}" type="slidenum">
              <a:rPr lang="en-US"/>
              <a:pPr/>
              <a:t>16</a:t>
            </a:fld>
            <a:endParaRPr lang="en-US"/>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a:xfrm>
            <a:off x="914400" y="4343400"/>
            <a:ext cx="5029200" cy="4114800"/>
          </a:xfrm>
        </p:spPr>
        <p:txBody>
          <a:bodyPr/>
          <a:lstStyle/>
          <a:p>
            <a:pPr algn="just"/>
            <a:r>
              <a:rPr lang="en-GB">
                <a:latin typeface="Chantilly" pitchFamily="2" charset="0"/>
                <a:cs typeface="Times New Roman" pitchFamily="18" charset="0"/>
              </a:rPr>
              <a:t>The residual sum of squares is calculated in the same way as for one-way ANOVA and again represents individual differences in performance or the variance that can’t be explained by factors that were systematically manipulated. We saw in one-way ANOVA that the value is calculated by taking the squared error between each data point and its corresponding group mean. An alternative way to express this was as in equation 1 in the slide.</a:t>
            </a:r>
          </a:p>
          <a:p>
            <a:pPr algn="just"/>
            <a:r>
              <a:rPr lang="en-GB">
                <a:latin typeface="Chantilly" pitchFamily="2" charset="0"/>
                <a:cs typeface="Times New Roman" pitchFamily="18" charset="0"/>
              </a:rPr>
              <a:t>So, we use the individual variances of each group and multiply them by one less than the number of people within the group (</a:t>
            </a:r>
            <a:r>
              <a:rPr lang="en-GB" i="1">
                <a:latin typeface="Chantilly" pitchFamily="2" charset="0"/>
                <a:cs typeface="Times New Roman" pitchFamily="18" charset="0"/>
              </a:rPr>
              <a:t>n</a:t>
            </a:r>
            <a:r>
              <a:rPr lang="en-GB">
                <a:latin typeface="Chantilly" pitchFamily="2" charset="0"/>
                <a:cs typeface="Times New Roman" pitchFamily="18" charset="0"/>
              </a:rPr>
              <a:t>). We have the individual group variances in our original table of data (first page of this handout) and there were 8 people in each group (therefore, </a:t>
            </a:r>
            <a:r>
              <a:rPr lang="en-GB" i="1">
                <a:latin typeface="Chantilly" pitchFamily="2" charset="0"/>
                <a:cs typeface="Times New Roman" pitchFamily="18" charset="0"/>
              </a:rPr>
              <a:t>n</a:t>
            </a:r>
            <a:r>
              <a:rPr lang="en-GB">
                <a:latin typeface="Chantilly" pitchFamily="2" charset="0"/>
                <a:cs typeface="Times New Roman" pitchFamily="18" charset="0"/>
              </a:rPr>
              <a:t> = 8) and so the equation becomes the second equation on the slide.</a:t>
            </a:r>
          </a:p>
          <a:p>
            <a:pPr algn="just"/>
            <a:r>
              <a:rPr lang="en-GB">
                <a:latin typeface="Chantilly" pitchFamily="2" charset="0"/>
                <a:cs typeface="Times New Roman" pitchFamily="18" charset="0"/>
              </a:rPr>
              <a:t>The degrees of freedom for each group will be one less than the number of scores per group (i.e. 7). Therefore, if we add the sums of squares for each group, we get a total of 6 </a:t>
            </a:r>
            <a:r>
              <a:rPr lang="en-GB">
                <a:latin typeface="Chantilly" pitchFamily="2" charset="0"/>
                <a:cs typeface="Times New Roman" pitchFamily="18" charset="0"/>
                <a:sym typeface="Symbol" pitchFamily="18" charset="2"/>
              </a:rPr>
              <a:t></a:t>
            </a:r>
            <a:r>
              <a:rPr lang="en-GB">
                <a:latin typeface="Chantilly" pitchFamily="2" charset="0"/>
                <a:cs typeface="Times New Roman" pitchFamily="18" charset="0"/>
              </a:rPr>
              <a:t> 7 = 42.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24EC43-E1F2-0D44-9B40-580E6B54BEAE}" type="datetimeFigureOut">
              <a:rPr lang="en-US" smtClean="0"/>
              <a:t>10/13/13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F25CC-77F4-8241-9A26-99A192957560}"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24EC43-E1F2-0D44-9B40-580E6B54BEAE}" type="datetimeFigureOut">
              <a:rPr lang="en-US" smtClean="0"/>
              <a:t>10/13/13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F25CC-77F4-8241-9A26-99A192957560}"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24EC43-E1F2-0D44-9B40-580E6B54BEAE}" type="datetimeFigureOut">
              <a:rPr lang="en-US" smtClean="0"/>
              <a:t>10/13/13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F25CC-77F4-8241-9A26-99A19295756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24EC43-E1F2-0D44-9B40-580E6B54BEAE}" type="datetimeFigureOut">
              <a:rPr lang="en-US" smtClean="0"/>
              <a:t>10/13/13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F25CC-77F4-8241-9A26-99A192957560}"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2524EC43-E1F2-0D44-9B40-580E6B54BEAE}" type="datetimeFigureOut">
              <a:rPr lang="en-US" smtClean="0"/>
              <a:t>10/13/13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F25CC-77F4-8241-9A26-99A192957560}"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24EC43-E1F2-0D44-9B40-580E6B54BEAE}" type="datetimeFigureOut">
              <a:rPr lang="en-US" smtClean="0"/>
              <a:t>10/13/13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F25CC-77F4-8241-9A26-99A192957560}"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524EC43-E1F2-0D44-9B40-580E6B54BEAE}" type="datetimeFigureOut">
              <a:rPr lang="en-US" smtClean="0"/>
              <a:t>10/13/13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F25CC-77F4-8241-9A26-99A192957560}"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524EC43-E1F2-0D44-9B40-580E6B54BEAE}" type="datetimeFigureOut">
              <a:rPr lang="en-US" smtClean="0"/>
              <a:t>10/13/13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F25CC-77F4-8241-9A26-99A192957560}"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524EC43-E1F2-0D44-9B40-580E6B54BEAE}" type="datetimeFigureOut">
              <a:rPr lang="en-US" smtClean="0"/>
              <a:t>10/13/13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F25CC-77F4-8241-9A26-99A19295756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2524EC43-E1F2-0D44-9B40-580E6B54BEAE}" type="datetimeFigureOut">
              <a:rPr lang="en-US" smtClean="0"/>
              <a:t>10/13/13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F25CC-77F4-8241-9A26-99A192957560}"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Click to edit Master text styles</a:t>
            </a:r>
          </a:p>
        </p:txBody>
      </p:sp>
      <p:sp>
        <p:nvSpPr>
          <p:cNvPr id="4" name="Date Placeholder 3"/>
          <p:cNvSpPr>
            <a:spLocks noGrp="1"/>
          </p:cNvSpPr>
          <p:nvPr>
            <p:ph type="dt" sz="half" idx="10"/>
          </p:nvPr>
        </p:nvSpPr>
        <p:spPr/>
        <p:txBody>
          <a:bodyPr/>
          <a:lstStyle/>
          <a:p>
            <a:fld id="{2524EC43-E1F2-0D44-9B40-580E6B54BEAE}" type="datetimeFigureOut">
              <a:rPr lang="en-US" smtClean="0"/>
              <a:t>10/13/13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F25CC-77F4-8241-9A26-99A19295756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Drag picture to placeholder or click icon to add</a:t>
            </a:r>
            <a:endParaRPr/>
          </a:p>
        </p:txBody>
      </p:sp>
      <p:sp>
        <p:nvSpPr>
          <p:cNvPr id="4" name="Date Placeholder 3"/>
          <p:cNvSpPr>
            <a:spLocks noGrp="1"/>
          </p:cNvSpPr>
          <p:nvPr>
            <p:ph type="dt" sz="half" idx="10"/>
          </p:nvPr>
        </p:nvSpPr>
        <p:spPr/>
        <p:txBody>
          <a:bodyPr/>
          <a:lstStyle/>
          <a:p>
            <a:fld id="{2524EC43-E1F2-0D44-9B40-580E6B54BEAE}" type="datetimeFigureOut">
              <a:rPr lang="en-US" smtClean="0"/>
              <a:t>10/13/13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F25CC-77F4-8241-9A26-99A192957560}"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2524EC43-E1F2-0D44-9B40-580E6B54BEAE}" type="datetimeFigureOut">
              <a:rPr lang="en-US" smtClean="0"/>
              <a:t>10/13/13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F25CC-77F4-8241-9A26-99A19295756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2524EC43-E1F2-0D44-9B40-580E6B54BEAE}" type="datetimeFigureOut">
              <a:rPr lang="en-US" smtClean="0"/>
              <a:t>10/13/13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3F25CC-77F4-8241-9A26-99A19295756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524EC43-E1F2-0D44-9B40-580E6B54BEAE}" type="datetimeFigureOut">
              <a:rPr lang="en-US" smtClean="0"/>
              <a:t>10/13/13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3F25CC-77F4-8241-9A26-99A19295756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24EC43-E1F2-0D44-9B40-580E6B54BEAE}" type="datetimeFigureOut">
              <a:rPr lang="en-US" smtClean="0"/>
              <a:t>10/13/13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3F25CC-77F4-8241-9A26-99A192957560}" type="slidenum">
              <a:rPr lang="en-US" smtClean="0"/>
              <a:t>‹#›</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2524EC43-E1F2-0D44-9B40-580E6B54BEAE}" type="datetimeFigureOut">
              <a:rPr lang="en-US" smtClean="0"/>
              <a:t>10/13/13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383F25CC-77F4-8241-9A26-99A192957560}"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Microsoft_Equation1.bin"/><Relationship Id="rId4" Type="http://schemas.openxmlformats.org/officeDocument/2006/relationships/image" Target="../media/image2.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4.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Microsoft_Equation2.bin"/><Relationship Id="rId4" Type="http://schemas.openxmlformats.org/officeDocument/2006/relationships/image" Target="../media/image4.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5.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4.bin"/><Relationship Id="rId5" Type="http://schemas.openxmlformats.org/officeDocument/2006/relationships/image" Target="../media/image6.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4.png"/><Relationship Id="rId3"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6.png"/><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7958"/>
            <a:ext cx="857224" cy="365125"/>
          </a:xfrm>
          <a:prstGeom prst="rect">
            <a:avLst/>
          </a:prstGeom>
        </p:spPr>
        <p:txBody>
          <a:bodyPr/>
          <a:lstStyle/>
          <a:p>
            <a:r>
              <a:rPr lang="en-US"/>
              <a:t>Slide </a:t>
            </a:r>
            <a:fld id="{AF539D83-4532-492F-A2B3-2BAA51A40D4E}" type="slidenum">
              <a:rPr lang="en-US"/>
              <a:pPr/>
              <a:t>1</a:t>
            </a:fld>
            <a:endParaRPr lang="en-US"/>
          </a:p>
        </p:txBody>
      </p:sp>
      <p:sp>
        <p:nvSpPr>
          <p:cNvPr id="155651" name="Rectangle 3"/>
          <p:cNvSpPr>
            <a:spLocks noGrp="1" noChangeArrowheads="1"/>
          </p:cNvSpPr>
          <p:nvPr>
            <p:ph type="ctrTitle"/>
          </p:nvPr>
        </p:nvSpPr>
        <p:spPr>
          <a:xfrm>
            <a:off x="1371600" y="2286000"/>
            <a:ext cx="7397750" cy="1524000"/>
          </a:xfrm>
        </p:spPr>
        <p:txBody>
          <a:bodyPr/>
          <a:lstStyle/>
          <a:p>
            <a:r>
              <a:rPr lang="en-GB" dirty="0">
                <a:solidFill>
                  <a:schemeClr val="tx1"/>
                </a:solidFill>
              </a:rPr>
              <a:t>Two-Way Independent </a:t>
            </a:r>
            <a:r>
              <a:rPr lang="en-GB" dirty="0" smtClean="0">
                <a:solidFill>
                  <a:schemeClr val="tx1"/>
                </a:solidFill>
              </a:rPr>
              <a:t>ANOVA (GLM 3)</a:t>
            </a:r>
            <a:endParaRPr lang="en-GB" dirty="0">
              <a:solidFill>
                <a:schemeClr val="tx1"/>
              </a:solidFill>
            </a:endParaRPr>
          </a:p>
        </p:txBody>
      </p:sp>
      <p:sp>
        <p:nvSpPr>
          <p:cNvPr id="155652" name="Rectangle 4"/>
          <p:cNvSpPr>
            <a:spLocks noGrp="1" noChangeArrowheads="1"/>
          </p:cNvSpPr>
          <p:nvPr>
            <p:ph type="subTitle" idx="1"/>
          </p:nvPr>
        </p:nvSpPr>
        <p:spPr>
          <a:xfrm>
            <a:off x="1371600" y="4419600"/>
            <a:ext cx="7397750" cy="1219200"/>
          </a:xfrm>
        </p:spPr>
        <p:txBody>
          <a:bodyPr/>
          <a:lstStyle/>
          <a:p>
            <a:r>
              <a:rPr lang="en-GB" dirty="0" smtClean="0">
                <a:solidFill>
                  <a:srgbClr val="000000"/>
                </a:solidFill>
              </a:rPr>
              <a:t>Chapter 13</a:t>
            </a:r>
            <a:endParaRPr lang="en-GB" dirty="0">
              <a:solidFill>
                <a:srgbClr val="000000"/>
              </a:solidFill>
            </a:endParaRPr>
          </a:p>
        </p:txBody>
      </p:sp>
    </p:spTree>
    <p:extLst>
      <p:ext uri="{BB962C8B-B14F-4D97-AF65-F5344CB8AC3E}">
        <p14:creationId xmlns:p14="http://schemas.microsoft.com/office/powerpoint/2010/main" val="42025469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5651"/>
                                        </p:tgtEl>
                                        <p:attrNameLst>
                                          <p:attrName>style.visibility</p:attrName>
                                        </p:attrNameLst>
                                      </p:cBhvr>
                                      <p:to>
                                        <p:strVal val="visible"/>
                                      </p:to>
                                    </p:set>
                                    <p:animEffect transition="in" filter="dissolve">
                                      <p:cBhvr>
                                        <p:cTn id="7" dur="500"/>
                                        <p:tgtEl>
                                          <p:spTgt spid="155651"/>
                                        </p:tgtEl>
                                      </p:cBhvr>
                                    </p:animEffect>
                                  </p:childTnLst>
                                </p:cTn>
                              </p:par>
                            </p:childTnLst>
                          </p:cTn>
                        </p:par>
                        <p:par>
                          <p:cTn id="8" fill="hold">
                            <p:stCondLst>
                              <p:cond delay="500"/>
                            </p:stCondLst>
                            <p:childTnLst>
                              <p:par>
                                <p:cTn id="9" presetID="9" presetClass="entr" presetSubtype="0" fill="hold" grpId="0" nodeType="afterEffect">
                                  <p:stCondLst>
                                    <p:cond delay="1000"/>
                                  </p:stCondLst>
                                  <p:childTnLst>
                                    <p:set>
                                      <p:cBhvr>
                                        <p:cTn id="10" dur="1" fill="hold">
                                          <p:stCondLst>
                                            <p:cond delay="0"/>
                                          </p:stCondLst>
                                        </p:cTn>
                                        <p:tgtEl>
                                          <p:spTgt spid="155652">
                                            <p:txEl>
                                              <p:pRg st="0" end="0"/>
                                            </p:txEl>
                                          </p:spTgt>
                                        </p:tgtEl>
                                        <p:attrNameLst>
                                          <p:attrName>style.visibility</p:attrName>
                                        </p:attrNameLst>
                                      </p:cBhvr>
                                      <p:to>
                                        <p:strVal val="visible"/>
                                      </p:to>
                                    </p:set>
                                    <p:animEffect transition="in" filter="dissolve">
                                      <p:cBhvr>
                                        <p:cTn id="11" dur="500"/>
                                        <p:tgtEl>
                                          <p:spTgt spid="1556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autoUpdateAnimBg="0"/>
      <p:bldP spid="155652" grpId="0" build="p" autoUpdateAnimBg="0" advAuto="100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 Total</a:t>
            </a:r>
            <a:endParaRPr lang="en-US" dirty="0"/>
          </a:p>
        </p:txBody>
      </p:sp>
      <p:sp>
        <p:nvSpPr>
          <p:cNvPr id="3" name="Content Placeholder 2"/>
          <p:cNvSpPr>
            <a:spLocks noGrp="1"/>
          </p:cNvSpPr>
          <p:nvPr>
            <p:ph idx="1"/>
          </p:nvPr>
        </p:nvSpPr>
        <p:spPr/>
        <p:txBody>
          <a:bodyPr/>
          <a:lstStyle/>
          <a:p>
            <a:r>
              <a:rPr lang="en-US" dirty="0" smtClean="0"/>
              <a:t>Same as one-way ANOVA</a:t>
            </a:r>
          </a:p>
          <a:p>
            <a:r>
              <a:rPr lang="en-US" dirty="0" smtClean="0"/>
              <a:t>Each person minus the grand mean</a:t>
            </a:r>
          </a:p>
          <a:p>
            <a:r>
              <a:rPr lang="en-US" dirty="0" err="1" smtClean="0"/>
              <a:t>Dftotal</a:t>
            </a:r>
            <a:r>
              <a:rPr lang="en-US" dirty="0" smtClean="0"/>
              <a:t> = N – 1</a:t>
            </a:r>
          </a:p>
          <a:p>
            <a:pPr lvl="1"/>
            <a:r>
              <a:rPr lang="en-US" dirty="0" smtClean="0"/>
              <a:t>Remember N = total sample size</a:t>
            </a:r>
          </a:p>
        </p:txBody>
      </p:sp>
      <p:graphicFrame>
        <p:nvGraphicFramePr>
          <p:cNvPr id="4" name="Object 60"/>
          <p:cNvGraphicFramePr>
            <a:graphicFrameLocks noChangeAspect="1"/>
          </p:cNvGraphicFramePr>
          <p:nvPr>
            <p:extLst>
              <p:ext uri="{D42A27DB-BD31-4B8C-83A1-F6EECF244321}">
                <p14:modId xmlns:p14="http://schemas.microsoft.com/office/powerpoint/2010/main" val="985785322"/>
              </p:ext>
            </p:extLst>
          </p:nvPr>
        </p:nvGraphicFramePr>
        <p:xfrm>
          <a:off x="5845175" y="5290344"/>
          <a:ext cx="3298825" cy="1522412"/>
        </p:xfrm>
        <a:graphic>
          <a:graphicData uri="http://schemas.openxmlformats.org/presentationml/2006/ole">
            <mc:AlternateContent xmlns:mc="http://schemas.openxmlformats.org/markup-compatibility/2006">
              <mc:Choice xmlns:v="urn:schemas-microsoft-com:vml" Requires="v">
                <p:oleObj spid="_x0000_s7206" name="Equation" r:id="rId3" imgW="1295280" imgH="596880" progId="Equation.3">
                  <p:embed/>
                </p:oleObj>
              </mc:Choice>
              <mc:Fallback>
                <p:oleObj name="Equation" r:id="rId3" imgW="1295280" imgH="596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5175" y="5290344"/>
                        <a:ext cx="3298825" cy="1522412"/>
                      </a:xfrm>
                      <a:prstGeom prst="rect">
                        <a:avLst/>
                      </a:prstGeom>
                      <a:solidFill>
                        <a:srgbClr val="FFFF00"/>
                      </a:solidFill>
                      <a:ln w="28575">
                        <a:solidFill>
                          <a:schemeClr val="tx2"/>
                        </a:solidFill>
                        <a:miter lim="800000"/>
                        <a:headEnd/>
                        <a:tailEnd/>
                      </a:ln>
                      <a:effectLst>
                        <a:outerShdw blurRad="63500" dist="89803" dir="2700000" algn="ctr" rotWithShape="0">
                          <a:schemeClr val="tx1">
                            <a:alpha val="74998"/>
                          </a:schemeClr>
                        </a:outerShdw>
                      </a:effectLst>
                    </p:spPr>
                  </p:pic>
                </p:oleObj>
              </mc:Fallback>
            </mc:AlternateContent>
          </a:graphicData>
        </a:graphic>
      </p:graphicFrame>
    </p:spTree>
    <p:extLst>
      <p:ext uri="{BB962C8B-B14F-4D97-AF65-F5344CB8AC3E}">
        <p14:creationId xmlns:p14="http://schemas.microsoft.com/office/powerpoint/2010/main" val="17335624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ppt_x</p:attrName>
                                        </p:attrNameLst>
                                      </p:cBhvr>
                                      <p:tavLst>
                                        <p:tav tm="0">
                                          <p:val>
                                            <p:fltVal val="0.5"/>
                                          </p:val>
                                        </p:tav>
                                        <p:tav tm="100000">
                                          <p:val>
                                            <p:strVal val="#ppt_x"/>
                                          </p:val>
                                        </p:tav>
                                      </p:tavLst>
                                    </p:anim>
                                    <p:anim calcmode="lin" valueType="num">
                                      <p:cBhvr>
                                        <p:cTn id="10" dur="500" fill="hold"/>
                                        <p:tgtEl>
                                          <p:spTgt spid="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 Model</a:t>
            </a:r>
            <a:endParaRPr lang="en-US" dirty="0"/>
          </a:p>
        </p:txBody>
      </p:sp>
      <p:sp>
        <p:nvSpPr>
          <p:cNvPr id="3" name="Content Placeholder 2"/>
          <p:cNvSpPr>
            <a:spLocks noGrp="1"/>
          </p:cNvSpPr>
          <p:nvPr>
            <p:ph idx="1"/>
          </p:nvPr>
        </p:nvSpPr>
        <p:spPr/>
        <p:txBody>
          <a:bodyPr/>
          <a:lstStyle/>
          <a:p>
            <a:r>
              <a:rPr lang="en-US" dirty="0" smtClean="0"/>
              <a:t>Remember that SS model = </a:t>
            </a:r>
          </a:p>
          <a:p>
            <a:r>
              <a:rPr lang="en-US" dirty="0" smtClean="0"/>
              <a:t>My group mean (condition) – grand mean</a:t>
            </a:r>
          </a:p>
          <a:p>
            <a:pPr lvl="1"/>
            <a:r>
              <a:rPr lang="en-US" dirty="0" smtClean="0"/>
              <a:t>But now we have several groups that I’m in – and this formula ignores that these conditions are structured by IV, so we are going to break this down by IV instead of pretending they are all the same IV.</a:t>
            </a:r>
          </a:p>
        </p:txBody>
      </p:sp>
      <p:graphicFrame>
        <p:nvGraphicFramePr>
          <p:cNvPr id="4" name="Object 3"/>
          <p:cNvGraphicFramePr>
            <a:graphicFrameLocks noChangeAspect="1"/>
          </p:cNvGraphicFramePr>
          <p:nvPr>
            <p:extLst>
              <p:ext uri="{D42A27DB-BD31-4B8C-83A1-F6EECF244321}">
                <p14:modId xmlns:p14="http://schemas.microsoft.com/office/powerpoint/2010/main" val="3030460826"/>
              </p:ext>
            </p:extLst>
          </p:nvPr>
        </p:nvGraphicFramePr>
        <p:xfrm>
          <a:off x="2271712" y="5719763"/>
          <a:ext cx="6872288" cy="1138237"/>
        </p:xfrm>
        <a:graphic>
          <a:graphicData uri="http://schemas.openxmlformats.org/presentationml/2006/ole">
            <mc:AlternateContent xmlns:mc="http://schemas.openxmlformats.org/markup-compatibility/2006">
              <mc:Choice xmlns:v="urn:schemas-microsoft-com:vml" Requires="v">
                <p:oleObj spid="_x0000_s8229" name="Equation" r:id="rId3" imgW="1536480" imgH="253800" progId="Equation.3">
                  <p:embed/>
                </p:oleObj>
              </mc:Choice>
              <mc:Fallback>
                <p:oleObj name="Equation" r:id="rId3" imgW="153648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1712" y="5719763"/>
                        <a:ext cx="6872288" cy="1138237"/>
                      </a:xfrm>
                      <a:prstGeom prst="rect">
                        <a:avLst/>
                      </a:prstGeom>
                      <a:solidFill>
                        <a:srgbClr val="FFFF00"/>
                      </a:solidFill>
                      <a:ln w="28575">
                        <a:solidFill>
                          <a:schemeClr val="tx2"/>
                        </a:solidFill>
                        <a:miter lim="800000"/>
                        <a:headEnd/>
                        <a:tailEnd/>
                      </a:ln>
                      <a:effectLst>
                        <a:outerShdw blurRad="63500" dist="99190" dir="2388334" algn="ctr" rotWithShape="0">
                          <a:schemeClr val="tx1">
                            <a:alpha val="74998"/>
                          </a:schemeClr>
                        </a:outerShdw>
                      </a:effectLst>
                    </p:spPr>
                  </p:pic>
                </p:oleObj>
              </mc:Fallback>
            </mc:AlternateContent>
          </a:graphicData>
        </a:graphic>
      </p:graphicFrame>
    </p:spTree>
    <p:extLst>
      <p:ext uri="{BB962C8B-B14F-4D97-AF65-F5344CB8AC3E}">
        <p14:creationId xmlns:p14="http://schemas.microsoft.com/office/powerpoint/2010/main" val="21529787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 A = SS gender</a:t>
            </a:r>
            <a:endParaRPr lang="en-US" dirty="0"/>
          </a:p>
        </p:txBody>
      </p:sp>
      <p:sp>
        <p:nvSpPr>
          <p:cNvPr id="3" name="Content Placeholder 2"/>
          <p:cNvSpPr>
            <a:spLocks noGrp="1"/>
          </p:cNvSpPr>
          <p:nvPr>
            <p:ph idx="1"/>
          </p:nvPr>
        </p:nvSpPr>
        <p:spPr/>
        <p:txBody>
          <a:bodyPr/>
          <a:lstStyle/>
          <a:p>
            <a:r>
              <a:rPr lang="en-US" dirty="0" smtClean="0"/>
              <a:t>Same formula as SS model … but ignoring the other variable.</a:t>
            </a:r>
          </a:p>
          <a:p>
            <a:r>
              <a:rPr lang="en-US" dirty="0" smtClean="0"/>
              <a:t>Level mean – grand mean</a:t>
            </a:r>
          </a:p>
          <a:p>
            <a:r>
              <a:rPr lang="en-US" dirty="0" smtClean="0"/>
              <a:t>DF a = (k-1)</a:t>
            </a:r>
          </a:p>
          <a:p>
            <a:pPr lvl="1"/>
            <a:r>
              <a:rPr lang="en-US" dirty="0" smtClean="0"/>
              <a:t>K = levels</a:t>
            </a:r>
          </a:p>
        </p:txBody>
      </p:sp>
      <p:graphicFrame>
        <p:nvGraphicFramePr>
          <p:cNvPr id="5" name="Object 3"/>
          <p:cNvGraphicFramePr>
            <a:graphicFrameLocks noChangeAspect="1"/>
          </p:cNvGraphicFramePr>
          <p:nvPr>
            <p:extLst>
              <p:ext uri="{D42A27DB-BD31-4B8C-83A1-F6EECF244321}">
                <p14:modId xmlns:p14="http://schemas.microsoft.com/office/powerpoint/2010/main" val="654824991"/>
              </p:ext>
            </p:extLst>
          </p:nvPr>
        </p:nvGraphicFramePr>
        <p:xfrm>
          <a:off x="5127625" y="6126163"/>
          <a:ext cx="3906838" cy="647700"/>
        </p:xfrm>
        <a:graphic>
          <a:graphicData uri="http://schemas.openxmlformats.org/presentationml/2006/ole">
            <mc:AlternateContent xmlns:mc="http://schemas.openxmlformats.org/markup-compatibility/2006">
              <mc:Choice xmlns:v="urn:schemas-microsoft-com:vml" Requires="v">
                <p:oleObj spid="_x0000_s1060" name="Equation" r:id="rId3" imgW="1536480" imgH="253800" progId="Equation.3">
                  <p:embed/>
                </p:oleObj>
              </mc:Choice>
              <mc:Fallback>
                <p:oleObj name="Equation" r:id="rId3" imgW="153648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7625" y="6126163"/>
                        <a:ext cx="3906838" cy="647700"/>
                      </a:xfrm>
                      <a:prstGeom prst="rect">
                        <a:avLst/>
                      </a:prstGeom>
                      <a:solidFill>
                        <a:srgbClr val="FFFF00"/>
                      </a:solidFill>
                      <a:ln w="28575">
                        <a:solidFill>
                          <a:schemeClr val="tx2"/>
                        </a:solidFill>
                        <a:miter lim="800000"/>
                        <a:headEnd/>
                        <a:tailEnd/>
                      </a:ln>
                      <a:effectLst>
                        <a:outerShdw blurRad="63500" dist="99190" dir="2388334" algn="ctr" rotWithShape="0">
                          <a:schemeClr val="bg2">
                            <a:alpha val="74998"/>
                          </a:schemeClr>
                        </a:outerShdw>
                      </a:effectLst>
                    </p:spPr>
                  </p:pic>
                </p:oleObj>
              </mc:Fallback>
            </mc:AlternateContent>
          </a:graphicData>
        </a:graphic>
      </p:graphicFrame>
    </p:spTree>
    <p:extLst>
      <p:ext uri="{BB962C8B-B14F-4D97-AF65-F5344CB8AC3E}">
        <p14:creationId xmlns:p14="http://schemas.microsoft.com/office/powerpoint/2010/main" val="9952746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20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ppt_x</p:attrName>
                                        </p:attrNameLst>
                                      </p:cBhvr>
                                      <p:tavLst>
                                        <p:tav tm="0">
                                          <p:val>
                                            <p:fltVal val="0.5"/>
                                          </p:val>
                                        </p:tav>
                                        <p:tav tm="100000">
                                          <p:val>
                                            <p:strVal val="#ppt_x"/>
                                          </p:val>
                                        </p:tav>
                                      </p:tavLst>
                                    </p:anim>
                                    <p:anim calcmode="lin" valueType="num">
                                      <p:cBhvr>
                                        <p:cTn id="10"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 B = SS sport</a:t>
            </a:r>
            <a:endParaRPr lang="en-US" dirty="0"/>
          </a:p>
        </p:txBody>
      </p:sp>
      <p:sp>
        <p:nvSpPr>
          <p:cNvPr id="3" name="Content Placeholder 2"/>
          <p:cNvSpPr>
            <a:spLocks noGrp="1"/>
          </p:cNvSpPr>
          <p:nvPr>
            <p:ph idx="1"/>
          </p:nvPr>
        </p:nvSpPr>
        <p:spPr/>
        <p:txBody>
          <a:bodyPr/>
          <a:lstStyle/>
          <a:p>
            <a:r>
              <a:rPr lang="en-US" dirty="0" smtClean="0"/>
              <a:t>Same formula as SS model … but ignoring the other variable.</a:t>
            </a:r>
          </a:p>
          <a:p>
            <a:r>
              <a:rPr lang="en-US" dirty="0" smtClean="0"/>
              <a:t>Level mean – grand mean</a:t>
            </a:r>
          </a:p>
          <a:p>
            <a:r>
              <a:rPr lang="en-US" dirty="0"/>
              <a:t>DF </a:t>
            </a:r>
            <a:r>
              <a:rPr lang="en-US" dirty="0" smtClean="0"/>
              <a:t>b </a:t>
            </a:r>
            <a:r>
              <a:rPr lang="en-US" dirty="0"/>
              <a:t>= (k-1)</a:t>
            </a:r>
          </a:p>
          <a:p>
            <a:endParaRPr lang="en-US" dirty="0" smtClean="0"/>
          </a:p>
        </p:txBody>
      </p:sp>
      <p:graphicFrame>
        <p:nvGraphicFramePr>
          <p:cNvPr id="5" name="Object 3"/>
          <p:cNvGraphicFramePr>
            <a:graphicFrameLocks noChangeAspect="1"/>
          </p:cNvGraphicFramePr>
          <p:nvPr>
            <p:extLst>
              <p:ext uri="{D42A27DB-BD31-4B8C-83A1-F6EECF244321}">
                <p14:modId xmlns:p14="http://schemas.microsoft.com/office/powerpoint/2010/main" val="2346622045"/>
              </p:ext>
            </p:extLst>
          </p:nvPr>
        </p:nvGraphicFramePr>
        <p:xfrm>
          <a:off x="5127625" y="6126163"/>
          <a:ext cx="3906838" cy="647700"/>
        </p:xfrm>
        <a:graphic>
          <a:graphicData uri="http://schemas.openxmlformats.org/presentationml/2006/ole">
            <mc:AlternateContent xmlns:mc="http://schemas.openxmlformats.org/markup-compatibility/2006">
              <mc:Choice xmlns:v="urn:schemas-microsoft-com:vml" Requires="v">
                <p:oleObj spid="_x0000_s9252" name="Equation" r:id="rId3" imgW="1536480" imgH="253800" progId="Equation.3">
                  <p:embed/>
                </p:oleObj>
              </mc:Choice>
              <mc:Fallback>
                <p:oleObj name="Equation" r:id="rId3" imgW="153648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7625" y="6126163"/>
                        <a:ext cx="3906838" cy="647700"/>
                      </a:xfrm>
                      <a:prstGeom prst="rect">
                        <a:avLst/>
                      </a:prstGeom>
                      <a:solidFill>
                        <a:srgbClr val="FFFF00"/>
                      </a:solidFill>
                      <a:ln w="28575">
                        <a:solidFill>
                          <a:schemeClr val="tx2"/>
                        </a:solidFill>
                        <a:miter lim="800000"/>
                        <a:headEnd/>
                        <a:tailEnd/>
                      </a:ln>
                      <a:effectLst>
                        <a:outerShdw blurRad="63500" dist="99190" dir="2388334" algn="ctr" rotWithShape="0">
                          <a:schemeClr val="bg2">
                            <a:alpha val="74998"/>
                          </a:schemeClr>
                        </a:outerShdw>
                      </a:effectLst>
                    </p:spPr>
                  </p:pic>
                </p:oleObj>
              </mc:Fallback>
            </mc:AlternateContent>
          </a:graphicData>
        </a:graphic>
      </p:graphicFrame>
    </p:spTree>
    <p:extLst>
      <p:ext uri="{BB962C8B-B14F-4D97-AF65-F5344CB8AC3E}">
        <p14:creationId xmlns:p14="http://schemas.microsoft.com/office/powerpoint/2010/main" val="15138506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20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ppt_x</p:attrName>
                                        </p:attrNameLst>
                                      </p:cBhvr>
                                      <p:tavLst>
                                        <p:tav tm="0">
                                          <p:val>
                                            <p:fltVal val="0.5"/>
                                          </p:val>
                                        </p:tav>
                                        <p:tav tm="100000">
                                          <p:val>
                                            <p:strVal val="#ppt_x"/>
                                          </p:val>
                                        </p:tav>
                                      </p:tavLst>
                                    </p:anim>
                                    <p:anim calcmode="lin" valueType="num">
                                      <p:cBhvr>
                                        <p:cTn id="10"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Marginal Means</a:t>
            </a:r>
            <a:endParaRPr lang="en-US" dirty="0"/>
          </a:p>
        </p:txBody>
      </p:sp>
      <p:sp>
        <p:nvSpPr>
          <p:cNvPr id="3" name="Content Placeholder 2"/>
          <p:cNvSpPr>
            <a:spLocks noGrp="1"/>
          </p:cNvSpPr>
          <p:nvPr>
            <p:ph idx="1"/>
          </p:nvPr>
        </p:nvSpPr>
        <p:spPr/>
        <p:txBody>
          <a:bodyPr/>
          <a:lstStyle/>
          <a:p>
            <a:r>
              <a:rPr lang="en-US" dirty="0" smtClean="0"/>
              <a:t>These “level means” are considered marginal means.</a:t>
            </a:r>
            <a:endParaRPr lang="en-US" dirty="0"/>
          </a:p>
        </p:txBody>
      </p:sp>
    </p:spTree>
    <p:extLst>
      <p:ext uri="{BB962C8B-B14F-4D97-AF65-F5344CB8AC3E}">
        <p14:creationId xmlns:p14="http://schemas.microsoft.com/office/powerpoint/2010/main" val="3926051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 AXB = interaction </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DF AXB = </a:t>
            </a:r>
            <a:r>
              <a:rPr lang="en-US" dirty="0" err="1" smtClean="0"/>
              <a:t>Dfa</a:t>
            </a:r>
            <a:r>
              <a:rPr lang="en-US" dirty="0" smtClean="0"/>
              <a:t> X </a:t>
            </a:r>
            <a:r>
              <a:rPr lang="en-US" dirty="0" err="1" smtClean="0"/>
              <a:t>DFb</a:t>
            </a:r>
            <a:endParaRPr lang="en-US" dirty="0"/>
          </a:p>
        </p:txBody>
      </p:sp>
      <p:graphicFrame>
        <p:nvGraphicFramePr>
          <p:cNvPr id="4" name="Object 3"/>
          <p:cNvGraphicFramePr>
            <a:graphicFrameLocks noChangeAspect="1"/>
          </p:cNvGraphicFramePr>
          <p:nvPr/>
        </p:nvGraphicFramePr>
        <p:xfrm>
          <a:off x="1524000" y="1931988"/>
          <a:ext cx="7165975" cy="841375"/>
        </p:xfrm>
        <a:graphic>
          <a:graphicData uri="http://schemas.openxmlformats.org/presentationml/2006/ole">
            <mc:AlternateContent xmlns:mc="http://schemas.openxmlformats.org/markup-compatibility/2006">
              <mc:Choice xmlns:v="urn:schemas-microsoft-com:vml" Requires="v">
                <p:oleObj spid="_x0000_s10274" name="Equation" r:id="rId3" imgW="1625400" imgH="190440" progId="Equation.3">
                  <p:embed/>
                </p:oleObj>
              </mc:Choice>
              <mc:Fallback>
                <p:oleObj name="Equation" r:id="rId3" imgW="1625400" imgH="1904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931988"/>
                        <a:ext cx="7165975" cy="841375"/>
                      </a:xfrm>
                      <a:prstGeom prst="rect">
                        <a:avLst/>
                      </a:prstGeom>
                      <a:solidFill>
                        <a:srgbClr val="FFFF00"/>
                      </a:solidFill>
                      <a:ln w="38100">
                        <a:solidFill>
                          <a:schemeClr val="tx2"/>
                        </a:solidFill>
                        <a:miter lim="800000"/>
                        <a:headEnd/>
                        <a:tailEnd/>
                      </a:ln>
                      <a:effectLst>
                        <a:outerShdw blurRad="63500" dist="107763" dir="2700000" algn="ctr" rotWithShape="0">
                          <a:schemeClr val="tx1">
                            <a:alpha val="74998"/>
                          </a:schemeClr>
                        </a:outerShdw>
                      </a:effectLst>
                    </p:spPr>
                  </p:pic>
                </p:oleObj>
              </mc:Fallback>
            </mc:AlternateContent>
          </a:graphicData>
        </a:graphic>
      </p:graphicFrame>
    </p:spTree>
    <p:extLst>
      <p:ext uri="{BB962C8B-B14F-4D97-AF65-F5344CB8AC3E}">
        <p14:creationId xmlns:p14="http://schemas.microsoft.com/office/powerpoint/2010/main" val="39176932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400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ppt_x</p:attrName>
                                        </p:attrNameLst>
                                      </p:cBhvr>
                                      <p:tavLst>
                                        <p:tav tm="0">
                                          <p:val>
                                            <p:fltVal val="0.5"/>
                                          </p:val>
                                        </p:tav>
                                        <p:tav tm="100000">
                                          <p:val>
                                            <p:strVal val="#ppt_x"/>
                                          </p:val>
                                        </p:tav>
                                      </p:tavLst>
                                    </p:anim>
                                    <p:anim calcmode="lin" valueType="num">
                                      <p:cBhvr>
                                        <p:cTn id="10" dur="500" fill="hold"/>
                                        <p:tgtEl>
                                          <p:spTgt spid="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GB" dirty="0" smtClean="0"/>
              <a:t>SS</a:t>
            </a:r>
            <a:r>
              <a:rPr lang="en-GB" baseline="-25000" dirty="0" smtClean="0"/>
              <a:t>R </a:t>
            </a:r>
            <a:r>
              <a:rPr lang="en-GB" dirty="0" smtClean="0"/>
              <a:t>= error</a:t>
            </a:r>
            <a:endParaRPr lang="en-GB" baseline="-25000" dirty="0"/>
          </a:p>
        </p:txBody>
      </p:sp>
      <p:sp>
        <p:nvSpPr>
          <p:cNvPr id="2" name="Content Placeholder 1"/>
          <p:cNvSpPr>
            <a:spLocks noGrp="1"/>
          </p:cNvSpPr>
          <p:nvPr>
            <p:ph idx="1"/>
          </p:nvPr>
        </p:nvSpPr>
        <p:spPr/>
        <p:txBody>
          <a:bodyPr/>
          <a:lstStyle/>
          <a:p>
            <a:r>
              <a:rPr lang="en-US" dirty="0" smtClean="0"/>
              <a:t>This formula doesn’t change – average variance across groups.</a:t>
            </a:r>
          </a:p>
          <a:p>
            <a:r>
              <a:rPr lang="en-US" dirty="0" smtClean="0"/>
              <a:t>Each participant – my condition mean</a:t>
            </a:r>
            <a:endParaRPr lang="en-US" dirty="0"/>
          </a:p>
        </p:txBody>
      </p:sp>
      <p:sp>
        <p:nvSpPr>
          <p:cNvPr id="5" name="Date Placeholder 3"/>
          <p:cNvSpPr>
            <a:spLocks noGrp="1"/>
          </p:cNvSpPr>
          <p:nvPr>
            <p:ph type="dt" sz="half" idx="10"/>
          </p:nvPr>
        </p:nvSpPr>
        <p:spPr>
          <a:prstGeom prst="rect">
            <a:avLst/>
          </a:prstGeom>
        </p:spPr>
        <p:txBody>
          <a:bodyPr/>
          <a:lstStyle/>
          <a:p>
            <a:r>
              <a:rPr lang="en-US"/>
              <a:t>Slide </a:t>
            </a:r>
            <a:fld id="{1B144861-F0E6-41D6-B06A-2A1BC43F2163}" type="slidenum">
              <a:rPr lang="en-US"/>
              <a:pPr/>
              <a:t>16</a:t>
            </a:fld>
            <a:endParaRPr lang="en-US"/>
          </a:p>
        </p:txBody>
      </p:sp>
      <p:graphicFrame>
        <p:nvGraphicFramePr>
          <p:cNvPr id="180227" name="Object 3"/>
          <p:cNvGraphicFramePr>
            <a:graphicFrameLocks noChangeAspect="1"/>
          </p:cNvGraphicFramePr>
          <p:nvPr>
            <p:extLst>
              <p:ext uri="{D42A27DB-BD31-4B8C-83A1-F6EECF244321}">
                <p14:modId xmlns:p14="http://schemas.microsoft.com/office/powerpoint/2010/main" val="1097463543"/>
              </p:ext>
            </p:extLst>
          </p:nvPr>
        </p:nvGraphicFramePr>
        <p:xfrm>
          <a:off x="1519238" y="6370357"/>
          <a:ext cx="7624762" cy="431800"/>
        </p:xfrm>
        <a:graphic>
          <a:graphicData uri="http://schemas.openxmlformats.org/presentationml/2006/ole">
            <mc:AlternateContent xmlns:mc="http://schemas.openxmlformats.org/markup-compatibility/2006">
              <mc:Choice xmlns:v="urn:schemas-microsoft-com:vml" Requires="v">
                <p:oleObj spid="_x0000_s6205" name="Equation" r:id="rId4" imgW="4216320" imgH="241200" progId="Equation.3">
                  <p:embed/>
                </p:oleObj>
              </mc:Choice>
              <mc:Fallback>
                <p:oleObj name="Equation" r:id="rId4" imgW="421632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9238" y="6370357"/>
                        <a:ext cx="7624762" cy="431800"/>
                      </a:xfrm>
                      <a:prstGeom prst="rect">
                        <a:avLst/>
                      </a:prstGeom>
                      <a:solidFill>
                        <a:srgbClr val="FFFF00"/>
                      </a:solidFill>
                      <a:ln w="38100">
                        <a:solidFill>
                          <a:schemeClr val="tx2"/>
                        </a:solidFill>
                        <a:miter lim="800000"/>
                        <a:headEnd/>
                        <a:tailEnd/>
                      </a:ln>
                      <a:effectLst>
                        <a:outerShdw blurRad="63500" dist="89803" dir="2700000" algn="ctr" rotWithShape="0">
                          <a:schemeClr val="tx1">
                            <a:alpha val="74998"/>
                          </a:schemeClr>
                        </a:outerShdw>
                      </a:effectLst>
                    </p:spPr>
                  </p:pic>
                </p:oleObj>
              </mc:Fallback>
            </mc:AlternateContent>
          </a:graphicData>
        </a:graphic>
      </p:graphicFrame>
    </p:spTree>
    <p:extLst>
      <p:ext uri="{BB962C8B-B14F-4D97-AF65-F5344CB8AC3E}">
        <p14:creationId xmlns:p14="http://schemas.microsoft.com/office/powerpoint/2010/main" val="12747295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80226"/>
                                        </p:tgtEl>
                                        <p:attrNameLst>
                                          <p:attrName>style.visibility</p:attrName>
                                        </p:attrNameLst>
                                      </p:cBhvr>
                                      <p:to>
                                        <p:strVal val="visible"/>
                                      </p:to>
                                    </p:set>
                                    <p:animEffect transition="in" filter="dissolve">
                                      <p:cBhvr>
                                        <p:cTn id="7" dur="500"/>
                                        <p:tgtEl>
                                          <p:spTgt spid="180226"/>
                                        </p:tgtEl>
                                      </p:cBhvr>
                                    </p:animEffect>
                                  </p:childTnLst>
                                </p:cTn>
                              </p:par>
                            </p:childTnLst>
                          </p:cTn>
                        </p:par>
                        <p:par>
                          <p:cTn id="8" fill="hold">
                            <p:stCondLst>
                              <p:cond delay="500"/>
                            </p:stCondLst>
                            <p:childTnLst>
                              <p:par>
                                <p:cTn id="9" presetID="23" presetClass="entr" presetSubtype="528" fill="hold" nodeType="afterEffect">
                                  <p:stCondLst>
                                    <p:cond delay="3000"/>
                                  </p:stCondLst>
                                  <p:childTnLst>
                                    <p:set>
                                      <p:cBhvr>
                                        <p:cTn id="10" dur="1" fill="hold">
                                          <p:stCondLst>
                                            <p:cond delay="0"/>
                                          </p:stCondLst>
                                        </p:cTn>
                                        <p:tgtEl>
                                          <p:spTgt spid="180227"/>
                                        </p:tgtEl>
                                        <p:attrNameLst>
                                          <p:attrName>style.visibility</p:attrName>
                                        </p:attrNameLst>
                                      </p:cBhvr>
                                      <p:to>
                                        <p:strVal val="visible"/>
                                      </p:to>
                                    </p:set>
                                    <p:anim calcmode="lin" valueType="num">
                                      <p:cBhvr>
                                        <p:cTn id="11" dur="500" fill="hold"/>
                                        <p:tgtEl>
                                          <p:spTgt spid="180227"/>
                                        </p:tgtEl>
                                        <p:attrNameLst>
                                          <p:attrName>ppt_w</p:attrName>
                                        </p:attrNameLst>
                                      </p:cBhvr>
                                      <p:tavLst>
                                        <p:tav tm="0">
                                          <p:val>
                                            <p:fltVal val="0"/>
                                          </p:val>
                                        </p:tav>
                                        <p:tav tm="100000">
                                          <p:val>
                                            <p:strVal val="#ppt_w"/>
                                          </p:val>
                                        </p:tav>
                                      </p:tavLst>
                                    </p:anim>
                                    <p:anim calcmode="lin" valueType="num">
                                      <p:cBhvr>
                                        <p:cTn id="12" dur="500" fill="hold"/>
                                        <p:tgtEl>
                                          <p:spTgt spid="180227"/>
                                        </p:tgtEl>
                                        <p:attrNameLst>
                                          <p:attrName>ppt_h</p:attrName>
                                        </p:attrNameLst>
                                      </p:cBhvr>
                                      <p:tavLst>
                                        <p:tav tm="0">
                                          <p:val>
                                            <p:fltVal val="0"/>
                                          </p:val>
                                        </p:tav>
                                        <p:tav tm="100000">
                                          <p:val>
                                            <p:strVal val="#ppt_h"/>
                                          </p:val>
                                        </p:tav>
                                      </p:tavLst>
                                    </p:anim>
                                    <p:anim calcmode="lin" valueType="num">
                                      <p:cBhvr>
                                        <p:cTn id="13" dur="500" fill="hold"/>
                                        <p:tgtEl>
                                          <p:spTgt spid="180227"/>
                                        </p:tgtEl>
                                        <p:attrNameLst>
                                          <p:attrName>ppt_x</p:attrName>
                                        </p:attrNameLst>
                                      </p:cBhvr>
                                      <p:tavLst>
                                        <p:tav tm="0">
                                          <p:val>
                                            <p:fltVal val="0.5"/>
                                          </p:val>
                                        </p:tav>
                                        <p:tav tm="100000">
                                          <p:val>
                                            <p:strVal val="#ppt_x"/>
                                          </p:val>
                                        </p:tav>
                                      </p:tavLst>
                                    </p:anim>
                                    <p:anim calcmode="lin" valueType="num">
                                      <p:cBhvr>
                                        <p:cTn id="14" dur="500" fill="hold"/>
                                        <p:tgtEl>
                                          <p:spTgt spid="18022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run SPSS</a:t>
            </a:r>
            <a:endParaRPr lang="en-US" dirty="0"/>
          </a:p>
        </p:txBody>
      </p:sp>
      <p:sp>
        <p:nvSpPr>
          <p:cNvPr id="3" name="Content Placeholder 2"/>
          <p:cNvSpPr>
            <a:spLocks noGrp="1"/>
          </p:cNvSpPr>
          <p:nvPr>
            <p:ph idx="1"/>
          </p:nvPr>
        </p:nvSpPr>
        <p:spPr/>
        <p:txBody>
          <a:bodyPr/>
          <a:lstStyle/>
          <a:p>
            <a:r>
              <a:rPr lang="en-US" dirty="0" smtClean="0"/>
              <a:t>You cannot do this analysis through the one-way menu.</a:t>
            </a:r>
          </a:p>
          <a:p>
            <a:r>
              <a:rPr lang="en-US" dirty="0" smtClean="0"/>
              <a:t>Therefore, we will use GLM for everything else ANOVA related.</a:t>
            </a:r>
            <a:endParaRPr lang="en-US" dirty="0"/>
          </a:p>
        </p:txBody>
      </p:sp>
    </p:spTree>
    <p:extLst>
      <p:ext uri="{BB962C8B-B14F-4D97-AF65-F5344CB8AC3E}">
        <p14:creationId xmlns:p14="http://schemas.microsoft.com/office/powerpoint/2010/main" val="1623612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run SPSS</a:t>
            </a:r>
            <a:endParaRPr lang="en-US" dirty="0"/>
          </a:p>
        </p:txBody>
      </p:sp>
      <p:sp>
        <p:nvSpPr>
          <p:cNvPr id="3" name="Content Placeholder 2"/>
          <p:cNvSpPr>
            <a:spLocks noGrp="1"/>
          </p:cNvSpPr>
          <p:nvPr>
            <p:ph idx="1"/>
          </p:nvPr>
        </p:nvSpPr>
        <p:spPr/>
        <p:txBody>
          <a:bodyPr/>
          <a:lstStyle/>
          <a:p>
            <a:r>
              <a:rPr lang="en-US" dirty="0" smtClean="0"/>
              <a:t>Analyze &gt; GLM &gt; Univariate</a:t>
            </a:r>
          </a:p>
          <a:p>
            <a:endParaRPr lang="en-US" dirty="0"/>
          </a:p>
        </p:txBody>
      </p:sp>
      <p:pic>
        <p:nvPicPr>
          <p:cNvPr id="4" name="Picture 3"/>
          <p:cNvPicPr>
            <a:picLocks noChangeAspect="1"/>
          </p:cNvPicPr>
          <p:nvPr/>
        </p:nvPicPr>
        <p:blipFill>
          <a:blip r:embed="rId2"/>
          <a:stretch>
            <a:fillRect/>
          </a:stretch>
        </p:blipFill>
        <p:spPr>
          <a:xfrm>
            <a:off x="2387600" y="4813300"/>
            <a:ext cx="6756400" cy="1955800"/>
          </a:xfrm>
          <a:prstGeom prst="rect">
            <a:avLst/>
          </a:prstGeom>
        </p:spPr>
      </p:pic>
    </p:spTree>
    <p:extLst>
      <p:ext uri="{BB962C8B-B14F-4D97-AF65-F5344CB8AC3E}">
        <p14:creationId xmlns:p14="http://schemas.microsoft.com/office/powerpoint/2010/main" val="16460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run SPSS</a:t>
            </a:r>
          </a:p>
        </p:txBody>
      </p:sp>
      <p:sp>
        <p:nvSpPr>
          <p:cNvPr id="3" name="Content Placeholder 2"/>
          <p:cNvSpPr>
            <a:spLocks noGrp="1"/>
          </p:cNvSpPr>
          <p:nvPr>
            <p:ph idx="1"/>
          </p:nvPr>
        </p:nvSpPr>
        <p:spPr>
          <a:xfrm>
            <a:off x="284163" y="2133600"/>
            <a:ext cx="7076747" cy="3992563"/>
          </a:xfrm>
        </p:spPr>
        <p:txBody>
          <a:bodyPr/>
          <a:lstStyle/>
          <a:p>
            <a:r>
              <a:rPr lang="en-US" dirty="0" smtClean="0"/>
              <a:t>Both IVs go in fixed factor.</a:t>
            </a:r>
          </a:p>
          <a:p>
            <a:r>
              <a:rPr lang="en-US" dirty="0" smtClean="0"/>
              <a:t>DV still goes in </a:t>
            </a:r>
          </a:p>
          <a:p>
            <a:pPr marL="0" indent="0">
              <a:buNone/>
            </a:pPr>
            <a:r>
              <a:rPr lang="en-US" dirty="0" smtClean="0"/>
              <a:t>dependent variable box.</a:t>
            </a:r>
            <a:endParaRPr lang="en-US" dirty="0"/>
          </a:p>
        </p:txBody>
      </p:sp>
      <p:pic>
        <p:nvPicPr>
          <p:cNvPr id="4" name="Picture 3"/>
          <p:cNvPicPr>
            <a:picLocks noChangeAspect="1"/>
          </p:cNvPicPr>
          <p:nvPr/>
        </p:nvPicPr>
        <p:blipFill>
          <a:blip r:embed="rId2"/>
          <a:stretch>
            <a:fillRect/>
          </a:stretch>
        </p:blipFill>
        <p:spPr>
          <a:xfrm>
            <a:off x="3712794" y="2527300"/>
            <a:ext cx="5431206" cy="4330699"/>
          </a:xfrm>
          <a:prstGeom prst="rect">
            <a:avLst/>
          </a:prstGeom>
        </p:spPr>
      </p:pic>
    </p:spTree>
    <p:extLst>
      <p:ext uri="{BB962C8B-B14F-4D97-AF65-F5344CB8AC3E}">
        <p14:creationId xmlns:p14="http://schemas.microsoft.com/office/powerpoint/2010/main" val="3798155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normAutofit fontScale="90000"/>
          </a:bodyPr>
          <a:lstStyle/>
          <a:p>
            <a:r>
              <a:rPr lang="en-GB" dirty="0"/>
              <a:t>What is Two-Way Independent ANOVA?</a:t>
            </a:r>
          </a:p>
        </p:txBody>
      </p:sp>
      <p:sp>
        <p:nvSpPr>
          <p:cNvPr id="2" name="Content Placeholder 1"/>
          <p:cNvSpPr>
            <a:spLocks noGrp="1"/>
          </p:cNvSpPr>
          <p:nvPr>
            <p:ph idx="1"/>
          </p:nvPr>
        </p:nvSpPr>
        <p:spPr/>
        <p:txBody>
          <a:bodyPr/>
          <a:lstStyle/>
          <a:p>
            <a:r>
              <a:rPr lang="en-GB" dirty="0"/>
              <a:t>Two Independent Variables</a:t>
            </a:r>
          </a:p>
          <a:p>
            <a:pPr lvl="1"/>
            <a:r>
              <a:rPr lang="en-GB" dirty="0"/>
              <a:t>Two-way = 2 Independent variables</a:t>
            </a:r>
          </a:p>
          <a:p>
            <a:pPr lvl="1"/>
            <a:r>
              <a:rPr lang="en-GB" dirty="0"/>
              <a:t>Three-way = 3 Independent variables</a:t>
            </a:r>
          </a:p>
          <a:p>
            <a:r>
              <a:rPr lang="en-GB" dirty="0"/>
              <a:t>Different participants in </a:t>
            </a:r>
            <a:r>
              <a:rPr lang="en-GB" i="1" dirty="0"/>
              <a:t>all</a:t>
            </a:r>
            <a:r>
              <a:rPr lang="en-GB" dirty="0"/>
              <a:t> conditions.</a:t>
            </a:r>
          </a:p>
          <a:p>
            <a:pPr lvl="1"/>
            <a:r>
              <a:rPr lang="en-GB" dirty="0"/>
              <a:t>Independent = ‘different participants’</a:t>
            </a:r>
          </a:p>
          <a:p>
            <a:r>
              <a:rPr lang="en-GB" dirty="0"/>
              <a:t>Several Independent Variables is known as a factorial design</a:t>
            </a:r>
            <a:endParaRPr lang="en-US" dirty="0"/>
          </a:p>
        </p:txBody>
      </p:sp>
      <p:sp>
        <p:nvSpPr>
          <p:cNvPr id="4" name="Date Placeholder 3"/>
          <p:cNvSpPr>
            <a:spLocks noGrp="1"/>
          </p:cNvSpPr>
          <p:nvPr>
            <p:ph type="dt" sz="half" idx="10"/>
          </p:nvPr>
        </p:nvSpPr>
        <p:spPr>
          <a:xfrm>
            <a:off x="0" y="6357938"/>
            <a:ext cx="857250" cy="365125"/>
          </a:xfrm>
          <a:prstGeom prst="rect">
            <a:avLst/>
          </a:prstGeom>
        </p:spPr>
        <p:txBody>
          <a:bodyPr/>
          <a:lstStyle/>
          <a:p>
            <a:r>
              <a:rPr lang="en-US"/>
              <a:t>Slide </a:t>
            </a:r>
            <a:fld id="{FF6B7EA2-6B7F-4FF3-912E-E937EFDD764F}" type="slidenum">
              <a:rPr lang="en-US"/>
              <a:pPr/>
              <a:t>2</a:t>
            </a:fld>
            <a:endParaRPr lang="en-US"/>
          </a:p>
        </p:txBody>
      </p:sp>
    </p:spTree>
    <p:extLst>
      <p:ext uri="{BB962C8B-B14F-4D97-AF65-F5344CB8AC3E}">
        <p14:creationId xmlns:p14="http://schemas.microsoft.com/office/powerpoint/2010/main" val="11171919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8722"/>
                                        </p:tgtEl>
                                        <p:attrNameLst>
                                          <p:attrName>style.visibility</p:attrName>
                                        </p:attrNameLst>
                                      </p:cBhvr>
                                      <p:to>
                                        <p:strVal val="visible"/>
                                      </p:to>
                                    </p:set>
                                    <p:animEffect transition="in" filter="dissolve">
                                      <p:cBhvr>
                                        <p:cTn id="7" dur="500"/>
                                        <p:tgtEl>
                                          <p:spTgt spid="158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2"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run SPSS</a:t>
            </a:r>
          </a:p>
        </p:txBody>
      </p:sp>
      <p:sp>
        <p:nvSpPr>
          <p:cNvPr id="3" name="Content Placeholder 2"/>
          <p:cNvSpPr>
            <a:spLocks noGrp="1"/>
          </p:cNvSpPr>
          <p:nvPr>
            <p:ph idx="1"/>
          </p:nvPr>
        </p:nvSpPr>
        <p:spPr/>
        <p:txBody>
          <a:bodyPr/>
          <a:lstStyle/>
          <a:p>
            <a:r>
              <a:rPr lang="en-US" dirty="0" smtClean="0"/>
              <a:t>Click options.</a:t>
            </a:r>
          </a:p>
          <a:p>
            <a:pPr lvl="1"/>
            <a:r>
              <a:rPr lang="en-US" dirty="0" smtClean="0"/>
              <a:t>Move over all the variables.</a:t>
            </a:r>
          </a:p>
          <a:p>
            <a:pPr lvl="1"/>
            <a:r>
              <a:rPr lang="en-US" dirty="0" smtClean="0"/>
              <a:t>Click estimates of effect size, homogeneity, </a:t>
            </a:r>
            <a:r>
              <a:rPr lang="en-US" dirty="0" err="1" smtClean="0"/>
              <a:t>descriptives</a:t>
            </a:r>
            <a:r>
              <a:rPr lang="en-US" dirty="0"/>
              <a:t>.</a:t>
            </a:r>
            <a:endParaRPr lang="en-US" dirty="0" smtClean="0"/>
          </a:p>
        </p:txBody>
      </p:sp>
    </p:spTree>
    <p:extLst>
      <p:ext uri="{BB962C8B-B14F-4D97-AF65-F5344CB8AC3E}">
        <p14:creationId xmlns:p14="http://schemas.microsoft.com/office/powerpoint/2010/main" val="3498942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run SPSS</a:t>
            </a:r>
          </a:p>
        </p:txBody>
      </p:sp>
      <p:pic>
        <p:nvPicPr>
          <p:cNvPr id="6" name="Picture 5"/>
          <p:cNvPicPr>
            <a:picLocks noChangeAspect="1"/>
          </p:cNvPicPr>
          <p:nvPr/>
        </p:nvPicPr>
        <p:blipFill>
          <a:blip r:embed="rId2"/>
          <a:stretch>
            <a:fillRect/>
          </a:stretch>
        </p:blipFill>
        <p:spPr>
          <a:xfrm>
            <a:off x="1054100" y="190500"/>
            <a:ext cx="7035800" cy="6477000"/>
          </a:xfrm>
          <a:prstGeom prst="rect">
            <a:avLst/>
          </a:prstGeom>
        </p:spPr>
      </p:pic>
    </p:spTree>
    <p:extLst>
      <p:ext uri="{BB962C8B-B14F-4D97-AF65-F5344CB8AC3E}">
        <p14:creationId xmlns:p14="http://schemas.microsoft.com/office/powerpoint/2010/main" val="3498942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run SPSS</a:t>
            </a:r>
          </a:p>
        </p:txBody>
      </p:sp>
      <p:sp>
        <p:nvSpPr>
          <p:cNvPr id="3" name="Content Placeholder 2"/>
          <p:cNvSpPr>
            <a:spLocks noGrp="1"/>
          </p:cNvSpPr>
          <p:nvPr>
            <p:ph idx="1"/>
          </p:nvPr>
        </p:nvSpPr>
        <p:spPr/>
        <p:txBody>
          <a:bodyPr/>
          <a:lstStyle/>
          <a:p>
            <a:r>
              <a:rPr lang="en-US" dirty="0" smtClean="0"/>
              <a:t>Click post hoc</a:t>
            </a:r>
          </a:p>
          <a:p>
            <a:r>
              <a:rPr lang="en-US" dirty="0" smtClean="0"/>
              <a:t>Move over the variables</a:t>
            </a:r>
          </a:p>
          <a:p>
            <a:r>
              <a:rPr lang="en-US" dirty="0" smtClean="0"/>
              <a:t>Click </a:t>
            </a:r>
            <a:r>
              <a:rPr lang="en-US" dirty="0" err="1" smtClean="0"/>
              <a:t>Tukey</a:t>
            </a:r>
            <a:r>
              <a:rPr lang="en-US" dirty="0"/>
              <a:t>.</a:t>
            </a:r>
            <a:endParaRPr lang="en-US" dirty="0" smtClean="0"/>
          </a:p>
          <a:p>
            <a:pPr lvl="1"/>
            <a:r>
              <a:rPr lang="en-US" dirty="0" smtClean="0"/>
              <a:t>(this is my favorite, but remember you have lots of options).</a:t>
            </a:r>
            <a:endParaRPr lang="en-US" dirty="0"/>
          </a:p>
        </p:txBody>
      </p:sp>
    </p:spTree>
    <p:extLst>
      <p:ext uri="{BB962C8B-B14F-4D97-AF65-F5344CB8AC3E}">
        <p14:creationId xmlns:p14="http://schemas.microsoft.com/office/powerpoint/2010/main" val="3498942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run SPSS</a:t>
            </a:r>
          </a:p>
        </p:txBody>
      </p:sp>
      <p:sp>
        <p:nvSpPr>
          <p:cNvPr id="3" name="Content Placeholder 2"/>
          <p:cNvSpPr>
            <a:spLocks noGrp="1"/>
          </p:cNvSpPr>
          <p:nvPr>
            <p:ph idx="1"/>
          </p:nvPr>
        </p:nvSpPr>
        <p:spPr/>
        <p:txBody>
          <a:bodyPr/>
          <a:lstStyle/>
          <a:p>
            <a:r>
              <a:rPr lang="en-US" dirty="0" smtClean="0"/>
              <a:t>Option: click plots</a:t>
            </a:r>
          </a:p>
          <a:p>
            <a:pPr lvl="1"/>
            <a:r>
              <a:rPr lang="en-US" dirty="0" smtClean="0"/>
              <a:t>Put one in horizontal axis</a:t>
            </a:r>
          </a:p>
          <a:p>
            <a:pPr lvl="1"/>
            <a:r>
              <a:rPr lang="en-US" dirty="0" smtClean="0"/>
              <a:t>Put the other in different lines</a:t>
            </a:r>
          </a:p>
          <a:p>
            <a:pPr lvl="1"/>
            <a:r>
              <a:rPr lang="en-US" dirty="0" smtClean="0"/>
              <a:t>Hit add</a:t>
            </a:r>
          </a:p>
          <a:p>
            <a:r>
              <a:rPr lang="en-US" dirty="0" smtClean="0"/>
              <a:t>These aren’t the graphs you include for journals, but can help you see the interaction.</a:t>
            </a:r>
            <a:endParaRPr lang="en-US" dirty="0"/>
          </a:p>
        </p:txBody>
      </p:sp>
    </p:spTree>
    <p:extLst>
      <p:ext uri="{BB962C8B-B14F-4D97-AF65-F5344CB8AC3E}">
        <p14:creationId xmlns:p14="http://schemas.microsoft.com/office/powerpoint/2010/main" val="3498942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run SPSS</a:t>
            </a:r>
          </a:p>
        </p:txBody>
      </p:sp>
      <p:pic>
        <p:nvPicPr>
          <p:cNvPr id="5" name="Picture 4"/>
          <p:cNvPicPr>
            <a:picLocks noChangeAspect="1"/>
          </p:cNvPicPr>
          <p:nvPr/>
        </p:nvPicPr>
        <p:blipFill>
          <a:blip r:embed="rId2"/>
          <a:stretch>
            <a:fillRect/>
          </a:stretch>
        </p:blipFill>
        <p:spPr>
          <a:xfrm>
            <a:off x="2006600" y="1206500"/>
            <a:ext cx="5118100" cy="4445000"/>
          </a:xfrm>
          <a:prstGeom prst="rect">
            <a:avLst/>
          </a:prstGeom>
        </p:spPr>
      </p:pic>
    </p:spTree>
    <p:extLst>
      <p:ext uri="{BB962C8B-B14F-4D97-AF65-F5344CB8AC3E}">
        <p14:creationId xmlns:p14="http://schemas.microsoft.com/office/powerpoint/2010/main" val="3116325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run SPSS</a:t>
            </a:r>
          </a:p>
        </p:txBody>
      </p:sp>
      <p:sp>
        <p:nvSpPr>
          <p:cNvPr id="3" name="Content Placeholder 2"/>
          <p:cNvSpPr>
            <a:spLocks noGrp="1"/>
          </p:cNvSpPr>
          <p:nvPr>
            <p:ph idx="1"/>
          </p:nvPr>
        </p:nvSpPr>
        <p:spPr/>
        <p:txBody>
          <a:bodyPr/>
          <a:lstStyle/>
          <a:p>
            <a:r>
              <a:rPr lang="en-US" dirty="0" smtClean="0"/>
              <a:t>WARNING!</a:t>
            </a:r>
          </a:p>
          <a:p>
            <a:pPr lvl="1"/>
            <a:r>
              <a:rPr lang="en-US" dirty="0" smtClean="0"/>
              <a:t>Any time you try to run a post hoc for an IV with only TWO levels, you will get this warning.</a:t>
            </a:r>
          </a:p>
          <a:p>
            <a:r>
              <a:rPr lang="en-US" dirty="0" smtClean="0"/>
              <a:t>IMPORTANT:</a:t>
            </a:r>
          </a:p>
          <a:p>
            <a:pPr lvl="1"/>
            <a:r>
              <a:rPr lang="en-US" dirty="0" smtClean="0"/>
              <a:t>You do NOT run post hocs on IVs that only have two levels.  You just look at the means to compare them.</a:t>
            </a:r>
            <a:endParaRPr lang="en-US" dirty="0"/>
          </a:p>
        </p:txBody>
      </p:sp>
      <p:pic>
        <p:nvPicPr>
          <p:cNvPr id="4" name="Picture 3"/>
          <p:cNvPicPr>
            <a:picLocks noChangeAspect="1"/>
          </p:cNvPicPr>
          <p:nvPr/>
        </p:nvPicPr>
        <p:blipFill>
          <a:blip r:embed="rId2"/>
          <a:stretch>
            <a:fillRect/>
          </a:stretch>
        </p:blipFill>
        <p:spPr>
          <a:xfrm>
            <a:off x="3937000" y="5334000"/>
            <a:ext cx="5092700" cy="1257300"/>
          </a:xfrm>
          <a:prstGeom prst="rect">
            <a:avLst/>
          </a:prstGeom>
        </p:spPr>
      </p:pic>
    </p:spTree>
    <p:extLst>
      <p:ext uri="{BB962C8B-B14F-4D97-AF65-F5344CB8AC3E}">
        <p14:creationId xmlns:p14="http://schemas.microsoft.com/office/powerpoint/2010/main" val="3116325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run SPSS</a:t>
            </a:r>
          </a:p>
        </p:txBody>
      </p:sp>
      <p:sp>
        <p:nvSpPr>
          <p:cNvPr id="3" name="Content Placeholder 2"/>
          <p:cNvSpPr>
            <a:spLocks noGrp="1"/>
          </p:cNvSpPr>
          <p:nvPr>
            <p:ph idx="1"/>
          </p:nvPr>
        </p:nvSpPr>
        <p:spPr/>
        <p:txBody>
          <a:bodyPr/>
          <a:lstStyle/>
          <a:p>
            <a:r>
              <a:rPr lang="en-US" dirty="0" smtClean="0"/>
              <a:t>N values for each level combination</a:t>
            </a:r>
            <a:endParaRPr lang="en-US" dirty="0"/>
          </a:p>
        </p:txBody>
      </p:sp>
      <p:pic>
        <p:nvPicPr>
          <p:cNvPr id="4" name="Picture 3"/>
          <p:cNvPicPr>
            <a:picLocks noChangeAspect="1"/>
          </p:cNvPicPr>
          <p:nvPr/>
        </p:nvPicPr>
        <p:blipFill>
          <a:blip r:embed="rId2"/>
          <a:stretch>
            <a:fillRect/>
          </a:stretch>
        </p:blipFill>
        <p:spPr>
          <a:xfrm>
            <a:off x="2197100" y="3429000"/>
            <a:ext cx="4749800" cy="2387600"/>
          </a:xfrm>
          <a:prstGeom prst="rect">
            <a:avLst/>
          </a:prstGeom>
        </p:spPr>
      </p:pic>
    </p:spTree>
    <p:extLst>
      <p:ext uri="{BB962C8B-B14F-4D97-AF65-F5344CB8AC3E}">
        <p14:creationId xmlns:p14="http://schemas.microsoft.com/office/powerpoint/2010/main" val="3116325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run SPSS</a:t>
            </a:r>
          </a:p>
        </p:txBody>
      </p:sp>
      <p:sp>
        <p:nvSpPr>
          <p:cNvPr id="3" name="Content Placeholder 2"/>
          <p:cNvSpPr>
            <a:spLocks noGrp="1"/>
          </p:cNvSpPr>
          <p:nvPr>
            <p:ph idx="1"/>
          </p:nvPr>
        </p:nvSpPr>
        <p:spPr/>
        <p:txBody>
          <a:bodyPr/>
          <a:lstStyle/>
          <a:p>
            <a:r>
              <a:rPr lang="en-US" dirty="0" smtClean="0"/>
              <a:t>Means and SDs (useful for calculating </a:t>
            </a:r>
            <a:r>
              <a:rPr lang="en-US" dirty="0" err="1" smtClean="0"/>
              <a:t>cohen’s</a:t>
            </a:r>
            <a:r>
              <a:rPr lang="en-US" dirty="0" smtClean="0"/>
              <a:t> d).</a:t>
            </a:r>
            <a:endParaRPr lang="en-US" dirty="0"/>
          </a:p>
        </p:txBody>
      </p:sp>
      <p:pic>
        <p:nvPicPr>
          <p:cNvPr id="4" name="Picture 3"/>
          <p:cNvPicPr>
            <a:picLocks noChangeAspect="1"/>
          </p:cNvPicPr>
          <p:nvPr/>
        </p:nvPicPr>
        <p:blipFill>
          <a:blip r:embed="rId2"/>
          <a:stretch>
            <a:fillRect/>
          </a:stretch>
        </p:blipFill>
        <p:spPr>
          <a:xfrm>
            <a:off x="2781300" y="2779362"/>
            <a:ext cx="5207000" cy="4281838"/>
          </a:xfrm>
          <a:prstGeom prst="rect">
            <a:avLst/>
          </a:prstGeom>
        </p:spPr>
      </p:pic>
    </p:spTree>
    <p:extLst>
      <p:ext uri="{BB962C8B-B14F-4D97-AF65-F5344CB8AC3E}">
        <p14:creationId xmlns:p14="http://schemas.microsoft.com/office/powerpoint/2010/main" val="3582447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run SPSS</a:t>
            </a:r>
          </a:p>
        </p:txBody>
      </p:sp>
      <p:sp>
        <p:nvSpPr>
          <p:cNvPr id="3" name="Content Placeholder 2"/>
          <p:cNvSpPr>
            <a:spLocks noGrp="1"/>
          </p:cNvSpPr>
          <p:nvPr>
            <p:ph idx="1"/>
          </p:nvPr>
        </p:nvSpPr>
        <p:spPr/>
        <p:txBody>
          <a:bodyPr/>
          <a:lstStyle/>
          <a:p>
            <a:r>
              <a:rPr lang="en-US" dirty="0" err="1" smtClean="0"/>
              <a:t>Levene’s</a:t>
            </a:r>
            <a:r>
              <a:rPr lang="en-US" dirty="0" smtClean="0"/>
              <a:t> test for homogeneity</a:t>
            </a:r>
            <a:endParaRPr lang="en-US" dirty="0"/>
          </a:p>
        </p:txBody>
      </p:sp>
      <p:pic>
        <p:nvPicPr>
          <p:cNvPr id="4" name="Picture 3"/>
          <p:cNvPicPr>
            <a:picLocks noChangeAspect="1"/>
          </p:cNvPicPr>
          <p:nvPr/>
        </p:nvPicPr>
        <p:blipFill>
          <a:blip r:embed="rId2"/>
          <a:stretch>
            <a:fillRect/>
          </a:stretch>
        </p:blipFill>
        <p:spPr>
          <a:xfrm>
            <a:off x="2451100" y="3149600"/>
            <a:ext cx="4229100" cy="3175000"/>
          </a:xfrm>
          <a:prstGeom prst="rect">
            <a:avLst/>
          </a:prstGeom>
        </p:spPr>
      </p:pic>
    </p:spTree>
    <p:extLst>
      <p:ext uri="{BB962C8B-B14F-4D97-AF65-F5344CB8AC3E}">
        <p14:creationId xmlns:p14="http://schemas.microsoft.com/office/powerpoint/2010/main" val="35824476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run SPSS</a:t>
            </a:r>
          </a:p>
        </p:txBody>
      </p:sp>
      <p:pic>
        <p:nvPicPr>
          <p:cNvPr id="5" name="Picture 4"/>
          <p:cNvPicPr>
            <a:picLocks noChangeAspect="1"/>
          </p:cNvPicPr>
          <p:nvPr/>
        </p:nvPicPr>
        <p:blipFill>
          <a:blip r:embed="rId2"/>
          <a:stretch>
            <a:fillRect/>
          </a:stretch>
        </p:blipFill>
        <p:spPr>
          <a:xfrm>
            <a:off x="0" y="2032000"/>
            <a:ext cx="8928100" cy="3911600"/>
          </a:xfrm>
          <a:prstGeom prst="rect">
            <a:avLst/>
          </a:prstGeom>
        </p:spPr>
      </p:pic>
      <p:sp>
        <p:nvSpPr>
          <p:cNvPr id="6" name="Rectangle 5"/>
          <p:cNvSpPr/>
          <p:nvPr/>
        </p:nvSpPr>
        <p:spPr>
          <a:xfrm>
            <a:off x="165100" y="3429000"/>
            <a:ext cx="8039100" cy="419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27000" y="4838700"/>
            <a:ext cx="8039100" cy="2413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244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What is Two-Way Independent ANOVA?</a:t>
            </a:r>
            <a:endParaRPr lang="en-US" dirty="0"/>
          </a:p>
        </p:txBody>
      </p:sp>
      <p:sp>
        <p:nvSpPr>
          <p:cNvPr id="3" name="Content Placeholder 2"/>
          <p:cNvSpPr>
            <a:spLocks noGrp="1"/>
          </p:cNvSpPr>
          <p:nvPr>
            <p:ph idx="1"/>
          </p:nvPr>
        </p:nvSpPr>
        <p:spPr/>
        <p:txBody>
          <a:bodyPr/>
          <a:lstStyle/>
          <a:p>
            <a:r>
              <a:rPr lang="en-US" dirty="0" smtClean="0"/>
              <a:t>Often people call these:</a:t>
            </a:r>
          </a:p>
          <a:p>
            <a:pPr lvl="1"/>
            <a:r>
              <a:rPr lang="en-US" dirty="0" smtClean="0"/>
              <a:t>Two-way between subjects ANOVA</a:t>
            </a:r>
          </a:p>
          <a:p>
            <a:pPr lvl="2"/>
            <a:r>
              <a:rPr lang="en-US" dirty="0" smtClean="0"/>
              <a:t>Indicates all the IVs are between</a:t>
            </a:r>
          </a:p>
          <a:p>
            <a:pPr lvl="1"/>
            <a:r>
              <a:rPr lang="en-US" dirty="0" smtClean="0"/>
              <a:t>Two-way factorial ANOVA</a:t>
            </a:r>
          </a:p>
          <a:p>
            <a:pPr lvl="2"/>
            <a:r>
              <a:rPr lang="en-US" dirty="0" smtClean="0"/>
              <a:t>Although that’s a bit redundant </a:t>
            </a:r>
          </a:p>
          <a:p>
            <a:pPr lvl="1"/>
            <a:r>
              <a:rPr lang="en-US" dirty="0" smtClean="0"/>
              <a:t>Just Factorial ANOVA</a:t>
            </a:r>
          </a:p>
        </p:txBody>
      </p:sp>
    </p:spTree>
    <p:extLst>
      <p:ext uri="{BB962C8B-B14F-4D97-AF65-F5344CB8AC3E}">
        <p14:creationId xmlns:p14="http://schemas.microsoft.com/office/powerpoint/2010/main" val="39348295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run SPSS</a:t>
            </a:r>
          </a:p>
        </p:txBody>
      </p:sp>
      <p:sp>
        <p:nvSpPr>
          <p:cNvPr id="3" name="Content Placeholder 2"/>
          <p:cNvSpPr>
            <a:spLocks noGrp="1"/>
          </p:cNvSpPr>
          <p:nvPr>
            <p:ph idx="1"/>
          </p:nvPr>
        </p:nvSpPr>
        <p:spPr/>
        <p:txBody>
          <a:bodyPr/>
          <a:lstStyle/>
          <a:p>
            <a:r>
              <a:rPr lang="en-US" dirty="0" smtClean="0"/>
              <a:t>Gender:</a:t>
            </a:r>
          </a:p>
          <a:p>
            <a:pPr lvl="1"/>
            <a:r>
              <a:rPr lang="en-US" i="1" dirty="0" smtClean="0"/>
              <a:t>F</a:t>
            </a:r>
            <a:r>
              <a:rPr lang="en-US" dirty="0" smtClean="0"/>
              <a:t>(1, 42) = 2.03, </a:t>
            </a:r>
            <a:r>
              <a:rPr lang="en-US" i="1" dirty="0" smtClean="0"/>
              <a:t>p</a:t>
            </a:r>
            <a:r>
              <a:rPr lang="en-US" dirty="0" smtClean="0"/>
              <a:t> = .16, partial </a:t>
            </a:r>
            <a:r>
              <a:rPr lang="en-US" i="1" dirty="0" smtClean="0"/>
              <a:t>n</a:t>
            </a:r>
            <a:r>
              <a:rPr lang="en-US" i="1" baseline="30000" dirty="0" smtClean="0"/>
              <a:t>2 </a:t>
            </a:r>
            <a:r>
              <a:rPr lang="en-US" dirty="0" smtClean="0"/>
              <a:t>= .05</a:t>
            </a:r>
            <a:endParaRPr lang="en-US" i="1" baseline="30000" dirty="0"/>
          </a:p>
        </p:txBody>
      </p:sp>
      <p:pic>
        <p:nvPicPr>
          <p:cNvPr id="4" name="Picture 3"/>
          <p:cNvPicPr>
            <a:picLocks noChangeAspect="1"/>
          </p:cNvPicPr>
          <p:nvPr/>
        </p:nvPicPr>
        <p:blipFill>
          <a:blip r:embed="rId2"/>
          <a:stretch>
            <a:fillRect/>
          </a:stretch>
        </p:blipFill>
        <p:spPr>
          <a:xfrm>
            <a:off x="1803400" y="3167063"/>
            <a:ext cx="5537200" cy="2184400"/>
          </a:xfrm>
          <a:prstGeom prst="rect">
            <a:avLst/>
          </a:prstGeom>
        </p:spPr>
      </p:pic>
    </p:spTree>
    <p:extLst>
      <p:ext uri="{BB962C8B-B14F-4D97-AF65-F5344CB8AC3E}">
        <p14:creationId xmlns:p14="http://schemas.microsoft.com/office/powerpoint/2010/main" val="3582447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 marginal effect</a:t>
            </a:r>
            <a:endParaRPr lang="en-US" dirty="0"/>
          </a:p>
        </p:txBody>
      </p:sp>
      <p:pic>
        <p:nvPicPr>
          <p:cNvPr id="5" name="Picture 4"/>
          <p:cNvPicPr>
            <a:picLocks noChangeAspect="1"/>
          </p:cNvPicPr>
          <p:nvPr/>
        </p:nvPicPr>
        <p:blipFill>
          <a:blip r:embed="rId2"/>
          <a:stretch>
            <a:fillRect/>
          </a:stretch>
        </p:blipFill>
        <p:spPr>
          <a:xfrm>
            <a:off x="2527300" y="1872314"/>
            <a:ext cx="6388100" cy="4858686"/>
          </a:xfrm>
          <a:prstGeom prst="rect">
            <a:avLst/>
          </a:prstGeom>
        </p:spPr>
      </p:pic>
    </p:spTree>
    <p:extLst>
      <p:ext uri="{BB962C8B-B14F-4D97-AF65-F5344CB8AC3E}">
        <p14:creationId xmlns:p14="http://schemas.microsoft.com/office/powerpoint/2010/main" val="24865080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run SPSS</a:t>
            </a:r>
          </a:p>
        </p:txBody>
      </p:sp>
      <p:sp>
        <p:nvSpPr>
          <p:cNvPr id="3" name="Content Placeholder 2"/>
          <p:cNvSpPr>
            <a:spLocks noGrp="1"/>
          </p:cNvSpPr>
          <p:nvPr>
            <p:ph idx="1"/>
          </p:nvPr>
        </p:nvSpPr>
        <p:spPr/>
        <p:txBody>
          <a:bodyPr/>
          <a:lstStyle/>
          <a:p>
            <a:r>
              <a:rPr lang="en-US" dirty="0" smtClean="0"/>
              <a:t>Sport</a:t>
            </a:r>
          </a:p>
          <a:p>
            <a:pPr marL="454025" lvl="1" indent="-454025">
              <a:spcBef>
                <a:spcPts val="2000"/>
              </a:spcBef>
              <a:buClr>
                <a:schemeClr val="bg1">
                  <a:lumMod val="65000"/>
                </a:schemeClr>
              </a:buClr>
            </a:pPr>
            <a:r>
              <a:rPr lang="en-US" i="1" dirty="0"/>
              <a:t>F</a:t>
            </a:r>
            <a:r>
              <a:rPr lang="en-US" dirty="0" smtClean="0"/>
              <a:t>(2, </a:t>
            </a:r>
            <a:r>
              <a:rPr lang="en-US" dirty="0"/>
              <a:t>42) = </a:t>
            </a:r>
            <a:r>
              <a:rPr lang="en-US" dirty="0" smtClean="0"/>
              <a:t>20.07, </a:t>
            </a:r>
            <a:r>
              <a:rPr lang="en-US" i="1" dirty="0"/>
              <a:t>p</a:t>
            </a:r>
            <a:r>
              <a:rPr lang="en-US" dirty="0"/>
              <a:t> </a:t>
            </a:r>
            <a:r>
              <a:rPr lang="en-US" dirty="0" smtClean="0"/>
              <a:t>&lt;.001, partial </a:t>
            </a:r>
            <a:r>
              <a:rPr lang="en-US" i="1" dirty="0"/>
              <a:t>n</a:t>
            </a:r>
            <a:r>
              <a:rPr lang="en-US" i="1" baseline="30000" dirty="0"/>
              <a:t>2 </a:t>
            </a:r>
            <a:r>
              <a:rPr lang="en-US" dirty="0"/>
              <a:t>= </a:t>
            </a:r>
            <a:r>
              <a:rPr lang="en-US" dirty="0" smtClean="0"/>
              <a:t>.49</a:t>
            </a:r>
            <a:endParaRPr lang="en-US" i="1" baseline="30000" dirty="0"/>
          </a:p>
          <a:p>
            <a:endParaRPr lang="en-US" dirty="0"/>
          </a:p>
        </p:txBody>
      </p:sp>
      <p:pic>
        <p:nvPicPr>
          <p:cNvPr id="4" name="Picture 3"/>
          <p:cNvPicPr>
            <a:picLocks noChangeAspect="1"/>
          </p:cNvPicPr>
          <p:nvPr/>
        </p:nvPicPr>
        <p:blipFill>
          <a:blip r:embed="rId2"/>
          <a:stretch>
            <a:fillRect/>
          </a:stretch>
        </p:blipFill>
        <p:spPr>
          <a:xfrm>
            <a:off x="1574800" y="3898900"/>
            <a:ext cx="5981700" cy="2476500"/>
          </a:xfrm>
          <a:prstGeom prst="rect">
            <a:avLst/>
          </a:prstGeom>
        </p:spPr>
      </p:pic>
    </p:spTree>
    <p:extLst>
      <p:ext uri="{BB962C8B-B14F-4D97-AF65-F5344CB8AC3E}">
        <p14:creationId xmlns:p14="http://schemas.microsoft.com/office/powerpoint/2010/main" val="35824476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Sport marginal effect</a:t>
            </a:r>
            <a:endParaRPr lang="en-US" dirty="0"/>
          </a:p>
        </p:txBody>
      </p:sp>
      <p:pic>
        <p:nvPicPr>
          <p:cNvPr id="4" name="Picture 3"/>
          <p:cNvPicPr>
            <a:picLocks noChangeAspect="1"/>
          </p:cNvPicPr>
          <p:nvPr/>
        </p:nvPicPr>
        <p:blipFill>
          <a:blip r:embed="rId2"/>
          <a:stretch>
            <a:fillRect/>
          </a:stretch>
        </p:blipFill>
        <p:spPr>
          <a:xfrm>
            <a:off x="2451100" y="1804910"/>
            <a:ext cx="6438900" cy="4926089"/>
          </a:xfrm>
          <a:prstGeom prst="rect">
            <a:avLst/>
          </a:prstGeom>
        </p:spPr>
      </p:pic>
    </p:spTree>
    <p:extLst>
      <p:ext uri="{BB962C8B-B14F-4D97-AF65-F5344CB8AC3E}">
        <p14:creationId xmlns:p14="http://schemas.microsoft.com/office/powerpoint/2010/main" val="828814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run SPSS</a:t>
            </a:r>
            <a:endParaRPr lang="en-US" dirty="0"/>
          </a:p>
        </p:txBody>
      </p:sp>
      <p:pic>
        <p:nvPicPr>
          <p:cNvPr id="4" name="Picture 3"/>
          <p:cNvPicPr>
            <a:picLocks noChangeAspect="1"/>
          </p:cNvPicPr>
          <p:nvPr/>
        </p:nvPicPr>
        <p:blipFill>
          <a:blip r:embed="rId2"/>
          <a:stretch>
            <a:fillRect/>
          </a:stretch>
        </p:blipFill>
        <p:spPr>
          <a:xfrm>
            <a:off x="50800" y="2527300"/>
            <a:ext cx="9093200" cy="3771900"/>
          </a:xfrm>
          <a:prstGeom prst="rect">
            <a:avLst/>
          </a:prstGeom>
        </p:spPr>
      </p:pic>
    </p:spTree>
    <p:extLst>
      <p:ext uri="{BB962C8B-B14F-4D97-AF65-F5344CB8AC3E}">
        <p14:creationId xmlns:p14="http://schemas.microsoft.com/office/powerpoint/2010/main" val="19923865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run SPSS</a:t>
            </a:r>
          </a:p>
        </p:txBody>
      </p:sp>
      <p:sp>
        <p:nvSpPr>
          <p:cNvPr id="3" name="Content Placeholder 2"/>
          <p:cNvSpPr>
            <a:spLocks noGrp="1"/>
          </p:cNvSpPr>
          <p:nvPr>
            <p:ph idx="1"/>
          </p:nvPr>
        </p:nvSpPr>
        <p:spPr/>
        <p:txBody>
          <a:bodyPr/>
          <a:lstStyle/>
          <a:p>
            <a:r>
              <a:rPr lang="en-US" dirty="0" smtClean="0"/>
              <a:t>Interaction</a:t>
            </a:r>
          </a:p>
          <a:p>
            <a:pPr marL="800100" lvl="2" indent="-454025">
              <a:spcBef>
                <a:spcPts val="2000"/>
              </a:spcBef>
            </a:pPr>
            <a:r>
              <a:rPr lang="en-US" i="1" dirty="0"/>
              <a:t>F</a:t>
            </a:r>
            <a:r>
              <a:rPr lang="en-US" dirty="0" smtClean="0"/>
              <a:t>(2, </a:t>
            </a:r>
            <a:r>
              <a:rPr lang="en-US" dirty="0"/>
              <a:t>42) = </a:t>
            </a:r>
            <a:r>
              <a:rPr lang="en-US" dirty="0" smtClean="0"/>
              <a:t>11.91, </a:t>
            </a:r>
            <a:r>
              <a:rPr lang="en-US" i="1" dirty="0"/>
              <a:t>p</a:t>
            </a:r>
            <a:r>
              <a:rPr lang="en-US" dirty="0"/>
              <a:t> </a:t>
            </a:r>
            <a:r>
              <a:rPr lang="en-US" dirty="0" smtClean="0"/>
              <a:t>&lt;.001, </a:t>
            </a:r>
            <a:r>
              <a:rPr lang="en-US" i="1" dirty="0"/>
              <a:t>n</a:t>
            </a:r>
            <a:r>
              <a:rPr lang="en-US" i="1" baseline="30000" dirty="0"/>
              <a:t>2 </a:t>
            </a:r>
            <a:r>
              <a:rPr lang="en-US" dirty="0"/>
              <a:t>= </a:t>
            </a:r>
            <a:r>
              <a:rPr lang="en-US" dirty="0" smtClean="0"/>
              <a:t>.36</a:t>
            </a:r>
            <a:endParaRPr lang="en-US" dirty="0"/>
          </a:p>
        </p:txBody>
      </p:sp>
      <p:pic>
        <p:nvPicPr>
          <p:cNvPr id="4" name="Picture 3"/>
          <p:cNvPicPr>
            <a:picLocks noChangeAspect="1"/>
          </p:cNvPicPr>
          <p:nvPr/>
        </p:nvPicPr>
        <p:blipFill>
          <a:blip r:embed="rId2"/>
          <a:stretch>
            <a:fillRect/>
          </a:stretch>
        </p:blipFill>
        <p:spPr>
          <a:xfrm>
            <a:off x="1257300" y="3422650"/>
            <a:ext cx="6629400" cy="3213100"/>
          </a:xfrm>
          <a:prstGeom prst="rect">
            <a:avLst/>
          </a:prstGeom>
        </p:spPr>
      </p:pic>
    </p:spTree>
    <p:extLst>
      <p:ext uri="{BB962C8B-B14F-4D97-AF65-F5344CB8AC3E}">
        <p14:creationId xmlns:p14="http://schemas.microsoft.com/office/powerpoint/2010/main" val="35824476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run SPSS</a:t>
            </a:r>
            <a:endParaRPr lang="en-US" dirty="0"/>
          </a:p>
        </p:txBody>
      </p:sp>
      <p:pic>
        <p:nvPicPr>
          <p:cNvPr id="4" name="Picture 3"/>
          <p:cNvPicPr>
            <a:picLocks noChangeAspect="1"/>
          </p:cNvPicPr>
          <p:nvPr/>
        </p:nvPicPr>
        <p:blipFill>
          <a:blip r:embed="rId2"/>
          <a:stretch>
            <a:fillRect/>
          </a:stretch>
        </p:blipFill>
        <p:spPr>
          <a:xfrm>
            <a:off x="1016000" y="152400"/>
            <a:ext cx="7099300" cy="6553200"/>
          </a:xfrm>
          <a:prstGeom prst="rect">
            <a:avLst/>
          </a:prstGeom>
        </p:spPr>
      </p:pic>
    </p:spTree>
    <p:extLst>
      <p:ext uri="{BB962C8B-B14F-4D97-AF65-F5344CB8AC3E}">
        <p14:creationId xmlns:p14="http://schemas.microsoft.com/office/powerpoint/2010/main" val="35077227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(this graph is your figure)</a:t>
            </a:r>
            <a:endParaRPr lang="en-US" dirty="0"/>
          </a:p>
        </p:txBody>
      </p:sp>
      <p:pic>
        <p:nvPicPr>
          <p:cNvPr id="4" name="Picture 3"/>
          <p:cNvPicPr>
            <a:picLocks noChangeAspect="1"/>
          </p:cNvPicPr>
          <p:nvPr/>
        </p:nvPicPr>
        <p:blipFill>
          <a:blip r:embed="rId2"/>
          <a:stretch>
            <a:fillRect/>
          </a:stretch>
        </p:blipFill>
        <p:spPr>
          <a:xfrm>
            <a:off x="2336800" y="1923508"/>
            <a:ext cx="5575300" cy="5099592"/>
          </a:xfrm>
          <a:prstGeom prst="rect">
            <a:avLst/>
          </a:prstGeom>
        </p:spPr>
      </p:pic>
    </p:spTree>
    <p:extLst>
      <p:ext uri="{BB962C8B-B14F-4D97-AF65-F5344CB8AC3E}">
        <p14:creationId xmlns:p14="http://schemas.microsoft.com/office/powerpoint/2010/main" val="27863502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
          <p:cNvSpPr>
            <a:spLocks noGrp="1"/>
          </p:cNvSpPr>
          <p:nvPr>
            <p:ph type="dt" sz="half" idx="10"/>
          </p:nvPr>
        </p:nvSpPr>
        <p:spPr>
          <a:xfrm>
            <a:off x="0" y="6357958"/>
            <a:ext cx="857224" cy="365125"/>
          </a:xfrm>
          <a:prstGeom prst="rect">
            <a:avLst/>
          </a:prstGeom>
        </p:spPr>
        <p:txBody>
          <a:bodyPr/>
          <a:lstStyle/>
          <a:p>
            <a:r>
              <a:rPr lang="en-US"/>
              <a:t>Slide </a:t>
            </a:r>
            <a:fld id="{33CBC20C-B24E-4FC1-BFD6-4F8A58CB2F2A}" type="slidenum">
              <a:rPr lang="en-US"/>
              <a:pPr/>
              <a:t>38</a:t>
            </a:fld>
            <a:endParaRPr lang="en-US"/>
          </a:p>
        </p:txBody>
      </p:sp>
      <p:sp>
        <p:nvSpPr>
          <p:cNvPr id="191498" name="Rectangle 10"/>
          <p:cNvSpPr>
            <a:spLocks noGrp="1" noChangeArrowheads="1"/>
          </p:cNvSpPr>
          <p:nvPr>
            <p:ph type="title" idx="4294967295"/>
          </p:nvPr>
        </p:nvSpPr>
        <p:spPr>
          <a:xfrm>
            <a:off x="0" y="330200"/>
            <a:ext cx="7969250" cy="1143000"/>
          </a:xfrm>
        </p:spPr>
        <p:txBody>
          <a:bodyPr>
            <a:normAutofit fontScale="90000"/>
          </a:bodyPr>
          <a:lstStyle/>
          <a:p>
            <a:r>
              <a:rPr lang="en-GB" dirty="0" smtClean="0"/>
              <a:t>  Is there likely to be a significant interaction effect?</a:t>
            </a:r>
            <a:endParaRPr lang="en-GB" dirty="0"/>
          </a:p>
        </p:txBody>
      </p:sp>
      <p:pic>
        <p:nvPicPr>
          <p:cNvPr id="14" name="Picture 13"/>
          <p:cNvPicPr>
            <a:picLocks noChangeAspect="1"/>
          </p:cNvPicPr>
          <p:nvPr/>
        </p:nvPicPr>
        <p:blipFill>
          <a:blip r:embed="rId2"/>
          <a:srcRect/>
          <a:stretch>
            <a:fillRect/>
          </a:stretch>
        </p:blipFill>
        <p:spPr bwMode="auto">
          <a:xfrm>
            <a:off x="774701" y="1752600"/>
            <a:ext cx="3994150" cy="3200400"/>
          </a:xfrm>
          <a:prstGeom prst="rect">
            <a:avLst/>
          </a:prstGeom>
          <a:noFill/>
          <a:ln w="9525">
            <a:noFill/>
            <a:miter lim="800000"/>
            <a:headEnd/>
            <a:tailEnd/>
          </a:ln>
        </p:spPr>
      </p:pic>
      <p:pic>
        <p:nvPicPr>
          <p:cNvPr id="13" name="Picture 12"/>
          <p:cNvPicPr>
            <a:picLocks noChangeAspect="1"/>
          </p:cNvPicPr>
          <p:nvPr/>
        </p:nvPicPr>
        <p:blipFill>
          <a:blip r:embed="rId3"/>
          <a:srcRect/>
          <a:stretch>
            <a:fillRect/>
          </a:stretch>
        </p:blipFill>
        <p:spPr bwMode="auto">
          <a:xfrm>
            <a:off x="4991100" y="1905000"/>
            <a:ext cx="3994150" cy="3200400"/>
          </a:xfrm>
          <a:prstGeom prst="rect">
            <a:avLst/>
          </a:prstGeom>
          <a:noFill/>
          <a:ln w="9525">
            <a:noFill/>
            <a:miter lim="800000"/>
            <a:headEnd/>
            <a:tailEnd/>
          </a:ln>
        </p:spPr>
      </p:pic>
      <p:sp>
        <p:nvSpPr>
          <p:cNvPr id="15" name="Rectangle 14"/>
          <p:cNvSpPr/>
          <p:nvPr/>
        </p:nvSpPr>
        <p:spPr>
          <a:xfrm>
            <a:off x="1308100" y="4762500"/>
            <a:ext cx="2743200" cy="156966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96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Yes</a:t>
            </a:r>
            <a:endParaRPr lang="en-US" sz="96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16" name="Rectangle 15"/>
          <p:cNvSpPr/>
          <p:nvPr/>
        </p:nvSpPr>
        <p:spPr>
          <a:xfrm>
            <a:off x="5219700" y="4838700"/>
            <a:ext cx="3136900" cy="156966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96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No</a:t>
            </a:r>
            <a:endParaRPr lang="en-US" sz="96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33059492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dissolv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rcRect/>
          <a:stretch>
            <a:fillRect/>
          </a:stretch>
        </p:blipFill>
        <p:spPr bwMode="auto">
          <a:xfrm>
            <a:off x="4650581" y="1856937"/>
            <a:ext cx="4493419" cy="3600450"/>
          </a:xfrm>
          <a:prstGeom prst="rect">
            <a:avLst/>
          </a:prstGeom>
          <a:noFill/>
          <a:ln w="9525">
            <a:noFill/>
            <a:miter lim="800000"/>
            <a:headEnd/>
            <a:tailEnd/>
          </a:ln>
        </p:spPr>
      </p:pic>
      <p:pic>
        <p:nvPicPr>
          <p:cNvPr id="8" name="Picture 7"/>
          <p:cNvPicPr>
            <a:picLocks noChangeAspect="1"/>
          </p:cNvPicPr>
          <p:nvPr/>
        </p:nvPicPr>
        <p:blipFill>
          <a:blip r:embed="rId3"/>
          <a:srcRect/>
          <a:stretch>
            <a:fillRect/>
          </a:stretch>
        </p:blipFill>
        <p:spPr bwMode="auto">
          <a:xfrm>
            <a:off x="0" y="1885294"/>
            <a:ext cx="4507706" cy="3614738"/>
          </a:xfrm>
          <a:prstGeom prst="rect">
            <a:avLst/>
          </a:prstGeom>
          <a:noFill/>
          <a:ln w="9525">
            <a:noFill/>
            <a:miter lim="800000"/>
            <a:headEnd/>
            <a:tailEnd/>
          </a:ln>
        </p:spPr>
      </p:pic>
      <p:sp>
        <p:nvSpPr>
          <p:cNvPr id="11" name="Date Placeholder 1"/>
          <p:cNvSpPr>
            <a:spLocks noGrp="1"/>
          </p:cNvSpPr>
          <p:nvPr>
            <p:ph type="dt" sz="half" idx="10"/>
          </p:nvPr>
        </p:nvSpPr>
        <p:spPr>
          <a:xfrm>
            <a:off x="0" y="6357958"/>
            <a:ext cx="857224" cy="365125"/>
          </a:xfrm>
          <a:prstGeom prst="rect">
            <a:avLst/>
          </a:prstGeom>
        </p:spPr>
        <p:txBody>
          <a:bodyPr/>
          <a:lstStyle/>
          <a:p>
            <a:r>
              <a:rPr lang="en-US"/>
              <a:t>Slide </a:t>
            </a:r>
            <a:fld id="{33CBC20C-B24E-4FC1-BFD6-4F8A58CB2F2A}" type="slidenum">
              <a:rPr lang="en-US"/>
              <a:pPr/>
              <a:t>39</a:t>
            </a:fld>
            <a:endParaRPr lang="en-US"/>
          </a:p>
        </p:txBody>
      </p:sp>
      <p:sp>
        <p:nvSpPr>
          <p:cNvPr id="191498" name="Rectangle 10"/>
          <p:cNvSpPr>
            <a:spLocks noGrp="1" noChangeArrowheads="1"/>
          </p:cNvSpPr>
          <p:nvPr>
            <p:ph type="title" idx="4294967295"/>
          </p:nvPr>
        </p:nvSpPr>
        <p:spPr>
          <a:xfrm>
            <a:off x="0" y="330200"/>
            <a:ext cx="7969250" cy="1143000"/>
          </a:xfrm>
        </p:spPr>
        <p:txBody>
          <a:bodyPr>
            <a:normAutofit fontScale="90000"/>
          </a:bodyPr>
          <a:lstStyle/>
          <a:p>
            <a:r>
              <a:rPr lang="en-GB" dirty="0" smtClean="0"/>
              <a:t>Is there likely to be a significant interaction effect?</a:t>
            </a:r>
            <a:endParaRPr lang="en-GB" dirty="0"/>
          </a:p>
        </p:txBody>
      </p:sp>
      <p:sp>
        <p:nvSpPr>
          <p:cNvPr id="15" name="Rectangle 14"/>
          <p:cNvSpPr/>
          <p:nvPr/>
        </p:nvSpPr>
        <p:spPr>
          <a:xfrm>
            <a:off x="854934" y="5079914"/>
            <a:ext cx="2723837" cy="156966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96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No</a:t>
            </a:r>
            <a:endParaRPr lang="en-US" sz="96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16" name="Rectangle 15"/>
          <p:cNvSpPr/>
          <p:nvPr/>
        </p:nvSpPr>
        <p:spPr>
          <a:xfrm>
            <a:off x="5689693" y="5090424"/>
            <a:ext cx="2723837" cy="156966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96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Yes</a:t>
            </a:r>
            <a:endParaRPr lang="en-US" sz="96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29991124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dissolv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ANOVAs</a:t>
            </a:r>
            <a:endParaRPr lang="en-US" dirty="0"/>
          </a:p>
        </p:txBody>
      </p:sp>
      <p:sp>
        <p:nvSpPr>
          <p:cNvPr id="3" name="Content Placeholder 2"/>
          <p:cNvSpPr>
            <a:spLocks noGrp="1"/>
          </p:cNvSpPr>
          <p:nvPr>
            <p:ph idx="1"/>
          </p:nvPr>
        </p:nvSpPr>
        <p:spPr/>
        <p:txBody>
          <a:bodyPr/>
          <a:lstStyle/>
          <a:p>
            <a:r>
              <a:rPr lang="en-US" dirty="0" smtClean="0"/>
              <a:t>Two-way repeated measures ANOVA</a:t>
            </a:r>
          </a:p>
          <a:p>
            <a:pPr lvl="1"/>
            <a:r>
              <a:rPr lang="en-US" dirty="0" smtClean="0"/>
              <a:t>Indicates all IVs are repeated</a:t>
            </a:r>
          </a:p>
          <a:p>
            <a:r>
              <a:rPr lang="en-US" dirty="0" smtClean="0"/>
              <a:t>Two-way mixed ANOVA</a:t>
            </a:r>
          </a:p>
          <a:p>
            <a:pPr lvl="1"/>
            <a:r>
              <a:rPr lang="en-US" dirty="0" smtClean="0"/>
              <a:t>Indicates 1 IV = between, 1 IV = repeated</a:t>
            </a:r>
            <a:endParaRPr lang="en-US" dirty="0"/>
          </a:p>
        </p:txBody>
      </p:sp>
    </p:spTree>
    <p:extLst>
      <p:ext uri="{BB962C8B-B14F-4D97-AF65-F5344CB8AC3E}">
        <p14:creationId xmlns:p14="http://schemas.microsoft.com/office/powerpoint/2010/main" val="36134821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Go through examples here</a:t>
            </a:r>
            <a:endParaRPr lang="en-US" dirty="0"/>
          </a:p>
        </p:txBody>
      </p:sp>
      <p:sp>
        <p:nvSpPr>
          <p:cNvPr id="5" name="Content Placeholder 4"/>
          <p:cNvSpPr>
            <a:spLocks noGrp="1"/>
          </p:cNvSpPr>
          <p:nvPr>
            <p:ph idx="1"/>
          </p:nvPr>
        </p:nvSpPr>
        <p:spPr/>
        <p:txBody>
          <a:bodyPr/>
          <a:lstStyle/>
          <a:p>
            <a:r>
              <a:rPr lang="en-US" dirty="0" smtClean="0"/>
              <a:t>A effect only</a:t>
            </a:r>
          </a:p>
          <a:p>
            <a:r>
              <a:rPr lang="en-US" dirty="0" smtClean="0"/>
              <a:t>B effect only</a:t>
            </a:r>
          </a:p>
          <a:p>
            <a:r>
              <a:rPr lang="en-US" dirty="0" smtClean="0"/>
              <a:t>AXB effect only</a:t>
            </a:r>
          </a:p>
          <a:p>
            <a:r>
              <a:rPr lang="en-US" dirty="0" smtClean="0"/>
              <a:t>All three!</a:t>
            </a:r>
          </a:p>
          <a:p>
            <a:r>
              <a:rPr lang="en-US" dirty="0" smtClean="0"/>
              <a:t>None.</a:t>
            </a:r>
            <a:endParaRPr lang="en-US" dirty="0"/>
          </a:p>
        </p:txBody>
      </p:sp>
    </p:spTree>
    <p:extLst>
      <p:ext uri="{BB962C8B-B14F-4D97-AF65-F5344CB8AC3E}">
        <p14:creationId xmlns:p14="http://schemas.microsoft.com/office/powerpoint/2010/main" val="13192245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graphs</a:t>
            </a:r>
            <a:endParaRPr lang="en-US" dirty="0"/>
          </a:p>
        </p:txBody>
      </p:sp>
      <p:sp>
        <p:nvSpPr>
          <p:cNvPr id="3" name="Content Placeholder 2"/>
          <p:cNvSpPr>
            <a:spLocks noGrp="1"/>
          </p:cNvSpPr>
          <p:nvPr>
            <p:ph idx="1"/>
          </p:nvPr>
        </p:nvSpPr>
        <p:spPr/>
        <p:txBody>
          <a:bodyPr/>
          <a:lstStyle/>
          <a:p>
            <a:r>
              <a:rPr lang="en-US" dirty="0" smtClean="0"/>
              <a:t>Flat lines = no effect</a:t>
            </a:r>
          </a:p>
          <a:p>
            <a:r>
              <a:rPr lang="en-US" dirty="0" smtClean="0"/>
              <a:t>Parallel lines = no interaction</a:t>
            </a:r>
          </a:p>
          <a:p>
            <a:r>
              <a:rPr lang="en-US" dirty="0" smtClean="0"/>
              <a:t>Un-separated lines = no effect</a:t>
            </a:r>
            <a:endParaRPr lang="en-US" dirty="0"/>
          </a:p>
        </p:txBody>
      </p:sp>
    </p:spTree>
    <p:extLst>
      <p:ext uri="{BB962C8B-B14F-4D97-AF65-F5344CB8AC3E}">
        <p14:creationId xmlns:p14="http://schemas.microsoft.com/office/powerpoint/2010/main" val="10083697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 What Now?</a:t>
            </a:r>
            <a:endParaRPr lang="en-US" dirty="0"/>
          </a:p>
        </p:txBody>
      </p:sp>
      <p:sp>
        <p:nvSpPr>
          <p:cNvPr id="3" name="Content Placeholder 2"/>
          <p:cNvSpPr>
            <a:spLocks noGrp="1"/>
          </p:cNvSpPr>
          <p:nvPr>
            <p:ph idx="1"/>
          </p:nvPr>
        </p:nvSpPr>
        <p:spPr/>
        <p:txBody>
          <a:bodyPr/>
          <a:lstStyle/>
          <a:p>
            <a:r>
              <a:rPr lang="en-US" dirty="0" smtClean="0"/>
              <a:t>Simple effects analysis</a:t>
            </a:r>
          </a:p>
          <a:p>
            <a:r>
              <a:rPr lang="en-US" dirty="0" smtClean="0"/>
              <a:t>A concern:</a:t>
            </a:r>
          </a:p>
          <a:p>
            <a:pPr lvl="1"/>
            <a:r>
              <a:rPr lang="en-US" dirty="0" smtClean="0"/>
              <a:t>Type 1 error rate</a:t>
            </a:r>
          </a:p>
          <a:p>
            <a:pPr lvl="1"/>
            <a:r>
              <a:rPr lang="en-US" dirty="0" smtClean="0"/>
              <a:t>Back to </a:t>
            </a:r>
            <a:r>
              <a:rPr lang="en-US" dirty="0" err="1" smtClean="0"/>
              <a:t>familywise</a:t>
            </a:r>
            <a:r>
              <a:rPr lang="en-US" dirty="0" smtClean="0"/>
              <a:t> </a:t>
            </a:r>
            <a:r>
              <a:rPr lang="en-US" dirty="0" err="1" smtClean="0"/>
              <a:t>vs</a:t>
            </a:r>
            <a:r>
              <a:rPr lang="en-US" dirty="0" smtClean="0"/>
              <a:t> </a:t>
            </a:r>
            <a:r>
              <a:rPr lang="en-US" dirty="0" err="1" smtClean="0"/>
              <a:t>experimentwise</a:t>
            </a:r>
            <a:endParaRPr lang="en-US" dirty="0"/>
          </a:p>
        </p:txBody>
      </p:sp>
    </p:spTree>
    <p:extLst>
      <p:ext uri="{BB962C8B-B14F-4D97-AF65-F5344CB8AC3E}">
        <p14:creationId xmlns:p14="http://schemas.microsoft.com/office/powerpoint/2010/main" val="35378073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 What Now?</a:t>
            </a:r>
          </a:p>
        </p:txBody>
      </p:sp>
      <p:sp>
        <p:nvSpPr>
          <p:cNvPr id="3" name="Content Placeholder 2"/>
          <p:cNvSpPr>
            <a:spLocks noGrp="1"/>
          </p:cNvSpPr>
          <p:nvPr>
            <p:ph idx="1"/>
          </p:nvPr>
        </p:nvSpPr>
        <p:spPr/>
        <p:txBody>
          <a:bodyPr/>
          <a:lstStyle/>
          <a:p>
            <a:r>
              <a:rPr lang="en-US" dirty="0" smtClean="0"/>
              <a:t>Suggestions:</a:t>
            </a:r>
          </a:p>
          <a:p>
            <a:pPr lvl="1"/>
            <a:r>
              <a:rPr lang="en-US" dirty="0" smtClean="0"/>
              <a:t>A lot of people will not run the MAIN EFFECTS post hoc analyses (the ones you can get automatically) when the interaction is significant</a:t>
            </a:r>
          </a:p>
          <a:p>
            <a:pPr lvl="2"/>
            <a:r>
              <a:rPr lang="en-US" dirty="0" smtClean="0"/>
              <a:t>Because the conditions matter … so why only look at the levels?</a:t>
            </a:r>
          </a:p>
          <a:p>
            <a:pPr lvl="1"/>
            <a:r>
              <a:rPr lang="en-US" dirty="0" smtClean="0"/>
              <a:t>However, sometimes people still run the main effects post hocs for smaller designs.</a:t>
            </a:r>
            <a:endParaRPr lang="en-US" dirty="0"/>
          </a:p>
        </p:txBody>
      </p:sp>
    </p:spTree>
    <p:extLst>
      <p:ext uri="{BB962C8B-B14F-4D97-AF65-F5344CB8AC3E}">
        <p14:creationId xmlns:p14="http://schemas.microsoft.com/office/powerpoint/2010/main" val="42808808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 What Now?</a:t>
            </a:r>
          </a:p>
        </p:txBody>
      </p:sp>
      <p:sp>
        <p:nvSpPr>
          <p:cNvPr id="3" name="Content Placeholder 2"/>
          <p:cNvSpPr>
            <a:spLocks noGrp="1"/>
          </p:cNvSpPr>
          <p:nvPr>
            <p:ph idx="1"/>
          </p:nvPr>
        </p:nvSpPr>
        <p:spPr/>
        <p:txBody>
          <a:bodyPr/>
          <a:lstStyle/>
          <a:p>
            <a:r>
              <a:rPr lang="en-US" dirty="0" smtClean="0"/>
              <a:t>How to run a simple effects analysis:</a:t>
            </a:r>
          </a:p>
          <a:p>
            <a:pPr lvl="1"/>
            <a:r>
              <a:rPr lang="en-US" dirty="0" smtClean="0"/>
              <a:t>Go across OR down, but not both.</a:t>
            </a:r>
          </a:p>
          <a:p>
            <a:pPr lvl="1"/>
            <a:r>
              <a:rPr lang="en-US" dirty="0" smtClean="0"/>
              <a:t>Pick the direction with the smaller number of levels.</a:t>
            </a:r>
          </a:p>
          <a:p>
            <a:pPr lvl="1"/>
            <a:r>
              <a:rPr lang="en-US" dirty="0" smtClean="0"/>
              <a:t>(or stick with your hypothesis).</a:t>
            </a:r>
            <a:endParaRPr lang="en-US" dirty="0"/>
          </a:p>
        </p:txBody>
      </p:sp>
    </p:spTree>
    <p:extLst>
      <p:ext uri="{BB962C8B-B14F-4D97-AF65-F5344CB8AC3E}">
        <p14:creationId xmlns:p14="http://schemas.microsoft.com/office/powerpoint/2010/main" val="24101487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 What Now?</a:t>
            </a:r>
          </a:p>
        </p:txBody>
      </p:sp>
      <p:sp>
        <p:nvSpPr>
          <p:cNvPr id="3" name="Content Placeholder 2"/>
          <p:cNvSpPr>
            <a:spLocks noGrp="1"/>
          </p:cNvSpPr>
          <p:nvPr>
            <p:ph idx="1"/>
          </p:nvPr>
        </p:nvSpPr>
        <p:spPr/>
        <p:txBody>
          <a:bodyPr/>
          <a:lstStyle/>
          <a:p>
            <a:r>
              <a:rPr lang="en-US" dirty="0" smtClean="0"/>
              <a:t>How to run a simple effects analysis: </a:t>
            </a:r>
          </a:p>
          <a:p>
            <a:pPr lvl="1"/>
            <a:r>
              <a:rPr lang="en-US" dirty="0" smtClean="0"/>
              <a:t>The book suggests using SPSS syntax.  ICK.</a:t>
            </a:r>
          </a:p>
          <a:p>
            <a:pPr lvl="1"/>
            <a:r>
              <a:rPr lang="en-US" dirty="0" smtClean="0"/>
              <a:t>Back to split file!</a:t>
            </a:r>
          </a:p>
          <a:p>
            <a:pPr lvl="1"/>
            <a:endParaRPr lang="en-US" dirty="0"/>
          </a:p>
          <a:p>
            <a:pPr lvl="1"/>
            <a:endParaRPr lang="en-US" dirty="0"/>
          </a:p>
        </p:txBody>
      </p:sp>
    </p:spTree>
    <p:extLst>
      <p:ext uri="{BB962C8B-B14F-4D97-AF65-F5344CB8AC3E}">
        <p14:creationId xmlns:p14="http://schemas.microsoft.com/office/powerpoint/2010/main" val="11393266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 What Now?</a:t>
            </a:r>
          </a:p>
        </p:txBody>
      </p:sp>
      <p:sp>
        <p:nvSpPr>
          <p:cNvPr id="3" name="Content Placeholder 2"/>
          <p:cNvSpPr>
            <a:spLocks noGrp="1"/>
          </p:cNvSpPr>
          <p:nvPr>
            <p:ph idx="1"/>
          </p:nvPr>
        </p:nvSpPr>
        <p:spPr/>
        <p:txBody>
          <a:bodyPr/>
          <a:lstStyle/>
          <a:p>
            <a:r>
              <a:rPr lang="en-US" dirty="0" smtClean="0"/>
              <a:t>Figure which conditions you are comparing </a:t>
            </a:r>
            <a:r>
              <a:rPr lang="en-US" dirty="0" smtClean="0">
                <a:sym typeface="Wingdings"/>
              </a:rPr>
              <a:t> split the other variable.</a:t>
            </a:r>
          </a:p>
          <a:p>
            <a:r>
              <a:rPr lang="en-US" dirty="0" smtClean="0"/>
              <a:t>Data &gt; split file.</a:t>
            </a:r>
          </a:p>
          <a:p>
            <a:r>
              <a:rPr lang="en-US" dirty="0" smtClean="0"/>
              <a:t>Move over the variable you are NOT comparing.</a:t>
            </a:r>
            <a:endParaRPr lang="en-US" dirty="0"/>
          </a:p>
        </p:txBody>
      </p:sp>
      <p:pic>
        <p:nvPicPr>
          <p:cNvPr id="4" name="Picture 3"/>
          <p:cNvPicPr>
            <a:picLocks noChangeAspect="1"/>
          </p:cNvPicPr>
          <p:nvPr/>
        </p:nvPicPr>
        <p:blipFill>
          <a:blip r:embed="rId2"/>
          <a:stretch>
            <a:fillRect/>
          </a:stretch>
        </p:blipFill>
        <p:spPr>
          <a:xfrm>
            <a:off x="6464300" y="4343464"/>
            <a:ext cx="2540000" cy="2514536"/>
          </a:xfrm>
          <a:prstGeom prst="rect">
            <a:avLst/>
          </a:prstGeom>
        </p:spPr>
      </p:pic>
    </p:spTree>
    <p:extLst>
      <p:ext uri="{BB962C8B-B14F-4D97-AF65-F5344CB8AC3E}">
        <p14:creationId xmlns:p14="http://schemas.microsoft.com/office/powerpoint/2010/main" val="24101487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 What Now?</a:t>
            </a:r>
          </a:p>
        </p:txBody>
      </p:sp>
      <p:sp>
        <p:nvSpPr>
          <p:cNvPr id="3" name="Content Placeholder 2"/>
          <p:cNvSpPr>
            <a:spLocks noGrp="1"/>
          </p:cNvSpPr>
          <p:nvPr>
            <p:ph idx="1"/>
          </p:nvPr>
        </p:nvSpPr>
        <p:spPr/>
        <p:txBody>
          <a:bodyPr/>
          <a:lstStyle/>
          <a:p>
            <a:r>
              <a:rPr lang="en-US" dirty="0" smtClean="0"/>
              <a:t>Since this is between subjects = independent t-test</a:t>
            </a:r>
          </a:p>
          <a:p>
            <a:r>
              <a:rPr lang="en-US" dirty="0" smtClean="0"/>
              <a:t>Analyze &gt; compare means &gt; independent samples</a:t>
            </a:r>
          </a:p>
          <a:p>
            <a:r>
              <a:rPr lang="en-US" dirty="0" smtClean="0"/>
              <a:t>Move over the non-split variable into grouping variable</a:t>
            </a:r>
          </a:p>
          <a:p>
            <a:r>
              <a:rPr lang="en-US" dirty="0" smtClean="0"/>
              <a:t>Move your DV into test variable</a:t>
            </a:r>
          </a:p>
          <a:p>
            <a:r>
              <a:rPr lang="en-US" dirty="0" smtClean="0"/>
              <a:t>Define groups (0,1 in this example) </a:t>
            </a:r>
          </a:p>
          <a:p>
            <a:r>
              <a:rPr lang="en-US" dirty="0" smtClean="0"/>
              <a:t>Hit ok.</a:t>
            </a:r>
            <a:endParaRPr lang="en-US" dirty="0"/>
          </a:p>
        </p:txBody>
      </p:sp>
    </p:spTree>
    <p:extLst>
      <p:ext uri="{BB962C8B-B14F-4D97-AF65-F5344CB8AC3E}">
        <p14:creationId xmlns:p14="http://schemas.microsoft.com/office/powerpoint/2010/main" val="24101487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 What Now?</a:t>
            </a:r>
          </a:p>
        </p:txBody>
      </p:sp>
      <p:pic>
        <p:nvPicPr>
          <p:cNvPr id="6" name="Picture 5"/>
          <p:cNvPicPr>
            <a:picLocks noChangeAspect="1"/>
          </p:cNvPicPr>
          <p:nvPr/>
        </p:nvPicPr>
        <p:blipFill>
          <a:blip r:embed="rId2"/>
          <a:stretch>
            <a:fillRect/>
          </a:stretch>
        </p:blipFill>
        <p:spPr>
          <a:xfrm>
            <a:off x="0" y="1752600"/>
            <a:ext cx="9144000" cy="3349165"/>
          </a:xfrm>
          <a:prstGeom prst="rect">
            <a:avLst/>
          </a:prstGeom>
        </p:spPr>
      </p:pic>
    </p:spTree>
    <p:extLst>
      <p:ext uri="{BB962C8B-B14F-4D97-AF65-F5344CB8AC3E}">
        <p14:creationId xmlns:p14="http://schemas.microsoft.com/office/powerpoint/2010/main" val="3500380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 What Now?</a:t>
            </a:r>
          </a:p>
        </p:txBody>
      </p:sp>
      <p:pic>
        <p:nvPicPr>
          <p:cNvPr id="3" name="Picture 2"/>
          <p:cNvPicPr>
            <a:picLocks noChangeAspect="1"/>
          </p:cNvPicPr>
          <p:nvPr/>
        </p:nvPicPr>
        <p:blipFill>
          <a:blip r:embed="rId2"/>
          <a:stretch>
            <a:fillRect/>
          </a:stretch>
        </p:blipFill>
        <p:spPr>
          <a:xfrm>
            <a:off x="0" y="1905000"/>
            <a:ext cx="9144000" cy="3034620"/>
          </a:xfrm>
          <a:prstGeom prst="rect">
            <a:avLst/>
          </a:prstGeom>
        </p:spPr>
      </p:pic>
    </p:spTree>
    <p:extLst>
      <p:ext uri="{BB962C8B-B14F-4D97-AF65-F5344CB8AC3E}">
        <p14:creationId xmlns:p14="http://schemas.microsoft.com/office/powerpoint/2010/main" val="3358671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1130300" y="344488"/>
            <a:ext cx="7772400" cy="1143000"/>
          </a:xfrm>
        </p:spPr>
        <p:txBody>
          <a:bodyPr/>
          <a:lstStyle/>
          <a:p>
            <a:r>
              <a:rPr lang="en-GB"/>
              <a:t>Benefit of Factorial Designs</a:t>
            </a:r>
          </a:p>
        </p:txBody>
      </p:sp>
      <p:sp>
        <p:nvSpPr>
          <p:cNvPr id="160771" name="Rectangle 3"/>
          <p:cNvSpPr>
            <a:spLocks noGrp="1" noChangeArrowheads="1"/>
          </p:cNvSpPr>
          <p:nvPr>
            <p:ph idx="1"/>
          </p:nvPr>
        </p:nvSpPr>
        <p:spPr>
          <a:xfrm>
            <a:off x="1282700" y="1671638"/>
            <a:ext cx="7410450" cy="4373562"/>
          </a:xfrm>
          <a:noFill/>
        </p:spPr>
        <p:txBody>
          <a:bodyPr/>
          <a:lstStyle/>
          <a:p>
            <a:pPr>
              <a:lnSpc>
                <a:spcPct val="90000"/>
              </a:lnSpc>
            </a:pPr>
            <a:r>
              <a:rPr lang="en-GB" sz="2800"/>
              <a:t>We can look at how variables </a:t>
            </a:r>
            <a:r>
              <a:rPr lang="en-GB" sz="2800" i="1"/>
              <a:t>Interact</a:t>
            </a:r>
            <a:r>
              <a:rPr lang="en-GB" sz="2800"/>
              <a:t>.</a:t>
            </a:r>
          </a:p>
          <a:p>
            <a:pPr>
              <a:lnSpc>
                <a:spcPct val="90000"/>
              </a:lnSpc>
            </a:pPr>
            <a:r>
              <a:rPr lang="en-GB" sz="2800"/>
              <a:t>Interactions</a:t>
            </a:r>
          </a:p>
          <a:p>
            <a:pPr lvl="1">
              <a:lnSpc>
                <a:spcPct val="90000"/>
              </a:lnSpc>
            </a:pPr>
            <a:r>
              <a:rPr lang="en-GB" sz="2400"/>
              <a:t>Show how the effects of one IV might depend on the effects of another</a:t>
            </a:r>
          </a:p>
          <a:p>
            <a:pPr lvl="1">
              <a:lnSpc>
                <a:spcPct val="90000"/>
              </a:lnSpc>
            </a:pPr>
            <a:r>
              <a:rPr lang="en-GB" sz="2400"/>
              <a:t>Are often more interesting than main effects.</a:t>
            </a:r>
            <a:endParaRPr lang="en-GB" sz="2400" b="1">
              <a:solidFill>
                <a:srgbClr val="FFFF00"/>
              </a:solidFill>
            </a:endParaRPr>
          </a:p>
          <a:p>
            <a:pPr>
              <a:lnSpc>
                <a:spcPct val="90000"/>
              </a:lnSpc>
            </a:pPr>
            <a:r>
              <a:rPr lang="en-GB" sz="2800"/>
              <a:t>Examples</a:t>
            </a:r>
          </a:p>
          <a:p>
            <a:pPr lvl="1">
              <a:lnSpc>
                <a:spcPct val="90000"/>
              </a:lnSpc>
            </a:pPr>
            <a:r>
              <a:rPr lang="en-GB" sz="2400"/>
              <a:t>Interaction between hangover and lecture topic on sleeping during lectures.</a:t>
            </a:r>
          </a:p>
          <a:p>
            <a:pPr lvl="2">
              <a:lnSpc>
                <a:spcPct val="90000"/>
              </a:lnSpc>
            </a:pPr>
            <a:r>
              <a:rPr lang="en-GB" sz="2000"/>
              <a:t>A hangover might have more effect on sleepiness during a stats lecture than during a clinical one.</a:t>
            </a:r>
          </a:p>
        </p:txBody>
      </p:sp>
      <p:sp>
        <p:nvSpPr>
          <p:cNvPr id="4" name="Date Placeholder 3"/>
          <p:cNvSpPr>
            <a:spLocks noGrp="1"/>
          </p:cNvSpPr>
          <p:nvPr>
            <p:ph type="dt" sz="half" idx="10"/>
          </p:nvPr>
        </p:nvSpPr>
        <p:spPr>
          <a:xfrm>
            <a:off x="0" y="6357958"/>
            <a:ext cx="857224" cy="365125"/>
          </a:xfrm>
          <a:prstGeom prst="rect">
            <a:avLst/>
          </a:prstGeom>
        </p:spPr>
        <p:txBody>
          <a:bodyPr/>
          <a:lstStyle/>
          <a:p>
            <a:r>
              <a:rPr lang="en-US"/>
              <a:t>Slide </a:t>
            </a:r>
            <a:fld id="{1E1E0429-695A-4E82-8928-1EF289FB5DC9}" type="slidenum">
              <a:rPr lang="en-US"/>
              <a:pPr/>
              <a:t>5</a:t>
            </a:fld>
            <a:endParaRPr lang="en-US"/>
          </a:p>
        </p:txBody>
      </p:sp>
    </p:spTree>
    <p:extLst>
      <p:ext uri="{BB962C8B-B14F-4D97-AF65-F5344CB8AC3E}">
        <p14:creationId xmlns:p14="http://schemas.microsoft.com/office/powerpoint/2010/main" val="2872719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60770"/>
                                        </p:tgtEl>
                                        <p:attrNameLst>
                                          <p:attrName>style.visibility</p:attrName>
                                        </p:attrNameLst>
                                      </p:cBhvr>
                                      <p:to>
                                        <p:strVal val="visible"/>
                                      </p:to>
                                    </p:set>
                                    <p:animEffect transition="in" filter="dissolve">
                                      <p:cBhvr>
                                        <p:cTn id="7" dur="500"/>
                                        <p:tgtEl>
                                          <p:spTgt spid="16077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0771">
                                            <p:txEl>
                                              <p:pRg st="0" end="0"/>
                                            </p:txEl>
                                          </p:spTgt>
                                        </p:tgtEl>
                                        <p:attrNameLst>
                                          <p:attrName>style.visibility</p:attrName>
                                        </p:attrNameLst>
                                      </p:cBhvr>
                                      <p:to>
                                        <p:strVal val="visible"/>
                                      </p:to>
                                    </p:set>
                                    <p:animEffect transition="in" filter="dissolve">
                                      <p:cBhvr>
                                        <p:cTn id="12" dur="500"/>
                                        <p:tgtEl>
                                          <p:spTgt spid="16077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0771">
                                            <p:txEl>
                                              <p:pRg st="1" end="1"/>
                                            </p:txEl>
                                          </p:spTgt>
                                        </p:tgtEl>
                                        <p:attrNameLst>
                                          <p:attrName>style.visibility</p:attrName>
                                        </p:attrNameLst>
                                      </p:cBhvr>
                                      <p:to>
                                        <p:strVal val="visible"/>
                                      </p:to>
                                    </p:set>
                                    <p:animEffect transition="in" filter="dissolve">
                                      <p:cBhvr>
                                        <p:cTn id="17" dur="500"/>
                                        <p:tgtEl>
                                          <p:spTgt spid="160771">
                                            <p:txEl>
                                              <p:pRg st="1" end="1"/>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60771">
                                            <p:txEl>
                                              <p:pRg st="2" end="2"/>
                                            </p:txEl>
                                          </p:spTgt>
                                        </p:tgtEl>
                                        <p:attrNameLst>
                                          <p:attrName>style.visibility</p:attrName>
                                        </p:attrNameLst>
                                      </p:cBhvr>
                                      <p:to>
                                        <p:strVal val="visible"/>
                                      </p:to>
                                    </p:set>
                                    <p:animEffect transition="in" filter="dissolve">
                                      <p:cBhvr>
                                        <p:cTn id="20" dur="500"/>
                                        <p:tgtEl>
                                          <p:spTgt spid="160771">
                                            <p:txEl>
                                              <p:pRg st="2" end="2"/>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60771">
                                            <p:txEl>
                                              <p:pRg st="3" end="3"/>
                                            </p:txEl>
                                          </p:spTgt>
                                        </p:tgtEl>
                                        <p:attrNameLst>
                                          <p:attrName>style.visibility</p:attrName>
                                        </p:attrNameLst>
                                      </p:cBhvr>
                                      <p:to>
                                        <p:strVal val="visible"/>
                                      </p:to>
                                    </p:set>
                                    <p:animEffect transition="in" filter="dissolve">
                                      <p:cBhvr>
                                        <p:cTn id="23" dur="500"/>
                                        <p:tgtEl>
                                          <p:spTgt spid="160771">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60771">
                                            <p:txEl>
                                              <p:pRg st="4" end="4"/>
                                            </p:txEl>
                                          </p:spTgt>
                                        </p:tgtEl>
                                        <p:attrNameLst>
                                          <p:attrName>style.visibility</p:attrName>
                                        </p:attrNameLst>
                                      </p:cBhvr>
                                      <p:to>
                                        <p:strVal val="visible"/>
                                      </p:to>
                                    </p:set>
                                    <p:animEffect transition="in" filter="dissolve">
                                      <p:cBhvr>
                                        <p:cTn id="28" dur="500"/>
                                        <p:tgtEl>
                                          <p:spTgt spid="160771">
                                            <p:txEl>
                                              <p:pRg st="4" end="4"/>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60771">
                                            <p:txEl>
                                              <p:pRg st="5" end="5"/>
                                            </p:txEl>
                                          </p:spTgt>
                                        </p:tgtEl>
                                        <p:attrNameLst>
                                          <p:attrName>style.visibility</p:attrName>
                                        </p:attrNameLst>
                                      </p:cBhvr>
                                      <p:to>
                                        <p:strVal val="visible"/>
                                      </p:to>
                                    </p:set>
                                    <p:animEffect transition="in" filter="dissolve">
                                      <p:cBhvr>
                                        <p:cTn id="31" dur="500"/>
                                        <p:tgtEl>
                                          <p:spTgt spid="160771">
                                            <p:txEl>
                                              <p:pRg st="5" end="5"/>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60771">
                                            <p:txEl>
                                              <p:pRg st="6" end="6"/>
                                            </p:txEl>
                                          </p:spTgt>
                                        </p:tgtEl>
                                        <p:attrNameLst>
                                          <p:attrName>style.visibility</p:attrName>
                                        </p:attrNameLst>
                                      </p:cBhvr>
                                      <p:to>
                                        <p:strVal val="visible"/>
                                      </p:to>
                                    </p:set>
                                    <p:animEffect transition="in" filter="dissolve">
                                      <p:cBhvr>
                                        <p:cTn id="34" dur="500"/>
                                        <p:tgtEl>
                                          <p:spTgt spid="1607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0" autoUpdateAnimBg="0"/>
      <p:bldP spid="160771"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 What Now?</a:t>
            </a:r>
          </a:p>
        </p:txBody>
      </p:sp>
      <p:pic>
        <p:nvPicPr>
          <p:cNvPr id="3" name="Picture 2"/>
          <p:cNvPicPr>
            <a:picLocks noChangeAspect="1"/>
          </p:cNvPicPr>
          <p:nvPr/>
        </p:nvPicPr>
        <p:blipFill>
          <a:blip r:embed="rId2"/>
          <a:stretch>
            <a:fillRect/>
          </a:stretch>
        </p:blipFill>
        <p:spPr>
          <a:xfrm>
            <a:off x="0" y="1790700"/>
            <a:ext cx="9144000" cy="3259558"/>
          </a:xfrm>
          <a:prstGeom prst="rect">
            <a:avLst/>
          </a:prstGeom>
        </p:spPr>
      </p:pic>
    </p:spTree>
    <p:extLst>
      <p:ext uri="{BB962C8B-B14F-4D97-AF65-F5344CB8AC3E}">
        <p14:creationId xmlns:p14="http://schemas.microsoft.com/office/powerpoint/2010/main" val="33586712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 What Now?</a:t>
            </a:r>
          </a:p>
        </p:txBody>
      </p:sp>
      <p:sp>
        <p:nvSpPr>
          <p:cNvPr id="3" name="Content Placeholder 2"/>
          <p:cNvSpPr>
            <a:spLocks noGrp="1"/>
          </p:cNvSpPr>
          <p:nvPr>
            <p:ph idx="1"/>
          </p:nvPr>
        </p:nvSpPr>
        <p:spPr/>
        <p:txBody>
          <a:bodyPr/>
          <a:lstStyle/>
          <a:p>
            <a:r>
              <a:rPr lang="en-US" dirty="0" smtClean="0"/>
              <a:t>Does that control for type 1 error?</a:t>
            </a:r>
          </a:p>
          <a:p>
            <a:pPr lvl="1"/>
            <a:r>
              <a:rPr lang="en-US" dirty="0" smtClean="0"/>
              <a:t>No, because it’s just an independent t-test.</a:t>
            </a:r>
          </a:p>
          <a:p>
            <a:pPr lvl="1"/>
            <a:r>
              <a:rPr lang="en-US" dirty="0" smtClean="0"/>
              <a:t>So we would need to control for type 1 (back to family wise or experiment wise).</a:t>
            </a:r>
          </a:p>
          <a:p>
            <a:pPr marL="0" indent="0">
              <a:buNone/>
            </a:pPr>
            <a:endParaRPr lang="en-US" dirty="0"/>
          </a:p>
        </p:txBody>
      </p:sp>
    </p:spTree>
    <p:extLst>
      <p:ext uri="{BB962C8B-B14F-4D97-AF65-F5344CB8AC3E}">
        <p14:creationId xmlns:p14="http://schemas.microsoft.com/office/powerpoint/2010/main" val="33586712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 What Now?</a:t>
            </a:r>
          </a:p>
        </p:txBody>
      </p:sp>
      <p:sp>
        <p:nvSpPr>
          <p:cNvPr id="3" name="Content Placeholder 2"/>
          <p:cNvSpPr>
            <a:spLocks noGrp="1"/>
          </p:cNvSpPr>
          <p:nvPr>
            <p:ph idx="1"/>
          </p:nvPr>
        </p:nvSpPr>
        <p:spPr/>
        <p:txBody>
          <a:bodyPr/>
          <a:lstStyle/>
          <a:p>
            <a:r>
              <a:rPr lang="en-US" dirty="0" smtClean="0"/>
              <a:t>Calculate </a:t>
            </a:r>
            <a:r>
              <a:rPr lang="en-US" dirty="0" err="1" smtClean="0"/>
              <a:t>Tukey’s</a:t>
            </a:r>
            <a:r>
              <a:rPr lang="en-US" dirty="0" smtClean="0"/>
              <a:t> (or whichever one you want to use to match your post hoc test).</a:t>
            </a:r>
          </a:p>
          <a:p>
            <a:r>
              <a:rPr lang="en-US" dirty="0" smtClean="0"/>
              <a:t>Q = number of conditions (6 means)</a:t>
            </a:r>
          </a:p>
          <a:p>
            <a:pPr lvl="1"/>
            <a:r>
              <a:rPr lang="en-US" dirty="0" smtClean="0"/>
              <a:t>4.23 (using </a:t>
            </a:r>
            <a:r>
              <a:rPr lang="en-US" dirty="0" err="1" smtClean="0"/>
              <a:t>df</a:t>
            </a:r>
            <a:r>
              <a:rPr lang="en-US" dirty="0" smtClean="0"/>
              <a:t> 40 closest to 42)</a:t>
            </a:r>
          </a:p>
          <a:p>
            <a:pPr lvl="1"/>
            <a:r>
              <a:rPr lang="en-US" dirty="0" err="1" smtClean="0"/>
              <a:t>Sqrt</a:t>
            </a:r>
            <a:r>
              <a:rPr lang="en-US" dirty="0" smtClean="0"/>
              <a:t>(83.04 / 8 people per cell)</a:t>
            </a:r>
          </a:p>
          <a:p>
            <a:pPr lvl="1"/>
            <a:r>
              <a:rPr lang="en-US" dirty="0" smtClean="0"/>
              <a:t>= 13.62</a:t>
            </a:r>
          </a:p>
          <a:p>
            <a:pPr lvl="1"/>
            <a:r>
              <a:rPr lang="en-US" dirty="0" smtClean="0"/>
              <a:t>Check out the mean differences.</a:t>
            </a:r>
            <a:endParaRPr lang="en-US" dirty="0"/>
          </a:p>
        </p:txBody>
      </p:sp>
    </p:spTree>
    <p:extLst>
      <p:ext uri="{BB962C8B-B14F-4D97-AF65-F5344CB8AC3E}">
        <p14:creationId xmlns:p14="http://schemas.microsoft.com/office/powerpoint/2010/main" val="33586712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sizes</a:t>
            </a:r>
            <a:endParaRPr lang="en-US" dirty="0"/>
          </a:p>
        </p:txBody>
      </p:sp>
      <p:sp>
        <p:nvSpPr>
          <p:cNvPr id="3" name="Content Placeholder 2"/>
          <p:cNvSpPr>
            <a:spLocks noGrp="1"/>
          </p:cNvSpPr>
          <p:nvPr>
            <p:ph idx="1"/>
          </p:nvPr>
        </p:nvSpPr>
        <p:spPr/>
        <p:txBody>
          <a:bodyPr/>
          <a:lstStyle/>
          <a:p>
            <a:r>
              <a:rPr lang="en-US" dirty="0" smtClean="0"/>
              <a:t>Most common: Partial eta squared for each omnibus </a:t>
            </a:r>
            <a:r>
              <a:rPr lang="en-US" i="1" dirty="0" smtClean="0"/>
              <a:t>F</a:t>
            </a:r>
            <a:r>
              <a:rPr lang="en-US" dirty="0" smtClean="0"/>
              <a:t> test</a:t>
            </a:r>
          </a:p>
          <a:p>
            <a:r>
              <a:rPr lang="en-US" dirty="0" smtClean="0"/>
              <a:t>Cohen’s d (hedges g) for each post hoc test, since you are comparing two groups means at a time.</a:t>
            </a:r>
            <a:endParaRPr lang="en-US" dirty="0"/>
          </a:p>
        </p:txBody>
      </p:sp>
    </p:spTree>
    <p:extLst>
      <p:ext uri="{BB962C8B-B14F-4D97-AF65-F5344CB8AC3E}">
        <p14:creationId xmlns:p14="http://schemas.microsoft.com/office/powerpoint/2010/main" val="33586712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sizes</a:t>
            </a:r>
            <a:endParaRPr lang="en-US" dirty="0"/>
          </a:p>
        </p:txBody>
      </p:sp>
      <p:sp>
        <p:nvSpPr>
          <p:cNvPr id="3" name="Content Placeholder 2"/>
          <p:cNvSpPr>
            <a:spLocks noGrp="1"/>
          </p:cNvSpPr>
          <p:nvPr>
            <p:ph idx="1"/>
          </p:nvPr>
        </p:nvSpPr>
        <p:spPr/>
        <p:txBody>
          <a:bodyPr/>
          <a:lstStyle/>
          <a:p>
            <a:r>
              <a:rPr lang="en-US" dirty="0" smtClean="0"/>
              <a:t>Side note:</a:t>
            </a:r>
          </a:p>
          <a:p>
            <a:r>
              <a:rPr lang="en-US" dirty="0" smtClean="0"/>
              <a:t>For R/eta</a:t>
            </a:r>
          </a:p>
          <a:p>
            <a:pPr lvl="1"/>
            <a:r>
              <a:rPr lang="en-US" dirty="0" smtClean="0"/>
              <a:t>Small = .01</a:t>
            </a:r>
          </a:p>
          <a:p>
            <a:pPr lvl="1"/>
            <a:r>
              <a:rPr lang="en-US" dirty="0" smtClean="0"/>
              <a:t>Medium = .09</a:t>
            </a:r>
          </a:p>
          <a:p>
            <a:pPr lvl="1"/>
            <a:r>
              <a:rPr lang="en-US" dirty="0" smtClean="0"/>
              <a:t>Large = .25</a:t>
            </a:r>
            <a:endParaRPr lang="en-US" dirty="0"/>
          </a:p>
        </p:txBody>
      </p:sp>
    </p:spTree>
    <p:extLst>
      <p:ext uri="{BB962C8B-B14F-4D97-AF65-F5344CB8AC3E}">
        <p14:creationId xmlns:p14="http://schemas.microsoft.com/office/powerpoint/2010/main" val="36102110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write ups</a:t>
            </a:r>
            <a:endParaRPr lang="en-US" dirty="0"/>
          </a:p>
        </p:txBody>
      </p:sp>
      <p:sp>
        <p:nvSpPr>
          <p:cNvPr id="3" name="Content Placeholder 2"/>
          <p:cNvSpPr>
            <a:spLocks noGrp="1"/>
          </p:cNvSpPr>
          <p:nvPr>
            <p:ph idx="1"/>
          </p:nvPr>
        </p:nvSpPr>
        <p:spPr/>
        <p:txBody>
          <a:bodyPr/>
          <a:lstStyle/>
          <a:p>
            <a:r>
              <a:rPr lang="en-US" dirty="0" smtClean="0"/>
              <a:t>Are in the book, but should include:</a:t>
            </a:r>
          </a:p>
          <a:p>
            <a:pPr lvl="1"/>
            <a:r>
              <a:rPr lang="en-US" dirty="0" smtClean="0"/>
              <a:t>Omnibus test for IV1</a:t>
            </a:r>
          </a:p>
          <a:p>
            <a:pPr lvl="1"/>
            <a:r>
              <a:rPr lang="en-US" dirty="0" smtClean="0"/>
              <a:t>Omnibus test for IV2</a:t>
            </a:r>
          </a:p>
          <a:p>
            <a:pPr lvl="1"/>
            <a:r>
              <a:rPr lang="en-US" dirty="0" smtClean="0"/>
              <a:t>Omnibus test for Interaction</a:t>
            </a:r>
          </a:p>
          <a:p>
            <a:pPr lvl="1"/>
            <a:r>
              <a:rPr lang="en-US" dirty="0" smtClean="0"/>
              <a:t>Any post hoc tests.</a:t>
            </a:r>
            <a:endParaRPr lang="en-US" dirty="0"/>
          </a:p>
        </p:txBody>
      </p:sp>
    </p:spTree>
    <p:extLst>
      <p:ext uri="{BB962C8B-B14F-4D97-AF65-F5344CB8AC3E}">
        <p14:creationId xmlns:p14="http://schemas.microsoft.com/office/powerpoint/2010/main" val="40651668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write ups</a:t>
            </a:r>
            <a:endParaRPr lang="en-US" dirty="0"/>
          </a:p>
        </p:txBody>
      </p:sp>
      <p:sp>
        <p:nvSpPr>
          <p:cNvPr id="3" name="Content Placeholder 2"/>
          <p:cNvSpPr>
            <a:spLocks noGrp="1"/>
          </p:cNvSpPr>
          <p:nvPr>
            <p:ph idx="1"/>
          </p:nvPr>
        </p:nvSpPr>
        <p:spPr/>
        <p:txBody>
          <a:bodyPr>
            <a:normAutofit lnSpcReduction="10000"/>
          </a:bodyPr>
          <a:lstStyle/>
          <a:p>
            <a:r>
              <a:rPr lang="en-US" dirty="0" smtClean="0"/>
              <a:t>Some people structure like this:</a:t>
            </a:r>
          </a:p>
          <a:p>
            <a:pPr lvl="1"/>
            <a:r>
              <a:rPr lang="en-US" dirty="0" smtClean="0"/>
              <a:t>IV1 F test </a:t>
            </a:r>
            <a:r>
              <a:rPr lang="en-US" dirty="0" smtClean="0">
                <a:sym typeface="Wingdings"/>
              </a:rPr>
              <a:t> post hoc IV1</a:t>
            </a:r>
          </a:p>
          <a:p>
            <a:pPr lvl="1"/>
            <a:r>
              <a:rPr lang="en-US" dirty="0" smtClean="0"/>
              <a:t>IV2 </a:t>
            </a:r>
            <a:r>
              <a:rPr lang="en-US" dirty="0"/>
              <a:t>F test </a:t>
            </a:r>
            <a:r>
              <a:rPr lang="en-US" dirty="0">
                <a:sym typeface="Wingdings"/>
              </a:rPr>
              <a:t> post hoc </a:t>
            </a:r>
            <a:r>
              <a:rPr lang="en-US" dirty="0" smtClean="0">
                <a:sym typeface="Wingdings"/>
              </a:rPr>
              <a:t>IV2</a:t>
            </a:r>
          </a:p>
          <a:p>
            <a:pPr lvl="1"/>
            <a:r>
              <a:rPr lang="en-US" dirty="0" smtClean="0"/>
              <a:t>Interaction F </a:t>
            </a:r>
            <a:r>
              <a:rPr lang="en-US" dirty="0"/>
              <a:t>test </a:t>
            </a:r>
            <a:r>
              <a:rPr lang="en-US" dirty="0">
                <a:sym typeface="Wingdings"/>
              </a:rPr>
              <a:t> post hoc </a:t>
            </a:r>
            <a:r>
              <a:rPr lang="en-US" dirty="0" smtClean="0">
                <a:sym typeface="Wingdings"/>
              </a:rPr>
              <a:t>interaction</a:t>
            </a:r>
          </a:p>
          <a:p>
            <a:pPr lvl="1"/>
            <a:r>
              <a:rPr lang="en-US" dirty="0" smtClean="0">
                <a:sym typeface="Wingdings"/>
              </a:rPr>
              <a:t>Figure</a:t>
            </a:r>
          </a:p>
          <a:p>
            <a:r>
              <a:rPr lang="en-US" dirty="0" smtClean="0">
                <a:sym typeface="Wingdings"/>
              </a:rPr>
              <a:t>But that doesn’t work if you don’t want to do the post hocs because of the interaction</a:t>
            </a:r>
          </a:p>
          <a:p>
            <a:pPr lvl="1"/>
            <a:r>
              <a:rPr lang="en-US" dirty="0" smtClean="0">
                <a:sym typeface="Wingdings"/>
              </a:rPr>
              <a:t>IV1 F, IV2 F, Interaction F</a:t>
            </a:r>
          </a:p>
          <a:p>
            <a:pPr lvl="1"/>
            <a:r>
              <a:rPr lang="en-US" dirty="0" smtClean="0">
                <a:sym typeface="Wingdings"/>
              </a:rPr>
              <a:t>Post hoc tests</a:t>
            </a:r>
          </a:p>
          <a:p>
            <a:pPr lvl="1"/>
            <a:r>
              <a:rPr lang="en-US" dirty="0" smtClean="0">
                <a:sym typeface="Wingdings"/>
              </a:rPr>
              <a:t>Figure</a:t>
            </a:r>
            <a:endParaRPr lang="en-US" dirty="0">
              <a:sym typeface="Wingdings"/>
            </a:endParaRPr>
          </a:p>
          <a:p>
            <a:pPr lvl="1"/>
            <a:endParaRPr lang="en-US" dirty="0">
              <a:sym typeface="Wingdings"/>
            </a:endParaRPr>
          </a:p>
          <a:p>
            <a:pPr lvl="1"/>
            <a:endParaRPr lang="en-US" dirty="0"/>
          </a:p>
        </p:txBody>
      </p:sp>
    </p:spTree>
    <p:extLst>
      <p:ext uri="{BB962C8B-B14F-4D97-AF65-F5344CB8AC3E}">
        <p14:creationId xmlns:p14="http://schemas.microsoft.com/office/powerpoint/2010/main" val="4117907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Same as one-way ANOVAs</a:t>
            </a:r>
          </a:p>
          <a:p>
            <a:pPr lvl="1"/>
            <a:r>
              <a:rPr lang="en-US" dirty="0" smtClean="0"/>
              <a:t>Accuracy, Missing, Outliers</a:t>
            </a:r>
          </a:p>
          <a:p>
            <a:pPr lvl="1"/>
            <a:r>
              <a:rPr lang="en-US" dirty="0" smtClean="0"/>
              <a:t>Normal</a:t>
            </a:r>
          </a:p>
          <a:p>
            <a:pPr lvl="1"/>
            <a:r>
              <a:rPr lang="en-US" dirty="0" smtClean="0"/>
              <a:t>Linear </a:t>
            </a:r>
          </a:p>
          <a:p>
            <a:pPr lvl="1"/>
            <a:r>
              <a:rPr lang="en-US" dirty="0" smtClean="0"/>
              <a:t>Homogeneity</a:t>
            </a:r>
          </a:p>
          <a:p>
            <a:pPr lvl="1"/>
            <a:r>
              <a:rPr lang="en-US" dirty="0"/>
              <a:t>H</a:t>
            </a:r>
            <a:r>
              <a:rPr lang="en-US" dirty="0" smtClean="0"/>
              <a:t>omoscedasticity</a:t>
            </a:r>
            <a:endParaRPr lang="en-US" dirty="0"/>
          </a:p>
        </p:txBody>
      </p:sp>
    </p:spTree>
    <p:extLst>
      <p:ext uri="{BB962C8B-B14F-4D97-AF65-F5344CB8AC3E}">
        <p14:creationId xmlns:p14="http://schemas.microsoft.com/office/powerpoint/2010/main" val="3445571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levels/conditions</a:t>
            </a:r>
            <a:endParaRPr lang="en-US" dirty="0"/>
          </a:p>
        </p:txBody>
      </p:sp>
      <p:sp>
        <p:nvSpPr>
          <p:cNvPr id="3" name="Content Placeholder 2"/>
          <p:cNvSpPr>
            <a:spLocks noGrp="1"/>
          </p:cNvSpPr>
          <p:nvPr>
            <p:ph idx="1"/>
          </p:nvPr>
        </p:nvSpPr>
        <p:spPr/>
        <p:txBody>
          <a:bodyPr/>
          <a:lstStyle/>
          <a:p>
            <a:r>
              <a:rPr lang="en-US" dirty="0" smtClean="0"/>
              <a:t>Remember:</a:t>
            </a:r>
          </a:p>
          <a:p>
            <a:pPr lvl="1"/>
            <a:r>
              <a:rPr lang="en-US" dirty="0" smtClean="0"/>
              <a:t>IVs: each individual IV has levels.</a:t>
            </a:r>
          </a:p>
          <a:p>
            <a:pPr lvl="1"/>
            <a:r>
              <a:rPr lang="en-US" dirty="0" smtClean="0"/>
              <a:t>The combinations of levels are the conditions.</a:t>
            </a:r>
          </a:p>
          <a:p>
            <a:r>
              <a:rPr lang="en-US" dirty="0" smtClean="0"/>
              <a:t>Interactions examine the conditions.</a:t>
            </a:r>
          </a:p>
          <a:p>
            <a:pPr lvl="1"/>
            <a:r>
              <a:rPr lang="en-US" dirty="0" smtClean="0"/>
              <a:t>(across or down)</a:t>
            </a:r>
            <a:endParaRPr lang="en-US" dirty="0"/>
          </a:p>
        </p:txBody>
      </p:sp>
    </p:spTree>
    <p:extLst>
      <p:ext uri="{BB962C8B-B14F-4D97-AF65-F5344CB8AC3E}">
        <p14:creationId xmlns:p14="http://schemas.microsoft.com/office/powerpoint/2010/main" val="4285374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IV: Gender of participant</a:t>
            </a:r>
          </a:p>
          <a:p>
            <a:pPr lvl="1"/>
            <a:r>
              <a:rPr lang="en-US" dirty="0" smtClean="0"/>
              <a:t>Levels: Male/Female</a:t>
            </a:r>
          </a:p>
          <a:p>
            <a:r>
              <a:rPr lang="en-US" dirty="0" smtClean="0"/>
              <a:t>IV: Sport attended</a:t>
            </a:r>
          </a:p>
          <a:p>
            <a:pPr lvl="1"/>
            <a:r>
              <a:rPr lang="en-US" dirty="0" smtClean="0"/>
              <a:t>Levels: None, volleyball, football</a:t>
            </a:r>
          </a:p>
          <a:p>
            <a:r>
              <a:rPr lang="en-US" dirty="0" smtClean="0"/>
              <a:t>DV: Satisfaction with athletics on campus</a:t>
            </a:r>
            <a:endParaRPr lang="en-US" dirty="0"/>
          </a:p>
        </p:txBody>
      </p:sp>
    </p:spTree>
    <p:extLst>
      <p:ext uri="{BB962C8B-B14F-4D97-AF65-F5344CB8AC3E}">
        <p14:creationId xmlns:p14="http://schemas.microsoft.com/office/powerpoint/2010/main" val="2866472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76300" y="1819924"/>
            <a:ext cx="8267700" cy="3355326"/>
          </a:xfrm>
          <a:prstGeom prst="rect">
            <a:avLst/>
          </a:prstGeom>
        </p:spPr>
      </p:pic>
    </p:spTree>
    <p:extLst>
      <p:ext uri="{BB962C8B-B14F-4D97-AF65-F5344CB8AC3E}">
        <p14:creationId xmlns:p14="http://schemas.microsoft.com/office/powerpoint/2010/main" val="171981888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270</TotalTime>
  <Words>1564</Words>
  <Application>Microsoft Macintosh PowerPoint</Application>
  <PresentationFormat>On-screen Show (4:3)</PresentationFormat>
  <Paragraphs>226</Paragraphs>
  <Slides>56</Slides>
  <Notes>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56</vt:i4>
      </vt:variant>
    </vt:vector>
  </HeadingPairs>
  <TitlesOfParts>
    <vt:vector size="59" baseType="lpstr">
      <vt:lpstr>Spectrum</vt:lpstr>
      <vt:lpstr>Equation</vt:lpstr>
      <vt:lpstr>Microsoft Equation</vt:lpstr>
      <vt:lpstr>Two-Way Independent ANOVA (GLM 3)</vt:lpstr>
      <vt:lpstr>What is Two-Way Independent ANOVA?</vt:lpstr>
      <vt:lpstr>What is Two-Way Independent ANOVA?</vt:lpstr>
      <vt:lpstr>Other ANOVAs</vt:lpstr>
      <vt:lpstr>Benefit of Factorial Designs</vt:lpstr>
      <vt:lpstr>Assumptions</vt:lpstr>
      <vt:lpstr>Back to levels/conditions</vt:lpstr>
      <vt:lpstr>Example</vt:lpstr>
      <vt:lpstr>PowerPoint Presentation</vt:lpstr>
      <vt:lpstr>SS Total</vt:lpstr>
      <vt:lpstr>SS Model</vt:lpstr>
      <vt:lpstr>SS A = SS gender</vt:lpstr>
      <vt:lpstr>SS B = SS sport</vt:lpstr>
      <vt:lpstr>Marginal Means</vt:lpstr>
      <vt:lpstr>SS AXB = interaction </vt:lpstr>
      <vt:lpstr>SSR = error</vt:lpstr>
      <vt:lpstr>How to run SPSS</vt:lpstr>
      <vt:lpstr>How to run SPSS</vt:lpstr>
      <vt:lpstr>How to run SPSS</vt:lpstr>
      <vt:lpstr>How to run SPSS</vt:lpstr>
      <vt:lpstr>How to run SPSS</vt:lpstr>
      <vt:lpstr>How to run SPSS</vt:lpstr>
      <vt:lpstr>How to run SPSS</vt:lpstr>
      <vt:lpstr>How to run SPSS</vt:lpstr>
      <vt:lpstr>How to run SPSS</vt:lpstr>
      <vt:lpstr>How to run SPSS</vt:lpstr>
      <vt:lpstr>How to run SPSS</vt:lpstr>
      <vt:lpstr>How to run SPSS</vt:lpstr>
      <vt:lpstr>How to run SPSS</vt:lpstr>
      <vt:lpstr>How to run SPSS</vt:lpstr>
      <vt:lpstr>Gender marginal effect</vt:lpstr>
      <vt:lpstr>How to run SPSS</vt:lpstr>
      <vt:lpstr>Sport marginal effect</vt:lpstr>
      <vt:lpstr>How to run SPSS</vt:lpstr>
      <vt:lpstr>How to run SPSS</vt:lpstr>
      <vt:lpstr>How to run SPSS</vt:lpstr>
      <vt:lpstr>Interaction (this graph is your figure)</vt:lpstr>
      <vt:lpstr>  Is there likely to be a significant interaction effect?</vt:lpstr>
      <vt:lpstr>Is there likely to be a significant interaction effect?</vt:lpstr>
      <vt:lpstr>Go through examples here</vt:lpstr>
      <vt:lpstr>Interpreting graphs</vt:lpstr>
      <vt:lpstr>Interaction = What Now?</vt:lpstr>
      <vt:lpstr>Interaction = What Now?</vt:lpstr>
      <vt:lpstr>Interaction = What Now?</vt:lpstr>
      <vt:lpstr>Interaction = What Now?</vt:lpstr>
      <vt:lpstr>Interaction = What Now?</vt:lpstr>
      <vt:lpstr>Interaction = What Now?</vt:lpstr>
      <vt:lpstr>Interaction = What Now?</vt:lpstr>
      <vt:lpstr>Interaction = What Now?</vt:lpstr>
      <vt:lpstr>Interaction = What Now?</vt:lpstr>
      <vt:lpstr>Interaction = What Now?</vt:lpstr>
      <vt:lpstr>Interaction = What Now?</vt:lpstr>
      <vt:lpstr>Effect sizes</vt:lpstr>
      <vt:lpstr>Effect sizes</vt:lpstr>
      <vt:lpstr>Example write ups</vt:lpstr>
      <vt:lpstr>Example write ups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Two-Way Independent ANOVA (GLM 3)</dc:title>
  <dc:creator>Erin</dc:creator>
  <cp:lastModifiedBy>Erin</cp:lastModifiedBy>
  <cp:revision>47</cp:revision>
  <dcterms:created xsi:type="dcterms:W3CDTF">2013-10-13T21:59:18Z</dcterms:created>
  <dcterms:modified xsi:type="dcterms:W3CDTF">2013-10-14T02:29:25Z</dcterms:modified>
</cp:coreProperties>
</file>