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89"/>
  </p:notesMasterIdLst>
  <p:sldIdLst>
    <p:sldId id="257" r:id="rId2"/>
    <p:sldId id="286" r:id="rId3"/>
    <p:sldId id="287" r:id="rId4"/>
    <p:sldId id="290" r:id="rId5"/>
    <p:sldId id="288" r:id="rId6"/>
    <p:sldId id="289" r:id="rId7"/>
    <p:sldId id="298" r:id="rId8"/>
    <p:sldId id="292" r:id="rId9"/>
    <p:sldId id="293" r:id="rId10"/>
    <p:sldId id="260" r:id="rId11"/>
    <p:sldId id="294" r:id="rId12"/>
    <p:sldId id="262" r:id="rId13"/>
    <p:sldId id="295" r:id="rId14"/>
    <p:sldId id="296" r:id="rId15"/>
    <p:sldId id="297" r:id="rId16"/>
    <p:sldId id="300" r:id="rId17"/>
    <p:sldId id="306" r:id="rId18"/>
    <p:sldId id="309" r:id="rId19"/>
    <p:sldId id="307" r:id="rId20"/>
    <p:sldId id="314" r:id="rId21"/>
    <p:sldId id="310" r:id="rId22"/>
    <p:sldId id="311" r:id="rId23"/>
    <p:sldId id="312" r:id="rId24"/>
    <p:sldId id="315" r:id="rId25"/>
    <p:sldId id="316" r:id="rId26"/>
    <p:sldId id="317" r:id="rId27"/>
    <p:sldId id="318" r:id="rId28"/>
    <p:sldId id="313" r:id="rId29"/>
    <p:sldId id="319" r:id="rId30"/>
    <p:sldId id="320" r:id="rId31"/>
    <p:sldId id="321" r:id="rId32"/>
    <p:sldId id="299" r:id="rId33"/>
    <p:sldId id="322" r:id="rId34"/>
    <p:sldId id="323" r:id="rId35"/>
    <p:sldId id="308" r:id="rId36"/>
    <p:sldId id="324" r:id="rId37"/>
    <p:sldId id="325" r:id="rId38"/>
    <p:sldId id="267" r:id="rId39"/>
    <p:sldId id="326" r:id="rId40"/>
    <p:sldId id="327" r:id="rId41"/>
    <p:sldId id="328" r:id="rId42"/>
    <p:sldId id="329" r:id="rId43"/>
    <p:sldId id="330" r:id="rId44"/>
    <p:sldId id="331" r:id="rId45"/>
    <p:sldId id="333" r:id="rId46"/>
    <p:sldId id="334" r:id="rId47"/>
    <p:sldId id="332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83D4F-8CEF-DF4A-9148-3BC1CAE903CA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C584-0281-9341-88C8-9EC1303B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B1F71-1869-4E5F-9F89-5DBDC2F74B59}" type="slidenum">
              <a:rPr lang="en-US"/>
              <a:pPr/>
              <a:t>10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69AF5-AB1E-438C-818F-F012B2B19705}" type="slidenum">
              <a:rPr lang="en-US"/>
              <a:pPr/>
              <a:t>49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E2AD-B735-4E6C-B018-2A02958739B8}" type="slidenum">
              <a:rPr lang="en-US"/>
              <a:pPr/>
              <a:t>50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CF91D-2858-4B50-9180-A45752CD5872}" type="slidenum">
              <a:rPr lang="en-US"/>
              <a:pPr/>
              <a:t>51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9103-E34F-C44D-968D-35F86C3BE422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Repeated-measures designs (GLM 4)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00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44488"/>
            <a:ext cx="7188200" cy="1143000"/>
          </a:xfrm>
        </p:spPr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488425" y="1898119"/>
            <a:ext cx="8357126" cy="3978806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 smtClean="0"/>
              <a:t>Are some Halloween ideas worse than others?</a:t>
            </a:r>
            <a:endParaRPr lang="en-GB" sz="2800" dirty="0"/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Four </a:t>
            </a:r>
            <a:r>
              <a:rPr lang="en-GB" sz="2800" dirty="0" smtClean="0"/>
              <a:t>ideas tested by 8 participants:</a:t>
            </a:r>
            <a:endParaRPr lang="en-GB" sz="28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Haunted house</a:t>
            </a:r>
            <a:endParaRPr lang="en-GB" sz="24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Small costume (</a:t>
            </a:r>
            <a:r>
              <a:rPr lang="en-GB" sz="2400" dirty="0" err="1" smtClean="0"/>
              <a:t>brr</a:t>
            </a:r>
            <a:r>
              <a:rPr lang="en-GB" sz="2400" dirty="0" smtClean="0"/>
              <a:t>!)</a:t>
            </a:r>
            <a:endParaRPr lang="en-GB" sz="24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Punch bowl of unknown drinks</a:t>
            </a:r>
            <a:endParaRPr lang="en-GB" sz="24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House party </a:t>
            </a:r>
            <a:endParaRPr lang="en-GB" sz="2400" dirty="0"/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Outcome: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Bad idea rating (1-12 where 12 is this was </a:t>
            </a:r>
            <a:r>
              <a:rPr lang="en-GB" sz="2400" dirty="0" err="1" smtClean="0"/>
              <a:t>dummmbbbb</a:t>
            </a:r>
            <a:r>
              <a:rPr lang="en-GB" sz="2400" dirty="0" smtClean="0"/>
              <a:t>).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16328F99-5B36-4968-A32A-7EB393A9950F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  <p:bldP spid="2375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108200"/>
            <a:ext cx="6896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8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74638"/>
            <a:ext cx="7543800" cy="1516062"/>
          </a:xfrm>
        </p:spPr>
        <p:txBody>
          <a:bodyPr/>
          <a:lstStyle/>
          <a:p>
            <a:r>
              <a:rPr lang="en-US" dirty="0" smtClean="0"/>
              <a:t>Variance </a:t>
            </a:r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78" y="2184400"/>
            <a:ext cx="8193405" cy="3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1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SStotal</a:t>
            </a:r>
            <a:r>
              <a:rPr lang="en-US" dirty="0" smtClean="0"/>
              <a:t> = Me – Grand mean (so this idea didn’t change)</a:t>
            </a:r>
          </a:p>
          <a:p>
            <a:r>
              <a:rPr lang="en-US" dirty="0" err="1" smtClean="0"/>
              <a:t>SSwithin</a:t>
            </a:r>
            <a:r>
              <a:rPr lang="en-US" dirty="0" smtClean="0"/>
              <a:t> = Me – My level mean (this idea didn’t change either)</a:t>
            </a:r>
          </a:p>
          <a:p>
            <a:pPr lvl="1"/>
            <a:r>
              <a:rPr lang="en-US" dirty="0" smtClean="0"/>
              <a:t>BUT I’m in each level and that’s important, so 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042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SSwithin</a:t>
            </a:r>
            <a:r>
              <a:rPr lang="en-US" dirty="0" smtClean="0"/>
              <a:t> = </a:t>
            </a:r>
            <a:r>
              <a:rPr lang="en-US" dirty="0" err="1" smtClean="0"/>
              <a:t>SSm</a:t>
            </a:r>
            <a:r>
              <a:rPr lang="en-US" dirty="0" smtClean="0"/>
              <a:t> + </a:t>
            </a:r>
            <a:r>
              <a:rPr lang="en-US" dirty="0" err="1" smtClean="0"/>
              <a:t>SSr</a:t>
            </a:r>
            <a:endParaRPr lang="en-US" dirty="0" smtClean="0"/>
          </a:p>
          <a:p>
            <a:pPr lvl="1"/>
            <a:r>
              <a:rPr lang="en-US" dirty="0" err="1" smtClean="0"/>
              <a:t>SSm</a:t>
            </a:r>
            <a:r>
              <a:rPr lang="en-US" dirty="0"/>
              <a:t> </a:t>
            </a:r>
            <a:r>
              <a:rPr lang="en-US" dirty="0" smtClean="0"/>
              <a:t>= My level – GM (same idea)</a:t>
            </a:r>
          </a:p>
          <a:p>
            <a:pPr lvl="1"/>
            <a:r>
              <a:rPr lang="en-US" dirty="0" err="1" smtClean="0"/>
              <a:t>SSr</a:t>
            </a:r>
            <a:r>
              <a:rPr lang="en-US" dirty="0" smtClean="0"/>
              <a:t> = </a:t>
            </a:r>
            <a:r>
              <a:rPr lang="en-US" dirty="0" err="1" smtClean="0"/>
              <a:t>SSw</a:t>
            </a:r>
            <a:r>
              <a:rPr lang="en-US" dirty="0" smtClean="0"/>
              <a:t> – </a:t>
            </a:r>
            <a:r>
              <a:rPr lang="en-US" dirty="0" err="1" smtClean="0"/>
              <a:t>SSm</a:t>
            </a:r>
            <a:r>
              <a:rPr lang="en-US" dirty="0" smtClean="0"/>
              <a:t> (basically, what’s left over after calculating how different I am from my level, and how different my level is the from the grand mean)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83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SSbetween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 will get this on your output and should ignore it if </a:t>
            </a:r>
            <a:r>
              <a:rPr lang="en-US" u="sng" dirty="0" smtClean="0"/>
              <a:t>all IVs are repeated.</a:t>
            </a:r>
            <a:endParaRPr lang="en-US" dirty="0" smtClean="0"/>
          </a:p>
          <a:p>
            <a:pPr lvl="1"/>
            <a:r>
              <a:rPr lang="en-US" dirty="0" smtClean="0"/>
              <a:t>Represents individual differences between participants</a:t>
            </a:r>
          </a:p>
          <a:p>
            <a:pPr lvl="1"/>
            <a:r>
              <a:rPr lang="en-US" dirty="0" err="1" smtClean="0"/>
              <a:t>SSb</a:t>
            </a:r>
            <a:r>
              <a:rPr lang="en-US" dirty="0" smtClean="0"/>
              <a:t> = </a:t>
            </a:r>
            <a:r>
              <a:rPr lang="en-US" dirty="0" err="1" smtClean="0"/>
              <a:t>SSt</a:t>
            </a:r>
            <a:r>
              <a:rPr lang="en-US" dirty="0" smtClean="0"/>
              <a:t> - </a:t>
            </a:r>
            <a:r>
              <a:rPr lang="en-US" dirty="0" err="1" smtClean="0"/>
              <a:t>SSw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8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use the really great flow chart on page 556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2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note on data screening:</a:t>
            </a:r>
          </a:p>
          <a:p>
            <a:pPr lvl="1"/>
            <a:r>
              <a:rPr lang="en-US" dirty="0" smtClean="0"/>
              <a:t>We’ve talked a lot about “not screening the IV”.</a:t>
            </a:r>
          </a:p>
          <a:p>
            <a:pPr lvl="1"/>
            <a:r>
              <a:rPr lang="en-US" dirty="0" smtClean="0"/>
              <a:t>In repeated measures – each column is both and IV and a DV.</a:t>
            </a:r>
          </a:p>
          <a:p>
            <a:pPr lvl="1"/>
            <a:r>
              <a:rPr lang="en-US" dirty="0" smtClean="0"/>
              <a:t>The IV is the levels (you can think of it as the variable names)</a:t>
            </a:r>
          </a:p>
          <a:p>
            <a:pPr lvl="1"/>
            <a:r>
              <a:rPr lang="en-US" dirty="0" smtClean="0"/>
              <a:t>The DV is the scores within each column.</a:t>
            </a:r>
          </a:p>
          <a:p>
            <a:pPr lvl="1"/>
            <a:r>
              <a:rPr lang="en-US" dirty="0" smtClean="0"/>
              <a:t>So you must screen all the scores.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9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note on data screening:</a:t>
            </a:r>
          </a:p>
          <a:p>
            <a:pPr lvl="1"/>
            <a:r>
              <a:rPr lang="en-US" dirty="0" smtClean="0"/>
              <a:t>One way to help keep this straight: </a:t>
            </a:r>
          </a:p>
          <a:p>
            <a:pPr lvl="1"/>
            <a:r>
              <a:rPr lang="en-US" dirty="0" smtClean="0"/>
              <a:t>Did the person in the experiment “make” that score?</a:t>
            </a:r>
          </a:p>
          <a:p>
            <a:pPr lvl="2"/>
            <a:r>
              <a:rPr lang="en-US" dirty="0" smtClean="0"/>
              <a:t>If yes </a:t>
            </a:r>
            <a:r>
              <a:rPr lang="en-US" dirty="0" smtClean="0">
                <a:sym typeface="Wingdings"/>
              </a:rPr>
              <a:t> screen it</a:t>
            </a:r>
          </a:p>
          <a:p>
            <a:pPr lvl="2"/>
            <a:r>
              <a:rPr lang="en-US" dirty="0" smtClean="0">
                <a:sym typeface="Wingdings"/>
              </a:rPr>
              <a:t>If no  don’t screen it</a:t>
            </a:r>
          </a:p>
          <a:p>
            <a:pPr lvl="1"/>
            <a:r>
              <a:rPr lang="en-US" dirty="0" smtClean="0">
                <a:sym typeface="Wingdings"/>
              </a:rPr>
              <a:t>Examples of no:</a:t>
            </a:r>
          </a:p>
          <a:p>
            <a:pPr lvl="2"/>
            <a:r>
              <a:rPr lang="en-US" dirty="0" smtClean="0">
                <a:sym typeface="Wingdings"/>
              </a:rPr>
              <a:t>Gender, ethnicity, experimental group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5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57200"/>
            <a:ext cx="7962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9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subjects = independent </a:t>
            </a:r>
          </a:p>
          <a:p>
            <a:pPr lvl="1"/>
            <a:r>
              <a:rPr lang="en-US" dirty="0" smtClean="0"/>
              <a:t>Each subject gets only one level of the variable.</a:t>
            </a:r>
          </a:p>
          <a:p>
            <a:r>
              <a:rPr lang="en-US" dirty="0" smtClean="0"/>
              <a:t>Repeated measures = within subjects = dependent = paired</a:t>
            </a:r>
          </a:p>
          <a:p>
            <a:pPr lvl="1"/>
            <a:r>
              <a:rPr lang="en-US" dirty="0" smtClean="0"/>
              <a:t>Everyone gets all the levels of the variable.</a:t>
            </a:r>
          </a:p>
          <a:p>
            <a:pPr lvl="1"/>
            <a:r>
              <a:rPr lang="en-US" dirty="0" smtClean="0"/>
              <a:t>See confusion machine page 545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8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&gt; General Linear Model &gt; Repeated Measures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4140200"/>
            <a:ext cx="6985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3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IV an overall name</a:t>
            </a:r>
          </a:p>
          <a:p>
            <a:pPr lvl="1"/>
            <a:r>
              <a:rPr lang="en-US" dirty="0" smtClean="0"/>
              <a:t>Within Subject Factor Name</a:t>
            </a:r>
          </a:p>
          <a:p>
            <a:r>
              <a:rPr lang="en-US" dirty="0" smtClean="0"/>
              <a:t>Indicate the number of levels (columns)</a:t>
            </a:r>
          </a:p>
          <a:p>
            <a:r>
              <a:rPr lang="en-US" dirty="0" smtClean="0"/>
              <a:t>Hit add</a:t>
            </a:r>
          </a:p>
          <a:p>
            <a:r>
              <a:rPr lang="en-US" dirty="0" smtClean="0"/>
              <a:t>Hit Define</a:t>
            </a:r>
          </a:p>
        </p:txBody>
      </p:sp>
    </p:spTree>
    <p:extLst>
      <p:ext uri="{BB962C8B-B14F-4D97-AF65-F5344CB8AC3E}">
        <p14:creationId xmlns:p14="http://schemas.microsoft.com/office/powerpoint/2010/main" val="367313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482600"/>
            <a:ext cx="5422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3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now have spots for all the levels:</a:t>
            </a:r>
          </a:p>
          <a:p>
            <a:pPr lvl="1"/>
            <a:r>
              <a:rPr lang="en-US" dirty="0" smtClean="0"/>
              <a:t>Important: SPSS assumes the order is important for some types of contrasts (trend analysis) and for two-way designs.</a:t>
            </a:r>
          </a:p>
          <a:p>
            <a:pPr lvl="1"/>
            <a:r>
              <a:rPr lang="en-US" dirty="0" smtClean="0"/>
              <a:t>If there’s no order, don’t worry about it.</a:t>
            </a:r>
          </a:p>
          <a:p>
            <a:pPr lvl="1"/>
            <a:r>
              <a:rPr lang="en-US" dirty="0" smtClean="0"/>
              <a:t>If it’s a time thing, put them in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30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over the levels.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10" y="2617518"/>
            <a:ext cx="5184790" cy="42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2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Contrasts:</a:t>
            </a:r>
          </a:p>
          <a:p>
            <a:pPr lvl="1"/>
            <a:r>
              <a:rPr lang="en-US" dirty="0" smtClean="0"/>
              <a:t>These have the exact same rules we’ve described before (chapter 11 notes)</a:t>
            </a:r>
          </a:p>
          <a:p>
            <a:pPr lvl="1"/>
            <a:r>
              <a:rPr lang="en-US" dirty="0" smtClean="0"/>
              <a:t>Polynomial is still a trend analysis.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282" y="3974188"/>
            <a:ext cx="4325717" cy="28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fun, click post hoc.</a:t>
            </a:r>
          </a:p>
          <a:p>
            <a:r>
              <a:rPr lang="en-US" dirty="0" smtClean="0"/>
              <a:t>BOO!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2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04800"/>
            <a:ext cx="7594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Hit options</a:t>
            </a:r>
          </a:p>
          <a:p>
            <a:pPr lvl="1"/>
            <a:r>
              <a:rPr lang="en-US" dirty="0" smtClean="0"/>
              <a:t>Move over the IV.</a:t>
            </a:r>
          </a:p>
          <a:p>
            <a:pPr lvl="1"/>
            <a:r>
              <a:rPr lang="en-US" dirty="0" smtClean="0"/>
              <a:t>Click descriptive statistics, estimates of effect size.</a:t>
            </a:r>
          </a:p>
          <a:p>
            <a:r>
              <a:rPr lang="en-US" dirty="0" smtClean="0"/>
              <a:t>Homogeneity?</a:t>
            </a:r>
          </a:p>
          <a:p>
            <a:pPr lvl="1"/>
            <a:r>
              <a:rPr lang="en-US" dirty="0" smtClean="0"/>
              <a:t>We do not have between subjects, so you can click this button, but it will not give you any output (</a:t>
            </a:r>
            <a:r>
              <a:rPr lang="en-US" dirty="0" err="1" smtClean="0"/>
              <a:t>Levene’s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 usually click it because I forget </a:t>
            </a:r>
            <a:r>
              <a:rPr lang="en-US" dirty="0" smtClean="0">
                <a:sym typeface="Wingdings"/>
              </a:rPr>
              <a:t> won’t hurt you and you won’t forget it on between subjects or mixed designs.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3130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0"/>
            <a:ext cx="664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4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to control for correlated levels though …</a:t>
            </a:r>
          </a:p>
          <a:p>
            <a:pPr lvl="1"/>
            <a:r>
              <a:rPr lang="en-US" dirty="0" smtClean="0"/>
              <a:t>Before all levels were separate people (independence)</a:t>
            </a:r>
          </a:p>
          <a:p>
            <a:pPr lvl="1"/>
            <a:r>
              <a:rPr lang="en-US" dirty="0" smtClean="0"/>
              <a:t>Now the same person is in all levels, so you need to deal with that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88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compare main effects?</a:t>
            </a:r>
          </a:p>
          <a:p>
            <a:pPr lvl="1"/>
            <a:r>
              <a:rPr lang="en-US" dirty="0" smtClean="0"/>
              <a:t>Click it!</a:t>
            </a:r>
          </a:p>
          <a:p>
            <a:r>
              <a:rPr lang="en-US" dirty="0" smtClean="0"/>
              <a:t>LSD = </a:t>
            </a:r>
            <a:r>
              <a:rPr lang="en-US" dirty="0" err="1" smtClean="0"/>
              <a:t>Tukey</a:t>
            </a:r>
            <a:r>
              <a:rPr lang="en-US" dirty="0" smtClean="0"/>
              <a:t> LSD = no correction = dependent t test without the t values.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and </a:t>
            </a:r>
            <a:r>
              <a:rPr lang="en-US" dirty="0" err="1" smtClean="0"/>
              <a:t>Sidak</a:t>
            </a:r>
            <a:r>
              <a:rPr lang="en-US" dirty="0" smtClean="0"/>
              <a:t> are exactly the same as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41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3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41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Hocs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Bonferroni</a:t>
            </a:r>
            <a:r>
              <a:rPr lang="en-US" dirty="0" smtClean="0"/>
              <a:t> / </a:t>
            </a:r>
            <a:r>
              <a:rPr lang="en-US" dirty="0" err="1" smtClean="0"/>
              <a:t>Sidak</a:t>
            </a:r>
            <a:r>
              <a:rPr lang="en-US" dirty="0" smtClean="0"/>
              <a:t> are suggested to be the best, especially if you don’t meet Sphericity</a:t>
            </a:r>
          </a:p>
          <a:p>
            <a:r>
              <a:rPr lang="en-US" dirty="0" err="1" smtClean="0"/>
              <a:t>Tukey</a:t>
            </a:r>
            <a:r>
              <a:rPr lang="en-US" dirty="0" smtClean="0"/>
              <a:t> is good when you meet Sphericity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4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Warning because I asked for </a:t>
            </a:r>
            <a:r>
              <a:rPr lang="en-US" dirty="0" err="1" smtClean="0"/>
              <a:t>Levene’s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10514"/>
            <a:ext cx="5016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41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Within-subjects factors – a way to check my levels are entered correctly.</a:t>
            </a:r>
          </a:p>
          <a:p>
            <a:r>
              <a:rPr lang="en-US" dirty="0" smtClean="0"/>
              <a:t>Descriptive statistics – good for calculating Cohen’s d average standard deviation, remembering n for </a:t>
            </a:r>
            <a:r>
              <a:rPr lang="en-US" dirty="0" err="1" smtClean="0"/>
              <a:t>Tukey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41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257300"/>
            <a:ext cx="51435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99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box – in general, you’ll ignore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498"/>
            <a:ext cx="9144000" cy="28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99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600"/>
            <a:ext cx="9144000" cy="28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9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9537" y="295275"/>
            <a:ext cx="8411251" cy="1143000"/>
          </a:xfrm>
        </p:spPr>
        <p:txBody>
          <a:bodyPr/>
          <a:lstStyle/>
          <a:p>
            <a:r>
              <a:rPr lang="en-GB" dirty="0"/>
              <a:t>Correcting for </a:t>
            </a:r>
            <a:r>
              <a:rPr lang="en-GB" dirty="0" err="1"/>
              <a:t>Sphericity</a:t>
            </a:r>
            <a:endParaRPr lang="en-GB" dirty="0"/>
          </a:p>
        </p:txBody>
      </p:sp>
      <p:pic>
        <p:nvPicPr>
          <p:cNvPr id="231440" name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25550" y="2298700"/>
            <a:ext cx="7642225" cy="2016125"/>
          </a:xfrm>
          <a:noFill/>
          <a:ln/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0037FF20-56F7-4A83-8802-F8716834C04F}" type="slidenum">
              <a:rPr lang="en-US"/>
              <a:pPr/>
              <a:t>38</a:t>
            </a:fld>
            <a:endParaRPr lang="en-US"/>
          </a:p>
        </p:txBody>
      </p:sp>
      <p:sp>
        <p:nvSpPr>
          <p:cNvPr id="231427" name="WordArt 3"/>
          <p:cNvSpPr>
            <a:spLocks noChangeArrowheads="1" noChangeShapeType="1" noTextEdit="1"/>
          </p:cNvSpPr>
          <p:nvPr/>
        </p:nvSpPr>
        <p:spPr bwMode="auto">
          <a:xfrm>
            <a:off x="1284288" y="4662488"/>
            <a:ext cx="814387" cy="973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Impact"/>
              </a:rPr>
              <a:t>3</a:t>
            </a:r>
          </a:p>
        </p:txBody>
      </p:sp>
      <p:sp>
        <p:nvSpPr>
          <p:cNvPr id="231428" name="WordArt 4"/>
          <p:cNvSpPr>
            <a:spLocks noChangeArrowheads="1" noChangeShapeType="1" noTextEdit="1"/>
          </p:cNvSpPr>
          <p:nvPr/>
        </p:nvSpPr>
        <p:spPr bwMode="auto">
          <a:xfrm>
            <a:off x="2322513" y="4806950"/>
            <a:ext cx="414337" cy="66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Impact"/>
              </a:rPr>
              <a:t>x</a:t>
            </a:r>
          </a:p>
        </p:txBody>
      </p:sp>
      <p:sp>
        <p:nvSpPr>
          <p:cNvPr id="231429" name="WordArt 5"/>
          <p:cNvSpPr>
            <a:spLocks noChangeArrowheads="1" noChangeShapeType="1" noTextEdit="1"/>
          </p:cNvSpPr>
          <p:nvPr/>
        </p:nvSpPr>
        <p:spPr bwMode="auto">
          <a:xfrm>
            <a:off x="2984500" y="4330700"/>
            <a:ext cx="19208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Impact"/>
              </a:rPr>
              <a:t>0.533 = 1.59</a:t>
            </a:r>
          </a:p>
        </p:txBody>
      </p:sp>
      <p:sp>
        <p:nvSpPr>
          <p:cNvPr id="231430" name="WordArt 6"/>
          <p:cNvSpPr>
            <a:spLocks noChangeArrowheads="1" noChangeShapeType="1" noTextEdit="1"/>
          </p:cNvSpPr>
          <p:nvPr/>
        </p:nvSpPr>
        <p:spPr bwMode="auto">
          <a:xfrm>
            <a:off x="2984500" y="4976813"/>
            <a:ext cx="19208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Impact"/>
              </a:rPr>
              <a:t>0.666 = 1.99</a:t>
            </a:r>
          </a:p>
        </p:txBody>
      </p:sp>
      <p:sp>
        <p:nvSpPr>
          <p:cNvPr id="231431" name="WordArt 7"/>
          <p:cNvSpPr>
            <a:spLocks noChangeArrowheads="1" noChangeShapeType="1" noTextEdit="1"/>
          </p:cNvSpPr>
          <p:nvPr/>
        </p:nvSpPr>
        <p:spPr bwMode="auto">
          <a:xfrm>
            <a:off x="2984500" y="5611813"/>
            <a:ext cx="19208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Impact"/>
              </a:rPr>
              <a:t>0.333 = 1.00</a:t>
            </a:r>
          </a:p>
        </p:txBody>
      </p:sp>
      <p:sp>
        <p:nvSpPr>
          <p:cNvPr id="231432" name="WordArt 8"/>
          <p:cNvSpPr>
            <a:spLocks noChangeArrowheads="1" noChangeShapeType="1" noTextEdit="1"/>
          </p:cNvSpPr>
          <p:nvPr/>
        </p:nvSpPr>
        <p:spPr bwMode="auto">
          <a:xfrm>
            <a:off x="5308600" y="4656138"/>
            <a:ext cx="698500" cy="850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Impact"/>
              </a:rPr>
              <a:t>21</a:t>
            </a:r>
          </a:p>
        </p:txBody>
      </p:sp>
      <p:sp>
        <p:nvSpPr>
          <p:cNvPr id="231433" name="WordArt 9"/>
          <p:cNvSpPr>
            <a:spLocks noChangeArrowheads="1" noChangeShapeType="1" noTextEdit="1"/>
          </p:cNvSpPr>
          <p:nvPr/>
        </p:nvSpPr>
        <p:spPr bwMode="auto">
          <a:xfrm>
            <a:off x="6181725" y="4787900"/>
            <a:ext cx="4413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Impact"/>
              </a:rPr>
              <a:t>x</a:t>
            </a:r>
          </a:p>
        </p:txBody>
      </p:sp>
      <p:sp>
        <p:nvSpPr>
          <p:cNvPr id="231434" name="WordArt 10"/>
          <p:cNvSpPr>
            <a:spLocks noChangeArrowheads="1" noChangeShapeType="1" noTextEdit="1"/>
          </p:cNvSpPr>
          <p:nvPr/>
        </p:nvSpPr>
        <p:spPr bwMode="auto">
          <a:xfrm>
            <a:off x="6907213" y="4260850"/>
            <a:ext cx="1922462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Impact"/>
              </a:rPr>
              <a:t>0.533 = 11.19</a:t>
            </a:r>
          </a:p>
        </p:txBody>
      </p:sp>
      <p:sp>
        <p:nvSpPr>
          <p:cNvPr id="231435" name="WordArt 11"/>
          <p:cNvSpPr>
            <a:spLocks noChangeArrowheads="1" noChangeShapeType="1" noTextEdit="1"/>
          </p:cNvSpPr>
          <p:nvPr/>
        </p:nvSpPr>
        <p:spPr bwMode="auto">
          <a:xfrm>
            <a:off x="6907213" y="4906963"/>
            <a:ext cx="1922462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Impact"/>
              </a:rPr>
              <a:t>0.666 = 13.98</a:t>
            </a:r>
          </a:p>
        </p:txBody>
      </p:sp>
      <p:sp>
        <p:nvSpPr>
          <p:cNvPr id="231436" name="WordArt 12"/>
          <p:cNvSpPr>
            <a:spLocks noChangeArrowheads="1" noChangeShapeType="1" noTextEdit="1"/>
          </p:cNvSpPr>
          <p:nvPr/>
        </p:nvSpPr>
        <p:spPr bwMode="auto">
          <a:xfrm>
            <a:off x="6907213" y="5541963"/>
            <a:ext cx="1922462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Impact"/>
              </a:rPr>
              <a:t>0.333 = 7.00</a:t>
            </a:r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3113088" y="1633538"/>
            <a:ext cx="2670175" cy="6463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3600" i="1" dirty="0" err="1">
                <a:solidFill>
                  <a:schemeClr val="accent2"/>
                </a:solidFill>
                <a:latin typeface="+mn-lt"/>
              </a:rPr>
              <a:t>d</a:t>
            </a:r>
            <a:r>
              <a:rPr lang="en-GB" sz="3600" i="1" dirty="0" err="1" smtClean="0">
                <a:solidFill>
                  <a:schemeClr val="accent2"/>
                </a:solidFill>
                <a:latin typeface="+mn-lt"/>
              </a:rPr>
              <a:t>f</a:t>
            </a:r>
            <a:r>
              <a:rPr lang="en-GB" sz="360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GB" sz="3600" dirty="0">
                <a:solidFill>
                  <a:schemeClr val="accent2"/>
                </a:solidFill>
                <a:latin typeface="+mn-lt"/>
              </a:rPr>
              <a:t>= 3, 21</a:t>
            </a:r>
          </a:p>
        </p:txBody>
      </p:sp>
    </p:spTree>
    <p:extLst>
      <p:ext uri="{BB962C8B-B14F-4D97-AF65-F5344CB8AC3E}">
        <p14:creationId xmlns:p14="http://schemas.microsoft.com/office/powerpoint/2010/main" val="387235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utoUpdateAnimBg="0"/>
      <p:bldP spid="231427" grpId="0" animBg="1"/>
      <p:bldP spid="231428" grpId="0" animBg="1"/>
      <p:bldP spid="231429" grpId="0" animBg="1"/>
      <p:bldP spid="231430" grpId="0" animBg="1"/>
      <p:bldP spid="231431" grpId="0" animBg="1"/>
      <p:bldP spid="231432" grpId="0" animBg="1"/>
      <p:bldP spid="231433" grpId="0" animBg="1"/>
      <p:bldP spid="231434" grpId="0" animBg="1"/>
      <p:bldP spid="231435" grpId="0" animBg="1"/>
      <p:bldP spid="231436" grpId="0" animBg="1"/>
      <p:bldP spid="23143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subjects effects – the main ANOVA box.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8844"/>
            <a:ext cx="9144000" cy="3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3600" dirty="0"/>
              <a:t>Sensitivity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Unsystematic variance is reduced.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More sensitive to experimental effects.</a:t>
            </a:r>
          </a:p>
          <a:p>
            <a:pPr>
              <a:lnSpc>
                <a:spcPct val="90000"/>
              </a:lnSpc>
            </a:pPr>
            <a:r>
              <a:rPr lang="en-GB" sz="3600" dirty="0"/>
              <a:t>Economy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Less participants are needed.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But, be careful of fatigue.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89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look at?</a:t>
            </a:r>
          </a:p>
          <a:p>
            <a:pPr lvl="1"/>
            <a:r>
              <a:rPr lang="en-US" dirty="0" smtClean="0"/>
              <a:t>Under source = IV name = </a:t>
            </a:r>
            <a:r>
              <a:rPr lang="en-US" dirty="0" err="1" smtClean="0"/>
              <a:t>SSmodel</a:t>
            </a:r>
            <a:endParaRPr lang="en-US" dirty="0" smtClean="0"/>
          </a:p>
          <a:p>
            <a:pPr lvl="1"/>
            <a:r>
              <a:rPr lang="en-US" dirty="0" smtClean="0"/>
              <a:t>Error = </a:t>
            </a:r>
            <a:r>
              <a:rPr lang="en-US" dirty="0" err="1" smtClean="0"/>
              <a:t>SSresidual</a:t>
            </a:r>
            <a:endParaRPr lang="en-US" dirty="0" smtClean="0"/>
          </a:p>
          <a:p>
            <a:r>
              <a:rPr lang="en-US" dirty="0" smtClean="0"/>
              <a:t>Actually hides all the rest from you </a:t>
            </a:r>
          </a:p>
          <a:p>
            <a:r>
              <a:rPr lang="en-US" dirty="0" smtClean="0"/>
              <a:t>Use only ONE line – pick based on sphericity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99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Contrasts – you will also get trend analyses, ignore if that’s not what you are interested in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2650"/>
            <a:ext cx="9144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99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subjects box – ignore unless you have between subjects factors (mixed designs).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3" y="3822700"/>
            <a:ext cx="7962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Marginal means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3008222"/>
            <a:ext cx="5905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29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comparisons = post hoc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438836"/>
            <a:ext cx="85725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29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run:</a:t>
            </a:r>
          </a:p>
          <a:p>
            <a:pPr lvl="1"/>
            <a:r>
              <a:rPr lang="en-US" dirty="0" err="1" smtClean="0"/>
              <a:t>Tukey</a:t>
            </a:r>
            <a:r>
              <a:rPr lang="en-US" dirty="0" smtClean="0"/>
              <a:t> LSD, but use a corrected </a:t>
            </a:r>
            <a:r>
              <a:rPr lang="en-US" dirty="0" err="1" smtClean="0"/>
              <a:t>Tukey</a:t>
            </a:r>
            <a:r>
              <a:rPr lang="en-US" dirty="0" smtClean="0"/>
              <a:t> HSD/Fisher-</a:t>
            </a:r>
            <a:r>
              <a:rPr lang="en-US" dirty="0" err="1" smtClean="0"/>
              <a:t>Hayter</a:t>
            </a:r>
            <a:r>
              <a:rPr lang="en-US" dirty="0" smtClean="0"/>
              <a:t> mean difference score</a:t>
            </a:r>
          </a:p>
          <a:p>
            <a:pPr lvl="1"/>
            <a:r>
              <a:rPr lang="en-US" dirty="0" smtClean="0"/>
              <a:t>RM </a:t>
            </a:r>
            <a:r>
              <a:rPr lang="en-US" dirty="0" err="1" smtClean="0"/>
              <a:t>anovas</a:t>
            </a:r>
            <a:r>
              <a:rPr lang="en-US" dirty="0" smtClean="0"/>
              <a:t> on each pairwise (2 at a time) combination and use a corrected F critical from </a:t>
            </a:r>
            <a:r>
              <a:rPr lang="en-US" dirty="0" err="1" smtClean="0"/>
              <a:t>Scheffe</a:t>
            </a:r>
            <a:endParaRPr lang="en-US" dirty="0" smtClean="0"/>
          </a:p>
          <a:p>
            <a:pPr lvl="1"/>
            <a:r>
              <a:rPr lang="en-US" dirty="0" smtClean="0"/>
              <a:t>Run dependent t-tests and apply any correction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32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get straight:</a:t>
            </a:r>
          </a:p>
          <a:p>
            <a:pPr lvl="1"/>
            <a:r>
              <a:rPr lang="en-US" dirty="0" smtClean="0"/>
              <a:t>Post hoc test: dependent t</a:t>
            </a:r>
          </a:p>
          <a:p>
            <a:pPr lvl="2"/>
            <a:r>
              <a:rPr lang="en-US" dirty="0" smtClean="0"/>
              <a:t>Why? Because it’s repeated </a:t>
            </a:r>
            <a:r>
              <a:rPr lang="en-US" smtClean="0"/>
              <a:t>measures data</a:t>
            </a:r>
            <a:endParaRPr lang="en-US" dirty="0" smtClean="0"/>
          </a:p>
          <a:p>
            <a:pPr lvl="1"/>
            <a:r>
              <a:rPr lang="en-US" dirty="0" smtClean="0"/>
              <a:t>Post hoc correction: you pick: </a:t>
            </a:r>
            <a:r>
              <a:rPr lang="en-US" dirty="0" err="1" smtClean="0"/>
              <a:t>Bonferroni</a:t>
            </a:r>
            <a:r>
              <a:rPr lang="en-US" dirty="0" smtClean="0"/>
              <a:t>, </a:t>
            </a:r>
            <a:r>
              <a:rPr lang="en-US" dirty="0" err="1" smtClean="0"/>
              <a:t>Sidak</a:t>
            </a:r>
            <a:r>
              <a:rPr lang="en-US" dirty="0" smtClean="0"/>
              <a:t>, </a:t>
            </a:r>
            <a:r>
              <a:rPr lang="en-US" dirty="0" err="1" smtClean="0"/>
              <a:t>Tukey</a:t>
            </a:r>
            <a:r>
              <a:rPr lang="en-US" dirty="0" smtClean="0"/>
              <a:t>, FH, </a:t>
            </a:r>
            <a:r>
              <a:rPr lang="en-US" dirty="0" err="1" smtClean="0"/>
              <a:t>Scheffe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70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with a one-way design, eta = partial eta = R squared</a:t>
            </a:r>
          </a:p>
          <a:p>
            <a:r>
              <a:rPr lang="en-US" dirty="0" smtClean="0"/>
              <a:t>Omega squared calculation: (that’s a little easier than the book one):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08" y="3994526"/>
            <a:ext cx="4127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39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Two-Way Repeated Measures 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0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196850"/>
            <a:ext cx="6819900" cy="1438275"/>
          </a:xfrm>
        </p:spPr>
        <p:txBody>
          <a:bodyPr/>
          <a:lstStyle/>
          <a:p>
            <a:r>
              <a:rPr lang="en-GB" sz="4000"/>
              <a:t>What is Two-Way Repeated Measures ANOVA?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1358900" y="1744663"/>
            <a:ext cx="7334250" cy="4308475"/>
          </a:xfrm>
        </p:spPr>
        <p:txBody>
          <a:bodyPr/>
          <a:lstStyle/>
          <a:p>
            <a:r>
              <a:rPr lang="en-GB"/>
              <a:t>Two Independent Variables</a:t>
            </a:r>
          </a:p>
          <a:p>
            <a:pPr lvl="1"/>
            <a:r>
              <a:rPr lang="en-GB"/>
              <a:t>Two-way = 2 IVs</a:t>
            </a:r>
          </a:p>
          <a:p>
            <a:pPr lvl="1"/>
            <a:r>
              <a:rPr lang="en-GB"/>
              <a:t>Three-Way = 3 IVs</a:t>
            </a:r>
          </a:p>
          <a:p>
            <a:r>
              <a:rPr lang="en-GB"/>
              <a:t>The same participants in </a:t>
            </a:r>
            <a:r>
              <a:rPr lang="en-GB" i="1"/>
              <a:t>all</a:t>
            </a:r>
            <a:r>
              <a:rPr lang="en-GB"/>
              <a:t> conditions.</a:t>
            </a:r>
          </a:p>
          <a:p>
            <a:pPr lvl="1"/>
            <a:r>
              <a:rPr lang="en-GB"/>
              <a:t>Repeated Measures = ‘same participants’</a:t>
            </a:r>
          </a:p>
          <a:p>
            <a:pPr lvl="1"/>
            <a:r>
              <a:rPr lang="en-GB"/>
              <a:t>A.k.a. ‘within-subjects’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F7C7930-FE72-4DFD-B66C-356303C1C234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utoUpdateAnimBg="0"/>
      <p:bldP spid="2754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this term: Sphericity</a:t>
            </a:r>
          </a:p>
          <a:p>
            <a:pPr lvl="1"/>
            <a:r>
              <a:rPr lang="en-US" dirty="0" smtClean="0"/>
              <a:t>Relationship between dependent levels is similar</a:t>
            </a:r>
          </a:p>
          <a:p>
            <a:pPr lvl="1"/>
            <a:r>
              <a:rPr lang="en-US" dirty="0" smtClean="0"/>
              <a:t>Similar variances between pairs of levels</a:t>
            </a:r>
          </a:p>
          <a:p>
            <a:pPr lvl="1"/>
            <a:r>
              <a:rPr lang="en-US" dirty="0" smtClean="0"/>
              <a:t>Similar correlations between pairs of levels</a:t>
            </a:r>
          </a:p>
          <a:p>
            <a:pPr lvl="2"/>
            <a:r>
              <a:rPr lang="en-US" dirty="0" smtClean="0"/>
              <a:t>Called compound symmetry </a:t>
            </a:r>
          </a:p>
          <a:p>
            <a:r>
              <a:rPr lang="en-US" dirty="0" smtClean="0"/>
              <a:t>The test for Sphericity = </a:t>
            </a:r>
            <a:r>
              <a:rPr lang="en-US" dirty="0" err="1" smtClean="0"/>
              <a:t>Mauchley’s</a:t>
            </a:r>
            <a:endParaRPr lang="en-US" dirty="0" smtClean="0"/>
          </a:p>
          <a:p>
            <a:pPr lvl="1"/>
            <a:r>
              <a:rPr lang="en-US" dirty="0" smtClean="0"/>
              <a:t>It’s an ANOVA of the variance scores</a:t>
            </a:r>
          </a:p>
        </p:txBody>
      </p:sp>
    </p:spTree>
    <p:extLst>
      <p:ext uri="{BB962C8B-B14F-4D97-AF65-F5344CB8AC3E}">
        <p14:creationId xmlns:p14="http://schemas.microsoft.com/office/powerpoint/2010/main" val="3655580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44488"/>
            <a:ext cx="7772400" cy="1143000"/>
          </a:xfrm>
        </p:spPr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idx="1"/>
          </p:nvPr>
        </p:nvSpPr>
        <p:spPr>
          <a:xfrm>
            <a:off x="1579563" y="1308100"/>
            <a:ext cx="7265987" cy="50165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Field (</a:t>
            </a:r>
            <a:r>
              <a:rPr lang="en-GB" dirty="0" smtClean="0"/>
              <a:t>2013): </a:t>
            </a:r>
            <a:r>
              <a:rPr lang="en-GB" dirty="0"/>
              <a:t>Effects of advertising on evaluations of different drink types.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1 (Drink): Beer, Wine, Water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2 (Imagery): Positive, negative, neutral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Dependent Variable (DV): Evaluation of product from -100 dislike very much to +100 like very much)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C423CF68-5736-46B6-B477-8755468BABBD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7808EED5-8EC6-4D05-A297-7A4D8C01BE51}" type="slidenum">
              <a:rPr lang="en-US"/>
              <a:pPr/>
              <a:t>51</a:t>
            </a:fld>
            <a:endParaRPr lang="en-US"/>
          </a:p>
        </p:txBody>
      </p:sp>
      <p:sp>
        <p:nvSpPr>
          <p:cNvPr id="281602" name="AutoShape 2"/>
          <p:cNvSpPr>
            <a:spLocks noChangeArrowheads="1"/>
          </p:cNvSpPr>
          <p:nvPr/>
        </p:nvSpPr>
        <p:spPr bwMode="auto">
          <a:xfrm>
            <a:off x="2968625" y="223838"/>
            <a:ext cx="4902200" cy="10795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>
                <a:solidFill>
                  <a:schemeClr val="bg1"/>
                </a:solidFill>
              </a:rPr>
              <a:t>SS</a:t>
            </a:r>
            <a:r>
              <a:rPr lang="en-GB" sz="2400" b="1" baseline="-25000">
                <a:solidFill>
                  <a:schemeClr val="bg1"/>
                </a:solidFill>
              </a:rPr>
              <a:t>T</a:t>
            </a:r>
            <a:endParaRPr lang="en-GB" sz="2400">
              <a:solidFill>
                <a:schemeClr val="bg1"/>
              </a:solidFill>
            </a:endParaRPr>
          </a:p>
          <a:p>
            <a:pPr algn="ctr" eaLnBrk="0" hangingPunct="0"/>
            <a:r>
              <a:rPr lang="en-GB" sz="2400" dirty="0">
                <a:solidFill>
                  <a:schemeClr val="bg1"/>
                </a:solidFill>
              </a:rPr>
              <a:t>Variance between all participants</a:t>
            </a:r>
          </a:p>
        </p:txBody>
      </p:sp>
      <p:sp>
        <p:nvSpPr>
          <p:cNvPr id="281603" name="AutoShape 3"/>
          <p:cNvSpPr>
            <a:spLocks noChangeArrowheads="1"/>
          </p:cNvSpPr>
          <p:nvPr/>
        </p:nvSpPr>
        <p:spPr bwMode="auto">
          <a:xfrm>
            <a:off x="2319338" y="1830388"/>
            <a:ext cx="3016250" cy="1447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 dirty="0">
                <a:solidFill>
                  <a:schemeClr val="bg1"/>
                </a:solidFill>
              </a:rPr>
              <a:t>SS</a:t>
            </a:r>
            <a:r>
              <a:rPr lang="en-GB" sz="2400" b="1" baseline="-25000" dirty="0">
                <a:solidFill>
                  <a:schemeClr val="bg1"/>
                </a:solidFill>
              </a:rPr>
              <a:t>M</a:t>
            </a:r>
          </a:p>
          <a:p>
            <a:pPr algn="ctr" eaLnBrk="0" hangingPunct="0"/>
            <a:r>
              <a:rPr lang="en-GB" sz="1600" b="1" dirty="0">
                <a:solidFill>
                  <a:schemeClr val="bg1"/>
                </a:solidFill>
              </a:rPr>
              <a:t>Within</a:t>
            </a:r>
            <a:r>
              <a:rPr lang="en-GB" sz="1600" b="1" dirty="0" smtClean="0">
                <a:solidFill>
                  <a:schemeClr val="bg1"/>
                </a:solidFill>
              </a:rPr>
              <a:t>-Participant </a:t>
            </a:r>
            <a:r>
              <a:rPr lang="en-GB" sz="1600" b="1" dirty="0">
                <a:solidFill>
                  <a:schemeClr val="bg1"/>
                </a:solidFill>
              </a:rPr>
              <a:t>Variance Variance explained by the experimental manipulations</a:t>
            </a:r>
          </a:p>
        </p:txBody>
      </p:sp>
      <p:sp>
        <p:nvSpPr>
          <p:cNvPr id="281604" name="AutoShape 4"/>
          <p:cNvSpPr>
            <a:spLocks noChangeArrowheads="1"/>
          </p:cNvSpPr>
          <p:nvPr/>
        </p:nvSpPr>
        <p:spPr bwMode="auto">
          <a:xfrm rot="7210498">
            <a:off x="3763963" y="1344613"/>
            <a:ext cx="10668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05" name="AutoShape 5"/>
          <p:cNvSpPr>
            <a:spLocks noChangeArrowheads="1"/>
          </p:cNvSpPr>
          <p:nvPr/>
        </p:nvSpPr>
        <p:spPr bwMode="auto">
          <a:xfrm>
            <a:off x="7378700" y="1817688"/>
            <a:ext cx="1514475" cy="1447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R</a:t>
            </a:r>
            <a:endParaRPr lang="en-GB" sz="1600" b="1"/>
          </a:p>
          <a:p>
            <a:pPr algn="ctr" eaLnBrk="0" hangingPunct="0"/>
            <a:r>
              <a:rPr lang="en-GB" sz="1600" b="1"/>
              <a:t>Between-Participant Variance</a:t>
            </a:r>
          </a:p>
        </p:txBody>
      </p:sp>
      <p:sp>
        <p:nvSpPr>
          <p:cNvPr id="281606" name="AutoShape 6"/>
          <p:cNvSpPr>
            <a:spLocks noChangeArrowheads="1"/>
          </p:cNvSpPr>
          <p:nvPr/>
        </p:nvSpPr>
        <p:spPr bwMode="auto">
          <a:xfrm rot="3008070">
            <a:off x="6717507" y="1372394"/>
            <a:ext cx="1227137" cy="650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07" name="AutoShape 7"/>
          <p:cNvSpPr>
            <a:spLocks noChangeArrowheads="1"/>
          </p:cNvSpPr>
          <p:nvPr/>
        </p:nvSpPr>
        <p:spPr bwMode="auto">
          <a:xfrm>
            <a:off x="1349375" y="3644900"/>
            <a:ext cx="1371600" cy="1179513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A</a:t>
            </a:r>
          </a:p>
          <a:p>
            <a:pPr algn="ctr" eaLnBrk="0" hangingPunct="0"/>
            <a:r>
              <a:rPr lang="en-GB" sz="1600" b="1"/>
              <a:t>Effect of Drink</a:t>
            </a:r>
          </a:p>
        </p:txBody>
      </p:sp>
      <p:sp>
        <p:nvSpPr>
          <p:cNvPr id="281608" name="AutoShape 8"/>
          <p:cNvSpPr>
            <a:spLocks noChangeArrowheads="1"/>
          </p:cNvSpPr>
          <p:nvPr/>
        </p:nvSpPr>
        <p:spPr bwMode="auto">
          <a:xfrm rot="7210498">
            <a:off x="1900238" y="3111500"/>
            <a:ext cx="7366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09" name="AutoShape 9"/>
          <p:cNvSpPr>
            <a:spLocks noChangeArrowheads="1"/>
          </p:cNvSpPr>
          <p:nvPr/>
        </p:nvSpPr>
        <p:spPr bwMode="auto">
          <a:xfrm>
            <a:off x="3222625" y="3644900"/>
            <a:ext cx="1371600" cy="11509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B</a:t>
            </a:r>
          </a:p>
          <a:p>
            <a:pPr algn="ctr" eaLnBrk="0" hangingPunct="0"/>
            <a:r>
              <a:rPr lang="en-GB" sz="1600" b="1"/>
              <a:t>Effect of Imagery</a:t>
            </a:r>
          </a:p>
        </p:txBody>
      </p:sp>
      <p:sp>
        <p:nvSpPr>
          <p:cNvPr id="281610" name="AutoShape 10"/>
          <p:cNvSpPr>
            <a:spLocks noChangeArrowheads="1"/>
          </p:cNvSpPr>
          <p:nvPr/>
        </p:nvSpPr>
        <p:spPr bwMode="auto">
          <a:xfrm>
            <a:off x="5089525" y="3644900"/>
            <a:ext cx="1371600" cy="1135063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A </a:t>
            </a:r>
            <a:r>
              <a:rPr lang="en-GB" sz="2400" b="1" baseline="-25000">
                <a:sym typeface="Symbol" pitchFamily="18" charset="2"/>
              </a:rPr>
              <a:t></a:t>
            </a:r>
            <a:r>
              <a:rPr lang="en-GB" sz="2400" b="1" baseline="-25000"/>
              <a:t> B</a:t>
            </a:r>
          </a:p>
          <a:p>
            <a:pPr algn="ctr" eaLnBrk="0" hangingPunct="0"/>
            <a:r>
              <a:rPr lang="en-GB" sz="1600" b="1"/>
              <a:t>Effect of Interaction</a:t>
            </a:r>
          </a:p>
        </p:txBody>
      </p:sp>
      <p:sp>
        <p:nvSpPr>
          <p:cNvPr id="281611" name="AutoShape 11"/>
          <p:cNvSpPr>
            <a:spLocks noChangeArrowheads="1"/>
          </p:cNvSpPr>
          <p:nvPr/>
        </p:nvSpPr>
        <p:spPr bwMode="auto">
          <a:xfrm rot="5403437">
            <a:off x="3613945" y="3151981"/>
            <a:ext cx="430212" cy="650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12" name="AutoShape 12"/>
          <p:cNvSpPr>
            <a:spLocks noChangeArrowheads="1"/>
          </p:cNvSpPr>
          <p:nvPr/>
        </p:nvSpPr>
        <p:spPr bwMode="auto">
          <a:xfrm>
            <a:off x="1347788" y="5086350"/>
            <a:ext cx="1371600" cy="10620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RA</a:t>
            </a:r>
          </a:p>
          <a:p>
            <a:pPr algn="ctr" eaLnBrk="0" hangingPunct="0"/>
            <a:r>
              <a:rPr lang="en-GB" sz="1600" b="1"/>
              <a:t>Error for Drink</a:t>
            </a:r>
          </a:p>
        </p:txBody>
      </p:sp>
      <p:cxnSp>
        <p:nvCxnSpPr>
          <p:cNvPr id="281613" name="AutoShape 13"/>
          <p:cNvCxnSpPr>
            <a:cxnSpLocks noChangeShapeType="1"/>
            <a:stCxn id="281607" idx="2"/>
            <a:endCxn id="281612" idx="0"/>
          </p:cNvCxnSpPr>
          <p:nvPr/>
        </p:nvCxnSpPr>
        <p:spPr bwMode="auto">
          <a:xfrm flipH="1">
            <a:off x="2033588" y="4833938"/>
            <a:ext cx="1587" cy="242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1614" name="AutoShape 14"/>
          <p:cNvSpPr>
            <a:spLocks noChangeArrowheads="1"/>
          </p:cNvSpPr>
          <p:nvPr/>
        </p:nvSpPr>
        <p:spPr bwMode="auto">
          <a:xfrm>
            <a:off x="3221038" y="5086350"/>
            <a:ext cx="1371600" cy="10620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 dirty="0"/>
              <a:t>SS</a:t>
            </a:r>
            <a:r>
              <a:rPr lang="en-GB" sz="2400" b="1" baseline="-25000" dirty="0"/>
              <a:t>RB</a:t>
            </a:r>
          </a:p>
          <a:p>
            <a:pPr algn="ctr" eaLnBrk="0" hangingPunct="0"/>
            <a:r>
              <a:rPr lang="en-GB" sz="1600" b="1" dirty="0"/>
              <a:t>Error for Imagery</a:t>
            </a:r>
          </a:p>
        </p:txBody>
      </p:sp>
      <p:sp>
        <p:nvSpPr>
          <p:cNvPr id="281615" name="AutoShape 15"/>
          <p:cNvSpPr>
            <a:spLocks noChangeArrowheads="1"/>
          </p:cNvSpPr>
          <p:nvPr/>
        </p:nvSpPr>
        <p:spPr bwMode="auto">
          <a:xfrm>
            <a:off x="5089525" y="5086350"/>
            <a:ext cx="1371600" cy="10620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 dirty="0"/>
              <a:t>SS</a:t>
            </a:r>
            <a:r>
              <a:rPr lang="en-GB" sz="2400" b="1" baseline="-25000" dirty="0"/>
              <a:t>RA </a:t>
            </a:r>
            <a:r>
              <a:rPr lang="en-GB" sz="2400" b="1" baseline="-25000" dirty="0">
                <a:sym typeface="Symbol" pitchFamily="18" charset="2"/>
              </a:rPr>
              <a:t></a:t>
            </a:r>
            <a:r>
              <a:rPr lang="en-GB" sz="2400" b="1" baseline="-25000" dirty="0"/>
              <a:t> B</a:t>
            </a:r>
          </a:p>
          <a:p>
            <a:pPr algn="ctr" eaLnBrk="0" hangingPunct="0"/>
            <a:r>
              <a:rPr lang="en-GB" sz="1600" b="1" dirty="0"/>
              <a:t>Error for Interaction</a:t>
            </a:r>
          </a:p>
        </p:txBody>
      </p:sp>
      <p:sp>
        <p:nvSpPr>
          <p:cNvPr id="281616" name="AutoShape 16"/>
          <p:cNvSpPr>
            <a:spLocks noChangeArrowheads="1"/>
          </p:cNvSpPr>
          <p:nvPr/>
        </p:nvSpPr>
        <p:spPr bwMode="auto">
          <a:xfrm rot="3008070">
            <a:off x="4981575" y="3101975"/>
            <a:ext cx="803275" cy="650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cxnSp>
        <p:nvCxnSpPr>
          <p:cNvPr id="281617" name="AutoShape 17"/>
          <p:cNvCxnSpPr>
            <a:cxnSpLocks noChangeShapeType="1"/>
            <a:stCxn id="281609" idx="2"/>
            <a:endCxn id="281614" idx="0"/>
          </p:cNvCxnSpPr>
          <p:nvPr/>
        </p:nvCxnSpPr>
        <p:spPr bwMode="auto">
          <a:xfrm flipH="1">
            <a:off x="3906838" y="4805363"/>
            <a:ext cx="1587" cy="271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1618" name="AutoShape 18"/>
          <p:cNvCxnSpPr>
            <a:cxnSpLocks noChangeShapeType="1"/>
            <a:stCxn id="281610" idx="2"/>
            <a:endCxn id="281615" idx="0"/>
          </p:cNvCxnSpPr>
          <p:nvPr/>
        </p:nvCxnSpPr>
        <p:spPr bwMode="auto">
          <a:xfrm>
            <a:off x="5775325" y="4789488"/>
            <a:ext cx="0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76944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nimBg="1" autoUpdateAnimBg="0"/>
      <p:bldP spid="281603" grpId="0" animBg="1" autoUpdateAnimBg="0"/>
      <p:bldP spid="281604" grpId="0" animBg="1"/>
      <p:bldP spid="281605" grpId="0" animBg="1" autoUpdateAnimBg="0"/>
      <p:bldP spid="281606" grpId="0" animBg="1"/>
      <p:bldP spid="281607" grpId="0" animBg="1" autoUpdateAnimBg="0"/>
      <p:bldP spid="281608" grpId="0" animBg="1"/>
      <p:bldP spid="281609" grpId="0" animBg="1" autoUpdateAnimBg="0"/>
      <p:bldP spid="281610" grpId="0" animBg="1" autoUpdateAnimBg="0"/>
      <p:bldP spid="281611" grpId="0" animBg="1"/>
      <p:bldP spid="281612" grpId="0" animBg="1" autoUpdateAnimBg="0"/>
      <p:bldP spid="281614" grpId="0" animBg="1" autoUpdateAnimBg="0"/>
      <p:bldP spid="281615" grpId="0" animBg="1" autoUpdateAnimBg="0"/>
      <p:bldP spid="2816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&gt; GLM &gt; repeated measures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3344863"/>
            <a:ext cx="6896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0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the IVs</a:t>
            </a:r>
          </a:p>
          <a:p>
            <a:pPr lvl="1"/>
            <a:r>
              <a:rPr lang="en-US" dirty="0" smtClean="0"/>
              <a:t>Remember that each IV gets its own label (so do not do one variable with the number of columns)</a:t>
            </a:r>
          </a:p>
          <a:p>
            <a:pPr lvl="1"/>
            <a:r>
              <a:rPr lang="en-US" dirty="0" smtClean="0"/>
              <a:t>Levels = Levels of each IV</a:t>
            </a:r>
          </a:p>
          <a:p>
            <a:pPr lvl="1"/>
            <a:r>
              <a:rPr lang="en-US" dirty="0" smtClean="0"/>
              <a:t>Hit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7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00" y="1518913"/>
            <a:ext cx="3331396" cy="48435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9017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the numbers matter</a:t>
            </a:r>
          </a:p>
          <a:p>
            <a:pPr lvl="1"/>
            <a:r>
              <a:rPr lang="en-US" dirty="0" smtClean="0"/>
              <a:t>First variable = first number in the (#, #)</a:t>
            </a:r>
          </a:p>
          <a:p>
            <a:pPr lvl="1"/>
            <a:r>
              <a:rPr lang="en-US" dirty="0" smtClean="0"/>
              <a:t>Second variable = second number in the (#, #)</a:t>
            </a:r>
          </a:p>
          <a:p>
            <a:r>
              <a:rPr lang="en-US" dirty="0" smtClean="0"/>
              <a:t>So (1,1) should be </a:t>
            </a:r>
          </a:p>
          <a:p>
            <a:pPr lvl="1"/>
            <a:r>
              <a:rPr lang="en-US" dirty="0" smtClean="0"/>
              <a:t>IV 1 – Level 1</a:t>
            </a:r>
          </a:p>
          <a:p>
            <a:pPr lvl="1"/>
            <a:r>
              <a:rPr lang="en-US" dirty="0" smtClean="0"/>
              <a:t>IV 2 – Level 1</a:t>
            </a:r>
          </a:p>
          <a:p>
            <a:r>
              <a:rPr lang="en-US" dirty="0" smtClean="0"/>
              <a:t>Make sure they are ordered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347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596900"/>
            <a:ext cx="7327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6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58800"/>
            <a:ext cx="73787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13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contrasts, you will automatically get polynomial (trend), but you could change it</a:t>
            </a:r>
          </a:p>
          <a:p>
            <a:pPr lvl="1"/>
            <a:r>
              <a:rPr lang="en-US" dirty="0" smtClean="0"/>
              <a:t>The descriptions of them are in chapter 11 notes.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544999"/>
            <a:ext cx="5257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57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 – since we have two variables, we can get plots to help us just see what’s going on in the experiment.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608" y="3029230"/>
            <a:ext cx="4344392" cy="38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hard to meet the assumption of Sphericity</a:t>
            </a:r>
          </a:p>
          <a:p>
            <a:pPr lvl="1"/>
            <a:r>
              <a:rPr lang="en-US" dirty="0" smtClean="0"/>
              <a:t>In fact, most people ignore it.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Power is lessened when you do not have correlations between time points</a:t>
            </a:r>
          </a:p>
          <a:p>
            <a:pPr lvl="2"/>
            <a:r>
              <a:rPr lang="en-US" dirty="0" smtClean="0"/>
              <a:t>Generally, we find Type 2 errors are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14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253540"/>
            <a:ext cx="51435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options:</a:t>
            </a:r>
          </a:p>
          <a:p>
            <a:pPr lvl="1"/>
            <a:r>
              <a:rPr lang="en-US" dirty="0" smtClean="0"/>
              <a:t>Move the variables over!</a:t>
            </a:r>
          </a:p>
          <a:p>
            <a:pPr lvl="1"/>
            <a:r>
              <a:rPr lang="en-US" dirty="0" smtClean="0"/>
              <a:t>Click compare main effects</a:t>
            </a:r>
          </a:p>
          <a:p>
            <a:pPr lvl="1"/>
            <a:r>
              <a:rPr lang="en-US" dirty="0" smtClean="0"/>
              <a:t>Pick your test (remember we talked a lot about why I think dependent t is the </a:t>
            </a:r>
            <a:r>
              <a:rPr lang="en-US" dirty="0" err="1" smtClean="0"/>
              <a:t>shiz</a:t>
            </a:r>
            <a:r>
              <a:rPr lang="en-US" dirty="0" smtClean="0"/>
              <a:t> BUT that’s not true when you have multiple variables … why?)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453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options</a:t>
            </a:r>
          </a:p>
          <a:p>
            <a:pPr lvl="1"/>
            <a:r>
              <a:rPr lang="en-US" dirty="0" smtClean="0"/>
              <a:t>Remember we also talked about always asking for:</a:t>
            </a:r>
          </a:p>
          <a:p>
            <a:pPr lvl="2"/>
            <a:r>
              <a:rPr lang="en-US" dirty="0" err="1" smtClean="0"/>
              <a:t>Descriptives</a:t>
            </a:r>
            <a:endParaRPr lang="en-US" dirty="0"/>
          </a:p>
          <a:p>
            <a:pPr lvl="2"/>
            <a:r>
              <a:rPr lang="en-US" dirty="0" smtClean="0"/>
              <a:t>Effect size</a:t>
            </a:r>
          </a:p>
          <a:p>
            <a:pPr lvl="2"/>
            <a:r>
              <a:rPr lang="en-US" dirty="0" smtClean="0"/>
              <a:t>Homogeneity because it won’t hurt you to get the error, but at least you won’t forget.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5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0"/>
            <a:ext cx="6634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82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ok!</a:t>
            </a:r>
          </a:p>
          <a:p>
            <a:r>
              <a:rPr lang="en-US" dirty="0" smtClean="0"/>
              <a:t>Output galore!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61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Within Subjects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I line it all up correctly?</a:t>
            </a:r>
          </a:p>
          <a:p>
            <a:r>
              <a:rPr lang="en-US" dirty="0" smtClean="0"/>
              <a:t>What the 1, 2, 3 labels mean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3327400"/>
            <a:ext cx="3162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534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condition means – good for Cohen’s d because of SD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3149600"/>
            <a:ext cx="48387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360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this box – unless you decide to correct for Sphericity this 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309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200"/>
            <a:ext cx="9144000" cy="313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3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wanted to correct – we’d really do that first one … since epsilon is &lt; .75 we would use Greenhouse-</a:t>
            </a:r>
            <a:r>
              <a:rPr lang="en-US" dirty="0" err="1" smtClean="0"/>
              <a:t>Geisser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other assumptions stand:</a:t>
            </a:r>
          </a:p>
          <a:p>
            <a:pPr lvl="1"/>
            <a:r>
              <a:rPr lang="en-US" dirty="0" smtClean="0"/>
              <a:t>(basic data screening: accuracy, missing, outliers)</a:t>
            </a:r>
          </a:p>
          <a:p>
            <a:pPr lvl="1"/>
            <a:r>
              <a:rPr lang="en-US" dirty="0" smtClean="0"/>
              <a:t>Outliers note … now you will screen all the levels … why?</a:t>
            </a:r>
          </a:p>
          <a:p>
            <a:pPr lvl="1"/>
            <a:r>
              <a:rPr lang="en-US" dirty="0" err="1" smtClean="0"/>
              <a:t>Multicollinearity</a:t>
            </a:r>
            <a:r>
              <a:rPr lang="en-US" dirty="0" smtClean="0"/>
              <a:t> – only to make sure it’s not r = .999+</a:t>
            </a:r>
          </a:p>
          <a:p>
            <a:pPr lvl="1"/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Homogeneity/Homoscedasticity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13385508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0"/>
            <a:ext cx="7780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47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effect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31" y="1787790"/>
            <a:ext cx="8229600" cy="1182215"/>
          </a:xfrm>
        </p:spPr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(2, 38) = 5.11, </a:t>
            </a:r>
            <a:r>
              <a:rPr lang="en-US" i="1" dirty="0" smtClean="0"/>
              <a:t>p</a:t>
            </a:r>
            <a:r>
              <a:rPr lang="en-US" dirty="0" smtClean="0"/>
              <a:t> = .01, </a:t>
            </a:r>
            <a:r>
              <a:rPr lang="en-US" i="1" dirty="0" smtClean="0"/>
              <a:t>n</a:t>
            </a:r>
            <a:r>
              <a:rPr lang="en-US" i="1" baseline="-25000" dirty="0" smtClean="0"/>
              <a:t>p</a:t>
            </a:r>
            <a:r>
              <a:rPr lang="en-US" i="1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.21</a:t>
            </a:r>
          </a:p>
          <a:p>
            <a:r>
              <a:rPr lang="en-US" i="1" dirty="0"/>
              <a:t>F</a:t>
            </a:r>
            <a:r>
              <a:rPr lang="en-US" dirty="0" smtClean="0"/>
              <a:t>(1.15, 21.93) </a:t>
            </a:r>
            <a:r>
              <a:rPr lang="en-US" dirty="0"/>
              <a:t>= 5.11, </a:t>
            </a:r>
            <a:r>
              <a:rPr lang="en-US" i="1" dirty="0"/>
              <a:t>p</a:t>
            </a:r>
            <a:r>
              <a:rPr lang="en-US" dirty="0"/>
              <a:t> = .</a:t>
            </a:r>
            <a:r>
              <a:rPr lang="en-US" dirty="0" smtClean="0"/>
              <a:t>03, </a:t>
            </a:r>
            <a:r>
              <a:rPr lang="en-US" i="1" dirty="0" smtClean="0"/>
              <a:t>n</a:t>
            </a:r>
            <a:r>
              <a:rPr lang="en-US" i="1" baseline="-25000" dirty="0" smtClean="0"/>
              <a:t>p</a:t>
            </a:r>
            <a:r>
              <a:rPr lang="en-US" i="1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.</a:t>
            </a:r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0" y="3424555"/>
            <a:ext cx="9144000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0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effect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370"/>
            <a:ext cx="8229600" cy="1182215"/>
          </a:xfrm>
        </p:spPr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(2, 38) = 122.57, </a:t>
            </a:r>
            <a:r>
              <a:rPr lang="en-US" i="1" dirty="0" smtClean="0"/>
              <a:t>p</a:t>
            </a:r>
            <a:r>
              <a:rPr lang="en-US" dirty="0" smtClean="0"/>
              <a:t> &lt; .001, </a:t>
            </a:r>
            <a:r>
              <a:rPr lang="en-US" i="1" dirty="0"/>
              <a:t>n</a:t>
            </a:r>
            <a:r>
              <a:rPr lang="en-US" i="1" baseline="-25000" dirty="0"/>
              <a:t>p</a:t>
            </a:r>
            <a:r>
              <a:rPr lang="en-US" i="1" baseline="30000" dirty="0"/>
              <a:t>2</a:t>
            </a:r>
            <a:r>
              <a:rPr lang="en-US" dirty="0" smtClean="0"/>
              <a:t> </a:t>
            </a:r>
            <a:r>
              <a:rPr lang="en-US" dirty="0" smtClean="0"/>
              <a:t>= .87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7719"/>
            <a:ext cx="9144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03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9940"/>
            <a:ext cx="8229600" cy="1182215"/>
          </a:xfrm>
        </p:spPr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(4, 76) = 17.16, </a:t>
            </a:r>
            <a:r>
              <a:rPr lang="en-US" i="1" dirty="0" smtClean="0"/>
              <a:t>p</a:t>
            </a:r>
            <a:r>
              <a:rPr lang="en-US" dirty="0" smtClean="0"/>
              <a:t> &lt; .001, </a:t>
            </a:r>
            <a:r>
              <a:rPr lang="en-US" i="1" dirty="0"/>
              <a:t>n</a:t>
            </a:r>
            <a:r>
              <a:rPr lang="en-US" i="1" baseline="-25000" dirty="0"/>
              <a:t>p</a:t>
            </a:r>
            <a:r>
              <a:rPr lang="en-US" i="1" baseline="30000" dirty="0"/>
              <a:t>2</a:t>
            </a:r>
            <a:r>
              <a:rPr lang="en-US" dirty="0" smtClean="0"/>
              <a:t> </a:t>
            </a:r>
            <a:r>
              <a:rPr lang="en-US" dirty="0" smtClean="0"/>
              <a:t>= .47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5400"/>
            <a:ext cx="9144000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966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these only make sense if:</a:t>
            </a:r>
          </a:p>
          <a:p>
            <a:pPr lvl="1"/>
            <a:r>
              <a:rPr lang="en-US" dirty="0" smtClean="0"/>
              <a:t>You selected particular ones you were interested in</a:t>
            </a:r>
          </a:p>
          <a:p>
            <a:pPr lvl="1"/>
            <a:r>
              <a:rPr lang="en-US" dirty="0" smtClean="0"/>
              <a:t>You had a reason to think there was a trend (i.e. time based or slightly continuous levels)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51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subjects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this box on totally repeated designs.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087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Means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7924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936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used dependent t to analyze the effects across levels.</a:t>
            </a:r>
          </a:p>
          <a:p>
            <a:r>
              <a:rPr lang="en-US" dirty="0" smtClean="0"/>
              <a:t>Now, it’s easier to ask SPSS to do marginal means analyses because it automatically calculates those means for you</a:t>
            </a:r>
          </a:p>
          <a:p>
            <a:pPr lvl="1"/>
            <a:r>
              <a:rPr lang="en-US" dirty="0" smtClean="0"/>
              <a:t>You can also create new average columns that are those means (i.e. average all the levels of one IV to create a WATER level)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66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"/>
            <a:ext cx="79121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330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Means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689100"/>
            <a:ext cx="6210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8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if you violate it (and someone forces you to fix it)?</a:t>
            </a:r>
          </a:p>
          <a:p>
            <a:r>
              <a:rPr lang="en-US" dirty="0" smtClean="0"/>
              <a:t>Corrections – note these are DF corrections </a:t>
            </a:r>
            <a:r>
              <a:rPr lang="en-US" dirty="0" smtClean="0">
                <a:sym typeface="Wingdings"/>
              </a:rPr>
              <a:t> which affect the cut off score (you have to go further)  which lowers the p-value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56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0"/>
            <a:ext cx="7180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148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0"/>
            <a:ext cx="6795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06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direction – across or down!</a:t>
            </a:r>
          </a:p>
          <a:p>
            <a:r>
              <a:rPr lang="en-US" dirty="0" smtClean="0"/>
              <a:t>How many comparisons does that mean we have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439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= dependent t (because it’s repeated measures data)</a:t>
            </a:r>
          </a:p>
          <a:p>
            <a:r>
              <a:rPr lang="en-US" dirty="0" smtClean="0"/>
              <a:t>Post Hoc = pick one!</a:t>
            </a:r>
          </a:p>
          <a:p>
            <a:r>
              <a:rPr lang="en-US" dirty="0" smtClean="0"/>
              <a:t>Let’s do FH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612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many means?</a:t>
            </a:r>
          </a:p>
          <a:p>
            <a:pPr lvl="1"/>
            <a:r>
              <a:rPr lang="en-US" dirty="0" smtClean="0"/>
              <a:t>3X3 </a:t>
            </a:r>
            <a:r>
              <a:rPr lang="en-US" dirty="0" err="1" smtClean="0"/>
              <a:t>anova</a:t>
            </a:r>
            <a:r>
              <a:rPr lang="en-US" dirty="0" smtClean="0"/>
              <a:t> = 9 means</a:t>
            </a:r>
          </a:p>
          <a:p>
            <a:r>
              <a:rPr lang="en-US" dirty="0" smtClean="0"/>
              <a:t>FH = means – 1 for 9</a:t>
            </a:r>
          </a:p>
          <a:p>
            <a:r>
              <a:rPr lang="en-US" dirty="0" smtClean="0"/>
              <a:t>DF residual = 76 (remember interaction)</a:t>
            </a:r>
          </a:p>
          <a:p>
            <a:r>
              <a:rPr lang="en-US" dirty="0" smtClean="0"/>
              <a:t>Q = 4.40</a:t>
            </a:r>
          </a:p>
          <a:p>
            <a:r>
              <a:rPr lang="en-US" dirty="0" smtClean="0"/>
              <a:t>Q*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msresidual</a:t>
            </a:r>
            <a:r>
              <a:rPr lang="en-US" dirty="0" smtClean="0"/>
              <a:t> / n)</a:t>
            </a:r>
          </a:p>
          <a:p>
            <a:r>
              <a:rPr lang="en-US" dirty="0" smtClean="0"/>
              <a:t>4.40 * </a:t>
            </a:r>
            <a:r>
              <a:rPr lang="en-US" dirty="0" err="1" smtClean="0"/>
              <a:t>sqrt</a:t>
            </a:r>
            <a:r>
              <a:rPr lang="en-US" dirty="0" smtClean="0"/>
              <a:t>(38.25 / 20) = 6.08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054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&gt; compare means &gt; paired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01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200"/>
            <a:ext cx="9144000" cy="2616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430" y="4762450"/>
            <a:ext cx="57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two are significant, last one is not because 5.55 &lt; 6.08.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764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eta squared or omega squared for each effect</a:t>
            </a:r>
          </a:p>
          <a:p>
            <a:r>
              <a:rPr lang="en-US" dirty="0" smtClean="0"/>
              <a:t>Cohen’s d for post hoc/simple effects</a:t>
            </a:r>
          </a:p>
          <a:p>
            <a:pPr lvl="1"/>
            <a:r>
              <a:rPr lang="en-US" dirty="0" smtClean="0"/>
              <a:t>Remember there are two types, so you have to say which denominator you are using</a:t>
            </a:r>
          </a:p>
        </p:txBody>
      </p:sp>
    </p:spTree>
    <p:extLst>
      <p:ext uri="{BB962C8B-B14F-4D97-AF65-F5344CB8AC3E}">
        <p14:creationId xmlns:p14="http://schemas.microsoft.com/office/powerpoint/2010/main" val="362654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Corrections:</a:t>
            </a:r>
          </a:p>
          <a:p>
            <a:pPr lvl="1"/>
            <a:r>
              <a:rPr lang="en-US" dirty="0" smtClean="0"/>
              <a:t>Greenhouse-</a:t>
            </a:r>
            <a:r>
              <a:rPr lang="en-US" dirty="0" err="1" smtClean="0"/>
              <a:t>Geisser</a:t>
            </a:r>
            <a:endParaRPr lang="en-US" dirty="0" smtClean="0"/>
          </a:p>
          <a:p>
            <a:pPr lvl="1"/>
            <a:r>
              <a:rPr lang="en-US" dirty="0" smtClean="0"/>
              <a:t>Huynh-</a:t>
            </a:r>
            <a:r>
              <a:rPr lang="en-US" dirty="0" err="1" smtClean="0"/>
              <a:t>Feldt</a:t>
            </a:r>
            <a:endParaRPr lang="en-US" dirty="0" smtClean="0"/>
          </a:p>
          <a:p>
            <a:r>
              <a:rPr lang="en-US" dirty="0" smtClean="0"/>
              <a:t>Which one?</a:t>
            </a:r>
          </a:p>
          <a:p>
            <a:pPr lvl="1"/>
            <a:r>
              <a:rPr lang="en-US" dirty="0" smtClean="0">
                <a:latin typeface="Calisto MT"/>
                <a:cs typeface="Calisto MT"/>
              </a:rPr>
              <a:t>When </a:t>
            </a:r>
            <a:r>
              <a:rPr lang="en-US" dirty="0" err="1" smtClean="0">
                <a:latin typeface="Calisto MT"/>
                <a:ea typeface="Lucida Grande"/>
                <a:cs typeface="Calisto MT"/>
              </a:rPr>
              <a:t>ε</a:t>
            </a:r>
            <a:r>
              <a:rPr lang="en-US" dirty="0" smtClean="0">
                <a:latin typeface="Calisto MT"/>
                <a:ea typeface="Lucida Grande"/>
                <a:cs typeface="Calisto MT"/>
              </a:rPr>
              <a:t> (sphericity estimate) is &gt; .75 = Huynh-</a:t>
            </a:r>
            <a:r>
              <a:rPr lang="en-US" dirty="0" err="1" smtClean="0">
                <a:latin typeface="Calisto MT"/>
                <a:ea typeface="Lucida Grande"/>
                <a:cs typeface="Calisto MT"/>
              </a:rPr>
              <a:t>Feldt</a:t>
            </a:r>
            <a:endParaRPr lang="en-US" dirty="0" smtClean="0">
              <a:latin typeface="Calisto MT"/>
              <a:ea typeface="Lucida Grande"/>
              <a:cs typeface="Calisto MT"/>
            </a:endParaRPr>
          </a:p>
          <a:p>
            <a:pPr lvl="1"/>
            <a:r>
              <a:rPr lang="en-US" dirty="0" smtClean="0">
                <a:latin typeface="Calisto MT"/>
                <a:ea typeface="Lucida Grande"/>
                <a:cs typeface="Calisto MT"/>
              </a:rPr>
              <a:t>Otherwise Greenhouse-</a:t>
            </a:r>
            <a:r>
              <a:rPr lang="en-US" dirty="0" err="1" smtClean="0">
                <a:latin typeface="Calisto MT"/>
                <a:ea typeface="Lucida Grande"/>
                <a:cs typeface="Calisto MT"/>
              </a:rPr>
              <a:t>Geisser</a:t>
            </a:r>
            <a:endParaRPr lang="en-US" dirty="0" smtClean="0">
              <a:latin typeface="Calisto MT"/>
              <a:ea typeface="Lucida Grande"/>
              <a:cs typeface="Calisto MT"/>
            </a:endParaRPr>
          </a:p>
          <a:p>
            <a:r>
              <a:rPr lang="en-US" dirty="0" smtClean="0">
                <a:latin typeface="Calisto MT"/>
                <a:ea typeface="Lucida Grande"/>
                <a:cs typeface="Calisto MT"/>
              </a:rPr>
              <a:t>Other options: MANOVA, MLM</a:t>
            </a:r>
            <a:endParaRPr lang="en-US" dirty="0">
              <a:latin typeface="Calisto MT"/>
              <a:cs typeface="Calisto MT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238980"/>
              </p:ext>
            </p:extLst>
          </p:nvPr>
        </p:nvGraphicFramePr>
        <p:xfrm>
          <a:off x="4264702" y="2611438"/>
          <a:ext cx="350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3" imgW="114120" imgH="177480" progId="Equation.3">
                  <p:embed/>
                </p:oleObj>
              </mc:Choice>
              <mc:Fallback>
                <p:oleObj name="Equation" r:id="rId3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702" y="2611438"/>
                        <a:ext cx="350837" cy="53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8980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41082"/>
              </p:ext>
            </p:extLst>
          </p:nvPr>
        </p:nvGraphicFramePr>
        <p:xfrm>
          <a:off x="3448684" y="3118644"/>
          <a:ext cx="4127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684" y="3118644"/>
                        <a:ext cx="412750" cy="519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8980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97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131</TotalTime>
  <Words>2013</Words>
  <Application>Microsoft Macintosh PowerPoint</Application>
  <PresentationFormat>On-screen Show (4:3)</PresentationFormat>
  <Paragraphs>321</Paragraphs>
  <Slides>87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Folio</vt:lpstr>
      <vt:lpstr>Equation</vt:lpstr>
      <vt:lpstr>Repeated-measures designs (GLM 4)</vt:lpstr>
      <vt:lpstr>Terms</vt:lpstr>
      <vt:lpstr>RM ANOVA</vt:lpstr>
      <vt:lpstr>RM ANOVA</vt:lpstr>
      <vt:lpstr>RM ANOVA</vt:lpstr>
      <vt:lpstr>RM ANOVA</vt:lpstr>
      <vt:lpstr>RM ANOVA</vt:lpstr>
      <vt:lpstr>RM ANOVA</vt:lpstr>
      <vt:lpstr>RM ANOVA</vt:lpstr>
      <vt:lpstr>An Example</vt:lpstr>
      <vt:lpstr>Data</vt:lpstr>
      <vt:lpstr>Variance Components</vt:lpstr>
      <vt:lpstr>Variance Components</vt:lpstr>
      <vt:lpstr>Variance Components</vt:lpstr>
      <vt:lpstr>Variance Components</vt:lpstr>
      <vt:lpstr>Note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Post Hocs</vt:lpstr>
      <vt:lpstr>SPSS</vt:lpstr>
      <vt:lpstr>SPSS</vt:lpstr>
      <vt:lpstr>SPSS</vt:lpstr>
      <vt:lpstr>SPSS</vt:lpstr>
      <vt:lpstr>SPSS</vt:lpstr>
      <vt:lpstr>Correcting for Sphericity</vt:lpstr>
      <vt:lpstr>SPSS</vt:lpstr>
      <vt:lpstr>SPSS</vt:lpstr>
      <vt:lpstr>SPSS</vt:lpstr>
      <vt:lpstr>SPSS</vt:lpstr>
      <vt:lpstr>SPSS</vt:lpstr>
      <vt:lpstr>SPSS</vt:lpstr>
      <vt:lpstr>Post Hoc Options</vt:lpstr>
      <vt:lpstr>Post Hoc Options</vt:lpstr>
      <vt:lpstr>Effect size</vt:lpstr>
      <vt:lpstr>Two-Way Repeated Measures ANOVA</vt:lpstr>
      <vt:lpstr>What is Two-Way Repeated Measures ANOVA?</vt:lpstr>
      <vt:lpstr>An Example</vt:lpstr>
      <vt:lpstr>PowerPoint Presentation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Within Subjects Factors</vt:lpstr>
      <vt:lpstr>Descriptives</vt:lpstr>
      <vt:lpstr>Multivariate Tests</vt:lpstr>
      <vt:lpstr>Sphericity</vt:lpstr>
      <vt:lpstr>Sphericity</vt:lpstr>
      <vt:lpstr>PowerPoint Presentation</vt:lpstr>
      <vt:lpstr>Main effect 1</vt:lpstr>
      <vt:lpstr>Main effect 2</vt:lpstr>
      <vt:lpstr>Interaction</vt:lpstr>
      <vt:lpstr>Contrasts</vt:lpstr>
      <vt:lpstr>Between subjects box</vt:lpstr>
      <vt:lpstr>Marginal Means</vt:lpstr>
      <vt:lpstr>Marginal Means</vt:lpstr>
      <vt:lpstr>PowerPoint Presentation</vt:lpstr>
      <vt:lpstr>Interaction Means</vt:lpstr>
      <vt:lpstr>Plots</vt:lpstr>
      <vt:lpstr>PowerPoint Presentation</vt:lpstr>
      <vt:lpstr>Simple effect analysis</vt:lpstr>
      <vt:lpstr>Simple effects</vt:lpstr>
      <vt:lpstr>Correction</vt:lpstr>
      <vt:lpstr>Run the analysis</vt:lpstr>
      <vt:lpstr>Example</vt:lpstr>
      <vt:lpstr>Effect sizes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Repeated-measures designs (GLM 4)</dc:title>
  <dc:creator>Erin Buchanan</dc:creator>
  <cp:lastModifiedBy>Erin Buchanan</cp:lastModifiedBy>
  <cp:revision>40</cp:revision>
  <dcterms:created xsi:type="dcterms:W3CDTF">2013-10-20T17:21:23Z</dcterms:created>
  <dcterms:modified xsi:type="dcterms:W3CDTF">2014-10-19T20:52:10Z</dcterms:modified>
</cp:coreProperties>
</file>