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charts/chart1.xml" ContentType="application/vnd.openxmlformats-officedocument.drawingml.chart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54"/>
  </p:notesMasterIdLst>
  <p:sldIdLst>
    <p:sldId id="257" r:id="rId2"/>
    <p:sldId id="259" r:id="rId3"/>
    <p:sldId id="260" r:id="rId4"/>
    <p:sldId id="261" r:id="rId5"/>
    <p:sldId id="262" r:id="rId6"/>
    <p:sldId id="290" r:id="rId7"/>
    <p:sldId id="291" r:id="rId8"/>
    <p:sldId id="264" r:id="rId9"/>
    <p:sldId id="292" r:id="rId10"/>
    <p:sldId id="293" r:id="rId11"/>
    <p:sldId id="263" r:id="rId12"/>
    <p:sldId id="267" r:id="rId13"/>
    <p:sldId id="268" r:id="rId14"/>
    <p:sldId id="295" r:id="rId15"/>
    <p:sldId id="296" r:id="rId16"/>
    <p:sldId id="265" r:id="rId17"/>
    <p:sldId id="266" r:id="rId18"/>
    <p:sldId id="294" r:id="rId19"/>
    <p:sldId id="272" r:id="rId20"/>
    <p:sldId id="273" r:id="rId21"/>
    <p:sldId id="274" r:id="rId22"/>
    <p:sldId id="297" r:id="rId23"/>
    <p:sldId id="280" r:id="rId24"/>
    <p:sldId id="298" r:id="rId25"/>
    <p:sldId id="275" r:id="rId26"/>
    <p:sldId id="276" r:id="rId27"/>
    <p:sldId id="307" r:id="rId28"/>
    <p:sldId id="277" r:id="rId29"/>
    <p:sldId id="278" r:id="rId30"/>
    <p:sldId id="299" r:id="rId31"/>
    <p:sldId id="300" r:id="rId32"/>
    <p:sldId id="301" r:id="rId33"/>
    <p:sldId id="302" r:id="rId34"/>
    <p:sldId id="303" r:id="rId35"/>
    <p:sldId id="305" r:id="rId36"/>
    <p:sldId id="306" r:id="rId37"/>
    <p:sldId id="304" r:id="rId38"/>
    <p:sldId id="281" r:id="rId39"/>
    <p:sldId id="282" r:id="rId40"/>
    <p:sldId id="311" r:id="rId41"/>
    <p:sldId id="308" r:id="rId42"/>
    <p:sldId id="309" r:id="rId43"/>
    <p:sldId id="310" r:id="rId44"/>
    <p:sldId id="312" r:id="rId45"/>
    <p:sldId id="285" r:id="rId46"/>
    <p:sldId id="287" r:id="rId47"/>
    <p:sldId id="286" r:id="rId48"/>
    <p:sldId id="313" r:id="rId49"/>
    <p:sldId id="314" r:id="rId50"/>
    <p:sldId id="315" r:id="rId51"/>
    <p:sldId id="316" r:id="rId52"/>
    <p:sldId id="31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Sheet1!$A$1:$A$5</c:f>
              <c:numCache>
                <c:formatCode>General</c:formatCode>
                <c:ptCount val="5"/>
                <c:pt idx="0">
                  <c:v>5.0</c:v>
                </c:pt>
                <c:pt idx="1">
                  <c:v>4.0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</c:numCache>
            </c:numRef>
          </c:xVal>
          <c:yVal>
            <c:numRef>
              <c:f>Sheet1!$B$1:$B$5</c:f>
              <c:numCache>
                <c:formatCode>General</c:formatCode>
                <c:ptCount val="5"/>
                <c:pt idx="0">
                  <c:v>8.0</c:v>
                </c:pt>
                <c:pt idx="1">
                  <c:v>9.0</c:v>
                </c:pt>
                <c:pt idx="2">
                  <c:v>10.0</c:v>
                </c:pt>
                <c:pt idx="3">
                  <c:v>13.0</c:v>
                </c:pt>
                <c:pt idx="4">
                  <c:v>15.0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3062552"/>
        <c:axId val="2115974136"/>
      </c:scatterChart>
      <c:valAx>
        <c:axId val="2063062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en-US"/>
          </a:p>
        </c:txPr>
        <c:crossAx val="2115974136"/>
        <c:crosses val="autoZero"/>
        <c:crossBetween val="midCat"/>
      </c:valAx>
      <c:valAx>
        <c:axId val="2115974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  <a:endParaRPr lang="en-US"/>
          </a:p>
        </c:txPr>
        <c:crossAx val="20630625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D6E5-1992-4A44-9211-C93983F51D8C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F4595-5830-6C43-BB6E-20D32DF3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6CBE7-BCA5-45D4-8A25-41F777A3C547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r>
              <a:rPr lang="en-GB" dirty="0" smtClean="0">
                <a:latin typeface="Arial" pitchFamily="34" charset="0"/>
              </a:rPr>
              <a:t>Appreciation of Norwegian</a:t>
            </a:r>
            <a:r>
              <a:rPr lang="en-GB" baseline="0" dirty="0" smtClean="0">
                <a:latin typeface="Arial" pitchFamily="34" charset="0"/>
              </a:rPr>
              <a:t> Black metal Band </a:t>
            </a:r>
            <a:r>
              <a:rPr lang="en-GB" baseline="0" dirty="0" err="1" smtClean="0">
                <a:latin typeface="Arial" pitchFamily="34" charset="0"/>
              </a:rPr>
              <a:t>Dimmu</a:t>
            </a:r>
            <a:r>
              <a:rPr lang="en-GB" baseline="0" dirty="0" smtClean="0">
                <a:latin typeface="Arial" pitchFamily="34" charset="0"/>
              </a:rPr>
              <a:t> </a:t>
            </a:r>
            <a:r>
              <a:rPr lang="en-GB" baseline="0" dirty="0" err="1" smtClean="0">
                <a:latin typeface="Arial" pitchFamily="34" charset="0"/>
              </a:rPr>
              <a:t>Borgin</a:t>
            </a:r>
            <a:r>
              <a:rPr lang="en-GB" baseline="0" dirty="0" smtClean="0">
                <a:latin typeface="Arial" pitchFamily="34" charset="0"/>
              </a:rPr>
              <a:t> against age</a:t>
            </a:r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948AA-93F9-4263-942C-EC071418CB3A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9CFE3-5AD7-49DC-B05E-44326FEDAC5B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F84D-088B-422D-8773-4DCB76F0F99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763713" y="274638"/>
            <a:ext cx="6923087" cy="58515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2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955A-ECCC-5446-9601-80023927A69D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Correlation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48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ＭＳ 明朝"/>
                <a:cs typeface="Times New Roman"/>
              </a:rPr>
              <a:t>O</a:t>
            </a:r>
            <a:r>
              <a:rPr lang="en-GB" dirty="0" err="1" smtClean="0">
                <a:latin typeface="Cambria Math"/>
                <a:ea typeface="ＭＳ 明朝"/>
                <a:cs typeface="Times New Roman"/>
              </a:rPr>
              <a:t>utcome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r>
              <a:rPr lang="en-GB" i="1" baseline="-25000" dirty="0" smtClean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 smtClean="0">
                <a:latin typeface="Cambria Math"/>
                <a:ea typeface="ＭＳ 明朝"/>
                <a:cs typeface="Times New Roman"/>
              </a:rPr>
              <a:t>= (</a:t>
            </a:r>
            <a:r>
              <a:rPr lang="en-GB" i="1" dirty="0" err="1" smtClean="0">
                <a:latin typeface="Cambria Math"/>
                <a:ea typeface="ＭＳ 明朝"/>
                <a:cs typeface="Times New Roman"/>
              </a:rPr>
              <a:t>bX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r>
              <a:rPr lang="en-GB" i="1" baseline="-25000" dirty="0" smtClean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 smtClean="0">
                <a:latin typeface="Cambria Math"/>
                <a:ea typeface="ＭＳ 明朝"/>
                <a:cs typeface="Times New Roman"/>
              </a:rPr>
              <a:t>) + </a:t>
            </a:r>
            <a:r>
              <a:rPr lang="en-GB" dirty="0" err="1" smtClean="0">
                <a:latin typeface="Cambria Math"/>
                <a:ea typeface="ＭＳ 明朝"/>
                <a:cs typeface="Times New Roman"/>
              </a:rPr>
              <a:t>error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endParaRPr lang="en-GB" baseline="-25000" dirty="0" smtClean="0">
              <a:latin typeface="Cambria Math"/>
              <a:ea typeface="ＭＳ 明朝"/>
              <a:cs typeface="Times New Roman"/>
            </a:endParaRPr>
          </a:p>
          <a:p>
            <a:r>
              <a:rPr lang="en-US" dirty="0" smtClean="0"/>
              <a:t>Now we are using b or </a:t>
            </a:r>
            <a:r>
              <a:rPr lang="en-US" i="1" dirty="0" smtClean="0"/>
              <a:t>r</a:t>
            </a:r>
            <a:r>
              <a:rPr lang="en-US" dirty="0" smtClean="0"/>
              <a:t> or beta to determine the strength of the model </a:t>
            </a:r>
          </a:p>
          <a:p>
            <a:pPr lvl="1"/>
            <a:r>
              <a:rPr lang="en-US" dirty="0" smtClean="0"/>
              <a:t>Traditionally you don’t see the error values reported (sometimes you see CI)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3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need to see whether as one variable increases, the other increases, decreases or stays the same.</a:t>
            </a:r>
          </a:p>
          <a:p>
            <a:r>
              <a:rPr lang="en-GB" dirty="0" smtClean="0"/>
              <a:t>This can be done by calculating the Covariance.</a:t>
            </a:r>
          </a:p>
          <a:p>
            <a:pPr lvl="1"/>
            <a:r>
              <a:rPr lang="en-GB" dirty="0" smtClean="0"/>
              <a:t>We look at how much each score deviates from the mean.</a:t>
            </a:r>
          </a:p>
          <a:p>
            <a:pPr lvl="1"/>
            <a:r>
              <a:rPr lang="en-GB" dirty="0" smtClean="0"/>
              <a:t>If both variables deviate from the mean by the same amount, they are likely to be related.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7827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of 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variance tells us by how much scores deviate from the mean for a single variable.</a:t>
            </a:r>
          </a:p>
          <a:p>
            <a:r>
              <a:rPr lang="en-GB" dirty="0" smtClean="0"/>
              <a:t>It is closely linked to the sum of squares.</a:t>
            </a:r>
          </a:p>
          <a:p>
            <a:r>
              <a:rPr lang="en-GB" dirty="0" smtClean="0"/>
              <a:t>Covariance is similar – it tells is by how much scores on two variables differ from their respective means.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0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/>
          </p:nvPr>
        </p:nvGraphicFramePr>
        <p:xfrm>
          <a:off x="1143000" y="1846263"/>
          <a:ext cx="7315200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1562040" imgH="685800" progId="Equation.3">
                  <p:embed/>
                </p:oleObj>
              </mc:Choice>
              <mc:Fallback>
                <p:oleObj name="Equation" r:id="rId3" imgW="15620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46263"/>
                        <a:ext cx="7315200" cy="3211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2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20424" y="3071810"/>
          <a:ext cx="8223576" cy="166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1244520" imgH="253800" progId="Equation.3">
                  <p:embed/>
                </p:oleObj>
              </mc:Choice>
              <mc:Fallback>
                <p:oleObj name="Equation" r:id="rId3" imgW="124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424" y="3071810"/>
                        <a:ext cx="8223576" cy="1666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4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760994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47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7296023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89" y="285728"/>
            <a:ext cx="642860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010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639238"/>
              </p:ext>
            </p:extLst>
          </p:nvPr>
        </p:nvGraphicFramePr>
        <p:xfrm>
          <a:off x="980146" y="566035"/>
          <a:ext cx="7537458" cy="571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2436" y="6345448"/>
            <a:ext cx="9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84700" y="28992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8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Covariance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depends upon the units of measurement.</a:t>
            </a:r>
          </a:p>
          <a:p>
            <a:r>
              <a:rPr lang="en-GB" dirty="0" smtClean="0"/>
              <a:t>One </a:t>
            </a:r>
            <a:r>
              <a:rPr lang="en-GB" dirty="0" smtClean="0"/>
              <a:t>solution: </a:t>
            </a:r>
            <a:r>
              <a:rPr lang="en-GB" dirty="0" smtClean="0"/>
              <a:t>standardize </a:t>
            </a:r>
            <a:r>
              <a:rPr lang="en-GB" dirty="0" smtClean="0"/>
              <a:t>it!</a:t>
            </a:r>
          </a:p>
          <a:p>
            <a:pPr lvl="1"/>
            <a:r>
              <a:rPr lang="en-GB" dirty="0" smtClean="0"/>
              <a:t>Divide by the standard deviations of both variables.</a:t>
            </a:r>
          </a:p>
          <a:p>
            <a:r>
              <a:rPr lang="en-GB" dirty="0" smtClean="0"/>
              <a:t>The standardised version of Covariance is known as the Correlation coefficient.</a:t>
            </a:r>
          </a:p>
          <a:p>
            <a:pPr lvl="1"/>
            <a:r>
              <a:rPr lang="en-GB" dirty="0" smtClean="0"/>
              <a:t>It is relatively affected by units of measurement.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Correlation?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a way of measuring the extent to which two variables are related.</a:t>
            </a:r>
          </a:p>
          <a:p>
            <a:r>
              <a:rPr lang="en-GB" dirty="0" smtClean="0"/>
              <a:t>It measures the pattern of responses across variables.</a:t>
            </a:r>
          </a:p>
        </p:txBody>
      </p:sp>
    </p:spTree>
    <p:extLst>
      <p:ext uri="{BB962C8B-B14F-4D97-AF65-F5344CB8AC3E}">
        <p14:creationId xmlns:p14="http://schemas.microsoft.com/office/powerpoint/2010/main" val="152800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Correlation Coefficient</a:t>
            </a:r>
            <a:endParaRPr lang="en-GB" dirty="0"/>
          </a:p>
        </p:txBody>
      </p:sp>
      <p:graphicFrame>
        <p:nvGraphicFramePr>
          <p:cNvPr id="51202" name="Object 5"/>
          <p:cNvGraphicFramePr>
            <a:graphicFrameLocks noChangeAspect="1"/>
          </p:cNvGraphicFramePr>
          <p:nvPr/>
        </p:nvGraphicFramePr>
        <p:xfrm>
          <a:off x="1522413" y="1855788"/>
          <a:ext cx="6059487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901440" imgH="647640" progId="Equation.3">
                  <p:embed/>
                </p:oleObj>
              </mc:Choice>
              <mc:Fallback>
                <p:oleObj name="Equation" r:id="rId3" imgW="9014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1855788"/>
                        <a:ext cx="6059487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34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Correlation Coefficient</a:t>
            </a:r>
            <a:endParaRPr lang="en-GB" dirty="0"/>
          </a:p>
        </p:txBody>
      </p:sp>
      <p:graphicFrame>
        <p:nvGraphicFramePr>
          <p:cNvPr id="51202" name="Object 5"/>
          <p:cNvGraphicFramePr>
            <a:graphicFrameLocks noChangeAspect="1"/>
          </p:cNvGraphicFramePr>
          <p:nvPr/>
        </p:nvGraphicFramePr>
        <p:xfrm>
          <a:off x="2214546" y="1500174"/>
          <a:ext cx="4565663" cy="477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799920" imgH="838080" progId="Equation.3">
                  <p:embed/>
                </p:oleObj>
              </mc:Choice>
              <mc:Fallback>
                <p:oleObj name="Equation" r:id="rId3" imgW="799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500174"/>
                        <a:ext cx="4565663" cy="4777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03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</a:t>
            </a:r>
            <a:r>
              <a:rPr lang="en-US" i="1" dirty="0" smtClean="0"/>
              <a:t>r</a:t>
            </a:r>
            <a:r>
              <a:rPr lang="en-US" dirty="0" smtClean="0"/>
              <a:t> values have the model + error built into one number</a:t>
            </a:r>
          </a:p>
          <a:p>
            <a:pPr lvl="1"/>
            <a:r>
              <a:rPr lang="en-US" dirty="0" smtClean="0"/>
              <a:t>Instead of M + SE</a:t>
            </a:r>
          </a:p>
          <a:p>
            <a:pPr lvl="1"/>
            <a:r>
              <a:rPr lang="en-US" dirty="0" smtClean="0"/>
              <a:t>So we can just look at </a:t>
            </a:r>
            <a:r>
              <a:rPr lang="en-US" i="1" dirty="0" smtClean="0"/>
              <a:t>r</a:t>
            </a:r>
            <a:r>
              <a:rPr lang="en-US" dirty="0" smtClean="0"/>
              <a:t> to determine “model fit” or strength of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8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Things to know about the 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 varies between -1 and +1</a:t>
            </a:r>
          </a:p>
          <a:p>
            <a:pPr lvl="1"/>
            <a:r>
              <a:rPr lang="en-GB" dirty="0" smtClean="0"/>
              <a:t>0 = no relationship</a:t>
            </a:r>
          </a:p>
          <a:p>
            <a:r>
              <a:rPr lang="en-GB" dirty="0" smtClean="0"/>
              <a:t>It is an effect size</a:t>
            </a:r>
          </a:p>
          <a:p>
            <a:pPr lvl="1"/>
            <a:r>
              <a:rPr lang="en-GB" dirty="0" smtClean="0"/>
              <a:t>±.1 = small effect</a:t>
            </a:r>
          </a:p>
          <a:p>
            <a:pPr lvl="1"/>
            <a:r>
              <a:rPr lang="en-GB" dirty="0" smtClean="0"/>
              <a:t>±.3 = medium effect</a:t>
            </a:r>
          </a:p>
          <a:p>
            <a:pPr lvl="1"/>
            <a:r>
              <a:rPr lang="en-GB" dirty="0" smtClean="0"/>
              <a:t>±.5 = large effect</a:t>
            </a:r>
          </a:p>
          <a:p>
            <a:r>
              <a:rPr lang="en-GB" dirty="0" smtClean="0"/>
              <a:t>Coefficient of determination, </a:t>
            </a:r>
            <a:r>
              <a:rPr lang="en-GB" i="1" dirty="0" smtClean="0"/>
              <a:t>r</a:t>
            </a:r>
            <a:r>
              <a:rPr lang="en-GB" i="1" baseline="30000" dirty="0" smtClean="0"/>
              <a:t>2</a:t>
            </a:r>
          </a:p>
          <a:p>
            <a:pPr lvl="1"/>
            <a:r>
              <a:rPr lang="en-GB" dirty="0" smtClean="0"/>
              <a:t>By squaring the value of </a:t>
            </a:r>
            <a:r>
              <a:rPr lang="en-GB" i="1" dirty="0" smtClean="0"/>
              <a:t>r</a:t>
            </a:r>
            <a:r>
              <a:rPr lang="en-GB" dirty="0" smtClean="0"/>
              <a:t> you get the proportion of variance in one variable shared by the other.</a:t>
            </a:r>
          </a:p>
        </p:txBody>
      </p:sp>
    </p:spTree>
    <p:extLst>
      <p:ext uri="{BB962C8B-B14F-4D97-AF65-F5344CB8AC3E}">
        <p14:creationId xmlns:p14="http://schemas.microsoft.com/office/powerpoint/2010/main" val="185284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versus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= correlation coefficient for 3+ variables</a:t>
            </a:r>
          </a:p>
          <a:p>
            <a:r>
              <a:rPr lang="en-US" dirty="0" smtClean="0"/>
              <a:t>r = correlation coefficient for 2 variables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coefficient of determination for 2 variables 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= coefficient of determination for 3+ variables</a:t>
            </a:r>
          </a:p>
          <a:p>
            <a:pPr lvl="1"/>
            <a:r>
              <a:rPr lang="en-US" dirty="0" smtClean="0"/>
              <a:t>In reality, we use R</a:t>
            </a:r>
            <a:r>
              <a:rPr lang="en-US" baseline="30000" dirty="0" smtClean="0"/>
              <a:t>2</a:t>
            </a:r>
            <a:r>
              <a:rPr lang="en-US" dirty="0" smtClean="0"/>
              <a:t> for anything effect size related, even if it’s only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Correlation: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Anxiety and Exam Performance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103 students</a:t>
            </a:r>
          </a:p>
          <a:p>
            <a:r>
              <a:rPr lang="en-GB" dirty="0" smtClean="0"/>
              <a:t>Measures</a:t>
            </a:r>
          </a:p>
          <a:p>
            <a:pPr lvl="1"/>
            <a:r>
              <a:rPr lang="en-GB" dirty="0" smtClean="0"/>
              <a:t>Time spent revising (hours)</a:t>
            </a:r>
          </a:p>
          <a:p>
            <a:pPr lvl="1"/>
            <a:r>
              <a:rPr lang="en-GB" dirty="0" smtClean="0"/>
              <a:t>Exam performance (%)</a:t>
            </a:r>
          </a:p>
          <a:p>
            <a:pPr lvl="1"/>
            <a:r>
              <a:rPr lang="en-GB" dirty="0" smtClean="0"/>
              <a:t>Exam Anxiety (the EAQ, score out of 100)</a:t>
            </a:r>
          </a:p>
          <a:p>
            <a:pPr lvl="1"/>
            <a:r>
              <a:rPr lang="en-GB" dirty="0" smtClean="0"/>
              <a:t>Gender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24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Conducting Correlation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42" y="2132856"/>
            <a:ext cx="8212774" cy="30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assumptions!</a:t>
            </a:r>
          </a:p>
          <a:p>
            <a:r>
              <a:rPr lang="en-US" dirty="0" smtClean="0"/>
              <a:t>(accuracy, missing)</a:t>
            </a:r>
          </a:p>
          <a:p>
            <a:r>
              <a:rPr lang="en-US" dirty="0" smtClean="0"/>
              <a:t>SCREEN ALL THE THINGS! (outliers, normality, linearity, homogeneity, homoscedasticity)</a:t>
            </a:r>
          </a:p>
          <a:p>
            <a:r>
              <a:rPr lang="en-US" dirty="0" smtClean="0"/>
              <a:t>Remember the rule</a:t>
            </a:r>
          </a:p>
          <a:p>
            <a:pPr lvl="1"/>
            <a:r>
              <a:rPr lang="en-US" dirty="0" smtClean="0"/>
              <a:t>They made the number = screen it.</a:t>
            </a:r>
          </a:p>
        </p:txBody>
      </p:sp>
    </p:spTree>
    <p:extLst>
      <p:ext uri="{BB962C8B-B14F-4D97-AF65-F5344CB8AC3E}">
        <p14:creationId xmlns:p14="http://schemas.microsoft.com/office/powerpoint/2010/main" val="317681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correlate &gt; bivariate</a:t>
            </a:r>
          </a:p>
          <a:p>
            <a:r>
              <a:rPr lang="en-US" dirty="0" smtClean="0"/>
              <a:t>Move them all over!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9" y="3698071"/>
            <a:ext cx="6045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5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 Output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9144000" cy="59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7DCBA0F-A98B-4BE0-82E2-FB45018DE5FD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6866" name="Object 2" descr="dimmu borgir faded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668220"/>
              </p:ext>
            </p:extLst>
          </p:nvPr>
        </p:nvGraphicFramePr>
        <p:xfrm>
          <a:off x="1403350" y="765175"/>
          <a:ext cx="7324725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SPW 6.0 Graph" r:id="rId4" imgW="4871880" imgH="3625560" progId="SigmaPlotGraphicObject.9">
                  <p:embed/>
                </p:oleObj>
              </mc:Choice>
              <mc:Fallback>
                <p:oleObj name="SPW 6.0 Graph" r:id="rId4" imgW="4871880" imgH="3625560" progId="SigmaPlotGraphicObject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765175"/>
                        <a:ext cx="7324725" cy="5451475"/>
                      </a:xfrm>
                      <a:prstGeom prst="rect">
                        <a:avLst/>
                      </a:prstGeom>
                      <a:solidFill>
                        <a:srgbClr val="000080"/>
                      </a:solidFill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736352" y="0"/>
            <a:ext cx="4458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en-GB" sz="4000" b="0" i="0" u="none" strike="noStrike" kern="10" cap="none" spc="0" normalizeH="0" baseline="0" noProof="0" dirty="0" smtClean="0">
                <a:ln w="25400">
                  <a:solidFill>
                    <a:srgbClr val="C0504D"/>
                  </a:solidFill>
                  <a:round/>
                  <a:headEnd/>
                  <a:tailEnd/>
                </a:ln>
                <a:noFill/>
                <a:effectLst/>
                <a:uLnTx/>
                <a:uFillTx/>
                <a:latin typeface="Arial Black"/>
                <a:ea typeface="+mn-ea"/>
                <a:cs typeface="+mn-cs"/>
              </a:rPr>
              <a:t>No relationship</a:t>
            </a:r>
            <a:endParaRPr kumimoji="0" lang="en-GB" sz="4000" b="0" i="0" u="none" strike="noStrike" kern="10" cap="none" spc="0" normalizeH="0" baseline="0" noProof="0" dirty="0">
              <a:ln w="25400">
                <a:solidFill>
                  <a:srgbClr val="C0504D"/>
                </a:solidFill>
                <a:round/>
                <a:headEnd/>
                <a:tailEnd/>
              </a:ln>
              <a:noFill/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97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71600"/>
            <a:ext cx="7239000" cy="4102100"/>
          </a:xfrm>
          <a:prstGeom prst="rect">
            <a:avLst/>
          </a:prstGeom>
        </p:spPr>
      </p:pic>
      <p:sp>
        <p:nvSpPr>
          <p:cNvPr id="4" name="Right Triangle 3"/>
          <p:cNvSpPr/>
          <p:nvPr/>
        </p:nvSpPr>
        <p:spPr>
          <a:xfrm>
            <a:off x="4320924" y="2595479"/>
            <a:ext cx="3630680" cy="236078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8292" y="6115942"/>
            <a:ext cx="266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Reporting = </a:t>
            </a:r>
            <a:r>
              <a:rPr lang="en-US" i="1" dirty="0" smtClean="0"/>
              <a:t>r</a:t>
            </a:r>
            <a:r>
              <a:rPr lang="en-US" dirty="0" smtClean="0"/>
              <a:t> = .40, </a:t>
            </a:r>
            <a:r>
              <a:rPr lang="en-US" i="1" dirty="0" smtClean="0"/>
              <a:t>p</a:t>
            </a:r>
            <a:r>
              <a:rPr lang="en-US" dirty="0" smtClean="0"/>
              <a:t>&lt;.001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86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Z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Fisher’s r to Z transform</a:t>
            </a:r>
          </a:p>
          <a:p>
            <a:r>
              <a:rPr lang="en-US" dirty="0" smtClean="0"/>
              <a:t>Using </a:t>
            </a:r>
            <a:r>
              <a:rPr lang="en-US" i="1" dirty="0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(SPSS does this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91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Fisher’s r to Z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 =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Z =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r</a:t>
            </a:r>
            <a:r>
              <a:rPr lang="en-US" dirty="0" smtClean="0"/>
              <a:t> / SE</a:t>
            </a:r>
          </a:p>
          <a:p>
            <a:r>
              <a:rPr lang="en-US" dirty="0" smtClean="0"/>
              <a:t>Remember the cut off scores for p…</a:t>
            </a:r>
          </a:p>
          <a:p>
            <a:pPr lvl="1"/>
            <a:r>
              <a:rPr lang="en-US" dirty="0" smtClean="0"/>
              <a:t>+/- 1.96, 2.58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68" y="2096510"/>
            <a:ext cx="20955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994" y="3048000"/>
            <a:ext cx="1231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24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</a:t>
            </a:r>
            <a:r>
              <a:rPr lang="en-US" dirty="0" smtClean="0"/>
              <a:t>  =</a:t>
            </a:r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= N - 2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16" y="1291386"/>
            <a:ext cx="1879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96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</a:p>
          <a:p>
            <a:pPr lvl="1"/>
            <a:r>
              <a:rPr lang="en-US" dirty="0" smtClean="0"/>
              <a:t>Corrections for too many correlations (usually </a:t>
            </a:r>
            <a:r>
              <a:rPr lang="en-US" dirty="0" err="1" smtClean="0"/>
              <a:t>Bonferroni</a:t>
            </a:r>
            <a:r>
              <a:rPr lang="en-US" dirty="0" smtClean="0"/>
              <a:t>, so you can look directly at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Comparing correlations</a:t>
            </a:r>
          </a:p>
          <a:p>
            <a:pPr lvl="1"/>
            <a:r>
              <a:rPr lang="en-US" dirty="0" smtClean="0"/>
              <a:t>Checking if someone is wrong</a:t>
            </a:r>
          </a:p>
          <a:p>
            <a:r>
              <a:rPr lang="en-US" b="1" dirty="0" smtClean="0"/>
              <a:t>Comparing two correlation coefficients!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943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independent correlations</a:t>
            </a:r>
          </a:p>
          <a:p>
            <a:r>
              <a:rPr lang="en-US" dirty="0" smtClean="0"/>
              <a:t>Formula =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10" y="2278565"/>
            <a:ext cx="2565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66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dependent correlations</a:t>
            </a:r>
          </a:p>
          <a:p>
            <a:r>
              <a:rPr lang="en-US" dirty="0" smtClean="0"/>
              <a:t>Formula = gross (it’s on page 287 if you want).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089"/>
            <a:ext cx="8229600" cy="4525963"/>
          </a:xfrm>
        </p:spPr>
        <p:txBody>
          <a:bodyPr/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r</a:t>
            </a:r>
            <a:r>
              <a:rPr lang="en-US" dirty="0" smtClean="0"/>
              <a:t> – (1.96 X SE) = lower</a:t>
            </a:r>
          </a:p>
          <a:p>
            <a:r>
              <a:rPr lang="en-US" dirty="0" err="1" smtClean="0"/>
              <a:t>Z</a:t>
            </a:r>
            <a:r>
              <a:rPr lang="en-US" baseline="-25000" dirty="0" err="1" smtClean="0"/>
              <a:t>r</a:t>
            </a:r>
            <a:r>
              <a:rPr lang="en-US" dirty="0" smtClean="0"/>
              <a:t> + (1.96 X SE) = upper</a:t>
            </a:r>
          </a:p>
          <a:p>
            <a:pPr lvl="1"/>
            <a:r>
              <a:rPr lang="en-US" dirty="0" smtClean="0"/>
              <a:t>Or 2.58 for 99% confidence interval</a:t>
            </a:r>
          </a:p>
          <a:p>
            <a:r>
              <a:rPr lang="en-US" dirty="0" smtClean="0"/>
              <a:t>Translate back to </a:t>
            </a:r>
            <a:r>
              <a:rPr lang="en-US" i="1" dirty="0" smtClean="0"/>
              <a:t>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38" y="4038600"/>
            <a:ext cx="1587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5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Correlation and Causality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third-variable problem:</a:t>
            </a:r>
          </a:p>
          <a:p>
            <a:pPr lvl="1"/>
            <a:r>
              <a:rPr lang="en-GB" dirty="0" smtClean="0"/>
              <a:t>in any correlation, causality between two variables cannot be assumed because there may be other measured or unmeasured variables affecting the results.</a:t>
            </a:r>
          </a:p>
          <a:p>
            <a:r>
              <a:rPr lang="en-GB" dirty="0" smtClean="0"/>
              <a:t>Direction of causality:</a:t>
            </a:r>
          </a:p>
          <a:p>
            <a:pPr lvl="1"/>
            <a:r>
              <a:rPr lang="en-GB" dirty="0" smtClean="0"/>
              <a:t>Correlation coefficients say nothing about which variable causes the other to change</a:t>
            </a:r>
          </a:p>
        </p:txBody>
      </p:sp>
    </p:spTree>
    <p:extLst>
      <p:ext uri="{BB962C8B-B14F-4D97-AF65-F5344CB8AC3E}">
        <p14:creationId xmlns:p14="http://schemas.microsoft.com/office/powerpoint/2010/main" val="1789639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071546"/>
            <a:ext cx="2828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Nonparametric Correlation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Spearman’s Rho</a:t>
            </a:r>
          </a:p>
          <a:p>
            <a:pPr lvl="1"/>
            <a:r>
              <a:rPr lang="en-GB" dirty="0" smtClean="0"/>
              <a:t>Pearson’s correlation on the ranked data</a:t>
            </a:r>
          </a:p>
          <a:p>
            <a:r>
              <a:rPr lang="en-GB" dirty="0" smtClean="0"/>
              <a:t>Kendall’s Tau</a:t>
            </a:r>
          </a:p>
          <a:p>
            <a:pPr lvl="1"/>
            <a:r>
              <a:rPr lang="en-GB" dirty="0" smtClean="0"/>
              <a:t>Better than Spearman’s for small </a:t>
            </a:r>
            <a:r>
              <a:rPr lang="en-GB" dirty="0" smtClean="0"/>
              <a:t>samples</a:t>
            </a:r>
          </a:p>
          <a:p>
            <a:pPr lvl="1"/>
            <a:r>
              <a:rPr lang="en-GB" dirty="0" smtClean="0"/>
              <a:t>When lots of things have the same rank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962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44E3607-C17A-4B4B-B653-EFC1F4E654A2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39938" name="Object 2" descr="dimmu borgir faded"/>
          <p:cNvGraphicFramePr>
            <a:graphicFrameLocks noChangeAspect="1"/>
          </p:cNvGraphicFramePr>
          <p:nvPr/>
        </p:nvGraphicFramePr>
        <p:xfrm>
          <a:off x="1258888" y="987425"/>
          <a:ext cx="7694612" cy="508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SPW 6.0 Graph" r:id="rId4" imgW="4808520" imgH="3176280" progId="SigmaPlotGraphicObject.9">
                  <p:embed/>
                </p:oleObj>
              </mc:Choice>
              <mc:Fallback>
                <p:oleObj name="SPW 6.0 Graph" r:id="rId4" imgW="4808520" imgH="3176280" progId="SigmaPlotGraphicObject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87425"/>
                        <a:ext cx="7694612" cy="5081588"/>
                      </a:xfrm>
                      <a:prstGeom prst="rect">
                        <a:avLst/>
                      </a:prstGeom>
                      <a:solidFill>
                        <a:srgbClr val="000080"/>
                      </a:solidFill>
                      <a:effectLst>
                        <a:outerShdw blurRad="63500" dist="71842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WordArt 3"/>
          <p:cNvSpPr>
            <a:spLocks noChangeArrowheads="1" noChangeShapeType="1" noTextEdit="1"/>
          </p:cNvSpPr>
          <p:nvPr/>
        </p:nvSpPr>
        <p:spPr bwMode="auto">
          <a:xfrm>
            <a:off x="2627313" y="188913"/>
            <a:ext cx="5191125" cy="673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4000" kern="10" dirty="0"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noFill/>
                <a:latin typeface="Arial Black"/>
              </a:rPr>
              <a:t>Positive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9889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World’s best Liar Competition</a:t>
            </a:r>
          </a:p>
          <a:p>
            <a:pPr lvl="1"/>
            <a:r>
              <a:rPr lang="en-GB" dirty="0" smtClean="0"/>
              <a:t>68 contestants</a:t>
            </a:r>
          </a:p>
          <a:p>
            <a:pPr lvl="1"/>
            <a:r>
              <a:rPr lang="en-GB" dirty="0" smtClean="0"/>
              <a:t>Measures</a:t>
            </a:r>
          </a:p>
          <a:p>
            <a:pPr lvl="2"/>
            <a:r>
              <a:rPr lang="en-GB" dirty="0" smtClean="0"/>
              <a:t>Where they were placed in the competition (first, second, third, etc.)</a:t>
            </a:r>
          </a:p>
          <a:p>
            <a:pPr lvl="2"/>
            <a:r>
              <a:rPr lang="en-GB" dirty="0" smtClean="0"/>
              <a:t>Creativity questionnaire (maximum score 60)</a:t>
            </a:r>
          </a:p>
          <a:p>
            <a:pPr marL="0" indent="0">
              <a:buNone/>
            </a:pPr>
            <a:r>
              <a:rPr lang="en-GB" dirty="0" smtClean="0"/>
              <a:t>C</a:t>
            </a:r>
            <a:r>
              <a:rPr lang="en-US" dirty="0" smtClean="0"/>
              <a:t>7 </a:t>
            </a:r>
            <a:r>
              <a:rPr lang="en-US" dirty="0" err="1" smtClean="0"/>
              <a:t>liar.sav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98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correlate &gt; bivariate</a:t>
            </a:r>
          </a:p>
          <a:p>
            <a:r>
              <a:rPr lang="en-US" dirty="0" smtClean="0"/>
              <a:t>Move them all over!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9" y="3698071"/>
            <a:ext cx="6045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39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800"/>
            <a:ext cx="9144000" cy="59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06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03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89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err="1" smtClean="0"/>
              <a:t>vs</a:t>
            </a:r>
            <a:r>
              <a:rPr lang="en-US" dirty="0" smtClean="0"/>
              <a:t> not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Point/</a:t>
            </a:r>
            <a:r>
              <a:rPr lang="en-US" dirty="0" err="1" smtClean="0"/>
              <a:t>Biserial</a:t>
            </a:r>
            <a:r>
              <a:rPr lang="en-US" dirty="0" smtClean="0"/>
              <a:t> correlation = correlation with a dichotomous variable</a:t>
            </a:r>
          </a:p>
          <a:p>
            <a:r>
              <a:rPr lang="en-US" dirty="0" smtClean="0"/>
              <a:t>Which is which?</a:t>
            </a:r>
          </a:p>
          <a:p>
            <a:pPr lvl="1"/>
            <a:r>
              <a:rPr lang="en-US" dirty="0" smtClean="0"/>
              <a:t>Point </a:t>
            </a:r>
            <a:r>
              <a:rPr lang="en-US" dirty="0" err="1" smtClean="0"/>
              <a:t>biserial</a:t>
            </a:r>
            <a:r>
              <a:rPr lang="en-US" dirty="0" smtClean="0"/>
              <a:t> = true dichotomy, no underlying continuum (i.e. gender)</a:t>
            </a:r>
          </a:p>
          <a:p>
            <a:pPr lvl="1"/>
            <a:r>
              <a:rPr lang="en-US" dirty="0" err="1" smtClean="0"/>
              <a:t>Biserial</a:t>
            </a:r>
            <a:r>
              <a:rPr lang="en-US" dirty="0"/>
              <a:t> </a:t>
            </a:r>
            <a:r>
              <a:rPr lang="en-US" dirty="0" smtClean="0"/>
              <a:t>= not quite discrete (i.e. pass/fail)</a:t>
            </a:r>
          </a:p>
          <a:p>
            <a:r>
              <a:rPr lang="en-US" dirty="0" smtClean="0"/>
              <a:t>SPSS does PBS when you select dichotomous variables</a:t>
            </a:r>
          </a:p>
          <a:p>
            <a:pPr lvl="1"/>
            <a:r>
              <a:rPr lang="en-US" dirty="0" smtClean="0"/>
              <a:t>(this means 2 levels, more = treats as real correlation)</a:t>
            </a:r>
          </a:p>
        </p:txBody>
      </p:sp>
    </p:spTree>
    <p:extLst>
      <p:ext uri="{BB962C8B-B14F-4D97-AF65-F5344CB8AC3E}">
        <p14:creationId xmlns:p14="http://schemas.microsoft.com/office/powerpoint/2010/main" val="412473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20000" cy="952500"/>
          </a:xfrm>
          <a:noFill/>
        </p:spPr>
        <p:txBody>
          <a:bodyPr/>
          <a:lstStyle/>
          <a:p>
            <a:pPr eaLnBrk="1" hangingPunct="1"/>
            <a:r>
              <a:rPr lang="en-GB" sz="3600" dirty="0" smtClean="0"/>
              <a:t>Partial and Semi-Partial Correlations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1346200" y="1651000"/>
            <a:ext cx="7607300" cy="4471988"/>
          </a:xfrm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dirty="0" smtClean="0"/>
              <a:t>Partial correlation: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Measures the relationship between two variables, controlling for the effect that a third variable has on them both.</a:t>
            </a:r>
          </a:p>
          <a:p>
            <a:pPr>
              <a:lnSpc>
                <a:spcPct val="90000"/>
              </a:lnSpc>
            </a:pPr>
            <a:r>
              <a:rPr lang="en-GB" sz="3600" dirty="0" smtClean="0"/>
              <a:t>Semi-partial correlation: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Measures the relationship between two variables controlling for the effect that a third variable has on only one of the others.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Slide </a:t>
            </a:r>
            <a:fld id="{30D7CD95-F1A2-41F4-8266-3112F7CA8FF2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fld id="{A9CA2520-CF1F-41A2-A09F-7B900ED6F6E5}" type="datetime5">
              <a:rPr lang="en-GB"/>
              <a:pPr/>
              <a:t>5-Nov-13</a:t>
            </a:fld>
            <a:endParaRPr lang="en-GB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Andy Field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3" y="2348880"/>
            <a:ext cx="829532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9263"/>
            <a:ext cx="5619328" cy="62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98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PR/SR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= SR</a:t>
            </a:r>
          </a:p>
          <a:p>
            <a:r>
              <a:rPr lang="en-US" dirty="0" smtClean="0"/>
              <a:t>Partial = PR</a:t>
            </a:r>
          </a:p>
          <a:p>
            <a:r>
              <a:rPr lang="en-US" dirty="0" smtClean="0"/>
              <a:t>When?	</a:t>
            </a:r>
          </a:p>
          <a:p>
            <a:pPr lvl="1"/>
            <a:r>
              <a:rPr lang="en-US" dirty="0" smtClean="0"/>
              <a:t>Normally these are part of regression (especially hierarchical)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61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 (partial)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&gt; correlate &gt; partial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22650"/>
            <a:ext cx="5867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6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85722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AEAD247-88F0-4C57-BF6A-2E98F6DE481E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41986" name="Object 2" descr="dimmu borgir faded"/>
          <p:cNvGraphicFramePr>
            <a:graphicFrameLocks noChangeAspect="1"/>
          </p:cNvGraphicFramePr>
          <p:nvPr/>
        </p:nvGraphicFramePr>
        <p:xfrm>
          <a:off x="1692275" y="801688"/>
          <a:ext cx="6896100" cy="535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SPW 6.0 Graph" r:id="rId4" imgW="4871880" imgH="3781800" progId="SigmaPlotGraphicObject.9">
                  <p:embed/>
                </p:oleObj>
              </mc:Choice>
              <mc:Fallback>
                <p:oleObj name="SPW 6.0 Graph" r:id="rId4" imgW="4871880" imgH="3781800" progId="SigmaPlotGraphicObject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801688"/>
                        <a:ext cx="6896100" cy="5351462"/>
                      </a:xfrm>
                      <a:prstGeom prst="rect">
                        <a:avLst/>
                      </a:prstGeom>
                      <a:solidFill>
                        <a:srgbClr val="000080"/>
                      </a:solidFill>
                      <a:effectLst>
                        <a:outerShdw blurRad="63500" dist="107763" dir="2700000" algn="ctr" rotWithShape="0">
                          <a:schemeClr val="tx1">
                            <a:alpha val="74998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WordArt 3"/>
          <p:cNvSpPr>
            <a:spLocks noChangeArrowheads="1" noChangeShapeType="1" noTextEdit="1"/>
          </p:cNvSpPr>
          <p:nvPr/>
        </p:nvSpPr>
        <p:spPr bwMode="auto">
          <a:xfrm>
            <a:off x="2411413" y="188913"/>
            <a:ext cx="54959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noFill/>
                <a:latin typeface="Arial Black"/>
              </a:rPr>
              <a:t>Negative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20604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 (partial)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two you want correlated in the top box.</a:t>
            </a:r>
          </a:p>
          <a:p>
            <a:r>
              <a:rPr lang="en-US" dirty="0" smtClean="0"/>
              <a:t>Put the one you want to control for in the bottom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22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77900"/>
            <a:ext cx="68580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1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866900"/>
            <a:ext cx="7264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3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 +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builder &gt; scatter plot </a:t>
            </a:r>
          </a:p>
          <a:p>
            <a:pPr lvl="1"/>
            <a:r>
              <a:rPr lang="en-US" dirty="0" smtClean="0"/>
              <a:t>one in X, one in Y</a:t>
            </a:r>
          </a:p>
          <a:p>
            <a:r>
              <a:rPr lang="en-US" dirty="0" smtClean="0"/>
              <a:t>Graph builder &gt; scatter matrix </a:t>
            </a:r>
          </a:p>
          <a:p>
            <a:pPr lvl="1"/>
            <a:r>
              <a:rPr lang="en-US" dirty="0" smtClean="0"/>
              <a:t>All the variables in X axis</a:t>
            </a:r>
          </a:p>
          <a:p>
            <a:r>
              <a:rPr lang="en-US" dirty="0" smtClean="0"/>
              <a:t>Exam Anxiety dataset (c7 </a:t>
            </a:r>
            <a:r>
              <a:rPr lang="en-US" dirty="0" err="1" smtClean="0"/>
              <a:t>exam.sav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33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only do you need to check X and Y for proper labels</a:t>
            </a:r>
          </a:p>
          <a:p>
            <a:r>
              <a:rPr lang="en-US" dirty="0" smtClean="0"/>
              <a:t>Now you need to make sure X and Y are appropriate lengths for your scatterplot</a:t>
            </a:r>
          </a:p>
          <a:p>
            <a:pPr lvl="1"/>
            <a:r>
              <a:rPr lang="en-US" dirty="0" smtClean="0"/>
              <a:t>Although this rule is less strictly enforced than the bar graph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0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Cambria Math"/>
                <a:ea typeface="ＭＳ 明朝"/>
                <a:cs typeface="Times New Roman"/>
              </a:rPr>
              <a:t>First, look at some scatterplots of the variables that have been measured.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mbria Math"/>
                <a:ea typeface="ＭＳ 明朝"/>
                <a:cs typeface="Times New Roman"/>
              </a:rPr>
              <a:t>O</a:t>
            </a:r>
            <a:r>
              <a:rPr lang="en-GB" dirty="0" err="1">
                <a:latin typeface="Cambria Math"/>
                <a:ea typeface="ＭＳ 明朝"/>
                <a:cs typeface="Times New Roman"/>
              </a:rPr>
              <a:t>utcome</a:t>
            </a:r>
            <a:r>
              <a:rPr lang="en-GB" i="1" baseline="-25000" dirty="0" err="1">
                <a:latin typeface="Cambria Math"/>
                <a:ea typeface="ＭＳ 明朝"/>
                <a:cs typeface="Times New Roman"/>
              </a:rPr>
              <a:t>i</a:t>
            </a:r>
            <a:r>
              <a:rPr lang="en-GB" i="1" baseline="-25000" dirty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>
                <a:latin typeface="Cambria Math"/>
                <a:ea typeface="ＭＳ 明朝"/>
                <a:cs typeface="Times New Roman"/>
              </a:rPr>
              <a:t>= </a:t>
            </a:r>
            <a:r>
              <a:rPr lang="en-GB" dirty="0" smtClean="0">
                <a:latin typeface="Cambria Math"/>
                <a:ea typeface="ＭＳ 明朝"/>
                <a:cs typeface="Times New Roman"/>
              </a:rPr>
              <a:t>(model</a:t>
            </a:r>
            <a:r>
              <a:rPr lang="en-GB" baseline="-25000" dirty="0" smtClean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>
                <a:latin typeface="Cambria Math"/>
                <a:ea typeface="ＭＳ 明朝"/>
                <a:cs typeface="Times New Roman"/>
              </a:rPr>
              <a:t>) + </a:t>
            </a:r>
            <a:r>
              <a:rPr lang="en-GB" dirty="0" err="1" smtClean="0">
                <a:latin typeface="Cambria Math"/>
                <a:ea typeface="ＭＳ 明朝"/>
                <a:cs typeface="Times New Roman"/>
              </a:rPr>
              <a:t>error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endParaRPr lang="en-US" dirty="0" smtClean="0">
              <a:latin typeface="Cambria Math"/>
              <a:ea typeface="ＭＳ 明朝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Cambria Math"/>
                <a:ea typeface="ＭＳ 明朝"/>
                <a:cs typeface="Times New Roman"/>
              </a:rPr>
              <a:t>O</a:t>
            </a:r>
            <a:r>
              <a:rPr lang="en-GB" dirty="0" err="1" smtClean="0">
                <a:latin typeface="Cambria Math"/>
                <a:ea typeface="ＭＳ 明朝"/>
                <a:cs typeface="Times New Roman"/>
              </a:rPr>
              <a:t>utcome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r>
              <a:rPr lang="en-GB" i="1" baseline="-25000" dirty="0" smtClean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 smtClean="0">
                <a:latin typeface="Cambria Math"/>
                <a:ea typeface="ＭＳ 明朝"/>
                <a:cs typeface="Times New Roman"/>
              </a:rPr>
              <a:t>= (</a:t>
            </a:r>
            <a:r>
              <a:rPr lang="en-GB" i="1" dirty="0" err="1" smtClean="0">
                <a:latin typeface="Cambria Math"/>
                <a:ea typeface="ＭＳ 明朝"/>
                <a:cs typeface="Times New Roman"/>
              </a:rPr>
              <a:t>bX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r>
              <a:rPr lang="en-GB" i="1" baseline="-25000" dirty="0" smtClean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 smtClean="0">
                <a:latin typeface="Cambria Math"/>
                <a:ea typeface="ＭＳ 明朝"/>
                <a:cs typeface="Times New Roman"/>
              </a:rPr>
              <a:t>) + </a:t>
            </a:r>
            <a:r>
              <a:rPr lang="en-GB" dirty="0" err="1" smtClean="0">
                <a:latin typeface="Cambria Math"/>
                <a:ea typeface="ＭＳ 明朝"/>
                <a:cs typeface="Times New Roman"/>
              </a:rPr>
              <a:t>error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endParaRPr lang="en-GB" baseline="-25000" dirty="0">
              <a:latin typeface="Cambria Math"/>
              <a:ea typeface="ＭＳ 明朝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6169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beta = r when you have one 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Cambria Math"/>
                <a:ea typeface="ＭＳ 明朝"/>
                <a:cs typeface="Times New Roman"/>
              </a:rPr>
              <a:t>O</a:t>
            </a:r>
            <a:r>
              <a:rPr lang="en-GB" dirty="0" err="1" smtClean="0">
                <a:latin typeface="Cambria Math"/>
                <a:ea typeface="ＭＳ 明朝"/>
                <a:cs typeface="Times New Roman"/>
              </a:rPr>
              <a:t>utcome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r>
              <a:rPr lang="en-GB" i="1" baseline="-25000" dirty="0" smtClean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>
                <a:latin typeface="Cambria Math"/>
                <a:ea typeface="ＭＳ 明朝"/>
                <a:cs typeface="Times New Roman"/>
              </a:rPr>
              <a:t>= </a:t>
            </a:r>
            <a:r>
              <a:rPr lang="en-GB" dirty="0" smtClean="0">
                <a:latin typeface="Cambria Math"/>
                <a:ea typeface="ＭＳ 明朝"/>
                <a:cs typeface="Times New Roman"/>
              </a:rPr>
              <a:t>(model</a:t>
            </a:r>
            <a:r>
              <a:rPr lang="en-GB" baseline="-25000" dirty="0" smtClean="0">
                <a:latin typeface="Cambria Math"/>
                <a:ea typeface="ＭＳ 明朝"/>
                <a:cs typeface="Times New Roman"/>
              </a:rPr>
              <a:t> </a:t>
            </a:r>
            <a:r>
              <a:rPr lang="en-GB" dirty="0">
                <a:latin typeface="Cambria Math"/>
                <a:ea typeface="ＭＳ 明朝"/>
                <a:cs typeface="Times New Roman"/>
              </a:rPr>
              <a:t>) + </a:t>
            </a:r>
            <a:r>
              <a:rPr lang="en-GB" dirty="0" err="1" smtClean="0">
                <a:latin typeface="Cambria Math"/>
                <a:ea typeface="ＭＳ 明朝"/>
                <a:cs typeface="Times New Roman"/>
              </a:rPr>
              <a:t>error</a:t>
            </a:r>
            <a:r>
              <a:rPr lang="en-GB" i="1" baseline="-25000" dirty="0" err="1" smtClean="0">
                <a:latin typeface="Cambria Math"/>
                <a:ea typeface="ＭＳ 明朝"/>
                <a:cs typeface="Times New Roman"/>
              </a:rPr>
              <a:t>i</a:t>
            </a:r>
            <a:endParaRPr lang="en-GB" i="1" baseline="-25000" dirty="0" smtClean="0">
              <a:latin typeface="Cambria Math"/>
              <a:ea typeface="ＭＳ 明朝"/>
              <a:cs typeface="Times New Roman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Cambria Math"/>
                <a:ea typeface="ＭＳ 明朝"/>
                <a:cs typeface="Times New Roman"/>
              </a:rPr>
              <a:t>Previously, this was Mean + SE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Cambria Math"/>
                <a:ea typeface="ＭＳ 明朝"/>
                <a:cs typeface="Times New Roman"/>
              </a:rPr>
              <a:t>And we used SE to determine if the model “fit” well.</a:t>
            </a:r>
            <a:endParaRPr lang="en-US" dirty="0" smtClean="0">
              <a:latin typeface="Cambria Math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73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1113</Words>
  <Application>Microsoft Macintosh PowerPoint</Application>
  <PresentationFormat>On-screen Show (4:3)</PresentationFormat>
  <Paragraphs>183</Paragraphs>
  <Slides>52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SPW 6.0 Graph</vt:lpstr>
      <vt:lpstr>Microsoft Equation</vt:lpstr>
      <vt:lpstr>Correlation</vt:lpstr>
      <vt:lpstr>What is a Correlation?</vt:lpstr>
      <vt:lpstr>PowerPoint Presentation</vt:lpstr>
      <vt:lpstr>PowerPoint Presentation</vt:lpstr>
      <vt:lpstr>PowerPoint Presentation</vt:lpstr>
      <vt:lpstr>Scatterplots + Matrices</vt:lpstr>
      <vt:lpstr>Scatterplots</vt:lpstr>
      <vt:lpstr>Modeling Relationships</vt:lpstr>
      <vt:lpstr>Modeling Relationships</vt:lpstr>
      <vt:lpstr>Modeling Relationships</vt:lpstr>
      <vt:lpstr>Measuring Relationships</vt:lpstr>
      <vt:lpstr>Revision of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Covariance</vt:lpstr>
      <vt:lpstr>The Correlation Coefficient</vt:lpstr>
      <vt:lpstr>The Correlation Coefficient</vt:lpstr>
      <vt:lpstr>Correlation Coefficient</vt:lpstr>
      <vt:lpstr>Things to know about the Correlation</vt:lpstr>
      <vt:lpstr>R versus r</vt:lpstr>
      <vt:lpstr>Correlation: Example</vt:lpstr>
      <vt:lpstr>Conducting Correlation Analysis</vt:lpstr>
      <vt:lpstr>Assumptions</vt:lpstr>
      <vt:lpstr>SPSS</vt:lpstr>
      <vt:lpstr>Correlation Output</vt:lpstr>
      <vt:lpstr>Output</vt:lpstr>
      <vt:lpstr>Significance Tests</vt:lpstr>
      <vt:lpstr>Significance Tests</vt:lpstr>
      <vt:lpstr>Significance Tests</vt:lpstr>
      <vt:lpstr>Significance Tests</vt:lpstr>
      <vt:lpstr>Compare Correlations</vt:lpstr>
      <vt:lpstr>Compare Correlations</vt:lpstr>
      <vt:lpstr>Confidence Intervals</vt:lpstr>
      <vt:lpstr>Correlation and Causality</vt:lpstr>
      <vt:lpstr>Nonparametric Correlation</vt:lpstr>
      <vt:lpstr>Example</vt:lpstr>
      <vt:lpstr>SPSS</vt:lpstr>
      <vt:lpstr>SPSS</vt:lpstr>
      <vt:lpstr>Output</vt:lpstr>
      <vt:lpstr>Point vs not point</vt:lpstr>
      <vt:lpstr>Partial and Semi-Partial Correlations</vt:lpstr>
      <vt:lpstr>PowerPoint Presentation</vt:lpstr>
      <vt:lpstr>PowerPoint Presentation</vt:lpstr>
      <vt:lpstr>A word on PR/SR</vt:lpstr>
      <vt:lpstr>SPSS (partial)</vt:lpstr>
      <vt:lpstr>SPSS (partial)</vt:lpstr>
      <vt:lpstr>PowerPoint Presentation</vt:lpstr>
      <vt:lpstr>Output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Erin Buchanan</dc:creator>
  <cp:lastModifiedBy>Erin Buchanan</cp:lastModifiedBy>
  <cp:revision>31</cp:revision>
  <dcterms:created xsi:type="dcterms:W3CDTF">2013-11-06T03:16:40Z</dcterms:created>
  <dcterms:modified xsi:type="dcterms:W3CDTF">2013-11-06T05:34:17Z</dcterms:modified>
</cp:coreProperties>
</file>