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9"/>
  </p:notesMasterIdLst>
  <p:sldIdLst>
    <p:sldId id="257" r:id="rId2"/>
    <p:sldId id="259" r:id="rId3"/>
    <p:sldId id="276" r:id="rId4"/>
    <p:sldId id="260" r:id="rId5"/>
    <p:sldId id="261" r:id="rId6"/>
    <p:sldId id="277" r:id="rId7"/>
    <p:sldId id="278" r:id="rId8"/>
    <p:sldId id="279" r:id="rId9"/>
    <p:sldId id="280" r:id="rId10"/>
    <p:sldId id="262" r:id="rId11"/>
    <p:sldId id="264" r:id="rId12"/>
    <p:sldId id="265" r:id="rId13"/>
    <p:sldId id="266" r:id="rId14"/>
    <p:sldId id="267" r:id="rId15"/>
    <p:sldId id="268" r:id="rId16"/>
    <p:sldId id="281" r:id="rId17"/>
    <p:sldId id="282" r:id="rId18"/>
    <p:sldId id="284" r:id="rId19"/>
    <p:sldId id="283" r:id="rId20"/>
    <p:sldId id="285" r:id="rId21"/>
    <p:sldId id="286" r:id="rId22"/>
    <p:sldId id="287" r:id="rId23"/>
    <p:sldId id="288" r:id="rId24"/>
    <p:sldId id="301" r:id="rId25"/>
    <p:sldId id="323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289" r:id="rId35"/>
    <p:sldId id="290" r:id="rId36"/>
    <p:sldId id="310" r:id="rId37"/>
    <p:sldId id="295" r:id="rId38"/>
    <p:sldId id="292" r:id="rId39"/>
    <p:sldId id="311" r:id="rId40"/>
    <p:sldId id="291" r:id="rId41"/>
    <p:sldId id="293" r:id="rId42"/>
    <p:sldId id="294" r:id="rId43"/>
    <p:sldId id="312" r:id="rId44"/>
    <p:sldId id="296" r:id="rId45"/>
    <p:sldId id="313" r:id="rId46"/>
    <p:sldId id="297" r:id="rId47"/>
    <p:sldId id="298" r:id="rId48"/>
    <p:sldId id="314" r:id="rId49"/>
    <p:sldId id="299" r:id="rId50"/>
    <p:sldId id="315" r:id="rId51"/>
    <p:sldId id="300" r:id="rId52"/>
    <p:sldId id="316" r:id="rId53"/>
    <p:sldId id="317" r:id="rId54"/>
    <p:sldId id="320" r:id="rId55"/>
    <p:sldId id="321" r:id="rId56"/>
    <p:sldId id="322" r:id="rId57"/>
    <p:sldId id="319" r:id="rId58"/>
    <p:sldId id="35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51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CBF2B-5B13-5847-8BDF-D87BE4C7FA4E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608D4-EDE7-5F49-9156-72DDFB74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EE3E-00F4-4B13-B5A3-6C2C88214EE6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EE3E-00F4-4B13-B5A3-6C2C88214EE6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1EE3E-00F4-4B13-B5A3-6C2C88214EE6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746A5-5013-4FEC-AC8F-FDBD31241FA4}" type="slidenum">
              <a:rPr lang="en-US"/>
              <a:pPr/>
              <a:t>59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60E13-A65F-4289-9112-7F20628745AA}" type="slidenum">
              <a:rPr lang="en-US"/>
              <a:pPr/>
              <a:t>60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2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DF85106-AC1E-B04B-98E8-4099A3202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5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3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3527-5F7C-D447-9E05-56622733F96C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06761-9D62-724A-94BA-BD19FA05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Linear Regression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Chapter 8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2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E53B0CC6-C5F1-4DD4-9F5D-530A74F6AB11}" type="slidenum">
              <a:rPr lang="en-US"/>
              <a:pPr/>
              <a:t>10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The Method of Least Squares</a:t>
            </a:r>
            <a:endParaRPr lang="en-US" sz="400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7638" y="4379922"/>
            <a:ext cx="2380742" cy="198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93800"/>
            <a:ext cx="6876288" cy="47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9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787400"/>
            <a:ext cx="5588000" cy="5638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D2EC1C37-A4B8-46FE-BF44-F47F98BA8AD3}" type="slidenum">
              <a:rPr lang="en-US"/>
              <a:pPr/>
              <a:t>11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758138" cy="1143000"/>
          </a:xfrm>
        </p:spPr>
        <p:txBody>
          <a:bodyPr/>
          <a:lstStyle/>
          <a:p>
            <a:r>
              <a:rPr lang="en-GB" dirty="0"/>
              <a:t>Sums of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5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FB22336C-C71A-4702-8A17-52F7325EED87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SS</a:t>
            </a:r>
            <a:r>
              <a:rPr lang="en-US" sz="2800" baseline="-25000" dirty="0"/>
              <a:t>T</a:t>
            </a:r>
          </a:p>
          <a:p>
            <a:pPr lvl="1"/>
            <a:r>
              <a:rPr lang="en-US" sz="2400" dirty="0"/>
              <a:t>Total variability (variability between scores and the mean)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My score – Grand mean</a:t>
            </a:r>
            <a:endParaRPr lang="en-US" sz="2400" dirty="0"/>
          </a:p>
          <a:p>
            <a:r>
              <a:rPr lang="en-US" sz="2800" dirty="0"/>
              <a:t>SS</a:t>
            </a:r>
            <a:r>
              <a:rPr lang="en-US" sz="2800" baseline="-25000" dirty="0"/>
              <a:t>R</a:t>
            </a:r>
          </a:p>
          <a:p>
            <a:pPr lvl="1"/>
            <a:r>
              <a:rPr lang="en-US" sz="2400" dirty="0"/>
              <a:t>Residual/Error variability (variability between the regression model and the actual data)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My score – my predicted score</a:t>
            </a:r>
            <a:endParaRPr lang="en-US" sz="2400" dirty="0"/>
          </a:p>
          <a:p>
            <a:r>
              <a:rPr lang="en-US" sz="2800" dirty="0"/>
              <a:t>SS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Model variability (difference in variability between the model and the mean)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My predicted score – Grand mean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73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4FA96229-D2C7-4A66-AADC-85FE49C84521}" type="slidenum">
              <a:rPr lang="en-US"/>
              <a:pPr/>
              <a:t>13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</a:t>
            </a:r>
            <a:r>
              <a:rPr lang="en-GB" dirty="0"/>
              <a:t>Model: ANOVA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4437063"/>
            <a:ext cx="6923087" cy="1689100"/>
          </a:xfrm>
        </p:spPr>
        <p:txBody>
          <a:bodyPr/>
          <a:lstStyle/>
          <a:p>
            <a:r>
              <a:rPr lang="en-US" sz="2800"/>
              <a:t>If the model results in better prediction than using the mean, then we expect SS</a:t>
            </a:r>
            <a:r>
              <a:rPr lang="en-US" sz="2800" baseline="-25000"/>
              <a:t>M</a:t>
            </a:r>
            <a:r>
              <a:rPr lang="en-US" sz="2800"/>
              <a:t> to be much greater than SS</a:t>
            </a:r>
            <a:r>
              <a:rPr lang="en-US" sz="2800" baseline="-25000"/>
              <a:t>R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659563" y="3213100"/>
            <a:ext cx="2065337" cy="720725"/>
            <a:chOff x="4195" y="2205"/>
            <a:chExt cx="1074" cy="454"/>
          </a:xfrm>
        </p:grpSpPr>
        <p:sp>
          <p:nvSpPr>
            <p:cNvPr id="21522" name="Freeform 18"/>
            <p:cNvSpPr>
              <a:spLocks/>
            </p:cNvSpPr>
            <p:nvPr/>
          </p:nvSpPr>
          <p:spPr bwMode="auto">
            <a:xfrm>
              <a:off x="4195" y="2205"/>
              <a:ext cx="1074" cy="4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2"/>
                </a:cxn>
                <a:cxn ang="0">
                  <a:pos x="0" y="84"/>
                </a:cxn>
                <a:cxn ang="0">
                  <a:pos x="12" y="96"/>
                </a:cxn>
                <a:cxn ang="0">
                  <a:pos x="116" y="96"/>
                </a:cxn>
                <a:cxn ang="0">
                  <a:pos x="128" y="84"/>
                </a:cxn>
                <a:cxn ang="0">
                  <a:pos x="128" y="12"/>
                </a:cxn>
                <a:cxn ang="0">
                  <a:pos x="116" y="0"/>
                </a:cxn>
                <a:cxn ang="0">
                  <a:pos x="12" y="0"/>
                </a:cxn>
              </a:cxnLst>
              <a:rect l="0" t="0" r="r" b="b"/>
              <a:pathLst>
                <a:path w="128" h="96">
                  <a:moveTo>
                    <a:pt x="12" y="0"/>
                  </a:moveTo>
                  <a:cubicBezTo>
                    <a:pt x="5" y="0"/>
                    <a:pt x="0" y="6"/>
                    <a:pt x="0" y="12"/>
                  </a:cubicBezTo>
                  <a:lnTo>
                    <a:pt x="0" y="84"/>
                  </a:lnTo>
                  <a:cubicBezTo>
                    <a:pt x="0" y="91"/>
                    <a:pt x="5" y="96"/>
                    <a:pt x="12" y="96"/>
                  </a:cubicBezTo>
                  <a:lnTo>
                    <a:pt x="116" y="96"/>
                  </a:lnTo>
                  <a:cubicBezTo>
                    <a:pt x="122" y="96"/>
                    <a:pt x="128" y="91"/>
                    <a:pt x="128" y="84"/>
                  </a:cubicBezTo>
                  <a:lnTo>
                    <a:pt x="128" y="12"/>
                  </a:lnTo>
                  <a:cubicBezTo>
                    <a:pt x="128" y="6"/>
                    <a:pt x="122" y="0"/>
                    <a:pt x="116" y="0"/>
                  </a:cubicBezTo>
                  <a:lnTo>
                    <a:pt x="1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4601" y="2251"/>
              <a:ext cx="216" cy="17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b="1" dirty="0">
                  <a:solidFill>
                    <a:srgbClr val="FFFFFF"/>
                  </a:solidFill>
                </a:rPr>
                <a:t>SS</a:t>
              </a:r>
              <a:r>
                <a:rPr lang="en-GB" b="1" baseline="-25000" dirty="0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4381" y="2478"/>
              <a:ext cx="578" cy="134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400" dirty="0">
                  <a:solidFill>
                    <a:srgbClr val="FFFFFF"/>
                  </a:solidFill>
                </a:rPr>
                <a:t>Error in Model</a:t>
              </a:r>
              <a:endParaRPr lang="en-GB" sz="1400" dirty="0">
                <a:latin typeface="Times New Roman" pitchFamily="18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547813" y="3213100"/>
            <a:ext cx="4368800" cy="720725"/>
            <a:chOff x="1247" y="2205"/>
            <a:chExt cx="2752" cy="454"/>
          </a:xfrm>
        </p:grpSpPr>
        <p:sp>
          <p:nvSpPr>
            <p:cNvPr id="21539" name="Freeform 35"/>
            <p:cNvSpPr>
              <a:spLocks/>
            </p:cNvSpPr>
            <p:nvPr/>
          </p:nvSpPr>
          <p:spPr bwMode="auto">
            <a:xfrm>
              <a:off x="1247" y="2205"/>
              <a:ext cx="2752" cy="4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2"/>
                </a:cxn>
                <a:cxn ang="0">
                  <a:pos x="0" y="84"/>
                </a:cxn>
                <a:cxn ang="0">
                  <a:pos x="12" y="96"/>
                </a:cxn>
                <a:cxn ang="0">
                  <a:pos x="116" y="96"/>
                </a:cxn>
                <a:cxn ang="0">
                  <a:pos x="128" y="84"/>
                </a:cxn>
                <a:cxn ang="0">
                  <a:pos x="128" y="12"/>
                </a:cxn>
                <a:cxn ang="0">
                  <a:pos x="116" y="0"/>
                </a:cxn>
                <a:cxn ang="0">
                  <a:pos x="12" y="0"/>
                </a:cxn>
              </a:cxnLst>
              <a:rect l="0" t="0" r="r" b="b"/>
              <a:pathLst>
                <a:path w="128" h="96">
                  <a:moveTo>
                    <a:pt x="12" y="0"/>
                  </a:moveTo>
                  <a:cubicBezTo>
                    <a:pt x="5" y="0"/>
                    <a:pt x="0" y="6"/>
                    <a:pt x="0" y="12"/>
                  </a:cubicBezTo>
                  <a:lnTo>
                    <a:pt x="0" y="84"/>
                  </a:lnTo>
                  <a:cubicBezTo>
                    <a:pt x="0" y="91"/>
                    <a:pt x="5" y="96"/>
                    <a:pt x="12" y="96"/>
                  </a:cubicBezTo>
                  <a:lnTo>
                    <a:pt x="116" y="96"/>
                  </a:lnTo>
                  <a:cubicBezTo>
                    <a:pt x="122" y="96"/>
                    <a:pt x="128" y="91"/>
                    <a:pt x="128" y="84"/>
                  </a:cubicBezTo>
                  <a:lnTo>
                    <a:pt x="128" y="12"/>
                  </a:lnTo>
                  <a:cubicBezTo>
                    <a:pt x="128" y="6"/>
                    <a:pt x="122" y="0"/>
                    <a:pt x="116" y="0"/>
                  </a:cubicBezTo>
                  <a:lnTo>
                    <a:pt x="1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2487" y="2251"/>
              <a:ext cx="272" cy="17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b="1" dirty="0">
                  <a:solidFill>
                    <a:srgbClr val="FFFFFF"/>
                  </a:solidFill>
                </a:rPr>
                <a:t>SS</a:t>
              </a:r>
              <a:r>
                <a:rPr lang="en-GB" b="1" baseline="-25000" dirty="0">
                  <a:solidFill>
                    <a:srgbClr val="FFFFFF"/>
                  </a:solidFill>
                </a:rPr>
                <a:t>M</a:t>
              </a: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1857" y="2478"/>
              <a:ext cx="1532" cy="134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400" dirty="0">
                  <a:solidFill>
                    <a:srgbClr val="FFFFFF"/>
                  </a:solidFill>
                </a:rPr>
                <a:t>Improvement Due to the Model</a:t>
              </a:r>
              <a:endParaRPr lang="en-GB" sz="1400" dirty="0">
                <a:latin typeface="Times New Roman" pitchFamily="18" charset="0"/>
              </a:endParaRP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835150" y="1773238"/>
            <a:ext cx="6337300" cy="720725"/>
            <a:chOff x="1247" y="1525"/>
            <a:chExt cx="3992" cy="454"/>
          </a:xfrm>
        </p:grpSpPr>
        <p:sp>
          <p:nvSpPr>
            <p:cNvPr id="21542" name="Freeform 38"/>
            <p:cNvSpPr>
              <a:spLocks/>
            </p:cNvSpPr>
            <p:nvPr/>
          </p:nvSpPr>
          <p:spPr bwMode="auto">
            <a:xfrm>
              <a:off x="1247" y="1525"/>
              <a:ext cx="3992" cy="4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2"/>
                </a:cxn>
                <a:cxn ang="0">
                  <a:pos x="0" y="84"/>
                </a:cxn>
                <a:cxn ang="0">
                  <a:pos x="12" y="96"/>
                </a:cxn>
                <a:cxn ang="0">
                  <a:pos x="116" y="96"/>
                </a:cxn>
                <a:cxn ang="0">
                  <a:pos x="128" y="84"/>
                </a:cxn>
                <a:cxn ang="0">
                  <a:pos x="128" y="12"/>
                </a:cxn>
                <a:cxn ang="0">
                  <a:pos x="116" y="0"/>
                </a:cxn>
                <a:cxn ang="0">
                  <a:pos x="12" y="0"/>
                </a:cxn>
              </a:cxnLst>
              <a:rect l="0" t="0" r="r" b="b"/>
              <a:pathLst>
                <a:path w="128" h="96">
                  <a:moveTo>
                    <a:pt x="12" y="0"/>
                  </a:moveTo>
                  <a:cubicBezTo>
                    <a:pt x="5" y="0"/>
                    <a:pt x="0" y="6"/>
                    <a:pt x="0" y="12"/>
                  </a:cubicBezTo>
                  <a:lnTo>
                    <a:pt x="0" y="84"/>
                  </a:lnTo>
                  <a:cubicBezTo>
                    <a:pt x="0" y="91"/>
                    <a:pt x="5" y="96"/>
                    <a:pt x="12" y="96"/>
                  </a:cubicBezTo>
                  <a:lnTo>
                    <a:pt x="116" y="96"/>
                  </a:lnTo>
                  <a:cubicBezTo>
                    <a:pt x="122" y="96"/>
                    <a:pt x="128" y="91"/>
                    <a:pt x="128" y="84"/>
                  </a:cubicBezTo>
                  <a:lnTo>
                    <a:pt x="128" y="12"/>
                  </a:lnTo>
                  <a:cubicBezTo>
                    <a:pt x="128" y="6"/>
                    <a:pt x="122" y="0"/>
                    <a:pt x="116" y="0"/>
                  </a:cubicBezTo>
                  <a:lnTo>
                    <a:pt x="1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3117" y="1571"/>
              <a:ext cx="251" cy="17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b="1" dirty="0">
                  <a:solidFill>
                    <a:srgbClr val="FFFFFF"/>
                  </a:solidFill>
                </a:rPr>
                <a:t>SS</a:t>
              </a:r>
              <a:r>
                <a:rPr lang="en-GB" b="1" baseline="-25000" dirty="0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2576" y="1798"/>
              <a:ext cx="1334" cy="134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400">
                  <a:solidFill>
                    <a:srgbClr val="FFFFFF"/>
                  </a:solidFill>
                </a:rPr>
                <a:t>Total Variance In The Data</a:t>
              </a:r>
              <a:endParaRPr lang="en-GB" sz="1400">
                <a:latin typeface="Times New Roman" pitchFamily="18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411413" y="2276475"/>
            <a:ext cx="565150" cy="933450"/>
            <a:chOff x="913" y="1646"/>
            <a:chExt cx="537" cy="769"/>
          </a:xfrm>
        </p:grpSpPr>
        <p:sp>
          <p:nvSpPr>
            <p:cNvPr id="21530" name="Freeform 26"/>
            <p:cNvSpPr>
              <a:spLocks/>
            </p:cNvSpPr>
            <p:nvPr/>
          </p:nvSpPr>
          <p:spPr bwMode="auto">
            <a:xfrm>
              <a:off x="913" y="1762"/>
              <a:ext cx="463" cy="653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21" y="49"/>
                </a:cxn>
                <a:cxn ang="0">
                  <a:pos x="44" y="8"/>
                </a:cxn>
                <a:cxn ang="0">
                  <a:pos x="31" y="0"/>
                </a:cxn>
                <a:cxn ang="0">
                  <a:pos x="7" y="41"/>
                </a:cxn>
                <a:cxn ang="0">
                  <a:pos x="0" y="37"/>
                </a:cxn>
                <a:cxn ang="0">
                  <a:pos x="4" y="62"/>
                </a:cxn>
                <a:cxn ang="0">
                  <a:pos x="27" y="53"/>
                </a:cxn>
              </a:cxnLst>
              <a:rect l="0" t="0" r="r" b="b"/>
              <a:pathLst>
                <a:path w="44" h="62">
                  <a:moveTo>
                    <a:pt x="27" y="53"/>
                  </a:moveTo>
                  <a:lnTo>
                    <a:pt x="21" y="49"/>
                  </a:lnTo>
                  <a:lnTo>
                    <a:pt x="44" y="8"/>
                  </a:lnTo>
                  <a:lnTo>
                    <a:pt x="31" y="0"/>
                  </a:lnTo>
                  <a:lnTo>
                    <a:pt x="7" y="41"/>
                  </a:lnTo>
                  <a:lnTo>
                    <a:pt x="0" y="37"/>
                  </a:lnTo>
                  <a:lnTo>
                    <a:pt x="4" y="62"/>
                  </a:lnTo>
                  <a:lnTo>
                    <a:pt x="27" y="5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1531" name="Freeform 27"/>
            <p:cNvSpPr>
              <a:spLocks/>
            </p:cNvSpPr>
            <p:nvPr/>
          </p:nvSpPr>
          <p:spPr bwMode="auto">
            <a:xfrm>
              <a:off x="1250" y="1688"/>
              <a:ext cx="168" cy="137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13"/>
                </a:cxn>
                <a:cxn ang="0">
                  <a:pos x="16" y="8"/>
                </a:cxn>
              </a:cxnLst>
              <a:rect l="0" t="0" r="r" b="b"/>
              <a:pathLst>
                <a:path w="16" h="13">
                  <a:moveTo>
                    <a:pt x="16" y="8"/>
                  </a:moveTo>
                  <a:lnTo>
                    <a:pt x="2" y="0"/>
                  </a:lnTo>
                  <a:lnTo>
                    <a:pt x="0" y="5"/>
                  </a:lnTo>
                  <a:lnTo>
                    <a:pt x="14" y="13"/>
                  </a:lnTo>
                  <a:lnTo>
                    <a:pt x="16" y="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1532" name="Freeform 28"/>
            <p:cNvSpPr>
              <a:spLocks/>
            </p:cNvSpPr>
            <p:nvPr/>
          </p:nvSpPr>
          <p:spPr bwMode="auto">
            <a:xfrm>
              <a:off x="1292" y="1646"/>
              <a:ext cx="158" cy="10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3" y="10"/>
                </a:cxn>
                <a:cxn ang="0">
                  <a:pos x="15" y="8"/>
                </a:cxn>
              </a:cxnLst>
              <a:rect l="0" t="0" r="r" b="b"/>
              <a:pathLst>
                <a:path w="15" h="10">
                  <a:moveTo>
                    <a:pt x="15" y="8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7164388" y="2276475"/>
            <a:ext cx="736600" cy="887413"/>
            <a:chOff x="3933" y="1678"/>
            <a:chExt cx="600" cy="695"/>
          </a:xfrm>
        </p:grpSpPr>
        <p:sp>
          <p:nvSpPr>
            <p:cNvPr id="21534" name="Freeform 30"/>
            <p:cNvSpPr>
              <a:spLocks/>
            </p:cNvSpPr>
            <p:nvPr/>
          </p:nvSpPr>
          <p:spPr bwMode="auto">
            <a:xfrm>
              <a:off x="4017" y="1772"/>
              <a:ext cx="516" cy="601"/>
            </a:xfrm>
            <a:custGeom>
              <a:avLst/>
              <a:gdLst/>
              <a:ahLst/>
              <a:cxnLst>
                <a:cxn ang="0">
                  <a:pos x="49" y="32"/>
                </a:cxn>
                <a:cxn ang="0">
                  <a:pos x="43" y="37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30" y="47"/>
                </a:cxn>
                <a:cxn ang="0">
                  <a:pos x="24" y="52"/>
                </a:cxn>
                <a:cxn ang="0">
                  <a:pos x="49" y="57"/>
                </a:cxn>
                <a:cxn ang="0">
                  <a:pos x="49" y="32"/>
                </a:cxn>
              </a:cxnLst>
              <a:rect l="0" t="0" r="r" b="b"/>
              <a:pathLst>
                <a:path w="49" h="57">
                  <a:moveTo>
                    <a:pt x="49" y="32"/>
                  </a:moveTo>
                  <a:lnTo>
                    <a:pt x="43" y="37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30" y="47"/>
                  </a:lnTo>
                  <a:lnTo>
                    <a:pt x="24" y="52"/>
                  </a:lnTo>
                  <a:lnTo>
                    <a:pt x="49" y="57"/>
                  </a:lnTo>
                  <a:lnTo>
                    <a:pt x="49" y="3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535" name="Freeform 31"/>
            <p:cNvSpPr>
              <a:spLocks/>
            </p:cNvSpPr>
            <p:nvPr/>
          </p:nvSpPr>
          <p:spPr bwMode="auto">
            <a:xfrm>
              <a:off x="3965" y="1720"/>
              <a:ext cx="168" cy="14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0"/>
                </a:cxn>
                <a:cxn ang="0">
                  <a:pos x="4" y="14"/>
                </a:cxn>
                <a:cxn ang="0">
                  <a:pos x="16" y="3"/>
                </a:cxn>
                <a:cxn ang="0">
                  <a:pos x="13" y="0"/>
                </a:cxn>
              </a:cxnLst>
              <a:rect l="0" t="0" r="r" b="b"/>
              <a:pathLst>
                <a:path w="16" h="14">
                  <a:moveTo>
                    <a:pt x="13" y="0"/>
                  </a:moveTo>
                  <a:lnTo>
                    <a:pt x="0" y="10"/>
                  </a:lnTo>
                  <a:lnTo>
                    <a:pt x="4" y="14"/>
                  </a:lnTo>
                  <a:lnTo>
                    <a:pt x="16" y="3"/>
                  </a:lnTo>
                  <a:lnTo>
                    <a:pt x="13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536" name="Freeform 32"/>
            <p:cNvSpPr>
              <a:spLocks/>
            </p:cNvSpPr>
            <p:nvPr/>
          </p:nvSpPr>
          <p:spPr bwMode="auto">
            <a:xfrm>
              <a:off x="3933" y="1678"/>
              <a:ext cx="147" cy="12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4" y="2"/>
                </a:cxn>
                <a:cxn ang="0">
                  <a:pos x="12" y="0"/>
                </a:cxn>
              </a:cxnLst>
              <a:rect l="0" t="0" r="r" b="b"/>
              <a:pathLst>
                <a:path w="14" h="12">
                  <a:moveTo>
                    <a:pt x="12" y="0"/>
                  </a:moveTo>
                  <a:lnTo>
                    <a:pt x="0" y="10"/>
                  </a:lnTo>
                  <a:lnTo>
                    <a:pt x="2" y="12"/>
                  </a:lnTo>
                  <a:lnTo>
                    <a:pt x="14" y="2"/>
                  </a:lnTo>
                  <a:lnTo>
                    <a:pt x="1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0512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56E3891F-8009-4DFC-9A67-E314B48C7910}" type="slidenum">
              <a:rPr lang="en-US"/>
              <a:pPr/>
              <a:t>14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</a:t>
            </a:r>
            <a:r>
              <a:rPr lang="en-GB" dirty="0"/>
              <a:t>Model: ANOVA</a:t>
            </a:r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Mean Squared Error</a:t>
            </a:r>
          </a:p>
          <a:p>
            <a:pPr lvl="1"/>
            <a:r>
              <a:rPr lang="en-GB"/>
              <a:t>Sums of Squares are total values.</a:t>
            </a:r>
          </a:p>
          <a:p>
            <a:pPr lvl="1"/>
            <a:r>
              <a:rPr lang="en-GB"/>
              <a:t>They can be expressed as averages.</a:t>
            </a:r>
          </a:p>
          <a:p>
            <a:pPr lvl="1"/>
            <a:r>
              <a:rPr lang="en-GB"/>
              <a:t>These are called Mean Squares, MS</a:t>
            </a:r>
            <a:endParaRPr lang="en-US"/>
          </a:p>
        </p:txBody>
      </p:sp>
      <p:graphicFrame>
        <p:nvGraphicFramePr>
          <p:cNvPr id="22533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3276600" y="4024313"/>
          <a:ext cx="3240088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457200" imgH="266400" progId="Equation.3">
                  <p:embed/>
                </p:oleObj>
              </mc:Choice>
              <mc:Fallback>
                <p:oleObj name="Equation" r:id="rId3" imgW="457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24313"/>
                        <a:ext cx="3240088" cy="18907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17088" dir="2436078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09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DA7031A2-1573-48EB-9E21-BE3B643098AC}" type="slidenum">
              <a:rPr lang="en-US"/>
              <a:pPr/>
              <a:t>15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</a:t>
            </a:r>
            <a:r>
              <a:rPr lang="en-GB" dirty="0"/>
              <a:t>Model: </a:t>
            </a:r>
            <a:r>
              <a:rPr lang="en-GB" i="1" dirty="0"/>
              <a:t>R</a:t>
            </a:r>
            <a:r>
              <a:rPr lang="en-GB" baseline="30000" dirty="0"/>
              <a:t>2</a:t>
            </a:r>
            <a:endParaRPr lang="en-US" baseline="300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R</a:t>
            </a:r>
            <a:r>
              <a:rPr lang="en-US" baseline="30000"/>
              <a:t>2</a:t>
            </a:r>
            <a:endParaRPr lang="en-US"/>
          </a:p>
          <a:p>
            <a:pPr lvl="1"/>
            <a:r>
              <a:rPr lang="en-US"/>
              <a:t>The proportion of variance accounted for by the regression model.</a:t>
            </a:r>
          </a:p>
          <a:p>
            <a:pPr lvl="1"/>
            <a:r>
              <a:rPr lang="en-US"/>
              <a:t>The Pearson Correlation Coefficient Squared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90199649"/>
              </p:ext>
            </p:extLst>
          </p:nvPr>
        </p:nvGraphicFramePr>
        <p:xfrm>
          <a:off x="2006600" y="4729163"/>
          <a:ext cx="3240088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3" imgW="495000" imgH="266400" progId="Equation.3">
                  <p:embed/>
                </p:oleObj>
              </mc:Choice>
              <mc:Fallback>
                <p:oleObj name="Equation" r:id="rId3" imgW="495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729163"/>
                        <a:ext cx="3240088" cy="17446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17088" dir="2436078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37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test the individual predictors with a </a:t>
            </a:r>
            <a:r>
              <a:rPr lang="en-US" i="1" dirty="0" smtClean="0"/>
              <a:t>t-test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Think about ANOVA &gt; post </a:t>
            </a:r>
            <a:r>
              <a:rPr lang="en-US" dirty="0" err="1" smtClean="0"/>
              <a:t>hocs</a:t>
            </a:r>
            <a:r>
              <a:rPr lang="en-US" dirty="0" smtClean="0"/>
              <a:t> … this order follows the same pattern.</a:t>
            </a:r>
          </a:p>
          <a:p>
            <a:r>
              <a:rPr lang="en-US" dirty="0" smtClean="0"/>
              <a:t>Single sample </a:t>
            </a:r>
            <a:r>
              <a:rPr lang="en-US" i="1" dirty="0" smtClean="0"/>
              <a:t>t</a:t>
            </a:r>
            <a:r>
              <a:rPr lang="en-US" dirty="0" smtClean="0"/>
              <a:t>-test to determine if the </a:t>
            </a:r>
            <a:r>
              <a:rPr lang="en-US" i="1" dirty="0" smtClean="0"/>
              <a:t>b</a:t>
            </a:r>
            <a:r>
              <a:rPr lang="en-US" dirty="0"/>
              <a:t> </a:t>
            </a:r>
            <a:r>
              <a:rPr lang="en-US" dirty="0" smtClean="0"/>
              <a:t>value is greater than zero</a:t>
            </a:r>
          </a:p>
          <a:p>
            <a:pPr lvl="1"/>
            <a:r>
              <a:rPr lang="en-US" dirty="0" smtClean="0"/>
              <a:t>(test statistic = </a:t>
            </a:r>
            <a:r>
              <a:rPr lang="en-US" i="1" dirty="0" smtClean="0"/>
              <a:t>b </a:t>
            </a:r>
            <a:r>
              <a:rPr lang="en-US" dirty="0" smtClean="0"/>
              <a:t>/ SE) = also the same thing we’ve been doing … model /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</a:t>
            </a:r>
            <a:r>
              <a:rPr lang="en-US" dirty="0" smtClean="0"/>
              <a:t> values are traditionally reported, but SPSS does not give you </a:t>
            </a:r>
            <a:r>
              <a:rPr lang="en-US" dirty="0" err="1" smtClean="0"/>
              <a:t>df</a:t>
            </a:r>
            <a:r>
              <a:rPr lang="en-US" dirty="0" smtClean="0"/>
              <a:t> to report appropriately.</a:t>
            </a:r>
          </a:p>
          <a:p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dirty="0" smtClean="0"/>
              <a:t>= N – k – 1</a:t>
            </a:r>
          </a:p>
          <a:p>
            <a:r>
              <a:rPr lang="en-US" dirty="0" smtClean="0"/>
              <a:t>N = total sample size, k = number of predictors</a:t>
            </a:r>
          </a:p>
          <a:p>
            <a:pPr lvl="1"/>
            <a:r>
              <a:rPr lang="en-US" dirty="0" smtClean="0"/>
              <a:t>So correlation = N – 1 – 1 = N – 2</a:t>
            </a:r>
          </a:p>
          <a:p>
            <a:pPr lvl="1"/>
            <a:r>
              <a:rPr lang="en-US" dirty="0" smtClean="0"/>
              <a:t>(what we did last week)</a:t>
            </a:r>
          </a:p>
          <a:p>
            <a:pPr lvl="1"/>
            <a:r>
              <a:rPr lang="en-US" dirty="0" smtClean="0"/>
              <a:t>Also </a:t>
            </a:r>
            <a:r>
              <a:rPr lang="en-US" i="1" dirty="0" err="1" smtClean="0"/>
              <a:t>df</a:t>
            </a:r>
            <a:r>
              <a:rPr lang="en-US" dirty="0" err="1" smtClean="0"/>
              <a:t>residual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= unstandardized regression coefficient</a:t>
            </a:r>
          </a:p>
          <a:p>
            <a:pPr lvl="1"/>
            <a:r>
              <a:rPr lang="en-US" dirty="0" smtClean="0"/>
              <a:t>For every one unit increase in X, there will be </a:t>
            </a:r>
            <a:r>
              <a:rPr lang="en-US" i="1" dirty="0" smtClean="0"/>
              <a:t>b</a:t>
            </a:r>
            <a:r>
              <a:rPr lang="en-US" dirty="0" smtClean="0"/>
              <a:t> units increase in Y.</a:t>
            </a:r>
          </a:p>
          <a:p>
            <a:r>
              <a:rPr lang="en-US" dirty="0" smtClean="0"/>
              <a:t>Beta = standardized regression coefficient</a:t>
            </a:r>
          </a:p>
          <a:p>
            <a:pPr lvl="1"/>
            <a:r>
              <a:rPr lang="en-US" dirty="0" smtClean="0"/>
              <a:t>b in standard deviation units.</a:t>
            </a:r>
          </a:p>
          <a:p>
            <a:pPr lvl="1"/>
            <a:r>
              <a:rPr lang="en-US" dirty="0" smtClean="0"/>
              <a:t>For every one SD increase in X, there will be </a:t>
            </a:r>
            <a:r>
              <a:rPr lang="en-US" i="1" dirty="0" smtClean="0"/>
              <a:t>b</a:t>
            </a:r>
            <a:r>
              <a:rPr lang="en-US" dirty="0" smtClean="0"/>
              <a:t> SDs increase in 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3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or beta? Depends:</a:t>
            </a:r>
          </a:p>
          <a:p>
            <a:pPr lvl="1"/>
            <a:r>
              <a:rPr lang="en-US" dirty="0" smtClean="0"/>
              <a:t>b is more interpretable given your specific problem</a:t>
            </a:r>
          </a:p>
          <a:p>
            <a:pPr lvl="1"/>
            <a:r>
              <a:rPr lang="en-US" dirty="0" smtClean="0"/>
              <a:t>Beta is more interpretable given differences in scales for different variables</a:t>
            </a:r>
          </a:p>
        </p:txBody>
      </p:sp>
    </p:spTree>
    <p:extLst>
      <p:ext uri="{BB962C8B-B14F-4D97-AF65-F5344CB8AC3E}">
        <p14:creationId xmlns:p14="http://schemas.microsoft.com/office/powerpoint/2010/main" val="423823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9C8BF07A-B1E6-4A1A-AF81-D49EFFF46254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Regression?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way of predicting the value of one variable from another.</a:t>
            </a:r>
          </a:p>
          <a:p>
            <a:pPr lvl="1"/>
            <a:r>
              <a:rPr lang="en-US"/>
              <a:t>It is a hypothetical model of the relationship between two variables.</a:t>
            </a:r>
          </a:p>
          <a:p>
            <a:pPr lvl="1"/>
            <a:r>
              <a:rPr lang="en-US"/>
              <a:t>The model used is a linear one.</a:t>
            </a:r>
          </a:p>
          <a:p>
            <a:pPr lvl="1"/>
            <a:r>
              <a:rPr lang="en-US"/>
              <a:t>Therefore, we describe the relationship using the equation of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47906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generally everything is continuous, and numbers are given to us by the participants (i.e. there aren’t groups)</a:t>
            </a:r>
          </a:p>
          <a:p>
            <a:pPr lvl="1"/>
            <a:r>
              <a:rPr lang="en-US" dirty="0" smtClean="0"/>
              <a:t>We will cover what to do when there are in the moderation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50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want to look specifically at the residuals for Y … while screening the X variables </a:t>
            </a:r>
          </a:p>
          <a:p>
            <a:r>
              <a:rPr lang="en-US" dirty="0" smtClean="0"/>
              <a:t>We used a random variable before to check the continuous variable (the DV) to make sure they were randomly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88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don’t need the random variable because the residuals for Y should be randomly distributed (and evenly) with the X variable</a:t>
            </a:r>
          </a:p>
          <a:p>
            <a:r>
              <a:rPr lang="en-US" dirty="0" smtClean="0"/>
              <a:t>So we get to data screen with a </a:t>
            </a:r>
            <a:r>
              <a:rPr lang="en-US" i="1" dirty="0" smtClean="0"/>
              <a:t>real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(rather than the </a:t>
            </a:r>
            <a:r>
              <a:rPr lang="en-US" i="1" dirty="0" smtClean="0"/>
              <a:t>fake</a:t>
            </a:r>
            <a:r>
              <a:rPr lang="en-US" dirty="0" smtClean="0"/>
              <a:t> one used with ANOVA).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17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and accuracy are still screened in the same way</a:t>
            </a:r>
          </a:p>
          <a:p>
            <a:r>
              <a:rPr lang="en-US" dirty="0" smtClean="0"/>
              <a:t>Outliers – (somewhat) new and exciting!</a:t>
            </a:r>
          </a:p>
          <a:p>
            <a:r>
              <a:rPr lang="en-US" dirty="0" err="1" smtClean="0"/>
              <a:t>Multicollinearity</a:t>
            </a:r>
            <a:r>
              <a:rPr lang="en-US" dirty="0" smtClean="0"/>
              <a:t> – same procedure**</a:t>
            </a:r>
          </a:p>
          <a:p>
            <a:r>
              <a:rPr lang="en-US" dirty="0" smtClean="0"/>
              <a:t>Linearity, Normality, Homogeneity, Homoscedasticity – same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17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C8 regression data</a:t>
            </a:r>
          </a:p>
          <a:p>
            <a:pPr lvl="1"/>
            <a:r>
              <a:rPr lang="en-US" dirty="0" smtClean="0"/>
              <a:t>CESD = depression measure</a:t>
            </a:r>
          </a:p>
          <a:p>
            <a:pPr lvl="1"/>
            <a:r>
              <a:rPr lang="en-US" dirty="0" smtClean="0"/>
              <a:t>PIL total = measure of meaning in life</a:t>
            </a:r>
          </a:p>
          <a:p>
            <a:pPr lvl="1"/>
            <a:r>
              <a:rPr lang="en-US" dirty="0" smtClean="0"/>
              <a:t>AUDIT total = measure of alcoholism</a:t>
            </a:r>
          </a:p>
          <a:p>
            <a:pPr lvl="1"/>
            <a:r>
              <a:rPr lang="en-US" dirty="0" smtClean="0"/>
              <a:t>DAST total = measure of drug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42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11" y="1854200"/>
            <a:ext cx="7020306" cy="43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26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a multiple linear regression using alcohol + meaning in life to predict depression</a:t>
            </a:r>
          </a:p>
          <a:p>
            <a:r>
              <a:rPr lang="en-US" dirty="0" smtClean="0"/>
              <a:t>Analyze &gt; regression &gt; linear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492500"/>
            <a:ext cx="72136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1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DV into the dependent box</a:t>
            </a:r>
          </a:p>
          <a:p>
            <a:r>
              <a:rPr lang="en-US" dirty="0" smtClean="0"/>
              <a:t>Move over the IVs into the predictor box </a:t>
            </a:r>
          </a:p>
          <a:p>
            <a:pPr lvl="1"/>
            <a:r>
              <a:rPr lang="en-US" dirty="0" smtClean="0"/>
              <a:t>(so this is a simultaneous regression)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58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68300"/>
            <a:ext cx="82423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58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Statistics</a:t>
            </a:r>
          </a:p>
          <a:p>
            <a:pPr lvl="1"/>
            <a:r>
              <a:rPr lang="en-US" dirty="0" smtClean="0"/>
              <a:t>R squared change (mostly hierarchical)</a:t>
            </a:r>
          </a:p>
          <a:p>
            <a:pPr lvl="1"/>
            <a:r>
              <a:rPr lang="en-US" dirty="0" smtClean="0"/>
              <a:t>Part and partials</a:t>
            </a:r>
          </a:p>
          <a:p>
            <a:pPr lvl="1"/>
            <a:r>
              <a:rPr lang="en-US" dirty="0" smtClean="0"/>
              <a:t>Confidence intervals (cheating at correlation)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5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ＭＳ 明朝"/>
                <a:cs typeface="Times New Roman"/>
              </a:rPr>
              <a:t>O</a:t>
            </a:r>
            <a:r>
              <a:rPr lang="en-GB" dirty="0" err="1" smtClean="0">
                <a:latin typeface="Cambria Math"/>
                <a:ea typeface="ＭＳ 明朝"/>
                <a:cs typeface="Times New Roman"/>
              </a:rPr>
              <a:t>utcome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r>
              <a:rPr lang="en-GB" i="1" baseline="-25000" dirty="0" smtClean="0">
                <a:latin typeface="Cambria Math"/>
                <a:ea typeface="ＭＳ 明朝"/>
                <a:cs typeface="Times New Roman"/>
              </a:rPr>
              <a:t> </a:t>
            </a:r>
            <a:r>
              <a:rPr lang="en-GB" dirty="0" smtClean="0">
                <a:latin typeface="Cambria Math"/>
                <a:ea typeface="ＭＳ 明朝"/>
                <a:cs typeface="Times New Roman"/>
              </a:rPr>
              <a:t>= (</a:t>
            </a:r>
            <a:r>
              <a:rPr lang="en-GB" i="1" dirty="0" err="1" smtClean="0">
                <a:latin typeface="Cambria Math"/>
                <a:ea typeface="ＭＳ 明朝"/>
                <a:cs typeface="Times New Roman"/>
              </a:rPr>
              <a:t>bX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r>
              <a:rPr lang="en-GB" i="1" baseline="-25000" dirty="0" smtClean="0">
                <a:latin typeface="Cambria Math"/>
                <a:ea typeface="ＭＳ 明朝"/>
                <a:cs typeface="Times New Roman"/>
              </a:rPr>
              <a:t> </a:t>
            </a:r>
            <a:r>
              <a:rPr lang="en-GB" dirty="0" smtClean="0">
                <a:latin typeface="Cambria Math"/>
                <a:ea typeface="ＭＳ 明朝"/>
                <a:cs typeface="Times New Roman"/>
              </a:rPr>
              <a:t>) + </a:t>
            </a:r>
            <a:r>
              <a:rPr lang="en-GB" dirty="0" err="1" smtClean="0">
                <a:latin typeface="Cambria Math"/>
                <a:ea typeface="ＭＳ 明朝"/>
                <a:cs typeface="Times New Roman"/>
              </a:rPr>
              <a:t>error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endParaRPr lang="en-GB" baseline="-25000" dirty="0" smtClean="0">
              <a:latin typeface="Cambria Math"/>
              <a:ea typeface="ＭＳ 明朝"/>
              <a:cs typeface="Times New Roman"/>
            </a:endParaRPr>
          </a:p>
          <a:p>
            <a:pPr lvl="1"/>
            <a:r>
              <a:rPr lang="en-US" dirty="0" smtClean="0"/>
              <a:t>Remember we talked about how b is standardized (</a:t>
            </a:r>
            <a:r>
              <a:rPr lang="en-US" i="1" dirty="0" smtClean="0"/>
              <a:t>correlation coefficient, r</a:t>
            </a:r>
            <a:r>
              <a:rPr lang="en-US" dirty="0" smtClean="0"/>
              <a:t>) to be able to tell the strength of the model</a:t>
            </a:r>
          </a:p>
          <a:p>
            <a:pPr lvl="1"/>
            <a:r>
              <a:rPr lang="en-US" dirty="0" smtClean="0"/>
              <a:t>Therefore, </a:t>
            </a:r>
            <a:r>
              <a:rPr lang="en-US" i="1" dirty="0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model+strength</a:t>
            </a:r>
            <a:r>
              <a:rPr lang="en-US" dirty="0"/>
              <a:t> </a:t>
            </a:r>
            <a:r>
              <a:rPr lang="en-US" dirty="0" smtClean="0"/>
              <a:t>instead of M + error.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6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927100"/>
            <a:ext cx="56007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58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Plots</a:t>
            </a:r>
          </a:p>
          <a:p>
            <a:pPr lvl="1"/>
            <a:r>
              <a:rPr lang="en-US" dirty="0" smtClean="0"/>
              <a:t>ZPRED in Y</a:t>
            </a:r>
          </a:p>
          <a:p>
            <a:pPr lvl="1"/>
            <a:r>
              <a:rPr lang="en-US" dirty="0" smtClean="0"/>
              <a:t>ZRESID in X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PP Plot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400300"/>
            <a:ext cx="5829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2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Save</a:t>
            </a:r>
          </a:p>
          <a:p>
            <a:pPr lvl="1"/>
            <a:r>
              <a:rPr lang="en-US" dirty="0" smtClean="0"/>
              <a:t>Cook’s</a:t>
            </a:r>
          </a:p>
          <a:p>
            <a:pPr lvl="1"/>
            <a:r>
              <a:rPr lang="en-US" dirty="0" smtClean="0"/>
              <a:t>Leverage</a:t>
            </a:r>
          </a:p>
          <a:p>
            <a:pPr lvl="1"/>
            <a:r>
              <a:rPr lang="en-US" dirty="0" err="1" smtClean="0"/>
              <a:t>Mahalanobis</a:t>
            </a:r>
            <a:endParaRPr lang="en-US" dirty="0" smtClean="0"/>
          </a:p>
          <a:p>
            <a:pPr lvl="1"/>
            <a:r>
              <a:rPr lang="en-US" dirty="0" err="1" smtClean="0"/>
              <a:t>Studentized</a:t>
            </a:r>
            <a:endParaRPr lang="en-US" dirty="0" smtClean="0"/>
          </a:p>
          <a:p>
            <a:pPr lvl="1"/>
            <a:r>
              <a:rPr lang="en-US" dirty="0" err="1" smtClean="0"/>
              <a:t>Studentized</a:t>
            </a:r>
            <a:r>
              <a:rPr lang="en-US" dirty="0" smtClean="0"/>
              <a:t>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23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5315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23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Standardized residuals – a </a:t>
            </a:r>
            <a:r>
              <a:rPr lang="en-US" i="1" dirty="0" smtClean="0"/>
              <a:t>z</a:t>
            </a:r>
            <a:r>
              <a:rPr lang="en-US" dirty="0" smtClean="0"/>
              <a:t>-score of how far away a person is from the regression line</a:t>
            </a:r>
          </a:p>
          <a:p>
            <a:pPr lvl="1"/>
            <a:r>
              <a:rPr lang="en-US" dirty="0" err="1" smtClean="0"/>
              <a:t>Studentized</a:t>
            </a:r>
            <a:r>
              <a:rPr lang="en-US" dirty="0" smtClean="0"/>
              <a:t> residuals – a </a:t>
            </a:r>
            <a:r>
              <a:rPr lang="en-US" i="1" dirty="0" smtClean="0"/>
              <a:t>z</a:t>
            </a:r>
            <a:r>
              <a:rPr lang="en-US" dirty="0" smtClean="0"/>
              <a:t>-score of how far away a person is from the regression line, but estimated a slightly different way.</a:t>
            </a:r>
          </a:p>
        </p:txBody>
      </p:sp>
    </p:spTree>
    <p:extLst>
      <p:ext uri="{BB962C8B-B14F-4D97-AF65-F5344CB8AC3E}">
        <p14:creationId xmlns:p14="http://schemas.microsoft.com/office/powerpoint/2010/main" val="3616217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</a:p>
          <a:p>
            <a:pPr lvl="1"/>
            <a:r>
              <a:rPr lang="en-US" dirty="0" err="1" smtClean="0"/>
              <a:t>Studentized</a:t>
            </a:r>
            <a:r>
              <a:rPr lang="en-US" dirty="0" smtClean="0"/>
              <a:t> deleted residual – how big the residual would be for someone if they were not included in the regression line calculation</a:t>
            </a:r>
          </a:p>
          <a:p>
            <a:r>
              <a:rPr lang="en-US" dirty="0" smtClean="0"/>
              <a:t>What do the numbers mean?</a:t>
            </a:r>
          </a:p>
          <a:p>
            <a:pPr lvl="1"/>
            <a:r>
              <a:rPr lang="en-US" dirty="0" smtClean="0"/>
              <a:t>These are z-scores, and we want to use the </a:t>
            </a:r>
            <a:r>
              <a:rPr lang="en-US" i="1" dirty="0" smtClean="0"/>
              <a:t>p</a:t>
            </a:r>
            <a:r>
              <a:rPr lang="en-US" dirty="0" smtClean="0"/>
              <a:t>&lt; .001 cut off, therefore 3.29 is bad (most people use the 3 rule we’ve learned before).</a:t>
            </a:r>
          </a:p>
          <a:p>
            <a:pPr lvl="1"/>
            <a:r>
              <a:rPr lang="en-US" dirty="0" smtClean="0"/>
              <a:t>Use the absolute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17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SRE – </a:t>
            </a:r>
            <a:r>
              <a:rPr lang="en-US" dirty="0" err="1" smtClean="0"/>
              <a:t>studentized</a:t>
            </a:r>
            <a:r>
              <a:rPr lang="en-US" dirty="0" smtClean="0"/>
              <a:t> residual</a:t>
            </a:r>
          </a:p>
          <a:p>
            <a:r>
              <a:rPr lang="en-US" dirty="0" smtClean="0"/>
              <a:t>SDR – </a:t>
            </a:r>
            <a:r>
              <a:rPr lang="en-US" dirty="0" err="1" smtClean="0"/>
              <a:t>studentized</a:t>
            </a:r>
            <a:r>
              <a:rPr lang="en-US" dirty="0" smtClean="0"/>
              <a:t> deleted residual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56" y="2607733"/>
            <a:ext cx="3238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67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</a:p>
          <a:p>
            <a:pPr lvl="1"/>
            <a:r>
              <a:rPr lang="en-US" dirty="0" err="1" smtClean="0"/>
              <a:t>DFBeta</a:t>
            </a:r>
            <a:r>
              <a:rPr lang="en-US" dirty="0" smtClean="0"/>
              <a:t>, </a:t>
            </a:r>
            <a:r>
              <a:rPr lang="en-US" dirty="0" err="1" smtClean="0"/>
              <a:t>DFFit</a:t>
            </a:r>
            <a:r>
              <a:rPr lang="en-US" dirty="0"/>
              <a:t> </a:t>
            </a:r>
            <a:r>
              <a:rPr lang="en-US" dirty="0" smtClean="0"/>
              <a:t>– differences in intercepts, predictors, and predicted Y values when a person is included versus excluded.</a:t>
            </a:r>
          </a:p>
          <a:p>
            <a:pPr lvl="1"/>
            <a:r>
              <a:rPr lang="en-US" dirty="0" smtClean="0"/>
              <a:t>If you use the standardized versions, &gt;1 are bad.</a:t>
            </a:r>
          </a:p>
          <a:p>
            <a:pPr lvl="1"/>
            <a:r>
              <a:rPr lang="en-US" dirty="0" smtClean="0"/>
              <a:t>(mostly not used in psychology that I have seen…)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81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Leverage – influence of that person on the slope</a:t>
            </a:r>
          </a:p>
          <a:p>
            <a:r>
              <a:rPr lang="en-US" dirty="0" smtClean="0"/>
              <a:t>What do these numbers mean?</a:t>
            </a:r>
          </a:p>
          <a:p>
            <a:pPr lvl="1"/>
            <a:r>
              <a:rPr lang="en-US" dirty="0" smtClean="0"/>
              <a:t>(2K+2)/N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90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358900"/>
            <a:ext cx="46736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Slide </a:t>
            </a:r>
            <a:fld id="{C2DF5BA9-881A-48F3-B32B-916ABF9FEDBA}" type="slidenum">
              <a:rPr lang="en-US"/>
              <a:pPr/>
              <a:t>4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Describing a Straight Line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3713" y="2492375"/>
            <a:ext cx="6911975" cy="3633788"/>
          </a:xfrm>
        </p:spPr>
        <p:txBody>
          <a:bodyPr/>
          <a:lstStyle/>
          <a:p>
            <a:r>
              <a:rPr lang="en-GB" sz="2800" i="1" dirty="0">
                <a:cs typeface="Arial" charset="0"/>
              </a:rPr>
              <a:t>b</a:t>
            </a:r>
            <a:r>
              <a:rPr lang="en-US" sz="2800" baseline="-25000" dirty="0" err="1"/>
              <a:t>i</a:t>
            </a:r>
            <a:endParaRPr lang="en-US" sz="2800" baseline="-25000" dirty="0"/>
          </a:p>
          <a:p>
            <a:pPr lvl="1"/>
            <a:r>
              <a:rPr lang="en-US" sz="2400" dirty="0"/>
              <a:t>Regression coefficient for the predictor</a:t>
            </a:r>
          </a:p>
          <a:p>
            <a:pPr lvl="1"/>
            <a:r>
              <a:rPr lang="en-US" sz="2400" dirty="0"/>
              <a:t>Gradient (slope) of the regression line</a:t>
            </a:r>
          </a:p>
          <a:p>
            <a:pPr lvl="1"/>
            <a:r>
              <a:rPr lang="en-US" sz="2400" dirty="0"/>
              <a:t>Direction/Strength of Relationship</a:t>
            </a:r>
          </a:p>
          <a:p>
            <a:r>
              <a:rPr lang="en-GB" sz="2800" i="1" dirty="0">
                <a:cs typeface="Arial" charset="0"/>
              </a:rPr>
              <a:t>b</a:t>
            </a:r>
            <a:r>
              <a:rPr lang="en-GB" sz="2800" i="1" baseline="-25000" dirty="0">
                <a:cs typeface="Arial" charset="0"/>
              </a:rPr>
              <a:t>0</a:t>
            </a:r>
            <a:endParaRPr lang="en-US" sz="2800" i="1" baseline="-25000" dirty="0"/>
          </a:p>
          <a:p>
            <a:pPr lvl="1"/>
            <a:r>
              <a:rPr lang="en-US" sz="2400" dirty="0"/>
              <a:t>Intercept (value of Y when X = 0)</a:t>
            </a:r>
          </a:p>
          <a:p>
            <a:pPr lvl="1"/>
            <a:r>
              <a:rPr lang="en-US" sz="2400" dirty="0"/>
              <a:t>Point at which the regression line crosses the Y-axis (ordinate)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1671638"/>
          <a:ext cx="36004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002960" imgH="190440" progId="Equation.3">
                  <p:embed/>
                </p:oleObj>
              </mc:Choice>
              <mc:Fallback>
                <p:oleObj name="Equation" r:id="rId3" imgW="1002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71638"/>
                        <a:ext cx="3600450" cy="684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35003" dir="2928844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00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 </a:t>
            </a:r>
          </a:p>
          <a:p>
            <a:pPr lvl="1"/>
            <a:r>
              <a:rPr lang="en-US" dirty="0" smtClean="0"/>
              <a:t>Influence (Cook’s values) – a measure of how much of an effect that single case has on </a:t>
            </a:r>
            <a:r>
              <a:rPr lang="en-US" i="1" dirty="0" smtClean="0"/>
              <a:t>the whole model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Often described as leverage + discrepancy </a:t>
            </a:r>
          </a:p>
          <a:p>
            <a:r>
              <a:rPr lang="en-US" dirty="0" smtClean="0"/>
              <a:t>What do the numbers mean?</a:t>
            </a:r>
          </a:p>
          <a:p>
            <a:pPr lvl="1"/>
            <a:r>
              <a:rPr lang="en-US" dirty="0" smtClean="0"/>
              <a:t>4/(N-K-1)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4990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</a:p>
          <a:p>
            <a:pPr lvl="1"/>
            <a:r>
              <a:rPr lang="en-US" dirty="0" err="1" smtClean="0"/>
              <a:t>Mahalanobis</a:t>
            </a:r>
            <a:r>
              <a:rPr lang="en-US" dirty="0" smtClean="0"/>
              <a:t>!  (his picture is on 307!)</a:t>
            </a:r>
          </a:p>
          <a:p>
            <a:pPr lvl="1"/>
            <a:r>
              <a:rPr lang="en-US" dirty="0" smtClean="0"/>
              <a:t>Same rules as before…</a:t>
            </a:r>
          </a:p>
          <a:p>
            <a:pPr lvl="2"/>
            <a:r>
              <a:rPr lang="en-US" dirty="0" smtClean="0"/>
              <a:t>Some controversy over: </a:t>
            </a:r>
          </a:p>
          <a:p>
            <a:pPr lvl="2"/>
            <a:r>
              <a:rPr lang="en-US" dirty="0" smtClean="0"/>
              <a:t>1) use all the X variables</a:t>
            </a:r>
          </a:p>
          <a:p>
            <a:pPr lvl="2"/>
            <a:r>
              <a:rPr lang="en-US" dirty="0" smtClean="0"/>
              <a:t>2) use all the X variables + 1 for Y</a:t>
            </a:r>
          </a:p>
          <a:p>
            <a:pPr lvl="3"/>
            <a:r>
              <a:rPr lang="en-US" dirty="0" smtClean="0"/>
              <a:t>Cook’s and leverage incorporate 1 extra value … </a:t>
            </a:r>
          </a:p>
          <a:p>
            <a:pPr lvl="3"/>
            <a:r>
              <a:rPr lang="en-US" dirty="0" smtClean="0"/>
              <a:t>Either way – current trend is to go with DF = number of X variables.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90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do with all these numbers?!</a:t>
            </a:r>
          </a:p>
          <a:p>
            <a:pPr lvl="1"/>
            <a:r>
              <a:rPr lang="en-US" dirty="0" smtClean="0"/>
              <a:t>Most people check out: </a:t>
            </a:r>
          </a:p>
          <a:p>
            <a:pPr lvl="2"/>
            <a:r>
              <a:rPr lang="en-US" dirty="0" smtClean="0"/>
              <a:t>Leverage, Cook’s, </a:t>
            </a:r>
            <a:r>
              <a:rPr lang="en-US" dirty="0" err="1" smtClean="0"/>
              <a:t>Mahalanobis</a:t>
            </a:r>
            <a:endParaRPr lang="en-US" dirty="0" smtClean="0"/>
          </a:p>
          <a:p>
            <a:pPr lvl="2"/>
            <a:r>
              <a:rPr lang="en-US" dirty="0" smtClean="0"/>
              <a:t>If 2 out of 3 are bad, they are bad.</a:t>
            </a:r>
          </a:p>
          <a:p>
            <a:pPr lvl="2"/>
            <a:r>
              <a:rPr lang="en-US" dirty="0" smtClean="0"/>
              <a:t>Examine </a:t>
            </a:r>
            <a:r>
              <a:rPr lang="en-US" dirty="0" err="1" smtClean="0"/>
              <a:t>studentized</a:t>
            </a:r>
            <a:r>
              <a:rPr lang="en-US" dirty="0" smtClean="0"/>
              <a:t> residuals to look at very bad fits.</a:t>
            </a:r>
          </a:p>
          <a:p>
            <a:pPr lvl="1"/>
            <a:r>
              <a:rPr lang="en-US" dirty="0" err="1" smtClean="0"/>
              <a:t>erin’s</a:t>
            </a:r>
            <a:r>
              <a:rPr lang="en-US" dirty="0" smtClean="0"/>
              <a:t> column trick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90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new column</a:t>
            </a:r>
          </a:p>
          <a:p>
            <a:r>
              <a:rPr lang="en-US" dirty="0" smtClean="0"/>
              <a:t>Sort your variables</a:t>
            </a:r>
          </a:p>
          <a:p>
            <a:r>
              <a:rPr lang="en-US" dirty="0" smtClean="0"/>
              <a:t>Add one to participants with bad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66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want</a:t>
            </a:r>
            <a:r>
              <a:rPr lang="en-US" dirty="0" smtClean="0"/>
              <a:t> X and Y to be correlated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do not want </a:t>
            </a:r>
            <a:r>
              <a:rPr lang="en-US" dirty="0" smtClean="0"/>
              <a:t>the </a:t>
            </a:r>
            <a:r>
              <a:rPr lang="en-US" dirty="0" err="1" smtClean="0"/>
              <a:t>Xs</a:t>
            </a:r>
            <a:r>
              <a:rPr lang="en-US" dirty="0" smtClean="0"/>
              <a:t> to be highly correlated</a:t>
            </a:r>
          </a:p>
          <a:p>
            <a:pPr lvl="2"/>
            <a:r>
              <a:rPr lang="en-US" dirty="0" smtClean="0"/>
              <a:t>It’s a waste of power (</a:t>
            </a:r>
            <a:r>
              <a:rPr lang="en-US" i="1" dirty="0" err="1" smtClean="0"/>
              <a:t>dfs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49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&gt; correlate &gt; bivariate </a:t>
            </a:r>
          </a:p>
          <a:p>
            <a:pPr lvl="1"/>
            <a:r>
              <a:rPr lang="en-US" dirty="0" smtClean="0"/>
              <a:t>Usually just X variables since you want X and Y to be correlated</a:t>
            </a:r>
          </a:p>
          <a:p>
            <a:pPr lvl="1"/>
            <a:r>
              <a:rPr lang="en-US" dirty="0" err="1" smtClean="0"/>
              <a:t>Collinearity</a:t>
            </a:r>
            <a:r>
              <a:rPr lang="en-US" dirty="0" smtClean="0"/>
              <a:t> diagnostics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3872089"/>
            <a:ext cx="57658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0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Linearity – duh.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258" y="2413000"/>
            <a:ext cx="4852542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Normality of the errors – we want to make sure the residuals are centered over zero (same thing you’ve been doing) … but we don’t really care if the sample is 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8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0500"/>
            <a:ext cx="75438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2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 / Homoscedasticity</a:t>
            </a:r>
          </a:p>
          <a:p>
            <a:pPr lvl="1"/>
            <a:r>
              <a:rPr lang="en-US" dirty="0" smtClean="0"/>
              <a:t>Now it is really about Homoscedasticity…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Intercepts and Gradients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4" y="1460500"/>
            <a:ext cx="8408166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91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90500"/>
            <a:ext cx="83947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16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other assumptions:</a:t>
            </a:r>
          </a:p>
          <a:p>
            <a:pPr lvl="1"/>
            <a:r>
              <a:rPr lang="en-US" dirty="0" smtClean="0"/>
              <a:t>Independence of residuals for X</a:t>
            </a:r>
          </a:p>
          <a:p>
            <a:pPr lvl="1"/>
            <a:r>
              <a:rPr lang="en-US" dirty="0" smtClean="0"/>
              <a:t>X variables are categorical (with 2 categories) or at least interval</a:t>
            </a:r>
          </a:p>
          <a:p>
            <a:pPr lvl="1"/>
            <a:r>
              <a:rPr lang="en-US" dirty="0" smtClean="0"/>
              <a:t>Y should be interval (categorical = log regression)</a:t>
            </a:r>
          </a:p>
          <a:p>
            <a:pPr lvl="1"/>
            <a:r>
              <a:rPr lang="en-US" dirty="0" smtClean="0"/>
              <a:t>X/Y should not show restriction of range</a:t>
            </a:r>
          </a:p>
        </p:txBody>
      </p:sp>
    </p:spTree>
    <p:extLst>
      <p:ext uri="{BB962C8B-B14F-4D97-AF65-F5344CB8AC3E}">
        <p14:creationId xmlns:p14="http://schemas.microsoft.com/office/powerpoint/2010/main" val="371678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200856"/>
            <a:ext cx="7099300" cy="229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4778" y="3527778"/>
            <a:ext cx="691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are the SS values…</a:t>
            </a:r>
          </a:p>
          <a:p>
            <a:r>
              <a:rPr lang="en-US" dirty="0" smtClean="0"/>
              <a:t>- Generally this box is ignored (we will talk about hierarchical uses later).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49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654"/>
            <a:ext cx="9144000" cy="1935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444" y="3443111"/>
            <a:ext cx="749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box is more useful!</a:t>
            </a:r>
          </a:p>
          <a:p>
            <a:r>
              <a:rPr lang="en-US" dirty="0" smtClean="0"/>
              <a:t>R = correlation of </a:t>
            </a:r>
            <a:r>
              <a:rPr lang="en-US" dirty="0" err="1" smtClean="0"/>
              <a:t>Xs</a:t>
            </a:r>
            <a:r>
              <a:rPr lang="en-US" dirty="0" smtClean="0"/>
              <a:t> + Y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effect size of overall model</a:t>
            </a:r>
          </a:p>
          <a:p>
            <a:r>
              <a:rPr lang="en-US" dirty="0" smtClean="0"/>
              <a:t>F-change = same as ANOVA, tells you if R &gt; 0 or if your model is significant</a:t>
            </a:r>
          </a:p>
          <a:p>
            <a:r>
              <a:rPr lang="en-US" dirty="0" smtClean="0"/>
              <a:t>F(2, 264) = 67.11, p&lt;.001, R</a:t>
            </a:r>
            <a:r>
              <a:rPr lang="en-US" baseline="30000" dirty="0" smtClean="0"/>
              <a:t>2 </a:t>
            </a:r>
            <a:r>
              <a:rPr lang="en-US" dirty="0" smtClean="0"/>
              <a:t>= .34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03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Multiple correlations = </a:t>
            </a:r>
            <a:r>
              <a:rPr lang="en-US" dirty="0" err="1" smtClean="0"/>
              <a:t>sr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All overlap in Y</a:t>
            </a:r>
          </a:p>
          <a:p>
            <a:pPr lvl="1"/>
            <a:r>
              <a:rPr lang="en-US" dirty="0" smtClean="0"/>
              <a:t>A+B+C/A+B+C+D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10200" y="3352800"/>
            <a:ext cx="26670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DV Variance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10400" y="3048000"/>
            <a:ext cx="2057400" cy="21336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IV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4572000"/>
            <a:ext cx="2057400" cy="21336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IV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396240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17951" y="4584932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4056" y="5181600"/>
            <a:ext cx="34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6469" y="3962400"/>
            <a:ext cx="378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082906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10200" y="3352800"/>
            <a:ext cx="26670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DV Variance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10400" y="3048000"/>
            <a:ext cx="2057400" cy="21336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IV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4572000"/>
            <a:ext cx="2057400" cy="21336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IV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396240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17951" y="4584932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4056" y="5181600"/>
            <a:ext cx="34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6469" y="3962400"/>
            <a:ext cx="378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Semipartial</a:t>
            </a:r>
            <a:r>
              <a:rPr lang="en-US" dirty="0" smtClean="0"/>
              <a:t> correlations = </a:t>
            </a:r>
            <a:r>
              <a:rPr lang="en-US" dirty="0" err="1" smtClean="0"/>
              <a:t>sr</a:t>
            </a:r>
            <a:r>
              <a:rPr lang="en-US" dirty="0" smtClean="0"/>
              <a:t> = </a:t>
            </a:r>
            <a:r>
              <a:rPr lang="en-US" i="1" dirty="0" smtClean="0"/>
              <a:t>part</a:t>
            </a:r>
            <a:r>
              <a:rPr lang="en-US" dirty="0" smtClean="0"/>
              <a:t> in SPSS</a:t>
            </a:r>
          </a:p>
          <a:p>
            <a:pPr lvl="1"/>
            <a:r>
              <a:rPr lang="en-US" dirty="0" smtClean="0"/>
              <a:t>Unique contribution of IV to R2 for those IVs</a:t>
            </a:r>
          </a:p>
          <a:p>
            <a:pPr lvl="1"/>
            <a:r>
              <a:rPr lang="en-US" dirty="0" smtClean="0"/>
              <a:t>Increase in proportion of explained Y variance when X is added to the equation</a:t>
            </a:r>
          </a:p>
          <a:p>
            <a:pPr lvl="1"/>
            <a:r>
              <a:rPr lang="en-US" dirty="0" smtClean="0"/>
              <a:t>A/A+B+C+D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30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10200" y="3352800"/>
            <a:ext cx="26670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DV Variance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10400" y="3048000"/>
            <a:ext cx="2057400" cy="21336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IV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4572000"/>
            <a:ext cx="2057400" cy="21336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IV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396240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17951" y="4584932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4056" y="5181600"/>
            <a:ext cx="34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6469" y="3962400"/>
            <a:ext cx="378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Partial correlation = </a:t>
            </a:r>
            <a:r>
              <a:rPr lang="en-US" dirty="0" err="1" smtClean="0"/>
              <a:t>pr</a:t>
            </a:r>
            <a:r>
              <a:rPr lang="en-US" dirty="0" smtClean="0"/>
              <a:t> = </a:t>
            </a:r>
            <a:r>
              <a:rPr lang="en-US" i="1" dirty="0" smtClean="0"/>
              <a:t>partial </a:t>
            </a:r>
            <a:r>
              <a:rPr lang="en-US" dirty="0" smtClean="0"/>
              <a:t>in SPSS</a:t>
            </a:r>
          </a:p>
          <a:p>
            <a:pPr lvl="1"/>
            <a:r>
              <a:rPr lang="en-US" dirty="0" smtClean="0"/>
              <a:t>Proportion in variance in Y not explained by other predictors but this X only</a:t>
            </a:r>
          </a:p>
          <a:p>
            <a:pPr lvl="1"/>
            <a:r>
              <a:rPr lang="en-US" dirty="0" smtClean="0"/>
              <a:t>A/D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 &gt; </a:t>
            </a:r>
            <a:r>
              <a:rPr lang="en-US" dirty="0" err="1" smtClean="0"/>
              <a:t>sr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0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Predictors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922"/>
            <a:ext cx="9144000" cy="1739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457199" y="3059668"/>
            <a:ext cx="8065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PIL total seems to be the stronger predictor and is significant</a:t>
            </a:r>
          </a:p>
          <a:p>
            <a:r>
              <a:rPr lang="en-US" dirty="0" smtClean="0"/>
              <a:t>β = -.58, </a:t>
            </a:r>
            <a:r>
              <a:rPr lang="en-US" i="1" dirty="0" smtClean="0"/>
              <a:t>t</a:t>
            </a:r>
            <a:r>
              <a:rPr lang="en-US" dirty="0" smtClean="0"/>
              <a:t>(264) = -11.44, </a:t>
            </a:r>
            <a:r>
              <a:rPr lang="en-US" i="1" dirty="0" smtClean="0"/>
              <a:t>p</a:t>
            </a:r>
            <a:r>
              <a:rPr lang="en-US" dirty="0" smtClean="0"/>
              <a:t>&lt;.001, </a:t>
            </a:r>
            <a:r>
              <a:rPr lang="en-US" i="1" dirty="0" smtClean="0"/>
              <a:t>pr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.33</a:t>
            </a:r>
          </a:p>
          <a:p>
            <a:endParaRPr lang="en-US" dirty="0"/>
          </a:p>
          <a:p>
            <a:r>
              <a:rPr lang="en-US" dirty="0" smtClean="0"/>
              <a:t>AUDIT is not significant.</a:t>
            </a:r>
          </a:p>
          <a:p>
            <a:r>
              <a:rPr lang="en-US" dirty="0" smtClean="0"/>
              <a:t>β = .02, </a:t>
            </a:r>
            <a:r>
              <a:rPr lang="en-US" i="1" dirty="0" smtClean="0"/>
              <a:t>t</a:t>
            </a:r>
            <a:r>
              <a:rPr lang="en-US" dirty="0" smtClean="0"/>
              <a:t>(264) = .30, </a:t>
            </a:r>
            <a:r>
              <a:rPr lang="en-US" i="1" dirty="0" smtClean="0"/>
              <a:t>p</a:t>
            </a:r>
            <a:r>
              <a:rPr lang="en-US" dirty="0"/>
              <a:t> </a:t>
            </a:r>
            <a:r>
              <a:rPr lang="en-US" dirty="0" smtClean="0"/>
              <a:t>= .77, </a:t>
            </a:r>
            <a:r>
              <a:rPr lang="en-US" i="1" dirty="0" smtClean="0"/>
              <a:t>pr</a:t>
            </a:r>
            <a:r>
              <a:rPr lang="en-US" baseline="30000" dirty="0" smtClean="0"/>
              <a:t>2</a:t>
            </a:r>
            <a:r>
              <a:rPr lang="en-US" dirty="0" smtClean="0"/>
              <a:t> &lt; .01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03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Hierarchical Regression + Dummy Coding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530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1DD3A530-55C1-4921-AE49-38CB3365F214}" type="slidenum">
              <a:rPr lang="en-US"/>
              <a:pPr/>
              <a:t>59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800" y="228600"/>
            <a:ext cx="7721600" cy="1143000"/>
          </a:xfrm>
          <a:noFill/>
          <a:ln/>
        </p:spPr>
        <p:txBody>
          <a:bodyPr/>
          <a:lstStyle/>
          <a:p>
            <a:r>
              <a:rPr lang="en-GB" dirty="0"/>
              <a:t>Hierarchical </a:t>
            </a:r>
            <a:r>
              <a:rPr lang="en-GB" dirty="0" smtClean="0"/>
              <a:t>Regression</a:t>
            </a:r>
            <a:endParaRPr lang="en-GB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752600"/>
            <a:ext cx="7480300" cy="4171950"/>
          </a:xfrm>
          <a:noFill/>
          <a:ln/>
        </p:spPr>
        <p:txBody>
          <a:bodyPr/>
          <a:lstStyle/>
          <a:p>
            <a:r>
              <a:rPr lang="en-GB" sz="3600"/>
              <a:t>Known predictors (based on past research) are entered into the regression model first.</a:t>
            </a:r>
          </a:p>
          <a:p>
            <a:r>
              <a:rPr lang="en-GB" sz="3600"/>
              <a:t>New predictors are then entered in a separate step/block.</a:t>
            </a:r>
          </a:p>
          <a:p>
            <a:r>
              <a:rPr lang="en-GB" sz="3600"/>
              <a:t>Experimenter makes the decisions.</a:t>
            </a:r>
          </a:p>
        </p:txBody>
      </p:sp>
    </p:spTree>
    <p:extLst>
      <p:ext uri="{BB962C8B-B14F-4D97-AF65-F5344CB8AC3E}">
        <p14:creationId xmlns:p14="http://schemas.microsoft.com/office/powerpoint/2010/main" val="206553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nimBg="1" autoUpdateAnimBg="0"/>
      <p:bldP spid="230403" grpId="0" build="p" autoUpdateAnimBg="0" advAuto="1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Linear Regression = SLR</a:t>
            </a:r>
          </a:p>
          <a:p>
            <a:pPr lvl="1"/>
            <a:r>
              <a:rPr lang="en-US" dirty="0" smtClean="0"/>
              <a:t>One X variable (IV)</a:t>
            </a:r>
          </a:p>
          <a:p>
            <a:r>
              <a:rPr lang="en-US" dirty="0" smtClean="0"/>
              <a:t>Multiple Linear Regression = MLR</a:t>
            </a:r>
          </a:p>
          <a:p>
            <a:pPr lvl="1"/>
            <a:r>
              <a:rPr lang="en-US" dirty="0" smtClean="0"/>
              <a:t>2 or more X variables (IVs)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926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CA73BDC9-23B6-4339-8905-F553BA940C3F}" type="slidenum">
              <a:rPr lang="en-US"/>
              <a:pPr/>
              <a:t>60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696200" cy="1143000"/>
          </a:xfrm>
          <a:noFill/>
          <a:ln/>
        </p:spPr>
        <p:txBody>
          <a:bodyPr/>
          <a:lstStyle/>
          <a:p>
            <a:r>
              <a:rPr lang="en-GB" dirty="0"/>
              <a:t>Hierarchical </a:t>
            </a:r>
            <a:r>
              <a:rPr lang="en-GB" dirty="0" smtClean="0"/>
              <a:t>Regression</a:t>
            </a:r>
            <a:endParaRPr lang="en-GB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1306513"/>
            <a:ext cx="7404100" cy="45910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600" dirty="0"/>
              <a:t>It is the best method:</a:t>
            </a:r>
          </a:p>
          <a:p>
            <a:pPr lvl="1">
              <a:lnSpc>
                <a:spcPct val="90000"/>
              </a:lnSpc>
            </a:pPr>
            <a:r>
              <a:rPr lang="en-GB" sz="3200" dirty="0" smtClean="0"/>
              <a:t>Based </a:t>
            </a:r>
            <a:r>
              <a:rPr lang="en-GB" sz="3200" dirty="0"/>
              <a:t>on theory testing.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You can see the unique predictive influence of a new variable on the outcome because known predictors are held constant in the model.</a:t>
            </a:r>
          </a:p>
          <a:p>
            <a:pPr>
              <a:lnSpc>
                <a:spcPct val="90000"/>
              </a:lnSpc>
            </a:pPr>
            <a:r>
              <a:rPr lang="en-GB" sz="3600" dirty="0"/>
              <a:t>Bad Point:</a:t>
            </a:r>
          </a:p>
          <a:p>
            <a:pPr lvl="1">
              <a:lnSpc>
                <a:spcPct val="90000"/>
              </a:lnSpc>
            </a:pPr>
            <a:r>
              <a:rPr lang="en-GB" sz="3200" dirty="0"/>
              <a:t>Relies on the experimenter knowing what they’re doing!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4918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animBg="1" autoUpdateAnimBg="0"/>
      <p:bldP spid="23245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Answers the following questions:</a:t>
            </a:r>
          </a:p>
          <a:p>
            <a:pPr lvl="1"/>
            <a:r>
              <a:rPr lang="en-US" dirty="0" smtClean="0"/>
              <a:t>Is my overall model significant (ANOVA box, tests R</a:t>
            </a:r>
            <a:r>
              <a:rPr lang="en-US" baseline="30000" dirty="0" smtClean="0"/>
              <a:t>2</a:t>
            </a:r>
            <a:r>
              <a:rPr lang="en-US" dirty="0" smtClean="0"/>
              <a:t> values against zero)?</a:t>
            </a:r>
          </a:p>
          <a:p>
            <a:pPr lvl="1"/>
            <a:r>
              <a:rPr lang="en-US" dirty="0" smtClean="0"/>
              <a:t>Is the addition of each step significant (Model summary, tests delta 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values against zero)?</a:t>
            </a:r>
          </a:p>
          <a:p>
            <a:pPr lvl="1"/>
            <a:r>
              <a:rPr lang="en-US" dirty="0" smtClean="0"/>
              <a:t>Are the individual predictors significant (coefficients box, tests beta against zero)?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44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Uses:	</a:t>
            </a:r>
          </a:p>
          <a:p>
            <a:pPr lvl="1"/>
            <a:r>
              <a:rPr lang="en-US" dirty="0" smtClean="0"/>
              <a:t>When a researcher wants to </a:t>
            </a:r>
            <a:r>
              <a:rPr lang="en-US" i="1" dirty="0" smtClean="0"/>
              <a:t>control</a:t>
            </a:r>
            <a:r>
              <a:rPr lang="en-US" dirty="0" smtClean="0"/>
              <a:t> for some known variables first.</a:t>
            </a:r>
          </a:p>
          <a:p>
            <a:pPr lvl="1"/>
            <a:r>
              <a:rPr lang="en-US" dirty="0" smtClean="0"/>
              <a:t>When a researcher wants to see the incremental value of different variables. </a:t>
            </a:r>
          </a:p>
        </p:txBody>
      </p:sp>
    </p:spTree>
    <p:extLst>
      <p:ext uri="{BB962C8B-B14F-4D97-AF65-F5344CB8AC3E}">
        <p14:creationId xmlns:p14="http://schemas.microsoft.com/office/powerpoint/2010/main" val="3900599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Uses:	</a:t>
            </a:r>
          </a:p>
          <a:p>
            <a:pPr lvl="1"/>
            <a:r>
              <a:rPr lang="en-US" dirty="0" smtClean="0"/>
              <a:t>When a researcher wants to discuss groups of variables together (SETS </a:t>
            </a:r>
            <a:r>
              <a:rPr lang="en-US" dirty="0" smtClean="0">
                <a:sym typeface="Wingdings"/>
              </a:rPr>
              <a:t> especially good for highly correlated variables).</a:t>
            </a:r>
          </a:p>
          <a:p>
            <a:pPr lvl="1"/>
            <a:r>
              <a:rPr lang="en-US" dirty="0" smtClean="0">
                <a:sym typeface="Wingdings"/>
              </a:rPr>
              <a:t>When a researcher wants to use categorical variables with many categories (use as a SET).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14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do you do when you have predictors with more than 2 categories?</a:t>
            </a:r>
          </a:p>
          <a:p>
            <a:r>
              <a:rPr lang="en-US" dirty="0" smtClean="0"/>
              <a:t>DUMMY CODING</a:t>
            </a:r>
          </a:p>
          <a:p>
            <a:pPr lvl="1"/>
            <a:r>
              <a:rPr lang="en-US" dirty="0" smtClean="0"/>
              <a:t>Dummy coding is a way to put categorical predictors into separate pairwise columns to be able to use them as SETs (in a hierarchical regression).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38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number of groups minus 1 = the number of columns you need to create</a:t>
            </a:r>
          </a:p>
          <a:p>
            <a:r>
              <a:rPr lang="en-US" dirty="0" smtClean="0"/>
              <a:t>Choose one group to be the baseline or control group</a:t>
            </a:r>
          </a:p>
          <a:p>
            <a:r>
              <a:rPr lang="en-US" dirty="0" smtClean="0"/>
              <a:t>The baseline groups gets ALL ZERO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282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your first variable, assign the second group all ONE values.</a:t>
            </a:r>
          </a:p>
          <a:p>
            <a:pPr lvl="1"/>
            <a:r>
              <a:rPr lang="en-US" dirty="0" smtClean="0"/>
              <a:t>Everyone else is a zero.</a:t>
            </a:r>
          </a:p>
          <a:p>
            <a:r>
              <a:rPr lang="en-US" dirty="0" smtClean="0"/>
              <a:t>For the second variable, assign the third group all ONE values.</a:t>
            </a:r>
          </a:p>
          <a:p>
            <a:pPr lvl="1"/>
            <a:r>
              <a:rPr lang="en-US" dirty="0" smtClean="0"/>
              <a:t>Everyone else is a zero.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940601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Dummy coded variables are treated as a set (for R</a:t>
            </a:r>
            <a:r>
              <a:rPr lang="en-US" baseline="30000" dirty="0" smtClean="0"/>
              <a:t>2</a:t>
            </a:r>
            <a:r>
              <a:rPr lang="en-US" dirty="0" smtClean="0"/>
              <a:t> prediction purposes), so they go in all the same block (step).</a:t>
            </a:r>
          </a:p>
          <a:p>
            <a:r>
              <a:rPr lang="en-US" dirty="0" smtClean="0"/>
              <a:t>Interpretation</a:t>
            </a:r>
          </a:p>
          <a:p>
            <a:pPr lvl="1"/>
            <a:r>
              <a:rPr lang="en-US" dirty="0" smtClean="0"/>
              <a:t>For each variable, the control group (all zero group) versus the group with one </a:t>
            </a:r>
            <a:r>
              <a:rPr lang="en-US" dirty="0" err="1" smtClean="0"/>
              <a:t>codings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760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Example!</a:t>
            </a:r>
          </a:p>
          <a:p>
            <a:pPr lvl="1"/>
            <a:r>
              <a:rPr lang="en-US" dirty="0" smtClean="0"/>
              <a:t>C8 dummy </a:t>
            </a:r>
            <a:r>
              <a:rPr lang="en-US" dirty="0" err="1" smtClean="0"/>
              <a:t>code.sav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8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we’ve got a bunch of treatment variables, under treat.</a:t>
            </a:r>
          </a:p>
          <a:p>
            <a:r>
              <a:rPr lang="en-US" dirty="0" smtClean="0"/>
              <a:t>But we can’t use that as a straight predictor, because SPSS will interpret the codes as a linear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MLR Types</a:t>
            </a:r>
          </a:p>
          <a:p>
            <a:pPr lvl="1"/>
            <a:r>
              <a:rPr lang="en-US" dirty="0" smtClean="0"/>
              <a:t>Simultaneous</a:t>
            </a:r>
          </a:p>
          <a:p>
            <a:pPr lvl="2"/>
            <a:r>
              <a:rPr lang="en-US" dirty="0" smtClean="0"/>
              <a:t>Everything at once </a:t>
            </a:r>
          </a:p>
          <a:p>
            <a:pPr lvl="1"/>
            <a:r>
              <a:rPr lang="en-US" dirty="0" smtClean="0"/>
              <a:t>Hierarchical</a:t>
            </a:r>
          </a:p>
          <a:p>
            <a:pPr lvl="2"/>
            <a:r>
              <a:rPr lang="en-US" dirty="0" smtClean="0"/>
              <a:t>IVs in steps</a:t>
            </a:r>
          </a:p>
          <a:p>
            <a:pPr lvl="1"/>
            <a:r>
              <a:rPr lang="en-US" dirty="0" smtClean="0"/>
              <a:t>Stepwise</a:t>
            </a:r>
          </a:p>
          <a:p>
            <a:pPr lvl="2"/>
            <a:r>
              <a:rPr lang="en-US" dirty="0" smtClean="0"/>
              <a:t>Statistical regression (not recommended)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16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we are going to dummy code them.</a:t>
            </a:r>
          </a:p>
          <a:p>
            <a:r>
              <a:rPr lang="en-US" dirty="0" smtClean="0"/>
              <a:t>How many do we have?</a:t>
            </a:r>
          </a:p>
          <a:p>
            <a:pPr lvl="1"/>
            <a:r>
              <a:rPr lang="en-US" dirty="0" smtClean="0"/>
              <a:t>5</a:t>
            </a:r>
          </a:p>
          <a:p>
            <a:r>
              <a:rPr lang="en-US" dirty="0" smtClean="0"/>
              <a:t>So how many columns do we need?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76320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that number of new columns</a:t>
            </a:r>
          </a:p>
          <a:p>
            <a:r>
              <a:rPr lang="en-US" dirty="0" smtClean="0"/>
              <a:t>Pick a control group (no treatment!)</a:t>
            </a:r>
          </a:p>
          <a:p>
            <a:r>
              <a:rPr lang="en-US" dirty="0" smtClean="0"/>
              <a:t>Give the control group all zeros.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343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6952" r="69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47591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ones in the appropriate places for each group.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30337"/>
              </p:ext>
            </p:extLst>
          </p:nvPr>
        </p:nvGraphicFramePr>
        <p:xfrm>
          <a:off x="627574" y="3040305"/>
          <a:ext cx="8059225" cy="349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45"/>
                <a:gridCol w="1611845"/>
                <a:gridCol w="1611845"/>
                <a:gridCol w="1611845"/>
                <a:gridCol w="1611845"/>
              </a:tblGrid>
              <a:tr h="5825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Var4 </a:t>
                      </a:r>
                      <a:endParaRPr lang="en-US" dirty="0"/>
                    </a:p>
                  </a:txBody>
                  <a:tcPr/>
                </a:tc>
              </a:tr>
              <a:tr h="582595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2595">
                <a:tc>
                  <a:txBody>
                    <a:bodyPr/>
                    <a:lstStyle/>
                    <a:p>
                      <a:r>
                        <a:rPr lang="en-US" dirty="0" smtClean="0"/>
                        <a:t>Placebo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Seroxat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2595">
                <a:tc>
                  <a:txBody>
                    <a:bodyPr/>
                    <a:lstStyle/>
                    <a:p>
                      <a:r>
                        <a:rPr lang="en-US" dirty="0" smtClean="0"/>
                        <a:t>Effexor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2595">
                <a:tc>
                  <a:txBody>
                    <a:bodyPr/>
                    <a:lstStyle/>
                    <a:p>
                      <a:r>
                        <a:rPr lang="en-US" dirty="0" smtClean="0"/>
                        <a:t>Cheer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243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184400"/>
            <a:ext cx="66548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23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rules for data screening stay the same.</a:t>
            </a:r>
          </a:p>
          <a:p>
            <a:pPr lvl="1"/>
            <a:r>
              <a:rPr lang="en-US" dirty="0" smtClean="0"/>
              <a:t>Accuracy, missing</a:t>
            </a:r>
          </a:p>
          <a:p>
            <a:pPr lvl="1"/>
            <a:r>
              <a:rPr lang="en-US" dirty="0" smtClean="0"/>
              <a:t>Outliers (cooks, leverage, </a:t>
            </a:r>
            <a:r>
              <a:rPr lang="en-US" dirty="0" err="1" smtClean="0"/>
              <a:t>Mahalanobis</a:t>
            </a:r>
            <a:r>
              <a:rPr lang="en-US" dirty="0" smtClean="0"/>
              <a:t> – 2/3 = outlier)</a:t>
            </a:r>
          </a:p>
          <a:p>
            <a:pPr lvl="1"/>
            <a:r>
              <a:rPr lang="en-US" dirty="0" err="1" smtClean="0"/>
              <a:t>Multicollinearity</a:t>
            </a:r>
            <a:endParaRPr lang="en-US" dirty="0" smtClean="0"/>
          </a:p>
          <a:p>
            <a:pPr lvl="1"/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Linearity</a:t>
            </a:r>
          </a:p>
          <a:p>
            <a:pPr lvl="1"/>
            <a:r>
              <a:rPr lang="en-US" dirty="0" smtClean="0"/>
              <a:t>Homoscedasticity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24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&gt; regression &gt; linear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623"/>
            <a:ext cx="9144000" cy="28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00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dv into the dependent variable box.</a:t>
            </a:r>
          </a:p>
          <a:p>
            <a:r>
              <a:rPr lang="en-US" dirty="0" smtClean="0"/>
              <a:t>Move the first IV into the independent(s) box.</a:t>
            </a:r>
          </a:p>
          <a:p>
            <a:r>
              <a:rPr lang="en-US" dirty="0" smtClean="0"/>
              <a:t>HIT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677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533400"/>
            <a:ext cx="79629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829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over the other IV(s) into the independent(s) box.</a:t>
            </a:r>
          </a:p>
          <a:p>
            <a:pPr lvl="1"/>
            <a:r>
              <a:rPr lang="en-US" dirty="0" smtClean="0"/>
              <a:t>Here we are going to move all the new dummy codes 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2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my overall model (i.e. the regression equation) useful at predicting the outcome variable?</a:t>
            </a:r>
          </a:p>
          <a:p>
            <a:pPr lvl="1"/>
            <a:r>
              <a:rPr lang="en-US" dirty="0" smtClean="0"/>
              <a:t>Model summary, ANOVA,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How useful are each of the individual predictors for my model?</a:t>
            </a:r>
          </a:p>
          <a:p>
            <a:pPr lvl="1"/>
            <a:r>
              <a:rPr lang="en-US" dirty="0" smtClean="0"/>
              <a:t>Coefficients box, </a:t>
            </a:r>
            <a:r>
              <a:rPr lang="en-US" i="1" dirty="0" smtClean="0"/>
              <a:t>pr</a:t>
            </a:r>
            <a:r>
              <a:rPr lang="en-US" baseline="30000" dirty="0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3622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419100"/>
            <a:ext cx="78613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8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614317"/>
            <a:ext cx="5372100" cy="473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586" y="1417637"/>
            <a:ext cx="337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Statistics:</a:t>
            </a:r>
          </a:p>
          <a:p>
            <a:r>
              <a:rPr lang="en-US" dirty="0" smtClean="0"/>
              <a:t>R square change</a:t>
            </a:r>
          </a:p>
          <a:p>
            <a:r>
              <a:rPr lang="en-US" dirty="0" smtClean="0"/>
              <a:t>Part and partials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380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219200"/>
            <a:ext cx="57531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28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5616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645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my overall model significant?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630274"/>
            <a:ext cx="73406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139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 incremental steps significant?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9144000" cy="21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852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 individual predictors significant?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241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20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dummy coding equals:</a:t>
            </a:r>
          </a:p>
          <a:p>
            <a:pPr lvl="1"/>
            <a:r>
              <a:rPr lang="en-US" dirty="0" smtClean="0"/>
              <a:t>Control group to coded group</a:t>
            </a:r>
          </a:p>
          <a:p>
            <a:pPr lvl="1"/>
            <a:r>
              <a:rPr lang="en-US" dirty="0" smtClean="0"/>
              <a:t>Therefore negative numbers = coded group is lower</a:t>
            </a:r>
          </a:p>
          <a:p>
            <a:pPr lvl="1"/>
            <a:r>
              <a:rPr lang="en-US" dirty="0" smtClean="0"/>
              <a:t>Positive numbers = coded group is lower</a:t>
            </a:r>
          </a:p>
          <a:p>
            <a:pPr lvl="1"/>
            <a:r>
              <a:rPr lang="en-US" dirty="0" smtClean="0"/>
              <a:t>b = difference in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ANOVA was a subtraction of different types of information</a:t>
            </a:r>
          </a:p>
          <a:p>
            <a:pPr lvl="1"/>
            <a:r>
              <a:rPr lang="en-US" dirty="0" err="1" smtClean="0"/>
              <a:t>SStotal</a:t>
            </a:r>
            <a:r>
              <a:rPr lang="en-US" dirty="0" smtClean="0"/>
              <a:t> = My score – Grand Mean</a:t>
            </a:r>
          </a:p>
          <a:p>
            <a:pPr lvl="1"/>
            <a:r>
              <a:rPr lang="en-US" dirty="0" err="1" smtClean="0"/>
              <a:t>SSmodel</a:t>
            </a:r>
            <a:r>
              <a:rPr lang="en-US" dirty="0" smtClean="0"/>
              <a:t> = My level – Grand Mean</a:t>
            </a:r>
          </a:p>
          <a:p>
            <a:pPr lvl="1"/>
            <a:r>
              <a:rPr lang="en-US" dirty="0" err="1" smtClean="0"/>
              <a:t>SSresidual</a:t>
            </a:r>
            <a:r>
              <a:rPr lang="en-US" dirty="0" smtClean="0"/>
              <a:t> = My score – My level</a:t>
            </a:r>
          </a:p>
          <a:p>
            <a:pPr lvl="1"/>
            <a:r>
              <a:rPr lang="en-US" dirty="0" smtClean="0"/>
              <a:t>(for one-way ANOVAs)</a:t>
            </a:r>
          </a:p>
          <a:p>
            <a:r>
              <a:rPr lang="en-US" dirty="0" smtClean="0"/>
              <a:t>This method is called </a:t>
            </a:r>
            <a:r>
              <a:rPr lang="en-US" i="1" dirty="0" smtClean="0"/>
              <a:t>least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2388</Words>
  <Application>Microsoft Macintosh PowerPoint</Application>
  <PresentationFormat>On-screen Show (4:3)</PresentationFormat>
  <Paragraphs>413</Paragraphs>
  <Slides>87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Office Theme</vt:lpstr>
      <vt:lpstr>Equation</vt:lpstr>
      <vt:lpstr>Linear Regression</vt:lpstr>
      <vt:lpstr>What is Regression?</vt:lpstr>
      <vt:lpstr>Model for Correlation</vt:lpstr>
      <vt:lpstr>Describing a Straight Line</vt:lpstr>
      <vt:lpstr>Intercepts and Gradients</vt:lpstr>
      <vt:lpstr>Types of Regression</vt:lpstr>
      <vt:lpstr>Types of Regression</vt:lpstr>
      <vt:lpstr>Analyzing a regression</vt:lpstr>
      <vt:lpstr>Overall Model</vt:lpstr>
      <vt:lpstr>The Method of Least Squares</vt:lpstr>
      <vt:lpstr>Sums of Squares</vt:lpstr>
      <vt:lpstr>Summary</vt:lpstr>
      <vt:lpstr>Overall Model: ANOVA</vt:lpstr>
      <vt:lpstr>Overall Model: ANOVA</vt:lpstr>
      <vt:lpstr>Overall Model: R2</vt:lpstr>
      <vt:lpstr>Individual Predictors</vt:lpstr>
      <vt:lpstr>Individual Predictors</vt:lpstr>
      <vt:lpstr>Individual Predictors</vt:lpstr>
      <vt:lpstr>Individual Predictors</vt:lpstr>
      <vt:lpstr>Data Screening</vt:lpstr>
      <vt:lpstr>Data Screening</vt:lpstr>
      <vt:lpstr>Data Screening</vt:lpstr>
      <vt:lpstr>Data Screening</vt:lpstr>
      <vt:lpstr>SPSS</vt:lpstr>
      <vt:lpstr>Multiple Regression</vt:lpstr>
      <vt:lpstr>SPSS</vt:lpstr>
      <vt:lpstr>SPSS</vt:lpstr>
      <vt:lpstr>SPSS</vt:lpstr>
      <vt:lpstr>SPSS</vt:lpstr>
      <vt:lpstr>SPSS</vt:lpstr>
      <vt:lpstr>SPSS</vt:lpstr>
      <vt:lpstr>SPSS</vt:lpstr>
      <vt:lpstr>SPSS</vt:lpstr>
      <vt:lpstr>Data Screening</vt:lpstr>
      <vt:lpstr>Data Screening</vt:lpstr>
      <vt:lpstr>SPSS</vt:lpstr>
      <vt:lpstr>Data Screening</vt:lpstr>
      <vt:lpstr>Data Screening</vt:lpstr>
      <vt:lpstr>SPSS</vt:lpstr>
      <vt:lpstr>Data Screening</vt:lpstr>
      <vt:lpstr>Data Screening</vt:lpstr>
      <vt:lpstr>Data Screening</vt:lpstr>
      <vt:lpstr>SPSS</vt:lpstr>
      <vt:lpstr>Data Screening</vt:lpstr>
      <vt:lpstr>SPSS</vt:lpstr>
      <vt:lpstr>Data Screening</vt:lpstr>
      <vt:lpstr>Data Screening</vt:lpstr>
      <vt:lpstr>SPSS</vt:lpstr>
      <vt:lpstr>Data Screening</vt:lpstr>
      <vt:lpstr>PowerPoint Presentation</vt:lpstr>
      <vt:lpstr>Data Screening</vt:lpstr>
      <vt:lpstr>Overall Model</vt:lpstr>
      <vt:lpstr>Overall Model</vt:lpstr>
      <vt:lpstr>R</vt:lpstr>
      <vt:lpstr>SR</vt:lpstr>
      <vt:lpstr>PR</vt:lpstr>
      <vt:lpstr>Individual Predictors</vt:lpstr>
      <vt:lpstr>Hierarchical Regression + Dummy Coding </vt:lpstr>
      <vt:lpstr>Hierarchical Regression</vt:lpstr>
      <vt:lpstr>Hierarchical Regression</vt:lpstr>
      <vt:lpstr>Hierarchical Regression</vt:lpstr>
      <vt:lpstr>Hierarchical Regression</vt:lpstr>
      <vt:lpstr>Hierarchical Regression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Hierarchical Regression</vt:lpstr>
      <vt:lpstr>Hierarchical Regression</vt:lpstr>
      <vt:lpstr>Hierarchical Regression</vt:lpstr>
      <vt:lpstr>Hierarchical Regression</vt:lpstr>
      <vt:lpstr>Hierarchical Regression</vt:lpstr>
      <vt:lpstr>Hierarchical Regression</vt:lpstr>
      <vt:lpstr>Hierarchical Regression</vt:lpstr>
      <vt:lpstr>Hierarchical Regression</vt:lpstr>
      <vt:lpstr>Hierarchical Regression</vt:lpstr>
      <vt:lpstr>Hierarchical Regression</vt:lpstr>
      <vt:lpstr>Hierarchical Regression</vt:lpstr>
      <vt:lpstr>Hierarchical Regression</vt:lpstr>
      <vt:lpstr>Hierarchical Regression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Erin Buchanan</dc:creator>
  <cp:lastModifiedBy>Erin Buchanan</cp:lastModifiedBy>
  <cp:revision>65</cp:revision>
  <dcterms:created xsi:type="dcterms:W3CDTF">2013-11-10T22:41:27Z</dcterms:created>
  <dcterms:modified xsi:type="dcterms:W3CDTF">2014-08-04T17:22:55Z</dcterms:modified>
</cp:coreProperties>
</file>