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79" r:id="rId10"/>
    <p:sldId id="265" r:id="rId11"/>
    <p:sldId id="271" r:id="rId12"/>
    <p:sldId id="266" r:id="rId13"/>
    <p:sldId id="267" r:id="rId14"/>
    <p:sldId id="268" r:id="rId15"/>
    <p:sldId id="278" r:id="rId16"/>
    <p:sldId id="269" r:id="rId17"/>
    <p:sldId id="272" r:id="rId18"/>
    <p:sldId id="274" r:id="rId19"/>
    <p:sldId id="270" r:id="rId20"/>
    <p:sldId id="276" r:id="rId21"/>
    <p:sldId id="282" r:id="rId22"/>
    <p:sldId id="280" r:id="rId23"/>
    <p:sldId id="281" r:id="rId24"/>
    <p:sldId id="283" r:id="rId25"/>
    <p:sldId id="284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92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89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2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0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0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83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44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90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2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06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5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6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42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輪講演習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9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</a:t>
            </a:r>
            <a:r>
              <a:rPr lang="en-US" altLang="ja-JP" dirty="0" smtClean="0"/>
              <a:t>.1 </a:t>
            </a:r>
            <a:r>
              <a:rPr lang="en-US" altLang="ja-JP" dirty="0" err="1" smtClean="0"/>
              <a:t>make_sample</a:t>
            </a:r>
            <a:r>
              <a:rPr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35112" y="6302701"/>
            <a:ext cx="607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既知の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から、天気と行動を出力</a:t>
            </a:r>
            <a:endParaRPr kumimoji="1" lang="ja-JP" altLang="en-US" sz="2800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9" y="1751888"/>
            <a:ext cx="7984759" cy="4550813"/>
          </a:xfrm>
        </p:spPr>
      </p:pic>
    </p:spTree>
    <p:extLst>
      <p:ext uri="{BB962C8B-B14F-4D97-AF65-F5344CB8AC3E}">
        <p14:creationId xmlns:p14="http://schemas.microsoft.com/office/powerpoint/2010/main" val="1281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4.1</a:t>
            </a:r>
            <a:r>
              <a:rPr lang="en-US" altLang="ja-JP" dirty="0" smtClean="0"/>
              <a:t>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HMM</a:t>
            </a:r>
          </a:p>
          <a:p>
            <a:pPr lvl="1"/>
            <a:r>
              <a:rPr lang="ja-JP" altLang="en-US" dirty="0" smtClean="0"/>
              <a:t>各パラメータが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決まっている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確率に応じて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状態遷移を行い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天気とボブの行動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を出力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10</a:t>
            </a:r>
            <a:r>
              <a:rPr lang="ja-JP" altLang="en-US" dirty="0" smtClean="0"/>
              <a:t>日間</a:t>
            </a:r>
            <a:r>
              <a:rPr lang="en-US" altLang="ja-JP" dirty="0" smtClean="0"/>
              <a:t>(10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繰り返す</a:t>
            </a:r>
            <a:endParaRPr lang="en-US" altLang="ja-JP" dirty="0" smtClean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>
            <a:off x="5054600" y="3035300"/>
            <a:ext cx="1029110" cy="469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3975100" y="4262633"/>
            <a:ext cx="558800" cy="804667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406650" y="6359526"/>
            <a:ext cx="256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雨</a:t>
            </a:r>
            <a:r>
              <a:rPr lang="ja-JP" altLang="en-US" sz="2000" dirty="0" smtClean="0"/>
              <a:t>の日に散歩をした</a:t>
            </a:r>
            <a:endParaRPr kumimoji="1" lang="ja-JP" altLang="en-US" sz="2000" dirty="0"/>
          </a:p>
        </p:txBody>
      </p:sp>
      <p:sp>
        <p:nvSpPr>
          <p:cNvPr id="14" name="下矢印 13"/>
          <p:cNvSpPr/>
          <p:nvPr/>
        </p:nvSpPr>
        <p:spPr>
          <a:xfrm>
            <a:off x="3289300" y="6007101"/>
            <a:ext cx="800100" cy="35480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4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341" r="97" b="77093"/>
          <a:stretch/>
        </p:blipFill>
        <p:spPr>
          <a:xfrm>
            <a:off x="628650" y="1335089"/>
            <a:ext cx="7025898" cy="355600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H="1">
            <a:off x="3378200" y="2959100"/>
            <a:ext cx="1193800" cy="482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2197100" y="4321968"/>
            <a:ext cx="622300" cy="846932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667000" y="3536948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460500" y="534749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42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12" name="直線矢印コネクタ 11"/>
          <p:cNvCxnSpPr/>
          <p:nvPr/>
        </p:nvCxnSpPr>
        <p:spPr>
          <a:xfrm flipH="1">
            <a:off x="2273300" y="4247752"/>
            <a:ext cx="3365500" cy="1069182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コンテンツ プレースホルダ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36" r="227" b="69293"/>
          <a:stretch/>
        </p:blipFill>
        <p:spPr>
          <a:xfrm>
            <a:off x="628650" y="1322785"/>
            <a:ext cx="7016816" cy="3683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5638800" y="3562348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3619500" y="3670300"/>
            <a:ext cx="1905000" cy="127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460500" y="534749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レーム 20"/>
          <p:cNvSpPr/>
          <p:nvPr/>
        </p:nvSpPr>
        <p:spPr>
          <a:xfrm>
            <a:off x="2654300" y="3568300"/>
            <a:ext cx="850900" cy="590552"/>
          </a:xfrm>
          <a:prstGeom prst="frame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12" name="直線矢印コネクタ 11"/>
          <p:cNvCxnSpPr/>
          <p:nvPr/>
        </p:nvCxnSpPr>
        <p:spPr>
          <a:xfrm flipH="1">
            <a:off x="4884420" y="4404360"/>
            <a:ext cx="982980" cy="1409700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5638800" y="3562348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146550" y="597233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コンテンツ プレースホルダ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9331" r="459" b="61491"/>
          <a:stretch/>
        </p:blipFill>
        <p:spPr>
          <a:xfrm>
            <a:off x="628650" y="1309689"/>
            <a:ext cx="7000498" cy="381000"/>
          </a:xfrm>
          <a:prstGeom prst="rect">
            <a:avLst/>
          </a:prstGeom>
        </p:spPr>
      </p:pic>
      <p:grpSp>
        <p:nvGrpSpPr>
          <p:cNvPr id="54" name="グループ化 53"/>
          <p:cNvGrpSpPr/>
          <p:nvPr/>
        </p:nvGrpSpPr>
        <p:grpSpPr>
          <a:xfrm>
            <a:off x="6521146" y="3616566"/>
            <a:ext cx="600759" cy="625234"/>
            <a:chOff x="6521146" y="3616566"/>
            <a:chExt cx="600759" cy="625234"/>
          </a:xfrm>
        </p:grpSpPr>
        <p:sp>
          <p:nvSpPr>
            <p:cNvPr id="52" name="円弧 51"/>
            <p:cNvSpPr/>
            <p:nvPr/>
          </p:nvSpPr>
          <p:spPr>
            <a:xfrm rot="19112131">
              <a:off x="6521146" y="3616566"/>
              <a:ext cx="600759" cy="579071"/>
            </a:xfrm>
            <a:prstGeom prst="arc">
              <a:avLst>
                <a:gd name="adj1" fmla="val 16200000"/>
                <a:gd name="adj2" fmla="val 9839076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二等辺三角形 52"/>
            <p:cNvSpPr/>
            <p:nvPr/>
          </p:nvSpPr>
          <p:spPr>
            <a:xfrm rot="18308604">
              <a:off x="6585064" y="4060406"/>
              <a:ext cx="177800" cy="184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フレーム 58"/>
          <p:cNvSpPr/>
          <p:nvPr/>
        </p:nvSpPr>
        <p:spPr>
          <a:xfrm>
            <a:off x="5638800" y="3562348"/>
            <a:ext cx="850900" cy="590552"/>
          </a:xfrm>
          <a:prstGeom prst="frame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4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7" r="4572"/>
          <a:stretch/>
        </p:blipFill>
        <p:spPr>
          <a:xfrm>
            <a:off x="296489" y="2294734"/>
            <a:ext cx="4246281" cy="260350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2314855" y="2338388"/>
            <a:ext cx="1243013" cy="236696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7068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サンプルデータ</a:t>
            </a:r>
            <a:endParaRPr kumimoji="1" lang="ja-JP" altLang="en-US" sz="2800" dirty="0"/>
          </a:p>
        </p:txBody>
      </p:sp>
      <p:sp>
        <p:nvSpPr>
          <p:cNvPr id="12" name="右矢印 11"/>
          <p:cNvSpPr/>
          <p:nvPr/>
        </p:nvSpPr>
        <p:spPr>
          <a:xfrm>
            <a:off x="3863738" y="3190875"/>
            <a:ext cx="1130300" cy="66675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9908" y="3190875"/>
            <a:ext cx="2764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観測系列</a:t>
            </a:r>
            <a:endParaRPr kumimoji="1" lang="ja-JP" altLang="en-US" sz="3200" dirty="0"/>
          </a:p>
        </p:txBody>
      </p:sp>
      <p:sp>
        <p:nvSpPr>
          <p:cNvPr id="3" name="下矢印 2"/>
          <p:cNvSpPr/>
          <p:nvPr/>
        </p:nvSpPr>
        <p:spPr>
          <a:xfrm>
            <a:off x="6263411" y="3911356"/>
            <a:ext cx="837488" cy="69728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99908" y="4744345"/>
            <a:ext cx="276449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・復号化</a:t>
            </a:r>
            <a:r>
              <a:rPr lang="ja-JP" altLang="en-US" sz="2400" dirty="0"/>
              <a:t>問題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・推定問題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64640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Predict</a:t>
            </a:r>
            <a:r>
              <a:rPr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5125" y="6302701"/>
            <a:ext cx="841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行動</a:t>
            </a:r>
            <a:r>
              <a:rPr lang="ja-JP" altLang="en-US" sz="2800" dirty="0" smtClean="0"/>
              <a:t>の推移から、最も尤もらしい天気の推移を出力</a:t>
            </a:r>
            <a:endParaRPr kumimoji="1" lang="ja-JP" altLang="en-US" sz="28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91" y="1979198"/>
            <a:ext cx="6326617" cy="40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 </a:t>
            </a:r>
            <a:r>
              <a:rPr lang="en-US" altLang="ja-JP" dirty="0"/>
              <a:t>Predict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ボブの行動から</a:t>
            </a:r>
            <a:r>
              <a:rPr kumimoji="1" lang="ja-JP" altLang="en-US" dirty="0" smtClean="0"/>
              <a:t>天気を推定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ビタビアルゴリズムにより復号化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観測系列にサンプルデータを使用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サンプルデータの天気の推移と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推定した天気の推移を比較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65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4" y="2294734"/>
            <a:ext cx="4163338" cy="2603500"/>
          </a:xfr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84" y="2294734"/>
            <a:ext cx="4158169" cy="25780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 </a:t>
            </a:r>
            <a:r>
              <a:rPr lang="en-US" altLang="ja-JP" dirty="0"/>
              <a:t>Predict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967068" y="2413004"/>
            <a:ext cx="1243013" cy="2366961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7068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サンプルデータ</a:t>
            </a:r>
            <a:endParaRPr kumimoji="1" lang="ja-JP" altLang="en-US" sz="2800" dirty="0"/>
          </a:p>
        </p:txBody>
      </p:sp>
      <p:sp>
        <p:nvSpPr>
          <p:cNvPr id="9" name="楕円 8"/>
          <p:cNvSpPr/>
          <p:nvPr/>
        </p:nvSpPr>
        <p:spPr>
          <a:xfrm>
            <a:off x="6612562" y="2417765"/>
            <a:ext cx="1243013" cy="2362200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52782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復号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2" name="右矢印 11"/>
          <p:cNvSpPr/>
          <p:nvPr/>
        </p:nvSpPr>
        <p:spPr>
          <a:xfrm>
            <a:off x="2210081" y="3263109"/>
            <a:ext cx="4402481" cy="6667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39828" y="1811339"/>
            <a:ext cx="276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復号結果を比較</a:t>
            </a:r>
            <a:endParaRPr kumimoji="1" lang="ja-JP" altLang="en-US" sz="2400" dirty="0"/>
          </a:p>
        </p:txBody>
      </p:sp>
      <p:sp>
        <p:nvSpPr>
          <p:cNvPr id="3" name="角丸四角形 2"/>
          <p:cNvSpPr/>
          <p:nvPr/>
        </p:nvSpPr>
        <p:spPr>
          <a:xfrm>
            <a:off x="689255" y="5421454"/>
            <a:ext cx="3251200" cy="1246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確率モデルに従うため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出力される状態系列に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多</a:t>
            </a:r>
            <a:r>
              <a:rPr lang="ja-JP" altLang="en-US" dirty="0" smtClean="0"/>
              <a:t>く</a:t>
            </a:r>
            <a:r>
              <a:rPr kumimoji="1" lang="ja-JP" altLang="en-US" dirty="0" smtClean="0"/>
              <a:t>のパターンがある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5174969" y="5421454"/>
            <a:ext cx="3251200" cy="1246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観測系列に対する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最尤状態系列となる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53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 Estimate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5411" y="6334780"/>
            <a:ext cx="635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未知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から、天気</a:t>
            </a:r>
            <a:r>
              <a:rPr lang="ja-JP" altLang="en-US" sz="2800" dirty="0"/>
              <a:t>と行動を</a:t>
            </a:r>
            <a:r>
              <a:rPr lang="ja-JP" altLang="en-US" sz="2800" dirty="0" smtClean="0"/>
              <a:t>出力</a:t>
            </a:r>
            <a:endParaRPr lang="ja-JP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67" b="46920"/>
          <a:stretch/>
        </p:blipFill>
        <p:spPr>
          <a:xfrm>
            <a:off x="939874" y="1965533"/>
            <a:ext cx="7264248" cy="43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1.hmm.py</a:t>
            </a:r>
            <a:r>
              <a:rPr kumimoji="1" lang="ja-JP" altLang="en-US" dirty="0" smtClean="0"/>
              <a:t>をエディタで開く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hmm.py </a:t>
            </a:r>
            <a:r>
              <a:rPr kumimoji="1" lang="ja-JP" altLang="en-US" dirty="0" err="1" smtClean="0"/>
              <a:t>を保</a:t>
            </a:r>
            <a:r>
              <a:rPr kumimoji="1" lang="ja-JP" altLang="en-US" dirty="0" smtClean="0"/>
              <a:t>存している場所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画像で</a:t>
            </a:r>
            <a:r>
              <a:rPr kumimoji="1" lang="en-US" altLang="ja-JP" dirty="0" smtClean="0"/>
              <a:t>?)</a:t>
            </a:r>
            <a:r>
              <a:rPr kumimoji="1" lang="ja-JP" altLang="en-US" smtClean="0"/>
              <a:t>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0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 </a:t>
            </a:r>
            <a:r>
              <a:rPr lang="en-US" altLang="ja-JP" dirty="0"/>
              <a:t>Estimate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16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未知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HMM</a:t>
            </a:r>
          </a:p>
          <a:p>
            <a:pPr lvl="1"/>
            <a:r>
              <a:rPr lang="ja-JP" altLang="en-US" dirty="0" smtClean="0"/>
              <a:t>各パラメータが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決</a:t>
            </a:r>
            <a:r>
              <a:rPr lang="ja-JP" altLang="en-US" dirty="0" smtClean="0"/>
              <a:t>まっていな</a:t>
            </a:r>
            <a:r>
              <a:rPr lang="ja-JP" altLang="en-US" dirty="0"/>
              <a:t>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バウムウェルチ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アルゴリズムを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用いる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学習によって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パラメータ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推定</a:t>
            </a:r>
            <a:endParaRPr lang="en-US" altLang="ja-JP" dirty="0" smtClean="0"/>
          </a:p>
          <a:p>
            <a:endParaRPr lang="en-US" altLang="ja-JP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grpSp>
        <p:nvGrpSpPr>
          <p:cNvPr id="28" name="グループ化 27"/>
          <p:cNvGrpSpPr/>
          <p:nvPr/>
        </p:nvGrpSpPr>
        <p:grpSpPr>
          <a:xfrm>
            <a:off x="3884324" y="3009024"/>
            <a:ext cx="4580636" cy="2058276"/>
            <a:chOff x="1929928" y="1189919"/>
            <a:chExt cx="5391806" cy="1971345"/>
          </a:xfrm>
        </p:grpSpPr>
        <p:sp>
          <p:nvSpPr>
            <p:cNvPr id="29" name="正方形/長方形 2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1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 </a:t>
            </a:r>
            <a:r>
              <a:rPr lang="en-US" altLang="ja-JP" dirty="0"/>
              <a:t>Estimate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16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make_sample</a:t>
            </a:r>
            <a:r>
              <a:rPr kumimoji="1" lang="ja-JP" altLang="en-US" dirty="0" smtClean="0"/>
              <a:t>からの</a:t>
            </a:r>
            <a:r>
              <a:rPr lang="ja-JP" altLang="en-US" dirty="0" smtClean="0"/>
              <a:t>出力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10000</a:t>
            </a:r>
            <a:r>
              <a:rPr lang="ja-JP" altLang="en-US" dirty="0" smtClean="0"/>
              <a:t>回を学習データ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として学習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Predict</a:t>
            </a:r>
            <a:r>
              <a:rPr lang="ja-JP" altLang="en-US" dirty="0" smtClean="0"/>
              <a:t>関数により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求めた</a:t>
            </a:r>
            <a:r>
              <a:rPr lang="en-US" altLang="ja-JP" dirty="0" smtClean="0"/>
              <a:t>HMM</a:t>
            </a:r>
            <a:r>
              <a:rPr lang="ja-JP" altLang="en-US" dirty="0"/>
              <a:t>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pc="-300" dirty="0"/>
              <a:t>復号問題</a:t>
            </a:r>
            <a:r>
              <a:rPr lang="ja-JP" altLang="en-US" spc="-300" dirty="0" smtClean="0"/>
              <a:t>を解く</a:t>
            </a:r>
            <a:endParaRPr lang="en-US" altLang="ja-JP" spc="-300" dirty="0"/>
          </a:p>
          <a:p>
            <a:endParaRPr lang="en-US" altLang="ja-JP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grpSp>
        <p:nvGrpSpPr>
          <p:cNvPr id="28" name="グループ化 27"/>
          <p:cNvGrpSpPr/>
          <p:nvPr/>
        </p:nvGrpSpPr>
        <p:grpSpPr>
          <a:xfrm>
            <a:off x="3884324" y="3009024"/>
            <a:ext cx="4580636" cy="2058276"/>
            <a:chOff x="1929928" y="1189919"/>
            <a:chExt cx="5391806" cy="1971345"/>
          </a:xfrm>
        </p:grpSpPr>
        <p:sp>
          <p:nvSpPr>
            <p:cNvPr id="29" name="正方形/長方形 2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3884324" y="2999080"/>
            <a:ext cx="4580636" cy="2058276"/>
            <a:chOff x="1929928" y="1189919"/>
            <a:chExt cx="5391806" cy="1971345"/>
          </a:xfrm>
        </p:grpSpPr>
        <p:sp>
          <p:nvSpPr>
            <p:cNvPr id="19" name="正方形/長方形 1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6445247" y="1577830"/>
            <a:ext cx="435294" cy="32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09866" y="1553925"/>
            <a:ext cx="25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推定後のパラメータ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8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 </a:t>
            </a:r>
            <a:r>
              <a:rPr kumimoji="1" lang="en-US" altLang="ja-JP" dirty="0" err="1" smtClean="0"/>
              <a:t>show_param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" t="54671"/>
          <a:stretch/>
        </p:blipFill>
        <p:spPr>
          <a:xfrm>
            <a:off x="1113446" y="1989792"/>
            <a:ext cx="6917108" cy="3770073"/>
          </a:xfrm>
        </p:spPr>
      </p:pic>
    </p:spTree>
    <p:extLst>
      <p:ext uri="{BB962C8B-B14F-4D97-AF65-F5344CB8AC3E}">
        <p14:creationId xmlns:p14="http://schemas.microsoft.com/office/powerpoint/2010/main" val="2325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339213" y="3100373"/>
            <a:ext cx="4100052" cy="181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01304" y="2005781"/>
            <a:ext cx="4370696" cy="3849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572000" y="2005780"/>
            <a:ext cx="4370697" cy="3849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 </a:t>
            </a:r>
            <a:r>
              <a:rPr kumimoji="1" lang="en-US" altLang="ja-JP" dirty="0" err="1" smtClean="0"/>
              <a:t>show_param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4" y="2344994"/>
            <a:ext cx="4370696" cy="3370622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44994"/>
            <a:ext cx="4370697" cy="3370622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125834" y="3100373"/>
            <a:ext cx="3397936" cy="1526837"/>
            <a:chOff x="1929928" y="1189921"/>
            <a:chExt cx="5391809" cy="1971344"/>
          </a:xfrm>
          <a:solidFill>
            <a:schemeClr val="accent2">
              <a:lumMod val="75000"/>
            </a:schemeClr>
          </a:solidFill>
        </p:grpSpPr>
        <p:sp>
          <p:nvSpPr>
            <p:cNvPr id="7" name="正方形/長方形 6"/>
            <p:cNvSpPr/>
            <p:nvPr/>
          </p:nvSpPr>
          <p:spPr>
            <a:xfrm>
              <a:off x="3740336" y="118992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067266" y="118992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929928" y="201235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252715" y="1526197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52713" y="1994235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09358" y="201235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008755" y="2540500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740336" y="2494075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40486" y="285088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978878" y="2853837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944359" y="249954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675935" y="2497028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7" name="フレーム 26"/>
          <p:cNvSpPr/>
          <p:nvPr/>
        </p:nvSpPr>
        <p:spPr>
          <a:xfrm>
            <a:off x="486697" y="2990544"/>
            <a:ext cx="3687003" cy="1743688"/>
          </a:xfrm>
          <a:prstGeom prst="frame">
            <a:avLst>
              <a:gd name="adj1" fmla="val 3989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フレーム 27"/>
          <p:cNvSpPr/>
          <p:nvPr/>
        </p:nvSpPr>
        <p:spPr>
          <a:xfrm>
            <a:off x="4970300" y="2990544"/>
            <a:ext cx="3687003" cy="1743688"/>
          </a:xfrm>
          <a:prstGeom prst="frame">
            <a:avLst>
              <a:gd name="adj1" fmla="val 3989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1166" y="6021190"/>
            <a:ext cx="817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パラメータの比較を行い、推定結果を評価する</a:t>
            </a:r>
            <a:endParaRPr lang="ja-JP" altLang="en-US" sz="2800" dirty="0"/>
          </a:p>
        </p:txBody>
      </p:sp>
      <p:sp>
        <p:nvSpPr>
          <p:cNvPr id="30" name="正方形/長方形 29"/>
          <p:cNvSpPr/>
          <p:nvPr/>
        </p:nvSpPr>
        <p:spPr>
          <a:xfrm>
            <a:off x="1162536" y="1631397"/>
            <a:ext cx="2448233" cy="654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サンプルの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589684" y="1650917"/>
            <a:ext cx="2448233" cy="65430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パラメータ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推定後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32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配布した資料の統計情報より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パラメータを計算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晴→晴</a:t>
            </a:r>
            <a:r>
              <a:rPr lang="en-US" altLang="ja-JP" dirty="0" smtClean="0"/>
              <a:t>, </a:t>
            </a:r>
            <a:r>
              <a:rPr lang="ja-JP" altLang="en-US" dirty="0" smtClean="0"/>
              <a:t> 晴→雨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雨→晴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晴のとき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雨のとき の各行動の確率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						</a:t>
            </a:r>
            <a:r>
              <a:rPr lang="ja-JP" altLang="en-US" dirty="0" smtClean="0"/>
              <a:t>を計算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274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配布した資料の統計情報より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パラメータを計算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晴→晴</a:t>
            </a:r>
            <a:r>
              <a:rPr lang="en-US" altLang="ja-JP" dirty="0" smtClean="0"/>
              <a:t>, </a:t>
            </a:r>
            <a:r>
              <a:rPr lang="ja-JP" altLang="en-US" dirty="0" smtClean="0"/>
              <a:t> 晴→雨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雨→晴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晴のとき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雨のとき の各行動の確率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						</a:t>
            </a:r>
            <a:r>
              <a:rPr lang="ja-JP" altLang="en-US" dirty="0" smtClean="0"/>
              <a:t>を計算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745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kumimoji="1" lang="en-US" altLang="ja-JP" dirty="0" err="1" smtClean="0"/>
              <a:t>def_param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のパラメータを設定する関数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86" y="3193914"/>
            <a:ext cx="8148814" cy="29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err="1" smtClean="0"/>
              <a:t>make_hmm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を生成する関数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関数 </a:t>
            </a:r>
            <a:r>
              <a:rPr lang="en-US" altLang="ja-JP" dirty="0" err="1" smtClean="0"/>
              <a:t>def_param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で設定したパラメータを基に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HMM</a:t>
            </a:r>
            <a:r>
              <a:rPr lang="ja-JP" altLang="en-US" dirty="0" smtClean="0"/>
              <a:t>を生成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0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kumimoji="1" lang="en-US" altLang="ja-JP" dirty="0" err="1" smtClean="0"/>
              <a:t>make_sample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から出力結果を得る関数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から計算された観測系列 </a:t>
            </a:r>
            <a:r>
              <a:rPr lang="en-US" altLang="ja-JP" dirty="0" smtClean="0"/>
              <a:t>( </a:t>
            </a:r>
            <a:r>
              <a:rPr lang="ja-JP" altLang="en-US" dirty="0" smtClean="0"/>
              <a:t>行動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と状態系列 </a:t>
            </a:r>
            <a:r>
              <a:rPr lang="en-US" altLang="ja-JP" dirty="0" smtClean="0"/>
              <a:t>( </a:t>
            </a:r>
            <a:r>
              <a:rPr lang="ja-JP" altLang="en-US" dirty="0" smtClean="0"/>
              <a:t>天気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が得られる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これが本プログラムの正解データに該当する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この出力結果の尤もらしさ</a:t>
            </a:r>
            <a:r>
              <a:rPr lang="en-US" altLang="ja-JP" dirty="0" smtClean="0"/>
              <a:t>(</a:t>
            </a:r>
            <a:r>
              <a:rPr lang="ja-JP" altLang="en-US" dirty="0" smtClean="0"/>
              <a:t>尤度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が得られる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0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smtClean="0"/>
              <a:t>Predict</a:t>
            </a:r>
          </a:p>
          <a:p>
            <a:pPr lvl="1"/>
            <a:r>
              <a:rPr kumimoji="1" lang="ja-JP" altLang="en-US" dirty="0" smtClean="0"/>
              <a:t>復号化問題を解いて最尤状態遷移系列を求める関数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kumimoji="1" lang="ja-JP" altLang="en-US" dirty="0" smtClean="0"/>
              <a:t>ビタビアルゴリズムを用い</a:t>
            </a:r>
            <a:r>
              <a:rPr lang="ja-JP" altLang="en-US" dirty="0"/>
              <a:t>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観測系列</a:t>
            </a:r>
            <a:r>
              <a:rPr kumimoji="1" lang="en-US" altLang="ja-JP" dirty="0" smtClean="0"/>
              <a:t>( </a:t>
            </a:r>
            <a:r>
              <a:rPr kumimoji="1" lang="ja-JP" altLang="en-US" dirty="0" smtClean="0"/>
              <a:t>行動</a:t>
            </a:r>
            <a:r>
              <a:rPr kumimoji="1" lang="en-US" altLang="ja-JP" dirty="0" smtClean="0"/>
              <a:t> )</a:t>
            </a:r>
            <a:r>
              <a:rPr kumimoji="1" lang="ja-JP" altLang="en-US" dirty="0" smtClean="0"/>
              <a:t>を基に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最尤状態遷移系列</a:t>
            </a:r>
            <a:r>
              <a:rPr kumimoji="1" lang="en-US" altLang="ja-JP" dirty="0" smtClean="0"/>
              <a:t>( </a:t>
            </a:r>
            <a:r>
              <a:rPr kumimoji="1" lang="ja-JP" altLang="en-US" dirty="0" smtClean="0"/>
              <a:t>天気</a:t>
            </a:r>
            <a:r>
              <a:rPr kumimoji="1" lang="en-US" altLang="ja-JP" dirty="0" smtClean="0"/>
              <a:t> )</a:t>
            </a:r>
            <a:r>
              <a:rPr kumimoji="1" lang="ja-JP" altLang="en-US" dirty="0" smtClean="0"/>
              <a:t>を推定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24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6407150" cy="4351338"/>
          </a:xfrm>
        </p:spPr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smtClean="0"/>
              <a:t>Estimate</a:t>
            </a:r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のパラメータの推定を行う関数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バウムウェルチアルゴリズムを用いる</a:t>
            </a:r>
            <a:endParaRPr lang="en-US" altLang="ja-JP" dirty="0" smtClean="0"/>
          </a:p>
          <a:p>
            <a:pPr lvl="1"/>
            <a:r>
              <a:rPr lang="ja-JP" altLang="en-US" dirty="0"/>
              <a:t>観測系列 </a:t>
            </a:r>
            <a:r>
              <a:rPr lang="en-US" altLang="ja-JP" dirty="0"/>
              <a:t>( </a:t>
            </a:r>
            <a:r>
              <a:rPr lang="ja-JP" altLang="en-US" dirty="0"/>
              <a:t>行動 </a:t>
            </a:r>
            <a:r>
              <a:rPr lang="en-US" altLang="ja-JP" dirty="0"/>
              <a:t>) </a:t>
            </a:r>
            <a:r>
              <a:rPr lang="ja-JP" altLang="en-US" dirty="0"/>
              <a:t>と状態系列 </a:t>
            </a:r>
            <a:r>
              <a:rPr lang="en-US" altLang="ja-JP" dirty="0"/>
              <a:t>( </a:t>
            </a:r>
            <a:r>
              <a:rPr lang="ja-JP" altLang="en-US" dirty="0"/>
              <a:t>天気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から</a:t>
            </a:r>
            <a:r>
              <a:rPr lang="en-US" altLang="ja-JP" b="1" dirty="0" smtClean="0">
                <a:solidFill>
                  <a:srgbClr val="FF0000"/>
                </a:solidFill>
              </a:rPr>
              <a:t>HMM</a:t>
            </a:r>
            <a:r>
              <a:rPr lang="ja-JP" altLang="en-US" b="1" dirty="0" smtClean="0">
                <a:solidFill>
                  <a:srgbClr val="FF0000"/>
                </a:solidFill>
              </a:rPr>
              <a:t>のパラメータ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7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3.hmm.py</a:t>
            </a:r>
            <a:r>
              <a:rPr kumimoji="1" lang="ja-JP" altLang="en-US" dirty="0" smtClean="0"/>
              <a:t>の実行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1.</a:t>
            </a:r>
            <a:r>
              <a:rPr lang="en-US" altLang="ja-JP" dirty="0"/>
              <a:t> hmm.py</a:t>
            </a:r>
            <a:r>
              <a:rPr lang="ja-JP" altLang="en-US" dirty="0"/>
              <a:t>が存在するフォルダに移動</a:t>
            </a:r>
          </a:p>
          <a:p>
            <a:pPr marL="0" indent="0">
              <a:buNone/>
            </a:pPr>
            <a:r>
              <a:rPr lang="en-US" altLang="ja-JP" dirty="0" smtClean="0"/>
              <a:t>2.</a:t>
            </a:r>
            <a:r>
              <a:rPr lang="ja-JP" altLang="en-US" dirty="0" smtClean="0"/>
              <a:t>コマンド「</a:t>
            </a:r>
            <a:r>
              <a:rPr lang="en-US" altLang="ja-JP" dirty="0" smtClean="0">
                <a:solidFill>
                  <a:srgbClr val="FF0000"/>
                </a:solidFill>
              </a:rPr>
              <a:t>python hmm.py</a:t>
            </a:r>
            <a:r>
              <a:rPr lang="ja-JP" altLang="en-US" dirty="0" smtClean="0"/>
              <a:t>」を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/>
              <a:t>	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483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出力結果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190885" cy="4351338"/>
          </a:xfrm>
        </p:spPr>
        <p:txBody>
          <a:bodyPr/>
          <a:lstStyle/>
          <a:p>
            <a:r>
              <a:rPr lang="en-US" altLang="ja-JP" dirty="0"/>
              <a:t>h</a:t>
            </a:r>
            <a:r>
              <a:rPr kumimoji="1" lang="en-US" altLang="ja-JP" dirty="0" smtClean="0"/>
              <a:t>mm.py</a:t>
            </a:r>
            <a:r>
              <a:rPr kumimoji="1" lang="ja-JP" altLang="en-US" dirty="0" smtClean="0"/>
              <a:t>を実行する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関数の結果が出力される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m</a:t>
            </a:r>
            <a:r>
              <a:rPr kumimoji="1" lang="en-US" altLang="ja-JP" dirty="0" err="1" smtClean="0"/>
              <a:t>ake_sample</a:t>
            </a:r>
            <a:r>
              <a:rPr kumimoji="1" lang="ja-JP" altLang="en-US" dirty="0" smtClean="0"/>
              <a:t>関数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Predict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Estimate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r>
              <a:rPr lang="ja-JP" altLang="en-US" spc="-150" dirty="0" smtClean="0"/>
              <a:t>サンプルのパラメータと推定したパラメータを比較</a:t>
            </a:r>
            <a:endParaRPr lang="en-US" altLang="ja-JP" spc="-150" dirty="0"/>
          </a:p>
          <a:p>
            <a:pPr lvl="1"/>
            <a:r>
              <a:rPr lang="en-US" altLang="ja-JP" dirty="0" err="1" smtClean="0"/>
              <a:t>show_param</a:t>
            </a:r>
            <a:r>
              <a:rPr lang="ja-JP" altLang="en-US" dirty="0" smtClean="0"/>
              <a:t>関数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83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3757</TotalTime>
  <Words>510</Words>
  <Application>Microsoft Office PowerPoint</Application>
  <PresentationFormat>画面に合わせる (4:3)</PresentationFormat>
  <Paragraphs>133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輪講演習</vt:lpstr>
      <vt:lpstr>1.hmm.pyをエディタで開く</vt:lpstr>
      <vt:lpstr>2.hmm.pyについて</vt:lpstr>
      <vt:lpstr>2.hmm.pyについて</vt:lpstr>
      <vt:lpstr>2.hmm.pyについて</vt:lpstr>
      <vt:lpstr>2.hmm.pyについて</vt:lpstr>
      <vt:lpstr>2.hmm.pyについて</vt:lpstr>
      <vt:lpstr>3.hmm.pyの実行</vt:lpstr>
      <vt:lpstr>4.出力結果</vt:lpstr>
      <vt:lpstr>4.1 make_sample関数の出力</vt:lpstr>
      <vt:lpstr>4.1 make_sample関数の出力</vt:lpstr>
      <vt:lpstr>4.1 make_sample関数の出力</vt:lpstr>
      <vt:lpstr>4.1 make_sample関数の出力</vt:lpstr>
      <vt:lpstr>4.1 make_sample関数の出力</vt:lpstr>
      <vt:lpstr>4.1 make_sample関数の出力</vt:lpstr>
      <vt:lpstr>4.2 Predict関数の出力</vt:lpstr>
      <vt:lpstr>4.2 Predict関数の出力</vt:lpstr>
      <vt:lpstr>4.2 Predict関数の出力</vt:lpstr>
      <vt:lpstr>4.3 Estimate関数の出力</vt:lpstr>
      <vt:lpstr>4.3 Estimate関数の出力</vt:lpstr>
      <vt:lpstr>4.3 Estimate関数の出力</vt:lpstr>
      <vt:lpstr>4.4 show_param関数の出力</vt:lpstr>
      <vt:lpstr>4.4 show_param関数の出力</vt:lpstr>
      <vt:lpstr>課題</vt:lpstr>
      <vt:lpstr>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</dc:creator>
  <cp:lastModifiedBy>pega</cp:lastModifiedBy>
  <cp:revision>62</cp:revision>
  <dcterms:created xsi:type="dcterms:W3CDTF">2017-11-03T05:19:56Z</dcterms:created>
  <dcterms:modified xsi:type="dcterms:W3CDTF">2017-11-10T05:46:05Z</dcterms:modified>
</cp:coreProperties>
</file>