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0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EBE4-1267-4E09-8E0E-B924E4C53B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EC0F-7E59-48B1-A41E-2C34DE460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693E-2CC6-43A7-88B1-60EF21FB93BF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43B1-1DB7-43F7-BF6C-339FB649C52E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96EE-6D67-492D-A563-76337C38E3EB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8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19AF-D285-4E68-88F3-0597858EA7C4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BB1F-75EE-4437-99BF-9409E4123D21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FBB9-07F3-41B5-8B3C-89182FB3591D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87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208-0039-413E-B83E-9B878A21268C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05E3-0814-45D8-93C1-F45F1C1BEBD0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6C2A-483F-4C01-8017-2B028CADF948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3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9977-AB3F-498C-B884-90518A8325C7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9FD-7EAE-47E8-9EBE-A1C9AAB02242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F56-EB1A-48A1-9B1E-4A519F1DB6FA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クイズ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/>
              <a:t>A problem of finding the maximum likelihood state transition series from observation sequences outputted from HMMs whose parameters are already </a:t>
            </a:r>
            <a:r>
              <a:rPr lang="en-US" altLang="ja-JP" sz="2000" dirty="0" smtClean="0"/>
              <a:t>known.</a:t>
            </a:r>
          </a:p>
          <a:p>
            <a:pPr marL="0" indent="0">
              <a:buNone/>
            </a:pPr>
            <a:r>
              <a:rPr lang="en-US" altLang="ja-JP" sz="2000" dirty="0" smtClean="0"/>
              <a:t>Use Viterbi algorithm etc.</a:t>
            </a: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800" dirty="0"/>
              <a:t>e</a:t>
            </a:r>
            <a:r>
              <a:rPr lang="en-US" altLang="ja-JP" sz="2800" dirty="0" smtClean="0"/>
              <a:t>stimation problem</a:t>
            </a:r>
            <a:endParaRPr lang="ja-JP" altLang="en-US" sz="28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800" dirty="0"/>
              <a:t>d</a:t>
            </a:r>
            <a:r>
              <a:rPr lang="en-US" altLang="ja-JP" sz="2800" dirty="0" smtClean="0"/>
              <a:t>ecoding problem</a:t>
            </a:r>
            <a:endParaRPr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800" dirty="0"/>
              <a:t>s</a:t>
            </a:r>
            <a:r>
              <a:rPr lang="en-US" altLang="ja-JP" sz="2800" dirty="0" smtClean="0"/>
              <a:t>hortest path problem</a:t>
            </a:r>
            <a:endParaRPr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800" dirty="0" smtClean="0"/>
              <a:t>Evaluation problem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94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Question 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/>
              <a:t>Problem of finding each parameter by using observation sequence outputted from HMM whose parameters are </a:t>
            </a:r>
            <a:r>
              <a:rPr lang="en-US" altLang="ja-JP" sz="2000" dirty="0" smtClean="0"/>
              <a:t>unknown.</a:t>
            </a: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lang="en-US" altLang="ja-JP" sz="2000" dirty="0" smtClean="0"/>
              <a:t>Use </a:t>
            </a:r>
            <a:r>
              <a:rPr lang="en-US" altLang="ja-JP" sz="2000" dirty="0" smtClean="0"/>
              <a:t>Baum-Welch algorithm etc.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800" dirty="0"/>
              <a:t>e</a:t>
            </a:r>
            <a:r>
              <a:rPr lang="en-US" altLang="ja-JP" sz="2800" dirty="0" smtClean="0"/>
              <a:t>stimation problem</a:t>
            </a:r>
            <a:endParaRPr lang="ja-JP" altLang="en-US" sz="28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800" dirty="0"/>
              <a:t>d</a:t>
            </a:r>
            <a:r>
              <a:rPr lang="en-US" altLang="ja-JP" sz="2800" dirty="0" smtClean="0"/>
              <a:t>ecoding problem</a:t>
            </a:r>
            <a:endParaRPr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800" dirty="0"/>
              <a:t>s</a:t>
            </a:r>
            <a:r>
              <a:rPr lang="en-US" altLang="ja-JP" sz="2800" dirty="0" smtClean="0"/>
              <a:t>hortest path problem</a:t>
            </a:r>
            <a:endParaRPr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800" dirty="0" smtClean="0"/>
              <a:t>Evaluation problem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1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Question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What </a:t>
            </a:r>
            <a:r>
              <a:rPr lang="en-US" altLang="ja-JP" dirty="0"/>
              <a:t>does HMM stand for?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Happy Music Maker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Hidden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arkov Model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Hyper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ain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emory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4" y="5190932"/>
            <a:ext cx="459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“</a:t>
            </a:r>
            <a:r>
              <a:rPr lang="en-US" altLang="ja-JP" sz="2800" dirty="0" err="1" smtClean="0"/>
              <a:t>Hige</a:t>
            </a:r>
            <a:r>
              <a:rPr lang="en-US" altLang="ja-JP" sz="2800" dirty="0" smtClean="0"/>
              <a:t>” means mustache.</a:t>
            </a:r>
            <a:endParaRPr lang="ja-JP" altLang="en-US" sz="40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Question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41737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P (x | y) represents the probability that x will occur when event y occurs.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In </a:t>
            </a:r>
            <a:r>
              <a:rPr lang="en-US" altLang="ja-JP" dirty="0"/>
              <a:t>the lower right figure, choose the appropriate </a:t>
            </a:r>
            <a:r>
              <a:rPr lang="en-US" altLang="ja-JP" dirty="0" smtClean="0"/>
              <a:t>answer</a:t>
            </a:r>
            <a:r>
              <a:rPr lang="ja-JP" altLang="en-US" dirty="0"/>
              <a:t> </a:t>
            </a:r>
            <a:r>
              <a:rPr lang="en-US" altLang="ja-JP" dirty="0" smtClean="0"/>
              <a:t>of P</a:t>
            </a:r>
            <a:r>
              <a:rPr lang="en-US" altLang="ja-JP" dirty="0"/>
              <a:t>(‘</a:t>
            </a:r>
            <a:r>
              <a:rPr lang="en-US" altLang="ja-JP" dirty="0" err="1"/>
              <a:t>Sunny’|’Rainy</a:t>
            </a:r>
            <a:r>
              <a:rPr lang="en-US" altLang="ja-JP" dirty="0" smtClean="0"/>
              <a:t>`).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0054" y="4995587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3</a:t>
            </a:r>
            <a:r>
              <a:rPr lang="en-US" altLang="ja-JP" sz="3600" dirty="0" smtClean="0"/>
              <a:t> .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 0.6</a:t>
            </a:r>
            <a:endParaRPr lang="ja-JP" altLang="en-US" sz="3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90054" y="3679275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1 . 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0.4 </a:t>
            </a:r>
            <a:endParaRPr lang="ja-JP" altLang="en-US" sz="3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054" y="4337431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2 . 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0.3</a:t>
            </a:r>
            <a:endParaRPr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053" y="5653743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4</a:t>
            </a:r>
            <a:r>
              <a:rPr lang="en-US" altLang="ja-JP" sz="3600" dirty="0" smtClean="0"/>
              <a:t> .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 0.7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3574202" y="3725966"/>
            <a:ext cx="5109697" cy="2816733"/>
            <a:chOff x="3574202" y="3725966"/>
            <a:chExt cx="5109697" cy="2816733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202" y="3725966"/>
              <a:ext cx="5109697" cy="281673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" name="正方形/長方形 5"/>
            <p:cNvSpPr/>
            <p:nvPr/>
          </p:nvSpPr>
          <p:spPr>
            <a:xfrm>
              <a:off x="5145531" y="4937630"/>
              <a:ext cx="529839" cy="19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606585" y="4869239"/>
              <a:ext cx="581114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760148" y="5994608"/>
              <a:ext cx="263495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8251855" y="5923806"/>
              <a:ext cx="328123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882792" y="5258931"/>
              <a:ext cx="492516" cy="323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997302" y="5850232"/>
              <a:ext cx="263495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890317" y="4826342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0.6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92180" y="4797266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0.4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16347" y="5733922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0.7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21087" y="5210967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0.3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1087" y="6065604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0.4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26140" y="5749806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2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756" y="124278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 the blank space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on </a:t>
            </a:r>
            <a:r>
              <a:rPr lang="en-US" altLang="ja-JP" dirty="0"/>
              <a:t>the right side,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choose </a:t>
            </a:r>
            <a:r>
              <a:rPr lang="en-US" altLang="ja-JP" dirty="0"/>
              <a:t>the correct word.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3927" y="4812747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800" dirty="0" smtClean="0"/>
              <a:t>hidden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3927" y="3496435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800" dirty="0" smtClean="0"/>
              <a:t>weather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1" y="4154591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</a:t>
            </a:r>
            <a:r>
              <a:rPr lang="en-US" altLang="ja-JP" sz="2800" dirty="0" smtClean="0"/>
              <a:t>. transition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3926" y="5470903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on-hiding</a:t>
            </a:r>
            <a:endParaRPr lang="ja-JP" altLang="en-US" sz="2800" dirty="0"/>
          </a:p>
        </p:txBody>
      </p:sp>
      <p:pic>
        <p:nvPicPr>
          <p:cNvPr id="13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3" y="1949518"/>
            <a:ext cx="5601613" cy="351452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3777625" y="3094044"/>
            <a:ext cx="4744831" cy="925611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198451" y="2732255"/>
            <a:ext cx="609526" cy="3659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67066" y="2636500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state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32" y="2024570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4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0" y="4965981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800" dirty="0" smtClean="0"/>
              <a:t>State transition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0" y="3649669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800" dirty="0" smtClean="0"/>
              <a:t>output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0" y="4307825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800" dirty="0" smtClean="0"/>
              <a:t>behavior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69" y="5624137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800" dirty="0" smtClean="0"/>
              <a:t>probability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717861" y="3615073"/>
            <a:ext cx="609526" cy="3659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47123" y="3550997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sign</a:t>
            </a:r>
            <a:endParaRPr kumimoji="1" lang="ja-JP" altLang="en-US" sz="2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337832" y="3983373"/>
            <a:ext cx="5619576" cy="1852603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1601" y="127279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 the blank space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on </a:t>
            </a:r>
            <a:r>
              <a:rPr lang="en-US" altLang="ja-JP" dirty="0"/>
              <a:t>the right side,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choose </a:t>
            </a:r>
            <a:r>
              <a:rPr lang="en-US" altLang="ja-JP" dirty="0"/>
              <a:t>the correct word.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87" y="2305935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5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000" dirty="0"/>
              <a:t>p</a:t>
            </a:r>
            <a:r>
              <a:rPr lang="en-US" altLang="ja-JP" sz="2000" dirty="0" smtClean="0"/>
              <a:t>robability of  precipitation</a:t>
            </a:r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9371" y="3652372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000" dirty="0"/>
              <a:t>state transition probability</a:t>
            </a:r>
            <a:endParaRPr lang="ja-JP" altLang="ja-JP" sz="2000" dirty="0"/>
          </a:p>
          <a:p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9371" y="4310528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000" dirty="0"/>
              <a:t>initial state probability</a:t>
            </a:r>
            <a:endParaRPr lang="ja-JP" altLang="ja-JP" sz="2000" dirty="0"/>
          </a:p>
          <a:p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9370" y="5626840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000" dirty="0"/>
              <a:t>output probability</a:t>
            </a:r>
            <a:endParaRPr lang="ja-JP" altLang="ja-JP" sz="2000" dirty="0"/>
          </a:p>
          <a:p>
            <a:endParaRPr lang="ja-JP" altLang="en-US" sz="2800" dirty="0"/>
          </a:p>
        </p:txBody>
      </p:sp>
      <p:sp>
        <p:nvSpPr>
          <p:cNvPr id="22" name="楕円 21"/>
          <p:cNvSpPr/>
          <p:nvPr/>
        </p:nvSpPr>
        <p:spPr>
          <a:xfrm>
            <a:off x="5471936" y="3080567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6617054" y="3061339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833825" y="2241921"/>
            <a:ext cx="1757854" cy="426456"/>
          </a:xfrm>
          <a:prstGeom prst="wedgeRectCallout">
            <a:avLst>
              <a:gd name="adj1" fmla="val 52886"/>
              <a:gd name="adj2" fmla="val 15642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1894" y="1381355"/>
            <a:ext cx="7886700" cy="4856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What are the parameters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shown </a:t>
            </a:r>
            <a:r>
              <a:rPr lang="en-US" altLang="ja-JP" dirty="0"/>
              <a:t>in the figure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on </a:t>
            </a:r>
            <a:r>
              <a:rPr lang="en-US" altLang="ja-JP" dirty="0"/>
              <a:t>the right?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87" y="2174754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6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6031952" y="319681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110073" y="357508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970091" y="2510800"/>
            <a:ext cx="1757854" cy="426456"/>
          </a:xfrm>
          <a:prstGeom prst="wedgeRectCallout">
            <a:avLst>
              <a:gd name="adj1" fmla="val 66510"/>
              <a:gd name="adj2" fmla="val 13386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984133" y="3575086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031951" y="359349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412" y="127550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What are the parameters </a:t>
            </a:r>
          </a:p>
          <a:p>
            <a:pPr marL="0" indent="0">
              <a:buNone/>
            </a:pPr>
            <a:r>
              <a:rPr lang="en-US" altLang="ja-JP" dirty="0"/>
              <a:t>shown in the figure </a:t>
            </a:r>
          </a:p>
          <a:p>
            <a:pPr marL="0" indent="0">
              <a:buNone/>
            </a:pPr>
            <a:r>
              <a:rPr lang="en-US" altLang="ja-JP" dirty="0"/>
              <a:t>on the right?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000" dirty="0"/>
              <a:t>p</a:t>
            </a:r>
            <a:r>
              <a:rPr lang="en-US" altLang="ja-JP" sz="2000" dirty="0" smtClean="0"/>
              <a:t>robability of  precipitation</a:t>
            </a:r>
            <a:endParaRPr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9371" y="3652372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000" dirty="0"/>
              <a:t>state transition probability</a:t>
            </a:r>
            <a:endParaRPr lang="ja-JP" altLang="ja-JP" sz="2000" dirty="0"/>
          </a:p>
          <a:p>
            <a:endParaRPr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9371" y="4310528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000" dirty="0"/>
              <a:t>initial state probability</a:t>
            </a:r>
            <a:endParaRPr lang="ja-JP" altLang="ja-JP" sz="2000" dirty="0"/>
          </a:p>
          <a:p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9370" y="5626840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000" dirty="0"/>
              <a:t>output probability</a:t>
            </a:r>
            <a:endParaRPr lang="ja-JP" altLang="ja-JP" sz="2000" dirty="0"/>
          </a:p>
          <a:p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47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92" y="2236458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4854" y="186667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What are the parameters </a:t>
            </a:r>
          </a:p>
          <a:p>
            <a:pPr marL="0" indent="0">
              <a:buNone/>
            </a:pPr>
            <a:r>
              <a:rPr lang="en-US" altLang="ja-JP" dirty="0"/>
              <a:t>shown in the figure </a:t>
            </a:r>
          </a:p>
          <a:p>
            <a:pPr marL="0" indent="0">
              <a:buNone/>
            </a:pPr>
            <a:r>
              <a:rPr lang="en-US" altLang="ja-JP" dirty="0"/>
              <a:t>on the right?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5425409" y="3950379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381031" y="434184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269197" y="2882051"/>
            <a:ext cx="1757854" cy="426456"/>
          </a:xfrm>
          <a:prstGeom prst="wedgeRectCallout">
            <a:avLst>
              <a:gd name="adj1" fmla="val 71544"/>
              <a:gd name="adj2" fmla="val 2030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756266" y="4051684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68111" y="397891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368112" y="4375458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081633" y="404011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000" dirty="0"/>
              <a:t>p</a:t>
            </a:r>
            <a:r>
              <a:rPr lang="en-US" altLang="ja-JP" sz="2000" dirty="0" smtClean="0"/>
              <a:t>robability of  precipitation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9371" y="3652372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000" dirty="0"/>
              <a:t>state transition probability</a:t>
            </a:r>
            <a:endParaRPr lang="ja-JP" altLang="ja-JP" sz="2000" dirty="0"/>
          </a:p>
          <a:p>
            <a:endParaRPr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9371" y="4310528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000" dirty="0"/>
              <a:t>initial state probability</a:t>
            </a:r>
            <a:endParaRPr lang="ja-JP" altLang="ja-JP" sz="2000" dirty="0"/>
          </a:p>
          <a:p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370" y="5626840"/>
            <a:ext cx="419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000" dirty="0"/>
              <a:t>output probability</a:t>
            </a:r>
            <a:endParaRPr lang="ja-JP" altLang="ja-JP" sz="2000" dirty="0"/>
          </a:p>
          <a:p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 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Problem of finding likelihood of sequence of observations output from HMM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en-US" altLang="ja-JP" sz="2800" dirty="0"/>
              <a:t>e</a:t>
            </a:r>
            <a:r>
              <a:rPr lang="en-US" altLang="ja-JP" sz="2800" dirty="0" smtClean="0"/>
              <a:t>stimation problem</a:t>
            </a:r>
            <a:endParaRPr lang="ja-JP" altLang="en-US" sz="28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en-US" altLang="ja-JP" sz="2800" dirty="0"/>
              <a:t>d</a:t>
            </a:r>
            <a:r>
              <a:rPr lang="en-US" altLang="ja-JP" sz="2800" dirty="0" smtClean="0"/>
              <a:t>ecoding problem</a:t>
            </a:r>
            <a:endParaRPr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en-US" altLang="ja-JP" sz="2800" dirty="0"/>
              <a:t>s</a:t>
            </a:r>
            <a:r>
              <a:rPr lang="en-US" altLang="ja-JP" sz="2800" dirty="0" smtClean="0"/>
              <a:t>hortest path problem</a:t>
            </a:r>
            <a:endParaRPr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800" dirty="0" smtClean="0"/>
              <a:t>Evaluation problem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318</Words>
  <Application>Microsoft Office PowerPoint</Application>
  <PresentationFormat>画面に合わせる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クイズ</vt:lpstr>
      <vt:lpstr> Question 1</vt:lpstr>
      <vt:lpstr> 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クイズ</dc:title>
  <dc:creator>pega</dc:creator>
  <cp:lastModifiedBy>Naka</cp:lastModifiedBy>
  <cp:revision>27</cp:revision>
  <dcterms:created xsi:type="dcterms:W3CDTF">2017-11-07T03:49:32Z</dcterms:created>
  <dcterms:modified xsi:type="dcterms:W3CDTF">2017-11-11T18:50:06Z</dcterms:modified>
</cp:coreProperties>
</file>