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0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7EBE4-1267-4E09-8E0E-B924E4C53BDF}" type="datetimeFigureOut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BEC0F-7E59-48B1-A41E-2C34DE460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1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693E-2CC6-43A7-88B1-60EF21FB93BF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43B1-1DB7-43F7-BF6C-339FB649C52E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4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96EE-6D67-492D-A563-76337C38E3EB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08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19AF-D285-4E68-88F3-0597858EA7C4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BB1F-75EE-4437-99BF-9409E4123D21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FBB9-07F3-41B5-8B3C-89182FB3591D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87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208-0039-413E-B83E-9B878A21268C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05E3-0814-45D8-93C1-F45F1C1BEBD0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83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6C2A-483F-4C01-8017-2B028CADF948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3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9977-AB3F-498C-B884-90518A8325C7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6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39FD-7EAE-47E8-9EBE-A1C9AAB02242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65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3F56-EB1A-48A1-9B1E-4A519F1DB6FA}" type="datetime1">
              <a:rPr kumimoji="1" lang="ja-JP" altLang="en-US" smtClean="0"/>
              <a:t>2017/11/10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クイズ</a:t>
            </a:r>
            <a:endParaRPr kumimoji="1" lang="ja-JP" altLang="en-US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グループ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4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９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パラメータが既知の</a:t>
            </a: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から出力された観測系列から最尤状態遷移系列を求める問題</a:t>
            </a:r>
            <a:r>
              <a:rPr lang="ja-JP" altLang="en-US" dirty="0"/>
              <a:t>　</a:t>
            </a:r>
            <a:r>
              <a:rPr lang="ja-JP" altLang="en-US" dirty="0" smtClean="0"/>
              <a:t>　　　　ビタビアルゴリズムなどを用いる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推定問題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復号問題</a:t>
            </a:r>
            <a:endParaRPr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最短</a:t>
            </a:r>
            <a:r>
              <a:rPr lang="ja-JP" altLang="en-US" sz="2800" dirty="0"/>
              <a:t>経路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/>
              <a:t>評価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4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１０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パラメータが未知の</a:t>
            </a:r>
            <a:r>
              <a:rPr lang="en-US" altLang="ja-JP" dirty="0" smtClean="0"/>
              <a:t>HMM</a:t>
            </a:r>
            <a:r>
              <a:rPr lang="ja-JP" altLang="en-US" dirty="0" smtClean="0"/>
              <a:t>から</a:t>
            </a:r>
            <a:r>
              <a:rPr lang="ja-JP" altLang="en-US" smtClean="0"/>
              <a:t>出力された観測系列</a:t>
            </a:r>
            <a:r>
              <a:rPr lang="ja-JP" altLang="en-US" dirty="0" smtClean="0"/>
              <a:t>を用いて各パラメータを求める問題</a:t>
            </a:r>
            <a:r>
              <a:rPr lang="ja-JP" altLang="en-US" dirty="0"/>
              <a:t>　</a:t>
            </a:r>
            <a:r>
              <a:rPr lang="ja-JP" altLang="en-US" dirty="0" smtClean="0"/>
              <a:t>　　　　バウムウェルチアルゴリズムなどを用いる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推定問題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復号問題</a:t>
            </a:r>
            <a:endParaRPr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最短</a:t>
            </a:r>
            <a:r>
              <a:rPr lang="ja-JP" altLang="en-US" sz="2800" dirty="0"/>
              <a:t>経路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/>
              <a:t>評価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1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１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は何の略でしょう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Happy Music Maker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Hidden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arkov Model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Hyper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ain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emory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874" y="5190932"/>
            <a:ext cx="459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“</a:t>
            </a:r>
            <a:r>
              <a:rPr lang="en-US" altLang="ja-JP" sz="2800" dirty="0" err="1" smtClean="0"/>
              <a:t>Hige</a:t>
            </a:r>
            <a:r>
              <a:rPr lang="en-US" altLang="ja-JP" sz="2800" dirty="0" smtClean="0"/>
              <a:t>” means mustache.</a:t>
            </a:r>
            <a:endParaRPr lang="ja-JP" altLang="en-US" sz="40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２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65824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事象</a:t>
            </a:r>
            <a:r>
              <a:rPr lang="en-US" altLang="ja-JP" b="1" dirty="0" smtClean="0"/>
              <a:t>y</a:t>
            </a:r>
            <a:r>
              <a:rPr lang="ja-JP" altLang="en-US" dirty="0" smtClean="0"/>
              <a:t>が起きたとき</a:t>
            </a:r>
            <a:r>
              <a:rPr lang="en-US" altLang="ja-JP" b="1" dirty="0" smtClean="0"/>
              <a:t>x</a:t>
            </a:r>
            <a:r>
              <a:rPr lang="ja-JP" altLang="en-US" dirty="0" smtClean="0"/>
              <a:t>が起きる確率を</a:t>
            </a:r>
            <a:r>
              <a:rPr lang="en-US" altLang="ja-JP" b="1" dirty="0" smtClean="0"/>
              <a:t>P(</a:t>
            </a:r>
            <a:r>
              <a:rPr lang="en-US" altLang="ja-JP" b="1" dirty="0" err="1" smtClean="0"/>
              <a:t>x|y</a:t>
            </a:r>
            <a:r>
              <a:rPr lang="en-US" altLang="ja-JP" b="1" dirty="0" smtClean="0"/>
              <a:t>)</a:t>
            </a:r>
            <a:r>
              <a:rPr lang="ja-JP" altLang="en-US" dirty="0" smtClean="0"/>
              <a:t>と</a:t>
            </a:r>
            <a:r>
              <a:rPr lang="ja-JP" altLang="en-US" dirty="0"/>
              <a:t>　</a:t>
            </a:r>
            <a:r>
              <a:rPr lang="ja-JP" altLang="en-US" dirty="0" smtClean="0"/>
              <a:t>　　表すとき、右下図において、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b="1" dirty="0" smtClean="0"/>
              <a:t>P(‘</a:t>
            </a:r>
            <a:r>
              <a:rPr lang="en-US" altLang="ja-JP" b="1" dirty="0" err="1" smtClean="0"/>
              <a:t>Sunny</a:t>
            </a:r>
            <a:r>
              <a:rPr lang="en-US" altLang="ja-JP" b="1" dirty="0" err="1"/>
              <a:t>’|</a:t>
            </a:r>
            <a:r>
              <a:rPr lang="en-US" altLang="ja-JP" b="1" dirty="0" err="1" smtClean="0"/>
              <a:t>’Rainy</a:t>
            </a:r>
            <a:r>
              <a:rPr lang="en-US" altLang="ja-JP" b="1" dirty="0" smtClean="0"/>
              <a:t>`)</a:t>
            </a:r>
            <a:r>
              <a:rPr lang="ja-JP" altLang="en-US" dirty="0" smtClean="0"/>
              <a:t>の確率として適切なものはどれか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0054" y="4995587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3</a:t>
            </a:r>
            <a:r>
              <a:rPr lang="en-US" altLang="ja-JP" sz="3600" dirty="0" smtClean="0"/>
              <a:t> .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 0.6</a:t>
            </a:r>
            <a:endParaRPr lang="ja-JP" altLang="en-US" sz="3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90054" y="3679275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1 . 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0.4 </a:t>
            </a:r>
            <a:endParaRPr lang="ja-JP" altLang="en-US" sz="3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0054" y="4337431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2 . 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0.3</a:t>
            </a:r>
            <a:endParaRPr lang="ja-JP" altLang="en-US" sz="3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0053" y="5653743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4</a:t>
            </a:r>
            <a:r>
              <a:rPr lang="en-US" altLang="ja-JP" sz="3600" dirty="0" smtClean="0"/>
              <a:t> .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 0.7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3574202" y="3725966"/>
            <a:ext cx="5109697" cy="2816733"/>
            <a:chOff x="3574202" y="3725966"/>
            <a:chExt cx="5109697" cy="2816733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202" y="3725966"/>
              <a:ext cx="5109697" cy="281673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" name="正方形/長方形 5"/>
            <p:cNvSpPr/>
            <p:nvPr/>
          </p:nvSpPr>
          <p:spPr>
            <a:xfrm>
              <a:off x="5145531" y="4937630"/>
              <a:ext cx="529839" cy="192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606585" y="4869239"/>
              <a:ext cx="581114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760148" y="5994608"/>
              <a:ext cx="263495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8251855" y="5923806"/>
              <a:ext cx="328123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882792" y="5258931"/>
              <a:ext cx="492516" cy="323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997302" y="5850232"/>
              <a:ext cx="263495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890317" y="4826342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0.6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92180" y="4797266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0.4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16347" y="5733922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0.7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21087" y="5210967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0.3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21087" y="6065604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0.4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26140" y="5749806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25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３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何状態か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隠れ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/>
              <a:t>天気</a:t>
            </a:r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/>
              <a:t>遷移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非</a:t>
            </a:r>
            <a:r>
              <a:rPr lang="ja-JP" altLang="en-US" sz="2800" dirty="0"/>
              <a:t>隠</a:t>
            </a:r>
            <a:r>
              <a:rPr lang="ja-JP" altLang="en-US" sz="2800" dirty="0" smtClean="0"/>
              <a:t>れ</a:t>
            </a:r>
            <a:endParaRPr lang="ja-JP" altLang="en-US" sz="2800" dirty="0"/>
          </a:p>
        </p:txBody>
      </p:sp>
      <p:pic>
        <p:nvPicPr>
          <p:cNvPr id="13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3897724" y="1360389"/>
            <a:ext cx="4744831" cy="925611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318550" y="998600"/>
            <a:ext cx="609526" cy="3659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？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887166" y="952233"/>
            <a:ext cx="89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状態</a:t>
            </a:r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9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４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何</a:t>
            </a:r>
            <a:r>
              <a:rPr lang="ja-JP" altLang="en-US" dirty="0"/>
              <a:t>記号</a:t>
            </a:r>
            <a:r>
              <a:rPr lang="ja-JP" altLang="en-US" dirty="0" smtClean="0"/>
              <a:t>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状態遷移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観測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出力</a:t>
            </a:r>
            <a:r>
              <a:rPr lang="en-US" altLang="ja-JP" sz="2800" dirty="0" smtClean="0"/>
              <a:t>)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行動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/>
              <a:t>確率</a:t>
            </a:r>
          </a:p>
        </p:txBody>
      </p:sp>
      <p:sp>
        <p:nvSpPr>
          <p:cNvPr id="19" name="正方形/長方形 18"/>
          <p:cNvSpPr/>
          <p:nvPr/>
        </p:nvSpPr>
        <p:spPr>
          <a:xfrm>
            <a:off x="7831152" y="1989964"/>
            <a:ext cx="609526" cy="3659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？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360414" y="1987574"/>
            <a:ext cx="89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記号</a:t>
            </a:r>
            <a:endParaRPr kumimoji="1" lang="ja-JP" altLang="en-US" sz="2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451123" y="2358264"/>
            <a:ext cx="5619576" cy="1852603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５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右図に示す部分の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パラメータ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何と呼ぶか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9371" y="496868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降水確率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79371" y="365237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状態遷移確率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9371" y="4310528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初期状態確率</a:t>
            </a:r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9370" y="562684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出力確率</a:t>
            </a:r>
            <a:endParaRPr lang="ja-JP" altLang="en-US" sz="2800" dirty="0"/>
          </a:p>
        </p:txBody>
      </p:sp>
      <p:sp>
        <p:nvSpPr>
          <p:cNvPr id="22" name="楕円 21"/>
          <p:cNvSpPr/>
          <p:nvPr/>
        </p:nvSpPr>
        <p:spPr>
          <a:xfrm>
            <a:off x="5380672" y="117409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6525790" y="115486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451123" y="335447"/>
            <a:ext cx="1757854" cy="426456"/>
          </a:xfrm>
          <a:prstGeom prst="wedgeRectCallout">
            <a:avLst>
              <a:gd name="adj1" fmla="val 66510"/>
              <a:gd name="adj2" fmla="val 1615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６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右図に示す部分の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パラメータ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何と呼ぶか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5940688" y="1421520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4018809" y="1799792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878827" y="735507"/>
            <a:ext cx="1757854" cy="426456"/>
          </a:xfrm>
          <a:prstGeom prst="wedgeRectCallout">
            <a:avLst>
              <a:gd name="adj1" fmla="val 66510"/>
              <a:gd name="adj2" fmla="val 13386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12" name="楕円 11"/>
          <p:cNvSpPr/>
          <p:nvPr/>
        </p:nvSpPr>
        <p:spPr>
          <a:xfrm>
            <a:off x="7892869" y="179979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940687" y="1818199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79371" y="496868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降水確率</a:t>
            </a:r>
            <a:endParaRPr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79371" y="365237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状態遷移確率</a:t>
            </a:r>
            <a:endParaRPr lang="ja-JP" altLang="en-US" sz="28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9371" y="4310528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初期状態確率</a:t>
            </a:r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370" y="562684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出力確率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7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７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右図に示す部分の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パラメータ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何と呼ぶか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5470740" y="2113382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426362" y="2504846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314528" y="1045054"/>
            <a:ext cx="1757854" cy="426456"/>
          </a:xfrm>
          <a:prstGeom prst="wedgeRectCallout">
            <a:avLst>
              <a:gd name="adj1" fmla="val 71544"/>
              <a:gd name="adj2" fmla="val 2030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12" name="楕円 11"/>
          <p:cNvSpPr/>
          <p:nvPr/>
        </p:nvSpPr>
        <p:spPr>
          <a:xfrm>
            <a:off x="7801597" y="2214687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413442" y="214191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6413443" y="253846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126964" y="2203114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79371" y="496868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降水確率</a:t>
            </a:r>
            <a:endParaRPr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79371" y="365237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状態遷移確率</a:t>
            </a:r>
            <a:endParaRPr lang="ja-JP" altLang="en-US" sz="2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79371" y="4310528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初期状態確率</a:t>
            </a:r>
            <a:r>
              <a:rPr lang="en-US" altLang="ja-JP" sz="2800" dirty="0" smtClean="0"/>
              <a:t> </a:t>
            </a:r>
            <a:endParaRPr lang="ja-JP" altLang="en-US" sz="2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79370" y="562684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出力確率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８</a:t>
            </a:r>
            <a:r>
              <a:rPr kumimoji="1" lang="ja-JP" altLang="en-US" dirty="0" smtClean="0"/>
              <a:t>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から出力された</a:t>
            </a:r>
            <a:r>
              <a:rPr lang="ja-JP" altLang="en-US" dirty="0" smtClean="0"/>
              <a:t>観測</a:t>
            </a:r>
            <a:r>
              <a:rPr lang="ja-JP" altLang="en-US" dirty="0"/>
              <a:t>系列</a:t>
            </a:r>
            <a:r>
              <a:rPr kumimoji="1" lang="ja-JP" altLang="en-US" dirty="0" smtClean="0"/>
              <a:t>の尤度を求める問題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</a:t>
            </a:r>
            <a:r>
              <a:rPr lang="ja-JP" altLang="en-US" sz="2800" dirty="0" smtClean="0"/>
              <a:t>推定問題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</a:t>
            </a:r>
            <a:r>
              <a:rPr lang="ja-JP" altLang="en-US" sz="2800" dirty="0" smtClean="0"/>
              <a:t>復号問題</a:t>
            </a:r>
            <a:endParaRPr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</a:t>
            </a:r>
            <a:r>
              <a:rPr lang="ja-JP" altLang="en-US" sz="2800" dirty="0" smtClean="0"/>
              <a:t>最短</a:t>
            </a:r>
            <a:r>
              <a:rPr lang="ja-JP" altLang="en-US" sz="2800" dirty="0"/>
              <a:t>経路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873" y="5190932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</a:t>
            </a:r>
            <a:r>
              <a:rPr lang="ja-JP" altLang="en-US" sz="2800" dirty="0"/>
              <a:t>評価</a:t>
            </a:r>
            <a:r>
              <a:rPr lang="ja-JP" altLang="en-US" sz="2800" dirty="0" smtClean="0"/>
              <a:t>問題</a:t>
            </a:r>
            <a:endParaRPr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318</Words>
  <Application>Microsoft Office PowerPoint</Application>
  <PresentationFormat>画面に合わせる (4:3)</PresentationFormat>
  <Paragraphs>92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游ゴシック</vt:lpstr>
      <vt:lpstr>Arial</vt:lpstr>
      <vt:lpstr>Segoe UI</vt:lpstr>
      <vt:lpstr>Office テーマ</vt:lpstr>
      <vt:lpstr>クイズ</vt:lpstr>
      <vt:lpstr>第１問</vt:lpstr>
      <vt:lpstr>第２問</vt:lpstr>
      <vt:lpstr>第３問</vt:lpstr>
      <vt:lpstr>第４問</vt:lpstr>
      <vt:lpstr>第５問</vt:lpstr>
      <vt:lpstr>第６問</vt:lpstr>
      <vt:lpstr>第７問</vt:lpstr>
      <vt:lpstr>第８問</vt:lpstr>
      <vt:lpstr>第９問</vt:lpstr>
      <vt:lpstr>第１０問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クイズ</dc:title>
  <dc:creator>pega</dc:creator>
  <cp:lastModifiedBy>pega</cp:lastModifiedBy>
  <cp:revision>20</cp:revision>
  <dcterms:created xsi:type="dcterms:W3CDTF">2017-11-07T03:49:32Z</dcterms:created>
  <dcterms:modified xsi:type="dcterms:W3CDTF">2017-11-10T06:18:58Z</dcterms:modified>
</cp:coreProperties>
</file>