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85" r:id="rId7"/>
    <p:sldId id="286" r:id="rId8"/>
    <p:sldId id="287" r:id="rId9"/>
    <p:sldId id="264" r:id="rId10"/>
    <p:sldId id="279" r:id="rId11"/>
    <p:sldId id="265" r:id="rId12"/>
    <p:sldId id="271" r:id="rId13"/>
    <p:sldId id="266" r:id="rId14"/>
    <p:sldId id="267" r:id="rId15"/>
    <p:sldId id="268" r:id="rId16"/>
    <p:sldId id="278" r:id="rId17"/>
    <p:sldId id="269" r:id="rId18"/>
    <p:sldId id="274" r:id="rId19"/>
    <p:sldId id="270" r:id="rId20"/>
    <p:sldId id="276" r:id="rId21"/>
    <p:sldId id="282" r:id="rId22"/>
    <p:sldId id="280" r:id="rId23"/>
    <p:sldId id="281" r:id="rId24"/>
    <p:sldId id="283" r:id="rId25"/>
    <p:sldId id="289" r:id="rId26"/>
    <p:sldId id="290" r:id="rId27"/>
    <p:sldId id="291" r:id="rId28"/>
    <p:sldId id="292" r:id="rId29"/>
    <p:sldId id="293" r:id="rId30"/>
    <p:sldId id="294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9" autoAdjust="0"/>
    <p:restoredTop sz="93992" autoAdjust="0"/>
  </p:normalViewPr>
  <p:slideViewPr>
    <p:cSldViewPr snapToGrid="0">
      <p:cViewPr varScale="1">
        <p:scale>
          <a:sx n="72" d="100"/>
          <a:sy n="72" d="100"/>
        </p:scale>
        <p:origin x="744" y="66"/>
      </p:cViewPr>
      <p:guideLst/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46D-0A5E-44F6-ABAC-4D5D0DC413B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F928-4489-442B-B4E2-6E33A2EA5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3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EF928-4489-442B-B4E2-6E33A2EA551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3D516-64A0-404A-B937-F9D53C104CB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85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0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5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6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輪講演習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出力結果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90885" cy="4351338"/>
          </a:xfrm>
        </p:spPr>
        <p:txBody>
          <a:bodyPr/>
          <a:lstStyle/>
          <a:p>
            <a:r>
              <a:rPr lang="en-US" altLang="ja-JP" dirty="0" smtClean="0"/>
              <a:t>enshu_h</a:t>
            </a:r>
            <a:r>
              <a:rPr kumimoji="1" lang="en-US" altLang="ja-JP" dirty="0" smtClean="0"/>
              <a:t>mm.py</a:t>
            </a:r>
            <a:r>
              <a:rPr kumimoji="1" lang="ja-JP" altLang="en-US" dirty="0" smtClean="0"/>
              <a:t>を実行する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関数の結果が出力される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m</a:t>
            </a:r>
            <a:r>
              <a:rPr kumimoji="1" lang="en-US" altLang="ja-JP" dirty="0" err="1" smtClean="0"/>
              <a:t>ake_sample</a:t>
            </a:r>
            <a:r>
              <a:rPr kumimoji="1" lang="ja-JP" altLang="en-US" dirty="0" smtClean="0"/>
              <a:t>関数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Predict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Estimate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spc="-150" dirty="0" smtClean="0"/>
              <a:t>サンプルのパラメータと推定したパラメータを比較</a:t>
            </a:r>
            <a:endParaRPr lang="en-US" altLang="ja-JP" spc="-150" dirty="0"/>
          </a:p>
          <a:p>
            <a:pPr lvl="1"/>
            <a:r>
              <a:rPr lang="en-US" altLang="ja-JP" dirty="0" err="1" smtClean="0"/>
              <a:t>show_param</a:t>
            </a:r>
            <a:r>
              <a:rPr lang="ja-JP" altLang="en-US" dirty="0" smtClean="0"/>
              <a:t>関数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r>
              <a:rPr lang="en-US" altLang="ja-JP" dirty="0" smtClean="0"/>
              <a:t>.1 </a:t>
            </a:r>
            <a:r>
              <a:rPr lang="en-US" altLang="ja-JP" dirty="0" err="1" smtClean="0"/>
              <a:t>make_sample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5112" y="6302701"/>
            <a:ext cx="607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既知の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から、天気と行動を出力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628650" y="1690690"/>
            <a:ext cx="7935731" cy="46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4.1</a:t>
            </a:r>
            <a:r>
              <a:rPr lang="en-US" altLang="ja-JP" dirty="0" smtClean="0"/>
              <a:t>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決まっている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確率に応じて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状態遷移を行い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天気とボブの行動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を出力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日間</a:t>
            </a:r>
            <a:r>
              <a:rPr lang="en-US" altLang="ja-JP" dirty="0" smtClean="0"/>
              <a:t>(10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遷移を繰り返す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5054600" y="3035300"/>
            <a:ext cx="1029110" cy="4699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975100" y="4262633"/>
            <a:ext cx="558800" cy="804667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406650" y="6359526"/>
            <a:ext cx="256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雨</a:t>
            </a:r>
            <a:r>
              <a:rPr lang="ja-JP" altLang="en-US" sz="2000" dirty="0" smtClean="0"/>
              <a:t>の日に散歩をした</a:t>
            </a:r>
            <a:endParaRPr kumimoji="1" lang="ja-JP" altLang="en-US" sz="2000" dirty="0"/>
          </a:p>
        </p:txBody>
      </p:sp>
      <p:sp>
        <p:nvSpPr>
          <p:cNvPr id="14" name="下矢印 13"/>
          <p:cNvSpPr/>
          <p:nvPr/>
        </p:nvSpPr>
        <p:spPr>
          <a:xfrm>
            <a:off x="3289300" y="5947576"/>
            <a:ext cx="800100" cy="41433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7" name="直線矢印コネクタ 6"/>
          <p:cNvCxnSpPr/>
          <p:nvPr/>
        </p:nvCxnSpPr>
        <p:spPr>
          <a:xfrm>
            <a:off x="4572000" y="2959100"/>
            <a:ext cx="1121980" cy="4462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311400" y="4174797"/>
            <a:ext cx="3382580" cy="1125071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93980" y="3584245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b="77524"/>
          <a:stretch/>
        </p:blipFill>
        <p:spPr>
          <a:xfrm>
            <a:off x="628650" y="1317144"/>
            <a:ext cx="7231830" cy="3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2175641" y="4445876"/>
            <a:ext cx="567559" cy="693683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610260" y="3561952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657600" y="3715339"/>
            <a:ext cx="18288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レーム 20"/>
          <p:cNvSpPr/>
          <p:nvPr/>
        </p:nvSpPr>
        <p:spPr>
          <a:xfrm>
            <a:off x="5638800" y="3561952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0" b="70248"/>
          <a:stretch/>
        </p:blipFill>
        <p:spPr>
          <a:xfrm>
            <a:off x="628650" y="1388273"/>
            <a:ext cx="7618450" cy="3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>
            <a:off x="3513593" y="4152900"/>
            <a:ext cx="3282831" cy="1183328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662693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903002" y="5336228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/>
          <p:cNvGrpSpPr/>
          <p:nvPr/>
        </p:nvGrpSpPr>
        <p:grpSpPr>
          <a:xfrm flipH="1" flipV="1">
            <a:off x="2093843" y="3562348"/>
            <a:ext cx="568850" cy="659072"/>
            <a:chOff x="6521146" y="3616566"/>
            <a:chExt cx="600759" cy="625234"/>
          </a:xfrm>
        </p:grpSpPr>
        <p:sp>
          <p:nvSpPr>
            <p:cNvPr id="52" name="円弧 51"/>
            <p:cNvSpPr/>
            <p:nvPr/>
          </p:nvSpPr>
          <p:spPr>
            <a:xfrm rot="19112131">
              <a:off x="6521146" y="3616566"/>
              <a:ext cx="600759" cy="579071"/>
            </a:xfrm>
            <a:prstGeom prst="arc">
              <a:avLst>
                <a:gd name="adj1" fmla="val 16200000"/>
                <a:gd name="adj2" fmla="val 9839076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/>
            <p:cNvSpPr/>
            <p:nvPr/>
          </p:nvSpPr>
          <p:spPr>
            <a:xfrm rot="18308604">
              <a:off x="6585064" y="4060406"/>
              <a:ext cx="177800" cy="184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レーム 58"/>
          <p:cNvSpPr/>
          <p:nvPr/>
        </p:nvSpPr>
        <p:spPr>
          <a:xfrm>
            <a:off x="2662693" y="3562348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2" b="62627"/>
          <a:stretch/>
        </p:blipFill>
        <p:spPr>
          <a:xfrm>
            <a:off x="628650" y="1341715"/>
            <a:ext cx="7026376" cy="3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0"/>
          <a:stretch/>
        </p:blipFill>
        <p:spPr>
          <a:xfrm>
            <a:off x="326853" y="1798314"/>
            <a:ext cx="4502777" cy="30999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2443136" y="1934818"/>
            <a:ext cx="1243013" cy="280952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4498424" y="3149887"/>
            <a:ext cx="1130300" cy="6667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9908" y="3190875"/>
            <a:ext cx="276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観測系列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6263411" y="3911356"/>
            <a:ext cx="837488" cy="6972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99908" y="4744345"/>
            <a:ext cx="276449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・復号問題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・推定問題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464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Predict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5125" y="6302701"/>
            <a:ext cx="841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行動</a:t>
            </a:r>
            <a:r>
              <a:rPr lang="ja-JP" altLang="en-US" sz="2800" dirty="0" smtClean="0"/>
              <a:t>の推移から、最も尤もらしい天気の推移を出力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1" y="1979199"/>
            <a:ext cx="6326617" cy="40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235021" y="2332178"/>
            <a:ext cx="4158169" cy="260319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25" y="2301523"/>
            <a:ext cx="4158169" cy="2596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873265" y="2413003"/>
            <a:ext cx="1243013" cy="2366961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9" name="楕円 8"/>
          <p:cNvSpPr/>
          <p:nvPr/>
        </p:nvSpPr>
        <p:spPr>
          <a:xfrm>
            <a:off x="6612562" y="2417765"/>
            <a:ext cx="1243013" cy="2362200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52782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復号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2116278" y="3263109"/>
            <a:ext cx="4496284" cy="666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39828" y="1811339"/>
            <a:ext cx="276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復号結果を比較</a:t>
            </a:r>
            <a:endParaRPr kumimoji="1" lang="ja-JP" altLang="en-US" sz="2400" dirty="0"/>
          </a:p>
        </p:txBody>
      </p:sp>
      <p:sp>
        <p:nvSpPr>
          <p:cNvPr id="3" name="角丸四角形 2"/>
          <p:cNvSpPr/>
          <p:nvPr/>
        </p:nvSpPr>
        <p:spPr>
          <a:xfrm>
            <a:off x="689255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確率モデルに従うため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出力される状態系列に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ja-JP" altLang="en-US" sz="2000" dirty="0"/>
              <a:t>多</a:t>
            </a:r>
            <a:r>
              <a:rPr lang="ja-JP" altLang="en-US" sz="2000" dirty="0" smtClean="0"/>
              <a:t>く</a:t>
            </a:r>
            <a:r>
              <a:rPr kumimoji="1" lang="ja-JP" altLang="en-US" sz="2000" dirty="0" smtClean="0"/>
              <a:t>のパターンがある</a:t>
            </a:r>
            <a:endParaRPr kumimoji="1" lang="ja-JP" altLang="en-US" sz="2000" dirty="0"/>
          </a:p>
        </p:txBody>
      </p:sp>
      <p:sp>
        <p:nvSpPr>
          <p:cNvPr id="14" name="角丸四角形 13"/>
          <p:cNvSpPr/>
          <p:nvPr/>
        </p:nvSpPr>
        <p:spPr>
          <a:xfrm>
            <a:off x="5174969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観測系列に対する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最尤状態遷移系列となる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530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 Estimate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411" y="6334780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未知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</a:t>
            </a:r>
            <a:r>
              <a:rPr lang="ja-JP" altLang="en-US" sz="2800" dirty="0"/>
              <a:t>と行動を</a:t>
            </a:r>
            <a:r>
              <a:rPr lang="ja-JP" altLang="en-US" sz="2800" dirty="0" smtClean="0"/>
              <a:t>出力</a:t>
            </a:r>
            <a:endParaRPr lang="ja-JP" altLang="en-US" sz="28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4" y="1828111"/>
            <a:ext cx="7264247" cy="43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1739" cy="1325563"/>
          </a:xfrm>
        </p:spPr>
        <p:txBody>
          <a:bodyPr/>
          <a:lstStyle/>
          <a:p>
            <a:r>
              <a:rPr kumimoji="1" lang="en-US" altLang="ja-JP" dirty="0" smtClean="0"/>
              <a:t>1.enshu_hmm.py</a:t>
            </a:r>
            <a:r>
              <a:rPr kumimoji="1" lang="ja-JP" altLang="en-US" dirty="0" smtClean="0"/>
              <a:t>を開く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enshu_hmm.py 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開く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home/</a:t>
            </a:r>
            <a:r>
              <a:rPr lang="en-US" altLang="ja-JP" dirty="0" err="1" smtClean="0"/>
              <a:t>rinko</a:t>
            </a:r>
            <a:r>
              <a:rPr lang="en-US" altLang="ja-JP" dirty="0" smtClean="0"/>
              <a:t>/python</a:t>
            </a:r>
            <a:r>
              <a:rPr lang="ja-JP" altLang="en-US" dirty="0" smtClean="0"/>
              <a:t>に</a:t>
            </a:r>
            <a:r>
              <a:rPr lang="ja-JP" altLang="en-US" dirty="0" smtClean="0"/>
              <a:t>移動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70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未知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決</a:t>
            </a:r>
            <a:r>
              <a:rPr lang="ja-JP" altLang="en-US" dirty="0" smtClean="0"/>
              <a:t>まっていな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バウムウェルチ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アルゴリズムを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用いる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学習によって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パラメータ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推定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make_sample</a:t>
            </a:r>
            <a:r>
              <a:rPr lang="ja-JP" altLang="en-US" dirty="0" smtClean="0"/>
              <a:t>関数</a:t>
            </a:r>
            <a:r>
              <a:rPr kumimoji="1" lang="ja-JP" altLang="en-US" dirty="0" smtClean="0"/>
              <a:t>からの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10000</a:t>
            </a:r>
            <a:r>
              <a:rPr lang="ja-JP" altLang="en-US" dirty="0" smtClean="0"/>
              <a:t>回を学習データ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としてパラメータを学習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Predict</a:t>
            </a:r>
            <a:r>
              <a:rPr lang="ja-JP" altLang="en-US" dirty="0" smtClean="0"/>
              <a:t>関数により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求めた</a:t>
            </a:r>
            <a:r>
              <a:rPr lang="en-US" altLang="ja-JP" dirty="0" smtClean="0"/>
              <a:t>HMM</a:t>
            </a:r>
            <a:r>
              <a:rPr lang="ja-JP" altLang="en-US" dirty="0"/>
              <a:t>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pc="-300" dirty="0"/>
              <a:t>復号問題</a:t>
            </a:r>
            <a:r>
              <a:rPr lang="ja-JP" altLang="en-US" spc="-300" dirty="0" smtClean="0"/>
              <a:t>を解く</a:t>
            </a:r>
            <a:endParaRPr lang="en-US" altLang="ja-JP" spc="-300" dirty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3884324" y="2999080"/>
            <a:ext cx="4580636" cy="2058276"/>
            <a:chOff x="1929928" y="1189919"/>
            <a:chExt cx="5391806" cy="1971345"/>
          </a:xfrm>
        </p:grpSpPr>
        <p:sp>
          <p:nvSpPr>
            <p:cNvPr id="19" name="正方形/長方形 1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6445247" y="1577830"/>
            <a:ext cx="435294" cy="32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9866" y="1553925"/>
            <a:ext cx="2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推定後のパラメータ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" y="2438400"/>
            <a:ext cx="8888270" cy="25298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91473" y="5083656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二つの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の各パラメータを出力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339213" y="3100373"/>
            <a:ext cx="4100052" cy="181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01304" y="2005781"/>
            <a:ext cx="4370696" cy="3849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72000" y="2005780"/>
            <a:ext cx="4370697" cy="3849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4" y="2344994"/>
            <a:ext cx="4370696" cy="3370622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4994"/>
            <a:ext cx="4370697" cy="337062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125834" y="3100373"/>
            <a:ext cx="3397936" cy="1526837"/>
            <a:chOff x="1929928" y="1189921"/>
            <a:chExt cx="5391809" cy="1971344"/>
          </a:xfrm>
          <a:solidFill>
            <a:schemeClr val="accent2">
              <a:lumMod val="75000"/>
            </a:schemeClr>
          </a:solidFill>
        </p:grpSpPr>
        <p:sp>
          <p:nvSpPr>
            <p:cNvPr id="7" name="正方形/長方形 6"/>
            <p:cNvSpPr/>
            <p:nvPr/>
          </p:nvSpPr>
          <p:spPr>
            <a:xfrm>
              <a:off x="374033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06726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2992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52715" y="152619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3" y="199423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0935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8755" y="2540500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6" y="249407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40486" y="285088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78878" y="285383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4359" y="249954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675935" y="2497028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フレーム 26"/>
          <p:cNvSpPr/>
          <p:nvPr/>
        </p:nvSpPr>
        <p:spPr>
          <a:xfrm>
            <a:off x="486697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レーム 27"/>
          <p:cNvSpPr/>
          <p:nvPr/>
        </p:nvSpPr>
        <p:spPr>
          <a:xfrm>
            <a:off x="4970300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1166" y="6021190"/>
            <a:ext cx="81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パラメータの比較を行い、推定結果を評価する</a:t>
            </a:r>
            <a:endParaRPr lang="ja-JP" altLang="en-US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162536" y="1540591"/>
            <a:ext cx="2448233" cy="7451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サンプルの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589684" y="1540591"/>
            <a:ext cx="2448233" cy="7646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パラメータ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推定後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配布した資料の統計情報よりパラメータを計算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542982" y="3413398"/>
            <a:ext cx="8058034" cy="3337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7" y="3690969"/>
            <a:ext cx="7600505" cy="27823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プログラムを動かす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274050" cy="4351338"/>
          </a:xfrm>
        </p:spPr>
        <p:txBody>
          <a:bodyPr/>
          <a:lstStyle/>
          <a:p>
            <a:r>
              <a:rPr kumimoji="1" lang="ja-JP" altLang="en-US" dirty="0" smtClean="0"/>
              <a:t>計算したパラメータをプログラムに</a:t>
            </a:r>
            <a:r>
              <a:rPr lang="ja-JP" altLang="en-US" dirty="0"/>
              <a:t>書き込</a:t>
            </a:r>
            <a:r>
              <a:rPr lang="ja-JP" altLang="en-US" dirty="0" smtClean="0"/>
              <a:t>む</a:t>
            </a:r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5507" y="2440527"/>
            <a:ext cx="7903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- kadai.py</a:t>
            </a:r>
            <a:r>
              <a:rPr lang="ja-JP" altLang="en-US" sz="2800" dirty="0" smtClean="0"/>
              <a:t>の関数 </a:t>
            </a:r>
            <a:r>
              <a:rPr lang="en-US" altLang="ja-JP" sz="2800" dirty="0" err="1" smtClean="0"/>
              <a:t>def_param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内の確率を書き込む</a:t>
            </a:r>
            <a:endParaRPr lang="en-US" altLang="ja-JP" sz="2800" dirty="0" smtClean="0"/>
          </a:p>
          <a:p>
            <a:r>
              <a:rPr lang="en-US" altLang="ja-JP" sz="2800" dirty="0" smtClean="0"/>
              <a:t>- </a:t>
            </a:r>
            <a:r>
              <a:rPr lang="en-US" altLang="ja-JP" sz="2800" dirty="0" smtClean="0">
                <a:solidFill>
                  <a:srgbClr val="C00000"/>
                </a:solidFill>
              </a:rPr>
              <a:t>$python kadai.py   </a:t>
            </a:r>
            <a:r>
              <a:rPr lang="ja-JP" altLang="en-US" sz="2800" dirty="0" smtClean="0"/>
              <a:t>で実行</a:t>
            </a:r>
            <a:endParaRPr lang="en-US" altLang="ja-JP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11970" y="3690969"/>
            <a:ext cx="371062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51347" y="3721357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829694" y="4446574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298580" y="4416338"/>
            <a:ext cx="366185" cy="276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086773" y="4696529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35384" y="4715181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077458" y="5689828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147390" y="5707585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957719" y="5949237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384194" y="5949237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720914" y="5687559"/>
            <a:ext cx="422336" cy="243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294438" y="5932612"/>
            <a:ext cx="422336" cy="26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9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統計情報のパラメータを推定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/>
            <a:r>
              <a:rPr lang="ja-JP" altLang="en-US" spc="-150" dirty="0" smtClean="0"/>
              <a:t>手計算のパラメータと推定したパラメータを比較</a:t>
            </a:r>
            <a:endParaRPr kumimoji="1" lang="en-US" altLang="ja-JP" spc="-150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各パラメータが近い値を示せば</a:t>
            </a:r>
            <a:r>
              <a:rPr lang="en-US" altLang="ja-JP" dirty="0" smtClean="0"/>
              <a:t>OK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学習なので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データ数やデータの偏りで数値が変わります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評価問題によるモデルの識別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C00000"/>
                </a:solidFill>
              </a:rPr>
              <a:t>$ python identification.py   </a:t>
            </a:r>
            <a:r>
              <a:rPr kumimoji="1" lang="ja-JP" altLang="en-US" dirty="0" smtClean="0"/>
              <a:t>で実行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評価問題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種類のモデル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雨が</a:t>
            </a:r>
            <a:r>
              <a:rPr lang="ja-JP" altLang="en-US" dirty="0" smtClean="0"/>
              <a:t>多い</a:t>
            </a:r>
            <a:r>
              <a:rPr lang="en-US" altLang="ja-JP" dirty="0"/>
              <a:t>/</a:t>
            </a:r>
            <a:r>
              <a:rPr kumimoji="1" lang="ja-JP" altLang="en-US" dirty="0" smtClean="0"/>
              <a:t>晴れが多い地域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出力された観測系列の</a:t>
            </a:r>
            <a:r>
              <a:rPr kumimoji="1" lang="ja-JP" altLang="en-US" dirty="0" smtClean="0"/>
              <a:t>尤度をそれぞれ求める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尤度によって、観測系列がどちらのモデルから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出力されたものかを識別する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1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>
                <a:solidFill>
                  <a:srgbClr val="C00000"/>
                </a:solidFill>
              </a:rPr>
              <a:t>$ python identification.py   </a:t>
            </a:r>
            <a:r>
              <a:rPr lang="ja-JP" altLang="en-US" dirty="0"/>
              <a:t>で実行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/>
          <a:stretch/>
        </p:blipFill>
        <p:spPr>
          <a:xfrm>
            <a:off x="33130" y="2279458"/>
            <a:ext cx="9077739" cy="3443671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>
          <a:xfrm>
            <a:off x="628650" y="5938211"/>
            <a:ext cx="2851265" cy="839586"/>
          </a:xfrm>
          <a:prstGeom prst="wedgeRectCallout">
            <a:avLst>
              <a:gd name="adj1" fmla="val -64134"/>
              <a:gd name="adj2" fmla="val -1081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か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を入力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18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3" y="2372380"/>
            <a:ext cx="7957594" cy="36285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>
                <a:solidFill>
                  <a:srgbClr val="C00000"/>
                </a:solidFill>
              </a:rPr>
              <a:t>$ python identification.py   </a:t>
            </a:r>
            <a:r>
              <a:rPr lang="ja-JP" altLang="en-US" dirty="0"/>
              <a:t>で実行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1125286" y="5516697"/>
            <a:ext cx="527539" cy="621936"/>
          </a:xfrm>
          <a:prstGeom prst="ellipse">
            <a:avLst/>
          </a:prstGeom>
          <a:solidFill>
            <a:srgbClr val="C00000">
              <a:alpha val="0"/>
            </a:srgbClr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490629" y="6276335"/>
            <a:ext cx="8247185" cy="546101"/>
          </a:xfrm>
          <a:prstGeom prst="wedgeRectCallout">
            <a:avLst>
              <a:gd name="adj1" fmla="val -35066"/>
              <a:gd name="adj2" fmla="val -1065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選択した番号が出力されれば</a:t>
            </a:r>
            <a:r>
              <a:rPr kumimoji="1" lang="en-US" altLang="ja-JP" sz="2400" dirty="0" smtClean="0"/>
              <a:t>OK   (</a:t>
            </a:r>
            <a:r>
              <a:rPr kumimoji="1" lang="ja-JP" altLang="en-US" sz="2400" dirty="0" smtClean="0"/>
              <a:t>出ない場合もあります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08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2.enshu_hmm.py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def_param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のパラメータを設定する関数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42982" y="3413398"/>
            <a:ext cx="8058034" cy="3337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7" y="3690969"/>
            <a:ext cx="7600505" cy="27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01304" y="2005782"/>
            <a:ext cx="4370696" cy="3217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72000" y="2005781"/>
            <a:ext cx="4370697" cy="32170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5" y="2344994"/>
            <a:ext cx="3608173" cy="2782575"/>
          </a:xfrm>
          <a:prstGeom prst="rect">
            <a:avLst/>
          </a:prstGeom>
        </p:spPr>
      </p:pic>
      <p:pic>
        <p:nvPicPr>
          <p:cNvPr id="1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16" y="2316003"/>
            <a:ext cx="3645767" cy="2811566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863153" y="1582310"/>
            <a:ext cx="3046999" cy="7229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雨</a:t>
            </a:r>
            <a:r>
              <a:rPr lang="ja-JP" altLang="en-US" sz="2400" dirty="0" smtClean="0"/>
              <a:t>が降りやすい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地域の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89684" y="1582311"/>
            <a:ext cx="2448233" cy="7229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晴れやすい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地域の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66339" b="24573"/>
          <a:stretch/>
        </p:blipFill>
        <p:spPr>
          <a:xfrm>
            <a:off x="201303" y="6318421"/>
            <a:ext cx="8741393" cy="304800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0800000">
            <a:off x="2305357" y="5282780"/>
            <a:ext cx="717928" cy="1035639"/>
          </a:xfrm>
          <a:prstGeom prst="downArrow">
            <a:avLst>
              <a:gd name="adj1" fmla="val 50000"/>
              <a:gd name="adj2" fmla="val 7285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0800000">
            <a:off x="6069314" y="5282779"/>
            <a:ext cx="718661" cy="1035639"/>
          </a:xfrm>
          <a:prstGeom prst="downArrow">
            <a:avLst>
              <a:gd name="adj1" fmla="val 50000"/>
              <a:gd name="adj2" fmla="val 7285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星 10 24"/>
          <p:cNvSpPr/>
          <p:nvPr/>
        </p:nvSpPr>
        <p:spPr>
          <a:xfrm>
            <a:off x="3577945" y="5409934"/>
            <a:ext cx="1988107" cy="848495"/>
          </a:xfrm>
          <a:prstGeom prst="star10">
            <a:avLst>
              <a:gd name="adj" fmla="val 50000"/>
              <a:gd name="hf" fmla="val 1051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尤度計算</a:t>
            </a:r>
            <a:endParaRPr kumimoji="1" lang="ja-JP" altLang="en-US" sz="2400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7095494" y="2816749"/>
            <a:ext cx="601931" cy="264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960809" y="2816750"/>
            <a:ext cx="578035" cy="2436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570419" y="3092438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551261" y="3589712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905594" y="3204725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96930" y="3210675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656116" y="2816749"/>
            <a:ext cx="601931" cy="26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21431" y="2816750"/>
            <a:ext cx="578035" cy="2436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31041" y="3092438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111883" y="3589712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66216" y="3204725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57552" y="3210675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036320" y="5483590"/>
            <a:ext cx="1906376" cy="68471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尤度が高い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76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err="1" smtClean="0"/>
              <a:t>make_hmm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を生成する関数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で設定したパラメータを基に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HMM</a:t>
            </a:r>
            <a:r>
              <a:rPr lang="ja-JP" altLang="en-US" dirty="0" smtClean="0"/>
              <a:t>を生成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0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make_sample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から出力結果を得る関数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から計算された観測系列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行動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と状態系列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これが本プログラムの正解データに該当する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この出力結果の尤もらしさ</a:t>
            </a:r>
            <a:r>
              <a:rPr lang="en-US" altLang="ja-JP" dirty="0" smtClean="0"/>
              <a:t>(</a:t>
            </a:r>
            <a:r>
              <a:rPr lang="ja-JP" altLang="en-US" dirty="0" smtClean="0"/>
              <a:t>尤度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0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Predict</a:t>
            </a:r>
          </a:p>
          <a:p>
            <a:pPr lvl="1"/>
            <a:r>
              <a:rPr kumimoji="1" lang="ja-JP" altLang="en-US" dirty="0" smtClean="0"/>
              <a:t>復号問題を解いて最尤状態遷移系列を求める関数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観測系列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行動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を基に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最尤状態遷移系列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天気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00624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09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012125"/>
                  </p:ext>
                </p:extLst>
              </p:nvPr>
            </p:nvGraphicFramePr>
            <p:xfrm>
              <a:off x="5000624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7941" t="-10667" r="-22205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86364" t="-10667" r="-12878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7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右矢印 5"/>
          <p:cNvSpPr/>
          <p:nvPr/>
        </p:nvSpPr>
        <p:spPr>
          <a:xfrm>
            <a:off x="4143376" y="5267325"/>
            <a:ext cx="857248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09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463800"/>
                  </p:ext>
                </p:extLst>
              </p:nvPr>
            </p:nvGraphicFramePr>
            <p:xfrm>
              <a:off x="0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7941" t="-10667" r="-22205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364" t="-10667" r="-12878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667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05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64071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Estimate</a:t>
            </a:r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のパラメータの推定を行う関数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/>
              <a:t>観測系列 </a:t>
            </a:r>
            <a:r>
              <a:rPr lang="en-US" altLang="ja-JP" dirty="0"/>
              <a:t>( </a:t>
            </a:r>
            <a:r>
              <a:rPr lang="ja-JP" altLang="en-US" dirty="0"/>
              <a:t>行動 </a:t>
            </a:r>
            <a:r>
              <a:rPr lang="en-US" altLang="ja-JP" dirty="0"/>
              <a:t>) </a:t>
            </a:r>
            <a:r>
              <a:rPr lang="ja-JP" altLang="en-US" dirty="0"/>
              <a:t>と状態系列 </a:t>
            </a:r>
            <a:r>
              <a:rPr lang="en-US" altLang="ja-JP" dirty="0"/>
              <a:t>( </a:t>
            </a:r>
            <a:r>
              <a:rPr lang="ja-JP" altLang="en-US" dirty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から</a:t>
            </a:r>
            <a:r>
              <a:rPr lang="en-US" altLang="ja-JP" b="1" dirty="0" smtClean="0">
                <a:solidFill>
                  <a:srgbClr val="C00000"/>
                </a:solidFill>
              </a:rPr>
              <a:t>HMM</a:t>
            </a:r>
            <a:r>
              <a:rPr lang="ja-JP" altLang="en-US" b="1" dirty="0" smtClean="0">
                <a:solidFill>
                  <a:srgbClr val="C00000"/>
                </a:solidFill>
              </a:rPr>
              <a:t>のパラメータ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4" y="3711576"/>
            <a:ext cx="6935372" cy="2917824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1986791" y="4253623"/>
            <a:ext cx="5282938" cy="1601109"/>
            <a:chOff x="1496376" y="1189919"/>
            <a:chExt cx="6218477" cy="1533486"/>
          </a:xfrm>
        </p:grpSpPr>
        <p:sp>
          <p:nvSpPr>
            <p:cNvPr id="8" name="正方形/長方形 7"/>
            <p:cNvSpPr/>
            <p:nvPr/>
          </p:nvSpPr>
          <p:spPr>
            <a:xfrm>
              <a:off x="3506506" y="121876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200546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496376" y="180933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2" y="143688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252712" y="178526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202474" y="170492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20859" y="2173183"/>
              <a:ext cx="456463" cy="2674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80003" y="204268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506506" y="241597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077537" y="240194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018654" y="207929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96859" y="209451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8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関数 </a:t>
            </a:r>
            <a:r>
              <a:rPr lang="en-US" altLang="ja-JP" dirty="0" err="1" smtClean="0"/>
              <a:t>show_param</a:t>
            </a:r>
            <a:endParaRPr lang="en-US" altLang="ja-JP" dirty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のパラメータを表示する関数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で設定したパラメータ</a:t>
            </a:r>
            <a:endParaRPr lang="en-US" altLang="ja-JP" dirty="0" smtClean="0"/>
          </a:p>
          <a:p>
            <a:pPr lvl="1"/>
            <a:r>
              <a:rPr lang="ja-JP" altLang="en-US" dirty="0"/>
              <a:t>関数 </a:t>
            </a:r>
            <a:r>
              <a:rPr lang="en-US" altLang="ja-JP" dirty="0" smtClean="0"/>
              <a:t>Estimate   </a:t>
            </a:r>
            <a:r>
              <a:rPr lang="ja-JP" altLang="en-US" dirty="0" smtClean="0"/>
              <a:t>で設定したパラメータ   を表示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3.enshu_hmm.py</a:t>
            </a:r>
            <a:r>
              <a:rPr kumimoji="1"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1</a:t>
            </a:r>
            <a:r>
              <a:rPr lang="en-US" altLang="ja-JP" dirty="0" smtClean="0"/>
              <a:t>.</a:t>
            </a:r>
            <a:r>
              <a:rPr lang="en-US" altLang="ja-JP" dirty="0"/>
              <a:t> </a:t>
            </a:r>
            <a:r>
              <a:rPr lang="ja-JP" altLang="en-US" dirty="0" smtClean="0"/>
              <a:t>コマンド</a:t>
            </a:r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C00000"/>
                </a:solidFill>
              </a:rPr>
              <a:t>python enshu</a:t>
            </a:r>
            <a:r>
              <a:rPr lang="en-US" altLang="ja-JP" dirty="0">
                <a:solidFill>
                  <a:srgbClr val="C00000"/>
                </a:solidFill>
              </a:rPr>
              <a:t>_</a:t>
            </a:r>
            <a:r>
              <a:rPr lang="en-US" altLang="ja-JP" dirty="0" smtClean="0">
                <a:solidFill>
                  <a:srgbClr val="C00000"/>
                </a:solidFill>
              </a:rPr>
              <a:t>hmm.py</a:t>
            </a:r>
            <a:r>
              <a:rPr lang="ja-JP" altLang="en-US" dirty="0" smtClean="0"/>
              <a:t>」を実行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もし</a:t>
            </a:r>
            <a:r>
              <a:rPr lang="ja-JP" altLang="en-US" sz="2400" dirty="0" smtClean="0"/>
              <a:t>実行しても表記が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 r="42243" b="86381"/>
          <a:stretch/>
        </p:blipFill>
        <p:spPr>
          <a:xfrm>
            <a:off x="628648" y="4516092"/>
            <a:ext cx="7886700" cy="78929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28648" y="5623898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err="1" smtClean="0"/>
              <a:t>のような</a:t>
            </a:r>
            <a:r>
              <a:rPr kumimoji="1" lang="ja-JP" altLang="en-US" sz="2400" dirty="0" smtClean="0"/>
              <a:t>場合</a:t>
            </a:r>
            <a:r>
              <a:rPr kumimoji="1" lang="en-US" altLang="ja-JP" sz="2400" dirty="0" smtClean="0"/>
              <a:t>, </a:t>
            </a:r>
            <a:r>
              <a:rPr kumimoji="1" lang="ja-JP" altLang="en-US" sz="2400" dirty="0" smtClean="0"/>
              <a:t>「</a:t>
            </a:r>
            <a:r>
              <a:rPr kumimoji="1" lang="en-US" altLang="ja-JP" sz="2400" dirty="0" smtClean="0"/>
              <a:t>python3 enshu_hmm.py</a:t>
            </a:r>
            <a:r>
              <a:rPr kumimoji="1" lang="ja-JP" altLang="en-US" sz="2400" dirty="0" smtClean="0"/>
              <a:t>」</a:t>
            </a:r>
            <a:r>
              <a:rPr lang="ja-JP" altLang="en-US" sz="2400" dirty="0" smtClean="0"/>
              <a:t>で実行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1895410" y="4894974"/>
            <a:ext cx="5517931" cy="15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5233</TotalTime>
  <Words>676</Words>
  <Application>Microsoft Office PowerPoint</Application>
  <PresentationFormat>画面に合わせる (4:3)</PresentationFormat>
  <Paragraphs>209</Paragraphs>
  <Slides>30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メイリオ</vt:lpstr>
      <vt:lpstr>游ゴシック</vt:lpstr>
      <vt:lpstr>Arial</vt:lpstr>
      <vt:lpstr>Cambria Math</vt:lpstr>
      <vt:lpstr>Segoe UI</vt:lpstr>
      <vt:lpstr>Office テーマ</vt:lpstr>
      <vt:lpstr>輪講演習</vt:lpstr>
      <vt:lpstr>1.enshu_hmm.pyを開く</vt:lpstr>
      <vt:lpstr>2.enshu_hmm.pyについて</vt:lpstr>
      <vt:lpstr>2.enshu_hmm.pyについて</vt:lpstr>
      <vt:lpstr>2.enshu_hmm.pyについて</vt:lpstr>
      <vt:lpstr>2.enshu_hmm.pyについて</vt:lpstr>
      <vt:lpstr>2.enshu_hmm.pyについて</vt:lpstr>
      <vt:lpstr>2.enshu_hmm.pyについて</vt:lpstr>
      <vt:lpstr>3.enshu_hmm.pyの実行</vt:lpstr>
      <vt:lpstr>4.出力結果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4.2 Predict関数の出力</vt:lpstr>
      <vt:lpstr>4.2 Predict関数の出力</vt:lpstr>
      <vt:lpstr>4.3 Estimate関数の出力</vt:lpstr>
      <vt:lpstr>4.3 Estimate関数の出力</vt:lpstr>
      <vt:lpstr>4.3 Estimate関数の出力</vt:lpstr>
      <vt:lpstr>4.4 show_param関数の出力</vt:lpstr>
      <vt:lpstr>4.4 show_param関数の出力</vt:lpstr>
      <vt:lpstr>実習</vt:lpstr>
      <vt:lpstr>プログラムを動かす</vt:lpstr>
      <vt:lpstr>統計情報のパラメータを推定</vt:lpstr>
      <vt:lpstr>評価問題によるモデルの識別</vt:lpstr>
      <vt:lpstr>評価問題によるモデルの識別</vt:lpstr>
      <vt:lpstr>評価問題によるモデルの識別</vt:lpstr>
      <vt:lpstr>評価問題によるモデルの識別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</dc:creator>
  <cp:lastModifiedBy>pega</cp:lastModifiedBy>
  <cp:revision>101</cp:revision>
  <dcterms:created xsi:type="dcterms:W3CDTF">2017-11-03T05:19:56Z</dcterms:created>
  <dcterms:modified xsi:type="dcterms:W3CDTF">2017-11-12T09:00:32Z</dcterms:modified>
</cp:coreProperties>
</file>