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8"/>
  </p:notesMasterIdLst>
  <p:sldIdLst>
    <p:sldId id="256" r:id="rId2"/>
    <p:sldId id="267" r:id="rId3"/>
    <p:sldId id="280" r:id="rId4"/>
    <p:sldId id="283" r:id="rId5"/>
    <p:sldId id="282" r:id="rId6"/>
    <p:sldId id="262" r:id="rId7"/>
    <p:sldId id="284" r:id="rId8"/>
    <p:sldId id="268" r:id="rId9"/>
    <p:sldId id="263" r:id="rId10"/>
    <p:sldId id="265" r:id="rId11"/>
    <p:sldId id="305" r:id="rId12"/>
    <p:sldId id="306" r:id="rId13"/>
    <p:sldId id="307" r:id="rId14"/>
    <p:sldId id="308" r:id="rId15"/>
    <p:sldId id="309" r:id="rId16"/>
    <p:sldId id="269" r:id="rId17"/>
    <p:sldId id="272" r:id="rId18"/>
    <p:sldId id="285" r:id="rId19"/>
    <p:sldId id="271" r:id="rId20"/>
    <p:sldId id="310" r:id="rId21"/>
    <p:sldId id="299" r:id="rId22"/>
    <p:sldId id="293" r:id="rId23"/>
    <p:sldId id="294" r:id="rId24"/>
    <p:sldId id="295" r:id="rId25"/>
    <p:sldId id="296" r:id="rId26"/>
    <p:sldId id="297" r:id="rId27"/>
    <p:sldId id="298" r:id="rId28"/>
    <p:sldId id="311" r:id="rId29"/>
    <p:sldId id="270" r:id="rId30"/>
    <p:sldId id="276" r:id="rId31"/>
    <p:sldId id="319" r:id="rId32"/>
    <p:sldId id="321" r:id="rId33"/>
    <p:sldId id="301" r:id="rId34"/>
    <p:sldId id="314" r:id="rId35"/>
    <p:sldId id="291" r:id="rId36"/>
    <p:sldId id="312" r:id="rId37"/>
    <p:sldId id="292" r:id="rId38"/>
    <p:sldId id="278" r:id="rId39"/>
    <p:sldId id="320" r:id="rId40"/>
    <p:sldId id="315" r:id="rId41"/>
    <p:sldId id="316" r:id="rId42"/>
    <p:sldId id="318" r:id="rId43"/>
    <p:sldId id="286" r:id="rId44"/>
    <p:sldId id="300" r:id="rId45"/>
    <p:sldId id="313" r:id="rId46"/>
    <p:sldId id="322" r:id="rId4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501306014" initials="c" lastIdx="5" clrIdx="0">
    <p:extLst>
      <p:ext uri="{19B8F6BF-5375-455C-9EA6-DF929625EA0E}">
        <p15:presenceInfo xmlns:p15="http://schemas.microsoft.com/office/powerpoint/2012/main" userId="c50130601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07T15:47:13.257" idx="1">
    <p:pos x="10" y="10"/>
    <p:text>ベイズの定理について
「事象x,yが起きる確率」は「事象xが起きてから事象yが起きる確率(式１)」と「事象yが起きてから事象xが起きる確率（式２）」の恒等式として(式３)が得られ、これを変形したものです。</p:text>
    <p:extLst>
      <p:ext uri="{C676402C-5697-4E1C-873F-D02D1690AC5C}">
        <p15:threadingInfo xmlns:p15="http://schemas.microsoft.com/office/powerpoint/2012/main" timeZoneBias="-540"/>
      </p:ext>
    </p:extLst>
  </p:cm>
  <p:cm authorId="1" dt="2017-11-07T15:49:24.202" idx="2">
    <p:pos x="10" y="146"/>
    <p:text>p(x,y)=p(y)p(x|y)・・・⑴
p(x,y)=P(x)P(y|x)・・・⑵
⑴、⑵より
p(y)p(x|y)=p(x)p(y|x)⇔
p(x|y)=p(y|x)p(x)/p(y)・・・⑶</p:text>
    <p:extLst>
      <p:ext uri="{C676402C-5697-4E1C-873F-D02D1690AC5C}">
        <p15:threadingInfo xmlns:p15="http://schemas.microsoft.com/office/powerpoint/2012/main" timeZoneBias="-540">
          <p15:parentCm authorId="1" idx="1"/>
        </p15:threadingInfo>
      </p:ext>
    </p:extLst>
  </p:cm>
  <p:cm authorId="1" dt="2017-11-07T15:52:07.706" idx="3">
    <p:pos x="10" y="282"/>
    <p:text>要するに、
P('sun','sun','rain','rain')=
P('sun')P('sun'|'sun')p('rain'|'sun','sun')p('rain'|'sun','sun','rain')となり、マルコフ性を適用すると
p('sun')P('sun'|'sun')p('rain'|'sun')p('rain'|'rain')が例の状態列の確率となります</p:text>
    <p:extLst>
      <p:ext uri="{C676402C-5697-4E1C-873F-D02D1690AC5C}">
        <p15:threadingInfo xmlns:p15="http://schemas.microsoft.com/office/powerpoint/2012/main" timeZoneBias="-54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0T11:01:39.051" idx="4">
    <p:pos x="10" y="10"/>
    <p:text>このときのモデルの構築例
隠れ状態：話者の発音特性
観測系列：実際の音声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0T12:31:57.468" idx="5">
    <p:pos x="10" y="10"/>
    <p:text>状態：品詞
出力記号：単語
単語を入力すると、最尤な品詞の組み合わせが復号される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2AB5A-DBC1-4907-A545-31C3DCFAE94C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439EA-7AF9-42F3-B94C-17CC0DE84B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26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439EA-7AF9-42F3-B94C-17CC0DE84BC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836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439EA-7AF9-42F3-B94C-17CC0DE84BC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58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439EA-7AF9-42F3-B94C-17CC0DE84BCB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190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439EA-7AF9-42F3-B94C-17CC0DE84BCB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242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439EA-7AF9-42F3-B94C-17CC0DE84BCB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898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439EA-7AF9-42F3-B94C-17CC0DE84BCB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764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439EA-7AF9-42F3-B94C-17CC0DE84BCB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760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439EA-7AF9-42F3-B94C-17CC0DE84BCB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63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65E7-6A87-4771-983C-F5380D0A9F36}" type="datetime1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716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4C80-D6CF-4450-A477-5C418040F23D}" type="datetime1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460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8375-1A35-4B3E-85EB-727490CE4FC5}" type="datetime1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02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AC49-7C1E-409F-AAF8-19C8C39D4845}" type="datetime1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9F03702-ADAA-43A9-A263-5BA870763E8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1415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6891-10D5-412D-989A-5A7372BF5ACC}" type="datetime1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8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4820-396B-4FD7-B6FD-DE93A5EF8518}" type="datetime1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39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B4FB-23C1-4440-ADA5-AB2034908BF3}" type="datetime1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78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26C6-6FCF-43BA-B951-DADD34DE8E97}" type="datetime1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8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8DEE-BD30-46E4-9F8C-3356F2080757}" type="datetime1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17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2F5A-8A8E-4A6A-A206-4A3B807B96FC}" type="datetime1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85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7F94-0083-4367-8AA8-0F15E09BE436}" type="datetime1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016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BC8D2-1BE3-4C0D-9B3D-AA8836D46D08}" type="datetime1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03702-ADAA-43A9-A263-5BA870763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09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a.t.u-tokyo.ac.jp/~iba/SE/HMM/HMM.pdf" TargetMode="External"/><Relationship Id="rId2" Type="http://schemas.openxmlformats.org/officeDocument/2006/relationships/hyperlink" Target="http://s0sem0y.hatenablog.com/entry/2017/01/14/23581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thtrain.jp/bayes" TargetMode="External"/><Relationship Id="rId4" Type="http://schemas.openxmlformats.org/officeDocument/2006/relationships/hyperlink" Target="https://en.wikipedia.org/wiki/Hidden_Markov_model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ja.wikipedia.org/wiki/%E5%BD%A2%E6%85%8B%E7%B4%A0%E8%A7%A3%E6%9E%90" TargetMode="External"/><Relationship Id="rId2" Type="http://schemas.openxmlformats.org/officeDocument/2006/relationships/hyperlink" Target="https://www.slideshare.net/pfi/ss-980591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dl.handle.net/2241/12138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comments" Target="../comments/commen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Hidden </a:t>
            </a:r>
            <a:r>
              <a:rPr kumimoji="1" lang="en-US" altLang="ja-JP" dirty="0" smtClean="0"/>
              <a:t>Markov Model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B4</a:t>
            </a:r>
            <a:r>
              <a:rPr kumimoji="1" lang="ja-JP" altLang="en-US" dirty="0" smtClean="0"/>
              <a:t>グループ</a:t>
            </a:r>
            <a:endParaRPr kumimoji="1" lang="en-US" altLang="ja-JP" dirty="0" smtClean="0"/>
          </a:p>
          <a:p>
            <a:r>
              <a:rPr lang="ja-JP" altLang="en-US" dirty="0" smtClean="0"/>
              <a:t>高松翔馬　森祥悟　入江祐生　藤本篤　元田遥　室川優希</a:t>
            </a:r>
            <a:r>
              <a:rPr lang="ja-JP" altLang="en-US" dirty="0"/>
              <a:t>　中大貴</a:t>
            </a:r>
            <a:r>
              <a:rPr lang="ja-JP" altLang="en-US" dirty="0" smtClean="0"/>
              <a:t>　船坂国之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074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13" y="2005013"/>
            <a:ext cx="6935372" cy="4351338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HMM</a:t>
            </a:r>
            <a:r>
              <a:rPr lang="ja-JP" altLang="en-US" dirty="0"/>
              <a:t>・値の定義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477107" y="3152607"/>
            <a:ext cx="6189785" cy="128016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904293" y="4554362"/>
            <a:ext cx="7611057" cy="2052000"/>
          </a:xfrm>
          <a:prstGeom prst="rect">
            <a:avLst/>
          </a:prstGeom>
          <a:solidFill>
            <a:schemeClr val="accent2">
              <a:lumMod val="60000"/>
              <a:lumOff val="4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035676" y="269094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隠れ状態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637545" y="406936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出力</a:t>
            </a:r>
            <a:r>
              <a:rPr kumimoji="1" lang="ja-JP" altLang="en-US" sz="2400" dirty="0" smtClean="0"/>
              <a:t>記号</a:t>
            </a:r>
            <a:endParaRPr kumimoji="1" lang="ja-JP" altLang="en-US" sz="2400" dirty="0"/>
          </a:p>
        </p:txBody>
      </p:sp>
      <p:sp>
        <p:nvSpPr>
          <p:cNvPr id="3" name="楕円 2"/>
          <p:cNvSpPr/>
          <p:nvPr/>
        </p:nvSpPr>
        <p:spPr>
          <a:xfrm>
            <a:off x="2037183" y="4288421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4849978" y="4300201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吹き出し 5"/>
          <p:cNvSpPr/>
          <p:nvPr/>
        </p:nvSpPr>
        <p:spPr>
          <a:xfrm>
            <a:off x="90681" y="3366231"/>
            <a:ext cx="1946502" cy="426456"/>
          </a:xfrm>
          <a:prstGeom prst="wedgeRectCallout">
            <a:avLst>
              <a:gd name="adj1" fmla="val 55981"/>
              <a:gd name="adj2" fmla="val 168926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出力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観測</a:t>
            </a:r>
            <a:r>
              <a:rPr kumimoji="1" lang="en-US" altLang="ja-JP" sz="2000" dirty="0" smtClean="0"/>
              <a:t>)</a:t>
            </a:r>
            <a:r>
              <a:rPr kumimoji="1" lang="ja-JP" altLang="en-US" sz="2000" dirty="0" smtClean="0"/>
              <a:t>確率</a:t>
            </a:r>
            <a:endParaRPr kumimoji="1" lang="ja-JP" altLang="en-US" sz="2000" dirty="0"/>
          </a:p>
        </p:txBody>
      </p:sp>
      <p:sp>
        <p:nvSpPr>
          <p:cNvPr id="12" name="楕円 11"/>
          <p:cNvSpPr/>
          <p:nvPr/>
        </p:nvSpPr>
        <p:spPr>
          <a:xfrm>
            <a:off x="3713929" y="4290675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3640521" y="4626351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6581990" y="4274903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/>
        </p:nvSpPr>
        <p:spPr>
          <a:xfrm>
            <a:off x="4932618" y="4658876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8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ja-JP" altLang="en-US" dirty="0" smtClean="0"/>
                  <a:t>状態集合</a:t>
                </a:r>
                <a:r>
                  <a:rPr lang="en-US" altLang="ja-JP" dirty="0" smtClean="0"/>
                  <a:t>Q, </a:t>
                </a:r>
                <a:r>
                  <a:rPr lang="ja-JP" altLang="en-US" dirty="0" smtClean="0"/>
                  <a:t>出力記号集合</a:t>
                </a:r>
                <a:r>
                  <a:rPr lang="en-US" altLang="ja-JP" dirty="0" smtClean="0"/>
                  <a:t>Σ</a:t>
                </a:r>
                <a:endParaRPr kumimoji="1" lang="en-US" altLang="ja-JP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・・・</m:t>
                    </m:r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ja-JP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・・・</m:t>
                    </m:r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ja-JP" dirty="0" smtClean="0"/>
              </a:p>
              <a:p>
                <a:pPr>
                  <a:lnSpc>
                    <a:spcPct val="150000"/>
                  </a:lnSpc>
                </a:pPr>
                <a:r>
                  <a:rPr lang="ja-JP" altLang="en-US" dirty="0" smtClean="0"/>
                  <a:t>各パラメータ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確率分布</a:t>
                </a:r>
                <a:r>
                  <a:rPr lang="en-US" altLang="ja-JP" dirty="0" smtClean="0"/>
                  <a:t>)</a:t>
                </a:r>
                <a:endParaRPr kumimoji="1" lang="en-US" altLang="ja-JP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ja-JP" altLang="en-US" dirty="0" smtClean="0"/>
                  <a:t>初期状態確率分布 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ja-JP" dirty="0" smtClean="0"/>
              </a:p>
              <a:p>
                <a:pPr lvl="1">
                  <a:lnSpc>
                    <a:spcPct val="150000"/>
                  </a:lnSpc>
                </a:pPr>
                <a:r>
                  <a:rPr kumimoji="1" lang="ja-JP" altLang="en-US" dirty="0" smtClean="0"/>
                  <a:t>状態遷移確率分布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ja-JP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ja-JP" altLang="en-US" dirty="0" smtClean="0"/>
                  <a:t>記号出力確率分布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9" b="-5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/>
          <p:cNvSpPr/>
          <p:nvPr/>
        </p:nvSpPr>
        <p:spPr>
          <a:xfrm>
            <a:off x="1014409" y="4403745"/>
            <a:ext cx="4259157" cy="1127263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14409" y="5531008"/>
            <a:ext cx="4259157" cy="668021"/>
          </a:xfrm>
          <a:prstGeom prst="rect">
            <a:avLst/>
          </a:prstGeom>
          <a:solidFill>
            <a:schemeClr val="accent2">
              <a:lumMod val="60000"/>
              <a:lumOff val="4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014410" y="2515562"/>
            <a:ext cx="4259156" cy="599123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014409" y="3114685"/>
            <a:ext cx="4259157" cy="572374"/>
          </a:xfrm>
          <a:prstGeom prst="rect">
            <a:avLst/>
          </a:prstGeom>
          <a:solidFill>
            <a:schemeClr val="accent2">
              <a:lumMod val="60000"/>
              <a:lumOff val="4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HMM</a:t>
            </a:r>
            <a:r>
              <a:rPr lang="ja-JP" altLang="en-US" dirty="0"/>
              <a:t>・値の定義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pic>
        <p:nvPicPr>
          <p:cNvPr id="12" name="コンテンツ プレースホルダ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511" y="2515562"/>
            <a:ext cx="3799489" cy="3365937"/>
          </a:xfrm>
          <a:prstGeom prst="rect">
            <a:avLst/>
          </a:prstGeom>
        </p:spPr>
      </p:pic>
      <p:sp>
        <p:nvSpPr>
          <p:cNvPr id="9" name="楕円 8"/>
          <p:cNvSpPr/>
          <p:nvPr/>
        </p:nvSpPr>
        <p:spPr>
          <a:xfrm>
            <a:off x="6038194" y="3523592"/>
            <a:ext cx="662151" cy="73309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7767146" y="3523592"/>
            <a:ext cx="683171" cy="73309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/>
          <p:cNvCxnSpPr>
            <a:stCxn id="7" idx="3"/>
            <a:endCxn id="9" idx="1"/>
          </p:cNvCxnSpPr>
          <p:nvPr/>
        </p:nvCxnSpPr>
        <p:spPr>
          <a:xfrm>
            <a:off x="5273566" y="2815124"/>
            <a:ext cx="861598" cy="81582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14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ja-JP" altLang="en-US" dirty="0" smtClean="0"/>
                  <a:t>状態集合</a:t>
                </a:r>
                <a:r>
                  <a:rPr lang="en-US" altLang="ja-JP" dirty="0" smtClean="0"/>
                  <a:t>Q, </a:t>
                </a:r>
                <a:r>
                  <a:rPr lang="ja-JP" altLang="en-US" dirty="0" smtClean="0"/>
                  <a:t>出力記号集合</a:t>
                </a:r>
                <a:r>
                  <a:rPr lang="en-US" altLang="ja-JP" dirty="0" smtClean="0"/>
                  <a:t>Σ</a:t>
                </a:r>
                <a:endParaRPr kumimoji="1" lang="en-US" altLang="ja-JP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・・・</m:t>
                    </m:r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ja-JP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・・・</m:t>
                    </m:r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ja-JP" dirty="0" smtClean="0"/>
              </a:p>
              <a:p>
                <a:pPr>
                  <a:lnSpc>
                    <a:spcPct val="150000"/>
                  </a:lnSpc>
                </a:pPr>
                <a:r>
                  <a:rPr lang="ja-JP" altLang="en-US" dirty="0" smtClean="0"/>
                  <a:t>各パラメータ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確率分布</a:t>
                </a:r>
                <a:r>
                  <a:rPr lang="en-US" altLang="ja-JP" dirty="0" smtClean="0"/>
                  <a:t>)</a:t>
                </a:r>
                <a:endParaRPr kumimoji="1" lang="en-US" altLang="ja-JP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ja-JP" altLang="en-US" dirty="0" smtClean="0"/>
                  <a:t>初期状態確率分布 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ja-JP" dirty="0" smtClean="0"/>
              </a:p>
              <a:p>
                <a:pPr lvl="1">
                  <a:lnSpc>
                    <a:spcPct val="150000"/>
                  </a:lnSpc>
                </a:pPr>
                <a:r>
                  <a:rPr kumimoji="1" lang="ja-JP" altLang="en-US" dirty="0" smtClean="0"/>
                  <a:t>状態遷移確率分布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ja-JP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ja-JP" altLang="en-US" dirty="0" smtClean="0"/>
                  <a:t>記号出力確率分布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9" b="-5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/>
          <p:cNvSpPr/>
          <p:nvPr/>
        </p:nvSpPr>
        <p:spPr>
          <a:xfrm>
            <a:off x="1014409" y="4403745"/>
            <a:ext cx="4259157" cy="1127263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14409" y="5531008"/>
            <a:ext cx="4259157" cy="668021"/>
          </a:xfrm>
          <a:prstGeom prst="rect">
            <a:avLst/>
          </a:prstGeom>
          <a:solidFill>
            <a:schemeClr val="accent2">
              <a:lumMod val="60000"/>
              <a:lumOff val="4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014410" y="2515562"/>
            <a:ext cx="4259156" cy="599123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014409" y="3114685"/>
            <a:ext cx="4259157" cy="572374"/>
          </a:xfrm>
          <a:prstGeom prst="rect">
            <a:avLst/>
          </a:prstGeom>
          <a:solidFill>
            <a:schemeClr val="accent2">
              <a:lumMod val="60000"/>
              <a:lumOff val="4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HMM</a:t>
            </a:r>
            <a:r>
              <a:rPr lang="ja-JP" altLang="en-US" dirty="0"/>
              <a:t>・値の定義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pic>
        <p:nvPicPr>
          <p:cNvPr id="12" name="コンテンツ プレースホルダ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511" y="2515562"/>
            <a:ext cx="3799489" cy="3365937"/>
          </a:xfrm>
          <a:prstGeom prst="rect">
            <a:avLst/>
          </a:prstGeom>
        </p:spPr>
      </p:pic>
      <p:sp>
        <p:nvSpPr>
          <p:cNvPr id="9" name="楕円 8"/>
          <p:cNvSpPr/>
          <p:nvPr/>
        </p:nvSpPr>
        <p:spPr>
          <a:xfrm>
            <a:off x="5344511" y="4690240"/>
            <a:ext cx="662151" cy="733097"/>
          </a:xfrm>
          <a:prstGeom prst="ellipse">
            <a:avLst/>
          </a:prstGeom>
          <a:solidFill>
            <a:schemeClr val="accent2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6902669" y="5131921"/>
            <a:ext cx="683171" cy="733097"/>
          </a:xfrm>
          <a:prstGeom prst="ellipse">
            <a:avLst/>
          </a:prstGeom>
          <a:solidFill>
            <a:schemeClr val="accent2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8481847" y="4698126"/>
            <a:ext cx="683171" cy="733097"/>
          </a:xfrm>
          <a:prstGeom prst="ellipse">
            <a:avLst/>
          </a:prstGeom>
          <a:solidFill>
            <a:schemeClr val="accent2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>
            <a:stCxn id="8" idx="3"/>
            <a:endCxn id="9" idx="0"/>
          </p:cNvCxnSpPr>
          <p:nvPr/>
        </p:nvCxnSpPr>
        <p:spPr>
          <a:xfrm>
            <a:off x="5273566" y="3400872"/>
            <a:ext cx="402021" cy="128936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52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ja-JP" altLang="en-US" dirty="0" smtClean="0"/>
                  <a:t>状態集合</a:t>
                </a:r>
                <a:r>
                  <a:rPr lang="en-US" altLang="ja-JP" dirty="0" smtClean="0"/>
                  <a:t>Q, </a:t>
                </a:r>
                <a:r>
                  <a:rPr lang="ja-JP" altLang="en-US" dirty="0" smtClean="0"/>
                  <a:t>出力記号集合</a:t>
                </a:r>
                <a:r>
                  <a:rPr lang="en-US" altLang="ja-JP" dirty="0" smtClean="0"/>
                  <a:t>Σ</a:t>
                </a:r>
                <a:endParaRPr kumimoji="1" lang="en-US" altLang="ja-JP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・・・</m:t>
                    </m:r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ja-JP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・・・</m:t>
                    </m:r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ja-JP" dirty="0" smtClean="0"/>
              </a:p>
              <a:p>
                <a:pPr>
                  <a:lnSpc>
                    <a:spcPct val="150000"/>
                  </a:lnSpc>
                </a:pPr>
                <a:r>
                  <a:rPr lang="ja-JP" altLang="en-US" dirty="0" smtClean="0"/>
                  <a:t>各パラメータ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確率分布</a:t>
                </a:r>
                <a:r>
                  <a:rPr lang="en-US" altLang="ja-JP" dirty="0" smtClean="0"/>
                  <a:t>)</a:t>
                </a:r>
                <a:endParaRPr kumimoji="1" lang="en-US" altLang="ja-JP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ja-JP" altLang="en-US" dirty="0" smtClean="0"/>
                  <a:t>初期状態確率分布 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ja-JP" dirty="0" smtClean="0"/>
              </a:p>
              <a:p>
                <a:pPr lvl="1">
                  <a:lnSpc>
                    <a:spcPct val="150000"/>
                  </a:lnSpc>
                </a:pPr>
                <a:r>
                  <a:rPr kumimoji="1" lang="ja-JP" altLang="en-US" dirty="0" smtClean="0"/>
                  <a:t>状態遷移確率分布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ja-JP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ja-JP" altLang="en-US" dirty="0" smtClean="0"/>
                  <a:t>記号出力確率分布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9" b="-5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/>
          <p:cNvSpPr/>
          <p:nvPr/>
        </p:nvSpPr>
        <p:spPr>
          <a:xfrm>
            <a:off x="1014409" y="4403745"/>
            <a:ext cx="4259157" cy="1127263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14409" y="5531008"/>
            <a:ext cx="4259157" cy="668021"/>
          </a:xfrm>
          <a:prstGeom prst="rect">
            <a:avLst/>
          </a:prstGeom>
          <a:solidFill>
            <a:schemeClr val="accent2">
              <a:lumMod val="60000"/>
              <a:lumOff val="4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014410" y="2515562"/>
            <a:ext cx="4259156" cy="599123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014409" y="3114685"/>
            <a:ext cx="4259157" cy="572374"/>
          </a:xfrm>
          <a:prstGeom prst="rect">
            <a:avLst/>
          </a:prstGeom>
          <a:solidFill>
            <a:schemeClr val="accent2">
              <a:lumMod val="60000"/>
              <a:lumOff val="4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HMM</a:t>
            </a:r>
            <a:r>
              <a:rPr lang="ja-JP" altLang="en-US" dirty="0"/>
              <a:t>・値の定義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p:pic>
        <p:nvPicPr>
          <p:cNvPr id="12" name="コンテンツ プレースホルダ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511" y="2515562"/>
            <a:ext cx="3799489" cy="3365937"/>
          </a:xfrm>
          <a:prstGeom prst="rect">
            <a:avLst/>
          </a:prstGeom>
        </p:spPr>
      </p:pic>
      <p:sp>
        <p:nvSpPr>
          <p:cNvPr id="15" name="楕円 14"/>
          <p:cNvSpPr/>
          <p:nvPr/>
        </p:nvSpPr>
        <p:spPr>
          <a:xfrm>
            <a:off x="6330839" y="3114685"/>
            <a:ext cx="1826829" cy="41679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>
            <a:endCxn id="15" idx="3"/>
          </p:cNvCxnSpPr>
          <p:nvPr/>
        </p:nvCxnSpPr>
        <p:spPr>
          <a:xfrm flipV="1">
            <a:off x="5273566" y="3470438"/>
            <a:ext cx="1324806" cy="118827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13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ja-JP" altLang="en-US" dirty="0" smtClean="0"/>
                  <a:t>状態集合</a:t>
                </a:r>
                <a:r>
                  <a:rPr lang="en-US" altLang="ja-JP" dirty="0" smtClean="0"/>
                  <a:t>Q, </a:t>
                </a:r>
                <a:r>
                  <a:rPr lang="ja-JP" altLang="en-US" dirty="0" smtClean="0"/>
                  <a:t>出力記号集合</a:t>
                </a:r>
                <a:r>
                  <a:rPr lang="en-US" altLang="ja-JP" dirty="0" smtClean="0"/>
                  <a:t>Σ</a:t>
                </a:r>
                <a:endParaRPr kumimoji="1" lang="en-US" altLang="ja-JP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・・・</m:t>
                    </m:r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ja-JP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・・・</m:t>
                    </m:r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ja-JP" dirty="0" smtClean="0"/>
              </a:p>
              <a:p>
                <a:pPr>
                  <a:lnSpc>
                    <a:spcPct val="150000"/>
                  </a:lnSpc>
                </a:pPr>
                <a:r>
                  <a:rPr lang="ja-JP" altLang="en-US" dirty="0" smtClean="0"/>
                  <a:t>各パラメータ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確率分布</a:t>
                </a:r>
                <a:r>
                  <a:rPr lang="en-US" altLang="ja-JP" dirty="0" smtClean="0"/>
                  <a:t>)</a:t>
                </a:r>
                <a:endParaRPr kumimoji="1" lang="en-US" altLang="ja-JP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ja-JP" altLang="en-US" dirty="0" smtClean="0"/>
                  <a:t>初期状態確率分布 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ja-JP" dirty="0" smtClean="0"/>
              </a:p>
              <a:p>
                <a:pPr lvl="1">
                  <a:lnSpc>
                    <a:spcPct val="150000"/>
                  </a:lnSpc>
                </a:pPr>
                <a:r>
                  <a:rPr kumimoji="1" lang="ja-JP" altLang="en-US" dirty="0" smtClean="0"/>
                  <a:t>状態遷移確率分布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ja-JP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ja-JP" altLang="en-US" dirty="0" smtClean="0"/>
                  <a:t>記号出力確率分布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9" b="-5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/>
          <p:cNvSpPr/>
          <p:nvPr/>
        </p:nvSpPr>
        <p:spPr>
          <a:xfrm>
            <a:off x="1014409" y="4403745"/>
            <a:ext cx="4259157" cy="1127263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14409" y="5531008"/>
            <a:ext cx="4259157" cy="668021"/>
          </a:xfrm>
          <a:prstGeom prst="rect">
            <a:avLst/>
          </a:prstGeom>
          <a:solidFill>
            <a:schemeClr val="accent2">
              <a:lumMod val="60000"/>
              <a:lumOff val="4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014410" y="2515562"/>
            <a:ext cx="4259156" cy="599123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014409" y="3114685"/>
            <a:ext cx="4259157" cy="572374"/>
          </a:xfrm>
          <a:prstGeom prst="rect">
            <a:avLst/>
          </a:prstGeom>
          <a:solidFill>
            <a:schemeClr val="accent2">
              <a:lumMod val="60000"/>
              <a:lumOff val="4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HMM</a:t>
            </a:r>
            <a:r>
              <a:rPr lang="ja-JP" altLang="en-US" dirty="0"/>
              <a:t>・値の定義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pic>
        <p:nvPicPr>
          <p:cNvPr id="12" name="コンテンツ プレースホルダ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511" y="2515562"/>
            <a:ext cx="3799489" cy="3365937"/>
          </a:xfrm>
          <a:prstGeom prst="rect">
            <a:avLst/>
          </a:prstGeom>
        </p:spPr>
      </p:pic>
      <p:sp>
        <p:nvSpPr>
          <p:cNvPr id="15" name="楕円 14"/>
          <p:cNvSpPr/>
          <p:nvPr/>
        </p:nvSpPr>
        <p:spPr>
          <a:xfrm>
            <a:off x="5659821" y="3586656"/>
            <a:ext cx="3247696" cy="635523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/>
          <p:cNvCxnSpPr>
            <a:endCxn id="15" idx="3"/>
          </p:cNvCxnSpPr>
          <p:nvPr/>
        </p:nvCxnSpPr>
        <p:spPr>
          <a:xfrm flipV="1">
            <a:off x="5273566" y="4129109"/>
            <a:ext cx="861869" cy="117598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18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ja-JP" altLang="en-US" dirty="0" smtClean="0"/>
                  <a:t>状態集合</a:t>
                </a:r>
                <a:r>
                  <a:rPr lang="en-US" altLang="ja-JP" dirty="0" smtClean="0"/>
                  <a:t>Q, </a:t>
                </a:r>
                <a:r>
                  <a:rPr lang="ja-JP" altLang="en-US" dirty="0" smtClean="0"/>
                  <a:t>出力記号集合</a:t>
                </a:r>
                <a:r>
                  <a:rPr lang="en-US" altLang="ja-JP" dirty="0" smtClean="0"/>
                  <a:t>Σ</a:t>
                </a:r>
                <a:endParaRPr kumimoji="1" lang="en-US" altLang="ja-JP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・・・</m:t>
                    </m:r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ja-JP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・・・</m:t>
                    </m:r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ja-JP" dirty="0" smtClean="0"/>
              </a:p>
              <a:p>
                <a:pPr>
                  <a:lnSpc>
                    <a:spcPct val="150000"/>
                  </a:lnSpc>
                </a:pPr>
                <a:r>
                  <a:rPr lang="ja-JP" altLang="en-US" dirty="0" smtClean="0"/>
                  <a:t>各パラメータ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確率分布</a:t>
                </a:r>
                <a:r>
                  <a:rPr lang="en-US" altLang="ja-JP" dirty="0" smtClean="0"/>
                  <a:t>)</a:t>
                </a:r>
                <a:endParaRPr kumimoji="1" lang="en-US" altLang="ja-JP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ja-JP" altLang="en-US" dirty="0" smtClean="0"/>
                  <a:t>初期状態確率分布 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ja-JP" dirty="0" smtClean="0"/>
              </a:p>
              <a:p>
                <a:pPr lvl="1">
                  <a:lnSpc>
                    <a:spcPct val="150000"/>
                  </a:lnSpc>
                </a:pPr>
                <a:r>
                  <a:rPr kumimoji="1" lang="ja-JP" altLang="en-US" dirty="0" smtClean="0"/>
                  <a:t>状態遷移確率分布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ja-JP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ja-JP" altLang="en-US" dirty="0" smtClean="0"/>
                  <a:t>記号出力確率分布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9" b="-5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/>
          <p:cNvSpPr/>
          <p:nvPr/>
        </p:nvSpPr>
        <p:spPr>
          <a:xfrm>
            <a:off x="1014409" y="4403745"/>
            <a:ext cx="4259157" cy="1127263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14409" y="5531008"/>
            <a:ext cx="4259157" cy="668021"/>
          </a:xfrm>
          <a:prstGeom prst="rect">
            <a:avLst/>
          </a:prstGeom>
          <a:solidFill>
            <a:schemeClr val="accent2">
              <a:lumMod val="60000"/>
              <a:lumOff val="4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014410" y="2515562"/>
            <a:ext cx="4259156" cy="599123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014409" y="3114685"/>
            <a:ext cx="4259157" cy="572374"/>
          </a:xfrm>
          <a:prstGeom prst="rect">
            <a:avLst/>
          </a:prstGeom>
          <a:solidFill>
            <a:schemeClr val="accent2">
              <a:lumMod val="60000"/>
              <a:lumOff val="4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HMM</a:t>
            </a:r>
            <a:r>
              <a:rPr lang="ja-JP" altLang="en-US" dirty="0"/>
              <a:t>・値の定義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  <p:pic>
        <p:nvPicPr>
          <p:cNvPr id="12" name="コンテンツ プレースホルダ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511" y="2515562"/>
            <a:ext cx="3799489" cy="3365937"/>
          </a:xfrm>
          <a:prstGeom prst="rect">
            <a:avLst/>
          </a:prstGeom>
        </p:spPr>
      </p:pic>
      <p:sp>
        <p:nvSpPr>
          <p:cNvPr id="14" name="楕円 13"/>
          <p:cNvSpPr/>
          <p:nvPr/>
        </p:nvSpPr>
        <p:spPr>
          <a:xfrm>
            <a:off x="5689543" y="4198530"/>
            <a:ext cx="3211566" cy="733097"/>
          </a:xfrm>
          <a:prstGeom prst="ellipse">
            <a:avLst/>
          </a:prstGeom>
          <a:solidFill>
            <a:schemeClr val="accent2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>
            <a:endCxn id="14" idx="3"/>
          </p:cNvCxnSpPr>
          <p:nvPr/>
        </p:nvCxnSpPr>
        <p:spPr>
          <a:xfrm flipV="1">
            <a:off x="5273566" y="4824267"/>
            <a:ext cx="886300" cy="105723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28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HMM(Hidden Markov Model)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 smtClean="0"/>
              <a:t>扱う問題</a:t>
            </a:r>
            <a:endParaRPr lang="en-US" altLang="ja-JP" dirty="0" smtClean="0"/>
          </a:p>
          <a:p>
            <a:pPr lvl="1">
              <a:lnSpc>
                <a:spcPct val="150000"/>
              </a:lnSpc>
            </a:pPr>
            <a:r>
              <a:rPr kumimoji="1" lang="ja-JP" altLang="en-US" dirty="0" smtClean="0"/>
              <a:t>評価問題</a:t>
            </a:r>
            <a:endParaRPr kumimoji="1" lang="en-US" altLang="ja-JP" dirty="0" smtClean="0"/>
          </a:p>
          <a:p>
            <a:pPr lvl="2">
              <a:lnSpc>
                <a:spcPct val="150000"/>
              </a:lnSpc>
            </a:pPr>
            <a:r>
              <a:rPr kumimoji="1" lang="ja-JP" altLang="en-US" dirty="0" smtClean="0"/>
              <a:t>モデルから観測系列が得られる確率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尤度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を求める</a:t>
            </a:r>
            <a:endParaRPr kumimoji="1" lang="en-US" altLang="ja-JP" dirty="0" smtClean="0"/>
          </a:p>
          <a:p>
            <a:pPr lvl="1">
              <a:lnSpc>
                <a:spcPct val="150000"/>
              </a:lnSpc>
            </a:pPr>
            <a:r>
              <a:rPr lang="ja-JP" altLang="en-US" dirty="0" smtClean="0"/>
              <a:t>復号問題</a:t>
            </a:r>
            <a:endParaRPr lang="en-US" altLang="ja-JP" dirty="0"/>
          </a:p>
          <a:p>
            <a:pPr lvl="2">
              <a:lnSpc>
                <a:spcPct val="150000"/>
              </a:lnSpc>
            </a:pPr>
            <a:r>
              <a:rPr lang="ja-JP" altLang="en-US" dirty="0"/>
              <a:t>観測系列から、最尤</a:t>
            </a:r>
            <a:r>
              <a:rPr lang="ja-JP" altLang="en-US" dirty="0" smtClean="0"/>
              <a:t>状態遷移系列</a:t>
            </a:r>
            <a:r>
              <a:rPr lang="ja-JP" altLang="en-US" dirty="0"/>
              <a:t>を</a:t>
            </a:r>
            <a:r>
              <a:rPr lang="ja-JP" altLang="en-US" dirty="0" smtClean="0"/>
              <a:t>推定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推定問題</a:t>
            </a:r>
            <a:endParaRPr lang="en-US" altLang="ja-JP" dirty="0"/>
          </a:p>
          <a:p>
            <a:pPr lvl="2">
              <a:lnSpc>
                <a:spcPct val="150000"/>
              </a:lnSpc>
            </a:pPr>
            <a:r>
              <a:rPr lang="ja-JP" altLang="en-US" dirty="0" smtClean="0"/>
              <a:t>モデルのパラメータ</a:t>
            </a:r>
            <a:r>
              <a:rPr lang="ja-JP" altLang="en-US" dirty="0"/>
              <a:t>を推定</a:t>
            </a:r>
            <a:endParaRPr lang="en-US" altLang="ja-JP" dirty="0"/>
          </a:p>
          <a:p>
            <a:pPr lvl="2">
              <a:lnSpc>
                <a:spcPct val="150000"/>
              </a:lnSpc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43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HMM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 smtClean="0"/>
              <a:t>評価</a:t>
            </a:r>
            <a:r>
              <a:rPr kumimoji="1" lang="ja-JP" altLang="en-US" dirty="0" smtClean="0"/>
              <a:t>問題</a:t>
            </a:r>
            <a:endParaRPr kumimoji="1" lang="en-US" altLang="ja-JP" dirty="0" smtClean="0"/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pPr>
              <a:lnSpc>
                <a:spcPct val="150000"/>
              </a:lnSpc>
            </a:pP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endParaRPr kumimoji="1" lang="en-US" altLang="ja-JP" dirty="0"/>
          </a:p>
        </p:txBody>
      </p:sp>
      <p:sp>
        <p:nvSpPr>
          <p:cNvPr id="4" name="正方形/長方形 3"/>
          <p:cNvSpPr/>
          <p:nvPr/>
        </p:nvSpPr>
        <p:spPr>
          <a:xfrm>
            <a:off x="628650" y="2459422"/>
            <a:ext cx="7886700" cy="1876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sz="2400" dirty="0" smtClean="0">
                <a:solidFill>
                  <a:srgbClr val="002060"/>
                </a:solidFill>
              </a:rPr>
              <a:t>観測系列</a:t>
            </a:r>
            <a:r>
              <a:rPr lang="en-US" altLang="ja-JP" sz="2400" dirty="0" smtClean="0">
                <a:solidFill>
                  <a:srgbClr val="002060"/>
                </a:solidFill>
              </a:rPr>
              <a:t>O</a:t>
            </a:r>
            <a:r>
              <a:rPr lang="ja-JP" altLang="en-US" sz="2400" dirty="0" smtClean="0">
                <a:solidFill>
                  <a:srgbClr val="002060"/>
                </a:solidFill>
              </a:rPr>
              <a:t>とモデル</a:t>
            </a:r>
            <a:r>
              <a:rPr lang="en-US" altLang="ja-JP" sz="2400" dirty="0" smtClean="0">
                <a:solidFill>
                  <a:srgbClr val="002060"/>
                </a:solidFill>
              </a:rPr>
              <a:t>M</a:t>
            </a:r>
            <a:r>
              <a:rPr lang="ja-JP" altLang="en-US" sz="2400" dirty="0" smtClean="0">
                <a:solidFill>
                  <a:srgbClr val="002060"/>
                </a:solidFill>
              </a:rPr>
              <a:t>が与えられたときに、</a:t>
            </a:r>
            <a:r>
              <a:rPr lang="en-US" altLang="ja-JP" sz="2400" dirty="0" smtClean="0">
                <a:solidFill>
                  <a:srgbClr val="002060"/>
                </a:solidFill>
              </a:rPr>
              <a:t/>
            </a:r>
            <a:br>
              <a:rPr lang="en-US" altLang="ja-JP" sz="2400" dirty="0" smtClean="0">
                <a:solidFill>
                  <a:srgbClr val="002060"/>
                </a:solidFill>
              </a:rPr>
            </a:br>
            <a:r>
              <a:rPr lang="ja-JP" altLang="en-US" sz="2400" dirty="0" smtClean="0">
                <a:solidFill>
                  <a:srgbClr val="002060"/>
                </a:solidFill>
              </a:rPr>
              <a:t>モデル</a:t>
            </a:r>
            <a:r>
              <a:rPr lang="en-US" altLang="ja-JP" sz="2400" dirty="0" smtClean="0">
                <a:solidFill>
                  <a:srgbClr val="002060"/>
                </a:solidFill>
              </a:rPr>
              <a:t>M</a:t>
            </a:r>
            <a:r>
              <a:rPr lang="ja-JP" altLang="en-US" sz="2400" dirty="0" smtClean="0">
                <a:solidFill>
                  <a:srgbClr val="002060"/>
                </a:solidFill>
              </a:rPr>
              <a:t>から観測系列</a:t>
            </a:r>
            <a:r>
              <a:rPr lang="en-US" altLang="ja-JP" sz="2400" dirty="0" smtClean="0">
                <a:solidFill>
                  <a:srgbClr val="002060"/>
                </a:solidFill>
              </a:rPr>
              <a:t>O</a:t>
            </a:r>
            <a:r>
              <a:rPr lang="ja-JP" altLang="en-US" sz="2400" dirty="0" smtClean="0">
                <a:solidFill>
                  <a:srgbClr val="002060"/>
                </a:solidFill>
              </a:rPr>
              <a:t>が生成された確率</a:t>
            </a:r>
            <a:r>
              <a:rPr lang="en-US" altLang="ja-JP" sz="2400" dirty="0" smtClean="0">
                <a:solidFill>
                  <a:srgbClr val="002060"/>
                </a:solidFill>
              </a:rPr>
              <a:t>P(O|M)</a:t>
            </a:r>
            <a:br>
              <a:rPr lang="en-US" altLang="ja-JP" sz="2400" dirty="0" smtClean="0">
                <a:solidFill>
                  <a:srgbClr val="002060"/>
                </a:solidFill>
              </a:rPr>
            </a:br>
            <a:r>
              <a:rPr lang="ja-JP" altLang="en-US" sz="2400" dirty="0" smtClean="0">
                <a:solidFill>
                  <a:srgbClr val="002060"/>
                </a:solidFill>
              </a:rPr>
              <a:t>（尤度）を求める問題</a:t>
            </a:r>
            <a:endParaRPr lang="en-US" altLang="ja-JP" sz="2400" dirty="0" smtClean="0">
              <a:solidFill>
                <a:srgbClr val="00206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7" name="雲 6"/>
          <p:cNvSpPr/>
          <p:nvPr/>
        </p:nvSpPr>
        <p:spPr>
          <a:xfrm>
            <a:off x="985345" y="4394967"/>
            <a:ext cx="6999890" cy="1961384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‘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雨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’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が降りやすい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/>
            </a:r>
            <a:br>
              <a:rPr kumimoji="1" lang="en-US" altLang="ja-JP" sz="2400" dirty="0" smtClean="0">
                <a:solidFill>
                  <a:schemeClr val="tx1"/>
                </a:solidFill>
              </a:rPr>
            </a:br>
            <a:r>
              <a:rPr kumimoji="1" lang="ja-JP" altLang="en-US" sz="2400" dirty="0" smtClean="0">
                <a:solidFill>
                  <a:schemeClr val="tx1"/>
                </a:solidFill>
              </a:rPr>
              <a:t>パラメータを持つ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HMM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から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/>
            </a:r>
            <a:br>
              <a:rPr kumimoji="1" lang="en-US" altLang="ja-JP" sz="2400" dirty="0" smtClean="0">
                <a:solidFill>
                  <a:schemeClr val="tx1"/>
                </a:solidFill>
              </a:rPr>
            </a:br>
            <a:r>
              <a:rPr kumimoji="1" lang="en-US" altLang="ja-JP" sz="2400" dirty="0" smtClean="0">
                <a:solidFill>
                  <a:schemeClr val="tx1"/>
                </a:solidFill>
              </a:rPr>
              <a:t>’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掃除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’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ばかりの観測系列が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/>
            </a:r>
            <a:br>
              <a:rPr kumimoji="1" lang="en-US" altLang="ja-JP" sz="2400" dirty="0" smtClean="0">
                <a:solidFill>
                  <a:schemeClr val="tx1"/>
                </a:solidFill>
              </a:rPr>
            </a:br>
            <a:r>
              <a:rPr kumimoji="1" lang="ja-JP" altLang="en-US" sz="2400" dirty="0" smtClean="0">
                <a:solidFill>
                  <a:schemeClr val="tx1"/>
                </a:solidFill>
              </a:rPr>
              <a:t>生成される</a:t>
            </a:r>
            <a:r>
              <a:rPr kumimoji="1" lang="ja-JP" altLang="en-US" sz="2400" b="1" dirty="0" smtClean="0">
                <a:solidFill>
                  <a:srgbClr val="C00000"/>
                </a:solidFill>
              </a:rPr>
              <a:t>確率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は高いですよね。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四角形吹き出し 9"/>
          <p:cNvSpPr/>
          <p:nvPr/>
        </p:nvSpPr>
        <p:spPr>
          <a:xfrm>
            <a:off x="2956035" y="6252234"/>
            <a:ext cx="1206062" cy="519603"/>
          </a:xfrm>
          <a:prstGeom prst="wedgeRectCallout">
            <a:avLst>
              <a:gd name="adj1" fmla="val 19281"/>
              <a:gd name="adj2" fmla="val -96423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尤度</a:t>
            </a:r>
            <a:endParaRPr kumimoji="1" lang="ja-JP" altLang="en-US" sz="2000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4706008" y="6252234"/>
            <a:ext cx="2356944" cy="5196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モデルの識別</a:t>
            </a:r>
            <a:endParaRPr kumimoji="1" lang="ja-JP" altLang="en-US" sz="2400" b="1" dirty="0"/>
          </a:p>
        </p:txBody>
      </p:sp>
      <p:cxnSp>
        <p:nvCxnSpPr>
          <p:cNvPr id="9" name="直線矢印コネクタ 8"/>
          <p:cNvCxnSpPr>
            <a:stCxn id="10" idx="3"/>
            <a:endCxn id="6" idx="1"/>
          </p:cNvCxnSpPr>
          <p:nvPr/>
        </p:nvCxnSpPr>
        <p:spPr>
          <a:xfrm>
            <a:off x="4162097" y="6512036"/>
            <a:ext cx="54391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44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評価</a:t>
            </a:r>
            <a:r>
              <a:rPr lang="ja-JP" altLang="en-US" dirty="0"/>
              <a:t>問題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ja-JP" altLang="en-US" dirty="0" smtClean="0"/>
                  <a:t>観測</a:t>
                </a:r>
                <a14:m>
                  <m:oMath xmlns:m="http://schemas.openxmlformats.org/officeDocument/2006/math">
                    <m:r>
                      <a:rPr kumimoji="1" lang="ja-JP" altLang="en-US" b="0" i="1" dirty="0">
                        <a:latin typeface="Cambria Math" panose="02040503050406030204" pitchFamily="18" charset="0"/>
                      </a:rPr>
                      <m:t>系列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‘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𝑊𝑎𝑙𝑘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’, ’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𝐶𝑙𝑒𝑎𝑛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’}</m:t>
                    </m:r>
                  </m:oMath>
                </a14:m>
                <a:r>
                  <a:rPr kumimoji="1" lang="ja-JP" altLang="en-US" dirty="0" smtClean="0"/>
                  <a:t>を得る確率</a:t>
                </a: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, {‘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𝑆𝑢𝑛𝑛𝑦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’, ’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𝑆𝑢𝑛𝑛𝑦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’}) +</m:t>
                    </m:r>
                  </m:oMath>
                </a14:m>
                <a:r>
                  <a:rPr lang="en-US" altLang="ja-JP" dirty="0"/>
                  <a:t/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, {‘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𝑆𝑢𝑛𝑛𝑦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’, ‘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𝑅𝑎𝑖𝑛𝑦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’})  +</m:t>
                    </m:r>
                  </m:oMath>
                </a14:m>
                <a:r>
                  <a:rPr lang="en-US" altLang="ja-JP" dirty="0"/>
                  <a:t/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, {‘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𝑅𝑎𝑖𝑛𝑦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’, ‘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𝑆𝑢𝑛𝑛𝑦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’})  +</m:t>
                    </m:r>
                  </m:oMath>
                </a14:m>
                <a:r>
                  <a:rPr lang="en-US" altLang="ja-JP" dirty="0"/>
                  <a:t/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, {‘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𝑅𝑎𝑖𝑛𝑦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’, ‘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𝑅𝑎𝑖𝑛𝑦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’})</m:t>
                    </m:r>
                  </m:oMath>
                </a14:m>
                <a:endParaRPr lang="en-US" altLang="ja-JP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ja-JP" altLang="en-US" dirty="0" smtClean="0"/>
                  <a:t>前向きアルゴリズム、後ろ向きアルゴリズムを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用いて求められる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28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HMM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/>
              <a:t>復号化</a:t>
            </a:r>
            <a:r>
              <a:rPr kumimoji="1" lang="ja-JP" altLang="en-US" dirty="0" smtClean="0"/>
              <a:t>問題</a:t>
            </a:r>
            <a:endParaRPr kumimoji="1" lang="en-US" altLang="ja-JP" dirty="0"/>
          </a:p>
          <a:p>
            <a:pPr marL="457200" lvl="1" indent="0">
              <a:lnSpc>
                <a:spcPct val="150000"/>
              </a:lnSpc>
              <a:buNone/>
            </a:pPr>
            <a:endParaRPr kumimoji="1"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628650" y="2459421"/>
            <a:ext cx="7886700" cy="38524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sz="2400" dirty="0" smtClean="0">
                <a:solidFill>
                  <a:srgbClr val="002060"/>
                </a:solidFill>
              </a:rPr>
              <a:t>観測系列</a:t>
            </a:r>
            <a:r>
              <a:rPr lang="en-US" altLang="ja-JP" sz="2400" dirty="0" smtClean="0">
                <a:solidFill>
                  <a:srgbClr val="002060"/>
                </a:solidFill>
              </a:rPr>
              <a:t>O</a:t>
            </a:r>
            <a:r>
              <a:rPr lang="ja-JP" altLang="en-US" sz="2400" dirty="0" smtClean="0">
                <a:solidFill>
                  <a:srgbClr val="002060"/>
                </a:solidFill>
              </a:rPr>
              <a:t>とモデル</a:t>
            </a:r>
            <a:r>
              <a:rPr lang="en-US" altLang="ja-JP" sz="2400" dirty="0" smtClean="0">
                <a:solidFill>
                  <a:srgbClr val="002060"/>
                </a:solidFill>
              </a:rPr>
              <a:t>M</a:t>
            </a:r>
            <a:r>
              <a:rPr lang="ja-JP" altLang="en-US" sz="2400" dirty="0" smtClean="0">
                <a:solidFill>
                  <a:srgbClr val="002060"/>
                </a:solidFill>
              </a:rPr>
              <a:t>が与えられたときに、</a:t>
            </a:r>
            <a:r>
              <a:rPr lang="en-US" altLang="ja-JP" sz="2400" dirty="0" smtClean="0">
                <a:solidFill>
                  <a:srgbClr val="002060"/>
                </a:solidFill>
              </a:rPr>
              <a:t/>
            </a:r>
            <a:br>
              <a:rPr lang="en-US" altLang="ja-JP" sz="2400" dirty="0" smtClean="0">
                <a:solidFill>
                  <a:srgbClr val="002060"/>
                </a:solidFill>
              </a:rPr>
            </a:br>
            <a:r>
              <a:rPr lang="ja-JP" altLang="en-US" sz="2400" dirty="0" smtClean="0">
                <a:solidFill>
                  <a:srgbClr val="002060"/>
                </a:solidFill>
              </a:rPr>
              <a:t>観測系列</a:t>
            </a:r>
            <a:r>
              <a:rPr lang="en-US" altLang="ja-JP" sz="2400" dirty="0" smtClean="0">
                <a:solidFill>
                  <a:srgbClr val="002060"/>
                </a:solidFill>
              </a:rPr>
              <a:t>O</a:t>
            </a:r>
            <a:r>
              <a:rPr lang="ja-JP" altLang="en-US" sz="2400" dirty="0" smtClean="0">
                <a:solidFill>
                  <a:srgbClr val="002060"/>
                </a:solidFill>
              </a:rPr>
              <a:t>を生成したモデル</a:t>
            </a:r>
            <a:r>
              <a:rPr lang="en-US" altLang="ja-JP" sz="2400" dirty="0" smtClean="0">
                <a:solidFill>
                  <a:srgbClr val="002060"/>
                </a:solidFill>
              </a:rPr>
              <a:t>M</a:t>
            </a:r>
            <a:r>
              <a:rPr lang="ja-JP" altLang="en-US" sz="2400" dirty="0" smtClean="0">
                <a:solidFill>
                  <a:srgbClr val="002060"/>
                </a:solidFill>
              </a:rPr>
              <a:t>の</a:t>
            </a:r>
            <a:r>
              <a:rPr lang="en-US" altLang="ja-JP" sz="2400" dirty="0" smtClean="0">
                <a:solidFill>
                  <a:srgbClr val="002060"/>
                </a:solidFill>
              </a:rPr>
              <a:t/>
            </a:r>
            <a:br>
              <a:rPr lang="en-US" altLang="ja-JP" sz="2400" dirty="0" smtClean="0">
                <a:solidFill>
                  <a:srgbClr val="002060"/>
                </a:solidFill>
              </a:rPr>
            </a:br>
            <a:r>
              <a:rPr lang="ja-JP" altLang="en-US" sz="2400" dirty="0" smtClean="0">
                <a:solidFill>
                  <a:srgbClr val="002060"/>
                </a:solidFill>
              </a:rPr>
              <a:t>最適な状態遷移系列を求める問題</a:t>
            </a:r>
            <a:endParaRPr lang="en-US" altLang="ja-JP" sz="2400" dirty="0" smtClean="0">
              <a:solidFill>
                <a:srgbClr val="002060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ja-JP" sz="2400" dirty="0">
              <a:solidFill>
                <a:srgbClr val="002060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ja-JP" sz="2400" dirty="0" smtClean="0">
              <a:solidFill>
                <a:srgbClr val="00206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100387" y="5034759"/>
            <a:ext cx="2943225" cy="806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rgbClr val="C00000"/>
                </a:solidFill>
              </a:rPr>
              <a:t>ビタビアルゴリズム</a:t>
            </a:r>
            <a:endParaRPr kumimoji="1" lang="ja-JP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29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HMM(Hidden</a:t>
            </a:r>
            <a:r>
              <a:rPr lang="en-US" altLang="ja-JP" dirty="0" smtClean="0"/>
              <a:t>-</a:t>
            </a:r>
            <a:r>
              <a:rPr kumimoji="1" lang="en-US" altLang="ja-JP" dirty="0" smtClean="0"/>
              <a:t>Markov</a:t>
            </a:r>
            <a:r>
              <a:rPr lang="en-US" altLang="ja-JP" dirty="0"/>
              <a:t>-</a:t>
            </a:r>
            <a:r>
              <a:rPr kumimoji="1" lang="en-US" altLang="ja-JP" dirty="0" smtClean="0"/>
              <a:t>Model)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下矢印 4"/>
          <p:cNvSpPr/>
          <p:nvPr/>
        </p:nvSpPr>
        <p:spPr>
          <a:xfrm>
            <a:off x="4168008" y="3530546"/>
            <a:ext cx="807983" cy="796159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28650" y="1935054"/>
            <a:ext cx="7886700" cy="15954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sz="2800" b="1" u="sng" dirty="0">
                <a:solidFill>
                  <a:schemeClr val="accent4">
                    <a:lumMod val="50000"/>
                  </a:schemeClr>
                </a:solidFill>
              </a:rPr>
              <a:t>マルコフ</a:t>
            </a:r>
            <a:r>
              <a:rPr lang="ja-JP" altLang="en-US" sz="2800" b="1" u="sng" dirty="0" smtClean="0">
                <a:solidFill>
                  <a:schemeClr val="accent4">
                    <a:lumMod val="50000"/>
                  </a:schemeClr>
                </a:solidFill>
              </a:rPr>
              <a:t>過程</a:t>
            </a:r>
            <a:r>
              <a:rPr lang="ja-JP" altLang="en-US" sz="2800" dirty="0" smtClean="0">
                <a:solidFill>
                  <a:schemeClr val="accent4">
                    <a:lumMod val="50000"/>
                  </a:schemeClr>
                </a:solidFill>
              </a:rPr>
              <a:t>の各状態において</a:t>
            </a:r>
            <a:r>
              <a:rPr lang="en-US" altLang="ja-JP" sz="2800" dirty="0" smtClean="0">
                <a:solidFill>
                  <a:schemeClr val="accent4">
                    <a:lumMod val="50000"/>
                  </a:schemeClr>
                </a:solidFill>
              </a:rPr>
              <a:t>,</a:t>
            </a:r>
            <a:r>
              <a:rPr lang="ja-JP" altLang="en-US" sz="2800" dirty="0" smtClean="0">
                <a:solidFill>
                  <a:schemeClr val="accent4">
                    <a:lumMod val="50000"/>
                  </a:schemeClr>
                </a:solidFill>
              </a:rPr>
              <a:t>確率的な記号</a:t>
            </a:r>
            <a:r>
              <a:rPr lang="en-US" altLang="ja-JP" sz="280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ja-JP" sz="28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ja-JP" altLang="en-US" sz="2800" dirty="0" smtClean="0">
                <a:solidFill>
                  <a:schemeClr val="accent4">
                    <a:lumMod val="50000"/>
                  </a:schemeClr>
                </a:solidFill>
              </a:rPr>
              <a:t>の出力を考えたモデル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28648" y="4326706"/>
            <a:ext cx="7886702" cy="15954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sz="2400" dirty="0" smtClean="0">
                <a:solidFill>
                  <a:schemeClr val="accent5">
                    <a:lumMod val="50000"/>
                  </a:schemeClr>
                </a:solidFill>
              </a:rPr>
              <a:t>現在の値に</a:t>
            </a:r>
            <a:r>
              <a:rPr lang="ja-JP" altLang="en-US" sz="2400" dirty="0">
                <a:solidFill>
                  <a:schemeClr val="accent5">
                    <a:lumMod val="50000"/>
                  </a:schemeClr>
                </a:solidFill>
              </a:rPr>
              <a:t>よって</a:t>
            </a:r>
            <a:r>
              <a:rPr lang="ja-JP" altLang="en-US" sz="2400" dirty="0" smtClean="0">
                <a:solidFill>
                  <a:schemeClr val="accent5">
                    <a:lumMod val="50000"/>
                  </a:schemeClr>
                </a:solidFill>
              </a:rPr>
              <a:t>のみ未来の挙動が決まる確率</a:t>
            </a:r>
            <a:r>
              <a:rPr lang="ja-JP" altLang="en-US" sz="2400" dirty="0">
                <a:solidFill>
                  <a:schemeClr val="accent5">
                    <a:lumMod val="50000"/>
                  </a:schemeClr>
                </a:solidFill>
              </a:rPr>
              <a:t>モデル</a:t>
            </a:r>
            <a:r>
              <a:rPr lang="en-US" altLang="ja-JP" sz="2800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altLang="ja-JP" sz="2800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ja-JP" altLang="en-US" sz="2800" dirty="0" smtClean="0">
                <a:solidFill>
                  <a:schemeClr val="accent5">
                    <a:lumMod val="50000"/>
                  </a:schemeClr>
                </a:solidFill>
              </a:rPr>
              <a:t>＝</a:t>
            </a:r>
            <a:r>
              <a:rPr lang="ja-JP" altLang="en-US" sz="2800" b="1" u="sng" dirty="0" smtClean="0">
                <a:solidFill>
                  <a:schemeClr val="accent5">
                    <a:lumMod val="50000"/>
                  </a:schemeClr>
                </a:solidFill>
              </a:rPr>
              <a:t>マルコフ性を持つ確率過程</a:t>
            </a:r>
            <a:endParaRPr lang="ja-JP" altLang="en-US" sz="2800" b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28648" y="3837044"/>
            <a:ext cx="2555986" cy="489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u="sng" dirty="0" smtClean="0">
                <a:solidFill>
                  <a:schemeClr val="accent5">
                    <a:lumMod val="50000"/>
                  </a:schemeClr>
                </a:solidFill>
              </a:rPr>
              <a:t>時系列データを扱う</a:t>
            </a:r>
            <a:endParaRPr kumimoji="1" lang="ja-JP" alt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15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復号化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正方形/長方形 24"/>
              <p:cNvSpPr/>
              <p:nvPr/>
            </p:nvSpPr>
            <p:spPr>
              <a:xfrm>
                <a:off x="915219" y="4634845"/>
                <a:ext cx="7305675" cy="208663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ja-JP" altLang="en-US" sz="2400" dirty="0" smtClean="0">
                    <a:solidFill>
                      <a:srgbClr val="002060"/>
                    </a:solidFill>
                  </a:rPr>
                  <a:t>観測系列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ja-JP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ja-JP" altLang="en-US" sz="2400" dirty="0" smtClean="0">
                    <a:solidFill>
                      <a:srgbClr val="002060"/>
                    </a:solidFill>
                  </a:rPr>
                  <a:t>を</a:t>
                </a:r>
                <a:r>
                  <a:rPr lang="ja-JP" altLang="en-US" sz="2400" dirty="0">
                    <a:solidFill>
                      <a:srgbClr val="002060"/>
                    </a:solidFill>
                  </a:rPr>
                  <a:t>結果として生じる</a:t>
                </a:r>
                <a:r>
                  <a:rPr lang="en-US" altLang="ja-JP" sz="2400" dirty="0" smtClean="0">
                    <a:solidFill>
                      <a:srgbClr val="002060"/>
                    </a:solidFill>
                  </a:rPr>
                  <a:t>,</a:t>
                </a:r>
                <a:br>
                  <a:rPr lang="en-US" altLang="ja-JP" sz="2400" dirty="0" smtClean="0">
                    <a:solidFill>
                      <a:srgbClr val="002060"/>
                    </a:solidFill>
                  </a:rPr>
                </a:br>
                <a:r>
                  <a:rPr lang="ja-JP" altLang="en-US" sz="2400" dirty="0" smtClean="0">
                    <a:solidFill>
                      <a:srgbClr val="002060"/>
                    </a:solidFill>
                  </a:rPr>
                  <a:t>最尤状態</a:t>
                </a:r>
                <a:r>
                  <a:rPr lang="ja-JP" altLang="en-US" sz="2400" dirty="0">
                    <a:solidFill>
                      <a:srgbClr val="002060"/>
                    </a:solidFill>
                  </a:rPr>
                  <a:t>遷移</a:t>
                </a:r>
                <a:r>
                  <a:rPr lang="ja-JP" altLang="en-US" sz="2400" dirty="0" smtClean="0">
                    <a:solidFill>
                      <a:srgbClr val="002060"/>
                    </a:solidFill>
                  </a:rPr>
                  <a:t>系列</a:t>
                </a:r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ja-JP" sz="2400" dirty="0">
                    <a:solidFill>
                      <a:srgbClr val="002060"/>
                    </a:solidFill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ja-JP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ja-JP" altLang="en-US" sz="2400" dirty="0" smtClean="0">
                    <a:solidFill>
                      <a:srgbClr val="002060"/>
                    </a:solidFill>
                  </a:rPr>
                  <a:t>を求める</a:t>
                </a:r>
                <a:r>
                  <a:rPr lang="en-US" altLang="ja-JP" sz="2400" dirty="0" smtClean="0">
                    <a:solidFill>
                      <a:srgbClr val="002060"/>
                    </a:solidFill>
                  </a:rPr>
                  <a:t/>
                </a:r>
                <a:br>
                  <a:rPr lang="en-US" altLang="ja-JP" sz="2400" dirty="0" smtClean="0">
                    <a:solidFill>
                      <a:srgbClr val="002060"/>
                    </a:solidFill>
                  </a:rPr>
                </a:br>
                <a:r>
                  <a:rPr lang="en-US" altLang="ja-JP" sz="2400" dirty="0" smtClean="0">
                    <a:solidFill>
                      <a:srgbClr val="002060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ja-JP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ja-JP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ja-JP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a:rPr lang="en-US" altLang="ja-JP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ja-JP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Sup>
                              <m:sSubSupPr>
                                <m:ctrlPr>
                                  <a:rPr lang="en-US" altLang="ja-JP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ja-JP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r>
                          <a:rPr lang="en-US" altLang="ja-JP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ja-JP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ja-JP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ja-JP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ja-JP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ja-JP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ja-JP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ja-JP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ja-JP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ja-JP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ja-JP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ja-JP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ja-JP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正方形/長方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19" y="4634845"/>
                <a:ext cx="7305675" cy="2086631"/>
              </a:xfrm>
              <a:prstGeom prst="rect">
                <a:avLst/>
              </a:prstGeom>
              <a:blipFill>
                <a:blip r:embed="rId4"/>
                <a:stretch>
                  <a:fillRect b="-23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20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045097"/>
                  </p:ext>
                </p:extLst>
              </p:nvPr>
            </p:nvGraphicFramePr>
            <p:xfrm>
              <a:off x="2032395" y="1470956"/>
              <a:ext cx="5071321" cy="2743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951880">
                      <a:extLst>
                        <a:ext uri="{9D8B030D-6E8A-4147-A177-3AD203B41FA5}">
                          <a16:colId xmlns:a16="http://schemas.microsoft.com/office/drawing/2014/main" val="4162305903"/>
                        </a:ext>
                      </a:extLst>
                    </a:gridCol>
                    <a:gridCol w="1086798">
                      <a:extLst>
                        <a:ext uri="{9D8B030D-6E8A-4147-A177-3AD203B41FA5}">
                          <a16:colId xmlns:a16="http://schemas.microsoft.com/office/drawing/2014/main" val="1004922152"/>
                        </a:ext>
                      </a:extLst>
                    </a:gridCol>
                    <a:gridCol w="1032643">
                      <a:extLst>
                        <a:ext uri="{9D8B030D-6E8A-4147-A177-3AD203B41FA5}">
                          <a16:colId xmlns:a16="http://schemas.microsoft.com/office/drawing/2014/main" val="2922253563"/>
                        </a:ext>
                      </a:extLst>
                    </a:gridCol>
                  </a:tblGrid>
                  <a:tr h="3921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時刻</a:t>
                          </a:r>
                          <a:endParaRPr kumimoji="1" lang="ja-JP" alt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36994646"/>
                      </a:ext>
                    </a:extLst>
                  </a:tr>
                  <a:tr h="3921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観測系列</a:t>
                          </a:r>
                          <a:endParaRPr kumimoji="1" lang="ja-JP" alt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散歩</a:t>
                          </a:r>
                          <a:endParaRPr kumimoji="1" lang="ja-JP" alt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掃除</a:t>
                          </a:r>
                          <a:endParaRPr kumimoji="1" lang="ja-JP" altLang="en-US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5965916"/>
                      </a:ext>
                    </a:extLst>
                  </a:tr>
                  <a:tr h="392114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状態遷移系列の候補</a:t>
                          </a:r>
                          <a:endParaRPr kumimoji="1" lang="ja-JP" alt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雨</a:t>
                          </a:r>
                          <a:endParaRPr kumimoji="1" lang="ja-JP" altLang="en-US" sz="2400" b="0" dirty="0"/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雨</a:t>
                          </a:r>
                          <a:endParaRPr kumimoji="1" lang="ja-JP" altLang="en-US" sz="2400" b="0" dirty="0"/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7227747"/>
                      </a:ext>
                    </a:extLst>
                  </a:tr>
                  <a:tr h="392114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雨</a:t>
                          </a:r>
                          <a:endParaRPr kumimoji="1" lang="ja-JP" altLang="en-US" sz="2400" b="0" dirty="0"/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晴れ</a:t>
                          </a:r>
                          <a:endParaRPr kumimoji="1" lang="ja-JP" altLang="en-US" sz="2400" b="0" dirty="0"/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0931169"/>
                      </a:ext>
                    </a:extLst>
                  </a:tr>
                  <a:tr h="392114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晴れ</a:t>
                          </a:r>
                          <a:endParaRPr kumimoji="1" lang="ja-JP" altLang="en-US" sz="2400" b="0" dirty="0"/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雨</a:t>
                          </a:r>
                          <a:endParaRPr kumimoji="1" lang="ja-JP" altLang="en-US" sz="2400" b="0" dirty="0"/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232704"/>
                      </a:ext>
                    </a:extLst>
                  </a:tr>
                  <a:tr h="392114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晴れ</a:t>
                          </a:r>
                          <a:endParaRPr kumimoji="1" lang="ja-JP" altLang="en-US" sz="2400" b="0" dirty="0"/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晴れ</a:t>
                          </a:r>
                          <a:endParaRPr kumimoji="1" lang="ja-JP" altLang="en-US" sz="2400" b="0" dirty="0"/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24790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045097"/>
                  </p:ext>
                </p:extLst>
              </p:nvPr>
            </p:nvGraphicFramePr>
            <p:xfrm>
              <a:off x="2032395" y="1470956"/>
              <a:ext cx="5071321" cy="2743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951880">
                      <a:extLst>
                        <a:ext uri="{9D8B030D-6E8A-4147-A177-3AD203B41FA5}">
                          <a16:colId xmlns:a16="http://schemas.microsoft.com/office/drawing/2014/main" val="4162305903"/>
                        </a:ext>
                      </a:extLst>
                    </a:gridCol>
                    <a:gridCol w="1086798">
                      <a:extLst>
                        <a:ext uri="{9D8B030D-6E8A-4147-A177-3AD203B41FA5}">
                          <a16:colId xmlns:a16="http://schemas.microsoft.com/office/drawing/2014/main" val="1004922152"/>
                        </a:ext>
                      </a:extLst>
                    </a:gridCol>
                    <a:gridCol w="1032643">
                      <a:extLst>
                        <a:ext uri="{9D8B030D-6E8A-4147-A177-3AD203B41FA5}">
                          <a16:colId xmlns:a16="http://schemas.microsoft.com/office/drawing/2014/main" val="292225356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時刻</a:t>
                          </a:r>
                          <a:endParaRPr kumimoji="1" lang="ja-JP" alt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73034" t="-8000" r="-97753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90588" t="-8000" r="-2353" b="-5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69946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観測系列</a:t>
                          </a:r>
                          <a:endParaRPr kumimoji="1" lang="ja-JP" alt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散歩</a:t>
                          </a:r>
                          <a:endParaRPr kumimoji="1" lang="ja-JP" alt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掃除</a:t>
                          </a:r>
                          <a:endParaRPr kumimoji="1" lang="ja-JP" altLang="en-US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5965916"/>
                      </a:ext>
                    </a:extLst>
                  </a:tr>
                  <a:tr h="45720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状態遷移</a:t>
                          </a:r>
                          <a:r>
                            <a:rPr kumimoji="1" lang="ja-JP" altLang="en-US" sz="2400" dirty="0" smtClean="0"/>
                            <a:t>系列の候補</a:t>
                          </a:r>
                          <a:endParaRPr kumimoji="1" lang="ja-JP" alt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雨</a:t>
                          </a:r>
                          <a:endParaRPr kumimoji="1" lang="ja-JP" altLang="en-US" sz="2400" b="0" dirty="0"/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雨</a:t>
                          </a:r>
                          <a:endParaRPr kumimoji="1" lang="ja-JP" altLang="en-US" sz="2400" b="0" dirty="0"/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7227747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雨</a:t>
                          </a:r>
                          <a:endParaRPr kumimoji="1" lang="ja-JP" altLang="en-US" sz="2400" b="0" dirty="0"/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晴れ</a:t>
                          </a:r>
                          <a:endParaRPr kumimoji="1" lang="ja-JP" altLang="en-US" sz="2400" b="0" dirty="0"/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0931169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晴れ</a:t>
                          </a:r>
                          <a:endParaRPr kumimoji="1" lang="ja-JP" altLang="en-US" sz="2400" b="0" dirty="0"/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雨</a:t>
                          </a:r>
                          <a:endParaRPr kumimoji="1" lang="ja-JP" altLang="en-US" sz="2400" b="0" dirty="0"/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232704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晴れ</a:t>
                          </a:r>
                          <a:endParaRPr kumimoji="1" lang="ja-JP" altLang="en-US" sz="2400" b="0" dirty="0"/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晴れ</a:t>
                          </a:r>
                          <a:endParaRPr kumimoji="1" lang="ja-JP" altLang="en-US" sz="2400" b="0" dirty="0"/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24790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9429893"/>
                  </p:ext>
                </p:extLst>
              </p:nvPr>
            </p:nvGraphicFramePr>
            <p:xfrm>
              <a:off x="2032395" y="1470956"/>
              <a:ext cx="5071321" cy="2743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951880">
                      <a:extLst>
                        <a:ext uri="{9D8B030D-6E8A-4147-A177-3AD203B41FA5}">
                          <a16:colId xmlns:a16="http://schemas.microsoft.com/office/drawing/2014/main" val="4162305903"/>
                        </a:ext>
                      </a:extLst>
                    </a:gridCol>
                    <a:gridCol w="1086798">
                      <a:extLst>
                        <a:ext uri="{9D8B030D-6E8A-4147-A177-3AD203B41FA5}">
                          <a16:colId xmlns:a16="http://schemas.microsoft.com/office/drawing/2014/main" val="1004922152"/>
                        </a:ext>
                      </a:extLst>
                    </a:gridCol>
                    <a:gridCol w="1032643">
                      <a:extLst>
                        <a:ext uri="{9D8B030D-6E8A-4147-A177-3AD203B41FA5}">
                          <a16:colId xmlns:a16="http://schemas.microsoft.com/office/drawing/2014/main" val="2922253563"/>
                        </a:ext>
                      </a:extLst>
                    </a:gridCol>
                  </a:tblGrid>
                  <a:tr h="3921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時刻</a:t>
                          </a:r>
                          <a:endParaRPr kumimoji="1" lang="ja-JP" alt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36994646"/>
                      </a:ext>
                    </a:extLst>
                  </a:tr>
                  <a:tr h="3921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観測系列</a:t>
                          </a:r>
                          <a:endParaRPr kumimoji="1" lang="ja-JP" alt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散歩</a:t>
                          </a:r>
                          <a:endParaRPr kumimoji="1" lang="ja-JP" alt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掃除</a:t>
                          </a:r>
                          <a:endParaRPr kumimoji="1" lang="ja-JP" altLang="en-US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5965916"/>
                      </a:ext>
                    </a:extLst>
                  </a:tr>
                  <a:tr h="392114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状態遷移系列の候補</a:t>
                          </a:r>
                          <a:endParaRPr kumimoji="1" lang="ja-JP" alt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雨</a:t>
                          </a:r>
                          <a:endParaRPr kumimoji="1" lang="ja-JP" altLang="en-US" sz="2400" b="0" dirty="0"/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雨</a:t>
                          </a:r>
                          <a:endParaRPr kumimoji="1" lang="ja-JP" altLang="en-US" sz="2400" b="0" dirty="0"/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7227747"/>
                      </a:ext>
                    </a:extLst>
                  </a:tr>
                  <a:tr h="392114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雨</a:t>
                          </a:r>
                          <a:endParaRPr kumimoji="1" lang="ja-JP" altLang="en-US" sz="2400" b="0" dirty="0"/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晴れ</a:t>
                          </a:r>
                          <a:endParaRPr kumimoji="1" lang="ja-JP" altLang="en-US" sz="2400" b="0" dirty="0"/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0931169"/>
                      </a:ext>
                    </a:extLst>
                  </a:tr>
                  <a:tr h="392114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rgbClr val="C00000"/>
                              </a:solidFill>
                            </a:rPr>
                            <a:t>晴れ</a:t>
                          </a:r>
                          <a:endParaRPr kumimoji="1" lang="ja-JP" alt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rgbClr val="C00000"/>
                              </a:solidFill>
                            </a:rPr>
                            <a:t>雨</a:t>
                          </a:r>
                          <a:endParaRPr kumimoji="1" lang="ja-JP" alt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232704"/>
                      </a:ext>
                    </a:extLst>
                  </a:tr>
                  <a:tr h="392114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 smtClean="0">
                              <a:solidFill>
                                <a:schemeClr val="tx1"/>
                              </a:solidFill>
                            </a:rPr>
                            <a:t>晴れ</a:t>
                          </a:r>
                          <a:endParaRPr kumimoji="1" lang="ja-JP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 smtClean="0">
                              <a:solidFill>
                                <a:schemeClr val="tx1"/>
                              </a:solidFill>
                            </a:rPr>
                            <a:t>晴れ</a:t>
                          </a:r>
                          <a:endParaRPr kumimoji="1" lang="ja-JP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24790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9429893"/>
                  </p:ext>
                </p:extLst>
              </p:nvPr>
            </p:nvGraphicFramePr>
            <p:xfrm>
              <a:off x="2032395" y="1470956"/>
              <a:ext cx="5071321" cy="2743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951880">
                      <a:extLst>
                        <a:ext uri="{9D8B030D-6E8A-4147-A177-3AD203B41FA5}">
                          <a16:colId xmlns:a16="http://schemas.microsoft.com/office/drawing/2014/main" val="4162305903"/>
                        </a:ext>
                      </a:extLst>
                    </a:gridCol>
                    <a:gridCol w="1086798">
                      <a:extLst>
                        <a:ext uri="{9D8B030D-6E8A-4147-A177-3AD203B41FA5}">
                          <a16:colId xmlns:a16="http://schemas.microsoft.com/office/drawing/2014/main" val="1004922152"/>
                        </a:ext>
                      </a:extLst>
                    </a:gridCol>
                    <a:gridCol w="1032643">
                      <a:extLst>
                        <a:ext uri="{9D8B030D-6E8A-4147-A177-3AD203B41FA5}">
                          <a16:colId xmlns:a16="http://schemas.microsoft.com/office/drawing/2014/main" val="292225356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時刻</a:t>
                          </a:r>
                          <a:endParaRPr kumimoji="1" lang="ja-JP" alt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73034" t="-8000" r="-97753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90588" t="-8000" r="-2353" b="-5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69946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観測系列</a:t>
                          </a:r>
                          <a:endParaRPr kumimoji="1" lang="ja-JP" alt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散歩</a:t>
                          </a:r>
                          <a:endParaRPr kumimoji="1" lang="ja-JP" alt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掃除</a:t>
                          </a:r>
                          <a:endParaRPr kumimoji="1" lang="ja-JP" altLang="en-US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5965916"/>
                      </a:ext>
                    </a:extLst>
                  </a:tr>
                  <a:tr h="45720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状態遷移</a:t>
                          </a:r>
                          <a:r>
                            <a:rPr kumimoji="1" lang="ja-JP" altLang="en-US" sz="2400" dirty="0" smtClean="0"/>
                            <a:t>系列の候補</a:t>
                          </a:r>
                          <a:endParaRPr kumimoji="1" lang="ja-JP" alt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雨</a:t>
                          </a:r>
                          <a:endParaRPr kumimoji="1" lang="ja-JP" altLang="en-US" sz="2400" b="0" dirty="0"/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雨</a:t>
                          </a:r>
                          <a:endParaRPr kumimoji="1" lang="ja-JP" altLang="en-US" sz="2400" b="0" dirty="0"/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7227747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雨</a:t>
                          </a:r>
                          <a:endParaRPr kumimoji="1" lang="ja-JP" altLang="en-US" sz="2400" b="0" dirty="0"/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晴れ</a:t>
                          </a:r>
                          <a:endParaRPr kumimoji="1" lang="ja-JP" altLang="en-US" sz="2400" b="0" dirty="0"/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0931169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rgbClr val="C00000"/>
                              </a:solidFill>
                            </a:rPr>
                            <a:t>晴れ</a:t>
                          </a:r>
                          <a:endParaRPr kumimoji="1" lang="ja-JP" alt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rgbClr val="C00000"/>
                              </a:solidFill>
                            </a:rPr>
                            <a:t>雨</a:t>
                          </a:r>
                          <a:endParaRPr kumimoji="1" lang="ja-JP" alt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232704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 smtClean="0">
                              <a:solidFill>
                                <a:schemeClr val="tx1"/>
                              </a:solidFill>
                            </a:rPr>
                            <a:t>晴れ</a:t>
                          </a:r>
                          <a:endParaRPr kumimoji="1" lang="ja-JP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 smtClean="0">
                              <a:solidFill>
                                <a:schemeClr val="tx1"/>
                              </a:solidFill>
                            </a:rPr>
                            <a:t>晴れ</a:t>
                          </a:r>
                          <a:endParaRPr kumimoji="1" lang="ja-JP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247909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0" name="直線矢印コネクタ 9"/>
          <p:cNvCxnSpPr/>
          <p:nvPr/>
        </p:nvCxnSpPr>
        <p:spPr>
          <a:xfrm flipV="1">
            <a:off x="5457150" y="3760076"/>
            <a:ext cx="100195" cy="147894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2333297" y="5239024"/>
            <a:ext cx="3224048" cy="521138"/>
          </a:xfrm>
          <a:prstGeom prst="rect">
            <a:avLst/>
          </a:prstGeom>
          <a:solidFill>
            <a:srgbClr val="C0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10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具体例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8CE4-D7D9-4BF6-B42B-E44F7A1915BA}" type="slidenum">
              <a:rPr lang="ja-JP" altLang="en-US" smtClean="0"/>
              <a:pPr/>
              <a:t>21</a:t>
            </a:fld>
            <a:endParaRPr lang="ja-JP" altLang="en-US"/>
          </a:p>
        </p:txBody>
      </p:sp>
      <p:grpSp>
        <p:nvGrpSpPr>
          <p:cNvPr id="9" name="グループ化 8"/>
          <p:cNvGrpSpPr/>
          <p:nvPr/>
        </p:nvGrpSpPr>
        <p:grpSpPr>
          <a:xfrm>
            <a:off x="1247549" y="4296871"/>
            <a:ext cx="1220522" cy="1698400"/>
            <a:chOff x="1797808" y="2638004"/>
            <a:chExt cx="1119118" cy="1892608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7808" y="3026421"/>
              <a:ext cx="1119118" cy="15041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正方形/長方形 7"/>
            <p:cNvSpPr/>
            <p:nvPr/>
          </p:nvSpPr>
          <p:spPr>
            <a:xfrm>
              <a:off x="1797808" y="2638004"/>
              <a:ext cx="1119118" cy="3884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 smtClean="0">
                  <a:solidFill>
                    <a:schemeClr val="tx1"/>
                  </a:solidFill>
                </a:rPr>
                <a:t>アリス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5915944" y="4102663"/>
            <a:ext cx="1119118" cy="1892608"/>
            <a:chOff x="5766674" y="2727016"/>
            <a:chExt cx="1119118" cy="1892608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6674" y="3115433"/>
              <a:ext cx="1113098" cy="1504191"/>
            </a:xfrm>
            <a:prstGeom prst="rect">
              <a:avLst/>
            </a:prstGeom>
          </p:spPr>
        </p:pic>
        <p:sp>
          <p:nvSpPr>
            <p:cNvPr id="10" name="正方形/長方形 9"/>
            <p:cNvSpPr/>
            <p:nvPr/>
          </p:nvSpPr>
          <p:spPr>
            <a:xfrm>
              <a:off x="5766674" y="2727016"/>
              <a:ext cx="1119118" cy="3884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 smtClean="0">
                  <a:solidFill>
                    <a:schemeClr val="tx1"/>
                  </a:solidFill>
                </a:rPr>
                <a:t>ボブ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四角形吹き出し 18"/>
          <p:cNvSpPr/>
          <p:nvPr/>
        </p:nvSpPr>
        <p:spPr>
          <a:xfrm>
            <a:off x="380324" y="1262358"/>
            <a:ext cx="3787073" cy="2629638"/>
          </a:xfrm>
          <a:prstGeom prst="wedgeRectCallout">
            <a:avLst>
              <a:gd name="adj1" fmla="val -10329"/>
              <a:gd name="adj2" fmla="val 6473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sz="2400" b="1" u="sng" dirty="0" smtClean="0">
                <a:solidFill>
                  <a:schemeClr val="tx1"/>
                </a:solidFill>
              </a:rPr>
              <a:t>アリス</a:t>
            </a:r>
            <a:r>
              <a:rPr lang="en-US" altLang="ja-JP" sz="2400" b="1" u="sng" dirty="0" smtClean="0">
                <a:solidFill>
                  <a:schemeClr val="tx1"/>
                </a:solidFill>
              </a:rPr>
              <a:t>(</a:t>
            </a:r>
            <a:r>
              <a:rPr lang="ja-JP" altLang="en-US" sz="2400" b="1" u="sng" dirty="0" smtClean="0">
                <a:solidFill>
                  <a:schemeClr val="tx1"/>
                </a:solidFill>
              </a:rPr>
              <a:t>観測者</a:t>
            </a:r>
            <a:r>
              <a:rPr lang="en-US" altLang="ja-JP" sz="2400" b="1" u="sng" dirty="0" smtClean="0">
                <a:solidFill>
                  <a:schemeClr val="tx1"/>
                </a:solidFill>
              </a:rPr>
              <a:t>)</a:t>
            </a:r>
            <a:endParaRPr kumimoji="1" lang="en-US" altLang="ja-JP" sz="2400" b="1" u="sng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000" dirty="0" smtClean="0">
                <a:solidFill>
                  <a:schemeClr val="tx1"/>
                </a:solidFill>
              </a:rPr>
              <a:t>天気傾向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(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パラメータ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)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は把握</a:t>
            </a:r>
            <a:endParaRPr lang="en-US" altLang="ja-JP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000" dirty="0" smtClean="0">
                <a:solidFill>
                  <a:schemeClr val="tx1"/>
                </a:solidFill>
              </a:rPr>
              <a:t>ボブの行動から天気を推測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20" name="四角形吹き出し 19"/>
          <p:cNvSpPr/>
          <p:nvPr/>
        </p:nvSpPr>
        <p:spPr>
          <a:xfrm>
            <a:off x="4404596" y="1262358"/>
            <a:ext cx="4342894" cy="2629638"/>
          </a:xfrm>
          <a:prstGeom prst="wedgeRectCallout">
            <a:avLst>
              <a:gd name="adj1" fmla="val -4130"/>
              <a:gd name="adj2" fmla="val 6012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sz="2400" b="1" u="sng" dirty="0">
                <a:solidFill>
                  <a:schemeClr val="tx1"/>
                </a:solidFill>
              </a:rPr>
              <a:t>ボブ</a:t>
            </a:r>
            <a:r>
              <a:rPr kumimoji="1" lang="ja-JP" altLang="en-US" sz="2400" b="1" u="sng" dirty="0" smtClean="0">
                <a:solidFill>
                  <a:schemeClr val="tx1"/>
                </a:solidFill>
              </a:rPr>
              <a:t>の行動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000" dirty="0" smtClean="0">
                <a:solidFill>
                  <a:schemeClr val="tx1"/>
                </a:solidFill>
              </a:rPr>
              <a:t>天気によって行動を決める</a:t>
            </a:r>
            <a:endParaRPr lang="en-US" altLang="ja-JP" sz="20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solidFill>
                  <a:schemeClr val="tx1"/>
                </a:solidFill>
              </a:rPr>
              <a:t>行動のみをアリスに伝える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08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具体例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8CE4-D7D9-4BF6-B42B-E44F7A1915BA}" type="slidenum">
              <a:rPr lang="ja-JP" altLang="en-US" smtClean="0"/>
              <a:pPr/>
              <a:t>22</a:t>
            </a:fld>
            <a:endParaRPr lang="ja-JP" altLang="en-US"/>
          </a:p>
        </p:txBody>
      </p:sp>
      <p:sp>
        <p:nvSpPr>
          <p:cNvPr id="50" name="四角形吹き出し 49"/>
          <p:cNvSpPr/>
          <p:nvPr/>
        </p:nvSpPr>
        <p:spPr>
          <a:xfrm>
            <a:off x="6786330" y="2639893"/>
            <a:ext cx="2244283" cy="613425"/>
          </a:xfrm>
          <a:prstGeom prst="wedgeRectCallout">
            <a:avLst>
              <a:gd name="adj1" fmla="val -75201"/>
              <a:gd name="adj2" fmla="val 106613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状態系列</a:t>
            </a:r>
            <a:endParaRPr lang="en-US" altLang="ja-JP" dirty="0"/>
          </a:p>
          <a:p>
            <a:pPr algn="ctr"/>
            <a:r>
              <a:rPr kumimoji="1" lang="en-US" altLang="ja-JP" dirty="0" smtClean="0"/>
              <a:t>B</a:t>
            </a:r>
            <a:r>
              <a:rPr lang="ja-JP" altLang="en-US" dirty="0" smtClean="0"/>
              <a:t>の住まいの</a:t>
            </a:r>
            <a:r>
              <a:rPr kumimoji="1" lang="ja-JP" altLang="en-US" sz="2000" b="1" dirty="0" smtClean="0"/>
              <a:t>天気</a:t>
            </a:r>
            <a:endParaRPr kumimoji="1" lang="ja-JP" altLang="en-US" sz="2000" b="1" dirty="0"/>
          </a:p>
        </p:txBody>
      </p:sp>
      <p:sp>
        <p:nvSpPr>
          <p:cNvPr id="51" name="四角形吹き出し 50"/>
          <p:cNvSpPr/>
          <p:nvPr/>
        </p:nvSpPr>
        <p:spPr>
          <a:xfrm>
            <a:off x="6899718" y="4186283"/>
            <a:ext cx="2130896" cy="607438"/>
          </a:xfrm>
          <a:prstGeom prst="wedgeRectCallout">
            <a:avLst>
              <a:gd name="adj1" fmla="val -34853"/>
              <a:gd name="adj2" fmla="val 91242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観測系列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の</a:t>
            </a:r>
            <a:r>
              <a:rPr kumimoji="1" lang="ja-JP" altLang="en-US" sz="2000" b="1" dirty="0" smtClean="0"/>
              <a:t>行動</a:t>
            </a:r>
            <a:endParaRPr kumimoji="1" lang="ja-JP" altLang="en-US" sz="2000" b="1" dirty="0"/>
          </a:p>
        </p:txBody>
      </p:sp>
      <p:pic>
        <p:nvPicPr>
          <p:cNvPr id="46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87574"/>
            <a:ext cx="6935372" cy="4351338"/>
          </a:xfrm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455" y="3449670"/>
            <a:ext cx="948496" cy="975596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84" y="3449670"/>
            <a:ext cx="1355703" cy="1040772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036" y="5130349"/>
            <a:ext cx="1225986" cy="75002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086" y="5499085"/>
            <a:ext cx="1714500" cy="1039827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8" y="4943733"/>
            <a:ext cx="1714500" cy="11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9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具体例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8CE4-D7D9-4BF6-B42B-E44F7A1915BA}" type="slidenum">
              <a:rPr lang="ja-JP" altLang="en-US" smtClean="0"/>
              <a:pPr/>
              <a:t>23</a:t>
            </a:fld>
            <a:endParaRPr lang="ja-JP" altLang="en-US"/>
          </a:p>
        </p:txBody>
      </p:sp>
      <p:grpSp>
        <p:nvGrpSpPr>
          <p:cNvPr id="9" name="グループ化 8"/>
          <p:cNvGrpSpPr/>
          <p:nvPr/>
        </p:nvGrpSpPr>
        <p:grpSpPr>
          <a:xfrm>
            <a:off x="1247549" y="4296871"/>
            <a:ext cx="1220522" cy="1698400"/>
            <a:chOff x="1797808" y="2638004"/>
            <a:chExt cx="1119118" cy="1892608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7808" y="3026421"/>
              <a:ext cx="1119118" cy="15041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正方形/長方形 7"/>
            <p:cNvSpPr/>
            <p:nvPr/>
          </p:nvSpPr>
          <p:spPr>
            <a:xfrm>
              <a:off x="1797808" y="2638004"/>
              <a:ext cx="1119118" cy="3884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 smtClean="0">
                  <a:solidFill>
                    <a:schemeClr val="tx1"/>
                  </a:solidFill>
                </a:rPr>
                <a:t>アリス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5915944" y="4102663"/>
            <a:ext cx="1119118" cy="1892608"/>
            <a:chOff x="5766674" y="2727016"/>
            <a:chExt cx="1119118" cy="1892608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6674" y="3115433"/>
              <a:ext cx="1113098" cy="1504191"/>
            </a:xfrm>
            <a:prstGeom prst="rect">
              <a:avLst/>
            </a:prstGeom>
          </p:spPr>
        </p:pic>
        <p:sp>
          <p:nvSpPr>
            <p:cNvPr id="10" name="正方形/長方形 9"/>
            <p:cNvSpPr/>
            <p:nvPr/>
          </p:nvSpPr>
          <p:spPr>
            <a:xfrm>
              <a:off x="5766674" y="2727016"/>
              <a:ext cx="1119118" cy="3884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 smtClean="0">
                  <a:solidFill>
                    <a:schemeClr val="tx1"/>
                  </a:solidFill>
                </a:rPr>
                <a:t>ボブ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円形吹き出し 12"/>
          <p:cNvSpPr/>
          <p:nvPr/>
        </p:nvSpPr>
        <p:spPr>
          <a:xfrm>
            <a:off x="5813645" y="2887929"/>
            <a:ext cx="3123527" cy="1020525"/>
          </a:xfrm>
          <a:prstGeom prst="wedgeEllipseCallout">
            <a:avLst>
              <a:gd name="adj1" fmla="val -17466"/>
              <a:gd name="adj2" fmla="val 6722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dirty="0" smtClean="0"/>
              <a:t>・・・。</a:t>
            </a:r>
            <a:endParaRPr lang="ja-JP" altLang="en-US" dirty="0"/>
          </a:p>
        </p:txBody>
      </p:sp>
      <p:sp>
        <p:nvSpPr>
          <p:cNvPr id="15" name="円形吹き出し 14"/>
          <p:cNvSpPr/>
          <p:nvPr/>
        </p:nvSpPr>
        <p:spPr>
          <a:xfrm>
            <a:off x="1669175" y="2887930"/>
            <a:ext cx="3123527" cy="1020525"/>
          </a:xfrm>
          <a:prstGeom prst="wedgeEllipseCallout">
            <a:avLst>
              <a:gd name="adj1" fmla="val -17466"/>
              <a:gd name="adj2" fmla="val 6722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sz="2000" dirty="0" smtClean="0"/>
              <a:t>天気を当てて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あげる！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455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具体例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8CE4-D7D9-4BF6-B42B-E44F7A1915BA}" type="slidenum">
              <a:rPr lang="ja-JP" altLang="en-US" smtClean="0"/>
              <a:pPr/>
              <a:t>24</a:t>
            </a:fld>
            <a:endParaRPr lang="ja-JP" altLang="en-US"/>
          </a:p>
        </p:txBody>
      </p:sp>
      <p:grpSp>
        <p:nvGrpSpPr>
          <p:cNvPr id="9" name="グループ化 8"/>
          <p:cNvGrpSpPr/>
          <p:nvPr/>
        </p:nvGrpSpPr>
        <p:grpSpPr>
          <a:xfrm>
            <a:off x="1247549" y="4296871"/>
            <a:ext cx="1220522" cy="1698400"/>
            <a:chOff x="1797808" y="2638004"/>
            <a:chExt cx="1119118" cy="1892608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7808" y="3026421"/>
              <a:ext cx="1119118" cy="15041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正方形/長方形 7"/>
            <p:cNvSpPr/>
            <p:nvPr/>
          </p:nvSpPr>
          <p:spPr>
            <a:xfrm>
              <a:off x="1797808" y="2638004"/>
              <a:ext cx="1119118" cy="3884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 smtClean="0">
                  <a:solidFill>
                    <a:schemeClr val="tx1"/>
                  </a:solidFill>
                </a:rPr>
                <a:t>アリス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5915944" y="4102663"/>
            <a:ext cx="1119118" cy="1892608"/>
            <a:chOff x="5766674" y="2727016"/>
            <a:chExt cx="1119118" cy="1892608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6674" y="3115433"/>
              <a:ext cx="1113098" cy="1504191"/>
            </a:xfrm>
            <a:prstGeom prst="rect">
              <a:avLst/>
            </a:prstGeom>
          </p:spPr>
        </p:pic>
        <p:sp>
          <p:nvSpPr>
            <p:cNvPr id="10" name="正方形/長方形 9"/>
            <p:cNvSpPr/>
            <p:nvPr/>
          </p:nvSpPr>
          <p:spPr>
            <a:xfrm>
              <a:off x="5766674" y="2727016"/>
              <a:ext cx="1119118" cy="3884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 smtClean="0">
                  <a:solidFill>
                    <a:schemeClr val="tx1"/>
                  </a:solidFill>
                </a:rPr>
                <a:t>ボブ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円形吹き出し 12"/>
          <p:cNvSpPr/>
          <p:nvPr/>
        </p:nvSpPr>
        <p:spPr>
          <a:xfrm>
            <a:off x="5813645" y="2887929"/>
            <a:ext cx="3123527" cy="1020525"/>
          </a:xfrm>
          <a:prstGeom prst="wedgeEllipseCallout">
            <a:avLst>
              <a:gd name="adj1" fmla="val -17466"/>
              <a:gd name="adj2" fmla="val 6722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sz="2000" dirty="0" smtClean="0"/>
              <a:t>散歩</a:t>
            </a:r>
            <a:endParaRPr lang="ja-JP" altLang="en-US" dirty="0"/>
          </a:p>
        </p:txBody>
      </p:sp>
      <p:sp>
        <p:nvSpPr>
          <p:cNvPr id="15" name="円形吹き出し 14"/>
          <p:cNvSpPr/>
          <p:nvPr/>
        </p:nvSpPr>
        <p:spPr>
          <a:xfrm>
            <a:off x="1669175" y="2887930"/>
            <a:ext cx="3123527" cy="1020525"/>
          </a:xfrm>
          <a:prstGeom prst="wedgeEllipseCallout">
            <a:avLst>
              <a:gd name="adj1" fmla="val -17466"/>
              <a:gd name="adj2" fmla="val 6722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ja-JP" sz="2000" dirty="0" smtClean="0"/>
              <a:t>3</a:t>
            </a:r>
            <a:r>
              <a:rPr lang="ja-JP" altLang="en-US" sz="2000" dirty="0" smtClean="0"/>
              <a:t>日前何したの？</a:t>
            </a:r>
            <a:endParaRPr lang="ja-JP" altLang="en-US" sz="2000" dirty="0"/>
          </a:p>
        </p:txBody>
      </p:sp>
      <p:sp>
        <p:nvSpPr>
          <p:cNvPr id="16" name="雲形吹き出し 15"/>
          <p:cNvSpPr/>
          <p:nvPr/>
        </p:nvSpPr>
        <p:spPr>
          <a:xfrm>
            <a:off x="3528795" y="845071"/>
            <a:ext cx="2387149" cy="1885445"/>
          </a:xfrm>
          <a:prstGeom prst="cloudCallout">
            <a:avLst>
              <a:gd name="adj1" fmla="val 49584"/>
              <a:gd name="adj2" fmla="val 139324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898" y="1116680"/>
            <a:ext cx="1304941" cy="134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具体例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8CE4-D7D9-4BF6-B42B-E44F7A1915BA}" type="slidenum">
              <a:rPr lang="ja-JP" altLang="en-US" smtClean="0"/>
              <a:pPr/>
              <a:t>25</a:t>
            </a:fld>
            <a:endParaRPr lang="ja-JP" altLang="en-US"/>
          </a:p>
        </p:txBody>
      </p:sp>
      <p:grpSp>
        <p:nvGrpSpPr>
          <p:cNvPr id="9" name="グループ化 8"/>
          <p:cNvGrpSpPr/>
          <p:nvPr/>
        </p:nvGrpSpPr>
        <p:grpSpPr>
          <a:xfrm>
            <a:off x="1247549" y="4296871"/>
            <a:ext cx="1220522" cy="1698400"/>
            <a:chOff x="1797808" y="2638004"/>
            <a:chExt cx="1119118" cy="1892608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7808" y="3026421"/>
              <a:ext cx="1119118" cy="15041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正方形/長方形 7"/>
            <p:cNvSpPr/>
            <p:nvPr/>
          </p:nvSpPr>
          <p:spPr>
            <a:xfrm>
              <a:off x="1797808" y="2638004"/>
              <a:ext cx="1119118" cy="3884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 smtClean="0">
                  <a:solidFill>
                    <a:schemeClr val="tx1"/>
                  </a:solidFill>
                </a:rPr>
                <a:t>アリス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5915944" y="4102663"/>
            <a:ext cx="1119118" cy="1892608"/>
            <a:chOff x="5766674" y="2727016"/>
            <a:chExt cx="1119118" cy="1892608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6674" y="3115433"/>
              <a:ext cx="1113098" cy="1504191"/>
            </a:xfrm>
            <a:prstGeom prst="rect">
              <a:avLst/>
            </a:prstGeom>
          </p:spPr>
        </p:pic>
        <p:sp>
          <p:nvSpPr>
            <p:cNvPr id="10" name="正方形/長方形 9"/>
            <p:cNvSpPr/>
            <p:nvPr/>
          </p:nvSpPr>
          <p:spPr>
            <a:xfrm>
              <a:off x="5766674" y="2727016"/>
              <a:ext cx="1119118" cy="3884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 smtClean="0">
                  <a:solidFill>
                    <a:schemeClr val="tx1"/>
                  </a:solidFill>
                </a:rPr>
                <a:t>ボブ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円形吹き出し 12"/>
          <p:cNvSpPr/>
          <p:nvPr/>
        </p:nvSpPr>
        <p:spPr>
          <a:xfrm>
            <a:off x="5813645" y="2887929"/>
            <a:ext cx="3123527" cy="1020525"/>
          </a:xfrm>
          <a:prstGeom prst="wedgeEllipseCallout">
            <a:avLst>
              <a:gd name="adj1" fmla="val -17466"/>
              <a:gd name="adj2" fmla="val 6722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sz="2000" dirty="0"/>
              <a:t>散歩</a:t>
            </a:r>
            <a:endParaRPr lang="ja-JP" altLang="en-US" dirty="0"/>
          </a:p>
        </p:txBody>
      </p:sp>
      <p:sp>
        <p:nvSpPr>
          <p:cNvPr id="15" name="円形吹き出し 14"/>
          <p:cNvSpPr/>
          <p:nvPr/>
        </p:nvSpPr>
        <p:spPr>
          <a:xfrm>
            <a:off x="1669175" y="2887930"/>
            <a:ext cx="3123527" cy="1020525"/>
          </a:xfrm>
          <a:prstGeom prst="wedgeEllipseCallout">
            <a:avLst>
              <a:gd name="adj1" fmla="val -17466"/>
              <a:gd name="adj2" fmla="val 6722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ja-JP" sz="2000" dirty="0" smtClean="0"/>
              <a:t>2</a:t>
            </a:r>
            <a:r>
              <a:rPr lang="ja-JP" altLang="en-US" sz="2000" dirty="0" smtClean="0"/>
              <a:t>日前は？</a:t>
            </a:r>
            <a:endParaRPr lang="ja-JP" altLang="en-US" sz="2000" dirty="0"/>
          </a:p>
        </p:txBody>
      </p:sp>
      <p:sp>
        <p:nvSpPr>
          <p:cNvPr id="12" name="雲形吹き出し 11"/>
          <p:cNvSpPr/>
          <p:nvPr/>
        </p:nvSpPr>
        <p:spPr>
          <a:xfrm>
            <a:off x="3528795" y="845071"/>
            <a:ext cx="2387149" cy="1885445"/>
          </a:xfrm>
          <a:prstGeom prst="cloudCallout">
            <a:avLst>
              <a:gd name="adj1" fmla="val 49584"/>
              <a:gd name="adj2" fmla="val 139324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898" y="1116680"/>
            <a:ext cx="1304941" cy="134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3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具体例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8CE4-D7D9-4BF6-B42B-E44F7A1915BA}" type="slidenum">
              <a:rPr lang="ja-JP" altLang="en-US" smtClean="0"/>
              <a:pPr/>
              <a:t>26</a:t>
            </a:fld>
            <a:endParaRPr lang="ja-JP" altLang="en-US"/>
          </a:p>
        </p:txBody>
      </p:sp>
      <p:grpSp>
        <p:nvGrpSpPr>
          <p:cNvPr id="9" name="グループ化 8"/>
          <p:cNvGrpSpPr/>
          <p:nvPr/>
        </p:nvGrpSpPr>
        <p:grpSpPr>
          <a:xfrm>
            <a:off x="1247549" y="4296871"/>
            <a:ext cx="1220522" cy="1698400"/>
            <a:chOff x="1797808" y="2638004"/>
            <a:chExt cx="1119118" cy="1892608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7808" y="3026421"/>
              <a:ext cx="1119118" cy="15041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正方形/長方形 7"/>
            <p:cNvSpPr/>
            <p:nvPr/>
          </p:nvSpPr>
          <p:spPr>
            <a:xfrm>
              <a:off x="1797808" y="2638004"/>
              <a:ext cx="1119118" cy="3884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 smtClean="0">
                  <a:solidFill>
                    <a:schemeClr val="tx1"/>
                  </a:solidFill>
                </a:rPr>
                <a:t>アリス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5915944" y="4102663"/>
            <a:ext cx="1119118" cy="1892608"/>
            <a:chOff x="5766674" y="2727016"/>
            <a:chExt cx="1119118" cy="1892608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6674" y="3115433"/>
              <a:ext cx="1113098" cy="1504191"/>
            </a:xfrm>
            <a:prstGeom prst="rect">
              <a:avLst/>
            </a:prstGeom>
          </p:spPr>
        </p:pic>
        <p:sp>
          <p:nvSpPr>
            <p:cNvPr id="10" name="正方形/長方形 9"/>
            <p:cNvSpPr/>
            <p:nvPr/>
          </p:nvSpPr>
          <p:spPr>
            <a:xfrm>
              <a:off x="5766674" y="2727016"/>
              <a:ext cx="1119118" cy="3884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 smtClean="0">
                  <a:solidFill>
                    <a:schemeClr val="tx1"/>
                  </a:solidFill>
                </a:rPr>
                <a:t>ボブ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円形吹き出し 12"/>
          <p:cNvSpPr/>
          <p:nvPr/>
        </p:nvSpPr>
        <p:spPr>
          <a:xfrm>
            <a:off x="5813645" y="2887929"/>
            <a:ext cx="3123527" cy="1020525"/>
          </a:xfrm>
          <a:prstGeom prst="wedgeEllipseCallout">
            <a:avLst>
              <a:gd name="adj1" fmla="val -17466"/>
              <a:gd name="adj2" fmla="val 6722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sz="2000" dirty="0" smtClean="0"/>
              <a:t>掃除</a:t>
            </a:r>
            <a:endParaRPr lang="ja-JP" altLang="en-US" sz="2000" dirty="0"/>
          </a:p>
        </p:txBody>
      </p:sp>
      <p:sp>
        <p:nvSpPr>
          <p:cNvPr id="15" name="円形吹き出し 14"/>
          <p:cNvSpPr/>
          <p:nvPr/>
        </p:nvSpPr>
        <p:spPr>
          <a:xfrm>
            <a:off x="1669175" y="2887930"/>
            <a:ext cx="3123527" cy="1020525"/>
          </a:xfrm>
          <a:prstGeom prst="wedgeEllipseCallout">
            <a:avLst>
              <a:gd name="adj1" fmla="val -17466"/>
              <a:gd name="adj2" fmla="val 6722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sz="2000" dirty="0"/>
              <a:t>昨日</a:t>
            </a:r>
            <a:r>
              <a:rPr lang="ja-JP" altLang="en-US" sz="2000" dirty="0" smtClean="0"/>
              <a:t>は？</a:t>
            </a:r>
            <a:endParaRPr lang="ja-JP" altLang="en-US" sz="2000" dirty="0"/>
          </a:p>
        </p:txBody>
      </p:sp>
      <p:sp>
        <p:nvSpPr>
          <p:cNvPr id="12" name="雲形吹き出し 11"/>
          <p:cNvSpPr/>
          <p:nvPr/>
        </p:nvSpPr>
        <p:spPr>
          <a:xfrm>
            <a:off x="3528795" y="845071"/>
            <a:ext cx="2387149" cy="1885445"/>
          </a:xfrm>
          <a:prstGeom prst="cloudCallout">
            <a:avLst>
              <a:gd name="adj1" fmla="val 49584"/>
              <a:gd name="adj2" fmla="val 139324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517" y="1086567"/>
            <a:ext cx="1355703" cy="140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4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雲形吹き出し 17"/>
          <p:cNvSpPr/>
          <p:nvPr/>
        </p:nvSpPr>
        <p:spPr>
          <a:xfrm>
            <a:off x="2081049" y="993084"/>
            <a:ext cx="4690240" cy="1885445"/>
          </a:xfrm>
          <a:prstGeom prst="cloudCallout">
            <a:avLst>
              <a:gd name="adj1" fmla="val -39828"/>
              <a:gd name="adj2" fmla="val 1518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矢印 18"/>
          <p:cNvSpPr/>
          <p:nvPr/>
        </p:nvSpPr>
        <p:spPr>
          <a:xfrm>
            <a:off x="3602362" y="1690689"/>
            <a:ext cx="1846797" cy="531347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具体例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8CE4-D7D9-4BF6-B42B-E44F7A1915BA}" type="slidenum">
              <a:rPr lang="ja-JP" altLang="en-US" smtClean="0"/>
              <a:pPr/>
              <a:t>27</a:t>
            </a:fld>
            <a:endParaRPr lang="ja-JP" altLang="en-US"/>
          </a:p>
        </p:txBody>
      </p:sp>
      <p:grpSp>
        <p:nvGrpSpPr>
          <p:cNvPr id="9" name="グループ化 8"/>
          <p:cNvGrpSpPr/>
          <p:nvPr/>
        </p:nvGrpSpPr>
        <p:grpSpPr>
          <a:xfrm>
            <a:off x="1247549" y="4296871"/>
            <a:ext cx="1220522" cy="1698400"/>
            <a:chOff x="1797808" y="2638004"/>
            <a:chExt cx="1119118" cy="1892608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7808" y="3026421"/>
              <a:ext cx="1119118" cy="15041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正方形/長方形 7"/>
            <p:cNvSpPr/>
            <p:nvPr/>
          </p:nvSpPr>
          <p:spPr>
            <a:xfrm>
              <a:off x="1797808" y="2638004"/>
              <a:ext cx="1119118" cy="3884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 smtClean="0">
                  <a:solidFill>
                    <a:schemeClr val="tx1"/>
                  </a:solidFill>
                </a:rPr>
                <a:t>アリス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5915944" y="4102663"/>
            <a:ext cx="1119118" cy="1892608"/>
            <a:chOff x="5766674" y="2727016"/>
            <a:chExt cx="1119118" cy="1892608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6674" y="3115433"/>
              <a:ext cx="1113098" cy="1504191"/>
            </a:xfrm>
            <a:prstGeom prst="rect">
              <a:avLst/>
            </a:prstGeom>
          </p:spPr>
        </p:pic>
        <p:sp>
          <p:nvSpPr>
            <p:cNvPr id="10" name="正方形/長方形 9"/>
            <p:cNvSpPr/>
            <p:nvPr/>
          </p:nvSpPr>
          <p:spPr>
            <a:xfrm>
              <a:off x="5766674" y="2727016"/>
              <a:ext cx="1119118" cy="3884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 smtClean="0">
                  <a:solidFill>
                    <a:schemeClr val="tx1"/>
                  </a:solidFill>
                </a:rPr>
                <a:t>ボブ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円形吹き出し 12"/>
          <p:cNvSpPr/>
          <p:nvPr/>
        </p:nvSpPr>
        <p:spPr>
          <a:xfrm>
            <a:off x="5813645" y="2887929"/>
            <a:ext cx="3123527" cy="1020525"/>
          </a:xfrm>
          <a:prstGeom prst="wedgeEllipseCallout">
            <a:avLst>
              <a:gd name="adj1" fmla="val -17466"/>
              <a:gd name="adj2" fmla="val 6722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dirty="0" smtClean="0"/>
              <a:t>正解</a:t>
            </a:r>
            <a:endParaRPr lang="ja-JP" altLang="en-US" dirty="0"/>
          </a:p>
        </p:txBody>
      </p:sp>
      <p:sp>
        <p:nvSpPr>
          <p:cNvPr id="15" name="円形吹き出し 14"/>
          <p:cNvSpPr/>
          <p:nvPr/>
        </p:nvSpPr>
        <p:spPr>
          <a:xfrm>
            <a:off x="1669175" y="2887930"/>
            <a:ext cx="3123527" cy="1020525"/>
          </a:xfrm>
          <a:prstGeom prst="wedgeEllipseCallout">
            <a:avLst>
              <a:gd name="adj1" fmla="val -17466"/>
              <a:gd name="adj2" fmla="val 6722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dirty="0" smtClean="0"/>
              <a:t>天気は</a:t>
            </a:r>
            <a:endParaRPr lang="en-US" altLang="ja-JP" dirty="0" smtClean="0"/>
          </a:p>
          <a:p>
            <a:pPr algn="ctr">
              <a:lnSpc>
                <a:spcPct val="150000"/>
              </a:lnSpc>
            </a:pPr>
            <a:r>
              <a:rPr lang="ja-JP" altLang="en-US" dirty="0" smtClean="0"/>
              <a:t>晴れ</a:t>
            </a:r>
            <a:r>
              <a:rPr lang="en-US" altLang="ja-JP" dirty="0" smtClean="0"/>
              <a:t>,</a:t>
            </a:r>
            <a:r>
              <a:rPr lang="ja-JP" altLang="en-US" dirty="0" smtClean="0"/>
              <a:t>晴れ</a:t>
            </a:r>
            <a:r>
              <a:rPr lang="en-US" altLang="ja-JP" dirty="0"/>
              <a:t>,</a:t>
            </a:r>
            <a:r>
              <a:rPr lang="ja-JP" altLang="en-US" dirty="0" smtClean="0"/>
              <a:t>雨ね！</a:t>
            </a:r>
            <a:endParaRPr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2468071" y="1344766"/>
            <a:ext cx="3900915" cy="1182084"/>
            <a:chOff x="1992706" y="1812616"/>
            <a:chExt cx="3375146" cy="1009450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2706" y="1812616"/>
              <a:ext cx="981410" cy="1009450"/>
            </a:xfrm>
            <a:prstGeom prst="rect">
              <a:avLst/>
            </a:prstGeom>
          </p:spPr>
        </p:pic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1905693"/>
              <a:ext cx="795852" cy="823295"/>
            </a:xfrm>
            <a:prstGeom prst="rect">
              <a:avLst/>
            </a:prstGeom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2353" y="1812616"/>
              <a:ext cx="981410" cy="1009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161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雲形吹き出し 17"/>
          <p:cNvSpPr/>
          <p:nvPr/>
        </p:nvSpPr>
        <p:spPr>
          <a:xfrm>
            <a:off x="2081049" y="993084"/>
            <a:ext cx="4690240" cy="1885445"/>
          </a:xfrm>
          <a:prstGeom prst="cloudCallout">
            <a:avLst>
              <a:gd name="adj1" fmla="val -39828"/>
              <a:gd name="adj2" fmla="val 1518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矢印 18"/>
          <p:cNvSpPr/>
          <p:nvPr/>
        </p:nvSpPr>
        <p:spPr>
          <a:xfrm>
            <a:off x="3602362" y="1690689"/>
            <a:ext cx="1846797" cy="531347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具体例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8CE4-D7D9-4BF6-B42B-E44F7A1915BA}" type="slidenum">
              <a:rPr lang="ja-JP" altLang="en-US" smtClean="0"/>
              <a:pPr/>
              <a:t>28</a:t>
            </a:fld>
            <a:endParaRPr lang="ja-JP" altLang="en-US"/>
          </a:p>
        </p:txBody>
      </p:sp>
      <p:grpSp>
        <p:nvGrpSpPr>
          <p:cNvPr id="9" name="グループ化 8"/>
          <p:cNvGrpSpPr/>
          <p:nvPr/>
        </p:nvGrpSpPr>
        <p:grpSpPr>
          <a:xfrm>
            <a:off x="1247549" y="4296871"/>
            <a:ext cx="1220522" cy="1698400"/>
            <a:chOff x="1797808" y="2638004"/>
            <a:chExt cx="1119118" cy="1892608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7808" y="3026421"/>
              <a:ext cx="1119118" cy="15041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正方形/長方形 7"/>
            <p:cNvSpPr/>
            <p:nvPr/>
          </p:nvSpPr>
          <p:spPr>
            <a:xfrm>
              <a:off x="1797808" y="2638004"/>
              <a:ext cx="1119118" cy="3884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 smtClean="0">
                  <a:solidFill>
                    <a:schemeClr val="tx1"/>
                  </a:solidFill>
                </a:rPr>
                <a:t>アリス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5915944" y="4102663"/>
            <a:ext cx="1119118" cy="1892608"/>
            <a:chOff x="5766674" y="2727016"/>
            <a:chExt cx="1119118" cy="1892608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6674" y="3115433"/>
              <a:ext cx="1113098" cy="1504191"/>
            </a:xfrm>
            <a:prstGeom prst="rect">
              <a:avLst/>
            </a:prstGeom>
          </p:spPr>
        </p:pic>
        <p:sp>
          <p:nvSpPr>
            <p:cNvPr id="10" name="正方形/長方形 9"/>
            <p:cNvSpPr/>
            <p:nvPr/>
          </p:nvSpPr>
          <p:spPr>
            <a:xfrm>
              <a:off x="5766674" y="2727016"/>
              <a:ext cx="1119118" cy="3884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 smtClean="0">
                  <a:solidFill>
                    <a:schemeClr val="tx1"/>
                  </a:solidFill>
                </a:rPr>
                <a:t>ボブ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円形吹き出し 12"/>
          <p:cNvSpPr/>
          <p:nvPr/>
        </p:nvSpPr>
        <p:spPr>
          <a:xfrm>
            <a:off x="5813645" y="2887929"/>
            <a:ext cx="3123527" cy="1020525"/>
          </a:xfrm>
          <a:prstGeom prst="wedgeEllipseCallout">
            <a:avLst>
              <a:gd name="adj1" fmla="val -17466"/>
              <a:gd name="adj2" fmla="val 6722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dirty="0" smtClean="0"/>
              <a:t>正解</a:t>
            </a:r>
            <a:endParaRPr lang="ja-JP" altLang="en-US" dirty="0"/>
          </a:p>
        </p:txBody>
      </p:sp>
      <p:sp>
        <p:nvSpPr>
          <p:cNvPr id="15" name="円形吹き出し 14"/>
          <p:cNvSpPr/>
          <p:nvPr/>
        </p:nvSpPr>
        <p:spPr>
          <a:xfrm>
            <a:off x="1669175" y="2887930"/>
            <a:ext cx="3123527" cy="1020525"/>
          </a:xfrm>
          <a:prstGeom prst="wedgeEllipseCallout">
            <a:avLst>
              <a:gd name="adj1" fmla="val -17466"/>
              <a:gd name="adj2" fmla="val 6722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dirty="0" smtClean="0"/>
              <a:t>天気は</a:t>
            </a:r>
            <a:endParaRPr lang="en-US" altLang="ja-JP" dirty="0" smtClean="0"/>
          </a:p>
          <a:p>
            <a:pPr algn="ctr">
              <a:lnSpc>
                <a:spcPct val="150000"/>
              </a:lnSpc>
            </a:pPr>
            <a:r>
              <a:rPr lang="ja-JP" altLang="en-US" dirty="0" smtClean="0"/>
              <a:t>晴れ</a:t>
            </a:r>
            <a:r>
              <a:rPr lang="en-US" altLang="ja-JP" dirty="0" smtClean="0"/>
              <a:t>,</a:t>
            </a:r>
            <a:r>
              <a:rPr lang="ja-JP" altLang="en-US" dirty="0" smtClean="0"/>
              <a:t>晴れ</a:t>
            </a:r>
            <a:r>
              <a:rPr lang="en-US" altLang="ja-JP" dirty="0"/>
              <a:t>,</a:t>
            </a:r>
            <a:r>
              <a:rPr lang="ja-JP" altLang="en-US" dirty="0" smtClean="0"/>
              <a:t>雨ね！</a:t>
            </a:r>
            <a:endParaRPr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2468071" y="1344766"/>
            <a:ext cx="3900915" cy="1182084"/>
            <a:chOff x="1992706" y="1812616"/>
            <a:chExt cx="3375146" cy="1009450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2706" y="1812616"/>
              <a:ext cx="981410" cy="1009450"/>
            </a:xfrm>
            <a:prstGeom prst="rect">
              <a:avLst/>
            </a:prstGeom>
          </p:spPr>
        </p:pic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1905693"/>
              <a:ext cx="795852" cy="823295"/>
            </a:xfrm>
            <a:prstGeom prst="rect">
              <a:avLst/>
            </a:prstGeom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2353" y="1812616"/>
              <a:ext cx="981410" cy="1009450"/>
            </a:xfrm>
            <a:prstGeom prst="rect">
              <a:avLst/>
            </a:prstGeom>
          </p:spPr>
        </p:pic>
      </p:grpSp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943970"/>
              </p:ext>
            </p:extLst>
          </p:nvPr>
        </p:nvGraphicFramePr>
        <p:xfrm>
          <a:off x="399054" y="4971220"/>
          <a:ext cx="8253411" cy="1371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847208">
                  <a:extLst>
                    <a:ext uri="{9D8B030D-6E8A-4147-A177-3AD203B41FA5}">
                      <a16:colId xmlns:a16="http://schemas.microsoft.com/office/drawing/2014/main" val="4162305903"/>
                    </a:ext>
                  </a:extLst>
                </a:gridCol>
                <a:gridCol w="1825358">
                  <a:extLst>
                    <a:ext uri="{9D8B030D-6E8A-4147-A177-3AD203B41FA5}">
                      <a16:colId xmlns:a16="http://schemas.microsoft.com/office/drawing/2014/main" val="1004922152"/>
                    </a:ext>
                  </a:extLst>
                </a:gridCol>
                <a:gridCol w="1842825">
                  <a:extLst>
                    <a:ext uri="{9D8B030D-6E8A-4147-A177-3AD203B41FA5}">
                      <a16:colId xmlns:a16="http://schemas.microsoft.com/office/drawing/2014/main" val="2922253563"/>
                    </a:ext>
                  </a:extLst>
                </a:gridCol>
                <a:gridCol w="1738020">
                  <a:extLst>
                    <a:ext uri="{9D8B030D-6E8A-4147-A177-3AD203B41FA5}">
                      <a16:colId xmlns:a16="http://schemas.microsoft.com/office/drawing/2014/main" val="3000470594"/>
                    </a:ext>
                  </a:extLst>
                </a:gridCol>
              </a:tblGrid>
              <a:tr h="39211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dirty="0" smtClean="0"/>
                        <a:t>観測系列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dirty="0" smtClean="0"/>
                        <a:t>散歩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dirty="0" smtClean="0"/>
                        <a:t>散歩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dirty="0" smtClean="0"/>
                        <a:t>掃除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65916"/>
                  </a:ext>
                </a:extLst>
              </a:tr>
              <a:tr h="39211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dirty="0" smtClean="0"/>
                        <a:t>最尤状態遷移系列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 smtClean="0">
                          <a:solidFill>
                            <a:srgbClr val="C00000"/>
                          </a:solidFill>
                        </a:rPr>
                        <a:t>晴れ</a:t>
                      </a:r>
                      <a:endParaRPr kumimoji="1" lang="ja-JP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 smtClean="0">
                          <a:solidFill>
                            <a:srgbClr val="C00000"/>
                          </a:solidFill>
                        </a:rPr>
                        <a:t>晴れ</a:t>
                      </a:r>
                      <a:endParaRPr kumimoji="1" lang="ja-JP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 smtClean="0">
                          <a:solidFill>
                            <a:srgbClr val="C00000"/>
                          </a:solidFill>
                        </a:rPr>
                        <a:t>雨</a:t>
                      </a:r>
                      <a:endParaRPr kumimoji="1" lang="ja-JP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227747"/>
                  </a:ext>
                </a:extLst>
              </a:tr>
              <a:tr h="39211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dirty="0" smtClean="0"/>
                        <a:t>実際の天気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 smtClean="0">
                          <a:solidFill>
                            <a:srgbClr val="C00000"/>
                          </a:solidFill>
                        </a:rPr>
                        <a:t>晴れ</a:t>
                      </a:r>
                      <a:endParaRPr kumimoji="1" lang="ja-JP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 smtClean="0">
                          <a:solidFill>
                            <a:srgbClr val="C00000"/>
                          </a:solidFill>
                        </a:rPr>
                        <a:t>晴れ</a:t>
                      </a:r>
                      <a:endParaRPr kumimoji="1" lang="ja-JP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 smtClean="0">
                          <a:solidFill>
                            <a:srgbClr val="C00000"/>
                          </a:solidFill>
                        </a:rPr>
                        <a:t>雨</a:t>
                      </a:r>
                      <a:endParaRPr kumimoji="1" lang="ja-JP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078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16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HMM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 smtClean="0"/>
              <a:t>推定問題</a:t>
            </a:r>
            <a:endParaRPr kumimoji="1" lang="en-US" altLang="ja-JP" dirty="0"/>
          </a:p>
          <a:p>
            <a:pPr marL="457200" lvl="1" indent="0">
              <a:lnSpc>
                <a:spcPct val="150000"/>
              </a:lnSpc>
              <a:buNone/>
            </a:pPr>
            <a:endParaRPr kumimoji="1"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628650" y="2459421"/>
            <a:ext cx="7886700" cy="38524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sz="2400" dirty="0" smtClean="0">
                <a:solidFill>
                  <a:srgbClr val="002060"/>
                </a:solidFill>
              </a:rPr>
              <a:t>観測系列</a:t>
            </a:r>
            <a:r>
              <a:rPr lang="en-US" altLang="ja-JP" sz="2400" dirty="0" smtClean="0">
                <a:solidFill>
                  <a:srgbClr val="002060"/>
                </a:solidFill>
              </a:rPr>
              <a:t>O</a:t>
            </a:r>
            <a:r>
              <a:rPr lang="ja-JP" altLang="en-US" sz="2400" dirty="0" smtClean="0">
                <a:solidFill>
                  <a:srgbClr val="002060"/>
                </a:solidFill>
              </a:rPr>
              <a:t>から</a:t>
            </a:r>
            <a:r>
              <a:rPr lang="en-US" altLang="ja-JP" sz="2400" dirty="0" smtClean="0">
                <a:solidFill>
                  <a:srgbClr val="002060"/>
                </a:solidFill>
              </a:rPr>
              <a:t>,</a:t>
            </a:r>
            <a:br>
              <a:rPr lang="en-US" altLang="ja-JP" sz="2400" dirty="0" smtClean="0">
                <a:solidFill>
                  <a:srgbClr val="002060"/>
                </a:solidFill>
              </a:rPr>
            </a:br>
            <a:r>
              <a:rPr lang="en-US" altLang="ja-JP" sz="2400" dirty="0" smtClean="0">
                <a:solidFill>
                  <a:srgbClr val="002060"/>
                </a:solidFill>
              </a:rPr>
              <a:t>P(O|M)</a:t>
            </a:r>
            <a:r>
              <a:rPr lang="ja-JP" altLang="en-US" sz="2400" dirty="0" smtClean="0">
                <a:solidFill>
                  <a:srgbClr val="002060"/>
                </a:solidFill>
              </a:rPr>
              <a:t>を最大にするような</a:t>
            </a:r>
            <a:r>
              <a:rPr lang="en-US" altLang="ja-JP" sz="2400" dirty="0" smtClean="0">
                <a:solidFill>
                  <a:srgbClr val="002060"/>
                </a:solidFill>
              </a:rPr>
              <a:t/>
            </a:r>
            <a:br>
              <a:rPr lang="en-US" altLang="ja-JP" sz="2400" dirty="0" smtClean="0">
                <a:solidFill>
                  <a:srgbClr val="002060"/>
                </a:solidFill>
              </a:rPr>
            </a:br>
            <a:r>
              <a:rPr lang="ja-JP" altLang="en-US" sz="2400" dirty="0" smtClean="0">
                <a:solidFill>
                  <a:srgbClr val="002060"/>
                </a:solidFill>
              </a:rPr>
              <a:t>モデル</a:t>
            </a:r>
            <a:r>
              <a:rPr lang="en-US" altLang="ja-JP" sz="2400" dirty="0" smtClean="0">
                <a:solidFill>
                  <a:srgbClr val="002060"/>
                </a:solidFill>
              </a:rPr>
              <a:t>M</a:t>
            </a:r>
            <a:r>
              <a:rPr lang="ja-JP" altLang="en-US" sz="2400" dirty="0" smtClean="0">
                <a:solidFill>
                  <a:srgbClr val="002060"/>
                </a:solidFill>
              </a:rPr>
              <a:t>を求める問題</a:t>
            </a:r>
            <a:endParaRPr lang="en-US" altLang="ja-JP" sz="2400" dirty="0" smtClean="0">
              <a:solidFill>
                <a:srgbClr val="002060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ja-JP" sz="2400" dirty="0">
              <a:solidFill>
                <a:srgbClr val="002060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ja-JP" sz="2400" dirty="0" smtClean="0">
              <a:solidFill>
                <a:srgbClr val="00206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312193" y="4989518"/>
            <a:ext cx="4519613" cy="806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rgbClr val="C00000"/>
                </a:solidFill>
              </a:rPr>
              <a:t>バウムウェルチアルゴリズム</a:t>
            </a:r>
            <a:endParaRPr kumimoji="1" lang="ja-JP" alt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四角形吹き出し 7"/>
          <p:cNvSpPr/>
          <p:nvPr/>
        </p:nvSpPr>
        <p:spPr>
          <a:xfrm>
            <a:off x="5625744" y="861657"/>
            <a:ext cx="2889606" cy="1053497"/>
          </a:xfrm>
          <a:prstGeom prst="wedgeRectCallout">
            <a:avLst>
              <a:gd name="adj1" fmla="val -59094"/>
              <a:gd name="adj2" fmla="val 153867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/>
              <a:t>観測系列から</a:t>
            </a:r>
            <a:r>
              <a:rPr lang="en-US" altLang="ja-JP" sz="2000" b="1" dirty="0" smtClean="0"/>
              <a:t/>
            </a:r>
            <a:br>
              <a:rPr lang="en-US" altLang="ja-JP" sz="2000" b="1" dirty="0" smtClean="0"/>
            </a:br>
            <a:r>
              <a:rPr lang="ja-JP" altLang="en-US" sz="2000" b="1" dirty="0" smtClean="0"/>
              <a:t>パラメータを学習する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9871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Markov Model</a:t>
            </a:r>
            <a:endParaRPr kumimoji="1" lang="ja-JP" altLang="en-US" dirty="0"/>
          </a:p>
        </p:txBody>
      </p:sp>
      <p:sp>
        <p:nvSpPr>
          <p:cNvPr id="8" name="楕円 7"/>
          <p:cNvSpPr/>
          <p:nvPr/>
        </p:nvSpPr>
        <p:spPr>
          <a:xfrm rot="1071579">
            <a:off x="3019192" y="4697509"/>
            <a:ext cx="968823" cy="310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>
          <a:xfrm>
            <a:off x="628650" y="4130566"/>
            <a:ext cx="7886700" cy="25461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 sz="2400" dirty="0" smtClean="0"/>
              <a:t>状態：｛</a:t>
            </a:r>
            <a:r>
              <a:rPr kumimoji="1" lang="en-US" altLang="ja-JP" sz="2400" dirty="0" smtClean="0"/>
              <a:t>Rainy</a:t>
            </a:r>
            <a:r>
              <a:rPr lang="en-US" altLang="ja-JP" sz="2400" dirty="0" smtClean="0"/>
              <a:t>, </a:t>
            </a:r>
            <a:r>
              <a:rPr kumimoji="1" lang="en-US" altLang="ja-JP" sz="2400" dirty="0" smtClean="0"/>
              <a:t>Sunny</a:t>
            </a:r>
            <a:r>
              <a:rPr kumimoji="1" lang="ja-JP" altLang="en-US" sz="2400" dirty="0" smtClean="0"/>
              <a:t>｝</a:t>
            </a:r>
            <a:endParaRPr kumimoji="1"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推移確率：</a:t>
            </a:r>
            <a:endParaRPr lang="en-US" altLang="ja-JP" sz="2400" dirty="0" smtClean="0"/>
          </a:p>
          <a:p>
            <a:pPr lvl="1">
              <a:lnSpc>
                <a:spcPct val="100000"/>
              </a:lnSpc>
            </a:pPr>
            <a:r>
              <a:rPr kumimoji="1" lang="en-US" altLang="ja-JP" sz="2000" dirty="0" smtClean="0"/>
              <a:t>P(‘</a:t>
            </a:r>
            <a:r>
              <a:rPr kumimoji="1" lang="en-US" altLang="ja-JP" sz="2000" dirty="0" err="1" smtClean="0"/>
              <a:t>Rainy’|’Rainy</a:t>
            </a:r>
            <a:r>
              <a:rPr kumimoji="1" lang="en-US" altLang="ja-JP" sz="2000" dirty="0" smtClean="0"/>
              <a:t>’)  =0.7,  P(‘</a:t>
            </a:r>
            <a:r>
              <a:rPr kumimoji="1" lang="en-US" altLang="ja-JP" sz="2000" dirty="0" err="1" smtClean="0"/>
              <a:t>Sunny’|’Rainy</a:t>
            </a:r>
            <a:r>
              <a:rPr kumimoji="1" lang="en-US" altLang="ja-JP" sz="2000" dirty="0" smtClean="0"/>
              <a:t>’)  =0.3 ,</a:t>
            </a:r>
          </a:p>
          <a:p>
            <a:pPr lvl="1">
              <a:lnSpc>
                <a:spcPct val="100000"/>
              </a:lnSpc>
            </a:pPr>
            <a:r>
              <a:rPr lang="en-US" altLang="ja-JP" sz="2000" dirty="0" smtClean="0"/>
              <a:t>P(‘</a:t>
            </a:r>
            <a:r>
              <a:rPr lang="en-US" altLang="ja-JP" sz="2000" dirty="0" err="1" smtClean="0"/>
              <a:t>Rainy’|’Sunny</a:t>
            </a:r>
            <a:r>
              <a:rPr lang="en-US" altLang="ja-JP" sz="2000" dirty="0" smtClean="0"/>
              <a:t>’) =0.4,  P(‘</a:t>
            </a:r>
            <a:r>
              <a:rPr lang="en-US" altLang="ja-JP" sz="2000" dirty="0" err="1" smtClean="0"/>
              <a:t>Sunny’|’Sunny</a:t>
            </a:r>
            <a:r>
              <a:rPr lang="en-US" altLang="ja-JP" sz="2000" dirty="0" smtClean="0"/>
              <a:t>’) =0.6</a:t>
            </a:r>
          </a:p>
          <a:p>
            <a:pPr>
              <a:lnSpc>
                <a:spcPct val="100000"/>
              </a:lnSpc>
            </a:pPr>
            <a:r>
              <a:rPr kumimoji="1" lang="ja-JP" altLang="en-US" sz="2400" dirty="0" smtClean="0"/>
              <a:t>初期確率： </a:t>
            </a:r>
            <a:r>
              <a:rPr kumimoji="1" lang="en-US" altLang="ja-JP" sz="2400" dirty="0" smtClean="0"/>
              <a:t>P(‘Rainy’)=0.6, P(‘Sunny’)=0.4</a:t>
            </a:r>
            <a:endParaRPr kumimoji="1" lang="ja-JP" altLang="en-US" sz="2400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951" y="1690689"/>
            <a:ext cx="6448097" cy="23145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14" name="四角形吹き出し 13"/>
          <p:cNvSpPr/>
          <p:nvPr/>
        </p:nvSpPr>
        <p:spPr>
          <a:xfrm>
            <a:off x="6905296" y="4130566"/>
            <a:ext cx="2238703" cy="2100483"/>
          </a:xfrm>
          <a:prstGeom prst="wedgeRectCallout">
            <a:avLst>
              <a:gd name="adj1" fmla="val -60031"/>
              <a:gd name="adj2" fmla="val 1620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solidFill>
                  <a:schemeClr val="accent4">
                    <a:lumMod val="50000"/>
                  </a:schemeClr>
                </a:solidFill>
              </a:rPr>
              <a:t>条件付確率</a:t>
            </a:r>
            <a:endParaRPr lang="en-US" altLang="ja-JP" sz="20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kumimoji="1" lang="en-US" altLang="ja-JP" sz="2000" b="1" dirty="0" smtClean="0">
                <a:solidFill>
                  <a:schemeClr val="accent4">
                    <a:lumMod val="50000"/>
                  </a:schemeClr>
                </a:solidFill>
              </a:rPr>
              <a:t>P(</a:t>
            </a:r>
            <a:r>
              <a:rPr kumimoji="1" lang="en-US" altLang="ja-JP" sz="2000" b="1" dirty="0" err="1" smtClean="0">
                <a:solidFill>
                  <a:schemeClr val="accent4">
                    <a:lumMod val="50000"/>
                  </a:schemeClr>
                </a:solidFill>
              </a:rPr>
              <a:t>x|y</a:t>
            </a:r>
            <a:r>
              <a:rPr kumimoji="1" lang="en-US" altLang="ja-JP" sz="2000" b="1" dirty="0" smtClean="0">
                <a:solidFill>
                  <a:schemeClr val="accent4">
                    <a:lumMod val="50000"/>
                  </a:schemeClr>
                </a:solidFill>
              </a:rPr>
              <a:t>)</a:t>
            </a:r>
          </a:p>
          <a:p>
            <a:pPr algn="ctr"/>
            <a:endParaRPr kumimoji="1" lang="en-US" altLang="ja-JP" sz="20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ja-JP" altLang="en-US" sz="2000" b="1" dirty="0">
                <a:solidFill>
                  <a:schemeClr val="accent4">
                    <a:lumMod val="50000"/>
                  </a:schemeClr>
                </a:solidFill>
              </a:rPr>
              <a:t>事象</a:t>
            </a:r>
            <a:r>
              <a:rPr lang="en-US" altLang="ja-JP" sz="2000" b="1" dirty="0" smtClean="0">
                <a:solidFill>
                  <a:schemeClr val="accent4">
                    <a:lumMod val="50000"/>
                  </a:schemeClr>
                </a:solidFill>
              </a:rPr>
              <a:t>y</a:t>
            </a:r>
            <a:r>
              <a:rPr lang="ja-JP" altLang="en-US" sz="2000" b="1" dirty="0" smtClean="0">
                <a:solidFill>
                  <a:schemeClr val="accent4">
                    <a:lumMod val="50000"/>
                  </a:schemeClr>
                </a:solidFill>
              </a:rPr>
              <a:t>が起きた時</a:t>
            </a:r>
            <a:r>
              <a:rPr lang="en-US" altLang="ja-JP" sz="2000" b="1" dirty="0" smtClean="0">
                <a:solidFill>
                  <a:schemeClr val="accent4">
                    <a:lumMod val="50000"/>
                  </a:schemeClr>
                </a:solidFill>
              </a:rPr>
              <a:t>,</a:t>
            </a:r>
            <a:br>
              <a:rPr lang="en-US" altLang="ja-JP" sz="2000" b="1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altLang="ja-JP" sz="2000" b="1" dirty="0" smtClean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ja-JP" altLang="en-US" sz="2000" b="1" dirty="0" smtClean="0">
                <a:solidFill>
                  <a:schemeClr val="accent4">
                    <a:lumMod val="50000"/>
                  </a:schemeClr>
                </a:solidFill>
              </a:rPr>
              <a:t>が起きる確率</a:t>
            </a:r>
            <a:endParaRPr kumimoji="1" lang="ja-JP" alt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099643" y="2664372"/>
            <a:ext cx="6850118" cy="1395439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95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71" y="169207"/>
            <a:ext cx="6935372" cy="4351338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推定</a:t>
            </a:r>
            <a:endParaRPr kumimoji="1" lang="ja-JP" altLang="en-US" dirty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1872154" y="1134271"/>
            <a:ext cx="5391806" cy="1971345"/>
            <a:chOff x="1929928" y="1189919"/>
            <a:chExt cx="5391806" cy="1971345"/>
          </a:xfrm>
        </p:grpSpPr>
        <p:sp>
          <p:nvSpPr>
            <p:cNvPr id="3" name="正方形/長方形 2"/>
            <p:cNvSpPr/>
            <p:nvPr/>
          </p:nvSpPr>
          <p:spPr>
            <a:xfrm>
              <a:off x="3740334" y="1189919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5067265" y="1189919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1929928" y="2012354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4252713" y="1526195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4252712" y="1994233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6809355" y="2012354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008755" y="2540498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740334" y="2494074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3640485" y="2850881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978875" y="2853836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944356" y="2499548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6675935" y="2497029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/>
              <p:cNvSpPr/>
              <p:nvPr/>
            </p:nvSpPr>
            <p:spPr>
              <a:xfrm>
                <a:off x="1273428" y="4712958"/>
                <a:ext cx="6589258" cy="173067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kumimoji="1" lang="ja-JP" altLang="en-US" sz="2000" b="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モデル</a:t>
                </a:r>
                <a:r>
                  <a:rPr kumimoji="1" lang="en-US" altLang="ja-JP" sz="2000" b="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M</a:t>
                </a:r>
                <a:r>
                  <a:rPr lang="ja-JP" altLang="en-US" sz="20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による出力記号の集合を</a:t>
                </a:r>
                <a:r>
                  <a:rPr lang="en-US" altLang="ja-JP" sz="20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O</a:t>
                </a:r>
                <a:r>
                  <a:rPr lang="ja-JP" altLang="en-US" sz="20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とすると</a:t>
                </a:r>
                <a:endParaRPr kumimoji="1" lang="en-US" altLang="ja-JP" sz="2000" b="0" i="1" dirty="0" smtClean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ja-JP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ja-JP" alt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・・・</m:t>
                          </m:r>
                          <m:r>
                            <a:rPr lang="en-US" altLang="ja-JP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d>
                    </m:oMath>
                  </m:oMathPara>
                </a14:m>
                <a:endParaRPr lang="en-US" altLang="ja-JP" sz="2000" dirty="0">
                  <a:solidFill>
                    <a:srgbClr val="002060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kumimoji="1" lang="ja-JP" altLang="en-US" sz="2000" dirty="0" smtClean="0">
                    <a:solidFill>
                      <a:srgbClr val="002060"/>
                    </a:solidFill>
                  </a:rPr>
                  <a:t>この観測系列からパラメータを推定</a:t>
                </a:r>
                <a:endParaRPr kumimoji="1" lang="en-US" altLang="ja-JP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428" y="4712958"/>
                <a:ext cx="6589258" cy="17306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5572125" y="365126"/>
            <a:ext cx="1733550" cy="7715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rgbClr val="002060"/>
                </a:solidFill>
              </a:rPr>
              <a:t>モデル</a:t>
            </a:r>
            <a:r>
              <a:rPr kumimoji="1" lang="en-US" altLang="ja-JP" sz="2800" dirty="0" smtClean="0">
                <a:solidFill>
                  <a:srgbClr val="002060"/>
                </a:solidFill>
              </a:rPr>
              <a:t>M</a:t>
            </a:r>
            <a:endParaRPr kumimoji="1" lang="ja-JP" alt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62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結局</a:t>
            </a:r>
            <a:r>
              <a:rPr lang="en-US" altLang="ja-JP" dirty="0"/>
              <a:t>HMM</a:t>
            </a:r>
            <a:r>
              <a:rPr lang="ja-JP" altLang="en-US" dirty="0"/>
              <a:t>で何ができるのか？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lang="ja-JP" altLang="en-US" smtClean="0"/>
              <a:pPr/>
              <a:t>31</a:t>
            </a:fld>
            <a:endParaRPr lang="ja-JP" altLang="en-US" dirty="0"/>
          </a:p>
        </p:txBody>
      </p:sp>
      <p:pic>
        <p:nvPicPr>
          <p:cNvPr id="5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14" y="1909545"/>
            <a:ext cx="6958022" cy="26978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42912" y="4899955"/>
              <a:ext cx="8258176" cy="13716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2064544">
                      <a:extLst>
                        <a:ext uri="{9D8B030D-6E8A-4147-A177-3AD203B41FA5}">
                          <a16:colId xmlns:a16="http://schemas.microsoft.com/office/drawing/2014/main" val="4162305903"/>
                        </a:ext>
                      </a:extLst>
                    </a:gridCol>
                    <a:gridCol w="2064544">
                      <a:extLst>
                        <a:ext uri="{9D8B030D-6E8A-4147-A177-3AD203B41FA5}">
                          <a16:colId xmlns:a16="http://schemas.microsoft.com/office/drawing/2014/main" val="1004922152"/>
                        </a:ext>
                      </a:extLst>
                    </a:gridCol>
                    <a:gridCol w="2064544">
                      <a:extLst>
                        <a:ext uri="{9D8B030D-6E8A-4147-A177-3AD203B41FA5}">
                          <a16:colId xmlns:a16="http://schemas.microsoft.com/office/drawing/2014/main" val="2922253563"/>
                        </a:ext>
                      </a:extLst>
                    </a:gridCol>
                    <a:gridCol w="2064544">
                      <a:extLst>
                        <a:ext uri="{9D8B030D-6E8A-4147-A177-3AD203B41FA5}">
                          <a16:colId xmlns:a16="http://schemas.microsoft.com/office/drawing/2014/main" val="3000470594"/>
                        </a:ext>
                      </a:extLst>
                    </a:gridCol>
                  </a:tblGrid>
                  <a:tr h="3921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 smtClean="0"/>
                            <a:t>時刻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2275830"/>
                      </a:ext>
                    </a:extLst>
                  </a:tr>
                  <a:tr h="3921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観測系列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散歩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掃除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買い物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5965916"/>
                      </a:ext>
                    </a:extLst>
                  </a:tr>
                  <a:tr h="3921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状態遷移系列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？？？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？？？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？？？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2277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1019919"/>
                  </p:ext>
                </p:extLst>
              </p:nvPr>
            </p:nvGraphicFramePr>
            <p:xfrm>
              <a:off x="442912" y="4899955"/>
              <a:ext cx="8258176" cy="13716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2064544">
                      <a:extLst>
                        <a:ext uri="{9D8B030D-6E8A-4147-A177-3AD203B41FA5}">
                          <a16:colId xmlns:a16="http://schemas.microsoft.com/office/drawing/2014/main" val="4162305903"/>
                        </a:ext>
                      </a:extLst>
                    </a:gridCol>
                    <a:gridCol w="2064544">
                      <a:extLst>
                        <a:ext uri="{9D8B030D-6E8A-4147-A177-3AD203B41FA5}">
                          <a16:colId xmlns:a16="http://schemas.microsoft.com/office/drawing/2014/main" val="1004922152"/>
                        </a:ext>
                      </a:extLst>
                    </a:gridCol>
                    <a:gridCol w="2064544">
                      <a:extLst>
                        <a:ext uri="{9D8B030D-6E8A-4147-A177-3AD203B41FA5}">
                          <a16:colId xmlns:a16="http://schemas.microsoft.com/office/drawing/2014/main" val="2922253563"/>
                        </a:ext>
                      </a:extLst>
                    </a:gridCol>
                    <a:gridCol w="2064544">
                      <a:extLst>
                        <a:ext uri="{9D8B030D-6E8A-4147-A177-3AD203B41FA5}">
                          <a16:colId xmlns:a16="http://schemas.microsoft.com/office/drawing/2014/main" val="300047059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 smtClean="0"/>
                            <a:t>時刻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6667" r="-200000" b="-23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6667" r="-100000" b="-23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6667" b="-23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2758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観測系列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散歩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掃除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買い物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59659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状態遷移系列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？？？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？？？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？？？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2277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 smtClean="0"/>
              <a:t>復号問題</a:t>
            </a:r>
            <a:endParaRPr lang="en-US" altLang="ja-JP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1410432" y="2557697"/>
            <a:ext cx="6189785" cy="856482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661503" y="3578499"/>
            <a:ext cx="7611057" cy="1028865"/>
          </a:xfrm>
          <a:prstGeom prst="rect">
            <a:avLst/>
          </a:prstGeom>
          <a:solidFill>
            <a:schemeClr val="accent2">
              <a:lumMod val="60000"/>
              <a:lumOff val="4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370183" y="214818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隠れ状態</a:t>
            </a:r>
            <a:endParaRPr kumimoji="1" lang="ja-JP" altLang="en-US" sz="2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600217" y="321273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出力</a:t>
            </a:r>
            <a:r>
              <a:rPr lang="ja-JP" altLang="en-US" sz="2400" dirty="0" smtClean="0"/>
              <a:t>記号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 1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42912" y="4899955"/>
              <a:ext cx="8258176" cy="13716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2064544">
                      <a:extLst>
                        <a:ext uri="{9D8B030D-6E8A-4147-A177-3AD203B41FA5}">
                          <a16:colId xmlns:a16="http://schemas.microsoft.com/office/drawing/2014/main" val="4162305903"/>
                        </a:ext>
                      </a:extLst>
                    </a:gridCol>
                    <a:gridCol w="2064544">
                      <a:extLst>
                        <a:ext uri="{9D8B030D-6E8A-4147-A177-3AD203B41FA5}">
                          <a16:colId xmlns:a16="http://schemas.microsoft.com/office/drawing/2014/main" val="1004922152"/>
                        </a:ext>
                      </a:extLst>
                    </a:gridCol>
                    <a:gridCol w="2064544">
                      <a:extLst>
                        <a:ext uri="{9D8B030D-6E8A-4147-A177-3AD203B41FA5}">
                          <a16:colId xmlns:a16="http://schemas.microsoft.com/office/drawing/2014/main" val="2922253563"/>
                        </a:ext>
                      </a:extLst>
                    </a:gridCol>
                    <a:gridCol w="2064544">
                      <a:extLst>
                        <a:ext uri="{9D8B030D-6E8A-4147-A177-3AD203B41FA5}">
                          <a16:colId xmlns:a16="http://schemas.microsoft.com/office/drawing/2014/main" val="3000470594"/>
                        </a:ext>
                      </a:extLst>
                    </a:gridCol>
                  </a:tblGrid>
                  <a:tr h="3921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 smtClean="0"/>
                            <a:t>時刻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2275830"/>
                      </a:ext>
                    </a:extLst>
                  </a:tr>
                  <a:tr h="3921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観測系列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散歩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掃除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買い物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5965916"/>
                      </a:ext>
                    </a:extLst>
                  </a:tr>
                  <a:tr h="3921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状態遷移系列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rgbClr val="C00000"/>
                              </a:solidFill>
                            </a:rPr>
                            <a:t>晴れ</a:t>
                          </a:r>
                          <a:endParaRPr kumimoji="1" lang="ja-JP" alt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rgbClr val="C00000"/>
                              </a:solidFill>
                            </a:rPr>
                            <a:t>雨</a:t>
                          </a:r>
                          <a:endParaRPr kumimoji="1" lang="ja-JP" alt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rgbClr val="C00000"/>
                              </a:solidFill>
                            </a:rPr>
                            <a:t>雨</a:t>
                          </a:r>
                          <a:endParaRPr kumimoji="1" lang="ja-JP" alt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2277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5940329"/>
                  </p:ext>
                </p:extLst>
              </p:nvPr>
            </p:nvGraphicFramePr>
            <p:xfrm>
              <a:off x="442912" y="4899955"/>
              <a:ext cx="8258176" cy="13716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2064544">
                      <a:extLst>
                        <a:ext uri="{9D8B030D-6E8A-4147-A177-3AD203B41FA5}">
                          <a16:colId xmlns:a16="http://schemas.microsoft.com/office/drawing/2014/main" val="4162305903"/>
                        </a:ext>
                      </a:extLst>
                    </a:gridCol>
                    <a:gridCol w="2064544">
                      <a:extLst>
                        <a:ext uri="{9D8B030D-6E8A-4147-A177-3AD203B41FA5}">
                          <a16:colId xmlns:a16="http://schemas.microsoft.com/office/drawing/2014/main" val="1004922152"/>
                        </a:ext>
                      </a:extLst>
                    </a:gridCol>
                    <a:gridCol w="2064544">
                      <a:extLst>
                        <a:ext uri="{9D8B030D-6E8A-4147-A177-3AD203B41FA5}">
                          <a16:colId xmlns:a16="http://schemas.microsoft.com/office/drawing/2014/main" val="2922253563"/>
                        </a:ext>
                      </a:extLst>
                    </a:gridCol>
                    <a:gridCol w="2064544">
                      <a:extLst>
                        <a:ext uri="{9D8B030D-6E8A-4147-A177-3AD203B41FA5}">
                          <a16:colId xmlns:a16="http://schemas.microsoft.com/office/drawing/2014/main" val="300047059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 smtClean="0"/>
                            <a:t>時刻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6667" r="-200000" b="-23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6667" r="-100000" b="-23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6667" b="-23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2758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観測系列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散歩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掃除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買い物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59659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状態遷移系列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rgbClr val="C00000"/>
                              </a:solidFill>
                            </a:rPr>
                            <a:t>晴れ</a:t>
                          </a:r>
                          <a:endParaRPr kumimoji="1" lang="ja-JP" alt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rgbClr val="C00000"/>
                              </a:solidFill>
                            </a:rPr>
                            <a:t>雨</a:t>
                          </a:r>
                          <a:endParaRPr kumimoji="1" lang="ja-JP" alt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rgbClr val="C00000"/>
                              </a:solidFill>
                            </a:rPr>
                            <a:t>雨</a:t>
                          </a:r>
                          <a:endParaRPr kumimoji="1" lang="ja-JP" alt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2277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四角形吹き出し 11"/>
          <p:cNvSpPr/>
          <p:nvPr/>
        </p:nvSpPr>
        <p:spPr>
          <a:xfrm>
            <a:off x="1200150" y="6356351"/>
            <a:ext cx="3305175" cy="449921"/>
          </a:xfrm>
          <a:prstGeom prst="wedgeRectCallout">
            <a:avLst>
              <a:gd name="adj1" fmla="val 22845"/>
              <a:gd name="adj2" fmla="val -8221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C00000"/>
                </a:solidFill>
              </a:rPr>
              <a:t>復号化により求まる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37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/>
          <p:cNvGrpSpPr/>
          <p:nvPr/>
        </p:nvGrpSpPr>
        <p:grpSpPr>
          <a:xfrm>
            <a:off x="375250" y="3259138"/>
            <a:ext cx="3185985" cy="2917824"/>
            <a:chOff x="375250" y="3259138"/>
            <a:chExt cx="3185985" cy="2917824"/>
          </a:xfrm>
        </p:grpSpPr>
        <p:pic>
          <p:nvPicPr>
            <p:cNvPr id="5" name="コンテンツ プレースホルダ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250" y="3259138"/>
              <a:ext cx="3183907" cy="291782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楕円 12"/>
                <p:cNvSpPr/>
                <p:nvPr/>
              </p:nvSpPr>
              <p:spPr>
                <a:xfrm>
                  <a:off x="961587" y="4124106"/>
                  <a:ext cx="551791" cy="6467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楕円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587" y="4124106"/>
                  <a:ext cx="551791" cy="646751"/>
                </a:xfrm>
                <a:prstGeom prst="ellipse">
                  <a:avLst/>
                </a:prstGeom>
                <a:blipFill>
                  <a:blip r:embed="rId3"/>
                  <a:stretch>
                    <a:fillRect l="-326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楕円 13"/>
                <p:cNvSpPr/>
                <p:nvPr/>
              </p:nvSpPr>
              <p:spPr>
                <a:xfrm>
                  <a:off x="2425262" y="4124106"/>
                  <a:ext cx="551791" cy="6467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楕円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262" y="4124106"/>
                  <a:ext cx="551791" cy="646751"/>
                </a:xfrm>
                <a:prstGeom prst="ellipse">
                  <a:avLst/>
                </a:prstGeom>
                <a:blipFill>
                  <a:blip r:embed="rId4"/>
                  <a:stretch>
                    <a:fillRect l="-54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楕円 14"/>
                <p:cNvSpPr/>
                <p:nvPr/>
              </p:nvSpPr>
              <p:spPr>
                <a:xfrm>
                  <a:off x="377328" y="5143281"/>
                  <a:ext cx="551791" cy="6467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楕円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328" y="5143281"/>
                  <a:ext cx="551791" cy="646751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楕円 15"/>
            <p:cNvSpPr/>
            <p:nvPr/>
          </p:nvSpPr>
          <p:spPr>
            <a:xfrm>
              <a:off x="1691307" y="5521325"/>
              <a:ext cx="551791" cy="6556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solidFill>
                    <a:schemeClr val="tx1"/>
                  </a:solidFill>
                </a:rPr>
                <a:t>...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楕円 16"/>
                <p:cNvSpPr/>
                <p:nvPr/>
              </p:nvSpPr>
              <p:spPr>
                <a:xfrm>
                  <a:off x="3009444" y="5143281"/>
                  <a:ext cx="551791" cy="6467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楕円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9444" y="5143281"/>
                  <a:ext cx="551791" cy="646751"/>
                </a:xfrm>
                <a:prstGeom prst="ellipse">
                  <a:avLst/>
                </a:prstGeom>
                <a:blipFill>
                  <a:blip r:embed="rId6"/>
                  <a:stretch>
                    <a:fillRect l="-434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結局</a:t>
            </a:r>
            <a:r>
              <a:rPr lang="en-US" altLang="ja-JP" dirty="0"/>
              <a:t>HMM</a:t>
            </a:r>
            <a:r>
              <a:rPr lang="ja-JP" altLang="en-US" dirty="0"/>
              <a:t>で何ができるのか？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lang="ja-JP" altLang="en-US" smtClean="0"/>
              <a:pPr/>
              <a:t>32</a:t>
            </a:fld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 smtClean="0"/>
              <a:t>復号問題</a:t>
            </a:r>
            <a:endParaRPr kumimoji="1" lang="en-US" altLang="ja-JP" dirty="0" smtClean="0"/>
          </a:p>
          <a:p>
            <a:pPr lvl="1">
              <a:lnSpc>
                <a:spcPct val="150000"/>
              </a:lnSpc>
            </a:pPr>
            <a:r>
              <a:rPr lang="ja-JP" altLang="en-US" dirty="0" smtClean="0"/>
              <a:t>和音認識：音楽音響信号から和音認識を行う</a:t>
            </a:r>
            <a:endParaRPr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628648" y="4083546"/>
            <a:ext cx="2677106" cy="72787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98886" y="5004805"/>
            <a:ext cx="3336631" cy="1261852"/>
          </a:xfrm>
          <a:prstGeom prst="rect">
            <a:avLst/>
          </a:prstGeom>
          <a:solidFill>
            <a:schemeClr val="accent2">
              <a:lumMod val="60000"/>
              <a:lumOff val="4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128620" y="3259138"/>
            <a:ext cx="4359115" cy="1511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400" dirty="0" smtClean="0">
                <a:solidFill>
                  <a:schemeClr val="accent5">
                    <a:lumMod val="50000"/>
                  </a:schemeClr>
                </a:solidFill>
              </a:rPr>
              <a:t>状態遷移：和音間の遷移</a:t>
            </a:r>
            <a:endParaRPr lang="en-US" altLang="ja-JP" sz="24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400" dirty="0" smtClean="0">
                <a:solidFill>
                  <a:schemeClr val="accent5">
                    <a:lumMod val="50000"/>
                  </a:schemeClr>
                </a:solidFill>
              </a:rPr>
              <a:t>観測</a:t>
            </a:r>
            <a:r>
              <a:rPr lang="ja-JP" altLang="en-US" sz="2400" dirty="0">
                <a:solidFill>
                  <a:schemeClr val="accent5">
                    <a:lumMod val="50000"/>
                  </a:schemeClr>
                </a:solidFill>
              </a:rPr>
              <a:t>系列</a:t>
            </a:r>
            <a:r>
              <a:rPr lang="ja-JP" altLang="en-US" sz="2400" dirty="0" smtClean="0">
                <a:solidFill>
                  <a:schemeClr val="accent5">
                    <a:lumMod val="50000"/>
                  </a:schemeClr>
                </a:solidFill>
              </a:rPr>
              <a:t>：音響信号列</a:t>
            </a:r>
            <a:endParaRPr lang="en-US" altLang="ja-JP" sz="2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23" name="グループ化 22"/>
          <p:cNvGrpSpPr/>
          <p:nvPr/>
        </p:nvGrpSpPr>
        <p:grpSpPr>
          <a:xfrm>
            <a:off x="4397705" y="5143281"/>
            <a:ext cx="3818784" cy="898636"/>
            <a:chOff x="4606739" y="5072007"/>
            <a:chExt cx="3818784" cy="898636"/>
          </a:xfrm>
        </p:grpSpPr>
        <p:pic>
          <p:nvPicPr>
            <p:cNvPr id="21" name="図 20"/>
            <p:cNvPicPr/>
            <p:nvPr/>
          </p:nvPicPr>
          <p:blipFill rotWithShape="1">
            <a:blip r:embed="rId7"/>
            <a:srcRect l="25077" t="23144" r="61038" b="55134"/>
            <a:stretch/>
          </p:blipFill>
          <p:spPr>
            <a:xfrm>
              <a:off x="4606739" y="5072008"/>
              <a:ext cx="1403130" cy="898635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  <p:sp>
          <p:nvSpPr>
            <p:cNvPr id="12" name="右矢印 11"/>
            <p:cNvSpPr/>
            <p:nvPr/>
          </p:nvSpPr>
          <p:spPr>
            <a:xfrm>
              <a:off x="6065948" y="5306658"/>
              <a:ext cx="867104" cy="423945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2" name="図 21"/>
            <p:cNvPicPr>
              <a:picLocks noChangeAspect="1"/>
            </p:cNvPicPr>
            <p:nvPr/>
          </p:nvPicPr>
          <p:blipFill rotWithShape="1">
            <a:blip r:embed="rId8"/>
            <a:srcRect l="57917" t="38276" r="30208" b="40000"/>
            <a:stretch/>
          </p:blipFill>
          <p:spPr>
            <a:xfrm>
              <a:off x="6989131" y="5072007"/>
              <a:ext cx="1436392" cy="898636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68020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 smtClean="0"/>
              <a:t>推定問題</a:t>
            </a:r>
            <a:endParaRPr lang="en-US" altLang="ja-JP" dirty="0" smtClean="0"/>
          </a:p>
        </p:txBody>
      </p:sp>
      <p:pic>
        <p:nvPicPr>
          <p:cNvPr id="5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21" y="1825626"/>
            <a:ext cx="6935372" cy="2917824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1950652" y="2473422"/>
            <a:ext cx="5203139" cy="1423214"/>
            <a:chOff x="2004483" y="757612"/>
            <a:chExt cx="5203139" cy="1882737"/>
          </a:xfrm>
        </p:grpSpPr>
        <p:sp>
          <p:nvSpPr>
            <p:cNvPr id="7" name="正方形/長方形 6"/>
            <p:cNvSpPr/>
            <p:nvPr/>
          </p:nvSpPr>
          <p:spPr>
            <a:xfrm>
              <a:off x="3740334" y="757612"/>
              <a:ext cx="512379" cy="3074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105365" y="757612"/>
              <a:ext cx="512379" cy="3074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2008754" y="1510263"/>
              <a:ext cx="512379" cy="3074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293477" y="1073184"/>
              <a:ext cx="512379" cy="3074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4293477" y="1499063"/>
              <a:ext cx="512379" cy="3074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6695243" y="1493453"/>
              <a:ext cx="512379" cy="3074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2004483" y="2035769"/>
              <a:ext cx="512379" cy="3074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740333" y="1941184"/>
              <a:ext cx="512379" cy="3074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3696908" y="2273402"/>
              <a:ext cx="512379" cy="3074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4986794" y="2332920"/>
              <a:ext cx="512379" cy="3074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4942053" y="1921995"/>
              <a:ext cx="512379" cy="3074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6591053" y="2035769"/>
              <a:ext cx="512379" cy="3074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19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 dirty="0"/>
              <a:t>結局</a:t>
            </a:r>
            <a:r>
              <a:rPr lang="en-US" altLang="ja-JP" dirty="0"/>
              <a:t>HMM</a:t>
            </a:r>
            <a:r>
              <a:rPr lang="ja-JP" altLang="en-US" dirty="0"/>
              <a:t>で何ができるのか？</a:t>
            </a:r>
            <a:endParaRPr kumimoji="1" lang="ja-JP" altLang="en-US" dirty="0"/>
          </a:p>
        </p:txBody>
      </p:sp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147039"/>
              </p:ext>
            </p:extLst>
          </p:nvPr>
        </p:nvGraphicFramePr>
        <p:xfrm>
          <a:off x="1417429" y="4774406"/>
          <a:ext cx="7186612" cy="1828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96653">
                  <a:extLst>
                    <a:ext uri="{9D8B030D-6E8A-4147-A177-3AD203B41FA5}">
                      <a16:colId xmlns:a16="http://schemas.microsoft.com/office/drawing/2014/main" val="4162305903"/>
                    </a:ext>
                  </a:extLst>
                </a:gridCol>
                <a:gridCol w="1796653">
                  <a:extLst>
                    <a:ext uri="{9D8B030D-6E8A-4147-A177-3AD203B41FA5}">
                      <a16:colId xmlns:a16="http://schemas.microsoft.com/office/drawing/2014/main" val="1004922152"/>
                    </a:ext>
                  </a:extLst>
                </a:gridCol>
                <a:gridCol w="1796653">
                  <a:extLst>
                    <a:ext uri="{9D8B030D-6E8A-4147-A177-3AD203B41FA5}">
                      <a16:colId xmlns:a16="http://schemas.microsoft.com/office/drawing/2014/main" val="2922253563"/>
                    </a:ext>
                  </a:extLst>
                </a:gridCol>
                <a:gridCol w="1796653">
                  <a:extLst>
                    <a:ext uri="{9D8B030D-6E8A-4147-A177-3AD203B41FA5}">
                      <a16:colId xmlns:a16="http://schemas.microsoft.com/office/drawing/2014/main" val="3000470594"/>
                    </a:ext>
                  </a:extLst>
                </a:gridCol>
              </a:tblGrid>
              <a:tr h="39211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dirty="0" smtClean="0"/>
                        <a:t>観測系列１</a:t>
                      </a:r>
                      <a:endParaRPr kumimoji="1" lang="ja-JP" alt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dirty="0" smtClean="0"/>
                        <a:t>散歩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 smtClean="0"/>
                        <a:t>...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dirty="0" smtClean="0"/>
                        <a:t>買い物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65916"/>
                  </a:ext>
                </a:extLst>
              </a:tr>
              <a:tr h="3921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0" dirty="0" smtClean="0"/>
                        <a:t>観測系列２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dirty="0" smtClean="0"/>
                        <a:t>掃除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 smtClean="0"/>
                        <a:t>...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dirty="0" smtClean="0"/>
                        <a:t>買い物</a:t>
                      </a:r>
                      <a:endParaRPr kumimoji="1" lang="en-US" altLang="ja-JP" sz="24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914049"/>
                  </a:ext>
                </a:extLst>
              </a:tr>
              <a:tr h="392114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dirty="0" smtClean="0"/>
                        <a:t>…</a:t>
                      </a:r>
                      <a:endParaRPr kumimoji="1" lang="ja-JP" altLang="en-US" sz="2400" b="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4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4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616762"/>
                  </a:ext>
                </a:extLst>
              </a:tr>
              <a:tr h="3921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0" dirty="0" smtClean="0"/>
                        <a:t>観測系列</a:t>
                      </a:r>
                      <a:r>
                        <a:rPr kumimoji="1" lang="en-US" altLang="ja-JP" sz="2400" b="0" dirty="0" smtClean="0"/>
                        <a:t>N</a:t>
                      </a:r>
                      <a:endParaRPr kumimoji="1" lang="ja-JP" altLang="en-US" sz="2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0" dirty="0" smtClean="0"/>
                        <a:t>買い物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dirty="0" smtClean="0"/>
                        <a:t>...</a:t>
                      </a:r>
                      <a:endParaRPr kumimoji="1" lang="ja-JP" altLang="en-US" sz="2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0" dirty="0" smtClean="0"/>
                        <a:t>掃除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8978021"/>
                  </a:ext>
                </a:extLst>
              </a:tr>
            </a:tbl>
          </a:graphicData>
        </a:graphic>
      </p:graphicFrame>
      <p:sp>
        <p:nvSpPr>
          <p:cNvPr id="26" name="左カーブ矢印 25"/>
          <p:cNvSpPr/>
          <p:nvPr/>
        </p:nvSpPr>
        <p:spPr>
          <a:xfrm rot="10800000">
            <a:off x="1020815" y="4352629"/>
            <a:ext cx="400050" cy="1123950"/>
          </a:xfrm>
          <a:prstGeom prst="curvedLeftArrow">
            <a:avLst>
              <a:gd name="adj1" fmla="val 44355"/>
              <a:gd name="adj2" fmla="val 117200"/>
              <a:gd name="adj3" fmla="val 25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11192" y="4743450"/>
            <a:ext cx="700321" cy="14287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rgbClr val="C00000"/>
                </a:solidFill>
              </a:rPr>
              <a:t>学習</a:t>
            </a:r>
            <a:endParaRPr kumimoji="1" lang="ja-JP" altLang="en-US" sz="2800" b="1" dirty="0">
              <a:solidFill>
                <a:srgbClr val="C0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lang="ja-JP" altLang="en-US" smtClean="0"/>
              <a:pPr/>
              <a:t>33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19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 smtClean="0"/>
              <a:t>推定問題</a:t>
            </a:r>
            <a:endParaRPr lang="en-US" altLang="ja-JP" dirty="0" smtClean="0"/>
          </a:p>
          <a:p>
            <a:pPr lvl="1">
              <a:lnSpc>
                <a:spcPct val="150000"/>
              </a:lnSpc>
            </a:pPr>
            <a:r>
              <a:rPr lang="ja-JP" altLang="en-US" b="1" u="sng" dirty="0" smtClean="0">
                <a:solidFill>
                  <a:srgbClr val="C00000"/>
                </a:solidFill>
              </a:rPr>
              <a:t>観測系列のみ</a:t>
            </a:r>
            <a:r>
              <a:rPr lang="ja-JP" altLang="en-US" dirty="0" smtClean="0"/>
              <a:t>でモデルの学習に使える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lang="ja-JP" altLang="en-US" smtClean="0"/>
              <a:pPr/>
              <a:t>34</a:t>
            </a:fld>
            <a:endParaRPr lang="ja-JP" altLang="en-US" dirty="0"/>
          </a:p>
        </p:txBody>
      </p:sp>
      <p:sp>
        <p:nvSpPr>
          <p:cNvPr id="19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 dirty="0"/>
              <a:t>結局</a:t>
            </a:r>
            <a:r>
              <a:rPr lang="en-US" altLang="ja-JP" dirty="0"/>
              <a:t>HMM</a:t>
            </a:r>
            <a:r>
              <a:rPr lang="ja-JP" altLang="en-US" dirty="0"/>
              <a:t>で何ができるのか？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3" y="3394075"/>
            <a:ext cx="6935372" cy="2917824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2013714" y="4041871"/>
            <a:ext cx="5203139" cy="1423214"/>
            <a:chOff x="2004483" y="757612"/>
            <a:chExt cx="5203139" cy="1882737"/>
          </a:xfrm>
        </p:grpSpPr>
        <p:sp>
          <p:nvSpPr>
            <p:cNvPr id="7" name="正方形/長方形 6"/>
            <p:cNvSpPr/>
            <p:nvPr/>
          </p:nvSpPr>
          <p:spPr>
            <a:xfrm>
              <a:off x="3740334" y="757612"/>
              <a:ext cx="512379" cy="3074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105365" y="757612"/>
              <a:ext cx="512379" cy="3074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2008754" y="1510263"/>
              <a:ext cx="512379" cy="3074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293477" y="1073184"/>
              <a:ext cx="512379" cy="3074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4293477" y="1499063"/>
              <a:ext cx="512379" cy="3074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6695243" y="1493453"/>
              <a:ext cx="512379" cy="3074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2004483" y="2035769"/>
              <a:ext cx="512379" cy="3074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740333" y="1941184"/>
              <a:ext cx="512379" cy="3074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3696908" y="2273402"/>
              <a:ext cx="512379" cy="3074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4986794" y="2332920"/>
              <a:ext cx="512379" cy="3074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4942053" y="1921995"/>
              <a:ext cx="512379" cy="3074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6591053" y="2035769"/>
              <a:ext cx="512379" cy="3074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675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 dirty="0" smtClean="0"/>
              <a:t>HMM</a:t>
            </a:r>
            <a:r>
              <a:rPr kumimoji="1" lang="ja-JP" altLang="en-US" dirty="0" smtClean="0"/>
              <a:t>とは</a:t>
            </a:r>
            <a:endParaRPr kumimoji="1" lang="en-US" altLang="ja-JP" dirty="0" smtClean="0"/>
          </a:p>
          <a:p>
            <a:pPr lvl="1">
              <a:lnSpc>
                <a:spcPct val="100000"/>
              </a:lnSpc>
            </a:pPr>
            <a:r>
              <a:rPr lang="ja-JP" altLang="en-US" dirty="0"/>
              <a:t>マルコフ過程の各状態において</a:t>
            </a:r>
            <a:r>
              <a:rPr lang="en-US" altLang="ja-JP" dirty="0"/>
              <a:t>,</a:t>
            </a:r>
            <a:r>
              <a:rPr lang="ja-JP" altLang="en-US" dirty="0"/>
              <a:t>確率的な</a:t>
            </a:r>
            <a:r>
              <a:rPr lang="ja-JP" altLang="en-US" dirty="0" smtClean="0"/>
              <a:t>記号の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出力</a:t>
            </a:r>
            <a:r>
              <a:rPr lang="ja-JP" altLang="en-US" dirty="0"/>
              <a:t>を考えた</a:t>
            </a:r>
            <a:r>
              <a:rPr lang="ja-JP" altLang="en-US" dirty="0" smtClean="0"/>
              <a:t>モデル</a:t>
            </a:r>
            <a:endParaRPr lang="en-US" altLang="ja-JP" dirty="0" smtClean="0"/>
          </a:p>
          <a:p>
            <a:pPr>
              <a:lnSpc>
                <a:spcPct val="100000"/>
              </a:lnSpc>
            </a:pPr>
            <a:r>
              <a:rPr lang="en-US" altLang="ja-JP" dirty="0"/>
              <a:t>3</a:t>
            </a:r>
            <a:r>
              <a:rPr lang="ja-JP" altLang="en-US" dirty="0" err="1" smtClean="0"/>
              <a:t>つの</a:t>
            </a:r>
            <a:r>
              <a:rPr lang="ja-JP" altLang="en-US" dirty="0"/>
              <a:t>問題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 smtClean="0"/>
              <a:t>評価問題</a:t>
            </a:r>
            <a:endParaRPr lang="en-US" altLang="ja-JP" dirty="0" smtClean="0"/>
          </a:p>
          <a:p>
            <a:pPr lvl="2">
              <a:lnSpc>
                <a:spcPct val="100000"/>
              </a:lnSpc>
            </a:pPr>
            <a:r>
              <a:rPr lang="ja-JP" altLang="en-US" dirty="0" smtClean="0"/>
              <a:t>観測系列の尤度を求める</a:t>
            </a:r>
            <a:endParaRPr lang="en-US" altLang="ja-JP" dirty="0" smtClean="0"/>
          </a:p>
          <a:p>
            <a:pPr lvl="1">
              <a:lnSpc>
                <a:spcPct val="100000"/>
              </a:lnSpc>
            </a:pPr>
            <a:r>
              <a:rPr lang="ja-JP" altLang="en-US" dirty="0" smtClean="0"/>
              <a:t>復号問題</a:t>
            </a:r>
            <a:endParaRPr lang="en-US" altLang="ja-JP" dirty="0" smtClean="0"/>
          </a:p>
          <a:p>
            <a:pPr lvl="2">
              <a:lnSpc>
                <a:spcPct val="100000"/>
              </a:lnSpc>
            </a:pPr>
            <a:r>
              <a:rPr lang="ja-JP" altLang="en-US" dirty="0" smtClean="0"/>
              <a:t>最尤状態遷移系列を求める</a:t>
            </a:r>
            <a:endParaRPr lang="en-US" altLang="ja-JP" dirty="0" smtClean="0"/>
          </a:p>
          <a:p>
            <a:pPr lvl="1">
              <a:lnSpc>
                <a:spcPct val="100000"/>
              </a:lnSpc>
            </a:pPr>
            <a:r>
              <a:rPr lang="ja-JP" altLang="en-US" dirty="0" smtClean="0"/>
              <a:t>推定問題</a:t>
            </a:r>
            <a:endParaRPr lang="en-US" altLang="ja-JP" dirty="0" smtClean="0"/>
          </a:p>
          <a:p>
            <a:pPr lvl="2">
              <a:lnSpc>
                <a:spcPct val="100000"/>
              </a:lnSpc>
            </a:pPr>
            <a:r>
              <a:rPr lang="en-US" altLang="ja-JP" dirty="0" smtClean="0"/>
              <a:t>HMM</a:t>
            </a:r>
            <a:r>
              <a:rPr lang="ja-JP" altLang="en-US" dirty="0" smtClean="0"/>
              <a:t>のパラメータを推定する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lang="ja-JP" altLang="en-US" smtClean="0"/>
              <a:pPr/>
              <a:t>35</a:t>
            </a:fld>
            <a:endParaRPr lang="ja-JP" altLang="en-US" dirty="0"/>
          </a:p>
        </p:txBody>
      </p:sp>
      <p:pic>
        <p:nvPicPr>
          <p:cNvPr id="5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801" y="2798377"/>
            <a:ext cx="3347508" cy="3082161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5778062" y="3684609"/>
            <a:ext cx="2831692" cy="838229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412397" y="4626614"/>
            <a:ext cx="3589739" cy="1343618"/>
          </a:xfrm>
          <a:prstGeom prst="rect">
            <a:avLst/>
          </a:prstGeom>
          <a:solidFill>
            <a:schemeClr val="accent2">
              <a:lumMod val="60000"/>
              <a:lumOff val="4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643721" y="328799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隠れ状態</a:t>
            </a:r>
            <a:endParaRPr kumimoji="1" lang="ja-JP" altLang="en-US" sz="2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791548" y="552527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出力</a:t>
            </a:r>
            <a:r>
              <a:rPr kumimoji="1" lang="ja-JP" altLang="en-US" sz="2000" dirty="0" smtClean="0"/>
              <a:t>記号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2021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 smtClean="0"/>
              <a:t>Python</a:t>
            </a:r>
            <a:r>
              <a:rPr lang="ja-JP" altLang="en-US" dirty="0" smtClean="0"/>
              <a:t>で実際に</a:t>
            </a:r>
            <a:r>
              <a:rPr lang="en-US" altLang="ja-JP" dirty="0" smtClean="0"/>
              <a:t>HMM</a:t>
            </a:r>
            <a:r>
              <a:rPr lang="ja-JP" altLang="en-US" dirty="0" smtClean="0"/>
              <a:t>を扱う</a:t>
            </a:r>
            <a:endParaRPr lang="en-US" altLang="ja-JP" dirty="0" smtClean="0"/>
          </a:p>
          <a:p>
            <a:pPr lvl="1">
              <a:lnSpc>
                <a:spcPct val="150000"/>
              </a:lnSpc>
            </a:pPr>
            <a:r>
              <a:rPr lang="ja-JP" altLang="en-US" dirty="0"/>
              <a:t>統計情報から各パラメータを求める</a:t>
            </a:r>
            <a:endParaRPr lang="en-US" altLang="ja-JP" dirty="0"/>
          </a:p>
          <a:p>
            <a:pPr lvl="2">
              <a:lnSpc>
                <a:spcPct val="150000"/>
              </a:lnSpc>
            </a:pPr>
            <a:r>
              <a:rPr lang="en-US" altLang="ja-JP" dirty="0"/>
              <a:t>{</a:t>
            </a:r>
            <a:r>
              <a:rPr lang="ja-JP" altLang="en-US" dirty="0"/>
              <a:t>状態遷移系列</a:t>
            </a:r>
            <a:r>
              <a:rPr lang="en-US" altLang="ja-JP" dirty="0"/>
              <a:t>},{</a:t>
            </a:r>
            <a:r>
              <a:rPr lang="ja-JP" altLang="en-US" dirty="0"/>
              <a:t>観測系列</a:t>
            </a:r>
            <a:r>
              <a:rPr lang="en-US" altLang="ja-JP" dirty="0"/>
              <a:t>}</a:t>
            </a:r>
            <a:r>
              <a:rPr lang="ja-JP" altLang="en-US" dirty="0"/>
              <a:t>→確率を算出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求めたパラメータをプログラムに入力して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HMM</a:t>
            </a:r>
            <a:r>
              <a:rPr lang="ja-JP" altLang="en-US" dirty="0"/>
              <a:t>を生成し、サンプルデータを出力する</a:t>
            </a:r>
            <a:endParaRPr lang="en-US" altLang="ja-JP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ja-JP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ja-JP" dirty="0" smtClean="0"/>
              <a:t>※PC,</a:t>
            </a:r>
            <a:r>
              <a:rPr lang="ja-JP" altLang="en-US" dirty="0" smtClean="0"/>
              <a:t>プログラムは後程配布し、解説もします。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lang="ja-JP" altLang="en-US" smtClean="0"/>
              <a:pPr/>
              <a:t>36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916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dirty="0" smtClean="0"/>
              <a:t>Python</a:t>
            </a:r>
            <a:r>
              <a:rPr lang="ja-JP" altLang="en-US" dirty="0" smtClean="0"/>
              <a:t>で実際に</a:t>
            </a:r>
            <a:r>
              <a:rPr lang="en-US" altLang="ja-JP" dirty="0" smtClean="0"/>
              <a:t>HMM</a:t>
            </a:r>
            <a:r>
              <a:rPr lang="ja-JP" altLang="en-US" dirty="0" smtClean="0"/>
              <a:t>を扱う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サンプルデータを元に復号問題、推定問題を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プログラム上で動かす</a:t>
            </a:r>
            <a:endParaRPr lang="en-US" altLang="ja-JP" dirty="0"/>
          </a:p>
          <a:p>
            <a:pPr>
              <a:lnSpc>
                <a:spcPct val="150000"/>
              </a:lnSpc>
            </a:pP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lang="ja-JP" altLang="en-US" smtClean="0"/>
              <a:pPr/>
              <a:t>37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190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ja-JP" sz="2000" dirty="0" smtClean="0"/>
              <a:t>[1]</a:t>
            </a:r>
            <a:r>
              <a:rPr kumimoji="1" lang="ja-JP" altLang="en-US" sz="2000" dirty="0" smtClean="0"/>
              <a:t>北研二</a:t>
            </a:r>
            <a:r>
              <a:rPr kumimoji="1" lang="en-US" altLang="ja-JP" sz="2000" dirty="0" smtClean="0"/>
              <a:t>.</a:t>
            </a:r>
            <a:r>
              <a:rPr kumimoji="1" lang="ja-JP" altLang="en-US" sz="2000" dirty="0" smtClean="0"/>
              <a:t>確率的言語モデル</a:t>
            </a:r>
            <a:r>
              <a:rPr kumimoji="1" lang="en-US" altLang="ja-JP" sz="2000" dirty="0" smtClean="0"/>
              <a:t>.</a:t>
            </a:r>
            <a:r>
              <a:rPr kumimoji="1" lang="ja-JP" altLang="en-US" sz="2000" dirty="0" smtClean="0"/>
              <a:t>東京大学出版会</a:t>
            </a:r>
            <a:r>
              <a:rPr kumimoji="1" lang="en-US" altLang="ja-JP" sz="2000" dirty="0" smtClean="0"/>
              <a:t>,1999</a:t>
            </a:r>
          </a:p>
          <a:p>
            <a:pPr>
              <a:lnSpc>
                <a:spcPct val="100000"/>
              </a:lnSpc>
            </a:pPr>
            <a:r>
              <a:rPr lang="en-US" altLang="ja-JP" sz="2000" dirty="0" smtClean="0"/>
              <a:t>[2]</a:t>
            </a:r>
            <a:r>
              <a:rPr lang="ja-JP" altLang="en-US" sz="2000" dirty="0" smtClean="0"/>
              <a:t>時系列データ</a:t>
            </a:r>
            <a:r>
              <a:rPr lang="en-US" altLang="ja-JP" sz="2000" dirty="0" smtClean="0"/>
              <a:t>:</a:t>
            </a:r>
            <a:r>
              <a:rPr lang="ja-JP" altLang="en-US" sz="2000" dirty="0" smtClean="0"/>
              <a:t>隠れマルコフモデルの基礎と、リカレントネットの台等</a:t>
            </a:r>
            <a:r>
              <a:rPr lang="en-US" altLang="ja-JP" sz="2000" dirty="0"/>
              <a:t>.HELLO CYBERNETICS</a:t>
            </a:r>
            <a:r>
              <a:rPr lang="en-US" altLang="ja-JP" sz="2000" dirty="0" smtClean="0"/>
              <a:t>.</a:t>
            </a:r>
            <a:br>
              <a:rPr lang="en-US" altLang="ja-JP" sz="2000" dirty="0" smtClean="0"/>
            </a:br>
            <a:r>
              <a:rPr lang="en-US" altLang="ja-JP" sz="2000" dirty="0" smtClean="0">
                <a:hlinkClick r:id="rId2"/>
              </a:rPr>
              <a:t>http</a:t>
            </a:r>
            <a:r>
              <a:rPr lang="en-US" altLang="ja-JP" sz="2000" dirty="0">
                <a:hlinkClick r:id="rId2"/>
              </a:rPr>
              <a:t>://</a:t>
            </a:r>
            <a:r>
              <a:rPr lang="en-US" altLang="ja-JP" sz="2000" dirty="0" smtClean="0">
                <a:hlinkClick r:id="rId2"/>
              </a:rPr>
              <a:t>s0sem0y.hatenablog.com/entry/2017/01/14/235811</a:t>
            </a:r>
            <a:endParaRPr lang="en-US" altLang="ja-JP" sz="2000" dirty="0" smtClean="0"/>
          </a:p>
          <a:p>
            <a:pPr>
              <a:lnSpc>
                <a:spcPct val="100000"/>
              </a:lnSpc>
            </a:pPr>
            <a:r>
              <a:rPr lang="en-US" altLang="ja-JP" sz="2000" dirty="0" smtClean="0"/>
              <a:t>[3]</a:t>
            </a:r>
            <a:r>
              <a:rPr lang="ja-JP" altLang="en-US" sz="2000" dirty="0" smtClean="0"/>
              <a:t>伊庭斉志</a:t>
            </a:r>
            <a:r>
              <a:rPr lang="en-US" altLang="ja-JP" sz="2000" dirty="0" smtClean="0"/>
              <a:t>.HMM:</a:t>
            </a:r>
            <a:r>
              <a:rPr lang="ja-JP" altLang="en-US" sz="2000" dirty="0" smtClean="0"/>
              <a:t>隠れマルコフモデル</a:t>
            </a:r>
            <a:r>
              <a:rPr lang="en-US" altLang="ja-JP" sz="2000" dirty="0" smtClean="0"/>
              <a:t>(pdf)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>
                <a:hlinkClick r:id="rId3"/>
              </a:rPr>
              <a:t>http://www.iba.t.u-tokyo.ac.jp/~</a:t>
            </a:r>
            <a:r>
              <a:rPr lang="en-US" altLang="ja-JP" sz="2000" dirty="0" smtClean="0">
                <a:hlinkClick r:id="rId3"/>
              </a:rPr>
              <a:t>iba/SE/HMM/HMM.pdf</a:t>
            </a:r>
            <a:endParaRPr lang="en-US" altLang="ja-JP" sz="2000" dirty="0" smtClean="0"/>
          </a:p>
          <a:p>
            <a:pPr>
              <a:lnSpc>
                <a:spcPct val="100000"/>
              </a:lnSpc>
            </a:pPr>
            <a:r>
              <a:rPr lang="en-US" altLang="ja-JP" sz="2000" dirty="0" smtClean="0"/>
              <a:t>[4]Hidden Markov Model -Wikipedia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>
                <a:hlinkClick r:id="rId4"/>
              </a:rPr>
              <a:t>https://</a:t>
            </a:r>
            <a:r>
              <a:rPr lang="en-US" altLang="ja-JP" sz="2000" dirty="0" smtClean="0">
                <a:hlinkClick r:id="rId4"/>
              </a:rPr>
              <a:t>en.wikipedia.org/wiki/Hidden_Markov_model</a:t>
            </a:r>
            <a:endParaRPr kumimoji="1" lang="en-US" altLang="ja-JP" sz="2000" dirty="0" smtClean="0"/>
          </a:p>
          <a:p>
            <a:r>
              <a:rPr kumimoji="1" lang="en-US" altLang="ja-JP" sz="2000" dirty="0" smtClean="0"/>
              <a:t>[5]</a:t>
            </a:r>
            <a:r>
              <a:rPr lang="ja-JP" altLang="en-US" sz="2000" dirty="0"/>
              <a:t>篠崎隆</a:t>
            </a:r>
            <a:r>
              <a:rPr lang="ja-JP" altLang="en-US" sz="2000" dirty="0" smtClean="0"/>
              <a:t>宏</a:t>
            </a:r>
            <a:r>
              <a:rPr lang="en-US" altLang="ja-JP" sz="2000" dirty="0" smtClean="0"/>
              <a:t>.</a:t>
            </a:r>
            <a:r>
              <a:rPr lang="ja-JP" altLang="en-US" sz="2000" dirty="0"/>
              <a:t> </a:t>
            </a:r>
            <a:r>
              <a:rPr lang="en-US" altLang="ja-JP" sz="2000" dirty="0" smtClean="0"/>
              <a:t>HMM</a:t>
            </a:r>
            <a:r>
              <a:rPr lang="ja-JP" altLang="en-US" sz="2000" dirty="0" err="1" smtClean="0"/>
              <a:t>って</a:t>
            </a:r>
            <a:r>
              <a:rPr lang="ja-JP" altLang="en-US" sz="2000" dirty="0"/>
              <a:t>僕にも分かりますか</a:t>
            </a:r>
            <a:r>
              <a:rPr lang="ja-JP" altLang="en-US" sz="2000" dirty="0" smtClean="0"/>
              <a:t>？</a:t>
            </a:r>
            <a:r>
              <a:rPr lang="en-US" altLang="ja-JP" sz="2000" dirty="0" smtClean="0"/>
              <a:t>(pdf)</a:t>
            </a:r>
            <a:br>
              <a:rPr lang="en-US" altLang="ja-JP" sz="2000" dirty="0" smtClean="0"/>
            </a:br>
            <a:r>
              <a:rPr lang="ja-JP" altLang="en-US" sz="2000" dirty="0" smtClean="0"/>
              <a:t>日本</a:t>
            </a:r>
            <a:r>
              <a:rPr lang="ja-JP" altLang="en-US" sz="2000" dirty="0"/>
              <a:t>音響学会ビギナーズセミナー</a:t>
            </a:r>
            <a:r>
              <a:rPr lang="en-US" altLang="ja-JP" sz="2000" dirty="0"/>
              <a:t>2013</a:t>
            </a:r>
            <a:r>
              <a:rPr lang="ja-JP" altLang="en-US" sz="2000" dirty="0" smtClean="0"/>
              <a:t>秋</a:t>
            </a:r>
            <a:endParaRPr lang="en-US" altLang="ja-JP" sz="2000" dirty="0"/>
          </a:p>
          <a:p>
            <a:r>
              <a:rPr kumimoji="1" lang="en-US" altLang="ja-JP" sz="2000" dirty="0" smtClean="0"/>
              <a:t>[6]</a:t>
            </a:r>
            <a:r>
              <a:rPr kumimoji="1" lang="ja-JP" altLang="en-US" sz="2000" dirty="0" smtClean="0"/>
              <a:t>ベイズの定理の基本的な解説</a:t>
            </a:r>
            <a:r>
              <a:rPr kumimoji="1" lang="en-US" altLang="ja-JP" sz="2000" dirty="0" smtClean="0"/>
              <a:t>.</a:t>
            </a:r>
            <a:r>
              <a:rPr kumimoji="1" lang="ja-JP" altLang="en-US" sz="2000" dirty="0" smtClean="0"/>
              <a:t>高校数学の美しい物語</a:t>
            </a:r>
            <a:r>
              <a:rPr lang="en-US" altLang="ja-JP" sz="2000" dirty="0"/>
              <a:t>.</a:t>
            </a:r>
            <a:br>
              <a:rPr lang="en-US" altLang="ja-JP" sz="2000" dirty="0"/>
            </a:br>
            <a:r>
              <a:rPr lang="en-US" altLang="ja-JP" sz="2000" dirty="0">
                <a:hlinkClick r:id="rId5"/>
              </a:rPr>
              <a:t>https://</a:t>
            </a:r>
            <a:r>
              <a:rPr lang="en-US" altLang="ja-JP" sz="2000" dirty="0" smtClean="0">
                <a:hlinkClick r:id="rId5"/>
              </a:rPr>
              <a:t>mathtrain.jp/bayes</a:t>
            </a:r>
            <a:endParaRPr lang="en-US" altLang="ja-JP" sz="20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95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sz="2000" dirty="0" smtClean="0"/>
              <a:t>[7]</a:t>
            </a:r>
            <a:r>
              <a:rPr lang="ja-JP" altLang="en-US" sz="2000" dirty="0" smtClean="0"/>
              <a:t>海野裕也</a:t>
            </a:r>
            <a:r>
              <a:rPr lang="en-US" altLang="ja-JP" sz="2000" dirty="0" smtClean="0"/>
              <a:t>.</a:t>
            </a:r>
            <a:r>
              <a:rPr lang="ja-JP" altLang="en-US" sz="2000" dirty="0"/>
              <a:t> 形態素解析の過去・現在・</a:t>
            </a:r>
            <a:r>
              <a:rPr lang="ja-JP" altLang="en-US" sz="2000" dirty="0" smtClean="0"/>
              <a:t>未来</a:t>
            </a:r>
            <a:r>
              <a:rPr lang="en-US" altLang="ja-JP" sz="2000" dirty="0" smtClean="0"/>
              <a:t>.PFI</a:t>
            </a:r>
            <a:r>
              <a:rPr lang="ja-JP" altLang="en-US" sz="2000" dirty="0" smtClean="0"/>
              <a:t>セミナー</a:t>
            </a:r>
            <a:r>
              <a:rPr lang="en-US" altLang="ja-JP" sz="2000" dirty="0" smtClean="0"/>
              <a:t>.</a:t>
            </a:r>
            <a:r>
              <a:rPr lang="ja-JP" altLang="en-US" sz="2000" dirty="0"/>
              <a:t> </a:t>
            </a:r>
            <a:r>
              <a:rPr lang="en-US" altLang="ja-JP" sz="2000" dirty="0" smtClean="0"/>
              <a:t>2011.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>
                <a:hlinkClick r:id="rId2"/>
              </a:rPr>
              <a:t>https://</a:t>
            </a:r>
            <a:r>
              <a:rPr lang="en-US" altLang="ja-JP" sz="2000" dirty="0" smtClean="0">
                <a:hlinkClick r:id="rId2"/>
              </a:rPr>
              <a:t>www.slideshare.net/pfi/ss-9805912</a:t>
            </a:r>
            <a:endParaRPr lang="en-US" altLang="ja-JP" sz="2000" dirty="0" smtClean="0"/>
          </a:p>
          <a:p>
            <a:pPr>
              <a:lnSpc>
                <a:spcPct val="100000"/>
              </a:lnSpc>
            </a:pPr>
            <a:r>
              <a:rPr lang="en-US" altLang="ja-JP" sz="2000" dirty="0" smtClean="0"/>
              <a:t>[8]</a:t>
            </a:r>
            <a:r>
              <a:rPr lang="ja-JP" altLang="en-US" sz="2000" dirty="0" smtClean="0"/>
              <a:t>形態素解析</a:t>
            </a:r>
            <a:r>
              <a:rPr lang="en-US" altLang="ja-JP" sz="2000" dirty="0" smtClean="0"/>
              <a:t>-Wikipedia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>
                <a:hlinkClick r:id="rId3"/>
              </a:rPr>
              <a:t>https://ja.wikipedia.org/wiki/%</a:t>
            </a:r>
            <a:r>
              <a:rPr lang="en-US" altLang="ja-JP" sz="2000" dirty="0" smtClean="0">
                <a:hlinkClick r:id="rId3"/>
              </a:rPr>
              <a:t>E5%BD%A2%E6%85%8B%E7%B4%A0%E8%A7%A3%E6%9E%90</a:t>
            </a:r>
            <a:endParaRPr lang="en-US" altLang="ja-JP" sz="2000" dirty="0" smtClean="0"/>
          </a:p>
          <a:p>
            <a:pPr>
              <a:lnSpc>
                <a:spcPct val="100000"/>
              </a:lnSpc>
            </a:pPr>
            <a:r>
              <a:rPr lang="en-US" altLang="ja-JP" sz="2000" dirty="0" smtClean="0"/>
              <a:t>[9]</a:t>
            </a:r>
            <a:r>
              <a:rPr lang="ja-JP" altLang="en-US" sz="2000" dirty="0" smtClean="0"/>
              <a:t>中沢彰吾</a:t>
            </a:r>
            <a:r>
              <a:rPr lang="en-US" altLang="ja-JP" sz="2000" dirty="0" smtClean="0"/>
              <a:t>.</a:t>
            </a:r>
            <a:r>
              <a:rPr lang="ja-JP" altLang="en-US" sz="2000" dirty="0"/>
              <a:t>隠れマルコフモデルによる自動和音認識に</a:t>
            </a:r>
            <a:r>
              <a:rPr lang="ja-JP" altLang="en-US" sz="2000" dirty="0" smtClean="0"/>
              <a:t>基づく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カバー演奏ストリームからの原曲同定システム</a:t>
            </a:r>
            <a:r>
              <a:rPr lang="en-US" altLang="ja-JP" sz="2000" dirty="0"/>
              <a:t>. 2013</a:t>
            </a:r>
            <a:br>
              <a:rPr lang="en-US" altLang="ja-JP" sz="2000" dirty="0"/>
            </a:br>
            <a:r>
              <a:rPr lang="en-US" altLang="ja-JP" sz="2000" dirty="0">
                <a:hlinkClick r:id="rId4"/>
              </a:rPr>
              <a:t>http://</a:t>
            </a:r>
            <a:r>
              <a:rPr lang="en-US" altLang="ja-JP" sz="2000" dirty="0" smtClean="0">
                <a:hlinkClick r:id="rId4"/>
              </a:rPr>
              <a:t>hdl.handle.net/2241/121383</a:t>
            </a:r>
            <a:endParaRPr lang="en-US" altLang="ja-JP" sz="20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66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Markov Model</a:t>
            </a:r>
            <a:endParaRPr kumimoji="1" lang="ja-JP" altLang="en-US" dirty="0"/>
          </a:p>
        </p:txBody>
      </p:sp>
      <p:sp>
        <p:nvSpPr>
          <p:cNvPr id="8" name="楕円 7"/>
          <p:cNvSpPr/>
          <p:nvPr/>
        </p:nvSpPr>
        <p:spPr>
          <a:xfrm rot="1071579">
            <a:off x="3019192" y="4697509"/>
            <a:ext cx="968823" cy="310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>
          <a:xfrm>
            <a:off x="252248" y="4130566"/>
            <a:ext cx="8623738" cy="254613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2400" dirty="0" smtClean="0"/>
              <a:t>ex)</a:t>
            </a:r>
            <a:r>
              <a:rPr kumimoji="1" lang="ja-JP" altLang="en-US" sz="2400" dirty="0" smtClean="0"/>
              <a:t>｛</a:t>
            </a:r>
            <a:r>
              <a:rPr kumimoji="1" lang="en-US" altLang="ja-JP" sz="2400" dirty="0" smtClean="0"/>
              <a:t>’Sunny’, ’Sunny’, ’Rainy’, ‘Rainy’</a:t>
            </a:r>
            <a:r>
              <a:rPr kumimoji="1" lang="ja-JP" altLang="en-US" sz="2400" dirty="0" smtClean="0"/>
              <a:t>｝の状態列の確率</a:t>
            </a:r>
            <a:endParaRPr kumimoji="1" lang="en-US" altLang="ja-JP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400" dirty="0" smtClean="0"/>
              <a:t>P(</a:t>
            </a:r>
            <a:r>
              <a:rPr lang="ja-JP" altLang="en-US" sz="2400" dirty="0"/>
              <a:t>｛</a:t>
            </a:r>
            <a:r>
              <a:rPr lang="en-US" altLang="ja-JP" sz="2400" dirty="0"/>
              <a:t>’Sunny’, ’Sunny’, ’Rainy’, ‘Rainy’</a:t>
            </a:r>
            <a:r>
              <a:rPr lang="ja-JP" altLang="en-US" sz="2400" dirty="0"/>
              <a:t>｝</a:t>
            </a:r>
            <a:r>
              <a:rPr lang="en-US" altLang="ja-JP" sz="2400" dirty="0" smtClean="0"/>
              <a:t>)=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2400" dirty="0" smtClean="0"/>
              <a:t>P(‘</a:t>
            </a:r>
            <a:r>
              <a:rPr kumimoji="1" lang="en-US" altLang="ja-JP" sz="2400" dirty="0" err="1" smtClean="0"/>
              <a:t>Rainy’|’Rainy</a:t>
            </a:r>
            <a:r>
              <a:rPr kumimoji="1" lang="en-US" altLang="ja-JP" sz="2400" dirty="0" smtClean="0"/>
              <a:t>’)P(‘</a:t>
            </a:r>
            <a:r>
              <a:rPr kumimoji="1" lang="en-US" altLang="ja-JP" sz="2400" dirty="0" err="1" smtClean="0"/>
              <a:t>Rainy’|’Sunny</a:t>
            </a:r>
            <a:r>
              <a:rPr kumimoji="1" lang="en-US" altLang="ja-JP" sz="2400" dirty="0" smtClean="0"/>
              <a:t>’)P(‘</a:t>
            </a:r>
            <a:r>
              <a:rPr kumimoji="1" lang="en-US" altLang="ja-JP" sz="2400" dirty="0" err="1" smtClean="0"/>
              <a:t>Sunny’|’Sunny</a:t>
            </a:r>
            <a:r>
              <a:rPr kumimoji="1" lang="en-US" altLang="ja-JP" sz="2400" dirty="0" smtClean="0"/>
              <a:t>’)P(‘Sunny’)=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400" dirty="0" smtClean="0"/>
              <a:t>0.7*0.4*0.6*0.4=0.0672</a:t>
            </a:r>
            <a:endParaRPr kumimoji="1" lang="ja-JP" altLang="en-US" sz="2400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951" y="1690689"/>
            <a:ext cx="6448097" cy="23145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099643" y="2664372"/>
            <a:ext cx="6850118" cy="1395439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四角形吹き出し 8"/>
              <p:cNvSpPr/>
              <p:nvPr/>
            </p:nvSpPr>
            <p:spPr>
              <a:xfrm>
                <a:off x="5510048" y="365126"/>
                <a:ext cx="3186605" cy="2100483"/>
              </a:xfrm>
              <a:prstGeom prst="wedgeRectCallout">
                <a:avLst>
                  <a:gd name="adj1" fmla="val -53272"/>
                  <a:gd name="adj2" fmla="val 161064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b="1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ベイズの定理</a:t>
                </a:r>
                <a:endParaRPr kumimoji="1" lang="en-US" altLang="ja-JP" sz="2400" b="1" i="1" dirty="0" smtClean="0">
                  <a:solidFill>
                    <a:schemeClr val="accent4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kumimoji="1" lang="en-US" altLang="ja-JP" sz="24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1" i="1" dirty="0" err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kumimoji="1" lang="en-US" altLang="ja-JP" sz="2400" b="1" i="1" dirty="0" err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kumimoji="1" lang="en-US" altLang="ja-JP" sz="2400" b="1" i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kumimoji="1" lang="en-US" altLang="ja-JP" sz="2400" b="1" i="1" dirty="0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1" i="1" dirty="0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e>
                              <m:r>
                                <a:rPr kumimoji="1" lang="en-US" altLang="ja-JP" sz="2400" b="1" i="1" dirty="0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kumimoji="1" lang="en-US" altLang="ja-JP" sz="24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kumimoji="1" lang="en-US" altLang="ja-JP" sz="24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ja-JP" sz="24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4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kumimoji="1" lang="en-US" altLang="ja-JP" sz="24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kumimoji="1" lang="en-US" altLang="ja-JP" sz="24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r>
                  <a:rPr kumimoji="1" lang="en-US" altLang="ja-JP" sz="2400" b="1" dirty="0" smtClean="0">
                    <a:solidFill>
                      <a:schemeClr val="accent4">
                        <a:lumMod val="50000"/>
                      </a:schemeClr>
                    </a:solidFill>
                  </a:rPr>
                  <a:t/>
                </a:r>
                <a:br>
                  <a:rPr kumimoji="1" lang="en-US" altLang="ja-JP" sz="2400" b="1" dirty="0" smtClean="0">
                    <a:solidFill>
                      <a:schemeClr val="accent4">
                        <a:lumMod val="50000"/>
                      </a:schemeClr>
                    </a:solidFill>
                  </a:rPr>
                </a:br>
                <a:r>
                  <a:rPr kumimoji="1" lang="ja-JP" altLang="en-US" sz="2400" b="1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とマルコフ性を利用</a:t>
                </a:r>
                <a:endParaRPr kumimoji="1" lang="en-US" altLang="ja-JP" sz="2400" b="1" dirty="0" smtClean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四角形吹き出し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048" y="365126"/>
                <a:ext cx="3186605" cy="2100483"/>
              </a:xfrm>
              <a:prstGeom prst="wedgeRectCallout">
                <a:avLst>
                  <a:gd name="adj1" fmla="val -53272"/>
                  <a:gd name="adj2" fmla="val 16106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6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確率の話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dirty="0" smtClean="0"/>
                  <a:t>確率</a:t>
                </a:r>
                <a:endParaRPr kumimoji="1" lang="en-US" altLang="ja-JP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ja-JP" altLang="en-US" dirty="0"/>
                  <a:t>事象</a:t>
                </a:r>
                <a:r>
                  <a:rPr lang="ja-JP" altLang="en-US" dirty="0" smtClean="0"/>
                  <a:t>の起こりやすさを</a:t>
                </a:r>
                <a:r>
                  <a:rPr lang="en-US" altLang="ja-JP" dirty="0" smtClean="0"/>
                  <a:t>0</a:t>
                </a:r>
                <a:r>
                  <a:rPr lang="ja-JP" altLang="en-US" dirty="0" smtClean="0"/>
                  <a:t>から</a:t>
                </a:r>
                <a:r>
                  <a:rPr lang="en-US" altLang="ja-JP" dirty="0" smtClean="0"/>
                  <a:t>1</a:t>
                </a:r>
                <a:r>
                  <a:rPr lang="ja-JP" altLang="en-US" dirty="0" smtClean="0"/>
                  <a:t>の数値で表したもの</a:t>
                </a:r>
                <a:endParaRPr lang="en-US" altLang="ja-JP" dirty="0" smtClean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dirty="0" smtClean="0"/>
                  <a:t>確率変数</a:t>
                </a:r>
                <a:endParaRPr kumimoji="1" lang="en-US" altLang="ja-JP" dirty="0" smtClean="0"/>
              </a:p>
              <a:p>
                <a:pPr lvl="1">
                  <a:lnSpc>
                    <a:spcPct val="150000"/>
                  </a:lnSpc>
                </a:pPr>
                <a:r>
                  <a:rPr kumimoji="1" lang="ja-JP" altLang="en-US" dirty="0" smtClean="0"/>
                  <a:t>試行によってランダムに値が決まる変数</a:t>
                </a:r>
                <a:endParaRPr kumimoji="1" lang="en-US" altLang="ja-JP" dirty="0" smtClean="0"/>
              </a:p>
              <a:p>
                <a:pPr>
                  <a:lnSpc>
                    <a:spcPct val="150000"/>
                  </a:lnSpc>
                </a:pPr>
                <a:r>
                  <a:rPr lang="ja-JP" altLang="en-US" dirty="0" smtClean="0"/>
                  <a:t>ベイズの定理</a:t>
                </a:r>
                <a:endParaRPr lang="en-US" altLang="ja-JP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i="1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kumimoji="1" lang="en-US" altLang="ja-JP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800" i="1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ja-JP" sz="2800" i="1" dirty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ja-JP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800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kumimoji="1" lang="en-US" altLang="ja-JP" sz="28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lang="ja-JP" altLang="en-US" smtClean="0"/>
              <a:pPr/>
              <a:t>40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239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ベイズの定理とマルコフ性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dirty="0" smtClean="0"/>
              <a:t>ベイズの定理</a:t>
            </a:r>
            <a:endParaRPr lang="en-US" altLang="ja-JP" dirty="0" smtClean="0"/>
          </a:p>
          <a:p>
            <a:pPr lvl="1">
              <a:lnSpc>
                <a:spcPct val="100000"/>
              </a:lnSpc>
            </a:pPr>
            <a:r>
              <a:rPr lang="ja-JP" altLang="en-US" dirty="0" smtClean="0"/>
              <a:t>「</a:t>
            </a:r>
            <a:r>
              <a:rPr lang="ja-JP" altLang="en-US" dirty="0"/>
              <a:t>事象</a:t>
            </a:r>
            <a:r>
              <a:rPr lang="en-US" altLang="ja-JP" dirty="0" err="1"/>
              <a:t>x,y</a:t>
            </a:r>
            <a:r>
              <a:rPr lang="ja-JP" altLang="en-US" dirty="0"/>
              <a:t>が起きる確率」</a:t>
            </a:r>
            <a:r>
              <a:rPr lang="ja-JP" altLang="en-US" dirty="0" smtClean="0"/>
              <a:t>は</a:t>
            </a:r>
            <a:r>
              <a:rPr lang="en-US" altLang="ja-JP" dirty="0" smtClean="0"/>
              <a:t>,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ja-JP" altLang="en-US" dirty="0"/>
              <a:t>事象</a:t>
            </a:r>
            <a:r>
              <a:rPr lang="en-US" altLang="ja-JP" dirty="0"/>
              <a:t>x</a:t>
            </a:r>
            <a:r>
              <a:rPr lang="ja-JP" altLang="en-US" dirty="0"/>
              <a:t>が起きてから事象</a:t>
            </a:r>
            <a:r>
              <a:rPr lang="en-US" altLang="ja-JP" dirty="0"/>
              <a:t>y</a:t>
            </a:r>
            <a:r>
              <a:rPr lang="ja-JP" altLang="en-US" dirty="0"/>
              <a:t>が起きる確率</a:t>
            </a:r>
            <a:r>
              <a:rPr lang="en-US" altLang="ja-JP" dirty="0"/>
              <a:t>(</a:t>
            </a:r>
            <a:r>
              <a:rPr lang="ja-JP" altLang="en-US" dirty="0"/>
              <a:t>式１</a:t>
            </a:r>
            <a:r>
              <a:rPr lang="en-US" altLang="ja-JP" dirty="0"/>
              <a:t>)</a:t>
            </a:r>
            <a:r>
              <a:rPr lang="ja-JP" altLang="en-US" dirty="0"/>
              <a:t>」と「事象</a:t>
            </a:r>
            <a:r>
              <a:rPr lang="en-US" altLang="ja-JP" dirty="0"/>
              <a:t>y</a:t>
            </a:r>
            <a:r>
              <a:rPr lang="ja-JP" altLang="en-US" dirty="0"/>
              <a:t>が起きてから事象</a:t>
            </a:r>
            <a:r>
              <a:rPr lang="en-US" altLang="ja-JP" dirty="0"/>
              <a:t>x</a:t>
            </a:r>
            <a:r>
              <a:rPr lang="ja-JP" altLang="en-US" dirty="0"/>
              <a:t>が起きる</a:t>
            </a:r>
            <a:r>
              <a:rPr lang="ja-JP" altLang="en-US" dirty="0" smtClean="0"/>
              <a:t>確率</a:t>
            </a:r>
            <a:r>
              <a:rPr lang="en-US" altLang="ja-JP" dirty="0"/>
              <a:t>(</a:t>
            </a:r>
            <a:r>
              <a:rPr lang="ja-JP" altLang="en-US" dirty="0" smtClean="0"/>
              <a:t>式２</a:t>
            </a:r>
            <a:r>
              <a:rPr lang="en-US" altLang="ja-JP" dirty="0" smtClean="0"/>
              <a:t>)</a:t>
            </a:r>
            <a:r>
              <a:rPr lang="ja-JP" altLang="en-US" dirty="0" smtClean="0"/>
              <a:t>」の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 </a:t>
            </a:r>
            <a:r>
              <a:rPr lang="ja-JP" altLang="en-US" dirty="0" smtClean="0"/>
              <a:t>恒</a:t>
            </a:r>
            <a:r>
              <a:rPr lang="ja-JP" altLang="en-US" dirty="0"/>
              <a:t>等式として</a:t>
            </a:r>
            <a:r>
              <a:rPr lang="en-US" altLang="ja-JP" dirty="0"/>
              <a:t>(</a:t>
            </a:r>
            <a:r>
              <a:rPr lang="ja-JP" altLang="en-US" dirty="0"/>
              <a:t>式３</a:t>
            </a:r>
            <a:r>
              <a:rPr lang="en-US" altLang="ja-JP" dirty="0"/>
              <a:t>)</a:t>
            </a:r>
            <a:r>
              <a:rPr lang="ja-JP" altLang="en-US" dirty="0"/>
              <a:t>が</a:t>
            </a:r>
            <a:r>
              <a:rPr lang="ja-JP" altLang="en-US" dirty="0" smtClean="0"/>
              <a:t>得られ</a:t>
            </a:r>
            <a:r>
              <a:rPr lang="en-US" altLang="ja-JP" dirty="0" smtClean="0"/>
              <a:t>,</a:t>
            </a:r>
            <a:r>
              <a:rPr lang="ja-JP" altLang="en-US" dirty="0" smtClean="0"/>
              <a:t>これ</a:t>
            </a:r>
            <a:r>
              <a:rPr lang="ja-JP" altLang="en-US" dirty="0"/>
              <a:t>を変形した</a:t>
            </a:r>
            <a:r>
              <a:rPr lang="ja-JP" altLang="en-US" dirty="0" smtClean="0"/>
              <a:t>もの</a:t>
            </a:r>
            <a:endParaRPr lang="en-US" altLang="ja-JP" dirty="0" smtClean="0"/>
          </a:p>
          <a:p>
            <a:pPr marL="457200" lvl="1" indent="0" algn="ctr">
              <a:lnSpc>
                <a:spcPct val="100000"/>
              </a:lnSpc>
              <a:buNone/>
            </a:pPr>
            <a:r>
              <a:rPr lang="en-US" altLang="ja-JP" dirty="0"/>
              <a:t>p(</a:t>
            </a:r>
            <a:r>
              <a:rPr lang="en-US" altLang="ja-JP" dirty="0" err="1"/>
              <a:t>x,y</a:t>
            </a:r>
            <a:r>
              <a:rPr lang="en-US" altLang="ja-JP" dirty="0"/>
              <a:t>)=p(y)p(</a:t>
            </a:r>
            <a:r>
              <a:rPr lang="en-US" altLang="ja-JP" dirty="0" err="1"/>
              <a:t>x|y</a:t>
            </a:r>
            <a:r>
              <a:rPr lang="en-US" altLang="ja-JP" dirty="0"/>
              <a:t>)</a:t>
            </a:r>
            <a:r>
              <a:rPr lang="ja-JP" altLang="en-US" dirty="0"/>
              <a:t>・・・⑴</a:t>
            </a:r>
          </a:p>
          <a:p>
            <a:pPr marL="457200" lvl="1" indent="0" algn="ctr">
              <a:lnSpc>
                <a:spcPct val="100000"/>
              </a:lnSpc>
              <a:buNone/>
            </a:pPr>
            <a:r>
              <a:rPr lang="en-US" altLang="ja-JP" dirty="0"/>
              <a:t>p(</a:t>
            </a:r>
            <a:r>
              <a:rPr lang="en-US" altLang="ja-JP" dirty="0" err="1"/>
              <a:t>x,y</a:t>
            </a:r>
            <a:r>
              <a:rPr lang="en-US" altLang="ja-JP" dirty="0"/>
              <a:t>)=P(x)P(</a:t>
            </a:r>
            <a:r>
              <a:rPr lang="en-US" altLang="ja-JP" dirty="0" err="1"/>
              <a:t>y|x</a:t>
            </a:r>
            <a:r>
              <a:rPr lang="en-US" altLang="ja-JP" dirty="0"/>
              <a:t>)</a:t>
            </a:r>
            <a:r>
              <a:rPr lang="ja-JP" altLang="en-US" dirty="0"/>
              <a:t>・・・⑵</a:t>
            </a:r>
          </a:p>
          <a:p>
            <a:pPr marL="457200" lvl="1" indent="0" algn="ctr">
              <a:lnSpc>
                <a:spcPct val="100000"/>
              </a:lnSpc>
              <a:buNone/>
            </a:pPr>
            <a:r>
              <a:rPr lang="ja-JP" altLang="en-US" dirty="0"/>
              <a:t>⑴、⑵より</a:t>
            </a:r>
          </a:p>
          <a:p>
            <a:pPr marL="457200" lvl="1" indent="0" algn="ctr">
              <a:lnSpc>
                <a:spcPct val="100000"/>
              </a:lnSpc>
              <a:buNone/>
            </a:pPr>
            <a:r>
              <a:rPr lang="en-US" altLang="ja-JP" dirty="0"/>
              <a:t>p(y)p(</a:t>
            </a:r>
            <a:r>
              <a:rPr lang="en-US" altLang="ja-JP" dirty="0" err="1"/>
              <a:t>x|y</a:t>
            </a:r>
            <a:r>
              <a:rPr lang="en-US" altLang="ja-JP" dirty="0"/>
              <a:t>)=p(x)p(</a:t>
            </a:r>
            <a:r>
              <a:rPr lang="en-US" altLang="ja-JP" dirty="0" err="1"/>
              <a:t>y|x</a:t>
            </a:r>
            <a:r>
              <a:rPr lang="en-US" altLang="ja-JP" dirty="0"/>
              <a:t>)⇔</a:t>
            </a:r>
          </a:p>
          <a:p>
            <a:pPr marL="457200" lvl="1" indent="0" algn="ctr">
              <a:lnSpc>
                <a:spcPct val="100000"/>
              </a:lnSpc>
              <a:buNone/>
            </a:pPr>
            <a:r>
              <a:rPr lang="en-US" altLang="ja-JP" dirty="0"/>
              <a:t>p(</a:t>
            </a:r>
            <a:r>
              <a:rPr lang="en-US" altLang="ja-JP" dirty="0" err="1"/>
              <a:t>x|y</a:t>
            </a:r>
            <a:r>
              <a:rPr lang="en-US" altLang="ja-JP" dirty="0"/>
              <a:t>)=p(</a:t>
            </a:r>
            <a:r>
              <a:rPr lang="en-US" altLang="ja-JP" dirty="0" err="1"/>
              <a:t>y|x</a:t>
            </a:r>
            <a:r>
              <a:rPr lang="en-US" altLang="ja-JP" dirty="0"/>
              <a:t>)p(x)/p(y)</a:t>
            </a:r>
            <a:r>
              <a:rPr lang="ja-JP" altLang="en-US" dirty="0"/>
              <a:t>・・・</a:t>
            </a:r>
            <a:r>
              <a:rPr lang="ja-JP" altLang="en-US" dirty="0" smtClean="0"/>
              <a:t>⑶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lang="ja-JP" altLang="en-US" smtClean="0"/>
              <a:pPr/>
              <a:t>41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四角形吹き出し 6"/>
              <p:cNvSpPr/>
              <p:nvPr/>
            </p:nvSpPr>
            <p:spPr>
              <a:xfrm>
                <a:off x="6562725" y="4095749"/>
                <a:ext cx="2581275" cy="1094009"/>
              </a:xfrm>
              <a:prstGeom prst="wedgeRectCallout">
                <a:avLst>
                  <a:gd name="adj1" fmla="val -46261"/>
                  <a:gd name="adj2" fmla="val 81835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000" b="1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ベイズの定理</a:t>
                </a:r>
                <a:endParaRPr kumimoji="1" lang="en-US" altLang="ja-JP" sz="2000" b="1" i="1" dirty="0" smtClean="0">
                  <a:solidFill>
                    <a:schemeClr val="accent4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kumimoji="1" lang="en-US" altLang="ja-JP" sz="20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1" i="1" dirty="0" err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kumimoji="1" lang="en-US" altLang="ja-JP" sz="2000" b="1" i="1" dirty="0" err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kumimoji="1" lang="en-US" altLang="ja-JP" sz="2000" b="1" i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kumimoji="1" lang="en-US" altLang="ja-JP" sz="2000" b="1" i="1" dirty="0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1" i="1" dirty="0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e>
                              <m:r>
                                <a:rPr kumimoji="1" lang="en-US" altLang="ja-JP" sz="2000" b="1" i="1" dirty="0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kumimoji="1" lang="en-US" altLang="ja-JP" sz="20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kumimoji="1" lang="en-US" altLang="ja-JP" sz="20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0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ja-JP" sz="20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0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kumimoji="1" lang="en-US" altLang="ja-JP" sz="20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0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kumimoji="1" lang="en-US" altLang="ja-JP" sz="20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r>
                  <a:rPr kumimoji="1" lang="en-US" altLang="ja-JP" sz="2000" b="1" dirty="0" smtClean="0">
                    <a:solidFill>
                      <a:schemeClr val="accent4">
                        <a:lumMod val="50000"/>
                      </a:schemeClr>
                    </a:solidFill>
                  </a:rPr>
                  <a:t/>
                </a:r>
                <a:br>
                  <a:rPr kumimoji="1" lang="en-US" altLang="ja-JP" sz="2000" b="1" dirty="0" smtClean="0">
                    <a:solidFill>
                      <a:schemeClr val="accent4">
                        <a:lumMod val="50000"/>
                      </a:schemeClr>
                    </a:solidFill>
                  </a:rPr>
                </a:br>
                <a:endParaRPr kumimoji="1" lang="en-US" altLang="ja-JP" sz="2000" b="1" dirty="0" smtClean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四角形吹き出し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725" y="4095749"/>
                <a:ext cx="2581275" cy="1094009"/>
              </a:xfrm>
              <a:prstGeom prst="wedgeRectCallout">
                <a:avLst>
                  <a:gd name="adj1" fmla="val -46261"/>
                  <a:gd name="adj2" fmla="val 81835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39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ベイズの定理とマルコフ性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1" lang="ja-JP" altLang="en-US" dirty="0" smtClean="0"/>
                  <a:t>時刻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1~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まで</m:t>
                    </m:r>
                  </m:oMath>
                </a14:m>
                <a:r>
                  <a:rPr kumimoji="1" lang="ja-JP" altLang="en-US" dirty="0" smtClean="0"/>
                  <a:t>の間に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回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dirty="0" smtClean="0"/>
                  <a:t>事象が起こる確率</a:t>
                </a:r>
                <a:endParaRPr kumimoji="1" lang="en-US" altLang="ja-JP" dirty="0" smtClean="0"/>
              </a:p>
              <a:p>
                <a:pPr>
                  <a:lnSpc>
                    <a:spcPct val="250000"/>
                  </a:lnSpc>
                </a:pPr>
                <a:r>
                  <a:rPr kumimoji="1" lang="en-US" altLang="ja-JP" b="0" dirty="0" smtClean="0"/>
                  <a:t>  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/>
                </a:r>
                <a:br>
                  <a:rPr kumimoji="1" lang="en-US" altLang="ja-JP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ja-JP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250000"/>
                  </a:lnSpc>
                </a:pPr>
                <a:endParaRPr lang="en-US" altLang="ja-JP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ja-JP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1261" r="-1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lang="ja-JP" altLang="en-US" smtClean="0"/>
              <a:pPr/>
              <a:t>42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四角形吹き出し 4"/>
              <p:cNvSpPr/>
              <p:nvPr/>
            </p:nvSpPr>
            <p:spPr>
              <a:xfrm>
                <a:off x="5343525" y="2390774"/>
                <a:ext cx="2581275" cy="1094009"/>
              </a:xfrm>
              <a:prstGeom prst="wedgeRectCallout">
                <a:avLst>
                  <a:gd name="adj1" fmla="val -35929"/>
                  <a:gd name="adj2" fmla="val 748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000" b="1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ベイズの定理</a:t>
                </a:r>
                <a:endParaRPr kumimoji="1" lang="en-US" altLang="ja-JP" sz="2000" b="1" i="1" dirty="0" smtClean="0">
                  <a:solidFill>
                    <a:schemeClr val="accent4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kumimoji="1" lang="en-US" altLang="ja-JP" sz="20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1" i="1" dirty="0" err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kumimoji="1" lang="en-US" altLang="ja-JP" sz="2000" b="1" i="1" dirty="0" err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kumimoji="1" lang="en-US" altLang="ja-JP" sz="2000" b="1" i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kumimoji="1" lang="en-US" altLang="ja-JP" sz="2000" b="1" i="1" dirty="0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1" i="1" dirty="0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e>
                              <m:r>
                                <a:rPr kumimoji="1" lang="en-US" altLang="ja-JP" sz="2000" b="1" i="1" dirty="0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kumimoji="1" lang="en-US" altLang="ja-JP" sz="20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kumimoji="1" lang="en-US" altLang="ja-JP" sz="20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0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ja-JP" sz="20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0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kumimoji="1" lang="en-US" altLang="ja-JP" sz="20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0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kumimoji="1" lang="en-US" altLang="ja-JP" sz="20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r>
                  <a:rPr kumimoji="1" lang="en-US" altLang="ja-JP" sz="2000" b="1" dirty="0" smtClean="0">
                    <a:solidFill>
                      <a:schemeClr val="accent4">
                        <a:lumMod val="50000"/>
                      </a:schemeClr>
                    </a:solidFill>
                  </a:rPr>
                  <a:t/>
                </a:r>
                <a:br>
                  <a:rPr kumimoji="1" lang="en-US" altLang="ja-JP" sz="2000" b="1" dirty="0" smtClean="0">
                    <a:solidFill>
                      <a:schemeClr val="accent4">
                        <a:lumMod val="50000"/>
                      </a:schemeClr>
                    </a:solidFill>
                  </a:rPr>
                </a:br>
                <a:endParaRPr kumimoji="1" lang="en-US" altLang="ja-JP" sz="2000" b="1" dirty="0" smtClean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四角形吹き出し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525" y="2390774"/>
                <a:ext cx="2581275" cy="1094009"/>
              </a:xfrm>
              <a:prstGeom prst="wedgeRectCallout">
                <a:avLst>
                  <a:gd name="adj1" fmla="val -35929"/>
                  <a:gd name="adj2" fmla="val 74870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四角形吹き出し 5"/>
          <p:cNvSpPr/>
          <p:nvPr/>
        </p:nvSpPr>
        <p:spPr>
          <a:xfrm>
            <a:off x="6767512" y="4267200"/>
            <a:ext cx="2314575" cy="655858"/>
          </a:xfrm>
          <a:prstGeom prst="wedgeRectCallout">
            <a:avLst>
              <a:gd name="adj1" fmla="val -46629"/>
              <a:gd name="adj2" fmla="val 8213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solidFill>
                  <a:schemeClr val="accent4">
                    <a:lumMod val="50000"/>
                  </a:schemeClr>
                </a:solidFill>
              </a:rPr>
              <a:t>マルコフ性を</a:t>
            </a:r>
            <a:r>
              <a:rPr lang="ja-JP" altLang="en-US" sz="2000" b="1" dirty="0">
                <a:solidFill>
                  <a:schemeClr val="accent4">
                    <a:lumMod val="50000"/>
                  </a:schemeClr>
                </a:solidFill>
              </a:rPr>
              <a:t>適用</a:t>
            </a:r>
            <a:endParaRPr kumimoji="1" lang="en-US" altLang="ja-JP" sz="2000" b="1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19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113698" cy="4351338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ja-JP" altLang="en-US" dirty="0" smtClean="0"/>
                  <a:t>用語</a:t>
                </a:r>
                <a:endParaRPr kumimoji="1" lang="en-US" altLang="ja-JP" dirty="0" smtClean="0"/>
              </a:p>
              <a:p>
                <a:pPr lvl="1">
                  <a:lnSpc>
                    <a:spcPct val="150000"/>
                  </a:lnSpc>
                </a:pPr>
                <a:r>
                  <a:rPr kumimoji="1" lang="ja-JP" altLang="en-US" dirty="0" smtClean="0"/>
                  <a:t>隠れ状態</a:t>
                </a:r>
                <a:r>
                  <a:rPr lang="ja-JP" altLang="en-US" dirty="0" smtClean="0"/>
                  <a:t>の集合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0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  <m:sup>
                        <m:r>
                          <a:rPr lang="en-US" altLang="ja-JP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𝑅𝑎𝑖𝑛𝑦</m:t>
                        </m:r>
                      </m:e>
                      <m:sup>
                        <m:r>
                          <a:rPr lang="en-US" altLang="ja-JP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ja-JP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𝑆𝑢𝑛𝑛𝑦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′}</m:t>
                    </m:r>
                  </m:oMath>
                </a14:m>
                <a:endParaRPr kumimoji="1" lang="en-US" altLang="ja-JP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ja-JP" altLang="en-US" dirty="0"/>
                  <a:t>観測</a:t>
                </a:r>
                <a:r>
                  <a:rPr kumimoji="1" lang="ja-JP" altLang="en-US" dirty="0" smtClean="0"/>
                  <a:t>記号</a:t>
                </a:r>
                <a:r>
                  <a:rPr lang="ja-JP" altLang="en-US" dirty="0" smtClean="0"/>
                  <a:t>の集合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𝑊𝑎𝑙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𝑆h𝑜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:′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𝐶𝑙𝑒𝑎𝑛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′}</m:t>
                    </m:r>
                  </m:oMath>
                </a14:m>
                <a:endParaRPr kumimoji="1" lang="en-US" altLang="ja-JP" dirty="0" smtClean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dirty="0" smtClean="0"/>
                  <a:t>パラメータ</a:t>
                </a:r>
                <a:endParaRPr kumimoji="1" lang="en-US" altLang="ja-JP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ja-JP" altLang="en-US" dirty="0" smtClean="0"/>
                  <a:t>初期状態確率分布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(′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𝑆𝑢𝑛𝑛𝑦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′)}</m:t>
                    </m:r>
                  </m:oMath>
                </a14:m>
                <a:endParaRPr lang="en-US" altLang="ja-JP" dirty="0" smtClean="0"/>
              </a:p>
              <a:p>
                <a:pPr lvl="1">
                  <a:lnSpc>
                    <a:spcPct val="150000"/>
                  </a:lnSpc>
                </a:pPr>
                <a:r>
                  <a:rPr kumimoji="1" lang="ja-JP" altLang="en-US" dirty="0" smtClean="0"/>
                  <a:t>状態遷移確率分布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𝑅𝑎𝑖𝑛𝑦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𝑅𝑎𝑖𝑛𝑦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endParaRPr kumimoji="1" lang="en-US" altLang="ja-JP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ja-JP" altLang="en-US" dirty="0" smtClean="0"/>
                  <a:t>記号出力確率分布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𝑆𝑢𝑛𝑛𝑦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𝑊𝑎𝑙𝑘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113698" cy="4351338"/>
              </a:xfrm>
              <a:blipFill>
                <a:blip r:embed="rId2"/>
                <a:stretch>
                  <a:fillRect l="-11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正方形/長方形 9"/>
          <p:cNvSpPr/>
          <p:nvPr/>
        </p:nvSpPr>
        <p:spPr>
          <a:xfrm>
            <a:off x="1014409" y="4403745"/>
            <a:ext cx="7319967" cy="1063604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014408" y="5467349"/>
            <a:ext cx="7319967" cy="720647"/>
          </a:xfrm>
          <a:prstGeom prst="rect">
            <a:avLst/>
          </a:prstGeom>
          <a:solidFill>
            <a:schemeClr val="accent2">
              <a:lumMod val="60000"/>
              <a:lumOff val="4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014409" y="3114685"/>
            <a:ext cx="7319967" cy="572374"/>
          </a:xfrm>
          <a:prstGeom prst="rect">
            <a:avLst/>
          </a:prstGeom>
          <a:solidFill>
            <a:schemeClr val="accent2">
              <a:lumMod val="60000"/>
              <a:lumOff val="4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14409" y="2515562"/>
            <a:ext cx="7319967" cy="599123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用語・パラメータ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93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637336"/>
            <a:ext cx="78867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ja-JP" altLang="en-US" dirty="0" smtClean="0"/>
              <a:t>評価問題</a:t>
            </a:r>
            <a:endParaRPr lang="en-US" altLang="ja-JP" dirty="0" smtClean="0"/>
          </a:p>
          <a:p>
            <a:pPr lvl="1">
              <a:lnSpc>
                <a:spcPct val="100000"/>
              </a:lnSpc>
            </a:pPr>
            <a:r>
              <a:rPr lang="ja-JP" altLang="en-US" dirty="0" smtClean="0"/>
              <a:t>話者の識別</a:t>
            </a: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結局</a:t>
            </a:r>
            <a:r>
              <a:rPr lang="en-US" altLang="ja-JP" dirty="0"/>
              <a:t>HMM</a:t>
            </a:r>
            <a:r>
              <a:rPr lang="ja-JP" altLang="en-US" dirty="0"/>
              <a:t>で何ができるのか？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lang="ja-JP" altLang="en-US" smtClean="0"/>
              <a:pPr/>
              <a:t>44</a:t>
            </a:fld>
            <a:endParaRPr lang="ja-JP" altLang="en-US" dirty="0"/>
          </a:p>
        </p:txBody>
      </p:sp>
      <p:grpSp>
        <p:nvGrpSpPr>
          <p:cNvPr id="71" name="グループ化 70"/>
          <p:cNvGrpSpPr/>
          <p:nvPr/>
        </p:nvGrpSpPr>
        <p:grpSpPr>
          <a:xfrm>
            <a:off x="5705901" y="2234807"/>
            <a:ext cx="2699090" cy="4121544"/>
            <a:chOff x="385673" y="2664372"/>
            <a:chExt cx="2699090" cy="4121544"/>
          </a:xfrm>
        </p:grpSpPr>
        <p:grpSp>
          <p:nvGrpSpPr>
            <p:cNvPr id="59" name="グループ化 58"/>
            <p:cNvGrpSpPr/>
            <p:nvPr/>
          </p:nvGrpSpPr>
          <p:grpSpPr>
            <a:xfrm>
              <a:off x="385673" y="2664372"/>
              <a:ext cx="2699090" cy="2060772"/>
              <a:chOff x="838759" y="3125513"/>
              <a:chExt cx="2632842" cy="2739259"/>
            </a:xfrm>
          </p:grpSpPr>
          <p:sp>
            <p:nvSpPr>
              <p:cNvPr id="57" name="正方形/長方形 56"/>
              <p:cNvSpPr/>
              <p:nvPr/>
            </p:nvSpPr>
            <p:spPr>
              <a:xfrm>
                <a:off x="838759" y="3125513"/>
                <a:ext cx="2632842" cy="273925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ja-JP" dirty="0" smtClean="0"/>
              </a:p>
              <a:p>
                <a:pPr algn="ctr"/>
                <a:endParaRPr lang="en-US" altLang="ja-JP" dirty="0"/>
              </a:p>
              <a:p>
                <a:pPr algn="ctr"/>
                <a:endParaRPr kumimoji="1" lang="en-US" altLang="ja-JP" dirty="0" smtClean="0"/>
              </a:p>
              <a:p>
                <a:pPr algn="ctr"/>
                <a:endParaRPr lang="en-US" altLang="ja-JP" dirty="0"/>
              </a:p>
              <a:p>
                <a:pPr algn="ctr"/>
                <a:endParaRPr kumimoji="1" lang="en-US" altLang="ja-JP" dirty="0" smtClean="0"/>
              </a:p>
              <a:p>
                <a:pPr algn="ctr">
                  <a:lnSpc>
                    <a:spcPct val="150000"/>
                  </a:lnSpc>
                </a:pPr>
                <a:endParaRPr kumimoji="1" lang="en-US" altLang="ja-JP" dirty="0" smtClean="0"/>
              </a:p>
              <a:p>
                <a:pPr algn="ctr"/>
                <a:r>
                  <a:rPr kumimoji="1" lang="ja-JP" altLang="en-US" sz="20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話者</a:t>
                </a:r>
                <a:r>
                  <a:rPr kumimoji="1" lang="en-US" altLang="ja-JP" sz="20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A</a:t>
                </a:r>
                <a:endParaRPr kumimoji="1" lang="ja-JP" altLang="en-US" sz="20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50" name="グループ化 49"/>
              <p:cNvGrpSpPr/>
              <p:nvPr/>
            </p:nvGrpSpPr>
            <p:grpSpPr>
              <a:xfrm>
                <a:off x="1001109" y="3255579"/>
                <a:ext cx="2309650" cy="2120462"/>
                <a:chOff x="375250" y="3259138"/>
                <a:chExt cx="3185985" cy="2917824"/>
              </a:xfrm>
            </p:grpSpPr>
            <p:pic>
              <p:nvPicPr>
                <p:cNvPr id="51" name="コンテンツ プレースホルダー 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5250" y="3259138"/>
                  <a:ext cx="3183907" cy="291782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52" name="楕円 51"/>
                <p:cNvSpPr/>
                <p:nvPr/>
              </p:nvSpPr>
              <p:spPr>
                <a:xfrm>
                  <a:off x="961587" y="4124106"/>
                  <a:ext cx="551791" cy="646751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楕円 52"/>
                <p:cNvSpPr/>
                <p:nvPr/>
              </p:nvSpPr>
              <p:spPr>
                <a:xfrm>
                  <a:off x="2425262" y="4124106"/>
                  <a:ext cx="551791" cy="646751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楕円 53"/>
                <p:cNvSpPr/>
                <p:nvPr/>
              </p:nvSpPr>
              <p:spPr>
                <a:xfrm>
                  <a:off x="377328" y="5143281"/>
                  <a:ext cx="551791" cy="646751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楕円 54"/>
                <p:cNvSpPr/>
                <p:nvPr/>
              </p:nvSpPr>
              <p:spPr>
                <a:xfrm>
                  <a:off x="1691307" y="5521325"/>
                  <a:ext cx="551791" cy="655637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楕円 55"/>
                <p:cNvSpPr/>
                <p:nvPr/>
              </p:nvSpPr>
              <p:spPr>
                <a:xfrm>
                  <a:off x="3009444" y="5143281"/>
                  <a:ext cx="551791" cy="646751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0" name="グループ化 59"/>
            <p:cNvGrpSpPr/>
            <p:nvPr/>
          </p:nvGrpSpPr>
          <p:grpSpPr>
            <a:xfrm>
              <a:off x="385673" y="4725144"/>
              <a:ext cx="2699090" cy="2060772"/>
              <a:chOff x="838759" y="3125513"/>
              <a:chExt cx="2632842" cy="2739259"/>
            </a:xfrm>
          </p:grpSpPr>
          <p:sp>
            <p:nvSpPr>
              <p:cNvPr id="61" name="正方形/長方形 60"/>
              <p:cNvSpPr/>
              <p:nvPr/>
            </p:nvSpPr>
            <p:spPr>
              <a:xfrm>
                <a:off x="838759" y="3125513"/>
                <a:ext cx="2632842" cy="273925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ja-JP" dirty="0" smtClean="0"/>
              </a:p>
              <a:p>
                <a:pPr algn="ctr"/>
                <a:endParaRPr lang="en-US" altLang="ja-JP" dirty="0"/>
              </a:p>
              <a:p>
                <a:pPr algn="ctr"/>
                <a:endParaRPr kumimoji="1" lang="en-US" altLang="ja-JP" dirty="0" smtClean="0"/>
              </a:p>
              <a:p>
                <a:pPr algn="ctr"/>
                <a:endParaRPr lang="en-US" altLang="ja-JP" dirty="0"/>
              </a:p>
              <a:p>
                <a:pPr algn="ctr"/>
                <a:endParaRPr kumimoji="1" lang="en-US" altLang="ja-JP" dirty="0" smtClean="0"/>
              </a:p>
              <a:p>
                <a:pPr algn="ctr">
                  <a:lnSpc>
                    <a:spcPct val="150000"/>
                  </a:lnSpc>
                </a:pPr>
                <a:endParaRPr lang="en-US" altLang="ja-JP" dirty="0"/>
              </a:p>
              <a:p>
                <a:pPr algn="ctr"/>
                <a:r>
                  <a:rPr kumimoji="1" lang="ja-JP" altLang="en-US" sz="2000" b="1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話者</a:t>
                </a:r>
                <a:r>
                  <a:rPr lang="en-US" altLang="ja-JP" sz="2000" b="1" dirty="0">
                    <a:solidFill>
                      <a:schemeClr val="accent4">
                        <a:lumMod val="50000"/>
                      </a:schemeClr>
                    </a:solidFill>
                  </a:rPr>
                  <a:t>B</a:t>
                </a:r>
                <a:endParaRPr kumimoji="1" lang="ja-JP" altLang="en-US" sz="200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62" name="グループ化 61"/>
              <p:cNvGrpSpPr/>
              <p:nvPr/>
            </p:nvGrpSpPr>
            <p:grpSpPr>
              <a:xfrm>
                <a:off x="1001109" y="3255579"/>
                <a:ext cx="2309650" cy="2120462"/>
                <a:chOff x="375250" y="3259138"/>
                <a:chExt cx="3185985" cy="2917824"/>
              </a:xfrm>
            </p:grpSpPr>
            <p:pic>
              <p:nvPicPr>
                <p:cNvPr id="63" name="コンテンツ プレースホルダー 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5250" y="3259138"/>
                  <a:ext cx="3183907" cy="291782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64" name="楕円 63"/>
                <p:cNvSpPr/>
                <p:nvPr/>
              </p:nvSpPr>
              <p:spPr>
                <a:xfrm>
                  <a:off x="961587" y="4124106"/>
                  <a:ext cx="551791" cy="64675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楕円 64"/>
                <p:cNvSpPr/>
                <p:nvPr/>
              </p:nvSpPr>
              <p:spPr>
                <a:xfrm>
                  <a:off x="2425262" y="4124106"/>
                  <a:ext cx="551791" cy="64675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楕円 65"/>
                <p:cNvSpPr/>
                <p:nvPr/>
              </p:nvSpPr>
              <p:spPr>
                <a:xfrm>
                  <a:off x="377328" y="5143281"/>
                  <a:ext cx="551791" cy="64675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楕円 66"/>
                <p:cNvSpPr/>
                <p:nvPr/>
              </p:nvSpPr>
              <p:spPr>
                <a:xfrm>
                  <a:off x="1691307" y="5521325"/>
                  <a:ext cx="551791" cy="655637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楕円 67"/>
                <p:cNvSpPr/>
                <p:nvPr/>
              </p:nvSpPr>
              <p:spPr>
                <a:xfrm>
                  <a:off x="3009444" y="5143281"/>
                  <a:ext cx="551791" cy="64675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69" name="角丸四角形吹き出し 68"/>
          <p:cNvSpPr/>
          <p:nvPr/>
        </p:nvSpPr>
        <p:spPr>
          <a:xfrm>
            <a:off x="257039" y="2827448"/>
            <a:ext cx="2080949" cy="698392"/>
          </a:xfrm>
          <a:prstGeom prst="wedgeRoundRectCallout">
            <a:avLst>
              <a:gd name="adj1" fmla="val -25472"/>
              <a:gd name="adj2" fmla="val 80006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accent5">
                    <a:lumMod val="50000"/>
                  </a:schemeClr>
                </a:solidFill>
              </a:rPr>
              <a:t>今日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は晴れです</a:t>
            </a:r>
            <a:endParaRPr kumimoji="1" lang="ja-JP" alt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0" name="図 69" descr="&lt;strong&gt;人物&lt;/strong&gt; (シルエット) - GATAG｜フリーイラスト素材集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10" y="3763740"/>
            <a:ext cx="1409869" cy="1299723"/>
          </a:xfrm>
          <a:prstGeom prst="rect">
            <a:avLst/>
          </a:prstGeom>
        </p:spPr>
      </p:pic>
      <p:cxnSp>
        <p:nvCxnSpPr>
          <p:cNvPr id="76" name="カギ線コネクタ 75"/>
          <p:cNvCxnSpPr>
            <a:stCxn id="69" idx="3"/>
            <a:endCxn id="57" idx="0"/>
          </p:cNvCxnSpPr>
          <p:nvPr/>
        </p:nvCxnSpPr>
        <p:spPr>
          <a:xfrm flipV="1">
            <a:off x="2337988" y="2234807"/>
            <a:ext cx="4717458" cy="941837"/>
          </a:xfrm>
          <a:prstGeom prst="bentConnector4">
            <a:avLst>
              <a:gd name="adj1" fmla="val 35696"/>
              <a:gd name="adj2" fmla="val 124272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右矢印 77"/>
          <p:cNvSpPr/>
          <p:nvPr/>
        </p:nvSpPr>
        <p:spPr>
          <a:xfrm rot="10800000">
            <a:off x="4948384" y="4901440"/>
            <a:ext cx="756745" cy="57922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2546130" y="4536889"/>
            <a:ext cx="2386742" cy="1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accent6">
                    <a:lumMod val="50000"/>
                  </a:schemeClr>
                </a:solidFill>
              </a:rPr>
              <a:t>モデル</a:t>
            </a:r>
            <a:r>
              <a:rPr kumimoji="1" lang="en-US" altLang="ja-JP" sz="2000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kumimoji="1" lang="ja-JP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の尤</a:t>
            </a:r>
            <a:r>
              <a:rPr kumimoji="1" lang="ja-JP" altLang="en-US" sz="2000" dirty="0" smtClean="0">
                <a:solidFill>
                  <a:schemeClr val="accent6">
                    <a:lumMod val="50000"/>
                  </a:schemeClr>
                </a:solidFill>
              </a:rPr>
              <a:t>度</a:t>
            </a:r>
            <a:r>
              <a:rPr kumimoji="1" lang="en-US" altLang="ja-JP" sz="2000" dirty="0" smtClean="0">
                <a:solidFill>
                  <a:schemeClr val="accent6">
                    <a:lumMod val="50000"/>
                  </a:schemeClr>
                </a:solidFill>
              </a:rPr>
              <a:t>:0.6</a:t>
            </a:r>
          </a:p>
          <a:p>
            <a:pPr algn="ctr"/>
            <a:r>
              <a:rPr lang="ja-JP" altLang="en-US" sz="2000" dirty="0" smtClean="0">
                <a:solidFill>
                  <a:schemeClr val="accent6">
                    <a:lumMod val="50000"/>
                  </a:schemeClr>
                </a:solidFill>
              </a:rPr>
              <a:t>モデル</a:t>
            </a:r>
            <a:r>
              <a:rPr lang="en-US" altLang="ja-JP" sz="2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ja-JP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の尤</a:t>
            </a:r>
            <a:r>
              <a:rPr lang="ja-JP" altLang="en-US" sz="2000" dirty="0" smtClean="0">
                <a:solidFill>
                  <a:schemeClr val="accent6">
                    <a:lumMod val="50000"/>
                  </a:schemeClr>
                </a:solidFill>
              </a:rPr>
              <a:t>度</a:t>
            </a:r>
            <a:r>
              <a:rPr lang="en-US" altLang="ja-JP" sz="2000" dirty="0" smtClean="0">
                <a:solidFill>
                  <a:schemeClr val="accent6">
                    <a:lumMod val="50000"/>
                  </a:schemeClr>
                </a:solidFill>
              </a:rPr>
              <a:t>:0.1</a:t>
            </a:r>
            <a:endParaRPr kumimoji="1" lang="ja-JP" alt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0" name="爆発 1 79"/>
          <p:cNvSpPr/>
          <p:nvPr/>
        </p:nvSpPr>
        <p:spPr>
          <a:xfrm>
            <a:off x="2337988" y="5517852"/>
            <a:ext cx="2798379" cy="1290841"/>
          </a:xfrm>
          <a:prstGeom prst="irregularSeal1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/>
              <a:t>話者は</a:t>
            </a:r>
            <a:r>
              <a:rPr lang="en-US" altLang="ja-JP" sz="2400" b="1" dirty="0" smtClean="0"/>
              <a:t>A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48806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8" grpId="0" animBg="1"/>
      <p:bldP spid="79" grpId="0" animBg="1"/>
      <p:bldP spid="8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/>
          <p:cNvGrpSpPr/>
          <p:nvPr/>
        </p:nvGrpSpPr>
        <p:grpSpPr>
          <a:xfrm>
            <a:off x="375250" y="3259138"/>
            <a:ext cx="3185985" cy="2917824"/>
            <a:chOff x="375250" y="3259138"/>
            <a:chExt cx="3185985" cy="2917824"/>
          </a:xfrm>
        </p:grpSpPr>
        <p:pic>
          <p:nvPicPr>
            <p:cNvPr id="5" name="コンテンツ プレースホルダ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250" y="3259138"/>
              <a:ext cx="3183907" cy="291782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楕円 12"/>
                <p:cNvSpPr/>
                <p:nvPr/>
              </p:nvSpPr>
              <p:spPr>
                <a:xfrm>
                  <a:off x="961587" y="4124106"/>
                  <a:ext cx="551791" cy="6467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楕円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587" y="4124106"/>
                  <a:ext cx="551791" cy="646751"/>
                </a:xfrm>
                <a:prstGeom prst="ellipse">
                  <a:avLst/>
                </a:prstGeom>
                <a:blipFill>
                  <a:blip r:embed="rId3"/>
                  <a:stretch>
                    <a:fillRect l="-326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楕円 13"/>
                <p:cNvSpPr/>
                <p:nvPr/>
              </p:nvSpPr>
              <p:spPr>
                <a:xfrm>
                  <a:off x="2425262" y="4124106"/>
                  <a:ext cx="551791" cy="6467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楕円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262" y="4124106"/>
                  <a:ext cx="551791" cy="646751"/>
                </a:xfrm>
                <a:prstGeom prst="ellipse">
                  <a:avLst/>
                </a:prstGeom>
                <a:blipFill>
                  <a:blip r:embed="rId4"/>
                  <a:stretch>
                    <a:fillRect l="-54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楕円 14"/>
                <p:cNvSpPr/>
                <p:nvPr/>
              </p:nvSpPr>
              <p:spPr>
                <a:xfrm>
                  <a:off x="377328" y="5143281"/>
                  <a:ext cx="551791" cy="6467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楕円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328" y="5143281"/>
                  <a:ext cx="551791" cy="646751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楕円 15"/>
            <p:cNvSpPr/>
            <p:nvPr/>
          </p:nvSpPr>
          <p:spPr>
            <a:xfrm>
              <a:off x="1691307" y="5521325"/>
              <a:ext cx="551791" cy="6556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solidFill>
                    <a:schemeClr val="tx1"/>
                  </a:solidFill>
                </a:rPr>
                <a:t>...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楕円 16"/>
                <p:cNvSpPr/>
                <p:nvPr/>
              </p:nvSpPr>
              <p:spPr>
                <a:xfrm>
                  <a:off x="3009444" y="5143281"/>
                  <a:ext cx="551791" cy="6467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楕円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9444" y="5143281"/>
                  <a:ext cx="551791" cy="646751"/>
                </a:xfrm>
                <a:prstGeom prst="ellipse">
                  <a:avLst/>
                </a:prstGeom>
                <a:blipFill>
                  <a:blip r:embed="rId6"/>
                  <a:stretch>
                    <a:fillRect l="-434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結局</a:t>
            </a:r>
            <a:r>
              <a:rPr lang="en-US" altLang="ja-JP" dirty="0"/>
              <a:t>HMM</a:t>
            </a:r>
            <a:r>
              <a:rPr lang="ja-JP" altLang="en-US" dirty="0"/>
              <a:t>で何ができるのか？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lang="ja-JP" altLang="en-US" smtClean="0"/>
              <a:pPr/>
              <a:t>45</a:t>
            </a:fld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 smtClean="0"/>
              <a:t>復号問題</a:t>
            </a:r>
            <a:endParaRPr kumimoji="1" lang="en-US" altLang="ja-JP" dirty="0" smtClean="0"/>
          </a:p>
          <a:p>
            <a:pPr lvl="1">
              <a:lnSpc>
                <a:spcPct val="150000"/>
              </a:lnSpc>
            </a:pPr>
            <a:r>
              <a:rPr lang="ja-JP" altLang="en-US" dirty="0" smtClean="0"/>
              <a:t>形態素解析：単語分割、品詞推定、語義の推定</a:t>
            </a:r>
            <a:endParaRPr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628648" y="4083546"/>
            <a:ext cx="2677106" cy="72787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98886" y="5004805"/>
            <a:ext cx="3336631" cy="1261852"/>
          </a:xfrm>
          <a:prstGeom prst="rect">
            <a:avLst/>
          </a:prstGeom>
          <a:solidFill>
            <a:schemeClr val="accent2">
              <a:lumMod val="60000"/>
              <a:lumOff val="4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711881" y="3262532"/>
            <a:ext cx="5345409" cy="30972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400" dirty="0" smtClean="0">
                <a:solidFill>
                  <a:schemeClr val="accent5">
                    <a:lumMod val="50000"/>
                  </a:schemeClr>
                </a:solidFill>
              </a:rPr>
              <a:t>うらにわにはにわとりがいる</a:t>
            </a:r>
            <a:endParaRPr lang="en-US" altLang="ja-JP" sz="2400" dirty="0">
              <a:solidFill>
                <a:schemeClr val="accent5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裏庭 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には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二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羽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トリ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が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いる</a:t>
            </a:r>
            <a:endParaRPr lang="ja-JP" alt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裏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に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ワニ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は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鶏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が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いる</a:t>
            </a:r>
            <a:endParaRPr lang="en-US" altLang="ja-JP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chemeClr val="accent5">
                    <a:lumMod val="50000"/>
                  </a:schemeClr>
                </a:solidFill>
              </a:rPr>
              <a:t>裏庭</a:t>
            </a:r>
            <a:r>
              <a:rPr lang="en-US" altLang="ja-JP" sz="2000" dirty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err="1">
                <a:solidFill>
                  <a:schemeClr val="accent5">
                    <a:lumMod val="50000"/>
                  </a:schemeClr>
                </a:solidFill>
              </a:rPr>
              <a:t>には</a:t>
            </a:r>
            <a:r>
              <a:rPr lang="en-US" altLang="ja-JP" sz="2000" dirty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>
                <a:solidFill>
                  <a:schemeClr val="accent5">
                    <a:lumMod val="50000"/>
                  </a:schemeClr>
                </a:solidFill>
              </a:rPr>
              <a:t>鶏</a:t>
            </a:r>
            <a:r>
              <a:rPr lang="en-US" altLang="ja-JP" sz="2000" dirty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>
                <a:solidFill>
                  <a:schemeClr val="accent5">
                    <a:lumMod val="50000"/>
                  </a:schemeClr>
                </a:solidFill>
              </a:rPr>
              <a:t>が</a:t>
            </a:r>
            <a:r>
              <a:rPr lang="en-US" altLang="ja-JP" sz="2000" dirty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いる</a:t>
            </a:r>
            <a:endParaRPr lang="ja-JP" alt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裏庭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に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埴輪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取り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が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いる</a:t>
            </a:r>
            <a:endParaRPr lang="ja-JP" alt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711880" y="3260615"/>
            <a:ext cx="5345409" cy="30972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400" dirty="0" smtClean="0">
                <a:solidFill>
                  <a:schemeClr val="accent5">
                    <a:lumMod val="50000"/>
                  </a:schemeClr>
                </a:solidFill>
              </a:rPr>
              <a:t>うらにわにはにわとりがいる</a:t>
            </a:r>
            <a:endParaRPr lang="en-US" altLang="ja-JP" sz="2400" dirty="0">
              <a:solidFill>
                <a:schemeClr val="accent5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裏庭 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には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二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羽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トリ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が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いる</a:t>
            </a:r>
            <a:endParaRPr lang="ja-JP" alt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裏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に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ワニ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は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鶏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が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いる</a:t>
            </a:r>
            <a:endParaRPr lang="en-US" altLang="ja-JP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C00000"/>
                </a:solidFill>
              </a:rPr>
              <a:t>裏庭</a:t>
            </a:r>
            <a:r>
              <a:rPr lang="en-US" altLang="ja-JP" sz="2000" dirty="0">
                <a:solidFill>
                  <a:srgbClr val="C00000"/>
                </a:solidFill>
              </a:rPr>
              <a:t>/</a:t>
            </a:r>
            <a:r>
              <a:rPr lang="ja-JP" altLang="en-US" sz="2000" dirty="0" err="1">
                <a:solidFill>
                  <a:srgbClr val="C00000"/>
                </a:solidFill>
              </a:rPr>
              <a:t>には</a:t>
            </a:r>
            <a:r>
              <a:rPr lang="en-US" altLang="ja-JP" sz="2000" dirty="0">
                <a:solidFill>
                  <a:srgbClr val="C00000"/>
                </a:solidFill>
              </a:rPr>
              <a:t>/</a:t>
            </a:r>
            <a:r>
              <a:rPr lang="ja-JP" altLang="en-US" sz="2000" dirty="0">
                <a:solidFill>
                  <a:srgbClr val="C00000"/>
                </a:solidFill>
              </a:rPr>
              <a:t>鶏</a:t>
            </a:r>
            <a:r>
              <a:rPr lang="en-US" altLang="ja-JP" sz="2000" dirty="0">
                <a:solidFill>
                  <a:srgbClr val="C00000"/>
                </a:solidFill>
              </a:rPr>
              <a:t>/</a:t>
            </a:r>
            <a:r>
              <a:rPr lang="ja-JP" altLang="en-US" sz="2000" dirty="0">
                <a:solidFill>
                  <a:srgbClr val="C00000"/>
                </a:solidFill>
              </a:rPr>
              <a:t>が</a:t>
            </a:r>
            <a:r>
              <a:rPr lang="en-US" altLang="ja-JP" sz="2000" dirty="0">
                <a:solidFill>
                  <a:srgbClr val="C00000"/>
                </a:solidFill>
              </a:rPr>
              <a:t>/</a:t>
            </a:r>
            <a:r>
              <a:rPr lang="ja-JP" altLang="en-US" sz="2000" dirty="0" smtClean="0">
                <a:solidFill>
                  <a:srgbClr val="C00000"/>
                </a:solidFill>
              </a:rPr>
              <a:t>いる</a:t>
            </a:r>
            <a:endParaRPr lang="ja-JP" altLang="en-US" sz="2000" dirty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裏庭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に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埴輪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取り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が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いる</a:t>
            </a:r>
            <a:endParaRPr lang="ja-JP" alt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439083" y="5993744"/>
            <a:ext cx="3838455" cy="362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例は</a:t>
            </a:r>
            <a:r>
              <a:rPr lang="en-US" altLang="ja-JP" sz="1600" dirty="0" err="1" smtClean="0">
                <a:solidFill>
                  <a:schemeClr val="tx1"/>
                </a:solidFill>
              </a:rPr>
              <a:t>wikipedia</a:t>
            </a:r>
            <a:r>
              <a:rPr lang="ja-JP" altLang="en-US" sz="1600" dirty="0" smtClean="0">
                <a:solidFill>
                  <a:schemeClr val="tx1"/>
                </a:solidFill>
              </a:rPr>
              <a:t>“形態素解析”より引用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738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下矢印 51"/>
          <p:cNvSpPr/>
          <p:nvPr/>
        </p:nvSpPr>
        <p:spPr>
          <a:xfrm rot="10800000">
            <a:off x="1036073" y="3347240"/>
            <a:ext cx="764149" cy="1983585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和音認識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lang="ja-JP" altLang="en-US" smtClean="0"/>
              <a:pPr/>
              <a:t>46</a:t>
            </a:fld>
            <a:endParaRPr lang="ja-JP" altLang="en-US" dirty="0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 rotWithShape="1">
          <a:blip r:embed="rId2"/>
          <a:srcRect l="17742" t="81969" r="26290" b="3615"/>
          <a:stretch/>
        </p:blipFill>
        <p:spPr>
          <a:xfrm>
            <a:off x="2544198" y="5118099"/>
            <a:ext cx="5971152" cy="1058864"/>
          </a:xfrm>
          <a:prstGeom prst="rect">
            <a:avLst/>
          </a:prstGeom>
        </p:spPr>
      </p:pic>
      <p:sp>
        <p:nvSpPr>
          <p:cNvPr id="34" name="正方形/長方形 33"/>
          <p:cNvSpPr/>
          <p:nvPr/>
        </p:nvSpPr>
        <p:spPr>
          <a:xfrm>
            <a:off x="7391400" y="5737225"/>
            <a:ext cx="787400" cy="346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628650" y="5330825"/>
            <a:ext cx="1578998" cy="6334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002060"/>
                </a:solidFill>
              </a:rPr>
              <a:t>音響信号</a:t>
            </a:r>
            <a:endParaRPr kumimoji="1" lang="ja-JP" altLang="en-US" sz="2400" dirty="0">
              <a:solidFill>
                <a:srgbClr val="00206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28650" y="4019946"/>
            <a:ext cx="1578998" cy="6381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002060"/>
                </a:solidFill>
              </a:rPr>
              <a:t>特徴量</a:t>
            </a:r>
            <a:endParaRPr kumimoji="1" lang="en-US" altLang="ja-JP" sz="2400" dirty="0" smtClean="0">
              <a:solidFill>
                <a:srgbClr val="002060"/>
              </a:solidFill>
            </a:endParaRPr>
          </a:p>
        </p:txBody>
      </p:sp>
      <p:grpSp>
        <p:nvGrpSpPr>
          <p:cNvPr id="40" name="グループ化 39"/>
          <p:cNvGrpSpPr/>
          <p:nvPr/>
        </p:nvGrpSpPr>
        <p:grpSpPr>
          <a:xfrm>
            <a:off x="3981450" y="3829049"/>
            <a:ext cx="2566220" cy="1289049"/>
            <a:chOff x="4572000" y="3263874"/>
            <a:chExt cx="2566220" cy="1474840"/>
          </a:xfrm>
        </p:grpSpPr>
        <p:pic>
          <p:nvPicPr>
            <p:cNvPr id="38" name="図 37"/>
            <p:cNvPicPr>
              <a:picLocks noChangeAspect="1"/>
            </p:cNvPicPr>
            <p:nvPr/>
          </p:nvPicPr>
          <p:blipFill rotWithShape="1">
            <a:blip r:embed="rId2"/>
            <a:srcRect l="56774" t="54472" r="29194" b="32180"/>
            <a:stretch/>
          </p:blipFill>
          <p:spPr>
            <a:xfrm>
              <a:off x="4572000" y="3263874"/>
              <a:ext cx="2566220" cy="1474840"/>
            </a:xfrm>
            <a:prstGeom prst="rect">
              <a:avLst/>
            </a:prstGeom>
          </p:spPr>
        </p:pic>
        <p:sp>
          <p:nvSpPr>
            <p:cNvPr id="39" name="正方形/長方形 38"/>
            <p:cNvSpPr/>
            <p:nvPr/>
          </p:nvSpPr>
          <p:spPr>
            <a:xfrm>
              <a:off x="4981574" y="4313211"/>
              <a:ext cx="1666875" cy="4255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1" name="正方形/長方形 40"/>
          <p:cNvSpPr/>
          <p:nvPr/>
        </p:nvSpPr>
        <p:spPr>
          <a:xfrm>
            <a:off x="4720404" y="4199274"/>
            <a:ext cx="76200" cy="5108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5619749" y="4066747"/>
            <a:ext cx="76200" cy="6119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3" name="グループ化 42"/>
          <p:cNvGrpSpPr/>
          <p:nvPr/>
        </p:nvGrpSpPr>
        <p:grpSpPr>
          <a:xfrm>
            <a:off x="6457950" y="213335"/>
            <a:ext cx="2529783" cy="1629144"/>
            <a:chOff x="375250" y="3259138"/>
            <a:chExt cx="3185985" cy="2917824"/>
          </a:xfrm>
        </p:grpSpPr>
        <p:pic>
          <p:nvPicPr>
            <p:cNvPr id="44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250" y="3259138"/>
              <a:ext cx="3183907" cy="291782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楕円 44"/>
                <p:cNvSpPr/>
                <p:nvPr/>
              </p:nvSpPr>
              <p:spPr>
                <a:xfrm>
                  <a:off x="961587" y="4124106"/>
                  <a:ext cx="551791" cy="6467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楕円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587" y="4124106"/>
                  <a:ext cx="551791" cy="646751"/>
                </a:xfrm>
                <a:prstGeom prst="ellipse">
                  <a:avLst/>
                </a:prstGeom>
                <a:blipFill>
                  <a:blip r:embed="rId4"/>
                  <a:stretch>
                    <a:fillRect l="-326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楕円 45"/>
                <p:cNvSpPr/>
                <p:nvPr/>
              </p:nvSpPr>
              <p:spPr>
                <a:xfrm>
                  <a:off x="2425262" y="4124106"/>
                  <a:ext cx="551791" cy="6467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楕円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262" y="4124106"/>
                  <a:ext cx="551791" cy="646751"/>
                </a:xfrm>
                <a:prstGeom prst="ellipse">
                  <a:avLst/>
                </a:prstGeom>
                <a:blipFill>
                  <a:blip r:embed="rId5"/>
                  <a:stretch>
                    <a:fillRect l="-54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楕円 46"/>
                <p:cNvSpPr/>
                <p:nvPr/>
              </p:nvSpPr>
              <p:spPr>
                <a:xfrm>
                  <a:off x="377328" y="5143281"/>
                  <a:ext cx="551791" cy="6467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楕円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328" y="5143281"/>
                  <a:ext cx="551791" cy="646751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楕円 47"/>
            <p:cNvSpPr/>
            <p:nvPr/>
          </p:nvSpPr>
          <p:spPr>
            <a:xfrm>
              <a:off x="1691307" y="5521325"/>
              <a:ext cx="551791" cy="6556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solidFill>
                    <a:schemeClr val="tx1"/>
                  </a:solidFill>
                </a:rPr>
                <a:t>..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楕円 48"/>
                <p:cNvSpPr/>
                <p:nvPr/>
              </p:nvSpPr>
              <p:spPr>
                <a:xfrm>
                  <a:off x="3009444" y="5143281"/>
                  <a:ext cx="551791" cy="6467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楕円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9444" y="5143281"/>
                  <a:ext cx="551791" cy="646751"/>
                </a:xfrm>
                <a:prstGeom prst="ellipse">
                  <a:avLst/>
                </a:prstGeom>
                <a:blipFill>
                  <a:blip r:embed="rId7"/>
                  <a:stretch>
                    <a:fillRect l="-434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正方形/長方形 49"/>
          <p:cNvSpPr/>
          <p:nvPr/>
        </p:nvSpPr>
        <p:spPr>
          <a:xfrm>
            <a:off x="628650" y="2709067"/>
            <a:ext cx="1578998" cy="6381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rgbClr val="002060"/>
                </a:solidFill>
              </a:rPr>
              <a:t>和音</a:t>
            </a:r>
            <a:endParaRPr kumimoji="1" lang="en-US" altLang="ja-JP" sz="2400" dirty="0" smtClean="0">
              <a:solidFill>
                <a:srgbClr val="002060"/>
              </a:solidFill>
            </a:endParaRPr>
          </a:p>
        </p:txBody>
      </p:sp>
      <p:pic>
        <p:nvPicPr>
          <p:cNvPr id="51" name="図 50"/>
          <p:cNvPicPr>
            <a:picLocks noChangeAspect="1"/>
          </p:cNvPicPr>
          <p:nvPr/>
        </p:nvPicPr>
        <p:blipFill rotWithShape="1">
          <a:blip r:embed="rId8"/>
          <a:srcRect l="57917" t="38276" r="30208" b="40000"/>
          <a:stretch/>
        </p:blipFill>
        <p:spPr>
          <a:xfrm>
            <a:off x="4506265" y="2578835"/>
            <a:ext cx="1436392" cy="898636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53" name="四角形吹き出し 52"/>
          <p:cNvSpPr/>
          <p:nvPr/>
        </p:nvSpPr>
        <p:spPr>
          <a:xfrm>
            <a:off x="6717723" y="2210597"/>
            <a:ext cx="2350077" cy="2907501"/>
          </a:xfrm>
          <a:prstGeom prst="wedgeRectCallout">
            <a:avLst>
              <a:gd name="adj1" fmla="val -65196"/>
              <a:gd name="adj2" fmla="val 24318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4">
                    <a:lumMod val="50000"/>
                  </a:schemeClr>
                </a:solidFill>
              </a:rPr>
              <a:t>音響信号</a:t>
            </a:r>
            <a:r>
              <a:rPr lang="en-US" altLang="ja-JP" sz="2400" dirty="0">
                <a:solidFill>
                  <a:schemeClr val="accent4">
                    <a:lumMod val="50000"/>
                  </a:schemeClr>
                </a:solidFill>
              </a:rPr>
              <a:t>:</a:t>
            </a:r>
            <a:r>
              <a:rPr kumimoji="1" lang="ja-JP" altLang="en-US" sz="2400" dirty="0" smtClean="0">
                <a:solidFill>
                  <a:schemeClr val="accent4">
                    <a:lumMod val="50000"/>
                  </a:schemeClr>
                </a:solidFill>
              </a:rPr>
              <a:t>連続</a:t>
            </a:r>
            <a:endParaRPr lang="en-US" altLang="ja-JP" sz="24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accent4">
                    <a:lumMod val="50000"/>
                  </a:schemeClr>
                </a:solidFill>
              </a:rPr>
              <a:t>分散と平均を使って確率密度を正規分布化</a:t>
            </a:r>
            <a:endParaRPr kumimoji="1" lang="en-US" altLang="ja-JP" sz="24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endParaRPr lang="en-US" altLang="ja-JP" sz="2400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kumimoji="1" lang="ja-JP" altLang="en-US" sz="2800" b="1" dirty="0" smtClean="0">
                <a:solidFill>
                  <a:schemeClr val="accent4">
                    <a:lumMod val="50000"/>
                  </a:schemeClr>
                </a:solidFill>
              </a:rPr>
              <a:t>連続型</a:t>
            </a:r>
            <a:r>
              <a:rPr kumimoji="1" lang="en-US" altLang="ja-JP" sz="2800" b="1" dirty="0" smtClean="0">
                <a:solidFill>
                  <a:schemeClr val="accent4">
                    <a:lumMod val="50000"/>
                  </a:schemeClr>
                </a:solidFill>
              </a:rPr>
              <a:t>HMM</a:t>
            </a:r>
          </a:p>
        </p:txBody>
      </p:sp>
      <p:sp>
        <p:nvSpPr>
          <p:cNvPr id="54" name="四角形吹き出し 53"/>
          <p:cNvSpPr/>
          <p:nvPr/>
        </p:nvSpPr>
        <p:spPr>
          <a:xfrm>
            <a:off x="3552825" y="696283"/>
            <a:ext cx="2034250" cy="930156"/>
          </a:xfrm>
          <a:prstGeom prst="wedgeRectCallout">
            <a:avLst>
              <a:gd name="adj1" fmla="val 95055"/>
              <a:gd name="adj2" fmla="val 20176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accent4">
                    <a:lumMod val="50000"/>
                  </a:schemeClr>
                </a:solidFill>
              </a:rPr>
              <a:t>講義では</a:t>
            </a:r>
            <a:r>
              <a:rPr lang="en-US" altLang="ja-JP" sz="240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ja-JP" sz="24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ja-JP" altLang="en-US" sz="2400" dirty="0" smtClean="0">
                <a:solidFill>
                  <a:schemeClr val="accent4">
                    <a:lumMod val="50000"/>
                  </a:schemeClr>
                </a:solidFill>
              </a:rPr>
              <a:t>離散型</a:t>
            </a:r>
            <a:r>
              <a:rPr lang="en-US" altLang="ja-JP" sz="2400" dirty="0" smtClean="0">
                <a:solidFill>
                  <a:schemeClr val="accent4">
                    <a:lumMod val="50000"/>
                  </a:schemeClr>
                </a:solidFill>
              </a:rPr>
              <a:t>HMM</a:t>
            </a:r>
            <a:endParaRPr kumimoji="1" lang="ja-JP" altLang="en-US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744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HMM(Hidden</a:t>
            </a:r>
            <a:r>
              <a:rPr lang="en-US" altLang="ja-JP" dirty="0" smtClean="0"/>
              <a:t>-</a:t>
            </a:r>
            <a:r>
              <a:rPr kumimoji="1" lang="en-US" altLang="ja-JP" dirty="0" smtClean="0"/>
              <a:t>Markov</a:t>
            </a:r>
            <a:r>
              <a:rPr lang="en-US" altLang="ja-JP" dirty="0"/>
              <a:t>-</a:t>
            </a:r>
            <a:r>
              <a:rPr kumimoji="1" lang="en-US" altLang="ja-JP" dirty="0" smtClean="0"/>
              <a:t>Model)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下矢印 4"/>
          <p:cNvSpPr/>
          <p:nvPr/>
        </p:nvSpPr>
        <p:spPr>
          <a:xfrm>
            <a:off x="4168009" y="3530547"/>
            <a:ext cx="807983" cy="133908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28650" y="1935054"/>
            <a:ext cx="7886700" cy="15954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マルコフ</a:t>
            </a:r>
            <a:r>
              <a:rPr lang="ja-JP" altLang="en-US" sz="2800" dirty="0" smtClean="0">
                <a:solidFill>
                  <a:schemeClr val="accent4">
                    <a:lumMod val="50000"/>
                  </a:schemeClr>
                </a:solidFill>
              </a:rPr>
              <a:t>過程の</a:t>
            </a:r>
            <a:r>
              <a:rPr lang="ja-JP" altLang="en-US" sz="2800" b="1" u="sng" dirty="0">
                <a:solidFill>
                  <a:schemeClr val="accent4">
                    <a:lumMod val="50000"/>
                  </a:schemeClr>
                </a:solidFill>
              </a:rPr>
              <a:t>各状態において</a:t>
            </a:r>
            <a:r>
              <a:rPr lang="en-US" altLang="ja-JP" sz="2800" b="1" u="sng" dirty="0">
                <a:solidFill>
                  <a:schemeClr val="accent4">
                    <a:lumMod val="50000"/>
                  </a:schemeClr>
                </a:solidFill>
              </a:rPr>
              <a:t>,</a:t>
            </a:r>
            <a:r>
              <a:rPr lang="ja-JP" altLang="en-US" sz="2800" b="1" u="sng" dirty="0">
                <a:solidFill>
                  <a:schemeClr val="accent4">
                    <a:lumMod val="50000"/>
                  </a:schemeClr>
                </a:solidFill>
              </a:rPr>
              <a:t>確率的な</a:t>
            </a:r>
            <a:r>
              <a:rPr lang="ja-JP" altLang="en-US" sz="2800" b="1" u="sng" dirty="0" smtClean="0">
                <a:solidFill>
                  <a:schemeClr val="accent4">
                    <a:lumMod val="50000"/>
                  </a:schemeClr>
                </a:solidFill>
              </a:rPr>
              <a:t>記号</a:t>
            </a:r>
            <a:r>
              <a:rPr lang="en-US" altLang="ja-JP" sz="2800" b="1" u="sng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ja-JP" sz="2800" b="1" u="sng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ja-JP" altLang="en-US" sz="2800" b="1" u="sng" dirty="0" smtClean="0">
                <a:solidFill>
                  <a:schemeClr val="accent4">
                    <a:lumMod val="50000"/>
                  </a:schemeClr>
                </a:solidFill>
              </a:rPr>
              <a:t>の</a:t>
            </a:r>
            <a:r>
              <a:rPr lang="ja-JP" altLang="en-US" sz="2800" b="1" u="sng" dirty="0">
                <a:solidFill>
                  <a:schemeClr val="accent4">
                    <a:lumMod val="50000"/>
                  </a:schemeClr>
                </a:solidFill>
              </a:rPr>
              <a:t>出力を考えた</a:t>
            </a:r>
            <a:r>
              <a:rPr lang="ja-JP" altLang="en-US" sz="2800" b="1" u="sng" dirty="0" smtClean="0">
                <a:solidFill>
                  <a:schemeClr val="accent4">
                    <a:lumMod val="50000"/>
                  </a:schemeClr>
                </a:solidFill>
              </a:rPr>
              <a:t>モデル</a:t>
            </a:r>
            <a:endParaRPr lang="en-US" altLang="ja-JP" sz="2800" b="1" u="sng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28650" y="4869631"/>
            <a:ext cx="7886700" cy="15954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sz="2800" b="1" u="sng" dirty="0" smtClean="0">
                <a:solidFill>
                  <a:schemeClr val="accent5">
                    <a:lumMod val="50000"/>
                  </a:schemeClr>
                </a:solidFill>
              </a:rPr>
              <a:t>各状態が観測できない</a:t>
            </a:r>
            <a:r>
              <a:rPr lang="ja-JP" altLang="en-US" sz="2800" dirty="0" smtClean="0">
                <a:solidFill>
                  <a:schemeClr val="accent5">
                    <a:lumMod val="50000"/>
                  </a:schemeClr>
                </a:solidFill>
              </a:rPr>
              <a:t>が、</a:t>
            </a:r>
            <a:endParaRPr lang="en-US" altLang="ja-JP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ja-JP" altLang="en-US" sz="2800" dirty="0" smtClean="0">
                <a:solidFill>
                  <a:schemeClr val="accent5">
                    <a:lumMod val="50000"/>
                  </a:schemeClr>
                </a:solidFill>
              </a:rPr>
              <a:t>状態</a:t>
            </a:r>
            <a:r>
              <a:rPr lang="ja-JP" altLang="en-US" sz="2800" dirty="0">
                <a:solidFill>
                  <a:schemeClr val="accent5">
                    <a:lumMod val="50000"/>
                  </a:schemeClr>
                </a:solidFill>
              </a:rPr>
              <a:t>から</a:t>
            </a:r>
            <a:r>
              <a:rPr lang="ja-JP" altLang="en-US" sz="2800" b="1" u="sng" dirty="0">
                <a:solidFill>
                  <a:schemeClr val="accent5">
                    <a:lumMod val="50000"/>
                  </a:schemeClr>
                </a:solidFill>
              </a:rPr>
              <a:t>出力されたデータは観測可能</a:t>
            </a:r>
          </a:p>
        </p:txBody>
      </p:sp>
      <p:grpSp>
        <p:nvGrpSpPr>
          <p:cNvPr id="6" name="グループ化 5"/>
          <p:cNvGrpSpPr/>
          <p:nvPr/>
        </p:nvGrpSpPr>
        <p:grpSpPr>
          <a:xfrm>
            <a:off x="628650" y="3623272"/>
            <a:ext cx="3213867" cy="1153633"/>
            <a:chOff x="-1066800" y="2056292"/>
            <a:chExt cx="3213867" cy="1153633"/>
          </a:xfrm>
          <a:solidFill>
            <a:srgbClr val="C00000"/>
          </a:solidFill>
        </p:grpSpPr>
        <p:sp>
          <p:nvSpPr>
            <p:cNvPr id="3" name="四角形吹き出し 2"/>
            <p:cNvSpPr/>
            <p:nvPr/>
          </p:nvSpPr>
          <p:spPr>
            <a:xfrm>
              <a:off x="-1066800" y="2056292"/>
              <a:ext cx="3213867" cy="1153633"/>
            </a:xfrm>
            <a:prstGeom prst="wedgeRectCallout">
              <a:avLst>
                <a:gd name="adj1" fmla="val 28661"/>
                <a:gd name="adj2" fmla="val 83967"/>
              </a:avLst>
            </a:prstGeom>
            <a:grp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66800" y="2056292"/>
              <a:ext cx="3213867" cy="1153633"/>
            </a:xfrm>
            <a:prstGeom prst="rect">
              <a:avLst/>
            </a:prstGeom>
            <a:grpFill/>
            <a:ln w="38100">
              <a:solidFill>
                <a:srgbClr val="C00000"/>
              </a:solidFill>
            </a:ln>
          </p:spPr>
        </p:pic>
      </p:grpSp>
      <p:sp>
        <p:nvSpPr>
          <p:cNvPr id="15" name="正方形/長方形 14"/>
          <p:cNvSpPr/>
          <p:nvPr/>
        </p:nvSpPr>
        <p:spPr>
          <a:xfrm>
            <a:off x="830645" y="3695263"/>
            <a:ext cx="2809875" cy="1009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solidFill>
                  <a:srgbClr val="C00000"/>
                </a:solidFill>
              </a:rPr>
              <a:t>？</a:t>
            </a:r>
            <a:endParaRPr kumimoji="1" lang="ja-JP" altLang="en-US" sz="7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11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13" y="507289"/>
            <a:ext cx="6935372" cy="4351338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HMM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477107" y="1654883"/>
            <a:ext cx="6189785" cy="128016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904293" y="3056638"/>
            <a:ext cx="7611057" cy="1944152"/>
          </a:xfrm>
          <a:prstGeom prst="rect">
            <a:avLst/>
          </a:prstGeom>
          <a:solidFill>
            <a:schemeClr val="accent2">
              <a:lumMod val="60000"/>
              <a:lumOff val="4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035676" y="119321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隠れ状態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637545" y="25716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出力</a:t>
            </a:r>
            <a:r>
              <a:rPr lang="ja-JP" altLang="en-US" sz="2400" dirty="0" smtClean="0"/>
              <a:t>記号</a:t>
            </a:r>
            <a:endParaRPr kumimoji="1" lang="ja-JP" altLang="en-US" sz="24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 txBox="1">
            <a:spLocks/>
          </p:cNvSpPr>
          <p:nvPr/>
        </p:nvSpPr>
        <p:spPr>
          <a:xfrm>
            <a:off x="252248" y="5178972"/>
            <a:ext cx="8623738" cy="1497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ja-JP" altLang="en-US" sz="2400" dirty="0" smtClean="0"/>
              <a:t>出力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観測</a:t>
            </a:r>
            <a:r>
              <a:rPr lang="en-US" altLang="ja-JP" sz="2400" dirty="0" smtClean="0"/>
              <a:t>)</a:t>
            </a:r>
            <a:r>
              <a:rPr lang="ja-JP" altLang="en-US" sz="2400" dirty="0" smtClean="0"/>
              <a:t>確率</a:t>
            </a:r>
            <a:endParaRPr lang="en-US" altLang="ja-JP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400" dirty="0" smtClean="0"/>
              <a:t>	P(‘</a:t>
            </a:r>
            <a:r>
              <a:rPr lang="en-US" altLang="ja-JP" sz="2400" dirty="0" err="1" smtClean="0"/>
              <a:t>Rainy’|’Walk</a:t>
            </a:r>
            <a:r>
              <a:rPr lang="en-US" altLang="ja-JP" sz="2400" dirty="0" smtClean="0"/>
              <a:t>’), P(‘</a:t>
            </a:r>
            <a:r>
              <a:rPr lang="en-US" altLang="ja-JP" sz="2400" dirty="0" err="1" smtClean="0"/>
              <a:t>Rainy’|’Shop</a:t>
            </a:r>
            <a:r>
              <a:rPr lang="en-US" altLang="ja-JP" sz="2400" dirty="0" smtClean="0"/>
              <a:t>’), P(‘</a:t>
            </a:r>
            <a:r>
              <a:rPr lang="en-US" altLang="ja-JP" sz="2400" dirty="0" err="1" smtClean="0"/>
              <a:t>Rainy’|’Clean</a:t>
            </a:r>
            <a:r>
              <a:rPr lang="en-US" altLang="ja-JP" sz="2400" dirty="0" smtClean="0"/>
              <a:t>’),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400" dirty="0" smtClean="0"/>
              <a:t>	P(‘</a:t>
            </a:r>
            <a:r>
              <a:rPr lang="en-US" altLang="ja-JP" sz="2400" dirty="0" err="1" smtClean="0"/>
              <a:t>Sunny’|’Walk</a:t>
            </a:r>
            <a:r>
              <a:rPr lang="en-US" altLang="ja-JP" sz="2400" dirty="0" smtClean="0"/>
              <a:t>’), P(‘</a:t>
            </a:r>
            <a:r>
              <a:rPr lang="en-US" altLang="ja-JP" sz="2400" dirty="0" err="1" smtClean="0"/>
              <a:t>Sunny’|’Shop</a:t>
            </a:r>
            <a:r>
              <a:rPr lang="en-US" altLang="ja-JP" sz="2400" dirty="0" smtClean="0"/>
              <a:t>’), P(‘</a:t>
            </a:r>
            <a:r>
              <a:rPr lang="en-US" altLang="ja-JP" sz="2400" dirty="0" err="1" smtClean="0"/>
              <a:t>Sunny’|’Clean</a:t>
            </a:r>
            <a:r>
              <a:rPr lang="en-US" altLang="ja-JP" sz="2400" dirty="0" smtClean="0"/>
              <a:t>’)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537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現実世界に例えると</a:t>
            </a:r>
            <a:r>
              <a:rPr lang="en-US" altLang="ja-JP" dirty="0" smtClean="0"/>
              <a:t>...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3900496" y="4924102"/>
            <a:ext cx="1119118" cy="1614811"/>
            <a:chOff x="5766674" y="2727016"/>
            <a:chExt cx="1119118" cy="1892608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6674" y="3115433"/>
              <a:ext cx="1113098" cy="1504191"/>
            </a:xfrm>
            <a:prstGeom prst="rect">
              <a:avLst/>
            </a:prstGeom>
          </p:spPr>
        </p:pic>
        <p:sp>
          <p:nvSpPr>
            <p:cNvPr id="10" name="正方形/長方形 9"/>
            <p:cNvSpPr/>
            <p:nvPr/>
          </p:nvSpPr>
          <p:spPr>
            <a:xfrm>
              <a:off x="5766674" y="2727016"/>
              <a:ext cx="1119118" cy="3884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 smtClean="0">
                  <a:solidFill>
                    <a:schemeClr val="tx1"/>
                  </a:solidFill>
                </a:rPr>
                <a:t>ボブ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四角形吹き出し 19"/>
          <p:cNvSpPr/>
          <p:nvPr/>
        </p:nvSpPr>
        <p:spPr>
          <a:xfrm>
            <a:off x="2895601" y="2089916"/>
            <a:ext cx="3128908" cy="2158234"/>
          </a:xfrm>
          <a:prstGeom prst="wedgeRectCallout">
            <a:avLst>
              <a:gd name="adj1" fmla="val -5911"/>
              <a:gd name="adj2" fmla="val 84695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sz="2400" b="1" u="sng" dirty="0" smtClean="0">
                <a:solidFill>
                  <a:schemeClr val="tx1"/>
                </a:solidFill>
              </a:rPr>
              <a:t>ボブ</a:t>
            </a:r>
          </a:p>
          <a:p>
            <a:pPr algn="ctr">
              <a:lnSpc>
                <a:spcPct val="150000"/>
              </a:lnSpc>
            </a:pPr>
            <a:r>
              <a:rPr lang="ja-JP" altLang="en-US" sz="2000" b="1" u="sng" dirty="0">
                <a:solidFill>
                  <a:schemeClr val="tx1"/>
                </a:solidFill>
              </a:rPr>
              <a:t>天気</a:t>
            </a:r>
            <a:r>
              <a:rPr lang="ja-JP" altLang="en-US" sz="2000" dirty="0" smtClean="0">
                <a:solidFill>
                  <a:schemeClr val="tx1"/>
                </a:solidFill>
              </a:rPr>
              <a:t>によって</a:t>
            </a:r>
            <a:r>
              <a:rPr lang="en-US" altLang="ja-JP" sz="2000" dirty="0" smtClean="0">
                <a:solidFill>
                  <a:schemeClr val="tx1"/>
                </a:solidFill>
              </a:rPr>
              <a:t/>
            </a:r>
            <a:br>
              <a:rPr lang="en-US" altLang="ja-JP" sz="2000" dirty="0" smtClean="0">
                <a:solidFill>
                  <a:schemeClr val="tx1"/>
                </a:solidFill>
              </a:rPr>
            </a:br>
            <a:r>
              <a:rPr lang="ja-JP" altLang="en-US" sz="2000" b="1" u="sng" dirty="0" smtClean="0">
                <a:solidFill>
                  <a:schemeClr val="tx1"/>
                </a:solidFill>
              </a:rPr>
              <a:t>行動</a:t>
            </a:r>
            <a:r>
              <a:rPr lang="ja-JP" altLang="en-US" sz="2000" dirty="0" smtClean="0">
                <a:solidFill>
                  <a:schemeClr val="tx1"/>
                </a:solidFill>
              </a:rPr>
              <a:t>する</a:t>
            </a:r>
            <a:endParaRPr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4" name="四角形吹き出し 3"/>
          <p:cNvSpPr/>
          <p:nvPr/>
        </p:nvSpPr>
        <p:spPr>
          <a:xfrm>
            <a:off x="628650" y="1895475"/>
            <a:ext cx="1781504" cy="2695575"/>
          </a:xfrm>
          <a:prstGeom prst="wedgeRectCallout">
            <a:avLst>
              <a:gd name="adj1" fmla="val 114064"/>
              <a:gd name="adj2" fmla="val 3166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accent5">
                    <a:lumMod val="50000"/>
                  </a:schemeClr>
                </a:solidFill>
              </a:rPr>
              <a:t>隠れ状態</a:t>
            </a:r>
            <a:endParaRPr lang="en-US" altLang="ja-JP" sz="24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ja-JP" sz="2400" dirty="0" smtClean="0">
                <a:solidFill>
                  <a:schemeClr val="accent5">
                    <a:lumMod val="50000"/>
                  </a:schemeClr>
                </a:solidFill>
              </a:rPr>
              <a:t>{‘</a:t>
            </a:r>
            <a:r>
              <a:rPr kumimoji="1" lang="en-US" altLang="ja-JP" sz="2400" dirty="0" smtClean="0">
                <a:solidFill>
                  <a:schemeClr val="accent5">
                    <a:lumMod val="50000"/>
                  </a:schemeClr>
                </a:solidFill>
              </a:rPr>
              <a:t>Sunny</a:t>
            </a:r>
            <a:r>
              <a:rPr lang="en-US" altLang="ja-JP" sz="2400" dirty="0" smtClean="0">
                <a:solidFill>
                  <a:schemeClr val="accent5">
                    <a:lumMod val="50000"/>
                  </a:schemeClr>
                </a:solidFill>
              </a:rPr>
              <a:t>’,</a:t>
            </a:r>
            <a:endParaRPr kumimoji="1" lang="en-US" altLang="ja-JP" sz="24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ja-JP" sz="2400" dirty="0" smtClean="0">
                <a:solidFill>
                  <a:schemeClr val="accent5">
                    <a:lumMod val="50000"/>
                  </a:schemeClr>
                </a:solidFill>
              </a:rPr>
              <a:t>‘Rainy’}</a:t>
            </a:r>
            <a:endParaRPr kumimoji="1" lang="ja-JP" alt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四角形吹き出し 13"/>
          <p:cNvSpPr/>
          <p:nvPr/>
        </p:nvSpPr>
        <p:spPr>
          <a:xfrm>
            <a:off x="6209315" y="3823966"/>
            <a:ext cx="2795751" cy="1673302"/>
          </a:xfrm>
          <a:prstGeom prst="wedgeRectCallout">
            <a:avLst>
              <a:gd name="adj1" fmla="val -114312"/>
              <a:gd name="adj2" fmla="val -4835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出力記号</a:t>
            </a:r>
            <a:r>
              <a:rPr lang="en-US" altLang="ja-JP" sz="2400" dirty="0" smtClean="0">
                <a:solidFill>
                  <a:schemeClr val="tx1"/>
                </a:solidFill>
              </a:rPr>
              <a:t>(</a:t>
            </a:r>
            <a:r>
              <a:rPr lang="ja-JP" altLang="en-US" sz="2400" dirty="0" smtClean="0">
                <a:solidFill>
                  <a:schemeClr val="tx1"/>
                </a:solidFill>
              </a:rPr>
              <a:t>観測可</a:t>
            </a:r>
            <a:r>
              <a:rPr lang="en-US" altLang="ja-JP" sz="24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{‘Walk’,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‘Shop’,</a:t>
            </a:r>
          </a:p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‘Clean’}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29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13" y="2005013"/>
            <a:ext cx="6935372" cy="4351338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HMM</a:t>
            </a:r>
            <a:r>
              <a:rPr kumimoji="1" lang="ja-JP" altLang="en-US" dirty="0" smtClean="0"/>
              <a:t>・値の定義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477107" y="3152607"/>
            <a:ext cx="6189785" cy="128016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904293" y="4554362"/>
            <a:ext cx="7611057" cy="2052000"/>
          </a:xfrm>
          <a:prstGeom prst="rect">
            <a:avLst/>
          </a:prstGeom>
          <a:solidFill>
            <a:schemeClr val="accent2">
              <a:lumMod val="60000"/>
              <a:lumOff val="4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035676" y="269094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隠れ状態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637545" y="406936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出力</a:t>
            </a:r>
            <a:r>
              <a:rPr kumimoji="1" lang="ja-JP" altLang="en-US" sz="2400" dirty="0" smtClean="0"/>
              <a:t>記号</a:t>
            </a:r>
            <a:endParaRPr kumimoji="1" lang="ja-JP" altLang="en-US" sz="2400" dirty="0"/>
          </a:p>
        </p:txBody>
      </p:sp>
      <p:sp>
        <p:nvSpPr>
          <p:cNvPr id="3" name="楕円 2"/>
          <p:cNvSpPr/>
          <p:nvPr/>
        </p:nvSpPr>
        <p:spPr>
          <a:xfrm>
            <a:off x="3668914" y="2940555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5050951" y="2940554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吹き出し 5"/>
          <p:cNvSpPr/>
          <p:nvPr/>
        </p:nvSpPr>
        <p:spPr>
          <a:xfrm>
            <a:off x="1631732" y="2152355"/>
            <a:ext cx="1757854" cy="426456"/>
          </a:xfrm>
          <a:prstGeom prst="wedgeRectCallout">
            <a:avLst>
              <a:gd name="adj1" fmla="val 66510"/>
              <a:gd name="adj2" fmla="val 161532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初期状態確率</a:t>
            </a:r>
            <a:endParaRPr kumimoji="1" lang="ja-JP" altLang="en-US" sz="2000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13" y="2005013"/>
            <a:ext cx="6935372" cy="4351338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HMM</a:t>
            </a:r>
            <a:r>
              <a:rPr lang="ja-JP" altLang="en-US" dirty="0"/>
              <a:t>・値の定義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477107" y="3152607"/>
            <a:ext cx="6189785" cy="128016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904293" y="4554362"/>
            <a:ext cx="7611057" cy="2052000"/>
          </a:xfrm>
          <a:prstGeom prst="rect">
            <a:avLst/>
          </a:prstGeom>
          <a:solidFill>
            <a:schemeClr val="accent2">
              <a:lumMod val="60000"/>
              <a:lumOff val="4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035676" y="269094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隠れ状態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637545" y="406936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出力</a:t>
            </a:r>
            <a:r>
              <a:rPr kumimoji="1" lang="ja-JP" altLang="en-US" sz="2400" dirty="0" smtClean="0"/>
              <a:t>記号</a:t>
            </a:r>
            <a:endParaRPr kumimoji="1" lang="ja-JP" altLang="en-US" sz="2400" dirty="0"/>
          </a:p>
        </p:txBody>
      </p:sp>
      <p:sp>
        <p:nvSpPr>
          <p:cNvPr id="3" name="楕円 2"/>
          <p:cNvSpPr/>
          <p:nvPr/>
        </p:nvSpPr>
        <p:spPr>
          <a:xfrm>
            <a:off x="1950473" y="3792687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6642271" y="3778391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吹き出し 5"/>
          <p:cNvSpPr/>
          <p:nvPr/>
        </p:nvSpPr>
        <p:spPr>
          <a:xfrm>
            <a:off x="2261713" y="2452126"/>
            <a:ext cx="1757854" cy="426456"/>
          </a:xfrm>
          <a:prstGeom prst="wedgeRectCallout">
            <a:avLst>
              <a:gd name="adj1" fmla="val 66510"/>
              <a:gd name="adj2" fmla="val 161532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状態遷移確率</a:t>
            </a:r>
            <a:endParaRPr kumimoji="1" lang="ja-JP" altLang="en-US" sz="2000" dirty="0"/>
          </a:p>
        </p:txBody>
      </p:sp>
      <p:sp>
        <p:nvSpPr>
          <p:cNvPr id="12" name="楕円 11"/>
          <p:cNvSpPr/>
          <p:nvPr/>
        </p:nvSpPr>
        <p:spPr>
          <a:xfrm>
            <a:off x="4242073" y="3345998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4260758" y="3754840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161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基本フォント船坂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4289</TotalTime>
  <Words>1296</Words>
  <Application>Microsoft Office PowerPoint</Application>
  <PresentationFormat>画面に合わせる (4:3)</PresentationFormat>
  <Paragraphs>486</Paragraphs>
  <Slides>46</Slides>
  <Notes>8</Notes>
  <HiddenSlides>7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46</vt:i4>
      </vt:variant>
    </vt:vector>
  </HeadingPairs>
  <TitlesOfParts>
    <vt:vector size="52" baseType="lpstr">
      <vt:lpstr>メイリオ</vt:lpstr>
      <vt:lpstr>游ゴシック</vt:lpstr>
      <vt:lpstr>Arial</vt:lpstr>
      <vt:lpstr>Cambria Math</vt:lpstr>
      <vt:lpstr>Segoe UI</vt:lpstr>
      <vt:lpstr>Office テーマ</vt:lpstr>
      <vt:lpstr>Hidden Markov Model</vt:lpstr>
      <vt:lpstr>HMM(Hidden-Markov-Model)</vt:lpstr>
      <vt:lpstr>Markov Model</vt:lpstr>
      <vt:lpstr>Markov Model</vt:lpstr>
      <vt:lpstr>HMM(Hidden-Markov-Model)</vt:lpstr>
      <vt:lpstr>HMM</vt:lpstr>
      <vt:lpstr>現実世界に例えると...</vt:lpstr>
      <vt:lpstr>HMM・値の定義</vt:lpstr>
      <vt:lpstr>HMM・値の定義</vt:lpstr>
      <vt:lpstr>HMM・値の定義</vt:lpstr>
      <vt:lpstr>HMM・値の定義</vt:lpstr>
      <vt:lpstr>HMM・値の定義</vt:lpstr>
      <vt:lpstr>HMM・値の定義</vt:lpstr>
      <vt:lpstr>HMM・値の定義</vt:lpstr>
      <vt:lpstr>HMM・値の定義</vt:lpstr>
      <vt:lpstr>HMM(Hidden Markov Model)</vt:lpstr>
      <vt:lpstr>HMM</vt:lpstr>
      <vt:lpstr>評価問題</vt:lpstr>
      <vt:lpstr>HMM</vt:lpstr>
      <vt:lpstr>復号化</vt:lpstr>
      <vt:lpstr>具体例</vt:lpstr>
      <vt:lpstr>具体例</vt:lpstr>
      <vt:lpstr>具体例</vt:lpstr>
      <vt:lpstr>具体例</vt:lpstr>
      <vt:lpstr>具体例</vt:lpstr>
      <vt:lpstr>具体例</vt:lpstr>
      <vt:lpstr>具体例</vt:lpstr>
      <vt:lpstr>具体例</vt:lpstr>
      <vt:lpstr>HMM</vt:lpstr>
      <vt:lpstr>推定</vt:lpstr>
      <vt:lpstr>結局HMMで何ができるのか？</vt:lpstr>
      <vt:lpstr>結局HMMで何ができるのか？</vt:lpstr>
      <vt:lpstr>結局HMMで何ができるのか？</vt:lpstr>
      <vt:lpstr>結局HMMで何ができるのか？</vt:lpstr>
      <vt:lpstr>まとめ</vt:lpstr>
      <vt:lpstr>実習</vt:lpstr>
      <vt:lpstr>実習</vt:lpstr>
      <vt:lpstr>参考文献</vt:lpstr>
      <vt:lpstr>参考文献</vt:lpstr>
      <vt:lpstr>確率の話</vt:lpstr>
      <vt:lpstr>ベイズの定理とマルコフ性</vt:lpstr>
      <vt:lpstr>ベイズの定理とマルコフ性</vt:lpstr>
      <vt:lpstr>用語・パラメータ</vt:lpstr>
      <vt:lpstr>結局HMMで何ができるのか？</vt:lpstr>
      <vt:lpstr>結局HMMで何ができるのか？</vt:lpstr>
      <vt:lpstr>和音認識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HMM</dc:title>
  <dc:creator>c501306014</dc:creator>
  <cp:lastModifiedBy>c501306014</cp:lastModifiedBy>
  <cp:revision>181</cp:revision>
  <dcterms:created xsi:type="dcterms:W3CDTF">2017-10-16T10:22:22Z</dcterms:created>
  <dcterms:modified xsi:type="dcterms:W3CDTF">2017-11-10T03:53:44Z</dcterms:modified>
</cp:coreProperties>
</file>