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1" r:id="rId7"/>
    <p:sldId id="262" r:id="rId8"/>
    <p:sldId id="263" r:id="rId9"/>
    <p:sldId id="265" r:id="rId10"/>
    <p:sldId id="260" r:id="rId11"/>
    <p:sldId id="264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>
        <p:scale>
          <a:sx n="124" d="100"/>
          <a:sy n="124" d="100"/>
        </p:scale>
        <p:origin x="-125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7EBE4-1267-4E09-8E0E-B924E4C53BDF}" type="datetimeFigureOut">
              <a:rPr kumimoji="1" lang="ja-JP" altLang="en-US" smtClean="0"/>
              <a:t>2017/11/13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BEC0F-7E59-48B1-A41E-2C34DE4604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81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5693E-2CC6-43A7-88B1-60EF21FB93BF}" type="datetime1">
              <a:rPr kumimoji="1" lang="ja-JP" altLang="en-US" smtClean="0"/>
              <a:t>2017/11/13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43B1-1DB7-43F7-BF6C-339FB649C52E}" type="datetime1">
              <a:rPr kumimoji="1" lang="ja-JP" altLang="en-US" smtClean="0"/>
              <a:t>2017/11/13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14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F96EE-6D67-492D-A563-76337C38E3EB}" type="datetime1">
              <a:rPr kumimoji="1" lang="ja-JP" altLang="en-US" smtClean="0"/>
              <a:t>2017/11/13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08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119AF-D285-4E68-88F3-0597858EA7C4}" type="datetime1">
              <a:rPr kumimoji="1" lang="ja-JP" altLang="en-US" smtClean="0"/>
              <a:t>2017/11/13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22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2BB1F-75EE-4437-99BF-9409E4123D21}" type="datetime1">
              <a:rPr kumimoji="1" lang="ja-JP" altLang="en-US" smtClean="0"/>
              <a:t>2017/11/13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17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3FBB9-07F3-41B5-8B3C-89182FB3591D}" type="datetime1">
              <a:rPr kumimoji="1" lang="ja-JP" altLang="en-US" smtClean="0"/>
              <a:t>2017/11/13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87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D208-0039-413E-B83E-9B878A21268C}" type="datetime1">
              <a:rPr kumimoji="1" lang="ja-JP" altLang="en-US" smtClean="0"/>
              <a:t>2017/11/13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69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05E3-0814-45D8-93C1-F45F1C1BEBD0}" type="datetime1">
              <a:rPr kumimoji="1" lang="ja-JP" altLang="en-US" smtClean="0"/>
              <a:t>2017/11/13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83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6C2A-483F-4C01-8017-2B028CADF948}" type="datetime1">
              <a:rPr kumimoji="1" lang="ja-JP" altLang="en-US" smtClean="0"/>
              <a:t>2017/11/13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3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89977-AB3F-498C-B884-90518A8325C7}" type="datetime1">
              <a:rPr kumimoji="1" lang="ja-JP" altLang="en-US" smtClean="0"/>
              <a:t>2017/11/13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64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739FD-7EAE-47E8-9EBE-A1C9AAB02242}" type="datetime1">
              <a:rPr kumimoji="1" lang="ja-JP" altLang="en-US" smtClean="0"/>
              <a:t>2017/11/13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665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03F56-EB1A-48A1-9B1E-4A519F1DB6FA}" type="datetime1">
              <a:rPr kumimoji="1" lang="ja-JP" altLang="en-US" smtClean="0"/>
              <a:t>2017/11/13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394FC-8C36-41DE-B896-269A0EA45B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0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 smtClean="0"/>
              <a:t>クイズ</a:t>
            </a:r>
            <a:r>
              <a:rPr kumimoji="1" lang="en-US" altLang="ja-JP" b="1" dirty="0" smtClean="0"/>
              <a:t/>
            </a:r>
            <a:br>
              <a:rPr kumimoji="1" lang="en-US" altLang="ja-JP" b="1" dirty="0" smtClean="0"/>
            </a:br>
            <a:r>
              <a:rPr lang="en-US" altLang="ja-JP" sz="3600" b="1" dirty="0" smtClean="0"/>
              <a:t>Quiz</a:t>
            </a:r>
            <a:endParaRPr kumimoji="1" lang="ja-JP" altLang="en-US" sz="36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B4</a:t>
            </a:r>
            <a:r>
              <a:rPr kumimoji="1" lang="ja-JP" altLang="en-US" dirty="0" smtClean="0"/>
              <a:t>グループ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46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763182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sz="2000" dirty="0" smtClean="0"/>
              <a:t>パラメータが既知の</a:t>
            </a:r>
            <a:r>
              <a:rPr kumimoji="1" lang="en-US" altLang="ja-JP" sz="2000" dirty="0" smtClean="0"/>
              <a:t>HMM</a:t>
            </a:r>
            <a:r>
              <a:rPr kumimoji="1" lang="ja-JP" altLang="en-US" sz="2000" dirty="0" smtClean="0"/>
              <a:t>から出力された観測系列から最尤状態遷移系列を求める問題</a:t>
            </a:r>
            <a:r>
              <a:rPr lang="ja-JP" altLang="en-US" sz="2000" dirty="0"/>
              <a:t>　</a:t>
            </a:r>
            <a:r>
              <a:rPr lang="ja-JP" altLang="en-US" sz="2000" dirty="0" smtClean="0"/>
              <a:t>　　　　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ビタビアルゴリズム</a:t>
            </a:r>
            <a:r>
              <a:rPr lang="ja-JP" altLang="en-US" sz="2000" dirty="0" smtClean="0"/>
              <a:t>などを</a:t>
            </a:r>
            <a:r>
              <a:rPr lang="ja-JP" altLang="en-US" sz="2000" dirty="0" smtClean="0"/>
              <a:t>用いる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1800" dirty="0"/>
              <a:t>A problem of finding the maximum likelihood state transition series from observation sequences outputted from HMMs whose parameters are already known.</a:t>
            </a:r>
          </a:p>
          <a:p>
            <a:pPr marL="0" indent="0">
              <a:buNone/>
            </a:pPr>
            <a:r>
              <a:rPr lang="en-US" altLang="ja-JP" sz="1800" dirty="0"/>
              <a:t>Use Viterbi algorithm etc.</a:t>
            </a:r>
            <a:endParaRPr lang="en-US" altLang="ja-JP" sz="18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49874" y="5158769"/>
            <a:ext cx="7602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3</a:t>
            </a:r>
            <a:r>
              <a:rPr lang="en-US" altLang="ja-JP" sz="2400" dirty="0" smtClean="0"/>
              <a:t> . </a:t>
            </a:r>
            <a:r>
              <a:rPr lang="ja-JP" altLang="en-US" sz="2400" dirty="0" smtClean="0"/>
              <a:t>推定</a:t>
            </a:r>
            <a:r>
              <a:rPr lang="ja-JP" altLang="en-US" sz="2400" dirty="0" smtClean="0"/>
              <a:t>問題</a:t>
            </a:r>
            <a:r>
              <a:rPr lang="ja-JP" altLang="en-US" sz="2400" dirty="0"/>
              <a:t>　</a:t>
            </a:r>
            <a:r>
              <a:rPr lang="en-US" altLang="ja-JP" sz="2400" dirty="0" smtClean="0"/>
              <a:t>estimation </a:t>
            </a:r>
            <a:r>
              <a:rPr lang="en-US" altLang="ja-JP" sz="2400" dirty="0"/>
              <a:t>problem</a:t>
            </a:r>
            <a:endParaRPr lang="ja-JP" altLang="en-US" sz="2400" dirty="0" smtClean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49873" y="4244990"/>
            <a:ext cx="7295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1 . </a:t>
            </a:r>
            <a:r>
              <a:rPr lang="ja-JP" altLang="en-US" sz="2400" dirty="0" smtClean="0"/>
              <a:t>復号</a:t>
            </a:r>
            <a:r>
              <a:rPr lang="ja-JP" altLang="en-US" sz="2400" dirty="0" smtClean="0"/>
              <a:t>問題　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decoding </a:t>
            </a:r>
            <a:r>
              <a:rPr lang="en-US" altLang="ja-JP" sz="2400" dirty="0"/>
              <a:t>problem</a:t>
            </a:r>
            <a:endParaRPr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49874" y="4706655"/>
            <a:ext cx="7295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2 . </a:t>
            </a:r>
            <a:r>
              <a:rPr lang="ja-JP" altLang="en-US" sz="2400" dirty="0" smtClean="0"/>
              <a:t>最短</a:t>
            </a:r>
            <a:r>
              <a:rPr lang="ja-JP" altLang="en-US" sz="2400" dirty="0"/>
              <a:t>経路</a:t>
            </a:r>
            <a:r>
              <a:rPr lang="ja-JP" altLang="en-US" sz="2400" dirty="0" smtClean="0"/>
              <a:t>問題</a:t>
            </a:r>
            <a:r>
              <a:rPr lang="ja-JP" altLang="en-US" sz="2400" dirty="0"/>
              <a:t>　</a:t>
            </a:r>
            <a:r>
              <a:rPr lang="en-US" altLang="ja-JP" sz="2400" dirty="0" smtClean="0"/>
              <a:t>shortest </a:t>
            </a:r>
            <a:r>
              <a:rPr lang="en-US" altLang="ja-JP" sz="2400" dirty="0"/>
              <a:t>path problem</a:t>
            </a:r>
            <a:endParaRPr lang="ja-JP" altLang="en-US" sz="2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49875" y="5636606"/>
            <a:ext cx="7602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4</a:t>
            </a:r>
            <a:r>
              <a:rPr lang="en-US" altLang="ja-JP" sz="2400" dirty="0" smtClean="0"/>
              <a:t> . </a:t>
            </a:r>
            <a:r>
              <a:rPr lang="ja-JP" altLang="en-US" sz="2400" dirty="0"/>
              <a:t>評価</a:t>
            </a:r>
            <a:r>
              <a:rPr lang="ja-JP" altLang="en-US" sz="2400" dirty="0" smtClean="0"/>
              <a:t>問題　</a:t>
            </a:r>
            <a:r>
              <a:rPr lang="en-US" altLang="ja-JP" sz="2400" dirty="0" smtClean="0"/>
              <a:t>Evaluation </a:t>
            </a:r>
            <a:r>
              <a:rPr lang="en-US" altLang="ja-JP" sz="2400" dirty="0"/>
              <a:t>problem</a:t>
            </a:r>
            <a:endParaRPr lang="ja-JP" altLang="en-US" sz="2400" dirty="0"/>
          </a:p>
          <a:p>
            <a:endParaRPr lang="ja-JP" altLang="en-US" sz="2400" dirty="0"/>
          </a:p>
        </p:txBody>
      </p:sp>
      <p:sp>
        <p:nvSpPr>
          <p:cNvPr id="14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第</a:t>
            </a:r>
            <a:r>
              <a:rPr lang="ja-JP" altLang="en-US" dirty="0" smtClean="0"/>
              <a:t>９</a:t>
            </a:r>
            <a:r>
              <a:rPr kumimoji="1" lang="ja-JP" altLang="en-US" dirty="0" smtClean="0"/>
              <a:t>問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2400" dirty="0"/>
              <a:t>Question 9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940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763182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000" dirty="0" smtClean="0"/>
              <a:t>パラメータが未知の</a:t>
            </a:r>
            <a:r>
              <a:rPr lang="en-US" altLang="ja-JP" sz="2000" dirty="0" smtClean="0"/>
              <a:t>HMM</a:t>
            </a:r>
            <a:r>
              <a:rPr lang="ja-JP" altLang="en-US" sz="2000" dirty="0" smtClean="0"/>
              <a:t>から出力された観測系列を用いて各パラメータを求める問題</a:t>
            </a:r>
            <a:r>
              <a:rPr lang="ja-JP" altLang="en-US" sz="2000" dirty="0"/>
              <a:t>　</a:t>
            </a:r>
            <a:r>
              <a:rPr lang="ja-JP" altLang="en-US" sz="2000" dirty="0" smtClean="0"/>
              <a:t>　　　　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バウムウェルチアルゴリズム</a:t>
            </a:r>
            <a:r>
              <a:rPr lang="ja-JP" altLang="en-US" sz="2000" dirty="0" smtClean="0"/>
              <a:t>などを用いる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1800" dirty="0"/>
              <a:t>Problem of finding each parameter by using observation sequence outputted from HMM whose parameters are unknown.</a:t>
            </a:r>
            <a:r>
              <a:rPr lang="ja-JP" altLang="en-US" sz="1800" dirty="0"/>
              <a:t>　　　　　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Use </a:t>
            </a:r>
            <a:r>
              <a:rPr lang="en-US" altLang="ja-JP" sz="1800" dirty="0"/>
              <a:t>Baum-Welch algorithm etc.</a:t>
            </a:r>
            <a:endParaRPr lang="ja-JP" altLang="en-US" sz="18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49873" y="4927936"/>
            <a:ext cx="7602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3</a:t>
            </a:r>
            <a:r>
              <a:rPr lang="en-US" altLang="ja-JP" sz="2400" dirty="0" smtClean="0"/>
              <a:t> . </a:t>
            </a:r>
            <a:r>
              <a:rPr lang="ja-JP" altLang="en-US" sz="2400" dirty="0" smtClean="0"/>
              <a:t>推定</a:t>
            </a:r>
            <a:r>
              <a:rPr lang="ja-JP" altLang="en-US" sz="2400" dirty="0" smtClean="0"/>
              <a:t>問題</a:t>
            </a:r>
            <a:r>
              <a:rPr lang="ja-JP" altLang="en-US" sz="2400" dirty="0"/>
              <a:t>　</a:t>
            </a:r>
            <a:r>
              <a:rPr lang="en-US" altLang="ja-JP" sz="2400" dirty="0" smtClean="0"/>
              <a:t>estimation </a:t>
            </a:r>
            <a:r>
              <a:rPr lang="en-US" altLang="ja-JP" sz="2400" dirty="0"/>
              <a:t>problem</a:t>
            </a:r>
            <a:endParaRPr lang="ja-JP" altLang="en-US" sz="2400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49872" y="4014157"/>
            <a:ext cx="7295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1 . </a:t>
            </a:r>
            <a:r>
              <a:rPr lang="ja-JP" altLang="en-US" sz="2400" dirty="0" smtClean="0"/>
              <a:t>復号</a:t>
            </a:r>
            <a:r>
              <a:rPr lang="ja-JP" altLang="en-US" sz="2400" dirty="0" smtClean="0"/>
              <a:t>問題　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decoding </a:t>
            </a:r>
            <a:r>
              <a:rPr lang="en-US" altLang="ja-JP" sz="2400" dirty="0"/>
              <a:t>problem</a:t>
            </a:r>
            <a:endParaRPr lang="ja-JP" altLang="en-US" sz="24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49873" y="4475822"/>
            <a:ext cx="7295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2 . </a:t>
            </a:r>
            <a:r>
              <a:rPr lang="ja-JP" altLang="en-US" sz="2400" dirty="0" smtClean="0"/>
              <a:t>最短</a:t>
            </a:r>
            <a:r>
              <a:rPr lang="ja-JP" altLang="en-US" sz="2400" dirty="0"/>
              <a:t>経路</a:t>
            </a:r>
            <a:r>
              <a:rPr lang="ja-JP" altLang="en-US" sz="2400" dirty="0" smtClean="0"/>
              <a:t>問題</a:t>
            </a:r>
            <a:r>
              <a:rPr lang="ja-JP" altLang="en-US" sz="2400" dirty="0"/>
              <a:t>　</a:t>
            </a:r>
            <a:r>
              <a:rPr lang="en-US" altLang="ja-JP" sz="2400" dirty="0" smtClean="0"/>
              <a:t>shortest </a:t>
            </a:r>
            <a:r>
              <a:rPr lang="en-US" altLang="ja-JP" sz="2400" dirty="0"/>
              <a:t>path problem</a:t>
            </a:r>
            <a:endParaRPr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49874" y="5405773"/>
            <a:ext cx="7602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4</a:t>
            </a:r>
            <a:r>
              <a:rPr lang="en-US" altLang="ja-JP" sz="2400" dirty="0" smtClean="0"/>
              <a:t> . </a:t>
            </a:r>
            <a:r>
              <a:rPr lang="ja-JP" altLang="en-US" sz="2400" dirty="0"/>
              <a:t>評価</a:t>
            </a:r>
            <a:r>
              <a:rPr lang="ja-JP" altLang="en-US" sz="2400" dirty="0" smtClean="0"/>
              <a:t>問題　</a:t>
            </a:r>
            <a:r>
              <a:rPr lang="en-US" altLang="ja-JP" sz="2400" dirty="0" smtClean="0"/>
              <a:t>Evaluation </a:t>
            </a:r>
            <a:r>
              <a:rPr lang="en-US" altLang="ja-JP" sz="2400" dirty="0"/>
              <a:t>problem</a:t>
            </a:r>
            <a:endParaRPr lang="ja-JP" altLang="en-US" sz="2400" dirty="0"/>
          </a:p>
          <a:p>
            <a:endParaRPr lang="ja-JP" altLang="en-US" sz="2400" dirty="0"/>
          </a:p>
        </p:txBody>
      </p:sp>
      <p:sp>
        <p:nvSpPr>
          <p:cNvPr id="20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ja-JP" altLang="en-US" dirty="0" smtClean="0"/>
              <a:t>第</a:t>
            </a:r>
            <a:r>
              <a:rPr lang="ja-JP" altLang="en-US" dirty="0"/>
              <a:t>１０</a:t>
            </a:r>
            <a:r>
              <a:rPr kumimoji="1" lang="ja-JP" altLang="en-US" dirty="0" smtClean="0"/>
              <a:t>問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2400" dirty="0"/>
              <a:t>Question </a:t>
            </a:r>
            <a:r>
              <a:rPr lang="en-US" altLang="ja-JP" sz="2400" dirty="0" smtClean="0"/>
              <a:t>10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114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lang="ja-JP" altLang="en-US" dirty="0"/>
              <a:t>１</a:t>
            </a:r>
            <a:r>
              <a:rPr kumimoji="1" lang="ja-JP" altLang="en-US" dirty="0" smtClean="0"/>
              <a:t>問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2400" dirty="0"/>
              <a:t>Question 1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HMM</a:t>
            </a:r>
            <a:r>
              <a:rPr kumimoji="1" lang="ja-JP" altLang="en-US" dirty="0" smtClean="0"/>
              <a:t>は何の略</a:t>
            </a:r>
            <a:r>
              <a:rPr kumimoji="1" lang="ja-JP" altLang="en-US" dirty="0" smtClean="0"/>
              <a:t>でしょう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sz="2000" dirty="0"/>
              <a:t>What does HMM stand for?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49874" y="4532776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3</a:t>
            </a:r>
            <a:r>
              <a:rPr lang="en-US" altLang="ja-JP" sz="2800" dirty="0" smtClean="0"/>
              <a:t> . Happy Music Maker</a:t>
            </a:r>
            <a:endParaRPr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49874" y="3216464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1 . Hidden </a:t>
            </a:r>
            <a:r>
              <a:rPr lang="en-US" altLang="ja-JP" sz="2800" dirty="0"/>
              <a:t>M</a:t>
            </a:r>
            <a:r>
              <a:rPr lang="en-US" altLang="ja-JP" sz="2800" dirty="0" smtClean="0"/>
              <a:t>arkov Model</a:t>
            </a:r>
            <a:endParaRPr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49874" y="3874620"/>
            <a:ext cx="4194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2 . Hyper </a:t>
            </a:r>
            <a:r>
              <a:rPr lang="en-US" altLang="ja-JP" sz="2800" dirty="0"/>
              <a:t>M</a:t>
            </a:r>
            <a:r>
              <a:rPr lang="en-US" altLang="ja-JP" sz="2800" dirty="0" smtClean="0"/>
              <a:t>ain </a:t>
            </a:r>
            <a:r>
              <a:rPr lang="en-US" altLang="ja-JP" sz="2800" dirty="0"/>
              <a:t>M</a:t>
            </a:r>
            <a:r>
              <a:rPr lang="en-US" altLang="ja-JP" sz="2800" dirty="0" smtClean="0"/>
              <a:t>emory</a:t>
            </a:r>
            <a:endParaRPr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49874" y="5190932"/>
            <a:ext cx="4593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4</a:t>
            </a:r>
            <a:r>
              <a:rPr lang="en-US" altLang="ja-JP" sz="2800" dirty="0" smtClean="0"/>
              <a:t> . “</a:t>
            </a:r>
            <a:r>
              <a:rPr lang="en-US" altLang="ja-JP" sz="2800" dirty="0" err="1" smtClean="0"/>
              <a:t>Hige</a:t>
            </a:r>
            <a:r>
              <a:rPr lang="en-US" altLang="ja-JP" sz="2800" dirty="0" smtClean="0"/>
              <a:t>” means mustache.</a:t>
            </a:r>
            <a:endParaRPr lang="ja-JP" altLang="en-US" sz="4000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7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lang="ja-JP" altLang="en-US" dirty="0"/>
              <a:t>２</a:t>
            </a:r>
            <a:r>
              <a:rPr kumimoji="1" lang="ja-JP" altLang="en-US" dirty="0" smtClean="0"/>
              <a:t>問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2400" dirty="0"/>
              <a:t>Question 2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8165824" cy="4351338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2000" dirty="0" smtClean="0"/>
              <a:t>事象</a:t>
            </a:r>
            <a:r>
              <a:rPr lang="en-US" altLang="ja-JP" sz="2000" b="1" dirty="0" smtClean="0"/>
              <a:t>y</a:t>
            </a:r>
            <a:r>
              <a:rPr lang="ja-JP" altLang="en-US" sz="2000" dirty="0" smtClean="0"/>
              <a:t>が起きたとき</a:t>
            </a:r>
            <a:r>
              <a:rPr lang="en-US" altLang="ja-JP" sz="2000" b="1" dirty="0" smtClean="0"/>
              <a:t>x</a:t>
            </a:r>
            <a:r>
              <a:rPr lang="ja-JP" altLang="en-US" sz="2000" dirty="0" smtClean="0"/>
              <a:t>が起きる確率を</a:t>
            </a:r>
            <a:r>
              <a:rPr lang="en-US" altLang="ja-JP" sz="2000" b="1" dirty="0" smtClean="0"/>
              <a:t>P(</a:t>
            </a:r>
            <a:r>
              <a:rPr lang="en-US" altLang="ja-JP" sz="2000" b="1" dirty="0" err="1" smtClean="0"/>
              <a:t>x|y</a:t>
            </a:r>
            <a:r>
              <a:rPr lang="en-US" altLang="ja-JP" sz="2000" b="1" dirty="0" smtClean="0"/>
              <a:t>)</a:t>
            </a:r>
            <a:r>
              <a:rPr lang="ja-JP" altLang="en-US" sz="2000" dirty="0" smtClean="0"/>
              <a:t>と表す</a:t>
            </a:r>
            <a:r>
              <a:rPr lang="ja-JP" altLang="en-US" sz="2000" dirty="0" smtClean="0"/>
              <a:t>とき</a:t>
            </a:r>
            <a:r>
              <a:rPr lang="ja-JP" altLang="en-US" sz="2000" dirty="0" smtClean="0"/>
              <a:t>、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ja-JP" altLang="en-US" sz="2000" dirty="0" smtClean="0"/>
              <a:t>右</a:t>
            </a:r>
            <a:r>
              <a:rPr lang="ja-JP" altLang="en-US" sz="2000" dirty="0" smtClean="0"/>
              <a:t>下図において</a:t>
            </a:r>
            <a:r>
              <a:rPr lang="ja-JP" altLang="en-US" sz="2000" dirty="0" smtClean="0"/>
              <a:t>、</a:t>
            </a:r>
            <a:r>
              <a:rPr lang="en-US" altLang="ja-JP" sz="2000" b="1" dirty="0" smtClean="0"/>
              <a:t>P</a:t>
            </a:r>
            <a:r>
              <a:rPr lang="en-US" altLang="ja-JP" sz="2000" b="1" dirty="0" smtClean="0"/>
              <a:t>(‘</a:t>
            </a:r>
            <a:r>
              <a:rPr lang="en-US" altLang="ja-JP" sz="2000" b="1" dirty="0" err="1" smtClean="0"/>
              <a:t>Sunny</a:t>
            </a:r>
            <a:r>
              <a:rPr lang="en-US" altLang="ja-JP" sz="2000" b="1" dirty="0" err="1"/>
              <a:t>’|</a:t>
            </a:r>
            <a:r>
              <a:rPr lang="en-US" altLang="ja-JP" sz="2000" b="1" dirty="0" err="1" smtClean="0"/>
              <a:t>’Rainy</a:t>
            </a:r>
            <a:r>
              <a:rPr lang="en-US" altLang="ja-JP" sz="2000" b="1" dirty="0" smtClean="0"/>
              <a:t>`)</a:t>
            </a:r>
            <a:r>
              <a:rPr lang="ja-JP" altLang="en-US" sz="2000" dirty="0" smtClean="0"/>
              <a:t>の確率として適切なものはどれ</a:t>
            </a:r>
            <a:r>
              <a:rPr lang="ja-JP" altLang="en-US" sz="2000" dirty="0" smtClean="0"/>
              <a:t>か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1800" dirty="0"/>
              <a:t>P (x | y) represents the probability that x will occur when event y occurs. </a:t>
            </a:r>
          </a:p>
          <a:p>
            <a:pPr marL="0" indent="0">
              <a:buNone/>
            </a:pPr>
            <a:r>
              <a:rPr lang="en-US" altLang="ja-JP" sz="1800" dirty="0"/>
              <a:t>In the lower right figure, choose the appropriate answer</a:t>
            </a:r>
            <a:r>
              <a:rPr lang="ja-JP" altLang="en-US" sz="1800" dirty="0"/>
              <a:t> </a:t>
            </a:r>
            <a:r>
              <a:rPr lang="en-US" altLang="ja-JP" sz="1800" dirty="0"/>
              <a:t>of P(‘</a:t>
            </a:r>
            <a:r>
              <a:rPr lang="en-US" altLang="ja-JP" sz="1800" dirty="0" err="1"/>
              <a:t>Sunny’|’Rainy</a:t>
            </a:r>
            <a:r>
              <a:rPr lang="en-US" altLang="ja-JP" sz="1800" dirty="0"/>
              <a:t>`).</a:t>
            </a:r>
          </a:p>
          <a:p>
            <a:pPr marL="0" indent="0">
              <a:buNone/>
            </a:pPr>
            <a:endParaRPr lang="en-US" altLang="ja-JP" sz="1400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790054" y="4995587"/>
            <a:ext cx="4194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3</a:t>
            </a:r>
            <a:r>
              <a:rPr lang="en-US" altLang="ja-JP" sz="3600" dirty="0" smtClean="0"/>
              <a:t> .</a:t>
            </a:r>
            <a:r>
              <a:rPr lang="ja-JP" altLang="en-US" sz="3600" dirty="0" smtClean="0"/>
              <a:t>　</a:t>
            </a:r>
            <a:r>
              <a:rPr lang="en-US" altLang="ja-JP" sz="3600" dirty="0" smtClean="0"/>
              <a:t> 0.6</a:t>
            </a:r>
            <a:endParaRPr lang="ja-JP" altLang="en-US" sz="36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90054" y="3679275"/>
            <a:ext cx="4194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/>
              <a:t>1 . </a:t>
            </a:r>
            <a:r>
              <a:rPr lang="ja-JP" altLang="en-US" sz="3600" dirty="0" smtClean="0"/>
              <a:t>　</a:t>
            </a:r>
            <a:r>
              <a:rPr lang="en-US" altLang="ja-JP" sz="3600" dirty="0" smtClean="0"/>
              <a:t>0.4 </a:t>
            </a:r>
            <a:endParaRPr lang="ja-JP" altLang="en-US" sz="36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90054" y="4337431"/>
            <a:ext cx="4194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 smtClean="0"/>
              <a:t>2 . </a:t>
            </a:r>
            <a:r>
              <a:rPr lang="ja-JP" altLang="en-US" sz="3600" dirty="0" smtClean="0"/>
              <a:t>　</a:t>
            </a:r>
            <a:r>
              <a:rPr lang="en-US" altLang="ja-JP" sz="3600" dirty="0" smtClean="0"/>
              <a:t>0.3</a:t>
            </a:r>
            <a:endParaRPr lang="ja-JP" altLang="en-US" sz="36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790053" y="5653743"/>
            <a:ext cx="4194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dirty="0"/>
              <a:t>4</a:t>
            </a:r>
            <a:r>
              <a:rPr lang="en-US" altLang="ja-JP" sz="3600" dirty="0" smtClean="0"/>
              <a:t> .</a:t>
            </a:r>
            <a:r>
              <a:rPr lang="ja-JP" altLang="en-US" sz="3600" dirty="0" smtClean="0"/>
              <a:t>　</a:t>
            </a:r>
            <a:r>
              <a:rPr lang="en-US" altLang="ja-JP" sz="3600" dirty="0" smtClean="0"/>
              <a:t> 0.7</a:t>
            </a:r>
            <a:endParaRPr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7" name="グループ化 6"/>
          <p:cNvGrpSpPr/>
          <p:nvPr/>
        </p:nvGrpSpPr>
        <p:grpSpPr>
          <a:xfrm>
            <a:off x="3574202" y="3725966"/>
            <a:ext cx="5109697" cy="2816733"/>
            <a:chOff x="3574202" y="3725966"/>
            <a:chExt cx="5109697" cy="2816733"/>
          </a:xfrm>
        </p:grpSpPr>
        <p:pic>
          <p:nvPicPr>
            <p:cNvPr id="12" name="図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4202" y="3725966"/>
              <a:ext cx="5109697" cy="2816733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" name="正方形/長方形 5"/>
            <p:cNvSpPr/>
            <p:nvPr/>
          </p:nvSpPr>
          <p:spPr>
            <a:xfrm>
              <a:off x="5145531" y="4937630"/>
              <a:ext cx="529839" cy="192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6606585" y="4869239"/>
              <a:ext cx="581114" cy="2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3760148" y="5994608"/>
              <a:ext cx="263495" cy="2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8251855" y="5923806"/>
              <a:ext cx="328123" cy="2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5882792" y="5258931"/>
              <a:ext cx="492516" cy="3231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5997302" y="5850232"/>
              <a:ext cx="263495" cy="229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4890317" y="4826342"/>
            <a:ext cx="80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0.6</a:t>
            </a:r>
            <a:endParaRPr kumimoji="1" lang="ja-JP" altLang="en-US" sz="24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492180" y="4797266"/>
            <a:ext cx="80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0.4</a:t>
            </a:r>
            <a:endParaRPr kumimoji="1" lang="ja-JP" altLang="en-US" sz="2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3416347" y="5733922"/>
            <a:ext cx="80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0.7</a:t>
            </a:r>
            <a:endParaRPr kumimoji="1" lang="ja-JP" altLang="en-US" sz="2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721087" y="5210967"/>
            <a:ext cx="80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0.3</a:t>
            </a:r>
            <a:endParaRPr kumimoji="1" lang="ja-JP" altLang="en-US" sz="2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721087" y="6065604"/>
            <a:ext cx="80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0.4</a:t>
            </a:r>
            <a:endParaRPr kumimoji="1" lang="ja-JP" altLang="en-US" sz="2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026140" y="5749806"/>
            <a:ext cx="80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 smtClean="0"/>
              <a:t>0.6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7253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第</a:t>
            </a:r>
            <a:r>
              <a:rPr lang="ja-JP" altLang="en-US" dirty="0" smtClean="0"/>
              <a:t>３</a:t>
            </a:r>
            <a:r>
              <a:rPr kumimoji="1" lang="ja-JP" altLang="en-US" dirty="0" smtClean="0"/>
              <a:t>問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2400" dirty="0"/>
              <a:t>Question 3</a:t>
            </a:r>
            <a:endParaRPr kumimoji="1" lang="ja-JP" altLang="en-US" sz="2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400" dirty="0" smtClean="0"/>
              <a:t>右図に示す部分は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何状態</a:t>
            </a:r>
            <a:r>
              <a:rPr lang="ja-JP" altLang="en-US" sz="2400" dirty="0" smtClean="0"/>
              <a:t>か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2000" dirty="0"/>
              <a:t>In the blank space </a:t>
            </a:r>
          </a:p>
          <a:p>
            <a:pPr marL="0" indent="0">
              <a:buNone/>
            </a:pPr>
            <a:r>
              <a:rPr lang="en-US" altLang="ja-JP" sz="2000" dirty="0"/>
              <a:t>on the right side, </a:t>
            </a:r>
          </a:p>
          <a:p>
            <a:pPr marL="0" indent="0">
              <a:buNone/>
            </a:pPr>
            <a:r>
              <a:rPr lang="en-US" altLang="ja-JP" sz="2000" dirty="0"/>
              <a:t>choose the correct word.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80714" y="5224339"/>
            <a:ext cx="4194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3</a:t>
            </a:r>
            <a:r>
              <a:rPr lang="en-US" altLang="ja-JP" sz="2000" dirty="0" smtClean="0"/>
              <a:t> . </a:t>
            </a:r>
            <a:r>
              <a:rPr lang="ja-JP" altLang="en-US" sz="2000" dirty="0" smtClean="0"/>
              <a:t>隠れ　</a:t>
            </a:r>
            <a:endParaRPr lang="en-US" altLang="ja-JP" sz="2000" dirty="0" smtClean="0"/>
          </a:p>
          <a:p>
            <a:r>
              <a:rPr lang="en-US" altLang="ja-JP" sz="2000" dirty="0"/>
              <a:t> </a:t>
            </a:r>
            <a:r>
              <a:rPr lang="en-US" altLang="ja-JP" sz="2000" dirty="0" smtClean="0"/>
              <a:t>    hidden</a:t>
            </a:r>
            <a:endParaRPr lang="ja-JP" altLang="en-US" sz="2000" dirty="0"/>
          </a:p>
          <a:p>
            <a:endParaRPr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80714" y="3908027"/>
            <a:ext cx="4194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1 . </a:t>
            </a:r>
            <a:r>
              <a:rPr lang="ja-JP" altLang="en-US" sz="2000" dirty="0" smtClean="0"/>
              <a:t>天気　</a:t>
            </a:r>
            <a:r>
              <a:rPr lang="en-US" altLang="ja-JP" sz="2000" dirty="0"/>
              <a:t> </a:t>
            </a:r>
            <a:endParaRPr lang="en-US" altLang="ja-JP" sz="2000" dirty="0" smtClean="0"/>
          </a:p>
          <a:p>
            <a:r>
              <a:rPr lang="en-US" altLang="ja-JP" sz="2000" dirty="0"/>
              <a:t> </a:t>
            </a:r>
            <a:r>
              <a:rPr lang="en-US" altLang="ja-JP" sz="2000" dirty="0" smtClean="0"/>
              <a:t>    weather </a:t>
            </a:r>
            <a:endParaRPr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80714" y="4566183"/>
            <a:ext cx="4194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2 . </a:t>
            </a:r>
            <a:r>
              <a:rPr lang="ja-JP" altLang="en-US" sz="2000" dirty="0" smtClean="0"/>
              <a:t>遷移　</a:t>
            </a:r>
            <a:endParaRPr lang="en-US" altLang="ja-JP" sz="2000" dirty="0" smtClean="0"/>
          </a:p>
          <a:p>
            <a:r>
              <a:rPr lang="en-US" altLang="ja-JP" sz="2000" dirty="0"/>
              <a:t> </a:t>
            </a:r>
            <a:r>
              <a:rPr lang="en-US" altLang="ja-JP" sz="2000" dirty="0" smtClean="0"/>
              <a:t>    transition</a:t>
            </a:r>
            <a:endParaRPr lang="ja-JP" altLang="en-US" sz="2000" dirty="0"/>
          </a:p>
          <a:p>
            <a:endParaRPr lang="ja-JP" altLang="en-US" sz="2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80713" y="5882495"/>
            <a:ext cx="4194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4</a:t>
            </a:r>
            <a:r>
              <a:rPr lang="en-US" altLang="ja-JP" sz="2000" dirty="0" smtClean="0"/>
              <a:t> . </a:t>
            </a:r>
            <a:r>
              <a:rPr lang="ja-JP" altLang="en-US" sz="2000" dirty="0" smtClean="0"/>
              <a:t>非隠れ　</a:t>
            </a:r>
            <a:endParaRPr lang="en-US" altLang="ja-JP" sz="2000" dirty="0" smtClean="0"/>
          </a:p>
          <a:p>
            <a:r>
              <a:rPr lang="en-US" altLang="ja-JP" sz="2000" dirty="0"/>
              <a:t> </a:t>
            </a:r>
            <a:r>
              <a:rPr lang="en-US" altLang="ja-JP" sz="2000" dirty="0" smtClean="0"/>
              <a:t>    non-hiding</a:t>
            </a:r>
            <a:endParaRPr lang="ja-JP" altLang="en-US" sz="2000" dirty="0"/>
          </a:p>
          <a:p>
            <a:endParaRPr lang="ja-JP" altLang="en-US" sz="2000" dirty="0"/>
          </a:p>
        </p:txBody>
      </p:sp>
      <p:pic>
        <p:nvPicPr>
          <p:cNvPr id="13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430" y="1676411"/>
            <a:ext cx="5601613" cy="3514521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3629031" y="2637339"/>
            <a:ext cx="4744831" cy="925611"/>
          </a:xfrm>
          <a:prstGeom prst="rect">
            <a:avLst/>
          </a:prstGeom>
          <a:solidFill>
            <a:schemeClr val="accent1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049857" y="2275550"/>
            <a:ext cx="609526" cy="3659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？</a:t>
            </a:r>
            <a:endParaRPr kumimoji="1" lang="ja-JP" altLang="en-US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618473" y="2229183"/>
            <a:ext cx="896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状態</a:t>
            </a:r>
            <a:endParaRPr kumimoji="1" lang="en-US" altLang="ja-JP" sz="2400" dirty="0" smtClean="0"/>
          </a:p>
          <a:p>
            <a:endParaRPr kumimoji="1" lang="ja-JP" altLang="en-US" sz="2400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711437" y="2475404"/>
            <a:ext cx="896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state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2698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23" y="399461"/>
            <a:ext cx="5601613" cy="3514521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400" dirty="0" smtClean="0"/>
              <a:t>右図に示す部分は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何</a:t>
            </a:r>
            <a:r>
              <a:rPr lang="ja-JP" altLang="en-US" sz="2400" dirty="0"/>
              <a:t>記号</a:t>
            </a:r>
            <a:r>
              <a:rPr lang="ja-JP" altLang="en-US" sz="2400" dirty="0" smtClean="0"/>
              <a:t>か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2000" dirty="0"/>
              <a:t>In the blank space </a:t>
            </a:r>
          </a:p>
          <a:p>
            <a:pPr marL="0" indent="0">
              <a:buNone/>
            </a:pPr>
            <a:r>
              <a:rPr lang="en-US" altLang="ja-JP" sz="2000" dirty="0"/>
              <a:t>on the right side, </a:t>
            </a:r>
          </a:p>
          <a:p>
            <a:pPr marL="0" indent="0">
              <a:buNone/>
            </a:pPr>
            <a:r>
              <a:rPr lang="en-US" altLang="ja-JP" sz="2000" dirty="0"/>
              <a:t>choose the correct word.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3031" y="5127069"/>
            <a:ext cx="4194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3</a:t>
            </a:r>
            <a:r>
              <a:rPr lang="en-US" altLang="ja-JP" sz="2000" dirty="0" smtClean="0"/>
              <a:t> . </a:t>
            </a:r>
            <a:r>
              <a:rPr lang="ja-JP" altLang="en-US" sz="2000" dirty="0" smtClean="0"/>
              <a:t>状態</a:t>
            </a:r>
            <a:r>
              <a:rPr lang="ja-JP" altLang="en-US" sz="2000" dirty="0" smtClean="0"/>
              <a:t>遷移</a:t>
            </a:r>
            <a:endParaRPr lang="en-US" altLang="ja-JP" sz="2000" dirty="0" smtClean="0"/>
          </a:p>
          <a:p>
            <a:r>
              <a:rPr lang="en-US" altLang="ja-JP" sz="2000" dirty="0" smtClean="0"/>
              <a:t>     state transition</a:t>
            </a:r>
            <a:endParaRPr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73031" y="3810757"/>
            <a:ext cx="4194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1 . </a:t>
            </a:r>
            <a:r>
              <a:rPr lang="ja-JP" altLang="en-US" sz="2000" dirty="0" smtClean="0"/>
              <a:t>観測</a:t>
            </a:r>
            <a:r>
              <a:rPr lang="en-US" altLang="ja-JP" sz="2000" dirty="0" smtClean="0"/>
              <a:t>(</a:t>
            </a:r>
            <a:r>
              <a:rPr lang="ja-JP" altLang="en-US" sz="2000" dirty="0" smtClean="0"/>
              <a:t>出力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　</a:t>
            </a:r>
            <a:endParaRPr lang="en-US" altLang="ja-JP" sz="2000" dirty="0" smtClean="0"/>
          </a:p>
          <a:p>
            <a:r>
              <a:rPr lang="en-US" altLang="ja-JP" sz="2000" dirty="0"/>
              <a:t> </a:t>
            </a:r>
            <a:r>
              <a:rPr lang="en-US" altLang="ja-JP" sz="2000" dirty="0" smtClean="0"/>
              <a:t>    output</a:t>
            </a:r>
            <a:endParaRPr lang="ja-JP" altLang="en-US" sz="2000" dirty="0"/>
          </a:p>
          <a:p>
            <a:endParaRPr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73029" y="4465349"/>
            <a:ext cx="4194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2 . </a:t>
            </a:r>
            <a:r>
              <a:rPr lang="ja-JP" altLang="en-US" sz="2000" dirty="0" smtClean="0"/>
              <a:t>行動　</a:t>
            </a:r>
            <a:endParaRPr lang="en-US" altLang="ja-JP" sz="2000" dirty="0" smtClean="0"/>
          </a:p>
          <a:p>
            <a:r>
              <a:rPr lang="en-US" altLang="ja-JP" sz="2000" dirty="0"/>
              <a:t> </a:t>
            </a:r>
            <a:r>
              <a:rPr lang="en-US" altLang="ja-JP" sz="2000" dirty="0" smtClean="0"/>
              <a:t>    behavior</a:t>
            </a:r>
            <a:endParaRPr lang="ja-JP" altLang="en-US" sz="2000" dirty="0"/>
          </a:p>
          <a:p>
            <a:endParaRPr lang="ja-JP" altLang="en-US" sz="2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73030" y="5785225"/>
            <a:ext cx="4194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4</a:t>
            </a:r>
            <a:r>
              <a:rPr lang="en-US" altLang="ja-JP" sz="2000" dirty="0" smtClean="0"/>
              <a:t> . </a:t>
            </a:r>
            <a:r>
              <a:rPr lang="ja-JP" altLang="en-US" sz="2000" dirty="0" smtClean="0"/>
              <a:t>確率</a:t>
            </a:r>
            <a:endParaRPr lang="en-US" altLang="ja-JP" sz="2000" dirty="0" smtClean="0"/>
          </a:p>
          <a:p>
            <a:r>
              <a:rPr lang="en-US" altLang="ja-JP" sz="2000" dirty="0"/>
              <a:t> </a:t>
            </a:r>
            <a:r>
              <a:rPr lang="en-US" altLang="ja-JP" sz="2000" dirty="0" smtClean="0"/>
              <a:t>    probability</a:t>
            </a:r>
            <a:endParaRPr lang="ja-JP" altLang="en-US" sz="2000" dirty="0"/>
          </a:p>
        </p:txBody>
      </p:sp>
      <p:sp>
        <p:nvSpPr>
          <p:cNvPr id="19" name="正方形/長方形 18"/>
          <p:cNvSpPr/>
          <p:nvPr/>
        </p:nvSpPr>
        <p:spPr>
          <a:xfrm>
            <a:off x="7831152" y="1989964"/>
            <a:ext cx="609526" cy="36591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/>
              <a:t>？</a:t>
            </a:r>
            <a:endParaRPr kumimoji="1" lang="ja-JP" altLang="en-US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360414" y="1987574"/>
            <a:ext cx="896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記号</a:t>
            </a:r>
            <a:endParaRPr kumimoji="1" lang="ja-JP" altLang="en-US" sz="2400" dirty="0"/>
          </a:p>
        </p:txBody>
      </p:sp>
      <p:sp>
        <p:nvSpPr>
          <p:cNvPr id="26" name="正方形/長方形 25"/>
          <p:cNvSpPr/>
          <p:nvPr/>
        </p:nvSpPr>
        <p:spPr>
          <a:xfrm>
            <a:off x="3451123" y="2358264"/>
            <a:ext cx="5619576" cy="1852603"/>
          </a:xfrm>
          <a:prstGeom prst="rect">
            <a:avLst/>
          </a:prstGeom>
          <a:solidFill>
            <a:schemeClr val="accent2">
              <a:lumMod val="60000"/>
              <a:lumOff val="4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8487727" y="2223894"/>
            <a:ext cx="896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sign</a:t>
            </a:r>
            <a:endParaRPr kumimoji="1" lang="ja-JP" altLang="en-US" sz="1600" dirty="0"/>
          </a:p>
        </p:txBody>
      </p:sp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ja-JP" altLang="en-US" dirty="0" smtClean="0"/>
              <a:t>第</a:t>
            </a:r>
            <a:r>
              <a:rPr lang="ja-JP" altLang="en-US" dirty="0"/>
              <a:t>４</a:t>
            </a:r>
            <a:r>
              <a:rPr kumimoji="1" lang="ja-JP" altLang="en-US" dirty="0" smtClean="0"/>
              <a:t>問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2400" dirty="0"/>
              <a:t>Question </a:t>
            </a:r>
            <a:r>
              <a:rPr lang="en-US" altLang="ja-JP" sz="2400" dirty="0" smtClean="0"/>
              <a:t>4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730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23" y="399461"/>
            <a:ext cx="5601613" cy="3514521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400" dirty="0" smtClean="0"/>
              <a:t>右図に示す部分の</a:t>
            </a:r>
            <a:endParaRPr lang="en-US" altLang="ja-JP" sz="2400" dirty="0" smtClean="0"/>
          </a:p>
          <a:p>
            <a:pPr marL="0" indent="0">
              <a:buNone/>
            </a:pPr>
            <a:r>
              <a:rPr kumimoji="1" lang="ja-JP" altLang="en-US" sz="2400" dirty="0"/>
              <a:t>パラメータ</a:t>
            </a:r>
            <a:r>
              <a:rPr kumimoji="1" lang="ja-JP" altLang="en-US" sz="2400" dirty="0" smtClean="0"/>
              <a:t>を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何と呼ぶ</a:t>
            </a:r>
            <a:r>
              <a:rPr lang="ja-JP" altLang="en-US" sz="2400" dirty="0" smtClean="0"/>
              <a:t>か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2000" dirty="0"/>
              <a:t>What are the parameters 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/>
              <a:t>shown </a:t>
            </a:r>
            <a:r>
              <a:rPr lang="en-US" altLang="ja-JP" sz="2000" dirty="0"/>
              <a:t>in the figure </a:t>
            </a:r>
          </a:p>
          <a:p>
            <a:pPr marL="0" indent="0">
              <a:buNone/>
            </a:pPr>
            <a:r>
              <a:rPr lang="en-US" altLang="ja-JP" sz="2000" dirty="0"/>
              <a:t>on the right?</a:t>
            </a:r>
            <a:endParaRPr lang="ja-JP" altLang="en-US" sz="2000" dirty="0"/>
          </a:p>
          <a:p>
            <a:pPr marL="0" indent="0">
              <a:buNone/>
            </a:pPr>
            <a:endParaRPr kumimoji="1" lang="en-US" altLang="ja-JP" sz="2400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1792" y="5292334"/>
            <a:ext cx="679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3</a:t>
            </a:r>
            <a:r>
              <a:rPr lang="en-US" altLang="ja-JP" sz="2000" dirty="0" smtClean="0"/>
              <a:t> . </a:t>
            </a:r>
            <a:r>
              <a:rPr lang="ja-JP" altLang="en-US" sz="2000" dirty="0" smtClean="0"/>
              <a:t>降水</a:t>
            </a:r>
            <a:r>
              <a:rPr lang="ja-JP" altLang="en-US" sz="2000" dirty="0" smtClean="0"/>
              <a:t>確率　</a:t>
            </a:r>
            <a:r>
              <a:rPr lang="en-US" altLang="ja-JP" sz="2000" dirty="0"/>
              <a:t>probability of  precipitation</a:t>
            </a:r>
            <a:endParaRPr lang="ja-JP" altLang="en-US" sz="2000" dirty="0"/>
          </a:p>
          <a:p>
            <a:endParaRPr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71792" y="4487316"/>
            <a:ext cx="7649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1 . </a:t>
            </a:r>
            <a:r>
              <a:rPr lang="ja-JP" altLang="en-US" sz="2000" dirty="0" smtClean="0"/>
              <a:t>状態遷移</a:t>
            </a:r>
            <a:r>
              <a:rPr lang="ja-JP" altLang="en-US" sz="2000" dirty="0" smtClean="0"/>
              <a:t>確率　</a:t>
            </a:r>
            <a:r>
              <a:rPr lang="en-US" altLang="ja-JP" sz="2000" dirty="0"/>
              <a:t>state transition probability</a:t>
            </a:r>
            <a:endParaRPr lang="ja-JP" altLang="ja-JP" sz="2000" dirty="0"/>
          </a:p>
          <a:p>
            <a:endParaRPr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71792" y="4892224"/>
            <a:ext cx="7188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2 . </a:t>
            </a:r>
            <a:r>
              <a:rPr lang="ja-JP" altLang="en-US" sz="2000" dirty="0" smtClean="0"/>
              <a:t>初期状態</a:t>
            </a:r>
            <a:r>
              <a:rPr lang="ja-JP" altLang="en-US" sz="2000" dirty="0" smtClean="0"/>
              <a:t>確率　</a:t>
            </a:r>
            <a:r>
              <a:rPr lang="en-US" altLang="ja-JP" sz="2000" dirty="0"/>
              <a:t>initial state probability</a:t>
            </a:r>
            <a:endParaRPr lang="ja-JP" altLang="ja-JP" sz="2000" dirty="0"/>
          </a:p>
          <a:p>
            <a:r>
              <a:rPr lang="en-US" altLang="ja-JP" sz="2000" dirty="0" smtClean="0"/>
              <a:t> </a:t>
            </a:r>
            <a:endParaRPr lang="ja-JP" altLang="en-US" sz="2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71792" y="5646277"/>
            <a:ext cx="4194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4</a:t>
            </a:r>
            <a:r>
              <a:rPr lang="en-US" altLang="ja-JP" sz="2000" dirty="0" smtClean="0"/>
              <a:t> . </a:t>
            </a:r>
            <a:r>
              <a:rPr lang="ja-JP" altLang="en-US" sz="2000" dirty="0" smtClean="0"/>
              <a:t>出力</a:t>
            </a:r>
            <a:r>
              <a:rPr lang="ja-JP" altLang="en-US" sz="2000" dirty="0" smtClean="0"/>
              <a:t>確率　</a:t>
            </a:r>
            <a:r>
              <a:rPr lang="en-US" altLang="ja-JP" sz="2000" dirty="0"/>
              <a:t> output probability</a:t>
            </a:r>
            <a:endParaRPr lang="ja-JP" altLang="en-US" sz="2000" dirty="0"/>
          </a:p>
        </p:txBody>
      </p:sp>
      <p:sp>
        <p:nvSpPr>
          <p:cNvPr id="22" name="楕円 21"/>
          <p:cNvSpPr/>
          <p:nvPr/>
        </p:nvSpPr>
        <p:spPr>
          <a:xfrm>
            <a:off x="5380672" y="1174093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6525790" y="1154865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吹き出し 24"/>
          <p:cNvSpPr/>
          <p:nvPr/>
        </p:nvSpPr>
        <p:spPr>
          <a:xfrm>
            <a:off x="3451123" y="335447"/>
            <a:ext cx="1757854" cy="426456"/>
          </a:xfrm>
          <a:prstGeom prst="wedgeRectCallout">
            <a:avLst>
              <a:gd name="adj1" fmla="val 66510"/>
              <a:gd name="adj2" fmla="val 161532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？</a:t>
            </a:r>
            <a:endParaRPr kumimoji="1" lang="ja-JP" altLang="en-US" sz="2400" b="1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ja-JP" altLang="en-US" dirty="0" smtClean="0"/>
              <a:t>第</a:t>
            </a:r>
            <a:r>
              <a:rPr lang="ja-JP" altLang="en-US" dirty="0" smtClean="0"/>
              <a:t>５</a:t>
            </a:r>
            <a:r>
              <a:rPr kumimoji="1" lang="ja-JP" altLang="en-US" dirty="0" smtClean="0"/>
              <a:t>問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2400" dirty="0"/>
              <a:t>Question </a:t>
            </a:r>
            <a:r>
              <a:rPr lang="en-US" altLang="ja-JP" sz="2400" dirty="0" smtClean="0"/>
              <a:t>5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888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23" y="399461"/>
            <a:ext cx="5601613" cy="3514521"/>
          </a:xfrm>
          <a:prstGeom prst="rect">
            <a:avLst/>
          </a:prstGeom>
        </p:spPr>
      </p:pic>
      <p:sp>
        <p:nvSpPr>
          <p:cNvPr id="22" name="楕円 21"/>
          <p:cNvSpPr/>
          <p:nvPr/>
        </p:nvSpPr>
        <p:spPr>
          <a:xfrm>
            <a:off x="5940688" y="1421520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4018809" y="1799792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吹き出し 24"/>
          <p:cNvSpPr/>
          <p:nvPr/>
        </p:nvSpPr>
        <p:spPr>
          <a:xfrm>
            <a:off x="3878827" y="735507"/>
            <a:ext cx="1757854" cy="426456"/>
          </a:xfrm>
          <a:prstGeom prst="wedgeRectCallout">
            <a:avLst>
              <a:gd name="adj1" fmla="val 66510"/>
              <a:gd name="adj2" fmla="val 133865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？</a:t>
            </a:r>
            <a:endParaRPr kumimoji="1" lang="ja-JP" altLang="en-US" sz="2400" b="1" dirty="0"/>
          </a:p>
        </p:txBody>
      </p:sp>
      <p:sp>
        <p:nvSpPr>
          <p:cNvPr id="12" name="楕円 11"/>
          <p:cNvSpPr/>
          <p:nvPr/>
        </p:nvSpPr>
        <p:spPr>
          <a:xfrm>
            <a:off x="7892869" y="1799793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5940687" y="1818199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2623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 smtClean="0"/>
              <a:t>右図に示す部分の</a:t>
            </a:r>
            <a:endParaRPr lang="en-US" altLang="ja-JP" sz="2400" dirty="0" smtClean="0"/>
          </a:p>
          <a:p>
            <a:pPr marL="0" indent="0">
              <a:buNone/>
            </a:pPr>
            <a:r>
              <a:rPr kumimoji="1" lang="ja-JP" altLang="en-US" sz="2400" dirty="0"/>
              <a:t>パラメータ</a:t>
            </a:r>
            <a:r>
              <a:rPr kumimoji="1" lang="ja-JP" altLang="en-US" sz="2400" dirty="0" smtClean="0"/>
              <a:t>を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何と呼ぶ</a:t>
            </a:r>
            <a:r>
              <a:rPr lang="ja-JP" altLang="en-US" sz="2400" dirty="0" smtClean="0"/>
              <a:t>か</a:t>
            </a:r>
            <a:endParaRPr lang="en-US" altLang="ja-JP" sz="2400" dirty="0" smtClean="0"/>
          </a:p>
          <a:p>
            <a:pPr marL="0" indent="0">
              <a:buNone/>
            </a:pPr>
            <a:r>
              <a:rPr lang="en-US" altLang="ja-JP" sz="2000" dirty="0"/>
              <a:t>What are the parameters </a:t>
            </a: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/>
              <a:t>shown </a:t>
            </a:r>
            <a:r>
              <a:rPr lang="en-US" altLang="ja-JP" sz="2000" dirty="0"/>
              <a:t>in the figure </a:t>
            </a:r>
          </a:p>
          <a:p>
            <a:pPr marL="0" indent="0">
              <a:buNone/>
            </a:pPr>
            <a:r>
              <a:rPr lang="en-US" altLang="ja-JP" sz="2000" dirty="0"/>
              <a:t>on the right?</a:t>
            </a:r>
            <a:endParaRPr lang="ja-JP" altLang="en-US" sz="2000" dirty="0"/>
          </a:p>
          <a:p>
            <a:pPr marL="0" indent="0">
              <a:buNone/>
            </a:pPr>
            <a:endParaRPr kumimoji="1" lang="en-US" altLang="ja-JP" sz="2400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71792" y="5292334"/>
            <a:ext cx="679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3</a:t>
            </a:r>
            <a:r>
              <a:rPr lang="en-US" altLang="ja-JP" sz="2000" dirty="0" smtClean="0"/>
              <a:t> . </a:t>
            </a:r>
            <a:r>
              <a:rPr lang="ja-JP" altLang="en-US" sz="2000" dirty="0" smtClean="0"/>
              <a:t>降水</a:t>
            </a:r>
            <a:r>
              <a:rPr lang="ja-JP" altLang="en-US" sz="2000" dirty="0" smtClean="0"/>
              <a:t>確率　</a:t>
            </a:r>
            <a:r>
              <a:rPr lang="en-US" altLang="ja-JP" sz="2000" dirty="0"/>
              <a:t>probability of  precipitation</a:t>
            </a:r>
            <a:endParaRPr lang="ja-JP" altLang="en-US" sz="2000" dirty="0"/>
          </a:p>
          <a:p>
            <a:endParaRPr lang="ja-JP" altLang="en-US" sz="20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71792" y="4487316"/>
            <a:ext cx="7649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1 . </a:t>
            </a:r>
            <a:r>
              <a:rPr lang="ja-JP" altLang="en-US" sz="2000" dirty="0" smtClean="0"/>
              <a:t>状態遷移</a:t>
            </a:r>
            <a:r>
              <a:rPr lang="ja-JP" altLang="en-US" sz="2000" dirty="0" smtClean="0"/>
              <a:t>確率　</a:t>
            </a:r>
            <a:r>
              <a:rPr lang="en-US" altLang="ja-JP" sz="2000" dirty="0"/>
              <a:t>state transition probability</a:t>
            </a:r>
            <a:endParaRPr lang="ja-JP" altLang="ja-JP" sz="2000" dirty="0"/>
          </a:p>
          <a:p>
            <a:endParaRPr lang="ja-JP" altLang="en-US" sz="20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71792" y="4892224"/>
            <a:ext cx="7188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2 . </a:t>
            </a:r>
            <a:r>
              <a:rPr lang="ja-JP" altLang="en-US" sz="2000" dirty="0" smtClean="0"/>
              <a:t>初期状態</a:t>
            </a:r>
            <a:r>
              <a:rPr lang="ja-JP" altLang="en-US" sz="2000" dirty="0" smtClean="0"/>
              <a:t>確率　</a:t>
            </a:r>
            <a:r>
              <a:rPr lang="en-US" altLang="ja-JP" sz="2000" dirty="0"/>
              <a:t>initial state probability</a:t>
            </a:r>
            <a:endParaRPr lang="ja-JP" altLang="ja-JP" sz="2000" dirty="0"/>
          </a:p>
          <a:p>
            <a:r>
              <a:rPr lang="en-US" altLang="ja-JP" sz="2000" dirty="0" smtClean="0"/>
              <a:t> </a:t>
            </a:r>
            <a:endParaRPr lang="ja-JP" altLang="en-US" sz="20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771792" y="5646277"/>
            <a:ext cx="4194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4</a:t>
            </a:r>
            <a:r>
              <a:rPr lang="en-US" altLang="ja-JP" sz="2000" dirty="0" smtClean="0"/>
              <a:t> . </a:t>
            </a:r>
            <a:r>
              <a:rPr lang="ja-JP" altLang="en-US" sz="2000" dirty="0" smtClean="0"/>
              <a:t>出力</a:t>
            </a:r>
            <a:r>
              <a:rPr lang="ja-JP" altLang="en-US" sz="2000" dirty="0" smtClean="0"/>
              <a:t>確率　</a:t>
            </a:r>
            <a:r>
              <a:rPr lang="en-US" altLang="ja-JP" sz="2000" dirty="0"/>
              <a:t> output probability</a:t>
            </a:r>
            <a:endParaRPr lang="ja-JP" altLang="en-US" sz="2000" dirty="0"/>
          </a:p>
        </p:txBody>
      </p:sp>
      <p:sp>
        <p:nvSpPr>
          <p:cNvPr id="32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第</a:t>
            </a:r>
            <a:r>
              <a:rPr lang="ja-JP" altLang="en-US" dirty="0"/>
              <a:t>６</a:t>
            </a:r>
            <a:r>
              <a:rPr kumimoji="1" lang="ja-JP" altLang="en-US" dirty="0" smtClean="0"/>
              <a:t>問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2400" dirty="0"/>
              <a:t>Question </a:t>
            </a:r>
            <a:r>
              <a:rPr lang="en-US" altLang="ja-JP" sz="2400" dirty="0" smtClean="0"/>
              <a:t>6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9477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23" y="399461"/>
            <a:ext cx="5601613" cy="3514521"/>
          </a:xfrm>
          <a:prstGeom prst="rect">
            <a:avLst/>
          </a:prstGeom>
        </p:spPr>
      </p:pic>
      <p:sp>
        <p:nvSpPr>
          <p:cNvPr id="22" name="楕円 21"/>
          <p:cNvSpPr/>
          <p:nvPr/>
        </p:nvSpPr>
        <p:spPr>
          <a:xfrm>
            <a:off x="5470740" y="2113382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5426362" y="2504846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吹き出し 24"/>
          <p:cNvSpPr/>
          <p:nvPr/>
        </p:nvSpPr>
        <p:spPr>
          <a:xfrm>
            <a:off x="3314528" y="1045054"/>
            <a:ext cx="1757854" cy="426456"/>
          </a:xfrm>
          <a:prstGeom prst="wedgeRectCallout">
            <a:avLst>
              <a:gd name="adj1" fmla="val 71544"/>
              <a:gd name="adj2" fmla="val 203032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 smtClean="0"/>
              <a:t>？</a:t>
            </a:r>
            <a:endParaRPr kumimoji="1" lang="ja-JP" altLang="en-US" sz="2400" b="1" dirty="0"/>
          </a:p>
        </p:txBody>
      </p:sp>
      <p:sp>
        <p:nvSpPr>
          <p:cNvPr id="12" name="楕円 11"/>
          <p:cNvSpPr/>
          <p:nvPr/>
        </p:nvSpPr>
        <p:spPr>
          <a:xfrm>
            <a:off x="7801597" y="2214687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6413442" y="2141915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6413443" y="2538461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4126964" y="2203114"/>
            <a:ext cx="622481" cy="33534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771792" y="5292334"/>
            <a:ext cx="679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3</a:t>
            </a:r>
            <a:r>
              <a:rPr lang="en-US" altLang="ja-JP" sz="2000" dirty="0" smtClean="0"/>
              <a:t> . </a:t>
            </a:r>
            <a:r>
              <a:rPr lang="ja-JP" altLang="en-US" sz="2000" dirty="0" smtClean="0"/>
              <a:t>降水</a:t>
            </a:r>
            <a:r>
              <a:rPr lang="ja-JP" altLang="en-US" sz="2000" dirty="0" smtClean="0"/>
              <a:t>確率　</a:t>
            </a:r>
            <a:r>
              <a:rPr lang="en-US" altLang="ja-JP" sz="2000" dirty="0"/>
              <a:t>probability of  precipitation</a:t>
            </a:r>
            <a:endParaRPr lang="ja-JP" altLang="en-US" sz="2000" dirty="0"/>
          </a:p>
          <a:p>
            <a:endParaRPr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71792" y="4487316"/>
            <a:ext cx="7649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1 . </a:t>
            </a:r>
            <a:r>
              <a:rPr lang="ja-JP" altLang="en-US" sz="2000" dirty="0" smtClean="0"/>
              <a:t>状態遷移</a:t>
            </a:r>
            <a:r>
              <a:rPr lang="ja-JP" altLang="en-US" sz="2000" dirty="0" smtClean="0"/>
              <a:t>確率　</a:t>
            </a:r>
            <a:r>
              <a:rPr lang="en-US" altLang="ja-JP" sz="2000" dirty="0"/>
              <a:t>state transition probability</a:t>
            </a:r>
            <a:endParaRPr lang="ja-JP" altLang="ja-JP" sz="2000" dirty="0"/>
          </a:p>
          <a:p>
            <a:endParaRPr lang="ja-JP" altLang="en-US" sz="20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71792" y="4892224"/>
            <a:ext cx="7188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2 . </a:t>
            </a:r>
            <a:r>
              <a:rPr lang="ja-JP" altLang="en-US" sz="2000" dirty="0" smtClean="0"/>
              <a:t>初期状態</a:t>
            </a:r>
            <a:r>
              <a:rPr lang="ja-JP" altLang="en-US" sz="2000" dirty="0" smtClean="0"/>
              <a:t>確率　</a:t>
            </a:r>
            <a:r>
              <a:rPr lang="en-US" altLang="ja-JP" sz="2000" dirty="0"/>
              <a:t>initial state probability</a:t>
            </a:r>
            <a:endParaRPr lang="ja-JP" altLang="ja-JP" sz="2000" dirty="0"/>
          </a:p>
          <a:p>
            <a:r>
              <a:rPr lang="en-US" altLang="ja-JP" sz="2000" dirty="0" smtClean="0"/>
              <a:t> </a:t>
            </a:r>
            <a:endParaRPr lang="ja-JP" altLang="en-US" sz="20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71792" y="5646277"/>
            <a:ext cx="4194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4</a:t>
            </a:r>
            <a:r>
              <a:rPr lang="en-US" altLang="ja-JP" sz="2000" dirty="0" smtClean="0"/>
              <a:t> . </a:t>
            </a:r>
            <a:r>
              <a:rPr lang="ja-JP" altLang="en-US" sz="2000" dirty="0" smtClean="0"/>
              <a:t>出力</a:t>
            </a:r>
            <a:r>
              <a:rPr lang="ja-JP" altLang="en-US" sz="2000" dirty="0" smtClean="0"/>
              <a:t>確率　</a:t>
            </a:r>
            <a:r>
              <a:rPr lang="en-US" altLang="ja-JP" sz="2000" dirty="0"/>
              <a:t> output probability</a:t>
            </a:r>
            <a:endParaRPr lang="ja-JP" altLang="en-US" sz="2000" dirty="0"/>
          </a:p>
        </p:txBody>
      </p:sp>
      <p:sp>
        <p:nvSpPr>
          <p:cNvPr id="28" name="コンテンツ プレースホルダー 2"/>
          <p:cNvSpPr txBox="1">
            <a:spLocks/>
          </p:cNvSpPr>
          <p:nvPr/>
        </p:nvSpPr>
        <p:spPr>
          <a:xfrm>
            <a:off x="628650" y="1825624"/>
            <a:ext cx="7886700" cy="2623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 smtClean="0"/>
              <a:t>右図に示す部分の</a:t>
            </a:r>
            <a:endParaRPr lang="en-US" altLang="ja-JP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 smtClean="0"/>
              <a:t>パラメータを</a:t>
            </a:r>
            <a:endParaRPr lang="en-US" altLang="ja-JP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dirty="0" smtClean="0"/>
              <a:t>何と呼ぶか</a:t>
            </a:r>
            <a:endParaRPr lang="en-US" altLang="ja-JP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 smtClean="0"/>
              <a:t>What are the parameters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 smtClean="0"/>
              <a:t>shown in the figure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000" dirty="0" smtClean="0"/>
              <a:t>on the right?</a:t>
            </a:r>
            <a:endParaRPr lang="ja-JP" alt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24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ja-JP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ja-JP" altLang="en-US" dirty="0"/>
          </a:p>
        </p:txBody>
      </p:sp>
      <p:sp>
        <p:nvSpPr>
          <p:cNvPr id="29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ja-JP" altLang="en-US" dirty="0" smtClean="0"/>
              <a:t>第</a:t>
            </a:r>
            <a:r>
              <a:rPr lang="ja-JP" altLang="en-US" dirty="0" smtClean="0"/>
              <a:t>７</a:t>
            </a:r>
            <a:r>
              <a:rPr kumimoji="1" lang="ja-JP" altLang="en-US" dirty="0" smtClean="0"/>
              <a:t>問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2400" dirty="0"/>
              <a:t>Question </a:t>
            </a:r>
            <a:r>
              <a:rPr lang="en-US" altLang="ja-JP" sz="2400" dirty="0" smtClean="0"/>
              <a:t>7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920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7763182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HMM</a:t>
            </a:r>
            <a:r>
              <a:rPr kumimoji="1" lang="ja-JP" altLang="en-US" dirty="0" smtClean="0"/>
              <a:t>から出力された</a:t>
            </a:r>
            <a:r>
              <a:rPr lang="ja-JP" altLang="en-US" dirty="0" smtClean="0"/>
              <a:t>観測</a:t>
            </a:r>
            <a:r>
              <a:rPr lang="ja-JP" altLang="en-US" dirty="0"/>
              <a:t>系列</a:t>
            </a:r>
            <a:r>
              <a:rPr kumimoji="1" lang="ja-JP" altLang="en-US" dirty="0" smtClean="0"/>
              <a:t>の尤度を求める</a:t>
            </a:r>
            <a:r>
              <a:rPr kumimoji="1" lang="ja-JP" altLang="en-US" dirty="0" smtClean="0"/>
              <a:t>問題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/>
              <a:t>Problem of finding likelihood of sequence of observations output from HMM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394FC-8C36-41DE-B896-269A0EA45B4D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49873" y="4927936"/>
            <a:ext cx="7602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3</a:t>
            </a:r>
            <a:r>
              <a:rPr lang="en-US" altLang="ja-JP" sz="2400" dirty="0" smtClean="0"/>
              <a:t> . </a:t>
            </a:r>
            <a:r>
              <a:rPr lang="ja-JP" altLang="en-US" sz="2400" dirty="0" smtClean="0"/>
              <a:t>推定</a:t>
            </a:r>
            <a:r>
              <a:rPr lang="ja-JP" altLang="en-US" sz="2400" dirty="0" smtClean="0"/>
              <a:t>問題</a:t>
            </a:r>
            <a:r>
              <a:rPr lang="ja-JP" altLang="en-US" sz="2400" dirty="0"/>
              <a:t>　</a:t>
            </a:r>
            <a:r>
              <a:rPr lang="en-US" altLang="ja-JP" sz="2400" dirty="0" smtClean="0"/>
              <a:t>estimation </a:t>
            </a:r>
            <a:r>
              <a:rPr lang="en-US" altLang="ja-JP" sz="2400" dirty="0"/>
              <a:t>problem</a:t>
            </a:r>
            <a:endParaRPr lang="ja-JP" altLang="en-US" sz="24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49872" y="4014157"/>
            <a:ext cx="7295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1 . </a:t>
            </a:r>
            <a:r>
              <a:rPr lang="ja-JP" altLang="en-US" sz="2400" dirty="0" smtClean="0"/>
              <a:t>復号</a:t>
            </a:r>
            <a:r>
              <a:rPr lang="ja-JP" altLang="en-US" sz="2400" dirty="0" smtClean="0"/>
              <a:t>問題　</a:t>
            </a:r>
            <a:r>
              <a:rPr lang="en-US" altLang="ja-JP" sz="2400" dirty="0"/>
              <a:t> </a:t>
            </a:r>
            <a:r>
              <a:rPr lang="en-US" altLang="ja-JP" sz="2400" dirty="0" smtClean="0"/>
              <a:t>decoding </a:t>
            </a:r>
            <a:r>
              <a:rPr lang="en-US" altLang="ja-JP" sz="2400" dirty="0"/>
              <a:t>problem</a:t>
            </a:r>
            <a:endParaRPr lang="ja-JP" altLang="en-US" sz="24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49873" y="4475822"/>
            <a:ext cx="7295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2 . </a:t>
            </a:r>
            <a:r>
              <a:rPr lang="ja-JP" altLang="en-US" sz="2400" dirty="0" smtClean="0"/>
              <a:t>最短</a:t>
            </a:r>
            <a:r>
              <a:rPr lang="ja-JP" altLang="en-US" sz="2400" dirty="0"/>
              <a:t>経路</a:t>
            </a:r>
            <a:r>
              <a:rPr lang="ja-JP" altLang="en-US" sz="2400" dirty="0" smtClean="0"/>
              <a:t>問題</a:t>
            </a:r>
            <a:r>
              <a:rPr lang="ja-JP" altLang="en-US" sz="2400" dirty="0"/>
              <a:t>　</a:t>
            </a:r>
            <a:r>
              <a:rPr lang="en-US" altLang="ja-JP" sz="2400" dirty="0" smtClean="0"/>
              <a:t>shortest </a:t>
            </a:r>
            <a:r>
              <a:rPr lang="en-US" altLang="ja-JP" sz="2400" dirty="0"/>
              <a:t>path problem</a:t>
            </a:r>
            <a:endParaRPr lang="ja-JP" altLang="en-US" sz="24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49874" y="5405773"/>
            <a:ext cx="7602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4</a:t>
            </a:r>
            <a:r>
              <a:rPr lang="en-US" altLang="ja-JP" sz="2400" dirty="0" smtClean="0"/>
              <a:t> . </a:t>
            </a:r>
            <a:r>
              <a:rPr lang="ja-JP" altLang="en-US" sz="2400" dirty="0"/>
              <a:t>評価</a:t>
            </a:r>
            <a:r>
              <a:rPr lang="ja-JP" altLang="en-US" sz="2400" dirty="0" smtClean="0"/>
              <a:t>問題　</a:t>
            </a:r>
            <a:r>
              <a:rPr lang="en-US" altLang="ja-JP" sz="2400" dirty="0" smtClean="0"/>
              <a:t>Evaluation </a:t>
            </a:r>
            <a:r>
              <a:rPr lang="en-US" altLang="ja-JP" sz="2400" dirty="0"/>
              <a:t>problem</a:t>
            </a:r>
            <a:endParaRPr lang="ja-JP" altLang="en-US" sz="2400" dirty="0"/>
          </a:p>
          <a:p>
            <a:endParaRPr lang="ja-JP" altLang="en-US" sz="2400" dirty="0"/>
          </a:p>
        </p:txBody>
      </p:sp>
      <p:sp>
        <p:nvSpPr>
          <p:cNvPr id="18" name="タイトル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kumimoji="1" lang="ja-JP" altLang="en-US" dirty="0" smtClean="0"/>
              <a:t>第</a:t>
            </a:r>
            <a:r>
              <a:rPr lang="ja-JP" altLang="en-US" dirty="0" smtClean="0"/>
              <a:t>８</a:t>
            </a:r>
            <a:r>
              <a:rPr kumimoji="1" lang="ja-JP" altLang="en-US" dirty="0" smtClean="0"/>
              <a:t>問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2400" dirty="0"/>
              <a:t>Question </a:t>
            </a:r>
            <a:r>
              <a:rPr lang="en-US" altLang="ja-JP" sz="2400" dirty="0" smtClean="0"/>
              <a:t>8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3121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基本フォント船坂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437</Words>
  <Application>Microsoft Office PowerPoint</Application>
  <PresentationFormat>画面に合わせる (4:3)</PresentationFormat>
  <Paragraphs>141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テーマ</vt:lpstr>
      <vt:lpstr>クイズ Quiz</vt:lpstr>
      <vt:lpstr>第１問 Question 1</vt:lpstr>
      <vt:lpstr>第２問 Question 2</vt:lpstr>
      <vt:lpstr>第３問 Question 3</vt:lpstr>
      <vt:lpstr>第４問 Question 4</vt:lpstr>
      <vt:lpstr>第５問 Question 5</vt:lpstr>
      <vt:lpstr>第６問 Question 6</vt:lpstr>
      <vt:lpstr>第７問 Question 7</vt:lpstr>
      <vt:lpstr>第８問 Question 8</vt:lpstr>
      <vt:lpstr>第９問 Question 9</vt:lpstr>
      <vt:lpstr>第１０問 Question 10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クイズ</dc:title>
  <dc:creator>pega</dc:creator>
  <cp:lastModifiedBy>Naka</cp:lastModifiedBy>
  <cp:revision>24</cp:revision>
  <dcterms:created xsi:type="dcterms:W3CDTF">2017-11-07T03:49:32Z</dcterms:created>
  <dcterms:modified xsi:type="dcterms:W3CDTF">2017-11-12T15:59:22Z</dcterms:modified>
</cp:coreProperties>
</file>