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Shape 3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1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1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ocs.pwntools.com/en/stable/index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4100"/>
              <a:t>Begin Your Smart PWNing Life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Sean</a:t>
            </a:r>
          </a:p>
          <a:p>
            <a:pPr lvl="0">
              <a:spcBef>
                <a:spcPts val="0"/>
              </a:spcBef>
              <a:buNone/>
            </a:pPr>
            <a:r>
              <a:rPr lang="zh-TW" sz="2200">
                <a:latin typeface="Arial"/>
                <a:ea typeface="Arial"/>
                <a:cs typeface="Arial"/>
                <a:sym typeface="Arial"/>
              </a:rPr>
              <a:t>seanwu@teamt5.org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ELF (</a:t>
            </a:r>
            <a:r>
              <a:rPr lang="zh-TW">
                <a:solidFill>
                  <a:srgbClr val="FFFFFF"/>
                </a:solidFill>
              </a:rPr>
              <a:t>Executable and Linkable Format</a:t>
            </a:r>
            <a:r>
              <a:rPr lang="zh-TW"/>
              <a:t>)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Unix-like 系統中一種常用的 binary 封裝格式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以 segment + section 的方式劃出不同用途的區塊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一個 segment 可以包含多個 sections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>
                <a:solidFill>
                  <a:schemeClr val="dk1"/>
                </a:solidFill>
              </a:rPr>
              <a:t>Segment 和 section 的劃分都是編譯時決定的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Segment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符合記憶體的配置方式 (以 page 為單位，具特定權限)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Section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同樣特性的 section 可以集中在一個 segment 裡</a:t>
            </a:r>
          </a:p>
          <a:p>
            <a:pPr indent="-342900" lvl="1" marL="914400">
              <a:spcBef>
                <a:spcPts val="0"/>
              </a:spcBef>
            </a:pPr>
            <a:r>
              <a:rPr lang="zh-TW"/>
              <a:t>每個 section 對應一個特定用途</a:t>
            </a:r>
            <a:br>
              <a:rPr lang="zh-TW"/>
            </a:br>
            <a:r>
              <a:rPr lang="zh-TW"/>
              <a:t>.text </a:t>
            </a:r>
            <a:r>
              <a:rPr lang="zh-TW">
                <a:solidFill>
                  <a:schemeClr val="dk1"/>
                </a:solidFill>
              </a:rPr>
              <a:t>(code) / .data / .rodata / .bss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Tool: readelf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42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>
              <a:spcBef>
                <a:spcPts val="0"/>
              </a:spcBef>
            </a:pPr>
            <a:r>
              <a:rPr lang="zh-TW"/>
              <a:t>以 readelf -aW 分析 ELF 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250" y="1731775"/>
            <a:ext cx="6321950" cy="288232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650" y="2165404"/>
            <a:ext cx="6404025" cy="111062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26" name="Shape 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4650" y="3420600"/>
            <a:ext cx="6404024" cy="81095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執行時期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Binary (ELF) 中部份 segment 會被建立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內容來自檔案裡 (FileSiz)，也有可能是要一塊空的記憶體 (MemSiz)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實際上會消耗以 page (4096 bytes) 為單位的記憶體，多的部份一樣補零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</a:pPr>
            <a:r>
              <a:rPr lang="zh-TW"/>
              <a:t>Stack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可能隨程式的執行而</a:t>
            </a:r>
            <a:r>
              <a:rPr lang="zh-TW">
                <a:solidFill>
                  <a:schemeClr val="dk1"/>
                </a:solidFill>
              </a:rPr>
              <a:t>動態</a:t>
            </a:r>
            <a:r>
              <a:rPr lang="zh-TW"/>
              <a:t>增減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Heap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在呼叫 malloc() 時會使用到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動態連結函式庫 (libraries)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通用的函式不會被編譯進 .text (code)，而是放在公用的函式庫裡</a:t>
            </a:r>
          </a:p>
          <a:p>
            <a:pPr indent="-342900" lvl="1" marL="914400" rtl="0">
              <a:spcBef>
                <a:spcPts val="0"/>
              </a:spcBef>
            </a:pPr>
            <a:r>
              <a:rPr lang="zh-TW"/>
              <a:t>EX. libc.so (stdio.h, stdlib.h, string.h, …)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Runtime Memory Mapping: /proc/pid/maps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13" y="1095274"/>
            <a:ext cx="7779723" cy="391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5910200" y="2682700"/>
            <a:ext cx="2506500" cy="607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910200" y="2101100"/>
            <a:ext cx="1404900" cy="44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636925" y="4289100"/>
            <a:ext cx="5838300" cy="13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1946200" y="2101100"/>
            <a:ext cx="296100" cy="44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636925" y="2101100"/>
            <a:ext cx="1243500" cy="445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執行流程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Entrypoint: _start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libc_start_main(main)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main(argc, argv)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Sub function calls (if any)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exit(0)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函式呼叫流程 (x86)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設定呼叫時參數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AutoNum type="alphaLcPeriod"/>
            </a:pPr>
            <a:r>
              <a:rPr lang="zh-TW">
                <a:solidFill>
                  <a:schemeClr val="dk1"/>
                </a:solidFill>
              </a:rPr>
              <a:t>64 位元: 直接放在特定 register 上 (rdi, rsi, rdx, rcx, r8, r9)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zh-TW"/>
              <a:t>32 位元: 依序放在 stack 上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使用 call 指令來呼叫函式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執行被呼叫的函式 (callee)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zh-TW"/>
              <a:t>執行完後，使用 return 指令返回呼叫點的下一條指令</a:t>
            </a:r>
          </a:p>
          <a:p>
            <a:pPr indent="-355600" lvl="0" marL="457200">
              <a:spcBef>
                <a:spcPts val="0"/>
              </a:spcBef>
              <a:buAutoNum type="arabicPeriod"/>
            </a:pPr>
            <a:r>
              <a:rPr lang="zh-TW"/>
              <a:t>繼續執行原函式 (caller)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Stack: Call and Return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呼叫函式時，需要保存返回點的位址 (return address)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以 stack 的方式，可以保存不限次數的 return address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Call: push return address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Return: pop return address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Stack 的實現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使用 rsp 暫存器，標示 stack top，每格佔 8 bytes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佔用 memory 裡標記為 [stack] 的空間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</a:pPr>
            <a:r>
              <a:rPr lang="zh-TW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push(X): 	rsp</a:t>
            </a:r>
            <a:r>
              <a:rPr lang="zh-TW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-=</a:t>
            </a:r>
            <a:r>
              <a:rPr lang="zh-TW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>
                <a:solidFill>
                  <a:schemeClr val="accent4"/>
                </a:solidFill>
                <a:latin typeface="Verdana"/>
                <a:ea typeface="Verdana"/>
                <a:cs typeface="Verdana"/>
                <a:sym typeface="Verdana"/>
              </a:rPr>
              <a:t>8; stack[rsp] = X;</a:t>
            </a:r>
          </a:p>
          <a:p>
            <a:pPr indent="-342900" lvl="1" marL="914400">
              <a:spcBef>
                <a:spcPts val="0"/>
              </a:spcBef>
              <a:buClr>
                <a:schemeClr val="accent1"/>
              </a:buClr>
            </a:pPr>
            <a:r>
              <a:rPr lang="zh-TW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X = pop(): 	X =</a:t>
            </a:r>
            <a:r>
              <a:rPr lang="zh-TW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zh-TW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stack[rsp]; rsp += 8;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Stack Frame and Local Variable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Stack 亦被用來保存區域變數 (local variable)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區域變數隨著函式呼叫多出一份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函式返回時就不需要了，可以清除掉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一個正在執行的函式的 stack frame:</a:t>
            </a:r>
            <a:br>
              <a:rPr lang="zh-TW"/>
            </a:br>
            <a:r>
              <a:rPr lang="zh-TW"/>
              <a:t>當前 rsp (stack pointer) 和 rbp (base pointer) 之間所夾的範圍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Call: </a:t>
            </a:r>
            <a:r>
              <a:rPr lang="zh-TW">
                <a:latin typeface="Verdana"/>
                <a:ea typeface="Verdana"/>
                <a:cs typeface="Verdana"/>
                <a:sym typeface="Verdana"/>
              </a:rPr>
              <a:t>rsp -= size</a:t>
            </a:r>
            <a:br>
              <a:rPr lang="zh-TW"/>
            </a:br>
            <a:r>
              <a:rPr lang="zh-TW"/>
              <a:t>Return: </a:t>
            </a:r>
            <a:r>
              <a:rPr lang="zh-TW">
                <a:latin typeface="Verdana"/>
                <a:ea typeface="Verdana"/>
                <a:cs typeface="Verdana"/>
                <a:sym typeface="Verdana"/>
              </a:rPr>
              <a:t>rsp += size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Base Pointer</a:t>
            </a:r>
          </a:p>
        </p:txBody>
      </p:sp>
      <p:sp>
        <p:nvSpPr>
          <p:cNvPr id="174" name="Shape 174"/>
          <p:cNvSpPr/>
          <p:nvPr/>
        </p:nvSpPr>
        <p:spPr>
          <a:xfrm>
            <a:off x="6741438" y="2098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6741438" y="23563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741438" y="31285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177" name="Shape 177"/>
          <p:cNvSpPr/>
          <p:nvPr/>
        </p:nvSpPr>
        <p:spPr>
          <a:xfrm>
            <a:off x="6741438" y="3385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593988" y="4210963"/>
            <a:ext cx="1412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179" name="Shape 179"/>
          <p:cNvSpPr/>
          <p:nvPr/>
        </p:nvSpPr>
        <p:spPr>
          <a:xfrm>
            <a:off x="6741438" y="36433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741438" y="39007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6741438" y="26137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741438" y="28711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Shape 183"/>
          <p:cNvSpPr txBox="1"/>
          <p:nvPr/>
        </p:nvSpPr>
        <p:spPr>
          <a:xfrm>
            <a:off x="6131538" y="20493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RSP-&gt;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131538" y="30789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RBP-&gt;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37" y="1222075"/>
            <a:ext cx="4927069" cy="3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Base Pointer</a:t>
            </a:r>
          </a:p>
        </p:txBody>
      </p:sp>
      <p:sp>
        <p:nvSpPr>
          <p:cNvPr id="191" name="Shape 191"/>
          <p:cNvSpPr/>
          <p:nvPr/>
        </p:nvSpPr>
        <p:spPr>
          <a:xfrm>
            <a:off x="6741438" y="18415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192" name="Shape 192"/>
          <p:cNvSpPr/>
          <p:nvPr/>
        </p:nvSpPr>
        <p:spPr>
          <a:xfrm>
            <a:off x="6741438" y="2098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6741438" y="23563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6741438" y="31285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195" name="Shape 195"/>
          <p:cNvSpPr/>
          <p:nvPr/>
        </p:nvSpPr>
        <p:spPr>
          <a:xfrm>
            <a:off x="6741438" y="3385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593988" y="4210963"/>
            <a:ext cx="1412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197" name="Shape 197"/>
          <p:cNvSpPr/>
          <p:nvPr/>
        </p:nvSpPr>
        <p:spPr>
          <a:xfrm>
            <a:off x="6741438" y="36433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6741438" y="39007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741438" y="26137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741438" y="28711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6131538" y="17919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RSP-&gt;</a:t>
            </a:r>
          </a:p>
        </p:txBody>
      </p:sp>
      <p:sp>
        <p:nvSpPr>
          <p:cNvPr id="202" name="Shape 202"/>
          <p:cNvSpPr txBox="1"/>
          <p:nvPr/>
        </p:nvSpPr>
        <p:spPr>
          <a:xfrm>
            <a:off x="6131538" y="30789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RBP-&gt;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37" y="1222075"/>
            <a:ext cx="4927069" cy="30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Outline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設定</a:t>
            </a:r>
            <a:r>
              <a:rPr lang="zh-TW"/>
              <a:t>環境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基礎概念 (Binary)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Out-of-Bounds Access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Buffer Overflow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Reversing</a:t>
            </a:r>
          </a:p>
          <a:p>
            <a:pPr indent="-355600" lvl="0" marL="457200">
              <a:spcBef>
                <a:spcPts val="0"/>
              </a:spcBef>
            </a:pPr>
            <a:r>
              <a:rPr lang="zh-TW"/>
              <a:t>Native Debug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Base Pointer</a:t>
            </a:r>
          </a:p>
        </p:txBody>
      </p:sp>
      <p:sp>
        <p:nvSpPr>
          <p:cNvPr id="209" name="Shape 209"/>
          <p:cNvSpPr/>
          <p:nvPr/>
        </p:nvSpPr>
        <p:spPr>
          <a:xfrm>
            <a:off x="6741438" y="15841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210" name="Shape 210"/>
          <p:cNvSpPr/>
          <p:nvPr/>
        </p:nvSpPr>
        <p:spPr>
          <a:xfrm>
            <a:off x="6741438" y="18415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211" name="Shape 211"/>
          <p:cNvSpPr/>
          <p:nvPr/>
        </p:nvSpPr>
        <p:spPr>
          <a:xfrm>
            <a:off x="6741438" y="2098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741438" y="23563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6741438" y="31285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214" name="Shape 214"/>
          <p:cNvSpPr/>
          <p:nvPr/>
        </p:nvSpPr>
        <p:spPr>
          <a:xfrm>
            <a:off x="6741438" y="3385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6593988" y="4210963"/>
            <a:ext cx="1412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216" name="Shape 216"/>
          <p:cNvSpPr/>
          <p:nvPr/>
        </p:nvSpPr>
        <p:spPr>
          <a:xfrm>
            <a:off x="6741438" y="36433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>
            <a:off x="6741438" y="39007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6741438" y="26137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741438" y="28711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0" name="Shape 220"/>
          <p:cNvSpPr txBox="1"/>
          <p:nvPr/>
        </p:nvSpPr>
        <p:spPr>
          <a:xfrm>
            <a:off x="6131538" y="15345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RSP-&gt;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6131538" y="30789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RBP-&gt;</a:t>
            </a:r>
          </a:p>
        </p:txBody>
      </p:sp>
      <p:cxnSp>
        <p:nvCxnSpPr>
          <p:cNvPr id="222" name="Shape 222"/>
          <p:cNvCxnSpPr>
            <a:stCxn id="209" idx="3"/>
            <a:endCxn id="213" idx="3"/>
          </p:cNvCxnSpPr>
          <p:nvPr/>
        </p:nvCxnSpPr>
        <p:spPr>
          <a:xfrm>
            <a:off x="7858938" y="1712888"/>
            <a:ext cx="600" cy="15444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37" y="1222075"/>
            <a:ext cx="4927069" cy="30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1535750" y="1262175"/>
            <a:ext cx="1117500" cy="17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Base Pointer</a:t>
            </a:r>
          </a:p>
        </p:txBody>
      </p:sp>
      <p:sp>
        <p:nvSpPr>
          <p:cNvPr id="230" name="Shape 230"/>
          <p:cNvSpPr/>
          <p:nvPr/>
        </p:nvSpPr>
        <p:spPr>
          <a:xfrm>
            <a:off x="6741438" y="15841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231" name="Shape 231"/>
          <p:cNvSpPr/>
          <p:nvPr/>
        </p:nvSpPr>
        <p:spPr>
          <a:xfrm>
            <a:off x="6741438" y="18415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232" name="Shape 232"/>
          <p:cNvSpPr/>
          <p:nvPr/>
        </p:nvSpPr>
        <p:spPr>
          <a:xfrm>
            <a:off x="6741438" y="2098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6741438" y="23563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6741438" y="31285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235" name="Shape 235"/>
          <p:cNvSpPr/>
          <p:nvPr/>
        </p:nvSpPr>
        <p:spPr>
          <a:xfrm>
            <a:off x="6741438" y="3385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6593988" y="4210963"/>
            <a:ext cx="1412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237" name="Shape 237"/>
          <p:cNvSpPr/>
          <p:nvPr/>
        </p:nvSpPr>
        <p:spPr>
          <a:xfrm>
            <a:off x="6741438" y="36433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6741438" y="39007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>
            <a:off x="6741438" y="26137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6741438" y="28711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6131538" y="1457275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RSP-&gt;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6131538" y="15345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RBP-&gt;</a:t>
            </a:r>
          </a:p>
        </p:txBody>
      </p:sp>
      <p:cxnSp>
        <p:nvCxnSpPr>
          <p:cNvPr id="243" name="Shape 243"/>
          <p:cNvCxnSpPr>
            <a:stCxn id="230" idx="3"/>
            <a:endCxn id="234" idx="3"/>
          </p:cNvCxnSpPr>
          <p:nvPr/>
        </p:nvCxnSpPr>
        <p:spPr>
          <a:xfrm>
            <a:off x="7858938" y="1712888"/>
            <a:ext cx="600" cy="15444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37" y="1222075"/>
            <a:ext cx="4927069" cy="30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/>
          <p:nvPr/>
        </p:nvSpPr>
        <p:spPr>
          <a:xfrm>
            <a:off x="1535750" y="1436125"/>
            <a:ext cx="1478700" cy="17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Base Pointer</a:t>
            </a:r>
          </a:p>
        </p:txBody>
      </p:sp>
      <p:sp>
        <p:nvSpPr>
          <p:cNvPr id="251" name="Shape 251"/>
          <p:cNvSpPr/>
          <p:nvPr/>
        </p:nvSpPr>
        <p:spPr>
          <a:xfrm>
            <a:off x="6741450" y="10693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6741438" y="13267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6741438" y="15841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254" name="Shape 254"/>
          <p:cNvSpPr/>
          <p:nvPr/>
        </p:nvSpPr>
        <p:spPr>
          <a:xfrm>
            <a:off x="6741438" y="18415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255" name="Shape 255"/>
          <p:cNvSpPr/>
          <p:nvPr/>
        </p:nvSpPr>
        <p:spPr>
          <a:xfrm>
            <a:off x="6741438" y="2098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6741438" y="23563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6741438" y="31285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258" name="Shape 258"/>
          <p:cNvSpPr/>
          <p:nvPr/>
        </p:nvSpPr>
        <p:spPr>
          <a:xfrm>
            <a:off x="6741438" y="3385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6593988" y="4210963"/>
            <a:ext cx="1412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260" name="Shape 260"/>
          <p:cNvSpPr/>
          <p:nvPr/>
        </p:nvSpPr>
        <p:spPr>
          <a:xfrm>
            <a:off x="6741438" y="36433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6741438" y="39007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6741438" y="26137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6741438" y="28711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6131538" y="5049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RSP-&gt;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6131538" y="15345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RBP-&gt;</a:t>
            </a:r>
          </a:p>
        </p:txBody>
      </p:sp>
      <p:cxnSp>
        <p:nvCxnSpPr>
          <p:cNvPr id="266" name="Shape 266"/>
          <p:cNvCxnSpPr>
            <a:stCxn id="253" idx="3"/>
            <a:endCxn id="257" idx="3"/>
          </p:cNvCxnSpPr>
          <p:nvPr/>
        </p:nvCxnSpPr>
        <p:spPr>
          <a:xfrm>
            <a:off x="7858938" y="1712888"/>
            <a:ext cx="600" cy="15444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37" y="1222075"/>
            <a:ext cx="4927069" cy="30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/>
          <p:nvPr/>
        </p:nvSpPr>
        <p:spPr>
          <a:xfrm>
            <a:off x="1535750" y="1623500"/>
            <a:ext cx="1478700" cy="17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741450" y="5545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6741438" y="8119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Base Pointer</a:t>
            </a:r>
          </a:p>
        </p:txBody>
      </p:sp>
      <p:sp>
        <p:nvSpPr>
          <p:cNvPr id="276" name="Shape 276"/>
          <p:cNvSpPr/>
          <p:nvPr/>
        </p:nvSpPr>
        <p:spPr>
          <a:xfrm>
            <a:off x="6741438" y="18415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277" name="Shape 277"/>
          <p:cNvSpPr/>
          <p:nvPr/>
        </p:nvSpPr>
        <p:spPr>
          <a:xfrm>
            <a:off x="6741438" y="2098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6741438" y="23563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6741438" y="31285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280" name="Shape 280"/>
          <p:cNvSpPr/>
          <p:nvPr/>
        </p:nvSpPr>
        <p:spPr>
          <a:xfrm>
            <a:off x="6741438" y="3385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6593988" y="4210963"/>
            <a:ext cx="1412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282" name="Shape 282"/>
          <p:cNvSpPr/>
          <p:nvPr/>
        </p:nvSpPr>
        <p:spPr>
          <a:xfrm>
            <a:off x="6741438" y="36433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6741438" y="39007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>
            <a:off x="6741438" y="26137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6741438" y="28711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6131538" y="17919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RSP-&gt;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6131538" y="30789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RBP-&gt;</a:t>
            </a:r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37" y="1222075"/>
            <a:ext cx="4927069" cy="30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/>
          <p:nvPr/>
        </p:nvSpPr>
        <p:spPr>
          <a:xfrm>
            <a:off x="1535750" y="3900800"/>
            <a:ext cx="536400" cy="17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Base Pointer</a:t>
            </a:r>
          </a:p>
        </p:txBody>
      </p:sp>
      <p:sp>
        <p:nvSpPr>
          <p:cNvPr id="295" name="Shape 295"/>
          <p:cNvSpPr/>
          <p:nvPr/>
        </p:nvSpPr>
        <p:spPr>
          <a:xfrm>
            <a:off x="6741438" y="2098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6" name="Shape 296"/>
          <p:cNvSpPr/>
          <p:nvPr/>
        </p:nvSpPr>
        <p:spPr>
          <a:xfrm>
            <a:off x="6741438" y="23563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7" name="Shape 297"/>
          <p:cNvSpPr/>
          <p:nvPr/>
        </p:nvSpPr>
        <p:spPr>
          <a:xfrm>
            <a:off x="6741438" y="31285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prev rbp</a:t>
            </a:r>
          </a:p>
        </p:txBody>
      </p:sp>
      <p:sp>
        <p:nvSpPr>
          <p:cNvPr id="298" name="Shape 298"/>
          <p:cNvSpPr/>
          <p:nvPr/>
        </p:nvSpPr>
        <p:spPr>
          <a:xfrm>
            <a:off x="6741438" y="33859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chemeClr val="dk2"/>
                </a:solidFill>
              </a:rPr>
              <a:t>ret addr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593988" y="4210963"/>
            <a:ext cx="1412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zh-TW">
                <a:solidFill>
                  <a:srgbClr val="FFFFFF"/>
                </a:solidFill>
              </a:rPr>
              <a:t>Stack</a:t>
            </a:r>
          </a:p>
        </p:txBody>
      </p:sp>
      <p:sp>
        <p:nvSpPr>
          <p:cNvPr id="300" name="Shape 300"/>
          <p:cNvSpPr/>
          <p:nvPr/>
        </p:nvSpPr>
        <p:spPr>
          <a:xfrm>
            <a:off x="6741438" y="36433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6741438" y="3900788"/>
            <a:ext cx="1117500" cy="257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6741438" y="26137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6741438" y="2871188"/>
            <a:ext cx="1117500" cy="257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6131538" y="20493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RSP-&gt;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6131538" y="3078938"/>
            <a:ext cx="609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zh-TW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RBP-&gt;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437" y="1222075"/>
            <a:ext cx="4927069" cy="304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1535750" y="4084125"/>
            <a:ext cx="438900" cy="178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Out-of-bounds Memory Access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Out-of-bounds Memory Access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陣列或結構在存取時越界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沒有檢查要存取的位置是否在範圍內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>
                <a:solidFill>
                  <a:schemeClr val="dk1"/>
                </a:solidFill>
              </a:rPr>
              <a:t>或檢查的方式錯誤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OOB Read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洩漏敏感資訊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OOB Write</a:t>
            </a:r>
          </a:p>
          <a:p>
            <a:pPr indent="-342900" lvl="1" marL="914400">
              <a:spcBef>
                <a:spcPts val="0"/>
              </a:spcBef>
            </a:pPr>
            <a:r>
              <a:rPr lang="zh-TW"/>
              <a:t>可以修改記憶體，可能導致程式的行為被改變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OOB Write 利用方式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改變某些變數值，使程式在一些邏輯判斷處有不同的結果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直接控制跟位址有關的值，使得程式跳到別處執行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Function pointer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Return address</a:t>
            </a:r>
          </a:p>
          <a:p>
            <a:pPr indent="-342900" lvl="1" marL="914400" rtl="0">
              <a:spcBef>
                <a:spcPts val="0"/>
              </a:spcBef>
            </a:pPr>
            <a:r>
              <a:rPr lang="zh-TW"/>
              <a:t>GOT (Global Offset Table)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練習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oob1: 用 OOB Read 看密碼是多少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oob2: 用 OOB Write 改掉密碼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oob3: 修改 GOT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oob4: 修改 return address (from stack array)</a:t>
            </a:r>
          </a:p>
          <a:p>
            <a:pPr indent="-355600" lvl="0" marL="457200">
              <a:spcBef>
                <a:spcPts val="0"/>
              </a:spcBef>
            </a:pPr>
            <a:r>
              <a:rPr lang="zh-TW"/>
              <a:t>oob5: 修改 return address (from global array, with stack address)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逆向分析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環境設定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逆向分析</a:t>
            </a:r>
          </a:p>
        </p:txBody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某些情況沒有 source code 只有 binary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可以用 objdump -d binary 得到 assembly，但還是不容易讀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可以透過 IDA 反編譯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不一定接近原始的 C code，但程式邏輯理論上要一樣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有解錯的可能，故還是要熟悉 assembly</a:t>
            </a:r>
          </a:p>
          <a:p>
            <a:pPr indent="-342900" lvl="1" marL="914400">
              <a:spcBef>
                <a:spcPts val="0"/>
              </a:spcBef>
            </a:pPr>
            <a:r>
              <a:rPr lang="zh-TW"/>
              <a:t>不是所有指令集都可以反編譯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準備撰寫 Exploit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漏洞利用腳本 (Exploit)</a:t>
            </a:r>
          </a:p>
        </p:txBody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找到程式的漏洞後，要想辦法利用它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用 python 撰寫 exploit script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使用 pwntools 套件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Pwntools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http://docs.pwntools.com/en/stable/index.html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>
                <a:solidFill>
                  <a:schemeClr val="dk1"/>
                </a:solidFill>
              </a:rPr>
              <a:t>含常用的工具/函式</a:t>
            </a:r>
          </a:p>
          <a:p>
            <a:pPr indent="-342900" lvl="1" marL="914400">
              <a:spcBef>
                <a:spcPts val="0"/>
              </a:spcBef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sudo pip install pwntools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遠端漏洞利用 (Remote Exploit)</a:t>
            </a:r>
          </a:p>
        </p:txBody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常見的利用型式，入侵遠端主機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有漏洞的程式以服務 (service) 的方式在遠端主機上運作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有開放的埠口 (port) 可以存取這個服務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簡單的建立方式: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ncat -vc ./oob1 -kl 127.0.0.1 8888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持續等待 TCP 8888 連入，有的話就把 socket 接上 std I/O 並執行 ./oob1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Bind 在 localhost (127.0.0.1) 就好，不然其它人也會打得進來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建立服務後，可以用 nc 連上它</a:t>
            </a:r>
          </a:p>
          <a:p>
            <a:pPr indent="-342900" lvl="1" marL="914400">
              <a:spcBef>
                <a:spcPts val="0"/>
              </a:spcBef>
            </a:pPr>
            <a:r>
              <a:rPr lang="zh-TW">
                <a:solidFill>
                  <a:schemeClr val="dk1"/>
                </a:solidFill>
              </a:rPr>
              <a:t>nc 127.0.0.1 8888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Pwntools: 連線至遠端</a:t>
            </a:r>
          </a:p>
        </p:txBody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311700" y="1152475"/>
            <a:ext cx="43920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TW"/>
              <a:t>使用方法 (樣板):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#!/usr/bin/env python</a:t>
            </a:r>
          </a:p>
          <a:p>
            <a:pPr indent="16510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zh-TW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pwn </a:t>
            </a:r>
            <a:r>
              <a:rPr b="1" lang="zh-TW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zh-TW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Courier New"/>
                <a:ea typeface="Courier New"/>
                <a:cs typeface="Courier New"/>
                <a:sym typeface="Courier New"/>
              </a:rPr>
              <a:t>context.arch = </a:t>
            </a:r>
            <a:r>
              <a:rPr b="1" lang="zh-TW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'amd64'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 = remote(</a:t>
            </a:r>
            <a:r>
              <a:rPr b="1" lang="zh-TW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'127.0.0.1'</a:t>
            </a:r>
            <a:r>
              <a:rPr b="1" lang="zh-TW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zh-TW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8888</a:t>
            </a:r>
            <a:r>
              <a:rPr b="1" lang="zh-TW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indent="16510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r.interactive()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r.close()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703700" y="1406725"/>
            <a:ext cx="3934800" cy="290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r.send('AAAA')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r.recv()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r.sendline('BBBB')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r.recvline()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r.recvuntil('\n')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r.recvrepeat(0.5)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準備 Debug 環境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GDB 的使用方式</a:t>
            </a:r>
          </a:p>
        </p:txBody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gdb &lt;binary&gt;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載入 symbols 和 code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r [args…]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直接執行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attach &lt;pid&gt;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跟隨某個正在執行的程式</a:t>
            </a:r>
          </a:p>
          <a:p>
            <a:pPr indent="-342900" lvl="1" marL="914400">
              <a:spcBef>
                <a:spcPts val="0"/>
              </a:spcBef>
            </a:pPr>
            <a:r>
              <a:rPr lang="zh-TW"/>
              <a:t>開權限: echo 0 | sudo tee </a:t>
            </a:r>
            <a:r>
              <a:rPr lang="zh-TW">
                <a:solidFill>
                  <a:srgbClr val="FFFFFF"/>
                </a:solidFill>
              </a:rPr>
              <a:t>/proc/sys/kernel/yama/ptrace_scope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GDB 的使用方式</a:t>
            </a:r>
          </a:p>
        </p:txBody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</a:pPr>
            <a:r>
              <a:rPr lang="zh-TW"/>
              <a:t>layout asm / layout reg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顯示 code / register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&lt;Ctrl+X&gt; &lt;a&gt; 切換 layout / cmd 模式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b *&lt;address&gt;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在 address 處下斷點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c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中斷時使用，讓程式繼續執行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si, ni 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zh-TW"/>
              <a:t>單步執行一條指令 (ni 不跟隨 call)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GDB 的使用方式</a:t>
            </a: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</a:pPr>
            <a:r>
              <a:rPr lang="zh-TW"/>
              <a:t>p/x &lt;reg|symbol&gt;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印出 register 或變數值</a:t>
            </a: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x/10wx &lt;address&gt;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印出從 address 開始 10 個 32-bit 整數，以 hex 形式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zh-TW" sz="2000">
                <a:solidFill>
                  <a:schemeClr val="dk1"/>
                </a:solidFill>
              </a:rPr>
              <a:t>x/10</a:t>
            </a:r>
            <a:r>
              <a:rPr lang="zh-TW">
                <a:solidFill>
                  <a:schemeClr val="dk1"/>
                </a:solidFill>
              </a:rPr>
              <a:t>g</a:t>
            </a:r>
            <a:r>
              <a:rPr lang="zh-TW" sz="2000">
                <a:solidFill>
                  <a:schemeClr val="dk1"/>
                </a:solidFill>
              </a:rPr>
              <a:t>x &lt;address&gt;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zh-TW" sz="1800">
                <a:solidFill>
                  <a:schemeClr val="dk1"/>
                </a:solidFill>
              </a:rPr>
              <a:t>印出從 address 開始 10 個 </a:t>
            </a:r>
            <a:r>
              <a:rPr lang="zh-TW">
                <a:solidFill>
                  <a:schemeClr val="dk1"/>
                </a:solidFill>
              </a:rPr>
              <a:t>64</a:t>
            </a:r>
            <a:r>
              <a:rPr lang="zh-TW" sz="1800">
                <a:solidFill>
                  <a:schemeClr val="dk1"/>
                </a:solidFill>
              </a:rPr>
              <a:t>-bit 整數，以 hex 形式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zh-TW" sz="2000">
                <a:solidFill>
                  <a:schemeClr val="dk1"/>
                </a:solidFill>
              </a:rPr>
              <a:t>x/</a:t>
            </a:r>
            <a:r>
              <a:rPr lang="zh-TW">
                <a:solidFill>
                  <a:schemeClr val="dk1"/>
                </a:solidFill>
              </a:rPr>
              <a:t>s</a:t>
            </a:r>
            <a:r>
              <a:rPr lang="zh-TW" sz="2000">
                <a:solidFill>
                  <a:schemeClr val="dk1"/>
                </a:solidFill>
              </a:rPr>
              <a:t> &lt;address&gt;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zh-TW" sz="1800">
                <a:solidFill>
                  <a:schemeClr val="dk1"/>
                </a:solidFill>
              </a:rPr>
              <a:t>印出</a:t>
            </a:r>
            <a:r>
              <a:rPr lang="zh-TW">
                <a:solidFill>
                  <a:schemeClr val="dk1"/>
                </a:solidFill>
              </a:rPr>
              <a:t>在</a:t>
            </a:r>
            <a:r>
              <a:rPr lang="zh-TW" sz="1800">
                <a:solidFill>
                  <a:schemeClr val="dk1"/>
                </a:solidFill>
              </a:rPr>
              <a:t> address </a:t>
            </a:r>
            <a:r>
              <a:rPr lang="zh-TW">
                <a:solidFill>
                  <a:schemeClr val="dk1"/>
                </a:solidFill>
              </a:rPr>
              <a:t>處的字串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GDB 設定 (Optional)</a:t>
            </a:r>
          </a:p>
        </p:txBody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</a:pPr>
            <a:r>
              <a:rPr lang="zh-TW"/>
              <a:t>設定檔在 ~/.gdbinit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set disassembly-flavor intel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import subprocess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class AutoAttach (gdb.Command):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 (self):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 (AutoAttach, self).__init__ ("at", gdb.COMMAND_USER)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def invoke (self, arg, from_tty):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pid = int(subprocess.check_output('pidof ' + arg, shell=True).split()[0])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gdb.execute('attach ' + str(pid), True)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AutoAttach ()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  <a:p>
            <a:pPr indent="990600"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環境設定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>
                <a:solidFill>
                  <a:schemeClr val="dk1"/>
                </a:solidFill>
              </a:rPr>
              <a:t>Windows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VirtualBox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IDA Pro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Terminal (Putty, Git Bash, etc.)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Ubuntu 16.04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sudo apt update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sudo apt install gcc gdb vim </a:t>
            </a:r>
            <a:r>
              <a:rPr lang="zh-TW">
                <a:solidFill>
                  <a:srgbClr val="FFFFFF"/>
                </a:solidFill>
              </a:rPr>
              <a:t>python-pip python-dev build-essential</a:t>
            </a:r>
            <a:r>
              <a:rPr lang="zh-TW"/>
              <a:t> nmap</a:t>
            </a:r>
          </a:p>
          <a:p>
            <a:pPr indent="-342900" lvl="1" marL="914400" rtl="0">
              <a:spcBef>
                <a:spcPts val="0"/>
              </a:spcBef>
            </a:pPr>
            <a:r>
              <a:rPr lang="zh-TW"/>
              <a:t>sudo pip install pwntools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800" y="406300"/>
            <a:ext cx="6142749" cy="361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000" y="628825"/>
            <a:ext cx="5891301" cy="28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Tips: GOT Hijack</a:t>
            </a:r>
          </a:p>
        </p:txBody>
      </p:sp>
      <p:sp>
        <p:nvSpPr>
          <p:cNvPr id="400" name="Shape 400"/>
          <p:cNvSpPr txBox="1"/>
          <p:nvPr>
            <p:ph idx="1" type="body"/>
          </p:nvPr>
        </p:nvSpPr>
        <p:spPr>
          <a:xfrm>
            <a:off x="311700" y="1152475"/>
            <a:ext cx="3303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修改 GOT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Global Offset Table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在非 Full-ASLR 的情況下，位置固定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比 stack 上的好改</a:t>
            </a:r>
          </a:p>
          <a:p>
            <a:pPr indent="-355600" lvl="0" marL="457200" rtl="0">
              <a:spcBef>
                <a:spcPts val="0"/>
              </a:spcBef>
            </a:pPr>
            <a:r>
              <a:rPr lang="zh-TW"/>
              <a:t>找之後會被呼叫的函式，改成想跳的目標</a:t>
            </a:r>
          </a:p>
        </p:txBody>
      </p:sp>
      <p:pic>
        <p:nvPicPr>
          <p:cNvPr id="401" name="Shape 4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975" y="1459558"/>
            <a:ext cx="5265673" cy="24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基礎概念: 程式如何被執行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從 C 到 Executable Binary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C source files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容易閱讀的格式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Compile → assembly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可以閱讀，可以直接轉換成 binary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gcc -S -masm=intel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Assemble </a:t>
            </a:r>
            <a:r>
              <a:rPr lang="zh-TW">
                <a:solidFill>
                  <a:schemeClr val="dk1"/>
                </a:solidFill>
              </a:rPr>
              <a:t>→ </a:t>
            </a:r>
            <a:r>
              <a:rPr lang="zh-TW"/>
              <a:t>e</a:t>
            </a:r>
            <a:r>
              <a:rPr lang="zh-TW"/>
              <a:t>xecutable binary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可以被執行</a:t>
            </a:r>
          </a:p>
          <a:p>
            <a:pPr indent="-342900" lvl="1" marL="914400">
              <a:spcBef>
                <a:spcPts val="0"/>
              </a:spcBef>
            </a:pPr>
            <a:r>
              <a:rPr lang="zh-TW"/>
              <a:t>gcc / as / nasm</a:t>
            </a: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25" y="681250"/>
            <a:ext cx="6720473" cy="32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775" y="863550"/>
            <a:ext cx="61449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4337" y="1017725"/>
            <a:ext cx="7236300" cy="33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逆向工程 (Reverse Engineering)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Disassemble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反組譯 binary，變回可以看得懂的 assembly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objdump / IDA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Decompile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反編譯 assembly，翻譯成 C code</a:t>
            </a:r>
          </a:p>
          <a:p>
            <a:pPr indent="-342900" lvl="1" marL="914400">
              <a:spcBef>
                <a:spcPts val="0"/>
              </a:spcBef>
            </a:pPr>
            <a:r>
              <a:rPr lang="zh-TW"/>
              <a:t>IDA Hexrays decompiler plugins</a:t>
            </a:r>
            <a:br>
              <a:rPr lang="zh-TW"/>
            </a:br>
            <a:r>
              <a:rPr lang="zh-TW"/>
              <a:t>(x86, x64, ARM, ARM64, PPC, MIPS)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475" y="1281875"/>
            <a:ext cx="6390973" cy="3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Binary 內容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Code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要執行的指令 (函式, main)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Data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執行時會需要使用的資料 (全域變數、陣列等)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Rodata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Read-only data</a:t>
            </a:r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Bss</a:t>
            </a:r>
          </a:p>
          <a:p>
            <a:pPr indent="-342900" lvl="1" marL="914400">
              <a:spcBef>
                <a:spcPts val="0"/>
              </a:spcBef>
            </a:pPr>
            <a:r>
              <a:rPr lang="zh-TW"/>
              <a:t>初始為 0 的 data (全域變數不設初始值的情況)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Code (Binary, Assembly): x86 Instructions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4929000" cy="142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CPU 依序一次執行一條指令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數值計算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</a:pPr>
            <a:r>
              <a:rPr lang="zh-TW"/>
              <a:t>讀取、存入變數</a:t>
            </a:r>
          </a:p>
          <a:p>
            <a:pPr indent="-342900" lvl="1" marL="914400" rtl="0">
              <a:spcBef>
                <a:spcPts val="0"/>
              </a:spcBef>
            </a:pPr>
            <a:r>
              <a:rPr lang="zh-TW"/>
              <a:t>根據條件</a:t>
            </a:r>
            <a:r>
              <a:rPr lang="zh-TW">
                <a:solidFill>
                  <a:schemeClr val="dk1"/>
                </a:solidFill>
              </a:rPr>
              <a:t>，判斷是否要跳到特定位址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8" name="Shape 108"/>
          <p:cNvGrpSpPr/>
          <p:nvPr/>
        </p:nvGrpSpPr>
        <p:grpSpPr>
          <a:xfrm>
            <a:off x="727881" y="2746051"/>
            <a:ext cx="7688247" cy="2068482"/>
            <a:chOff x="1124425" y="2655449"/>
            <a:chExt cx="7822799" cy="2145951"/>
          </a:xfrm>
        </p:grpSpPr>
        <p:pic>
          <p:nvPicPr>
            <p:cNvPr id="109" name="Shape 10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4425" y="2655449"/>
              <a:ext cx="7431524" cy="798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Shape 1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24425" y="3565925"/>
              <a:ext cx="7822799" cy="1235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Shape 111"/>
          <p:cNvSpPr txBox="1"/>
          <p:nvPr>
            <p:ph idx="1" type="body"/>
          </p:nvPr>
        </p:nvSpPr>
        <p:spPr>
          <a:xfrm>
            <a:off x="5105700" y="1152475"/>
            <a:ext cx="3809700" cy="1422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暫存器 (Register)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eax, edx, ebx, ecx, ...</a:t>
            </a: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rax, rdx, r8, r9, ...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</a:pPr>
            <a:r>
              <a:rPr lang="zh-TW">
                <a:solidFill>
                  <a:schemeClr val="dk1"/>
                </a:solidFill>
              </a:rPr>
              <a:t>rbp, rsp, rip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