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80" r:id="rId1"/>
  </p:sldMasterIdLst>
  <p:notesMasterIdLst>
    <p:notesMasterId r:id="rId37"/>
  </p:notesMasterIdLst>
  <p:handoutMasterIdLst>
    <p:handoutMasterId r:id="rId38"/>
  </p:handoutMasterIdLst>
  <p:sldIdLst>
    <p:sldId id="256" r:id="rId2"/>
    <p:sldId id="261" r:id="rId3"/>
    <p:sldId id="344" r:id="rId4"/>
    <p:sldId id="345" r:id="rId5"/>
    <p:sldId id="346" r:id="rId6"/>
    <p:sldId id="347" r:id="rId7"/>
    <p:sldId id="348" r:id="rId8"/>
    <p:sldId id="350" r:id="rId9"/>
    <p:sldId id="351" r:id="rId10"/>
    <p:sldId id="349" r:id="rId11"/>
    <p:sldId id="343" r:id="rId12"/>
    <p:sldId id="315" r:id="rId13"/>
    <p:sldId id="314" r:id="rId14"/>
    <p:sldId id="319" r:id="rId15"/>
    <p:sldId id="320" r:id="rId16"/>
    <p:sldId id="321" r:id="rId17"/>
    <p:sldId id="323" r:id="rId18"/>
    <p:sldId id="324" r:id="rId19"/>
    <p:sldId id="325" r:id="rId20"/>
    <p:sldId id="326" r:id="rId21"/>
    <p:sldId id="327" r:id="rId22"/>
    <p:sldId id="328" r:id="rId23"/>
    <p:sldId id="329" r:id="rId24"/>
    <p:sldId id="330" r:id="rId25"/>
    <p:sldId id="331" r:id="rId26"/>
    <p:sldId id="332" r:id="rId27"/>
    <p:sldId id="333" r:id="rId28"/>
    <p:sldId id="335" r:id="rId29"/>
    <p:sldId id="334" r:id="rId30"/>
    <p:sldId id="336" r:id="rId31"/>
    <p:sldId id="337" r:id="rId32"/>
    <p:sldId id="338" r:id="rId33"/>
    <p:sldId id="342" r:id="rId34"/>
    <p:sldId id="339" r:id="rId35"/>
    <p:sldId id="340" r:id="rId3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9F3789"/>
    <a:srgbClr val="00CCFF"/>
    <a:srgbClr val="663300"/>
    <a:srgbClr val="660033"/>
    <a:srgbClr val="C14BA8"/>
    <a:srgbClr val="CA68B7"/>
    <a:srgbClr val="C04CAA"/>
    <a:srgbClr val="A73B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951" autoAdjust="0"/>
    <p:restoredTop sz="94075" autoAdjust="0"/>
  </p:normalViewPr>
  <p:slideViewPr>
    <p:cSldViewPr>
      <p:cViewPr varScale="1">
        <p:scale>
          <a:sx n="41" d="100"/>
          <a:sy n="41" d="100"/>
        </p:scale>
        <p:origin x="835" y="34"/>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notesViewPr>
    <p:cSldViewPr>
      <p:cViewPr varScale="1">
        <p:scale>
          <a:sx n="55" d="100"/>
          <a:sy n="55" d="100"/>
        </p:scale>
        <p:origin x="-179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758954-E7A2-4F56-BDE8-E11AF62030C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TW" altLang="en-US"/>
        </a:p>
      </dgm:t>
    </dgm:pt>
    <dgm:pt modelId="{CC4C111D-F44C-47D4-B666-AC1F59EC2392}">
      <dgm:prSet phldrT="[文字]" custT="1"/>
      <dgm:spPr/>
      <dgm:t>
        <a:bodyPr/>
        <a:lstStyle/>
        <a:p>
          <a:r>
            <a:rPr lang="zh-TW" altLang="en-US" sz="2400" dirty="0" smtClean="0">
              <a:latin typeface="Calibri" pitchFamily="34" charset="0"/>
              <a:cs typeface="Calibri" pitchFamily="34" charset="0"/>
            </a:rPr>
            <a:t>入侵偵測 </a:t>
          </a:r>
          <a:r>
            <a:rPr lang="en-US" altLang="zh-TW" sz="2400" dirty="0" smtClean="0">
              <a:latin typeface="Calibri" pitchFamily="34" charset="0"/>
              <a:cs typeface="Calibri" pitchFamily="34" charset="0"/>
            </a:rPr>
            <a:t>(intrusion detection)</a:t>
          </a:r>
          <a:endParaRPr lang="zh-TW" altLang="en-US" sz="2400" dirty="0">
            <a:latin typeface="Calibri" pitchFamily="34" charset="0"/>
            <a:cs typeface="Calibri" pitchFamily="34" charset="0"/>
          </a:endParaRPr>
        </a:p>
      </dgm:t>
    </dgm:pt>
    <dgm:pt modelId="{C0F01A9B-DEF7-43B2-B056-179065A48BD5}" type="parTrans" cxnId="{94A23BF2-6EED-4838-8E95-01C68C7997DC}">
      <dgm:prSet/>
      <dgm:spPr/>
      <dgm:t>
        <a:bodyPr/>
        <a:lstStyle/>
        <a:p>
          <a:endParaRPr lang="zh-TW" altLang="en-US">
            <a:latin typeface="Calibri" pitchFamily="34" charset="0"/>
            <a:cs typeface="Calibri" pitchFamily="34" charset="0"/>
          </a:endParaRPr>
        </a:p>
      </dgm:t>
    </dgm:pt>
    <dgm:pt modelId="{B778FE6A-D621-4792-868A-935AC1B4A603}" type="sibTrans" cxnId="{94A23BF2-6EED-4838-8E95-01C68C7997DC}">
      <dgm:prSet/>
      <dgm:spPr/>
      <dgm:t>
        <a:bodyPr/>
        <a:lstStyle/>
        <a:p>
          <a:endParaRPr lang="zh-TW" altLang="en-US">
            <a:latin typeface="Calibri" pitchFamily="34" charset="0"/>
            <a:cs typeface="Calibri" pitchFamily="34" charset="0"/>
          </a:endParaRPr>
        </a:p>
      </dgm:t>
    </dgm:pt>
    <dgm:pt modelId="{DD20B802-C28C-44A8-AC6B-915BACB7F2D8}">
      <dgm:prSet custT="1"/>
      <dgm:spPr/>
      <dgm:t>
        <a:bodyPr/>
        <a:lstStyle/>
        <a:p>
          <a:r>
            <a:rPr lang="zh-TW" altLang="en-US" sz="2400" dirty="0" smtClean="0">
              <a:latin typeface="Calibri" pitchFamily="34" charset="0"/>
              <a:cs typeface="Calibri" pitchFamily="34" charset="0"/>
            </a:rPr>
            <a:t>入侵防禦 </a:t>
          </a:r>
          <a:r>
            <a:rPr lang="en-US" altLang="zh-TW" sz="2400" dirty="0" smtClean="0">
              <a:latin typeface="Calibri" pitchFamily="34" charset="0"/>
              <a:cs typeface="Calibri" pitchFamily="34" charset="0"/>
            </a:rPr>
            <a:t>(intrusion prevention)</a:t>
          </a:r>
        </a:p>
      </dgm:t>
    </dgm:pt>
    <dgm:pt modelId="{2513ECD9-D6C1-450D-A724-065924D42123}" type="parTrans" cxnId="{FFD0F35D-6FF8-4E0C-AC7A-5E37AB7CC8FF}">
      <dgm:prSet/>
      <dgm:spPr/>
      <dgm:t>
        <a:bodyPr/>
        <a:lstStyle/>
        <a:p>
          <a:endParaRPr lang="zh-TW" altLang="en-US">
            <a:latin typeface="Calibri" pitchFamily="34" charset="0"/>
            <a:cs typeface="Calibri" pitchFamily="34" charset="0"/>
          </a:endParaRPr>
        </a:p>
      </dgm:t>
    </dgm:pt>
    <dgm:pt modelId="{5C41C588-5CD8-4B93-B361-F3A58C878ED6}" type="sibTrans" cxnId="{FFD0F35D-6FF8-4E0C-AC7A-5E37AB7CC8FF}">
      <dgm:prSet/>
      <dgm:spPr/>
      <dgm:t>
        <a:bodyPr/>
        <a:lstStyle/>
        <a:p>
          <a:endParaRPr lang="zh-TW" altLang="en-US">
            <a:latin typeface="Calibri" pitchFamily="34" charset="0"/>
            <a:cs typeface="Calibri" pitchFamily="34" charset="0"/>
          </a:endParaRPr>
        </a:p>
      </dgm:t>
    </dgm:pt>
    <dgm:pt modelId="{0ADF180A-4AAA-46F9-A892-7C22FAAE511B}">
      <dgm:prSet custT="1"/>
      <dgm:spPr/>
      <dgm:t>
        <a:bodyPr/>
        <a:lstStyle/>
        <a:p>
          <a:r>
            <a:rPr lang="zh-TW" altLang="en-US" sz="2400" dirty="0" smtClean="0">
              <a:latin typeface="Calibri" pitchFamily="34" charset="0"/>
              <a:cs typeface="Calibri" pitchFamily="34" charset="0"/>
            </a:rPr>
            <a:t>入侵偵測與防禦系統 </a:t>
          </a:r>
          <a:r>
            <a:rPr lang="en-US" altLang="zh-TW" sz="2400" dirty="0" smtClean="0">
              <a:latin typeface="Calibri" pitchFamily="34" charset="0"/>
              <a:cs typeface="Calibri" pitchFamily="34" charset="0"/>
            </a:rPr>
            <a:t>(IDPS)</a:t>
          </a:r>
        </a:p>
      </dgm:t>
    </dgm:pt>
    <dgm:pt modelId="{38ACA589-3464-4137-838A-67FA50D04B84}" type="parTrans" cxnId="{7CC7806C-791A-4F8D-A534-9ABC554819E8}">
      <dgm:prSet/>
      <dgm:spPr/>
      <dgm:t>
        <a:bodyPr/>
        <a:lstStyle/>
        <a:p>
          <a:endParaRPr lang="zh-TW" altLang="en-US">
            <a:latin typeface="Calibri" pitchFamily="34" charset="0"/>
            <a:cs typeface="Calibri" pitchFamily="34" charset="0"/>
          </a:endParaRPr>
        </a:p>
      </dgm:t>
    </dgm:pt>
    <dgm:pt modelId="{D1752BAF-1A1C-4EB5-A638-38D38FA7CC1D}" type="sibTrans" cxnId="{7CC7806C-791A-4F8D-A534-9ABC554819E8}">
      <dgm:prSet/>
      <dgm:spPr/>
      <dgm:t>
        <a:bodyPr/>
        <a:lstStyle/>
        <a:p>
          <a:endParaRPr lang="zh-TW" altLang="en-US">
            <a:latin typeface="Calibri" pitchFamily="34" charset="0"/>
            <a:cs typeface="Calibri" pitchFamily="34" charset="0"/>
          </a:endParaRPr>
        </a:p>
      </dgm:t>
    </dgm:pt>
    <dgm:pt modelId="{60047DD2-F3AA-4EE0-8BE8-DF63C319E61F}">
      <dgm:prSet phldrT="[文字]" custT="1"/>
      <dgm:spPr/>
      <dgm:t>
        <a:bodyPr/>
        <a:lstStyle/>
        <a:p>
          <a:r>
            <a:rPr lang="zh-TW" altLang="en-US" sz="2000" dirty="0" smtClean="0">
              <a:latin typeface="Calibri" pitchFamily="34" charset="0"/>
              <a:cs typeface="Calibri" pitchFamily="34" charset="0"/>
            </a:rPr>
            <a:t>監視一個系統或網路發生的事件 </a:t>
          </a:r>
          <a:r>
            <a:rPr lang="en-US" altLang="zh-TW" sz="2000" dirty="0" smtClean="0">
              <a:latin typeface="Calibri" pitchFamily="34" charset="0"/>
              <a:cs typeface="Calibri" pitchFamily="34" charset="0"/>
            </a:rPr>
            <a:t>(events)</a:t>
          </a:r>
          <a:r>
            <a:rPr lang="zh-TW" altLang="en-US" sz="2000" dirty="0" smtClean="0">
              <a:latin typeface="Calibri" pitchFamily="34" charset="0"/>
              <a:cs typeface="Calibri" pitchFamily="34" charset="0"/>
            </a:rPr>
            <a:t>；並藉由對事件的分析，找出可能發生安全事故 </a:t>
          </a:r>
          <a:r>
            <a:rPr lang="en-US" altLang="zh-TW" sz="2000" dirty="0" smtClean="0">
              <a:latin typeface="Calibri" pitchFamily="34" charset="0"/>
              <a:cs typeface="Calibri" pitchFamily="34" charset="0"/>
            </a:rPr>
            <a:t>(incidents) </a:t>
          </a:r>
          <a:r>
            <a:rPr lang="zh-TW" altLang="en-US" sz="2000" dirty="0" smtClean="0">
              <a:latin typeface="Calibri" pitchFamily="34" charset="0"/>
              <a:cs typeface="Calibri" pitchFamily="34" charset="0"/>
            </a:rPr>
            <a:t>的跡象。</a:t>
          </a:r>
          <a:endParaRPr lang="zh-TW" altLang="en-US" sz="2000" dirty="0">
            <a:latin typeface="Calibri" pitchFamily="34" charset="0"/>
            <a:cs typeface="Calibri" pitchFamily="34" charset="0"/>
          </a:endParaRPr>
        </a:p>
      </dgm:t>
    </dgm:pt>
    <dgm:pt modelId="{31A12584-EF9F-4922-8C04-A752ED46AE7B}" type="parTrans" cxnId="{D0B08147-BDB7-44D8-B696-78A5ACF527BC}">
      <dgm:prSet/>
      <dgm:spPr/>
      <dgm:t>
        <a:bodyPr/>
        <a:lstStyle/>
        <a:p>
          <a:endParaRPr lang="zh-TW" altLang="en-US">
            <a:latin typeface="Calibri" pitchFamily="34" charset="0"/>
            <a:cs typeface="Calibri" pitchFamily="34" charset="0"/>
          </a:endParaRPr>
        </a:p>
      </dgm:t>
    </dgm:pt>
    <dgm:pt modelId="{6E0D644B-2FAE-40C6-9AEB-C66101913ECA}" type="sibTrans" cxnId="{D0B08147-BDB7-44D8-B696-78A5ACF527BC}">
      <dgm:prSet/>
      <dgm:spPr/>
      <dgm:t>
        <a:bodyPr/>
        <a:lstStyle/>
        <a:p>
          <a:endParaRPr lang="zh-TW" altLang="en-US">
            <a:latin typeface="Calibri" pitchFamily="34" charset="0"/>
            <a:cs typeface="Calibri" pitchFamily="34" charset="0"/>
          </a:endParaRPr>
        </a:p>
      </dgm:t>
    </dgm:pt>
    <dgm:pt modelId="{2AF6D07F-213B-4E9D-87F9-2DC6B8605005}">
      <dgm:prSet custT="1"/>
      <dgm:spPr/>
      <dgm:t>
        <a:bodyPr/>
        <a:lstStyle/>
        <a:p>
          <a:r>
            <a:rPr lang="zh-TW" altLang="en-US" sz="2000" dirty="0" smtClean="0">
              <a:latin typeface="Calibri" pitchFamily="34" charset="0"/>
              <a:cs typeface="Calibri" pitchFamily="34" charset="0"/>
            </a:rPr>
            <a:t>除了進行入侵偵測之外，並嘗試阻止可能的安全事故。</a:t>
          </a:r>
          <a:endParaRPr lang="en-US" altLang="zh-TW" sz="2000" dirty="0" smtClean="0">
            <a:latin typeface="Calibri" pitchFamily="34" charset="0"/>
            <a:cs typeface="Calibri" pitchFamily="34" charset="0"/>
          </a:endParaRPr>
        </a:p>
      </dgm:t>
    </dgm:pt>
    <dgm:pt modelId="{733D4809-8DD4-488C-8F01-A0D6EBFDE65A}" type="parTrans" cxnId="{4FBA10DB-DD10-41F6-83FC-EDAA71F6B7CA}">
      <dgm:prSet/>
      <dgm:spPr/>
      <dgm:t>
        <a:bodyPr/>
        <a:lstStyle/>
        <a:p>
          <a:endParaRPr lang="zh-TW" altLang="en-US">
            <a:latin typeface="Calibri" pitchFamily="34" charset="0"/>
            <a:cs typeface="Calibri" pitchFamily="34" charset="0"/>
          </a:endParaRPr>
        </a:p>
      </dgm:t>
    </dgm:pt>
    <dgm:pt modelId="{E9AD079F-C023-42D0-8675-1F9FD5F3FA4F}" type="sibTrans" cxnId="{4FBA10DB-DD10-41F6-83FC-EDAA71F6B7CA}">
      <dgm:prSet/>
      <dgm:spPr/>
      <dgm:t>
        <a:bodyPr/>
        <a:lstStyle/>
        <a:p>
          <a:endParaRPr lang="zh-TW" altLang="en-US">
            <a:latin typeface="Calibri" pitchFamily="34" charset="0"/>
            <a:cs typeface="Calibri" pitchFamily="34" charset="0"/>
          </a:endParaRPr>
        </a:p>
      </dgm:t>
    </dgm:pt>
    <dgm:pt modelId="{FA8204B0-7E07-4347-B5A8-C533D3401DD9}">
      <dgm:prSet custT="1"/>
      <dgm:spPr/>
      <dgm:t>
        <a:bodyPr/>
        <a:lstStyle/>
        <a:p>
          <a:r>
            <a:rPr lang="zh-TW" altLang="en-US" sz="2000" dirty="0" smtClean="0">
              <a:latin typeface="Calibri" pitchFamily="34" charset="0"/>
              <a:cs typeface="Calibri" pitchFamily="34" charset="0"/>
            </a:rPr>
            <a:t>識別可能的安全事故，記錄它們的相關資訊，嘗試阻止它們發生，並且報告給安全管理員。</a:t>
          </a:r>
          <a:endParaRPr lang="en-US" altLang="zh-TW" sz="2000" dirty="0" smtClean="0">
            <a:latin typeface="Calibri" pitchFamily="34" charset="0"/>
            <a:cs typeface="Calibri" pitchFamily="34" charset="0"/>
          </a:endParaRPr>
        </a:p>
      </dgm:t>
    </dgm:pt>
    <dgm:pt modelId="{F8EFBABE-E6D8-40EE-93F3-9FF473F62FAB}" type="parTrans" cxnId="{59650D68-AFD6-438E-8C85-7EB9E8CB35F7}">
      <dgm:prSet/>
      <dgm:spPr/>
      <dgm:t>
        <a:bodyPr/>
        <a:lstStyle/>
        <a:p>
          <a:endParaRPr lang="zh-TW" altLang="en-US">
            <a:latin typeface="Calibri" pitchFamily="34" charset="0"/>
            <a:cs typeface="Calibri" pitchFamily="34" charset="0"/>
          </a:endParaRPr>
        </a:p>
      </dgm:t>
    </dgm:pt>
    <dgm:pt modelId="{66D537C0-4795-4E76-B5B2-5E0B663D30AE}" type="sibTrans" cxnId="{59650D68-AFD6-438E-8C85-7EB9E8CB35F7}">
      <dgm:prSet/>
      <dgm:spPr/>
      <dgm:t>
        <a:bodyPr/>
        <a:lstStyle/>
        <a:p>
          <a:endParaRPr lang="zh-TW" altLang="en-US">
            <a:latin typeface="Calibri" pitchFamily="34" charset="0"/>
            <a:cs typeface="Calibri" pitchFamily="34" charset="0"/>
          </a:endParaRPr>
        </a:p>
      </dgm:t>
    </dgm:pt>
    <dgm:pt modelId="{CCE9E6A6-8EC7-4A5D-9F20-E5E901594E7C}" type="pres">
      <dgm:prSet presAssocID="{D1758954-E7A2-4F56-BDE8-E11AF62030C4}" presName="linear" presStyleCnt="0">
        <dgm:presLayoutVars>
          <dgm:dir/>
          <dgm:animLvl val="lvl"/>
          <dgm:resizeHandles val="exact"/>
        </dgm:presLayoutVars>
      </dgm:prSet>
      <dgm:spPr/>
      <dgm:t>
        <a:bodyPr/>
        <a:lstStyle/>
        <a:p>
          <a:endParaRPr lang="zh-TW" altLang="en-US"/>
        </a:p>
      </dgm:t>
    </dgm:pt>
    <dgm:pt modelId="{B314F792-E113-4292-87D6-CAA1FE457E5A}" type="pres">
      <dgm:prSet presAssocID="{CC4C111D-F44C-47D4-B666-AC1F59EC2392}" presName="parentLin" presStyleCnt="0"/>
      <dgm:spPr/>
    </dgm:pt>
    <dgm:pt modelId="{D77DCBEE-46F9-4263-8660-925ADDA88052}" type="pres">
      <dgm:prSet presAssocID="{CC4C111D-F44C-47D4-B666-AC1F59EC2392}" presName="parentLeftMargin" presStyleLbl="node1" presStyleIdx="0" presStyleCnt="3"/>
      <dgm:spPr/>
      <dgm:t>
        <a:bodyPr/>
        <a:lstStyle/>
        <a:p>
          <a:endParaRPr lang="zh-TW" altLang="en-US"/>
        </a:p>
      </dgm:t>
    </dgm:pt>
    <dgm:pt modelId="{81213A19-7936-4967-A5BE-FEC2D9E444F3}" type="pres">
      <dgm:prSet presAssocID="{CC4C111D-F44C-47D4-B666-AC1F59EC2392}" presName="parentText" presStyleLbl="node1" presStyleIdx="0" presStyleCnt="3">
        <dgm:presLayoutVars>
          <dgm:chMax val="0"/>
          <dgm:bulletEnabled val="1"/>
        </dgm:presLayoutVars>
      </dgm:prSet>
      <dgm:spPr/>
      <dgm:t>
        <a:bodyPr/>
        <a:lstStyle/>
        <a:p>
          <a:endParaRPr lang="zh-TW" altLang="en-US"/>
        </a:p>
      </dgm:t>
    </dgm:pt>
    <dgm:pt modelId="{E4F8A043-EB2B-4902-B502-34D55D607DFA}" type="pres">
      <dgm:prSet presAssocID="{CC4C111D-F44C-47D4-B666-AC1F59EC2392}" presName="negativeSpace" presStyleCnt="0"/>
      <dgm:spPr/>
    </dgm:pt>
    <dgm:pt modelId="{13807C85-4269-4193-A27B-692F659084F5}" type="pres">
      <dgm:prSet presAssocID="{CC4C111D-F44C-47D4-B666-AC1F59EC2392}" presName="childText" presStyleLbl="conFgAcc1" presStyleIdx="0" presStyleCnt="3">
        <dgm:presLayoutVars>
          <dgm:bulletEnabled val="1"/>
        </dgm:presLayoutVars>
      </dgm:prSet>
      <dgm:spPr/>
      <dgm:t>
        <a:bodyPr/>
        <a:lstStyle/>
        <a:p>
          <a:endParaRPr lang="zh-TW" altLang="en-US"/>
        </a:p>
      </dgm:t>
    </dgm:pt>
    <dgm:pt modelId="{859F63FE-FDD3-4022-A13E-FE23EF1DFF48}" type="pres">
      <dgm:prSet presAssocID="{B778FE6A-D621-4792-868A-935AC1B4A603}" presName="spaceBetweenRectangles" presStyleCnt="0"/>
      <dgm:spPr/>
    </dgm:pt>
    <dgm:pt modelId="{33743DD4-FA75-47D9-9DA9-0F8085BDB559}" type="pres">
      <dgm:prSet presAssocID="{DD20B802-C28C-44A8-AC6B-915BACB7F2D8}" presName="parentLin" presStyleCnt="0"/>
      <dgm:spPr/>
    </dgm:pt>
    <dgm:pt modelId="{EE6091AD-1E48-43FE-8446-816654B92A9E}" type="pres">
      <dgm:prSet presAssocID="{DD20B802-C28C-44A8-AC6B-915BACB7F2D8}" presName="parentLeftMargin" presStyleLbl="node1" presStyleIdx="0" presStyleCnt="3"/>
      <dgm:spPr/>
      <dgm:t>
        <a:bodyPr/>
        <a:lstStyle/>
        <a:p>
          <a:endParaRPr lang="zh-TW" altLang="en-US"/>
        </a:p>
      </dgm:t>
    </dgm:pt>
    <dgm:pt modelId="{C3F997FA-CA72-42D0-AE00-E7CE2693DCA2}" type="pres">
      <dgm:prSet presAssocID="{DD20B802-C28C-44A8-AC6B-915BACB7F2D8}" presName="parentText" presStyleLbl="node1" presStyleIdx="1" presStyleCnt="3">
        <dgm:presLayoutVars>
          <dgm:chMax val="0"/>
          <dgm:bulletEnabled val="1"/>
        </dgm:presLayoutVars>
      </dgm:prSet>
      <dgm:spPr/>
      <dgm:t>
        <a:bodyPr/>
        <a:lstStyle/>
        <a:p>
          <a:endParaRPr lang="zh-TW" altLang="en-US"/>
        </a:p>
      </dgm:t>
    </dgm:pt>
    <dgm:pt modelId="{EEFAA77D-976E-4CA3-8AE0-26A8597D481B}" type="pres">
      <dgm:prSet presAssocID="{DD20B802-C28C-44A8-AC6B-915BACB7F2D8}" presName="negativeSpace" presStyleCnt="0"/>
      <dgm:spPr/>
    </dgm:pt>
    <dgm:pt modelId="{354D301D-1CEE-4793-A8C7-B1692C50FA77}" type="pres">
      <dgm:prSet presAssocID="{DD20B802-C28C-44A8-AC6B-915BACB7F2D8}" presName="childText" presStyleLbl="conFgAcc1" presStyleIdx="1" presStyleCnt="3">
        <dgm:presLayoutVars>
          <dgm:bulletEnabled val="1"/>
        </dgm:presLayoutVars>
      </dgm:prSet>
      <dgm:spPr/>
      <dgm:t>
        <a:bodyPr/>
        <a:lstStyle/>
        <a:p>
          <a:endParaRPr lang="zh-TW" altLang="en-US"/>
        </a:p>
      </dgm:t>
    </dgm:pt>
    <dgm:pt modelId="{FF54C744-79CD-4E53-8CE7-E64D9C875492}" type="pres">
      <dgm:prSet presAssocID="{5C41C588-5CD8-4B93-B361-F3A58C878ED6}" presName="spaceBetweenRectangles" presStyleCnt="0"/>
      <dgm:spPr/>
    </dgm:pt>
    <dgm:pt modelId="{FA546EC8-FFDE-45D1-A4F6-DB02062346ED}" type="pres">
      <dgm:prSet presAssocID="{0ADF180A-4AAA-46F9-A892-7C22FAAE511B}" presName="parentLin" presStyleCnt="0"/>
      <dgm:spPr/>
    </dgm:pt>
    <dgm:pt modelId="{EB8C1C09-B0A3-44A1-8C83-CEE2FE6BB0CA}" type="pres">
      <dgm:prSet presAssocID="{0ADF180A-4AAA-46F9-A892-7C22FAAE511B}" presName="parentLeftMargin" presStyleLbl="node1" presStyleIdx="1" presStyleCnt="3"/>
      <dgm:spPr/>
      <dgm:t>
        <a:bodyPr/>
        <a:lstStyle/>
        <a:p>
          <a:endParaRPr lang="zh-TW" altLang="en-US"/>
        </a:p>
      </dgm:t>
    </dgm:pt>
    <dgm:pt modelId="{D9F9D8C0-0D86-460A-96D8-3F77916FB0D1}" type="pres">
      <dgm:prSet presAssocID="{0ADF180A-4AAA-46F9-A892-7C22FAAE511B}" presName="parentText" presStyleLbl="node1" presStyleIdx="2" presStyleCnt="3">
        <dgm:presLayoutVars>
          <dgm:chMax val="0"/>
          <dgm:bulletEnabled val="1"/>
        </dgm:presLayoutVars>
      </dgm:prSet>
      <dgm:spPr/>
      <dgm:t>
        <a:bodyPr/>
        <a:lstStyle/>
        <a:p>
          <a:endParaRPr lang="zh-TW" altLang="en-US"/>
        </a:p>
      </dgm:t>
    </dgm:pt>
    <dgm:pt modelId="{AD089C6D-5F00-4BF2-AB18-E020591CA0B8}" type="pres">
      <dgm:prSet presAssocID="{0ADF180A-4AAA-46F9-A892-7C22FAAE511B}" presName="negativeSpace" presStyleCnt="0"/>
      <dgm:spPr/>
    </dgm:pt>
    <dgm:pt modelId="{8AF67D42-5882-42C6-91C3-8F1FD177F558}" type="pres">
      <dgm:prSet presAssocID="{0ADF180A-4AAA-46F9-A892-7C22FAAE511B}" presName="childText" presStyleLbl="conFgAcc1" presStyleIdx="2" presStyleCnt="3">
        <dgm:presLayoutVars>
          <dgm:bulletEnabled val="1"/>
        </dgm:presLayoutVars>
      </dgm:prSet>
      <dgm:spPr/>
      <dgm:t>
        <a:bodyPr/>
        <a:lstStyle/>
        <a:p>
          <a:endParaRPr lang="zh-TW" altLang="en-US"/>
        </a:p>
      </dgm:t>
    </dgm:pt>
  </dgm:ptLst>
  <dgm:cxnLst>
    <dgm:cxn modelId="{87981D39-70A7-4486-B7D3-DD5BB8E7B9DF}" type="presOf" srcId="{DD20B802-C28C-44A8-AC6B-915BACB7F2D8}" destId="{C3F997FA-CA72-42D0-AE00-E7CE2693DCA2}" srcOrd="1" destOrd="0" presId="urn:microsoft.com/office/officeart/2005/8/layout/list1"/>
    <dgm:cxn modelId="{7CC7806C-791A-4F8D-A534-9ABC554819E8}" srcId="{D1758954-E7A2-4F56-BDE8-E11AF62030C4}" destId="{0ADF180A-4AAA-46F9-A892-7C22FAAE511B}" srcOrd="2" destOrd="0" parTransId="{38ACA589-3464-4137-838A-67FA50D04B84}" sibTransId="{D1752BAF-1A1C-4EB5-A638-38D38FA7CC1D}"/>
    <dgm:cxn modelId="{B833CEDB-CF7F-479B-B738-A6A6E4F1A0C4}" type="presOf" srcId="{0ADF180A-4AAA-46F9-A892-7C22FAAE511B}" destId="{D9F9D8C0-0D86-460A-96D8-3F77916FB0D1}" srcOrd="1" destOrd="0" presId="urn:microsoft.com/office/officeart/2005/8/layout/list1"/>
    <dgm:cxn modelId="{FEFB3C7A-5A47-423F-8C53-C554E7157389}" type="presOf" srcId="{CC4C111D-F44C-47D4-B666-AC1F59EC2392}" destId="{D77DCBEE-46F9-4263-8660-925ADDA88052}" srcOrd="0" destOrd="0" presId="urn:microsoft.com/office/officeart/2005/8/layout/list1"/>
    <dgm:cxn modelId="{EB31367A-9D2B-4CAB-8AF2-46CB75EE7E0E}" type="presOf" srcId="{DD20B802-C28C-44A8-AC6B-915BACB7F2D8}" destId="{EE6091AD-1E48-43FE-8446-816654B92A9E}" srcOrd="0" destOrd="0" presId="urn:microsoft.com/office/officeart/2005/8/layout/list1"/>
    <dgm:cxn modelId="{EF91EE8A-7AB0-456A-B846-80D11ECD7453}" type="presOf" srcId="{CC4C111D-F44C-47D4-B666-AC1F59EC2392}" destId="{81213A19-7936-4967-A5BE-FEC2D9E444F3}" srcOrd="1" destOrd="0" presId="urn:microsoft.com/office/officeart/2005/8/layout/list1"/>
    <dgm:cxn modelId="{0387BE05-499F-46CE-8138-1E4173CC18B0}" type="presOf" srcId="{FA8204B0-7E07-4347-B5A8-C533D3401DD9}" destId="{8AF67D42-5882-42C6-91C3-8F1FD177F558}" srcOrd="0" destOrd="0" presId="urn:microsoft.com/office/officeart/2005/8/layout/list1"/>
    <dgm:cxn modelId="{D0B08147-BDB7-44D8-B696-78A5ACF527BC}" srcId="{CC4C111D-F44C-47D4-B666-AC1F59EC2392}" destId="{60047DD2-F3AA-4EE0-8BE8-DF63C319E61F}" srcOrd="0" destOrd="0" parTransId="{31A12584-EF9F-4922-8C04-A752ED46AE7B}" sibTransId="{6E0D644B-2FAE-40C6-9AEB-C66101913ECA}"/>
    <dgm:cxn modelId="{C298BFDF-37CA-4C26-9E8A-78EE3FC2F10F}" type="presOf" srcId="{60047DD2-F3AA-4EE0-8BE8-DF63C319E61F}" destId="{13807C85-4269-4193-A27B-692F659084F5}" srcOrd="0" destOrd="0" presId="urn:microsoft.com/office/officeart/2005/8/layout/list1"/>
    <dgm:cxn modelId="{94A23BF2-6EED-4838-8E95-01C68C7997DC}" srcId="{D1758954-E7A2-4F56-BDE8-E11AF62030C4}" destId="{CC4C111D-F44C-47D4-B666-AC1F59EC2392}" srcOrd="0" destOrd="0" parTransId="{C0F01A9B-DEF7-43B2-B056-179065A48BD5}" sibTransId="{B778FE6A-D621-4792-868A-935AC1B4A603}"/>
    <dgm:cxn modelId="{5854BBD1-5056-4AE4-A3C4-E33CD90729B0}" type="presOf" srcId="{D1758954-E7A2-4F56-BDE8-E11AF62030C4}" destId="{CCE9E6A6-8EC7-4A5D-9F20-E5E901594E7C}" srcOrd="0" destOrd="0" presId="urn:microsoft.com/office/officeart/2005/8/layout/list1"/>
    <dgm:cxn modelId="{D00866E5-D440-49C5-A1E0-4BE7D56EDC38}" type="presOf" srcId="{2AF6D07F-213B-4E9D-87F9-2DC6B8605005}" destId="{354D301D-1CEE-4793-A8C7-B1692C50FA77}" srcOrd="0" destOrd="0" presId="urn:microsoft.com/office/officeart/2005/8/layout/list1"/>
    <dgm:cxn modelId="{59650D68-AFD6-438E-8C85-7EB9E8CB35F7}" srcId="{0ADF180A-4AAA-46F9-A892-7C22FAAE511B}" destId="{FA8204B0-7E07-4347-B5A8-C533D3401DD9}" srcOrd="0" destOrd="0" parTransId="{F8EFBABE-E6D8-40EE-93F3-9FF473F62FAB}" sibTransId="{66D537C0-4795-4E76-B5B2-5E0B663D30AE}"/>
    <dgm:cxn modelId="{FFD0F35D-6FF8-4E0C-AC7A-5E37AB7CC8FF}" srcId="{D1758954-E7A2-4F56-BDE8-E11AF62030C4}" destId="{DD20B802-C28C-44A8-AC6B-915BACB7F2D8}" srcOrd="1" destOrd="0" parTransId="{2513ECD9-D6C1-450D-A724-065924D42123}" sibTransId="{5C41C588-5CD8-4B93-B361-F3A58C878ED6}"/>
    <dgm:cxn modelId="{408A1523-0582-4F70-AE70-16B0D9B58836}" type="presOf" srcId="{0ADF180A-4AAA-46F9-A892-7C22FAAE511B}" destId="{EB8C1C09-B0A3-44A1-8C83-CEE2FE6BB0CA}" srcOrd="0" destOrd="0" presId="urn:microsoft.com/office/officeart/2005/8/layout/list1"/>
    <dgm:cxn modelId="{4FBA10DB-DD10-41F6-83FC-EDAA71F6B7CA}" srcId="{DD20B802-C28C-44A8-AC6B-915BACB7F2D8}" destId="{2AF6D07F-213B-4E9D-87F9-2DC6B8605005}" srcOrd="0" destOrd="0" parTransId="{733D4809-8DD4-488C-8F01-A0D6EBFDE65A}" sibTransId="{E9AD079F-C023-42D0-8675-1F9FD5F3FA4F}"/>
    <dgm:cxn modelId="{F3934F92-1100-4116-A855-6160E39B1639}" type="presParOf" srcId="{CCE9E6A6-8EC7-4A5D-9F20-E5E901594E7C}" destId="{B314F792-E113-4292-87D6-CAA1FE457E5A}" srcOrd="0" destOrd="0" presId="urn:microsoft.com/office/officeart/2005/8/layout/list1"/>
    <dgm:cxn modelId="{D6D041E1-0D88-4860-8AA8-2A0C5A2AAC85}" type="presParOf" srcId="{B314F792-E113-4292-87D6-CAA1FE457E5A}" destId="{D77DCBEE-46F9-4263-8660-925ADDA88052}" srcOrd="0" destOrd="0" presId="urn:microsoft.com/office/officeart/2005/8/layout/list1"/>
    <dgm:cxn modelId="{8673ACF9-1E25-424F-9E3B-BAECF3BAD4A6}" type="presParOf" srcId="{B314F792-E113-4292-87D6-CAA1FE457E5A}" destId="{81213A19-7936-4967-A5BE-FEC2D9E444F3}" srcOrd="1" destOrd="0" presId="urn:microsoft.com/office/officeart/2005/8/layout/list1"/>
    <dgm:cxn modelId="{D79DFD46-5B7F-42AD-8A39-F8303C54F05A}" type="presParOf" srcId="{CCE9E6A6-8EC7-4A5D-9F20-E5E901594E7C}" destId="{E4F8A043-EB2B-4902-B502-34D55D607DFA}" srcOrd="1" destOrd="0" presId="urn:microsoft.com/office/officeart/2005/8/layout/list1"/>
    <dgm:cxn modelId="{EC04A561-821D-4802-BDEE-D58805AFFDE8}" type="presParOf" srcId="{CCE9E6A6-8EC7-4A5D-9F20-E5E901594E7C}" destId="{13807C85-4269-4193-A27B-692F659084F5}" srcOrd="2" destOrd="0" presId="urn:microsoft.com/office/officeart/2005/8/layout/list1"/>
    <dgm:cxn modelId="{61DAEE28-7F21-4BAE-A6D7-0C14BA6FCDAE}" type="presParOf" srcId="{CCE9E6A6-8EC7-4A5D-9F20-E5E901594E7C}" destId="{859F63FE-FDD3-4022-A13E-FE23EF1DFF48}" srcOrd="3" destOrd="0" presId="urn:microsoft.com/office/officeart/2005/8/layout/list1"/>
    <dgm:cxn modelId="{7366C2F3-3B3E-4E26-8FFB-201B3165F75E}" type="presParOf" srcId="{CCE9E6A6-8EC7-4A5D-9F20-E5E901594E7C}" destId="{33743DD4-FA75-47D9-9DA9-0F8085BDB559}" srcOrd="4" destOrd="0" presId="urn:microsoft.com/office/officeart/2005/8/layout/list1"/>
    <dgm:cxn modelId="{7ADA1764-A2A1-42EC-A151-8A6F55F86005}" type="presParOf" srcId="{33743DD4-FA75-47D9-9DA9-0F8085BDB559}" destId="{EE6091AD-1E48-43FE-8446-816654B92A9E}" srcOrd="0" destOrd="0" presId="urn:microsoft.com/office/officeart/2005/8/layout/list1"/>
    <dgm:cxn modelId="{9794FF0E-627A-48B8-B324-6D13046B8D11}" type="presParOf" srcId="{33743DD4-FA75-47D9-9DA9-0F8085BDB559}" destId="{C3F997FA-CA72-42D0-AE00-E7CE2693DCA2}" srcOrd="1" destOrd="0" presId="urn:microsoft.com/office/officeart/2005/8/layout/list1"/>
    <dgm:cxn modelId="{5C52CFA1-1D42-4F10-B845-7DF2CB691425}" type="presParOf" srcId="{CCE9E6A6-8EC7-4A5D-9F20-E5E901594E7C}" destId="{EEFAA77D-976E-4CA3-8AE0-26A8597D481B}" srcOrd="5" destOrd="0" presId="urn:microsoft.com/office/officeart/2005/8/layout/list1"/>
    <dgm:cxn modelId="{A5476C04-D4AF-480C-A995-B2B0C918944C}" type="presParOf" srcId="{CCE9E6A6-8EC7-4A5D-9F20-E5E901594E7C}" destId="{354D301D-1CEE-4793-A8C7-B1692C50FA77}" srcOrd="6" destOrd="0" presId="urn:microsoft.com/office/officeart/2005/8/layout/list1"/>
    <dgm:cxn modelId="{99AFE3C6-F688-4842-92DE-046C5CDB7BE4}" type="presParOf" srcId="{CCE9E6A6-8EC7-4A5D-9F20-E5E901594E7C}" destId="{FF54C744-79CD-4E53-8CE7-E64D9C875492}" srcOrd="7" destOrd="0" presId="urn:microsoft.com/office/officeart/2005/8/layout/list1"/>
    <dgm:cxn modelId="{56D54A89-39AA-4842-928C-717F57A9E661}" type="presParOf" srcId="{CCE9E6A6-8EC7-4A5D-9F20-E5E901594E7C}" destId="{FA546EC8-FFDE-45D1-A4F6-DB02062346ED}" srcOrd="8" destOrd="0" presId="urn:microsoft.com/office/officeart/2005/8/layout/list1"/>
    <dgm:cxn modelId="{082D608F-214D-4C9C-BB97-BBF65F3A26F1}" type="presParOf" srcId="{FA546EC8-FFDE-45D1-A4F6-DB02062346ED}" destId="{EB8C1C09-B0A3-44A1-8C83-CEE2FE6BB0CA}" srcOrd="0" destOrd="0" presId="urn:microsoft.com/office/officeart/2005/8/layout/list1"/>
    <dgm:cxn modelId="{583E600D-6702-41B6-BDDF-BC847A59A1DB}" type="presParOf" srcId="{FA546EC8-FFDE-45D1-A4F6-DB02062346ED}" destId="{D9F9D8C0-0D86-460A-96D8-3F77916FB0D1}" srcOrd="1" destOrd="0" presId="urn:microsoft.com/office/officeart/2005/8/layout/list1"/>
    <dgm:cxn modelId="{78F4F467-4C17-4356-B979-5A639CD188AF}" type="presParOf" srcId="{CCE9E6A6-8EC7-4A5D-9F20-E5E901594E7C}" destId="{AD089C6D-5F00-4BF2-AB18-E020591CA0B8}" srcOrd="9" destOrd="0" presId="urn:microsoft.com/office/officeart/2005/8/layout/list1"/>
    <dgm:cxn modelId="{219962AB-C247-4803-BE7B-9F856137AC5E}" type="presParOf" srcId="{CCE9E6A6-8EC7-4A5D-9F20-E5E901594E7C}" destId="{8AF67D42-5882-42C6-91C3-8F1FD177F558}"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E21158-2A40-4AEF-9927-2D01CEE7060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zh-TW" altLang="en-US"/>
        </a:p>
      </dgm:t>
    </dgm:pt>
    <dgm:pt modelId="{E6E79BB2-3CB3-4B48-B34A-88A5FD8323F6}">
      <dgm:prSet phldrT="[文字]" custT="1"/>
      <dgm:spPr/>
      <dgm:t>
        <a:bodyPr anchor="ctr"/>
        <a:lstStyle/>
        <a:p>
          <a:r>
            <a:rPr lang="zh-TW" altLang="en-US" sz="2400" dirty="0" smtClean="0">
              <a:latin typeface="Calibri" pitchFamily="34" charset="0"/>
            </a:rPr>
            <a:t>網路為基礎的 </a:t>
          </a:r>
          <a:r>
            <a:rPr lang="en-US" altLang="zh-TW" sz="2400" dirty="0" smtClean="0">
              <a:latin typeface="Calibri" pitchFamily="34" charset="0"/>
            </a:rPr>
            <a:t>(network-based)</a:t>
          </a:r>
          <a:r>
            <a:rPr lang="zh-TW" altLang="en-US" sz="2400" dirty="0" smtClean="0">
              <a:latin typeface="Calibri" pitchFamily="34" charset="0"/>
            </a:rPr>
            <a:t> </a:t>
          </a:r>
          <a:r>
            <a:rPr lang="en-US" altLang="zh-TW" sz="2400" dirty="0" smtClean="0">
              <a:latin typeface="Calibri" pitchFamily="34" charset="0"/>
            </a:rPr>
            <a:t>IDPS</a:t>
          </a:r>
          <a:endParaRPr lang="zh-TW" altLang="en-US" sz="2400" dirty="0">
            <a:latin typeface="Calibri" pitchFamily="34" charset="0"/>
          </a:endParaRPr>
        </a:p>
      </dgm:t>
    </dgm:pt>
    <dgm:pt modelId="{3E9FF13E-E0AF-4907-AB25-F193B43175D3}" type="parTrans" cxnId="{76891AC4-F1FE-4098-A2AD-57758597E425}">
      <dgm:prSet/>
      <dgm:spPr/>
      <dgm:t>
        <a:bodyPr/>
        <a:lstStyle/>
        <a:p>
          <a:endParaRPr lang="zh-TW" altLang="en-US">
            <a:latin typeface="Calibri" pitchFamily="34" charset="0"/>
          </a:endParaRPr>
        </a:p>
      </dgm:t>
    </dgm:pt>
    <dgm:pt modelId="{24350FA9-EC93-4409-B23C-6964086765E2}" type="sibTrans" cxnId="{76891AC4-F1FE-4098-A2AD-57758597E425}">
      <dgm:prSet/>
      <dgm:spPr/>
      <dgm:t>
        <a:bodyPr/>
        <a:lstStyle/>
        <a:p>
          <a:endParaRPr lang="zh-TW" altLang="en-US">
            <a:latin typeface="Calibri" pitchFamily="34" charset="0"/>
          </a:endParaRPr>
        </a:p>
      </dgm:t>
    </dgm:pt>
    <dgm:pt modelId="{60576530-1148-4352-A71C-CF3E1F22E190}">
      <dgm:prSet phldrT="[文字]" custT="1"/>
      <dgm:spPr/>
      <dgm:t>
        <a:bodyPr anchor="ctr"/>
        <a:lstStyle/>
        <a:p>
          <a:r>
            <a:rPr lang="zh-TW" altLang="en-US" sz="1800" dirty="0" smtClean="0">
              <a:latin typeface="Calibri" pitchFamily="34" charset="0"/>
            </a:rPr>
            <a:t>監視某段網路或元件的資訊流，分析網路及應用協定的封包來識別可疑活動。</a:t>
          </a:r>
          <a:endParaRPr lang="zh-TW" altLang="en-US" sz="1800" dirty="0">
            <a:latin typeface="Calibri" pitchFamily="34" charset="0"/>
          </a:endParaRPr>
        </a:p>
      </dgm:t>
    </dgm:pt>
    <dgm:pt modelId="{8D31640E-261E-4252-BB49-CF68A3429576}" type="parTrans" cxnId="{E248FF9E-8973-4963-B5B6-88C114AD8D23}">
      <dgm:prSet/>
      <dgm:spPr/>
      <dgm:t>
        <a:bodyPr/>
        <a:lstStyle/>
        <a:p>
          <a:endParaRPr lang="zh-TW" altLang="en-US">
            <a:latin typeface="Calibri" pitchFamily="34" charset="0"/>
          </a:endParaRPr>
        </a:p>
      </dgm:t>
    </dgm:pt>
    <dgm:pt modelId="{F34A6E76-E199-4DDE-9404-4F03E315F3CE}" type="sibTrans" cxnId="{E248FF9E-8973-4963-B5B6-88C114AD8D23}">
      <dgm:prSet/>
      <dgm:spPr/>
      <dgm:t>
        <a:bodyPr/>
        <a:lstStyle/>
        <a:p>
          <a:endParaRPr lang="zh-TW" altLang="en-US">
            <a:latin typeface="Calibri" pitchFamily="34" charset="0"/>
          </a:endParaRPr>
        </a:p>
      </dgm:t>
    </dgm:pt>
    <dgm:pt modelId="{6639A3D9-29B0-4C32-9DE9-430988EAAF7B}">
      <dgm:prSet phldrT="[文字]" custT="1"/>
      <dgm:spPr/>
      <dgm:t>
        <a:bodyPr anchor="ctr"/>
        <a:lstStyle/>
        <a:p>
          <a:r>
            <a:rPr lang="zh-TW" altLang="en-US" sz="2400" dirty="0" smtClean="0">
              <a:latin typeface="Calibri" pitchFamily="34" charset="0"/>
            </a:rPr>
            <a:t>無線的 </a:t>
          </a:r>
          <a:r>
            <a:rPr lang="en-US" altLang="zh-TW" sz="2400" dirty="0" smtClean="0">
              <a:latin typeface="Calibri" pitchFamily="34" charset="0"/>
            </a:rPr>
            <a:t>(wireless)</a:t>
          </a:r>
          <a:r>
            <a:rPr lang="zh-TW" altLang="en-US" sz="2400" dirty="0" smtClean="0">
              <a:latin typeface="Calibri" pitchFamily="34" charset="0"/>
            </a:rPr>
            <a:t> </a:t>
          </a:r>
          <a:r>
            <a:rPr lang="en-US" altLang="zh-TW" sz="2400" dirty="0" smtClean="0">
              <a:latin typeface="Calibri" pitchFamily="34" charset="0"/>
            </a:rPr>
            <a:t>IDPS</a:t>
          </a:r>
          <a:endParaRPr lang="zh-TW" altLang="en-US" sz="2400" dirty="0">
            <a:latin typeface="Calibri" pitchFamily="34" charset="0"/>
          </a:endParaRPr>
        </a:p>
      </dgm:t>
    </dgm:pt>
    <dgm:pt modelId="{5D3C1FD7-7475-4ED7-9C01-5A2191AF40A0}" type="parTrans" cxnId="{EAA64F02-E2FC-4DA1-9406-4817044BF050}">
      <dgm:prSet/>
      <dgm:spPr/>
      <dgm:t>
        <a:bodyPr/>
        <a:lstStyle/>
        <a:p>
          <a:endParaRPr lang="zh-TW" altLang="en-US">
            <a:latin typeface="Calibri" pitchFamily="34" charset="0"/>
          </a:endParaRPr>
        </a:p>
      </dgm:t>
    </dgm:pt>
    <dgm:pt modelId="{422130E6-7BF9-4D79-9A1C-261FB3313C76}" type="sibTrans" cxnId="{EAA64F02-E2FC-4DA1-9406-4817044BF050}">
      <dgm:prSet/>
      <dgm:spPr/>
      <dgm:t>
        <a:bodyPr/>
        <a:lstStyle/>
        <a:p>
          <a:endParaRPr lang="zh-TW" altLang="en-US">
            <a:latin typeface="Calibri" pitchFamily="34" charset="0"/>
          </a:endParaRPr>
        </a:p>
      </dgm:t>
    </dgm:pt>
    <dgm:pt modelId="{15BB7C62-4A52-40E5-8835-2150C9896431}">
      <dgm:prSet phldrT="[文字]" custT="1"/>
      <dgm:spPr/>
      <dgm:t>
        <a:bodyPr anchor="ctr"/>
        <a:lstStyle/>
        <a:p>
          <a:r>
            <a:rPr lang="zh-TW" altLang="en-US" sz="1800" dirty="0" smtClean="0">
              <a:latin typeface="Calibri" pitchFamily="34" charset="0"/>
            </a:rPr>
            <a:t>監視並分析無線網路的資訊流，來識別與無線網路協定相關之可疑活動。</a:t>
          </a:r>
          <a:endParaRPr lang="zh-TW" altLang="en-US" sz="1800" dirty="0">
            <a:latin typeface="Calibri" pitchFamily="34" charset="0"/>
          </a:endParaRPr>
        </a:p>
      </dgm:t>
    </dgm:pt>
    <dgm:pt modelId="{C5C9A19B-CECA-4F86-A9B5-9F97C3839AC1}" type="parTrans" cxnId="{B2862D36-A621-4DBC-85F4-A3F9B12F93D1}">
      <dgm:prSet/>
      <dgm:spPr/>
      <dgm:t>
        <a:bodyPr/>
        <a:lstStyle/>
        <a:p>
          <a:endParaRPr lang="zh-TW" altLang="en-US">
            <a:latin typeface="Calibri" pitchFamily="34" charset="0"/>
          </a:endParaRPr>
        </a:p>
      </dgm:t>
    </dgm:pt>
    <dgm:pt modelId="{8D89BB49-1B21-4868-82A9-4FB3C26A0AF3}" type="sibTrans" cxnId="{B2862D36-A621-4DBC-85F4-A3F9B12F93D1}">
      <dgm:prSet/>
      <dgm:spPr/>
      <dgm:t>
        <a:bodyPr/>
        <a:lstStyle/>
        <a:p>
          <a:endParaRPr lang="zh-TW" altLang="en-US">
            <a:latin typeface="Calibri" pitchFamily="34" charset="0"/>
          </a:endParaRPr>
        </a:p>
      </dgm:t>
    </dgm:pt>
    <dgm:pt modelId="{35BD9026-6E9C-4A95-80EA-A7812F38B3B7}">
      <dgm:prSet phldrT="[文字]" custT="1"/>
      <dgm:spPr/>
      <dgm:t>
        <a:bodyPr anchor="ctr"/>
        <a:lstStyle/>
        <a:p>
          <a:r>
            <a:rPr lang="zh-TW" altLang="en-US" sz="2400" dirty="0" smtClean="0">
              <a:latin typeface="Calibri" pitchFamily="34" charset="0"/>
            </a:rPr>
            <a:t>網路行為分析 </a:t>
          </a:r>
          <a:r>
            <a:rPr lang="en-US" altLang="zh-TW" sz="2400" dirty="0" smtClean="0">
              <a:latin typeface="Calibri" pitchFamily="34" charset="0"/>
            </a:rPr>
            <a:t>(network behavior analysis, NBA)</a:t>
          </a:r>
          <a:endParaRPr lang="zh-TW" altLang="en-US" sz="2400" dirty="0">
            <a:latin typeface="Calibri" pitchFamily="34" charset="0"/>
          </a:endParaRPr>
        </a:p>
      </dgm:t>
    </dgm:pt>
    <dgm:pt modelId="{0BBAC5FC-1A9E-4696-9F15-6AC02596CF18}" type="parTrans" cxnId="{9E8EE125-E9A3-4846-8C51-7A222A8DB903}">
      <dgm:prSet/>
      <dgm:spPr/>
      <dgm:t>
        <a:bodyPr/>
        <a:lstStyle/>
        <a:p>
          <a:endParaRPr lang="zh-TW" altLang="en-US">
            <a:latin typeface="Calibri" pitchFamily="34" charset="0"/>
          </a:endParaRPr>
        </a:p>
      </dgm:t>
    </dgm:pt>
    <dgm:pt modelId="{4EEC624D-9D91-472F-95C6-9FA813542144}" type="sibTrans" cxnId="{9E8EE125-E9A3-4846-8C51-7A222A8DB903}">
      <dgm:prSet/>
      <dgm:spPr/>
      <dgm:t>
        <a:bodyPr/>
        <a:lstStyle/>
        <a:p>
          <a:endParaRPr lang="zh-TW" altLang="en-US">
            <a:latin typeface="Calibri" pitchFamily="34" charset="0"/>
          </a:endParaRPr>
        </a:p>
      </dgm:t>
    </dgm:pt>
    <dgm:pt modelId="{5A4C6AE9-49CA-4911-A458-6F3F0950F44E}">
      <dgm:prSet phldrT="[文字]" custT="1"/>
      <dgm:spPr/>
      <dgm:t>
        <a:bodyPr anchor="ctr"/>
        <a:lstStyle/>
        <a:p>
          <a:r>
            <a:rPr lang="zh-TW" altLang="en-US" sz="2400" dirty="0" smtClean="0">
              <a:latin typeface="Calibri" pitchFamily="34" charset="0"/>
            </a:rPr>
            <a:t>主機為基礎的 </a:t>
          </a:r>
          <a:r>
            <a:rPr lang="en-US" altLang="zh-TW" sz="2400" dirty="0" smtClean="0">
              <a:latin typeface="Calibri" pitchFamily="34" charset="0"/>
            </a:rPr>
            <a:t>(host-base)</a:t>
          </a:r>
          <a:r>
            <a:rPr lang="zh-TW" altLang="en-US" sz="2400" dirty="0" smtClean="0">
              <a:latin typeface="Calibri" pitchFamily="34" charset="0"/>
            </a:rPr>
            <a:t> </a:t>
          </a:r>
          <a:r>
            <a:rPr lang="en-US" altLang="zh-TW" sz="2400" dirty="0" smtClean="0">
              <a:latin typeface="Calibri" pitchFamily="34" charset="0"/>
            </a:rPr>
            <a:t>IDPS</a:t>
          </a:r>
          <a:endParaRPr lang="zh-TW" altLang="en-US" sz="2400" dirty="0">
            <a:latin typeface="Calibri" pitchFamily="34" charset="0"/>
          </a:endParaRPr>
        </a:p>
      </dgm:t>
    </dgm:pt>
    <dgm:pt modelId="{2E6FCB39-AA3B-4017-8E05-9BCD89C98780}" type="parTrans" cxnId="{64AF1CDB-1884-42BB-A69B-DDADA3776DEC}">
      <dgm:prSet/>
      <dgm:spPr/>
      <dgm:t>
        <a:bodyPr/>
        <a:lstStyle/>
        <a:p>
          <a:endParaRPr lang="zh-TW" altLang="en-US">
            <a:latin typeface="Calibri" pitchFamily="34" charset="0"/>
          </a:endParaRPr>
        </a:p>
      </dgm:t>
    </dgm:pt>
    <dgm:pt modelId="{0BCDCDFE-69C7-4A7A-842C-549DD8BC7559}" type="sibTrans" cxnId="{64AF1CDB-1884-42BB-A69B-DDADA3776DEC}">
      <dgm:prSet/>
      <dgm:spPr/>
      <dgm:t>
        <a:bodyPr/>
        <a:lstStyle/>
        <a:p>
          <a:endParaRPr lang="zh-TW" altLang="en-US">
            <a:latin typeface="Calibri" pitchFamily="34" charset="0"/>
          </a:endParaRPr>
        </a:p>
      </dgm:t>
    </dgm:pt>
    <dgm:pt modelId="{C5F9061C-8C23-4C69-8897-32D73FA15921}">
      <dgm:prSet phldrT="[文字]" custT="1"/>
      <dgm:spPr/>
      <dgm:t>
        <a:bodyPr anchor="ctr"/>
        <a:lstStyle/>
        <a:p>
          <a:r>
            <a:rPr lang="zh-TW" altLang="en-US" sz="1800" dirty="0" smtClean="0">
              <a:latin typeface="Calibri" pitchFamily="34" charset="0"/>
            </a:rPr>
            <a:t>檢查網路的資訊流來識別產生異常流量的的威脅，像是 </a:t>
          </a:r>
          <a:r>
            <a:rPr lang="en-US" altLang="zh-TW" sz="1800" dirty="0" smtClean="0">
              <a:latin typeface="Calibri" pitchFamily="34" charset="0"/>
            </a:rPr>
            <a:t>DDoS</a:t>
          </a:r>
          <a:r>
            <a:rPr lang="zh-TW" altLang="en-US" sz="1800" dirty="0" smtClean="0">
              <a:latin typeface="Calibri" pitchFamily="34" charset="0"/>
            </a:rPr>
            <a:t> 攻擊、某些形式的惡意程式、與違背資訊安全政策的行為等。</a:t>
          </a:r>
          <a:endParaRPr lang="zh-TW" altLang="en-US" sz="1800" dirty="0">
            <a:latin typeface="Calibri" pitchFamily="34" charset="0"/>
          </a:endParaRPr>
        </a:p>
      </dgm:t>
    </dgm:pt>
    <dgm:pt modelId="{19FE47B4-B6AE-4B03-83C6-567791FBE581}" type="parTrans" cxnId="{5311F517-39F1-4BAF-97E5-9F88AB05CE80}">
      <dgm:prSet/>
      <dgm:spPr/>
      <dgm:t>
        <a:bodyPr/>
        <a:lstStyle/>
        <a:p>
          <a:endParaRPr lang="zh-TW" altLang="en-US">
            <a:latin typeface="Calibri" pitchFamily="34" charset="0"/>
          </a:endParaRPr>
        </a:p>
      </dgm:t>
    </dgm:pt>
    <dgm:pt modelId="{3A5615D5-6262-416E-AA55-CE9CB62AE3BC}" type="sibTrans" cxnId="{5311F517-39F1-4BAF-97E5-9F88AB05CE80}">
      <dgm:prSet/>
      <dgm:spPr/>
      <dgm:t>
        <a:bodyPr/>
        <a:lstStyle/>
        <a:p>
          <a:endParaRPr lang="zh-TW" altLang="en-US">
            <a:latin typeface="Calibri" pitchFamily="34" charset="0"/>
          </a:endParaRPr>
        </a:p>
      </dgm:t>
    </dgm:pt>
    <dgm:pt modelId="{6B304545-C801-4F86-8179-811976AC5A68}">
      <dgm:prSet phldrT="[文字]" custT="1"/>
      <dgm:spPr/>
      <dgm:t>
        <a:bodyPr anchor="ctr"/>
        <a:lstStyle/>
        <a:p>
          <a:r>
            <a:rPr lang="zh-TW" altLang="en-US" sz="1800" dirty="0" smtClean="0">
              <a:latin typeface="Calibri" pitchFamily="34" charset="0"/>
            </a:rPr>
            <a:t>監視單一主機上的特徵與在該主機上發生的事件來識別可疑的活動。</a:t>
          </a:r>
          <a:endParaRPr lang="zh-TW" altLang="en-US" sz="1800" dirty="0">
            <a:latin typeface="Calibri" pitchFamily="34" charset="0"/>
          </a:endParaRPr>
        </a:p>
      </dgm:t>
    </dgm:pt>
    <dgm:pt modelId="{C2A920C7-E6B9-4549-97F0-211CC889DB7B}" type="parTrans" cxnId="{66D0BBCE-0523-4C85-B802-FAE43261B612}">
      <dgm:prSet/>
      <dgm:spPr/>
      <dgm:t>
        <a:bodyPr/>
        <a:lstStyle/>
        <a:p>
          <a:endParaRPr lang="zh-TW" altLang="en-US">
            <a:latin typeface="Calibri" pitchFamily="34" charset="0"/>
          </a:endParaRPr>
        </a:p>
      </dgm:t>
    </dgm:pt>
    <dgm:pt modelId="{241868C9-97D3-4CB4-BFF0-1D685FFD554C}" type="sibTrans" cxnId="{66D0BBCE-0523-4C85-B802-FAE43261B612}">
      <dgm:prSet/>
      <dgm:spPr/>
      <dgm:t>
        <a:bodyPr/>
        <a:lstStyle/>
        <a:p>
          <a:endParaRPr lang="zh-TW" altLang="en-US">
            <a:latin typeface="Calibri" pitchFamily="34" charset="0"/>
          </a:endParaRPr>
        </a:p>
      </dgm:t>
    </dgm:pt>
    <dgm:pt modelId="{22D50884-2663-4E36-8D6E-0F3FA64096C5}" type="pres">
      <dgm:prSet presAssocID="{89E21158-2A40-4AEF-9927-2D01CEE7060F}" presName="linear" presStyleCnt="0">
        <dgm:presLayoutVars>
          <dgm:animLvl val="lvl"/>
          <dgm:resizeHandles val="exact"/>
        </dgm:presLayoutVars>
      </dgm:prSet>
      <dgm:spPr/>
      <dgm:t>
        <a:bodyPr/>
        <a:lstStyle/>
        <a:p>
          <a:endParaRPr lang="zh-TW" altLang="en-US"/>
        </a:p>
      </dgm:t>
    </dgm:pt>
    <dgm:pt modelId="{F1C88B83-19F5-4C7D-A82B-0BC2B22F22E7}" type="pres">
      <dgm:prSet presAssocID="{E6E79BB2-3CB3-4B48-B34A-88A5FD8323F6}" presName="parentText" presStyleLbl="node1" presStyleIdx="0" presStyleCnt="4">
        <dgm:presLayoutVars>
          <dgm:chMax val="0"/>
          <dgm:bulletEnabled val="1"/>
        </dgm:presLayoutVars>
      </dgm:prSet>
      <dgm:spPr/>
      <dgm:t>
        <a:bodyPr/>
        <a:lstStyle/>
        <a:p>
          <a:endParaRPr lang="zh-TW" altLang="en-US"/>
        </a:p>
      </dgm:t>
    </dgm:pt>
    <dgm:pt modelId="{27211ACC-5063-4BF5-81BF-E21B7C285097}" type="pres">
      <dgm:prSet presAssocID="{E6E79BB2-3CB3-4B48-B34A-88A5FD8323F6}" presName="childText" presStyleLbl="revTx" presStyleIdx="0" presStyleCnt="4">
        <dgm:presLayoutVars>
          <dgm:bulletEnabled val="1"/>
        </dgm:presLayoutVars>
      </dgm:prSet>
      <dgm:spPr/>
      <dgm:t>
        <a:bodyPr/>
        <a:lstStyle/>
        <a:p>
          <a:endParaRPr lang="zh-TW" altLang="en-US"/>
        </a:p>
      </dgm:t>
    </dgm:pt>
    <dgm:pt modelId="{04118897-3774-4084-9633-B0EE400D62FC}" type="pres">
      <dgm:prSet presAssocID="{6639A3D9-29B0-4C32-9DE9-430988EAAF7B}" presName="parentText" presStyleLbl="node1" presStyleIdx="1" presStyleCnt="4">
        <dgm:presLayoutVars>
          <dgm:chMax val="0"/>
          <dgm:bulletEnabled val="1"/>
        </dgm:presLayoutVars>
      </dgm:prSet>
      <dgm:spPr/>
      <dgm:t>
        <a:bodyPr/>
        <a:lstStyle/>
        <a:p>
          <a:endParaRPr lang="zh-TW" altLang="en-US"/>
        </a:p>
      </dgm:t>
    </dgm:pt>
    <dgm:pt modelId="{4770FE98-90E4-4355-8602-1E1BBE2836BA}" type="pres">
      <dgm:prSet presAssocID="{6639A3D9-29B0-4C32-9DE9-430988EAAF7B}" presName="childText" presStyleLbl="revTx" presStyleIdx="1" presStyleCnt="4">
        <dgm:presLayoutVars>
          <dgm:bulletEnabled val="1"/>
        </dgm:presLayoutVars>
      </dgm:prSet>
      <dgm:spPr/>
      <dgm:t>
        <a:bodyPr/>
        <a:lstStyle/>
        <a:p>
          <a:endParaRPr lang="zh-TW" altLang="en-US"/>
        </a:p>
      </dgm:t>
    </dgm:pt>
    <dgm:pt modelId="{105A65D8-99CC-4280-BA0B-C41950847D6A}" type="pres">
      <dgm:prSet presAssocID="{35BD9026-6E9C-4A95-80EA-A7812F38B3B7}" presName="parentText" presStyleLbl="node1" presStyleIdx="2" presStyleCnt="4">
        <dgm:presLayoutVars>
          <dgm:chMax val="0"/>
          <dgm:bulletEnabled val="1"/>
        </dgm:presLayoutVars>
      </dgm:prSet>
      <dgm:spPr/>
      <dgm:t>
        <a:bodyPr/>
        <a:lstStyle/>
        <a:p>
          <a:endParaRPr lang="zh-TW" altLang="en-US"/>
        </a:p>
      </dgm:t>
    </dgm:pt>
    <dgm:pt modelId="{013610DE-0EE9-4482-AA14-D449C5C3B388}" type="pres">
      <dgm:prSet presAssocID="{35BD9026-6E9C-4A95-80EA-A7812F38B3B7}" presName="childText" presStyleLbl="revTx" presStyleIdx="2" presStyleCnt="4">
        <dgm:presLayoutVars>
          <dgm:bulletEnabled val="1"/>
        </dgm:presLayoutVars>
      </dgm:prSet>
      <dgm:spPr/>
      <dgm:t>
        <a:bodyPr/>
        <a:lstStyle/>
        <a:p>
          <a:endParaRPr lang="zh-TW" altLang="en-US"/>
        </a:p>
      </dgm:t>
    </dgm:pt>
    <dgm:pt modelId="{CCD27825-C32C-40EE-A4E2-E36FDEDAAACD}" type="pres">
      <dgm:prSet presAssocID="{5A4C6AE9-49CA-4911-A458-6F3F0950F44E}" presName="parentText" presStyleLbl="node1" presStyleIdx="3" presStyleCnt="4">
        <dgm:presLayoutVars>
          <dgm:chMax val="0"/>
          <dgm:bulletEnabled val="1"/>
        </dgm:presLayoutVars>
      </dgm:prSet>
      <dgm:spPr/>
      <dgm:t>
        <a:bodyPr/>
        <a:lstStyle/>
        <a:p>
          <a:endParaRPr lang="zh-TW" altLang="en-US"/>
        </a:p>
      </dgm:t>
    </dgm:pt>
    <dgm:pt modelId="{1AA2E48A-9B70-4D13-95EC-33E4B34199E2}" type="pres">
      <dgm:prSet presAssocID="{5A4C6AE9-49CA-4911-A458-6F3F0950F44E}" presName="childText" presStyleLbl="revTx" presStyleIdx="3" presStyleCnt="4">
        <dgm:presLayoutVars>
          <dgm:bulletEnabled val="1"/>
        </dgm:presLayoutVars>
      </dgm:prSet>
      <dgm:spPr/>
      <dgm:t>
        <a:bodyPr/>
        <a:lstStyle/>
        <a:p>
          <a:endParaRPr lang="zh-TW" altLang="en-US"/>
        </a:p>
      </dgm:t>
    </dgm:pt>
  </dgm:ptLst>
  <dgm:cxnLst>
    <dgm:cxn modelId="{446A7963-C02A-4E43-9CDC-110C13E5093E}" type="presOf" srcId="{60576530-1148-4352-A71C-CF3E1F22E190}" destId="{27211ACC-5063-4BF5-81BF-E21B7C285097}" srcOrd="0" destOrd="0" presId="urn:microsoft.com/office/officeart/2005/8/layout/vList2"/>
    <dgm:cxn modelId="{22BF4B85-04C8-4B02-9EEC-657155B9E840}" type="presOf" srcId="{15BB7C62-4A52-40E5-8835-2150C9896431}" destId="{4770FE98-90E4-4355-8602-1E1BBE2836BA}" srcOrd="0" destOrd="0" presId="urn:microsoft.com/office/officeart/2005/8/layout/vList2"/>
    <dgm:cxn modelId="{66D0BBCE-0523-4C85-B802-FAE43261B612}" srcId="{5A4C6AE9-49CA-4911-A458-6F3F0950F44E}" destId="{6B304545-C801-4F86-8179-811976AC5A68}" srcOrd="0" destOrd="0" parTransId="{C2A920C7-E6B9-4549-97F0-211CC889DB7B}" sibTransId="{241868C9-97D3-4CB4-BFF0-1D685FFD554C}"/>
    <dgm:cxn modelId="{E248FF9E-8973-4963-B5B6-88C114AD8D23}" srcId="{E6E79BB2-3CB3-4B48-B34A-88A5FD8323F6}" destId="{60576530-1148-4352-A71C-CF3E1F22E190}" srcOrd="0" destOrd="0" parTransId="{8D31640E-261E-4252-BB49-CF68A3429576}" sibTransId="{F34A6E76-E199-4DDE-9404-4F03E315F3CE}"/>
    <dgm:cxn modelId="{5311F517-39F1-4BAF-97E5-9F88AB05CE80}" srcId="{35BD9026-6E9C-4A95-80EA-A7812F38B3B7}" destId="{C5F9061C-8C23-4C69-8897-32D73FA15921}" srcOrd="0" destOrd="0" parTransId="{19FE47B4-B6AE-4B03-83C6-567791FBE581}" sibTransId="{3A5615D5-6262-416E-AA55-CE9CB62AE3BC}"/>
    <dgm:cxn modelId="{9ACE31CF-C2DA-4459-A179-86F773851294}" type="presOf" srcId="{35BD9026-6E9C-4A95-80EA-A7812F38B3B7}" destId="{105A65D8-99CC-4280-BA0B-C41950847D6A}" srcOrd="0" destOrd="0" presId="urn:microsoft.com/office/officeart/2005/8/layout/vList2"/>
    <dgm:cxn modelId="{48167107-55D4-4DAC-9302-93664909362D}" type="presOf" srcId="{5A4C6AE9-49CA-4911-A458-6F3F0950F44E}" destId="{CCD27825-C32C-40EE-A4E2-E36FDEDAAACD}" srcOrd="0" destOrd="0" presId="urn:microsoft.com/office/officeart/2005/8/layout/vList2"/>
    <dgm:cxn modelId="{9E8EE125-E9A3-4846-8C51-7A222A8DB903}" srcId="{89E21158-2A40-4AEF-9927-2D01CEE7060F}" destId="{35BD9026-6E9C-4A95-80EA-A7812F38B3B7}" srcOrd="2" destOrd="0" parTransId="{0BBAC5FC-1A9E-4696-9F15-6AC02596CF18}" sibTransId="{4EEC624D-9D91-472F-95C6-9FA813542144}"/>
    <dgm:cxn modelId="{0EAED35F-4324-4129-A3F8-D0B051B60C43}" type="presOf" srcId="{89E21158-2A40-4AEF-9927-2D01CEE7060F}" destId="{22D50884-2663-4E36-8D6E-0F3FA64096C5}" srcOrd="0" destOrd="0" presId="urn:microsoft.com/office/officeart/2005/8/layout/vList2"/>
    <dgm:cxn modelId="{64AF1CDB-1884-42BB-A69B-DDADA3776DEC}" srcId="{89E21158-2A40-4AEF-9927-2D01CEE7060F}" destId="{5A4C6AE9-49CA-4911-A458-6F3F0950F44E}" srcOrd="3" destOrd="0" parTransId="{2E6FCB39-AA3B-4017-8E05-9BCD89C98780}" sibTransId="{0BCDCDFE-69C7-4A7A-842C-549DD8BC7559}"/>
    <dgm:cxn modelId="{8C8C3A66-EAAA-4644-A65E-C24948170867}" type="presOf" srcId="{6639A3D9-29B0-4C32-9DE9-430988EAAF7B}" destId="{04118897-3774-4084-9633-B0EE400D62FC}" srcOrd="0" destOrd="0" presId="urn:microsoft.com/office/officeart/2005/8/layout/vList2"/>
    <dgm:cxn modelId="{E048DCC8-ED7D-4E10-A2E1-A4226D1D9B96}" type="presOf" srcId="{E6E79BB2-3CB3-4B48-B34A-88A5FD8323F6}" destId="{F1C88B83-19F5-4C7D-A82B-0BC2B22F22E7}" srcOrd="0" destOrd="0" presId="urn:microsoft.com/office/officeart/2005/8/layout/vList2"/>
    <dgm:cxn modelId="{76891AC4-F1FE-4098-A2AD-57758597E425}" srcId="{89E21158-2A40-4AEF-9927-2D01CEE7060F}" destId="{E6E79BB2-3CB3-4B48-B34A-88A5FD8323F6}" srcOrd="0" destOrd="0" parTransId="{3E9FF13E-E0AF-4907-AB25-F193B43175D3}" sibTransId="{24350FA9-EC93-4409-B23C-6964086765E2}"/>
    <dgm:cxn modelId="{EAA64F02-E2FC-4DA1-9406-4817044BF050}" srcId="{89E21158-2A40-4AEF-9927-2D01CEE7060F}" destId="{6639A3D9-29B0-4C32-9DE9-430988EAAF7B}" srcOrd="1" destOrd="0" parTransId="{5D3C1FD7-7475-4ED7-9C01-5A2191AF40A0}" sibTransId="{422130E6-7BF9-4D79-9A1C-261FB3313C76}"/>
    <dgm:cxn modelId="{B2862D36-A621-4DBC-85F4-A3F9B12F93D1}" srcId="{6639A3D9-29B0-4C32-9DE9-430988EAAF7B}" destId="{15BB7C62-4A52-40E5-8835-2150C9896431}" srcOrd="0" destOrd="0" parTransId="{C5C9A19B-CECA-4F86-A9B5-9F97C3839AC1}" sibTransId="{8D89BB49-1B21-4868-82A9-4FB3C26A0AF3}"/>
    <dgm:cxn modelId="{87253BE3-C572-48C8-A919-9CE84FFF67E4}" type="presOf" srcId="{6B304545-C801-4F86-8179-811976AC5A68}" destId="{1AA2E48A-9B70-4D13-95EC-33E4B34199E2}" srcOrd="0" destOrd="0" presId="urn:microsoft.com/office/officeart/2005/8/layout/vList2"/>
    <dgm:cxn modelId="{7E62FD76-4945-4EE8-9385-D084D6D754FE}" type="presOf" srcId="{C5F9061C-8C23-4C69-8897-32D73FA15921}" destId="{013610DE-0EE9-4482-AA14-D449C5C3B388}" srcOrd="0" destOrd="0" presId="urn:microsoft.com/office/officeart/2005/8/layout/vList2"/>
    <dgm:cxn modelId="{6F8E993E-A92A-4F94-BE77-C1A1B8E5FC25}" type="presParOf" srcId="{22D50884-2663-4E36-8D6E-0F3FA64096C5}" destId="{F1C88B83-19F5-4C7D-A82B-0BC2B22F22E7}" srcOrd="0" destOrd="0" presId="urn:microsoft.com/office/officeart/2005/8/layout/vList2"/>
    <dgm:cxn modelId="{218BE1A8-75CE-420D-861B-290770A70538}" type="presParOf" srcId="{22D50884-2663-4E36-8D6E-0F3FA64096C5}" destId="{27211ACC-5063-4BF5-81BF-E21B7C285097}" srcOrd="1" destOrd="0" presId="urn:microsoft.com/office/officeart/2005/8/layout/vList2"/>
    <dgm:cxn modelId="{DCCE5F58-1D75-4E7D-9876-1E21C1D4A059}" type="presParOf" srcId="{22D50884-2663-4E36-8D6E-0F3FA64096C5}" destId="{04118897-3774-4084-9633-B0EE400D62FC}" srcOrd="2" destOrd="0" presId="urn:microsoft.com/office/officeart/2005/8/layout/vList2"/>
    <dgm:cxn modelId="{6BAAB0D7-868E-478F-8CF8-5E102FD3EC8D}" type="presParOf" srcId="{22D50884-2663-4E36-8D6E-0F3FA64096C5}" destId="{4770FE98-90E4-4355-8602-1E1BBE2836BA}" srcOrd="3" destOrd="0" presId="urn:microsoft.com/office/officeart/2005/8/layout/vList2"/>
    <dgm:cxn modelId="{E0250659-E646-4C5F-A400-F9E7A62C66FD}" type="presParOf" srcId="{22D50884-2663-4E36-8D6E-0F3FA64096C5}" destId="{105A65D8-99CC-4280-BA0B-C41950847D6A}" srcOrd="4" destOrd="0" presId="urn:microsoft.com/office/officeart/2005/8/layout/vList2"/>
    <dgm:cxn modelId="{E54AD514-0517-45CB-9D89-FF3EDF0A540A}" type="presParOf" srcId="{22D50884-2663-4E36-8D6E-0F3FA64096C5}" destId="{013610DE-0EE9-4482-AA14-D449C5C3B388}" srcOrd="5" destOrd="0" presId="urn:microsoft.com/office/officeart/2005/8/layout/vList2"/>
    <dgm:cxn modelId="{B31014B5-C56A-45BA-957A-BFFE78161F31}" type="presParOf" srcId="{22D50884-2663-4E36-8D6E-0F3FA64096C5}" destId="{CCD27825-C32C-40EE-A4E2-E36FDEDAAACD}" srcOrd="6" destOrd="0" presId="urn:microsoft.com/office/officeart/2005/8/layout/vList2"/>
    <dgm:cxn modelId="{D06D3C5D-2BB2-4C78-98B9-EB52D42C6EC7}" type="presParOf" srcId="{22D50884-2663-4E36-8D6E-0F3FA64096C5}" destId="{1AA2E48A-9B70-4D13-95EC-33E4B34199E2}"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C99EC6-5A76-4BC0-AE71-A1C0248AAD2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TW" altLang="en-US"/>
        </a:p>
      </dgm:t>
    </dgm:pt>
    <dgm:pt modelId="{D9CB461C-87C5-44F1-95A6-027A295BD6C2}">
      <dgm:prSet phldrT="[文字]" custT="1"/>
      <dgm:spPr/>
      <dgm:t>
        <a:bodyPr/>
        <a:lstStyle/>
        <a:p>
          <a:r>
            <a:rPr lang="zh-TW" altLang="en-US" sz="2000" b="1" dirty="0" smtClean="0">
              <a:latin typeface="Calibri" pitchFamily="34" charset="0"/>
            </a:rPr>
            <a:t>資訊收集能力</a:t>
          </a:r>
          <a:endParaRPr lang="zh-TW" altLang="en-US" sz="2000" b="1" dirty="0">
            <a:latin typeface="Calibri" pitchFamily="34" charset="0"/>
          </a:endParaRPr>
        </a:p>
      </dgm:t>
    </dgm:pt>
    <dgm:pt modelId="{EB36189F-7D5E-47D8-8B7C-4223C695FC61}" type="parTrans" cxnId="{2E102C12-F50B-4503-B6A8-F6E7A248DAF1}">
      <dgm:prSet/>
      <dgm:spPr/>
      <dgm:t>
        <a:bodyPr/>
        <a:lstStyle/>
        <a:p>
          <a:endParaRPr lang="zh-TW" altLang="en-US" sz="2000" b="1">
            <a:latin typeface="Calibri" pitchFamily="34" charset="0"/>
          </a:endParaRPr>
        </a:p>
      </dgm:t>
    </dgm:pt>
    <dgm:pt modelId="{F1AA6119-0BE4-425B-B35D-4B0B3B7B623C}" type="sibTrans" cxnId="{2E102C12-F50B-4503-B6A8-F6E7A248DAF1}">
      <dgm:prSet/>
      <dgm:spPr/>
      <dgm:t>
        <a:bodyPr/>
        <a:lstStyle/>
        <a:p>
          <a:endParaRPr lang="zh-TW" altLang="en-US" sz="2000" b="1">
            <a:latin typeface="Calibri" pitchFamily="34" charset="0"/>
          </a:endParaRPr>
        </a:p>
      </dgm:t>
    </dgm:pt>
    <dgm:pt modelId="{22E6A3C9-01A2-4AAC-A22F-8FDDCA66F3D5}">
      <dgm:prSet phldrT="[文字]" custT="1"/>
      <dgm:spPr/>
      <dgm:t>
        <a:bodyPr/>
        <a:lstStyle/>
        <a:p>
          <a:r>
            <a:rPr lang="zh-TW" altLang="en-US" sz="1800" b="0" dirty="0" smtClean="0">
              <a:latin typeface="Calibri" pitchFamily="34" charset="0"/>
            </a:rPr>
            <a:t> 許多 </a:t>
          </a:r>
          <a:r>
            <a:rPr lang="en-US" altLang="zh-TW" sz="1800" b="0" dirty="0" smtClean="0">
              <a:latin typeface="Calibri" pitchFamily="34" charset="0"/>
            </a:rPr>
            <a:t>IDPS</a:t>
          </a:r>
          <a:r>
            <a:rPr lang="zh-TW" altLang="en-US" sz="1800" b="0" dirty="0" smtClean="0">
              <a:latin typeface="Calibri" pitchFamily="34" charset="0"/>
            </a:rPr>
            <a:t> 會主動收集環境的資訊，以識別主機、作業系統、應用與網路特徵等。</a:t>
          </a:r>
          <a:endParaRPr lang="zh-TW" altLang="en-US" sz="1800" b="0" dirty="0">
            <a:latin typeface="Calibri" pitchFamily="34" charset="0"/>
          </a:endParaRPr>
        </a:p>
      </dgm:t>
    </dgm:pt>
    <dgm:pt modelId="{7263257A-5831-4B7E-A4E9-734CD3C1EEC1}" type="parTrans" cxnId="{8D826E75-0FB3-4C39-AE4F-6BB1245CC31F}">
      <dgm:prSet/>
      <dgm:spPr/>
      <dgm:t>
        <a:bodyPr/>
        <a:lstStyle/>
        <a:p>
          <a:endParaRPr lang="zh-TW" altLang="en-US" sz="2000" b="1">
            <a:latin typeface="Calibri" pitchFamily="34" charset="0"/>
          </a:endParaRPr>
        </a:p>
      </dgm:t>
    </dgm:pt>
    <dgm:pt modelId="{64F790A8-A5AB-491C-94D0-6CBEB959A504}" type="sibTrans" cxnId="{8D826E75-0FB3-4C39-AE4F-6BB1245CC31F}">
      <dgm:prSet/>
      <dgm:spPr/>
      <dgm:t>
        <a:bodyPr/>
        <a:lstStyle/>
        <a:p>
          <a:endParaRPr lang="zh-TW" altLang="en-US" sz="2000" b="1">
            <a:latin typeface="Calibri" pitchFamily="34" charset="0"/>
          </a:endParaRPr>
        </a:p>
      </dgm:t>
    </dgm:pt>
    <dgm:pt modelId="{583E4179-5F91-40C0-9708-4A75A691E153}">
      <dgm:prSet phldrT="[文字]" custT="1"/>
      <dgm:spPr/>
      <dgm:t>
        <a:bodyPr/>
        <a:lstStyle/>
        <a:p>
          <a:r>
            <a:rPr lang="zh-TW" altLang="en-US" sz="2000" b="1" dirty="0" smtClean="0">
              <a:latin typeface="Calibri" pitchFamily="34" charset="0"/>
            </a:rPr>
            <a:t>記錄能力</a:t>
          </a:r>
          <a:endParaRPr lang="zh-TW" altLang="en-US" sz="2000" b="1" dirty="0">
            <a:latin typeface="Calibri" pitchFamily="34" charset="0"/>
          </a:endParaRPr>
        </a:p>
      </dgm:t>
    </dgm:pt>
    <dgm:pt modelId="{48A7D5A3-B050-48C5-B280-0D725CB671D0}" type="parTrans" cxnId="{EBA77A52-84C2-429A-A44A-33DEA27BACC6}">
      <dgm:prSet/>
      <dgm:spPr/>
      <dgm:t>
        <a:bodyPr/>
        <a:lstStyle/>
        <a:p>
          <a:endParaRPr lang="zh-TW" altLang="en-US" sz="2000" b="1">
            <a:latin typeface="Calibri" pitchFamily="34" charset="0"/>
          </a:endParaRPr>
        </a:p>
      </dgm:t>
    </dgm:pt>
    <dgm:pt modelId="{5002B847-08DE-40B3-92FA-81465FAF746C}" type="sibTrans" cxnId="{EBA77A52-84C2-429A-A44A-33DEA27BACC6}">
      <dgm:prSet/>
      <dgm:spPr/>
      <dgm:t>
        <a:bodyPr/>
        <a:lstStyle/>
        <a:p>
          <a:endParaRPr lang="zh-TW" altLang="en-US" sz="2000" b="1">
            <a:latin typeface="Calibri" pitchFamily="34" charset="0"/>
          </a:endParaRPr>
        </a:p>
      </dgm:t>
    </dgm:pt>
    <dgm:pt modelId="{C1968063-472B-4D44-BB92-2A1C2168AA01}">
      <dgm:prSet phldrT="[文字]" custT="1"/>
      <dgm:spPr/>
      <dgm:t>
        <a:bodyPr/>
        <a:lstStyle/>
        <a:p>
          <a:r>
            <a:rPr lang="en-US" altLang="zh-TW" sz="1800" b="0" dirty="0" smtClean="0">
              <a:latin typeface="Calibri" pitchFamily="34" charset="0"/>
            </a:rPr>
            <a:t> IDPS</a:t>
          </a:r>
          <a:r>
            <a:rPr lang="zh-TW" altLang="en-US" sz="1800" b="0" dirty="0" smtClean="0">
              <a:latin typeface="Calibri" pitchFamily="34" charset="0"/>
            </a:rPr>
            <a:t> 記錄偵測到的事件，用這些資料來驗證警訊、調查事故、並與其它安全記錄做比對。</a:t>
          </a:r>
          <a:endParaRPr lang="zh-TW" altLang="en-US" sz="1800" b="0" dirty="0">
            <a:latin typeface="Calibri" pitchFamily="34" charset="0"/>
          </a:endParaRPr>
        </a:p>
      </dgm:t>
    </dgm:pt>
    <dgm:pt modelId="{84495D14-8C59-4394-B47A-F82557B45FA0}" type="parTrans" cxnId="{EBB20501-BC14-4DEA-9FB7-093EEB11CCFE}">
      <dgm:prSet/>
      <dgm:spPr/>
      <dgm:t>
        <a:bodyPr/>
        <a:lstStyle/>
        <a:p>
          <a:endParaRPr lang="zh-TW" altLang="en-US" sz="2000" b="1">
            <a:latin typeface="Calibri" pitchFamily="34" charset="0"/>
          </a:endParaRPr>
        </a:p>
      </dgm:t>
    </dgm:pt>
    <dgm:pt modelId="{C357F97F-DF00-4944-A236-D817347E2591}" type="sibTrans" cxnId="{EBB20501-BC14-4DEA-9FB7-093EEB11CCFE}">
      <dgm:prSet/>
      <dgm:spPr/>
      <dgm:t>
        <a:bodyPr/>
        <a:lstStyle/>
        <a:p>
          <a:endParaRPr lang="zh-TW" altLang="en-US" sz="2000" b="1">
            <a:latin typeface="Calibri" pitchFamily="34" charset="0"/>
          </a:endParaRPr>
        </a:p>
      </dgm:t>
    </dgm:pt>
    <dgm:pt modelId="{C311CDF9-F4EC-4782-AA8F-95724317462A}">
      <dgm:prSet phldrT="[文字]" custT="1"/>
      <dgm:spPr/>
      <dgm:t>
        <a:bodyPr/>
        <a:lstStyle/>
        <a:p>
          <a:r>
            <a:rPr lang="zh-TW" altLang="en-US" sz="2000" b="1" dirty="0" smtClean="0">
              <a:latin typeface="Calibri" pitchFamily="34" charset="0"/>
            </a:rPr>
            <a:t>偵測能力</a:t>
          </a:r>
          <a:endParaRPr lang="zh-TW" altLang="en-US" sz="2000" b="1" dirty="0">
            <a:latin typeface="Calibri" pitchFamily="34" charset="0"/>
          </a:endParaRPr>
        </a:p>
      </dgm:t>
    </dgm:pt>
    <dgm:pt modelId="{ABCA87B8-2ACD-4F60-A7E5-2CEAD21A0AB1}" type="parTrans" cxnId="{714BE1A7-4255-4E1A-8625-E47DD209873F}">
      <dgm:prSet/>
      <dgm:spPr/>
      <dgm:t>
        <a:bodyPr/>
        <a:lstStyle/>
        <a:p>
          <a:endParaRPr lang="zh-TW" altLang="en-US" sz="2000" b="1">
            <a:latin typeface="Calibri" pitchFamily="34" charset="0"/>
          </a:endParaRPr>
        </a:p>
      </dgm:t>
    </dgm:pt>
    <dgm:pt modelId="{CFCD3959-7C20-4CB1-A2B9-DE072F338BCD}" type="sibTrans" cxnId="{714BE1A7-4255-4E1A-8625-E47DD209873F}">
      <dgm:prSet/>
      <dgm:spPr/>
      <dgm:t>
        <a:bodyPr/>
        <a:lstStyle/>
        <a:p>
          <a:endParaRPr lang="zh-TW" altLang="en-US" sz="2000" b="1">
            <a:latin typeface="Calibri" pitchFamily="34" charset="0"/>
          </a:endParaRPr>
        </a:p>
      </dgm:t>
    </dgm:pt>
    <dgm:pt modelId="{0458D1C9-B24D-4B37-9590-4BA3D72E9DCD}">
      <dgm:prSet phldrT="[文字]" custT="1"/>
      <dgm:spPr/>
      <dgm:t>
        <a:bodyPr/>
        <a:lstStyle/>
        <a:p>
          <a:r>
            <a:rPr lang="en-US" altLang="zh-TW" sz="1800" b="0" dirty="0" smtClean="0">
              <a:latin typeface="Calibri" pitchFamily="34" charset="0"/>
            </a:rPr>
            <a:t>IDPS</a:t>
          </a:r>
          <a:r>
            <a:rPr lang="zh-TW" altLang="en-US" sz="1800" b="0" dirty="0" smtClean="0">
              <a:latin typeface="Calibri" pitchFamily="34" charset="0"/>
            </a:rPr>
            <a:t> 通常有強大的偵測能力，並使用多種入侵偵測方法。</a:t>
          </a:r>
          <a:endParaRPr lang="zh-TW" altLang="en-US" sz="1800" b="0" dirty="0">
            <a:latin typeface="Calibri" pitchFamily="34" charset="0"/>
          </a:endParaRPr>
        </a:p>
      </dgm:t>
    </dgm:pt>
    <dgm:pt modelId="{5EE5D50E-5E46-4E85-9CB0-32270F6D792B}" type="parTrans" cxnId="{B4A52703-505F-4BF1-9A8E-118B7574466C}">
      <dgm:prSet/>
      <dgm:spPr/>
      <dgm:t>
        <a:bodyPr/>
        <a:lstStyle/>
        <a:p>
          <a:endParaRPr lang="zh-TW" altLang="en-US" sz="2000" b="1">
            <a:latin typeface="Calibri" pitchFamily="34" charset="0"/>
          </a:endParaRPr>
        </a:p>
      </dgm:t>
    </dgm:pt>
    <dgm:pt modelId="{D4BCDFD0-A3B2-4392-90BE-5917EE046A13}" type="sibTrans" cxnId="{B4A52703-505F-4BF1-9A8E-118B7574466C}">
      <dgm:prSet/>
      <dgm:spPr/>
      <dgm:t>
        <a:bodyPr/>
        <a:lstStyle/>
        <a:p>
          <a:endParaRPr lang="zh-TW" altLang="en-US" sz="2000" b="1">
            <a:latin typeface="Calibri" pitchFamily="34" charset="0"/>
          </a:endParaRPr>
        </a:p>
      </dgm:t>
    </dgm:pt>
    <dgm:pt modelId="{C1372B10-A09F-4A48-A0FA-066675E4BC73}">
      <dgm:prSet phldrT="[文字]" custT="1"/>
      <dgm:spPr/>
      <dgm:t>
        <a:bodyPr/>
        <a:lstStyle/>
        <a:p>
          <a:r>
            <a:rPr lang="zh-TW" altLang="en-US" sz="2000" b="1" dirty="0" smtClean="0">
              <a:latin typeface="Calibri" pitchFamily="34" charset="0"/>
            </a:rPr>
            <a:t>防禦能力</a:t>
          </a:r>
          <a:endParaRPr lang="zh-TW" altLang="en-US" sz="2000" b="1" dirty="0">
            <a:latin typeface="Calibri" pitchFamily="34" charset="0"/>
          </a:endParaRPr>
        </a:p>
      </dgm:t>
    </dgm:pt>
    <dgm:pt modelId="{77B0F02C-C2C6-4051-8116-C18D8D8143E9}" type="parTrans" cxnId="{E8BBE829-AE5E-4CBB-834A-64D4FC11EEAF}">
      <dgm:prSet/>
      <dgm:spPr/>
      <dgm:t>
        <a:bodyPr/>
        <a:lstStyle/>
        <a:p>
          <a:endParaRPr lang="zh-TW" altLang="en-US" sz="2000" b="1">
            <a:latin typeface="Calibri" pitchFamily="34" charset="0"/>
          </a:endParaRPr>
        </a:p>
      </dgm:t>
    </dgm:pt>
    <dgm:pt modelId="{8501154A-CB7C-4A48-BE7C-6889E47D3A74}" type="sibTrans" cxnId="{E8BBE829-AE5E-4CBB-834A-64D4FC11EEAF}">
      <dgm:prSet/>
      <dgm:spPr/>
      <dgm:t>
        <a:bodyPr/>
        <a:lstStyle/>
        <a:p>
          <a:endParaRPr lang="zh-TW" altLang="en-US" sz="2000" b="1">
            <a:latin typeface="Calibri" pitchFamily="34" charset="0"/>
          </a:endParaRPr>
        </a:p>
      </dgm:t>
    </dgm:pt>
    <dgm:pt modelId="{DACB5913-97C5-45E3-833F-B0362AE82044}">
      <dgm:prSet phldrT="[文字]" custT="1"/>
      <dgm:spPr/>
      <dgm:t>
        <a:bodyPr/>
        <a:lstStyle/>
        <a:p>
          <a:r>
            <a:rPr lang="en-US" altLang="zh-TW" sz="1800" b="0" dirty="0" smtClean="0">
              <a:latin typeface="Calibri" pitchFamily="34" charset="0"/>
            </a:rPr>
            <a:t>IDPS</a:t>
          </a:r>
          <a:r>
            <a:rPr lang="zh-TW" altLang="en-US" sz="1800" b="0" dirty="0" smtClean="0">
              <a:latin typeface="Calibri" pitchFamily="34" charset="0"/>
            </a:rPr>
            <a:t> 常使用多種入侵防禦技術。入侵防禦有時會誤殺正常的活動，可依需要關閉該功能。</a:t>
          </a:r>
          <a:endParaRPr lang="zh-TW" altLang="en-US" sz="1800" b="0" dirty="0">
            <a:latin typeface="Calibri" pitchFamily="34" charset="0"/>
          </a:endParaRPr>
        </a:p>
      </dgm:t>
    </dgm:pt>
    <dgm:pt modelId="{3E0B3397-A364-45D0-A095-F2B07879C619}" type="parTrans" cxnId="{E25DB122-E0FA-4EB2-BC6E-E3F9D2063D46}">
      <dgm:prSet/>
      <dgm:spPr/>
      <dgm:t>
        <a:bodyPr/>
        <a:lstStyle/>
        <a:p>
          <a:endParaRPr lang="zh-TW" altLang="en-US" sz="2000" b="1">
            <a:latin typeface="Calibri" pitchFamily="34" charset="0"/>
          </a:endParaRPr>
        </a:p>
      </dgm:t>
    </dgm:pt>
    <dgm:pt modelId="{B576D4CD-94FA-4B9B-9C86-A6D7C7487774}" type="sibTrans" cxnId="{E25DB122-E0FA-4EB2-BC6E-E3F9D2063D46}">
      <dgm:prSet/>
      <dgm:spPr/>
      <dgm:t>
        <a:bodyPr/>
        <a:lstStyle/>
        <a:p>
          <a:endParaRPr lang="zh-TW" altLang="en-US" sz="2000" b="1">
            <a:latin typeface="Calibri" pitchFamily="34" charset="0"/>
          </a:endParaRPr>
        </a:p>
      </dgm:t>
    </dgm:pt>
    <dgm:pt modelId="{D5DA6224-F9C9-48BC-AD9C-FEC20628FEE1}" type="pres">
      <dgm:prSet presAssocID="{95C99EC6-5A76-4BC0-AE71-A1C0248AAD2B}" presName="Name0" presStyleCnt="0">
        <dgm:presLayoutVars>
          <dgm:dir/>
          <dgm:animLvl val="lvl"/>
          <dgm:resizeHandles val="exact"/>
        </dgm:presLayoutVars>
      </dgm:prSet>
      <dgm:spPr/>
      <dgm:t>
        <a:bodyPr/>
        <a:lstStyle/>
        <a:p>
          <a:endParaRPr lang="zh-TW" altLang="en-US"/>
        </a:p>
      </dgm:t>
    </dgm:pt>
    <dgm:pt modelId="{641FA1AA-9C2A-44A4-835E-4050B0142769}" type="pres">
      <dgm:prSet presAssocID="{D9CB461C-87C5-44F1-95A6-027A295BD6C2}" presName="linNode" presStyleCnt="0"/>
      <dgm:spPr/>
    </dgm:pt>
    <dgm:pt modelId="{5A0130C9-FC36-4EA4-A22D-C42B911F9E4E}" type="pres">
      <dgm:prSet presAssocID="{D9CB461C-87C5-44F1-95A6-027A295BD6C2}" presName="parentText" presStyleLbl="node1" presStyleIdx="0" presStyleCnt="4" custScaleX="70022" custLinFactNeighborY="-208">
        <dgm:presLayoutVars>
          <dgm:chMax val="1"/>
          <dgm:bulletEnabled val="1"/>
        </dgm:presLayoutVars>
      </dgm:prSet>
      <dgm:spPr/>
      <dgm:t>
        <a:bodyPr/>
        <a:lstStyle/>
        <a:p>
          <a:endParaRPr lang="zh-TW" altLang="en-US"/>
        </a:p>
      </dgm:t>
    </dgm:pt>
    <dgm:pt modelId="{B6C3976A-6656-4364-9143-315BD41C35BA}" type="pres">
      <dgm:prSet presAssocID="{D9CB461C-87C5-44F1-95A6-027A295BD6C2}" presName="descendantText" presStyleLbl="alignAccFollowNode1" presStyleIdx="0" presStyleCnt="4" custScaleX="111735">
        <dgm:presLayoutVars>
          <dgm:bulletEnabled val="1"/>
        </dgm:presLayoutVars>
      </dgm:prSet>
      <dgm:spPr/>
      <dgm:t>
        <a:bodyPr/>
        <a:lstStyle/>
        <a:p>
          <a:endParaRPr lang="zh-TW" altLang="en-US"/>
        </a:p>
      </dgm:t>
    </dgm:pt>
    <dgm:pt modelId="{37C1DC26-9223-4B51-B841-F0242534B2DE}" type="pres">
      <dgm:prSet presAssocID="{F1AA6119-0BE4-425B-B35D-4B0B3B7B623C}" presName="sp" presStyleCnt="0"/>
      <dgm:spPr/>
    </dgm:pt>
    <dgm:pt modelId="{9C9BAC09-C8C1-498E-86C5-41C20792F0C1}" type="pres">
      <dgm:prSet presAssocID="{583E4179-5F91-40C0-9708-4A75A691E153}" presName="linNode" presStyleCnt="0"/>
      <dgm:spPr/>
    </dgm:pt>
    <dgm:pt modelId="{AC0959E9-456D-4A59-AFF6-79911EF59A3E}" type="pres">
      <dgm:prSet presAssocID="{583E4179-5F91-40C0-9708-4A75A691E153}" presName="parentText" presStyleLbl="node1" presStyleIdx="1" presStyleCnt="4" custScaleX="70022">
        <dgm:presLayoutVars>
          <dgm:chMax val="1"/>
          <dgm:bulletEnabled val="1"/>
        </dgm:presLayoutVars>
      </dgm:prSet>
      <dgm:spPr/>
      <dgm:t>
        <a:bodyPr/>
        <a:lstStyle/>
        <a:p>
          <a:endParaRPr lang="zh-TW" altLang="en-US"/>
        </a:p>
      </dgm:t>
    </dgm:pt>
    <dgm:pt modelId="{AED2831A-76B2-4EB1-9ED1-33F19AACE909}" type="pres">
      <dgm:prSet presAssocID="{583E4179-5F91-40C0-9708-4A75A691E153}" presName="descendantText" presStyleLbl="alignAccFollowNode1" presStyleIdx="1" presStyleCnt="4" custScaleX="112111">
        <dgm:presLayoutVars>
          <dgm:bulletEnabled val="1"/>
        </dgm:presLayoutVars>
      </dgm:prSet>
      <dgm:spPr/>
      <dgm:t>
        <a:bodyPr/>
        <a:lstStyle/>
        <a:p>
          <a:endParaRPr lang="zh-TW" altLang="en-US"/>
        </a:p>
      </dgm:t>
    </dgm:pt>
    <dgm:pt modelId="{55C54519-62C9-4621-BE91-ADE3EA720E68}" type="pres">
      <dgm:prSet presAssocID="{5002B847-08DE-40B3-92FA-81465FAF746C}" presName="sp" presStyleCnt="0"/>
      <dgm:spPr/>
    </dgm:pt>
    <dgm:pt modelId="{B495AA92-73B6-4350-86BD-6448AC1678A5}" type="pres">
      <dgm:prSet presAssocID="{C311CDF9-F4EC-4782-AA8F-95724317462A}" presName="linNode" presStyleCnt="0"/>
      <dgm:spPr/>
    </dgm:pt>
    <dgm:pt modelId="{EBF23B21-EE22-4986-A7AE-0FE845B3923F}" type="pres">
      <dgm:prSet presAssocID="{C311CDF9-F4EC-4782-AA8F-95724317462A}" presName="parentText" presStyleLbl="node1" presStyleIdx="2" presStyleCnt="4" custScaleX="69952">
        <dgm:presLayoutVars>
          <dgm:chMax val="1"/>
          <dgm:bulletEnabled val="1"/>
        </dgm:presLayoutVars>
      </dgm:prSet>
      <dgm:spPr/>
      <dgm:t>
        <a:bodyPr/>
        <a:lstStyle/>
        <a:p>
          <a:endParaRPr lang="zh-TW" altLang="en-US"/>
        </a:p>
      </dgm:t>
    </dgm:pt>
    <dgm:pt modelId="{6A0D3A15-D5F9-4636-AAA6-B074ED87EEC4}" type="pres">
      <dgm:prSet presAssocID="{C311CDF9-F4EC-4782-AA8F-95724317462A}" presName="descendantText" presStyleLbl="alignAccFollowNode1" presStyleIdx="2" presStyleCnt="4" custScaleX="112219">
        <dgm:presLayoutVars>
          <dgm:bulletEnabled val="1"/>
        </dgm:presLayoutVars>
      </dgm:prSet>
      <dgm:spPr/>
      <dgm:t>
        <a:bodyPr/>
        <a:lstStyle/>
        <a:p>
          <a:endParaRPr lang="zh-TW" altLang="en-US"/>
        </a:p>
      </dgm:t>
    </dgm:pt>
    <dgm:pt modelId="{7821F317-44A5-404D-A6B0-181B868A6229}" type="pres">
      <dgm:prSet presAssocID="{CFCD3959-7C20-4CB1-A2B9-DE072F338BCD}" presName="sp" presStyleCnt="0"/>
      <dgm:spPr/>
    </dgm:pt>
    <dgm:pt modelId="{B259E401-D613-45C7-8C96-B9C75537533D}" type="pres">
      <dgm:prSet presAssocID="{C1372B10-A09F-4A48-A0FA-066675E4BC73}" presName="linNode" presStyleCnt="0"/>
      <dgm:spPr/>
    </dgm:pt>
    <dgm:pt modelId="{CA2F4C7D-4497-403D-BD53-E2271D867A2C}" type="pres">
      <dgm:prSet presAssocID="{C1372B10-A09F-4A48-A0FA-066675E4BC73}" presName="parentText" presStyleLbl="node1" presStyleIdx="3" presStyleCnt="4" custScaleX="70380">
        <dgm:presLayoutVars>
          <dgm:chMax val="1"/>
          <dgm:bulletEnabled val="1"/>
        </dgm:presLayoutVars>
      </dgm:prSet>
      <dgm:spPr/>
      <dgm:t>
        <a:bodyPr/>
        <a:lstStyle/>
        <a:p>
          <a:endParaRPr lang="zh-TW" altLang="en-US"/>
        </a:p>
      </dgm:t>
    </dgm:pt>
    <dgm:pt modelId="{ED1D6E2F-331A-4ADB-BCB1-D7AACB65A618}" type="pres">
      <dgm:prSet presAssocID="{C1372B10-A09F-4A48-A0FA-066675E4BC73}" presName="descendantText" presStyleLbl="alignAccFollowNode1" presStyleIdx="3" presStyleCnt="4" custScaleX="112047">
        <dgm:presLayoutVars>
          <dgm:bulletEnabled val="1"/>
        </dgm:presLayoutVars>
      </dgm:prSet>
      <dgm:spPr/>
      <dgm:t>
        <a:bodyPr/>
        <a:lstStyle/>
        <a:p>
          <a:endParaRPr lang="zh-TW" altLang="en-US"/>
        </a:p>
      </dgm:t>
    </dgm:pt>
  </dgm:ptLst>
  <dgm:cxnLst>
    <dgm:cxn modelId="{EBA77A52-84C2-429A-A44A-33DEA27BACC6}" srcId="{95C99EC6-5A76-4BC0-AE71-A1C0248AAD2B}" destId="{583E4179-5F91-40C0-9708-4A75A691E153}" srcOrd="1" destOrd="0" parTransId="{48A7D5A3-B050-48C5-B280-0D725CB671D0}" sibTransId="{5002B847-08DE-40B3-92FA-81465FAF746C}"/>
    <dgm:cxn modelId="{47424566-AE58-4A3A-B03E-6E2DDB1EC1BB}" type="presOf" srcId="{C311CDF9-F4EC-4782-AA8F-95724317462A}" destId="{EBF23B21-EE22-4986-A7AE-0FE845B3923F}" srcOrd="0" destOrd="0" presId="urn:microsoft.com/office/officeart/2005/8/layout/vList5"/>
    <dgm:cxn modelId="{9B25C093-D028-43CB-A8D6-F4861383A7F5}" type="presOf" srcId="{583E4179-5F91-40C0-9708-4A75A691E153}" destId="{AC0959E9-456D-4A59-AFF6-79911EF59A3E}" srcOrd="0" destOrd="0" presId="urn:microsoft.com/office/officeart/2005/8/layout/vList5"/>
    <dgm:cxn modelId="{B4A52703-505F-4BF1-9A8E-118B7574466C}" srcId="{C311CDF9-F4EC-4782-AA8F-95724317462A}" destId="{0458D1C9-B24D-4B37-9590-4BA3D72E9DCD}" srcOrd="0" destOrd="0" parTransId="{5EE5D50E-5E46-4E85-9CB0-32270F6D792B}" sibTransId="{D4BCDFD0-A3B2-4392-90BE-5917EE046A13}"/>
    <dgm:cxn modelId="{E25DB122-E0FA-4EB2-BC6E-E3F9D2063D46}" srcId="{C1372B10-A09F-4A48-A0FA-066675E4BC73}" destId="{DACB5913-97C5-45E3-833F-B0362AE82044}" srcOrd="0" destOrd="0" parTransId="{3E0B3397-A364-45D0-A095-F2B07879C619}" sibTransId="{B576D4CD-94FA-4B9B-9C86-A6D7C7487774}"/>
    <dgm:cxn modelId="{61A51B5D-7A7F-4994-BE01-4EA7CC822343}" type="presOf" srcId="{22E6A3C9-01A2-4AAC-A22F-8FDDCA66F3D5}" destId="{B6C3976A-6656-4364-9143-315BD41C35BA}" srcOrd="0" destOrd="0" presId="urn:microsoft.com/office/officeart/2005/8/layout/vList5"/>
    <dgm:cxn modelId="{2E102C12-F50B-4503-B6A8-F6E7A248DAF1}" srcId="{95C99EC6-5A76-4BC0-AE71-A1C0248AAD2B}" destId="{D9CB461C-87C5-44F1-95A6-027A295BD6C2}" srcOrd="0" destOrd="0" parTransId="{EB36189F-7D5E-47D8-8B7C-4223C695FC61}" sibTransId="{F1AA6119-0BE4-425B-B35D-4B0B3B7B623C}"/>
    <dgm:cxn modelId="{8E3DC70D-B7AB-4F7A-912E-985C0B09F271}" type="presOf" srcId="{D9CB461C-87C5-44F1-95A6-027A295BD6C2}" destId="{5A0130C9-FC36-4EA4-A22D-C42B911F9E4E}" srcOrd="0" destOrd="0" presId="urn:microsoft.com/office/officeart/2005/8/layout/vList5"/>
    <dgm:cxn modelId="{714BE1A7-4255-4E1A-8625-E47DD209873F}" srcId="{95C99EC6-5A76-4BC0-AE71-A1C0248AAD2B}" destId="{C311CDF9-F4EC-4782-AA8F-95724317462A}" srcOrd="2" destOrd="0" parTransId="{ABCA87B8-2ACD-4F60-A7E5-2CEAD21A0AB1}" sibTransId="{CFCD3959-7C20-4CB1-A2B9-DE072F338BCD}"/>
    <dgm:cxn modelId="{E8BBE829-AE5E-4CBB-834A-64D4FC11EEAF}" srcId="{95C99EC6-5A76-4BC0-AE71-A1C0248AAD2B}" destId="{C1372B10-A09F-4A48-A0FA-066675E4BC73}" srcOrd="3" destOrd="0" parTransId="{77B0F02C-C2C6-4051-8116-C18D8D8143E9}" sibTransId="{8501154A-CB7C-4A48-BE7C-6889E47D3A74}"/>
    <dgm:cxn modelId="{8D826E75-0FB3-4C39-AE4F-6BB1245CC31F}" srcId="{D9CB461C-87C5-44F1-95A6-027A295BD6C2}" destId="{22E6A3C9-01A2-4AAC-A22F-8FDDCA66F3D5}" srcOrd="0" destOrd="0" parTransId="{7263257A-5831-4B7E-A4E9-734CD3C1EEC1}" sibTransId="{64F790A8-A5AB-491C-94D0-6CBEB959A504}"/>
    <dgm:cxn modelId="{11B2985E-837D-4BEF-A82A-6BF5C28696A3}" type="presOf" srcId="{C1372B10-A09F-4A48-A0FA-066675E4BC73}" destId="{CA2F4C7D-4497-403D-BD53-E2271D867A2C}" srcOrd="0" destOrd="0" presId="urn:microsoft.com/office/officeart/2005/8/layout/vList5"/>
    <dgm:cxn modelId="{EBB20501-BC14-4DEA-9FB7-093EEB11CCFE}" srcId="{583E4179-5F91-40C0-9708-4A75A691E153}" destId="{C1968063-472B-4D44-BB92-2A1C2168AA01}" srcOrd="0" destOrd="0" parTransId="{84495D14-8C59-4394-B47A-F82557B45FA0}" sibTransId="{C357F97F-DF00-4944-A236-D817347E2591}"/>
    <dgm:cxn modelId="{98D89B84-5489-4809-9710-3683A02E733F}" type="presOf" srcId="{DACB5913-97C5-45E3-833F-B0362AE82044}" destId="{ED1D6E2F-331A-4ADB-BCB1-D7AACB65A618}" srcOrd="0" destOrd="0" presId="urn:microsoft.com/office/officeart/2005/8/layout/vList5"/>
    <dgm:cxn modelId="{CE7ECD26-86E2-447E-A23F-A232926E50E2}" type="presOf" srcId="{C1968063-472B-4D44-BB92-2A1C2168AA01}" destId="{AED2831A-76B2-4EB1-9ED1-33F19AACE909}" srcOrd="0" destOrd="0" presId="urn:microsoft.com/office/officeart/2005/8/layout/vList5"/>
    <dgm:cxn modelId="{FCD07D31-AC45-40F9-B3CA-7BC94B8864C4}" type="presOf" srcId="{0458D1C9-B24D-4B37-9590-4BA3D72E9DCD}" destId="{6A0D3A15-D5F9-4636-AAA6-B074ED87EEC4}" srcOrd="0" destOrd="0" presId="urn:microsoft.com/office/officeart/2005/8/layout/vList5"/>
    <dgm:cxn modelId="{93DC7FF0-DEE3-474E-8024-ED73385A2B90}" type="presOf" srcId="{95C99EC6-5A76-4BC0-AE71-A1C0248AAD2B}" destId="{D5DA6224-F9C9-48BC-AD9C-FEC20628FEE1}" srcOrd="0" destOrd="0" presId="urn:microsoft.com/office/officeart/2005/8/layout/vList5"/>
    <dgm:cxn modelId="{367ACDB7-AD81-473E-8BBD-8A833571450F}" type="presParOf" srcId="{D5DA6224-F9C9-48BC-AD9C-FEC20628FEE1}" destId="{641FA1AA-9C2A-44A4-835E-4050B0142769}" srcOrd="0" destOrd="0" presId="urn:microsoft.com/office/officeart/2005/8/layout/vList5"/>
    <dgm:cxn modelId="{8B4F7D21-8992-4C9E-8FE9-D85C57E62BAA}" type="presParOf" srcId="{641FA1AA-9C2A-44A4-835E-4050B0142769}" destId="{5A0130C9-FC36-4EA4-A22D-C42B911F9E4E}" srcOrd="0" destOrd="0" presId="urn:microsoft.com/office/officeart/2005/8/layout/vList5"/>
    <dgm:cxn modelId="{3894CBAA-E318-4122-AED0-EDF1EC3953C7}" type="presParOf" srcId="{641FA1AA-9C2A-44A4-835E-4050B0142769}" destId="{B6C3976A-6656-4364-9143-315BD41C35BA}" srcOrd="1" destOrd="0" presId="urn:microsoft.com/office/officeart/2005/8/layout/vList5"/>
    <dgm:cxn modelId="{4DB0B085-1526-46EB-9190-B06EEC6A0472}" type="presParOf" srcId="{D5DA6224-F9C9-48BC-AD9C-FEC20628FEE1}" destId="{37C1DC26-9223-4B51-B841-F0242534B2DE}" srcOrd="1" destOrd="0" presId="urn:microsoft.com/office/officeart/2005/8/layout/vList5"/>
    <dgm:cxn modelId="{626ADABE-9768-467D-B99A-6F3E3BE792F9}" type="presParOf" srcId="{D5DA6224-F9C9-48BC-AD9C-FEC20628FEE1}" destId="{9C9BAC09-C8C1-498E-86C5-41C20792F0C1}" srcOrd="2" destOrd="0" presId="urn:microsoft.com/office/officeart/2005/8/layout/vList5"/>
    <dgm:cxn modelId="{BEC4CBA2-4150-4BA5-9F42-E65BCF327B1A}" type="presParOf" srcId="{9C9BAC09-C8C1-498E-86C5-41C20792F0C1}" destId="{AC0959E9-456D-4A59-AFF6-79911EF59A3E}" srcOrd="0" destOrd="0" presId="urn:microsoft.com/office/officeart/2005/8/layout/vList5"/>
    <dgm:cxn modelId="{817A6318-C29C-41FC-8B93-78584BD92F0A}" type="presParOf" srcId="{9C9BAC09-C8C1-498E-86C5-41C20792F0C1}" destId="{AED2831A-76B2-4EB1-9ED1-33F19AACE909}" srcOrd="1" destOrd="0" presId="urn:microsoft.com/office/officeart/2005/8/layout/vList5"/>
    <dgm:cxn modelId="{EDF05396-B779-4EB5-AEA3-9F16160331D4}" type="presParOf" srcId="{D5DA6224-F9C9-48BC-AD9C-FEC20628FEE1}" destId="{55C54519-62C9-4621-BE91-ADE3EA720E68}" srcOrd="3" destOrd="0" presId="urn:microsoft.com/office/officeart/2005/8/layout/vList5"/>
    <dgm:cxn modelId="{84DE0167-6F6B-43A4-A6B6-301CED34EC0D}" type="presParOf" srcId="{D5DA6224-F9C9-48BC-AD9C-FEC20628FEE1}" destId="{B495AA92-73B6-4350-86BD-6448AC1678A5}" srcOrd="4" destOrd="0" presId="urn:microsoft.com/office/officeart/2005/8/layout/vList5"/>
    <dgm:cxn modelId="{CE7DF668-9110-4D3D-888C-1762EC06AFD7}" type="presParOf" srcId="{B495AA92-73B6-4350-86BD-6448AC1678A5}" destId="{EBF23B21-EE22-4986-A7AE-0FE845B3923F}" srcOrd="0" destOrd="0" presId="urn:microsoft.com/office/officeart/2005/8/layout/vList5"/>
    <dgm:cxn modelId="{625ACF7F-6339-4FE3-BEB7-93227DBDA275}" type="presParOf" srcId="{B495AA92-73B6-4350-86BD-6448AC1678A5}" destId="{6A0D3A15-D5F9-4636-AAA6-B074ED87EEC4}" srcOrd="1" destOrd="0" presId="urn:microsoft.com/office/officeart/2005/8/layout/vList5"/>
    <dgm:cxn modelId="{10821511-C088-4BA7-B3EA-143B2C704ED8}" type="presParOf" srcId="{D5DA6224-F9C9-48BC-AD9C-FEC20628FEE1}" destId="{7821F317-44A5-404D-A6B0-181B868A6229}" srcOrd="5" destOrd="0" presId="urn:microsoft.com/office/officeart/2005/8/layout/vList5"/>
    <dgm:cxn modelId="{F67AE6C8-12B4-4675-8938-26BA2C843346}" type="presParOf" srcId="{D5DA6224-F9C9-48BC-AD9C-FEC20628FEE1}" destId="{B259E401-D613-45C7-8C96-B9C75537533D}" srcOrd="6" destOrd="0" presId="urn:microsoft.com/office/officeart/2005/8/layout/vList5"/>
    <dgm:cxn modelId="{9F29906A-E475-49D8-BC9E-75436F8B2560}" type="presParOf" srcId="{B259E401-D613-45C7-8C96-B9C75537533D}" destId="{CA2F4C7D-4497-403D-BD53-E2271D867A2C}" srcOrd="0" destOrd="0" presId="urn:microsoft.com/office/officeart/2005/8/layout/vList5"/>
    <dgm:cxn modelId="{C80AE894-2EA0-47E6-8B4B-18C62A7D6EF1}" type="presParOf" srcId="{B259E401-D613-45C7-8C96-B9C75537533D}" destId="{ED1D6E2F-331A-4ADB-BCB1-D7AACB65A61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D4409A-FDA4-4788-A923-138FAD36FD8B}"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zh-TW" altLang="en-US"/>
        </a:p>
      </dgm:t>
    </dgm:pt>
    <dgm:pt modelId="{789B06B0-3177-466B-B541-A053D4822841}">
      <dgm:prSet phldrT="[文字]" custT="1"/>
      <dgm:spPr/>
      <dgm:t>
        <a:bodyPr/>
        <a:lstStyle/>
        <a:p>
          <a:r>
            <a:rPr lang="en-US" altLang="zh-TW" sz="2800" b="1" dirty="0" smtClean="0">
              <a:latin typeface="Calibri" pitchFamily="34" charset="0"/>
            </a:rPr>
            <a:t>IDPS</a:t>
          </a:r>
          <a:endParaRPr lang="zh-TW" altLang="en-US" sz="2800" b="1" dirty="0">
            <a:latin typeface="Calibri" pitchFamily="34" charset="0"/>
          </a:endParaRPr>
        </a:p>
      </dgm:t>
    </dgm:pt>
    <dgm:pt modelId="{4FB757FD-2A2A-445B-A965-1F5566994360}" type="parTrans" cxnId="{8C38E007-8F82-41FC-90CD-B66F4716EB1A}">
      <dgm:prSet/>
      <dgm:spPr/>
      <dgm:t>
        <a:bodyPr/>
        <a:lstStyle/>
        <a:p>
          <a:endParaRPr lang="zh-TW" altLang="en-US" sz="2000">
            <a:latin typeface="Calibri" pitchFamily="34" charset="0"/>
          </a:endParaRPr>
        </a:p>
      </dgm:t>
    </dgm:pt>
    <dgm:pt modelId="{B7EC442E-7EFE-4AD2-91DE-DEDE2706184C}" type="sibTrans" cxnId="{8C38E007-8F82-41FC-90CD-B66F4716EB1A}">
      <dgm:prSet/>
      <dgm:spPr/>
      <dgm:t>
        <a:bodyPr/>
        <a:lstStyle/>
        <a:p>
          <a:endParaRPr lang="zh-TW" altLang="en-US" sz="2000">
            <a:latin typeface="Calibri" pitchFamily="34" charset="0"/>
          </a:endParaRPr>
        </a:p>
      </dgm:t>
    </dgm:pt>
    <dgm:pt modelId="{AE0EA1BD-CEED-4528-848C-C64701422A5F}">
      <dgm:prSet phldrT="[文字]" custT="1"/>
      <dgm:spPr/>
      <dgm:t>
        <a:bodyPr/>
        <a:lstStyle/>
        <a:p>
          <a:r>
            <a:rPr lang="zh-TW" altLang="en-US" sz="2400" b="1" dirty="0" smtClean="0">
              <a:latin typeface="Calibri" pitchFamily="34" charset="0"/>
            </a:rPr>
            <a:t>感應器</a:t>
          </a:r>
          <a:r>
            <a:rPr lang="zh-TW" altLang="en-US" sz="2000" dirty="0" smtClean="0">
              <a:latin typeface="Calibri" pitchFamily="34" charset="0"/>
            </a:rPr>
            <a:t> </a:t>
          </a:r>
          <a:r>
            <a:rPr lang="en-US" altLang="zh-TW" sz="2000" dirty="0" smtClean="0">
              <a:latin typeface="Calibri" pitchFamily="34" charset="0"/>
            </a:rPr>
            <a:t>(sensor) </a:t>
          </a:r>
          <a:r>
            <a:rPr lang="zh-TW" altLang="en-US" sz="2000" dirty="0" smtClean="0">
              <a:latin typeface="Calibri" pitchFamily="34" charset="0"/>
            </a:rPr>
            <a:t>監視與分析在網路上的各樣活動。</a:t>
          </a:r>
          <a:endParaRPr lang="zh-TW" altLang="en-US" sz="2000" dirty="0">
            <a:latin typeface="Calibri" pitchFamily="34" charset="0"/>
          </a:endParaRPr>
        </a:p>
      </dgm:t>
    </dgm:pt>
    <dgm:pt modelId="{77B8F5A2-D951-41B1-98F5-412EE17B6D95}" type="parTrans" cxnId="{B7CE7D17-BA43-4232-928F-803033B94F7F}">
      <dgm:prSet/>
      <dgm:spPr/>
      <dgm:t>
        <a:bodyPr/>
        <a:lstStyle/>
        <a:p>
          <a:endParaRPr lang="zh-TW" altLang="en-US" sz="2000">
            <a:latin typeface="Calibri" pitchFamily="34" charset="0"/>
          </a:endParaRPr>
        </a:p>
      </dgm:t>
    </dgm:pt>
    <dgm:pt modelId="{4D0FD438-BD63-4A76-AF8B-99549DAAB981}" type="sibTrans" cxnId="{B7CE7D17-BA43-4232-928F-803033B94F7F}">
      <dgm:prSet/>
      <dgm:spPr/>
      <dgm:t>
        <a:bodyPr/>
        <a:lstStyle/>
        <a:p>
          <a:endParaRPr lang="zh-TW" altLang="en-US" sz="2000">
            <a:latin typeface="Calibri" pitchFamily="34" charset="0"/>
          </a:endParaRPr>
        </a:p>
      </dgm:t>
    </dgm:pt>
    <dgm:pt modelId="{93709060-C6C5-4CF8-A1B4-17AA8E556EAA}">
      <dgm:prSet phldrT="[文字]" custT="1"/>
      <dgm:spPr/>
      <dgm:t>
        <a:bodyPr/>
        <a:lstStyle/>
        <a:p>
          <a:r>
            <a:rPr lang="zh-TW" altLang="en-US" sz="2400" b="1" dirty="0" smtClean="0">
              <a:latin typeface="Calibri" pitchFamily="34" charset="0"/>
            </a:rPr>
            <a:t>管理伺服器 </a:t>
          </a:r>
          <a:r>
            <a:rPr lang="en-US" altLang="zh-TW" sz="2000" dirty="0" smtClean="0">
              <a:latin typeface="Calibri" pitchFamily="34" charset="0"/>
            </a:rPr>
            <a:t>(management server) </a:t>
          </a:r>
          <a:r>
            <a:rPr lang="zh-TW" altLang="en-US" sz="2000" dirty="0" smtClean="0">
              <a:latin typeface="Calibri" pitchFamily="34" charset="0"/>
            </a:rPr>
            <a:t>接收從感應器傳來的資訊，並負中央控管的責任。</a:t>
          </a:r>
          <a:endParaRPr lang="zh-TW" altLang="en-US" sz="2000" dirty="0">
            <a:latin typeface="Calibri" pitchFamily="34" charset="0"/>
          </a:endParaRPr>
        </a:p>
      </dgm:t>
    </dgm:pt>
    <dgm:pt modelId="{0F701DA5-C70B-4C81-833B-A9F699565943}" type="parTrans" cxnId="{E73725F6-CA4D-45C7-8412-547F18BFB788}">
      <dgm:prSet/>
      <dgm:spPr/>
      <dgm:t>
        <a:bodyPr/>
        <a:lstStyle/>
        <a:p>
          <a:endParaRPr lang="zh-TW" altLang="en-US" sz="2000">
            <a:latin typeface="Calibri" pitchFamily="34" charset="0"/>
          </a:endParaRPr>
        </a:p>
      </dgm:t>
    </dgm:pt>
    <dgm:pt modelId="{7EB39BA9-B3BF-44F2-9563-E2C836DFAFC4}" type="sibTrans" cxnId="{E73725F6-CA4D-45C7-8412-547F18BFB788}">
      <dgm:prSet/>
      <dgm:spPr/>
      <dgm:t>
        <a:bodyPr/>
        <a:lstStyle/>
        <a:p>
          <a:endParaRPr lang="zh-TW" altLang="en-US" sz="2000">
            <a:latin typeface="Calibri" pitchFamily="34" charset="0"/>
          </a:endParaRPr>
        </a:p>
      </dgm:t>
    </dgm:pt>
    <dgm:pt modelId="{29E28119-F4BB-4593-BB0A-6846B8F10587}">
      <dgm:prSet phldrT="[文字]" custT="1"/>
      <dgm:spPr/>
      <dgm:t>
        <a:bodyPr/>
        <a:lstStyle/>
        <a:p>
          <a:r>
            <a:rPr lang="zh-TW" altLang="en-US" sz="2400" b="1" dirty="0" smtClean="0">
              <a:latin typeface="Calibri" pitchFamily="34" charset="0"/>
            </a:rPr>
            <a:t>資料庫伺服器</a:t>
          </a:r>
          <a:r>
            <a:rPr lang="zh-TW" altLang="en-US" sz="2400" b="0" dirty="0" smtClean="0">
              <a:latin typeface="Calibri" pitchFamily="34" charset="0"/>
            </a:rPr>
            <a:t> </a:t>
          </a:r>
          <a:r>
            <a:rPr lang="en-US" altLang="zh-TW" sz="2000" b="0" dirty="0" smtClean="0">
              <a:latin typeface="Calibri" pitchFamily="34" charset="0"/>
            </a:rPr>
            <a:t>(database server) </a:t>
          </a:r>
          <a:r>
            <a:rPr lang="zh-TW" altLang="en-US" sz="2000" b="0" dirty="0" smtClean="0">
              <a:latin typeface="Calibri" pitchFamily="34" charset="0"/>
            </a:rPr>
            <a:t>被用來儲存從感應器或管理伺服器上所記錄的資訊。</a:t>
          </a:r>
          <a:endParaRPr lang="en-US" altLang="zh-TW" sz="2000" b="0" dirty="0" smtClean="0">
            <a:latin typeface="Calibri" pitchFamily="34" charset="0"/>
          </a:endParaRPr>
        </a:p>
      </dgm:t>
    </dgm:pt>
    <dgm:pt modelId="{BC8A0800-2B41-4003-9F3C-A270903C3134}" type="parTrans" cxnId="{2A76072F-5FE8-4253-B1A8-CACC61A4DF87}">
      <dgm:prSet/>
      <dgm:spPr/>
      <dgm:t>
        <a:bodyPr/>
        <a:lstStyle/>
        <a:p>
          <a:endParaRPr lang="zh-TW" altLang="en-US" sz="2000">
            <a:latin typeface="Calibri" pitchFamily="34" charset="0"/>
          </a:endParaRPr>
        </a:p>
      </dgm:t>
    </dgm:pt>
    <dgm:pt modelId="{855866EB-1DA5-4596-AFE8-0123510A20F7}" type="sibTrans" cxnId="{2A76072F-5FE8-4253-B1A8-CACC61A4DF87}">
      <dgm:prSet/>
      <dgm:spPr/>
      <dgm:t>
        <a:bodyPr/>
        <a:lstStyle/>
        <a:p>
          <a:endParaRPr lang="zh-TW" altLang="en-US" sz="2000">
            <a:latin typeface="Calibri" pitchFamily="34" charset="0"/>
          </a:endParaRPr>
        </a:p>
      </dgm:t>
    </dgm:pt>
    <dgm:pt modelId="{C0E5DB7E-09CD-4CE3-9A0E-1ABE19476330}">
      <dgm:prSet phldrT="[文字]" custT="1"/>
      <dgm:spPr/>
      <dgm:t>
        <a:bodyPr/>
        <a:lstStyle/>
        <a:p>
          <a:r>
            <a:rPr lang="zh-TW" altLang="en-US" sz="2400" b="1" dirty="0" smtClean="0">
              <a:latin typeface="Calibri" pitchFamily="34" charset="0"/>
            </a:rPr>
            <a:t>操作介面</a:t>
          </a:r>
          <a:r>
            <a:rPr lang="zh-TW" altLang="en-US" sz="2400" b="0" dirty="0" smtClean="0">
              <a:latin typeface="Calibri" pitchFamily="34" charset="0"/>
            </a:rPr>
            <a:t> </a:t>
          </a:r>
          <a:r>
            <a:rPr lang="en-US" altLang="zh-TW" sz="2000" b="0" dirty="0" smtClean="0">
              <a:latin typeface="Calibri" pitchFamily="34" charset="0"/>
            </a:rPr>
            <a:t>(console) </a:t>
          </a:r>
          <a:r>
            <a:rPr lang="zh-TW" altLang="en-US" sz="2000" b="0" dirty="0" smtClean="0">
              <a:latin typeface="Calibri" pitchFamily="34" charset="0"/>
            </a:rPr>
            <a:t>通常安裝在個人電腦上，為使用者及管理員提供監視及管理的功能。</a:t>
          </a:r>
          <a:endParaRPr lang="en-US" altLang="zh-TW" sz="2000" b="1" dirty="0" smtClean="0">
            <a:latin typeface="Calibri" pitchFamily="34" charset="0"/>
          </a:endParaRPr>
        </a:p>
      </dgm:t>
    </dgm:pt>
    <dgm:pt modelId="{98A6FE34-A66D-4F2E-B7D3-26070CB66A41}" type="parTrans" cxnId="{9BBCE3EA-ECF1-4AA5-9FAC-48EEF7609F93}">
      <dgm:prSet/>
      <dgm:spPr/>
      <dgm:t>
        <a:bodyPr/>
        <a:lstStyle/>
        <a:p>
          <a:endParaRPr lang="zh-TW" altLang="en-US"/>
        </a:p>
      </dgm:t>
    </dgm:pt>
    <dgm:pt modelId="{67036F7C-CEBD-48E6-BABA-1777E6EA364C}" type="sibTrans" cxnId="{9BBCE3EA-ECF1-4AA5-9FAC-48EEF7609F93}">
      <dgm:prSet/>
      <dgm:spPr/>
      <dgm:t>
        <a:bodyPr/>
        <a:lstStyle/>
        <a:p>
          <a:endParaRPr lang="zh-TW" altLang="en-US"/>
        </a:p>
      </dgm:t>
    </dgm:pt>
    <dgm:pt modelId="{D11ADC61-2D35-4562-9747-66BD4473D82F}" type="pres">
      <dgm:prSet presAssocID="{8CD4409A-FDA4-4788-A923-138FAD36FD8B}" presName="diagram" presStyleCnt="0">
        <dgm:presLayoutVars>
          <dgm:chMax val="1"/>
          <dgm:dir/>
          <dgm:animLvl val="ctr"/>
          <dgm:resizeHandles val="exact"/>
        </dgm:presLayoutVars>
      </dgm:prSet>
      <dgm:spPr/>
      <dgm:t>
        <a:bodyPr/>
        <a:lstStyle/>
        <a:p>
          <a:endParaRPr lang="zh-TW" altLang="en-US"/>
        </a:p>
      </dgm:t>
    </dgm:pt>
    <dgm:pt modelId="{3035E863-E471-45F2-8395-6895A9E1BD36}" type="pres">
      <dgm:prSet presAssocID="{8CD4409A-FDA4-4788-A923-138FAD36FD8B}" presName="matrix" presStyleCnt="0"/>
      <dgm:spPr/>
    </dgm:pt>
    <dgm:pt modelId="{DD6B3E74-676C-4887-B1AF-3C1CC1D006D5}" type="pres">
      <dgm:prSet presAssocID="{8CD4409A-FDA4-4788-A923-138FAD36FD8B}" presName="tile1" presStyleLbl="node1" presStyleIdx="0" presStyleCnt="4"/>
      <dgm:spPr/>
      <dgm:t>
        <a:bodyPr/>
        <a:lstStyle/>
        <a:p>
          <a:endParaRPr lang="zh-TW" altLang="en-US"/>
        </a:p>
      </dgm:t>
    </dgm:pt>
    <dgm:pt modelId="{CAEAD79A-7917-4174-A3C9-15DE82148922}" type="pres">
      <dgm:prSet presAssocID="{8CD4409A-FDA4-4788-A923-138FAD36FD8B}" presName="tile1text" presStyleLbl="node1" presStyleIdx="0" presStyleCnt="4">
        <dgm:presLayoutVars>
          <dgm:chMax val="0"/>
          <dgm:chPref val="0"/>
          <dgm:bulletEnabled val="1"/>
        </dgm:presLayoutVars>
      </dgm:prSet>
      <dgm:spPr/>
      <dgm:t>
        <a:bodyPr/>
        <a:lstStyle/>
        <a:p>
          <a:endParaRPr lang="zh-TW" altLang="en-US"/>
        </a:p>
      </dgm:t>
    </dgm:pt>
    <dgm:pt modelId="{A187FDD7-27C1-451B-93EB-CC1CA6442E98}" type="pres">
      <dgm:prSet presAssocID="{8CD4409A-FDA4-4788-A923-138FAD36FD8B}" presName="tile2" presStyleLbl="node1" presStyleIdx="1" presStyleCnt="4"/>
      <dgm:spPr/>
      <dgm:t>
        <a:bodyPr/>
        <a:lstStyle/>
        <a:p>
          <a:endParaRPr lang="zh-TW" altLang="en-US"/>
        </a:p>
      </dgm:t>
    </dgm:pt>
    <dgm:pt modelId="{FABE2358-5906-43D5-8D5A-600AB114731D}" type="pres">
      <dgm:prSet presAssocID="{8CD4409A-FDA4-4788-A923-138FAD36FD8B}" presName="tile2text" presStyleLbl="node1" presStyleIdx="1" presStyleCnt="4">
        <dgm:presLayoutVars>
          <dgm:chMax val="0"/>
          <dgm:chPref val="0"/>
          <dgm:bulletEnabled val="1"/>
        </dgm:presLayoutVars>
      </dgm:prSet>
      <dgm:spPr/>
      <dgm:t>
        <a:bodyPr/>
        <a:lstStyle/>
        <a:p>
          <a:endParaRPr lang="zh-TW" altLang="en-US"/>
        </a:p>
      </dgm:t>
    </dgm:pt>
    <dgm:pt modelId="{802D23AC-AE5F-42C6-A5B5-D77259BF2A54}" type="pres">
      <dgm:prSet presAssocID="{8CD4409A-FDA4-4788-A923-138FAD36FD8B}" presName="tile3" presStyleLbl="node1" presStyleIdx="2" presStyleCnt="4"/>
      <dgm:spPr/>
      <dgm:t>
        <a:bodyPr/>
        <a:lstStyle/>
        <a:p>
          <a:endParaRPr lang="zh-TW" altLang="en-US"/>
        </a:p>
      </dgm:t>
    </dgm:pt>
    <dgm:pt modelId="{022B15B6-2045-4095-A7AD-A5E634D3AFFB}" type="pres">
      <dgm:prSet presAssocID="{8CD4409A-FDA4-4788-A923-138FAD36FD8B}" presName="tile3text" presStyleLbl="node1" presStyleIdx="2" presStyleCnt="4">
        <dgm:presLayoutVars>
          <dgm:chMax val="0"/>
          <dgm:chPref val="0"/>
          <dgm:bulletEnabled val="1"/>
        </dgm:presLayoutVars>
      </dgm:prSet>
      <dgm:spPr/>
      <dgm:t>
        <a:bodyPr/>
        <a:lstStyle/>
        <a:p>
          <a:endParaRPr lang="zh-TW" altLang="en-US"/>
        </a:p>
      </dgm:t>
    </dgm:pt>
    <dgm:pt modelId="{50603A18-1C26-4A0E-8C0B-4345F3C78D74}" type="pres">
      <dgm:prSet presAssocID="{8CD4409A-FDA4-4788-A923-138FAD36FD8B}" presName="tile4" presStyleLbl="node1" presStyleIdx="3" presStyleCnt="4"/>
      <dgm:spPr/>
      <dgm:t>
        <a:bodyPr/>
        <a:lstStyle/>
        <a:p>
          <a:endParaRPr lang="zh-TW" altLang="en-US"/>
        </a:p>
      </dgm:t>
    </dgm:pt>
    <dgm:pt modelId="{926FDED3-C910-470F-ABE3-70894B957719}" type="pres">
      <dgm:prSet presAssocID="{8CD4409A-FDA4-4788-A923-138FAD36FD8B}" presName="tile4text" presStyleLbl="node1" presStyleIdx="3" presStyleCnt="4">
        <dgm:presLayoutVars>
          <dgm:chMax val="0"/>
          <dgm:chPref val="0"/>
          <dgm:bulletEnabled val="1"/>
        </dgm:presLayoutVars>
      </dgm:prSet>
      <dgm:spPr/>
      <dgm:t>
        <a:bodyPr/>
        <a:lstStyle/>
        <a:p>
          <a:endParaRPr lang="zh-TW" altLang="en-US"/>
        </a:p>
      </dgm:t>
    </dgm:pt>
    <dgm:pt modelId="{3A96827F-D3A1-42B5-8C7E-A08D7D0F9316}" type="pres">
      <dgm:prSet presAssocID="{8CD4409A-FDA4-4788-A923-138FAD36FD8B}" presName="centerTile" presStyleLbl="fgShp" presStyleIdx="0" presStyleCnt="1">
        <dgm:presLayoutVars>
          <dgm:chMax val="0"/>
          <dgm:chPref val="0"/>
        </dgm:presLayoutVars>
      </dgm:prSet>
      <dgm:spPr/>
      <dgm:t>
        <a:bodyPr/>
        <a:lstStyle/>
        <a:p>
          <a:endParaRPr lang="zh-TW" altLang="en-US"/>
        </a:p>
      </dgm:t>
    </dgm:pt>
  </dgm:ptLst>
  <dgm:cxnLst>
    <dgm:cxn modelId="{8C38E007-8F82-41FC-90CD-B66F4716EB1A}" srcId="{8CD4409A-FDA4-4788-A923-138FAD36FD8B}" destId="{789B06B0-3177-466B-B541-A053D4822841}" srcOrd="0" destOrd="0" parTransId="{4FB757FD-2A2A-445B-A965-1F5566994360}" sibTransId="{B7EC442E-7EFE-4AD2-91DE-DEDE2706184C}"/>
    <dgm:cxn modelId="{E73725F6-CA4D-45C7-8412-547F18BFB788}" srcId="{789B06B0-3177-466B-B541-A053D4822841}" destId="{93709060-C6C5-4CF8-A1B4-17AA8E556EAA}" srcOrd="1" destOrd="0" parTransId="{0F701DA5-C70B-4C81-833B-A9F699565943}" sibTransId="{7EB39BA9-B3BF-44F2-9563-E2C836DFAFC4}"/>
    <dgm:cxn modelId="{B10B9A6C-81BF-4D6E-A731-719F20AB069F}" type="presOf" srcId="{C0E5DB7E-09CD-4CE3-9A0E-1ABE19476330}" destId="{50603A18-1C26-4A0E-8C0B-4345F3C78D74}" srcOrd="0" destOrd="0" presId="urn:microsoft.com/office/officeart/2005/8/layout/matrix1"/>
    <dgm:cxn modelId="{9BBCE3EA-ECF1-4AA5-9FAC-48EEF7609F93}" srcId="{789B06B0-3177-466B-B541-A053D4822841}" destId="{C0E5DB7E-09CD-4CE3-9A0E-1ABE19476330}" srcOrd="3" destOrd="0" parTransId="{98A6FE34-A66D-4F2E-B7D3-26070CB66A41}" sibTransId="{67036F7C-CEBD-48E6-BABA-1777E6EA364C}"/>
    <dgm:cxn modelId="{0726BE5E-4878-41A9-B0F6-A1D0FA0072DE}" type="presOf" srcId="{789B06B0-3177-466B-B541-A053D4822841}" destId="{3A96827F-D3A1-42B5-8C7E-A08D7D0F9316}" srcOrd="0" destOrd="0" presId="urn:microsoft.com/office/officeart/2005/8/layout/matrix1"/>
    <dgm:cxn modelId="{2A76072F-5FE8-4253-B1A8-CACC61A4DF87}" srcId="{789B06B0-3177-466B-B541-A053D4822841}" destId="{29E28119-F4BB-4593-BB0A-6846B8F10587}" srcOrd="2" destOrd="0" parTransId="{BC8A0800-2B41-4003-9F3C-A270903C3134}" sibTransId="{855866EB-1DA5-4596-AFE8-0123510A20F7}"/>
    <dgm:cxn modelId="{A247410C-62EB-468E-9A42-ADFFF3B72772}" type="presOf" srcId="{8CD4409A-FDA4-4788-A923-138FAD36FD8B}" destId="{D11ADC61-2D35-4562-9747-66BD4473D82F}" srcOrd="0" destOrd="0" presId="urn:microsoft.com/office/officeart/2005/8/layout/matrix1"/>
    <dgm:cxn modelId="{7CF337A1-B478-411B-B1C7-82D3CCC81B43}" type="presOf" srcId="{AE0EA1BD-CEED-4528-848C-C64701422A5F}" destId="{DD6B3E74-676C-4887-B1AF-3C1CC1D006D5}" srcOrd="0" destOrd="0" presId="urn:microsoft.com/office/officeart/2005/8/layout/matrix1"/>
    <dgm:cxn modelId="{7B94460C-5A1D-4550-A2CF-C7600DC7F965}" type="presOf" srcId="{C0E5DB7E-09CD-4CE3-9A0E-1ABE19476330}" destId="{926FDED3-C910-470F-ABE3-70894B957719}" srcOrd="1" destOrd="0" presId="urn:microsoft.com/office/officeart/2005/8/layout/matrix1"/>
    <dgm:cxn modelId="{E2A32763-5D62-4D32-AB65-437BEA50ABB5}" type="presOf" srcId="{93709060-C6C5-4CF8-A1B4-17AA8E556EAA}" destId="{A187FDD7-27C1-451B-93EB-CC1CA6442E98}" srcOrd="0" destOrd="0" presId="urn:microsoft.com/office/officeart/2005/8/layout/matrix1"/>
    <dgm:cxn modelId="{D598336B-EED7-4B78-AD52-97583E3E5FC6}" type="presOf" srcId="{29E28119-F4BB-4593-BB0A-6846B8F10587}" destId="{802D23AC-AE5F-42C6-A5B5-D77259BF2A54}" srcOrd="0" destOrd="0" presId="urn:microsoft.com/office/officeart/2005/8/layout/matrix1"/>
    <dgm:cxn modelId="{B7CE7D17-BA43-4232-928F-803033B94F7F}" srcId="{789B06B0-3177-466B-B541-A053D4822841}" destId="{AE0EA1BD-CEED-4528-848C-C64701422A5F}" srcOrd="0" destOrd="0" parTransId="{77B8F5A2-D951-41B1-98F5-412EE17B6D95}" sibTransId="{4D0FD438-BD63-4A76-AF8B-99549DAAB981}"/>
    <dgm:cxn modelId="{0779D021-9FCF-418B-BDEB-04BC39965463}" type="presOf" srcId="{29E28119-F4BB-4593-BB0A-6846B8F10587}" destId="{022B15B6-2045-4095-A7AD-A5E634D3AFFB}" srcOrd="1" destOrd="0" presId="urn:microsoft.com/office/officeart/2005/8/layout/matrix1"/>
    <dgm:cxn modelId="{A359CC54-11F6-447B-A485-BC42A18138E1}" type="presOf" srcId="{93709060-C6C5-4CF8-A1B4-17AA8E556EAA}" destId="{FABE2358-5906-43D5-8D5A-600AB114731D}" srcOrd="1" destOrd="0" presId="urn:microsoft.com/office/officeart/2005/8/layout/matrix1"/>
    <dgm:cxn modelId="{14A584E4-3320-4F8F-B3AD-EE3A5629EEFD}" type="presOf" srcId="{AE0EA1BD-CEED-4528-848C-C64701422A5F}" destId="{CAEAD79A-7917-4174-A3C9-15DE82148922}" srcOrd="1" destOrd="0" presId="urn:microsoft.com/office/officeart/2005/8/layout/matrix1"/>
    <dgm:cxn modelId="{7CA51245-3D78-46A1-A18A-0CD08BBE6C96}" type="presParOf" srcId="{D11ADC61-2D35-4562-9747-66BD4473D82F}" destId="{3035E863-E471-45F2-8395-6895A9E1BD36}" srcOrd="0" destOrd="0" presId="urn:microsoft.com/office/officeart/2005/8/layout/matrix1"/>
    <dgm:cxn modelId="{D6D7B039-CF37-4D13-8A27-99C3E663CAD4}" type="presParOf" srcId="{3035E863-E471-45F2-8395-6895A9E1BD36}" destId="{DD6B3E74-676C-4887-B1AF-3C1CC1D006D5}" srcOrd="0" destOrd="0" presId="urn:microsoft.com/office/officeart/2005/8/layout/matrix1"/>
    <dgm:cxn modelId="{D54FB6FA-263B-409D-BD70-7E210A6F19C4}" type="presParOf" srcId="{3035E863-E471-45F2-8395-6895A9E1BD36}" destId="{CAEAD79A-7917-4174-A3C9-15DE82148922}" srcOrd="1" destOrd="0" presId="urn:microsoft.com/office/officeart/2005/8/layout/matrix1"/>
    <dgm:cxn modelId="{02371DCE-2300-432F-9BCB-D09E61233E1C}" type="presParOf" srcId="{3035E863-E471-45F2-8395-6895A9E1BD36}" destId="{A187FDD7-27C1-451B-93EB-CC1CA6442E98}" srcOrd="2" destOrd="0" presId="urn:microsoft.com/office/officeart/2005/8/layout/matrix1"/>
    <dgm:cxn modelId="{4974FA4E-CAF2-4FDA-B0AE-A7417871510D}" type="presParOf" srcId="{3035E863-E471-45F2-8395-6895A9E1BD36}" destId="{FABE2358-5906-43D5-8D5A-600AB114731D}" srcOrd="3" destOrd="0" presId="urn:microsoft.com/office/officeart/2005/8/layout/matrix1"/>
    <dgm:cxn modelId="{E6E8164C-F216-41A8-90CB-6AABA7028953}" type="presParOf" srcId="{3035E863-E471-45F2-8395-6895A9E1BD36}" destId="{802D23AC-AE5F-42C6-A5B5-D77259BF2A54}" srcOrd="4" destOrd="0" presId="urn:microsoft.com/office/officeart/2005/8/layout/matrix1"/>
    <dgm:cxn modelId="{3659298A-4E80-446F-8310-54060EF937C9}" type="presParOf" srcId="{3035E863-E471-45F2-8395-6895A9E1BD36}" destId="{022B15B6-2045-4095-A7AD-A5E634D3AFFB}" srcOrd="5" destOrd="0" presId="urn:microsoft.com/office/officeart/2005/8/layout/matrix1"/>
    <dgm:cxn modelId="{DFADC06E-517B-4D9F-B00E-67B3B3BC54FE}" type="presParOf" srcId="{3035E863-E471-45F2-8395-6895A9E1BD36}" destId="{50603A18-1C26-4A0E-8C0B-4345F3C78D74}" srcOrd="6" destOrd="0" presId="urn:microsoft.com/office/officeart/2005/8/layout/matrix1"/>
    <dgm:cxn modelId="{14DC10B9-B552-416D-9F87-3952DB1A7EEB}" type="presParOf" srcId="{3035E863-E471-45F2-8395-6895A9E1BD36}" destId="{926FDED3-C910-470F-ABE3-70894B957719}" srcOrd="7" destOrd="0" presId="urn:microsoft.com/office/officeart/2005/8/layout/matrix1"/>
    <dgm:cxn modelId="{6F15EAC6-C4D5-46F3-8C8B-40BA780206F7}" type="presParOf" srcId="{D11ADC61-2D35-4562-9747-66BD4473D82F}" destId="{3A96827F-D3A1-42B5-8C7E-A08D7D0F9316}"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2BAA45B-AC95-4F7E-8218-C0D59FD3B93C}"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zh-TW" altLang="en-US"/>
        </a:p>
      </dgm:t>
    </dgm:pt>
    <dgm:pt modelId="{B35F31A7-4F4E-4F03-94B5-F336B1365F2B}">
      <dgm:prSet phldrT="[文字]" custT="1">
        <dgm:style>
          <a:lnRef idx="2">
            <a:schemeClr val="accent1"/>
          </a:lnRef>
          <a:fillRef idx="1">
            <a:schemeClr val="lt1"/>
          </a:fillRef>
          <a:effectRef idx="0">
            <a:schemeClr val="accent1"/>
          </a:effectRef>
          <a:fontRef idx="minor">
            <a:schemeClr val="dk1"/>
          </a:fontRef>
        </dgm:style>
      </dgm:prSet>
      <dgm:spPr/>
      <dgm:t>
        <a:bodyPr/>
        <a:lstStyle/>
        <a:p>
          <a:r>
            <a:rPr lang="zh-TW" altLang="en-US" sz="1800" dirty="0" smtClean="0">
              <a:latin typeface="Calibri" pitchFamily="34" charset="0"/>
            </a:rPr>
            <a:t>網路 </a:t>
          </a:r>
          <a:r>
            <a:rPr lang="en-US" altLang="zh-TW" sz="1800" dirty="0" smtClean="0">
              <a:latin typeface="Calibri" pitchFamily="34" charset="0"/>
            </a:rPr>
            <a:t>IDPS</a:t>
          </a:r>
          <a:endParaRPr lang="zh-TW" altLang="en-US" sz="1800" dirty="0">
            <a:latin typeface="Calibri" pitchFamily="34" charset="0"/>
          </a:endParaRPr>
        </a:p>
      </dgm:t>
    </dgm:pt>
    <dgm:pt modelId="{0AE8B502-601E-46D3-A2AD-5D5E482F433E}" type="parTrans" cxnId="{93309AB2-7F60-4A7F-8D72-D0B101BAD216}">
      <dgm:prSet/>
      <dgm:spPr/>
      <dgm:t>
        <a:bodyPr/>
        <a:lstStyle/>
        <a:p>
          <a:endParaRPr lang="zh-TW" altLang="en-US" sz="1800">
            <a:latin typeface="Calibri" pitchFamily="34" charset="0"/>
          </a:endParaRPr>
        </a:p>
      </dgm:t>
    </dgm:pt>
    <dgm:pt modelId="{5D251A9F-B9E5-462A-B2CA-3501D7673DF2}" type="sibTrans" cxnId="{93309AB2-7F60-4A7F-8D72-D0B101BAD216}">
      <dgm:prSet/>
      <dgm:spPr/>
      <dgm:t>
        <a:bodyPr/>
        <a:lstStyle/>
        <a:p>
          <a:endParaRPr lang="zh-TW" altLang="en-US" sz="1800">
            <a:latin typeface="Calibri" pitchFamily="34" charset="0"/>
          </a:endParaRPr>
        </a:p>
      </dgm:t>
    </dgm:pt>
    <dgm:pt modelId="{BC89986A-9413-4F18-8ED6-4F926B1C3740}">
      <dgm:prSet phldrT="[文字]" custT="1">
        <dgm:style>
          <a:lnRef idx="3">
            <a:schemeClr val="lt1"/>
          </a:lnRef>
          <a:fillRef idx="1">
            <a:schemeClr val="accent1"/>
          </a:fillRef>
          <a:effectRef idx="1">
            <a:schemeClr val="accent1"/>
          </a:effectRef>
          <a:fontRef idx="minor">
            <a:schemeClr val="lt1"/>
          </a:fontRef>
        </dgm:style>
      </dgm:prSet>
      <dgm:spPr/>
      <dgm:t>
        <a:bodyPr/>
        <a:lstStyle/>
        <a:p>
          <a:r>
            <a:rPr lang="zh-TW" altLang="en-US" sz="1800" dirty="0" smtClean="0">
              <a:latin typeface="Calibri" pitchFamily="34" charset="0"/>
            </a:rPr>
            <a:t>無線 </a:t>
          </a:r>
          <a:r>
            <a:rPr lang="en-US" altLang="zh-TW" sz="1800" dirty="0" smtClean="0">
              <a:latin typeface="Calibri" pitchFamily="34" charset="0"/>
            </a:rPr>
            <a:t>IDPS</a:t>
          </a:r>
          <a:r>
            <a:rPr lang="zh-TW" altLang="en-US" sz="1800" dirty="0" smtClean="0">
              <a:latin typeface="Calibri" pitchFamily="34" charset="0"/>
            </a:rPr>
            <a:t> </a:t>
          </a:r>
          <a:endParaRPr lang="zh-TW" altLang="en-US" sz="1800" dirty="0">
            <a:latin typeface="Calibri" pitchFamily="34" charset="0"/>
          </a:endParaRPr>
        </a:p>
      </dgm:t>
    </dgm:pt>
    <dgm:pt modelId="{5FA5C733-BD9F-4526-9DED-E8D7395AD435}" type="parTrans" cxnId="{AE3C6344-6A8E-4673-B7F1-2BC64401ABA1}">
      <dgm:prSet/>
      <dgm:spPr/>
      <dgm:t>
        <a:bodyPr/>
        <a:lstStyle/>
        <a:p>
          <a:endParaRPr lang="zh-TW" altLang="en-US" sz="1800">
            <a:latin typeface="Calibri" pitchFamily="34" charset="0"/>
          </a:endParaRPr>
        </a:p>
      </dgm:t>
    </dgm:pt>
    <dgm:pt modelId="{5F94C74E-915D-4364-86D5-5CB5AA4E66E3}" type="sibTrans" cxnId="{AE3C6344-6A8E-4673-B7F1-2BC64401ABA1}">
      <dgm:prSet/>
      <dgm:spPr/>
      <dgm:t>
        <a:bodyPr/>
        <a:lstStyle/>
        <a:p>
          <a:endParaRPr lang="zh-TW" altLang="en-US" sz="1800">
            <a:latin typeface="Calibri" pitchFamily="34" charset="0"/>
          </a:endParaRPr>
        </a:p>
      </dgm:t>
    </dgm:pt>
    <dgm:pt modelId="{2255148C-B354-4C1C-9AA9-A8F7E7BA255F}">
      <dgm:prSet phldrT="[文字]" custT="1">
        <dgm:style>
          <a:lnRef idx="3">
            <a:schemeClr val="lt1"/>
          </a:lnRef>
          <a:fillRef idx="1">
            <a:schemeClr val="accent1"/>
          </a:fillRef>
          <a:effectRef idx="1">
            <a:schemeClr val="accent1"/>
          </a:effectRef>
          <a:fontRef idx="minor">
            <a:schemeClr val="lt1"/>
          </a:fontRef>
        </dgm:style>
      </dgm:prSet>
      <dgm:spPr/>
      <dgm:t>
        <a:bodyPr/>
        <a:lstStyle/>
        <a:p>
          <a:r>
            <a:rPr lang="en-US" altLang="zh-TW" sz="1800" dirty="0" smtClean="0">
              <a:latin typeface="Calibri" pitchFamily="34" charset="0"/>
            </a:rPr>
            <a:t>NBA</a:t>
          </a:r>
          <a:r>
            <a:rPr lang="zh-TW" altLang="en-US" sz="1800" dirty="0" smtClean="0">
              <a:latin typeface="Calibri" pitchFamily="34" charset="0"/>
            </a:rPr>
            <a:t> 系統 </a:t>
          </a:r>
          <a:endParaRPr lang="zh-TW" altLang="en-US" sz="1800" dirty="0">
            <a:latin typeface="Calibri" pitchFamily="34" charset="0"/>
          </a:endParaRPr>
        </a:p>
      </dgm:t>
    </dgm:pt>
    <dgm:pt modelId="{3ED9BDD0-0B8F-4763-99A6-5EF1CCD26ACA}" type="parTrans" cxnId="{BC15635F-18FF-424E-B6D4-1A3DDA86DDB6}">
      <dgm:prSet/>
      <dgm:spPr/>
      <dgm:t>
        <a:bodyPr/>
        <a:lstStyle/>
        <a:p>
          <a:endParaRPr lang="zh-TW" altLang="en-US" sz="1800">
            <a:latin typeface="Calibri" pitchFamily="34" charset="0"/>
          </a:endParaRPr>
        </a:p>
      </dgm:t>
    </dgm:pt>
    <dgm:pt modelId="{D730F0C8-B2D9-4916-8E13-50D22C021BE6}" type="sibTrans" cxnId="{BC15635F-18FF-424E-B6D4-1A3DDA86DDB6}">
      <dgm:prSet/>
      <dgm:spPr/>
      <dgm:t>
        <a:bodyPr/>
        <a:lstStyle/>
        <a:p>
          <a:endParaRPr lang="zh-TW" altLang="en-US" sz="1800">
            <a:latin typeface="Calibri" pitchFamily="34" charset="0"/>
          </a:endParaRPr>
        </a:p>
      </dgm:t>
    </dgm:pt>
    <dgm:pt modelId="{B5CB27E2-5026-4097-A32A-D55EBEE91FC2}">
      <dgm:prSet phldrT="[文字]" custT="1">
        <dgm:style>
          <a:lnRef idx="3">
            <a:schemeClr val="lt1"/>
          </a:lnRef>
          <a:fillRef idx="1">
            <a:schemeClr val="accent1"/>
          </a:fillRef>
          <a:effectRef idx="1">
            <a:schemeClr val="accent1"/>
          </a:effectRef>
          <a:fontRef idx="minor">
            <a:schemeClr val="lt1"/>
          </a:fontRef>
        </dgm:style>
      </dgm:prSet>
      <dgm:spPr/>
      <dgm:t>
        <a:bodyPr/>
        <a:lstStyle/>
        <a:p>
          <a:r>
            <a:rPr lang="zh-TW" altLang="en-US" sz="1800" dirty="0" smtClean="0">
              <a:latin typeface="Calibri" pitchFamily="34" charset="0"/>
            </a:rPr>
            <a:t>主機 </a:t>
          </a:r>
          <a:r>
            <a:rPr lang="en-US" altLang="zh-TW" sz="1800" dirty="0" smtClean="0">
              <a:latin typeface="Calibri" pitchFamily="34" charset="0"/>
            </a:rPr>
            <a:t>IDPS</a:t>
          </a:r>
          <a:r>
            <a:rPr lang="zh-TW" altLang="en-US" sz="1800" dirty="0" smtClean="0">
              <a:latin typeface="Calibri" pitchFamily="34" charset="0"/>
            </a:rPr>
            <a:t> </a:t>
          </a:r>
          <a:endParaRPr lang="zh-TW" altLang="en-US" sz="1800" dirty="0">
            <a:latin typeface="Calibri" pitchFamily="34" charset="0"/>
          </a:endParaRPr>
        </a:p>
      </dgm:t>
    </dgm:pt>
    <dgm:pt modelId="{6832017C-1490-4CF1-874D-8C82F6AF6DA4}" type="parTrans" cxnId="{3BD5C2B1-FD24-4DFA-94F8-C2D1259F5D9C}">
      <dgm:prSet/>
      <dgm:spPr/>
      <dgm:t>
        <a:bodyPr/>
        <a:lstStyle/>
        <a:p>
          <a:endParaRPr lang="zh-TW" altLang="en-US" sz="1800">
            <a:latin typeface="Calibri" pitchFamily="34" charset="0"/>
          </a:endParaRPr>
        </a:p>
      </dgm:t>
    </dgm:pt>
    <dgm:pt modelId="{DFC4416A-D729-42D3-B06E-1E2CF73902B3}" type="sibTrans" cxnId="{3BD5C2B1-FD24-4DFA-94F8-C2D1259F5D9C}">
      <dgm:prSet/>
      <dgm:spPr/>
      <dgm:t>
        <a:bodyPr/>
        <a:lstStyle/>
        <a:p>
          <a:endParaRPr lang="zh-TW" altLang="en-US" sz="1800">
            <a:latin typeface="Calibri" pitchFamily="34" charset="0"/>
          </a:endParaRPr>
        </a:p>
      </dgm:t>
    </dgm:pt>
    <dgm:pt modelId="{50E1DC8B-05AA-4E73-8F63-2965815A584D}" type="pres">
      <dgm:prSet presAssocID="{02BAA45B-AC95-4F7E-8218-C0D59FD3B93C}" presName="matrix" presStyleCnt="0">
        <dgm:presLayoutVars>
          <dgm:chMax val="1"/>
          <dgm:dir/>
          <dgm:resizeHandles val="exact"/>
        </dgm:presLayoutVars>
      </dgm:prSet>
      <dgm:spPr/>
      <dgm:t>
        <a:bodyPr/>
        <a:lstStyle/>
        <a:p>
          <a:endParaRPr lang="zh-TW" altLang="en-US"/>
        </a:p>
      </dgm:t>
    </dgm:pt>
    <dgm:pt modelId="{84111E43-FD0A-4E5A-AB0C-F8DD040DFCF0}" type="pres">
      <dgm:prSet presAssocID="{02BAA45B-AC95-4F7E-8218-C0D59FD3B93C}" presName="diamond" presStyleLbl="bgShp" presStyleIdx="0" presStyleCnt="1"/>
      <dgm:spPr/>
    </dgm:pt>
    <dgm:pt modelId="{D08ABB71-D091-40CA-8673-3C1FDDCFD672}" type="pres">
      <dgm:prSet presAssocID="{02BAA45B-AC95-4F7E-8218-C0D59FD3B93C}" presName="quad1" presStyleLbl="node1" presStyleIdx="0" presStyleCnt="4">
        <dgm:presLayoutVars>
          <dgm:chMax val="0"/>
          <dgm:chPref val="0"/>
          <dgm:bulletEnabled val="1"/>
        </dgm:presLayoutVars>
      </dgm:prSet>
      <dgm:spPr/>
      <dgm:t>
        <a:bodyPr/>
        <a:lstStyle/>
        <a:p>
          <a:endParaRPr lang="zh-TW" altLang="en-US"/>
        </a:p>
      </dgm:t>
    </dgm:pt>
    <dgm:pt modelId="{73AEF6B5-C117-422E-8F2A-E7CA6184E50F}" type="pres">
      <dgm:prSet presAssocID="{02BAA45B-AC95-4F7E-8218-C0D59FD3B93C}" presName="quad2" presStyleLbl="node1" presStyleIdx="1" presStyleCnt="4">
        <dgm:presLayoutVars>
          <dgm:chMax val="0"/>
          <dgm:chPref val="0"/>
          <dgm:bulletEnabled val="1"/>
        </dgm:presLayoutVars>
      </dgm:prSet>
      <dgm:spPr/>
      <dgm:t>
        <a:bodyPr/>
        <a:lstStyle/>
        <a:p>
          <a:endParaRPr lang="zh-TW" altLang="en-US"/>
        </a:p>
      </dgm:t>
    </dgm:pt>
    <dgm:pt modelId="{7F69CF5C-BD46-494F-A61F-2C1FB7EDAF4A}" type="pres">
      <dgm:prSet presAssocID="{02BAA45B-AC95-4F7E-8218-C0D59FD3B93C}" presName="quad3" presStyleLbl="node1" presStyleIdx="2" presStyleCnt="4">
        <dgm:presLayoutVars>
          <dgm:chMax val="0"/>
          <dgm:chPref val="0"/>
          <dgm:bulletEnabled val="1"/>
        </dgm:presLayoutVars>
      </dgm:prSet>
      <dgm:spPr/>
      <dgm:t>
        <a:bodyPr/>
        <a:lstStyle/>
        <a:p>
          <a:endParaRPr lang="zh-TW" altLang="en-US"/>
        </a:p>
      </dgm:t>
    </dgm:pt>
    <dgm:pt modelId="{7CCBEBE7-9BFE-430C-8794-3F952E84956D}" type="pres">
      <dgm:prSet presAssocID="{02BAA45B-AC95-4F7E-8218-C0D59FD3B93C}" presName="quad4" presStyleLbl="node1" presStyleIdx="3" presStyleCnt="4">
        <dgm:presLayoutVars>
          <dgm:chMax val="0"/>
          <dgm:chPref val="0"/>
          <dgm:bulletEnabled val="1"/>
        </dgm:presLayoutVars>
      </dgm:prSet>
      <dgm:spPr/>
      <dgm:t>
        <a:bodyPr/>
        <a:lstStyle/>
        <a:p>
          <a:endParaRPr lang="zh-TW" altLang="en-US"/>
        </a:p>
      </dgm:t>
    </dgm:pt>
  </dgm:ptLst>
  <dgm:cxnLst>
    <dgm:cxn modelId="{AE3C6344-6A8E-4673-B7F1-2BC64401ABA1}" srcId="{02BAA45B-AC95-4F7E-8218-C0D59FD3B93C}" destId="{BC89986A-9413-4F18-8ED6-4F926B1C3740}" srcOrd="1" destOrd="0" parTransId="{5FA5C733-BD9F-4526-9DED-E8D7395AD435}" sibTransId="{5F94C74E-915D-4364-86D5-5CB5AA4E66E3}"/>
    <dgm:cxn modelId="{71C8A96E-29E2-4B5D-B848-9EAA01B04E02}" type="presOf" srcId="{02BAA45B-AC95-4F7E-8218-C0D59FD3B93C}" destId="{50E1DC8B-05AA-4E73-8F63-2965815A584D}" srcOrd="0" destOrd="0" presId="urn:microsoft.com/office/officeart/2005/8/layout/matrix3"/>
    <dgm:cxn modelId="{A5DAD4AF-F1D1-45EE-896A-81DB3548E472}" type="presOf" srcId="{BC89986A-9413-4F18-8ED6-4F926B1C3740}" destId="{73AEF6B5-C117-422E-8F2A-E7CA6184E50F}" srcOrd="0" destOrd="0" presId="urn:microsoft.com/office/officeart/2005/8/layout/matrix3"/>
    <dgm:cxn modelId="{A61B445D-26A8-40F5-87FD-04AFAD29BD2F}" type="presOf" srcId="{B35F31A7-4F4E-4F03-94B5-F336B1365F2B}" destId="{D08ABB71-D091-40CA-8673-3C1FDDCFD672}" srcOrd="0" destOrd="0" presId="urn:microsoft.com/office/officeart/2005/8/layout/matrix3"/>
    <dgm:cxn modelId="{93309AB2-7F60-4A7F-8D72-D0B101BAD216}" srcId="{02BAA45B-AC95-4F7E-8218-C0D59FD3B93C}" destId="{B35F31A7-4F4E-4F03-94B5-F336B1365F2B}" srcOrd="0" destOrd="0" parTransId="{0AE8B502-601E-46D3-A2AD-5D5E482F433E}" sibTransId="{5D251A9F-B9E5-462A-B2CA-3501D7673DF2}"/>
    <dgm:cxn modelId="{483682FA-4084-4937-8DE5-6B10533C6B21}" type="presOf" srcId="{2255148C-B354-4C1C-9AA9-A8F7E7BA255F}" destId="{7F69CF5C-BD46-494F-A61F-2C1FB7EDAF4A}" srcOrd="0" destOrd="0" presId="urn:microsoft.com/office/officeart/2005/8/layout/matrix3"/>
    <dgm:cxn modelId="{0B98037F-8C47-42D7-B934-285ADDA41A20}" type="presOf" srcId="{B5CB27E2-5026-4097-A32A-D55EBEE91FC2}" destId="{7CCBEBE7-9BFE-430C-8794-3F952E84956D}" srcOrd="0" destOrd="0" presId="urn:microsoft.com/office/officeart/2005/8/layout/matrix3"/>
    <dgm:cxn modelId="{BC15635F-18FF-424E-B6D4-1A3DDA86DDB6}" srcId="{02BAA45B-AC95-4F7E-8218-C0D59FD3B93C}" destId="{2255148C-B354-4C1C-9AA9-A8F7E7BA255F}" srcOrd="2" destOrd="0" parTransId="{3ED9BDD0-0B8F-4763-99A6-5EF1CCD26ACA}" sibTransId="{D730F0C8-B2D9-4916-8E13-50D22C021BE6}"/>
    <dgm:cxn modelId="{3BD5C2B1-FD24-4DFA-94F8-C2D1259F5D9C}" srcId="{02BAA45B-AC95-4F7E-8218-C0D59FD3B93C}" destId="{B5CB27E2-5026-4097-A32A-D55EBEE91FC2}" srcOrd="3" destOrd="0" parTransId="{6832017C-1490-4CF1-874D-8C82F6AF6DA4}" sibTransId="{DFC4416A-D729-42D3-B06E-1E2CF73902B3}"/>
    <dgm:cxn modelId="{06B2CAE8-BB87-48E0-92D1-B4EFB4DE4C6A}" type="presParOf" srcId="{50E1DC8B-05AA-4E73-8F63-2965815A584D}" destId="{84111E43-FD0A-4E5A-AB0C-F8DD040DFCF0}" srcOrd="0" destOrd="0" presId="urn:microsoft.com/office/officeart/2005/8/layout/matrix3"/>
    <dgm:cxn modelId="{2C4228F5-5DDE-429C-A2BE-056E76215AB5}" type="presParOf" srcId="{50E1DC8B-05AA-4E73-8F63-2965815A584D}" destId="{D08ABB71-D091-40CA-8673-3C1FDDCFD672}" srcOrd="1" destOrd="0" presId="urn:microsoft.com/office/officeart/2005/8/layout/matrix3"/>
    <dgm:cxn modelId="{ABD2E07B-9D19-4999-83A4-ACD21F0CD2CC}" type="presParOf" srcId="{50E1DC8B-05AA-4E73-8F63-2965815A584D}" destId="{73AEF6B5-C117-422E-8F2A-E7CA6184E50F}" srcOrd="2" destOrd="0" presId="urn:microsoft.com/office/officeart/2005/8/layout/matrix3"/>
    <dgm:cxn modelId="{DF3CBEBB-6C17-4680-9FE6-7186D602BC12}" type="presParOf" srcId="{50E1DC8B-05AA-4E73-8F63-2965815A584D}" destId="{7F69CF5C-BD46-494F-A61F-2C1FB7EDAF4A}" srcOrd="3" destOrd="0" presId="urn:microsoft.com/office/officeart/2005/8/layout/matrix3"/>
    <dgm:cxn modelId="{4B713B59-5973-410C-B9F9-8DBC24990840}" type="presParOf" srcId="{50E1DC8B-05AA-4E73-8F63-2965815A584D}" destId="{7CCBEBE7-9BFE-430C-8794-3F952E84956D}"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2BAA45B-AC95-4F7E-8218-C0D59FD3B93C}"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zh-TW" altLang="en-US"/>
        </a:p>
      </dgm:t>
    </dgm:pt>
    <dgm:pt modelId="{B35F31A7-4F4E-4F03-94B5-F336B1365F2B}">
      <dgm:prSet phldrT="[文字]" custT="1">
        <dgm:style>
          <a:lnRef idx="3">
            <a:schemeClr val="lt1"/>
          </a:lnRef>
          <a:fillRef idx="1">
            <a:schemeClr val="accent1"/>
          </a:fillRef>
          <a:effectRef idx="1">
            <a:schemeClr val="accent1"/>
          </a:effectRef>
          <a:fontRef idx="minor">
            <a:schemeClr val="lt1"/>
          </a:fontRef>
        </dgm:style>
      </dgm:prSet>
      <dgm:spPr/>
      <dgm:t>
        <a:bodyPr/>
        <a:lstStyle/>
        <a:p>
          <a:r>
            <a:rPr lang="zh-TW" altLang="en-US" sz="1800" dirty="0" smtClean="0">
              <a:latin typeface="Calibri" pitchFamily="34" charset="0"/>
            </a:rPr>
            <a:t>網路 </a:t>
          </a:r>
          <a:r>
            <a:rPr lang="en-US" altLang="zh-TW" sz="1800" dirty="0" smtClean="0">
              <a:latin typeface="Calibri" pitchFamily="34" charset="0"/>
            </a:rPr>
            <a:t>IDPS</a:t>
          </a:r>
          <a:endParaRPr lang="zh-TW" altLang="en-US" sz="1800" dirty="0">
            <a:latin typeface="Calibri" pitchFamily="34" charset="0"/>
          </a:endParaRPr>
        </a:p>
      </dgm:t>
    </dgm:pt>
    <dgm:pt modelId="{0AE8B502-601E-46D3-A2AD-5D5E482F433E}" type="parTrans" cxnId="{93309AB2-7F60-4A7F-8D72-D0B101BAD216}">
      <dgm:prSet/>
      <dgm:spPr/>
      <dgm:t>
        <a:bodyPr/>
        <a:lstStyle/>
        <a:p>
          <a:endParaRPr lang="zh-TW" altLang="en-US" sz="1800">
            <a:latin typeface="Calibri" pitchFamily="34" charset="0"/>
          </a:endParaRPr>
        </a:p>
      </dgm:t>
    </dgm:pt>
    <dgm:pt modelId="{5D251A9F-B9E5-462A-B2CA-3501D7673DF2}" type="sibTrans" cxnId="{93309AB2-7F60-4A7F-8D72-D0B101BAD216}">
      <dgm:prSet/>
      <dgm:spPr/>
      <dgm:t>
        <a:bodyPr/>
        <a:lstStyle/>
        <a:p>
          <a:endParaRPr lang="zh-TW" altLang="en-US" sz="1800">
            <a:latin typeface="Calibri" pitchFamily="34" charset="0"/>
          </a:endParaRPr>
        </a:p>
      </dgm:t>
    </dgm:pt>
    <dgm:pt modelId="{BC89986A-9413-4F18-8ED6-4F926B1C3740}">
      <dgm:prSet phldrT="[文字]" custT="1">
        <dgm:style>
          <a:lnRef idx="2">
            <a:schemeClr val="accent1"/>
          </a:lnRef>
          <a:fillRef idx="1">
            <a:schemeClr val="lt1"/>
          </a:fillRef>
          <a:effectRef idx="0">
            <a:schemeClr val="accent1"/>
          </a:effectRef>
          <a:fontRef idx="minor">
            <a:schemeClr val="dk1"/>
          </a:fontRef>
        </dgm:style>
      </dgm:prSet>
      <dgm:spPr/>
      <dgm:t>
        <a:bodyPr/>
        <a:lstStyle/>
        <a:p>
          <a:r>
            <a:rPr lang="zh-TW" altLang="en-US" sz="1800" dirty="0" smtClean="0">
              <a:latin typeface="Calibri" pitchFamily="34" charset="0"/>
            </a:rPr>
            <a:t>無線 </a:t>
          </a:r>
          <a:r>
            <a:rPr lang="en-US" altLang="zh-TW" sz="1800" dirty="0" smtClean="0">
              <a:latin typeface="Calibri" pitchFamily="34" charset="0"/>
            </a:rPr>
            <a:t>IDPS</a:t>
          </a:r>
          <a:r>
            <a:rPr lang="zh-TW" altLang="en-US" sz="1800" dirty="0" smtClean="0">
              <a:latin typeface="Calibri" pitchFamily="34" charset="0"/>
            </a:rPr>
            <a:t> </a:t>
          </a:r>
          <a:endParaRPr lang="zh-TW" altLang="en-US" sz="1800" dirty="0">
            <a:latin typeface="Calibri" pitchFamily="34" charset="0"/>
          </a:endParaRPr>
        </a:p>
      </dgm:t>
    </dgm:pt>
    <dgm:pt modelId="{5FA5C733-BD9F-4526-9DED-E8D7395AD435}" type="parTrans" cxnId="{AE3C6344-6A8E-4673-B7F1-2BC64401ABA1}">
      <dgm:prSet/>
      <dgm:spPr/>
      <dgm:t>
        <a:bodyPr/>
        <a:lstStyle/>
        <a:p>
          <a:endParaRPr lang="zh-TW" altLang="en-US" sz="1800">
            <a:latin typeface="Calibri" pitchFamily="34" charset="0"/>
          </a:endParaRPr>
        </a:p>
      </dgm:t>
    </dgm:pt>
    <dgm:pt modelId="{5F94C74E-915D-4364-86D5-5CB5AA4E66E3}" type="sibTrans" cxnId="{AE3C6344-6A8E-4673-B7F1-2BC64401ABA1}">
      <dgm:prSet/>
      <dgm:spPr/>
      <dgm:t>
        <a:bodyPr/>
        <a:lstStyle/>
        <a:p>
          <a:endParaRPr lang="zh-TW" altLang="en-US" sz="1800">
            <a:latin typeface="Calibri" pitchFamily="34" charset="0"/>
          </a:endParaRPr>
        </a:p>
      </dgm:t>
    </dgm:pt>
    <dgm:pt modelId="{2255148C-B354-4C1C-9AA9-A8F7E7BA255F}">
      <dgm:prSet phldrT="[文字]" custT="1">
        <dgm:style>
          <a:lnRef idx="3">
            <a:schemeClr val="lt1"/>
          </a:lnRef>
          <a:fillRef idx="1">
            <a:schemeClr val="accent1"/>
          </a:fillRef>
          <a:effectRef idx="1">
            <a:schemeClr val="accent1"/>
          </a:effectRef>
          <a:fontRef idx="minor">
            <a:schemeClr val="lt1"/>
          </a:fontRef>
        </dgm:style>
      </dgm:prSet>
      <dgm:spPr/>
      <dgm:t>
        <a:bodyPr/>
        <a:lstStyle/>
        <a:p>
          <a:r>
            <a:rPr lang="en-US" altLang="zh-TW" sz="1800" dirty="0" smtClean="0">
              <a:latin typeface="Calibri" pitchFamily="34" charset="0"/>
            </a:rPr>
            <a:t>NBA</a:t>
          </a:r>
          <a:r>
            <a:rPr lang="zh-TW" altLang="en-US" sz="1800" dirty="0" smtClean="0">
              <a:latin typeface="Calibri" pitchFamily="34" charset="0"/>
            </a:rPr>
            <a:t> 系統 </a:t>
          </a:r>
          <a:endParaRPr lang="zh-TW" altLang="en-US" sz="1800" dirty="0">
            <a:latin typeface="Calibri" pitchFamily="34" charset="0"/>
          </a:endParaRPr>
        </a:p>
      </dgm:t>
    </dgm:pt>
    <dgm:pt modelId="{3ED9BDD0-0B8F-4763-99A6-5EF1CCD26ACA}" type="parTrans" cxnId="{BC15635F-18FF-424E-B6D4-1A3DDA86DDB6}">
      <dgm:prSet/>
      <dgm:spPr/>
      <dgm:t>
        <a:bodyPr/>
        <a:lstStyle/>
        <a:p>
          <a:endParaRPr lang="zh-TW" altLang="en-US" sz="1800">
            <a:latin typeface="Calibri" pitchFamily="34" charset="0"/>
          </a:endParaRPr>
        </a:p>
      </dgm:t>
    </dgm:pt>
    <dgm:pt modelId="{D730F0C8-B2D9-4916-8E13-50D22C021BE6}" type="sibTrans" cxnId="{BC15635F-18FF-424E-B6D4-1A3DDA86DDB6}">
      <dgm:prSet/>
      <dgm:spPr/>
      <dgm:t>
        <a:bodyPr/>
        <a:lstStyle/>
        <a:p>
          <a:endParaRPr lang="zh-TW" altLang="en-US" sz="1800">
            <a:latin typeface="Calibri" pitchFamily="34" charset="0"/>
          </a:endParaRPr>
        </a:p>
      </dgm:t>
    </dgm:pt>
    <dgm:pt modelId="{B5CB27E2-5026-4097-A32A-D55EBEE91FC2}">
      <dgm:prSet phldrT="[文字]" custT="1">
        <dgm:style>
          <a:lnRef idx="3">
            <a:schemeClr val="lt1"/>
          </a:lnRef>
          <a:fillRef idx="1">
            <a:schemeClr val="accent1"/>
          </a:fillRef>
          <a:effectRef idx="1">
            <a:schemeClr val="accent1"/>
          </a:effectRef>
          <a:fontRef idx="minor">
            <a:schemeClr val="lt1"/>
          </a:fontRef>
        </dgm:style>
      </dgm:prSet>
      <dgm:spPr/>
      <dgm:t>
        <a:bodyPr/>
        <a:lstStyle/>
        <a:p>
          <a:r>
            <a:rPr lang="zh-TW" altLang="en-US" sz="1800" dirty="0" smtClean="0">
              <a:latin typeface="Calibri" pitchFamily="34" charset="0"/>
            </a:rPr>
            <a:t>主機 </a:t>
          </a:r>
          <a:r>
            <a:rPr lang="en-US" altLang="zh-TW" sz="1800" dirty="0" smtClean="0">
              <a:latin typeface="Calibri" pitchFamily="34" charset="0"/>
            </a:rPr>
            <a:t>IDPS</a:t>
          </a:r>
          <a:r>
            <a:rPr lang="zh-TW" altLang="en-US" sz="1800" dirty="0" smtClean="0">
              <a:latin typeface="Calibri" pitchFamily="34" charset="0"/>
            </a:rPr>
            <a:t> </a:t>
          </a:r>
          <a:endParaRPr lang="zh-TW" altLang="en-US" sz="1800" dirty="0">
            <a:latin typeface="Calibri" pitchFamily="34" charset="0"/>
          </a:endParaRPr>
        </a:p>
      </dgm:t>
    </dgm:pt>
    <dgm:pt modelId="{6832017C-1490-4CF1-874D-8C82F6AF6DA4}" type="parTrans" cxnId="{3BD5C2B1-FD24-4DFA-94F8-C2D1259F5D9C}">
      <dgm:prSet/>
      <dgm:spPr/>
      <dgm:t>
        <a:bodyPr/>
        <a:lstStyle/>
        <a:p>
          <a:endParaRPr lang="zh-TW" altLang="en-US" sz="1800">
            <a:latin typeface="Calibri" pitchFamily="34" charset="0"/>
          </a:endParaRPr>
        </a:p>
      </dgm:t>
    </dgm:pt>
    <dgm:pt modelId="{DFC4416A-D729-42D3-B06E-1E2CF73902B3}" type="sibTrans" cxnId="{3BD5C2B1-FD24-4DFA-94F8-C2D1259F5D9C}">
      <dgm:prSet/>
      <dgm:spPr/>
      <dgm:t>
        <a:bodyPr/>
        <a:lstStyle/>
        <a:p>
          <a:endParaRPr lang="zh-TW" altLang="en-US" sz="1800">
            <a:latin typeface="Calibri" pitchFamily="34" charset="0"/>
          </a:endParaRPr>
        </a:p>
      </dgm:t>
    </dgm:pt>
    <dgm:pt modelId="{50E1DC8B-05AA-4E73-8F63-2965815A584D}" type="pres">
      <dgm:prSet presAssocID="{02BAA45B-AC95-4F7E-8218-C0D59FD3B93C}" presName="matrix" presStyleCnt="0">
        <dgm:presLayoutVars>
          <dgm:chMax val="1"/>
          <dgm:dir/>
          <dgm:resizeHandles val="exact"/>
        </dgm:presLayoutVars>
      </dgm:prSet>
      <dgm:spPr/>
      <dgm:t>
        <a:bodyPr/>
        <a:lstStyle/>
        <a:p>
          <a:endParaRPr lang="zh-TW" altLang="en-US"/>
        </a:p>
      </dgm:t>
    </dgm:pt>
    <dgm:pt modelId="{84111E43-FD0A-4E5A-AB0C-F8DD040DFCF0}" type="pres">
      <dgm:prSet presAssocID="{02BAA45B-AC95-4F7E-8218-C0D59FD3B93C}" presName="diamond" presStyleLbl="bgShp" presStyleIdx="0" presStyleCnt="1"/>
      <dgm:spPr/>
    </dgm:pt>
    <dgm:pt modelId="{D08ABB71-D091-40CA-8673-3C1FDDCFD672}" type="pres">
      <dgm:prSet presAssocID="{02BAA45B-AC95-4F7E-8218-C0D59FD3B93C}" presName="quad1" presStyleLbl="node1" presStyleIdx="0" presStyleCnt="4">
        <dgm:presLayoutVars>
          <dgm:chMax val="0"/>
          <dgm:chPref val="0"/>
          <dgm:bulletEnabled val="1"/>
        </dgm:presLayoutVars>
      </dgm:prSet>
      <dgm:spPr/>
      <dgm:t>
        <a:bodyPr/>
        <a:lstStyle/>
        <a:p>
          <a:endParaRPr lang="zh-TW" altLang="en-US"/>
        </a:p>
      </dgm:t>
    </dgm:pt>
    <dgm:pt modelId="{73AEF6B5-C117-422E-8F2A-E7CA6184E50F}" type="pres">
      <dgm:prSet presAssocID="{02BAA45B-AC95-4F7E-8218-C0D59FD3B93C}" presName="quad2" presStyleLbl="node1" presStyleIdx="1" presStyleCnt="4">
        <dgm:presLayoutVars>
          <dgm:chMax val="0"/>
          <dgm:chPref val="0"/>
          <dgm:bulletEnabled val="1"/>
        </dgm:presLayoutVars>
      </dgm:prSet>
      <dgm:spPr/>
      <dgm:t>
        <a:bodyPr/>
        <a:lstStyle/>
        <a:p>
          <a:endParaRPr lang="zh-TW" altLang="en-US"/>
        </a:p>
      </dgm:t>
    </dgm:pt>
    <dgm:pt modelId="{7F69CF5C-BD46-494F-A61F-2C1FB7EDAF4A}" type="pres">
      <dgm:prSet presAssocID="{02BAA45B-AC95-4F7E-8218-C0D59FD3B93C}" presName="quad3" presStyleLbl="node1" presStyleIdx="2" presStyleCnt="4">
        <dgm:presLayoutVars>
          <dgm:chMax val="0"/>
          <dgm:chPref val="0"/>
          <dgm:bulletEnabled val="1"/>
        </dgm:presLayoutVars>
      </dgm:prSet>
      <dgm:spPr/>
      <dgm:t>
        <a:bodyPr/>
        <a:lstStyle/>
        <a:p>
          <a:endParaRPr lang="zh-TW" altLang="en-US"/>
        </a:p>
      </dgm:t>
    </dgm:pt>
    <dgm:pt modelId="{7CCBEBE7-9BFE-430C-8794-3F952E84956D}" type="pres">
      <dgm:prSet presAssocID="{02BAA45B-AC95-4F7E-8218-C0D59FD3B93C}" presName="quad4" presStyleLbl="node1" presStyleIdx="3" presStyleCnt="4">
        <dgm:presLayoutVars>
          <dgm:chMax val="0"/>
          <dgm:chPref val="0"/>
          <dgm:bulletEnabled val="1"/>
        </dgm:presLayoutVars>
      </dgm:prSet>
      <dgm:spPr/>
      <dgm:t>
        <a:bodyPr/>
        <a:lstStyle/>
        <a:p>
          <a:endParaRPr lang="zh-TW" altLang="en-US"/>
        </a:p>
      </dgm:t>
    </dgm:pt>
  </dgm:ptLst>
  <dgm:cxnLst>
    <dgm:cxn modelId="{AE3C6344-6A8E-4673-B7F1-2BC64401ABA1}" srcId="{02BAA45B-AC95-4F7E-8218-C0D59FD3B93C}" destId="{BC89986A-9413-4F18-8ED6-4F926B1C3740}" srcOrd="1" destOrd="0" parTransId="{5FA5C733-BD9F-4526-9DED-E8D7395AD435}" sibTransId="{5F94C74E-915D-4364-86D5-5CB5AA4E66E3}"/>
    <dgm:cxn modelId="{DA545E67-361F-4722-92C1-6F9087560D72}" type="presOf" srcId="{BC89986A-9413-4F18-8ED6-4F926B1C3740}" destId="{73AEF6B5-C117-422E-8F2A-E7CA6184E50F}" srcOrd="0" destOrd="0" presId="urn:microsoft.com/office/officeart/2005/8/layout/matrix3"/>
    <dgm:cxn modelId="{56ED3D05-7621-48FC-81BE-C291743C5F83}" type="presOf" srcId="{02BAA45B-AC95-4F7E-8218-C0D59FD3B93C}" destId="{50E1DC8B-05AA-4E73-8F63-2965815A584D}" srcOrd="0" destOrd="0" presId="urn:microsoft.com/office/officeart/2005/8/layout/matrix3"/>
    <dgm:cxn modelId="{93309AB2-7F60-4A7F-8D72-D0B101BAD216}" srcId="{02BAA45B-AC95-4F7E-8218-C0D59FD3B93C}" destId="{B35F31A7-4F4E-4F03-94B5-F336B1365F2B}" srcOrd="0" destOrd="0" parTransId="{0AE8B502-601E-46D3-A2AD-5D5E482F433E}" sibTransId="{5D251A9F-B9E5-462A-B2CA-3501D7673DF2}"/>
    <dgm:cxn modelId="{A1EDA81C-3FE3-418B-8164-4CD22AC85599}" type="presOf" srcId="{B35F31A7-4F4E-4F03-94B5-F336B1365F2B}" destId="{D08ABB71-D091-40CA-8673-3C1FDDCFD672}" srcOrd="0" destOrd="0" presId="urn:microsoft.com/office/officeart/2005/8/layout/matrix3"/>
    <dgm:cxn modelId="{41D9B1E9-4101-489A-ABA9-1420875DD2CD}" type="presOf" srcId="{2255148C-B354-4C1C-9AA9-A8F7E7BA255F}" destId="{7F69CF5C-BD46-494F-A61F-2C1FB7EDAF4A}" srcOrd="0" destOrd="0" presId="urn:microsoft.com/office/officeart/2005/8/layout/matrix3"/>
    <dgm:cxn modelId="{A8506FAF-AC83-455A-9EAC-6FA2CE4EED99}" type="presOf" srcId="{B5CB27E2-5026-4097-A32A-D55EBEE91FC2}" destId="{7CCBEBE7-9BFE-430C-8794-3F952E84956D}" srcOrd="0" destOrd="0" presId="urn:microsoft.com/office/officeart/2005/8/layout/matrix3"/>
    <dgm:cxn modelId="{BC15635F-18FF-424E-B6D4-1A3DDA86DDB6}" srcId="{02BAA45B-AC95-4F7E-8218-C0D59FD3B93C}" destId="{2255148C-B354-4C1C-9AA9-A8F7E7BA255F}" srcOrd="2" destOrd="0" parTransId="{3ED9BDD0-0B8F-4763-99A6-5EF1CCD26ACA}" sibTransId="{D730F0C8-B2D9-4916-8E13-50D22C021BE6}"/>
    <dgm:cxn modelId="{3BD5C2B1-FD24-4DFA-94F8-C2D1259F5D9C}" srcId="{02BAA45B-AC95-4F7E-8218-C0D59FD3B93C}" destId="{B5CB27E2-5026-4097-A32A-D55EBEE91FC2}" srcOrd="3" destOrd="0" parTransId="{6832017C-1490-4CF1-874D-8C82F6AF6DA4}" sibTransId="{DFC4416A-D729-42D3-B06E-1E2CF73902B3}"/>
    <dgm:cxn modelId="{0CBBF055-8D3F-4529-9A79-56FBDAAFFDDC}" type="presParOf" srcId="{50E1DC8B-05AA-4E73-8F63-2965815A584D}" destId="{84111E43-FD0A-4E5A-AB0C-F8DD040DFCF0}" srcOrd="0" destOrd="0" presId="urn:microsoft.com/office/officeart/2005/8/layout/matrix3"/>
    <dgm:cxn modelId="{8E2E547D-477E-4290-B321-3927BF3DA94B}" type="presParOf" srcId="{50E1DC8B-05AA-4E73-8F63-2965815A584D}" destId="{D08ABB71-D091-40CA-8673-3C1FDDCFD672}" srcOrd="1" destOrd="0" presId="urn:microsoft.com/office/officeart/2005/8/layout/matrix3"/>
    <dgm:cxn modelId="{CE3D3DDB-BD64-4546-BB42-BAB2C89594DB}" type="presParOf" srcId="{50E1DC8B-05AA-4E73-8F63-2965815A584D}" destId="{73AEF6B5-C117-422E-8F2A-E7CA6184E50F}" srcOrd="2" destOrd="0" presId="urn:microsoft.com/office/officeart/2005/8/layout/matrix3"/>
    <dgm:cxn modelId="{9E0B1E84-4A74-40F3-AE15-24D8441A4DF5}" type="presParOf" srcId="{50E1DC8B-05AA-4E73-8F63-2965815A584D}" destId="{7F69CF5C-BD46-494F-A61F-2C1FB7EDAF4A}" srcOrd="3" destOrd="0" presId="urn:microsoft.com/office/officeart/2005/8/layout/matrix3"/>
    <dgm:cxn modelId="{2CE5F95A-112C-4B37-A554-B2BC6D5198D7}" type="presParOf" srcId="{50E1DC8B-05AA-4E73-8F63-2965815A584D}" destId="{7CCBEBE7-9BFE-430C-8794-3F952E84956D}"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2BAA45B-AC95-4F7E-8218-C0D59FD3B93C}"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zh-TW" altLang="en-US"/>
        </a:p>
      </dgm:t>
    </dgm:pt>
    <dgm:pt modelId="{B35F31A7-4F4E-4F03-94B5-F336B1365F2B}">
      <dgm:prSet phldrT="[文字]" custT="1">
        <dgm:style>
          <a:lnRef idx="3">
            <a:schemeClr val="lt1"/>
          </a:lnRef>
          <a:fillRef idx="1">
            <a:schemeClr val="accent1"/>
          </a:fillRef>
          <a:effectRef idx="1">
            <a:schemeClr val="accent1"/>
          </a:effectRef>
          <a:fontRef idx="minor">
            <a:schemeClr val="lt1"/>
          </a:fontRef>
        </dgm:style>
      </dgm:prSet>
      <dgm:spPr/>
      <dgm:t>
        <a:bodyPr/>
        <a:lstStyle/>
        <a:p>
          <a:r>
            <a:rPr lang="zh-TW" altLang="en-US" sz="1800" dirty="0" smtClean="0">
              <a:latin typeface="Calibri" pitchFamily="34" charset="0"/>
            </a:rPr>
            <a:t>網路 </a:t>
          </a:r>
          <a:r>
            <a:rPr lang="en-US" altLang="zh-TW" sz="1800" dirty="0" smtClean="0">
              <a:latin typeface="Calibri" pitchFamily="34" charset="0"/>
            </a:rPr>
            <a:t>IDPS</a:t>
          </a:r>
          <a:endParaRPr lang="zh-TW" altLang="en-US" sz="1800" dirty="0">
            <a:latin typeface="Calibri" pitchFamily="34" charset="0"/>
          </a:endParaRPr>
        </a:p>
      </dgm:t>
    </dgm:pt>
    <dgm:pt modelId="{0AE8B502-601E-46D3-A2AD-5D5E482F433E}" type="parTrans" cxnId="{93309AB2-7F60-4A7F-8D72-D0B101BAD216}">
      <dgm:prSet/>
      <dgm:spPr/>
      <dgm:t>
        <a:bodyPr/>
        <a:lstStyle/>
        <a:p>
          <a:endParaRPr lang="zh-TW" altLang="en-US" sz="1800">
            <a:latin typeface="Calibri" pitchFamily="34" charset="0"/>
          </a:endParaRPr>
        </a:p>
      </dgm:t>
    </dgm:pt>
    <dgm:pt modelId="{5D251A9F-B9E5-462A-B2CA-3501D7673DF2}" type="sibTrans" cxnId="{93309AB2-7F60-4A7F-8D72-D0B101BAD216}">
      <dgm:prSet/>
      <dgm:spPr/>
      <dgm:t>
        <a:bodyPr/>
        <a:lstStyle/>
        <a:p>
          <a:endParaRPr lang="zh-TW" altLang="en-US" sz="1800">
            <a:latin typeface="Calibri" pitchFamily="34" charset="0"/>
          </a:endParaRPr>
        </a:p>
      </dgm:t>
    </dgm:pt>
    <dgm:pt modelId="{BC89986A-9413-4F18-8ED6-4F926B1C3740}">
      <dgm:prSet phldrT="[文字]" custT="1">
        <dgm:style>
          <a:lnRef idx="3">
            <a:schemeClr val="lt1"/>
          </a:lnRef>
          <a:fillRef idx="1">
            <a:schemeClr val="accent1"/>
          </a:fillRef>
          <a:effectRef idx="1">
            <a:schemeClr val="accent1"/>
          </a:effectRef>
          <a:fontRef idx="minor">
            <a:schemeClr val="lt1"/>
          </a:fontRef>
        </dgm:style>
      </dgm:prSet>
      <dgm:spPr/>
      <dgm:t>
        <a:bodyPr/>
        <a:lstStyle/>
        <a:p>
          <a:r>
            <a:rPr lang="zh-TW" altLang="en-US" sz="1800" dirty="0" smtClean="0">
              <a:latin typeface="Calibri" pitchFamily="34" charset="0"/>
            </a:rPr>
            <a:t>無線 </a:t>
          </a:r>
          <a:r>
            <a:rPr lang="en-US" altLang="zh-TW" sz="1800" dirty="0" smtClean="0">
              <a:latin typeface="Calibri" pitchFamily="34" charset="0"/>
            </a:rPr>
            <a:t>IDPS</a:t>
          </a:r>
          <a:r>
            <a:rPr lang="zh-TW" altLang="en-US" sz="1800" dirty="0" smtClean="0">
              <a:latin typeface="Calibri" pitchFamily="34" charset="0"/>
            </a:rPr>
            <a:t> </a:t>
          </a:r>
          <a:endParaRPr lang="zh-TW" altLang="en-US" sz="1800" dirty="0">
            <a:latin typeface="Calibri" pitchFamily="34" charset="0"/>
          </a:endParaRPr>
        </a:p>
      </dgm:t>
    </dgm:pt>
    <dgm:pt modelId="{5FA5C733-BD9F-4526-9DED-E8D7395AD435}" type="parTrans" cxnId="{AE3C6344-6A8E-4673-B7F1-2BC64401ABA1}">
      <dgm:prSet/>
      <dgm:spPr/>
      <dgm:t>
        <a:bodyPr/>
        <a:lstStyle/>
        <a:p>
          <a:endParaRPr lang="zh-TW" altLang="en-US" sz="1800">
            <a:latin typeface="Calibri" pitchFamily="34" charset="0"/>
          </a:endParaRPr>
        </a:p>
      </dgm:t>
    </dgm:pt>
    <dgm:pt modelId="{5F94C74E-915D-4364-86D5-5CB5AA4E66E3}" type="sibTrans" cxnId="{AE3C6344-6A8E-4673-B7F1-2BC64401ABA1}">
      <dgm:prSet/>
      <dgm:spPr/>
      <dgm:t>
        <a:bodyPr/>
        <a:lstStyle/>
        <a:p>
          <a:endParaRPr lang="zh-TW" altLang="en-US" sz="1800">
            <a:latin typeface="Calibri" pitchFamily="34" charset="0"/>
          </a:endParaRPr>
        </a:p>
      </dgm:t>
    </dgm:pt>
    <dgm:pt modelId="{2255148C-B354-4C1C-9AA9-A8F7E7BA255F}">
      <dgm:prSet phldrT="[文字]" custT="1">
        <dgm:style>
          <a:lnRef idx="2">
            <a:schemeClr val="accent1"/>
          </a:lnRef>
          <a:fillRef idx="1">
            <a:schemeClr val="lt1"/>
          </a:fillRef>
          <a:effectRef idx="0">
            <a:schemeClr val="accent1"/>
          </a:effectRef>
          <a:fontRef idx="minor">
            <a:schemeClr val="dk1"/>
          </a:fontRef>
        </dgm:style>
      </dgm:prSet>
      <dgm:spPr/>
      <dgm:t>
        <a:bodyPr/>
        <a:lstStyle/>
        <a:p>
          <a:r>
            <a:rPr lang="en-US" altLang="zh-TW" sz="1800" dirty="0" smtClean="0">
              <a:latin typeface="Calibri" pitchFamily="34" charset="0"/>
            </a:rPr>
            <a:t>NBA</a:t>
          </a:r>
          <a:r>
            <a:rPr lang="zh-TW" altLang="en-US" sz="1800" dirty="0" smtClean="0">
              <a:latin typeface="Calibri" pitchFamily="34" charset="0"/>
            </a:rPr>
            <a:t> 系統 </a:t>
          </a:r>
          <a:endParaRPr lang="zh-TW" altLang="en-US" sz="1800" dirty="0">
            <a:latin typeface="Calibri" pitchFamily="34" charset="0"/>
          </a:endParaRPr>
        </a:p>
      </dgm:t>
    </dgm:pt>
    <dgm:pt modelId="{3ED9BDD0-0B8F-4763-99A6-5EF1CCD26ACA}" type="parTrans" cxnId="{BC15635F-18FF-424E-B6D4-1A3DDA86DDB6}">
      <dgm:prSet/>
      <dgm:spPr/>
      <dgm:t>
        <a:bodyPr/>
        <a:lstStyle/>
        <a:p>
          <a:endParaRPr lang="zh-TW" altLang="en-US" sz="1800">
            <a:latin typeface="Calibri" pitchFamily="34" charset="0"/>
          </a:endParaRPr>
        </a:p>
      </dgm:t>
    </dgm:pt>
    <dgm:pt modelId="{D730F0C8-B2D9-4916-8E13-50D22C021BE6}" type="sibTrans" cxnId="{BC15635F-18FF-424E-B6D4-1A3DDA86DDB6}">
      <dgm:prSet/>
      <dgm:spPr/>
      <dgm:t>
        <a:bodyPr/>
        <a:lstStyle/>
        <a:p>
          <a:endParaRPr lang="zh-TW" altLang="en-US" sz="1800">
            <a:latin typeface="Calibri" pitchFamily="34" charset="0"/>
          </a:endParaRPr>
        </a:p>
      </dgm:t>
    </dgm:pt>
    <dgm:pt modelId="{B5CB27E2-5026-4097-A32A-D55EBEE91FC2}">
      <dgm:prSet phldrT="[文字]" custT="1">
        <dgm:style>
          <a:lnRef idx="3">
            <a:schemeClr val="lt1"/>
          </a:lnRef>
          <a:fillRef idx="1">
            <a:schemeClr val="accent1"/>
          </a:fillRef>
          <a:effectRef idx="1">
            <a:schemeClr val="accent1"/>
          </a:effectRef>
          <a:fontRef idx="minor">
            <a:schemeClr val="lt1"/>
          </a:fontRef>
        </dgm:style>
      </dgm:prSet>
      <dgm:spPr/>
      <dgm:t>
        <a:bodyPr/>
        <a:lstStyle/>
        <a:p>
          <a:r>
            <a:rPr lang="zh-TW" altLang="en-US" sz="1800" dirty="0" smtClean="0">
              <a:latin typeface="Calibri" pitchFamily="34" charset="0"/>
            </a:rPr>
            <a:t>主機 </a:t>
          </a:r>
          <a:r>
            <a:rPr lang="en-US" altLang="zh-TW" sz="1800" dirty="0" smtClean="0">
              <a:latin typeface="Calibri" pitchFamily="34" charset="0"/>
            </a:rPr>
            <a:t>IDPS</a:t>
          </a:r>
          <a:r>
            <a:rPr lang="zh-TW" altLang="en-US" sz="1800" dirty="0" smtClean="0">
              <a:latin typeface="Calibri" pitchFamily="34" charset="0"/>
            </a:rPr>
            <a:t> </a:t>
          </a:r>
          <a:endParaRPr lang="zh-TW" altLang="en-US" sz="1800" dirty="0">
            <a:latin typeface="Calibri" pitchFamily="34" charset="0"/>
          </a:endParaRPr>
        </a:p>
      </dgm:t>
    </dgm:pt>
    <dgm:pt modelId="{6832017C-1490-4CF1-874D-8C82F6AF6DA4}" type="parTrans" cxnId="{3BD5C2B1-FD24-4DFA-94F8-C2D1259F5D9C}">
      <dgm:prSet/>
      <dgm:spPr/>
      <dgm:t>
        <a:bodyPr/>
        <a:lstStyle/>
        <a:p>
          <a:endParaRPr lang="zh-TW" altLang="en-US" sz="1800">
            <a:latin typeface="Calibri" pitchFamily="34" charset="0"/>
          </a:endParaRPr>
        </a:p>
      </dgm:t>
    </dgm:pt>
    <dgm:pt modelId="{DFC4416A-D729-42D3-B06E-1E2CF73902B3}" type="sibTrans" cxnId="{3BD5C2B1-FD24-4DFA-94F8-C2D1259F5D9C}">
      <dgm:prSet/>
      <dgm:spPr/>
      <dgm:t>
        <a:bodyPr/>
        <a:lstStyle/>
        <a:p>
          <a:endParaRPr lang="zh-TW" altLang="en-US" sz="1800">
            <a:latin typeface="Calibri" pitchFamily="34" charset="0"/>
          </a:endParaRPr>
        </a:p>
      </dgm:t>
    </dgm:pt>
    <dgm:pt modelId="{50E1DC8B-05AA-4E73-8F63-2965815A584D}" type="pres">
      <dgm:prSet presAssocID="{02BAA45B-AC95-4F7E-8218-C0D59FD3B93C}" presName="matrix" presStyleCnt="0">
        <dgm:presLayoutVars>
          <dgm:chMax val="1"/>
          <dgm:dir/>
          <dgm:resizeHandles val="exact"/>
        </dgm:presLayoutVars>
      </dgm:prSet>
      <dgm:spPr/>
      <dgm:t>
        <a:bodyPr/>
        <a:lstStyle/>
        <a:p>
          <a:endParaRPr lang="zh-TW" altLang="en-US"/>
        </a:p>
      </dgm:t>
    </dgm:pt>
    <dgm:pt modelId="{84111E43-FD0A-4E5A-AB0C-F8DD040DFCF0}" type="pres">
      <dgm:prSet presAssocID="{02BAA45B-AC95-4F7E-8218-C0D59FD3B93C}" presName="diamond" presStyleLbl="bgShp" presStyleIdx="0" presStyleCnt="1"/>
      <dgm:spPr/>
    </dgm:pt>
    <dgm:pt modelId="{D08ABB71-D091-40CA-8673-3C1FDDCFD672}" type="pres">
      <dgm:prSet presAssocID="{02BAA45B-AC95-4F7E-8218-C0D59FD3B93C}" presName="quad1" presStyleLbl="node1" presStyleIdx="0" presStyleCnt="4">
        <dgm:presLayoutVars>
          <dgm:chMax val="0"/>
          <dgm:chPref val="0"/>
          <dgm:bulletEnabled val="1"/>
        </dgm:presLayoutVars>
      </dgm:prSet>
      <dgm:spPr/>
      <dgm:t>
        <a:bodyPr/>
        <a:lstStyle/>
        <a:p>
          <a:endParaRPr lang="zh-TW" altLang="en-US"/>
        </a:p>
      </dgm:t>
    </dgm:pt>
    <dgm:pt modelId="{73AEF6B5-C117-422E-8F2A-E7CA6184E50F}" type="pres">
      <dgm:prSet presAssocID="{02BAA45B-AC95-4F7E-8218-C0D59FD3B93C}" presName="quad2" presStyleLbl="node1" presStyleIdx="1" presStyleCnt="4">
        <dgm:presLayoutVars>
          <dgm:chMax val="0"/>
          <dgm:chPref val="0"/>
          <dgm:bulletEnabled val="1"/>
        </dgm:presLayoutVars>
      </dgm:prSet>
      <dgm:spPr/>
      <dgm:t>
        <a:bodyPr/>
        <a:lstStyle/>
        <a:p>
          <a:endParaRPr lang="zh-TW" altLang="en-US"/>
        </a:p>
      </dgm:t>
    </dgm:pt>
    <dgm:pt modelId="{7F69CF5C-BD46-494F-A61F-2C1FB7EDAF4A}" type="pres">
      <dgm:prSet presAssocID="{02BAA45B-AC95-4F7E-8218-C0D59FD3B93C}" presName="quad3" presStyleLbl="node1" presStyleIdx="2" presStyleCnt="4">
        <dgm:presLayoutVars>
          <dgm:chMax val="0"/>
          <dgm:chPref val="0"/>
          <dgm:bulletEnabled val="1"/>
        </dgm:presLayoutVars>
      </dgm:prSet>
      <dgm:spPr/>
      <dgm:t>
        <a:bodyPr/>
        <a:lstStyle/>
        <a:p>
          <a:endParaRPr lang="zh-TW" altLang="en-US"/>
        </a:p>
      </dgm:t>
    </dgm:pt>
    <dgm:pt modelId="{7CCBEBE7-9BFE-430C-8794-3F952E84956D}" type="pres">
      <dgm:prSet presAssocID="{02BAA45B-AC95-4F7E-8218-C0D59FD3B93C}" presName="quad4" presStyleLbl="node1" presStyleIdx="3" presStyleCnt="4">
        <dgm:presLayoutVars>
          <dgm:chMax val="0"/>
          <dgm:chPref val="0"/>
          <dgm:bulletEnabled val="1"/>
        </dgm:presLayoutVars>
      </dgm:prSet>
      <dgm:spPr/>
      <dgm:t>
        <a:bodyPr/>
        <a:lstStyle/>
        <a:p>
          <a:endParaRPr lang="zh-TW" altLang="en-US"/>
        </a:p>
      </dgm:t>
    </dgm:pt>
  </dgm:ptLst>
  <dgm:cxnLst>
    <dgm:cxn modelId="{C10B4974-8947-48ED-9832-32ECEAEDAD3D}" type="presOf" srcId="{BC89986A-9413-4F18-8ED6-4F926B1C3740}" destId="{73AEF6B5-C117-422E-8F2A-E7CA6184E50F}" srcOrd="0" destOrd="0" presId="urn:microsoft.com/office/officeart/2005/8/layout/matrix3"/>
    <dgm:cxn modelId="{AE3C6344-6A8E-4673-B7F1-2BC64401ABA1}" srcId="{02BAA45B-AC95-4F7E-8218-C0D59FD3B93C}" destId="{BC89986A-9413-4F18-8ED6-4F926B1C3740}" srcOrd="1" destOrd="0" parTransId="{5FA5C733-BD9F-4526-9DED-E8D7395AD435}" sibTransId="{5F94C74E-915D-4364-86D5-5CB5AA4E66E3}"/>
    <dgm:cxn modelId="{34B722F0-E5CF-4031-8599-4DEB7A2B6636}" type="presOf" srcId="{B5CB27E2-5026-4097-A32A-D55EBEE91FC2}" destId="{7CCBEBE7-9BFE-430C-8794-3F952E84956D}" srcOrd="0" destOrd="0" presId="urn:microsoft.com/office/officeart/2005/8/layout/matrix3"/>
    <dgm:cxn modelId="{93309AB2-7F60-4A7F-8D72-D0B101BAD216}" srcId="{02BAA45B-AC95-4F7E-8218-C0D59FD3B93C}" destId="{B35F31A7-4F4E-4F03-94B5-F336B1365F2B}" srcOrd="0" destOrd="0" parTransId="{0AE8B502-601E-46D3-A2AD-5D5E482F433E}" sibTransId="{5D251A9F-B9E5-462A-B2CA-3501D7673DF2}"/>
    <dgm:cxn modelId="{28E1E78B-04A0-4CD5-AA26-5C9397F49457}" type="presOf" srcId="{B35F31A7-4F4E-4F03-94B5-F336B1365F2B}" destId="{D08ABB71-D091-40CA-8673-3C1FDDCFD672}" srcOrd="0" destOrd="0" presId="urn:microsoft.com/office/officeart/2005/8/layout/matrix3"/>
    <dgm:cxn modelId="{14468A47-1A53-416A-82BA-99369F4CEE45}" type="presOf" srcId="{02BAA45B-AC95-4F7E-8218-C0D59FD3B93C}" destId="{50E1DC8B-05AA-4E73-8F63-2965815A584D}" srcOrd="0" destOrd="0" presId="urn:microsoft.com/office/officeart/2005/8/layout/matrix3"/>
    <dgm:cxn modelId="{BC15635F-18FF-424E-B6D4-1A3DDA86DDB6}" srcId="{02BAA45B-AC95-4F7E-8218-C0D59FD3B93C}" destId="{2255148C-B354-4C1C-9AA9-A8F7E7BA255F}" srcOrd="2" destOrd="0" parTransId="{3ED9BDD0-0B8F-4763-99A6-5EF1CCD26ACA}" sibTransId="{D730F0C8-B2D9-4916-8E13-50D22C021BE6}"/>
    <dgm:cxn modelId="{2798A7E3-1ADF-4EF6-B287-A0FBB6E3F029}" type="presOf" srcId="{2255148C-B354-4C1C-9AA9-A8F7E7BA255F}" destId="{7F69CF5C-BD46-494F-A61F-2C1FB7EDAF4A}" srcOrd="0" destOrd="0" presId="urn:microsoft.com/office/officeart/2005/8/layout/matrix3"/>
    <dgm:cxn modelId="{3BD5C2B1-FD24-4DFA-94F8-C2D1259F5D9C}" srcId="{02BAA45B-AC95-4F7E-8218-C0D59FD3B93C}" destId="{B5CB27E2-5026-4097-A32A-D55EBEE91FC2}" srcOrd="3" destOrd="0" parTransId="{6832017C-1490-4CF1-874D-8C82F6AF6DA4}" sibTransId="{DFC4416A-D729-42D3-B06E-1E2CF73902B3}"/>
    <dgm:cxn modelId="{A001EB8C-750B-4D41-AE2B-9711046830B7}" type="presParOf" srcId="{50E1DC8B-05AA-4E73-8F63-2965815A584D}" destId="{84111E43-FD0A-4E5A-AB0C-F8DD040DFCF0}" srcOrd="0" destOrd="0" presId="urn:microsoft.com/office/officeart/2005/8/layout/matrix3"/>
    <dgm:cxn modelId="{C16086F7-F413-4836-A415-7A10802478E1}" type="presParOf" srcId="{50E1DC8B-05AA-4E73-8F63-2965815A584D}" destId="{D08ABB71-D091-40CA-8673-3C1FDDCFD672}" srcOrd="1" destOrd="0" presId="urn:microsoft.com/office/officeart/2005/8/layout/matrix3"/>
    <dgm:cxn modelId="{AE4FB300-9F23-4A7E-BBEA-129E19FD85F7}" type="presParOf" srcId="{50E1DC8B-05AA-4E73-8F63-2965815A584D}" destId="{73AEF6B5-C117-422E-8F2A-E7CA6184E50F}" srcOrd="2" destOrd="0" presId="urn:microsoft.com/office/officeart/2005/8/layout/matrix3"/>
    <dgm:cxn modelId="{2481C936-50A6-4DEC-A27F-B986C333F184}" type="presParOf" srcId="{50E1DC8B-05AA-4E73-8F63-2965815A584D}" destId="{7F69CF5C-BD46-494F-A61F-2C1FB7EDAF4A}" srcOrd="3" destOrd="0" presId="urn:microsoft.com/office/officeart/2005/8/layout/matrix3"/>
    <dgm:cxn modelId="{61C11A82-EAB0-49DA-ACE9-7DEFD2F095A6}" type="presParOf" srcId="{50E1DC8B-05AA-4E73-8F63-2965815A584D}" destId="{7CCBEBE7-9BFE-430C-8794-3F952E84956D}"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2BAA45B-AC95-4F7E-8218-C0D59FD3B93C}"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zh-TW" altLang="en-US"/>
        </a:p>
      </dgm:t>
    </dgm:pt>
    <dgm:pt modelId="{B35F31A7-4F4E-4F03-94B5-F336B1365F2B}">
      <dgm:prSet phldrT="[文字]" custT="1">
        <dgm:style>
          <a:lnRef idx="3">
            <a:schemeClr val="lt1"/>
          </a:lnRef>
          <a:fillRef idx="1">
            <a:schemeClr val="accent1"/>
          </a:fillRef>
          <a:effectRef idx="1">
            <a:schemeClr val="accent1"/>
          </a:effectRef>
          <a:fontRef idx="minor">
            <a:schemeClr val="lt1"/>
          </a:fontRef>
        </dgm:style>
      </dgm:prSet>
      <dgm:spPr/>
      <dgm:t>
        <a:bodyPr/>
        <a:lstStyle/>
        <a:p>
          <a:r>
            <a:rPr lang="zh-TW" altLang="en-US" sz="1800" dirty="0" smtClean="0">
              <a:latin typeface="Calibri" pitchFamily="34" charset="0"/>
            </a:rPr>
            <a:t>網路 </a:t>
          </a:r>
          <a:r>
            <a:rPr lang="en-US" altLang="zh-TW" sz="1800" dirty="0" smtClean="0">
              <a:latin typeface="Calibri" pitchFamily="34" charset="0"/>
            </a:rPr>
            <a:t>IDPS</a:t>
          </a:r>
          <a:endParaRPr lang="zh-TW" altLang="en-US" sz="1800" dirty="0">
            <a:latin typeface="Calibri" pitchFamily="34" charset="0"/>
          </a:endParaRPr>
        </a:p>
      </dgm:t>
    </dgm:pt>
    <dgm:pt modelId="{0AE8B502-601E-46D3-A2AD-5D5E482F433E}" type="parTrans" cxnId="{93309AB2-7F60-4A7F-8D72-D0B101BAD216}">
      <dgm:prSet/>
      <dgm:spPr/>
      <dgm:t>
        <a:bodyPr/>
        <a:lstStyle/>
        <a:p>
          <a:endParaRPr lang="zh-TW" altLang="en-US" sz="1800">
            <a:latin typeface="Calibri" pitchFamily="34" charset="0"/>
          </a:endParaRPr>
        </a:p>
      </dgm:t>
    </dgm:pt>
    <dgm:pt modelId="{5D251A9F-B9E5-462A-B2CA-3501D7673DF2}" type="sibTrans" cxnId="{93309AB2-7F60-4A7F-8D72-D0B101BAD216}">
      <dgm:prSet/>
      <dgm:spPr/>
      <dgm:t>
        <a:bodyPr/>
        <a:lstStyle/>
        <a:p>
          <a:endParaRPr lang="zh-TW" altLang="en-US" sz="1800">
            <a:latin typeface="Calibri" pitchFamily="34" charset="0"/>
          </a:endParaRPr>
        </a:p>
      </dgm:t>
    </dgm:pt>
    <dgm:pt modelId="{BC89986A-9413-4F18-8ED6-4F926B1C3740}">
      <dgm:prSet phldrT="[文字]" custT="1">
        <dgm:style>
          <a:lnRef idx="3">
            <a:schemeClr val="lt1"/>
          </a:lnRef>
          <a:fillRef idx="1">
            <a:schemeClr val="accent1"/>
          </a:fillRef>
          <a:effectRef idx="1">
            <a:schemeClr val="accent1"/>
          </a:effectRef>
          <a:fontRef idx="minor">
            <a:schemeClr val="lt1"/>
          </a:fontRef>
        </dgm:style>
      </dgm:prSet>
      <dgm:spPr/>
      <dgm:t>
        <a:bodyPr/>
        <a:lstStyle/>
        <a:p>
          <a:r>
            <a:rPr lang="zh-TW" altLang="en-US" sz="1800" dirty="0" smtClean="0">
              <a:latin typeface="Calibri" pitchFamily="34" charset="0"/>
            </a:rPr>
            <a:t>無線 </a:t>
          </a:r>
          <a:r>
            <a:rPr lang="en-US" altLang="zh-TW" sz="1800" dirty="0" smtClean="0">
              <a:latin typeface="Calibri" pitchFamily="34" charset="0"/>
            </a:rPr>
            <a:t>IDPS</a:t>
          </a:r>
          <a:r>
            <a:rPr lang="zh-TW" altLang="en-US" sz="1800" dirty="0" smtClean="0">
              <a:latin typeface="Calibri" pitchFamily="34" charset="0"/>
            </a:rPr>
            <a:t> </a:t>
          </a:r>
          <a:endParaRPr lang="zh-TW" altLang="en-US" sz="1800" dirty="0">
            <a:latin typeface="Calibri" pitchFamily="34" charset="0"/>
          </a:endParaRPr>
        </a:p>
      </dgm:t>
    </dgm:pt>
    <dgm:pt modelId="{5FA5C733-BD9F-4526-9DED-E8D7395AD435}" type="parTrans" cxnId="{AE3C6344-6A8E-4673-B7F1-2BC64401ABA1}">
      <dgm:prSet/>
      <dgm:spPr/>
      <dgm:t>
        <a:bodyPr/>
        <a:lstStyle/>
        <a:p>
          <a:endParaRPr lang="zh-TW" altLang="en-US" sz="1800">
            <a:latin typeface="Calibri" pitchFamily="34" charset="0"/>
          </a:endParaRPr>
        </a:p>
      </dgm:t>
    </dgm:pt>
    <dgm:pt modelId="{5F94C74E-915D-4364-86D5-5CB5AA4E66E3}" type="sibTrans" cxnId="{AE3C6344-6A8E-4673-B7F1-2BC64401ABA1}">
      <dgm:prSet/>
      <dgm:spPr/>
      <dgm:t>
        <a:bodyPr/>
        <a:lstStyle/>
        <a:p>
          <a:endParaRPr lang="zh-TW" altLang="en-US" sz="1800">
            <a:latin typeface="Calibri" pitchFamily="34" charset="0"/>
          </a:endParaRPr>
        </a:p>
      </dgm:t>
    </dgm:pt>
    <dgm:pt modelId="{2255148C-B354-4C1C-9AA9-A8F7E7BA255F}">
      <dgm:prSet phldrT="[文字]" custT="1">
        <dgm:style>
          <a:lnRef idx="3">
            <a:schemeClr val="lt1"/>
          </a:lnRef>
          <a:fillRef idx="1">
            <a:schemeClr val="accent1"/>
          </a:fillRef>
          <a:effectRef idx="1">
            <a:schemeClr val="accent1"/>
          </a:effectRef>
          <a:fontRef idx="minor">
            <a:schemeClr val="lt1"/>
          </a:fontRef>
        </dgm:style>
      </dgm:prSet>
      <dgm:spPr/>
      <dgm:t>
        <a:bodyPr/>
        <a:lstStyle/>
        <a:p>
          <a:r>
            <a:rPr lang="en-US" altLang="zh-TW" sz="1800" dirty="0" smtClean="0">
              <a:latin typeface="Calibri" pitchFamily="34" charset="0"/>
            </a:rPr>
            <a:t>NBA</a:t>
          </a:r>
          <a:r>
            <a:rPr lang="zh-TW" altLang="en-US" sz="1800" dirty="0" smtClean="0">
              <a:latin typeface="Calibri" pitchFamily="34" charset="0"/>
            </a:rPr>
            <a:t> 系統 </a:t>
          </a:r>
          <a:endParaRPr lang="zh-TW" altLang="en-US" sz="1800" dirty="0">
            <a:latin typeface="Calibri" pitchFamily="34" charset="0"/>
          </a:endParaRPr>
        </a:p>
      </dgm:t>
    </dgm:pt>
    <dgm:pt modelId="{3ED9BDD0-0B8F-4763-99A6-5EF1CCD26ACA}" type="parTrans" cxnId="{BC15635F-18FF-424E-B6D4-1A3DDA86DDB6}">
      <dgm:prSet/>
      <dgm:spPr/>
      <dgm:t>
        <a:bodyPr/>
        <a:lstStyle/>
        <a:p>
          <a:endParaRPr lang="zh-TW" altLang="en-US" sz="1800">
            <a:latin typeface="Calibri" pitchFamily="34" charset="0"/>
          </a:endParaRPr>
        </a:p>
      </dgm:t>
    </dgm:pt>
    <dgm:pt modelId="{D730F0C8-B2D9-4916-8E13-50D22C021BE6}" type="sibTrans" cxnId="{BC15635F-18FF-424E-B6D4-1A3DDA86DDB6}">
      <dgm:prSet/>
      <dgm:spPr/>
      <dgm:t>
        <a:bodyPr/>
        <a:lstStyle/>
        <a:p>
          <a:endParaRPr lang="zh-TW" altLang="en-US" sz="1800">
            <a:latin typeface="Calibri" pitchFamily="34" charset="0"/>
          </a:endParaRPr>
        </a:p>
      </dgm:t>
    </dgm:pt>
    <dgm:pt modelId="{B5CB27E2-5026-4097-A32A-D55EBEE91FC2}">
      <dgm:prSet phldrT="[文字]" custT="1">
        <dgm:style>
          <a:lnRef idx="2">
            <a:schemeClr val="accent1"/>
          </a:lnRef>
          <a:fillRef idx="1">
            <a:schemeClr val="lt1"/>
          </a:fillRef>
          <a:effectRef idx="0">
            <a:schemeClr val="accent1"/>
          </a:effectRef>
          <a:fontRef idx="minor">
            <a:schemeClr val="dk1"/>
          </a:fontRef>
        </dgm:style>
      </dgm:prSet>
      <dgm:spPr/>
      <dgm:t>
        <a:bodyPr/>
        <a:lstStyle/>
        <a:p>
          <a:r>
            <a:rPr lang="zh-TW" altLang="en-US" sz="1800" dirty="0" smtClean="0">
              <a:latin typeface="Calibri" pitchFamily="34" charset="0"/>
            </a:rPr>
            <a:t>主機 </a:t>
          </a:r>
          <a:r>
            <a:rPr lang="en-US" altLang="zh-TW" sz="1800" dirty="0" smtClean="0">
              <a:latin typeface="Calibri" pitchFamily="34" charset="0"/>
            </a:rPr>
            <a:t>IDPS</a:t>
          </a:r>
          <a:r>
            <a:rPr lang="zh-TW" altLang="en-US" sz="1800" dirty="0" smtClean="0">
              <a:latin typeface="Calibri" pitchFamily="34" charset="0"/>
            </a:rPr>
            <a:t> </a:t>
          </a:r>
          <a:endParaRPr lang="zh-TW" altLang="en-US" sz="1800" dirty="0">
            <a:latin typeface="Calibri" pitchFamily="34" charset="0"/>
          </a:endParaRPr>
        </a:p>
      </dgm:t>
    </dgm:pt>
    <dgm:pt modelId="{6832017C-1490-4CF1-874D-8C82F6AF6DA4}" type="parTrans" cxnId="{3BD5C2B1-FD24-4DFA-94F8-C2D1259F5D9C}">
      <dgm:prSet/>
      <dgm:spPr/>
      <dgm:t>
        <a:bodyPr/>
        <a:lstStyle/>
        <a:p>
          <a:endParaRPr lang="zh-TW" altLang="en-US" sz="1800">
            <a:latin typeface="Calibri" pitchFamily="34" charset="0"/>
          </a:endParaRPr>
        </a:p>
      </dgm:t>
    </dgm:pt>
    <dgm:pt modelId="{DFC4416A-D729-42D3-B06E-1E2CF73902B3}" type="sibTrans" cxnId="{3BD5C2B1-FD24-4DFA-94F8-C2D1259F5D9C}">
      <dgm:prSet/>
      <dgm:spPr/>
      <dgm:t>
        <a:bodyPr/>
        <a:lstStyle/>
        <a:p>
          <a:endParaRPr lang="zh-TW" altLang="en-US" sz="1800">
            <a:latin typeface="Calibri" pitchFamily="34" charset="0"/>
          </a:endParaRPr>
        </a:p>
      </dgm:t>
    </dgm:pt>
    <dgm:pt modelId="{50E1DC8B-05AA-4E73-8F63-2965815A584D}" type="pres">
      <dgm:prSet presAssocID="{02BAA45B-AC95-4F7E-8218-C0D59FD3B93C}" presName="matrix" presStyleCnt="0">
        <dgm:presLayoutVars>
          <dgm:chMax val="1"/>
          <dgm:dir/>
          <dgm:resizeHandles val="exact"/>
        </dgm:presLayoutVars>
      </dgm:prSet>
      <dgm:spPr/>
      <dgm:t>
        <a:bodyPr/>
        <a:lstStyle/>
        <a:p>
          <a:endParaRPr lang="zh-TW" altLang="en-US"/>
        </a:p>
      </dgm:t>
    </dgm:pt>
    <dgm:pt modelId="{84111E43-FD0A-4E5A-AB0C-F8DD040DFCF0}" type="pres">
      <dgm:prSet presAssocID="{02BAA45B-AC95-4F7E-8218-C0D59FD3B93C}" presName="diamond" presStyleLbl="bgShp" presStyleIdx="0" presStyleCnt="1"/>
      <dgm:spPr/>
    </dgm:pt>
    <dgm:pt modelId="{D08ABB71-D091-40CA-8673-3C1FDDCFD672}" type="pres">
      <dgm:prSet presAssocID="{02BAA45B-AC95-4F7E-8218-C0D59FD3B93C}" presName="quad1" presStyleLbl="node1" presStyleIdx="0" presStyleCnt="4">
        <dgm:presLayoutVars>
          <dgm:chMax val="0"/>
          <dgm:chPref val="0"/>
          <dgm:bulletEnabled val="1"/>
        </dgm:presLayoutVars>
      </dgm:prSet>
      <dgm:spPr/>
      <dgm:t>
        <a:bodyPr/>
        <a:lstStyle/>
        <a:p>
          <a:endParaRPr lang="zh-TW" altLang="en-US"/>
        </a:p>
      </dgm:t>
    </dgm:pt>
    <dgm:pt modelId="{73AEF6B5-C117-422E-8F2A-E7CA6184E50F}" type="pres">
      <dgm:prSet presAssocID="{02BAA45B-AC95-4F7E-8218-C0D59FD3B93C}" presName="quad2" presStyleLbl="node1" presStyleIdx="1" presStyleCnt="4">
        <dgm:presLayoutVars>
          <dgm:chMax val="0"/>
          <dgm:chPref val="0"/>
          <dgm:bulletEnabled val="1"/>
        </dgm:presLayoutVars>
      </dgm:prSet>
      <dgm:spPr/>
      <dgm:t>
        <a:bodyPr/>
        <a:lstStyle/>
        <a:p>
          <a:endParaRPr lang="zh-TW" altLang="en-US"/>
        </a:p>
      </dgm:t>
    </dgm:pt>
    <dgm:pt modelId="{7F69CF5C-BD46-494F-A61F-2C1FB7EDAF4A}" type="pres">
      <dgm:prSet presAssocID="{02BAA45B-AC95-4F7E-8218-C0D59FD3B93C}" presName="quad3" presStyleLbl="node1" presStyleIdx="2" presStyleCnt="4">
        <dgm:presLayoutVars>
          <dgm:chMax val="0"/>
          <dgm:chPref val="0"/>
          <dgm:bulletEnabled val="1"/>
        </dgm:presLayoutVars>
      </dgm:prSet>
      <dgm:spPr/>
      <dgm:t>
        <a:bodyPr/>
        <a:lstStyle/>
        <a:p>
          <a:endParaRPr lang="zh-TW" altLang="en-US"/>
        </a:p>
      </dgm:t>
    </dgm:pt>
    <dgm:pt modelId="{7CCBEBE7-9BFE-430C-8794-3F952E84956D}" type="pres">
      <dgm:prSet presAssocID="{02BAA45B-AC95-4F7E-8218-C0D59FD3B93C}" presName="quad4" presStyleLbl="node1" presStyleIdx="3" presStyleCnt="4">
        <dgm:presLayoutVars>
          <dgm:chMax val="0"/>
          <dgm:chPref val="0"/>
          <dgm:bulletEnabled val="1"/>
        </dgm:presLayoutVars>
      </dgm:prSet>
      <dgm:spPr/>
      <dgm:t>
        <a:bodyPr/>
        <a:lstStyle/>
        <a:p>
          <a:endParaRPr lang="zh-TW" altLang="en-US"/>
        </a:p>
      </dgm:t>
    </dgm:pt>
  </dgm:ptLst>
  <dgm:cxnLst>
    <dgm:cxn modelId="{AE3C6344-6A8E-4673-B7F1-2BC64401ABA1}" srcId="{02BAA45B-AC95-4F7E-8218-C0D59FD3B93C}" destId="{BC89986A-9413-4F18-8ED6-4F926B1C3740}" srcOrd="1" destOrd="0" parTransId="{5FA5C733-BD9F-4526-9DED-E8D7395AD435}" sibTransId="{5F94C74E-915D-4364-86D5-5CB5AA4E66E3}"/>
    <dgm:cxn modelId="{93309AB2-7F60-4A7F-8D72-D0B101BAD216}" srcId="{02BAA45B-AC95-4F7E-8218-C0D59FD3B93C}" destId="{B35F31A7-4F4E-4F03-94B5-F336B1365F2B}" srcOrd="0" destOrd="0" parTransId="{0AE8B502-601E-46D3-A2AD-5D5E482F433E}" sibTransId="{5D251A9F-B9E5-462A-B2CA-3501D7673DF2}"/>
    <dgm:cxn modelId="{CE173D98-9594-4067-A6FE-85759D8217FA}" type="presOf" srcId="{02BAA45B-AC95-4F7E-8218-C0D59FD3B93C}" destId="{50E1DC8B-05AA-4E73-8F63-2965815A584D}" srcOrd="0" destOrd="0" presId="urn:microsoft.com/office/officeart/2005/8/layout/matrix3"/>
    <dgm:cxn modelId="{BCF6309B-EF23-44F3-A99D-6FDD53DA1C4B}" type="presOf" srcId="{B5CB27E2-5026-4097-A32A-D55EBEE91FC2}" destId="{7CCBEBE7-9BFE-430C-8794-3F952E84956D}" srcOrd="0" destOrd="0" presId="urn:microsoft.com/office/officeart/2005/8/layout/matrix3"/>
    <dgm:cxn modelId="{9A340944-89E4-427B-B970-893AE5232419}" type="presOf" srcId="{BC89986A-9413-4F18-8ED6-4F926B1C3740}" destId="{73AEF6B5-C117-422E-8F2A-E7CA6184E50F}" srcOrd="0" destOrd="0" presId="urn:microsoft.com/office/officeart/2005/8/layout/matrix3"/>
    <dgm:cxn modelId="{64C7DDD8-8A12-4E4F-9092-7B57424A1BC9}" type="presOf" srcId="{2255148C-B354-4C1C-9AA9-A8F7E7BA255F}" destId="{7F69CF5C-BD46-494F-A61F-2C1FB7EDAF4A}" srcOrd="0" destOrd="0" presId="urn:microsoft.com/office/officeart/2005/8/layout/matrix3"/>
    <dgm:cxn modelId="{BC15635F-18FF-424E-B6D4-1A3DDA86DDB6}" srcId="{02BAA45B-AC95-4F7E-8218-C0D59FD3B93C}" destId="{2255148C-B354-4C1C-9AA9-A8F7E7BA255F}" srcOrd="2" destOrd="0" parTransId="{3ED9BDD0-0B8F-4763-99A6-5EF1CCD26ACA}" sibTransId="{D730F0C8-B2D9-4916-8E13-50D22C021BE6}"/>
    <dgm:cxn modelId="{0900B417-43A6-4BDD-9C14-19B0C24B91B7}" type="presOf" srcId="{B35F31A7-4F4E-4F03-94B5-F336B1365F2B}" destId="{D08ABB71-D091-40CA-8673-3C1FDDCFD672}" srcOrd="0" destOrd="0" presId="urn:microsoft.com/office/officeart/2005/8/layout/matrix3"/>
    <dgm:cxn modelId="{3BD5C2B1-FD24-4DFA-94F8-C2D1259F5D9C}" srcId="{02BAA45B-AC95-4F7E-8218-C0D59FD3B93C}" destId="{B5CB27E2-5026-4097-A32A-D55EBEE91FC2}" srcOrd="3" destOrd="0" parTransId="{6832017C-1490-4CF1-874D-8C82F6AF6DA4}" sibTransId="{DFC4416A-D729-42D3-B06E-1E2CF73902B3}"/>
    <dgm:cxn modelId="{70EA7C55-879F-47F4-880D-9E80643178F9}" type="presParOf" srcId="{50E1DC8B-05AA-4E73-8F63-2965815A584D}" destId="{84111E43-FD0A-4E5A-AB0C-F8DD040DFCF0}" srcOrd="0" destOrd="0" presId="urn:microsoft.com/office/officeart/2005/8/layout/matrix3"/>
    <dgm:cxn modelId="{DFD4EE1F-811C-4F0A-87EC-57DEC1D2161A}" type="presParOf" srcId="{50E1DC8B-05AA-4E73-8F63-2965815A584D}" destId="{D08ABB71-D091-40CA-8673-3C1FDDCFD672}" srcOrd="1" destOrd="0" presId="urn:microsoft.com/office/officeart/2005/8/layout/matrix3"/>
    <dgm:cxn modelId="{E9E349C6-BB28-4E9E-9817-C844C76A829D}" type="presParOf" srcId="{50E1DC8B-05AA-4E73-8F63-2965815A584D}" destId="{73AEF6B5-C117-422E-8F2A-E7CA6184E50F}" srcOrd="2" destOrd="0" presId="urn:microsoft.com/office/officeart/2005/8/layout/matrix3"/>
    <dgm:cxn modelId="{53121F75-7148-41EF-B330-BA65F90585E2}" type="presParOf" srcId="{50E1DC8B-05AA-4E73-8F63-2965815A584D}" destId="{7F69CF5C-BD46-494F-A61F-2C1FB7EDAF4A}" srcOrd="3" destOrd="0" presId="urn:microsoft.com/office/officeart/2005/8/layout/matrix3"/>
    <dgm:cxn modelId="{DA6A9F5F-8FFF-4A13-8E3C-062E48665AA0}" type="presParOf" srcId="{50E1DC8B-05AA-4E73-8F63-2965815A584D}" destId="{7CCBEBE7-9BFE-430C-8794-3F952E84956D}"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2604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E291C0-D8AB-497A-9894-6D2201467A0F}" type="datetimeFigureOut">
              <a:rPr lang="zh-TW" altLang="en-US" smtClean="0"/>
              <a:pPr/>
              <a:t>2013/1/28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FB1C2-79FB-46D7-A2B8-F9CB05290117}" type="slidenum">
              <a:rPr lang="zh-TW" altLang="en-US" smtClean="0"/>
              <a:pPr/>
              <a:t>‹#›</a:t>
            </a:fld>
            <a:endParaRPr lang="zh-TW" altLang="en-US"/>
          </a:p>
        </p:txBody>
      </p:sp>
    </p:spTree>
    <p:extLst>
      <p:ext uri="{BB962C8B-B14F-4D97-AF65-F5344CB8AC3E}">
        <p14:creationId xmlns:p14="http://schemas.microsoft.com/office/powerpoint/2010/main" val="3280294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2">
        <a:schemeClr val="bg1"/>
      </p:bgRef>
    </p:bg>
    <p:spTree>
      <p:nvGrpSpPr>
        <p:cNvPr id="1" name=""/>
        <p:cNvGrpSpPr/>
        <p:nvPr/>
      </p:nvGrpSpPr>
      <p:grpSpPr>
        <a:xfrm>
          <a:off x="0" y="0"/>
          <a:ext cx="0" cy="0"/>
          <a:chOff x="0" y="0"/>
          <a:chExt cx="0" cy="0"/>
        </a:xfrm>
      </p:grpSpPr>
      <p:sp>
        <p:nvSpPr>
          <p:cNvPr id="8" name="矩形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直線接點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標題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zh-TW" altLang="en-US" smtClean="0"/>
              <a:t>按一下以編輯母片標題樣式</a:t>
            </a:r>
            <a:endParaRPr kumimoji="0" lang="en-US"/>
          </a:p>
        </p:txBody>
      </p:sp>
      <p:sp>
        <p:nvSpPr>
          <p:cNvPr id="25" name="副標題 24"/>
          <p:cNvSpPr>
            <a:spLocks noGrp="1"/>
          </p:cNvSpPr>
          <p:nvPr>
            <p:ph type="subTitle" idx="1"/>
          </p:nvPr>
        </p:nvSpPr>
        <p:spPr>
          <a:xfrm>
            <a:off x="3354442" y="3539864"/>
            <a:ext cx="5114778" cy="1101248"/>
          </a:xfrm>
        </p:spPr>
        <p:txBody>
          <a:bodyPr lIns="45720" tIns="0" rIns="45720" bIns="0"/>
          <a:lstStyle>
            <a:lvl1pPr marL="0" indent="0" algn="r">
              <a:lnSpc>
                <a:spcPct val="100000"/>
              </a:lnSpc>
              <a:spcBef>
                <a:spcPts val="600"/>
              </a:spcBef>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TW" altLang="en-US" dirty="0" smtClean="0"/>
              <a:t>按一下以編輯母片副標題樣式</a:t>
            </a:r>
            <a:endParaRPr kumimoji="0" lang="en-US" dirty="0"/>
          </a:p>
        </p:txBody>
      </p:sp>
      <p:sp>
        <p:nvSpPr>
          <p:cNvPr id="31" name="日期版面配置區 30"/>
          <p:cNvSpPr>
            <a:spLocks noGrp="1"/>
          </p:cNvSpPr>
          <p:nvPr>
            <p:ph type="dt" sz="half" idx="10"/>
          </p:nvPr>
        </p:nvSpPr>
        <p:spPr>
          <a:xfrm>
            <a:off x="5871224" y="6557946"/>
            <a:ext cx="2002464" cy="226902"/>
          </a:xfrm>
          <a:prstGeom prst="rect">
            <a:avLst/>
          </a:prstGeom>
        </p:spPr>
        <p:txBody>
          <a:bodyPr/>
          <a:lstStyle>
            <a:lvl1pPr>
              <a:defRPr lang="en-US" smtClean="0">
                <a:solidFill>
                  <a:srgbClr val="FFFFFF"/>
                </a:solidFill>
              </a:defRPr>
            </a:lvl1pPr>
            <a:extLst/>
          </a:lstStyle>
          <a:p>
            <a:fld id="{4A3E55C4-1B54-4260-BC9F-92F1C3DAF52B}" type="datetimeFigureOut">
              <a:rPr lang="zh-TW" altLang="en-US" smtClean="0"/>
              <a:pPr/>
              <a:t>2013/1/28</a:t>
            </a:fld>
            <a:endParaRPr lang="zh-TW" altLang="en-US"/>
          </a:p>
        </p:txBody>
      </p:sp>
      <p:sp>
        <p:nvSpPr>
          <p:cNvPr id="18" name="頁尾版面配置區 17"/>
          <p:cNvSpPr>
            <a:spLocks noGrp="1"/>
          </p:cNvSpPr>
          <p:nvPr>
            <p:ph type="ftr" sz="quarter" idx="11"/>
          </p:nvPr>
        </p:nvSpPr>
        <p:spPr>
          <a:xfrm>
            <a:off x="2819400" y="6557946"/>
            <a:ext cx="2927722" cy="228600"/>
          </a:xfrm>
          <a:prstGeom prst="rect">
            <a:avLst/>
          </a:prstGeom>
        </p:spPr>
        <p:txBody>
          <a:bodyPr/>
          <a:lstStyle>
            <a:lvl1pPr>
              <a:defRPr lang="en-US" dirty="0">
                <a:solidFill>
                  <a:srgbClr val="FFFFFF"/>
                </a:solidFill>
              </a:defRPr>
            </a:lvl1pPr>
            <a:extLst/>
          </a:lstStyle>
          <a:p>
            <a:endParaRPr lang="zh-TW" altLang="en-US"/>
          </a:p>
        </p:txBody>
      </p:sp>
      <p:sp>
        <p:nvSpPr>
          <p:cNvPr id="29" name="投影片編號版面配置區 28"/>
          <p:cNvSpPr>
            <a:spLocks noGrp="1"/>
          </p:cNvSpPr>
          <p:nvPr>
            <p:ph type="sldNum" sz="quarter" idx="12"/>
          </p:nvPr>
        </p:nvSpPr>
        <p:spPr>
          <a:xfrm>
            <a:off x="7880884" y="6556248"/>
            <a:ext cx="588336" cy="228600"/>
          </a:xfrm>
          <a:prstGeom prst="rect">
            <a:avLst/>
          </a:prstGeom>
        </p:spPr>
        <p:txBody>
          <a:bodyPr/>
          <a:lstStyle>
            <a:lvl1pPr>
              <a:defRPr lang="en-US" smtClean="0">
                <a:solidFill>
                  <a:srgbClr val="FFFFFF"/>
                </a:solidFill>
              </a:defRPr>
            </a:lvl1pPr>
            <a:extLst/>
          </a:lstStyle>
          <a:p>
            <a:fld id="{43A45172-8F7E-402C-BA55-470F886D373C}"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a:xfrm>
            <a:off x="424593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5" name="頁尾版面配置區 4"/>
          <p:cNvSpPr>
            <a:spLocks noGrp="1"/>
          </p:cNvSpPr>
          <p:nvPr>
            <p:ph type="ftr" sz="quarter" idx="11"/>
          </p:nvPr>
        </p:nvSpPr>
        <p:spPr>
          <a:xfrm>
            <a:off x="285720" y="6572272"/>
            <a:ext cx="3829080" cy="214274"/>
          </a:xfrm>
          <a:prstGeom prst="rect">
            <a:avLst/>
          </a:prstGeom>
        </p:spPr>
        <p:txBody>
          <a:bodyPr/>
          <a:lstStyle>
            <a:extLst/>
          </a:lstStyle>
          <a:p>
            <a:endParaRPr lang="zh-TW" altLang="en-US"/>
          </a:p>
        </p:txBody>
      </p:sp>
      <p:sp>
        <p:nvSpPr>
          <p:cNvPr id="6" name="投影片編號版面配置區 5"/>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215206" y="274955"/>
            <a:ext cx="861994" cy="5851525"/>
          </a:xfrm>
        </p:spPr>
        <p:txBody>
          <a:bodyPr vert="eaVert" anchor="t"/>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42"/>
            <a:ext cx="6472254" cy="5851525"/>
          </a:xfrm>
        </p:spPr>
        <p:txBody>
          <a:bodyPr vert="eaVert"/>
          <a:lstStyle>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4" name="日期版面配置區 3"/>
          <p:cNvSpPr>
            <a:spLocks noGrp="1"/>
          </p:cNvSpPr>
          <p:nvPr>
            <p:ph type="dt" sz="half" idx="10"/>
          </p:nvPr>
        </p:nvSpPr>
        <p:spPr>
          <a:xfrm>
            <a:off x="424281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5" name="頁尾版面配置區 4"/>
          <p:cNvSpPr>
            <a:spLocks noGrp="1"/>
          </p:cNvSpPr>
          <p:nvPr>
            <p:ph type="ftr" sz="quarter" idx="11"/>
          </p:nvPr>
        </p:nvSpPr>
        <p:spPr>
          <a:xfrm>
            <a:off x="457200" y="6556248"/>
            <a:ext cx="3657600" cy="228600"/>
          </a:xfrm>
          <a:prstGeom prst="rect">
            <a:avLst/>
          </a:prstGeom>
        </p:spPr>
        <p:txBody>
          <a:bodyPr/>
          <a:lstStyle>
            <a:extLst/>
          </a:lstStyle>
          <a:p>
            <a:endParaRPr lang="zh-TW" altLang="en-US"/>
          </a:p>
        </p:txBody>
      </p:sp>
      <p:sp>
        <p:nvSpPr>
          <p:cNvPr id="6" name="投影片編號版面配置區 5"/>
          <p:cNvSpPr>
            <a:spLocks noGrp="1"/>
          </p:cNvSpPr>
          <p:nvPr>
            <p:ph type="sldNum" sz="quarter" idx="12"/>
          </p:nvPr>
        </p:nvSpPr>
        <p:spPr>
          <a:xfrm>
            <a:off x="6254496" y="6553200"/>
            <a:ext cx="588336" cy="228600"/>
          </a:xfrm>
          <a:prstGeom prst="rect">
            <a:avLst/>
          </a:prstGeom>
        </p:spPr>
        <p:txBody>
          <a:bodyPr/>
          <a:lstStyle>
            <a:lvl1pPr>
              <a:defRPr>
                <a:solidFill>
                  <a:schemeClr val="tx2"/>
                </a:solidFill>
              </a:defRPr>
            </a:lvl1pPr>
            <a:extLst/>
          </a:lstStyle>
          <a:p>
            <a:fld id="{43A45172-8F7E-402C-BA55-470F886D373C}"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85720" y="1357298"/>
            <a:ext cx="8215370" cy="5098438"/>
          </a:xfrm>
        </p:spPr>
        <p:txBody>
          <a:bodyPr>
            <a:normAutofit/>
          </a:bodyPr>
          <a:lstStyle>
            <a:lvl1pPr>
              <a:lnSpc>
                <a:spcPct val="120000"/>
              </a:lnSpc>
              <a:spcBef>
                <a:spcPts val="1000"/>
              </a:spcBef>
              <a:defRPr sz="2000">
                <a:latin typeface="Calibri" pitchFamily="34" charset="0"/>
              </a:defRPr>
            </a:lvl1pPr>
            <a:lvl2pPr>
              <a:lnSpc>
                <a:spcPct val="120000"/>
              </a:lnSpc>
              <a:spcBef>
                <a:spcPts val="1000"/>
              </a:spcBef>
              <a:defRPr sz="1800">
                <a:latin typeface="Calibri" pitchFamily="34" charset="0"/>
              </a:defRPr>
            </a:lvl2pPr>
            <a:lvl3pPr>
              <a:lnSpc>
                <a:spcPct val="120000"/>
              </a:lnSpc>
              <a:spcBef>
                <a:spcPts val="1000"/>
              </a:spcBef>
              <a:defRPr sz="1600">
                <a:latin typeface="Calibri" pitchFamily="34" charset="0"/>
              </a:defRPr>
            </a:lvl3pPr>
            <a:lvl4pPr>
              <a:lnSpc>
                <a:spcPct val="120000"/>
              </a:lnSpc>
              <a:spcBef>
                <a:spcPts val="1000"/>
              </a:spcBef>
              <a:defRPr sz="1600">
                <a:latin typeface="Calibri" pitchFamily="34" charset="0"/>
              </a:defRPr>
            </a:lvl4pPr>
            <a:lvl5pPr>
              <a:lnSpc>
                <a:spcPct val="120000"/>
              </a:lnSpc>
              <a:spcBef>
                <a:spcPts val="1000"/>
              </a:spcBef>
              <a:defRPr sz="1600">
                <a:latin typeface="Calibri" pitchFamily="34" charset="0"/>
              </a:defRPr>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6" name="標題 5"/>
          <p:cNvSpPr>
            <a:spLocks noGrp="1"/>
          </p:cNvSpPr>
          <p:nvPr>
            <p:ph type="title"/>
          </p:nvPr>
        </p:nvSpPr>
        <p:spPr/>
        <p:txBody>
          <a:bodyPr/>
          <a:lstStyle>
            <a:lvl1pPr>
              <a:defRPr>
                <a:latin typeface="Calibri" pitchFamily="34" charset="0"/>
              </a:defRPr>
            </a:lvl1pPr>
          </a:lstStyle>
          <a:p>
            <a:r>
              <a:rPr lang="zh-TW" altLang="en-US" smtClean="0"/>
              <a:t>按一下以編輯母片標題樣式</a:t>
            </a:r>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bg>
      <p:bgRef idx="1001">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a:xfrm>
            <a:off x="4724238" y="6556810"/>
            <a:ext cx="2002464" cy="226902"/>
          </a:xfrm>
          <a:prstGeom prst="rect">
            <a:avLst/>
          </a:prstGeom>
        </p:spPr>
        <p:txBody>
          <a:bodyPr bIns="0" anchor="b"/>
          <a:lstStyle>
            <a:lvl1pPr>
              <a:defRPr>
                <a:solidFill>
                  <a:schemeClr val="tx2"/>
                </a:solidFill>
              </a:defRPr>
            </a:lvl1pPr>
            <a:extLst/>
          </a:lstStyle>
          <a:p>
            <a:fld id="{4A3E55C4-1B54-4260-BC9F-92F1C3DAF52B}" type="datetimeFigureOut">
              <a:rPr lang="zh-TW" altLang="en-US" smtClean="0"/>
              <a:pPr/>
              <a:t>2013/1/28</a:t>
            </a:fld>
            <a:endParaRPr lang="zh-TW" altLang="en-US"/>
          </a:p>
        </p:txBody>
      </p:sp>
      <p:sp>
        <p:nvSpPr>
          <p:cNvPr id="5" name="頁尾版面配置區 4"/>
          <p:cNvSpPr>
            <a:spLocks noGrp="1"/>
          </p:cNvSpPr>
          <p:nvPr>
            <p:ph type="ftr" sz="quarter" idx="11"/>
          </p:nvPr>
        </p:nvSpPr>
        <p:spPr>
          <a:xfrm>
            <a:off x="1735358" y="6556810"/>
            <a:ext cx="2895600" cy="228600"/>
          </a:xfrm>
          <a:prstGeom prst="rect">
            <a:avLst/>
          </a:prstGeom>
        </p:spPr>
        <p:txBody>
          <a:bodyPr bIns="0" anchor="b"/>
          <a:lstStyle>
            <a:lvl1pPr>
              <a:defRPr>
                <a:solidFill>
                  <a:schemeClr val="tx2"/>
                </a:solidFill>
              </a:defRPr>
            </a:lvl1pPr>
            <a:extLst/>
          </a:lstStyle>
          <a:p>
            <a:endParaRPr lang="zh-TW" altLang="en-US"/>
          </a:p>
        </p:txBody>
      </p:sp>
      <p:sp>
        <p:nvSpPr>
          <p:cNvPr id="6" name="投影片編號版面配置區 5"/>
          <p:cNvSpPr>
            <a:spLocks noGrp="1"/>
          </p:cNvSpPr>
          <p:nvPr>
            <p:ph type="sldNum" sz="quarter" idx="12"/>
          </p:nvPr>
        </p:nvSpPr>
        <p:spPr>
          <a:xfrm>
            <a:off x="6733952" y="6555112"/>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285720" y="320040"/>
            <a:ext cx="8215370" cy="680068"/>
          </a:xfrm>
        </p:spPr>
        <p:txBody>
          <a:bodyPr/>
          <a:lstStyle>
            <a:extLst/>
          </a:lstStyle>
          <a:p>
            <a:r>
              <a:rPr kumimoji="0" lang="zh-TW" altLang="en-US" dirty="0" smtClean="0"/>
              <a:t>按一下以編輯母片標題樣式</a:t>
            </a:r>
            <a:endParaRPr kumimoji="0" lang="en-US" dirty="0"/>
          </a:p>
        </p:txBody>
      </p:sp>
      <p:sp>
        <p:nvSpPr>
          <p:cNvPr id="3" name="內容版面配置區 2"/>
          <p:cNvSpPr>
            <a:spLocks noGrp="1"/>
          </p:cNvSpPr>
          <p:nvPr>
            <p:ph sz="half" idx="1"/>
          </p:nvPr>
        </p:nvSpPr>
        <p:spPr>
          <a:xfrm>
            <a:off x="285720" y="1285860"/>
            <a:ext cx="4000528" cy="5143536"/>
          </a:xfrm>
        </p:spPr>
        <p:txBody>
          <a:bodyPr anchor="t"/>
          <a:lstStyle>
            <a:lvl1pPr>
              <a:lnSpc>
                <a:spcPct val="120000"/>
              </a:lnSpc>
              <a:spcBef>
                <a:spcPts val="800"/>
              </a:spcBef>
              <a:defRPr sz="2000"/>
            </a:lvl1pPr>
            <a:lvl2pPr>
              <a:lnSpc>
                <a:spcPct val="120000"/>
              </a:lnSpc>
              <a:spcBef>
                <a:spcPts val="800"/>
              </a:spcBef>
              <a:defRPr sz="1800"/>
            </a:lvl2pPr>
            <a:lvl3pPr>
              <a:lnSpc>
                <a:spcPct val="120000"/>
              </a:lnSpc>
              <a:spcBef>
                <a:spcPts val="800"/>
              </a:spcBef>
              <a:defRPr sz="1800"/>
            </a:lvl3pPr>
            <a:lvl4pPr>
              <a:lnSpc>
                <a:spcPct val="120000"/>
              </a:lnSpc>
              <a:spcBef>
                <a:spcPts val="800"/>
              </a:spcBef>
              <a:defRPr sz="1800"/>
            </a:lvl4pPr>
            <a:lvl5pPr>
              <a:lnSpc>
                <a:spcPct val="120000"/>
              </a:lnSpc>
              <a:spcBef>
                <a:spcPts val="800"/>
              </a:spcBef>
              <a:defRPr sz="1800"/>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4" name="內容版面配置區 3"/>
          <p:cNvSpPr>
            <a:spLocks noGrp="1"/>
          </p:cNvSpPr>
          <p:nvPr>
            <p:ph sz="half" idx="2"/>
          </p:nvPr>
        </p:nvSpPr>
        <p:spPr>
          <a:xfrm>
            <a:off x="4500562" y="1285860"/>
            <a:ext cx="4007360" cy="5143536"/>
          </a:xfrm>
        </p:spPr>
        <p:txBody>
          <a:bodyPr anchor="t"/>
          <a:lstStyle>
            <a:lvl1pPr>
              <a:lnSpc>
                <a:spcPct val="120000"/>
              </a:lnSpc>
              <a:spcBef>
                <a:spcPts val="800"/>
              </a:spcBef>
              <a:defRPr sz="2000"/>
            </a:lvl1pPr>
            <a:lvl2pPr>
              <a:lnSpc>
                <a:spcPct val="120000"/>
              </a:lnSpc>
              <a:spcBef>
                <a:spcPts val="800"/>
              </a:spcBef>
              <a:defRPr sz="1800"/>
            </a:lvl2pPr>
            <a:lvl3pPr>
              <a:lnSpc>
                <a:spcPct val="120000"/>
              </a:lnSpc>
              <a:spcBef>
                <a:spcPts val="800"/>
              </a:spcBef>
              <a:defRPr sz="1800"/>
            </a:lvl3pPr>
            <a:lvl4pPr>
              <a:lnSpc>
                <a:spcPct val="120000"/>
              </a:lnSpc>
              <a:spcBef>
                <a:spcPts val="800"/>
              </a:spcBef>
              <a:defRPr sz="1800"/>
            </a:lvl4pPr>
            <a:lvl5pPr>
              <a:lnSpc>
                <a:spcPct val="120000"/>
              </a:lnSpc>
              <a:spcBef>
                <a:spcPts val="800"/>
              </a:spcBef>
              <a:defRPr sz="1800"/>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320040"/>
            <a:ext cx="7242048" cy="1143000"/>
          </a:xfrm>
        </p:spPr>
        <p:txBody>
          <a:bodyPr anchor="b"/>
          <a:lstStyle>
            <a:lvl1pPr>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a:xfrm>
            <a:off x="424593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8" name="頁尾版面配置區 7"/>
          <p:cNvSpPr>
            <a:spLocks noGrp="1"/>
          </p:cNvSpPr>
          <p:nvPr>
            <p:ph type="ftr" sz="quarter" idx="11"/>
          </p:nvPr>
        </p:nvSpPr>
        <p:spPr>
          <a:xfrm>
            <a:off x="285720" y="6572272"/>
            <a:ext cx="3829080" cy="214274"/>
          </a:xfrm>
          <a:prstGeom prst="rect">
            <a:avLst/>
          </a:prstGeom>
        </p:spPr>
        <p:txBody>
          <a:bodyPr/>
          <a:lstStyle>
            <a:extLst/>
          </a:lstStyle>
          <a:p>
            <a:endParaRPr lang="zh-TW" altLang="en-US"/>
          </a:p>
        </p:txBody>
      </p:sp>
      <p:sp>
        <p:nvSpPr>
          <p:cNvPr id="9" name="投影片編號版面配置區 8"/>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285720" y="320040"/>
            <a:ext cx="8072494" cy="680068"/>
          </a:xfrm>
        </p:spPr>
        <p:txBody>
          <a:bodyPr/>
          <a:lstStyle>
            <a:extLst/>
          </a:lstStyle>
          <a:p>
            <a:r>
              <a:rPr kumimoji="0" lang="zh-TW" altLang="en-US" dirty="0" smtClean="0"/>
              <a:t>按一下以編輯母片標題樣式</a:t>
            </a:r>
            <a:endParaRPr kumimoji="0" lang="en-US" dirty="0"/>
          </a:p>
        </p:txBody>
      </p:sp>
      <p:sp>
        <p:nvSpPr>
          <p:cNvPr id="6" name="頁尾版面配置區 3"/>
          <p:cNvSpPr>
            <a:spLocks noGrp="1"/>
          </p:cNvSpPr>
          <p:nvPr>
            <p:ph type="ftr" sz="quarter" idx="3"/>
          </p:nvPr>
        </p:nvSpPr>
        <p:spPr>
          <a:xfrm>
            <a:off x="285720" y="6572272"/>
            <a:ext cx="3829080" cy="214274"/>
          </a:xfrm>
          <a:prstGeom prst="rect">
            <a:avLst/>
          </a:prstGeom>
        </p:spPr>
        <p:txBody>
          <a:bodyPr vert="horz" tIns="0" bIns="0" anchor="b"/>
          <a:lstStyle>
            <a:lvl1pPr algn="l" eaLnBrk="1" latinLnBrk="0" hangingPunct="1">
              <a:defRPr kumimoji="0" sz="1000">
                <a:solidFill>
                  <a:schemeClr val="tx2"/>
                </a:solidFill>
              </a:defRPr>
            </a:lvl1pPr>
            <a:extLst/>
          </a:lstStyle>
          <a:p>
            <a:r>
              <a:rPr lang="en-US" altLang="zh-TW" dirty="0" smtClean="0"/>
              <a:t>Information Security Course and Laboratories (ISCAL)</a:t>
            </a:r>
            <a:endParaRPr lang="zh-TW" altLang="en-US" dirty="0"/>
          </a:p>
        </p:txBody>
      </p:sp>
      <p:sp>
        <p:nvSpPr>
          <p:cNvPr id="7" name="投影片編號版面配置區 15"/>
          <p:cNvSpPr>
            <a:spLocks noGrp="1"/>
          </p:cNvSpPr>
          <p:nvPr>
            <p:ph type="sldNum" sz="quarter" idx="4"/>
          </p:nvPr>
        </p:nvSpPr>
        <p:spPr>
          <a:xfrm>
            <a:off x="7929586"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1F999C51-7129-4ACB-A1F5-532040B605C4}" type="slidenum">
              <a:rPr lang="zh-TW" altLang="en-US" smtClean="0"/>
              <a:pPr/>
              <a:t>‹#›</a:t>
            </a:fld>
            <a:endParaRPr lang="zh-TW"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a:xfrm>
            <a:off x="4245936" y="6557946"/>
            <a:ext cx="2002464" cy="226902"/>
          </a:xfrm>
          <a:prstGeom prst="rect">
            <a:avLst/>
          </a:prstGeom>
        </p:spPr>
        <p:txBody>
          <a:bodyPr/>
          <a:lstStyle>
            <a:lvl1pPr>
              <a:defRPr>
                <a:solidFill>
                  <a:schemeClr val="tx2"/>
                </a:solidFill>
              </a:defRPr>
            </a:lvl1pPr>
            <a:extLst/>
          </a:lstStyle>
          <a:p>
            <a:fld id="{4A3E55C4-1B54-4260-BC9F-92F1C3DAF52B}" type="datetimeFigureOut">
              <a:rPr lang="zh-TW" altLang="en-US" smtClean="0"/>
              <a:pPr/>
              <a:t>2013/1/28</a:t>
            </a:fld>
            <a:endParaRPr lang="zh-TW" altLang="en-US"/>
          </a:p>
        </p:txBody>
      </p:sp>
      <p:sp>
        <p:nvSpPr>
          <p:cNvPr id="3" name="頁尾版面配置區 2"/>
          <p:cNvSpPr>
            <a:spLocks noGrp="1"/>
          </p:cNvSpPr>
          <p:nvPr>
            <p:ph type="ftr" sz="quarter" idx="11"/>
          </p:nvPr>
        </p:nvSpPr>
        <p:spPr>
          <a:xfrm>
            <a:off x="285720" y="6572272"/>
            <a:ext cx="3829080" cy="214274"/>
          </a:xfrm>
          <a:prstGeom prst="rect">
            <a:avLst/>
          </a:prstGeom>
        </p:spPr>
        <p:txBody>
          <a:bodyPr/>
          <a:lstStyle>
            <a:lvl1pPr>
              <a:defRPr>
                <a:solidFill>
                  <a:schemeClr val="tx2"/>
                </a:solidFill>
              </a:defRPr>
            </a:lvl1pPr>
            <a:extLst/>
          </a:lstStyle>
          <a:p>
            <a:endParaRPr lang="zh-TW" altLang="en-US"/>
          </a:p>
        </p:txBody>
      </p:sp>
      <p:sp>
        <p:nvSpPr>
          <p:cNvPr id="4" name="投影片編號版面配置區 3"/>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a:xfrm>
            <a:off x="424593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6" name="頁尾版面配置區 5"/>
          <p:cNvSpPr>
            <a:spLocks noGrp="1"/>
          </p:cNvSpPr>
          <p:nvPr>
            <p:ph type="ftr" sz="quarter" idx="11"/>
          </p:nvPr>
        </p:nvSpPr>
        <p:spPr>
          <a:xfrm>
            <a:off x="285720" y="6572272"/>
            <a:ext cx="3829080" cy="214274"/>
          </a:xfrm>
          <a:prstGeom prst="rect">
            <a:avLst/>
          </a:prstGeom>
        </p:spPr>
        <p:txBody>
          <a:bodyPr/>
          <a:lstStyle>
            <a:extLst/>
          </a:lstStyle>
          <a:p>
            <a:endParaRPr lang="zh-TW" altLang="en-US"/>
          </a:p>
        </p:txBody>
      </p:sp>
      <p:sp>
        <p:nvSpPr>
          <p:cNvPr id="7" name="投影片編號版面配置區 6"/>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Ref idx="1002">
        <a:schemeClr val="bg2"/>
      </p:bgRef>
    </p:bg>
    <p:spTree>
      <p:nvGrpSpPr>
        <p:cNvPr id="1" name=""/>
        <p:cNvGrpSpPr/>
        <p:nvPr/>
      </p:nvGrpSpPr>
      <p:grpSpPr>
        <a:xfrm>
          <a:off x="0" y="0"/>
          <a:ext cx="0" cy="0"/>
          <a:chOff x="0" y="0"/>
          <a:chExt cx="0" cy="0"/>
        </a:xfrm>
      </p:grpSpPr>
      <p:sp>
        <p:nvSpPr>
          <p:cNvPr id="8" name="矩形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標題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zh-TW" altLang="en-US" smtClean="0"/>
              <a:t>按一下以編輯母片標題樣式</a:t>
            </a:r>
            <a:endParaRPr kumimoji="0" lang="en-US" dirty="0"/>
          </a:p>
        </p:txBody>
      </p:sp>
      <p:sp>
        <p:nvSpPr>
          <p:cNvPr id="4" name="文字版面配置區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zh-TW" altLang="en-US" smtClean="0"/>
              <a:t>按一下以編輯母片文字樣式</a:t>
            </a:r>
          </a:p>
        </p:txBody>
      </p:sp>
      <p:sp>
        <p:nvSpPr>
          <p:cNvPr id="5" name="日期版面配置區 4"/>
          <p:cNvSpPr>
            <a:spLocks noGrp="1"/>
          </p:cNvSpPr>
          <p:nvPr>
            <p:ph type="dt" sz="half" idx="10"/>
          </p:nvPr>
        </p:nvSpPr>
        <p:spPr>
          <a:xfrm>
            <a:off x="424593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6" name="頁尾版面配置區 5"/>
          <p:cNvSpPr>
            <a:spLocks noGrp="1"/>
          </p:cNvSpPr>
          <p:nvPr>
            <p:ph type="ftr" sz="quarter" idx="11"/>
          </p:nvPr>
        </p:nvSpPr>
        <p:spPr>
          <a:xfrm>
            <a:off x="285720" y="6572272"/>
            <a:ext cx="3829080" cy="214274"/>
          </a:xfrm>
          <a:prstGeom prst="rect">
            <a:avLst/>
          </a:prstGeom>
        </p:spPr>
        <p:txBody>
          <a:bodyPr/>
          <a:lstStyle>
            <a:extLst/>
          </a:lstStyle>
          <a:p>
            <a:endParaRPr lang="zh-TW" altLang="en-US"/>
          </a:p>
        </p:txBody>
      </p:sp>
      <p:sp>
        <p:nvSpPr>
          <p:cNvPr id="7" name="投影片編號版面配置區 6"/>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
        <p:nvSpPr>
          <p:cNvPr id="10" name="圖片版面配置區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zh-TW" altLang="en-US" smtClean="0"/>
              <a:t>按一下圖示以新增圖片</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flipH="1">
            <a:off x="8643966" y="0"/>
            <a:ext cx="500034"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標題版面配置區 2"/>
          <p:cNvSpPr>
            <a:spLocks noGrp="1"/>
          </p:cNvSpPr>
          <p:nvPr>
            <p:ph type="title"/>
          </p:nvPr>
        </p:nvSpPr>
        <p:spPr>
          <a:xfrm>
            <a:off x="285720" y="320040"/>
            <a:ext cx="8215370" cy="680068"/>
          </a:xfrm>
          <a:prstGeom prst="rect">
            <a:avLst/>
          </a:prstGeom>
        </p:spPr>
        <p:txBody>
          <a:bodyPr vert="horz" lIns="45720" tIns="0" rIns="45720" bIns="0" anchor="b" anchorCtr="0">
            <a:normAutofit/>
          </a:bodyPr>
          <a:lstStyle>
            <a:extLst/>
          </a:lstStyle>
          <a:p>
            <a:r>
              <a:rPr kumimoji="0" lang="zh-TW" altLang="en-US" dirty="0" smtClean="0"/>
              <a:t>按一下以編輯母片標題樣式</a:t>
            </a:r>
            <a:endParaRPr kumimoji="0" lang="en-US" dirty="0"/>
          </a:p>
        </p:txBody>
      </p:sp>
      <p:sp>
        <p:nvSpPr>
          <p:cNvPr id="31" name="文字版面配置區 30"/>
          <p:cNvSpPr>
            <a:spLocks noGrp="1"/>
          </p:cNvSpPr>
          <p:nvPr>
            <p:ph type="body" idx="1"/>
          </p:nvPr>
        </p:nvSpPr>
        <p:spPr>
          <a:xfrm>
            <a:off x="285720" y="1214422"/>
            <a:ext cx="8215370" cy="5241314"/>
          </a:xfrm>
          <a:prstGeom prst="rect">
            <a:avLst/>
          </a:prstGeom>
        </p:spPr>
        <p:txBody>
          <a:bodyPr vert="horz">
            <a:normAutofit/>
          </a:bodyPr>
          <a:lstStyle>
            <a:extLst/>
          </a:lstStyle>
          <a:p>
            <a:pPr lvl="0" eaLnBrk="1" latinLnBrk="0" hangingPunct="1"/>
            <a:r>
              <a:rPr kumimoji="0" lang="zh-TW" altLang="en-US" dirty="0" smtClean="0"/>
              <a:t>按一下以編輯母片文字樣式</a:t>
            </a:r>
          </a:p>
          <a:p>
            <a:pPr lvl="1" eaLnBrk="1" latinLnBrk="0" hangingPunct="1"/>
            <a:r>
              <a:rPr kumimoji="0" lang="zh-TW" altLang="en-US" dirty="0" smtClean="0"/>
              <a:t>第二層</a:t>
            </a:r>
          </a:p>
          <a:p>
            <a:pPr lvl="2" eaLnBrk="1" latinLnBrk="0" hangingPunct="1"/>
            <a:r>
              <a:rPr kumimoji="0" lang="zh-TW" altLang="en-US" dirty="0" smtClean="0"/>
              <a:t>第三層</a:t>
            </a:r>
          </a:p>
          <a:p>
            <a:pPr lvl="3" eaLnBrk="1" latinLnBrk="0" hangingPunct="1"/>
            <a:r>
              <a:rPr kumimoji="0" lang="zh-TW" altLang="en-US" dirty="0" smtClean="0"/>
              <a:t>第四層</a:t>
            </a:r>
          </a:p>
          <a:p>
            <a:pPr lvl="4" eaLnBrk="1" latinLnBrk="0" hangingPunct="1"/>
            <a:r>
              <a:rPr kumimoji="0" lang="zh-TW" altLang="en-US" dirty="0" smtClean="0"/>
              <a:t>第五層</a:t>
            </a:r>
            <a:endParaRPr kumimoji="0" lang="en-US" dirty="0"/>
          </a:p>
        </p:txBody>
      </p:sp>
      <p:sp>
        <p:nvSpPr>
          <p:cNvPr id="7" name="文字方塊 6"/>
          <p:cNvSpPr txBox="1"/>
          <p:nvPr/>
        </p:nvSpPr>
        <p:spPr>
          <a:xfrm>
            <a:off x="285720" y="6500834"/>
            <a:ext cx="4626523" cy="338554"/>
          </a:xfrm>
          <a:prstGeom prst="rect">
            <a:avLst/>
          </a:prstGeom>
          <a:noFill/>
        </p:spPr>
        <p:txBody>
          <a:bodyPr wrap="none" rtlCol="0">
            <a:spAutoFit/>
          </a:bodyPr>
          <a:lstStyle/>
          <a:p>
            <a:r>
              <a:rPr lang="en-US" altLang="zh-TW" sz="1600" dirty="0" smtClean="0">
                <a:solidFill>
                  <a:schemeClr val="accent1"/>
                </a:solidFill>
                <a:latin typeface="Calibri" pitchFamily="34" charset="0"/>
                <a:ea typeface="微軟正黑體" pitchFamily="34" charset="-120"/>
              </a:rPr>
              <a:t>Information</a:t>
            </a:r>
            <a:r>
              <a:rPr lang="en-US" altLang="zh-TW" sz="1600" baseline="0" dirty="0" smtClean="0">
                <a:solidFill>
                  <a:schemeClr val="accent1"/>
                </a:solidFill>
                <a:latin typeface="Calibri" pitchFamily="34" charset="0"/>
                <a:ea typeface="微軟正黑體" pitchFamily="34" charset="-120"/>
              </a:rPr>
              <a:t> Security Fundamentals and Practices</a:t>
            </a:r>
            <a:r>
              <a:rPr lang="zh-TW" altLang="en-US" sz="1600" baseline="0" dirty="0" smtClean="0">
                <a:solidFill>
                  <a:schemeClr val="accent1"/>
                </a:solidFill>
                <a:latin typeface="Calibri" pitchFamily="34" charset="0"/>
                <a:ea typeface="微軟正黑體" pitchFamily="34" charset="-120"/>
              </a:rPr>
              <a:t> </a:t>
            </a:r>
            <a:r>
              <a:rPr lang="en-US" altLang="zh-TW" sz="1600" baseline="0" dirty="0" smtClean="0">
                <a:solidFill>
                  <a:schemeClr val="accent1"/>
                </a:solidFill>
                <a:latin typeface="Calibri" pitchFamily="34" charset="0"/>
                <a:ea typeface="微軟正黑體" pitchFamily="34" charset="-120"/>
              </a:rPr>
              <a:t>- 10</a:t>
            </a:r>
            <a:endParaRPr lang="zh-TW" altLang="en-US" sz="1600" dirty="0">
              <a:solidFill>
                <a:schemeClr val="accent1"/>
              </a:solidFill>
              <a:latin typeface="Calibri" pitchFamily="34" charset="0"/>
              <a:ea typeface="微軟正黑體" pitchFamily="34" charset="-120"/>
            </a:endParaRPr>
          </a:p>
        </p:txBody>
      </p:sp>
      <p:sp>
        <p:nvSpPr>
          <p:cNvPr id="8" name="文字方塊 7"/>
          <p:cNvSpPr txBox="1"/>
          <p:nvPr/>
        </p:nvSpPr>
        <p:spPr>
          <a:xfrm>
            <a:off x="8654796" y="6488692"/>
            <a:ext cx="460382" cy="369332"/>
          </a:xfrm>
          <a:prstGeom prst="rect">
            <a:avLst/>
          </a:prstGeom>
          <a:noFill/>
        </p:spPr>
        <p:txBody>
          <a:bodyPr wrap="none" rtlCol="0">
            <a:spAutoFit/>
          </a:bodyPr>
          <a:lstStyle/>
          <a:p>
            <a:fld id="{A3EC28E4-F2FF-4265-BE4A-7A326F99FD36}" type="slidenum">
              <a:rPr lang="zh-TW" altLang="en-US" b="1" smtClean="0">
                <a:solidFill>
                  <a:schemeClr val="bg1"/>
                </a:solidFill>
                <a:latin typeface="Calibri" pitchFamily="34" charset="0"/>
                <a:ea typeface="微軟正黑體" pitchFamily="34" charset="-120"/>
              </a:rPr>
              <a:pPr/>
              <a:t>‹#›</a:t>
            </a:fld>
            <a:endParaRPr lang="zh-TW" altLang="en-US" b="1" dirty="0">
              <a:solidFill>
                <a:schemeClr val="bg1"/>
              </a:solidFill>
              <a:latin typeface="Calibri" pitchFamily="34" charset="0"/>
              <a:ea typeface="微軟正黑體" pitchFamily="34" charset="-120"/>
            </a:endParaRPr>
          </a:p>
        </p:txBody>
      </p:sp>
    </p:spTree>
  </p:cSld>
  <p:clrMap bg1="lt1" tx1="dk1" bg2="lt2" tx2="dk2" accent1="accent1" accent2="accent2" accent3="accent3" accent4="accent4" accent5="accent5" accent6="accent6" hlink="hlink" folHlink="folHlink"/>
  <p:sldLayoutIdLst>
    <p:sldLayoutId id="2147484381" r:id="rId1"/>
    <p:sldLayoutId id="2147484382" r:id="rId2"/>
    <p:sldLayoutId id="2147484383" r:id="rId3"/>
    <p:sldLayoutId id="2147484384" r:id="rId4"/>
    <p:sldLayoutId id="2147484385" r:id="rId5"/>
    <p:sldLayoutId id="2147484386" r:id="rId6"/>
    <p:sldLayoutId id="2147484387" r:id="rId7"/>
    <p:sldLayoutId id="2147484388" r:id="rId8"/>
    <p:sldLayoutId id="2147484389" r:id="rId9"/>
    <p:sldLayoutId id="2147484390" r:id="rId10"/>
    <p:sldLayoutId id="214748439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Calibri" pitchFamily="34" charset="0"/>
          <a:ea typeface="微軟正黑體" pitchFamily="34" charset="-120"/>
          <a:cs typeface="+mj-cs"/>
        </a:defRPr>
      </a:lvl1pPr>
      <a:extLst/>
    </p:titleStyle>
    <p:bodyStyle>
      <a:lvl1pPr marL="274320" indent="-274320" algn="l" rtl="0" eaLnBrk="1" latinLnBrk="0" hangingPunct="1">
        <a:lnSpc>
          <a:spcPts val="3200"/>
        </a:lnSpc>
        <a:spcBef>
          <a:spcPts val="1000"/>
        </a:spcBef>
        <a:buClr>
          <a:schemeClr val="tx2"/>
        </a:buClr>
        <a:buSzPct val="73000"/>
        <a:buFont typeface="Wingdings 2"/>
        <a:buChar char=""/>
        <a:defRPr kumimoji="0" sz="2000" kern="1200" baseline="0">
          <a:solidFill>
            <a:schemeClr val="tx1"/>
          </a:solidFill>
          <a:latin typeface="Calibri" pitchFamily="34" charset="0"/>
          <a:ea typeface="微軟正黑體" pitchFamily="34" charset="-120"/>
          <a:cs typeface="+mn-cs"/>
        </a:defRPr>
      </a:lvl1pPr>
      <a:lvl2pPr marL="521208" indent="-228600" algn="l" rtl="0" eaLnBrk="1" latinLnBrk="0" hangingPunct="1">
        <a:lnSpc>
          <a:spcPts val="3200"/>
        </a:lnSpc>
        <a:spcBef>
          <a:spcPts val="1000"/>
        </a:spcBef>
        <a:buClr>
          <a:schemeClr val="accent4"/>
        </a:buClr>
        <a:buSzPct val="80000"/>
        <a:buFont typeface="Wingdings 2"/>
        <a:buChar char=""/>
        <a:defRPr kumimoji="0" sz="2000" kern="1200">
          <a:solidFill>
            <a:schemeClr val="tx1">
              <a:tint val="85000"/>
            </a:schemeClr>
          </a:solidFill>
          <a:latin typeface="Calibri" pitchFamily="34" charset="0"/>
          <a:ea typeface="微軟正黑體" pitchFamily="34" charset="-120"/>
          <a:cs typeface="+mn-cs"/>
        </a:defRPr>
      </a:lvl2pPr>
      <a:lvl3pPr marL="758952" indent="-228600" algn="l" rtl="0" eaLnBrk="1" latinLnBrk="0" hangingPunct="1">
        <a:lnSpc>
          <a:spcPts val="3200"/>
        </a:lnSpc>
        <a:spcBef>
          <a:spcPts val="1000"/>
        </a:spcBef>
        <a:buClr>
          <a:schemeClr val="accent4"/>
        </a:buClr>
        <a:buSzPct val="60000"/>
        <a:buFont typeface="Wingdings"/>
        <a:buChar char=""/>
        <a:defRPr kumimoji="0" sz="1800" kern="1200">
          <a:solidFill>
            <a:schemeClr val="tx1"/>
          </a:solidFill>
          <a:latin typeface="Calibri" pitchFamily="34" charset="0"/>
          <a:ea typeface="微軟正黑體" pitchFamily="34" charset="-120"/>
          <a:cs typeface="+mn-cs"/>
        </a:defRPr>
      </a:lvl3pPr>
      <a:lvl4pPr marL="1005840" indent="-228600" algn="l" rtl="0" eaLnBrk="1" latinLnBrk="0" hangingPunct="1">
        <a:lnSpc>
          <a:spcPts val="3200"/>
        </a:lnSpc>
        <a:spcBef>
          <a:spcPts val="1000"/>
        </a:spcBef>
        <a:buClr>
          <a:schemeClr val="accent4"/>
        </a:buClr>
        <a:buSzPct val="80000"/>
        <a:buFont typeface="Wingdings 2"/>
        <a:buChar char=""/>
        <a:defRPr kumimoji="0" sz="1800" kern="1200">
          <a:solidFill>
            <a:schemeClr val="tx1">
              <a:tint val="85000"/>
            </a:schemeClr>
          </a:solidFill>
          <a:latin typeface="Calibri" pitchFamily="34" charset="0"/>
          <a:ea typeface="微軟正黑體" pitchFamily="34" charset="-120"/>
          <a:cs typeface="+mn-cs"/>
        </a:defRPr>
      </a:lvl4pPr>
      <a:lvl5pPr marL="1280160" indent="-228600" algn="l" rtl="0" eaLnBrk="1" latinLnBrk="0" hangingPunct="1">
        <a:lnSpc>
          <a:spcPts val="3200"/>
        </a:lnSpc>
        <a:spcBef>
          <a:spcPts val="1000"/>
        </a:spcBef>
        <a:buClr>
          <a:schemeClr val="accent4"/>
        </a:buClr>
        <a:buSzPct val="70000"/>
        <a:buFont typeface="Wingdings"/>
        <a:buChar char=""/>
        <a:defRPr kumimoji="0" sz="1800" kern="1200">
          <a:solidFill>
            <a:schemeClr val="tx1"/>
          </a:solidFill>
          <a:latin typeface="Calibri" pitchFamily="34" charset="0"/>
          <a:ea typeface="微軟正黑體" pitchFamily="34" charset="-120"/>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3800" dirty="0" smtClean="0"/>
              <a:t>Information Security Fundamentals and Practices</a:t>
            </a:r>
            <a:br>
              <a:rPr lang="en-US" altLang="zh-TW" sz="3800" dirty="0" smtClean="0"/>
            </a:br>
            <a:r>
              <a:rPr lang="zh-TW" altLang="en-US" sz="3800" dirty="0" smtClean="0"/>
              <a:t>資訊安全概論與實務</a:t>
            </a:r>
            <a:endParaRPr lang="zh-TW" altLang="en-US" sz="3800" dirty="0"/>
          </a:p>
        </p:txBody>
      </p:sp>
      <p:sp>
        <p:nvSpPr>
          <p:cNvPr id="3" name="副標題 2"/>
          <p:cNvSpPr>
            <a:spLocks noGrp="1"/>
          </p:cNvSpPr>
          <p:nvPr>
            <p:ph type="subTitle" idx="1"/>
          </p:nvPr>
        </p:nvSpPr>
        <p:spPr/>
        <p:txBody>
          <a:bodyPr>
            <a:normAutofit/>
          </a:bodyPr>
          <a:lstStyle/>
          <a:p>
            <a:r>
              <a:rPr lang="zh-TW" altLang="en-US" dirty="0" smtClean="0"/>
              <a:t>潘天佑博士 主編</a:t>
            </a:r>
            <a:endParaRPr lang="en-US" altLang="zh-TW" dirty="0" smtClean="0"/>
          </a:p>
        </p:txBody>
      </p:sp>
      <p:sp>
        <p:nvSpPr>
          <p:cNvPr id="4" name="文字方塊 3"/>
          <p:cNvSpPr txBox="1"/>
          <p:nvPr/>
        </p:nvSpPr>
        <p:spPr>
          <a:xfrm>
            <a:off x="2843808" y="6309320"/>
            <a:ext cx="6186309" cy="461665"/>
          </a:xfrm>
          <a:prstGeom prst="rect">
            <a:avLst/>
          </a:prstGeom>
          <a:noFill/>
        </p:spPr>
        <p:txBody>
          <a:bodyPr wrap="none" rtlCol="0">
            <a:spAutoFit/>
          </a:bodyPr>
          <a:lstStyle/>
          <a:p>
            <a:r>
              <a:rPr lang="zh-TW" altLang="zh-TW" sz="1200" dirty="0"/>
              <a:t>版權聲明：本教學投影片僅供教師授課講解使用，投影片內之圖片、文字及其相關內容</a:t>
            </a:r>
            <a:r>
              <a:rPr lang="zh-TW" altLang="zh-TW" sz="1200" dirty="0" smtClean="0"/>
              <a:t>，</a:t>
            </a:r>
            <a:endParaRPr lang="en-US" altLang="zh-TW" sz="1200" dirty="0" smtClean="0"/>
          </a:p>
          <a:p>
            <a:r>
              <a:rPr lang="zh-TW" altLang="zh-TW" sz="1200" dirty="0" smtClean="0"/>
              <a:t>未經</a:t>
            </a:r>
            <a:r>
              <a:rPr lang="zh-TW" altLang="zh-TW" sz="1200" dirty="0"/>
              <a:t>著作權人許可，不得以任何形式或方法轉載使用</a:t>
            </a:r>
            <a:r>
              <a:rPr lang="zh-TW" altLang="zh-TW" sz="1200" dirty="0" smtClean="0"/>
              <a:t>。</a:t>
            </a:r>
            <a:endParaRPr lang="zh-TW" altLang="en-US" sz="1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a:spcBef>
                <a:spcPts val="1200"/>
              </a:spcBef>
            </a:pPr>
            <a:r>
              <a:rPr lang="zh-TW" altLang="en-US" u="sng" dirty="0" smtClean="0"/>
              <a:t>阻止攻擊本身</a:t>
            </a:r>
            <a:r>
              <a:rPr lang="zh-TW" altLang="en-US" dirty="0" smtClean="0"/>
              <a:t>：例如，當 </a:t>
            </a:r>
            <a:r>
              <a:rPr lang="en-US" altLang="zh-TW" dirty="0" smtClean="0"/>
              <a:t>IPS</a:t>
            </a:r>
            <a:r>
              <a:rPr lang="zh-TW" altLang="en-US" dirty="0" smtClean="0"/>
              <a:t> 偵測到攻擊後，可以採取以下的步驟。</a:t>
            </a:r>
            <a:r>
              <a:rPr lang="en-US" altLang="zh-TW" dirty="0" smtClean="0"/>
              <a:t>1. </a:t>
            </a:r>
            <a:r>
              <a:rPr lang="zh-TW" altLang="en-US" dirty="0" smtClean="0"/>
              <a:t>先結束被利用做攻擊的網路連結或使用者會談。</a:t>
            </a:r>
            <a:r>
              <a:rPr lang="en-US" altLang="zh-TW" dirty="0" smtClean="0"/>
              <a:t>2. </a:t>
            </a:r>
            <a:r>
              <a:rPr lang="zh-TW" altLang="en-US" dirty="0" smtClean="0"/>
              <a:t>阻擋發動攻擊的使用者帳號、</a:t>
            </a:r>
            <a:r>
              <a:rPr lang="en-US" altLang="zh-TW" dirty="0" smtClean="0"/>
              <a:t>IP </a:t>
            </a:r>
            <a:r>
              <a:rPr lang="zh-TW" altLang="en-US" dirty="0" smtClean="0"/>
              <a:t>位址、或其它屬性，讓攻擊者不能存取攻擊目標。</a:t>
            </a:r>
            <a:r>
              <a:rPr lang="en-US" altLang="zh-TW" dirty="0" smtClean="0"/>
              <a:t>3.</a:t>
            </a:r>
            <a:r>
              <a:rPr lang="zh-TW" altLang="en-US" dirty="0" smtClean="0"/>
              <a:t> 全面阻擋攻擊者，讓他不能存取系統及網路的任何資源。</a:t>
            </a:r>
            <a:endParaRPr lang="en-US" altLang="zh-TW" dirty="0" smtClean="0"/>
          </a:p>
          <a:p>
            <a:pPr>
              <a:spcBef>
                <a:spcPts val="1200"/>
              </a:spcBef>
            </a:pPr>
            <a:r>
              <a:rPr lang="zh-TW" altLang="en-US" u="sng" dirty="0" smtClean="0"/>
              <a:t>改變安全環境</a:t>
            </a:r>
            <a:r>
              <a:rPr lang="zh-TW" altLang="en-US" dirty="0" smtClean="0"/>
              <a:t>：</a:t>
            </a:r>
            <a:r>
              <a:rPr lang="en-US" altLang="zh-TW" dirty="0" smtClean="0"/>
              <a:t>IPS</a:t>
            </a:r>
            <a:r>
              <a:rPr lang="zh-TW" altLang="en-US" dirty="0" smtClean="0"/>
              <a:t> 可以藉由改變其它安全控制來中斷攻擊；常見的例子是改變防火牆或路由器的設定，來阻擋攻擊者對攻擊目標的存取。當察覺系統沒有安裝補丁時，有的 </a:t>
            </a:r>
            <a:r>
              <a:rPr lang="en-US" altLang="zh-TW" dirty="0" smtClean="0"/>
              <a:t>IPS </a:t>
            </a:r>
            <a:r>
              <a:rPr lang="zh-TW" altLang="en-US" dirty="0" smtClean="0"/>
              <a:t>還可以啟動系統更新。</a:t>
            </a:r>
            <a:endParaRPr lang="en-US" altLang="zh-TW" dirty="0" smtClean="0"/>
          </a:p>
          <a:p>
            <a:pPr>
              <a:spcBef>
                <a:spcPts val="1200"/>
              </a:spcBef>
            </a:pPr>
            <a:r>
              <a:rPr lang="zh-TW" altLang="en-US" u="sng" dirty="0" smtClean="0"/>
              <a:t>改變攻擊的內容</a:t>
            </a:r>
            <a:r>
              <a:rPr lang="zh-TW" altLang="en-US" dirty="0" smtClean="0"/>
              <a:t>：有的 </a:t>
            </a:r>
            <a:r>
              <a:rPr lang="en-US" altLang="zh-TW" dirty="0" smtClean="0"/>
              <a:t>IPS</a:t>
            </a:r>
            <a:r>
              <a:rPr lang="zh-TW" altLang="en-US" dirty="0" smtClean="0"/>
              <a:t> 可以刪除攻擊的惡意部分；一個簡單的例子是刪除電子郵件上受病毒感染的附件後，讓乾淨的郵件通過。</a:t>
            </a:r>
            <a:endParaRPr lang="zh-TW" altLang="en-US" dirty="0"/>
          </a:p>
        </p:txBody>
      </p:sp>
      <p:sp>
        <p:nvSpPr>
          <p:cNvPr id="3" name="標題 2"/>
          <p:cNvSpPr>
            <a:spLocks noGrp="1"/>
          </p:cNvSpPr>
          <p:nvPr>
            <p:ph type="title"/>
          </p:nvPr>
        </p:nvSpPr>
        <p:spPr/>
        <p:txBody>
          <a:bodyPr/>
          <a:lstStyle/>
          <a:p>
            <a:r>
              <a:rPr lang="zh-TW" altLang="en-US" dirty="0" smtClean="0"/>
              <a:t>入侵防禦的主要技術</a:t>
            </a:r>
            <a:endParaRPr lang="zh-TW"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nvPr>
        </p:nvGraphicFramePr>
        <p:xfrm>
          <a:off x="285750" y="1357313"/>
          <a:ext cx="8215313" cy="51680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標題 2"/>
          <p:cNvSpPr>
            <a:spLocks noGrp="1"/>
          </p:cNvSpPr>
          <p:nvPr>
            <p:ph type="title"/>
          </p:nvPr>
        </p:nvSpPr>
        <p:spPr/>
        <p:txBody>
          <a:bodyPr/>
          <a:lstStyle/>
          <a:p>
            <a:r>
              <a:rPr lang="en-US" altLang="zh-TW" dirty="0" smtClean="0"/>
              <a:t>IDPS </a:t>
            </a:r>
            <a:r>
              <a:rPr lang="zh-TW" altLang="en-US" dirty="0" smtClean="0"/>
              <a:t>的種類</a:t>
            </a:r>
            <a:endParaRPr lang="zh-TW"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nvPr>
        </p:nvGraphicFramePr>
        <p:xfrm>
          <a:off x="357158" y="1497831"/>
          <a:ext cx="8215370" cy="47886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標題 2"/>
          <p:cNvSpPr>
            <a:spLocks noGrp="1"/>
          </p:cNvSpPr>
          <p:nvPr>
            <p:ph type="title"/>
          </p:nvPr>
        </p:nvSpPr>
        <p:spPr/>
        <p:txBody>
          <a:bodyPr/>
          <a:lstStyle/>
          <a:p>
            <a:r>
              <a:rPr lang="en-US" altLang="zh-TW" dirty="0" smtClean="0"/>
              <a:t>IDPS </a:t>
            </a:r>
            <a:r>
              <a:rPr lang="zh-TW" altLang="en-US" dirty="0" smtClean="0"/>
              <a:t>的安全能力</a:t>
            </a:r>
            <a:endParaRPr lang="zh-TW"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nvPr>
        </p:nvGraphicFramePr>
        <p:xfrm>
          <a:off x="642910" y="1603752"/>
          <a:ext cx="7429525" cy="46113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標題 2"/>
          <p:cNvSpPr>
            <a:spLocks noGrp="1"/>
          </p:cNvSpPr>
          <p:nvPr>
            <p:ph type="title"/>
          </p:nvPr>
        </p:nvSpPr>
        <p:spPr/>
        <p:txBody>
          <a:bodyPr/>
          <a:lstStyle/>
          <a:p>
            <a:r>
              <a:rPr lang="en-US" altLang="zh-TW" dirty="0" smtClean="0"/>
              <a:t>IDPS </a:t>
            </a:r>
            <a:r>
              <a:rPr lang="zh-TW" altLang="en-US" dirty="0" smtClean="0"/>
              <a:t>的標準元件</a:t>
            </a:r>
            <a:endParaRPr lang="zh-TW"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網路 </a:t>
            </a:r>
            <a:r>
              <a:rPr lang="en-US" altLang="zh-TW" dirty="0" smtClean="0"/>
              <a:t>IDPS</a:t>
            </a:r>
            <a:endParaRPr lang="zh-TW" altLang="en-US" dirty="0"/>
          </a:p>
        </p:txBody>
      </p:sp>
      <p:sp>
        <p:nvSpPr>
          <p:cNvPr id="4" name="內容版面配置區 3"/>
          <p:cNvSpPr>
            <a:spLocks noGrp="1"/>
          </p:cNvSpPr>
          <p:nvPr>
            <p:ph sz="half" idx="1"/>
          </p:nvPr>
        </p:nvSpPr>
        <p:spPr>
          <a:xfrm>
            <a:off x="285720" y="1285860"/>
            <a:ext cx="4500594" cy="5286412"/>
          </a:xfrm>
        </p:spPr>
        <p:txBody>
          <a:bodyPr>
            <a:normAutofit/>
          </a:bodyPr>
          <a:lstStyle/>
          <a:p>
            <a:r>
              <a:rPr lang="zh-TW" altLang="en-US" dirty="0" smtClean="0"/>
              <a:t>網路 </a:t>
            </a:r>
            <a:r>
              <a:rPr lang="en-US" altLang="zh-TW" dirty="0" smtClean="0"/>
              <a:t>IDPS</a:t>
            </a:r>
            <a:r>
              <a:rPr lang="zh-TW" altLang="en-US" dirty="0" smtClean="0"/>
              <a:t>監視某段網路或元件的資訊流，分析網路及應用協定的封包來識別可疑的活動。</a:t>
            </a:r>
            <a:endParaRPr lang="en-US" altLang="zh-TW" dirty="0" smtClean="0"/>
          </a:p>
          <a:p>
            <a:r>
              <a:rPr lang="zh-TW" altLang="en-US" dirty="0" smtClean="0"/>
              <a:t>和防火牆類似，網路 </a:t>
            </a:r>
            <a:r>
              <a:rPr lang="en-US" altLang="zh-TW" dirty="0" smtClean="0"/>
              <a:t>IDPS</a:t>
            </a:r>
            <a:r>
              <a:rPr lang="zh-TW" altLang="en-US" dirty="0" smtClean="0"/>
              <a:t> 使用 </a:t>
            </a:r>
            <a:r>
              <a:rPr lang="en-US" altLang="zh-TW" dirty="0" smtClean="0"/>
              <a:t>OSI</a:t>
            </a:r>
            <a:r>
              <a:rPr lang="zh-TW" altLang="en-US" dirty="0" smtClean="0"/>
              <a:t> 裡的應用層 </a:t>
            </a:r>
            <a:r>
              <a:rPr lang="en-US" altLang="zh-TW" dirty="0" smtClean="0"/>
              <a:t>(L7)</a:t>
            </a:r>
            <a:r>
              <a:rPr lang="zh-TW" altLang="en-US" dirty="0" smtClean="0"/>
              <a:t>、傳輸層 </a:t>
            </a:r>
            <a:r>
              <a:rPr lang="en-US" altLang="zh-TW" dirty="0" smtClean="0"/>
              <a:t>(L4)</a:t>
            </a:r>
            <a:r>
              <a:rPr lang="zh-TW" altLang="en-US" dirty="0" smtClean="0"/>
              <a:t>、網路層 </a:t>
            </a:r>
            <a:r>
              <a:rPr lang="en-US" altLang="zh-TW" dirty="0" smtClean="0"/>
              <a:t>(L3)</a:t>
            </a:r>
            <a:r>
              <a:rPr lang="zh-TW" altLang="en-US" dirty="0" smtClean="0"/>
              <a:t> 和資料連結層 </a:t>
            </a:r>
            <a:r>
              <a:rPr lang="en-US" altLang="zh-TW" dirty="0" smtClean="0"/>
              <a:t>(L2)</a:t>
            </a:r>
            <a:r>
              <a:rPr lang="zh-TW" altLang="en-US" dirty="0" smtClean="0"/>
              <a:t>。</a:t>
            </a:r>
            <a:endParaRPr lang="en-US" altLang="zh-TW" dirty="0" smtClean="0"/>
          </a:p>
          <a:p>
            <a:r>
              <a:rPr lang="zh-TW" altLang="en-US" dirty="0" smtClean="0"/>
              <a:t>網路 </a:t>
            </a:r>
            <a:r>
              <a:rPr lang="en-US" altLang="zh-TW" dirty="0" smtClean="0"/>
              <a:t>IDPS</a:t>
            </a:r>
            <a:r>
              <a:rPr lang="zh-TW" altLang="en-US" dirty="0" smtClean="0"/>
              <a:t> 的伺服器與操作介面都和其它三種 </a:t>
            </a:r>
            <a:r>
              <a:rPr lang="en-US" altLang="zh-TW" dirty="0" smtClean="0"/>
              <a:t>IDPS</a:t>
            </a:r>
            <a:r>
              <a:rPr lang="zh-TW" altLang="en-US" dirty="0" smtClean="0"/>
              <a:t> 大同小異。但感應器的 </a:t>
            </a:r>
            <a:r>
              <a:rPr lang="en-US" altLang="zh-TW" dirty="0" smtClean="0"/>
              <a:t>NIC</a:t>
            </a:r>
            <a:r>
              <a:rPr lang="zh-TW" altLang="en-US" dirty="0" smtClean="0"/>
              <a:t> 設定在隨意模式 </a:t>
            </a:r>
            <a:r>
              <a:rPr lang="en-US" altLang="zh-TW" dirty="0" smtClean="0"/>
              <a:t>(promiscuous mode)</a:t>
            </a:r>
            <a:r>
              <a:rPr lang="zh-TW" altLang="en-US" dirty="0" smtClean="0"/>
              <a:t>，可以接收所有經過的封包，不論目的 </a:t>
            </a:r>
            <a:r>
              <a:rPr lang="en-US" altLang="zh-TW" dirty="0" smtClean="0"/>
              <a:t>IP</a:t>
            </a:r>
            <a:r>
              <a:rPr lang="zh-TW" altLang="en-US" dirty="0" smtClean="0"/>
              <a:t> 位址。</a:t>
            </a:r>
            <a:endParaRPr lang="en-US" altLang="zh-TW" dirty="0" smtClean="0"/>
          </a:p>
          <a:p>
            <a:r>
              <a:rPr lang="zh-TW" altLang="en-US" dirty="0" smtClean="0"/>
              <a:t>感應器可以擺設為居間 </a:t>
            </a:r>
            <a:r>
              <a:rPr lang="en-US" altLang="zh-TW" dirty="0" smtClean="0"/>
              <a:t>(inline) </a:t>
            </a:r>
            <a:r>
              <a:rPr lang="zh-TW" altLang="en-US" dirty="0" smtClean="0"/>
              <a:t>或是被動 </a:t>
            </a:r>
            <a:r>
              <a:rPr lang="en-US" altLang="zh-TW" dirty="0" smtClean="0"/>
              <a:t>(passive) </a:t>
            </a:r>
            <a:r>
              <a:rPr lang="zh-TW" altLang="en-US" dirty="0" smtClean="0"/>
              <a:t>兩種模式。</a:t>
            </a:r>
            <a:endParaRPr lang="zh-TW" altLang="en-US" dirty="0"/>
          </a:p>
        </p:txBody>
      </p:sp>
      <p:graphicFrame>
        <p:nvGraphicFramePr>
          <p:cNvPr id="6" name="內容版面配置區 5"/>
          <p:cNvGraphicFramePr>
            <a:graphicFrameLocks noGrp="1"/>
          </p:cNvGraphicFramePr>
          <p:nvPr>
            <p:ph sz="half" idx="2"/>
          </p:nvPr>
        </p:nvGraphicFramePr>
        <p:xfrm>
          <a:off x="5065743" y="2285992"/>
          <a:ext cx="3506785" cy="3275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4143404" cy="5098438"/>
          </a:xfrm>
        </p:spPr>
        <p:txBody>
          <a:bodyPr/>
          <a:lstStyle/>
          <a:p>
            <a:r>
              <a:rPr lang="zh-TW" altLang="en-US" dirty="0" smtClean="0"/>
              <a:t>居間感應器 </a:t>
            </a:r>
            <a:r>
              <a:rPr lang="en-US" altLang="zh-TW" dirty="0" smtClean="0"/>
              <a:t>(inline sensor) </a:t>
            </a:r>
            <a:r>
              <a:rPr lang="zh-TW" altLang="en-US" dirty="0" smtClean="0"/>
              <a:t>放置於資訊流必須通過的地方，類似防火牆的位置。因此，有些產品將防火牆與 </a:t>
            </a:r>
            <a:r>
              <a:rPr lang="en-US" altLang="zh-TW" dirty="0" smtClean="0"/>
              <a:t>IDPS</a:t>
            </a:r>
            <a:r>
              <a:rPr lang="zh-TW" altLang="en-US" dirty="0" smtClean="0"/>
              <a:t> 整合。</a:t>
            </a:r>
            <a:endParaRPr lang="en-US" altLang="zh-TW" dirty="0" smtClean="0"/>
          </a:p>
          <a:p>
            <a:r>
              <a:rPr lang="zh-TW" altLang="en-US" dirty="0" smtClean="0"/>
              <a:t>感應器放在居間位置的主要目的是可以阻擋資訊流中的攻擊。</a:t>
            </a:r>
            <a:endParaRPr lang="en-US" altLang="zh-TW" dirty="0" smtClean="0"/>
          </a:p>
          <a:p>
            <a:r>
              <a:rPr lang="zh-TW" altLang="en-US" dirty="0" smtClean="0"/>
              <a:t>居間感應器多放置在主要通道，例如與外部網路的邊界，或是兩個隔離的內部網路的接點。</a:t>
            </a:r>
            <a:endParaRPr lang="en-US" altLang="zh-TW" dirty="0" smtClean="0"/>
          </a:p>
          <a:p>
            <a:r>
              <a:rPr lang="zh-TW" altLang="en-US" dirty="0" smtClean="0"/>
              <a:t>居間感應器通常被放在防火牆的後方，需要處理的資訊會比較少；當然也可以放在前方。</a:t>
            </a:r>
            <a:endParaRPr lang="en-US" altLang="zh-TW" dirty="0" smtClean="0"/>
          </a:p>
        </p:txBody>
      </p:sp>
      <p:sp>
        <p:nvSpPr>
          <p:cNvPr id="3" name="標題 2"/>
          <p:cNvSpPr>
            <a:spLocks noGrp="1"/>
          </p:cNvSpPr>
          <p:nvPr>
            <p:ph type="title"/>
          </p:nvPr>
        </p:nvSpPr>
        <p:spPr/>
        <p:txBody>
          <a:bodyPr/>
          <a:lstStyle/>
          <a:p>
            <a:r>
              <a:rPr lang="zh-TW" altLang="en-US" dirty="0" smtClean="0"/>
              <a:t>居間感應器</a:t>
            </a:r>
            <a:endParaRPr lang="zh-TW" altLang="en-US" dirty="0"/>
          </a:p>
        </p:txBody>
      </p:sp>
      <p:grpSp>
        <p:nvGrpSpPr>
          <p:cNvPr id="38" name="群組 37"/>
          <p:cNvGrpSpPr/>
          <p:nvPr/>
        </p:nvGrpSpPr>
        <p:grpSpPr>
          <a:xfrm>
            <a:off x="4929190" y="1214422"/>
            <a:ext cx="3452555" cy="5143536"/>
            <a:chOff x="4929190" y="1214422"/>
            <a:chExt cx="3452555" cy="5143536"/>
          </a:xfrm>
        </p:grpSpPr>
        <p:sp>
          <p:nvSpPr>
            <p:cNvPr id="4" name="雲朵形 3"/>
            <p:cNvSpPr/>
            <p:nvPr/>
          </p:nvSpPr>
          <p:spPr>
            <a:xfrm>
              <a:off x="4929190" y="1214422"/>
              <a:ext cx="1571636" cy="857256"/>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1600" dirty="0" smtClean="0">
                  <a:latin typeface="Calibri" pitchFamily="34" charset="0"/>
                </a:rPr>
                <a:t>網際網路</a:t>
              </a:r>
              <a:endParaRPr lang="zh-TW" altLang="en-US" sz="1600" dirty="0">
                <a:latin typeface="Calibri" pitchFamily="34" charset="0"/>
              </a:endParaRPr>
            </a:p>
          </p:txBody>
        </p:sp>
        <p:sp>
          <p:nvSpPr>
            <p:cNvPr id="6" name="圓角矩形 5"/>
            <p:cNvSpPr/>
            <p:nvPr/>
          </p:nvSpPr>
          <p:spPr>
            <a:xfrm>
              <a:off x="5143504" y="2285992"/>
              <a:ext cx="1143008" cy="428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路由器</a:t>
              </a:r>
              <a:endParaRPr lang="zh-TW" altLang="en-US" sz="1600" dirty="0">
                <a:latin typeface="Calibri" pitchFamily="34" charset="0"/>
              </a:endParaRPr>
            </a:p>
          </p:txBody>
        </p:sp>
        <p:cxnSp>
          <p:nvCxnSpPr>
            <p:cNvPr id="8" name="直線接點 7"/>
            <p:cNvCxnSpPr>
              <a:stCxn id="4" idx="1"/>
              <a:endCxn id="6" idx="0"/>
            </p:cNvCxnSpPr>
            <p:nvPr/>
          </p:nvCxnSpPr>
          <p:spPr>
            <a:xfrm rot="5400000">
              <a:off x="5607395" y="2178378"/>
              <a:ext cx="215227" cy="1588"/>
            </a:xfrm>
            <a:prstGeom prst="line">
              <a:avLst/>
            </a:prstGeom>
          </p:spPr>
          <p:style>
            <a:lnRef idx="2">
              <a:schemeClr val="accent1">
                <a:shade val="50000"/>
              </a:schemeClr>
            </a:lnRef>
            <a:fillRef idx="1">
              <a:schemeClr val="accent1"/>
            </a:fillRef>
            <a:effectRef idx="0">
              <a:schemeClr val="accent1"/>
            </a:effectRef>
            <a:fontRef idx="minor">
              <a:schemeClr val="lt1"/>
            </a:fontRef>
          </p:style>
        </p:cxnSp>
        <p:sp>
          <p:nvSpPr>
            <p:cNvPr id="9" name="圓角矩形 8"/>
            <p:cNvSpPr/>
            <p:nvPr/>
          </p:nvSpPr>
          <p:spPr>
            <a:xfrm>
              <a:off x="5143504" y="2928934"/>
              <a:ext cx="1143008" cy="428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交換器</a:t>
              </a:r>
              <a:endParaRPr lang="zh-TW" altLang="en-US" sz="1600" dirty="0">
                <a:latin typeface="Calibri" pitchFamily="34" charset="0"/>
              </a:endParaRPr>
            </a:p>
          </p:txBody>
        </p:sp>
        <p:sp>
          <p:nvSpPr>
            <p:cNvPr id="10" name="圓角矩形 9"/>
            <p:cNvSpPr/>
            <p:nvPr/>
          </p:nvSpPr>
          <p:spPr>
            <a:xfrm>
              <a:off x="5143504" y="3571876"/>
              <a:ext cx="1143008" cy="428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防火牆</a:t>
              </a:r>
              <a:endParaRPr lang="zh-TW" altLang="en-US" sz="1600" dirty="0">
                <a:latin typeface="Calibri" pitchFamily="34" charset="0"/>
              </a:endParaRPr>
            </a:p>
          </p:txBody>
        </p:sp>
        <p:sp>
          <p:nvSpPr>
            <p:cNvPr id="12" name="圓角矩形 11"/>
            <p:cNvSpPr/>
            <p:nvPr/>
          </p:nvSpPr>
          <p:spPr>
            <a:xfrm>
              <a:off x="5143504" y="4857760"/>
              <a:ext cx="1143008" cy="428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交換器</a:t>
              </a:r>
              <a:endParaRPr lang="zh-TW" altLang="en-US" sz="1600" dirty="0">
                <a:latin typeface="Calibri" pitchFamily="34" charset="0"/>
              </a:endParaRPr>
            </a:p>
          </p:txBody>
        </p:sp>
        <p:cxnSp>
          <p:nvCxnSpPr>
            <p:cNvPr id="14" name="直線接點 13"/>
            <p:cNvCxnSpPr>
              <a:stCxn id="12" idx="2"/>
              <a:endCxn id="57" idx="3"/>
            </p:cNvCxnSpPr>
            <p:nvPr/>
          </p:nvCxnSpPr>
          <p:spPr>
            <a:xfrm rot="5400000">
              <a:off x="5583344" y="5418052"/>
              <a:ext cx="263328" cy="158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8" name="直線接點 17"/>
            <p:cNvCxnSpPr>
              <a:stCxn id="6" idx="2"/>
              <a:endCxn id="9" idx="0"/>
            </p:cNvCxnSpPr>
            <p:nvPr/>
          </p:nvCxnSpPr>
          <p:spPr>
            <a:xfrm rot="5400000">
              <a:off x="5607851" y="2821777"/>
              <a:ext cx="214314" cy="158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20" name="直線接點 19"/>
            <p:cNvCxnSpPr>
              <a:stCxn id="9" idx="2"/>
              <a:endCxn id="10" idx="0"/>
            </p:cNvCxnSpPr>
            <p:nvPr/>
          </p:nvCxnSpPr>
          <p:spPr>
            <a:xfrm rot="5400000">
              <a:off x="5607851" y="3464719"/>
              <a:ext cx="214314" cy="158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22" name="直線接點 21"/>
            <p:cNvCxnSpPr>
              <a:stCxn id="10" idx="2"/>
              <a:endCxn id="32" idx="0"/>
            </p:cNvCxnSpPr>
            <p:nvPr/>
          </p:nvCxnSpPr>
          <p:spPr>
            <a:xfrm rot="5400000">
              <a:off x="5607851" y="4107661"/>
              <a:ext cx="214314" cy="158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24" name="直線接點 23"/>
            <p:cNvCxnSpPr>
              <a:stCxn id="32" idx="2"/>
              <a:endCxn id="12" idx="0"/>
            </p:cNvCxnSpPr>
            <p:nvPr/>
          </p:nvCxnSpPr>
          <p:spPr>
            <a:xfrm rot="5400000">
              <a:off x="5607851" y="4750603"/>
              <a:ext cx="214314" cy="1588"/>
            </a:xfrm>
            <a:prstGeom prst="line">
              <a:avLst/>
            </a:prstGeom>
          </p:spPr>
          <p:style>
            <a:lnRef idx="2">
              <a:schemeClr val="accent1">
                <a:shade val="50000"/>
              </a:schemeClr>
            </a:lnRef>
            <a:fillRef idx="1">
              <a:schemeClr val="accent1"/>
            </a:fillRef>
            <a:effectRef idx="0">
              <a:schemeClr val="accent1"/>
            </a:effectRef>
            <a:fontRef idx="minor">
              <a:schemeClr val="lt1"/>
            </a:fontRef>
          </p:style>
        </p:cxnSp>
        <p:sp>
          <p:nvSpPr>
            <p:cNvPr id="25" name="橢圓 24"/>
            <p:cNvSpPr/>
            <p:nvPr/>
          </p:nvSpPr>
          <p:spPr>
            <a:xfrm>
              <a:off x="7286644" y="4143380"/>
              <a:ext cx="571504" cy="57150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27" name="橢圓 26"/>
            <p:cNvSpPr/>
            <p:nvPr/>
          </p:nvSpPr>
          <p:spPr>
            <a:xfrm>
              <a:off x="6786578" y="5072074"/>
              <a:ext cx="571504" cy="57150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28" name="橢圓 27"/>
            <p:cNvSpPr/>
            <p:nvPr/>
          </p:nvSpPr>
          <p:spPr>
            <a:xfrm>
              <a:off x="7786710" y="5072074"/>
              <a:ext cx="571504" cy="57150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29" name="文字方塊 28"/>
            <p:cNvSpPr txBox="1"/>
            <p:nvPr/>
          </p:nvSpPr>
          <p:spPr>
            <a:xfrm>
              <a:off x="7200805" y="3571876"/>
              <a:ext cx="800219" cy="584775"/>
            </a:xfrm>
            <a:prstGeom prst="rect">
              <a:avLst/>
            </a:prstGeom>
            <a:noFill/>
          </p:spPr>
          <p:txBody>
            <a:bodyPr wrap="none" rtlCol="0">
              <a:spAutoFit/>
            </a:bodyPr>
            <a:lstStyle/>
            <a:p>
              <a:pPr algn="ctr"/>
              <a:r>
                <a:rPr lang="zh-TW" altLang="en-US" sz="1600" dirty="0" smtClean="0"/>
                <a:t>管理</a:t>
              </a:r>
              <a:endParaRPr lang="en-US" altLang="zh-TW" sz="1600" dirty="0" smtClean="0"/>
            </a:p>
            <a:p>
              <a:pPr algn="ctr"/>
              <a:r>
                <a:rPr lang="zh-TW" altLang="en-US" sz="1600" dirty="0" smtClean="0"/>
                <a:t>交換器</a:t>
              </a:r>
              <a:endParaRPr lang="zh-TW" altLang="en-US" sz="1600" dirty="0"/>
            </a:p>
          </p:txBody>
        </p:sp>
        <p:sp>
          <p:nvSpPr>
            <p:cNvPr id="30" name="文字方塊 29"/>
            <p:cNvSpPr txBox="1"/>
            <p:nvPr/>
          </p:nvSpPr>
          <p:spPr>
            <a:xfrm>
              <a:off x="7786710" y="5715016"/>
              <a:ext cx="595035" cy="584775"/>
            </a:xfrm>
            <a:prstGeom prst="rect">
              <a:avLst/>
            </a:prstGeom>
            <a:noFill/>
          </p:spPr>
          <p:txBody>
            <a:bodyPr wrap="none" rtlCol="0">
              <a:spAutoFit/>
            </a:bodyPr>
            <a:lstStyle/>
            <a:p>
              <a:pPr algn="ctr"/>
              <a:r>
                <a:rPr lang="zh-TW" altLang="en-US" sz="1600" dirty="0" smtClean="0">
                  <a:latin typeface="Calibri" pitchFamily="34" charset="0"/>
                </a:rPr>
                <a:t>操作</a:t>
              </a:r>
              <a:endParaRPr lang="en-US" altLang="zh-TW" sz="1600" dirty="0" smtClean="0">
                <a:latin typeface="Calibri" pitchFamily="34" charset="0"/>
              </a:endParaRPr>
            </a:p>
            <a:p>
              <a:pPr algn="ctr"/>
              <a:r>
                <a:rPr lang="zh-TW" altLang="en-US" sz="1600" dirty="0" smtClean="0">
                  <a:latin typeface="Calibri" pitchFamily="34" charset="0"/>
                </a:rPr>
                <a:t>介面</a:t>
              </a:r>
              <a:endParaRPr lang="zh-TW" altLang="en-US" sz="1600" dirty="0">
                <a:latin typeface="Calibri" pitchFamily="34" charset="0"/>
              </a:endParaRPr>
            </a:p>
          </p:txBody>
        </p:sp>
        <p:sp>
          <p:nvSpPr>
            <p:cNvPr id="31" name="文字方塊 30"/>
            <p:cNvSpPr txBox="1"/>
            <p:nvPr/>
          </p:nvSpPr>
          <p:spPr>
            <a:xfrm>
              <a:off x="6715140" y="5715016"/>
              <a:ext cx="800219" cy="584775"/>
            </a:xfrm>
            <a:prstGeom prst="rect">
              <a:avLst/>
            </a:prstGeom>
            <a:noFill/>
          </p:spPr>
          <p:txBody>
            <a:bodyPr wrap="none" rtlCol="0">
              <a:spAutoFit/>
            </a:bodyPr>
            <a:lstStyle/>
            <a:p>
              <a:pPr algn="ctr"/>
              <a:r>
                <a:rPr lang="zh-TW" altLang="en-US" sz="1600" dirty="0" smtClean="0">
                  <a:latin typeface="Calibri" pitchFamily="34" charset="0"/>
                </a:rPr>
                <a:t>管理</a:t>
              </a:r>
              <a:endParaRPr lang="en-US" altLang="zh-TW" sz="1600" dirty="0" smtClean="0">
                <a:latin typeface="Calibri" pitchFamily="34" charset="0"/>
              </a:endParaRPr>
            </a:p>
            <a:p>
              <a:pPr algn="ctr"/>
              <a:r>
                <a:rPr lang="zh-TW" altLang="en-US" sz="1600" dirty="0" smtClean="0">
                  <a:latin typeface="Calibri" pitchFamily="34" charset="0"/>
                </a:rPr>
                <a:t>伺服器</a:t>
              </a:r>
              <a:endParaRPr lang="en-US" altLang="zh-TW" sz="1600" dirty="0" smtClean="0">
                <a:latin typeface="Calibri" pitchFamily="34" charset="0"/>
              </a:endParaRPr>
            </a:p>
          </p:txBody>
        </p:sp>
        <p:cxnSp>
          <p:nvCxnSpPr>
            <p:cNvPr id="33" name="直線接點 32"/>
            <p:cNvCxnSpPr>
              <a:stCxn id="32" idx="3"/>
              <a:endCxn id="25" idx="2"/>
            </p:cNvCxnSpPr>
            <p:nvPr/>
          </p:nvCxnSpPr>
          <p:spPr>
            <a:xfrm>
              <a:off x="6286512" y="4429132"/>
              <a:ext cx="1000132" cy="1588"/>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37" name="直線接點 36"/>
            <p:cNvCxnSpPr>
              <a:stCxn id="25" idx="3"/>
              <a:endCxn id="27" idx="0"/>
            </p:cNvCxnSpPr>
            <p:nvPr/>
          </p:nvCxnSpPr>
          <p:spPr>
            <a:xfrm rot="5400000">
              <a:off x="7000893" y="4702627"/>
              <a:ext cx="440885" cy="298009"/>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39" name="直線接點 38"/>
            <p:cNvCxnSpPr>
              <a:stCxn id="25" idx="5"/>
              <a:endCxn id="28" idx="0"/>
            </p:cNvCxnSpPr>
            <p:nvPr/>
          </p:nvCxnSpPr>
          <p:spPr>
            <a:xfrm rot="16200000" flipH="1">
              <a:off x="7703015" y="4702626"/>
              <a:ext cx="440885" cy="298009"/>
            </a:xfrm>
            <a:prstGeom prst="line">
              <a:avLst/>
            </a:prstGeom>
          </p:spPr>
          <p:style>
            <a:lnRef idx="2">
              <a:schemeClr val="accent2">
                <a:shade val="50000"/>
              </a:schemeClr>
            </a:lnRef>
            <a:fillRef idx="1">
              <a:schemeClr val="accent2"/>
            </a:fillRef>
            <a:effectRef idx="0">
              <a:schemeClr val="accent2"/>
            </a:effectRef>
            <a:fontRef idx="minor">
              <a:schemeClr val="lt1"/>
            </a:fontRef>
          </p:style>
        </p:cxnSp>
        <p:sp>
          <p:nvSpPr>
            <p:cNvPr id="57" name="雲朵形 56"/>
            <p:cNvSpPr/>
            <p:nvPr/>
          </p:nvSpPr>
          <p:spPr>
            <a:xfrm>
              <a:off x="4929190" y="5500702"/>
              <a:ext cx="1571636" cy="857256"/>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1600" dirty="0" smtClean="0">
                  <a:latin typeface="Calibri" pitchFamily="34" charset="0"/>
                </a:rPr>
                <a:t>內部網路</a:t>
              </a:r>
              <a:endParaRPr lang="zh-TW" altLang="en-US" sz="1600" dirty="0">
                <a:latin typeface="Calibri" pitchFamily="34" charset="0"/>
              </a:endParaRPr>
            </a:p>
          </p:txBody>
        </p:sp>
        <p:sp>
          <p:nvSpPr>
            <p:cNvPr id="32" name="圓角矩形 31"/>
            <p:cNvSpPr/>
            <p:nvPr/>
          </p:nvSpPr>
          <p:spPr>
            <a:xfrm>
              <a:off x="5143504" y="4214818"/>
              <a:ext cx="1143008" cy="42862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TW" altLang="en-US" sz="1600" dirty="0" smtClean="0">
                  <a:latin typeface="Calibri" pitchFamily="34" charset="0"/>
                </a:rPr>
                <a:t>感應器</a:t>
              </a:r>
              <a:endParaRPr lang="zh-TW" altLang="en-US" sz="1600" dirty="0">
                <a:latin typeface="Calibri" pitchFamily="34" charset="0"/>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4143404" cy="5500702"/>
          </a:xfrm>
        </p:spPr>
        <p:txBody>
          <a:bodyPr>
            <a:normAutofit/>
          </a:bodyPr>
          <a:lstStyle/>
          <a:p>
            <a:pPr>
              <a:spcBef>
                <a:spcPts val="800"/>
              </a:spcBef>
            </a:pPr>
            <a:r>
              <a:rPr lang="zh-TW" altLang="en-US" dirty="0" smtClean="0">
                <a:ea typeface="+mn-ea"/>
              </a:rPr>
              <a:t>被動感應器 </a:t>
            </a:r>
            <a:r>
              <a:rPr lang="en-US" altLang="zh-TW" dirty="0" smtClean="0">
                <a:ea typeface="+mn-ea"/>
              </a:rPr>
              <a:t>(passive sensor)</a:t>
            </a:r>
            <a:r>
              <a:rPr lang="zh-TW" altLang="en-US" dirty="0" smtClean="0">
                <a:ea typeface="+mn-ea"/>
              </a:rPr>
              <a:t> 監視一份複製的資訊流，但流量沒有真正地經過它。</a:t>
            </a:r>
            <a:endParaRPr lang="en-US" altLang="zh-TW" dirty="0" smtClean="0">
              <a:ea typeface="+mn-ea"/>
            </a:endParaRPr>
          </a:p>
          <a:p>
            <a:pPr>
              <a:spcBef>
                <a:spcPts val="800"/>
              </a:spcBef>
            </a:pPr>
            <a:r>
              <a:rPr lang="zh-TW" altLang="en-US" dirty="0" smtClean="0">
                <a:ea typeface="+mn-ea"/>
              </a:rPr>
              <a:t>這</a:t>
            </a:r>
            <a:r>
              <a:rPr lang="zh-TW" altLang="en-US" dirty="0">
                <a:ea typeface="+mn-ea"/>
              </a:rPr>
              <a:t>種感應</a:t>
            </a:r>
            <a:r>
              <a:rPr lang="zh-TW" altLang="en-US" dirty="0" smtClean="0">
                <a:ea typeface="+mn-ea"/>
              </a:rPr>
              <a:t>器被安排來監視網路的重要位置，像第十二章</a:t>
            </a:r>
            <a:r>
              <a:rPr lang="en-US" altLang="zh-TW" dirty="0" smtClean="0">
                <a:ea typeface="+mn-ea"/>
              </a:rPr>
              <a:t>29</a:t>
            </a:r>
            <a:r>
              <a:rPr lang="zh-TW" altLang="en-US" dirty="0" smtClean="0">
                <a:ea typeface="+mn-ea"/>
              </a:rPr>
              <a:t>頁「防火牆環境範例圖」中，就使用被動網路 </a:t>
            </a:r>
            <a:r>
              <a:rPr lang="en-US" altLang="zh-TW" dirty="0" smtClean="0">
                <a:ea typeface="+mn-ea"/>
              </a:rPr>
              <a:t>IDS </a:t>
            </a:r>
            <a:r>
              <a:rPr lang="zh-TW" altLang="en-US" dirty="0" smtClean="0">
                <a:ea typeface="+mn-ea"/>
              </a:rPr>
              <a:t>監視內、外 </a:t>
            </a:r>
            <a:r>
              <a:rPr lang="en-US" altLang="zh-TW" dirty="0" smtClean="0">
                <a:ea typeface="+mn-ea"/>
              </a:rPr>
              <a:t>DMZ </a:t>
            </a:r>
            <a:r>
              <a:rPr lang="zh-TW" altLang="en-US" dirty="0" smtClean="0">
                <a:ea typeface="+mn-ea"/>
              </a:rPr>
              <a:t>與內部保護網路。</a:t>
            </a:r>
          </a:p>
          <a:p>
            <a:pPr>
              <a:spcBef>
                <a:spcPts val="800"/>
              </a:spcBef>
            </a:pPr>
            <a:r>
              <a:rPr lang="zh-TW" altLang="en-US" dirty="0" smtClean="0">
                <a:ea typeface="+mn-ea"/>
              </a:rPr>
              <a:t>被動感應器適合做入侵偵測；但是入侵防禦的技術大多需要居間感應器，才能做到封包阻擋。</a:t>
            </a:r>
            <a:endParaRPr lang="en-US" altLang="zh-TW" dirty="0" smtClean="0">
              <a:ea typeface="+mn-ea"/>
            </a:endParaRPr>
          </a:p>
          <a:p>
            <a:pPr>
              <a:spcBef>
                <a:spcPts val="800"/>
              </a:spcBef>
            </a:pPr>
            <a:r>
              <a:rPr lang="zh-TW" altLang="en-US" dirty="0" smtClean="0"/>
              <a:t>被動感應器若故障，不影響網路資訊流。</a:t>
            </a:r>
            <a:endParaRPr lang="en-US" altLang="zh-TW" dirty="0" smtClean="0">
              <a:ea typeface="+mn-ea"/>
            </a:endParaRPr>
          </a:p>
        </p:txBody>
      </p:sp>
      <p:sp>
        <p:nvSpPr>
          <p:cNvPr id="3" name="標題 2"/>
          <p:cNvSpPr>
            <a:spLocks noGrp="1"/>
          </p:cNvSpPr>
          <p:nvPr>
            <p:ph type="title"/>
          </p:nvPr>
        </p:nvSpPr>
        <p:spPr/>
        <p:txBody>
          <a:bodyPr/>
          <a:lstStyle/>
          <a:p>
            <a:r>
              <a:rPr lang="zh-TW" altLang="en-US" dirty="0" smtClean="0"/>
              <a:t>被動感應器</a:t>
            </a:r>
            <a:endParaRPr lang="zh-TW" altLang="en-US" dirty="0"/>
          </a:p>
        </p:txBody>
      </p:sp>
      <p:grpSp>
        <p:nvGrpSpPr>
          <p:cNvPr id="68" name="群組 67"/>
          <p:cNvGrpSpPr/>
          <p:nvPr/>
        </p:nvGrpSpPr>
        <p:grpSpPr>
          <a:xfrm>
            <a:off x="4929190" y="1214422"/>
            <a:ext cx="3643338" cy="5143536"/>
            <a:chOff x="4929190" y="1214422"/>
            <a:chExt cx="3643338" cy="5143536"/>
          </a:xfrm>
        </p:grpSpPr>
        <p:sp>
          <p:nvSpPr>
            <p:cNvPr id="36" name="雲朵形 35"/>
            <p:cNvSpPr/>
            <p:nvPr/>
          </p:nvSpPr>
          <p:spPr>
            <a:xfrm>
              <a:off x="4929190" y="1214422"/>
              <a:ext cx="1571636" cy="857256"/>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1600" dirty="0" smtClean="0">
                  <a:latin typeface="Calibri" pitchFamily="34" charset="0"/>
                </a:rPr>
                <a:t>網際網路</a:t>
              </a:r>
              <a:endParaRPr lang="zh-TW" altLang="en-US" sz="1600" dirty="0">
                <a:latin typeface="Calibri" pitchFamily="34" charset="0"/>
              </a:endParaRPr>
            </a:p>
          </p:txBody>
        </p:sp>
        <p:sp>
          <p:nvSpPr>
            <p:cNvPr id="37" name="圓角矩形 36"/>
            <p:cNvSpPr/>
            <p:nvPr/>
          </p:nvSpPr>
          <p:spPr>
            <a:xfrm>
              <a:off x="5143504" y="2285992"/>
              <a:ext cx="1143008" cy="428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路由器</a:t>
              </a:r>
              <a:endParaRPr lang="zh-TW" altLang="en-US" sz="1600" dirty="0">
                <a:latin typeface="Calibri" pitchFamily="34" charset="0"/>
              </a:endParaRPr>
            </a:p>
          </p:txBody>
        </p:sp>
        <p:cxnSp>
          <p:nvCxnSpPr>
            <p:cNvPr id="38" name="直線接點 37"/>
            <p:cNvCxnSpPr>
              <a:stCxn id="36" idx="1"/>
              <a:endCxn id="37" idx="0"/>
            </p:cNvCxnSpPr>
            <p:nvPr/>
          </p:nvCxnSpPr>
          <p:spPr>
            <a:xfrm rot="5400000">
              <a:off x="5607395" y="2178378"/>
              <a:ext cx="215227" cy="1588"/>
            </a:xfrm>
            <a:prstGeom prst="line">
              <a:avLst/>
            </a:prstGeom>
          </p:spPr>
          <p:style>
            <a:lnRef idx="2">
              <a:schemeClr val="accent1">
                <a:shade val="50000"/>
              </a:schemeClr>
            </a:lnRef>
            <a:fillRef idx="1">
              <a:schemeClr val="accent1"/>
            </a:fillRef>
            <a:effectRef idx="0">
              <a:schemeClr val="accent1"/>
            </a:effectRef>
            <a:fontRef idx="minor">
              <a:schemeClr val="lt1"/>
            </a:fontRef>
          </p:style>
        </p:cxnSp>
        <p:sp>
          <p:nvSpPr>
            <p:cNvPr id="39" name="圓角矩形 38"/>
            <p:cNvSpPr/>
            <p:nvPr/>
          </p:nvSpPr>
          <p:spPr>
            <a:xfrm>
              <a:off x="5143504" y="2928934"/>
              <a:ext cx="1143008" cy="428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交換器</a:t>
              </a:r>
              <a:endParaRPr lang="zh-TW" altLang="en-US" sz="1600" dirty="0">
                <a:latin typeface="Calibri" pitchFamily="34" charset="0"/>
              </a:endParaRPr>
            </a:p>
          </p:txBody>
        </p:sp>
        <p:sp>
          <p:nvSpPr>
            <p:cNvPr id="40" name="圓角矩形 39"/>
            <p:cNvSpPr/>
            <p:nvPr/>
          </p:nvSpPr>
          <p:spPr>
            <a:xfrm>
              <a:off x="5143504" y="3571876"/>
              <a:ext cx="1143008" cy="428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防火牆</a:t>
              </a:r>
              <a:endParaRPr lang="zh-TW" altLang="en-US" sz="1600" dirty="0">
                <a:latin typeface="Calibri" pitchFamily="34" charset="0"/>
              </a:endParaRPr>
            </a:p>
          </p:txBody>
        </p:sp>
        <p:sp>
          <p:nvSpPr>
            <p:cNvPr id="41" name="圓角矩形 40"/>
            <p:cNvSpPr/>
            <p:nvPr/>
          </p:nvSpPr>
          <p:spPr>
            <a:xfrm>
              <a:off x="5143504" y="4214818"/>
              <a:ext cx="1143008" cy="428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交換器</a:t>
              </a:r>
              <a:endParaRPr lang="zh-TW" altLang="en-US" sz="1600" dirty="0">
                <a:latin typeface="Calibri" pitchFamily="34" charset="0"/>
              </a:endParaRPr>
            </a:p>
          </p:txBody>
        </p:sp>
        <p:cxnSp>
          <p:nvCxnSpPr>
            <p:cNvPr id="42" name="直線接點 41"/>
            <p:cNvCxnSpPr>
              <a:stCxn id="41" idx="2"/>
              <a:endCxn id="58" idx="3"/>
            </p:cNvCxnSpPr>
            <p:nvPr/>
          </p:nvCxnSpPr>
          <p:spPr>
            <a:xfrm rot="5400000">
              <a:off x="5261873" y="5096581"/>
              <a:ext cx="906270" cy="158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43" name="直線接點 42"/>
            <p:cNvCxnSpPr>
              <a:stCxn id="37" idx="2"/>
              <a:endCxn id="39" idx="0"/>
            </p:cNvCxnSpPr>
            <p:nvPr/>
          </p:nvCxnSpPr>
          <p:spPr>
            <a:xfrm rot="5400000">
              <a:off x="5607851" y="2821777"/>
              <a:ext cx="214314" cy="158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44" name="直線接點 43"/>
            <p:cNvCxnSpPr>
              <a:stCxn id="39" idx="2"/>
              <a:endCxn id="40" idx="0"/>
            </p:cNvCxnSpPr>
            <p:nvPr/>
          </p:nvCxnSpPr>
          <p:spPr>
            <a:xfrm rot="5400000">
              <a:off x="5607851" y="3464719"/>
              <a:ext cx="214314" cy="1588"/>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46" name="直線接點 45"/>
            <p:cNvCxnSpPr>
              <a:stCxn id="40" idx="2"/>
              <a:endCxn id="41" idx="0"/>
            </p:cNvCxnSpPr>
            <p:nvPr/>
          </p:nvCxnSpPr>
          <p:spPr>
            <a:xfrm rot="5400000">
              <a:off x="5607851" y="4107661"/>
              <a:ext cx="214314" cy="1588"/>
            </a:xfrm>
            <a:prstGeom prst="line">
              <a:avLst/>
            </a:prstGeom>
          </p:spPr>
          <p:style>
            <a:lnRef idx="2">
              <a:schemeClr val="accent1">
                <a:shade val="50000"/>
              </a:schemeClr>
            </a:lnRef>
            <a:fillRef idx="1">
              <a:schemeClr val="accent1"/>
            </a:fillRef>
            <a:effectRef idx="0">
              <a:schemeClr val="accent1"/>
            </a:effectRef>
            <a:fontRef idx="minor">
              <a:schemeClr val="lt1"/>
            </a:fontRef>
          </p:style>
        </p:cxnSp>
        <p:sp>
          <p:nvSpPr>
            <p:cNvPr id="47" name="橢圓 46"/>
            <p:cNvSpPr/>
            <p:nvPr/>
          </p:nvSpPr>
          <p:spPr>
            <a:xfrm>
              <a:off x="7858148" y="4130109"/>
              <a:ext cx="571504" cy="57150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48" name="橢圓 47"/>
            <p:cNvSpPr/>
            <p:nvPr/>
          </p:nvSpPr>
          <p:spPr>
            <a:xfrm>
              <a:off x="6786578" y="5058803"/>
              <a:ext cx="571504" cy="57150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49" name="橢圓 48"/>
            <p:cNvSpPr/>
            <p:nvPr/>
          </p:nvSpPr>
          <p:spPr>
            <a:xfrm>
              <a:off x="7858148" y="5058803"/>
              <a:ext cx="571504" cy="57150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50" name="文字方塊 49"/>
            <p:cNvSpPr txBox="1"/>
            <p:nvPr/>
          </p:nvSpPr>
          <p:spPr>
            <a:xfrm>
              <a:off x="7772309" y="3545334"/>
              <a:ext cx="800219" cy="584775"/>
            </a:xfrm>
            <a:prstGeom prst="rect">
              <a:avLst/>
            </a:prstGeom>
            <a:noFill/>
          </p:spPr>
          <p:txBody>
            <a:bodyPr wrap="none" rtlCol="0">
              <a:spAutoFit/>
            </a:bodyPr>
            <a:lstStyle/>
            <a:p>
              <a:pPr algn="ctr"/>
              <a:r>
                <a:rPr lang="zh-TW" altLang="en-US" sz="1600" dirty="0" smtClean="0"/>
                <a:t>管理</a:t>
              </a:r>
              <a:endParaRPr lang="en-US" altLang="zh-TW" sz="1600" dirty="0" smtClean="0"/>
            </a:p>
            <a:p>
              <a:pPr algn="ctr"/>
              <a:r>
                <a:rPr lang="zh-TW" altLang="en-US" sz="1600" dirty="0" smtClean="0"/>
                <a:t>交換器</a:t>
              </a:r>
              <a:endParaRPr lang="zh-TW" altLang="en-US" sz="1600" dirty="0"/>
            </a:p>
          </p:txBody>
        </p:sp>
        <p:sp>
          <p:nvSpPr>
            <p:cNvPr id="51" name="文字方塊 50"/>
            <p:cNvSpPr txBox="1"/>
            <p:nvPr/>
          </p:nvSpPr>
          <p:spPr>
            <a:xfrm>
              <a:off x="7786710" y="5701745"/>
              <a:ext cx="595035" cy="584775"/>
            </a:xfrm>
            <a:prstGeom prst="rect">
              <a:avLst/>
            </a:prstGeom>
            <a:noFill/>
          </p:spPr>
          <p:txBody>
            <a:bodyPr wrap="none" rtlCol="0">
              <a:spAutoFit/>
            </a:bodyPr>
            <a:lstStyle/>
            <a:p>
              <a:pPr algn="ctr"/>
              <a:r>
                <a:rPr lang="zh-TW" altLang="en-US" sz="1600" dirty="0" smtClean="0">
                  <a:latin typeface="Calibri" pitchFamily="34" charset="0"/>
                </a:rPr>
                <a:t>操作</a:t>
              </a:r>
              <a:endParaRPr lang="en-US" altLang="zh-TW" sz="1600" dirty="0" smtClean="0">
                <a:latin typeface="Calibri" pitchFamily="34" charset="0"/>
              </a:endParaRPr>
            </a:p>
            <a:p>
              <a:pPr algn="ctr"/>
              <a:r>
                <a:rPr lang="zh-TW" altLang="en-US" sz="1600" dirty="0" smtClean="0">
                  <a:latin typeface="Calibri" pitchFamily="34" charset="0"/>
                </a:rPr>
                <a:t>介面</a:t>
              </a:r>
              <a:endParaRPr lang="zh-TW" altLang="en-US" sz="1600" dirty="0">
                <a:latin typeface="Calibri" pitchFamily="34" charset="0"/>
              </a:endParaRPr>
            </a:p>
          </p:txBody>
        </p:sp>
        <p:sp>
          <p:nvSpPr>
            <p:cNvPr id="52" name="文字方塊 51"/>
            <p:cNvSpPr txBox="1"/>
            <p:nvPr/>
          </p:nvSpPr>
          <p:spPr>
            <a:xfrm>
              <a:off x="6715140" y="5701745"/>
              <a:ext cx="800219" cy="584775"/>
            </a:xfrm>
            <a:prstGeom prst="rect">
              <a:avLst/>
            </a:prstGeom>
            <a:noFill/>
          </p:spPr>
          <p:txBody>
            <a:bodyPr wrap="none" rtlCol="0">
              <a:spAutoFit/>
            </a:bodyPr>
            <a:lstStyle/>
            <a:p>
              <a:pPr algn="ctr"/>
              <a:r>
                <a:rPr lang="zh-TW" altLang="en-US" sz="1600" dirty="0" smtClean="0">
                  <a:latin typeface="Calibri" pitchFamily="34" charset="0"/>
                </a:rPr>
                <a:t>管理</a:t>
              </a:r>
              <a:endParaRPr lang="en-US" altLang="zh-TW" sz="1600" dirty="0" smtClean="0">
                <a:latin typeface="Calibri" pitchFamily="34" charset="0"/>
              </a:endParaRPr>
            </a:p>
            <a:p>
              <a:pPr algn="ctr"/>
              <a:r>
                <a:rPr lang="zh-TW" altLang="en-US" sz="1600" dirty="0" smtClean="0">
                  <a:latin typeface="Calibri" pitchFamily="34" charset="0"/>
                </a:rPr>
                <a:t>伺服器</a:t>
              </a:r>
              <a:endParaRPr lang="en-US" altLang="zh-TW" sz="1600" dirty="0" smtClean="0">
                <a:latin typeface="Calibri" pitchFamily="34" charset="0"/>
              </a:endParaRPr>
            </a:p>
          </p:txBody>
        </p:sp>
        <p:cxnSp>
          <p:nvCxnSpPr>
            <p:cNvPr id="53" name="直線接點 52"/>
            <p:cNvCxnSpPr>
              <a:stCxn id="59" idx="3"/>
              <a:endCxn id="47" idx="2"/>
            </p:cNvCxnSpPr>
            <p:nvPr/>
          </p:nvCxnSpPr>
          <p:spPr>
            <a:xfrm flipV="1">
              <a:off x="7643834" y="4415861"/>
              <a:ext cx="214314" cy="13271"/>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54" name="直線接點 53"/>
            <p:cNvCxnSpPr>
              <a:stCxn id="47" idx="3"/>
              <a:endCxn id="48" idx="7"/>
            </p:cNvCxnSpPr>
            <p:nvPr/>
          </p:nvCxnSpPr>
          <p:spPr>
            <a:xfrm rot="5400000">
              <a:off x="7345825" y="4546480"/>
              <a:ext cx="524580" cy="667456"/>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55" name="直線接點 54"/>
            <p:cNvCxnSpPr>
              <a:stCxn id="47" idx="4"/>
              <a:endCxn id="49" idx="0"/>
            </p:cNvCxnSpPr>
            <p:nvPr/>
          </p:nvCxnSpPr>
          <p:spPr>
            <a:xfrm rot="5400000">
              <a:off x="7965305" y="4880208"/>
              <a:ext cx="357190" cy="1588"/>
            </a:xfrm>
            <a:prstGeom prst="line">
              <a:avLst/>
            </a:prstGeom>
          </p:spPr>
          <p:style>
            <a:lnRef idx="2">
              <a:schemeClr val="accent2">
                <a:shade val="50000"/>
              </a:schemeClr>
            </a:lnRef>
            <a:fillRef idx="1">
              <a:schemeClr val="accent2"/>
            </a:fillRef>
            <a:effectRef idx="0">
              <a:schemeClr val="accent2"/>
            </a:effectRef>
            <a:fontRef idx="minor">
              <a:schemeClr val="lt1"/>
            </a:fontRef>
          </p:style>
        </p:cxnSp>
        <p:sp>
          <p:nvSpPr>
            <p:cNvPr id="58" name="雲朵形 57"/>
            <p:cNvSpPr/>
            <p:nvPr/>
          </p:nvSpPr>
          <p:spPr>
            <a:xfrm>
              <a:off x="4929190" y="5500702"/>
              <a:ext cx="1571636" cy="857256"/>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1600" dirty="0" smtClean="0">
                  <a:latin typeface="Calibri" pitchFamily="34" charset="0"/>
                </a:rPr>
                <a:t>內部網路</a:t>
              </a:r>
              <a:endParaRPr lang="zh-TW" altLang="en-US" sz="1600" dirty="0">
                <a:latin typeface="Calibri" pitchFamily="34" charset="0"/>
              </a:endParaRPr>
            </a:p>
          </p:txBody>
        </p:sp>
        <p:cxnSp>
          <p:nvCxnSpPr>
            <p:cNvPr id="63" name="直線接點 62"/>
            <p:cNvCxnSpPr>
              <a:stCxn id="41" idx="3"/>
              <a:endCxn id="59" idx="1"/>
            </p:cNvCxnSpPr>
            <p:nvPr/>
          </p:nvCxnSpPr>
          <p:spPr>
            <a:xfrm>
              <a:off x="6286512" y="4429132"/>
              <a:ext cx="214314" cy="1588"/>
            </a:xfrm>
            <a:prstGeom prst="line">
              <a:avLst/>
            </a:prstGeom>
          </p:spPr>
          <p:style>
            <a:lnRef idx="2">
              <a:schemeClr val="accent1">
                <a:shade val="50000"/>
              </a:schemeClr>
            </a:lnRef>
            <a:fillRef idx="1">
              <a:schemeClr val="accent1"/>
            </a:fillRef>
            <a:effectRef idx="0">
              <a:schemeClr val="accent1"/>
            </a:effectRef>
            <a:fontRef idx="minor">
              <a:schemeClr val="lt1"/>
            </a:fontRef>
          </p:style>
        </p:cxnSp>
        <p:sp>
          <p:nvSpPr>
            <p:cNvPr id="59" name="圓角矩形 58"/>
            <p:cNvSpPr/>
            <p:nvPr/>
          </p:nvSpPr>
          <p:spPr>
            <a:xfrm>
              <a:off x="6500826" y="4214818"/>
              <a:ext cx="1143008" cy="42862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TW" altLang="en-US" sz="1600" dirty="0" smtClean="0">
                  <a:latin typeface="Calibri" pitchFamily="34" charset="0"/>
                </a:rPr>
                <a:t>感應器</a:t>
              </a:r>
              <a:endParaRPr lang="zh-TW" altLang="en-US" sz="1600" dirty="0">
                <a:latin typeface="Calibri" pitchFamily="34" charset="0"/>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以下四頁將介紹網路 </a:t>
            </a:r>
            <a:r>
              <a:rPr lang="en-US" altLang="zh-TW" dirty="0" smtClean="0"/>
              <a:t>IDPS</a:t>
            </a:r>
            <a:r>
              <a:rPr lang="zh-TW" altLang="en-US" dirty="0" smtClean="0"/>
              <a:t> 的四種安全能力。首先討論 </a:t>
            </a:r>
            <a:r>
              <a:rPr lang="en-US" altLang="zh-TW" dirty="0" smtClean="0"/>
              <a:t>IDPS</a:t>
            </a:r>
            <a:r>
              <a:rPr lang="zh-TW" altLang="en-US" dirty="0" smtClean="0"/>
              <a:t> 收集主機及網路環境資訊的能力。</a:t>
            </a:r>
            <a:endParaRPr lang="en-US" altLang="zh-TW" dirty="0" smtClean="0"/>
          </a:p>
          <a:p>
            <a:r>
              <a:rPr lang="zh-TW" altLang="en-US" dirty="0" smtClean="0"/>
              <a:t>有的 </a:t>
            </a:r>
            <a:r>
              <a:rPr lang="en-US" altLang="zh-TW" dirty="0" smtClean="0"/>
              <a:t>IDPS</a:t>
            </a:r>
            <a:r>
              <a:rPr lang="zh-TW" altLang="en-US" dirty="0" smtClean="0"/>
              <a:t> 可以將組織網路上的主機依照 </a:t>
            </a:r>
            <a:r>
              <a:rPr lang="en-US" altLang="zh-TW" dirty="0" smtClean="0"/>
              <a:t>IP</a:t>
            </a:r>
            <a:r>
              <a:rPr lang="zh-TW" altLang="en-US" dirty="0" smtClean="0"/>
              <a:t> 或 </a:t>
            </a:r>
            <a:r>
              <a:rPr lang="en-US" altLang="zh-TW" dirty="0" smtClean="0"/>
              <a:t>MAC</a:t>
            </a:r>
            <a:r>
              <a:rPr lang="zh-TW" altLang="en-US" dirty="0" smtClean="0"/>
              <a:t> 位址表列；如果有新的主機出現在網路上，就很容易識別。</a:t>
            </a:r>
            <a:endParaRPr lang="en-US" altLang="zh-TW" dirty="0" smtClean="0"/>
          </a:p>
          <a:p>
            <a:r>
              <a:rPr lang="zh-TW" altLang="en-US" dirty="0" smtClean="0"/>
              <a:t>有的 </a:t>
            </a:r>
            <a:r>
              <a:rPr lang="en-US" altLang="zh-TW" dirty="0" smtClean="0"/>
              <a:t>IDPS</a:t>
            </a:r>
            <a:r>
              <a:rPr lang="zh-TW" altLang="en-US" dirty="0" smtClean="0"/>
              <a:t> 可以使用各種技術來識別主機上的作業系統。例如，從主機使用的連接埠或是從封包表頭裡的資訊，都有機會判別主機所使用的作業系統。</a:t>
            </a:r>
            <a:endParaRPr lang="en-US" altLang="zh-TW" dirty="0" smtClean="0"/>
          </a:p>
          <a:p>
            <a:r>
              <a:rPr lang="zh-TW" altLang="en-US" dirty="0" smtClean="0"/>
              <a:t>有的 </a:t>
            </a:r>
            <a:r>
              <a:rPr lang="en-US" altLang="zh-TW" dirty="0" smtClean="0"/>
              <a:t>IDPS</a:t>
            </a:r>
            <a:r>
              <a:rPr lang="zh-TW" altLang="en-US" dirty="0" smtClean="0"/>
              <a:t> 可以藉由追蹤連接埠或監視通訊特徵，來判別網路上使用的應用程式及版本。某些版本的應用程式有已知的弱點，因此識別應用程式可以讓 </a:t>
            </a:r>
            <a:r>
              <a:rPr lang="en-US" altLang="zh-TW" dirty="0" smtClean="0"/>
              <a:t>IDPS</a:t>
            </a:r>
            <a:r>
              <a:rPr lang="zh-TW" altLang="en-US" dirty="0" smtClean="0"/>
              <a:t> 比較清楚防禦的重點。</a:t>
            </a:r>
            <a:endParaRPr lang="en-US" altLang="zh-TW" dirty="0" smtClean="0"/>
          </a:p>
          <a:p>
            <a:r>
              <a:rPr lang="zh-TW" altLang="en-US" dirty="0" smtClean="0"/>
              <a:t>有的 </a:t>
            </a:r>
            <a:r>
              <a:rPr lang="en-US" altLang="zh-TW" dirty="0" smtClean="0"/>
              <a:t>IDPS</a:t>
            </a:r>
            <a:r>
              <a:rPr lang="zh-TW" altLang="en-US" dirty="0" smtClean="0"/>
              <a:t> 可以收集網路設定的資訊，像是兩個網路元件之間的連結數</a:t>
            </a:r>
            <a:r>
              <a:rPr lang="en-US" altLang="zh-TW" dirty="0" smtClean="0"/>
              <a:t>(hops)</a:t>
            </a:r>
            <a:r>
              <a:rPr lang="zh-TW" altLang="en-US" dirty="0" smtClean="0"/>
              <a:t>。當網路設定被改變時，就很容易偵測到。</a:t>
            </a:r>
            <a:endParaRPr lang="zh-TW" altLang="en-US" dirty="0"/>
          </a:p>
        </p:txBody>
      </p:sp>
      <p:sp>
        <p:nvSpPr>
          <p:cNvPr id="3" name="標題 2"/>
          <p:cNvSpPr>
            <a:spLocks noGrp="1"/>
          </p:cNvSpPr>
          <p:nvPr>
            <p:ph type="title"/>
          </p:nvPr>
        </p:nvSpPr>
        <p:spPr/>
        <p:txBody>
          <a:bodyPr/>
          <a:lstStyle/>
          <a:p>
            <a:r>
              <a:rPr lang="zh-TW" altLang="en-US" dirty="0" smtClean="0"/>
              <a:t>資訊收集能力</a:t>
            </a:r>
            <a:endParaRPr lang="zh-TW"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lvl="0"/>
            <a:r>
              <a:rPr lang="zh-TW" altLang="en-US" dirty="0" smtClean="0"/>
              <a:t>網路 </a:t>
            </a:r>
            <a:r>
              <a:rPr lang="en-US" altLang="zh-TW" dirty="0" smtClean="0"/>
              <a:t>IDPS</a:t>
            </a:r>
            <a:r>
              <a:rPr lang="zh-TW" altLang="en-US" dirty="0" smtClean="0"/>
              <a:t> 記錄偵測到的事件，用這些資料來驗證警訊、調查事故、並與其它安全記錄做比對。經常會被記錄的資料包括：</a:t>
            </a:r>
            <a:endParaRPr lang="en-US" altLang="zh-TW" dirty="0" smtClean="0"/>
          </a:p>
          <a:p>
            <a:pPr lvl="1"/>
            <a:r>
              <a:rPr lang="zh-TW" altLang="en-US" dirty="0" smtClean="0"/>
              <a:t>事件發生的日期與時間。</a:t>
            </a:r>
            <a:endParaRPr lang="en-US" altLang="zh-TW" dirty="0" smtClean="0"/>
          </a:p>
          <a:p>
            <a:pPr lvl="1"/>
            <a:r>
              <a:rPr lang="en-US" altLang="zh-TW" dirty="0" smtClean="0"/>
              <a:t>TCP</a:t>
            </a:r>
            <a:r>
              <a:rPr lang="zh-TW" altLang="en-US" dirty="0" smtClean="0"/>
              <a:t> 連結或會談 </a:t>
            </a:r>
            <a:r>
              <a:rPr lang="en-US" altLang="zh-TW" dirty="0" smtClean="0"/>
              <a:t>ID</a:t>
            </a:r>
            <a:r>
              <a:rPr lang="zh-TW" altLang="en-US" dirty="0" smtClean="0"/>
              <a:t>。</a:t>
            </a:r>
            <a:endParaRPr lang="en-US" altLang="zh-TW" dirty="0" smtClean="0"/>
          </a:p>
          <a:p>
            <a:pPr lvl="1"/>
            <a:r>
              <a:rPr lang="zh-TW" altLang="en-US" dirty="0" smtClean="0"/>
              <a:t>事故或是警示的類型與等級 </a:t>
            </a:r>
            <a:r>
              <a:rPr lang="en-US" altLang="zh-TW" dirty="0" smtClean="0"/>
              <a:t>(</a:t>
            </a:r>
            <a:r>
              <a:rPr lang="zh-TW" altLang="en-US" dirty="0" smtClean="0"/>
              <a:t>如優先順序、嚴重性、衝擊程度與機密性</a:t>
            </a:r>
            <a:r>
              <a:rPr lang="en-US" altLang="zh-TW" dirty="0" smtClean="0"/>
              <a:t>)</a:t>
            </a:r>
            <a:r>
              <a:rPr lang="zh-TW" altLang="en-US" dirty="0" smtClean="0"/>
              <a:t>。</a:t>
            </a:r>
            <a:endParaRPr lang="en-US" altLang="zh-TW" dirty="0" smtClean="0"/>
          </a:p>
          <a:p>
            <a:pPr lvl="1"/>
            <a:r>
              <a:rPr lang="zh-TW" altLang="en-US" dirty="0" smtClean="0"/>
              <a:t>網路層、傳輸層或應用層的協定。</a:t>
            </a:r>
            <a:endParaRPr lang="en-US" altLang="zh-TW" dirty="0" smtClean="0"/>
          </a:p>
          <a:p>
            <a:pPr lvl="1"/>
            <a:r>
              <a:rPr lang="zh-TW" altLang="en-US" dirty="0" smtClean="0"/>
              <a:t>來源與目的地的 </a:t>
            </a:r>
            <a:r>
              <a:rPr lang="en-US" altLang="zh-TW" dirty="0" smtClean="0"/>
              <a:t>IP</a:t>
            </a:r>
            <a:r>
              <a:rPr lang="zh-TW" altLang="en-US" dirty="0" smtClean="0"/>
              <a:t> 位址；來源與目的地的 </a:t>
            </a:r>
            <a:r>
              <a:rPr lang="en-US" altLang="zh-TW" dirty="0" smtClean="0"/>
              <a:t>TCP/UDP</a:t>
            </a:r>
            <a:r>
              <a:rPr lang="zh-TW" altLang="en-US" dirty="0" smtClean="0"/>
              <a:t> 連接埠。</a:t>
            </a:r>
            <a:endParaRPr lang="en-US" altLang="zh-TW" dirty="0" smtClean="0"/>
          </a:p>
          <a:p>
            <a:pPr lvl="1"/>
            <a:r>
              <a:rPr lang="zh-TW" altLang="en-US" dirty="0" smtClean="0"/>
              <a:t>在連結上傳輸的資料量。</a:t>
            </a:r>
            <a:endParaRPr lang="en-US" altLang="zh-TW" dirty="0" smtClean="0"/>
          </a:p>
          <a:p>
            <a:pPr lvl="1"/>
            <a:r>
              <a:rPr lang="zh-TW" altLang="en-US" dirty="0" smtClean="0"/>
              <a:t>封包內的關鍵資料。</a:t>
            </a:r>
            <a:endParaRPr lang="en-US" altLang="zh-TW" dirty="0" smtClean="0"/>
          </a:p>
          <a:p>
            <a:pPr lvl="1"/>
            <a:r>
              <a:rPr lang="zh-TW" altLang="en-US" dirty="0" smtClean="0"/>
              <a:t>認證用途的使用者身分等資料。</a:t>
            </a:r>
            <a:endParaRPr lang="en-US" altLang="zh-TW" dirty="0" smtClean="0"/>
          </a:p>
          <a:p>
            <a:pPr lvl="1"/>
            <a:r>
              <a:rPr lang="zh-TW" altLang="en-US" dirty="0" smtClean="0"/>
              <a:t>針對事故或是警示所採取的防禦措施。</a:t>
            </a:r>
          </a:p>
        </p:txBody>
      </p:sp>
      <p:sp>
        <p:nvSpPr>
          <p:cNvPr id="3" name="標題 2"/>
          <p:cNvSpPr>
            <a:spLocks noGrp="1"/>
          </p:cNvSpPr>
          <p:nvPr>
            <p:ph type="title"/>
          </p:nvPr>
        </p:nvSpPr>
        <p:spPr/>
        <p:txBody>
          <a:bodyPr/>
          <a:lstStyle/>
          <a:p>
            <a:r>
              <a:rPr lang="zh-TW" altLang="en-US" dirty="0" smtClean="0"/>
              <a:t>記錄能力</a:t>
            </a:r>
            <a:endParaRPr lang="zh-TW"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網路 </a:t>
            </a:r>
            <a:r>
              <a:rPr lang="en-US" altLang="zh-TW" dirty="0" smtClean="0"/>
              <a:t>IDPS</a:t>
            </a:r>
            <a:r>
              <a:rPr lang="zh-TW" altLang="en-US" dirty="0" smtClean="0"/>
              <a:t> 通常結合比對特徵為主的偵測、異常狀況為主的偵測、與狀態的協定分析這三種技術，提供強大的偵測能力。</a:t>
            </a:r>
            <a:endParaRPr lang="en-US" altLang="zh-TW" dirty="0" smtClean="0"/>
          </a:p>
          <a:p>
            <a:r>
              <a:rPr lang="zh-TW" altLang="en-US" dirty="0" smtClean="0"/>
              <a:t>網路 </a:t>
            </a:r>
            <a:r>
              <a:rPr lang="en-US" altLang="zh-TW" dirty="0" smtClean="0"/>
              <a:t>IDPS</a:t>
            </a:r>
            <a:r>
              <a:rPr lang="zh-TW" altLang="en-US" dirty="0" smtClean="0"/>
              <a:t> 感應器藉由檢查每一個封包的表頭、表尾及內容，可以偵測以下類型之事故：</a:t>
            </a:r>
            <a:endParaRPr lang="en-US" altLang="zh-TW" dirty="0" smtClean="0"/>
          </a:p>
          <a:p>
            <a:pPr lvl="1"/>
            <a:r>
              <a:rPr lang="zh-TW" altLang="en-US" dirty="0" smtClean="0"/>
              <a:t>應用層的刺探與攻擊：例如像緩衝區溢位、破解通密碼、惡意程式入侵以及許多針對應用程式的攻擊。</a:t>
            </a:r>
            <a:endParaRPr lang="en-US" altLang="zh-TW" dirty="0" smtClean="0"/>
          </a:p>
          <a:p>
            <a:pPr lvl="1"/>
            <a:r>
              <a:rPr lang="zh-TW" altLang="en-US" dirty="0" smtClean="0"/>
              <a:t>傳輸層的刺探與攻擊：例如像連接埠掃描、</a:t>
            </a:r>
            <a:r>
              <a:rPr lang="en-US" altLang="zh-TW" dirty="0" smtClean="0"/>
              <a:t>SYN</a:t>
            </a:r>
            <a:r>
              <a:rPr lang="zh-TW" altLang="en-US" dirty="0" smtClean="0"/>
              <a:t> 洪水攻擊、以及不正常的封包切割等。</a:t>
            </a:r>
            <a:endParaRPr lang="en-US" altLang="zh-TW" dirty="0" smtClean="0"/>
          </a:p>
          <a:p>
            <a:pPr lvl="1"/>
            <a:r>
              <a:rPr lang="zh-TW" altLang="en-US" dirty="0" smtClean="0"/>
              <a:t>網路層的刺探與攻擊：例如像偽裝的 </a:t>
            </a:r>
            <a:r>
              <a:rPr lang="en-US" altLang="zh-TW" dirty="0" smtClean="0"/>
              <a:t>IP</a:t>
            </a:r>
            <a:r>
              <a:rPr lang="zh-TW" altLang="en-US" dirty="0" smtClean="0"/>
              <a:t> 位址與惡意的 </a:t>
            </a:r>
            <a:r>
              <a:rPr lang="en-US" altLang="zh-TW" dirty="0" smtClean="0"/>
              <a:t>IP</a:t>
            </a:r>
            <a:r>
              <a:rPr lang="zh-TW" altLang="en-US" dirty="0" smtClean="0"/>
              <a:t> 表頭值。</a:t>
            </a:r>
            <a:endParaRPr lang="en-US" altLang="zh-TW" dirty="0" smtClean="0"/>
          </a:p>
          <a:p>
            <a:pPr lvl="1"/>
            <a:r>
              <a:rPr lang="zh-TW" altLang="en-US" dirty="0" smtClean="0"/>
              <a:t>意外的應用服務：像是應用程式出現後門，或是主機上正在執行未授權的應用服務。</a:t>
            </a:r>
            <a:endParaRPr lang="en-US" altLang="zh-TW" dirty="0" smtClean="0"/>
          </a:p>
          <a:p>
            <a:pPr lvl="1"/>
            <a:r>
              <a:rPr lang="zh-TW" altLang="en-US" dirty="0" smtClean="0"/>
              <a:t>違背安全政策：例如有人使用被禁止的應用協定，或瀏覽被禁止的網站。</a:t>
            </a:r>
            <a:endParaRPr lang="zh-TW" altLang="en-US" dirty="0"/>
          </a:p>
        </p:txBody>
      </p:sp>
      <p:sp>
        <p:nvSpPr>
          <p:cNvPr id="3" name="標題 2"/>
          <p:cNvSpPr>
            <a:spLocks noGrp="1"/>
          </p:cNvSpPr>
          <p:nvPr>
            <p:ph type="title"/>
          </p:nvPr>
        </p:nvSpPr>
        <p:spPr/>
        <p:txBody>
          <a:bodyPr/>
          <a:lstStyle/>
          <a:p>
            <a:r>
              <a:rPr lang="zh-TW" altLang="en-US" dirty="0" smtClean="0"/>
              <a:t>偵測能力</a:t>
            </a:r>
            <a:endParaRPr lang="zh-TW"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4400" dirty="0" smtClean="0">
                <a:cs typeface="Arial" pitchFamily="34" charset="0"/>
              </a:rPr>
              <a:t>入侵偵測與防禦系統</a:t>
            </a:r>
            <a:endParaRPr lang="zh-TW" altLang="en-US" dirty="0"/>
          </a:p>
        </p:txBody>
      </p:sp>
      <p:sp>
        <p:nvSpPr>
          <p:cNvPr id="3" name="文字版面配置區 2"/>
          <p:cNvSpPr>
            <a:spLocks noGrp="1"/>
          </p:cNvSpPr>
          <p:nvPr>
            <p:ph type="body" idx="1"/>
          </p:nvPr>
        </p:nvSpPr>
        <p:spPr/>
        <p:txBody>
          <a:bodyPr/>
          <a:lstStyle/>
          <a:p>
            <a:r>
              <a:rPr lang="zh-TW" altLang="en-US" dirty="0" smtClean="0"/>
              <a:t>第三篇 第</a:t>
            </a:r>
            <a:r>
              <a:rPr lang="en-US" altLang="zh-TW" smtClean="0"/>
              <a:t>10 </a:t>
            </a:r>
            <a:r>
              <a:rPr lang="zh-TW" altLang="en-US" smtClean="0"/>
              <a:t>章</a:t>
            </a:r>
            <a:endParaRPr lang="zh-TW"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被動型網路 </a:t>
            </a:r>
            <a:r>
              <a:rPr lang="en-US" altLang="zh-TW" dirty="0" smtClean="0"/>
              <a:t>IDPS</a:t>
            </a:r>
            <a:r>
              <a:rPr lang="zh-TW" altLang="en-US" dirty="0" smtClean="0"/>
              <a:t> 可以提供的防禦能力主要為終止目前的 </a:t>
            </a:r>
            <a:r>
              <a:rPr lang="en-US" altLang="zh-TW" dirty="0" smtClean="0"/>
              <a:t>TCP</a:t>
            </a:r>
            <a:r>
              <a:rPr lang="zh-TW" altLang="en-US" dirty="0" smtClean="0"/>
              <a:t> 會談。</a:t>
            </a:r>
            <a:endParaRPr lang="en-US" altLang="zh-TW" dirty="0" smtClean="0"/>
          </a:p>
          <a:p>
            <a:pPr lvl="1"/>
            <a:r>
              <a:rPr lang="zh-TW" altLang="en-US" dirty="0" smtClean="0"/>
              <a:t>被動感應器無法直接欄阻封包，但它可以送 </a:t>
            </a:r>
            <a:r>
              <a:rPr lang="en-US" altLang="zh-TW" dirty="0" smtClean="0"/>
              <a:t>TCP</a:t>
            </a:r>
            <a:r>
              <a:rPr lang="zh-TW" altLang="en-US" dirty="0" smtClean="0"/>
              <a:t> 重置 </a:t>
            </a:r>
            <a:r>
              <a:rPr lang="en-US" altLang="zh-TW" dirty="0" smtClean="0"/>
              <a:t>(reset) </a:t>
            </a:r>
            <a:r>
              <a:rPr lang="zh-TW" altLang="en-US" dirty="0" smtClean="0"/>
              <a:t>封包給通訊兩端，來嘗試終止 </a:t>
            </a:r>
            <a:r>
              <a:rPr lang="en-US" altLang="zh-TW" dirty="0" smtClean="0"/>
              <a:t>TCP</a:t>
            </a:r>
            <a:r>
              <a:rPr lang="zh-TW" altLang="en-US" dirty="0" smtClean="0"/>
              <a:t> 會談。</a:t>
            </a:r>
            <a:endParaRPr lang="en-US" altLang="zh-TW" dirty="0" smtClean="0"/>
          </a:p>
          <a:p>
            <a:r>
              <a:rPr lang="zh-TW" altLang="en-US" dirty="0" smtClean="0"/>
              <a:t>居間型網路 </a:t>
            </a:r>
            <a:r>
              <a:rPr lang="en-US" altLang="zh-TW" dirty="0" smtClean="0"/>
              <a:t>IDPS</a:t>
            </a:r>
            <a:r>
              <a:rPr lang="zh-TW" altLang="en-US" dirty="0" smtClean="0"/>
              <a:t> 可以提供較多的防禦能力：</a:t>
            </a:r>
            <a:endParaRPr lang="en-US" altLang="zh-TW" dirty="0" smtClean="0"/>
          </a:p>
          <a:p>
            <a:pPr lvl="1"/>
            <a:r>
              <a:rPr lang="zh-TW" altLang="en-US" dirty="0" smtClean="0"/>
              <a:t>居間感應器可以直接欄阻封包，類似防火牆的角色。</a:t>
            </a:r>
            <a:endParaRPr lang="en-US" altLang="zh-TW" dirty="0" smtClean="0"/>
          </a:p>
          <a:p>
            <a:pPr lvl="1"/>
            <a:r>
              <a:rPr lang="zh-TW" altLang="en-US" dirty="0" smtClean="0"/>
              <a:t>可以藉由限制某種協定的網路流量，可以防禦 </a:t>
            </a:r>
            <a:r>
              <a:rPr lang="en-US" altLang="zh-TW" dirty="0" smtClean="0"/>
              <a:t>DoS </a:t>
            </a:r>
            <a:r>
              <a:rPr lang="zh-TW" altLang="en-US" dirty="0" smtClean="0"/>
              <a:t>種類攻擊。</a:t>
            </a:r>
            <a:endParaRPr lang="en-US" altLang="zh-TW" dirty="0" smtClean="0"/>
          </a:p>
          <a:p>
            <a:pPr lvl="1"/>
            <a:r>
              <a:rPr lang="zh-TW" altLang="en-US" dirty="0" smtClean="0"/>
              <a:t>有的 </a:t>
            </a:r>
            <a:r>
              <a:rPr lang="en-US" altLang="zh-TW" dirty="0" smtClean="0"/>
              <a:t>IDPS</a:t>
            </a:r>
            <a:r>
              <a:rPr lang="zh-TW" altLang="en-US" dirty="0" smtClean="0"/>
              <a:t> 具有代理人防火牆的類似能力，可以改變惡意內容。</a:t>
            </a:r>
            <a:endParaRPr lang="en-US" altLang="zh-TW" dirty="0" smtClean="0"/>
          </a:p>
          <a:p>
            <a:r>
              <a:rPr lang="zh-TW" altLang="en-US" dirty="0" smtClean="0"/>
              <a:t>除此之外，兩種網路 </a:t>
            </a:r>
            <a:r>
              <a:rPr lang="en-US" altLang="zh-TW" dirty="0" smtClean="0"/>
              <a:t>IDPS </a:t>
            </a:r>
            <a:r>
              <a:rPr lang="zh-TW" altLang="en-US" dirty="0" smtClean="0"/>
              <a:t>都可以進行以下的防禦行動：</a:t>
            </a:r>
            <a:endParaRPr lang="en-US" altLang="zh-TW" dirty="0" smtClean="0"/>
          </a:p>
          <a:p>
            <a:pPr lvl="1"/>
            <a:r>
              <a:rPr lang="zh-TW" altLang="en-US" dirty="0" smtClean="0"/>
              <a:t>許多網路 </a:t>
            </a:r>
            <a:r>
              <a:rPr lang="en-US" altLang="zh-TW" dirty="0" smtClean="0"/>
              <a:t>IDPS</a:t>
            </a:r>
            <a:r>
              <a:rPr lang="zh-TW" altLang="en-US" dirty="0" smtClean="0"/>
              <a:t> 藉由重新設定其它的網路安全元件 </a:t>
            </a:r>
            <a:r>
              <a:rPr lang="en-US" altLang="zh-TW" dirty="0" smtClean="0"/>
              <a:t>(</a:t>
            </a:r>
            <a:r>
              <a:rPr lang="zh-TW" altLang="en-US" dirty="0" smtClean="0"/>
              <a:t>如防火牆</a:t>
            </a:r>
            <a:r>
              <a:rPr lang="en-US" altLang="zh-TW" dirty="0" smtClean="0"/>
              <a:t>)</a:t>
            </a:r>
            <a:r>
              <a:rPr lang="zh-TW" altLang="en-US" dirty="0" smtClean="0"/>
              <a:t>，來阻擋入侵的行為。</a:t>
            </a:r>
            <a:endParaRPr lang="en-US" altLang="zh-TW" dirty="0" smtClean="0"/>
          </a:p>
          <a:p>
            <a:pPr lvl="1"/>
            <a:r>
              <a:rPr lang="zh-TW" altLang="en-US" dirty="0" smtClean="0"/>
              <a:t>有的網路 </a:t>
            </a:r>
            <a:r>
              <a:rPr lang="en-US" altLang="zh-TW" dirty="0" smtClean="0"/>
              <a:t>IDPS</a:t>
            </a:r>
            <a:r>
              <a:rPr lang="zh-TW" altLang="en-US" dirty="0" smtClean="0"/>
              <a:t> 在偵測到惡意活動時，可以執行外加程式來啟動防禦機制。</a:t>
            </a:r>
            <a:endParaRPr lang="en-US" altLang="zh-TW" dirty="0" smtClean="0"/>
          </a:p>
        </p:txBody>
      </p:sp>
      <p:sp>
        <p:nvSpPr>
          <p:cNvPr id="3" name="標題 2"/>
          <p:cNvSpPr>
            <a:spLocks noGrp="1"/>
          </p:cNvSpPr>
          <p:nvPr>
            <p:ph type="title"/>
          </p:nvPr>
        </p:nvSpPr>
        <p:spPr/>
        <p:txBody>
          <a:bodyPr/>
          <a:lstStyle/>
          <a:p>
            <a:r>
              <a:rPr lang="zh-TW" altLang="en-US" dirty="0" smtClean="0"/>
              <a:t>防禦能力</a:t>
            </a:r>
            <a:endParaRPr lang="zh-TW"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4071966" cy="5500702"/>
          </a:xfrm>
        </p:spPr>
        <p:txBody>
          <a:bodyPr>
            <a:normAutofit/>
          </a:bodyPr>
          <a:lstStyle/>
          <a:p>
            <a:r>
              <a:rPr lang="zh-TW" altLang="en-US" dirty="0" smtClean="0"/>
              <a:t>無線 </a:t>
            </a:r>
            <a:r>
              <a:rPr lang="en-US" altLang="zh-TW" dirty="0" smtClean="0"/>
              <a:t>IDPS</a:t>
            </a:r>
            <a:r>
              <a:rPr lang="zh-TW" altLang="en-US" dirty="0" smtClean="0"/>
              <a:t> 與網路 </a:t>
            </a:r>
            <a:r>
              <a:rPr lang="en-US" altLang="zh-TW" dirty="0" smtClean="0"/>
              <a:t>IDPS</a:t>
            </a:r>
            <a:r>
              <a:rPr lang="zh-TW" altLang="en-US" dirty="0" smtClean="0"/>
              <a:t> 間最大的差異還是在感應器。網路 </a:t>
            </a:r>
            <a:r>
              <a:rPr lang="en-US" altLang="zh-TW" dirty="0" smtClean="0"/>
              <a:t>IDPS</a:t>
            </a:r>
            <a:r>
              <a:rPr lang="zh-TW" altLang="en-US" dirty="0" smtClean="0"/>
              <a:t> 可以看到它所監視的網路上每一個封包；而無線 </a:t>
            </a:r>
            <a:r>
              <a:rPr lang="en-US" altLang="zh-TW" dirty="0" smtClean="0"/>
              <a:t>IDPS</a:t>
            </a:r>
            <a:r>
              <a:rPr lang="zh-TW" altLang="en-US" dirty="0" smtClean="0"/>
              <a:t> 則對資訊流取樣 </a:t>
            </a:r>
            <a:r>
              <a:rPr lang="en-US" altLang="zh-TW" dirty="0" smtClean="0"/>
              <a:t>(sampling)</a:t>
            </a:r>
            <a:r>
              <a:rPr lang="zh-TW" altLang="en-US" dirty="0" smtClean="0"/>
              <a:t>。</a:t>
            </a:r>
            <a:endParaRPr lang="en-US" altLang="zh-TW" dirty="0" smtClean="0"/>
          </a:p>
          <a:p>
            <a:r>
              <a:rPr lang="en-US" altLang="zh-TW" dirty="0" smtClean="0"/>
              <a:t>IEEE</a:t>
            </a:r>
            <a:r>
              <a:rPr lang="zh-TW" altLang="en-US" dirty="0" smtClean="0"/>
              <a:t> </a:t>
            </a:r>
            <a:r>
              <a:rPr lang="en-US" altLang="zh-TW" dirty="0" smtClean="0"/>
              <a:t>802.11</a:t>
            </a:r>
            <a:r>
              <a:rPr lang="zh-TW" altLang="en-US" dirty="0" smtClean="0"/>
              <a:t> 將頻寬切分為十四個通道 </a:t>
            </a:r>
            <a:r>
              <a:rPr lang="en-US" altLang="zh-TW" dirty="0" smtClean="0"/>
              <a:t>(channels)</a:t>
            </a:r>
            <a:r>
              <a:rPr lang="zh-TW" altLang="en-US" dirty="0" smtClean="0"/>
              <a:t>，台灣和美國只用其中的十一個。無線感應器要在通道之間切換掃描，同時應該注意攻擊者有時候會利用國內未授權的通道。</a:t>
            </a:r>
          </a:p>
        </p:txBody>
      </p:sp>
      <p:sp>
        <p:nvSpPr>
          <p:cNvPr id="3" name="標題 2"/>
          <p:cNvSpPr>
            <a:spLocks noGrp="1"/>
          </p:cNvSpPr>
          <p:nvPr>
            <p:ph type="title"/>
          </p:nvPr>
        </p:nvSpPr>
        <p:spPr/>
        <p:txBody>
          <a:bodyPr/>
          <a:lstStyle/>
          <a:p>
            <a:r>
              <a:rPr lang="zh-TW" altLang="en-US" dirty="0" smtClean="0"/>
              <a:t>無線 </a:t>
            </a:r>
            <a:r>
              <a:rPr lang="en-US" altLang="zh-TW" dirty="0" smtClean="0"/>
              <a:t>IDPS</a:t>
            </a:r>
            <a:endParaRPr lang="zh-TW" altLang="en-US" dirty="0"/>
          </a:p>
        </p:txBody>
      </p:sp>
      <p:graphicFrame>
        <p:nvGraphicFramePr>
          <p:cNvPr id="4" name="內容版面配置區 5"/>
          <p:cNvGraphicFramePr>
            <a:graphicFrameLocks/>
          </p:cNvGraphicFramePr>
          <p:nvPr/>
        </p:nvGraphicFramePr>
        <p:xfrm>
          <a:off x="5065743" y="2285992"/>
          <a:ext cx="3506785" cy="3275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4143404" cy="5214974"/>
          </a:xfrm>
        </p:spPr>
        <p:txBody>
          <a:bodyPr/>
          <a:lstStyle/>
          <a:p>
            <a:r>
              <a:rPr lang="zh-TW" altLang="en-US" dirty="0" smtClean="0"/>
              <a:t>放置無線感應器應該考慮的問題炯異於放置其它 </a:t>
            </a:r>
            <a:r>
              <a:rPr lang="en-US" altLang="zh-TW" dirty="0" smtClean="0"/>
              <a:t>IDPS</a:t>
            </a:r>
            <a:r>
              <a:rPr lang="zh-TW" altLang="en-US" dirty="0" smtClean="0"/>
              <a:t> 感應器。</a:t>
            </a:r>
            <a:endParaRPr lang="en-US" altLang="zh-TW" dirty="0" smtClean="0"/>
          </a:p>
          <a:p>
            <a:pPr lvl="1"/>
            <a:r>
              <a:rPr lang="zh-TW" altLang="en-US" dirty="0" smtClean="0"/>
              <a:t>無線感應器一個目的是監視 </a:t>
            </a:r>
            <a:r>
              <a:rPr lang="en-US" altLang="zh-TW" dirty="0" smtClean="0"/>
              <a:t>WLAN</a:t>
            </a:r>
            <a:r>
              <a:rPr lang="zh-TW" altLang="en-US" dirty="0" smtClean="0"/>
              <a:t> 基地台與客戶端間的通訊，應儘量涵蓋有訊號的範圍。</a:t>
            </a:r>
            <a:endParaRPr lang="en-US" altLang="zh-TW" dirty="0" smtClean="0"/>
          </a:p>
          <a:p>
            <a:pPr lvl="1"/>
            <a:r>
              <a:rPr lang="zh-TW" altLang="en-US" dirty="0" smtClean="0"/>
              <a:t>另一個目的在監視不該有 </a:t>
            </a:r>
            <a:r>
              <a:rPr lang="en-US" altLang="zh-TW" dirty="0" smtClean="0"/>
              <a:t>WLAN</a:t>
            </a:r>
            <a:r>
              <a:rPr lang="zh-TW" altLang="en-US" dirty="0" smtClean="0"/>
              <a:t> 服務的地方，是否出現了欺騙基地台 </a:t>
            </a:r>
            <a:r>
              <a:rPr lang="en-US" altLang="zh-TW" dirty="0" smtClean="0"/>
              <a:t>(rogue access point)</a:t>
            </a:r>
            <a:r>
              <a:rPr lang="zh-TW" altLang="en-US" dirty="0" smtClean="0"/>
              <a:t> 的訊號。</a:t>
            </a:r>
            <a:endParaRPr lang="en-US" altLang="zh-TW" dirty="0" smtClean="0"/>
          </a:p>
          <a:p>
            <a:r>
              <a:rPr lang="zh-TW" altLang="en-US" dirty="0" smtClean="0"/>
              <a:t>無線感應器有時放置於公開場所，因此應考慮加裝破壞防護或置於 </a:t>
            </a:r>
            <a:r>
              <a:rPr lang="en-US" altLang="zh-TW" dirty="0" smtClean="0"/>
              <a:t>CCTV</a:t>
            </a:r>
            <a:r>
              <a:rPr lang="zh-TW" altLang="en-US" dirty="0" smtClean="0"/>
              <a:t> 的監視範圍內。</a:t>
            </a:r>
            <a:endParaRPr lang="en-US" altLang="zh-TW" dirty="0" smtClean="0"/>
          </a:p>
          <a:p>
            <a:r>
              <a:rPr lang="zh-TW" altLang="en-US" dirty="0" smtClean="0"/>
              <a:t>無線網路範圍可能很廣，感應器的數量是一個成本考慮。</a:t>
            </a:r>
            <a:endParaRPr lang="zh-TW" altLang="en-US" dirty="0"/>
          </a:p>
        </p:txBody>
      </p:sp>
      <p:sp>
        <p:nvSpPr>
          <p:cNvPr id="3" name="標題 2"/>
          <p:cNvSpPr>
            <a:spLocks noGrp="1"/>
          </p:cNvSpPr>
          <p:nvPr>
            <p:ph type="title"/>
          </p:nvPr>
        </p:nvSpPr>
        <p:spPr/>
        <p:txBody>
          <a:bodyPr/>
          <a:lstStyle/>
          <a:p>
            <a:r>
              <a:rPr lang="zh-TW" altLang="en-US" dirty="0" smtClean="0"/>
              <a:t>無線感應器的放置</a:t>
            </a:r>
            <a:endParaRPr lang="zh-TW" altLang="en-US" dirty="0"/>
          </a:p>
        </p:txBody>
      </p:sp>
      <p:grpSp>
        <p:nvGrpSpPr>
          <p:cNvPr id="94" name="群組 93"/>
          <p:cNvGrpSpPr/>
          <p:nvPr/>
        </p:nvGrpSpPr>
        <p:grpSpPr>
          <a:xfrm>
            <a:off x="4643438" y="1285860"/>
            <a:ext cx="3857652" cy="5339214"/>
            <a:chOff x="4643438" y="1285860"/>
            <a:chExt cx="3857652" cy="5339214"/>
          </a:xfrm>
        </p:grpSpPr>
        <p:pic>
          <p:nvPicPr>
            <p:cNvPr id="1026" name="Picture 2"/>
            <p:cNvPicPr>
              <a:picLocks noChangeAspect="1" noChangeArrowheads="1"/>
            </p:cNvPicPr>
            <p:nvPr/>
          </p:nvPicPr>
          <p:blipFill>
            <a:blip r:embed="rId2" cstate="print"/>
            <a:srcRect/>
            <a:stretch>
              <a:fillRect/>
            </a:stretch>
          </p:blipFill>
          <p:spPr bwMode="auto">
            <a:xfrm>
              <a:off x="4717536" y="1428736"/>
              <a:ext cx="927364" cy="696203"/>
            </a:xfrm>
            <a:prstGeom prst="rect">
              <a:avLst/>
            </a:prstGeom>
            <a:noFill/>
            <a:ln w="9525">
              <a:noFill/>
              <a:miter lim="800000"/>
              <a:headEnd/>
              <a:tailEnd/>
            </a:ln>
            <a:effectLst/>
          </p:spPr>
        </p:pic>
        <p:pic>
          <p:nvPicPr>
            <p:cNvPr id="5" name="Picture 2"/>
            <p:cNvPicPr>
              <a:picLocks noChangeAspect="1" noChangeArrowheads="1"/>
            </p:cNvPicPr>
            <p:nvPr/>
          </p:nvPicPr>
          <p:blipFill>
            <a:blip r:embed="rId2" cstate="print"/>
            <a:srcRect/>
            <a:stretch>
              <a:fillRect/>
            </a:stretch>
          </p:blipFill>
          <p:spPr bwMode="auto">
            <a:xfrm>
              <a:off x="7502288" y="1714488"/>
              <a:ext cx="927364" cy="696203"/>
            </a:xfrm>
            <a:prstGeom prst="rect">
              <a:avLst/>
            </a:prstGeom>
            <a:noFill/>
            <a:ln w="9525">
              <a:noFill/>
              <a:miter lim="800000"/>
              <a:headEnd/>
              <a:tailEnd/>
            </a:ln>
            <a:effectLst/>
          </p:spPr>
        </p:pic>
        <p:pic>
          <p:nvPicPr>
            <p:cNvPr id="6" name="Picture 2"/>
            <p:cNvPicPr>
              <a:picLocks noChangeAspect="1" noChangeArrowheads="1"/>
            </p:cNvPicPr>
            <p:nvPr/>
          </p:nvPicPr>
          <p:blipFill>
            <a:blip r:embed="rId2" cstate="print"/>
            <a:srcRect/>
            <a:stretch>
              <a:fillRect/>
            </a:stretch>
          </p:blipFill>
          <p:spPr bwMode="auto">
            <a:xfrm>
              <a:off x="5216272" y="2357430"/>
              <a:ext cx="927364" cy="696203"/>
            </a:xfrm>
            <a:prstGeom prst="rect">
              <a:avLst/>
            </a:prstGeom>
            <a:noFill/>
            <a:ln w="9525">
              <a:noFill/>
              <a:miter lim="800000"/>
              <a:headEnd/>
              <a:tailEnd/>
            </a:ln>
            <a:effectLst/>
          </p:spPr>
        </p:pic>
        <p:pic>
          <p:nvPicPr>
            <p:cNvPr id="1028" name="Picture 4" descr="C:\Users\timpan\AppData\Local\Microsoft\Windows\Temporary Internet Files\Low\Content.IE5\PF8K1XOQ\j0432567[1].png"/>
            <p:cNvPicPr>
              <a:picLocks noChangeAspect="1" noChangeArrowheads="1"/>
            </p:cNvPicPr>
            <p:nvPr/>
          </p:nvPicPr>
          <p:blipFill>
            <a:blip r:embed="rId3" cstate="print"/>
            <a:srcRect/>
            <a:stretch>
              <a:fillRect/>
            </a:stretch>
          </p:blipFill>
          <p:spPr bwMode="auto">
            <a:xfrm>
              <a:off x="6086606" y="1285860"/>
              <a:ext cx="842848" cy="842848"/>
            </a:xfrm>
            <a:prstGeom prst="rect">
              <a:avLst/>
            </a:prstGeom>
            <a:noFill/>
          </p:spPr>
        </p:pic>
        <p:pic>
          <p:nvPicPr>
            <p:cNvPr id="9" name="Picture 4" descr="C:\Users\timpan\AppData\Local\Microsoft\Windows\Temporary Internet Files\Low\Content.IE5\PF8K1XOQ\j0432567[1].png"/>
            <p:cNvPicPr>
              <a:picLocks noChangeAspect="1" noChangeArrowheads="1"/>
            </p:cNvPicPr>
            <p:nvPr/>
          </p:nvPicPr>
          <p:blipFill>
            <a:blip r:embed="rId3" cstate="print"/>
            <a:srcRect/>
            <a:stretch>
              <a:fillRect/>
            </a:stretch>
          </p:blipFill>
          <p:spPr bwMode="auto">
            <a:xfrm>
              <a:off x="6586672" y="2285992"/>
              <a:ext cx="842848" cy="842848"/>
            </a:xfrm>
            <a:prstGeom prst="rect">
              <a:avLst/>
            </a:prstGeom>
            <a:noFill/>
          </p:spPr>
        </p:pic>
        <p:sp>
          <p:nvSpPr>
            <p:cNvPr id="10" name="文字方塊 9"/>
            <p:cNvSpPr txBox="1"/>
            <p:nvPr/>
          </p:nvSpPr>
          <p:spPr>
            <a:xfrm>
              <a:off x="6143636" y="1857364"/>
              <a:ext cx="723275" cy="307777"/>
            </a:xfrm>
            <a:prstGeom prst="rect">
              <a:avLst/>
            </a:prstGeom>
            <a:noFill/>
          </p:spPr>
          <p:txBody>
            <a:bodyPr wrap="none" rtlCol="0">
              <a:spAutoFit/>
            </a:bodyPr>
            <a:lstStyle/>
            <a:p>
              <a:r>
                <a:rPr lang="zh-TW" altLang="en-US" sz="1400" dirty="0" smtClean="0"/>
                <a:t>基地台</a:t>
              </a:r>
              <a:endParaRPr lang="zh-TW" altLang="en-US" sz="1400" dirty="0"/>
            </a:p>
          </p:txBody>
        </p:sp>
        <p:sp>
          <p:nvSpPr>
            <p:cNvPr id="11" name="文字方塊 10"/>
            <p:cNvSpPr txBox="1"/>
            <p:nvPr/>
          </p:nvSpPr>
          <p:spPr>
            <a:xfrm>
              <a:off x="6634807" y="2857496"/>
              <a:ext cx="723275" cy="307777"/>
            </a:xfrm>
            <a:prstGeom prst="rect">
              <a:avLst/>
            </a:prstGeom>
            <a:noFill/>
          </p:spPr>
          <p:txBody>
            <a:bodyPr wrap="none" rtlCol="0">
              <a:spAutoFit/>
            </a:bodyPr>
            <a:lstStyle/>
            <a:p>
              <a:r>
                <a:rPr lang="zh-TW" altLang="en-US" sz="1400" dirty="0" smtClean="0"/>
                <a:t>基地台</a:t>
              </a:r>
              <a:endParaRPr lang="zh-TW" altLang="en-US" sz="1400" dirty="0"/>
            </a:p>
          </p:txBody>
        </p:sp>
        <p:sp>
          <p:nvSpPr>
            <p:cNvPr id="25" name="橢圓 24"/>
            <p:cNvSpPr/>
            <p:nvPr/>
          </p:nvSpPr>
          <p:spPr>
            <a:xfrm>
              <a:off x="5357818" y="5630307"/>
              <a:ext cx="571504" cy="57150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sz="1600"/>
            </a:p>
          </p:txBody>
        </p:sp>
        <p:sp>
          <p:nvSpPr>
            <p:cNvPr id="26" name="橢圓 25"/>
            <p:cNvSpPr/>
            <p:nvPr/>
          </p:nvSpPr>
          <p:spPr>
            <a:xfrm>
              <a:off x="7215206" y="5643578"/>
              <a:ext cx="571504" cy="57150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sz="1600"/>
            </a:p>
          </p:txBody>
        </p:sp>
        <p:sp>
          <p:nvSpPr>
            <p:cNvPr id="27" name="文字方塊 26"/>
            <p:cNvSpPr txBox="1"/>
            <p:nvPr/>
          </p:nvSpPr>
          <p:spPr>
            <a:xfrm>
              <a:off x="6861874" y="5000636"/>
              <a:ext cx="1210589" cy="338554"/>
            </a:xfrm>
            <a:prstGeom prst="rect">
              <a:avLst/>
            </a:prstGeom>
            <a:noFill/>
          </p:spPr>
          <p:txBody>
            <a:bodyPr wrap="none" rtlCol="0">
              <a:spAutoFit/>
            </a:bodyPr>
            <a:lstStyle/>
            <a:p>
              <a:pPr algn="ctr"/>
              <a:r>
                <a:rPr lang="zh-TW" altLang="en-US" sz="1600" dirty="0" smtClean="0"/>
                <a:t>管理交換器</a:t>
              </a:r>
              <a:endParaRPr lang="zh-TW" altLang="en-US" sz="1600" dirty="0"/>
            </a:p>
          </p:txBody>
        </p:sp>
        <p:sp>
          <p:nvSpPr>
            <p:cNvPr id="28" name="文字方塊 27"/>
            <p:cNvSpPr txBox="1"/>
            <p:nvPr/>
          </p:nvSpPr>
          <p:spPr>
            <a:xfrm>
              <a:off x="7000892" y="6286520"/>
              <a:ext cx="1005404" cy="338554"/>
            </a:xfrm>
            <a:prstGeom prst="rect">
              <a:avLst/>
            </a:prstGeom>
            <a:noFill/>
          </p:spPr>
          <p:txBody>
            <a:bodyPr wrap="none" rtlCol="0">
              <a:spAutoFit/>
            </a:bodyPr>
            <a:lstStyle/>
            <a:p>
              <a:pPr algn="ctr"/>
              <a:r>
                <a:rPr lang="zh-TW" altLang="en-US" sz="1600" dirty="0" smtClean="0">
                  <a:latin typeface="Calibri" pitchFamily="34" charset="0"/>
                </a:rPr>
                <a:t>操作介面</a:t>
              </a:r>
              <a:endParaRPr lang="zh-TW" altLang="en-US" sz="1600" dirty="0">
                <a:latin typeface="Calibri" pitchFamily="34" charset="0"/>
              </a:endParaRPr>
            </a:p>
          </p:txBody>
        </p:sp>
        <p:sp>
          <p:nvSpPr>
            <p:cNvPr id="29" name="文字方塊 28"/>
            <p:cNvSpPr txBox="1"/>
            <p:nvPr/>
          </p:nvSpPr>
          <p:spPr>
            <a:xfrm>
              <a:off x="5000628" y="6273249"/>
              <a:ext cx="1210589" cy="338554"/>
            </a:xfrm>
            <a:prstGeom prst="rect">
              <a:avLst/>
            </a:prstGeom>
            <a:noFill/>
          </p:spPr>
          <p:txBody>
            <a:bodyPr wrap="none" rtlCol="0">
              <a:spAutoFit/>
            </a:bodyPr>
            <a:lstStyle/>
            <a:p>
              <a:pPr algn="ctr"/>
              <a:r>
                <a:rPr lang="zh-TW" altLang="en-US" sz="1600" dirty="0" smtClean="0">
                  <a:latin typeface="Calibri" pitchFamily="34" charset="0"/>
                </a:rPr>
                <a:t>管理伺服器</a:t>
              </a:r>
              <a:endParaRPr lang="en-US" altLang="zh-TW" sz="1600" dirty="0" smtClean="0">
                <a:latin typeface="Calibri" pitchFamily="34" charset="0"/>
              </a:endParaRPr>
            </a:p>
          </p:txBody>
        </p:sp>
        <p:cxnSp>
          <p:nvCxnSpPr>
            <p:cNvPr id="31" name="直線接點 30"/>
            <p:cNvCxnSpPr>
              <a:stCxn id="67" idx="3"/>
              <a:endCxn id="25" idx="7"/>
            </p:cNvCxnSpPr>
            <p:nvPr/>
          </p:nvCxnSpPr>
          <p:spPr>
            <a:xfrm rot="5400000">
              <a:off x="5923701" y="5267495"/>
              <a:ext cx="368433" cy="524580"/>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32" name="直線接點 31"/>
            <p:cNvCxnSpPr>
              <a:stCxn id="67" idx="5"/>
              <a:endCxn id="26" idx="1"/>
            </p:cNvCxnSpPr>
            <p:nvPr/>
          </p:nvCxnSpPr>
          <p:spPr>
            <a:xfrm rot="16200000" flipH="1">
              <a:off x="6845759" y="5274131"/>
              <a:ext cx="381704" cy="524580"/>
            </a:xfrm>
            <a:prstGeom prst="line">
              <a:avLst/>
            </a:prstGeom>
          </p:spPr>
          <p:style>
            <a:lnRef idx="2">
              <a:schemeClr val="accent2">
                <a:shade val="50000"/>
              </a:schemeClr>
            </a:lnRef>
            <a:fillRef idx="1">
              <a:schemeClr val="accent2"/>
            </a:fillRef>
            <a:effectRef idx="0">
              <a:schemeClr val="accent2"/>
            </a:effectRef>
            <a:fontRef idx="minor">
              <a:schemeClr val="lt1"/>
            </a:fontRef>
          </p:style>
        </p:cxnSp>
        <p:sp>
          <p:nvSpPr>
            <p:cNvPr id="67" name="橢圓 66"/>
            <p:cNvSpPr/>
            <p:nvPr/>
          </p:nvSpPr>
          <p:spPr>
            <a:xfrm>
              <a:off x="6286512" y="4857760"/>
              <a:ext cx="571504" cy="57150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sz="1600"/>
            </a:p>
          </p:txBody>
        </p:sp>
        <p:cxnSp>
          <p:nvCxnSpPr>
            <p:cNvPr id="74" name="直線接點 73"/>
            <p:cNvCxnSpPr>
              <a:stCxn id="91" idx="2"/>
              <a:endCxn id="67" idx="0"/>
            </p:cNvCxnSpPr>
            <p:nvPr/>
          </p:nvCxnSpPr>
          <p:spPr>
            <a:xfrm rot="5400000">
              <a:off x="6357950" y="4643446"/>
              <a:ext cx="428628" cy="1588"/>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80" name="直線接點 79"/>
            <p:cNvCxnSpPr>
              <a:stCxn id="67" idx="1"/>
              <a:endCxn id="88" idx="2"/>
            </p:cNvCxnSpPr>
            <p:nvPr/>
          </p:nvCxnSpPr>
          <p:spPr>
            <a:xfrm rot="16200000" flipV="1">
              <a:off x="5286381" y="3857628"/>
              <a:ext cx="1012389" cy="1155265"/>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82" name="直線接點 81"/>
            <p:cNvCxnSpPr>
              <a:stCxn id="67" idx="7"/>
              <a:endCxn id="90" idx="2"/>
            </p:cNvCxnSpPr>
            <p:nvPr/>
          </p:nvCxnSpPr>
          <p:spPr>
            <a:xfrm rot="5400000" flipH="1" flipV="1">
              <a:off x="6952916" y="3964786"/>
              <a:ext cx="798075" cy="1155265"/>
            </a:xfrm>
            <a:prstGeom prst="line">
              <a:avLst/>
            </a:prstGeom>
          </p:spPr>
          <p:style>
            <a:lnRef idx="2">
              <a:schemeClr val="accent2">
                <a:shade val="50000"/>
              </a:schemeClr>
            </a:lnRef>
            <a:fillRef idx="1">
              <a:schemeClr val="accent2"/>
            </a:fillRef>
            <a:effectRef idx="0">
              <a:schemeClr val="accent2"/>
            </a:effectRef>
            <a:fontRef idx="minor">
              <a:schemeClr val="lt1"/>
            </a:fontRef>
          </p:style>
        </p:cxnSp>
        <p:sp>
          <p:nvSpPr>
            <p:cNvPr id="88" name="圓角矩形 87"/>
            <p:cNvSpPr/>
            <p:nvPr/>
          </p:nvSpPr>
          <p:spPr>
            <a:xfrm>
              <a:off x="4643438" y="3500438"/>
              <a:ext cx="1143008" cy="42862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TW" altLang="en-US" sz="1600" dirty="0" smtClean="0">
                  <a:latin typeface="Calibri" pitchFamily="34" charset="0"/>
                </a:rPr>
                <a:t>感應器</a:t>
              </a:r>
              <a:endParaRPr lang="zh-TW" altLang="en-US" sz="1600" dirty="0">
                <a:latin typeface="Calibri" pitchFamily="34" charset="0"/>
              </a:endParaRPr>
            </a:p>
          </p:txBody>
        </p:sp>
        <p:sp>
          <p:nvSpPr>
            <p:cNvPr id="90" name="圓角矩形 89"/>
            <p:cNvSpPr/>
            <p:nvPr/>
          </p:nvSpPr>
          <p:spPr>
            <a:xfrm>
              <a:off x="7358082" y="3714752"/>
              <a:ext cx="1143008" cy="42862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TW" altLang="en-US" sz="1600" dirty="0" smtClean="0">
                  <a:latin typeface="Calibri" pitchFamily="34" charset="0"/>
                </a:rPr>
                <a:t>感應器</a:t>
              </a:r>
              <a:endParaRPr lang="zh-TW" altLang="en-US" sz="1600" dirty="0">
                <a:latin typeface="Calibri" pitchFamily="34" charset="0"/>
              </a:endParaRPr>
            </a:p>
          </p:txBody>
        </p:sp>
        <p:sp>
          <p:nvSpPr>
            <p:cNvPr id="91" name="圓角矩形 90"/>
            <p:cNvSpPr/>
            <p:nvPr/>
          </p:nvSpPr>
          <p:spPr>
            <a:xfrm>
              <a:off x="6000760" y="4000504"/>
              <a:ext cx="1143008" cy="42862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TW" altLang="en-US" sz="1600" dirty="0" smtClean="0">
                  <a:latin typeface="Calibri" pitchFamily="34" charset="0"/>
                </a:rPr>
                <a:t>感應器</a:t>
              </a:r>
              <a:endParaRPr lang="zh-TW" altLang="en-US" sz="1600" dirty="0">
                <a:latin typeface="Calibri" pitchFamily="34" charset="0"/>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無線 </a:t>
            </a:r>
            <a:r>
              <a:rPr lang="en-US" altLang="zh-TW" dirty="0" smtClean="0"/>
              <a:t>IDPS</a:t>
            </a:r>
            <a:r>
              <a:rPr lang="zh-TW" altLang="en-US" dirty="0" smtClean="0"/>
              <a:t> 感應器最常偵測到以下類型之事故：</a:t>
            </a:r>
            <a:endParaRPr lang="en-US" altLang="zh-TW" dirty="0" smtClean="0"/>
          </a:p>
          <a:p>
            <a:pPr lvl="1"/>
            <a:r>
              <a:rPr lang="zh-TW" altLang="en-US" dirty="0" smtClean="0"/>
              <a:t>透過資訊收集能力，大部分無線 </a:t>
            </a:r>
            <a:r>
              <a:rPr lang="en-US" altLang="zh-TW" dirty="0" smtClean="0"/>
              <a:t>IDPS</a:t>
            </a:r>
            <a:r>
              <a:rPr lang="zh-TW" altLang="en-US" dirty="0" smtClean="0"/>
              <a:t> 感應器可以偵測到未經授權的無線網路或無線網路元件。</a:t>
            </a:r>
            <a:endParaRPr lang="en-US" altLang="zh-TW" dirty="0" smtClean="0"/>
          </a:p>
          <a:p>
            <a:pPr lvl="1"/>
            <a:r>
              <a:rPr lang="zh-TW" altLang="en-US" dirty="0" smtClean="0"/>
              <a:t>感應器可以偵測出無線網路元件的不安全設定，例如 </a:t>
            </a:r>
            <a:r>
              <a:rPr lang="en-US" altLang="zh-TW" dirty="0" smtClean="0"/>
              <a:t>WEP</a:t>
            </a:r>
            <a:r>
              <a:rPr lang="zh-TW" altLang="en-US" dirty="0" smtClean="0"/>
              <a:t> 這種已屬不安全的加密法。</a:t>
            </a:r>
            <a:endParaRPr lang="en-US" altLang="zh-TW" dirty="0" smtClean="0"/>
          </a:p>
          <a:p>
            <a:pPr lvl="1"/>
            <a:r>
              <a:rPr lang="zh-TW" altLang="en-US" dirty="0" smtClean="0"/>
              <a:t>使用異常偵測方法，感應器可以察覺 </a:t>
            </a:r>
            <a:r>
              <a:rPr lang="en-US" altLang="zh-TW" dirty="0" smtClean="0"/>
              <a:t>WLAN</a:t>
            </a:r>
            <a:r>
              <a:rPr lang="zh-TW" altLang="en-US" dirty="0" smtClean="0"/>
              <a:t> 上的不正常現象，例如某個客戶端與基地台間使用了太高的頻寬。</a:t>
            </a:r>
            <a:endParaRPr lang="en-US" altLang="zh-TW" dirty="0" smtClean="0"/>
          </a:p>
          <a:p>
            <a:pPr lvl="1"/>
            <a:r>
              <a:rPr lang="zh-TW" altLang="en-US" dirty="0" smtClean="0"/>
              <a:t>感應器可以查出惡意者對無線網路進行掃瞄。</a:t>
            </a:r>
            <a:endParaRPr lang="en-US" altLang="zh-TW" dirty="0" smtClean="0"/>
          </a:p>
          <a:p>
            <a:pPr lvl="1"/>
            <a:r>
              <a:rPr lang="zh-TW" altLang="en-US" dirty="0" smtClean="0"/>
              <a:t>從固定時間內偵測到的事件數量可以找出可疑的 </a:t>
            </a:r>
            <a:r>
              <a:rPr lang="en-US" altLang="zh-TW" dirty="0" smtClean="0"/>
              <a:t>DoS</a:t>
            </a:r>
            <a:r>
              <a:rPr lang="zh-TW" altLang="en-US" dirty="0" smtClean="0"/>
              <a:t> 攻擊，並提出警示。</a:t>
            </a:r>
            <a:endParaRPr lang="en-US" altLang="zh-TW" dirty="0" smtClean="0"/>
          </a:p>
          <a:p>
            <a:pPr lvl="1"/>
            <a:r>
              <a:rPr lang="zh-TW" altLang="en-US" dirty="0" smtClean="0"/>
              <a:t>中間人 </a:t>
            </a:r>
            <a:r>
              <a:rPr lang="en-US" altLang="zh-TW" dirty="0" smtClean="0"/>
              <a:t>(man-in-the-middle) </a:t>
            </a:r>
            <a:r>
              <a:rPr lang="zh-TW" altLang="en-US" dirty="0" smtClean="0"/>
              <a:t>是無線網路常遭遇的攻擊，是一個元件嘗試偽裝成另一個元件。</a:t>
            </a:r>
            <a:r>
              <a:rPr lang="en-US" altLang="zh-TW" dirty="0" smtClean="0"/>
              <a:t>IDPS</a:t>
            </a:r>
            <a:r>
              <a:rPr lang="zh-TW" altLang="en-US" dirty="0" smtClean="0"/>
              <a:t> 感應器比較活動的微小差異，可能找出可疑的中間人攻擊，並提出警示。</a:t>
            </a:r>
            <a:endParaRPr lang="zh-TW" altLang="en-US" dirty="0"/>
          </a:p>
        </p:txBody>
      </p:sp>
      <p:sp>
        <p:nvSpPr>
          <p:cNvPr id="3" name="標題 2"/>
          <p:cNvSpPr>
            <a:spLocks noGrp="1"/>
          </p:cNvSpPr>
          <p:nvPr>
            <p:ph type="title"/>
          </p:nvPr>
        </p:nvSpPr>
        <p:spPr/>
        <p:txBody>
          <a:bodyPr/>
          <a:lstStyle/>
          <a:p>
            <a:r>
              <a:rPr lang="zh-TW" altLang="en-US" dirty="0" smtClean="0"/>
              <a:t>偵測能力</a:t>
            </a:r>
            <a:endParaRPr lang="zh-TW"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類似網路 </a:t>
            </a:r>
            <a:r>
              <a:rPr lang="en-US" altLang="zh-TW" dirty="0" smtClean="0"/>
              <a:t>IDPS</a:t>
            </a:r>
            <a:r>
              <a:rPr lang="zh-TW" altLang="en-US" dirty="0" smtClean="0"/>
              <a:t>，有的無線 </a:t>
            </a:r>
            <a:r>
              <a:rPr lang="en-US" altLang="zh-TW" dirty="0" smtClean="0"/>
              <a:t>IDPS</a:t>
            </a:r>
            <a:r>
              <a:rPr lang="zh-TW" altLang="en-US" dirty="0" smtClean="0"/>
              <a:t> 感應器可以發訊息給正在以無線通訊的兩端，讓它們終止連結；同時可以拒絕後續的連線要求。「兩端」可能是正常基地台和惡意或不正常設定的客戶端；也可能是正常客戶端和欺騙基地台。</a:t>
            </a:r>
            <a:endParaRPr lang="en-US" altLang="zh-TW" dirty="0" smtClean="0"/>
          </a:p>
          <a:p>
            <a:r>
              <a:rPr lang="zh-TW" altLang="en-US" dirty="0" smtClean="0"/>
              <a:t>有的無線 </a:t>
            </a:r>
            <a:r>
              <a:rPr lang="en-US" altLang="zh-TW" dirty="0" smtClean="0"/>
              <a:t>IDPS</a:t>
            </a:r>
            <a:r>
              <a:rPr lang="zh-TW" altLang="en-US" dirty="0" smtClean="0"/>
              <a:t> 感應器可以控制交換器來封鎖無線網路與有線網路間的連結，讓惡意的基地台或無線客戶端無法攻擊有線網路上的伺服器。但是這種方法無法讓惡意攻擊停止。</a:t>
            </a:r>
            <a:endParaRPr lang="en-US" altLang="zh-TW" dirty="0" smtClean="0"/>
          </a:p>
          <a:p>
            <a:r>
              <a:rPr lang="zh-TW" altLang="en-US" dirty="0" smtClean="0"/>
              <a:t>當 </a:t>
            </a:r>
            <a:r>
              <a:rPr lang="en-US" altLang="zh-TW" dirty="0" smtClean="0"/>
              <a:t>IDPS</a:t>
            </a:r>
            <a:r>
              <a:rPr lang="zh-TW" altLang="en-US" dirty="0" smtClean="0"/>
              <a:t> 進行防禦活動時，可能無法進行正常的通道間切換掃描，會導致偵測空窗。較先進的 </a:t>
            </a:r>
            <a:r>
              <a:rPr lang="en-US" altLang="zh-TW" dirty="0" smtClean="0"/>
              <a:t>IDPS</a:t>
            </a:r>
            <a:r>
              <a:rPr lang="zh-TW" altLang="en-US" dirty="0" smtClean="0"/>
              <a:t> 設計兩組天線，讓偵測與防禦有機會同時進行。</a:t>
            </a:r>
            <a:endParaRPr lang="zh-TW" altLang="en-US" dirty="0"/>
          </a:p>
        </p:txBody>
      </p:sp>
      <p:sp>
        <p:nvSpPr>
          <p:cNvPr id="3" name="標題 2"/>
          <p:cNvSpPr>
            <a:spLocks noGrp="1"/>
          </p:cNvSpPr>
          <p:nvPr>
            <p:ph type="title"/>
          </p:nvPr>
        </p:nvSpPr>
        <p:spPr/>
        <p:txBody>
          <a:bodyPr/>
          <a:lstStyle/>
          <a:p>
            <a:r>
              <a:rPr lang="zh-TW" altLang="en-US" dirty="0" smtClean="0"/>
              <a:t>防禦能力</a:t>
            </a:r>
            <a:endParaRPr lang="zh-TW"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4071966" cy="5098438"/>
          </a:xfrm>
        </p:spPr>
        <p:txBody>
          <a:bodyPr>
            <a:normAutofit/>
          </a:bodyPr>
          <a:lstStyle/>
          <a:p>
            <a:r>
              <a:rPr lang="zh-TW" altLang="en-US" dirty="0" smtClean="0"/>
              <a:t>網路行為分析 </a:t>
            </a:r>
            <a:r>
              <a:rPr lang="en-US" altLang="zh-TW" dirty="0" smtClean="0"/>
              <a:t>(network behavior analysis, NBA) </a:t>
            </a:r>
            <a:r>
              <a:rPr lang="zh-TW" altLang="en-US" dirty="0" smtClean="0"/>
              <a:t>系統通常被動的檢查網路的資訊流或統計資料，來識別產生異常流量。</a:t>
            </a:r>
            <a:endParaRPr lang="en-US" altLang="zh-TW" dirty="0" smtClean="0"/>
          </a:p>
          <a:p>
            <a:r>
              <a:rPr lang="zh-TW" altLang="en-US" dirty="0" smtClean="0"/>
              <a:t>有的 </a:t>
            </a:r>
            <a:r>
              <a:rPr lang="en-US" altLang="zh-TW" dirty="0" smtClean="0"/>
              <a:t>NBA</a:t>
            </a:r>
            <a:r>
              <a:rPr lang="zh-TW" altLang="en-US" dirty="0" smtClean="0"/>
              <a:t> 感應器與網路 </a:t>
            </a:r>
            <a:r>
              <a:rPr lang="en-US" altLang="zh-TW" dirty="0" smtClean="0"/>
              <a:t>IDPS</a:t>
            </a:r>
            <a:r>
              <a:rPr lang="zh-TW" altLang="en-US" dirty="0" smtClean="0"/>
              <a:t> 感應器類似，直接監視網路上的封包；有的則是從路由器等網路元件取得相關的流量資訊。</a:t>
            </a:r>
            <a:endParaRPr lang="en-US" altLang="zh-TW" dirty="0" smtClean="0"/>
          </a:p>
          <a:p>
            <a:r>
              <a:rPr lang="en-US" altLang="zh-TW" dirty="0" smtClean="0"/>
              <a:t>NBA</a:t>
            </a:r>
            <a:r>
              <a:rPr lang="zh-TW" altLang="en-US" dirty="0" smtClean="0"/>
              <a:t> 系統大致與網路 </a:t>
            </a:r>
            <a:r>
              <a:rPr lang="en-US" altLang="zh-TW" dirty="0" smtClean="0"/>
              <a:t>IDPS</a:t>
            </a:r>
            <a:r>
              <a:rPr lang="zh-TW" altLang="en-US" dirty="0" smtClean="0"/>
              <a:t> 類似，只是前者更重視從整體網路的統計數據上分析出異常現象；而後者著重於監視個別封包。</a:t>
            </a:r>
            <a:endParaRPr lang="en-US" altLang="zh-TW" dirty="0" smtClean="0"/>
          </a:p>
        </p:txBody>
      </p:sp>
      <p:sp>
        <p:nvSpPr>
          <p:cNvPr id="3" name="標題 2"/>
          <p:cNvSpPr>
            <a:spLocks noGrp="1"/>
          </p:cNvSpPr>
          <p:nvPr>
            <p:ph type="title"/>
          </p:nvPr>
        </p:nvSpPr>
        <p:spPr/>
        <p:txBody>
          <a:bodyPr/>
          <a:lstStyle/>
          <a:p>
            <a:r>
              <a:rPr lang="zh-TW" altLang="en-US" dirty="0" smtClean="0"/>
              <a:t>網路行為分析 </a:t>
            </a:r>
            <a:r>
              <a:rPr lang="en-US" altLang="zh-TW" dirty="0" smtClean="0"/>
              <a:t>(NBA) </a:t>
            </a:r>
            <a:r>
              <a:rPr lang="zh-TW" altLang="en-US" dirty="0" smtClean="0"/>
              <a:t>系統</a:t>
            </a:r>
            <a:endParaRPr lang="zh-TW" altLang="en-US" dirty="0"/>
          </a:p>
        </p:txBody>
      </p:sp>
      <p:graphicFrame>
        <p:nvGraphicFramePr>
          <p:cNvPr id="4" name="內容版面配置區 5"/>
          <p:cNvGraphicFramePr>
            <a:graphicFrameLocks/>
          </p:cNvGraphicFramePr>
          <p:nvPr/>
        </p:nvGraphicFramePr>
        <p:xfrm>
          <a:off x="5065743" y="2285992"/>
          <a:ext cx="3506785" cy="3275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smtClean="0"/>
              <a:t>NBA</a:t>
            </a:r>
            <a:r>
              <a:rPr lang="zh-TW" altLang="en-US" dirty="0" smtClean="0"/>
              <a:t> 系統最常偵測到以下類型之事故：</a:t>
            </a:r>
            <a:endParaRPr lang="en-US" altLang="zh-TW" dirty="0" smtClean="0"/>
          </a:p>
          <a:p>
            <a:pPr lvl="1"/>
            <a:r>
              <a:rPr lang="en-US" altLang="zh-TW" dirty="0" smtClean="0"/>
              <a:t>DoS </a:t>
            </a:r>
            <a:r>
              <a:rPr lang="zh-TW" altLang="en-US" dirty="0" smtClean="0"/>
              <a:t>攻擊：</a:t>
            </a:r>
            <a:r>
              <a:rPr lang="en-US" altLang="zh-TW" dirty="0" smtClean="0"/>
              <a:t>NBA</a:t>
            </a:r>
            <a:r>
              <a:rPr lang="zh-TW" altLang="en-US" dirty="0" smtClean="0"/>
              <a:t> 系統使用異常偵測方法，可以有效的察覺 </a:t>
            </a:r>
            <a:r>
              <a:rPr lang="en-US" altLang="zh-TW" dirty="0" smtClean="0"/>
              <a:t>DoS (</a:t>
            </a:r>
            <a:r>
              <a:rPr lang="zh-TW" altLang="en-US" dirty="0" smtClean="0"/>
              <a:t>含 </a:t>
            </a:r>
            <a:r>
              <a:rPr lang="en-US" altLang="zh-TW" dirty="0" smtClean="0"/>
              <a:t>DDoS)</a:t>
            </a:r>
            <a:r>
              <a:rPr lang="zh-TW" altLang="en-US" dirty="0" smtClean="0"/>
              <a:t> 攻擊時快速增加的頻寬使用量和由某主機傳來異常多的封包。有的 </a:t>
            </a:r>
            <a:r>
              <a:rPr lang="en-US" altLang="zh-TW" dirty="0" smtClean="0"/>
              <a:t>NBA</a:t>
            </a:r>
            <a:r>
              <a:rPr lang="zh-TW" altLang="en-US" dirty="0" smtClean="0"/>
              <a:t> 感應器可以辨識一般的 </a:t>
            </a:r>
            <a:r>
              <a:rPr lang="en-US" altLang="zh-TW" dirty="0" smtClean="0"/>
              <a:t>DoS </a:t>
            </a:r>
            <a:r>
              <a:rPr lang="zh-TW" altLang="en-US" dirty="0" smtClean="0"/>
              <a:t>攻擊方法，更加快對威脅的反應速度。</a:t>
            </a:r>
            <a:endParaRPr lang="en-US" altLang="zh-TW" dirty="0" smtClean="0"/>
          </a:p>
          <a:p>
            <a:pPr lvl="1"/>
            <a:r>
              <a:rPr lang="zh-TW" altLang="en-US" dirty="0" smtClean="0"/>
              <a:t>掃描：外部對網路的刻意刺探會在應用層、傳輸層及網路層出現 </a:t>
            </a:r>
            <a:r>
              <a:rPr lang="en-US" altLang="zh-TW" dirty="0" smtClean="0"/>
              <a:t>NBA</a:t>
            </a:r>
            <a:r>
              <a:rPr lang="zh-TW" altLang="en-US" dirty="0" smtClean="0"/>
              <a:t> 系統可以察覺的資訊流異常模式，。</a:t>
            </a:r>
            <a:endParaRPr lang="en-US" altLang="zh-TW" dirty="0" smtClean="0"/>
          </a:p>
          <a:p>
            <a:pPr lvl="1"/>
            <a:r>
              <a:rPr lang="zh-TW" altLang="en-US" dirty="0" smtClean="0"/>
              <a:t>蠕蟲：蠕蟲可以被 </a:t>
            </a:r>
            <a:r>
              <a:rPr lang="en-US" altLang="zh-TW" dirty="0" smtClean="0"/>
              <a:t>NBA</a:t>
            </a:r>
            <a:r>
              <a:rPr lang="zh-TW" altLang="en-US" dirty="0" smtClean="0"/>
              <a:t> 系統以多種方式偵測出來，一來它會產生超乎異常的網路流量 </a:t>
            </a:r>
            <a:r>
              <a:rPr lang="en-US" altLang="zh-TW" dirty="0" smtClean="0"/>
              <a:t>(</a:t>
            </a:r>
            <a:r>
              <a:rPr lang="zh-TW" altLang="en-US" dirty="0" smtClean="0"/>
              <a:t>類似 </a:t>
            </a:r>
            <a:r>
              <a:rPr lang="en-US" altLang="zh-TW" dirty="0" smtClean="0"/>
              <a:t>DoS)</a:t>
            </a:r>
            <a:r>
              <a:rPr lang="zh-TW" altLang="en-US" dirty="0" smtClean="0"/>
              <a:t>；二來它會使平常不通訊的主機彼此通訊、主機使用平時不使用的連接埠；三來蠕蟲會做掃描，也是可以偵測到的項目。</a:t>
            </a:r>
            <a:endParaRPr lang="en-US" altLang="zh-TW" dirty="0" smtClean="0"/>
          </a:p>
          <a:p>
            <a:pPr lvl="1"/>
            <a:r>
              <a:rPr lang="zh-TW" altLang="en-US" dirty="0" smtClean="0"/>
              <a:t>意外的應用服務：像是應用程式出現後門，或是主機上正在執行未獲授權的應用服務。</a:t>
            </a:r>
            <a:endParaRPr lang="en-US" altLang="zh-TW" dirty="0" smtClean="0"/>
          </a:p>
          <a:p>
            <a:pPr lvl="1"/>
            <a:r>
              <a:rPr lang="zh-TW" altLang="en-US" dirty="0" smtClean="0"/>
              <a:t>違背安全政策：大部分 </a:t>
            </a:r>
            <a:r>
              <a:rPr lang="en-US" altLang="zh-TW" dirty="0" smtClean="0"/>
              <a:t>NBA</a:t>
            </a:r>
            <a:r>
              <a:rPr lang="zh-TW" altLang="en-US" dirty="0" smtClean="0"/>
              <a:t> 感應器讓管理員設定細節的政策，像是哪些主機在甚麼時間能或不能進行哪些活動；並可以偵測出違背政策的行為。</a:t>
            </a:r>
            <a:endParaRPr lang="en-US" altLang="zh-TW" dirty="0" smtClean="0"/>
          </a:p>
          <a:p>
            <a:pPr lvl="1"/>
            <a:endParaRPr lang="en-US" altLang="zh-TW" dirty="0" smtClean="0"/>
          </a:p>
        </p:txBody>
      </p:sp>
      <p:sp>
        <p:nvSpPr>
          <p:cNvPr id="3" name="標題 2"/>
          <p:cNvSpPr>
            <a:spLocks noGrp="1"/>
          </p:cNvSpPr>
          <p:nvPr>
            <p:ph type="title"/>
          </p:nvPr>
        </p:nvSpPr>
        <p:spPr/>
        <p:txBody>
          <a:bodyPr/>
          <a:lstStyle/>
          <a:p>
            <a:r>
              <a:rPr lang="zh-TW" altLang="en-US" dirty="0" smtClean="0"/>
              <a:t>偵測能力</a:t>
            </a:r>
            <a:endParaRPr lang="zh-TW"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4071966" cy="5098438"/>
          </a:xfrm>
        </p:spPr>
        <p:txBody>
          <a:bodyPr/>
          <a:lstStyle/>
          <a:p>
            <a:r>
              <a:rPr lang="zh-TW" altLang="en-US" dirty="0" smtClean="0"/>
              <a:t>主機 </a:t>
            </a:r>
            <a:r>
              <a:rPr lang="en-US" altLang="zh-TW" dirty="0" smtClean="0"/>
              <a:t>IDPS</a:t>
            </a:r>
            <a:r>
              <a:rPr lang="zh-TW" altLang="en-US" dirty="0" smtClean="0"/>
              <a:t> 使用裝置在主機上的偵測軟體，稱為代理人 </a:t>
            </a:r>
            <a:r>
              <a:rPr lang="en-US" altLang="zh-TW" dirty="0" smtClean="0"/>
              <a:t>(agent)</a:t>
            </a:r>
            <a:r>
              <a:rPr lang="zh-TW" altLang="en-US" dirty="0" smtClean="0"/>
              <a:t>，來監視主機上的可疑的事件。</a:t>
            </a:r>
            <a:endParaRPr lang="en-US" altLang="zh-TW" dirty="0" smtClean="0"/>
          </a:p>
          <a:p>
            <a:r>
              <a:rPr lang="zh-TW" altLang="en-US" dirty="0" smtClean="0"/>
              <a:t>網路 </a:t>
            </a:r>
            <a:r>
              <a:rPr lang="en-US" altLang="zh-TW" dirty="0" smtClean="0"/>
              <a:t>IDPS</a:t>
            </a:r>
            <a:r>
              <a:rPr lang="zh-TW" altLang="en-US" dirty="0" smtClean="0"/>
              <a:t> 通常無法監視加密的通訊；但主機 </a:t>
            </a:r>
            <a:r>
              <a:rPr lang="en-US" altLang="zh-TW" dirty="0" smtClean="0"/>
              <a:t>IDPS</a:t>
            </a:r>
            <a:r>
              <a:rPr lang="zh-TW" altLang="en-US" dirty="0" smtClean="0"/>
              <a:t> 位居終端，因此可以看到解密後的活動。</a:t>
            </a:r>
            <a:endParaRPr lang="en-US" altLang="zh-TW" dirty="0" smtClean="0"/>
          </a:p>
          <a:p>
            <a:r>
              <a:rPr lang="zh-TW" altLang="en-US" dirty="0" smtClean="0"/>
              <a:t>主機 </a:t>
            </a:r>
            <a:r>
              <a:rPr lang="en-US" altLang="zh-TW" dirty="0" smtClean="0"/>
              <a:t>IDPS </a:t>
            </a:r>
            <a:r>
              <a:rPr lang="zh-TW" altLang="en-US" dirty="0" smtClean="0"/>
              <a:t>有兩個問題：</a:t>
            </a:r>
            <a:endParaRPr lang="en-US" altLang="zh-TW" dirty="0" smtClean="0"/>
          </a:p>
          <a:p>
            <a:pPr lvl="1"/>
            <a:r>
              <a:rPr lang="zh-TW" altLang="en-US" dirty="0" smtClean="0"/>
              <a:t>由於裝置在主機上，若系統被攻破，</a:t>
            </a:r>
            <a:r>
              <a:rPr lang="en-US" altLang="zh-TW" dirty="0" smtClean="0"/>
              <a:t>IDPS</a:t>
            </a:r>
            <a:r>
              <a:rPr lang="zh-TW" altLang="en-US" dirty="0" smtClean="0"/>
              <a:t> 也就失去作用了。</a:t>
            </a:r>
            <a:endParaRPr lang="en-US" altLang="zh-TW" dirty="0" smtClean="0"/>
          </a:p>
          <a:p>
            <a:pPr lvl="1"/>
            <a:r>
              <a:rPr lang="zh-TW" altLang="en-US" dirty="0" smtClean="0"/>
              <a:t>主機 </a:t>
            </a:r>
            <a:r>
              <a:rPr lang="en-US" altLang="zh-TW" dirty="0" smtClean="0"/>
              <a:t>IDPS</a:t>
            </a:r>
            <a:r>
              <a:rPr lang="zh-TW" altLang="en-US" dirty="0" smtClean="0"/>
              <a:t> 得分別裝置在每台受保護的主機上，因此安裝與維護都是管理員吃重的工作。</a:t>
            </a:r>
            <a:endParaRPr lang="en-US" altLang="zh-TW" dirty="0" smtClean="0"/>
          </a:p>
        </p:txBody>
      </p:sp>
      <p:sp>
        <p:nvSpPr>
          <p:cNvPr id="3" name="標題 2"/>
          <p:cNvSpPr>
            <a:spLocks noGrp="1"/>
          </p:cNvSpPr>
          <p:nvPr>
            <p:ph type="title"/>
          </p:nvPr>
        </p:nvSpPr>
        <p:spPr/>
        <p:txBody>
          <a:bodyPr/>
          <a:lstStyle/>
          <a:p>
            <a:r>
              <a:rPr lang="zh-TW" altLang="en-US" dirty="0" smtClean="0"/>
              <a:t>主機 </a:t>
            </a:r>
            <a:r>
              <a:rPr lang="en-US" altLang="zh-TW" dirty="0" smtClean="0"/>
              <a:t>IDPS</a:t>
            </a:r>
            <a:endParaRPr lang="zh-TW" altLang="en-US" dirty="0"/>
          </a:p>
        </p:txBody>
      </p:sp>
      <p:graphicFrame>
        <p:nvGraphicFramePr>
          <p:cNvPr id="4" name="內容版面配置區 5"/>
          <p:cNvGraphicFramePr>
            <a:graphicFrameLocks/>
          </p:cNvGraphicFramePr>
          <p:nvPr/>
        </p:nvGraphicFramePr>
        <p:xfrm>
          <a:off x="5065743" y="2285992"/>
          <a:ext cx="3506785" cy="3275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286412"/>
          </a:xfrm>
        </p:spPr>
        <p:txBody>
          <a:bodyPr/>
          <a:lstStyle/>
          <a:p>
            <a:pPr>
              <a:lnSpc>
                <a:spcPct val="110000"/>
              </a:lnSpc>
              <a:spcBef>
                <a:spcPts val="1200"/>
              </a:spcBef>
            </a:pPr>
            <a:r>
              <a:rPr lang="zh-TW" altLang="en-US" dirty="0" smtClean="0"/>
              <a:t>程式碼分析：在主機執行一個程式前，可以先在一個受控制的虛擬環境中試執行，並分析程式是否有惡意屬性。也可以針對緩衝溢位及系統資源呼叫等問題做偵測。</a:t>
            </a:r>
            <a:endParaRPr lang="en-US" altLang="zh-TW" dirty="0" smtClean="0"/>
          </a:p>
          <a:p>
            <a:pPr>
              <a:lnSpc>
                <a:spcPct val="110000"/>
              </a:lnSpc>
              <a:spcBef>
                <a:spcPts val="1200"/>
              </a:spcBef>
            </a:pPr>
            <a:r>
              <a:rPr lang="zh-TW" altLang="en-US" dirty="0" smtClean="0"/>
              <a:t>網路資訊流分析：類似網路 </a:t>
            </a:r>
            <a:r>
              <a:rPr lang="en-US" altLang="zh-TW" dirty="0" smtClean="0"/>
              <a:t>IDPS</a:t>
            </a:r>
            <a:r>
              <a:rPr lang="zh-TW" altLang="en-US" dirty="0" smtClean="0"/>
              <a:t>，可以監視及分析有線、無線網路。</a:t>
            </a:r>
            <a:endParaRPr lang="en-US" altLang="zh-TW" dirty="0" smtClean="0"/>
          </a:p>
          <a:p>
            <a:pPr>
              <a:lnSpc>
                <a:spcPct val="110000"/>
              </a:lnSpc>
              <a:spcBef>
                <a:spcPts val="1200"/>
              </a:spcBef>
            </a:pPr>
            <a:r>
              <a:rPr lang="zh-TW" altLang="en-US" dirty="0" smtClean="0"/>
              <a:t>網路資訊流過濾：主機 </a:t>
            </a:r>
            <a:r>
              <a:rPr lang="en-US" altLang="zh-TW" dirty="0" smtClean="0"/>
              <a:t>IDPS</a:t>
            </a:r>
            <a:r>
              <a:rPr lang="zh-TW" altLang="en-US" dirty="0" smtClean="0"/>
              <a:t> 常包括防火牆的功能，依據規則過濾進出的封包，並防止未獲授權的存取。</a:t>
            </a:r>
            <a:endParaRPr lang="en-US" altLang="zh-TW" dirty="0" smtClean="0"/>
          </a:p>
          <a:p>
            <a:pPr>
              <a:lnSpc>
                <a:spcPct val="110000"/>
              </a:lnSpc>
              <a:spcBef>
                <a:spcPts val="1200"/>
              </a:spcBef>
            </a:pPr>
            <a:r>
              <a:rPr lang="zh-TW" altLang="en-US" dirty="0" smtClean="0"/>
              <a:t>檔案系統監視：可以使用檔案完整性查驗來避免檔案遭到未獲授權的刪改；檔案監視也有助偵測病毒，因為病毒與木馬程式常會刪改檔案。</a:t>
            </a:r>
            <a:endParaRPr lang="en-US" altLang="zh-TW" dirty="0" smtClean="0"/>
          </a:p>
          <a:p>
            <a:pPr>
              <a:lnSpc>
                <a:spcPct val="110000"/>
              </a:lnSpc>
              <a:spcBef>
                <a:spcPts val="1200"/>
              </a:spcBef>
            </a:pPr>
            <a:r>
              <a:rPr lang="zh-TW" altLang="en-US" dirty="0" smtClean="0"/>
              <a:t>紀錄分析：一些主機 </a:t>
            </a:r>
            <a:r>
              <a:rPr lang="en-US" altLang="zh-TW" dirty="0" smtClean="0"/>
              <a:t>IDPS</a:t>
            </a:r>
            <a:r>
              <a:rPr lang="zh-TW" altLang="en-US" dirty="0" smtClean="0"/>
              <a:t> 會分析作業系統及應用程式的稽核紀錄，來辨識惡意的活動。</a:t>
            </a:r>
            <a:endParaRPr lang="en-US" altLang="zh-TW" dirty="0" smtClean="0"/>
          </a:p>
          <a:p>
            <a:pPr>
              <a:lnSpc>
                <a:spcPct val="110000"/>
              </a:lnSpc>
              <a:spcBef>
                <a:spcPts val="1200"/>
              </a:spcBef>
            </a:pPr>
            <a:r>
              <a:rPr lang="zh-TW" altLang="en-US" dirty="0" smtClean="0"/>
              <a:t>網路設定監視：一些主機 </a:t>
            </a:r>
            <a:r>
              <a:rPr lang="en-US" altLang="zh-TW" dirty="0" smtClean="0"/>
              <a:t>IDPS</a:t>
            </a:r>
            <a:r>
              <a:rPr lang="zh-TW" altLang="en-US" dirty="0" smtClean="0"/>
              <a:t> 會監視主機上的網路設定；如果設定遭到改變，</a:t>
            </a:r>
            <a:r>
              <a:rPr lang="en-US" altLang="zh-TW" dirty="0" smtClean="0"/>
              <a:t>IDPS</a:t>
            </a:r>
            <a:r>
              <a:rPr lang="zh-TW" altLang="en-US" dirty="0" smtClean="0"/>
              <a:t> 能夠偵測出來。</a:t>
            </a:r>
            <a:endParaRPr lang="en-US" altLang="zh-TW" dirty="0" smtClean="0"/>
          </a:p>
          <a:p>
            <a:pPr lvl="1">
              <a:lnSpc>
                <a:spcPct val="110000"/>
              </a:lnSpc>
              <a:spcBef>
                <a:spcPts val="1200"/>
              </a:spcBef>
            </a:pPr>
            <a:endParaRPr lang="en-US" altLang="zh-TW" dirty="0" smtClean="0"/>
          </a:p>
        </p:txBody>
      </p:sp>
      <p:sp>
        <p:nvSpPr>
          <p:cNvPr id="3" name="標題 2"/>
          <p:cNvSpPr>
            <a:spLocks noGrp="1"/>
          </p:cNvSpPr>
          <p:nvPr>
            <p:ph type="title"/>
          </p:nvPr>
        </p:nvSpPr>
        <p:spPr/>
        <p:txBody>
          <a:bodyPr/>
          <a:lstStyle/>
          <a:p>
            <a:r>
              <a:rPr lang="zh-TW" altLang="en-US" dirty="0" smtClean="0"/>
              <a:t>偵測能力</a:t>
            </a:r>
            <a:endParaRPr lang="zh-TW"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對大部分網路環境來說，一個有效的 </a:t>
            </a:r>
            <a:r>
              <a:rPr lang="en-US" altLang="zh-TW" dirty="0" smtClean="0"/>
              <a:t>IDPS</a:t>
            </a:r>
            <a:r>
              <a:rPr lang="zh-TW" altLang="en-US" dirty="0" smtClean="0"/>
              <a:t> 方案應該包括網路 </a:t>
            </a:r>
            <a:r>
              <a:rPr lang="en-US" altLang="zh-TW" dirty="0" smtClean="0"/>
              <a:t>IDPS</a:t>
            </a:r>
            <a:r>
              <a:rPr lang="zh-TW" altLang="en-US" dirty="0" smtClean="0"/>
              <a:t> 與主機 </a:t>
            </a:r>
            <a:r>
              <a:rPr lang="en-US" altLang="zh-TW" dirty="0" smtClean="0"/>
              <a:t>IDPS</a:t>
            </a:r>
            <a:r>
              <a:rPr lang="zh-TW" altLang="en-US" dirty="0" smtClean="0"/>
              <a:t>。前者可以監視封包並分析各種網路協定；後者可以分析加密的點對點傳輸。</a:t>
            </a:r>
            <a:endParaRPr lang="en-US" altLang="zh-TW" dirty="0" smtClean="0"/>
          </a:p>
          <a:p>
            <a:r>
              <a:rPr lang="zh-TW" altLang="en-US" dirty="0" smtClean="0"/>
              <a:t>若要監視無線網路並確定實體範圍內沒有欺騙基地台，組織就需要安裝無線 </a:t>
            </a:r>
            <a:r>
              <a:rPr lang="en-US" altLang="zh-TW" dirty="0" smtClean="0"/>
              <a:t>IDPS</a:t>
            </a:r>
            <a:r>
              <a:rPr lang="zh-TW" altLang="en-US" dirty="0" smtClean="0"/>
              <a:t>。</a:t>
            </a:r>
            <a:endParaRPr lang="en-US" altLang="zh-TW" dirty="0" smtClean="0"/>
          </a:p>
          <a:p>
            <a:r>
              <a:rPr lang="zh-TW" altLang="en-US" dirty="0" smtClean="0"/>
              <a:t>若組織需要更強的偵測能力，來對付 </a:t>
            </a:r>
            <a:r>
              <a:rPr lang="en-US" altLang="zh-TW" dirty="0" smtClean="0"/>
              <a:t>DoS</a:t>
            </a:r>
            <a:r>
              <a:rPr lang="zh-TW" altLang="en-US" dirty="0" smtClean="0"/>
              <a:t>、蠕蟲與刺探掃描等攻擊，可以考慮加裝 </a:t>
            </a:r>
            <a:r>
              <a:rPr lang="en-US" altLang="zh-TW" dirty="0" smtClean="0"/>
              <a:t>NBA</a:t>
            </a:r>
            <a:r>
              <a:rPr lang="zh-TW" altLang="en-US" dirty="0" smtClean="0"/>
              <a:t> 產品。</a:t>
            </a:r>
            <a:endParaRPr lang="en-US" altLang="zh-TW" dirty="0" smtClean="0"/>
          </a:p>
          <a:p>
            <a:r>
              <a:rPr lang="zh-TW" altLang="en-US" dirty="0" smtClean="0"/>
              <a:t>有的組織除了使用多種類 </a:t>
            </a:r>
            <a:r>
              <a:rPr lang="en-US" altLang="zh-TW" dirty="0" smtClean="0"/>
              <a:t>IDPS</a:t>
            </a:r>
            <a:r>
              <a:rPr lang="zh-TW" altLang="en-US" dirty="0" smtClean="0"/>
              <a:t>，同一種類還使用多種產品，並且來自不同的設計廠商。由於每種產品的偵測方法與技術各有不同，使用多種產品可以提供較完整的偵測能力。</a:t>
            </a:r>
            <a:endParaRPr lang="en-US" altLang="zh-TW" dirty="0" smtClean="0"/>
          </a:p>
          <a:p>
            <a:r>
              <a:rPr lang="zh-TW" altLang="en-US" dirty="0" smtClean="0"/>
              <a:t>使用的各個 </a:t>
            </a:r>
            <a:r>
              <a:rPr lang="en-US" altLang="zh-TW" dirty="0" smtClean="0"/>
              <a:t>IDPS</a:t>
            </a:r>
            <a:r>
              <a:rPr lang="zh-TW" altLang="en-US" dirty="0" smtClean="0"/>
              <a:t> 產品需要做整合，尤其監視及警示資料應該要讓安全管理人員便於比對及管理。</a:t>
            </a:r>
            <a:endParaRPr lang="zh-TW" altLang="en-US" dirty="0"/>
          </a:p>
        </p:txBody>
      </p:sp>
      <p:sp>
        <p:nvSpPr>
          <p:cNvPr id="3" name="標題 2"/>
          <p:cNvSpPr>
            <a:spLocks noGrp="1"/>
          </p:cNvSpPr>
          <p:nvPr>
            <p:ph type="title"/>
          </p:nvPr>
        </p:nvSpPr>
        <p:spPr/>
        <p:txBody>
          <a:bodyPr/>
          <a:lstStyle/>
          <a:p>
            <a:r>
              <a:rPr lang="en-US" altLang="zh-TW" dirty="0" smtClean="0"/>
              <a:t>IDPS </a:t>
            </a:r>
            <a:r>
              <a:rPr lang="zh-TW" altLang="en-US" dirty="0" smtClean="0"/>
              <a:t>的種類與整合</a:t>
            </a:r>
            <a:endParaRPr lang="zh-TW"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nvPr>
        </p:nvGraphicFramePr>
        <p:xfrm>
          <a:off x="285750" y="1357313"/>
          <a:ext cx="8215313" cy="5099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標題 2"/>
          <p:cNvSpPr>
            <a:spLocks noGrp="1"/>
          </p:cNvSpPr>
          <p:nvPr>
            <p:ph type="title"/>
          </p:nvPr>
        </p:nvSpPr>
        <p:spPr/>
        <p:txBody>
          <a:bodyPr/>
          <a:lstStyle/>
          <a:p>
            <a:r>
              <a:rPr lang="zh-TW" altLang="en-US" sz="3600" dirty="0" smtClean="0">
                <a:cs typeface="Arial" pitchFamily="34" charset="0"/>
              </a:rPr>
              <a:t>入侵偵測與防禦</a:t>
            </a:r>
            <a:endParaRPr lang="zh-TW"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143932" cy="3786214"/>
          </a:xfrm>
        </p:spPr>
        <p:txBody>
          <a:bodyPr>
            <a:normAutofit/>
          </a:bodyPr>
          <a:lstStyle/>
          <a:p>
            <a:r>
              <a:rPr lang="en-US" dirty="0" smtClean="0"/>
              <a:t>Snort </a:t>
            </a:r>
            <a:r>
              <a:rPr lang="zh-TW" altLang="en-US" dirty="0" smtClean="0"/>
              <a:t>是全球最廣泛使用的入侵偵測與防禦軟體之一，它被下載的次數已有數百萬次。</a:t>
            </a:r>
            <a:endParaRPr lang="en-US" altLang="zh-TW" dirty="0" smtClean="0"/>
          </a:p>
          <a:p>
            <a:r>
              <a:rPr lang="en-US" altLang="zh-TW" dirty="0" smtClean="0"/>
              <a:t>Snort </a:t>
            </a:r>
            <a:r>
              <a:rPr lang="zh-TW" altLang="en-US" dirty="0" smtClean="0"/>
              <a:t>是一套開放原始程式碼 </a:t>
            </a:r>
            <a:r>
              <a:rPr lang="en-US" dirty="0" smtClean="0"/>
              <a:t>(open source)</a:t>
            </a:r>
            <a:r>
              <a:rPr lang="zh-TW" altLang="en-US" dirty="0" smtClean="0"/>
              <a:t>，除了下載不收費外，技術能力較強的組織或個人還可以將之修改為更符合特定安全政策之產品。目前官方網站 </a:t>
            </a:r>
            <a:r>
              <a:rPr lang="en-US" altLang="zh-TW" dirty="0" smtClean="0"/>
              <a:t>(www.snort.org)</a:t>
            </a:r>
            <a:r>
              <a:rPr lang="zh-TW" altLang="en-US" dirty="0" smtClean="0"/>
              <a:t> 提供 </a:t>
            </a:r>
            <a:r>
              <a:rPr lang="en-US" altLang="zh-TW" dirty="0" smtClean="0"/>
              <a:t>Unix </a:t>
            </a:r>
            <a:r>
              <a:rPr lang="zh-TW" altLang="en-US" dirty="0" smtClean="0"/>
              <a:t>與 </a:t>
            </a:r>
            <a:r>
              <a:rPr lang="en-US" altLang="zh-TW" dirty="0" smtClean="0"/>
              <a:t>Windows </a:t>
            </a:r>
            <a:r>
              <a:rPr lang="zh-TW" altLang="en-US" dirty="0" smtClean="0"/>
              <a:t>的版本。</a:t>
            </a:r>
            <a:endParaRPr lang="en-US" altLang="zh-TW" dirty="0" smtClean="0"/>
          </a:p>
          <a:p>
            <a:r>
              <a:rPr lang="en-US" dirty="0" smtClean="0"/>
              <a:t>Martin </a:t>
            </a:r>
            <a:r>
              <a:rPr lang="en-US" dirty="0" err="1" smtClean="0"/>
              <a:t>Roesch</a:t>
            </a:r>
            <a:r>
              <a:rPr lang="zh-TW" altLang="en-US" dirty="0" smtClean="0"/>
              <a:t> 從</a:t>
            </a:r>
            <a:r>
              <a:rPr lang="en-US" dirty="0" smtClean="0"/>
              <a:t> 1998</a:t>
            </a:r>
            <a:r>
              <a:rPr lang="zh-TW" altLang="en-US" dirty="0" smtClean="0"/>
              <a:t> 年開始撰寫 </a:t>
            </a:r>
            <a:r>
              <a:rPr lang="en-US" dirty="0" smtClean="0"/>
              <a:t>Snort</a:t>
            </a:r>
            <a:r>
              <a:rPr lang="zh-TW" altLang="en-US" dirty="0" smtClean="0"/>
              <a:t> 軟體，將之定位為小型的入侵偵測軟體。經過各方專家多年的投入，</a:t>
            </a:r>
            <a:r>
              <a:rPr lang="en-US" dirty="0" smtClean="0"/>
              <a:t>Snort</a:t>
            </a:r>
            <a:r>
              <a:rPr lang="zh-TW" altLang="en-US" dirty="0" smtClean="0"/>
              <a:t> 已經相當成熟而且功能豐富。它使用特徵偵測與協定狀態分析等偵測方法，是一種安裝在主機上的網路 </a:t>
            </a:r>
            <a:r>
              <a:rPr lang="en-US" altLang="zh-TW" dirty="0" smtClean="0"/>
              <a:t>IDPS</a:t>
            </a:r>
            <a:r>
              <a:rPr lang="zh-TW" altLang="en-US" dirty="0" smtClean="0"/>
              <a:t>。</a:t>
            </a:r>
          </a:p>
        </p:txBody>
      </p:sp>
      <p:sp>
        <p:nvSpPr>
          <p:cNvPr id="3" name="標題 2"/>
          <p:cNvSpPr>
            <a:spLocks noGrp="1"/>
          </p:cNvSpPr>
          <p:nvPr>
            <p:ph type="title"/>
          </p:nvPr>
        </p:nvSpPr>
        <p:spPr/>
        <p:txBody>
          <a:bodyPr/>
          <a:lstStyle/>
          <a:p>
            <a:r>
              <a:rPr lang="en-US" altLang="zh-TW" dirty="0" smtClean="0"/>
              <a:t>SNORT </a:t>
            </a:r>
            <a:r>
              <a:rPr lang="zh-TW" altLang="en-US" dirty="0" smtClean="0"/>
              <a:t>簡介</a:t>
            </a:r>
            <a:endParaRPr lang="zh-TW" altLang="en-US" dirty="0"/>
          </a:p>
        </p:txBody>
      </p:sp>
      <p:sp>
        <p:nvSpPr>
          <p:cNvPr id="5" name="文字方塊 4"/>
          <p:cNvSpPr txBox="1"/>
          <p:nvPr/>
        </p:nvSpPr>
        <p:spPr>
          <a:xfrm>
            <a:off x="6399206" y="5371533"/>
            <a:ext cx="1714512" cy="584775"/>
          </a:xfrm>
          <a:prstGeom prst="rect">
            <a:avLst/>
          </a:prstGeom>
          <a:noFill/>
        </p:spPr>
        <p:txBody>
          <a:bodyPr wrap="square" rtlCol="0">
            <a:spAutoFit/>
          </a:bodyPr>
          <a:lstStyle/>
          <a:p>
            <a:r>
              <a:rPr lang="en-US" altLang="zh-TW" sz="1600" dirty="0" smtClean="0">
                <a:latin typeface="Calibri" pitchFamily="34" charset="0"/>
              </a:rPr>
              <a:t>Snort</a:t>
            </a:r>
            <a:r>
              <a:rPr lang="zh-TW" altLang="en-US" sz="1600" dirty="0" smtClean="0">
                <a:latin typeface="Calibri" pitchFamily="34" charset="0"/>
              </a:rPr>
              <a:t> 圖案取自：</a:t>
            </a:r>
            <a:endParaRPr lang="en-US" altLang="zh-TW" sz="1600" dirty="0" smtClean="0">
              <a:latin typeface="Calibri" pitchFamily="34" charset="0"/>
            </a:endParaRPr>
          </a:p>
          <a:p>
            <a:r>
              <a:rPr lang="en-US" altLang="zh-TW" sz="1600" dirty="0" smtClean="0">
                <a:latin typeface="Calibri" pitchFamily="34" charset="0"/>
              </a:rPr>
              <a:t>www.snort.org</a:t>
            </a:r>
            <a:endParaRPr lang="zh-TW" altLang="en-US" sz="1600" dirty="0">
              <a:latin typeface="Calibri" pitchFamily="34" charset="0"/>
            </a:endParaRPr>
          </a:p>
        </p:txBody>
      </p:sp>
      <p:pic>
        <p:nvPicPr>
          <p:cNvPr id="6" name="圖片 5" descr="snort_org_03.jpg"/>
          <p:cNvPicPr>
            <a:picLocks noChangeAspect="1"/>
          </p:cNvPicPr>
          <p:nvPr/>
        </p:nvPicPr>
        <p:blipFill>
          <a:blip r:embed="rId2" cstate="print"/>
          <a:stretch>
            <a:fillRect/>
          </a:stretch>
        </p:blipFill>
        <p:spPr>
          <a:xfrm>
            <a:off x="3428992" y="4973658"/>
            <a:ext cx="2755900" cy="138430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500702"/>
          </a:xfrm>
        </p:spPr>
        <p:txBody>
          <a:bodyPr>
            <a:normAutofit/>
          </a:bodyPr>
          <a:lstStyle/>
          <a:p>
            <a:pPr>
              <a:spcBef>
                <a:spcPts val="1200"/>
              </a:spcBef>
            </a:pPr>
            <a:r>
              <a:rPr lang="zh-TW" altLang="en-US" dirty="0" smtClean="0"/>
              <a:t>監看模式 </a:t>
            </a:r>
            <a:r>
              <a:rPr lang="en-US" dirty="0" smtClean="0"/>
              <a:t>(sniffer mode)</a:t>
            </a:r>
            <a:r>
              <a:rPr lang="zh-TW" altLang="en-US" dirty="0" smtClean="0"/>
              <a:t>：在這個模式下，</a:t>
            </a:r>
            <a:r>
              <a:rPr lang="en-US" dirty="0" smtClean="0"/>
              <a:t>Snort</a:t>
            </a:r>
            <a:r>
              <a:rPr lang="zh-TW" altLang="en-US" dirty="0" smtClean="0"/>
              <a:t> 在現有的網域內擷取封包，並顯示在螢幕上。</a:t>
            </a:r>
            <a:endParaRPr lang="en-US" altLang="zh-TW" dirty="0" smtClean="0"/>
          </a:p>
          <a:p>
            <a:pPr>
              <a:spcBef>
                <a:spcPts val="1200"/>
              </a:spcBef>
            </a:pPr>
            <a:r>
              <a:rPr lang="zh-TW" altLang="en-US" dirty="0" smtClean="0"/>
              <a:t>封包紀錄模式 </a:t>
            </a:r>
            <a:r>
              <a:rPr lang="en-US" dirty="0" smtClean="0"/>
              <a:t>(packet logger mode)</a:t>
            </a:r>
            <a:r>
              <a:rPr lang="zh-TW" altLang="en-US" dirty="0" smtClean="0"/>
              <a:t>：此模式下，</a:t>
            </a:r>
            <a:r>
              <a:rPr lang="en-US" dirty="0" smtClean="0"/>
              <a:t>Snort</a:t>
            </a:r>
            <a:r>
              <a:rPr lang="zh-TW" altLang="en-US" dirty="0" smtClean="0"/>
              <a:t> 將已擷取的封包存入儲存媒體中 </a:t>
            </a:r>
            <a:r>
              <a:rPr lang="en-US" dirty="0" smtClean="0"/>
              <a:t>(</a:t>
            </a:r>
            <a:r>
              <a:rPr lang="zh-TW" altLang="en-US" dirty="0" smtClean="0"/>
              <a:t>如硬碟</a:t>
            </a:r>
            <a:r>
              <a:rPr lang="en-US" dirty="0" smtClean="0"/>
              <a:t>)</a:t>
            </a:r>
            <a:r>
              <a:rPr lang="zh-TW" altLang="en-US" dirty="0" smtClean="0"/>
              <a:t>。</a:t>
            </a:r>
            <a:endParaRPr lang="en-US" altLang="zh-TW" dirty="0" smtClean="0"/>
          </a:p>
          <a:p>
            <a:pPr>
              <a:spcBef>
                <a:spcPts val="1200"/>
              </a:spcBef>
            </a:pPr>
            <a:r>
              <a:rPr lang="zh-TW" altLang="en-US" dirty="0" smtClean="0"/>
              <a:t>網路入侵偵測模式 </a:t>
            </a:r>
            <a:r>
              <a:rPr lang="en-US" altLang="zh-TW" dirty="0" smtClean="0"/>
              <a:t>(network intrusion detection system mode)</a:t>
            </a:r>
            <a:r>
              <a:rPr lang="zh-TW" altLang="en-US" dirty="0" smtClean="0"/>
              <a:t>：這是 </a:t>
            </a:r>
            <a:r>
              <a:rPr lang="en-US" altLang="zh-TW" dirty="0" smtClean="0"/>
              <a:t>Snort </a:t>
            </a:r>
            <a:r>
              <a:rPr lang="zh-TW" altLang="en-US" dirty="0" smtClean="0"/>
              <a:t>主要功能，它可以分析網路資訊流並與使用者所定義的規則做比對，並根據檢測結果採取一定的動作。</a:t>
            </a:r>
            <a:endParaRPr lang="en-US" altLang="zh-TW" dirty="0" smtClean="0"/>
          </a:p>
          <a:p>
            <a:pPr>
              <a:spcBef>
                <a:spcPts val="1200"/>
              </a:spcBef>
            </a:pPr>
            <a:r>
              <a:rPr lang="en-US" altLang="zh-TW" dirty="0" smtClean="0"/>
              <a:t>Snort </a:t>
            </a:r>
            <a:r>
              <a:rPr lang="zh-TW" altLang="en-US" dirty="0" smtClean="0"/>
              <a:t>也提供居間模式 </a:t>
            </a:r>
            <a:r>
              <a:rPr lang="en-US" dirty="0" smtClean="0"/>
              <a:t>(inline mode)</a:t>
            </a:r>
            <a:r>
              <a:rPr lang="zh-TW" altLang="en-US" dirty="0" smtClean="0"/>
              <a:t>，可藉由允許或拒絕封包通過來進行入侵防禦。</a:t>
            </a:r>
            <a:r>
              <a:rPr lang="en-US" altLang="zh-TW" dirty="0" smtClean="0"/>
              <a:t>Snort </a:t>
            </a:r>
            <a:r>
              <a:rPr lang="zh-TW" altLang="en-US" dirty="0" smtClean="0"/>
              <a:t>是相當完整的 </a:t>
            </a:r>
            <a:r>
              <a:rPr lang="en-US" altLang="zh-TW" dirty="0" smtClean="0"/>
              <a:t>IDPS</a:t>
            </a:r>
            <a:r>
              <a:rPr lang="zh-TW" altLang="en-US" dirty="0" smtClean="0"/>
              <a:t>。</a:t>
            </a:r>
            <a:endParaRPr lang="en-US" altLang="zh-TW" dirty="0" smtClean="0"/>
          </a:p>
        </p:txBody>
      </p:sp>
      <p:sp>
        <p:nvSpPr>
          <p:cNvPr id="3" name="標題 2"/>
          <p:cNvSpPr>
            <a:spLocks noGrp="1"/>
          </p:cNvSpPr>
          <p:nvPr>
            <p:ph type="title"/>
          </p:nvPr>
        </p:nvSpPr>
        <p:spPr/>
        <p:txBody>
          <a:bodyPr/>
          <a:lstStyle/>
          <a:p>
            <a:r>
              <a:rPr lang="en-US" altLang="zh-TW" dirty="0" smtClean="0"/>
              <a:t>SNORT</a:t>
            </a:r>
            <a:r>
              <a:rPr lang="zh-TW" altLang="en-US" dirty="0" smtClean="0"/>
              <a:t> 運作模式</a:t>
            </a:r>
            <a:endParaRPr lang="zh-TW"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a:spcBef>
                <a:spcPts val="1200"/>
              </a:spcBef>
            </a:pPr>
            <a:r>
              <a:rPr lang="zh-TW" altLang="en-US" dirty="0" smtClean="0"/>
              <a:t>網路調查分析工具 </a:t>
            </a:r>
            <a:r>
              <a:rPr lang="en-US" altLang="zh-TW" dirty="0" smtClean="0"/>
              <a:t>(network forensic analysis tool, NFAT) </a:t>
            </a:r>
            <a:r>
              <a:rPr lang="zh-TW" altLang="en-US" dirty="0" smtClean="0"/>
              <a:t>軟體：這種軟體主要在紀錄與分析網路資訊，目的是調查與蒐證。</a:t>
            </a:r>
            <a:r>
              <a:rPr lang="en-US" altLang="zh-TW" dirty="0" smtClean="0"/>
              <a:t>NFAT</a:t>
            </a:r>
            <a:r>
              <a:rPr lang="zh-TW" altLang="en-US" dirty="0" smtClean="0"/>
              <a:t> 所記錄與分析的資料比 </a:t>
            </a:r>
            <a:r>
              <a:rPr lang="en-US" altLang="zh-TW" dirty="0" smtClean="0"/>
              <a:t>IDPS</a:t>
            </a:r>
            <a:r>
              <a:rPr lang="zh-TW" altLang="en-US" dirty="0" smtClean="0"/>
              <a:t> 要完整，可以作為補充資訊。</a:t>
            </a:r>
            <a:endParaRPr lang="en-US" altLang="zh-TW" dirty="0" smtClean="0"/>
          </a:p>
          <a:p>
            <a:pPr>
              <a:spcBef>
                <a:spcPts val="1200"/>
              </a:spcBef>
            </a:pPr>
            <a:r>
              <a:rPr lang="zh-TW" altLang="en-US" dirty="0" smtClean="0"/>
              <a:t>反惡意程式技術 </a:t>
            </a:r>
            <a:r>
              <a:rPr lang="en-US" altLang="zh-TW" dirty="0" smtClean="0"/>
              <a:t>(anti-malware technologies)</a:t>
            </a:r>
            <a:r>
              <a:rPr lang="zh-TW" altLang="en-US" dirty="0" smtClean="0"/>
              <a:t>：防毒軟體監視作業系統與應用程式，防禦病毒、蠕蟲、木馬程式與惡意行動碼等。</a:t>
            </a:r>
            <a:r>
              <a:rPr lang="en-US" altLang="zh-TW" dirty="0" smtClean="0"/>
              <a:t>IDPS</a:t>
            </a:r>
            <a:r>
              <a:rPr lang="zh-TW" altLang="en-US" dirty="0" smtClean="0"/>
              <a:t> 通常偵測惡意程式的能力不強，因此仍需要防毒軟體的補足。</a:t>
            </a:r>
            <a:endParaRPr lang="en-US" altLang="zh-TW" dirty="0" smtClean="0"/>
          </a:p>
          <a:p>
            <a:pPr>
              <a:spcBef>
                <a:spcPts val="1200"/>
              </a:spcBef>
            </a:pPr>
            <a:r>
              <a:rPr lang="zh-TW" altLang="en-US" dirty="0" smtClean="0"/>
              <a:t>防火牆與路由器 </a:t>
            </a:r>
            <a:r>
              <a:rPr lang="en-US" altLang="zh-TW" dirty="0" smtClean="0"/>
              <a:t>(firewalls and routers)</a:t>
            </a:r>
            <a:r>
              <a:rPr lang="zh-TW" altLang="en-US" dirty="0" smtClean="0"/>
              <a:t>：防火牆等元件的功用以阻擋惡意封包與控制存取為主；而 </a:t>
            </a:r>
            <a:r>
              <a:rPr lang="en-US" altLang="zh-TW" dirty="0" smtClean="0"/>
              <a:t>IDPS</a:t>
            </a:r>
            <a:r>
              <a:rPr lang="zh-TW" altLang="en-US" dirty="0" smtClean="0"/>
              <a:t> 則以威脅偵測為主。兩者互助、互補。例如，</a:t>
            </a:r>
            <a:r>
              <a:rPr lang="en-US" altLang="zh-TW" dirty="0" smtClean="0"/>
              <a:t>IDPS</a:t>
            </a:r>
            <a:r>
              <a:rPr lang="zh-TW" altLang="en-US" dirty="0" smtClean="0"/>
              <a:t> 可以重新設定防火牆來阻擋威脅，而路由器可做為 </a:t>
            </a:r>
            <a:r>
              <a:rPr lang="en-US" altLang="zh-TW" dirty="0" smtClean="0"/>
              <a:t>NBA</a:t>
            </a:r>
            <a:r>
              <a:rPr lang="zh-TW" altLang="en-US" dirty="0" smtClean="0"/>
              <a:t> 的資訊源。</a:t>
            </a:r>
            <a:endParaRPr lang="en-US" altLang="zh-TW" dirty="0" smtClean="0"/>
          </a:p>
          <a:p>
            <a:pPr>
              <a:spcBef>
                <a:spcPts val="1200"/>
              </a:spcBef>
            </a:pPr>
            <a:r>
              <a:rPr lang="zh-TW" altLang="en-US" dirty="0" smtClean="0"/>
              <a:t>蜜罐 </a:t>
            </a:r>
            <a:r>
              <a:rPr lang="en-US" altLang="zh-TW" dirty="0" smtClean="0"/>
              <a:t>(honeypots)</a:t>
            </a:r>
            <a:r>
              <a:rPr lang="zh-TW" altLang="en-US" dirty="0" smtClean="0"/>
              <a:t>：有的組織為了更早了解大規模的網路事故，例如像新的蠕蟲，而安排一個引誘外部攻擊的假系統，藉以進行偵測與分析。</a:t>
            </a:r>
            <a:endParaRPr lang="zh-TW" altLang="en-US" dirty="0"/>
          </a:p>
        </p:txBody>
      </p:sp>
      <p:sp>
        <p:nvSpPr>
          <p:cNvPr id="3" name="標題 2"/>
          <p:cNvSpPr>
            <a:spLocks noGrp="1"/>
          </p:cNvSpPr>
          <p:nvPr>
            <p:ph type="title"/>
          </p:nvPr>
        </p:nvSpPr>
        <p:spPr/>
        <p:txBody>
          <a:bodyPr/>
          <a:lstStyle/>
          <a:p>
            <a:r>
              <a:rPr lang="zh-TW" altLang="en-US" dirty="0" smtClean="0"/>
              <a:t>與 </a:t>
            </a:r>
            <a:r>
              <a:rPr lang="en-US" altLang="zh-TW" dirty="0" smtClean="0"/>
              <a:t>IDPS </a:t>
            </a:r>
            <a:r>
              <a:rPr lang="zh-TW" altLang="en-US" dirty="0" smtClean="0"/>
              <a:t>相關的技術</a:t>
            </a:r>
            <a:endParaRPr lang="zh-TW"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dirty="0" smtClean="0">
                <a:ea typeface="+mn-ea"/>
              </a:rPr>
              <a:t>IDC</a:t>
            </a:r>
            <a:r>
              <a:rPr lang="zh-TW" altLang="en-US" dirty="0" smtClean="0">
                <a:ea typeface="+mn-ea"/>
              </a:rPr>
              <a:t> 從 </a:t>
            </a:r>
            <a:r>
              <a:rPr lang="en-US" altLang="zh-TW" dirty="0" smtClean="0">
                <a:ea typeface="+mn-ea"/>
              </a:rPr>
              <a:t>2003 </a:t>
            </a:r>
            <a:r>
              <a:rPr lang="zh-TW" altLang="en-US" dirty="0" smtClean="0">
                <a:ea typeface="+mn-ea"/>
              </a:rPr>
              <a:t>年開始使用「整合式威脅管理 </a:t>
            </a:r>
            <a:r>
              <a:rPr lang="en-US" altLang="zh-TW" dirty="0" smtClean="0">
                <a:ea typeface="+mn-ea"/>
              </a:rPr>
              <a:t>(unified threat management, UTM)</a:t>
            </a:r>
            <a:r>
              <a:rPr lang="zh-TW" altLang="en-US" dirty="0" smtClean="0">
                <a:ea typeface="+mn-ea"/>
              </a:rPr>
              <a:t>」</a:t>
            </a:r>
            <a:r>
              <a:rPr lang="en-US" altLang="zh-TW" dirty="0" smtClean="0">
                <a:ea typeface="+mn-ea"/>
              </a:rPr>
              <a:t> </a:t>
            </a:r>
            <a:r>
              <a:rPr lang="zh-TW" altLang="en-US" dirty="0" smtClean="0">
                <a:ea typeface="+mn-ea"/>
              </a:rPr>
              <a:t>這個名詞來指整合多種資訊安全功能的之元件。</a:t>
            </a:r>
            <a:endParaRPr lang="en-US" altLang="zh-TW" dirty="0" smtClean="0">
              <a:ea typeface="+mn-ea"/>
            </a:endParaRPr>
          </a:p>
          <a:p>
            <a:pPr lvl="1"/>
            <a:r>
              <a:rPr lang="zh-TW" altLang="en-US" dirty="0" smtClean="0">
                <a:ea typeface="+mn-ea"/>
              </a:rPr>
              <a:t>各式 </a:t>
            </a:r>
            <a:r>
              <a:rPr lang="en-US" altLang="zh-TW" dirty="0" smtClean="0">
                <a:ea typeface="+mn-ea"/>
              </a:rPr>
              <a:t>UTM </a:t>
            </a:r>
            <a:r>
              <a:rPr lang="zh-TW" altLang="en-US" dirty="0" smtClean="0">
                <a:ea typeface="+mn-ea"/>
              </a:rPr>
              <a:t>產品所整合的功能林林總總，包括網路防火牆、入侵偵測、入侵防禦、垃圾郵件篩選、閘道防毒功能、反間諜程式、</a:t>
            </a:r>
            <a:r>
              <a:rPr lang="en-US" altLang="zh-TW" dirty="0" smtClean="0">
                <a:ea typeface="+mn-ea"/>
              </a:rPr>
              <a:t>VPN</a:t>
            </a:r>
            <a:r>
              <a:rPr lang="zh-TW" altLang="en-US" dirty="0" smtClean="0">
                <a:ea typeface="+mn-ea"/>
              </a:rPr>
              <a:t>、反釣魚功能及網頁內容過濾等。</a:t>
            </a:r>
            <a:endParaRPr lang="en-US" altLang="zh-TW" dirty="0" smtClean="0">
              <a:ea typeface="+mn-ea"/>
            </a:endParaRPr>
          </a:p>
          <a:p>
            <a:pPr lvl="1"/>
            <a:r>
              <a:rPr lang="zh-TW" altLang="en-US" dirty="0" smtClean="0">
                <a:ea typeface="+mn-ea"/>
              </a:rPr>
              <a:t>許多主要的網路設備、防火牆與防毒軟體廠商都已推出 </a:t>
            </a:r>
            <a:r>
              <a:rPr lang="en-US" altLang="zh-TW" dirty="0" smtClean="0">
                <a:ea typeface="+mn-ea"/>
              </a:rPr>
              <a:t>UTM</a:t>
            </a:r>
            <a:r>
              <a:rPr lang="zh-TW" altLang="en-US" dirty="0" smtClean="0">
                <a:ea typeface="+mn-ea"/>
              </a:rPr>
              <a:t> 產品，包括 </a:t>
            </a:r>
            <a:r>
              <a:rPr lang="en-US" altLang="zh-TW" dirty="0" err="1" smtClean="0">
                <a:ea typeface="+mn-ea"/>
              </a:rPr>
              <a:t>Fortinet</a:t>
            </a:r>
            <a:r>
              <a:rPr lang="en-US" altLang="zh-TW" dirty="0" smtClean="0">
                <a:ea typeface="+mn-ea"/>
              </a:rPr>
              <a:t>, Cisco, Juniper, Symantec</a:t>
            </a:r>
            <a:r>
              <a:rPr lang="zh-TW" altLang="en-US" dirty="0" smtClean="0">
                <a:ea typeface="+mn-ea"/>
              </a:rPr>
              <a:t> 等。</a:t>
            </a:r>
            <a:endParaRPr lang="en-US" dirty="0" smtClean="0">
              <a:ea typeface="+mn-ea"/>
            </a:endParaRPr>
          </a:p>
          <a:p>
            <a:r>
              <a:rPr lang="zh-TW" altLang="en-US" dirty="0" smtClean="0"/>
              <a:t>許多中小企業選擇使用 </a:t>
            </a:r>
            <a:r>
              <a:rPr lang="en-US" altLang="zh-TW" dirty="0" smtClean="0"/>
              <a:t>UTM</a:t>
            </a:r>
            <a:r>
              <a:rPr lang="zh-TW" altLang="en-US" dirty="0" smtClean="0"/>
              <a:t> 的主要原因大約有三：</a:t>
            </a:r>
            <a:endParaRPr lang="en-US" altLang="zh-TW" dirty="0" smtClean="0"/>
          </a:p>
          <a:p>
            <a:pPr lvl="1"/>
            <a:r>
              <a:rPr lang="zh-TW" altLang="en-US" u="sng" dirty="0" smtClean="0"/>
              <a:t>成本</a:t>
            </a:r>
            <a:r>
              <a:rPr lang="zh-TW" altLang="en-US" dirty="0" smtClean="0"/>
              <a:t>：</a:t>
            </a:r>
            <a:r>
              <a:rPr lang="en-US" altLang="zh-TW" dirty="0" smtClean="0"/>
              <a:t>UTM</a:t>
            </a:r>
            <a:r>
              <a:rPr lang="zh-TW" altLang="en-US" dirty="0" smtClean="0"/>
              <a:t> 的成本通常低於防火牆、</a:t>
            </a:r>
            <a:r>
              <a:rPr lang="en-US" altLang="zh-TW" dirty="0" smtClean="0"/>
              <a:t>IDPS</a:t>
            </a:r>
            <a:r>
              <a:rPr lang="zh-TW" altLang="en-US" dirty="0" smtClean="0"/>
              <a:t> 與防毒閘道等元件的總成本。</a:t>
            </a:r>
            <a:endParaRPr lang="en-US" altLang="zh-TW" dirty="0" smtClean="0"/>
          </a:p>
          <a:p>
            <a:pPr lvl="1"/>
            <a:r>
              <a:rPr lang="zh-TW" altLang="en-US" u="sng" dirty="0" smtClean="0"/>
              <a:t>效能</a:t>
            </a:r>
            <a:r>
              <a:rPr lang="zh-TW" altLang="en-US" dirty="0" smtClean="0"/>
              <a:t>：整合後的各功能可分享運算資源、提升效能。有的廠商 </a:t>
            </a:r>
            <a:r>
              <a:rPr lang="en-US" altLang="zh-TW" dirty="0" smtClean="0"/>
              <a:t>(</a:t>
            </a:r>
            <a:r>
              <a:rPr lang="zh-TW" altLang="en-US" dirty="0" smtClean="0"/>
              <a:t>如 </a:t>
            </a:r>
            <a:r>
              <a:rPr lang="en-US" altLang="zh-TW" dirty="0" err="1" smtClean="0"/>
              <a:t>Fortinet</a:t>
            </a:r>
            <a:r>
              <a:rPr lang="en-US" altLang="zh-TW" dirty="0" smtClean="0"/>
              <a:t>)</a:t>
            </a:r>
            <a:r>
              <a:rPr lang="zh-TW" altLang="en-US" dirty="0" smtClean="0"/>
              <a:t> 進一步將 </a:t>
            </a:r>
            <a:r>
              <a:rPr lang="en-US" altLang="zh-TW" dirty="0" smtClean="0"/>
              <a:t>UTM</a:t>
            </a:r>
            <a:r>
              <a:rPr lang="zh-TW" altLang="en-US" dirty="0" smtClean="0"/>
              <a:t> 各功能整合進單晶片來加快處理速度。</a:t>
            </a:r>
            <a:endParaRPr lang="en-US" altLang="zh-TW" dirty="0" smtClean="0"/>
          </a:p>
          <a:p>
            <a:pPr lvl="1"/>
            <a:r>
              <a:rPr lang="zh-TW" altLang="en-US" u="sng" dirty="0" smtClean="0"/>
              <a:t>簡單</a:t>
            </a:r>
            <a:r>
              <a:rPr lang="zh-TW" altLang="en-US" dirty="0" smtClean="0"/>
              <a:t>：管理一個 </a:t>
            </a:r>
            <a:r>
              <a:rPr lang="en-US" altLang="zh-TW" dirty="0" smtClean="0"/>
              <a:t>UTM</a:t>
            </a:r>
            <a:r>
              <a:rPr lang="zh-TW" altLang="en-US" dirty="0" smtClean="0"/>
              <a:t> 比自行整合、管理多個元件要容易。</a:t>
            </a:r>
            <a:endParaRPr lang="en-US" altLang="zh-TW" dirty="0" smtClean="0"/>
          </a:p>
        </p:txBody>
      </p:sp>
      <p:sp>
        <p:nvSpPr>
          <p:cNvPr id="3" name="標題 2"/>
          <p:cNvSpPr>
            <a:spLocks noGrp="1"/>
          </p:cNvSpPr>
          <p:nvPr>
            <p:ph type="title"/>
          </p:nvPr>
        </p:nvSpPr>
        <p:spPr/>
        <p:txBody>
          <a:bodyPr>
            <a:normAutofit/>
          </a:bodyPr>
          <a:lstStyle/>
          <a:p>
            <a:r>
              <a:rPr lang="en-US" altLang="zh-TW" dirty="0" smtClean="0"/>
              <a:t>UTM</a:t>
            </a:r>
            <a:endParaRPr lang="zh-TW"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2357454"/>
          </a:xfrm>
        </p:spPr>
        <p:txBody>
          <a:bodyPr>
            <a:normAutofit/>
          </a:bodyPr>
          <a:lstStyle/>
          <a:p>
            <a:pPr>
              <a:lnSpc>
                <a:spcPct val="110000"/>
              </a:lnSpc>
              <a:spcBef>
                <a:spcPts val="1200"/>
              </a:spcBef>
              <a:defRPr/>
            </a:pPr>
            <a:r>
              <a:rPr lang="zh-TW" altLang="en-US" dirty="0" smtClean="0"/>
              <a:t>蜜罐 </a:t>
            </a:r>
            <a:r>
              <a:rPr lang="en-US" altLang="zh-TW" dirty="0" smtClean="0"/>
              <a:t>(honeypot) </a:t>
            </a:r>
            <a:r>
              <a:rPr lang="zh-TW" altLang="en-US" dirty="0" smtClean="0"/>
              <a:t>是一個故意設計為有缺陷的系統，主要目的有四：</a:t>
            </a:r>
            <a:endParaRPr lang="en-US" altLang="zh-TW" dirty="0" smtClean="0"/>
          </a:p>
          <a:p>
            <a:pPr lvl="1">
              <a:lnSpc>
                <a:spcPct val="110000"/>
              </a:lnSpc>
              <a:spcBef>
                <a:spcPts val="1200"/>
              </a:spcBef>
              <a:defRPr/>
            </a:pPr>
            <a:r>
              <a:rPr lang="zh-TW" altLang="en-US" dirty="0" smtClean="0"/>
              <a:t>當有真實攻擊發生時，它可能先攻蜜罐，因而對安全管理員提供警示；</a:t>
            </a:r>
            <a:endParaRPr lang="en-US" altLang="zh-TW" dirty="0" smtClean="0"/>
          </a:p>
          <a:p>
            <a:pPr lvl="1">
              <a:lnSpc>
                <a:spcPct val="110000"/>
              </a:lnSpc>
              <a:spcBef>
                <a:spcPts val="1200"/>
              </a:spcBef>
              <a:defRPr/>
            </a:pPr>
            <a:r>
              <a:rPr lang="zh-TW" altLang="en-US" dirty="0" smtClean="0"/>
              <a:t>安全管理員可以在蜜罐中追蹤攻擊者的活動；</a:t>
            </a:r>
            <a:endParaRPr lang="en-US" altLang="zh-TW" dirty="0" smtClean="0"/>
          </a:p>
          <a:p>
            <a:pPr lvl="1">
              <a:lnSpc>
                <a:spcPct val="110000"/>
              </a:lnSpc>
              <a:spcBef>
                <a:spcPts val="1200"/>
              </a:spcBef>
              <a:defRPr/>
            </a:pPr>
            <a:r>
              <a:rPr lang="zh-TW" altLang="en-US" dirty="0" smtClean="0"/>
              <a:t>蜜罐設置一段時間後，可以從統計資料瞭解駭客的攻擊行為；</a:t>
            </a:r>
            <a:endParaRPr lang="en-US" altLang="zh-TW" dirty="0" smtClean="0"/>
          </a:p>
          <a:p>
            <a:pPr lvl="1">
              <a:lnSpc>
                <a:spcPct val="110000"/>
              </a:lnSpc>
              <a:spcBef>
                <a:spcPts val="1200"/>
              </a:spcBef>
              <a:defRPr/>
            </a:pPr>
            <a:r>
              <a:rPr lang="zh-TW" altLang="en-US" dirty="0" smtClean="0"/>
              <a:t>蜜罐的弱點可以引誘攻擊者攻擊蜜罐，而降低網路或系統受攻擊的機率。</a:t>
            </a:r>
          </a:p>
        </p:txBody>
      </p:sp>
      <p:sp>
        <p:nvSpPr>
          <p:cNvPr id="3" name="標題 2"/>
          <p:cNvSpPr>
            <a:spLocks noGrp="1"/>
          </p:cNvSpPr>
          <p:nvPr>
            <p:ph type="title"/>
          </p:nvPr>
        </p:nvSpPr>
        <p:spPr/>
        <p:txBody>
          <a:bodyPr/>
          <a:lstStyle/>
          <a:p>
            <a:r>
              <a:rPr lang="zh-TW" altLang="en-US" dirty="0" smtClean="0"/>
              <a:t>蜜罐 </a:t>
            </a:r>
            <a:r>
              <a:rPr lang="en-US" altLang="zh-TW" dirty="0" smtClean="0"/>
              <a:t>(I)</a:t>
            </a:r>
            <a:endParaRPr lang="zh-TW" altLang="en-US" dirty="0"/>
          </a:p>
        </p:txBody>
      </p:sp>
      <p:grpSp>
        <p:nvGrpSpPr>
          <p:cNvPr id="4" name="群組 228"/>
          <p:cNvGrpSpPr>
            <a:grpSpLocks/>
          </p:cNvGrpSpPr>
          <p:nvPr/>
        </p:nvGrpSpPr>
        <p:grpSpPr bwMode="auto">
          <a:xfrm>
            <a:off x="1214438" y="3857627"/>
            <a:ext cx="6627812" cy="2470160"/>
            <a:chOff x="1301545" y="4030672"/>
            <a:chExt cx="6628041" cy="2470173"/>
          </a:xfrm>
        </p:grpSpPr>
        <p:sp>
          <p:nvSpPr>
            <p:cNvPr id="5" name="圓角矩形 4"/>
            <p:cNvSpPr/>
            <p:nvPr/>
          </p:nvSpPr>
          <p:spPr>
            <a:xfrm>
              <a:off x="4571908" y="4030672"/>
              <a:ext cx="3357678" cy="1857385"/>
            </a:xfrm>
            <a:prstGeom prst="roundRect">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latin typeface="Calibri" pitchFamily="34" charset="0"/>
              </a:endParaRPr>
            </a:p>
          </p:txBody>
        </p:sp>
        <p:cxnSp>
          <p:nvCxnSpPr>
            <p:cNvPr id="6" name="直線接點 5"/>
            <p:cNvCxnSpPr/>
            <p:nvPr/>
          </p:nvCxnSpPr>
          <p:spPr>
            <a:xfrm>
              <a:off x="4714788" y="4530737"/>
              <a:ext cx="2071759"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rot="5400000">
              <a:off x="3285205" y="5458635"/>
              <a:ext cx="714379" cy="158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Line 8"/>
            <p:cNvSpPr>
              <a:spLocks noChangeShapeType="1"/>
            </p:cNvSpPr>
            <p:nvPr/>
          </p:nvSpPr>
          <p:spPr bwMode="auto">
            <a:xfrm>
              <a:off x="2603340" y="4833951"/>
              <a:ext cx="1084299" cy="0"/>
            </a:xfrm>
            <a:prstGeom prst="line">
              <a:avLst/>
            </a:prstGeom>
            <a:noFill/>
            <a:ln w="31750">
              <a:solidFill>
                <a:srgbClr val="C00000"/>
              </a:solidFill>
              <a:round/>
              <a:headEnd/>
              <a:tailEnd/>
            </a:ln>
          </p:spPr>
          <p:txBody>
            <a:bodyPr/>
            <a:lstStyle/>
            <a:p>
              <a:pPr>
                <a:defRPr/>
              </a:pPr>
              <a:endParaRPr lang="zh-TW" altLang="en-US" sz="1600">
                <a:latin typeface="Calibri" pitchFamily="34" charset="0"/>
              </a:endParaRPr>
            </a:p>
          </p:txBody>
        </p:sp>
        <p:sp>
          <p:nvSpPr>
            <p:cNvPr id="9" name="Line 9"/>
            <p:cNvSpPr>
              <a:spLocks noChangeShapeType="1"/>
            </p:cNvSpPr>
            <p:nvPr/>
          </p:nvSpPr>
          <p:spPr bwMode="auto">
            <a:xfrm>
              <a:off x="3767017" y="4833951"/>
              <a:ext cx="1478014" cy="0"/>
            </a:xfrm>
            <a:prstGeom prst="line">
              <a:avLst/>
            </a:prstGeom>
            <a:noFill/>
            <a:ln w="31750">
              <a:solidFill>
                <a:srgbClr val="C00000"/>
              </a:solidFill>
              <a:round/>
              <a:headEnd/>
              <a:tailEnd/>
            </a:ln>
          </p:spPr>
          <p:txBody>
            <a:bodyPr/>
            <a:lstStyle/>
            <a:p>
              <a:pPr>
                <a:defRPr/>
              </a:pPr>
              <a:endParaRPr lang="zh-TW" altLang="en-US" sz="1600">
                <a:latin typeface="Calibri" pitchFamily="34" charset="0"/>
              </a:endParaRPr>
            </a:p>
          </p:txBody>
        </p:sp>
        <p:grpSp>
          <p:nvGrpSpPr>
            <p:cNvPr id="10" name="Group 11"/>
            <p:cNvGrpSpPr>
              <a:grpSpLocks/>
            </p:cNvGrpSpPr>
            <p:nvPr/>
          </p:nvGrpSpPr>
          <p:grpSpPr bwMode="auto">
            <a:xfrm>
              <a:off x="3358645" y="4460719"/>
              <a:ext cx="484941" cy="879748"/>
              <a:chOff x="1754" y="730"/>
              <a:chExt cx="535" cy="691"/>
            </a:xfrm>
          </p:grpSpPr>
          <p:sp>
            <p:nvSpPr>
              <p:cNvPr id="49" name="Freeform 12"/>
              <p:cNvSpPr>
                <a:spLocks/>
              </p:cNvSpPr>
              <p:nvPr/>
            </p:nvSpPr>
            <p:spPr bwMode="auto">
              <a:xfrm>
                <a:off x="1877" y="759"/>
                <a:ext cx="371" cy="660"/>
              </a:xfrm>
              <a:custGeom>
                <a:avLst/>
                <a:gdLst>
                  <a:gd name="T0" fmla="*/ 0 w 370"/>
                  <a:gd name="T1" fmla="*/ 1 h 1316"/>
                  <a:gd name="T2" fmla="*/ 370 w 370"/>
                  <a:gd name="T3" fmla="*/ 1 h 1316"/>
                  <a:gd name="T4" fmla="*/ 370 w 370"/>
                  <a:gd name="T5" fmla="*/ 0 h 1316"/>
                  <a:gd name="T6" fmla="*/ 0 w 370"/>
                  <a:gd name="T7" fmla="*/ 1 h 1316"/>
                  <a:gd name="T8" fmla="*/ 0 w 370"/>
                  <a:gd name="T9" fmla="*/ 1 h 1316"/>
                  <a:gd name="T10" fmla="*/ 0 w 370"/>
                  <a:gd name="T11" fmla="*/ 1 h 1316"/>
                  <a:gd name="T12" fmla="*/ 0 60000 65536"/>
                  <a:gd name="T13" fmla="*/ 0 60000 65536"/>
                  <a:gd name="T14" fmla="*/ 0 60000 65536"/>
                  <a:gd name="T15" fmla="*/ 0 60000 65536"/>
                  <a:gd name="T16" fmla="*/ 0 60000 65536"/>
                  <a:gd name="T17" fmla="*/ 0 60000 65536"/>
                  <a:gd name="T18" fmla="*/ 0 w 370"/>
                  <a:gd name="T19" fmla="*/ 0 h 1316"/>
                  <a:gd name="T20" fmla="*/ 370 w 370"/>
                  <a:gd name="T21" fmla="*/ 1316 h 1316"/>
                </a:gdLst>
                <a:ahLst/>
                <a:cxnLst>
                  <a:cxn ang="T12">
                    <a:pos x="T0" y="T1"/>
                  </a:cxn>
                  <a:cxn ang="T13">
                    <a:pos x="T2" y="T3"/>
                  </a:cxn>
                  <a:cxn ang="T14">
                    <a:pos x="T4" y="T5"/>
                  </a:cxn>
                  <a:cxn ang="T15">
                    <a:pos x="T6" y="T7"/>
                  </a:cxn>
                  <a:cxn ang="T16">
                    <a:pos x="T8" y="T9"/>
                  </a:cxn>
                  <a:cxn ang="T17">
                    <a:pos x="T10" y="T11"/>
                  </a:cxn>
                </a:cxnLst>
                <a:rect l="T18" t="T19" r="T20" b="T21"/>
                <a:pathLst>
                  <a:path w="370" h="1316">
                    <a:moveTo>
                      <a:pt x="0" y="1316"/>
                    </a:moveTo>
                    <a:lnTo>
                      <a:pt x="370" y="788"/>
                    </a:lnTo>
                    <a:lnTo>
                      <a:pt x="370" y="0"/>
                    </a:lnTo>
                    <a:lnTo>
                      <a:pt x="0" y="527"/>
                    </a:lnTo>
                    <a:lnTo>
                      <a:pt x="0" y="1316"/>
                    </a:lnTo>
                    <a:close/>
                  </a:path>
                </a:pathLst>
              </a:custGeom>
              <a:solidFill>
                <a:srgbClr val="D0624F"/>
              </a:solidFill>
              <a:ln w="9525">
                <a:noFill/>
                <a:round/>
                <a:headEnd/>
                <a:tailEnd/>
              </a:ln>
            </p:spPr>
            <p:txBody>
              <a:bodyPr/>
              <a:lstStyle/>
              <a:p>
                <a:pPr>
                  <a:defRPr/>
                </a:pPr>
                <a:endParaRPr kumimoji="0" lang="zh-TW" altLang="en-US" sz="1600">
                  <a:latin typeface="Calibri" pitchFamily="34" charset="0"/>
                </a:endParaRPr>
              </a:p>
            </p:txBody>
          </p:sp>
          <p:sp>
            <p:nvSpPr>
              <p:cNvPr id="50" name="Freeform 13"/>
              <p:cNvSpPr>
                <a:spLocks/>
              </p:cNvSpPr>
              <p:nvPr/>
            </p:nvSpPr>
            <p:spPr bwMode="auto">
              <a:xfrm>
                <a:off x="1877" y="759"/>
                <a:ext cx="371" cy="660"/>
              </a:xfrm>
              <a:custGeom>
                <a:avLst/>
                <a:gdLst>
                  <a:gd name="T0" fmla="*/ 0 w 370"/>
                  <a:gd name="T1" fmla="*/ 1 h 1316"/>
                  <a:gd name="T2" fmla="*/ 370 w 370"/>
                  <a:gd name="T3" fmla="*/ 1 h 1316"/>
                  <a:gd name="T4" fmla="*/ 370 w 370"/>
                  <a:gd name="T5" fmla="*/ 0 h 1316"/>
                  <a:gd name="T6" fmla="*/ 0 w 370"/>
                  <a:gd name="T7" fmla="*/ 1 h 1316"/>
                  <a:gd name="T8" fmla="*/ 0 w 370"/>
                  <a:gd name="T9" fmla="*/ 1 h 1316"/>
                  <a:gd name="T10" fmla="*/ 0 w 370"/>
                  <a:gd name="T11" fmla="*/ 1 h 1316"/>
                  <a:gd name="T12" fmla="*/ 0 60000 65536"/>
                  <a:gd name="T13" fmla="*/ 0 60000 65536"/>
                  <a:gd name="T14" fmla="*/ 0 60000 65536"/>
                  <a:gd name="T15" fmla="*/ 0 60000 65536"/>
                  <a:gd name="T16" fmla="*/ 0 60000 65536"/>
                  <a:gd name="T17" fmla="*/ 0 60000 65536"/>
                  <a:gd name="T18" fmla="*/ 0 w 370"/>
                  <a:gd name="T19" fmla="*/ 0 h 1316"/>
                  <a:gd name="T20" fmla="*/ 370 w 370"/>
                  <a:gd name="T21" fmla="*/ 1316 h 1316"/>
                </a:gdLst>
                <a:ahLst/>
                <a:cxnLst>
                  <a:cxn ang="T12">
                    <a:pos x="T0" y="T1"/>
                  </a:cxn>
                  <a:cxn ang="T13">
                    <a:pos x="T2" y="T3"/>
                  </a:cxn>
                  <a:cxn ang="T14">
                    <a:pos x="T4" y="T5"/>
                  </a:cxn>
                  <a:cxn ang="T15">
                    <a:pos x="T6" y="T7"/>
                  </a:cxn>
                  <a:cxn ang="T16">
                    <a:pos x="T8" y="T9"/>
                  </a:cxn>
                  <a:cxn ang="T17">
                    <a:pos x="T10" y="T11"/>
                  </a:cxn>
                </a:cxnLst>
                <a:rect l="T18" t="T19" r="T20" b="T21"/>
                <a:pathLst>
                  <a:path w="370" h="1316">
                    <a:moveTo>
                      <a:pt x="0" y="1316"/>
                    </a:moveTo>
                    <a:lnTo>
                      <a:pt x="370" y="788"/>
                    </a:lnTo>
                    <a:lnTo>
                      <a:pt x="370" y="0"/>
                    </a:lnTo>
                    <a:lnTo>
                      <a:pt x="0" y="527"/>
                    </a:lnTo>
                    <a:lnTo>
                      <a:pt x="0" y="1316"/>
                    </a:lnTo>
                  </a:path>
                </a:pathLst>
              </a:custGeom>
              <a:noFill/>
              <a:ln w="14288">
                <a:solidFill>
                  <a:srgbClr val="CDCDCD"/>
                </a:solidFill>
                <a:round/>
                <a:headEnd/>
                <a:tailEnd/>
              </a:ln>
            </p:spPr>
            <p:txBody>
              <a:bodyPr/>
              <a:lstStyle/>
              <a:p>
                <a:pPr>
                  <a:defRPr/>
                </a:pPr>
                <a:endParaRPr kumimoji="0" lang="zh-TW" altLang="en-US" sz="1600">
                  <a:latin typeface="Calibri" pitchFamily="34" charset="0"/>
                </a:endParaRPr>
              </a:p>
            </p:txBody>
          </p:sp>
          <p:sp>
            <p:nvSpPr>
              <p:cNvPr id="51" name="Line 14"/>
              <p:cNvSpPr>
                <a:spLocks noChangeShapeType="1"/>
              </p:cNvSpPr>
              <p:nvPr/>
            </p:nvSpPr>
            <p:spPr bwMode="auto">
              <a:xfrm flipV="1">
                <a:off x="1877" y="1056"/>
                <a:ext cx="47" cy="34"/>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52" name="Line 15"/>
              <p:cNvSpPr>
                <a:spLocks noChangeShapeType="1"/>
              </p:cNvSpPr>
              <p:nvPr/>
            </p:nvSpPr>
            <p:spPr bwMode="auto">
              <a:xfrm flipV="1">
                <a:off x="1924" y="1023"/>
                <a:ext cx="47" cy="31"/>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53" name="Line 16"/>
              <p:cNvSpPr>
                <a:spLocks noChangeShapeType="1"/>
              </p:cNvSpPr>
              <p:nvPr/>
            </p:nvSpPr>
            <p:spPr bwMode="auto">
              <a:xfrm flipV="1">
                <a:off x="1972" y="988"/>
                <a:ext cx="46" cy="35"/>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54" name="Line 17"/>
              <p:cNvSpPr>
                <a:spLocks noChangeShapeType="1"/>
              </p:cNvSpPr>
              <p:nvPr/>
            </p:nvSpPr>
            <p:spPr bwMode="auto">
              <a:xfrm flipV="1">
                <a:off x="2017" y="957"/>
                <a:ext cx="44" cy="31"/>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55" name="Line 18"/>
              <p:cNvSpPr>
                <a:spLocks noChangeShapeType="1"/>
              </p:cNvSpPr>
              <p:nvPr/>
            </p:nvSpPr>
            <p:spPr bwMode="auto">
              <a:xfrm flipV="1">
                <a:off x="2061" y="922"/>
                <a:ext cx="49" cy="35"/>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56" name="Line 19"/>
              <p:cNvSpPr>
                <a:spLocks noChangeShapeType="1"/>
              </p:cNvSpPr>
              <p:nvPr/>
            </p:nvSpPr>
            <p:spPr bwMode="auto">
              <a:xfrm flipV="1">
                <a:off x="2110" y="891"/>
                <a:ext cx="47" cy="31"/>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57" name="Line 20"/>
              <p:cNvSpPr>
                <a:spLocks noChangeShapeType="1"/>
              </p:cNvSpPr>
              <p:nvPr/>
            </p:nvSpPr>
            <p:spPr bwMode="auto">
              <a:xfrm flipV="1">
                <a:off x="2155" y="856"/>
                <a:ext cx="46" cy="35"/>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58" name="Line 21"/>
              <p:cNvSpPr>
                <a:spLocks noChangeShapeType="1"/>
              </p:cNvSpPr>
              <p:nvPr/>
            </p:nvSpPr>
            <p:spPr bwMode="auto">
              <a:xfrm flipV="1">
                <a:off x="1877" y="1119"/>
                <a:ext cx="47" cy="35"/>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59" name="Line 22"/>
              <p:cNvSpPr>
                <a:spLocks noChangeShapeType="1"/>
              </p:cNvSpPr>
              <p:nvPr/>
            </p:nvSpPr>
            <p:spPr bwMode="auto">
              <a:xfrm flipV="1">
                <a:off x="1924" y="1089"/>
                <a:ext cx="47" cy="30"/>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60" name="Line 23"/>
              <p:cNvSpPr>
                <a:spLocks noChangeShapeType="1"/>
              </p:cNvSpPr>
              <p:nvPr/>
            </p:nvSpPr>
            <p:spPr bwMode="auto">
              <a:xfrm flipV="1">
                <a:off x="1972" y="1056"/>
                <a:ext cx="46" cy="34"/>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61" name="Line 24"/>
              <p:cNvSpPr>
                <a:spLocks noChangeShapeType="1"/>
              </p:cNvSpPr>
              <p:nvPr/>
            </p:nvSpPr>
            <p:spPr bwMode="auto">
              <a:xfrm flipV="1">
                <a:off x="2017" y="1023"/>
                <a:ext cx="44" cy="31"/>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62" name="Line 25"/>
              <p:cNvSpPr>
                <a:spLocks noChangeShapeType="1"/>
              </p:cNvSpPr>
              <p:nvPr/>
            </p:nvSpPr>
            <p:spPr bwMode="auto">
              <a:xfrm flipV="1">
                <a:off x="2061" y="988"/>
                <a:ext cx="49" cy="35"/>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63" name="Line 26"/>
              <p:cNvSpPr>
                <a:spLocks noChangeShapeType="1"/>
              </p:cNvSpPr>
              <p:nvPr/>
            </p:nvSpPr>
            <p:spPr bwMode="auto">
              <a:xfrm flipV="1">
                <a:off x="2110" y="957"/>
                <a:ext cx="47" cy="31"/>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64" name="Line 27"/>
              <p:cNvSpPr>
                <a:spLocks noChangeShapeType="1"/>
              </p:cNvSpPr>
              <p:nvPr/>
            </p:nvSpPr>
            <p:spPr bwMode="auto">
              <a:xfrm flipV="1">
                <a:off x="2155" y="922"/>
                <a:ext cx="46" cy="35"/>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65" name="Line 28"/>
              <p:cNvSpPr>
                <a:spLocks noChangeShapeType="1"/>
              </p:cNvSpPr>
              <p:nvPr/>
            </p:nvSpPr>
            <p:spPr bwMode="auto">
              <a:xfrm flipV="1">
                <a:off x="2201" y="891"/>
                <a:ext cx="47" cy="31"/>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66" name="Line 29"/>
              <p:cNvSpPr>
                <a:spLocks noChangeShapeType="1"/>
              </p:cNvSpPr>
              <p:nvPr/>
            </p:nvSpPr>
            <p:spPr bwMode="auto">
              <a:xfrm flipV="1">
                <a:off x="1877" y="1185"/>
                <a:ext cx="47" cy="35"/>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67" name="Line 30"/>
              <p:cNvSpPr>
                <a:spLocks noChangeShapeType="1"/>
              </p:cNvSpPr>
              <p:nvPr/>
            </p:nvSpPr>
            <p:spPr bwMode="auto">
              <a:xfrm flipV="1">
                <a:off x="1924" y="1154"/>
                <a:ext cx="47" cy="31"/>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68" name="Line 31"/>
              <p:cNvSpPr>
                <a:spLocks noChangeShapeType="1"/>
              </p:cNvSpPr>
              <p:nvPr/>
            </p:nvSpPr>
            <p:spPr bwMode="auto">
              <a:xfrm flipV="1">
                <a:off x="1972" y="1119"/>
                <a:ext cx="46" cy="35"/>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69" name="Line 32"/>
              <p:cNvSpPr>
                <a:spLocks noChangeShapeType="1"/>
              </p:cNvSpPr>
              <p:nvPr/>
            </p:nvSpPr>
            <p:spPr bwMode="auto">
              <a:xfrm flipV="1">
                <a:off x="2017" y="1089"/>
                <a:ext cx="44" cy="30"/>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70" name="Line 33"/>
              <p:cNvSpPr>
                <a:spLocks noChangeShapeType="1"/>
              </p:cNvSpPr>
              <p:nvPr/>
            </p:nvSpPr>
            <p:spPr bwMode="auto">
              <a:xfrm flipV="1">
                <a:off x="2061" y="1056"/>
                <a:ext cx="49" cy="34"/>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71" name="Line 34"/>
              <p:cNvSpPr>
                <a:spLocks noChangeShapeType="1"/>
              </p:cNvSpPr>
              <p:nvPr/>
            </p:nvSpPr>
            <p:spPr bwMode="auto">
              <a:xfrm flipV="1">
                <a:off x="2110" y="1023"/>
                <a:ext cx="47" cy="31"/>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72" name="Line 35"/>
              <p:cNvSpPr>
                <a:spLocks noChangeShapeType="1"/>
              </p:cNvSpPr>
              <p:nvPr/>
            </p:nvSpPr>
            <p:spPr bwMode="auto">
              <a:xfrm flipV="1">
                <a:off x="2155" y="988"/>
                <a:ext cx="46" cy="35"/>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73" name="Line 36"/>
              <p:cNvSpPr>
                <a:spLocks noChangeShapeType="1"/>
              </p:cNvSpPr>
              <p:nvPr/>
            </p:nvSpPr>
            <p:spPr bwMode="auto">
              <a:xfrm flipV="1">
                <a:off x="2201" y="957"/>
                <a:ext cx="47" cy="31"/>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74" name="Line 37"/>
              <p:cNvSpPr>
                <a:spLocks noChangeShapeType="1"/>
              </p:cNvSpPr>
              <p:nvPr/>
            </p:nvSpPr>
            <p:spPr bwMode="auto">
              <a:xfrm flipV="1">
                <a:off x="1877" y="1253"/>
                <a:ext cx="47" cy="34"/>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75" name="Line 38"/>
              <p:cNvSpPr>
                <a:spLocks noChangeShapeType="1"/>
              </p:cNvSpPr>
              <p:nvPr/>
            </p:nvSpPr>
            <p:spPr bwMode="auto">
              <a:xfrm flipV="1">
                <a:off x="1924" y="1220"/>
                <a:ext cx="47" cy="31"/>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76" name="Line 39"/>
              <p:cNvSpPr>
                <a:spLocks noChangeShapeType="1"/>
              </p:cNvSpPr>
              <p:nvPr/>
            </p:nvSpPr>
            <p:spPr bwMode="auto">
              <a:xfrm flipV="1">
                <a:off x="1972" y="1185"/>
                <a:ext cx="46" cy="35"/>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77" name="Line 40"/>
              <p:cNvSpPr>
                <a:spLocks noChangeShapeType="1"/>
              </p:cNvSpPr>
              <p:nvPr/>
            </p:nvSpPr>
            <p:spPr bwMode="auto">
              <a:xfrm flipV="1">
                <a:off x="2017" y="1154"/>
                <a:ext cx="44" cy="31"/>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78" name="Line 41"/>
              <p:cNvSpPr>
                <a:spLocks noChangeShapeType="1"/>
              </p:cNvSpPr>
              <p:nvPr/>
            </p:nvSpPr>
            <p:spPr bwMode="auto">
              <a:xfrm flipV="1">
                <a:off x="2061" y="1119"/>
                <a:ext cx="49" cy="35"/>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79" name="Line 42"/>
              <p:cNvSpPr>
                <a:spLocks noChangeShapeType="1"/>
              </p:cNvSpPr>
              <p:nvPr/>
            </p:nvSpPr>
            <p:spPr bwMode="auto">
              <a:xfrm flipV="1">
                <a:off x="2110" y="1089"/>
                <a:ext cx="47" cy="30"/>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80" name="Line 43"/>
              <p:cNvSpPr>
                <a:spLocks noChangeShapeType="1"/>
              </p:cNvSpPr>
              <p:nvPr/>
            </p:nvSpPr>
            <p:spPr bwMode="auto">
              <a:xfrm flipV="1">
                <a:off x="2155" y="1056"/>
                <a:ext cx="46" cy="34"/>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81" name="Line 44"/>
              <p:cNvSpPr>
                <a:spLocks noChangeShapeType="1"/>
              </p:cNvSpPr>
              <p:nvPr/>
            </p:nvSpPr>
            <p:spPr bwMode="auto">
              <a:xfrm flipV="1">
                <a:off x="2201" y="1023"/>
                <a:ext cx="47" cy="31"/>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82" name="Line 45"/>
              <p:cNvSpPr>
                <a:spLocks noChangeShapeType="1"/>
              </p:cNvSpPr>
              <p:nvPr/>
            </p:nvSpPr>
            <p:spPr bwMode="auto">
              <a:xfrm flipV="1">
                <a:off x="1877" y="1317"/>
                <a:ext cx="47" cy="35"/>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83" name="Line 46"/>
              <p:cNvSpPr>
                <a:spLocks noChangeShapeType="1"/>
              </p:cNvSpPr>
              <p:nvPr/>
            </p:nvSpPr>
            <p:spPr bwMode="auto">
              <a:xfrm flipV="1">
                <a:off x="1924" y="1286"/>
                <a:ext cx="47" cy="31"/>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84" name="Line 47"/>
              <p:cNvSpPr>
                <a:spLocks noChangeShapeType="1"/>
              </p:cNvSpPr>
              <p:nvPr/>
            </p:nvSpPr>
            <p:spPr bwMode="auto">
              <a:xfrm flipV="1">
                <a:off x="1972" y="1253"/>
                <a:ext cx="46" cy="34"/>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85" name="Line 48"/>
              <p:cNvSpPr>
                <a:spLocks noChangeShapeType="1"/>
              </p:cNvSpPr>
              <p:nvPr/>
            </p:nvSpPr>
            <p:spPr bwMode="auto">
              <a:xfrm flipV="1">
                <a:off x="2017" y="1220"/>
                <a:ext cx="44" cy="31"/>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86" name="Line 49"/>
              <p:cNvSpPr>
                <a:spLocks noChangeShapeType="1"/>
              </p:cNvSpPr>
              <p:nvPr/>
            </p:nvSpPr>
            <p:spPr bwMode="auto">
              <a:xfrm flipV="1">
                <a:off x="2061" y="1185"/>
                <a:ext cx="49" cy="35"/>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87" name="Line 50"/>
              <p:cNvSpPr>
                <a:spLocks noChangeShapeType="1"/>
              </p:cNvSpPr>
              <p:nvPr/>
            </p:nvSpPr>
            <p:spPr bwMode="auto">
              <a:xfrm flipV="1">
                <a:off x="2110" y="1154"/>
                <a:ext cx="47" cy="31"/>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88" name="Line 51"/>
              <p:cNvSpPr>
                <a:spLocks noChangeShapeType="1"/>
              </p:cNvSpPr>
              <p:nvPr/>
            </p:nvSpPr>
            <p:spPr bwMode="auto">
              <a:xfrm flipV="1">
                <a:off x="2155" y="1119"/>
                <a:ext cx="46" cy="35"/>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89" name="Line 52"/>
              <p:cNvSpPr>
                <a:spLocks noChangeShapeType="1"/>
              </p:cNvSpPr>
              <p:nvPr/>
            </p:nvSpPr>
            <p:spPr bwMode="auto">
              <a:xfrm flipV="1">
                <a:off x="2201" y="1089"/>
                <a:ext cx="47" cy="30"/>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90" name="Line 53"/>
              <p:cNvSpPr>
                <a:spLocks noChangeShapeType="1"/>
              </p:cNvSpPr>
              <p:nvPr/>
            </p:nvSpPr>
            <p:spPr bwMode="auto">
              <a:xfrm flipV="1">
                <a:off x="1924" y="988"/>
                <a:ext cx="2" cy="66"/>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91" name="Line 54"/>
              <p:cNvSpPr>
                <a:spLocks noChangeShapeType="1"/>
              </p:cNvSpPr>
              <p:nvPr/>
            </p:nvSpPr>
            <p:spPr bwMode="auto">
              <a:xfrm flipV="1">
                <a:off x="1924" y="1119"/>
                <a:ext cx="2" cy="66"/>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92" name="Line 55"/>
              <p:cNvSpPr>
                <a:spLocks noChangeShapeType="1"/>
              </p:cNvSpPr>
              <p:nvPr/>
            </p:nvSpPr>
            <p:spPr bwMode="auto">
              <a:xfrm flipV="1">
                <a:off x="1924" y="1253"/>
                <a:ext cx="2" cy="65"/>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93" name="Line 56"/>
              <p:cNvSpPr>
                <a:spLocks noChangeShapeType="1"/>
              </p:cNvSpPr>
              <p:nvPr/>
            </p:nvSpPr>
            <p:spPr bwMode="auto">
              <a:xfrm flipV="1">
                <a:off x="1972" y="1286"/>
                <a:ext cx="2" cy="66"/>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94" name="Line 57"/>
              <p:cNvSpPr>
                <a:spLocks noChangeShapeType="1"/>
              </p:cNvSpPr>
              <p:nvPr/>
            </p:nvSpPr>
            <p:spPr bwMode="auto">
              <a:xfrm flipV="1">
                <a:off x="1972" y="1023"/>
                <a:ext cx="2" cy="66"/>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95" name="Line 58"/>
              <p:cNvSpPr>
                <a:spLocks noChangeShapeType="1"/>
              </p:cNvSpPr>
              <p:nvPr/>
            </p:nvSpPr>
            <p:spPr bwMode="auto">
              <a:xfrm flipV="1">
                <a:off x="1972" y="1154"/>
                <a:ext cx="2" cy="66"/>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96" name="Line 59"/>
              <p:cNvSpPr>
                <a:spLocks noChangeShapeType="1"/>
              </p:cNvSpPr>
              <p:nvPr/>
            </p:nvSpPr>
            <p:spPr bwMode="auto">
              <a:xfrm flipV="1">
                <a:off x="2017" y="922"/>
                <a:ext cx="0" cy="66"/>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97" name="Line 60"/>
              <p:cNvSpPr>
                <a:spLocks noChangeShapeType="1"/>
              </p:cNvSpPr>
              <p:nvPr/>
            </p:nvSpPr>
            <p:spPr bwMode="auto">
              <a:xfrm flipV="1">
                <a:off x="2017" y="1056"/>
                <a:ext cx="0" cy="65"/>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98" name="Line 61"/>
              <p:cNvSpPr>
                <a:spLocks noChangeShapeType="1"/>
              </p:cNvSpPr>
              <p:nvPr/>
            </p:nvSpPr>
            <p:spPr bwMode="auto">
              <a:xfrm flipV="1">
                <a:off x="2017" y="1185"/>
                <a:ext cx="0" cy="66"/>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99" name="Line 62"/>
              <p:cNvSpPr>
                <a:spLocks noChangeShapeType="1"/>
              </p:cNvSpPr>
              <p:nvPr/>
            </p:nvSpPr>
            <p:spPr bwMode="auto">
              <a:xfrm flipV="1">
                <a:off x="2061" y="1220"/>
                <a:ext cx="4" cy="66"/>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100" name="Line 63"/>
              <p:cNvSpPr>
                <a:spLocks noChangeShapeType="1"/>
              </p:cNvSpPr>
              <p:nvPr/>
            </p:nvSpPr>
            <p:spPr bwMode="auto">
              <a:xfrm flipV="1">
                <a:off x="2061" y="957"/>
                <a:ext cx="4" cy="66"/>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101" name="Line 64"/>
              <p:cNvSpPr>
                <a:spLocks noChangeShapeType="1"/>
              </p:cNvSpPr>
              <p:nvPr/>
            </p:nvSpPr>
            <p:spPr bwMode="auto">
              <a:xfrm flipV="1">
                <a:off x="2061" y="1089"/>
                <a:ext cx="4" cy="65"/>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102" name="Line 65"/>
              <p:cNvSpPr>
                <a:spLocks noChangeShapeType="1"/>
              </p:cNvSpPr>
              <p:nvPr/>
            </p:nvSpPr>
            <p:spPr bwMode="auto">
              <a:xfrm flipV="1">
                <a:off x="2110" y="856"/>
                <a:ext cx="0" cy="66"/>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103" name="Line 66"/>
              <p:cNvSpPr>
                <a:spLocks noChangeShapeType="1"/>
              </p:cNvSpPr>
              <p:nvPr/>
            </p:nvSpPr>
            <p:spPr bwMode="auto">
              <a:xfrm flipV="1">
                <a:off x="2110" y="988"/>
                <a:ext cx="0" cy="66"/>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104" name="Line 67"/>
              <p:cNvSpPr>
                <a:spLocks noChangeShapeType="1"/>
              </p:cNvSpPr>
              <p:nvPr/>
            </p:nvSpPr>
            <p:spPr bwMode="auto">
              <a:xfrm flipV="1">
                <a:off x="2110" y="1119"/>
                <a:ext cx="0" cy="66"/>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105" name="Line 68"/>
              <p:cNvSpPr>
                <a:spLocks noChangeShapeType="1"/>
              </p:cNvSpPr>
              <p:nvPr/>
            </p:nvSpPr>
            <p:spPr bwMode="auto">
              <a:xfrm flipV="1">
                <a:off x="2155" y="1154"/>
                <a:ext cx="0" cy="66"/>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106" name="Line 69"/>
              <p:cNvSpPr>
                <a:spLocks noChangeShapeType="1"/>
              </p:cNvSpPr>
              <p:nvPr/>
            </p:nvSpPr>
            <p:spPr bwMode="auto">
              <a:xfrm flipV="1">
                <a:off x="2155" y="891"/>
                <a:ext cx="0" cy="66"/>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107" name="Line 70"/>
              <p:cNvSpPr>
                <a:spLocks noChangeShapeType="1"/>
              </p:cNvSpPr>
              <p:nvPr/>
            </p:nvSpPr>
            <p:spPr bwMode="auto">
              <a:xfrm flipV="1">
                <a:off x="2155" y="1023"/>
                <a:ext cx="0" cy="66"/>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108" name="Line 71"/>
              <p:cNvSpPr>
                <a:spLocks noChangeShapeType="1"/>
              </p:cNvSpPr>
              <p:nvPr/>
            </p:nvSpPr>
            <p:spPr bwMode="auto">
              <a:xfrm flipV="1">
                <a:off x="2201" y="922"/>
                <a:ext cx="4" cy="66"/>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109" name="Line 72"/>
              <p:cNvSpPr>
                <a:spLocks noChangeShapeType="1"/>
              </p:cNvSpPr>
              <p:nvPr/>
            </p:nvSpPr>
            <p:spPr bwMode="auto">
              <a:xfrm flipV="1">
                <a:off x="2201" y="1056"/>
                <a:ext cx="4" cy="65"/>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110" name="Line 73"/>
              <p:cNvSpPr>
                <a:spLocks noChangeShapeType="1"/>
              </p:cNvSpPr>
              <p:nvPr/>
            </p:nvSpPr>
            <p:spPr bwMode="auto">
              <a:xfrm flipV="1">
                <a:off x="2201" y="790"/>
                <a:ext cx="4" cy="66"/>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111" name="Line 74"/>
              <p:cNvSpPr>
                <a:spLocks noChangeShapeType="1"/>
              </p:cNvSpPr>
              <p:nvPr/>
            </p:nvSpPr>
            <p:spPr bwMode="auto">
              <a:xfrm flipV="1">
                <a:off x="2201" y="825"/>
                <a:ext cx="47" cy="31"/>
              </a:xfrm>
              <a:prstGeom prst="line">
                <a:avLst/>
              </a:prstGeom>
              <a:noFill/>
              <a:ln w="14288">
                <a:solidFill>
                  <a:srgbClr val="CDCDCD"/>
                </a:solidFill>
                <a:round/>
                <a:headEnd/>
                <a:tailEnd/>
              </a:ln>
            </p:spPr>
            <p:txBody>
              <a:bodyPr/>
              <a:lstStyle/>
              <a:p>
                <a:pPr>
                  <a:defRPr/>
                </a:pPr>
                <a:endParaRPr lang="zh-TW" altLang="en-US" sz="1600">
                  <a:latin typeface="Calibri" pitchFamily="34" charset="0"/>
                </a:endParaRPr>
              </a:p>
            </p:txBody>
          </p:sp>
          <p:sp>
            <p:nvSpPr>
              <p:cNvPr id="112" name="Rectangle 75"/>
              <p:cNvSpPr>
                <a:spLocks noChangeArrowheads="1"/>
              </p:cNvSpPr>
              <p:nvPr/>
            </p:nvSpPr>
            <p:spPr bwMode="auto">
              <a:xfrm>
                <a:off x="1793" y="1023"/>
                <a:ext cx="82" cy="395"/>
              </a:xfrm>
              <a:prstGeom prst="rect">
                <a:avLst/>
              </a:prstGeom>
              <a:solidFill>
                <a:srgbClr val="DC7E5F"/>
              </a:solidFill>
              <a:ln w="9525">
                <a:noFill/>
                <a:miter lim="800000"/>
                <a:headEnd/>
                <a:tailEnd/>
              </a:ln>
            </p:spPr>
            <p:txBody>
              <a:bodyPr/>
              <a:lstStyle/>
              <a:p>
                <a:pPr>
                  <a:defRPr/>
                </a:pPr>
                <a:endParaRPr kumimoji="0" lang="zh-TW" altLang="en-US" sz="1600">
                  <a:latin typeface="Calibri" pitchFamily="34" charset="0"/>
                </a:endParaRPr>
              </a:p>
            </p:txBody>
          </p:sp>
          <p:sp>
            <p:nvSpPr>
              <p:cNvPr id="113" name="Freeform 76"/>
              <p:cNvSpPr>
                <a:spLocks/>
              </p:cNvSpPr>
              <p:nvPr/>
            </p:nvSpPr>
            <p:spPr bwMode="auto">
              <a:xfrm>
                <a:off x="1793" y="1023"/>
                <a:ext cx="82" cy="395"/>
              </a:xfrm>
              <a:custGeom>
                <a:avLst/>
                <a:gdLst>
                  <a:gd name="T0" fmla="*/ 0 w 79"/>
                  <a:gd name="T1" fmla="*/ 1 h 789"/>
                  <a:gd name="T2" fmla="*/ 0 w 79"/>
                  <a:gd name="T3" fmla="*/ 0 h 789"/>
                  <a:gd name="T4" fmla="*/ 79 w 79"/>
                  <a:gd name="T5" fmla="*/ 0 h 789"/>
                  <a:gd name="T6" fmla="*/ 79 w 79"/>
                  <a:gd name="T7" fmla="*/ 1 h 789"/>
                  <a:gd name="T8" fmla="*/ 0 w 79"/>
                  <a:gd name="T9" fmla="*/ 1 h 789"/>
                  <a:gd name="T10" fmla="*/ 0 w 79"/>
                  <a:gd name="T11" fmla="*/ 1 h 789"/>
                  <a:gd name="T12" fmla="*/ 0 60000 65536"/>
                  <a:gd name="T13" fmla="*/ 0 60000 65536"/>
                  <a:gd name="T14" fmla="*/ 0 60000 65536"/>
                  <a:gd name="T15" fmla="*/ 0 60000 65536"/>
                  <a:gd name="T16" fmla="*/ 0 60000 65536"/>
                  <a:gd name="T17" fmla="*/ 0 60000 65536"/>
                  <a:gd name="T18" fmla="*/ 0 w 79"/>
                  <a:gd name="T19" fmla="*/ 0 h 789"/>
                  <a:gd name="T20" fmla="*/ 79 w 79"/>
                  <a:gd name="T21" fmla="*/ 789 h 789"/>
                </a:gdLst>
                <a:ahLst/>
                <a:cxnLst>
                  <a:cxn ang="T12">
                    <a:pos x="T0" y="T1"/>
                  </a:cxn>
                  <a:cxn ang="T13">
                    <a:pos x="T2" y="T3"/>
                  </a:cxn>
                  <a:cxn ang="T14">
                    <a:pos x="T4" y="T5"/>
                  </a:cxn>
                  <a:cxn ang="T15">
                    <a:pos x="T6" y="T7"/>
                  </a:cxn>
                  <a:cxn ang="T16">
                    <a:pos x="T8" y="T9"/>
                  </a:cxn>
                  <a:cxn ang="T17">
                    <a:pos x="T10" y="T11"/>
                  </a:cxn>
                </a:cxnLst>
                <a:rect l="T18" t="T19" r="T20" b="T21"/>
                <a:pathLst>
                  <a:path w="79" h="789">
                    <a:moveTo>
                      <a:pt x="0" y="789"/>
                    </a:moveTo>
                    <a:lnTo>
                      <a:pt x="0" y="0"/>
                    </a:lnTo>
                    <a:lnTo>
                      <a:pt x="79" y="0"/>
                    </a:lnTo>
                    <a:lnTo>
                      <a:pt x="79" y="789"/>
                    </a:lnTo>
                    <a:lnTo>
                      <a:pt x="0" y="789"/>
                    </a:lnTo>
                  </a:path>
                </a:pathLst>
              </a:custGeom>
              <a:noFill/>
              <a:ln w="14288">
                <a:solidFill>
                  <a:srgbClr val="E6E6E6"/>
                </a:solidFill>
                <a:round/>
                <a:headEnd/>
                <a:tailEnd/>
              </a:ln>
            </p:spPr>
            <p:txBody>
              <a:bodyPr/>
              <a:lstStyle/>
              <a:p>
                <a:pPr>
                  <a:defRPr/>
                </a:pPr>
                <a:endParaRPr kumimoji="0" lang="zh-TW" altLang="en-US" sz="1600">
                  <a:latin typeface="Calibri" pitchFamily="34" charset="0"/>
                </a:endParaRPr>
              </a:p>
            </p:txBody>
          </p:sp>
          <p:sp>
            <p:nvSpPr>
              <p:cNvPr id="114" name="Freeform 77"/>
              <p:cNvSpPr>
                <a:spLocks/>
              </p:cNvSpPr>
              <p:nvPr/>
            </p:nvSpPr>
            <p:spPr bwMode="auto">
              <a:xfrm>
                <a:off x="1912" y="730"/>
                <a:ext cx="377" cy="297"/>
              </a:xfrm>
              <a:custGeom>
                <a:avLst/>
                <a:gdLst>
                  <a:gd name="T0" fmla="*/ 0 w 375"/>
                  <a:gd name="T1" fmla="*/ 1 h 589"/>
                  <a:gd name="T2" fmla="*/ 375 w 375"/>
                  <a:gd name="T3" fmla="*/ 1 h 589"/>
                  <a:gd name="T4" fmla="*/ 375 w 375"/>
                  <a:gd name="T5" fmla="*/ 0 h 589"/>
                  <a:gd name="T6" fmla="*/ 0 w 375"/>
                  <a:gd name="T7" fmla="*/ 1 h 589"/>
                  <a:gd name="T8" fmla="*/ 0 w 375"/>
                  <a:gd name="T9" fmla="*/ 1 h 589"/>
                  <a:gd name="T10" fmla="*/ 0 w 375"/>
                  <a:gd name="T11" fmla="*/ 1 h 589"/>
                  <a:gd name="T12" fmla="*/ 0 60000 65536"/>
                  <a:gd name="T13" fmla="*/ 0 60000 65536"/>
                  <a:gd name="T14" fmla="*/ 0 60000 65536"/>
                  <a:gd name="T15" fmla="*/ 0 60000 65536"/>
                  <a:gd name="T16" fmla="*/ 0 60000 65536"/>
                  <a:gd name="T17" fmla="*/ 0 60000 65536"/>
                  <a:gd name="T18" fmla="*/ 0 w 375"/>
                  <a:gd name="T19" fmla="*/ 0 h 589"/>
                  <a:gd name="T20" fmla="*/ 375 w 375"/>
                  <a:gd name="T21" fmla="*/ 589 h 589"/>
                </a:gdLst>
                <a:ahLst/>
                <a:cxnLst>
                  <a:cxn ang="T12">
                    <a:pos x="T0" y="T1"/>
                  </a:cxn>
                  <a:cxn ang="T13">
                    <a:pos x="T2" y="T3"/>
                  </a:cxn>
                  <a:cxn ang="T14">
                    <a:pos x="T4" y="T5"/>
                  </a:cxn>
                  <a:cxn ang="T15">
                    <a:pos x="T6" y="T7"/>
                  </a:cxn>
                  <a:cxn ang="T16">
                    <a:pos x="T8" y="T9"/>
                  </a:cxn>
                  <a:cxn ang="T17">
                    <a:pos x="T10" y="T11"/>
                  </a:cxn>
                </a:cxnLst>
                <a:rect l="T18" t="T19" r="T20" b="T21"/>
                <a:pathLst>
                  <a:path w="375" h="589">
                    <a:moveTo>
                      <a:pt x="0" y="589"/>
                    </a:moveTo>
                    <a:lnTo>
                      <a:pt x="375" y="57"/>
                    </a:lnTo>
                    <a:lnTo>
                      <a:pt x="375" y="0"/>
                    </a:lnTo>
                    <a:lnTo>
                      <a:pt x="0" y="534"/>
                    </a:lnTo>
                    <a:lnTo>
                      <a:pt x="0" y="589"/>
                    </a:lnTo>
                    <a:close/>
                  </a:path>
                </a:pathLst>
              </a:custGeom>
              <a:solidFill>
                <a:srgbClr val="9A9A9A"/>
              </a:solidFill>
              <a:ln w="9525">
                <a:noFill/>
                <a:round/>
                <a:headEnd/>
                <a:tailEnd/>
              </a:ln>
            </p:spPr>
            <p:txBody>
              <a:bodyPr/>
              <a:lstStyle/>
              <a:p>
                <a:pPr>
                  <a:defRPr/>
                </a:pPr>
                <a:endParaRPr kumimoji="0" lang="zh-TW" altLang="en-US" sz="1600">
                  <a:latin typeface="Calibri" pitchFamily="34" charset="0"/>
                </a:endParaRPr>
              </a:p>
            </p:txBody>
          </p:sp>
          <p:sp>
            <p:nvSpPr>
              <p:cNvPr id="115" name="Freeform 78"/>
              <p:cNvSpPr>
                <a:spLocks/>
              </p:cNvSpPr>
              <p:nvPr/>
            </p:nvSpPr>
            <p:spPr bwMode="auto">
              <a:xfrm>
                <a:off x="1912" y="730"/>
                <a:ext cx="377" cy="297"/>
              </a:xfrm>
              <a:custGeom>
                <a:avLst/>
                <a:gdLst>
                  <a:gd name="T0" fmla="*/ 0 w 375"/>
                  <a:gd name="T1" fmla="*/ 1 h 589"/>
                  <a:gd name="T2" fmla="*/ 375 w 375"/>
                  <a:gd name="T3" fmla="*/ 1 h 589"/>
                  <a:gd name="T4" fmla="*/ 375 w 375"/>
                  <a:gd name="T5" fmla="*/ 0 h 589"/>
                  <a:gd name="T6" fmla="*/ 0 w 375"/>
                  <a:gd name="T7" fmla="*/ 1 h 589"/>
                  <a:gd name="T8" fmla="*/ 0 w 375"/>
                  <a:gd name="T9" fmla="*/ 1 h 589"/>
                  <a:gd name="T10" fmla="*/ 0 w 375"/>
                  <a:gd name="T11" fmla="*/ 1 h 589"/>
                  <a:gd name="T12" fmla="*/ 0 60000 65536"/>
                  <a:gd name="T13" fmla="*/ 0 60000 65536"/>
                  <a:gd name="T14" fmla="*/ 0 60000 65536"/>
                  <a:gd name="T15" fmla="*/ 0 60000 65536"/>
                  <a:gd name="T16" fmla="*/ 0 60000 65536"/>
                  <a:gd name="T17" fmla="*/ 0 60000 65536"/>
                  <a:gd name="T18" fmla="*/ 0 w 375"/>
                  <a:gd name="T19" fmla="*/ 0 h 589"/>
                  <a:gd name="T20" fmla="*/ 375 w 375"/>
                  <a:gd name="T21" fmla="*/ 589 h 589"/>
                </a:gdLst>
                <a:ahLst/>
                <a:cxnLst>
                  <a:cxn ang="T12">
                    <a:pos x="T0" y="T1"/>
                  </a:cxn>
                  <a:cxn ang="T13">
                    <a:pos x="T2" y="T3"/>
                  </a:cxn>
                  <a:cxn ang="T14">
                    <a:pos x="T4" y="T5"/>
                  </a:cxn>
                  <a:cxn ang="T15">
                    <a:pos x="T6" y="T7"/>
                  </a:cxn>
                  <a:cxn ang="T16">
                    <a:pos x="T8" y="T9"/>
                  </a:cxn>
                  <a:cxn ang="T17">
                    <a:pos x="T10" y="T11"/>
                  </a:cxn>
                </a:cxnLst>
                <a:rect l="T18" t="T19" r="T20" b="T21"/>
                <a:pathLst>
                  <a:path w="375" h="589">
                    <a:moveTo>
                      <a:pt x="0" y="589"/>
                    </a:moveTo>
                    <a:lnTo>
                      <a:pt x="375" y="57"/>
                    </a:lnTo>
                    <a:lnTo>
                      <a:pt x="375" y="0"/>
                    </a:lnTo>
                    <a:lnTo>
                      <a:pt x="0" y="534"/>
                    </a:lnTo>
                    <a:lnTo>
                      <a:pt x="0" y="589"/>
                    </a:lnTo>
                  </a:path>
                </a:pathLst>
              </a:custGeom>
              <a:noFill/>
              <a:ln w="4763">
                <a:solidFill>
                  <a:srgbClr val="000000"/>
                </a:solidFill>
                <a:round/>
                <a:headEnd/>
                <a:tailEnd/>
              </a:ln>
            </p:spPr>
            <p:txBody>
              <a:bodyPr/>
              <a:lstStyle/>
              <a:p>
                <a:pPr>
                  <a:defRPr/>
                </a:pPr>
                <a:endParaRPr kumimoji="0" lang="zh-TW" altLang="en-US" sz="1600">
                  <a:latin typeface="Calibri" pitchFamily="34" charset="0"/>
                </a:endParaRPr>
              </a:p>
            </p:txBody>
          </p:sp>
          <p:sp>
            <p:nvSpPr>
              <p:cNvPr id="116" name="Rectangle 79"/>
              <p:cNvSpPr>
                <a:spLocks noChangeArrowheads="1"/>
              </p:cNvSpPr>
              <p:nvPr/>
            </p:nvSpPr>
            <p:spPr bwMode="auto">
              <a:xfrm>
                <a:off x="1754" y="998"/>
                <a:ext cx="158" cy="27"/>
              </a:xfrm>
              <a:prstGeom prst="rect">
                <a:avLst/>
              </a:prstGeom>
              <a:solidFill>
                <a:srgbClr val="C0C0C0"/>
              </a:solidFill>
              <a:ln w="9525">
                <a:noFill/>
                <a:miter lim="800000"/>
                <a:headEnd/>
                <a:tailEnd/>
              </a:ln>
            </p:spPr>
            <p:txBody>
              <a:bodyPr/>
              <a:lstStyle/>
              <a:p>
                <a:pPr>
                  <a:defRPr/>
                </a:pPr>
                <a:endParaRPr kumimoji="0" lang="zh-TW" altLang="en-US" sz="1600">
                  <a:latin typeface="Calibri" pitchFamily="34" charset="0"/>
                </a:endParaRPr>
              </a:p>
            </p:txBody>
          </p:sp>
          <p:sp>
            <p:nvSpPr>
              <p:cNvPr id="117" name="Freeform 80"/>
              <p:cNvSpPr>
                <a:spLocks/>
              </p:cNvSpPr>
              <p:nvPr/>
            </p:nvSpPr>
            <p:spPr bwMode="auto">
              <a:xfrm>
                <a:off x="1754" y="998"/>
                <a:ext cx="158" cy="27"/>
              </a:xfrm>
              <a:custGeom>
                <a:avLst/>
                <a:gdLst>
                  <a:gd name="T0" fmla="*/ 0 w 159"/>
                  <a:gd name="T1" fmla="*/ 0 h 55"/>
                  <a:gd name="T2" fmla="*/ 0 w 159"/>
                  <a:gd name="T3" fmla="*/ 0 h 55"/>
                  <a:gd name="T4" fmla="*/ 159 w 159"/>
                  <a:gd name="T5" fmla="*/ 0 h 55"/>
                  <a:gd name="T6" fmla="*/ 159 w 159"/>
                  <a:gd name="T7" fmla="*/ 0 h 55"/>
                  <a:gd name="T8" fmla="*/ 0 w 159"/>
                  <a:gd name="T9" fmla="*/ 0 h 55"/>
                  <a:gd name="T10" fmla="*/ 0 w 159"/>
                  <a:gd name="T11" fmla="*/ 0 h 55"/>
                  <a:gd name="T12" fmla="*/ 0 60000 65536"/>
                  <a:gd name="T13" fmla="*/ 0 60000 65536"/>
                  <a:gd name="T14" fmla="*/ 0 60000 65536"/>
                  <a:gd name="T15" fmla="*/ 0 60000 65536"/>
                  <a:gd name="T16" fmla="*/ 0 60000 65536"/>
                  <a:gd name="T17" fmla="*/ 0 60000 65536"/>
                  <a:gd name="T18" fmla="*/ 0 w 159"/>
                  <a:gd name="T19" fmla="*/ 0 h 55"/>
                  <a:gd name="T20" fmla="*/ 159 w 159"/>
                  <a:gd name="T21" fmla="*/ 55 h 55"/>
                </a:gdLst>
                <a:ahLst/>
                <a:cxnLst>
                  <a:cxn ang="T12">
                    <a:pos x="T0" y="T1"/>
                  </a:cxn>
                  <a:cxn ang="T13">
                    <a:pos x="T2" y="T3"/>
                  </a:cxn>
                  <a:cxn ang="T14">
                    <a:pos x="T4" y="T5"/>
                  </a:cxn>
                  <a:cxn ang="T15">
                    <a:pos x="T6" y="T7"/>
                  </a:cxn>
                  <a:cxn ang="T16">
                    <a:pos x="T8" y="T9"/>
                  </a:cxn>
                  <a:cxn ang="T17">
                    <a:pos x="T10" y="T11"/>
                  </a:cxn>
                </a:cxnLst>
                <a:rect l="T18" t="T19" r="T20" b="T21"/>
                <a:pathLst>
                  <a:path w="159" h="55">
                    <a:moveTo>
                      <a:pt x="0" y="0"/>
                    </a:moveTo>
                    <a:lnTo>
                      <a:pt x="0" y="55"/>
                    </a:lnTo>
                    <a:lnTo>
                      <a:pt x="159" y="55"/>
                    </a:lnTo>
                    <a:lnTo>
                      <a:pt x="159" y="0"/>
                    </a:lnTo>
                    <a:lnTo>
                      <a:pt x="0" y="0"/>
                    </a:lnTo>
                  </a:path>
                </a:pathLst>
              </a:custGeom>
              <a:noFill/>
              <a:ln w="4763">
                <a:solidFill>
                  <a:srgbClr val="000000"/>
                </a:solidFill>
                <a:round/>
                <a:headEnd/>
                <a:tailEnd/>
              </a:ln>
            </p:spPr>
            <p:txBody>
              <a:bodyPr/>
              <a:lstStyle/>
              <a:p>
                <a:pPr>
                  <a:defRPr/>
                </a:pPr>
                <a:endParaRPr kumimoji="0" lang="zh-TW" altLang="en-US" sz="1600">
                  <a:latin typeface="Calibri" pitchFamily="34" charset="0"/>
                </a:endParaRPr>
              </a:p>
            </p:txBody>
          </p:sp>
          <p:sp>
            <p:nvSpPr>
              <p:cNvPr id="118" name="Freeform 81"/>
              <p:cNvSpPr>
                <a:spLocks/>
              </p:cNvSpPr>
              <p:nvPr/>
            </p:nvSpPr>
            <p:spPr bwMode="auto">
              <a:xfrm>
                <a:off x="1754" y="730"/>
                <a:ext cx="534" cy="268"/>
              </a:xfrm>
              <a:custGeom>
                <a:avLst/>
                <a:gdLst>
                  <a:gd name="T0" fmla="*/ 0 w 534"/>
                  <a:gd name="T1" fmla="*/ 1 h 534"/>
                  <a:gd name="T2" fmla="*/ 376 w 534"/>
                  <a:gd name="T3" fmla="*/ 0 h 534"/>
                  <a:gd name="T4" fmla="*/ 534 w 534"/>
                  <a:gd name="T5" fmla="*/ 0 h 534"/>
                  <a:gd name="T6" fmla="*/ 159 w 534"/>
                  <a:gd name="T7" fmla="*/ 1 h 534"/>
                  <a:gd name="T8" fmla="*/ 0 w 534"/>
                  <a:gd name="T9" fmla="*/ 1 h 534"/>
                  <a:gd name="T10" fmla="*/ 0 w 534"/>
                  <a:gd name="T11" fmla="*/ 1 h 534"/>
                  <a:gd name="T12" fmla="*/ 0 60000 65536"/>
                  <a:gd name="T13" fmla="*/ 0 60000 65536"/>
                  <a:gd name="T14" fmla="*/ 0 60000 65536"/>
                  <a:gd name="T15" fmla="*/ 0 60000 65536"/>
                  <a:gd name="T16" fmla="*/ 0 60000 65536"/>
                  <a:gd name="T17" fmla="*/ 0 60000 65536"/>
                  <a:gd name="T18" fmla="*/ 0 w 534"/>
                  <a:gd name="T19" fmla="*/ 0 h 534"/>
                  <a:gd name="T20" fmla="*/ 534 w 534"/>
                  <a:gd name="T21" fmla="*/ 534 h 534"/>
                </a:gdLst>
                <a:ahLst/>
                <a:cxnLst>
                  <a:cxn ang="T12">
                    <a:pos x="T0" y="T1"/>
                  </a:cxn>
                  <a:cxn ang="T13">
                    <a:pos x="T2" y="T3"/>
                  </a:cxn>
                  <a:cxn ang="T14">
                    <a:pos x="T4" y="T5"/>
                  </a:cxn>
                  <a:cxn ang="T15">
                    <a:pos x="T6" y="T7"/>
                  </a:cxn>
                  <a:cxn ang="T16">
                    <a:pos x="T8" y="T9"/>
                  </a:cxn>
                  <a:cxn ang="T17">
                    <a:pos x="T10" y="T11"/>
                  </a:cxn>
                </a:cxnLst>
                <a:rect l="T18" t="T19" r="T20" b="T21"/>
                <a:pathLst>
                  <a:path w="534" h="534">
                    <a:moveTo>
                      <a:pt x="0" y="534"/>
                    </a:moveTo>
                    <a:lnTo>
                      <a:pt x="376" y="0"/>
                    </a:lnTo>
                    <a:lnTo>
                      <a:pt x="534" y="0"/>
                    </a:lnTo>
                    <a:lnTo>
                      <a:pt x="159" y="534"/>
                    </a:lnTo>
                    <a:lnTo>
                      <a:pt x="0" y="534"/>
                    </a:lnTo>
                    <a:close/>
                  </a:path>
                </a:pathLst>
              </a:custGeom>
              <a:solidFill>
                <a:srgbClr val="E6E6E6"/>
              </a:solidFill>
              <a:ln w="9525">
                <a:noFill/>
                <a:round/>
                <a:headEnd/>
                <a:tailEnd/>
              </a:ln>
            </p:spPr>
            <p:txBody>
              <a:bodyPr/>
              <a:lstStyle/>
              <a:p>
                <a:pPr>
                  <a:defRPr/>
                </a:pPr>
                <a:endParaRPr kumimoji="0" lang="zh-TW" altLang="en-US" sz="1600">
                  <a:latin typeface="Calibri" pitchFamily="34" charset="0"/>
                </a:endParaRPr>
              </a:p>
            </p:txBody>
          </p:sp>
          <p:sp>
            <p:nvSpPr>
              <p:cNvPr id="119" name="Freeform 82"/>
              <p:cNvSpPr>
                <a:spLocks/>
              </p:cNvSpPr>
              <p:nvPr/>
            </p:nvSpPr>
            <p:spPr bwMode="auto">
              <a:xfrm>
                <a:off x="1754" y="730"/>
                <a:ext cx="534" cy="268"/>
              </a:xfrm>
              <a:custGeom>
                <a:avLst/>
                <a:gdLst>
                  <a:gd name="T0" fmla="*/ 0 w 534"/>
                  <a:gd name="T1" fmla="*/ 1 h 534"/>
                  <a:gd name="T2" fmla="*/ 376 w 534"/>
                  <a:gd name="T3" fmla="*/ 0 h 534"/>
                  <a:gd name="T4" fmla="*/ 534 w 534"/>
                  <a:gd name="T5" fmla="*/ 0 h 534"/>
                  <a:gd name="T6" fmla="*/ 159 w 534"/>
                  <a:gd name="T7" fmla="*/ 1 h 534"/>
                  <a:gd name="T8" fmla="*/ 0 w 534"/>
                  <a:gd name="T9" fmla="*/ 1 h 534"/>
                  <a:gd name="T10" fmla="*/ 0 w 534"/>
                  <a:gd name="T11" fmla="*/ 1 h 534"/>
                  <a:gd name="T12" fmla="*/ 0 60000 65536"/>
                  <a:gd name="T13" fmla="*/ 0 60000 65536"/>
                  <a:gd name="T14" fmla="*/ 0 60000 65536"/>
                  <a:gd name="T15" fmla="*/ 0 60000 65536"/>
                  <a:gd name="T16" fmla="*/ 0 60000 65536"/>
                  <a:gd name="T17" fmla="*/ 0 60000 65536"/>
                  <a:gd name="T18" fmla="*/ 0 w 534"/>
                  <a:gd name="T19" fmla="*/ 0 h 534"/>
                  <a:gd name="T20" fmla="*/ 534 w 534"/>
                  <a:gd name="T21" fmla="*/ 534 h 534"/>
                </a:gdLst>
                <a:ahLst/>
                <a:cxnLst>
                  <a:cxn ang="T12">
                    <a:pos x="T0" y="T1"/>
                  </a:cxn>
                  <a:cxn ang="T13">
                    <a:pos x="T2" y="T3"/>
                  </a:cxn>
                  <a:cxn ang="T14">
                    <a:pos x="T4" y="T5"/>
                  </a:cxn>
                  <a:cxn ang="T15">
                    <a:pos x="T6" y="T7"/>
                  </a:cxn>
                  <a:cxn ang="T16">
                    <a:pos x="T8" y="T9"/>
                  </a:cxn>
                  <a:cxn ang="T17">
                    <a:pos x="T10" y="T11"/>
                  </a:cxn>
                </a:cxnLst>
                <a:rect l="T18" t="T19" r="T20" b="T21"/>
                <a:pathLst>
                  <a:path w="534" h="534">
                    <a:moveTo>
                      <a:pt x="0" y="534"/>
                    </a:moveTo>
                    <a:lnTo>
                      <a:pt x="376" y="0"/>
                    </a:lnTo>
                    <a:lnTo>
                      <a:pt x="534" y="0"/>
                    </a:lnTo>
                    <a:lnTo>
                      <a:pt x="159" y="534"/>
                    </a:lnTo>
                    <a:lnTo>
                      <a:pt x="0" y="534"/>
                    </a:lnTo>
                  </a:path>
                </a:pathLst>
              </a:custGeom>
              <a:noFill/>
              <a:ln w="4763">
                <a:solidFill>
                  <a:srgbClr val="000000"/>
                </a:solidFill>
                <a:round/>
                <a:headEnd/>
                <a:tailEnd/>
              </a:ln>
            </p:spPr>
            <p:txBody>
              <a:bodyPr/>
              <a:lstStyle/>
              <a:p>
                <a:pPr>
                  <a:defRPr/>
                </a:pPr>
                <a:endParaRPr kumimoji="0" lang="zh-TW" altLang="en-US" sz="1600">
                  <a:latin typeface="Calibri" pitchFamily="34" charset="0"/>
                </a:endParaRPr>
              </a:p>
            </p:txBody>
          </p:sp>
          <p:sp>
            <p:nvSpPr>
              <p:cNvPr id="120" name="Line 83"/>
              <p:cNvSpPr>
                <a:spLocks noChangeShapeType="1"/>
              </p:cNvSpPr>
              <p:nvPr/>
            </p:nvSpPr>
            <p:spPr bwMode="auto">
              <a:xfrm flipH="1">
                <a:off x="1793" y="1089"/>
                <a:ext cx="75" cy="0"/>
              </a:xfrm>
              <a:prstGeom prst="line">
                <a:avLst/>
              </a:prstGeom>
              <a:noFill/>
              <a:ln w="14288">
                <a:solidFill>
                  <a:srgbClr val="E6E6E6"/>
                </a:solidFill>
                <a:round/>
                <a:headEnd/>
                <a:tailEnd/>
              </a:ln>
            </p:spPr>
            <p:txBody>
              <a:bodyPr/>
              <a:lstStyle/>
              <a:p>
                <a:pPr>
                  <a:defRPr/>
                </a:pPr>
                <a:endParaRPr lang="zh-TW" altLang="en-US" sz="1600">
                  <a:latin typeface="Calibri" pitchFamily="34" charset="0"/>
                </a:endParaRPr>
              </a:p>
            </p:txBody>
          </p:sp>
          <p:sp>
            <p:nvSpPr>
              <p:cNvPr id="121" name="Line 84"/>
              <p:cNvSpPr>
                <a:spLocks noChangeShapeType="1"/>
              </p:cNvSpPr>
              <p:nvPr/>
            </p:nvSpPr>
            <p:spPr bwMode="auto">
              <a:xfrm flipH="1">
                <a:off x="1793" y="1155"/>
                <a:ext cx="75" cy="0"/>
              </a:xfrm>
              <a:prstGeom prst="line">
                <a:avLst/>
              </a:prstGeom>
              <a:noFill/>
              <a:ln w="14288">
                <a:solidFill>
                  <a:srgbClr val="E6E6E6"/>
                </a:solidFill>
                <a:round/>
                <a:headEnd/>
                <a:tailEnd/>
              </a:ln>
            </p:spPr>
            <p:txBody>
              <a:bodyPr/>
              <a:lstStyle/>
              <a:p>
                <a:pPr>
                  <a:defRPr/>
                </a:pPr>
                <a:endParaRPr lang="zh-TW" altLang="en-US" sz="1600">
                  <a:latin typeface="Calibri" pitchFamily="34" charset="0"/>
                </a:endParaRPr>
              </a:p>
            </p:txBody>
          </p:sp>
          <p:sp>
            <p:nvSpPr>
              <p:cNvPr id="122" name="Line 85"/>
              <p:cNvSpPr>
                <a:spLocks noChangeShapeType="1"/>
              </p:cNvSpPr>
              <p:nvPr/>
            </p:nvSpPr>
            <p:spPr bwMode="auto">
              <a:xfrm flipH="1">
                <a:off x="1793" y="1220"/>
                <a:ext cx="75" cy="1"/>
              </a:xfrm>
              <a:prstGeom prst="line">
                <a:avLst/>
              </a:prstGeom>
              <a:noFill/>
              <a:ln w="14288">
                <a:solidFill>
                  <a:srgbClr val="E6E6E6"/>
                </a:solidFill>
                <a:round/>
                <a:headEnd/>
                <a:tailEnd/>
              </a:ln>
            </p:spPr>
            <p:txBody>
              <a:bodyPr/>
              <a:lstStyle/>
              <a:p>
                <a:pPr>
                  <a:defRPr/>
                </a:pPr>
                <a:endParaRPr lang="zh-TW" altLang="en-US" sz="1600">
                  <a:latin typeface="Calibri" pitchFamily="34" charset="0"/>
                </a:endParaRPr>
              </a:p>
            </p:txBody>
          </p:sp>
          <p:sp>
            <p:nvSpPr>
              <p:cNvPr id="123" name="Line 86"/>
              <p:cNvSpPr>
                <a:spLocks noChangeShapeType="1"/>
              </p:cNvSpPr>
              <p:nvPr/>
            </p:nvSpPr>
            <p:spPr bwMode="auto">
              <a:xfrm flipH="1">
                <a:off x="1793" y="1286"/>
                <a:ext cx="75" cy="0"/>
              </a:xfrm>
              <a:prstGeom prst="line">
                <a:avLst/>
              </a:prstGeom>
              <a:noFill/>
              <a:ln w="14288">
                <a:solidFill>
                  <a:srgbClr val="E6E6E6"/>
                </a:solidFill>
                <a:round/>
                <a:headEnd/>
                <a:tailEnd/>
              </a:ln>
            </p:spPr>
            <p:txBody>
              <a:bodyPr/>
              <a:lstStyle/>
              <a:p>
                <a:pPr>
                  <a:defRPr/>
                </a:pPr>
                <a:endParaRPr lang="zh-TW" altLang="en-US" sz="1600">
                  <a:latin typeface="Calibri" pitchFamily="34" charset="0"/>
                </a:endParaRPr>
              </a:p>
            </p:txBody>
          </p:sp>
          <p:sp>
            <p:nvSpPr>
              <p:cNvPr id="124" name="Line 87"/>
              <p:cNvSpPr>
                <a:spLocks noChangeShapeType="1"/>
              </p:cNvSpPr>
              <p:nvPr/>
            </p:nvSpPr>
            <p:spPr bwMode="auto">
              <a:xfrm flipH="1">
                <a:off x="1793" y="1352"/>
                <a:ext cx="75" cy="0"/>
              </a:xfrm>
              <a:prstGeom prst="line">
                <a:avLst/>
              </a:prstGeom>
              <a:noFill/>
              <a:ln w="14288">
                <a:solidFill>
                  <a:srgbClr val="E6E6E6"/>
                </a:solidFill>
                <a:round/>
                <a:headEnd/>
                <a:tailEnd/>
              </a:ln>
            </p:spPr>
            <p:txBody>
              <a:bodyPr/>
              <a:lstStyle/>
              <a:p>
                <a:pPr>
                  <a:defRPr/>
                </a:pPr>
                <a:endParaRPr lang="zh-TW" altLang="en-US" sz="1600">
                  <a:latin typeface="Calibri" pitchFamily="34" charset="0"/>
                </a:endParaRPr>
              </a:p>
            </p:txBody>
          </p:sp>
          <p:sp>
            <p:nvSpPr>
              <p:cNvPr id="125" name="Freeform 88"/>
              <p:cNvSpPr>
                <a:spLocks/>
              </p:cNvSpPr>
              <p:nvPr/>
            </p:nvSpPr>
            <p:spPr bwMode="auto">
              <a:xfrm>
                <a:off x="1754" y="730"/>
                <a:ext cx="534" cy="691"/>
              </a:xfrm>
              <a:custGeom>
                <a:avLst/>
                <a:gdLst>
                  <a:gd name="T0" fmla="*/ 41 w 534"/>
                  <a:gd name="T1" fmla="*/ 1 h 1376"/>
                  <a:gd name="T2" fmla="*/ 41 w 534"/>
                  <a:gd name="T3" fmla="*/ 1 h 1376"/>
                  <a:gd name="T4" fmla="*/ 0 w 534"/>
                  <a:gd name="T5" fmla="*/ 1 h 1376"/>
                  <a:gd name="T6" fmla="*/ 0 w 534"/>
                  <a:gd name="T7" fmla="*/ 1 h 1376"/>
                  <a:gd name="T8" fmla="*/ 376 w 534"/>
                  <a:gd name="T9" fmla="*/ 0 h 1376"/>
                  <a:gd name="T10" fmla="*/ 534 w 534"/>
                  <a:gd name="T11" fmla="*/ 0 h 1376"/>
                  <a:gd name="T12" fmla="*/ 534 w 534"/>
                  <a:gd name="T13" fmla="*/ 1 h 1376"/>
                  <a:gd name="T14" fmla="*/ 494 w 534"/>
                  <a:gd name="T15" fmla="*/ 1 h 1376"/>
                  <a:gd name="T16" fmla="*/ 494 w 534"/>
                  <a:gd name="T17" fmla="*/ 1 h 1376"/>
                  <a:gd name="T18" fmla="*/ 120 w 534"/>
                  <a:gd name="T19" fmla="*/ 1 h 1376"/>
                  <a:gd name="T20" fmla="*/ 41 w 534"/>
                  <a:gd name="T21" fmla="*/ 1 h 13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4"/>
                  <a:gd name="T34" fmla="*/ 0 h 1376"/>
                  <a:gd name="T35" fmla="*/ 534 w 534"/>
                  <a:gd name="T36" fmla="*/ 1376 h 13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4" h="1376">
                    <a:moveTo>
                      <a:pt x="41" y="1376"/>
                    </a:moveTo>
                    <a:lnTo>
                      <a:pt x="41" y="589"/>
                    </a:lnTo>
                    <a:lnTo>
                      <a:pt x="0" y="589"/>
                    </a:lnTo>
                    <a:lnTo>
                      <a:pt x="0" y="534"/>
                    </a:lnTo>
                    <a:lnTo>
                      <a:pt x="376" y="0"/>
                    </a:lnTo>
                    <a:lnTo>
                      <a:pt x="534" y="0"/>
                    </a:lnTo>
                    <a:lnTo>
                      <a:pt x="534" y="57"/>
                    </a:lnTo>
                    <a:lnTo>
                      <a:pt x="494" y="113"/>
                    </a:lnTo>
                    <a:lnTo>
                      <a:pt x="494" y="844"/>
                    </a:lnTo>
                    <a:lnTo>
                      <a:pt x="120" y="1376"/>
                    </a:lnTo>
                    <a:lnTo>
                      <a:pt x="41" y="1376"/>
                    </a:lnTo>
                  </a:path>
                </a:pathLst>
              </a:custGeom>
              <a:noFill/>
              <a:ln w="25400">
                <a:solidFill>
                  <a:srgbClr val="000000"/>
                </a:solidFill>
                <a:round/>
                <a:headEnd/>
                <a:tailEnd/>
              </a:ln>
            </p:spPr>
            <p:txBody>
              <a:bodyPr/>
              <a:lstStyle/>
              <a:p>
                <a:pPr>
                  <a:defRPr/>
                </a:pPr>
                <a:endParaRPr kumimoji="0" lang="zh-TW" altLang="en-US" sz="1600">
                  <a:latin typeface="Calibri" pitchFamily="34" charset="0"/>
                </a:endParaRPr>
              </a:p>
            </p:txBody>
          </p:sp>
        </p:grpSp>
        <p:sp>
          <p:nvSpPr>
            <p:cNvPr id="11" name="Text Box 105"/>
            <p:cNvSpPr txBox="1">
              <a:spLocks noChangeArrowheads="1"/>
            </p:cNvSpPr>
            <p:nvPr/>
          </p:nvSpPr>
          <p:spPr bwMode="auto">
            <a:xfrm>
              <a:off x="4857668" y="5407041"/>
              <a:ext cx="1214479" cy="338140"/>
            </a:xfrm>
            <a:prstGeom prst="rect">
              <a:avLst/>
            </a:prstGeom>
            <a:noFill/>
            <a:ln w="9525">
              <a:noFill/>
              <a:miter lim="800000"/>
              <a:headEnd/>
              <a:tailEnd/>
            </a:ln>
          </p:spPr>
          <p:txBody>
            <a:bodyPr>
              <a:spAutoFit/>
            </a:bodyPr>
            <a:lstStyle/>
            <a:p>
              <a:pPr algn="ctr">
                <a:defRPr/>
              </a:pPr>
              <a:r>
                <a:rPr lang="zh-TW" altLang="en-US" sz="1600" dirty="0" smtClean="0">
                  <a:latin typeface="Calibri" pitchFamily="34" charset="0"/>
                </a:rPr>
                <a:t>蜜罐</a:t>
              </a:r>
              <a:r>
                <a:rPr kumimoji="0" lang="en-US" altLang="zh-TW" sz="1600" dirty="0" smtClean="0">
                  <a:latin typeface="Calibri" pitchFamily="34" charset="0"/>
                </a:rPr>
                <a:t> </a:t>
              </a:r>
              <a:endParaRPr kumimoji="0" lang="en-US" altLang="zh-TW" sz="1600" dirty="0">
                <a:latin typeface="Calibri" pitchFamily="34" charset="0"/>
              </a:endParaRPr>
            </a:p>
          </p:txBody>
        </p:sp>
        <p:sp>
          <p:nvSpPr>
            <p:cNvPr id="12" name="Text Box 136"/>
            <p:cNvSpPr txBox="1">
              <a:spLocks noChangeArrowheads="1"/>
            </p:cNvSpPr>
            <p:nvPr/>
          </p:nvSpPr>
          <p:spPr bwMode="auto">
            <a:xfrm>
              <a:off x="3587616" y="5122878"/>
              <a:ext cx="898556" cy="341314"/>
            </a:xfrm>
            <a:prstGeom prst="rect">
              <a:avLst/>
            </a:prstGeom>
            <a:noFill/>
            <a:ln w="9525">
              <a:noFill/>
              <a:miter lim="800000"/>
              <a:headEnd/>
              <a:tailEnd/>
            </a:ln>
          </p:spPr>
          <p:txBody>
            <a:bodyPr>
              <a:spAutoFit/>
            </a:bodyPr>
            <a:lstStyle/>
            <a:p>
              <a:pPr algn="ctr">
                <a:spcBef>
                  <a:spcPct val="50000"/>
                </a:spcBef>
                <a:defRPr/>
              </a:pPr>
              <a:r>
                <a:rPr lang="zh-TW" altLang="en-US" sz="1600" dirty="0" smtClean="0">
                  <a:latin typeface="Calibri" pitchFamily="34" charset="0"/>
                </a:rPr>
                <a:t>防火牆</a:t>
              </a:r>
              <a:endParaRPr kumimoji="0" lang="en-US" altLang="zh-TW" sz="1600" dirty="0">
                <a:latin typeface="Calibri" pitchFamily="34" charset="0"/>
              </a:endParaRPr>
            </a:p>
          </p:txBody>
        </p:sp>
        <p:grpSp>
          <p:nvGrpSpPr>
            <p:cNvPr id="13" name="Group 149"/>
            <p:cNvGrpSpPr>
              <a:grpSpLocks/>
            </p:cNvGrpSpPr>
            <p:nvPr/>
          </p:nvGrpSpPr>
          <p:grpSpPr bwMode="auto">
            <a:xfrm>
              <a:off x="5245470" y="4173548"/>
              <a:ext cx="482517" cy="1166923"/>
              <a:chOff x="2163" y="1896"/>
              <a:chExt cx="533" cy="863"/>
            </a:xfrm>
          </p:grpSpPr>
          <p:sp>
            <p:nvSpPr>
              <p:cNvPr id="35" name="Freeform 150"/>
              <p:cNvSpPr>
                <a:spLocks noChangeAspect="1"/>
              </p:cNvSpPr>
              <p:nvPr/>
            </p:nvSpPr>
            <p:spPr bwMode="auto">
              <a:xfrm>
                <a:off x="2163" y="2249"/>
                <a:ext cx="88" cy="398"/>
              </a:xfrm>
              <a:custGeom>
                <a:avLst/>
                <a:gdLst>
                  <a:gd name="T0" fmla="*/ 0 w 144"/>
                  <a:gd name="T1" fmla="*/ 1 h 644"/>
                  <a:gd name="T2" fmla="*/ 0 w 144"/>
                  <a:gd name="T3" fmla="*/ 1 h 644"/>
                  <a:gd name="T4" fmla="*/ 1 w 144"/>
                  <a:gd name="T5" fmla="*/ 0 h 644"/>
                  <a:gd name="T6" fmla="*/ 1 w 144"/>
                  <a:gd name="T7" fmla="*/ 1 h 644"/>
                  <a:gd name="T8" fmla="*/ 0 w 144"/>
                  <a:gd name="T9" fmla="*/ 1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a:solidFill>
                  <a:srgbClr val="808080"/>
                </a:solidFill>
                <a:round/>
                <a:headEnd/>
                <a:tailEnd/>
              </a:ln>
            </p:spPr>
            <p:txBody>
              <a:bodyPr/>
              <a:lstStyle/>
              <a:p>
                <a:pPr>
                  <a:defRPr/>
                </a:pPr>
                <a:endParaRPr kumimoji="0" lang="zh-TW" altLang="en-US" sz="1600">
                  <a:latin typeface="Calibri" pitchFamily="34" charset="0"/>
                </a:endParaRPr>
              </a:p>
            </p:txBody>
          </p:sp>
          <p:sp>
            <p:nvSpPr>
              <p:cNvPr id="36" name="Freeform 151"/>
              <p:cNvSpPr>
                <a:spLocks/>
              </p:cNvSpPr>
              <p:nvPr/>
            </p:nvSpPr>
            <p:spPr bwMode="auto">
              <a:xfrm>
                <a:off x="2164" y="1896"/>
                <a:ext cx="530" cy="185"/>
              </a:xfrm>
              <a:custGeom>
                <a:avLst/>
                <a:gdLst>
                  <a:gd name="T0" fmla="*/ 0 w 1291"/>
                  <a:gd name="T1" fmla="*/ 0 h 449"/>
                  <a:gd name="T2" fmla="*/ 0 w 1291"/>
                  <a:gd name="T3" fmla="*/ 0 h 449"/>
                  <a:gd name="T4" fmla="*/ 0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9525" cap="rnd">
                <a:solidFill>
                  <a:srgbClr val="333333"/>
                </a:solidFill>
                <a:round/>
                <a:headEnd/>
                <a:tailEnd/>
              </a:ln>
            </p:spPr>
            <p:txBody>
              <a:bodyPr/>
              <a:lstStyle/>
              <a:p>
                <a:pPr>
                  <a:defRPr/>
                </a:pPr>
                <a:endParaRPr kumimoji="0" lang="zh-TW" altLang="en-US" sz="1600">
                  <a:latin typeface="Calibri" pitchFamily="34" charset="0"/>
                </a:endParaRPr>
              </a:p>
            </p:txBody>
          </p:sp>
          <p:sp>
            <p:nvSpPr>
              <p:cNvPr id="37" name="Freeform 152"/>
              <p:cNvSpPr>
                <a:spLocks/>
              </p:cNvSpPr>
              <p:nvPr/>
            </p:nvSpPr>
            <p:spPr bwMode="auto">
              <a:xfrm>
                <a:off x="2171" y="2538"/>
                <a:ext cx="514" cy="221"/>
              </a:xfrm>
              <a:custGeom>
                <a:avLst/>
                <a:gdLst>
                  <a:gd name="T0" fmla="*/ 0 w 1252"/>
                  <a:gd name="T1" fmla="*/ 0 h 536"/>
                  <a:gd name="T2" fmla="*/ 0 w 1252"/>
                  <a:gd name="T3" fmla="*/ 0 h 536"/>
                  <a:gd name="T4" fmla="*/ 0 w 1252"/>
                  <a:gd name="T5" fmla="*/ 0 h 536"/>
                  <a:gd name="T6" fmla="*/ 0 w 1252"/>
                  <a:gd name="T7" fmla="*/ 0 h 536"/>
                  <a:gd name="T8" fmla="*/ 0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808080"/>
              </a:solidFill>
              <a:ln w="3175" cap="rnd">
                <a:solidFill>
                  <a:srgbClr val="808080"/>
                </a:solidFill>
                <a:round/>
                <a:headEnd/>
                <a:tailEnd/>
              </a:ln>
            </p:spPr>
            <p:txBody>
              <a:bodyPr/>
              <a:lstStyle/>
              <a:p>
                <a:pPr>
                  <a:defRPr/>
                </a:pPr>
                <a:endParaRPr kumimoji="0" lang="zh-TW" altLang="en-US" sz="1600">
                  <a:latin typeface="Calibri" pitchFamily="34" charset="0"/>
                </a:endParaRPr>
              </a:p>
            </p:txBody>
          </p:sp>
          <p:sp>
            <p:nvSpPr>
              <p:cNvPr id="38" name="Freeform 153"/>
              <p:cNvSpPr>
                <a:spLocks/>
              </p:cNvSpPr>
              <p:nvPr/>
            </p:nvSpPr>
            <p:spPr bwMode="auto">
              <a:xfrm>
                <a:off x="2394" y="1946"/>
                <a:ext cx="302" cy="790"/>
              </a:xfrm>
              <a:custGeom>
                <a:avLst/>
                <a:gdLst>
                  <a:gd name="T0" fmla="*/ 0 w 729"/>
                  <a:gd name="T1" fmla="*/ 0 h 1916"/>
                  <a:gd name="T2" fmla="*/ 0 w 729"/>
                  <a:gd name="T3" fmla="*/ 0 h 1916"/>
                  <a:gd name="T4" fmla="*/ 0 w 729"/>
                  <a:gd name="T5" fmla="*/ 0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9525" cap="rnd">
                <a:solidFill>
                  <a:srgbClr val="333333"/>
                </a:solidFill>
                <a:round/>
                <a:headEnd/>
                <a:tailEnd/>
              </a:ln>
            </p:spPr>
            <p:txBody>
              <a:bodyPr/>
              <a:lstStyle/>
              <a:p>
                <a:pPr>
                  <a:defRPr/>
                </a:pPr>
                <a:endParaRPr kumimoji="0" lang="zh-TW" altLang="en-US" sz="1600">
                  <a:latin typeface="Calibri" pitchFamily="34" charset="0"/>
                </a:endParaRPr>
              </a:p>
            </p:txBody>
          </p:sp>
          <p:sp>
            <p:nvSpPr>
              <p:cNvPr id="39" name="Freeform 154"/>
              <p:cNvSpPr>
                <a:spLocks/>
              </p:cNvSpPr>
              <p:nvPr/>
            </p:nvSpPr>
            <p:spPr bwMode="auto">
              <a:xfrm>
                <a:off x="2163" y="2022"/>
                <a:ext cx="237" cy="711"/>
              </a:xfrm>
              <a:custGeom>
                <a:avLst/>
                <a:gdLst>
                  <a:gd name="T0" fmla="*/ 117430 w 156"/>
                  <a:gd name="T1" fmla="*/ 29305 h 470"/>
                  <a:gd name="T2" fmla="*/ 117430 w 156"/>
                  <a:gd name="T3" fmla="*/ 353780 h 470"/>
                  <a:gd name="T4" fmla="*/ 0 w 156"/>
                  <a:gd name="T5" fmla="*/ 321231 h 470"/>
                  <a:gd name="T6" fmla="*/ 0 w 156"/>
                  <a:gd name="T7" fmla="*/ 0 h 470"/>
                  <a:gd name="T8" fmla="*/ 117430 w 156"/>
                  <a:gd name="T9" fmla="*/ 29305 h 470"/>
                  <a:gd name="T10" fmla="*/ 0 60000 65536"/>
                  <a:gd name="T11" fmla="*/ 0 60000 65536"/>
                  <a:gd name="T12" fmla="*/ 0 60000 65536"/>
                  <a:gd name="T13" fmla="*/ 0 60000 65536"/>
                  <a:gd name="T14" fmla="*/ 0 60000 65536"/>
                  <a:gd name="T15" fmla="*/ 0 w 156"/>
                  <a:gd name="T16" fmla="*/ 0 h 470"/>
                  <a:gd name="T17" fmla="*/ 156 w 156"/>
                  <a:gd name="T18" fmla="*/ 470 h 470"/>
                </a:gdLst>
                <a:ahLst/>
                <a:cxnLst>
                  <a:cxn ang="T10">
                    <a:pos x="T0" y="T1"/>
                  </a:cxn>
                  <a:cxn ang="T11">
                    <a:pos x="T2" y="T3"/>
                  </a:cxn>
                  <a:cxn ang="T12">
                    <a:pos x="T4" y="T5"/>
                  </a:cxn>
                  <a:cxn ang="T13">
                    <a:pos x="T6" y="T7"/>
                  </a:cxn>
                  <a:cxn ang="T14">
                    <a:pos x="T8" y="T9"/>
                  </a:cxn>
                </a:cxnLst>
                <a:rect l="T15" t="T16" r="T17" b="T18"/>
                <a:pathLst>
                  <a:path w="156" h="470">
                    <a:moveTo>
                      <a:pt x="156" y="39"/>
                    </a:moveTo>
                    <a:lnTo>
                      <a:pt x="156" y="470"/>
                    </a:lnTo>
                    <a:lnTo>
                      <a:pt x="0" y="427"/>
                    </a:lnTo>
                    <a:lnTo>
                      <a:pt x="0" y="0"/>
                    </a:lnTo>
                    <a:lnTo>
                      <a:pt x="156" y="39"/>
                    </a:lnTo>
                  </a:path>
                </a:pathLst>
              </a:custGeom>
              <a:gradFill rotWithShape="0">
                <a:gsLst>
                  <a:gs pos="0">
                    <a:srgbClr val="EDEDED"/>
                  </a:gs>
                  <a:gs pos="100000">
                    <a:srgbClr val="B2B2B2"/>
                  </a:gs>
                </a:gsLst>
                <a:lin ang="5400000" scaled="1"/>
              </a:gradFill>
              <a:ln w="9525" cap="rnd">
                <a:solidFill>
                  <a:srgbClr val="333333"/>
                </a:solidFill>
                <a:round/>
                <a:headEnd/>
                <a:tailEnd/>
              </a:ln>
            </p:spPr>
            <p:txBody>
              <a:bodyPr/>
              <a:lstStyle/>
              <a:p>
                <a:pPr>
                  <a:defRPr/>
                </a:pPr>
                <a:endParaRPr kumimoji="0" lang="zh-TW" altLang="en-US" sz="1600">
                  <a:latin typeface="Calibri" pitchFamily="34" charset="0"/>
                </a:endParaRPr>
              </a:p>
            </p:txBody>
          </p:sp>
          <p:sp>
            <p:nvSpPr>
              <p:cNvPr id="40" name="Line 155"/>
              <p:cNvSpPr>
                <a:spLocks noChangeShapeType="1"/>
              </p:cNvSpPr>
              <p:nvPr/>
            </p:nvSpPr>
            <p:spPr bwMode="auto">
              <a:xfrm>
                <a:off x="2194" y="2620"/>
                <a:ext cx="163" cy="42"/>
              </a:xfrm>
              <a:prstGeom prst="line">
                <a:avLst/>
              </a:prstGeom>
              <a:noFill/>
              <a:ln w="9525">
                <a:solidFill>
                  <a:srgbClr val="676767"/>
                </a:solidFill>
                <a:round/>
                <a:headEnd/>
                <a:tailEnd/>
              </a:ln>
            </p:spPr>
            <p:txBody>
              <a:bodyPr wrap="none" anchor="ctr"/>
              <a:lstStyle/>
              <a:p>
                <a:pPr>
                  <a:defRPr/>
                </a:pPr>
                <a:endParaRPr lang="zh-TW" altLang="en-US" sz="1600">
                  <a:latin typeface="Calibri" pitchFamily="34" charset="0"/>
                </a:endParaRPr>
              </a:p>
            </p:txBody>
          </p:sp>
          <p:sp>
            <p:nvSpPr>
              <p:cNvPr id="41" name="Line 156"/>
              <p:cNvSpPr>
                <a:spLocks noChangeShapeType="1"/>
              </p:cNvSpPr>
              <p:nvPr/>
            </p:nvSpPr>
            <p:spPr bwMode="auto">
              <a:xfrm>
                <a:off x="2194" y="2588"/>
                <a:ext cx="163" cy="46"/>
              </a:xfrm>
              <a:prstGeom prst="line">
                <a:avLst/>
              </a:prstGeom>
              <a:noFill/>
              <a:ln w="9525">
                <a:solidFill>
                  <a:srgbClr val="676767"/>
                </a:solidFill>
                <a:round/>
                <a:headEnd/>
                <a:tailEnd/>
              </a:ln>
            </p:spPr>
            <p:txBody>
              <a:bodyPr wrap="none" anchor="ctr"/>
              <a:lstStyle/>
              <a:p>
                <a:pPr>
                  <a:defRPr/>
                </a:pPr>
                <a:endParaRPr lang="zh-TW" altLang="en-US" sz="1600">
                  <a:latin typeface="Calibri" pitchFamily="34" charset="0"/>
                </a:endParaRPr>
              </a:p>
            </p:txBody>
          </p:sp>
          <p:sp>
            <p:nvSpPr>
              <p:cNvPr id="42" name="Line 157"/>
              <p:cNvSpPr>
                <a:spLocks noChangeShapeType="1"/>
              </p:cNvSpPr>
              <p:nvPr/>
            </p:nvSpPr>
            <p:spPr bwMode="auto">
              <a:xfrm>
                <a:off x="2194" y="2556"/>
                <a:ext cx="163" cy="46"/>
              </a:xfrm>
              <a:prstGeom prst="line">
                <a:avLst/>
              </a:prstGeom>
              <a:noFill/>
              <a:ln w="9525">
                <a:solidFill>
                  <a:srgbClr val="676767"/>
                </a:solidFill>
                <a:round/>
                <a:headEnd/>
                <a:tailEnd/>
              </a:ln>
            </p:spPr>
            <p:txBody>
              <a:bodyPr wrap="none" anchor="ctr"/>
              <a:lstStyle/>
              <a:p>
                <a:pPr>
                  <a:defRPr/>
                </a:pPr>
                <a:endParaRPr lang="zh-TW" altLang="en-US" sz="1600">
                  <a:latin typeface="Calibri" pitchFamily="34" charset="0"/>
                </a:endParaRPr>
              </a:p>
            </p:txBody>
          </p:sp>
          <p:sp>
            <p:nvSpPr>
              <p:cNvPr id="43" name="Line 158"/>
              <p:cNvSpPr>
                <a:spLocks noChangeShapeType="1"/>
              </p:cNvSpPr>
              <p:nvPr/>
            </p:nvSpPr>
            <p:spPr bwMode="auto">
              <a:xfrm>
                <a:off x="2194" y="2524"/>
                <a:ext cx="163" cy="42"/>
              </a:xfrm>
              <a:prstGeom prst="line">
                <a:avLst/>
              </a:prstGeom>
              <a:noFill/>
              <a:ln w="9525">
                <a:solidFill>
                  <a:srgbClr val="676767"/>
                </a:solidFill>
                <a:round/>
                <a:headEnd/>
                <a:tailEnd/>
              </a:ln>
            </p:spPr>
            <p:txBody>
              <a:bodyPr wrap="none" anchor="ctr"/>
              <a:lstStyle/>
              <a:p>
                <a:pPr>
                  <a:defRPr/>
                </a:pPr>
                <a:endParaRPr lang="zh-TW" altLang="en-US" sz="1600">
                  <a:latin typeface="Calibri" pitchFamily="34" charset="0"/>
                </a:endParaRPr>
              </a:p>
            </p:txBody>
          </p:sp>
          <p:sp>
            <p:nvSpPr>
              <p:cNvPr id="44" name="Line 159"/>
              <p:cNvSpPr>
                <a:spLocks noChangeShapeType="1"/>
              </p:cNvSpPr>
              <p:nvPr/>
            </p:nvSpPr>
            <p:spPr bwMode="auto">
              <a:xfrm>
                <a:off x="2194" y="2491"/>
                <a:ext cx="163" cy="42"/>
              </a:xfrm>
              <a:prstGeom prst="line">
                <a:avLst/>
              </a:prstGeom>
              <a:noFill/>
              <a:ln w="9525">
                <a:solidFill>
                  <a:srgbClr val="676767"/>
                </a:solidFill>
                <a:round/>
                <a:headEnd/>
                <a:tailEnd/>
              </a:ln>
            </p:spPr>
            <p:txBody>
              <a:bodyPr wrap="none" anchor="ctr"/>
              <a:lstStyle/>
              <a:p>
                <a:pPr>
                  <a:defRPr/>
                </a:pPr>
                <a:endParaRPr lang="zh-TW" altLang="en-US" sz="1600">
                  <a:latin typeface="Calibri" pitchFamily="34" charset="0"/>
                </a:endParaRPr>
              </a:p>
            </p:txBody>
          </p:sp>
          <p:sp>
            <p:nvSpPr>
              <p:cNvPr id="45" name="Freeform 160"/>
              <p:cNvSpPr>
                <a:spLocks/>
              </p:cNvSpPr>
              <p:nvPr/>
            </p:nvSpPr>
            <p:spPr bwMode="auto">
              <a:xfrm>
                <a:off x="2178" y="2116"/>
                <a:ext cx="186" cy="526"/>
              </a:xfrm>
              <a:custGeom>
                <a:avLst/>
                <a:gdLst>
                  <a:gd name="T0" fmla="*/ 0 w 453"/>
                  <a:gd name="T1" fmla="*/ 0 h 1278"/>
                  <a:gd name="T2" fmla="*/ 0 w 453"/>
                  <a:gd name="T3" fmla="*/ 0 h 1278"/>
                  <a:gd name="T4" fmla="*/ 0 w 453"/>
                  <a:gd name="T5" fmla="*/ 0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a:solidFill>
                  <a:srgbClr val="808080"/>
                </a:solidFill>
                <a:round/>
                <a:headEnd/>
                <a:tailEnd/>
              </a:ln>
            </p:spPr>
            <p:txBody>
              <a:bodyPr/>
              <a:lstStyle/>
              <a:p>
                <a:pPr>
                  <a:defRPr/>
                </a:pPr>
                <a:endParaRPr kumimoji="0" lang="zh-TW" altLang="en-US" sz="1600">
                  <a:latin typeface="Calibri" pitchFamily="34" charset="0"/>
                </a:endParaRPr>
              </a:p>
            </p:txBody>
          </p:sp>
          <p:sp>
            <p:nvSpPr>
              <p:cNvPr id="46" name="Freeform 161"/>
              <p:cNvSpPr>
                <a:spLocks/>
              </p:cNvSpPr>
              <p:nvPr/>
            </p:nvSpPr>
            <p:spPr bwMode="auto">
              <a:xfrm>
                <a:off x="2213" y="2238"/>
                <a:ext cx="140" cy="66"/>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a:noFill/>
                <a:round/>
                <a:headEnd/>
                <a:tailEnd/>
              </a:ln>
            </p:spPr>
            <p:txBody>
              <a:bodyPr/>
              <a:lstStyle/>
              <a:p>
                <a:pPr>
                  <a:defRPr/>
                </a:pPr>
                <a:endParaRPr kumimoji="0" lang="zh-TW" altLang="en-US" sz="1600">
                  <a:latin typeface="Calibri" pitchFamily="34" charset="0"/>
                </a:endParaRPr>
              </a:p>
            </p:txBody>
          </p:sp>
          <p:sp>
            <p:nvSpPr>
              <p:cNvPr id="47" name="Freeform 162"/>
              <p:cNvSpPr>
                <a:spLocks/>
              </p:cNvSpPr>
              <p:nvPr/>
            </p:nvSpPr>
            <p:spPr bwMode="auto">
              <a:xfrm>
                <a:off x="2213" y="2308"/>
                <a:ext cx="140" cy="72"/>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pPr>
                  <a:defRPr/>
                </a:pPr>
                <a:endParaRPr kumimoji="0" lang="zh-TW" altLang="en-US" sz="1600">
                  <a:latin typeface="Calibri" pitchFamily="34" charset="0"/>
                </a:endParaRPr>
              </a:p>
            </p:txBody>
          </p:sp>
          <p:sp>
            <p:nvSpPr>
              <p:cNvPr id="48" name="Freeform 163"/>
              <p:cNvSpPr>
                <a:spLocks/>
              </p:cNvSpPr>
              <p:nvPr/>
            </p:nvSpPr>
            <p:spPr bwMode="auto">
              <a:xfrm>
                <a:off x="2208" y="2167"/>
                <a:ext cx="146" cy="65"/>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pPr>
                  <a:defRPr/>
                </a:pPr>
                <a:endParaRPr kumimoji="0" lang="zh-TW" altLang="en-US" sz="1600">
                  <a:latin typeface="Calibri" pitchFamily="34" charset="0"/>
                </a:endParaRPr>
              </a:p>
            </p:txBody>
          </p:sp>
        </p:grpSp>
        <p:sp>
          <p:nvSpPr>
            <p:cNvPr id="14" name="Cloud"/>
            <p:cNvSpPr>
              <a:spLocks noChangeAspect="1" noEditPoints="1" noChangeArrowheads="1"/>
            </p:cNvSpPr>
            <p:nvPr/>
          </p:nvSpPr>
          <p:spPr bwMode="auto">
            <a:xfrm>
              <a:off x="1301545" y="4470411"/>
              <a:ext cx="1451025" cy="82709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fontAlgn="auto">
                <a:spcBef>
                  <a:spcPts val="0"/>
                </a:spcBef>
                <a:spcAft>
                  <a:spcPts val="0"/>
                </a:spcAft>
                <a:defRPr/>
              </a:pPr>
              <a:endParaRPr kumimoji="0" lang="zh-TW" altLang="en-US" sz="1600">
                <a:latin typeface="Calibri" pitchFamily="34" charset="0"/>
              </a:endParaRPr>
            </a:p>
          </p:txBody>
        </p:sp>
        <p:sp>
          <p:nvSpPr>
            <p:cNvPr id="15" name="Text Box 5"/>
            <p:cNvSpPr txBox="1">
              <a:spLocks noChangeArrowheads="1"/>
            </p:cNvSpPr>
            <p:nvPr/>
          </p:nvSpPr>
          <p:spPr bwMode="auto">
            <a:xfrm>
              <a:off x="1511102" y="4733949"/>
              <a:ext cx="1143039" cy="338140"/>
            </a:xfrm>
            <a:prstGeom prst="rect">
              <a:avLst/>
            </a:prstGeom>
            <a:noFill/>
            <a:ln w="9525">
              <a:noFill/>
              <a:miter lim="800000"/>
              <a:headEnd/>
              <a:tailEnd/>
            </a:ln>
          </p:spPr>
          <p:txBody>
            <a:bodyPr>
              <a:spAutoFit/>
            </a:bodyPr>
            <a:lstStyle/>
            <a:p>
              <a:pPr>
                <a:spcBef>
                  <a:spcPct val="50000"/>
                </a:spcBef>
                <a:defRPr/>
              </a:pPr>
              <a:r>
                <a:rPr lang="zh-TW" altLang="en-US" sz="1600" dirty="0" smtClean="0">
                  <a:latin typeface="Calibri" pitchFamily="34" charset="0"/>
                </a:rPr>
                <a:t>網際網路</a:t>
              </a:r>
              <a:endParaRPr kumimoji="0" lang="en-US" altLang="zh-TW" sz="1600" dirty="0">
                <a:latin typeface="Calibri" pitchFamily="34" charset="0"/>
              </a:endParaRPr>
            </a:p>
          </p:txBody>
        </p:sp>
        <p:sp>
          <p:nvSpPr>
            <p:cNvPr id="16" name="Cloud"/>
            <p:cNvSpPr>
              <a:spLocks noChangeAspect="1" noEditPoints="1" noChangeArrowheads="1"/>
            </p:cNvSpPr>
            <p:nvPr/>
          </p:nvSpPr>
          <p:spPr bwMode="auto">
            <a:xfrm>
              <a:off x="2857349" y="5673754"/>
              <a:ext cx="1451025" cy="82709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lgn="ctr" fontAlgn="auto">
                <a:spcBef>
                  <a:spcPts val="0"/>
                </a:spcBef>
                <a:spcAft>
                  <a:spcPts val="0"/>
                </a:spcAft>
                <a:defRPr/>
              </a:pPr>
              <a:endParaRPr kumimoji="0" lang="en-US" altLang="zh-TW" sz="1600" dirty="0">
                <a:latin typeface="Calibri" pitchFamily="34" charset="0"/>
              </a:endParaRPr>
            </a:p>
          </p:txBody>
        </p:sp>
        <p:grpSp>
          <p:nvGrpSpPr>
            <p:cNvPr id="17" name="Group 149"/>
            <p:cNvGrpSpPr>
              <a:grpSpLocks/>
            </p:cNvGrpSpPr>
            <p:nvPr/>
          </p:nvGrpSpPr>
          <p:grpSpPr bwMode="auto">
            <a:xfrm>
              <a:off x="6715144" y="4221071"/>
              <a:ext cx="482520" cy="1166923"/>
              <a:chOff x="2160" y="1896"/>
              <a:chExt cx="533" cy="863"/>
            </a:xfrm>
          </p:grpSpPr>
          <p:sp>
            <p:nvSpPr>
              <p:cNvPr id="21" name="Freeform 150"/>
              <p:cNvSpPr>
                <a:spLocks noChangeAspect="1"/>
              </p:cNvSpPr>
              <p:nvPr/>
            </p:nvSpPr>
            <p:spPr bwMode="auto">
              <a:xfrm>
                <a:off x="2160" y="2249"/>
                <a:ext cx="89" cy="398"/>
              </a:xfrm>
              <a:custGeom>
                <a:avLst/>
                <a:gdLst>
                  <a:gd name="T0" fmla="*/ 0 w 144"/>
                  <a:gd name="T1" fmla="*/ 1 h 644"/>
                  <a:gd name="T2" fmla="*/ 0 w 144"/>
                  <a:gd name="T3" fmla="*/ 1 h 644"/>
                  <a:gd name="T4" fmla="*/ 1 w 144"/>
                  <a:gd name="T5" fmla="*/ 0 h 644"/>
                  <a:gd name="T6" fmla="*/ 1 w 144"/>
                  <a:gd name="T7" fmla="*/ 1 h 644"/>
                  <a:gd name="T8" fmla="*/ 0 w 144"/>
                  <a:gd name="T9" fmla="*/ 1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a:solidFill>
                  <a:srgbClr val="808080"/>
                </a:solidFill>
                <a:round/>
                <a:headEnd/>
                <a:tailEnd/>
              </a:ln>
            </p:spPr>
            <p:txBody>
              <a:bodyPr/>
              <a:lstStyle/>
              <a:p>
                <a:pPr>
                  <a:defRPr/>
                </a:pPr>
                <a:endParaRPr kumimoji="0" lang="zh-TW" altLang="en-US" sz="1600">
                  <a:latin typeface="Calibri" pitchFamily="34" charset="0"/>
                </a:endParaRPr>
              </a:p>
            </p:txBody>
          </p:sp>
          <p:sp>
            <p:nvSpPr>
              <p:cNvPr id="22" name="Freeform 151"/>
              <p:cNvSpPr>
                <a:spLocks/>
              </p:cNvSpPr>
              <p:nvPr/>
            </p:nvSpPr>
            <p:spPr bwMode="auto">
              <a:xfrm>
                <a:off x="2162" y="1896"/>
                <a:ext cx="530" cy="185"/>
              </a:xfrm>
              <a:custGeom>
                <a:avLst/>
                <a:gdLst>
                  <a:gd name="T0" fmla="*/ 0 w 1291"/>
                  <a:gd name="T1" fmla="*/ 0 h 449"/>
                  <a:gd name="T2" fmla="*/ 0 w 1291"/>
                  <a:gd name="T3" fmla="*/ 0 h 449"/>
                  <a:gd name="T4" fmla="*/ 0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9525" cap="rnd">
                <a:solidFill>
                  <a:srgbClr val="333333"/>
                </a:solidFill>
                <a:round/>
                <a:headEnd/>
                <a:tailEnd/>
              </a:ln>
            </p:spPr>
            <p:txBody>
              <a:bodyPr/>
              <a:lstStyle/>
              <a:p>
                <a:pPr>
                  <a:defRPr/>
                </a:pPr>
                <a:endParaRPr kumimoji="0" lang="zh-TW" altLang="en-US" sz="1600">
                  <a:latin typeface="Calibri" pitchFamily="34" charset="0"/>
                </a:endParaRPr>
              </a:p>
            </p:txBody>
          </p:sp>
          <p:sp>
            <p:nvSpPr>
              <p:cNvPr id="23" name="Freeform 152"/>
              <p:cNvSpPr>
                <a:spLocks/>
              </p:cNvSpPr>
              <p:nvPr/>
            </p:nvSpPr>
            <p:spPr bwMode="auto">
              <a:xfrm>
                <a:off x="2170" y="2538"/>
                <a:ext cx="514" cy="221"/>
              </a:xfrm>
              <a:custGeom>
                <a:avLst/>
                <a:gdLst>
                  <a:gd name="T0" fmla="*/ 0 w 1252"/>
                  <a:gd name="T1" fmla="*/ 0 h 536"/>
                  <a:gd name="T2" fmla="*/ 0 w 1252"/>
                  <a:gd name="T3" fmla="*/ 0 h 536"/>
                  <a:gd name="T4" fmla="*/ 0 w 1252"/>
                  <a:gd name="T5" fmla="*/ 0 h 536"/>
                  <a:gd name="T6" fmla="*/ 0 w 1252"/>
                  <a:gd name="T7" fmla="*/ 0 h 536"/>
                  <a:gd name="T8" fmla="*/ 0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808080"/>
              </a:solidFill>
              <a:ln w="3175" cap="rnd">
                <a:solidFill>
                  <a:srgbClr val="808080"/>
                </a:solidFill>
                <a:round/>
                <a:headEnd/>
                <a:tailEnd/>
              </a:ln>
            </p:spPr>
            <p:txBody>
              <a:bodyPr/>
              <a:lstStyle/>
              <a:p>
                <a:pPr>
                  <a:defRPr/>
                </a:pPr>
                <a:endParaRPr kumimoji="0" lang="zh-TW" altLang="en-US" sz="1600">
                  <a:latin typeface="Calibri" pitchFamily="34" charset="0"/>
                </a:endParaRPr>
              </a:p>
            </p:txBody>
          </p:sp>
          <p:sp>
            <p:nvSpPr>
              <p:cNvPr id="24" name="Freeform 153"/>
              <p:cNvSpPr>
                <a:spLocks/>
              </p:cNvSpPr>
              <p:nvPr/>
            </p:nvSpPr>
            <p:spPr bwMode="auto">
              <a:xfrm>
                <a:off x="2393" y="1947"/>
                <a:ext cx="300" cy="791"/>
              </a:xfrm>
              <a:custGeom>
                <a:avLst/>
                <a:gdLst>
                  <a:gd name="T0" fmla="*/ 0 w 729"/>
                  <a:gd name="T1" fmla="*/ 0 h 1916"/>
                  <a:gd name="T2" fmla="*/ 0 w 729"/>
                  <a:gd name="T3" fmla="*/ 0 h 1916"/>
                  <a:gd name="T4" fmla="*/ 0 w 729"/>
                  <a:gd name="T5" fmla="*/ 0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9525" cap="rnd">
                <a:solidFill>
                  <a:srgbClr val="333333"/>
                </a:solidFill>
                <a:round/>
                <a:headEnd/>
                <a:tailEnd/>
              </a:ln>
            </p:spPr>
            <p:txBody>
              <a:bodyPr/>
              <a:lstStyle/>
              <a:p>
                <a:pPr>
                  <a:defRPr/>
                </a:pPr>
                <a:endParaRPr kumimoji="0" lang="zh-TW" altLang="en-US" sz="1600">
                  <a:latin typeface="Calibri" pitchFamily="34" charset="0"/>
                </a:endParaRPr>
              </a:p>
            </p:txBody>
          </p:sp>
          <p:sp>
            <p:nvSpPr>
              <p:cNvPr id="25" name="Freeform 154"/>
              <p:cNvSpPr>
                <a:spLocks/>
              </p:cNvSpPr>
              <p:nvPr/>
            </p:nvSpPr>
            <p:spPr bwMode="auto">
              <a:xfrm>
                <a:off x="2160" y="2022"/>
                <a:ext cx="237" cy="711"/>
              </a:xfrm>
              <a:custGeom>
                <a:avLst/>
                <a:gdLst>
                  <a:gd name="T0" fmla="*/ 117430 w 156"/>
                  <a:gd name="T1" fmla="*/ 29305 h 470"/>
                  <a:gd name="T2" fmla="*/ 117430 w 156"/>
                  <a:gd name="T3" fmla="*/ 353780 h 470"/>
                  <a:gd name="T4" fmla="*/ 0 w 156"/>
                  <a:gd name="T5" fmla="*/ 321231 h 470"/>
                  <a:gd name="T6" fmla="*/ 0 w 156"/>
                  <a:gd name="T7" fmla="*/ 0 h 470"/>
                  <a:gd name="T8" fmla="*/ 117430 w 156"/>
                  <a:gd name="T9" fmla="*/ 29305 h 470"/>
                  <a:gd name="T10" fmla="*/ 0 60000 65536"/>
                  <a:gd name="T11" fmla="*/ 0 60000 65536"/>
                  <a:gd name="T12" fmla="*/ 0 60000 65536"/>
                  <a:gd name="T13" fmla="*/ 0 60000 65536"/>
                  <a:gd name="T14" fmla="*/ 0 60000 65536"/>
                  <a:gd name="T15" fmla="*/ 0 w 156"/>
                  <a:gd name="T16" fmla="*/ 0 h 470"/>
                  <a:gd name="T17" fmla="*/ 156 w 156"/>
                  <a:gd name="T18" fmla="*/ 470 h 470"/>
                </a:gdLst>
                <a:ahLst/>
                <a:cxnLst>
                  <a:cxn ang="T10">
                    <a:pos x="T0" y="T1"/>
                  </a:cxn>
                  <a:cxn ang="T11">
                    <a:pos x="T2" y="T3"/>
                  </a:cxn>
                  <a:cxn ang="T12">
                    <a:pos x="T4" y="T5"/>
                  </a:cxn>
                  <a:cxn ang="T13">
                    <a:pos x="T6" y="T7"/>
                  </a:cxn>
                  <a:cxn ang="T14">
                    <a:pos x="T8" y="T9"/>
                  </a:cxn>
                </a:cxnLst>
                <a:rect l="T15" t="T16" r="T17" b="T18"/>
                <a:pathLst>
                  <a:path w="156" h="470">
                    <a:moveTo>
                      <a:pt x="156" y="39"/>
                    </a:moveTo>
                    <a:lnTo>
                      <a:pt x="156" y="470"/>
                    </a:lnTo>
                    <a:lnTo>
                      <a:pt x="0" y="427"/>
                    </a:lnTo>
                    <a:lnTo>
                      <a:pt x="0" y="0"/>
                    </a:lnTo>
                    <a:lnTo>
                      <a:pt x="156" y="39"/>
                    </a:lnTo>
                  </a:path>
                </a:pathLst>
              </a:custGeom>
              <a:gradFill rotWithShape="0">
                <a:gsLst>
                  <a:gs pos="0">
                    <a:srgbClr val="EDEDED"/>
                  </a:gs>
                  <a:gs pos="100000">
                    <a:srgbClr val="B2B2B2"/>
                  </a:gs>
                </a:gsLst>
                <a:lin ang="5400000" scaled="1"/>
              </a:gradFill>
              <a:ln w="9525" cap="rnd">
                <a:solidFill>
                  <a:srgbClr val="333333"/>
                </a:solidFill>
                <a:round/>
                <a:headEnd/>
                <a:tailEnd/>
              </a:ln>
            </p:spPr>
            <p:txBody>
              <a:bodyPr/>
              <a:lstStyle/>
              <a:p>
                <a:pPr>
                  <a:defRPr/>
                </a:pPr>
                <a:endParaRPr kumimoji="0" lang="zh-TW" altLang="en-US" sz="1600">
                  <a:latin typeface="Calibri" pitchFamily="34" charset="0"/>
                </a:endParaRPr>
              </a:p>
            </p:txBody>
          </p:sp>
          <p:sp>
            <p:nvSpPr>
              <p:cNvPr id="26" name="Line 155"/>
              <p:cNvSpPr>
                <a:spLocks noChangeShapeType="1"/>
              </p:cNvSpPr>
              <p:nvPr/>
            </p:nvSpPr>
            <p:spPr bwMode="auto">
              <a:xfrm>
                <a:off x="2193" y="2620"/>
                <a:ext cx="163" cy="42"/>
              </a:xfrm>
              <a:prstGeom prst="line">
                <a:avLst/>
              </a:prstGeom>
              <a:noFill/>
              <a:ln w="9525">
                <a:solidFill>
                  <a:srgbClr val="676767"/>
                </a:solidFill>
                <a:round/>
                <a:headEnd/>
                <a:tailEnd/>
              </a:ln>
            </p:spPr>
            <p:txBody>
              <a:bodyPr wrap="none" anchor="ctr"/>
              <a:lstStyle/>
              <a:p>
                <a:pPr>
                  <a:defRPr/>
                </a:pPr>
                <a:endParaRPr lang="zh-TW" altLang="en-US" sz="1600">
                  <a:latin typeface="Calibri" pitchFamily="34" charset="0"/>
                </a:endParaRPr>
              </a:p>
            </p:txBody>
          </p:sp>
          <p:sp>
            <p:nvSpPr>
              <p:cNvPr id="27" name="Line 156"/>
              <p:cNvSpPr>
                <a:spLocks noChangeShapeType="1"/>
              </p:cNvSpPr>
              <p:nvPr/>
            </p:nvSpPr>
            <p:spPr bwMode="auto">
              <a:xfrm>
                <a:off x="2193" y="2588"/>
                <a:ext cx="163" cy="46"/>
              </a:xfrm>
              <a:prstGeom prst="line">
                <a:avLst/>
              </a:prstGeom>
              <a:noFill/>
              <a:ln w="9525">
                <a:solidFill>
                  <a:srgbClr val="676767"/>
                </a:solidFill>
                <a:round/>
                <a:headEnd/>
                <a:tailEnd/>
              </a:ln>
            </p:spPr>
            <p:txBody>
              <a:bodyPr wrap="none" anchor="ctr"/>
              <a:lstStyle/>
              <a:p>
                <a:pPr>
                  <a:defRPr/>
                </a:pPr>
                <a:endParaRPr lang="zh-TW" altLang="en-US" sz="1600">
                  <a:latin typeface="Calibri" pitchFamily="34" charset="0"/>
                </a:endParaRPr>
              </a:p>
            </p:txBody>
          </p:sp>
          <p:sp>
            <p:nvSpPr>
              <p:cNvPr id="28" name="Line 157"/>
              <p:cNvSpPr>
                <a:spLocks noChangeShapeType="1"/>
              </p:cNvSpPr>
              <p:nvPr/>
            </p:nvSpPr>
            <p:spPr bwMode="auto">
              <a:xfrm>
                <a:off x="2193" y="2556"/>
                <a:ext cx="163" cy="46"/>
              </a:xfrm>
              <a:prstGeom prst="line">
                <a:avLst/>
              </a:prstGeom>
              <a:noFill/>
              <a:ln w="9525">
                <a:solidFill>
                  <a:srgbClr val="676767"/>
                </a:solidFill>
                <a:round/>
                <a:headEnd/>
                <a:tailEnd/>
              </a:ln>
            </p:spPr>
            <p:txBody>
              <a:bodyPr wrap="none" anchor="ctr"/>
              <a:lstStyle/>
              <a:p>
                <a:pPr>
                  <a:defRPr/>
                </a:pPr>
                <a:endParaRPr lang="zh-TW" altLang="en-US" sz="1600">
                  <a:latin typeface="Calibri" pitchFamily="34" charset="0"/>
                </a:endParaRPr>
              </a:p>
            </p:txBody>
          </p:sp>
          <p:sp>
            <p:nvSpPr>
              <p:cNvPr id="29" name="Line 158"/>
              <p:cNvSpPr>
                <a:spLocks noChangeShapeType="1"/>
              </p:cNvSpPr>
              <p:nvPr/>
            </p:nvSpPr>
            <p:spPr bwMode="auto">
              <a:xfrm>
                <a:off x="2193" y="2524"/>
                <a:ext cx="163" cy="42"/>
              </a:xfrm>
              <a:prstGeom prst="line">
                <a:avLst/>
              </a:prstGeom>
              <a:noFill/>
              <a:ln w="9525">
                <a:solidFill>
                  <a:srgbClr val="676767"/>
                </a:solidFill>
                <a:round/>
                <a:headEnd/>
                <a:tailEnd/>
              </a:ln>
            </p:spPr>
            <p:txBody>
              <a:bodyPr wrap="none" anchor="ctr"/>
              <a:lstStyle/>
              <a:p>
                <a:pPr>
                  <a:defRPr/>
                </a:pPr>
                <a:endParaRPr lang="zh-TW" altLang="en-US" sz="1600">
                  <a:latin typeface="Calibri" pitchFamily="34" charset="0"/>
                </a:endParaRPr>
              </a:p>
            </p:txBody>
          </p:sp>
          <p:sp>
            <p:nvSpPr>
              <p:cNvPr id="30" name="Line 159"/>
              <p:cNvSpPr>
                <a:spLocks noChangeShapeType="1"/>
              </p:cNvSpPr>
              <p:nvPr/>
            </p:nvSpPr>
            <p:spPr bwMode="auto">
              <a:xfrm>
                <a:off x="2193" y="2491"/>
                <a:ext cx="163" cy="42"/>
              </a:xfrm>
              <a:prstGeom prst="line">
                <a:avLst/>
              </a:prstGeom>
              <a:noFill/>
              <a:ln w="9525">
                <a:solidFill>
                  <a:srgbClr val="676767"/>
                </a:solidFill>
                <a:round/>
                <a:headEnd/>
                <a:tailEnd/>
              </a:ln>
            </p:spPr>
            <p:txBody>
              <a:bodyPr wrap="none" anchor="ctr"/>
              <a:lstStyle/>
              <a:p>
                <a:pPr>
                  <a:defRPr/>
                </a:pPr>
                <a:endParaRPr lang="zh-TW" altLang="en-US" sz="1600">
                  <a:latin typeface="Calibri" pitchFamily="34" charset="0"/>
                </a:endParaRPr>
              </a:p>
            </p:txBody>
          </p:sp>
          <p:sp>
            <p:nvSpPr>
              <p:cNvPr id="31" name="Freeform 160"/>
              <p:cNvSpPr>
                <a:spLocks/>
              </p:cNvSpPr>
              <p:nvPr/>
            </p:nvSpPr>
            <p:spPr bwMode="auto">
              <a:xfrm>
                <a:off x="2178" y="2116"/>
                <a:ext cx="186" cy="526"/>
              </a:xfrm>
              <a:custGeom>
                <a:avLst/>
                <a:gdLst>
                  <a:gd name="T0" fmla="*/ 0 w 453"/>
                  <a:gd name="T1" fmla="*/ 0 h 1278"/>
                  <a:gd name="T2" fmla="*/ 0 w 453"/>
                  <a:gd name="T3" fmla="*/ 0 h 1278"/>
                  <a:gd name="T4" fmla="*/ 0 w 453"/>
                  <a:gd name="T5" fmla="*/ 0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a:solidFill>
                  <a:srgbClr val="808080"/>
                </a:solidFill>
                <a:round/>
                <a:headEnd/>
                <a:tailEnd/>
              </a:ln>
            </p:spPr>
            <p:txBody>
              <a:bodyPr/>
              <a:lstStyle/>
              <a:p>
                <a:pPr>
                  <a:defRPr/>
                </a:pPr>
                <a:endParaRPr kumimoji="0" lang="zh-TW" altLang="en-US" sz="1600">
                  <a:latin typeface="Calibri" pitchFamily="34" charset="0"/>
                </a:endParaRPr>
              </a:p>
            </p:txBody>
          </p:sp>
          <p:sp>
            <p:nvSpPr>
              <p:cNvPr id="32" name="Freeform 161"/>
              <p:cNvSpPr>
                <a:spLocks/>
              </p:cNvSpPr>
              <p:nvPr/>
            </p:nvSpPr>
            <p:spPr bwMode="auto">
              <a:xfrm>
                <a:off x="2211" y="2238"/>
                <a:ext cx="140" cy="66"/>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a:noFill/>
                <a:round/>
                <a:headEnd/>
                <a:tailEnd/>
              </a:ln>
            </p:spPr>
            <p:txBody>
              <a:bodyPr/>
              <a:lstStyle/>
              <a:p>
                <a:pPr>
                  <a:defRPr/>
                </a:pPr>
                <a:endParaRPr kumimoji="0" lang="zh-TW" altLang="en-US" sz="1600">
                  <a:latin typeface="Calibri" pitchFamily="34" charset="0"/>
                </a:endParaRPr>
              </a:p>
            </p:txBody>
          </p:sp>
          <p:sp>
            <p:nvSpPr>
              <p:cNvPr id="33" name="Freeform 162"/>
              <p:cNvSpPr>
                <a:spLocks/>
              </p:cNvSpPr>
              <p:nvPr/>
            </p:nvSpPr>
            <p:spPr bwMode="auto">
              <a:xfrm>
                <a:off x="2211" y="2308"/>
                <a:ext cx="140" cy="72"/>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pPr>
                  <a:defRPr/>
                </a:pPr>
                <a:endParaRPr kumimoji="0" lang="zh-TW" altLang="en-US" sz="1600">
                  <a:latin typeface="Calibri" pitchFamily="34" charset="0"/>
                </a:endParaRPr>
              </a:p>
            </p:txBody>
          </p:sp>
          <p:sp>
            <p:nvSpPr>
              <p:cNvPr id="34" name="Freeform 163"/>
              <p:cNvSpPr>
                <a:spLocks/>
              </p:cNvSpPr>
              <p:nvPr/>
            </p:nvSpPr>
            <p:spPr bwMode="auto">
              <a:xfrm>
                <a:off x="2207" y="2167"/>
                <a:ext cx="144" cy="65"/>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pPr>
                  <a:defRPr/>
                </a:pPr>
                <a:endParaRPr kumimoji="0" lang="zh-TW" altLang="en-US" sz="1600">
                  <a:latin typeface="Calibri" pitchFamily="34" charset="0"/>
                </a:endParaRPr>
              </a:p>
            </p:txBody>
          </p:sp>
        </p:grpSp>
        <p:sp>
          <p:nvSpPr>
            <p:cNvPr id="18" name="文字方塊 17"/>
            <p:cNvSpPr txBox="1"/>
            <p:nvPr/>
          </p:nvSpPr>
          <p:spPr>
            <a:xfrm>
              <a:off x="6302354" y="5407041"/>
              <a:ext cx="1210630" cy="338556"/>
            </a:xfrm>
            <a:prstGeom prst="rect">
              <a:avLst/>
            </a:prstGeom>
            <a:noFill/>
          </p:spPr>
          <p:txBody>
            <a:bodyPr wrap="none">
              <a:spAutoFit/>
            </a:bodyPr>
            <a:lstStyle/>
            <a:p>
              <a:pPr>
                <a:defRPr/>
              </a:pPr>
              <a:r>
                <a:rPr lang="zh-TW" altLang="en-US" sz="1600" dirty="0" smtClean="0">
                  <a:latin typeface="Calibri" pitchFamily="34" charset="0"/>
                </a:rPr>
                <a:t>網路伺服器</a:t>
              </a:r>
              <a:endParaRPr lang="zh-TW" altLang="en-US" sz="1600" dirty="0">
                <a:latin typeface="Calibri" pitchFamily="34" charset="0"/>
              </a:endParaRPr>
            </a:p>
          </p:txBody>
        </p:sp>
        <p:cxnSp>
          <p:nvCxnSpPr>
            <p:cNvPr id="19" name="直線接點 18"/>
            <p:cNvCxnSpPr/>
            <p:nvPr/>
          </p:nvCxnSpPr>
          <p:spPr>
            <a:xfrm rot="5400000">
              <a:off x="4572706" y="4674406"/>
              <a:ext cx="285751" cy="158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文字方塊 227"/>
            <p:cNvSpPr txBox="1">
              <a:spLocks noChangeArrowheads="1"/>
            </p:cNvSpPr>
            <p:nvPr/>
          </p:nvSpPr>
          <p:spPr bwMode="auto">
            <a:xfrm>
              <a:off x="7215206" y="4030672"/>
              <a:ext cx="582231" cy="338556"/>
            </a:xfrm>
            <a:prstGeom prst="rect">
              <a:avLst/>
            </a:prstGeom>
            <a:noFill/>
            <a:ln w="9525">
              <a:noFill/>
              <a:miter lim="800000"/>
              <a:headEnd/>
              <a:tailEnd/>
            </a:ln>
          </p:spPr>
          <p:txBody>
            <a:bodyPr wrap="none">
              <a:spAutoFit/>
            </a:bodyPr>
            <a:lstStyle/>
            <a:p>
              <a:r>
                <a:rPr lang="en-US" altLang="zh-TW" sz="1600">
                  <a:latin typeface="Calibri" pitchFamily="34" charset="0"/>
                </a:rPr>
                <a:t>DMZ</a:t>
              </a:r>
              <a:endParaRPr lang="zh-TW" altLang="en-US" sz="1600">
                <a:latin typeface="Calibri" pitchFamily="34" charset="0"/>
              </a:endParaRPr>
            </a:p>
          </p:txBody>
        </p:sp>
      </p:grpSp>
      <p:sp>
        <p:nvSpPr>
          <p:cNvPr id="126" name="Text Box 5"/>
          <p:cNvSpPr txBox="1">
            <a:spLocks noChangeArrowheads="1"/>
          </p:cNvSpPr>
          <p:nvPr/>
        </p:nvSpPr>
        <p:spPr bwMode="auto">
          <a:xfrm>
            <a:off x="3000372" y="5805506"/>
            <a:ext cx="1143000" cy="338138"/>
          </a:xfrm>
          <a:prstGeom prst="rect">
            <a:avLst/>
          </a:prstGeom>
          <a:noFill/>
          <a:ln w="9525">
            <a:noFill/>
            <a:miter lim="800000"/>
            <a:headEnd/>
            <a:tailEnd/>
          </a:ln>
        </p:spPr>
        <p:txBody>
          <a:bodyPr>
            <a:spAutoFit/>
          </a:bodyPr>
          <a:lstStyle/>
          <a:p>
            <a:pPr>
              <a:spcBef>
                <a:spcPct val="50000"/>
              </a:spcBef>
              <a:defRPr/>
            </a:pPr>
            <a:r>
              <a:rPr lang="zh-TW" altLang="en-US" sz="1600" dirty="0" smtClean="0">
                <a:latin typeface="Calibri" pitchFamily="34" charset="0"/>
              </a:rPr>
              <a:t>內部網路</a:t>
            </a:r>
            <a:endParaRPr kumimoji="0" lang="en-US" altLang="zh-TW" sz="1600" dirty="0">
              <a:latin typeface="Calibri"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500702"/>
          </a:xfrm>
        </p:spPr>
        <p:txBody>
          <a:bodyPr>
            <a:normAutofit/>
          </a:bodyPr>
          <a:lstStyle/>
          <a:p>
            <a:pPr lvl="0">
              <a:spcBef>
                <a:spcPts val="1200"/>
              </a:spcBef>
            </a:pPr>
            <a:r>
              <a:rPr lang="zh-TW" altLang="en-US" dirty="0" smtClean="0"/>
              <a:t>如前頁圖示，蜜罐可以是 </a:t>
            </a:r>
            <a:r>
              <a:rPr lang="en-US" altLang="zh-TW" dirty="0" smtClean="0"/>
              <a:t>DMZ</a:t>
            </a:r>
            <a:r>
              <a:rPr lang="zh-TW" altLang="en-US" dirty="0" smtClean="0"/>
              <a:t> 中的一台電腦，執行故意未安裝補丁的 </a:t>
            </a:r>
            <a:r>
              <a:rPr lang="en-US" altLang="zh-TW" dirty="0" smtClean="0"/>
              <a:t>W</a:t>
            </a:r>
            <a:r>
              <a:rPr lang="en-US" dirty="0" smtClean="0"/>
              <a:t>indows </a:t>
            </a:r>
            <a:r>
              <a:rPr lang="zh-TW" altLang="en-US" dirty="0" smtClean="0"/>
              <a:t>或 </a:t>
            </a:r>
            <a:r>
              <a:rPr lang="en-US" dirty="0" smtClean="0"/>
              <a:t>Linux</a:t>
            </a:r>
            <a:r>
              <a:rPr lang="zh-TW" altLang="en-US" dirty="0" smtClean="0"/>
              <a:t> 作業系統，即成為逼真的誘餌。在蜜罐上加裝主機 </a:t>
            </a:r>
            <a:r>
              <a:rPr lang="en-US" altLang="zh-TW" dirty="0" smtClean="0"/>
              <a:t>IDS</a:t>
            </a:r>
            <a:r>
              <a:rPr lang="zh-TW" altLang="en-US" dirty="0" smtClean="0"/>
              <a:t> 和其他監控軟體，以記錄進出該電腦的所有活動。</a:t>
            </a:r>
          </a:p>
          <a:p>
            <a:pPr lvl="0">
              <a:spcBef>
                <a:spcPts val="1200"/>
              </a:spcBef>
            </a:pPr>
            <a:r>
              <a:rPr lang="zh-TW" altLang="en-US" dirty="0" smtClean="0"/>
              <a:t>由於蜜罐本身並不具備聯絡價值，因此所有針對蜜罐的通訊要求都屬可疑。蜜罐所收到的訊息或受到的攻擊可補強真實系統的防禦機制。</a:t>
            </a:r>
            <a:endParaRPr lang="en-US" altLang="zh-TW" dirty="0" smtClean="0"/>
          </a:p>
          <a:p>
            <a:pPr lvl="1">
              <a:spcBef>
                <a:spcPts val="1200"/>
              </a:spcBef>
            </a:pPr>
            <a:r>
              <a:rPr lang="zh-TW" altLang="en-US" dirty="0" smtClean="0"/>
              <a:t>蜜罐的觀念可以應用於垃圾郵件篩選：如果有郵件被送到一個虛設的電子郵件地址，就一定是垃圾郵件；可以從真實信箱中將相同的郵件刪除。</a:t>
            </a:r>
            <a:endParaRPr lang="en-US" altLang="zh-TW" dirty="0" smtClean="0"/>
          </a:p>
          <a:p>
            <a:pPr lvl="0">
              <a:spcBef>
                <a:spcPts val="1200"/>
              </a:spcBef>
            </a:pPr>
            <a:r>
              <a:rPr lang="zh-TW" altLang="en-US" dirty="0" smtClean="0"/>
              <a:t>由於蜜罐有漏洞，有時會受駭客挾持成為傀儡去攻擊別人的系統。因此將蜜罐設計在反向的防火牆後面，以防止蜜罐對外發動攻擊。</a:t>
            </a:r>
            <a:endParaRPr lang="en-US" altLang="zh-TW" dirty="0" smtClean="0"/>
          </a:p>
          <a:p>
            <a:pPr lvl="0">
              <a:spcBef>
                <a:spcPts val="1200"/>
              </a:spcBef>
            </a:pPr>
            <a:r>
              <a:rPr lang="zh-TW" altLang="en-US" dirty="0" smtClean="0"/>
              <a:t>可以將一些蜜罐、防火牆、路由器連結成一個蜜網 </a:t>
            </a:r>
            <a:r>
              <a:rPr lang="en-US" altLang="zh-TW" dirty="0" smtClean="0"/>
              <a:t>(honeynet)</a:t>
            </a:r>
            <a:r>
              <a:rPr lang="zh-TW" altLang="en-US" dirty="0" smtClean="0"/>
              <a:t>，用以模擬真實網路。它可以吸引更多的攻擊並且收集更多的資料。建置蜜網的價格頗高，大多為了研究用途。</a:t>
            </a:r>
          </a:p>
        </p:txBody>
      </p:sp>
      <p:sp>
        <p:nvSpPr>
          <p:cNvPr id="3" name="標題 2"/>
          <p:cNvSpPr>
            <a:spLocks noGrp="1"/>
          </p:cNvSpPr>
          <p:nvPr>
            <p:ph type="title"/>
          </p:nvPr>
        </p:nvSpPr>
        <p:spPr/>
        <p:txBody>
          <a:bodyPr/>
          <a:lstStyle/>
          <a:p>
            <a:r>
              <a:rPr lang="zh-TW" altLang="en-US" dirty="0" smtClean="0"/>
              <a:t>蜜罐 </a:t>
            </a:r>
            <a:r>
              <a:rPr lang="en-US" altLang="zh-TW" smtClean="0"/>
              <a:t>(II)</a:t>
            </a:r>
            <a:endParaRPr lang="zh-TW"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4286280" cy="5286412"/>
          </a:xfrm>
        </p:spPr>
        <p:txBody>
          <a:bodyPr/>
          <a:lstStyle/>
          <a:p>
            <a:pPr>
              <a:spcBef>
                <a:spcPts val="1200"/>
              </a:spcBef>
            </a:pPr>
            <a:r>
              <a:rPr lang="zh-TW" altLang="en-US" dirty="0" smtClean="0"/>
              <a:t>比對特徵為主的 </a:t>
            </a:r>
            <a:r>
              <a:rPr lang="en-US" altLang="zh-TW" dirty="0" smtClean="0"/>
              <a:t>(signature-based) </a:t>
            </a:r>
            <a:r>
              <a:rPr lang="zh-TW" altLang="en-US" dirty="0" smtClean="0"/>
              <a:t>偵測：在資訊流裡比對惡意攻擊的特徵；這些特徵的資料庫需要經常更新。</a:t>
            </a:r>
            <a:endParaRPr lang="en-US" altLang="zh-TW" dirty="0" smtClean="0"/>
          </a:p>
          <a:p>
            <a:pPr>
              <a:spcBef>
                <a:spcPts val="1200"/>
              </a:spcBef>
            </a:pPr>
            <a:r>
              <a:rPr lang="zh-TW" altLang="en-US" dirty="0" smtClean="0"/>
              <a:t>異常狀況為主的 </a:t>
            </a:r>
            <a:r>
              <a:rPr lang="en-US" altLang="zh-TW" dirty="0" smtClean="0"/>
              <a:t>(anomaly-based) </a:t>
            </a:r>
            <a:r>
              <a:rPr lang="zh-TW" altLang="en-US" dirty="0" smtClean="0"/>
              <a:t>偵測：定義何為異常狀況後，依照定義做資訊流監視。</a:t>
            </a:r>
            <a:endParaRPr lang="en-US" altLang="zh-TW" dirty="0" smtClean="0"/>
          </a:p>
          <a:p>
            <a:pPr>
              <a:spcBef>
                <a:spcPts val="1200"/>
              </a:spcBef>
            </a:pPr>
            <a:r>
              <a:rPr lang="zh-TW" altLang="en-US" dirty="0" smtClean="0"/>
              <a:t>協定狀態分析 </a:t>
            </a:r>
            <a:r>
              <a:rPr lang="en-US" altLang="zh-TW" dirty="0" smtClean="0"/>
              <a:t>(stateful protocol analysis)</a:t>
            </a:r>
            <a:r>
              <a:rPr lang="zh-TW" altLang="en-US" dirty="0" smtClean="0"/>
              <a:t>：依廠商提供的原則進行監視。</a:t>
            </a:r>
            <a:endParaRPr lang="zh-TW" altLang="en-US" dirty="0"/>
          </a:p>
        </p:txBody>
      </p:sp>
      <p:sp>
        <p:nvSpPr>
          <p:cNvPr id="3" name="標題 2"/>
          <p:cNvSpPr>
            <a:spLocks noGrp="1"/>
          </p:cNvSpPr>
          <p:nvPr>
            <p:ph type="title"/>
          </p:nvPr>
        </p:nvSpPr>
        <p:spPr/>
        <p:txBody>
          <a:bodyPr/>
          <a:lstStyle/>
          <a:p>
            <a:r>
              <a:rPr lang="zh-TW" altLang="en-US" dirty="0" smtClean="0"/>
              <a:t>入侵偵測的方法</a:t>
            </a:r>
            <a:endParaRPr lang="zh-TW" altLang="en-US" dirty="0"/>
          </a:p>
        </p:txBody>
      </p:sp>
      <p:pic>
        <p:nvPicPr>
          <p:cNvPr id="1026" name="Picture 2"/>
          <p:cNvPicPr>
            <a:picLocks noChangeAspect="1" noChangeArrowheads="1"/>
          </p:cNvPicPr>
          <p:nvPr/>
        </p:nvPicPr>
        <p:blipFill>
          <a:blip r:embed="rId2" cstate="print"/>
          <a:srcRect/>
          <a:stretch>
            <a:fillRect/>
          </a:stretch>
        </p:blipFill>
        <p:spPr bwMode="auto">
          <a:xfrm>
            <a:off x="5004048" y="2577693"/>
            <a:ext cx="3364044" cy="24943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500702"/>
          </a:xfrm>
        </p:spPr>
        <p:txBody>
          <a:bodyPr>
            <a:normAutofit/>
          </a:bodyPr>
          <a:lstStyle/>
          <a:p>
            <a:pPr>
              <a:spcBef>
                <a:spcPts val="1200"/>
              </a:spcBef>
            </a:pPr>
            <a:r>
              <a:rPr lang="zh-TW" altLang="en-US" dirty="0" smtClean="0"/>
              <a:t>已知的威脅能被找到一些固定的特徵 </a:t>
            </a:r>
            <a:r>
              <a:rPr lang="en-US" altLang="zh-TW" dirty="0" smtClean="0"/>
              <a:t>(signatures)</a:t>
            </a:r>
            <a:r>
              <a:rPr lang="zh-TW" altLang="en-US" dirty="0" smtClean="0"/>
              <a:t>。而特徵偵測是將這些特徵與偵測到的事件做比對，以識別可能的安全事故。</a:t>
            </a:r>
            <a:endParaRPr lang="en-US" altLang="zh-TW" dirty="0" smtClean="0"/>
          </a:p>
          <a:p>
            <a:pPr lvl="1">
              <a:spcBef>
                <a:spcPts val="1200"/>
              </a:spcBef>
            </a:pPr>
            <a:r>
              <a:rPr lang="zh-TW" altLang="en-US" dirty="0" smtClean="0"/>
              <a:t>例如，假設已知一封主題為</a:t>
            </a:r>
            <a:r>
              <a:rPr lang="zh-TW" altLang="en-US" dirty="0" smtClean="0">
                <a:latin typeface="微軟正黑體"/>
                <a:ea typeface="微軟正黑體"/>
              </a:rPr>
              <a:t>「生日快樂」且有</a:t>
            </a:r>
            <a:r>
              <a:rPr lang="zh-TW" altLang="en-US" dirty="0" smtClean="0"/>
              <a:t>附檔 </a:t>
            </a:r>
            <a:r>
              <a:rPr lang="en-US" altLang="zh-TW" dirty="0" smtClean="0"/>
              <a:t>gift.exe</a:t>
            </a:r>
            <a:r>
              <a:rPr lang="zh-TW" altLang="en-US" dirty="0" smtClean="0"/>
              <a:t> </a:t>
            </a:r>
            <a:r>
              <a:rPr lang="zh-TW" altLang="en-US" dirty="0" smtClean="0">
                <a:latin typeface="微軟正黑體"/>
                <a:ea typeface="微軟正黑體"/>
              </a:rPr>
              <a:t>的</a:t>
            </a:r>
            <a:r>
              <a:rPr lang="zh-TW" altLang="en-US" dirty="0" smtClean="0"/>
              <a:t>電子郵件為惡意攻擊，</a:t>
            </a:r>
            <a:r>
              <a:rPr lang="en-US" altLang="zh-TW" dirty="0" smtClean="0"/>
              <a:t>IDPS</a:t>
            </a:r>
            <a:r>
              <a:rPr lang="zh-TW" altLang="en-US" dirty="0" smtClean="0"/>
              <a:t> 會過濾接收到的的電子郵件，符合者就予以刪除。</a:t>
            </a:r>
            <a:endParaRPr lang="en-US" altLang="zh-TW" dirty="0" smtClean="0"/>
          </a:p>
          <a:p>
            <a:pPr>
              <a:spcBef>
                <a:spcPts val="1200"/>
              </a:spcBef>
            </a:pPr>
            <a:r>
              <a:rPr lang="zh-TW" altLang="en-US" dirty="0" smtClean="0"/>
              <a:t>特徵偵測對偵測已知的威脅非常有效；但無法偵測原先不瞭解的威脅或是改裝後的已知威脅。</a:t>
            </a:r>
            <a:endParaRPr lang="en-US" altLang="zh-TW" dirty="0" smtClean="0"/>
          </a:p>
          <a:p>
            <a:pPr lvl="1">
              <a:spcBef>
                <a:spcPts val="1200"/>
              </a:spcBef>
            </a:pPr>
            <a:r>
              <a:rPr lang="zh-TW" altLang="en-US" dirty="0" smtClean="0"/>
              <a:t>上面例子的附檔名若被攻擊者改為 </a:t>
            </a:r>
            <a:r>
              <a:rPr lang="en-US" altLang="zh-TW" dirty="0" smtClean="0"/>
              <a:t>gift2.exe</a:t>
            </a:r>
            <a:r>
              <a:rPr lang="zh-TW" altLang="en-US" dirty="0" smtClean="0"/>
              <a:t>，那麼 </a:t>
            </a:r>
            <a:r>
              <a:rPr lang="en-US" altLang="zh-TW" dirty="0" smtClean="0"/>
              <a:t>IDPS</a:t>
            </a:r>
            <a:r>
              <a:rPr lang="zh-TW" altLang="en-US" dirty="0" smtClean="0"/>
              <a:t> 可能在比對 </a:t>
            </a:r>
            <a:r>
              <a:rPr lang="en-US" altLang="zh-TW" dirty="0" smtClean="0"/>
              <a:t>gift.exe</a:t>
            </a:r>
            <a:r>
              <a:rPr lang="zh-TW" altLang="en-US" dirty="0" smtClean="0"/>
              <a:t> 特徵不符而放這個電子郵件通過。</a:t>
            </a:r>
            <a:endParaRPr lang="en-US" altLang="zh-TW" dirty="0" smtClean="0"/>
          </a:p>
          <a:p>
            <a:pPr>
              <a:spcBef>
                <a:spcPts val="1200"/>
              </a:spcBef>
            </a:pPr>
            <a:r>
              <a:rPr lang="zh-TW" altLang="en-US" dirty="0" smtClean="0"/>
              <a:t>特徵偵測是最簡單的一種方法，因為 </a:t>
            </a:r>
            <a:r>
              <a:rPr lang="en-US" altLang="zh-TW" dirty="0" smtClean="0"/>
              <a:t>IDPS</a:t>
            </a:r>
            <a:r>
              <a:rPr lang="zh-TW" altLang="en-US" dirty="0" smtClean="0"/>
              <a:t> 只是將眼前的一個封包或一筆記錄與資料庫內的特徵做比對，卻不了解網路或應用的協定，也無法追蹤狀態改變。</a:t>
            </a:r>
            <a:endParaRPr lang="en-US" altLang="zh-TW" dirty="0" smtClean="0"/>
          </a:p>
        </p:txBody>
      </p:sp>
      <p:sp>
        <p:nvSpPr>
          <p:cNvPr id="3" name="標題 2"/>
          <p:cNvSpPr>
            <a:spLocks noGrp="1"/>
          </p:cNvSpPr>
          <p:nvPr>
            <p:ph type="title"/>
          </p:nvPr>
        </p:nvSpPr>
        <p:spPr/>
        <p:txBody>
          <a:bodyPr/>
          <a:lstStyle/>
          <a:p>
            <a:r>
              <a:rPr lang="zh-TW" altLang="en-US" dirty="0" smtClean="0"/>
              <a:t>特徵偵測</a:t>
            </a:r>
            <a:endParaRPr lang="zh-TW"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a:spcBef>
                <a:spcPts val="1200"/>
              </a:spcBef>
            </a:pPr>
            <a:r>
              <a:rPr lang="zh-TW" altLang="en-US" dirty="0" smtClean="0"/>
              <a:t>異常狀況 </a:t>
            </a:r>
            <a:r>
              <a:rPr lang="en-US" altLang="zh-TW" dirty="0" smtClean="0"/>
              <a:t>(anomaly) </a:t>
            </a:r>
            <a:r>
              <a:rPr lang="zh-TW" altLang="en-US" dirty="0" smtClean="0"/>
              <a:t>為主的偵測是將觀察到的事件與定義中的</a:t>
            </a:r>
            <a:r>
              <a:rPr lang="zh-TW" altLang="en-US" dirty="0" smtClean="0">
                <a:ea typeface="微軟正黑體"/>
              </a:rPr>
              <a:t>「正常活動」做比較，以期找出重要的差異。</a:t>
            </a:r>
            <a:endParaRPr lang="en-US" altLang="zh-TW" dirty="0" smtClean="0">
              <a:ea typeface="微軟正黑體"/>
            </a:endParaRPr>
          </a:p>
          <a:p>
            <a:pPr>
              <a:spcBef>
                <a:spcPts val="1200"/>
              </a:spcBef>
            </a:pPr>
            <a:r>
              <a:rPr lang="zh-TW" altLang="en-US" dirty="0" smtClean="0">
                <a:ea typeface="微軟正黑體"/>
              </a:rPr>
              <a:t>使用者、主機、應用與網路的正常活動都定義在一個描述檔 </a:t>
            </a:r>
            <a:r>
              <a:rPr lang="en-US" altLang="zh-TW" dirty="0" smtClean="0">
                <a:ea typeface="微軟正黑體"/>
              </a:rPr>
              <a:t>(profile) </a:t>
            </a:r>
            <a:r>
              <a:rPr lang="zh-TW" altLang="en-US" dirty="0" smtClean="0">
                <a:ea typeface="微軟正黑體"/>
              </a:rPr>
              <a:t>內，它是在監視正常活動一段時間後所記錄下來的系統特性。</a:t>
            </a:r>
            <a:endParaRPr lang="en-US" altLang="zh-TW" dirty="0" smtClean="0">
              <a:ea typeface="微軟正黑體"/>
            </a:endParaRPr>
          </a:p>
          <a:p>
            <a:pPr>
              <a:spcBef>
                <a:spcPts val="1200"/>
              </a:spcBef>
            </a:pPr>
            <a:r>
              <a:rPr lang="zh-TW" altLang="en-US" dirty="0" smtClean="0"/>
              <a:t>描述檔裡可以記錄各種有用的</a:t>
            </a:r>
            <a:r>
              <a:rPr lang="zh-TW" altLang="en-US" dirty="0" smtClean="0">
                <a:ea typeface="微軟正黑體"/>
              </a:rPr>
              <a:t>正常活動統計數據，像是一段時間內組織發出和接收的電子郵件數目，每台主機的 </a:t>
            </a:r>
            <a:r>
              <a:rPr lang="en-US" altLang="zh-TW" dirty="0" smtClean="0">
                <a:ea typeface="微軟正黑體"/>
              </a:rPr>
              <a:t>CPU </a:t>
            </a:r>
            <a:r>
              <a:rPr lang="zh-TW" altLang="en-US" dirty="0" smtClean="0">
                <a:ea typeface="微軟正黑體"/>
              </a:rPr>
              <a:t>平均使用率，以及 </a:t>
            </a:r>
            <a:r>
              <a:rPr lang="en-US" altLang="zh-TW" dirty="0" smtClean="0">
                <a:ea typeface="微軟正黑體"/>
              </a:rPr>
              <a:t>VPN</a:t>
            </a:r>
            <a:r>
              <a:rPr lang="zh-TW" altLang="en-US" dirty="0" smtClean="0">
                <a:ea typeface="微軟正黑體"/>
              </a:rPr>
              <a:t> 登入失敗的平均次數等。</a:t>
            </a:r>
            <a:endParaRPr lang="en-US" altLang="zh-TW" dirty="0" smtClean="0">
              <a:ea typeface="微軟正黑體"/>
            </a:endParaRPr>
          </a:p>
          <a:p>
            <a:pPr>
              <a:spcBef>
                <a:spcPts val="1200"/>
              </a:spcBef>
            </a:pPr>
            <a:r>
              <a:rPr lang="zh-TW" altLang="en-US" dirty="0" smtClean="0"/>
              <a:t>異常偵測最大的好處就是可以偵測原先不瞭解的威脅。例如有一個新型病毒入侵，</a:t>
            </a:r>
            <a:r>
              <a:rPr lang="en-US" altLang="zh-TW" dirty="0" smtClean="0"/>
              <a:t>IDPS</a:t>
            </a:r>
            <a:r>
              <a:rPr lang="zh-TW" altLang="en-US" dirty="0" smtClean="0"/>
              <a:t> 無法做已知病毒的特徵比對，但因為該病毒對外狂發電子郵件造成 </a:t>
            </a:r>
            <a:r>
              <a:rPr lang="en-US" altLang="zh-TW" dirty="0" smtClean="0"/>
              <a:t>CPU </a:t>
            </a:r>
            <a:r>
              <a:rPr lang="zh-TW" altLang="en-US" dirty="0" smtClean="0"/>
              <a:t>使用率大增，而被偵測到異常狀況。</a:t>
            </a:r>
            <a:endParaRPr lang="zh-TW" altLang="en-US" dirty="0"/>
          </a:p>
        </p:txBody>
      </p:sp>
      <p:sp>
        <p:nvSpPr>
          <p:cNvPr id="3" name="標題 2"/>
          <p:cNvSpPr>
            <a:spLocks noGrp="1"/>
          </p:cNvSpPr>
          <p:nvPr>
            <p:ph type="title"/>
          </p:nvPr>
        </p:nvSpPr>
        <p:spPr/>
        <p:txBody>
          <a:bodyPr>
            <a:normAutofit/>
          </a:bodyPr>
          <a:lstStyle/>
          <a:p>
            <a:r>
              <a:rPr lang="zh-TW" altLang="en-US" dirty="0" smtClean="0"/>
              <a:t>異常偵測</a:t>
            </a:r>
            <a:endParaRPr lang="zh-TW"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286412"/>
          </a:xfrm>
        </p:spPr>
        <p:txBody>
          <a:bodyPr/>
          <a:lstStyle/>
          <a:p>
            <a:r>
              <a:rPr lang="zh-TW" altLang="en-US" dirty="0" smtClean="0"/>
              <a:t>協定狀態分析 </a:t>
            </a:r>
            <a:r>
              <a:rPr lang="en-US" altLang="zh-TW" dirty="0" smtClean="0"/>
              <a:t>(stateful protocol analysis) </a:t>
            </a:r>
            <a:r>
              <a:rPr lang="zh-TW" altLang="en-US" dirty="0" smtClean="0"/>
              <a:t>是將觀察到的事件與協定的預先定義之正常狀態</a:t>
            </a:r>
            <a:r>
              <a:rPr lang="zh-TW" altLang="en-US" dirty="0" smtClean="0">
                <a:ea typeface="微軟正黑體"/>
              </a:rPr>
              <a:t>做比較，以期找出重要的差異。</a:t>
            </a:r>
            <a:endParaRPr lang="en-US" altLang="zh-TW" dirty="0" smtClean="0">
              <a:ea typeface="微軟正黑體"/>
            </a:endParaRPr>
          </a:p>
          <a:p>
            <a:r>
              <a:rPr lang="zh-TW" altLang="en-US" dirty="0" smtClean="0"/>
              <a:t>異常偵測使用自己的</a:t>
            </a:r>
            <a:r>
              <a:rPr lang="zh-TW" altLang="en-US" dirty="0" smtClean="0">
                <a:ea typeface="微軟正黑體"/>
              </a:rPr>
              <a:t>主機或網路所產生的特定描述檔；而協定狀態分析則依靠廠商提供的描述檔，說明特定的協定該如何被使用。</a:t>
            </a:r>
            <a:endParaRPr lang="en-US" altLang="zh-TW" dirty="0" smtClean="0">
              <a:ea typeface="微軟正黑體"/>
            </a:endParaRPr>
          </a:p>
          <a:p>
            <a:r>
              <a:rPr lang="zh-TW" altLang="en-US" dirty="0" smtClean="0">
                <a:latin typeface="微軟正黑體"/>
                <a:ea typeface="微軟正黑體"/>
              </a:rPr>
              <a:t>「</a:t>
            </a:r>
            <a:r>
              <a:rPr lang="zh-TW" altLang="en-US" dirty="0" smtClean="0">
                <a:ea typeface="微軟正黑體"/>
              </a:rPr>
              <a:t>狀態的 </a:t>
            </a:r>
            <a:r>
              <a:rPr lang="en-US" altLang="zh-TW" dirty="0" smtClean="0">
                <a:ea typeface="微軟正黑體"/>
              </a:rPr>
              <a:t>(stateful) </a:t>
            </a:r>
            <a:r>
              <a:rPr lang="zh-TW" altLang="en-US" dirty="0" smtClean="0">
                <a:latin typeface="微軟正黑體"/>
                <a:ea typeface="微軟正黑體"/>
              </a:rPr>
              <a:t>」</a:t>
            </a:r>
            <a:r>
              <a:rPr lang="zh-TW" altLang="en-US" dirty="0" smtClean="0">
                <a:ea typeface="微軟正黑體"/>
              </a:rPr>
              <a:t>表示這種 </a:t>
            </a:r>
            <a:r>
              <a:rPr lang="en-US" altLang="zh-TW" dirty="0" smtClean="0">
                <a:ea typeface="微軟正黑體"/>
              </a:rPr>
              <a:t>IDPS </a:t>
            </a:r>
            <a:r>
              <a:rPr lang="zh-TW" altLang="en-US" dirty="0" smtClean="0">
                <a:ea typeface="微軟正黑體"/>
              </a:rPr>
              <a:t>可以瞭解與追蹤網路層、傳輸層、與應用層的各種協定以及它們的各種狀態。</a:t>
            </a:r>
            <a:endParaRPr lang="en-US" altLang="zh-TW" dirty="0" smtClean="0">
              <a:ea typeface="微軟正黑體"/>
            </a:endParaRPr>
          </a:p>
          <a:p>
            <a:pPr lvl="1"/>
            <a:r>
              <a:rPr lang="zh-TW" altLang="en-US" dirty="0" smtClean="0"/>
              <a:t>例如一位使用者啟動了 </a:t>
            </a:r>
            <a:r>
              <a:rPr lang="en-US" altLang="zh-TW" dirty="0" smtClean="0"/>
              <a:t>FTP</a:t>
            </a:r>
            <a:r>
              <a:rPr lang="zh-TW" altLang="en-US" dirty="0" smtClean="0"/>
              <a:t>。在檢查身分與密碼前，使用者在</a:t>
            </a:r>
            <a:r>
              <a:rPr lang="zh-TW" altLang="en-US" dirty="0" smtClean="0">
                <a:latin typeface="微軟正黑體"/>
                <a:ea typeface="微軟正黑體"/>
              </a:rPr>
              <a:t>「</a:t>
            </a:r>
            <a:r>
              <a:rPr lang="zh-TW" altLang="en-US" dirty="0" smtClean="0"/>
              <a:t>未經認證</a:t>
            </a:r>
            <a:r>
              <a:rPr lang="zh-TW" altLang="en-US" dirty="0" smtClean="0">
                <a:latin typeface="微軟正黑體"/>
                <a:ea typeface="微軟正黑體"/>
              </a:rPr>
              <a:t>」的</a:t>
            </a:r>
            <a:r>
              <a:rPr lang="zh-TW" altLang="en-US" dirty="0" smtClean="0"/>
              <a:t>狀態，所以許多活動是不被允許的。攻擊者使用各種方法欺騙 </a:t>
            </a:r>
            <a:r>
              <a:rPr lang="en-US" altLang="zh-TW" dirty="0" smtClean="0"/>
              <a:t>FTP</a:t>
            </a:r>
            <a:r>
              <a:rPr lang="zh-TW" altLang="en-US" dirty="0" smtClean="0"/>
              <a:t> 伺服器，但因 </a:t>
            </a:r>
            <a:r>
              <a:rPr lang="en-US" altLang="zh-TW" dirty="0" smtClean="0"/>
              <a:t>IDPS</a:t>
            </a:r>
            <a:r>
              <a:rPr lang="zh-TW" altLang="en-US" dirty="0" smtClean="0"/>
              <a:t> 瞭解使用者還在未經認證</a:t>
            </a:r>
            <a:r>
              <a:rPr lang="zh-TW" altLang="en-US" dirty="0" smtClean="0">
                <a:latin typeface="微軟正黑體"/>
                <a:ea typeface="微軟正黑體"/>
              </a:rPr>
              <a:t>的</a:t>
            </a:r>
            <a:r>
              <a:rPr lang="zh-TW" altLang="en-US" dirty="0" smtClean="0"/>
              <a:t>狀態，攻擊者無法得逞。</a:t>
            </a:r>
            <a:endParaRPr lang="en-US" altLang="zh-TW" dirty="0" smtClean="0"/>
          </a:p>
          <a:p>
            <a:r>
              <a:rPr lang="zh-TW" altLang="en-US" dirty="0" smtClean="0"/>
              <a:t>協定狀態分析法的最大缺點是耗費運算資源，因為它需要追蹤狀態並進行複雜的分析。另一個問題是它查不到沒有違背協定的攻擊，例如在很短的時間內進行極大量符合協定的通訊，而造成 </a:t>
            </a:r>
            <a:r>
              <a:rPr lang="en-US" altLang="zh-TW" dirty="0" smtClean="0"/>
              <a:t>DoS</a:t>
            </a:r>
            <a:r>
              <a:rPr lang="zh-TW" altLang="en-US" dirty="0" smtClean="0"/>
              <a:t>。</a:t>
            </a:r>
            <a:endParaRPr lang="zh-TW" altLang="en-US" dirty="0"/>
          </a:p>
        </p:txBody>
      </p:sp>
      <p:sp>
        <p:nvSpPr>
          <p:cNvPr id="3" name="標題 2"/>
          <p:cNvSpPr>
            <a:spLocks noGrp="1"/>
          </p:cNvSpPr>
          <p:nvPr>
            <p:ph type="title"/>
          </p:nvPr>
        </p:nvSpPr>
        <p:spPr/>
        <p:txBody>
          <a:bodyPr/>
          <a:lstStyle/>
          <a:p>
            <a:r>
              <a:rPr lang="zh-TW" altLang="en-US" dirty="0" smtClean="0"/>
              <a:t>協定狀態分析</a:t>
            </a:r>
            <a:endParaRPr lang="zh-TW"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2143710"/>
          </a:xfrm>
        </p:spPr>
        <p:txBody>
          <a:bodyPr>
            <a:normAutofit/>
          </a:bodyPr>
          <a:lstStyle/>
          <a:p>
            <a:pPr>
              <a:spcBef>
                <a:spcPts val="1200"/>
              </a:spcBef>
            </a:pPr>
            <a:r>
              <a:rPr lang="zh-TW" altLang="en-US" dirty="0" smtClean="0"/>
              <a:t>若 </a:t>
            </a:r>
            <a:r>
              <a:rPr lang="en-US" altLang="zh-TW" dirty="0" smtClean="0"/>
              <a:t>IDPS </a:t>
            </a:r>
            <a:r>
              <a:rPr lang="zh-TW" altLang="en-US" dirty="0" smtClean="0"/>
              <a:t>將正常的活動誤判為惡意是第一類錯誤，或稱誤殺。</a:t>
            </a:r>
            <a:endParaRPr lang="en-US" altLang="zh-TW" dirty="0" smtClean="0"/>
          </a:p>
          <a:p>
            <a:pPr>
              <a:spcBef>
                <a:spcPts val="1200"/>
              </a:spcBef>
            </a:pPr>
            <a:r>
              <a:rPr lang="zh-TW" altLang="en-US" dirty="0" smtClean="0"/>
              <a:t>若 </a:t>
            </a:r>
            <a:r>
              <a:rPr lang="en-US" altLang="zh-TW" dirty="0" smtClean="0"/>
              <a:t>IDPS </a:t>
            </a:r>
            <a:r>
              <a:rPr lang="zh-TW" altLang="en-US" dirty="0" smtClean="0"/>
              <a:t>將惡意的活動誤判為正常是第二類錯誤，或稱誤放。</a:t>
            </a:r>
            <a:endParaRPr lang="en-US" altLang="zh-TW" dirty="0" smtClean="0"/>
          </a:p>
          <a:p>
            <a:pPr>
              <a:spcBef>
                <a:spcPts val="1200"/>
              </a:spcBef>
            </a:pPr>
            <a:r>
              <a:rPr lang="zh-TW" altLang="en-US" dirty="0" smtClean="0"/>
              <a:t>調節入侵偵測靈敏度可以改變第一與第二類的錯誤率；最佳靈敏度應該在兩條曲線的交點，稱做交點錯誤率 </a:t>
            </a:r>
            <a:r>
              <a:rPr lang="en-US" altLang="zh-TW" dirty="0" smtClean="0"/>
              <a:t>(crossover error rate, CER)</a:t>
            </a:r>
            <a:r>
              <a:rPr lang="zh-TW" altLang="en-US" dirty="0" smtClean="0"/>
              <a:t> 。</a:t>
            </a:r>
            <a:endParaRPr lang="en-US" altLang="zh-TW" dirty="0" smtClean="0"/>
          </a:p>
        </p:txBody>
      </p:sp>
      <p:sp>
        <p:nvSpPr>
          <p:cNvPr id="3" name="標題 2"/>
          <p:cNvSpPr>
            <a:spLocks noGrp="1"/>
          </p:cNvSpPr>
          <p:nvPr>
            <p:ph type="title"/>
          </p:nvPr>
        </p:nvSpPr>
        <p:spPr/>
        <p:txBody>
          <a:bodyPr/>
          <a:lstStyle/>
          <a:p>
            <a:r>
              <a:rPr lang="zh-TW" altLang="en-US" dirty="0" smtClean="0"/>
              <a:t>入侵偵測的準確性</a:t>
            </a:r>
            <a:endParaRPr lang="zh-TW" altLang="en-US" dirty="0"/>
          </a:p>
        </p:txBody>
      </p:sp>
      <p:grpSp>
        <p:nvGrpSpPr>
          <p:cNvPr id="4" name="群組 15"/>
          <p:cNvGrpSpPr/>
          <p:nvPr/>
        </p:nvGrpSpPr>
        <p:grpSpPr>
          <a:xfrm>
            <a:off x="-1119448" y="2204864"/>
            <a:ext cx="11308072" cy="4017098"/>
            <a:chOff x="-1214478" y="3286124"/>
            <a:chExt cx="8858312" cy="3146841"/>
          </a:xfrm>
        </p:grpSpPr>
        <p:sp>
          <p:nvSpPr>
            <p:cNvPr id="17" name="弧形 16"/>
            <p:cNvSpPr/>
            <p:nvPr/>
          </p:nvSpPr>
          <p:spPr>
            <a:xfrm flipV="1">
              <a:off x="-1214478" y="3286124"/>
              <a:ext cx="5715040" cy="2786082"/>
            </a:xfrm>
            <a:prstGeom prst="arc">
              <a:avLst>
                <a:gd name="adj1" fmla="val 16122694"/>
                <a:gd name="adj2" fmla="val 2156180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latin typeface="Calibri" pitchFamily="34" charset="0"/>
              </a:endParaRPr>
            </a:p>
          </p:txBody>
        </p:sp>
        <p:sp>
          <p:nvSpPr>
            <p:cNvPr id="18" name="弧形 17"/>
            <p:cNvSpPr/>
            <p:nvPr/>
          </p:nvSpPr>
          <p:spPr>
            <a:xfrm flipH="1" flipV="1">
              <a:off x="1643042" y="3286124"/>
              <a:ext cx="6000792" cy="2786082"/>
            </a:xfrm>
            <a:prstGeom prst="arc">
              <a:avLst>
                <a:gd name="adj1" fmla="val 16122694"/>
                <a:gd name="adj2" fmla="val 2156180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latin typeface="Calibri" pitchFamily="34" charset="0"/>
              </a:endParaRPr>
            </a:p>
          </p:txBody>
        </p:sp>
        <p:grpSp>
          <p:nvGrpSpPr>
            <p:cNvPr id="5" name="群組 17"/>
            <p:cNvGrpSpPr/>
            <p:nvPr/>
          </p:nvGrpSpPr>
          <p:grpSpPr>
            <a:xfrm>
              <a:off x="1069336" y="4481933"/>
              <a:ext cx="3686200" cy="1951032"/>
              <a:chOff x="1100114" y="4481933"/>
              <a:chExt cx="3686200" cy="1951032"/>
            </a:xfrm>
          </p:grpSpPr>
          <p:cxnSp>
            <p:nvCxnSpPr>
              <p:cNvPr id="20" name="直線單箭頭接點 19"/>
              <p:cNvCxnSpPr/>
              <p:nvPr/>
            </p:nvCxnSpPr>
            <p:spPr>
              <a:xfrm rot="5400000" flipH="1" flipV="1">
                <a:off x="607191" y="5321313"/>
                <a:ext cx="164307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a:off x="1428728" y="6143644"/>
                <a:ext cx="335758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文字方塊 21"/>
              <p:cNvSpPr txBox="1"/>
              <p:nvPr/>
            </p:nvSpPr>
            <p:spPr>
              <a:xfrm>
                <a:off x="1100114" y="4930186"/>
                <a:ext cx="361651" cy="614806"/>
              </a:xfrm>
              <a:prstGeom prst="rect">
                <a:avLst/>
              </a:prstGeom>
              <a:noFill/>
            </p:spPr>
            <p:txBody>
              <a:bodyPr vert="eaVert" wrap="none" rtlCol="0">
                <a:spAutoFit/>
              </a:bodyPr>
              <a:lstStyle/>
              <a:p>
                <a:r>
                  <a:rPr lang="zh-TW" altLang="en-US" dirty="0" smtClean="0">
                    <a:latin typeface="Calibri" pitchFamily="34" charset="0"/>
                  </a:rPr>
                  <a:t>錯誤率</a:t>
                </a:r>
                <a:endParaRPr lang="zh-TW" altLang="en-US" dirty="0">
                  <a:latin typeface="Calibri" pitchFamily="34" charset="0"/>
                </a:endParaRPr>
              </a:p>
            </p:txBody>
          </p:sp>
          <p:sp>
            <p:nvSpPr>
              <p:cNvPr id="23" name="文字方塊 22"/>
              <p:cNvSpPr txBox="1"/>
              <p:nvPr/>
            </p:nvSpPr>
            <p:spPr>
              <a:xfrm>
                <a:off x="2504156" y="6143644"/>
                <a:ext cx="1410438" cy="289321"/>
              </a:xfrm>
              <a:prstGeom prst="rect">
                <a:avLst/>
              </a:prstGeom>
              <a:noFill/>
            </p:spPr>
            <p:txBody>
              <a:bodyPr wrap="none" rtlCol="0">
                <a:spAutoFit/>
              </a:bodyPr>
              <a:lstStyle/>
              <a:p>
                <a:r>
                  <a:rPr lang="zh-TW" altLang="en-US" dirty="0" smtClean="0">
                    <a:latin typeface="Calibri" pitchFamily="34" charset="0"/>
                  </a:rPr>
                  <a:t>入侵偵測靈敏度</a:t>
                </a:r>
                <a:endParaRPr lang="zh-TW" altLang="en-US" dirty="0">
                  <a:latin typeface="Calibri" pitchFamily="34" charset="0"/>
                </a:endParaRPr>
              </a:p>
            </p:txBody>
          </p:sp>
          <p:sp>
            <p:nvSpPr>
              <p:cNvPr id="24" name="文字方塊 23"/>
              <p:cNvSpPr txBox="1"/>
              <p:nvPr/>
            </p:nvSpPr>
            <p:spPr>
              <a:xfrm>
                <a:off x="3469233" y="4481933"/>
                <a:ext cx="1048787" cy="506311"/>
              </a:xfrm>
              <a:prstGeom prst="rect">
                <a:avLst/>
              </a:prstGeom>
              <a:noFill/>
            </p:spPr>
            <p:txBody>
              <a:bodyPr wrap="none" rtlCol="0">
                <a:spAutoFit/>
              </a:bodyPr>
              <a:lstStyle/>
              <a:p>
                <a:pPr algn="ctr"/>
                <a:r>
                  <a:rPr lang="zh-TW" altLang="en-US" dirty="0" smtClean="0">
                    <a:latin typeface="Calibri" pitchFamily="34" charset="0"/>
                  </a:rPr>
                  <a:t>第一類錯誤</a:t>
                </a:r>
                <a:endParaRPr lang="en-US" altLang="zh-TW" dirty="0" smtClean="0">
                  <a:latin typeface="Calibri" pitchFamily="34" charset="0"/>
                </a:endParaRPr>
              </a:p>
              <a:p>
                <a:pPr algn="ctr"/>
                <a:r>
                  <a:rPr lang="en-US" altLang="zh-TW" dirty="0" smtClean="0">
                    <a:latin typeface="Calibri" pitchFamily="34" charset="0"/>
                  </a:rPr>
                  <a:t>(</a:t>
                </a:r>
                <a:r>
                  <a:rPr lang="zh-TW" altLang="en-US" dirty="0" smtClean="0">
                    <a:latin typeface="Calibri" pitchFamily="34" charset="0"/>
                  </a:rPr>
                  <a:t>誤殺</a:t>
                </a:r>
                <a:r>
                  <a:rPr lang="en-US" altLang="zh-TW" dirty="0" smtClean="0">
                    <a:latin typeface="Calibri" pitchFamily="34" charset="0"/>
                  </a:rPr>
                  <a:t>)</a:t>
                </a:r>
              </a:p>
            </p:txBody>
          </p:sp>
          <p:sp>
            <p:nvSpPr>
              <p:cNvPr id="25" name="文字方塊 24"/>
              <p:cNvSpPr txBox="1"/>
              <p:nvPr/>
            </p:nvSpPr>
            <p:spPr>
              <a:xfrm>
                <a:off x="1683283" y="4481934"/>
                <a:ext cx="1048787" cy="506311"/>
              </a:xfrm>
              <a:prstGeom prst="rect">
                <a:avLst/>
              </a:prstGeom>
              <a:noFill/>
            </p:spPr>
            <p:txBody>
              <a:bodyPr wrap="none" rtlCol="0">
                <a:spAutoFit/>
              </a:bodyPr>
              <a:lstStyle/>
              <a:p>
                <a:pPr algn="ctr"/>
                <a:r>
                  <a:rPr lang="zh-TW" altLang="en-US" dirty="0" smtClean="0">
                    <a:latin typeface="Calibri" pitchFamily="34" charset="0"/>
                  </a:rPr>
                  <a:t>第二類錯誤</a:t>
                </a:r>
                <a:endParaRPr lang="en-US" altLang="zh-TW" dirty="0" smtClean="0">
                  <a:latin typeface="Calibri" pitchFamily="34" charset="0"/>
                </a:endParaRPr>
              </a:p>
              <a:p>
                <a:pPr algn="ctr"/>
                <a:r>
                  <a:rPr lang="en-US" altLang="zh-TW" dirty="0" smtClean="0">
                    <a:latin typeface="Calibri" pitchFamily="34" charset="0"/>
                  </a:rPr>
                  <a:t>(</a:t>
                </a:r>
                <a:r>
                  <a:rPr lang="zh-TW" altLang="en-US" dirty="0" smtClean="0">
                    <a:latin typeface="Calibri" pitchFamily="34" charset="0"/>
                  </a:rPr>
                  <a:t>誤放</a:t>
                </a:r>
                <a:r>
                  <a:rPr lang="en-US" altLang="zh-TW" dirty="0" smtClean="0">
                    <a:latin typeface="Calibri" pitchFamily="34" charset="0"/>
                  </a:rPr>
                  <a:t>)</a:t>
                </a:r>
              </a:p>
            </p:txBody>
          </p:sp>
          <p:sp>
            <p:nvSpPr>
              <p:cNvPr id="26" name="橢圓 25"/>
              <p:cNvSpPr/>
              <p:nvPr/>
            </p:nvSpPr>
            <p:spPr>
              <a:xfrm>
                <a:off x="3000364" y="5786454"/>
                <a:ext cx="214314"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itchFamily="34" charset="0"/>
                </a:endParaRPr>
              </a:p>
            </p:txBody>
          </p:sp>
          <p:sp>
            <p:nvSpPr>
              <p:cNvPr id="27" name="文字方塊 26"/>
              <p:cNvSpPr txBox="1"/>
              <p:nvPr/>
            </p:nvSpPr>
            <p:spPr>
              <a:xfrm>
                <a:off x="2615834" y="5196313"/>
                <a:ext cx="1048787" cy="506311"/>
              </a:xfrm>
              <a:prstGeom prst="rect">
                <a:avLst/>
              </a:prstGeom>
              <a:noFill/>
            </p:spPr>
            <p:txBody>
              <a:bodyPr wrap="none" rtlCol="0">
                <a:spAutoFit/>
              </a:bodyPr>
              <a:lstStyle/>
              <a:p>
                <a:pPr algn="ctr"/>
                <a:r>
                  <a:rPr lang="zh-TW" altLang="en-US" dirty="0" smtClean="0">
                    <a:latin typeface="Calibri" pitchFamily="34" charset="0"/>
                  </a:rPr>
                  <a:t>交點錯誤率</a:t>
                </a:r>
                <a:endParaRPr lang="en-US" altLang="zh-TW" dirty="0" smtClean="0">
                  <a:latin typeface="Calibri" pitchFamily="34" charset="0"/>
                </a:endParaRPr>
              </a:p>
              <a:p>
                <a:pPr algn="ctr"/>
                <a:r>
                  <a:rPr lang="en-US" altLang="zh-TW" dirty="0" smtClean="0">
                    <a:latin typeface="Calibri" pitchFamily="34" charset="0"/>
                  </a:rPr>
                  <a:t>(CER)</a:t>
                </a:r>
              </a:p>
            </p:txBody>
          </p:sp>
        </p:gr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a:spcBef>
                <a:spcPts val="1200"/>
              </a:spcBef>
            </a:pPr>
            <a:r>
              <a:rPr lang="zh-TW" altLang="en-US" dirty="0" smtClean="0"/>
              <a:t>管理員要能夠調節界</a:t>
            </a:r>
            <a:r>
              <a:rPr lang="zh-TW" altLang="en-US" dirty="0" smtClean="0">
                <a:ea typeface="微軟正黑體"/>
              </a:rPr>
              <a:t>定正常與異常的</a:t>
            </a:r>
            <a:r>
              <a:rPr lang="zh-TW" altLang="en-US" dirty="0" smtClean="0"/>
              <a:t>門檻值 </a:t>
            </a:r>
            <a:r>
              <a:rPr lang="en-US" altLang="zh-TW" dirty="0" smtClean="0"/>
              <a:t>(threshold)</a:t>
            </a:r>
            <a:r>
              <a:rPr lang="zh-TW" altLang="en-US" dirty="0" smtClean="0">
                <a:ea typeface="微軟正黑體"/>
              </a:rPr>
              <a:t>。例如「</a:t>
            </a:r>
            <a:r>
              <a:rPr lang="zh-TW" altLang="en-US" dirty="0" smtClean="0"/>
              <a:t>當流量超過</a:t>
            </a:r>
            <a:r>
              <a:rPr lang="en-US" altLang="zh-TW" dirty="0" smtClean="0"/>
              <a:t> 1 Mbps </a:t>
            </a:r>
            <a:r>
              <a:rPr lang="zh-TW" altLang="en-US" dirty="0" smtClean="0"/>
              <a:t>且持續了半分鐘，</a:t>
            </a:r>
            <a:r>
              <a:rPr lang="en-US" altLang="zh-TW" dirty="0" smtClean="0"/>
              <a:t>IDPS</a:t>
            </a:r>
            <a:r>
              <a:rPr lang="zh-TW" altLang="en-US" dirty="0" smtClean="0"/>
              <a:t> 就給管理員發出異常警告</a:t>
            </a:r>
            <a:r>
              <a:rPr lang="zh-TW" altLang="en-US" dirty="0" smtClean="0">
                <a:ea typeface="微軟正黑體"/>
              </a:rPr>
              <a:t>」這個規則中的「 </a:t>
            </a:r>
            <a:r>
              <a:rPr lang="en-US" altLang="zh-TW" dirty="0" smtClean="0"/>
              <a:t>1 Mbps</a:t>
            </a:r>
            <a:r>
              <a:rPr lang="zh-TW" altLang="en-US" dirty="0" smtClean="0">
                <a:ea typeface="微軟正黑體"/>
              </a:rPr>
              <a:t> 」</a:t>
            </a:r>
            <a:r>
              <a:rPr lang="zh-TW" altLang="en-US" dirty="0" smtClean="0"/>
              <a:t>與</a:t>
            </a:r>
            <a:r>
              <a:rPr lang="zh-TW" altLang="en-US" dirty="0" smtClean="0">
                <a:ea typeface="微軟正黑體"/>
              </a:rPr>
              <a:t>「</a:t>
            </a:r>
            <a:r>
              <a:rPr lang="zh-TW" altLang="en-US" dirty="0" smtClean="0"/>
              <a:t>半分鐘</a:t>
            </a:r>
            <a:r>
              <a:rPr lang="zh-TW" altLang="en-US" dirty="0" smtClean="0">
                <a:ea typeface="微軟正黑體"/>
              </a:rPr>
              <a:t>」都是可以調節的門檻。</a:t>
            </a:r>
            <a:endParaRPr lang="en-US" altLang="zh-TW" dirty="0" smtClean="0">
              <a:ea typeface="微軟正黑體"/>
            </a:endParaRPr>
          </a:p>
          <a:p>
            <a:pPr>
              <a:spcBef>
                <a:spcPts val="1200"/>
              </a:spcBef>
            </a:pPr>
            <a:r>
              <a:rPr lang="zh-TW" altLang="en-US" dirty="0" smtClean="0">
                <a:ea typeface="微軟正黑體"/>
              </a:rPr>
              <a:t>管理員要能將一些已知有風險的主機、連接埠、應用或使用者記入黑名單 </a:t>
            </a:r>
            <a:r>
              <a:rPr lang="en-US" altLang="zh-TW" dirty="0" smtClean="0">
                <a:ea typeface="微軟正黑體"/>
              </a:rPr>
              <a:t>(black list)</a:t>
            </a:r>
            <a:r>
              <a:rPr lang="zh-TW" altLang="en-US" dirty="0" smtClean="0">
                <a:ea typeface="微軟正黑體"/>
              </a:rPr>
              <a:t>；已知安全者記入白名單 </a:t>
            </a:r>
            <a:r>
              <a:rPr lang="en-US" altLang="zh-TW" dirty="0" smtClean="0">
                <a:ea typeface="微軟正黑體"/>
              </a:rPr>
              <a:t>(white list)</a:t>
            </a:r>
            <a:r>
              <a:rPr lang="zh-TW" altLang="en-US" dirty="0" smtClean="0">
                <a:ea typeface="微軟正黑體"/>
              </a:rPr>
              <a:t>。加入已知的訊息可以降低 </a:t>
            </a:r>
            <a:r>
              <a:rPr lang="en-US" altLang="zh-TW" dirty="0" smtClean="0">
                <a:ea typeface="微軟正黑體"/>
              </a:rPr>
              <a:t>IDPS</a:t>
            </a:r>
            <a:r>
              <a:rPr lang="zh-TW" altLang="en-US" dirty="0" smtClean="0">
                <a:ea typeface="微軟正黑體"/>
              </a:rPr>
              <a:t> 的</a:t>
            </a:r>
            <a:r>
              <a:rPr lang="zh-TW" altLang="en-US" dirty="0" smtClean="0"/>
              <a:t>第一與第二類的</a:t>
            </a:r>
            <a:r>
              <a:rPr lang="zh-TW" altLang="en-US" dirty="0" smtClean="0">
                <a:ea typeface="微軟正黑體"/>
              </a:rPr>
              <a:t>錯誤率。</a:t>
            </a:r>
            <a:endParaRPr lang="en-US" altLang="zh-TW" dirty="0" smtClean="0">
              <a:ea typeface="微軟正黑體"/>
            </a:endParaRPr>
          </a:p>
          <a:p>
            <a:pPr>
              <a:spcBef>
                <a:spcPts val="1200"/>
              </a:spcBef>
            </a:pPr>
            <a:r>
              <a:rPr lang="zh-TW" altLang="en-US" dirty="0" smtClean="0"/>
              <a:t>管理員要能夠訂定 </a:t>
            </a:r>
            <a:r>
              <a:rPr lang="en-US" altLang="zh-TW" dirty="0" smtClean="0"/>
              <a:t>IDPS</a:t>
            </a:r>
            <a:r>
              <a:rPr lang="zh-TW" altLang="en-US" dirty="0" smtClean="0"/>
              <a:t> 的警示系統。例如可以開啟或關閉警示系統，設定優先順序，與選擇警示方式 </a:t>
            </a:r>
            <a:r>
              <a:rPr lang="en-US" altLang="zh-TW" dirty="0" smtClean="0"/>
              <a:t>(</a:t>
            </a:r>
            <a:r>
              <a:rPr lang="zh-TW" altLang="en-US" dirty="0" smtClean="0"/>
              <a:t>電子郵件通知或收機簡訊等</a:t>
            </a:r>
            <a:r>
              <a:rPr lang="en-US" altLang="zh-TW" dirty="0" smtClean="0"/>
              <a:t>)</a:t>
            </a:r>
            <a:r>
              <a:rPr lang="zh-TW" altLang="en-US" dirty="0" smtClean="0"/>
              <a:t>。</a:t>
            </a:r>
            <a:endParaRPr lang="en-US" altLang="zh-TW" dirty="0" smtClean="0"/>
          </a:p>
          <a:p>
            <a:pPr>
              <a:spcBef>
                <a:spcPts val="1200"/>
              </a:spcBef>
            </a:pPr>
            <a:r>
              <a:rPr lang="zh-TW" altLang="en-US" dirty="0" smtClean="0"/>
              <a:t>管理員最好能夠看到與偵測有關的程式，有助於瞭解為什麼一個事件會被判斷為惡意攻擊。部分 </a:t>
            </a:r>
            <a:r>
              <a:rPr lang="en-US" altLang="zh-TW" dirty="0" smtClean="0"/>
              <a:t>IDPS </a:t>
            </a:r>
            <a:r>
              <a:rPr lang="zh-TW" altLang="en-US" dirty="0" smtClean="0"/>
              <a:t>允許使用者修改部分的程式，以符合組織的安全政策需求。</a:t>
            </a:r>
            <a:endParaRPr lang="zh-TW" altLang="en-US" dirty="0"/>
          </a:p>
        </p:txBody>
      </p:sp>
      <p:sp>
        <p:nvSpPr>
          <p:cNvPr id="3" name="標題 2"/>
          <p:cNvSpPr>
            <a:spLocks noGrp="1"/>
          </p:cNvSpPr>
          <p:nvPr>
            <p:ph type="title"/>
          </p:nvPr>
        </p:nvSpPr>
        <p:spPr/>
        <p:txBody>
          <a:bodyPr/>
          <a:lstStyle/>
          <a:p>
            <a:r>
              <a:rPr lang="zh-TW" altLang="en-US" dirty="0" smtClean="0"/>
              <a:t>偵測能力的調節</a:t>
            </a:r>
            <a:endParaRPr lang="zh-TW"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華麗">
  <a:themeElements>
    <a:clrScheme name="華麗">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華麗">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華麗">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28474</TotalTime>
  <Words>4887</Words>
  <Application>Microsoft Office PowerPoint</Application>
  <PresentationFormat>如螢幕大小 (4:3)</PresentationFormat>
  <Paragraphs>272</Paragraphs>
  <Slides>35</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35</vt:i4>
      </vt:variant>
    </vt:vector>
  </HeadingPairs>
  <TitlesOfParts>
    <vt:vector size="43" baseType="lpstr">
      <vt:lpstr>微軟正黑體</vt:lpstr>
      <vt:lpstr>新細明體</vt:lpstr>
      <vt:lpstr>Arial</vt:lpstr>
      <vt:lpstr>Calibri</vt:lpstr>
      <vt:lpstr>Trebuchet MS</vt:lpstr>
      <vt:lpstr>Wingdings</vt:lpstr>
      <vt:lpstr>Wingdings 2</vt:lpstr>
      <vt:lpstr>華麗</vt:lpstr>
      <vt:lpstr>Information Security Fundamentals and Practices 資訊安全概論與實務</vt:lpstr>
      <vt:lpstr>入侵偵測與防禦系統</vt:lpstr>
      <vt:lpstr>入侵偵測與防禦</vt:lpstr>
      <vt:lpstr>入侵偵測的方法</vt:lpstr>
      <vt:lpstr>特徵偵測</vt:lpstr>
      <vt:lpstr>異常偵測</vt:lpstr>
      <vt:lpstr>協定狀態分析</vt:lpstr>
      <vt:lpstr>入侵偵測的準確性</vt:lpstr>
      <vt:lpstr>偵測能力的調節</vt:lpstr>
      <vt:lpstr>入侵防禦的主要技術</vt:lpstr>
      <vt:lpstr>IDPS 的種類</vt:lpstr>
      <vt:lpstr>IDPS 的安全能力</vt:lpstr>
      <vt:lpstr>IDPS 的標準元件</vt:lpstr>
      <vt:lpstr>網路 IDPS</vt:lpstr>
      <vt:lpstr>居間感應器</vt:lpstr>
      <vt:lpstr>被動感應器</vt:lpstr>
      <vt:lpstr>資訊收集能力</vt:lpstr>
      <vt:lpstr>記錄能力</vt:lpstr>
      <vt:lpstr>偵測能力</vt:lpstr>
      <vt:lpstr>防禦能力</vt:lpstr>
      <vt:lpstr>無線 IDPS</vt:lpstr>
      <vt:lpstr>無線感應器的放置</vt:lpstr>
      <vt:lpstr>偵測能力</vt:lpstr>
      <vt:lpstr>防禦能力</vt:lpstr>
      <vt:lpstr>網路行為分析 (NBA) 系統</vt:lpstr>
      <vt:lpstr>偵測能力</vt:lpstr>
      <vt:lpstr>主機 IDPS</vt:lpstr>
      <vt:lpstr>偵測能力</vt:lpstr>
      <vt:lpstr>IDPS 的種類與整合</vt:lpstr>
      <vt:lpstr>SNORT 簡介</vt:lpstr>
      <vt:lpstr>SNORT 運作模式</vt:lpstr>
      <vt:lpstr>與 IDPS 相關的技術</vt:lpstr>
      <vt:lpstr>UTM</vt:lpstr>
      <vt:lpstr>蜜罐 (I)</vt:lpstr>
      <vt:lpstr>蜜罐 (II)</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Security Course and Laboratories (ISCAL) 資訊安全課程與實驗</dc:title>
  <dc:creator>timpan</dc:creator>
  <cp:lastModifiedBy>jonassen_wang 王建賀\839\0918908270</cp:lastModifiedBy>
  <cp:revision>2348</cp:revision>
  <dcterms:created xsi:type="dcterms:W3CDTF">2007-09-03T02:45:25Z</dcterms:created>
  <dcterms:modified xsi:type="dcterms:W3CDTF">2013-01-28T07:41:48Z</dcterms:modified>
</cp:coreProperties>
</file>