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57"/>
  </p:notesMasterIdLst>
  <p:handoutMasterIdLst>
    <p:handoutMasterId r:id="rId58"/>
  </p:handoutMasterIdLst>
  <p:sldIdLst>
    <p:sldId id="256" r:id="rId2"/>
    <p:sldId id="261" r:id="rId3"/>
    <p:sldId id="387" r:id="rId4"/>
    <p:sldId id="388" r:id="rId5"/>
    <p:sldId id="389" r:id="rId6"/>
    <p:sldId id="390" r:id="rId7"/>
    <p:sldId id="391" r:id="rId8"/>
    <p:sldId id="393" r:id="rId9"/>
    <p:sldId id="394"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354" r:id="rId26"/>
    <p:sldId id="355" r:id="rId27"/>
    <p:sldId id="356" r:id="rId28"/>
    <p:sldId id="412"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33CC"/>
    <a:srgbClr val="CCFF99"/>
    <a:srgbClr val="FFCCCC"/>
    <a:srgbClr val="CCECFF"/>
    <a:srgbClr val="FFCCFF"/>
    <a:srgbClr val="CCFFFF"/>
    <a:srgbClr val="FFFFCC"/>
    <a:srgbClr val="00CCFF"/>
    <a:srgbClr val="9F37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93" autoAdjust="0"/>
    <p:restoredTop sz="94075" autoAdjust="0"/>
  </p:normalViewPr>
  <p:slideViewPr>
    <p:cSldViewPr>
      <p:cViewPr varScale="1">
        <p:scale>
          <a:sx n="89" d="100"/>
          <a:sy n="89" d="100"/>
        </p:scale>
        <p:origin x="1003" y="5"/>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83472-8720-41E4-B54B-56A1C696E1C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TW" altLang="en-US"/>
        </a:p>
      </dgm:t>
    </dgm:pt>
    <dgm:pt modelId="{B925A94B-0D44-47AE-AFD5-7B8E476BC19F}">
      <dgm:prSet phldrT="[文字]" custT="1"/>
      <dgm:spPr/>
      <dgm:t>
        <a:bodyPr/>
        <a:lstStyle/>
        <a:p>
          <a:r>
            <a:rPr lang="zh-TW" altLang="en-US" sz="2000" dirty="0" smtClean="0"/>
            <a:t>資訊系統或資訊的造價</a:t>
          </a:r>
          <a:endParaRPr lang="zh-TW" altLang="en-US" sz="2000" dirty="0"/>
        </a:p>
      </dgm:t>
    </dgm:pt>
    <dgm:pt modelId="{BBC6B410-190B-46FB-A5EA-ED8D712AC744}" type="parTrans" cxnId="{57C0FDF9-3EE0-4617-9E35-B4ED530AD7D6}">
      <dgm:prSet/>
      <dgm:spPr/>
      <dgm:t>
        <a:bodyPr/>
        <a:lstStyle/>
        <a:p>
          <a:endParaRPr lang="zh-TW" altLang="en-US"/>
        </a:p>
      </dgm:t>
    </dgm:pt>
    <dgm:pt modelId="{6447BE76-631B-4441-AE33-3A86E739C36C}" type="sibTrans" cxnId="{57C0FDF9-3EE0-4617-9E35-B4ED530AD7D6}">
      <dgm:prSet/>
      <dgm:spPr/>
      <dgm:t>
        <a:bodyPr/>
        <a:lstStyle/>
        <a:p>
          <a:endParaRPr lang="zh-TW" altLang="en-US"/>
        </a:p>
      </dgm:t>
    </dgm:pt>
    <dgm:pt modelId="{4518E4BD-A47D-4F1D-B667-BAB0AA640477}">
      <dgm:prSet phldrT="[文字]" custT="1"/>
      <dgm:spPr/>
      <dgm:t>
        <a:bodyPr/>
        <a:lstStyle/>
        <a:p>
          <a:r>
            <a:rPr lang="zh-TW" altLang="en-US" sz="1800" dirty="0" smtClean="0"/>
            <a:t>一旦失去它之後，要重建或是復原所需要花費的成本。例如水災淹壞了三台有做遠端備援的伺服器，這種損失就可以用造價計算。</a:t>
          </a:r>
          <a:endParaRPr lang="zh-TW" altLang="en-US" sz="1800" dirty="0"/>
        </a:p>
      </dgm:t>
    </dgm:pt>
    <dgm:pt modelId="{9AA1976F-0B97-4888-A383-8A740373B379}" type="parTrans" cxnId="{8CD51435-0EB3-4A7B-AE87-BC0F92BFA97A}">
      <dgm:prSet/>
      <dgm:spPr/>
      <dgm:t>
        <a:bodyPr/>
        <a:lstStyle/>
        <a:p>
          <a:endParaRPr lang="zh-TW" altLang="en-US"/>
        </a:p>
      </dgm:t>
    </dgm:pt>
    <dgm:pt modelId="{47AA17BF-DB43-4E24-8BF2-5A6EE6EB7772}" type="sibTrans" cxnId="{8CD51435-0EB3-4A7B-AE87-BC0F92BFA97A}">
      <dgm:prSet/>
      <dgm:spPr/>
      <dgm:t>
        <a:bodyPr/>
        <a:lstStyle/>
        <a:p>
          <a:endParaRPr lang="zh-TW" altLang="en-US"/>
        </a:p>
      </dgm:t>
    </dgm:pt>
    <dgm:pt modelId="{B13FE131-375A-4C20-92BB-A9B9726C8EF6}">
      <dgm:prSet phldrT="[文字]" custT="1"/>
      <dgm:spPr/>
      <dgm:t>
        <a:bodyPr/>
        <a:lstStyle/>
        <a:p>
          <a:r>
            <a:rPr lang="zh-TW" altLang="en-US" sz="2000" dirty="0" smtClean="0"/>
            <a:t>資訊系統或資訊對所有人的價值</a:t>
          </a:r>
          <a:endParaRPr lang="zh-TW" altLang="en-US" sz="2000" dirty="0"/>
        </a:p>
      </dgm:t>
    </dgm:pt>
    <dgm:pt modelId="{5C11EC7E-BE85-4819-9A59-EC0E42583368}" type="parTrans" cxnId="{A0D07E09-FF5E-4DCB-804D-92C277507D15}">
      <dgm:prSet/>
      <dgm:spPr/>
      <dgm:t>
        <a:bodyPr/>
        <a:lstStyle/>
        <a:p>
          <a:endParaRPr lang="zh-TW" altLang="en-US"/>
        </a:p>
      </dgm:t>
    </dgm:pt>
    <dgm:pt modelId="{210933B0-BF49-4F23-A837-C619AA38F112}" type="sibTrans" cxnId="{A0D07E09-FF5E-4DCB-804D-92C277507D15}">
      <dgm:prSet/>
      <dgm:spPr/>
      <dgm:t>
        <a:bodyPr/>
        <a:lstStyle/>
        <a:p>
          <a:endParaRPr lang="zh-TW" altLang="en-US"/>
        </a:p>
      </dgm:t>
    </dgm:pt>
    <dgm:pt modelId="{11BCD774-D1F2-4BBB-8325-D91B508AAC8B}">
      <dgm:prSet phldrT="[文字]" custT="1"/>
      <dgm:spPr/>
      <dgm:t>
        <a:bodyPr/>
        <a:lstStyle/>
        <a:p>
          <a:r>
            <a:rPr lang="zh-TW" altLang="en-US" sz="1800" dirty="0" smtClean="0"/>
            <a:t>例如水災淹壞了三台伺服器，導致網路商店一週不能營業，損失可能遠大於三台伺服器的造價。有些軟體或資料對所有人的價值更高，例如可以上法庭作證的錄音檔案或晶片的設計圖等。</a:t>
          </a:r>
          <a:endParaRPr lang="zh-TW" altLang="en-US" sz="1800" dirty="0"/>
        </a:p>
      </dgm:t>
    </dgm:pt>
    <dgm:pt modelId="{A2993632-1422-4B9B-B40E-B7C6687CFDB5}" type="parTrans" cxnId="{77DFCE33-DBA3-4C86-BA40-D16E7E79F223}">
      <dgm:prSet/>
      <dgm:spPr/>
      <dgm:t>
        <a:bodyPr/>
        <a:lstStyle/>
        <a:p>
          <a:endParaRPr lang="zh-TW" altLang="en-US"/>
        </a:p>
      </dgm:t>
    </dgm:pt>
    <dgm:pt modelId="{D4861A5D-D356-471C-B6B2-FD41FD708F57}" type="sibTrans" cxnId="{77DFCE33-DBA3-4C86-BA40-D16E7E79F223}">
      <dgm:prSet/>
      <dgm:spPr/>
      <dgm:t>
        <a:bodyPr/>
        <a:lstStyle/>
        <a:p>
          <a:endParaRPr lang="zh-TW" altLang="en-US"/>
        </a:p>
      </dgm:t>
    </dgm:pt>
    <dgm:pt modelId="{3729D8AC-CFC1-4D66-A4C9-2FF9FEAD10CA}">
      <dgm:prSet phldrT="[文字]" custT="1"/>
      <dgm:spPr/>
      <dgm:t>
        <a:bodyPr/>
        <a:lstStyle/>
        <a:p>
          <a:r>
            <a:rPr lang="zh-TW" altLang="en-US" sz="2000" dirty="0" smtClean="0"/>
            <a:t>組織保護該資訊系統或資訊的責任</a:t>
          </a:r>
          <a:endParaRPr lang="zh-TW" altLang="en-US" sz="2000" dirty="0"/>
        </a:p>
      </dgm:t>
    </dgm:pt>
    <dgm:pt modelId="{A2C3F8CD-66FE-4BA2-96E0-D170170AA9E5}" type="parTrans" cxnId="{24DA4C3A-545D-4D5A-9245-838765F301CF}">
      <dgm:prSet/>
      <dgm:spPr/>
      <dgm:t>
        <a:bodyPr/>
        <a:lstStyle/>
        <a:p>
          <a:endParaRPr lang="zh-TW" altLang="en-US"/>
        </a:p>
      </dgm:t>
    </dgm:pt>
    <dgm:pt modelId="{38C744D4-8FF3-4AF3-B74F-B3840007ABAC}" type="sibTrans" cxnId="{24DA4C3A-545D-4D5A-9245-838765F301CF}">
      <dgm:prSet/>
      <dgm:spPr/>
      <dgm:t>
        <a:bodyPr/>
        <a:lstStyle/>
        <a:p>
          <a:endParaRPr lang="zh-TW" altLang="en-US"/>
        </a:p>
      </dgm:t>
    </dgm:pt>
    <dgm:pt modelId="{2A5ECFAE-56CC-4748-917D-C32AB5833D71}">
      <dgm:prSet phldrT="[文字]" custT="1"/>
      <dgm:spPr/>
      <dgm:t>
        <a:bodyPr/>
        <a:lstStyle/>
        <a:p>
          <a:r>
            <a:rPr lang="zh-TW" altLang="en-US" sz="1800" dirty="0" smtClean="0"/>
            <a:t>例如理財專員的筆記型電腦遺失，裡面存有一千位客戶詳細的財務資訊。這時組織和該員工所面臨的責任就恐怕不能以金錢來衡量了。</a:t>
          </a:r>
          <a:endParaRPr lang="zh-TW" altLang="en-US" sz="1800" dirty="0"/>
        </a:p>
      </dgm:t>
    </dgm:pt>
    <dgm:pt modelId="{16C7021B-76EC-4124-8A59-B8740C1E2A23}" type="parTrans" cxnId="{96D53929-CAF6-4087-B527-3ABCF87DC9AC}">
      <dgm:prSet/>
      <dgm:spPr/>
      <dgm:t>
        <a:bodyPr/>
        <a:lstStyle/>
        <a:p>
          <a:endParaRPr lang="zh-TW" altLang="en-US"/>
        </a:p>
      </dgm:t>
    </dgm:pt>
    <dgm:pt modelId="{9A5A3EDF-6B96-4860-9BA3-8B9904575523}" type="sibTrans" cxnId="{96D53929-CAF6-4087-B527-3ABCF87DC9AC}">
      <dgm:prSet/>
      <dgm:spPr/>
      <dgm:t>
        <a:bodyPr/>
        <a:lstStyle/>
        <a:p>
          <a:endParaRPr lang="zh-TW" altLang="en-US"/>
        </a:p>
      </dgm:t>
    </dgm:pt>
    <dgm:pt modelId="{2B491F44-7480-4271-9184-F1198C736930}" type="pres">
      <dgm:prSet presAssocID="{02883472-8720-41E4-B54B-56A1C696E1C3}" presName="linear" presStyleCnt="0">
        <dgm:presLayoutVars>
          <dgm:animLvl val="lvl"/>
          <dgm:resizeHandles val="exact"/>
        </dgm:presLayoutVars>
      </dgm:prSet>
      <dgm:spPr/>
      <dgm:t>
        <a:bodyPr/>
        <a:lstStyle/>
        <a:p>
          <a:endParaRPr lang="zh-TW" altLang="en-US"/>
        </a:p>
      </dgm:t>
    </dgm:pt>
    <dgm:pt modelId="{D6B9C675-AD4E-4AFB-8586-564544DDCEF9}" type="pres">
      <dgm:prSet presAssocID="{B925A94B-0D44-47AE-AFD5-7B8E476BC19F}" presName="parentText" presStyleLbl="node1" presStyleIdx="0" presStyleCnt="3">
        <dgm:presLayoutVars>
          <dgm:chMax val="0"/>
          <dgm:bulletEnabled val="1"/>
        </dgm:presLayoutVars>
      </dgm:prSet>
      <dgm:spPr/>
      <dgm:t>
        <a:bodyPr/>
        <a:lstStyle/>
        <a:p>
          <a:endParaRPr lang="zh-TW" altLang="en-US"/>
        </a:p>
      </dgm:t>
    </dgm:pt>
    <dgm:pt modelId="{B7DA7D5B-F65D-48D4-8733-8407468DAB29}" type="pres">
      <dgm:prSet presAssocID="{B925A94B-0D44-47AE-AFD5-7B8E476BC19F}" presName="childText" presStyleLbl="revTx" presStyleIdx="0" presStyleCnt="3">
        <dgm:presLayoutVars>
          <dgm:bulletEnabled val="1"/>
        </dgm:presLayoutVars>
      </dgm:prSet>
      <dgm:spPr/>
      <dgm:t>
        <a:bodyPr/>
        <a:lstStyle/>
        <a:p>
          <a:endParaRPr lang="zh-TW" altLang="en-US"/>
        </a:p>
      </dgm:t>
    </dgm:pt>
    <dgm:pt modelId="{D5282D10-0E06-4BB6-BD50-5E6A1EFDA709}" type="pres">
      <dgm:prSet presAssocID="{B13FE131-375A-4C20-92BB-A9B9726C8EF6}" presName="parentText" presStyleLbl="node1" presStyleIdx="1" presStyleCnt="3">
        <dgm:presLayoutVars>
          <dgm:chMax val="0"/>
          <dgm:bulletEnabled val="1"/>
        </dgm:presLayoutVars>
      </dgm:prSet>
      <dgm:spPr/>
      <dgm:t>
        <a:bodyPr/>
        <a:lstStyle/>
        <a:p>
          <a:endParaRPr lang="zh-TW" altLang="en-US"/>
        </a:p>
      </dgm:t>
    </dgm:pt>
    <dgm:pt modelId="{851B4FD9-0C17-49E7-81F8-A9F665629686}" type="pres">
      <dgm:prSet presAssocID="{B13FE131-375A-4C20-92BB-A9B9726C8EF6}" presName="childText" presStyleLbl="revTx" presStyleIdx="1" presStyleCnt="3">
        <dgm:presLayoutVars>
          <dgm:bulletEnabled val="1"/>
        </dgm:presLayoutVars>
      </dgm:prSet>
      <dgm:spPr/>
      <dgm:t>
        <a:bodyPr/>
        <a:lstStyle/>
        <a:p>
          <a:endParaRPr lang="zh-TW" altLang="en-US"/>
        </a:p>
      </dgm:t>
    </dgm:pt>
    <dgm:pt modelId="{360C37F6-372B-420B-89F1-AF768575FA86}" type="pres">
      <dgm:prSet presAssocID="{3729D8AC-CFC1-4D66-A4C9-2FF9FEAD10CA}" presName="parentText" presStyleLbl="node1" presStyleIdx="2" presStyleCnt="3">
        <dgm:presLayoutVars>
          <dgm:chMax val="0"/>
          <dgm:bulletEnabled val="1"/>
        </dgm:presLayoutVars>
      </dgm:prSet>
      <dgm:spPr/>
      <dgm:t>
        <a:bodyPr/>
        <a:lstStyle/>
        <a:p>
          <a:endParaRPr lang="zh-TW" altLang="en-US"/>
        </a:p>
      </dgm:t>
    </dgm:pt>
    <dgm:pt modelId="{DD335425-D704-456C-8FA1-892E0C1C7336}" type="pres">
      <dgm:prSet presAssocID="{3729D8AC-CFC1-4D66-A4C9-2FF9FEAD10CA}" presName="childText" presStyleLbl="revTx" presStyleIdx="2" presStyleCnt="3">
        <dgm:presLayoutVars>
          <dgm:bulletEnabled val="1"/>
        </dgm:presLayoutVars>
      </dgm:prSet>
      <dgm:spPr/>
      <dgm:t>
        <a:bodyPr/>
        <a:lstStyle/>
        <a:p>
          <a:endParaRPr lang="zh-TW" altLang="en-US"/>
        </a:p>
      </dgm:t>
    </dgm:pt>
  </dgm:ptLst>
  <dgm:cxnLst>
    <dgm:cxn modelId="{76819DA0-FBCB-4DB1-A132-51D772C8E2FC}" type="presOf" srcId="{2A5ECFAE-56CC-4748-917D-C32AB5833D71}" destId="{DD335425-D704-456C-8FA1-892E0C1C7336}" srcOrd="0" destOrd="0" presId="urn:microsoft.com/office/officeart/2005/8/layout/vList2"/>
    <dgm:cxn modelId="{A0D07E09-FF5E-4DCB-804D-92C277507D15}" srcId="{02883472-8720-41E4-B54B-56A1C696E1C3}" destId="{B13FE131-375A-4C20-92BB-A9B9726C8EF6}" srcOrd="1" destOrd="0" parTransId="{5C11EC7E-BE85-4819-9A59-EC0E42583368}" sibTransId="{210933B0-BF49-4F23-A837-C619AA38F112}"/>
    <dgm:cxn modelId="{45FB8711-3C40-484B-8393-C2DD8CE67B35}" type="presOf" srcId="{02883472-8720-41E4-B54B-56A1C696E1C3}" destId="{2B491F44-7480-4271-9184-F1198C736930}" srcOrd="0" destOrd="0" presId="urn:microsoft.com/office/officeart/2005/8/layout/vList2"/>
    <dgm:cxn modelId="{7E13DCE8-D473-4613-A529-2227247D4E7C}" type="presOf" srcId="{3729D8AC-CFC1-4D66-A4C9-2FF9FEAD10CA}" destId="{360C37F6-372B-420B-89F1-AF768575FA86}" srcOrd="0" destOrd="0" presId="urn:microsoft.com/office/officeart/2005/8/layout/vList2"/>
    <dgm:cxn modelId="{9F53EC1A-25D5-4033-A988-A4D22957D076}" type="presOf" srcId="{4518E4BD-A47D-4F1D-B667-BAB0AA640477}" destId="{B7DA7D5B-F65D-48D4-8733-8407468DAB29}" srcOrd="0" destOrd="0" presId="urn:microsoft.com/office/officeart/2005/8/layout/vList2"/>
    <dgm:cxn modelId="{E4E13920-DACA-47D7-AA1B-863709A4F6F3}" type="presOf" srcId="{11BCD774-D1F2-4BBB-8325-D91B508AAC8B}" destId="{851B4FD9-0C17-49E7-81F8-A9F665629686}" srcOrd="0" destOrd="0" presId="urn:microsoft.com/office/officeart/2005/8/layout/vList2"/>
    <dgm:cxn modelId="{57C0FDF9-3EE0-4617-9E35-B4ED530AD7D6}" srcId="{02883472-8720-41E4-B54B-56A1C696E1C3}" destId="{B925A94B-0D44-47AE-AFD5-7B8E476BC19F}" srcOrd="0" destOrd="0" parTransId="{BBC6B410-190B-46FB-A5EA-ED8D712AC744}" sibTransId="{6447BE76-631B-4441-AE33-3A86E739C36C}"/>
    <dgm:cxn modelId="{77DFCE33-DBA3-4C86-BA40-D16E7E79F223}" srcId="{B13FE131-375A-4C20-92BB-A9B9726C8EF6}" destId="{11BCD774-D1F2-4BBB-8325-D91B508AAC8B}" srcOrd="0" destOrd="0" parTransId="{A2993632-1422-4B9B-B40E-B7C6687CFDB5}" sibTransId="{D4861A5D-D356-471C-B6B2-FD41FD708F57}"/>
    <dgm:cxn modelId="{8CD51435-0EB3-4A7B-AE87-BC0F92BFA97A}" srcId="{B925A94B-0D44-47AE-AFD5-7B8E476BC19F}" destId="{4518E4BD-A47D-4F1D-B667-BAB0AA640477}" srcOrd="0" destOrd="0" parTransId="{9AA1976F-0B97-4888-A383-8A740373B379}" sibTransId="{47AA17BF-DB43-4E24-8BF2-5A6EE6EB7772}"/>
    <dgm:cxn modelId="{AA1D55AE-480E-4634-8697-5513DB386C27}" type="presOf" srcId="{B13FE131-375A-4C20-92BB-A9B9726C8EF6}" destId="{D5282D10-0E06-4BB6-BD50-5E6A1EFDA709}" srcOrd="0" destOrd="0" presId="urn:microsoft.com/office/officeart/2005/8/layout/vList2"/>
    <dgm:cxn modelId="{24DA4C3A-545D-4D5A-9245-838765F301CF}" srcId="{02883472-8720-41E4-B54B-56A1C696E1C3}" destId="{3729D8AC-CFC1-4D66-A4C9-2FF9FEAD10CA}" srcOrd="2" destOrd="0" parTransId="{A2C3F8CD-66FE-4BA2-96E0-D170170AA9E5}" sibTransId="{38C744D4-8FF3-4AF3-B74F-B3840007ABAC}"/>
    <dgm:cxn modelId="{96D53929-CAF6-4087-B527-3ABCF87DC9AC}" srcId="{3729D8AC-CFC1-4D66-A4C9-2FF9FEAD10CA}" destId="{2A5ECFAE-56CC-4748-917D-C32AB5833D71}" srcOrd="0" destOrd="0" parTransId="{16C7021B-76EC-4124-8A59-B8740C1E2A23}" sibTransId="{9A5A3EDF-6B96-4860-9BA3-8B9904575523}"/>
    <dgm:cxn modelId="{0770399A-66F3-4448-85A0-B1DA2AD6E382}" type="presOf" srcId="{B925A94B-0D44-47AE-AFD5-7B8E476BC19F}" destId="{D6B9C675-AD4E-4AFB-8586-564544DDCEF9}" srcOrd="0" destOrd="0" presId="urn:microsoft.com/office/officeart/2005/8/layout/vList2"/>
    <dgm:cxn modelId="{C0B7E91A-13A1-4B9F-B0C4-E39A01EBAF77}" type="presParOf" srcId="{2B491F44-7480-4271-9184-F1198C736930}" destId="{D6B9C675-AD4E-4AFB-8586-564544DDCEF9}" srcOrd="0" destOrd="0" presId="urn:microsoft.com/office/officeart/2005/8/layout/vList2"/>
    <dgm:cxn modelId="{922A4F96-321E-4546-8E1F-662AD2E78AAF}" type="presParOf" srcId="{2B491F44-7480-4271-9184-F1198C736930}" destId="{B7DA7D5B-F65D-48D4-8733-8407468DAB29}" srcOrd="1" destOrd="0" presId="urn:microsoft.com/office/officeart/2005/8/layout/vList2"/>
    <dgm:cxn modelId="{C5EB27D4-BB48-4B9E-8D19-383E936D0C83}" type="presParOf" srcId="{2B491F44-7480-4271-9184-F1198C736930}" destId="{D5282D10-0E06-4BB6-BD50-5E6A1EFDA709}" srcOrd="2" destOrd="0" presId="urn:microsoft.com/office/officeart/2005/8/layout/vList2"/>
    <dgm:cxn modelId="{29246C18-8B14-4521-B546-BEED6B25B9D0}" type="presParOf" srcId="{2B491F44-7480-4271-9184-F1198C736930}" destId="{851B4FD9-0C17-49E7-81F8-A9F665629686}" srcOrd="3" destOrd="0" presId="urn:microsoft.com/office/officeart/2005/8/layout/vList2"/>
    <dgm:cxn modelId="{78D04F08-BF9C-4021-AF3D-49CBA58B7B79}" type="presParOf" srcId="{2B491F44-7480-4271-9184-F1198C736930}" destId="{360C37F6-372B-420B-89F1-AF768575FA86}" srcOrd="4" destOrd="0" presId="urn:microsoft.com/office/officeart/2005/8/layout/vList2"/>
    <dgm:cxn modelId="{B33B9765-5C8D-4904-970B-1FAF30A2BE6E}" type="presParOf" srcId="{2B491F44-7480-4271-9184-F1198C736930}" destId="{DD335425-D704-456C-8FA1-892E0C1C733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529910-5106-4220-9772-C833D9BC66CA}" type="doc">
      <dgm:prSet loTypeId="urn:microsoft.com/office/officeart/2005/8/layout/pyramid2" loCatId="list" qsTypeId="urn:microsoft.com/office/officeart/2005/8/quickstyle/simple1" qsCatId="simple" csTypeId="urn:microsoft.com/office/officeart/2005/8/colors/accent1_2" csCatId="accent1" phldr="1"/>
      <dgm:spPr/>
    </dgm:pt>
    <dgm:pt modelId="{F10F98E3-977F-47E0-AEBF-394C43D108A1}">
      <dgm:prSet phldrT="[文字]"/>
      <dgm:spPr/>
      <dgm:t>
        <a:bodyPr/>
        <a:lstStyle/>
        <a:p>
          <a:pPr algn="l"/>
          <a:r>
            <a:rPr kumimoji="1" lang="zh-TW" altLang="en-US" b="0" i="0" u="none" strike="noStrike" cap="none" normalizeH="0" baseline="0" dirty="0" smtClean="0">
              <a:ln>
                <a:noFill/>
              </a:ln>
              <a:solidFill>
                <a:schemeClr val="tx1"/>
              </a:solidFill>
              <a:effectLst/>
              <a:latin typeface="Calibri" pitchFamily="34" charset="0"/>
              <a:ea typeface="+mn-ea"/>
            </a:rPr>
            <a:t>第一階文件：安全手冊</a:t>
          </a:r>
          <a:endParaRPr lang="zh-TW" altLang="en-US" dirty="0"/>
        </a:p>
      </dgm:t>
    </dgm:pt>
    <dgm:pt modelId="{95FEBD3E-8D16-4E90-B722-9AE60E27A5D2}" type="parTrans" cxnId="{56112213-E3C2-43FC-BFF9-12EADE473C1F}">
      <dgm:prSet/>
      <dgm:spPr/>
      <dgm:t>
        <a:bodyPr/>
        <a:lstStyle/>
        <a:p>
          <a:endParaRPr lang="zh-TW" altLang="en-US"/>
        </a:p>
      </dgm:t>
    </dgm:pt>
    <dgm:pt modelId="{53244EBB-CAED-4EC4-B0F5-E8177876150A}" type="sibTrans" cxnId="{56112213-E3C2-43FC-BFF9-12EADE473C1F}">
      <dgm:prSet/>
      <dgm:spPr/>
      <dgm:t>
        <a:bodyPr/>
        <a:lstStyle/>
        <a:p>
          <a:endParaRPr lang="zh-TW" altLang="en-US"/>
        </a:p>
      </dgm:t>
    </dgm:pt>
    <dgm:pt modelId="{73FC198B-90EC-4A2E-B520-52DF409EDE2D}">
      <dgm:prSet phldrT="[文字]"/>
      <dgm:spPr/>
      <dgm:t>
        <a:bodyPr/>
        <a:lstStyle/>
        <a:p>
          <a:pPr algn="l" rtl="0"/>
          <a:r>
            <a:rPr kumimoji="1" lang="zh-TW" altLang="en-US" b="0" i="0" u="none" strike="noStrike" cap="none" normalizeH="0" baseline="0" dirty="0" smtClean="0">
              <a:ln>
                <a:noFill/>
              </a:ln>
              <a:solidFill>
                <a:schemeClr val="tx1"/>
              </a:solidFill>
              <a:effectLst/>
              <a:latin typeface="Calibri" pitchFamily="34" charset="0"/>
              <a:ea typeface="+mn-ea"/>
            </a:rPr>
            <a:t>第二階文件：管理辦法</a:t>
          </a:r>
          <a:endParaRPr lang="zh-TW" altLang="en-US" dirty="0"/>
        </a:p>
      </dgm:t>
    </dgm:pt>
    <dgm:pt modelId="{3BBA77AB-982E-42D6-BBBD-967B3499B7C0}" type="parTrans" cxnId="{42E4E420-9818-491E-A2B7-32FAA5432D5D}">
      <dgm:prSet/>
      <dgm:spPr/>
      <dgm:t>
        <a:bodyPr/>
        <a:lstStyle/>
        <a:p>
          <a:endParaRPr lang="zh-TW" altLang="en-US"/>
        </a:p>
      </dgm:t>
    </dgm:pt>
    <dgm:pt modelId="{0E53F46E-AB3E-47C7-9B76-0A06C6FF9A9E}" type="sibTrans" cxnId="{42E4E420-9818-491E-A2B7-32FAA5432D5D}">
      <dgm:prSet/>
      <dgm:spPr/>
      <dgm:t>
        <a:bodyPr/>
        <a:lstStyle/>
        <a:p>
          <a:endParaRPr lang="zh-TW" altLang="en-US"/>
        </a:p>
      </dgm:t>
    </dgm:pt>
    <dgm:pt modelId="{39482E20-79DC-4C81-AE96-FB7EA2DAFA5E}">
      <dgm:prSet phldrT="[文字]"/>
      <dgm:spPr/>
      <dgm:t>
        <a:bodyPr/>
        <a:lstStyle/>
        <a:p>
          <a:pPr algn="l" rtl="0"/>
          <a:r>
            <a:rPr kumimoji="1" lang="zh-TW" altLang="en-US" b="0" i="0" u="none" strike="noStrike" cap="none" normalizeH="0" baseline="0" dirty="0" smtClean="0">
              <a:ln>
                <a:noFill/>
              </a:ln>
              <a:solidFill>
                <a:schemeClr val="tx1"/>
              </a:solidFill>
              <a:effectLst/>
              <a:latin typeface="Calibri" pitchFamily="34" charset="0"/>
              <a:ea typeface="+mn-ea"/>
            </a:rPr>
            <a:t>第三階文件：作業程序</a:t>
          </a:r>
          <a:endParaRPr lang="zh-TW" altLang="en-US" dirty="0"/>
        </a:p>
      </dgm:t>
    </dgm:pt>
    <dgm:pt modelId="{524A7716-E77C-4C8B-884D-6BF7DBD6BDC8}" type="parTrans" cxnId="{4F842492-D2C4-453D-AC88-7F204AB1FB76}">
      <dgm:prSet/>
      <dgm:spPr/>
      <dgm:t>
        <a:bodyPr/>
        <a:lstStyle/>
        <a:p>
          <a:endParaRPr lang="zh-TW" altLang="en-US"/>
        </a:p>
      </dgm:t>
    </dgm:pt>
    <dgm:pt modelId="{7129325E-D507-44C3-8C17-38AD60D9C7FE}" type="sibTrans" cxnId="{4F842492-D2C4-453D-AC88-7F204AB1FB76}">
      <dgm:prSet/>
      <dgm:spPr/>
      <dgm:t>
        <a:bodyPr/>
        <a:lstStyle/>
        <a:p>
          <a:endParaRPr lang="zh-TW" altLang="en-US"/>
        </a:p>
      </dgm:t>
    </dgm:pt>
    <dgm:pt modelId="{63C87DF9-3B9B-4FCE-9A93-307E2B91B0A9}">
      <dgm:prSet phldrT="[文字]"/>
      <dgm:spPr/>
      <dgm:t>
        <a:bodyPr/>
        <a:lstStyle/>
        <a:p>
          <a:pPr algn="l" rtl="0"/>
          <a:r>
            <a:rPr kumimoji="1" lang="zh-TW" altLang="en-US" b="0" i="0" u="none" strike="noStrike" cap="none" normalizeH="0" baseline="0" dirty="0" smtClean="0">
              <a:ln>
                <a:noFill/>
              </a:ln>
              <a:solidFill>
                <a:schemeClr val="tx1"/>
              </a:solidFill>
              <a:effectLst/>
              <a:latin typeface="Calibri" pitchFamily="34" charset="0"/>
              <a:ea typeface="+mn-ea"/>
            </a:rPr>
            <a:t>第四階文件：紀錄表單</a:t>
          </a:r>
          <a:endParaRPr lang="zh-TW" altLang="en-US" dirty="0"/>
        </a:p>
      </dgm:t>
    </dgm:pt>
    <dgm:pt modelId="{399AF6D8-DE6D-4523-A0E4-49CB6948F65A}" type="parTrans" cxnId="{03F56C81-D8AB-465E-A718-3202C8A64B4C}">
      <dgm:prSet/>
      <dgm:spPr/>
      <dgm:t>
        <a:bodyPr/>
        <a:lstStyle/>
        <a:p>
          <a:endParaRPr lang="zh-TW" altLang="en-US"/>
        </a:p>
      </dgm:t>
    </dgm:pt>
    <dgm:pt modelId="{565AF917-BE71-449C-99BD-799D8BB321FB}" type="sibTrans" cxnId="{03F56C81-D8AB-465E-A718-3202C8A64B4C}">
      <dgm:prSet/>
      <dgm:spPr/>
      <dgm:t>
        <a:bodyPr/>
        <a:lstStyle/>
        <a:p>
          <a:endParaRPr lang="zh-TW" altLang="en-US"/>
        </a:p>
      </dgm:t>
    </dgm:pt>
    <dgm:pt modelId="{FC64304E-27E8-4B50-9E58-9974D8364376}" type="pres">
      <dgm:prSet presAssocID="{A3529910-5106-4220-9772-C833D9BC66CA}" presName="compositeShape" presStyleCnt="0">
        <dgm:presLayoutVars>
          <dgm:dir/>
          <dgm:resizeHandles/>
        </dgm:presLayoutVars>
      </dgm:prSet>
      <dgm:spPr/>
    </dgm:pt>
    <dgm:pt modelId="{6DAE0C9D-E039-4A7B-8263-BB3C052CE0DE}" type="pres">
      <dgm:prSet presAssocID="{A3529910-5106-4220-9772-C833D9BC66CA}" presName="pyramid" presStyleLbl="node1" presStyleIdx="0" presStyleCnt="1" custLinFactNeighborX="252"/>
      <dgm:spPr/>
    </dgm:pt>
    <dgm:pt modelId="{C7327B72-4C52-462B-BB86-6FB0C197A36D}" type="pres">
      <dgm:prSet presAssocID="{A3529910-5106-4220-9772-C833D9BC66CA}" presName="theList" presStyleCnt="0"/>
      <dgm:spPr/>
    </dgm:pt>
    <dgm:pt modelId="{A4E8E5F4-8E32-407E-AC5C-FE73646BBB5E}" type="pres">
      <dgm:prSet presAssocID="{F10F98E3-977F-47E0-AEBF-394C43D108A1}" presName="aNode" presStyleLbl="fgAcc1" presStyleIdx="0" presStyleCnt="4">
        <dgm:presLayoutVars>
          <dgm:bulletEnabled val="1"/>
        </dgm:presLayoutVars>
      </dgm:prSet>
      <dgm:spPr/>
      <dgm:t>
        <a:bodyPr/>
        <a:lstStyle/>
        <a:p>
          <a:endParaRPr lang="zh-TW" altLang="en-US"/>
        </a:p>
      </dgm:t>
    </dgm:pt>
    <dgm:pt modelId="{04F92CAE-281B-49AC-829A-6A91A902BB78}" type="pres">
      <dgm:prSet presAssocID="{F10F98E3-977F-47E0-AEBF-394C43D108A1}" presName="aSpace" presStyleCnt="0"/>
      <dgm:spPr/>
    </dgm:pt>
    <dgm:pt modelId="{66EF94D2-97E1-4BAE-A430-BB87A0FBC86A}" type="pres">
      <dgm:prSet presAssocID="{73FC198B-90EC-4A2E-B520-52DF409EDE2D}" presName="aNode" presStyleLbl="fgAcc1" presStyleIdx="1" presStyleCnt="4">
        <dgm:presLayoutVars>
          <dgm:bulletEnabled val="1"/>
        </dgm:presLayoutVars>
      </dgm:prSet>
      <dgm:spPr/>
      <dgm:t>
        <a:bodyPr/>
        <a:lstStyle/>
        <a:p>
          <a:endParaRPr lang="zh-TW" altLang="en-US"/>
        </a:p>
      </dgm:t>
    </dgm:pt>
    <dgm:pt modelId="{803A1BD4-603D-486D-8EC7-135795E97C7F}" type="pres">
      <dgm:prSet presAssocID="{73FC198B-90EC-4A2E-B520-52DF409EDE2D}" presName="aSpace" presStyleCnt="0"/>
      <dgm:spPr/>
    </dgm:pt>
    <dgm:pt modelId="{0D2385E5-1249-4AE1-9AD3-D3EA5E9C4206}" type="pres">
      <dgm:prSet presAssocID="{39482E20-79DC-4C81-AE96-FB7EA2DAFA5E}" presName="aNode" presStyleLbl="fgAcc1" presStyleIdx="2" presStyleCnt="4">
        <dgm:presLayoutVars>
          <dgm:bulletEnabled val="1"/>
        </dgm:presLayoutVars>
      </dgm:prSet>
      <dgm:spPr/>
      <dgm:t>
        <a:bodyPr/>
        <a:lstStyle/>
        <a:p>
          <a:endParaRPr lang="zh-TW" altLang="en-US"/>
        </a:p>
      </dgm:t>
    </dgm:pt>
    <dgm:pt modelId="{C7CC73E0-7699-401B-A5E3-C3400676663B}" type="pres">
      <dgm:prSet presAssocID="{39482E20-79DC-4C81-AE96-FB7EA2DAFA5E}" presName="aSpace" presStyleCnt="0"/>
      <dgm:spPr/>
    </dgm:pt>
    <dgm:pt modelId="{0C0CD052-7659-4448-896F-40E085E6F6CB}" type="pres">
      <dgm:prSet presAssocID="{63C87DF9-3B9B-4FCE-9A93-307E2B91B0A9}" presName="aNode" presStyleLbl="fgAcc1" presStyleIdx="3" presStyleCnt="4">
        <dgm:presLayoutVars>
          <dgm:bulletEnabled val="1"/>
        </dgm:presLayoutVars>
      </dgm:prSet>
      <dgm:spPr/>
      <dgm:t>
        <a:bodyPr/>
        <a:lstStyle/>
        <a:p>
          <a:endParaRPr lang="zh-TW" altLang="en-US"/>
        </a:p>
      </dgm:t>
    </dgm:pt>
    <dgm:pt modelId="{DFB93A9F-5DF3-4D12-A560-776695FD6A80}" type="pres">
      <dgm:prSet presAssocID="{63C87DF9-3B9B-4FCE-9A93-307E2B91B0A9}" presName="aSpace" presStyleCnt="0"/>
      <dgm:spPr/>
    </dgm:pt>
  </dgm:ptLst>
  <dgm:cxnLst>
    <dgm:cxn modelId="{4F842492-D2C4-453D-AC88-7F204AB1FB76}" srcId="{A3529910-5106-4220-9772-C833D9BC66CA}" destId="{39482E20-79DC-4C81-AE96-FB7EA2DAFA5E}" srcOrd="2" destOrd="0" parTransId="{524A7716-E77C-4C8B-884D-6BF7DBD6BDC8}" sibTransId="{7129325E-D507-44C3-8C17-38AD60D9C7FE}"/>
    <dgm:cxn modelId="{03F56C81-D8AB-465E-A718-3202C8A64B4C}" srcId="{A3529910-5106-4220-9772-C833D9BC66CA}" destId="{63C87DF9-3B9B-4FCE-9A93-307E2B91B0A9}" srcOrd="3" destOrd="0" parTransId="{399AF6D8-DE6D-4523-A0E4-49CB6948F65A}" sibTransId="{565AF917-BE71-449C-99BD-799D8BB321FB}"/>
    <dgm:cxn modelId="{859549DC-489A-434B-9E07-0CBECDA1A03B}" type="presOf" srcId="{F10F98E3-977F-47E0-AEBF-394C43D108A1}" destId="{A4E8E5F4-8E32-407E-AC5C-FE73646BBB5E}" srcOrd="0" destOrd="0" presId="urn:microsoft.com/office/officeart/2005/8/layout/pyramid2"/>
    <dgm:cxn modelId="{9BBAB1E5-178C-4AFD-B7AB-1703B01CFC24}" type="presOf" srcId="{A3529910-5106-4220-9772-C833D9BC66CA}" destId="{FC64304E-27E8-4B50-9E58-9974D8364376}" srcOrd="0" destOrd="0" presId="urn:microsoft.com/office/officeart/2005/8/layout/pyramid2"/>
    <dgm:cxn modelId="{9C971998-1EDE-4ADB-974E-D23CACCFE098}" type="presOf" srcId="{63C87DF9-3B9B-4FCE-9A93-307E2B91B0A9}" destId="{0C0CD052-7659-4448-896F-40E085E6F6CB}" srcOrd="0" destOrd="0" presId="urn:microsoft.com/office/officeart/2005/8/layout/pyramid2"/>
    <dgm:cxn modelId="{4B2BD220-2AB4-4EEF-B28F-CE4D7300B4B9}" type="presOf" srcId="{39482E20-79DC-4C81-AE96-FB7EA2DAFA5E}" destId="{0D2385E5-1249-4AE1-9AD3-D3EA5E9C4206}" srcOrd="0" destOrd="0" presId="urn:microsoft.com/office/officeart/2005/8/layout/pyramid2"/>
    <dgm:cxn modelId="{56112213-E3C2-43FC-BFF9-12EADE473C1F}" srcId="{A3529910-5106-4220-9772-C833D9BC66CA}" destId="{F10F98E3-977F-47E0-AEBF-394C43D108A1}" srcOrd="0" destOrd="0" parTransId="{95FEBD3E-8D16-4E90-B722-9AE60E27A5D2}" sibTransId="{53244EBB-CAED-4EC4-B0F5-E8177876150A}"/>
    <dgm:cxn modelId="{42E4E420-9818-491E-A2B7-32FAA5432D5D}" srcId="{A3529910-5106-4220-9772-C833D9BC66CA}" destId="{73FC198B-90EC-4A2E-B520-52DF409EDE2D}" srcOrd="1" destOrd="0" parTransId="{3BBA77AB-982E-42D6-BBBD-967B3499B7C0}" sibTransId="{0E53F46E-AB3E-47C7-9B76-0A06C6FF9A9E}"/>
    <dgm:cxn modelId="{3A48AC82-8D33-41FD-A0A4-54418C2111F0}" type="presOf" srcId="{73FC198B-90EC-4A2E-B520-52DF409EDE2D}" destId="{66EF94D2-97E1-4BAE-A430-BB87A0FBC86A}" srcOrd="0" destOrd="0" presId="urn:microsoft.com/office/officeart/2005/8/layout/pyramid2"/>
    <dgm:cxn modelId="{9C75DA91-9EEB-4CD5-BC2B-8EB8DD2D33C0}" type="presParOf" srcId="{FC64304E-27E8-4B50-9E58-9974D8364376}" destId="{6DAE0C9D-E039-4A7B-8263-BB3C052CE0DE}" srcOrd="0" destOrd="0" presId="urn:microsoft.com/office/officeart/2005/8/layout/pyramid2"/>
    <dgm:cxn modelId="{BE6DDC9C-8D89-4465-B3DE-3117521EDCB3}" type="presParOf" srcId="{FC64304E-27E8-4B50-9E58-9974D8364376}" destId="{C7327B72-4C52-462B-BB86-6FB0C197A36D}" srcOrd="1" destOrd="0" presId="urn:microsoft.com/office/officeart/2005/8/layout/pyramid2"/>
    <dgm:cxn modelId="{C2BAC2F3-0E4F-4A70-9240-3E3DB4F74864}" type="presParOf" srcId="{C7327B72-4C52-462B-BB86-6FB0C197A36D}" destId="{A4E8E5F4-8E32-407E-AC5C-FE73646BBB5E}" srcOrd="0" destOrd="0" presId="urn:microsoft.com/office/officeart/2005/8/layout/pyramid2"/>
    <dgm:cxn modelId="{F793553E-490A-4F52-996F-7D3CD8B65AB8}" type="presParOf" srcId="{C7327B72-4C52-462B-BB86-6FB0C197A36D}" destId="{04F92CAE-281B-49AC-829A-6A91A902BB78}" srcOrd="1" destOrd="0" presId="urn:microsoft.com/office/officeart/2005/8/layout/pyramid2"/>
    <dgm:cxn modelId="{B24010B9-AFF1-4812-947D-0A945ACE95FA}" type="presParOf" srcId="{C7327B72-4C52-462B-BB86-6FB0C197A36D}" destId="{66EF94D2-97E1-4BAE-A430-BB87A0FBC86A}" srcOrd="2" destOrd="0" presId="urn:microsoft.com/office/officeart/2005/8/layout/pyramid2"/>
    <dgm:cxn modelId="{0F10CC59-2D56-4A4E-ADC9-E0544A1282A4}" type="presParOf" srcId="{C7327B72-4C52-462B-BB86-6FB0C197A36D}" destId="{803A1BD4-603D-486D-8EC7-135795E97C7F}" srcOrd="3" destOrd="0" presId="urn:microsoft.com/office/officeart/2005/8/layout/pyramid2"/>
    <dgm:cxn modelId="{15651948-9D4E-4CC1-9C86-BB0D5CB62403}" type="presParOf" srcId="{C7327B72-4C52-462B-BB86-6FB0C197A36D}" destId="{0D2385E5-1249-4AE1-9AD3-D3EA5E9C4206}" srcOrd="4" destOrd="0" presId="urn:microsoft.com/office/officeart/2005/8/layout/pyramid2"/>
    <dgm:cxn modelId="{9811C711-3761-4981-B42A-B5F6689FE4D3}" type="presParOf" srcId="{C7327B72-4C52-462B-BB86-6FB0C197A36D}" destId="{C7CC73E0-7699-401B-A5E3-C3400676663B}" srcOrd="5" destOrd="0" presId="urn:microsoft.com/office/officeart/2005/8/layout/pyramid2"/>
    <dgm:cxn modelId="{3C55ADEC-D4FD-4DB2-AE63-E3D2C9091E36}" type="presParOf" srcId="{C7327B72-4C52-462B-BB86-6FB0C197A36D}" destId="{0C0CD052-7659-4448-896F-40E085E6F6CB}" srcOrd="6" destOrd="0" presId="urn:microsoft.com/office/officeart/2005/8/layout/pyramid2"/>
    <dgm:cxn modelId="{0D1C2C6E-2F65-4E61-9BD6-8D1C06E15448}" type="presParOf" srcId="{C7327B72-4C52-462B-BB86-6FB0C197A36D}" destId="{DFB93A9F-5DF3-4D12-A560-776695FD6A80}"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C7280-A1BE-4247-980F-F9262544B37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TW" altLang="en-US"/>
        </a:p>
      </dgm:t>
    </dgm:pt>
    <dgm:pt modelId="{3366565A-0298-4A59-AEFE-11EB372C9853}">
      <dgm:prSet phldrT="[文字]" custT="1"/>
      <dgm:spPr/>
      <dgm:t>
        <a:bodyPr/>
        <a:lstStyle/>
        <a:p>
          <a:pPr>
            <a:lnSpc>
              <a:spcPct val="100000"/>
            </a:lnSpc>
            <a:spcAft>
              <a:spcPts val="0"/>
            </a:spcAft>
          </a:pPr>
          <a:r>
            <a:rPr lang="zh-TW" altLang="en-US" sz="1600" b="1" dirty="0" smtClean="0">
              <a:latin typeface="Calibri" pitchFamily="34" charset="0"/>
            </a:rPr>
            <a:t>規劃</a:t>
          </a:r>
          <a:r>
            <a:rPr lang="en-US" altLang="zh-TW" sz="1600" b="1" dirty="0" smtClean="0">
              <a:latin typeface="Calibri" pitchFamily="34" charset="0"/>
            </a:rPr>
            <a:t> (P)</a:t>
          </a:r>
        </a:p>
        <a:p>
          <a:pPr>
            <a:lnSpc>
              <a:spcPct val="100000"/>
            </a:lnSpc>
            <a:spcAft>
              <a:spcPts val="0"/>
            </a:spcAft>
          </a:pPr>
          <a:r>
            <a:rPr lang="zh-TW" altLang="en-US" sz="1200" dirty="0" smtClean="0">
              <a:latin typeface="Calibri" pitchFamily="34" charset="0"/>
            </a:rPr>
            <a:t>建立 </a:t>
          </a:r>
          <a:r>
            <a:rPr lang="en-US" altLang="zh-TW" sz="1200" dirty="0" smtClean="0">
              <a:latin typeface="Calibri" pitchFamily="34" charset="0"/>
            </a:rPr>
            <a:t>ISMS</a:t>
          </a:r>
          <a:endParaRPr lang="zh-TW" altLang="en-US" sz="1200" dirty="0">
            <a:latin typeface="Calibri" pitchFamily="34" charset="0"/>
          </a:endParaRPr>
        </a:p>
      </dgm:t>
    </dgm:pt>
    <dgm:pt modelId="{7A59FC4E-C023-4B37-9DC8-405639B1E753}" type="parTrans" cxnId="{5A4CB2D6-7B9C-45AB-A5A2-4ADFE7D4C7DF}">
      <dgm:prSet/>
      <dgm:spPr/>
      <dgm:t>
        <a:bodyPr/>
        <a:lstStyle/>
        <a:p>
          <a:endParaRPr lang="zh-TW" altLang="en-US">
            <a:latin typeface="Calibri" pitchFamily="34" charset="0"/>
          </a:endParaRPr>
        </a:p>
      </dgm:t>
    </dgm:pt>
    <dgm:pt modelId="{4C13FAB2-9EE8-4A44-8198-CDB0C8D8B8D2}" type="sibTrans" cxnId="{5A4CB2D6-7B9C-45AB-A5A2-4ADFE7D4C7DF}">
      <dgm:prSet/>
      <dgm:spPr/>
      <dgm:t>
        <a:bodyPr/>
        <a:lstStyle/>
        <a:p>
          <a:endParaRPr lang="zh-TW" altLang="en-US">
            <a:latin typeface="Calibri" pitchFamily="34" charset="0"/>
          </a:endParaRPr>
        </a:p>
      </dgm:t>
    </dgm:pt>
    <dgm:pt modelId="{DD60134D-EC62-404F-AD6B-7435DA973774}">
      <dgm:prSet phldrT="[文字]" custT="1"/>
      <dgm:spPr/>
      <dgm:t>
        <a:bodyPr/>
        <a:lstStyle/>
        <a:p>
          <a:pPr>
            <a:lnSpc>
              <a:spcPct val="100000"/>
            </a:lnSpc>
            <a:spcAft>
              <a:spcPts val="0"/>
            </a:spcAft>
          </a:pPr>
          <a:r>
            <a:rPr lang="zh-TW" altLang="en-US" sz="1600" b="1" dirty="0" smtClean="0">
              <a:latin typeface="Calibri" pitchFamily="34" charset="0"/>
            </a:rPr>
            <a:t>執行 </a:t>
          </a:r>
          <a:r>
            <a:rPr lang="en-US" altLang="zh-TW" sz="1600" b="1" dirty="0" smtClean="0">
              <a:latin typeface="Calibri" pitchFamily="34" charset="0"/>
            </a:rPr>
            <a:t>(D)</a:t>
          </a:r>
        </a:p>
        <a:p>
          <a:pPr>
            <a:lnSpc>
              <a:spcPct val="100000"/>
            </a:lnSpc>
            <a:spcAft>
              <a:spcPts val="0"/>
            </a:spcAft>
          </a:pPr>
          <a:r>
            <a:rPr lang="zh-TW" altLang="en-US" sz="1200" dirty="0" smtClean="0">
              <a:latin typeface="Calibri" pitchFamily="34" charset="0"/>
            </a:rPr>
            <a:t>實作與運作 </a:t>
          </a:r>
          <a:r>
            <a:rPr lang="en-US" altLang="zh-TW" sz="1200" dirty="0" smtClean="0">
              <a:latin typeface="Calibri" pitchFamily="34" charset="0"/>
            </a:rPr>
            <a:t>ISMS</a:t>
          </a:r>
          <a:endParaRPr lang="zh-TW" altLang="en-US" sz="1200" dirty="0">
            <a:latin typeface="Calibri" pitchFamily="34" charset="0"/>
          </a:endParaRPr>
        </a:p>
      </dgm:t>
    </dgm:pt>
    <dgm:pt modelId="{4C2F38EF-6B14-4880-92E1-33D9FC54B87F}" type="parTrans" cxnId="{18165275-00DD-4D7A-A5D1-32810ED76437}">
      <dgm:prSet/>
      <dgm:spPr/>
      <dgm:t>
        <a:bodyPr/>
        <a:lstStyle/>
        <a:p>
          <a:endParaRPr lang="zh-TW" altLang="en-US">
            <a:latin typeface="Calibri" pitchFamily="34" charset="0"/>
          </a:endParaRPr>
        </a:p>
      </dgm:t>
    </dgm:pt>
    <dgm:pt modelId="{A1A796AB-DF70-468F-9B01-FEBC69AA477D}" type="sibTrans" cxnId="{18165275-00DD-4D7A-A5D1-32810ED76437}">
      <dgm:prSet/>
      <dgm:spPr/>
      <dgm:t>
        <a:bodyPr/>
        <a:lstStyle/>
        <a:p>
          <a:endParaRPr lang="zh-TW" altLang="en-US">
            <a:latin typeface="Calibri" pitchFamily="34" charset="0"/>
          </a:endParaRPr>
        </a:p>
      </dgm:t>
    </dgm:pt>
    <dgm:pt modelId="{2858F002-5D8E-4CFA-9A9E-5B2C5D06CA44}">
      <dgm:prSet phldrT="[文字]" custT="1"/>
      <dgm:spPr/>
      <dgm:t>
        <a:bodyPr/>
        <a:lstStyle/>
        <a:p>
          <a:r>
            <a:rPr lang="zh-TW" altLang="en-US" sz="1600" b="1" dirty="0" smtClean="0">
              <a:latin typeface="Calibri" pitchFamily="34" charset="0"/>
            </a:rPr>
            <a:t>檢查 </a:t>
          </a:r>
          <a:r>
            <a:rPr lang="en-US" altLang="zh-TW" sz="1600" b="1" dirty="0" smtClean="0">
              <a:latin typeface="Calibri" pitchFamily="34" charset="0"/>
            </a:rPr>
            <a:t>(C)</a:t>
          </a:r>
        </a:p>
        <a:p>
          <a:r>
            <a:rPr lang="zh-TW" altLang="en-US" sz="1200" dirty="0" smtClean="0">
              <a:latin typeface="Calibri" pitchFamily="34" charset="0"/>
            </a:rPr>
            <a:t>監視與審查 </a:t>
          </a:r>
          <a:r>
            <a:rPr lang="en-US" altLang="zh-TW" sz="1200" dirty="0" smtClean="0">
              <a:latin typeface="Calibri" pitchFamily="34" charset="0"/>
            </a:rPr>
            <a:t>ISMS</a:t>
          </a:r>
          <a:endParaRPr lang="zh-TW" altLang="en-US" sz="1200" dirty="0">
            <a:latin typeface="Calibri" pitchFamily="34" charset="0"/>
          </a:endParaRPr>
        </a:p>
      </dgm:t>
    </dgm:pt>
    <dgm:pt modelId="{CAC51E01-4570-4EDA-B214-E3E3B8CEB5A6}" type="parTrans" cxnId="{0247E4C5-BD5B-49F6-BDDA-D14E6629F204}">
      <dgm:prSet/>
      <dgm:spPr/>
      <dgm:t>
        <a:bodyPr/>
        <a:lstStyle/>
        <a:p>
          <a:endParaRPr lang="zh-TW" altLang="en-US">
            <a:latin typeface="Calibri" pitchFamily="34" charset="0"/>
          </a:endParaRPr>
        </a:p>
      </dgm:t>
    </dgm:pt>
    <dgm:pt modelId="{F0C41278-B10E-4FE6-913B-D37CA588D0D3}" type="sibTrans" cxnId="{0247E4C5-BD5B-49F6-BDDA-D14E6629F204}">
      <dgm:prSet/>
      <dgm:spPr/>
      <dgm:t>
        <a:bodyPr/>
        <a:lstStyle/>
        <a:p>
          <a:endParaRPr lang="zh-TW" altLang="en-US">
            <a:latin typeface="Calibri" pitchFamily="34" charset="0"/>
          </a:endParaRPr>
        </a:p>
      </dgm:t>
    </dgm:pt>
    <dgm:pt modelId="{ABE1DE4E-A3A8-46A6-BDB7-A9E73D820CE7}">
      <dgm:prSet phldrT="[文字]" custT="1"/>
      <dgm:spPr/>
      <dgm:t>
        <a:bodyPr/>
        <a:lstStyle/>
        <a:p>
          <a:r>
            <a:rPr lang="zh-TW" altLang="en-US" sz="1600" b="1" dirty="0" smtClean="0">
              <a:latin typeface="Calibri" pitchFamily="34" charset="0"/>
            </a:rPr>
            <a:t>行動 </a:t>
          </a:r>
          <a:r>
            <a:rPr lang="en-US" altLang="zh-TW" sz="1600" b="1" dirty="0" smtClean="0">
              <a:latin typeface="Calibri" pitchFamily="34" charset="0"/>
            </a:rPr>
            <a:t>(A)</a:t>
          </a:r>
        </a:p>
        <a:p>
          <a:r>
            <a:rPr lang="zh-TW" altLang="en-US" sz="1200" dirty="0" smtClean="0">
              <a:latin typeface="Calibri" pitchFamily="34" charset="0"/>
            </a:rPr>
            <a:t>維持與改進 </a:t>
          </a:r>
          <a:r>
            <a:rPr lang="en-US" altLang="zh-TW" sz="1200" dirty="0" smtClean="0">
              <a:latin typeface="Calibri" pitchFamily="34" charset="0"/>
            </a:rPr>
            <a:t>ISMS</a:t>
          </a:r>
          <a:endParaRPr lang="zh-TW" altLang="en-US" sz="1200" dirty="0">
            <a:latin typeface="Calibri" pitchFamily="34" charset="0"/>
          </a:endParaRPr>
        </a:p>
      </dgm:t>
    </dgm:pt>
    <dgm:pt modelId="{B4C826C9-6257-4A24-BDA3-CAC1EBFFFF40}" type="parTrans" cxnId="{2B2208F4-7127-48CC-BF98-BDBE14ED67A9}">
      <dgm:prSet/>
      <dgm:spPr/>
      <dgm:t>
        <a:bodyPr/>
        <a:lstStyle/>
        <a:p>
          <a:endParaRPr lang="zh-TW" altLang="en-US">
            <a:latin typeface="Calibri" pitchFamily="34" charset="0"/>
          </a:endParaRPr>
        </a:p>
      </dgm:t>
    </dgm:pt>
    <dgm:pt modelId="{1A76F849-E1C3-446C-9440-207EC64D47F4}" type="sibTrans" cxnId="{2B2208F4-7127-48CC-BF98-BDBE14ED67A9}">
      <dgm:prSet/>
      <dgm:spPr/>
      <dgm:t>
        <a:bodyPr/>
        <a:lstStyle/>
        <a:p>
          <a:endParaRPr lang="zh-TW" altLang="en-US">
            <a:latin typeface="Calibri" pitchFamily="34" charset="0"/>
          </a:endParaRPr>
        </a:p>
      </dgm:t>
    </dgm:pt>
    <dgm:pt modelId="{EABC69C5-F22D-4C2B-A1B4-4398F0A93563}" type="pres">
      <dgm:prSet presAssocID="{2BBC7280-A1BE-4247-980F-F9262544B37D}" presName="cycle" presStyleCnt="0">
        <dgm:presLayoutVars>
          <dgm:dir/>
          <dgm:resizeHandles val="exact"/>
        </dgm:presLayoutVars>
      </dgm:prSet>
      <dgm:spPr/>
      <dgm:t>
        <a:bodyPr/>
        <a:lstStyle/>
        <a:p>
          <a:endParaRPr lang="zh-TW" altLang="en-US"/>
        </a:p>
      </dgm:t>
    </dgm:pt>
    <dgm:pt modelId="{DDFCB20B-1764-4C8E-89E6-22724A74AEF4}" type="pres">
      <dgm:prSet presAssocID="{3366565A-0298-4A59-AEFE-11EB372C9853}" presName="node" presStyleLbl="node1" presStyleIdx="0" presStyleCnt="4">
        <dgm:presLayoutVars>
          <dgm:bulletEnabled val="1"/>
        </dgm:presLayoutVars>
      </dgm:prSet>
      <dgm:spPr/>
      <dgm:t>
        <a:bodyPr/>
        <a:lstStyle/>
        <a:p>
          <a:endParaRPr lang="zh-TW" altLang="en-US"/>
        </a:p>
      </dgm:t>
    </dgm:pt>
    <dgm:pt modelId="{D1081D24-26A5-47A1-B116-35B54E1ADC6F}" type="pres">
      <dgm:prSet presAssocID="{3366565A-0298-4A59-AEFE-11EB372C9853}" presName="spNode" presStyleCnt="0"/>
      <dgm:spPr/>
    </dgm:pt>
    <dgm:pt modelId="{4CE4627C-1F5B-472C-B884-FB609FBE1D12}" type="pres">
      <dgm:prSet presAssocID="{4C13FAB2-9EE8-4A44-8198-CDB0C8D8B8D2}" presName="sibTrans" presStyleLbl="sibTrans1D1" presStyleIdx="0" presStyleCnt="4"/>
      <dgm:spPr/>
      <dgm:t>
        <a:bodyPr/>
        <a:lstStyle/>
        <a:p>
          <a:endParaRPr lang="zh-TW" altLang="en-US"/>
        </a:p>
      </dgm:t>
    </dgm:pt>
    <dgm:pt modelId="{1EDBC557-DA96-43E6-9315-C96C8A7DFF6F}" type="pres">
      <dgm:prSet presAssocID="{DD60134D-EC62-404F-AD6B-7435DA973774}" presName="node" presStyleLbl="node1" presStyleIdx="1" presStyleCnt="4">
        <dgm:presLayoutVars>
          <dgm:bulletEnabled val="1"/>
        </dgm:presLayoutVars>
      </dgm:prSet>
      <dgm:spPr/>
      <dgm:t>
        <a:bodyPr/>
        <a:lstStyle/>
        <a:p>
          <a:endParaRPr lang="zh-TW" altLang="en-US"/>
        </a:p>
      </dgm:t>
    </dgm:pt>
    <dgm:pt modelId="{00F47469-EFFE-476D-98D4-4E47F663E4F8}" type="pres">
      <dgm:prSet presAssocID="{DD60134D-EC62-404F-AD6B-7435DA973774}" presName="spNode" presStyleCnt="0"/>
      <dgm:spPr/>
    </dgm:pt>
    <dgm:pt modelId="{E96A5B93-9FF2-4058-8CD0-58B726619F47}" type="pres">
      <dgm:prSet presAssocID="{A1A796AB-DF70-468F-9B01-FEBC69AA477D}" presName="sibTrans" presStyleLbl="sibTrans1D1" presStyleIdx="1" presStyleCnt="4"/>
      <dgm:spPr/>
      <dgm:t>
        <a:bodyPr/>
        <a:lstStyle/>
        <a:p>
          <a:endParaRPr lang="zh-TW" altLang="en-US"/>
        </a:p>
      </dgm:t>
    </dgm:pt>
    <dgm:pt modelId="{886EEAB7-276A-40A2-A111-0EFD604F43F0}" type="pres">
      <dgm:prSet presAssocID="{2858F002-5D8E-4CFA-9A9E-5B2C5D06CA44}" presName="node" presStyleLbl="node1" presStyleIdx="2" presStyleCnt="4">
        <dgm:presLayoutVars>
          <dgm:bulletEnabled val="1"/>
        </dgm:presLayoutVars>
      </dgm:prSet>
      <dgm:spPr/>
      <dgm:t>
        <a:bodyPr/>
        <a:lstStyle/>
        <a:p>
          <a:endParaRPr lang="zh-TW" altLang="en-US"/>
        </a:p>
      </dgm:t>
    </dgm:pt>
    <dgm:pt modelId="{009D4FCE-C534-4E83-A67F-1E71C96DAC96}" type="pres">
      <dgm:prSet presAssocID="{2858F002-5D8E-4CFA-9A9E-5B2C5D06CA44}" presName="spNode" presStyleCnt="0"/>
      <dgm:spPr/>
    </dgm:pt>
    <dgm:pt modelId="{B75F9B20-FBA0-42B3-8FAE-D4C977BEBA95}" type="pres">
      <dgm:prSet presAssocID="{F0C41278-B10E-4FE6-913B-D37CA588D0D3}" presName="sibTrans" presStyleLbl="sibTrans1D1" presStyleIdx="2" presStyleCnt="4"/>
      <dgm:spPr/>
      <dgm:t>
        <a:bodyPr/>
        <a:lstStyle/>
        <a:p>
          <a:endParaRPr lang="zh-TW" altLang="en-US"/>
        </a:p>
      </dgm:t>
    </dgm:pt>
    <dgm:pt modelId="{4205E967-D6C4-490A-A16D-BEA9BDB43DD5}" type="pres">
      <dgm:prSet presAssocID="{ABE1DE4E-A3A8-46A6-BDB7-A9E73D820CE7}" presName="node" presStyleLbl="node1" presStyleIdx="3" presStyleCnt="4">
        <dgm:presLayoutVars>
          <dgm:bulletEnabled val="1"/>
        </dgm:presLayoutVars>
      </dgm:prSet>
      <dgm:spPr/>
      <dgm:t>
        <a:bodyPr/>
        <a:lstStyle/>
        <a:p>
          <a:endParaRPr lang="zh-TW" altLang="en-US"/>
        </a:p>
      </dgm:t>
    </dgm:pt>
    <dgm:pt modelId="{4E148661-DF40-4BCA-A4A0-45328CE3B62E}" type="pres">
      <dgm:prSet presAssocID="{ABE1DE4E-A3A8-46A6-BDB7-A9E73D820CE7}" presName="spNode" presStyleCnt="0"/>
      <dgm:spPr/>
    </dgm:pt>
    <dgm:pt modelId="{1DC7B0F6-5120-439A-A38D-8D26BB4ACDF2}" type="pres">
      <dgm:prSet presAssocID="{1A76F849-E1C3-446C-9440-207EC64D47F4}" presName="sibTrans" presStyleLbl="sibTrans1D1" presStyleIdx="3" presStyleCnt="4"/>
      <dgm:spPr/>
      <dgm:t>
        <a:bodyPr/>
        <a:lstStyle/>
        <a:p>
          <a:endParaRPr lang="zh-TW" altLang="en-US"/>
        </a:p>
      </dgm:t>
    </dgm:pt>
  </dgm:ptLst>
  <dgm:cxnLst>
    <dgm:cxn modelId="{0247E4C5-BD5B-49F6-BDDA-D14E6629F204}" srcId="{2BBC7280-A1BE-4247-980F-F9262544B37D}" destId="{2858F002-5D8E-4CFA-9A9E-5B2C5D06CA44}" srcOrd="2" destOrd="0" parTransId="{CAC51E01-4570-4EDA-B214-E3E3B8CEB5A6}" sibTransId="{F0C41278-B10E-4FE6-913B-D37CA588D0D3}"/>
    <dgm:cxn modelId="{5A4CB2D6-7B9C-45AB-A5A2-4ADFE7D4C7DF}" srcId="{2BBC7280-A1BE-4247-980F-F9262544B37D}" destId="{3366565A-0298-4A59-AEFE-11EB372C9853}" srcOrd="0" destOrd="0" parTransId="{7A59FC4E-C023-4B37-9DC8-405639B1E753}" sibTransId="{4C13FAB2-9EE8-4A44-8198-CDB0C8D8B8D2}"/>
    <dgm:cxn modelId="{9FB43D16-B0D3-4DBF-AC34-0A7E4007F88B}" type="presOf" srcId="{1A76F849-E1C3-446C-9440-207EC64D47F4}" destId="{1DC7B0F6-5120-439A-A38D-8D26BB4ACDF2}" srcOrd="0" destOrd="0" presId="urn:microsoft.com/office/officeart/2005/8/layout/cycle5"/>
    <dgm:cxn modelId="{4FEF56DC-D1C8-42FC-A7CE-34DCD4D59C3C}" type="presOf" srcId="{ABE1DE4E-A3A8-46A6-BDB7-A9E73D820CE7}" destId="{4205E967-D6C4-490A-A16D-BEA9BDB43DD5}" srcOrd="0" destOrd="0" presId="urn:microsoft.com/office/officeart/2005/8/layout/cycle5"/>
    <dgm:cxn modelId="{A85B6504-A9E2-4FE0-B28B-7C1AB53B7354}" type="presOf" srcId="{2BBC7280-A1BE-4247-980F-F9262544B37D}" destId="{EABC69C5-F22D-4C2B-A1B4-4398F0A93563}" srcOrd="0" destOrd="0" presId="urn:microsoft.com/office/officeart/2005/8/layout/cycle5"/>
    <dgm:cxn modelId="{DF7B386E-09FB-48BF-BE7C-8A86F15B39C5}" type="presOf" srcId="{2858F002-5D8E-4CFA-9A9E-5B2C5D06CA44}" destId="{886EEAB7-276A-40A2-A111-0EFD604F43F0}" srcOrd="0" destOrd="0" presId="urn:microsoft.com/office/officeart/2005/8/layout/cycle5"/>
    <dgm:cxn modelId="{17633511-C8C9-4EAD-AEF7-D2D5836C6DE5}" type="presOf" srcId="{F0C41278-B10E-4FE6-913B-D37CA588D0D3}" destId="{B75F9B20-FBA0-42B3-8FAE-D4C977BEBA95}" srcOrd="0" destOrd="0" presId="urn:microsoft.com/office/officeart/2005/8/layout/cycle5"/>
    <dgm:cxn modelId="{607A57A4-3942-4A67-BFFB-E0AD68CF14D4}" type="presOf" srcId="{3366565A-0298-4A59-AEFE-11EB372C9853}" destId="{DDFCB20B-1764-4C8E-89E6-22724A74AEF4}" srcOrd="0" destOrd="0" presId="urn:microsoft.com/office/officeart/2005/8/layout/cycle5"/>
    <dgm:cxn modelId="{36DE7816-13FC-49D3-9AE5-00723ECAFF4D}" type="presOf" srcId="{DD60134D-EC62-404F-AD6B-7435DA973774}" destId="{1EDBC557-DA96-43E6-9315-C96C8A7DFF6F}" srcOrd="0" destOrd="0" presId="urn:microsoft.com/office/officeart/2005/8/layout/cycle5"/>
    <dgm:cxn modelId="{2B2208F4-7127-48CC-BF98-BDBE14ED67A9}" srcId="{2BBC7280-A1BE-4247-980F-F9262544B37D}" destId="{ABE1DE4E-A3A8-46A6-BDB7-A9E73D820CE7}" srcOrd="3" destOrd="0" parTransId="{B4C826C9-6257-4A24-BDA3-CAC1EBFFFF40}" sibTransId="{1A76F849-E1C3-446C-9440-207EC64D47F4}"/>
    <dgm:cxn modelId="{A2A8E045-7A83-4EDE-A377-4FBEBCCD24E4}" type="presOf" srcId="{A1A796AB-DF70-468F-9B01-FEBC69AA477D}" destId="{E96A5B93-9FF2-4058-8CD0-58B726619F47}" srcOrd="0" destOrd="0" presId="urn:microsoft.com/office/officeart/2005/8/layout/cycle5"/>
    <dgm:cxn modelId="{18165275-00DD-4D7A-A5D1-32810ED76437}" srcId="{2BBC7280-A1BE-4247-980F-F9262544B37D}" destId="{DD60134D-EC62-404F-AD6B-7435DA973774}" srcOrd="1" destOrd="0" parTransId="{4C2F38EF-6B14-4880-92E1-33D9FC54B87F}" sibTransId="{A1A796AB-DF70-468F-9B01-FEBC69AA477D}"/>
    <dgm:cxn modelId="{66DDA7EF-6E52-4FF3-9FAC-EDF55D360DB6}" type="presOf" srcId="{4C13FAB2-9EE8-4A44-8198-CDB0C8D8B8D2}" destId="{4CE4627C-1F5B-472C-B884-FB609FBE1D12}" srcOrd="0" destOrd="0" presId="urn:microsoft.com/office/officeart/2005/8/layout/cycle5"/>
    <dgm:cxn modelId="{E62B1691-671D-45EB-8D53-90EB5D8B9A0C}" type="presParOf" srcId="{EABC69C5-F22D-4C2B-A1B4-4398F0A93563}" destId="{DDFCB20B-1764-4C8E-89E6-22724A74AEF4}" srcOrd="0" destOrd="0" presId="urn:microsoft.com/office/officeart/2005/8/layout/cycle5"/>
    <dgm:cxn modelId="{817E7B6B-2806-41F3-8A30-E847A886118A}" type="presParOf" srcId="{EABC69C5-F22D-4C2B-A1B4-4398F0A93563}" destId="{D1081D24-26A5-47A1-B116-35B54E1ADC6F}" srcOrd="1" destOrd="0" presId="urn:microsoft.com/office/officeart/2005/8/layout/cycle5"/>
    <dgm:cxn modelId="{95D46D31-A8CF-491B-8E60-3AFCE991156C}" type="presParOf" srcId="{EABC69C5-F22D-4C2B-A1B4-4398F0A93563}" destId="{4CE4627C-1F5B-472C-B884-FB609FBE1D12}" srcOrd="2" destOrd="0" presId="urn:microsoft.com/office/officeart/2005/8/layout/cycle5"/>
    <dgm:cxn modelId="{220A2137-46BD-46D7-A671-3830CEAFAFA4}" type="presParOf" srcId="{EABC69C5-F22D-4C2B-A1B4-4398F0A93563}" destId="{1EDBC557-DA96-43E6-9315-C96C8A7DFF6F}" srcOrd="3" destOrd="0" presId="urn:microsoft.com/office/officeart/2005/8/layout/cycle5"/>
    <dgm:cxn modelId="{E3C94138-B7F2-4182-8958-1FF19614BD33}" type="presParOf" srcId="{EABC69C5-F22D-4C2B-A1B4-4398F0A93563}" destId="{00F47469-EFFE-476D-98D4-4E47F663E4F8}" srcOrd="4" destOrd="0" presId="urn:microsoft.com/office/officeart/2005/8/layout/cycle5"/>
    <dgm:cxn modelId="{F43E9493-0DBC-48EA-B223-C75F7805A20E}" type="presParOf" srcId="{EABC69C5-F22D-4C2B-A1B4-4398F0A93563}" destId="{E96A5B93-9FF2-4058-8CD0-58B726619F47}" srcOrd="5" destOrd="0" presId="urn:microsoft.com/office/officeart/2005/8/layout/cycle5"/>
    <dgm:cxn modelId="{DB60DBD8-711A-4F1C-A2A6-7F02FC431DF9}" type="presParOf" srcId="{EABC69C5-F22D-4C2B-A1B4-4398F0A93563}" destId="{886EEAB7-276A-40A2-A111-0EFD604F43F0}" srcOrd="6" destOrd="0" presId="urn:microsoft.com/office/officeart/2005/8/layout/cycle5"/>
    <dgm:cxn modelId="{1241E16E-2495-46F1-A255-5AC21D70CE82}" type="presParOf" srcId="{EABC69C5-F22D-4C2B-A1B4-4398F0A93563}" destId="{009D4FCE-C534-4E83-A67F-1E71C96DAC96}" srcOrd="7" destOrd="0" presId="urn:microsoft.com/office/officeart/2005/8/layout/cycle5"/>
    <dgm:cxn modelId="{70D3CF1D-15E4-4446-B2EF-6000FB20D9EA}" type="presParOf" srcId="{EABC69C5-F22D-4C2B-A1B4-4398F0A93563}" destId="{B75F9B20-FBA0-42B3-8FAE-D4C977BEBA95}" srcOrd="8" destOrd="0" presId="urn:microsoft.com/office/officeart/2005/8/layout/cycle5"/>
    <dgm:cxn modelId="{7B66DFD6-8C9C-4558-9004-BA7921F1009B}" type="presParOf" srcId="{EABC69C5-F22D-4C2B-A1B4-4398F0A93563}" destId="{4205E967-D6C4-490A-A16D-BEA9BDB43DD5}" srcOrd="9" destOrd="0" presId="urn:microsoft.com/office/officeart/2005/8/layout/cycle5"/>
    <dgm:cxn modelId="{18171099-CF44-490C-8666-5C99D5A514AF}" type="presParOf" srcId="{EABC69C5-F22D-4C2B-A1B4-4398F0A93563}" destId="{4E148661-DF40-4BCA-A4A0-45328CE3B62E}" srcOrd="10" destOrd="0" presId="urn:microsoft.com/office/officeart/2005/8/layout/cycle5"/>
    <dgm:cxn modelId="{C1C7C881-21E8-4F7E-95D0-2F4E1DD6005D}" type="presParOf" srcId="{EABC69C5-F22D-4C2B-A1B4-4398F0A93563}" destId="{1DC7B0F6-5120-439A-A38D-8D26BB4ACDF2}"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249F86-2602-424D-85B1-E4C70F3A9EEB}" type="doc">
      <dgm:prSet loTypeId="urn:microsoft.com/office/officeart/2005/8/layout/process2" loCatId="process" qsTypeId="urn:microsoft.com/office/officeart/2005/8/quickstyle/simple1" qsCatId="simple" csTypeId="urn:microsoft.com/office/officeart/2005/8/colors/accent1_2" csCatId="accent1" phldr="1"/>
      <dgm:spPr/>
    </dgm:pt>
    <dgm:pt modelId="{9E38928C-9E70-4A35-8B57-7DE79C4FBEE1}">
      <dgm:prSet phldrT="[文字]" custT="1"/>
      <dgm:spPr/>
      <dgm:t>
        <a:bodyPr/>
        <a:lstStyle/>
        <a:p>
          <a:pPr algn="ctr"/>
          <a:r>
            <a:rPr lang="zh-TW" altLang="en-US" sz="1600" dirty="0" smtClean="0"/>
            <a:t>經由實地訪談與觀察收集資訊</a:t>
          </a:r>
          <a:endParaRPr lang="zh-TW" altLang="en-US" sz="1600" dirty="0"/>
        </a:p>
      </dgm:t>
    </dgm:pt>
    <dgm:pt modelId="{2BEE6DAF-6287-4AC3-931C-66069903327A}" type="parTrans" cxnId="{3A1B28FA-B855-49D2-87F4-0F6EEFE70214}">
      <dgm:prSet/>
      <dgm:spPr/>
      <dgm:t>
        <a:bodyPr/>
        <a:lstStyle/>
        <a:p>
          <a:pPr algn="ctr"/>
          <a:endParaRPr lang="zh-TW" altLang="en-US" sz="1600"/>
        </a:p>
      </dgm:t>
    </dgm:pt>
    <dgm:pt modelId="{241571D1-67B8-411C-AB72-1809C0287E0F}" type="sibTrans" cxnId="{3A1B28FA-B855-49D2-87F4-0F6EEFE70214}">
      <dgm:prSet custT="1"/>
      <dgm:spPr/>
      <dgm:t>
        <a:bodyPr/>
        <a:lstStyle/>
        <a:p>
          <a:pPr algn="ctr"/>
          <a:endParaRPr lang="zh-TW" altLang="en-US" sz="1600"/>
        </a:p>
      </dgm:t>
    </dgm:pt>
    <dgm:pt modelId="{DAC45FA4-98B4-466B-A748-BC5BFDC6FADC}">
      <dgm:prSet phldrT="[文字]" custT="1"/>
      <dgm:spPr/>
      <dgm:t>
        <a:bodyPr/>
        <a:lstStyle/>
        <a:p>
          <a:pPr algn="ctr"/>
          <a:r>
            <a:rPr lang="zh-TW" altLang="en-US" sz="1600" dirty="0" smtClean="0"/>
            <a:t>確認可能的缺失則形成稽核證據</a:t>
          </a:r>
          <a:endParaRPr lang="zh-TW" altLang="en-US" sz="1600" dirty="0"/>
        </a:p>
      </dgm:t>
    </dgm:pt>
    <dgm:pt modelId="{C837869A-4600-4EDB-9DE2-D4595470E2B7}" type="parTrans" cxnId="{AC418849-74B8-4E60-9634-89D3846D5205}">
      <dgm:prSet/>
      <dgm:spPr/>
      <dgm:t>
        <a:bodyPr/>
        <a:lstStyle/>
        <a:p>
          <a:pPr algn="ctr"/>
          <a:endParaRPr lang="zh-TW" altLang="en-US" sz="1600"/>
        </a:p>
      </dgm:t>
    </dgm:pt>
    <dgm:pt modelId="{DAC5EF65-8412-4CA9-B7F9-6D2182A93465}" type="sibTrans" cxnId="{AC418849-74B8-4E60-9634-89D3846D5205}">
      <dgm:prSet custT="1"/>
      <dgm:spPr/>
      <dgm:t>
        <a:bodyPr/>
        <a:lstStyle/>
        <a:p>
          <a:pPr algn="ctr"/>
          <a:endParaRPr lang="zh-TW" altLang="en-US" sz="1600"/>
        </a:p>
      </dgm:t>
    </dgm:pt>
    <dgm:pt modelId="{1A390F2C-1E4D-4F73-BE7C-AD520239C49B}">
      <dgm:prSet phldrT="[文字]" custT="1"/>
      <dgm:spPr/>
      <dgm:t>
        <a:bodyPr/>
        <a:lstStyle/>
        <a:p>
          <a:pPr algn="ctr"/>
          <a:r>
            <a:rPr lang="zh-TW" altLang="en-US" sz="1600" dirty="0" smtClean="0"/>
            <a:t>若不符標準或程序則形成稽核發現</a:t>
          </a:r>
          <a:endParaRPr lang="en-US" altLang="zh-TW" sz="1600" dirty="0" smtClean="0"/>
        </a:p>
      </dgm:t>
    </dgm:pt>
    <dgm:pt modelId="{03FC66E1-D822-49FC-8286-64193A18A2C3}" type="parTrans" cxnId="{0412A8F9-B446-4A9D-B179-BAFD41AB3E7A}">
      <dgm:prSet/>
      <dgm:spPr/>
      <dgm:t>
        <a:bodyPr/>
        <a:lstStyle/>
        <a:p>
          <a:pPr algn="ctr"/>
          <a:endParaRPr lang="zh-TW" altLang="en-US" sz="1600"/>
        </a:p>
      </dgm:t>
    </dgm:pt>
    <dgm:pt modelId="{10F5C5B1-BD3B-4E58-9625-8354BBA945B5}" type="sibTrans" cxnId="{0412A8F9-B446-4A9D-B179-BAFD41AB3E7A}">
      <dgm:prSet custT="1"/>
      <dgm:spPr/>
      <dgm:t>
        <a:bodyPr/>
        <a:lstStyle/>
        <a:p>
          <a:pPr algn="ctr"/>
          <a:endParaRPr lang="zh-TW" altLang="en-US" sz="1600"/>
        </a:p>
      </dgm:t>
    </dgm:pt>
    <dgm:pt modelId="{DB14A819-6C57-435C-9962-129E78E40F27}">
      <dgm:prSet phldrT="[文字]" custT="1"/>
      <dgm:spPr/>
      <dgm:t>
        <a:bodyPr/>
        <a:lstStyle/>
        <a:p>
          <a:pPr algn="ctr"/>
          <a:r>
            <a:rPr lang="zh-TW" altLang="en-US" sz="1600" dirty="0" smtClean="0"/>
            <a:t>經過稽核審查與討論後形成稽核結論</a:t>
          </a:r>
          <a:endParaRPr lang="en-US" altLang="zh-TW" sz="1600" dirty="0" smtClean="0"/>
        </a:p>
      </dgm:t>
    </dgm:pt>
    <dgm:pt modelId="{E7675952-85A9-47AF-8C09-604E149AEF0E}" type="parTrans" cxnId="{A768D6C8-6A63-4403-8056-782095FEC5E8}">
      <dgm:prSet/>
      <dgm:spPr/>
      <dgm:t>
        <a:bodyPr/>
        <a:lstStyle/>
        <a:p>
          <a:pPr algn="ctr"/>
          <a:endParaRPr lang="zh-TW" altLang="en-US" sz="1600"/>
        </a:p>
      </dgm:t>
    </dgm:pt>
    <dgm:pt modelId="{5E929DDA-0881-464E-A456-2D60EEFE38E0}" type="sibTrans" cxnId="{A768D6C8-6A63-4403-8056-782095FEC5E8}">
      <dgm:prSet/>
      <dgm:spPr/>
      <dgm:t>
        <a:bodyPr/>
        <a:lstStyle/>
        <a:p>
          <a:pPr algn="ctr"/>
          <a:endParaRPr lang="zh-TW" altLang="en-US" sz="1600"/>
        </a:p>
      </dgm:t>
    </dgm:pt>
    <dgm:pt modelId="{834D7452-F9BC-4ECC-9A5F-EBCCABA8726C}" type="pres">
      <dgm:prSet presAssocID="{FC249F86-2602-424D-85B1-E4C70F3A9EEB}" presName="linearFlow" presStyleCnt="0">
        <dgm:presLayoutVars>
          <dgm:resizeHandles val="exact"/>
        </dgm:presLayoutVars>
      </dgm:prSet>
      <dgm:spPr/>
    </dgm:pt>
    <dgm:pt modelId="{E351642E-522F-4665-BA6E-5206BB2A3DD4}" type="pres">
      <dgm:prSet presAssocID="{9E38928C-9E70-4A35-8B57-7DE79C4FBEE1}" presName="node" presStyleLbl="node1" presStyleIdx="0" presStyleCnt="4">
        <dgm:presLayoutVars>
          <dgm:bulletEnabled val="1"/>
        </dgm:presLayoutVars>
      </dgm:prSet>
      <dgm:spPr/>
      <dgm:t>
        <a:bodyPr/>
        <a:lstStyle/>
        <a:p>
          <a:endParaRPr lang="zh-TW" altLang="en-US"/>
        </a:p>
      </dgm:t>
    </dgm:pt>
    <dgm:pt modelId="{6CF00EA7-0185-4A54-8914-7E07966AD2E6}" type="pres">
      <dgm:prSet presAssocID="{241571D1-67B8-411C-AB72-1809C0287E0F}" presName="sibTrans" presStyleLbl="sibTrans2D1" presStyleIdx="0" presStyleCnt="3"/>
      <dgm:spPr/>
      <dgm:t>
        <a:bodyPr/>
        <a:lstStyle/>
        <a:p>
          <a:endParaRPr lang="zh-TW" altLang="en-US"/>
        </a:p>
      </dgm:t>
    </dgm:pt>
    <dgm:pt modelId="{7944FDF6-A7D2-42F9-B350-432EF1CC61D4}" type="pres">
      <dgm:prSet presAssocID="{241571D1-67B8-411C-AB72-1809C0287E0F}" presName="connectorText" presStyleLbl="sibTrans2D1" presStyleIdx="0" presStyleCnt="3"/>
      <dgm:spPr/>
      <dgm:t>
        <a:bodyPr/>
        <a:lstStyle/>
        <a:p>
          <a:endParaRPr lang="zh-TW" altLang="en-US"/>
        </a:p>
      </dgm:t>
    </dgm:pt>
    <dgm:pt modelId="{FA594614-3990-47AE-BC33-97CFCB832076}" type="pres">
      <dgm:prSet presAssocID="{DAC45FA4-98B4-466B-A748-BC5BFDC6FADC}" presName="node" presStyleLbl="node1" presStyleIdx="1" presStyleCnt="4">
        <dgm:presLayoutVars>
          <dgm:bulletEnabled val="1"/>
        </dgm:presLayoutVars>
      </dgm:prSet>
      <dgm:spPr/>
      <dgm:t>
        <a:bodyPr/>
        <a:lstStyle/>
        <a:p>
          <a:endParaRPr lang="zh-TW" altLang="en-US"/>
        </a:p>
      </dgm:t>
    </dgm:pt>
    <dgm:pt modelId="{63C49090-1BC6-4BBA-B7CD-566A9C1B4AA9}" type="pres">
      <dgm:prSet presAssocID="{DAC5EF65-8412-4CA9-B7F9-6D2182A93465}" presName="sibTrans" presStyleLbl="sibTrans2D1" presStyleIdx="1" presStyleCnt="3"/>
      <dgm:spPr/>
      <dgm:t>
        <a:bodyPr/>
        <a:lstStyle/>
        <a:p>
          <a:endParaRPr lang="zh-TW" altLang="en-US"/>
        </a:p>
      </dgm:t>
    </dgm:pt>
    <dgm:pt modelId="{B16B1156-A646-44F5-82CE-A4F10575E434}" type="pres">
      <dgm:prSet presAssocID="{DAC5EF65-8412-4CA9-B7F9-6D2182A93465}" presName="connectorText" presStyleLbl="sibTrans2D1" presStyleIdx="1" presStyleCnt="3"/>
      <dgm:spPr/>
      <dgm:t>
        <a:bodyPr/>
        <a:lstStyle/>
        <a:p>
          <a:endParaRPr lang="zh-TW" altLang="en-US"/>
        </a:p>
      </dgm:t>
    </dgm:pt>
    <dgm:pt modelId="{8F006745-B0F1-4B16-AA7A-E9519DAFB92D}" type="pres">
      <dgm:prSet presAssocID="{1A390F2C-1E4D-4F73-BE7C-AD520239C49B}" presName="node" presStyleLbl="node1" presStyleIdx="2" presStyleCnt="4">
        <dgm:presLayoutVars>
          <dgm:bulletEnabled val="1"/>
        </dgm:presLayoutVars>
      </dgm:prSet>
      <dgm:spPr/>
      <dgm:t>
        <a:bodyPr/>
        <a:lstStyle/>
        <a:p>
          <a:endParaRPr lang="zh-TW" altLang="en-US"/>
        </a:p>
      </dgm:t>
    </dgm:pt>
    <dgm:pt modelId="{3AB93FF4-3FE0-4289-87CD-BE1EAE8EFA75}" type="pres">
      <dgm:prSet presAssocID="{10F5C5B1-BD3B-4E58-9625-8354BBA945B5}" presName="sibTrans" presStyleLbl="sibTrans2D1" presStyleIdx="2" presStyleCnt="3"/>
      <dgm:spPr/>
      <dgm:t>
        <a:bodyPr/>
        <a:lstStyle/>
        <a:p>
          <a:endParaRPr lang="zh-TW" altLang="en-US"/>
        </a:p>
      </dgm:t>
    </dgm:pt>
    <dgm:pt modelId="{AFD8D76F-904D-4DAC-A386-CE4EDB1498AC}" type="pres">
      <dgm:prSet presAssocID="{10F5C5B1-BD3B-4E58-9625-8354BBA945B5}" presName="connectorText" presStyleLbl="sibTrans2D1" presStyleIdx="2" presStyleCnt="3"/>
      <dgm:spPr/>
      <dgm:t>
        <a:bodyPr/>
        <a:lstStyle/>
        <a:p>
          <a:endParaRPr lang="zh-TW" altLang="en-US"/>
        </a:p>
      </dgm:t>
    </dgm:pt>
    <dgm:pt modelId="{E76D0C99-32D8-446B-B882-5F44FC65FF77}" type="pres">
      <dgm:prSet presAssocID="{DB14A819-6C57-435C-9962-129E78E40F27}" presName="node" presStyleLbl="node1" presStyleIdx="3" presStyleCnt="4">
        <dgm:presLayoutVars>
          <dgm:bulletEnabled val="1"/>
        </dgm:presLayoutVars>
      </dgm:prSet>
      <dgm:spPr/>
      <dgm:t>
        <a:bodyPr/>
        <a:lstStyle/>
        <a:p>
          <a:endParaRPr lang="zh-TW" altLang="en-US"/>
        </a:p>
      </dgm:t>
    </dgm:pt>
  </dgm:ptLst>
  <dgm:cxnLst>
    <dgm:cxn modelId="{D120F1DE-3A0F-44E8-82B3-7F2044900A0B}" type="presOf" srcId="{241571D1-67B8-411C-AB72-1809C0287E0F}" destId="{6CF00EA7-0185-4A54-8914-7E07966AD2E6}" srcOrd="0" destOrd="0" presId="urn:microsoft.com/office/officeart/2005/8/layout/process2"/>
    <dgm:cxn modelId="{05770F74-188B-4D90-AFF9-05CE127919BE}" type="presOf" srcId="{241571D1-67B8-411C-AB72-1809C0287E0F}" destId="{7944FDF6-A7D2-42F9-B350-432EF1CC61D4}" srcOrd="1" destOrd="0" presId="urn:microsoft.com/office/officeart/2005/8/layout/process2"/>
    <dgm:cxn modelId="{1D6F7FE2-8BE9-41AC-A2C3-3D3261F3E904}" type="presOf" srcId="{9E38928C-9E70-4A35-8B57-7DE79C4FBEE1}" destId="{E351642E-522F-4665-BA6E-5206BB2A3DD4}" srcOrd="0" destOrd="0" presId="urn:microsoft.com/office/officeart/2005/8/layout/process2"/>
    <dgm:cxn modelId="{669FE7B5-DE5D-495C-A1B8-4FF94B815446}" type="presOf" srcId="{DAC5EF65-8412-4CA9-B7F9-6D2182A93465}" destId="{63C49090-1BC6-4BBA-B7CD-566A9C1B4AA9}" srcOrd="0" destOrd="0" presId="urn:microsoft.com/office/officeart/2005/8/layout/process2"/>
    <dgm:cxn modelId="{A768D6C8-6A63-4403-8056-782095FEC5E8}" srcId="{FC249F86-2602-424D-85B1-E4C70F3A9EEB}" destId="{DB14A819-6C57-435C-9962-129E78E40F27}" srcOrd="3" destOrd="0" parTransId="{E7675952-85A9-47AF-8C09-604E149AEF0E}" sibTransId="{5E929DDA-0881-464E-A456-2D60EEFE38E0}"/>
    <dgm:cxn modelId="{9E497FD1-6592-4AEB-B8AF-1E832B933ACF}" type="presOf" srcId="{DAC45FA4-98B4-466B-A748-BC5BFDC6FADC}" destId="{FA594614-3990-47AE-BC33-97CFCB832076}" srcOrd="0" destOrd="0" presId="urn:microsoft.com/office/officeart/2005/8/layout/process2"/>
    <dgm:cxn modelId="{7C6D3199-8B24-45BE-A656-37E724BB8B5B}" type="presOf" srcId="{DB14A819-6C57-435C-9962-129E78E40F27}" destId="{E76D0C99-32D8-446B-B882-5F44FC65FF77}" srcOrd="0" destOrd="0" presId="urn:microsoft.com/office/officeart/2005/8/layout/process2"/>
    <dgm:cxn modelId="{AC418849-74B8-4E60-9634-89D3846D5205}" srcId="{FC249F86-2602-424D-85B1-E4C70F3A9EEB}" destId="{DAC45FA4-98B4-466B-A748-BC5BFDC6FADC}" srcOrd="1" destOrd="0" parTransId="{C837869A-4600-4EDB-9DE2-D4595470E2B7}" sibTransId="{DAC5EF65-8412-4CA9-B7F9-6D2182A93465}"/>
    <dgm:cxn modelId="{D1DBACD7-84CB-4B5E-AEDA-43F4A7CC6804}" type="presOf" srcId="{10F5C5B1-BD3B-4E58-9625-8354BBA945B5}" destId="{AFD8D76F-904D-4DAC-A386-CE4EDB1498AC}" srcOrd="1" destOrd="0" presId="urn:microsoft.com/office/officeart/2005/8/layout/process2"/>
    <dgm:cxn modelId="{3A1B28FA-B855-49D2-87F4-0F6EEFE70214}" srcId="{FC249F86-2602-424D-85B1-E4C70F3A9EEB}" destId="{9E38928C-9E70-4A35-8B57-7DE79C4FBEE1}" srcOrd="0" destOrd="0" parTransId="{2BEE6DAF-6287-4AC3-931C-66069903327A}" sibTransId="{241571D1-67B8-411C-AB72-1809C0287E0F}"/>
    <dgm:cxn modelId="{327DE1D4-3275-43D6-94DC-DD787EDEFAE2}" type="presOf" srcId="{DAC5EF65-8412-4CA9-B7F9-6D2182A93465}" destId="{B16B1156-A646-44F5-82CE-A4F10575E434}" srcOrd="1" destOrd="0" presId="urn:microsoft.com/office/officeart/2005/8/layout/process2"/>
    <dgm:cxn modelId="{92568507-2256-4F2C-AECC-8F3380A6BB00}" type="presOf" srcId="{1A390F2C-1E4D-4F73-BE7C-AD520239C49B}" destId="{8F006745-B0F1-4B16-AA7A-E9519DAFB92D}" srcOrd="0" destOrd="0" presId="urn:microsoft.com/office/officeart/2005/8/layout/process2"/>
    <dgm:cxn modelId="{4D68DD4B-D43D-483B-9840-BD223F502AAC}" type="presOf" srcId="{10F5C5B1-BD3B-4E58-9625-8354BBA945B5}" destId="{3AB93FF4-3FE0-4289-87CD-BE1EAE8EFA75}" srcOrd="0" destOrd="0" presId="urn:microsoft.com/office/officeart/2005/8/layout/process2"/>
    <dgm:cxn modelId="{0412A8F9-B446-4A9D-B179-BAFD41AB3E7A}" srcId="{FC249F86-2602-424D-85B1-E4C70F3A9EEB}" destId="{1A390F2C-1E4D-4F73-BE7C-AD520239C49B}" srcOrd="2" destOrd="0" parTransId="{03FC66E1-D822-49FC-8286-64193A18A2C3}" sibTransId="{10F5C5B1-BD3B-4E58-9625-8354BBA945B5}"/>
    <dgm:cxn modelId="{67A95FA2-08E1-43A1-8EEA-D6383A0327A8}" type="presOf" srcId="{FC249F86-2602-424D-85B1-E4C70F3A9EEB}" destId="{834D7452-F9BC-4ECC-9A5F-EBCCABA8726C}" srcOrd="0" destOrd="0" presId="urn:microsoft.com/office/officeart/2005/8/layout/process2"/>
    <dgm:cxn modelId="{84CF93D3-8FC4-46FB-9092-A371F0C927FF}" type="presParOf" srcId="{834D7452-F9BC-4ECC-9A5F-EBCCABA8726C}" destId="{E351642E-522F-4665-BA6E-5206BB2A3DD4}" srcOrd="0" destOrd="0" presId="urn:microsoft.com/office/officeart/2005/8/layout/process2"/>
    <dgm:cxn modelId="{3F0A05A6-2569-4AF9-B8E6-3B4D52007EDB}" type="presParOf" srcId="{834D7452-F9BC-4ECC-9A5F-EBCCABA8726C}" destId="{6CF00EA7-0185-4A54-8914-7E07966AD2E6}" srcOrd="1" destOrd="0" presId="urn:microsoft.com/office/officeart/2005/8/layout/process2"/>
    <dgm:cxn modelId="{39DC0424-6D2C-45F8-994A-6E6D6B053B57}" type="presParOf" srcId="{6CF00EA7-0185-4A54-8914-7E07966AD2E6}" destId="{7944FDF6-A7D2-42F9-B350-432EF1CC61D4}" srcOrd="0" destOrd="0" presId="urn:microsoft.com/office/officeart/2005/8/layout/process2"/>
    <dgm:cxn modelId="{54206182-71FC-41C5-B332-CEC06643567F}" type="presParOf" srcId="{834D7452-F9BC-4ECC-9A5F-EBCCABA8726C}" destId="{FA594614-3990-47AE-BC33-97CFCB832076}" srcOrd="2" destOrd="0" presId="urn:microsoft.com/office/officeart/2005/8/layout/process2"/>
    <dgm:cxn modelId="{88D7929C-9424-48BB-8F4C-4FD196090E0A}" type="presParOf" srcId="{834D7452-F9BC-4ECC-9A5F-EBCCABA8726C}" destId="{63C49090-1BC6-4BBA-B7CD-566A9C1B4AA9}" srcOrd="3" destOrd="0" presId="urn:microsoft.com/office/officeart/2005/8/layout/process2"/>
    <dgm:cxn modelId="{EA5D5B76-3D9E-45E7-9B97-7AD66228FB43}" type="presParOf" srcId="{63C49090-1BC6-4BBA-B7CD-566A9C1B4AA9}" destId="{B16B1156-A646-44F5-82CE-A4F10575E434}" srcOrd="0" destOrd="0" presId="urn:microsoft.com/office/officeart/2005/8/layout/process2"/>
    <dgm:cxn modelId="{D6C86C9A-E92E-4318-A269-5B025B1E9368}" type="presParOf" srcId="{834D7452-F9BC-4ECC-9A5F-EBCCABA8726C}" destId="{8F006745-B0F1-4B16-AA7A-E9519DAFB92D}" srcOrd="4" destOrd="0" presId="urn:microsoft.com/office/officeart/2005/8/layout/process2"/>
    <dgm:cxn modelId="{9629FFA8-2987-4AEE-8A51-A67F1494AEB4}" type="presParOf" srcId="{834D7452-F9BC-4ECC-9A5F-EBCCABA8726C}" destId="{3AB93FF4-3FE0-4289-87CD-BE1EAE8EFA75}" srcOrd="5" destOrd="0" presId="urn:microsoft.com/office/officeart/2005/8/layout/process2"/>
    <dgm:cxn modelId="{A3797524-63B0-4725-9DFE-0B31FC82D2F2}" type="presParOf" srcId="{3AB93FF4-3FE0-4289-87CD-BE1EAE8EFA75}" destId="{AFD8D76F-904D-4DAC-A386-CE4EDB1498AC}" srcOrd="0" destOrd="0" presId="urn:microsoft.com/office/officeart/2005/8/layout/process2"/>
    <dgm:cxn modelId="{B360215B-6904-467C-99AD-BFFDBD015CC9}" type="presParOf" srcId="{834D7452-F9BC-4ECC-9A5F-EBCCABA8726C}" destId="{E76D0C99-32D8-446B-B882-5F44FC65FF77}"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9C675-AD4E-4AFB-8586-564544DDCEF9}">
      <dsp:nvSpPr>
        <dsp:cNvPr id="0" name=""/>
        <dsp:cNvSpPr/>
      </dsp:nvSpPr>
      <dsp:spPr>
        <a:xfrm>
          <a:off x="0" y="23454"/>
          <a:ext cx="8215313" cy="692640"/>
        </a:xfrm>
        <a:prstGeom prst="roundRect">
          <a:avLst/>
        </a:prstGeom>
        <a:solidFill>
          <a:schemeClr val="accent2">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t>資訊系統或資訊的造價</a:t>
          </a:r>
          <a:endParaRPr lang="zh-TW" altLang="en-US" sz="2000" kern="1200" dirty="0"/>
        </a:p>
      </dsp:txBody>
      <dsp:txXfrm>
        <a:off x="33812" y="57266"/>
        <a:ext cx="8147689" cy="625016"/>
      </dsp:txXfrm>
    </dsp:sp>
    <dsp:sp modelId="{B7DA7D5B-F65D-48D4-8733-8407468DAB29}">
      <dsp:nvSpPr>
        <dsp:cNvPr id="0" name=""/>
        <dsp:cNvSpPr/>
      </dsp:nvSpPr>
      <dsp:spPr>
        <a:xfrm>
          <a:off x="0" y="716094"/>
          <a:ext cx="8215313" cy="7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TW" altLang="en-US" sz="1800" kern="1200" dirty="0" smtClean="0"/>
            <a:t>一旦失去它之後，要重建或是復原所需要花費的成本。例如水災淹壞了三台有做遠端備援的伺服器，這種損失就可以用造價計算。</a:t>
          </a:r>
          <a:endParaRPr lang="zh-TW" altLang="en-US" sz="1800" kern="1200" dirty="0"/>
        </a:p>
      </dsp:txBody>
      <dsp:txXfrm>
        <a:off x="0" y="716094"/>
        <a:ext cx="8215313" cy="765900"/>
      </dsp:txXfrm>
    </dsp:sp>
    <dsp:sp modelId="{D5282D10-0E06-4BB6-BD50-5E6A1EFDA709}">
      <dsp:nvSpPr>
        <dsp:cNvPr id="0" name=""/>
        <dsp:cNvSpPr/>
      </dsp:nvSpPr>
      <dsp:spPr>
        <a:xfrm>
          <a:off x="0" y="1481994"/>
          <a:ext cx="8215313" cy="692640"/>
        </a:xfrm>
        <a:prstGeom prst="roundRect">
          <a:avLst/>
        </a:prstGeom>
        <a:solidFill>
          <a:schemeClr val="accent2">
            <a:hueOff val="-8103780"/>
            <a:satOff val="16667"/>
            <a:lumOff val="-1274"/>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t>資訊系統或資訊對所有人的價值</a:t>
          </a:r>
          <a:endParaRPr lang="zh-TW" altLang="en-US" sz="2000" kern="1200" dirty="0"/>
        </a:p>
      </dsp:txBody>
      <dsp:txXfrm>
        <a:off x="33812" y="1515806"/>
        <a:ext cx="8147689" cy="625016"/>
      </dsp:txXfrm>
    </dsp:sp>
    <dsp:sp modelId="{851B4FD9-0C17-49E7-81F8-A9F665629686}">
      <dsp:nvSpPr>
        <dsp:cNvPr id="0" name=""/>
        <dsp:cNvSpPr/>
      </dsp:nvSpPr>
      <dsp:spPr>
        <a:xfrm>
          <a:off x="0" y="2174634"/>
          <a:ext cx="8215313" cy="112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TW" altLang="en-US" sz="1800" kern="1200" dirty="0" smtClean="0"/>
            <a:t>例如水災淹壞了三台伺服器，導致網路商店一週不能營業，損失可能遠大於三台伺服器的造價。有些軟體或資料對所有人的價值更高，例如可以上法庭作證的錄音檔案或晶片的設計圖等。</a:t>
          </a:r>
          <a:endParaRPr lang="zh-TW" altLang="en-US" sz="1800" kern="1200" dirty="0"/>
        </a:p>
      </dsp:txBody>
      <dsp:txXfrm>
        <a:off x="0" y="2174634"/>
        <a:ext cx="8215313" cy="1129702"/>
      </dsp:txXfrm>
    </dsp:sp>
    <dsp:sp modelId="{360C37F6-372B-420B-89F1-AF768575FA86}">
      <dsp:nvSpPr>
        <dsp:cNvPr id="0" name=""/>
        <dsp:cNvSpPr/>
      </dsp:nvSpPr>
      <dsp:spPr>
        <a:xfrm>
          <a:off x="0" y="3304336"/>
          <a:ext cx="8215313" cy="692640"/>
        </a:xfrm>
        <a:prstGeom prst="roundRect">
          <a:avLst/>
        </a:prstGeom>
        <a:solidFill>
          <a:schemeClr val="accent2">
            <a:hueOff val="-16207560"/>
            <a:satOff val="33334"/>
            <a:lumOff val="-254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t>組織保護該資訊系統或資訊的責任</a:t>
          </a:r>
          <a:endParaRPr lang="zh-TW" altLang="en-US" sz="2000" kern="1200" dirty="0"/>
        </a:p>
      </dsp:txBody>
      <dsp:txXfrm>
        <a:off x="33812" y="3338148"/>
        <a:ext cx="8147689" cy="625016"/>
      </dsp:txXfrm>
    </dsp:sp>
    <dsp:sp modelId="{DD335425-D704-456C-8FA1-892E0C1C7336}">
      <dsp:nvSpPr>
        <dsp:cNvPr id="0" name=""/>
        <dsp:cNvSpPr/>
      </dsp:nvSpPr>
      <dsp:spPr>
        <a:xfrm>
          <a:off x="0" y="3996976"/>
          <a:ext cx="8215313" cy="76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TW" altLang="en-US" sz="1800" kern="1200" dirty="0" smtClean="0"/>
            <a:t>例如理財專員的筆記型電腦遺失，裡面存有一千位客戶詳細的財務資訊。這時組織和該員工所面臨的責任就恐怕不能以金錢來衡量了。</a:t>
          </a:r>
          <a:endParaRPr lang="zh-TW" altLang="en-US" sz="1800" kern="1200" dirty="0"/>
        </a:p>
      </dsp:txBody>
      <dsp:txXfrm>
        <a:off x="0" y="3996976"/>
        <a:ext cx="8215313" cy="765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E0C9D-E039-4A7B-8263-BB3C052CE0DE}">
      <dsp:nvSpPr>
        <dsp:cNvPr id="0" name=""/>
        <dsp:cNvSpPr/>
      </dsp:nvSpPr>
      <dsp:spPr>
        <a:xfrm>
          <a:off x="9549" y="0"/>
          <a:ext cx="3789319" cy="3857652"/>
        </a:xfrm>
        <a:prstGeom prst="triangle">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E8E5F4-8E32-407E-AC5C-FE73646BBB5E}">
      <dsp:nvSpPr>
        <dsp:cNvPr id="0" name=""/>
        <dsp:cNvSpPr/>
      </dsp:nvSpPr>
      <dsp:spPr>
        <a:xfrm>
          <a:off x="1894659" y="386141"/>
          <a:ext cx="2463058" cy="685637"/>
        </a:xfrm>
        <a:prstGeom prst="round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kumimoji="1" lang="zh-TW" altLang="en-US" sz="1700" b="0" i="0" u="none" strike="noStrike" kern="1200" cap="none" normalizeH="0" baseline="0" dirty="0" smtClean="0">
              <a:ln>
                <a:noFill/>
              </a:ln>
              <a:solidFill>
                <a:schemeClr val="tx1"/>
              </a:solidFill>
              <a:effectLst/>
              <a:latin typeface="Calibri" pitchFamily="34" charset="0"/>
              <a:ea typeface="+mn-ea"/>
            </a:rPr>
            <a:t>第一階文件：安全手冊</a:t>
          </a:r>
          <a:endParaRPr lang="zh-TW" altLang="en-US" sz="1700" kern="1200" dirty="0"/>
        </a:p>
      </dsp:txBody>
      <dsp:txXfrm>
        <a:off x="1928129" y="419611"/>
        <a:ext cx="2396118" cy="618697"/>
      </dsp:txXfrm>
    </dsp:sp>
    <dsp:sp modelId="{66EF94D2-97E1-4BAE-A430-BB87A0FBC86A}">
      <dsp:nvSpPr>
        <dsp:cNvPr id="0" name=""/>
        <dsp:cNvSpPr/>
      </dsp:nvSpPr>
      <dsp:spPr>
        <a:xfrm>
          <a:off x="1894659" y="1157483"/>
          <a:ext cx="2463058" cy="685637"/>
        </a:xfrm>
        <a:prstGeom prst="round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1" lang="zh-TW" altLang="en-US" sz="1700" b="0" i="0" u="none" strike="noStrike" kern="1200" cap="none" normalizeH="0" baseline="0" dirty="0" smtClean="0">
              <a:ln>
                <a:noFill/>
              </a:ln>
              <a:solidFill>
                <a:schemeClr val="tx1"/>
              </a:solidFill>
              <a:effectLst/>
              <a:latin typeface="Calibri" pitchFamily="34" charset="0"/>
              <a:ea typeface="+mn-ea"/>
            </a:rPr>
            <a:t>第二階文件：管理辦法</a:t>
          </a:r>
          <a:endParaRPr lang="zh-TW" altLang="en-US" sz="1700" kern="1200" dirty="0"/>
        </a:p>
      </dsp:txBody>
      <dsp:txXfrm>
        <a:off x="1928129" y="1190953"/>
        <a:ext cx="2396118" cy="618697"/>
      </dsp:txXfrm>
    </dsp:sp>
    <dsp:sp modelId="{0D2385E5-1249-4AE1-9AD3-D3EA5E9C4206}">
      <dsp:nvSpPr>
        <dsp:cNvPr id="0" name=""/>
        <dsp:cNvSpPr/>
      </dsp:nvSpPr>
      <dsp:spPr>
        <a:xfrm>
          <a:off x="1894659" y="1928826"/>
          <a:ext cx="2463058" cy="685637"/>
        </a:xfrm>
        <a:prstGeom prst="round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1" lang="zh-TW" altLang="en-US" sz="1700" b="0" i="0" u="none" strike="noStrike" kern="1200" cap="none" normalizeH="0" baseline="0" dirty="0" smtClean="0">
              <a:ln>
                <a:noFill/>
              </a:ln>
              <a:solidFill>
                <a:schemeClr val="tx1"/>
              </a:solidFill>
              <a:effectLst/>
              <a:latin typeface="Calibri" pitchFamily="34" charset="0"/>
              <a:ea typeface="+mn-ea"/>
            </a:rPr>
            <a:t>第三階文件：作業程序</a:t>
          </a:r>
          <a:endParaRPr lang="zh-TW" altLang="en-US" sz="1700" kern="1200" dirty="0"/>
        </a:p>
      </dsp:txBody>
      <dsp:txXfrm>
        <a:off x="1928129" y="1962296"/>
        <a:ext cx="2396118" cy="618697"/>
      </dsp:txXfrm>
    </dsp:sp>
    <dsp:sp modelId="{0C0CD052-7659-4448-896F-40E085E6F6CB}">
      <dsp:nvSpPr>
        <dsp:cNvPr id="0" name=""/>
        <dsp:cNvSpPr/>
      </dsp:nvSpPr>
      <dsp:spPr>
        <a:xfrm>
          <a:off x="1894659" y="2700168"/>
          <a:ext cx="2463058" cy="685637"/>
        </a:xfrm>
        <a:prstGeom prst="round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1" lang="zh-TW" altLang="en-US" sz="1700" b="0" i="0" u="none" strike="noStrike" kern="1200" cap="none" normalizeH="0" baseline="0" dirty="0" smtClean="0">
              <a:ln>
                <a:noFill/>
              </a:ln>
              <a:solidFill>
                <a:schemeClr val="tx1"/>
              </a:solidFill>
              <a:effectLst/>
              <a:latin typeface="Calibri" pitchFamily="34" charset="0"/>
              <a:ea typeface="+mn-ea"/>
            </a:rPr>
            <a:t>第四階文件：紀錄表單</a:t>
          </a:r>
          <a:endParaRPr lang="zh-TW" altLang="en-US" sz="1700" kern="1200" dirty="0"/>
        </a:p>
      </dsp:txBody>
      <dsp:txXfrm>
        <a:off x="1928129" y="2733638"/>
        <a:ext cx="2396118" cy="6186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CB20B-1764-4C8E-89E6-22724A74AEF4}">
      <dsp:nvSpPr>
        <dsp:cNvPr id="0" name=""/>
        <dsp:cNvSpPr/>
      </dsp:nvSpPr>
      <dsp:spPr>
        <a:xfrm>
          <a:off x="1510934" y="9"/>
          <a:ext cx="1312015" cy="85281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zh-TW" altLang="en-US" sz="1600" b="1" kern="1200" dirty="0" smtClean="0">
              <a:latin typeface="Calibri" pitchFamily="34" charset="0"/>
            </a:rPr>
            <a:t>規劃</a:t>
          </a:r>
          <a:r>
            <a:rPr lang="en-US" altLang="zh-TW" sz="1600" b="1" kern="1200" dirty="0" smtClean="0">
              <a:latin typeface="Calibri" pitchFamily="34" charset="0"/>
            </a:rPr>
            <a:t> (P)</a:t>
          </a:r>
        </a:p>
        <a:p>
          <a:pPr lvl="0" algn="ctr" defTabSz="711200">
            <a:lnSpc>
              <a:spcPct val="100000"/>
            </a:lnSpc>
            <a:spcBef>
              <a:spcPct val="0"/>
            </a:spcBef>
            <a:spcAft>
              <a:spcPts val="0"/>
            </a:spcAft>
          </a:pPr>
          <a:r>
            <a:rPr lang="zh-TW" altLang="en-US" sz="1200" kern="1200" dirty="0" smtClean="0">
              <a:latin typeface="Calibri" pitchFamily="34" charset="0"/>
            </a:rPr>
            <a:t>建立 </a:t>
          </a:r>
          <a:r>
            <a:rPr lang="en-US" altLang="zh-TW" sz="1200" kern="1200" dirty="0" smtClean="0">
              <a:latin typeface="Calibri" pitchFamily="34" charset="0"/>
            </a:rPr>
            <a:t>ISMS</a:t>
          </a:r>
          <a:endParaRPr lang="zh-TW" altLang="en-US" sz="1200" kern="1200" dirty="0">
            <a:latin typeface="Calibri" pitchFamily="34" charset="0"/>
          </a:endParaRPr>
        </a:p>
      </dsp:txBody>
      <dsp:txXfrm>
        <a:off x="1552565" y="41640"/>
        <a:ext cx="1228753" cy="769548"/>
      </dsp:txXfrm>
    </dsp:sp>
    <dsp:sp modelId="{4CE4627C-1F5B-472C-B884-FB609FBE1D12}">
      <dsp:nvSpPr>
        <dsp:cNvPr id="0" name=""/>
        <dsp:cNvSpPr/>
      </dsp:nvSpPr>
      <dsp:spPr>
        <a:xfrm>
          <a:off x="755820" y="426415"/>
          <a:ext cx="2822243" cy="2822243"/>
        </a:xfrm>
        <a:custGeom>
          <a:avLst/>
          <a:gdLst/>
          <a:ahLst/>
          <a:cxnLst/>
          <a:rect l="0" t="0" r="0" b="0"/>
          <a:pathLst>
            <a:path>
              <a:moveTo>
                <a:pt x="2248892" y="275601"/>
              </a:moveTo>
              <a:arcTo wR="1411121" hR="1411121" stAng="18385162" swAng="1636542"/>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EDBC557-DA96-43E6-9315-C96C8A7DFF6F}">
      <dsp:nvSpPr>
        <dsp:cNvPr id="0" name=""/>
        <dsp:cNvSpPr/>
      </dsp:nvSpPr>
      <dsp:spPr>
        <a:xfrm>
          <a:off x="2922056" y="1411131"/>
          <a:ext cx="1312015" cy="85281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100000"/>
            </a:lnSpc>
            <a:spcBef>
              <a:spcPct val="0"/>
            </a:spcBef>
            <a:spcAft>
              <a:spcPts val="0"/>
            </a:spcAft>
          </a:pPr>
          <a:r>
            <a:rPr lang="zh-TW" altLang="en-US" sz="1600" b="1" kern="1200" dirty="0" smtClean="0">
              <a:latin typeface="Calibri" pitchFamily="34" charset="0"/>
            </a:rPr>
            <a:t>執行 </a:t>
          </a:r>
          <a:r>
            <a:rPr lang="en-US" altLang="zh-TW" sz="1600" b="1" kern="1200" dirty="0" smtClean="0">
              <a:latin typeface="Calibri" pitchFamily="34" charset="0"/>
            </a:rPr>
            <a:t>(D)</a:t>
          </a:r>
        </a:p>
        <a:p>
          <a:pPr lvl="0" algn="ctr" defTabSz="711200">
            <a:lnSpc>
              <a:spcPct val="100000"/>
            </a:lnSpc>
            <a:spcBef>
              <a:spcPct val="0"/>
            </a:spcBef>
            <a:spcAft>
              <a:spcPts val="0"/>
            </a:spcAft>
          </a:pPr>
          <a:r>
            <a:rPr lang="zh-TW" altLang="en-US" sz="1200" kern="1200" dirty="0" smtClean="0">
              <a:latin typeface="Calibri" pitchFamily="34" charset="0"/>
            </a:rPr>
            <a:t>實作與運作 </a:t>
          </a:r>
          <a:r>
            <a:rPr lang="en-US" altLang="zh-TW" sz="1200" kern="1200" dirty="0" smtClean="0">
              <a:latin typeface="Calibri" pitchFamily="34" charset="0"/>
            </a:rPr>
            <a:t>ISMS</a:t>
          </a:r>
          <a:endParaRPr lang="zh-TW" altLang="en-US" sz="1200" kern="1200" dirty="0">
            <a:latin typeface="Calibri" pitchFamily="34" charset="0"/>
          </a:endParaRPr>
        </a:p>
      </dsp:txBody>
      <dsp:txXfrm>
        <a:off x="2963687" y="1452762"/>
        <a:ext cx="1228753" cy="769548"/>
      </dsp:txXfrm>
    </dsp:sp>
    <dsp:sp modelId="{E96A5B93-9FF2-4058-8CD0-58B726619F47}">
      <dsp:nvSpPr>
        <dsp:cNvPr id="0" name=""/>
        <dsp:cNvSpPr/>
      </dsp:nvSpPr>
      <dsp:spPr>
        <a:xfrm>
          <a:off x="755820" y="426415"/>
          <a:ext cx="2822243" cy="2822243"/>
        </a:xfrm>
        <a:custGeom>
          <a:avLst/>
          <a:gdLst/>
          <a:ahLst/>
          <a:cxnLst/>
          <a:rect l="0" t="0" r="0" b="0"/>
          <a:pathLst>
            <a:path>
              <a:moveTo>
                <a:pt x="2676119" y="2036458"/>
              </a:moveTo>
              <a:arcTo wR="1411121" hR="1411121" stAng="1578295" swAng="1636542"/>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86EEAB7-276A-40A2-A111-0EFD604F43F0}">
      <dsp:nvSpPr>
        <dsp:cNvPr id="0" name=""/>
        <dsp:cNvSpPr/>
      </dsp:nvSpPr>
      <dsp:spPr>
        <a:xfrm>
          <a:off x="1510934" y="2822253"/>
          <a:ext cx="1312015" cy="85281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Calibri" pitchFamily="34" charset="0"/>
            </a:rPr>
            <a:t>檢查 </a:t>
          </a:r>
          <a:r>
            <a:rPr lang="en-US" altLang="zh-TW" sz="1600" b="1" kern="1200" dirty="0" smtClean="0">
              <a:latin typeface="Calibri" pitchFamily="34" charset="0"/>
            </a:rPr>
            <a:t>(C)</a:t>
          </a:r>
        </a:p>
        <a:p>
          <a:pPr lvl="0" algn="ctr" defTabSz="711200">
            <a:lnSpc>
              <a:spcPct val="90000"/>
            </a:lnSpc>
            <a:spcBef>
              <a:spcPct val="0"/>
            </a:spcBef>
            <a:spcAft>
              <a:spcPct val="35000"/>
            </a:spcAft>
          </a:pPr>
          <a:r>
            <a:rPr lang="zh-TW" altLang="en-US" sz="1200" kern="1200" dirty="0" smtClean="0">
              <a:latin typeface="Calibri" pitchFamily="34" charset="0"/>
            </a:rPr>
            <a:t>監視與審查 </a:t>
          </a:r>
          <a:r>
            <a:rPr lang="en-US" altLang="zh-TW" sz="1200" kern="1200" dirty="0" smtClean="0">
              <a:latin typeface="Calibri" pitchFamily="34" charset="0"/>
            </a:rPr>
            <a:t>ISMS</a:t>
          </a:r>
          <a:endParaRPr lang="zh-TW" altLang="en-US" sz="1200" kern="1200" dirty="0">
            <a:latin typeface="Calibri" pitchFamily="34" charset="0"/>
          </a:endParaRPr>
        </a:p>
      </dsp:txBody>
      <dsp:txXfrm>
        <a:off x="1552565" y="2863884"/>
        <a:ext cx="1228753" cy="769548"/>
      </dsp:txXfrm>
    </dsp:sp>
    <dsp:sp modelId="{B75F9B20-FBA0-42B3-8FAE-D4C977BEBA95}">
      <dsp:nvSpPr>
        <dsp:cNvPr id="0" name=""/>
        <dsp:cNvSpPr/>
      </dsp:nvSpPr>
      <dsp:spPr>
        <a:xfrm>
          <a:off x="755820" y="426415"/>
          <a:ext cx="2822243" cy="2822243"/>
        </a:xfrm>
        <a:custGeom>
          <a:avLst/>
          <a:gdLst/>
          <a:ahLst/>
          <a:cxnLst/>
          <a:rect l="0" t="0" r="0" b="0"/>
          <a:pathLst>
            <a:path>
              <a:moveTo>
                <a:pt x="573351" y="2546642"/>
              </a:moveTo>
              <a:arcTo wR="1411121" hR="1411121" stAng="7585162" swAng="1636542"/>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205E967-D6C4-490A-A16D-BEA9BDB43DD5}">
      <dsp:nvSpPr>
        <dsp:cNvPr id="0" name=""/>
        <dsp:cNvSpPr/>
      </dsp:nvSpPr>
      <dsp:spPr>
        <a:xfrm>
          <a:off x="99812" y="1411131"/>
          <a:ext cx="1312015" cy="85281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Calibri" pitchFamily="34" charset="0"/>
            </a:rPr>
            <a:t>行動 </a:t>
          </a:r>
          <a:r>
            <a:rPr lang="en-US" altLang="zh-TW" sz="1600" b="1" kern="1200" dirty="0" smtClean="0">
              <a:latin typeface="Calibri" pitchFamily="34" charset="0"/>
            </a:rPr>
            <a:t>(A)</a:t>
          </a:r>
        </a:p>
        <a:p>
          <a:pPr lvl="0" algn="ctr" defTabSz="711200">
            <a:lnSpc>
              <a:spcPct val="90000"/>
            </a:lnSpc>
            <a:spcBef>
              <a:spcPct val="0"/>
            </a:spcBef>
            <a:spcAft>
              <a:spcPct val="35000"/>
            </a:spcAft>
          </a:pPr>
          <a:r>
            <a:rPr lang="zh-TW" altLang="en-US" sz="1200" kern="1200" dirty="0" smtClean="0">
              <a:latin typeface="Calibri" pitchFamily="34" charset="0"/>
            </a:rPr>
            <a:t>維持與改進 </a:t>
          </a:r>
          <a:r>
            <a:rPr lang="en-US" altLang="zh-TW" sz="1200" kern="1200" dirty="0" smtClean="0">
              <a:latin typeface="Calibri" pitchFamily="34" charset="0"/>
            </a:rPr>
            <a:t>ISMS</a:t>
          </a:r>
          <a:endParaRPr lang="zh-TW" altLang="en-US" sz="1200" kern="1200" dirty="0">
            <a:latin typeface="Calibri" pitchFamily="34" charset="0"/>
          </a:endParaRPr>
        </a:p>
      </dsp:txBody>
      <dsp:txXfrm>
        <a:off x="141443" y="1452762"/>
        <a:ext cx="1228753" cy="769548"/>
      </dsp:txXfrm>
    </dsp:sp>
    <dsp:sp modelId="{1DC7B0F6-5120-439A-A38D-8D26BB4ACDF2}">
      <dsp:nvSpPr>
        <dsp:cNvPr id="0" name=""/>
        <dsp:cNvSpPr/>
      </dsp:nvSpPr>
      <dsp:spPr>
        <a:xfrm>
          <a:off x="755820" y="426415"/>
          <a:ext cx="2822243" cy="2822243"/>
        </a:xfrm>
        <a:custGeom>
          <a:avLst/>
          <a:gdLst/>
          <a:ahLst/>
          <a:cxnLst/>
          <a:rect l="0" t="0" r="0" b="0"/>
          <a:pathLst>
            <a:path>
              <a:moveTo>
                <a:pt x="146124" y="785785"/>
              </a:moveTo>
              <a:arcTo wR="1411121" hR="1411121" stAng="12378295" swAng="1636542"/>
            </a:path>
          </a:pathLst>
        </a:custGeom>
        <a:noFill/>
        <a:ln w="1143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1642E-522F-4665-BA6E-5206BB2A3DD4}">
      <dsp:nvSpPr>
        <dsp:cNvPr id="0" name=""/>
        <dsp:cNvSpPr/>
      </dsp:nvSpPr>
      <dsp:spPr>
        <a:xfrm>
          <a:off x="35490" y="2406"/>
          <a:ext cx="1857844" cy="895346"/>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TW" altLang="en-US" sz="1600" kern="1200" dirty="0" smtClean="0"/>
            <a:t>經由實地訪談與觀察收集資訊</a:t>
          </a:r>
          <a:endParaRPr lang="zh-TW" altLang="en-US" sz="1600" kern="1200" dirty="0"/>
        </a:p>
      </dsp:txBody>
      <dsp:txXfrm>
        <a:off x="61714" y="28630"/>
        <a:ext cx="1805396" cy="842898"/>
      </dsp:txXfrm>
    </dsp:sp>
    <dsp:sp modelId="{6CF00EA7-0185-4A54-8914-7E07966AD2E6}">
      <dsp:nvSpPr>
        <dsp:cNvPr id="0" name=""/>
        <dsp:cNvSpPr/>
      </dsp:nvSpPr>
      <dsp:spPr>
        <a:xfrm rot="5400000">
          <a:off x="796535" y="920137"/>
          <a:ext cx="335755" cy="402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TW" altLang="en-US" sz="1600" kern="1200"/>
        </a:p>
      </dsp:txBody>
      <dsp:txXfrm rot="-5400000">
        <a:off x="843541" y="953712"/>
        <a:ext cx="241744" cy="235029"/>
      </dsp:txXfrm>
    </dsp:sp>
    <dsp:sp modelId="{FA594614-3990-47AE-BC33-97CFCB832076}">
      <dsp:nvSpPr>
        <dsp:cNvPr id="0" name=""/>
        <dsp:cNvSpPr/>
      </dsp:nvSpPr>
      <dsp:spPr>
        <a:xfrm>
          <a:off x="35490" y="1345427"/>
          <a:ext cx="1857844" cy="895346"/>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TW" altLang="en-US" sz="1600" kern="1200" dirty="0" smtClean="0"/>
            <a:t>確認可能的缺失則形成稽核證據</a:t>
          </a:r>
          <a:endParaRPr lang="zh-TW" altLang="en-US" sz="1600" kern="1200" dirty="0"/>
        </a:p>
      </dsp:txBody>
      <dsp:txXfrm>
        <a:off x="61714" y="1371651"/>
        <a:ext cx="1805396" cy="842898"/>
      </dsp:txXfrm>
    </dsp:sp>
    <dsp:sp modelId="{63C49090-1BC6-4BBA-B7CD-566A9C1B4AA9}">
      <dsp:nvSpPr>
        <dsp:cNvPr id="0" name=""/>
        <dsp:cNvSpPr/>
      </dsp:nvSpPr>
      <dsp:spPr>
        <a:xfrm rot="5400000">
          <a:off x="796535" y="2263157"/>
          <a:ext cx="335755" cy="402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TW" altLang="en-US" sz="1600" kern="1200"/>
        </a:p>
      </dsp:txBody>
      <dsp:txXfrm rot="-5400000">
        <a:off x="843541" y="2296732"/>
        <a:ext cx="241744" cy="235029"/>
      </dsp:txXfrm>
    </dsp:sp>
    <dsp:sp modelId="{8F006745-B0F1-4B16-AA7A-E9519DAFB92D}">
      <dsp:nvSpPr>
        <dsp:cNvPr id="0" name=""/>
        <dsp:cNvSpPr/>
      </dsp:nvSpPr>
      <dsp:spPr>
        <a:xfrm>
          <a:off x="35490" y="2688447"/>
          <a:ext cx="1857844" cy="895346"/>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TW" altLang="en-US" sz="1600" kern="1200" dirty="0" smtClean="0"/>
            <a:t>若不符標準或程序則形成稽核發現</a:t>
          </a:r>
          <a:endParaRPr lang="en-US" altLang="zh-TW" sz="1600" kern="1200" dirty="0" smtClean="0"/>
        </a:p>
      </dsp:txBody>
      <dsp:txXfrm>
        <a:off x="61714" y="2714671"/>
        <a:ext cx="1805396" cy="842898"/>
      </dsp:txXfrm>
    </dsp:sp>
    <dsp:sp modelId="{3AB93FF4-3FE0-4289-87CD-BE1EAE8EFA75}">
      <dsp:nvSpPr>
        <dsp:cNvPr id="0" name=""/>
        <dsp:cNvSpPr/>
      </dsp:nvSpPr>
      <dsp:spPr>
        <a:xfrm rot="5400000">
          <a:off x="796535" y="3606178"/>
          <a:ext cx="335755" cy="402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TW" altLang="en-US" sz="1600" kern="1200"/>
        </a:p>
      </dsp:txBody>
      <dsp:txXfrm rot="-5400000">
        <a:off x="843541" y="3639753"/>
        <a:ext cx="241744" cy="235029"/>
      </dsp:txXfrm>
    </dsp:sp>
    <dsp:sp modelId="{E76D0C99-32D8-446B-B882-5F44FC65FF77}">
      <dsp:nvSpPr>
        <dsp:cNvPr id="0" name=""/>
        <dsp:cNvSpPr/>
      </dsp:nvSpPr>
      <dsp:spPr>
        <a:xfrm>
          <a:off x="35490" y="4031468"/>
          <a:ext cx="1857844" cy="895346"/>
        </a:xfrm>
        <a:prstGeom prst="roundRect">
          <a:avLst>
            <a:gd name="adj" fmla="val 10000"/>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TW" altLang="en-US" sz="1600" kern="1200" dirty="0" smtClean="0"/>
            <a:t>經過稽核審查與討論後形成稽核結論</a:t>
          </a:r>
          <a:endParaRPr lang="en-US" altLang="zh-TW" sz="1600" kern="1200" dirty="0" smtClean="0"/>
        </a:p>
      </dsp:txBody>
      <dsp:txXfrm>
        <a:off x="61714" y="4057692"/>
        <a:ext cx="1805396" cy="8428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357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97389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626523"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- 14</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102704" cy="5500702"/>
          </a:xfrm>
        </p:spPr>
        <p:txBody>
          <a:bodyPr>
            <a:normAutofit/>
          </a:bodyPr>
          <a:lstStyle/>
          <a:p>
            <a:pPr>
              <a:spcBef>
                <a:spcPts val="1200"/>
              </a:spcBef>
            </a:pPr>
            <a:r>
              <a:rPr lang="zh-TW" altLang="en-US" sz="2000" dirty="0" smtClean="0"/>
              <a:t>風險分析所使用的方法可被分為</a:t>
            </a:r>
            <a:r>
              <a:rPr lang="zh-TW" altLang="en-US" sz="2000" dirty="0" smtClean="0">
                <a:latin typeface="微軟正黑體"/>
                <a:ea typeface="微軟正黑體"/>
              </a:rPr>
              <a:t>「</a:t>
            </a:r>
            <a:r>
              <a:rPr lang="zh-TW" altLang="en-US" sz="2000" dirty="0" smtClean="0"/>
              <a:t>定量法 </a:t>
            </a:r>
            <a:r>
              <a:rPr lang="en-US" altLang="zh-TW" sz="2000" dirty="0" smtClean="0"/>
              <a:t>(quantitative)</a:t>
            </a:r>
            <a:r>
              <a:rPr lang="zh-TW" altLang="en-US" sz="2000" dirty="0" smtClean="0"/>
              <a:t>」與 </a:t>
            </a:r>
            <a:r>
              <a:rPr lang="zh-TW" altLang="en-US" sz="2000" dirty="0" smtClean="0">
                <a:latin typeface="微軟正黑體"/>
                <a:ea typeface="微軟正黑體"/>
              </a:rPr>
              <a:t>「</a:t>
            </a:r>
            <a:r>
              <a:rPr lang="zh-TW" altLang="en-US" sz="2000" dirty="0" smtClean="0"/>
              <a:t>定性法 </a:t>
            </a:r>
            <a:r>
              <a:rPr lang="en-US" altLang="zh-TW" sz="2000" dirty="0" smtClean="0"/>
              <a:t>(qualitative)</a:t>
            </a:r>
            <a:r>
              <a:rPr lang="zh-TW" altLang="en-US" sz="2000" dirty="0" smtClean="0"/>
              <a:t>」兩種。</a:t>
            </a:r>
            <a:endParaRPr lang="en-US" altLang="zh-TW" sz="2000" dirty="0" smtClean="0"/>
          </a:p>
          <a:p>
            <a:pPr>
              <a:spcBef>
                <a:spcPts val="1200"/>
              </a:spcBef>
            </a:pPr>
            <a:r>
              <a:rPr lang="zh-TW" altLang="en-US" sz="2000" dirty="0" smtClean="0"/>
              <a:t>定量風險分析法最基本的假設就是：</a:t>
            </a:r>
            <a:r>
              <a:rPr lang="zh-TW" altLang="en-US" sz="2000" b="1" dirty="0" smtClean="0"/>
              <a:t>風險可以用金錢衡量。</a:t>
            </a:r>
            <a:r>
              <a:rPr lang="zh-TW" altLang="en-US" sz="2000" dirty="0" smtClean="0"/>
              <a:t>定量風險分析將資訊資產以及衝擊所造成的損失完全以金錢來計算；當它乘上可以量化的意外發生機率後，所得的風險值也就是以金錢為單位。</a:t>
            </a:r>
            <a:endParaRPr lang="en-US" altLang="zh-TW" sz="2000" dirty="0" smtClean="0"/>
          </a:p>
          <a:p>
            <a:pPr>
              <a:spcBef>
                <a:spcPts val="1200"/>
              </a:spcBef>
            </a:pPr>
            <a:r>
              <a:rPr lang="zh-TW" altLang="en-US" sz="2000" dirty="0" smtClean="0"/>
              <a:t>完全的定量風險分析很難做到，主要是資訊資產及衝擊損失很難完全以金錢為單位來評估。</a:t>
            </a:r>
            <a:endParaRPr lang="en-US" altLang="zh-TW" sz="2000" dirty="0" smtClean="0">
              <a:latin typeface="微軟正黑體"/>
              <a:ea typeface="微軟正黑體"/>
            </a:endParaRPr>
          </a:p>
          <a:p>
            <a:pPr>
              <a:spcBef>
                <a:spcPts val="1200"/>
              </a:spcBef>
            </a:pPr>
            <a:r>
              <a:rPr lang="zh-TW" altLang="en-US" sz="2000" dirty="0" smtClean="0"/>
              <a:t>定性風險分析則不為這些成分指定金錢數值，而是使用高、低、強、弱之類的權重排序 </a:t>
            </a:r>
            <a:r>
              <a:rPr lang="en-US" altLang="zh-TW" sz="2000" dirty="0" smtClean="0"/>
              <a:t>(weighted ranking)</a:t>
            </a:r>
            <a:r>
              <a:rPr lang="zh-TW" altLang="en-US" sz="2000" dirty="0" smtClean="0"/>
              <a:t> 作表達與計算。</a:t>
            </a:r>
            <a:endParaRPr lang="en-US" altLang="zh-TW" sz="2000" dirty="0" smtClean="0"/>
          </a:p>
          <a:p>
            <a:pPr>
              <a:spcBef>
                <a:spcPts val="1200"/>
              </a:spcBef>
            </a:pPr>
            <a:r>
              <a:rPr lang="zh-TW" altLang="en-US" sz="2000" dirty="0" smtClean="0"/>
              <a:t>風險分析可以參雜地使用定性與定量法，得到更清楚的全貌。</a:t>
            </a:r>
            <a:endParaRPr lang="zh-TW" altLang="en-US" sz="2000" dirty="0"/>
          </a:p>
        </p:txBody>
      </p:sp>
      <p:sp>
        <p:nvSpPr>
          <p:cNvPr id="3" name="標題 2"/>
          <p:cNvSpPr>
            <a:spLocks noGrp="1"/>
          </p:cNvSpPr>
          <p:nvPr>
            <p:ph type="title"/>
          </p:nvPr>
        </p:nvSpPr>
        <p:spPr/>
        <p:txBody>
          <a:bodyPr/>
          <a:lstStyle/>
          <a:p>
            <a:r>
              <a:rPr lang="zh-TW" altLang="en-US" dirty="0" smtClean="0"/>
              <a:t>風險分析的種類</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定量風險分析要為一些風險的成份指定客觀的金錢價值，且給予頻率、機率、效果等經驗或測量數字，使風險評鑑以數學方法進行。</a:t>
            </a:r>
            <a:endParaRPr lang="en-US" altLang="zh-TW" sz="2000" dirty="0" smtClean="0"/>
          </a:p>
          <a:p>
            <a:pPr lvl="1"/>
            <a:r>
              <a:rPr lang="zh-TW" altLang="en-US" sz="1800" dirty="0" smtClean="0"/>
              <a:t>定量風險分析的優點之一是客觀。執行風險評鑑的人對</a:t>
            </a:r>
            <a:r>
              <a:rPr lang="zh-TW" altLang="en-US" sz="1800" dirty="0" smtClean="0">
                <a:latin typeface="微軟正黑體"/>
                <a:ea typeface="微軟正黑體"/>
              </a:rPr>
              <a:t>「價值」有不同的成見，若兩個人對同一標的物做定性分析，得到的結果可能差異很大。定量法有比較客觀的標準。</a:t>
            </a:r>
            <a:endParaRPr lang="en-US" altLang="zh-TW" sz="1800" dirty="0" smtClean="0">
              <a:latin typeface="微軟正黑體"/>
              <a:ea typeface="微軟正黑體"/>
            </a:endParaRPr>
          </a:p>
          <a:p>
            <a:pPr lvl="1"/>
            <a:r>
              <a:rPr lang="zh-TW" altLang="en-US" sz="1800" dirty="0" smtClean="0"/>
              <a:t>定量風險分析的另一個優點是比較精準、有依據。</a:t>
            </a:r>
            <a:endParaRPr lang="en-US" altLang="zh-TW" sz="1800" dirty="0" smtClean="0"/>
          </a:p>
          <a:p>
            <a:pPr lvl="1"/>
            <a:r>
              <a:rPr lang="zh-TW" altLang="en-US" sz="1800" dirty="0" smtClean="0"/>
              <a:t>定量風險分析的缺點是花費時間與公司資源。</a:t>
            </a:r>
            <a:endParaRPr lang="en-US" altLang="zh-TW" sz="1800" dirty="0" smtClean="0"/>
          </a:p>
          <a:p>
            <a:r>
              <a:rPr lang="zh-TW" altLang="en-US" sz="2000" dirty="0" smtClean="0"/>
              <a:t>定量風險分析分為三個步驟：</a:t>
            </a:r>
            <a:endParaRPr lang="en-US" altLang="zh-TW" sz="2000" dirty="0" smtClean="0"/>
          </a:p>
          <a:p>
            <a:pPr lvl="1"/>
            <a:r>
              <a:rPr lang="zh-TW" altLang="en-US" sz="1800" dirty="0" smtClean="0"/>
              <a:t>估算潛在損失</a:t>
            </a:r>
            <a:endParaRPr lang="en-US" altLang="zh-TW" sz="1800" dirty="0" smtClean="0"/>
          </a:p>
          <a:p>
            <a:pPr lvl="1"/>
            <a:r>
              <a:rPr lang="zh-TW" altLang="en-US" sz="1800" dirty="0" smtClean="0"/>
              <a:t>進行威脅分析</a:t>
            </a:r>
            <a:endParaRPr lang="en-US" altLang="zh-TW" sz="1800" dirty="0" smtClean="0"/>
          </a:p>
          <a:p>
            <a:pPr lvl="1"/>
            <a:r>
              <a:rPr lang="zh-TW" altLang="en-US" sz="1800" dirty="0" smtClean="0"/>
              <a:t>計算全年的損失期望值</a:t>
            </a:r>
            <a:endParaRPr lang="zh-TW" altLang="en-US" sz="1800" dirty="0"/>
          </a:p>
        </p:txBody>
      </p:sp>
      <p:sp>
        <p:nvSpPr>
          <p:cNvPr id="3" name="標題 2"/>
          <p:cNvSpPr>
            <a:spLocks noGrp="1"/>
          </p:cNvSpPr>
          <p:nvPr>
            <p:ph type="title"/>
          </p:nvPr>
        </p:nvSpPr>
        <p:spPr/>
        <p:txBody>
          <a:bodyPr/>
          <a:lstStyle/>
          <a:p>
            <a:r>
              <a:rPr lang="zh-TW" altLang="en-US" dirty="0" smtClean="0"/>
              <a:t>定量風險分析</a:t>
            </a:r>
            <a:endParaRPr lang="zh-TW" altLang="en-US" dirty="0"/>
          </a:p>
        </p:txBody>
      </p:sp>
      <p:pic>
        <p:nvPicPr>
          <p:cNvPr id="1032" name="Picture 8" descr="C:\Users\timpan\AppData\Local\Microsoft\Windows\Temporary Internet Files\Content.IE5\LBU8GB4C\MCBD07253_0000[1].wmf"/>
          <p:cNvPicPr>
            <a:picLocks noChangeAspect="1" noChangeArrowheads="1"/>
          </p:cNvPicPr>
          <p:nvPr/>
        </p:nvPicPr>
        <p:blipFill>
          <a:blip r:embed="rId2" cstate="print"/>
          <a:srcRect/>
          <a:stretch>
            <a:fillRect/>
          </a:stretch>
        </p:blipFill>
        <p:spPr bwMode="auto">
          <a:xfrm>
            <a:off x="5103986" y="4249622"/>
            <a:ext cx="3140422" cy="2174914"/>
          </a:xfrm>
          <a:prstGeom prst="rect">
            <a:avLst/>
          </a:prstGeom>
          <a:noFill/>
        </p:spPr>
      </p:pic>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marL="274320" lvl="1" indent="-274320">
              <a:spcBef>
                <a:spcPts val="1200"/>
              </a:spcBef>
              <a:buClr>
                <a:schemeClr val="tx2"/>
              </a:buClr>
              <a:buSzPct val="73000"/>
              <a:buFont typeface="Wingdings 2"/>
              <a:buChar char=""/>
            </a:pPr>
            <a:r>
              <a:rPr lang="zh-TW" altLang="en-US" dirty="0" smtClean="0">
                <a:solidFill>
                  <a:schemeClr val="tx1"/>
                </a:solidFill>
                <a:ea typeface="微軟正黑體"/>
              </a:rPr>
              <a:t>名詞定義：</a:t>
            </a:r>
            <a:endParaRPr lang="en-US" altLang="zh-TW" dirty="0" smtClean="0">
              <a:solidFill>
                <a:schemeClr val="tx1"/>
              </a:solidFill>
              <a:ea typeface="微軟正黑體"/>
            </a:endParaRPr>
          </a:p>
          <a:p>
            <a:pPr lvl="1">
              <a:spcBef>
                <a:spcPts val="1200"/>
              </a:spcBef>
            </a:pPr>
            <a:r>
              <a:rPr lang="zh-TW" altLang="en-US" sz="1800" u="sng" dirty="0" smtClean="0"/>
              <a:t>資產價值 </a:t>
            </a:r>
            <a:r>
              <a:rPr lang="en-US" altLang="zh-TW" sz="1800" u="sng" dirty="0" smtClean="0"/>
              <a:t>(asset value)</a:t>
            </a:r>
            <a:r>
              <a:rPr lang="zh-TW" altLang="en-US" sz="1800" dirty="0" smtClean="0"/>
              <a:t>：計算資產的價值，以金錢表示。</a:t>
            </a:r>
            <a:endParaRPr lang="en-US" altLang="zh-TW" sz="1800" dirty="0" smtClean="0"/>
          </a:p>
          <a:p>
            <a:pPr lvl="1">
              <a:spcBef>
                <a:spcPts val="1200"/>
              </a:spcBef>
            </a:pPr>
            <a:r>
              <a:rPr lang="zh-TW" altLang="en-US" sz="1800" u="sng" dirty="0" smtClean="0"/>
              <a:t>暴露因子 </a:t>
            </a:r>
            <a:r>
              <a:rPr lang="en-US" altLang="zh-TW" sz="1800" u="sng" dirty="0" smtClean="0"/>
              <a:t>(exposure factor)</a:t>
            </a:r>
            <a:r>
              <a:rPr lang="zh-TW" altLang="en-US" sz="1800" dirty="0" smtClean="0"/>
              <a:t>：當威脅成功的攻擊該資產時，該資產所損失的價值，以資產價值的百分比表示。</a:t>
            </a:r>
            <a:endParaRPr lang="en-US" altLang="zh-TW" sz="1800" dirty="0" smtClean="0"/>
          </a:p>
          <a:p>
            <a:pPr lvl="1">
              <a:spcBef>
                <a:spcPts val="1200"/>
              </a:spcBef>
            </a:pPr>
            <a:r>
              <a:rPr lang="zh-TW" altLang="en-US" sz="1800" u="sng" dirty="0" smtClean="0"/>
              <a:t>單一損失期望值 </a:t>
            </a:r>
            <a:r>
              <a:rPr lang="en-US" altLang="zh-TW" sz="1800" u="sng" dirty="0" smtClean="0"/>
              <a:t>(single loss expectancy, SLE)</a:t>
            </a:r>
            <a:r>
              <a:rPr lang="zh-TW" altLang="en-US" sz="1800" dirty="0" smtClean="0"/>
              <a:t>：一次成功的威脅所造成的資產損失。亦即：</a:t>
            </a:r>
            <a:r>
              <a:rPr lang="en-US" altLang="zh-TW" sz="1800" dirty="0" smtClean="0">
                <a:solidFill>
                  <a:schemeClr val="accent1"/>
                </a:solidFill>
              </a:rPr>
              <a:t>SLE</a:t>
            </a:r>
            <a:r>
              <a:rPr lang="zh-TW" altLang="en-US" sz="1800" dirty="0" smtClean="0">
                <a:solidFill>
                  <a:schemeClr val="accent1"/>
                </a:solidFill>
              </a:rPr>
              <a:t> </a:t>
            </a:r>
            <a:r>
              <a:rPr lang="en-US" altLang="zh-TW" sz="1800" dirty="0" smtClean="0">
                <a:solidFill>
                  <a:schemeClr val="accent1"/>
                </a:solidFill>
              </a:rPr>
              <a:t>=</a:t>
            </a:r>
            <a:r>
              <a:rPr lang="zh-TW" altLang="en-US" sz="1800" dirty="0" smtClean="0">
                <a:solidFill>
                  <a:schemeClr val="accent1"/>
                </a:solidFill>
              </a:rPr>
              <a:t> </a:t>
            </a:r>
            <a:r>
              <a:rPr lang="en-US" altLang="zh-TW" sz="1800" dirty="0" smtClean="0">
                <a:solidFill>
                  <a:schemeClr val="accent1"/>
                </a:solidFill>
              </a:rPr>
              <a:t>(</a:t>
            </a:r>
            <a:r>
              <a:rPr lang="zh-TW" altLang="en-US" sz="1800" dirty="0" smtClean="0">
                <a:solidFill>
                  <a:schemeClr val="accent1"/>
                </a:solidFill>
              </a:rPr>
              <a:t>資產價值</a:t>
            </a:r>
            <a:r>
              <a:rPr lang="en-US" altLang="zh-TW" sz="1800" dirty="0" smtClean="0">
                <a:solidFill>
                  <a:schemeClr val="accent1"/>
                </a:solidFill>
              </a:rPr>
              <a:t>) X (</a:t>
            </a:r>
            <a:r>
              <a:rPr lang="zh-TW" altLang="en-US" sz="1800" dirty="0" smtClean="0">
                <a:solidFill>
                  <a:schemeClr val="accent1"/>
                </a:solidFill>
              </a:rPr>
              <a:t>暴露因子</a:t>
            </a:r>
            <a:r>
              <a:rPr lang="en-US" altLang="zh-TW" sz="1800" dirty="0" smtClean="0">
                <a:solidFill>
                  <a:schemeClr val="accent1"/>
                </a:solidFill>
              </a:rPr>
              <a:t>)</a:t>
            </a:r>
          </a:p>
          <a:p>
            <a:pPr>
              <a:spcBef>
                <a:spcPts val="1200"/>
              </a:spcBef>
            </a:pPr>
            <a:r>
              <a:rPr lang="zh-TW" altLang="en-US" sz="2000" dirty="0" smtClean="0"/>
              <a:t>定量風險分析範例：</a:t>
            </a:r>
            <a:endParaRPr lang="en-US" altLang="zh-TW" sz="2000" dirty="0" smtClean="0">
              <a:ea typeface="微軟正黑體"/>
            </a:endParaRPr>
          </a:p>
          <a:p>
            <a:pPr lvl="1">
              <a:spcBef>
                <a:spcPts val="1200"/>
              </a:spcBef>
            </a:pPr>
            <a:r>
              <a:rPr lang="zh-TW" altLang="en-US" sz="1800" dirty="0" smtClean="0">
                <a:ea typeface="微軟正黑體"/>
              </a:rPr>
              <a:t>筆記型電腦的資產價值如下：</a:t>
            </a:r>
            <a:r>
              <a:rPr lang="en-US" altLang="zh-TW" sz="1800" dirty="0" smtClean="0">
                <a:ea typeface="微軟正黑體"/>
              </a:rPr>
              <a:t>a. </a:t>
            </a:r>
            <a:r>
              <a:rPr lang="zh-TW" altLang="en-US" sz="1800" dirty="0" smtClean="0">
                <a:ea typeface="微軟正黑體"/>
              </a:rPr>
              <a:t>折舊後的硬體價值 </a:t>
            </a:r>
            <a:r>
              <a:rPr lang="en-US" altLang="zh-TW" sz="1800" dirty="0" smtClean="0">
                <a:ea typeface="微軟正黑體"/>
              </a:rPr>
              <a:t>(5</a:t>
            </a:r>
            <a:r>
              <a:rPr lang="zh-TW" altLang="en-US" sz="1800" dirty="0" smtClean="0">
                <a:ea typeface="微軟正黑體"/>
              </a:rPr>
              <a:t> 萬元</a:t>
            </a:r>
            <a:r>
              <a:rPr lang="en-US" altLang="zh-TW" sz="1800" dirty="0" smtClean="0">
                <a:ea typeface="微軟正黑體"/>
              </a:rPr>
              <a:t>)</a:t>
            </a:r>
            <a:r>
              <a:rPr lang="zh-TW" altLang="en-US" sz="1800" dirty="0" smtClean="0">
                <a:ea typeface="微軟正黑體"/>
              </a:rPr>
              <a:t>，</a:t>
            </a:r>
            <a:r>
              <a:rPr lang="en-US" altLang="zh-TW" sz="1800" dirty="0" smtClean="0">
                <a:ea typeface="微軟正黑體"/>
              </a:rPr>
              <a:t>b. </a:t>
            </a:r>
            <a:r>
              <a:rPr lang="zh-TW" altLang="en-US" sz="1800" dirty="0" smtClean="0">
                <a:ea typeface="微軟正黑體"/>
              </a:rPr>
              <a:t>折舊後的軟體價值 </a:t>
            </a:r>
            <a:r>
              <a:rPr lang="en-US" altLang="zh-TW" sz="1800" dirty="0" smtClean="0">
                <a:ea typeface="微軟正黑體"/>
              </a:rPr>
              <a:t>(4</a:t>
            </a:r>
            <a:r>
              <a:rPr lang="zh-TW" altLang="en-US" sz="1800" dirty="0" smtClean="0">
                <a:ea typeface="微軟正黑體"/>
              </a:rPr>
              <a:t> 萬元</a:t>
            </a:r>
            <a:r>
              <a:rPr lang="en-US" altLang="zh-TW" sz="1800" dirty="0" smtClean="0">
                <a:ea typeface="微軟正黑體"/>
              </a:rPr>
              <a:t>)</a:t>
            </a:r>
            <a:r>
              <a:rPr lang="zh-TW" altLang="en-US" sz="1800" dirty="0" smtClean="0">
                <a:ea typeface="微軟正黑體"/>
              </a:rPr>
              <a:t>，</a:t>
            </a:r>
            <a:r>
              <a:rPr lang="en-US" altLang="zh-TW" sz="1800" dirty="0" smtClean="0">
                <a:ea typeface="微軟正黑體"/>
              </a:rPr>
              <a:t>c. </a:t>
            </a:r>
            <a:r>
              <a:rPr lang="zh-TW" altLang="en-US" sz="1800" dirty="0" smtClean="0">
                <a:ea typeface="微軟正黑體"/>
              </a:rPr>
              <a:t>所儲存資料的價值 </a:t>
            </a:r>
            <a:r>
              <a:rPr lang="en-US" altLang="zh-TW" sz="1800" dirty="0" smtClean="0">
                <a:ea typeface="微軟正黑體"/>
              </a:rPr>
              <a:t>(2</a:t>
            </a:r>
            <a:r>
              <a:rPr lang="zh-TW" altLang="en-US" sz="1800" dirty="0" smtClean="0">
                <a:ea typeface="微軟正黑體"/>
              </a:rPr>
              <a:t> 萬元</a:t>
            </a:r>
            <a:r>
              <a:rPr lang="en-US" altLang="zh-TW" sz="1800" dirty="0" smtClean="0">
                <a:ea typeface="微軟正黑體"/>
              </a:rPr>
              <a:t>)</a:t>
            </a:r>
            <a:r>
              <a:rPr lang="zh-TW" altLang="en-US" sz="1800" dirty="0" smtClean="0">
                <a:ea typeface="微軟正黑體"/>
              </a:rPr>
              <a:t>，</a:t>
            </a:r>
            <a:r>
              <a:rPr lang="en-US" altLang="zh-TW" sz="1800" dirty="0" smtClean="0">
                <a:ea typeface="微軟正黑體"/>
              </a:rPr>
              <a:t>d. </a:t>
            </a:r>
            <a:r>
              <a:rPr lang="zh-TW" altLang="en-US" sz="1800" dirty="0" smtClean="0">
                <a:ea typeface="微軟正黑體"/>
              </a:rPr>
              <a:t>客戶資料的商譽價值 </a:t>
            </a:r>
            <a:r>
              <a:rPr lang="en-US" altLang="zh-TW" sz="1800" dirty="0" smtClean="0">
                <a:ea typeface="微軟正黑體"/>
              </a:rPr>
              <a:t>(10</a:t>
            </a:r>
            <a:r>
              <a:rPr lang="zh-TW" altLang="en-US" sz="1800" dirty="0" smtClean="0">
                <a:ea typeface="微軟正黑體"/>
              </a:rPr>
              <a:t> 萬元</a:t>
            </a:r>
            <a:r>
              <a:rPr lang="en-US" altLang="zh-TW" sz="1800" dirty="0" smtClean="0">
                <a:ea typeface="微軟正黑體"/>
              </a:rPr>
              <a:t>)</a:t>
            </a:r>
            <a:r>
              <a:rPr lang="zh-TW" altLang="en-US" sz="1800" dirty="0" smtClean="0">
                <a:ea typeface="微軟正黑體"/>
              </a:rPr>
              <a:t>，</a:t>
            </a:r>
            <a:r>
              <a:rPr lang="en-US" altLang="zh-TW" sz="1800" dirty="0" smtClean="0">
                <a:ea typeface="微軟正黑體"/>
              </a:rPr>
              <a:t>e. </a:t>
            </a:r>
            <a:r>
              <a:rPr lang="zh-TW" altLang="en-US" sz="1800" dirty="0" smtClean="0">
                <a:ea typeface="微軟正黑體"/>
              </a:rPr>
              <a:t>若失去這台電腦對營運流程造成的損失 </a:t>
            </a:r>
            <a:r>
              <a:rPr lang="en-US" altLang="zh-TW" sz="1800" dirty="0" smtClean="0">
                <a:ea typeface="微軟正黑體"/>
              </a:rPr>
              <a:t>(5</a:t>
            </a:r>
            <a:r>
              <a:rPr lang="zh-TW" altLang="en-US" sz="1800" dirty="0" smtClean="0">
                <a:ea typeface="微軟正黑體"/>
              </a:rPr>
              <a:t> 萬元</a:t>
            </a:r>
            <a:r>
              <a:rPr lang="en-US" altLang="zh-TW" sz="1800" dirty="0" smtClean="0">
                <a:ea typeface="微軟正黑體"/>
              </a:rPr>
              <a:t>)</a:t>
            </a:r>
            <a:r>
              <a:rPr lang="zh-TW" altLang="en-US" sz="1800" dirty="0" smtClean="0">
                <a:ea typeface="微軟正黑體"/>
              </a:rPr>
              <a:t>。</a:t>
            </a:r>
            <a:endParaRPr lang="en-US" altLang="zh-TW" sz="1800" dirty="0" smtClean="0">
              <a:ea typeface="微軟正黑體"/>
            </a:endParaRPr>
          </a:p>
          <a:p>
            <a:pPr lvl="1">
              <a:spcBef>
                <a:spcPts val="1200"/>
              </a:spcBef>
            </a:pPr>
            <a:r>
              <a:rPr lang="zh-TW" altLang="en-US" sz="1800" dirty="0" smtClean="0">
                <a:ea typeface="微軟正黑體"/>
              </a:rPr>
              <a:t>若電腦遭竊，則這五種價值成份的暴露因子為：</a:t>
            </a:r>
            <a:r>
              <a:rPr lang="en-US" altLang="zh-TW" sz="1800" dirty="0" smtClean="0">
                <a:ea typeface="微軟正黑體"/>
              </a:rPr>
              <a:t>a. 40%</a:t>
            </a:r>
            <a:r>
              <a:rPr lang="zh-TW" altLang="en-US" sz="1800" dirty="0" smtClean="0">
                <a:ea typeface="微軟正黑體"/>
              </a:rPr>
              <a:t> </a:t>
            </a:r>
            <a:r>
              <a:rPr lang="en-US" altLang="zh-TW" sz="1800" dirty="0" smtClean="0">
                <a:ea typeface="微軟正黑體"/>
              </a:rPr>
              <a:t>(</a:t>
            </a:r>
            <a:r>
              <a:rPr lang="zh-TW" altLang="en-US" sz="1800" dirty="0" smtClean="0">
                <a:ea typeface="微軟正黑體"/>
              </a:rPr>
              <a:t>已買保險</a:t>
            </a:r>
            <a:r>
              <a:rPr lang="en-US" altLang="zh-TW" sz="1800" dirty="0" smtClean="0">
                <a:ea typeface="微軟正黑體"/>
              </a:rPr>
              <a:t>), b. 0%</a:t>
            </a:r>
            <a:r>
              <a:rPr lang="zh-TW" altLang="en-US" sz="1800" dirty="0" smtClean="0">
                <a:ea typeface="微軟正黑體"/>
              </a:rPr>
              <a:t> </a:t>
            </a:r>
            <a:r>
              <a:rPr lang="en-US" altLang="zh-TW" sz="1800" dirty="0" smtClean="0">
                <a:ea typeface="微軟正黑體"/>
              </a:rPr>
              <a:t>(</a:t>
            </a:r>
            <a:r>
              <a:rPr lang="zh-TW" altLang="en-US" sz="1800" dirty="0" smtClean="0">
                <a:ea typeface="微軟正黑體"/>
              </a:rPr>
              <a:t>軟體供應商可重新授權</a:t>
            </a:r>
            <a:r>
              <a:rPr lang="en-US" altLang="zh-TW" sz="1800" dirty="0" smtClean="0">
                <a:ea typeface="微軟正黑體"/>
              </a:rPr>
              <a:t>), c. 0% (</a:t>
            </a:r>
            <a:r>
              <a:rPr lang="zh-TW" altLang="en-US" sz="1800" dirty="0" smtClean="0">
                <a:ea typeface="微軟正黑體"/>
              </a:rPr>
              <a:t>已備份</a:t>
            </a:r>
            <a:r>
              <a:rPr lang="en-US" altLang="zh-TW" sz="1800" dirty="0" smtClean="0">
                <a:ea typeface="微軟正黑體"/>
              </a:rPr>
              <a:t>), d. 100%, e. 100%</a:t>
            </a:r>
            <a:r>
              <a:rPr lang="zh-TW" altLang="en-US" sz="1800" dirty="0" smtClean="0">
                <a:ea typeface="微軟正黑體"/>
              </a:rPr>
              <a:t>。</a:t>
            </a:r>
            <a:r>
              <a:rPr lang="en-US" altLang="zh-TW" sz="1800" dirty="0" smtClean="0">
                <a:ea typeface="微軟正黑體"/>
              </a:rPr>
              <a:t>SLE</a:t>
            </a:r>
            <a:r>
              <a:rPr lang="zh-TW" altLang="en-US" sz="1800" dirty="0" smtClean="0">
                <a:ea typeface="微軟正黑體"/>
              </a:rPr>
              <a:t>為</a:t>
            </a:r>
            <a:r>
              <a:rPr lang="en-US" altLang="zh-TW" sz="1800" dirty="0" smtClean="0">
                <a:ea typeface="微軟正黑體"/>
              </a:rPr>
              <a:t>17</a:t>
            </a:r>
            <a:r>
              <a:rPr lang="zh-TW" altLang="en-US" sz="1800" dirty="0" smtClean="0">
                <a:ea typeface="微軟正黑體"/>
              </a:rPr>
              <a:t>萬元。</a:t>
            </a:r>
            <a:endParaRPr lang="en-US" altLang="zh-TW" sz="1800" dirty="0" smtClean="0">
              <a:ea typeface="微軟正黑體"/>
            </a:endParaRPr>
          </a:p>
        </p:txBody>
      </p:sp>
      <p:sp>
        <p:nvSpPr>
          <p:cNvPr id="3" name="標題 2"/>
          <p:cNvSpPr>
            <a:spLocks noGrp="1"/>
          </p:cNvSpPr>
          <p:nvPr>
            <p:ph type="title"/>
          </p:nvPr>
        </p:nvSpPr>
        <p:spPr/>
        <p:txBody>
          <a:bodyPr/>
          <a:lstStyle/>
          <a:p>
            <a:r>
              <a:rPr lang="zh-TW" altLang="en-US" dirty="0" smtClean="0"/>
              <a:t>定量風險分析 </a:t>
            </a:r>
            <a:r>
              <a:rPr lang="en-US" altLang="zh-TW" dirty="0" smtClean="0"/>
              <a:t>– </a:t>
            </a:r>
            <a:r>
              <a:rPr lang="zh-TW" altLang="en-US" dirty="0" smtClean="0"/>
              <a:t>第一步驟</a:t>
            </a:r>
            <a:endParaRPr lang="zh-TW" altLang="en-US" dirty="0"/>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marL="274320" lvl="1" indent="-274320">
              <a:buClr>
                <a:schemeClr val="tx2"/>
              </a:buClr>
              <a:buSzPct val="73000"/>
              <a:buFont typeface="Wingdings 2"/>
              <a:buChar char=""/>
            </a:pPr>
            <a:r>
              <a:rPr lang="zh-TW" altLang="en-US" dirty="0" smtClean="0">
                <a:solidFill>
                  <a:schemeClr val="tx1"/>
                </a:solidFill>
                <a:ea typeface="微軟正黑體"/>
              </a:rPr>
              <a:t>名詞定義：</a:t>
            </a:r>
            <a:endParaRPr lang="en-US" altLang="zh-TW" dirty="0" smtClean="0">
              <a:solidFill>
                <a:schemeClr val="tx1"/>
              </a:solidFill>
              <a:ea typeface="微軟正黑體"/>
            </a:endParaRPr>
          </a:p>
          <a:p>
            <a:pPr lvl="1"/>
            <a:r>
              <a:rPr lang="zh-TW" altLang="en-US" sz="1800" u="sng" dirty="0" smtClean="0"/>
              <a:t>全年發生率 </a:t>
            </a:r>
            <a:r>
              <a:rPr lang="en-US" altLang="zh-TW" sz="1800" u="sng" dirty="0" smtClean="0"/>
              <a:t>(annual rate of occurrence, ARO)</a:t>
            </a:r>
            <a:r>
              <a:rPr lang="zh-TW" altLang="en-US" sz="1800" dirty="0" smtClean="0"/>
              <a:t>：在一年的時間內，某種威脅成功地對某種資產造成衝擊的次數。</a:t>
            </a:r>
            <a:endParaRPr lang="en-US" altLang="zh-TW" sz="1800" dirty="0" smtClean="0"/>
          </a:p>
          <a:p>
            <a:r>
              <a:rPr lang="zh-TW" altLang="en-US" sz="2000" dirty="0" smtClean="0"/>
              <a:t>定量風險分析的第二個步驟是進行威脅分析，也就是估算各種威脅的全年發生率。</a:t>
            </a:r>
            <a:endParaRPr lang="en-US" altLang="zh-TW" sz="2000" dirty="0" smtClean="0"/>
          </a:p>
          <a:p>
            <a:pPr lvl="1"/>
            <a:r>
              <a:rPr lang="zh-TW" altLang="en-US" sz="1800" dirty="0" smtClean="0"/>
              <a:t>全年發生率很難有正確的算法，只能靠有經驗的人從組織記錄中去統計。例如某公司的記錄顯示，過去三年</a:t>
            </a:r>
            <a:r>
              <a:rPr lang="zh-TW" altLang="en-US" sz="1800" dirty="0" smtClean="0">
                <a:ea typeface="微軟正黑體"/>
              </a:rPr>
              <a:t>員工筆記型電腦遭竊的次數為六次；這家公司筆記型電腦遭竊的</a:t>
            </a:r>
            <a:r>
              <a:rPr lang="zh-TW" altLang="en-US" sz="1800" dirty="0" smtClean="0"/>
              <a:t>全年發生率就可以被設定為 </a:t>
            </a:r>
            <a:r>
              <a:rPr lang="en-US" altLang="zh-TW" sz="1800" dirty="0" smtClean="0"/>
              <a:t>2</a:t>
            </a:r>
            <a:r>
              <a:rPr lang="zh-TW" altLang="en-US" sz="1800" dirty="0" smtClean="0"/>
              <a:t>。</a:t>
            </a:r>
            <a:endParaRPr lang="en-US" altLang="zh-TW" sz="1800" dirty="0" smtClean="0"/>
          </a:p>
          <a:p>
            <a:pPr lvl="1"/>
            <a:r>
              <a:rPr lang="zh-TW" altLang="en-US" sz="1800" dirty="0" smtClean="0"/>
              <a:t>全年發生率是風險管理所亟欲降低的目標。我們也可以設法降低前述的單一損失期望值 </a:t>
            </a:r>
            <a:r>
              <a:rPr lang="en-US" altLang="zh-TW" sz="1800" dirty="0" smtClean="0"/>
              <a:t>(SLE)</a:t>
            </a:r>
            <a:r>
              <a:rPr lang="zh-TW" altLang="en-US" sz="1800" dirty="0" smtClean="0"/>
              <a:t>，但沒有降低 </a:t>
            </a:r>
            <a:r>
              <a:rPr lang="en-US" altLang="zh-TW" sz="1800" dirty="0" smtClean="0"/>
              <a:t>ARO</a:t>
            </a:r>
            <a:r>
              <a:rPr lang="zh-TW" altLang="en-US" sz="1800" dirty="0" smtClean="0"/>
              <a:t> 這麼直接有效。例如我們可以提高保險額度，讓每一次</a:t>
            </a:r>
            <a:r>
              <a:rPr lang="zh-TW" altLang="en-US" sz="1800" dirty="0" smtClean="0">
                <a:ea typeface="微軟正黑體"/>
              </a:rPr>
              <a:t>筆記型電腦遭竊的損失降低；但不如透過宣導及教育訓練，讓筆記型電腦遭竊的</a:t>
            </a:r>
            <a:r>
              <a:rPr lang="zh-TW" altLang="en-US" sz="1800" dirty="0" smtClean="0"/>
              <a:t>全年發生率由兩次降為一次。</a:t>
            </a:r>
            <a:endParaRPr lang="en-US" altLang="zh-TW" sz="1800" dirty="0" smtClean="0"/>
          </a:p>
        </p:txBody>
      </p:sp>
      <p:sp>
        <p:nvSpPr>
          <p:cNvPr id="3" name="標題 2"/>
          <p:cNvSpPr>
            <a:spLocks noGrp="1"/>
          </p:cNvSpPr>
          <p:nvPr>
            <p:ph type="title"/>
          </p:nvPr>
        </p:nvSpPr>
        <p:spPr/>
        <p:txBody>
          <a:bodyPr/>
          <a:lstStyle/>
          <a:p>
            <a:r>
              <a:rPr lang="zh-TW" altLang="en-US" dirty="0" smtClean="0"/>
              <a:t>定量風險分析 </a:t>
            </a:r>
            <a:r>
              <a:rPr lang="en-US" altLang="zh-TW" dirty="0" smtClean="0"/>
              <a:t>– </a:t>
            </a:r>
            <a:r>
              <a:rPr lang="zh-TW" altLang="en-US" dirty="0" smtClean="0"/>
              <a:t>第二步驟</a:t>
            </a:r>
            <a:endParaRPr lang="zh-TW" altLang="en-US" dirty="0"/>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4357718"/>
          </a:xfrm>
        </p:spPr>
        <p:txBody>
          <a:bodyPr>
            <a:normAutofit/>
          </a:bodyPr>
          <a:lstStyle/>
          <a:p>
            <a:pPr marL="274320" lvl="1" indent="-274320">
              <a:buClr>
                <a:schemeClr val="tx2"/>
              </a:buClr>
              <a:buSzPct val="73000"/>
              <a:buFont typeface="Wingdings 2"/>
              <a:buChar char=""/>
            </a:pPr>
            <a:r>
              <a:rPr lang="zh-TW" altLang="en-US" dirty="0" smtClean="0">
                <a:solidFill>
                  <a:schemeClr val="tx1"/>
                </a:solidFill>
                <a:ea typeface="微軟正黑體"/>
              </a:rPr>
              <a:t>名詞定義：</a:t>
            </a:r>
            <a:endParaRPr lang="en-US" altLang="zh-TW" dirty="0" smtClean="0">
              <a:solidFill>
                <a:schemeClr val="tx1"/>
              </a:solidFill>
              <a:ea typeface="微軟正黑體"/>
            </a:endParaRPr>
          </a:p>
          <a:p>
            <a:pPr lvl="1">
              <a:spcBef>
                <a:spcPts val="600"/>
              </a:spcBef>
            </a:pPr>
            <a:r>
              <a:rPr lang="zh-TW" altLang="en-US" sz="1800" u="sng" dirty="0" smtClean="0"/>
              <a:t>全年損失期望值 </a:t>
            </a:r>
            <a:r>
              <a:rPr lang="en-US" altLang="zh-TW" sz="1800" u="sng" dirty="0" smtClean="0"/>
              <a:t>(annual loss expectancy, ALE)</a:t>
            </a:r>
            <a:r>
              <a:rPr lang="zh-TW" altLang="en-US" sz="1800" dirty="0" smtClean="0"/>
              <a:t>：在一年的時間內，成功的威脅所造成的資產損失。亦即：</a:t>
            </a:r>
            <a:r>
              <a:rPr lang="en-US" altLang="zh-TW" sz="1800" dirty="0" smtClean="0">
                <a:solidFill>
                  <a:schemeClr val="accent1"/>
                </a:solidFill>
              </a:rPr>
              <a:t>ALE</a:t>
            </a:r>
            <a:r>
              <a:rPr lang="zh-TW" altLang="en-US" sz="1800" dirty="0" smtClean="0">
                <a:solidFill>
                  <a:schemeClr val="accent1"/>
                </a:solidFill>
              </a:rPr>
              <a:t> </a:t>
            </a:r>
            <a:r>
              <a:rPr lang="en-US" altLang="zh-TW" sz="1800" dirty="0" smtClean="0">
                <a:solidFill>
                  <a:schemeClr val="accent1"/>
                </a:solidFill>
              </a:rPr>
              <a:t>=</a:t>
            </a:r>
            <a:r>
              <a:rPr lang="zh-TW" altLang="en-US" sz="1800" dirty="0" smtClean="0">
                <a:solidFill>
                  <a:schemeClr val="accent1"/>
                </a:solidFill>
              </a:rPr>
              <a:t> </a:t>
            </a:r>
            <a:r>
              <a:rPr lang="en-US" altLang="zh-TW" sz="1800" dirty="0" smtClean="0">
                <a:solidFill>
                  <a:schemeClr val="accent1"/>
                </a:solidFill>
              </a:rPr>
              <a:t>SLE</a:t>
            </a:r>
            <a:r>
              <a:rPr lang="zh-TW" altLang="en-US" sz="1800" dirty="0" smtClean="0">
                <a:solidFill>
                  <a:schemeClr val="accent1"/>
                </a:solidFill>
              </a:rPr>
              <a:t> </a:t>
            </a:r>
            <a:r>
              <a:rPr lang="en-US" altLang="zh-TW" sz="1800" dirty="0" smtClean="0">
                <a:solidFill>
                  <a:schemeClr val="accent1"/>
                </a:solidFill>
              </a:rPr>
              <a:t>x ARO</a:t>
            </a:r>
          </a:p>
          <a:p>
            <a:r>
              <a:rPr lang="zh-TW" altLang="en-US" sz="2000" dirty="0" smtClean="0"/>
              <a:t>定量風險分析的第三個步驟是計算全年的損失期望值，這個數字是指某種威脅成功地對某種資產造成衝擊所產生的損失；若要計算全組織所有資訊風險的 </a:t>
            </a:r>
            <a:r>
              <a:rPr lang="en-US" altLang="zh-TW" sz="2000" dirty="0" smtClean="0"/>
              <a:t>ALE</a:t>
            </a:r>
            <a:r>
              <a:rPr lang="zh-TW" altLang="en-US" sz="2000" dirty="0" smtClean="0"/>
              <a:t>，需要加總各種威脅的 </a:t>
            </a:r>
            <a:r>
              <a:rPr lang="en-US" altLang="zh-TW" sz="2000" dirty="0" smtClean="0"/>
              <a:t>ALE</a:t>
            </a:r>
            <a:r>
              <a:rPr lang="zh-TW" altLang="en-US" sz="2000" dirty="0" smtClean="0"/>
              <a:t>。</a:t>
            </a:r>
            <a:endParaRPr lang="en-US" altLang="zh-TW" sz="2000" dirty="0" smtClean="0"/>
          </a:p>
          <a:p>
            <a:pPr lvl="1"/>
            <a:r>
              <a:rPr lang="zh-TW" altLang="en-US" sz="1800" dirty="0" smtClean="0"/>
              <a:t>在第一及第二步驟裡的例子，</a:t>
            </a:r>
            <a:r>
              <a:rPr lang="zh-TW" altLang="en-US" sz="1800" dirty="0" smtClean="0">
                <a:ea typeface="微軟正黑體"/>
              </a:rPr>
              <a:t>筆記型電腦的有形及無形資產價值為</a:t>
            </a:r>
            <a:r>
              <a:rPr lang="en-US" altLang="zh-TW" sz="1800" dirty="0" smtClean="0">
                <a:ea typeface="微軟正黑體"/>
              </a:rPr>
              <a:t>26</a:t>
            </a:r>
            <a:r>
              <a:rPr lang="zh-TW" altLang="en-US" sz="1800" dirty="0" smtClean="0">
                <a:ea typeface="微軟正黑體"/>
              </a:rPr>
              <a:t>萬元，遭竊的</a:t>
            </a:r>
            <a:r>
              <a:rPr lang="zh-TW" altLang="en-US" sz="1800" dirty="0" smtClean="0"/>
              <a:t>單一損失期望值 </a:t>
            </a:r>
            <a:r>
              <a:rPr lang="en-US" altLang="zh-TW" sz="1800" dirty="0" smtClean="0"/>
              <a:t>(SLE)</a:t>
            </a:r>
            <a:r>
              <a:rPr lang="zh-TW" altLang="en-US" sz="1800" dirty="0" smtClean="0"/>
              <a:t> 為</a:t>
            </a:r>
            <a:r>
              <a:rPr lang="en-US" altLang="zh-TW" sz="1800" dirty="0" smtClean="0">
                <a:ea typeface="微軟正黑體"/>
              </a:rPr>
              <a:t>17</a:t>
            </a:r>
            <a:r>
              <a:rPr lang="zh-TW" altLang="en-US" sz="1800" dirty="0" smtClean="0">
                <a:ea typeface="微軟正黑體"/>
              </a:rPr>
              <a:t>萬元，而遭竊的</a:t>
            </a:r>
            <a:r>
              <a:rPr lang="zh-TW" altLang="en-US" sz="1800" dirty="0" smtClean="0"/>
              <a:t>全年發生率 </a:t>
            </a:r>
            <a:r>
              <a:rPr lang="en-US" altLang="zh-TW" sz="1800" dirty="0" smtClean="0"/>
              <a:t>(ARO) </a:t>
            </a:r>
            <a:r>
              <a:rPr lang="zh-TW" altLang="en-US" sz="1800" dirty="0" smtClean="0"/>
              <a:t>為兩次，因此該公司</a:t>
            </a:r>
            <a:r>
              <a:rPr lang="zh-TW" altLang="en-US" sz="1800" dirty="0" smtClean="0">
                <a:latin typeface="微軟正黑體"/>
                <a:ea typeface="微軟正黑體"/>
              </a:rPr>
              <a:t>「</a:t>
            </a:r>
            <a:r>
              <a:rPr lang="zh-TW" altLang="en-US" sz="1800" dirty="0" smtClean="0">
                <a:ea typeface="微軟正黑體"/>
              </a:rPr>
              <a:t>筆記型電腦遭竊</a:t>
            </a:r>
            <a:r>
              <a:rPr lang="zh-TW" altLang="en-US" sz="1800" dirty="0" smtClean="0">
                <a:latin typeface="微軟正黑體"/>
                <a:ea typeface="微軟正黑體"/>
              </a:rPr>
              <a:t>」平均一</a:t>
            </a:r>
            <a:r>
              <a:rPr lang="zh-TW" altLang="en-US" sz="1800" dirty="0" smtClean="0"/>
              <a:t>年損失 </a:t>
            </a:r>
            <a:r>
              <a:rPr lang="en-US" altLang="zh-TW" sz="1800" dirty="0" smtClean="0"/>
              <a:t>(ALE)</a:t>
            </a:r>
            <a:r>
              <a:rPr lang="zh-TW" altLang="en-US" sz="1800" dirty="0" smtClean="0"/>
              <a:t> </a:t>
            </a:r>
            <a:r>
              <a:rPr lang="en-US" altLang="zh-TW" sz="1800" dirty="0" smtClean="0"/>
              <a:t>34 </a:t>
            </a:r>
            <a:r>
              <a:rPr lang="zh-TW" altLang="en-US" sz="1800" dirty="0" smtClean="0">
                <a:ea typeface="微軟正黑體"/>
              </a:rPr>
              <a:t>萬元！</a:t>
            </a:r>
            <a:endParaRPr lang="en-US" altLang="zh-TW" sz="1800" dirty="0" smtClean="0">
              <a:ea typeface="微軟正黑體"/>
            </a:endParaRPr>
          </a:p>
          <a:p>
            <a:pPr lvl="1"/>
            <a:r>
              <a:rPr lang="zh-TW" altLang="en-US" sz="1800" dirty="0" smtClean="0"/>
              <a:t>這個損失金額足以讓高階主管及員工重視這個問題。</a:t>
            </a:r>
            <a:endParaRPr lang="en-US" altLang="zh-TW" sz="1800" dirty="0" smtClean="0"/>
          </a:p>
        </p:txBody>
      </p:sp>
      <p:sp>
        <p:nvSpPr>
          <p:cNvPr id="3" name="標題 2"/>
          <p:cNvSpPr>
            <a:spLocks noGrp="1"/>
          </p:cNvSpPr>
          <p:nvPr>
            <p:ph type="title"/>
          </p:nvPr>
        </p:nvSpPr>
        <p:spPr/>
        <p:txBody>
          <a:bodyPr/>
          <a:lstStyle/>
          <a:p>
            <a:r>
              <a:rPr lang="zh-TW" altLang="en-US" dirty="0" smtClean="0"/>
              <a:t>定量風險分析 </a:t>
            </a:r>
            <a:r>
              <a:rPr lang="en-US" altLang="zh-TW" dirty="0" smtClean="0"/>
              <a:t>– </a:t>
            </a:r>
            <a:r>
              <a:rPr lang="zh-TW" altLang="en-US" dirty="0" smtClean="0"/>
              <a:t>第三步驟</a:t>
            </a:r>
            <a:endParaRPr lang="zh-TW" altLang="en-US" dirty="0"/>
          </a:p>
        </p:txBody>
      </p:sp>
      <p:sp>
        <p:nvSpPr>
          <p:cNvPr id="4" name="矩形 3"/>
          <p:cNvSpPr/>
          <p:nvPr/>
        </p:nvSpPr>
        <p:spPr>
          <a:xfrm>
            <a:off x="2214546" y="5643578"/>
            <a:ext cx="407196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latin typeface="Calibri" pitchFamily="34" charset="0"/>
              </a:rPr>
              <a:t>ALE</a:t>
            </a:r>
            <a:r>
              <a:rPr lang="zh-TW" altLang="en-US" sz="2400" b="1" dirty="0" smtClean="0">
                <a:latin typeface="Calibri" pitchFamily="34" charset="0"/>
              </a:rPr>
              <a:t> </a:t>
            </a:r>
            <a:r>
              <a:rPr lang="en-US" altLang="zh-TW" sz="2400" b="1" dirty="0" smtClean="0">
                <a:latin typeface="Calibri" pitchFamily="34" charset="0"/>
              </a:rPr>
              <a:t>=</a:t>
            </a:r>
            <a:r>
              <a:rPr lang="zh-TW" altLang="en-US" sz="2400" b="1" dirty="0" smtClean="0">
                <a:latin typeface="Calibri" pitchFamily="34" charset="0"/>
              </a:rPr>
              <a:t> </a:t>
            </a:r>
            <a:r>
              <a:rPr lang="en-US" altLang="zh-TW" sz="2400" b="1" dirty="0" smtClean="0">
                <a:latin typeface="Calibri" pitchFamily="34" charset="0"/>
              </a:rPr>
              <a:t>SLE</a:t>
            </a:r>
            <a:r>
              <a:rPr lang="zh-TW" altLang="en-US" sz="2400" b="1" dirty="0" smtClean="0">
                <a:latin typeface="Calibri" pitchFamily="34" charset="0"/>
              </a:rPr>
              <a:t> </a:t>
            </a:r>
            <a:r>
              <a:rPr lang="en-US" altLang="zh-TW" sz="2400" b="1" dirty="0" smtClean="0">
                <a:latin typeface="Calibri" pitchFamily="34" charset="0"/>
              </a:rPr>
              <a:t>x ARO</a:t>
            </a:r>
            <a:endParaRPr lang="zh-TW" altLang="en-US" sz="2400" b="1" dirty="0">
              <a:latin typeface="Calibri" pitchFamily="34" charset="0"/>
            </a:endParaRPr>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礙於時間及資源的限制，大部分組織在建置資訊安全管理系統時，都使用定性風險分析法。</a:t>
            </a:r>
            <a:endParaRPr lang="en-US" altLang="zh-TW" sz="2000" dirty="0" smtClean="0"/>
          </a:p>
          <a:p>
            <a:r>
              <a:rPr lang="zh-TW" altLang="en-US" sz="2000" dirty="0" smtClean="0"/>
              <a:t>定性風險分析法的流程簡述如下：</a:t>
            </a:r>
            <a:endParaRPr lang="en-US" altLang="zh-TW" sz="2000" dirty="0" smtClean="0"/>
          </a:p>
          <a:p>
            <a:pPr lvl="1"/>
            <a:r>
              <a:rPr lang="zh-TW" altLang="en-US" sz="1800" dirty="0" smtClean="0"/>
              <a:t>開始風險評鑑工作前，必須要得到組織高階主管的授權。在過程中，仍應經常向高階主管做說明，以持續得到支持。</a:t>
            </a:r>
            <a:endParaRPr lang="en-US" altLang="zh-TW" sz="1800" dirty="0" smtClean="0"/>
          </a:p>
          <a:p>
            <a:pPr lvl="1"/>
            <a:r>
              <a:rPr lang="zh-TW" altLang="en-US" sz="1800" dirty="0" smtClean="0"/>
              <a:t>得到授權後，要組成風險評鑑小組，應有成員來自資訊、法律、人事、稽核等單位。</a:t>
            </a:r>
            <a:endParaRPr lang="en-US" altLang="zh-TW" sz="1800" dirty="0" smtClean="0"/>
          </a:p>
          <a:p>
            <a:pPr lvl="1"/>
            <a:r>
              <a:rPr lang="zh-TW" altLang="en-US" sz="1800" dirty="0" smtClean="0"/>
              <a:t>風險評鑑小組要針對各部門進行會談，以識別環境中的弱點、威脅、以及可能的防禦措施。</a:t>
            </a:r>
            <a:endParaRPr lang="en-US" altLang="zh-TW" sz="1800" dirty="0" smtClean="0"/>
          </a:p>
          <a:p>
            <a:pPr lvl="1"/>
            <a:r>
              <a:rPr lang="zh-TW" altLang="en-US" sz="1800" dirty="0" smtClean="0"/>
              <a:t>會談完成後，要對收集到的資料進行分析。其中重要的工作是</a:t>
            </a:r>
            <a:r>
              <a:rPr lang="zh-TW" altLang="en-US" sz="1800" dirty="0" smtClean="0">
                <a:latin typeface="微軟正黑體"/>
                <a:ea typeface="微軟正黑體"/>
              </a:rPr>
              <a:t>「</a:t>
            </a:r>
            <a:r>
              <a:rPr lang="zh-TW" altLang="en-US" sz="1800" dirty="0" smtClean="0"/>
              <a:t>配對」，包括威脅對弱點；威脅對資產等。決定一種威脅運用一個弱點的可能性如何；如果運用成功了，對組織造成的衝擊如何。</a:t>
            </a:r>
            <a:endParaRPr lang="en-US" altLang="zh-TW" sz="1800" dirty="0" smtClean="0"/>
          </a:p>
        </p:txBody>
      </p:sp>
      <p:sp>
        <p:nvSpPr>
          <p:cNvPr id="3" name="標題 2"/>
          <p:cNvSpPr>
            <a:spLocks noGrp="1"/>
          </p:cNvSpPr>
          <p:nvPr>
            <p:ph type="title"/>
          </p:nvPr>
        </p:nvSpPr>
        <p:spPr/>
        <p:txBody>
          <a:bodyPr/>
          <a:lstStyle/>
          <a:p>
            <a:r>
              <a:rPr lang="zh-TW" altLang="en-US" dirty="0" smtClean="0"/>
              <a:t>定性風險分析 </a:t>
            </a:r>
            <a:r>
              <a:rPr lang="en-US" altLang="zh-TW" dirty="0" smtClean="0"/>
              <a:t>(I)</a:t>
            </a:r>
            <a:endParaRPr lang="zh-TW" altLang="en-US" dirty="0"/>
          </a:p>
        </p:txBody>
      </p:sp>
      <p:sp>
        <p:nvSpPr>
          <p:cNvPr id="4" name="文字方塊 3"/>
          <p:cNvSpPr txBox="1"/>
          <p:nvPr/>
        </p:nvSpPr>
        <p:spPr>
          <a:xfrm>
            <a:off x="7546983" y="6143644"/>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nvPr>
        </p:nvGraphicFramePr>
        <p:xfrm>
          <a:off x="285750" y="3726200"/>
          <a:ext cx="8215311" cy="2560320"/>
        </p:xfrm>
        <a:graphic>
          <a:graphicData uri="http://schemas.openxmlformats.org/drawingml/2006/table">
            <a:tbl>
              <a:tblPr firstRow="1" bandRow="1">
                <a:tableStyleId>{5940675A-B579-460E-94D1-54222C63F5DA}</a:tableStyleId>
              </a:tblPr>
              <a:tblGrid>
                <a:gridCol w="714350"/>
                <a:gridCol w="1571636"/>
                <a:gridCol w="1185865"/>
                <a:gridCol w="1185865"/>
                <a:gridCol w="1185865"/>
                <a:gridCol w="1185865"/>
                <a:gridCol w="1185865"/>
              </a:tblGrid>
              <a:tr h="260530">
                <a:tc>
                  <a:txBody>
                    <a:bodyPr/>
                    <a:lstStyle/>
                    <a:p>
                      <a:pPr algn="ctr"/>
                      <a:endParaRPr lang="zh-TW" altLang="en-US" sz="18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TW" altLang="en-US" sz="1800" dirty="0">
                        <a:latin typeface="Calibri"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zh-TW" altLang="en-US" sz="1800" dirty="0" smtClean="0">
                          <a:latin typeface="Calibri" pitchFamily="34" charset="0"/>
                        </a:rPr>
                        <a:t>造成衝擊的強度</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hMerge="1">
                  <a:txBody>
                    <a:bodyPr/>
                    <a:lstStyle/>
                    <a:p>
                      <a:pPr algn="ctr"/>
                      <a:endParaRPr lang="zh-TW" altLang="en-US" sz="1800" dirty="0"/>
                    </a:p>
                  </a:txBody>
                  <a:tcPr/>
                </a:tc>
                <a:tc hMerge="1">
                  <a:txBody>
                    <a:bodyPr/>
                    <a:lstStyle/>
                    <a:p>
                      <a:pPr algn="ctr"/>
                      <a:endParaRPr lang="zh-TW" altLang="en-US" sz="1800" dirty="0"/>
                    </a:p>
                  </a:txBody>
                  <a:tcPr/>
                </a:tc>
                <a:tc hMerge="1">
                  <a:txBody>
                    <a:bodyPr/>
                    <a:lstStyle/>
                    <a:p>
                      <a:pPr algn="ctr"/>
                      <a:endParaRPr lang="zh-TW" altLang="en-US" sz="1800" dirty="0"/>
                    </a:p>
                  </a:txBody>
                  <a:tcPr/>
                </a:tc>
                <a:tc hMerge="1">
                  <a:txBody>
                    <a:bodyPr/>
                    <a:lstStyle/>
                    <a:p>
                      <a:pPr algn="ctr"/>
                      <a:endParaRPr lang="zh-TW" altLang="en-US" sz="1800" dirty="0"/>
                    </a:p>
                  </a:txBody>
                  <a:tcPr/>
                </a:tc>
              </a:tr>
              <a:tr h="260530">
                <a:tc>
                  <a:txBody>
                    <a:bodyPr/>
                    <a:lstStyle/>
                    <a:p>
                      <a:pPr algn="ctr"/>
                      <a:endParaRPr lang="zh-TW" altLang="en-US" sz="1800" dirty="0">
                        <a:latin typeface="Calibri"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dirty="0">
                        <a:latin typeface="Calibri"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800" dirty="0" smtClean="0">
                          <a:latin typeface="Calibri" pitchFamily="34" charset="0"/>
                        </a:rPr>
                        <a:t>極小</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zh-TW" altLang="en-US" sz="1800" dirty="0" smtClean="0">
                          <a:latin typeface="Calibri" pitchFamily="34" charset="0"/>
                        </a:rPr>
                        <a:t>較小</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zh-TW" altLang="en-US" sz="1800" dirty="0" smtClean="0">
                          <a:latin typeface="Calibri" pitchFamily="34" charset="0"/>
                        </a:rPr>
                        <a:t>中等</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zh-TW" altLang="en-US" sz="1800" dirty="0" smtClean="0">
                          <a:latin typeface="Calibri" pitchFamily="34" charset="0"/>
                        </a:rPr>
                        <a:t>較大</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zh-TW" altLang="en-US" sz="1800" dirty="0" smtClean="0">
                          <a:latin typeface="Calibri" pitchFamily="34" charset="0"/>
                        </a:rPr>
                        <a:t>巨大</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60530">
                <a:tc rowSpan="5">
                  <a:txBody>
                    <a:bodyPr/>
                    <a:lstStyle/>
                    <a:p>
                      <a:pPr algn="ctr"/>
                      <a:r>
                        <a:rPr lang="zh-TW" altLang="en-US" sz="1800" dirty="0" smtClean="0">
                          <a:latin typeface="Calibri" pitchFamily="34" charset="0"/>
                        </a:rPr>
                        <a:t>發</a:t>
                      </a:r>
                      <a:endParaRPr lang="en-US" altLang="zh-TW" sz="1800" dirty="0" smtClean="0">
                        <a:latin typeface="Calibri" pitchFamily="34" charset="0"/>
                      </a:endParaRPr>
                    </a:p>
                    <a:p>
                      <a:pPr algn="ctr"/>
                      <a:r>
                        <a:rPr lang="zh-TW" altLang="en-US" sz="1800" dirty="0" smtClean="0">
                          <a:latin typeface="Calibri" pitchFamily="34" charset="0"/>
                        </a:rPr>
                        <a:t>生</a:t>
                      </a:r>
                      <a:endParaRPr lang="en-US" altLang="zh-TW" sz="1800" dirty="0" smtClean="0">
                        <a:latin typeface="Calibri" pitchFamily="34" charset="0"/>
                      </a:endParaRPr>
                    </a:p>
                    <a:p>
                      <a:pPr algn="ctr"/>
                      <a:r>
                        <a:rPr lang="zh-TW" altLang="en-US" sz="1800" dirty="0" smtClean="0">
                          <a:latin typeface="Calibri" pitchFamily="34" charset="0"/>
                        </a:rPr>
                        <a:t>的</a:t>
                      </a:r>
                      <a:endParaRPr lang="en-US" altLang="zh-TW" sz="1800" dirty="0" smtClean="0">
                        <a:latin typeface="Calibri" pitchFamily="34" charset="0"/>
                      </a:endParaRPr>
                    </a:p>
                    <a:p>
                      <a:pPr algn="ctr"/>
                      <a:r>
                        <a:rPr lang="zh-TW" altLang="en-US" sz="1800" dirty="0" smtClean="0">
                          <a:latin typeface="Calibri" pitchFamily="34" charset="0"/>
                        </a:rPr>
                        <a:t>可</a:t>
                      </a:r>
                      <a:endParaRPr lang="en-US" altLang="zh-TW" sz="1800" dirty="0" smtClean="0">
                        <a:latin typeface="Calibri" pitchFamily="34" charset="0"/>
                      </a:endParaRPr>
                    </a:p>
                    <a:p>
                      <a:pPr algn="ctr"/>
                      <a:r>
                        <a:rPr lang="zh-TW" altLang="en-US" sz="1800" dirty="0" smtClean="0">
                          <a:latin typeface="Calibri" pitchFamily="34" charset="0"/>
                        </a:rPr>
                        <a:t>能</a:t>
                      </a:r>
                      <a:endParaRPr lang="en-US" altLang="zh-TW" sz="1800" dirty="0" smtClean="0">
                        <a:latin typeface="Calibri" pitchFamily="34" charset="0"/>
                      </a:endParaRPr>
                    </a:p>
                    <a:p>
                      <a:pPr algn="ctr"/>
                      <a:r>
                        <a:rPr lang="zh-TW" altLang="en-US" sz="1800" dirty="0" smtClean="0">
                          <a:latin typeface="Calibri" pitchFamily="34" charset="0"/>
                        </a:rPr>
                        <a:t>性</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幾乎確定</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zh-TW" altLang="en-US" sz="1800" dirty="0" smtClean="0">
                          <a:latin typeface="Calibri" pitchFamily="34" charset="0"/>
                        </a:rPr>
                        <a:t>極高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zh-TW" altLang="en-US" sz="1800" dirty="0" smtClean="0">
                          <a:latin typeface="Calibri" pitchFamily="34" charset="0"/>
                        </a:rPr>
                        <a:t>極高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260530">
                <a:tc vMerge="1">
                  <a:txBody>
                    <a:bodyPr/>
                    <a:lstStyle/>
                    <a:p>
                      <a:pPr algn="ctr"/>
                      <a:endParaRPr lang="zh-TW" altLang="en-US" sz="1800" dirty="0"/>
                    </a:p>
                  </a:txBody>
                  <a:tcPr/>
                </a:tc>
                <a:tc>
                  <a:txBody>
                    <a:bodyPr/>
                    <a:lstStyle/>
                    <a:p>
                      <a:pPr algn="ctr"/>
                      <a:r>
                        <a:rPr lang="zh-TW" altLang="en-US" sz="1800" dirty="0" smtClean="0">
                          <a:latin typeface="Calibri" pitchFamily="34" charset="0"/>
                        </a:rPr>
                        <a:t>很有可能</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中</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260530">
                <a:tc vMerge="1">
                  <a:txBody>
                    <a:bodyPr/>
                    <a:lstStyle/>
                    <a:p>
                      <a:pPr algn="ctr"/>
                      <a:endParaRPr lang="zh-TW" altLang="en-US" sz="1800" dirty="0"/>
                    </a:p>
                  </a:txBody>
                  <a:tcPr/>
                </a:tc>
                <a:tc>
                  <a:txBody>
                    <a:bodyPr/>
                    <a:lstStyle/>
                    <a:p>
                      <a:pPr algn="ctr"/>
                      <a:r>
                        <a:rPr lang="zh-TW" altLang="en-US" sz="1800" dirty="0" smtClean="0">
                          <a:latin typeface="Calibri" pitchFamily="34" charset="0"/>
                        </a:rPr>
                        <a:t>有可能</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中</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260530">
                <a:tc vMerge="1">
                  <a:txBody>
                    <a:bodyPr/>
                    <a:lstStyle/>
                    <a:p>
                      <a:pPr algn="ctr"/>
                      <a:endParaRPr lang="zh-TW" altLang="en-US" sz="1800" dirty="0"/>
                    </a:p>
                  </a:txBody>
                  <a:tcPr/>
                </a:tc>
                <a:tc>
                  <a:txBody>
                    <a:bodyPr/>
                    <a:lstStyle/>
                    <a:p>
                      <a:pPr algn="ctr"/>
                      <a:r>
                        <a:rPr lang="zh-TW" altLang="en-US" sz="1800" dirty="0" smtClean="0">
                          <a:latin typeface="Calibri" pitchFamily="34" charset="0"/>
                        </a:rPr>
                        <a:t>不太可能</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中</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260530">
                <a:tc vMerge="1">
                  <a:txBody>
                    <a:bodyPr/>
                    <a:lstStyle/>
                    <a:p>
                      <a:pPr algn="ctr"/>
                      <a:endParaRPr lang="zh-TW" altLang="en-US" sz="1800" dirty="0"/>
                    </a:p>
                  </a:txBody>
                  <a:tcPr/>
                </a:tc>
                <a:tc>
                  <a:txBody>
                    <a:bodyPr/>
                    <a:lstStyle/>
                    <a:p>
                      <a:pPr algn="ctr"/>
                      <a:r>
                        <a:rPr lang="zh-TW" altLang="en-US" sz="1800" dirty="0" smtClean="0">
                          <a:latin typeface="Calibri" pitchFamily="34" charset="0"/>
                        </a:rPr>
                        <a:t>幾乎不會</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中</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bl>
          </a:graphicData>
        </a:graphic>
      </p:graphicFrame>
      <p:sp>
        <p:nvSpPr>
          <p:cNvPr id="3" name="標題 2"/>
          <p:cNvSpPr>
            <a:spLocks noGrp="1"/>
          </p:cNvSpPr>
          <p:nvPr>
            <p:ph type="title"/>
          </p:nvPr>
        </p:nvSpPr>
        <p:spPr/>
        <p:txBody>
          <a:bodyPr/>
          <a:lstStyle/>
          <a:p>
            <a:r>
              <a:rPr lang="zh-TW" altLang="en-US" dirty="0" smtClean="0"/>
              <a:t>定性風險分析 </a:t>
            </a:r>
            <a:r>
              <a:rPr lang="en-US" altLang="zh-TW" dirty="0" smtClean="0"/>
              <a:t>(II)</a:t>
            </a:r>
            <a:endParaRPr lang="zh-TW" altLang="en-US" dirty="0"/>
          </a:p>
        </p:txBody>
      </p:sp>
      <p:sp>
        <p:nvSpPr>
          <p:cNvPr id="6" name="內容版面配置區 1"/>
          <p:cNvSpPr txBox="1">
            <a:spLocks/>
          </p:cNvSpPr>
          <p:nvPr/>
        </p:nvSpPr>
        <p:spPr>
          <a:xfrm>
            <a:off x="285720" y="1357298"/>
            <a:ext cx="8215370" cy="2214578"/>
          </a:xfrm>
          <a:prstGeom prst="rect">
            <a:avLst/>
          </a:prstGeom>
        </p:spPr>
        <p:txBody>
          <a:bodyPr vert="horz">
            <a:normAutofit/>
          </a:bodyPr>
          <a:lstStyle/>
          <a:p>
            <a:pPr marL="521208" lvl="1" indent="-228600">
              <a:lnSpc>
                <a:spcPct val="120000"/>
              </a:lnSpc>
              <a:spcBef>
                <a:spcPts val="1000"/>
              </a:spcBef>
              <a:buClr>
                <a:schemeClr val="accent4"/>
              </a:buClr>
              <a:buSzPct val="80000"/>
              <a:buFont typeface="Wingdings 2"/>
              <a:buChar char=""/>
            </a:pPr>
            <a:r>
              <a:rPr kumimoji="0" lang="zh-TW" altLang="en-US" sz="1800" b="0" i="0" u="none" strike="noStrike" kern="1200" cap="none" spc="0" normalizeH="0" baseline="0" noProof="0" dirty="0" smtClean="0">
                <a:ln>
                  <a:noFill/>
                </a:ln>
                <a:solidFill>
                  <a:schemeClr val="tx1">
                    <a:lumMod val="65000"/>
                    <a:lumOff val="35000"/>
                  </a:schemeClr>
                </a:solidFill>
                <a:effectLst/>
                <a:uLnTx/>
                <a:uFillTx/>
                <a:latin typeface="Calibri" pitchFamily="34" charset="0"/>
                <a:ea typeface="微軟正黑體" pitchFamily="34" charset="-120"/>
              </a:rPr>
              <a:t>完成配對與分析後，就可以計算風險了。在定性風險分析中，「發生的可能性」乘以「造成衝擊的強度」就是風險的等級。如下圖所示，一些大與極大的風險就是亟需降低的風險。</a:t>
            </a:r>
            <a:endParaRPr kumimoji="0" lang="en-US" altLang="zh-TW" sz="1800" b="0" i="0" u="none" strike="noStrike" kern="1200" cap="none" spc="0" normalizeH="0" baseline="0" noProof="0" dirty="0" smtClean="0">
              <a:ln>
                <a:noFill/>
              </a:ln>
              <a:solidFill>
                <a:schemeClr val="tx1">
                  <a:lumMod val="65000"/>
                  <a:lumOff val="35000"/>
                </a:schemeClr>
              </a:solidFill>
              <a:effectLst/>
              <a:uLnTx/>
              <a:uFillTx/>
              <a:latin typeface="Calibri" pitchFamily="34" charset="0"/>
              <a:ea typeface="微軟正黑體" pitchFamily="34" charset="-120"/>
            </a:endParaRPr>
          </a:p>
          <a:p>
            <a:pPr marL="521208" lvl="1" indent="-228600">
              <a:lnSpc>
                <a:spcPct val="120000"/>
              </a:lnSpc>
              <a:spcBef>
                <a:spcPts val="1000"/>
              </a:spcBef>
              <a:buClr>
                <a:schemeClr val="accent4"/>
              </a:buClr>
              <a:buSzPct val="80000"/>
              <a:buFont typeface="Wingdings 2"/>
              <a:buChar char=""/>
            </a:pPr>
            <a:r>
              <a:rPr lang="zh-TW" altLang="en-US" dirty="0" smtClean="0">
                <a:solidFill>
                  <a:schemeClr val="tx1">
                    <a:lumMod val="65000"/>
                    <a:lumOff val="35000"/>
                  </a:schemeClr>
                </a:solidFill>
                <a:latin typeface="Calibri" pitchFamily="34" charset="0"/>
                <a:ea typeface="微軟正黑體" pitchFamily="34" charset="-120"/>
              </a:rPr>
              <a:t>一旦風險值決定之後，就可以推薦防禦的方法，以其有效的降低、轉移、或避免這個風險。</a:t>
            </a:r>
            <a:endParaRPr kumimoji="0" lang="en-US" altLang="zh-TW" sz="1800" b="0" i="0" u="none" strike="noStrike" kern="1200" cap="none" spc="0" normalizeH="0" baseline="0" noProof="0" dirty="0" smtClean="0">
              <a:ln>
                <a:noFill/>
              </a:ln>
              <a:solidFill>
                <a:schemeClr val="tx1">
                  <a:lumMod val="65000"/>
                  <a:lumOff val="35000"/>
                </a:schemeClr>
              </a:solidFill>
              <a:effectLst/>
              <a:uLnTx/>
              <a:uFillTx/>
              <a:latin typeface="Calibri" pitchFamily="34" charset="0"/>
              <a:ea typeface="微軟正黑體" pitchFamily="34" charset="-120"/>
            </a:endParaRPr>
          </a:p>
        </p:txBody>
      </p: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286016"/>
          </a:xfrm>
        </p:spPr>
        <p:txBody>
          <a:bodyPr>
            <a:normAutofit/>
          </a:bodyPr>
          <a:lstStyle/>
          <a:p>
            <a:pPr>
              <a:lnSpc>
                <a:spcPct val="110000"/>
              </a:lnSpc>
              <a:spcBef>
                <a:spcPts val="600"/>
              </a:spcBef>
              <a:spcAft>
                <a:spcPts val="600"/>
              </a:spcAft>
            </a:pPr>
            <a:r>
              <a:rPr lang="zh-TW" altLang="en-US" sz="2000" dirty="0" smtClean="0"/>
              <a:t>當我們評鑑出風險值後，就可以採用適當的處置方法，例如：</a:t>
            </a:r>
            <a:endParaRPr lang="en-US" altLang="zh-TW" sz="2000" dirty="0" smtClean="0"/>
          </a:p>
          <a:p>
            <a:pPr lvl="1">
              <a:lnSpc>
                <a:spcPct val="110000"/>
              </a:lnSpc>
              <a:spcBef>
                <a:spcPts val="600"/>
              </a:spcBef>
            </a:pPr>
            <a:r>
              <a:rPr lang="zh-TW" altLang="en-US" sz="1800" dirty="0" smtClean="0"/>
              <a:t>為圖方便機房不上鎖：幾乎確定會出極大的資安事件， 應該「避免」。</a:t>
            </a:r>
            <a:endParaRPr lang="en-US" altLang="zh-TW" sz="1800" dirty="0" smtClean="0"/>
          </a:p>
          <a:p>
            <a:pPr lvl="1">
              <a:lnSpc>
                <a:spcPct val="110000"/>
              </a:lnSpc>
              <a:spcBef>
                <a:spcPts val="600"/>
              </a:spcBef>
            </a:pPr>
            <a:r>
              <a:rPr lang="zh-TW" altLang="en-US" sz="1800" dirty="0" smtClean="0"/>
              <a:t>地震震垮機房：衝擊巨大但幾乎不會發生，可以</a:t>
            </a:r>
            <a:r>
              <a:rPr lang="zh-TW" altLang="en-US" sz="1800" dirty="0" smtClean="0">
                <a:latin typeface="微軟正黑體"/>
                <a:ea typeface="微軟正黑體"/>
              </a:rPr>
              <a:t>「轉移」這種風險。</a:t>
            </a:r>
            <a:endParaRPr lang="en-US" altLang="zh-TW" sz="1800" dirty="0" smtClean="0">
              <a:latin typeface="微軟正黑體"/>
              <a:ea typeface="微軟正黑體"/>
            </a:endParaRPr>
          </a:p>
          <a:p>
            <a:pPr lvl="1">
              <a:lnSpc>
                <a:spcPct val="110000"/>
              </a:lnSpc>
              <a:spcBef>
                <a:spcPts val="600"/>
              </a:spcBef>
            </a:pPr>
            <a:r>
              <a:rPr lang="zh-TW" altLang="en-US" sz="1800" dirty="0" smtClean="0"/>
              <a:t>同仁電腦感染病毒：衝擊中等、機會也中等，應該</a:t>
            </a:r>
            <a:r>
              <a:rPr lang="zh-TW" altLang="en-US" sz="1800" dirty="0" smtClean="0">
                <a:latin typeface="微軟正黑體"/>
                <a:ea typeface="微軟正黑體"/>
              </a:rPr>
              <a:t>「降低」這種風險。</a:t>
            </a:r>
            <a:endParaRPr lang="en-US" altLang="zh-TW" sz="1800" dirty="0" smtClean="0">
              <a:latin typeface="微軟正黑體"/>
              <a:ea typeface="微軟正黑體"/>
            </a:endParaRPr>
          </a:p>
          <a:p>
            <a:pPr lvl="1">
              <a:lnSpc>
                <a:spcPct val="110000"/>
              </a:lnSpc>
              <a:spcBef>
                <a:spcPts val="600"/>
              </a:spcBef>
            </a:pPr>
            <a:r>
              <a:rPr lang="zh-TW" altLang="en-US" sz="1800" dirty="0" smtClean="0"/>
              <a:t>指尖的靜電破壞鍵盤</a:t>
            </a:r>
            <a:r>
              <a:rPr lang="en-US" altLang="zh-TW" sz="1800" dirty="0" smtClean="0"/>
              <a:t>IC</a:t>
            </a:r>
            <a:r>
              <a:rPr lang="zh-TW" altLang="en-US" sz="1800" dirty="0" smtClean="0"/>
              <a:t>板：機會不高、衝擊也小，可以</a:t>
            </a:r>
            <a:r>
              <a:rPr lang="zh-TW" altLang="en-US" sz="1800" dirty="0" smtClean="0">
                <a:latin typeface="微軟正黑體"/>
                <a:ea typeface="微軟正黑體"/>
              </a:rPr>
              <a:t>「接受」。</a:t>
            </a:r>
            <a:endParaRPr lang="en-US" altLang="zh-TW" sz="1800" dirty="0" smtClean="0"/>
          </a:p>
        </p:txBody>
      </p:sp>
      <p:sp>
        <p:nvSpPr>
          <p:cNvPr id="3" name="標題 2"/>
          <p:cNvSpPr>
            <a:spLocks noGrp="1"/>
          </p:cNvSpPr>
          <p:nvPr>
            <p:ph type="title"/>
          </p:nvPr>
        </p:nvSpPr>
        <p:spPr/>
        <p:txBody>
          <a:bodyPr/>
          <a:lstStyle/>
          <a:p>
            <a:r>
              <a:rPr lang="zh-TW" altLang="en-US" dirty="0" smtClean="0"/>
              <a:t>風險的處置方法</a:t>
            </a:r>
            <a:endParaRPr lang="zh-TW" altLang="en-US" dirty="0"/>
          </a:p>
        </p:txBody>
      </p:sp>
      <p:graphicFrame>
        <p:nvGraphicFramePr>
          <p:cNvPr id="5" name="內容版面配置區 4"/>
          <p:cNvGraphicFramePr>
            <a:graphicFrameLocks/>
          </p:cNvGraphicFramePr>
          <p:nvPr/>
        </p:nvGraphicFramePr>
        <p:xfrm>
          <a:off x="285750" y="3726200"/>
          <a:ext cx="8215311" cy="2560320"/>
        </p:xfrm>
        <a:graphic>
          <a:graphicData uri="http://schemas.openxmlformats.org/drawingml/2006/table">
            <a:tbl>
              <a:tblPr firstRow="1" bandRow="1">
                <a:tableStyleId>{5940675A-B579-460E-94D1-54222C63F5DA}</a:tableStyleId>
              </a:tblPr>
              <a:tblGrid>
                <a:gridCol w="714350"/>
                <a:gridCol w="1571636"/>
                <a:gridCol w="1185865"/>
                <a:gridCol w="1185865"/>
                <a:gridCol w="1185865"/>
                <a:gridCol w="1185865"/>
                <a:gridCol w="1185865"/>
              </a:tblGrid>
              <a:tr h="260530">
                <a:tc>
                  <a:txBody>
                    <a:bodyPr/>
                    <a:lstStyle/>
                    <a:p>
                      <a:pPr algn="ctr"/>
                      <a:endParaRPr lang="zh-TW" altLang="en-US" sz="1800" dirty="0">
                        <a:latin typeface="Calibr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TW" altLang="en-US" sz="1800" dirty="0">
                        <a:latin typeface="Calibri"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zh-TW" altLang="en-US" sz="1800" dirty="0" smtClean="0">
                          <a:latin typeface="Calibri" pitchFamily="34" charset="0"/>
                        </a:rPr>
                        <a:t>造成衝擊的強度</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hMerge="1">
                  <a:txBody>
                    <a:bodyPr/>
                    <a:lstStyle/>
                    <a:p>
                      <a:pPr algn="ctr"/>
                      <a:endParaRPr lang="zh-TW" altLang="en-US" sz="1800" dirty="0"/>
                    </a:p>
                  </a:txBody>
                  <a:tcPr/>
                </a:tc>
                <a:tc hMerge="1">
                  <a:txBody>
                    <a:bodyPr/>
                    <a:lstStyle/>
                    <a:p>
                      <a:pPr algn="ctr"/>
                      <a:endParaRPr lang="zh-TW" altLang="en-US" sz="1800" dirty="0"/>
                    </a:p>
                  </a:txBody>
                  <a:tcPr/>
                </a:tc>
                <a:tc hMerge="1">
                  <a:txBody>
                    <a:bodyPr/>
                    <a:lstStyle/>
                    <a:p>
                      <a:pPr algn="ctr"/>
                      <a:endParaRPr lang="zh-TW" altLang="en-US" sz="1800" dirty="0"/>
                    </a:p>
                  </a:txBody>
                  <a:tcPr/>
                </a:tc>
                <a:tc hMerge="1">
                  <a:txBody>
                    <a:bodyPr/>
                    <a:lstStyle/>
                    <a:p>
                      <a:pPr algn="ctr"/>
                      <a:endParaRPr lang="zh-TW" altLang="en-US" sz="1800" dirty="0"/>
                    </a:p>
                  </a:txBody>
                  <a:tcPr/>
                </a:tc>
              </a:tr>
              <a:tr h="260530">
                <a:tc>
                  <a:txBody>
                    <a:bodyPr/>
                    <a:lstStyle/>
                    <a:p>
                      <a:pPr algn="ctr"/>
                      <a:endParaRPr lang="zh-TW" altLang="en-US" sz="1800" dirty="0">
                        <a:latin typeface="Calibri"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800" dirty="0">
                        <a:latin typeface="Calibri"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800" dirty="0" smtClean="0">
                          <a:latin typeface="Calibri" pitchFamily="34" charset="0"/>
                        </a:rPr>
                        <a:t>極小</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zh-TW" altLang="en-US" sz="1800" dirty="0" smtClean="0">
                          <a:latin typeface="Calibri" pitchFamily="34" charset="0"/>
                        </a:rPr>
                        <a:t>較小</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zh-TW" altLang="en-US" sz="1800" dirty="0" smtClean="0">
                          <a:latin typeface="Calibri" pitchFamily="34" charset="0"/>
                        </a:rPr>
                        <a:t>中等</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zh-TW" altLang="en-US" sz="1800" dirty="0" smtClean="0">
                          <a:latin typeface="Calibri" pitchFamily="34" charset="0"/>
                        </a:rPr>
                        <a:t>較大</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zh-TW" altLang="en-US" sz="1800" dirty="0" smtClean="0">
                          <a:latin typeface="Calibri" pitchFamily="34" charset="0"/>
                        </a:rPr>
                        <a:t>巨大</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60530">
                <a:tc rowSpan="5">
                  <a:txBody>
                    <a:bodyPr/>
                    <a:lstStyle/>
                    <a:p>
                      <a:pPr algn="ctr"/>
                      <a:r>
                        <a:rPr lang="zh-TW" altLang="en-US" sz="1800" dirty="0" smtClean="0">
                          <a:latin typeface="Calibri" pitchFamily="34" charset="0"/>
                        </a:rPr>
                        <a:t>發</a:t>
                      </a:r>
                      <a:endParaRPr lang="en-US" altLang="zh-TW" sz="1800" dirty="0" smtClean="0">
                        <a:latin typeface="Calibri" pitchFamily="34" charset="0"/>
                      </a:endParaRPr>
                    </a:p>
                    <a:p>
                      <a:pPr algn="ctr"/>
                      <a:r>
                        <a:rPr lang="zh-TW" altLang="en-US" sz="1800" dirty="0" smtClean="0">
                          <a:latin typeface="Calibri" pitchFamily="34" charset="0"/>
                        </a:rPr>
                        <a:t>生</a:t>
                      </a:r>
                      <a:endParaRPr lang="en-US" altLang="zh-TW" sz="1800" dirty="0" smtClean="0">
                        <a:latin typeface="Calibri" pitchFamily="34" charset="0"/>
                      </a:endParaRPr>
                    </a:p>
                    <a:p>
                      <a:pPr algn="ctr"/>
                      <a:r>
                        <a:rPr lang="zh-TW" altLang="en-US" sz="1800" dirty="0" smtClean="0">
                          <a:latin typeface="Calibri" pitchFamily="34" charset="0"/>
                        </a:rPr>
                        <a:t>的</a:t>
                      </a:r>
                      <a:endParaRPr lang="en-US" altLang="zh-TW" sz="1800" dirty="0" smtClean="0">
                        <a:latin typeface="Calibri" pitchFamily="34" charset="0"/>
                      </a:endParaRPr>
                    </a:p>
                    <a:p>
                      <a:pPr algn="ctr"/>
                      <a:r>
                        <a:rPr lang="zh-TW" altLang="en-US" sz="1800" dirty="0" smtClean="0">
                          <a:latin typeface="Calibri" pitchFamily="34" charset="0"/>
                        </a:rPr>
                        <a:t>可</a:t>
                      </a:r>
                      <a:endParaRPr lang="en-US" altLang="zh-TW" sz="1800" dirty="0" smtClean="0">
                        <a:latin typeface="Calibri" pitchFamily="34" charset="0"/>
                      </a:endParaRPr>
                    </a:p>
                    <a:p>
                      <a:pPr algn="ctr"/>
                      <a:r>
                        <a:rPr lang="zh-TW" altLang="en-US" sz="1800" dirty="0" smtClean="0">
                          <a:latin typeface="Calibri" pitchFamily="34" charset="0"/>
                        </a:rPr>
                        <a:t>能</a:t>
                      </a:r>
                      <a:endParaRPr lang="en-US" altLang="zh-TW" sz="1800" dirty="0" smtClean="0">
                        <a:latin typeface="Calibri" pitchFamily="34" charset="0"/>
                      </a:endParaRPr>
                    </a:p>
                    <a:p>
                      <a:pPr algn="ctr"/>
                      <a:r>
                        <a:rPr lang="zh-TW" altLang="en-US" sz="1800" dirty="0" smtClean="0">
                          <a:latin typeface="Calibri" pitchFamily="34" charset="0"/>
                        </a:rPr>
                        <a:t>性</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幾乎確定</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zh-TW" altLang="en-US" sz="1800" dirty="0" smtClean="0">
                          <a:latin typeface="Calibri" pitchFamily="34" charset="0"/>
                        </a:rPr>
                        <a:t>極高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zh-TW" altLang="en-US" sz="1800" dirty="0" smtClean="0">
                          <a:latin typeface="Calibri" pitchFamily="34" charset="0"/>
                        </a:rPr>
                        <a:t>極高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260530">
                <a:tc vMerge="1">
                  <a:txBody>
                    <a:bodyPr/>
                    <a:lstStyle/>
                    <a:p>
                      <a:pPr algn="ctr"/>
                      <a:endParaRPr lang="zh-TW" altLang="en-US" sz="1800" dirty="0"/>
                    </a:p>
                  </a:txBody>
                  <a:tcPr/>
                </a:tc>
                <a:tc>
                  <a:txBody>
                    <a:bodyPr/>
                    <a:lstStyle/>
                    <a:p>
                      <a:pPr algn="ctr"/>
                      <a:r>
                        <a:rPr lang="zh-TW" altLang="en-US" sz="1800" dirty="0" smtClean="0">
                          <a:latin typeface="Calibri" pitchFamily="34" charset="0"/>
                        </a:rPr>
                        <a:t>很有可能</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中</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260530">
                <a:tc vMerge="1">
                  <a:txBody>
                    <a:bodyPr/>
                    <a:lstStyle/>
                    <a:p>
                      <a:pPr algn="ctr"/>
                      <a:endParaRPr lang="zh-TW" altLang="en-US" sz="1800" dirty="0"/>
                    </a:p>
                  </a:txBody>
                  <a:tcPr/>
                </a:tc>
                <a:tc>
                  <a:txBody>
                    <a:bodyPr/>
                    <a:lstStyle/>
                    <a:p>
                      <a:pPr algn="ctr"/>
                      <a:r>
                        <a:rPr lang="zh-TW" altLang="en-US" sz="1800" dirty="0" smtClean="0">
                          <a:latin typeface="Calibri" pitchFamily="34" charset="0"/>
                        </a:rPr>
                        <a:t>有可能</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中</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260530">
                <a:tc vMerge="1">
                  <a:txBody>
                    <a:bodyPr/>
                    <a:lstStyle/>
                    <a:p>
                      <a:pPr algn="ctr"/>
                      <a:endParaRPr lang="zh-TW" altLang="en-US" sz="1800" dirty="0"/>
                    </a:p>
                  </a:txBody>
                  <a:tcPr/>
                </a:tc>
                <a:tc>
                  <a:txBody>
                    <a:bodyPr/>
                    <a:lstStyle/>
                    <a:p>
                      <a:pPr algn="ctr"/>
                      <a:r>
                        <a:rPr lang="zh-TW" altLang="en-US" sz="1800" dirty="0" smtClean="0">
                          <a:latin typeface="Calibri" pitchFamily="34" charset="0"/>
                        </a:rPr>
                        <a:t>不太可能</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中</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極高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r>
              <a:tr h="260530">
                <a:tc vMerge="1">
                  <a:txBody>
                    <a:bodyPr/>
                    <a:lstStyle/>
                    <a:p>
                      <a:pPr algn="ctr"/>
                      <a:endParaRPr lang="zh-TW" altLang="en-US" sz="1800" dirty="0"/>
                    </a:p>
                  </a:txBody>
                  <a:tcPr/>
                </a:tc>
                <a:tc>
                  <a:txBody>
                    <a:bodyPr/>
                    <a:lstStyle/>
                    <a:p>
                      <a:pPr algn="ctr"/>
                      <a:r>
                        <a:rPr lang="zh-TW" altLang="en-US" sz="1800" dirty="0" smtClean="0">
                          <a:latin typeface="Calibri" pitchFamily="34" charset="0"/>
                        </a:rPr>
                        <a:t>幾乎不會</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低</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中</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zh-TW" altLang="en-US" sz="1800" dirty="0" smtClean="0">
                          <a:latin typeface="Calibri" pitchFamily="34" charset="0"/>
                        </a:rPr>
                        <a:t>高</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r>
            </a:tbl>
          </a:graphicData>
        </a:graphic>
      </p:graphicFrame>
      <p:sp>
        <p:nvSpPr>
          <p:cNvPr id="6" name="橢圓 5"/>
          <p:cNvSpPr/>
          <p:nvPr/>
        </p:nvSpPr>
        <p:spPr>
          <a:xfrm>
            <a:off x="6858016" y="4286256"/>
            <a:ext cx="1785950" cy="1214446"/>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 name="橢圓 6"/>
          <p:cNvSpPr/>
          <p:nvPr/>
        </p:nvSpPr>
        <p:spPr>
          <a:xfrm>
            <a:off x="6858016" y="5500702"/>
            <a:ext cx="1571636" cy="857256"/>
          </a:xfrm>
          <a:prstGeom prst="ellipse">
            <a:avLst/>
          </a:prstGeom>
          <a:noFill/>
          <a:ln>
            <a:solidFill>
              <a:srgbClr val="0033C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0" name="矩形圖說文字 9"/>
          <p:cNvSpPr/>
          <p:nvPr/>
        </p:nvSpPr>
        <p:spPr>
          <a:xfrm>
            <a:off x="6357950" y="6215082"/>
            <a:ext cx="857256" cy="428628"/>
          </a:xfrm>
          <a:prstGeom prst="wedgeRectCallout">
            <a:avLst>
              <a:gd name="adj1" fmla="val 60361"/>
              <a:gd name="adj2" fmla="val -102275"/>
            </a:avLst>
          </a:prstGeom>
          <a:solidFill>
            <a:srgbClr val="0033CC"/>
          </a:solid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轉移</a:t>
            </a:r>
            <a:endParaRPr lang="zh-TW" altLang="en-US" dirty="0"/>
          </a:p>
        </p:txBody>
      </p:sp>
      <p:sp>
        <p:nvSpPr>
          <p:cNvPr id="11" name="矩形圖說文字 10"/>
          <p:cNvSpPr/>
          <p:nvPr/>
        </p:nvSpPr>
        <p:spPr>
          <a:xfrm>
            <a:off x="7143768" y="3714752"/>
            <a:ext cx="857256" cy="428628"/>
          </a:xfrm>
          <a:prstGeom prst="wedgeRectCallout">
            <a:avLst>
              <a:gd name="adj1" fmla="val -17649"/>
              <a:gd name="adj2" fmla="val 10468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避免</a:t>
            </a:r>
            <a:endParaRPr lang="zh-TW" altLang="en-US" dirty="0"/>
          </a:p>
        </p:txBody>
      </p:sp>
      <p:sp>
        <p:nvSpPr>
          <p:cNvPr id="12" name="矩形圖說文字 11"/>
          <p:cNvSpPr/>
          <p:nvPr/>
        </p:nvSpPr>
        <p:spPr>
          <a:xfrm>
            <a:off x="3214678" y="3714752"/>
            <a:ext cx="857256" cy="428628"/>
          </a:xfrm>
          <a:prstGeom prst="wedgeRectCallout">
            <a:avLst>
              <a:gd name="adj1" fmla="val 41256"/>
              <a:gd name="adj2" fmla="val 120610"/>
            </a:avLst>
          </a:prstGeom>
          <a:solidFill>
            <a:srgbClr val="CC6600"/>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降低</a:t>
            </a:r>
            <a:endParaRPr lang="zh-TW" altLang="en-US" dirty="0"/>
          </a:p>
        </p:txBody>
      </p:sp>
      <p:sp>
        <p:nvSpPr>
          <p:cNvPr id="13" name="矩形圖說文字 12"/>
          <p:cNvSpPr/>
          <p:nvPr/>
        </p:nvSpPr>
        <p:spPr>
          <a:xfrm>
            <a:off x="2000232" y="6215082"/>
            <a:ext cx="857256" cy="428628"/>
          </a:xfrm>
          <a:prstGeom prst="wedgeRectCallout">
            <a:avLst>
              <a:gd name="adj1" fmla="val 53993"/>
              <a:gd name="adj2" fmla="val -9590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接受</a:t>
            </a:r>
            <a:endParaRPr lang="zh-TW" altLang="en-US" dirty="0"/>
          </a:p>
        </p:txBody>
      </p:sp>
      <p:sp>
        <p:nvSpPr>
          <p:cNvPr id="14" name="圓角矩形 13"/>
          <p:cNvSpPr/>
          <p:nvPr/>
        </p:nvSpPr>
        <p:spPr>
          <a:xfrm>
            <a:off x="3428992" y="4429132"/>
            <a:ext cx="3643338" cy="1214446"/>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2571736" y="5286388"/>
            <a:ext cx="2357454" cy="100013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有人認為資訊安全就是</a:t>
            </a:r>
            <a:r>
              <a:rPr lang="zh-TW" altLang="en-US" sz="2000" dirty="0" smtClean="0">
                <a:ea typeface="微軟正黑體"/>
              </a:rPr>
              <a:t>「接受風險」與「採用防禦手段」之間的選擇。下一頁是 </a:t>
            </a:r>
            <a:r>
              <a:rPr lang="en-US" altLang="zh-TW" sz="2000" dirty="0" smtClean="0"/>
              <a:t>NIST SP800-30</a:t>
            </a:r>
            <a:r>
              <a:rPr lang="zh-TW" altLang="en-US" sz="2000" dirty="0" smtClean="0"/>
              <a:t> 說明的風險處置行動點，</a:t>
            </a:r>
          </a:p>
          <a:p>
            <a:pPr lvl="1"/>
            <a:r>
              <a:rPr lang="zh-TW" altLang="en-US" sz="1800" dirty="0" smtClean="0"/>
              <a:t>風險存在的條件是一個系統有威脅來源，而且有可被利用的弱點。風險存在不代表需要採取防禦手段，當</a:t>
            </a:r>
            <a:r>
              <a:rPr lang="zh-TW" altLang="en-US" sz="1800" dirty="0" smtClean="0">
                <a:ea typeface="微軟正黑體"/>
              </a:rPr>
              <a:t>攻擊者的獲益小於成本時，或是預估損失在組織可以容忍的範圍內，都可以考慮接受風險。</a:t>
            </a:r>
            <a:endParaRPr lang="en-US" altLang="zh-TW" sz="1800" dirty="0" smtClean="0">
              <a:ea typeface="微軟正黑體"/>
            </a:endParaRPr>
          </a:p>
          <a:p>
            <a:pPr lvl="1"/>
            <a:r>
              <a:rPr lang="zh-TW" altLang="en-US" sz="1800" dirty="0" smtClean="0"/>
              <a:t>為何家用電腦只需要裝一套防毒軟體，但銀行的電腦卻需要極綿密的安全防禦？因為駭客侵入銀行系統的獲益遠高於侵入家用電腦；因此他們願意投入更高的成本來攻擊銀行。</a:t>
            </a:r>
            <a:endParaRPr lang="en-US" altLang="zh-TW" sz="1800" dirty="0" smtClean="0"/>
          </a:p>
          <a:p>
            <a:pPr lvl="1"/>
            <a:r>
              <a:rPr lang="zh-TW" altLang="en-US" sz="1800" dirty="0" smtClean="0"/>
              <a:t>另一方面，如果家用電腦被植入木馬程式，頂多重灌了事；但銀行若遭駭客入侵就絕非組織所能容忍之事，所以會採取更多的防禦手段。</a:t>
            </a:r>
            <a:endParaRPr lang="en-US" altLang="zh-TW" sz="1800" dirty="0" smtClean="0"/>
          </a:p>
          <a:p>
            <a:r>
              <a:rPr lang="zh-TW" altLang="en-US" sz="2000" dirty="0" smtClean="0"/>
              <a:t>接受風險 </a:t>
            </a:r>
            <a:r>
              <a:rPr lang="en-US" altLang="zh-TW" sz="2000" dirty="0" smtClean="0"/>
              <a:t>(risk acceptance)</a:t>
            </a:r>
            <a:r>
              <a:rPr lang="zh-TW" altLang="en-US" sz="2000" dirty="0" smtClean="0"/>
              <a:t> 是</a:t>
            </a:r>
            <a:r>
              <a:rPr lang="zh-TW" altLang="en-US" sz="2000" dirty="0" smtClean="0">
                <a:ea typeface="微軟正黑體"/>
              </a:rPr>
              <a:t>「成本」與「損失」間的取捨。每個人或組織都想要最安全的資訊環境，但在成本考量下 </a:t>
            </a:r>
            <a:r>
              <a:rPr lang="en-US" altLang="zh-TW" sz="2000" dirty="0" smtClean="0">
                <a:ea typeface="微軟正黑體"/>
              </a:rPr>
              <a:t>(</a:t>
            </a:r>
            <a:r>
              <a:rPr lang="zh-TW" altLang="en-US" sz="2000" dirty="0" smtClean="0">
                <a:ea typeface="微軟正黑體"/>
              </a:rPr>
              <a:t>時間、金錢、與不方便</a:t>
            </a:r>
            <a:r>
              <a:rPr lang="en-US" altLang="zh-TW" sz="2000" dirty="0" smtClean="0">
                <a:ea typeface="微軟正黑體"/>
              </a:rPr>
              <a:t>)</a:t>
            </a:r>
            <a:r>
              <a:rPr lang="zh-TW" altLang="en-US" sz="2000" dirty="0" smtClean="0">
                <a:ea typeface="微軟正黑體"/>
              </a:rPr>
              <a:t>，會選擇接受損失較小的風險 </a:t>
            </a:r>
            <a:r>
              <a:rPr lang="en-US" altLang="zh-TW" sz="2000" dirty="0" smtClean="0">
                <a:ea typeface="微軟正黑體"/>
              </a:rPr>
              <a:t>(</a:t>
            </a:r>
            <a:r>
              <a:rPr lang="zh-TW" altLang="en-US" sz="2000" dirty="0" smtClean="0">
                <a:ea typeface="微軟正黑體"/>
              </a:rPr>
              <a:t>發生較少且衝擊較小</a:t>
            </a:r>
            <a:r>
              <a:rPr lang="en-US" altLang="zh-TW" sz="2000" dirty="0" smtClean="0">
                <a:ea typeface="微軟正黑體"/>
              </a:rPr>
              <a:t>)</a:t>
            </a:r>
            <a:r>
              <a:rPr lang="zh-TW" altLang="en-US" sz="2000" dirty="0" smtClean="0">
                <a:ea typeface="微軟正黑體"/>
              </a:rPr>
              <a:t>。</a:t>
            </a:r>
            <a:endParaRPr lang="zh-TW" altLang="en-US" sz="2000" dirty="0" smtClean="0"/>
          </a:p>
        </p:txBody>
      </p:sp>
      <p:sp>
        <p:nvSpPr>
          <p:cNvPr id="3" name="標題 2"/>
          <p:cNvSpPr>
            <a:spLocks noGrp="1"/>
          </p:cNvSpPr>
          <p:nvPr>
            <p:ph type="title"/>
          </p:nvPr>
        </p:nvSpPr>
        <p:spPr/>
        <p:txBody>
          <a:bodyPr/>
          <a:lstStyle/>
          <a:p>
            <a:r>
              <a:rPr lang="zh-TW" altLang="en-US" dirty="0" smtClean="0"/>
              <a:t>接受風險</a:t>
            </a:r>
            <a:endParaRPr lang="zh-TW" altLang="en-US" dirty="0"/>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風險處置行動點</a:t>
            </a:r>
            <a:endParaRPr lang="zh-TW" altLang="en-US" dirty="0"/>
          </a:p>
        </p:txBody>
      </p:sp>
      <p:grpSp>
        <p:nvGrpSpPr>
          <p:cNvPr id="2" name="群組 75"/>
          <p:cNvGrpSpPr/>
          <p:nvPr/>
        </p:nvGrpSpPr>
        <p:grpSpPr>
          <a:xfrm>
            <a:off x="785786" y="1428736"/>
            <a:ext cx="7143800" cy="5000660"/>
            <a:chOff x="785786" y="1428736"/>
            <a:chExt cx="7143800" cy="5000660"/>
          </a:xfrm>
        </p:grpSpPr>
        <p:sp>
          <p:nvSpPr>
            <p:cNvPr id="25" name="文字方塊 24"/>
            <p:cNvSpPr txBox="1"/>
            <p:nvPr/>
          </p:nvSpPr>
          <p:spPr>
            <a:xfrm>
              <a:off x="3431735" y="4857760"/>
              <a:ext cx="997388" cy="73866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TW" altLang="en-US" sz="1400" dirty="0" smtClean="0">
                  <a:solidFill>
                    <a:schemeClr val="tx1"/>
                  </a:solidFill>
                </a:rPr>
                <a:t>攻擊者的</a:t>
              </a:r>
              <a:endParaRPr lang="en-US" altLang="zh-TW" sz="1400" dirty="0" smtClean="0">
                <a:solidFill>
                  <a:schemeClr val="tx1"/>
                </a:solidFill>
              </a:endParaRPr>
            </a:p>
            <a:p>
              <a:pPr algn="ctr"/>
              <a:r>
                <a:rPr lang="zh-TW" altLang="en-US" sz="1400" dirty="0" smtClean="0">
                  <a:solidFill>
                    <a:schemeClr val="tx1"/>
                  </a:solidFill>
                </a:rPr>
                <a:t>成本</a:t>
              </a:r>
              <a:r>
                <a:rPr lang="en-US" altLang="zh-TW" sz="1400" dirty="0" smtClean="0">
                  <a:solidFill>
                    <a:schemeClr val="tx1"/>
                  </a:solidFill>
                </a:rPr>
                <a:t>&lt;</a:t>
              </a:r>
              <a:r>
                <a:rPr lang="zh-TW" altLang="en-US" sz="1400" dirty="0" smtClean="0">
                  <a:solidFill>
                    <a:schemeClr val="tx1"/>
                  </a:solidFill>
                </a:rPr>
                <a:t>獲益</a:t>
              </a:r>
              <a:endParaRPr lang="en-US" altLang="zh-TW" sz="1400" dirty="0" smtClean="0">
                <a:solidFill>
                  <a:schemeClr val="tx1"/>
                </a:solidFill>
              </a:endParaRPr>
            </a:p>
            <a:p>
              <a:pPr algn="ctr"/>
              <a:r>
                <a:rPr lang="zh-TW" altLang="en-US" sz="1400" dirty="0" smtClean="0">
                  <a:solidFill>
                    <a:schemeClr val="tx1"/>
                  </a:solidFill>
                </a:rPr>
                <a:t>？</a:t>
              </a:r>
              <a:endParaRPr lang="zh-TW" altLang="en-US" sz="1400" dirty="0">
                <a:solidFill>
                  <a:schemeClr val="tx1"/>
                </a:solidFill>
              </a:endParaRPr>
            </a:p>
          </p:txBody>
        </p:sp>
        <p:sp>
          <p:nvSpPr>
            <p:cNvPr id="26" name="文字方塊 25"/>
            <p:cNvSpPr txBox="1"/>
            <p:nvPr/>
          </p:nvSpPr>
          <p:spPr>
            <a:xfrm>
              <a:off x="5003371" y="4857760"/>
              <a:ext cx="997389" cy="73866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TW" altLang="en-US" sz="1400" dirty="0" smtClean="0">
                  <a:solidFill>
                    <a:schemeClr val="tx1"/>
                  </a:solidFill>
                </a:rPr>
                <a:t>預估損失</a:t>
              </a:r>
              <a:endParaRPr lang="en-US" altLang="zh-TW" sz="1400" dirty="0" smtClean="0">
                <a:solidFill>
                  <a:schemeClr val="tx1"/>
                </a:solidFill>
              </a:endParaRPr>
            </a:p>
            <a:p>
              <a:pPr algn="ctr"/>
              <a:r>
                <a:rPr lang="en-US" altLang="zh-TW" sz="1400" dirty="0" smtClean="0">
                  <a:solidFill>
                    <a:schemeClr val="tx1"/>
                  </a:solidFill>
                </a:rPr>
                <a:t>&gt;</a:t>
              </a:r>
              <a:r>
                <a:rPr lang="zh-TW" altLang="en-US" sz="1400" dirty="0" smtClean="0">
                  <a:solidFill>
                    <a:schemeClr val="tx1"/>
                  </a:solidFill>
                </a:rPr>
                <a:t>容忍範圍</a:t>
              </a:r>
              <a:endParaRPr lang="en-US" altLang="zh-TW" sz="1400" dirty="0" smtClean="0">
                <a:solidFill>
                  <a:schemeClr val="tx1"/>
                </a:solidFill>
              </a:endParaRPr>
            </a:p>
            <a:p>
              <a:pPr algn="ctr"/>
              <a:r>
                <a:rPr lang="zh-TW" altLang="en-US" sz="1400" dirty="0" smtClean="0">
                  <a:solidFill>
                    <a:schemeClr val="tx1"/>
                  </a:solidFill>
                </a:rPr>
                <a:t>？</a:t>
              </a:r>
              <a:endParaRPr lang="zh-TW" altLang="en-US" sz="1400" dirty="0">
                <a:solidFill>
                  <a:schemeClr val="tx1"/>
                </a:solidFill>
              </a:endParaRPr>
            </a:p>
          </p:txBody>
        </p:sp>
        <p:sp>
          <p:nvSpPr>
            <p:cNvPr id="4" name="橢圓 3"/>
            <p:cNvSpPr/>
            <p:nvPr/>
          </p:nvSpPr>
          <p:spPr>
            <a:xfrm>
              <a:off x="785786" y="1428736"/>
              <a:ext cx="857256"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sz="1600" dirty="0" smtClean="0">
                  <a:latin typeface="Calibri" pitchFamily="34" charset="0"/>
                </a:rPr>
                <a:t>威脅來源</a:t>
              </a:r>
              <a:endParaRPr lang="zh-TW" altLang="en-US" sz="1600" dirty="0">
                <a:latin typeface="Calibri" pitchFamily="34" charset="0"/>
              </a:endParaRPr>
            </a:p>
          </p:txBody>
        </p:sp>
        <p:sp>
          <p:nvSpPr>
            <p:cNvPr id="5" name="橢圓 4"/>
            <p:cNvSpPr/>
            <p:nvPr/>
          </p:nvSpPr>
          <p:spPr>
            <a:xfrm>
              <a:off x="785786" y="2428868"/>
              <a:ext cx="857256"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TW" altLang="en-US" sz="1600" dirty="0" smtClean="0">
                  <a:latin typeface="Calibri" pitchFamily="34" charset="0"/>
                </a:rPr>
                <a:t>系統設計</a:t>
              </a:r>
              <a:endParaRPr lang="zh-TW" altLang="en-US" sz="1600" dirty="0">
                <a:latin typeface="Calibri" pitchFamily="34" charset="0"/>
              </a:endParaRPr>
            </a:p>
          </p:txBody>
        </p:sp>
        <p:sp>
          <p:nvSpPr>
            <p:cNvPr id="6" name="菱形 5"/>
            <p:cNvSpPr/>
            <p:nvPr/>
          </p:nvSpPr>
          <p:spPr>
            <a:xfrm>
              <a:off x="2214546" y="2285992"/>
              <a:ext cx="1214446" cy="1143008"/>
            </a:xfrm>
            <a:prstGeom prst="diamond">
              <a:avLst/>
            </a:prstGeom>
            <a:ln>
              <a:solidFill>
                <a:srgbClr val="00CC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dirty="0">
                <a:latin typeface="Calibri" pitchFamily="34" charset="0"/>
              </a:endParaRPr>
            </a:p>
          </p:txBody>
        </p:sp>
        <p:sp>
          <p:nvSpPr>
            <p:cNvPr id="7" name="菱形 6"/>
            <p:cNvSpPr/>
            <p:nvPr/>
          </p:nvSpPr>
          <p:spPr>
            <a:xfrm>
              <a:off x="3786182" y="2285992"/>
              <a:ext cx="1214446" cy="1143008"/>
            </a:xfrm>
            <a:prstGeom prst="diamond">
              <a:avLst/>
            </a:prstGeom>
            <a:ln>
              <a:solidFill>
                <a:srgbClr val="00CC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dirty="0">
                <a:latin typeface="Calibri" pitchFamily="34" charset="0"/>
              </a:endParaRPr>
            </a:p>
          </p:txBody>
        </p:sp>
        <p:sp>
          <p:nvSpPr>
            <p:cNvPr id="8" name="橢圓 7"/>
            <p:cNvSpPr/>
            <p:nvPr/>
          </p:nvSpPr>
          <p:spPr>
            <a:xfrm>
              <a:off x="5429256" y="2357430"/>
              <a:ext cx="1357322" cy="1000132"/>
            </a:xfrm>
            <a:prstGeom prst="ellipse">
              <a:avLst/>
            </a:prstGeom>
            <a:ln>
              <a:solidFill>
                <a:srgbClr val="0033CC"/>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sz="1600" dirty="0" smtClean="0">
                  <a:latin typeface="Calibri" pitchFamily="34" charset="0"/>
                </a:rPr>
                <a:t>攻擊弱點存在</a:t>
              </a:r>
              <a:endParaRPr lang="zh-TW" altLang="en-US" sz="1600" dirty="0">
                <a:latin typeface="Calibri" pitchFamily="34" charset="0"/>
              </a:endParaRPr>
            </a:p>
          </p:txBody>
        </p:sp>
        <p:sp>
          <p:nvSpPr>
            <p:cNvPr id="9" name="矩形 8"/>
            <p:cNvSpPr/>
            <p:nvPr/>
          </p:nvSpPr>
          <p:spPr>
            <a:xfrm>
              <a:off x="7143768" y="2500306"/>
              <a:ext cx="714380"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smtClean="0">
                  <a:latin typeface="Calibri" pitchFamily="34" charset="0"/>
                </a:rPr>
                <a:t>AND</a:t>
              </a:r>
              <a:endParaRPr lang="zh-TW" altLang="en-US" sz="1600" dirty="0">
                <a:latin typeface="Calibri" pitchFamily="34" charset="0"/>
              </a:endParaRPr>
            </a:p>
          </p:txBody>
        </p:sp>
        <p:sp>
          <p:nvSpPr>
            <p:cNvPr id="11" name="圓角矩形 10"/>
            <p:cNvSpPr/>
            <p:nvPr/>
          </p:nvSpPr>
          <p:spPr>
            <a:xfrm>
              <a:off x="2285984" y="3714752"/>
              <a:ext cx="1071570" cy="428628"/>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無風險</a:t>
              </a:r>
              <a:endParaRPr lang="zh-TW" altLang="en-US" sz="1600" dirty="0"/>
            </a:p>
          </p:txBody>
        </p:sp>
        <p:sp>
          <p:nvSpPr>
            <p:cNvPr id="12" name="圓角矩形 11"/>
            <p:cNvSpPr/>
            <p:nvPr/>
          </p:nvSpPr>
          <p:spPr>
            <a:xfrm>
              <a:off x="3857620" y="3714752"/>
              <a:ext cx="1071570" cy="428628"/>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無風險</a:t>
              </a:r>
              <a:endParaRPr lang="zh-TW" altLang="en-US" sz="1600" dirty="0"/>
            </a:p>
          </p:txBody>
        </p:sp>
        <p:sp>
          <p:nvSpPr>
            <p:cNvPr id="19" name="橢圓 18"/>
            <p:cNvSpPr/>
            <p:nvPr/>
          </p:nvSpPr>
          <p:spPr>
            <a:xfrm>
              <a:off x="1857356" y="4714884"/>
              <a:ext cx="857256" cy="857256"/>
            </a:xfrm>
            <a:prstGeom prst="ellipse">
              <a:avLst/>
            </a:prstGeom>
            <a:ln>
              <a:solidFill>
                <a:srgbClr val="0033CC"/>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sz="1600" dirty="0" smtClean="0">
                  <a:latin typeface="Calibri" pitchFamily="34" charset="0"/>
                </a:rPr>
                <a:t>風險存在</a:t>
              </a:r>
              <a:endParaRPr lang="zh-TW" altLang="en-US" sz="1600" dirty="0">
                <a:latin typeface="Calibri" pitchFamily="34" charset="0"/>
              </a:endParaRPr>
            </a:p>
          </p:txBody>
        </p:sp>
        <p:sp>
          <p:nvSpPr>
            <p:cNvPr id="20" name="菱形 19"/>
            <p:cNvSpPr/>
            <p:nvPr/>
          </p:nvSpPr>
          <p:spPr>
            <a:xfrm>
              <a:off x="3286116" y="4572008"/>
              <a:ext cx="1214446" cy="1143008"/>
            </a:xfrm>
            <a:prstGeom prst="diamond">
              <a:avLst/>
            </a:prstGeom>
            <a:noFill/>
            <a:ln>
              <a:solidFill>
                <a:srgbClr val="00CC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dirty="0">
                <a:latin typeface="Calibri" pitchFamily="34" charset="0"/>
              </a:endParaRPr>
            </a:p>
          </p:txBody>
        </p:sp>
        <p:sp>
          <p:nvSpPr>
            <p:cNvPr id="21" name="菱形 20"/>
            <p:cNvSpPr/>
            <p:nvPr/>
          </p:nvSpPr>
          <p:spPr>
            <a:xfrm>
              <a:off x="4857752" y="4572008"/>
              <a:ext cx="1214446" cy="1143008"/>
            </a:xfrm>
            <a:prstGeom prst="diamond">
              <a:avLst/>
            </a:prstGeom>
            <a:noFill/>
            <a:ln>
              <a:solidFill>
                <a:srgbClr val="00CC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600" dirty="0">
                <a:latin typeface="Calibri" pitchFamily="34" charset="0"/>
              </a:endParaRPr>
            </a:p>
          </p:txBody>
        </p:sp>
        <p:sp>
          <p:nvSpPr>
            <p:cNvPr id="23" name="圓角矩形 22"/>
            <p:cNvSpPr/>
            <p:nvPr/>
          </p:nvSpPr>
          <p:spPr>
            <a:xfrm>
              <a:off x="3357554" y="6000768"/>
              <a:ext cx="1071570" cy="428628"/>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接受風險</a:t>
              </a:r>
              <a:endParaRPr lang="zh-TW" altLang="en-US" sz="1600" dirty="0"/>
            </a:p>
          </p:txBody>
        </p:sp>
        <p:sp>
          <p:nvSpPr>
            <p:cNvPr id="27" name="圓角矩形 26"/>
            <p:cNvSpPr/>
            <p:nvPr/>
          </p:nvSpPr>
          <p:spPr>
            <a:xfrm>
              <a:off x="4929190" y="6000768"/>
              <a:ext cx="1071570" cy="428628"/>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接受風險</a:t>
              </a:r>
              <a:endParaRPr lang="zh-TW" altLang="en-US" sz="1600" dirty="0"/>
            </a:p>
          </p:txBody>
        </p:sp>
        <p:sp>
          <p:nvSpPr>
            <p:cNvPr id="28" name="圓角矩形 27"/>
            <p:cNvSpPr/>
            <p:nvPr/>
          </p:nvSpPr>
          <p:spPr>
            <a:xfrm>
              <a:off x="6786578" y="4786322"/>
              <a:ext cx="1143008" cy="714380"/>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無法接受的風險</a:t>
              </a:r>
              <a:endParaRPr lang="zh-TW" altLang="en-US" sz="1600" dirty="0"/>
            </a:p>
          </p:txBody>
        </p:sp>
        <p:cxnSp>
          <p:nvCxnSpPr>
            <p:cNvPr id="30" name="直線單箭頭接點 29"/>
            <p:cNvCxnSpPr>
              <a:stCxn id="5" idx="6"/>
              <a:endCxn id="6" idx="1"/>
            </p:cNvCxnSpPr>
            <p:nvPr/>
          </p:nvCxnSpPr>
          <p:spPr>
            <a:xfrm>
              <a:off x="1643042" y="285749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6" idx="3"/>
              <a:endCxn id="7" idx="1"/>
            </p:cNvCxnSpPr>
            <p:nvPr/>
          </p:nvCxnSpPr>
          <p:spPr>
            <a:xfrm>
              <a:off x="3428992" y="2857496"/>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7" idx="3"/>
              <a:endCxn id="8" idx="2"/>
            </p:cNvCxnSpPr>
            <p:nvPr/>
          </p:nvCxnSpPr>
          <p:spPr>
            <a:xfrm>
              <a:off x="5000628" y="2857496"/>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8" idx="6"/>
              <a:endCxn id="9" idx="1"/>
            </p:cNvCxnSpPr>
            <p:nvPr/>
          </p:nvCxnSpPr>
          <p:spPr>
            <a:xfrm>
              <a:off x="6786578" y="2857496"/>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6" idx="2"/>
              <a:endCxn id="11" idx="0"/>
            </p:cNvCxnSpPr>
            <p:nvPr/>
          </p:nvCxnSpPr>
          <p:spPr>
            <a:xfrm rot="5400000">
              <a:off x="2678893" y="357187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7" idx="2"/>
              <a:endCxn id="12" idx="0"/>
            </p:cNvCxnSpPr>
            <p:nvPr/>
          </p:nvCxnSpPr>
          <p:spPr>
            <a:xfrm rot="5400000">
              <a:off x="4250529" y="357187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圖案 46"/>
            <p:cNvCxnSpPr>
              <a:stCxn id="4" idx="6"/>
              <a:endCxn id="9" idx="0"/>
            </p:cNvCxnSpPr>
            <p:nvPr/>
          </p:nvCxnSpPr>
          <p:spPr>
            <a:xfrm>
              <a:off x="1643042" y="1857364"/>
              <a:ext cx="5857916" cy="6429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圖案 48"/>
            <p:cNvCxnSpPr>
              <a:stCxn id="9" idx="2"/>
              <a:endCxn id="19" idx="2"/>
            </p:cNvCxnSpPr>
            <p:nvPr/>
          </p:nvCxnSpPr>
          <p:spPr>
            <a:xfrm rot="5400000">
              <a:off x="3714744" y="1357298"/>
              <a:ext cx="1928826" cy="5643602"/>
            </a:xfrm>
            <a:prstGeom prst="bentConnector4">
              <a:avLst>
                <a:gd name="adj1" fmla="val 61531"/>
                <a:gd name="adj2" fmla="val 10405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19" idx="6"/>
              <a:endCxn id="20" idx="1"/>
            </p:cNvCxnSpPr>
            <p:nvPr/>
          </p:nvCxnSpPr>
          <p:spPr>
            <a:xfrm>
              <a:off x="2714612" y="514351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20" idx="3"/>
              <a:endCxn id="21" idx="1"/>
            </p:cNvCxnSpPr>
            <p:nvPr/>
          </p:nvCxnSpPr>
          <p:spPr>
            <a:xfrm>
              <a:off x="4500562" y="514351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1" idx="3"/>
              <a:endCxn id="28" idx="1"/>
            </p:cNvCxnSpPr>
            <p:nvPr/>
          </p:nvCxnSpPr>
          <p:spPr>
            <a:xfrm>
              <a:off x="6072198" y="514351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0" idx="2"/>
              <a:endCxn id="23" idx="0"/>
            </p:cNvCxnSpPr>
            <p:nvPr/>
          </p:nvCxnSpPr>
          <p:spPr>
            <a:xfrm rot="5400000">
              <a:off x="3750463" y="585789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21" idx="2"/>
              <a:endCxn id="27" idx="0"/>
            </p:cNvCxnSpPr>
            <p:nvPr/>
          </p:nvCxnSpPr>
          <p:spPr>
            <a:xfrm rot="5400000">
              <a:off x="5322099" y="585789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文字方塊 61"/>
            <p:cNvSpPr txBox="1"/>
            <p:nvPr/>
          </p:nvSpPr>
          <p:spPr>
            <a:xfrm>
              <a:off x="3357554" y="2500306"/>
              <a:ext cx="477631" cy="338554"/>
            </a:xfrm>
            <a:prstGeom prst="rect">
              <a:avLst/>
            </a:prstGeom>
            <a:noFill/>
          </p:spPr>
          <p:txBody>
            <a:bodyPr wrap="none" rtlCol="0">
              <a:spAutoFit/>
            </a:bodyPr>
            <a:lstStyle/>
            <a:p>
              <a:r>
                <a:rPr lang="en-US" altLang="zh-TW" sz="1600" dirty="0" smtClean="0">
                  <a:latin typeface="Calibri" pitchFamily="34" charset="0"/>
                </a:rPr>
                <a:t>YES</a:t>
              </a:r>
              <a:endParaRPr lang="zh-TW" altLang="en-US" sz="1600" dirty="0">
                <a:latin typeface="Calibri" pitchFamily="34" charset="0"/>
              </a:endParaRPr>
            </a:p>
          </p:txBody>
        </p:sp>
        <p:sp>
          <p:nvSpPr>
            <p:cNvPr id="63" name="文字方塊 62"/>
            <p:cNvSpPr txBox="1"/>
            <p:nvPr/>
          </p:nvSpPr>
          <p:spPr>
            <a:xfrm>
              <a:off x="4951625" y="2500306"/>
              <a:ext cx="477631" cy="338554"/>
            </a:xfrm>
            <a:prstGeom prst="rect">
              <a:avLst/>
            </a:prstGeom>
            <a:noFill/>
          </p:spPr>
          <p:txBody>
            <a:bodyPr wrap="none" rtlCol="0">
              <a:spAutoFit/>
            </a:bodyPr>
            <a:lstStyle/>
            <a:p>
              <a:r>
                <a:rPr lang="en-US" altLang="zh-TW" sz="1600" dirty="0" smtClean="0">
                  <a:latin typeface="Calibri" pitchFamily="34" charset="0"/>
                </a:rPr>
                <a:t>YES</a:t>
              </a:r>
              <a:endParaRPr lang="zh-TW" altLang="en-US" sz="1600" dirty="0">
                <a:latin typeface="Calibri" pitchFamily="34" charset="0"/>
              </a:endParaRPr>
            </a:p>
          </p:txBody>
        </p:sp>
        <p:sp>
          <p:nvSpPr>
            <p:cNvPr id="64" name="文字方塊 63"/>
            <p:cNvSpPr txBox="1"/>
            <p:nvPr/>
          </p:nvSpPr>
          <p:spPr>
            <a:xfrm>
              <a:off x="4429124" y="4804958"/>
              <a:ext cx="477631" cy="338554"/>
            </a:xfrm>
            <a:prstGeom prst="rect">
              <a:avLst/>
            </a:prstGeom>
            <a:noFill/>
          </p:spPr>
          <p:txBody>
            <a:bodyPr wrap="none" rtlCol="0">
              <a:spAutoFit/>
            </a:bodyPr>
            <a:lstStyle/>
            <a:p>
              <a:r>
                <a:rPr lang="en-US" altLang="zh-TW" sz="1600" dirty="0" smtClean="0">
                  <a:latin typeface="Calibri" pitchFamily="34" charset="0"/>
                </a:rPr>
                <a:t>YES</a:t>
              </a:r>
              <a:endParaRPr lang="zh-TW" altLang="en-US" sz="1600" dirty="0">
                <a:latin typeface="Calibri" pitchFamily="34" charset="0"/>
              </a:endParaRPr>
            </a:p>
          </p:txBody>
        </p:sp>
        <p:sp>
          <p:nvSpPr>
            <p:cNvPr id="65" name="文字方塊 64"/>
            <p:cNvSpPr txBox="1"/>
            <p:nvPr/>
          </p:nvSpPr>
          <p:spPr>
            <a:xfrm>
              <a:off x="6166071" y="4786322"/>
              <a:ext cx="477631" cy="338554"/>
            </a:xfrm>
            <a:prstGeom prst="rect">
              <a:avLst/>
            </a:prstGeom>
            <a:noFill/>
          </p:spPr>
          <p:txBody>
            <a:bodyPr wrap="none" rtlCol="0">
              <a:spAutoFit/>
            </a:bodyPr>
            <a:lstStyle/>
            <a:p>
              <a:r>
                <a:rPr lang="en-US" altLang="zh-TW" sz="1600" dirty="0" smtClean="0">
                  <a:latin typeface="Calibri" pitchFamily="34" charset="0"/>
                </a:rPr>
                <a:t>YES</a:t>
              </a:r>
              <a:endParaRPr lang="zh-TW" altLang="en-US" sz="1600" dirty="0">
                <a:latin typeface="Calibri" pitchFamily="34" charset="0"/>
              </a:endParaRPr>
            </a:p>
          </p:txBody>
        </p:sp>
        <p:sp>
          <p:nvSpPr>
            <p:cNvPr id="66" name="文字方塊 65"/>
            <p:cNvSpPr txBox="1"/>
            <p:nvPr/>
          </p:nvSpPr>
          <p:spPr>
            <a:xfrm>
              <a:off x="2879923" y="3376198"/>
              <a:ext cx="453970" cy="338554"/>
            </a:xfrm>
            <a:prstGeom prst="rect">
              <a:avLst/>
            </a:prstGeom>
            <a:noFill/>
          </p:spPr>
          <p:txBody>
            <a:bodyPr wrap="none" rtlCol="0">
              <a:spAutoFit/>
            </a:bodyPr>
            <a:lstStyle/>
            <a:p>
              <a:r>
                <a:rPr lang="en-US" altLang="zh-TW" sz="1600" dirty="0" smtClean="0">
                  <a:latin typeface="Calibri" pitchFamily="34" charset="0"/>
                </a:rPr>
                <a:t>NO</a:t>
              </a:r>
              <a:endParaRPr lang="zh-TW" altLang="en-US" sz="1600" dirty="0">
                <a:latin typeface="Calibri" pitchFamily="34" charset="0"/>
              </a:endParaRPr>
            </a:p>
          </p:txBody>
        </p:sp>
        <p:sp>
          <p:nvSpPr>
            <p:cNvPr id="67" name="文字方塊 66"/>
            <p:cNvSpPr txBox="1"/>
            <p:nvPr/>
          </p:nvSpPr>
          <p:spPr>
            <a:xfrm>
              <a:off x="4475220" y="3376198"/>
              <a:ext cx="453970" cy="338554"/>
            </a:xfrm>
            <a:prstGeom prst="rect">
              <a:avLst/>
            </a:prstGeom>
            <a:noFill/>
          </p:spPr>
          <p:txBody>
            <a:bodyPr wrap="none" rtlCol="0">
              <a:spAutoFit/>
            </a:bodyPr>
            <a:lstStyle/>
            <a:p>
              <a:r>
                <a:rPr lang="en-US" altLang="zh-TW" sz="1600" dirty="0" smtClean="0">
                  <a:latin typeface="Calibri" pitchFamily="34" charset="0"/>
                </a:rPr>
                <a:t>NO</a:t>
              </a:r>
              <a:endParaRPr lang="zh-TW" altLang="en-US" sz="1600" dirty="0">
                <a:latin typeface="Calibri" pitchFamily="34" charset="0"/>
              </a:endParaRPr>
            </a:p>
          </p:txBody>
        </p:sp>
        <p:sp>
          <p:nvSpPr>
            <p:cNvPr id="68" name="文字方塊 67"/>
            <p:cNvSpPr txBox="1"/>
            <p:nvPr/>
          </p:nvSpPr>
          <p:spPr>
            <a:xfrm>
              <a:off x="3975154" y="5662214"/>
              <a:ext cx="453970" cy="338554"/>
            </a:xfrm>
            <a:prstGeom prst="rect">
              <a:avLst/>
            </a:prstGeom>
            <a:noFill/>
          </p:spPr>
          <p:txBody>
            <a:bodyPr wrap="none" rtlCol="0">
              <a:spAutoFit/>
            </a:bodyPr>
            <a:lstStyle/>
            <a:p>
              <a:r>
                <a:rPr lang="en-US" altLang="zh-TW" sz="1600" dirty="0" smtClean="0">
                  <a:latin typeface="Calibri" pitchFamily="34" charset="0"/>
                </a:rPr>
                <a:t>NO</a:t>
              </a:r>
              <a:endParaRPr lang="zh-TW" altLang="en-US" sz="1600" dirty="0">
                <a:latin typeface="Calibri" pitchFamily="34" charset="0"/>
              </a:endParaRPr>
            </a:p>
          </p:txBody>
        </p:sp>
        <p:sp>
          <p:nvSpPr>
            <p:cNvPr id="69" name="文字方塊 68"/>
            <p:cNvSpPr txBox="1"/>
            <p:nvPr/>
          </p:nvSpPr>
          <p:spPr>
            <a:xfrm>
              <a:off x="5546790" y="5643578"/>
              <a:ext cx="453970" cy="338554"/>
            </a:xfrm>
            <a:prstGeom prst="rect">
              <a:avLst/>
            </a:prstGeom>
            <a:noFill/>
          </p:spPr>
          <p:txBody>
            <a:bodyPr wrap="none" rtlCol="0">
              <a:spAutoFit/>
            </a:bodyPr>
            <a:lstStyle/>
            <a:p>
              <a:r>
                <a:rPr lang="en-US" altLang="zh-TW" sz="1600" dirty="0" smtClean="0">
                  <a:latin typeface="Calibri" pitchFamily="34" charset="0"/>
                </a:rPr>
                <a:t>NO</a:t>
              </a:r>
              <a:endParaRPr lang="zh-TW" altLang="en-US" sz="1600" dirty="0">
                <a:latin typeface="Calibri" pitchFamily="34" charset="0"/>
              </a:endParaRPr>
            </a:p>
          </p:txBody>
        </p:sp>
        <p:sp>
          <p:nvSpPr>
            <p:cNvPr id="71" name="文字方塊 70"/>
            <p:cNvSpPr txBox="1"/>
            <p:nvPr/>
          </p:nvSpPr>
          <p:spPr>
            <a:xfrm>
              <a:off x="928662" y="6121619"/>
              <a:ext cx="1998047" cy="307777"/>
            </a:xfrm>
            <a:prstGeom prst="rect">
              <a:avLst/>
            </a:prstGeom>
            <a:noFill/>
          </p:spPr>
          <p:txBody>
            <a:bodyPr wrap="none" rtlCol="0">
              <a:spAutoFit/>
            </a:bodyPr>
            <a:lstStyle/>
            <a:p>
              <a:r>
                <a:rPr lang="zh-TW" altLang="en-US" sz="1400" dirty="0" smtClean="0">
                  <a:latin typeface="Calibri" pitchFamily="34" charset="0"/>
                </a:rPr>
                <a:t>本圖參考 </a:t>
              </a:r>
              <a:r>
                <a:rPr lang="en-US" altLang="zh-TW" sz="1400" dirty="0" smtClean="0">
                  <a:latin typeface="Calibri" pitchFamily="34" charset="0"/>
                </a:rPr>
                <a:t>NIST SP800-30</a:t>
              </a:r>
              <a:endParaRPr lang="zh-TW" altLang="en-US" sz="1400" dirty="0">
                <a:latin typeface="Calibri" pitchFamily="34" charset="0"/>
              </a:endParaRPr>
            </a:p>
          </p:txBody>
        </p:sp>
        <p:sp>
          <p:nvSpPr>
            <p:cNvPr id="73" name="文字方塊 72"/>
            <p:cNvSpPr txBox="1"/>
            <p:nvPr/>
          </p:nvSpPr>
          <p:spPr>
            <a:xfrm>
              <a:off x="2500298" y="2620028"/>
              <a:ext cx="723275"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TW" altLang="en-US" sz="1400" dirty="0" smtClean="0">
                  <a:solidFill>
                    <a:schemeClr val="tx1"/>
                  </a:solidFill>
                </a:rPr>
                <a:t>有弱點</a:t>
              </a:r>
              <a:endParaRPr lang="en-US" altLang="zh-TW" sz="1400" dirty="0" smtClean="0">
                <a:solidFill>
                  <a:schemeClr val="tx1"/>
                </a:solidFill>
              </a:endParaRPr>
            </a:p>
            <a:p>
              <a:pPr algn="ctr"/>
              <a:r>
                <a:rPr lang="zh-TW" altLang="en-US" sz="1400" dirty="0" smtClean="0">
                  <a:solidFill>
                    <a:schemeClr val="tx1"/>
                  </a:solidFill>
                </a:rPr>
                <a:t>嗎？</a:t>
              </a:r>
              <a:endParaRPr lang="en-US" altLang="zh-TW" sz="1400" dirty="0" smtClean="0">
                <a:solidFill>
                  <a:schemeClr val="tx1"/>
                </a:solidFill>
              </a:endParaRPr>
            </a:p>
          </p:txBody>
        </p:sp>
        <p:sp>
          <p:nvSpPr>
            <p:cNvPr id="74" name="文字方塊 73"/>
            <p:cNvSpPr txBox="1"/>
            <p:nvPr/>
          </p:nvSpPr>
          <p:spPr>
            <a:xfrm>
              <a:off x="4063039" y="2620028"/>
              <a:ext cx="723275"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zh-TW" altLang="en-US" sz="1400" dirty="0" smtClean="0">
                  <a:solidFill>
                    <a:schemeClr val="tx1"/>
                  </a:solidFill>
                </a:rPr>
                <a:t>會被運</a:t>
              </a:r>
              <a:endParaRPr lang="en-US" altLang="zh-TW" sz="1400" dirty="0" smtClean="0">
                <a:solidFill>
                  <a:schemeClr val="tx1"/>
                </a:solidFill>
              </a:endParaRPr>
            </a:p>
            <a:p>
              <a:pPr algn="ctr"/>
              <a:r>
                <a:rPr lang="zh-TW" altLang="en-US" sz="1400" dirty="0" smtClean="0">
                  <a:solidFill>
                    <a:schemeClr val="tx1"/>
                  </a:solidFill>
                </a:rPr>
                <a:t>用嗎？</a:t>
              </a:r>
              <a:endParaRPr lang="en-US" altLang="zh-TW" sz="1400" dirty="0" smtClean="0">
                <a:solidFill>
                  <a:schemeClr val="tx1"/>
                </a:solidFill>
              </a:endParaRPr>
            </a:p>
          </p:txBody>
        </p:sp>
      </p:gr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cs typeface="Arial" pitchFamily="34" charset="0"/>
              </a:rPr>
              <a:t>資訊安全管理系統</a:t>
            </a:r>
            <a:endParaRPr lang="zh-TW" altLang="en-US" dirty="0"/>
          </a:p>
        </p:txBody>
      </p:sp>
      <p:sp>
        <p:nvSpPr>
          <p:cNvPr id="3" name="文字版面配置區 2"/>
          <p:cNvSpPr>
            <a:spLocks noGrp="1"/>
          </p:cNvSpPr>
          <p:nvPr>
            <p:ph type="body" idx="1"/>
          </p:nvPr>
        </p:nvSpPr>
        <p:spPr/>
        <p:txBody>
          <a:bodyPr/>
          <a:lstStyle/>
          <a:p>
            <a:r>
              <a:rPr lang="zh-TW" altLang="en-US" dirty="0" smtClean="0"/>
              <a:t>第四篇 第</a:t>
            </a:r>
            <a:r>
              <a:rPr lang="en-US" altLang="zh-TW" smtClean="0"/>
              <a:t>14</a:t>
            </a:r>
            <a:r>
              <a:rPr lang="zh-TW" altLang="en-US"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600"/>
              </a:spcBef>
            </a:pPr>
            <a:r>
              <a:rPr lang="zh-TW" altLang="en-US" sz="2000" dirty="0" smtClean="0"/>
              <a:t>轉移風險 </a:t>
            </a:r>
            <a:r>
              <a:rPr lang="en-US" altLang="zh-TW" sz="2000" dirty="0" smtClean="0"/>
              <a:t>(risk transfer) </a:t>
            </a:r>
            <a:r>
              <a:rPr lang="zh-TW" altLang="en-US" sz="2000" dirty="0" smtClean="0"/>
              <a:t>是將風險轉給另一個組織，例如保險公司。能以保險方式轉移的風險通常具有以下特性：</a:t>
            </a:r>
            <a:endParaRPr lang="en-US" altLang="zh-TW" sz="2000" dirty="0" smtClean="0"/>
          </a:p>
          <a:p>
            <a:pPr lvl="1">
              <a:spcBef>
                <a:spcPts val="600"/>
              </a:spcBef>
            </a:pPr>
            <a:r>
              <a:rPr lang="zh-TW" altLang="en-US" sz="1800" dirty="0" smtClean="0"/>
              <a:t>大量的組織具有類似的風險 </a:t>
            </a:r>
            <a:r>
              <a:rPr lang="en-US" altLang="zh-TW" sz="1800" dirty="0" smtClean="0"/>
              <a:t>(</a:t>
            </a:r>
            <a:r>
              <a:rPr lang="zh-TW" altLang="en-US" sz="1800" dirty="0" smtClean="0"/>
              <a:t>例如火災</a:t>
            </a:r>
            <a:r>
              <a:rPr lang="en-US" altLang="zh-TW" sz="1800" dirty="0" smtClean="0"/>
              <a:t>)</a:t>
            </a:r>
            <a:r>
              <a:rPr lang="zh-TW" altLang="en-US" sz="1800" dirty="0" smtClean="0"/>
              <a:t>，因此保險公司可將自身的風險分散到大批客戶的保費中。</a:t>
            </a:r>
            <a:endParaRPr lang="en-US" altLang="zh-TW" sz="1800" dirty="0" smtClean="0"/>
          </a:p>
          <a:p>
            <a:pPr lvl="1">
              <a:spcBef>
                <a:spcPts val="600"/>
              </a:spcBef>
            </a:pPr>
            <a:r>
              <a:rPr lang="zh-TW" altLang="en-US" sz="1800" dirty="0" smtClean="0"/>
              <a:t>只有「意外」需要保險，因此受保風險應該發生機率低且無人為控制。</a:t>
            </a:r>
            <a:endParaRPr lang="en-US" altLang="zh-TW" sz="1800" dirty="0" smtClean="0"/>
          </a:p>
          <a:p>
            <a:pPr lvl="1">
              <a:spcBef>
                <a:spcPts val="600"/>
              </a:spcBef>
            </a:pPr>
            <a:r>
              <a:rPr lang="zh-TW" altLang="en-US" sz="1800" dirty="0" smtClean="0"/>
              <a:t>通常損失巨大的風險才需要考慮以契約方式轉移。</a:t>
            </a:r>
            <a:endParaRPr lang="en-US" altLang="zh-TW" sz="1800" dirty="0" smtClean="0"/>
          </a:p>
          <a:p>
            <a:pPr>
              <a:spcBef>
                <a:spcPts val="600"/>
              </a:spcBef>
            </a:pPr>
            <a:r>
              <a:rPr lang="zh-TW" altLang="en-US" sz="2000" dirty="0" smtClean="0"/>
              <a:t>轉移風險並沒有消除弱點或者降低威脅的成功率，只是一種緩和巨大衝擊的方法。除了保險之外，還有以下方法可供參考：</a:t>
            </a:r>
            <a:endParaRPr lang="en-US" altLang="zh-TW" sz="2000" dirty="0" smtClean="0"/>
          </a:p>
          <a:p>
            <a:pPr lvl="1">
              <a:spcBef>
                <a:spcPts val="600"/>
              </a:spcBef>
            </a:pPr>
            <a:r>
              <a:rPr lang="zh-TW" altLang="en-US" sz="1800" dirty="0" smtClean="0"/>
              <a:t>分散風險：在系統中儘量避免單點失敗 </a:t>
            </a:r>
            <a:r>
              <a:rPr lang="en-US" altLang="zh-TW" sz="1800" dirty="0" smtClean="0"/>
              <a:t>(single point of failure)</a:t>
            </a:r>
            <a:r>
              <a:rPr lang="zh-TW" altLang="en-US" sz="1800" dirty="0" smtClean="0"/>
              <a:t> 的可能性。</a:t>
            </a:r>
            <a:endParaRPr lang="en-US" altLang="zh-TW" sz="1800" dirty="0" smtClean="0"/>
          </a:p>
          <a:p>
            <a:pPr lvl="1">
              <a:spcBef>
                <a:spcPts val="600"/>
              </a:spcBef>
            </a:pPr>
            <a:r>
              <a:rPr lang="zh-TW" altLang="en-US" sz="1800" dirty="0" smtClean="0"/>
              <a:t>兩面下注 </a:t>
            </a:r>
            <a:r>
              <a:rPr lang="en-US" altLang="zh-TW" sz="1800" dirty="0" smtClean="0"/>
              <a:t>(hedging)</a:t>
            </a:r>
            <a:r>
              <a:rPr lang="zh-TW" altLang="en-US" sz="1800" dirty="0" smtClean="0"/>
              <a:t>：將投資避險的手法用於資訊安全。例如讓最重要的應用分別執行在 </a:t>
            </a:r>
            <a:r>
              <a:rPr lang="en-US" altLang="zh-TW" sz="1800" dirty="0" smtClean="0"/>
              <a:t>Windows </a:t>
            </a:r>
            <a:r>
              <a:rPr lang="zh-TW" altLang="en-US" sz="1800" dirty="0" smtClean="0"/>
              <a:t>和 </a:t>
            </a:r>
            <a:r>
              <a:rPr lang="en-US" altLang="zh-TW" sz="1800" dirty="0" smtClean="0"/>
              <a:t>Unix</a:t>
            </a:r>
            <a:r>
              <a:rPr lang="zh-TW" altLang="en-US" sz="1800" dirty="0" smtClean="0"/>
              <a:t> 系統並互成備援，同時遭攻擊的機率不高。</a:t>
            </a:r>
            <a:endParaRPr lang="en-US" altLang="zh-TW" sz="1800" dirty="0" smtClean="0"/>
          </a:p>
          <a:p>
            <a:pPr lvl="1">
              <a:spcBef>
                <a:spcPts val="600"/>
              </a:spcBef>
            </a:pPr>
            <a:r>
              <a:rPr lang="zh-TW" altLang="en-US" sz="1800" dirty="0" smtClean="0"/>
              <a:t>資訊外包 </a:t>
            </a:r>
            <a:r>
              <a:rPr lang="en-US" altLang="zh-TW" sz="1800" dirty="0" smtClean="0"/>
              <a:t>(outsourcing)</a:t>
            </a:r>
            <a:r>
              <a:rPr lang="zh-TW" altLang="en-US" sz="1800" dirty="0" smtClean="0"/>
              <a:t>：讓專業公司幫組織做資訊營運可能是個好選擇，外部虛擬主機服務可能比缺乏專業人員的組織內更安全。</a:t>
            </a:r>
            <a:endParaRPr lang="zh-TW" altLang="en-US" sz="1800" dirty="0"/>
          </a:p>
        </p:txBody>
      </p:sp>
      <p:sp>
        <p:nvSpPr>
          <p:cNvPr id="3" name="標題 2"/>
          <p:cNvSpPr>
            <a:spLocks noGrp="1"/>
          </p:cNvSpPr>
          <p:nvPr>
            <p:ph type="title"/>
          </p:nvPr>
        </p:nvSpPr>
        <p:spPr/>
        <p:txBody>
          <a:bodyPr/>
          <a:lstStyle/>
          <a:p>
            <a:r>
              <a:rPr lang="zh-TW" altLang="en-US" dirty="0" smtClean="0"/>
              <a:t>轉移風險</a:t>
            </a:r>
            <a:endParaRPr lang="zh-TW" altLang="en-US" dirty="0"/>
          </a:p>
        </p:txBody>
      </p:sp>
    </p:spTree>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避免風險 </a:t>
            </a:r>
            <a:r>
              <a:rPr lang="en-US" altLang="zh-TW" sz="2000" dirty="0" smtClean="0"/>
              <a:t>(risk avoidance)</a:t>
            </a:r>
            <a:r>
              <a:rPr lang="zh-TW" altLang="en-US" sz="2000" dirty="0" smtClean="0"/>
              <a:t> 可以解決所有的風險問題 </a:t>
            </a:r>
            <a:r>
              <a:rPr lang="en-US" altLang="zh-TW" sz="2000" dirty="0" smtClean="0"/>
              <a:t>(</a:t>
            </a:r>
            <a:r>
              <a:rPr lang="zh-TW" altLang="en-US" sz="2000" dirty="0" smtClean="0"/>
              <a:t>例如不搭飛機就沒有飛安風險</a:t>
            </a:r>
            <a:r>
              <a:rPr lang="en-US" altLang="zh-TW" sz="2000" dirty="0" smtClean="0"/>
              <a:t>)</a:t>
            </a:r>
            <a:r>
              <a:rPr lang="zh-TW" altLang="en-US" sz="2000" dirty="0" smtClean="0"/>
              <a:t>；但避免風險也代表放棄這個風險所伴隨的利益，如方便性、節省時間、或商機與利潤等。</a:t>
            </a:r>
            <a:endParaRPr lang="en-US" altLang="zh-TW" sz="2000" dirty="0" smtClean="0"/>
          </a:p>
          <a:p>
            <a:r>
              <a:rPr lang="zh-TW" altLang="en-US" sz="2000" dirty="0" smtClean="0"/>
              <a:t>在以下的情況，個人或組織可能會選擇避免風險：</a:t>
            </a:r>
            <a:endParaRPr lang="en-US" altLang="zh-TW" sz="2000" dirty="0" smtClean="0"/>
          </a:p>
          <a:p>
            <a:pPr lvl="1"/>
            <a:r>
              <a:rPr lang="zh-TW" altLang="en-US" sz="1800" u="sng" dirty="0" smtClean="0"/>
              <a:t>衝擊會超過組織所能承受時</a:t>
            </a:r>
            <a:r>
              <a:rPr lang="zh-TW" altLang="en-US" sz="1800" dirty="0" smtClean="0"/>
              <a:t>：例如第</a:t>
            </a:r>
            <a:r>
              <a:rPr lang="en-US" altLang="zh-TW" sz="1800" dirty="0" smtClean="0"/>
              <a:t>12</a:t>
            </a:r>
            <a:r>
              <a:rPr lang="zh-TW" altLang="en-US" sz="1800" dirty="0" smtClean="0"/>
              <a:t>頁所述的高等級衝擊可能會</a:t>
            </a:r>
            <a:r>
              <a:rPr lang="zh-TW" altLang="en-US" sz="1800" dirty="0" smtClean="0">
                <a:latin typeface="微軟正黑體"/>
                <a:ea typeface="微軟正黑體"/>
              </a:rPr>
              <a:t>「</a:t>
            </a:r>
            <a:r>
              <a:rPr lang="zh-TW" altLang="en-US" sz="1800" dirty="0" smtClean="0">
                <a:sym typeface="Wingdings" pitchFamily="2" charset="2"/>
              </a:rPr>
              <a:t>嚴重地違背、傷害或阻礙一個組織的使命、聲譽、或利益」或</a:t>
            </a:r>
            <a:r>
              <a:rPr lang="zh-TW" altLang="en-US" sz="1800" dirty="0" smtClean="0">
                <a:latin typeface="微軟正黑體"/>
                <a:ea typeface="微軟正黑體"/>
              </a:rPr>
              <a:t>「</a:t>
            </a:r>
            <a:r>
              <a:rPr lang="zh-TW" altLang="en-US" sz="1800" dirty="0" smtClean="0">
                <a:sym typeface="Wingdings" pitchFamily="2" charset="2"/>
              </a:rPr>
              <a:t>可能造成人員的死亡或嚴重受傷」，</a:t>
            </a:r>
            <a:r>
              <a:rPr lang="zh-TW" altLang="en-US" sz="1800" dirty="0" smtClean="0"/>
              <a:t>這種風險應該</a:t>
            </a:r>
            <a:r>
              <a:rPr lang="zh-TW" altLang="en-US" sz="1800" dirty="0" smtClean="0">
                <a:sym typeface="Wingdings" pitchFamily="2" charset="2"/>
              </a:rPr>
              <a:t>避免。</a:t>
            </a:r>
            <a:endParaRPr lang="en-US" altLang="zh-TW" sz="1800" dirty="0" smtClean="0"/>
          </a:p>
          <a:p>
            <a:pPr lvl="1"/>
            <a:r>
              <a:rPr lang="zh-TW" altLang="en-US" sz="1800" u="sng" dirty="0" smtClean="0"/>
              <a:t>風險的利益低於潛在損失時</a:t>
            </a:r>
            <a:r>
              <a:rPr lang="zh-TW" altLang="en-US" sz="1800" dirty="0" smtClean="0"/>
              <a:t>：例如在程式裡保留一個維護用的後門可以方便未來修改，但若被駭客發現則損失更大；這種風險也應考慮避免。</a:t>
            </a:r>
            <a:endParaRPr lang="en-US" altLang="zh-TW" sz="1800" dirty="0" smtClean="0"/>
          </a:p>
          <a:p>
            <a:pPr lvl="1"/>
            <a:r>
              <a:rPr lang="zh-TW" altLang="en-US" sz="1800" u="sng" dirty="0" smtClean="0"/>
              <a:t>保險費用太高時</a:t>
            </a:r>
            <a:r>
              <a:rPr lang="zh-TW" altLang="en-US" sz="1800" dirty="0" smtClean="0"/>
              <a:t>：保險的前提是損失很大但機率很低；因此可以用經常性的低廉保費來減緩一次性的巨大損失。但有些風險損失大而且機率高，就不屬於適合保險的範圍，而應選擇避免風險 。</a:t>
            </a:r>
            <a:endParaRPr lang="en-US" altLang="zh-TW" sz="1800" dirty="0" smtClean="0"/>
          </a:p>
        </p:txBody>
      </p:sp>
      <p:sp>
        <p:nvSpPr>
          <p:cNvPr id="3" name="標題 2"/>
          <p:cNvSpPr>
            <a:spLocks noGrp="1"/>
          </p:cNvSpPr>
          <p:nvPr>
            <p:ph type="title"/>
          </p:nvPr>
        </p:nvSpPr>
        <p:spPr/>
        <p:txBody>
          <a:bodyPr/>
          <a:lstStyle/>
          <a:p>
            <a:r>
              <a:rPr lang="zh-TW" altLang="en-US" dirty="0" smtClean="0"/>
              <a:t>避免風險</a:t>
            </a:r>
            <a:endParaRPr lang="zh-TW" altLang="en-US" dirty="0"/>
          </a:p>
        </p:txBody>
      </p:sp>
    </p:spTree>
  </p:cSld>
  <p:clrMapOvr>
    <a:masterClrMapping/>
  </p:clrMapOvr>
  <p:transition>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雖然接受、轉移、與避免風險都是處置某些風險的有效方法，但是資訊安全管理的重心在降低風險 </a:t>
            </a:r>
            <a:r>
              <a:rPr lang="en-US" altLang="zh-TW" sz="2000" dirty="0" smtClean="0"/>
              <a:t>(risk reduction)</a:t>
            </a:r>
            <a:r>
              <a:rPr lang="zh-TW" altLang="en-US" sz="2000" dirty="0" smtClean="0"/>
              <a:t>。</a:t>
            </a:r>
            <a:endParaRPr lang="en-US" altLang="zh-TW" sz="2000" dirty="0" smtClean="0"/>
          </a:p>
          <a:p>
            <a:r>
              <a:rPr lang="zh-TW" altLang="en-US" sz="2000" dirty="0" smtClean="0"/>
              <a:t>降低風險是選擇並建置適當的安全防禦措施以減少損失；它可以從三方面著手：</a:t>
            </a:r>
            <a:endParaRPr lang="en-US" altLang="zh-TW" sz="2000" dirty="0" smtClean="0"/>
          </a:p>
          <a:p>
            <a:pPr lvl="1"/>
            <a:r>
              <a:rPr lang="zh-TW" altLang="en-US" sz="1800" u="sng" dirty="0" smtClean="0"/>
              <a:t>縮小衝擊</a:t>
            </a:r>
            <a:r>
              <a:rPr lang="zh-TW" altLang="en-US" sz="1800" dirty="0" smtClean="0"/>
              <a:t>：藉由偵測、預防等措施來縮小衝擊、降低風險。例如我們很難控制火災不發生，但若有適當的滅火設備並做好防火宣導，就能在火災發生時減少損失。</a:t>
            </a:r>
            <a:endParaRPr lang="en-US" altLang="zh-TW" sz="1800" dirty="0" smtClean="0"/>
          </a:p>
          <a:p>
            <a:pPr lvl="1"/>
            <a:r>
              <a:rPr lang="zh-TW" altLang="en-US" sz="1800" u="sng" dirty="0" smtClean="0"/>
              <a:t>彌補弱點</a:t>
            </a:r>
            <a:r>
              <a:rPr lang="zh-TW" altLang="en-US" sz="1800" dirty="0" smtClean="0"/>
              <a:t>：找到個別的弱點或缺陷並設計矯正措施，可以有效的降低風險。假如發現許多員工使用太弱的通關密碼，我們可以修改登入軟體，要求這些員工重設密碼並測試它們的強度。</a:t>
            </a:r>
            <a:endParaRPr lang="en-US" altLang="zh-TW" sz="1800" dirty="0" smtClean="0"/>
          </a:p>
          <a:p>
            <a:pPr lvl="1"/>
            <a:r>
              <a:rPr lang="zh-TW" altLang="en-US" sz="1800" u="sng" dirty="0" smtClean="0"/>
              <a:t>降低威脅的成功率</a:t>
            </a:r>
            <a:r>
              <a:rPr lang="zh-TW" altLang="en-US" sz="1800" dirty="0" smtClean="0"/>
              <a:t>：透過全面的安全管理計畫可以封閉入侵管道，降低威脅的成功率。防禦必須全面，有組織花大錢做網路防禦，卻疏於員工的資訊安全教育；若駭客轉而運用社交工程，整體威脅成功率未必降低。</a:t>
            </a:r>
            <a:endParaRPr lang="en-US" altLang="zh-TW" sz="1800" dirty="0" smtClean="0"/>
          </a:p>
        </p:txBody>
      </p:sp>
      <p:sp>
        <p:nvSpPr>
          <p:cNvPr id="3" name="標題 2"/>
          <p:cNvSpPr>
            <a:spLocks noGrp="1"/>
          </p:cNvSpPr>
          <p:nvPr>
            <p:ph type="title"/>
          </p:nvPr>
        </p:nvSpPr>
        <p:spPr/>
        <p:txBody>
          <a:bodyPr/>
          <a:lstStyle/>
          <a:p>
            <a:r>
              <a:rPr lang="zh-TW" altLang="en-US" dirty="0" smtClean="0"/>
              <a:t>降低風險</a:t>
            </a:r>
            <a:endParaRPr lang="zh-TW" altLang="en-US" dirty="0"/>
          </a:p>
        </p:txBody>
      </p:sp>
    </p:spTree>
  </p:cSld>
  <p:clrMapOvr>
    <a:masterClrMapping/>
  </p:clrMapOvr>
  <p:transition>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對於每一個風險都要有處置的行動，如果決定採取</a:t>
            </a:r>
            <a:r>
              <a:rPr lang="zh-TW" altLang="en-US" sz="2000" dirty="0" smtClean="0">
                <a:ea typeface="微軟正黑體"/>
              </a:rPr>
              <a:t>「</a:t>
            </a:r>
            <a:r>
              <a:rPr lang="zh-TW" altLang="en-US" sz="2000" dirty="0" smtClean="0"/>
              <a:t>降低風險</a:t>
            </a:r>
            <a:r>
              <a:rPr lang="zh-TW" altLang="en-US" sz="2000" dirty="0" smtClean="0">
                <a:ea typeface="微軟正黑體"/>
              </a:rPr>
              <a:t>」，就要有對應的防禦措施。「風險管理計畫 </a:t>
            </a:r>
            <a:r>
              <a:rPr lang="en-US" altLang="zh-TW" sz="2000" dirty="0" smtClean="0">
                <a:ea typeface="微軟正黑體"/>
              </a:rPr>
              <a:t>(risk management plan)</a:t>
            </a:r>
            <a:r>
              <a:rPr lang="zh-TW" altLang="en-US" sz="2000" dirty="0" smtClean="0">
                <a:ea typeface="微軟正黑體"/>
              </a:rPr>
              <a:t>」讓組織依循一定的流程與防禦措施持續地降低風險。</a:t>
            </a:r>
            <a:endParaRPr lang="en-US" altLang="zh-TW" sz="2000" dirty="0" smtClean="0">
              <a:ea typeface="微軟正黑體"/>
            </a:endParaRPr>
          </a:p>
          <a:p>
            <a:r>
              <a:rPr lang="zh-TW" altLang="en-US" sz="2000" dirty="0" smtClean="0">
                <a:ea typeface="微軟正黑體"/>
              </a:rPr>
              <a:t>「資訊安全管理系統 </a:t>
            </a:r>
            <a:r>
              <a:rPr lang="en-US" altLang="zh-TW" sz="2000" dirty="0" smtClean="0">
                <a:ea typeface="微軟正黑體"/>
              </a:rPr>
              <a:t>(ISMS)</a:t>
            </a:r>
            <a:r>
              <a:rPr lang="zh-TW" altLang="en-US" sz="2000" dirty="0" smtClean="0">
                <a:ea typeface="微軟正黑體"/>
              </a:rPr>
              <a:t>」也是一種風險管理計畫，它從風險評鑑開始，再針對分析的結果做管理計畫。</a:t>
            </a:r>
            <a:r>
              <a:rPr lang="en-US" altLang="zh-TW" sz="2000" dirty="0" smtClean="0">
                <a:ea typeface="微軟正黑體"/>
              </a:rPr>
              <a:t>ISMS</a:t>
            </a:r>
            <a:r>
              <a:rPr lang="zh-TW" altLang="en-US" sz="2000" dirty="0" smtClean="0">
                <a:ea typeface="微軟正黑體"/>
              </a:rPr>
              <a:t> 提供</a:t>
            </a:r>
            <a:r>
              <a:rPr lang="en-US" altLang="zh-TW" sz="2000" dirty="0" smtClean="0">
                <a:ea typeface="微軟正黑體"/>
              </a:rPr>
              <a:t>133</a:t>
            </a:r>
            <a:r>
              <a:rPr lang="zh-TW" altLang="en-US" sz="2000" dirty="0" smtClean="0">
                <a:ea typeface="微軟正黑體"/>
              </a:rPr>
              <a:t>種控制項目 </a:t>
            </a:r>
            <a:r>
              <a:rPr lang="en-US" altLang="zh-TW" sz="2000" dirty="0" smtClean="0">
                <a:ea typeface="微軟正黑體"/>
              </a:rPr>
              <a:t>(</a:t>
            </a:r>
            <a:r>
              <a:rPr lang="zh-TW" altLang="en-US" sz="2000" dirty="0" smtClean="0">
                <a:ea typeface="微軟正黑體"/>
              </a:rPr>
              <a:t>防禦措施</a:t>
            </a:r>
            <a:r>
              <a:rPr lang="en-US" altLang="zh-TW" sz="2000" dirty="0" smtClean="0">
                <a:ea typeface="微軟正黑體"/>
              </a:rPr>
              <a:t>)</a:t>
            </a:r>
            <a:r>
              <a:rPr lang="zh-TW" altLang="en-US" sz="2000" dirty="0" smtClean="0">
                <a:ea typeface="微軟正黑體"/>
              </a:rPr>
              <a:t>，組織挑選適合者，並將它們寫成「適用性聲明書 </a:t>
            </a:r>
            <a:r>
              <a:rPr lang="en-US" altLang="zh-TW" sz="2000" dirty="0" smtClean="0">
                <a:ea typeface="微軟正黑體"/>
              </a:rPr>
              <a:t>(statement of applicability, </a:t>
            </a:r>
            <a:r>
              <a:rPr lang="en-US" altLang="zh-TW" sz="2000" dirty="0" err="1" smtClean="0">
                <a:ea typeface="微軟正黑體"/>
              </a:rPr>
              <a:t>SoA</a:t>
            </a:r>
            <a:r>
              <a:rPr lang="en-US" altLang="zh-TW" sz="2000" dirty="0" smtClean="0">
                <a:ea typeface="微軟正黑體"/>
              </a:rPr>
              <a:t>)</a:t>
            </a:r>
            <a:r>
              <a:rPr lang="zh-TW" altLang="en-US" sz="2000" dirty="0" smtClean="0">
                <a:ea typeface="微軟正黑體"/>
              </a:rPr>
              <a:t>」做為推動資訊安全管理的腳本。</a:t>
            </a:r>
            <a:endParaRPr lang="en-US" altLang="zh-TW" sz="2000" dirty="0" smtClean="0">
              <a:ea typeface="微軟正黑體"/>
            </a:endParaRPr>
          </a:p>
          <a:p>
            <a:r>
              <a:rPr lang="zh-TW" altLang="en-US" sz="2000" dirty="0" smtClean="0">
                <a:ea typeface="微軟正黑體"/>
              </a:rPr>
              <a:t>接著依計畫執行緩和風險的行動：為決定轉移的風險買保險，避免不影響組織目標的風險，降低主要風險，並接受其它較不重要的風險。</a:t>
            </a:r>
            <a:endParaRPr lang="en-US" altLang="zh-TW" sz="2000" dirty="0" smtClean="0">
              <a:ea typeface="微軟正黑體"/>
            </a:endParaRPr>
          </a:p>
          <a:p>
            <a:r>
              <a:rPr lang="zh-TW" altLang="en-US" sz="2000" dirty="0" smtClean="0"/>
              <a:t>最後，要持續的檢討與評估</a:t>
            </a:r>
            <a:r>
              <a:rPr lang="zh-TW" altLang="en-US" sz="2000" dirty="0" smtClean="0">
                <a:ea typeface="微軟正黑體"/>
              </a:rPr>
              <a:t>風險管理計畫。</a:t>
            </a:r>
            <a:endParaRPr lang="en-US" altLang="zh-TW" sz="2000" dirty="0" smtClean="0">
              <a:ea typeface="微軟正黑體"/>
            </a:endParaRPr>
          </a:p>
          <a:p>
            <a:pPr lvl="1"/>
            <a:r>
              <a:rPr lang="zh-TW" altLang="en-US" sz="1800" dirty="0" smtClean="0"/>
              <a:t>評估先前選擇的控制項目是否仍然適用且有效。</a:t>
            </a:r>
            <a:endParaRPr lang="en-US" altLang="zh-TW" sz="1800" dirty="0" smtClean="0"/>
          </a:p>
          <a:p>
            <a:pPr lvl="1"/>
            <a:r>
              <a:rPr lang="zh-TW" altLang="en-US" sz="1800" dirty="0" smtClean="0"/>
              <a:t>評估風險值是否有改變，做為更新風險管理計畫的依據。</a:t>
            </a:r>
            <a:endParaRPr lang="zh-TW" altLang="en-US" sz="1800" dirty="0"/>
          </a:p>
        </p:txBody>
      </p:sp>
      <p:sp>
        <p:nvSpPr>
          <p:cNvPr id="3" name="標題 2"/>
          <p:cNvSpPr>
            <a:spLocks noGrp="1"/>
          </p:cNvSpPr>
          <p:nvPr>
            <p:ph type="title"/>
          </p:nvPr>
        </p:nvSpPr>
        <p:spPr/>
        <p:txBody>
          <a:bodyPr>
            <a:normAutofit/>
          </a:bodyPr>
          <a:lstStyle/>
          <a:p>
            <a:r>
              <a:rPr lang="zh-TW" altLang="en-US" dirty="0" smtClean="0"/>
              <a:t>建立風險管理計畫</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2000"/>
                                        <p:tgtEl>
                                          <p:spTgt spid="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428892"/>
          </a:xfrm>
        </p:spPr>
        <p:txBody>
          <a:bodyPr>
            <a:normAutofit/>
          </a:bodyPr>
          <a:lstStyle/>
          <a:p>
            <a:r>
              <a:rPr lang="zh-TW" altLang="en-US" sz="2000" dirty="0" smtClean="0"/>
              <a:t>殘餘風險 </a:t>
            </a:r>
            <a:r>
              <a:rPr lang="en-US" altLang="zh-TW" sz="2000" dirty="0" smtClean="0"/>
              <a:t>(residual risk) </a:t>
            </a:r>
            <a:r>
              <a:rPr lang="zh-TW" altLang="en-US" sz="2000" dirty="0" smtClean="0"/>
              <a:t>是在經過風險管理程序，各種防禦措施都被執行之後還殘留下來的風險。它也包括所有一開始沒有被識別的風險，與被識別卻沒被指定處置方法的風險。</a:t>
            </a:r>
            <a:endParaRPr lang="en-US" altLang="zh-TW" sz="2000" dirty="0" smtClean="0"/>
          </a:p>
          <a:p>
            <a:r>
              <a:rPr lang="zh-TW" altLang="en-US" sz="2000" dirty="0" smtClean="0"/>
              <a:t>組織的管理階層和決策者應清楚瞭解殘餘風險；因此必須將它們寫入文件，並經常檢討。部分殘餘風險可以在下階段的風險管理中處置。</a:t>
            </a:r>
            <a:endParaRPr lang="en-US" altLang="zh-TW" sz="2000" dirty="0" smtClean="0"/>
          </a:p>
        </p:txBody>
      </p:sp>
      <p:sp>
        <p:nvSpPr>
          <p:cNvPr id="3" name="標題 2"/>
          <p:cNvSpPr>
            <a:spLocks noGrp="1"/>
          </p:cNvSpPr>
          <p:nvPr>
            <p:ph type="title"/>
          </p:nvPr>
        </p:nvSpPr>
        <p:spPr/>
        <p:txBody>
          <a:bodyPr/>
          <a:lstStyle/>
          <a:p>
            <a:r>
              <a:rPr lang="zh-TW" altLang="en-US" dirty="0" smtClean="0"/>
              <a:t>識別殘餘風險</a:t>
            </a:r>
            <a:endParaRPr lang="zh-TW" altLang="en-US" dirty="0"/>
          </a:p>
        </p:txBody>
      </p:sp>
      <p:grpSp>
        <p:nvGrpSpPr>
          <p:cNvPr id="9" name="群組 22"/>
          <p:cNvGrpSpPr/>
          <p:nvPr/>
        </p:nvGrpSpPr>
        <p:grpSpPr>
          <a:xfrm>
            <a:off x="1428728" y="3786190"/>
            <a:ext cx="5786478" cy="2286016"/>
            <a:chOff x="1428728" y="3857628"/>
            <a:chExt cx="5786478" cy="2286016"/>
          </a:xfrm>
        </p:grpSpPr>
        <p:sp>
          <p:nvSpPr>
            <p:cNvPr id="4" name="橢圓 3"/>
            <p:cNvSpPr/>
            <p:nvPr/>
          </p:nvSpPr>
          <p:spPr>
            <a:xfrm>
              <a:off x="1428728" y="4500570"/>
              <a:ext cx="1571636" cy="10001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t>風險管理中的各項防禦措施</a:t>
              </a:r>
              <a:endParaRPr lang="zh-TW" altLang="en-US" sz="1600" dirty="0"/>
            </a:p>
          </p:txBody>
        </p:sp>
        <p:sp>
          <p:nvSpPr>
            <p:cNvPr id="5" name="橢圓 4"/>
            <p:cNvSpPr/>
            <p:nvPr/>
          </p:nvSpPr>
          <p:spPr>
            <a:xfrm>
              <a:off x="5643570" y="4500570"/>
              <a:ext cx="1571636" cy="100013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t>殘餘風險</a:t>
              </a:r>
              <a:endParaRPr lang="zh-TW" altLang="en-US" dirty="0"/>
            </a:p>
          </p:txBody>
        </p:sp>
        <p:sp>
          <p:nvSpPr>
            <p:cNvPr id="6" name="圓角矩形 5"/>
            <p:cNvSpPr/>
            <p:nvPr/>
          </p:nvSpPr>
          <p:spPr>
            <a:xfrm>
              <a:off x="3571868" y="3857628"/>
              <a:ext cx="150019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縮小衝擊</a:t>
              </a:r>
              <a:endParaRPr lang="zh-TW" altLang="en-US" dirty="0"/>
            </a:p>
          </p:txBody>
        </p:sp>
        <p:sp>
          <p:nvSpPr>
            <p:cNvPr id="7" name="圓角矩形 6"/>
            <p:cNvSpPr/>
            <p:nvPr/>
          </p:nvSpPr>
          <p:spPr>
            <a:xfrm>
              <a:off x="3571868" y="4714884"/>
              <a:ext cx="150019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彌補弱點</a:t>
              </a:r>
              <a:endParaRPr lang="zh-TW" altLang="en-US" dirty="0"/>
            </a:p>
          </p:txBody>
        </p:sp>
        <p:sp>
          <p:nvSpPr>
            <p:cNvPr id="8" name="圓角矩形 7"/>
            <p:cNvSpPr/>
            <p:nvPr/>
          </p:nvSpPr>
          <p:spPr>
            <a:xfrm>
              <a:off x="3571868" y="5572140"/>
              <a:ext cx="1500198"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降低威脅</a:t>
              </a:r>
              <a:endParaRPr lang="en-US" altLang="zh-TW" sz="1600" dirty="0" smtClean="0"/>
            </a:p>
            <a:p>
              <a:pPr algn="ctr"/>
              <a:r>
                <a:rPr lang="zh-TW" altLang="en-US" sz="1600" dirty="0" smtClean="0"/>
                <a:t>的成功率</a:t>
              </a:r>
              <a:endParaRPr lang="zh-TW" altLang="en-US" sz="1600" dirty="0"/>
            </a:p>
          </p:txBody>
        </p:sp>
        <p:cxnSp>
          <p:nvCxnSpPr>
            <p:cNvPr id="10" name="直線單箭頭接點 9"/>
            <p:cNvCxnSpPr>
              <a:stCxn id="4" idx="6"/>
              <a:endCxn id="7" idx="1"/>
            </p:cNvCxnSpPr>
            <p:nvPr/>
          </p:nvCxnSpPr>
          <p:spPr>
            <a:xfrm>
              <a:off x="3000364" y="500063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7" idx="3"/>
              <a:endCxn id="5" idx="2"/>
            </p:cNvCxnSpPr>
            <p:nvPr/>
          </p:nvCxnSpPr>
          <p:spPr>
            <a:xfrm>
              <a:off x="5072066" y="500063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肘形接點 15"/>
            <p:cNvCxnSpPr>
              <a:stCxn id="8" idx="1"/>
              <a:endCxn id="6" idx="1"/>
            </p:cNvCxnSpPr>
            <p:nvPr/>
          </p:nvCxnSpPr>
          <p:spPr>
            <a:xfrm rot="10800000">
              <a:off x="3571868" y="4143380"/>
              <a:ext cx="1588" cy="1714512"/>
            </a:xfrm>
            <a:prstGeom prst="bentConnector3">
              <a:avLst>
                <a:gd name="adj1" fmla="val 14395466"/>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肘形接點 17"/>
            <p:cNvCxnSpPr>
              <a:stCxn id="6" idx="3"/>
              <a:endCxn id="8" idx="3"/>
            </p:cNvCxnSpPr>
            <p:nvPr/>
          </p:nvCxnSpPr>
          <p:spPr>
            <a:xfrm>
              <a:off x="5072066" y="4143380"/>
              <a:ext cx="1588" cy="1714512"/>
            </a:xfrm>
            <a:prstGeom prst="bentConnector3">
              <a:avLst>
                <a:gd name="adj1" fmla="val 14395466"/>
              </a:avLst>
            </a:prstGeom>
          </p:spPr>
          <p:style>
            <a:lnRef idx="1">
              <a:schemeClr val="accent1"/>
            </a:lnRef>
            <a:fillRef idx="0">
              <a:schemeClr val="accent1"/>
            </a:fillRef>
            <a:effectRef idx="0">
              <a:schemeClr val="accent1"/>
            </a:effectRef>
            <a:fontRef idx="minor">
              <a:schemeClr val="tx1"/>
            </a:fontRef>
          </p:style>
        </p:cxnSp>
        <p:cxnSp>
          <p:nvCxnSpPr>
            <p:cNvPr id="20" name="肘形接點 19"/>
            <p:cNvCxnSpPr>
              <a:stCxn id="5" idx="4"/>
              <a:endCxn id="4" idx="4"/>
            </p:cNvCxnSpPr>
            <p:nvPr/>
          </p:nvCxnSpPr>
          <p:spPr>
            <a:xfrm rot="5400000">
              <a:off x="4321967" y="3393281"/>
              <a:ext cx="1588" cy="4214842"/>
            </a:xfrm>
            <a:prstGeom prst="bentConnector3">
              <a:avLst>
                <a:gd name="adj1" fmla="val 54788745"/>
              </a:avLst>
            </a:prstGeom>
            <a:ln>
              <a:prstDash val="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ISMS / ISO 27001</a:t>
            </a:r>
            <a:r>
              <a:rPr lang="zh-TW" altLang="en-US" dirty="0" smtClean="0"/>
              <a:t>的要求</a:t>
            </a:r>
            <a:endParaRPr lang="zh-TW" altLang="en-US" dirty="0"/>
          </a:p>
        </p:txBody>
      </p:sp>
      <p:sp>
        <p:nvSpPr>
          <p:cNvPr id="5" name="內容版面配置區 2"/>
          <p:cNvSpPr txBox="1">
            <a:spLocks/>
          </p:cNvSpPr>
          <p:nvPr/>
        </p:nvSpPr>
        <p:spPr>
          <a:xfrm>
            <a:off x="2944382" y="2685454"/>
            <a:ext cx="2770626" cy="2600934"/>
          </a:xfrm>
          <a:prstGeom prst="rect">
            <a:avLst/>
          </a:prstGeom>
          <a:noFill/>
          <a:ln>
            <a:noFill/>
          </a:ln>
        </p:spPr>
        <p:style>
          <a:lnRef idx="3">
            <a:schemeClr val="lt1"/>
          </a:lnRef>
          <a:fillRef idx="1">
            <a:schemeClr val="accent1"/>
          </a:fillRef>
          <a:effectRef idx="1">
            <a:schemeClr val="accent1"/>
          </a:effectRef>
          <a:fontRef idx="minor">
            <a:schemeClr val="lt1"/>
          </a:fontRef>
        </p:style>
        <p:txBody>
          <a:bodyPr anchor="ctr"/>
          <a:lstStyle/>
          <a:p>
            <a:pPr marL="365685" marR="0" lvl="0" indent="-283406" algn="ctr" defTabSz="914400" rtl="0" eaLnBrk="1" fontAlgn="auto" latinLnBrk="0" hangingPunct="1">
              <a:lnSpc>
                <a:spcPct val="100000"/>
              </a:lnSpc>
              <a:spcBef>
                <a:spcPts val="599"/>
              </a:spcBef>
              <a:spcAft>
                <a:spcPts val="0"/>
              </a:spcAft>
              <a:buClr>
                <a:schemeClr val="accent1"/>
              </a:buClr>
              <a:buSzPct val="80000"/>
              <a:tabLst/>
              <a:defRPr/>
            </a:pPr>
            <a:r>
              <a:rPr kumimoji="0" lang="zh-TW" altLang="en-US" sz="2000" b="0" i="0" u="none" strike="noStrike" kern="1200" cap="none" spc="0" normalizeH="0" baseline="0" noProof="0" dirty="0" smtClean="0">
                <a:ln>
                  <a:noFill/>
                </a:ln>
                <a:solidFill>
                  <a:srgbClr val="990033"/>
                </a:solidFill>
                <a:uLnTx/>
                <a:uFillTx/>
                <a:latin typeface="+mn-ea"/>
                <a:ea typeface="+mn-ea"/>
                <a:cs typeface="+mn-cs"/>
              </a:rPr>
              <a:t>風險評鑑</a:t>
            </a:r>
            <a:endParaRPr kumimoji="0" lang="en-US" altLang="zh-TW" sz="2000" b="0" i="0" u="none" strike="noStrike" kern="1200" cap="none" spc="0" normalizeH="0" baseline="0" noProof="0" dirty="0" smtClean="0">
              <a:ln>
                <a:noFill/>
              </a:ln>
              <a:solidFill>
                <a:srgbClr val="990033"/>
              </a:solidFill>
              <a:uLnTx/>
              <a:uFillTx/>
              <a:latin typeface="+mn-ea"/>
              <a:ea typeface="+mn-ea"/>
              <a:cs typeface="+mn-cs"/>
            </a:endParaRPr>
          </a:p>
          <a:p>
            <a:pPr marL="365685" marR="0" lvl="0" indent="-283406" algn="ctr" defTabSz="914400" rtl="0" eaLnBrk="1" fontAlgn="auto" latinLnBrk="0" hangingPunct="1">
              <a:lnSpc>
                <a:spcPct val="100000"/>
              </a:lnSpc>
              <a:spcBef>
                <a:spcPts val="599"/>
              </a:spcBef>
              <a:spcAft>
                <a:spcPts val="0"/>
              </a:spcAft>
              <a:buClr>
                <a:schemeClr val="accent1"/>
              </a:buClr>
              <a:buSzPct val="80000"/>
              <a:tabLst/>
              <a:defRPr/>
            </a:pPr>
            <a:r>
              <a:rPr kumimoji="0" lang="zh-TW" altLang="en-US" sz="2000" b="0" i="0" u="none" strike="noStrike" kern="1200" cap="none" spc="0" normalizeH="0" baseline="0" noProof="0" dirty="0" smtClean="0">
                <a:ln>
                  <a:noFill/>
                </a:ln>
                <a:solidFill>
                  <a:srgbClr val="990033"/>
                </a:solidFill>
                <a:uLnTx/>
                <a:uFillTx/>
                <a:latin typeface="+mn-ea"/>
                <a:ea typeface="+mn-ea"/>
                <a:cs typeface="+mn-cs"/>
              </a:rPr>
              <a:t>四階文件</a:t>
            </a:r>
            <a:endParaRPr kumimoji="0" lang="en-US" altLang="zh-TW" sz="2000" b="0" i="0" u="none" strike="noStrike" kern="1200" cap="none" spc="0" normalizeH="0" baseline="0" noProof="0" dirty="0" smtClean="0">
              <a:ln>
                <a:noFill/>
              </a:ln>
              <a:solidFill>
                <a:srgbClr val="990033"/>
              </a:solidFill>
              <a:uLnTx/>
              <a:uFillTx/>
              <a:latin typeface="+mn-ea"/>
              <a:ea typeface="+mn-ea"/>
              <a:cs typeface="+mn-cs"/>
            </a:endParaRPr>
          </a:p>
          <a:p>
            <a:pPr marL="365685" marR="0" lvl="0" indent="-283406" algn="ctr" defTabSz="914400" rtl="0" eaLnBrk="1" fontAlgn="auto" latinLnBrk="0" hangingPunct="1">
              <a:lnSpc>
                <a:spcPct val="100000"/>
              </a:lnSpc>
              <a:spcBef>
                <a:spcPts val="599"/>
              </a:spcBef>
              <a:spcAft>
                <a:spcPts val="0"/>
              </a:spcAft>
              <a:buClr>
                <a:schemeClr val="accent1"/>
              </a:buClr>
              <a:buSzPct val="80000"/>
              <a:tabLst/>
              <a:defRPr/>
            </a:pPr>
            <a:r>
              <a:rPr kumimoji="0" lang="zh-TW" altLang="en-US" sz="2000" b="0" i="0" u="none" strike="noStrike" kern="1200" cap="none" spc="0" normalizeH="0" baseline="0" noProof="0" dirty="0" smtClean="0">
                <a:ln>
                  <a:noFill/>
                </a:ln>
                <a:solidFill>
                  <a:srgbClr val="990033"/>
                </a:solidFill>
                <a:uLnTx/>
                <a:uFillTx/>
                <a:latin typeface="+mn-ea"/>
                <a:ea typeface="+mn-ea"/>
                <a:cs typeface="+mn-cs"/>
              </a:rPr>
              <a:t>內部稽核</a:t>
            </a:r>
            <a:endParaRPr kumimoji="0" lang="en-US" altLang="zh-TW" sz="2000" b="0" i="0" u="none" strike="noStrike" kern="1200" cap="none" spc="0" normalizeH="0" baseline="0" noProof="0" dirty="0" smtClean="0">
              <a:ln>
                <a:noFill/>
              </a:ln>
              <a:solidFill>
                <a:srgbClr val="990033"/>
              </a:solidFill>
              <a:uLnTx/>
              <a:uFillTx/>
              <a:latin typeface="+mn-ea"/>
              <a:ea typeface="+mn-ea"/>
              <a:cs typeface="+mn-cs"/>
            </a:endParaRPr>
          </a:p>
          <a:p>
            <a:pPr marL="365685" marR="0" lvl="0" indent="-283406" algn="ctr" defTabSz="914400" rtl="0" eaLnBrk="1" fontAlgn="auto" latinLnBrk="0" hangingPunct="1">
              <a:lnSpc>
                <a:spcPct val="100000"/>
              </a:lnSpc>
              <a:spcBef>
                <a:spcPts val="599"/>
              </a:spcBef>
              <a:spcAft>
                <a:spcPts val="0"/>
              </a:spcAft>
              <a:buClr>
                <a:schemeClr val="accent1"/>
              </a:buClr>
              <a:buSzPct val="80000"/>
              <a:tabLst/>
              <a:defRPr/>
            </a:pPr>
            <a:r>
              <a:rPr kumimoji="0" lang="zh-TW" altLang="en-US" sz="2000" b="0" i="0" u="none" strike="noStrike" kern="1200" cap="none" spc="0" normalizeH="0" baseline="0" noProof="0" dirty="0" smtClean="0">
                <a:ln>
                  <a:noFill/>
                </a:ln>
                <a:solidFill>
                  <a:srgbClr val="990033"/>
                </a:solidFill>
                <a:uLnTx/>
                <a:uFillTx/>
                <a:latin typeface="+mn-ea"/>
                <a:ea typeface="+mn-ea"/>
                <a:cs typeface="+mn-cs"/>
              </a:rPr>
              <a:t>管</a:t>
            </a:r>
            <a:r>
              <a:rPr lang="zh-TW" altLang="en-US" sz="2000" noProof="0" dirty="0" smtClean="0">
                <a:solidFill>
                  <a:srgbClr val="990033"/>
                </a:solidFill>
                <a:latin typeface="+mn-ea"/>
              </a:rPr>
              <a:t>理審查</a:t>
            </a:r>
            <a:endParaRPr kumimoji="0" lang="en-US" altLang="zh-TW" sz="2000" b="0" i="0" u="none" strike="noStrike" kern="1200" cap="none" spc="0" normalizeH="0" baseline="0" noProof="0" dirty="0" smtClean="0">
              <a:ln>
                <a:noFill/>
              </a:ln>
              <a:solidFill>
                <a:srgbClr val="990033"/>
              </a:solidFill>
              <a:uLnTx/>
              <a:uFillTx/>
              <a:latin typeface="+mn-ea"/>
              <a:ea typeface="+mn-ea"/>
              <a:cs typeface="+mn-cs"/>
            </a:endParaRPr>
          </a:p>
          <a:p>
            <a:pPr marL="365685" marR="0" lvl="0" indent="-283406" algn="ctr" defTabSz="914400" rtl="0" eaLnBrk="1" fontAlgn="auto" latinLnBrk="0" hangingPunct="1">
              <a:lnSpc>
                <a:spcPct val="100000"/>
              </a:lnSpc>
              <a:spcBef>
                <a:spcPts val="599"/>
              </a:spcBef>
              <a:spcAft>
                <a:spcPts val="0"/>
              </a:spcAft>
              <a:buClr>
                <a:schemeClr val="accent1"/>
              </a:buClr>
              <a:buSzPct val="80000"/>
              <a:tabLst/>
              <a:defRPr/>
            </a:pPr>
            <a:r>
              <a:rPr kumimoji="0" lang="zh-TW" altLang="en-US" sz="2000" b="0" i="0" u="none" strike="noStrike" kern="1200" cap="none" spc="0" normalizeH="0" baseline="0" noProof="0" dirty="0" smtClean="0">
                <a:ln>
                  <a:noFill/>
                </a:ln>
                <a:solidFill>
                  <a:srgbClr val="990033"/>
                </a:solidFill>
                <a:uLnTx/>
                <a:uFillTx/>
                <a:latin typeface="+mn-ea"/>
                <a:ea typeface="+mn-ea"/>
                <a:cs typeface="+mn-cs"/>
              </a:rPr>
              <a:t>教育訓練</a:t>
            </a:r>
            <a:endParaRPr kumimoji="0" lang="en-US" altLang="zh-TW" sz="2000" b="0" i="0" u="none" strike="noStrike" kern="1200" cap="none" spc="0" normalizeH="0" baseline="0" noProof="0" dirty="0" smtClean="0">
              <a:ln>
                <a:noFill/>
              </a:ln>
              <a:solidFill>
                <a:srgbClr val="990033"/>
              </a:solidFill>
              <a:uLnTx/>
              <a:uFillTx/>
              <a:latin typeface="+mn-ea"/>
              <a:ea typeface="+mn-ea"/>
              <a:cs typeface="+mn-cs"/>
            </a:endParaRPr>
          </a:p>
        </p:txBody>
      </p:sp>
      <p:grpSp>
        <p:nvGrpSpPr>
          <p:cNvPr id="3" name="群組 18"/>
          <p:cNvGrpSpPr/>
          <p:nvPr/>
        </p:nvGrpSpPr>
        <p:grpSpPr>
          <a:xfrm>
            <a:off x="571501" y="1500174"/>
            <a:ext cx="7500961" cy="4800503"/>
            <a:chOff x="1285852" y="1601215"/>
            <a:chExt cx="7500961" cy="4800503"/>
          </a:xfrm>
        </p:grpSpPr>
        <p:sp>
          <p:nvSpPr>
            <p:cNvPr id="7" name="Oval 5"/>
            <p:cNvSpPr>
              <a:spLocks noChangeArrowheads="1"/>
            </p:cNvSpPr>
            <p:nvPr/>
          </p:nvSpPr>
          <p:spPr bwMode="auto">
            <a:xfrm>
              <a:off x="7029831" y="2713971"/>
              <a:ext cx="1612819" cy="836443"/>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a:latin typeface="+mn-ea"/>
                  <a:ea typeface="+mn-ea"/>
                </a:rPr>
                <a:t>資產管理</a:t>
              </a:r>
            </a:p>
          </p:txBody>
        </p:sp>
        <p:sp>
          <p:nvSpPr>
            <p:cNvPr id="8" name="Oval 6"/>
            <p:cNvSpPr>
              <a:spLocks noChangeArrowheads="1"/>
            </p:cNvSpPr>
            <p:nvPr/>
          </p:nvSpPr>
          <p:spPr bwMode="auto">
            <a:xfrm>
              <a:off x="4209650" y="1601215"/>
              <a:ext cx="1612819" cy="83644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dirty="0">
                  <a:latin typeface="+mn-ea"/>
                  <a:ea typeface="+mn-ea"/>
                </a:rPr>
                <a:t>安全政策</a:t>
              </a:r>
            </a:p>
          </p:txBody>
        </p:sp>
        <p:sp>
          <p:nvSpPr>
            <p:cNvPr id="9" name="Oval 7"/>
            <p:cNvSpPr>
              <a:spLocks noChangeArrowheads="1"/>
            </p:cNvSpPr>
            <p:nvPr/>
          </p:nvSpPr>
          <p:spPr bwMode="auto">
            <a:xfrm>
              <a:off x="5813459" y="1945103"/>
              <a:ext cx="1612819" cy="836443"/>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dirty="0">
                  <a:latin typeface="+mn-ea"/>
                  <a:ea typeface="+mn-ea"/>
                </a:rPr>
                <a:t>資訊安全的組織</a:t>
              </a:r>
            </a:p>
          </p:txBody>
        </p:sp>
        <p:sp>
          <p:nvSpPr>
            <p:cNvPr id="10" name="Oval 8"/>
            <p:cNvSpPr>
              <a:spLocks noChangeArrowheads="1"/>
            </p:cNvSpPr>
            <p:nvPr/>
          </p:nvSpPr>
          <p:spPr bwMode="auto">
            <a:xfrm>
              <a:off x="7173994" y="3727613"/>
              <a:ext cx="1612819" cy="83644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dirty="0">
                  <a:latin typeface="+mn-ea"/>
                  <a:ea typeface="+mn-ea"/>
                </a:rPr>
                <a:t>人力資源安全</a:t>
              </a:r>
            </a:p>
          </p:txBody>
        </p:sp>
        <p:sp>
          <p:nvSpPr>
            <p:cNvPr id="11" name="Oval 9"/>
            <p:cNvSpPr>
              <a:spLocks noChangeArrowheads="1"/>
            </p:cNvSpPr>
            <p:nvPr/>
          </p:nvSpPr>
          <p:spPr bwMode="auto">
            <a:xfrm>
              <a:off x="6633384" y="4715728"/>
              <a:ext cx="1612819" cy="83644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a:latin typeface="+mn-ea"/>
                  <a:ea typeface="+mn-ea"/>
                </a:rPr>
                <a:t>實體與環境安全</a:t>
              </a:r>
            </a:p>
          </p:txBody>
        </p:sp>
        <p:sp>
          <p:nvSpPr>
            <p:cNvPr id="12" name="Oval 10"/>
            <p:cNvSpPr>
              <a:spLocks noChangeArrowheads="1"/>
            </p:cNvSpPr>
            <p:nvPr/>
          </p:nvSpPr>
          <p:spPr bwMode="auto">
            <a:xfrm>
              <a:off x="5343022" y="5484595"/>
              <a:ext cx="1657870" cy="901016"/>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a:latin typeface="+mn-ea"/>
                  <a:ea typeface="+mn-ea"/>
                </a:rPr>
                <a:t>通訊與作業管理</a:t>
              </a:r>
            </a:p>
          </p:txBody>
        </p:sp>
        <p:sp>
          <p:nvSpPr>
            <p:cNvPr id="13" name="Oval 11"/>
            <p:cNvSpPr>
              <a:spLocks noChangeArrowheads="1"/>
            </p:cNvSpPr>
            <p:nvPr/>
          </p:nvSpPr>
          <p:spPr bwMode="auto">
            <a:xfrm>
              <a:off x="2164343" y="4714884"/>
              <a:ext cx="1666880" cy="83644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500" dirty="0">
                  <a:latin typeface="+mn-ea"/>
                  <a:ea typeface="+mn-ea"/>
                </a:rPr>
                <a:t>資訊系統獲取、</a:t>
              </a:r>
              <a:endParaRPr lang="en-US" altLang="zh-TW" sz="1500" dirty="0">
                <a:latin typeface="+mn-ea"/>
                <a:ea typeface="+mn-ea"/>
              </a:endParaRPr>
            </a:p>
            <a:p>
              <a:pPr algn="ctr" eaLnBrk="0" hangingPunct="0">
                <a:defRPr/>
              </a:pPr>
              <a:r>
                <a:rPr lang="zh-TW" altLang="en-US" sz="1500" dirty="0">
                  <a:latin typeface="+mn-ea"/>
                  <a:ea typeface="+mn-ea"/>
                </a:rPr>
                <a:t>開發及維護</a:t>
              </a:r>
            </a:p>
          </p:txBody>
        </p:sp>
        <p:sp>
          <p:nvSpPr>
            <p:cNvPr id="14" name="Oval 12"/>
            <p:cNvSpPr>
              <a:spLocks noChangeArrowheads="1"/>
            </p:cNvSpPr>
            <p:nvPr/>
          </p:nvSpPr>
          <p:spPr bwMode="auto">
            <a:xfrm>
              <a:off x="1434520" y="2646394"/>
              <a:ext cx="1612819" cy="83644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a:latin typeface="+mn-ea"/>
                  <a:ea typeface="+mn-ea"/>
                </a:rPr>
                <a:t>營運持續管理</a:t>
              </a:r>
            </a:p>
          </p:txBody>
        </p:sp>
        <p:sp>
          <p:nvSpPr>
            <p:cNvPr id="15" name="Oval 13"/>
            <p:cNvSpPr>
              <a:spLocks noChangeArrowheads="1"/>
            </p:cNvSpPr>
            <p:nvPr/>
          </p:nvSpPr>
          <p:spPr bwMode="auto">
            <a:xfrm>
              <a:off x="2578811" y="1903056"/>
              <a:ext cx="1612819" cy="836443"/>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dirty="0">
                  <a:latin typeface="+mn-ea"/>
                  <a:ea typeface="+mn-ea"/>
                </a:rPr>
                <a:t>遵循性 </a:t>
              </a:r>
            </a:p>
          </p:txBody>
        </p:sp>
        <p:sp>
          <p:nvSpPr>
            <p:cNvPr id="16" name="Oval 12"/>
            <p:cNvSpPr>
              <a:spLocks noChangeArrowheads="1"/>
            </p:cNvSpPr>
            <p:nvPr/>
          </p:nvSpPr>
          <p:spPr bwMode="auto">
            <a:xfrm>
              <a:off x="1285852" y="3769661"/>
              <a:ext cx="1612819" cy="83644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dirty="0" smtClean="0">
                  <a:latin typeface="+mn-ea"/>
                  <a:ea typeface="+mn-ea"/>
                </a:rPr>
                <a:t>資訊安全</a:t>
              </a:r>
              <a:endParaRPr lang="en-US" altLang="zh-TW" sz="1600" dirty="0" smtClean="0">
                <a:latin typeface="+mn-ea"/>
                <a:ea typeface="+mn-ea"/>
              </a:endParaRPr>
            </a:p>
            <a:p>
              <a:pPr algn="ctr" eaLnBrk="0" hangingPunct="0">
                <a:defRPr/>
              </a:pPr>
              <a:r>
                <a:rPr lang="zh-TW" altLang="en-US" sz="1600" dirty="0" smtClean="0">
                  <a:latin typeface="+mn-ea"/>
                  <a:ea typeface="+mn-ea"/>
                </a:rPr>
                <a:t>事故管理</a:t>
              </a:r>
              <a:endParaRPr lang="zh-TW" altLang="en-US" sz="1600" dirty="0">
                <a:latin typeface="+mn-ea"/>
                <a:ea typeface="+mn-ea"/>
              </a:endParaRPr>
            </a:p>
          </p:txBody>
        </p:sp>
        <p:sp>
          <p:nvSpPr>
            <p:cNvPr id="17" name="Oval 10"/>
            <p:cNvSpPr>
              <a:spLocks noChangeArrowheads="1"/>
            </p:cNvSpPr>
            <p:nvPr/>
          </p:nvSpPr>
          <p:spPr bwMode="auto">
            <a:xfrm>
              <a:off x="3485634" y="5500702"/>
              <a:ext cx="1657870" cy="901016"/>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hangingPunct="0">
                <a:defRPr/>
              </a:pPr>
              <a:r>
                <a:rPr lang="zh-TW" altLang="en-US" sz="1600">
                  <a:latin typeface="+mn-ea"/>
                  <a:ea typeface="+mn-ea"/>
                </a:rPr>
                <a:t>存取控制</a:t>
              </a: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戴明循環</a:t>
            </a:r>
            <a:endParaRPr lang="zh-TW" altLang="en-US" dirty="0"/>
          </a:p>
        </p:txBody>
      </p:sp>
      <p:sp>
        <p:nvSpPr>
          <p:cNvPr id="3" name="向右箭號圖說文字 2"/>
          <p:cNvSpPr/>
          <p:nvPr/>
        </p:nvSpPr>
        <p:spPr>
          <a:xfrm>
            <a:off x="500034" y="1142984"/>
            <a:ext cx="4214842" cy="2428892"/>
          </a:xfrm>
          <a:prstGeom prst="rightArrowCallout">
            <a:avLst>
              <a:gd name="adj1" fmla="val 22714"/>
              <a:gd name="adj2" fmla="val 22143"/>
              <a:gd name="adj3" fmla="val 23286"/>
              <a:gd name="adj4" fmla="val 8118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b="1" u="sng" dirty="0" smtClean="0">
                <a:solidFill>
                  <a:srgbClr val="FFFF00"/>
                </a:solidFill>
                <a:ea typeface="微軟正黑體" pitchFamily="34" charset="-120"/>
              </a:rPr>
              <a:t>P</a:t>
            </a:r>
            <a:r>
              <a:rPr lang="en-US" altLang="zh-TW" sz="1600" b="1" dirty="0" smtClean="0">
                <a:solidFill>
                  <a:schemeClr val="bg1"/>
                </a:solidFill>
                <a:ea typeface="微軟正黑體" pitchFamily="34" charset="-120"/>
              </a:rPr>
              <a:t>lan</a:t>
            </a:r>
            <a:r>
              <a:rPr lang="zh-TW" altLang="en-US" sz="1600" b="1" dirty="0" smtClean="0">
                <a:solidFill>
                  <a:schemeClr val="bg1"/>
                </a:solidFill>
                <a:ea typeface="微軟正黑體" pitchFamily="34" charset="-120"/>
              </a:rPr>
              <a:t>：規劃階段</a:t>
            </a:r>
            <a:endParaRPr lang="zh-TW" altLang="en-US" sz="1600" b="1" dirty="0">
              <a:solidFill>
                <a:schemeClr val="bg1"/>
              </a:solidFill>
              <a:ea typeface="微軟正黑體" pitchFamily="34" charset="-120"/>
            </a:endParaRPr>
          </a:p>
        </p:txBody>
      </p:sp>
      <p:sp>
        <p:nvSpPr>
          <p:cNvPr id="4" name="向下箭號圖說文字 3"/>
          <p:cNvSpPr/>
          <p:nvPr/>
        </p:nvSpPr>
        <p:spPr>
          <a:xfrm>
            <a:off x="4714876" y="1142984"/>
            <a:ext cx="3429024" cy="3214710"/>
          </a:xfrm>
          <a:prstGeom prst="downArrowCallout">
            <a:avLst>
              <a:gd name="adj1" fmla="val 14647"/>
              <a:gd name="adj2" fmla="val 14267"/>
              <a:gd name="adj3" fmla="val 20291"/>
              <a:gd name="adj4" fmla="val 7447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b="1" u="sng" dirty="0" smtClean="0">
                <a:solidFill>
                  <a:srgbClr val="FFFF00"/>
                </a:solidFill>
                <a:ea typeface="微軟正黑體" pitchFamily="34" charset="-120"/>
              </a:rPr>
              <a:t>D</a:t>
            </a:r>
            <a:r>
              <a:rPr lang="en-US" altLang="zh-TW" sz="1600" b="1" dirty="0" smtClean="0">
                <a:solidFill>
                  <a:schemeClr val="bg1"/>
                </a:solidFill>
                <a:ea typeface="微軟正黑體" pitchFamily="34" charset="-120"/>
              </a:rPr>
              <a:t>o</a:t>
            </a:r>
            <a:r>
              <a:rPr lang="zh-TW" altLang="en-US" sz="1600" b="1" dirty="0" smtClean="0">
                <a:solidFill>
                  <a:schemeClr val="bg1"/>
                </a:solidFill>
                <a:ea typeface="微軟正黑體" pitchFamily="34" charset="-120"/>
              </a:rPr>
              <a:t>：執行階段</a:t>
            </a:r>
            <a:endParaRPr lang="zh-TW" altLang="en-US" sz="1600" b="1" dirty="0">
              <a:solidFill>
                <a:schemeClr val="bg1"/>
              </a:solidFill>
              <a:ea typeface="微軟正黑體" pitchFamily="34" charset="-120"/>
            </a:endParaRPr>
          </a:p>
        </p:txBody>
      </p:sp>
      <p:sp>
        <p:nvSpPr>
          <p:cNvPr id="5" name="向左箭號圖說文字 4"/>
          <p:cNvSpPr/>
          <p:nvPr/>
        </p:nvSpPr>
        <p:spPr>
          <a:xfrm>
            <a:off x="3929058" y="4357694"/>
            <a:ext cx="4214842" cy="1928826"/>
          </a:xfrm>
          <a:prstGeom prst="leftArrowCallout">
            <a:avLst>
              <a:gd name="adj1" fmla="val 26541"/>
              <a:gd name="adj2" fmla="val 24723"/>
              <a:gd name="adj3" fmla="val 27955"/>
              <a:gd name="adj4" fmla="val 8261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b="1" u="sng" dirty="0" smtClean="0">
                <a:solidFill>
                  <a:srgbClr val="FFFF00"/>
                </a:solidFill>
                <a:ea typeface="微軟正黑體" pitchFamily="34" charset="-120"/>
              </a:rPr>
              <a:t>C</a:t>
            </a:r>
            <a:r>
              <a:rPr lang="en-US" altLang="zh-TW" sz="1600" b="1" dirty="0" smtClean="0">
                <a:solidFill>
                  <a:schemeClr val="bg1"/>
                </a:solidFill>
                <a:ea typeface="微軟正黑體" pitchFamily="34" charset="-120"/>
              </a:rPr>
              <a:t>heck</a:t>
            </a:r>
            <a:r>
              <a:rPr lang="zh-TW" altLang="en-US" sz="1600" b="1" dirty="0" smtClean="0">
                <a:solidFill>
                  <a:schemeClr val="bg1"/>
                </a:solidFill>
                <a:ea typeface="微軟正黑體" pitchFamily="34" charset="-120"/>
              </a:rPr>
              <a:t>：檢查階段</a:t>
            </a:r>
            <a:endParaRPr lang="zh-TW" altLang="en-US" sz="1600" b="1" dirty="0">
              <a:solidFill>
                <a:schemeClr val="bg1"/>
              </a:solidFill>
              <a:ea typeface="微軟正黑體" pitchFamily="34" charset="-120"/>
            </a:endParaRPr>
          </a:p>
        </p:txBody>
      </p:sp>
      <p:sp>
        <p:nvSpPr>
          <p:cNvPr id="6" name="向上箭號圖說文字 5"/>
          <p:cNvSpPr/>
          <p:nvPr/>
        </p:nvSpPr>
        <p:spPr>
          <a:xfrm>
            <a:off x="500034" y="3571876"/>
            <a:ext cx="3429024" cy="2714644"/>
          </a:xfrm>
          <a:prstGeom prst="upArrowCallout">
            <a:avLst>
              <a:gd name="adj1" fmla="val 16771"/>
              <a:gd name="adj2" fmla="val 18205"/>
              <a:gd name="adj3" fmla="val 23171"/>
              <a:gd name="adj4" fmla="val 7109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600" b="1" u="sng" dirty="0" smtClean="0">
                <a:solidFill>
                  <a:srgbClr val="FFFF00"/>
                </a:solidFill>
                <a:ea typeface="微軟正黑體" pitchFamily="34" charset="-120"/>
              </a:rPr>
              <a:t>A</a:t>
            </a:r>
            <a:r>
              <a:rPr lang="en-US" altLang="zh-TW" sz="1600" b="1" dirty="0" smtClean="0">
                <a:solidFill>
                  <a:schemeClr val="bg1"/>
                </a:solidFill>
                <a:ea typeface="微軟正黑體" pitchFamily="34" charset="-120"/>
              </a:rPr>
              <a:t>ct</a:t>
            </a:r>
            <a:r>
              <a:rPr lang="zh-TW" altLang="en-US" sz="1600" b="1" dirty="0" smtClean="0">
                <a:solidFill>
                  <a:schemeClr val="bg1"/>
                </a:solidFill>
                <a:ea typeface="微軟正黑體" pitchFamily="34" charset="-120"/>
              </a:rPr>
              <a:t>：行動階段</a:t>
            </a:r>
            <a:endParaRPr lang="zh-TW" altLang="en-US" sz="1600" b="1" dirty="0">
              <a:solidFill>
                <a:schemeClr val="bg1"/>
              </a:solidFill>
              <a:ea typeface="微軟正黑體" pitchFamily="34" charset="-120"/>
            </a:endParaRPr>
          </a:p>
        </p:txBody>
      </p:sp>
      <p:grpSp>
        <p:nvGrpSpPr>
          <p:cNvPr id="7" name="群組 18"/>
          <p:cNvGrpSpPr/>
          <p:nvPr/>
        </p:nvGrpSpPr>
        <p:grpSpPr>
          <a:xfrm>
            <a:off x="500034" y="1142984"/>
            <a:ext cx="4214842" cy="2428892"/>
            <a:chOff x="500034" y="6715148"/>
            <a:chExt cx="4214842" cy="2428892"/>
          </a:xfrm>
        </p:grpSpPr>
        <p:sp>
          <p:nvSpPr>
            <p:cNvPr id="8" name="向右箭號圖說文字 7"/>
            <p:cNvSpPr/>
            <p:nvPr/>
          </p:nvSpPr>
          <p:spPr>
            <a:xfrm>
              <a:off x="500034" y="6715148"/>
              <a:ext cx="4214842" cy="2428892"/>
            </a:xfrm>
            <a:prstGeom prst="rightArrowCallout">
              <a:avLst>
                <a:gd name="adj1" fmla="val 22714"/>
                <a:gd name="adj2" fmla="val 22143"/>
                <a:gd name="adj3" fmla="val 23286"/>
                <a:gd name="adj4" fmla="val 81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b="1" dirty="0" smtClean="0">
                  <a:solidFill>
                    <a:srgbClr val="FFFF00"/>
                  </a:solidFill>
                </a:rPr>
                <a:t>1</a:t>
              </a:r>
              <a:r>
                <a:rPr lang="zh-TW" altLang="en-US" sz="1600" b="1" dirty="0" smtClean="0">
                  <a:solidFill>
                    <a:srgbClr val="FFFF00"/>
                  </a:solidFill>
                </a:rPr>
                <a:t>、風險評鑑</a:t>
              </a:r>
              <a:r>
                <a:rPr lang="zh-TW" altLang="en-US" sz="1600" dirty="0" smtClean="0">
                  <a:solidFill>
                    <a:schemeClr val="bg1"/>
                  </a:solidFill>
                </a:rPr>
                <a:t>：建立表單並調查資訊</a:t>
              </a:r>
              <a:endParaRPr lang="en-US" altLang="zh-TW" sz="1600" dirty="0" smtClean="0">
                <a:solidFill>
                  <a:schemeClr val="bg1"/>
                </a:solidFill>
              </a:endParaRPr>
            </a:p>
            <a:p>
              <a:r>
                <a:rPr lang="zh-TW" altLang="en-US" sz="1600" dirty="0" smtClean="0">
                  <a:solidFill>
                    <a:schemeClr val="bg1"/>
                  </a:solidFill>
                </a:rPr>
                <a:t>      資產</a:t>
              </a:r>
            </a:p>
            <a:p>
              <a:r>
                <a:rPr lang="en-US" altLang="en-US" sz="1600" b="1" dirty="0" smtClean="0">
                  <a:solidFill>
                    <a:srgbClr val="FFFF00"/>
                  </a:solidFill>
                </a:rPr>
                <a:t>2</a:t>
              </a:r>
              <a:r>
                <a:rPr lang="en-US" altLang="en-US" sz="1600" b="1" dirty="0" smtClean="0">
                  <a:solidFill>
                    <a:srgbClr val="FFFF00"/>
                  </a:solidFill>
                  <a:cs typeface="Arial" charset="0"/>
                </a:rPr>
                <a:t>、</a:t>
              </a:r>
              <a:r>
                <a:rPr lang="zh-TW" altLang="en-US" sz="1600" b="1" dirty="0" smtClean="0">
                  <a:solidFill>
                    <a:srgbClr val="FFFF00"/>
                  </a:solidFill>
                </a:rPr>
                <a:t>四階文件</a:t>
              </a:r>
              <a:r>
                <a:rPr lang="zh-TW" altLang="en-US" sz="1600" dirty="0" smtClean="0">
                  <a:solidFill>
                    <a:schemeClr val="bg1"/>
                  </a:solidFill>
                </a:rPr>
                <a:t>：收集現有程序文件並</a:t>
              </a:r>
              <a:endParaRPr lang="en-US" altLang="zh-TW" sz="1600" dirty="0" smtClean="0">
                <a:solidFill>
                  <a:schemeClr val="bg1"/>
                </a:solidFill>
              </a:endParaRPr>
            </a:p>
            <a:p>
              <a:r>
                <a:rPr lang="zh-TW" altLang="en-US" sz="1600" dirty="0" smtClean="0">
                  <a:solidFill>
                    <a:schemeClr val="bg1"/>
                  </a:solidFill>
                </a:rPr>
                <a:t>      參考相關程序文件樣本</a:t>
              </a:r>
            </a:p>
            <a:p>
              <a:r>
                <a:rPr lang="en-US" altLang="zh-TW" sz="1600" b="1" dirty="0" smtClean="0">
                  <a:solidFill>
                    <a:srgbClr val="FFFF00"/>
                  </a:solidFill>
                </a:rPr>
                <a:t>3</a:t>
              </a:r>
              <a:r>
                <a:rPr lang="zh-TW" altLang="en-US" sz="1600" b="1" dirty="0" smtClean="0">
                  <a:solidFill>
                    <a:srgbClr val="FFFF00"/>
                  </a:solidFill>
                </a:rPr>
                <a:t>、內部稽核</a:t>
              </a:r>
              <a:r>
                <a:rPr lang="zh-TW" altLang="en-US" sz="1600" dirty="0" smtClean="0">
                  <a:solidFill>
                    <a:schemeClr val="bg1"/>
                  </a:solidFill>
                </a:rPr>
                <a:t>：選擇內部稽核人員與</a:t>
              </a:r>
              <a:endParaRPr lang="en-US" altLang="zh-TW" sz="1600" dirty="0" smtClean="0">
                <a:solidFill>
                  <a:schemeClr val="bg1"/>
                </a:solidFill>
              </a:endParaRPr>
            </a:p>
            <a:p>
              <a:r>
                <a:rPr lang="zh-TW" altLang="en-US" sz="1600" dirty="0" smtClean="0">
                  <a:solidFill>
                    <a:schemeClr val="bg1"/>
                  </a:solidFill>
                </a:rPr>
                <a:t>      撰寫稽核計劃</a:t>
              </a:r>
            </a:p>
            <a:p>
              <a:r>
                <a:rPr lang="en-US" altLang="zh-TW" sz="1600" b="1" dirty="0" smtClean="0">
                  <a:solidFill>
                    <a:srgbClr val="FFFF00"/>
                  </a:solidFill>
                </a:rPr>
                <a:t>4</a:t>
              </a:r>
              <a:r>
                <a:rPr lang="zh-TW" altLang="en-US" sz="1600" b="1" dirty="0" smtClean="0">
                  <a:solidFill>
                    <a:srgbClr val="FFFF00"/>
                  </a:solidFill>
                </a:rPr>
                <a:t>、管理審查</a:t>
              </a:r>
              <a:r>
                <a:rPr lang="zh-TW" altLang="en-US" sz="1600" dirty="0" smtClean="0">
                  <a:solidFill>
                    <a:schemeClr val="bg1"/>
                  </a:solidFill>
                </a:rPr>
                <a:t>：資訊安全組織確定</a:t>
              </a:r>
            </a:p>
            <a:p>
              <a:r>
                <a:rPr lang="en-US" altLang="zh-TW" sz="1600" b="1" dirty="0" smtClean="0">
                  <a:solidFill>
                    <a:srgbClr val="FFFF00"/>
                  </a:solidFill>
                </a:rPr>
                <a:t>5</a:t>
              </a:r>
              <a:r>
                <a:rPr lang="zh-TW" altLang="en-US" sz="1600" b="1" dirty="0" smtClean="0">
                  <a:solidFill>
                    <a:srgbClr val="FFFF00"/>
                  </a:solidFill>
                </a:rPr>
                <a:t>、教育訓練</a:t>
              </a:r>
              <a:r>
                <a:rPr lang="zh-TW" altLang="en-US" sz="1600" dirty="0" smtClean="0">
                  <a:solidFill>
                    <a:schemeClr val="bg1"/>
                  </a:solidFill>
                </a:rPr>
                <a:t>：資訊安全宣導</a:t>
              </a:r>
              <a:endParaRPr lang="zh-TW" altLang="en-US" sz="1600" dirty="0">
                <a:solidFill>
                  <a:schemeClr val="bg1"/>
                </a:solidFill>
              </a:endParaRPr>
            </a:p>
          </p:txBody>
        </p:sp>
        <p:sp>
          <p:nvSpPr>
            <p:cNvPr id="9" name="文字方塊 8"/>
            <p:cNvSpPr txBox="1"/>
            <p:nvPr/>
          </p:nvSpPr>
          <p:spPr>
            <a:xfrm>
              <a:off x="4143372" y="7786718"/>
              <a:ext cx="319318" cy="3385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TW" sz="1600" b="1" dirty="0" smtClean="0">
                  <a:solidFill>
                    <a:schemeClr val="bg1"/>
                  </a:solidFill>
                </a:rPr>
                <a:t>P</a:t>
              </a:r>
              <a:endParaRPr lang="zh-TW" altLang="en-US" sz="1600" b="1" dirty="0">
                <a:solidFill>
                  <a:schemeClr val="bg1"/>
                </a:solidFill>
              </a:endParaRPr>
            </a:p>
          </p:txBody>
        </p:sp>
      </p:grpSp>
      <p:grpSp>
        <p:nvGrpSpPr>
          <p:cNvPr id="10" name="群組 19"/>
          <p:cNvGrpSpPr/>
          <p:nvPr/>
        </p:nvGrpSpPr>
        <p:grpSpPr>
          <a:xfrm>
            <a:off x="4714876" y="1142984"/>
            <a:ext cx="3429024" cy="3214710"/>
            <a:chOff x="4714876" y="6715148"/>
            <a:chExt cx="3429024" cy="3214710"/>
          </a:xfrm>
        </p:grpSpPr>
        <p:sp>
          <p:nvSpPr>
            <p:cNvPr id="11" name="向下箭號圖說文字 10"/>
            <p:cNvSpPr/>
            <p:nvPr/>
          </p:nvSpPr>
          <p:spPr>
            <a:xfrm>
              <a:off x="4714876" y="6715148"/>
              <a:ext cx="3429024" cy="3214710"/>
            </a:xfrm>
            <a:prstGeom prst="downArrowCallout">
              <a:avLst>
                <a:gd name="adj1" fmla="val 14874"/>
                <a:gd name="adj2" fmla="val 14267"/>
                <a:gd name="adj3" fmla="val 19885"/>
                <a:gd name="adj4" fmla="val 74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b="1" dirty="0" smtClean="0">
                  <a:solidFill>
                    <a:srgbClr val="FFFF00"/>
                  </a:solidFill>
                </a:rPr>
                <a:t>1</a:t>
              </a:r>
              <a:r>
                <a:rPr lang="zh-TW" altLang="en-US" sz="1600" b="1" dirty="0" smtClean="0">
                  <a:solidFill>
                    <a:srgbClr val="FFFF00"/>
                  </a:solidFill>
                </a:rPr>
                <a:t>、風險評鑑</a:t>
              </a:r>
              <a:r>
                <a:rPr lang="zh-TW" altLang="en-US" sz="1600" dirty="0" smtClean="0">
                  <a:solidFill>
                    <a:schemeClr val="bg1"/>
                  </a:solidFill>
                </a:rPr>
                <a:t>：建立資產清冊並實施</a:t>
              </a:r>
              <a:endParaRPr lang="en-US" altLang="zh-TW" sz="1600" dirty="0" smtClean="0">
                <a:solidFill>
                  <a:schemeClr val="bg1"/>
                </a:solidFill>
              </a:endParaRPr>
            </a:p>
            <a:p>
              <a:r>
                <a:rPr lang="zh-TW" altLang="en-US" sz="1600" dirty="0" smtClean="0">
                  <a:solidFill>
                    <a:schemeClr val="bg1"/>
                  </a:solidFill>
                </a:rPr>
                <a:t>      風險評鑑作業</a:t>
              </a:r>
              <a:endParaRPr lang="en-US" altLang="zh-TW" sz="1600" dirty="0" smtClean="0">
                <a:solidFill>
                  <a:schemeClr val="bg1"/>
                </a:solidFill>
              </a:endParaRPr>
            </a:p>
            <a:p>
              <a:r>
                <a:rPr lang="en-US" altLang="zh-TW" sz="1600" b="1" dirty="0" smtClean="0">
                  <a:solidFill>
                    <a:srgbClr val="FFFF00"/>
                  </a:solidFill>
                </a:rPr>
                <a:t>2</a:t>
              </a:r>
              <a:r>
                <a:rPr lang="zh-TW" altLang="en-US" sz="1600" b="1" dirty="0" smtClean="0">
                  <a:solidFill>
                    <a:srgbClr val="FFFF00"/>
                  </a:solidFill>
                </a:rPr>
                <a:t>、四階文件</a:t>
              </a:r>
              <a:r>
                <a:rPr lang="zh-TW" altLang="en-US" sz="1600" dirty="0" smtClean="0">
                  <a:solidFill>
                    <a:schemeClr val="bg1"/>
                  </a:solidFill>
                </a:rPr>
                <a:t>：修訂並確認程序文件</a:t>
              </a:r>
              <a:endParaRPr lang="en-US" altLang="zh-TW" sz="1600" dirty="0" smtClean="0">
                <a:solidFill>
                  <a:schemeClr val="bg1"/>
                </a:solidFill>
              </a:endParaRPr>
            </a:p>
            <a:p>
              <a:r>
                <a:rPr lang="zh-TW" altLang="en-US" sz="1600" dirty="0" smtClean="0">
                  <a:solidFill>
                    <a:schemeClr val="bg1"/>
                  </a:solidFill>
                </a:rPr>
                <a:t>      後，實施資訊安全管理制度</a:t>
              </a:r>
            </a:p>
            <a:p>
              <a:r>
                <a:rPr lang="en-US" altLang="zh-TW" sz="1600" b="1" dirty="0" smtClean="0">
                  <a:solidFill>
                    <a:srgbClr val="FFFF00"/>
                  </a:solidFill>
                </a:rPr>
                <a:t>3</a:t>
              </a:r>
              <a:r>
                <a:rPr lang="zh-TW" altLang="en-US" sz="1600" b="1" dirty="0" smtClean="0">
                  <a:solidFill>
                    <a:srgbClr val="FFFF00"/>
                  </a:solidFill>
                </a:rPr>
                <a:t>、內部稽核</a:t>
              </a:r>
              <a:r>
                <a:rPr lang="zh-TW" altLang="en-US" sz="1600" dirty="0" smtClean="0">
                  <a:solidFill>
                    <a:schemeClr val="bg1"/>
                  </a:solidFill>
                </a:rPr>
                <a:t>：依據查核表執行內部</a:t>
              </a:r>
              <a:endParaRPr lang="en-US" altLang="zh-TW" sz="1600" dirty="0" smtClean="0">
                <a:solidFill>
                  <a:schemeClr val="bg1"/>
                </a:solidFill>
              </a:endParaRPr>
            </a:p>
            <a:p>
              <a:r>
                <a:rPr lang="zh-TW" altLang="en-US" sz="1600" dirty="0" smtClean="0">
                  <a:solidFill>
                    <a:schemeClr val="bg1"/>
                  </a:solidFill>
                </a:rPr>
                <a:t>      稽核作業</a:t>
              </a:r>
              <a:endParaRPr lang="en-US" altLang="zh-TW" sz="1600" dirty="0" smtClean="0">
                <a:solidFill>
                  <a:schemeClr val="bg1"/>
                </a:solidFill>
              </a:endParaRPr>
            </a:p>
            <a:p>
              <a:r>
                <a:rPr lang="en-US" altLang="zh-TW" sz="1600" b="1" dirty="0" smtClean="0">
                  <a:solidFill>
                    <a:srgbClr val="FFFF00"/>
                  </a:solidFill>
                </a:rPr>
                <a:t>4</a:t>
              </a:r>
              <a:r>
                <a:rPr lang="zh-TW" altLang="en-US" sz="1600" b="1" dirty="0" smtClean="0">
                  <a:solidFill>
                    <a:srgbClr val="FFFF00"/>
                  </a:solidFill>
                </a:rPr>
                <a:t>、管理審查</a:t>
              </a:r>
              <a:r>
                <a:rPr lang="zh-TW" altLang="en-US" sz="1600" dirty="0" smtClean="0">
                  <a:solidFill>
                    <a:schemeClr val="bg1"/>
                  </a:solidFill>
                </a:rPr>
                <a:t>：發佈資安政策，並依</a:t>
              </a:r>
              <a:endParaRPr lang="en-US" altLang="zh-TW" sz="1600" dirty="0" smtClean="0">
                <a:solidFill>
                  <a:schemeClr val="bg1"/>
                </a:solidFill>
              </a:endParaRPr>
            </a:p>
            <a:p>
              <a:r>
                <a:rPr lang="zh-TW" altLang="en-US" sz="1600" dirty="0" smtClean="0">
                  <a:solidFill>
                    <a:schemeClr val="bg1"/>
                  </a:solidFill>
                </a:rPr>
                <a:t>      據風險評鑑報告決定可接受風險</a:t>
              </a:r>
            </a:p>
            <a:p>
              <a:r>
                <a:rPr lang="en-US" altLang="zh-TW" sz="1600" b="1" dirty="0" smtClean="0">
                  <a:solidFill>
                    <a:srgbClr val="FFFF00"/>
                  </a:solidFill>
                </a:rPr>
                <a:t>5</a:t>
              </a:r>
              <a:r>
                <a:rPr lang="zh-TW" altLang="en-US" sz="1600" b="1" dirty="0" smtClean="0">
                  <a:solidFill>
                    <a:srgbClr val="FFFF00"/>
                  </a:solidFill>
                </a:rPr>
                <a:t>、教育訓練</a:t>
              </a:r>
              <a:r>
                <a:rPr lang="zh-TW" altLang="en-US" sz="1600" dirty="0" smtClean="0">
                  <a:solidFill>
                    <a:schemeClr val="bg1"/>
                  </a:solidFill>
                </a:rPr>
                <a:t>：</a:t>
              </a:r>
              <a:r>
                <a:rPr lang="en-US" altLang="zh-TW" sz="1600" dirty="0" smtClean="0">
                  <a:solidFill>
                    <a:schemeClr val="bg1"/>
                  </a:solidFill>
                </a:rPr>
                <a:t>ISMS</a:t>
              </a:r>
              <a:r>
                <a:rPr lang="zh-TW" altLang="en-US" sz="1600" dirty="0" smtClean="0">
                  <a:solidFill>
                    <a:schemeClr val="bg1"/>
                  </a:solidFill>
                </a:rPr>
                <a:t> 實務訓練</a:t>
              </a:r>
              <a:endParaRPr lang="zh-TW" altLang="en-US" sz="1600" dirty="0">
                <a:solidFill>
                  <a:schemeClr val="bg1"/>
                </a:solidFill>
              </a:endParaRPr>
            </a:p>
          </p:txBody>
        </p:sp>
        <p:sp>
          <p:nvSpPr>
            <p:cNvPr id="12" name="文字方塊 11"/>
            <p:cNvSpPr txBox="1"/>
            <p:nvPr/>
          </p:nvSpPr>
          <p:spPr>
            <a:xfrm>
              <a:off x="6253852" y="9305552"/>
              <a:ext cx="349776" cy="3385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TW" sz="1600" b="1" dirty="0" smtClean="0">
                  <a:solidFill>
                    <a:schemeClr val="bg1"/>
                  </a:solidFill>
                </a:rPr>
                <a:t>D</a:t>
              </a:r>
              <a:endParaRPr lang="zh-TW" altLang="en-US" sz="1600" b="1" dirty="0">
                <a:solidFill>
                  <a:schemeClr val="bg1"/>
                </a:solidFill>
              </a:endParaRPr>
            </a:p>
          </p:txBody>
        </p:sp>
      </p:grpSp>
      <p:grpSp>
        <p:nvGrpSpPr>
          <p:cNvPr id="13" name="群組 20"/>
          <p:cNvGrpSpPr/>
          <p:nvPr/>
        </p:nvGrpSpPr>
        <p:grpSpPr>
          <a:xfrm>
            <a:off x="3929058" y="4357694"/>
            <a:ext cx="4214842" cy="1928826"/>
            <a:chOff x="3929058" y="9929858"/>
            <a:chExt cx="4214842" cy="1928826"/>
          </a:xfrm>
        </p:grpSpPr>
        <p:sp>
          <p:nvSpPr>
            <p:cNvPr id="14" name="向左箭號圖說文字 13"/>
            <p:cNvSpPr/>
            <p:nvPr/>
          </p:nvSpPr>
          <p:spPr>
            <a:xfrm>
              <a:off x="3929058" y="9929858"/>
              <a:ext cx="4214842" cy="1928826"/>
            </a:xfrm>
            <a:prstGeom prst="leftArrowCallout">
              <a:avLst>
                <a:gd name="adj1" fmla="val 26541"/>
                <a:gd name="adj2" fmla="val 24723"/>
                <a:gd name="adj3" fmla="val 27955"/>
                <a:gd name="adj4" fmla="val 82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b="1" dirty="0" smtClean="0">
                  <a:solidFill>
                    <a:srgbClr val="FFFF00"/>
                  </a:solidFill>
                </a:rPr>
                <a:t>1</a:t>
              </a:r>
              <a:r>
                <a:rPr lang="zh-TW" altLang="en-US" sz="1600" b="1" dirty="0" smtClean="0">
                  <a:solidFill>
                    <a:srgbClr val="FFFF00"/>
                  </a:solidFill>
                </a:rPr>
                <a:t>、風險評鑑</a:t>
              </a:r>
              <a:r>
                <a:rPr lang="zh-TW" altLang="en-US" sz="1600" dirty="0" smtClean="0">
                  <a:solidFill>
                    <a:schemeClr val="bg1"/>
                  </a:solidFill>
                </a:rPr>
                <a:t>：風險處理計畫評估</a:t>
              </a:r>
            </a:p>
            <a:p>
              <a:r>
                <a:rPr lang="en-US" altLang="zh-TW" sz="1600" b="1" dirty="0" smtClean="0">
                  <a:solidFill>
                    <a:srgbClr val="FFFF00"/>
                  </a:solidFill>
                </a:rPr>
                <a:t>2</a:t>
              </a:r>
              <a:r>
                <a:rPr lang="zh-TW" altLang="en-US" sz="1600" b="1" dirty="0" smtClean="0">
                  <a:solidFill>
                    <a:srgbClr val="FFFF00"/>
                  </a:solidFill>
                </a:rPr>
                <a:t>、四階文件</a:t>
              </a:r>
              <a:r>
                <a:rPr lang="zh-TW" altLang="en-US" sz="1600" dirty="0" smtClean="0">
                  <a:solidFill>
                    <a:schemeClr val="bg1"/>
                  </a:solidFill>
                </a:rPr>
                <a:t>：確認並列管程序文件</a:t>
              </a:r>
            </a:p>
            <a:p>
              <a:r>
                <a:rPr lang="en-US" altLang="zh-TW" sz="1600" b="1" dirty="0" smtClean="0">
                  <a:solidFill>
                    <a:srgbClr val="FFFF00"/>
                  </a:solidFill>
                </a:rPr>
                <a:t>3</a:t>
              </a:r>
              <a:r>
                <a:rPr lang="zh-TW" altLang="en-US" sz="1600" b="1" dirty="0" smtClean="0">
                  <a:solidFill>
                    <a:srgbClr val="FFFF00"/>
                  </a:solidFill>
                </a:rPr>
                <a:t>、內部稽核</a:t>
              </a:r>
              <a:r>
                <a:rPr lang="zh-TW" altLang="en-US" sz="1600" dirty="0" smtClean="0">
                  <a:solidFill>
                    <a:schemeClr val="bg1"/>
                  </a:solidFill>
                </a:rPr>
                <a:t>：發出內部稽核不符合</a:t>
              </a:r>
              <a:endParaRPr lang="en-US" altLang="zh-TW" sz="1600" dirty="0" smtClean="0">
                <a:solidFill>
                  <a:schemeClr val="bg1"/>
                </a:solidFill>
              </a:endParaRPr>
            </a:p>
            <a:p>
              <a:r>
                <a:rPr lang="zh-TW" altLang="en-US" sz="1600" dirty="0" smtClean="0">
                  <a:solidFill>
                    <a:schemeClr val="bg1"/>
                  </a:solidFill>
                </a:rPr>
                <a:t>      通知並調查根因</a:t>
              </a:r>
            </a:p>
            <a:p>
              <a:r>
                <a:rPr lang="en-US" altLang="zh-TW" sz="1600" b="1" dirty="0" smtClean="0">
                  <a:solidFill>
                    <a:srgbClr val="FFFF00"/>
                  </a:solidFill>
                </a:rPr>
                <a:t>4</a:t>
              </a:r>
              <a:r>
                <a:rPr lang="zh-TW" altLang="en-US" sz="1600" b="1" dirty="0" smtClean="0">
                  <a:solidFill>
                    <a:srgbClr val="FFFF00"/>
                  </a:solidFill>
                </a:rPr>
                <a:t>、管理審查</a:t>
              </a:r>
              <a:r>
                <a:rPr lang="zh-TW" altLang="en-US" sz="1600" dirty="0" smtClean="0">
                  <a:solidFill>
                    <a:schemeClr val="bg1"/>
                  </a:solidFill>
                </a:rPr>
                <a:t>：通過四階文件並討論</a:t>
              </a:r>
              <a:endParaRPr lang="en-US" altLang="zh-TW" sz="1600" dirty="0" smtClean="0">
                <a:solidFill>
                  <a:schemeClr val="bg1"/>
                </a:solidFill>
              </a:endParaRPr>
            </a:p>
            <a:p>
              <a:r>
                <a:rPr lang="zh-TW" altLang="en-US" sz="1600" dirty="0" smtClean="0">
                  <a:solidFill>
                    <a:schemeClr val="bg1"/>
                  </a:solidFill>
                </a:rPr>
                <a:t>      內部稽核發現</a:t>
              </a:r>
            </a:p>
            <a:p>
              <a:r>
                <a:rPr lang="en-US" altLang="zh-TW" sz="1600" b="1" dirty="0" smtClean="0">
                  <a:solidFill>
                    <a:srgbClr val="FFFF00"/>
                  </a:solidFill>
                </a:rPr>
                <a:t>5</a:t>
              </a:r>
              <a:r>
                <a:rPr lang="zh-TW" altLang="en-US" sz="1600" b="1" dirty="0" smtClean="0">
                  <a:solidFill>
                    <a:srgbClr val="FFFF00"/>
                  </a:solidFill>
                </a:rPr>
                <a:t>、教育訓練</a:t>
              </a:r>
              <a:r>
                <a:rPr lang="zh-TW" altLang="zh-TW" sz="1600" dirty="0" smtClean="0">
                  <a:solidFill>
                    <a:schemeClr val="bg1"/>
                  </a:solidFill>
                </a:rPr>
                <a:t>：</a:t>
              </a:r>
              <a:r>
                <a:rPr lang="zh-TW" altLang="en-US" sz="1600" dirty="0" smtClean="0">
                  <a:solidFill>
                    <a:schemeClr val="bg1"/>
                  </a:solidFill>
                </a:rPr>
                <a:t>業務持續管理研討</a:t>
              </a:r>
              <a:endParaRPr lang="zh-TW" altLang="en-US" sz="1600" dirty="0">
                <a:solidFill>
                  <a:schemeClr val="bg1"/>
                </a:solidFill>
              </a:endParaRPr>
            </a:p>
          </p:txBody>
        </p:sp>
        <p:sp>
          <p:nvSpPr>
            <p:cNvPr id="15" name="文字方塊 14"/>
            <p:cNvSpPr txBox="1"/>
            <p:nvPr/>
          </p:nvSpPr>
          <p:spPr>
            <a:xfrm>
              <a:off x="4228636" y="10734312"/>
              <a:ext cx="343364" cy="3385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TW" sz="1600" b="1" dirty="0" smtClean="0">
                  <a:solidFill>
                    <a:schemeClr val="bg1"/>
                  </a:solidFill>
                </a:rPr>
                <a:t>C</a:t>
              </a:r>
              <a:endParaRPr lang="zh-TW" altLang="en-US" sz="1600" b="1" dirty="0">
                <a:solidFill>
                  <a:schemeClr val="bg1"/>
                </a:solidFill>
              </a:endParaRPr>
            </a:p>
          </p:txBody>
        </p:sp>
      </p:grpSp>
      <p:grpSp>
        <p:nvGrpSpPr>
          <p:cNvPr id="16" name="群組 21"/>
          <p:cNvGrpSpPr/>
          <p:nvPr/>
        </p:nvGrpSpPr>
        <p:grpSpPr>
          <a:xfrm>
            <a:off x="500034" y="3571876"/>
            <a:ext cx="3429024" cy="2714644"/>
            <a:chOff x="500034" y="9144040"/>
            <a:chExt cx="3429024" cy="2714644"/>
          </a:xfrm>
        </p:grpSpPr>
        <p:sp>
          <p:nvSpPr>
            <p:cNvPr id="17" name="向上箭號圖說文字 16"/>
            <p:cNvSpPr/>
            <p:nvPr/>
          </p:nvSpPr>
          <p:spPr>
            <a:xfrm>
              <a:off x="500034" y="9144040"/>
              <a:ext cx="3429024" cy="2714644"/>
            </a:xfrm>
            <a:prstGeom prst="upArrowCallout">
              <a:avLst>
                <a:gd name="adj1" fmla="val 16771"/>
                <a:gd name="adj2" fmla="val 18205"/>
                <a:gd name="adj3" fmla="val 23171"/>
                <a:gd name="adj4" fmla="val 710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altLang="zh-TW" sz="1600" b="1" dirty="0" smtClean="0">
                  <a:solidFill>
                    <a:srgbClr val="FFFF00"/>
                  </a:solidFill>
                  <a:ea typeface="微軟正黑體" pitchFamily="34" charset="-120"/>
                </a:rPr>
                <a:t>1</a:t>
              </a:r>
              <a:r>
                <a:rPr lang="zh-TW" altLang="en-US" sz="1600" b="1" dirty="0" smtClean="0">
                  <a:solidFill>
                    <a:srgbClr val="FFFF00"/>
                  </a:solidFill>
                  <a:ea typeface="微軟正黑體" pitchFamily="34" charset="-120"/>
                </a:rPr>
                <a:t>、風險評鑑</a:t>
              </a:r>
              <a:r>
                <a:rPr lang="zh-TW" altLang="en-US" sz="1600" dirty="0" smtClean="0">
                  <a:solidFill>
                    <a:schemeClr val="bg1"/>
                  </a:solidFill>
                  <a:ea typeface="微軟正黑體" pitchFamily="34" charset="-120"/>
                </a:rPr>
                <a:t>：風險處理計劃執行</a:t>
              </a:r>
            </a:p>
            <a:p>
              <a:pPr marL="342900" indent="-342900"/>
              <a:r>
                <a:rPr lang="en-US" altLang="zh-TW" sz="1600" b="1" dirty="0" smtClean="0">
                  <a:solidFill>
                    <a:srgbClr val="FFFF00"/>
                  </a:solidFill>
                  <a:ea typeface="微軟正黑體" pitchFamily="34" charset="-120"/>
                </a:rPr>
                <a:t>2</a:t>
              </a:r>
              <a:r>
                <a:rPr lang="zh-TW" altLang="en-US" sz="1600" b="1" dirty="0" smtClean="0">
                  <a:solidFill>
                    <a:srgbClr val="FFFF00"/>
                  </a:solidFill>
                  <a:ea typeface="微軟正黑體" pitchFamily="34" charset="-120"/>
                </a:rPr>
                <a:t>、四階文件</a:t>
              </a:r>
              <a:r>
                <a:rPr lang="zh-TW" altLang="en-US" sz="1600" dirty="0" smtClean="0">
                  <a:solidFill>
                    <a:schemeClr val="bg1"/>
                  </a:solidFill>
                  <a:ea typeface="微軟正黑體" pitchFamily="34" charset="-120"/>
                </a:rPr>
                <a:t>：依據需求檢討與修正四階文件</a:t>
              </a:r>
            </a:p>
            <a:p>
              <a:pPr marL="342900" indent="-342900"/>
              <a:r>
                <a:rPr lang="en-US" altLang="zh-TW" sz="1600" b="1" dirty="0" smtClean="0">
                  <a:solidFill>
                    <a:srgbClr val="FFFF00"/>
                  </a:solidFill>
                  <a:ea typeface="微軟正黑體" pitchFamily="34" charset="-120"/>
                </a:rPr>
                <a:t>3</a:t>
              </a:r>
              <a:r>
                <a:rPr lang="zh-TW" altLang="en-US" sz="1600" b="1" dirty="0" smtClean="0">
                  <a:solidFill>
                    <a:srgbClr val="FFFF00"/>
                  </a:solidFill>
                  <a:ea typeface="微軟正黑體" pitchFamily="34" charset="-120"/>
                </a:rPr>
                <a:t>、內部稽核</a:t>
              </a:r>
              <a:r>
                <a:rPr lang="zh-TW" altLang="en-US" sz="1600" dirty="0" smtClean="0">
                  <a:solidFill>
                    <a:schemeClr val="bg1"/>
                  </a:solidFill>
                  <a:ea typeface="微軟正黑體" pitchFamily="34" charset="-120"/>
                </a:rPr>
                <a:t>：追蹤矯正預防措施</a:t>
              </a:r>
            </a:p>
            <a:p>
              <a:pPr marL="342900" indent="-342900"/>
              <a:r>
                <a:rPr lang="en-US" altLang="zh-TW" sz="1600" b="1" dirty="0" smtClean="0">
                  <a:solidFill>
                    <a:srgbClr val="FFFF00"/>
                  </a:solidFill>
                  <a:ea typeface="微軟正黑體" pitchFamily="34" charset="-120"/>
                </a:rPr>
                <a:t>4</a:t>
              </a:r>
              <a:r>
                <a:rPr lang="zh-TW" altLang="en-US" sz="1600" b="1" dirty="0" smtClean="0">
                  <a:solidFill>
                    <a:srgbClr val="FFFF00"/>
                  </a:solidFill>
                  <a:ea typeface="微軟正黑體" pitchFamily="34" charset="-120"/>
                </a:rPr>
                <a:t>、</a:t>
              </a:r>
              <a:r>
                <a:rPr lang="zh-TW" altLang="en-US" sz="1600" b="1" dirty="0" smtClean="0">
                  <a:solidFill>
                    <a:srgbClr val="FFFF00"/>
                  </a:solidFill>
                </a:rPr>
                <a:t>管理審查</a:t>
              </a:r>
              <a:r>
                <a:rPr lang="zh-TW" altLang="en-US" sz="1600" dirty="0" smtClean="0">
                  <a:solidFill>
                    <a:schemeClr val="bg1"/>
                  </a:solidFill>
                  <a:ea typeface="微軟正黑體" pitchFamily="34" charset="-120"/>
                </a:rPr>
                <a:t>：追蹤管理審查會議討論之各項決議之執行</a:t>
              </a:r>
            </a:p>
            <a:p>
              <a:pPr marL="342900" indent="-342900"/>
              <a:r>
                <a:rPr lang="en-US" altLang="zh-TW" sz="1600" b="1" dirty="0" smtClean="0">
                  <a:solidFill>
                    <a:srgbClr val="FFFF00"/>
                  </a:solidFill>
                  <a:ea typeface="微軟正黑體" pitchFamily="34" charset="-120"/>
                </a:rPr>
                <a:t>5</a:t>
              </a:r>
              <a:r>
                <a:rPr lang="zh-TW" altLang="en-US" sz="1600" b="1" dirty="0" smtClean="0">
                  <a:solidFill>
                    <a:srgbClr val="FFFF00"/>
                  </a:solidFill>
                  <a:ea typeface="微軟正黑體" pitchFamily="34" charset="-120"/>
                </a:rPr>
                <a:t>、教育訓練</a:t>
              </a:r>
              <a:r>
                <a:rPr lang="zh-TW" altLang="en-US" sz="1600" dirty="0" smtClean="0">
                  <a:solidFill>
                    <a:schemeClr val="bg1"/>
                  </a:solidFill>
                  <a:ea typeface="微軟正黑體" pitchFamily="34" charset="-120"/>
                </a:rPr>
                <a:t>：資訊安全進階課程</a:t>
              </a:r>
              <a:endParaRPr lang="zh-TW" altLang="en-US" sz="1600" dirty="0">
                <a:solidFill>
                  <a:schemeClr val="bg1"/>
                </a:solidFill>
                <a:ea typeface="微軟正黑體" pitchFamily="34" charset="-120"/>
              </a:endParaRPr>
            </a:p>
          </p:txBody>
        </p:sp>
        <p:sp>
          <p:nvSpPr>
            <p:cNvPr id="18" name="文字方塊 17"/>
            <p:cNvSpPr txBox="1"/>
            <p:nvPr/>
          </p:nvSpPr>
          <p:spPr>
            <a:xfrm>
              <a:off x="2043818" y="9358354"/>
              <a:ext cx="344966" cy="3385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TW" sz="1600" b="1" dirty="0" smtClean="0">
                  <a:solidFill>
                    <a:schemeClr val="bg1"/>
                  </a:solidFill>
                </a:rPr>
                <a:t>A</a:t>
              </a:r>
              <a:endParaRPr lang="zh-TW" altLang="en-US" sz="1600" b="1" dirty="0">
                <a:solidFill>
                  <a:schemeClr val="bg1"/>
                </a:solidFill>
              </a:endParaRPr>
            </a:p>
          </p:txBody>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ppt_w/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 calcmode="lin" valueType="num">
                                      <p:cBhvr>
                                        <p:cTn id="9" dur="1000" fill="hold"/>
                                        <p:tgtEl>
                                          <p:spTgt spid="3"/>
                                        </p:tgtEl>
                                        <p:attrNameLst>
                                          <p:attrName>ppt_w</p:attrName>
                                        </p:attrNameLst>
                                      </p:cBhvr>
                                      <p:tavLst>
                                        <p:tav tm="0">
                                          <p:val>
                                            <p:fltVal val="0"/>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1"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ppt_h/2"/>
                                          </p:val>
                                        </p:tav>
                                        <p:tav tm="100000">
                                          <p:val>
                                            <p:strVal val="#ppt_y"/>
                                          </p:val>
                                        </p:tav>
                                      </p:tavLst>
                                    </p:anim>
                                    <p:anim calcmode="lin" valueType="num">
                                      <p:cBhvr>
                                        <p:cTn id="16" dur="1000" fill="hold"/>
                                        <p:tgtEl>
                                          <p:spTgt spid="4"/>
                                        </p:tgtEl>
                                        <p:attrNameLst>
                                          <p:attrName>ppt_w</p:attrName>
                                        </p:attrNameLst>
                                      </p:cBhvr>
                                      <p:tavLst>
                                        <p:tav tm="0">
                                          <p:val>
                                            <p:strVal val="#ppt_w"/>
                                          </p:val>
                                        </p:tav>
                                        <p:tav tm="100000">
                                          <p:val>
                                            <p:strVal val="#ppt_w"/>
                                          </p:val>
                                        </p:tav>
                                      </p:tavLst>
                                    </p:anim>
                                    <p:anim calcmode="lin" valueType="num">
                                      <p:cBhvr>
                                        <p:cTn id="17" dur="1000" fill="hold"/>
                                        <p:tgtEl>
                                          <p:spTgt spid="4"/>
                                        </p:tgtEl>
                                        <p:attrNameLst>
                                          <p:attrName>ppt_h</p:attrName>
                                        </p:attrNameLst>
                                      </p:cBhvr>
                                      <p:tavLst>
                                        <p:tav tm="0">
                                          <p:val>
                                            <p:fltVal val="0"/>
                                          </p:val>
                                        </p:tav>
                                        <p:tav tm="100000">
                                          <p:val>
                                            <p:strVal val="#ppt_h"/>
                                          </p:val>
                                        </p:tav>
                                      </p:tavLst>
                                    </p:anim>
                                  </p:childTnLst>
                                </p:cTn>
                              </p:par>
                            </p:childTnLst>
                          </p:cTn>
                        </p:par>
                        <p:par>
                          <p:cTn id="18" fill="hold">
                            <p:stCondLst>
                              <p:cond delay="2000"/>
                            </p:stCondLst>
                            <p:childTnLst>
                              <p:par>
                                <p:cTn id="19" presetID="17" presetClass="entr" presetSubtype="2"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ppt_x</p:attrName>
                                        </p:attrNameLst>
                                      </p:cBhvr>
                                      <p:tavLst>
                                        <p:tav tm="0">
                                          <p:val>
                                            <p:strVal val="#ppt_x+#ppt_w/2"/>
                                          </p:val>
                                        </p:tav>
                                        <p:tav tm="100000">
                                          <p:val>
                                            <p:strVal val="#ppt_x"/>
                                          </p:val>
                                        </p:tav>
                                      </p:tavLst>
                                    </p:anim>
                                    <p:anim calcmode="lin" valueType="num">
                                      <p:cBhvr>
                                        <p:cTn id="22" dur="1000" fill="hold"/>
                                        <p:tgtEl>
                                          <p:spTgt spid="5"/>
                                        </p:tgtEl>
                                        <p:attrNameLst>
                                          <p:attrName>ppt_y</p:attrName>
                                        </p:attrNameLst>
                                      </p:cBhvr>
                                      <p:tavLst>
                                        <p:tav tm="0">
                                          <p:val>
                                            <p:strVal val="#ppt_y"/>
                                          </p:val>
                                        </p:tav>
                                        <p:tav tm="100000">
                                          <p:val>
                                            <p:strVal val="#ppt_y"/>
                                          </p:val>
                                        </p:tav>
                                      </p:tavLst>
                                    </p:anim>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strVal val="#ppt_h"/>
                                          </p:val>
                                        </p:tav>
                                        <p:tav tm="100000">
                                          <p:val>
                                            <p:strVal val="#ppt_h"/>
                                          </p:val>
                                        </p:tav>
                                      </p:tavLst>
                                    </p:anim>
                                  </p:childTnLst>
                                </p:cTn>
                              </p:par>
                            </p:childTnLst>
                          </p:cTn>
                        </p:par>
                        <p:par>
                          <p:cTn id="25" fill="hold">
                            <p:stCondLst>
                              <p:cond delay="3000"/>
                            </p:stCondLst>
                            <p:childTnLst>
                              <p:par>
                                <p:cTn id="26" presetID="17"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ppt_h/2"/>
                                          </p:val>
                                        </p:tav>
                                        <p:tav tm="100000">
                                          <p:val>
                                            <p:strVal val="#ppt_y"/>
                                          </p:val>
                                        </p:tav>
                                      </p:tavLst>
                                    </p:anim>
                                    <p:anim calcmode="lin" valueType="num">
                                      <p:cBhvr>
                                        <p:cTn id="30" dur="1000" fill="hold"/>
                                        <p:tgtEl>
                                          <p:spTgt spid="6"/>
                                        </p:tgtEl>
                                        <p:attrNameLst>
                                          <p:attrName>ppt_w</p:attrName>
                                        </p:attrNameLst>
                                      </p:cBhvr>
                                      <p:tavLst>
                                        <p:tav tm="0">
                                          <p:val>
                                            <p:strVal val="#ppt_w"/>
                                          </p:val>
                                        </p:tav>
                                        <p:tav tm="100000">
                                          <p:val>
                                            <p:strVal val="#ppt_w"/>
                                          </p:val>
                                        </p:tav>
                                      </p:tavLst>
                                    </p:anim>
                                    <p:anim calcmode="lin" valueType="num">
                                      <p:cBhvr>
                                        <p:cTn id="31"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ppt_x</p:attrName>
                                        </p:attrNameLst>
                                      </p:cBhvr>
                                      <p:tavLst>
                                        <p:tav tm="0">
                                          <p:val>
                                            <p:strVal val="#ppt_x-#ppt_w/2"/>
                                          </p:val>
                                        </p:tav>
                                        <p:tav tm="100000">
                                          <p:val>
                                            <p:strVal val="#ppt_x"/>
                                          </p:val>
                                        </p:tav>
                                      </p:tavLst>
                                    </p:anim>
                                    <p:anim calcmode="lin" valueType="num">
                                      <p:cBhvr>
                                        <p:cTn id="37" dur="1000" fill="hold"/>
                                        <p:tgtEl>
                                          <p:spTgt spid="7"/>
                                        </p:tgtEl>
                                        <p:attrNameLst>
                                          <p:attrName>ppt_y</p:attrName>
                                        </p:attrNameLst>
                                      </p:cBhvr>
                                      <p:tavLst>
                                        <p:tav tm="0">
                                          <p:val>
                                            <p:strVal val="#ppt_y"/>
                                          </p:val>
                                        </p:tav>
                                        <p:tav tm="100000">
                                          <p:val>
                                            <p:strVal val="#ppt_y"/>
                                          </p:val>
                                        </p:tav>
                                      </p:tavLst>
                                    </p:anim>
                                    <p:anim calcmode="lin" valueType="num">
                                      <p:cBhvr>
                                        <p:cTn id="38" dur="1000" fill="hold"/>
                                        <p:tgtEl>
                                          <p:spTgt spid="7"/>
                                        </p:tgtEl>
                                        <p:attrNameLst>
                                          <p:attrName>ppt_w</p:attrName>
                                        </p:attrNameLst>
                                      </p:cBhvr>
                                      <p:tavLst>
                                        <p:tav tm="0">
                                          <p:val>
                                            <p:fltVal val="0"/>
                                          </p:val>
                                        </p:tav>
                                        <p:tav tm="100000">
                                          <p:val>
                                            <p:strVal val="#ppt_w"/>
                                          </p:val>
                                        </p:tav>
                                      </p:tavLst>
                                    </p:anim>
                                    <p:anim calcmode="lin" valueType="num">
                                      <p:cBhvr>
                                        <p:cTn id="39" dur="1000" fill="hold"/>
                                        <p:tgtEl>
                                          <p:spTgt spid="7"/>
                                        </p:tgtEl>
                                        <p:attrNameLst>
                                          <p:attrName>ppt_h</p:attrName>
                                        </p:attrNameLst>
                                      </p:cBhvr>
                                      <p:tavLst>
                                        <p:tav tm="0">
                                          <p:val>
                                            <p:strVal val="#ppt_h"/>
                                          </p:val>
                                        </p:tav>
                                        <p:tav tm="100000">
                                          <p:val>
                                            <p:strVal val="#ppt_h"/>
                                          </p:val>
                                        </p:tav>
                                      </p:tavLst>
                                    </p:anim>
                                  </p:childTnLst>
                                </p:cTn>
                              </p:par>
                            </p:childTnLst>
                          </p:cTn>
                        </p:par>
                        <p:par>
                          <p:cTn id="40" fill="hold">
                            <p:stCondLst>
                              <p:cond delay="1000"/>
                            </p:stCondLst>
                            <p:childTnLst>
                              <p:par>
                                <p:cTn id="41" presetID="17" presetClass="entr" presetSubtype="1"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ppt_h/2"/>
                                          </p:val>
                                        </p:tav>
                                        <p:tav tm="100000">
                                          <p:val>
                                            <p:strVal val="#ppt_y"/>
                                          </p:val>
                                        </p:tav>
                                      </p:tavLst>
                                    </p:anim>
                                    <p:anim calcmode="lin" valueType="num">
                                      <p:cBhvr>
                                        <p:cTn id="45" dur="1000" fill="hold"/>
                                        <p:tgtEl>
                                          <p:spTgt spid="10"/>
                                        </p:tgtEl>
                                        <p:attrNameLst>
                                          <p:attrName>ppt_w</p:attrName>
                                        </p:attrNameLst>
                                      </p:cBhvr>
                                      <p:tavLst>
                                        <p:tav tm="0">
                                          <p:val>
                                            <p:strVal val="#ppt_w"/>
                                          </p:val>
                                        </p:tav>
                                        <p:tav tm="100000">
                                          <p:val>
                                            <p:strVal val="#ppt_w"/>
                                          </p:val>
                                        </p:tav>
                                      </p:tavLst>
                                    </p:anim>
                                    <p:anim calcmode="lin" valueType="num">
                                      <p:cBhvr>
                                        <p:cTn id="46" dur="1000" fill="hold"/>
                                        <p:tgtEl>
                                          <p:spTgt spid="10"/>
                                        </p:tgtEl>
                                        <p:attrNameLst>
                                          <p:attrName>ppt_h</p:attrName>
                                        </p:attrNameLst>
                                      </p:cBhvr>
                                      <p:tavLst>
                                        <p:tav tm="0">
                                          <p:val>
                                            <p:fltVal val="0"/>
                                          </p:val>
                                        </p:tav>
                                        <p:tav tm="100000">
                                          <p:val>
                                            <p:strVal val="#ppt_h"/>
                                          </p:val>
                                        </p:tav>
                                      </p:tavLst>
                                    </p:anim>
                                  </p:childTnLst>
                                </p:cTn>
                              </p:par>
                            </p:childTnLst>
                          </p:cTn>
                        </p:par>
                        <p:par>
                          <p:cTn id="47" fill="hold">
                            <p:stCondLst>
                              <p:cond delay="2000"/>
                            </p:stCondLst>
                            <p:childTnLst>
                              <p:par>
                                <p:cTn id="48" presetID="17" presetClass="entr" presetSubtype="2"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ppt_x</p:attrName>
                                        </p:attrNameLst>
                                      </p:cBhvr>
                                      <p:tavLst>
                                        <p:tav tm="0">
                                          <p:val>
                                            <p:strVal val="#ppt_x+#ppt_w/2"/>
                                          </p:val>
                                        </p:tav>
                                        <p:tav tm="100000">
                                          <p:val>
                                            <p:strVal val="#ppt_x"/>
                                          </p:val>
                                        </p:tav>
                                      </p:tavLst>
                                    </p:anim>
                                    <p:anim calcmode="lin" valueType="num">
                                      <p:cBhvr>
                                        <p:cTn id="51" dur="1000" fill="hold"/>
                                        <p:tgtEl>
                                          <p:spTgt spid="13"/>
                                        </p:tgtEl>
                                        <p:attrNameLst>
                                          <p:attrName>ppt_y</p:attrName>
                                        </p:attrNameLst>
                                      </p:cBhvr>
                                      <p:tavLst>
                                        <p:tav tm="0">
                                          <p:val>
                                            <p:strVal val="#ppt_y"/>
                                          </p:val>
                                        </p:tav>
                                        <p:tav tm="100000">
                                          <p:val>
                                            <p:strVal val="#ppt_y"/>
                                          </p:val>
                                        </p:tav>
                                      </p:tavLst>
                                    </p:anim>
                                    <p:anim calcmode="lin" valueType="num">
                                      <p:cBhvr>
                                        <p:cTn id="52" dur="1000" fill="hold"/>
                                        <p:tgtEl>
                                          <p:spTgt spid="13"/>
                                        </p:tgtEl>
                                        <p:attrNameLst>
                                          <p:attrName>ppt_w</p:attrName>
                                        </p:attrNameLst>
                                      </p:cBhvr>
                                      <p:tavLst>
                                        <p:tav tm="0">
                                          <p:val>
                                            <p:fltVal val="0"/>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4" fill="hold"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ppt_h/2"/>
                                          </p:val>
                                        </p:tav>
                                        <p:tav tm="100000">
                                          <p:val>
                                            <p:strVal val="#ppt_y"/>
                                          </p:val>
                                        </p:tav>
                                      </p:tavLst>
                                    </p:anim>
                                    <p:anim calcmode="lin" valueType="num">
                                      <p:cBhvr>
                                        <p:cTn id="59" dur="1000" fill="hold"/>
                                        <p:tgtEl>
                                          <p:spTgt spid="16"/>
                                        </p:tgtEl>
                                        <p:attrNameLst>
                                          <p:attrName>ppt_w</p:attrName>
                                        </p:attrNameLst>
                                      </p:cBhvr>
                                      <p:tavLst>
                                        <p:tav tm="0">
                                          <p:val>
                                            <p:strVal val="#ppt_w"/>
                                          </p:val>
                                        </p:tav>
                                        <p:tav tm="100000">
                                          <p:val>
                                            <p:strVal val="#ppt_w"/>
                                          </p:val>
                                        </p:tav>
                                      </p:tavLst>
                                    </p:anim>
                                    <p:anim calcmode="lin" valueType="num">
                                      <p:cBhvr>
                                        <p:cTn id="60" dur="10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ISO</a:t>
            </a:r>
            <a:r>
              <a:rPr lang="zh-TW" altLang="en-US" dirty="0" smtClean="0"/>
              <a:t> 四階文件</a:t>
            </a:r>
            <a:endParaRPr lang="zh-TW" altLang="en-US" dirty="0"/>
          </a:p>
        </p:txBody>
      </p:sp>
      <p:sp>
        <p:nvSpPr>
          <p:cNvPr id="5" name="內容版面配置區 4"/>
          <p:cNvSpPr>
            <a:spLocks noGrp="1"/>
          </p:cNvSpPr>
          <p:nvPr>
            <p:ph sz="half" idx="1"/>
          </p:nvPr>
        </p:nvSpPr>
        <p:spPr>
          <a:xfrm>
            <a:off x="285720" y="1285860"/>
            <a:ext cx="3571900" cy="5429288"/>
          </a:xfrm>
        </p:spPr>
        <p:txBody>
          <a:bodyPr>
            <a:normAutofit lnSpcReduction="10000"/>
          </a:bodyPr>
          <a:lstStyle/>
          <a:p>
            <a:pPr>
              <a:spcBef>
                <a:spcPts val="1200"/>
              </a:spcBef>
            </a:pPr>
            <a:r>
              <a:rPr lang="zh-TW" altLang="en-US" dirty="0" smtClean="0"/>
              <a:t>第一階是最高的指導文件，在 </a:t>
            </a:r>
            <a:r>
              <a:rPr lang="en-US" altLang="zh-TW" dirty="0" smtClean="0"/>
              <a:t>ISMS</a:t>
            </a:r>
            <a:r>
              <a:rPr lang="zh-TW" altLang="en-US" dirty="0" smtClean="0"/>
              <a:t> 為「安全手冊」， 內容包括資訊安全政策與適用性聲明等。 </a:t>
            </a:r>
          </a:p>
          <a:p>
            <a:pPr>
              <a:spcBef>
                <a:spcPts val="1200"/>
              </a:spcBef>
            </a:pPr>
            <a:r>
              <a:rPr lang="zh-TW" altLang="en-US" dirty="0" smtClean="0"/>
              <a:t>第二階文件是資訊安全的「管理辦法」，將 </a:t>
            </a:r>
            <a:r>
              <a:rPr lang="en-US" altLang="zh-TW" dirty="0" smtClean="0"/>
              <a:t>ISMS</a:t>
            </a:r>
            <a:r>
              <a:rPr lang="zh-TW" altLang="en-US" dirty="0" smtClean="0"/>
              <a:t> 的主要架構文件化。</a:t>
            </a:r>
          </a:p>
          <a:p>
            <a:pPr>
              <a:spcBef>
                <a:spcPts val="1200"/>
              </a:spcBef>
            </a:pPr>
            <a:r>
              <a:rPr lang="zh-TW" altLang="en-US" dirty="0" smtClean="0"/>
              <a:t>第三階是「作業程序」文件 ，規定標準作業細節。像是備份作業管理程序、門禁安全作業程序等。 </a:t>
            </a:r>
          </a:p>
          <a:p>
            <a:pPr>
              <a:spcBef>
                <a:spcPts val="1200"/>
              </a:spcBef>
            </a:pPr>
            <a:r>
              <a:rPr lang="zh-TW" altLang="en-US" dirty="0" smtClean="0"/>
              <a:t>第四階文件是「紀錄表單」如辦公室安全檢查表與資訊設備攜出表。</a:t>
            </a:r>
            <a:endParaRPr lang="en-US" altLang="zh-TW" dirty="0" smtClean="0"/>
          </a:p>
        </p:txBody>
      </p:sp>
      <p:graphicFrame>
        <p:nvGraphicFramePr>
          <p:cNvPr id="8" name="資料庫圖表 7"/>
          <p:cNvGraphicFramePr/>
          <p:nvPr/>
        </p:nvGraphicFramePr>
        <p:xfrm>
          <a:off x="4214810" y="1857364"/>
          <a:ext cx="4357718" cy="3857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rial" charset="0"/>
              </a:rPr>
              <a:t>ISMS</a:t>
            </a:r>
            <a:r>
              <a:rPr lang="zh-TW" altLang="en-US" dirty="0" smtClean="0">
                <a:latin typeface="Arial" charset="0"/>
              </a:rPr>
              <a:t>四階文件範例</a:t>
            </a:r>
            <a:endParaRPr lang="zh-TW" altLang="en-US" dirty="0"/>
          </a:p>
        </p:txBody>
      </p:sp>
      <p:pic>
        <p:nvPicPr>
          <p:cNvPr id="1026" name="Picture 2" descr="C:\Users\timpan\Documents\Information Security Book v2\Modifications\F14_10_new.tif"/>
          <p:cNvPicPr>
            <a:picLocks noChangeAspect="1" noChangeArrowheads="1"/>
          </p:cNvPicPr>
          <p:nvPr/>
        </p:nvPicPr>
        <p:blipFill>
          <a:blip r:embed="rId2" cstate="print"/>
          <a:srcRect/>
          <a:stretch>
            <a:fillRect/>
          </a:stretch>
        </p:blipFill>
        <p:spPr bwMode="auto">
          <a:xfrm>
            <a:off x="664700" y="1124744"/>
            <a:ext cx="7435692" cy="5372199"/>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1066800" y="2209801"/>
            <a:ext cx="6255488" cy="1362075"/>
          </a:xfrm>
        </p:spPr>
        <p:txBody>
          <a:bodyPr/>
          <a:lstStyle/>
          <a:p>
            <a:r>
              <a:rPr lang="en-US" altLang="zh-TW" dirty="0" smtClean="0"/>
              <a:t>ISO 27001</a:t>
            </a:r>
            <a:br>
              <a:rPr lang="en-US" altLang="zh-TW" dirty="0" smtClean="0"/>
            </a:br>
            <a:r>
              <a:rPr lang="zh-TW" altLang="en-US" dirty="0" smtClean="0"/>
              <a:t>資訊安全管理系統</a:t>
            </a:r>
            <a:endParaRPr lang="zh-TW" altLang="en-US" dirty="0"/>
          </a:p>
        </p:txBody>
      </p:sp>
      <p:sp>
        <p:nvSpPr>
          <p:cNvPr id="6" name="文字方塊 5"/>
          <p:cNvSpPr txBox="1"/>
          <p:nvPr/>
        </p:nvSpPr>
        <p:spPr>
          <a:xfrm>
            <a:off x="2143108" y="4071942"/>
            <a:ext cx="5360763" cy="1077218"/>
          </a:xfrm>
          <a:prstGeom prst="rect">
            <a:avLst/>
          </a:prstGeom>
          <a:noFill/>
        </p:spPr>
        <p:txBody>
          <a:bodyPr wrap="none" rtlCol="0">
            <a:spAutoFit/>
          </a:bodyPr>
          <a:lstStyle/>
          <a:p>
            <a:pPr>
              <a:spcBef>
                <a:spcPts val="600"/>
              </a:spcBef>
            </a:pPr>
            <a:r>
              <a:rPr lang="zh-TW" altLang="en-US" dirty="0" smtClean="0">
                <a:latin typeface="Calibri" pitchFamily="34" charset="0"/>
                <a:ea typeface="+mn-ea"/>
              </a:rPr>
              <a:t>以下各頁為</a:t>
            </a:r>
            <a:r>
              <a:rPr lang="en-US" altLang="zh-TW" dirty="0" smtClean="0">
                <a:latin typeface="Calibri" pitchFamily="34" charset="0"/>
                <a:ea typeface="+mn-ea"/>
              </a:rPr>
              <a:t> ISO 27001 </a:t>
            </a:r>
            <a:r>
              <a:rPr lang="zh-TW" altLang="en-US" dirty="0" smtClean="0">
                <a:latin typeface="Calibri" pitchFamily="34" charset="0"/>
                <a:ea typeface="+mn-ea"/>
              </a:rPr>
              <a:t>之條文摘要，中文翻譯參考</a:t>
            </a:r>
            <a:endParaRPr lang="en-US" altLang="zh-TW" dirty="0" smtClean="0">
              <a:latin typeface="Calibri" pitchFamily="34" charset="0"/>
              <a:ea typeface="+mn-ea"/>
            </a:endParaRPr>
          </a:p>
          <a:p>
            <a:pPr>
              <a:spcBef>
                <a:spcPts val="600"/>
              </a:spcBef>
            </a:pPr>
            <a:r>
              <a:rPr lang="zh-TW" altLang="en-US" dirty="0" smtClean="0">
                <a:latin typeface="Calibri" pitchFamily="34" charset="0"/>
                <a:ea typeface="+mn-ea"/>
              </a:rPr>
              <a:t>「中華民國國家標準」之 </a:t>
            </a:r>
            <a:r>
              <a:rPr lang="en-US" altLang="zh-TW" dirty="0" smtClean="0">
                <a:latin typeface="Calibri" pitchFamily="34" charset="0"/>
                <a:ea typeface="+mn-ea"/>
              </a:rPr>
              <a:t>CNS 27001</a:t>
            </a:r>
            <a:r>
              <a:rPr lang="zh-TW" altLang="en-US" dirty="0" smtClean="0">
                <a:latin typeface="Calibri" pitchFamily="34" charset="0"/>
                <a:ea typeface="+mn-ea"/>
              </a:rPr>
              <a:t>文件，由經濟</a:t>
            </a:r>
            <a:endParaRPr lang="en-US" altLang="zh-TW" dirty="0" smtClean="0">
              <a:latin typeface="Calibri" pitchFamily="34" charset="0"/>
              <a:ea typeface="+mn-ea"/>
            </a:endParaRPr>
          </a:p>
          <a:p>
            <a:pPr>
              <a:spcBef>
                <a:spcPts val="600"/>
              </a:spcBef>
            </a:pPr>
            <a:r>
              <a:rPr lang="zh-TW" altLang="en-US" dirty="0" smtClean="0">
                <a:latin typeface="Calibri" pitchFamily="34" charset="0"/>
                <a:ea typeface="+mn-ea"/>
              </a:rPr>
              <a:t>部標準檢驗局公布於</a:t>
            </a:r>
            <a:r>
              <a:rPr lang="en-US" altLang="zh-TW" dirty="0" smtClean="0">
                <a:latin typeface="Calibri" pitchFamily="34" charset="0"/>
                <a:ea typeface="+mn-ea"/>
              </a:rPr>
              <a:t>95</a:t>
            </a:r>
            <a:r>
              <a:rPr lang="zh-TW" altLang="en-US" dirty="0" smtClean="0">
                <a:latin typeface="Calibri" pitchFamily="34" charset="0"/>
                <a:ea typeface="+mn-ea"/>
              </a:rPr>
              <a:t>年</a:t>
            </a:r>
            <a:r>
              <a:rPr lang="en-US" altLang="zh-TW" dirty="0" smtClean="0">
                <a:latin typeface="Calibri" pitchFamily="34" charset="0"/>
                <a:ea typeface="+mn-ea"/>
              </a:rPr>
              <a:t>6</a:t>
            </a:r>
            <a:r>
              <a:rPr lang="zh-TW" altLang="en-US" dirty="0" smtClean="0">
                <a:latin typeface="Calibri" pitchFamily="34" charset="0"/>
                <a:ea typeface="+mn-ea"/>
              </a:rPr>
              <a:t>月</a:t>
            </a:r>
            <a:r>
              <a:rPr lang="en-US" altLang="zh-TW" dirty="0" smtClean="0">
                <a:latin typeface="Calibri" pitchFamily="34" charset="0"/>
                <a:ea typeface="+mn-ea"/>
              </a:rPr>
              <a:t>16</a:t>
            </a:r>
            <a:r>
              <a:rPr lang="zh-TW" altLang="en-US" dirty="0" smtClean="0">
                <a:latin typeface="Calibri" pitchFamily="34" charset="0"/>
                <a:ea typeface="+mn-ea"/>
              </a:rPr>
              <a:t>日。</a:t>
            </a:r>
            <a:endParaRPr lang="zh-TW" altLang="en-US" dirty="0">
              <a:latin typeface="Calibri" pitchFamily="34" charset="0"/>
              <a:ea typeface="+mn-ea"/>
            </a:endParaRPr>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美國國家標準暨技術局 </a:t>
            </a:r>
            <a:r>
              <a:rPr lang="en-US" altLang="zh-TW" sz="2000" dirty="0" smtClean="0"/>
              <a:t>(NIST) </a:t>
            </a:r>
            <a:r>
              <a:rPr lang="zh-TW" altLang="en-US" sz="2000" dirty="0" smtClean="0"/>
              <a:t>的 </a:t>
            </a:r>
            <a:r>
              <a:rPr lang="en-US" altLang="zh-TW" sz="2000" dirty="0" smtClean="0"/>
              <a:t>SP800-30</a:t>
            </a:r>
            <a:r>
              <a:rPr lang="zh-TW" altLang="en-US" sz="2000" dirty="0" smtClean="0"/>
              <a:t> 文件 </a:t>
            </a:r>
            <a:r>
              <a:rPr lang="en-US" altLang="zh-TW" sz="2000" dirty="0" smtClean="0"/>
              <a:t>“</a:t>
            </a:r>
            <a:r>
              <a:rPr lang="en-US" altLang="zh-TW" sz="2000" i="1" dirty="0" smtClean="0"/>
              <a:t>Risk Management Guide for Information Technology </a:t>
            </a:r>
            <a:r>
              <a:rPr lang="en-US" altLang="zh-TW" sz="2000" dirty="0" smtClean="0"/>
              <a:t>” (</a:t>
            </a:r>
            <a:r>
              <a:rPr lang="zh-TW" altLang="en-US" sz="2000" dirty="0" smtClean="0"/>
              <a:t>資訊技術的風險管理指導</a:t>
            </a:r>
            <a:r>
              <a:rPr lang="en-US" altLang="zh-TW" sz="2000" dirty="0" smtClean="0"/>
              <a:t>)</a:t>
            </a:r>
            <a:r>
              <a:rPr lang="zh-TW" altLang="en-US" sz="2000" dirty="0" smtClean="0"/>
              <a:t> 是資訊領域的風險管理重要準則之一。他對風險的定義如下：</a:t>
            </a:r>
            <a:endParaRPr lang="en-US" altLang="zh-TW" sz="2000" dirty="0" smtClean="0"/>
          </a:p>
          <a:p>
            <a:pPr>
              <a:buNone/>
            </a:pPr>
            <a:r>
              <a:rPr lang="en-US" altLang="zh-TW" sz="2000" dirty="0" smtClean="0"/>
              <a:t>	</a:t>
            </a:r>
            <a:r>
              <a:rPr lang="en-US" altLang="zh-TW" sz="2000" b="1" dirty="0" smtClean="0">
                <a:solidFill>
                  <a:schemeClr val="accent1"/>
                </a:solidFill>
              </a:rPr>
              <a:t>Risk</a:t>
            </a:r>
            <a:r>
              <a:rPr lang="en-US" altLang="zh-TW" sz="2000" dirty="0" smtClean="0">
                <a:solidFill>
                  <a:schemeClr val="accent1"/>
                </a:solidFill>
              </a:rPr>
              <a:t> is a function of the </a:t>
            </a:r>
            <a:r>
              <a:rPr lang="en-US" altLang="zh-TW" sz="2000" b="1" dirty="0" smtClean="0">
                <a:solidFill>
                  <a:schemeClr val="accent1"/>
                </a:solidFill>
              </a:rPr>
              <a:t>likeliness</a:t>
            </a:r>
            <a:r>
              <a:rPr lang="zh-TW" altLang="en-US" sz="2000" dirty="0" smtClean="0">
                <a:solidFill>
                  <a:schemeClr val="accent1"/>
                </a:solidFill>
              </a:rPr>
              <a:t> </a:t>
            </a:r>
            <a:r>
              <a:rPr lang="en-US" altLang="zh-TW" sz="2000" dirty="0" smtClean="0">
                <a:solidFill>
                  <a:schemeClr val="accent1"/>
                </a:solidFill>
              </a:rPr>
              <a:t>of a given </a:t>
            </a:r>
            <a:r>
              <a:rPr lang="en-US" altLang="zh-TW" sz="2000" b="1" dirty="0" smtClean="0">
                <a:solidFill>
                  <a:schemeClr val="accent1"/>
                </a:solidFill>
              </a:rPr>
              <a:t>threat-source’s</a:t>
            </a:r>
            <a:r>
              <a:rPr lang="zh-TW" altLang="en-US" sz="2000" dirty="0" smtClean="0">
                <a:solidFill>
                  <a:schemeClr val="accent1"/>
                </a:solidFill>
              </a:rPr>
              <a:t> </a:t>
            </a:r>
            <a:r>
              <a:rPr lang="en-US" altLang="zh-TW" sz="2000" dirty="0" smtClean="0">
                <a:solidFill>
                  <a:schemeClr val="accent1"/>
                </a:solidFill>
              </a:rPr>
              <a:t>exercising a particular potential </a:t>
            </a:r>
            <a:r>
              <a:rPr lang="en-US" altLang="zh-TW" sz="2000" b="1" dirty="0" smtClean="0">
                <a:solidFill>
                  <a:schemeClr val="accent1"/>
                </a:solidFill>
              </a:rPr>
              <a:t>vulnerability</a:t>
            </a:r>
            <a:r>
              <a:rPr lang="en-US" altLang="zh-TW" sz="2000" dirty="0" smtClean="0">
                <a:solidFill>
                  <a:schemeClr val="accent1"/>
                </a:solidFill>
              </a:rPr>
              <a:t>, and the resulting </a:t>
            </a:r>
            <a:r>
              <a:rPr lang="en-US" altLang="zh-TW" sz="2000" b="1" dirty="0" smtClean="0">
                <a:solidFill>
                  <a:schemeClr val="accent1"/>
                </a:solidFill>
              </a:rPr>
              <a:t>impact</a:t>
            </a:r>
            <a:r>
              <a:rPr lang="en-US" altLang="zh-TW" sz="2000" dirty="0" smtClean="0">
                <a:solidFill>
                  <a:schemeClr val="accent1"/>
                </a:solidFill>
              </a:rPr>
              <a:t> of that adverse event on the organization. </a:t>
            </a:r>
          </a:p>
          <a:p>
            <a:r>
              <a:rPr lang="zh-TW" altLang="en-US" sz="2000" dirty="0" smtClean="0"/>
              <a:t>我們將這個定義用中文做更精簡的表達為：</a:t>
            </a:r>
            <a:endParaRPr lang="en-US" altLang="zh-TW" sz="2000" dirty="0" smtClean="0"/>
          </a:p>
          <a:p>
            <a:pPr>
              <a:buNone/>
            </a:pPr>
            <a:r>
              <a:rPr lang="en-US" altLang="zh-TW" sz="2000" dirty="0" smtClean="0">
                <a:solidFill>
                  <a:schemeClr val="accent1"/>
                </a:solidFill>
              </a:rPr>
              <a:t>	</a:t>
            </a:r>
            <a:r>
              <a:rPr lang="zh-TW" altLang="en-US" sz="2000" b="1" dirty="0" smtClean="0">
                <a:solidFill>
                  <a:schemeClr val="accent1"/>
                </a:solidFill>
              </a:rPr>
              <a:t>風險</a:t>
            </a:r>
            <a:r>
              <a:rPr lang="zh-TW" altLang="en-US" sz="2000" dirty="0" smtClean="0">
                <a:solidFill>
                  <a:schemeClr val="accent1"/>
                </a:solidFill>
              </a:rPr>
              <a:t> </a:t>
            </a:r>
            <a:r>
              <a:rPr lang="en-US" altLang="zh-TW" sz="2000" dirty="0" smtClean="0">
                <a:solidFill>
                  <a:schemeClr val="accent1"/>
                </a:solidFill>
              </a:rPr>
              <a:t>= </a:t>
            </a:r>
            <a:r>
              <a:rPr lang="zh-TW" altLang="en-US" sz="2000" b="1" dirty="0" smtClean="0">
                <a:solidFill>
                  <a:schemeClr val="accent1"/>
                </a:solidFill>
              </a:rPr>
              <a:t>威脅</a:t>
            </a:r>
            <a:r>
              <a:rPr lang="zh-TW" altLang="en-US" sz="2000" dirty="0" smtClean="0">
                <a:solidFill>
                  <a:schemeClr val="accent1"/>
                </a:solidFill>
              </a:rPr>
              <a:t>利用</a:t>
            </a:r>
            <a:r>
              <a:rPr lang="zh-TW" altLang="en-US" sz="2000" b="1" dirty="0" smtClean="0">
                <a:solidFill>
                  <a:schemeClr val="accent1"/>
                </a:solidFill>
              </a:rPr>
              <a:t>弱點</a:t>
            </a:r>
            <a:r>
              <a:rPr lang="zh-TW" altLang="en-US" sz="2000" dirty="0" smtClean="0">
                <a:solidFill>
                  <a:schemeClr val="accent1"/>
                </a:solidFill>
              </a:rPr>
              <a:t>對</a:t>
            </a:r>
            <a:r>
              <a:rPr lang="zh-TW" altLang="en-US" sz="2000" b="1" dirty="0" smtClean="0">
                <a:solidFill>
                  <a:schemeClr val="accent1"/>
                </a:solidFill>
              </a:rPr>
              <a:t>資產</a:t>
            </a:r>
            <a:r>
              <a:rPr lang="zh-TW" altLang="en-US" sz="2000" dirty="0" smtClean="0">
                <a:solidFill>
                  <a:schemeClr val="accent1"/>
                </a:solidFill>
              </a:rPr>
              <a:t>造成</a:t>
            </a:r>
            <a:r>
              <a:rPr lang="zh-TW" altLang="en-US" sz="2000" b="1" dirty="0" smtClean="0">
                <a:solidFill>
                  <a:schemeClr val="accent1"/>
                </a:solidFill>
              </a:rPr>
              <a:t>衝擊</a:t>
            </a:r>
            <a:r>
              <a:rPr lang="zh-TW" altLang="en-US" sz="2000" dirty="0" smtClean="0">
                <a:solidFill>
                  <a:schemeClr val="accent1"/>
                </a:solidFill>
              </a:rPr>
              <a:t>的</a:t>
            </a:r>
            <a:r>
              <a:rPr lang="zh-TW" altLang="en-US" sz="2000" b="1" dirty="0" smtClean="0">
                <a:solidFill>
                  <a:schemeClr val="accent1"/>
                </a:solidFill>
              </a:rPr>
              <a:t>可能性</a:t>
            </a:r>
            <a:endParaRPr lang="en-US" altLang="zh-TW" sz="2000" b="1" dirty="0" smtClean="0">
              <a:solidFill>
                <a:schemeClr val="accent1"/>
              </a:solidFill>
            </a:endParaRPr>
          </a:p>
          <a:p>
            <a:r>
              <a:rPr lang="zh-TW" altLang="en-US" sz="2000" dirty="0" smtClean="0"/>
              <a:t>依照這個定義，分析資訊風險應該先分析組織的資產、資訊弱點、威脅、以及可能性與衝擊這五項元素。其中弱點、威脅、與可能性這三項構成</a:t>
            </a:r>
            <a:r>
              <a:rPr lang="zh-TW" altLang="en-US" sz="2000" dirty="0" smtClean="0">
                <a:latin typeface="微軟正黑體"/>
                <a:ea typeface="微軟正黑體"/>
              </a:rPr>
              <a:t>「</a:t>
            </a:r>
            <a:r>
              <a:rPr lang="zh-TW" altLang="en-US" sz="2000" dirty="0" smtClean="0"/>
              <a:t>意外發生的機率</a:t>
            </a:r>
            <a:r>
              <a:rPr lang="zh-TW" altLang="en-US" sz="2000" dirty="0" smtClean="0">
                <a:latin typeface="微軟正黑體"/>
                <a:ea typeface="微軟正黑體"/>
              </a:rPr>
              <a:t>」；而</a:t>
            </a:r>
            <a:r>
              <a:rPr lang="zh-TW" altLang="en-US" sz="2000" dirty="0" smtClean="0"/>
              <a:t>資產與衝擊這兩項則構成</a:t>
            </a:r>
            <a:r>
              <a:rPr lang="zh-TW" altLang="en-US" sz="2000" dirty="0" smtClean="0">
                <a:latin typeface="微軟正黑體"/>
                <a:ea typeface="微軟正黑體"/>
              </a:rPr>
              <a:t>「</a:t>
            </a:r>
            <a:r>
              <a:rPr lang="zh-TW" altLang="en-US" sz="2000" dirty="0" smtClean="0"/>
              <a:t>意外所造成的損失</a:t>
            </a:r>
            <a:r>
              <a:rPr lang="zh-TW" altLang="en-US" sz="2000" dirty="0" smtClean="0">
                <a:latin typeface="微軟正黑體"/>
                <a:ea typeface="微軟正黑體"/>
              </a:rPr>
              <a:t>」，前後相乘就是風險值。</a:t>
            </a:r>
            <a:endParaRPr lang="en-US" altLang="zh-TW" sz="2000" dirty="0" smtClean="0"/>
          </a:p>
        </p:txBody>
      </p:sp>
      <p:sp>
        <p:nvSpPr>
          <p:cNvPr id="3" name="標題 2"/>
          <p:cNvSpPr>
            <a:spLocks noGrp="1"/>
          </p:cNvSpPr>
          <p:nvPr>
            <p:ph type="title"/>
          </p:nvPr>
        </p:nvSpPr>
        <p:spPr/>
        <p:txBody>
          <a:bodyPr/>
          <a:lstStyle/>
          <a:p>
            <a:r>
              <a:rPr lang="zh-TW" altLang="en-US" dirty="0" smtClean="0"/>
              <a:t>資訊風險的定義</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214842" cy="5357850"/>
          </a:xfrm>
        </p:spPr>
        <p:txBody>
          <a:bodyPr>
            <a:normAutofit/>
          </a:bodyPr>
          <a:lstStyle/>
          <a:p>
            <a:r>
              <a:rPr lang="zh-TW" altLang="en-US" sz="2000" dirty="0" smtClean="0"/>
              <a:t>組織應該在它的業務與所面臨的風險中，規畫 </a:t>
            </a:r>
            <a:r>
              <a:rPr lang="en-US" altLang="zh-TW" sz="2000" dirty="0" smtClean="0"/>
              <a:t>ISMS</a:t>
            </a:r>
            <a:r>
              <a:rPr lang="zh-TW" altLang="en-US" sz="2000" dirty="0" smtClean="0"/>
              <a:t>、執行</a:t>
            </a:r>
            <a:r>
              <a:rPr lang="en-US" altLang="zh-TW" sz="2000" dirty="0" smtClean="0"/>
              <a:t>ISMS</a:t>
            </a:r>
            <a:r>
              <a:rPr lang="zh-TW" altLang="en-US" sz="2000" dirty="0" smtClean="0"/>
              <a:t>、監視與審查 </a:t>
            </a:r>
            <a:r>
              <a:rPr lang="en-US" altLang="zh-TW" sz="2000" dirty="0" smtClean="0"/>
              <a:t>ISMS</a:t>
            </a:r>
            <a:r>
              <a:rPr lang="zh-TW" altLang="en-US" sz="2000" dirty="0" smtClean="0"/>
              <a:t>、並採取行動維持與改進 </a:t>
            </a:r>
            <a:r>
              <a:rPr lang="en-US" altLang="zh-TW" sz="2000" dirty="0" smtClean="0"/>
              <a:t>ISMS</a:t>
            </a:r>
            <a:r>
              <a:rPr lang="zh-TW" altLang="en-US" sz="2000" dirty="0" smtClean="0"/>
              <a:t>。推動文件化的 </a:t>
            </a:r>
            <a:r>
              <a:rPr lang="en-US" altLang="zh-TW" sz="2000" dirty="0" smtClean="0"/>
              <a:t>ISMS</a:t>
            </a:r>
            <a:r>
              <a:rPr lang="zh-TW" altLang="en-US" sz="2000" dirty="0" smtClean="0"/>
              <a:t> 所採用之過程以右圖的 </a:t>
            </a:r>
            <a:r>
              <a:rPr lang="en-US" altLang="zh-TW" sz="2000" dirty="0" smtClean="0"/>
              <a:t>PDCA</a:t>
            </a:r>
            <a:r>
              <a:rPr lang="zh-TW" altLang="en-US" sz="2000" dirty="0" smtClean="0"/>
              <a:t> 模型為基礎。</a:t>
            </a:r>
            <a:endParaRPr lang="en-US" altLang="zh-TW" sz="2000" dirty="0" smtClean="0"/>
          </a:p>
          <a:p>
            <a:r>
              <a:rPr lang="zh-TW" altLang="en-US" sz="2000" dirty="0" smtClean="0"/>
              <a:t>應執行下列事項建立 </a:t>
            </a:r>
            <a:r>
              <a:rPr lang="en-US" altLang="zh-TW" sz="2000" dirty="0" smtClean="0"/>
              <a:t>ISMS</a:t>
            </a:r>
            <a:r>
              <a:rPr lang="zh-TW" altLang="en-US" sz="2000" dirty="0" smtClean="0"/>
              <a:t>：</a:t>
            </a:r>
            <a:endParaRPr lang="en-US" altLang="zh-TW" sz="2000" dirty="0" smtClean="0"/>
          </a:p>
          <a:p>
            <a:pPr lvl="1">
              <a:lnSpc>
                <a:spcPct val="110000"/>
              </a:lnSpc>
              <a:spcBef>
                <a:spcPts val="600"/>
              </a:spcBef>
            </a:pPr>
            <a:r>
              <a:rPr lang="zh-TW" altLang="en-US" sz="1800" dirty="0" smtClean="0"/>
              <a:t>界定</a:t>
            </a:r>
            <a:r>
              <a:rPr lang="en-US" altLang="zh-TW" sz="1800" dirty="0" smtClean="0"/>
              <a:t>ISMS</a:t>
            </a:r>
            <a:r>
              <a:rPr lang="zh-TW" altLang="en-US" sz="1800" dirty="0" smtClean="0"/>
              <a:t>之範圍及諸邊界。</a:t>
            </a:r>
            <a:endParaRPr lang="en-US" altLang="zh-TW" sz="1800" dirty="0" smtClean="0"/>
          </a:p>
          <a:p>
            <a:pPr lvl="1">
              <a:lnSpc>
                <a:spcPct val="110000"/>
              </a:lnSpc>
              <a:spcBef>
                <a:spcPts val="600"/>
              </a:spcBef>
            </a:pPr>
            <a:r>
              <a:rPr lang="zh-TW" altLang="en-US" sz="1800" dirty="0" smtClean="0"/>
              <a:t>界定 </a:t>
            </a:r>
            <a:r>
              <a:rPr lang="en-US" altLang="zh-TW" sz="1800" dirty="0" smtClean="0"/>
              <a:t>ISMS</a:t>
            </a:r>
            <a:r>
              <a:rPr lang="zh-TW" altLang="en-US" sz="1800" dirty="0" smtClean="0"/>
              <a:t> 政策。</a:t>
            </a:r>
            <a:endParaRPr lang="en-US" altLang="zh-TW" sz="1800" dirty="0" smtClean="0"/>
          </a:p>
          <a:p>
            <a:pPr lvl="1">
              <a:lnSpc>
                <a:spcPct val="110000"/>
              </a:lnSpc>
              <a:spcBef>
                <a:spcPts val="600"/>
              </a:spcBef>
            </a:pPr>
            <a:r>
              <a:rPr lang="zh-TW" altLang="en-US" sz="1800" dirty="0" smtClean="0"/>
              <a:t>界定組織的風險評鑑作法。</a:t>
            </a:r>
            <a:endParaRPr lang="en-US" altLang="zh-TW" sz="1800" dirty="0" smtClean="0"/>
          </a:p>
          <a:p>
            <a:pPr lvl="1">
              <a:lnSpc>
                <a:spcPct val="110000"/>
              </a:lnSpc>
              <a:spcBef>
                <a:spcPts val="600"/>
              </a:spcBef>
            </a:pPr>
            <a:r>
              <a:rPr lang="zh-TW" altLang="en-US" sz="1800" dirty="0" smtClean="0"/>
              <a:t>識別各項風險。</a:t>
            </a:r>
            <a:endParaRPr lang="en-US" altLang="zh-TW" sz="1800" dirty="0" smtClean="0"/>
          </a:p>
          <a:p>
            <a:pPr lvl="1">
              <a:lnSpc>
                <a:spcPct val="110000"/>
              </a:lnSpc>
              <a:spcBef>
                <a:spcPts val="600"/>
              </a:spcBef>
            </a:pPr>
            <a:r>
              <a:rPr lang="zh-TW" altLang="en-US" sz="1800" dirty="0" smtClean="0"/>
              <a:t>分析與評估各項風險。</a:t>
            </a:r>
            <a:endParaRPr lang="en-US" altLang="zh-TW" sz="1800" dirty="0" smtClean="0"/>
          </a:p>
          <a:p>
            <a:pPr lvl="1">
              <a:lnSpc>
                <a:spcPct val="110000"/>
              </a:lnSpc>
              <a:spcBef>
                <a:spcPts val="600"/>
              </a:spcBef>
            </a:pPr>
            <a:r>
              <a:rPr lang="zh-TW" altLang="en-US" sz="1800" dirty="0" smtClean="0"/>
              <a:t>識別並評估風險處理的各項做法。</a:t>
            </a:r>
          </a:p>
        </p:txBody>
      </p:sp>
      <p:sp>
        <p:nvSpPr>
          <p:cNvPr id="3" name="標題 2"/>
          <p:cNvSpPr>
            <a:spLocks noGrp="1"/>
          </p:cNvSpPr>
          <p:nvPr>
            <p:ph type="title"/>
          </p:nvPr>
        </p:nvSpPr>
        <p:spPr/>
        <p:txBody>
          <a:bodyPr>
            <a:normAutofit/>
          </a:bodyPr>
          <a:lstStyle/>
          <a:p>
            <a:r>
              <a:rPr lang="zh-TW" altLang="en-US" dirty="0" smtClean="0"/>
              <a:t>建立與管理 </a:t>
            </a:r>
            <a:r>
              <a:rPr lang="en-US" altLang="zh-TW" dirty="0" smtClean="0"/>
              <a:t>ISMS – 4.2 (I) </a:t>
            </a:r>
            <a:endParaRPr lang="zh-TW" altLang="en-US" dirty="0"/>
          </a:p>
        </p:txBody>
      </p:sp>
      <p:graphicFrame>
        <p:nvGraphicFramePr>
          <p:cNvPr id="5" name="資料庫圖表 4"/>
          <p:cNvGraphicFramePr/>
          <p:nvPr/>
        </p:nvGraphicFramePr>
        <p:xfrm>
          <a:off x="4310082" y="2111380"/>
          <a:ext cx="4333884" cy="3675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字方塊 5"/>
          <p:cNvSpPr txBox="1"/>
          <p:nvPr/>
        </p:nvSpPr>
        <p:spPr>
          <a:xfrm>
            <a:off x="4357686" y="6345816"/>
            <a:ext cx="877163" cy="369332"/>
          </a:xfrm>
          <a:prstGeom prst="rect">
            <a:avLst/>
          </a:prstGeom>
          <a:noFill/>
        </p:spPr>
        <p:txBody>
          <a:bodyPr wrap="none" rtlCol="0">
            <a:spAutoFit/>
          </a:bodyPr>
          <a:lstStyle/>
          <a:p>
            <a:r>
              <a:rPr lang="zh-TW" altLang="en-US" b="1" dirty="0" smtClean="0">
                <a:latin typeface="+mn-ea"/>
                <a:ea typeface="+mn-ea"/>
              </a:rPr>
              <a:t>後頁續</a:t>
            </a:r>
            <a:endParaRPr lang="zh-TW" altLang="en-US" b="1" dirty="0">
              <a:latin typeface="+mn-ea"/>
              <a:ea typeface="+mn-ea"/>
            </a:endParaRPr>
          </a:p>
        </p:txBody>
      </p:sp>
      <p:sp>
        <p:nvSpPr>
          <p:cNvPr id="7" name="文字方塊 6"/>
          <p:cNvSpPr txBox="1"/>
          <p:nvPr/>
        </p:nvSpPr>
        <p:spPr>
          <a:xfrm>
            <a:off x="4786314" y="1428736"/>
            <a:ext cx="3647152" cy="276999"/>
          </a:xfrm>
          <a:prstGeom prst="rect">
            <a:avLst/>
          </a:prstGeom>
          <a:noFill/>
        </p:spPr>
        <p:txBody>
          <a:bodyPr wrap="none" rtlCol="0">
            <a:spAutoFit/>
          </a:bodyPr>
          <a:lstStyle/>
          <a:p>
            <a:r>
              <a:rPr lang="zh-TW" altLang="en-US" sz="1200" dirty="0" smtClean="0">
                <a:solidFill>
                  <a:schemeClr val="tx1">
                    <a:lumMod val="50000"/>
                    <a:lumOff val="50000"/>
                  </a:schemeClr>
                </a:solidFill>
                <a:latin typeface="Calibri" pitchFamily="34" charset="0"/>
                <a:ea typeface="+mn-ea"/>
              </a:rPr>
              <a:t>★標題尾端之數字 </a:t>
            </a:r>
            <a:r>
              <a:rPr lang="en-US" altLang="zh-TW" sz="1200" dirty="0" smtClean="0">
                <a:solidFill>
                  <a:schemeClr val="tx1">
                    <a:lumMod val="50000"/>
                    <a:lumOff val="50000"/>
                  </a:schemeClr>
                </a:solidFill>
                <a:latin typeface="Calibri" pitchFamily="34" charset="0"/>
                <a:ea typeface="+mn-ea"/>
              </a:rPr>
              <a:t>(4.2)</a:t>
            </a:r>
            <a:r>
              <a:rPr lang="zh-TW" altLang="en-US" sz="1200" dirty="0" smtClean="0">
                <a:solidFill>
                  <a:schemeClr val="tx1">
                    <a:lumMod val="50000"/>
                    <a:lumOff val="50000"/>
                  </a:schemeClr>
                </a:solidFill>
                <a:latin typeface="Calibri" pitchFamily="34" charset="0"/>
                <a:ea typeface="+mn-ea"/>
              </a:rPr>
              <a:t> 為 </a:t>
            </a:r>
            <a:r>
              <a:rPr lang="en-US" altLang="zh-TW" sz="1200" dirty="0" smtClean="0">
                <a:solidFill>
                  <a:schemeClr val="tx1">
                    <a:lumMod val="50000"/>
                    <a:lumOff val="50000"/>
                  </a:schemeClr>
                </a:solidFill>
                <a:latin typeface="Calibri" pitchFamily="34" charset="0"/>
                <a:ea typeface="+mn-ea"/>
              </a:rPr>
              <a:t>ISO</a:t>
            </a:r>
            <a:r>
              <a:rPr lang="zh-TW" altLang="en-US" sz="1200" dirty="0" smtClean="0">
                <a:solidFill>
                  <a:schemeClr val="tx1">
                    <a:lumMod val="50000"/>
                    <a:lumOff val="50000"/>
                  </a:schemeClr>
                </a:solidFill>
                <a:latin typeface="Calibri" pitchFamily="34" charset="0"/>
                <a:ea typeface="+mn-ea"/>
              </a:rPr>
              <a:t> </a:t>
            </a:r>
            <a:r>
              <a:rPr lang="en-US" altLang="zh-TW" sz="1200" dirty="0" smtClean="0">
                <a:solidFill>
                  <a:schemeClr val="tx1">
                    <a:lumMod val="50000"/>
                    <a:lumOff val="50000"/>
                  </a:schemeClr>
                </a:solidFill>
                <a:latin typeface="Calibri" pitchFamily="34" charset="0"/>
                <a:ea typeface="+mn-ea"/>
              </a:rPr>
              <a:t>27001 </a:t>
            </a:r>
            <a:r>
              <a:rPr lang="zh-TW" altLang="en-US" sz="1200" dirty="0" smtClean="0">
                <a:solidFill>
                  <a:schemeClr val="tx1">
                    <a:lumMod val="50000"/>
                    <a:lumOff val="50000"/>
                  </a:schemeClr>
                </a:solidFill>
                <a:latin typeface="Calibri" pitchFamily="34" charset="0"/>
                <a:ea typeface="+mn-ea"/>
              </a:rPr>
              <a:t>的章節編號。</a:t>
            </a:r>
            <a:endParaRPr lang="zh-TW" altLang="en-US" sz="1200" dirty="0">
              <a:solidFill>
                <a:schemeClr val="tx1">
                  <a:lumMod val="50000"/>
                  <a:lumOff val="50000"/>
                </a:schemeClr>
              </a:solidFill>
              <a:latin typeface="Calibri" pitchFamily="34" charset="0"/>
              <a:ea typeface="+mn-ea"/>
            </a:endParaRPr>
          </a:p>
        </p:txBody>
      </p:sp>
    </p:spTree>
  </p:cSld>
  <p:clrMapOvr>
    <a:masterClrMapping/>
  </p:clrMapOvr>
  <p:transition>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smtClean="0"/>
              <a:t>建立與管理 </a:t>
            </a:r>
            <a:r>
              <a:rPr lang="en-US" altLang="zh-TW" dirty="0" smtClean="0"/>
              <a:t>ISMS – 4.2 (II) </a:t>
            </a:r>
            <a:endParaRPr lang="zh-TW" altLang="en-US" dirty="0"/>
          </a:p>
        </p:txBody>
      </p:sp>
      <p:sp>
        <p:nvSpPr>
          <p:cNvPr id="4" name="內容版面配置區 3"/>
          <p:cNvSpPr>
            <a:spLocks noGrp="1"/>
          </p:cNvSpPr>
          <p:nvPr>
            <p:ph sz="half" idx="1"/>
          </p:nvPr>
        </p:nvSpPr>
        <p:spPr>
          <a:xfrm>
            <a:off x="285720" y="1285860"/>
            <a:ext cx="4071966" cy="5572140"/>
          </a:xfrm>
        </p:spPr>
        <p:txBody>
          <a:bodyPr>
            <a:normAutofit/>
          </a:bodyPr>
          <a:lstStyle/>
          <a:p>
            <a:pPr lvl="1">
              <a:lnSpc>
                <a:spcPct val="110000"/>
              </a:lnSpc>
              <a:spcBef>
                <a:spcPts val="600"/>
              </a:spcBef>
            </a:pPr>
            <a:r>
              <a:rPr lang="zh-TW" altLang="en-US" dirty="0" smtClean="0"/>
              <a:t>選擇處理風險的控制目標與措施。</a:t>
            </a:r>
            <a:endParaRPr lang="en-US" altLang="zh-TW" dirty="0" smtClean="0"/>
          </a:p>
          <a:p>
            <a:pPr lvl="1">
              <a:lnSpc>
                <a:spcPct val="110000"/>
              </a:lnSpc>
              <a:spcBef>
                <a:spcPts val="600"/>
              </a:spcBef>
            </a:pPr>
            <a:r>
              <a:rPr lang="zh-TW" altLang="en-US" dirty="0" smtClean="0"/>
              <a:t>管理階層核准殘餘風險。</a:t>
            </a:r>
            <a:endParaRPr lang="en-US" altLang="zh-TW" dirty="0" smtClean="0"/>
          </a:p>
          <a:p>
            <a:pPr lvl="1">
              <a:lnSpc>
                <a:spcPct val="110000"/>
              </a:lnSpc>
              <a:spcBef>
                <a:spcPts val="600"/>
              </a:spcBef>
            </a:pPr>
            <a:r>
              <a:rPr lang="zh-TW" altLang="en-US" dirty="0" smtClean="0"/>
              <a:t>管理階層核准執行 </a:t>
            </a:r>
            <a:r>
              <a:rPr lang="en-US" altLang="zh-TW" dirty="0" smtClean="0"/>
              <a:t>ISMS</a:t>
            </a:r>
            <a:r>
              <a:rPr lang="zh-TW" altLang="en-US" dirty="0" smtClean="0"/>
              <a:t>。</a:t>
            </a:r>
            <a:endParaRPr lang="en-US" altLang="zh-TW" dirty="0" smtClean="0"/>
          </a:p>
          <a:p>
            <a:pPr lvl="1">
              <a:lnSpc>
                <a:spcPct val="110000"/>
              </a:lnSpc>
              <a:spcBef>
                <a:spcPts val="600"/>
              </a:spcBef>
            </a:pPr>
            <a:r>
              <a:rPr lang="zh-TW" altLang="en-US" dirty="0" smtClean="0"/>
              <a:t>擬定適用性聲明書。</a:t>
            </a:r>
            <a:endParaRPr lang="en-US" altLang="zh-TW" dirty="0" smtClean="0"/>
          </a:p>
          <a:p>
            <a:pPr lvl="2">
              <a:lnSpc>
                <a:spcPct val="110000"/>
              </a:lnSpc>
              <a:spcBef>
                <a:spcPts val="600"/>
              </a:spcBef>
            </a:pPr>
            <a:r>
              <a:rPr lang="zh-TW" altLang="en-US" sz="1600" dirty="0" smtClean="0"/>
              <a:t>「適用性聲明書</a:t>
            </a:r>
            <a:r>
              <a:rPr lang="en-US" altLang="zh-TW" sz="1600" dirty="0" smtClean="0"/>
              <a:t> (statement of applicability, </a:t>
            </a:r>
            <a:r>
              <a:rPr lang="en-US" altLang="zh-TW" sz="1600" dirty="0" err="1" smtClean="0"/>
              <a:t>SoA</a:t>
            </a:r>
            <a:r>
              <a:rPr lang="en-US" altLang="zh-TW" sz="1600" dirty="0" smtClean="0"/>
              <a:t>) </a:t>
            </a:r>
            <a:r>
              <a:rPr lang="zh-TW" altLang="en-US" sz="1600" dirty="0" smtClean="0"/>
              <a:t>」是描述與組織之</a:t>
            </a:r>
            <a:r>
              <a:rPr lang="en-US" altLang="zh-TW" sz="1600" dirty="0" smtClean="0"/>
              <a:t> ISMS </a:t>
            </a:r>
            <a:r>
              <a:rPr lang="zh-TW" altLang="en-US" sz="1600" dirty="0" smtClean="0"/>
              <a:t>相關且對其適用之各項控制目標與措施的文件化聲明。</a:t>
            </a:r>
            <a:endParaRPr lang="en-US" altLang="zh-TW" sz="1600" dirty="0" smtClean="0"/>
          </a:p>
          <a:p>
            <a:pPr>
              <a:lnSpc>
                <a:spcPct val="130000"/>
              </a:lnSpc>
              <a:spcBef>
                <a:spcPts val="1000"/>
              </a:spcBef>
            </a:pPr>
            <a:r>
              <a:rPr lang="zh-TW" altLang="en-US" dirty="0" smtClean="0"/>
              <a:t>執行 </a:t>
            </a:r>
            <a:r>
              <a:rPr lang="en-US" altLang="zh-TW" dirty="0" smtClean="0"/>
              <a:t>ISMS</a:t>
            </a:r>
            <a:r>
              <a:rPr lang="zh-TW" altLang="en-US" dirty="0" smtClean="0"/>
              <a:t> 包括下列事項 ：</a:t>
            </a:r>
            <a:endParaRPr lang="en-US" altLang="zh-TW" dirty="0" smtClean="0"/>
          </a:p>
          <a:p>
            <a:pPr lvl="1">
              <a:spcBef>
                <a:spcPts val="600"/>
              </a:spcBef>
            </a:pPr>
            <a:r>
              <a:rPr lang="zh-TW" altLang="en-US" dirty="0" smtClean="0"/>
              <a:t>實作風險處理計畫。</a:t>
            </a:r>
            <a:endParaRPr lang="en-US" altLang="zh-TW" dirty="0" smtClean="0"/>
          </a:p>
          <a:p>
            <a:pPr lvl="1">
              <a:spcBef>
                <a:spcPts val="600"/>
              </a:spcBef>
            </a:pPr>
            <a:r>
              <a:rPr lang="zh-TW" altLang="en-US" dirty="0" smtClean="0"/>
              <a:t>實作所選擇的控制措施。</a:t>
            </a:r>
            <a:endParaRPr lang="en-US" altLang="zh-TW" dirty="0" smtClean="0"/>
          </a:p>
          <a:p>
            <a:pPr lvl="1">
              <a:spcBef>
                <a:spcPts val="600"/>
              </a:spcBef>
            </a:pPr>
            <a:r>
              <a:rPr lang="zh-TW" altLang="en-US" dirty="0" smtClean="0"/>
              <a:t>界定如何量測控制措施之有效性。</a:t>
            </a:r>
            <a:endParaRPr lang="en-US" altLang="zh-TW" dirty="0" smtClean="0"/>
          </a:p>
          <a:p>
            <a:pPr lvl="1">
              <a:spcBef>
                <a:spcPts val="600"/>
              </a:spcBef>
            </a:pPr>
            <a:r>
              <a:rPr lang="zh-TW" altLang="en-US" dirty="0" smtClean="0"/>
              <a:t>實作訓練與認知計畫。</a:t>
            </a:r>
            <a:endParaRPr lang="en-US" altLang="zh-TW" dirty="0" smtClean="0"/>
          </a:p>
          <a:p>
            <a:pPr lvl="1">
              <a:spcBef>
                <a:spcPts val="600"/>
              </a:spcBef>
            </a:pPr>
            <a:r>
              <a:rPr lang="zh-TW" altLang="en-US" dirty="0" smtClean="0"/>
              <a:t>管理 </a:t>
            </a:r>
            <a:r>
              <a:rPr lang="en-US" altLang="zh-TW" dirty="0" smtClean="0"/>
              <a:t>ISMS</a:t>
            </a:r>
            <a:r>
              <a:rPr lang="zh-TW" altLang="en-US" dirty="0" smtClean="0"/>
              <a:t> 的運作與資源。</a:t>
            </a:r>
            <a:endParaRPr lang="en-US" altLang="zh-TW" dirty="0" smtClean="0"/>
          </a:p>
          <a:p>
            <a:pPr lvl="1">
              <a:lnSpc>
                <a:spcPct val="130000"/>
              </a:lnSpc>
              <a:spcBef>
                <a:spcPts val="1000"/>
              </a:spcBef>
            </a:pPr>
            <a:endParaRPr lang="en-US" altLang="zh-TW" dirty="0" smtClean="0"/>
          </a:p>
        </p:txBody>
      </p:sp>
      <p:sp>
        <p:nvSpPr>
          <p:cNvPr id="6" name="內容版面配置區 5"/>
          <p:cNvSpPr>
            <a:spLocks noGrp="1"/>
          </p:cNvSpPr>
          <p:nvPr>
            <p:ph sz="half" idx="2"/>
          </p:nvPr>
        </p:nvSpPr>
        <p:spPr>
          <a:xfrm>
            <a:off x="4500562" y="1285860"/>
            <a:ext cx="4071966" cy="5429288"/>
          </a:xfrm>
        </p:spPr>
        <p:txBody>
          <a:bodyPr>
            <a:normAutofit/>
          </a:bodyPr>
          <a:lstStyle/>
          <a:p>
            <a:pPr>
              <a:spcBef>
                <a:spcPts val="600"/>
              </a:spcBef>
            </a:pPr>
            <a:r>
              <a:rPr lang="zh-TW" altLang="en-US" dirty="0" smtClean="0"/>
              <a:t>監視與審查 </a:t>
            </a:r>
            <a:r>
              <a:rPr lang="en-US" altLang="zh-TW" dirty="0" smtClean="0"/>
              <a:t>ISMS</a:t>
            </a:r>
            <a:r>
              <a:rPr lang="zh-TW" altLang="en-US" dirty="0" smtClean="0"/>
              <a:t> 包括下列事項 ：</a:t>
            </a:r>
            <a:endParaRPr lang="en-US" altLang="zh-TW" dirty="0" smtClean="0"/>
          </a:p>
          <a:p>
            <a:pPr lvl="1">
              <a:spcBef>
                <a:spcPts val="600"/>
              </a:spcBef>
            </a:pPr>
            <a:r>
              <a:rPr lang="zh-TW" altLang="en-US" dirty="0" smtClean="0"/>
              <a:t>執行監視與審查程序找出錯誤並量測控制措施之有效性。</a:t>
            </a:r>
            <a:endParaRPr lang="en-US" altLang="zh-TW" dirty="0" smtClean="0"/>
          </a:p>
          <a:p>
            <a:pPr lvl="1">
              <a:spcBef>
                <a:spcPts val="600"/>
              </a:spcBef>
            </a:pPr>
            <a:r>
              <a:rPr lang="zh-TW" altLang="en-US" dirty="0" smtClean="0"/>
              <a:t>審查風險評鑑與殘餘風險。</a:t>
            </a:r>
            <a:endParaRPr lang="en-US" altLang="zh-TW" dirty="0" smtClean="0"/>
          </a:p>
          <a:p>
            <a:pPr lvl="1">
              <a:spcBef>
                <a:spcPts val="600"/>
              </a:spcBef>
            </a:pPr>
            <a:r>
              <a:rPr lang="zh-TW" altLang="en-US" dirty="0" smtClean="0"/>
              <a:t>施行 </a:t>
            </a:r>
            <a:r>
              <a:rPr lang="en-US" altLang="zh-TW" dirty="0" smtClean="0"/>
              <a:t>ISMS</a:t>
            </a:r>
            <a:r>
              <a:rPr lang="zh-TW" altLang="en-US" dirty="0" smtClean="0"/>
              <a:t> 內部稽核。</a:t>
            </a:r>
            <a:endParaRPr lang="en-US" altLang="zh-TW" dirty="0" smtClean="0"/>
          </a:p>
          <a:p>
            <a:pPr lvl="1">
              <a:spcBef>
                <a:spcPts val="600"/>
              </a:spcBef>
            </a:pPr>
            <a:r>
              <a:rPr lang="zh-TW" altLang="en-US" dirty="0" smtClean="0"/>
              <a:t>執行 </a:t>
            </a:r>
            <a:r>
              <a:rPr lang="en-US" altLang="zh-TW" dirty="0" smtClean="0"/>
              <a:t>ISMS</a:t>
            </a:r>
            <a:r>
              <a:rPr lang="zh-TW" altLang="en-US" dirty="0" smtClean="0"/>
              <a:t> 管理階層審查，確定各項改進均已識別。</a:t>
            </a:r>
            <a:endParaRPr lang="en-US" altLang="zh-TW" dirty="0" smtClean="0"/>
          </a:p>
          <a:p>
            <a:pPr>
              <a:spcBef>
                <a:spcPts val="600"/>
              </a:spcBef>
            </a:pPr>
            <a:r>
              <a:rPr lang="zh-TW" altLang="en-US" dirty="0" smtClean="0"/>
              <a:t>維持與改進 </a:t>
            </a:r>
            <a:r>
              <a:rPr lang="en-US" altLang="zh-TW" dirty="0" smtClean="0"/>
              <a:t>ISMS</a:t>
            </a:r>
            <a:r>
              <a:rPr lang="zh-TW" altLang="en-US" dirty="0" smtClean="0"/>
              <a:t> 包括下列事項 ：</a:t>
            </a:r>
            <a:endParaRPr lang="en-US" altLang="zh-TW" dirty="0" smtClean="0"/>
          </a:p>
          <a:p>
            <a:pPr lvl="1">
              <a:spcBef>
                <a:spcPts val="600"/>
              </a:spcBef>
            </a:pPr>
            <a:r>
              <a:rPr lang="zh-TW" altLang="en-US" dirty="0" smtClean="0"/>
              <a:t>實作所識別之 </a:t>
            </a:r>
            <a:r>
              <a:rPr lang="en-US" altLang="zh-TW" dirty="0" smtClean="0"/>
              <a:t>ISMS</a:t>
            </a:r>
            <a:r>
              <a:rPr lang="zh-TW" altLang="en-US" dirty="0" smtClean="0"/>
              <a:t> 各項改進。</a:t>
            </a:r>
            <a:endParaRPr lang="en-US" altLang="zh-TW" dirty="0" smtClean="0"/>
          </a:p>
          <a:p>
            <a:pPr lvl="1">
              <a:spcBef>
                <a:spcPts val="600"/>
              </a:spcBef>
            </a:pPr>
            <a:r>
              <a:rPr lang="zh-TW" altLang="en-US" dirty="0" smtClean="0"/>
              <a:t>採取適當矯正與預防措施。</a:t>
            </a:r>
            <a:endParaRPr lang="en-US" altLang="zh-TW" dirty="0" smtClean="0"/>
          </a:p>
          <a:p>
            <a:pPr lvl="1">
              <a:spcBef>
                <a:spcPts val="600"/>
              </a:spcBef>
            </a:pPr>
            <a:r>
              <a:rPr lang="zh-TW" altLang="en-US" dirty="0" smtClean="0"/>
              <a:t>與利害相關者就各項措施與改進進行溝通。</a:t>
            </a:r>
            <a:endParaRPr lang="en-US" altLang="zh-TW" dirty="0" smtClean="0"/>
          </a:p>
          <a:p>
            <a:pPr lvl="1">
              <a:spcBef>
                <a:spcPts val="600"/>
              </a:spcBef>
            </a:pPr>
            <a:r>
              <a:rPr lang="zh-TW" altLang="en-US" dirty="0" smtClean="0"/>
              <a:t>確保各項改進達到預期目標。</a:t>
            </a:r>
            <a:endParaRPr lang="en-US" altLang="zh-TW" dirty="0" smtClean="0"/>
          </a:p>
        </p:txBody>
      </p:sp>
    </p:spTree>
  </p:cSld>
  <p:clrMapOvr>
    <a:masterClrMapping/>
  </p:clrMapOvr>
  <p:transition>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文件化的要求</a:t>
            </a:r>
            <a:r>
              <a:rPr lang="en-US" altLang="zh-TW" dirty="0" smtClean="0"/>
              <a:t> – 4.3</a:t>
            </a:r>
            <a:endParaRPr lang="zh-TW" altLang="en-US" dirty="0"/>
          </a:p>
        </p:txBody>
      </p:sp>
      <p:sp>
        <p:nvSpPr>
          <p:cNvPr id="4" name="內容版面配置區 3"/>
          <p:cNvSpPr>
            <a:spLocks noGrp="1"/>
          </p:cNvSpPr>
          <p:nvPr>
            <p:ph sz="half" idx="1"/>
          </p:nvPr>
        </p:nvSpPr>
        <p:spPr/>
        <p:txBody>
          <a:bodyPr/>
          <a:lstStyle/>
          <a:p>
            <a:pPr>
              <a:spcBef>
                <a:spcPts val="1000"/>
              </a:spcBef>
            </a:pPr>
            <a:r>
              <a:rPr lang="zh-TW" altLang="en-US" dirty="0" smtClean="0"/>
              <a:t>文件化要求概述</a:t>
            </a:r>
            <a:endParaRPr lang="en-US" altLang="zh-TW" dirty="0" smtClean="0"/>
          </a:p>
          <a:p>
            <a:pPr lvl="1">
              <a:spcBef>
                <a:spcPts val="1000"/>
              </a:spcBef>
            </a:pPr>
            <a:r>
              <a:rPr lang="zh-TW" altLang="en-US" dirty="0" smtClean="0"/>
              <a:t>文件化應包括管理階層決策的紀錄；並且能展示從「</a:t>
            </a:r>
            <a:r>
              <a:rPr lang="en-US" altLang="zh-TW" dirty="0" smtClean="0"/>
              <a:t>ISMS</a:t>
            </a:r>
            <a:r>
              <a:rPr lang="zh-TW" altLang="en-US" dirty="0" smtClean="0"/>
              <a:t> 政策」到「風險評鑑結果」到「選擇的控制措施」之間的關係。</a:t>
            </a:r>
            <a:endParaRPr lang="en-US" altLang="zh-TW" dirty="0" smtClean="0"/>
          </a:p>
          <a:p>
            <a:pPr lvl="1">
              <a:spcBef>
                <a:spcPts val="1000"/>
              </a:spcBef>
            </a:pPr>
            <a:r>
              <a:rPr lang="en-US" altLang="zh-TW" dirty="0" smtClean="0"/>
              <a:t>ISMS</a:t>
            </a:r>
            <a:r>
              <a:rPr lang="zh-TW" altLang="en-US" dirty="0" smtClean="0"/>
              <a:t>文件化應包括：</a:t>
            </a:r>
            <a:endParaRPr lang="en-US" altLang="zh-TW" dirty="0" smtClean="0"/>
          </a:p>
          <a:p>
            <a:pPr lvl="2">
              <a:spcBef>
                <a:spcPts val="1000"/>
              </a:spcBef>
            </a:pPr>
            <a:r>
              <a:rPr lang="en-US" altLang="zh-TW" dirty="0" smtClean="0"/>
              <a:t>ISMS</a:t>
            </a:r>
            <a:r>
              <a:rPr lang="zh-TW" altLang="en-US" dirty="0" smtClean="0"/>
              <a:t> 政策與 </a:t>
            </a:r>
            <a:r>
              <a:rPr lang="en-US" altLang="zh-TW" dirty="0" smtClean="0"/>
              <a:t>ISMS</a:t>
            </a:r>
            <a:r>
              <a:rPr lang="zh-TW" altLang="en-US" dirty="0" smtClean="0"/>
              <a:t> 範圍。</a:t>
            </a:r>
            <a:endParaRPr lang="en-US" altLang="zh-TW" dirty="0" smtClean="0"/>
          </a:p>
          <a:p>
            <a:pPr lvl="2">
              <a:spcBef>
                <a:spcPts val="1000"/>
              </a:spcBef>
            </a:pPr>
            <a:r>
              <a:rPr lang="zh-TW" altLang="en-US" dirty="0" smtClean="0"/>
              <a:t>支援 </a:t>
            </a:r>
            <a:r>
              <a:rPr lang="en-US" altLang="zh-TW" dirty="0" smtClean="0"/>
              <a:t>ISMS</a:t>
            </a:r>
            <a:r>
              <a:rPr lang="zh-TW" altLang="en-US" dirty="0" smtClean="0"/>
              <a:t> 的程序及控制措施。</a:t>
            </a:r>
            <a:endParaRPr lang="en-US" altLang="zh-TW" dirty="0" smtClean="0"/>
          </a:p>
          <a:p>
            <a:pPr lvl="2">
              <a:spcBef>
                <a:spcPts val="1000"/>
              </a:spcBef>
            </a:pPr>
            <a:r>
              <a:rPr lang="zh-TW" altLang="en-US" dirty="0" smtClean="0"/>
              <a:t>風險評鑑方法、報告、處理。</a:t>
            </a:r>
            <a:endParaRPr lang="en-US" altLang="zh-TW" dirty="0" smtClean="0"/>
          </a:p>
          <a:p>
            <a:pPr lvl="2">
              <a:spcBef>
                <a:spcPts val="1000"/>
              </a:spcBef>
            </a:pPr>
            <a:r>
              <a:rPr lang="zh-TW" altLang="en-US" dirty="0" smtClean="0"/>
              <a:t>量測控制措施有效性之程序。</a:t>
            </a:r>
            <a:endParaRPr lang="en-US" altLang="zh-TW" dirty="0" smtClean="0"/>
          </a:p>
          <a:p>
            <a:pPr lvl="2">
              <a:spcBef>
                <a:spcPts val="1000"/>
              </a:spcBef>
            </a:pPr>
            <a:r>
              <a:rPr lang="en-US" altLang="zh-TW" dirty="0" smtClean="0"/>
              <a:t>ISO</a:t>
            </a:r>
            <a:r>
              <a:rPr lang="zh-TW" altLang="en-US" dirty="0" smtClean="0"/>
              <a:t> </a:t>
            </a:r>
            <a:r>
              <a:rPr lang="en-US" altLang="zh-TW" dirty="0" smtClean="0"/>
              <a:t>27001</a:t>
            </a:r>
            <a:r>
              <a:rPr lang="zh-TW" altLang="en-US" dirty="0" smtClean="0"/>
              <a:t> 所要求之各項紀錄。</a:t>
            </a:r>
            <a:endParaRPr lang="en-US" altLang="zh-TW" dirty="0" smtClean="0"/>
          </a:p>
          <a:p>
            <a:pPr lvl="2">
              <a:spcBef>
                <a:spcPts val="1000"/>
              </a:spcBef>
            </a:pPr>
            <a:r>
              <a:rPr lang="zh-TW" altLang="en-US" dirty="0" smtClean="0"/>
              <a:t>適用性聲明書 </a:t>
            </a:r>
            <a:r>
              <a:rPr lang="en-US" altLang="zh-TW" dirty="0" smtClean="0"/>
              <a:t>(</a:t>
            </a:r>
            <a:r>
              <a:rPr lang="en-US" altLang="zh-TW" dirty="0" err="1" smtClean="0"/>
              <a:t>SoA</a:t>
            </a:r>
            <a:r>
              <a:rPr lang="en-US" altLang="zh-TW" dirty="0" smtClean="0"/>
              <a:t>)</a:t>
            </a:r>
            <a:r>
              <a:rPr lang="zh-TW" altLang="en-US" dirty="0" smtClean="0"/>
              <a:t>。</a:t>
            </a:r>
            <a:endParaRPr lang="en-US" altLang="zh-TW" dirty="0" smtClean="0"/>
          </a:p>
        </p:txBody>
      </p:sp>
      <p:sp>
        <p:nvSpPr>
          <p:cNvPr id="5" name="內容版面配置區 4"/>
          <p:cNvSpPr>
            <a:spLocks noGrp="1"/>
          </p:cNvSpPr>
          <p:nvPr>
            <p:ph sz="half" idx="2"/>
          </p:nvPr>
        </p:nvSpPr>
        <p:spPr/>
        <p:txBody>
          <a:bodyPr/>
          <a:lstStyle/>
          <a:p>
            <a:pPr>
              <a:spcBef>
                <a:spcPts val="1000"/>
              </a:spcBef>
            </a:pPr>
            <a:r>
              <a:rPr lang="zh-TW" altLang="en-US" dirty="0" smtClean="0"/>
              <a:t>文件與記錄的管制</a:t>
            </a:r>
            <a:endParaRPr lang="en-US" altLang="zh-TW" dirty="0" smtClean="0"/>
          </a:p>
          <a:p>
            <a:pPr lvl="1">
              <a:spcBef>
                <a:spcPts val="1000"/>
              </a:spcBef>
            </a:pPr>
            <a:r>
              <a:rPr lang="en-US" altLang="zh-TW" dirty="0" smtClean="0"/>
              <a:t>ISMS</a:t>
            </a:r>
            <a:r>
              <a:rPr lang="zh-TW" altLang="en-US" dirty="0" smtClean="0"/>
              <a:t> 的文件</a:t>
            </a:r>
            <a:r>
              <a:rPr lang="en-US" altLang="zh-TW" dirty="0" smtClean="0"/>
              <a:t> (documents) </a:t>
            </a:r>
            <a:r>
              <a:rPr lang="zh-TW" altLang="en-US" dirty="0" smtClean="0"/>
              <a:t>與記錄 </a:t>
            </a:r>
            <a:r>
              <a:rPr lang="en-US" altLang="zh-TW" dirty="0" smtClean="0"/>
              <a:t>(records) </a:t>
            </a:r>
            <a:r>
              <a:rPr lang="zh-TW" altLang="en-US" dirty="0" smtClean="0"/>
              <a:t>都應受保護及管制。</a:t>
            </a:r>
            <a:endParaRPr lang="en-US" altLang="zh-TW" dirty="0" smtClean="0"/>
          </a:p>
          <a:p>
            <a:pPr lvl="1">
              <a:spcBef>
                <a:spcPts val="1000"/>
              </a:spcBef>
            </a:pPr>
            <a:r>
              <a:rPr lang="zh-TW" altLang="en-US" dirty="0" smtClean="0"/>
              <a:t>文件管制重點如下：</a:t>
            </a:r>
            <a:endParaRPr lang="en-US" altLang="zh-TW" dirty="0" smtClean="0"/>
          </a:p>
          <a:p>
            <a:pPr lvl="2">
              <a:spcBef>
                <a:spcPts val="1000"/>
              </a:spcBef>
            </a:pPr>
            <a:r>
              <a:rPr lang="zh-TW" altLang="en-US" dirty="0" smtClean="0"/>
              <a:t>文件發行前應核准其適切性。</a:t>
            </a:r>
            <a:endParaRPr lang="en-US" altLang="zh-TW" dirty="0" smtClean="0"/>
          </a:p>
          <a:p>
            <a:pPr lvl="2">
              <a:spcBef>
                <a:spcPts val="1000"/>
              </a:spcBef>
            </a:pPr>
            <a:r>
              <a:rPr lang="zh-TW" altLang="en-US" dirty="0" smtClean="0"/>
              <a:t>必要時應審查、更新，並重新核准文件。</a:t>
            </a:r>
            <a:endParaRPr lang="en-US" altLang="zh-TW" dirty="0" smtClean="0"/>
          </a:p>
          <a:p>
            <a:pPr lvl="2">
              <a:spcBef>
                <a:spcPts val="1000"/>
              </a:spcBef>
            </a:pPr>
            <a:r>
              <a:rPr lang="zh-TW" altLang="en-US" dirty="0" smtClean="0"/>
              <a:t>在使用處應有適切版本之文件。</a:t>
            </a:r>
            <a:endParaRPr lang="en-US" altLang="zh-TW" dirty="0" smtClean="0"/>
          </a:p>
          <a:p>
            <a:pPr lvl="2">
              <a:spcBef>
                <a:spcPts val="1000"/>
              </a:spcBef>
            </a:pPr>
            <a:r>
              <a:rPr lang="zh-TW" altLang="en-US" dirty="0" smtClean="0"/>
              <a:t>確保文件之分發、儲存、與作廢都受到管制。</a:t>
            </a:r>
            <a:endParaRPr lang="en-US" altLang="zh-TW" dirty="0" smtClean="0"/>
          </a:p>
          <a:p>
            <a:pPr lvl="2">
              <a:spcBef>
                <a:spcPts val="1000"/>
              </a:spcBef>
            </a:pPr>
            <a:r>
              <a:rPr lang="zh-TW" altLang="en-US" dirty="0" smtClean="0"/>
              <a:t>應防止作廢文件被誤用。</a:t>
            </a:r>
            <a:endParaRPr lang="zh-TW" altLang="en-US" dirty="0"/>
          </a:p>
        </p:txBody>
      </p:sp>
    </p:spTree>
  </p:cSld>
  <p:clrMapOvr>
    <a:masterClrMapping/>
  </p:clrMapOvr>
  <p:transition>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143668" cy="5098438"/>
          </a:xfrm>
        </p:spPr>
        <p:txBody>
          <a:bodyPr>
            <a:normAutofit/>
          </a:bodyPr>
          <a:lstStyle/>
          <a:p>
            <a:r>
              <a:rPr lang="en-US" altLang="zh-TW" sz="2000" dirty="0" smtClean="0"/>
              <a:t>ISMS</a:t>
            </a:r>
            <a:r>
              <a:rPr lang="zh-TW" altLang="en-US" sz="2000" dirty="0" smtClean="0"/>
              <a:t> 的推動需要組織的人力與財力資源，因此管理階層應藉下列各項支持 </a:t>
            </a:r>
            <a:r>
              <a:rPr lang="en-US" altLang="zh-TW" sz="2000" dirty="0" smtClean="0"/>
              <a:t>ISMS</a:t>
            </a:r>
            <a:r>
              <a:rPr lang="zh-TW" altLang="en-US" sz="2000" dirty="0" smtClean="0"/>
              <a:t>：</a:t>
            </a:r>
            <a:endParaRPr lang="en-US" altLang="zh-TW" sz="2000" dirty="0" smtClean="0"/>
          </a:p>
          <a:p>
            <a:pPr lvl="1"/>
            <a:r>
              <a:rPr lang="zh-TW" altLang="en-US" sz="1800" dirty="0" smtClean="0"/>
              <a:t>建立一份 </a:t>
            </a:r>
            <a:r>
              <a:rPr lang="en-US" altLang="zh-TW" sz="1800" dirty="0" smtClean="0"/>
              <a:t>ISMS</a:t>
            </a:r>
            <a:r>
              <a:rPr lang="zh-TW" altLang="en-US" sz="1800" dirty="0" smtClean="0"/>
              <a:t> 政策。</a:t>
            </a:r>
            <a:endParaRPr lang="en-US" altLang="zh-TW" sz="1800" dirty="0" smtClean="0"/>
          </a:p>
          <a:p>
            <a:pPr lvl="1"/>
            <a:r>
              <a:rPr lang="zh-TW" altLang="en-US" sz="1800" dirty="0" smtClean="0"/>
              <a:t>確保建立 </a:t>
            </a:r>
            <a:r>
              <a:rPr lang="en-US" altLang="zh-TW" sz="1800" dirty="0" smtClean="0"/>
              <a:t>ISMS</a:t>
            </a:r>
            <a:r>
              <a:rPr lang="zh-TW" altLang="en-US" sz="1800" dirty="0" smtClean="0"/>
              <a:t> 各項目標及計畫。</a:t>
            </a:r>
            <a:endParaRPr lang="en-US" altLang="zh-TW" sz="1800" dirty="0" smtClean="0"/>
          </a:p>
          <a:p>
            <a:pPr lvl="1"/>
            <a:r>
              <a:rPr lang="zh-TW" altLang="en-US" sz="1800" dirty="0" smtClean="0"/>
              <a:t>建立資訊安全之各種角色與責任</a:t>
            </a:r>
            <a:r>
              <a:rPr lang="en-US" altLang="zh-TW" sz="1800" dirty="0" smtClean="0"/>
              <a:t> (R&amp;R)</a:t>
            </a:r>
            <a:r>
              <a:rPr lang="zh-TW" altLang="en-US" sz="1800" dirty="0" smtClean="0"/>
              <a:t>。</a:t>
            </a:r>
            <a:endParaRPr lang="en-US" altLang="zh-TW" sz="1800" dirty="0" smtClean="0"/>
          </a:p>
          <a:p>
            <a:pPr lvl="1"/>
            <a:r>
              <a:rPr lang="zh-TW" altLang="en-US" sz="1800" dirty="0" smtClean="0"/>
              <a:t>向組織傳達推動 </a:t>
            </a:r>
            <a:r>
              <a:rPr lang="en-US" altLang="zh-TW" sz="1800" dirty="0" smtClean="0"/>
              <a:t>ISMS</a:t>
            </a:r>
            <a:r>
              <a:rPr lang="zh-TW" altLang="en-US" sz="1800" dirty="0" smtClean="0"/>
              <a:t> 的重要性。</a:t>
            </a:r>
            <a:endParaRPr lang="en-US" altLang="zh-TW" sz="1800" dirty="0" smtClean="0"/>
          </a:p>
          <a:p>
            <a:pPr lvl="1"/>
            <a:r>
              <a:rPr lang="zh-TW" altLang="en-US" sz="1800" dirty="0" smtClean="0"/>
              <a:t>提供充分資源來推動 </a:t>
            </a:r>
            <a:r>
              <a:rPr lang="en-US" altLang="zh-TW" sz="1800" dirty="0" smtClean="0"/>
              <a:t>ISMS</a:t>
            </a:r>
            <a:r>
              <a:rPr lang="zh-TW" altLang="en-US" sz="1800" dirty="0" smtClean="0"/>
              <a:t>。</a:t>
            </a:r>
            <a:endParaRPr lang="en-US" altLang="zh-TW" sz="1800" dirty="0" smtClean="0"/>
          </a:p>
          <a:p>
            <a:pPr lvl="1"/>
            <a:r>
              <a:rPr lang="zh-TW" altLang="en-US" sz="1800" dirty="0" smtClean="0"/>
              <a:t>決定接受風險的準則。</a:t>
            </a:r>
            <a:endParaRPr lang="en-US" altLang="zh-TW" sz="1800" dirty="0" smtClean="0"/>
          </a:p>
          <a:p>
            <a:pPr lvl="1"/>
            <a:r>
              <a:rPr lang="zh-TW" altLang="en-US" sz="1800" dirty="0" smtClean="0"/>
              <a:t>確保施行內部 </a:t>
            </a:r>
            <a:r>
              <a:rPr lang="en-US" altLang="zh-TW" sz="1800" dirty="0" smtClean="0"/>
              <a:t>ISMS</a:t>
            </a:r>
            <a:r>
              <a:rPr lang="zh-TW" altLang="en-US" sz="1800" dirty="0" smtClean="0"/>
              <a:t> 稽核 </a:t>
            </a:r>
            <a:r>
              <a:rPr lang="en-US" altLang="zh-TW" sz="1800" dirty="0" smtClean="0"/>
              <a:t>(audits)</a:t>
            </a:r>
            <a:r>
              <a:rPr lang="zh-TW" altLang="en-US" sz="1800" dirty="0" smtClean="0"/>
              <a:t>。</a:t>
            </a:r>
            <a:endParaRPr lang="en-US" altLang="zh-TW" sz="1800" dirty="0" smtClean="0"/>
          </a:p>
          <a:p>
            <a:pPr lvl="1"/>
            <a:r>
              <a:rPr lang="zh-TW" altLang="en-US" sz="1800" dirty="0" smtClean="0"/>
              <a:t>施行 </a:t>
            </a:r>
            <a:r>
              <a:rPr lang="en-US" altLang="zh-TW" sz="1800" dirty="0" smtClean="0"/>
              <a:t>ISMS</a:t>
            </a:r>
            <a:r>
              <a:rPr lang="zh-TW" altLang="en-US" sz="1800" dirty="0" smtClean="0"/>
              <a:t> 之管理階層審查 </a:t>
            </a:r>
            <a:r>
              <a:rPr lang="en-US" altLang="zh-TW" sz="1800" dirty="0" smtClean="0"/>
              <a:t>(management review)</a:t>
            </a:r>
            <a:r>
              <a:rPr lang="zh-TW" altLang="en-US" sz="1800" dirty="0" smtClean="0"/>
              <a:t>。</a:t>
            </a:r>
            <a:endParaRPr lang="zh-TW" altLang="en-US" sz="1800" dirty="0"/>
          </a:p>
        </p:txBody>
      </p:sp>
      <p:sp>
        <p:nvSpPr>
          <p:cNvPr id="3" name="標題 2"/>
          <p:cNvSpPr>
            <a:spLocks noGrp="1"/>
          </p:cNvSpPr>
          <p:nvPr>
            <p:ph type="title"/>
          </p:nvPr>
        </p:nvSpPr>
        <p:spPr/>
        <p:txBody>
          <a:bodyPr/>
          <a:lstStyle/>
          <a:p>
            <a:r>
              <a:rPr lang="zh-TW" altLang="en-US" dirty="0" smtClean="0"/>
              <a:t>管理階層的承諾 </a:t>
            </a:r>
            <a:r>
              <a:rPr lang="en-US" altLang="zh-TW" dirty="0" smtClean="0"/>
              <a:t>– 5.1</a:t>
            </a:r>
            <a:endParaRPr lang="zh-TW" altLang="en-US" dirty="0"/>
          </a:p>
        </p:txBody>
      </p:sp>
      <p:pic>
        <p:nvPicPr>
          <p:cNvPr id="1026" name="Picture 2" descr="C:\Documents and Settings\user\Local Settings\Temporary Internet Files\Content.IE5\5NROXMUM\MCj02972710000[1].wmf"/>
          <p:cNvPicPr>
            <a:picLocks noChangeAspect="1" noChangeArrowheads="1"/>
          </p:cNvPicPr>
          <p:nvPr/>
        </p:nvPicPr>
        <p:blipFill>
          <a:blip r:embed="rId2" cstate="print"/>
          <a:srcRect/>
          <a:stretch>
            <a:fillRect/>
          </a:stretch>
        </p:blipFill>
        <p:spPr bwMode="auto">
          <a:xfrm>
            <a:off x="6643702" y="2786058"/>
            <a:ext cx="1828800" cy="1829714"/>
          </a:xfrm>
          <a:prstGeom prst="rect">
            <a:avLst/>
          </a:prstGeom>
          <a:noFill/>
        </p:spPr>
      </p:pic>
    </p:spTree>
  </p:cSld>
  <p:clrMapOvr>
    <a:masterClrMapping/>
  </p:clrMapOvr>
  <p:transition>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組織應提供推動 </a:t>
            </a:r>
            <a:r>
              <a:rPr lang="en-US" altLang="zh-TW" sz="2000" dirty="0" smtClean="0"/>
              <a:t>(</a:t>
            </a:r>
            <a:r>
              <a:rPr lang="zh-TW" altLang="en-US" sz="2000" dirty="0" smtClean="0"/>
              <a:t>包括建立、實作、運作、監視、審查、維持及改進</a:t>
            </a:r>
            <a:r>
              <a:rPr lang="en-US" altLang="zh-TW" sz="2000" dirty="0" smtClean="0"/>
              <a:t>)</a:t>
            </a:r>
            <a:r>
              <a:rPr lang="zh-TW" altLang="en-US" sz="2000" dirty="0" smtClean="0"/>
              <a:t> </a:t>
            </a:r>
            <a:r>
              <a:rPr lang="en-US" altLang="zh-TW" sz="2000" dirty="0" smtClean="0"/>
              <a:t> ISMS</a:t>
            </a:r>
            <a:r>
              <a:rPr lang="zh-TW" altLang="en-US" sz="2000" dirty="0" smtClean="0"/>
              <a:t> 所需要的資源。</a:t>
            </a:r>
            <a:endParaRPr lang="en-US" altLang="zh-TW" sz="2000" dirty="0" smtClean="0"/>
          </a:p>
          <a:p>
            <a:r>
              <a:rPr lang="zh-TW" altLang="en-US" sz="2000" dirty="0" smtClean="0"/>
              <a:t>組織應確保各項資訊安全程序被正確使用在組織的營運。</a:t>
            </a:r>
            <a:endParaRPr lang="en-US" altLang="zh-TW" sz="2000" dirty="0" smtClean="0"/>
          </a:p>
          <a:p>
            <a:r>
              <a:rPr lang="zh-TW" altLang="en-US" sz="2000" dirty="0" smtClean="0"/>
              <a:t>組織應識別並因應法律與法規要求，以及契約的安全義務。</a:t>
            </a:r>
            <a:endParaRPr lang="en-US" altLang="zh-TW" sz="2000" dirty="0" smtClean="0"/>
          </a:p>
          <a:p>
            <a:r>
              <a:rPr lang="zh-TW" altLang="en-US" sz="2000" dirty="0" smtClean="0"/>
              <a:t>組織應提供足夠的資源，正確應用所有已實作的控制措施，以維護適當之安全；並應對其有效性進行審查與改進。</a:t>
            </a:r>
            <a:endParaRPr lang="en-US" altLang="zh-TW" sz="1800" dirty="0" smtClean="0"/>
          </a:p>
          <a:p>
            <a:r>
              <a:rPr lang="zh-TW" altLang="en-US" sz="2000" dirty="0" smtClean="0"/>
              <a:t>組織應確保下列事項，使被指定責任的人員可履行工作：</a:t>
            </a:r>
            <a:endParaRPr lang="en-US" altLang="zh-TW" sz="2000" dirty="0" smtClean="0"/>
          </a:p>
          <a:p>
            <a:pPr lvl="1"/>
            <a:r>
              <a:rPr lang="zh-TW" altLang="en-US" sz="1800" dirty="0" smtClean="0"/>
              <a:t>界定他們履行工作所需要的能力。</a:t>
            </a:r>
            <a:endParaRPr lang="en-US" altLang="zh-TW" sz="1800" dirty="0" smtClean="0"/>
          </a:p>
          <a:p>
            <a:pPr lvl="1"/>
            <a:r>
              <a:rPr lang="zh-TW" altLang="en-US" sz="1800" dirty="0" smtClean="0"/>
              <a:t>藉由教育訓練或招聘來滿足上述需求。</a:t>
            </a:r>
            <a:endParaRPr lang="en-US" altLang="zh-TW" sz="1800" dirty="0" smtClean="0"/>
          </a:p>
          <a:p>
            <a:pPr lvl="1"/>
            <a:r>
              <a:rPr lang="zh-TW" altLang="en-US" sz="1800" dirty="0" smtClean="0"/>
              <a:t>維持各項教育訓練的紀錄，同時須評估所採措施之有效性。</a:t>
            </a:r>
            <a:endParaRPr lang="zh-TW" altLang="en-US" sz="1800" dirty="0"/>
          </a:p>
        </p:txBody>
      </p:sp>
      <p:sp>
        <p:nvSpPr>
          <p:cNvPr id="3" name="標題 2"/>
          <p:cNvSpPr>
            <a:spLocks noGrp="1"/>
          </p:cNvSpPr>
          <p:nvPr>
            <p:ph type="title"/>
          </p:nvPr>
        </p:nvSpPr>
        <p:spPr/>
        <p:txBody>
          <a:bodyPr/>
          <a:lstStyle/>
          <a:p>
            <a:r>
              <a:rPr lang="zh-TW" altLang="en-US" dirty="0" smtClean="0"/>
              <a:t>資源管理</a:t>
            </a:r>
            <a:r>
              <a:rPr lang="en-US" altLang="zh-TW" dirty="0" smtClean="0"/>
              <a:t> – 5.2</a:t>
            </a:r>
            <a:endParaRPr lang="zh-TW" altLang="en-US" dirty="0"/>
          </a:p>
        </p:txBody>
      </p:sp>
    </p:spTree>
  </p:cSld>
  <p:clrMapOvr>
    <a:masterClrMapping/>
  </p:clrMapOvr>
  <p:transition>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143932" cy="5098438"/>
          </a:xfrm>
        </p:spPr>
        <p:txBody>
          <a:bodyPr>
            <a:normAutofit/>
          </a:bodyPr>
          <a:lstStyle/>
          <a:p>
            <a:r>
              <a:rPr lang="zh-TW" altLang="en-US" sz="2000" dirty="0" smtClean="0"/>
              <a:t>組織應依已規劃的期間實施 </a:t>
            </a:r>
            <a:r>
              <a:rPr lang="en-US" altLang="zh-TW" sz="2000" dirty="0" smtClean="0"/>
              <a:t>ISMS</a:t>
            </a:r>
            <a:r>
              <a:rPr lang="zh-TW" altLang="en-US" sz="2000" dirty="0" smtClean="0"/>
              <a:t> 內部稽核，以判定其 </a:t>
            </a:r>
            <a:r>
              <a:rPr lang="en-US" altLang="zh-TW" sz="2000" dirty="0" smtClean="0"/>
              <a:t>ISMS</a:t>
            </a:r>
            <a:r>
              <a:rPr lang="zh-TW" altLang="en-US" sz="2000" dirty="0" smtClean="0"/>
              <a:t> 之控制與程序是否符合要求。</a:t>
            </a:r>
            <a:endParaRPr lang="en-US" altLang="zh-TW" sz="2000" dirty="0" smtClean="0"/>
          </a:p>
          <a:p>
            <a:r>
              <a:rPr lang="zh-TW" altLang="en-US" sz="2000" dirty="0" smtClean="0"/>
              <a:t>稽核準則、範圍、頻率及方法應被界定。稽核的計畫、施行、報告結果與維持紀錄的責任與要求，應以文件化程序加以界定。</a:t>
            </a:r>
            <a:endParaRPr lang="en-US" altLang="zh-TW" sz="2000" dirty="0" smtClean="0"/>
          </a:p>
          <a:p>
            <a:r>
              <a:rPr lang="zh-TW" altLang="en-US" sz="2000" dirty="0" smtClean="0"/>
              <a:t>稽核人員的選擇與稽核活動應力求公平、客觀。稽核人員不應稽核其本身的工作。</a:t>
            </a:r>
            <a:endParaRPr lang="en-US" altLang="zh-TW" sz="2000" dirty="0" smtClean="0"/>
          </a:p>
          <a:p>
            <a:r>
              <a:rPr lang="zh-TW" altLang="en-US" sz="2000" dirty="0" smtClean="0"/>
              <a:t>受稽核單位的管理階層應確保該單位與稽核人員之合作，使稽核活動能順利進行。</a:t>
            </a:r>
            <a:endParaRPr lang="en-US" altLang="zh-TW" sz="2000" dirty="0" smtClean="0"/>
          </a:p>
          <a:p>
            <a:r>
              <a:rPr lang="zh-TW" altLang="en-US" sz="2000" dirty="0" smtClean="0"/>
              <a:t>相關之稽核技巧與細節將在本章稍後討論。</a:t>
            </a:r>
            <a:endParaRPr lang="zh-TW" altLang="en-US" sz="2000" dirty="0"/>
          </a:p>
        </p:txBody>
      </p:sp>
      <p:sp>
        <p:nvSpPr>
          <p:cNvPr id="3" name="標題 2"/>
          <p:cNvSpPr>
            <a:spLocks noGrp="1"/>
          </p:cNvSpPr>
          <p:nvPr>
            <p:ph type="title"/>
          </p:nvPr>
        </p:nvSpPr>
        <p:spPr/>
        <p:txBody>
          <a:bodyPr/>
          <a:lstStyle/>
          <a:p>
            <a:r>
              <a:rPr lang="en-US" altLang="zh-TW" dirty="0" smtClean="0"/>
              <a:t>ISMS </a:t>
            </a:r>
            <a:r>
              <a:rPr lang="zh-TW" altLang="en-US" dirty="0" smtClean="0"/>
              <a:t>內部稽核</a:t>
            </a:r>
            <a:r>
              <a:rPr lang="en-US" altLang="zh-TW" dirty="0" smtClean="0"/>
              <a:t> – 6</a:t>
            </a:r>
            <a:endParaRPr lang="zh-TW" altLang="en-US" dirty="0"/>
          </a:p>
        </p:txBody>
      </p:sp>
      <p:pic>
        <p:nvPicPr>
          <p:cNvPr id="2051" name="Picture 3" descr="C:\Documents and Settings\user\Local Settings\Temporary Internet Files\Content.IE5\012Z4563\MMj02830630000[1].gif"/>
          <p:cNvPicPr>
            <a:picLocks noChangeAspect="1" noChangeArrowheads="1" noCrop="1"/>
          </p:cNvPicPr>
          <p:nvPr/>
        </p:nvPicPr>
        <p:blipFill>
          <a:blip r:embed="rId2" cstate="print"/>
          <a:srcRect/>
          <a:stretch>
            <a:fillRect/>
          </a:stretch>
        </p:blipFill>
        <p:spPr bwMode="auto">
          <a:xfrm>
            <a:off x="6643702" y="5000636"/>
            <a:ext cx="952500" cy="952500"/>
          </a:xfrm>
          <a:prstGeom prst="rect">
            <a:avLst/>
          </a:prstGeom>
          <a:noFill/>
        </p:spPr>
      </p:pic>
    </p:spTree>
  </p:cSld>
  <p:clrMapOvr>
    <a:masterClrMapping/>
  </p:clrMapOvr>
  <p:transition>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929354" cy="857256"/>
          </a:xfrm>
        </p:spPr>
        <p:txBody>
          <a:bodyPr>
            <a:normAutofit/>
          </a:bodyPr>
          <a:lstStyle/>
          <a:p>
            <a:r>
              <a:rPr lang="zh-TW" altLang="en-US" sz="2000" dirty="0" smtClean="0"/>
              <a:t>管理階層應該至少一年一次審查組織的 </a:t>
            </a:r>
            <a:r>
              <a:rPr lang="en-US" altLang="zh-TW" sz="2000" dirty="0" smtClean="0"/>
              <a:t>ISMS</a:t>
            </a:r>
            <a:r>
              <a:rPr lang="zh-TW" altLang="en-US" sz="2000" dirty="0" smtClean="0"/>
              <a:t>，審查結果應文件化且紀錄應予以維持。</a:t>
            </a:r>
            <a:endParaRPr lang="zh-TW" altLang="en-US" sz="2000" dirty="0"/>
          </a:p>
        </p:txBody>
      </p:sp>
      <p:sp>
        <p:nvSpPr>
          <p:cNvPr id="3" name="標題 2"/>
          <p:cNvSpPr>
            <a:spLocks noGrp="1"/>
          </p:cNvSpPr>
          <p:nvPr>
            <p:ph type="title"/>
          </p:nvPr>
        </p:nvSpPr>
        <p:spPr/>
        <p:txBody>
          <a:bodyPr/>
          <a:lstStyle/>
          <a:p>
            <a:r>
              <a:rPr lang="en-US" altLang="zh-TW" dirty="0" smtClean="0"/>
              <a:t>ISMS </a:t>
            </a:r>
            <a:r>
              <a:rPr lang="zh-TW" altLang="en-US" dirty="0" smtClean="0"/>
              <a:t>之管理階層審查</a:t>
            </a:r>
            <a:r>
              <a:rPr lang="en-US" altLang="zh-TW" dirty="0" smtClean="0"/>
              <a:t> – 7</a:t>
            </a:r>
            <a:endParaRPr lang="zh-TW" altLang="en-US" dirty="0"/>
          </a:p>
        </p:txBody>
      </p:sp>
      <p:pic>
        <p:nvPicPr>
          <p:cNvPr id="3090" name="Picture 18" descr="C:\Documents and Settings\user\Local Settings\Temporary Internet Files\Content.IE5\K9QF0DU3\MCj00903440000[1].wmf"/>
          <p:cNvPicPr>
            <a:picLocks noChangeAspect="1" noChangeArrowheads="1"/>
          </p:cNvPicPr>
          <p:nvPr/>
        </p:nvPicPr>
        <p:blipFill>
          <a:blip r:embed="rId2" cstate="print"/>
          <a:srcRect/>
          <a:stretch>
            <a:fillRect/>
          </a:stretch>
        </p:blipFill>
        <p:spPr bwMode="auto">
          <a:xfrm>
            <a:off x="6457035" y="2928934"/>
            <a:ext cx="2115493" cy="1581339"/>
          </a:xfrm>
          <a:prstGeom prst="rect">
            <a:avLst/>
          </a:prstGeom>
          <a:noFill/>
        </p:spPr>
      </p:pic>
      <p:sp>
        <p:nvSpPr>
          <p:cNvPr id="29" name="內容版面配置區 3"/>
          <p:cNvSpPr txBox="1">
            <a:spLocks/>
          </p:cNvSpPr>
          <p:nvPr/>
        </p:nvSpPr>
        <p:spPr>
          <a:xfrm>
            <a:off x="285720" y="2285992"/>
            <a:ext cx="3143272" cy="4572008"/>
          </a:xfrm>
          <a:prstGeom prst="rect">
            <a:avLst/>
          </a:prstGeom>
        </p:spPr>
        <p:txBody>
          <a:bodyPr vert="horz">
            <a:normAutofit/>
          </a:bodyPr>
          <a:lstStyle/>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審查輸入：</a:t>
            </a:r>
            <a:endParaRPr kumimoji="0" lang="en-US" altLang="zh-TW"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ISMS</a:t>
            </a: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 稽核結果。</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相關人員之回饋。</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可改進 </a:t>
            </a:r>
            <a:r>
              <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ISMS</a:t>
            </a: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 之技術、產品或程序。</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預防與矯正之狀況。</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未處理之弱點與威脅。</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有效性測量的結果。</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先前管理審查之跟催。</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可能影響</a:t>
            </a:r>
            <a:r>
              <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ISMS</a:t>
            </a: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之改變。</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改進建議。</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p:txBody>
      </p:sp>
      <p:sp>
        <p:nvSpPr>
          <p:cNvPr id="30" name="內容版面配置區 3"/>
          <p:cNvSpPr txBox="1">
            <a:spLocks/>
          </p:cNvSpPr>
          <p:nvPr/>
        </p:nvSpPr>
        <p:spPr>
          <a:xfrm>
            <a:off x="3214678" y="2285992"/>
            <a:ext cx="3143272" cy="4572008"/>
          </a:xfrm>
          <a:prstGeom prst="rect">
            <a:avLst/>
          </a:prstGeom>
        </p:spPr>
        <p:txBody>
          <a:bodyPr vert="horz">
            <a:normAutofit/>
          </a:bodyPr>
          <a:lstStyle/>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rPr>
              <a:t>審查輸出：</a:t>
            </a:r>
            <a:endParaRPr kumimoji="0" lang="en-US" altLang="zh-TW"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ISMS</a:t>
            </a: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 有效性之改進。</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lang="zh-TW" altLang="en-US" sz="1600" dirty="0" smtClean="0">
                <a:latin typeface="Calibri" pitchFamily="34" charset="0"/>
                <a:ea typeface="微軟正黑體" pitchFamily="34" charset="-120"/>
              </a:rPr>
              <a:t>風險評鑑與風險處理計畫之更新。</a:t>
            </a:r>
            <a:endParaRPr lang="en-US" altLang="zh-TW" sz="1600" dirty="0" smtClean="0">
              <a:latin typeface="Calibri" pitchFamily="34" charset="0"/>
              <a:ea typeface="微軟正黑體" pitchFamily="34" charset="-120"/>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影響資訊安全之程序與控制措施之必要時的修改。</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lang="zh-TW" altLang="en-US" sz="1600" dirty="0" smtClean="0">
                <a:latin typeface="Calibri" pitchFamily="34" charset="0"/>
                <a:ea typeface="微軟正黑體" pitchFamily="34" charset="-120"/>
              </a:rPr>
              <a:t>資源需求。</a:t>
            </a:r>
            <a:endParaRPr lang="en-US" altLang="zh-TW" sz="1600" dirty="0" smtClean="0">
              <a:latin typeface="Calibri" pitchFamily="34" charset="0"/>
              <a:ea typeface="微軟正黑體" pitchFamily="34" charset="-120"/>
            </a:endParaRPr>
          </a:p>
          <a:p>
            <a:pPr marL="758952" marR="0" lvl="2" indent="-228600" algn="l" defTabSz="914400" rtl="0" eaLnBrk="1" fontAlgn="auto" latinLnBrk="0" hangingPunct="1">
              <a:lnSpc>
                <a:spcPct val="120000"/>
              </a:lnSpc>
              <a:spcBef>
                <a:spcPts val="600"/>
              </a:spcBef>
              <a:spcAft>
                <a:spcPts val="0"/>
              </a:spcAft>
              <a:buClr>
                <a:schemeClr val="accent4"/>
              </a:buClr>
              <a:buSzPct val="60000"/>
              <a:buFont typeface="Wingdings"/>
              <a:buChar char=""/>
              <a:tabLst/>
              <a:defRPr/>
            </a:pPr>
            <a:r>
              <a:rPr kumimoji="0" lang="zh-TW" altLang="en-US"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控制措施的有效性如何測量之改進。</a:t>
            </a:r>
            <a:endParaRPr kumimoji="0" lang="en-US" altLang="zh-TW" sz="16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endParaRPr>
          </a:p>
        </p:txBody>
      </p:sp>
    </p:spTree>
  </p:cSld>
  <p:clrMapOvr>
    <a:masterClrMapping/>
  </p:clrMapOvr>
  <p:transition>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normAutofit/>
          </a:bodyPr>
          <a:lstStyle/>
          <a:p>
            <a:r>
              <a:rPr lang="zh-TW" altLang="en-US" sz="2000" dirty="0" smtClean="0"/>
              <a:t>以 </a:t>
            </a:r>
            <a:r>
              <a:rPr lang="en-US" altLang="zh-TW" sz="2000" dirty="0" smtClean="0"/>
              <a:t>PDCA</a:t>
            </a:r>
            <a:r>
              <a:rPr lang="zh-TW" altLang="en-US" sz="2000" dirty="0" smtClean="0"/>
              <a:t> 來區分，內部稽核與管理階層審查屬於檢查</a:t>
            </a:r>
            <a:r>
              <a:rPr lang="en-US" altLang="zh-TW" sz="2000" dirty="0" smtClean="0"/>
              <a:t> (check) </a:t>
            </a:r>
            <a:r>
              <a:rPr lang="zh-TW" altLang="en-US" sz="2000" dirty="0" smtClean="0"/>
              <a:t>階段；而矯正措施</a:t>
            </a:r>
            <a:r>
              <a:rPr lang="en-US" altLang="zh-TW" sz="2000" dirty="0" smtClean="0"/>
              <a:t> (corrective action)</a:t>
            </a:r>
            <a:r>
              <a:rPr lang="zh-TW" altLang="en-US" sz="2000" dirty="0" smtClean="0"/>
              <a:t> 與預防措施 </a:t>
            </a:r>
            <a:r>
              <a:rPr lang="en-US" altLang="zh-TW" sz="2000" dirty="0" smtClean="0"/>
              <a:t>(preventive action) </a:t>
            </a:r>
            <a:r>
              <a:rPr lang="zh-TW" altLang="en-US" sz="2000" dirty="0" smtClean="0"/>
              <a:t>則屬於行動</a:t>
            </a:r>
            <a:r>
              <a:rPr lang="en-US" altLang="zh-TW" sz="2000" dirty="0" smtClean="0"/>
              <a:t> (act) </a:t>
            </a:r>
            <a:r>
              <a:rPr lang="zh-TW" altLang="en-US" sz="2000" dirty="0" smtClean="0"/>
              <a:t>階段。</a:t>
            </a:r>
            <a:endParaRPr lang="en-US" altLang="zh-TW" sz="2000" dirty="0" smtClean="0"/>
          </a:p>
          <a:p>
            <a:r>
              <a:rPr lang="zh-TW" altLang="en-US" sz="2000" dirty="0" smtClean="0"/>
              <a:t>組織應採取矯正措施，以消除與 </a:t>
            </a:r>
            <a:r>
              <a:rPr lang="en-US" altLang="zh-TW" sz="2000" dirty="0" smtClean="0"/>
              <a:t>ISMS</a:t>
            </a:r>
            <a:r>
              <a:rPr lang="zh-TW" altLang="en-US" sz="2000" dirty="0" smtClean="0"/>
              <a:t> 要求不符合之原因，程序如下：</a:t>
            </a:r>
            <a:endParaRPr lang="en-US" altLang="zh-TW" sz="2000" dirty="0" smtClean="0"/>
          </a:p>
          <a:p>
            <a:pPr lvl="1"/>
            <a:r>
              <a:rPr lang="zh-TW" altLang="en-US" sz="1800" dirty="0" smtClean="0"/>
              <a:t>識別各項不符合事項。</a:t>
            </a:r>
            <a:endParaRPr lang="en-US" altLang="zh-TW" sz="1800" dirty="0" smtClean="0"/>
          </a:p>
          <a:p>
            <a:pPr lvl="1"/>
            <a:r>
              <a:rPr lang="zh-TW" altLang="en-US" sz="1800" dirty="0" smtClean="0"/>
              <a:t>判定各項不符合之原因。</a:t>
            </a:r>
            <a:endParaRPr lang="en-US" altLang="zh-TW" sz="1800" dirty="0" smtClean="0"/>
          </a:p>
          <a:p>
            <a:pPr lvl="1"/>
            <a:r>
              <a:rPr lang="zh-TW" altLang="en-US" sz="1800" dirty="0" smtClean="0"/>
              <a:t>評估措施之需求，以確保各項不符合事項不會復發。</a:t>
            </a:r>
            <a:endParaRPr lang="en-US" altLang="zh-TW" sz="1800" dirty="0" smtClean="0"/>
          </a:p>
          <a:p>
            <a:pPr lvl="1"/>
            <a:r>
              <a:rPr lang="zh-TW" altLang="en-US" sz="1800" dirty="0" smtClean="0"/>
              <a:t>執行矯正措施。</a:t>
            </a:r>
            <a:endParaRPr lang="en-US" altLang="zh-TW" sz="1800" dirty="0" smtClean="0"/>
          </a:p>
          <a:p>
            <a:pPr lvl="1"/>
            <a:r>
              <a:rPr lang="zh-TW" altLang="en-US" sz="1800" dirty="0" smtClean="0"/>
              <a:t>紀錄矯正措施的執行結果。</a:t>
            </a:r>
            <a:endParaRPr lang="en-US" altLang="zh-TW" sz="1800" dirty="0" smtClean="0"/>
          </a:p>
          <a:p>
            <a:pPr lvl="1"/>
            <a:r>
              <a:rPr lang="zh-TW" altLang="en-US" sz="1800" dirty="0" smtClean="0"/>
              <a:t>審查所採取之矯正措施。</a:t>
            </a:r>
            <a:endParaRPr lang="zh-TW" altLang="en-US" sz="1800" dirty="0"/>
          </a:p>
        </p:txBody>
      </p:sp>
      <p:sp>
        <p:nvSpPr>
          <p:cNvPr id="3" name="標題 2"/>
          <p:cNvSpPr>
            <a:spLocks noGrp="1"/>
          </p:cNvSpPr>
          <p:nvPr>
            <p:ph type="title"/>
          </p:nvPr>
        </p:nvSpPr>
        <p:spPr/>
        <p:txBody>
          <a:bodyPr/>
          <a:lstStyle/>
          <a:p>
            <a:r>
              <a:rPr lang="en-US" altLang="zh-TW" dirty="0" smtClean="0"/>
              <a:t>ISMS </a:t>
            </a:r>
            <a:r>
              <a:rPr lang="zh-TW" altLang="en-US" dirty="0" smtClean="0"/>
              <a:t>之矯正措施</a:t>
            </a:r>
            <a:r>
              <a:rPr lang="en-US" altLang="zh-TW" dirty="0" smtClean="0"/>
              <a:t> – 8.2</a:t>
            </a:r>
            <a:endParaRPr lang="zh-TW" altLang="en-US" dirty="0"/>
          </a:p>
        </p:txBody>
      </p:sp>
    </p:spTree>
  </p:cSld>
  <p:clrMapOvr>
    <a:masterClrMapping/>
  </p:clrMapOvr>
  <p:transition>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「矯正措施」是防止不符合 </a:t>
            </a:r>
            <a:r>
              <a:rPr lang="en-US" altLang="zh-TW" sz="2000" dirty="0" smtClean="0"/>
              <a:t>ISMS</a:t>
            </a:r>
            <a:r>
              <a:rPr lang="zh-TW" altLang="en-US" sz="2000" dirty="0" smtClean="0"/>
              <a:t> 要求的狀況再次發生；「預防措施」是消除潛在不符合 </a:t>
            </a:r>
            <a:r>
              <a:rPr lang="en-US" altLang="zh-TW" sz="2000" dirty="0" smtClean="0"/>
              <a:t>ISMS</a:t>
            </a:r>
            <a:r>
              <a:rPr lang="zh-TW" altLang="en-US" sz="2000" dirty="0" smtClean="0"/>
              <a:t> 要求的狀況發生。兩者都需要有文件化的程序來界定各項要求。</a:t>
            </a:r>
            <a:endParaRPr lang="en-US" altLang="zh-TW" sz="2000" dirty="0" smtClean="0"/>
          </a:p>
          <a:p>
            <a:r>
              <a:rPr lang="zh-TW" altLang="en-US" sz="2000" dirty="0" smtClean="0"/>
              <a:t>預防措施程序如下：</a:t>
            </a:r>
            <a:endParaRPr lang="en-US" altLang="zh-TW" sz="2000" dirty="0" smtClean="0"/>
          </a:p>
          <a:p>
            <a:pPr lvl="1"/>
            <a:r>
              <a:rPr lang="zh-TW" altLang="en-US" sz="1800" dirty="0" smtClean="0"/>
              <a:t>識別潛在的各項不符合事項及其原因。</a:t>
            </a:r>
            <a:endParaRPr lang="en-US" altLang="zh-TW" sz="1800" dirty="0" smtClean="0"/>
          </a:p>
          <a:p>
            <a:pPr lvl="1"/>
            <a:r>
              <a:rPr lang="zh-TW" altLang="en-US" sz="1800" dirty="0" smtClean="0"/>
              <a:t>評估措施之需求，以防止不符合事項的發生。</a:t>
            </a:r>
            <a:endParaRPr lang="en-US" altLang="zh-TW" sz="1800" dirty="0" smtClean="0"/>
          </a:p>
          <a:p>
            <a:pPr lvl="1"/>
            <a:r>
              <a:rPr lang="zh-TW" altLang="en-US" sz="1800" dirty="0" smtClean="0"/>
              <a:t>執行預防措施。</a:t>
            </a:r>
            <a:endParaRPr lang="en-US" altLang="zh-TW" sz="1800" dirty="0" smtClean="0"/>
          </a:p>
          <a:p>
            <a:pPr lvl="1"/>
            <a:r>
              <a:rPr lang="zh-TW" altLang="en-US" sz="1800" dirty="0" smtClean="0"/>
              <a:t>紀錄預防措施的執行結果。</a:t>
            </a:r>
            <a:endParaRPr lang="en-US" altLang="zh-TW" sz="1800" dirty="0" smtClean="0"/>
          </a:p>
          <a:p>
            <a:pPr lvl="1"/>
            <a:r>
              <a:rPr lang="zh-TW" altLang="en-US" sz="1800" dirty="0" smtClean="0"/>
              <a:t>審查所採取之預防措施。</a:t>
            </a:r>
            <a:endParaRPr lang="en-US" altLang="zh-TW" sz="1800" dirty="0" smtClean="0"/>
          </a:p>
          <a:p>
            <a:r>
              <a:rPr lang="zh-TW" altLang="en-US" sz="2000" dirty="0" smtClean="0"/>
              <a:t>預防不符合事項之措施通常較矯正措施更具成本效益。</a:t>
            </a:r>
            <a:endParaRPr lang="en-US" altLang="zh-TW" sz="2000" dirty="0" smtClean="0"/>
          </a:p>
          <a:p>
            <a:endParaRPr lang="zh-TW" altLang="en-US" sz="2000" dirty="0"/>
          </a:p>
        </p:txBody>
      </p:sp>
      <p:sp>
        <p:nvSpPr>
          <p:cNvPr id="3" name="標題 2"/>
          <p:cNvSpPr>
            <a:spLocks noGrp="1"/>
          </p:cNvSpPr>
          <p:nvPr>
            <p:ph type="title"/>
          </p:nvPr>
        </p:nvSpPr>
        <p:spPr/>
        <p:txBody>
          <a:bodyPr/>
          <a:lstStyle/>
          <a:p>
            <a:r>
              <a:rPr lang="en-US" altLang="zh-TW" dirty="0" smtClean="0"/>
              <a:t>ISMS </a:t>
            </a:r>
            <a:r>
              <a:rPr lang="zh-TW" altLang="en-US" dirty="0" smtClean="0"/>
              <a:t>之預防措施</a:t>
            </a:r>
            <a:r>
              <a:rPr lang="en-US" altLang="zh-TW" dirty="0" smtClean="0"/>
              <a:t> – 8.3</a:t>
            </a:r>
            <a:endParaRPr lang="zh-TW" altLang="en-US" dirty="0"/>
          </a:p>
        </p:txBody>
      </p:sp>
    </p:spTree>
  </p:cSld>
  <p:clrMapOvr>
    <a:masterClrMapping/>
  </p:clrMapOvr>
  <p:transition>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ISO 27001 </a:t>
            </a:r>
            <a:r>
              <a:rPr lang="zh-TW" altLang="en-US" sz="2000" dirty="0" smtClean="0"/>
              <a:t>的附錄</a:t>
            </a:r>
            <a:r>
              <a:rPr lang="en-US" altLang="zh-TW" sz="2000" dirty="0" smtClean="0"/>
              <a:t>A</a:t>
            </a:r>
            <a:r>
              <a:rPr lang="zh-TW" altLang="en-US" sz="2000" dirty="0" smtClean="0"/>
              <a:t>表列了</a:t>
            </a:r>
            <a:r>
              <a:rPr lang="en-US" altLang="zh-TW" sz="2000" dirty="0" smtClean="0"/>
              <a:t>ISMS</a:t>
            </a:r>
            <a:r>
              <a:rPr lang="zh-TW" altLang="en-US" sz="2000" dirty="0" smtClean="0"/>
              <a:t> 的</a:t>
            </a:r>
            <a:r>
              <a:rPr lang="en-US" altLang="zh-TW" sz="2000" dirty="0" smtClean="0"/>
              <a:t>11</a:t>
            </a:r>
            <a:r>
              <a:rPr lang="zh-TW" altLang="en-US" sz="2000" dirty="0" smtClean="0"/>
              <a:t>個領域，</a:t>
            </a:r>
            <a:r>
              <a:rPr lang="en-US" altLang="zh-TW" sz="2000" dirty="0" smtClean="0"/>
              <a:t>39</a:t>
            </a:r>
            <a:r>
              <a:rPr lang="zh-TW" altLang="en-US" sz="2000" dirty="0" smtClean="0"/>
              <a:t>個控制目標，和</a:t>
            </a:r>
            <a:r>
              <a:rPr lang="en-US" altLang="zh-TW" sz="2000" dirty="0" smtClean="0"/>
              <a:t>133</a:t>
            </a:r>
            <a:r>
              <a:rPr lang="zh-TW" altLang="en-US" sz="2000" dirty="0" smtClean="0"/>
              <a:t>個控制措施。</a:t>
            </a:r>
            <a:endParaRPr lang="en-US" altLang="zh-TW" sz="2000" dirty="0" smtClean="0"/>
          </a:p>
          <a:p>
            <a:pPr lvl="1"/>
            <a:r>
              <a:rPr lang="zh-TW" altLang="en-US" sz="1800" dirty="0" smtClean="0"/>
              <a:t>這些控制措施源自</a:t>
            </a:r>
            <a:r>
              <a:rPr lang="en-US" altLang="zh-TW" sz="1800" dirty="0" smtClean="0"/>
              <a:t> BS 7799 (</a:t>
            </a:r>
            <a:r>
              <a:rPr lang="zh-TW" altLang="en-US" sz="1800" dirty="0" smtClean="0"/>
              <a:t>現已演變為 </a:t>
            </a:r>
            <a:r>
              <a:rPr lang="en-US" altLang="zh-TW" sz="1800" dirty="0" smtClean="0"/>
              <a:t>ISO 17799)</a:t>
            </a:r>
            <a:r>
              <a:rPr lang="zh-TW" altLang="en-US" sz="1800" dirty="0" smtClean="0"/>
              <a:t>；</a:t>
            </a:r>
            <a:r>
              <a:rPr lang="en-US" altLang="zh-TW" sz="1800" dirty="0" smtClean="0"/>
              <a:t>ISO 17799 </a:t>
            </a:r>
            <a:r>
              <a:rPr lang="zh-TW" altLang="en-US" sz="1800" dirty="0" smtClean="0"/>
              <a:t>名為「資訊安全管理之作業要點</a:t>
            </a:r>
            <a:r>
              <a:rPr lang="en-US" altLang="zh-TW" sz="1800" dirty="0" smtClean="0"/>
              <a:t> (Code of Practice for information security management)</a:t>
            </a:r>
            <a:r>
              <a:rPr lang="zh-TW" altLang="en-US" sz="1800" dirty="0" smtClean="0"/>
              <a:t>」針對每一個控制措施提供實作指引與其他資訊。</a:t>
            </a:r>
            <a:endParaRPr lang="en-US" altLang="zh-TW" sz="1800" dirty="0" smtClean="0"/>
          </a:p>
          <a:p>
            <a:pPr lvl="1"/>
            <a:r>
              <a:rPr lang="zh-TW" altLang="en-US" sz="1800" dirty="0" smtClean="0"/>
              <a:t>推動</a:t>
            </a:r>
            <a:r>
              <a:rPr lang="en-US" altLang="zh-TW" sz="1800" dirty="0" smtClean="0"/>
              <a:t> ISMS </a:t>
            </a:r>
            <a:r>
              <a:rPr lang="zh-TW" altLang="en-US" sz="1800" dirty="0" smtClean="0"/>
              <a:t>時，以文字精準的</a:t>
            </a:r>
            <a:r>
              <a:rPr lang="en-US" altLang="zh-TW" sz="1800" dirty="0" smtClean="0"/>
              <a:t> ISO 27001 </a:t>
            </a:r>
            <a:r>
              <a:rPr lang="zh-TW" altLang="en-US" sz="1800" dirty="0" smtClean="0"/>
              <a:t>為標準；以說明詳細的</a:t>
            </a:r>
            <a:r>
              <a:rPr lang="en-US" altLang="zh-TW" sz="1800" dirty="0" smtClean="0"/>
              <a:t> ISO 17799 </a:t>
            </a:r>
            <a:r>
              <a:rPr lang="zh-TW" altLang="en-US" sz="1800" dirty="0" smtClean="0"/>
              <a:t>做為建置控制措施的參考。</a:t>
            </a:r>
            <a:endParaRPr lang="en-US" altLang="zh-TW" sz="1800" dirty="0" smtClean="0"/>
          </a:p>
          <a:p>
            <a:pPr lvl="1"/>
            <a:r>
              <a:rPr lang="en-US" altLang="zh-TW" sz="1800" dirty="0" smtClean="0"/>
              <a:t>ISO 27001 </a:t>
            </a:r>
            <a:r>
              <a:rPr lang="zh-TW" altLang="en-US" sz="1800" dirty="0" smtClean="0"/>
              <a:t>的附錄</a:t>
            </a:r>
            <a:r>
              <a:rPr lang="en-US" altLang="zh-TW" sz="1800" dirty="0" smtClean="0"/>
              <a:t>A</a:t>
            </a:r>
            <a:r>
              <a:rPr lang="zh-TW" altLang="en-US" sz="1800" dirty="0" smtClean="0"/>
              <a:t>直接取自</a:t>
            </a:r>
            <a:r>
              <a:rPr lang="en-US" altLang="zh-TW" sz="1800" dirty="0" smtClean="0"/>
              <a:t> ISO 17799 </a:t>
            </a:r>
            <a:r>
              <a:rPr lang="zh-TW" altLang="en-US" sz="1800" dirty="0" smtClean="0"/>
              <a:t>第</a:t>
            </a:r>
            <a:r>
              <a:rPr lang="en-US" altLang="zh-TW" sz="1800" dirty="0" smtClean="0"/>
              <a:t>5</a:t>
            </a:r>
            <a:r>
              <a:rPr lang="zh-TW" altLang="en-US" sz="1800" dirty="0" smtClean="0"/>
              <a:t>至</a:t>
            </a:r>
            <a:r>
              <a:rPr lang="en-US" altLang="zh-TW" sz="1800" dirty="0" smtClean="0"/>
              <a:t>15</a:t>
            </a:r>
            <a:r>
              <a:rPr lang="zh-TW" altLang="en-US" sz="1800" dirty="0" smtClean="0"/>
              <a:t>節，因此</a:t>
            </a:r>
            <a:r>
              <a:rPr lang="en-US" altLang="zh-TW" sz="1800" dirty="0" smtClean="0"/>
              <a:t>11</a:t>
            </a:r>
            <a:r>
              <a:rPr lang="zh-TW" altLang="en-US" sz="1800" dirty="0" smtClean="0"/>
              <a:t>個領域的編號從</a:t>
            </a:r>
            <a:r>
              <a:rPr lang="en-US" altLang="zh-TW" sz="1800" dirty="0" smtClean="0"/>
              <a:t>A.5 </a:t>
            </a:r>
            <a:r>
              <a:rPr lang="zh-TW" altLang="en-US" sz="1800" dirty="0" smtClean="0"/>
              <a:t>起至</a:t>
            </a:r>
            <a:r>
              <a:rPr lang="en-US" altLang="zh-TW" sz="1800" dirty="0" smtClean="0"/>
              <a:t> A.15</a:t>
            </a:r>
            <a:r>
              <a:rPr lang="zh-TW" altLang="en-US" sz="1800" dirty="0" smtClean="0"/>
              <a:t>。</a:t>
            </a:r>
            <a:endParaRPr lang="en-US" altLang="zh-TW" sz="1800" dirty="0" smtClean="0"/>
          </a:p>
          <a:p>
            <a:pPr>
              <a:spcBef>
                <a:spcPts val="600"/>
              </a:spcBef>
            </a:pPr>
            <a:r>
              <a:rPr lang="zh-TW" altLang="en-US" sz="2000" dirty="0" smtClean="0"/>
              <a:t>因篇幅限制，以下數頁僅列出附錄</a:t>
            </a:r>
            <a:r>
              <a:rPr lang="en-US" altLang="zh-TW" sz="2000" dirty="0" smtClean="0"/>
              <a:t>A</a:t>
            </a:r>
            <a:r>
              <a:rPr lang="zh-TW" altLang="en-US" sz="2000" dirty="0" smtClean="0"/>
              <a:t>的</a:t>
            </a:r>
            <a:r>
              <a:rPr lang="en-US" altLang="zh-TW" sz="2000" dirty="0" smtClean="0"/>
              <a:t>39</a:t>
            </a:r>
            <a:r>
              <a:rPr lang="zh-TW" altLang="en-US" sz="2000" dirty="0" smtClean="0"/>
              <a:t>個控制目標，我們不細述控制措施，僅略作說明。條文的中文翻譯參考「中華民國國家標準」之 </a:t>
            </a:r>
            <a:r>
              <a:rPr lang="en-US" altLang="zh-TW" sz="2000" dirty="0" smtClean="0"/>
              <a:t>CNS 27001</a:t>
            </a:r>
            <a:r>
              <a:rPr lang="zh-TW" altLang="en-US" sz="2000" dirty="0" smtClean="0"/>
              <a:t>文件，由經濟部標準檢驗局公布於</a:t>
            </a:r>
            <a:r>
              <a:rPr lang="en-US" altLang="zh-TW" sz="2000" dirty="0" smtClean="0"/>
              <a:t>95</a:t>
            </a:r>
            <a:r>
              <a:rPr lang="zh-TW" altLang="en-US" sz="2000" dirty="0" smtClean="0"/>
              <a:t>年</a:t>
            </a:r>
            <a:r>
              <a:rPr lang="en-US" altLang="zh-TW" sz="2000" dirty="0" smtClean="0"/>
              <a:t>6</a:t>
            </a:r>
            <a:r>
              <a:rPr lang="zh-TW" altLang="en-US" sz="2000" dirty="0" smtClean="0"/>
              <a:t>月</a:t>
            </a:r>
            <a:r>
              <a:rPr lang="en-US" altLang="zh-TW" sz="2000" dirty="0" smtClean="0"/>
              <a:t>16</a:t>
            </a:r>
            <a:r>
              <a:rPr lang="zh-TW" altLang="en-US" sz="2000" dirty="0" smtClean="0"/>
              <a:t>日。</a:t>
            </a:r>
          </a:p>
        </p:txBody>
      </p:sp>
      <p:sp>
        <p:nvSpPr>
          <p:cNvPr id="3" name="標題 2"/>
          <p:cNvSpPr>
            <a:spLocks noGrp="1"/>
          </p:cNvSpPr>
          <p:nvPr>
            <p:ph type="title"/>
          </p:nvPr>
        </p:nvSpPr>
        <p:spPr/>
        <p:txBody>
          <a:bodyPr/>
          <a:lstStyle/>
          <a:p>
            <a:r>
              <a:rPr lang="zh-TW" altLang="en-US" dirty="0" smtClean="0"/>
              <a:t>控制目標與控制措施</a:t>
            </a:r>
            <a:r>
              <a:rPr lang="en-US" altLang="zh-TW" dirty="0" smtClean="0"/>
              <a:t> – </a:t>
            </a:r>
            <a:r>
              <a:rPr lang="zh-TW" altLang="en-US" dirty="0" smtClean="0"/>
              <a:t>附錄 </a:t>
            </a:r>
            <a:r>
              <a:rPr lang="en-US" altLang="zh-TW" dirty="0" smtClean="0"/>
              <a:t>A</a:t>
            </a:r>
            <a:endParaRPr lang="zh-TW" altLang="en-US"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478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資訊資產的估價方法</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6B9C675-AD4E-4AFB-8586-564544DDCEF9}"/>
                                            </p:graphicEl>
                                          </p:spTgt>
                                        </p:tgtEl>
                                        <p:attrNameLst>
                                          <p:attrName>style.visibility</p:attrName>
                                        </p:attrNameLst>
                                      </p:cBhvr>
                                      <p:to>
                                        <p:strVal val="visible"/>
                                      </p:to>
                                    </p:set>
                                    <p:animEffect transition="in" filter="fade">
                                      <p:cBhvr>
                                        <p:cTn id="7" dur="2000"/>
                                        <p:tgtEl>
                                          <p:spTgt spid="4">
                                            <p:graphicEl>
                                              <a:dgm id="{D6B9C675-AD4E-4AFB-8586-564544DDCEF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7DA7D5B-F65D-48D4-8733-8407468DAB29}"/>
                                            </p:graphicEl>
                                          </p:spTgt>
                                        </p:tgtEl>
                                        <p:attrNameLst>
                                          <p:attrName>style.visibility</p:attrName>
                                        </p:attrNameLst>
                                      </p:cBhvr>
                                      <p:to>
                                        <p:strVal val="visible"/>
                                      </p:to>
                                    </p:set>
                                    <p:animEffect transition="in" filter="fade">
                                      <p:cBhvr>
                                        <p:cTn id="12" dur="2000"/>
                                        <p:tgtEl>
                                          <p:spTgt spid="4">
                                            <p:graphicEl>
                                              <a:dgm id="{B7DA7D5B-F65D-48D4-8733-8407468DAB2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D5282D10-0E06-4BB6-BD50-5E6A1EFDA709}"/>
                                            </p:graphicEl>
                                          </p:spTgt>
                                        </p:tgtEl>
                                        <p:attrNameLst>
                                          <p:attrName>style.visibility</p:attrName>
                                        </p:attrNameLst>
                                      </p:cBhvr>
                                      <p:to>
                                        <p:strVal val="visible"/>
                                      </p:to>
                                    </p:set>
                                    <p:animEffect transition="in" filter="fade">
                                      <p:cBhvr>
                                        <p:cTn id="17" dur="2000"/>
                                        <p:tgtEl>
                                          <p:spTgt spid="4">
                                            <p:graphicEl>
                                              <a:dgm id="{D5282D10-0E06-4BB6-BD50-5E6A1EFDA70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51B4FD9-0C17-49E7-81F8-A9F665629686}"/>
                                            </p:graphicEl>
                                          </p:spTgt>
                                        </p:tgtEl>
                                        <p:attrNameLst>
                                          <p:attrName>style.visibility</p:attrName>
                                        </p:attrNameLst>
                                      </p:cBhvr>
                                      <p:to>
                                        <p:strVal val="visible"/>
                                      </p:to>
                                    </p:set>
                                    <p:animEffect transition="in" filter="fade">
                                      <p:cBhvr>
                                        <p:cTn id="22" dur="2000"/>
                                        <p:tgtEl>
                                          <p:spTgt spid="4">
                                            <p:graphicEl>
                                              <a:dgm id="{851B4FD9-0C17-49E7-81F8-A9F66562968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360C37F6-372B-420B-89F1-AF768575FA86}"/>
                                            </p:graphicEl>
                                          </p:spTgt>
                                        </p:tgtEl>
                                        <p:attrNameLst>
                                          <p:attrName>style.visibility</p:attrName>
                                        </p:attrNameLst>
                                      </p:cBhvr>
                                      <p:to>
                                        <p:strVal val="visible"/>
                                      </p:to>
                                    </p:set>
                                    <p:animEffect transition="in" filter="fade">
                                      <p:cBhvr>
                                        <p:cTn id="27" dur="2000"/>
                                        <p:tgtEl>
                                          <p:spTgt spid="4">
                                            <p:graphicEl>
                                              <a:dgm id="{360C37F6-372B-420B-89F1-AF768575FA8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DD335425-D704-456C-8FA1-892E0C1C7336}"/>
                                            </p:graphicEl>
                                          </p:spTgt>
                                        </p:tgtEl>
                                        <p:attrNameLst>
                                          <p:attrName>style.visibility</p:attrName>
                                        </p:attrNameLst>
                                      </p:cBhvr>
                                      <p:to>
                                        <p:strVal val="visible"/>
                                      </p:to>
                                    </p:set>
                                    <p:animEffect transition="in" filter="fade">
                                      <p:cBhvr>
                                        <p:cTn id="32" dur="2000"/>
                                        <p:tgtEl>
                                          <p:spTgt spid="4">
                                            <p:graphicEl>
                                              <a:dgm id="{DD335425-D704-456C-8FA1-892E0C1C733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1000"/>
              </a:spcBef>
            </a:pPr>
            <a:r>
              <a:rPr lang="en-US" altLang="zh-TW" sz="2000" dirty="0" smtClean="0"/>
              <a:t>A.5 </a:t>
            </a:r>
            <a:r>
              <a:rPr lang="zh-TW" altLang="en-US" sz="2000" dirty="0" smtClean="0"/>
              <a:t>安全政策</a:t>
            </a:r>
            <a:endParaRPr lang="en-US" altLang="zh-TW" sz="2000" dirty="0" smtClean="0"/>
          </a:p>
          <a:p>
            <a:pPr lvl="1">
              <a:spcBef>
                <a:spcPts val="1000"/>
              </a:spcBef>
            </a:pPr>
            <a:r>
              <a:rPr lang="en-US" altLang="zh-TW" sz="1800" u="sng" dirty="0" smtClean="0"/>
              <a:t>A.5.1</a:t>
            </a:r>
            <a:r>
              <a:rPr lang="zh-TW" altLang="en-US" sz="1800" u="sng" dirty="0" smtClean="0"/>
              <a:t> 資訊安全政策</a:t>
            </a:r>
            <a:r>
              <a:rPr lang="zh-TW" altLang="en-US" sz="1800" dirty="0" smtClean="0"/>
              <a:t>：依照營運要求及相關法律與法規，提供管理階層對資訊安全之指示與支持。</a:t>
            </a:r>
            <a:endParaRPr lang="en-US" altLang="zh-TW" sz="1800" dirty="0" smtClean="0"/>
          </a:p>
          <a:p>
            <a:pPr lvl="2">
              <a:spcBef>
                <a:spcPts val="1000"/>
              </a:spcBef>
            </a:pPr>
            <a:r>
              <a:rPr lang="zh-TW" altLang="en-US" sz="1600" dirty="0" smtClean="0"/>
              <a:t>資訊安全政策應由管理階層核准並公布；同時應依規劃之時間或發生重大變更時審查，以確保適用性 </a:t>
            </a:r>
            <a:r>
              <a:rPr lang="en-US" altLang="zh-TW" sz="1600" dirty="0" smtClean="0"/>
              <a:t>(suitability)</a:t>
            </a:r>
            <a:r>
              <a:rPr lang="zh-TW" altLang="en-US" sz="1600" dirty="0" smtClean="0"/>
              <a:t>、充分性 </a:t>
            </a:r>
            <a:r>
              <a:rPr lang="en-US" altLang="zh-TW" sz="1600" dirty="0" smtClean="0"/>
              <a:t>(adequacy)</a:t>
            </a:r>
            <a:r>
              <a:rPr lang="zh-TW" altLang="en-US" sz="1600" dirty="0" smtClean="0"/>
              <a:t> 及有效性 </a:t>
            </a:r>
            <a:r>
              <a:rPr lang="en-US" altLang="zh-TW" sz="1600" dirty="0" smtClean="0"/>
              <a:t>(effectiveness)</a:t>
            </a:r>
            <a:r>
              <a:rPr lang="zh-TW" altLang="en-US" sz="1600" dirty="0" smtClean="0"/>
              <a:t>。</a:t>
            </a:r>
            <a:endParaRPr lang="en-US" altLang="zh-TW" sz="1600" dirty="0" smtClean="0"/>
          </a:p>
          <a:p>
            <a:pPr>
              <a:spcBef>
                <a:spcPts val="1000"/>
              </a:spcBef>
            </a:pPr>
            <a:r>
              <a:rPr lang="en-US" altLang="zh-TW" sz="2000" dirty="0" smtClean="0"/>
              <a:t>A.6 </a:t>
            </a:r>
            <a:r>
              <a:rPr lang="zh-TW" altLang="en-US" sz="2000" dirty="0" smtClean="0"/>
              <a:t>資訊安全的組織</a:t>
            </a:r>
            <a:endParaRPr lang="en-US" altLang="zh-TW" sz="2000" dirty="0" smtClean="0"/>
          </a:p>
          <a:p>
            <a:pPr lvl="1">
              <a:spcBef>
                <a:spcPts val="1000"/>
              </a:spcBef>
            </a:pPr>
            <a:r>
              <a:rPr lang="en-US" altLang="zh-TW" sz="1800" u="sng" dirty="0" smtClean="0"/>
              <a:t>A.6.1</a:t>
            </a:r>
            <a:r>
              <a:rPr lang="zh-TW" altLang="en-US" sz="1800" u="sng" dirty="0" smtClean="0"/>
              <a:t> 內部組織的控制目標</a:t>
            </a:r>
            <a:r>
              <a:rPr lang="zh-TW" altLang="en-US" sz="1800" dirty="0" smtClean="0"/>
              <a:t>：於組織內管理資訊安全。</a:t>
            </a:r>
            <a:endParaRPr lang="en-US" altLang="zh-TW" sz="1800" dirty="0" smtClean="0"/>
          </a:p>
          <a:p>
            <a:pPr lvl="2">
              <a:spcBef>
                <a:spcPts val="1000"/>
              </a:spcBef>
            </a:pPr>
            <a:r>
              <a:rPr lang="zh-TW" altLang="en-US" sz="1600" dirty="0" smtClean="0"/>
              <a:t>管理階層應對資訊安全責任做出承諾，並確保組織內部與外部對資訊安全的推動有明確的分工與協調。資訊安全活動應有獨立審查之機制。</a:t>
            </a:r>
            <a:endParaRPr lang="en-US" altLang="zh-TW" sz="1600" dirty="0" smtClean="0"/>
          </a:p>
          <a:p>
            <a:pPr lvl="1">
              <a:spcBef>
                <a:spcPts val="1000"/>
              </a:spcBef>
            </a:pPr>
            <a:r>
              <a:rPr lang="en-US" altLang="zh-TW" sz="1800" u="sng" dirty="0" smtClean="0"/>
              <a:t>A.6.2</a:t>
            </a:r>
            <a:r>
              <a:rPr lang="zh-TW" altLang="en-US" sz="1800" u="sng" dirty="0" smtClean="0"/>
              <a:t> 外部團體的控制目標</a:t>
            </a:r>
            <a:r>
              <a:rPr lang="zh-TW" altLang="en-US" sz="1800" dirty="0" smtClean="0"/>
              <a:t>：維持外部團體所存取、處理、管理或其它通信之組織資訊與資訊處理設施的安全。</a:t>
            </a:r>
            <a:endParaRPr lang="en-US" altLang="zh-TW" sz="1800" dirty="0" smtClean="0"/>
          </a:p>
          <a:p>
            <a:pPr lvl="2">
              <a:spcBef>
                <a:spcPts val="1000"/>
              </a:spcBef>
            </a:pPr>
            <a:r>
              <a:rPr lang="zh-TW" altLang="en-US" sz="1600" dirty="0" smtClean="0"/>
              <a:t>核准外部團體存取之前應識別相關風險，並在第三方協議 </a:t>
            </a:r>
            <a:r>
              <a:rPr lang="en-US" altLang="zh-TW" sz="1600" dirty="0" smtClean="0"/>
              <a:t>(third party agreements)</a:t>
            </a:r>
            <a:r>
              <a:rPr lang="zh-TW" altLang="en-US" sz="1600" dirty="0" smtClean="0"/>
              <a:t>等文件上說明安全需求。</a:t>
            </a:r>
            <a:endParaRPr lang="zh-TW" altLang="en-US" sz="1600" dirty="0"/>
          </a:p>
        </p:txBody>
      </p:sp>
      <p:sp>
        <p:nvSpPr>
          <p:cNvPr id="3" name="標題 2"/>
          <p:cNvSpPr>
            <a:spLocks noGrp="1"/>
          </p:cNvSpPr>
          <p:nvPr>
            <p:ph type="title"/>
          </p:nvPr>
        </p:nvSpPr>
        <p:spPr/>
        <p:txBody>
          <a:bodyPr>
            <a:normAutofit/>
          </a:bodyPr>
          <a:lstStyle/>
          <a:p>
            <a:r>
              <a:rPr lang="zh-TW" altLang="en-US" dirty="0" smtClean="0"/>
              <a:t>安全政策與資訊安全的組織</a:t>
            </a:r>
            <a:endParaRPr lang="zh-TW" altLang="en-US" dirty="0"/>
          </a:p>
        </p:txBody>
      </p:sp>
    </p:spTree>
  </p:cSld>
  <p:clrMapOvr>
    <a:masterClrMapping/>
  </p:clrMapOvr>
  <p:transition>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A.7 </a:t>
            </a:r>
            <a:r>
              <a:rPr lang="zh-TW" altLang="en-US" sz="2000" dirty="0" smtClean="0"/>
              <a:t>資產管理</a:t>
            </a:r>
            <a:endParaRPr lang="en-US" altLang="zh-TW" sz="2000" dirty="0" smtClean="0"/>
          </a:p>
          <a:p>
            <a:pPr lvl="1"/>
            <a:r>
              <a:rPr lang="en-US" altLang="zh-TW" sz="1800" u="sng" dirty="0" smtClean="0"/>
              <a:t>A.7.1</a:t>
            </a:r>
            <a:r>
              <a:rPr lang="zh-TW" altLang="en-US" sz="1800" u="sng" dirty="0" smtClean="0"/>
              <a:t> 資產責任的控制目標</a:t>
            </a:r>
            <a:r>
              <a:rPr lang="zh-TW" altLang="en-US" sz="1800" dirty="0" smtClean="0"/>
              <a:t>：達成及維持組織資產的適切保護。</a:t>
            </a:r>
            <a:endParaRPr lang="en-US" altLang="zh-TW" sz="1800" dirty="0" smtClean="0"/>
          </a:p>
          <a:p>
            <a:pPr lvl="2"/>
            <a:r>
              <a:rPr lang="zh-TW" altLang="en-US" sz="1600" dirty="0" smtClean="0"/>
              <a:t>應識別所有資產並製作重要資產清冊，與資訊處理相關的所有資訊及資產應由組織指定的部門所「擁有</a:t>
            </a:r>
            <a:r>
              <a:rPr lang="en-US" altLang="zh-TW" sz="1600" dirty="0" smtClean="0"/>
              <a:t> (own)</a:t>
            </a:r>
            <a:r>
              <a:rPr lang="zh-TW" altLang="en-US" sz="1600" dirty="0" smtClean="0"/>
              <a:t>」；其適當之使用方法應予以文件化。</a:t>
            </a:r>
            <a:endParaRPr lang="en-US" altLang="zh-TW" sz="1600" dirty="0" smtClean="0"/>
          </a:p>
          <a:p>
            <a:pPr lvl="2"/>
            <a:r>
              <a:rPr lang="zh-TW" altLang="en-US" sz="1600" dirty="0" smtClean="0"/>
              <a:t>例如公司影印室有一台彩色印表機，大家隨意使用且無人負責管理。推動</a:t>
            </a:r>
            <a:r>
              <a:rPr lang="en-US" altLang="zh-TW" sz="1600" dirty="0" smtClean="0"/>
              <a:t>ISMS</a:t>
            </a:r>
            <a:r>
              <a:rPr lang="zh-TW" altLang="en-US" sz="1600" dirty="0" smtClean="0"/>
              <a:t>後該影印機必須列入資訊資產清冊，並劃分由</a:t>
            </a:r>
            <a:r>
              <a:rPr lang="en-US" altLang="zh-TW" sz="1600" dirty="0" smtClean="0"/>
              <a:t>A</a:t>
            </a:r>
            <a:r>
              <a:rPr lang="zh-TW" altLang="en-US" sz="1600" dirty="0" smtClean="0"/>
              <a:t>部門所擁有</a:t>
            </a:r>
            <a:r>
              <a:rPr lang="en-US" altLang="zh-TW" sz="1600" dirty="0" smtClean="0"/>
              <a:t>(</a:t>
            </a:r>
            <a:r>
              <a:rPr lang="zh-TW" altLang="en-US" sz="1600" dirty="0" smtClean="0"/>
              <a:t>管理</a:t>
            </a:r>
            <a:r>
              <a:rPr lang="en-US" altLang="zh-TW" sz="1600" dirty="0" smtClean="0"/>
              <a:t>)</a:t>
            </a:r>
            <a:r>
              <a:rPr lang="zh-TW" altLang="en-US" sz="1600" dirty="0" smtClean="0"/>
              <a:t>，並明文規定使用方法：例如該印表機由</a:t>
            </a:r>
            <a:r>
              <a:rPr lang="en-US" altLang="zh-TW" sz="1600" dirty="0" smtClean="0"/>
              <a:t>A, B, C</a:t>
            </a:r>
            <a:r>
              <a:rPr lang="zh-TW" altLang="en-US" sz="1600" dirty="0" smtClean="0"/>
              <a:t>三個部門共用；列印卻未取走之文件於每日銷毀；在列印機密文件時，列印者需站在印表機旁等。</a:t>
            </a:r>
            <a:endParaRPr lang="en-US" altLang="zh-TW" sz="1600" dirty="0" smtClean="0"/>
          </a:p>
          <a:p>
            <a:pPr lvl="1"/>
            <a:r>
              <a:rPr lang="en-US" altLang="zh-TW" sz="1800" u="sng" dirty="0" smtClean="0"/>
              <a:t>A.7.2</a:t>
            </a:r>
            <a:r>
              <a:rPr lang="zh-TW" altLang="en-US" sz="1800" u="sng" dirty="0" smtClean="0"/>
              <a:t> 資訊分類</a:t>
            </a:r>
            <a:r>
              <a:rPr lang="en-US" altLang="zh-TW" sz="1800" u="sng" dirty="0" smtClean="0"/>
              <a:t> (classification) </a:t>
            </a:r>
            <a:r>
              <a:rPr lang="zh-TW" altLang="en-US" sz="1800" u="sng" dirty="0" smtClean="0"/>
              <a:t>的控制目標</a:t>
            </a:r>
            <a:r>
              <a:rPr lang="zh-TW" altLang="en-US" sz="1800" dirty="0" smtClean="0"/>
              <a:t>：確保資訊受到適切等級的保護。</a:t>
            </a:r>
            <a:endParaRPr lang="en-US" altLang="zh-TW" sz="1800" dirty="0" smtClean="0"/>
          </a:p>
          <a:p>
            <a:pPr lvl="2"/>
            <a:r>
              <a:rPr lang="zh-TW" altLang="en-US" sz="1600" dirty="0" smtClean="0"/>
              <a:t>資訊應該依據其價值與敏感性等因素加以分類，並使用一套適當的資訊標示與處置程序 </a:t>
            </a:r>
            <a:r>
              <a:rPr lang="en-US" altLang="zh-TW" sz="1600" dirty="0" smtClean="0"/>
              <a:t>(information labeling and handling procedures)</a:t>
            </a:r>
            <a:r>
              <a:rPr lang="zh-TW" altLang="en-US" sz="1600" dirty="0" smtClean="0"/>
              <a:t>。</a:t>
            </a:r>
            <a:endParaRPr lang="en-US" altLang="zh-TW" sz="1600" dirty="0" smtClean="0"/>
          </a:p>
          <a:p>
            <a:pPr lvl="2"/>
            <a:r>
              <a:rPr lang="zh-TW" altLang="en-US" sz="1600" dirty="0" smtClean="0"/>
              <a:t>機密等級劃分與各種安全模型如</a:t>
            </a:r>
            <a:r>
              <a:rPr lang="en-US" altLang="zh-TW" sz="1600" dirty="0" smtClean="0"/>
              <a:t>Bell-</a:t>
            </a:r>
            <a:r>
              <a:rPr lang="en-US" altLang="zh-TW" sz="1600" dirty="0" err="1" smtClean="0"/>
              <a:t>LaPadula</a:t>
            </a:r>
            <a:r>
              <a:rPr lang="zh-TW" altLang="en-US" sz="1600" dirty="0" smtClean="0"/>
              <a:t>等。這項控制目標就是選擇組織所適用的方法來保護資訊。</a:t>
            </a:r>
            <a:endParaRPr lang="zh-TW" altLang="en-US" sz="1600" dirty="0"/>
          </a:p>
        </p:txBody>
      </p:sp>
      <p:sp>
        <p:nvSpPr>
          <p:cNvPr id="3" name="標題 2"/>
          <p:cNvSpPr>
            <a:spLocks noGrp="1"/>
          </p:cNvSpPr>
          <p:nvPr>
            <p:ph type="title"/>
          </p:nvPr>
        </p:nvSpPr>
        <p:spPr/>
        <p:txBody>
          <a:bodyPr>
            <a:normAutofit/>
          </a:bodyPr>
          <a:lstStyle/>
          <a:p>
            <a:r>
              <a:rPr lang="zh-TW" altLang="en-US" dirty="0" smtClean="0"/>
              <a:t>資產管理的控制目標</a:t>
            </a:r>
            <a:endParaRPr lang="zh-TW" altLang="en-US" dirty="0"/>
          </a:p>
        </p:txBody>
      </p:sp>
    </p:spTree>
  </p:cSld>
  <p:clrMapOvr>
    <a:masterClrMapping/>
  </p:clrMapOvr>
  <p:transition>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A.8 </a:t>
            </a:r>
            <a:r>
              <a:rPr lang="zh-TW" altLang="en-US" sz="2000" dirty="0" smtClean="0"/>
              <a:t>人力資源安全</a:t>
            </a:r>
            <a:endParaRPr lang="en-US" altLang="zh-TW" sz="2000" dirty="0" smtClean="0"/>
          </a:p>
          <a:p>
            <a:pPr lvl="1"/>
            <a:r>
              <a:rPr lang="en-US" altLang="zh-TW" sz="1800" u="sng" dirty="0" smtClean="0"/>
              <a:t>A.8.1</a:t>
            </a:r>
            <a:r>
              <a:rPr lang="zh-TW" altLang="en-US" sz="1800" u="sng" dirty="0" smtClean="0"/>
              <a:t> 聘僱之前的控制目標</a:t>
            </a:r>
            <a:r>
              <a:rPr lang="zh-TW" altLang="en-US" sz="1800" dirty="0" smtClean="0"/>
              <a:t>：確保員工、承包者及第三方使用者了解其責任，並勝任其所被認定的角色，以降低竊盜、詐欺或設施誤用的風險。</a:t>
            </a:r>
            <a:endParaRPr lang="en-US" altLang="zh-TW" sz="1800" dirty="0" smtClean="0"/>
          </a:p>
          <a:p>
            <a:pPr lvl="2"/>
            <a:r>
              <a:rPr lang="zh-TW" altLang="en-US" sz="1600" dirty="0" smtClean="0"/>
              <a:t>組織應有清楚的角色與責任</a:t>
            </a:r>
            <a:r>
              <a:rPr lang="en-US" altLang="zh-TW" sz="1600" dirty="0" smtClean="0"/>
              <a:t> (roles and responsibilities, R&amp;R)</a:t>
            </a:r>
            <a:r>
              <a:rPr lang="zh-TW" altLang="en-US" sz="1600" dirty="0" smtClean="0"/>
              <a:t>；透過背景查證檢核與聘僱契約之簽定，力求參加組織的每個成員都不會造成新的安全問題。</a:t>
            </a:r>
            <a:endParaRPr lang="en-US" altLang="zh-TW" sz="1600" dirty="0" smtClean="0"/>
          </a:p>
          <a:p>
            <a:pPr lvl="1"/>
            <a:r>
              <a:rPr lang="en-US" altLang="zh-TW" sz="1800" u="sng" dirty="0" smtClean="0"/>
              <a:t>A.8.2</a:t>
            </a:r>
            <a:r>
              <a:rPr lang="zh-TW" altLang="en-US" sz="1800" u="sng" dirty="0" smtClean="0"/>
              <a:t> 聘僱期間的控制目標</a:t>
            </a:r>
            <a:r>
              <a:rPr lang="zh-TW" altLang="en-US" sz="1800" dirty="0" smtClean="0"/>
              <a:t>：確保所有員工、承包者及第三方使用者認知資訊安全的威脅與關切事項、其基本責任與強制責任，並有能力在日常工作中支持組織安全政策與降低人為錯誤的風險。</a:t>
            </a:r>
            <a:endParaRPr lang="en-US" altLang="zh-TW" sz="1800" dirty="0" smtClean="0"/>
          </a:p>
          <a:p>
            <a:pPr lvl="2"/>
            <a:r>
              <a:rPr lang="zh-TW" altLang="en-US" sz="1600" dirty="0" smtClean="0"/>
              <a:t>達到這項控制目標的手段包括：管理階層的督導、教育訓練以及對違反安全的員工施以適當的懲處。</a:t>
            </a:r>
            <a:endParaRPr lang="en-US" altLang="zh-TW" sz="1600" dirty="0" smtClean="0"/>
          </a:p>
          <a:p>
            <a:pPr lvl="1"/>
            <a:r>
              <a:rPr lang="en-US" altLang="zh-TW" sz="1800" u="sng" dirty="0" smtClean="0"/>
              <a:t>A.8.3</a:t>
            </a:r>
            <a:r>
              <a:rPr lang="zh-TW" altLang="en-US" sz="1800" u="sng" dirty="0" smtClean="0"/>
              <a:t> 聘僱的終止或變更的控制目標</a:t>
            </a:r>
            <a:r>
              <a:rPr lang="zh-TW" altLang="en-US" sz="1800" dirty="0" smtClean="0"/>
              <a:t>：確保員工、承包者及第三方使用者以有條理的方式脫離組織或變更聘僱。</a:t>
            </a:r>
            <a:endParaRPr lang="en-US" altLang="zh-TW" sz="1800" dirty="0" smtClean="0"/>
          </a:p>
          <a:p>
            <a:pPr lvl="2"/>
            <a:r>
              <a:rPr lang="zh-TW" altLang="en-US" sz="1600" dirty="0" smtClean="0"/>
              <a:t>應特別注意資產的歸還與存取權限的移除。</a:t>
            </a:r>
            <a:endParaRPr lang="zh-TW" altLang="en-US" sz="1600" dirty="0"/>
          </a:p>
        </p:txBody>
      </p:sp>
      <p:sp>
        <p:nvSpPr>
          <p:cNvPr id="3" name="標題 2"/>
          <p:cNvSpPr>
            <a:spLocks noGrp="1"/>
          </p:cNvSpPr>
          <p:nvPr>
            <p:ph type="title"/>
          </p:nvPr>
        </p:nvSpPr>
        <p:spPr/>
        <p:txBody>
          <a:bodyPr>
            <a:normAutofit/>
          </a:bodyPr>
          <a:lstStyle/>
          <a:p>
            <a:r>
              <a:rPr lang="zh-TW" altLang="en-US" dirty="0" smtClean="0"/>
              <a:t>人力資源安全的控制目標</a:t>
            </a:r>
            <a:endParaRPr lang="zh-TW" altLang="en-US" dirty="0"/>
          </a:p>
        </p:txBody>
      </p:sp>
    </p:spTree>
  </p:cSld>
  <p:clrMapOvr>
    <a:masterClrMapping/>
  </p:clrMapOvr>
  <p:transition>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A.9 </a:t>
            </a:r>
            <a:r>
              <a:rPr lang="zh-TW" altLang="en-US" sz="2000" dirty="0" smtClean="0"/>
              <a:t>實體與環境安全</a:t>
            </a:r>
            <a:endParaRPr lang="en-US" altLang="zh-TW" sz="2000" dirty="0" smtClean="0"/>
          </a:p>
          <a:p>
            <a:pPr lvl="1"/>
            <a:r>
              <a:rPr lang="en-US" altLang="zh-TW" sz="1800" u="sng" dirty="0" smtClean="0"/>
              <a:t>A.9.1</a:t>
            </a:r>
            <a:r>
              <a:rPr lang="zh-TW" altLang="en-US" sz="1800" u="sng" dirty="0" smtClean="0"/>
              <a:t> 安全區域的控制目標</a:t>
            </a:r>
            <a:r>
              <a:rPr lang="zh-TW" altLang="en-US" sz="1800" dirty="0" smtClean="0"/>
              <a:t>：防止組織場所與資訊遭未經授權的實體存取、損害及干擾。</a:t>
            </a:r>
            <a:endParaRPr lang="en-US" altLang="zh-TW" sz="1800" dirty="0" smtClean="0"/>
          </a:p>
          <a:p>
            <a:pPr lvl="2"/>
            <a:r>
              <a:rPr lang="zh-TW" altLang="en-US" sz="1600" dirty="0" smtClean="0"/>
              <a:t>應建立實體安全防禦措施，從實體安全周界，如牆、門、警衛等，到進出口管制、室內及設施與工作區或公共區域等都是實體安全控制的範圍。除了防範犯罪行為外，也要預防火災、地震等天災人禍。</a:t>
            </a:r>
            <a:endParaRPr lang="en-US" altLang="zh-TW" sz="1600" dirty="0" smtClean="0"/>
          </a:p>
          <a:p>
            <a:pPr lvl="1"/>
            <a:r>
              <a:rPr lang="en-US" altLang="zh-TW" sz="1800" u="sng" dirty="0" smtClean="0"/>
              <a:t>A.9.2</a:t>
            </a:r>
            <a:r>
              <a:rPr lang="zh-TW" altLang="en-US" sz="1800" u="sng" dirty="0" smtClean="0"/>
              <a:t> 設備安全的控制目標</a:t>
            </a:r>
            <a:r>
              <a:rPr lang="zh-TW" altLang="en-US" sz="1800" dirty="0" smtClean="0"/>
              <a:t>：防止資產的遺失、損害、竊盜或破解，並防止組織活動的中斷。</a:t>
            </a:r>
            <a:endParaRPr lang="en-US" altLang="zh-TW" sz="1800" dirty="0" smtClean="0"/>
          </a:p>
          <a:p>
            <a:pPr lvl="2"/>
            <a:r>
              <a:rPr lang="zh-TW" altLang="en-US" sz="1600" dirty="0" smtClean="0"/>
              <a:t>這個控制目標在保護置於實體範圍內的設備與設施，包括電腦、纜線等。藉由對設備的保護，也保護其上之資訊。</a:t>
            </a:r>
            <a:endParaRPr lang="en-US" altLang="zh-TW" sz="1600" dirty="0" smtClean="0"/>
          </a:p>
          <a:p>
            <a:pPr lvl="2"/>
            <a:r>
              <a:rPr lang="zh-TW" altLang="en-US" sz="1600" dirty="0" smtClean="0"/>
              <a:t>除了實體保護以防止竊盜及破壞之外，也需要程序性的控制措施來規範內部對設備的使用，例如設備淘汰時清除資料的方法與資訊資產攜出組織的核准辦法等。</a:t>
            </a:r>
            <a:endParaRPr lang="zh-TW" altLang="en-US" sz="1600" dirty="0"/>
          </a:p>
        </p:txBody>
      </p:sp>
      <p:sp>
        <p:nvSpPr>
          <p:cNvPr id="3" name="標題 2"/>
          <p:cNvSpPr>
            <a:spLocks noGrp="1"/>
          </p:cNvSpPr>
          <p:nvPr>
            <p:ph type="title"/>
          </p:nvPr>
        </p:nvSpPr>
        <p:spPr/>
        <p:txBody>
          <a:bodyPr>
            <a:normAutofit/>
          </a:bodyPr>
          <a:lstStyle/>
          <a:p>
            <a:r>
              <a:rPr lang="zh-TW" altLang="en-US" dirty="0" smtClean="0"/>
              <a:t>實體與環境安全的控制目標</a:t>
            </a:r>
            <a:endParaRPr lang="zh-TW" altLang="en-US" dirty="0"/>
          </a:p>
        </p:txBody>
      </p:sp>
    </p:spTree>
  </p:cSld>
  <p:clrMapOvr>
    <a:masterClrMapping/>
  </p:clrMapOvr>
  <p:transition>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A.10 </a:t>
            </a:r>
            <a:r>
              <a:rPr lang="zh-TW" altLang="en-US" sz="2000" dirty="0" smtClean="0"/>
              <a:t>通訊與作業管理</a:t>
            </a:r>
            <a:endParaRPr lang="en-US" altLang="zh-TW" sz="2000" dirty="0" smtClean="0"/>
          </a:p>
          <a:p>
            <a:pPr lvl="1"/>
            <a:r>
              <a:rPr lang="en-US" altLang="zh-TW" sz="1800" u="sng" dirty="0" smtClean="0"/>
              <a:t>A.10.1</a:t>
            </a:r>
            <a:r>
              <a:rPr lang="zh-TW" altLang="en-US" sz="1800" u="sng" dirty="0" smtClean="0"/>
              <a:t> 作業之程序與責任</a:t>
            </a:r>
            <a:r>
              <a:rPr lang="zh-TW" altLang="en-US" sz="1800" dirty="0" smtClean="0"/>
              <a:t>：確保正確並安全地操作資訊處理設施。</a:t>
            </a:r>
            <a:endParaRPr lang="en-US" altLang="zh-TW" sz="1800" dirty="0" smtClean="0"/>
          </a:p>
          <a:p>
            <a:pPr lvl="2"/>
            <a:r>
              <a:rPr lang="zh-TW" altLang="en-US" sz="1600" dirty="0" smtClean="0"/>
              <a:t>將程序文件化，其變更應受控制。各項職務要做區隔以降低資產遭濫用之機會。</a:t>
            </a:r>
            <a:endParaRPr lang="en-US" altLang="zh-TW" sz="1600" dirty="0" smtClean="0"/>
          </a:p>
          <a:p>
            <a:pPr lvl="1"/>
            <a:r>
              <a:rPr lang="en-US" altLang="zh-TW" sz="1800" u="sng" dirty="0" smtClean="0"/>
              <a:t>A.10.2</a:t>
            </a:r>
            <a:r>
              <a:rPr lang="zh-TW" altLang="en-US" sz="1800" u="sng" dirty="0" smtClean="0"/>
              <a:t> 第三方服務交付管理</a:t>
            </a:r>
            <a:r>
              <a:rPr lang="zh-TW" altLang="en-US" sz="1800" dirty="0" smtClean="0"/>
              <a:t>：實作與維持適切等級之資訊安全及服務交付，並能與第三方服務交付協議一致。</a:t>
            </a:r>
            <a:endParaRPr lang="en-US" altLang="zh-TW" sz="1800" dirty="0" smtClean="0"/>
          </a:p>
          <a:p>
            <a:pPr lvl="1"/>
            <a:r>
              <a:rPr lang="en-US" altLang="zh-TW" sz="1800" u="sng" dirty="0" smtClean="0"/>
              <a:t>A.10.3</a:t>
            </a:r>
            <a:r>
              <a:rPr lang="zh-TW" altLang="en-US" sz="1800" u="sng" dirty="0" smtClean="0"/>
              <a:t> 系統規劃與驗收</a:t>
            </a:r>
            <a:r>
              <a:rPr lang="zh-TW" altLang="en-US" sz="1800" dirty="0" smtClean="0"/>
              <a:t>：使系統失效的風險最小化。</a:t>
            </a:r>
            <a:endParaRPr lang="en-US" altLang="zh-TW" sz="1800" dirty="0" smtClean="0"/>
          </a:p>
          <a:p>
            <a:pPr lvl="2"/>
            <a:r>
              <a:rPr lang="zh-TW" altLang="en-US" sz="1600" dirty="0" smtClean="0"/>
              <a:t>為避免資訊服務中斷，應對系統的未來容量要求預作規畫，例如網路頻寬、記憶體空間與作業系統都應考慮業務擴張後的狀況。此外在系統升級或新系統驗收時，應實行適當的系統測試。</a:t>
            </a:r>
            <a:endParaRPr lang="en-US" altLang="zh-TW" sz="1600" dirty="0" smtClean="0"/>
          </a:p>
          <a:p>
            <a:pPr lvl="1"/>
            <a:r>
              <a:rPr lang="en-US" altLang="zh-TW" sz="1800" u="sng" dirty="0" smtClean="0"/>
              <a:t>A.10.4</a:t>
            </a:r>
            <a:r>
              <a:rPr lang="zh-TW" altLang="en-US" sz="1800" u="sng" dirty="0" smtClean="0"/>
              <a:t> 防範惡意碼與行動碼</a:t>
            </a:r>
            <a:r>
              <a:rPr lang="zh-TW" altLang="en-US" sz="1800" dirty="0" smtClean="0"/>
              <a:t>：保護軟體與資訊的完整性。</a:t>
            </a:r>
            <a:endParaRPr lang="en-US" altLang="zh-TW" sz="1800" dirty="0" smtClean="0"/>
          </a:p>
          <a:p>
            <a:pPr lvl="2"/>
            <a:r>
              <a:rPr lang="zh-TW" altLang="en-US" sz="1600" dirty="0" smtClean="0"/>
              <a:t>這一項控制目標是要以制度及工具來防禦木馬程式等惡意軟體的侵入。「行動碼</a:t>
            </a:r>
            <a:r>
              <a:rPr lang="en-US" altLang="zh-TW" sz="1600" dirty="0" smtClean="0"/>
              <a:t> (mobile code)</a:t>
            </a:r>
            <a:r>
              <a:rPr lang="zh-TW" altLang="en-US" sz="1600" dirty="0" smtClean="0"/>
              <a:t>」是指</a:t>
            </a:r>
            <a:r>
              <a:rPr lang="en-US" altLang="zh-TW" sz="1600" dirty="0" smtClean="0"/>
              <a:t> Java </a:t>
            </a:r>
            <a:r>
              <a:rPr lang="zh-TW" altLang="en-US" sz="1600" dirty="0" smtClean="0"/>
              <a:t>與 </a:t>
            </a:r>
            <a:r>
              <a:rPr lang="en-US" altLang="zh-TW" sz="1600" dirty="0" smtClean="0"/>
              <a:t>Active-X </a:t>
            </a:r>
            <a:r>
              <a:rPr lang="zh-TW" altLang="en-US" sz="1600" dirty="0" smtClean="0"/>
              <a:t>等語言所寫成可從網站直接下載的程式；組織應防止執行未經授權的行動碼。</a:t>
            </a:r>
            <a:endParaRPr lang="en-US" altLang="zh-TW" sz="1600" dirty="0" smtClean="0"/>
          </a:p>
          <a:p>
            <a:pPr lvl="1"/>
            <a:endParaRPr lang="zh-TW" altLang="en-US" sz="1800" dirty="0"/>
          </a:p>
        </p:txBody>
      </p:sp>
      <p:sp>
        <p:nvSpPr>
          <p:cNvPr id="3" name="標題 2"/>
          <p:cNvSpPr>
            <a:spLocks noGrp="1"/>
          </p:cNvSpPr>
          <p:nvPr>
            <p:ph type="title"/>
          </p:nvPr>
        </p:nvSpPr>
        <p:spPr/>
        <p:txBody>
          <a:bodyPr>
            <a:normAutofit/>
          </a:bodyPr>
          <a:lstStyle/>
          <a:p>
            <a:r>
              <a:rPr lang="zh-TW" altLang="en-US" dirty="0" smtClean="0"/>
              <a:t>通訊與作業管理的控制目標 </a:t>
            </a:r>
            <a:r>
              <a:rPr lang="en-US" altLang="zh-TW" dirty="0" smtClean="0"/>
              <a:t>(I)</a:t>
            </a:r>
            <a:endParaRPr lang="zh-TW" altLang="en-US" dirty="0"/>
          </a:p>
        </p:txBody>
      </p:sp>
    </p:spTree>
  </p:cSld>
  <p:clrMapOvr>
    <a:masterClrMapping/>
  </p:clrMapOvr>
  <p:transition>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lvl="1"/>
            <a:r>
              <a:rPr lang="en-US" altLang="zh-TW" sz="1800" u="sng" dirty="0" smtClean="0"/>
              <a:t>A.10.5</a:t>
            </a:r>
            <a:r>
              <a:rPr lang="zh-TW" altLang="en-US" sz="1800" u="sng" dirty="0" smtClean="0"/>
              <a:t> 備份的控制目標</a:t>
            </a:r>
            <a:r>
              <a:rPr lang="zh-TW" altLang="en-US" sz="1800" dirty="0" smtClean="0"/>
              <a:t>：維持資訊及資訊處理設施的完整性與可用性。</a:t>
            </a:r>
            <a:endParaRPr lang="en-US" altLang="zh-TW" sz="1800" dirty="0" smtClean="0"/>
          </a:p>
          <a:p>
            <a:pPr lvl="2"/>
            <a:r>
              <a:rPr lang="zh-TW" altLang="en-US" sz="1600" dirty="0" smtClean="0"/>
              <a:t>應依據所議定的備份政策，定期進行資訊與軟體的備份與測試。</a:t>
            </a:r>
            <a:endParaRPr lang="en-US" altLang="zh-TW" sz="1600" dirty="0" smtClean="0"/>
          </a:p>
          <a:p>
            <a:pPr lvl="1"/>
            <a:r>
              <a:rPr lang="en-US" altLang="zh-TW" sz="1800" u="sng" dirty="0" smtClean="0"/>
              <a:t>A.10.6</a:t>
            </a:r>
            <a:r>
              <a:rPr lang="zh-TW" altLang="en-US" sz="1800" u="sng" dirty="0" smtClean="0"/>
              <a:t> 網路安全管理</a:t>
            </a:r>
            <a:r>
              <a:rPr lang="zh-TW" altLang="en-US" sz="1800" dirty="0" smtClean="0"/>
              <a:t>：確保對網路內資訊與支援性基礎建設的保護。</a:t>
            </a:r>
            <a:endParaRPr lang="en-US" altLang="zh-TW" sz="1800" dirty="0" smtClean="0"/>
          </a:p>
          <a:p>
            <a:pPr lvl="2"/>
            <a:r>
              <a:rPr lang="zh-TW" altLang="en-US" sz="1600" dirty="0" smtClean="0"/>
              <a:t>網路應加以管理，以保護系統、應用程式及傳輸的資訊。不論內部或委外提供之網路服務的安全與水準應以協議訂定之。</a:t>
            </a:r>
            <a:endParaRPr lang="en-US" altLang="zh-TW" sz="1600" dirty="0" smtClean="0"/>
          </a:p>
          <a:p>
            <a:pPr lvl="1"/>
            <a:r>
              <a:rPr lang="en-US" altLang="zh-TW" sz="1800" u="sng" dirty="0" smtClean="0"/>
              <a:t>A.10.7</a:t>
            </a:r>
            <a:r>
              <a:rPr lang="zh-TW" altLang="en-US" sz="1800" u="sng" dirty="0" smtClean="0"/>
              <a:t> 媒體的處置 </a:t>
            </a:r>
            <a:r>
              <a:rPr lang="en-US" altLang="zh-TW" sz="1800" u="sng" dirty="0" smtClean="0"/>
              <a:t>(media handling)</a:t>
            </a:r>
            <a:r>
              <a:rPr lang="zh-TW" altLang="en-US" sz="1800" dirty="0" smtClean="0"/>
              <a:t>：防止資產被未經授權的揭露、修改、移除或破壞，以及營運活動的中斷。</a:t>
            </a:r>
            <a:endParaRPr lang="en-US" altLang="zh-TW" sz="1800" dirty="0" smtClean="0"/>
          </a:p>
          <a:p>
            <a:pPr lvl="2"/>
            <a:r>
              <a:rPr lang="zh-TW" altLang="en-US" sz="1600" dirty="0" smtClean="0"/>
              <a:t>應有適當程序管理可移除式媒體</a:t>
            </a:r>
            <a:r>
              <a:rPr lang="en-US" altLang="zh-TW" sz="1600" dirty="0" smtClean="0"/>
              <a:t> (removable media)</a:t>
            </a:r>
            <a:r>
              <a:rPr lang="zh-TW" altLang="en-US" sz="1600" dirty="0" smtClean="0"/>
              <a:t>，包括磁帶、磁碟、</a:t>
            </a:r>
            <a:r>
              <a:rPr lang="en-US" altLang="zh-TW" sz="1600" dirty="0" smtClean="0"/>
              <a:t>USB</a:t>
            </a:r>
            <a:r>
              <a:rPr lang="zh-TW" altLang="en-US" sz="1600" dirty="0" smtClean="0"/>
              <a:t>碟、可移除式硬碟、</a:t>
            </a:r>
            <a:r>
              <a:rPr lang="en-US" altLang="zh-TW" sz="1600" dirty="0" smtClean="0"/>
              <a:t>CD</a:t>
            </a:r>
            <a:r>
              <a:rPr lang="zh-TW" altLang="en-US" sz="1600" dirty="0" smtClean="0"/>
              <a:t>、</a:t>
            </a:r>
            <a:r>
              <a:rPr lang="en-US" altLang="zh-TW" sz="1600" dirty="0" smtClean="0"/>
              <a:t>DVD</a:t>
            </a:r>
            <a:r>
              <a:rPr lang="zh-TW" altLang="en-US" sz="1600" dirty="0" smtClean="0"/>
              <a:t> 以及列印之媒體等。</a:t>
            </a:r>
            <a:endParaRPr lang="en-US" altLang="zh-TW" sz="1600" dirty="0" smtClean="0"/>
          </a:p>
          <a:p>
            <a:pPr lvl="2"/>
            <a:r>
              <a:rPr lang="zh-TW" altLang="en-US" sz="1600" dirty="0" smtClean="0"/>
              <a:t>當媒體不再使用時，應以正式程序安全地報廢。</a:t>
            </a:r>
            <a:endParaRPr lang="en-US" altLang="zh-TW" sz="1600" dirty="0" smtClean="0"/>
          </a:p>
          <a:p>
            <a:pPr lvl="2"/>
            <a:r>
              <a:rPr lang="zh-TW" altLang="en-US" sz="1600" dirty="0" smtClean="0"/>
              <a:t>應建立資訊的處理及儲存程序，這些資訊包含文件、電腦與網路系統內的資訊、電子郵件與語音信箱等，以保護資訊不被未經授權的揭露或誤用。</a:t>
            </a:r>
            <a:endParaRPr lang="en-US" altLang="zh-TW" sz="1600" dirty="0" smtClean="0"/>
          </a:p>
        </p:txBody>
      </p:sp>
      <p:sp>
        <p:nvSpPr>
          <p:cNvPr id="3" name="標題 2"/>
          <p:cNvSpPr>
            <a:spLocks noGrp="1"/>
          </p:cNvSpPr>
          <p:nvPr>
            <p:ph type="title"/>
          </p:nvPr>
        </p:nvSpPr>
        <p:spPr/>
        <p:txBody>
          <a:bodyPr>
            <a:normAutofit/>
          </a:bodyPr>
          <a:lstStyle/>
          <a:p>
            <a:r>
              <a:rPr lang="zh-TW" altLang="en-US" dirty="0" smtClean="0"/>
              <a:t>通訊與作業管理的控制目標</a:t>
            </a:r>
            <a:r>
              <a:rPr lang="en-US" altLang="zh-TW" dirty="0" smtClean="0"/>
              <a:t> (II)</a:t>
            </a:r>
            <a:endParaRPr lang="zh-TW" altLang="en-US" dirty="0"/>
          </a:p>
        </p:txBody>
      </p:sp>
    </p:spTree>
  </p:cSld>
  <p:clrMapOvr>
    <a:masterClrMapping/>
  </p:clrMapOvr>
  <p:transition>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lvl="1"/>
            <a:r>
              <a:rPr lang="en-US" altLang="zh-TW" sz="1800" u="sng" dirty="0" smtClean="0"/>
              <a:t>A.10.8</a:t>
            </a:r>
            <a:r>
              <a:rPr lang="zh-TW" altLang="en-US" sz="1800" u="sng" dirty="0" smtClean="0"/>
              <a:t> 資訊交換 </a:t>
            </a:r>
            <a:r>
              <a:rPr lang="en-US" altLang="zh-TW" sz="1800" u="sng" dirty="0" smtClean="0"/>
              <a:t>(information exchange) </a:t>
            </a:r>
            <a:r>
              <a:rPr lang="zh-TW" altLang="en-US" sz="1800" u="sng" dirty="0" smtClean="0"/>
              <a:t>的控制目標</a:t>
            </a:r>
            <a:r>
              <a:rPr lang="zh-TW" altLang="en-US" sz="1800" dirty="0" smtClean="0"/>
              <a:t>：維護組織內以及組織與任何外部個體所交換之資訊與軟體的安全。</a:t>
            </a:r>
            <a:endParaRPr lang="en-US" altLang="zh-TW" sz="1800" dirty="0" smtClean="0"/>
          </a:p>
          <a:p>
            <a:pPr lvl="2"/>
            <a:r>
              <a:rPr lang="zh-TW" altLang="en-US" sz="1600" dirty="0" smtClean="0"/>
              <a:t>與外部進行資訊交換應有適當之政策、程序與控制措施，並建立交換協議。應保護含有資訊的電子傳訊，包括實體媒體。</a:t>
            </a:r>
            <a:endParaRPr lang="en-US" altLang="zh-TW" sz="1600" dirty="0" smtClean="0"/>
          </a:p>
          <a:p>
            <a:pPr lvl="2"/>
            <a:r>
              <a:rPr lang="zh-TW" altLang="en-US" sz="1600" dirty="0" smtClean="0"/>
              <a:t>與外部資訊交換的範圍很廣，除了電子郵件等電子傳輸外，電話與傳真都應一併考慮，答錄機留言與未取走的傳真文件都可能造成洩密。</a:t>
            </a:r>
            <a:endParaRPr lang="en-US" altLang="zh-TW" sz="1600" dirty="0" smtClean="0"/>
          </a:p>
          <a:p>
            <a:pPr lvl="1"/>
            <a:r>
              <a:rPr lang="en-US" altLang="zh-TW" sz="1800" u="sng" dirty="0" smtClean="0"/>
              <a:t>A.10.9</a:t>
            </a:r>
            <a:r>
              <a:rPr lang="zh-TW" altLang="en-US" sz="1800" u="sng" dirty="0" smtClean="0"/>
              <a:t> 電子商務服務</a:t>
            </a:r>
            <a:r>
              <a:rPr lang="zh-TW" altLang="en-US" sz="1800" dirty="0" smtClean="0"/>
              <a:t>：確保電子商務服務的安全性及其安全的使用。</a:t>
            </a:r>
            <a:endParaRPr lang="en-US" altLang="zh-TW" sz="1800" dirty="0" smtClean="0"/>
          </a:p>
          <a:p>
            <a:pPr lvl="2"/>
            <a:r>
              <a:rPr lang="zh-TW" altLang="en-US" sz="1600" dirty="0" smtClean="0"/>
              <a:t>電子商務需要可靠的身分認證</a:t>
            </a:r>
            <a:r>
              <a:rPr lang="en-US" altLang="zh-TW" sz="1600" dirty="0" smtClean="0"/>
              <a:t> (authentication) </a:t>
            </a:r>
            <a:r>
              <a:rPr lang="zh-TW" altLang="en-US" sz="1600" dirty="0" smtClean="0"/>
              <a:t>系統，並以 </a:t>
            </a:r>
            <a:r>
              <a:rPr lang="en-US" altLang="zh-TW" sz="1600" dirty="0" smtClean="0"/>
              <a:t>PKI </a:t>
            </a:r>
            <a:r>
              <a:rPr lang="zh-TW" altLang="en-US" sz="1600" dirty="0" smtClean="0"/>
              <a:t>機制確立服務的機密性、完整性與不可否認性。線上交易的每一方都應使用電子簽章。</a:t>
            </a:r>
            <a:endParaRPr lang="en-US" altLang="zh-TW" sz="1600" dirty="0" smtClean="0"/>
          </a:p>
          <a:p>
            <a:pPr lvl="1"/>
            <a:r>
              <a:rPr lang="en-US" altLang="zh-TW" sz="1800" u="sng" dirty="0" smtClean="0"/>
              <a:t>A.10.10</a:t>
            </a:r>
            <a:r>
              <a:rPr lang="zh-TW" altLang="en-US" sz="1800" u="sng" dirty="0" smtClean="0"/>
              <a:t> 監視 </a:t>
            </a:r>
            <a:r>
              <a:rPr lang="en-US" altLang="zh-TW" sz="1800" u="sng" dirty="0" smtClean="0"/>
              <a:t>(monitoring) </a:t>
            </a:r>
            <a:r>
              <a:rPr lang="zh-TW" altLang="en-US" sz="1800" u="sng" dirty="0" smtClean="0"/>
              <a:t>的控制目標</a:t>
            </a:r>
            <a:r>
              <a:rPr lang="zh-TW" altLang="en-US" sz="1800" dirty="0" smtClean="0"/>
              <a:t>：偵測未經授權的資訊處理活動。</a:t>
            </a:r>
            <a:endParaRPr lang="en-US" altLang="zh-TW" sz="1800" dirty="0" smtClean="0"/>
          </a:p>
          <a:p>
            <a:pPr lvl="2"/>
            <a:r>
              <a:rPr lang="zh-TW" altLang="en-US" sz="1600" dirty="0" smtClean="0"/>
              <a:t>使用各種監視系統產生記錄或發出警訊，並由管理人判斷處置。這些監視系統包括入侵偵測系統 </a:t>
            </a:r>
            <a:r>
              <a:rPr lang="en-US" altLang="zh-TW" sz="1600" dirty="0" smtClean="0"/>
              <a:t>(IDS)</a:t>
            </a:r>
            <a:r>
              <a:rPr lang="zh-TW" altLang="en-US" sz="1600" dirty="0" smtClean="0"/>
              <a:t> 與防毒軟體等。相關監視紀錄應被保護不受竄改。</a:t>
            </a:r>
            <a:endParaRPr lang="zh-TW" altLang="en-US" sz="1600" dirty="0"/>
          </a:p>
        </p:txBody>
      </p:sp>
      <p:sp>
        <p:nvSpPr>
          <p:cNvPr id="3" name="標題 2"/>
          <p:cNvSpPr>
            <a:spLocks noGrp="1"/>
          </p:cNvSpPr>
          <p:nvPr>
            <p:ph type="title"/>
          </p:nvPr>
        </p:nvSpPr>
        <p:spPr/>
        <p:txBody>
          <a:bodyPr>
            <a:normAutofit/>
          </a:bodyPr>
          <a:lstStyle/>
          <a:p>
            <a:r>
              <a:rPr lang="zh-TW" altLang="en-US" dirty="0" smtClean="0"/>
              <a:t>通訊與作業管理的控制目標</a:t>
            </a:r>
            <a:r>
              <a:rPr lang="en-US" altLang="zh-TW" dirty="0" smtClean="0"/>
              <a:t> (III)</a:t>
            </a:r>
            <a:endParaRPr lang="zh-TW" altLang="en-US" dirty="0"/>
          </a:p>
        </p:txBody>
      </p:sp>
    </p:spTree>
  </p:cSld>
  <p:clrMapOvr>
    <a:masterClrMapping/>
  </p:clrMapOvr>
  <p:transition>
    <p:pull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14974"/>
          </a:xfrm>
        </p:spPr>
        <p:txBody>
          <a:bodyPr>
            <a:normAutofit/>
          </a:bodyPr>
          <a:lstStyle/>
          <a:p>
            <a:r>
              <a:rPr lang="en-US" altLang="zh-TW" sz="2000" dirty="0" smtClean="0"/>
              <a:t>A.11 </a:t>
            </a:r>
            <a:r>
              <a:rPr lang="zh-TW" altLang="en-US" sz="2000" dirty="0" smtClean="0"/>
              <a:t>存取控制 </a:t>
            </a:r>
            <a:r>
              <a:rPr lang="en-US" altLang="zh-TW" sz="2000" dirty="0" smtClean="0"/>
              <a:t>(access control)</a:t>
            </a:r>
          </a:p>
          <a:p>
            <a:pPr lvl="1"/>
            <a:r>
              <a:rPr lang="en-US" altLang="zh-TW" sz="1800" u="sng" dirty="0" smtClean="0"/>
              <a:t>A.11.1</a:t>
            </a:r>
            <a:r>
              <a:rPr lang="zh-TW" altLang="en-US" sz="1800" u="sng" dirty="0" smtClean="0"/>
              <a:t> 存取控制的營運要求</a:t>
            </a:r>
            <a:r>
              <a:rPr lang="zh-TW" altLang="en-US" sz="1800" dirty="0" smtClean="0"/>
              <a:t>：控制資訊的存取。</a:t>
            </a:r>
            <a:endParaRPr lang="en-US" altLang="zh-TW" sz="1800" dirty="0" smtClean="0"/>
          </a:p>
          <a:p>
            <a:pPr lvl="2"/>
            <a:r>
              <a:rPr lang="zh-TW" altLang="en-US" sz="1600" dirty="0" smtClean="0"/>
              <a:t>應基於存取的營運與安全要求，建立、文件化並審查存取控制政策。</a:t>
            </a:r>
            <a:endParaRPr lang="en-US" altLang="zh-TW" sz="1600" dirty="0" smtClean="0"/>
          </a:p>
          <a:p>
            <a:pPr lvl="1"/>
            <a:r>
              <a:rPr lang="en-US" altLang="zh-TW" sz="1800" u="sng" dirty="0" smtClean="0"/>
              <a:t>A.11.2</a:t>
            </a:r>
            <a:r>
              <a:rPr lang="zh-TW" altLang="en-US" sz="1800" u="sng" dirty="0" smtClean="0"/>
              <a:t> 使用者存取管理</a:t>
            </a:r>
            <a:r>
              <a:rPr lang="zh-TW" altLang="en-US" sz="1800" dirty="0" smtClean="0"/>
              <a:t>：確保經授權使用者對資訊系統的存取，並防止未經授權之存取。</a:t>
            </a:r>
            <a:endParaRPr lang="en-US" altLang="zh-TW" sz="1800" dirty="0" smtClean="0"/>
          </a:p>
          <a:p>
            <a:pPr lvl="2"/>
            <a:r>
              <a:rPr lang="zh-TW" altLang="en-US" sz="1600" dirty="0" smtClean="0"/>
              <a:t>應有適當的使用者註冊與註銷註冊程序，使用者</a:t>
            </a:r>
            <a:r>
              <a:rPr lang="en-US" altLang="zh-TW" sz="1600" dirty="0" smtClean="0"/>
              <a:t>ID</a:t>
            </a:r>
            <a:r>
              <a:rPr lang="zh-TW" altLang="en-US" sz="1600" dirty="0" smtClean="0"/>
              <a:t>與通關密碼的產生與分派都應有正式管理流程。管理階層應定時審查使用者存取權限。</a:t>
            </a:r>
            <a:endParaRPr lang="en-US" altLang="zh-TW" sz="1600" dirty="0" smtClean="0"/>
          </a:p>
          <a:p>
            <a:pPr lvl="1"/>
            <a:r>
              <a:rPr lang="en-US" altLang="zh-TW" sz="1800" u="sng" dirty="0" smtClean="0"/>
              <a:t>A.11.3</a:t>
            </a:r>
            <a:r>
              <a:rPr lang="zh-TW" altLang="en-US" sz="1800" u="sng" dirty="0" smtClean="0"/>
              <a:t> 使用者責任的控制目標</a:t>
            </a:r>
            <a:r>
              <a:rPr lang="zh-TW" altLang="en-US" sz="1800" dirty="0" smtClean="0"/>
              <a:t>：防止未經授權的使用者存取資訊與資訊處理設施，以及使其遭受破壞或竊盜。</a:t>
            </a:r>
            <a:endParaRPr lang="en-US" altLang="zh-TW" sz="1800" dirty="0" smtClean="0"/>
          </a:p>
          <a:p>
            <a:pPr lvl="2"/>
            <a:r>
              <a:rPr lang="zh-TW" altLang="en-US" sz="1600" dirty="0" smtClean="0"/>
              <a:t>前一個控制目標是管理者的角度，而這一個控制目標則是指使用者自己的責任。</a:t>
            </a:r>
            <a:endParaRPr lang="en-US" altLang="zh-TW" sz="1600" dirty="0" smtClean="0"/>
          </a:p>
          <a:p>
            <a:pPr lvl="2"/>
            <a:r>
              <a:rPr lang="zh-TW" altLang="en-US" sz="1600" dirty="0" smtClean="0"/>
              <a:t>使用者應正確地使用通關密碼，並採用桌面淨空與螢幕淨空政策，同時要確保無人看管的設備有適當保護。</a:t>
            </a:r>
            <a:endParaRPr lang="zh-TW" altLang="en-US" sz="1600" dirty="0"/>
          </a:p>
        </p:txBody>
      </p:sp>
      <p:sp>
        <p:nvSpPr>
          <p:cNvPr id="3" name="標題 2"/>
          <p:cNvSpPr>
            <a:spLocks noGrp="1"/>
          </p:cNvSpPr>
          <p:nvPr>
            <p:ph type="title"/>
          </p:nvPr>
        </p:nvSpPr>
        <p:spPr/>
        <p:txBody>
          <a:bodyPr>
            <a:normAutofit/>
          </a:bodyPr>
          <a:lstStyle/>
          <a:p>
            <a:r>
              <a:rPr lang="zh-TW" altLang="en-US" dirty="0" smtClean="0"/>
              <a:t>存取控制的控制目標 </a:t>
            </a:r>
            <a:r>
              <a:rPr lang="en-US" altLang="zh-TW" dirty="0" smtClean="0"/>
              <a:t>(I)</a:t>
            </a:r>
            <a:endParaRPr lang="zh-TW" altLang="en-US" dirty="0"/>
          </a:p>
        </p:txBody>
      </p:sp>
    </p:spTree>
  </p:cSld>
  <p:clrMapOvr>
    <a:masterClrMapping/>
  </p:clrMapOvr>
  <p:transition>
    <p:pull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929618" cy="5357850"/>
          </a:xfrm>
        </p:spPr>
        <p:txBody>
          <a:bodyPr>
            <a:normAutofit/>
          </a:bodyPr>
          <a:lstStyle/>
          <a:p>
            <a:pPr lvl="1"/>
            <a:r>
              <a:rPr lang="en-US" altLang="zh-TW" sz="1800" u="sng" dirty="0" smtClean="0"/>
              <a:t>A.11.4</a:t>
            </a:r>
            <a:r>
              <a:rPr lang="zh-TW" altLang="en-US" sz="1800" u="sng" dirty="0" smtClean="0"/>
              <a:t> 網路存取控制</a:t>
            </a:r>
            <a:r>
              <a:rPr lang="zh-TW" altLang="en-US" sz="1800" dirty="0" smtClean="0"/>
              <a:t>：防止網路服務遭未經授權的存取。</a:t>
            </a:r>
            <a:endParaRPr lang="en-US" altLang="zh-TW" sz="1800" dirty="0" smtClean="0"/>
          </a:p>
          <a:p>
            <a:pPr lvl="2"/>
            <a:r>
              <a:rPr lang="zh-TW" altLang="en-US" sz="1600" dirty="0" smtClean="0"/>
              <a:t>網路存取控制就是讓有授權的使用者才能使用服務，當然需要身分認證機制。除此之外，也要在技術上保護網路服務。</a:t>
            </a:r>
            <a:endParaRPr lang="en-US" altLang="zh-TW" sz="1600" dirty="0" smtClean="0"/>
          </a:p>
          <a:p>
            <a:pPr lvl="1"/>
            <a:r>
              <a:rPr lang="en-US" altLang="zh-TW" sz="1800" u="sng" dirty="0" smtClean="0"/>
              <a:t>A.11.5</a:t>
            </a:r>
            <a:r>
              <a:rPr lang="zh-TW" altLang="en-US" sz="1800" u="sng" dirty="0" smtClean="0"/>
              <a:t> 作業系統存取控制</a:t>
            </a:r>
            <a:r>
              <a:rPr lang="zh-TW" altLang="en-US" sz="1800" dirty="0" smtClean="0"/>
              <a:t>：防止作業系統遭未經授權的存取。</a:t>
            </a:r>
            <a:endParaRPr lang="en-US" altLang="zh-TW" sz="1800" dirty="0" smtClean="0"/>
          </a:p>
          <a:p>
            <a:pPr lvl="2"/>
            <a:r>
              <a:rPr lang="zh-TW" altLang="en-US" sz="1600" dirty="0" smtClean="0"/>
              <a:t>作業系統應有身分認證與登入程序，超過時間不動作則應有登出的措施。</a:t>
            </a:r>
            <a:endParaRPr lang="en-US" altLang="zh-TW" sz="1600" dirty="0" smtClean="0"/>
          </a:p>
          <a:p>
            <a:pPr lvl="1"/>
            <a:r>
              <a:rPr lang="en-US" altLang="zh-TW" sz="1800" u="sng" dirty="0" smtClean="0"/>
              <a:t>A.11.6</a:t>
            </a:r>
            <a:r>
              <a:rPr lang="zh-TW" altLang="en-US" sz="1800" u="sng" dirty="0" smtClean="0"/>
              <a:t> 應用系統與資訊存取控制</a:t>
            </a:r>
            <a:r>
              <a:rPr lang="zh-TW" altLang="en-US" sz="1800" dirty="0" smtClean="0"/>
              <a:t>：防止應用系統中的資訊遭未經授權之存取。</a:t>
            </a:r>
            <a:endParaRPr lang="en-US" altLang="zh-TW" sz="1800" dirty="0" smtClean="0"/>
          </a:p>
          <a:p>
            <a:pPr lvl="2"/>
            <a:r>
              <a:rPr lang="zh-TW" altLang="en-US" sz="1600" dirty="0" smtClean="0"/>
              <a:t>應根據所界定的存取控制政策，限制使用者對資訊與應用系統之存取。此外敏感性的系統應有隔離的電腦作業環境。</a:t>
            </a:r>
            <a:endParaRPr lang="en-US" altLang="zh-TW" sz="1600" dirty="0" smtClean="0"/>
          </a:p>
          <a:p>
            <a:pPr lvl="1"/>
            <a:r>
              <a:rPr lang="en-US" altLang="zh-TW" sz="1800" u="sng" dirty="0" smtClean="0"/>
              <a:t>A.11.7</a:t>
            </a:r>
            <a:r>
              <a:rPr lang="zh-TW" altLang="en-US" sz="1800" u="sng" dirty="0" smtClean="0"/>
              <a:t> 行動計算與遠距工作的控制目標</a:t>
            </a:r>
            <a:r>
              <a:rPr lang="zh-TW" altLang="en-US" sz="1800" dirty="0" smtClean="0"/>
              <a:t>：確保使用行動計算與遠距工作設施時之資訊安全。</a:t>
            </a:r>
            <a:endParaRPr lang="en-US" altLang="zh-TW" sz="1800" dirty="0" smtClean="0"/>
          </a:p>
          <a:p>
            <a:pPr lvl="2"/>
            <a:r>
              <a:rPr lang="zh-TW" altLang="en-US" sz="1600" dirty="0" smtClean="0"/>
              <a:t>行動計算包括筆記型電腦、</a:t>
            </a:r>
            <a:r>
              <a:rPr lang="en-US" altLang="zh-TW" sz="1600" dirty="0" smtClean="0"/>
              <a:t>PDA</a:t>
            </a:r>
            <a:r>
              <a:rPr lang="zh-TW" altLang="en-US" sz="1600" dirty="0" smtClean="0"/>
              <a:t>、智慧卡和行動電話等，行動計算之作業政策應考慮在沒有保護的環境下使用行動計算設備的風險。而遠距工作則應考慮遠端環境與資訊傳送是否安全。</a:t>
            </a:r>
          </a:p>
        </p:txBody>
      </p:sp>
      <p:sp>
        <p:nvSpPr>
          <p:cNvPr id="3" name="標題 2"/>
          <p:cNvSpPr>
            <a:spLocks noGrp="1"/>
          </p:cNvSpPr>
          <p:nvPr>
            <p:ph type="title"/>
          </p:nvPr>
        </p:nvSpPr>
        <p:spPr/>
        <p:txBody>
          <a:bodyPr/>
          <a:lstStyle/>
          <a:p>
            <a:r>
              <a:rPr lang="zh-TW" altLang="en-US" dirty="0" smtClean="0"/>
              <a:t>存取控制的控制目標</a:t>
            </a:r>
            <a:r>
              <a:rPr lang="en-US" altLang="zh-TW" dirty="0" smtClean="0"/>
              <a:t> (II)</a:t>
            </a:r>
            <a:endParaRPr lang="zh-TW" altLang="en-US" dirty="0"/>
          </a:p>
        </p:txBody>
      </p:sp>
    </p:spTree>
  </p:cSld>
  <p:clrMapOvr>
    <a:masterClrMapping/>
  </p:clrMapOvr>
  <p:transition>
    <p:pull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A.12 </a:t>
            </a:r>
            <a:r>
              <a:rPr lang="zh-TW" altLang="en-US" sz="2000" dirty="0" smtClean="0"/>
              <a:t>資訊系統獲取、開發及維護</a:t>
            </a:r>
            <a:endParaRPr lang="en-US" altLang="zh-TW" sz="2000" dirty="0" smtClean="0"/>
          </a:p>
          <a:p>
            <a:pPr lvl="1"/>
            <a:r>
              <a:rPr lang="zh-TW" altLang="en-US" sz="1800" dirty="0" smtClean="0"/>
              <a:t>許多組織不自行開發資訊系統，因此一些</a:t>
            </a:r>
            <a:r>
              <a:rPr lang="en-US" altLang="zh-TW" sz="1800" dirty="0" smtClean="0"/>
              <a:t>A.12</a:t>
            </a:r>
            <a:r>
              <a:rPr lang="zh-TW" altLang="en-US" sz="1800" dirty="0" smtClean="0"/>
              <a:t>的安全目標並不適用，可以在適用性聲明書</a:t>
            </a:r>
            <a:r>
              <a:rPr lang="en-US" altLang="zh-TW" sz="1800" dirty="0" smtClean="0"/>
              <a:t> (</a:t>
            </a:r>
            <a:r>
              <a:rPr lang="en-US" altLang="zh-TW" sz="1800" dirty="0" err="1" smtClean="0"/>
              <a:t>SoA</a:t>
            </a:r>
            <a:r>
              <a:rPr lang="en-US" altLang="zh-TW" sz="1800" dirty="0" smtClean="0"/>
              <a:t>)</a:t>
            </a:r>
            <a:r>
              <a:rPr lang="zh-TW" altLang="en-US" sz="1800" dirty="0" smtClean="0"/>
              <a:t> 中予以剔除。</a:t>
            </a:r>
            <a:endParaRPr lang="en-US" altLang="zh-TW" sz="1800" dirty="0" smtClean="0"/>
          </a:p>
          <a:p>
            <a:pPr lvl="1"/>
            <a:r>
              <a:rPr lang="en-US" altLang="zh-TW" sz="1800" u="sng" dirty="0" smtClean="0"/>
              <a:t>A.12.1</a:t>
            </a:r>
            <a:r>
              <a:rPr lang="zh-TW" altLang="en-US" sz="1800" u="sng" dirty="0" smtClean="0"/>
              <a:t> 資訊系統的安全要求</a:t>
            </a:r>
            <a:r>
              <a:rPr lang="zh-TW" altLang="en-US" sz="1800" dirty="0" smtClean="0"/>
              <a:t>：確保安全是整體資訊系統的一部分。</a:t>
            </a:r>
            <a:endParaRPr lang="en-US" altLang="zh-TW" sz="1800" dirty="0" smtClean="0"/>
          </a:p>
          <a:p>
            <a:pPr lvl="2"/>
            <a:r>
              <a:rPr lang="zh-TW" altLang="en-US" sz="1600" dirty="0" smtClean="0"/>
              <a:t>規劃新資訊系統或現有資訊系統升級時，應詳細敘述安全要求與規格。</a:t>
            </a:r>
            <a:endParaRPr lang="en-US" altLang="zh-TW" sz="1600" dirty="0" smtClean="0"/>
          </a:p>
          <a:p>
            <a:pPr lvl="1"/>
            <a:r>
              <a:rPr lang="en-US" altLang="zh-TW" sz="1800" u="sng" dirty="0" smtClean="0"/>
              <a:t>A.12.2</a:t>
            </a:r>
            <a:r>
              <a:rPr lang="zh-TW" altLang="en-US" sz="1800" u="sng" dirty="0" smtClean="0"/>
              <a:t> 應用系統的正確處理</a:t>
            </a:r>
            <a:r>
              <a:rPr lang="zh-TW" altLang="en-US" sz="1800" dirty="0" smtClean="0"/>
              <a:t>：防止應用系統中資訊的錯誤、遺失、未經授權的修改或誤用。</a:t>
            </a:r>
            <a:endParaRPr lang="en-US" altLang="zh-TW" sz="1800" dirty="0" smtClean="0"/>
          </a:p>
          <a:p>
            <a:pPr lvl="2"/>
            <a:r>
              <a:rPr lang="zh-TW" altLang="en-US" sz="1600" dirty="0" smtClean="0"/>
              <a:t>輸入與輸出的資料應予確認，以確保該資料正確。應用系統應具備確認查核功能</a:t>
            </a:r>
            <a:r>
              <a:rPr lang="en-US" altLang="zh-TW" sz="1600" dirty="0" smtClean="0"/>
              <a:t> (validation check)</a:t>
            </a:r>
            <a:r>
              <a:rPr lang="zh-TW" altLang="en-US" sz="1600" dirty="0" smtClean="0"/>
              <a:t>，以偵測有意或無意的資料損壞，例如偵測緩衝區溢位等。</a:t>
            </a:r>
            <a:endParaRPr lang="en-US" altLang="zh-TW" sz="1600" dirty="0" smtClean="0"/>
          </a:p>
          <a:p>
            <a:pPr lvl="1"/>
            <a:r>
              <a:rPr lang="en-US" altLang="zh-TW" sz="1800" u="sng" dirty="0" smtClean="0"/>
              <a:t>A.12.3</a:t>
            </a:r>
            <a:r>
              <a:rPr lang="zh-TW" altLang="en-US" sz="1800" u="sng" dirty="0" smtClean="0"/>
              <a:t> 密碼控制</a:t>
            </a:r>
            <a:r>
              <a:rPr lang="en-US" altLang="zh-TW" sz="1800" u="sng" dirty="0" smtClean="0"/>
              <a:t> (cryptographic control) </a:t>
            </a:r>
            <a:r>
              <a:rPr lang="zh-TW" altLang="en-US" sz="1800" u="sng" dirty="0" smtClean="0"/>
              <a:t>措施</a:t>
            </a:r>
            <a:r>
              <a:rPr lang="zh-TW" altLang="en-US" sz="1800" dirty="0" smtClean="0"/>
              <a:t>：藉由密碼方式以保護資訊的機密性、鑑別性或完整性。</a:t>
            </a:r>
            <a:endParaRPr lang="en-US" altLang="zh-TW" sz="1800" dirty="0" smtClean="0"/>
          </a:p>
          <a:p>
            <a:pPr lvl="2"/>
            <a:r>
              <a:rPr lang="zh-TW" altLang="en-US" sz="1600" dirty="0" smtClean="0"/>
              <a:t>使用加解密作業來保護資訊，並提供適當的金鑰管理。</a:t>
            </a:r>
            <a:endParaRPr lang="zh-TW" altLang="en-US" sz="1600" dirty="0"/>
          </a:p>
        </p:txBody>
      </p:sp>
      <p:sp>
        <p:nvSpPr>
          <p:cNvPr id="3" name="標題 2"/>
          <p:cNvSpPr>
            <a:spLocks noGrp="1"/>
          </p:cNvSpPr>
          <p:nvPr>
            <p:ph type="title"/>
          </p:nvPr>
        </p:nvSpPr>
        <p:spPr/>
        <p:txBody>
          <a:bodyPr>
            <a:normAutofit/>
          </a:bodyPr>
          <a:lstStyle/>
          <a:p>
            <a:r>
              <a:rPr lang="zh-TW" altLang="en-US" dirty="0" smtClean="0"/>
              <a:t>資訊系統獲取、開發及維護 </a:t>
            </a:r>
            <a:r>
              <a:rPr lang="en-US" altLang="zh-TW" dirty="0" smtClean="0"/>
              <a:t>(I)</a:t>
            </a:r>
            <a:endParaRPr lang="zh-TW" altLang="en-US"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en-US" altLang="zh-TW" sz="2000" dirty="0" smtClean="0"/>
              <a:t>NIST</a:t>
            </a:r>
            <a:r>
              <a:rPr lang="zh-TW" altLang="en-US" sz="2000" dirty="0" smtClean="0"/>
              <a:t> 的 </a:t>
            </a:r>
            <a:r>
              <a:rPr lang="en-US" altLang="zh-TW" sz="2000" dirty="0" smtClean="0"/>
              <a:t>SP800-30</a:t>
            </a:r>
            <a:r>
              <a:rPr lang="zh-TW" altLang="en-US" sz="2000" dirty="0" smtClean="0"/>
              <a:t> 文件對弱點 </a:t>
            </a:r>
            <a:r>
              <a:rPr lang="en-US" altLang="zh-TW" sz="2000" dirty="0" smtClean="0"/>
              <a:t>(vulnerability) </a:t>
            </a:r>
            <a:r>
              <a:rPr lang="zh-TW" altLang="en-US" sz="2000" dirty="0" smtClean="0"/>
              <a:t>的定義可簡述為：</a:t>
            </a:r>
            <a:endParaRPr lang="en-US" altLang="zh-TW" sz="2000" dirty="0" smtClean="0"/>
          </a:p>
          <a:p>
            <a:pPr>
              <a:buNone/>
            </a:pPr>
            <a:r>
              <a:rPr lang="en-US" altLang="zh-TW" sz="2000" dirty="0" smtClean="0"/>
              <a:t>	</a:t>
            </a:r>
            <a:r>
              <a:rPr lang="zh-TW" altLang="en-US" sz="1800" dirty="0" smtClean="0">
                <a:solidFill>
                  <a:schemeClr val="accent1"/>
                </a:solidFill>
              </a:rPr>
              <a:t>系統安全程序、設計、裝置、或內部控制裡的一個瑕疵或缺點，若被使用 </a:t>
            </a:r>
            <a:r>
              <a:rPr lang="en-US" altLang="zh-TW" sz="1800" dirty="0" smtClean="0">
                <a:solidFill>
                  <a:schemeClr val="accent1"/>
                </a:solidFill>
              </a:rPr>
              <a:t>(</a:t>
            </a:r>
            <a:r>
              <a:rPr lang="zh-TW" altLang="en-US" sz="1800" dirty="0" smtClean="0">
                <a:solidFill>
                  <a:schemeClr val="accent1"/>
                </a:solidFill>
              </a:rPr>
              <a:t>含無意的啟動或有意的利用</a:t>
            </a:r>
            <a:r>
              <a:rPr lang="en-US" altLang="zh-TW" sz="1800" dirty="0" smtClean="0">
                <a:solidFill>
                  <a:schemeClr val="accent1"/>
                </a:solidFill>
              </a:rPr>
              <a:t>)</a:t>
            </a:r>
            <a:r>
              <a:rPr lang="zh-TW" altLang="en-US" sz="1800" dirty="0" smtClean="0">
                <a:solidFill>
                  <a:schemeClr val="accent1"/>
                </a:solidFill>
              </a:rPr>
              <a:t>，會造成安全性的破壞或系統安全政策的違背。</a:t>
            </a:r>
            <a:endParaRPr lang="en-US" altLang="zh-TW" sz="1800" dirty="0" smtClean="0">
              <a:solidFill>
                <a:schemeClr val="accent1"/>
              </a:solidFill>
            </a:endParaRPr>
          </a:p>
          <a:p>
            <a:r>
              <a:rPr lang="zh-TW" altLang="en-US" sz="2000" dirty="0" smtClean="0"/>
              <a:t>就像身體衰弱的人更容易受病菌感染；駭客攻擊能夠成功大多得利於組織本身的資訊弱點。資訊安全弱點的範圍很廣，例如：</a:t>
            </a:r>
            <a:endParaRPr lang="en-US" altLang="zh-TW" sz="2000" dirty="0" smtClean="0"/>
          </a:p>
          <a:p>
            <a:pPr lvl="1"/>
            <a:r>
              <a:rPr lang="zh-TW" altLang="en-US" sz="1800" dirty="0" smtClean="0"/>
              <a:t>公司沒有接待員也沒有門禁管制，訪客自由進出，造成實體安全的漏洞。</a:t>
            </a:r>
            <a:endParaRPr lang="en-US" altLang="zh-TW" sz="1800" dirty="0" smtClean="0"/>
          </a:p>
          <a:p>
            <a:pPr lvl="1"/>
            <a:r>
              <a:rPr lang="zh-TW" altLang="en-US" sz="1800" dirty="0" smtClean="0"/>
              <a:t>公司員工的進用沒有簽保密協定，且工作角色從不調動，形成管理死角。</a:t>
            </a:r>
            <a:endParaRPr lang="en-US" altLang="zh-TW" sz="1800" dirty="0" smtClean="0"/>
          </a:p>
          <a:p>
            <a:pPr lvl="1"/>
            <a:r>
              <a:rPr lang="zh-TW" altLang="en-US" sz="1800" dirty="0" smtClean="0"/>
              <a:t>網路商店的線上付款系統沒有妥善地檢查交易完整性，讓有心人士有機會偽造交易紀錄。</a:t>
            </a:r>
            <a:endParaRPr lang="en-US" altLang="zh-TW" sz="1800" dirty="0" smtClean="0"/>
          </a:p>
          <a:p>
            <a:pPr lvl="1"/>
            <a:r>
              <a:rPr lang="zh-TW" altLang="en-US" sz="1800" dirty="0" smtClean="0"/>
              <a:t>公司的網站伺服器許久沒有做補丁更新。</a:t>
            </a:r>
            <a:endParaRPr lang="en-US" altLang="zh-TW" sz="1800" dirty="0" smtClean="0"/>
          </a:p>
          <a:p>
            <a:pPr lvl="1"/>
            <a:r>
              <a:rPr lang="zh-TW" altLang="en-US" sz="1800" dirty="0" smtClean="0"/>
              <a:t>公司的個人電腦沒有管制允許使用的軟體，員工恣意下載軟體卻又無法分辨木馬程式。</a:t>
            </a:r>
            <a:endParaRPr lang="en-US" altLang="zh-TW" sz="1800" dirty="0" smtClean="0"/>
          </a:p>
        </p:txBody>
      </p:sp>
      <p:sp>
        <p:nvSpPr>
          <p:cNvPr id="3" name="標題 2"/>
          <p:cNvSpPr>
            <a:spLocks noGrp="1"/>
          </p:cNvSpPr>
          <p:nvPr>
            <p:ph type="title"/>
          </p:nvPr>
        </p:nvSpPr>
        <p:spPr/>
        <p:txBody>
          <a:bodyPr/>
          <a:lstStyle/>
          <a:p>
            <a:r>
              <a:rPr lang="zh-TW" altLang="en-US" dirty="0" smtClean="0"/>
              <a:t>識別資訊弱點</a:t>
            </a:r>
            <a:endParaRPr lang="zh-TW" altLang="en-US" dirty="0"/>
          </a:p>
        </p:txBody>
      </p:sp>
    </p:spTree>
  </p:cSld>
  <p:clrMapOvr>
    <a:masterClrMapping/>
  </p:clrMapOvr>
  <p:transition>
    <p:pull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lvl="1"/>
            <a:r>
              <a:rPr lang="en-US" altLang="zh-TW" sz="1800" u="sng" dirty="0" smtClean="0"/>
              <a:t>A.12.4</a:t>
            </a:r>
            <a:r>
              <a:rPr lang="zh-TW" altLang="en-US" sz="1800" u="sng" dirty="0" smtClean="0"/>
              <a:t> 系統檔案的安全</a:t>
            </a:r>
            <a:r>
              <a:rPr lang="zh-TW" altLang="en-US" sz="1800" dirty="0" smtClean="0"/>
              <a:t>：確保系統檔案的安全。</a:t>
            </a:r>
            <a:endParaRPr lang="en-US" altLang="zh-TW" sz="1800" dirty="0" smtClean="0"/>
          </a:p>
          <a:p>
            <a:pPr lvl="2"/>
            <a:r>
              <a:rPr lang="zh-TW" altLang="en-US" sz="1600" dirty="0" smtClean="0"/>
              <a:t>應備妥各樣程序，以控制作業系統上軟體的安裝。系統的測試資料及系統的原始碼應予保護並控制存取。</a:t>
            </a:r>
            <a:endParaRPr lang="en-US" altLang="zh-TW" sz="1600" dirty="0" smtClean="0"/>
          </a:p>
          <a:p>
            <a:pPr lvl="1"/>
            <a:r>
              <a:rPr lang="en-US" altLang="zh-TW" sz="1800" u="sng" dirty="0" smtClean="0"/>
              <a:t>A.12.5</a:t>
            </a:r>
            <a:r>
              <a:rPr lang="zh-TW" altLang="en-US" sz="1800" u="sng" dirty="0" smtClean="0"/>
              <a:t> 開發與支援過程的安全</a:t>
            </a:r>
            <a:r>
              <a:rPr lang="zh-TW" altLang="en-US" sz="1800" dirty="0" smtClean="0"/>
              <a:t>：維持應用系統軟體與資訊的安全。</a:t>
            </a:r>
            <a:endParaRPr lang="en-US" altLang="zh-TW" sz="1800" dirty="0" smtClean="0"/>
          </a:p>
          <a:p>
            <a:pPr lvl="2"/>
            <a:r>
              <a:rPr lang="zh-TW" altLang="en-US" sz="1600" dirty="0" smtClean="0"/>
              <a:t>應經由正式的變更控制程序</a:t>
            </a:r>
            <a:r>
              <a:rPr lang="en-US" altLang="zh-TW" sz="1600" dirty="0" smtClean="0"/>
              <a:t> (change control procedures) </a:t>
            </a:r>
            <a:r>
              <a:rPr lang="zh-TW" altLang="en-US" sz="1600" dirty="0" smtClean="0"/>
              <a:t>來變更作業系統、應用系統及</a:t>
            </a:r>
            <a:r>
              <a:rPr lang="zh-TW" altLang="en-US" sz="1600" smtClean="0"/>
              <a:t>套裝軟體。</a:t>
            </a:r>
            <a:endParaRPr lang="en-US" altLang="zh-TW" sz="1600" dirty="0" smtClean="0"/>
          </a:p>
          <a:p>
            <a:pPr lvl="2"/>
            <a:r>
              <a:rPr lang="zh-TW" altLang="en-US" sz="1600" dirty="0" smtClean="0"/>
              <a:t>開發過程中應防範資料洩漏的機會；委外的軟體開發應監督與監視。</a:t>
            </a:r>
            <a:endParaRPr lang="en-US" altLang="zh-TW" sz="1600" dirty="0" smtClean="0"/>
          </a:p>
          <a:p>
            <a:pPr lvl="1"/>
            <a:r>
              <a:rPr lang="en-US" altLang="zh-TW" sz="1800" u="sng" dirty="0" smtClean="0"/>
              <a:t>A.12.6</a:t>
            </a:r>
            <a:r>
              <a:rPr lang="zh-TW" altLang="en-US" sz="1800" u="sng" dirty="0" smtClean="0"/>
              <a:t> 技術脆弱性管理</a:t>
            </a:r>
            <a:r>
              <a:rPr lang="zh-TW" altLang="en-US" sz="1800" dirty="0" smtClean="0"/>
              <a:t>：降低因利用已公布的技術脆弱性所導致的風險。</a:t>
            </a:r>
            <a:endParaRPr lang="en-US" altLang="zh-TW" sz="1800" dirty="0" smtClean="0"/>
          </a:p>
          <a:p>
            <a:pPr lvl="2"/>
            <a:r>
              <a:rPr lang="zh-TW" altLang="en-US" sz="1600" dirty="0" smtClean="0"/>
              <a:t>應取得使用中資訊系統之技術脆弱性的及時資訊，並評估它對組織的影響；採取適當措施以因應相關的風險。</a:t>
            </a:r>
            <a:endParaRPr lang="en-US" altLang="zh-TW" sz="1600" dirty="0" smtClean="0"/>
          </a:p>
          <a:p>
            <a:pPr lvl="2"/>
            <a:r>
              <a:rPr lang="zh-TW" altLang="en-US" sz="1600" dirty="0" smtClean="0"/>
              <a:t>若有修補程式 </a:t>
            </a:r>
            <a:r>
              <a:rPr lang="en-US" altLang="zh-TW" sz="1600" dirty="0" smtClean="0"/>
              <a:t>(</a:t>
            </a:r>
            <a:r>
              <a:rPr lang="zh-TW" altLang="en-US" sz="1600" dirty="0" smtClean="0"/>
              <a:t>補丁</a:t>
            </a:r>
            <a:r>
              <a:rPr lang="en-US" altLang="zh-TW" sz="1600" dirty="0" smtClean="0"/>
              <a:t>)</a:t>
            </a:r>
            <a:r>
              <a:rPr lang="zh-TW" altLang="en-US" sz="1600" dirty="0" smtClean="0"/>
              <a:t>，則評鑑安裝修補程式之風險，安裝前後應測試評估。</a:t>
            </a:r>
            <a:endParaRPr lang="zh-TW" altLang="en-US" sz="1600" dirty="0"/>
          </a:p>
        </p:txBody>
      </p:sp>
      <p:sp>
        <p:nvSpPr>
          <p:cNvPr id="3" name="標題 2"/>
          <p:cNvSpPr>
            <a:spLocks noGrp="1"/>
          </p:cNvSpPr>
          <p:nvPr>
            <p:ph type="title"/>
          </p:nvPr>
        </p:nvSpPr>
        <p:spPr/>
        <p:txBody>
          <a:bodyPr/>
          <a:lstStyle/>
          <a:p>
            <a:r>
              <a:rPr lang="zh-TW" altLang="en-US" dirty="0" smtClean="0"/>
              <a:t>資訊系統獲取、開發及維護 </a:t>
            </a:r>
            <a:r>
              <a:rPr lang="en-US" altLang="zh-TW" dirty="0" smtClean="0"/>
              <a:t>(II)</a:t>
            </a:r>
            <a:endParaRPr lang="zh-TW" altLang="en-US" dirty="0"/>
          </a:p>
        </p:txBody>
      </p:sp>
    </p:spTree>
  </p:cSld>
  <p:clrMapOvr>
    <a:masterClrMapping/>
  </p:clrMapOvr>
  <p:transition>
    <p:pull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A.13 </a:t>
            </a:r>
            <a:r>
              <a:rPr lang="zh-TW" altLang="en-US" sz="2000" dirty="0" smtClean="0"/>
              <a:t>資訊安全事故管理</a:t>
            </a:r>
            <a:endParaRPr lang="en-US" altLang="zh-TW" sz="2000" dirty="0" smtClean="0"/>
          </a:p>
          <a:p>
            <a:pPr lvl="1"/>
            <a:r>
              <a:rPr lang="en-US" altLang="zh-TW" sz="1800" u="sng" dirty="0" smtClean="0"/>
              <a:t>A.13.1</a:t>
            </a:r>
            <a:r>
              <a:rPr lang="zh-TW" altLang="en-US" sz="1800" u="sng" dirty="0" smtClean="0"/>
              <a:t> 通報資訊安全事件 </a:t>
            </a:r>
            <a:r>
              <a:rPr lang="en-US" altLang="zh-TW" sz="1800" u="sng" dirty="0" smtClean="0"/>
              <a:t>(events)</a:t>
            </a:r>
            <a:r>
              <a:rPr lang="zh-TW" altLang="en-US" sz="1800" u="sng" dirty="0" smtClean="0"/>
              <a:t> 與弱點</a:t>
            </a:r>
            <a:r>
              <a:rPr lang="zh-TW" altLang="en-US" sz="1800" dirty="0" smtClean="0"/>
              <a:t>：確保與資訊系統相關的資訊安全事件與弱點，被以能夠採取及時矯正措施的方法傳達。</a:t>
            </a:r>
            <a:endParaRPr lang="en-US" altLang="zh-TW" sz="1800" dirty="0" smtClean="0"/>
          </a:p>
          <a:p>
            <a:pPr lvl="2"/>
            <a:r>
              <a:rPr lang="zh-TW" altLang="en-US" sz="1600" dirty="0" smtClean="0"/>
              <a:t>資訊安全事件與弱點都還沒有造成實際的損失，例如有人從外部對組織網路作連接埠掃描</a:t>
            </a:r>
            <a:r>
              <a:rPr lang="en-US" altLang="zh-TW" sz="1600" dirty="0" smtClean="0"/>
              <a:t> (port scan)</a:t>
            </a:r>
            <a:r>
              <a:rPr lang="zh-TW" altLang="en-US" sz="1600" dirty="0" smtClean="0"/>
              <a:t> 是一個安全事件應做通報，讓負責人員警覺，但連接埠掃描並沒成為真正的攻擊。</a:t>
            </a:r>
            <a:endParaRPr lang="en-US" altLang="zh-TW" sz="1600" dirty="0" smtClean="0"/>
          </a:p>
          <a:p>
            <a:pPr lvl="1"/>
            <a:r>
              <a:rPr lang="en-US" altLang="zh-TW" sz="1800" u="sng" dirty="0" smtClean="0"/>
              <a:t>A.13.2</a:t>
            </a:r>
            <a:r>
              <a:rPr lang="zh-TW" altLang="en-US" sz="1800" u="sng" dirty="0" smtClean="0"/>
              <a:t> 資訊安全事故 </a:t>
            </a:r>
            <a:r>
              <a:rPr lang="en-US" altLang="zh-TW" sz="1800" u="sng" dirty="0" smtClean="0"/>
              <a:t>(incidents) </a:t>
            </a:r>
            <a:r>
              <a:rPr lang="zh-TW" altLang="en-US" sz="1800" u="sng" dirty="0" smtClean="0"/>
              <a:t>與改進的管理</a:t>
            </a:r>
            <a:r>
              <a:rPr lang="zh-TW" altLang="en-US" sz="1800" dirty="0" smtClean="0"/>
              <a:t>：確保採用一致與有效性的作法於資訊安全事故的管理。</a:t>
            </a:r>
            <a:endParaRPr lang="en-US" altLang="zh-TW" sz="1800" dirty="0" smtClean="0"/>
          </a:p>
          <a:p>
            <a:pPr lvl="2"/>
            <a:r>
              <a:rPr lang="zh-TW" altLang="en-US" sz="1600" dirty="0" smtClean="0"/>
              <a:t>資訊安全事故則已發生某種程度的衝擊，應依責任與程序做迅速的回應，過程應詳細記錄並做證據的收集。</a:t>
            </a:r>
            <a:endParaRPr lang="en-US" altLang="zh-TW" sz="1600" dirty="0" smtClean="0"/>
          </a:p>
          <a:p>
            <a:r>
              <a:rPr lang="en-US" altLang="zh-TW" sz="2000" dirty="0" smtClean="0"/>
              <a:t>A.14 </a:t>
            </a:r>
            <a:r>
              <a:rPr lang="zh-TW" altLang="en-US" sz="2000" dirty="0" smtClean="0"/>
              <a:t>營運持續管理 </a:t>
            </a:r>
            <a:r>
              <a:rPr lang="en-US" altLang="zh-TW" sz="2000" dirty="0" smtClean="0"/>
              <a:t>(business continuity management, BCM)</a:t>
            </a:r>
          </a:p>
          <a:p>
            <a:pPr lvl="1"/>
            <a:r>
              <a:rPr lang="en-US" altLang="zh-TW" sz="1800" u="sng" dirty="0" smtClean="0"/>
              <a:t>A.14.1</a:t>
            </a:r>
            <a:r>
              <a:rPr lang="zh-TW" altLang="en-US" sz="1800" u="sng" dirty="0" smtClean="0"/>
              <a:t> 營運持續管理的資訊安全層面</a:t>
            </a:r>
            <a:r>
              <a:rPr lang="zh-TW" altLang="en-US" sz="1800" dirty="0" smtClean="0"/>
              <a:t>：為對抗營運活動中斷，保護重要營運過程不受重大資訊系統失效或災害的影響，並確保及時再續</a:t>
            </a:r>
            <a:r>
              <a:rPr lang="en-US" altLang="zh-TW" sz="1800" dirty="0" smtClean="0"/>
              <a:t> (resumption)</a:t>
            </a:r>
            <a:r>
              <a:rPr lang="zh-TW" altLang="en-US" sz="1800" dirty="0" smtClean="0"/>
              <a:t>。</a:t>
            </a:r>
            <a:endParaRPr lang="zh-TW" altLang="en-US" sz="1800" dirty="0"/>
          </a:p>
        </p:txBody>
      </p:sp>
      <p:sp>
        <p:nvSpPr>
          <p:cNvPr id="3" name="標題 2"/>
          <p:cNvSpPr>
            <a:spLocks noGrp="1"/>
          </p:cNvSpPr>
          <p:nvPr>
            <p:ph type="title"/>
          </p:nvPr>
        </p:nvSpPr>
        <p:spPr/>
        <p:txBody>
          <a:bodyPr>
            <a:normAutofit/>
          </a:bodyPr>
          <a:lstStyle/>
          <a:p>
            <a:r>
              <a:rPr lang="zh-TW" altLang="en-US" dirty="0" smtClean="0"/>
              <a:t>資訊安全事故管理與營運持續管理</a:t>
            </a:r>
            <a:endParaRPr lang="zh-TW" altLang="en-US" dirty="0"/>
          </a:p>
        </p:txBody>
      </p:sp>
    </p:spTree>
  </p:cSld>
  <p:clrMapOvr>
    <a:masterClrMapping/>
  </p:clrMapOvr>
  <p:transition>
    <p:pull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A.15 </a:t>
            </a:r>
            <a:r>
              <a:rPr lang="zh-TW" altLang="en-US" sz="2000" dirty="0" smtClean="0"/>
              <a:t>遵循性 </a:t>
            </a:r>
            <a:r>
              <a:rPr lang="en-US" altLang="zh-TW" sz="2000" dirty="0" smtClean="0"/>
              <a:t>(compliance)</a:t>
            </a:r>
          </a:p>
          <a:p>
            <a:pPr lvl="1"/>
            <a:r>
              <a:rPr lang="en-US" altLang="zh-TW" sz="1800" u="sng" dirty="0" smtClean="0"/>
              <a:t>A.15.1</a:t>
            </a:r>
            <a:r>
              <a:rPr lang="zh-TW" altLang="en-US" sz="1800" u="sng" dirty="0" smtClean="0"/>
              <a:t> 遵循適法性要求</a:t>
            </a:r>
            <a:r>
              <a:rPr lang="zh-TW" altLang="en-US" sz="1800" dirty="0" smtClean="0"/>
              <a:t>：避免違反任何法律、法令、法規或契約義務，以及任何安全要求。</a:t>
            </a:r>
            <a:endParaRPr lang="en-US" altLang="zh-TW" sz="1800" dirty="0" smtClean="0"/>
          </a:p>
          <a:p>
            <a:pPr lvl="2"/>
            <a:r>
              <a:rPr lang="zh-TW" altLang="en-US" sz="1600" dirty="0" smtClean="0"/>
              <a:t>這個控制目標特別著重在智慧財產權、個人資訊的保護與隱私權等。推行</a:t>
            </a:r>
            <a:r>
              <a:rPr lang="en-US" altLang="zh-TW" sz="1600" dirty="0" smtClean="0"/>
              <a:t>ISMS</a:t>
            </a:r>
            <a:r>
              <a:rPr lang="zh-TW" altLang="en-US" sz="1600" dirty="0" smtClean="0"/>
              <a:t>的組織切忌使用任何非法軟體。</a:t>
            </a:r>
            <a:endParaRPr lang="en-US" altLang="zh-TW" sz="1600" dirty="0" smtClean="0"/>
          </a:p>
          <a:p>
            <a:pPr lvl="1"/>
            <a:r>
              <a:rPr lang="en-US" altLang="zh-TW" sz="1800" u="sng" dirty="0" smtClean="0"/>
              <a:t>A.15.2</a:t>
            </a:r>
            <a:r>
              <a:rPr lang="zh-TW" altLang="en-US" sz="1800" u="sng" dirty="0" smtClean="0"/>
              <a:t> 安全政策與標準的遵循性以及技術遵循性</a:t>
            </a:r>
            <a:r>
              <a:rPr lang="zh-TW" altLang="en-US" sz="1800" dirty="0" smtClean="0"/>
              <a:t>：確保系統遵循組織的安全政策與標準。</a:t>
            </a:r>
            <a:endParaRPr lang="en-US" altLang="zh-TW" sz="1800" dirty="0" smtClean="0"/>
          </a:p>
          <a:p>
            <a:pPr lvl="2"/>
            <a:r>
              <a:rPr lang="zh-TW" altLang="en-US" sz="1600" dirty="0" smtClean="0"/>
              <a:t>應確保安全程序都正確執行，以符合安全政策與標準。</a:t>
            </a:r>
            <a:endParaRPr lang="en-US" altLang="zh-TW" sz="1600" dirty="0" smtClean="0"/>
          </a:p>
          <a:p>
            <a:pPr lvl="1"/>
            <a:r>
              <a:rPr lang="en-US" altLang="zh-TW" sz="1800" u="sng" dirty="0" smtClean="0"/>
              <a:t>A.15.3</a:t>
            </a:r>
            <a:r>
              <a:rPr lang="zh-TW" altLang="en-US" sz="1800" u="sng" dirty="0" smtClean="0"/>
              <a:t> 資訊系統稽核考量</a:t>
            </a:r>
            <a:r>
              <a:rPr lang="zh-TW" altLang="en-US" sz="1800" dirty="0" smtClean="0"/>
              <a:t>：使資訊系統稽核過程的有效性最大化，並使其產生或受到之干擾降至最低。</a:t>
            </a:r>
            <a:endParaRPr lang="en-US" altLang="zh-TW" sz="1800" dirty="0" smtClean="0"/>
          </a:p>
          <a:p>
            <a:pPr lvl="2"/>
            <a:r>
              <a:rPr lang="zh-TW" altLang="en-US" sz="1600" dirty="0" smtClean="0"/>
              <a:t>稽核活動是推動</a:t>
            </a:r>
            <a:r>
              <a:rPr lang="en-US" altLang="zh-TW" sz="1600" dirty="0" smtClean="0"/>
              <a:t>ISMS</a:t>
            </a:r>
            <a:r>
              <a:rPr lang="zh-TW" altLang="en-US" sz="1600" dirty="0" smtClean="0"/>
              <a:t>的重點之一。若使用自動化稽核工具，則應保護該工具之存取，以防止誤用或破解；以稽核員進行稽核則須謹慎規劃。</a:t>
            </a:r>
            <a:endParaRPr lang="zh-TW" altLang="en-US" sz="1600" dirty="0"/>
          </a:p>
        </p:txBody>
      </p:sp>
      <p:sp>
        <p:nvSpPr>
          <p:cNvPr id="3" name="標題 2"/>
          <p:cNvSpPr>
            <a:spLocks noGrp="1"/>
          </p:cNvSpPr>
          <p:nvPr>
            <p:ph type="title"/>
          </p:nvPr>
        </p:nvSpPr>
        <p:spPr/>
        <p:txBody>
          <a:bodyPr>
            <a:normAutofit/>
          </a:bodyPr>
          <a:lstStyle/>
          <a:p>
            <a:r>
              <a:rPr lang="zh-TW" altLang="en-US" dirty="0" smtClean="0"/>
              <a:t>遵循性的控制目標</a:t>
            </a:r>
            <a:r>
              <a:rPr lang="en-US" altLang="zh-TW" dirty="0" smtClean="0"/>
              <a:t> </a:t>
            </a:r>
            <a:endParaRPr lang="zh-TW" altLang="en-US" dirty="0"/>
          </a:p>
        </p:txBody>
      </p:sp>
    </p:spTree>
  </p:cSld>
  <p:clrMapOvr>
    <a:masterClrMapping/>
  </p:clrMapOvr>
  <p:transition>
    <p:pull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稽核的原則與類型</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「稽核</a:t>
            </a:r>
            <a:r>
              <a:rPr lang="en-US" altLang="zh-TW" dirty="0" smtClean="0"/>
              <a:t> (audit)</a:t>
            </a:r>
            <a:r>
              <a:rPr lang="zh-TW" altLang="en-US" dirty="0" smtClean="0"/>
              <a:t>」是指對一個人、組織、系統、程序、計畫或產品做評估，以確定其有效性與可靠性。此處稽核是指由稽核員檢查資訊安全管理系統是否有效地運作並且符合標準。</a:t>
            </a:r>
            <a:endParaRPr lang="en-US" altLang="zh-TW" dirty="0" smtClean="0"/>
          </a:p>
          <a:p>
            <a:r>
              <a:rPr lang="zh-TW" altLang="en-US" dirty="0" smtClean="0"/>
              <a:t>稽核過程應考量的主要原則：</a:t>
            </a:r>
            <a:endParaRPr lang="en-US" altLang="zh-TW" dirty="0" smtClean="0"/>
          </a:p>
          <a:p>
            <a:pPr lvl="1"/>
            <a:r>
              <a:rPr lang="zh-TW" altLang="en-US" dirty="0" smtClean="0"/>
              <a:t>獨立性：稽核活動不應受利益衝突或偏見所影響。</a:t>
            </a:r>
            <a:endParaRPr lang="en-US" altLang="zh-TW" dirty="0" smtClean="0"/>
          </a:p>
          <a:p>
            <a:pPr lvl="1"/>
            <a:r>
              <a:rPr lang="zh-TW" altLang="en-US" dirty="0" smtClean="0"/>
              <a:t>證據：不應有主觀意見，一切依證據來評斷。</a:t>
            </a:r>
            <a:endParaRPr lang="en-US" altLang="zh-TW" dirty="0" smtClean="0"/>
          </a:p>
          <a:p>
            <a:r>
              <a:rPr lang="zh-TW" altLang="en-US" dirty="0" smtClean="0"/>
              <a:t>稽核的類型分為三種：</a:t>
            </a:r>
            <a:endParaRPr lang="en-US" altLang="zh-TW" dirty="0" smtClean="0"/>
          </a:p>
          <a:p>
            <a:pPr lvl="1"/>
            <a:r>
              <a:rPr lang="zh-TW" altLang="en-US" dirty="0" smtClean="0"/>
              <a:t>第一者：組織內部進行的稽核，例如由教學資源組稽核網路組。</a:t>
            </a:r>
            <a:endParaRPr lang="en-US" altLang="zh-TW" dirty="0" smtClean="0"/>
          </a:p>
          <a:p>
            <a:pPr lvl="1"/>
            <a:r>
              <a:rPr lang="zh-TW" altLang="en-US" dirty="0" smtClean="0"/>
              <a:t>第二者：組織對其供應商與外包商所進行的稽核。</a:t>
            </a:r>
            <a:endParaRPr lang="en-US" altLang="zh-TW" dirty="0" smtClean="0"/>
          </a:p>
          <a:p>
            <a:pPr lvl="1"/>
            <a:r>
              <a:rPr lang="zh-TW" altLang="en-US" dirty="0" smtClean="0"/>
              <a:t>第三者：由一個外部專業機構來進行稽核，例如</a:t>
            </a:r>
            <a:r>
              <a:rPr lang="en-US" altLang="zh-TW" dirty="0" smtClean="0"/>
              <a:t> SGS, BSI</a:t>
            </a:r>
            <a:r>
              <a:rPr lang="zh-TW" altLang="en-US" dirty="0" smtClean="0"/>
              <a:t>或</a:t>
            </a:r>
            <a:r>
              <a:rPr lang="en-US" altLang="zh-TW" dirty="0" smtClean="0"/>
              <a:t> TUV</a:t>
            </a:r>
            <a:r>
              <a:rPr lang="zh-TW" altLang="en-US" dirty="0" smtClean="0"/>
              <a:t> 等國際驗證公司。</a:t>
            </a:r>
            <a:endParaRPr lang="en-US" altLang="zh-TW" dirty="0" smtClean="0"/>
          </a:p>
        </p:txBody>
      </p:sp>
    </p:spTree>
  </p:cSld>
  <p:clrMapOvr>
    <a:masterClrMapping/>
  </p:clrMapOvr>
  <p:transition>
    <p:pull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286544" cy="5286412"/>
          </a:xfrm>
        </p:spPr>
        <p:txBody>
          <a:bodyPr>
            <a:normAutofit/>
          </a:bodyPr>
          <a:lstStyle/>
          <a:p>
            <a:pPr>
              <a:spcBef>
                <a:spcPts val="800"/>
              </a:spcBef>
            </a:pPr>
            <a:r>
              <a:rPr lang="zh-TW" altLang="en-US" sz="2000" dirty="0" smtClean="0"/>
              <a:t>稽核員依據稽核計畫實地查訪受稽單位，主要工作包括：訪談相關人員、審查實際運作之流程、檢視相關的設備與工具、並隨時調閱文件資料。</a:t>
            </a:r>
            <a:endParaRPr lang="en-US" altLang="zh-TW" sz="2000" dirty="0" smtClean="0"/>
          </a:p>
          <a:p>
            <a:pPr>
              <a:spcBef>
                <a:spcPts val="800"/>
              </a:spcBef>
            </a:pPr>
            <a:r>
              <a:rPr lang="zh-TW" altLang="en-US" sz="2000" dirty="0" smtClean="0"/>
              <a:t>在查訪過程中，稽核員應隨時記錄相關疑點並持續追查。例如程序書規定每週備份資料一次，稽核員可要求訪談負責備份人員、看每週備份記錄與備份磁帶。若有可能的缺失就形成</a:t>
            </a:r>
            <a:r>
              <a:rPr lang="zh-TW" altLang="en-US" sz="2000" b="1" dirty="0" smtClean="0"/>
              <a:t>稽核證據</a:t>
            </a:r>
            <a:r>
              <a:rPr lang="en-US" altLang="zh-TW" sz="2000" b="1" dirty="0" smtClean="0"/>
              <a:t> (evidence)</a:t>
            </a:r>
            <a:r>
              <a:rPr lang="zh-TW" altLang="en-US" sz="2000" dirty="0" smtClean="0"/>
              <a:t>，稽核員最好在現場請受稽者簽認稽核證據。</a:t>
            </a:r>
            <a:endParaRPr lang="en-US" altLang="zh-TW" sz="2000" dirty="0" smtClean="0"/>
          </a:p>
          <a:p>
            <a:pPr>
              <a:spcBef>
                <a:spcPts val="800"/>
              </a:spcBef>
            </a:pPr>
            <a:r>
              <a:rPr lang="zh-TW" altLang="en-US" sz="2000" dirty="0" smtClean="0"/>
              <a:t>稽核證據應被客觀的與</a:t>
            </a:r>
            <a:r>
              <a:rPr lang="en-US" altLang="zh-TW" sz="2000" dirty="0" smtClean="0"/>
              <a:t>ISO</a:t>
            </a:r>
            <a:r>
              <a:rPr lang="zh-TW" altLang="en-US" sz="2000" dirty="0" smtClean="0"/>
              <a:t>標準及組織的政策或程序做比對，若有不符就形成</a:t>
            </a:r>
            <a:r>
              <a:rPr lang="zh-TW" altLang="en-US" sz="2000" b="1" dirty="0" smtClean="0"/>
              <a:t>稽核發現</a:t>
            </a:r>
            <a:r>
              <a:rPr lang="en-US" altLang="zh-TW" sz="2000" b="1" dirty="0" smtClean="0"/>
              <a:t> (findings)</a:t>
            </a:r>
            <a:r>
              <a:rPr lang="zh-TW" altLang="en-US" sz="2000" dirty="0" smtClean="0"/>
              <a:t>。</a:t>
            </a:r>
            <a:endParaRPr lang="en-US" altLang="zh-TW" sz="2000" dirty="0" smtClean="0"/>
          </a:p>
          <a:p>
            <a:pPr lvl="0">
              <a:spcBef>
                <a:spcPts val="800"/>
              </a:spcBef>
            </a:pPr>
            <a:r>
              <a:rPr lang="zh-TW" altLang="en-US" sz="2000" dirty="0" smtClean="0"/>
              <a:t>在實地稽核結束前的閉幕會議，稽核團隊與受稽單位會針對稽核發現做討論，不符合事項得到確認後即形成</a:t>
            </a:r>
            <a:r>
              <a:rPr lang="zh-TW" altLang="en-US" sz="2000" b="1" dirty="0" smtClean="0"/>
              <a:t>稽核結論 </a:t>
            </a:r>
            <a:r>
              <a:rPr lang="en-US" altLang="zh-TW" sz="2000" b="1" dirty="0" smtClean="0"/>
              <a:t>(conclusions)</a:t>
            </a:r>
            <a:r>
              <a:rPr lang="zh-TW" altLang="en-US" sz="2000" dirty="0" smtClean="0"/>
              <a:t>。</a:t>
            </a:r>
          </a:p>
        </p:txBody>
      </p:sp>
      <p:sp>
        <p:nvSpPr>
          <p:cNvPr id="3" name="標題 2"/>
          <p:cNvSpPr>
            <a:spLocks noGrp="1"/>
          </p:cNvSpPr>
          <p:nvPr>
            <p:ph type="title"/>
          </p:nvPr>
        </p:nvSpPr>
        <p:spPr/>
        <p:txBody>
          <a:bodyPr/>
          <a:lstStyle/>
          <a:p>
            <a:r>
              <a:rPr lang="zh-TW" altLang="en-US" dirty="0" smtClean="0"/>
              <a:t>稽核的進行</a:t>
            </a:r>
            <a:endParaRPr lang="zh-TW" altLang="en-US" dirty="0"/>
          </a:p>
        </p:txBody>
      </p:sp>
      <p:graphicFrame>
        <p:nvGraphicFramePr>
          <p:cNvPr id="4" name="資料庫圖表 3"/>
          <p:cNvGraphicFramePr/>
          <p:nvPr/>
        </p:nvGraphicFramePr>
        <p:xfrm>
          <a:off x="6643702" y="1428736"/>
          <a:ext cx="1928826"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以下是一個稽核發現的文字敘述範例：</a:t>
            </a:r>
            <a:endParaRPr lang="en-US" altLang="zh-TW" sz="2000" dirty="0" smtClean="0"/>
          </a:p>
          <a:p>
            <a:pPr lvl="1"/>
            <a:r>
              <a:rPr lang="zh-TW" altLang="en-US" sz="1800" dirty="0" smtClean="0"/>
              <a:t>依據貴單位「備份作業管理程序」之規定，資料應每週備份一次。但經查「備份檔案記錄表」缺今年七月及八月之備份記錄，且相關人員無法提出該時段之備份磁帶。不符 </a:t>
            </a:r>
            <a:r>
              <a:rPr lang="en-US" altLang="zh-TW" sz="1800" dirty="0" smtClean="0"/>
              <a:t>A.10.5.1</a:t>
            </a:r>
            <a:r>
              <a:rPr lang="zh-TW" altLang="en-US" sz="1800" dirty="0" smtClean="0"/>
              <a:t> 有關資訊備份之規定。</a:t>
            </a:r>
            <a:endParaRPr lang="en-US" altLang="zh-TW" sz="1800" dirty="0" smtClean="0"/>
          </a:p>
          <a:p>
            <a:r>
              <a:rPr lang="zh-TW" altLang="en-US" sz="2000" dirty="0" smtClean="0"/>
              <a:t>如上述之不符合事項應在與受稽單位共同舉行之閉幕會議中，以「矯正措施要求</a:t>
            </a:r>
            <a:r>
              <a:rPr lang="en-US" altLang="zh-TW" sz="2000" dirty="0" smtClean="0"/>
              <a:t> (corrective action request, CAR)</a:t>
            </a:r>
            <a:r>
              <a:rPr lang="zh-TW" altLang="en-US" sz="2000" dirty="0" smtClean="0"/>
              <a:t>」表單提出，並顯示不符合事項之等級。受稽單位代表需要在 </a:t>
            </a:r>
            <a:r>
              <a:rPr lang="en-US" altLang="zh-TW" sz="2000" dirty="0" smtClean="0"/>
              <a:t>CAR</a:t>
            </a:r>
            <a:r>
              <a:rPr lang="zh-TW" altLang="en-US" sz="2000" dirty="0" smtClean="0"/>
              <a:t> 上簽認，形成稽核結論。</a:t>
            </a:r>
            <a:endParaRPr lang="en-US" altLang="zh-TW" sz="2000" dirty="0" smtClean="0"/>
          </a:p>
          <a:p>
            <a:r>
              <a:rPr lang="zh-TW" altLang="en-US" sz="2000" dirty="0" smtClean="0"/>
              <a:t>稽核結束後，稽核領隊應撰寫稽核報告，完整並正確地敘述稽核過程與稽核結論。稽核報告應於協議的時間內發佈給受稽單位或其所指定之接受者。稽核報告為受稽單位或委託單位之資產，稽核團隊與所有的報告接受者應尊重其機密性。</a:t>
            </a:r>
            <a:endParaRPr lang="en-US" altLang="zh-TW" sz="2000" dirty="0" smtClean="0"/>
          </a:p>
          <a:p>
            <a:r>
              <a:rPr lang="zh-TW" altLang="en-US" sz="2000" dirty="0" smtClean="0"/>
              <a:t>受稽單位應就不符合事項進行矯正措施，並做後續追蹤。</a:t>
            </a:r>
            <a:endParaRPr lang="zh-TW" altLang="en-US" sz="2000" dirty="0"/>
          </a:p>
        </p:txBody>
      </p:sp>
      <p:sp>
        <p:nvSpPr>
          <p:cNvPr id="3" name="標題 2"/>
          <p:cNvSpPr>
            <a:spLocks noGrp="1"/>
          </p:cNvSpPr>
          <p:nvPr>
            <p:ph type="title"/>
          </p:nvPr>
        </p:nvSpPr>
        <p:spPr/>
        <p:txBody>
          <a:bodyPr/>
          <a:lstStyle/>
          <a:p>
            <a:r>
              <a:rPr lang="zh-TW" altLang="en-US" dirty="0" smtClean="0"/>
              <a:t>稽核結論與報告</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left)">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left)">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000264"/>
          </a:xfrm>
        </p:spPr>
        <p:txBody>
          <a:bodyPr>
            <a:normAutofit/>
          </a:bodyPr>
          <a:lstStyle/>
          <a:p>
            <a:r>
              <a:rPr lang="en-US" altLang="zh-TW" sz="2000" dirty="0" smtClean="0"/>
              <a:t>NIST</a:t>
            </a:r>
            <a:r>
              <a:rPr lang="zh-TW" altLang="en-US" sz="2000" dirty="0" smtClean="0"/>
              <a:t> 的 </a:t>
            </a:r>
            <a:r>
              <a:rPr lang="en-US" altLang="zh-TW" sz="2000" dirty="0" smtClean="0"/>
              <a:t>SP800-30</a:t>
            </a:r>
            <a:r>
              <a:rPr lang="zh-TW" altLang="en-US" sz="2000" dirty="0" smtClean="0"/>
              <a:t> 文件對威脅 </a:t>
            </a:r>
            <a:r>
              <a:rPr lang="en-US" altLang="zh-TW" sz="2000" dirty="0" smtClean="0"/>
              <a:t>(threat) </a:t>
            </a:r>
            <a:r>
              <a:rPr lang="zh-TW" altLang="en-US" sz="2000" dirty="0" smtClean="0"/>
              <a:t>的定義可簡述為：</a:t>
            </a:r>
            <a:endParaRPr lang="en-US" altLang="zh-TW" sz="2000" dirty="0" smtClean="0"/>
          </a:p>
          <a:p>
            <a:pPr>
              <a:buNone/>
            </a:pPr>
            <a:r>
              <a:rPr lang="en-US" altLang="zh-TW" sz="1800" dirty="0" smtClean="0">
                <a:solidFill>
                  <a:schemeClr val="accent1"/>
                </a:solidFill>
              </a:rPr>
              <a:t>	</a:t>
            </a:r>
            <a:r>
              <a:rPr lang="zh-TW" altLang="en-US" sz="1800" dirty="0" smtClean="0">
                <a:solidFill>
                  <a:schemeClr val="accent1"/>
                </a:solidFill>
              </a:rPr>
              <a:t>一個威脅來源有機會成功地運用 </a:t>
            </a:r>
            <a:r>
              <a:rPr lang="en-US" altLang="zh-TW" sz="1800" dirty="0" smtClean="0">
                <a:solidFill>
                  <a:schemeClr val="accent1"/>
                </a:solidFill>
              </a:rPr>
              <a:t>(</a:t>
            </a:r>
            <a:r>
              <a:rPr lang="zh-TW" altLang="en-US" sz="1800" dirty="0" smtClean="0">
                <a:solidFill>
                  <a:schemeClr val="accent1"/>
                </a:solidFill>
              </a:rPr>
              <a:t>無意的啟動或有意的利用</a:t>
            </a:r>
            <a:r>
              <a:rPr lang="en-US" altLang="zh-TW" sz="1800" dirty="0" smtClean="0">
                <a:solidFill>
                  <a:schemeClr val="accent1"/>
                </a:solidFill>
              </a:rPr>
              <a:t>)</a:t>
            </a:r>
            <a:r>
              <a:rPr lang="zh-TW" altLang="en-US" sz="1800" dirty="0" smtClean="0">
                <a:solidFill>
                  <a:schemeClr val="accent1"/>
                </a:solidFill>
              </a:rPr>
              <a:t> 特定的弱點。</a:t>
            </a:r>
            <a:endParaRPr lang="en-US" altLang="zh-TW" sz="1800" dirty="0" smtClean="0">
              <a:solidFill>
                <a:schemeClr val="accent1"/>
              </a:solidFill>
            </a:endParaRPr>
          </a:p>
          <a:p>
            <a:r>
              <a:rPr lang="zh-TW" altLang="en-US" sz="2000" dirty="0" smtClean="0"/>
              <a:t>如前頁所述，威脅與弱點互相效力才會出現資訊安全風險。下表是一些威脅與弱點之間的關係：</a:t>
            </a:r>
            <a:endParaRPr lang="en-US" altLang="zh-TW" sz="2000" dirty="0" smtClean="0"/>
          </a:p>
        </p:txBody>
      </p:sp>
      <p:sp>
        <p:nvSpPr>
          <p:cNvPr id="3" name="標題 2"/>
          <p:cNvSpPr>
            <a:spLocks noGrp="1"/>
          </p:cNvSpPr>
          <p:nvPr>
            <p:ph type="title"/>
          </p:nvPr>
        </p:nvSpPr>
        <p:spPr/>
        <p:txBody>
          <a:bodyPr/>
          <a:lstStyle/>
          <a:p>
            <a:r>
              <a:rPr lang="zh-TW" altLang="en-US" dirty="0" smtClean="0"/>
              <a:t>識別資訊威脅</a:t>
            </a:r>
            <a:endParaRPr lang="zh-TW" altLang="en-US" dirty="0"/>
          </a:p>
        </p:txBody>
      </p:sp>
      <p:graphicFrame>
        <p:nvGraphicFramePr>
          <p:cNvPr id="4" name="表格 3"/>
          <p:cNvGraphicFramePr>
            <a:graphicFrameLocks noGrp="1"/>
          </p:cNvGraphicFramePr>
          <p:nvPr/>
        </p:nvGraphicFramePr>
        <p:xfrm>
          <a:off x="285720" y="3214686"/>
          <a:ext cx="8215369" cy="3134360"/>
        </p:xfrm>
        <a:graphic>
          <a:graphicData uri="http://schemas.openxmlformats.org/drawingml/2006/table">
            <a:tbl>
              <a:tblPr firstRow="1" bandRow="1">
                <a:tableStyleId>{5C22544A-7EE6-4342-B048-85BDC9FD1C3A}</a:tableStyleId>
              </a:tblPr>
              <a:tblGrid>
                <a:gridCol w="1493703"/>
                <a:gridCol w="2987407"/>
                <a:gridCol w="3734259"/>
              </a:tblGrid>
              <a:tr h="370840">
                <a:tc>
                  <a:txBody>
                    <a:bodyPr/>
                    <a:lstStyle/>
                    <a:p>
                      <a:r>
                        <a:rPr lang="zh-TW" altLang="en-US" dirty="0" smtClean="0"/>
                        <a:t>威脅來源</a:t>
                      </a:r>
                      <a:endParaRPr lang="zh-TW" altLang="en-US" dirty="0"/>
                    </a:p>
                  </a:txBody>
                  <a:tcPr/>
                </a:tc>
                <a:tc>
                  <a:txBody>
                    <a:bodyPr/>
                    <a:lstStyle/>
                    <a:p>
                      <a:r>
                        <a:rPr lang="zh-TW" altLang="en-US" dirty="0" smtClean="0"/>
                        <a:t>所運用的弱點</a:t>
                      </a:r>
                      <a:endParaRPr lang="zh-TW" altLang="en-US" dirty="0"/>
                    </a:p>
                  </a:txBody>
                  <a:tcPr/>
                </a:tc>
                <a:tc>
                  <a:txBody>
                    <a:bodyPr/>
                    <a:lstStyle/>
                    <a:p>
                      <a:r>
                        <a:rPr lang="zh-TW" altLang="en-US" dirty="0" smtClean="0"/>
                        <a:t>造成的結果</a:t>
                      </a:r>
                      <a:endParaRPr lang="zh-TW" altLang="en-US" dirty="0"/>
                    </a:p>
                  </a:txBody>
                  <a:tcPr/>
                </a:tc>
              </a:tr>
              <a:tr h="370840">
                <a:tc>
                  <a:txBody>
                    <a:bodyPr/>
                    <a:lstStyle/>
                    <a:p>
                      <a:r>
                        <a:rPr lang="zh-TW" altLang="en-US" dirty="0" smtClean="0"/>
                        <a:t>電腦病毒</a:t>
                      </a:r>
                      <a:endParaRPr lang="zh-TW" altLang="en-US" dirty="0"/>
                    </a:p>
                  </a:txBody>
                  <a:tcPr/>
                </a:tc>
                <a:tc>
                  <a:txBody>
                    <a:bodyPr/>
                    <a:lstStyle/>
                    <a:p>
                      <a:r>
                        <a:rPr lang="zh-TW" altLang="en-US" dirty="0" smtClean="0"/>
                        <a:t>電腦未安裝防毒軟體</a:t>
                      </a:r>
                      <a:endParaRPr lang="zh-TW" altLang="en-US" dirty="0"/>
                    </a:p>
                  </a:txBody>
                  <a:tcPr/>
                </a:tc>
                <a:tc>
                  <a:txBody>
                    <a:bodyPr/>
                    <a:lstStyle/>
                    <a:p>
                      <a:r>
                        <a:rPr lang="zh-TW" altLang="en-US" dirty="0" smtClean="0"/>
                        <a:t>電腦中毒</a:t>
                      </a:r>
                      <a:endParaRPr lang="zh-TW" altLang="en-US" dirty="0"/>
                    </a:p>
                  </a:txBody>
                  <a:tcPr/>
                </a:tc>
              </a:tr>
              <a:tr h="370840">
                <a:tc>
                  <a:txBody>
                    <a:bodyPr/>
                    <a:lstStyle/>
                    <a:p>
                      <a:r>
                        <a:rPr lang="zh-TW" altLang="en-US" dirty="0" smtClean="0"/>
                        <a:t>盜賊</a:t>
                      </a:r>
                      <a:endParaRPr lang="zh-TW" altLang="en-US" dirty="0"/>
                    </a:p>
                  </a:txBody>
                  <a:tcPr/>
                </a:tc>
                <a:tc>
                  <a:txBody>
                    <a:bodyPr/>
                    <a:lstStyle/>
                    <a:p>
                      <a:r>
                        <a:rPr lang="zh-TW" altLang="en-US" dirty="0" smtClean="0"/>
                        <a:t>公司未安裝保全系統</a:t>
                      </a:r>
                      <a:endParaRPr lang="zh-TW" altLang="en-US" dirty="0"/>
                    </a:p>
                  </a:txBody>
                  <a:tcPr/>
                </a:tc>
                <a:tc>
                  <a:txBody>
                    <a:bodyPr/>
                    <a:lstStyle/>
                    <a:p>
                      <a:r>
                        <a:rPr lang="zh-TW" altLang="en-US" dirty="0" smtClean="0"/>
                        <a:t>破壞門鎖，進入公司竊取電腦</a:t>
                      </a:r>
                      <a:endParaRPr lang="zh-TW" altLang="en-US" dirty="0"/>
                    </a:p>
                  </a:txBody>
                  <a:tcPr/>
                </a:tc>
              </a:tr>
              <a:tr h="370840">
                <a:tc>
                  <a:txBody>
                    <a:bodyPr/>
                    <a:lstStyle/>
                    <a:p>
                      <a:r>
                        <a:rPr lang="zh-TW" altLang="en-US" dirty="0" smtClean="0"/>
                        <a:t>地震</a:t>
                      </a:r>
                      <a:endParaRPr lang="zh-TW" altLang="en-US" dirty="0"/>
                    </a:p>
                  </a:txBody>
                  <a:tcPr/>
                </a:tc>
                <a:tc>
                  <a:txBody>
                    <a:bodyPr/>
                    <a:lstStyle/>
                    <a:p>
                      <a:r>
                        <a:rPr lang="zh-TW" altLang="en-US" dirty="0" smtClean="0"/>
                        <a:t>機房伺服器機架未固定</a:t>
                      </a:r>
                      <a:endParaRPr lang="zh-TW" altLang="en-US" dirty="0"/>
                    </a:p>
                  </a:txBody>
                  <a:tcPr/>
                </a:tc>
                <a:tc>
                  <a:txBody>
                    <a:bodyPr/>
                    <a:lstStyle/>
                    <a:p>
                      <a:r>
                        <a:rPr lang="zh-TW" altLang="en-US" dirty="0" smtClean="0"/>
                        <a:t>機架傾倒，伺服器摔壞</a:t>
                      </a:r>
                      <a:endParaRPr lang="zh-TW" altLang="en-US" dirty="0"/>
                    </a:p>
                  </a:txBody>
                  <a:tcPr/>
                </a:tc>
              </a:tr>
              <a:tr h="370840">
                <a:tc>
                  <a:txBody>
                    <a:bodyPr/>
                    <a:lstStyle/>
                    <a:p>
                      <a:r>
                        <a:rPr lang="zh-TW" altLang="en-US" dirty="0" smtClean="0"/>
                        <a:t>駭客</a:t>
                      </a:r>
                      <a:endParaRPr lang="zh-TW" altLang="en-US" dirty="0"/>
                    </a:p>
                  </a:txBody>
                  <a:tcPr/>
                </a:tc>
                <a:tc>
                  <a:txBody>
                    <a:bodyPr/>
                    <a:lstStyle/>
                    <a:p>
                      <a:r>
                        <a:rPr lang="zh-TW" altLang="en-US" dirty="0" smtClean="0"/>
                        <a:t>網站伺服器未更新補丁</a:t>
                      </a:r>
                      <a:endParaRPr lang="zh-TW" altLang="en-US" dirty="0"/>
                    </a:p>
                  </a:txBody>
                  <a:tcPr/>
                </a:tc>
                <a:tc>
                  <a:txBody>
                    <a:bodyPr/>
                    <a:lstStyle/>
                    <a:p>
                      <a:r>
                        <a:rPr lang="zh-TW" altLang="en-US" dirty="0" smtClean="0"/>
                        <a:t>使用已知的伺服器漏洞侵入系統</a:t>
                      </a:r>
                      <a:endParaRPr lang="zh-TW" altLang="en-US" dirty="0"/>
                    </a:p>
                  </a:txBody>
                  <a:tcPr/>
                </a:tc>
              </a:tr>
              <a:tr h="370840">
                <a:tc>
                  <a:txBody>
                    <a:bodyPr/>
                    <a:lstStyle/>
                    <a:p>
                      <a:r>
                        <a:rPr lang="zh-TW" altLang="en-US" dirty="0" smtClean="0"/>
                        <a:t>訪客</a:t>
                      </a:r>
                      <a:endParaRPr lang="zh-TW" altLang="en-US" dirty="0"/>
                    </a:p>
                  </a:txBody>
                  <a:tcPr/>
                </a:tc>
                <a:tc>
                  <a:txBody>
                    <a:bodyPr/>
                    <a:lstStyle/>
                    <a:p>
                      <a:r>
                        <a:rPr lang="zh-TW" altLang="en-US" sz="1800" dirty="0" smtClean="0"/>
                        <a:t>公司沒有接待員也沒有門禁管制</a:t>
                      </a:r>
                      <a:endParaRPr lang="zh-TW" altLang="en-US" dirty="0"/>
                    </a:p>
                  </a:txBody>
                  <a:tcPr/>
                </a:tc>
                <a:tc>
                  <a:txBody>
                    <a:bodyPr/>
                    <a:lstStyle/>
                    <a:p>
                      <a:r>
                        <a:rPr lang="zh-TW" altLang="en-US" dirty="0" smtClean="0"/>
                        <a:t>攜走公司</a:t>
                      </a:r>
                      <a:r>
                        <a:rPr lang="en-US" altLang="zh-TW" dirty="0" smtClean="0"/>
                        <a:t>IC</a:t>
                      </a:r>
                      <a:r>
                        <a:rPr lang="zh-TW" altLang="en-US" dirty="0" smtClean="0"/>
                        <a:t>設計藍圖</a:t>
                      </a:r>
                      <a:endParaRPr lang="zh-TW" altLang="en-US" dirty="0"/>
                    </a:p>
                  </a:txBody>
                  <a:tcPr/>
                </a:tc>
              </a:tr>
              <a:tr h="370840">
                <a:tc>
                  <a:txBody>
                    <a:bodyPr/>
                    <a:lstStyle/>
                    <a:p>
                      <a:r>
                        <a:rPr lang="zh-TW" altLang="en-US" dirty="0" smtClean="0"/>
                        <a:t>惡意網站</a:t>
                      </a:r>
                      <a:endParaRPr lang="zh-TW" altLang="en-US" dirty="0"/>
                    </a:p>
                  </a:txBody>
                  <a:tcPr/>
                </a:tc>
                <a:tc>
                  <a:txBody>
                    <a:bodyPr/>
                    <a:lstStyle/>
                    <a:p>
                      <a:r>
                        <a:rPr lang="zh-TW" altLang="en-US" sz="1800" dirty="0" smtClean="0"/>
                        <a:t>公司的個人電腦沒有管制允許使用的軟體</a:t>
                      </a:r>
                      <a:endParaRPr lang="zh-TW" altLang="en-US" dirty="0"/>
                    </a:p>
                  </a:txBody>
                  <a:tcPr/>
                </a:tc>
                <a:tc>
                  <a:txBody>
                    <a:bodyPr/>
                    <a:lstStyle/>
                    <a:p>
                      <a:r>
                        <a:rPr lang="zh-TW" altLang="en-US" sz="1800" dirty="0" smtClean="0"/>
                        <a:t>員工恣意下載軟體而導致木馬程式侵入系統</a:t>
                      </a:r>
                      <a:endParaRPr lang="zh-TW" altLang="en-US" dirty="0"/>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p:cNvGraphicFramePr>
            <a:graphicFrameLocks noGrp="1"/>
          </p:cNvGraphicFramePr>
          <p:nvPr>
            <p:ph idx="1"/>
          </p:nvPr>
        </p:nvGraphicFramePr>
        <p:xfrm>
          <a:off x="285750" y="1357312"/>
          <a:ext cx="8215315" cy="5009338"/>
        </p:xfrm>
        <a:graphic>
          <a:graphicData uri="http://schemas.openxmlformats.org/drawingml/2006/table">
            <a:tbl>
              <a:tblPr firstRow="1" bandRow="1">
                <a:tableStyleId>{5C22544A-7EE6-4342-B048-85BDC9FD1C3A}</a:tableStyleId>
              </a:tblPr>
              <a:tblGrid>
                <a:gridCol w="1643063"/>
                <a:gridCol w="1643063"/>
                <a:gridCol w="1643063"/>
                <a:gridCol w="1643063"/>
                <a:gridCol w="1643063"/>
              </a:tblGrid>
              <a:tr h="407874">
                <a:tc>
                  <a:txBody>
                    <a:bodyPr/>
                    <a:lstStyle/>
                    <a:p>
                      <a:pPr marL="0" marR="0" indent="0" algn="ctr" defTabSz="914400" rtl="0" eaLnBrk="1" fontAlgn="auto" latinLnBrk="0" hangingPunct="1">
                        <a:lnSpc>
                          <a:spcPct val="100000"/>
                        </a:lnSpc>
                        <a:spcBef>
                          <a:spcPts val="1200"/>
                        </a:spcBef>
                        <a:spcAft>
                          <a:spcPts val="0"/>
                        </a:spcAft>
                        <a:buClrTx/>
                        <a:buSzTx/>
                        <a:buFontTx/>
                        <a:buNone/>
                        <a:tabLst/>
                        <a:defRPr/>
                      </a:pPr>
                      <a:r>
                        <a:rPr lang="zh-TW" altLang="en-US" sz="1800" dirty="0" smtClean="0"/>
                        <a:t>人為</a:t>
                      </a:r>
                    </a:p>
                  </a:txBody>
                  <a:tcPr/>
                </a:tc>
                <a:tc>
                  <a:txBody>
                    <a:bodyPr/>
                    <a:lstStyle/>
                    <a:p>
                      <a:pPr marL="0" marR="0" indent="0" algn="ctr" defTabSz="914400" rtl="0" eaLnBrk="1" fontAlgn="auto" latinLnBrk="0" hangingPunct="1">
                        <a:lnSpc>
                          <a:spcPct val="100000"/>
                        </a:lnSpc>
                        <a:spcBef>
                          <a:spcPts val="1200"/>
                        </a:spcBef>
                        <a:spcAft>
                          <a:spcPts val="0"/>
                        </a:spcAft>
                        <a:buClrTx/>
                        <a:buSzTx/>
                        <a:buFontTx/>
                        <a:buNone/>
                        <a:tabLst/>
                        <a:defRPr/>
                      </a:pPr>
                      <a:r>
                        <a:rPr lang="zh-TW" altLang="en-US" sz="1800" dirty="0" smtClean="0"/>
                        <a:t>自然</a:t>
                      </a:r>
                    </a:p>
                  </a:txBody>
                  <a:tcPr/>
                </a:tc>
                <a:tc>
                  <a:txBody>
                    <a:bodyPr/>
                    <a:lstStyle/>
                    <a:p>
                      <a:pPr marL="0" marR="0" indent="0" algn="ctr" defTabSz="914400" rtl="0" eaLnBrk="1" fontAlgn="auto" latinLnBrk="0" hangingPunct="1">
                        <a:lnSpc>
                          <a:spcPct val="100000"/>
                        </a:lnSpc>
                        <a:spcBef>
                          <a:spcPts val="1200"/>
                        </a:spcBef>
                        <a:spcAft>
                          <a:spcPts val="0"/>
                        </a:spcAft>
                        <a:buClrTx/>
                        <a:buSzTx/>
                        <a:buFontTx/>
                        <a:buNone/>
                        <a:tabLst/>
                        <a:defRPr/>
                      </a:pPr>
                      <a:r>
                        <a:rPr lang="zh-TW" altLang="en-US" sz="1800" dirty="0" smtClean="0"/>
                        <a:t>技術性</a:t>
                      </a:r>
                    </a:p>
                  </a:txBody>
                  <a:tcPr/>
                </a:tc>
                <a:tc>
                  <a:txBody>
                    <a:bodyPr/>
                    <a:lstStyle/>
                    <a:p>
                      <a:pPr marL="0" marR="0" indent="0" algn="ctr" defTabSz="914400" rtl="0" eaLnBrk="1" fontAlgn="auto" latinLnBrk="0" hangingPunct="1">
                        <a:lnSpc>
                          <a:spcPct val="100000"/>
                        </a:lnSpc>
                        <a:spcBef>
                          <a:spcPts val="1200"/>
                        </a:spcBef>
                        <a:spcAft>
                          <a:spcPts val="0"/>
                        </a:spcAft>
                        <a:buClrTx/>
                        <a:buSzTx/>
                        <a:buFontTx/>
                        <a:buNone/>
                        <a:tabLst/>
                        <a:defRPr/>
                      </a:pPr>
                      <a:r>
                        <a:rPr lang="zh-TW" altLang="en-US" sz="1800" dirty="0" smtClean="0"/>
                        <a:t>程序性</a:t>
                      </a:r>
                    </a:p>
                  </a:txBody>
                  <a:tcPr/>
                </a:tc>
                <a:tc>
                  <a:txBody>
                    <a:bodyPr/>
                    <a:lstStyle/>
                    <a:p>
                      <a:pPr marL="0" marR="0" indent="0" algn="ctr" defTabSz="914400" rtl="0" eaLnBrk="1" fontAlgn="auto" latinLnBrk="0" hangingPunct="1">
                        <a:lnSpc>
                          <a:spcPct val="100000"/>
                        </a:lnSpc>
                        <a:spcBef>
                          <a:spcPts val="1200"/>
                        </a:spcBef>
                        <a:spcAft>
                          <a:spcPts val="0"/>
                        </a:spcAft>
                        <a:buClrTx/>
                        <a:buSzTx/>
                        <a:buFontTx/>
                        <a:buNone/>
                        <a:tabLst/>
                        <a:defRPr/>
                      </a:pPr>
                      <a:r>
                        <a:rPr lang="zh-TW" altLang="en-US" sz="1800" dirty="0" smtClean="0"/>
                        <a:t>環境</a:t>
                      </a:r>
                    </a:p>
                  </a:txBody>
                  <a:tcPr/>
                </a:tc>
              </a:tr>
              <a:tr h="4592771">
                <a:tc>
                  <a:txBody>
                    <a:bodyPr/>
                    <a:lstStyle/>
                    <a:p>
                      <a:pPr>
                        <a:lnSpc>
                          <a:spcPct val="120000"/>
                        </a:lnSpc>
                        <a:spcBef>
                          <a:spcPts val="1000"/>
                        </a:spcBef>
                        <a:buFont typeface="Arial" pitchFamily="34" charset="0"/>
                        <a:buNone/>
                      </a:pPr>
                      <a:r>
                        <a:rPr lang="zh-TW" altLang="en-US" dirty="0" smtClean="0"/>
                        <a:t>惡意的外部攻擊者</a:t>
                      </a:r>
                      <a:endParaRPr lang="en-US" altLang="zh-TW" dirty="0" smtClean="0"/>
                    </a:p>
                    <a:p>
                      <a:pPr>
                        <a:lnSpc>
                          <a:spcPct val="120000"/>
                        </a:lnSpc>
                        <a:spcBef>
                          <a:spcPts val="1000"/>
                        </a:spcBef>
                        <a:buFont typeface="Arial" pitchFamily="34" charset="0"/>
                        <a:buNone/>
                      </a:pPr>
                      <a:r>
                        <a:rPr lang="zh-TW" altLang="en-US" dirty="0" smtClean="0"/>
                        <a:t>惡意的內部攻擊者</a:t>
                      </a:r>
                      <a:endParaRPr lang="en-US" altLang="zh-TW" dirty="0" smtClean="0"/>
                    </a:p>
                    <a:p>
                      <a:pPr>
                        <a:lnSpc>
                          <a:spcPct val="120000"/>
                        </a:lnSpc>
                        <a:spcBef>
                          <a:spcPts val="1000"/>
                        </a:spcBef>
                        <a:buFont typeface="Arial" pitchFamily="34" charset="0"/>
                        <a:buNone/>
                      </a:pPr>
                      <a:r>
                        <a:rPr lang="zh-TW" altLang="en-US" dirty="0" smtClean="0"/>
                        <a:t>敵國的間諜</a:t>
                      </a:r>
                      <a:endParaRPr lang="en-US" altLang="zh-TW" dirty="0" smtClean="0"/>
                    </a:p>
                    <a:p>
                      <a:pPr>
                        <a:lnSpc>
                          <a:spcPct val="120000"/>
                        </a:lnSpc>
                        <a:spcBef>
                          <a:spcPts val="1000"/>
                        </a:spcBef>
                        <a:buFont typeface="Arial" pitchFamily="34" charset="0"/>
                        <a:buNone/>
                      </a:pPr>
                      <a:r>
                        <a:rPr lang="zh-TW" altLang="en-US" dirty="0" smtClean="0"/>
                        <a:t>恐怖份子</a:t>
                      </a:r>
                      <a:endParaRPr lang="en-US" altLang="zh-TW" dirty="0" smtClean="0"/>
                    </a:p>
                    <a:p>
                      <a:pPr>
                        <a:lnSpc>
                          <a:spcPct val="120000"/>
                        </a:lnSpc>
                        <a:spcBef>
                          <a:spcPts val="1000"/>
                        </a:spcBef>
                        <a:buFont typeface="Arial" pitchFamily="34" charset="0"/>
                        <a:buNone/>
                      </a:pPr>
                      <a:r>
                        <a:rPr lang="zh-TW" altLang="en-US" dirty="0" smtClean="0"/>
                        <a:t>商業間諜</a:t>
                      </a:r>
                      <a:endParaRPr lang="en-US" altLang="zh-TW" dirty="0" smtClean="0"/>
                    </a:p>
                    <a:p>
                      <a:pPr>
                        <a:lnSpc>
                          <a:spcPct val="120000"/>
                        </a:lnSpc>
                        <a:spcBef>
                          <a:spcPts val="1000"/>
                        </a:spcBef>
                        <a:buFont typeface="Arial" pitchFamily="34" charset="0"/>
                        <a:buNone/>
                      </a:pPr>
                      <a:r>
                        <a:rPr lang="zh-TW" altLang="en-US" dirty="0" smtClean="0"/>
                        <a:t>重要員工離職</a:t>
                      </a:r>
                      <a:endParaRPr lang="en-US" altLang="zh-TW" dirty="0" smtClean="0"/>
                    </a:p>
                    <a:p>
                      <a:pPr>
                        <a:lnSpc>
                          <a:spcPct val="120000"/>
                        </a:lnSpc>
                        <a:spcBef>
                          <a:spcPts val="1000"/>
                        </a:spcBef>
                        <a:buFont typeface="Arial" pitchFamily="34" charset="0"/>
                        <a:buNone/>
                      </a:pPr>
                      <a:r>
                        <a:rPr lang="zh-TW" altLang="en-US" dirty="0" smtClean="0"/>
                        <a:t>非惡意的人為疏失</a:t>
                      </a:r>
                      <a:endParaRPr lang="en-US" altLang="zh-TW" dirty="0" smtClean="0"/>
                    </a:p>
                    <a:p>
                      <a:pPr>
                        <a:lnSpc>
                          <a:spcPct val="120000"/>
                        </a:lnSpc>
                        <a:spcBef>
                          <a:spcPts val="1000"/>
                        </a:spcBef>
                        <a:buFont typeface="Arial" pitchFamily="34" charset="0"/>
                        <a:buNone/>
                      </a:pPr>
                      <a:r>
                        <a:rPr lang="zh-TW" altLang="en-US" dirty="0" smtClean="0"/>
                        <a:t>盜匪侵入</a:t>
                      </a:r>
                      <a:endParaRPr lang="zh-TW" altLang="en-US" dirty="0"/>
                    </a:p>
                  </a:txBody>
                  <a:tcPr/>
                </a:tc>
                <a:tc>
                  <a:txBody>
                    <a:bodyPr/>
                    <a:lstStyle/>
                    <a:p>
                      <a:pPr>
                        <a:lnSpc>
                          <a:spcPct val="120000"/>
                        </a:lnSpc>
                        <a:spcBef>
                          <a:spcPts val="1000"/>
                        </a:spcBef>
                      </a:pPr>
                      <a:r>
                        <a:rPr lang="zh-TW" altLang="en-US" dirty="0" smtClean="0"/>
                        <a:t>火災</a:t>
                      </a:r>
                      <a:endParaRPr lang="en-US" altLang="zh-TW" dirty="0" smtClean="0"/>
                    </a:p>
                    <a:p>
                      <a:pPr>
                        <a:lnSpc>
                          <a:spcPct val="120000"/>
                        </a:lnSpc>
                        <a:spcBef>
                          <a:spcPts val="1000"/>
                        </a:spcBef>
                      </a:pPr>
                      <a:r>
                        <a:rPr lang="zh-TW" altLang="en-US" dirty="0" smtClean="0"/>
                        <a:t>地震</a:t>
                      </a:r>
                      <a:endParaRPr lang="en-US" altLang="zh-TW" dirty="0" smtClean="0"/>
                    </a:p>
                    <a:p>
                      <a:pPr>
                        <a:lnSpc>
                          <a:spcPct val="120000"/>
                        </a:lnSpc>
                        <a:spcBef>
                          <a:spcPts val="1000"/>
                        </a:spcBef>
                      </a:pPr>
                      <a:r>
                        <a:rPr lang="zh-TW" altLang="en-US" dirty="0" smtClean="0"/>
                        <a:t>水災</a:t>
                      </a:r>
                      <a:endParaRPr lang="en-US" altLang="zh-TW" dirty="0" smtClean="0"/>
                    </a:p>
                    <a:p>
                      <a:pPr>
                        <a:lnSpc>
                          <a:spcPct val="120000"/>
                        </a:lnSpc>
                        <a:spcBef>
                          <a:spcPts val="1000"/>
                        </a:spcBef>
                      </a:pPr>
                      <a:r>
                        <a:rPr lang="zh-TW" altLang="en-US" dirty="0" smtClean="0"/>
                        <a:t>颱風</a:t>
                      </a:r>
                      <a:endParaRPr lang="en-US" altLang="zh-TW" dirty="0" smtClean="0"/>
                    </a:p>
                    <a:p>
                      <a:pPr>
                        <a:lnSpc>
                          <a:spcPct val="120000"/>
                        </a:lnSpc>
                        <a:spcBef>
                          <a:spcPts val="1000"/>
                        </a:spcBef>
                      </a:pPr>
                      <a:r>
                        <a:rPr lang="zh-TW" altLang="en-US" dirty="0" smtClean="0"/>
                        <a:t>暴風雪 </a:t>
                      </a:r>
                      <a:r>
                        <a:rPr lang="en-US" altLang="zh-TW" dirty="0" smtClean="0"/>
                        <a:t>(</a:t>
                      </a:r>
                      <a:r>
                        <a:rPr lang="zh-TW" altLang="en-US" dirty="0" smtClean="0"/>
                        <a:t>外國</a:t>
                      </a:r>
                      <a:r>
                        <a:rPr lang="en-US" altLang="zh-TW" dirty="0" smtClean="0"/>
                        <a:t>)</a:t>
                      </a:r>
                      <a:endParaRPr lang="zh-TW" altLang="en-US" dirty="0"/>
                    </a:p>
                  </a:txBody>
                  <a:tcPr/>
                </a:tc>
                <a:tc>
                  <a:txBody>
                    <a:bodyPr/>
                    <a:lstStyle/>
                    <a:p>
                      <a:pPr>
                        <a:lnSpc>
                          <a:spcPct val="120000"/>
                        </a:lnSpc>
                        <a:spcBef>
                          <a:spcPts val="1000"/>
                        </a:spcBef>
                      </a:pPr>
                      <a:r>
                        <a:rPr lang="zh-TW" altLang="en-US" dirty="0" smtClean="0"/>
                        <a:t>電腦病毒、蠕蟲、木馬程式</a:t>
                      </a:r>
                      <a:endParaRPr lang="en-US" altLang="zh-TW" dirty="0" smtClean="0"/>
                    </a:p>
                    <a:p>
                      <a:pPr>
                        <a:lnSpc>
                          <a:spcPct val="120000"/>
                        </a:lnSpc>
                        <a:spcBef>
                          <a:spcPts val="1000"/>
                        </a:spcBef>
                      </a:pPr>
                      <a:r>
                        <a:rPr lang="zh-TW" altLang="en-US" dirty="0" smtClean="0"/>
                        <a:t>硬體故障</a:t>
                      </a:r>
                      <a:endParaRPr lang="en-US" altLang="zh-TW" dirty="0" smtClean="0"/>
                    </a:p>
                    <a:p>
                      <a:pPr>
                        <a:lnSpc>
                          <a:spcPct val="120000"/>
                        </a:lnSpc>
                        <a:spcBef>
                          <a:spcPts val="1000"/>
                        </a:spcBef>
                      </a:pPr>
                      <a:r>
                        <a:rPr lang="zh-TW" altLang="en-US" dirty="0" smtClean="0"/>
                        <a:t>軟體故障</a:t>
                      </a:r>
                      <a:endParaRPr lang="en-US" altLang="zh-TW" dirty="0" smtClean="0"/>
                    </a:p>
                    <a:p>
                      <a:pPr>
                        <a:lnSpc>
                          <a:spcPct val="120000"/>
                        </a:lnSpc>
                        <a:spcBef>
                          <a:spcPts val="1000"/>
                        </a:spcBef>
                      </a:pPr>
                      <a:r>
                        <a:rPr lang="zh-TW" altLang="en-US" dirty="0" smtClean="0"/>
                        <a:t>未經授權的使用系統資源，如盜打電話、盜用無線網路服務等</a:t>
                      </a:r>
                      <a:endParaRPr lang="en-US" altLang="zh-TW" dirty="0" smtClean="0"/>
                    </a:p>
                    <a:p>
                      <a:pPr>
                        <a:lnSpc>
                          <a:spcPct val="120000"/>
                        </a:lnSpc>
                        <a:spcBef>
                          <a:spcPts val="1000"/>
                        </a:spcBef>
                      </a:pPr>
                      <a:r>
                        <a:rPr lang="zh-TW" altLang="en-US" dirty="0" smtClean="0"/>
                        <a:t>監視系統故障</a:t>
                      </a:r>
                      <a:endParaRPr lang="en-US" altLang="zh-TW" dirty="0" smtClean="0"/>
                    </a:p>
                    <a:p>
                      <a:pPr>
                        <a:lnSpc>
                          <a:spcPct val="120000"/>
                        </a:lnSpc>
                        <a:spcBef>
                          <a:spcPts val="1000"/>
                        </a:spcBef>
                      </a:pPr>
                      <a:r>
                        <a:rPr lang="zh-TW" altLang="en-US" dirty="0" smtClean="0"/>
                        <a:t>門禁系統故障</a:t>
                      </a:r>
                      <a:endParaRPr lang="en-US" altLang="zh-TW" dirty="0" smtClean="0"/>
                    </a:p>
                  </a:txBody>
                  <a:tcPr/>
                </a:tc>
                <a:tc>
                  <a:txBody>
                    <a:bodyPr/>
                    <a:lstStyle/>
                    <a:p>
                      <a:pPr marL="0" marR="0" indent="0" algn="l" defTabSz="914400" rtl="0" eaLnBrk="1" fontAlgn="auto" latinLnBrk="0" hangingPunct="1">
                        <a:lnSpc>
                          <a:spcPct val="120000"/>
                        </a:lnSpc>
                        <a:spcBef>
                          <a:spcPts val="1000"/>
                        </a:spcBef>
                        <a:spcAft>
                          <a:spcPts val="0"/>
                        </a:spcAft>
                        <a:buClrTx/>
                        <a:buSzTx/>
                        <a:buFontTx/>
                        <a:buNone/>
                        <a:tabLst/>
                        <a:defRPr/>
                      </a:pPr>
                      <a:r>
                        <a:rPr lang="zh-TW" altLang="en-US" dirty="0" smtClean="0"/>
                        <a:t>讓清潔工在無人管理下清掃辦公室</a:t>
                      </a:r>
                      <a:endParaRPr lang="en-US" altLang="zh-TW" dirty="0" smtClean="0"/>
                    </a:p>
                    <a:p>
                      <a:pPr marL="0" marR="0" indent="0" algn="l" defTabSz="914400" rtl="0" eaLnBrk="1" fontAlgn="auto" latinLnBrk="0" hangingPunct="1">
                        <a:lnSpc>
                          <a:spcPct val="120000"/>
                        </a:lnSpc>
                        <a:spcBef>
                          <a:spcPts val="1000"/>
                        </a:spcBef>
                        <a:spcAft>
                          <a:spcPts val="0"/>
                        </a:spcAft>
                        <a:buClrTx/>
                        <a:buSzTx/>
                        <a:buFontTx/>
                        <a:buNone/>
                        <a:tabLst/>
                        <a:defRPr/>
                      </a:pPr>
                      <a:r>
                        <a:rPr lang="zh-TW" altLang="en-US" dirty="0" smtClean="0"/>
                        <a:t>共用傳真機或印表機</a:t>
                      </a:r>
                      <a:endParaRPr lang="en-US" altLang="zh-TW" dirty="0" smtClean="0"/>
                    </a:p>
                    <a:p>
                      <a:pPr>
                        <a:lnSpc>
                          <a:spcPct val="120000"/>
                        </a:lnSpc>
                        <a:spcBef>
                          <a:spcPts val="1000"/>
                        </a:spcBef>
                      </a:pPr>
                      <a:r>
                        <a:rPr lang="zh-TW" altLang="en-US" dirty="0" smtClean="0"/>
                        <a:t>帶機密資訊回家工作</a:t>
                      </a:r>
                      <a:endParaRPr lang="en-US" altLang="zh-TW" dirty="0" smtClean="0"/>
                    </a:p>
                  </a:txBody>
                  <a:tcPr/>
                </a:tc>
                <a:tc>
                  <a:txBody>
                    <a:bodyPr/>
                    <a:lstStyle/>
                    <a:p>
                      <a:pPr>
                        <a:lnSpc>
                          <a:spcPct val="120000"/>
                        </a:lnSpc>
                        <a:spcBef>
                          <a:spcPts val="1000"/>
                        </a:spcBef>
                      </a:pPr>
                      <a:r>
                        <a:rPr lang="zh-TW" altLang="en-US" dirty="0" smtClean="0"/>
                        <a:t>停水</a:t>
                      </a:r>
                      <a:endParaRPr lang="en-US" altLang="zh-TW" dirty="0" smtClean="0"/>
                    </a:p>
                    <a:p>
                      <a:pPr>
                        <a:lnSpc>
                          <a:spcPct val="120000"/>
                        </a:lnSpc>
                        <a:spcBef>
                          <a:spcPts val="1000"/>
                        </a:spcBef>
                      </a:pPr>
                      <a:r>
                        <a:rPr lang="zh-TW" altLang="en-US" dirty="0" smtClean="0"/>
                        <a:t>斷電</a:t>
                      </a:r>
                      <a:endParaRPr lang="en-US" altLang="zh-TW" dirty="0" smtClean="0"/>
                    </a:p>
                    <a:p>
                      <a:pPr>
                        <a:lnSpc>
                          <a:spcPct val="120000"/>
                        </a:lnSpc>
                        <a:spcBef>
                          <a:spcPts val="1000"/>
                        </a:spcBef>
                      </a:pPr>
                      <a:r>
                        <a:rPr lang="zh-TW" altLang="en-US" dirty="0" smtClean="0"/>
                        <a:t>有害物質外洩</a:t>
                      </a:r>
                      <a:endParaRPr lang="en-US" altLang="zh-TW" dirty="0" smtClean="0"/>
                    </a:p>
                    <a:p>
                      <a:pPr>
                        <a:lnSpc>
                          <a:spcPct val="120000"/>
                        </a:lnSpc>
                        <a:spcBef>
                          <a:spcPts val="1000"/>
                        </a:spcBef>
                      </a:pPr>
                      <a:r>
                        <a:rPr lang="zh-TW" altLang="en-US" dirty="0" smtClean="0"/>
                        <a:t>大型罷工或示威</a:t>
                      </a:r>
                      <a:endParaRPr lang="en-US" altLang="zh-TW" dirty="0" smtClean="0"/>
                    </a:p>
                    <a:p>
                      <a:pPr>
                        <a:lnSpc>
                          <a:spcPct val="120000"/>
                        </a:lnSpc>
                        <a:spcBef>
                          <a:spcPts val="1000"/>
                        </a:spcBef>
                      </a:pPr>
                      <a:r>
                        <a:rPr lang="zh-TW" altLang="en-US" dirty="0" smtClean="0"/>
                        <a:t>戰爭或軍事衝突</a:t>
                      </a:r>
                      <a:endParaRPr lang="en-US" altLang="zh-TW" dirty="0" smtClean="0"/>
                    </a:p>
                    <a:p>
                      <a:pPr>
                        <a:lnSpc>
                          <a:spcPct val="120000"/>
                        </a:lnSpc>
                        <a:spcBef>
                          <a:spcPts val="1000"/>
                        </a:spcBef>
                      </a:pPr>
                      <a:endParaRPr lang="zh-TW" altLang="en-US" dirty="0"/>
                    </a:p>
                  </a:txBody>
                  <a:tcPr/>
                </a:tc>
              </a:tr>
            </a:tbl>
          </a:graphicData>
        </a:graphic>
      </p:graphicFrame>
      <p:sp>
        <p:nvSpPr>
          <p:cNvPr id="3" name="標題 2"/>
          <p:cNvSpPr>
            <a:spLocks noGrp="1"/>
          </p:cNvSpPr>
          <p:nvPr>
            <p:ph type="title"/>
          </p:nvPr>
        </p:nvSpPr>
        <p:spPr/>
        <p:txBody>
          <a:bodyPr/>
          <a:lstStyle/>
          <a:p>
            <a:r>
              <a:rPr lang="zh-TW" altLang="en-US" dirty="0" smtClean="0"/>
              <a:t>威脅來源的種類</a:t>
            </a:r>
            <a:endParaRPr lang="zh-TW" altLang="en-US" dirty="0"/>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一些衝擊可以做量化的評估，例如金錢的損失、修復系統的成本、或是在威脅發生之後解決問題所需要付出的財力與時間等。</a:t>
            </a:r>
            <a:endParaRPr lang="en-US" altLang="zh-TW" sz="2000" dirty="0" smtClean="0"/>
          </a:p>
          <a:p>
            <a:r>
              <a:rPr lang="zh-TW" altLang="en-US" sz="2000" dirty="0" smtClean="0"/>
              <a:t>另一些衝擊則無法做量化的測量，例如公信力的喪失、公司形像損傷等。</a:t>
            </a:r>
            <a:r>
              <a:rPr lang="en-US" altLang="zh-TW" sz="2000" dirty="0" smtClean="0"/>
              <a:t>NIST</a:t>
            </a:r>
            <a:r>
              <a:rPr lang="zh-TW" altLang="en-US" sz="2000" dirty="0" smtClean="0"/>
              <a:t> 的 </a:t>
            </a:r>
            <a:r>
              <a:rPr lang="en-US" altLang="zh-TW" sz="2000" dirty="0" smtClean="0"/>
              <a:t>SP800-30</a:t>
            </a:r>
            <a:r>
              <a:rPr lang="zh-TW" altLang="en-US" sz="2000" dirty="0" smtClean="0"/>
              <a:t> 文件以定性的方式將它們描述為高、中、及低度的衝擊。</a:t>
            </a:r>
            <a:endParaRPr lang="zh-TW" altLang="en-US" sz="2000" dirty="0"/>
          </a:p>
        </p:txBody>
      </p:sp>
      <p:sp>
        <p:nvSpPr>
          <p:cNvPr id="3" name="標題 2"/>
          <p:cNvSpPr>
            <a:spLocks noGrp="1"/>
          </p:cNvSpPr>
          <p:nvPr>
            <p:ph type="title"/>
          </p:nvPr>
        </p:nvSpPr>
        <p:spPr/>
        <p:txBody>
          <a:bodyPr/>
          <a:lstStyle/>
          <a:p>
            <a:r>
              <a:rPr lang="zh-TW" altLang="en-US" dirty="0" smtClean="0"/>
              <a:t>分析衝擊</a:t>
            </a:r>
            <a:endParaRPr lang="zh-TW" altLang="en-US" dirty="0"/>
          </a:p>
        </p:txBody>
      </p:sp>
      <p:graphicFrame>
        <p:nvGraphicFramePr>
          <p:cNvPr id="4" name="表格 3"/>
          <p:cNvGraphicFramePr>
            <a:graphicFrameLocks noGrp="1"/>
          </p:cNvGraphicFramePr>
          <p:nvPr/>
        </p:nvGraphicFramePr>
        <p:xfrm>
          <a:off x="285720" y="3500438"/>
          <a:ext cx="8215370" cy="2839720"/>
        </p:xfrm>
        <a:graphic>
          <a:graphicData uri="http://schemas.openxmlformats.org/drawingml/2006/table">
            <a:tbl>
              <a:tblPr firstRow="1" bandRow="1">
                <a:tableStyleId>{5C22544A-7EE6-4342-B048-85BDC9FD1C3A}</a:tableStyleId>
              </a:tblPr>
              <a:tblGrid>
                <a:gridCol w="1658147"/>
                <a:gridCol w="6557223"/>
              </a:tblGrid>
              <a:tr h="370840">
                <a:tc>
                  <a:txBody>
                    <a:bodyPr/>
                    <a:lstStyle/>
                    <a:p>
                      <a:pPr algn="ctr"/>
                      <a:r>
                        <a:rPr lang="zh-TW" altLang="en-US" dirty="0" smtClean="0"/>
                        <a:t>衝擊的等級</a:t>
                      </a:r>
                      <a:endParaRPr lang="zh-TW" altLang="en-US" dirty="0"/>
                    </a:p>
                  </a:txBody>
                  <a:tcPr/>
                </a:tc>
                <a:tc>
                  <a:txBody>
                    <a:bodyPr/>
                    <a:lstStyle/>
                    <a:p>
                      <a:pPr algn="ctr"/>
                      <a:r>
                        <a:rPr lang="zh-TW" altLang="en-US" dirty="0" smtClean="0"/>
                        <a:t>衝擊的定義</a:t>
                      </a:r>
                      <a:endParaRPr lang="zh-TW" altLang="en-US" dirty="0"/>
                    </a:p>
                  </a:txBody>
                  <a:tcPr/>
                </a:tc>
              </a:tr>
              <a:tr h="370840">
                <a:tc>
                  <a:txBody>
                    <a:bodyPr/>
                    <a:lstStyle/>
                    <a:p>
                      <a:pPr algn="ctr"/>
                      <a:r>
                        <a:rPr lang="zh-TW" altLang="en-US" dirty="0" smtClean="0"/>
                        <a:t>高</a:t>
                      </a:r>
                      <a:endParaRPr lang="zh-TW" altLang="en-US" dirty="0"/>
                    </a:p>
                  </a:txBody>
                  <a:tcPr anchor="ctr"/>
                </a:tc>
                <a:tc>
                  <a:txBody>
                    <a:bodyPr/>
                    <a:lstStyle/>
                    <a:p>
                      <a:r>
                        <a:rPr lang="zh-TW" altLang="en-US" dirty="0" smtClean="0"/>
                        <a:t>對弱點的運用</a:t>
                      </a:r>
                      <a:r>
                        <a:rPr lang="zh-TW" altLang="en-US" dirty="0" smtClean="0">
                          <a:sym typeface="Wingdings" pitchFamily="2" charset="2"/>
                        </a:rPr>
                        <a:t>：</a:t>
                      </a:r>
                      <a:r>
                        <a:rPr lang="en-US" altLang="zh-TW" dirty="0" smtClean="0">
                          <a:sym typeface="Wingdings" pitchFamily="2" charset="2"/>
                        </a:rPr>
                        <a:t>1. </a:t>
                      </a:r>
                      <a:r>
                        <a:rPr lang="zh-TW" altLang="en-US" dirty="0" smtClean="0">
                          <a:sym typeface="Wingdings" pitchFamily="2" charset="2"/>
                        </a:rPr>
                        <a:t>可能會造成重要有形資產或資源的極高成本損失</a:t>
                      </a:r>
                      <a:r>
                        <a:rPr lang="en-US" altLang="zh-TW" dirty="0" smtClean="0">
                          <a:sym typeface="Wingdings" pitchFamily="2" charset="2"/>
                        </a:rPr>
                        <a:t>; 2.</a:t>
                      </a:r>
                      <a:r>
                        <a:rPr lang="zh-TW" altLang="en-US" dirty="0" smtClean="0">
                          <a:sym typeface="Wingdings" pitchFamily="2" charset="2"/>
                        </a:rPr>
                        <a:t> 可能嚴重地違背、傷害或阻礙一個組織的使命、聲譽、或利益</a:t>
                      </a:r>
                      <a:r>
                        <a:rPr lang="en-US" altLang="zh-TW" dirty="0" smtClean="0">
                          <a:sym typeface="Wingdings" pitchFamily="2" charset="2"/>
                        </a:rPr>
                        <a:t> ; 3.</a:t>
                      </a:r>
                      <a:r>
                        <a:rPr lang="zh-TW" altLang="en-US" dirty="0" smtClean="0">
                          <a:sym typeface="Wingdings" pitchFamily="2" charset="2"/>
                        </a:rPr>
                        <a:t> 可能造成人員的死亡或嚴重受傷。</a:t>
                      </a:r>
                      <a:endParaRPr lang="zh-TW" altLang="en-US" dirty="0"/>
                    </a:p>
                  </a:txBody>
                  <a:tcPr/>
                </a:tc>
              </a:tr>
              <a:tr h="370840">
                <a:tc>
                  <a:txBody>
                    <a:bodyPr/>
                    <a:lstStyle/>
                    <a:p>
                      <a:pPr algn="ctr"/>
                      <a:r>
                        <a:rPr lang="zh-TW" altLang="en-US" dirty="0" smtClean="0"/>
                        <a:t>中</a:t>
                      </a:r>
                      <a:endParaRPr lang="zh-TW"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對弱點的運用</a:t>
                      </a:r>
                      <a:r>
                        <a:rPr lang="zh-TW" altLang="en-US" dirty="0" smtClean="0">
                          <a:sym typeface="Wingdings" pitchFamily="2" charset="2"/>
                        </a:rPr>
                        <a:t>：</a:t>
                      </a:r>
                      <a:r>
                        <a:rPr lang="en-US" altLang="zh-TW" dirty="0" smtClean="0">
                          <a:sym typeface="Wingdings" pitchFamily="2" charset="2"/>
                        </a:rPr>
                        <a:t>1. </a:t>
                      </a:r>
                      <a:r>
                        <a:rPr lang="zh-TW" altLang="en-US" dirty="0" smtClean="0">
                          <a:sym typeface="Wingdings" pitchFamily="2" charset="2"/>
                        </a:rPr>
                        <a:t>可能會造成有形資產或資源的高成本損失</a:t>
                      </a:r>
                      <a:r>
                        <a:rPr lang="en-US" altLang="zh-TW" dirty="0" smtClean="0">
                          <a:sym typeface="Wingdings" pitchFamily="2" charset="2"/>
                        </a:rPr>
                        <a:t>; 2.</a:t>
                      </a:r>
                      <a:r>
                        <a:rPr lang="zh-TW" altLang="en-US" dirty="0" smtClean="0">
                          <a:sym typeface="Wingdings" pitchFamily="2" charset="2"/>
                        </a:rPr>
                        <a:t> 可能違背、傷害或阻礙一個組織的使命、聲譽、或利益</a:t>
                      </a:r>
                      <a:r>
                        <a:rPr lang="en-US" altLang="zh-TW" dirty="0" smtClean="0">
                          <a:sym typeface="Wingdings" pitchFamily="2" charset="2"/>
                        </a:rPr>
                        <a:t> ; 3.</a:t>
                      </a:r>
                      <a:r>
                        <a:rPr lang="zh-TW" altLang="en-US" dirty="0" smtClean="0">
                          <a:sym typeface="Wingdings" pitchFamily="2" charset="2"/>
                        </a:rPr>
                        <a:t> 可能造成人員受傷。</a:t>
                      </a:r>
                    </a:p>
                  </a:txBody>
                  <a:tcPr/>
                </a:tc>
              </a:tr>
              <a:tr h="370840">
                <a:tc>
                  <a:txBody>
                    <a:bodyPr/>
                    <a:lstStyle/>
                    <a:p>
                      <a:pPr algn="ctr"/>
                      <a:r>
                        <a:rPr lang="zh-TW" altLang="en-US" dirty="0" smtClean="0"/>
                        <a:t>低</a:t>
                      </a:r>
                      <a:endParaRPr lang="zh-TW"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對弱點的運用</a:t>
                      </a:r>
                      <a:r>
                        <a:rPr lang="zh-TW" altLang="en-US" dirty="0" smtClean="0">
                          <a:sym typeface="Wingdings" pitchFamily="2" charset="2"/>
                        </a:rPr>
                        <a:t>：</a:t>
                      </a:r>
                      <a:r>
                        <a:rPr lang="en-US" altLang="zh-TW" dirty="0" smtClean="0">
                          <a:sym typeface="Wingdings" pitchFamily="2" charset="2"/>
                        </a:rPr>
                        <a:t>1. </a:t>
                      </a:r>
                      <a:r>
                        <a:rPr lang="zh-TW" altLang="en-US" dirty="0" smtClean="0">
                          <a:sym typeface="Wingdings" pitchFamily="2" charset="2"/>
                        </a:rPr>
                        <a:t>可能會造成一些有形資產或資源的損失</a:t>
                      </a:r>
                      <a:r>
                        <a:rPr lang="en-US" altLang="zh-TW" dirty="0" smtClean="0">
                          <a:sym typeface="Wingdings" pitchFamily="2" charset="2"/>
                        </a:rPr>
                        <a:t>; 2.</a:t>
                      </a:r>
                      <a:r>
                        <a:rPr lang="zh-TW" altLang="en-US" dirty="0" smtClean="0">
                          <a:sym typeface="Wingdings" pitchFamily="2" charset="2"/>
                        </a:rPr>
                        <a:t> 可能明顯地影響一個組織的使命、聲譽、或利益</a:t>
                      </a:r>
                      <a:r>
                        <a:rPr lang="en-US" altLang="zh-TW" dirty="0" smtClean="0">
                          <a:sym typeface="Wingdings" pitchFamily="2" charset="2"/>
                        </a:rPr>
                        <a:t> </a:t>
                      </a:r>
                      <a:r>
                        <a:rPr lang="zh-TW" altLang="en-US" dirty="0" smtClean="0">
                          <a:sym typeface="Wingdings" pitchFamily="2" charset="2"/>
                        </a:rPr>
                        <a:t>。</a:t>
                      </a:r>
                    </a:p>
                  </a:txBody>
                  <a:tcPr/>
                </a:tc>
              </a:tr>
            </a:tbl>
          </a:graphicData>
        </a:graphic>
      </p:graphicFrame>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714644"/>
          </a:xfrm>
        </p:spPr>
        <p:txBody>
          <a:bodyPr>
            <a:normAutofit/>
          </a:bodyPr>
          <a:lstStyle/>
          <a:p>
            <a:pPr>
              <a:spcBef>
                <a:spcPts val="800"/>
              </a:spcBef>
            </a:pPr>
            <a:r>
              <a:rPr lang="zh-TW" altLang="en-US" sz="2000" dirty="0" smtClean="0"/>
              <a:t>我們可以用</a:t>
            </a:r>
            <a:r>
              <a:rPr lang="zh-TW" altLang="en-US" sz="2000" dirty="0" smtClean="0">
                <a:ea typeface="微軟正黑體"/>
              </a:rPr>
              <a:t>「</a:t>
            </a:r>
            <a:r>
              <a:rPr lang="zh-TW" altLang="en-US" sz="2000" dirty="0" smtClean="0"/>
              <a:t>可能性評分</a:t>
            </a:r>
            <a:r>
              <a:rPr lang="en-US" altLang="zh-TW" sz="2000" dirty="0" smtClean="0"/>
              <a:t> (likelihood rating)</a:t>
            </a:r>
            <a:r>
              <a:rPr lang="zh-TW" altLang="en-US" sz="2000" dirty="0" smtClean="0">
                <a:ea typeface="微軟正黑體"/>
              </a:rPr>
              <a:t>」</a:t>
            </a:r>
            <a:r>
              <a:rPr lang="en-US" altLang="zh-TW" sz="2000" dirty="0" smtClean="0"/>
              <a:t> </a:t>
            </a:r>
            <a:r>
              <a:rPr lang="zh-TW" altLang="en-US" sz="2000" dirty="0" smtClean="0"/>
              <a:t>來表現一個潛在的弱點被威脅所運用的機率，以下因素決定這項評分：</a:t>
            </a:r>
            <a:endParaRPr lang="en-US" altLang="zh-TW" sz="2000" dirty="0" smtClean="0"/>
          </a:p>
          <a:p>
            <a:pPr lvl="1">
              <a:spcBef>
                <a:spcPts val="800"/>
              </a:spcBef>
            </a:pPr>
            <a:r>
              <a:rPr lang="zh-TW" altLang="en-US" sz="1800" dirty="0" smtClean="0"/>
              <a:t>威脅來源的動機與能力</a:t>
            </a:r>
            <a:endParaRPr lang="en-US" altLang="zh-TW" sz="1800" dirty="0" smtClean="0"/>
          </a:p>
          <a:p>
            <a:pPr lvl="1">
              <a:spcBef>
                <a:spcPts val="800"/>
              </a:spcBef>
            </a:pPr>
            <a:r>
              <a:rPr lang="zh-TW" altLang="en-US" sz="1800" dirty="0" smtClean="0"/>
              <a:t>弱點的特性</a:t>
            </a:r>
            <a:endParaRPr lang="en-US" altLang="zh-TW" sz="1800" dirty="0" smtClean="0"/>
          </a:p>
          <a:p>
            <a:pPr lvl="1">
              <a:spcBef>
                <a:spcPts val="800"/>
              </a:spcBef>
            </a:pPr>
            <a:r>
              <a:rPr lang="zh-TW" altLang="en-US" sz="1800" dirty="0" smtClean="0"/>
              <a:t>安全防禦措施是否存在並有效</a:t>
            </a:r>
            <a:endParaRPr lang="en-US" altLang="zh-TW" sz="1800" dirty="0" smtClean="0"/>
          </a:p>
          <a:p>
            <a:pPr>
              <a:spcBef>
                <a:spcPts val="800"/>
              </a:spcBef>
            </a:pPr>
            <a:r>
              <a:rPr lang="en-US" altLang="zh-TW" sz="2000" dirty="0" smtClean="0"/>
              <a:t>NIST</a:t>
            </a:r>
            <a:r>
              <a:rPr lang="zh-TW" altLang="en-US" sz="2000" dirty="0" smtClean="0"/>
              <a:t> 的 </a:t>
            </a:r>
            <a:r>
              <a:rPr lang="en-US" altLang="zh-TW" sz="2000" dirty="0" smtClean="0"/>
              <a:t>SP800-30</a:t>
            </a:r>
            <a:r>
              <a:rPr lang="zh-TW" altLang="en-US" sz="2000" dirty="0" smtClean="0"/>
              <a:t> 文件將它分為三個評分：高、中、低。</a:t>
            </a:r>
            <a:endParaRPr lang="zh-TW" altLang="en-US" sz="2000" dirty="0"/>
          </a:p>
        </p:txBody>
      </p:sp>
      <p:sp>
        <p:nvSpPr>
          <p:cNvPr id="3" name="標題 2"/>
          <p:cNvSpPr>
            <a:spLocks noGrp="1"/>
          </p:cNvSpPr>
          <p:nvPr>
            <p:ph type="title"/>
          </p:nvPr>
        </p:nvSpPr>
        <p:spPr/>
        <p:txBody>
          <a:bodyPr/>
          <a:lstStyle/>
          <a:p>
            <a:r>
              <a:rPr lang="zh-TW" altLang="en-US" dirty="0" smtClean="0"/>
              <a:t>決定可能性</a:t>
            </a:r>
            <a:endParaRPr lang="zh-TW" altLang="en-US" dirty="0"/>
          </a:p>
        </p:txBody>
      </p:sp>
      <p:graphicFrame>
        <p:nvGraphicFramePr>
          <p:cNvPr id="4" name="表格 3"/>
          <p:cNvGraphicFramePr>
            <a:graphicFrameLocks noGrp="1"/>
          </p:cNvGraphicFramePr>
          <p:nvPr/>
        </p:nvGraphicFramePr>
        <p:xfrm>
          <a:off x="285720" y="4071942"/>
          <a:ext cx="8215370" cy="2291080"/>
        </p:xfrm>
        <a:graphic>
          <a:graphicData uri="http://schemas.openxmlformats.org/drawingml/2006/table">
            <a:tbl>
              <a:tblPr firstRow="1" bandRow="1">
                <a:tableStyleId>{5C22544A-7EE6-4342-B048-85BDC9FD1C3A}</a:tableStyleId>
              </a:tblPr>
              <a:tblGrid>
                <a:gridCol w="1994022"/>
                <a:gridCol w="6221348"/>
              </a:tblGrid>
              <a:tr h="370840">
                <a:tc>
                  <a:txBody>
                    <a:bodyPr/>
                    <a:lstStyle/>
                    <a:p>
                      <a:pPr algn="ctr"/>
                      <a:r>
                        <a:rPr lang="zh-TW" altLang="en-US" dirty="0" smtClean="0"/>
                        <a:t>可能性等級</a:t>
                      </a:r>
                      <a:endParaRPr lang="zh-TW" altLang="en-US" dirty="0"/>
                    </a:p>
                  </a:txBody>
                  <a:tcPr/>
                </a:tc>
                <a:tc>
                  <a:txBody>
                    <a:bodyPr/>
                    <a:lstStyle/>
                    <a:p>
                      <a:pPr algn="ctr"/>
                      <a:r>
                        <a:rPr lang="zh-TW" altLang="en-US" dirty="0" smtClean="0"/>
                        <a:t>可能性定義</a:t>
                      </a:r>
                      <a:endParaRPr lang="zh-TW" altLang="en-US" dirty="0"/>
                    </a:p>
                  </a:txBody>
                  <a:tcPr/>
                </a:tc>
              </a:tr>
              <a:tr h="370840">
                <a:tc>
                  <a:txBody>
                    <a:bodyPr/>
                    <a:lstStyle/>
                    <a:p>
                      <a:pPr algn="ctr"/>
                      <a:r>
                        <a:rPr lang="zh-TW" altLang="en-US" dirty="0" smtClean="0"/>
                        <a:t>高</a:t>
                      </a:r>
                      <a:endParaRPr lang="zh-TW" altLang="en-US" dirty="0"/>
                    </a:p>
                  </a:txBody>
                  <a:tcPr anchor="ctr"/>
                </a:tc>
                <a:tc>
                  <a:txBody>
                    <a:bodyPr/>
                    <a:lstStyle/>
                    <a:p>
                      <a:r>
                        <a:rPr lang="zh-TW" altLang="en-US" dirty="0" smtClean="0"/>
                        <a:t>威脅來源有很高的動機與足夠的能力，並且這個弱點的安全防禦措施效果不佳。</a:t>
                      </a:r>
                      <a:endParaRPr lang="zh-TW" altLang="en-US" dirty="0"/>
                    </a:p>
                  </a:txBody>
                  <a:tcPr/>
                </a:tc>
              </a:tr>
              <a:tr h="370840">
                <a:tc>
                  <a:txBody>
                    <a:bodyPr/>
                    <a:lstStyle/>
                    <a:p>
                      <a:pPr algn="ctr"/>
                      <a:r>
                        <a:rPr lang="zh-TW" altLang="en-US" dirty="0" smtClean="0"/>
                        <a:t>中</a:t>
                      </a:r>
                      <a:endParaRPr lang="zh-TW"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威脅來源具有動機且具備能力，安全防禦措施存在且可能阻礙對這個弱點的運用。</a:t>
                      </a:r>
                    </a:p>
                  </a:txBody>
                  <a:tcPr/>
                </a:tc>
              </a:tr>
              <a:tr h="370840">
                <a:tc>
                  <a:txBody>
                    <a:bodyPr/>
                    <a:lstStyle/>
                    <a:p>
                      <a:pPr algn="ctr"/>
                      <a:r>
                        <a:rPr lang="zh-TW" altLang="en-US" dirty="0" smtClean="0"/>
                        <a:t>低</a:t>
                      </a:r>
                      <a:endParaRPr lang="zh-TW"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威脅來源缺乏動機或能力，或者防禦措施存在並能完全阻止或至少有效的阻礙對這個弱點的運用。</a:t>
                      </a:r>
                    </a:p>
                  </a:txBody>
                  <a:tcPr/>
                </a:tc>
              </a:tr>
            </a:tbl>
          </a:graphicData>
        </a:graphic>
      </p:graphicFrame>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29317</TotalTime>
  <Words>8571</Words>
  <Application>Microsoft Office PowerPoint</Application>
  <PresentationFormat>如螢幕大小 (4:3)</PresentationFormat>
  <Paragraphs>656</Paragraphs>
  <Slides>55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55</vt:i4>
      </vt:variant>
    </vt:vector>
  </HeadingPairs>
  <TitlesOfParts>
    <vt:vector size="63"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資訊安全管理系統</vt:lpstr>
      <vt:lpstr>資訊風險的定義</vt:lpstr>
      <vt:lpstr>資訊資產的估價方法</vt:lpstr>
      <vt:lpstr>識別資訊弱點</vt:lpstr>
      <vt:lpstr>識別資訊威脅</vt:lpstr>
      <vt:lpstr>威脅來源的種類</vt:lpstr>
      <vt:lpstr>分析衝擊</vt:lpstr>
      <vt:lpstr>決定可能性</vt:lpstr>
      <vt:lpstr>風險分析的種類</vt:lpstr>
      <vt:lpstr>定量風險分析</vt:lpstr>
      <vt:lpstr>定量風險分析 – 第一步驟</vt:lpstr>
      <vt:lpstr>定量風險分析 – 第二步驟</vt:lpstr>
      <vt:lpstr>定量風險分析 – 第三步驟</vt:lpstr>
      <vt:lpstr>定性風險分析 (I)</vt:lpstr>
      <vt:lpstr>定性風險分析 (II)</vt:lpstr>
      <vt:lpstr>風險的處置方法</vt:lpstr>
      <vt:lpstr>接受風險</vt:lpstr>
      <vt:lpstr>風險處置行動點</vt:lpstr>
      <vt:lpstr>轉移風險</vt:lpstr>
      <vt:lpstr>避免風險</vt:lpstr>
      <vt:lpstr>降低風險</vt:lpstr>
      <vt:lpstr>建立風險管理計畫</vt:lpstr>
      <vt:lpstr>識別殘餘風險</vt:lpstr>
      <vt:lpstr>ISMS / ISO 27001的要求</vt:lpstr>
      <vt:lpstr>戴明循環</vt:lpstr>
      <vt:lpstr>ISO 四階文件</vt:lpstr>
      <vt:lpstr>ISMS四階文件範例</vt:lpstr>
      <vt:lpstr>ISO 27001 資訊安全管理系統</vt:lpstr>
      <vt:lpstr>建立與管理 ISMS – 4.2 (I) </vt:lpstr>
      <vt:lpstr>建立與管理 ISMS – 4.2 (II) </vt:lpstr>
      <vt:lpstr>文件化的要求 – 4.3</vt:lpstr>
      <vt:lpstr>管理階層的承諾 – 5.1</vt:lpstr>
      <vt:lpstr>資源管理 – 5.2</vt:lpstr>
      <vt:lpstr>ISMS 內部稽核 – 6</vt:lpstr>
      <vt:lpstr>ISMS 之管理階層審查 – 7</vt:lpstr>
      <vt:lpstr>ISMS 之矯正措施 – 8.2</vt:lpstr>
      <vt:lpstr>ISMS 之預防措施 – 8.3</vt:lpstr>
      <vt:lpstr>控制目標與控制措施 – 附錄 A</vt:lpstr>
      <vt:lpstr>安全政策與資訊安全的組織</vt:lpstr>
      <vt:lpstr>資產管理的控制目標</vt:lpstr>
      <vt:lpstr>人力資源安全的控制目標</vt:lpstr>
      <vt:lpstr>實體與環境安全的控制目標</vt:lpstr>
      <vt:lpstr>通訊與作業管理的控制目標 (I)</vt:lpstr>
      <vt:lpstr>通訊與作業管理的控制目標 (II)</vt:lpstr>
      <vt:lpstr>通訊與作業管理的控制目標 (III)</vt:lpstr>
      <vt:lpstr>存取控制的控制目標 (I)</vt:lpstr>
      <vt:lpstr>存取控制的控制目標 (II)</vt:lpstr>
      <vt:lpstr>資訊系統獲取、開發及維護 (I)</vt:lpstr>
      <vt:lpstr>資訊系統獲取、開發及維護 (II)</vt:lpstr>
      <vt:lpstr>資訊安全事故管理與營運持續管理</vt:lpstr>
      <vt:lpstr>遵循性的控制目標 </vt:lpstr>
      <vt:lpstr>稽核的原則與類型</vt:lpstr>
      <vt:lpstr>稽核的進行</vt:lpstr>
      <vt:lpstr>稽核結論與報告</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2683</cp:revision>
  <dcterms:created xsi:type="dcterms:W3CDTF">2007-09-03T02:45:25Z</dcterms:created>
  <dcterms:modified xsi:type="dcterms:W3CDTF">2013-01-28T07:57:08Z</dcterms:modified>
</cp:coreProperties>
</file>