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36"/>
  </p:notesMasterIdLst>
  <p:handoutMasterIdLst>
    <p:handoutMasterId r:id="rId37"/>
  </p:handoutMasterIdLst>
  <p:sldIdLst>
    <p:sldId id="318" r:id="rId2"/>
    <p:sldId id="261" r:id="rId3"/>
    <p:sldId id="312" r:id="rId4"/>
    <p:sldId id="319" r:id="rId5"/>
    <p:sldId id="267" r:id="rId6"/>
    <p:sldId id="268" r:id="rId7"/>
    <p:sldId id="310" r:id="rId8"/>
    <p:sldId id="263" r:id="rId9"/>
    <p:sldId id="320" r:id="rId10"/>
    <p:sldId id="266" r:id="rId11"/>
    <p:sldId id="264" r:id="rId12"/>
    <p:sldId id="314" r:id="rId13"/>
    <p:sldId id="273" r:id="rId14"/>
    <p:sldId id="274" r:id="rId15"/>
    <p:sldId id="275" r:id="rId16"/>
    <p:sldId id="313" r:id="rId17"/>
    <p:sldId id="277" r:id="rId18"/>
    <p:sldId id="278" r:id="rId19"/>
    <p:sldId id="279" r:id="rId20"/>
    <p:sldId id="294" r:id="rId21"/>
    <p:sldId id="316" r:id="rId22"/>
    <p:sldId id="280" r:id="rId23"/>
    <p:sldId id="281" r:id="rId24"/>
    <p:sldId id="311" r:id="rId25"/>
    <p:sldId id="284" r:id="rId26"/>
    <p:sldId id="285" r:id="rId27"/>
    <p:sldId id="289" r:id="rId28"/>
    <p:sldId id="286" r:id="rId29"/>
    <p:sldId id="305" r:id="rId30"/>
    <p:sldId id="297" r:id="rId31"/>
    <p:sldId id="287" r:id="rId32"/>
    <p:sldId id="298" r:id="rId33"/>
    <p:sldId id="299" r:id="rId34"/>
    <p:sldId id="307" r:id="rId35"/>
  </p:sldIdLst>
  <p:sldSz cx="9144000" cy="6858000" type="overhead"/>
  <p:notesSz cx="6858000" cy="9144000"/>
  <p:defaultTextStyle>
    <a:defPPr>
      <a:defRPr lang="zh-TW"/>
    </a:defPPr>
    <a:lvl1pPr marL="0" algn="l" defTabSz="914226" rtl="0" eaLnBrk="1" latinLnBrk="0" hangingPunct="1">
      <a:defRPr sz="1700" kern="1200">
        <a:solidFill>
          <a:schemeClr val="tx1"/>
        </a:solidFill>
        <a:latin typeface="+mn-lt"/>
        <a:ea typeface="+mn-ea"/>
        <a:cs typeface="+mn-cs"/>
      </a:defRPr>
    </a:lvl1pPr>
    <a:lvl2pPr marL="457113" algn="l" defTabSz="914226" rtl="0" eaLnBrk="1" latinLnBrk="0" hangingPunct="1">
      <a:defRPr sz="1700" kern="1200">
        <a:solidFill>
          <a:schemeClr val="tx1"/>
        </a:solidFill>
        <a:latin typeface="+mn-lt"/>
        <a:ea typeface="+mn-ea"/>
        <a:cs typeface="+mn-cs"/>
      </a:defRPr>
    </a:lvl2pPr>
    <a:lvl3pPr marL="914226" algn="l" defTabSz="914226" rtl="0" eaLnBrk="1" latinLnBrk="0" hangingPunct="1">
      <a:defRPr sz="1700" kern="1200">
        <a:solidFill>
          <a:schemeClr val="tx1"/>
        </a:solidFill>
        <a:latin typeface="+mn-lt"/>
        <a:ea typeface="+mn-ea"/>
        <a:cs typeface="+mn-cs"/>
      </a:defRPr>
    </a:lvl3pPr>
    <a:lvl4pPr marL="1371341" algn="l" defTabSz="914226" rtl="0" eaLnBrk="1" latinLnBrk="0" hangingPunct="1">
      <a:defRPr sz="1700" kern="1200">
        <a:solidFill>
          <a:schemeClr val="tx1"/>
        </a:solidFill>
        <a:latin typeface="+mn-lt"/>
        <a:ea typeface="+mn-ea"/>
        <a:cs typeface="+mn-cs"/>
      </a:defRPr>
    </a:lvl4pPr>
    <a:lvl5pPr marL="1828453" algn="l" defTabSz="914226" rtl="0" eaLnBrk="1" latinLnBrk="0" hangingPunct="1">
      <a:defRPr sz="1700" kern="1200">
        <a:solidFill>
          <a:schemeClr val="tx1"/>
        </a:solidFill>
        <a:latin typeface="+mn-lt"/>
        <a:ea typeface="+mn-ea"/>
        <a:cs typeface="+mn-cs"/>
      </a:defRPr>
    </a:lvl5pPr>
    <a:lvl6pPr marL="2285566" algn="l" defTabSz="914226" rtl="0" eaLnBrk="1" latinLnBrk="0" hangingPunct="1">
      <a:defRPr sz="1700" kern="1200">
        <a:solidFill>
          <a:schemeClr val="tx1"/>
        </a:solidFill>
        <a:latin typeface="+mn-lt"/>
        <a:ea typeface="+mn-ea"/>
        <a:cs typeface="+mn-cs"/>
      </a:defRPr>
    </a:lvl6pPr>
    <a:lvl7pPr marL="2742679" algn="l" defTabSz="914226" rtl="0" eaLnBrk="1" latinLnBrk="0" hangingPunct="1">
      <a:defRPr sz="1700" kern="1200">
        <a:solidFill>
          <a:schemeClr val="tx1"/>
        </a:solidFill>
        <a:latin typeface="+mn-lt"/>
        <a:ea typeface="+mn-ea"/>
        <a:cs typeface="+mn-cs"/>
      </a:defRPr>
    </a:lvl7pPr>
    <a:lvl8pPr marL="3199794" algn="l" defTabSz="914226" rtl="0" eaLnBrk="1" latinLnBrk="0" hangingPunct="1">
      <a:defRPr sz="1700" kern="1200">
        <a:solidFill>
          <a:schemeClr val="tx1"/>
        </a:solidFill>
        <a:latin typeface="+mn-lt"/>
        <a:ea typeface="+mn-ea"/>
        <a:cs typeface="+mn-cs"/>
      </a:defRPr>
    </a:lvl8pPr>
    <a:lvl9pPr marL="3656907" algn="l" defTabSz="914226"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72" autoAdjust="0"/>
    <p:restoredTop sz="94075" autoAdjust="0"/>
  </p:normalViewPr>
  <p:slideViewPr>
    <p:cSldViewPr>
      <p:cViewPr varScale="1">
        <p:scale>
          <a:sx n="89" d="100"/>
          <a:sy n="89" d="100"/>
        </p:scale>
        <p:origin x="883" y="53"/>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F341A6-FE87-45E0-B9CD-8D81A782F5BC}"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zh-TW" altLang="en-US"/>
        </a:p>
      </dgm:t>
    </dgm:pt>
    <dgm:pt modelId="{182B93BB-965F-406A-B1D1-799B30EA1E45}">
      <dgm:prSet phldrT="[文字]" custT="1"/>
      <dgm:spPr/>
      <dgm:t>
        <a:bodyPr/>
        <a:lstStyle/>
        <a:p>
          <a:r>
            <a:rPr lang="zh-TW" altLang="en-US" sz="2000" dirty="0" smtClean="0"/>
            <a:t>資訊科技從</a:t>
          </a:r>
          <a:r>
            <a:rPr lang="en-US" altLang="zh-TW" sz="2000" dirty="0" smtClean="0"/>
            <a:t>1960</a:t>
          </a:r>
          <a:r>
            <a:rPr lang="zh-TW" altLang="en-US" sz="2000" dirty="0" smtClean="0"/>
            <a:t>年代開始。</a:t>
          </a:r>
          <a:r>
            <a:rPr lang="en-US" altLang="zh-TW" sz="2000" dirty="0" smtClean="0"/>
            <a:t>80</a:t>
          </a:r>
          <a:r>
            <a:rPr lang="zh-TW" altLang="en-US" sz="2000" dirty="0" smtClean="0"/>
            <a:t>年代初電腦在封閉的環境中由少數人操作，安全風險低。</a:t>
          </a:r>
          <a:endParaRPr lang="zh-TW" altLang="en-US" sz="2000" dirty="0"/>
        </a:p>
      </dgm:t>
    </dgm:pt>
    <dgm:pt modelId="{29106E49-24E2-4A9D-A90F-0D37E0B159AC}" type="parTrans" cxnId="{0D8F9854-498C-4288-BAFE-07BE3CC4F3D1}">
      <dgm:prSet/>
      <dgm:spPr/>
      <dgm:t>
        <a:bodyPr/>
        <a:lstStyle/>
        <a:p>
          <a:endParaRPr lang="zh-TW" altLang="en-US" sz="2000"/>
        </a:p>
      </dgm:t>
    </dgm:pt>
    <dgm:pt modelId="{F74052C8-0146-4856-959D-7F7513628F62}" type="sibTrans" cxnId="{0D8F9854-498C-4288-BAFE-07BE3CC4F3D1}">
      <dgm:prSet custT="1"/>
      <dgm:spPr/>
      <dgm:t>
        <a:bodyPr/>
        <a:lstStyle/>
        <a:p>
          <a:endParaRPr lang="zh-TW" altLang="en-US" sz="2000"/>
        </a:p>
      </dgm:t>
    </dgm:pt>
    <dgm:pt modelId="{B804F497-C42E-4968-A8AC-CC4595CB58A3}">
      <dgm:prSet phldrT="[文字]" custT="1"/>
      <dgm:spPr/>
      <dgm:t>
        <a:bodyPr/>
        <a:lstStyle/>
        <a:p>
          <a:r>
            <a:rPr lang="en-US" altLang="zh-TW" sz="2000" dirty="0" smtClean="0"/>
            <a:t>80</a:t>
          </a:r>
          <a:r>
            <a:rPr lang="zh-TW" altLang="en-US" sz="2000" dirty="0" smtClean="0"/>
            <a:t>年代普及的個人電腦未考慮存取控制</a:t>
          </a:r>
          <a:r>
            <a:rPr lang="zh-TW" altLang="en-US" sz="2000" dirty="0" smtClean="0">
              <a:ea typeface="微軟正黑體"/>
            </a:rPr>
            <a:t>，而且</a:t>
          </a:r>
          <a:r>
            <a:rPr lang="zh-TW" altLang="en-US" sz="2000" dirty="0" smtClean="0"/>
            <a:t>軟碟</a:t>
          </a:r>
          <a:r>
            <a:rPr lang="zh-TW" altLang="en-US" sz="2000" dirty="0" smtClean="0">
              <a:ea typeface="微軟正黑體"/>
            </a:rPr>
            <a:t>經常交換使用，資訊安全問題浮現。</a:t>
          </a:r>
          <a:endParaRPr lang="zh-TW" altLang="en-US" sz="2000" dirty="0"/>
        </a:p>
      </dgm:t>
    </dgm:pt>
    <dgm:pt modelId="{834B65E4-E73D-49BC-B1C8-1D9023AD7BC0}" type="parTrans" cxnId="{97785AE6-D603-40DF-B65C-69A0189E94CB}">
      <dgm:prSet/>
      <dgm:spPr/>
      <dgm:t>
        <a:bodyPr/>
        <a:lstStyle/>
        <a:p>
          <a:endParaRPr lang="zh-TW" altLang="en-US" sz="2000"/>
        </a:p>
      </dgm:t>
    </dgm:pt>
    <dgm:pt modelId="{59C0B395-968A-45CC-935C-24ADD29DF699}" type="sibTrans" cxnId="{97785AE6-D603-40DF-B65C-69A0189E94CB}">
      <dgm:prSet custT="1"/>
      <dgm:spPr/>
      <dgm:t>
        <a:bodyPr/>
        <a:lstStyle/>
        <a:p>
          <a:endParaRPr lang="zh-TW" altLang="en-US" sz="2000"/>
        </a:p>
      </dgm:t>
    </dgm:pt>
    <dgm:pt modelId="{7B5248E3-5FBD-4AD0-B6F1-777E0F8BA56C}">
      <dgm:prSet phldrT="[文字]" custT="1"/>
      <dgm:spPr/>
      <dgm:t>
        <a:bodyPr/>
        <a:lstStyle/>
        <a:p>
          <a:r>
            <a:rPr lang="en-US" altLang="zh-TW" sz="2000" dirty="0" smtClean="0"/>
            <a:t>90</a:t>
          </a:r>
          <a:r>
            <a:rPr lang="zh-TW" altLang="en-US" sz="2000" dirty="0" smtClean="0"/>
            <a:t>年代網際網路蓬勃發展，也為病毒與駭客提供絕佳的攻擊管道。</a:t>
          </a:r>
          <a:endParaRPr lang="zh-TW" altLang="en-US" sz="2000" dirty="0"/>
        </a:p>
      </dgm:t>
    </dgm:pt>
    <dgm:pt modelId="{6A7C0178-AC86-4021-A334-1F73F7EE6DF4}" type="parTrans" cxnId="{580CCA58-08CC-4605-A3E6-EFA0DE4F3E09}">
      <dgm:prSet/>
      <dgm:spPr/>
      <dgm:t>
        <a:bodyPr/>
        <a:lstStyle/>
        <a:p>
          <a:endParaRPr lang="zh-TW" altLang="en-US" sz="2000"/>
        </a:p>
      </dgm:t>
    </dgm:pt>
    <dgm:pt modelId="{92263721-3642-4DC4-AC9F-08D8534546D7}" type="sibTrans" cxnId="{580CCA58-08CC-4605-A3E6-EFA0DE4F3E09}">
      <dgm:prSet custT="1"/>
      <dgm:spPr/>
      <dgm:t>
        <a:bodyPr/>
        <a:lstStyle/>
        <a:p>
          <a:endParaRPr lang="zh-TW" altLang="en-US" sz="2000"/>
        </a:p>
      </dgm:t>
    </dgm:pt>
    <dgm:pt modelId="{CFAA83F0-52C9-4344-BCBC-BC31E8C36632}">
      <dgm:prSet phldrT="[文字]" custT="1"/>
      <dgm:spPr/>
      <dgm:t>
        <a:bodyPr/>
        <a:lstStyle/>
        <a:p>
          <a:r>
            <a:rPr lang="en-US" altLang="zh-TW" sz="2000" dirty="0" smtClean="0"/>
            <a:t>2000</a:t>
          </a:r>
          <a:r>
            <a:rPr lang="zh-TW" altLang="en-US" sz="2000" dirty="0" smtClean="0"/>
            <a:t>年之後，電子商務蓬勃發展，駭客攻擊之目的從惡作劇轉變為利益導向。</a:t>
          </a:r>
          <a:endParaRPr lang="zh-TW" altLang="en-US" sz="2000" dirty="0"/>
        </a:p>
      </dgm:t>
    </dgm:pt>
    <dgm:pt modelId="{AADD2ECA-4701-4C64-997D-6FB3A1C9F843}" type="parTrans" cxnId="{4E5AC4CA-D089-40F8-999B-6911A000B07E}">
      <dgm:prSet/>
      <dgm:spPr/>
      <dgm:t>
        <a:bodyPr/>
        <a:lstStyle/>
        <a:p>
          <a:endParaRPr lang="zh-TW" altLang="en-US" sz="2000"/>
        </a:p>
      </dgm:t>
    </dgm:pt>
    <dgm:pt modelId="{B7F5432D-65EA-4B88-BAE3-737F2960B751}" type="sibTrans" cxnId="{4E5AC4CA-D089-40F8-999B-6911A000B07E}">
      <dgm:prSet/>
      <dgm:spPr/>
      <dgm:t>
        <a:bodyPr/>
        <a:lstStyle/>
        <a:p>
          <a:endParaRPr lang="zh-TW" altLang="en-US" sz="2000"/>
        </a:p>
      </dgm:t>
    </dgm:pt>
    <dgm:pt modelId="{7A36DAB8-AD41-42E4-8DD1-8D3CC7626537}" type="pres">
      <dgm:prSet presAssocID="{1EF341A6-FE87-45E0-B9CD-8D81A782F5BC}" presName="outerComposite" presStyleCnt="0">
        <dgm:presLayoutVars>
          <dgm:chMax val="5"/>
          <dgm:dir/>
          <dgm:resizeHandles val="exact"/>
        </dgm:presLayoutVars>
      </dgm:prSet>
      <dgm:spPr/>
      <dgm:t>
        <a:bodyPr/>
        <a:lstStyle/>
        <a:p>
          <a:endParaRPr lang="zh-TW" altLang="en-US"/>
        </a:p>
      </dgm:t>
    </dgm:pt>
    <dgm:pt modelId="{E42ACFFB-8184-4152-A938-665635D3EFCB}" type="pres">
      <dgm:prSet presAssocID="{1EF341A6-FE87-45E0-B9CD-8D81A782F5BC}" presName="dummyMaxCanvas" presStyleCnt="0">
        <dgm:presLayoutVars/>
      </dgm:prSet>
      <dgm:spPr/>
      <dgm:t>
        <a:bodyPr/>
        <a:lstStyle/>
        <a:p>
          <a:endParaRPr lang="zh-TW" altLang="en-US"/>
        </a:p>
      </dgm:t>
    </dgm:pt>
    <dgm:pt modelId="{35129EC9-00B2-415A-B46D-1FE1F21A7805}" type="pres">
      <dgm:prSet presAssocID="{1EF341A6-FE87-45E0-B9CD-8D81A782F5BC}" presName="FourNodes_1" presStyleLbl="node1" presStyleIdx="0" presStyleCnt="4">
        <dgm:presLayoutVars>
          <dgm:bulletEnabled val="1"/>
        </dgm:presLayoutVars>
      </dgm:prSet>
      <dgm:spPr/>
      <dgm:t>
        <a:bodyPr/>
        <a:lstStyle/>
        <a:p>
          <a:endParaRPr lang="zh-TW" altLang="en-US"/>
        </a:p>
      </dgm:t>
    </dgm:pt>
    <dgm:pt modelId="{B96F0940-5CBF-4C5B-8073-695EF16622E3}" type="pres">
      <dgm:prSet presAssocID="{1EF341A6-FE87-45E0-B9CD-8D81A782F5BC}" presName="FourNodes_2" presStyleLbl="node1" presStyleIdx="1" presStyleCnt="4">
        <dgm:presLayoutVars>
          <dgm:bulletEnabled val="1"/>
        </dgm:presLayoutVars>
      </dgm:prSet>
      <dgm:spPr/>
      <dgm:t>
        <a:bodyPr/>
        <a:lstStyle/>
        <a:p>
          <a:endParaRPr lang="zh-TW" altLang="en-US"/>
        </a:p>
      </dgm:t>
    </dgm:pt>
    <dgm:pt modelId="{E0EA2F02-8217-4492-90F9-C320FA34A60A}" type="pres">
      <dgm:prSet presAssocID="{1EF341A6-FE87-45E0-B9CD-8D81A782F5BC}" presName="FourNodes_3" presStyleLbl="node1" presStyleIdx="2" presStyleCnt="4">
        <dgm:presLayoutVars>
          <dgm:bulletEnabled val="1"/>
        </dgm:presLayoutVars>
      </dgm:prSet>
      <dgm:spPr/>
      <dgm:t>
        <a:bodyPr/>
        <a:lstStyle/>
        <a:p>
          <a:endParaRPr lang="zh-TW" altLang="en-US"/>
        </a:p>
      </dgm:t>
    </dgm:pt>
    <dgm:pt modelId="{34E1AC06-DE10-4A90-986E-276625E2B826}" type="pres">
      <dgm:prSet presAssocID="{1EF341A6-FE87-45E0-B9CD-8D81A782F5BC}" presName="FourNodes_4" presStyleLbl="node1" presStyleIdx="3" presStyleCnt="4">
        <dgm:presLayoutVars>
          <dgm:bulletEnabled val="1"/>
        </dgm:presLayoutVars>
      </dgm:prSet>
      <dgm:spPr/>
      <dgm:t>
        <a:bodyPr/>
        <a:lstStyle/>
        <a:p>
          <a:endParaRPr lang="zh-TW" altLang="en-US"/>
        </a:p>
      </dgm:t>
    </dgm:pt>
    <dgm:pt modelId="{FB8FA4F8-4090-4BAE-8188-E5BEAF0C2F47}" type="pres">
      <dgm:prSet presAssocID="{1EF341A6-FE87-45E0-B9CD-8D81A782F5BC}" presName="FourConn_1-2" presStyleLbl="fgAccFollowNode1" presStyleIdx="0" presStyleCnt="3">
        <dgm:presLayoutVars>
          <dgm:bulletEnabled val="1"/>
        </dgm:presLayoutVars>
      </dgm:prSet>
      <dgm:spPr/>
      <dgm:t>
        <a:bodyPr/>
        <a:lstStyle/>
        <a:p>
          <a:endParaRPr lang="zh-TW" altLang="en-US"/>
        </a:p>
      </dgm:t>
    </dgm:pt>
    <dgm:pt modelId="{2D84EA3E-F7C6-4A3F-96F3-F94CF6D1F637}" type="pres">
      <dgm:prSet presAssocID="{1EF341A6-FE87-45E0-B9CD-8D81A782F5BC}" presName="FourConn_2-3" presStyleLbl="fgAccFollowNode1" presStyleIdx="1" presStyleCnt="3">
        <dgm:presLayoutVars>
          <dgm:bulletEnabled val="1"/>
        </dgm:presLayoutVars>
      </dgm:prSet>
      <dgm:spPr/>
      <dgm:t>
        <a:bodyPr/>
        <a:lstStyle/>
        <a:p>
          <a:endParaRPr lang="zh-TW" altLang="en-US"/>
        </a:p>
      </dgm:t>
    </dgm:pt>
    <dgm:pt modelId="{EBD014A5-ACF2-4A17-8E8B-0F91AFE275FA}" type="pres">
      <dgm:prSet presAssocID="{1EF341A6-FE87-45E0-B9CD-8D81A782F5BC}" presName="FourConn_3-4" presStyleLbl="fgAccFollowNode1" presStyleIdx="2" presStyleCnt="3">
        <dgm:presLayoutVars>
          <dgm:bulletEnabled val="1"/>
        </dgm:presLayoutVars>
      </dgm:prSet>
      <dgm:spPr/>
      <dgm:t>
        <a:bodyPr/>
        <a:lstStyle/>
        <a:p>
          <a:endParaRPr lang="zh-TW" altLang="en-US"/>
        </a:p>
      </dgm:t>
    </dgm:pt>
    <dgm:pt modelId="{35D81868-CD9D-4359-ABDB-4582ADB98474}" type="pres">
      <dgm:prSet presAssocID="{1EF341A6-FE87-45E0-B9CD-8D81A782F5BC}" presName="FourNodes_1_text" presStyleLbl="node1" presStyleIdx="3" presStyleCnt="4">
        <dgm:presLayoutVars>
          <dgm:bulletEnabled val="1"/>
        </dgm:presLayoutVars>
      </dgm:prSet>
      <dgm:spPr/>
      <dgm:t>
        <a:bodyPr/>
        <a:lstStyle/>
        <a:p>
          <a:endParaRPr lang="zh-TW" altLang="en-US"/>
        </a:p>
      </dgm:t>
    </dgm:pt>
    <dgm:pt modelId="{E08482F7-C209-4760-9F94-1F37C1305F99}" type="pres">
      <dgm:prSet presAssocID="{1EF341A6-FE87-45E0-B9CD-8D81A782F5BC}" presName="FourNodes_2_text" presStyleLbl="node1" presStyleIdx="3" presStyleCnt="4">
        <dgm:presLayoutVars>
          <dgm:bulletEnabled val="1"/>
        </dgm:presLayoutVars>
      </dgm:prSet>
      <dgm:spPr/>
      <dgm:t>
        <a:bodyPr/>
        <a:lstStyle/>
        <a:p>
          <a:endParaRPr lang="zh-TW" altLang="en-US"/>
        </a:p>
      </dgm:t>
    </dgm:pt>
    <dgm:pt modelId="{434575C7-C35F-4E02-AFB6-BA191F5DCAE9}" type="pres">
      <dgm:prSet presAssocID="{1EF341A6-FE87-45E0-B9CD-8D81A782F5BC}" presName="FourNodes_3_text" presStyleLbl="node1" presStyleIdx="3" presStyleCnt="4">
        <dgm:presLayoutVars>
          <dgm:bulletEnabled val="1"/>
        </dgm:presLayoutVars>
      </dgm:prSet>
      <dgm:spPr/>
      <dgm:t>
        <a:bodyPr/>
        <a:lstStyle/>
        <a:p>
          <a:endParaRPr lang="zh-TW" altLang="en-US"/>
        </a:p>
      </dgm:t>
    </dgm:pt>
    <dgm:pt modelId="{0736EEF0-C219-4DB7-8CB6-A707AA185350}" type="pres">
      <dgm:prSet presAssocID="{1EF341A6-FE87-45E0-B9CD-8D81A782F5BC}" presName="FourNodes_4_text" presStyleLbl="node1" presStyleIdx="3" presStyleCnt="4">
        <dgm:presLayoutVars>
          <dgm:bulletEnabled val="1"/>
        </dgm:presLayoutVars>
      </dgm:prSet>
      <dgm:spPr/>
      <dgm:t>
        <a:bodyPr/>
        <a:lstStyle/>
        <a:p>
          <a:endParaRPr lang="zh-TW" altLang="en-US"/>
        </a:p>
      </dgm:t>
    </dgm:pt>
  </dgm:ptLst>
  <dgm:cxnLst>
    <dgm:cxn modelId="{81C35A07-ADD8-483F-9718-571C9BFD355D}" type="presOf" srcId="{59C0B395-968A-45CC-935C-24ADD29DF699}" destId="{2D84EA3E-F7C6-4A3F-96F3-F94CF6D1F637}" srcOrd="0" destOrd="0" presId="urn:microsoft.com/office/officeart/2005/8/layout/vProcess5"/>
    <dgm:cxn modelId="{B87091F5-13E9-424D-97FC-C476E97FF4DB}" type="presOf" srcId="{92263721-3642-4DC4-AC9F-08D8534546D7}" destId="{EBD014A5-ACF2-4A17-8E8B-0F91AFE275FA}" srcOrd="0" destOrd="0" presId="urn:microsoft.com/office/officeart/2005/8/layout/vProcess5"/>
    <dgm:cxn modelId="{311CD8CB-432D-4E0A-9B89-93B72E966CDD}" type="presOf" srcId="{CFAA83F0-52C9-4344-BCBC-BC31E8C36632}" destId="{34E1AC06-DE10-4A90-986E-276625E2B826}" srcOrd="0" destOrd="0" presId="urn:microsoft.com/office/officeart/2005/8/layout/vProcess5"/>
    <dgm:cxn modelId="{97785AE6-D603-40DF-B65C-69A0189E94CB}" srcId="{1EF341A6-FE87-45E0-B9CD-8D81A782F5BC}" destId="{B804F497-C42E-4968-A8AC-CC4595CB58A3}" srcOrd="1" destOrd="0" parTransId="{834B65E4-E73D-49BC-B1C8-1D9023AD7BC0}" sibTransId="{59C0B395-968A-45CC-935C-24ADD29DF699}"/>
    <dgm:cxn modelId="{C7FCC1D0-6BCF-4B5B-8FD1-6584EC8F5F56}" type="presOf" srcId="{7B5248E3-5FBD-4AD0-B6F1-777E0F8BA56C}" destId="{434575C7-C35F-4E02-AFB6-BA191F5DCAE9}" srcOrd="1" destOrd="0" presId="urn:microsoft.com/office/officeart/2005/8/layout/vProcess5"/>
    <dgm:cxn modelId="{F452C1AE-E5CE-48E1-954C-EE6D1DB5F433}" type="presOf" srcId="{182B93BB-965F-406A-B1D1-799B30EA1E45}" destId="{35129EC9-00B2-415A-B46D-1FE1F21A7805}" srcOrd="0" destOrd="0" presId="urn:microsoft.com/office/officeart/2005/8/layout/vProcess5"/>
    <dgm:cxn modelId="{F7D2574E-01B5-4986-9BCC-B41F1BE00556}" type="presOf" srcId="{CFAA83F0-52C9-4344-BCBC-BC31E8C36632}" destId="{0736EEF0-C219-4DB7-8CB6-A707AA185350}" srcOrd="1" destOrd="0" presId="urn:microsoft.com/office/officeart/2005/8/layout/vProcess5"/>
    <dgm:cxn modelId="{C340F9B8-9089-48D5-9E1C-B8FDA6069A75}" type="presOf" srcId="{B804F497-C42E-4968-A8AC-CC4595CB58A3}" destId="{B96F0940-5CBF-4C5B-8073-695EF16622E3}" srcOrd="0" destOrd="0" presId="urn:microsoft.com/office/officeart/2005/8/layout/vProcess5"/>
    <dgm:cxn modelId="{580CCA58-08CC-4605-A3E6-EFA0DE4F3E09}" srcId="{1EF341A6-FE87-45E0-B9CD-8D81A782F5BC}" destId="{7B5248E3-5FBD-4AD0-B6F1-777E0F8BA56C}" srcOrd="2" destOrd="0" parTransId="{6A7C0178-AC86-4021-A334-1F73F7EE6DF4}" sibTransId="{92263721-3642-4DC4-AC9F-08D8534546D7}"/>
    <dgm:cxn modelId="{ADE1936B-8FEE-4ADF-A549-B0F9E9DD7AB9}" type="presOf" srcId="{B804F497-C42E-4968-A8AC-CC4595CB58A3}" destId="{E08482F7-C209-4760-9F94-1F37C1305F99}" srcOrd="1" destOrd="0" presId="urn:microsoft.com/office/officeart/2005/8/layout/vProcess5"/>
    <dgm:cxn modelId="{4E5AC4CA-D089-40F8-999B-6911A000B07E}" srcId="{1EF341A6-FE87-45E0-B9CD-8D81A782F5BC}" destId="{CFAA83F0-52C9-4344-BCBC-BC31E8C36632}" srcOrd="3" destOrd="0" parTransId="{AADD2ECA-4701-4C64-997D-6FB3A1C9F843}" sibTransId="{B7F5432D-65EA-4B88-BAE3-737F2960B751}"/>
    <dgm:cxn modelId="{84D40851-E515-4B57-8E59-5321CD253027}" type="presOf" srcId="{F74052C8-0146-4856-959D-7F7513628F62}" destId="{FB8FA4F8-4090-4BAE-8188-E5BEAF0C2F47}" srcOrd="0" destOrd="0" presId="urn:microsoft.com/office/officeart/2005/8/layout/vProcess5"/>
    <dgm:cxn modelId="{6C9D32C4-D360-4463-BCAE-550181AB45A6}" type="presOf" srcId="{182B93BB-965F-406A-B1D1-799B30EA1E45}" destId="{35D81868-CD9D-4359-ABDB-4582ADB98474}" srcOrd="1" destOrd="0" presId="urn:microsoft.com/office/officeart/2005/8/layout/vProcess5"/>
    <dgm:cxn modelId="{0D8F9854-498C-4288-BAFE-07BE3CC4F3D1}" srcId="{1EF341A6-FE87-45E0-B9CD-8D81A782F5BC}" destId="{182B93BB-965F-406A-B1D1-799B30EA1E45}" srcOrd="0" destOrd="0" parTransId="{29106E49-24E2-4A9D-A90F-0D37E0B159AC}" sibTransId="{F74052C8-0146-4856-959D-7F7513628F62}"/>
    <dgm:cxn modelId="{EA5C5E87-96F5-4F57-B646-F2F83DE9AAAD}" type="presOf" srcId="{7B5248E3-5FBD-4AD0-B6F1-777E0F8BA56C}" destId="{E0EA2F02-8217-4492-90F9-C320FA34A60A}" srcOrd="0" destOrd="0" presId="urn:microsoft.com/office/officeart/2005/8/layout/vProcess5"/>
    <dgm:cxn modelId="{567FF339-BC8F-41B3-9384-F1E9048E8AE4}" type="presOf" srcId="{1EF341A6-FE87-45E0-B9CD-8D81A782F5BC}" destId="{7A36DAB8-AD41-42E4-8DD1-8D3CC7626537}" srcOrd="0" destOrd="0" presId="urn:microsoft.com/office/officeart/2005/8/layout/vProcess5"/>
    <dgm:cxn modelId="{FB473A50-D401-443D-97B3-75B85B4E7CB2}" type="presParOf" srcId="{7A36DAB8-AD41-42E4-8DD1-8D3CC7626537}" destId="{E42ACFFB-8184-4152-A938-665635D3EFCB}" srcOrd="0" destOrd="0" presId="urn:microsoft.com/office/officeart/2005/8/layout/vProcess5"/>
    <dgm:cxn modelId="{35ED687F-8C5B-45E6-A299-6E1398009B25}" type="presParOf" srcId="{7A36DAB8-AD41-42E4-8DD1-8D3CC7626537}" destId="{35129EC9-00B2-415A-B46D-1FE1F21A7805}" srcOrd="1" destOrd="0" presId="urn:microsoft.com/office/officeart/2005/8/layout/vProcess5"/>
    <dgm:cxn modelId="{DA360951-9A09-42E8-8D92-1A54AFD55AFD}" type="presParOf" srcId="{7A36DAB8-AD41-42E4-8DD1-8D3CC7626537}" destId="{B96F0940-5CBF-4C5B-8073-695EF16622E3}" srcOrd="2" destOrd="0" presId="urn:microsoft.com/office/officeart/2005/8/layout/vProcess5"/>
    <dgm:cxn modelId="{895A1C04-1739-421F-9F66-DAC9596467FE}" type="presParOf" srcId="{7A36DAB8-AD41-42E4-8DD1-8D3CC7626537}" destId="{E0EA2F02-8217-4492-90F9-C320FA34A60A}" srcOrd="3" destOrd="0" presId="urn:microsoft.com/office/officeart/2005/8/layout/vProcess5"/>
    <dgm:cxn modelId="{D007A533-EF00-4C14-B2BA-7B61A2FAC0E7}" type="presParOf" srcId="{7A36DAB8-AD41-42E4-8DD1-8D3CC7626537}" destId="{34E1AC06-DE10-4A90-986E-276625E2B826}" srcOrd="4" destOrd="0" presId="urn:microsoft.com/office/officeart/2005/8/layout/vProcess5"/>
    <dgm:cxn modelId="{59FA5B80-4144-40FF-9173-584DAC23EACA}" type="presParOf" srcId="{7A36DAB8-AD41-42E4-8DD1-8D3CC7626537}" destId="{FB8FA4F8-4090-4BAE-8188-E5BEAF0C2F47}" srcOrd="5" destOrd="0" presId="urn:microsoft.com/office/officeart/2005/8/layout/vProcess5"/>
    <dgm:cxn modelId="{C22D9813-A116-4AE4-AF46-F2B4BC182F3D}" type="presParOf" srcId="{7A36DAB8-AD41-42E4-8DD1-8D3CC7626537}" destId="{2D84EA3E-F7C6-4A3F-96F3-F94CF6D1F637}" srcOrd="6" destOrd="0" presId="urn:microsoft.com/office/officeart/2005/8/layout/vProcess5"/>
    <dgm:cxn modelId="{94F09138-2370-44EC-872F-2CD547A3CC4F}" type="presParOf" srcId="{7A36DAB8-AD41-42E4-8DD1-8D3CC7626537}" destId="{EBD014A5-ACF2-4A17-8E8B-0F91AFE275FA}" srcOrd="7" destOrd="0" presId="urn:microsoft.com/office/officeart/2005/8/layout/vProcess5"/>
    <dgm:cxn modelId="{7DF5D58F-B34D-4B9C-8D67-4A4E12815557}" type="presParOf" srcId="{7A36DAB8-AD41-42E4-8DD1-8D3CC7626537}" destId="{35D81868-CD9D-4359-ABDB-4582ADB98474}" srcOrd="8" destOrd="0" presId="urn:microsoft.com/office/officeart/2005/8/layout/vProcess5"/>
    <dgm:cxn modelId="{3F95B133-7DBE-41CA-93F0-303BAAB91BA6}" type="presParOf" srcId="{7A36DAB8-AD41-42E4-8DD1-8D3CC7626537}" destId="{E08482F7-C209-4760-9F94-1F37C1305F99}" srcOrd="9" destOrd="0" presId="urn:microsoft.com/office/officeart/2005/8/layout/vProcess5"/>
    <dgm:cxn modelId="{9937AD0D-E1F0-483A-AA17-D43E85BB35EB}" type="presParOf" srcId="{7A36DAB8-AD41-42E4-8DD1-8D3CC7626537}" destId="{434575C7-C35F-4E02-AFB6-BA191F5DCAE9}" srcOrd="10" destOrd="0" presId="urn:microsoft.com/office/officeart/2005/8/layout/vProcess5"/>
    <dgm:cxn modelId="{185FC46D-DF65-4EAA-BFB7-A3A9C5CC118C}" type="presParOf" srcId="{7A36DAB8-AD41-42E4-8DD1-8D3CC7626537}" destId="{0736EEF0-C219-4DB7-8CB6-A707AA185350}"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33EB2F-195E-4639-A82F-FA70075B7F7C}"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zh-TW" altLang="en-US"/>
        </a:p>
      </dgm:t>
    </dgm:pt>
    <dgm:pt modelId="{13BC5948-279B-4119-BB26-6735F6D46AC4}">
      <dgm:prSet phldrT="[文字]" custT="1"/>
      <dgm:spPr/>
      <dgm:t>
        <a:bodyPr/>
        <a:lstStyle/>
        <a:p>
          <a:r>
            <a:rPr lang="zh-TW" altLang="en-US" sz="2000" dirty="0" smtClean="0">
              <a:latin typeface="Calibri" pitchFamily="34" charset="0"/>
            </a:rPr>
            <a:t>推動資訊安全會增加工作負擔，並影響組織的正常作業。資訊安全事件不會這麼巧就發生在我身上吧！</a:t>
          </a:r>
          <a:endParaRPr lang="zh-TW" altLang="en-US" sz="2000" dirty="0">
            <a:latin typeface="Calibri" pitchFamily="34" charset="0"/>
          </a:endParaRPr>
        </a:p>
      </dgm:t>
    </dgm:pt>
    <dgm:pt modelId="{377DDF45-79F7-4374-952B-C2FEAE33FF8D}" type="parTrans" cxnId="{031D5C0D-E348-4318-87D5-E04CA4DA77EE}">
      <dgm:prSet/>
      <dgm:spPr/>
      <dgm:t>
        <a:bodyPr/>
        <a:lstStyle/>
        <a:p>
          <a:endParaRPr lang="zh-TW" altLang="en-US" sz="2000">
            <a:latin typeface="Calibri" pitchFamily="34" charset="0"/>
          </a:endParaRPr>
        </a:p>
      </dgm:t>
    </dgm:pt>
    <dgm:pt modelId="{D1818223-7F38-4A79-8B5D-1E0A2EA7CCC5}" type="sibTrans" cxnId="{031D5C0D-E348-4318-87D5-E04CA4DA77EE}">
      <dgm:prSet custT="1"/>
      <dgm:spPr/>
      <dgm:t>
        <a:bodyPr/>
        <a:lstStyle/>
        <a:p>
          <a:endParaRPr lang="zh-TW" altLang="en-US" sz="2000">
            <a:latin typeface="Calibri" pitchFamily="34" charset="0"/>
          </a:endParaRPr>
        </a:p>
      </dgm:t>
    </dgm:pt>
    <dgm:pt modelId="{4FB8050C-7FA1-4B2B-90DC-3514AAA7A1B1}">
      <dgm:prSet phldrT="[文字]" custT="1"/>
      <dgm:spPr/>
      <dgm:t>
        <a:bodyPr/>
        <a:lstStyle/>
        <a:p>
          <a:r>
            <a:rPr lang="zh-TW" altLang="en-US" sz="2000" dirty="0" smtClean="0">
              <a:latin typeface="Calibri" pitchFamily="34" charset="0"/>
            </a:rPr>
            <a:t>資訊安全就是要花錢，一次把錢花夠了，就能建立一套完美無缺的防禦體系。</a:t>
          </a:r>
          <a:endParaRPr lang="zh-TW" altLang="en-US" sz="2000" dirty="0">
            <a:latin typeface="Calibri" pitchFamily="34" charset="0"/>
          </a:endParaRPr>
        </a:p>
      </dgm:t>
    </dgm:pt>
    <dgm:pt modelId="{D129F0C1-8DC7-4900-8AAB-4468E0F07309}" type="parTrans" cxnId="{183992BC-F35D-4EC2-A436-7E4F0B2199A7}">
      <dgm:prSet/>
      <dgm:spPr/>
      <dgm:t>
        <a:bodyPr/>
        <a:lstStyle/>
        <a:p>
          <a:endParaRPr lang="zh-TW" altLang="en-US" sz="2000">
            <a:latin typeface="Calibri" pitchFamily="34" charset="0"/>
          </a:endParaRPr>
        </a:p>
      </dgm:t>
    </dgm:pt>
    <dgm:pt modelId="{0FF61358-92C2-4D31-A43B-EEF704E9A1A5}" type="sibTrans" cxnId="{183992BC-F35D-4EC2-A436-7E4F0B2199A7}">
      <dgm:prSet custT="1"/>
      <dgm:spPr/>
      <dgm:t>
        <a:bodyPr/>
        <a:lstStyle/>
        <a:p>
          <a:endParaRPr lang="zh-TW" altLang="en-US" sz="2000">
            <a:latin typeface="Calibri" pitchFamily="34" charset="0"/>
          </a:endParaRPr>
        </a:p>
      </dgm:t>
    </dgm:pt>
    <dgm:pt modelId="{60B3AA90-DFF2-4F1F-B6C2-C89A6C82A4B5}">
      <dgm:prSet phldrT="[文字]" custT="1"/>
      <dgm:spPr/>
      <dgm:t>
        <a:bodyPr/>
        <a:lstStyle/>
        <a:p>
          <a:r>
            <a:rPr lang="zh-TW" altLang="en-US" sz="2000" dirty="0" smtClean="0">
              <a:latin typeface="Calibri" pitchFamily="34" charset="0"/>
            </a:rPr>
            <a:t>資訊安全靠產品，只要有功能強大的</a:t>
          </a:r>
          <a:r>
            <a:rPr lang="zh-TW" altLang="en-US" sz="2000" dirty="0" smtClean="0">
              <a:latin typeface="Calibri" pitchFamily="34" charset="0"/>
              <a:ea typeface="微軟正黑體"/>
            </a:rPr>
            <a:t>「防火牆 </a:t>
          </a:r>
          <a:r>
            <a:rPr lang="en-US" altLang="zh-TW" sz="2000" dirty="0" smtClean="0">
              <a:latin typeface="Calibri" pitchFamily="34" charset="0"/>
              <a:ea typeface="微軟正黑體"/>
            </a:rPr>
            <a:t>(firewall)</a:t>
          </a:r>
          <a:r>
            <a:rPr lang="zh-TW" altLang="en-US" sz="2000" dirty="0" smtClean="0">
              <a:latin typeface="Calibri" pitchFamily="34" charset="0"/>
              <a:ea typeface="微軟正黑體"/>
            </a:rPr>
            <a:t>」和「防毒軟體 </a:t>
          </a:r>
          <a:r>
            <a:rPr lang="en-US" altLang="zh-TW" sz="2000" dirty="0" smtClean="0">
              <a:latin typeface="Calibri" pitchFamily="34" charset="0"/>
              <a:ea typeface="微軟正黑體"/>
            </a:rPr>
            <a:t>(anti-virus)</a:t>
          </a:r>
          <a:r>
            <a:rPr lang="zh-TW" altLang="en-US" sz="2000" dirty="0" smtClean="0">
              <a:latin typeface="Calibri" pitchFamily="34" charset="0"/>
              <a:ea typeface="微軟正黑體"/>
            </a:rPr>
            <a:t>」就夠了。</a:t>
          </a:r>
          <a:endParaRPr lang="zh-TW" altLang="en-US" sz="2000" dirty="0">
            <a:latin typeface="Calibri" pitchFamily="34" charset="0"/>
          </a:endParaRPr>
        </a:p>
      </dgm:t>
    </dgm:pt>
    <dgm:pt modelId="{62D6B763-E469-486E-8258-D1E54FA3439B}" type="parTrans" cxnId="{37D4F8F4-22B7-449E-B5AF-F24A4C31027D}">
      <dgm:prSet/>
      <dgm:spPr/>
      <dgm:t>
        <a:bodyPr/>
        <a:lstStyle/>
        <a:p>
          <a:endParaRPr lang="zh-TW" altLang="en-US" sz="2000">
            <a:latin typeface="Calibri" pitchFamily="34" charset="0"/>
          </a:endParaRPr>
        </a:p>
      </dgm:t>
    </dgm:pt>
    <dgm:pt modelId="{FF7A2F73-9A73-42E1-A346-0850499D3BDF}" type="sibTrans" cxnId="{37D4F8F4-22B7-449E-B5AF-F24A4C31027D}">
      <dgm:prSet/>
      <dgm:spPr/>
      <dgm:t>
        <a:bodyPr/>
        <a:lstStyle/>
        <a:p>
          <a:endParaRPr lang="zh-TW" altLang="en-US" sz="2000">
            <a:latin typeface="Calibri" pitchFamily="34" charset="0"/>
          </a:endParaRPr>
        </a:p>
      </dgm:t>
    </dgm:pt>
    <dgm:pt modelId="{BB4414BC-373A-4688-8E74-B5A1BE07B159}" type="pres">
      <dgm:prSet presAssocID="{3933EB2F-195E-4639-A82F-FA70075B7F7C}" presName="outerComposite" presStyleCnt="0">
        <dgm:presLayoutVars>
          <dgm:chMax val="5"/>
          <dgm:dir/>
          <dgm:resizeHandles val="exact"/>
        </dgm:presLayoutVars>
      </dgm:prSet>
      <dgm:spPr/>
      <dgm:t>
        <a:bodyPr/>
        <a:lstStyle/>
        <a:p>
          <a:endParaRPr lang="zh-TW" altLang="en-US"/>
        </a:p>
      </dgm:t>
    </dgm:pt>
    <dgm:pt modelId="{317BD5B0-521F-49AE-BD10-257A886DD128}" type="pres">
      <dgm:prSet presAssocID="{3933EB2F-195E-4639-A82F-FA70075B7F7C}" presName="dummyMaxCanvas" presStyleCnt="0">
        <dgm:presLayoutVars/>
      </dgm:prSet>
      <dgm:spPr/>
    </dgm:pt>
    <dgm:pt modelId="{7F886B35-93FF-46C6-93B3-2EE41A7AB7E9}" type="pres">
      <dgm:prSet presAssocID="{3933EB2F-195E-4639-A82F-FA70075B7F7C}" presName="ThreeNodes_1" presStyleLbl="node1" presStyleIdx="0" presStyleCnt="3">
        <dgm:presLayoutVars>
          <dgm:bulletEnabled val="1"/>
        </dgm:presLayoutVars>
      </dgm:prSet>
      <dgm:spPr/>
      <dgm:t>
        <a:bodyPr/>
        <a:lstStyle/>
        <a:p>
          <a:endParaRPr lang="zh-TW" altLang="en-US"/>
        </a:p>
      </dgm:t>
    </dgm:pt>
    <dgm:pt modelId="{1FF9B55E-37EE-46E7-BCFC-DF8EFC684C20}" type="pres">
      <dgm:prSet presAssocID="{3933EB2F-195E-4639-A82F-FA70075B7F7C}" presName="ThreeNodes_2" presStyleLbl="node1" presStyleIdx="1" presStyleCnt="3">
        <dgm:presLayoutVars>
          <dgm:bulletEnabled val="1"/>
        </dgm:presLayoutVars>
      </dgm:prSet>
      <dgm:spPr/>
      <dgm:t>
        <a:bodyPr/>
        <a:lstStyle/>
        <a:p>
          <a:endParaRPr lang="zh-TW" altLang="en-US"/>
        </a:p>
      </dgm:t>
    </dgm:pt>
    <dgm:pt modelId="{F4438321-EE2E-4F44-9EA1-84DA4C00457C}" type="pres">
      <dgm:prSet presAssocID="{3933EB2F-195E-4639-A82F-FA70075B7F7C}" presName="ThreeNodes_3" presStyleLbl="node1" presStyleIdx="2" presStyleCnt="3">
        <dgm:presLayoutVars>
          <dgm:bulletEnabled val="1"/>
        </dgm:presLayoutVars>
      </dgm:prSet>
      <dgm:spPr/>
      <dgm:t>
        <a:bodyPr/>
        <a:lstStyle/>
        <a:p>
          <a:endParaRPr lang="zh-TW" altLang="en-US"/>
        </a:p>
      </dgm:t>
    </dgm:pt>
    <dgm:pt modelId="{C985DB61-78BE-4164-917B-C65C344C49AA}" type="pres">
      <dgm:prSet presAssocID="{3933EB2F-195E-4639-A82F-FA70075B7F7C}" presName="ThreeConn_1-2" presStyleLbl="fgAccFollowNode1" presStyleIdx="0" presStyleCnt="2">
        <dgm:presLayoutVars>
          <dgm:bulletEnabled val="1"/>
        </dgm:presLayoutVars>
      </dgm:prSet>
      <dgm:spPr/>
      <dgm:t>
        <a:bodyPr/>
        <a:lstStyle/>
        <a:p>
          <a:endParaRPr lang="zh-TW" altLang="en-US"/>
        </a:p>
      </dgm:t>
    </dgm:pt>
    <dgm:pt modelId="{51087B07-0ECE-47B3-A3BF-D5054FA9E0A2}" type="pres">
      <dgm:prSet presAssocID="{3933EB2F-195E-4639-A82F-FA70075B7F7C}" presName="ThreeConn_2-3" presStyleLbl="fgAccFollowNode1" presStyleIdx="1" presStyleCnt="2">
        <dgm:presLayoutVars>
          <dgm:bulletEnabled val="1"/>
        </dgm:presLayoutVars>
      </dgm:prSet>
      <dgm:spPr/>
      <dgm:t>
        <a:bodyPr/>
        <a:lstStyle/>
        <a:p>
          <a:endParaRPr lang="zh-TW" altLang="en-US"/>
        </a:p>
      </dgm:t>
    </dgm:pt>
    <dgm:pt modelId="{D84444EE-AE14-47A3-9A62-28D08A8419CB}" type="pres">
      <dgm:prSet presAssocID="{3933EB2F-195E-4639-A82F-FA70075B7F7C}" presName="ThreeNodes_1_text" presStyleLbl="node1" presStyleIdx="2" presStyleCnt="3">
        <dgm:presLayoutVars>
          <dgm:bulletEnabled val="1"/>
        </dgm:presLayoutVars>
      </dgm:prSet>
      <dgm:spPr/>
      <dgm:t>
        <a:bodyPr/>
        <a:lstStyle/>
        <a:p>
          <a:endParaRPr lang="zh-TW" altLang="en-US"/>
        </a:p>
      </dgm:t>
    </dgm:pt>
    <dgm:pt modelId="{C8E4CF5B-CE0F-412E-8E05-C142FCC03C3F}" type="pres">
      <dgm:prSet presAssocID="{3933EB2F-195E-4639-A82F-FA70075B7F7C}" presName="ThreeNodes_2_text" presStyleLbl="node1" presStyleIdx="2" presStyleCnt="3">
        <dgm:presLayoutVars>
          <dgm:bulletEnabled val="1"/>
        </dgm:presLayoutVars>
      </dgm:prSet>
      <dgm:spPr/>
      <dgm:t>
        <a:bodyPr/>
        <a:lstStyle/>
        <a:p>
          <a:endParaRPr lang="zh-TW" altLang="en-US"/>
        </a:p>
      </dgm:t>
    </dgm:pt>
    <dgm:pt modelId="{6190F6D2-C037-4A73-B2C5-E4D6F006414F}" type="pres">
      <dgm:prSet presAssocID="{3933EB2F-195E-4639-A82F-FA70075B7F7C}" presName="ThreeNodes_3_text" presStyleLbl="node1" presStyleIdx="2" presStyleCnt="3">
        <dgm:presLayoutVars>
          <dgm:bulletEnabled val="1"/>
        </dgm:presLayoutVars>
      </dgm:prSet>
      <dgm:spPr/>
      <dgm:t>
        <a:bodyPr/>
        <a:lstStyle/>
        <a:p>
          <a:endParaRPr lang="zh-TW" altLang="en-US"/>
        </a:p>
      </dgm:t>
    </dgm:pt>
  </dgm:ptLst>
  <dgm:cxnLst>
    <dgm:cxn modelId="{580E7D7C-0FA8-4F86-AF3B-6C40CB1D890D}" type="presOf" srcId="{3933EB2F-195E-4639-A82F-FA70075B7F7C}" destId="{BB4414BC-373A-4688-8E74-B5A1BE07B159}" srcOrd="0" destOrd="0" presId="urn:microsoft.com/office/officeart/2005/8/layout/vProcess5"/>
    <dgm:cxn modelId="{031D5C0D-E348-4318-87D5-E04CA4DA77EE}" srcId="{3933EB2F-195E-4639-A82F-FA70075B7F7C}" destId="{13BC5948-279B-4119-BB26-6735F6D46AC4}" srcOrd="0" destOrd="0" parTransId="{377DDF45-79F7-4374-952B-C2FEAE33FF8D}" sibTransId="{D1818223-7F38-4A79-8B5D-1E0A2EA7CCC5}"/>
    <dgm:cxn modelId="{013993AC-F133-4185-BEA7-0E700785F389}" type="presOf" srcId="{13BC5948-279B-4119-BB26-6735F6D46AC4}" destId="{7F886B35-93FF-46C6-93B3-2EE41A7AB7E9}" srcOrd="0" destOrd="0" presId="urn:microsoft.com/office/officeart/2005/8/layout/vProcess5"/>
    <dgm:cxn modelId="{183992BC-F35D-4EC2-A436-7E4F0B2199A7}" srcId="{3933EB2F-195E-4639-A82F-FA70075B7F7C}" destId="{4FB8050C-7FA1-4B2B-90DC-3514AAA7A1B1}" srcOrd="1" destOrd="0" parTransId="{D129F0C1-8DC7-4900-8AAB-4468E0F07309}" sibTransId="{0FF61358-92C2-4D31-A43B-EEF704E9A1A5}"/>
    <dgm:cxn modelId="{C69529E8-D767-4B44-B5B6-31CF6FD2FFF1}" type="presOf" srcId="{D1818223-7F38-4A79-8B5D-1E0A2EA7CCC5}" destId="{C985DB61-78BE-4164-917B-C65C344C49AA}" srcOrd="0" destOrd="0" presId="urn:microsoft.com/office/officeart/2005/8/layout/vProcess5"/>
    <dgm:cxn modelId="{093B1B80-E9F3-470F-A0E0-C2108B62AD91}" type="presOf" srcId="{13BC5948-279B-4119-BB26-6735F6D46AC4}" destId="{D84444EE-AE14-47A3-9A62-28D08A8419CB}" srcOrd="1" destOrd="0" presId="urn:microsoft.com/office/officeart/2005/8/layout/vProcess5"/>
    <dgm:cxn modelId="{D6255F3A-1D4A-48DC-8D27-9A5C20DC22B1}" type="presOf" srcId="{0FF61358-92C2-4D31-A43B-EEF704E9A1A5}" destId="{51087B07-0ECE-47B3-A3BF-D5054FA9E0A2}" srcOrd="0" destOrd="0" presId="urn:microsoft.com/office/officeart/2005/8/layout/vProcess5"/>
    <dgm:cxn modelId="{37D4F8F4-22B7-449E-B5AF-F24A4C31027D}" srcId="{3933EB2F-195E-4639-A82F-FA70075B7F7C}" destId="{60B3AA90-DFF2-4F1F-B6C2-C89A6C82A4B5}" srcOrd="2" destOrd="0" parTransId="{62D6B763-E469-486E-8258-D1E54FA3439B}" sibTransId="{FF7A2F73-9A73-42E1-A346-0850499D3BDF}"/>
    <dgm:cxn modelId="{D6D46A20-B4FD-4930-A9C5-8670AC7C0BF0}" type="presOf" srcId="{60B3AA90-DFF2-4F1F-B6C2-C89A6C82A4B5}" destId="{6190F6D2-C037-4A73-B2C5-E4D6F006414F}" srcOrd="1" destOrd="0" presId="urn:microsoft.com/office/officeart/2005/8/layout/vProcess5"/>
    <dgm:cxn modelId="{382B9C68-8DF0-4A13-A8F2-1F8D8CDB9226}" type="presOf" srcId="{4FB8050C-7FA1-4B2B-90DC-3514AAA7A1B1}" destId="{C8E4CF5B-CE0F-412E-8E05-C142FCC03C3F}" srcOrd="1" destOrd="0" presId="urn:microsoft.com/office/officeart/2005/8/layout/vProcess5"/>
    <dgm:cxn modelId="{78B66CB4-CDB8-43C8-B6B4-D8DEA1C361DA}" type="presOf" srcId="{4FB8050C-7FA1-4B2B-90DC-3514AAA7A1B1}" destId="{1FF9B55E-37EE-46E7-BCFC-DF8EFC684C20}" srcOrd="0" destOrd="0" presId="urn:microsoft.com/office/officeart/2005/8/layout/vProcess5"/>
    <dgm:cxn modelId="{960E7BE1-EA10-4906-9B65-D812C9DF087D}" type="presOf" srcId="{60B3AA90-DFF2-4F1F-B6C2-C89A6C82A4B5}" destId="{F4438321-EE2E-4F44-9EA1-84DA4C00457C}" srcOrd="0" destOrd="0" presId="urn:microsoft.com/office/officeart/2005/8/layout/vProcess5"/>
    <dgm:cxn modelId="{23B908CE-ACF7-4853-9276-0E186FC4402E}" type="presParOf" srcId="{BB4414BC-373A-4688-8E74-B5A1BE07B159}" destId="{317BD5B0-521F-49AE-BD10-257A886DD128}" srcOrd="0" destOrd="0" presId="urn:microsoft.com/office/officeart/2005/8/layout/vProcess5"/>
    <dgm:cxn modelId="{FB08F3E5-8F8F-4B74-9B53-5D0506F81858}" type="presParOf" srcId="{BB4414BC-373A-4688-8E74-B5A1BE07B159}" destId="{7F886B35-93FF-46C6-93B3-2EE41A7AB7E9}" srcOrd="1" destOrd="0" presId="urn:microsoft.com/office/officeart/2005/8/layout/vProcess5"/>
    <dgm:cxn modelId="{B4F24446-F7C4-453D-B531-8A7C0E11E0EC}" type="presParOf" srcId="{BB4414BC-373A-4688-8E74-B5A1BE07B159}" destId="{1FF9B55E-37EE-46E7-BCFC-DF8EFC684C20}" srcOrd="2" destOrd="0" presId="urn:microsoft.com/office/officeart/2005/8/layout/vProcess5"/>
    <dgm:cxn modelId="{866E86A9-E9F7-45E2-951F-4BFE909D6800}" type="presParOf" srcId="{BB4414BC-373A-4688-8E74-B5A1BE07B159}" destId="{F4438321-EE2E-4F44-9EA1-84DA4C00457C}" srcOrd="3" destOrd="0" presId="urn:microsoft.com/office/officeart/2005/8/layout/vProcess5"/>
    <dgm:cxn modelId="{E898CF19-949E-4CBC-B3FB-61E284F9684F}" type="presParOf" srcId="{BB4414BC-373A-4688-8E74-B5A1BE07B159}" destId="{C985DB61-78BE-4164-917B-C65C344C49AA}" srcOrd="4" destOrd="0" presId="urn:microsoft.com/office/officeart/2005/8/layout/vProcess5"/>
    <dgm:cxn modelId="{48D431A5-589D-4AD6-8FC9-08B94D2338A4}" type="presParOf" srcId="{BB4414BC-373A-4688-8E74-B5A1BE07B159}" destId="{51087B07-0ECE-47B3-A3BF-D5054FA9E0A2}" srcOrd="5" destOrd="0" presId="urn:microsoft.com/office/officeart/2005/8/layout/vProcess5"/>
    <dgm:cxn modelId="{59997855-0D59-48A3-9DB8-2FAFF6515D17}" type="presParOf" srcId="{BB4414BC-373A-4688-8E74-B5A1BE07B159}" destId="{D84444EE-AE14-47A3-9A62-28D08A8419CB}" srcOrd="6" destOrd="0" presId="urn:microsoft.com/office/officeart/2005/8/layout/vProcess5"/>
    <dgm:cxn modelId="{17350E02-BCCA-4D6B-AB16-29A5404B766B}" type="presParOf" srcId="{BB4414BC-373A-4688-8E74-B5A1BE07B159}" destId="{C8E4CF5B-CE0F-412E-8E05-C142FCC03C3F}" srcOrd="7" destOrd="0" presId="urn:microsoft.com/office/officeart/2005/8/layout/vProcess5"/>
    <dgm:cxn modelId="{A820311F-8171-44D0-936D-7C230FAD9BDC}" type="presParOf" srcId="{BB4414BC-373A-4688-8E74-B5A1BE07B159}" destId="{6190F6D2-C037-4A73-B2C5-E4D6F006414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4745AC-068A-41BF-A065-FD98E48E423B}" type="doc">
      <dgm:prSet loTypeId="urn:microsoft.com/office/officeart/2005/8/layout/pyramid4" loCatId="pyramid" qsTypeId="urn:microsoft.com/office/officeart/2005/8/quickstyle/simple1" qsCatId="simple" csTypeId="urn:microsoft.com/office/officeart/2005/8/colors/accent1_2" csCatId="accent1" phldr="1"/>
      <dgm:spPr/>
      <dgm:t>
        <a:bodyPr/>
        <a:lstStyle/>
        <a:p>
          <a:endParaRPr lang="zh-TW" altLang="en-US"/>
        </a:p>
      </dgm:t>
    </dgm:pt>
    <dgm:pt modelId="{F3B11214-86B0-4479-BB81-6143B217BFB8}">
      <dgm:prSet phldrT="[文字]" custT="1"/>
      <dgm:spPr/>
      <dgm:t>
        <a:bodyPr/>
        <a:lstStyle/>
        <a:p>
          <a:pPr>
            <a:lnSpc>
              <a:spcPts val="2000"/>
            </a:lnSpc>
            <a:spcBef>
              <a:spcPts val="0"/>
            </a:spcBef>
            <a:spcAft>
              <a:spcPts val="0"/>
            </a:spcAft>
          </a:pPr>
          <a:r>
            <a:rPr lang="zh-TW" altLang="en-US" sz="1600" dirty="0" smtClean="0">
              <a:latin typeface="Calibri" pitchFamily="34" charset="0"/>
            </a:rPr>
            <a:t>實體安全 </a:t>
          </a:r>
          <a:r>
            <a:rPr lang="en-US" altLang="zh-TW" sz="1600" dirty="0" smtClean="0">
              <a:latin typeface="Calibri" pitchFamily="34" charset="0"/>
            </a:rPr>
            <a:t>Physical Security</a:t>
          </a:r>
          <a:endParaRPr lang="zh-TW" altLang="en-US" sz="1600" dirty="0">
            <a:latin typeface="Calibri" pitchFamily="34" charset="0"/>
          </a:endParaRPr>
        </a:p>
      </dgm:t>
    </dgm:pt>
    <dgm:pt modelId="{F5C65654-751A-43A0-9789-1B352AAA9A53}" type="parTrans" cxnId="{2B53A948-B9C9-40B9-8931-D7A102900935}">
      <dgm:prSet/>
      <dgm:spPr/>
      <dgm:t>
        <a:bodyPr/>
        <a:lstStyle/>
        <a:p>
          <a:pPr>
            <a:lnSpc>
              <a:spcPts val="2000"/>
            </a:lnSpc>
            <a:spcBef>
              <a:spcPts val="0"/>
            </a:spcBef>
            <a:spcAft>
              <a:spcPts val="0"/>
            </a:spcAft>
          </a:pPr>
          <a:endParaRPr lang="zh-TW" altLang="en-US" sz="1600">
            <a:latin typeface="Calibri" pitchFamily="34" charset="0"/>
          </a:endParaRPr>
        </a:p>
      </dgm:t>
    </dgm:pt>
    <dgm:pt modelId="{90975111-1052-4C7D-A04D-371B8DBA0EFE}" type="sibTrans" cxnId="{2B53A948-B9C9-40B9-8931-D7A102900935}">
      <dgm:prSet/>
      <dgm:spPr/>
      <dgm:t>
        <a:bodyPr/>
        <a:lstStyle/>
        <a:p>
          <a:pPr>
            <a:lnSpc>
              <a:spcPts val="2000"/>
            </a:lnSpc>
            <a:spcBef>
              <a:spcPts val="0"/>
            </a:spcBef>
            <a:spcAft>
              <a:spcPts val="0"/>
            </a:spcAft>
          </a:pPr>
          <a:endParaRPr lang="zh-TW" altLang="en-US" sz="1600">
            <a:latin typeface="Calibri" pitchFamily="34" charset="0"/>
          </a:endParaRPr>
        </a:p>
      </dgm:t>
    </dgm:pt>
    <dgm:pt modelId="{F27E9CCE-CE54-41D2-8331-6909F14B5A23}">
      <dgm:prSet custT="1"/>
      <dgm:spPr/>
      <dgm:t>
        <a:bodyPr/>
        <a:lstStyle/>
        <a:p>
          <a:pPr>
            <a:lnSpc>
              <a:spcPts val="2000"/>
            </a:lnSpc>
            <a:spcBef>
              <a:spcPts val="0"/>
            </a:spcBef>
            <a:spcAft>
              <a:spcPts val="0"/>
            </a:spcAft>
          </a:pPr>
          <a:r>
            <a:rPr lang="zh-TW" altLang="en-US" sz="1600" dirty="0" smtClean="0">
              <a:latin typeface="Calibri" pitchFamily="34" charset="0"/>
            </a:rPr>
            <a:t>營運安全 </a:t>
          </a:r>
          <a:r>
            <a:rPr lang="en-US" altLang="zh-TW" sz="1600" dirty="0" smtClean="0">
              <a:latin typeface="Calibri" pitchFamily="34" charset="0"/>
            </a:rPr>
            <a:t>Operational Security</a:t>
          </a:r>
        </a:p>
      </dgm:t>
    </dgm:pt>
    <dgm:pt modelId="{A2F2222F-EF9A-45C4-AA6A-B969ED2882B2}" type="parTrans" cxnId="{E469315A-7944-4E63-9FCF-DB55F8986712}">
      <dgm:prSet/>
      <dgm:spPr/>
      <dgm:t>
        <a:bodyPr/>
        <a:lstStyle/>
        <a:p>
          <a:pPr>
            <a:lnSpc>
              <a:spcPts val="2000"/>
            </a:lnSpc>
            <a:spcBef>
              <a:spcPts val="0"/>
            </a:spcBef>
            <a:spcAft>
              <a:spcPts val="0"/>
            </a:spcAft>
          </a:pPr>
          <a:endParaRPr lang="zh-TW" altLang="en-US" sz="1600">
            <a:latin typeface="Calibri" pitchFamily="34" charset="0"/>
          </a:endParaRPr>
        </a:p>
      </dgm:t>
    </dgm:pt>
    <dgm:pt modelId="{63C72955-BB4F-4042-8C5A-4C0B33188933}" type="sibTrans" cxnId="{E469315A-7944-4E63-9FCF-DB55F8986712}">
      <dgm:prSet/>
      <dgm:spPr/>
      <dgm:t>
        <a:bodyPr/>
        <a:lstStyle/>
        <a:p>
          <a:pPr>
            <a:lnSpc>
              <a:spcPts val="2000"/>
            </a:lnSpc>
            <a:spcBef>
              <a:spcPts val="0"/>
            </a:spcBef>
            <a:spcAft>
              <a:spcPts val="0"/>
            </a:spcAft>
          </a:pPr>
          <a:endParaRPr lang="zh-TW" altLang="en-US" sz="1600">
            <a:latin typeface="Calibri" pitchFamily="34" charset="0"/>
          </a:endParaRPr>
        </a:p>
      </dgm:t>
    </dgm:pt>
    <dgm:pt modelId="{6231798B-0410-4650-8666-51E4FEF0F174}">
      <dgm:prSet phldrT="[文字]" custT="1"/>
      <dgm:spPr/>
      <dgm:t>
        <a:bodyPr/>
        <a:lstStyle/>
        <a:p>
          <a:pPr>
            <a:lnSpc>
              <a:spcPts val="2000"/>
            </a:lnSpc>
            <a:spcBef>
              <a:spcPts val="0"/>
            </a:spcBef>
            <a:spcAft>
              <a:spcPts val="0"/>
            </a:spcAft>
          </a:pPr>
          <a:r>
            <a:rPr lang="zh-TW" altLang="en-US" sz="1600" b="0" dirty="0" smtClean="0">
              <a:latin typeface="Calibri" pitchFamily="34" charset="0"/>
            </a:rPr>
            <a:t>資訊安全</a:t>
          </a:r>
          <a:endParaRPr lang="en-US" altLang="zh-TW" sz="1600" b="0" dirty="0" smtClean="0">
            <a:latin typeface="Calibri" pitchFamily="34" charset="0"/>
          </a:endParaRPr>
        </a:p>
        <a:p>
          <a:pPr>
            <a:lnSpc>
              <a:spcPts val="2000"/>
            </a:lnSpc>
            <a:spcBef>
              <a:spcPts val="0"/>
            </a:spcBef>
            <a:spcAft>
              <a:spcPts val="0"/>
            </a:spcAft>
          </a:pPr>
          <a:r>
            <a:rPr lang="zh-TW" altLang="en-US" sz="1600" b="0" dirty="0" smtClean="0">
              <a:latin typeface="Calibri" pitchFamily="34" charset="0"/>
            </a:rPr>
            <a:t>三元素 </a:t>
          </a:r>
          <a:endParaRPr lang="en-US" altLang="zh-TW" sz="1600" b="0" dirty="0" smtClean="0">
            <a:latin typeface="Calibri" pitchFamily="34" charset="0"/>
          </a:endParaRPr>
        </a:p>
        <a:p>
          <a:pPr>
            <a:lnSpc>
              <a:spcPts val="2000"/>
            </a:lnSpc>
            <a:spcBef>
              <a:spcPts val="0"/>
            </a:spcBef>
            <a:spcAft>
              <a:spcPts val="0"/>
            </a:spcAft>
          </a:pPr>
          <a:r>
            <a:rPr lang="en-US" altLang="zh-TW" sz="1600" b="0" dirty="0" smtClean="0">
              <a:latin typeface="Calibri" pitchFamily="34" charset="0"/>
            </a:rPr>
            <a:t>Security triad</a:t>
          </a:r>
        </a:p>
      </dgm:t>
    </dgm:pt>
    <dgm:pt modelId="{464E1062-E6D8-4EBD-ABD4-9481EC3DCF41}" type="parTrans" cxnId="{A3DF73BE-268F-4BEF-A46B-79A4751595B9}">
      <dgm:prSet/>
      <dgm:spPr/>
      <dgm:t>
        <a:bodyPr/>
        <a:lstStyle/>
        <a:p>
          <a:pPr>
            <a:lnSpc>
              <a:spcPts val="2000"/>
            </a:lnSpc>
            <a:spcBef>
              <a:spcPts val="0"/>
            </a:spcBef>
            <a:spcAft>
              <a:spcPts val="0"/>
            </a:spcAft>
          </a:pPr>
          <a:endParaRPr lang="zh-TW" altLang="en-US" sz="1600">
            <a:latin typeface="Calibri" pitchFamily="34" charset="0"/>
          </a:endParaRPr>
        </a:p>
      </dgm:t>
    </dgm:pt>
    <dgm:pt modelId="{B3BE3C91-B37A-431D-9E23-03E41D64B82E}" type="sibTrans" cxnId="{A3DF73BE-268F-4BEF-A46B-79A4751595B9}">
      <dgm:prSet/>
      <dgm:spPr/>
      <dgm:t>
        <a:bodyPr/>
        <a:lstStyle/>
        <a:p>
          <a:pPr>
            <a:lnSpc>
              <a:spcPts val="2000"/>
            </a:lnSpc>
            <a:spcBef>
              <a:spcPts val="0"/>
            </a:spcBef>
            <a:spcAft>
              <a:spcPts val="0"/>
            </a:spcAft>
          </a:pPr>
          <a:endParaRPr lang="zh-TW" altLang="en-US" sz="1600">
            <a:latin typeface="Calibri" pitchFamily="34" charset="0"/>
          </a:endParaRPr>
        </a:p>
      </dgm:t>
    </dgm:pt>
    <dgm:pt modelId="{2B5F2E1B-5F4F-42C3-BFCA-02E7D8D8FE37}">
      <dgm:prSet phldrT="[文字]" custT="1"/>
      <dgm:spPr/>
      <dgm:t>
        <a:bodyPr/>
        <a:lstStyle/>
        <a:p>
          <a:pPr>
            <a:lnSpc>
              <a:spcPts val="2000"/>
            </a:lnSpc>
            <a:spcBef>
              <a:spcPts val="0"/>
            </a:spcBef>
            <a:spcAft>
              <a:spcPts val="0"/>
            </a:spcAft>
          </a:pPr>
          <a:r>
            <a:rPr lang="zh-TW" altLang="en-US" sz="1600" dirty="0" smtClean="0">
              <a:latin typeface="Calibri" pitchFamily="34" charset="0"/>
            </a:rPr>
            <a:t>管理與政策</a:t>
          </a:r>
          <a:r>
            <a:rPr lang="en-US" altLang="zh-TW" sz="1600" dirty="0" smtClean="0">
              <a:latin typeface="Calibri" pitchFamily="34" charset="0"/>
            </a:rPr>
            <a:t>Management and Policies</a:t>
          </a:r>
        </a:p>
      </dgm:t>
    </dgm:pt>
    <dgm:pt modelId="{7AF8A83E-EF79-448F-A758-6257C8DECFAB}" type="parTrans" cxnId="{EE778104-C00D-4DF4-B875-B92E30EE586F}">
      <dgm:prSet/>
      <dgm:spPr/>
      <dgm:t>
        <a:bodyPr/>
        <a:lstStyle/>
        <a:p>
          <a:pPr>
            <a:lnSpc>
              <a:spcPts val="2000"/>
            </a:lnSpc>
            <a:spcBef>
              <a:spcPts val="0"/>
            </a:spcBef>
            <a:spcAft>
              <a:spcPts val="0"/>
            </a:spcAft>
          </a:pPr>
          <a:endParaRPr lang="zh-TW" altLang="en-US" sz="1600">
            <a:latin typeface="Calibri" pitchFamily="34" charset="0"/>
          </a:endParaRPr>
        </a:p>
      </dgm:t>
    </dgm:pt>
    <dgm:pt modelId="{6F67F1C9-4544-44C9-9731-91C197BC15C3}" type="sibTrans" cxnId="{EE778104-C00D-4DF4-B875-B92E30EE586F}">
      <dgm:prSet/>
      <dgm:spPr/>
      <dgm:t>
        <a:bodyPr/>
        <a:lstStyle/>
        <a:p>
          <a:pPr>
            <a:lnSpc>
              <a:spcPts val="2000"/>
            </a:lnSpc>
            <a:spcBef>
              <a:spcPts val="0"/>
            </a:spcBef>
            <a:spcAft>
              <a:spcPts val="0"/>
            </a:spcAft>
          </a:pPr>
          <a:endParaRPr lang="zh-TW" altLang="en-US" sz="1600">
            <a:latin typeface="Calibri" pitchFamily="34" charset="0"/>
          </a:endParaRPr>
        </a:p>
      </dgm:t>
    </dgm:pt>
    <dgm:pt modelId="{9678DD12-7E53-4F90-987A-5902DD694DE3}" type="pres">
      <dgm:prSet presAssocID="{584745AC-068A-41BF-A065-FD98E48E423B}" presName="compositeShape" presStyleCnt="0">
        <dgm:presLayoutVars>
          <dgm:chMax val="9"/>
          <dgm:dir/>
          <dgm:resizeHandles val="exact"/>
        </dgm:presLayoutVars>
      </dgm:prSet>
      <dgm:spPr/>
      <dgm:t>
        <a:bodyPr/>
        <a:lstStyle/>
        <a:p>
          <a:endParaRPr lang="zh-TW" altLang="en-US"/>
        </a:p>
      </dgm:t>
    </dgm:pt>
    <dgm:pt modelId="{60F3E65F-86BB-4D93-B669-A268CE5E42D4}" type="pres">
      <dgm:prSet presAssocID="{584745AC-068A-41BF-A065-FD98E48E423B}" presName="triangle1" presStyleLbl="node1" presStyleIdx="0" presStyleCnt="4">
        <dgm:presLayoutVars>
          <dgm:bulletEnabled val="1"/>
        </dgm:presLayoutVars>
      </dgm:prSet>
      <dgm:spPr/>
      <dgm:t>
        <a:bodyPr/>
        <a:lstStyle/>
        <a:p>
          <a:endParaRPr lang="zh-TW" altLang="en-US"/>
        </a:p>
      </dgm:t>
    </dgm:pt>
    <dgm:pt modelId="{296E42CD-777B-476C-B730-ABD9B618825C}" type="pres">
      <dgm:prSet presAssocID="{584745AC-068A-41BF-A065-FD98E48E423B}" presName="triangle2" presStyleLbl="node1" presStyleIdx="1" presStyleCnt="4" custLinFactNeighborX="529">
        <dgm:presLayoutVars>
          <dgm:bulletEnabled val="1"/>
        </dgm:presLayoutVars>
      </dgm:prSet>
      <dgm:spPr/>
      <dgm:t>
        <a:bodyPr/>
        <a:lstStyle/>
        <a:p>
          <a:endParaRPr lang="zh-TW" altLang="en-US"/>
        </a:p>
      </dgm:t>
    </dgm:pt>
    <dgm:pt modelId="{E3DCBFC6-EB53-435D-8F20-F99B704F6FAE}" type="pres">
      <dgm:prSet presAssocID="{584745AC-068A-41BF-A065-FD98E48E423B}" presName="triangle3" presStyleLbl="node1" presStyleIdx="2" presStyleCnt="4">
        <dgm:presLayoutVars>
          <dgm:bulletEnabled val="1"/>
        </dgm:presLayoutVars>
      </dgm:prSet>
      <dgm:spPr/>
      <dgm:t>
        <a:bodyPr/>
        <a:lstStyle/>
        <a:p>
          <a:endParaRPr lang="zh-TW" altLang="en-US"/>
        </a:p>
      </dgm:t>
    </dgm:pt>
    <dgm:pt modelId="{1206CF79-2343-4120-81DD-FB16C37ADCA0}" type="pres">
      <dgm:prSet presAssocID="{584745AC-068A-41BF-A065-FD98E48E423B}" presName="triangle4" presStyleLbl="node1" presStyleIdx="3" presStyleCnt="4" custLinFactNeighborX="529">
        <dgm:presLayoutVars>
          <dgm:bulletEnabled val="1"/>
        </dgm:presLayoutVars>
      </dgm:prSet>
      <dgm:spPr/>
      <dgm:t>
        <a:bodyPr/>
        <a:lstStyle/>
        <a:p>
          <a:endParaRPr lang="zh-TW" altLang="en-US"/>
        </a:p>
      </dgm:t>
    </dgm:pt>
  </dgm:ptLst>
  <dgm:cxnLst>
    <dgm:cxn modelId="{5FFFCF62-BAC9-4E90-90B6-4DB3D67AD2A6}" type="presOf" srcId="{2B5F2E1B-5F4F-42C3-BFCA-02E7D8D8FE37}" destId="{1206CF79-2343-4120-81DD-FB16C37ADCA0}" srcOrd="0" destOrd="0" presId="urn:microsoft.com/office/officeart/2005/8/layout/pyramid4"/>
    <dgm:cxn modelId="{A3DF73BE-268F-4BEF-A46B-79A4751595B9}" srcId="{584745AC-068A-41BF-A065-FD98E48E423B}" destId="{6231798B-0410-4650-8666-51E4FEF0F174}" srcOrd="2" destOrd="0" parTransId="{464E1062-E6D8-4EBD-ABD4-9481EC3DCF41}" sibTransId="{B3BE3C91-B37A-431D-9E23-03E41D64B82E}"/>
    <dgm:cxn modelId="{F6DE1EF8-6FBE-44D1-8136-D63145E63381}" type="presOf" srcId="{F3B11214-86B0-4479-BB81-6143B217BFB8}" destId="{60F3E65F-86BB-4D93-B669-A268CE5E42D4}" srcOrd="0" destOrd="0" presId="urn:microsoft.com/office/officeart/2005/8/layout/pyramid4"/>
    <dgm:cxn modelId="{E469315A-7944-4E63-9FCF-DB55F8986712}" srcId="{584745AC-068A-41BF-A065-FD98E48E423B}" destId="{F27E9CCE-CE54-41D2-8331-6909F14B5A23}" srcOrd="1" destOrd="0" parTransId="{A2F2222F-EF9A-45C4-AA6A-B969ED2882B2}" sibTransId="{63C72955-BB4F-4042-8C5A-4C0B33188933}"/>
    <dgm:cxn modelId="{F781D2CF-46F9-451F-B2B5-3088F7943E3C}" type="presOf" srcId="{584745AC-068A-41BF-A065-FD98E48E423B}" destId="{9678DD12-7E53-4F90-987A-5902DD694DE3}" srcOrd="0" destOrd="0" presId="urn:microsoft.com/office/officeart/2005/8/layout/pyramid4"/>
    <dgm:cxn modelId="{2B53A948-B9C9-40B9-8931-D7A102900935}" srcId="{584745AC-068A-41BF-A065-FD98E48E423B}" destId="{F3B11214-86B0-4479-BB81-6143B217BFB8}" srcOrd="0" destOrd="0" parTransId="{F5C65654-751A-43A0-9789-1B352AAA9A53}" sibTransId="{90975111-1052-4C7D-A04D-371B8DBA0EFE}"/>
    <dgm:cxn modelId="{EE778104-C00D-4DF4-B875-B92E30EE586F}" srcId="{584745AC-068A-41BF-A065-FD98E48E423B}" destId="{2B5F2E1B-5F4F-42C3-BFCA-02E7D8D8FE37}" srcOrd="3" destOrd="0" parTransId="{7AF8A83E-EF79-448F-A758-6257C8DECFAB}" sibTransId="{6F67F1C9-4544-44C9-9731-91C197BC15C3}"/>
    <dgm:cxn modelId="{BE2FAE5C-ADF9-4515-A4A9-E062102C7FC4}" type="presOf" srcId="{F27E9CCE-CE54-41D2-8331-6909F14B5A23}" destId="{296E42CD-777B-476C-B730-ABD9B618825C}" srcOrd="0" destOrd="0" presId="urn:microsoft.com/office/officeart/2005/8/layout/pyramid4"/>
    <dgm:cxn modelId="{0DCA85A7-C35B-433B-99B4-AA7187710D4D}" type="presOf" srcId="{6231798B-0410-4650-8666-51E4FEF0F174}" destId="{E3DCBFC6-EB53-435D-8F20-F99B704F6FAE}" srcOrd="0" destOrd="0" presId="urn:microsoft.com/office/officeart/2005/8/layout/pyramid4"/>
    <dgm:cxn modelId="{DB221E3A-3BFE-4544-89C7-D7D20438D790}" type="presParOf" srcId="{9678DD12-7E53-4F90-987A-5902DD694DE3}" destId="{60F3E65F-86BB-4D93-B669-A268CE5E42D4}" srcOrd="0" destOrd="0" presId="urn:microsoft.com/office/officeart/2005/8/layout/pyramid4"/>
    <dgm:cxn modelId="{54274B60-04AB-4CE8-B5B3-F45F883A4ABA}" type="presParOf" srcId="{9678DD12-7E53-4F90-987A-5902DD694DE3}" destId="{296E42CD-777B-476C-B730-ABD9B618825C}" srcOrd="1" destOrd="0" presId="urn:microsoft.com/office/officeart/2005/8/layout/pyramid4"/>
    <dgm:cxn modelId="{4F788AF1-5C4A-41ED-B912-06FC8A18592D}" type="presParOf" srcId="{9678DD12-7E53-4F90-987A-5902DD694DE3}" destId="{E3DCBFC6-EB53-435D-8F20-F99B704F6FAE}" srcOrd="2" destOrd="0" presId="urn:microsoft.com/office/officeart/2005/8/layout/pyramid4"/>
    <dgm:cxn modelId="{024C696C-8710-41FC-ADBE-AE6ABF3806CF}" type="presParOf" srcId="{9678DD12-7E53-4F90-987A-5902DD694DE3}" destId="{1206CF79-2343-4120-81DD-FB16C37ADCA0}"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600814-EDFB-404C-868E-6344EABB5A7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TW" altLang="en-US"/>
        </a:p>
      </dgm:t>
    </dgm:pt>
    <dgm:pt modelId="{5B1711E5-6DCC-4EA9-9E05-7B414398C48E}">
      <dgm:prSet phldrT="[文字]" custT="1"/>
      <dgm:spPr/>
      <dgm:t>
        <a:bodyPr anchor="t"/>
        <a:lstStyle/>
        <a:p>
          <a:pPr algn="l">
            <a:lnSpc>
              <a:spcPts val="2500"/>
            </a:lnSpc>
            <a:spcAft>
              <a:spcPts val="0"/>
            </a:spcAft>
          </a:pPr>
          <a:r>
            <a:rPr lang="zh-TW" altLang="en-US" sz="2000" dirty="0" smtClean="0">
              <a:latin typeface="Calibri" pitchFamily="34" charset="0"/>
            </a:rPr>
            <a:t>預防 </a:t>
          </a:r>
          <a:r>
            <a:rPr lang="en-US" altLang="zh-TW" sz="2000" dirty="0" smtClean="0">
              <a:latin typeface="Calibri" pitchFamily="34" charset="0"/>
            </a:rPr>
            <a:t>(Prevention)</a:t>
          </a:r>
          <a:r>
            <a:rPr lang="zh-TW" altLang="en-US" sz="2000" dirty="0" smtClean="0">
              <a:latin typeface="Calibri" pitchFamily="34" charset="0"/>
            </a:rPr>
            <a:t>：預防電腦或資訊被違規使用。</a:t>
          </a:r>
          <a:endParaRPr lang="zh-TW" altLang="en-US" sz="2000" dirty="0">
            <a:latin typeface="Calibri" pitchFamily="34" charset="0"/>
          </a:endParaRPr>
        </a:p>
      </dgm:t>
    </dgm:pt>
    <dgm:pt modelId="{66670B04-9BA3-4329-AEF2-C1B3D24B8929}" type="parTrans" cxnId="{8F250643-C465-4928-B88C-362DE2F00CD2}">
      <dgm:prSet/>
      <dgm:spPr/>
      <dgm:t>
        <a:bodyPr/>
        <a:lstStyle/>
        <a:p>
          <a:endParaRPr lang="zh-TW" altLang="en-US" sz="2000">
            <a:latin typeface="Calibri" pitchFamily="34" charset="0"/>
          </a:endParaRPr>
        </a:p>
      </dgm:t>
    </dgm:pt>
    <dgm:pt modelId="{E97CB53B-B3E3-4EC7-986D-1441A25F8F06}" type="sibTrans" cxnId="{8F250643-C465-4928-B88C-362DE2F00CD2}">
      <dgm:prSet/>
      <dgm:spPr/>
      <dgm:t>
        <a:bodyPr/>
        <a:lstStyle/>
        <a:p>
          <a:endParaRPr lang="zh-TW" altLang="en-US" sz="2000">
            <a:latin typeface="Calibri" pitchFamily="34" charset="0"/>
          </a:endParaRPr>
        </a:p>
      </dgm:t>
    </dgm:pt>
    <dgm:pt modelId="{53776D2E-B482-470C-BD4F-65CA15CDE91A}">
      <dgm:prSet phldrT="[文字]" custT="1"/>
      <dgm:spPr/>
      <dgm:t>
        <a:bodyPr anchor="t"/>
        <a:lstStyle/>
        <a:p>
          <a:pPr algn="l">
            <a:lnSpc>
              <a:spcPts val="2500"/>
            </a:lnSpc>
            <a:spcAft>
              <a:spcPts val="0"/>
            </a:spcAft>
          </a:pPr>
          <a:r>
            <a:rPr lang="zh-TW" altLang="en-US" sz="2000" dirty="0" smtClean="0">
              <a:latin typeface="Calibri" pitchFamily="34" charset="0"/>
            </a:rPr>
            <a:t>偵測 </a:t>
          </a:r>
          <a:r>
            <a:rPr lang="en-US" altLang="zh-TW" sz="2000" dirty="0" smtClean="0">
              <a:latin typeface="Calibri" pitchFamily="34" charset="0"/>
            </a:rPr>
            <a:t>(Detection)</a:t>
          </a:r>
          <a:r>
            <a:rPr lang="zh-TW" altLang="en-US" sz="2000" dirty="0" smtClean="0">
              <a:latin typeface="Calibri" pitchFamily="34" charset="0"/>
            </a:rPr>
            <a:t>：  事件發生時能夠即時的偵測。</a:t>
          </a:r>
          <a:endParaRPr lang="zh-TW" altLang="en-US" sz="2000" dirty="0">
            <a:latin typeface="Calibri" pitchFamily="34" charset="0"/>
          </a:endParaRPr>
        </a:p>
      </dgm:t>
    </dgm:pt>
    <dgm:pt modelId="{A92F321B-DE0F-44BB-9DDB-C1495A495A72}" type="parTrans" cxnId="{1E2B6182-A15D-4BCE-96CE-B1A3771DCBEE}">
      <dgm:prSet/>
      <dgm:spPr/>
      <dgm:t>
        <a:bodyPr/>
        <a:lstStyle/>
        <a:p>
          <a:endParaRPr lang="zh-TW" altLang="en-US" sz="2000">
            <a:latin typeface="Calibri" pitchFamily="34" charset="0"/>
          </a:endParaRPr>
        </a:p>
      </dgm:t>
    </dgm:pt>
    <dgm:pt modelId="{9B176E70-2727-42D1-8114-3D2D1F04FDD4}" type="sibTrans" cxnId="{1E2B6182-A15D-4BCE-96CE-B1A3771DCBEE}">
      <dgm:prSet/>
      <dgm:spPr/>
      <dgm:t>
        <a:bodyPr/>
        <a:lstStyle/>
        <a:p>
          <a:endParaRPr lang="zh-TW" altLang="en-US" sz="2000">
            <a:latin typeface="Calibri" pitchFamily="34" charset="0"/>
          </a:endParaRPr>
        </a:p>
      </dgm:t>
    </dgm:pt>
    <dgm:pt modelId="{A8EF99BB-2831-4CC5-AC03-15D6D1578435}">
      <dgm:prSet phldrT="[文字]" custT="1"/>
      <dgm:spPr/>
      <dgm:t>
        <a:bodyPr/>
        <a:lstStyle/>
        <a:p>
          <a:r>
            <a:rPr lang="zh-TW" altLang="en-US" sz="2000" dirty="0" smtClean="0">
              <a:latin typeface="Calibri" pitchFamily="34" charset="0"/>
            </a:rPr>
            <a:t>資訊安全的目標  </a:t>
          </a:r>
          <a:r>
            <a:rPr lang="en-US" altLang="zh-TW" sz="2000" dirty="0" smtClean="0">
              <a:latin typeface="Calibri" pitchFamily="34" charset="0"/>
            </a:rPr>
            <a:t>(Goals) </a:t>
          </a:r>
          <a:endParaRPr lang="zh-TW" altLang="en-US" sz="2000" dirty="0">
            <a:latin typeface="Calibri" pitchFamily="34" charset="0"/>
          </a:endParaRPr>
        </a:p>
      </dgm:t>
    </dgm:pt>
    <dgm:pt modelId="{28025571-E4FC-4DFA-8024-9570E4ADC8C9}" type="parTrans" cxnId="{51148432-8A8B-4119-91A4-7B2A35519EC1}">
      <dgm:prSet/>
      <dgm:spPr/>
      <dgm:t>
        <a:bodyPr/>
        <a:lstStyle/>
        <a:p>
          <a:endParaRPr lang="zh-TW" altLang="en-US" sz="2000">
            <a:latin typeface="Calibri" pitchFamily="34" charset="0"/>
          </a:endParaRPr>
        </a:p>
      </dgm:t>
    </dgm:pt>
    <dgm:pt modelId="{0EAF8CEF-9322-4E2B-AA05-2761D508A67D}" type="sibTrans" cxnId="{51148432-8A8B-4119-91A4-7B2A35519EC1}">
      <dgm:prSet/>
      <dgm:spPr/>
      <dgm:t>
        <a:bodyPr/>
        <a:lstStyle/>
        <a:p>
          <a:endParaRPr lang="zh-TW" altLang="en-US" sz="2000">
            <a:latin typeface="Calibri" pitchFamily="34" charset="0"/>
          </a:endParaRPr>
        </a:p>
      </dgm:t>
    </dgm:pt>
    <dgm:pt modelId="{8CD25EA9-501E-43C6-8A2B-71ACD2E782C3}">
      <dgm:prSet phldrT="[文字]" custT="1"/>
      <dgm:spPr/>
      <dgm:t>
        <a:bodyPr anchor="t"/>
        <a:lstStyle/>
        <a:p>
          <a:pPr algn="l">
            <a:lnSpc>
              <a:spcPts val="2500"/>
            </a:lnSpc>
            <a:spcAft>
              <a:spcPts val="0"/>
            </a:spcAft>
          </a:pPr>
          <a:r>
            <a:rPr lang="zh-TW" altLang="en-US" sz="2000" dirty="0" smtClean="0">
              <a:latin typeface="Calibri" pitchFamily="34" charset="0"/>
            </a:rPr>
            <a:t>反應 </a:t>
          </a:r>
          <a:r>
            <a:rPr lang="en-US" altLang="zh-TW" sz="2000" dirty="0" smtClean="0">
              <a:latin typeface="Calibri" pitchFamily="34" charset="0"/>
            </a:rPr>
            <a:t>(Response)</a:t>
          </a:r>
          <a:r>
            <a:rPr lang="zh-TW" altLang="en-US" sz="2000" dirty="0" smtClean="0">
              <a:latin typeface="Calibri" pitchFamily="34" charset="0"/>
            </a:rPr>
            <a:t>：  發展策略因應遭受的攻擊與損失。</a:t>
          </a:r>
          <a:endParaRPr lang="zh-TW" altLang="en-US" sz="2000" dirty="0">
            <a:latin typeface="Calibri" pitchFamily="34" charset="0"/>
          </a:endParaRPr>
        </a:p>
      </dgm:t>
    </dgm:pt>
    <dgm:pt modelId="{7E83A0B2-8101-4DC5-8098-8DBF0FA44869}" type="parTrans" cxnId="{9A18F0F9-E0B4-40A5-BE78-645CD15495A8}">
      <dgm:prSet/>
      <dgm:spPr/>
      <dgm:t>
        <a:bodyPr/>
        <a:lstStyle/>
        <a:p>
          <a:endParaRPr lang="zh-TW" altLang="en-US" sz="2000">
            <a:latin typeface="Calibri" pitchFamily="34" charset="0"/>
          </a:endParaRPr>
        </a:p>
      </dgm:t>
    </dgm:pt>
    <dgm:pt modelId="{23039C35-56BC-4EA5-B63E-2DD0C476A668}" type="sibTrans" cxnId="{9A18F0F9-E0B4-40A5-BE78-645CD15495A8}">
      <dgm:prSet/>
      <dgm:spPr/>
      <dgm:t>
        <a:bodyPr/>
        <a:lstStyle/>
        <a:p>
          <a:endParaRPr lang="zh-TW" altLang="en-US" sz="2000">
            <a:latin typeface="Calibri" pitchFamily="34" charset="0"/>
          </a:endParaRPr>
        </a:p>
      </dgm:t>
    </dgm:pt>
    <dgm:pt modelId="{1FD814A6-5C3D-4979-B0FA-6221FF196FA0}" type="pres">
      <dgm:prSet presAssocID="{82600814-EDFB-404C-868E-6344EABB5A78}" presName="hierChild1" presStyleCnt="0">
        <dgm:presLayoutVars>
          <dgm:chPref val="1"/>
          <dgm:dir/>
          <dgm:animOne val="branch"/>
          <dgm:animLvl val="lvl"/>
          <dgm:resizeHandles/>
        </dgm:presLayoutVars>
      </dgm:prSet>
      <dgm:spPr/>
      <dgm:t>
        <a:bodyPr/>
        <a:lstStyle/>
        <a:p>
          <a:endParaRPr lang="zh-TW" altLang="en-US"/>
        </a:p>
      </dgm:t>
    </dgm:pt>
    <dgm:pt modelId="{0158E78B-6623-4400-A6CE-507A66257EB0}" type="pres">
      <dgm:prSet presAssocID="{A8EF99BB-2831-4CC5-AC03-15D6D1578435}" presName="hierRoot1" presStyleCnt="0"/>
      <dgm:spPr/>
    </dgm:pt>
    <dgm:pt modelId="{3B7E6E95-1220-4E4F-A88B-F42518FA2562}" type="pres">
      <dgm:prSet presAssocID="{A8EF99BB-2831-4CC5-AC03-15D6D1578435}" presName="composite" presStyleCnt="0"/>
      <dgm:spPr/>
    </dgm:pt>
    <dgm:pt modelId="{F311F107-0C1A-4A2A-9F0D-AC217F279AFF}" type="pres">
      <dgm:prSet presAssocID="{A8EF99BB-2831-4CC5-AC03-15D6D1578435}" presName="background" presStyleLbl="node0" presStyleIdx="0" presStyleCnt="1"/>
      <dgm:spPr/>
    </dgm:pt>
    <dgm:pt modelId="{4571AF12-9E8A-45CE-B6CC-B2CB09FD8615}" type="pres">
      <dgm:prSet presAssocID="{A8EF99BB-2831-4CC5-AC03-15D6D1578435}" presName="text" presStyleLbl="fgAcc0" presStyleIdx="0" presStyleCnt="1">
        <dgm:presLayoutVars>
          <dgm:chPref val="3"/>
        </dgm:presLayoutVars>
      </dgm:prSet>
      <dgm:spPr/>
      <dgm:t>
        <a:bodyPr/>
        <a:lstStyle/>
        <a:p>
          <a:endParaRPr lang="zh-TW" altLang="en-US"/>
        </a:p>
      </dgm:t>
    </dgm:pt>
    <dgm:pt modelId="{1CB0EF0E-A389-47A8-B979-1923EF8890B2}" type="pres">
      <dgm:prSet presAssocID="{A8EF99BB-2831-4CC5-AC03-15D6D1578435}" presName="hierChild2" presStyleCnt="0"/>
      <dgm:spPr/>
    </dgm:pt>
    <dgm:pt modelId="{275C1167-2DCF-4E61-BF95-C071147FFB43}" type="pres">
      <dgm:prSet presAssocID="{66670B04-9BA3-4329-AEF2-C1B3D24B8929}" presName="Name10" presStyleLbl="parChTrans1D2" presStyleIdx="0" presStyleCnt="3"/>
      <dgm:spPr/>
      <dgm:t>
        <a:bodyPr/>
        <a:lstStyle/>
        <a:p>
          <a:endParaRPr lang="zh-TW" altLang="en-US"/>
        </a:p>
      </dgm:t>
    </dgm:pt>
    <dgm:pt modelId="{6EFF93FD-49C8-4CE0-9F8A-64F769687AFD}" type="pres">
      <dgm:prSet presAssocID="{5B1711E5-6DCC-4EA9-9E05-7B414398C48E}" presName="hierRoot2" presStyleCnt="0"/>
      <dgm:spPr/>
    </dgm:pt>
    <dgm:pt modelId="{77762151-FB4F-4C79-9217-2C04ADEE2107}" type="pres">
      <dgm:prSet presAssocID="{5B1711E5-6DCC-4EA9-9E05-7B414398C48E}" presName="composite2" presStyleCnt="0"/>
      <dgm:spPr/>
    </dgm:pt>
    <dgm:pt modelId="{1D4F5F70-9DD3-4EF3-882A-13594E29EF9A}" type="pres">
      <dgm:prSet presAssocID="{5B1711E5-6DCC-4EA9-9E05-7B414398C48E}" presName="background2" presStyleLbl="node2" presStyleIdx="0" presStyleCnt="3"/>
      <dgm:spPr/>
    </dgm:pt>
    <dgm:pt modelId="{DB1DC5AE-01CB-41F8-8421-6031777A0961}" type="pres">
      <dgm:prSet presAssocID="{5B1711E5-6DCC-4EA9-9E05-7B414398C48E}" presName="text2" presStyleLbl="fgAcc2" presStyleIdx="0" presStyleCnt="3">
        <dgm:presLayoutVars>
          <dgm:chPref val="3"/>
        </dgm:presLayoutVars>
      </dgm:prSet>
      <dgm:spPr/>
      <dgm:t>
        <a:bodyPr/>
        <a:lstStyle/>
        <a:p>
          <a:endParaRPr lang="zh-TW" altLang="en-US"/>
        </a:p>
      </dgm:t>
    </dgm:pt>
    <dgm:pt modelId="{4BFA01AE-942D-48B7-BC05-B89926DE0191}" type="pres">
      <dgm:prSet presAssocID="{5B1711E5-6DCC-4EA9-9E05-7B414398C48E}" presName="hierChild3" presStyleCnt="0"/>
      <dgm:spPr/>
    </dgm:pt>
    <dgm:pt modelId="{91B18BC2-D908-4E5D-AD95-7786B515F9B8}" type="pres">
      <dgm:prSet presAssocID="{A92F321B-DE0F-44BB-9DDB-C1495A495A72}" presName="Name10" presStyleLbl="parChTrans1D2" presStyleIdx="1" presStyleCnt="3"/>
      <dgm:spPr/>
      <dgm:t>
        <a:bodyPr/>
        <a:lstStyle/>
        <a:p>
          <a:endParaRPr lang="zh-TW" altLang="en-US"/>
        </a:p>
      </dgm:t>
    </dgm:pt>
    <dgm:pt modelId="{AE699F97-75E4-4554-8EC1-7F8E6714770A}" type="pres">
      <dgm:prSet presAssocID="{53776D2E-B482-470C-BD4F-65CA15CDE91A}" presName="hierRoot2" presStyleCnt="0"/>
      <dgm:spPr/>
    </dgm:pt>
    <dgm:pt modelId="{036AE781-671A-4A8F-A2A4-F1F1DECD7FD3}" type="pres">
      <dgm:prSet presAssocID="{53776D2E-B482-470C-BD4F-65CA15CDE91A}" presName="composite2" presStyleCnt="0"/>
      <dgm:spPr/>
    </dgm:pt>
    <dgm:pt modelId="{6B2BFC96-AAD5-4626-95FA-22502F71F2D7}" type="pres">
      <dgm:prSet presAssocID="{53776D2E-B482-470C-BD4F-65CA15CDE91A}" presName="background2" presStyleLbl="node2" presStyleIdx="1" presStyleCnt="3"/>
      <dgm:spPr/>
    </dgm:pt>
    <dgm:pt modelId="{E4268269-7D34-4838-85D5-E0ECC0BD8B74}" type="pres">
      <dgm:prSet presAssocID="{53776D2E-B482-470C-BD4F-65CA15CDE91A}" presName="text2" presStyleLbl="fgAcc2" presStyleIdx="1" presStyleCnt="3">
        <dgm:presLayoutVars>
          <dgm:chPref val="3"/>
        </dgm:presLayoutVars>
      </dgm:prSet>
      <dgm:spPr/>
      <dgm:t>
        <a:bodyPr/>
        <a:lstStyle/>
        <a:p>
          <a:endParaRPr lang="zh-TW" altLang="en-US"/>
        </a:p>
      </dgm:t>
    </dgm:pt>
    <dgm:pt modelId="{5FDDCD63-C4C5-479E-9CCE-1A8ACD4BE740}" type="pres">
      <dgm:prSet presAssocID="{53776D2E-B482-470C-BD4F-65CA15CDE91A}" presName="hierChild3" presStyleCnt="0"/>
      <dgm:spPr/>
    </dgm:pt>
    <dgm:pt modelId="{C4DCE039-EF09-433F-8F05-81343C1EC57B}" type="pres">
      <dgm:prSet presAssocID="{7E83A0B2-8101-4DC5-8098-8DBF0FA44869}" presName="Name10" presStyleLbl="parChTrans1D2" presStyleIdx="2" presStyleCnt="3"/>
      <dgm:spPr/>
      <dgm:t>
        <a:bodyPr/>
        <a:lstStyle/>
        <a:p>
          <a:endParaRPr lang="zh-TW" altLang="en-US"/>
        </a:p>
      </dgm:t>
    </dgm:pt>
    <dgm:pt modelId="{83A83F31-F51A-4FB5-BDF7-6906D558BEE6}" type="pres">
      <dgm:prSet presAssocID="{8CD25EA9-501E-43C6-8A2B-71ACD2E782C3}" presName="hierRoot2" presStyleCnt="0"/>
      <dgm:spPr/>
    </dgm:pt>
    <dgm:pt modelId="{DF8BB74A-A245-46D5-8688-0E92482B96F0}" type="pres">
      <dgm:prSet presAssocID="{8CD25EA9-501E-43C6-8A2B-71ACD2E782C3}" presName="composite2" presStyleCnt="0"/>
      <dgm:spPr/>
    </dgm:pt>
    <dgm:pt modelId="{5AA03217-8EC6-4CF0-8E85-C546147C27FD}" type="pres">
      <dgm:prSet presAssocID="{8CD25EA9-501E-43C6-8A2B-71ACD2E782C3}" presName="background2" presStyleLbl="node2" presStyleIdx="2" presStyleCnt="3"/>
      <dgm:spPr/>
    </dgm:pt>
    <dgm:pt modelId="{B0AAA42C-B51D-45D9-AB86-C8B23BFDD6D8}" type="pres">
      <dgm:prSet presAssocID="{8CD25EA9-501E-43C6-8A2B-71ACD2E782C3}" presName="text2" presStyleLbl="fgAcc2" presStyleIdx="2" presStyleCnt="3">
        <dgm:presLayoutVars>
          <dgm:chPref val="3"/>
        </dgm:presLayoutVars>
      </dgm:prSet>
      <dgm:spPr/>
      <dgm:t>
        <a:bodyPr/>
        <a:lstStyle/>
        <a:p>
          <a:endParaRPr lang="zh-TW" altLang="en-US"/>
        </a:p>
      </dgm:t>
    </dgm:pt>
    <dgm:pt modelId="{93C0F79A-57CA-4234-8F87-16FECD6F3946}" type="pres">
      <dgm:prSet presAssocID="{8CD25EA9-501E-43C6-8A2B-71ACD2E782C3}" presName="hierChild3" presStyleCnt="0"/>
      <dgm:spPr/>
    </dgm:pt>
  </dgm:ptLst>
  <dgm:cxnLst>
    <dgm:cxn modelId="{6840EDEB-284A-4F2A-92D7-507FF74438FA}" type="presOf" srcId="{A92F321B-DE0F-44BB-9DDB-C1495A495A72}" destId="{91B18BC2-D908-4E5D-AD95-7786B515F9B8}" srcOrd="0" destOrd="0" presId="urn:microsoft.com/office/officeart/2005/8/layout/hierarchy1"/>
    <dgm:cxn modelId="{8F250643-C465-4928-B88C-362DE2F00CD2}" srcId="{A8EF99BB-2831-4CC5-AC03-15D6D1578435}" destId="{5B1711E5-6DCC-4EA9-9E05-7B414398C48E}" srcOrd="0" destOrd="0" parTransId="{66670B04-9BA3-4329-AEF2-C1B3D24B8929}" sibTransId="{E97CB53B-B3E3-4EC7-986D-1441A25F8F06}"/>
    <dgm:cxn modelId="{7DDD92C7-CCD1-4CF3-BB2E-6054182A2284}" type="presOf" srcId="{53776D2E-B482-470C-BD4F-65CA15CDE91A}" destId="{E4268269-7D34-4838-85D5-E0ECC0BD8B74}" srcOrd="0" destOrd="0" presId="urn:microsoft.com/office/officeart/2005/8/layout/hierarchy1"/>
    <dgm:cxn modelId="{9A18F0F9-E0B4-40A5-BE78-645CD15495A8}" srcId="{A8EF99BB-2831-4CC5-AC03-15D6D1578435}" destId="{8CD25EA9-501E-43C6-8A2B-71ACD2E782C3}" srcOrd="2" destOrd="0" parTransId="{7E83A0B2-8101-4DC5-8098-8DBF0FA44869}" sibTransId="{23039C35-56BC-4EA5-B63E-2DD0C476A668}"/>
    <dgm:cxn modelId="{75A9112E-030D-499A-8B02-FF08FA9D03AD}" type="presOf" srcId="{5B1711E5-6DCC-4EA9-9E05-7B414398C48E}" destId="{DB1DC5AE-01CB-41F8-8421-6031777A0961}" srcOrd="0" destOrd="0" presId="urn:microsoft.com/office/officeart/2005/8/layout/hierarchy1"/>
    <dgm:cxn modelId="{60CAE0A6-FB8F-4256-ACF5-224091F36989}" type="presOf" srcId="{A8EF99BB-2831-4CC5-AC03-15D6D1578435}" destId="{4571AF12-9E8A-45CE-B6CC-B2CB09FD8615}" srcOrd="0" destOrd="0" presId="urn:microsoft.com/office/officeart/2005/8/layout/hierarchy1"/>
    <dgm:cxn modelId="{EF54209A-E318-4D55-9654-875734CCA344}" type="presOf" srcId="{82600814-EDFB-404C-868E-6344EABB5A78}" destId="{1FD814A6-5C3D-4979-B0FA-6221FF196FA0}" srcOrd="0" destOrd="0" presId="urn:microsoft.com/office/officeart/2005/8/layout/hierarchy1"/>
    <dgm:cxn modelId="{E8CB8966-0978-4A45-BAEC-E938F7B73741}" type="presOf" srcId="{7E83A0B2-8101-4DC5-8098-8DBF0FA44869}" destId="{C4DCE039-EF09-433F-8F05-81343C1EC57B}" srcOrd="0" destOrd="0" presId="urn:microsoft.com/office/officeart/2005/8/layout/hierarchy1"/>
    <dgm:cxn modelId="{51148432-8A8B-4119-91A4-7B2A35519EC1}" srcId="{82600814-EDFB-404C-868E-6344EABB5A78}" destId="{A8EF99BB-2831-4CC5-AC03-15D6D1578435}" srcOrd="0" destOrd="0" parTransId="{28025571-E4FC-4DFA-8024-9570E4ADC8C9}" sibTransId="{0EAF8CEF-9322-4E2B-AA05-2761D508A67D}"/>
    <dgm:cxn modelId="{A512FC1B-E4A5-475E-9477-0018E8FDD9EB}" type="presOf" srcId="{66670B04-9BA3-4329-AEF2-C1B3D24B8929}" destId="{275C1167-2DCF-4E61-BF95-C071147FFB43}" srcOrd="0" destOrd="0" presId="urn:microsoft.com/office/officeart/2005/8/layout/hierarchy1"/>
    <dgm:cxn modelId="{E8F1355B-7EDC-4543-B3AB-FCBAA2613D80}" type="presOf" srcId="{8CD25EA9-501E-43C6-8A2B-71ACD2E782C3}" destId="{B0AAA42C-B51D-45D9-AB86-C8B23BFDD6D8}" srcOrd="0" destOrd="0" presId="urn:microsoft.com/office/officeart/2005/8/layout/hierarchy1"/>
    <dgm:cxn modelId="{1E2B6182-A15D-4BCE-96CE-B1A3771DCBEE}" srcId="{A8EF99BB-2831-4CC5-AC03-15D6D1578435}" destId="{53776D2E-B482-470C-BD4F-65CA15CDE91A}" srcOrd="1" destOrd="0" parTransId="{A92F321B-DE0F-44BB-9DDB-C1495A495A72}" sibTransId="{9B176E70-2727-42D1-8114-3D2D1F04FDD4}"/>
    <dgm:cxn modelId="{069635BB-3C38-4759-AA2C-97373929F6B7}" type="presParOf" srcId="{1FD814A6-5C3D-4979-B0FA-6221FF196FA0}" destId="{0158E78B-6623-4400-A6CE-507A66257EB0}" srcOrd="0" destOrd="0" presId="urn:microsoft.com/office/officeart/2005/8/layout/hierarchy1"/>
    <dgm:cxn modelId="{72A5B870-B179-49C8-8FA9-AAF07AC3F97D}" type="presParOf" srcId="{0158E78B-6623-4400-A6CE-507A66257EB0}" destId="{3B7E6E95-1220-4E4F-A88B-F42518FA2562}" srcOrd="0" destOrd="0" presId="urn:microsoft.com/office/officeart/2005/8/layout/hierarchy1"/>
    <dgm:cxn modelId="{60A13331-4E18-4178-8F38-1F65212CFAEE}" type="presParOf" srcId="{3B7E6E95-1220-4E4F-A88B-F42518FA2562}" destId="{F311F107-0C1A-4A2A-9F0D-AC217F279AFF}" srcOrd="0" destOrd="0" presId="urn:microsoft.com/office/officeart/2005/8/layout/hierarchy1"/>
    <dgm:cxn modelId="{5FFAD047-B473-48A1-9912-3A5E0E74BF84}" type="presParOf" srcId="{3B7E6E95-1220-4E4F-A88B-F42518FA2562}" destId="{4571AF12-9E8A-45CE-B6CC-B2CB09FD8615}" srcOrd="1" destOrd="0" presId="urn:microsoft.com/office/officeart/2005/8/layout/hierarchy1"/>
    <dgm:cxn modelId="{DD295079-3E8B-4FEE-9D53-63B8DFD9AAE9}" type="presParOf" srcId="{0158E78B-6623-4400-A6CE-507A66257EB0}" destId="{1CB0EF0E-A389-47A8-B979-1923EF8890B2}" srcOrd="1" destOrd="0" presId="urn:microsoft.com/office/officeart/2005/8/layout/hierarchy1"/>
    <dgm:cxn modelId="{B7A805C1-B0BC-499E-B513-810B94132732}" type="presParOf" srcId="{1CB0EF0E-A389-47A8-B979-1923EF8890B2}" destId="{275C1167-2DCF-4E61-BF95-C071147FFB43}" srcOrd="0" destOrd="0" presId="urn:microsoft.com/office/officeart/2005/8/layout/hierarchy1"/>
    <dgm:cxn modelId="{92844EA0-225D-4AF1-8397-F58AA5A56FAD}" type="presParOf" srcId="{1CB0EF0E-A389-47A8-B979-1923EF8890B2}" destId="{6EFF93FD-49C8-4CE0-9F8A-64F769687AFD}" srcOrd="1" destOrd="0" presId="urn:microsoft.com/office/officeart/2005/8/layout/hierarchy1"/>
    <dgm:cxn modelId="{9D6E7C9E-735B-4F64-98A3-C7B154FF9BB1}" type="presParOf" srcId="{6EFF93FD-49C8-4CE0-9F8A-64F769687AFD}" destId="{77762151-FB4F-4C79-9217-2C04ADEE2107}" srcOrd="0" destOrd="0" presId="urn:microsoft.com/office/officeart/2005/8/layout/hierarchy1"/>
    <dgm:cxn modelId="{F8E4D963-16A6-4D7C-9935-2B95E28F89E8}" type="presParOf" srcId="{77762151-FB4F-4C79-9217-2C04ADEE2107}" destId="{1D4F5F70-9DD3-4EF3-882A-13594E29EF9A}" srcOrd="0" destOrd="0" presId="urn:microsoft.com/office/officeart/2005/8/layout/hierarchy1"/>
    <dgm:cxn modelId="{A3213F24-DFF1-4ACF-9397-28E7ED1134E4}" type="presParOf" srcId="{77762151-FB4F-4C79-9217-2C04ADEE2107}" destId="{DB1DC5AE-01CB-41F8-8421-6031777A0961}" srcOrd="1" destOrd="0" presId="urn:microsoft.com/office/officeart/2005/8/layout/hierarchy1"/>
    <dgm:cxn modelId="{FFDC3815-CD54-46EF-BCBD-8FE62584FBC3}" type="presParOf" srcId="{6EFF93FD-49C8-4CE0-9F8A-64F769687AFD}" destId="{4BFA01AE-942D-48B7-BC05-B89926DE0191}" srcOrd="1" destOrd="0" presId="urn:microsoft.com/office/officeart/2005/8/layout/hierarchy1"/>
    <dgm:cxn modelId="{4B7C7D0E-B7EC-494C-9057-F43F832E0C8E}" type="presParOf" srcId="{1CB0EF0E-A389-47A8-B979-1923EF8890B2}" destId="{91B18BC2-D908-4E5D-AD95-7786B515F9B8}" srcOrd="2" destOrd="0" presId="urn:microsoft.com/office/officeart/2005/8/layout/hierarchy1"/>
    <dgm:cxn modelId="{2F3DE547-2098-463E-9AF6-435E0B4E7F08}" type="presParOf" srcId="{1CB0EF0E-A389-47A8-B979-1923EF8890B2}" destId="{AE699F97-75E4-4554-8EC1-7F8E6714770A}" srcOrd="3" destOrd="0" presId="urn:microsoft.com/office/officeart/2005/8/layout/hierarchy1"/>
    <dgm:cxn modelId="{BD8A6D8D-7C84-41A5-9509-7211E3F2CEBA}" type="presParOf" srcId="{AE699F97-75E4-4554-8EC1-7F8E6714770A}" destId="{036AE781-671A-4A8F-A2A4-F1F1DECD7FD3}" srcOrd="0" destOrd="0" presId="urn:microsoft.com/office/officeart/2005/8/layout/hierarchy1"/>
    <dgm:cxn modelId="{487843E5-9B8E-4126-A238-2D13BF9347A3}" type="presParOf" srcId="{036AE781-671A-4A8F-A2A4-F1F1DECD7FD3}" destId="{6B2BFC96-AAD5-4626-95FA-22502F71F2D7}" srcOrd="0" destOrd="0" presId="urn:microsoft.com/office/officeart/2005/8/layout/hierarchy1"/>
    <dgm:cxn modelId="{5FA4822A-56BA-4E61-8063-8BC5721ADB24}" type="presParOf" srcId="{036AE781-671A-4A8F-A2A4-F1F1DECD7FD3}" destId="{E4268269-7D34-4838-85D5-E0ECC0BD8B74}" srcOrd="1" destOrd="0" presId="urn:microsoft.com/office/officeart/2005/8/layout/hierarchy1"/>
    <dgm:cxn modelId="{F84D1409-64C9-41D0-98D2-9BEE61F7E3FB}" type="presParOf" srcId="{AE699F97-75E4-4554-8EC1-7F8E6714770A}" destId="{5FDDCD63-C4C5-479E-9CCE-1A8ACD4BE740}" srcOrd="1" destOrd="0" presId="urn:microsoft.com/office/officeart/2005/8/layout/hierarchy1"/>
    <dgm:cxn modelId="{E82578F5-8B66-42A9-9B72-4EFF17DEE760}" type="presParOf" srcId="{1CB0EF0E-A389-47A8-B979-1923EF8890B2}" destId="{C4DCE039-EF09-433F-8F05-81343C1EC57B}" srcOrd="4" destOrd="0" presId="urn:microsoft.com/office/officeart/2005/8/layout/hierarchy1"/>
    <dgm:cxn modelId="{7C4937A1-05E7-4C64-B1D1-C7DFE2901BAB}" type="presParOf" srcId="{1CB0EF0E-A389-47A8-B979-1923EF8890B2}" destId="{83A83F31-F51A-4FB5-BDF7-6906D558BEE6}" srcOrd="5" destOrd="0" presId="urn:microsoft.com/office/officeart/2005/8/layout/hierarchy1"/>
    <dgm:cxn modelId="{E207DCED-C3C0-4B00-8F68-83791F9DD0FB}" type="presParOf" srcId="{83A83F31-F51A-4FB5-BDF7-6906D558BEE6}" destId="{DF8BB74A-A245-46D5-8688-0E92482B96F0}" srcOrd="0" destOrd="0" presId="urn:microsoft.com/office/officeart/2005/8/layout/hierarchy1"/>
    <dgm:cxn modelId="{FDBC30E8-8E5E-4BC9-8DA5-985498D42183}" type="presParOf" srcId="{DF8BB74A-A245-46D5-8688-0E92482B96F0}" destId="{5AA03217-8EC6-4CF0-8E85-C546147C27FD}" srcOrd="0" destOrd="0" presId="urn:microsoft.com/office/officeart/2005/8/layout/hierarchy1"/>
    <dgm:cxn modelId="{87E9D7CB-76E9-4ED5-9076-49FBE5D0E785}" type="presParOf" srcId="{DF8BB74A-A245-46D5-8688-0E92482B96F0}" destId="{B0AAA42C-B51D-45D9-AB86-C8B23BFDD6D8}" srcOrd="1" destOrd="0" presId="urn:microsoft.com/office/officeart/2005/8/layout/hierarchy1"/>
    <dgm:cxn modelId="{CF31A98E-5C22-4A3C-9A46-231E2C72B6AC}" type="presParOf" srcId="{83A83F31-F51A-4FB5-BDF7-6906D558BEE6}" destId="{93C0F79A-57CA-4234-8F87-16FECD6F394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8D3BF-9DEF-4276-86D5-75702429CCC9}"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zh-TW" altLang="en-US"/>
        </a:p>
      </dgm:t>
    </dgm:pt>
    <dgm:pt modelId="{0BBC3BDC-FB2C-4DAE-834F-E81157EAC6B5}">
      <dgm:prSet phldrT="[文字]" custT="1"/>
      <dgm:spPr/>
      <dgm:t>
        <a:bodyPr/>
        <a:lstStyle/>
        <a:p>
          <a:r>
            <a:rPr lang="zh-TW" altLang="en-US" sz="2000" b="1" dirty="0" smtClean="0"/>
            <a:t>制定設計目標</a:t>
          </a:r>
          <a:endParaRPr lang="zh-TW" altLang="en-US" sz="2000" b="1" dirty="0"/>
        </a:p>
      </dgm:t>
    </dgm:pt>
    <dgm:pt modelId="{14837F9C-5EB1-437C-B692-7B70DA672DD6}" type="parTrans" cxnId="{20E67FDE-5C82-410E-B454-5612BC489619}">
      <dgm:prSet/>
      <dgm:spPr/>
      <dgm:t>
        <a:bodyPr/>
        <a:lstStyle/>
        <a:p>
          <a:endParaRPr lang="zh-TW" altLang="en-US"/>
        </a:p>
      </dgm:t>
    </dgm:pt>
    <dgm:pt modelId="{EB388947-BA90-4FFA-9D64-C32A1E09F3BE}" type="sibTrans" cxnId="{20E67FDE-5C82-410E-B454-5612BC489619}">
      <dgm:prSet/>
      <dgm:spPr/>
      <dgm:t>
        <a:bodyPr/>
        <a:lstStyle/>
        <a:p>
          <a:endParaRPr lang="zh-TW" altLang="en-US"/>
        </a:p>
      </dgm:t>
    </dgm:pt>
    <dgm:pt modelId="{B062D287-CCCB-48E9-88D0-871D92E9FA74}">
      <dgm:prSet phldrT="[文字]" custT="1"/>
      <dgm:spPr/>
      <dgm:t>
        <a:bodyPr/>
        <a:lstStyle/>
        <a:p>
          <a:r>
            <a:rPr lang="zh-TW" altLang="en-US" sz="1800" dirty="0" smtClean="0"/>
            <a:t>制定目標時應考慮四項</a:t>
          </a:r>
          <a:r>
            <a:rPr lang="zh-TW" altLang="en-US" sz="1800" dirty="0" smtClean="0">
              <a:latin typeface="微軟正黑體"/>
              <a:ea typeface="微軟正黑體"/>
            </a:rPr>
            <a:t>「</a:t>
          </a:r>
          <a:r>
            <a:rPr lang="zh-TW" altLang="en-US" sz="1800" dirty="0" smtClean="0"/>
            <a:t>安全組件 </a:t>
          </a:r>
          <a:r>
            <a:rPr lang="en-US" altLang="zh-TW" sz="1800" dirty="0" smtClean="0"/>
            <a:t>(security components)</a:t>
          </a:r>
          <a:r>
            <a:rPr lang="zh-TW" altLang="en-US" sz="1800" dirty="0" smtClean="0">
              <a:latin typeface="微軟正黑體"/>
              <a:ea typeface="微軟正黑體"/>
            </a:rPr>
            <a:t>」。</a:t>
          </a:r>
          <a:endParaRPr lang="zh-TW" altLang="en-US" sz="1800" dirty="0"/>
        </a:p>
      </dgm:t>
    </dgm:pt>
    <dgm:pt modelId="{828592CA-D8D9-4589-8CB1-4CB83D7CB63B}" type="parTrans" cxnId="{3EFF10E8-1278-43A5-89D8-715BDF068345}">
      <dgm:prSet/>
      <dgm:spPr/>
      <dgm:t>
        <a:bodyPr/>
        <a:lstStyle/>
        <a:p>
          <a:endParaRPr lang="zh-TW" altLang="en-US"/>
        </a:p>
      </dgm:t>
    </dgm:pt>
    <dgm:pt modelId="{8D32F080-1F39-43FA-9C67-9DCFCED099EA}" type="sibTrans" cxnId="{3EFF10E8-1278-43A5-89D8-715BDF068345}">
      <dgm:prSet/>
      <dgm:spPr/>
      <dgm:t>
        <a:bodyPr/>
        <a:lstStyle/>
        <a:p>
          <a:endParaRPr lang="zh-TW" altLang="en-US"/>
        </a:p>
      </dgm:t>
    </dgm:pt>
    <dgm:pt modelId="{7B86B73A-9743-4042-B367-31242410D227}">
      <dgm:prSet phldrT="[文字]" custT="1"/>
      <dgm:spPr/>
      <dgm:t>
        <a:bodyPr/>
        <a:lstStyle/>
        <a:p>
          <a:r>
            <a:rPr lang="zh-TW" altLang="en-US" sz="2000" b="1" dirty="0" smtClean="0"/>
            <a:t>切割安全區域 </a:t>
          </a:r>
          <a:endParaRPr lang="zh-TW" altLang="en-US" sz="2000" b="1" dirty="0"/>
        </a:p>
      </dgm:t>
    </dgm:pt>
    <dgm:pt modelId="{D32F8720-5768-425D-BA74-82282A182985}" type="parTrans" cxnId="{DE664AC5-2CF8-4767-A885-19E1C8797DA4}">
      <dgm:prSet/>
      <dgm:spPr/>
      <dgm:t>
        <a:bodyPr/>
        <a:lstStyle/>
        <a:p>
          <a:endParaRPr lang="zh-TW" altLang="en-US"/>
        </a:p>
      </dgm:t>
    </dgm:pt>
    <dgm:pt modelId="{60630C22-4A47-457E-8B66-5FABD4FFE7F0}" type="sibTrans" cxnId="{DE664AC5-2CF8-4767-A885-19E1C8797DA4}">
      <dgm:prSet/>
      <dgm:spPr/>
      <dgm:t>
        <a:bodyPr/>
        <a:lstStyle/>
        <a:p>
          <a:endParaRPr lang="zh-TW" altLang="en-US"/>
        </a:p>
      </dgm:t>
    </dgm:pt>
    <dgm:pt modelId="{DE24B784-7E0F-4EB1-9537-22B1436B9B0F}">
      <dgm:prSet phldrT="[文字]" custT="1"/>
      <dgm:spPr/>
      <dgm:t>
        <a:bodyPr/>
        <a:lstStyle/>
        <a:p>
          <a:r>
            <a:rPr lang="zh-TW" altLang="en-US" sz="1800" dirty="0" smtClean="0"/>
            <a:t>將複雜的網路環境切割成安全區域，便於管理區域間的通訊權限。</a:t>
          </a:r>
          <a:endParaRPr lang="zh-TW" altLang="en-US" sz="1800" dirty="0"/>
        </a:p>
      </dgm:t>
    </dgm:pt>
    <dgm:pt modelId="{B7EFA8E9-9F8C-442C-BDC4-F1580FB80FB3}" type="parTrans" cxnId="{1A6A8B5D-7630-4B64-ADD7-0EDD11A23EED}">
      <dgm:prSet/>
      <dgm:spPr/>
      <dgm:t>
        <a:bodyPr/>
        <a:lstStyle/>
        <a:p>
          <a:endParaRPr lang="zh-TW" altLang="en-US"/>
        </a:p>
      </dgm:t>
    </dgm:pt>
    <dgm:pt modelId="{9445ECF4-6A58-4831-BEDB-1913E3C6510D}" type="sibTrans" cxnId="{1A6A8B5D-7630-4B64-ADD7-0EDD11A23EED}">
      <dgm:prSet/>
      <dgm:spPr/>
      <dgm:t>
        <a:bodyPr/>
        <a:lstStyle/>
        <a:p>
          <a:endParaRPr lang="zh-TW" altLang="en-US"/>
        </a:p>
      </dgm:t>
    </dgm:pt>
    <dgm:pt modelId="{AE8185B2-A91A-45E4-A8DB-BBBF95DD87D3}">
      <dgm:prSet phldrT="[文字]" custT="1"/>
      <dgm:spPr/>
      <dgm:t>
        <a:bodyPr/>
        <a:lstStyle/>
        <a:p>
          <a:r>
            <a:rPr lang="zh-TW" altLang="en-US" sz="2000" b="1" dirty="0" smtClean="0"/>
            <a:t>融入新科技</a:t>
          </a:r>
          <a:endParaRPr lang="zh-TW" altLang="en-US" sz="2000" b="1" dirty="0"/>
        </a:p>
      </dgm:t>
    </dgm:pt>
    <dgm:pt modelId="{5EFC1F63-DD76-455C-B1E3-AB3A2DF2AFB4}" type="parTrans" cxnId="{15878FFD-4D91-4387-9669-33358EA6AD56}">
      <dgm:prSet/>
      <dgm:spPr/>
      <dgm:t>
        <a:bodyPr/>
        <a:lstStyle/>
        <a:p>
          <a:endParaRPr lang="zh-TW" altLang="en-US"/>
        </a:p>
      </dgm:t>
    </dgm:pt>
    <dgm:pt modelId="{B8D9C9BF-8978-4CB2-915B-A00F23BDFD8F}" type="sibTrans" cxnId="{15878FFD-4D91-4387-9669-33358EA6AD56}">
      <dgm:prSet/>
      <dgm:spPr/>
      <dgm:t>
        <a:bodyPr/>
        <a:lstStyle/>
        <a:p>
          <a:endParaRPr lang="zh-TW" altLang="en-US"/>
        </a:p>
      </dgm:t>
    </dgm:pt>
    <dgm:pt modelId="{D691909D-29D5-4A22-A87F-0AC6BA678CF4}">
      <dgm:prSet phldrT="[文字]" custT="1"/>
      <dgm:spPr/>
      <dgm:t>
        <a:bodyPr/>
        <a:lstStyle/>
        <a:p>
          <a:r>
            <a:rPr lang="zh-TW" altLang="en-US" sz="1800" dirty="0" smtClean="0"/>
            <a:t>使用新科技常能有效的強化網路安全。</a:t>
          </a:r>
          <a:endParaRPr lang="zh-TW" altLang="en-US" sz="1800" dirty="0"/>
        </a:p>
      </dgm:t>
    </dgm:pt>
    <dgm:pt modelId="{563B964E-AF08-4425-A4B6-9BF0F85B0D1A}" type="parTrans" cxnId="{98AA26C4-3822-4726-BE0E-EA05FC882C21}">
      <dgm:prSet/>
      <dgm:spPr/>
      <dgm:t>
        <a:bodyPr/>
        <a:lstStyle/>
        <a:p>
          <a:endParaRPr lang="zh-TW" altLang="en-US"/>
        </a:p>
      </dgm:t>
    </dgm:pt>
    <dgm:pt modelId="{F4909875-98D0-4562-967F-30518DA51D68}" type="sibTrans" cxnId="{98AA26C4-3822-4726-BE0E-EA05FC882C21}">
      <dgm:prSet/>
      <dgm:spPr/>
      <dgm:t>
        <a:bodyPr/>
        <a:lstStyle/>
        <a:p>
          <a:endParaRPr lang="zh-TW" altLang="en-US"/>
        </a:p>
      </dgm:t>
    </dgm:pt>
    <dgm:pt modelId="{7FBA202D-B4FF-44FD-A7E8-FC4CDC68F95C}">
      <dgm:prSet phldrT="[文字]" custT="1"/>
      <dgm:spPr/>
      <dgm:t>
        <a:bodyPr/>
        <a:lstStyle/>
        <a:p>
          <a:r>
            <a:rPr lang="zh-TW" altLang="en-US" sz="2000" b="1" dirty="0" smtClean="0"/>
            <a:t>管理資訊風險 </a:t>
          </a:r>
          <a:endParaRPr lang="zh-TW" altLang="en-US" sz="2000" b="1" dirty="0"/>
        </a:p>
      </dgm:t>
    </dgm:pt>
    <dgm:pt modelId="{F154B4E1-2A75-404E-ACC1-FCB0276B166C}" type="parTrans" cxnId="{5060176B-E904-4320-909A-7953EAAABCB5}">
      <dgm:prSet/>
      <dgm:spPr/>
      <dgm:t>
        <a:bodyPr/>
        <a:lstStyle/>
        <a:p>
          <a:endParaRPr lang="zh-TW" altLang="en-US"/>
        </a:p>
      </dgm:t>
    </dgm:pt>
    <dgm:pt modelId="{0DEDC4AB-E87D-4056-9EC7-877CF8BB64EB}" type="sibTrans" cxnId="{5060176B-E904-4320-909A-7953EAAABCB5}">
      <dgm:prSet/>
      <dgm:spPr/>
      <dgm:t>
        <a:bodyPr/>
        <a:lstStyle/>
        <a:p>
          <a:endParaRPr lang="zh-TW" altLang="en-US"/>
        </a:p>
      </dgm:t>
    </dgm:pt>
    <dgm:pt modelId="{7B2932CC-3168-4E38-AF9D-DD4B66F3F00E}">
      <dgm:prSet custT="1"/>
      <dgm:spPr/>
      <dgm:t>
        <a:bodyPr/>
        <a:lstStyle/>
        <a:p>
          <a:r>
            <a:rPr lang="zh-TW" altLang="en-US" sz="1800" dirty="0" smtClean="0"/>
            <a:t>各種安全的設計與努力，其目的不外乎保護組織的利益，降低風險。</a:t>
          </a:r>
          <a:endParaRPr lang="zh-TW" altLang="en-US" sz="1800" dirty="0"/>
        </a:p>
      </dgm:t>
    </dgm:pt>
    <dgm:pt modelId="{32BF63DF-E01D-44F4-95CF-3ADECCB6D869}" type="parTrans" cxnId="{48B27DEE-EB15-448D-BCE3-889902788293}">
      <dgm:prSet/>
      <dgm:spPr/>
      <dgm:t>
        <a:bodyPr/>
        <a:lstStyle/>
        <a:p>
          <a:endParaRPr lang="zh-TW" altLang="en-US"/>
        </a:p>
      </dgm:t>
    </dgm:pt>
    <dgm:pt modelId="{38217ABC-0623-436D-B061-0EDCFFB5FFBA}" type="sibTrans" cxnId="{48B27DEE-EB15-448D-BCE3-889902788293}">
      <dgm:prSet/>
      <dgm:spPr/>
      <dgm:t>
        <a:bodyPr/>
        <a:lstStyle/>
        <a:p>
          <a:endParaRPr lang="zh-TW" altLang="en-US"/>
        </a:p>
      </dgm:t>
    </dgm:pt>
    <dgm:pt modelId="{18F88E1F-4299-4753-9BA9-EF9F4DC482EA}" type="pres">
      <dgm:prSet presAssocID="{B598D3BF-9DEF-4276-86D5-75702429CCC9}" presName="Name0" presStyleCnt="0">
        <dgm:presLayoutVars>
          <dgm:dir/>
          <dgm:resizeHandles val="exact"/>
        </dgm:presLayoutVars>
      </dgm:prSet>
      <dgm:spPr/>
      <dgm:t>
        <a:bodyPr/>
        <a:lstStyle/>
        <a:p>
          <a:endParaRPr lang="zh-TW" altLang="en-US"/>
        </a:p>
      </dgm:t>
    </dgm:pt>
    <dgm:pt modelId="{EF170ED6-2F9C-48C1-ABC3-345F3BC9829B}" type="pres">
      <dgm:prSet presAssocID="{0BBC3BDC-FB2C-4DAE-834F-E81157EAC6B5}" presName="node" presStyleLbl="node1" presStyleIdx="0" presStyleCnt="4">
        <dgm:presLayoutVars>
          <dgm:bulletEnabled val="1"/>
        </dgm:presLayoutVars>
      </dgm:prSet>
      <dgm:spPr/>
      <dgm:t>
        <a:bodyPr/>
        <a:lstStyle/>
        <a:p>
          <a:endParaRPr lang="zh-TW" altLang="en-US"/>
        </a:p>
      </dgm:t>
    </dgm:pt>
    <dgm:pt modelId="{7F519F58-7AA7-4904-85C1-CE935A611CEE}" type="pres">
      <dgm:prSet presAssocID="{EB388947-BA90-4FFA-9D64-C32A1E09F3BE}" presName="sibTrans" presStyleCnt="0"/>
      <dgm:spPr/>
    </dgm:pt>
    <dgm:pt modelId="{16FA5BE3-DE2C-4B71-90E6-A41708BC62DD}" type="pres">
      <dgm:prSet presAssocID="{7B86B73A-9743-4042-B367-31242410D227}" presName="node" presStyleLbl="node1" presStyleIdx="1" presStyleCnt="4">
        <dgm:presLayoutVars>
          <dgm:bulletEnabled val="1"/>
        </dgm:presLayoutVars>
      </dgm:prSet>
      <dgm:spPr/>
      <dgm:t>
        <a:bodyPr/>
        <a:lstStyle/>
        <a:p>
          <a:endParaRPr lang="zh-TW" altLang="en-US"/>
        </a:p>
      </dgm:t>
    </dgm:pt>
    <dgm:pt modelId="{3B73D19B-ACE8-440D-9D91-92E9059F1133}" type="pres">
      <dgm:prSet presAssocID="{60630C22-4A47-457E-8B66-5FABD4FFE7F0}" presName="sibTrans" presStyleCnt="0"/>
      <dgm:spPr/>
    </dgm:pt>
    <dgm:pt modelId="{54F6510A-D1E3-457F-B625-251D6924E72B}" type="pres">
      <dgm:prSet presAssocID="{AE8185B2-A91A-45E4-A8DB-BBBF95DD87D3}" presName="node" presStyleLbl="node1" presStyleIdx="2" presStyleCnt="4">
        <dgm:presLayoutVars>
          <dgm:bulletEnabled val="1"/>
        </dgm:presLayoutVars>
      </dgm:prSet>
      <dgm:spPr/>
      <dgm:t>
        <a:bodyPr/>
        <a:lstStyle/>
        <a:p>
          <a:endParaRPr lang="zh-TW" altLang="en-US"/>
        </a:p>
      </dgm:t>
    </dgm:pt>
    <dgm:pt modelId="{75CB7070-9E1E-4D52-8288-D910200082C2}" type="pres">
      <dgm:prSet presAssocID="{B8D9C9BF-8978-4CB2-915B-A00F23BDFD8F}" presName="sibTrans" presStyleCnt="0"/>
      <dgm:spPr/>
    </dgm:pt>
    <dgm:pt modelId="{B0A46D96-002E-4037-AFE5-9FC98C84FA46}" type="pres">
      <dgm:prSet presAssocID="{7FBA202D-B4FF-44FD-A7E8-FC4CDC68F95C}" presName="node" presStyleLbl="node1" presStyleIdx="3" presStyleCnt="4">
        <dgm:presLayoutVars>
          <dgm:bulletEnabled val="1"/>
        </dgm:presLayoutVars>
      </dgm:prSet>
      <dgm:spPr/>
      <dgm:t>
        <a:bodyPr/>
        <a:lstStyle/>
        <a:p>
          <a:endParaRPr lang="zh-TW" altLang="en-US"/>
        </a:p>
      </dgm:t>
    </dgm:pt>
  </dgm:ptLst>
  <dgm:cxnLst>
    <dgm:cxn modelId="{1376EB6D-B88B-49E9-B64D-DB9536C9260C}" type="presOf" srcId="{DE24B784-7E0F-4EB1-9537-22B1436B9B0F}" destId="{16FA5BE3-DE2C-4B71-90E6-A41708BC62DD}" srcOrd="0" destOrd="1" presId="urn:microsoft.com/office/officeart/2005/8/layout/hList6"/>
    <dgm:cxn modelId="{84873EAB-BC19-4123-88FC-664A696E52DA}" type="presOf" srcId="{B062D287-CCCB-48E9-88D0-871D92E9FA74}" destId="{EF170ED6-2F9C-48C1-ABC3-345F3BC9829B}" srcOrd="0" destOrd="1" presId="urn:microsoft.com/office/officeart/2005/8/layout/hList6"/>
    <dgm:cxn modelId="{6D7E2E51-05FF-4239-9A3B-C8FB621F2AE8}" type="presOf" srcId="{7FBA202D-B4FF-44FD-A7E8-FC4CDC68F95C}" destId="{B0A46D96-002E-4037-AFE5-9FC98C84FA46}" srcOrd="0" destOrd="0" presId="urn:microsoft.com/office/officeart/2005/8/layout/hList6"/>
    <dgm:cxn modelId="{1DF834AA-04BA-45B6-A308-E12C72E15C4D}" type="presOf" srcId="{7B86B73A-9743-4042-B367-31242410D227}" destId="{16FA5BE3-DE2C-4B71-90E6-A41708BC62DD}" srcOrd="0" destOrd="0" presId="urn:microsoft.com/office/officeart/2005/8/layout/hList6"/>
    <dgm:cxn modelId="{2FC41E31-C009-485F-B482-EAC7A06A75F8}" type="presOf" srcId="{B598D3BF-9DEF-4276-86D5-75702429CCC9}" destId="{18F88E1F-4299-4753-9BA9-EF9F4DC482EA}" srcOrd="0" destOrd="0" presId="urn:microsoft.com/office/officeart/2005/8/layout/hList6"/>
    <dgm:cxn modelId="{DE664AC5-2CF8-4767-A885-19E1C8797DA4}" srcId="{B598D3BF-9DEF-4276-86D5-75702429CCC9}" destId="{7B86B73A-9743-4042-B367-31242410D227}" srcOrd="1" destOrd="0" parTransId="{D32F8720-5768-425D-BA74-82282A182985}" sibTransId="{60630C22-4A47-457E-8B66-5FABD4FFE7F0}"/>
    <dgm:cxn modelId="{55AE89E5-28B7-476E-A931-F2F84435D85A}" type="presOf" srcId="{7B2932CC-3168-4E38-AF9D-DD4B66F3F00E}" destId="{B0A46D96-002E-4037-AFE5-9FC98C84FA46}" srcOrd="0" destOrd="1" presId="urn:microsoft.com/office/officeart/2005/8/layout/hList6"/>
    <dgm:cxn modelId="{98AA26C4-3822-4726-BE0E-EA05FC882C21}" srcId="{AE8185B2-A91A-45E4-A8DB-BBBF95DD87D3}" destId="{D691909D-29D5-4A22-A87F-0AC6BA678CF4}" srcOrd="0" destOrd="0" parTransId="{563B964E-AF08-4425-A4B6-9BF0F85B0D1A}" sibTransId="{F4909875-98D0-4562-967F-30518DA51D68}"/>
    <dgm:cxn modelId="{1C92060C-E4DF-46A3-9A99-586BD3117E39}" type="presOf" srcId="{0BBC3BDC-FB2C-4DAE-834F-E81157EAC6B5}" destId="{EF170ED6-2F9C-48C1-ABC3-345F3BC9829B}" srcOrd="0" destOrd="0" presId="urn:microsoft.com/office/officeart/2005/8/layout/hList6"/>
    <dgm:cxn modelId="{F4EF3D93-FAA6-4991-9522-8319C49A1027}" type="presOf" srcId="{AE8185B2-A91A-45E4-A8DB-BBBF95DD87D3}" destId="{54F6510A-D1E3-457F-B625-251D6924E72B}" srcOrd="0" destOrd="0" presId="urn:microsoft.com/office/officeart/2005/8/layout/hList6"/>
    <dgm:cxn modelId="{5060176B-E904-4320-909A-7953EAAABCB5}" srcId="{B598D3BF-9DEF-4276-86D5-75702429CCC9}" destId="{7FBA202D-B4FF-44FD-A7E8-FC4CDC68F95C}" srcOrd="3" destOrd="0" parTransId="{F154B4E1-2A75-404E-ACC1-FCB0276B166C}" sibTransId="{0DEDC4AB-E87D-4056-9EC7-877CF8BB64EB}"/>
    <dgm:cxn modelId="{4A5B37ED-010D-42D5-A93B-94FEB11D17BD}" type="presOf" srcId="{D691909D-29D5-4A22-A87F-0AC6BA678CF4}" destId="{54F6510A-D1E3-457F-B625-251D6924E72B}" srcOrd="0" destOrd="1" presId="urn:microsoft.com/office/officeart/2005/8/layout/hList6"/>
    <dgm:cxn modelId="{20E67FDE-5C82-410E-B454-5612BC489619}" srcId="{B598D3BF-9DEF-4276-86D5-75702429CCC9}" destId="{0BBC3BDC-FB2C-4DAE-834F-E81157EAC6B5}" srcOrd="0" destOrd="0" parTransId="{14837F9C-5EB1-437C-B692-7B70DA672DD6}" sibTransId="{EB388947-BA90-4FFA-9D64-C32A1E09F3BE}"/>
    <dgm:cxn modelId="{1A6A8B5D-7630-4B64-ADD7-0EDD11A23EED}" srcId="{7B86B73A-9743-4042-B367-31242410D227}" destId="{DE24B784-7E0F-4EB1-9537-22B1436B9B0F}" srcOrd="0" destOrd="0" parTransId="{B7EFA8E9-9F8C-442C-BDC4-F1580FB80FB3}" sibTransId="{9445ECF4-6A58-4831-BEDB-1913E3C6510D}"/>
    <dgm:cxn modelId="{3EFF10E8-1278-43A5-89D8-715BDF068345}" srcId="{0BBC3BDC-FB2C-4DAE-834F-E81157EAC6B5}" destId="{B062D287-CCCB-48E9-88D0-871D92E9FA74}" srcOrd="0" destOrd="0" parTransId="{828592CA-D8D9-4589-8CB1-4CB83D7CB63B}" sibTransId="{8D32F080-1F39-43FA-9C67-9DCFCED099EA}"/>
    <dgm:cxn modelId="{48B27DEE-EB15-448D-BCE3-889902788293}" srcId="{7FBA202D-B4FF-44FD-A7E8-FC4CDC68F95C}" destId="{7B2932CC-3168-4E38-AF9D-DD4B66F3F00E}" srcOrd="0" destOrd="0" parTransId="{32BF63DF-E01D-44F4-95CF-3ADECCB6D869}" sibTransId="{38217ABC-0623-436D-B061-0EDCFFB5FFBA}"/>
    <dgm:cxn modelId="{15878FFD-4D91-4387-9669-33358EA6AD56}" srcId="{B598D3BF-9DEF-4276-86D5-75702429CCC9}" destId="{AE8185B2-A91A-45E4-A8DB-BBBF95DD87D3}" srcOrd="2" destOrd="0" parTransId="{5EFC1F63-DD76-455C-B1E3-AB3A2DF2AFB4}" sibTransId="{B8D9C9BF-8978-4CB2-915B-A00F23BDFD8F}"/>
    <dgm:cxn modelId="{63C4F9E6-B2F2-4942-A55F-FFBB7E766D12}" type="presParOf" srcId="{18F88E1F-4299-4753-9BA9-EF9F4DC482EA}" destId="{EF170ED6-2F9C-48C1-ABC3-345F3BC9829B}" srcOrd="0" destOrd="0" presId="urn:microsoft.com/office/officeart/2005/8/layout/hList6"/>
    <dgm:cxn modelId="{C66866D8-907A-4FFC-AD8F-8858E2B078BD}" type="presParOf" srcId="{18F88E1F-4299-4753-9BA9-EF9F4DC482EA}" destId="{7F519F58-7AA7-4904-85C1-CE935A611CEE}" srcOrd="1" destOrd="0" presId="urn:microsoft.com/office/officeart/2005/8/layout/hList6"/>
    <dgm:cxn modelId="{87764DA4-6D8C-4089-97E2-E89CD83F60C2}" type="presParOf" srcId="{18F88E1F-4299-4753-9BA9-EF9F4DC482EA}" destId="{16FA5BE3-DE2C-4B71-90E6-A41708BC62DD}" srcOrd="2" destOrd="0" presId="urn:microsoft.com/office/officeart/2005/8/layout/hList6"/>
    <dgm:cxn modelId="{0604ABD4-17AD-4F6A-A681-7B7F8D568C91}" type="presParOf" srcId="{18F88E1F-4299-4753-9BA9-EF9F4DC482EA}" destId="{3B73D19B-ACE8-440D-9D91-92E9059F1133}" srcOrd="3" destOrd="0" presId="urn:microsoft.com/office/officeart/2005/8/layout/hList6"/>
    <dgm:cxn modelId="{9E53F25E-9888-4443-8E9B-4BB4280142AE}" type="presParOf" srcId="{18F88E1F-4299-4753-9BA9-EF9F4DC482EA}" destId="{54F6510A-D1E3-457F-B625-251D6924E72B}" srcOrd="4" destOrd="0" presId="urn:microsoft.com/office/officeart/2005/8/layout/hList6"/>
    <dgm:cxn modelId="{41672D55-0FAA-42DB-903A-436E42FFA932}" type="presParOf" srcId="{18F88E1F-4299-4753-9BA9-EF9F4DC482EA}" destId="{75CB7070-9E1E-4D52-8288-D910200082C2}" srcOrd="5" destOrd="0" presId="urn:microsoft.com/office/officeart/2005/8/layout/hList6"/>
    <dgm:cxn modelId="{50BF0D3D-4554-4875-BB49-F5B562632FC8}" type="presParOf" srcId="{18F88E1F-4299-4753-9BA9-EF9F4DC482EA}" destId="{B0A46D96-002E-4037-AFE5-9FC98C84FA46}"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8037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FE3E9F-92A8-44B9-ADA0-BE77E0B12CC9}" type="datetime1">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1344436430"/>
      </p:ext>
    </p:extLst>
  </p:cSld>
  <p:clrMap bg1="lt1" tx1="dk1" bg2="lt2" tx2="dk2" accent1="accent1" accent2="accent2" accent3="accent3" accent4="accent4" accent5="accent5" accent6="accent6" hlink="hlink" folHlink="folHlink"/>
  <p:hf sldNum="0" hdr="0" ftr="0" dt="0"/>
  <p:notesStyle>
    <a:lvl1pPr marL="0" algn="l" defTabSz="914226" rtl="0" eaLnBrk="1" latinLnBrk="0" hangingPunct="1">
      <a:defRPr sz="1200" kern="1200">
        <a:solidFill>
          <a:schemeClr val="tx1"/>
        </a:solidFill>
        <a:latin typeface="+mn-lt"/>
        <a:ea typeface="+mn-ea"/>
        <a:cs typeface="+mn-cs"/>
      </a:defRPr>
    </a:lvl1pPr>
    <a:lvl2pPr marL="457113" algn="l" defTabSz="914226" rtl="0" eaLnBrk="1" latinLnBrk="0" hangingPunct="1">
      <a:defRPr sz="1200" kern="1200">
        <a:solidFill>
          <a:schemeClr val="tx1"/>
        </a:solidFill>
        <a:latin typeface="+mn-lt"/>
        <a:ea typeface="+mn-ea"/>
        <a:cs typeface="+mn-cs"/>
      </a:defRPr>
    </a:lvl2pPr>
    <a:lvl3pPr marL="914226" algn="l" defTabSz="914226" rtl="0" eaLnBrk="1" latinLnBrk="0" hangingPunct="1">
      <a:defRPr sz="1200" kern="1200">
        <a:solidFill>
          <a:schemeClr val="tx1"/>
        </a:solidFill>
        <a:latin typeface="+mn-lt"/>
        <a:ea typeface="+mn-ea"/>
        <a:cs typeface="+mn-cs"/>
      </a:defRPr>
    </a:lvl3pPr>
    <a:lvl4pPr marL="1371341" algn="l" defTabSz="914226" rtl="0" eaLnBrk="1" latinLnBrk="0" hangingPunct="1">
      <a:defRPr sz="1200" kern="1200">
        <a:solidFill>
          <a:schemeClr val="tx1"/>
        </a:solidFill>
        <a:latin typeface="+mn-lt"/>
        <a:ea typeface="+mn-ea"/>
        <a:cs typeface="+mn-cs"/>
      </a:defRPr>
    </a:lvl4pPr>
    <a:lvl5pPr marL="1828453" algn="l" defTabSz="914226" rtl="0" eaLnBrk="1" latinLnBrk="0" hangingPunct="1">
      <a:defRPr sz="1200" kern="1200">
        <a:solidFill>
          <a:schemeClr val="tx1"/>
        </a:solidFill>
        <a:latin typeface="+mn-lt"/>
        <a:ea typeface="+mn-ea"/>
        <a:cs typeface="+mn-cs"/>
      </a:defRPr>
    </a:lvl5pPr>
    <a:lvl6pPr marL="2285566" algn="l" defTabSz="914226" rtl="0" eaLnBrk="1" latinLnBrk="0" hangingPunct="1">
      <a:defRPr sz="1200" kern="1200">
        <a:solidFill>
          <a:schemeClr val="tx1"/>
        </a:solidFill>
        <a:latin typeface="+mn-lt"/>
        <a:ea typeface="+mn-ea"/>
        <a:cs typeface="+mn-cs"/>
      </a:defRPr>
    </a:lvl6pPr>
    <a:lvl7pPr marL="2742679" algn="l" defTabSz="914226" rtl="0" eaLnBrk="1" latinLnBrk="0" hangingPunct="1">
      <a:defRPr sz="1200" kern="1200">
        <a:solidFill>
          <a:schemeClr val="tx1"/>
        </a:solidFill>
        <a:latin typeface="+mn-lt"/>
        <a:ea typeface="+mn-ea"/>
        <a:cs typeface="+mn-cs"/>
      </a:defRPr>
    </a:lvl7pPr>
    <a:lvl8pPr marL="3199794" algn="l" defTabSz="914226" rtl="0" eaLnBrk="1" latinLnBrk="0" hangingPunct="1">
      <a:defRPr sz="1200" kern="1200">
        <a:solidFill>
          <a:schemeClr val="tx1"/>
        </a:solidFill>
        <a:latin typeface="+mn-lt"/>
        <a:ea typeface="+mn-ea"/>
        <a:cs typeface="+mn-cs"/>
      </a:defRPr>
    </a:lvl8pPr>
    <a:lvl9pPr marL="3656907" algn="l" defTabSz="91422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normAutofit/>
          </a:bodyPr>
          <a:lstStyle/>
          <a:p>
            <a:endParaRPr lang="zh-TW" altLang="en-US"/>
          </a:p>
        </p:txBody>
      </p:sp>
    </p:spTree>
    <p:extLst>
      <p:ext uri="{BB962C8B-B14F-4D97-AF65-F5344CB8AC3E}">
        <p14:creationId xmlns:p14="http://schemas.microsoft.com/office/powerpoint/2010/main" val="3224920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lIns="91422" tIns="45711" rIns="91422" bIns="45711"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22" tIns="45711" rIns="91422" bIns="45711" anchor="t" compatLnSpc="1"/>
          <a:lstStyle>
            <a:extLst/>
          </a:lstStyle>
          <a:p>
            <a:endParaRPr kumimoji="0" lang="en-US"/>
          </a:p>
        </p:txBody>
      </p:sp>
      <p:sp>
        <p:nvSpPr>
          <p:cNvPr id="12" name="標題 11"/>
          <p:cNvSpPr>
            <a:spLocks noGrp="1"/>
          </p:cNvSpPr>
          <p:nvPr>
            <p:ph type="ctrTitle"/>
          </p:nvPr>
        </p:nvSpPr>
        <p:spPr>
          <a:xfrm>
            <a:off x="3366868" y="533400"/>
            <a:ext cx="5105400" cy="2868165"/>
          </a:xfrm>
        </p:spPr>
        <p:txBody>
          <a:bodyPr lIns="45711" tIns="0" rIns="45711">
            <a:noAutofit/>
          </a:bodyPr>
          <a:lstStyle>
            <a:lvl1pPr algn="r">
              <a:defRPr sz="43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9"/>
            <a:ext cx="5114778" cy="1101248"/>
          </a:xfrm>
        </p:spPr>
        <p:txBody>
          <a:bodyPr lIns="45711" tIns="0" rIns="45711" bIns="0"/>
          <a:lstStyle>
            <a:lvl1pPr marL="0" indent="0" algn="r">
              <a:lnSpc>
                <a:spcPct val="100000"/>
              </a:lnSpc>
              <a:spcBef>
                <a:spcPts val="601"/>
              </a:spcBef>
              <a:buNone/>
              <a:defRPr sz="2100">
                <a:solidFill>
                  <a:srgbClr val="FFFFFF"/>
                </a:solidFill>
                <a:effectLst/>
              </a:defRPr>
            </a:lvl1pPr>
            <a:lvl2pPr marL="457113" indent="0" algn="ctr">
              <a:buNone/>
            </a:lvl2pPr>
            <a:lvl3pPr marL="914226" indent="0" algn="ctr">
              <a:buNone/>
            </a:lvl3pPr>
            <a:lvl4pPr marL="1371341" indent="0" algn="ctr">
              <a:buNone/>
            </a:lvl4pPr>
            <a:lvl5pPr marL="1828453" indent="0" algn="ctr">
              <a:buNone/>
            </a:lvl5pPr>
            <a:lvl6pPr marL="2285566" indent="0" algn="ctr">
              <a:buNone/>
            </a:lvl6pPr>
            <a:lvl7pPr marL="2742679" indent="0" algn="ctr">
              <a:buNone/>
            </a:lvl7pPr>
            <a:lvl8pPr marL="3199794" indent="0" algn="ctr">
              <a:buNone/>
            </a:lvl8pPr>
            <a:lvl9pPr marL="3656907"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8"/>
            <a:ext cx="2002464" cy="226905"/>
          </a:xfrm>
          <a:prstGeom prst="rect">
            <a:avLst/>
          </a:prstGeom>
        </p:spPr>
        <p:txBody>
          <a:bodyPr lIns="91422" tIns="45711" rIns="91422" bIns="45711"/>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1" y="6557948"/>
            <a:ext cx="2927723" cy="228600"/>
          </a:xfrm>
          <a:prstGeom prst="rect">
            <a:avLst/>
          </a:prstGeom>
        </p:spPr>
        <p:txBody>
          <a:bodyPr lIns="91422" tIns="45711" rIns="91422" bIns="45711"/>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5" y="6556245"/>
            <a:ext cx="588336" cy="228600"/>
          </a:xfrm>
          <a:prstGeom prst="rect">
            <a:avLst/>
          </a:prstGeom>
        </p:spPr>
        <p:txBody>
          <a:bodyPr lIns="91422" tIns="45711" rIns="91422" bIns="45711"/>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7" y="6557948"/>
            <a:ext cx="2002464" cy="226905"/>
          </a:xfrm>
          <a:prstGeom prst="rect">
            <a:avLst/>
          </a:prstGeom>
        </p:spPr>
        <p:txBody>
          <a:bodyPr lIns="91422" tIns="45711" rIns="91422" bIns="45711"/>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3"/>
            <a:ext cx="3829080" cy="214275"/>
          </a:xfrm>
          <a:prstGeom prst="rect">
            <a:avLst/>
          </a:prstGeom>
        </p:spPr>
        <p:txBody>
          <a:bodyPr lIns="91422" tIns="45711" rIns="91422" bIns="45711"/>
          <a:lstStyle>
            <a:extLst/>
          </a:lstStyle>
          <a:p>
            <a:endParaRPr lang="zh-TW" altLang="en-US"/>
          </a:p>
        </p:txBody>
      </p:sp>
      <p:sp>
        <p:nvSpPr>
          <p:cNvPr id="6" name="投影片編號版面配置區 5"/>
          <p:cNvSpPr>
            <a:spLocks noGrp="1"/>
          </p:cNvSpPr>
          <p:nvPr>
            <p:ph type="sldNum" sz="quarter" idx="12"/>
          </p:nvPr>
        </p:nvSpPr>
        <p:spPr>
          <a:xfrm>
            <a:off x="7929587" y="6556245"/>
            <a:ext cx="588336" cy="228600"/>
          </a:xfrm>
          <a:prstGeom prst="rect">
            <a:avLst/>
          </a:prstGeom>
        </p:spPr>
        <p:txBody>
          <a:bodyPr lIns="91422" tIns="45711" rIns="91422" bIns="45711"/>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7" y="274961"/>
            <a:ext cx="861994" cy="5851523"/>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2" y="274646"/>
            <a:ext cx="6472254" cy="5851523"/>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7" y="6557948"/>
            <a:ext cx="2002464" cy="226905"/>
          </a:xfrm>
          <a:prstGeom prst="rect">
            <a:avLst/>
          </a:prstGeom>
        </p:spPr>
        <p:txBody>
          <a:bodyPr lIns="91422" tIns="45711" rIns="91422" bIns="45711"/>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5"/>
            <a:ext cx="3657600" cy="228600"/>
          </a:xfrm>
          <a:prstGeom prst="rect">
            <a:avLst/>
          </a:prstGeom>
        </p:spPr>
        <p:txBody>
          <a:bodyPr lIns="91422" tIns="45711" rIns="91422" bIns="45711"/>
          <a:lstStyle>
            <a:extLst/>
          </a:lstStyle>
          <a:p>
            <a:endParaRPr lang="zh-TW" altLang="en-US"/>
          </a:p>
        </p:txBody>
      </p:sp>
      <p:sp>
        <p:nvSpPr>
          <p:cNvPr id="6" name="投影片編號版面配置區 5"/>
          <p:cNvSpPr>
            <a:spLocks noGrp="1"/>
          </p:cNvSpPr>
          <p:nvPr>
            <p:ph type="sldNum" sz="quarter" idx="12"/>
          </p:nvPr>
        </p:nvSpPr>
        <p:spPr>
          <a:xfrm>
            <a:off x="6254497" y="6553200"/>
            <a:ext cx="588336" cy="228600"/>
          </a:xfrm>
          <a:prstGeom prst="rect">
            <a:avLst/>
          </a:prstGeom>
        </p:spPr>
        <p:txBody>
          <a:bodyPr lIns="91422" tIns="45711" rIns="91422" bIns="45711"/>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40"/>
          </a:xfrm>
        </p:spPr>
        <p:txBody>
          <a:bodyPr/>
          <a:lstStyle>
            <a:lvl1pPr>
              <a:lnSpc>
                <a:spcPts val="4000"/>
              </a:lnSpc>
              <a:spcBef>
                <a:spcPts val="1200"/>
              </a:spcBef>
              <a:defRPr sz="2300"/>
            </a:lvl1pPr>
            <a:lvl2pPr>
              <a:lnSpc>
                <a:spcPts val="4000"/>
              </a:lnSpc>
              <a:spcBef>
                <a:spcPts val="1200"/>
              </a:spcBef>
              <a:defRPr sz="1900"/>
            </a:lvl2pPr>
            <a:lvl3pPr>
              <a:lnSpc>
                <a:spcPts val="4000"/>
              </a:lnSpc>
              <a:spcBef>
                <a:spcPts val="1200"/>
              </a:spcBef>
              <a:defRPr sz="1700"/>
            </a:lvl3pPr>
            <a:lvl4pPr>
              <a:lnSpc>
                <a:spcPts val="4000"/>
              </a:lnSpc>
              <a:spcBef>
                <a:spcPts val="1200"/>
              </a:spcBef>
              <a:defRPr sz="1600"/>
            </a:lvl4pPr>
            <a:lvl5pPr>
              <a:lnSpc>
                <a:spcPts val="4000"/>
              </a:lnSpc>
              <a:spcBef>
                <a:spcPts val="12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lvl1pPr>
              <a:defRPr baseline="0"/>
            </a:lvl1p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1" y="2821838"/>
            <a:ext cx="6255488" cy="1362075"/>
          </a:xfrm>
        </p:spPr>
        <p:txBody>
          <a:bodyPr tIns="0" anchor="t"/>
          <a:lstStyle>
            <a:lvl1pPr algn="r">
              <a:buNone/>
              <a:defRPr sz="43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1" y="1905000"/>
            <a:ext cx="6255488" cy="743505"/>
          </a:xfrm>
        </p:spPr>
        <p:txBody>
          <a:bodyPr anchor="b"/>
          <a:lstStyle>
            <a:lvl1pPr marL="0" indent="0" algn="r">
              <a:buNone/>
              <a:defRPr sz="1900">
                <a:solidFill>
                  <a:schemeClr val="tx1"/>
                </a:solidFill>
                <a:effectLst/>
              </a:defRPr>
            </a:lvl1pPr>
            <a:lvl2pPr>
              <a:buNone/>
              <a:defRPr sz="17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9" y="6556808"/>
            <a:ext cx="2002464" cy="226905"/>
          </a:xfrm>
          <a:prstGeom prst="rect">
            <a:avLst/>
          </a:prstGeom>
        </p:spPr>
        <p:txBody>
          <a:bodyPr lIns="91422" tIns="45711" rIns="91422"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08"/>
            <a:ext cx="2895600" cy="228600"/>
          </a:xfrm>
          <a:prstGeom prst="rect">
            <a:avLst/>
          </a:prstGeom>
        </p:spPr>
        <p:txBody>
          <a:bodyPr lIns="91422" tIns="45711" rIns="91422"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3" y="6555113"/>
            <a:ext cx="588336" cy="228600"/>
          </a:xfrm>
          <a:prstGeom prst="rect">
            <a:avLst/>
          </a:prstGeom>
        </p:spPr>
        <p:txBody>
          <a:bodyPr lIns="91422" tIns="45711" rIns="91422" bIns="45711"/>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70"/>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4"/>
            <a:ext cx="4000528" cy="5143538"/>
          </a:xfrm>
        </p:spPr>
        <p:txBody>
          <a:bodyPr anchor="t"/>
          <a:lstStyle>
            <a:lvl1pPr>
              <a:defRPr sz="2300"/>
            </a:lvl1pPr>
            <a:lvl2pPr>
              <a:defRPr sz="1900"/>
            </a:lvl2pPr>
            <a:lvl3pPr>
              <a:defRPr sz="1700"/>
            </a:lvl3pPr>
            <a:lvl4pPr>
              <a:defRPr sz="1600"/>
            </a:lvl4pPr>
            <a:lvl5pPr>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3" y="1285864"/>
            <a:ext cx="4007360" cy="5143538"/>
          </a:xfrm>
        </p:spPr>
        <p:txBody>
          <a:bodyPr anchor="t"/>
          <a:lstStyle>
            <a:lvl1pPr>
              <a:defRPr sz="2300"/>
            </a:lvl1pPr>
            <a:lvl2pPr>
              <a:defRPr sz="1900"/>
            </a:lvl2pPr>
            <a:lvl3pPr>
              <a:defRPr sz="1700"/>
            </a:lvl3pPr>
            <a:lvl4pPr>
              <a:defRPr sz="1600"/>
            </a:lvl4pPr>
            <a:lvl5pPr>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700" b="1">
                <a:solidFill>
                  <a:schemeClr val="tx2"/>
                </a:solidFill>
                <a:effectLst/>
              </a:defRPr>
            </a:lvl1pPr>
            <a:lvl2pPr>
              <a:buNone/>
              <a:defRPr sz="1900" b="1"/>
            </a:lvl2pPr>
            <a:lvl3pPr>
              <a:buNone/>
              <a:defRPr sz="17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700" b="1">
                <a:solidFill>
                  <a:schemeClr val="tx2"/>
                </a:solidFill>
                <a:effectLst/>
              </a:defRPr>
            </a:lvl1pPr>
            <a:lvl2pPr>
              <a:buNone/>
              <a:defRPr sz="1900" b="1"/>
            </a:lvl2pPr>
            <a:lvl3pPr>
              <a:buNone/>
              <a:defRPr sz="17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38"/>
            <a:ext cx="3520440" cy="4114800"/>
          </a:xfrm>
        </p:spPr>
        <p:txBody>
          <a:bodyPr/>
          <a:lstStyle>
            <a:lvl1pPr>
              <a:defRPr sz="2300"/>
            </a:lvl1pPr>
            <a:lvl2pPr>
              <a:defRPr sz="1900"/>
            </a:lvl2pPr>
            <a:lvl3pPr>
              <a:defRPr sz="17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38"/>
            <a:ext cx="3520440" cy="4114800"/>
          </a:xfrm>
        </p:spPr>
        <p:txBody>
          <a:bodyPr/>
          <a:lstStyle>
            <a:lvl1pPr>
              <a:defRPr sz="2300"/>
            </a:lvl1pPr>
            <a:lvl2pPr>
              <a:defRPr sz="1900"/>
            </a:lvl2pPr>
            <a:lvl3pPr>
              <a:defRPr sz="17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7" y="6557948"/>
            <a:ext cx="2002464" cy="226905"/>
          </a:xfrm>
          <a:prstGeom prst="rect">
            <a:avLst/>
          </a:prstGeom>
        </p:spPr>
        <p:txBody>
          <a:bodyPr lIns="91422" tIns="45711" rIns="91422" bIns="45711"/>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3"/>
            <a:ext cx="3829080" cy="214275"/>
          </a:xfrm>
          <a:prstGeom prst="rect">
            <a:avLst/>
          </a:prstGeom>
        </p:spPr>
        <p:txBody>
          <a:bodyPr lIns="91422" tIns="45711" rIns="91422" bIns="45711"/>
          <a:lstStyle>
            <a:extLst/>
          </a:lstStyle>
          <a:p>
            <a:endParaRPr lang="zh-TW" altLang="en-US"/>
          </a:p>
        </p:txBody>
      </p:sp>
      <p:sp>
        <p:nvSpPr>
          <p:cNvPr id="9" name="投影片編號版面配置區 8"/>
          <p:cNvSpPr>
            <a:spLocks noGrp="1"/>
          </p:cNvSpPr>
          <p:nvPr>
            <p:ph type="sldNum" sz="quarter" idx="12"/>
          </p:nvPr>
        </p:nvSpPr>
        <p:spPr>
          <a:xfrm>
            <a:off x="7929587" y="6556245"/>
            <a:ext cx="588336" cy="228600"/>
          </a:xfrm>
          <a:prstGeom prst="rect">
            <a:avLst/>
          </a:prstGeom>
        </p:spPr>
        <p:txBody>
          <a:bodyPr lIns="91422" tIns="45711" rIns="91422" bIns="45711"/>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1" y="320040"/>
            <a:ext cx="8072494" cy="680070"/>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3"/>
            <a:ext cx="3829080" cy="214275"/>
          </a:xfrm>
          <a:prstGeom prst="rect">
            <a:avLst/>
          </a:prstGeom>
        </p:spPr>
        <p:txBody>
          <a:bodyPr vert="horz" lIns="91422" tIns="0" rIns="91422"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7" y="6556245"/>
            <a:ext cx="588336" cy="228600"/>
          </a:xfrm>
          <a:prstGeom prst="rect">
            <a:avLst/>
          </a:prstGeom>
        </p:spPr>
        <p:txBody>
          <a:bodyPr vert="horz" lIns="0" tIns="0" rIns="0" bIns="0" anchor="b"/>
          <a:lstStyle>
            <a:lvl1pPr algn="r" eaLnBrk="1" latinLnBrk="0" hangingPunct="1">
              <a:defRPr kumimoji="0" sz="12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7" y="6557948"/>
            <a:ext cx="2002464" cy="226905"/>
          </a:xfrm>
          <a:prstGeom prst="rect">
            <a:avLst/>
          </a:prstGeom>
        </p:spPr>
        <p:txBody>
          <a:bodyPr lIns="91422" tIns="45711" rIns="91422" bIns="45711"/>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3"/>
            <a:ext cx="3829080" cy="214275"/>
          </a:xfrm>
          <a:prstGeom prst="rect">
            <a:avLst/>
          </a:prstGeom>
        </p:spPr>
        <p:txBody>
          <a:bodyPr lIns="91422" tIns="45711" rIns="91422" bIns="45711"/>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7" y="6556245"/>
            <a:ext cx="588336" cy="228600"/>
          </a:xfrm>
          <a:prstGeom prst="rect">
            <a:avLst/>
          </a:prstGeom>
        </p:spPr>
        <p:txBody>
          <a:bodyPr lIns="91422" tIns="45711" rIns="91422" bIns="45711"/>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3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3"/>
          </a:xfrm>
        </p:spPr>
        <p:txBody>
          <a:bodyPr rot="0" spcFirstLastPara="0" vertOverflow="overflow" horzOverflow="overflow" vert="horz" wrap="square" lIns="45711"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1000"/>
            </a:lvl4pPr>
            <a:lvl5pPr>
              <a:buNone/>
              <a:defRPr sz="10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0"/>
          </a:xfrm>
        </p:spPr>
        <p:txBody>
          <a:bodyPr/>
          <a:lstStyle>
            <a:lvl1pPr>
              <a:defRPr sz="3100"/>
            </a:lvl1pPr>
            <a:lvl2pPr>
              <a:defRPr sz="2700"/>
            </a:lvl2pPr>
            <a:lvl3pPr>
              <a:defRPr sz="2300"/>
            </a:lvl3pPr>
            <a:lvl4pPr>
              <a:defRPr sz="1900"/>
            </a:lvl4pPr>
            <a:lvl5pPr>
              <a:defRPr sz="19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7" y="6557948"/>
            <a:ext cx="2002464" cy="226905"/>
          </a:xfrm>
          <a:prstGeom prst="rect">
            <a:avLst/>
          </a:prstGeom>
        </p:spPr>
        <p:txBody>
          <a:bodyPr lIns="91422" tIns="45711" rIns="91422" bIns="45711"/>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3"/>
            <a:ext cx="3829080" cy="214275"/>
          </a:xfrm>
          <a:prstGeom prst="rect">
            <a:avLst/>
          </a:prstGeom>
        </p:spPr>
        <p:txBody>
          <a:bodyPr lIns="91422" tIns="45711" rIns="91422" bIns="45711"/>
          <a:lstStyle>
            <a:extLst/>
          </a:lstStyle>
          <a:p>
            <a:endParaRPr lang="zh-TW" altLang="en-US"/>
          </a:p>
        </p:txBody>
      </p:sp>
      <p:sp>
        <p:nvSpPr>
          <p:cNvPr id="7" name="投影片編號版面配置區 6"/>
          <p:cNvSpPr>
            <a:spLocks noGrp="1"/>
          </p:cNvSpPr>
          <p:nvPr>
            <p:ph type="sldNum" sz="quarter" idx="12"/>
          </p:nvPr>
        </p:nvSpPr>
        <p:spPr>
          <a:xfrm>
            <a:off x="7929587" y="6556245"/>
            <a:ext cx="588336" cy="228600"/>
          </a:xfrm>
          <a:prstGeom prst="rect">
            <a:avLst/>
          </a:prstGeom>
        </p:spPr>
        <p:txBody>
          <a:bodyPr lIns="91422" tIns="45711" rIns="91422" bIns="45711"/>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9" y="1004670"/>
            <a:ext cx="4319528" cy="4312575"/>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91422" tIns="45711" rIns="91422" bIns="45711" rtlCol="0" anchor="ctr"/>
          <a:lstStyle>
            <a:extLst/>
          </a:lstStyle>
          <a:p>
            <a:pPr algn="ctr" eaLnBrk="1" latinLnBrk="0" hangingPunct="1"/>
            <a:endParaRPr kumimoji="0" lang="en-US"/>
          </a:p>
        </p:txBody>
      </p:sp>
      <p:sp>
        <p:nvSpPr>
          <p:cNvPr id="9" name="矩形 8"/>
          <p:cNvSpPr/>
          <p:nvPr/>
        </p:nvSpPr>
        <p:spPr>
          <a:xfrm rot="21420000">
            <a:off x="596707" y="998820"/>
            <a:ext cx="4319528" cy="4312575"/>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91422" tIns="45711" rIns="91422" bIns="45711"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29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5"/>
            <a:ext cx="3429000" cy="1920240"/>
          </a:xfrm>
        </p:spPr>
        <p:txBody>
          <a:bodyPr rot="0" spcFirstLastPara="0" vertOverflow="overflow" horzOverflow="overflow" vert="horz" wrap="square" lIns="82281"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1000"/>
            </a:lvl4pPr>
            <a:lvl5pPr>
              <a:defRPr sz="10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dirty="0" smtClean="0"/>
              <a:t>按一下以編輯母片文字樣式</a:t>
            </a:r>
          </a:p>
        </p:txBody>
      </p:sp>
      <p:sp>
        <p:nvSpPr>
          <p:cNvPr id="5" name="日期版面配置區 4"/>
          <p:cNvSpPr>
            <a:spLocks noGrp="1"/>
          </p:cNvSpPr>
          <p:nvPr>
            <p:ph type="dt" sz="half" idx="10"/>
          </p:nvPr>
        </p:nvSpPr>
        <p:spPr>
          <a:xfrm>
            <a:off x="4245937" y="6557948"/>
            <a:ext cx="2002464" cy="226905"/>
          </a:xfrm>
          <a:prstGeom prst="rect">
            <a:avLst/>
          </a:prstGeom>
        </p:spPr>
        <p:txBody>
          <a:bodyPr lIns="91422" tIns="45711" rIns="91422" bIns="45711"/>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3"/>
            <a:ext cx="3829080" cy="214275"/>
          </a:xfrm>
          <a:prstGeom prst="rect">
            <a:avLst/>
          </a:prstGeom>
        </p:spPr>
        <p:txBody>
          <a:bodyPr lIns="91422" tIns="45711" rIns="91422" bIns="45711"/>
          <a:lstStyle>
            <a:extLst/>
          </a:lstStyle>
          <a:p>
            <a:endParaRPr lang="zh-TW" altLang="en-US"/>
          </a:p>
        </p:txBody>
      </p:sp>
      <p:sp>
        <p:nvSpPr>
          <p:cNvPr id="7" name="投影片編號版面配置區 6"/>
          <p:cNvSpPr>
            <a:spLocks noGrp="1"/>
          </p:cNvSpPr>
          <p:nvPr>
            <p:ph type="sldNum" sz="quarter" idx="12"/>
          </p:nvPr>
        </p:nvSpPr>
        <p:spPr>
          <a:xfrm>
            <a:off x="7929587" y="6556245"/>
            <a:ext cx="588336" cy="228600"/>
          </a:xfrm>
          <a:prstGeom prst="rect">
            <a:avLst/>
          </a:prstGeom>
        </p:spPr>
        <p:txBody>
          <a:bodyPr lIns="91422" tIns="45711" rIns="91422" bIns="45711"/>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3" y="1041000"/>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1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7"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lIns="91422" tIns="45711" rIns="91422" bIns="45711" anchor="ctr"/>
          <a:lstStyle>
            <a:extLst/>
          </a:lstStyle>
          <a:p>
            <a:pPr algn="ctr" eaLnBrk="1" latinLnBrk="0" hangingPunct="1"/>
            <a:endParaRPr kumimoji="0" lang="en-US">
              <a:latin typeface="Calibri" pitchFamily="34" charset="0"/>
              <a:ea typeface="微軟正黑體" pitchFamily="34" charset="-120"/>
            </a:endParaRPr>
          </a:p>
        </p:txBody>
      </p:sp>
      <p:sp>
        <p:nvSpPr>
          <p:cNvPr id="3" name="標題版面配置區 2"/>
          <p:cNvSpPr>
            <a:spLocks noGrp="1"/>
          </p:cNvSpPr>
          <p:nvPr>
            <p:ph type="title"/>
          </p:nvPr>
        </p:nvSpPr>
        <p:spPr>
          <a:xfrm>
            <a:off x="285720" y="320040"/>
            <a:ext cx="8215370" cy="680070"/>
          </a:xfrm>
          <a:prstGeom prst="rect">
            <a:avLst/>
          </a:prstGeom>
        </p:spPr>
        <p:txBody>
          <a:bodyPr vert="horz" lIns="45711" tIns="0" rIns="45711" bIns="0" anchor="b" anchorCtr="0">
            <a:normAutofit/>
          </a:bodyPr>
          <a:lstStyle>
            <a:extLst/>
          </a:lstStyle>
          <a:p>
            <a:r>
              <a:rPr kumimoji="0" lang="zh-TW" altLang="en-US" dirty="0" smtClean="0"/>
              <a:t>按一下以編輯母片標題樣式</a:t>
            </a:r>
            <a:endParaRPr kumimoji="0" lang="en-US" dirty="0"/>
          </a:p>
        </p:txBody>
      </p:sp>
      <p:sp>
        <p:nvSpPr>
          <p:cNvPr id="31" name="文字版面配置區 30"/>
          <p:cNvSpPr>
            <a:spLocks noGrp="1"/>
          </p:cNvSpPr>
          <p:nvPr>
            <p:ph type="body" idx="1"/>
          </p:nvPr>
        </p:nvSpPr>
        <p:spPr>
          <a:xfrm>
            <a:off x="285720" y="1214423"/>
            <a:ext cx="8215370" cy="5241315"/>
          </a:xfrm>
          <a:prstGeom prst="rect">
            <a:avLst/>
          </a:prstGeom>
        </p:spPr>
        <p:txBody>
          <a:bodyPr vert="horz" lIns="91422" tIns="45711" rIns="91422" bIns="45711">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p:nvSpPr>
        <p:spPr>
          <a:xfrm>
            <a:off x="285720" y="6500835"/>
            <a:ext cx="4568778" cy="338536"/>
          </a:xfrm>
          <a:prstGeom prst="rect">
            <a:avLst/>
          </a:prstGeom>
          <a:noFill/>
        </p:spPr>
        <p:txBody>
          <a:bodyPr wrap="none" lIns="91422" tIns="45711" rIns="91422" bIns="45711"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- 1</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p:nvSpPr>
        <p:spPr>
          <a:xfrm>
            <a:off x="8654797" y="6488696"/>
            <a:ext cx="444316" cy="353925"/>
          </a:xfrm>
          <a:prstGeom prst="rect">
            <a:avLst/>
          </a:prstGeom>
          <a:noFill/>
        </p:spPr>
        <p:txBody>
          <a:bodyPr wrap="none" lIns="91422" tIns="45711" rIns="91422" bIns="45711"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9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mn-ea"/>
          <a:cs typeface="+mj-cs"/>
        </a:defRPr>
      </a:lvl1pPr>
      <a:extLst/>
    </p:titleStyle>
    <p:bodyStyle>
      <a:lvl1pPr marL="274267" indent="-274267" algn="l" rtl="0" eaLnBrk="1" latinLnBrk="0" hangingPunct="1">
        <a:lnSpc>
          <a:spcPts val="3199"/>
        </a:lnSpc>
        <a:spcBef>
          <a:spcPts val="999"/>
        </a:spcBef>
        <a:buClr>
          <a:schemeClr val="tx2"/>
        </a:buClr>
        <a:buSzPct val="73000"/>
        <a:buFont typeface="Wingdings 2"/>
        <a:buChar char=""/>
        <a:defRPr kumimoji="0" sz="2000" kern="1200" baseline="0">
          <a:solidFill>
            <a:schemeClr val="tx1"/>
          </a:solidFill>
          <a:latin typeface="Calibri" pitchFamily="34" charset="0"/>
          <a:ea typeface="+mn-ea"/>
          <a:cs typeface="+mn-cs"/>
        </a:defRPr>
      </a:lvl1pPr>
      <a:lvl2pPr marL="521109" indent="-228556" algn="l" rtl="0" eaLnBrk="1" latinLnBrk="0" hangingPunct="1">
        <a:lnSpc>
          <a:spcPts val="3199"/>
        </a:lnSpc>
        <a:spcBef>
          <a:spcPts val="999"/>
        </a:spcBef>
        <a:buClr>
          <a:schemeClr val="accent4"/>
        </a:buClr>
        <a:buSzPct val="80000"/>
        <a:buFont typeface="Wingdings 2"/>
        <a:buChar char=""/>
        <a:defRPr kumimoji="0" sz="2000" kern="1200">
          <a:solidFill>
            <a:schemeClr val="tx1">
              <a:tint val="85000"/>
            </a:schemeClr>
          </a:solidFill>
          <a:latin typeface="Calibri" pitchFamily="34" charset="0"/>
          <a:ea typeface="+mn-ea"/>
          <a:cs typeface="+mn-cs"/>
        </a:defRPr>
      </a:lvl2pPr>
      <a:lvl3pPr marL="758808" indent="-228556" algn="l" rtl="0" eaLnBrk="1" latinLnBrk="0" hangingPunct="1">
        <a:lnSpc>
          <a:spcPts val="3199"/>
        </a:lnSpc>
        <a:spcBef>
          <a:spcPts val="999"/>
        </a:spcBef>
        <a:buClr>
          <a:schemeClr val="accent4"/>
        </a:buClr>
        <a:buSzPct val="60000"/>
        <a:buFont typeface="Wingdings"/>
        <a:buChar char=""/>
        <a:defRPr kumimoji="0" sz="1800" kern="1200">
          <a:solidFill>
            <a:schemeClr val="tx1"/>
          </a:solidFill>
          <a:latin typeface="Calibri" pitchFamily="34" charset="0"/>
          <a:ea typeface="+mn-ea"/>
          <a:cs typeface="+mn-cs"/>
        </a:defRPr>
      </a:lvl3pPr>
      <a:lvl4pPr marL="1005650" indent="-228556" algn="l" rtl="0" eaLnBrk="1" latinLnBrk="0" hangingPunct="1">
        <a:lnSpc>
          <a:spcPts val="3199"/>
        </a:lnSpc>
        <a:spcBef>
          <a:spcPts val="999"/>
        </a:spcBef>
        <a:buClr>
          <a:schemeClr val="accent4"/>
        </a:buClr>
        <a:buSzPct val="80000"/>
        <a:buFont typeface="Wingdings 2"/>
        <a:buChar char=""/>
        <a:defRPr kumimoji="0" sz="1800" kern="1200">
          <a:solidFill>
            <a:schemeClr val="tx1">
              <a:tint val="85000"/>
            </a:schemeClr>
          </a:solidFill>
          <a:latin typeface="Calibri" pitchFamily="34" charset="0"/>
          <a:ea typeface="+mn-ea"/>
          <a:cs typeface="+mn-cs"/>
        </a:defRPr>
      </a:lvl4pPr>
      <a:lvl5pPr marL="1279917" indent="-228556" algn="l" rtl="0" eaLnBrk="1" latinLnBrk="0" hangingPunct="1">
        <a:lnSpc>
          <a:spcPts val="3199"/>
        </a:lnSpc>
        <a:spcBef>
          <a:spcPts val="999"/>
        </a:spcBef>
        <a:buClr>
          <a:schemeClr val="accent4"/>
        </a:buClr>
        <a:buSzPct val="70000"/>
        <a:buFont typeface="Wingdings"/>
        <a:buChar char=""/>
        <a:defRPr kumimoji="0" sz="1800" kern="1200">
          <a:solidFill>
            <a:schemeClr val="tx1"/>
          </a:solidFill>
          <a:latin typeface="Calibri" pitchFamily="34" charset="0"/>
          <a:ea typeface="+mn-ea"/>
          <a:cs typeface="+mn-cs"/>
        </a:defRPr>
      </a:lvl5pPr>
      <a:lvl6pPr marL="1471905" indent="-182846" algn="l" rtl="0" eaLnBrk="1" latinLnBrk="0" hangingPunct="1">
        <a:spcBef>
          <a:spcPts val="401"/>
        </a:spcBef>
        <a:buClr>
          <a:schemeClr val="accent4"/>
        </a:buClr>
        <a:buSzPct val="80000"/>
        <a:buFont typeface="Wingdings 2"/>
        <a:buChar char=""/>
        <a:defRPr kumimoji="0" sz="1700" kern="1200">
          <a:solidFill>
            <a:schemeClr val="tx1">
              <a:tint val="85000"/>
            </a:schemeClr>
          </a:solidFill>
          <a:latin typeface="+mn-lt"/>
          <a:ea typeface="+mn-ea"/>
          <a:cs typeface="+mn-cs"/>
        </a:defRPr>
      </a:lvl6pPr>
      <a:lvl7pPr marL="1673036" indent="-182846"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6739" indent="-182846" algn="l" rtl="0" eaLnBrk="1" latinLnBrk="0" hangingPunct="1">
        <a:spcBef>
          <a:spcPts val="299"/>
        </a:spcBef>
        <a:buClr>
          <a:schemeClr val="accent4"/>
        </a:buClr>
        <a:buSzPct val="100000"/>
        <a:buChar char="•"/>
        <a:defRPr kumimoji="0" sz="1600" kern="1200" baseline="0">
          <a:solidFill>
            <a:schemeClr val="tx1">
              <a:tint val="85000"/>
            </a:schemeClr>
          </a:solidFill>
          <a:latin typeface="+mn-lt"/>
          <a:ea typeface="+mn-ea"/>
          <a:cs typeface="+mn-cs"/>
        </a:defRPr>
      </a:lvl8pPr>
      <a:lvl9pPr marL="2057010" indent="-182846"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13" algn="l" rtl="0" eaLnBrk="1" latinLnBrk="0" hangingPunct="1">
        <a:defRPr kumimoji="0" kern="1200">
          <a:solidFill>
            <a:schemeClr val="tx1"/>
          </a:solidFill>
          <a:latin typeface="+mn-lt"/>
          <a:ea typeface="+mn-ea"/>
          <a:cs typeface="+mn-cs"/>
        </a:defRPr>
      </a:lvl2pPr>
      <a:lvl3pPr marL="914226" algn="l" rtl="0" eaLnBrk="1" latinLnBrk="0" hangingPunct="1">
        <a:defRPr kumimoji="0" kern="1200">
          <a:solidFill>
            <a:schemeClr val="tx1"/>
          </a:solidFill>
          <a:latin typeface="+mn-lt"/>
          <a:ea typeface="+mn-ea"/>
          <a:cs typeface="+mn-cs"/>
        </a:defRPr>
      </a:lvl3pPr>
      <a:lvl4pPr marL="1371341" algn="l" rtl="0" eaLnBrk="1" latinLnBrk="0" hangingPunct="1">
        <a:defRPr kumimoji="0" kern="1200">
          <a:solidFill>
            <a:schemeClr val="tx1"/>
          </a:solidFill>
          <a:latin typeface="+mn-lt"/>
          <a:ea typeface="+mn-ea"/>
          <a:cs typeface="+mn-cs"/>
        </a:defRPr>
      </a:lvl4pPr>
      <a:lvl5pPr marL="1828453" algn="l" rtl="0" eaLnBrk="1" latinLnBrk="0" hangingPunct="1">
        <a:defRPr kumimoji="0" kern="1200">
          <a:solidFill>
            <a:schemeClr val="tx1"/>
          </a:solidFill>
          <a:latin typeface="+mn-lt"/>
          <a:ea typeface="+mn-ea"/>
          <a:cs typeface="+mn-cs"/>
        </a:defRPr>
      </a:lvl5pPr>
      <a:lvl6pPr marL="2285566" algn="l" rtl="0" eaLnBrk="1" latinLnBrk="0" hangingPunct="1">
        <a:defRPr kumimoji="0" kern="1200">
          <a:solidFill>
            <a:schemeClr val="tx1"/>
          </a:solidFill>
          <a:latin typeface="+mn-lt"/>
          <a:ea typeface="+mn-ea"/>
          <a:cs typeface="+mn-cs"/>
        </a:defRPr>
      </a:lvl6pPr>
      <a:lvl7pPr marL="2742679" algn="l" rtl="0" eaLnBrk="1" latinLnBrk="0" hangingPunct="1">
        <a:defRPr kumimoji="0" kern="1200">
          <a:solidFill>
            <a:schemeClr val="tx1"/>
          </a:solidFill>
          <a:latin typeface="+mn-lt"/>
          <a:ea typeface="+mn-ea"/>
          <a:cs typeface="+mn-cs"/>
        </a:defRPr>
      </a:lvl7pPr>
      <a:lvl8pPr marL="3199794" algn="l" rtl="0" eaLnBrk="1" latinLnBrk="0" hangingPunct="1">
        <a:defRPr kumimoji="0" kern="1200">
          <a:solidFill>
            <a:schemeClr val="tx1"/>
          </a:solidFill>
          <a:latin typeface="+mn-lt"/>
          <a:ea typeface="+mn-ea"/>
          <a:cs typeface="+mn-cs"/>
        </a:defRPr>
      </a:lvl8pPr>
      <a:lvl9pPr marL="3656907"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5" name="副標題 4"/>
          <p:cNvSpPr>
            <a:spLocks noGrp="1"/>
          </p:cNvSpPr>
          <p:nvPr>
            <p:ph type="subTitle" idx="1"/>
          </p:nvPr>
        </p:nvSpPr>
        <p:spPr/>
        <p:txBody>
          <a:bodyPr>
            <a:normAutofit/>
          </a:bodyPr>
          <a:lstStyle/>
          <a:p>
            <a:r>
              <a:rPr lang="zh-TW" altLang="en-US" sz="2200" dirty="0" smtClean="0"/>
              <a:t>潘天佑博士 主編</a:t>
            </a:r>
            <a:endParaRPr lang="en-US" altLang="zh-TW" sz="2200" dirty="0" smtClean="0"/>
          </a:p>
          <a:p>
            <a:endParaRPr lang="zh-TW" altLang="en-US" sz="2200" dirty="0"/>
          </a:p>
        </p:txBody>
      </p:sp>
      <p:sp>
        <p:nvSpPr>
          <p:cNvPr id="6" name="文字方塊 5"/>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smtClean="0"/>
              <a:t>資訊安全的三個 </a:t>
            </a:r>
            <a:r>
              <a:rPr lang="en-US" altLang="zh-TW" dirty="0" smtClean="0"/>
              <a:t>P</a:t>
            </a:r>
            <a:endParaRPr lang="zh-TW" altLang="en-US" dirty="0"/>
          </a:p>
        </p:txBody>
      </p:sp>
      <p:grpSp>
        <p:nvGrpSpPr>
          <p:cNvPr id="4" name="群組 3"/>
          <p:cNvGrpSpPr/>
          <p:nvPr/>
        </p:nvGrpSpPr>
        <p:grpSpPr>
          <a:xfrm>
            <a:off x="1357291" y="2440193"/>
            <a:ext cx="5929354" cy="3759503"/>
            <a:chOff x="857250" y="1494200"/>
            <a:chExt cx="7515824" cy="4309585"/>
          </a:xfrm>
        </p:grpSpPr>
        <p:sp>
          <p:nvSpPr>
            <p:cNvPr id="5" name="Oval 4"/>
            <p:cNvSpPr>
              <a:spLocks noChangeArrowheads="1"/>
            </p:cNvSpPr>
            <p:nvPr/>
          </p:nvSpPr>
          <p:spPr bwMode="auto">
            <a:xfrm>
              <a:off x="857250" y="1981199"/>
              <a:ext cx="7437438" cy="621182"/>
            </a:xfrm>
            <a:prstGeom prst="ellipse">
              <a:avLst/>
            </a:prstGeom>
            <a:gradFill rotWithShape="1">
              <a:gsLst>
                <a:gs pos="0">
                  <a:srgbClr val="808EC8">
                    <a:alpha val="23000"/>
                  </a:srgbClr>
                </a:gs>
                <a:gs pos="100000">
                  <a:srgbClr val="A3ADD7">
                    <a:alpha val="71001"/>
                  </a:srgbClr>
                </a:gs>
              </a:gsLst>
              <a:path path="shape">
                <a:fillToRect l="50000" t="50000" r="50000" b="50000"/>
              </a:path>
            </a:gradFill>
            <a:ln w="9525" algn="ctr">
              <a:noFill/>
              <a:round/>
              <a:headEnd type="none" w="sm" len="sm"/>
              <a:tailEnd type="none" w="sm" len="sm"/>
            </a:ln>
          </p:spPr>
          <p:txBody>
            <a:bodyPr lIns="92075" tIns="46038" rIns="92075" bIns="46038" anchor="ctr">
              <a:spAutoFit/>
            </a:bodyPr>
            <a:lstStyle/>
            <a:p>
              <a:pPr>
                <a:defRPr/>
              </a:pPr>
              <a:endParaRPr lang="zh-TW" altLang="en-US" sz="1900" dirty="0">
                <a:solidFill>
                  <a:schemeClr val="accent3"/>
                </a:solidFill>
                <a:latin typeface="Calibri" pitchFamily="34" charset="0"/>
              </a:endParaRPr>
            </a:p>
          </p:txBody>
        </p:sp>
        <p:pic>
          <p:nvPicPr>
            <p:cNvPr id="6" name="Picture 5" descr="Connecting-systems"/>
            <p:cNvPicPr>
              <a:picLocks noChangeAspect="1" noChangeArrowheads="1"/>
            </p:cNvPicPr>
            <p:nvPr/>
          </p:nvPicPr>
          <p:blipFill>
            <a:blip r:embed="rId2" cstate="print"/>
            <a:srcRect l="11366" t="12178" r="14209" b="13803"/>
            <a:stretch>
              <a:fillRect/>
            </a:stretch>
          </p:blipFill>
          <p:spPr bwMode="auto">
            <a:xfrm>
              <a:off x="1371600" y="3836988"/>
              <a:ext cx="1555750" cy="1593850"/>
            </a:xfrm>
            <a:prstGeom prst="rect">
              <a:avLst/>
            </a:prstGeom>
            <a:noFill/>
            <a:ln w="9525">
              <a:noFill/>
              <a:miter lim="800000"/>
              <a:headEnd/>
              <a:tailEnd/>
            </a:ln>
          </p:spPr>
        </p:pic>
        <p:pic>
          <p:nvPicPr>
            <p:cNvPr id="7" name="Picture 6" descr="Connecting-people"/>
            <p:cNvPicPr>
              <a:picLocks noChangeAspect="1" noChangeArrowheads="1"/>
            </p:cNvPicPr>
            <p:nvPr/>
          </p:nvPicPr>
          <p:blipFill>
            <a:blip r:embed="rId3" cstate="print"/>
            <a:srcRect l="11223" t="9836" r="10791" b="9836"/>
            <a:stretch>
              <a:fillRect/>
            </a:stretch>
          </p:blipFill>
          <p:spPr bwMode="auto">
            <a:xfrm>
              <a:off x="3760788" y="2097088"/>
              <a:ext cx="1481137" cy="1519237"/>
            </a:xfrm>
            <a:prstGeom prst="rect">
              <a:avLst/>
            </a:prstGeom>
            <a:noFill/>
            <a:ln w="9525">
              <a:noFill/>
              <a:miter lim="800000"/>
              <a:headEnd/>
              <a:tailEnd/>
            </a:ln>
          </p:spPr>
        </p:pic>
        <p:pic>
          <p:nvPicPr>
            <p:cNvPr id="8" name="Picture 7" descr="businesses2"/>
            <p:cNvPicPr>
              <a:picLocks noChangeAspect="1" noChangeArrowheads="1"/>
            </p:cNvPicPr>
            <p:nvPr/>
          </p:nvPicPr>
          <p:blipFill>
            <a:blip r:embed="rId4" cstate="print"/>
            <a:srcRect l="9433" t="24367" r="11600" b="14034"/>
            <a:stretch>
              <a:fillRect/>
            </a:stretch>
          </p:blipFill>
          <p:spPr bwMode="auto">
            <a:xfrm>
              <a:off x="6018213" y="3971925"/>
              <a:ext cx="1668462" cy="1341438"/>
            </a:xfrm>
            <a:prstGeom prst="rect">
              <a:avLst/>
            </a:prstGeom>
            <a:noFill/>
            <a:ln w="9525">
              <a:noFill/>
              <a:miter lim="800000"/>
              <a:headEnd/>
              <a:tailEnd/>
            </a:ln>
          </p:spPr>
        </p:pic>
        <p:sp>
          <p:nvSpPr>
            <p:cNvPr id="9" name="Text Box 8"/>
            <p:cNvSpPr txBox="1">
              <a:spLocks noChangeArrowheads="1"/>
            </p:cNvSpPr>
            <p:nvPr/>
          </p:nvSpPr>
          <p:spPr bwMode="auto">
            <a:xfrm>
              <a:off x="944634" y="5341941"/>
              <a:ext cx="2092375" cy="441012"/>
            </a:xfrm>
            <a:prstGeom prst="rect">
              <a:avLst/>
            </a:prstGeom>
            <a:noFill/>
            <a:ln w="9525">
              <a:noFill/>
              <a:miter lim="800000"/>
              <a:headEnd/>
              <a:tailEnd/>
            </a:ln>
            <a:effectLst/>
          </p:spPr>
          <p:txBody>
            <a:bodyPr wrap="none">
              <a:spAutoFit/>
            </a:bodyPr>
            <a:lstStyle/>
            <a:p>
              <a:pPr>
                <a:defRPr/>
              </a:pPr>
              <a:r>
                <a:rPr lang="zh-TW" altLang="en-US" sz="1900" dirty="0" smtClean="0">
                  <a:solidFill>
                    <a:srgbClr val="002060"/>
                  </a:solidFill>
                  <a:latin typeface="Calibri" pitchFamily="34" charset="0"/>
                  <a:cs typeface="Arial" pitchFamily="34" charset="0"/>
                </a:rPr>
                <a:t>產品 </a:t>
              </a:r>
              <a:r>
                <a:rPr lang="en-US" altLang="zh-TW" sz="1900" dirty="0" smtClean="0">
                  <a:solidFill>
                    <a:srgbClr val="002060"/>
                  </a:solidFill>
                  <a:latin typeface="Calibri" pitchFamily="34" charset="0"/>
                  <a:cs typeface="Arial" pitchFamily="34" charset="0"/>
                </a:rPr>
                <a:t>(Product)</a:t>
              </a:r>
              <a:endParaRPr lang="en-US" altLang="zh-TW" sz="1900" dirty="0">
                <a:solidFill>
                  <a:srgbClr val="002060"/>
                </a:solidFill>
                <a:latin typeface="Calibri" pitchFamily="34" charset="0"/>
                <a:cs typeface="Arial" pitchFamily="34" charset="0"/>
              </a:endParaRPr>
            </a:p>
          </p:txBody>
        </p:sp>
        <p:sp>
          <p:nvSpPr>
            <p:cNvPr id="10" name="Text Box 9"/>
            <p:cNvSpPr txBox="1">
              <a:spLocks noChangeArrowheads="1"/>
            </p:cNvSpPr>
            <p:nvPr/>
          </p:nvSpPr>
          <p:spPr bwMode="auto">
            <a:xfrm>
              <a:off x="5590164" y="5362773"/>
              <a:ext cx="2782910" cy="441012"/>
            </a:xfrm>
            <a:prstGeom prst="rect">
              <a:avLst/>
            </a:prstGeom>
            <a:noFill/>
            <a:ln w="9525">
              <a:noFill/>
              <a:miter lim="800000"/>
              <a:headEnd/>
              <a:tailEnd/>
            </a:ln>
            <a:effectLst/>
          </p:spPr>
          <p:txBody>
            <a:bodyPr wrap="square">
              <a:spAutoFit/>
            </a:bodyPr>
            <a:lstStyle/>
            <a:p>
              <a:pPr>
                <a:defRPr/>
              </a:pPr>
              <a:r>
                <a:rPr lang="zh-TW" altLang="en-US" sz="1900" dirty="0" smtClean="0">
                  <a:solidFill>
                    <a:srgbClr val="002060"/>
                  </a:solidFill>
                  <a:latin typeface="Calibri" pitchFamily="34" charset="0"/>
                  <a:cs typeface="Arial" pitchFamily="34" charset="0"/>
                </a:rPr>
                <a:t>程序 </a:t>
              </a:r>
              <a:r>
                <a:rPr lang="en-US" altLang="zh-TW" sz="1900" dirty="0" smtClean="0">
                  <a:solidFill>
                    <a:srgbClr val="002060"/>
                  </a:solidFill>
                  <a:latin typeface="Calibri" pitchFamily="34" charset="0"/>
                  <a:cs typeface="Arial" pitchFamily="34" charset="0"/>
                </a:rPr>
                <a:t>(Process)</a:t>
              </a:r>
              <a:endParaRPr lang="en-US" altLang="zh-TW" sz="1900" dirty="0">
                <a:solidFill>
                  <a:srgbClr val="002060"/>
                </a:solidFill>
                <a:latin typeface="Calibri" pitchFamily="34" charset="0"/>
                <a:cs typeface="Arial" pitchFamily="34" charset="0"/>
              </a:endParaRPr>
            </a:p>
          </p:txBody>
        </p:sp>
        <p:sp>
          <p:nvSpPr>
            <p:cNvPr id="11" name="Text Box 10"/>
            <p:cNvSpPr txBox="1">
              <a:spLocks noChangeArrowheads="1"/>
            </p:cNvSpPr>
            <p:nvPr/>
          </p:nvSpPr>
          <p:spPr bwMode="auto">
            <a:xfrm>
              <a:off x="3175413" y="1494200"/>
              <a:ext cx="1967209" cy="441013"/>
            </a:xfrm>
            <a:prstGeom prst="rect">
              <a:avLst/>
            </a:prstGeom>
            <a:noFill/>
            <a:ln w="9525">
              <a:noFill/>
              <a:miter lim="800000"/>
              <a:headEnd/>
              <a:tailEnd/>
            </a:ln>
            <a:effectLst/>
          </p:spPr>
          <p:txBody>
            <a:bodyPr wrap="none">
              <a:spAutoFit/>
            </a:bodyPr>
            <a:lstStyle/>
            <a:p>
              <a:pPr>
                <a:defRPr/>
              </a:pPr>
              <a:r>
                <a:rPr lang="zh-TW" altLang="en-US" sz="1900" dirty="0" smtClean="0">
                  <a:solidFill>
                    <a:srgbClr val="002060"/>
                  </a:solidFill>
                  <a:latin typeface="Calibri" pitchFamily="34" charset="0"/>
                  <a:cs typeface="Arial" pitchFamily="34" charset="0"/>
                </a:rPr>
                <a:t>人員 </a:t>
              </a:r>
              <a:r>
                <a:rPr lang="en-US" altLang="zh-TW" sz="1900" dirty="0" smtClean="0">
                  <a:solidFill>
                    <a:srgbClr val="002060"/>
                  </a:solidFill>
                  <a:latin typeface="Calibri" pitchFamily="34" charset="0"/>
                  <a:cs typeface="Arial" pitchFamily="34" charset="0"/>
                </a:rPr>
                <a:t>(People)</a:t>
              </a:r>
              <a:endParaRPr lang="en-US" altLang="zh-TW" sz="1900" dirty="0">
                <a:solidFill>
                  <a:srgbClr val="002060"/>
                </a:solidFill>
                <a:latin typeface="Calibri" pitchFamily="34" charset="0"/>
                <a:cs typeface="Arial" pitchFamily="34" charset="0"/>
              </a:endParaRPr>
            </a:p>
          </p:txBody>
        </p:sp>
        <p:pic>
          <p:nvPicPr>
            <p:cNvPr id="12" name="Picture 11"/>
            <p:cNvPicPr>
              <a:picLocks noChangeAspect="1" noChangeArrowheads="1"/>
            </p:cNvPicPr>
            <p:nvPr/>
          </p:nvPicPr>
          <p:blipFill>
            <a:blip r:embed="rId5" cstate="print"/>
            <a:srcRect/>
            <a:stretch>
              <a:fillRect/>
            </a:stretch>
          </p:blipFill>
          <p:spPr bwMode="auto">
            <a:xfrm rot="2561077">
              <a:off x="3116263" y="2863850"/>
              <a:ext cx="152400" cy="1327150"/>
            </a:xfrm>
            <a:prstGeom prst="rect">
              <a:avLst/>
            </a:prstGeom>
            <a:noFill/>
            <a:ln w="12700">
              <a:noFill/>
              <a:miter lim="800000"/>
              <a:headEnd type="none" w="sm" len="sm"/>
              <a:tailEnd type="none" w="sm" len="sm"/>
            </a:ln>
          </p:spPr>
        </p:pic>
        <p:pic>
          <p:nvPicPr>
            <p:cNvPr id="13" name="Picture 12"/>
            <p:cNvPicPr>
              <a:picLocks noChangeAspect="1" noChangeArrowheads="1"/>
            </p:cNvPicPr>
            <p:nvPr/>
          </p:nvPicPr>
          <p:blipFill>
            <a:blip r:embed="rId6" cstate="print"/>
            <a:srcRect/>
            <a:stretch>
              <a:fillRect/>
            </a:stretch>
          </p:blipFill>
          <p:spPr bwMode="auto">
            <a:xfrm>
              <a:off x="3035300" y="4678363"/>
              <a:ext cx="3060700" cy="173037"/>
            </a:xfrm>
            <a:prstGeom prst="rect">
              <a:avLst/>
            </a:prstGeom>
            <a:noFill/>
            <a:ln w="12700">
              <a:noFill/>
              <a:miter lim="800000"/>
              <a:headEnd type="none" w="sm" len="sm"/>
              <a:tailEnd type="none" w="sm" len="sm"/>
            </a:ln>
          </p:spPr>
        </p:pic>
        <p:pic>
          <p:nvPicPr>
            <p:cNvPr id="14" name="Picture 13"/>
            <p:cNvPicPr>
              <a:picLocks noChangeAspect="1" noChangeArrowheads="1"/>
            </p:cNvPicPr>
            <p:nvPr/>
          </p:nvPicPr>
          <p:blipFill>
            <a:blip r:embed="rId7" cstate="print"/>
            <a:srcRect/>
            <a:stretch>
              <a:fillRect/>
            </a:stretch>
          </p:blipFill>
          <p:spPr bwMode="auto">
            <a:xfrm rot="2420632">
              <a:off x="5175250" y="3429000"/>
              <a:ext cx="1449388" cy="139700"/>
            </a:xfrm>
            <a:prstGeom prst="rect">
              <a:avLst/>
            </a:prstGeom>
            <a:noFill/>
            <a:ln w="12700">
              <a:noFill/>
              <a:miter lim="800000"/>
              <a:headEnd type="none" w="sm" len="sm"/>
              <a:tailEnd type="none" w="sm" len="sm"/>
            </a:ln>
          </p:spPr>
        </p:pic>
        <p:sp>
          <p:nvSpPr>
            <p:cNvPr id="15" name="Rectangle 14"/>
            <p:cNvSpPr>
              <a:spLocks noChangeArrowheads="1"/>
            </p:cNvSpPr>
            <p:nvPr/>
          </p:nvSpPr>
          <p:spPr bwMode="auto">
            <a:xfrm>
              <a:off x="3714744" y="3929065"/>
              <a:ext cx="1469476" cy="407495"/>
            </a:xfrm>
            <a:prstGeom prst="rect">
              <a:avLst/>
            </a:prstGeom>
            <a:noFill/>
            <a:ln w="12700" algn="ctr">
              <a:noFill/>
              <a:miter lim="800000"/>
              <a:headEnd/>
              <a:tailEnd/>
            </a:ln>
            <a:effectLst/>
          </p:spPr>
          <p:txBody>
            <a:bodyPr wrap="none">
              <a:spAutoFit/>
            </a:bodyPr>
            <a:lstStyle/>
            <a:p>
              <a:pPr algn="ctr">
                <a:lnSpc>
                  <a:spcPct val="90000"/>
                </a:lnSpc>
                <a:defRPr/>
              </a:pPr>
              <a:r>
                <a:rPr lang="zh-TW" altLang="en-US" sz="1900" b="1" dirty="0" smtClean="0">
                  <a:solidFill>
                    <a:srgbClr val="FF0000"/>
                  </a:solidFill>
                  <a:latin typeface="Calibri" pitchFamily="34" charset="0"/>
                </a:rPr>
                <a:t>資訊</a:t>
              </a:r>
              <a:r>
                <a:rPr lang="zh-TW" altLang="en-GB" sz="1900" b="1" dirty="0" smtClean="0">
                  <a:solidFill>
                    <a:srgbClr val="FF0000"/>
                  </a:solidFill>
                  <a:latin typeface="Calibri" pitchFamily="34" charset="0"/>
                </a:rPr>
                <a:t>安全</a:t>
              </a:r>
              <a:endParaRPr lang="zh-TW" altLang="en-US" sz="1900" b="1" dirty="0">
                <a:solidFill>
                  <a:srgbClr val="FF0000"/>
                </a:solidFill>
                <a:latin typeface="Calibri" pitchFamily="34" charset="0"/>
              </a:endParaRPr>
            </a:p>
          </p:txBody>
        </p:sp>
      </p:grpSp>
      <p:sp>
        <p:nvSpPr>
          <p:cNvPr id="16" name="矩形 15"/>
          <p:cNvSpPr/>
          <p:nvPr/>
        </p:nvSpPr>
        <p:spPr>
          <a:xfrm>
            <a:off x="785786" y="1428739"/>
            <a:ext cx="6858048" cy="571508"/>
          </a:xfrm>
          <a:prstGeom prst="rect">
            <a:avLst/>
          </a:prstGeom>
        </p:spPr>
        <p:style>
          <a:lnRef idx="2">
            <a:schemeClr val="accent2"/>
          </a:lnRef>
          <a:fillRef idx="1">
            <a:schemeClr val="lt1"/>
          </a:fillRef>
          <a:effectRef idx="0">
            <a:schemeClr val="accent2"/>
          </a:effectRef>
          <a:fontRef idx="minor">
            <a:schemeClr val="dk1"/>
          </a:fontRef>
        </p:style>
        <p:txBody>
          <a:bodyPr lIns="91422" tIns="45711" rIns="91422" bIns="45711" rtlCol="0" anchor="ctr"/>
          <a:lstStyle/>
          <a:p>
            <a:pPr algn="ctr"/>
            <a:r>
              <a:rPr lang="zh-TW" altLang="en-US" sz="2000" dirty="0" smtClean="0">
                <a:latin typeface="微軟正黑體"/>
              </a:rPr>
              <a:t>人員若不遵守資訊安全程序，產品就無從發揮功效。</a:t>
            </a:r>
            <a:endParaRPr lang="en-US" altLang="zh-TW" sz="2000" dirty="0" smtClean="0">
              <a:latin typeface="微軟正黑體"/>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11560" y="1357301"/>
            <a:ext cx="7488832" cy="5500703"/>
          </a:xfrm>
        </p:spPr>
        <p:txBody>
          <a:bodyPr>
            <a:noAutofit/>
          </a:bodyPr>
          <a:lstStyle/>
          <a:p>
            <a:pPr>
              <a:lnSpc>
                <a:spcPct val="120000"/>
              </a:lnSpc>
              <a:spcBef>
                <a:spcPts val="600"/>
              </a:spcBef>
            </a:pPr>
            <a:r>
              <a:rPr lang="zh-TW" altLang="en-US" sz="2000" dirty="0" smtClean="0"/>
              <a:t>資訊安全與風險管理 </a:t>
            </a:r>
            <a:r>
              <a:rPr lang="en-US" altLang="zh-TW" sz="2000" dirty="0" smtClean="0"/>
              <a:t>(</a:t>
            </a:r>
            <a:r>
              <a:rPr lang="en-US" sz="2000" dirty="0" smtClean="0"/>
              <a:t>Information Security and Risk Management)</a:t>
            </a:r>
            <a:endParaRPr lang="zh-TW" altLang="en-US" sz="2000" dirty="0" smtClean="0"/>
          </a:p>
          <a:p>
            <a:pPr>
              <a:lnSpc>
                <a:spcPct val="120000"/>
              </a:lnSpc>
              <a:spcBef>
                <a:spcPts val="600"/>
              </a:spcBef>
            </a:pPr>
            <a:r>
              <a:rPr lang="zh-TW" altLang="en-US" sz="2000" dirty="0" smtClean="0"/>
              <a:t>存取控制 </a:t>
            </a:r>
            <a:r>
              <a:rPr lang="en-US" altLang="zh-TW" sz="2000" dirty="0" smtClean="0"/>
              <a:t>(</a:t>
            </a:r>
            <a:r>
              <a:rPr lang="en-US" sz="2000" dirty="0" smtClean="0"/>
              <a:t>Access Control)</a:t>
            </a:r>
            <a:endParaRPr lang="zh-TW" altLang="en-US" sz="2000" dirty="0" smtClean="0"/>
          </a:p>
          <a:p>
            <a:pPr>
              <a:lnSpc>
                <a:spcPct val="120000"/>
              </a:lnSpc>
              <a:spcBef>
                <a:spcPts val="600"/>
              </a:spcBef>
            </a:pPr>
            <a:r>
              <a:rPr lang="zh-TW" altLang="en-US" sz="2000" dirty="0" smtClean="0"/>
              <a:t>應用程式安全 </a:t>
            </a:r>
            <a:r>
              <a:rPr lang="en-US" altLang="zh-TW" sz="2000" dirty="0" smtClean="0"/>
              <a:t>(</a:t>
            </a:r>
            <a:r>
              <a:rPr lang="en-US" sz="2000" dirty="0" smtClean="0"/>
              <a:t>Application Security)</a:t>
            </a:r>
            <a:endParaRPr lang="zh-TW" altLang="en-US" sz="2000" dirty="0" smtClean="0"/>
          </a:p>
          <a:p>
            <a:pPr>
              <a:lnSpc>
                <a:spcPct val="120000"/>
              </a:lnSpc>
              <a:spcBef>
                <a:spcPts val="600"/>
              </a:spcBef>
            </a:pPr>
            <a:r>
              <a:rPr lang="zh-TW" altLang="en-US" sz="2000" dirty="0" smtClean="0"/>
              <a:t>密碼學 </a:t>
            </a:r>
            <a:r>
              <a:rPr lang="en-US" altLang="zh-TW" sz="2000" dirty="0" smtClean="0"/>
              <a:t>(</a:t>
            </a:r>
            <a:r>
              <a:rPr lang="en-US" sz="2000" dirty="0" smtClean="0"/>
              <a:t>Cryptography)</a:t>
            </a:r>
            <a:endParaRPr lang="zh-TW" altLang="en-US" sz="2000" dirty="0" smtClean="0"/>
          </a:p>
          <a:p>
            <a:pPr>
              <a:lnSpc>
                <a:spcPct val="120000"/>
              </a:lnSpc>
              <a:spcBef>
                <a:spcPts val="600"/>
              </a:spcBef>
            </a:pPr>
            <a:r>
              <a:rPr lang="zh-TW" altLang="en-US" sz="2000" dirty="0" smtClean="0"/>
              <a:t>通訊與網路安全 </a:t>
            </a:r>
            <a:r>
              <a:rPr lang="en-US" altLang="zh-TW" sz="2000" dirty="0" smtClean="0"/>
              <a:t>(</a:t>
            </a:r>
            <a:r>
              <a:rPr lang="en-US" sz="2000" dirty="0" smtClean="0"/>
              <a:t>Telecommunications and Network Security)</a:t>
            </a:r>
            <a:endParaRPr lang="zh-TW" altLang="en-US" sz="2000" dirty="0" smtClean="0"/>
          </a:p>
          <a:p>
            <a:pPr>
              <a:lnSpc>
                <a:spcPct val="120000"/>
              </a:lnSpc>
              <a:spcBef>
                <a:spcPts val="600"/>
              </a:spcBef>
            </a:pPr>
            <a:r>
              <a:rPr lang="zh-TW" altLang="en-US" sz="2000" dirty="0" smtClean="0"/>
              <a:t>實體安全 </a:t>
            </a:r>
            <a:r>
              <a:rPr lang="en-US" altLang="zh-TW" sz="2000" dirty="0" smtClean="0"/>
              <a:t>(</a:t>
            </a:r>
            <a:r>
              <a:rPr lang="en-US" sz="2000" dirty="0" smtClean="0"/>
              <a:t>Physical Security)</a:t>
            </a:r>
            <a:endParaRPr lang="zh-TW" altLang="en-US" sz="2000" dirty="0" smtClean="0"/>
          </a:p>
          <a:p>
            <a:pPr>
              <a:lnSpc>
                <a:spcPct val="120000"/>
              </a:lnSpc>
              <a:spcBef>
                <a:spcPts val="600"/>
              </a:spcBef>
            </a:pPr>
            <a:r>
              <a:rPr lang="zh-TW" altLang="en-US" sz="2000" dirty="0" smtClean="0"/>
              <a:t>營運安全 </a:t>
            </a:r>
            <a:r>
              <a:rPr lang="en-US" altLang="zh-TW" sz="2000" dirty="0" smtClean="0"/>
              <a:t>(</a:t>
            </a:r>
            <a:r>
              <a:rPr lang="en-US" sz="2000" dirty="0" smtClean="0"/>
              <a:t>Operations Security)</a:t>
            </a:r>
            <a:endParaRPr lang="zh-TW" altLang="en-US" sz="2000" dirty="0" smtClean="0"/>
          </a:p>
          <a:p>
            <a:pPr>
              <a:lnSpc>
                <a:spcPct val="120000"/>
              </a:lnSpc>
              <a:spcBef>
                <a:spcPts val="600"/>
              </a:spcBef>
            </a:pPr>
            <a:r>
              <a:rPr lang="zh-TW" altLang="en-US" sz="2000" dirty="0" smtClean="0"/>
              <a:t>安全架構與設計 </a:t>
            </a:r>
            <a:r>
              <a:rPr lang="en-US" altLang="zh-TW" sz="2000" dirty="0" smtClean="0"/>
              <a:t>(</a:t>
            </a:r>
            <a:r>
              <a:rPr lang="en-US" sz="2000" dirty="0" smtClean="0"/>
              <a:t>Security Architecture and Design)</a:t>
            </a:r>
            <a:endParaRPr lang="zh-TW" altLang="en-US" sz="2000" dirty="0" smtClean="0"/>
          </a:p>
          <a:p>
            <a:pPr>
              <a:lnSpc>
                <a:spcPct val="120000"/>
              </a:lnSpc>
              <a:spcBef>
                <a:spcPts val="600"/>
              </a:spcBef>
            </a:pPr>
            <a:r>
              <a:rPr lang="zh-TW" altLang="en-US" sz="2000" dirty="0" smtClean="0"/>
              <a:t>業務持續與災害復原計畫 </a:t>
            </a:r>
            <a:r>
              <a:rPr lang="en-US" altLang="zh-TW" sz="2000" dirty="0" smtClean="0"/>
              <a:t>(</a:t>
            </a:r>
            <a:r>
              <a:rPr lang="en-US" sz="2000" dirty="0" smtClean="0"/>
              <a:t>Business Continuity and Disaster Recovery Planning)</a:t>
            </a:r>
            <a:endParaRPr lang="zh-TW" altLang="en-US" sz="2000" dirty="0" smtClean="0"/>
          </a:p>
          <a:p>
            <a:pPr>
              <a:lnSpc>
                <a:spcPct val="120000"/>
              </a:lnSpc>
              <a:spcBef>
                <a:spcPts val="600"/>
              </a:spcBef>
            </a:pPr>
            <a:r>
              <a:rPr lang="zh-TW" altLang="en-US" sz="2000" dirty="0" smtClean="0"/>
              <a:t>法律、規章、遵循性與調查 </a:t>
            </a:r>
            <a:r>
              <a:rPr lang="en-US" altLang="zh-TW" sz="2000" dirty="0" smtClean="0"/>
              <a:t>(</a:t>
            </a:r>
            <a:r>
              <a:rPr lang="en-US" sz="2000" dirty="0" smtClean="0"/>
              <a:t>Law, Regulations, Compliance, and Investigations)</a:t>
            </a:r>
            <a:endParaRPr lang="zh-TW" altLang="en-US" sz="2000" dirty="0" smtClean="0"/>
          </a:p>
        </p:txBody>
      </p:sp>
      <p:sp>
        <p:nvSpPr>
          <p:cNvPr id="3" name="標題 2"/>
          <p:cNvSpPr>
            <a:spLocks noGrp="1"/>
          </p:cNvSpPr>
          <p:nvPr>
            <p:ph type="title"/>
          </p:nvPr>
        </p:nvSpPr>
        <p:spPr/>
        <p:txBody>
          <a:bodyPr>
            <a:normAutofit/>
          </a:bodyPr>
          <a:lstStyle/>
          <a:p>
            <a:r>
              <a:rPr lang="en-US" altLang="zh-TW" dirty="0" smtClean="0"/>
              <a:t>CISSP</a:t>
            </a:r>
            <a:r>
              <a:rPr lang="zh-TW" altLang="en-US" dirty="0" smtClean="0"/>
              <a:t>的資訊安全的領域</a:t>
            </a:r>
            <a:endParaRPr lang="zh-TW"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內容版面配置區 13"/>
          <p:cNvGraphicFramePr>
            <a:graphicFrameLocks noGrp="1"/>
          </p:cNvGraphicFramePr>
          <p:nvPr>
            <p:ph idx="1"/>
          </p:nvPr>
        </p:nvGraphicFramePr>
        <p:xfrm>
          <a:off x="285751" y="1357316"/>
          <a:ext cx="8215313" cy="5099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normAutofit/>
          </a:bodyPr>
          <a:lstStyle/>
          <a:p>
            <a:r>
              <a:rPr lang="zh-TW" altLang="en-US" dirty="0" smtClean="0"/>
              <a:t>資訊安全的三元素</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20000"/>
              </a:lnSpc>
            </a:pPr>
            <a:r>
              <a:rPr lang="zh-TW" altLang="en-US" sz="2000" dirty="0" smtClean="0"/>
              <a:t>實體安全保護你的資產與資訊，讓未經授權的人無法做實體接觸。所保護的是看得見、摸得著、並能被偷的東西。</a:t>
            </a:r>
            <a:endParaRPr lang="en-US" altLang="zh-TW" sz="2000" dirty="0" smtClean="0"/>
          </a:p>
          <a:p>
            <a:pPr>
              <a:lnSpc>
                <a:spcPct val="120000"/>
              </a:lnSpc>
            </a:pPr>
            <a:r>
              <a:rPr lang="zh-TW" altLang="en-US" sz="2000" dirty="0" smtClean="0"/>
              <a:t>實體安全的維護有以下三個重點：</a:t>
            </a:r>
            <a:endParaRPr lang="en-US" altLang="zh-TW" sz="2000" dirty="0" smtClean="0"/>
          </a:p>
          <a:p>
            <a:pPr lvl="1">
              <a:lnSpc>
                <a:spcPct val="120000"/>
              </a:lnSpc>
            </a:pPr>
            <a:r>
              <a:rPr lang="zh-TW" altLang="en-US" sz="2000" dirty="0" smtClean="0"/>
              <a:t>讓你所保護的實體位置不要成為受攻擊的目標。</a:t>
            </a:r>
            <a:endParaRPr lang="en-US" altLang="zh-TW" sz="2000" dirty="0" smtClean="0"/>
          </a:p>
          <a:p>
            <a:pPr lvl="1">
              <a:lnSpc>
                <a:spcPct val="120000"/>
              </a:lnSpc>
            </a:pPr>
            <a:r>
              <a:rPr lang="zh-TW" altLang="en-US" sz="2000" dirty="0" smtClean="0"/>
              <a:t>即時的偵測到侵入或竊盜的發生。</a:t>
            </a:r>
            <a:endParaRPr lang="en-US" altLang="zh-TW" sz="2000" dirty="0" smtClean="0"/>
          </a:p>
          <a:p>
            <a:pPr lvl="1">
              <a:lnSpc>
                <a:spcPct val="120000"/>
              </a:lnSpc>
            </a:pPr>
            <a:r>
              <a:rPr lang="zh-TW" altLang="zh-TW" sz="2000" dirty="0" smtClean="0"/>
              <a:t>在損失重要資訊或系統遭侵入後，能夠快速復原。</a:t>
            </a:r>
            <a:endParaRPr lang="zh-TW" altLang="en-US" sz="2000" dirty="0"/>
          </a:p>
        </p:txBody>
      </p:sp>
      <p:sp>
        <p:nvSpPr>
          <p:cNvPr id="3" name="標題 2"/>
          <p:cNvSpPr>
            <a:spLocks noGrp="1"/>
          </p:cNvSpPr>
          <p:nvPr>
            <p:ph type="title"/>
          </p:nvPr>
        </p:nvSpPr>
        <p:spPr/>
        <p:txBody>
          <a:bodyPr>
            <a:normAutofit/>
          </a:bodyPr>
          <a:lstStyle/>
          <a:p>
            <a:r>
              <a:rPr lang="zh-TW" altLang="en-US" dirty="0" smtClean="0"/>
              <a:t>實體安全</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20000"/>
              </a:lnSpc>
            </a:pPr>
            <a:r>
              <a:rPr lang="zh-TW" altLang="en-US" sz="2000" dirty="0" smtClean="0"/>
              <a:t>營運安全在於確保組織經常能夠正常運作，這是大多數資訊安全人員的主要工作範圍。營運安全包括以下重點：</a:t>
            </a:r>
            <a:endParaRPr lang="en-US" altLang="zh-TW" sz="2000" dirty="0" smtClean="0"/>
          </a:p>
          <a:p>
            <a:pPr lvl="1">
              <a:lnSpc>
                <a:spcPct val="120000"/>
              </a:lnSpc>
            </a:pPr>
            <a:r>
              <a:rPr lang="zh-TW" altLang="en-US" sz="2000" dirty="0" smtClean="0"/>
              <a:t>電腦、網路及有線</a:t>
            </a:r>
            <a:r>
              <a:rPr lang="zh-TW" altLang="en-US" sz="2000" dirty="0" smtClean="0">
                <a:latin typeface="微軟正黑體"/>
                <a:ea typeface="微軟正黑體"/>
              </a:rPr>
              <a:t>與</a:t>
            </a:r>
            <a:r>
              <a:rPr lang="zh-TW" altLang="en-US" sz="2000" dirty="0" smtClean="0"/>
              <a:t>無線通訊系統的運作。</a:t>
            </a:r>
            <a:endParaRPr lang="en-US" altLang="zh-TW" sz="2000" dirty="0" smtClean="0"/>
          </a:p>
          <a:p>
            <a:pPr lvl="1">
              <a:lnSpc>
                <a:spcPct val="120000"/>
              </a:lnSpc>
            </a:pPr>
            <a:r>
              <a:rPr lang="zh-TW" altLang="en-US" sz="2000" dirty="0" smtClean="0"/>
              <a:t>資訊與檔案管理。</a:t>
            </a:r>
            <a:endParaRPr lang="en-US" altLang="zh-TW" sz="2000" dirty="0" smtClean="0"/>
          </a:p>
          <a:p>
            <a:pPr lvl="1">
              <a:lnSpc>
                <a:spcPct val="120000"/>
              </a:lnSpc>
            </a:pPr>
            <a:r>
              <a:rPr lang="zh-TW" altLang="en-US" sz="2000" dirty="0" smtClean="0"/>
              <a:t>存取控制、身分認證及網路的安全結構設計。</a:t>
            </a:r>
            <a:endParaRPr lang="en-US" altLang="zh-TW" sz="2000" dirty="0" smtClean="0"/>
          </a:p>
          <a:p>
            <a:pPr lvl="1">
              <a:lnSpc>
                <a:spcPct val="120000"/>
              </a:lnSpc>
            </a:pPr>
            <a:r>
              <a:rPr lang="zh-TW" altLang="en-US" sz="2000" dirty="0" smtClean="0"/>
              <a:t>經常性的網路維運、與其它網路的連結、備份計畫與復原計畫等。</a:t>
            </a:r>
            <a:endParaRPr lang="zh-TW" altLang="en-US" sz="2000" dirty="0"/>
          </a:p>
        </p:txBody>
      </p:sp>
      <p:sp>
        <p:nvSpPr>
          <p:cNvPr id="3" name="標題 2"/>
          <p:cNvSpPr>
            <a:spLocks noGrp="1"/>
          </p:cNvSpPr>
          <p:nvPr>
            <p:ph type="title"/>
          </p:nvPr>
        </p:nvSpPr>
        <p:spPr/>
        <p:txBody>
          <a:bodyPr>
            <a:normAutofit/>
          </a:bodyPr>
          <a:lstStyle/>
          <a:p>
            <a:r>
              <a:rPr lang="zh-TW" altLang="en-US" dirty="0" smtClean="0"/>
              <a:t>營運安全</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20000"/>
              </a:lnSpc>
            </a:pPr>
            <a:r>
              <a:rPr lang="zh-TW" altLang="en-US" sz="2000" dirty="0" smtClean="0"/>
              <a:t>資訊安全政策若要發揮作用，需要組織最高層的絕對支持。</a:t>
            </a:r>
            <a:endParaRPr lang="en-US" altLang="zh-TW" sz="2000" dirty="0" smtClean="0"/>
          </a:p>
          <a:p>
            <a:pPr>
              <a:lnSpc>
                <a:spcPct val="120000"/>
              </a:lnSpc>
            </a:pPr>
            <a:r>
              <a:rPr lang="zh-TW" altLang="en-US" sz="2000" dirty="0" smtClean="0"/>
              <a:t>一般組織的資訊安全政策應考慮以下項目：</a:t>
            </a:r>
            <a:endParaRPr lang="en-US" altLang="zh-TW" sz="2000" dirty="0" smtClean="0"/>
          </a:p>
          <a:p>
            <a:pPr lvl="1">
              <a:lnSpc>
                <a:spcPct val="120000"/>
              </a:lnSpc>
            </a:pPr>
            <a:r>
              <a:rPr lang="zh-TW" altLang="en-US" sz="2000" dirty="0" smtClean="0"/>
              <a:t>行政管理政策 </a:t>
            </a:r>
            <a:r>
              <a:rPr lang="en-US" altLang="zh-TW" sz="2000" dirty="0" smtClean="0"/>
              <a:t>(administrative policies)</a:t>
            </a:r>
          </a:p>
          <a:p>
            <a:pPr lvl="1">
              <a:lnSpc>
                <a:spcPct val="120000"/>
              </a:lnSpc>
            </a:pPr>
            <a:r>
              <a:rPr lang="zh-TW" altLang="en-US" sz="2000" dirty="0" smtClean="0"/>
              <a:t>軟體設計要求 </a:t>
            </a:r>
            <a:r>
              <a:rPr lang="en-US" altLang="zh-TW" sz="2000" dirty="0" smtClean="0"/>
              <a:t>(software design requirements)</a:t>
            </a:r>
          </a:p>
          <a:p>
            <a:pPr lvl="1">
              <a:lnSpc>
                <a:spcPct val="120000"/>
              </a:lnSpc>
            </a:pPr>
            <a:r>
              <a:rPr lang="zh-TW" altLang="en-US" sz="2000" dirty="0" smtClean="0"/>
              <a:t>災害復原計畫 </a:t>
            </a:r>
            <a:r>
              <a:rPr lang="en-US" altLang="zh-TW" sz="2000" dirty="0" smtClean="0"/>
              <a:t>(disaster recovery plans, DRP)</a:t>
            </a:r>
          </a:p>
          <a:p>
            <a:pPr lvl="1">
              <a:lnSpc>
                <a:spcPct val="120000"/>
              </a:lnSpc>
            </a:pPr>
            <a:r>
              <a:rPr lang="zh-TW" altLang="en-US" sz="2000" dirty="0" smtClean="0"/>
              <a:t>資訊政策 </a:t>
            </a:r>
            <a:r>
              <a:rPr lang="en-US" altLang="zh-TW" sz="2000" dirty="0" smtClean="0"/>
              <a:t>(information policies)</a:t>
            </a:r>
          </a:p>
          <a:p>
            <a:pPr lvl="1">
              <a:lnSpc>
                <a:spcPct val="120000"/>
              </a:lnSpc>
            </a:pPr>
            <a:r>
              <a:rPr lang="zh-TW" altLang="en-US" sz="2000" dirty="0" smtClean="0"/>
              <a:t>安全政策 </a:t>
            </a:r>
            <a:r>
              <a:rPr lang="en-US" altLang="zh-TW" sz="2000" dirty="0" smtClean="0"/>
              <a:t>(security policies)</a:t>
            </a:r>
          </a:p>
          <a:p>
            <a:pPr lvl="1">
              <a:lnSpc>
                <a:spcPct val="120000"/>
              </a:lnSpc>
            </a:pPr>
            <a:r>
              <a:rPr lang="zh-TW" altLang="en-US" sz="2000" dirty="0" smtClean="0"/>
              <a:t>使用政策 </a:t>
            </a:r>
            <a:r>
              <a:rPr lang="en-US" altLang="zh-TW" sz="2000" dirty="0" smtClean="0"/>
              <a:t>(usage policies)</a:t>
            </a:r>
          </a:p>
          <a:p>
            <a:pPr lvl="1">
              <a:lnSpc>
                <a:spcPct val="120000"/>
              </a:lnSpc>
            </a:pPr>
            <a:r>
              <a:rPr lang="zh-TW" altLang="en-US" sz="2000" dirty="0" smtClean="0"/>
              <a:t>使用者管理政策 </a:t>
            </a:r>
            <a:r>
              <a:rPr lang="en-US" altLang="zh-TW" sz="2000" dirty="0" smtClean="0"/>
              <a:t>(user management policies)</a:t>
            </a:r>
            <a:endParaRPr lang="zh-TW" altLang="en-US" sz="2000" dirty="0" smtClean="0"/>
          </a:p>
          <a:p>
            <a:pPr lvl="1">
              <a:lnSpc>
                <a:spcPct val="120000"/>
              </a:lnSpc>
            </a:pP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管理與政策</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1" y="1357316"/>
          <a:ext cx="8215313" cy="5099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normAutofit/>
          </a:bodyPr>
          <a:lstStyle/>
          <a:p>
            <a:r>
              <a:rPr lang="zh-TW" altLang="en-US" dirty="0" smtClean="0"/>
              <a:t>資訊安全的目標</a:t>
            </a:r>
            <a:endParaRPr lang="zh-TW"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20000"/>
              </a:lnSpc>
            </a:pPr>
            <a:r>
              <a:rPr lang="zh-TW" altLang="en-US" sz="2000" dirty="0" smtClean="0"/>
              <a:t>存取控制 </a:t>
            </a:r>
            <a:r>
              <a:rPr lang="en-US" altLang="zh-TW" sz="2000" dirty="0" smtClean="0"/>
              <a:t>(access control) </a:t>
            </a:r>
            <a:r>
              <a:rPr lang="zh-TW" altLang="en-US" sz="2000" dirty="0" smtClean="0">
                <a:latin typeface="+mn-ea"/>
              </a:rPr>
              <a:t>決定使用者與系統間之溝通，以防止系統資源或資料被未授權存取。它可分為三種模式：</a:t>
            </a:r>
            <a:endParaRPr lang="en-US" altLang="zh-TW" sz="2000" dirty="0" smtClean="0">
              <a:latin typeface="+mn-ea"/>
            </a:endParaRPr>
          </a:p>
          <a:p>
            <a:pPr lvl="1">
              <a:lnSpc>
                <a:spcPct val="120000"/>
              </a:lnSpc>
            </a:pPr>
            <a:r>
              <a:rPr lang="zh-TW" altLang="en-US" sz="2000" dirty="0" smtClean="0">
                <a:latin typeface="+mn-ea"/>
              </a:rPr>
              <a:t>強制</a:t>
            </a:r>
            <a:r>
              <a:rPr lang="zh-TW" altLang="en-US" sz="2000" dirty="0" smtClean="0"/>
              <a:t>存取控制 </a:t>
            </a:r>
            <a:r>
              <a:rPr lang="en-US" altLang="zh-TW" sz="2000" dirty="0" smtClean="0"/>
              <a:t>(mandatory access control, MAC)</a:t>
            </a:r>
            <a:r>
              <a:rPr lang="zh-TW" altLang="en-US" sz="2000" dirty="0" smtClean="0"/>
              <a:t> 是由系統管理員 </a:t>
            </a:r>
            <a:r>
              <a:rPr lang="en-US" altLang="zh-TW" sz="2000" dirty="0" smtClean="0"/>
              <a:t>(administrator) </a:t>
            </a:r>
            <a:r>
              <a:rPr lang="zh-TW" altLang="en-US" sz="2000" dirty="0" smtClean="0"/>
              <a:t>統一規定哪些人能存取哪些系統、檔案或資料。</a:t>
            </a:r>
            <a:endParaRPr lang="en-US" altLang="zh-TW" sz="2000" dirty="0" smtClean="0"/>
          </a:p>
          <a:p>
            <a:pPr lvl="1">
              <a:lnSpc>
                <a:spcPct val="120000"/>
              </a:lnSpc>
            </a:pPr>
            <a:r>
              <a:rPr lang="zh-TW" altLang="en-US" sz="2000" dirty="0" smtClean="0"/>
              <a:t>任意存取控制 </a:t>
            </a:r>
            <a:r>
              <a:rPr lang="en-US" altLang="zh-TW" sz="2000" dirty="0" smtClean="0"/>
              <a:t>(discretionary access control, DAC)</a:t>
            </a:r>
            <a:r>
              <a:rPr lang="zh-TW" altLang="en-US" sz="2000" dirty="0" smtClean="0"/>
              <a:t> 讓每個系統、檔案或資料的所有人 </a:t>
            </a:r>
            <a:r>
              <a:rPr lang="en-US" altLang="zh-TW" sz="2000" dirty="0" smtClean="0"/>
              <a:t>(owner) </a:t>
            </a:r>
            <a:r>
              <a:rPr lang="zh-TW" altLang="en-US" sz="2000" dirty="0" smtClean="0"/>
              <a:t>決定存取權限。</a:t>
            </a:r>
            <a:endParaRPr lang="en-US" altLang="zh-TW" sz="2000" dirty="0" smtClean="0"/>
          </a:p>
          <a:p>
            <a:pPr lvl="1">
              <a:lnSpc>
                <a:spcPct val="120000"/>
              </a:lnSpc>
            </a:pPr>
            <a:r>
              <a:rPr lang="zh-TW" altLang="en-US" sz="2000" dirty="0" smtClean="0"/>
              <a:t>角色基準存取控制 </a:t>
            </a:r>
            <a:r>
              <a:rPr lang="en-US" altLang="zh-TW" sz="2000" dirty="0" smtClean="0"/>
              <a:t>(role-based access control, RBAC)</a:t>
            </a:r>
            <a:r>
              <a:rPr lang="zh-TW" altLang="en-US" sz="2000" dirty="0" smtClean="0"/>
              <a:t> 存取權限非因人而制定，而是以其在組織中的角色</a:t>
            </a:r>
            <a:r>
              <a:rPr lang="zh-TW" altLang="en-US" sz="2000" dirty="0" smtClean="0">
                <a:latin typeface="微軟正黑體"/>
                <a:ea typeface="微軟正黑體"/>
              </a:rPr>
              <a:t> </a:t>
            </a:r>
            <a:r>
              <a:rPr lang="en-US" altLang="zh-TW" sz="2000" dirty="0" smtClean="0">
                <a:latin typeface="微軟正黑體"/>
                <a:ea typeface="微軟正黑體"/>
              </a:rPr>
              <a:t>(</a:t>
            </a:r>
            <a:r>
              <a:rPr lang="zh-TW" altLang="en-US" sz="2000" dirty="0" smtClean="0">
                <a:latin typeface="微軟正黑體"/>
                <a:ea typeface="微軟正黑體"/>
              </a:rPr>
              <a:t>如職務</a:t>
            </a:r>
            <a:r>
              <a:rPr lang="en-US" altLang="zh-TW" sz="2000" dirty="0" smtClean="0">
                <a:latin typeface="微軟正黑體"/>
                <a:ea typeface="微軟正黑體"/>
              </a:rPr>
              <a:t>) </a:t>
            </a:r>
            <a:r>
              <a:rPr lang="zh-TW" altLang="en-US" sz="2000" dirty="0" smtClean="0"/>
              <a:t>決定。</a:t>
            </a:r>
            <a:endParaRPr lang="zh-TW" altLang="en-US" sz="2000" dirty="0"/>
          </a:p>
        </p:txBody>
      </p:sp>
      <p:sp>
        <p:nvSpPr>
          <p:cNvPr id="3" name="標題 2"/>
          <p:cNvSpPr>
            <a:spLocks noGrp="1"/>
          </p:cNvSpPr>
          <p:nvPr>
            <p:ph type="title"/>
          </p:nvPr>
        </p:nvSpPr>
        <p:spPr/>
        <p:txBody>
          <a:bodyPr>
            <a:normAutofit/>
          </a:bodyPr>
          <a:lstStyle/>
          <a:p>
            <a:r>
              <a:rPr lang="zh-TW" altLang="en-US" dirty="0" smtClean="0"/>
              <a:t>存取控制的模式</a:t>
            </a:r>
            <a:endParaRPr lang="zh-TW"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20000"/>
              </a:lnSpc>
            </a:pPr>
            <a:r>
              <a:rPr lang="zh-TW" altLang="en-US" sz="2000" dirty="0" smtClean="0"/>
              <a:t>身分認證 </a:t>
            </a:r>
            <a:r>
              <a:rPr lang="en-US" altLang="zh-TW" sz="2000" dirty="0" smtClean="0"/>
              <a:t>(authentication)</a:t>
            </a:r>
            <a:r>
              <a:rPr lang="zh-TW" altLang="en-US" sz="2000" dirty="0" smtClean="0"/>
              <a:t> 是資訊安全的重要環節，它讓使用者或要求存取的系統證明自己的身分。認證有以下三種要素：</a:t>
            </a:r>
            <a:endParaRPr lang="en-US" altLang="zh-TW" sz="2000" dirty="0" smtClean="0"/>
          </a:p>
          <a:p>
            <a:pPr lvl="1">
              <a:lnSpc>
                <a:spcPct val="120000"/>
              </a:lnSpc>
            </a:pPr>
            <a:r>
              <a:rPr lang="zh-TW" altLang="en-US" sz="2000" dirty="0" smtClean="0"/>
              <a:t>所知之事 </a:t>
            </a:r>
            <a:r>
              <a:rPr lang="en-US" altLang="zh-TW" sz="2000" dirty="0" smtClean="0"/>
              <a:t>(something you know) </a:t>
            </a:r>
            <a:r>
              <a:rPr lang="zh-TW" altLang="en-US" sz="2000" dirty="0" smtClean="0"/>
              <a:t>例如通關密碼 </a:t>
            </a:r>
            <a:r>
              <a:rPr lang="en-US" altLang="zh-TW" sz="2000" dirty="0" smtClean="0"/>
              <a:t>(password)</a:t>
            </a:r>
            <a:r>
              <a:rPr lang="zh-TW" altLang="en-US" sz="2000" dirty="0" smtClean="0"/>
              <a:t> 或是 </a:t>
            </a:r>
            <a:r>
              <a:rPr lang="en-US" altLang="zh-TW" sz="2000" dirty="0" smtClean="0"/>
              <a:t>PIN</a:t>
            </a:r>
            <a:r>
              <a:rPr lang="zh-TW" altLang="en-US" sz="2000" dirty="0" smtClean="0"/>
              <a:t>。</a:t>
            </a:r>
            <a:endParaRPr lang="en-US" altLang="zh-TW" sz="2000" dirty="0" smtClean="0"/>
          </a:p>
          <a:p>
            <a:pPr lvl="1">
              <a:lnSpc>
                <a:spcPct val="120000"/>
              </a:lnSpc>
            </a:pPr>
            <a:r>
              <a:rPr lang="zh-TW" altLang="en-US" sz="2000" dirty="0" smtClean="0"/>
              <a:t>所持之物 </a:t>
            </a:r>
            <a:r>
              <a:rPr lang="en-US" altLang="zh-TW" sz="2000" dirty="0" smtClean="0"/>
              <a:t>(something you have)</a:t>
            </a:r>
            <a:r>
              <a:rPr lang="zh-TW" altLang="en-US" sz="2000" dirty="0" smtClean="0"/>
              <a:t> 例如智慧卡或其它身分證明裝置。</a:t>
            </a:r>
            <a:endParaRPr lang="en-US" altLang="zh-TW" sz="2000" dirty="0" smtClean="0"/>
          </a:p>
          <a:p>
            <a:pPr lvl="1">
              <a:lnSpc>
                <a:spcPct val="120000"/>
              </a:lnSpc>
            </a:pPr>
            <a:r>
              <a:rPr lang="zh-TW" altLang="en-US" sz="2000" dirty="0" smtClean="0"/>
              <a:t>所具之形 </a:t>
            </a:r>
            <a:r>
              <a:rPr lang="en-US" altLang="zh-TW" sz="2000" dirty="0" smtClean="0"/>
              <a:t>(something you are)</a:t>
            </a:r>
            <a:r>
              <a:rPr lang="zh-TW" altLang="en-US" sz="2000" dirty="0" smtClean="0"/>
              <a:t> 例如指紋或視網膜比對。</a:t>
            </a:r>
            <a:endParaRPr lang="en-US" altLang="zh-TW" sz="2000" dirty="0" smtClean="0"/>
          </a:p>
          <a:p>
            <a:pPr>
              <a:lnSpc>
                <a:spcPct val="120000"/>
              </a:lnSpc>
            </a:pPr>
            <a:r>
              <a:rPr lang="zh-TW" altLang="en-US" sz="2000" dirty="0" smtClean="0"/>
              <a:t>以上三者中同時使用多者 </a:t>
            </a:r>
            <a:r>
              <a:rPr lang="en-US" altLang="zh-TW" sz="2000" dirty="0" smtClean="0"/>
              <a:t>(multi-factor authentication)</a:t>
            </a:r>
            <a:r>
              <a:rPr lang="zh-TW" altLang="en-US" sz="2000" dirty="0" smtClean="0"/>
              <a:t>，被視為較佳之身分識別系統；例如同時使用智慧卡與通關密碼。</a:t>
            </a:r>
            <a:endParaRPr lang="zh-TW" altLang="en-US" sz="2000" dirty="0"/>
          </a:p>
        </p:txBody>
      </p:sp>
      <p:sp>
        <p:nvSpPr>
          <p:cNvPr id="3" name="標題 2"/>
          <p:cNvSpPr>
            <a:spLocks noGrp="1"/>
          </p:cNvSpPr>
          <p:nvPr>
            <p:ph type="title"/>
          </p:nvPr>
        </p:nvSpPr>
        <p:spPr/>
        <p:txBody>
          <a:bodyPr>
            <a:normAutofit/>
          </a:bodyPr>
          <a:lstStyle/>
          <a:p>
            <a:r>
              <a:rPr lang="zh-TW" altLang="en-US" dirty="0" smtClean="0"/>
              <a:t>身分認證的要素</a:t>
            </a:r>
            <a:endParaRPr lang="zh-TW"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a:lnSpc>
                <a:spcPct val="110000"/>
              </a:lnSpc>
            </a:pPr>
            <a:r>
              <a:rPr lang="zh-TW" altLang="en-US" sz="2000" dirty="0" smtClean="0"/>
              <a:t>通關密碼使用 </a:t>
            </a:r>
            <a:r>
              <a:rPr lang="en-US" altLang="zh-TW" sz="2000" dirty="0" smtClean="0"/>
              <a:t>something you know</a:t>
            </a:r>
            <a:r>
              <a:rPr lang="zh-TW" altLang="en-US" sz="2000" dirty="0" smtClean="0"/>
              <a:t>。</a:t>
            </a:r>
            <a:r>
              <a:rPr lang="en-US" altLang="zh-TW" sz="2000" dirty="0" smtClean="0"/>
              <a:t>Password Authentication Protocol (PAP) </a:t>
            </a:r>
            <a:r>
              <a:rPr lang="zh-TW" altLang="en-US" sz="2000" dirty="0" smtClean="0"/>
              <a:t>是將使用者名稱與通關密碼以明碼形式送到伺服器上比對，這是最簡單的認證方法但並不安全。</a:t>
            </a:r>
            <a:endParaRPr lang="en-US" altLang="zh-TW" sz="2000" dirty="0" smtClean="0"/>
          </a:p>
          <a:p>
            <a:pPr>
              <a:lnSpc>
                <a:spcPct val="110000"/>
              </a:lnSpc>
            </a:pPr>
            <a:r>
              <a:rPr lang="zh-TW" altLang="en-US" sz="2000" dirty="0" smtClean="0"/>
              <a:t>生物特徵 </a:t>
            </a:r>
            <a:r>
              <a:rPr lang="en-US" altLang="zh-TW" sz="2000" dirty="0" smtClean="0"/>
              <a:t>(biometrics)</a:t>
            </a:r>
            <a:r>
              <a:rPr lang="zh-TW" altLang="en-US" sz="2000" dirty="0" smtClean="0"/>
              <a:t> 使用 </a:t>
            </a:r>
            <a:r>
              <a:rPr lang="en-US" altLang="zh-TW" sz="2000" dirty="0" smtClean="0"/>
              <a:t>something you are</a:t>
            </a:r>
            <a:r>
              <a:rPr lang="zh-TW" altLang="en-US" sz="2000" dirty="0" smtClean="0"/>
              <a:t>，包括手的比對 </a:t>
            </a:r>
            <a:r>
              <a:rPr lang="en-US" altLang="zh-TW" sz="2000" dirty="0" smtClean="0"/>
              <a:t>(</a:t>
            </a:r>
            <a:r>
              <a:rPr lang="zh-TW" altLang="en-US" sz="2000" dirty="0" smtClean="0"/>
              <a:t>如指紋、掌紋</a:t>
            </a:r>
            <a:r>
              <a:rPr lang="en-US" altLang="zh-TW" sz="2000" dirty="0" smtClean="0"/>
              <a:t>)</a:t>
            </a:r>
            <a:r>
              <a:rPr lang="zh-TW" altLang="en-US" sz="2000" dirty="0" smtClean="0"/>
              <a:t>，臉部特徵，視網膜 </a:t>
            </a:r>
            <a:r>
              <a:rPr lang="en-US" altLang="zh-TW" sz="2000" dirty="0" smtClean="0"/>
              <a:t>(retina) </a:t>
            </a:r>
            <a:r>
              <a:rPr lang="zh-TW" altLang="en-US" sz="2000" dirty="0" smtClean="0"/>
              <a:t>與虹膜 </a:t>
            </a:r>
            <a:r>
              <a:rPr lang="en-US" altLang="zh-TW" sz="2000" dirty="0" smtClean="0"/>
              <a:t>(iris) </a:t>
            </a:r>
            <a:r>
              <a:rPr lang="zh-TW" altLang="en-US" sz="2000" dirty="0" smtClean="0"/>
              <a:t>掃描等。</a:t>
            </a:r>
            <a:endParaRPr lang="en-US" altLang="zh-TW" sz="2000" dirty="0" smtClean="0"/>
          </a:p>
          <a:p>
            <a:pPr>
              <a:lnSpc>
                <a:spcPct val="110000"/>
              </a:lnSpc>
            </a:pPr>
            <a:r>
              <a:rPr lang="zh-TW" altLang="en-US" sz="2000" dirty="0" smtClean="0"/>
              <a:t>安全代符 </a:t>
            </a:r>
            <a:r>
              <a:rPr lang="en-US" altLang="zh-TW" sz="2000" dirty="0" smtClean="0"/>
              <a:t>(security tokens)</a:t>
            </a:r>
            <a:r>
              <a:rPr lang="zh-TW" altLang="en-US" sz="2000" dirty="0" smtClean="0"/>
              <a:t> 使用 </a:t>
            </a:r>
            <a:r>
              <a:rPr lang="en-US" altLang="zh-TW" sz="2000" dirty="0" smtClean="0"/>
              <a:t>something you have</a:t>
            </a:r>
            <a:r>
              <a:rPr lang="zh-TW" altLang="en-US" sz="2000" dirty="0" smtClean="0"/>
              <a:t>，這種隨身攜帶的元件上儲存著比人腦能記憶的通關密碼複雜許多的認證資訊，使身分認證程序更加安全。常見的安全代符包括：</a:t>
            </a:r>
            <a:endParaRPr lang="en-US" altLang="zh-TW" sz="2000" dirty="0" smtClean="0"/>
          </a:p>
          <a:p>
            <a:pPr lvl="1">
              <a:lnSpc>
                <a:spcPct val="110000"/>
              </a:lnSpc>
            </a:pPr>
            <a:r>
              <a:rPr lang="zh-TW" altLang="en-US" sz="2000" dirty="0" smtClean="0"/>
              <a:t>一次性密碼代符 </a:t>
            </a:r>
            <a:r>
              <a:rPr lang="en-US" altLang="zh-TW" sz="2000" dirty="0" smtClean="0"/>
              <a:t>(one-time password tokens)</a:t>
            </a:r>
          </a:p>
          <a:p>
            <a:pPr lvl="1">
              <a:lnSpc>
                <a:spcPct val="110000"/>
              </a:lnSpc>
              <a:spcBef>
                <a:spcPts val="600"/>
              </a:spcBef>
            </a:pPr>
            <a:r>
              <a:rPr lang="zh-TW" altLang="en-US" sz="2000" dirty="0" smtClean="0"/>
              <a:t>智慧卡 </a:t>
            </a:r>
            <a:r>
              <a:rPr lang="en-US" altLang="zh-TW" sz="2000" dirty="0" smtClean="0"/>
              <a:t>(smart cards)</a:t>
            </a:r>
          </a:p>
          <a:p>
            <a:pPr lvl="1">
              <a:lnSpc>
                <a:spcPct val="110000"/>
              </a:lnSpc>
              <a:spcBef>
                <a:spcPts val="600"/>
              </a:spcBef>
            </a:pPr>
            <a:r>
              <a:rPr lang="zh-TW" altLang="en-US" sz="2000" dirty="0" smtClean="0"/>
              <a:t>記憶卡 </a:t>
            </a:r>
            <a:r>
              <a:rPr lang="en-US" altLang="zh-TW" sz="2000" dirty="0" smtClean="0"/>
              <a:t>(memory cards)</a:t>
            </a:r>
          </a:p>
          <a:p>
            <a:pPr lvl="1">
              <a:lnSpc>
                <a:spcPct val="110000"/>
              </a:lnSpc>
              <a:spcBef>
                <a:spcPts val="600"/>
              </a:spcBef>
            </a:pPr>
            <a:r>
              <a:rPr lang="zh-TW" altLang="en-US" sz="2000" dirty="0" smtClean="0"/>
              <a:t>無線射頻身分證明 </a:t>
            </a:r>
            <a:r>
              <a:rPr lang="en-US" altLang="zh-TW" sz="2000" dirty="0" smtClean="0"/>
              <a:t>(RFID)</a:t>
            </a:r>
          </a:p>
        </p:txBody>
      </p:sp>
      <p:sp>
        <p:nvSpPr>
          <p:cNvPr id="3" name="標題 2"/>
          <p:cNvSpPr>
            <a:spLocks noGrp="1"/>
          </p:cNvSpPr>
          <p:nvPr>
            <p:ph type="title"/>
          </p:nvPr>
        </p:nvSpPr>
        <p:spPr/>
        <p:txBody>
          <a:bodyPr>
            <a:normAutofit/>
          </a:bodyPr>
          <a:lstStyle/>
          <a:p>
            <a:r>
              <a:rPr lang="zh-TW" altLang="en-US" dirty="0" smtClean="0"/>
              <a:t>身分認證的方法</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資訊安全概論</a:t>
            </a:r>
            <a:endParaRPr lang="zh-TW" altLang="en-US" dirty="0"/>
          </a:p>
        </p:txBody>
      </p:sp>
      <p:sp>
        <p:nvSpPr>
          <p:cNvPr id="3" name="文字版面配置區 2"/>
          <p:cNvSpPr>
            <a:spLocks noGrp="1"/>
          </p:cNvSpPr>
          <p:nvPr>
            <p:ph type="body" idx="1"/>
          </p:nvPr>
        </p:nvSpPr>
        <p:spPr/>
        <p:txBody>
          <a:bodyPr>
            <a:normAutofit/>
          </a:bodyPr>
          <a:lstStyle/>
          <a:p>
            <a:r>
              <a:rPr lang="zh-TW" altLang="en-US" sz="2000" dirty="0" smtClean="0"/>
              <a:t>第一篇 第</a:t>
            </a:r>
            <a:r>
              <a:rPr lang="en-US" altLang="zh-TW" sz="2000" dirty="0" smtClean="0"/>
              <a:t>1</a:t>
            </a:r>
            <a:r>
              <a:rPr lang="zh-TW" altLang="en-US" sz="2000" dirty="0" smtClean="0"/>
              <a:t>章</a:t>
            </a:r>
            <a:endParaRPr lang="zh-TW" alt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301"/>
            <a:ext cx="8215370" cy="2431739"/>
          </a:xfrm>
        </p:spPr>
        <p:txBody>
          <a:bodyPr>
            <a:normAutofit/>
          </a:bodyPr>
          <a:lstStyle/>
          <a:p>
            <a:pPr>
              <a:lnSpc>
                <a:spcPct val="120000"/>
              </a:lnSpc>
              <a:spcBef>
                <a:spcPts val="601"/>
              </a:spcBef>
            </a:pPr>
            <a:r>
              <a:rPr lang="en-US" altLang="zh-TW" sz="2000" dirty="0" smtClean="0"/>
              <a:t>Challenge Handshake Authentication Protocol (CHAP)</a:t>
            </a:r>
            <a:r>
              <a:rPr lang="zh-TW" altLang="en-US" sz="2000" dirty="0" smtClean="0"/>
              <a:t> 是一個握手協定 </a:t>
            </a:r>
            <a:r>
              <a:rPr lang="en-US" altLang="zh-TW" sz="2000" dirty="0" smtClean="0"/>
              <a:t>(handshake)</a:t>
            </a:r>
            <a:r>
              <a:rPr lang="zh-TW" altLang="en-US" sz="2000" dirty="0" smtClean="0"/>
              <a:t>：客戶端 </a:t>
            </a:r>
            <a:r>
              <a:rPr lang="en-US" altLang="zh-TW" sz="2000" dirty="0" smtClean="0"/>
              <a:t>(client) </a:t>
            </a:r>
            <a:r>
              <a:rPr lang="zh-TW" altLang="en-US" sz="2000" dirty="0" smtClean="0"/>
              <a:t>送一個登入要求 </a:t>
            </a:r>
            <a:r>
              <a:rPr lang="en-US" altLang="zh-TW" sz="2000" dirty="0" smtClean="0"/>
              <a:t>(logon request) </a:t>
            </a:r>
            <a:r>
              <a:rPr lang="zh-TW" altLang="en-US" sz="2000" dirty="0" smtClean="0"/>
              <a:t>給伺服器；伺服器回應一個挑戰 </a:t>
            </a:r>
            <a:r>
              <a:rPr lang="en-US" altLang="zh-TW" sz="2000" dirty="0" smtClean="0"/>
              <a:t>(challenge)</a:t>
            </a:r>
            <a:r>
              <a:rPr lang="zh-TW" altLang="en-US" sz="2000" dirty="0" smtClean="0"/>
              <a:t>。挑戰通常是一串隨機數。客戶端以金鑰 </a:t>
            </a:r>
            <a:r>
              <a:rPr lang="en-US" altLang="zh-TW" sz="2000" dirty="0" smtClean="0"/>
              <a:t>(key) </a:t>
            </a:r>
            <a:r>
              <a:rPr lang="zh-TW" altLang="en-US" sz="2000" dirty="0" smtClean="0"/>
              <a:t>將挑戰加密後做成回應 </a:t>
            </a:r>
            <a:r>
              <a:rPr lang="en-US" altLang="zh-TW" sz="2000" dirty="0" smtClean="0"/>
              <a:t>(response)</a:t>
            </a:r>
            <a:r>
              <a:rPr lang="zh-TW" altLang="en-US" sz="2000" dirty="0" smtClean="0"/>
              <a:t> 送給伺服器後，伺服器以對應的金鑰驗證回應之正確性，以決定是否授權客戶端開始使用伺服器的資源。</a:t>
            </a: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身分認證的方法 </a:t>
            </a:r>
            <a:r>
              <a:rPr lang="en-US" altLang="zh-TW" dirty="0" smtClean="0"/>
              <a:t>(II)</a:t>
            </a:r>
            <a:endParaRPr lang="zh-TW" altLang="en-US" dirty="0"/>
          </a:p>
        </p:txBody>
      </p:sp>
      <p:grpSp>
        <p:nvGrpSpPr>
          <p:cNvPr id="31" name="群組 30"/>
          <p:cNvGrpSpPr/>
          <p:nvPr/>
        </p:nvGrpSpPr>
        <p:grpSpPr>
          <a:xfrm>
            <a:off x="1141057" y="4000511"/>
            <a:ext cx="6184025" cy="1984853"/>
            <a:chOff x="1141057" y="4000511"/>
            <a:chExt cx="6184025" cy="1984853"/>
          </a:xfrm>
        </p:grpSpPr>
        <p:grpSp>
          <p:nvGrpSpPr>
            <p:cNvPr id="4" name="Group 149"/>
            <p:cNvGrpSpPr>
              <a:grpSpLocks/>
            </p:cNvGrpSpPr>
            <p:nvPr/>
          </p:nvGrpSpPr>
          <p:grpSpPr bwMode="auto">
            <a:xfrm>
              <a:off x="1251890" y="4096373"/>
              <a:ext cx="601973" cy="1463625"/>
              <a:chOff x="2160" y="1896"/>
              <a:chExt cx="533" cy="863"/>
            </a:xfrm>
          </p:grpSpPr>
          <p:sp>
            <p:nvSpPr>
              <p:cNvPr id="5"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6"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7"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8"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9"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10"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1"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2"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3"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4"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5"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16"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17"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18"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20" name="文字方塊 19"/>
            <p:cNvSpPr txBox="1"/>
            <p:nvPr/>
          </p:nvSpPr>
          <p:spPr>
            <a:xfrm flipH="1">
              <a:off x="6056835" y="5560001"/>
              <a:ext cx="838655" cy="353925"/>
            </a:xfrm>
            <a:prstGeom prst="rect">
              <a:avLst/>
            </a:prstGeom>
            <a:noFill/>
          </p:spPr>
          <p:txBody>
            <a:bodyPr wrap="none" lIns="91422" tIns="45711" rIns="91422" bIns="45711" rtlCol="0">
              <a:spAutoFit/>
            </a:bodyPr>
            <a:lstStyle/>
            <a:p>
              <a:r>
                <a:rPr lang="zh-TW" altLang="en-US" dirty="0" smtClean="0">
                  <a:latin typeface="Calibri" pitchFamily="34" charset="0"/>
                </a:rPr>
                <a:t>客戶端</a:t>
              </a:r>
              <a:endParaRPr lang="zh-TW" altLang="en-US" dirty="0">
                <a:latin typeface="Calibri" pitchFamily="34" charset="0"/>
              </a:endParaRPr>
            </a:p>
          </p:txBody>
        </p:sp>
        <p:sp>
          <p:nvSpPr>
            <p:cNvPr id="21" name="文字方塊 20"/>
            <p:cNvSpPr txBox="1"/>
            <p:nvPr/>
          </p:nvSpPr>
          <p:spPr>
            <a:xfrm flipH="1">
              <a:off x="1141057" y="5631439"/>
              <a:ext cx="838655" cy="353925"/>
            </a:xfrm>
            <a:prstGeom prst="rect">
              <a:avLst/>
            </a:prstGeom>
            <a:noFill/>
          </p:spPr>
          <p:txBody>
            <a:bodyPr wrap="none" lIns="91422" tIns="45711" rIns="91422" bIns="45711" rtlCol="0">
              <a:spAutoFit/>
            </a:bodyPr>
            <a:lstStyle/>
            <a:p>
              <a:r>
                <a:rPr lang="zh-TW" altLang="en-US" dirty="0" smtClean="0">
                  <a:latin typeface="Calibri" pitchFamily="34" charset="0"/>
                </a:rPr>
                <a:t>伺服器</a:t>
              </a:r>
              <a:endParaRPr lang="zh-TW" altLang="en-US" dirty="0">
                <a:latin typeface="Calibri" pitchFamily="34" charset="0"/>
              </a:endParaRPr>
            </a:p>
          </p:txBody>
        </p:sp>
        <p:sp>
          <p:nvSpPr>
            <p:cNvPr id="49" name="文字方塊 48"/>
            <p:cNvSpPr txBox="1"/>
            <p:nvPr/>
          </p:nvSpPr>
          <p:spPr>
            <a:xfrm flipH="1">
              <a:off x="2590515" y="4000511"/>
              <a:ext cx="2342095" cy="353925"/>
            </a:xfrm>
            <a:prstGeom prst="rect">
              <a:avLst/>
            </a:prstGeom>
            <a:noFill/>
          </p:spPr>
          <p:txBody>
            <a:bodyPr wrap="square" lIns="91422" tIns="45711" rIns="91422" bIns="45711" rtlCol="0">
              <a:spAutoFit/>
            </a:bodyPr>
            <a:lstStyle/>
            <a:p>
              <a:pPr algn="ctr"/>
              <a:r>
                <a:rPr lang="zh-TW" altLang="en-US" dirty="0" smtClean="0">
                  <a:latin typeface="Calibri" pitchFamily="34" charset="0"/>
                </a:rPr>
                <a:t>登入要求</a:t>
              </a:r>
              <a:endParaRPr lang="zh-TW" altLang="en-US" dirty="0">
                <a:latin typeface="Calibri" pitchFamily="34" charset="0"/>
              </a:endParaRPr>
            </a:p>
          </p:txBody>
        </p:sp>
        <p:sp>
          <p:nvSpPr>
            <p:cNvPr id="50" name="文字方塊 49"/>
            <p:cNvSpPr txBox="1"/>
            <p:nvPr/>
          </p:nvSpPr>
          <p:spPr>
            <a:xfrm flipH="1">
              <a:off x="2804828" y="4500574"/>
              <a:ext cx="1913468" cy="353925"/>
            </a:xfrm>
            <a:prstGeom prst="rect">
              <a:avLst/>
            </a:prstGeom>
            <a:noFill/>
          </p:spPr>
          <p:txBody>
            <a:bodyPr wrap="square" lIns="91422" tIns="45711" rIns="91422" bIns="45711" rtlCol="0">
              <a:spAutoFit/>
            </a:bodyPr>
            <a:lstStyle/>
            <a:p>
              <a:pPr algn="ctr"/>
              <a:r>
                <a:rPr lang="zh-TW" altLang="en-US" dirty="0" smtClean="0">
                  <a:latin typeface="Calibri" pitchFamily="34" charset="0"/>
                </a:rPr>
                <a:t>挑戰</a:t>
              </a:r>
              <a:endParaRPr lang="zh-TW" altLang="en-US" dirty="0">
                <a:latin typeface="Calibri" pitchFamily="34" charset="0"/>
              </a:endParaRPr>
            </a:p>
          </p:txBody>
        </p:sp>
        <p:sp>
          <p:nvSpPr>
            <p:cNvPr id="51" name="文字方塊 50"/>
            <p:cNvSpPr txBox="1"/>
            <p:nvPr/>
          </p:nvSpPr>
          <p:spPr>
            <a:xfrm flipH="1">
              <a:off x="2733392" y="5023901"/>
              <a:ext cx="1984905" cy="353925"/>
            </a:xfrm>
            <a:prstGeom prst="rect">
              <a:avLst/>
            </a:prstGeom>
            <a:noFill/>
          </p:spPr>
          <p:txBody>
            <a:bodyPr wrap="square" lIns="91422" tIns="45711" rIns="91422" bIns="45711" rtlCol="0">
              <a:spAutoFit/>
            </a:bodyPr>
            <a:lstStyle/>
            <a:p>
              <a:pPr algn="ctr"/>
              <a:r>
                <a:rPr lang="zh-TW" altLang="en-US" dirty="0" smtClean="0">
                  <a:latin typeface="Calibri" pitchFamily="34" charset="0"/>
                </a:rPr>
                <a:t>回應</a:t>
              </a:r>
              <a:endParaRPr lang="zh-TW" altLang="en-US" dirty="0">
                <a:latin typeface="Calibri" pitchFamily="34" charset="0"/>
              </a:endParaRPr>
            </a:p>
          </p:txBody>
        </p:sp>
        <p:sp>
          <p:nvSpPr>
            <p:cNvPr id="52" name="文字方塊 51"/>
            <p:cNvSpPr txBox="1"/>
            <p:nvPr/>
          </p:nvSpPr>
          <p:spPr>
            <a:xfrm flipH="1">
              <a:off x="2733390" y="5523971"/>
              <a:ext cx="2270658" cy="353925"/>
            </a:xfrm>
            <a:prstGeom prst="rect">
              <a:avLst/>
            </a:prstGeom>
            <a:noFill/>
          </p:spPr>
          <p:txBody>
            <a:bodyPr wrap="square" lIns="91422" tIns="45711" rIns="91422" bIns="45711" rtlCol="0">
              <a:spAutoFit/>
            </a:bodyPr>
            <a:lstStyle/>
            <a:p>
              <a:pPr algn="ctr"/>
              <a:r>
                <a:rPr lang="zh-TW" altLang="en-US" dirty="0" smtClean="0">
                  <a:latin typeface="Calibri" pitchFamily="34" charset="0"/>
                </a:rPr>
                <a:t>授權或拒絕</a:t>
              </a:r>
              <a:endParaRPr lang="zh-TW" altLang="en-US" dirty="0">
                <a:latin typeface="Calibri" pitchFamily="34" charset="0"/>
              </a:endParaRPr>
            </a:p>
          </p:txBody>
        </p:sp>
        <p:pic>
          <p:nvPicPr>
            <p:cNvPr id="11266" name="Picture 2" descr="C:\Program Files\Microsoft Office\MEDIA\CAGCAT10\j0285750.wmf"/>
            <p:cNvPicPr>
              <a:picLocks noChangeAspect="1" noChangeArrowheads="1"/>
            </p:cNvPicPr>
            <p:nvPr/>
          </p:nvPicPr>
          <p:blipFill>
            <a:blip r:embed="rId2" cstate="print"/>
            <a:srcRect/>
            <a:stretch>
              <a:fillRect/>
            </a:stretch>
          </p:blipFill>
          <p:spPr bwMode="auto">
            <a:xfrm>
              <a:off x="5697623" y="4429136"/>
              <a:ext cx="1627459" cy="1000133"/>
            </a:xfrm>
            <a:prstGeom prst="rect">
              <a:avLst/>
            </a:prstGeom>
            <a:noFill/>
          </p:spPr>
        </p:pic>
        <p:cxnSp>
          <p:nvCxnSpPr>
            <p:cNvPr id="42" name="直線單箭頭接點 41"/>
            <p:cNvCxnSpPr/>
            <p:nvPr/>
          </p:nvCxnSpPr>
          <p:spPr>
            <a:xfrm flipH="1">
              <a:off x="2252021" y="4357695"/>
              <a:ext cx="3214710" cy="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a:off x="2252021" y="5356238"/>
              <a:ext cx="3214710" cy="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rot="10800000" flipH="1">
              <a:off x="2252021" y="4856168"/>
              <a:ext cx="3214710" cy="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rot="10800000" flipH="1">
              <a:off x="2252021" y="5857890"/>
              <a:ext cx="3214710" cy="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572164" cy="2575758"/>
          </a:xfrm>
        </p:spPr>
        <p:txBody>
          <a:bodyPr>
            <a:normAutofit/>
          </a:bodyPr>
          <a:lstStyle/>
          <a:p>
            <a:pPr>
              <a:lnSpc>
                <a:spcPct val="120000"/>
              </a:lnSpc>
            </a:pPr>
            <a:r>
              <a:rPr lang="zh-TW" altLang="en-US" sz="2000" dirty="0" smtClean="0"/>
              <a:t>憑證 </a:t>
            </a:r>
            <a:r>
              <a:rPr lang="en-US" altLang="zh-TW" sz="2000" dirty="0" smtClean="0"/>
              <a:t>(certificates)</a:t>
            </a:r>
            <a:r>
              <a:rPr lang="zh-TW" altLang="en-US" sz="2000" dirty="0" smtClean="0"/>
              <a:t> 是另一種常用的身分認證方法。如右圖，客戶端要使用應用伺服器的資源，它先與安全伺服器完成認證 </a:t>
            </a:r>
            <a:r>
              <a:rPr lang="en-US" altLang="zh-TW" sz="2000" dirty="0" smtClean="0"/>
              <a:t>(</a:t>
            </a:r>
            <a:r>
              <a:rPr lang="zh-TW" altLang="en-US" sz="2000" dirty="0" smtClean="0"/>
              <a:t>如使用 </a:t>
            </a:r>
            <a:r>
              <a:rPr lang="en-US" altLang="zh-TW" sz="2000" dirty="0" smtClean="0"/>
              <a:t>CHAP) </a:t>
            </a:r>
            <a:r>
              <a:rPr lang="zh-TW" altLang="en-US" sz="2000" dirty="0" smtClean="0"/>
              <a:t>後取得一張憑證，客戶端以憑證就可以存取應用伺服器。憑證可能是一串很長的數字，或一張儲存著很長數字的智慧卡。</a:t>
            </a: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身分認證的方法 </a:t>
            </a:r>
            <a:r>
              <a:rPr lang="en-US" altLang="zh-TW" dirty="0" smtClean="0"/>
              <a:t>(III)</a:t>
            </a:r>
            <a:endParaRPr lang="zh-TW" altLang="en-US" dirty="0"/>
          </a:p>
        </p:txBody>
      </p:sp>
      <p:sp>
        <p:nvSpPr>
          <p:cNvPr id="7" name="文字方塊 6"/>
          <p:cNvSpPr txBox="1"/>
          <p:nvPr/>
        </p:nvSpPr>
        <p:spPr>
          <a:xfrm>
            <a:off x="6905087" y="5857894"/>
            <a:ext cx="838655" cy="353925"/>
          </a:xfrm>
          <a:prstGeom prst="rect">
            <a:avLst/>
          </a:prstGeom>
          <a:noFill/>
        </p:spPr>
        <p:txBody>
          <a:bodyPr wrap="none" lIns="91422" tIns="45711" rIns="91422" bIns="45711" rtlCol="0">
            <a:spAutoFit/>
          </a:bodyPr>
          <a:lstStyle/>
          <a:p>
            <a:r>
              <a:rPr lang="zh-TW" altLang="en-US" dirty="0" smtClean="0">
                <a:latin typeface="Calibri" pitchFamily="34" charset="0"/>
              </a:rPr>
              <a:t>客戶端</a:t>
            </a:r>
            <a:endParaRPr lang="zh-TW" altLang="en-US" dirty="0">
              <a:latin typeface="Calibri" pitchFamily="34" charset="0"/>
            </a:endParaRPr>
          </a:p>
        </p:txBody>
      </p:sp>
      <p:sp>
        <p:nvSpPr>
          <p:cNvPr id="8" name="文字方塊 7"/>
          <p:cNvSpPr txBox="1"/>
          <p:nvPr/>
        </p:nvSpPr>
        <p:spPr>
          <a:xfrm>
            <a:off x="3357554" y="5917196"/>
            <a:ext cx="1274672" cy="353925"/>
          </a:xfrm>
          <a:prstGeom prst="rect">
            <a:avLst/>
          </a:prstGeom>
          <a:noFill/>
        </p:spPr>
        <p:txBody>
          <a:bodyPr wrap="none" lIns="91422" tIns="45711" rIns="91422" bIns="45711" rtlCol="0">
            <a:spAutoFit/>
          </a:bodyPr>
          <a:lstStyle/>
          <a:p>
            <a:r>
              <a:rPr lang="zh-TW" altLang="en-US" dirty="0" smtClean="0">
                <a:latin typeface="Calibri" pitchFamily="34" charset="0"/>
              </a:rPr>
              <a:t>安全伺服器</a:t>
            </a:r>
            <a:endParaRPr lang="zh-TW" altLang="en-US" dirty="0">
              <a:latin typeface="Calibri" pitchFamily="34" charset="0"/>
            </a:endParaRPr>
          </a:p>
        </p:txBody>
      </p:sp>
      <p:sp>
        <p:nvSpPr>
          <p:cNvPr id="10" name="文字方塊 9"/>
          <p:cNvSpPr txBox="1"/>
          <p:nvPr/>
        </p:nvSpPr>
        <p:spPr>
          <a:xfrm>
            <a:off x="6576123" y="1643051"/>
            <a:ext cx="1274672" cy="353925"/>
          </a:xfrm>
          <a:prstGeom prst="rect">
            <a:avLst/>
          </a:prstGeom>
          <a:noFill/>
        </p:spPr>
        <p:txBody>
          <a:bodyPr wrap="none" lIns="91422" tIns="45711" rIns="91422" bIns="45711" rtlCol="0">
            <a:spAutoFit/>
          </a:bodyPr>
          <a:lstStyle/>
          <a:p>
            <a:r>
              <a:rPr lang="zh-TW" altLang="en-US" dirty="0" smtClean="0">
                <a:latin typeface="Calibri" pitchFamily="34" charset="0"/>
              </a:rPr>
              <a:t>應用伺服器</a:t>
            </a:r>
            <a:endParaRPr lang="zh-TW" altLang="en-US" dirty="0">
              <a:latin typeface="Calibri" pitchFamily="34" charset="0"/>
            </a:endParaRPr>
          </a:p>
        </p:txBody>
      </p:sp>
      <p:cxnSp>
        <p:nvCxnSpPr>
          <p:cNvPr id="11" name="直線單箭頭接點 10"/>
          <p:cNvCxnSpPr/>
          <p:nvPr/>
        </p:nvCxnSpPr>
        <p:spPr>
          <a:xfrm rot="10800000">
            <a:off x="4500565" y="5143508"/>
            <a:ext cx="1939963" cy="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4500564" y="5572140"/>
            <a:ext cx="1939963" cy="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4777916" y="4702744"/>
            <a:ext cx="1271466" cy="353925"/>
          </a:xfrm>
          <a:prstGeom prst="rect">
            <a:avLst/>
          </a:prstGeom>
          <a:noFill/>
        </p:spPr>
        <p:txBody>
          <a:bodyPr wrap="none" lIns="91422" tIns="45711" rIns="91422" bIns="45711" rtlCol="0">
            <a:spAutoFit/>
          </a:bodyPr>
          <a:lstStyle/>
          <a:p>
            <a:pPr marL="342835" indent="-342835"/>
            <a:r>
              <a:rPr lang="en-US" altLang="zh-TW" dirty="0" smtClean="0">
                <a:latin typeface="Calibri" pitchFamily="34" charset="0"/>
              </a:rPr>
              <a:t>1. </a:t>
            </a:r>
            <a:r>
              <a:rPr lang="zh-TW" altLang="en-US" dirty="0" smtClean="0">
                <a:latin typeface="Calibri" pitchFamily="34" charset="0"/>
              </a:rPr>
              <a:t>進行認證</a:t>
            </a:r>
            <a:endParaRPr lang="en-US" altLang="zh-TW" dirty="0" smtClean="0">
              <a:latin typeface="Calibri" pitchFamily="34" charset="0"/>
            </a:endParaRPr>
          </a:p>
        </p:txBody>
      </p:sp>
      <p:sp>
        <p:nvSpPr>
          <p:cNvPr id="14" name="文字方塊 13"/>
          <p:cNvSpPr txBox="1"/>
          <p:nvPr/>
        </p:nvSpPr>
        <p:spPr>
          <a:xfrm>
            <a:off x="4800732" y="5264366"/>
            <a:ext cx="1271466" cy="353925"/>
          </a:xfrm>
          <a:prstGeom prst="rect">
            <a:avLst/>
          </a:prstGeom>
          <a:noFill/>
        </p:spPr>
        <p:txBody>
          <a:bodyPr wrap="none" lIns="91422" tIns="45711" rIns="91422" bIns="45711" rtlCol="0">
            <a:spAutoFit/>
          </a:bodyPr>
          <a:lstStyle/>
          <a:p>
            <a:r>
              <a:rPr lang="en-US" altLang="zh-TW" dirty="0" smtClean="0">
                <a:latin typeface="Calibri" pitchFamily="34" charset="0"/>
              </a:rPr>
              <a:t>2. </a:t>
            </a:r>
            <a:r>
              <a:rPr lang="zh-TW" altLang="en-US" dirty="0" smtClean="0">
                <a:latin typeface="Calibri" pitchFamily="34" charset="0"/>
              </a:rPr>
              <a:t>授予憑證</a:t>
            </a:r>
            <a:endParaRPr lang="zh-TW" altLang="en-US" dirty="0">
              <a:latin typeface="Calibri" pitchFamily="34" charset="0"/>
            </a:endParaRPr>
          </a:p>
        </p:txBody>
      </p:sp>
      <p:cxnSp>
        <p:nvCxnSpPr>
          <p:cNvPr id="15" name="直線單箭頭接點 14"/>
          <p:cNvCxnSpPr/>
          <p:nvPr/>
        </p:nvCxnSpPr>
        <p:spPr>
          <a:xfrm rot="5400000" flipH="1" flipV="1">
            <a:off x="6606790" y="4107271"/>
            <a:ext cx="1072365" cy="15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5904833" y="3929066"/>
            <a:ext cx="1271466" cy="353925"/>
          </a:xfrm>
          <a:prstGeom prst="rect">
            <a:avLst/>
          </a:prstGeom>
          <a:noFill/>
        </p:spPr>
        <p:txBody>
          <a:bodyPr wrap="none" lIns="91422" tIns="45711" rIns="91422" bIns="45711" rtlCol="0">
            <a:spAutoFit/>
          </a:bodyPr>
          <a:lstStyle/>
          <a:p>
            <a:r>
              <a:rPr lang="en-US" altLang="zh-TW" dirty="0" smtClean="0">
                <a:latin typeface="Calibri" pitchFamily="34" charset="0"/>
              </a:rPr>
              <a:t>3. </a:t>
            </a:r>
            <a:r>
              <a:rPr lang="zh-TW" altLang="en-US" dirty="0" smtClean="0">
                <a:latin typeface="Calibri" pitchFamily="34" charset="0"/>
              </a:rPr>
              <a:t>查驗憑證</a:t>
            </a:r>
            <a:endParaRPr lang="en-US" altLang="zh-TW" dirty="0" smtClean="0">
              <a:latin typeface="Calibri" pitchFamily="34" charset="0"/>
            </a:endParaRPr>
          </a:p>
        </p:txBody>
      </p:sp>
      <p:grpSp>
        <p:nvGrpSpPr>
          <p:cNvPr id="4" name="Group 149"/>
          <p:cNvGrpSpPr>
            <a:grpSpLocks/>
          </p:cNvGrpSpPr>
          <p:nvPr/>
        </p:nvGrpSpPr>
        <p:grpSpPr bwMode="auto">
          <a:xfrm>
            <a:off x="3714746" y="4429136"/>
            <a:ext cx="582641" cy="1416623"/>
            <a:chOff x="2160" y="1896"/>
            <a:chExt cx="533" cy="863"/>
          </a:xfrm>
        </p:grpSpPr>
        <p:sp>
          <p:nvSpPr>
            <p:cNvPr id="47"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48"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49"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50"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51"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52"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3"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4"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5"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6"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7"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58"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59"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60"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grpSp>
        <p:nvGrpSpPr>
          <p:cNvPr id="5" name="Group 149"/>
          <p:cNvGrpSpPr>
            <a:grpSpLocks/>
          </p:cNvGrpSpPr>
          <p:nvPr/>
        </p:nvGrpSpPr>
        <p:grpSpPr bwMode="auto">
          <a:xfrm>
            <a:off x="6861876" y="2071684"/>
            <a:ext cx="582641" cy="1416623"/>
            <a:chOff x="2160" y="1896"/>
            <a:chExt cx="533" cy="863"/>
          </a:xfrm>
        </p:grpSpPr>
        <p:sp>
          <p:nvSpPr>
            <p:cNvPr id="62"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63"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64"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65"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66"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67"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68"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69"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70"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71"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72"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73"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74"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75"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pic>
        <p:nvPicPr>
          <p:cNvPr id="76" name="Picture 2" descr="C:\Program Files\Microsoft Office\MEDIA\CAGCAT10\j0285750.wmf"/>
          <p:cNvPicPr>
            <a:picLocks noChangeAspect="1" noChangeArrowheads="1"/>
          </p:cNvPicPr>
          <p:nvPr/>
        </p:nvPicPr>
        <p:blipFill>
          <a:blip r:embed="rId2" cstate="print"/>
          <a:srcRect/>
          <a:stretch>
            <a:fillRect/>
          </a:stretch>
        </p:blipFill>
        <p:spPr bwMode="auto">
          <a:xfrm>
            <a:off x="6544037" y="4910569"/>
            <a:ext cx="1456989" cy="89537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572164" cy="3007806"/>
          </a:xfrm>
        </p:spPr>
        <p:txBody>
          <a:bodyPr>
            <a:normAutofit/>
          </a:bodyPr>
          <a:lstStyle/>
          <a:p>
            <a:pPr>
              <a:lnSpc>
                <a:spcPct val="120000"/>
              </a:lnSpc>
            </a:pPr>
            <a:r>
              <a:rPr lang="en-US" altLang="zh-TW" sz="2000" dirty="0" smtClean="0"/>
              <a:t>Kerberos</a:t>
            </a:r>
            <a:r>
              <a:rPr lang="zh-TW" altLang="en-US" sz="2000" dirty="0" smtClean="0"/>
              <a:t> 是常用的單點登錄 </a:t>
            </a:r>
            <a:r>
              <a:rPr lang="en-US" altLang="zh-TW" sz="2000" dirty="0" smtClean="0"/>
              <a:t>(single sign-on)</a:t>
            </a:r>
            <a:r>
              <a:rPr lang="zh-TW" altLang="en-US" sz="2000" dirty="0" smtClean="0"/>
              <a:t> 技術。電腦設備間</a:t>
            </a:r>
            <a:r>
              <a:rPr lang="zh-TW" altLang="en-US" sz="2000" dirty="0" smtClean="0">
                <a:latin typeface="微軟正黑體"/>
                <a:ea typeface="微軟正黑體"/>
              </a:rPr>
              <a:t> </a:t>
            </a:r>
            <a:r>
              <a:rPr lang="en-US" altLang="zh-TW" sz="2000" dirty="0" smtClean="0">
                <a:latin typeface="微軟正黑體"/>
                <a:ea typeface="微軟正黑體"/>
              </a:rPr>
              <a:t>(</a:t>
            </a:r>
            <a:r>
              <a:rPr lang="zh-TW" altLang="en-US" sz="2000" dirty="0" smtClean="0"/>
              <a:t>例如客戶端與應用伺服器之間</a:t>
            </a:r>
            <a:r>
              <a:rPr lang="en-US" altLang="zh-TW" sz="2000" dirty="0" smtClean="0">
                <a:latin typeface="微軟正黑體"/>
                <a:ea typeface="微軟正黑體"/>
              </a:rPr>
              <a:t>) </a:t>
            </a:r>
            <a:r>
              <a:rPr lang="zh-TW" altLang="en-US" sz="2000" dirty="0" smtClean="0"/>
              <a:t>的對話都以較有效率的對稱式 </a:t>
            </a:r>
            <a:r>
              <a:rPr lang="en-US" altLang="zh-TW" sz="2000" dirty="0" smtClean="0"/>
              <a:t>(symmetric) </a:t>
            </a:r>
            <a:r>
              <a:rPr lang="zh-TW" altLang="en-US" sz="2000" dirty="0" smtClean="0"/>
              <a:t>加解密來完成，而密鑰則由密鑰分派中心 </a:t>
            </a:r>
            <a:r>
              <a:rPr lang="en-US" altLang="zh-TW" sz="2000" dirty="0" smtClean="0"/>
              <a:t>(KDC)</a:t>
            </a:r>
            <a:r>
              <a:rPr lang="zh-TW" altLang="en-US" sz="2000" dirty="0" smtClean="0"/>
              <a:t> 掌控。相較之下，憑證系統因為使用非對稱式加解密，故較 </a:t>
            </a:r>
            <a:r>
              <a:rPr lang="en-US" altLang="zh-TW" sz="2000" dirty="0" smtClean="0"/>
              <a:t>Kerberos</a:t>
            </a:r>
            <a:r>
              <a:rPr lang="zh-TW" altLang="en-US" sz="2000" dirty="0" smtClean="0"/>
              <a:t> 複雜。</a:t>
            </a: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身分認證的方法 </a:t>
            </a:r>
            <a:r>
              <a:rPr lang="en-US" altLang="zh-TW" dirty="0" smtClean="0"/>
              <a:t>(IV)</a:t>
            </a:r>
            <a:endParaRPr lang="zh-TW" altLang="en-US" dirty="0"/>
          </a:p>
        </p:txBody>
      </p:sp>
      <p:sp>
        <p:nvSpPr>
          <p:cNvPr id="7" name="文字方塊 6"/>
          <p:cNvSpPr txBox="1"/>
          <p:nvPr/>
        </p:nvSpPr>
        <p:spPr>
          <a:xfrm>
            <a:off x="6905087" y="5857894"/>
            <a:ext cx="838655" cy="353925"/>
          </a:xfrm>
          <a:prstGeom prst="rect">
            <a:avLst/>
          </a:prstGeom>
          <a:noFill/>
        </p:spPr>
        <p:txBody>
          <a:bodyPr wrap="none" lIns="91422" tIns="45711" rIns="91422" bIns="45711" rtlCol="0">
            <a:spAutoFit/>
          </a:bodyPr>
          <a:lstStyle/>
          <a:p>
            <a:r>
              <a:rPr lang="zh-TW" altLang="en-US" dirty="0" smtClean="0">
                <a:latin typeface="Calibri" pitchFamily="34" charset="0"/>
              </a:rPr>
              <a:t>客戶端</a:t>
            </a:r>
            <a:endParaRPr lang="zh-TW" altLang="en-US" dirty="0">
              <a:latin typeface="Calibri" pitchFamily="34" charset="0"/>
            </a:endParaRPr>
          </a:p>
        </p:txBody>
      </p:sp>
      <p:sp>
        <p:nvSpPr>
          <p:cNvPr id="8" name="文字方塊 7"/>
          <p:cNvSpPr txBox="1"/>
          <p:nvPr/>
        </p:nvSpPr>
        <p:spPr>
          <a:xfrm>
            <a:off x="3715257" y="5917196"/>
            <a:ext cx="550114" cy="353925"/>
          </a:xfrm>
          <a:prstGeom prst="rect">
            <a:avLst/>
          </a:prstGeom>
          <a:noFill/>
        </p:spPr>
        <p:txBody>
          <a:bodyPr wrap="none" lIns="91422" tIns="45711" rIns="91422" bIns="45711" rtlCol="0">
            <a:spAutoFit/>
          </a:bodyPr>
          <a:lstStyle/>
          <a:p>
            <a:r>
              <a:rPr lang="en-US" altLang="zh-TW" dirty="0" smtClean="0">
                <a:latin typeface="Calibri" pitchFamily="34" charset="0"/>
              </a:rPr>
              <a:t>KDC</a:t>
            </a:r>
            <a:endParaRPr lang="zh-TW" altLang="en-US" dirty="0">
              <a:latin typeface="Calibri" pitchFamily="34" charset="0"/>
            </a:endParaRPr>
          </a:p>
        </p:txBody>
      </p:sp>
      <p:sp>
        <p:nvSpPr>
          <p:cNvPr id="10" name="文字方塊 9"/>
          <p:cNvSpPr txBox="1"/>
          <p:nvPr/>
        </p:nvSpPr>
        <p:spPr>
          <a:xfrm>
            <a:off x="6576123" y="1643051"/>
            <a:ext cx="1274672" cy="353925"/>
          </a:xfrm>
          <a:prstGeom prst="rect">
            <a:avLst/>
          </a:prstGeom>
          <a:noFill/>
        </p:spPr>
        <p:txBody>
          <a:bodyPr wrap="none" lIns="91422" tIns="45711" rIns="91422" bIns="45711" rtlCol="0">
            <a:spAutoFit/>
          </a:bodyPr>
          <a:lstStyle/>
          <a:p>
            <a:r>
              <a:rPr lang="zh-TW" altLang="en-US" dirty="0" smtClean="0">
                <a:latin typeface="Calibri" pitchFamily="34" charset="0"/>
              </a:rPr>
              <a:t>應用伺服器</a:t>
            </a:r>
            <a:endParaRPr lang="zh-TW" altLang="en-US" dirty="0">
              <a:latin typeface="Calibri" pitchFamily="34" charset="0"/>
            </a:endParaRPr>
          </a:p>
        </p:txBody>
      </p:sp>
      <p:cxnSp>
        <p:nvCxnSpPr>
          <p:cNvPr id="11" name="直線單箭頭接點 10"/>
          <p:cNvCxnSpPr/>
          <p:nvPr/>
        </p:nvCxnSpPr>
        <p:spPr>
          <a:xfrm rot="10800000">
            <a:off x="4500565" y="5143508"/>
            <a:ext cx="1939963" cy="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4500564" y="5572140"/>
            <a:ext cx="1939963" cy="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4429124" y="4789587"/>
            <a:ext cx="2361508" cy="353925"/>
          </a:xfrm>
          <a:prstGeom prst="rect">
            <a:avLst/>
          </a:prstGeom>
          <a:noFill/>
        </p:spPr>
        <p:txBody>
          <a:bodyPr wrap="none" lIns="91422" tIns="45711" rIns="91422" bIns="45711" rtlCol="0">
            <a:spAutoFit/>
          </a:bodyPr>
          <a:lstStyle/>
          <a:p>
            <a:pPr marL="342835" indent="-342835"/>
            <a:r>
              <a:rPr lang="en-US" altLang="zh-TW" dirty="0" smtClean="0">
                <a:latin typeface="Calibri" pitchFamily="34" charset="0"/>
              </a:rPr>
              <a:t>1. </a:t>
            </a:r>
            <a:r>
              <a:rPr lang="zh-TW" altLang="en-US" dirty="0" smtClean="0">
                <a:latin typeface="Calibri" pitchFamily="34" charset="0"/>
              </a:rPr>
              <a:t>要求存取應用伺服器</a:t>
            </a:r>
            <a:endParaRPr lang="en-US" altLang="zh-TW" dirty="0" smtClean="0">
              <a:latin typeface="Calibri" pitchFamily="34" charset="0"/>
            </a:endParaRPr>
          </a:p>
        </p:txBody>
      </p:sp>
      <p:sp>
        <p:nvSpPr>
          <p:cNvPr id="14" name="文字方塊 13"/>
          <p:cNvSpPr txBox="1"/>
          <p:nvPr/>
        </p:nvSpPr>
        <p:spPr>
          <a:xfrm>
            <a:off x="4500562" y="5264366"/>
            <a:ext cx="1942931" cy="353925"/>
          </a:xfrm>
          <a:prstGeom prst="rect">
            <a:avLst/>
          </a:prstGeom>
          <a:noFill/>
        </p:spPr>
        <p:txBody>
          <a:bodyPr wrap="none" lIns="91422" tIns="45711" rIns="91422" bIns="45711" rtlCol="0">
            <a:spAutoFit/>
          </a:bodyPr>
          <a:lstStyle/>
          <a:p>
            <a:r>
              <a:rPr lang="en-US" altLang="zh-TW" dirty="0" smtClean="0">
                <a:latin typeface="Calibri" pitchFamily="34" charset="0"/>
              </a:rPr>
              <a:t>2. </a:t>
            </a:r>
            <a:r>
              <a:rPr lang="zh-TW" altLang="en-US" dirty="0" smtClean="0">
                <a:latin typeface="Calibri" pitchFamily="34" charset="0"/>
              </a:rPr>
              <a:t>授與票證 </a:t>
            </a:r>
            <a:r>
              <a:rPr lang="en-US" altLang="zh-TW" dirty="0" smtClean="0">
                <a:latin typeface="Calibri" pitchFamily="34" charset="0"/>
              </a:rPr>
              <a:t>(ticket)</a:t>
            </a:r>
            <a:endParaRPr lang="zh-TW" altLang="en-US" dirty="0">
              <a:latin typeface="Calibri" pitchFamily="34" charset="0"/>
            </a:endParaRPr>
          </a:p>
        </p:txBody>
      </p:sp>
      <p:cxnSp>
        <p:nvCxnSpPr>
          <p:cNvPr id="15" name="直線單箭頭接點 14"/>
          <p:cNvCxnSpPr/>
          <p:nvPr/>
        </p:nvCxnSpPr>
        <p:spPr>
          <a:xfrm rot="5400000" flipH="1" flipV="1">
            <a:off x="6606790" y="4107271"/>
            <a:ext cx="1072365" cy="15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5654294" y="3929066"/>
            <a:ext cx="1489474" cy="353925"/>
          </a:xfrm>
          <a:prstGeom prst="rect">
            <a:avLst/>
          </a:prstGeom>
          <a:noFill/>
        </p:spPr>
        <p:txBody>
          <a:bodyPr wrap="none" lIns="91422" tIns="45711" rIns="91422" bIns="45711" rtlCol="0">
            <a:spAutoFit/>
          </a:bodyPr>
          <a:lstStyle/>
          <a:p>
            <a:r>
              <a:rPr lang="en-US" altLang="zh-TW" dirty="0" smtClean="0">
                <a:latin typeface="Calibri" pitchFamily="34" charset="0"/>
              </a:rPr>
              <a:t>3. </a:t>
            </a:r>
            <a:r>
              <a:rPr lang="zh-TW" altLang="en-US" dirty="0" smtClean="0">
                <a:latin typeface="Calibri" pitchFamily="34" charset="0"/>
              </a:rPr>
              <a:t>憑票證通訊</a:t>
            </a:r>
            <a:endParaRPr lang="en-US" altLang="zh-TW" dirty="0" smtClean="0">
              <a:latin typeface="Calibri" pitchFamily="34" charset="0"/>
            </a:endParaRPr>
          </a:p>
        </p:txBody>
      </p:sp>
      <p:grpSp>
        <p:nvGrpSpPr>
          <p:cNvPr id="46" name="Group 149"/>
          <p:cNvGrpSpPr>
            <a:grpSpLocks/>
          </p:cNvGrpSpPr>
          <p:nvPr/>
        </p:nvGrpSpPr>
        <p:grpSpPr bwMode="auto">
          <a:xfrm>
            <a:off x="3714746" y="4429136"/>
            <a:ext cx="582641" cy="1416623"/>
            <a:chOff x="2160" y="1896"/>
            <a:chExt cx="533" cy="863"/>
          </a:xfrm>
        </p:grpSpPr>
        <p:sp>
          <p:nvSpPr>
            <p:cNvPr id="47"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48"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49"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50"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51"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52"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3"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4"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5"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6"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7"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58"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59"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60"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grpSp>
        <p:nvGrpSpPr>
          <p:cNvPr id="61" name="Group 149"/>
          <p:cNvGrpSpPr>
            <a:grpSpLocks/>
          </p:cNvGrpSpPr>
          <p:nvPr/>
        </p:nvGrpSpPr>
        <p:grpSpPr bwMode="auto">
          <a:xfrm>
            <a:off x="6861876" y="2071684"/>
            <a:ext cx="582641" cy="1416623"/>
            <a:chOff x="2160" y="1896"/>
            <a:chExt cx="533" cy="863"/>
          </a:xfrm>
        </p:grpSpPr>
        <p:sp>
          <p:nvSpPr>
            <p:cNvPr id="62"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63"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64"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65"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66"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67"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68"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69"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70"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71"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72"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73"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74"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75"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pic>
        <p:nvPicPr>
          <p:cNvPr id="76" name="Picture 2" descr="C:\Program Files\Microsoft Office\MEDIA\CAGCAT10\j0285750.wmf"/>
          <p:cNvPicPr>
            <a:picLocks noChangeAspect="1" noChangeArrowheads="1"/>
          </p:cNvPicPr>
          <p:nvPr/>
        </p:nvPicPr>
        <p:blipFill>
          <a:blip r:embed="rId2" cstate="print"/>
          <a:srcRect/>
          <a:stretch>
            <a:fillRect/>
          </a:stretch>
        </p:blipFill>
        <p:spPr bwMode="auto">
          <a:xfrm>
            <a:off x="6544037" y="4910569"/>
            <a:ext cx="1456989" cy="895373"/>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301"/>
            <a:ext cx="8215370" cy="5000663"/>
          </a:xfrm>
        </p:spPr>
        <p:txBody>
          <a:bodyPr>
            <a:noAutofit/>
          </a:bodyPr>
          <a:lstStyle/>
          <a:p>
            <a:pPr>
              <a:lnSpc>
                <a:spcPct val="120000"/>
              </a:lnSpc>
              <a:spcBef>
                <a:spcPts val="999"/>
              </a:spcBef>
            </a:pPr>
            <a:r>
              <a:rPr lang="en-US" altLang="zh-TW" sz="2000" dirty="0" smtClean="0"/>
              <a:t>Mail</a:t>
            </a:r>
            <a:r>
              <a:rPr lang="zh-TW" altLang="en-US" sz="2000" dirty="0" smtClean="0"/>
              <a:t>：幾乎所有使用者都需要電子郵件服務。</a:t>
            </a:r>
            <a:endParaRPr lang="en-US" altLang="zh-TW" sz="2000" dirty="0" smtClean="0"/>
          </a:p>
          <a:p>
            <a:pPr>
              <a:lnSpc>
                <a:spcPct val="120000"/>
              </a:lnSpc>
              <a:spcBef>
                <a:spcPts val="999"/>
              </a:spcBef>
            </a:pPr>
            <a:r>
              <a:rPr lang="en-US" altLang="zh-TW" sz="2000" dirty="0" smtClean="0"/>
              <a:t>Web</a:t>
            </a:r>
            <a:r>
              <a:rPr lang="zh-TW" altLang="en-US" sz="2000" dirty="0" smtClean="0"/>
              <a:t>：相關的安全考量應包含網站伺服器 </a:t>
            </a:r>
            <a:r>
              <a:rPr lang="en-US" altLang="zh-TW" sz="2000" dirty="0" smtClean="0"/>
              <a:t>(web server)</a:t>
            </a:r>
            <a:r>
              <a:rPr lang="zh-TW" altLang="en-US" sz="2000" dirty="0" smtClean="0"/>
              <a:t> 及客戶端的網路瀏覽器 </a:t>
            </a:r>
            <a:r>
              <a:rPr lang="en-US" altLang="zh-TW" sz="2000" dirty="0" smtClean="0"/>
              <a:t>(web browser)</a:t>
            </a:r>
            <a:r>
              <a:rPr lang="zh-TW" altLang="en-US" sz="2000" dirty="0" smtClean="0"/>
              <a:t>。</a:t>
            </a:r>
            <a:endParaRPr lang="en-US" altLang="zh-TW" sz="2000" dirty="0" smtClean="0"/>
          </a:p>
          <a:p>
            <a:pPr>
              <a:lnSpc>
                <a:spcPct val="120000"/>
              </a:lnSpc>
              <a:spcBef>
                <a:spcPts val="999"/>
              </a:spcBef>
            </a:pPr>
            <a:r>
              <a:rPr lang="zh-TW" altLang="en-US" sz="2000" dirty="0" smtClean="0"/>
              <a:t>即時通訊 </a:t>
            </a:r>
            <a:r>
              <a:rPr lang="en-US" altLang="zh-TW" sz="2000" dirty="0" smtClean="0"/>
              <a:t>(instant messaging, IM)</a:t>
            </a:r>
            <a:r>
              <a:rPr lang="zh-TW" altLang="en-US" sz="2000" dirty="0" smtClean="0"/>
              <a:t>：</a:t>
            </a:r>
            <a:r>
              <a:rPr lang="en-US" altLang="zh-TW" sz="2000" dirty="0" smtClean="0"/>
              <a:t>IM</a:t>
            </a:r>
            <a:r>
              <a:rPr lang="zh-TW" altLang="en-US" sz="2000" dirty="0" smtClean="0"/>
              <a:t> 像是兩者或多者間的即時電子郵件，它有時會受到下載惡意碼攻擊。</a:t>
            </a:r>
            <a:endParaRPr lang="en-US" altLang="zh-TW" sz="2000" dirty="0" smtClean="0"/>
          </a:p>
          <a:p>
            <a:pPr>
              <a:lnSpc>
                <a:spcPct val="120000"/>
              </a:lnSpc>
              <a:spcBef>
                <a:spcPts val="999"/>
              </a:spcBef>
            </a:pPr>
            <a:r>
              <a:rPr lang="en-US" altLang="zh-TW" sz="2000" dirty="0" smtClean="0"/>
              <a:t>Telnet</a:t>
            </a:r>
            <a:r>
              <a:rPr lang="zh-TW" altLang="en-US" sz="2000" dirty="0" smtClean="0"/>
              <a:t>：</a:t>
            </a:r>
            <a:r>
              <a:rPr lang="en-US" altLang="zh-TW" sz="2000" dirty="0" smtClean="0"/>
              <a:t>Telnet</a:t>
            </a:r>
            <a:r>
              <a:rPr lang="zh-TW" altLang="en-US" sz="2000" dirty="0" smtClean="0"/>
              <a:t> 允許遠端使用者以模擬終端機的方式連上系統，這種舊式的協定沒有安全防護，應該改採用較安全的協定，如 </a:t>
            </a:r>
            <a:r>
              <a:rPr lang="en-US" altLang="zh-TW" sz="2000" dirty="0" smtClean="0"/>
              <a:t>SSH</a:t>
            </a:r>
            <a:r>
              <a:rPr lang="zh-TW" altLang="en-US" sz="2000" dirty="0" smtClean="0"/>
              <a:t> 等。</a:t>
            </a:r>
            <a:endParaRPr lang="en-US" altLang="zh-TW" sz="2000" dirty="0" smtClean="0"/>
          </a:p>
          <a:p>
            <a:pPr>
              <a:lnSpc>
                <a:spcPct val="120000"/>
              </a:lnSpc>
              <a:spcBef>
                <a:spcPts val="999"/>
              </a:spcBef>
            </a:pPr>
            <a:r>
              <a:rPr lang="en-US" altLang="zh-TW" sz="2000" dirty="0" smtClean="0"/>
              <a:t>File Transfer Protocol (FTP)</a:t>
            </a:r>
            <a:r>
              <a:rPr lang="zh-TW" altLang="en-US" sz="2000" dirty="0" smtClean="0"/>
              <a:t>：</a:t>
            </a:r>
            <a:r>
              <a:rPr lang="en-US" altLang="zh-TW" sz="2000" dirty="0" smtClean="0"/>
              <a:t>FTP</a:t>
            </a:r>
            <a:r>
              <a:rPr lang="zh-TW" altLang="en-US" sz="2000" dirty="0" smtClean="0"/>
              <a:t> 在網際網路常被使用，但經由 </a:t>
            </a:r>
            <a:r>
              <a:rPr lang="en-US" altLang="zh-TW" sz="2000" dirty="0" smtClean="0"/>
              <a:t>FTP </a:t>
            </a:r>
            <a:r>
              <a:rPr lang="zh-TW" altLang="en-US" sz="2000" dirty="0" smtClean="0"/>
              <a:t>傳輸的資訊沒有加密，登入的通關密碼也多以明碼傳送，應小心使用。</a:t>
            </a:r>
            <a:endParaRPr lang="en-US" altLang="zh-TW" sz="2000" dirty="0" smtClean="0"/>
          </a:p>
          <a:p>
            <a:pPr>
              <a:lnSpc>
                <a:spcPct val="120000"/>
              </a:lnSpc>
              <a:spcBef>
                <a:spcPts val="999"/>
              </a:spcBef>
            </a:pPr>
            <a:r>
              <a:rPr lang="en-US" altLang="zh-TW" sz="2000" dirty="0" smtClean="0"/>
              <a:t>Domain Name Service (DNS)</a:t>
            </a:r>
            <a:r>
              <a:rPr lang="zh-TW" altLang="en-US" sz="2000" dirty="0" smtClean="0"/>
              <a:t>：</a:t>
            </a:r>
            <a:r>
              <a:rPr lang="en-US" altLang="zh-TW" sz="2000" dirty="0" smtClean="0"/>
              <a:t>DNS</a:t>
            </a:r>
            <a:r>
              <a:rPr lang="zh-TW" altLang="en-US" sz="2000" dirty="0" smtClean="0"/>
              <a:t> 將網路位址如 </a:t>
            </a:r>
            <a:r>
              <a:rPr lang="en-US" altLang="zh-TW" sz="2000" dirty="0" smtClean="0"/>
              <a:t>www.abc.net</a:t>
            </a:r>
            <a:r>
              <a:rPr lang="zh-TW" altLang="en-US" sz="2000" dirty="0" smtClean="0"/>
              <a:t>翻譯為</a:t>
            </a:r>
            <a:r>
              <a:rPr lang="en-US" altLang="zh-TW" sz="2000" dirty="0" smtClean="0"/>
              <a:t>TCP/IP</a:t>
            </a:r>
            <a:r>
              <a:rPr lang="zh-TW" altLang="en-US" sz="2000" dirty="0" smtClean="0"/>
              <a:t> 位址如 </a:t>
            </a:r>
            <a:r>
              <a:rPr lang="en-US" altLang="zh-TW" sz="2000" dirty="0" smtClean="0"/>
              <a:t>192.168.0.110</a:t>
            </a:r>
            <a:r>
              <a:rPr lang="zh-TW" altLang="en-US" sz="2000" dirty="0" smtClean="0"/>
              <a:t>。</a:t>
            </a: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常見的網路服務與協定</a:t>
            </a:r>
            <a:endParaRPr lang="zh-TW"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1" y="1357316"/>
          <a:ext cx="8215313" cy="5099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normAutofit/>
          </a:bodyPr>
          <a:lstStyle/>
          <a:p>
            <a:r>
              <a:rPr lang="zh-TW" altLang="en-US" dirty="0" smtClean="0"/>
              <a:t>設計網路安全的四個考量</a:t>
            </a:r>
            <a:endParaRPr lang="zh-TW"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pPr>
            <a:r>
              <a:rPr lang="en-US" altLang="zh-TW" sz="2000" dirty="0" smtClean="0"/>
              <a:t>Confidentiality, Integrity, </a:t>
            </a:r>
            <a:r>
              <a:rPr lang="zh-TW" altLang="en-US" sz="2000" dirty="0" smtClean="0"/>
              <a:t>與 </a:t>
            </a:r>
            <a:r>
              <a:rPr lang="en-US" altLang="zh-TW" sz="2000" dirty="0" smtClean="0"/>
              <a:t>Availability </a:t>
            </a:r>
            <a:r>
              <a:rPr lang="zh-TW" altLang="en-US" sz="2000" dirty="0" smtClean="0"/>
              <a:t>常被合稱為網路安全的 </a:t>
            </a:r>
            <a:r>
              <a:rPr lang="en-US" altLang="zh-TW" sz="2000" dirty="0" smtClean="0"/>
              <a:t>CIA</a:t>
            </a:r>
            <a:r>
              <a:rPr lang="zh-TW" altLang="en-US" sz="2000" dirty="0" smtClean="0"/>
              <a:t>；但 </a:t>
            </a:r>
            <a:r>
              <a:rPr lang="en-US" altLang="zh-TW" sz="2000" dirty="0" smtClean="0"/>
              <a:t>Accountability</a:t>
            </a:r>
            <a:r>
              <a:rPr lang="zh-TW" altLang="en-US" sz="2000" dirty="0" smtClean="0"/>
              <a:t> 也經常被考慮在資訊安全的設計目標裡。我們將這四個安全組件簡述如下：</a:t>
            </a:r>
            <a:endParaRPr lang="en-US" altLang="zh-TW" sz="2000" dirty="0" smtClean="0"/>
          </a:p>
          <a:p>
            <a:pPr lvl="1">
              <a:lnSpc>
                <a:spcPct val="130000"/>
              </a:lnSpc>
            </a:pPr>
            <a:r>
              <a:rPr lang="zh-TW" altLang="en-US" sz="2000" dirty="0" smtClean="0"/>
              <a:t>保密性 </a:t>
            </a:r>
            <a:r>
              <a:rPr lang="en-US" altLang="zh-TW" sz="2000" dirty="0" smtClean="0"/>
              <a:t>(confidentiality)</a:t>
            </a:r>
            <a:r>
              <a:rPr lang="zh-TW" altLang="en-US" sz="2000" dirty="0" smtClean="0"/>
              <a:t>：保密性的目的在防止未經授權的人或系統存取資料或訊息。</a:t>
            </a:r>
            <a:endParaRPr lang="en-US" altLang="zh-TW" sz="2000" dirty="0" smtClean="0"/>
          </a:p>
          <a:p>
            <a:pPr lvl="1">
              <a:lnSpc>
                <a:spcPct val="130000"/>
              </a:lnSpc>
            </a:pPr>
            <a:r>
              <a:rPr lang="zh-TW" altLang="en-US" sz="2000" dirty="0" smtClean="0"/>
              <a:t>完整性 </a:t>
            </a:r>
            <a:r>
              <a:rPr lang="en-US" altLang="zh-TW" sz="2000" dirty="0" smtClean="0"/>
              <a:t>(integrity)</a:t>
            </a:r>
            <a:r>
              <a:rPr lang="zh-TW" altLang="en-US" sz="2000" dirty="0" smtClean="0"/>
              <a:t>：完整性在於確保被使用的為正確資料。</a:t>
            </a:r>
            <a:endParaRPr lang="en-US" altLang="zh-TW" sz="2000" dirty="0" smtClean="0"/>
          </a:p>
          <a:p>
            <a:pPr lvl="1">
              <a:lnSpc>
                <a:spcPct val="130000"/>
              </a:lnSpc>
            </a:pPr>
            <a:r>
              <a:rPr lang="zh-TW" altLang="en-US" sz="2000" dirty="0" smtClean="0"/>
              <a:t>可用性 </a:t>
            </a:r>
            <a:r>
              <a:rPr lang="en-US" altLang="zh-TW" sz="2000" dirty="0" smtClean="0"/>
              <a:t>(availability)</a:t>
            </a:r>
            <a:r>
              <a:rPr lang="zh-TW" altLang="en-US" sz="2000" dirty="0" smtClean="0"/>
              <a:t>：可用性在保護資料不致流失，無法使用的資訊等於沒有資訊。</a:t>
            </a:r>
            <a:endParaRPr lang="en-US" altLang="zh-TW" sz="2000" dirty="0" smtClean="0"/>
          </a:p>
          <a:p>
            <a:pPr lvl="1">
              <a:lnSpc>
                <a:spcPct val="130000"/>
              </a:lnSpc>
            </a:pPr>
            <a:r>
              <a:rPr lang="zh-TW" altLang="en-US" sz="2000" dirty="0" smtClean="0"/>
              <a:t>責任性 </a:t>
            </a:r>
            <a:r>
              <a:rPr lang="en-US" altLang="zh-TW" sz="2000" dirty="0" smtClean="0"/>
              <a:t>(accountability)</a:t>
            </a:r>
            <a:r>
              <a:rPr lang="zh-TW" altLang="en-US" sz="2000" dirty="0" smtClean="0"/>
              <a:t>：組織內有許多部門與個人，當事件發生時該由誰負責處理必須明確規定。</a:t>
            </a: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制訂設計目標</a:t>
            </a:r>
            <a:endParaRPr lang="zh-TW"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pPr>
            <a:r>
              <a:rPr lang="en-US" altLang="zh-TW" sz="2000" dirty="0" smtClean="0"/>
              <a:t>Internet:</a:t>
            </a:r>
            <a:r>
              <a:rPr lang="zh-TW" altLang="en-US" sz="2000" dirty="0" smtClean="0"/>
              <a:t> 全球網路 </a:t>
            </a:r>
            <a:r>
              <a:rPr lang="en-US" altLang="zh-TW" sz="2000" dirty="0" smtClean="0"/>
              <a:t>(global network) </a:t>
            </a:r>
            <a:r>
              <a:rPr lang="zh-TW" altLang="en-US" sz="2000" dirty="0" smtClean="0"/>
              <a:t>連結電腦與個別的網路。</a:t>
            </a:r>
            <a:endParaRPr lang="en-US" altLang="zh-TW" sz="2000" dirty="0" smtClean="0"/>
          </a:p>
          <a:p>
            <a:pPr>
              <a:lnSpc>
                <a:spcPct val="130000"/>
              </a:lnSpc>
            </a:pPr>
            <a:r>
              <a:rPr lang="en-US" altLang="zh-TW" sz="2000" dirty="0" smtClean="0"/>
              <a:t>Intranet:</a:t>
            </a:r>
            <a:r>
              <a:rPr lang="zh-TW" altLang="en-US" sz="2000" dirty="0" smtClean="0"/>
              <a:t> 公司或組織內的私人網路 </a:t>
            </a:r>
            <a:r>
              <a:rPr lang="en-US" altLang="zh-TW" sz="2000" dirty="0" smtClean="0"/>
              <a:t>(private network)</a:t>
            </a:r>
            <a:r>
              <a:rPr lang="zh-TW" altLang="en-US" sz="2000" dirty="0" smtClean="0"/>
              <a:t>。</a:t>
            </a:r>
            <a:endParaRPr lang="en-US" altLang="zh-TW" sz="2000" dirty="0" smtClean="0"/>
          </a:p>
          <a:p>
            <a:pPr>
              <a:lnSpc>
                <a:spcPct val="130000"/>
              </a:lnSpc>
            </a:pPr>
            <a:r>
              <a:rPr lang="en-US" altLang="zh-TW" sz="2000" dirty="0" smtClean="0"/>
              <a:t>Extranet:</a:t>
            </a:r>
            <a:r>
              <a:rPr lang="zh-TW" altLang="en-US" sz="2000" dirty="0" smtClean="0"/>
              <a:t> </a:t>
            </a:r>
            <a:r>
              <a:rPr lang="en-US" altLang="zh-TW" sz="2000" dirty="0" smtClean="0"/>
              <a:t>Extranet</a:t>
            </a:r>
            <a:r>
              <a:rPr lang="zh-TW" altLang="en-US" sz="2000" dirty="0" smtClean="0"/>
              <a:t> 包含組織內的 </a:t>
            </a:r>
            <a:r>
              <a:rPr lang="en-US" altLang="zh-TW" sz="2000" dirty="0" smtClean="0"/>
              <a:t>Intranet</a:t>
            </a:r>
            <a:r>
              <a:rPr lang="zh-TW" altLang="en-US" sz="2000" dirty="0" smtClean="0"/>
              <a:t> 與外部和夥伴組織間的連結，夥伴可以是供應商、承包商等。它是兩個可以互相信任 </a:t>
            </a:r>
            <a:r>
              <a:rPr lang="en-US" altLang="zh-TW" sz="2000" dirty="0" smtClean="0"/>
              <a:t>(trustworthy)</a:t>
            </a:r>
            <a:r>
              <a:rPr lang="zh-TW" altLang="en-US" sz="2000" dirty="0" smtClean="0"/>
              <a:t> 的組織之間的連線，這種連線可以用專線或經由網際網路上架設 </a:t>
            </a:r>
            <a:r>
              <a:rPr lang="en-US" altLang="zh-TW" sz="2000" dirty="0" smtClean="0"/>
              <a:t>VPN</a:t>
            </a:r>
            <a:r>
              <a:rPr lang="zh-TW" altLang="en-US" sz="2000" dirty="0" smtClean="0"/>
              <a:t> 來完成。</a:t>
            </a: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切割安全區域 </a:t>
            </a:r>
            <a:r>
              <a:rPr lang="en-US" altLang="zh-TW" dirty="0" smtClean="0"/>
              <a:t>(I)</a:t>
            </a:r>
            <a:endParaRPr lang="zh-TW" altLang="en-US" dirty="0"/>
          </a:p>
        </p:txBody>
      </p:sp>
      <p:grpSp>
        <p:nvGrpSpPr>
          <p:cNvPr id="9" name="群組 8"/>
          <p:cNvGrpSpPr/>
          <p:nvPr/>
        </p:nvGrpSpPr>
        <p:grpSpPr>
          <a:xfrm>
            <a:off x="928663" y="4572010"/>
            <a:ext cx="6786610" cy="1500209"/>
            <a:chOff x="1357290" y="5320549"/>
            <a:chExt cx="5929354" cy="1108847"/>
          </a:xfrm>
        </p:grpSpPr>
        <p:sp>
          <p:nvSpPr>
            <p:cNvPr id="4" name="雲朵形 3"/>
            <p:cNvSpPr/>
            <p:nvPr/>
          </p:nvSpPr>
          <p:spPr>
            <a:xfrm>
              <a:off x="1357290" y="5429264"/>
              <a:ext cx="2000264" cy="100013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latin typeface="Calibri" pitchFamily="34" charset="0"/>
                </a:rPr>
                <a:t>企業內部</a:t>
              </a:r>
              <a:endParaRPr lang="en-US" altLang="zh-TW" sz="1800" dirty="0" smtClean="0">
                <a:latin typeface="Calibri" pitchFamily="34" charset="0"/>
              </a:endParaRPr>
            </a:p>
            <a:p>
              <a:pPr algn="ctr"/>
              <a:r>
                <a:rPr lang="zh-TW" altLang="en-US" sz="1800" dirty="0" smtClean="0">
                  <a:latin typeface="Calibri" pitchFamily="34" charset="0"/>
                </a:rPr>
                <a:t>網路</a:t>
              </a:r>
              <a:endParaRPr lang="zh-TW" altLang="en-US" sz="1800" dirty="0">
                <a:latin typeface="Calibri" pitchFamily="34" charset="0"/>
              </a:endParaRPr>
            </a:p>
          </p:txBody>
        </p:sp>
        <p:sp>
          <p:nvSpPr>
            <p:cNvPr id="5" name="雲朵形 4"/>
            <p:cNvSpPr/>
            <p:nvPr/>
          </p:nvSpPr>
          <p:spPr>
            <a:xfrm>
              <a:off x="5286380" y="5429264"/>
              <a:ext cx="2000264" cy="100013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latin typeface="Calibri" pitchFamily="34" charset="0"/>
                </a:rPr>
                <a:t>夥伴公司</a:t>
              </a:r>
              <a:endParaRPr lang="zh-TW" altLang="en-US" sz="1800" dirty="0">
                <a:latin typeface="Calibri" pitchFamily="34" charset="0"/>
              </a:endParaRPr>
            </a:p>
          </p:txBody>
        </p:sp>
        <p:cxnSp>
          <p:nvCxnSpPr>
            <p:cNvPr id="7" name="直線接點 6"/>
            <p:cNvCxnSpPr>
              <a:stCxn id="4" idx="0"/>
              <a:endCxn id="5" idx="2"/>
            </p:cNvCxnSpPr>
            <p:nvPr/>
          </p:nvCxnSpPr>
          <p:spPr>
            <a:xfrm>
              <a:off x="3355887" y="5929330"/>
              <a:ext cx="1936698"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3607511" y="5320549"/>
              <a:ext cx="1573063" cy="477722"/>
            </a:xfrm>
            <a:prstGeom prst="rect">
              <a:avLst/>
            </a:prstGeom>
            <a:noFill/>
          </p:spPr>
          <p:txBody>
            <a:bodyPr wrap="none" rtlCol="0">
              <a:spAutoFit/>
            </a:bodyPr>
            <a:lstStyle/>
            <a:p>
              <a:pPr algn="ctr"/>
              <a:r>
                <a:rPr lang="zh-TW" altLang="en-US" sz="1800" dirty="0" smtClean="0">
                  <a:latin typeface="Calibri" pitchFamily="34" charset="0"/>
                </a:rPr>
                <a:t>專線或網際網路</a:t>
              </a:r>
              <a:endParaRPr lang="en-US" altLang="zh-TW" sz="1800" dirty="0" smtClean="0">
                <a:latin typeface="Calibri" pitchFamily="34" charset="0"/>
              </a:endParaRPr>
            </a:p>
            <a:p>
              <a:pPr algn="ctr"/>
              <a:r>
                <a:rPr lang="zh-TW" altLang="en-US" sz="1800" dirty="0" smtClean="0">
                  <a:latin typeface="Calibri" pitchFamily="34" charset="0"/>
                </a:rPr>
                <a:t>上的</a:t>
              </a:r>
              <a:r>
                <a:rPr lang="en-US" altLang="zh-TW" sz="1800" dirty="0" smtClean="0">
                  <a:latin typeface="Calibri" pitchFamily="34" charset="0"/>
                </a:rPr>
                <a:t>VPN</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Program Files\Microsoft Office\MEDIA\CAGCAT10\j0285750.wmf"/>
          <p:cNvPicPr>
            <a:picLocks noChangeAspect="1" noChangeArrowheads="1"/>
          </p:cNvPicPr>
          <p:nvPr/>
        </p:nvPicPr>
        <p:blipFill>
          <a:blip r:embed="rId2" cstate="print"/>
          <a:srcRect/>
          <a:stretch>
            <a:fillRect/>
          </a:stretch>
        </p:blipFill>
        <p:spPr bwMode="auto">
          <a:xfrm>
            <a:off x="1698610" y="3621566"/>
            <a:ext cx="1197866" cy="736133"/>
          </a:xfrm>
          <a:prstGeom prst="rect">
            <a:avLst/>
          </a:prstGeom>
          <a:noFill/>
        </p:spPr>
      </p:pic>
      <p:sp>
        <p:nvSpPr>
          <p:cNvPr id="2" name="內容版面配置區 1"/>
          <p:cNvSpPr>
            <a:spLocks noGrp="1"/>
          </p:cNvSpPr>
          <p:nvPr>
            <p:ph idx="1"/>
          </p:nvPr>
        </p:nvSpPr>
        <p:spPr/>
        <p:txBody>
          <a:bodyPr>
            <a:normAutofit/>
          </a:bodyPr>
          <a:lstStyle/>
          <a:p>
            <a:pPr>
              <a:lnSpc>
                <a:spcPct val="130000"/>
              </a:lnSpc>
            </a:pPr>
            <a:r>
              <a:rPr lang="en-US" altLang="zh-TW" sz="2000" dirty="0" smtClean="0"/>
              <a:t>Demilitarization Zone (DMZ) </a:t>
            </a:r>
            <a:r>
              <a:rPr lang="zh-TW" altLang="en-US" sz="2000" dirty="0" smtClean="0"/>
              <a:t>中文譯作非軍事區或安全區，是指放置公開資訊 </a:t>
            </a:r>
            <a:r>
              <a:rPr lang="en-US" altLang="zh-TW" sz="2000" dirty="0" smtClean="0"/>
              <a:t>(</a:t>
            </a:r>
            <a:r>
              <a:rPr lang="zh-TW" altLang="en-US" sz="2000" dirty="0" smtClean="0"/>
              <a:t>如網站</a:t>
            </a:r>
            <a:r>
              <a:rPr lang="en-US" altLang="zh-TW" sz="2000" dirty="0" smtClean="0"/>
              <a:t>)</a:t>
            </a:r>
            <a:r>
              <a:rPr lang="zh-TW" altLang="en-US" sz="2000" dirty="0" smtClean="0"/>
              <a:t> 的區域。可用防火牆將外部、內部、與 </a:t>
            </a:r>
            <a:r>
              <a:rPr lang="en-US" altLang="zh-TW" sz="2000" dirty="0" smtClean="0"/>
              <a:t>DMZ</a:t>
            </a:r>
            <a:r>
              <a:rPr lang="zh-TW" altLang="en-US" sz="2000" dirty="0" smtClean="0"/>
              <a:t> 分隔開。</a:t>
            </a:r>
            <a:endParaRPr lang="zh-TW" altLang="en-US" sz="2000" dirty="0"/>
          </a:p>
        </p:txBody>
      </p:sp>
      <p:sp>
        <p:nvSpPr>
          <p:cNvPr id="3" name="標題 2"/>
          <p:cNvSpPr>
            <a:spLocks noGrp="1"/>
          </p:cNvSpPr>
          <p:nvPr>
            <p:ph type="title"/>
          </p:nvPr>
        </p:nvSpPr>
        <p:spPr/>
        <p:txBody>
          <a:bodyPr>
            <a:normAutofit/>
          </a:bodyPr>
          <a:lstStyle/>
          <a:p>
            <a:r>
              <a:rPr lang="zh-TW" altLang="en-US" dirty="0" smtClean="0"/>
              <a:t>切割安全區域 </a:t>
            </a:r>
            <a:r>
              <a:rPr lang="en-US" altLang="zh-TW" dirty="0" smtClean="0"/>
              <a:t>(II)</a:t>
            </a:r>
            <a:endParaRPr lang="zh-TW" altLang="en-US" dirty="0"/>
          </a:p>
        </p:txBody>
      </p:sp>
      <p:grpSp>
        <p:nvGrpSpPr>
          <p:cNvPr id="4" name="Group 11"/>
          <p:cNvGrpSpPr>
            <a:grpSpLocks/>
          </p:cNvGrpSpPr>
          <p:nvPr/>
        </p:nvGrpSpPr>
        <p:grpSpPr bwMode="auto">
          <a:xfrm>
            <a:off x="5106866" y="4945380"/>
            <a:ext cx="677758" cy="1207530"/>
            <a:chOff x="1752" y="732"/>
            <a:chExt cx="534" cy="689"/>
          </a:xfrm>
        </p:grpSpPr>
        <p:sp>
          <p:nvSpPr>
            <p:cNvPr id="5" name="Freeform 12"/>
            <p:cNvSpPr>
              <a:spLocks/>
            </p:cNvSpPr>
            <p:nvPr/>
          </p:nvSpPr>
          <p:spPr bwMode="auto">
            <a:xfrm>
              <a:off x="1876" y="761"/>
              <a:ext cx="370" cy="658"/>
            </a:xfrm>
            <a:custGeom>
              <a:avLst/>
              <a:gdLst>
                <a:gd name="T0" fmla="*/ 0 w 370"/>
                <a:gd name="T1" fmla="*/ 1 h 1316"/>
                <a:gd name="T2" fmla="*/ 370 w 370"/>
                <a:gd name="T3" fmla="*/ 1 h 1316"/>
                <a:gd name="T4" fmla="*/ 370 w 370"/>
                <a:gd name="T5" fmla="*/ 0 h 1316"/>
                <a:gd name="T6" fmla="*/ 0 w 370"/>
                <a:gd name="T7" fmla="*/ 1 h 1316"/>
                <a:gd name="T8" fmla="*/ 0 w 370"/>
                <a:gd name="T9" fmla="*/ 1 h 1316"/>
                <a:gd name="T10" fmla="*/ 0 w 370"/>
                <a:gd name="T11" fmla="*/ 1 h 1316"/>
                <a:gd name="T12" fmla="*/ 0 60000 65536"/>
                <a:gd name="T13" fmla="*/ 0 60000 65536"/>
                <a:gd name="T14" fmla="*/ 0 60000 65536"/>
                <a:gd name="T15" fmla="*/ 0 60000 65536"/>
                <a:gd name="T16" fmla="*/ 0 60000 65536"/>
                <a:gd name="T17" fmla="*/ 0 60000 65536"/>
                <a:gd name="T18" fmla="*/ 0 w 370"/>
                <a:gd name="T19" fmla="*/ 0 h 1316"/>
                <a:gd name="T20" fmla="*/ 370 w 370"/>
                <a:gd name="T21" fmla="*/ 1316 h 1316"/>
              </a:gdLst>
              <a:ahLst/>
              <a:cxnLst>
                <a:cxn ang="T12">
                  <a:pos x="T0" y="T1"/>
                </a:cxn>
                <a:cxn ang="T13">
                  <a:pos x="T2" y="T3"/>
                </a:cxn>
                <a:cxn ang="T14">
                  <a:pos x="T4" y="T5"/>
                </a:cxn>
                <a:cxn ang="T15">
                  <a:pos x="T6" y="T7"/>
                </a:cxn>
                <a:cxn ang="T16">
                  <a:pos x="T8" y="T9"/>
                </a:cxn>
                <a:cxn ang="T17">
                  <a:pos x="T10" y="T11"/>
                </a:cxn>
              </a:cxnLst>
              <a:rect l="T18" t="T19" r="T20" b="T21"/>
              <a:pathLst>
                <a:path w="370" h="1316">
                  <a:moveTo>
                    <a:pt x="0" y="1316"/>
                  </a:moveTo>
                  <a:lnTo>
                    <a:pt x="370" y="788"/>
                  </a:lnTo>
                  <a:lnTo>
                    <a:pt x="370" y="0"/>
                  </a:lnTo>
                  <a:lnTo>
                    <a:pt x="0" y="527"/>
                  </a:lnTo>
                  <a:lnTo>
                    <a:pt x="0" y="1316"/>
                  </a:lnTo>
                  <a:close/>
                </a:path>
              </a:pathLst>
            </a:custGeom>
            <a:solidFill>
              <a:srgbClr val="D0624F"/>
            </a:solidFill>
            <a:ln w="9525">
              <a:noFill/>
              <a:round/>
              <a:headEnd/>
              <a:tailEnd/>
            </a:ln>
          </p:spPr>
          <p:txBody>
            <a:bodyPr/>
            <a:lstStyle/>
            <a:p>
              <a:endParaRPr kumimoji="0" lang="zh-TW" altLang="en-US" sz="1800">
                <a:latin typeface="Calibri" pitchFamily="34" charset="0"/>
              </a:endParaRPr>
            </a:p>
          </p:txBody>
        </p:sp>
        <p:sp>
          <p:nvSpPr>
            <p:cNvPr id="6" name="Freeform 13"/>
            <p:cNvSpPr>
              <a:spLocks/>
            </p:cNvSpPr>
            <p:nvPr/>
          </p:nvSpPr>
          <p:spPr bwMode="auto">
            <a:xfrm>
              <a:off x="1876" y="761"/>
              <a:ext cx="370" cy="658"/>
            </a:xfrm>
            <a:custGeom>
              <a:avLst/>
              <a:gdLst>
                <a:gd name="T0" fmla="*/ 0 w 370"/>
                <a:gd name="T1" fmla="*/ 1 h 1316"/>
                <a:gd name="T2" fmla="*/ 370 w 370"/>
                <a:gd name="T3" fmla="*/ 1 h 1316"/>
                <a:gd name="T4" fmla="*/ 370 w 370"/>
                <a:gd name="T5" fmla="*/ 0 h 1316"/>
                <a:gd name="T6" fmla="*/ 0 w 370"/>
                <a:gd name="T7" fmla="*/ 1 h 1316"/>
                <a:gd name="T8" fmla="*/ 0 w 370"/>
                <a:gd name="T9" fmla="*/ 1 h 1316"/>
                <a:gd name="T10" fmla="*/ 0 w 370"/>
                <a:gd name="T11" fmla="*/ 1 h 1316"/>
                <a:gd name="T12" fmla="*/ 0 60000 65536"/>
                <a:gd name="T13" fmla="*/ 0 60000 65536"/>
                <a:gd name="T14" fmla="*/ 0 60000 65536"/>
                <a:gd name="T15" fmla="*/ 0 60000 65536"/>
                <a:gd name="T16" fmla="*/ 0 60000 65536"/>
                <a:gd name="T17" fmla="*/ 0 60000 65536"/>
                <a:gd name="T18" fmla="*/ 0 w 370"/>
                <a:gd name="T19" fmla="*/ 0 h 1316"/>
                <a:gd name="T20" fmla="*/ 370 w 370"/>
                <a:gd name="T21" fmla="*/ 1316 h 1316"/>
              </a:gdLst>
              <a:ahLst/>
              <a:cxnLst>
                <a:cxn ang="T12">
                  <a:pos x="T0" y="T1"/>
                </a:cxn>
                <a:cxn ang="T13">
                  <a:pos x="T2" y="T3"/>
                </a:cxn>
                <a:cxn ang="T14">
                  <a:pos x="T4" y="T5"/>
                </a:cxn>
                <a:cxn ang="T15">
                  <a:pos x="T6" y="T7"/>
                </a:cxn>
                <a:cxn ang="T16">
                  <a:pos x="T8" y="T9"/>
                </a:cxn>
                <a:cxn ang="T17">
                  <a:pos x="T10" y="T11"/>
                </a:cxn>
              </a:cxnLst>
              <a:rect l="T18" t="T19" r="T20" b="T21"/>
              <a:pathLst>
                <a:path w="370" h="1316">
                  <a:moveTo>
                    <a:pt x="0" y="1316"/>
                  </a:moveTo>
                  <a:lnTo>
                    <a:pt x="370" y="788"/>
                  </a:lnTo>
                  <a:lnTo>
                    <a:pt x="370" y="0"/>
                  </a:lnTo>
                  <a:lnTo>
                    <a:pt x="0" y="527"/>
                  </a:lnTo>
                  <a:lnTo>
                    <a:pt x="0" y="1316"/>
                  </a:lnTo>
                </a:path>
              </a:pathLst>
            </a:custGeom>
            <a:noFill/>
            <a:ln w="14288">
              <a:solidFill>
                <a:srgbClr val="CDCDCD"/>
              </a:solidFill>
              <a:round/>
              <a:headEnd/>
              <a:tailEnd/>
            </a:ln>
          </p:spPr>
          <p:txBody>
            <a:bodyPr/>
            <a:lstStyle/>
            <a:p>
              <a:endParaRPr kumimoji="0" lang="zh-TW" altLang="en-US" sz="1800">
                <a:latin typeface="Calibri" pitchFamily="34" charset="0"/>
              </a:endParaRPr>
            </a:p>
          </p:txBody>
        </p:sp>
        <p:sp>
          <p:nvSpPr>
            <p:cNvPr id="7" name="Line 14"/>
            <p:cNvSpPr>
              <a:spLocks noChangeShapeType="1"/>
            </p:cNvSpPr>
            <p:nvPr/>
          </p:nvSpPr>
          <p:spPr bwMode="auto">
            <a:xfrm flipV="1">
              <a:off x="1876" y="1056"/>
              <a:ext cx="48"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8" name="Line 15"/>
            <p:cNvSpPr>
              <a:spLocks noChangeShapeType="1"/>
            </p:cNvSpPr>
            <p:nvPr/>
          </p:nvSpPr>
          <p:spPr bwMode="auto">
            <a:xfrm flipV="1">
              <a:off x="1924" y="1023"/>
              <a:ext cx="45"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9" name="Line 16"/>
            <p:cNvSpPr>
              <a:spLocks noChangeShapeType="1"/>
            </p:cNvSpPr>
            <p:nvPr/>
          </p:nvSpPr>
          <p:spPr bwMode="auto">
            <a:xfrm flipV="1">
              <a:off x="1969" y="990"/>
              <a:ext cx="47"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10" name="Line 17"/>
            <p:cNvSpPr>
              <a:spLocks noChangeShapeType="1"/>
            </p:cNvSpPr>
            <p:nvPr/>
          </p:nvSpPr>
          <p:spPr bwMode="auto">
            <a:xfrm flipV="1">
              <a:off x="2016" y="957"/>
              <a:ext cx="45"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11" name="Line 18"/>
            <p:cNvSpPr>
              <a:spLocks noChangeShapeType="1"/>
            </p:cNvSpPr>
            <p:nvPr/>
          </p:nvSpPr>
          <p:spPr bwMode="auto">
            <a:xfrm flipV="1">
              <a:off x="2061" y="924"/>
              <a:ext cx="48"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12" name="Line 19"/>
            <p:cNvSpPr>
              <a:spLocks noChangeShapeType="1"/>
            </p:cNvSpPr>
            <p:nvPr/>
          </p:nvSpPr>
          <p:spPr bwMode="auto">
            <a:xfrm flipV="1">
              <a:off x="2109" y="892"/>
              <a:ext cx="45" cy="32"/>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13" name="Line 20"/>
            <p:cNvSpPr>
              <a:spLocks noChangeShapeType="1"/>
            </p:cNvSpPr>
            <p:nvPr/>
          </p:nvSpPr>
          <p:spPr bwMode="auto">
            <a:xfrm flipV="1">
              <a:off x="2154" y="858"/>
              <a:ext cx="47" cy="34"/>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14" name="Line 21"/>
            <p:cNvSpPr>
              <a:spLocks noChangeShapeType="1"/>
            </p:cNvSpPr>
            <p:nvPr/>
          </p:nvSpPr>
          <p:spPr bwMode="auto">
            <a:xfrm flipV="1">
              <a:off x="1876" y="1121"/>
              <a:ext cx="48"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15" name="Line 22"/>
            <p:cNvSpPr>
              <a:spLocks noChangeShapeType="1"/>
            </p:cNvSpPr>
            <p:nvPr/>
          </p:nvSpPr>
          <p:spPr bwMode="auto">
            <a:xfrm flipV="1">
              <a:off x="1924" y="1089"/>
              <a:ext cx="45" cy="32"/>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16" name="Line 23"/>
            <p:cNvSpPr>
              <a:spLocks noChangeShapeType="1"/>
            </p:cNvSpPr>
            <p:nvPr/>
          </p:nvSpPr>
          <p:spPr bwMode="auto">
            <a:xfrm flipV="1">
              <a:off x="1969" y="1056"/>
              <a:ext cx="47"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17" name="Line 24"/>
            <p:cNvSpPr>
              <a:spLocks noChangeShapeType="1"/>
            </p:cNvSpPr>
            <p:nvPr/>
          </p:nvSpPr>
          <p:spPr bwMode="auto">
            <a:xfrm flipV="1">
              <a:off x="2016" y="1023"/>
              <a:ext cx="45"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18" name="Line 25"/>
            <p:cNvSpPr>
              <a:spLocks noChangeShapeType="1"/>
            </p:cNvSpPr>
            <p:nvPr/>
          </p:nvSpPr>
          <p:spPr bwMode="auto">
            <a:xfrm flipV="1">
              <a:off x="2061" y="990"/>
              <a:ext cx="48"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19" name="Line 26"/>
            <p:cNvSpPr>
              <a:spLocks noChangeShapeType="1"/>
            </p:cNvSpPr>
            <p:nvPr/>
          </p:nvSpPr>
          <p:spPr bwMode="auto">
            <a:xfrm flipV="1">
              <a:off x="2109" y="957"/>
              <a:ext cx="45"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20" name="Line 27"/>
            <p:cNvSpPr>
              <a:spLocks noChangeShapeType="1"/>
            </p:cNvSpPr>
            <p:nvPr/>
          </p:nvSpPr>
          <p:spPr bwMode="auto">
            <a:xfrm flipV="1">
              <a:off x="2154" y="924"/>
              <a:ext cx="47"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21" name="Line 28"/>
            <p:cNvSpPr>
              <a:spLocks noChangeShapeType="1"/>
            </p:cNvSpPr>
            <p:nvPr/>
          </p:nvSpPr>
          <p:spPr bwMode="auto">
            <a:xfrm flipV="1">
              <a:off x="2201" y="892"/>
              <a:ext cx="45" cy="32"/>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22" name="Line 29"/>
            <p:cNvSpPr>
              <a:spLocks noChangeShapeType="1"/>
            </p:cNvSpPr>
            <p:nvPr/>
          </p:nvSpPr>
          <p:spPr bwMode="auto">
            <a:xfrm flipV="1">
              <a:off x="1876" y="1187"/>
              <a:ext cx="48" cy="34"/>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23" name="Line 30"/>
            <p:cNvSpPr>
              <a:spLocks noChangeShapeType="1"/>
            </p:cNvSpPr>
            <p:nvPr/>
          </p:nvSpPr>
          <p:spPr bwMode="auto">
            <a:xfrm flipV="1">
              <a:off x="1924" y="1154"/>
              <a:ext cx="45"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24" name="Line 31"/>
            <p:cNvSpPr>
              <a:spLocks noChangeShapeType="1"/>
            </p:cNvSpPr>
            <p:nvPr/>
          </p:nvSpPr>
          <p:spPr bwMode="auto">
            <a:xfrm flipV="1">
              <a:off x="1969" y="1121"/>
              <a:ext cx="47"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25" name="Line 32"/>
            <p:cNvSpPr>
              <a:spLocks noChangeShapeType="1"/>
            </p:cNvSpPr>
            <p:nvPr/>
          </p:nvSpPr>
          <p:spPr bwMode="auto">
            <a:xfrm flipV="1">
              <a:off x="2016" y="1089"/>
              <a:ext cx="45" cy="32"/>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26" name="Line 33"/>
            <p:cNvSpPr>
              <a:spLocks noChangeShapeType="1"/>
            </p:cNvSpPr>
            <p:nvPr/>
          </p:nvSpPr>
          <p:spPr bwMode="auto">
            <a:xfrm flipV="1">
              <a:off x="2061" y="1056"/>
              <a:ext cx="48"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27" name="Line 34"/>
            <p:cNvSpPr>
              <a:spLocks noChangeShapeType="1"/>
            </p:cNvSpPr>
            <p:nvPr/>
          </p:nvSpPr>
          <p:spPr bwMode="auto">
            <a:xfrm flipV="1">
              <a:off x="2109" y="1023"/>
              <a:ext cx="45"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28" name="Line 35"/>
            <p:cNvSpPr>
              <a:spLocks noChangeShapeType="1"/>
            </p:cNvSpPr>
            <p:nvPr/>
          </p:nvSpPr>
          <p:spPr bwMode="auto">
            <a:xfrm flipV="1">
              <a:off x="2154" y="990"/>
              <a:ext cx="47"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29" name="Line 36"/>
            <p:cNvSpPr>
              <a:spLocks noChangeShapeType="1"/>
            </p:cNvSpPr>
            <p:nvPr/>
          </p:nvSpPr>
          <p:spPr bwMode="auto">
            <a:xfrm flipV="1">
              <a:off x="2201" y="957"/>
              <a:ext cx="45"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30" name="Line 37"/>
            <p:cNvSpPr>
              <a:spLocks noChangeShapeType="1"/>
            </p:cNvSpPr>
            <p:nvPr/>
          </p:nvSpPr>
          <p:spPr bwMode="auto">
            <a:xfrm flipV="1">
              <a:off x="1876" y="1253"/>
              <a:ext cx="48"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31" name="Line 38"/>
            <p:cNvSpPr>
              <a:spLocks noChangeShapeType="1"/>
            </p:cNvSpPr>
            <p:nvPr/>
          </p:nvSpPr>
          <p:spPr bwMode="auto">
            <a:xfrm flipV="1">
              <a:off x="1924" y="1221"/>
              <a:ext cx="45" cy="32"/>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32" name="Line 39"/>
            <p:cNvSpPr>
              <a:spLocks noChangeShapeType="1"/>
            </p:cNvSpPr>
            <p:nvPr/>
          </p:nvSpPr>
          <p:spPr bwMode="auto">
            <a:xfrm flipV="1">
              <a:off x="1969" y="1187"/>
              <a:ext cx="47" cy="34"/>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33" name="Line 40"/>
            <p:cNvSpPr>
              <a:spLocks noChangeShapeType="1"/>
            </p:cNvSpPr>
            <p:nvPr/>
          </p:nvSpPr>
          <p:spPr bwMode="auto">
            <a:xfrm flipV="1">
              <a:off x="2016" y="1154"/>
              <a:ext cx="45"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34" name="Line 41"/>
            <p:cNvSpPr>
              <a:spLocks noChangeShapeType="1"/>
            </p:cNvSpPr>
            <p:nvPr/>
          </p:nvSpPr>
          <p:spPr bwMode="auto">
            <a:xfrm flipV="1">
              <a:off x="2061" y="1121"/>
              <a:ext cx="48"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35" name="Line 42"/>
            <p:cNvSpPr>
              <a:spLocks noChangeShapeType="1"/>
            </p:cNvSpPr>
            <p:nvPr/>
          </p:nvSpPr>
          <p:spPr bwMode="auto">
            <a:xfrm flipV="1">
              <a:off x="2109" y="1089"/>
              <a:ext cx="45" cy="32"/>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36" name="Line 43"/>
            <p:cNvSpPr>
              <a:spLocks noChangeShapeType="1"/>
            </p:cNvSpPr>
            <p:nvPr/>
          </p:nvSpPr>
          <p:spPr bwMode="auto">
            <a:xfrm flipV="1">
              <a:off x="2154" y="1056"/>
              <a:ext cx="47"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37" name="Line 44"/>
            <p:cNvSpPr>
              <a:spLocks noChangeShapeType="1"/>
            </p:cNvSpPr>
            <p:nvPr/>
          </p:nvSpPr>
          <p:spPr bwMode="auto">
            <a:xfrm flipV="1">
              <a:off x="2201" y="1023"/>
              <a:ext cx="45"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38" name="Line 45"/>
            <p:cNvSpPr>
              <a:spLocks noChangeShapeType="1"/>
            </p:cNvSpPr>
            <p:nvPr/>
          </p:nvSpPr>
          <p:spPr bwMode="auto">
            <a:xfrm flipV="1">
              <a:off x="1876" y="1318"/>
              <a:ext cx="48" cy="34"/>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39" name="Line 46"/>
            <p:cNvSpPr>
              <a:spLocks noChangeShapeType="1"/>
            </p:cNvSpPr>
            <p:nvPr/>
          </p:nvSpPr>
          <p:spPr bwMode="auto">
            <a:xfrm flipV="1">
              <a:off x="1924" y="1286"/>
              <a:ext cx="45" cy="32"/>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40" name="Line 47"/>
            <p:cNvSpPr>
              <a:spLocks noChangeShapeType="1"/>
            </p:cNvSpPr>
            <p:nvPr/>
          </p:nvSpPr>
          <p:spPr bwMode="auto">
            <a:xfrm flipV="1">
              <a:off x="1969" y="1253"/>
              <a:ext cx="47"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41" name="Line 48"/>
            <p:cNvSpPr>
              <a:spLocks noChangeShapeType="1"/>
            </p:cNvSpPr>
            <p:nvPr/>
          </p:nvSpPr>
          <p:spPr bwMode="auto">
            <a:xfrm flipV="1">
              <a:off x="2016" y="1221"/>
              <a:ext cx="45" cy="32"/>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42" name="Line 49"/>
            <p:cNvSpPr>
              <a:spLocks noChangeShapeType="1"/>
            </p:cNvSpPr>
            <p:nvPr/>
          </p:nvSpPr>
          <p:spPr bwMode="auto">
            <a:xfrm flipV="1">
              <a:off x="2061" y="1187"/>
              <a:ext cx="48" cy="34"/>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43" name="Line 50"/>
            <p:cNvSpPr>
              <a:spLocks noChangeShapeType="1"/>
            </p:cNvSpPr>
            <p:nvPr/>
          </p:nvSpPr>
          <p:spPr bwMode="auto">
            <a:xfrm flipV="1">
              <a:off x="2109" y="1154"/>
              <a:ext cx="45"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44" name="Line 51"/>
            <p:cNvSpPr>
              <a:spLocks noChangeShapeType="1"/>
            </p:cNvSpPr>
            <p:nvPr/>
          </p:nvSpPr>
          <p:spPr bwMode="auto">
            <a:xfrm flipV="1">
              <a:off x="2154" y="1121"/>
              <a:ext cx="47" cy="33"/>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45" name="Line 52"/>
            <p:cNvSpPr>
              <a:spLocks noChangeShapeType="1"/>
            </p:cNvSpPr>
            <p:nvPr/>
          </p:nvSpPr>
          <p:spPr bwMode="auto">
            <a:xfrm flipV="1">
              <a:off x="2201" y="1089"/>
              <a:ext cx="45" cy="32"/>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46" name="Line 53"/>
            <p:cNvSpPr>
              <a:spLocks noChangeShapeType="1"/>
            </p:cNvSpPr>
            <p:nvPr/>
          </p:nvSpPr>
          <p:spPr bwMode="auto">
            <a:xfrm flipV="1">
              <a:off x="1924" y="990"/>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47" name="Line 54"/>
            <p:cNvSpPr>
              <a:spLocks noChangeShapeType="1"/>
            </p:cNvSpPr>
            <p:nvPr/>
          </p:nvSpPr>
          <p:spPr bwMode="auto">
            <a:xfrm flipV="1">
              <a:off x="1924" y="1121"/>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48" name="Line 55"/>
            <p:cNvSpPr>
              <a:spLocks noChangeShapeType="1"/>
            </p:cNvSpPr>
            <p:nvPr/>
          </p:nvSpPr>
          <p:spPr bwMode="auto">
            <a:xfrm flipV="1">
              <a:off x="1924" y="1253"/>
              <a:ext cx="1" cy="65"/>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49" name="Line 56"/>
            <p:cNvSpPr>
              <a:spLocks noChangeShapeType="1"/>
            </p:cNvSpPr>
            <p:nvPr/>
          </p:nvSpPr>
          <p:spPr bwMode="auto">
            <a:xfrm flipV="1">
              <a:off x="1969" y="1286"/>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50" name="Line 57"/>
            <p:cNvSpPr>
              <a:spLocks noChangeShapeType="1"/>
            </p:cNvSpPr>
            <p:nvPr/>
          </p:nvSpPr>
          <p:spPr bwMode="auto">
            <a:xfrm flipV="1">
              <a:off x="1969" y="1023"/>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51" name="Line 58"/>
            <p:cNvSpPr>
              <a:spLocks noChangeShapeType="1"/>
            </p:cNvSpPr>
            <p:nvPr/>
          </p:nvSpPr>
          <p:spPr bwMode="auto">
            <a:xfrm flipV="1">
              <a:off x="1969" y="1154"/>
              <a:ext cx="1" cy="67"/>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52" name="Line 59"/>
            <p:cNvSpPr>
              <a:spLocks noChangeShapeType="1"/>
            </p:cNvSpPr>
            <p:nvPr/>
          </p:nvSpPr>
          <p:spPr bwMode="auto">
            <a:xfrm flipV="1">
              <a:off x="2016" y="924"/>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53" name="Line 60"/>
            <p:cNvSpPr>
              <a:spLocks noChangeShapeType="1"/>
            </p:cNvSpPr>
            <p:nvPr/>
          </p:nvSpPr>
          <p:spPr bwMode="auto">
            <a:xfrm flipV="1">
              <a:off x="2016" y="1056"/>
              <a:ext cx="1" cy="65"/>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54" name="Line 61"/>
            <p:cNvSpPr>
              <a:spLocks noChangeShapeType="1"/>
            </p:cNvSpPr>
            <p:nvPr/>
          </p:nvSpPr>
          <p:spPr bwMode="auto">
            <a:xfrm flipV="1">
              <a:off x="2016" y="1187"/>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55" name="Line 62"/>
            <p:cNvSpPr>
              <a:spLocks noChangeShapeType="1"/>
            </p:cNvSpPr>
            <p:nvPr/>
          </p:nvSpPr>
          <p:spPr bwMode="auto">
            <a:xfrm flipV="1">
              <a:off x="2061" y="1221"/>
              <a:ext cx="1" cy="65"/>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56" name="Line 63"/>
            <p:cNvSpPr>
              <a:spLocks noChangeShapeType="1"/>
            </p:cNvSpPr>
            <p:nvPr/>
          </p:nvSpPr>
          <p:spPr bwMode="auto">
            <a:xfrm flipV="1">
              <a:off x="2061" y="957"/>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57" name="Line 64"/>
            <p:cNvSpPr>
              <a:spLocks noChangeShapeType="1"/>
            </p:cNvSpPr>
            <p:nvPr/>
          </p:nvSpPr>
          <p:spPr bwMode="auto">
            <a:xfrm flipV="1">
              <a:off x="2061" y="1089"/>
              <a:ext cx="1" cy="65"/>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58" name="Line 65"/>
            <p:cNvSpPr>
              <a:spLocks noChangeShapeType="1"/>
            </p:cNvSpPr>
            <p:nvPr/>
          </p:nvSpPr>
          <p:spPr bwMode="auto">
            <a:xfrm flipV="1">
              <a:off x="2109" y="858"/>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59" name="Line 66"/>
            <p:cNvSpPr>
              <a:spLocks noChangeShapeType="1"/>
            </p:cNvSpPr>
            <p:nvPr/>
          </p:nvSpPr>
          <p:spPr bwMode="auto">
            <a:xfrm flipV="1">
              <a:off x="2109" y="990"/>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60" name="Line 67"/>
            <p:cNvSpPr>
              <a:spLocks noChangeShapeType="1"/>
            </p:cNvSpPr>
            <p:nvPr/>
          </p:nvSpPr>
          <p:spPr bwMode="auto">
            <a:xfrm flipV="1">
              <a:off x="2109" y="1121"/>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61" name="Line 68"/>
            <p:cNvSpPr>
              <a:spLocks noChangeShapeType="1"/>
            </p:cNvSpPr>
            <p:nvPr/>
          </p:nvSpPr>
          <p:spPr bwMode="auto">
            <a:xfrm flipV="1">
              <a:off x="2154" y="1154"/>
              <a:ext cx="1" cy="67"/>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62" name="Line 69"/>
            <p:cNvSpPr>
              <a:spLocks noChangeShapeType="1"/>
            </p:cNvSpPr>
            <p:nvPr/>
          </p:nvSpPr>
          <p:spPr bwMode="auto">
            <a:xfrm flipV="1">
              <a:off x="2154" y="892"/>
              <a:ext cx="1" cy="65"/>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63" name="Line 70"/>
            <p:cNvSpPr>
              <a:spLocks noChangeShapeType="1"/>
            </p:cNvSpPr>
            <p:nvPr/>
          </p:nvSpPr>
          <p:spPr bwMode="auto">
            <a:xfrm flipV="1">
              <a:off x="2154" y="1023"/>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64" name="Line 71"/>
            <p:cNvSpPr>
              <a:spLocks noChangeShapeType="1"/>
            </p:cNvSpPr>
            <p:nvPr/>
          </p:nvSpPr>
          <p:spPr bwMode="auto">
            <a:xfrm flipV="1">
              <a:off x="2201" y="924"/>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65" name="Line 72"/>
            <p:cNvSpPr>
              <a:spLocks noChangeShapeType="1"/>
            </p:cNvSpPr>
            <p:nvPr/>
          </p:nvSpPr>
          <p:spPr bwMode="auto">
            <a:xfrm flipV="1">
              <a:off x="2201" y="1056"/>
              <a:ext cx="1" cy="65"/>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66" name="Line 73"/>
            <p:cNvSpPr>
              <a:spLocks noChangeShapeType="1"/>
            </p:cNvSpPr>
            <p:nvPr/>
          </p:nvSpPr>
          <p:spPr bwMode="auto">
            <a:xfrm flipV="1">
              <a:off x="2201" y="792"/>
              <a:ext cx="1" cy="66"/>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67" name="Line 74"/>
            <p:cNvSpPr>
              <a:spLocks noChangeShapeType="1"/>
            </p:cNvSpPr>
            <p:nvPr/>
          </p:nvSpPr>
          <p:spPr bwMode="auto">
            <a:xfrm flipV="1">
              <a:off x="2201" y="826"/>
              <a:ext cx="45" cy="32"/>
            </a:xfrm>
            <a:prstGeom prst="line">
              <a:avLst/>
            </a:prstGeom>
            <a:noFill/>
            <a:ln w="14288">
              <a:solidFill>
                <a:srgbClr val="CDCDCD"/>
              </a:solidFill>
              <a:round/>
              <a:headEnd/>
              <a:tailEnd/>
            </a:ln>
          </p:spPr>
          <p:txBody>
            <a:bodyPr/>
            <a:lstStyle/>
            <a:p>
              <a:endParaRPr lang="zh-TW" altLang="en-US" sz="1800">
                <a:latin typeface="Calibri" pitchFamily="34" charset="0"/>
              </a:endParaRPr>
            </a:p>
          </p:txBody>
        </p:sp>
        <p:sp>
          <p:nvSpPr>
            <p:cNvPr id="68" name="Rectangle 75"/>
            <p:cNvSpPr>
              <a:spLocks noChangeArrowheads="1"/>
            </p:cNvSpPr>
            <p:nvPr/>
          </p:nvSpPr>
          <p:spPr bwMode="auto">
            <a:xfrm>
              <a:off x="1793" y="1024"/>
              <a:ext cx="79" cy="395"/>
            </a:xfrm>
            <a:prstGeom prst="rect">
              <a:avLst/>
            </a:prstGeom>
            <a:solidFill>
              <a:srgbClr val="DC7E5F"/>
            </a:solidFill>
            <a:ln w="9525">
              <a:noFill/>
              <a:miter lim="800000"/>
              <a:headEnd/>
              <a:tailEnd/>
            </a:ln>
          </p:spPr>
          <p:txBody>
            <a:bodyPr/>
            <a:lstStyle/>
            <a:p>
              <a:endParaRPr kumimoji="0" lang="zh-TW" altLang="en-US" sz="1800">
                <a:latin typeface="Calibri" pitchFamily="34" charset="0"/>
              </a:endParaRPr>
            </a:p>
          </p:txBody>
        </p:sp>
        <p:sp>
          <p:nvSpPr>
            <p:cNvPr id="69" name="Freeform 76"/>
            <p:cNvSpPr>
              <a:spLocks/>
            </p:cNvSpPr>
            <p:nvPr/>
          </p:nvSpPr>
          <p:spPr bwMode="auto">
            <a:xfrm>
              <a:off x="1793" y="1024"/>
              <a:ext cx="79" cy="395"/>
            </a:xfrm>
            <a:custGeom>
              <a:avLst/>
              <a:gdLst>
                <a:gd name="T0" fmla="*/ 0 w 79"/>
                <a:gd name="T1" fmla="*/ 1 h 789"/>
                <a:gd name="T2" fmla="*/ 0 w 79"/>
                <a:gd name="T3" fmla="*/ 0 h 789"/>
                <a:gd name="T4" fmla="*/ 79 w 79"/>
                <a:gd name="T5" fmla="*/ 0 h 789"/>
                <a:gd name="T6" fmla="*/ 79 w 79"/>
                <a:gd name="T7" fmla="*/ 1 h 789"/>
                <a:gd name="T8" fmla="*/ 0 w 79"/>
                <a:gd name="T9" fmla="*/ 1 h 789"/>
                <a:gd name="T10" fmla="*/ 0 w 79"/>
                <a:gd name="T11" fmla="*/ 1 h 789"/>
                <a:gd name="T12" fmla="*/ 0 60000 65536"/>
                <a:gd name="T13" fmla="*/ 0 60000 65536"/>
                <a:gd name="T14" fmla="*/ 0 60000 65536"/>
                <a:gd name="T15" fmla="*/ 0 60000 65536"/>
                <a:gd name="T16" fmla="*/ 0 60000 65536"/>
                <a:gd name="T17" fmla="*/ 0 60000 65536"/>
                <a:gd name="T18" fmla="*/ 0 w 79"/>
                <a:gd name="T19" fmla="*/ 0 h 789"/>
                <a:gd name="T20" fmla="*/ 79 w 79"/>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79" h="789">
                  <a:moveTo>
                    <a:pt x="0" y="789"/>
                  </a:moveTo>
                  <a:lnTo>
                    <a:pt x="0" y="0"/>
                  </a:lnTo>
                  <a:lnTo>
                    <a:pt x="79" y="0"/>
                  </a:lnTo>
                  <a:lnTo>
                    <a:pt x="79" y="789"/>
                  </a:lnTo>
                  <a:lnTo>
                    <a:pt x="0" y="789"/>
                  </a:lnTo>
                </a:path>
              </a:pathLst>
            </a:custGeom>
            <a:noFill/>
            <a:ln w="14288">
              <a:solidFill>
                <a:srgbClr val="E6E6E6"/>
              </a:solidFill>
              <a:round/>
              <a:headEnd/>
              <a:tailEnd/>
            </a:ln>
          </p:spPr>
          <p:txBody>
            <a:bodyPr/>
            <a:lstStyle/>
            <a:p>
              <a:endParaRPr kumimoji="0" lang="zh-TW" altLang="en-US" sz="1800">
                <a:latin typeface="Calibri" pitchFamily="34" charset="0"/>
              </a:endParaRPr>
            </a:p>
          </p:txBody>
        </p:sp>
        <p:sp>
          <p:nvSpPr>
            <p:cNvPr id="70" name="Freeform 77"/>
            <p:cNvSpPr>
              <a:spLocks/>
            </p:cNvSpPr>
            <p:nvPr/>
          </p:nvSpPr>
          <p:spPr bwMode="auto">
            <a:xfrm>
              <a:off x="1911" y="732"/>
              <a:ext cx="375" cy="295"/>
            </a:xfrm>
            <a:custGeom>
              <a:avLst/>
              <a:gdLst>
                <a:gd name="T0" fmla="*/ 0 w 375"/>
                <a:gd name="T1" fmla="*/ 1 h 589"/>
                <a:gd name="T2" fmla="*/ 375 w 375"/>
                <a:gd name="T3" fmla="*/ 1 h 589"/>
                <a:gd name="T4" fmla="*/ 375 w 375"/>
                <a:gd name="T5" fmla="*/ 0 h 589"/>
                <a:gd name="T6" fmla="*/ 0 w 375"/>
                <a:gd name="T7" fmla="*/ 1 h 589"/>
                <a:gd name="T8" fmla="*/ 0 w 375"/>
                <a:gd name="T9" fmla="*/ 1 h 589"/>
                <a:gd name="T10" fmla="*/ 0 w 375"/>
                <a:gd name="T11" fmla="*/ 1 h 589"/>
                <a:gd name="T12" fmla="*/ 0 60000 65536"/>
                <a:gd name="T13" fmla="*/ 0 60000 65536"/>
                <a:gd name="T14" fmla="*/ 0 60000 65536"/>
                <a:gd name="T15" fmla="*/ 0 60000 65536"/>
                <a:gd name="T16" fmla="*/ 0 60000 65536"/>
                <a:gd name="T17" fmla="*/ 0 60000 65536"/>
                <a:gd name="T18" fmla="*/ 0 w 375"/>
                <a:gd name="T19" fmla="*/ 0 h 589"/>
                <a:gd name="T20" fmla="*/ 375 w 375"/>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375" h="589">
                  <a:moveTo>
                    <a:pt x="0" y="589"/>
                  </a:moveTo>
                  <a:lnTo>
                    <a:pt x="375" y="57"/>
                  </a:lnTo>
                  <a:lnTo>
                    <a:pt x="375" y="0"/>
                  </a:lnTo>
                  <a:lnTo>
                    <a:pt x="0" y="534"/>
                  </a:lnTo>
                  <a:lnTo>
                    <a:pt x="0" y="589"/>
                  </a:lnTo>
                  <a:close/>
                </a:path>
              </a:pathLst>
            </a:custGeom>
            <a:solidFill>
              <a:srgbClr val="9A9A9A"/>
            </a:solidFill>
            <a:ln w="9525">
              <a:noFill/>
              <a:round/>
              <a:headEnd/>
              <a:tailEnd/>
            </a:ln>
          </p:spPr>
          <p:txBody>
            <a:bodyPr/>
            <a:lstStyle/>
            <a:p>
              <a:endParaRPr kumimoji="0" lang="zh-TW" altLang="en-US" sz="1800">
                <a:latin typeface="Calibri" pitchFamily="34" charset="0"/>
              </a:endParaRPr>
            </a:p>
          </p:txBody>
        </p:sp>
        <p:sp>
          <p:nvSpPr>
            <p:cNvPr id="71" name="Freeform 78"/>
            <p:cNvSpPr>
              <a:spLocks/>
            </p:cNvSpPr>
            <p:nvPr/>
          </p:nvSpPr>
          <p:spPr bwMode="auto">
            <a:xfrm>
              <a:off x="1911" y="732"/>
              <a:ext cx="375" cy="295"/>
            </a:xfrm>
            <a:custGeom>
              <a:avLst/>
              <a:gdLst>
                <a:gd name="T0" fmla="*/ 0 w 375"/>
                <a:gd name="T1" fmla="*/ 1 h 589"/>
                <a:gd name="T2" fmla="*/ 375 w 375"/>
                <a:gd name="T3" fmla="*/ 1 h 589"/>
                <a:gd name="T4" fmla="*/ 375 w 375"/>
                <a:gd name="T5" fmla="*/ 0 h 589"/>
                <a:gd name="T6" fmla="*/ 0 w 375"/>
                <a:gd name="T7" fmla="*/ 1 h 589"/>
                <a:gd name="T8" fmla="*/ 0 w 375"/>
                <a:gd name="T9" fmla="*/ 1 h 589"/>
                <a:gd name="T10" fmla="*/ 0 w 375"/>
                <a:gd name="T11" fmla="*/ 1 h 589"/>
                <a:gd name="T12" fmla="*/ 0 60000 65536"/>
                <a:gd name="T13" fmla="*/ 0 60000 65536"/>
                <a:gd name="T14" fmla="*/ 0 60000 65536"/>
                <a:gd name="T15" fmla="*/ 0 60000 65536"/>
                <a:gd name="T16" fmla="*/ 0 60000 65536"/>
                <a:gd name="T17" fmla="*/ 0 60000 65536"/>
                <a:gd name="T18" fmla="*/ 0 w 375"/>
                <a:gd name="T19" fmla="*/ 0 h 589"/>
                <a:gd name="T20" fmla="*/ 375 w 375"/>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375" h="589">
                  <a:moveTo>
                    <a:pt x="0" y="589"/>
                  </a:moveTo>
                  <a:lnTo>
                    <a:pt x="375" y="57"/>
                  </a:lnTo>
                  <a:lnTo>
                    <a:pt x="375" y="0"/>
                  </a:lnTo>
                  <a:lnTo>
                    <a:pt x="0" y="534"/>
                  </a:lnTo>
                  <a:lnTo>
                    <a:pt x="0" y="589"/>
                  </a:lnTo>
                </a:path>
              </a:pathLst>
            </a:custGeom>
            <a:noFill/>
            <a:ln w="4763">
              <a:solidFill>
                <a:srgbClr val="000000"/>
              </a:solidFill>
              <a:round/>
              <a:headEnd/>
              <a:tailEnd/>
            </a:ln>
          </p:spPr>
          <p:txBody>
            <a:bodyPr/>
            <a:lstStyle/>
            <a:p>
              <a:endParaRPr kumimoji="0" lang="zh-TW" altLang="en-US" sz="1800">
                <a:latin typeface="Calibri" pitchFamily="34" charset="0"/>
              </a:endParaRPr>
            </a:p>
          </p:txBody>
        </p:sp>
        <p:sp>
          <p:nvSpPr>
            <p:cNvPr id="72" name="Rectangle 79"/>
            <p:cNvSpPr>
              <a:spLocks noChangeArrowheads="1"/>
            </p:cNvSpPr>
            <p:nvPr/>
          </p:nvSpPr>
          <p:spPr bwMode="auto">
            <a:xfrm>
              <a:off x="1752" y="1000"/>
              <a:ext cx="159" cy="27"/>
            </a:xfrm>
            <a:prstGeom prst="rect">
              <a:avLst/>
            </a:prstGeom>
            <a:solidFill>
              <a:srgbClr val="C0C0C0"/>
            </a:solidFill>
            <a:ln w="9525">
              <a:noFill/>
              <a:miter lim="800000"/>
              <a:headEnd/>
              <a:tailEnd/>
            </a:ln>
          </p:spPr>
          <p:txBody>
            <a:bodyPr/>
            <a:lstStyle/>
            <a:p>
              <a:endParaRPr kumimoji="0" lang="zh-TW" altLang="en-US" sz="1800">
                <a:latin typeface="Calibri" pitchFamily="34" charset="0"/>
              </a:endParaRPr>
            </a:p>
          </p:txBody>
        </p:sp>
        <p:sp>
          <p:nvSpPr>
            <p:cNvPr id="73" name="Freeform 80"/>
            <p:cNvSpPr>
              <a:spLocks/>
            </p:cNvSpPr>
            <p:nvPr/>
          </p:nvSpPr>
          <p:spPr bwMode="auto">
            <a:xfrm>
              <a:off x="1752" y="1000"/>
              <a:ext cx="159" cy="27"/>
            </a:xfrm>
            <a:custGeom>
              <a:avLst/>
              <a:gdLst>
                <a:gd name="T0" fmla="*/ 0 w 159"/>
                <a:gd name="T1" fmla="*/ 0 h 55"/>
                <a:gd name="T2" fmla="*/ 0 w 159"/>
                <a:gd name="T3" fmla="*/ 0 h 55"/>
                <a:gd name="T4" fmla="*/ 159 w 159"/>
                <a:gd name="T5" fmla="*/ 0 h 55"/>
                <a:gd name="T6" fmla="*/ 159 w 159"/>
                <a:gd name="T7" fmla="*/ 0 h 55"/>
                <a:gd name="T8" fmla="*/ 0 w 159"/>
                <a:gd name="T9" fmla="*/ 0 h 55"/>
                <a:gd name="T10" fmla="*/ 0 w 159"/>
                <a:gd name="T11" fmla="*/ 0 h 55"/>
                <a:gd name="T12" fmla="*/ 0 60000 65536"/>
                <a:gd name="T13" fmla="*/ 0 60000 65536"/>
                <a:gd name="T14" fmla="*/ 0 60000 65536"/>
                <a:gd name="T15" fmla="*/ 0 60000 65536"/>
                <a:gd name="T16" fmla="*/ 0 60000 65536"/>
                <a:gd name="T17" fmla="*/ 0 60000 65536"/>
                <a:gd name="T18" fmla="*/ 0 w 159"/>
                <a:gd name="T19" fmla="*/ 0 h 55"/>
                <a:gd name="T20" fmla="*/ 159 w 159"/>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159" h="55">
                  <a:moveTo>
                    <a:pt x="0" y="0"/>
                  </a:moveTo>
                  <a:lnTo>
                    <a:pt x="0" y="55"/>
                  </a:lnTo>
                  <a:lnTo>
                    <a:pt x="159" y="55"/>
                  </a:lnTo>
                  <a:lnTo>
                    <a:pt x="159" y="0"/>
                  </a:lnTo>
                  <a:lnTo>
                    <a:pt x="0" y="0"/>
                  </a:lnTo>
                </a:path>
              </a:pathLst>
            </a:custGeom>
            <a:noFill/>
            <a:ln w="4763">
              <a:solidFill>
                <a:srgbClr val="000000"/>
              </a:solidFill>
              <a:round/>
              <a:headEnd/>
              <a:tailEnd/>
            </a:ln>
          </p:spPr>
          <p:txBody>
            <a:bodyPr/>
            <a:lstStyle/>
            <a:p>
              <a:endParaRPr kumimoji="0" lang="zh-TW" altLang="en-US" sz="1800">
                <a:latin typeface="Calibri" pitchFamily="34" charset="0"/>
              </a:endParaRPr>
            </a:p>
          </p:txBody>
        </p:sp>
        <p:sp>
          <p:nvSpPr>
            <p:cNvPr id="74" name="Freeform 81"/>
            <p:cNvSpPr>
              <a:spLocks/>
            </p:cNvSpPr>
            <p:nvPr/>
          </p:nvSpPr>
          <p:spPr bwMode="auto">
            <a:xfrm>
              <a:off x="1752" y="732"/>
              <a:ext cx="534" cy="268"/>
            </a:xfrm>
            <a:custGeom>
              <a:avLst/>
              <a:gdLst>
                <a:gd name="T0" fmla="*/ 0 w 534"/>
                <a:gd name="T1" fmla="*/ 1 h 534"/>
                <a:gd name="T2" fmla="*/ 376 w 534"/>
                <a:gd name="T3" fmla="*/ 0 h 534"/>
                <a:gd name="T4" fmla="*/ 534 w 534"/>
                <a:gd name="T5" fmla="*/ 0 h 534"/>
                <a:gd name="T6" fmla="*/ 159 w 534"/>
                <a:gd name="T7" fmla="*/ 1 h 534"/>
                <a:gd name="T8" fmla="*/ 0 w 534"/>
                <a:gd name="T9" fmla="*/ 1 h 534"/>
                <a:gd name="T10" fmla="*/ 0 w 534"/>
                <a:gd name="T11" fmla="*/ 1 h 534"/>
                <a:gd name="T12" fmla="*/ 0 60000 65536"/>
                <a:gd name="T13" fmla="*/ 0 60000 65536"/>
                <a:gd name="T14" fmla="*/ 0 60000 65536"/>
                <a:gd name="T15" fmla="*/ 0 60000 65536"/>
                <a:gd name="T16" fmla="*/ 0 60000 65536"/>
                <a:gd name="T17" fmla="*/ 0 60000 65536"/>
                <a:gd name="T18" fmla="*/ 0 w 534"/>
                <a:gd name="T19" fmla="*/ 0 h 534"/>
                <a:gd name="T20" fmla="*/ 534 w 534"/>
                <a:gd name="T21" fmla="*/ 534 h 534"/>
              </a:gdLst>
              <a:ahLst/>
              <a:cxnLst>
                <a:cxn ang="T12">
                  <a:pos x="T0" y="T1"/>
                </a:cxn>
                <a:cxn ang="T13">
                  <a:pos x="T2" y="T3"/>
                </a:cxn>
                <a:cxn ang="T14">
                  <a:pos x="T4" y="T5"/>
                </a:cxn>
                <a:cxn ang="T15">
                  <a:pos x="T6" y="T7"/>
                </a:cxn>
                <a:cxn ang="T16">
                  <a:pos x="T8" y="T9"/>
                </a:cxn>
                <a:cxn ang="T17">
                  <a:pos x="T10" y="T11"/>
                </a:cxn>
              </a:cxnLst>
              <a:rect l="T18" t="T19" r="T20" b="T21"/>
              <a:pathLst>
                <a:path w="534" h="534">
                  <a:moveTo>
                    <a:pt x="0" y="534"/>
                  </a:moveTo>
                  <a:lnTo>
                    <a:pt x="376" y="0"/>
                  </a:lnTo>
                  <a:lnTo>
                    <a:pt x="534" y="0"/>
                  </a:lnTo>
                  <a:lnTo>
                    <a:pt x="159" y="534"/>
                  </a:lnTo>
                  <a:lnTo>
                    <a:pt x="0" y="534"/>
                  </a:lnTo>
                  <a:close/>
                </a:path>
              </a:pathLst>
            </a:custGeom>
            <a:solidFill>
              <a:srgbClr val="E6E6E6"/>
            </a:solidFill>
            <a:ln w="9525">
              <a:noFill/>
              <a:round/>
              <a:headEnd/>
              <a:tailEnd/>
            </a:ln>
          </p:spPr>
          <p:txBody>
            <a:bodyPr/>
            <a:lstStyle/>
            <a:p>
              <a:endParaRPr kumimoji="0" lang="zh-TW" altLang="en-US" sz="1800">
                <a:latin typeface="Calibri" pitchFamily="34" charset="0"/>
              </a:endParaRPr>
            </a:p>
          </p:txBody>
        </p:sp>
        <p:sp>
          <p:nvSpPr>
            <p:cNvPr id="75" name="Freeform 82"/>
            <p:cNvSpPr>
              <a:spLocks/>
            </p:cNvSpPr>
            <p:nvPr/>
          </p:nvSpPr>
          <p:spPr bwMode="auto">
            <a:xfrm>
              <a:off x="1752" y="732"/>
              <a:ext cx="534" cy="268"/>
            </a:xfrm>
            <a:custGeom>
              <a:avLst/>
              <a:gdLst>
                <a:gd name="T0" fmla="*/ 0 w 534"/>
                <a:gd name="T1" fmla="*/ 1 h 534"/>
                <a:gd name="T2" fmla="*/ 376 w 534"/>
                <a:gd name="T3" fmla="*/ 0 h 534"/>
                <a:gd name="T4" fmla="*/ 534 w 534"/>
                <a:gd name="T5" fmla="*/ 0 h 534"/>
                <a:gd name="T6" fmla="*/ 159 w 534"/>
                <a:gd name="T7" fmla="*/ 1 h 534"/>
                <a:gd name="T8" fmla="*/ 0 w 534"/>
                <a:gd name="T9" fmla="*/ 1 h 534"/>
                <a:gd name="T10" fmla="*/ 0 w 534"/>
                <a:gd name="T11" fmla="*/ 1 h 534"/>
                <a:gd name="T12" fmla="*/ 0 60000 65536"/>
                <a:gd name="T13" fmla="*/ 0 60000 65536"/>
                <a:gd name="T14" fmla="*/ 0 60000 65536"/>
                <a:gd name="T15" fmla="*/ 0 60000 65536"/>
                <a:gd name="T16" fmla="*/ 0 60000 65536"/>
                <a:gd name="T17" fmla="*/ 0 60000 65536"/>
                <a:gd name="T18" fmla="*/ 0 w 534"/>
                <a:gd name="T19" fmla="*/ 0 h 534"/>
                <a:gd name="T20" fmla="*/ 534 w 534"/>
                <a:gd name="T21" fmla="*/ 534 h 534"/>
              </a:gdLst>
              <a:ahLst/>
              <a:cxnLst>
                <a:cxn ang="T12">
                  <a:pos x="T0" y="T1"/>
                </a:cxn>
                <a:cxn ang="T13">
                  <a:pos x="T2" y="T3"/>
                </a:cxn>
                <a:cxn ang="T14">
                  <a:pos x="T4" y="T5"/>
                </a:cxn>
                <a:cxn ang="T15">
                  <a:pos x="T6" y="T7"/>
                </a:cxn>
                <a:cxn ang="T16">
                  <a:pos x="T8" y="T9"/>
                </a:cxn>
                <a:cxn ang="T17">
                  <a:pos x="T10" y="T11"/>
                </a:cxn>
              </a:cxnLst>
              <a:rect l="T18" t="T19" r="T20" b="T21"/>
              <a:pathLst>
                <a:path w="534" h="534">
                  <a:moveTo>
                    <a:pt x="0" y="534"/>
                  </a:moveTo>
                  <a:lnTo>
                    <a:pt x="376" y="0"/>
                  </a:lnTo>
                  <a:lnTo>
                    <a:pt x="534" y="0"/>
                  </a:lnTo>
                  <a:lnTo>
                    <a:pt x="159" y="534"/>
                  </a:lnTo>
                  <a:lnTo>
                    <a:pt x="0" y="534"/>
                  </a:lnTo>
                </a:path>
              </a:pathLst>
            </a:custGeom>
            <a:noFill/>
            <a:ln w="4763">
              <a:solidFill>
                <a:srgbClr val="000000"/>
              </a:solidFill>
              <a:round/>
              <a:headEnd/>
              <a:tailEnd/>
            </a:ln>
          </p:spPr>
          <p:txBody>
            <a:bodyPr/>
            <a:lstStyle/>
            <a:p>
              <a:endParaRPr kumimoji="0" lang="zh-TW" altLang="en-US" sz="1800">
                <a:latin typeface="Calibri" pitchFamily="34" charset="0"/>
              </a:endParaRPr>
            </a:p>
          </p:txBody>
        </p:sp>
        <p:sp>
          <p:nvSpPr>
            <p:cNvPr id="76" name="Line 83"/>
            <p:cNvSpPr>
              <a:spLocks noChangeShapeType="1"/>
            </p:cNvSpPr>
            <p:nvPr/>
          </p:nvSpPr>
          <p:spPr bwMode="auto">
            <a:xfrm flipH="1">
              <a:off x="1793" y="1090"/>
              <a:ext cx="74" cy="1"/>
            </a:xfrm>
            <a:prstGeom prst="line">
              <a:avLst/>
            </a:prstGeom>
            <a:noFill/>
            <a:ln w="14288">
              <a:solidFill>
                <a:srgbClr val="E6E6E6"/>
              </a:solidFill>
              <a:round/>
              <a:headEnd/>
              <a:tailEnd/>
            </a:ln>
          </p:spPr>
          <p:txBody>
            <a:bodyPr/>
            <a:lstStyle/>
            <a:p>
              <a:endParaRPr lang="zh-TW" altLang="en-US" sz="1800">
                <a:latin typeface="Calibri" pitchFamily="34" charset="0"/>
              </a:endParaRPr>
            </a:p>
          </p:txBody>
        </p:sp>
        <p:sp>
          <p:nvSpPr>
            <p:cNvPr id="77" name="Line 84"/>
            <p:cNvSpPr>
              <a:spLocks noChangeShapeType="1"/>
            </p:cNvSpPr>
            <p:nvPr/>
          </p:nvSpPr>
          <p:spPr bwMode="auto">
            <a:xfrm flipH="1">
              <a:off x="1793" y="1155"/>
              <a:ext cx="74" cy="1"/>
            </a:xfrm>
            <a:prstGeom prst="line">
              <a:avLst/>
            </a:prstGeom>
            <a:noFill/>
            <a:ln w="14288">
              <a:solidFill>
                <a:srgbClr val="E6E6E6"/>
              </a:solidFill>
              <a:round/>
              <a:headEnd/>
              <a:tailEnd/>
            </a:ln>
          </p:spPr>
          <p:txBody>
            <a:bodyPr/>
            <a:lstStyle/>
            <a:p>
              <a:endParaRPr lang="zh-TW" altLang="en-US" sz="1800">
                <a:latin typeface="Calibri" pitchFamily="34" charset="0"/>
              </a:endParaRPr>
            </a:p>
          </p:txBody>
        </p:sp>
        <p:sp>
          <p:nvSpPr>
            <p:cNvPr id="78" name="Line 85"/>
            <p:cNvSpPr>
              <a:spLocks noChangeShapeType="1"/>
            </p:cNvSpPr>
            <p:nvPr/>
          </p:nvSpPr>
          <p:spPr bwMode="auto">
            <a:xfrm flipH="1">
              <a:off x="1793" y="1222"/>
              <a:ext cx="74" cy="1"/>
            </a:xfrm>
            <a:prstGeom prst="line">
              <a:avLst/>
            </a:prstGeom>
            <a:noFill/>
            <a:ln w="14288">
              <a:solidFill>
                <a:srgbClr val="E6E6E6"/>
              </a:solidFill>
              <a:round/>
              <a:headEnd/>
              <a:tailEnd/>
            </a:ln>
          </p:spPr>
          <p:txBody>
            <a:bodyPr/>
            <a:lstStyle/>
            <a:p>
              <a:endParaRPr lang="zh-TW" altLang="en-US" sz="1800">
                <a:latin typeface="Calibri" pitchFamily="34" charset="0"/>
              </a:endParaRPr>
            </a:p>
          </p:txBody>
        </p:sp>
        <p:sp>
          <p:nvSpPr>
            <p:cNvPr id="79" name="Line 86"/>
            <p:cNvSpPr>
              <a:spLocks noChangeShapeType="1"/>
            </p:cNvSpPr>
            <p:nvPr/>
          </p:nvSpPr>
          <p:spPr bwMode="auto">
            <a:xfrm flipH="1">
              <a:off x="1793" y="1287"/>
              <a:ext cx="74" cy="1"/>
            </a:xfrm>
            <a:prstGeom prst="line">
              <a:avLst/>
            </a:prstGeom>
            <a:noFill/>
            <a:ln w="14288">
              <a:solidFill>
                <a:srgbClr val="E6E6E6"/>
              </a:solidFill>
              <a:round/>
              <a:headEnd/>
              <a:tailEnd/>
            </a:ln>
          </p:spPr>
          <p:txBody>
            <a:bodyPr/>
            <a:lstStyle/>
            <a:p>
              <a:endParaRPr lang="zh-TW" altLang="en-US" sz="1800">
                <a:latin typeface="Calibri" pitchFamily="34" charset="0"/>
              </a:endParaRPr>
            </a:p>
          </p:txBody>
        </p:sp>
        <p:sp>
          <p:nvSpPr>
            <p:cNvPr id="80" name="Line 87"/>
            <p:cNvSpPr>
              <a:spLocks noChangeShapeType="1"/>
            </p:cNvSpPr>
            <p:nvPr/>
          </p:nvSpPr>
          <p:spPr bwMode="auto">
            <a:xfrm flipH="1">
              <a:off x="1793" y="1353"/>
              <a:ext cx="74" cy="1"/>
            </a:xfrm>
            <a:prstGeom prst="line">
              <a:avLst/>
            </a:prstGeom>
            <a:noFill/>
            <a:ln w="14288">
              <a:solidFill>
                <a:srgbClr val="E6E6E6"/>
              </a:solidFill>
              <a:round/>
              <a:headEnd/>
              <a:tailEnd/>
            </a:ln>
          </p:spPr>
          <p:txBody>
            <a:bodyPr/>
            <a:lstStyle/>
            <a:p>
              <a:endParaRPr lang="zh-TW" altLang="en-US" sz="1800">
                <a:latin typeface="Calibri" pitchFamily="34" charset="0"/>
              </a:endParaRPr>
            </a:p>
          </p:txBody>
        </p:sp>
        <p:sp>
          <p:nvSpPr>
            <p:cNvPr id="81" name="Freeform 88"/>
            <p:cNvSpPr>
              <a:spLocks/>
            </p:cNvSpPr>
            <p:nvPr/>
          </p:nvSpPr>
          <p:spPr bwMode="auto">
            <a:xfrm>
              <a:off x="1752" y="732"/>
              <a:ext cx="534" cy="689"/>
            </a:xfrm>
            <a:custGeom>
              <a:avLst/>
              <a:gdLst>
                <a:gd name="T0" fmla="*/ 41 w 534"/>
                <a:gd name="T1" fmla="*/ 1 h 1376"/>
                <a:gd name="T2" fmla="*/ 41 w 534"/>
                <a:gd name="T3" fmla="*/ 1 h 1376"/>
                <a:gd name="T4" fmla="*/ 0 w 534"/>
                <a:gd name="T5" fmla="*/ 1 h 1376"/>
                <a:gd name="T6" fmla="*/ 0 w 534"/>
                <a:gd name="T7" fmla="*/ 1 h 1376"/>
                <a:gd name="T8" fmla="*/ 376 w 534"/>
                <a:gd name="T9" fmla="*/ 0 h 1376"/>
                <a:gd name="T10" fmla="*/ 534 w 534"/>
                <a:gd name="T11" fmla="*/ 0 h 1376"/>
                <a:gd name="T12" fmla="*/ 534 w 534"/>
                <a:gd name="T13" fmla="*/ 1 h 1376"/>
                <a:gd name="T14" fmla="*/ 494 w 534"/>
                <a:gd name="T15" fmla="*/ 1 h 1376"/>
                <a:gd name="T16" fmla="*/ 494 w 534"/>
                <a:gd name="T17" fmla="*/ 1 h 1376"/>
                <a:gd name="T18" fmla="*/ 120 w 534"/>
                <a:gd name="T19" fmla="*/ 1 h 1376"/>
                <a:gd name="T20" fmla="*/ 41 w 534"/>
                <a:gd name="T21" fmla="*/ 1 h 13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1376"/>
                <a:gd name="T35" fmla="*/ 534 w 534"/>
                <a:gd name="T36" fmla="*/ 1376 h 13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1376">
                  <a:moveTo>
                    <a:pt x="41" y="1376"/>
                  </a:moveTo>
                  <a:lnTo>
                    <a:pt x="41" y="589"/>
                  </a:lnTo>
                  <a:lnTo>
                    <a:pt x="0" y="589"/>
                  </a:lnTo>
                  <a:lnTo>
                    <a:pt x="0" y="534"/>
                  </a:lnTo>
                  <a:lnTo>
                    <a:pt x="376" y="0"/>
                  </a:lnTo>
                  <a:lnTo>
                    <a:pt x="534" y="0"/>
                  </a:lnTo>
                  <a:lnTo>
                    <a:pt x="534" y="57"/>
                  </a:lnTo>
                  <a:lnTo>
                    <a:pt x="494" y="113"/>
                  </a:lnTo>
                  <a:lnTo>
                    <a:pt x="494" y="844"/>
                  </a:lnTo>
                  <a:lnTo>
                    <a:pt x="120" y="1376"/>
                  </a:lnTo>
                  <a:lnTo>
                    <a:pt x="41" y="1376"/>
                  </a:lnTo>
                </a:path>
              </a:pathLst>
            </a:custGeom>
            <a:noFill/>
            <a:ln w="25400">
              <a:solidFill>
                <a:srgbClr val="000000"/>
              </a:solidFill>
              <a:round/>
              <a:headEnd/>
              <a:tailEnd/>
            </a:ln>
          </p:spPr>
          <p:txBody>
            <a:bodyPr/>
            <a:lstStyle/>
            <a:p>
              <a:endParaRPr kumimoji="0" lang="zh-TW" altLang="en-US" sz="1800">
                <a:latin typeface="Calibri" pitchFamily="34" charset="0"/>
              </a:endParaRPr>
            </a:p>
          </p:txBody>
        </p:sp>
      </p:grpSp>
      <p:sp>
        <p:nvSpPr>
          <p:cNvPr id="82" name="Cloud"/>
          <p:cNvSpPr>
            <a:spLocks noChangeAspect="1" noEditPoints="1" noChangeArrowheads="1"/>
          </p:cNvSpPr>
          <p:nvPr/>
        </p:nvSpPr>
        <p:spPr bwMode="auto">
          <a:xfrm>
            <a:off x="6631397" y="5171299"/>
            <a:ext cx="1655381" cy="9486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lIns="91422" tIns="45711" rIns="91422" bIns="45711" anchor="ctr"/>
          <a:lstStyle/>
          <a:p>
            <a:pPr algn="ctr">
              <a:defRPr/>
            </a:pPr>
            <a:r>
              <a:rPr kumimoji="0" lang="en-US" altLang="zh-TW" sz="1800" dirty="0" smtClean="0">
                <a:latin typeface="Calibri" pitchFamily="34" charset="0"/>
              </a:rPr>
              <a:t>Internet</a:t>
            </a:r>
            <a:endParaRPr kumimoji="0" lang="zh-TW" altLang="en-US" sz="1800" dirty="0">
              <a:latin typeface="Calibri" pitchFamily="34" charset="0"/>
            </a:endParaRPr>
          </a:p>
        </p:txBody>
      </p:sp>
      <p:grpSp>
        <p:nvGrpSpPr>
          <p:cNvPr id="83" name="Group 149"/>
          <p:cNvGrpSpPr>
            <a:grpSpLocks/>
          </p:cNvGrpSpPr>
          <p:nvPr/>
        </p:nvGrpSpPr>
        <p:grpSpPr bwMode="auto">
          <a:xfrm>
            <a:off x="4996546" y="2997731"/>
            <a:ext cx="464603" cy="1129628"/>
            <a:chOff x="2160" y="1896"/>
            <a:chExt cx="533" cy="863"/>
          </a:xfrm>
        </p:grpSpPr>
        <p:sp>
          <p:nvSpPr>
            <p:cNvPr id="84"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800">
                <a:latin typeface="Calibri" pitchFamily="34" charset="0"/>
              </a:endParaRPr>
            </a:p>
          </p:txBody>
        </p:sp>
        <p:sp>
          <p:nvSpPr>
            <p:cNvPr id="85"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800">
                <a:latin typeface="Calibri" pitchFamily="34" charset="0"/>
              </a:endParaRPr>
            </a:p>
          </p:txBody>
        </p:sp>
        <p:sp>
          <p:nvSpPr>
            <p:cNvPr id="86"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800">
                <a:latin typeface="Calibri" pitchFamily="34" charset="0"/>
              </a:endParaRPr>
            </a:p>
          </p:txBody>
        </p:sp>
        <p:sp>
          <p:nvSpPr>
            <p:cNvPr id="87"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800">
                <a:latin typeface="Calibri" pitchFamily="34" charset="0"/>
              </a:endParaRPr>
            </a:p>
          </p:txBody>
        </p:sp>
        <p:sp>
          <p:nvSpPr>
            <p:cNvPr id="88"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800">
                <a:latin typeface="Calibri" pitchFamily="34" charset="0"/>
              </a:endParaRPr>
            </a:p>
          </p:txBody>
        </p:sp>
        <p:sp>
          <p:nvSpPr>
            <p:cNvPr id="89"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800">
                <a:latin typeface="Calibri" pitchFamily="34" charset="0"/>
              </a:endParaRPr>
            </a:p>
          </p:txBody>
        </p:sp>
        <p:sp>
          <p:nvSpPr>
            <p:cNvPr id="90"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800">
                <a:latin typeface="Calibri" pitchFamily="34" charset="0"/>
              </a:endParaRPr>
            </a:p>
          </p:txBody>
        </p:sp>
        <p:sp>
          <p:nvSpPr>
            <p:cNvPr id="91"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800">
                <a:latin typeface="Calibri" pitchFamily="34" charset="0"/>
              </a:endParaRPr>
            </a:p>
          </p:txBody>
        </p:sp>
        <p:sp>
          <p:nvSpPr>
            <p:cNvPr id="92"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800">
                <a:latin typeface="Calibri" pitchFamily="34" charset="0"/>
              </a:endParaRPr>
            </a:p>
          </p:txBody>
        </p:sp>
        <p:sp>
          <p:nvSpPr>
            <p:cNvPr id="93"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800">
                <a:latin typeface="Calibri" pitchFamily="34" charset="0"/>
              </a:endParaRPr>
            </a:p>
          </p:txBody>
        </p:sp>
        <p:sp>
          <p:nvSpPr>
            <p:cNvPr id="94"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800">
                <a:latin typeface="Calibri" pitchFamily="34" charset="0"/>
              </a:endParaRPr>
            </a:p>
          </p:txBody>
        </p:sp>
        <p:sp>
          <p:nvSpPr>
            <p:cNvPr id="95"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800">
                <a:latin typeface="Calibri" pitchFamily="34" charset="0"/>
              </a:endParaRPr>
            </a:p>
          </p:txBody>
        </p:sp>
        <p:sp>
          <p:nvSpPr>
            <p:cNvPr id="96"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800">
                <a:latin typeface="Calibri" pitchFamily="34" charset="0"/>
              </a:endParaRPr>
            </a:p>
          </p:txBody>
        </p:sp>
        <p:sp>
          <p:nvSpPr>
            <p:cNvPr id="97"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800">
                <a:latin typeface="Calibri" pitchFamily="34" charset="0"/>
              </a:endParaRPr>
            </a:p>
          </p:txBody>
        </p:sp>
      </p:grpSp>
      <p:grpSp>
        <p:nvGrpSpPr>
          <p:cNvPr id="98" name="Group 149"/>
          <p:cNvGrpSpPr>
            <a:grpSpLocks/>
          </p:cNvGrpSpPr>
          <p:nvPr/>
        </p:nvGrpSpPr>
        <p:grpSpPr bwMode="auto">
          <a:xfrm>
            <a:off x="5602276" y="2997731"/>
            <a:ext cx="464603" cy="1129628"/>
            <a:chOff x="2160" y="1896"/>
            <a:chExt cx="533" cy="863"/>
          </a:xfrm>
        </p:grpSpPr>
        <p:sp>
          <p:nvSpPr>
            <p:cNvPr id="99"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800">
                <a:latin typeface="Calibri" pitchFamily="34" charset="0"/>
              </a:endParaRPr>
            </a:p>
          </p:txBody>
        </p:sp>
        <p:sp>
          <p:nvSpPr>
            <p:cNvPr id="100"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800">
                <a:latin typeface="Calibri" pitchFamily="34" charset="0"/>
              </a:endParaRPr>
            </a:p>
          </p:txBody>
        </p:sp>
        <p:sp>
          <p:nvSpPr>
            <p:cNvPr id="101"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800">
                <a:latin typeface="Calibri" pitchFamily="34" charset="0"/>
              </a:endParaRPr>
            </a:p>
          </p:txBody>
        </p:sp>
        <p:sp>
          <p:nvSpPr>
            <p:cNvPr id="102"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800">
                <a:latin typeface="Calibri" pitchFamily="34" charset="0"/>
              </a:endParaRPr>
            </a:p>
          </p:txBody>
        </p:sp>
        <p:sp>
          <p:nvSpPr>
            <p:cNvPr id="103"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800">
                <a:latin typeface="Calibri" pitchFamily="34" charset="0"/>
              </a:endParaRPr>
            </a:p>
          </p:txBody>
        </p:sp>
        <p:sp>
          <p:nvSpPr>
            <p:cNvPr id="104"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800">
                <a:latin typeface="Calibri" pitchFamily="34" charset="0"/>
              </a:endParaRPr>
            </a:p>
          </p:txBody>
        </p:sp>
        <p:sp>
          <p:nvSpPr>
            <p:cNvPr id="105"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800">
                <a:latin typeface="Calibri" pitchFamily="34" charset="0"/>
              </a:endParaRPr>
            </a:p>
          </p:txBody>
        </p:sp>
        <p:sp>
          <p:nvSpPr>
            <p:cNvPr id="106"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800">
                <a:latin typeface="Calibri" pitchFamily="34" charset="0"/>
              </a:endParaRPr>
            </a:p>
          </p:txBody>
        </p:sp>
        <p:sp>
          <p:nvSpPr>
            <p:cNvPr id="107"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800">
                <a:latin typeface="Calibri" pitchFamily="34" charset="0"/>
              </a:endParaRPr>
            </a:p>
          </p:txBody>
        </p:sp>
        <p:sp>
          <p:nvSpPr>
            <p:cNvPr id="108"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800">
                <a:latin typeface="Calibri" pitchFamily="34" charset="0"/>
              </a:endParaRPr>
            </a:p>
          </p:txBody>
        </p:sp>
        <p:sp>
          <p:nvSpPr>
            <p:cNvPr id="109"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800">
                <a:latin typeface="Calibri" pitchFamily="34" charset="0"/>
              </a:endParaRPr>
            </a:p>
          </p:txBody>
        </p:sp>
        <p:sp>
          <p:nvSpPr>
            <p:cNvPr id="110"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800">
                <a:latin typeface="Calibri" pitchFamily="34" charset="0"/>
              </a:endParaRPr>
            </a:p>
          </p:txBody>
        </p:sp>
        <p:sp>
          <p:nvSpPr>
            <p:cNvPr id="111"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800">
                <a:latin typeface="Calibri" pitchFamily="34" charset="0"/>
              </a:endParaRPr>
            </a:p>
          </p:txBody>
        </p:sp>
        <p:sp>
          <p:nvSpPr>
            <p:cNvPr id="112"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800">
                <a:latin typeface="Calibri" pitchFamily="34" charset="0"/>
              </a:endParaRPr>
            </a:p>
          </p:txBody>
        </p:sp>
      </p:grpSp>
      <p:cxnSp>
        <p:nvCxnSpPr>
          <p:cNvPr id="123" name="直線接點 122"/>
          <p:cNvCxnSpPr/>
          <p:nvPr/>
        </p:nvCxnSpPr>
        <p:spPr>
          <a:xfrm>
            <a:off x="2865126" y="4049453"/>
            <a:ext cx="352823" cy="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865126" y="5029508"/>
            <a:ext cx="352823" cy="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a:off x="2865126" y="6012675"/>
            <a:ext cx="352823" cy="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a:xfrm rot="5400000">
            <a:off x="2236337" y="5031063"/>
            <a:ext cx="1963223" cy="1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a:off x="5714057" y="5590425"/>
            <a:ext cx="917338" cy="1560"/>
          </a:xfrm>
          <a:prstGeom prst="line">
            <a:avLst/>
          </a:prstGeom>
        </p:spPr>
        <p:style>
          <a:lnRef idx="1">
            <a:schemeClr val="accent1"/>
          </a:lnRef>
          <a:fillRef idx="0">
            <a:schemeClr val="accent1"/>
          </a:fillRef>
          <a:effectRef idx="0">
            <a:schemeClr val="accent1"/>
          </a:effectRef>
          <a:fontRef idx="minor">
            <a:schemeClr val="tx1"/>
          </a:fontRef>
        </p:style>
      </p:cxnSp>
      <p:sp>
        <p:nvSpPr>
          <p:cNvPr id="134" name="圓角矩形 133"/>
          <p:cNvSpPr/>
          <p:nvPr/>
        </p:nvSpPr>
        <p:spPr>
          <a:xfrm>
            <a:off x="4514463" y="2857500"/>
            <a:ext cx="1975804" cy="1682760"/>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TW" altLang="en-US" sz="1800">
              <a:latin typeface="Calibri" pitchFamily="34" charset="0"/>
            </a:endParaRPr>
          </a:p>
        </p:txBody>
      </p:sp>
      <p:cxnSp>
        <p:nvCxnSpPr>
          <p:cNvPr id="136" name="直線接點 135"/>
          <p:cNvCxnSpPr>
            <a:stCxn id="134" idx="2"/>
          </p:cNvCxnSpPr>
          <p:nvPr/>
        </p:nvCxnSpPr>
        <p:spPr>
          <a:xfrm rot="5400000">
            <a:off x="5256961" y="4785663"/>
            <a:ext cx="490808" cy="1569"/>
          </a:xfrm>
          <a:prstGeom prst="line">
            <a:avLst/>
          </a:prstGeom>
        </p:spPr>
        <p:style>
          <a:lnRef idx="1">
            <a:schemeClr val="accent1"/>
          </a:lnRef>
          <a:fillRef idx="0">
            <a:schemeClr val="accent1"/>
          </a:fillRef>
          <a:effectRef idx="0">
            <a:schemeClr val="accent1"/>
          </a:effectRef>
          <a:fontRef idx="minor">
            <a:schemeClr val="tx1"/>
          </a:fontRef>
        </p:style>
      </p:cxnSp>
      <p:sp>
        <p:nvSpPr>
          <p:cNvPr id="137" name="文字方塊 136"/>
          <p:cNvSpPr txBox="1"/>
          <p:nvPr/>
        </p:nvSpPr>
        <p:spPr>
          <a:xfrm>
            <a:off x="4940402" y="4189684"/>
            <a:ext cx="1338792" cy="369314"/>
          </a:xfrm>
          <a:prstGeom prst="rect">
            <a:avLst/>
          </a:prstGeom>
          <a:noFill/>
        </p:spPr>
        <p:txBody>
          <a:bodyPr wrap="none" lIns="91422" tIns="45711" rIns="91422" bIns="45711" rtlCol="0">
            <a:spAutoFit/>
          </a:bodyPr>
          <a:lstStyle/>
          <a:p>
            <a:r>
              <a:rPr lang="zh-TW" altLang="en-US" sz="1800" dirty="0" smtClean="0">
                <a:latin typeface="Calibri" pitchFamily="34" charset="0"/>
              </a:rPr>
              <a:t>網站伺服器</a:t>
            </a:r>
            <a:endParaRPr lang="zh-TW" altLang="en-US" sz="1800" dirty="0">
              <a:latin typeface="Calibri" pitchFamily="34" charset="0"/>
            </a:endParaRPr>
          </a:p>
        </p:txBody>
      </p:sp>
      <p:sp>
        <p:nvSpPr>
          <p:cNvPr id="138" name="文字方塊 137"/>
          <p:cNvSpPr txBox="1"/>
          <p:nvPr/>
        </p:nvSpPr>
        <p:spPr>
          <a:xfrm>
            <a:off x="6560832" y="3488539"/>
            <a:ext cx="643088" cy="369314"/>
          </a:xfrm>
          <a:prstGeom prst="rect">
            <a:avLst/>
          </a:prstGeom>
          <a:noFill/>
        </p:spPr>
        <p:txBody>
          <a:bodyPr wrap="none" lIns="91422" tIns="45711" rIns="91422" bIns="45711" rtlCol="0">
            <a:spAutoFit/>
          </a:bodyPr>
          <a:lstStyle/>
          <a:p>
            <a:r>
              <a:rPr lang="en-US" altLang="zh-TW" sz="1800" b="1" dirty="0" smtClean="0">
                <a:latin typeface="Calibri" pitchFamily="34" charset="0"/>
              </a:rPr>
              <a:t>DMZ</a:t>
            </a:r>
            <a:endParaRPr lang="zh-TW" altLang="en-US" sz="1800" b="1" dirty="0">
              <a:latin typeface="Calibri" pitchFamily="34" charset="0"/>
            </a:endParaRPr>
          </a:p>
        </p:txBody>
      </p:sp>
      <p:sp>
        <p:nvSpPr>
          <p:cNvPr id="139" name="文字方塊 138"/>
          <p:cNvSpPr txBox="1"/>
          <p:nvPr/>
        </p:nvSpPr>
        <p:spPr>
          <a:xfrm>
            <a:off x="1643042" y="2997731"/>
            <a:ext cx="1107959" cy="369314"/>
          </a:xfrm>
          <a:prstGeom prst="rect">
            <a:avLst/>
          </a:prstGeom>
          <a:noFill/>
        </p:spPr>
        <p:txBody>
          <a:bodyPr wrap="none" lIns="91422" tIns="45711" rIns="91422" bIns="45711" rtlCol="0">
            <a:spAutoFit/>
          </a:bodyPr>
          <a:lstStyle/>
          <a:p>
            <a:r>
              <a:rPr lang="zh-TW" altLang="en-US" sz="1800" dirty="0" smtClean="0">
                <a:latin typeface="Calibri" pitchFamily="34" charset="0"/>
              </a:rPr>
              <a:t>內部網路</a:t>
            </a:r>
            <a:endParaRPr lang="zh-TW" altLang="en-US" sz="1800" dirty="0">
              <a:latin typeface="Calibri" pitchFamily="34" charset="0"/>
            </a:endParaRPr>
          </a:p>
        </p:txBody>
      </p:sp>
      <p:pic>
        <p:nvPicPr>
          <p:cNvPr id="128" name="Picture 5" descr="C:\Program Files\Microsoft Office\MEDIA\CAGCAT10\j0285750.wmf"/>
          <p:cNvPicPr>
            <a:picLocks noChangeAspect="1" noChangeArrowheads="1"/>
          </p:cNvPicPr>
          <p:nvPr/>
        </p:nvPicPr>
        <p:blipFill>
          <a:blip r:embed="rId2" cstate="print"/>
          <a:srcRect/>
          <a:stretch>
            <a:fillRect/>
          </a:stretch>
        </p:blipFill>
        <p:spPr bwMode="auto">
          <a:xfrm>
            <a:off x="1698610" y="4621699"/>
            <a:ext cx="1197866" cy="736133"/>
          </a:xfrm>
          <a:prstGeom prst="rect">
            <a:avLst/>
          </a:prstGeom>
          <a:noFill/>
        </p:spPr>
      </p:pic>
      <p:pic>
        <p:nvPicPr>
          <p:cNvPr id="130" name="Picture 5" descr="C:\Program Files\Microsoft Office\MEDIA\CAGCAT10\j0285750.wmf"/>
          <p:cNvPicPr>
            <a:picLocks noChangeAspect="1" noChangeArrowheads="1"/>
          </p:cNvPicPr>
          <p:nvPr/>
        </p:nvPicPr>
        <p:blipFill>
          <a:blip r:embed="rId2" cstate="print"/>
          <a:srcRect/>
          <a:stretch>
            <a:fillRect/>
          </a:stretch>
        </p:blipFill>
        <p:spPr bwMode="auto">
          <a:xfrm>
            <a:off x="1680431" y="5572144"/>
            <a:ext cx="1216046" cy="747308"/>
          </a:xfrm>
          <a:prstGeom prst="rect">
            <a:avLst/>
          </a:prstGeom>
          <a:noFill/>
        </p:spPr>
      </p:pic>
      <p:cxnSp>
        <p:nvCxnSpPr>
          <p:cNvPr id="135" name="直線接點 134"/>
          <p:cNvCxnSpPr/>
          <p:nvPr/>
        </p:nvCxnSpPr>
        <p:spPr>
          <a:xfrm>
            <a:off x="3214678" y="5643578"/>
            <a:ext cx="1928826" cy="159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文字方塊 128"/>
          <p:cNvSpPr txBox="1"/>
          <p:nvPr/>
        </p:nvSpPr>
        <p:spPr>
          <a:xfrm>
            <a:off x="4233411" y="5718281"/>
            <a:ext cx="877127" cy="369314"/>
          </a:xfrm>
          <a:prstGeom prst="rect">
            <a:avLst/>
          </a:prstGeom>
          <a:noFill/>
        </p:spPr>
        <p:txBody>
          <a:bodyPr wrap="none" lIns="91422" tIns="45711" rIns="91422" bIns="45711" rtlCol="0">
            <a:spAutoFit/>
          </a:bodyPr>
          <a:lstStyle/>
          <a:p>
            <a:r>
              <a:rPr lang="zh-TW" altLang="en-US" sz="1800" dirty="0" smtClean="0">
                <a:latin typeface="Calibri" pitchFamily="34" charset="0"/>
              </a:rPr>
              <a:t>防火牆</a:t>
            </a:r>
            <a:endParaRPr lang="zh-TW" altLang="en-US" sz="1800" dirty="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1" y="1357298"/>
            <a:ext cx="4214841" cy="5098440"/>
          </a:xfrm>
        </p:spPr>
        <p:txBody>
          <a:bodyPr>
            <a:normAutofit/>
          </a:bodyPr>
          <a:lstStyle/>
          <a:p>
            <a:pPr>
              <a:lnSpc>
                <a:spcPct val="120000"/>
              </a:lnSpc>
              <a:buNone/>
            </a:pPr>
            <a:r>
              <a:rPr lang="en-US" altLang="zh-TW" sz="2000" u="sng" dirty="0" smtClean="0"/>
              <a:t>Virtual Local Area Networks (VLAN)</a:t>
            </a:r>
          </a:p>
          <a:p>
            <a:pPr>
              <a:lnSpc>
                <a:spcPct val="120000"/>
              </a:lnSpc>
            </a:pPr>
            <a:r>
              <a:rPr lang="zh-TW" altLang="en-US" sz="2000" dirty="0" smtClean="0"/>
              <a:t>公司組織龐大，我們將 </a:t>
            </a:r>
            <a:r>
              <a:rPr lang="en-US" altLang="zh-TW" sz="2000" dirty="0" smtClean="0"/>
              <a:t>LAN</a:t>
            </a:r>
            <a:r>
              <a:rPr lang="zh-TW" altLang="en-US" sz="2000" dirty="0" smtClean="0"/>
              <a:t> 分割為數個虛擬的 </a:t>
            </a:r>
            <a:r>
              <a:rPr lang="en-US" altLang="zh-TW" sz="2000" dirty="0" smtClean="0"/>
              <a:t>VLAN</a:t>
            </a:r>
            <a:r>
              <a:rPr lang="zh-TW" altLang="en-US" sz="2000" dirty="0" smtClean="0"/>
              <a:t> 的好處為：</a:t>
            </a:r>
            <a:endParaRPr lang="en-US" altLang="zh-TW" sz="2000" dirty="0" smtClean="0"/>
          </a:p>
          <a:p>
            <a:pPr lvl="1">
              <a:lnSpc>
                <a:spcPct val="120000"/>
              </a:lnSpc>
            </a:pPr>
            <a:r>
              <a:rPr lang="zh-TW" altLang="en-US" sz="2000" dirty="0" smtClean="0"/>
              <a:t>降低 </a:t>
            </a:r>
            <a:r>
              <a:rPr lang="en-US" altLang="zh-TW" sz="2000" dirty="0" smtClean="0"/>
              <a:t>LAN</a:t>
            </a:r>
            <a:r>
              <a:rPr lang="zh-TW" altLang="en-US" sz="2000" dirty="0" smtClean="0"/>
              <a:t>的廣播</a:t>
            </a:r>
            <a:r>
              <a:rPr lang="en-US" altLang="zh-TW" sz="2000" dirty="0" smtClean="0"/>
              <a:t>(broadcast)</a:t>
            </a:r>
            <a:r>
              <a:rPr lang="zh-TW" altLang="en-US" sz="2000" dirty="0" smtClean="0"/>
              <a:t>流量</a:t>
            </a:r>
            <a:endParaRPr lang="en-US" altLang="zh-TW" sz="2000" dirty="0" smtClean="0"/>
          </a:p>
          <a:p>
            <a:pPr lvl="1">
              <a:lnSpc>
                <a:spcPct val="120000"/>
              </a:lnSpc>
            </a:pPr>
            <a:r>
              <a:rPr lang="zh-TW" altLang="en-US" sz="2000" dirty="0" smtClean="0"/>
              <a:t>提高網路效能且方便管理</a:t>
            </a:r>
            <a:endParaRPr lang="en-US" altLang="zh-TW" sz="2000" dirty="0" smtClean="0"/>
          </a:p>
          <a:p>
            <a:pPr lvl="1">
              <a:lnSpc>
                <a:spcPct val="120000"/>
              </a:lnSpc>
            </a:pPr>
            <a:r>
              <a:rPr lang="zh-TW" altLang="en-US" sz="2000" dirty="0" smtClean="0"/>
              <a:t>降低對網路實體連結的依賴</a:t>
            </a:r>
            <a:endParaRPr lang="en-US" altLang="zh-TW" sz="2000" dirty="0" smtClean="0"/>
          </a:p>
          <a:p>
            <a:pPr lvl="1">
              <a:lnSpc>
                <a:spcPct val="120000"/>
              </a:lnSpc>
            </a:pPr>
            <a:r>
              <a:rPr lang="zh-TW" altLang="en-US" sz="2000" dirty="0" smtClean="0"/>
              <a:t>強化資訊安全管理，可以將權限相當的使用者劃分在同一個 </a:t>
            </a:r>
            <a:r>
              <a:rPr lang="en-US" altLang="zh-TW" sz="2000" dirty="0" smtClean="0"/>
              <a:t>VLAN</a:t>
            </a:r>
            <a:r>
              <a:rPr lang="zh-TW" altLang="en-US" sz="2000" dirty="0" smtClean="0"/>
              <a:t> 區域內。</a:t>
            </a:r>
            <a:endParaRPr lang="en-US" altLang="zh-TW" sz="2000" dirty="0" smtClean="0"/>
          </a:p>
          <a:p>
            <a:pPr lvl="1">
              <a:lnSpc>
                <a:spcPct val="120000"/>
              </a:lnSpc>
            </a:pPr>
            <a:endParaRPr lang="en-US" altLang="zh-TW" sz="2000" dirty="0" smtClean="0"/>
          </a:p>
          <a:p>
            <a:pPr lvl="1">
              <a:lnSpc>
                <a:spcPct val="120000"/>
              </a:lnSpc>
            </a:pPr>
            <a:endParaRPr lang="en-US" altLang="zh-TW" sz="2000" dirty="0" smtClean="0"/>
          </a:p>
          <a:p>
            <a:pPr>
              <a:lnSpc>
                <a:spcPct val="120000"/>
              </a:lnSpc>
            </a:pP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融入新科技 </a:t>
            </a:r>
            <a:r>
              <a:rPr lang="en-US" altLang="zh-TW" dirty="0" smtClean="0"/>
              <a:t>(I)</a:t>
            </a:r>
            <a:endParaRPr lang="zh-TW" altLang="en-US" dirty="0"/>
          </a:p>
        </p:txBody>
      </p:sp>
      <p:sp>
        <p:nvSpPr>
          <p:cNvPr id="4" name="雲朵形 3"/>
          <p:cNvSpPr/>
          <p:nvPr/>
        </p:nvSpPr>
        <p:spPr>
          <a:xfrm>
            <a:off x="5137100" y="1945886"/>
            <a:ext cx="1889140" cy="422145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TW" altLang="en-US" sz="1800">
              <a:latin typeface="Calibri" pitchFamily="34" charset="0"/>
            </a:endParaRPr>
          </a:p>
        </p:txBody>
      </p:sp>
      <p:sp>
        <p:nvSpPr>
          <p:cNvPr id="5" name="橢圓 4"/>
          <p:cNvSpPr/>
          <p:nvPr/>
        </p:nvSpPr>
        <p:spPr>
          <a:xfrm>
            <a:off x="5000629" y="2285996"/>
            <a:ext cx="2286016" cy="1023383"/>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altLang="zh-TW" sz="1800" dirty="0" smtClean="0">
                <a:solidFill>
                  <a:sysClr val="windowText" lastClr="000000"/>
                </a:solidFill>
                <a:latin typeface="Calibri" pitchFamily="34" charset="0"/>
              </a:rPr>
              <a:t>VLAN 1</a:t>
            </a:r>
            <a:endParaRPr lang="zh-TW" altLang="en-US" sz="1800" dirty="0">
              <a:solidFill>
                <a:sysClr val="windowText" lastClr="000000"/>
              </a:solidFill>
              <a:latin typeface="Calibri" pitchFamily="34" charset="0"/>
            </a:endParaRPr>
          </a:p>
        </p:txBody>
      </p:sp>
      <p:sp>
        <p:nvSpPr>
          <p:cNvPr id="6" name="橢圓 5"/>
          <p:cNvSpPr/>
          <p:nvPr/>
        </p:nvSpPr>
        <p:spPr>
          <a:xfrm>
            <a:off x="5000629" y="3386554"/>
            <a:ext cx="2286016" cy="1051808"/>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altLang="zh-TW" sz="1800" dirty="0" smtClean="0">
                <a:solidFill>
                  <a:sysClr val="windowText" lastClr="000000"/>
                </a:solidFill>
                <a:latin typeface="Calibri" pitchFamily="34" charset="0"/>
              </a:rPr>
              <a:t>VLAN 2</a:t>
            </a:r>
            <a:endParaRPr lang="zh-TW" altLang="en-US" sz="1800" dirty="0">
              <a:solidFill>
                <a:sysClr val="windowText" lastClr="000000"/>
              </a:solidFill>
              <a:latin typeface="Calibri" pitchFamily="34" charset="0"/>
            </a:endParaRPr>
          </a:p>
        </p:txBody>
      </p:sp>
      <p:sp>
        <p:nvSpPr>
          <p:cNvPr id="7" name="橢圓 6"/>
          <p:cNvSpPr/>
          <p:nvPr/>
        </p:nvSpPr>
        <p:spPr>
          <a:xfrm>
            <a:off x="5000629" y="4505749"/>
            <a:ext cx="2286016" cy="994958"/>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r>
              <a:rPr lang="en-US" altLang="zh-TW" sz="1800" dirty="0" smtClean="0">
                <a:solidFill>
                  <a:sysClr val="windowText" lastClr="000000"/>
                </a:solidFill>
                <a:latin typeface="Calibri" pitchFamily="34" charset="0"/>
              </a:rPr>
              <a:t>VLAN 3</a:t>
            </a:r>
            <a:endParaRPr lang="zh-TW" altLang="en-US" sz="1800" dirty="0">
              <a:solidFill>
                <a:sysClr val="windowText" lastClr="000000"/>
              </a:solidFill>
              <a:latin typeface="Calibri" pitchFamily="34" charset="0"/>
            </a:endParaRPr>
          </a:p>
        </p:txBody>
      </p:sp>
      <p:sp>
        <p:nvSpPr>
          <p:cNvPr id="8" name="矩形 7"/>
          <p:cNvSpPr/>
          <p:nvPr/>
        </p:nvSpPr>
        <p:spPr>
          <a:xfrm>
            <a:off x="7548582" y="3643314"/>
            <a:ext cx="952508" cy="540120"/>
          </a:xfrm>
          <a:prstGeom prst="rect">
            <a:avLst/>
          </a:prstGeom>
        </p:spPr>
        <p:style>
          <a:lnRef idx="2">
            <a:schemeClr val="accent1"/>
          </a:lnRef>
          <a:fillRef idx="1">
            <a:schemeClr val="lt1"/>
          </a:fillRef>
          <a:effectRef idx="0">
            <a:schemeClr val="accent1"/>
          </a:effectRef>
          <a:fontRef idx="minor">
            <a:schemeClr val="dk1"/>
          </a:fontRef>
        </p:style>
        <p:txBody>
          <a:bodyPr lIns="91422" tIns="45711" rIns="91422" bIns="45711" rtlCol="0" anchor="ctr"/>
          <a:lstStyle/>
          <a:p>
            <a:pPr algn="ctr"/>
            <a:r>
              <a:rPr lang="zh-TW" altLang="en-US" sz="1800" dirty="0" smtClean="0">
                <a:latin typeface="Calibri" pitchFamily="34" charset="0"/>
              </a:rPr>
              <a:t>路由器</a:t>
            </a:r>
            <a:endParaRPr lang="zh-TW" altLang="en-US" sz="1800" dirty="0">
              <a:latin typeface="Calibri" pitchFamily="34" charset="0"/>
            </a:endParaRPr>
          </a:p>
        </p:txBody>
      </p:sp>
      <p:cxnSp>
        <p:nvCxnSpPr>
          <p:cNvPr id="10" name="直線接點 9"/>
          <p:cNvCxnSpPr>
            <a:stCxn id="5" idx="6"/>
            <a:endCxn id="8" idx="0"/>
          </p:cNvCxnSpPr>
          <p:nvPr/>
        </p:nvCxnSpPr>
        <p:spPr>
          <a:xfrm>
            <a:off x="7286645" y="2797688"/>
            <a:ext cx="738191" cy="845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接點 11"/>
          <p:cNvCxnSpPr>
            <a:stCxn id="7" idx="6"/>
            <a:endCxn id="8" idx="2"/>
          </p:cNvCxnSpPr>
          <p:nvPr/>
        </p:nvCxnSpPr>
        <p:spPr>
          <a:xfrm flipV="1">
            <a:off x="7286645" y="4183434"/>
            <a:ext cx="738191" cy="819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p:cNvCxnSpPr>
            <a:stCxn id="6" idx="6"/>
            <a:endCxn id="8" idx="1"/>
          </p:cNvCxnSpPr>
          <p:nvPr/>
        </p:nvCxnSpPr>
        <p:spPr>
          <a:xfrm>
            <a:off x="7286645" y="3912458"/>
            <a:ext cx="261937" cy="916"/>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5500694" y="1428736"/>
            <a:ext cx="1285884" cy="369314"/>
          </a:xfrm>
          <a:prstGeom prst="rect">
            <a:avLst/>
          </a:prstGeom>
          <a:noFill/>
        </p:spPr>
        <p:txBody>
          <a:bodyPr wrap="square" lIns="91422" tIns="45711" rIns="91422" bIns="45711" rtlCol="0">
            <a:spAutoFit/>
          </a:bodyPr>
          <a:lstStyle/>
          <a:p>
            <a:r>
              <a:rPr lang="zh-TW" altLang="en-US" sz="1800" dirty="0" smtClean="0">
                <a:latin typeface="Calibri" pitchFamily="34" charset="0"/>
              </a:rPr>
              <a:t>企業網路</a:t>
            </a:r>
            <a:endParaRPr lang="zh-TW" altLang="en-US" sz="1800" dirty="0">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a:lnSpc>
                <a:spcPct val="120000"/>
              </a:lnSpc>
              <a:buNone/>
            </a:pPr>
            <a:r>
              <a:rPr lang="en-US" altLang="zh-TW" sz="2000" u="sng" dirty="0" smtClean="0"/>
              <a:t>Network Address Translation (NAT)</a:t>
            </a:r>
          </a:p>
          <a:p>
            <a:pPr>
              <a:lnSpc>
                <a:spcPct val="120000"/>
              </a:lnSpc>
            </a:pPr>
            <a:r>
              <a:rPr lang="en-US" altLang="zh-TW" sz="2000" dirty="0" smtClean="0"/>
              <a:t>IP</a:t>
            </a:r>
            <a:r>
              <a:rPr lang="zh-TW" altLang="en-US" sz="2000" dirty="0" smtClean="0"/>
              <a:t> 位址有被用罄的顧慮，故部分私有 </a:t>
            </a:r>
            <a:r>
              <a:rPr lang="en-US" altLang="zh-TW" sz="2000" dirty="0" smtClean="0"/>
              <a:t>IP</a:t>
            </a:r>
            <a:r>
              <a:rPr lang="zh-TW" altLang="en-US" sz="2000" dirty="0" smtClean="0"/>
              <a:t> 位址</a:t>
            </a:r>
            <a:r>
              <a:rPr lang="zh-TW" altLang="en-US" sz="2000" dirty="0" smtClean="0">
                <a:latin typeface="微軟正黑體"/>
                <a:ea typeface="微軟正黑體"/>
              </a:rPr>
              <a:t> </a:t>
            </a:r>
            <a:r>
              <a:rPr lang="en-US" altLang="zh-TW" sz="2000" dirty="0" smtClean="0">
                <a:latin typeface="微軟正黑體"/>
                <a:ea typeface="微軟正黑體"/>
              </a:rPr>
              <a:t>(</a:t>
            </a:r>
            <a:r>
              <a:rPr lang="zh-TW" altLang="en-US" sz="2000" dirty="0" smtClean="0">
                <a:latin typeface="微軟正黑體"/>
                <a:ea typeface="微軟正黑體"/>
              </a:rPr>
              <a:t>如下</a:t>
            </a:r>
            <a:r>
              <a:rPr lang="en-US" altLang="zh-TW" sz="2000" dirty="0" smtClean="0">
                <a:latin typeface="微軟正黑體"/>
                <a:ea typeface="微軟正黑體"/>
              </a:rPr>
              <a:t>)</a:t>
            </a:r>
            <a:r>
              <a:rPr lang="zh-TW" altLang="en-US" sz="2000" dirty="0" smtClean="0">
                <a:latin typeface="微軟正黑體"/>
                <a:ea typeface="微軟正黑體"/>
              </a:rPr>
              <a:t> </a:t>
            </a:r>
            <a:r>
              <a:rPr lang="zh-TW" altLang="en-US" sz="2000" dirty="0" smtClean="0"/>
              <a:t>被保留給內部 </a:t>
            </a:r>
            <a:r>
              <a:rPr lang="en-US" altLang="zh-TW" sz="2000" dirty="0" smtClean="0"/>
              <a:t>LAN</a:t>
            </a:r>
            <a:r>
              <a:rPr lang="zh-TW" altLang="en-US" sz="2000" dirty="0" smtClean="0"/>
              <a:t> 使用，其上所有電腦在公開網路上共用一個 </a:t>
            </a:r>
            <a:r>
              <a:rPr lang="en-US" altLang="zh-TW" sz="2000" dirty="0" smtClean="0"/>
              <a:t>IP </a:t>
            </a:r>
            <a:r>
              <a:rPr lang="zh-TW" altLang="en-US" sz="2000" dirty="0" smtClean="0"/>
              <a:t>位址。</a:t>
            </a:r>
            <a:endParaRPr lang="en-US" altLang="zh-TW" sz="2000" dirty="0" smtClean="0"/>
          </a:p>
          <a:p>
            <a:pPr lvl="1">
              <a:lnSpc>
                <a:spcPct val="120000"/>
              </a:lnSpc>
            </a:pPr>
            <a:r>
              <a:rPr lang="en-US" altLang="zh-TW" sz="2000" dirty="0" smtClean="0"/>
              <a:t>10.0.0.0 – 10.255.255.255</a:t>
            </a:r>
          </a:p>
          <a:p>
            <a:pPr lvl="1">
              <a:lnSpc>
                <a:spcPct val="120000"/>
              </a:lnSpc>
              <a:spcBef>
                <a:spcPts val="600"/>
              </a:spcBef>
            </a:pPr>
            <a:r>
              <a:rPr lang="en-US" altLang="zh-TW" sz="2000" dirty="0" smtClean="0"/>
              <a:t>172.16.0.0 – 172.31.255.255</a:t>
            </a:r>
          </a:p>
          <a:p>
            <a:pPr lvl="1">
              <a:lnSpc>
                <a:spcPct val="120000"/>
              </a:lnSpc>
              <a:spcBef>
                <a:spcPts val="600"/>
              </a:spcBef>
            </a:pPr>
            <a:r>
              <a:rPr lang="en-US" altLang="zh-TW" sz="2000" dirty="0" smtClean="0"/>
              <a:t>192.168.0.0 – 192.168.255.255</a:t>
            </a:r>
          </a:p>
          <a:p>
            <a:pPr>
              <a:lnSpc>
                <a:spcPct val="120000"/>
              </a:lnSpc>
            </a:pPr>
            <a:r>
              <a:rPr lang="zh-TW" altLang="en-US" sz="2000" dirty="0" smtClean="0"/>
              <a:t>使用 </a:t>
            </a:r>
            <a:r>
              <a:rPr lang="en-US" altLang="zh-TW" sz="2000" dirty="0" smtClean="0"/>
              <a:t>NAT</a:t>
            </a:r>
            <a:r>
              <a:rPr lang="zh-TW" altLang="en-US" sz="2000" dirty="0" smtClean="0"/>
              <a:t> 的公司與外部網路只有一個接點，可以有效隱藏內部網路不為外部知曉。</a:t>
            </a:r>
            <a:endParaRPr lang="en-US" altLang="zh-TW" sz="2000" dirty="0" smtClean="0"/>
          </a:p>
          <a:p>
            <a:pPr>
              <a:lnSpc>
                <a:spcPct val="120000"/>
              </a:lnSpc>
            </a:pPr>
            <a:r>
              <a:rPr lang="en-US" altLang="zh-TW" sz="2000" dirty="0" smtClean="0"/>
              <a:t>NAT</a:t>
            </a:r>
            <a:r>
              <a:rPr lang="zh-TW" altLang="en-US" sz="2000" dirty="0" smtClean="0"/>
              <a:t> 伺服器可以監控進出的資料，所以除了提供 </a:t>
            </a:r>
            <a:r>
              <a:rPr lang="en-US" altLang="zh-TW" sz="2000" dirty="0" smtClean="0"/>
              <a:t>IP</a:t>
            </a:r>
            <a:r>
              <a:rPr lang="zh-TW" altLang="en-US" sz="2000" dirty="0" smtClean="0"/>
              <a:t> 位址的翻譯外，兼具部分的防火牆過濾功能。 </a:t>
            </a:r>
            <a:endParaRPr lang="zh-TW" altLang="en-US" sz="2000" dirty="0"/>
          </a:p>
        </p:txBody>
      </p:sp>
      <p:sp>
        <p:nvSpPr>
          <p:cNvPr id="3" name="標題 2"/>
          <p:cNvSpPr>
            <a:spLocks noGrp="1"/>
          </p:cNvSpPr>
          <p:nvPr>
            <p:ph type="title"/>
          </p:nvPr>
        </p:nvSpPr>
        <p:spPr/>
        <p:txBody>
          <a:bodyPr>
            <a:normAutofit/>
          </a:bodyPr>
          <a:lstStyle/>
          <a:p>
            <a:r>
              <a:rPr lang="zh-TW" altLang="en-US" dirty="0" smtClean="0"/>
              <a:t>融入新科技 </a:t>
            </a:r>
            <a:r>
              <a:rPr lang="en-US" altLang="zh-TW" dirty="0" smtClean="0"/>
              <a:t>(II)</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1" y="1357316"/>
          <a:ext cx="8215313" cy="509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標題 2"/>
          <p:cNvSpPr>
            <a:spLocks noGrp="1"/>
          </p:cNvSpPr>
          <p:nvPr>
            <p:ph type="title"/>
          </p:nvPr>
        </p:nvSpPr>
        <p:spPr/>
        <p:txBody>
          <a:bodyPr>
            <a:normAutofit/>
          </a:bodyPr>
          <a:lstStyle/>
          <a:p>
            <a:r>
              <a:rPr lang="zh-TW" altLang="en-US" dirty="0" smtClean="0"/>
              <a:t>資訊科技與資訊安全的演進</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35129EC9-00B2-415A-B46D-1FE1F21A7805}"/>
                                            </p:graphicEl>
                                          </p:spTgt>
                                        </p:tgtEl>
                                        <p:attrNameLst>
                                          <p:attrName>style.visibility</p:attrName>
                                        </p:attrNameLst>
                                      </p:cBhvr>
                                      <p:to>
                                        <p:strVal val="visible"/>
                                      </p:to>
                                    </p:set>
                                    <p:animEffect transition="in" filter="wipe(down)">
                                      <p:cBhvr>
                                        <p:cTn id="7" dur="500"/>
                                        <p:tgtEl>
                                          <p:spTgt spid="4">
                                            <p:graphicEl>
                                              <a:dgm id="{35129EC9-00B2-415A-B46D-1FE1F21A780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FB8FA4F8-4090-4BAE-8188-E5BEAF0C2F47}"/>
                                            </p:graphicEl>
                                          </p:spTgt>
                                        </p:tgtEl>
                                        <p:attrNameLst>
                                          <p:attrName>style.visibility</p:attrName>
                                        </p:attrNameLst>
                                      </p:cBhvr>
                                      <p:to>
                                        <p:strVal val="visible"/>
                                      </p:to>
                                    </p:set>
                                    <p:animEffect transition="in" filter="wipe(down)">
                                      <p:cBhvr>
                                        <p:cTn id="12" dur="500"/>
                                        <p:tgtEl>
                                          <p:spTgt spid="4">
                                            <p:graphicEl>
                                              <a:dgm id="{FB8FA4F8-4090-4BAE-8188-E5BEAF0C2F47}"/>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graphicEl>
                                              <a:dgm id="{B96F0940-5CBF-4C5B-8073-695EF16622E3}"/>
                                            </p:graphicEl>
                                          </p:spTgt>
                                        </p:tgtEl>
                                        <p:attrNameLst>
                                          <p:attrName>style.visibility</p:attrName>
                                        </p:attrNameLst>
                                      </p:cBhvr>
                                      <p:to>
                                        <p:strVal val="visible"/>
                                      </p:to>
                                    </p:set>
                                    <p:animEffect transition="in" filter="wipe(down)">
                                      <p:cBhvr>
                                        <p:cTn id="15" dur="500"/>
                                        <p:tgtEl>
                                          <p:spTgt spid="4">
                                            <p:graphicEl>
                                              <a:dgm id="{B96F0940-5CBF-4C5B-8073-695EF16622E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graphicEl>
                                              <a:dgm id="{2D84EA3E-F7C6-4A3F-96F3-F94CF6D1F637}"/>
                                            </p:graphicEl>
                                          </p:spTgt>
                                        </p:tgtEl>
                                        <p:attrNameLst>
                                          <p:attrName>style.visibility</p:attrName>
                                        </p:attrNameLst>
                                      </p:cBhvr>
                                      <p:to>
                                        <p:strVal val="visible"/>
                                      </p:to>
                                    </p:set>
                                    <p:animEffect transition="in" filter="wipe(down)">
                                      <p:cBhvr>
                                        <p:cTn id="20" dur="500"/>
                                        <p:tgtEl>
                                          <p:spTgt spid="4">
                                            <p:graphicEl>
                                              <a:dgm id="{2D84EA3E-F7C6-4A3F-96F3-F94CF6D1F637}"/>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
                                            <p:graphicEl>
                                              <a:dgm id="{E0EA2F02-8217-4492-90F9-C320FA34A60A}"/>
                                            </p:graphicEl>
                                          </p:spTgt>
                                        </p:tgtEl>
                                        <p:attrNameLst>
                                          <p:attrName>style.visibility</p:attrName>
                                        </p:attrNameLst>
                                      </p:cBhvr>
                                      <p:to>
                                        <p:strVal val="visible"/>
                                      </p:to>
                                    </p:set>
                                    <p:animEffect transition="in" filter="wipe(down)">
                                      <p:cBhvr>
                                        <p:cTn id="23" dur="500"/>
                                        <p:tgtEl>
                                          <p:spTgt spid="4">
                                            <p:graphicEl>
                                              <a:dgm id="{E0EA2F02-8217-4492-90F9-C320FA34A60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graphicEl>
                                              <a:dgm id="{EBD014A5-ACF2-4A17-8E8B-0F91AFE275FA}"/>
                                            </p:graphicEl>
                                          </p:spTgt>
                                        </p:tgtEl>
                                        <p:attrNameLst>
                                          <p:attrName>style.visibility</p:attrName>
                                        </p:attrNameLst>
                                      </p:cBhvr>
                                      <p:to>
                                        <p:strVal val="visible"/>
                                      </p:to>
                                    </p:set>
                                    <p:animEffect transition="in" filter="wipe(down)">
                                      <p:cBhvr>
                                        <p:cTn id="28" dur="500"/>
                                        <p:tgtEl>
                                          <p:spTgt spid="4">
                                            <p:graphicEl>
                                              <a:dgm id="{EBD014A5-ACF2-4A17-8E8B-0F91AFE275FA}"/>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graphicEl>
                                              <a:dgm id="{34E1AC06-DE10-4A90-986E-276625E2B826}"/>
                                            </p:graphicEl>
                                          </p:spTgt>
                                        </p:tgtEl>
                                        <p:attrNameLst>
                                          <p:attrName>style.visibility</p:attrName>
                                        </p:attrNameLst>
                                      </p:cBhvr>
                                      <p:to>
                                        <p:strVal val="visible"/>
                                      </p:to>
                                    </p:set>
                                    <p:animEffect transition="in" filter="wipe(down)">
                                      <p:cBhvr>
                                        <p:cTn id="31" dur="500"/>
                                        <p:tgtEl>
                                          <p:spTgt spid="4">
                                            <p:graphicEl>
                                              <a:dgm id="{34E1AC06-DE10-4A90-986E-276625E2B82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928960"/>
          </a:xfrm>
        </p:spPr>
        <p:txBody>
          <a:bodyPr>
            <a:noAutofit/>
          </a:bodyPr>
          <a:lstStyle/>
          <a:p>
            <a:pPr>
              <a:lnSpc>
                <a:spcPct val="120000"/>
              </a:lnSpc>
            </a:pPr>
            <a:r>
              <a:rPr lang="en-US" altLang="zh-TW" sz="2000" dirty="0" smtClean="0"/>
              <a:t>Tunneling</a:t>
            </a:r>
            <a:r>
              <a:rPr lang="zh-TW" altLang="en-US" sz="2000" dirty="0" smtClean="0"/>
              <a:t> 是指在兩個系統或網路間建立一條虛擬的專屬通道。雖然還是在公開網路上，但通道兩端使用彼此同意的方法來封包信息。</a:t>
            </a:r>
            <a:endParaRPr lang="en-US" altLang="zh-TW" sz="2000" dirty="0" smtClean="0"/>
          </a:p>
          <a:p>
            <a:pPr>
              <a:lnSpc>
                <a:spcPct val="120000"/>
              </a:lnSpc>
            </a:pPr>
            <a:r>
              <a:rPr lang="en-US" altLang="zh-TW" sz="2000" dirty="0" smtClean="0"/>
              <a:t>Tunneling protocols</a:t>
            </a:r>
            <a:r>
              <a:rPr lang="zh-TW" altLang="en-US" sz="2000" dirty="0" smtClean="0"/>
              <a:t> 包括 </a:t>
            </a:r>
            <a:r>
              <a:rPr lang="en-US" altLang="zh-TW" sz="2000" dirty="0" smtClean="0"/>
              <a:t>IPSec, L2TP</a:t>
            </a:r>
            <a:r>
              <a:rPr lang="zh-TW" altLang="en-US" sz="2000" dirty="0" smtClean="0"/>
              <a:t> 等。</a:t>
            </a:r>
            <a:endParaRPr lang="en-US" altLang="zh-TW" sz="2000" dirty="0" smtClean="0"/>
          </a:p>
          <a:p>
            <a:pPr>
              <a:lnSpc>
                <a:spcPct val="120000"/>
              </a:lnSpc>
            </a:pPr>
            <a:r>
              <a:rPr lang="zh-TW" altLang="en-US" sz="2000" dirty="0" smtClean="0"/>
              <a:t>以 </a:t>
            </a:r>
            <a:r>
              <a:rPr lang="en-US" altLang="zh-TW" sz="2000" dirty="0" smtClean="0"/>
              <a:t>tunneling protocols </a:t>
            </a:r>
            <a:r>
              <a:rPr lang="zh-TW" altLang="en-US" sz="2000" dirty="0" smtClean="0"/>
              <a:t>建立的網路被稱為 </a:t>
            </a:r>
            <a:r>
              <a:rPr lang="en-US" altLang="zh-TW" sz="2000" dirty="0" smtClean="0"/>
              <a:t>virtual private network (VPN)</a:t>
            </a:r>
            <a:r>
              <a:rPr lang="zh-TW" altLang="en-US" sz="2000" dirty="0" smtClean="0"/>
              <a:t>，在不安全的公開網路上建立私有的安全通道。</a:t>
            </a: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融入新科技 </a:t>
            </a:r>
            <a:r>
              <a:rPr lang="en-US" altLang="zh-TW" dirty="0" smtClean="0"/>
              <a:t>(III)</a:t>
            </a:r>
            <a:endParaRPr lang="zh-TW" altLang="en-US" dirty="0"/>
          </a:p>
        </p:txBody>
      </p:sp>
      <p:grpSp>
        <p:nvGrpSpPr>
          <p:cNvPr id="18" name="群組 17"/>
          <p:cNvGrpSpPr/>
          <p:nvPr/>
        </p:nvGrpSpPr>
        <p:grpSpPr>
          <a:xfrm>
            <a:off x="642911" y="4344424"/>
            <a:ext cx="7484411" cy="1911306"/>
            <a:chOff x="642911" y="4344424"/>
            <a:chExt cx="7484411" cy="1911306"/>
          </a:xfrm>
        </p:grpSpPr>
        <p:pic>
          <p:nvPicPr>
            <p:cNvPr id="55300" name="Picture 4" descr="C:\Program Files\Microsoft Office\MEDIA\CAGCAT10\j0285750.wmf"/>
            <p:cNvPicPr>
              <a:picLocks noChangeAspect="1" noChangeArrowheads="1"/>
            </p:cNvPicPr>
            <p:nvPr/>
          </p:nvPicPr>
          <p:blipFill>
            <a:blip r:embed="rId2" cstate="print"/>
            <a:srcRect/>
            <a:stretch>
              <a:fillRect/>
            </a:stretch>
          </p:blipFill>
          <p:spPr bwMode="auto">
            <a:xfrm>
              <a:off x="642911" y="4581893"/>
              <a:ext cx="1269304" cy="780030"/>
            </a:xfrm>
            <a:prstGeom prst="rect">
              <a:avLst/>
            </a:prstGeom>
            <a:noFill/>
          </p:spPr>
        </p:pic>
        <p:sp>
          <p:nvSpPr>
            <p:cNvPr id="11" name="文字方塊 10"/>
            <p:cNvSpPr txBox="1"/>
            <p:nvPr/>
          </p:nvSpPr>
          <p:spPr>
            <a:xfrm>
              <a:off x="3571870" y="5640195"/>
              <a:ext cx="1531730" cy="615535"/>
            </a:xfrm>
            <a:prstGeom prst="rect">
              <a:avLst/>
            </a:prstGeom>
            <a:noFill/>
          </p:spPr>
          <p:txBody>
            <a:bodyPr wrap="none" lIns="91422" tIns="45711" rIns="91422" bIns="45711" rtlCol="0">
              <a:spAutoFit/>
            </a:bodyPr>
            <a:lstStyle/>
            <a:p>
              <a:pPr algn="ctr"/>
              <a:r>
                <a:rPr lang="en-US" altLang="zh-TW" dirty="0" smtClean="0">
                  <a:latin typeface="Calibri" pitchFamily="34" charset="0"/>
                </a:rPr>
                <a:t>Tunnel through</a:t>
              </a:r>
            </a:p>
            <a:p>
              <a:pPr algn="ctr"/>
              <a:r>
                <a:rPr lang="en-US" altLang="zh-TW" dirty="0" smtClean="0">
                  <a:latin typeface="Calibri" pitchFamily="34" charset="0"/>
                </a:rPr>
                <a:t>the Internet</a:t>
              </a:r>
              <a:endParaRPr lang="zh-TW" altLang="en-US" dirty="0">
                <a:latin typeface="Calibri" pitchFamily="34" charset="0"/>
              </a:endParaRPr>
            </a:p>
          </p:txBody>
        </p:sp>
        <p:sp>
          <p:nvSpPr>
            <p:cNvPr id="17" name="矩形 16"/>
            <p:cNvSpPr/>
            <p:nvPr/>
          </p:nvSpPr>
          <p:spPr>
            <a:xfrm>
              <a:off x="5587522" y="4773053"/>
              <a:ext cx="928694" cy="428625"/>
            </a:xfrm>
            <a:prstGeom prst="rect">
              <a:avLst/>
            </a:prstGeom>
            <a:ln/>
          </p:spPr>
          <p:style>
            <a:lnRef idx="2">
              <a:schemeClr val="accent5"/>
            </a:lnRef>
            <a:fillRef idx="1">
              <a:schemeClr val="lt1"/>
            </a:fillRef>
            <a:effectRef idx="0">
              <a:schemeClr val="accent5"/>
            </a:effectRef>
            <a:fontRef idx="minor">
              <a:schemeClr val="dk1"/>
            </a:fontRef>
          </p:style>
          <p:txBody>
            <a:bodyPr lIns="91422" tIns="45711" rIns="91422" bIns="45711" rtlCol="0" anchor="ctr"/>
            <a:lstStyle/>
            <a:p>
              <a:pPr algn="ctr"/>
              <a:r>
                <a:rPr lang="zh-TW" altLang="en-US" dirty="0" smtClean="0">
                  <a:latin typeface="Calibri" pitchFamily="34" charset="0"/>
                </a:rPr>
                <a:t>路由器</a:t>
              </a:r>
              <a:endParaRPr lang="zh-TW" altLang="en-US" dirty="0">
                <a:latin typeface="Calibri" pitchFamily="34" charset="0"/>
              </a:endParaRPr>
            </a:p>
          </p:txBody>
        </p:sp>
        <p:sp>
          <p:nvSpPr>
            <p:cNvPr id="21" name="矩形 20"/>
            <p:cNvSpPr/>
            <p:nvPr/>
          </p:nvSpPr>
          <p:spPr>
            <a:xfrm>
              <a:off x="2123728" y="4773053"/>
              <a:ext cx="928694" cy="428625"/>
            </a:xfrm>
            <a:prstGeom prst="rect">
              <a:avLst/>
            </a:prstGeom>
            <a:ln/>
          </p:spPr>
          <p:style>
            <a:lnRef idx="2">
              <a:schemeClr val="accent5"/>
            </a:lnRef>
            <a:fillRef idx="1">
              <a:schemeClr val="lt1"/>
            </a:fillRef>
            <a:effectRef idx="0">
              <a:schemeClr val="accent5"/>
            </a:effectRef>
            <a:fontRef idx="minor">
              <a:schemeClr val="dk1"/>
            </a:fontRef>
          </p:style>
          <p:txBody>
            <a:bodyPr lIns="91422" tIns="45711" rIns="91422" bIns="45711" rtlCol="0" anchor="ctr"/>
            <a:lstStyle/>
            <a:p>
              <a:pPr algn="ctr"/>
              <a:r>
                <a:rPr lang="zh-TW" altLang="en-US" dirty="0" smtClean="0">
                  <a:latin typeface="Calibri" pitchFamily="34" charset="0"/>
                </a:rPr>
                <a:t>路由器</a:t>
              </a:r>
              <a:endParaRPr lang="zh-TW" altLang="en-US" dirty="0">
                <a:latin typeface="Calibri" pitchFamily="34" charset="0"/>
              </a:endParaRPr>
            </a:p>
          </p:txBody>
        </p:sp>
        <p:cxnSp>
          <p:nvCxnSpPr>
            <p:cNvPr id="24" name="直線接點 23"/>
            <p:cNvCxnSpPr>
              <a:stCxn id="21" idx="3"/>
              <a:endCxn id="17" idx="1"/>
            </p:cNvCxnSpPr>
            <p:nvPr/>
          </p:nvCxnSpPr>
          <p:spPr>
            <a:xfrm>
              <a:off x="3052422" y="4987366"/>
              <a:ext cx="25351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a:stCxn id="17" idx="3"/>
            </p:cNvCxnSpPr>
            <p:nvPr/>
          </p:nvCxnSpPr>
          <p:spPr>
            <a:xfrm>
              <a:off x="6516216" y="4987365"/>
              <a:ext cx="714380" cy="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p:cNvCxnSpPr>
              <a:stCxn id="21" idx="1"/>
            </p:cNvCxnSpPr>
            <p:nvPr/>
          </p:nvCxnSpPr>
          <p:spPr>
            <a:xfrm rot="10800000">
              <a:off x="1480784" y="4987365"/>
              <a:ext cx="642943" cy="159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4" descr="C:\Program Files\Microsoft Office\MEDIA\CAGCAT10\j0285750.wmf"/>
            <p:cNvPicPr>
              <a:picLocks noChangeAspect="1" noChangeArrowheads="1"/>
            </p:cNvPicPr>
            <p:nvPr/>
          </p:nvPicPr>
          <p:blipFill>
            <a:blip r:embed="rId2" cstate="print"/>
            <a:srcRect/>
            <a:stretch>
              <a:fillRect/>
            </a:stretch>
          </p:blipFill>
          <p:spPr bwMode="auto">
            <a:xfrm>
              <a:off x="6858018" y="4581893"/>
              <a:ext cx="1269304" cy="780030"/>
            </a:xfrm>
            <a:prstGeom prst="rect">
              <a:avLst/>
            </a:prstGeom>
            <a:noFill/>
          </p:spPr>
        </p:pic>
        <p:sp>
          <p:nvSpPr>
            <p:cNvPr id="22" name="雲朵形 21"/>
            <p:cNvSpPr/>
            <p:nvPr/>
          </p:nvSpPr>
          <p:spPr>
            <a:xfrm>
              <a:off x="3571868" y="4344424"/>
              <a:ext cx="1571636" cy="1143008"/>
            </a:xfrm>
            <a:prstGeom prst="cloud">
              <a:avLst/>
            </a:prstGeom>
          </p:spPr>
          <p:style>
            <a:lnRef idx="2">
              <a:schemeClr val="accent1"/>
            </a:lnRef>
            <a:fillRef idx="1">
              <a:schemeClr val="lt1"/>
            </a:fillRef>
            <a:effectRef idx="0">
              <a:schemeClr val="accent1"/>
            </a:effectRef>
            <a:fontRef idx="minor">
              <a:schemeClr val="dk1"/>
            </a:fontRef>
          </p:style>
          <p:txBody>
            <a:bodyPr lIns="91422" tIns="45711" rIns="91422" bIns="45711" rtlCol="0" anchor="t"/>
            <a:lstStyle/>
            <a:p>
              <a:pPr algn="ctr"/>
              <a:r>
                <a:rPr lang="en-US" altLang="zh-TW" dirty="0" smtClean="0">
                  <a:latin typeface="Calibri" pitchFamily="34" charset="0"/>
                </a:rPr>
                <a:t>Internet</a:t>
              </a:r>
            </a:p>
          </p:txBody>
        </p:sp>
        <p:sp>
          <p:nvSpPr>
            <p:cNvPr id="16" name="圓柱 15"/>
            <p:cNvSpPr/>
            <p:nvPr/>
          </p:nvSpPr>
          <p:spPr>
            <a:xfrm rot="5400000">
              <a:off x="4247964" y="3969060"/>
              <a:ext cx="216024" cy="20162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a:lnSpc>
                <a:spcPct val="130000"/>
              </a:lnSpc>
            </a:pPr>
            <a:r>
              <a:rPr lang="zh-TW" altLang="en-US" sz="2000" dirty="0" smtClean="0">
                <a:cs typeface="Calibri" pitchFamily="34" charset="0"/>
              </a:rPr>
              <a:t>資產識別 </a:t>
            </a:r>
            <a:r>
              <a:rPr lang="en-US" altLang="zh-TW" sz="2000" dirty="0" smtClean="0">
                <a:cs typeface="Calibri" pitchFamily="34" charset="0"/>
              </a:rPr>
              <a:t>(asset identification)</a:t>
            </a:r>
            <a:r>
              <a:rPr lang="zh-TW" altLang="en-US" sz="2000" dirty="0" smtClean="0">
                <a:cs typeface="Calibri" pitchFamily="34" charset="0"/>
              </a:rPr>
              <a:t>：公司或組織將資訊及系統條列出來，並標示其價值。</a:t>
            </a:r>
            <a:endParaRPr lang="en-US" altLang="zh-TW" sz="2000" dirty="0" smtClean="0">
              <a:cs typeface="Calibri" pitchFamily="34" charset="0"/>
            </a:endParaRPr>
          </a:p>
          <a:p>
            <a:pPr>
              <a:lnSpc>
                <a:spcPct val="130000"/>
              </a:lnSpc>
            </a:pPr>
            <a:r>
              <a:rPr lang="zh-TW" altLang="en-US" sz="2000" dirty="0" smtClean="0">
                <a:cs typeface="Calibri" pitchFamily="34" charset="0"/>
              </a:rPr>
              <a:t>威脅識別 </a:t>
            </a:r>
            <a:r>
              <a:rPr lang="en-US" altLang="zh-TW" sz="2000" dirty="0" smtClean="0">
                <a:cs typeface="Calibri" pitchFamily="34" charset="0"/>
              </a:rPr>
              <a:t>(threat identification)</a:t>
            </a:r>
            <a:r>
              <a:rPr lang="zh-TW" altLang="en-US" sz="2000" dirty="0" smtClean="0">
                <a:cs typeface="Calibri" pitchFamily="34" charset="0"/>
              </a:rPr>
              <a:t>：包括竊盜、系統失敗與惡意破壞等內部威脅；以及盜賊、駭客等外部威脅。</a:t>
            </a:r>
            <a:endParaRPr lang="en-US" altLang="zh-TW" sz="2000" dirty="0" smtClean="0">
              <a:cs typeface="Calibri" pitchFamily="34" charset="0"/>
            </a:endParaRPr>
          </a:p>
          <a:p>
            <a:pPr>
              <a:lnSpc>
                <a:spcPct val="130000"/>
              </a:lnSpc>
            </a:pPr>
            <a:r>
              <a:rPr lang="zh-TW" altLang="en-US" sz="2000" dirty="0" smtClean="0">
                <a:cs typeface="Calibri" pitchFamily="34" charset="0"/>
              </a:rPr>
              <a:t>弱點識別 </a:t>
            </a:r>
            <a:r>
              <a:rPr lang="en-US" altLang="zh-TW" sz="2000" dirty="0" smtClean="0">
                <a:cs typeface="Calibri" pitchFamily="34" charset="0"/>
              </a:rPr>
              <a:t>(vulnerability identification)</a:t>
            </a:r>
            <a:r>
              <a:rPr lang="zh-TW" altLang="en-US" sz="2000" dirty="0" smtClean="0">
                <a:cs typeface="Calibri" pitchFamily="34" charset="0"/>
              </a:rPr>
              <a:t>：資訊弱點可能發生在作業系統、</a:t>
            </a:r>
            <a:r>
              <a:rPr lang="en-US" altLang="zh-TW" sz="2000" dirty="0" smtClean="0">
                <a:cs typeface="Calibri" pitchFamily="34" charset="0"/>
              </a:rPr>
              <a:t>TCP/IP </a:t>
            </a:r>
            <a:r>
              <a:rPr lang="zh-TW" altLang="en-US" sz="2000" dirty="0" smtClean="0">
                <a:cs typeface="Calibri" pitchFamily="34" charset="0"/>
              </a:rPr>
              <a:t>網路、電子郵件系統等。</a:t>
            </a:r>
            <a:endParaRPr lang="en-US" altLang="zh-TW" sz="2000" dirty="0" smtClean="0">
              <a:cs typeface="Calibri" pitchFamily="34" charset="0"/>
            </a:endParaRPr>
          </a:p>
          <a:p>
            <a:pPr>
              <a:lnSpc>
                <a:spcPct val="130000"/>
              </a:lnSpc>
            </a:pPr>
            <a:r>
              <a:rPr lang="zh-TW" altLang="en-US" sz="2000" dirty="0" smtClean="0">
                <a:cs typeface="Calibri" pitchFamily="34" charset="0"/>
              </a:rPr>
              <a:t>風險評鑑 </a:t>
            </a:r>
            <a:r>
              <a:rPr lang="en-US" altLang="zh-TW" sz="2000" dirty="0" smtClean="0">
                <a:cs typeface="Calibri" pitchFamily="34" charset="0"/>
              </a:rPr>
              <a:t>(risk assessment)</a:t>
            </a:r>
            <a:r>
              <a:rPr lang="zh-TW" altLang="en-US" sz="2000" dirty="0" smtClean="0">
                <a:cs typeface="Calibri" pitchFamily="34" charset="0"/>
              </a:rPr>
              <a:t>：量化考量「威脅 </a:t>
            </a:r>
            <a:r>
              <a:rPr lang="en-US" altLang="zh-TW" sz="2000" dirty="0" smtClean="0">
                <a:cs typeface="Calibri" pitchFamily="34" charset="0"/>
              </a:rPr>
              <a:t>(threat)</a:t>
            </a:r>
            <a:r>
              <a:rPr lang="zh-TW" altLang="en-US" sz="2000" dirty="0" smtClean="0">
                <a:cs typeface="Calibri" pitchFamily="34" charset="0"/>
              </a:rPr>
              <a:t> 」利用「弱點 </a:t>
            </a:r>
            <a:r>
              <a:rPr lang="en-US" altLang="zh-TW" sz="2000" dirty="0" smtClean="0">
                <a:cs typeface="Calibri" pitchFamily="34" charset="0"/>
              </a:rPr>
              <a:t>(vulnerability)</a:t>
            </a:r>
            <a:r>
              <a:rPr lang="zh-TW" altLang="en-US" sz="2000" dirty="0" smtClean="0">
                <a:cs typeface="Calibri" pitchFamily="34" charset="0"/>
              </a:rPr>
              <a:t> 」</a:t>
            </a:r>
            <a:r>
              <a:rPr lang="en-US" altLang="zh-TW" sz="2000" dirty="0" smtClean="0">
                <a:cs typeface="Calibri" pitchFamily="34" charset="0"/>
              </a:rPr>
              <a:t> </a:t>
            </a:r>
            <a:r>
              <a:rPr lang="zh-TW" altLang="en-US" sz="2000" dirty="0" smtClean="0">
                <a:cs typeface="Calibri" pitchFamily="34" charset="0"/>
              </a:rPr>
              <a:t>對「資產 </a:t>
            </a:r>
            <a:r>
              <a:rPr lang="en-US" altLang="zh-TW" sz="2000" dirty="0" smtClean="0">
                <a:cs typeface="Calibri" pitchFamily="34" charset="0"/>
              </a:rPr>
              <a:t>(asset)</a:t>
            </a:r>
            <a:r>
              <a:rPr lang="zh-TW" altLang="en-US" sz="2000" dirty="0" smtClean="0">
                <a:cs typeface="Calibri" pitchFamily="34" charset="0"/>
              </a:rPr>
              <a:t> 」</a:t>
            </a:r>
            <a:r>
              <a:rPr lang="en-US" altLang="zh-TW" sz="2000" dirty="0" smtClean="0">
                <a:cs typeface="Calibri" pitchFamily="34" charset="0"/>
              </a:rPr>
              <a:t> </a:t>
            </a:r>
            <a:r>
              <a:rPr lang="zh-TW" altLang="en-US" sz="2000" dirty="0" smtClean="0">
                <a:cs typeface="Calibri" pitchFamily="34" charset="0"/>
              </a:rPr>
              <a:t>造成「衝擊 </a:t>
            </a:r>
            <a:r>
              <a:rPr lang="en-US" altLang="zh-TW" sz="2000" dirty="0" smtClean="0">
                <a:cs typeface="Calibri" pitchFamily="34" charset="0"/>
              </a:rPr>
              <a:t>(impact)</a:t>
            </a:r>
            <a:r>
              <a:rPr lang="zh-TW" altLang="en-US" sz="2000" dirty="0" smtClean="0">
                <a:cs typeface="Calibri" pitchFamily="34" charset="0"/>
              </a:rPr>
              <a:t> 」</a:t>
            </a:r>
            <a:r>
              <a:rPr lang="en-US" altLang="zh-TW" sz="2000" dirty="0" smtClean="0">
                <a:cs typeface="Calibri" pitchFamily="34" charset="0"/>
              </a:rPr>
              <a:t> </a:t>
            </a:r>
            <a:r>
              <a:rPr lang="zh-TW" altLang="en-US" sz="2000" dirty="0" smtClean="0">
                <a:cs typeface="Calibri" pitchFamily="34" charset="0"/>
              </a:rPr>
              <a:t>的「可能性 </a:t>
            </a:r>
            <a:r>
              <a:rPr lang="en-US" altLang="zh-TW" sz="2000" dirty="0" smtClean="0">
                <a:cs typeface="Calibri" pitchFamily="34" charset="0"/>
              </a:rPr>
              <a:t>(likelihood)</a:t>
            </a:r>
            <a:r>
              <a:rPr lang="zh-TW" altLang="en-US" sz="2000" dirty="0" smtClean="0">
                <a:cs typeface="Calibri" pitchFamily="34" charset="0"/>
              </a:rPr>
              <a:t> 」。</a:t>
            </a:r>
          </a:p>
        </p:txBody>
      </p:sp>
      <p:sp>
        <p:nvSpPr>
          <p:cNvPr id="3" name="標題 2"/>
          <p:cNvSpPr>
            <a:spLocks noGrp="1"/>
          </p:cNvSpPr>
          <p:nvPr>
            <p:ph type="title"/>
          </p:nvPr>
        </p:nvSpPr>
        <p:spPr/>
        <p:txBody>
          <a:bodyPr>
            <a:normAutofit/>
          </a:bodyPr>
          <a:lstStyle/>
          <a:p>
            <a:r>
              <a:rPr lang="zh-TW" altLang="en-US" dirty="0" smtClean="0"/>
              <a:t>管理資訊風險</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301"/>
            <a:ext cx="8215370" cy="5500703"/>
          </a:xfrm>
        </p:spPr>
        <p:txBody>
          <a:bodyPr>
            <a:normAutofit/>
          </a:bodyPr>
          <a:lstStyle/>
          <a:p>
            <a:pPr>
              <a:lnSpc>
                <a:spcPct val="120000"/>
              </a:lnSpc>
            </a:pPr>
            <a:r>
              <a:rPr lang="zh-TW" altLang="en-US" sz="2000" dirty="0" smtClean="0"/>
              <a:t>只在個人電腦上安裝防毒軟體不算多層次防禦 </a:t>
            </a:r>
            <a:r>
              <a:rPr lang="en-US" altLang="zh-TW" sz="2000" dirty="0" smtClean="0"/>
              <a:t>(layered defense)</a:t>
            </a:r>
            <a:r>
              <a:rPr lang="zh-TW" altLang="en-US" sz="2000" dirty="0" smtClean="0"/>
              <a:t>；應該在每台個人電腦、檔案伺服器、郵件伺服器上都裝防毒軟體，並在代理主機上 </a:t>
            </a:r>
            <a:r>
              <a:rPr lang="en-US" altLang="zh-TW" sz="2000" dirty="0" smtClean="0"/>
              <a:t>(proxy server) </a:t>
            </a:r>
            <a:r>
              <a:rPr lang="zh-TW" altLang="en-US" sz="2000" dirty="0" smtClean="0"/>
              <a:t>做內容篩檢，才算多層次防禦。</a:t>
            </a:r>
            <a:endParaRPr lang="en-US" altLang="zh-TW" sz="2000" dirty="0" smtClean="0"/>
          </a:p>
          <a:p>
            <a:pPr>
              <a:lnSpc>
                <a:spcPct val="120000"/>
              </a:lnSpc>
            </a:pPr>
            <a:r>
              <a:rPr lang="zh-TW" altLang="en-US" sz="2000" dirty="0" smtClean="0"/>
              <a:t>僅只設定使用者與檔案的存取權限不算多層次防禦；應該做到：</a:t>
            </a:r>
            <a:endParaRPr lang="en-US" altLang="zh-TW" sz="2000" dirty="0" smtClean="0"/>
          </a:p>
          <a:p>
            <a:pPr lvl="1">
              <a:lnSpc>
                <a:spcPct val="120000"/>
              </a:lnSpc>
            </a:pPr>
            <a:r>
              <a:rPr lang="zh-TW" altLang="en-US" sz="2000" dirty="0" smtClean="0"/>
              <a:t>為所有檔案建立較細節的存取控制單 </a:t>
            </a:r>
            <a:r>
              <a:rPr lang="en-US" altLang="zh-TW" sz="2000" dirty="0" smtClean="0"/>
              <a:t>(access control list, ACL)</a:t>
            </a:r>
            <a:r>
              <a:rPr lang="zh-TW" altLang="en-US" sz="2000" dirty="0" smtClean="0"/>
              <a:t>。</a:t>
            </a:r>
            <a:endParaRPr lang="en-US" altLang="zh-TW" sz="2000" dirty="0" smtClean="0"/>
          </a:p>
          <a:p>
            <a:pPr lvl="1">
              <a:lnSpc>
                <a:spcPct val="120000"/>
              </a:lnSpc>
            </a:pPr>
            <a:r>
              <a:rPr lang="zh-TW" altLang="en-US" sz="2000" dirty="0" smtClean="0"/>
              <a:t>以電腦系統來設定每位使用者對檔案的存取權限。</a:t>
            </a:r>
            <a:endParaRPr lang="en-US" altLang="zh-TW" sz="2000" dirty="0" smtClean="0"/>
          </a:p>
          <a:p>
            <a:pPr lvl="1">
              <a:lnSpc>
                <a:spcPct val="120000"/>
              </a:lnSpc>
            </a:pPr>
            <a:r>
              <a:rPr lang="zh-TW" altLang="en-US" sz="2000" dirty="0" smtClean="0"/>
              <a:t>為存放資料的電腦規畫實體安全，避免資訊或系統遭竊取。</a:t>
            </a:r>
            <a:endParaRPr lang="en-US" altLang="zh-TW" sz="2000" dirty="0" smtClean="0"/>
          </a:p>
          <a:p>
            <a:pPr lvl="1">
              <a:lnSpc>
                <a:spcPct val="120000"/>
              </a:lnSpc>
            </a:pPr>
            <a:r>
              <a:rPr lang="zh-TW" altLang="en-US" sz="2000" dirty="0" smtClean="0"/>
              <a:t>建立使用者登入機制，確保使用者身分之認證。</a:t>
            </a:r>
            <a:endParaRPr lang="en-US" altLang="zh-TW" sz="2000" dirty="0" smtClean="0"/>
          </a:p>
          <a:p>
            <a:pPr lvl="1">
              <a:lnSpc>
                <a:spcPct val="120000"/>
              </a:lnSpc>
            </a:pPr>
            <a:r>
              <a:rPr lang="zh-TW" altLang="en-US" sz="2000" dirty="0" smtClean="0"/>
              <a:t>監控使用者對重要檔案之存取，並留下紀錄。</a:t>
            </a:r>
            <a:endParaRPr lang="zh-TW" altLang="en-US" sz="2000" dirty="0"/>
          </a:p>
        </p:txBody>
      </p:sp>
      <p:sp>
        <p:nvSpPr>
          <p:cNvPr id="3" name="標題 2"/>
          <p:cNvSpPr>
            <a:spLocks noGrp="1"/>
          </p:cNvSpPr>
          <p:nvPr>
            <p:ph type="title"/>
          </p:nvPr>
        </p:nvSpPr>
        <p:spPr/>
        <p:txBody>
          <a:bodyPr/>
          <a:lstStyle/>
          <a:p>
            <a:r>
              <a:rPr lang="zh-TW" altLang="en-US" dirty="0" smtClean="0"/>
              <a:t>多層次防禦方法</a:t>
            </a: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20000"/>
              </a:lnSpc>
            </a:pPr>
            <a:r>
              <a:rPr lang="zh-TW" altLang="en-US" sz="2000" dirty="0" smtClean="0"/>
              <a:t>防火牆要設定封包篩檢功能，用以保護網路層 </a:t>
            </a:r>
            <a:r>
              <a:rPr lang="en-US" altLang="zh-TW" sz="2000" dirty="0" smtClean="0"/>
              <a:t>(network</a:t>
            </a:r>
            <a:r>
              <a:rPr lang="zh-TW" altLang="en-US" sz="2000" dirty="0" smtClean="0"/>
              <a:t> </a:t>
            </a:r>
            <a:r>
              <a:rPr lang="en-US" altLang="zh-TW" sz="2000" dirty="0" smtClean="0"/>
              <a:t>layer)</a:t>
            </a:r>
            <a:r>
              <a:rPr lang="zh-TW" altLang="en-US" sz="2000" dirty="0" smtClean="0"/>
              <a:t>。</a:t>
            </a:r>
            <a:endParaRPr lang="en-US" altLang="zh-TW" sz="2000" dirty="0" smtClean="0"/>
          </a:p>
          <a:p>
            <a:pPr>
              <a:lnSpc>
                <a:spcPct val="120000"/>
              </a:lnSpc>
            </a:pPr>
            <a:r>
              <a:rPr lang="zh-TW" altLang="en-US" sz="2000" dirty="0" smtClean="0"/>
              <a:t>代理主機 </a:t>
            </a:r>
            <a:r>
              <a:rPr lang="en-US" altLang="zh-TW" sz="2000" dirty="0" smtClean="0"/>
              <a:t>(proxy) </a:t>
            </a:r>
            <a:r>
              <a:rPr lang="zh-TW" altLang="en-US" sz="2000" dirty="0" smtClean="0"/>
              <a:t>在應用層</a:t>
            </a:r>
            <a:r>
              <a:rPr lang="en-US" altLang="zh-TW" sz="2000" dirty="0" smtClean="0"/>
              <a:t> (application layer)</a:t>
            </a:r>
            <a:r>
              <a:rPr lang="zh-TW" altLang="en-US" sz="2000" dirty="0" smtClean="0"/>
              <a:t> 保護公司或組織免於未經授權的進入。</a:t>
            </a:r>
            <a:endParaRPr lang="en-US" altLang="zh-TW" sz="2000" dirty="0" smtClean="0"/>
          </a:p>
          <a:p>
            <a:pPr>
              <a:lnSpc>
                <a:spcPct val="120000"/>
              </a:lnSpc>
            </a:pPr>
            <a:r>
              <a:rPr lang="zh-TW" altLang="en-US" sz="2000" dirty="0" smtClean="0"/>
              <a:t>在網路層使用 </a:t>
            </a:r>
            <a:r>
              <a:rPr lang="en-US" altLang="zh-TW" sz="2000" dirty="0" smtClean="0"/>
              <a:t>NAT </a:t>
            </a:r>
            <a:r>
              <a:rPr lang="zh-TW" altLang="en-US" sz="2000" dirty="0" smtClean="0"/>
              <a:t>，可以隱藏 </a:t>
            </a:r>
            <a:r>
              <a:rPr lang="en-US" altLang="zh-TW" sz="2000" dirty="0" smtClean="0"/>
              <a:t>LAN </a:t>
            </a:r>
            <a:r>
              <a:rPr lang="zh-TW" altLang="en-US" sz="2000" dirty="0" smtClean="0"/>
              <a:t>的 </a:t>
            </a:r>
            <a:r>
              <a:rPr lang="en-US" altLang="zh-TW" sz="2000" dirty="0" smtClean="0"/>
              <a:t>IP</a:t>
            </a:r>
            <a:r>
              <a:rPr lang="zh-TW" altLang="en-US" sz="2000" dirty="0" smtClean="0"/>
              <a:t> 位址。</a:t>
            </a:r>
            <a:endParaRPr lang="en-US" altLang="zh-TW" sz="2000" dirty="0" smtClean="0"/>
          </a:p>
          <a:p>
            <a:pPr>
              <a:lnSpc>
                <a:spcPct val="120000"/>
              </a:lnSpc>
            </a:pPr>
            <a:r>
              <a:rPr lang="zh-TW" altLang="en-US" sz="2000" dirty="0" smtClean="0"/>
              <a:t>在實體層 </a:t>
            </a:r>
            <a:r>
              <a:rPr lang="en-US" altLang="zh-TW" sz="2000" dirty="0" smtClean="0"/>
              <a:t>(physical layer) </a:t>
            </a:r>
            <a:r>
              <a:rPr lang="zh-TW" altLang="en-US" sz="2000" dirty="0" smtClean="0"/>
              <a:t>使用遮蔽式雙絞線 </a:t>
            </a:r>
            <a:r>
              <a:rPr lang="en-US" altLang="zh-TW" sz="2000" dirty="0" smtClean="0"/>
              <a:t>(shielded twisted pair, STP)</a:t>
            </a:r>
            <a:r>
              <a:rPr lang="zh-TW" altLang="en-US" sz="2000" dirty="0" smtClean="0"/>
              <a:t>，避免被惡意掛線監聽。</a:t>
            </a:r>
            <a:endParaRPr lang="en-US" altLang="zh-TW" sz="2000" dirty="0" smtClean="0"/>
          </a:p>
          <a:p>
            <a:pPr>
              <a:lnSpc>
                <a:spcPct val="120000"/>
              </a:lnSpc>
            </a:pPr>
            <a:r>
              <a:rPr lang="zh-TW" altLang="en-US" sz="2000" dirty="0" smtClean="0"/>
              <a:t>在網路層使用入侵偵測系統 </a:t>
            </a:r>
            <a:r>
              <a:rPr lang="en-US" altLang="zh-TW" sz="2000" dirty="0" smtClean="0"/>
              <a:t>(intrusion detection system, IDS)</a:t>
            </a:r>
            <a:r>
              <a:rPr lang="zh-TW" altLang="en-US" sz="2000" dirty="0" smtClean="0"/>
              <a:t>，監看進出網路的資料有無惡意攻擊的跡象。</a:t>
            </a:r>
            <a:endParaRPr lang="en-US" altLang="zh-TW" sz="2000" dirty="0" smtClean="0"/>
          </a:p>
        </p:txBody>
      </p:sp>
      <p:sp>
        <p:nvSpPr>
          <p:cNvPr id="3" name="標題 2"/>
          <p:cNvSpPr>
            <a:spLocks noGrp="1"/>
          </p:cNvSpPr>
          <p:nvPr>
            <p:ph type="title"/>
          </p:nvPr>
        </p:nvSpPr>
        <p:spPr/>
        <p:txBody>
          <a:bodyPr/>
          <a:lstStyle/>
          <a:p>
            <a:r>
              <a:rPr lang="zh-TW" altLang="en-US" dirty="0" smtClean="0"/>
              <a:t>從</a:t>
            </a:r>
            <a:r>
              <a:rPr lang="en-US" altLang="zh-TW" dirty="0" smtClean="0"/>
              <a:t>OSI</a:t>
            </a:r>
            <a:r>
              <a:rPr lang="zh-TW" altLang="en-US" dirty="0" smtClean="0"/>
              <a:t>規劃網路多層次防禦 </a:t>
            </a:r>
            <a:r>
              <a:rPr lang="en-US" altLang="zh-TW" dirty="0" smtClean="0"/>
              <a:t>(I)</a:t>
            </a:r>
            <a:endParaRPr lang="zh-TW" altLang="en-US" dirty="0"/>
          </a:p>
        </p:txBody>
      </p:sp>
      <p:sp>
        <p:nvSpPr>
          <p:cNvPr id="4" name="文字方塊 3"/>
          <p:cNvSpPr txBox="1"/>
          <p:nvPr/>
        </p:nvSpPr>
        <p:spPr>
          <a:xfrm>
            <a:off x="7546984" y="5929331"/>
            <a:ext cx="915599" cy="384703"/>
          </a:xfrm>
          <a:prstGeom prst="rect">
            <a:avLst/>
          </a:prstGeom>
          <a:noFill/>
        </p:spPr>
        <p:txBody>
          <a:bodyPr wrap="none" lIns="91422" tIns="45711" rIns="91422" bIns="45711" rtlCol="0">
            <a:spAutoFit/>
          </a:bodyPr>
          <a:lstStyle/>
          <a:p>
            <a:r>
              <a:rPr lang="zh-TW" altLang="en-US" sz="1900" b="1" dirty="0" smtClean="0"/>
              <a:t>後頁續</a:t>
            </a:r>
            <a:endParaRPr lang="zh-TW" altLang="en-US" sz="19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pPr>
            <a:r>
              <a:rPr lang="en-US" altLang="zh-TW" sz="2000" dirty="0" smtClean="0"/>
              <a:t>IPSec</a:t>
            </a:r>
            <a:r>
              <a:rPr lang="zh-TW" altLang="en-US" sz="2000" dirty="0" smtClean="0"/>
              <a:t> 等技術建立 </a:t>
            </a:r>
            <a:r>
              <a:rPr lang="en-US" altLang="zh-TW" sz="2000" dirty="0" smtClean="0"/>
              <a:t>VPN</a:t>
            </a:r>
            <a:r>
              <a:rPr lang="zh-TW" altLang="en-US" sz="2000" dirty="0" smtClean="0"/>
              <a:t>，在網路層防禦資料竄改等惡意攻擊。</a:t>
            </a:r>
            <a:endParaRPr lang="en-US" altLang="zh-TW" sz="2000" dirty="0" smtClean="0"/>
          </a:p>
          <a:p>
            <a:pPr>
              <a:lnSpc>
                <a:spcPct val="130000"/>
              </a:lnSpc>
            </a:pPr>
            <a:r>
              <a:rPr lang="zh-TW" altLang="en-US" sz="2000" dirty="0" smtClean="0"/>
              <a:t>在應用層妥善設定網站伺服器 </a:t>
            </a:r>
            <a:r>
              <a:rPr lang="en-US" altLang="zh-TW" sz="2000" dirty="0" smtClean="0"/>
              <a:t>(web server)</a:t>
            </a:r>
            <a:r>
              <a:rPr lang="zh-TW" altLang="en-US" sz="2000" dirty="0" smtClean="0"/>
              <a:t>，為公開與敏感的資訊建立不同的網站，以防禦未經授權的存取。</a:t>
            </a:r>
            <a:endParaRPr lang="en-US" altLang="zh-TW" sz="2000" dirty="0" smtClean="0"/>
          </a:p>
          <a:p>
            <a:pPr>
              <a:lnSpc>
                <a:spcPct val="130000"/>
              </a:lnSpc>
            </a:pPr>
            <a:r>
              <a:rPr lang="zh-TW" altLang="en-US" sz="2000" dirty="0" smtClean="0"/>
              <a:t>網頁伺服器應要求數位簽章 </a:t>
            </a:r>
            <a:r>
              <a:rPr lang="en-US" altLang="zh-TW" sz="2000" dirty="0" smtClean="0"/>
              <a:t>(digital signature)</a:t>
            </a:r>
            <a:r>
              <a:rPr lang="zh-TW" altLang="en-US" sz="2000" dirty="0" smtClean="0"/>
              <a:t> 確保資料完整性。</a:t>
            </a:r>
          </a:p>
          <a:p>
            <a:pPr>
              <a:lnSpc>
                <a:spcPct val="130000"/>
              </a:lnSpc>
            </a:pPr>
            <a:r>
              <a:rPr lang="zh-TW" altLang="en-US" sz="2000" dirty="0" smtClean="0"/>
              <a:t>在所有裝置上都只打開必要的連接埠 </a:t>
            </a:r>
            <a:r>
              <a:rPr lang="en-US" altLang="zh-TW" sz="2000" dirty="0" smtClean="0"/>
              <a:t>(port)</a:t>
            </a:r>
            <a:r>
              <a:rPr lang="zh-TW" altLang="en-US" sz="2000" dirty="0" smtClean="0"/>
              <a:t>，能在網路層與傳輸層 </a:t>
            </a:r>
            <a:r>
              <a:rPr lang="en-US" altLang="zh-TW" sz="2000" dirty="0" smtClean="0"/>
              <a:t>(transport layer) </a:t>
            </a:r>
            <a:r>
              <a:rPr lang="zh-TW" altLang="en-US" sz="2000" dirty="0" smtClean="0"/>
              <a:t>降低網路攻擊風險。</a:t>
            </a:r>
            <a:endParaRPr lang="en-US" altLang="zh-TW" sz="2000" dirty="0" smtClean="0"/>
          </a:p>
          <a:p>
            <a:pPr>
              <a:lnSpc>
                <a:spcPct val="130000"/>
              </a:lnSpc>
            </a:pPr>
            <a:r>
              <a:rPr lang="zh-TW" altLang="en-US" sz="2000" dirty="0" smtClean="0"/>
              <a:t>存取機密文件時，在傳輸層使用 </a:t>
            </a:r>
            <a:r>
              <a:rPr lang="en-US" altLang="zh-TW" sz="2000" dirty="0" smtClean="0"/>
              <a:t>secure socket layer (SSL)</a:t>
            </a:r>
            <a:r>
              <a:rPr lang="zh-TW" altLang="en-US" sz="2000" dirty="0" smtClean="0"/>
              <a:t> 協定。</a:t>
            </a:r>
            <a:endParaRPr lang="en-US" altLang="zh-TW" sz="2000" dirty="0" smtClean="0"/>
          </a:p>
          <a:p>
            <a:pPr>
              <a:lnSpc>
                <a:spcPct val="130000"/>
              </a:lnSpc>
            </a:pPr>
            <a:r>
              <a:rPr lang="zh-TW" altLang="en-US" sz="2000" dirty="0" smtClean="0"/>
              <a:t>在網路層，每週執行網路掃描，以尋找新弱點。</a:t>
            </a:r>
            <a:endParaRPr lang="en-US" altLang="zh-TW" sz="2000" dirty="0" smtClean="0"/>
          </a:p>
          <a:p>
            <a:pPr>
              <a:lnSpc>
                <a:spcPct val="130000"/>
              </a:lnSpc>
            </a:pPr>
            <a:r>
              <a:rPr lang="zh-TW" altLang="en-US" sz="2000" dirty="0" smtClean="0"/>
              <a:t>郵件伺服器 </a:t>
            </a:r>
            <a:r>
              <a:rPr lang="en-US" altLang="zh-TW" sz="2000" dirty="0" smtClean="0"/>
              <a:t>(mail server)</a:t>
            </a:r>
            <a:r>
              <a:rPr lang="zh-TW" altLang="en-US" sz="2000" dirty="0" smtClean="0"/>
              <a:t> 應受病毒防禦軟體保護。</a:t>
            </a:r>
            <a:endParaRPr lang="en-US" altLang="zh-TW" sz="2000" dirty="0" smtClean="0"/>
          </a:p>
        </p:txBody>
      </p:sp>
      <p:sp>
        <p:nvSpPr>
          <p:cNvPr id="3" name="標題 2"/>
          <p:cNvSpPr>
            <a:spLocks noGrp="1"/>
          </p:cNvSpPr>
          <p:nvPr>
            <p:ph type="title"/>
          </p:nvPr>
        </p:nvSpPr>
        <p:spPr/>
        <p:txBody>
          <a:bodyPr/>
          <a:lstStyle/>
          <a:p>
            <a:r>
              <a:rPr lang="zh-TW" altLang="en-US" dirty="0" smtClean="0"/>
              <a:t>從</a:t>
            </a:r>
            <a:r>
              <a:rPr lang="en-US" altLang="zh-TW" dirty="0" smtClean="0"/>
              <a:t>OSI</a:t>
            </a:r>
            <a:r>
              <a:rPr lang="zh-TW" altLang="en-US" dirty="0" smtClean="0"/>
              <a:t>規劃網路多</a:t>
            </a:r>
            <a:r>
              <a:rPr lang="zh-TW" altLang="en-US" smtClean="0"/>
              <a:t>層次防禦 </a:t>
            </a:r>
            <a:r>
              <a:rPr lang="en-US" altLang="zh-TW" smtClean="0"/>
              <a:t>(</a:t>
            </a:r>
            <a:r>
              <a:rPr lang="en-US" altLang="zh-TW" dirty="0" smtClean="0"/>
              <a:t>II)</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資訊戰</a:t>
            </a:r>
            <a:endParaRPr lang="zh-TW" altLang="en-US" dirty="0"/>
          </a:p>
        </p:txBody>
      </p:sp>
      <p:sp>
        <p:nvSpPr>
          <p:cNvPr id="3" name="框架 2"/>
          <p:cNvSpPr/>
          <p:nvPr/>
        </p:nvSpPr>
        <p:spPr>
          <a:xfrm>
            <a:off x="357158" y="1428736"/>
            <a:ext cx="8001056" cy="4857784"/>
          </a:xfrm>
          <a:prstGeom prst="frame">
            <a:avLst>
              <a:gd name="adj1" fmla="val 6217"/>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0000"/>
              </a:lnSpc>
              <a:spcBef>
                <a:spcPts val="600"/>
              </a:spcBef>
            </a:pPr>
            <a:r>
              <a:rPr lang="en-US" altLang="zh-TW" sz="2000" dirty="0" smtClean="0">
                <a:solidFill>
                  <a:schemeClr val="tx1"/>
                </a:solidFill>
                <a:latin typeface="Calibri" pitchFamily="34" charset="0"/>
              </a:rPr>
              <a:t>【</a:t>
            </a:r>
            <a:r>
              <a:rPr lang="zh-TW" altLang="en-US" sz="2000" b="1" dirty="0" smtClean="0">
                <a:solidFill>
                  <a:schemeClr val="tx1"/>
                </a:solidFill>
                <a:latin typeface="Calibri" pitchFamily="34" charset="0"/>
              </a:rPr>
              <a:t>中共駭客 入侵五角大廈</a:t>
            </a:r>
            <a:r>
              <a:rPr lang="en-US" altLang="zh-TW" sz="2000" dirty="0" smtClean="0">
                <a:solidFill>
                  <a:schemeClr val="tx1"/>
                </a:solidFill>
                <a:latin typeface="Calibri" pitchFamily="34" charset="0"/>
              </a:rPr>
              <a:t>【</a:t>
            </a:r>
            <a:r>
              <a:rPr lang="en-US" sz="2000" dirty="0" smtClean="0">
                <a:solidFill>
                  <a:schemeClr val="tx1"/>
                </a:solidFill>
                <a:latin typeface="Calibri" pitchFamily="34" charset="0"/>
              </a:rPr>
              <a:t>2007/09/10 </a:t>
            </a:r>
            <a:r>
              <a:rPr lang="zh-TW" altLang="en-US" sz="2000" dirty="0" smtClean="0">
                <a:solidFill>
                  <a:schemeClr val="tx1"/>
                </a:solidFill>
                <a:latin typeface="Calibri" pitchFamily="34" charset="0"/>
              </a:rPr>
              <a:t>聯合報</a:t>
            </a:r>
            <a:r>
              <a:rPr lang="en-US" altLang="zh-TW" sz="2000" dirty="0" smtClean="0">
                <a:solidFill>
                  <a:schemeClr val="tx1"/>
                </a:solidFill>
                <a:latin typeface="Calibri" pitchFamily="34" charset="0"/>
              </a:rPr>
              <a:t>】</a:t>
            </a:r>
          </a:p>
          <a:p>
            <a:pPr marL="0" lvl="1" latinLnBrk="1">
              <a:lnSpc>
                <a:spcPct val="110000"/>
              </a:lnSpc>
              <a:spcBef>
                <a:spcPts val="600"/>
              </a:spcBef>
            </a:pPr>
            <a:r>
              <a:rPr lang="zh-TW" altLang="en-US" sz="2000" dirty="0" smtClean="0">
                <a:solidFill>
                  <a:schemeClr val="tx1"/>
                </a:solidFill>
                <a:latin typeface="Calibri" pitchFamily="34" charset="0"/>
              </a:rPr>
              <a:t>美國國防部的情治報告指出，中共計畫在二〇五</a:t>
            </a:r>
            <a:r>
              <a:rPr lang="zh-TW" altLang="en-US" sz="2000" dirty="0" smtClean="0">
                <a:solidFill>
                  <a:schemeClr val="tx1"/>
                </a:solidFill>
                <a:latin typeface="微軟正黑體"/>
              </a:rPr>
              <a:t>〇</a:t>
            </a:r>
            <a:r>
              <a:rPr lang="zh-TW" altLang="en-US" sz="2000" dirty="0" smtClean="0">
                <a:solidFill>
                  <a:schemeClr val="tx1"/>
                </a:solidFill>
                <a:latin typeface="Calibri" pitchFamily="34" charset="0"/>
              </a:rPr>
              <a:t>年之前取得壓制全球敵人的「電子優勢」。英國泰晤士報報導，美國情報官員分析解放軍文件和將領談話的內容，歸納出</a:t>
            </a:r>
            <a:r>
              <a:rPr lang="zh-TW" altLang="en-US" sz="2000" b="1" dirty="0" smtClean="0">
                <a:solidFill>
                  <a:schemeClr val="tx1"/>
                </a:solidFill>
                <a:latin typeface="Calibri" pitchFamily="34" charset="0"/>
              </a:rPr>
              <a:t>中共企圖在衝突爆發初期就癱瘓敵人的金融、軍事和通訊能力。</a:t>
            </a:r>
            <a:r>
              <a:rPr lang="zh-TW" altLang="en-US" sz="2000" dirty="0" smtClean="0">
                <a:solidFill>
                  <a:schemeClr val="tx1"/>
                </a:solidFill>
                <a:latin typeface="Calibri" pitchFamily="34" charset="0"/>
              </a:rPr>
              <a:t>五角大廈在報告的評估中指出，中共其實已經展開一場新的武力競賽，解放軍將攻擊性的電腦行動視為在戰爭初期「捷足先登的關鍵」。</a:t>
            </a:r>
          </a:p>
          <a:p>
            <a:pPr marL="0" lvl="1" latinLnBrk="1">
              <a:lnSpc>
                <a:spcPct val="110000"/>
              </a:lnSpc>
              <a:spcBef>
                <a:spcPts val="600"/>
              </a:spcBef>
            </a:pPr>
            <a:r>
              <a:rPr lang="zh-TW" altLang="en-US" sz="2000" dirty="0" smtClean="0">
                <a:solidFill>
                  <a:schemeClr val="tx1"/>
                </a:solidFill>
                <a:latin typeface="Calibri" pitchFamily="34" charset="0"/>
              </a:rPr>
              <a:t>西方媒體上周報導，</a:t>
            </a:r>
            <a:r>
              <a:rPr lang="zh-TW" altLang="en-US" sz="2000" b="1" dirty="0" smtClean="0">
                <a:solidFill>
                  <a:schemeClr val="tx1"/>
                </a:solidFill>
                <a:latin typeface="Calibri" pitchFamily="34" charset="0"/>
              </a:rPr>
              <a:t>中共解放軍的駭客今年六月入侵美國國防部的電腦系統，並經常滲透英國政府十個部門的電腦，竊取軍事檔案等機密。中國駭客今年也曾滲透德國政府的電腦系統。</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ts val="3000"/>
              </a:lnSpc>
            </a:pPr>
            <a:r>
              <a:rPr lang="en-US" altLang="zh-TW" sz="2000" dirty="0" smtClean="0"/>
              <a:t>Elk Cloner</a:t>
            </a:r>
            <a:r>
              <a:rPr lang="zh-TW" altLang="en-US" sz="2000" dirty="0" smtClean="0"/>
              <a:t> 被視為最早的電腦病毒 </a:t>
            </a:r>
            <a:r>
              <a:rPr lang="en-US" altLang="zh-TW" sz="2000" dirty="0" smtClean="0"/>
              <a:t>(virus)</a:t>
            </a:r>
            <a:r>
              <a:rPr lang="zh-TW" altLang="en-US" sz="2000" dirty="0" smtClean="0"/>
              <a:t>，在</a:t>
            </a:r>
            <a:r>
              <a:rPr lang="en-US" altLang="zh-TW" sz="2000" dirty="0" smtClean="0"/>
              <a:t>1982</a:t>
            </a:r>
            <a:r>
              <a:rPr lang="zh-TW" altLang="en-US" sz="2000" dirty="0" smtClean="0"/>
              <a:t>年由一位十五歲的學生 </a:t>
            </a:r>
            <a:r>
              <a:rPr lang="en-US" altLang="zh-TW" sz="2000" dirty="0" smtClean="0"/>
              <a:t>Rich </a:t>
            </a:r>
            <a:r>
              <a:rPr lang="en-US" altLang="zh-TW" sz="2000" dirty="0" err="1" smtClean="0"/>
              <a:t>Skrenta</a:t>
            </a:r>
            <a:r>
              <a:rPr lang="zh-TW" altLang="en-US" sz="2000" dirty="0" smtClean="0"/>
              <a:t> 寫在 </a:t>
            </a:r>
            <a:r>
              <a:rPr lang="en-US" altLang="zh-TW" sz="2000" dirty="0" smtClean="0"/>
              <a:t>Apple II</a:t>
            </a:r>
            <a:r>
              <a:rPr lang="zh-TW" altLang="en-US" sz="2000" dirty="0" smtClean="0"/>
              <a:t> 電腦上，以軟碟為感染媒介。使用受感染的軟碟開機五十次，就會出現一首打油詩。</a:t>
            </a:r>
            <a:endParaRPr lang="en-US" altLang="zh-TW" sz="2000" dirty="0" smtClean="0"/>
          </a:p>
          <a:p>
            <a:pPr>
              <a:lnSpc>
                <a:spcPts val="3000"/>
              </a:lnSpc>
            </a:pPr>
            <a:r>
              <a:rPr lang="en-US" altLang="zh-TW" sz="2000" dirty="0" smtClean="0"/>
              <a:t>Melissa</a:t>
            </a:r>
            <a:r>
              <a:rPr lang="zh-TW" altLang="en-US" sz="2000" dirty="0" smtClean="0"/>
              <a:t> 為</a:t>
            </a:r>
            <a:r>
              <a:rPr lang="en-US" altLang="zh-TW" sz="2000" dirty="0" smtClean="0"/>
              <a:t>1999</a:t>
            </a:r>
            <a:r>
              <a:rPr lang="zh-TW" altLang="en-US" sz="2000" dirty="0" smtClean="0"/>
              <a:t> 年由電子郵件傳播的 </a:t>
            </a:r>
            <a:r>
              <a:rPr lang="en-US" altLang="zh-TW" sz="2000" dirty="0" smtClean="0"/>
              <a:t>Word</a:t>
            </a:r>
            <a:r>
              <a:rPr lang="zh-TW" altLang="en-US" sz="2000" dirty="0" smtClean="0"/>
              <a:t> 巨集病毒，他利用受感染電腦的電子郵件通訊錄，再發出五十封病毒郵件，因此數小時內就可以傳遍全球。</a:t>
            </a:r>
            <a:endParaRPr lang="en-US" altLang="zh-TW" sz="2000" dirty="0" smtClean="0"/>
          </a:p>
          <a:p>
            <a:pPr>
              <a:lnSpc>
                <a:spcPts val="3000"/>
              </a:lnSpc>
            </a:pPr>
            <a:r>
              <a:rPr lang="en-US" altLang="zh-TW" sz="2000" dirty="0" smtClean="0"/>
              <a:t>Code Red</a:t>
            </a:r>
            <a:r>
              <a:rPr lang="zh-TW" altLang="en-US" sz="2000" dirty="0" smtClean="0"/>
              <a:t> 蠕蟲 </a:t>
            </a:r>
            <a:r>
              <a:rPr lang="en-US" altLang="zh-TW" sz="2000" dirty="0" smtClean="0"/>
              <a:t>(worm)</a:t>
            </a:r>
            <a:r>
              <a:rPr lang="zh-TW" altLang="en-US" sz="2000" dirty="0" smtClean="0"/>
              <a:t> 利用當時微軟作業系統的瑕疵，在 </a:t>
            </a:r>
            <a:r>
              <a:rPr lang="en-US" altLang="zh-TW" sz="2000" dirty="0" smtClean="0"/>
              <a:t>2001 </a:t>
            </a:r>
            <a:r>
              <a:rPr lang="zh-TW" altLang="en-US" sz="2000" dirty="0" smtClean="0"/>
              <a:t>年 </a:t>
            </a:r>
            <a:r>
              <a:rPr lang="en-US" altLang="zh-TW" sz="2000" dirty="0" smtClean="0"/>
              <a:t>7 </a:t>
            </a:r>
            <a:r>
              <a:rPr lang="zh-TW" altLang="en-US" sz="2000" dirty="0" smtClean="0"/>
              <a:t>月 </a:t>
            </a:r>
            <a:r>
              <a:rPr lang="en-US" altLang="zh-TW" sz="2000" dirty="0" smtClean="0"/>
              <a:t>19 </a:t>
            </a:r>
            <a:r>
              <a:rPr lang="zh-TW" altLang="en-US" sz="2000" dirty="0" smtClean="0"/>
              <a:t>日一天內，讓全球 </a:t>
            </a:r>
            <a:r>
              <a:rPr lang="en-US" altLang="zh-TW" sz="2000" dirty="0" smtClean="0"/>
              <a:t>359,000</a:t>
            </a:r>
            <a:r>
              <a:rPr lang="zh-TW" altLang="en-US" sz="2000" dirty="0" smtClean="0"/>
              <a:t> 台電腦受感染。</a:t>
            </a:r>
            <a:endParaRPr lang="en-US" altLang="zh-TW" sz="2000" dirty="0" smtClean="0"/>
          </a:p>
          <a:p>
            <a:pPr>
              <a:lnSpc>
                <a:spcPts val="3000"/>
              </a:lnSpc>
            </a:pPr>
            <a:r>
              <a:rPr lang="en-US" altLang="zh-TW" sz="2000" dirty="0" smtClean="0"/>
              <a:t>2004</a:t>
            </a:r>
            <a:r>
              <a:rPr lang="zh-TW" altLang="en-US" sz="2000" dirty="0" smtClean="0"/>
              <a:t> 年的 </a:t>
            </a:r>
            <a:r>
              <a:rPr lang="en-US" altLang="zh-TW" sz="2000" dirty="0" smtClean="0"/>
              <a:t>Witty </a:t>
            </a:r>
            <a:r>
              <a:rPr lang="zh-TW" altLang="en-US" sz="2000" dirty="0" smtClean="0"/>
              <a:t>蠕蟲攻擊 </a:t>
            </a:r>
            <a:r>
              <a:rPr lang="en-US" sz="2000" dirty="0" smtClean="0"/>
              <a:t>Internet Security Systems </a:t>
            </a:r>
            <a:r>
              <a:rPr lang="en-US" altLang="zh-TW" sz="2000" dirty="0" smtClean="0"/>
              <a:t>(ISS)</a:t>
            </a:r>
            <a:r>
              <a:rPr lang="zh-TW" altLang="en-US" sz="2000" dirty="0" smtClean="0"/>
              <a:t> 公司的防火牆及其它資訊安全產品的漏洞，在半個小時內癱瘓全球</a:t>
            </a:r>
            <a:r>
              <a:rPr lang="en-US" altLang="zh-TW" sz="2000" dirty="0" smtClean="0"/>
              <a:t>12,000 </a:t>
            </a:r>
            <a:r>
              <a:rPr lang="zh-TW" altLang="en-US" sz="2000" dirty="0" smtClean="0"/>
              <a:t>台電腦，受害者都是裝備有安全防護的主機。</a:t>
            </a:r>
            <a:endParaRPr lang="zh-TW" altLang="en-US" sz="2000" dirty="0"/>
          </a:p>
        </p:txBody>
      </p:sp>
      <p:sp>
        <p:nvSpPr>
          <p:cNvPr id="3" name="標題 2"/>
          <p:cNvSpPr>
            <a:spLocks noGrp="1"/>
          </p:cNvSpPr>
          <p:nvPr>
            <p:ph type="title"/>
          </p:nvPr>
        </p:nvSpPr>
        <p:spPr/>
        <p:txBody>
          <a:bodyPr>
            <a:normAutofit/>
          </a:bodyPr>
          <a:lstStyle/>
          <a:p>
            <a:r>
              <a:rPr lang="zh-TW" altLang="en-US" dirty="0" smtClean="0"/>
              <a:t>歷史上的一些資訊安全事件</a:t>
            </a:r>
            <a:r>
              <a:rPr lang="zh-TW" altLang="en-US" dirty="0" smtClean="0">
                <a:ea typeface="微軟正黑體"/>
              </a:rPr>
              <a:t> </a:t>
            </a:r>
            <a:r>
              <a:rPr lang="en-US" altLang="zh-TW" dirty="0" smtClean="0">
                <a:ea typeface="微軟正黑體"/>
              </a:rPr>
              <a:t>(I)</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a:lnSpc>
                <a:spcPts val="3000"/>
              </a:lnSpc>
            </a:pPr>
            <a:r>
              <a:rPr lang="zh-TW" altLang="en-US" sz="2000" dirty="0" smtClean="0"/>
              <a:t>一位十九歲的俄國駭客在</a:t>
            </a:r>
            <a:r>
              <a:rPr lang="en-US" altLang="zh-TW" sz="2000" dirty="0" smtClean="0"/>
              <a:t>1999</a:t>
            </a:r>
            <a:r>
              <a:rPr lang="zh-TW" altLang="en-US" sz="2000" dirty="0" smtClean="0"/>
              <a:t>年侵入 </a:t>
            </a:r>
            <a:r>
              <a:rPr lang="en-US" altLang="zh-TW" sz="2000" dirty="0" smtClean="0"/>
              <a:t>CD Universe</a:t>
            </a:r>
            <a:r>
              <a:rPr lang="zh-TW" altLang="en-US" sz="2000" dirty="0" smtClean="0"/>
              <a:t>，盜取三十萬筆信用卡資料。在勒索十萬美元贖金未遂後，他將其中的數千筆資料公布在網際網路上。</a:t>
            </a:r>
            <a:endParaRPr lang="en-US" altLang="zh-TW" sz="2000" dirty="0" smtClean="0"/>
          </a:p>
          <a:p>
            <a:pPr>
              <a:lnSpc>
                <a:spcPts val="3000"/>
              </a:lnSpc>
            </a:pPr>
            <a:r>
              <a:rPr lang="en-US" altLang="zh-TW" sz="2000" dirty="0" smtClean="0"/>
              <a:t>2000 </a:t>
            </a:r>
            <a:r>
              <a:rPr lang="zh-TW" altLang="en-US" sz="2000" dirty="0" smtClean="0"/>
              <a:t>年 </a:t>
            </a:r>
            <a:r>
              <a:rPr lang="en-US" altLang="zh-TW" sz="2000" dirty="0" smtClean="0"/>
              <a:t>9 </a:t>
            </a:r>
            <a:r>
              <a:rPr lang="zh-TW" altLang="en-US" sz="2000" dirty="0" smtClean="0"/>
              <a:t>月，全球首屈一指的金融服務機構 </a:t>
            </a:r>
            <a:r>
              <a:rPr lang="en-US" altLang="zh-TW" sz="2000" dirty="0" smtClean="0"/>
              <a:t>Western Union </a:t>
            </a:r>
            <a:r>
              <a:rPr lang="zh-TW" altLang="en-US" sz="2000" dirty="0" smtClean="0"/>
              <a:t>關閉網站五天，因為遭到駭客入侵並盜走一萬五千筆信用卡資料。駭客利用系統維修時沒有防火牆的</a:t>
            </a:r>
            <a:r>
              <a:rPr lang="en-US" altLang="zh-TW" sz="2000" dirty="0" smtClean="0"/>
              <a:t>15</a:t>
            </a:r>
            <a:r>
              <a:rPr lang="zh-TW" altLang="en-US" sz="2000" dirty="0" smtClean="0"/>
              <a:t>分鐘空檔入侵。</a:t>
            </a:r>
            <a:endParaRPr lang="en-US" altLang="zh-TW" sz="2000" dirty="0" smtClean="0"/>
          </a:p>
          <a:p>
            <a:pPr>
              <a:lnSpc>
                <a:spcPts val="3000"/>
              </a:lnSpc>
            </a:pPr>
            <a:r>
              <a:rPr lang="zh-TW" altLang="en-US" sz="2000" dirty="0" smtClean="0"/>
              <a:t>在</a:t>
            </a:r>
            <a:r>
              <a:rPr lang="en-US" altLang="zh-TW" sz="2000" dirty="0" smtClean="0"/>
              <a:t>1991</a:t>
            </a:r>
            <a:r>
              <a:rPr lang="zh-TW" altLang="en-US" sz="2000" dirty="0" smtClean="0"/>
              <a:t>年美伊波灣戰爭期間，荷蘭的駭客侵入 </a:t>
            </a:r>
            <a:r>
              <a:rPr lang="en-US" altLang="zh-TW" sz="2000" dirty="0" smtClean="0"/>
              <a:t>34 </a:t>
            </a:r>
            <a:r>
              <a:rPr lang="zh-TW" altLang="en-US" sz="2000" dirty="0" smtClean="0"/>
              <a:t>個美軍電腦系統，並獲得軍事佈署、戰艦及武器等細節。若伊拉克購買到這些資料，波灣戰爭的結果將難以預料。</a:t>
            </a:r>
            <a:endParaRPr lang="en-US" altLang="zh-TW" sz="2000" dirty="0" smtClean="0"/>
          </a:p>
          <a:p>
            <a:pPr>
              <a:lnSpc>
                <a:spcPts val="3000"/>
              </a:lnSpc>
            </a:pPr>
            <a:r>
              <a:rPr lang="en-US" altLang="zh-TW" sz="2000" dirty="0" smtClean="0"/>
              <a:t>2003 </a:t>
            </a:r>
            <a:r>
              <a:rPr lang="zh-TW" altLang="en-US" sz="2000" dirty="0" smtClean="0"/>
              <a:t>年經過一連串提款卡側錄、盜領風波後，金管會銀行局要求所有銀行全面換發晶片卡。</a:t>
            </a: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歷史上的一些資訊安全事件 </a:t>
            </a:r>
            <a:r>
              <a:rPr lang="en-US" altLang="zh-TW" dirty="0" smtClean="0"/>
              <a:t>(II)</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70"/>
          </a:xfrm>
        </p:spPr>
        <p:txBody>
          <a:bodyPr>
            <a:normAutofit/>
          </a:bodyPr>
          <a:lstStyle/>
          <a:p>
            <a:r>
              <a:rPr lang="zh-TW" altLang="en-US" dirty="0" smtClean="0"/>
              <a:t>幾個誤導的觀念</a:t>
            </a:r>
            <a:endParaRPr lang="zh-TW" altLang="en-US" dirty="0"/>
          </a:p>
        </p:txBody>
      </p:sp>
      <p:graphicFrame>
        <p:nvGraphicFramePr>
          <p:cNvPr id="4" name="內容版面配置區 3"/>
          <p:cNvGraphicFramePr>
            <a:graphicFrameLocks noGrp="1"/>
          </p:cNvGraphicFramePr>
          <p:nvPr>
            <p:ph idx="1"/>
          </p:nvPr>
        </p:nvGraphicFramePr>
        <p:xfrm>
          <a:off x="285751" y="1357316"/>
          <a:ext cx="8215313" cy="5099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7F886B35-93FF-46C6-93B3-2EE41A7AB7E9}"/>
                                            </p:graphicEl>
                                          </p:spTgt>
                                        </p:tgtEl>
                                        <p:attrNameLst>
                                          <p:attrName>style.visibility</p:attrName>
                                        </p:attrNameLst>
                                      </p:cBhvr>
                                      <p:to>
                                        <p:strVal val="visible"/>
                                      </p:to>
                                    </p:set>
                                    <p:animEffect transition="in" filter="wipe(down)">
                                      <p:cBhvr>
                                        <p:cTn id="7" dur="500"/>
                                        <p:tgtEl>
                                          <p:spTgt spid="4">
                                            <p:graphicEl>
                                              <a:dgm id="{7F886B35-93FF-46C6-93B3-2EE41A7AB7E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C985DB61-78BE-4164-917B-C65C344C49AA}"/>
                                            </p:graphicEl>
                                          </p:spTgt>
                                        </p:tgtEl>
                                        <p:attrNameLst>
                                          <p:attrName>style.visibility</p:attrName>
                                        </p:attrNameLst>
                                      </p:cBhvr>
                                      <p:to>
                                        <p:strVal val="visible"/>
                                      </p:to>
                                    </p:set>
                                    <p:animEffect transition="in" filter="wipe(down)">
                                      <p:cBhvr>
                                        <p:cTn id="12" dur="500"/>
                                        <p:tgtEl>
                                          <p:spTgt spid="4">
                                            <p:graphicEl>
                                              <a:dgm id="{C985DB61-78BE-4164-917B-C65C344C49AA}"/>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graphicEl>
                                              <a:dgm id="{1FF9B55E-37EE-46E7-BCFC-DF8EFC684C20}"/>
                                            </p:graphicEl>
                                          </p:spTgt>
                                        </p:tgtEl>
                                        <p:attrNameLst>
                                          <p:attrName>style.visibility</p:attrName>
                                        </p:attrNameLst>
                                      </p:cBhvr>
                                      <p:to>
                                        <p:strVal val="visible"/>
                                      </p:to>
                                    </p:set>
                                    <p:animEffect transition="in" filter="wipe(down)">
                                      <p:cBhvr>
                                        <p:cTn id="15" dur="500"/>
                                        <p:tgtEl>
                                          <p:spTgt spid="4">
                                            <p:graphicEl>
                                              <a:dgm id="{1FF9B55E-37EE-46E7-BCFC-DF8EFC684C2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graphicEl>
                                              <a:dgm id="{51087B07-0ECE-47B3-A3BF-D5054FA9E0A2}"/>
                                            </p:graphicEl>
                                          </p:spTgt>
                                        </p:tgtEl>
                                        <p:attrNameLst>
                                          <p:attrName>style.visibility</p:attrName>
                                        </p:attrNameLst>
                                      </p:cBhvr>
                                      <p:to>
                                        <p:strVal val="visible"/>
                                      </p:to>
                                    </p:set>
                                    <p:animEffect transition="in" filter="wipe(down)">
                                      <p:cBhvr>
                                        <p:cTn id="20" dur="500"/>
                                        <p:tgtEl>
                                          <p:spTgt spid="4">
                                            <p:graphicEl>
                                              <a:dgm id="{51087B07-0ECE-47B3-A3BF-D5054FA9E0A2}"/>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
                                            <p:graphicEl>
                                              <a:dgm id="{F4438321-EE2E-4F44-9EA1-84DA4C00457C}"/>
                                            </p:graphicEl>
                                          </p:spTgt>
                                        </p:tgtEl>
                                        <p:attrNameLst>
                                          <p:attrName>style.visibility</p:attrName>
                                        </p:attrNameLst>
                                      </p:cBhvr>
                                      <p:to>
                                        <p:strVal val="visible"/>
                                      </p:to>
                                    </p:set>
                                    <p:animEffect transition="in" filter="wipe(down)">
                                      <p:cBhvr>
                                        <p:cTn id="23" dur="500"/>
                                        <p:tgtEl>
                                          <p:spTgt spid="4">
                                            <p:graphicEl>
                                              <a:dgm id="{F4438321-EE2E-4F44-9EA1-84DA4C00457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301"/>
            <a:ext cx="5715040" cy="4735995"/>
          </a:xfrm>
        </p:spPr>
        <p:txBody>
          <a:bodyPr>
            <a:normAutofit/>
          </a:bodyPr>
          <a:lstStyle/>
          <a:p>
            <a:pPr>
              <a:lnSpc>
                <a:spcPct val="120000"/>
              </a:lnSpc>
            </a:pPr>
            <a:r>
              <a:rPr lang="zh-TW" altLang="en-US" sz="2000" dirty="0" smtClean="0"/>
              <a:t>資訊安全涵蓋的領域很廣，攻防手法又不停地演進，因此天下沒有絕對完美的防禦。資訊安全是一種取捨 </a:t>
            </a:r>
            <a:r>
              <a:rPr lang="en-US" altLang="zh-TW" sz="2000" dirty="0" smtClean="0"/>
              <a:t>(tradeoff):</a:t>
            </a:r>
            <a:endParaRPr lang="en-US" altLang="zh-TW" sz="2000" dirty="0" smtClean="0">
              <a:latin typeface="微軟正黑體"/>
              <a:ea typeface="微軟正黑體"/>
            </a:endParaRPr>
          </a:p>
          <a:p>
            <a:pPr lvl="1">
              <a:lnSpc>
                <a:spcPct val="120000"/>
              </a:lnSpc>
            </a:pPr>
            <a:r>
              <a:rPr lang="zh-TW" altLang="en-US" sz="2000" dirty="0" smtClean="0">
                <a:latin typeface="微軟正黑體"/>
                <a:ea typeface="微軟正黑體"/>
              </a:rPr>
              <a:t>人力與財力資源有限，因此需要在造成不安全的眾多因素中做取捨。應選擇將資源投資在最容易受到攻擊或是對組織衝擊最大的弱點上。</a:t>
            </a:r>
            <a:endParaRPr lang="en-US" altLang="zh-TW" sz="2000" dirty="0" smtClean="0">
              <a:latin typeface="微軟正黑體"/>
              <a:ea typeface="微軟正黑體"/>
            </a:endParaRPr>
          </a:p>
          <a:p>
            <a:pPr lvl="1">
              <a:lnSpc>
                <a:spcPct val="120000"/>
              </a:lnSpc>
            </a:pPr>
            <a:r>
              <a:rPr lang="zh-TW" altLang="en-US" sz="2000" dirty="0" smtClean="0">
                <a:latin typeface="微軟正黑體"/>
              </a:rPr>
              <a:t>「安全」與「便利」之間需要做合理的取捨。</a:t>
            </a:r>
            <a:r>
              <a:rPr lang="zh-TW" altLang="en-US" sz="2000" dirty="0" smtClean="0">
                <a:latin typeface="微軟正黑體"/>
                <a:ea typeface="微軟正黑體"/>
              </a:rPr>
              <a:t>過度防禦會造成使用者的不便，反而違背資訊科技給人帶來便利的初衷。</a:t>
            </a:r>
            <a:endParaRPr lang="en-US" altLang="zh-TW" sz="2000" dirty="0" smtClean="0">
              <a:latin typeface="微軟正黑體"/>
              <a:ea typeface="微軟正黑體"/>
            </a:endParaRPr>
          </a:p>
        </p:txBody>
      </p:sp>
      <p:sp>
        <p:nvSpPr>
          <p:cNvPr id="3" name="標題 2"/>
          <p:cNvSpPr>
            <a:spLocks noGrp="1"/>
          </p:cNvSpPr>
          <p:nvPr>
            <p:ph type="title"/>
          </p:nvPr>
        </p:nvSpPr>
        <p:spPr/>
        <p:txBody>
          <a:bodyPr>
            <a:normAutofit/>
          </a:bodyPr>
          <a:lstStyle/>
          <a:p>
            <a:r>
              <a:rPr lang="zh-TW" altLang="en-US" dirty="0" smtClean="0"/>
              <a:t>資訊安全的取捨</a:t>
            </a:r>
            <a:endParaRPr lang="zh-TW" altLang="en-US" dirty="0"/>
          </a:p>
        </p:txBody>
      </p:sp>
      <p:pic>
        <p:nvPicPr>
          <p:cNvPr id="1028" name="Picture 4"/>
          <p:cNvPicPr>
            <a:picLocks noChangeAspect="1" noChangeArrowheads="1"/>
          </p:cNvPicPr>
          <p:nvPr/>
        </p:nvPicPr>
        <p:blipFill>
          <a:blip r:embed="rId2" cstate="print"/>
          <a:srcRect/>
          <a:stretch>
            <a:fillRect/>
          </a:stretch>
        </p:blipFill>
        <p:spPr bwMode="auto">
          <a:xfrm>
            <a:off x="6238894" y="2738444"/>
            <a:ext cx="1833568" cy="18335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844824"/>
            <a:ext cx="8102704" cy="1155548"/>
          </a:xfrm>
        </p:spPr>
        <p:txBody>
          <a:bodyPr>
            <a:normAutofit/>
          </a:bodyPr>
          <a:lstStyle/>
          <a:p>
            <a:pPr>
              <a:lnSpc>
                <a:spcPct val="120000"/>
              </a:lnSpc>
            </a:pPr>
            <a:r>
              <a:rPr lang="zh-TW" altLang="en-US" sz="2000" dirty="0" smtClean="0"/>
              <a:t>許多人誤以為資訊安全是個</a:t>
            </a:r>
            <a:r>
              <a:rPr lang="zh-TW" altLang="en-US" sz="2000" dirty="0" smtClean="0">
                <a:latin typeface="微軟正黑體"/>
              </a:rPr>
              <a:t>「技術」議題；事實上它是一個需要技術輔助的「管理」議題。</a:t>
            </a:r>
            <a:endParaRPr lang="en-US" altLang="zh-TW" sz="2000" dirty="0" smtClean="0">
              <a:latin typeface="微軟正黑體"/>
            </a:endParaRPr>
          </a:p>
        </p:txBody>
      </p:sp>
      <p:sp>
        <p:nvSpPr>
          <p:cNvPr id="3" name="標題 2"/>
          <p:cNvSpPr>
            <a:spLocks noGrp="1"/>
          </p:cNvSpPr>
          <p:nvPr>
            <p:ph type="title"/>
          </p:nvPr>
        </p:nvSpPr>
        <p:spPr/>
        <p:txBody>
          <a:bodyPr/>
          <a:lstStyle/>
          <a:p>
            <a:r>
              <a:rPr lang="zh-TW" altLang="en-US" dirty="0" smtClean="0"/>
              <a:t>資訊安全是管理議題</a:t>
            </a:r>
            <a:endParaRPr lang="zh-TW" altLang="en-US" dirty="0"/>
          </a:p>
        </p:txBody>
      </p:sp>
      <p:sp>
        <p:nvSpPr>
          <p:cNvPr id="4" name="框架 3"/>
          <p:cNvSpPr/>
          <p:nvPr/>
        </p:nvSpPr>
        <p:spPr>
          <a:xfrm>
            <a:off x="357158" y="2928934"/>
            <a:ext cx="8001056" cy="2643206"/>
          </a:xfrm>
          <a:prstGeom prst="frame">
            <a:avLst>
              <a:gd name="adj1" fmla="val 6217"/>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50000"/>
              </a:lnSpc>
            </a:pPr>
            <a:r>
              <a:rPr lang="en-US" altLang="zh-TW" sz="2000" dirty="0" smtClean="0">
                <a:solidFill>
                  <a:schemeClr val="tx1"/>
                </a:solidFill>
                <a:latin typeface="Calibri" pitchFamily="34" charset="0"/>
              </a:rPr>
              <a:t>【</a:t>
            </a:r>
            <a:r>
              <a:rPr lang="zh-TW" altLang="en-US" sz="2000" dirty="0" smtClean="0">
                <a:solidFill>
                  <a:schemeClr val="tx1"/>
                </a:solidFill>
                <a:latin typeface="Calibri" pitchFamily="34" charset="0"/>
              </a:rPr>
              <a:t>管理疏失案例</a:t>
            </a:r>
            <a:r>
              <a:rPr lang="en-US" altLang="zh-TW" sz="2000" dirty="0" smtClean="0">
                <a:solidFill>
                  <a:schemeClr val="tx1"/>
                </a:solidFill>
                <a:latin typeface="Calibri" pitchFamily="34" charset="0"/>
              </a:rPr>
              <a:t>】</a:t>
            </a:r>
            <a:r>
              <a:rPr lang="zh-TW" altLang="en-US" sz="2000" dirty="0" smtClean="0">
                <a:solidFill>
                  <a:schemeClr val="tx1"/>
                </a:solidFill>
                <a:latin typeface="Calibri" pitchFamily="34" charset="0"/>
              </a:rPr>
              <a:t>在 </a:t>
            </a:r>
            <a:r>
              <a:rPr lang="en-US" altLang="zh-TW" sz="2000" dirty="0" smtClean="0">
                <a:solidFill>
                  <a:schemeClr val="tx1"/>
                </a:solidFill>
                <a:latin typeface="Calibri" pitchFamily="34" charset="0"/>
              </a:rPr>
              <a:t>2003</a:t>
            </a:r>
            <a:r>
              <a:rPr lang="zh-TW" altLang="en-US" sz="2000" dirty="0" smtClean="0">
                <a:solidFill>
                  <a:schemeClr val="tx1"/>
                </a:solidFill>
                <a:latin typeface="Calibri" pitchFamily="34" charset="0"/>
              </a:rPr>
              <a:t> 與 </a:t>
            </a:r>
            <a:r>
              <a:rPr lang="en-US" altLang="zh-TW" sz="2000" dirty="0" smtClean="0">
                <a:solidFill>
                  <a:schemeClr val="tx1"/>
                </a:solidFill>
                <a:latin typeface="Calibri" pitchFamily="34" charset="0"/>
              </a:rPr>
              <a:t>2004</a:t>
            </a:r>
            <a:r>
              <a:rPr lang="zh-TW" altLang="en-US" sz="2000" dirty="0" smtClean="0">
                <a:solidFill>
                  <a:schemeClr val="tx1"/>
                </a:solidFill>
                <a:latin typeface="Calibri" pitchFamily="34" charset="0"/>
              </a:rPr>
              <a:t> 年，世界知名的 </a:t>
            </a:r>
            <a:r>
              <a:rPr lang="en-US" altLang="zh-TW" sz="2000" dirty="0" smtClean="0">
                <a:solidFill>
                  <a:schemeClr val="tx1"/>
                </a:solidFill>
                <a:latin typeface="Calibri" pitchFamily="34" charset="0"/>
              </a:rPr>
              <a:t>Wells Fargo </a:t>
            </a:r>
            <a:r>
              <a:rPr lang="zh-TW" altLang="en-US" sz="2000" dirty="0" smtClean="0">
                <a:solidFill>
                  <a:schemeClr val="tx1"/>
                </a:solidFill>
                <a:latin typeface="Calibri" pitchFamily="34" charset="0"/>
              </a:rPr>
              <a:t>銀行員工的筆記型電腦有兩次在公司外遭竊。最敏感的客戶交易紀錄及二十萬筆信用卡資料外洩，造成公司嚴重的財務與形象損失。</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4287</TotalTime>
  <Words>3374</Words>
  <Application>Microsoft Office PowerPoint</Application>
  <PresentationFormat>投影片</PresentationFormat>
  <Paragraphs>226</Paragraphs>
  <Slides>34</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34</vt:i4>
      </vt:variant>
    </vt:vector>
  </HeadingPairs>
  <TitlesOfParts>
    <vt:vector size="42"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資訊安全概論</vt:lpstr>
      <vt:lpstr>資訊科技與資訊安全的演進</vt:lpstr>
      <vt:lpstr>資訊戰</vt:lpstr>
      <vt:lpstr>歷史上的一些資訊安全事件 (I)</vt:lpstr>
      <vt:lpstr>歷史上的一些資訊安全事件 (II)</vt:lpstr>
      <vt:lpstr>幾個誤導的觀念</vt:lpstr>
      <vt:lpstr>資訊安全的取捨</vt:lpstr>
      <vt:lpstr>資訊安全是管理議題</vt:lpstr>
      <vt:lpstr>資訊安全的三個 P</vt:lpstr>
      <vt:lpstr>CISSP的資訊安全的領域</vt:lpstr>
      <vt:lpstr>資訊安全的三元素</vt:lpstr>
      <vt:lpstr>實體安全</vt:lpstr>
      <vt:lpstr>營運安全</vt:lpstr>
      <vt:lpstr>管理與政策</vt:lpstr>
      <vt:lpstr>資訊安全的目標</vt:lpstr>
      <vt:lpstr>存取控制的模式</vt:lpstr>
      <vt:lpstr>身分認證的要素</vt:lpstr>
      <vt:lpstr>身分認證的方法</vt:lpstr>
      <vt:lpstr>身分認證的方法 (II)</vt:lpstr>
      <vt:lpstr>身分認證的方法 (III)</vt:lpstr>
      <vt:lpstr>身分認證的方法 (IV)</vt:lpstr>
      <vt:lpstr>常見的網路服務與協定</vt:lpstr>
      <vt:lpstr>設計網路安全的四個考量</vt:lpstr>
      <vt:lpstr>制訂設計目標</vt:lpstr>
      <vt:lpstr>切割安全區域 (I)</vt:lpstr>
      <vt:lpstr>切割安全區域 (II)</vt:lpstr>
      <vt:lpstr>融入新科技 (I)</vt:lpstr>
      <vt:lpstr>融入新科技 (II)</vt:lpstr>
      <vt:lpstr>融入新科技 (III)</vt:lpstr>
      <vt:lpstr>管理資訊風險</vt:lpstr>
      <vt:lpstr>多層次防禦方法</vt:lpstr>
      <vt:lpstr>從OSI規劃網路多層次防禦 (I)</vt:lpstr>
      <vt:lpstr>從OSI規劃網路多層次防禦 (II)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413</cp:revision>
  <dcterms:created xsi:type="dcterms:W3CDTF">2007-09-03T02:45:25Z</dcterms:created>
  <dcterms:modified xsi:type="dcterms:W3CDTF">2013-01-28T07:19:03Z</dcterms:modified>
</cp:coreProperties>
</file>