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5"/>
  </p:notesMasterIdLst>
  <p:handoutMasterIdLst>
    <p:handoutMasterId r:id="rId36"/>
  </p:handoutMasterIdLst>
  <p:sldIdLst>
    <p:sldId id="357" r:id="rId2"/>
    <p:sldId id="261" r:id="rId3"/>
    <p:sldId id="348" r:id="rId4"/>
    <p:sldId id="361" r:id="rId5"/>
    <p:sldId id="309" r:id="rId6"/>
    <p:sldId id="358" r:id="rId7"/>
    <p:sldId id="310" r:id="rId8"/>
    <p:sldId id="311" r:id="rId9"/>
    <p:sldId id="350" r:id="rId10"/>
    <p:sldId id="323" r:id="rId11"/>
    <p:sldId id="351" r:id="rId12"/>
    <p:sldId id="315" r:id="rId13"/>
    <p:sldId id="316" r:id="rId14"/>
    <p:sldId id="317" r:id="rId15"/>
    <p:sldId id="318" r:id="rId16"/>
    <p:sldId id="319" r:id="rId17"/>
    <p:sldId id="320" r:id="rId18"/>
    <p:sldId id="359" r:id="rId19"/>
    <p:sldId id="362" r:id="rId20"/>
    <p:sldId id="325" r:id="rId21"/>
    <p:sldId id="326" r:id="rId22"/>
    <p:sldId id="360" r:id="rId23"/>
    <p:sldId id="328" r:id="rId24"/>
    <p:sldId id="329" r:id="rId25"/>
    <p:sldId id="336" r:id="rId26"/>
    <p:sldId id="347" r:id="rId27"/>
    <p:sldId id="344" r:id="rId28"/>
    <p:sldId id="330" r:id="rId29"/>
    <p:sldId id="331" r:id="rId30"/>
    <p:sldId id="332" r:id="rId31"/>
    <p:sldId id="333" r:id="rId32"/>
    <p:sldId id="334" r:id="rId33"/>
    <p:sldId id="335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 autoAdjust="0"/>
    <p:restoredTop sz="94075" autoAdjust="0"/>
  </p:normalViewPr>
  <p:slideViewPr>
    <p:cSldViewPr>
      <p:cViewPr varScale="1">
        <p:scale>
          <a:sx n="87" d="100"/>
          <a:sy n="87" d="100"/>
        </p:scale>
        <p:origin x="110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C0F44-5922-4F35-94B9-FE575CDF3689}" type="doc">
      <dgm:prSet loTypeId="urn:microsoft.com/office/officeart/2005/8/layout/matrix2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15F941E-EA82-4EAA-9744-32136DED9897}">
      <dgm:prSet phldrT="[文字]" custT="1"/>
      <dgm:spPr/>
      <dgm:t>
        <a:bodyPr/>
        <a:lstStyle/>
        <a:p>
          <a:pPr algn="l"/>
          <a:r>
            <a:rPr lang="zh-TW" altLang="en-US" sz="1800" dirty="0" smtClean="0">
              <a:latin typeface="Calibri" pitchFamily="34" charset="0"/>
            </a:rPr>
            <a:t>駭客是為了學習與增進他們的技術，所以他們的行為不該被視為非法或不道德。</a:t>
          </a:r>
          <a:endParaRPr lang="zh-TW" altLang="en-US" sz="1800" dirty="0">
            <a:latin typeface="Calibri" pitchFamily="34" charset="0"/>
          </a:endParaRPr>
        </a:p>
      </dgm:t>
    </dgm:pt>
    <dgm:pt modelId="{38EEF632-6267-4935-8789-4C148C83DDE8}" type="parTrans" cxnId="{1FA308CC-C877-48E8-B0AA-77521E988BF5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D4EDFA7F-69DB-445D-8963-B146E745C664}" type="sibTrans" cxnId="{1FA308CC-C877-48E8-B0AA-77521E988BF5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C0718AAB-2901-4418-85AC-6FB03842D3BF}">
      <dgm:prSet phldrT="[文字]" custT="1"/>
      <dgm:spPr/>
      <dgm:t>
        <a:bodyPr/>
        <a:lstStyle/>
        <a:p>
          <a:pPr algn="l"/>
          <a:r>
            <a:rPr lang="zh-TW" altLang="en-US" sz="1800" dirty="0" smtClean="0">
              <a:latin typeface="Calibri" pitchFamily="34" charset="0"/>
              <a:ea typeface="微軟正黑體"/>
            </a:rPr>
            <a:t>「</a:t>
          </a:r>
          <a:r>
            <a:rPr lang="zh-TW" altLang="en-US" sz="1800" dirty="0" smtClean="0">
              <a:latin typeface="Calibri" pitchFamily="34" charset="0"/>
            </a:rPr>
            <a:t>言論自由</a:t>
          </a:r>
          <a:r>
            <a:rPr lang="zh-TW" altLang="en-US" sz="1800" dirty="0" smtClean="0">
              <a:latin typeface="Calibri" pitchFamily="34" charset="0"/>
              <a:ea typeface="微軟正黑體"/>
            </a:rPr>
            <a:t>」保障大家有權利製造病毒。</a:t>
          </a:r>
          <a:endParaRPr lang="zh-TW" altLang="en-US" sz="1800" dirty="0">
            <a:latin typeface="Calibri" pitchFamily="34" charset="0"/>
          </a:endParaRPr>
        </a:p>
      </dgm:t>
    </dgm:pt>
    <dgm:pt modelId="{2EEEF46F-4F9D-4BD1-8ECF-64D614A0C7A0}" type="parTrans" cxnId="{F4444BB5-2ADD-46BB-A083-A0E4365091A2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2B0CA68E-0024-46E6-BBAC-5D17ABE95CAA}" type="sibTrans" cxnId="{F4444BB5-2ADD-46BB-A083-A0E4365091A2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FFAAB294-69A6-4318-90B4-2A380DB71EFE}">
      <dgm:prSet phldrT="[文字]" custT="1"/>
      <dgm:spPr/>
      <dgm:t>
        <a:bodyPr/>
        <a:lstStyle/>
        <a:p>
          <a:pPr algn="l"/>
          <a:r>
            <a:rPr lang="zh-TW" altLang="en-US" sz="1800" dirty="0" smtClean="0">
              <a:latin typeface="Calibri" pitchFamily="34" charset="0"/>
              <a:ea typeface="微軟正黑體"/>
            </a:rPr>
            <a:t>資訊應當自由、公開的分享，所以分享別人的資訊或營業秘密應該合法也符合道德規範。</a:t>
          </a:r>
          <a:endParaRPr lang="zh-TW" altLang="en-US" sz="1800" dirty="0">
            <a:latin typeface="Calibri" pitchFamily="34" charset="0"/>
          </a:endParaRPr>
        </a:p>
      </dgm:t>
    </dgm:pt>
    <dgm:pt modelId="{7CB8EF93-00F6-44D4-B646-1665E99495A1}" type="parTrans" cxnId="{0EF220B5-581C-4D57-88C3-0816C16CE89E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F216ECC6-C530-492D-BBE9-AB34E45A180C}" type="sibTrans" cxnId="{0EF220B5-581C-4D57-88C3-0816C16CE89E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52FE4940-1B76-46B8-9049-028EAD5AD273}">
      <dgm:prSet phldrT="[文字]" custT="1"/>
      <dgm:spPr/>
      <dgm:t>
        <a:bodyPr/>
        <a:lstStyle/>
        <a:p>
          <a:pPr algn="l"/>
          <a:r>
            <a:rPr lang="zh-TW" altLang="en-US" sz="1800" dirty="0" smtClean="0">
              <a:latin typeface="Calibri" pitchFamily="34" charset="0"/>
              <a:ea typeface="微軟正黑體"/>
            </a:rPr>
            <a:t>駭客行為並沒有真正的傷害到任何人。</a:t>
          </a:r>
          <a:endParaRPr lang="zh-TW" altLang="en-US" sz="1800" dirty="0">
            <a:latin typeface="Calibri" pitchFamily="34" charset="0"/>
          </a:endParaRPr>
        </a:p>
      </dgm:t>
    </dgm:pt>
    <dgm:pt modelId="{D4059DC1-1339-48FB-8177-05DCE3BD8FA9}" type="parTrans" cxnId="{6A12D830-D10E-4232-A37F-CA587023FD6C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B39DEDEF-61FE-4EE5-85AE-FC6BB5E684F1}" type="sibTrans" cxnId="{6A12D830-D10E-4232-A37F-CA587023FD6C}">
      <dgm:prSet/>
      <dgm:spPr/>
      <dgm:t>
        <a:bodyPr/>
        <a:lstStyle/>
        <a:p>
          <a:pPr algn="l"/>
          <a:endParaRPr lang="zh-TW" altLang="en-US" sz="1800">
            <a:latin typeface="Calibri" pitchFamily="34" charset="0"/>
          </a:endParaRPr>
        </a:p>
      </dgm:t>
    </dgm:pt>
    <dgm:pt modelId="{14FF99C3-4480-48F1-8F41-76920113084D}" type="pres">
      <dgm:prSet presAssocID="{C52C0F44-5922-4F35-94B9-FE575CDF368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CA3B4C-C1D1-4930-8DB2-6C6F5BDC291F}" type="pres">
      <dgm:prSet presAssocID="{C52C0F44-5922-4F35-94B9-FE575CDF3689}" presName="axisShape" presStyleLbl="bgShp" presStyleIdx="0" presStyleCnt="1" custScaleX="124690"/>
      <dgm:spPr/>
    </dgm:pt>
    <dgm:pt modelId="{CB013666-BE3A-4BEE-AEA5-29ECAE47059D}" type="pres">
      <dgm:prSet presAssocID="{C52C0F44-5922-4F35-94B9-FE575CDF3689}" presName="rect1" presStyleLbl="node1" presStyleIdx="0" presStyleCnt="4" custScaleX="131179" custLinFactNeighborX="-17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333D3-33C0-4489-8930-DBC3D6E7D4C0}" type="pres">
      <dgm:prSet presAssocID="{C52C0F44-5922-4F35-94B9-FE575CDF3689}" presName="rect2" presStyleLbl="node1" presStyleIdx="1" presStyleCnt="4" custScaleX="131179" custLinFactNeighborX="17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A03971-F753-47D1-8C65-20E0A49938B9}" type="pres">
      <dgm:prSet presAssocID="{C52C0F44-5922-4F35-94B9-FE575CDF3689}" presName="rect3" presStyleLbl="node1" presStyleIdx="2" presStyleCnt="4" custScaleX="131179" custLinFactNeighborX="-17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435C5F-3C82-429B-A2BC-9348D5671EF7}" type="pres">
      <dgm:prSet presAssocID="{C52C0F44-5922-4F35-94B9-FE575CDF3689}" presName="rect4" presStyleLbl="node1" presStyleIdx="3" presStyleCnt="4" custScaleX="131179" custLinFactNeighborX="17512" custLinFactNeighborY="9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EF220B5-581C-4D57-88C3-0816C16CE89E}" srcId="{C52C0F44-5922-4F35-94B9-FE575CDF3689}" destId="{FFAAB294-69A6-4318-90B4-2A380DB71EFE}" srcOrd="2" destOrd="0" parTransId="{7CB8EF93-00F6-44D4-B646-1665E99495A1}" sibTransId="{F216ECC6-C530-492D-BBE9-AB34E45A180C}"/>
    <dgm:cxn modelId="{6A12D830-D10E-4232-A37F-CA587023FD6C}" srcId="{C52C0F44-5922-4F35-94B9-FE575CDF3689}" destId="{52FE4940-1B76-46B8-9049-028EAD5AD273}" srcOrd="3" destOrd="0" parTransId="{D4059DC1-1339-48FB-8177-05DCE3BD8FA9}" sibTransId="{B39DEDEF-61FE-4EE5-85AE-FC6BB5E684F1}"/>
    <dgm:cxn modelId="{4C0629A1-88B3-4451-A147-811FB26A9C75}" type="presOf" srcId="{C0718AAB-2901-4418-85AC-6FB03842D3BF}" destId="{9C7333D3-33C0-4489-8930-DBC3D6E7D4C0}" srcOrd="0" destOrd="0" presId="urn:microsoft.com/office/officeart/2005/8/layout/matrix2"/>
    <dgm:cxn modelId="{F4444BB5-2ADD-46BB-A083-A0E4365091A2}" srcId="{C52C0F44-5922-4F35-94B9-FE575CDF3689}" destId="{C0718AAB-2901-4418-85AC-6FB03842D3BF}" srcOrd="1" destOrd="0" parTransId="{2EEEF46F-4F9D-4BD1-8ECF-64D614A0C7A0}" sibTransId="{2B0CA68E-0024-46E6-BBAC-5D17ABE95CAA}"/>
    <dgm:cxn modelId="{63C9E72F-80B1-4CE8-9281-BDF8D9BA565D}" type="presOf" srcId="{C52C0F44-5922-4F35-94B9-FE575CDF3689}" destId="{14FF99C3-4480-48F1-8F41-76920113084D}" srcOrd="0" destOrd="0" presId="urn:microsoft.com/office/officeart/2005/8/layout/matrix2"/>
    <dgm:cxn modelId="{1FA308CC-C877-48E8-B0AA-77521E988BF5}" srcId="{C52C0F44-5922-4F35-94B9-FE575CDF3689}" destId="{815F941E-EA82-4EAA-9744-32136DED9897}" srcOrd="0" destOrd="0" parTransId="{38EEF632-6267-4935-8789-4C148C83DDE8}" sibTransId="{D4EDFA7F-69DB-445D-8963-B146E745C664}"/>
    <dgm:cxn modelId="{E8871103-EFD7-4F6F-9062-DC6874FE2525}" type="presOf" srcId="{52FE4940-1B76-46B8-9049-028EAD5AD273}" destId="{3A435C5F-3C82-429B-A2BC-9348D5671EF7}" srcOrd="0" destOrd="0" presId="urn:microsoft.com/office/officeart/2005/8/layout/matrix2"/>
    <dgm:cxn modelId="{B45E586C-0478-4EEF-98A2-0A5B3FAE2794}" type="presOf" srcId="{815F941E-EA82-4EAA-9744-32136DED9897}" destId="{CB013666-BE3A-4BEE-AEA5-29ECAE47059D}" srcOrd="0" destOrd="0" presId="urn:microsoft.com/office/officeart/2005/8/layout/matrix2"/>
    <dgm:cxn modelId="{226F4F7D-1580-40F6-8E10-7023CB7D66FB}" type="presOf" srcId="{FFAAB294-69A6-4318-90B4-2A380DB71EFE}" destId="{3DA03971-F753-47D1-8C65-20E0A49938B9}" srcOrd="0" destOrd="0" presId="urn:microsoft.com/office/officeart/2005/8/layout/matrix2"/>
    <dgm:cxn modelId="{694408AE-0A89-48E5-B23A-BCEBAF4E9242}" type="presParOf" srcId="{14FF99C3-4480-48F1-8F41-76920113084D}" destId="{B0CA3B4C-C1D1-4930-8DB2-6C6F5BDC291F}" srcOrd="0" destOrd="0" presId="urn:microsoft.com/office/officeart/2005/8/layout/matrix2"/>
    <dgm:cxn modelId="{1C62814B-ECF1-4E06-82A2-6BEB5DA3088D}" type="presParOf" srcId="{14FF99C3-4480-48F1-8F41-76920113084D}" destId="{CB013666-BE3A-4BEE-AEA5-29ECAE47059D}" srcOrd="1" destOrd="0" presId="urn:microsoft.com/office/officeart/2005/8/layout/matrix2"/>
    <dgm:cxn modelId="{D04111C8-CD4E-4A14-A23E-372595F5279D}" type="presParOf" srcId="{14FF99C3-4480-48F1-8F41-76920113084D}" destId="{9C7333D3-33C0-4489-8930-DBC3D6E7D4C0}" srcOrd="2" destOrd="0" presId="urn:microsoft.com/office/officeart/2005/8/layout/matrix2"/>
    <dgm:cxn modelId="{B33978A1-E264-42EB-94EC-69F5992E46A1}" type="presParOf" srcId="{14FF99C3-4480-48F1-8F41-76920113084D}" destId="{3DA03971-F753-47D1-8C65-20E0A49938B9}" srcOrd="3" destOrd="0" presId="urn:microsoft.com/office/officeart/2005/8/layout/matrix2"/>
    <dgm:cxn modelId="{B338D3A7-BE40-447C-AD35-F51A6DFB4C7C}" type="presParOf" srcId="{14FF99C3-4480-48F1-8F41-76920113084D}" destId="{3A435C5F-3C82-429B-A2BC-9348D5671EF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8FD60-4344-467F-945F-2D57B2D77D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C04BDAC-BCE3-4396-89CE-9FE379B1D75C}">
      <dgm:prSet phldrT="[文字]" custT="1"/>
      <dgm:spPr/>
      <dgm:t>
        <a:bodyPr/>
        <a:lstStyle/>
        <a:p>
          <a:r>
            <a:rPr lang="zh-TW" altLang="en-US" sz="2000" u="none" dirty="0" smtClean="0"/>
            <a:t>電腦被當成犯罪的目標</a:t>
          </a:r>
          <a:endParaRPr lang="zh-TW" altLang="en-US" sz="2000" u="none" dirty="0"/>
        </a:p>
      </dgm:t>
    </dgm:pt>
    <dgm:pt modelId="{D7682A88-34B7-4BD1-8DC5-7352BEDD491C}" type="parTrans" cxnId="{EC35E5AC-4AC7-4EF2-9971-62F053F3BBEA}">
      <dgm:prSet/>
      <dgm:spPr/>
      <dgm:t>
        <a:bodyPr/>
        <a:lstStyle/>
        <a:p>
          <a:endParaRPr lang="zh-TW" altLang="en-US" u="none"/>
        </a:p>
      </dgm:t>
    </dgm:pt>
    <dgm:pt modelId="{96C14A97-048A-40B4-BFFE-F89A766252F3}" type="sibTrans" cxnId="{EC35E5AC-4AC7-4EF2-9971-62F053F3BBEA}">
      <dgm:prSet/>
      <dgm:spPr/>
      <dgm:t>
        <a:bodyPr/>
        <a:lstStyle/>
        <a:p>
          <a:endParaRPr lang="zh-TW" altLang="en-US" u="none"/>
        </a:p>
      </dgm:t>
    </dgm:pt>
    <dgm:pt modelId="{69E77E17-7B58-4275-AAB1-49B63A155957}">
      <dgm:prSet phldrT="[文字]" custT="1"/>
      <dgm:spPr/>
      <dgm:t>
        <a:bodyPr/>
        <a:lstStyle/>
        <a:p>
          <a:r>
            <a:rPr lang="zh-TW" altLang="en-US" sz="2000" u="none" dirty="0" smtClean="0"/>
            <a:t>以電腦做為犯罪工具</a:t>
          </a:r>
          <a:endParaRPr lang="zh-TW" altLang="en-US" sz="2000" u="none" dirty="0"/>
        </a:p>
      </dgm:t>
    </dgm:pt>
    <dgm:pt modelId="{33B0B2C4-B198-4F4A-BE27-94F3A2CB0896}" type="parTrans" cxnId="{F4ACB945-D315-420A-9C12-E570D42FA85E}">
      <dgm:prSet/>
      <dgm:spPr/>
      <dgm:t>
        <a:bodyPr/>
        <a:lstStyle/>
        <a:p>
          <a:endParaRPr lang="zh-TW" altLang="en-US" u="none"/>
        </a:p>
      </dgm:t>
    </dgm:pt>
    <dgm:pt modelId="{64BB8CDC-5E2F-48E0-81C4-3761594A9393}" type="sibTrans" cxnId="{F4ACB945-D315-420A-9C12-E570D42FA85E}">
      <dgm:prSet/>
      <dgm:spPr/>
      <dgm:t>
        <a:bodyPr/>
        <a:lstStyle/>
        <a:p>
          <a:endParaRPr lang="zh-TW" altLang="en-US" u="none"/>
        </a:p>
      </dgm:t>
    </dgm:pt>
    <dgm:pt modelId="{25CE70A1-F720-434A-885E-7A7B34AAC280}">
      <dgm:prSet phldrT="[文字]" custT="1"/>
      <dgm:spPr/>
      <dgm:t>
        <a:bodyPr/>
        <a:lstStyle/>
        <a:p>
          <a:r>
            <a:rPr lang="zh-TW" altLang="en-US" sz="2000" u="none" dirty="0" smtClean="0"/>
            <a:t>電腦意外的成為共犯</a:t>
          </a:r>
          <a:endParaRPr lang="zh-TW" altLang="en-US" sz="2000" u="none" dirty="0"/>
        </a:p>
      </dgm:t>
    </dgm:pt>
    <dgm:pt modelId="{284C97A1-197B-4BE1-A1AD-A7C38FBD59D8}" type="parTrans" cxnId="{9E6D57B7-5963-4ECE-8152-5BE19B334816}">
      <dgm:prSet/>
      <dgm:spPr/>
      <dgm:t>
        <a:bodyPr/>
        <a:lstStyle/>
        <a:p>
          <a:endParaRPr lang="zh-TW" altLang="en-US" u="none"/>
        </a:p>
      </dgm:t>
    </dgm:pt>
    <dgm:pt modelId="{FA0DFD74-267D-42C7-AA1D-49BD8470B564}" type="sibTrans" cxnId="{9E6D57B7-5963-4ECE-8152-5BE19B334816}">
      <dgm:prSet/>
      <dgm:spPr/>
      <dgm:t>
        <a:bodyPr/>
        <a:lstStyle/>
        <a:p>
          <a:endParaRPr lang="zh-TW" altLang="en-US" u="none"/>
        </a:p>
      </dgm:t>
    </dgm:pt>
    <dgm:pt modelId="{C85E82C4-CBF7-45B0-8FD5-000FC40989E3}">
      <dgm:prSet phldrT="[文字]"/>
      <dgm:spPr/>
      <dgm:t>
        <a:bodyPr/>
        <a:lstStyle/>
        <a:p>
          <a:r>
            <a:rPr lang="zh-TW" altLang="en-US" u="none" dirty="0" smtClean="0"/>
            <a:t>這是一般大家了解的電腦犯罪，例如經過網路或實體的路徑侵入電腦竊取機密資料，篡改紀錄如成績單或繳稅單，破壞電腦系統或癱瘓網路等。</a:t>
          </a:r>
          <a:endParaRPr lang="zh-TW" altLang="en-US" u="none" dirty="0"/>
        </a:p>
      </dgm:t>
    </dgm:pt>
    <dgm:pt modelId="{ACECD480-51DF-499A-B2BE-110B27DA48BA}" type="parTrans" cxnId="{E23B8F10-C5B7-48C6-84F0-ACA854877176}">
      <dgm:prSet/>
      <dgm:spPr/>
      <dgm:t>
        <a:bodyPr/>
        <a:lstStyle/>
        <a:p>
          <a:endParaRPr lang="zh-TW" altLang="en-US" u="none"/>
        </a:p>
      </dgm:t>
    </dgm:pt>
    <dgm:pt modelId="{57595A0B-F9A2-4D41-A3C2-CD61B6718ECC}" type="sibTrans" cxnId="{E23B8F10-C5B7-48C6-84F0-ACA854877176}">
      <dgm:prSet/>
      <dgm:spPr/>
      <dgm:t>
        <a:bodyPr/>
        <a:lstStyle/>
        <a:p>
          <a:endParaRPr lang="zh-TW" altLang="en-US" u="none"/>
        </a:p>
      </dgm:t>
    </dgm:pt>
    <dgm:pt modelId="{96D5781B-5FDB-47C2-8C4A-B07B8815B0FE}">
      <dgm:prSet phldrT="[文字]"/>
      <dgm:spPr/>
      <dgm:t>
        <a:bodyPr/>
        <a:lstStyle/>
        <a:p>
          <a:r>
            <a:rPr lang="zh-TW" altLang="en-US" u="none" smtClean="0"/>
            <a:t>以電腦提高犯案的效率與方便性。例如設立釣魚網站，以電腦來攻擊另一個人的電腦，或發送垃圾郵件等。</a:t>
          </a:r>
          <a:endParaRPr lang="zh-TW" altLang="en-US" u="none" dirty="0"/>
        </a:p>
      </dgm:t>
    </dgm:pt>
    <dgm:pt modelId="{304936B5-F9BD-4616-9A86-C72FC76E9341}" type="parTrans" cxnId="{530708C8-CD1E-4CD3-A4BC-AA2117FCF328}">
      <dgm:prSet/>
      <dgm:spPr/>
      <dgm:t>
        <a:bodyPr/>
        <a:lstStyle/>
        <a:p>
          <a:endParaRPr lang="zh-TW" altLang="en-US" u="none"/>
        </a:p>
      </dgm:t>
    </dgm:pt>
    <dgm:pt modelId="{C7CA8ECF-E11C-4639-8004-25C8011655C7}" type="sibTrans" cxnId="{530708C8-CD1E-4CD3-A4BC-AA2117FCF328}">
      <dgm:prSet/>
      <dgm:spPr/>
      <dgm:t>
        <a:bodyPr/>
        <a:lstStyle/>
        <a:p>
          <a:endParaRPr lang="zh-TW" altLang="en-US" u="none"/>
        </a:p>
      </dgm:t>
    </dgm:pt>
    <dgm:pt modelId="{48EB2E26-FFFE-40D0-8B96-0E4F41B20A68}">
      <dgm:prSet phldrT="[文字]"/>
      <dgm:spPr/>
      <dgm:t>
        <a:bodyPr/>
        <a:lstStyle/>
        <a:p>
          <a:r>
            <a:rPr lang="zh-TW" altLang="en-US" u="none" smtClean="0"/>
            <a:t>電腦不是罪刑中的主角，但電腦化促使犯罪行為發生，或發生的更快。例如國際洗錢，非法金融轉帳，或在網路聊天室裡騙人。有一個案例是歹徒篡改醫院電腦裡某病人的用藥劑量來進行謀殺。</a:t>
          </a:r>
          <a:endParaRPr lang="zh-TW" altLang="en-US" u="none" dirty="0"/>
        </a:p>
      </dgm:t>
    </dgm:pt>
    <dgm:pt modelId="{5ABC1D8F-64E1-406A-A490-2B7456A33EBB}" type="parTrans" cxnId="{FFA712C4-E177-4D78-B5F9-A0B3FA8B7F0C}">
      <dgm:prSet/>
      <dgm:spPr/>
      <dgm:t>
        <a:bodyPr/>
        <a:lstStyle/>
        <a:p>
          <a:endParaRPr lang="zh-TW" altLang="en-US" u="none"/>
        </a:p>
      </dgm:t>
    </dgm:pt>
    <dgm:pt modelId="{F7579F9C-E3C9-4BB8-BB96-2C505D64E8BB}" type="sibTrans" cxnId="{FFA712C4-E177-4D78-B5F9-A0B3FA8B7F0C}">
      <dgm:prSet/>
      <dgm:spPr/>
      <dgm:t>
        <a:bodyPr/>
        <a:lstStyle/>
        <a:p>
          <a:endParaRPr lang="zh-TW" altLang="en-US" u="none"/>
        </a:p>
      </dgm:t>
    </dgm:pt>
    <dgm:pt modelId="{C4472D44-A2E5-4F15-8A65-D3CA509B62F3}" type="pres">
      <dgm:prSet presAssocID="{4A98FD60-4344-467F-945F-2D57B2D77D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197A853-57F4-4251-997C-5B7F04295395}" type="pres">
      <dgm:prSet presAssocID="{3C04BDAC-BCE3-4396-89CE-9FE379B1D75C}" presName="parentLin" presStyleCnt="0"/>
      <dgm:spPr/>
    </dgm:pt>
    <dgm:pt modelId="{F278715A-460F-4D20-B610-5142A51003DD}" type="pres">
      <dgm:prSet presAssocID="{3C04BDAC-BCE3-4396-89CE-9FE379B1D75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B25D8883-7850-4F15-98C9-5068C9C9C74E}" type="pres">
      <dgm:prSet presAssocID="{3C04BDAC-BCE3-4396-89CE-9FE379B1D7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C3EBD3-9DA2-4254-AA86-A207A72D1C1F}" type="pres">
      <dgm:prSet presAssocID="{3C04BDAC-BCE3-4396-89CE-9FE379B1D75C}" presName="negativeSpace" presStyleCnt="0"/>
      <dgm:spPr/>
    </dgm:pt>
    <dgm:pt modelId="{1F18F458-B5C0-4191-BAA3-1B9E175872DB}" type="pres">
      <dgm:prSet presAssocID="{3C04BDAC-BCE3-4396-89CE-9FE379B1D75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3A95D-35F1-428E-84F5-ACD451011D1F}" type="pres">
      <dgm:prSet presAssocID="{96C14A97-048A-40B4-BFFE-F89A766252F3}" presName="spaceBetweenRectangles" presStyleCnt="0"/>
      <dgm:spPr/>
    </dgm:pt>
    <dgm:pt modelId="{6E5BA3F6-137E-48B3-B654-383109BE7620}" type="pres">
      <dgm:prSet presAssocID="{69E77E17-7B58-4275-AAB1-49B63A155957}" presName="parentLin" presStyleCnt="0"/>
      <dgm:spPr/>
    </dgm:pt>
    <dgm:pt modelId="{7C333175-8DFE-4F2F-8167-BEDD866E5275}" type="pres">
      <dgm:prSet presAssocID="{69E77E17-7B58-4275-AAB1-49B63A15595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2335ACD-E7A1-447C-807E-2C54FADBA0E0}" type="pres">
      <dgm:prSet presAssocID="{69E77E17-7B58-4275-AAB1-49B63A1559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B42F1-7D49-443B-8F32-7D94F20D6989}" type="pres">
      <dgm:prSet presAssocID="{69E77E17-7B58-4275-AAB1-49B63A155957}" presName="negativeSpace" presStyleCnt="0"/>
      <dgm:spPr/>
    </dgm:pt>
    <dgm:pt modelId="{6119B981-7760-4820-B298-5E4317C1012D}" type="pres">
      <dgm:prSet presAssocID="{69E77E17-7B58-4275-AAB1-49B63A15595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2C14EC-B9A8-465A-979D-D5BB32583EED}" type="pres">
      <dgm:prSet presAssocID="{64BB8CDC-5E2F-48E0-81C4-3761594A9393}" presName="spaceBetweenRectangles" presStyleCnt="0"/>
      <dgm:spPr/>
    </dgm:pt>
    <dgm:pt modelId="{F1DC8E95-DEE8-42D1-B3AE-F82A2A2323DA}" type="pres">
      <dgm:prSet presAssocID="{25CE70A1-F720-434A-885E-7A7B34AAC280}" presName="parentLin" presStyleCnt="0"/>
      <dgm:spPr/>
    </dgm:pt>
    <dgm:pt modelId="{C98EEA6E-C60A-4954-B100-943710B70524}" type="pres">
      <dgm:prSet presAssocID="{25CE70A1-F720-434A-885E-7A7B34AAC280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11C7B8DE-A3AB-49EE-AB6D-C561CD0D3C88}" type="pres">
      <dgm:prSet presAssocID="{25CE70A1-F720-434A-885E-7A7B34AAC2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F9C22-333E-4F30-8AA5-79021F097340}" type="pres">
      <dgm:prSet presAssocID="{25CE70A1-F720-434A-885E-7A7B34AAC280}" presName="negativeSpace" presStyleCnt="0"/>
      <dgm:spPr/>
    </dgm:pt>
    <dgm:pt modelId="{A8061C19-143C-49E0-A611-B5C87D40AA01}" type="pres">
      <dgm:prSet presAssocID="{25CE70A1-F720-434A-885E-7A7B34AAC28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46AD8D6-2BD3-4592-867E-A51BE09A66BF}" type="presOf" srcId="{96D5781B-5FDB-47C2-8C4A-B07B8815B0FE}" destId="{6119B981-7760-4820-B298-5E4317C1012D}" srcOrd="0" destOrd="0" presId="urn:microsoft.com/office/officeart/2005/8/layout/list1"/>
    <dgm:cxn modelId="{E23B8F10-C5B7-48C6-84F0-ACA854877176}" srcId="{3C04BDAC-BCE3-4396-89CE-9FE379B1D75C}" destId="{C85E82C4-CBF7-45B0-8FD5-000FC40989E3}" srcOrd="0" destOrd="0" parTransId="{ACECD480-51DF-499A-B2BE-110B27DA48BA}" sibTransId="{57595A0B-F9A2-4D41-A3C2-CD61B6718ECC}"/>
    <dgm:cxn modelId="{64411A83-BC81-40F9-B160-D0090B748BB5}" type="presOf" srcId="{69E77E17-7B58-4275-AAB1-49B63A155957}" destId="{22335ACD-E7A1-447C-807E-2C54FADBA0E0}" srcOrd="1" destOrd="0" presId="urn:microsoft.com/office/officeart/2005/8/layout/list1"/>
    <dgm:cxn modelId="{C5E5B90B-C85D-4A50-99A6-585401A3AC42}" type="presOf" srcId="{25CE70A1-F720-434A-885E-7A7B34AAC280}" destId="{11C7B8DE-A3AB-49EE-AB6D-C561CD0D3C88}" srcOrd="1" destOrd="0" presId="urn:microsoft.com/office/officeart/2005/8/layout/list1"/>
    <dgm:cxn modelId="{C847AB26-6257-4634-B77E-8D3ED27F0C29}" type="presOf" srcId="{C85E82C4-CBF7-45B0-8FD5-000FC40989E3}" destId="{1F18F458-B5C0-4191-BAA3-1B9E175872DB}" srcOrd="0" destOrd="0" presId="urn:microsoft.com/office/officeart/2005/8/layout/list1"/>
    <dgm:cxn modelId="{0F2251A0-05A4-4A6E-A176-D4190A506D12}" type="presOf" srcId="{69E77E17-7B58-4275-AAB1-49B63A155957}" destId="{7C333175-8DFE-4F2F-8167-BEDD866E5275}" srcOrd="0" destOrd="0" presId="urn:microsoft.com/office/officeart/2005/8/layout/list1"/>
    <dgm:cxn modelId="{EC35E5AC-4AC7-4EF2-9971-62F053F3BBEA}" srcId="{4A98FD60-4344-467F-945F-2D57B2D77D85}" destId="{3C04BDAC-BCE3-4396-89CE-9FE379B1D75C}" srcOrd="0" destOrd="0" parTransId="{D7682A88-34B7-4BD1-8DC5-7352BEDD491C}" sibTransId="{96C14A97-048A-40B4-BFFE-F89A766252F3}"/>
    <dgm:cxn modelId="{9A320297-E64B-4F47-A7F7-12278404B4AC}" type="presOf" srcId="{4A98FD60-4344-467F-945F-2D57B2D77D85}" destId="{C4472D44-A2E5-4F15-8A65-D3CA509B62F3}" srcOrd="0" destOrd="0" presId="urn:microsoft.com/office/officeart/2005/8/layout/list1"/>
    <dgm:cxn modelId="{530708C8-CD1E-4CD3-A4BC-AA2117FCF328}" srcId="{69E77E17-7B58-4275-AAB1-49B63A155957}" destId="{96D5781B-5FDB-47C2-8C4A-B07B8815B0FE}" srcOrd="0" destOrd="0" parTransId="{304936B5-F9BD-4616-9A86-C72FC76E9341}" sibTransId="{C7CA8ECF-E11C-4639-8004-25C8011655C7}"/>
    <dgm:cxn modelId="{FA075133-5A6D-4CEC-BCEC-322D5B9E1DF0}" type="presOf" srcId="{25CE70A1-F720-434A-885E-7A7B34AAC280}" destId="{C98EEA6E-C60A-4954-B100-943710B70524}" srcOrd="0" destOrd="0" presId="urn:microsoft.com/office/officeart/2005/8/layout/list1"/>
    <dgm:cxn modelId="{F4ACB945-D315-420A-9C12-E570D42FA85E}" srcId="{4A98FD60-4344-467F-945F-2D57B2D77D85}" destId="{69E77E17-7B58-4275-AAB1-49B63A155957}" srcOrd="1" destOrd="0" parTransId="{33B0B2C4-B198-4F4A-BE27-94F3A2CB0896}" sibTransId="{64BB8CDC-5E2F-48E0-81C4-3761594A9393}"/>
    <dgm:cxn modelId="{553712B5-D47E-4617-8EA9-60606727F70F}" type="presOf" srcId="{3C04BDAC-BCE3-4396-89CE-9FE379B1D75C}" destId="{B25D8883-7850-4F15-98C9-5068C9C9C74E}" srcOrd="1" destOrd="0" presId="urn:microsoft.com/office/officeart/2005/8/layout/list1"/>
    <dgm:cxn modelId="{FFA712C4-E177-4D78-B5F9-A0B3FA8B7F0C}" srcId="{25CE70A1-F720-434A-885E-7A7B34AAC280}" destId="{48EB2E26-FFFE-40D0-8B96-0E4F41B20A68}" srcOrd="0" destOrd="0" parTransId="{5ABC1D8F-64E1-406A-A490-2B7456A33EBB}" sibTransId="{F7579F9C-E3C9-4BB8-BB96-2C505D64E8BB}"/>
    <dgm:cxn modelId="{109395DB-C004-42B5-A4BE-3B2DB73A7AB5}" type="presOf" srcId="{48EB2E26-FFFE-40D0-8B96-0E4F41B20A68}" destId="{A8061C19-143C-49E0-A611-B5C87D40AA01}" srcOrd="0" destOrd="0" presId="urn:microsoft.com/office/officeart/2005/8/layout/list1"/>
    <dgm:cxn modelId="{A32E865E-119B-439C-90B2-0A86DE60B439}" type="presOf" srcId="{3C04BDAC-BCE3-4396-89CE-9FE379B1D75C}" destId="{F278715A-460F-4D20-B610-5142A51003DD}" srcOrd="0" destOrd="0" presId="urn:microsoft.com/office/officeart/2005/8/layout/list1"/>
    <dgm:cxn modelId="{9E6D57B7-5963-4ECE-8152-5BE19B334816}" srcId="{4A98FD60-4344-467F-945F-2D57B2D77D85}" destId="{25CE70A1-F720-434A-885E-7A7B34AAC280}" srcOrd="2" destOrd="0" parTransId="{284C97A1-197B-4BE1-A1AD-A7C38FBD59D8}" sibTransId="{FA0DFD74-267D-42C7-AA1D-49BD8470B564}"/>
    <dgm:cxn modelId="{1DFBD3C8-F92A-4902-89D6-82266E4D95CD}" type="presParOf" srcId="{C4472D44-A2E5-4F15-8A65-D3CA509B62F3}" destId="{B197A853-57F4-4251-997C-5B7F04295395}" srcOrd="0" destOrd="0" presId="urn:microsoft.com/office/officeart/2005/8/layout/list1"/>
    <dgm:cxn modelId="{1F20D166-D6BC-4332-AAEE-3EECD79FD841}" type="presParOf" srcId="{B197A853-57F4-4251-997C-5B7F04295395}" destId="{F278715A-460F-4D20-B610-5142A51003DD}" srcOrd="0" destOrd="0" presId="urn:microsoft.com/office/officeart/2005/8/layout/list1"/>
    <dgm:cxn modelId="{D3B042F0-A38D-48DE-ADF6-7BD3DAB46E1D}" type="presParOf" srcId="{B197A853-57F4-4251-997C-5B7F04295395}" destId="{B25D8883-7850-4F15-98C9-5068C9C9C74E}" srcOrd="1" destOrd="0" presId="urn:microsoft.com/office/officeart/2005/8/layout/list1"/>
    <dgm:cxn modelId="{B26D55C1-7447-4858-898D-6DDFEE5520F5}" type="presParOf" srcId="{C4472D44-A2E5-4F15-8A65-D3CA509B62F3}" destId="{FAC3EBD3-9DA2-4254-AA86-A207A72D1C1F}" srcOrd="1" destOrd="0" presId="urn:microsoft.com/office/officeart/2005/8/layout/list1"/>
    <dgm:cxn modelId="{47A37B21-44CC-4B65-97DB-0A19567D5358}" type="presParOf" srcId="{C4472D44-A2E5-4F15-8A65-D3CA509B62F3}" destId="{1F18F458-B5C0-4191-BAA3-1B9E175872DB}" srcOrd="2" destOrd="0" presId="urn:microsoft.com/office/officeart/2005/8/layout/list1"/>
    <dgm:cxn modelId="{07ADFF20-B8AA-4AC8-BFD6-6E1CB1511F4D}" type="presParOf" srcId="{C4472D44-A2E5-4F15-8A65-D3CA509B62F3}" destId="{2F63A95D-35F1-428E-84F5-ACD451011D1F}" srcOrd="3" destOrd="0" presId="urn:microsoft.com/office/officeart/2005/8/layout/list1"/>
    <dgm:cxn modelId="{36ACD6C2-6144-4E66-A535-717B08715498}" type="presParOf" srcId="{C4472D44-A2E5-4F15-8A65-D3CA509B62F3}" destId="{6E5BA3F6-137E-48B3-B654-383109BE7620}" srcOrd="4" destOrd="0" presId="urn:microsoft.com/office/officeart/2005/8/layout/list1"/>
    <dgm:cxn modelId="{7BB8192B-42B8-4AE5-80B9-A0AA76FC615F}" type="presParOf" srcId="{6E5BA3F6-137E-48B3-B654-383109BE7620}" destId="{7C333175-8DFE-4F2F-8167-BEDD866E5275}" srcOrd="0" destOrd="0" presId="urn:microsoft.com/office/officeart/2005/8/layout/list1"/>
    <dgm:cxn modelId="{1DF7DEEE-23DE-4B1A-9998-E29B9975360F}" type="presParOf" srcId="{6E5BA3F6-137E-48B3-B654-383109BE7620}" destId="{22335ACD-E7A1-447C-807E-2C54FADBA0E0}" srcOrd="1" destOrd="0" presId="urn:microsoft.com/office/officeart/2005/8/layout/list1"/>
    <dgm:cxn modelId="{96B4A9AE-D605-44FA-8421-476FE18FDB3F}" type="presParOf" srcId="{C4472D44-A2E5-4F15-8A65-D3CA509B62F3}" destId="{9D1B42F1-7D49-443B-8F32-7D94F20D6989}" srcOrd="5" destOrd="0" presId="urn:microsoft.com/office/officeart/2005/8/layout/list1"/>
    <dgm:cxn modelId="{2EC7C4A4-3B41-457D-A2DD-32AC8230ACE1}" type="presParOf" srcId="{C4472D44-A2E5-4F15-8A65-D3CA509B62F3}" destId="{6119B981-7760-4820-B298-5E4317C1012D}" srcOrd="6" destOrd="0" presId="urn:microsoft.com/office/officeart/2005/8/layout/list1"/>
    <dgm:cxn modelId="{3EB4648F-610C-4666-8749-8C132DE2D380}" type="presParOf" srcId="{C4472D44-A2E5-4F15-8A65-D3CA509B62F3}" destId="{D42C14EC-B9A8-465A-979D-D5BB32583EED}" srcOrd="7" destOrd="0" presId="urn:microsoft.com/office/officeart/2005/8/layout/list1"/>
    <dgm:cxn modelId="{EDFFFE05-853D-4F7F-9BAF-ECE4E0613D04}" type="presParOf" srcId="{C4472D44-A2E5-4F15-8A65-D3CA509B62F3}" destId="{F1DC8E95-DEE8-42D1-B3AE-F82A2A2323DA}" srcOrd="8" destOrd="0" presId="urn:microsoft.com/office/officeart/2005/8/layout/list1"/>
    <dgm:cxn modelId="{1B238ABC-62E4-4D8A-BD44-D3B989875FC7}" type="presParOf" srcId="{F1DC8E95-DEE8-42D1-B3AE-F82A2A2323DA}" destId="{C98EEA6E-C60A-4954-B100-943710B70524}" srcOrd="0" destOrd="0" presId="urn:microsoft.com/office/officeart/2005/8/layout/list1"/>
    <dgm:cxn modelId="{41A38F00-EE23-4D19-BF11-4ACCF7E1D089}" type="presParOf" srcId="{F1DC8E95-DEE8-42D1-B3AE-F82A2A2323DA}" destId="{11C7B8DE-A3AB-49EE-AB6D-C561CD0D3C88}" srcOrd="1" destOrd="0" presId="urn:microsoft.com/office/officeart/2005/8/layout/list1"/>
    <dgm:cxn modelId="{8B595B06-90CD-4E72-902C-53AB2E4E244B}" type="presParOf" srcId="{C4472D44-A2E5-4F15-8A65-D3CA509B62F3}" destId="{5DEF9C22-333E-4F30-8AA5-79021F097340}" srcOrd="9" destOrd="0" presId="urn:microsoft.com/office/officeart/2005/8/layout/list1"/>
    <dgm:cxn modelId="{A7A20D05-2C94-4E32-8407-B909DBCF9D03}" type="presParOf" srcId="{C4472D44-A2E5-4F15-8A65-D3CA509B62F3}" destId="{A8061C19-143C-49E0-A611-B5C87D40AA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A3B4C-C1D1-4930-8DB2-6C6F5BDC291F}">
      <dsp:nvSpPr>
        <dsp:cNvPr id="0" name=""/>
        <dsp:cNvSpPr/>
      </dsp:nvSpPr>
      <dsp:spPr>
        <a:xfrm>
          <a:off x="973182" y="0"/>
          <a:ext cx="6268948" cy="502762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13666-BE3A-4BEE-AEA5-29ECAE47059D}">
      <dsp:nvSpPr>
        <dsp:cNvPr id="0" name=""/>
        <dsp:cNvSpPr/>
      </dsp:nvSpPr>
      <dsp:spPr>
        <a:xfrm>
          <a:off x="1254950" y="326795"/>
          <a:ext cx="2638076" cy="201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itchFamily="34" charset="0"/>
            </a:rPr>
            <a:t>駭客是為了學習與增進他們的技術，所以他們的行為不該被視為非法或不道德。</a:t>
          </a:r>
          <a:endParaRPr lang="zh-TW" altLang="en-US" sz="1800" kern="1200" dirty="0">
            <a:latin typeface="Calibri" pitchFamily="34" charset="0"/>
          </a:endParaRPr>
        </a:p>
      </dsp:txBody>
      <dsp:txXfrm>
        <a:off x="1353121" y="424966"/>
        <a:ext cx="2441734" cy="1814708"/>
      </dsp:txXfrm>
    </dsp:sp>
    <dsp:sp modelId="{9C7333D3-33C0-4489-8930-DBC3D6E7D4C0}">
      <dsp:nvSpPr>
        <dsp:cNvPr id="0" name=""/>
        <dsp:cNvSpPr/>
      </dsp:nvSpPr>
      <dsp:spPr>
        <a:xfrm>
          <a:off x="4322285" y="326795"/>
          <a:ext cx="2638076" cy="201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itchFamily="34" charset="0"/>
              <a:ea typeface="微軟正黑體"/>
            </a:rPr>
            <a:t>「</a:t>
          </a:r>
          <a:r>
            <a:rPr lang="zh-TW" altLang="en-US" sz="1800" kern="1200" dirty="0" smtClean="0">
              <a:latin typeface="Calibri" pitchFamily="34" charset="0"/>
            </a:rPr>
            <a:t>言論自由</a:t>
          </a:r>
          <a:r>
            <a:rPr lang="zh-TW" altLang="en-US" sz="1800" kern="1200" dirty="0" smtClean="0">
              <a:latin typeface="Calibri" pitchFamily="34" charset="0"/>
              <a:ea typeface="微軟正黑體"/>
            </a:rPr>
            <a:t>」保障大家有權利製造病毒。</a:t>
          </a:r>
          <a:endParaRPr lang="zh-TW" altLang="en-US" sz="1800" kern="1200" dirty="0">
            <a:latin typeface="Calibri" pitchFamily="34" charset="0"/>
          </a:endParaRPr>
        </a:p>
      </dsp:txBody>
      <dsp:txXfrm>
        <a:off x="4420456" y="424966"/>
        <a:ext cx="2441734" cy="1814708"/>
      </dsp:txXfrm>
    </dsp:sp>
    <dsp:sp modelId="{3DA03971-F753-47D1-8C65-20E0A49938B9}">
      <dsp:nvSpPr>
        <dsp:cNvPr id="0" name=""/>
        <dsp:cNvSpPr/>
      </dsp:nvSpPr>
      <dsp:spPr>
        <a:xfrm>
          <a:off x="1254950" y="2689780"/>
          <a:ext cx="2638076" cy="201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itchFamily="34" charset="0"/>
              <a:ea typeface="微軟正黑體"/>
            </a:rPr>
            <a:t>資訊應當自由、公開的分享，所以分享別人的資訊或營業秘密應該合法也符合道德規範。</a:t>
          </a:r>
          <a:endParaRPr lang="zh-TW" altLang="en-US" sz="1800" kern="1200" dirty="0">
            <a:latin typeface="Calibri" pitchFamily="34" charset="0"/>
          </a:endParaRPr>
        </a:p>
      </dsp:txBody>
      <dsp:txXfrm>
        <a:off x="1353121" y="2787951"/>
        <a:ext cx="2441734" cy="1814708"/>
      </dsp:txXfrm>
    </dsp:sp>
    <dsp:sp modelId="{3A435C5F-3C82-429B-A2BC-9348D5671EF7}">
      <dsp:nvSpPr>
        <dsp:cNvPr id="0" name=""/>
        <dsp:cNvSpPr/>
      </dsp:nvSpPr>
      <dsp:spPr>
        <a:xfrm>
          <a:off x="4322285" y="2708241"/>
          <a:ext cx="2638076" cy="201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itchFamily="34" charset="0"/>
              <a:ea typeface="微軟正黑體"/>
            </a:rPr>
            <a:t>駭客行為並沒有真正的傷害到任何人。</a:t>
          </a:r>
          <a:endParaRPr lang="zh-TW" altLang="en-US" sz="1800" kern="1200" dirty="0">
            <a:latin typeface="Calibri" pitchFamily="34" charset="0"/>
          </a:endParaRPr>
        </a:p>
      </dsp:txBody>
      <dsp:txXfrm>
        <a:off x="4420456" y="2806412"/>
        <a:ext cx="2441734" cy="181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8F458-B5C0-4191-BAA3-1B9E175872DB}">
      <dsp:nvSpPr>
        <dsp:cNvPr id="0" name=""/>
        <dsp:cNvSpPr/>
      </dsp:nvSpPr>
      <dsp:spPr>
        <a:xfrm>
          <a:off x="0" y="524913"/>
          <a:ext cx="8215313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00" tIns="354076" rIns="6376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u="none" kern="1200" dirty="0" smtClean="0"/>
            <a:t>這是一般大家了解的電腦犯罪，例如經過網路或實體的路徑侵入電腦竊取機密資料，篡改紀錄如成績單或繳稅單，破壞電腦系統或癱瘓網路等。</a:t>
          </a:r>
          <a:endParaRPr lang="zh-TW" altLang="en-US" sz="1700" u="none" kern="1200" dirty="0"/>
        </a:p>
      </dsp:txBody>
      <dsp:txXfrm>
        <a:off x="0" y="524913"/>
        <a:ext cx="8215313" cy="1151325"/>
      </dsp:txXfrm>
    </dsp:sp>
    <dsp:sp modelId="{B25D8883-7850-4F15-98C9-5068C9C9C74E}">
      <dsp:nvSpPr>
        <dsp:cNvPr id="0" name=""/>
        <dsp:cNvSpPr/>
      </dsp:nvSpPr>
      <dsp:spPr>
        <a:xfrm>
          <a:off x="410765" y="273993"/>
          <a:ext cx="57507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3" tIns="0" rIns="2173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u="none" kern="1200" dirty="0" smtClean="0"/>
            <a:t>電腦被當成犯罪的目標</a:t>
          </a:r>
          <a:endParaRPr lang="zh-TW" altLang="en-US" sz="2000" u="none" kern="1200" dirty="0"/>
        </a:p>
      </dsp:txBody>
      <dsp:txXfrm>
        <a:off x="435263" y="298491"/>
        <a:ext cx="5701723" cy="452844"/>
      </dsp:txXfrm>
    </dsp:sp>
    <dsp:sp modelId="{6119B981-7760-4820-B298-5E4317C1012D}">
      <dsp:nvSpPr>
        <dsp:cNvPr id="0" name=""/>
        <dsp:cNvSpPr/>
      </dsp:nvSpPr>
      <dsp:spPr>
        <a:xfrm>
          <a:off x="0" y="2018958"/>
          <a:ext cx="8215313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00" tIns="354076" rIns="6376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u="none" kern="1200" smtClean="0"/>
            <a:t>以電腦提高犯案的效率與方便性。例如設立釣魚網站，以電腦來攻擊另一個人的電腦，或發送垃圾郵件等。</a:t>
          </a:r>
          <a:endParaRPr lang="zh-TW" altLang="en-US" sz="1700" u="none" kern="1200" dirty="0"/>
        </a:p>
      </dsp:txBody>
      <dsp:txXfrm>
        <a:off x="0" y="2018958"/>
        <a:ext cx="8215313" cy="1151325"/>
      </dsp:txXfrm>
    </dsp:sp>
    <dsp:sp modelId="{22335ACD-E7A1-447C-807E-2C54FADBA0E0}">
      <dsp:nvSpPr>
        <dsp:cNvPr id="0" name=""/>
        <dsp:cNvSpPr/>
      </dsp:nvSpPr>
      <dsp:spPr>
        <a:xfrm>
          <a:off x="410765" y="1768038"/>
          <a:ext cx="57507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3" tIns="0" rIns="2173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u="none" kern="1200" dirty="0" smtClean="0"/>
            <a:t>以電腦做為犯罪工具</a:t>
          </a:r>
          <a:endParaRPr lang="zh-TW" altLang="en-US" sz="2000" u="none" kern="1200" dirty="0"/>
        </a:p>
      </dsp:txBody>
      <dsp:txXfrm>
        <a:off x="435263" y="1792536"/>
        <a:ext cx="5701723" cy="452844"/>
      </dsp:txXfrm>
    </dsp:sp>
    <dsp:sp modelId="{A8061C19-143C-49E0-A611-B5C87D40AA01}">
      <dsp:nvSpPr>
        <dsp:cNvPr id="0" name=""/>
        <dsp:cNvSpPr/>
      </dsp:nvSpPr>
      <dsp:spPr>
        <a:xfrm>
          <a:off x="0" y="3513003"/>
          <a:ext cx="8215313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00" tIns="354076" rIns="6376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u="none" kern="1200" smtClean="0"/>
            <a:t>電腦不是罪刑中的主角，但電腦化促使犯罪行為發生，或發生的更快。例如國際洗錢，非法金融轉帳，或在網路聊天室裡騙人。有一個案例是歹徒篡改醫院電腦裡某病人的用藥劑量來進行謀殺。</a:t>
          </a:r>
          <a:endParaRPr lang="zh-TW" altLang="en-US" sz="1700" u="none" kern="1200" dirty="0"/>
        </a:p>
      </dsp:txBody>
      <dsp:txXfrm>
        <a:off x="0" y="3513003"/>
        <a:ext cx="8215313" cy="1499400"/>
      </dsp:txXfrm>
    </dsp:sp>
    <dsp:sp modelId="{11C7B8DE-A3AB-49EE-AB6D-C561CD0D3C88}">
      <dsp:nvSpPr>
        <dsp:cNvPr id="0" name=""/>
        <dsp:cNvSpPr/>
      </dsp:nvSpPr>
      <dsp:spPr>
        <a:xfrm>
          <a:off x="410765" y="3262083"/>
          <a:ext cx="57507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3" tIns="0" rIns="2173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u="none" kern="1200" dirty="0" smtClean="0"/>
            <a:t>電腦意外的成為共犯</a:t>
          </a:r>
          <a:endParaRPr lang="zh-TW" altLang="en-US" sz="2000" u="none" kern="1200" dirty="0"/>
        </a:p>
      </dsp:txBody>
      <dsp:txXfrm>
        <a:off x="435263" y="3286581"/>
        <a:ext cx="570172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94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91C0-D8AB-497A-9894-6D2201467A0F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B1C2-79FB-46D7-A2B8-F9CB052901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4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955"/>
            <a:ext cx="861994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47225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098438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2400"/>
            </a:lvl1pPr>
            <a:lvl2pPr>
              <a:lnSpc>
                <a:spcPct val="120000"/>
              </a:lnSpc>
              <a:spcBef>
                <a:spcPts val="1000"/>
              </a:spcBef>
              <a:defRPr sz="2000"/>
            </a:lvl2pPr>
            <a:lvl3pPr>
              <a:lnSpc>
                <a:spcPct val="120000"/>
              </a:lnSpc>
              <a:spcBef>
                <a:spcPts val="1000"/>
              </a:spcBef>
              <a:defRPr sz="1800"/>
            </a:lvl3pPr>
            <a:lvl4pPr>
              <a:lnSpc>
                <a:spcPct val="120000"/>
              </a:lnSpc>
              <a:spcBef>
                <a:spcPts val="1000"/>
              </a:spcBef>
              <a:defRPr sz="1600"/>
            </a:lvl4pPr>
            <a:lvl5pPr>
              <a:lnSpc>
                <a:spcPct val="120000"/>
              </a:lnSpc>
              <a:spcBef>
                <a:spcPts val="10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320040"/>
            <a:ext cx="8215370" cy="680068"/>
          </a:xfrm>
        </p:spPr>
        <p:txBody>
          <a:bodyPr/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285860"/>
            <a:ext cx="4000528" cy="5143536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800"/>
              </a:spcBef>
              <a:defRPr sz="2000"/>
            </a:lvl1pPr>
            <a:lvl2pPr>
              <a:lnSpc>
                <a:spcPct val="120000"/>
              </a:lnSpc>
              <a:spcBef>
                <a:spcPts val="800"/>
              </a:spcBef>
              <a:defRPr sz="1800"/>
            </a:lvl2pPr>
            <a:lvl3pPr>
              <a:lnSpc>
                <a:spcPct val="120000"/>
              </a:lnSpc>
              <a:spcBef>
                <a:spcPts val="800"/>
              </a:spcBef>
              <a:defRPr sz="18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562" y="1285860"/>
            <a:ext cx="4007360" cy="5143536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800"/>
              </a:spcBef>
              <a:defRPr sz="2000"/>
            </a:lvl1pPr>
            <a:lvl2pPr>
              <a:lnSpc>
                <a:spcPct val="120000"/>
              </a:lnSpc>
              <a:spcBef>
                <a:spcPts val="800"/>
              </a:spcBef>
              <a:defRPr sz="1800"/>
            </a:lvl2pPr>
            <a:lvl3pPr>
              <a:lnSpc>
                <a:spcPct val="120000"/>
              </a:lnSpc>
              <a:spcBef>
                <a:spcPts val="800"/>
              </a:spcBef>
              <a:defRPr sz="18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320040"/>
            <a:ext cx="8072494" cy="680068"/>
          </a:xfrm>
        </p:spPr>
        <p:txBody>
          <a:bodyPr/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TW" dirty="0" smtClean="0"/>
              <a:t>Information Security Course and Laboratories (ISCAL)</a:t>
            </a:r>
            <a:endParaRPr lang="zh-TW" altLang="en-US" dirty="0"/>
          </a:p>
        </p:txBody>
      </p:sp>
      <p:sp>
        <p:nvSpPr>
          <p:cNvPr id="7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F999C51-7129-4ACB-A1F5-532040B605C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643966" y="0"/>
            <a:ext cx="500034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285720" y="320040"/>
            <a:ext cx="821537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285720" y="1214422"/>
            <a:ext cx="8215370" cy="5241314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85720" y="6500834"/>
            <a:ext cx="462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>
                <a:solidFill>
                  <a:schemeClr val="accent1"/>
                </a:solidFill>
                <a:latin typeface="Calibri" pitchFamily="34" charset="0"/>
                <a:ea typeface="微軟正黑體" pitchFamily="34" charset="-120"/>
              </a:rPr>
              <a:t>Information</a:t>
            </a:r>
            <a:r>
              <a:rPr lang="en-US" altLang="zh-TW" sz="1600" baseline="0" dirty="0" smtClean="0">
                <a:solidFill>
                  <a:schemeClr val="accent1"/>
                </a:solidFill>
                <a:latin typeface="Calibri" pitchFamily="34" charset="0"/>
                <a:ea typeface="微軟正黑體" pitchFamily="34" charset="-120"/>
              </a:rPr>
              <a:t> Security Fundamentals and Practices - 2</a:t>
            </a:r>
            <a:endParaRPr lang="zh-TW" altLang="en-US" sz="1600" dirty="0">
              <a:solidFill>
                <a:schemeClr val="accent1"/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654796" y="64886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EC28E4-F2FF-4265-BE4A-7A326F99FD36}" type="slidenum">
              <a:rPr lang="zh-TW" altLang="en-US" b="1" smtClean="0">
                <a:solidFill>
                  <a:schemeClr val="bg1"/>
                </a:solidFill>
                <a:latin typeface="Calibri" pitchFamily="34" charset="0"/>
                <a:ea typeface="微軟正黑體" pitchFamily="34" charset="-120"/>
              </a:rPr>
              <a:pPr/>
              <a:t>‹#›</a:t>
            </a:fld>
            <a:endParaRPr lang="zh-TW" altLang="en-US" b="1" dirty="0">
              <a:solidFill>
                <a:schemeClr val="bg1"/>
              </a:solidFill>
              <a:latin typeface="Calibri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Calibri" pitchFamily="34" charset="0"/>
          <a:ea typeface="微軟正黑體" pitchFamily="34" charset="-120"/>
          <a:cs typeface="+mj-cs"/>
        </a:defRPr>
      </a:lvl1pPr>
      <a:extLst/>
    </p:titleStyle>
    <p:bodyStyle>
      <a:lvl1pPr marL="274320" indent="-274320" algn="l" rtl="0" eaLnBrk="1" latinLnBrk="0" hangingPunct="1">
        <a:lnSpc>
          <a:spcPts val="3200"/>
        </a:lnSpc>
        <a:spcBef>
          <a:spcPts val="1000"/>
        </a:spcBef>
        <a:buClr>
          <a:schemeClr val="tx2"/>
        </a:buClr>
        <a:buSzPct val="73000"/>
        <a:buFont typeface="Wingdings 2"/>
        <a:buChar char=""/>
        <a:defRPr kumimoji="0" sz="2000" kern="1200" baseline="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1pPr>
      <a:lvl2pPr marL="521208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80000"/>
        <a:buFont typeface="Wingdings 2"/>
        <a:buChar char=""/>
        <a:defRPr kumimoji="0" sz="2000" kern="1200">
          <a:solidFill>
            <a:schemeClr val="tx1">
              <a:tint val="85000"/>
            </a:schemeClr>
          </a:solidFill>
          <a:latin typeface="Calibri" pitchFamily="34" charset="0"/>
          <a:ea typeface="微軟正黑體" pitchFamily="34" charset="-120"/>
          <a:cs typeface="+mn-cs"/>
        </a:defRPr>
      </a:lvl2pPr>
      <a:lvl3pPr marL="758952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3pPr>
      <a:lvl4pPr marL="1005840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Calibri" pitchFamily="34" charset="0"/>
          <a:ea typeface="微軟正黑體" pitchFamily="34" charset="-120"/>
          <a:cs typeface="+mn-cs"/>
        </a:defRPr>
      </a:lvl4pPr>
      <a:lvl5pPr marL="1280160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c/ce/Coca-Cola_logo.sv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86116" y="533400"/>
            <a:ext cx="5186152" cy="2868165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Information Security Fundamentals and Practices</a:t>
            </a:r>
            <a:br>
              <a:rPr lang="en-US" altLang="zh-TW" sz="3800" dirty="0" smtClean="0"/>
            </a:br>
            <a:r>
              <a:rPr lang="zh-TW" altLang="en-US" sz="3800" dirty="0" smtClean="0"/>
              <a:t>資訊安全概論與實務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4442" y="3714751"/>
            <a:ext cx="5114778" cy="92636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潘天佑博士 主編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843808" y="6309320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200" dirty="0"/>
              <a:t>版權聲明：本教學投影片僅供教師授課講解使用，投影片內之圖片、文字及其相關內容</a:t>
            </a:r>
            <a:r>
              <a:rPr lang="zh-TW" altLang="zh-TW" sz="1200" dirty="0" smtClean="0"/>
              <a:t>，</a:t>
            </a:r>
            <a:endParaRPr lang="en-US" altLang="zh-TW" sz="1200" dirty="0" smtClean="0"/>
          </a:p>
          <a:p>
            <a:r>
              <a:rPr lang="zh-TW" altLang="zh-TW" sz="1200" dirty="0" smtClean="0"/>
              <a:t>未經</a:t>
            </a:r>
            <a:r>
              <a:rPr lang="zh-TW" altLang="zh-TW" sz="1200" dirty="0"/>
              <a:t>著作權人許可，不得以任何形式或方法轉載使用</a:t>
            </a:r>
            <a:r>
              <a:rPr lang="zh-TW" altLang="zh-TW" sz="1200" dirty="0" smtClean="0"/>
              <a:t>。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電腦犯罪的種類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內部犯罪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大部分電腦犯罪的風險都來自內部，在風險評鑑中易被忽視。</a:t>
            </a:r>
            <a:endParaRPr lang="en-US" altLang="zh-TW" sz="1800" dirty="0" smtClean="0"/>
          </a:p>
          <a:p>
            <a:r>
              <a:rPr lang="zh-TW" altLang="en-US" dirty="0" smtClean="0"/>
              <a:t>電腦病毒</a:t>
            </a:r>
            <a:endParaRPr lang="en-US" altLang="zh-TW" dirty="0" smtClean="0"/>
          </a:p>
          <a:p>
            <a:r>
              <a:rPr lang="zh-TW" altLang="en-US" dirty="0" smtClean="0"/>
              <a:t>網路詐騙</a:t>
            </a:r>
            <a:endParaRPr lang="en-US" altLang="zh-TW" dirty="0" smtClean="0"/>
          </a:p>
          <a:p>
            <a:r>
              <a:rPr lang="zh-TW" altLang="en-US" dirty="0" smtClean="0"/>
              <a:t>商業間諜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經過駭客手法侵入競爭對手的網路，常能取得巨大的利益。</a:t>
            </a:r>
            <a:endParaRPr lang="en-US" altLang="zh-TW" sz="1800" dirty="0" smtClean="0"/>
          </a:p>
          <a:p>
            <a:r>
              <a:rPr lang="zh-TW" altLang="en-US" dirty="0" smtClean="0"/>
              <a:t>駭客攻擊</a:t>
            </a:r>
            <a:endParaRPr lang="en-US" altLang="zh-TW" dirty="0" smtClean="0"/>
          </a:p>
          <a:p>
            <a:r>
              <a:rPr lang="zh-TW" altLang="en-US" dirty="0" smtClean="0"/>
              <a:t>違法色情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盯梢他人 </a:t>
            </a:r>
            <a:r>
              <a:rPr lang="en-US" altLang="zh-TW" dirty="0" smtClean="0"/>
              <a:t>(stalking)</a:t>
            </a:r>
          </a:p>
          <a:p>
            <a:pPr lvl="1"/>
            <a:r>
              <a:rPr lang="zh-TW" altLang="en-US" sz="1800" dirty="0" smtClean="0"/>
              <a:t>以收集受害者個人資訊，或在網路聊天室騷擾的方式侵害隱私。</a:t>
            </a:r>
            <a:endParaRPr lang="en-US" altLang="zh-TW" sz="1800" dirty="0" smtClean="0"/>
          </a:p>
          <a:p>
            <a:r>
              <a:rPr lang="zh-TW" altLang="en-US" dirty="0" smtClean="0"/>
              <a:t>組織犯罪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利用網路釣魚等方法進行財務詐欺等非法行為。</a:t>
            </a:r>
            <a:endParaRPr lang="en-US" altLang="zh-TW" dirty="0" smtClean="0"/>
          </a:p>
          <a:p>
            <a:r>
              <a:rPr lang="zh-TW" altLang="en-US" dirty="0" smtClean="0"/>
              <a:t>恐怖行動</a:t>
            </a:r>
            <a:endParaRPr lang="en-US" altLang="zh-TW" dirty="0" smtClean="0"/>
          </a:p>
          <a:p>
            <a:r>
              <a:rPr lang="zh-TW" altLang="en-US" dirty="0" smtClean="0"/>
              <a:t>身分收集 </a:t>
            </a:r>
            <a:r>
              <a:rPr lang="en-US" altLang="zh-TW" dirty="0" smtClean="0"/>
              <a:t>(identity theft)</a:t>
            </a:r>
          </a:p>
          <a:p>
            <a:pPr lvl="1"/>
            <a:r>
              <a:rPr lang="zh-TW" altLang="en-US" dirty="0" smtClean="0"/>
              <a:t>以各種手法收集他人身分資料。</a:t>
            </a:r>
            <a:endParaRPr lang="en-US" altLang="zh-TW" dirty="0" smtClean="0"/>
          </a:p>
          <a:p>
            <a:r>
              <a:rPr lang="zh-TW" altLang="en-US" dirty="0" smtClean="0"/>
              <a:t>社交工程 </a:t>
            </a:r>
            <a:r>
              <a:rPr lang="en-US" altLang="zh-TW" dirty="0" smtClean="0"/>
              <a:t>(social engineering)</a:t>
            </a:r>
          </a:p>
          <a:p>
            <a:pPr lvl="1"/>
            <a:r>
              <a:rPr lang="zh-TW" altLang="en-US" dirty="0" smtClean="0"/>
              <a:t>利用非科技性的的手法取得密碼等資訊。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資訊的所有權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1538" y="1571612"/>
            <a:ext cx="6786610" cy="471490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zh-TW" altLang="en-US" sz="2000" dirty="0" smtClean="0">
                <a:latin typeface="Calibri" pitchFamily="34" charset="0"/>
              </a:rPr>
              <a:t>智慧財產權 </a:t>
            </a:r>
            <a:r>
              <a:rPr lang="en-US" altLang="zh-TW" sz="2000" dirty="0" smtClean="0">
                <a:latin typeface="Calibri" pitchFamily="34" charset="0"/>
              </a:rPr>
              <a:t>(Intellectual property right, IPR)</a:t>
            </a:r>
          </a:p>
        </p:txBody>
      </p:sp>
      <p:sp>
        <p:nvSpPr>
          <p:cNvPr id="7" name="橢圓 6"/>
          <p:cNvSpPr/>
          <p:nvPr/>
        </p:nvSpPr>
        <p:spPr>
          <a:xfrm>
            <a:off x="3428992" y="2643182"/>
            <a:ext cx="1928826" cy="18484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357290" y="2643182"/>
            <a:ext cx="1928826" cy="184845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lnSpc>
                <a:spcPct val="130000"/>
              </a:lnSpc>
            </a:pPr>
            <a:endParaRPr lang="en-US" altLang="zh-TW" dirty="0" smtClean="0">
              <a:latin typeface="Calibri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500694" y="2643182"/>
            <a:ext cx="1928826" cy="18484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357422" y="4000504"/>
            <a:ext cx="1928826" cy="184845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500562" y="4000504"/>
            <a:ext cx="1928826" cy="18484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643414" y="3286124"/>
            <a:ext cx="1428388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TW" altLang="en-US" dirty="0" smtClean="0">
                <a:latin typeface="Calibri" pitchFamily="34" charset="0"/>
              </a:rPr>
              <a:t>專利</a:t>
            </a:r>
            <a:endParaRPr lang="en-US" altLang="zh-TW" dirty="0" smtClean="0">
              <a:latin typeface="Calibri" pitchFamily="34" charset="0"/>
            </a:endParaRPr>
          </a:p>
          <a:p>
            <a:pPr marL="0" lvl="1" algn="ctr"/>
            <a:r>
              <a:rPr lang="en-US" altLang="zh-TW" dirty="0" smtClean="0">
                <a:latin typeface="Calibri" pitchFamily="34" charset="0"/>
              </a:rPr>
              <a:t>Patent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643306" y="3282735"/>
            <a:ext cx="1500198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TW" altLang="en-US" dirty="0" smtClean="0">
                <a:latin typeface="Calibri" pitchFamily="34" charset="0"/>
              </a:rPr>
              <a:t>商標</a:t>
            </a:r>
            <a:endParaRPr lang="en-US" altLang="zh-TW" dirty="0" smtClean="0">
              <a:latin typeface="Calibri" pitchFamily="34" charset="0"/>
            </a:endParaRPr>
          </a:p>
          <a:p>
            <a:pPr marL="0" lvl="1" algn="ctr"/>
            <a:r>
              <a:rPr lang="en-US" altLang="zh-TW" dirty="0" smtClean="0">
                <a:latin typeface="Calibri" pitchFamily="34" charset="0"/>
              </a:rPr>
              <a:t>Trademark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786818" y="3286124"/>
            <a:ext cx="1428388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TW" altLang="en-US" dirty="0" smtClean="0">
                <a:latin typeface="Calibri" pitchFamily="34" charset="0"/>
              </a:rPr>
              <a:t>著作權</a:t>
            </a:r>
            <a:endParaRPr lang="en-US" altLang="zh-TW" dirty="0" smtClean="0">
              <a:latin typeface="Calibri" pitchFamily="34" charset="0"/>
            </a:endParaRPr>
          </a:p>
          <a:p>
            <a:pPr marL="0" lvl="1" algn="ctr"/>
            <a:r>
              <a:rPr lang="en-US" altLang="zh-TW" dirty="0" smtClean="0">
                <a:latin typeface="Calibri" pitchFamily="34" charset="0"/>
              </a:rPr>
              <a:t>Copyright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643546" y="4568619"/>
            <a:ext cx="1428388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TW" altLang="en-US" dirty="0" smtClean="0">
                <a:latin typeface="Calibri" pitchFamily="34" charset="0"/>
              </a:rPr>
              <a:t>營業秘密</a:t>
            </a:r>
            <a:endParaRPr lang="en-US" altLang="zh-TW" dirty="0" smtClean="0">
              <a:latin typeface="Calibri" pitchFamily="34" charset="0"/>
            </a:endParaRPr>
          </a:p>
          <a:p>
            <a:pPr marL="0" lvl="1" algn="ctr"/>
            <a:r>
              <a:rPr lang="en-US" altLang="zh-TW" dirty="0" smtClean="0">
                <a:latin typeface="Calibri" pitchFamily="34" charset="0"/>
              </a:rPr>
              <a:t>Trade secret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786686" y="4572008"/>
            <a:ext cx="1428388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TW" altLang="en-US" dirty="0" smtClean="0">
                <a:latin typeface="Calibri" pitchFamily="34" charset="0"/>
              </a:rPr>
              <a:t>隱私權</a:t>
            </a:r>
            <a:endParaRPr lang="en-US" altLang="zh-TW" dirty="0" smtClean="0">
              <a:latin typeface="Calibri" pitchFamily="34" charset="0"/>
            </a:endParaRPr>
          </a:p>
          <a:p>
            <a:pPr marL="0" lvl="1" algn="ctr"/>
            <a:r>
              <a:rPr lang="en-US" altLang="zh-TW" dirty="0" smtClean="0">
                <a:latin typeface="Calibri" pitchFamily="34" charset="0"/>
              </a:rPr>
              <a:t>Privacy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214290"/>
            <a:ext cx="10715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智慧財產權法的目的在保護有實體或無實體的項目或資產，避免在其發明或創造者無法得到報酬的情況下，遭到複製或使用。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智慧財產權可分為兩個大項：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工業資產 </a:t>
            </a:r>
            <a:r>
              <a:rPr lang="en-US" altLang="zh-TW" dirty="0" smtClean="0"/>
              <a:t>(industrial property)</a:t>
            </a:r>
            <a:r>
              <a:rPr lang="zh-TW" altLang="en-US" dirty="0" smtClean="0"/>
              <a:t>：專利發明、商標、工業設計與區域性資源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如波爾多紅酒</a:t>
            </a:r>
            <a:r>
              <a:rPr lang="en-US" altLang="zh-TW" dirty="0" smtClean="0"/>
              <a:t>)</a:t>
            </a:r>
            <a:r>
              <a:rPr lang="zh-TW" altLang="en-US" dirty="0" smtClean="0"/>
              <a:t> 等。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著作權：文字或藝術創作，如小說、詩歌、戲曲、電影、繪畫、攝影、雕塑、建築設計等。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智慧財產權法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 smtClean="0"/>
              <a:t>專利權在保護新穎 </a:t>
            </a:r>
            <a:r>
              <a:rPr lang="en-US" altLang="zh-TW" sz="2000" dirty="0" smtClean="0"/>
              <a:t>(novel)</a:t>
            </a:r>
            <a:r>
              <a:rPr lang="zh-TW" altLang="en-US" sz="2000" dirty="0" smtClean="0"/>
              <a:t>、實用 </a:t>
            </a:r>
            <a:r>
              <a:rPr lang="en-US" altLang="zh-TW" sz="2000" dirty="0" smtClean="0"/>
              <a:t>(useful)</a:t>
            </a:r>
            <a:r>
              <a:rPr lang="zh-TW" altLang="en-US" sz="2000" dirty="0" smtClean="0"/>
              <a:t> 且非顯而易見的 </a:t>
            </a:r>
            <a:r>
              <a:rPr lang="en-US" altLang="zh-TW" sz="2000" dirty="0" smtClean="0"/>
              <a:t>(non-obvious) </a:t>
            </a:r>
            <a:r>
              <a:rPr lang="zh-TW" altLang="en-US" sz="2000" dirty="0" smtClean="0"/>
              <a:t>發明。</a:t>
            </a:r>
            <a:endParaRPr lang="en-US" altLang="zh-TW" sz="2000" dirty="0" smtClean="0"/>
          </a:p>
          <a:p>
            <a:pPr>
              <a:lnSpc>
                <a:spcPct val="130000"/>
              </a:lnSpc>
            </a:pPr>
            <a:r>
              <a:rPr lang="zh-TW" altLang="en-US" sz="2000" dirty="0" smtClean="0"/>
              <a:t>專利的好處如下：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是智慧財產權的一種最強的型態。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所有人擁有一段時間</a:t>
            </a:r>
            <a:r>
              <a:rPr lang="zh-TW" altLang="en-US" dirty="0" smtClean="0">
                <a:ea typeface="微軟正黑體"/>
              </a:rPr>
              <a:t> </a:t>
            </a:r>
            <a:r>
              <a:rPr lang="en-US" altLang="zh-TW" dirty="0" smtClean="0">
                <a:ea typeface="微軟正黑體"/>
              </a:rPr>
              <a:t>(</a:t>
            </a:r>
            <a:r>
              <a:rPr lang="zh-TW" altLang="en-US" dirty="0" smtClean="0">
                <a:ea typeface="微軟正黑體"/>
              </a:rPr>
              <a:t>通常為二十年</a:t>
            </a:r>
            <a:r>
              <a:rPr lang="en-US" altLang="zh-TW" dirty="0" smtClean="0">
                <a:ea typeface="微軟正黑體"/>
              </a:rPr>
              <a:t>)</a:t>
            </a:r>
            <a:r>
              <a:rPr lang="zh-TW" altLang="en-US" dirty="0" smtClean="0">
                <a:ea typeface="微軟正黑體"/>
              </a:rPr>
              <a:t> 的專利權，讓別人無法使用這項發明。</a:t>
            </a:r>
            <a:endParaRPr lang="en-US" altLang="zh-TW" dirty="0" smtClean="0">
              <a:ea typeface="微軟正黑體"/>
            </a:endParaRPr>
          </a:p>
          <a:p>
            <a:pPr lvl="1">
              <a:lnSpc>
                <a:spcPct val="130000"/>
              </a:lnSpc>
            </a:pPr>
            <a:r>
              <a:rPr lang="zh-TW" altLang="en-US" dirty="0" smtClean="0">
                <a:ea typeface="微軟正黑體"/>
              </a:rPr>
              <a:t>專利的發明會被公諸於世，常能激發其它的新發明。</a:t>
            </a:r>
            <a:endParaRPr lang="en-US" altLang="zh-TW" dirty="0" smtClean="0">
              <a:ea typeface="微軟正黑體"/>
            </a:endParaRPr>
          </a:p>
          <a:p>
            <a:pPr lvl="1">
              <a:lnSpc>
                <a:spcPct val="130000"/>
              </a:lnSpc>
            </a:pPr>
            <a:r>
              <a:rPr lang="zh-TW" altLang="en-US" dirty="0" smtClean="0">
                <a:ea typeface="微軟正黑體"/>
              </a:rPr>
              <a:t>有國家單位與世界組織 </a:t>
            </a:r>
            <a:r>
              <a:rPr lang="en-US" altLang="zh-TW" dirty="0" smtClean="0">
                <a:ea typeface="微軟正黑體"/>
              </a:rPr>
              <a:t>(World Intellectual Property Organization, WIPO) </a:t>
            </a:r>
            <a:r>
              <a:rPr lang="zh-TW" altLang="en-US" dirty="0" smtClean="0">
                <a:ea typeface="微軟正黑體"/>
              </a:rPr>
              <a:t>處理專利的送件及申請。我</a:t>
            </a:r>
            <a:r>
              <a:rPr lang="zh-TW" altLang="en-US" dirty="0" smtClean="0"/>
              <a:t>國之專利、商標、著作權、與營業秘密都屬於經濟部智慧財產局之業務範圍。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智慧財產的專利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28641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ea typeface="+mn-ea"/>
                <a:cs typeface="Calibri" pitchFamily="34" charset="0"/>
              </a:rPr>
              <a:t>商標在於標示產品，並與其他人的產品做區分。商標法可以保護企業為其產品所建立的口碑，並防止他人仿冒。</a:t>
            </a:r>
            <a:endParaRPr lang="en-US" altLang="zh-TW" sz="2000" dirty="0" smtClean="0">
              <a:ea typeface="+mn-ea"/>
              <a:cs typeface="Calibri" pitchFamily="34" charset="0"/>
            </a:endParaRPr>
          </a:p>
          <a:p>
            <a:r>
              <a:rPr lang="zh-TW" altLang="en-US" sz="2000" dirty="0" smtClean="0">
                <a:ea typeface="+mn-ea"/>
                <a:cs typeface="Calibri" pitchFamily="34" charset="0"/>
              </a:rPr>
              <a:t>商標可以包括：文字、顏色、名稱、標誌、聲音、產品形狀，或是以上數者的合併。</a:t>
            </a:r>
            <a:endParaRPr lang="en-US" altLang="zh-TW" sz="2000" dirty="0" smtClean="0">
              <a:ea typeface="+mn-ea"/>
              <a:cs typeface="Calibri" pitchFamily="34" charset="0"/>
            </a:endParaRPr>
          </a:p>
          <a:p>
            <a:r>
              <a:rPr lang="en-US" altLang="zh-TW" sz="2000" dirty="0" smtClean="0">
                <a:ea typeface="+mn-ea"/>
                <a:cs typeface="Calibri" pitchFamily="34" charset="0"/>
              </a:rPr>
              <a:t>【</a:t>
            </a:r>
            <a:r>
              <a:rPr lang="zh-TW" altLang="en-US" sz="2000" dirty="0" smtClean="0">
                <a:ea typeface="+mn-ea"/>
                <a:cs typeface="Calibri" pitchFamily="34" charset="0"/>
              </a:rPr>
              <a:t>案例研究</a:t>
            </a:r>
            <a:r>
              <a:rPr lang="en-US" altLang="zh-TW" sz="2000" dirty="0" smtClean="0">
                <a:ea typeface="+mn-ea"/>
                <a:cs typeface="Calibri" pitchFamily="34" charset="0"/>
              </a:rPr>
              <a:t>】</a:t>
            </a:r>
            <a:r>
              <a:rPr lang="zh-TW" altLang="en-US" sz="2000" dirty="0" smtClean="0">
                <a:ea typeface="+mn-ea"/>
                <a:cs typeface="Calibri" pitchFamily="34" charset="0"/>
              </a:rPr>
              <a:t>經濟部智慧財產局昨天表示，本周將發函給中子創新公司，預計最快一個月後，「台客」一詞可恢復為公共財，不得再由特定公司取得商標權。中子創新公司過去兩年連續舉辦的「台客搖滾嘉年華」，向智財局申請並取得「台客」的商標權，卻引發文化團體的抗議，認為台客具有公共財性質，不應由特定廠商取得商標權，剝奪其他人的使用權利。</a:t>
            </a:r>
            <a:r>
              <a:rPr lang="en-US" altLang="zh-TW" sz="2000" dirty="0" smtClean="0">
                <a:ea typeface="+mn-ea"/>
                <a:cs typeface="Calibri" pitchFamily="34" charset="0"/>
              </a:rPr>
              <a:t>【</a:t>
            </a:r>
            <a:r>
              <a:rPr lang="en-US" sz="2000" dirty="0" smtClean="0">
                <a:ea typeface="+mn-ea"/>
                <a:cs typeface="Calibri" pitchFamily="34" charset="0"/>
              </a:rPr>
              <a:t>2007/09/11 </a:t>
            </a:r>
            <a:r>
              <a:rPr lang="zh-TW" altLang="en-US" sz="2000" dirty="0" smtClean="0">
                <a:ea typeface="+mn-ea"/>
                <a:cs typeface="Calibri" pitchFamily="34" charset="0"/>
              </a:rPr>
              <a:t>聯合報</a:t>
            </a:r>
            <a:r>
              <a:rPr lang="en-US" altLang="zh-TW" sz="2000" dirty="0" smtClean="0">
                <a:ea typeface="+mn-ea"/>
                <a:cs typeface="Calibri" pitchFamily="34" charset="0"/>
              </a:rPr>
              <a:t>】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智慧財產的商標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940152" y="5373216"/>
            <a:ext cx="2428892" cy="1139955"/>
            <a:chOff x="5357818" y="142852"/>
            <a:chExt cx="2547902" cy="1195810"/>
          </a:xfrm>
        </p:grpSpPr>
        <p:pic>
          <p:nvPicPr>
            <p:cNvPr id="29698" name="Picture 2" descr="Image:Coca-Cola logo.sv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7818" y="142852"/>
              <a:ext cx="2547902" cy="834438"/>
            </a:xfrm>
            <a:prstGeom prst="rect">
              <a:avLst/>
            </a:prstGeom>
            <a:noFill/>
          </p:spPr>
        </p:pic>
        <p:sp>
          <p:nvSpPr>
            <p:cNvPr id="5" name="文字方塊 4"/>
            <p:cNvSpPr txBox="1"/>
            <p:nvPr/>
          </p:nvSpPr>
          <p:spPr>
            <a:xfrm>
              <a:off x="5408438" y="1000108"/>
              <a:ext cx="2449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 smtClean="0"/>
                <a:t>可口可樂商標 </a:t>
              </a:r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取自維基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著作權涵蓋的是一個想法的表達 </a:t>
            </a:r>
            <a:r>
              <a:rPr lang="en-US" altLang="zh-TW" sz="2000" dirty="0" smtClean="0"/>
              <a:t>(expression of an idea)</a:t>
            </a:r>
            <a:r>
              <a:rPr lang="zh-TW" altLang="en-US" sz="2000" dirty="0" smtClean="0"/>
              <a:t>，而不是想法本身；專利權則在保護想法本身。</a:t>
            </a:r>
            <a:endParaRPr lang="en-US" altLang="zh-TW" sz="2000" dirty="0" smtClean="0">
              <a:ea typeface="微軟正黑體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ea typeface="微軟正黑體"/>
              </a:rPr>
              <a:t>著作權法保護創作資產，如著作、錄影音、電腦程式等。保護的範圍包括直接複製或是抄襲軟體的邏輯。</a:t>
            </a:r>
            <a:endParaRPr lang="en-US" altLang="zh-TW" sz="2000" dirty="0" smtClean="0">
              <a:ea typeface="微軟正黑體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ea typeface="微軟正黑體"/>
              </a:rPr>
              <a:t>著作權較難像專利那麼精準描述，因此侵權舉證不易。但著作權有較長的保護期限：美國為</a:t>
            </a:r>
            <a:r>
              <a:rPr lang="en-US" altLang="zh-TW" sz="2000" dirty="0" smtClean="0">
                <a:ea typeface="微軟正黑體"/>
              </a:rPr>
              <a:t>75</a:t>
            </a:r>
            <a:r>
              <a:rPr lang="zh-TW" altLang="en-US" sz="2000" dirty="0" smtClean="0">
                <a:ea typeface="微軟正黑體"/>
              </a:rPr>
              <a:t>年，我國現在</a:t>
            </a:r>
            <a:r>
              <a:rPr lang="en-US" altLang="zh-TW" sz="2000" dirty="0" smtClean="0">
                <a:ea typeface="微軟正黑體"/>
              </a:rPr>
              <a:t>50</a:t>
            </a:r>
            <a:r>
              <a:rPr lang="zh-TW" altLang="en-US" sz="2000" dirty="0" smtClean="0">
                <a:ea typeface="微軟正黑體"/>
              </a:rPr>
              <a:t>年，未來可能修成</a:t>
            </a:r>
            <a:r>
              <a:rPr lang="en-US" altLang="zh-TW" sz="2000" dirty="0" smtClean="0">
                <a:ea typeface="微軟正黑體"/>
              </a:rPr>
              <a:t>70</a:t>
            </a:r>
            <a:r>
              <a:rPr lang="zh-TW" altLang="en-US" sz="2000" dirty="0" smtClean="0">
                <a:ea typeface="微軟正黑體"/>
              </a:rPr>
              <a:t>年。</a:t>
            </a:r>
            <a:endParaRPr lang="en-US" altLang="zh-TW" sz="2000" dirty="0" smtClean="0">
              <a:ea typeface="微軟正黑體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ea typeface="微軟正黑體"/>
              </a:rPr>
              <a:t>在大部分的國家裡，一旦創作資產完成或是實體化之後，著作權的保護便自動發生。</a:t>
            </a:r>
            <a:endParaRPr lang="en-US" altLang="zh-TW" sz="2000" dirty="0" smtClean="0">
              <a:ea typeface="微軟正黑體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智慧財產的著作權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營業秘密是指私有的方法、技術、製程、配方、程式、設計或其他可用於生產、銷售或經營之資訊，它們是機密的並且對業務有重大影響。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營業秘密不應該是尋常可見的知識，而且它對公司應該有較高的經濟價值。一個很有代表性的商業秘密就是可口可樂的配方。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組織應該有具體的方法保護營業秘密。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許多企業間諜案件，包括使用駭客手法者，都以營業秘密做為標的。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營業秘密不需申請，也沒有期限。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智慧財產的營業秘密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隱私權的保護分為個人與組織兩個層面：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個人隱私權首重個人身分資料</a:t>
            </a:r>
            <a:r>
              <a:rPr lang="zh-TW" altLang="en-US" dirty="0" smtClean="0">
                <a:latin typeface="微軟正黑體"/>
                <a:ea typeface="微軟正黑體"/>
              </a:rPr>
              <a:t> </a:t>
            </a:r>
            <a:r>
              <a:rPr lang="en-US" altLang="zh-TW" dirty="0" smtClean="0">
                <a:latin typeface="微軟正黑體"/>
                <a:ea typeface="微軟正黑體"/>
              </a:rPr>
              <a:t>(</a:t>
            </a:r>
            <a:r>
              <a:rPr lang="zh-TW" altLang="en-US" dirty="0" smtClean="0">
                <a:latin typeface="微軟正黑體"/>
                <a:ea typeface="微軟正黑體"/>
              </a:rPr>
              <a:t>如身分證字號</a:t>
            </a:r>
            <a:r>
              <a:rPr lang="en-US" altLang="zh-TW" dirty="0" smtClean="0">
                <a:latin typeface="微軟正黑體"/>
                <a:ea typeface="微軟正黑體"/>
              </a:rPr>
              <a:t>)</a:t>
            </a:r>
            <a:r>
              <a:rPr lang="zh-TW" altLang="en-US" dirty="0" smtClean="0">
                <a:latin typeface="微軟正黑體"/>
                <a:ea typeface="微軟正黑體"/>
              </a:rPr>
              <a:t> 與私密資料 </a:t>
            </a:r>
            <a:r>
              <a:rPr lang="en-US" altLang="zh-TW" dirty="0" smtClean="0">
                <a:latin typeface="微軟正黑體"/>
                <a:ea typeface="微軟正黑體"/>
              </a:rPr>
              <a:t>(</a:t>
            </a:r>
            <a:r>
              <a:rPr lang="zh-TW" altLang="en-US" dirty="0" smtClean="0">
                <a:latin typeface="微軟正黑體"/>
              </a:rPr>
              <a:t>如病歷資料</a:t>
            </a:r>
            <a:r>
              <a:rPr lang="en-US" altLang="zh-TW" dirty="0" smtClean="0">
                <a:latin typeface="微軟正黑體"/>
              </a:rPr>
              <a:t>)</a:t>
            </a:r>
            <a:r>
              <a:rPr lang="zh-TW" altLang="en-US" dirty="0" smtClean="0">
                <a:latin typeface="微軟正黑體"/>
              </a:rPr>
              <a:t> </a:t>
            </a:r>
            <a:r>
              <a:rPr lang="zh-TW" altLang="en-US" dirty="0" smtClean="0">
                <a:latin typeface="微軟正黑體"/>
                <a:ea typeface="微軟正黑體"/>
              </a:rPr>
              <a:t>的保護。</a:t>
            </a:r>
            <a:endParaRPr lang="en-US" altLang="zh-TW" dirty="0" smtClean="0">
              <a:latin typeface="微軟正黑體"/>
              <a:ea typeface="微軟正黑體"/>
            </a:endParaRPr>
          </a:p>
          <a:p>
            <a:pPr lvl="1"/>
            <a:r>
              <a:rPr lang="zh-TW" altLang="en-US" dirty="0" smtClean="0"/>
              <a:t>組織需要客戶的資訊來達到業務上的目的，但當收集、分享、儲存、或處理客戶個人資料時，應當注意隱私權的相關規定與客戶的感受。</a:t>
            </a:r>
            <a:endParaRPr lang="en-US" altLang="zh-TW" dirty="0" smtClean="0"/>
          </a:p>
          <a:p>
            <a:r>
              <a:rPr lang="zh-TW" altLang="en-US" sz="2000" dirty="0" smtClean="0"/>
              <a:t>為維護個人隱私，應使用：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防毒軟體並更新病毒碼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在可能的狀況下盡量設定加解密功能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隨時注意產品廠商提供的補丁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個人文件銷毀時應使用碎紙機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隱私權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案例討論</a:t>
            </a:r>
            <a:endParaRPr lang="zh-TW" altLang="en-US" dirty="0"/>
          </a:p>
        </p:txBody>
      </p:sp>
      <p:sp>
        <p:nvSpPr>
          <p:cNvPr id="3" name="框架 2"/>
          <p:cNvSpPr/>
          <p:nvPr/>
        </p:nvSpPr>
        <p:spPr>
          <a:xfrm>
            <a:off x="500034" y="1571612"/>
            <a:ext cx="7715304" cy="4572032"/>
          </a:xfrm>
          <a:prstGeom prst="frame">
            <a:avLst>
              <a:gd name="adj1" fmla="val 6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  <a:spcBef>
                <a:spcPts val="120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百度網站又一次因為涉嫌侵犯知識產權成為被告。原告在訴狀中提出，被告經營的百度網站，向網際網路用戶直接提供音樂作品的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MP3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搜索，用戶只要輸入歌曲名稱，百度就能抓取該音頻文件，並且通過一種名為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｢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深層連結」的功能，幫助用戶繞過音樂作品發佈者的收費平臺，線上播放或免費下載，致使音樂著作權人蒙受損失。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【2007/7/19 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北京日報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】</a:t>
            </a:r>
          </a:p>
          <a:p>
            <a:pPr marL="72000">
              <a:lnSpc>
                <a:spcPct val="120000"/>
              </a:lnSpc>
              <a:spcBef>
                <a:spcPts val="1200"/>
              </a:spcBef>
            </a:pP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【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討論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】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在網路上提供違法 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如侵犯著作權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 內容的網址連結算不算違法？</a:t>
            </a:r>
            <a:endParaRPr lang="en-US" altLang="zh-TW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個人資料保護法與資訊安全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5720" y="1412776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中華民國「個人資料保護法」（簡稱「個資法」）經</a:t>
            </a:r>
            <a:r>
              <a:rPr lang="en-US" altLang="zh-TW" dirty="0"/>
              <a:t>2010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月修正後，於</a:t>
            </a:r>
            <a:r>
              <a:rPr lang="en-US" altLang="zh-TW" dirty="0"/>
              <a:t>2012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月開始施行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個人</a:t>
            </a:r>
            <a:r>
              <a:rPr lang="zh-TW" altLang="en-US" dirty="0"/>
              <a:t>資料」的英文名稱為</a:t>
            </a:r>
            <a:r>
              <a:rPr lang="en-US" altLang="zh-TW" dirty="0"/>
              <a:t>personally identifiable information</a:t>
            </a:r>
            <a:r>
              <a:rPr lang="zh-TW" altLang="en-US" dirty="0"/>
              <a:t>，簡稱</a:t>
            </a:r>
            <a:r>
              <a:rPr lang="en-US" altLang="zh-TW" dirty="0"/>
              <a:t>PII</a:t>
            </a:r>
            <a:r>
              <a:rPr lang="zh-TW" altLang="en-US" dirty="0"/>
              <a:t>；是指能藉以識別該個人的資料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個</a:t>
            </a:r>
            <a:r>
              <a:rPr lang="zh-TW" altLang="en-US" dirty="0"/>
              <a:t>資法的目的在「規範個人資料之蒐集、處理及利用，以避免人格權受侵害，並促進個人資料之合理利用。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【</a:t>
            </a:r>
            <a:r>
              <a:rPr lang="zh-TW" altLang="en-US" dirty="0" smtClean="0"/>
              <a:t>案例討論</a:t>
            </a:r>
            <a:r>
              <a:rPr lang="en-US" altLang="zh-TW" dirty="0" smtClean="0"/>
              <a:t>】</a:t>
            </a:r>
            <a:r>
              <a:rPr lang="zh-TW" altLang="en-US" dirty="0" smtClean="0"/>
              <a:t>許多</a:t>
            </a:r>
            <a:r>
              <a:rPr lang="zh-TW" altLang="en-US" dirty="0"/>
              <a:t>國內外的公民營機構因洩漏個人資料而遭受巨大的金錢及名譽損失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例如</a:t>
            </a:r>
            <a:r>
              <a:rPr lang="zh-TW" altLang="en-US" dirty="0"/>
              <a:t>駭客在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月入侵韓國</a:t>
            </a:r>
            <a:r>
              <a:rPr lang="en-US" altLang="zh-TW" dirty="0"/>
              <a:t>SK Communications</a:t>
            </a:r>
            <a:r>
              <a:rPr lang="zh-TW" altLang="en-US" dirty="0"/>
              <a:t>公司，竊走三千五百萬筆個人資料，高達該國總人口的七成，可見影響之大。而</a:t>
            </a:r>
            <a:r>
              <a:rPr lang="en-US" altLang="zh-TW" dirty="0"/>
              <a:t>Epsilon</a:t>
            </a:r>
            <a:r>
              <a:rPr lang="zh-TW" altLang="en-US" dirty="0"/>
              <a:t>公司，這家全世界最大的行銷電子郵件服務供應商之一，也在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4</a:t>
            </a:r>
            <a:r>
              <a:rPr lang="zh-TW" altLang="en-US" dirty="0"/>
              <a:t>月因駭客攻擊造成數百萬個人電子郵件地址外洩。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9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Arial" pitchFamily="34" charset="0"/>
              </a:rPr>
              <a:t>資訊法律與事件處理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第一篇 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484784"/>
            <a:ext cx="7817522" cy="4970952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zh-TW" altLang="en-US" sz="2000" dirty="0" smtClean="0"/>
              <a:t>分類 </a:t>
            </a:r>
            <a:r>
              <a:rPr lang="en-US" altLang="zh-TW" sz="2000" dirty="0" smtClean="0"/>
              <a:t>(triage)</a:t>
            </a:r>
          </a:p>
          <a:p>
            <a:pPr>
              <a:spcBef>
                <a:spcPts val="800"/>
              </a:spcBef>
            </a:pPr>
            <a:r>
              <a:rPr lang="zh-TW" altLang="en-US" sz="2000" dirty="0" smtClean="0"/>
              <a:t>調查 </a:t>
            </a:r>
            <a:r>
              <a:rPr lang="en-US" altLang="zh-TW" sz="2000" dirty="0" smtClean="0"/>
              <a:t>(investigation)</a:t>
            </a:r>
          </a:p>
          <a:p>
            <a:pPr>
              <a:spcBef>
                <a:spcPts val="800"/>
              </a:spcBef>
            </a:pPr>
            <a:r>
              <a:rPr lang="zh-TW" altLang="en-US" sz="2000" dirty="0" smtClean="0"/>
              <a:t>隔離 </a:t>
            </a:r>
            <a:r>
              <a:rPr lang="en-US" altLang="zh-TW" sz="2000" dirty="0" smtClean="0"/>
              <a:t>(containment)</a:t>
            </a:r>
          </a:p>
          <a:p>
            <a:pPr>
              <a:spcBef>
                <a:spcPts val="800"/>
              </a:spcBef>
            </a:pPr>
            <a:r>
              <a:rPr lang="zh-TW" altLang="en-US" sz="2000" dirty="0" smtClean="0"/>
              <a:t>分析 </a:t>
            </a:r>
            <a:r>
              <a:rPr lang="en-US" altLang="zh-TW" sz="2000" dirty="0" smtClean="0"/>
              <a:t>(analysis) </a:t>
            </a:r>
            <a:r>
              <a:rPr lang="zh-TW" altLang="en-US" sz="2000" dirty="0" smtClean="0"/>
              <a:t>與追蹤 </a:t>
            </a:r>
            <a:r>
              <a:rPr lang="en-US" altLang="zh-TW" sz="2000" dirty="0" smtClean="0"/>
              <a:t>(tracking)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事件的處理步驟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39552" y="4077072"/>
            <a:ext cx="7591531" cy="1705962"/>
            <a:chOff x="1071538" y="4786322"/>
            <a:chExt cx="6357982" cy="1428760"/>
          </a:xfrm>
        </p:grpSpPr>
        <p:sp>
          <p:nvSpPr>
            <p:cNvPr id="12" name="圓角矩形 11"/>
            <p:cNvSpPr/>
            <p:nvPr/>
          </p:nvSpPr>
          <p:spPr>
            <a:xfrm>
              <a:off x="1071538" y="4786322"/>
              <a:ext cx="6357982" cy="14287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4" name="流程圖: 直接存取儲存裝置 3"/>
            <p:cNvSpPr/>
            <p:nvPr/>
          </p:nvSpPr>
          <p:spPr>
            <a:xfrm>
              <a:off x="1214414" y="5000636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分類</a:t>
              </a:r>
              <a:endParaRPr lang="zh-TW" altLang="en-US" sz="2000" dirty="0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2357422" y="5143512"/>
              <a:ext cx="50006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" name="流程圖: 直接存取儲存裝置 4"/>
            <p:cNvSpPr/>
            <p:nvPr/>
          </p:nvSpPr>
          <p:spPr>
            <a:xfrm>
              <a:off x="2786050" y="5000636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調查</a:t>
              </a:r>
              <a:endParaRPr lang="zh-TW" altLang="en-US" sz="2000" dirty="0"/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3929058" y="5143512"/>
              <a:ext cx="50006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7" name="流程圖: 直接存取儲存裝置 6"/>
            <p:cNvSpPr/>
            <p:nvPr/>
          </p:nvSpPr>
          <p:spPr>
            <a:xfrm>
              <a:off x="4357686" y="5000636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隔離</a:t>
              </a:r>
              <a:endParaRPr lang="zh-TW" altLang="en-US" sz="2000" dirty="0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5500694" y="5143512"/>
              <a:ext cx="50006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" name="流程圖: 直接存取儲存裝置 5"/>
            <p:cNvSpPr/>
            <p:nvPr/>
          </p:nvSpPr>
          <p:spPr>
            <a:xfrm>
              <a:off x="5929322" y="5000636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分析追蹤</a:t>
              </a:r>
              <a:endParaRPr lang="zh-TW" altLang="en-US" sz="2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000364" y="5715016"/>
              <a:ext cx="1873099" cy="33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/>
                <a:t>事件反應處理步驟</a:t>
              </a:r>
              <a:endParaRPr lang="zh-TW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u="sng" dirty="0" smtClean="0"/>
              <a:t>偵側到問題 </a:t>
            </a:r>
            <a:r>
              <a:rPr lang="en-US" altLang="zh-TW" sz="2000" u="sng" dirty="0" smtClean="0"/>
              <a:t>(detection)</a:t>
            </a:r>
            <a:r>
              <a:rPr lang="zh-TW" altLang="en-US" sz="2000" dirty="0" smtClean="0"/>
              <a:t>：要決定這個事件是不是真的是個事件，若事件被判定為真實，就會啟動下一個流程來對這個事件做辨識或分類。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u="sng" dirty="0" smtClean="0"/>
              <a:t>將問題分類  </a:t>
            </a:r>
            <a:r>
              <a:rPr lang="en-US" altLang="zh-TW" sz="2000" u="sng" dirty="0" smtClean="0"/>
              <a:t>(classification)</a:t>
            </a:r>
            <a:r>
              <a:rPr lang="zh-TW" altLang="en-US" sz="2000" dirty="0" smtClean="0"/>
              <a:t>：分類的方式可以是階層式的，例如依照事件的潛在風險，嚴重性，急迫性來歸類。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u="sng" dirty="0" smtClean="0"/>
              <a:t>通報問題 </a:t>
            </a:r>
            <a:r>
              <a:rPr lang="en-US" altLang="zh-TW" sz="2000" u="sng" dirty="0" smtClean="0"/>
              <a:t>(notification)</a:t>
            </a:r>
            <a:r>
              <a:rPr lang="zh-TW" altLang="en-US" sz="2000" dirty="0" smtClean="0"/>
              <a:t>：這是讓一個事件升級的程序。我們要依據事件的分類通報上級主管、公司最高層、其他部門、或是企業夥伴。有些重大事件需要立即通報治安單位。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在事件分類的步驟裡，設定優先順序 </a:t>
            </a:r>
            <a:r>
              <a:rPr lang="en-US" altLang="zh-TW" sz="2000" dirty="0" smtClean="0"/>
              <a:t>(prioritization)</a:t>
            </a:r>
            <a:r>
              <a:rPr lang="zh-TW" altLang="en-US" sz="2000" dirty="0" smtClean="0"/>
              <a:t> 是重要的，事件經常交錯發生，事先設定優先順序可以提升危機處理的效率。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問題分類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案例討論</a:t>
            </a:r>
            <a:endParaRPr lang="zh-TW" altLang="en-US" dirty="0"/>
          </a:p>
        </p:txBody>
      </p:sp>
      <p:sp>
        <p:nvSpPr>
          <p:cNvPr id="3" name="框架 2"/>
          <p:cNvSpPr/>
          <p:nvPr/>
        </p:nvSpPr>
        <p:spPr>
          <a:xfrm>
            <a:off x="500034" y="1571612"/>
            <a:ext cx="7715304" cy="4572032"/>
          </a:xfrm>
          <a:prstGeom prst="frame">
            <a:avLst>
              <a:gd name="adj1" fmla="val 6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數年前美國華盛頓州一所小學校的電腦系統，被駭客當成了通訊入口。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FBI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 獲報後持續追蹤半年，在全美國逮捕三十餘名駭客，其中絕大多數都被判刑。</a:t>
            </a:r>
            <a:endParaRPr lang="en-US" altLang="zh-TW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處理資訊安全事件時，何種情況下該請治安單位介入應謹慎拿捏。主要是治安單位處理電腦鑑識的人力有限；另外也要考量：治安單位一旦介入後，他們辦案的方法就不再受報案組織的限制，也不可能輕易停手。</a:t>
            </a:r>
            <a:endParaRPr lang="en-US" altLang="zh-TW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【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討論</a:t>
            </a:r>
            <a:r>
              <a:rPr lang="en-US" altLang="zh-TW" sz="2000" dirty="0" smtClean="0">
                <a:solidFill>
                  <a:schemeClr val="tx1"/>
                </a:solidFill>
                <a:latin typeface="Calibri" pitchFamily="34" charset="0"/>
              </a:rPr>
              <a:t>】</a:t>
            </a:r>
            <a:r>
              <a:rPr lang="zh-TW" altLang="en-US" sz="2000" dirty="0" smtClean="0">
                <a:solidFill>
                  <a:schemeClr val="tx1"/>
                </a:solidFill>
                <a:latin typeface="Calibri" pitchFamily="34" charset="0"/>
              </a:rPr>
              <a:t>何時該請治安單位介入？請例舉一個可能發生在校園的資訊安全事件，您認為應該立即報警處裡。</a:t>
            </a:r>
            <a:endParaRPr lang="en-US" altLang="zh-TW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zh-TW" altLang="en-US" sz="2000" dirty="0" smtClean="0"/>
              <a:t>問題調查這個步驟應該達到以下的目標：</a:t>
            </a:r>
            <a:endParaRPr lang="en-US" altLang="zh-TW" sz="2000" dirty="0" smtClean="0"/>
          </a:p>
          <a:p>
            <a:pPr lvl="1">
              <a:spcBef>
                <a:spcPts val="800"/>
              </a:spcBef>
            </a:pPr>
            <a:r>
              <a:rPr lang="zh-TW" altLang="en-US" dirty="0" smtClean="0"/>
              <a:t>降低事件造成的衝擊</a:t>
            </a:r>
            <a:endParaRPr lang="en-US" altLang="zh-TW" dirty="0" smtClean="0"/>
          </a:p>
          <a:p>
            <a:pPr lvl="1">
              <a:spcBef>
                <a:spcPts val="800"/>
              </a:spcBef>
            </a:pPr>
            <a:r>
              <a:rPr lang="zh-TW" altLang="en-US" dirty="0" smtClean="0"/>
              <a:t>確認事件的來龍去脈</a:t>
            </a:r>
            <a:endParaRPr lang="en-US" altLang="zh-TW" dirty="0" smtClean="0"/>
          </a:p>
          <a:p>
            <a:pPr lvl="1">
              <a:spcBef>
                <a:spcPts val="800"/>
              </a:spcBef>
            </a:pPr>
            <a:r>
              <a:rPr lang="zh-TW" altLang="en-US" dirty="0" smtClean="0"/>
              <a:t>讓受衝擊的系統在最短時間內恢復運作</a:t>
            </a:r>
            <a:endParaRPr lang="en-US" altLang="zh-TW" dirty="0" smtClean="0"/>
          </a:p>
          <a:p>
            <a:pPr lvl="1">
              <a:spcBef>
                <a:spcPts val="800"/>
              </a:spcBef>
            </a:pPr>
            <a:r>
              <a:rPr lang="zh-TW" altLang="en-US" dirty="0" smtClean="0"/>
              <a:t>防止事件死灰復燃</a:t>
            </a:r>
            <a:endParaRPr lang="en-US" altLang="zh-TW" dirty="0" smtClean="0"/>
          </a:p>
          <a:p>
            <a:pPr>
              <a:spcBef>
                <a:spcPts val="800"/>
              </a:spcBef>
            </a:pPr>
            <a:r>
              <a:rPr lang="zh-TW" altLang="en-US" sz="2000" dirty="0" smtClean="0"/>
              <a:t>調查階段應倚重電腦鑑識 </a:t>
            </a:r>
            <a:r>
              <a:rPr lang="en-US" altLang="zh-TW" sz="2000" dirty="0" smtClean="0"/>
              <a:t>(computer forensics) </a:t>
            </a:r>
            <a:r>
              <a:rPr lang="zh-TW" altLang="en-US" sz="2000" dirty="0" smtClean="0"/>
              <a:t>的技術。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問題調查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71538" y="4581128"/>
            <a:ext cx="6357982" cy="1428760"/>
            <a:chOff x="1071538" y="5000636"/>
            <a:chExt cx="6357982" cy="1428760"/>
          </a:xfrm>
        </p:grpSpPr>
        <p:sp>
          <p:nvSpPr>
            <p:cNvPr id="5" name="圓角矩形 4"/>
            <p:cNvSpPr/>
            <p:nvPr/>
          </p:nvSpPr>
          <p:spPr>
            <a:xfrm>
              <a:off x="1071538" y="5000636"/>
              <a:ext cx="6357982" cy="14287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直接存取儲存裝置 5"/>
            <p:cNvSpPr/>
            <p:nvPr/>
          </p:nvSpPr>
          <p:spPr>
            <a:xfrm>
              <a:off x="1214414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>
                  <a:solidFill>
                    <a:sysClr val="windowText" lastClr="000000"/>
                  </a:solidFill>
                </a:rPr>
                <a:t>分類</a:t>
              </a:r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2357422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流程圖: 直接存取儲存裝置 7"/>
            <p:cNvSpPr/>
            <p:nvPr/>
          </p:nvSpPr>
          <p:spPr>
            <a:xfrm>
              <a:off x="2786050" y="5214950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調查</a:t>
              </a:r>
              <a:endParaRPr lang="zh-TW" altLang="en-US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29058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直接存取儲存裝置 9"/>
            <p:cNvSpPr/>
            <p:nvPr/>
          </p:nvSpPr>
          <p:spPr>
            <a:xfrm>
              <a:off x="4357686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隔離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5500694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圖: 直接存取儲存裝置 11"/>
            <p:cNvSpPr/>
            <p:nvPr/>
          </p:nvSpPr>
          <p:spPr>
            <a:xfrm>
              <a:off x="5929322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分析追蹤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000364" y="592933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事件反應處理步驟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在進行事件調查時，我們應該考慮以下事項：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開始調查工作時，應該確保行為符合公司或組織的政策。例如，調查過程是否會侵犯員工的隱私權？是否容許暫時關閉網站等？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要確保調查行動符合相關的法律與社會規範。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調查過程中要注意維護證據的完整性。一但證據遭到破壞，將失去未來在民事或刑事法庭中做證的價值，或是對內部員工不良操守的舉證能力。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調查時的考慮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電腦鑑識  </a:t>
            </a:r>
            <a:r>
              <a:rPr lang="en-US" altLang="zh-TW" sz="2000" dirty="0" smtClean="0"/>
              <a:t>(computer forensics)</a:t>
            </a:r>
            <a:r>
              <a:rPr lang="zh-TW" altLang="en-US" sz="2000" dirty="0" smtClean="0"/>
              <a:t> 的標準是要取得法院能接受的證據</a:t>
            </a:r>
            <a:r>
              <a:rPr lang="en-US" altLang="zh-TW" sz="2000" dirty="0" smtClean="0"/>
              <a:t>(admissible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evidence) </a:t>
            </a:r>
            <a:r>
              <a:rPr lang="zh-TW" altLang="en-US" sz="2000" dirty="0" smtClean="0"/>
              <a:t>，它是一門結合資訊科學與法律的專業。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收集證據最有效的方法是將硬碟資料拷貝做為證物，但應使用 </a:t>
            </a:r>
            <a:r>
              <a:rPr lang="en-US" altLang="zh-TW" dirty="0" smtClean="0"/>
              <a:t>bit stream image capture</a:t>
            </a:r>
            <a:r>
              <a:rPr lang="zh-TW" altLang="en-US" dirty="0" smtClean="0"/>
              <a:t> 取得磁碟上每一個位元資料。一般複製功能無法複製中斷的鏈結或已刪除的檔案。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若系統仍在運作，直接拷貝硬碟較困難，可以使用 </a:t>
            </a:r>
            <a:r>
              <a:rPr lang="en-US" altLang="zh-TW" dirty="0" smtClean="0"/>
              <a:t>Helix</a:t>
            </a:r>
            <a:r>
              <a:rPr lang="zh-TW" altLang="en-US" dirty="0" smtClean="0"/>
              <a:t> 之類的工具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 </a:t>
            </a:r>
            <a:r>
              <a:rPr lang="en-US" altLang="zh-TW" dirty="0" smtClean="0"/>
              <a:t>www.e-fense.com/helix) </a:t>
            </a:r>
            <a:r>
              <a:rPr lang="zh-TW" altLang="en-US" dirty="0" smtClean="0"/>
              <a:t>來收集執行中的證據。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使用科學方法判定證據的特性，並設法將事件重組。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鑑識的發現需要向上級報告，但法官或公司老闆大多不懂技術，資訊安全專業人員應該設法多用類比和例子來溝通。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電腦鑑識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法庭通常要求直接證據</a:t>
            </a:r>
            <a:r>
              <a:rPr lang="zh-TW" altLang="en-US" sz="2000" dirty="0" smtClean="0">
                <a:ea typeface="微軟正黑體"/>
              </a:rPr>
              <a:t> </a:t>
            </a:r>
            <a:r>
              <a:rPr lang="en-US" altLang="zh-TW" sz="2000" dirty="0" smtClean="0">
                <a:ea typeface="微軟正黑體"/>
              </a:rPr>
              <a:t>(</a:t>
            </a:r>
            <a:r>
              <a:rPr lang="zh-TW" altLang="en-US" sz="2000" dirty="0" smtClean="0">
                <a:ea typeface="微軟正黑體"/>
              </a:rPr>
              <a:t>包括人證或物證</a:t>
            </a:r>
            <a:r>
              <a:rPr lang="en-US" altLang="zh-TW" sz="2000" dirty="0" smtClean="0">
                <a:ea typeface="微軟正黑體"/>
              </a:rPr>
              <a:t>)</a:t>
            </a:r>
            <a:r>
              <a:rPr lang="zh-TW" altLang="en-US" sz="2000" dirty="0" smtClean="0">
                <a:ea typeface="微軟正黑體"/>
              </a:rPr>
              <a:t>；二手證據或風聞 </a:t>
            </a:r>
            <a:r>
              <a:rPr lang="en-US" altLang="zh-TW" sz="2000" dirty="0" smtClean="0">
                <a:ea typeface="微軟正黑體"/>
              </a:rPr>
              <a:t>(hearsay)</a:t>
            </a:r>
            <a:r>
              <a:rPr lang="zh-TW" altLang="en-US" sz="2000" dirty="0" smtClean="0">
                <a:ea typeface="微軟正黑體"/>
              </a:rPr>
              <a:t> 往往不被接受。這讓數位證據備受考驗，因為電腦化的紀錄很容易被捏造、篡改或刪除。</a:t>
            </a:r>
            <a:endParaRPr lang="en-US" altLang="zh-TW" sz="2000" dirty="0" smtClean="0">
              <a:ea typeface="微軟正黑體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數位證據的法律效果可以靠以下方法來強化：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有合格的證人說明證據的真實性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證據是在營業程序中產生，而不是為了作證而產生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證據是在該事件發生當時產生的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詳細記錄取得和保存證據的過程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數位證據的真實性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處理數位證據需要具備以下兩個核心觀念：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u="sng" dirty="0" smtClean="0"/>
              <a:t>監管鍊 </a:t>
            </a:r>
            <a:r>
              <a:rPr lang="en-US" altLang="zh-TW" u="sng" dirty="0" smtClean="0"/>
              <a:t>(chain of custody)</a:t>
            </a:r>
            <a:r>
              <a:rPr lang="zh-TW" altLang="en-US" dirty="0" smtClean="0"/>
              <a:t>：監管鍊是指從證據被取得後，就全程紀錄每一個與該證據相關的活動，以確保該證據是值得信任的。</a:t>
            </a:r>
            <a:endParaRPr lang="en-US" altLang="zh-TW" dirty="0" smtClean="0"/>
          </a:p>
          <a:p>
            <a:pPr marL="546100" lvl="1" indent="-3175">
              <a:lnSpc>
                <a:spcPct val="130000"/>
              </a:lnSpc>
              <a:spcBef>
                <a:spcPts val="1200"/>
              </a:spcBef>
              <a:buNone/>
            </a:pPr>
            <a:r>
              <a:rPr lang="zh-TW" altLang="en-US" dirty="0" smtClean="0"/>
              <a:t>紀錄中至少應包括資料收集的人、時、地；證據的保管人及證據交接的人、時、與原因，以及對證據的保護手段等。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u="sng" dirty="0" smtClean="0"/>
              <a:t>正確與完整</a:t>
            </a:r>
            <a:r>
              <a:rPr lang="zh-TW" altLang="en-US" dirty="0" smtClean="0"/>
              <a:t>：以下手法有助於維持證據的正確與完整。</a:t>
            </a:r>
            <a:endParaRPr lang="en-US" altLang="zh-TW" dirty="0" smtClean="0"/>
          </a:p>
          <a:p>
            <a:pPr lvl="2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拷貝硬碟資料當證據時，拷貝兩份：一份存檔，一份供調查使用。</a:t>
            </a:r>
            <a:endParaRPr lang="en-US" altLang="zh-TW" dirty="0" smtClean="0"/>
          </a:p>
          <a:p>
            <a:pPr lvl="2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以雜湊函數 </a:t>
            </a:r>
            <a:r>
              <a:rPr lang="en-US" altLang="zh-TW" dirty="0" smtClean="0"/>
              <a:t>(hashing function)</a:t>
            </a:r>
            <a:r>
              <a:rPr lang="zh-TW" altLang="en-US" dirty="0" smtClean="0"/>
              <a:t> 來確保資料的完整性。雜湊函數的原理及應用將在第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章說明。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數位證據的兩個觀念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適當的隔離措施可以降低事件所造成的潛在衝擊。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以下因素決定隔離策略：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攻擊的種類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/>
                <a:ea typeface="微軟正黑體"/>
              </a:rPr>
              <a:t>例如是來自內部還是外部</a:t>
            </a:r>
            <a:r>
              <a:rPr lang="en-US" altLang="zh-TW" dirty="0" smtClean="0">
                <a:latin typeface="微軟正黑體"/>
                <a:ea typeface="微軟正黑體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微軟正黑體"/>
                <a:ea typeface="微軟正黑體"/>
              </a:rPr>
              <a:t>哪些是受影響的資產？路由器、檔案、還是網路？</a:t>
            </a:r>
            <a:endParaRPr lang="en-US" altLang="zh-TW" dirty="0" smtClean="0">
              <a:latin typeface="微軟正黑體"/>
              <a:ea typeface="微軟正黑體"/>
            </a:endParaRP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微軟正黑體"/>
                <a:ea typeface="微軟正黑體"/>
              </a:rPr>
              <a:t>受影響的資料或系統對組織的重要性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問題隔離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71538" y="4581128"/>
            <a:ext cx="6357982" cy="1428760"/>
            <a:chOff x="1071538" y="5000636"/>
            <a:chExt cx="6357982" cy="1428760"/>
          </a:xfrm>
        </p:grpSpPr>
        <p:sp>
          <p:nvSpPr>
            <p:cNvPr id="5" name="圓角矩形 4"/>
            <p:cNvSpPr/>
            <p:nvPr/>
          </p:nvSpPr>
          <p:spPr>
            <a:xfrm>
              <a:off x="1071538" y="5000636"/>
              <a:ext cx="6357982" cy="14287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直接存取儲存裝置 5"/>
            <p:cNvSpPr/>
            <p:nvPr/>
          </p:nvSpPr>
          <p:spPr>
            <a:xfrm>
              <a:off x="1214414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>
                  <a:solidFill>
                    <a:sysClr val="windowText" lastClr="000000"/>
                  </a:solidFill>
                </a:rPr>
                <a:t>分類</a:t>
              </a:r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2357422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流程圖: 直接存取儲存裝置 7"/>
            <p:cNvSpPr/>
            <p:nvPr/>
          </p:nvSpPr>
          <p:spPr>
            <a:xfrm>
              <a:off x="2786050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調查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29058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流程圖: 直接存取儲存裝置 9"/>
            <p:cNvSpPr/>
            <p:nvPr/>
          </p:nvSpPr>
          <p:spPr>
            <a:xfrm>
              <a:off x="4357686" y="5214950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隔離</a:t>
              </a:r>
              <a:endParaRPr lang="zh-TW" altLang="en-US" dirty="0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5500694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圖: 直接存取儲存裝置 11"/>
            <p:cNvSpPr/>
            <p:nvPr/>
          </p:nvSpPr>
          <p:spPr>
            <a:xfrm>
              <a:off x="5929322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分析追蹤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000364" y="592933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事件反應處理步驟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隔離策略有許多種，應視環境與攻擊手法採取最佳策略。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最簡單而有效的方法是切斷受感染系統與網路間的連結，以避免感染其它系統。但這個做法可能造成整個或是部分的網路及重要的系統無法運作，對組織造成重大營業損失。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折衷方式是虛擬地隔離受感染的系統，例如使用防火牆或過濾路由器，並設定適當的隔離條件。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有時調查人員為了繼續分析事件的根本原因，而不希望攻擊行為立即停止，這時可安裝蜜罐 </a:t>
            </a:r>
            <a:r>
              <a:rPr lang="en-US" altLang="zh-TW" sz="2000" dirty="0" smtClean="0"/>
              <a:t>(honeypot)</a:t>
            </a:r>
            <a:r>
              <a:rPr lang="zh-TW" altLang="en-US" sz="2000" dirty="0" smtClean="0"/>
              <a:t>。例如在網路上故意設置安全較脆弱的伺服器，這個伺服器沒有企業的重要程式與資料，就算被入侵，也能將損害抑制至最小。駭客攻擊蜜罐的過程會被記錄與分析，藉以瞭解入侵者的行動模式與入侵技術。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隔離策略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85750" y="1428735"/>
          <a:ext cx="8215313" cy="50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資訊道德的偏差觀念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CA3B4C-C1D1-4930-8DB2-6C6F5BDC2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B0CA3B4C-C1D1-4930-8DB2-6C6F5BDC2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013666-BE3A-4BEE-AEA5-29ECAE470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CB013666-BE3A-4BEE-AEA5-29ECAE470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7333D3-33C0-4489-8930-DBC3D6E7D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C7333D3-33C0-4489-8930-DBC3D6E7D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A03971-F753-47D1-8C65-20E0A4993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DA03971-F753-47D1-8C65-20E0A49938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435C5F-3C82-429B-A2BC-9348D5671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3A435C5F-3C82-429B-A2BC-9348D5671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隔離完成後，事件反應的下一步驟就是去分析問題的根本原因，並尋找事件的源頭與攻擊的進入點。</a:t>
            </a:r>
            <a:endParaRPr lang="en-US" altLang="zh-TW" sz="20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期望在</a:t>
            </a:r>
            <a:r>
              <a:rPr lang="zh-TW" altLang="en-US" sz="2000" dirty="0" smtClean="0">
                <a:latin typeface="微軟正黑體"/>
                <a:ea typeface="微軟正黑體"/>
              </a:rPr>
              <a:t>「</a:t>
            </a:r>
            <a:r>
              <a:rPr lang="zh-TW" altLang="en-US" sz="2000" dirty="0" smtClean="0"/>
              <a:t>分析與追蹤</a:t>
            </a:r>
            <a:r>
              <a:rPr lang="zh-TW" altLang="en-US" sz="2000" dirty="0" smtClean="0">
                <a:latin typeface="微軟正黑體"/>
                <a:ea typeface="微軟正黑體"/>
              </a:rPr>
              <a:t>」</a:t>
            </a:r>
            <a:r>
              <a:rPr lang="zh-TW" altLang="en-US" sz="2000" dirty="0" smtClean="0"/>
              <a:t>這個步驟所達到的目標如下：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取得足夠的訊息來制止目前這個事件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避免未來類似的事件再度發生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找出誰該為這個事件負責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包括內部或外部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問題分析與追蹤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71538" y="4786322"/>
            <a:ext cx="6357982" cy="1428760"/>
            <a:chOff x="1071538" y="5000636"/>
            <a:chExt cx="6357982" cy="1428760"/>
          </a:xfrm>
        </p:grpSpPr>
        <p:sp>
          <p:nvSpPr>
            <p:cNvPr id="5" name="圓角矩形 4"/>
            <p:cNvSpPr/>
            <p:nvPr/>
          </p:nvSpPr>
          <p:spPr>
            <a:xfrm>
              <a:off x="1071538" y="5000636"/>
              <a:ext cx="6357982" cy="14287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直接存取儲存裝置 5"/>
            <p:cNvSpPr/>
            <p:nvPr/>
          </p:nvSpPr>
          <p:spPr>
            <a:xfrm>
              <a:off x="1214414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>
                  <a:solidFill>
                    <a:sysClr val="windowText" lastClr="000000"/>
                  </a:solidFill>
                </a:rPr>
                <a:t>分類</a:t>
              </a:r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2357422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流程圖: 直接存取儲存裝置 7"/>
            <p:cNvSpPr/>
            <p:nvPr/>
          </p:nvSpPr>
          <p:spPr>
            <a:xfrm>
              <a:off x="2786050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調查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29058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流程圖: 直接存取儲存裝置 9"/>
            <p:cNvSpPr/>
            <p:nvPr/>
          </p:nvSpPr>
          <p:spPr>
            <a:xfrm>
              <a:off x="4357686" y="5214950"/>
              <a:ext cx="1357322" cy="642942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隔離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5500694" y="5357826"/>
              <a:ext cx="500066" cy="35719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圖: 直接存取儲存裝置 11"/>
            <p:cNvSpPr/>
            <p:nvPr/>
          </p:nvSpPr>
          <p:spPr>
            <a:xfrm>
              <a:off x="5929322" y="5214950"/>
              <a:ext cx="1357322" cy="6429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分析追蹤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000364" y="592933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事件反應處理步驟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追蹤程序的最大障礙就是紀錄 </a:t>
            </a:r>
            <a:r>
              <a:rPr lang="en-US" altLang="zh-TW" sz="2000" dirty="0" smtClean="0"/>
              <a:t>(log) </a:t>
            </a:r>
            <a:r>
              <a:rPr lang="zh-TW" altLang="en-US" sz="2000" dirty="0" smtClean="0"/>
              <a:t>的動態變化性。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電腦的紀錄檔案經常不會保存太久，有些公司的紀錄只保存七十二個小時。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然而從事件發生，到事件被偵測到，再到事件被報告出來可能會用許多時間，到時能看到的紀錄又更少了。</a:t>
            </a:r>
            <a:endParaRPr lang="en-US" altLang="zh-TW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與其它相關單位維持良好關係，有助於事件追蹤的範圍。這些單位包括網路服務商 </a:t>
            </a:r>
            <a:r>
              <a:rPr lang="en-US" altLang="zh-TW" sz="2000" dirty="0" smtClean="0"/>
              <a:t>(Internet service provider, ISP)</a:t>
            </a:r>
            <a:r>
              <a:rPr lang="zh-TW" altLang="en-US" sz="2000" dirty="0" smtClean="0"/>
              <a:t>、組織內的其它部門、執法機關等。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事件的追蹤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事件之後需要進行復原；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>
                <a:ea typeface="微軟正黑體"/>
              </a:rPr>
              <a:t>在較佳的狀況下，只需要復原受感染的系統。</a:t>
            </a:r>
            <a:endParaRPr lang="en-US" altLang="zh-TW" dirty="0" smtClean="0">
              <a:ea typeface="微軟正黑體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在最糟的狀況下，需要復原整個組織的營運。在後面章節我們會談到</a:t>
            </a:r>
            <a:r>
              <a:rPr lang="zh-TW" altLang="en-US" dirty="0" smtClean="0">
                <a:ea typeface="微軟正黑體"/>
              </a:rPr>
              <a:t>「業務持續計畫 </a:t>
            </a:r>
            <a:r>
              <a:rPr lang="en-US" altLang="zh-TW" dirty="0" smtClean="0">
                <a:ea typeface="微軟正黑體"/>
              </a:rPr>
              <a:t>(business continuity plan, BCP)</a:t>
            </a:r>
            <a:r>
              <a:rPr lang="zh-TW" altLang="en-US" dirty="0" smtClean="0">
                <a:ea typeface="微軟正黑體"/>
              </a:rPr>
              <a:t>」。</a:t>
            </a:r>
            <a:endParaRPr lang="en-US" altLang="zh-TW" dirty="0" smtClean="0">
              <a:ea typeface="微軟正黑體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ea typeface="微軟正黑體"/>
              </a:rPr>
              <a:t>但不能草率地進行復原。</a:t>
            </a:r>
            <a:endParaRPr lang="en-US" altLang="zh-TW" sz="2000" dirty="0" smtClean="0">
              <a:ea typeface="微軟正黑體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>
                <a:ea typeface="微軟正黑體"/>
              </a:rPr>
              <a:t>許多證據會在復原的過程中遭到破壞，而影響鑑識結果的可信度。</a:t>
            </a:r>
            <a:endParaRPr lang="en-US" altLang="zh-TW" dirty="0" smtClean="0">
              <a:ea typeface="微軟正黑體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應該提防第一波攻擊之後可能跟隨著更大的攻擊。有些精明的駭客利用第一波攻擊來瞭解受害者的反應速度與流程，再以第二波攻擊來達到目的。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事件後的復原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只將系統回復到受攻擊前的安全強度是不夠的，下次類似的攻擊又會造成相同的損失。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系統需要被重新測試，並強化安全防護；起碼要能承受與前次相同的攻擊。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資訊安全專業人士要有能力模擬真實世界裡的攻擊，以確定復原的系統具備足夠承受力。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一旦某個系統被駭客攻破，這個消息會很快地在特定團體中傳開，後續類似的攻擊很可能發生。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組織的政策應該禁止與資訊安全任務無關的人員持有駭客工具，或進行相關的試驗。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復原與修補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/>
              <a:t>負責督導網際網路技術發展的 </a:t>
            </a:r>
            <a:r>
              <a:rPr lang="en-US" altLang="zh-TW" sz="2000" dirty="0" smtClean="0"/>
              <a:t>Internet Architecture Board (IAB) </a:t>
            </a:r>
            <a:r>
              <a:rPr lang="zh-TW" altLang="en-US" sz="2000" dirty="0" smtClean="0"/>
              <a:t>視以下之行為不道德：</a:t>
            </a:r>
            <a:endParaRPr lang="en-US" altLang="zh-TW" sz="2000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故意在未經授權的情況下竊用網際網路資源。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干擾正常的網際網路使用。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故意的浪費資源，包括人力資源、運算資源、與頻寬資源等。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破壞電腦資訊的完整性。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侵犯別人的隱私權。</a:t>
            </a: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dirty="0" smtClean="0"/>
              <a:t>以不嚴謹的態度在網際網路上做實驗。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不道德的行為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本課程的聲明</a:t>
            </a:r>
            <a:endParaRPr lang="zh-TW" altLang="en-US" dirty="0"/>
          </a:p>
        </p:txBody>
      </p:sp>
      <p:sp>
        <p:nvSpPr>
          <p:cNvPr id="3" name="框架 2"/>
          <p:cNvSpPr/>
          <p:nvPr/>
        </p:nvSpPr>
        <p:spPr>
          <a:xfrm>
            <a:off x="500034" y="1571612"/>
            <a:ext cx="7715304" cy="4572032"/>
          </a:xfrm>
          <a:prstGeom prst="frame">
            <a:avLst>
              <a:gd name="adj1" fmla="val 62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/>
              </a:rPr>
              <a:t>二十年前，</a:t>
            </a:r>
            <a:r>
              <a:rPr lang="zh-TW" altLang="en-US" sz="2000" dirty="0" smtClean="0">
                <a:solidFill>
                  <a:schemeClr val="tx1"/>
                </a:solidFill>
              </a:rPr>
              <a:t>駭客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/>
              </a:rPr>
              <a:t>曾被視為「愛炫耀的聰明孩子」，無傷大雅。但隨著網路犯罪日趨嚴重，個人與團體的安全、隱私及財產都面臨重大威脅，因此社會與法律已清楚界定</a:t>
            </a:r>
            <a:r>
              <a:rPr lang="zh-TW" altLang="en-US" sz="2000" u="sng" dirty="0" smtClean="0">
                <a:solidFill>
                  <a:schemeClr val="tx1"/>
                </a:solidFill>
                <a:latin typeface="微軟正黑體"/>
              </a:rPr>
              <a:t>駭客為不道德並違法之行為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/>
              </a:rPr>
              <a:t>。</a:t>
            </a:r>
            <a:endParaRPr lang="en-US" altLang="zh-TW" sz="2000" dirty="0" smtClean="0">
              <a:solidFill>
                <a:schemeClr val="tx1"/>
              </a:solidFill>
              <a:latin typeface="微軟正黑體"/>
            </a:endParaRPr>
          </a:p>
          <a:p>
            <a:pPr marL="72000">
              <a:lnSpc>
                <a:spcPct val="130000"/>
              </a:lnSpc>
              <a:spcBef>
                <a:spcPts val="120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/>
              </a:rPr>
              <a:t>本課程對駭客手法的探討乃基於瞭解敵人，以增強自身之資訊安全防禦能力。課程與實驗中所有相關之資訊安全攻防演練，都應限制在學校的資訊安全實驗室中進行，並依照指導的方式操作。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21497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TW" altLang="en-US" sz="2000" dirty="0" smtClean="0"/>
              <a:t>熊貓燒香病毒製造者被批准逮捕 </a:t>
            </a:r>
            <a:r>
              <a:rPr lang="en-US" altLang="zh-TW" sz="2000" dirty="0" smtClean="0"/>
              <a:t>【2007/3/17 </a:t>
            </a:r>
            <a:r>
              <a:rPr lang="zh-TW" altLang="en-US" sz="2000" dirty="0" smtClean="0"/>
              <a:t>新聞晨報</a:t>
            </a:r>
            <a:r>
              <a:rPr lang="en-US" altLang="zh-TW" sz="2000" dirty="0" smtClean="0"/>
              <a:t>】</a:t>
            </a:r>
          </a:p>
          <a:p>
            <a:pPr lvl="1">
              <a:lnSpc>
                <a:spcPct val="130000"/>
              </a:lnSpc>
              <a:spcBef>
                <a:spcPts val="800"/>
              </a:spcBef>
            </a:pPr>
            <a:r>
              <a:rPr lang="zh-TW" altLang="en-US" sz="1800" dirty="0" smtClean="0"/>
              <a:t>轟動全國的</a:t>
            </a:r>
            <a:r>
              <a:rPr lang="zh-TW" altLang="en-US" sz="1800" dirty="0" smtClean="0">
                <a:ea typeface="微軟正黑體"/>
              </a:rPr>
              <a:t>「</a:t>
            </a:r>
            <a:r>
              <a:rPr lang="zh-TW" altLang="en-US" sz="1800" dirty="0" smtClean="0"/>
              <a:t>熊貓燒香」病毒製造者李俊涉嫌「破壞電腦資訊系統罪」，</a:t>
            </a:r>
            <a:r>
              <a:rPr lang="en-US" sz="1800" dirty="0" smtClean="0"/>
              <a:t>15</a:t>
            </a:r>
            <a:r>
              <a:rPr lang="zh-TW" altLang="en-US" sz="1800" dirty="0" smtClean="0"/>
              <a:t>日被湖北省仙桃市檢察院批准逮捕。據李俊的辯護律師介紹，他對自己的行為非常後悔，並表示將來願意做義工向社會贖罪。</a:t>
            </a:r>
            <a:endParaRPr lang="en-US" altLang="zh-TW" sz="1800" dirty="0" smtClean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TW" altLang="en-US" sz="2000" dirty="0" smtClean="0"/>
              <a:t>木馬偷窺即時通 駭客抓劈腿 </a:t>
            </a:r>
            <a:r>
              <a:rPr lang="en-US" altLang="zh-TW" sz="2000" dirty="0" smtClean="0"/>
              <a:t>【2007/8/25 </a:t>
            </a:r>
            <a:r>
              <a:rPr lang="zh-TW" altLang="en-US" sz="2000" dirty="0" smtClean="0"/>
              <a:t>聯合報</a:t>
            </a:r>
            <a:r>
              <a:rPr lang="en-US" altLang="zh-TW" sz="2000" dirty="0" smtClean="0"/>
              <a:t>】</a:t>
            </a:r>
          </a:p>
          <a:p>
            <a:pPr lvl="1">
              <a:lnSpc>
                <a:spcPct val="130000"/>
              </a:lnSpc>
              <a:spcBef>
                <a:spcPts val="800"/>
              </a:spcBef>
            </a:pPr>
            <a:r>
              <a:rPr lang="zh-TW" altLang="en-US" sz="1800" dirty="0" smtClean="0"/>
              <a:t>十多名社會新鮮人，竟花六千元向任職電子工程師的駭客求助，入侵女友或另一半的電腦，窺探她們在即時通訊與人對話的隱私，警方日前逮捕該名駭客移送偵辦，並將約談入侵女子電腦的男子到案函送法辦。</a:t>
            </a:r>
            <a:endParaRPr lang="en-US" altLang="zh-TW" sz="1800" dirty="0" smtClean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zh-TW" sz="2000" dirty="0" smtClean="0"/>
              <a:t>AOL</a:t>
            </a:r>
            <a:r>
              <a:rPr lang="zh-TW" altLang="en-US" sz="2000" dirty="0" smtClean="0"/>
              <a:t> 釣魚客面臨</a:t>
            </a:r>
            <a:r>
              <a:rPr lang="en-US" altLang="zh-TW" sz="2000" dirty="0" smtClean="0"/>
              <a:t>101</a:t>
            </a:r>
            <a:r>
              <a:rPr lang="zh-TW" altLang="en-US" sz="2000" dirty="0" smtClean="0"/>
              <a:t>年刑期 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譯自 </a:t>
            </a:r>
            <a:r>
              <a:rPr lang="en-US" altLang="zh-TW" sz="2000" dirty="0" smtClean="0"/>
              <a:t>2007/1/16 CNET News.com】</a:t>
            </a:r>
          </a:p>
          <a:p>
            <a:pPr lvl="1">
              <a:lnSpc>
                <a:spcPct val="130000"/>
              </a:lnSpc>
              <a:spcBef>
                <a:spcPts val="800"/>
              </a:spcBef>
            </a:pPr>
            <a:r>
              <a:rPr lang="en-US" altLang="zh-TW" sz="1800" dirty="0" smtClean="0"/>
              <a:t>Jeffrey Brett </a:t>
            </a:r>
            <a:r>
              <a:rPr lang="en-US" altLang="zh-TW" sz="1800" dirty="0" err="1" smtClean="0"/>
              <a:t>Goodin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日前假冒 </a:t>
            </a:r>
            <a:r>
              <a:rPr lang="en-US" altLang="zh-TW" sz="1800" dirty="0" smtClean="0"/>
              <a:t>AOL</a:t>
            </a:r>
            <a:r>
              <a:rPr lang="zh-TW" altLang="en-US" sz="1800" dirty="0" smtClean="0"/>
              <a:t> 收款部門寄出電郵給他們的使用者，指引他們到一個偽裝的網站去更新帳戶資料，藉此得到這些客戶的信用卡號等重要資訊，再冒用信用卡購物。他被起訴多項罪名，包括：網路詐欺、未經授權冒用信用卡、濫用 </a:t>
            </a:r>
            <a:r>
              <a:rPr lang="en-US" altLang="zh-TW" sz="1800" dirty="0" smtClean="0"/>
              <a:t>AOL</a:t>
            </a:r>
            <a:r>
              <a:rPr lang="zh-TW" altLang="en-US" sz="1800" dirty="0" smtClean="0"/>
              <a:t> 商標等十項，被起訴刑期高達</a:t>
            </a:r>
            <a:r>
              <a:rPr lang="en-US" altLang="zh-TW" sz="1800" dirty="0" smtClean="0"/>
              <a:t>101</a:t>
            </a:r>
            <a:r>
              <a:rPr lang="zh-TW" altLang="en-US" sz="1800" dirty="0" smtClean="0"/>
              <a:t>年。</a:t>
            </a:r>
            <a:endParaRPr lang="en-US" altLang="zh-TW" sz="18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網路的罪與罰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pic>
        <p:nvPicPr>
          <p:cNvPr id="4" name="Picture 1" descr="C:\Users\timpan\Documents\Graphics Files\a20071422402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71480"/>
            <a:ext cx="704850" cy="85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50070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美國垃圾郵件大王被捕 可能關</a:t>
            </a:r>
            <a:r>
              <a:rPr lang="en-US" altLang="zh-TW" sz="2000" dirty="0" smtClean="0"/>
              <a:t>65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【2007/6/1 </a:t>
            </a:r>
            <a:r>
              <a:rPr lang="zh-TW" altLang="en-US" sz="2000" dirty="0" smtClean="0"/>
              <a:t>聯合報</a:t>
            </a:r>
            <a:r>
              <a:rPr lang="en-US" altLang="zh-TW" sz="2000" dirty="0" smtClean="0"/>
              <a:t>】</a:t>
            </a:r>
          </a:p>
          <a:p>
            <a:pPr lvl="1"/>
            <a:r>
              <a:rPr lang="zh-TW" altLang="en-US" sz="1800" dirty="0" smtClean="0"/>
              <a:t>美國檢方已在西雅圖市逮捕了「垃圾郵件大王」索洛威。美國當局說，網路使用者一定能夠明顯感覺垃圾郵件變少了。廿七歲的索洛威使用病毒軟體入侵並操控他人的電腦，散發數億封垃圾郵件。美國聯邦大陪審團一周前以盜用身分，洗錢，以及信件、網路、電子郵件詐欺等卅五項罪名將索洛威起訴。如果罪名成立，索洛威最高將面臨六十五年以上徒刑。</a:t>
            </a:r>
            <a:endParaRPr lang="en-US" altLang="zh-TW" sz="1800" dirty="0" smtClean="0"/>
          </a:p>
          <a:p>
            <a:r>
              <a:rPr lang="zh-TW" altLang="en-US" sz="2000" dirty="0" smtClean="0"/>
              <a:t>世界上最大駭客 被判入獄</a:t>
            </a:r>
            <a:r>
              <a:rPr lang="en-US" altLang="zh-TW" sz="2000" dirty="0" smtClean="0"/>
              <a:t>45</a:t>
            </a:r>
            <a:r>
              <a:rPr lang="zh-TW" altLang="en-US" sz="2000" dirty="0" smtClean="0"/>
              <a:t>年 </a:t>
            </a:r>
            <a:r>
              <a:rPr lang="en-US" altLang="zh-TW" sz="2000" dirty="0" smtClean="0"/>
              <a:t>【2007/4/23 </a:t>
            </a:r>
            <a:r>
              <a:rPr lang="zh-TW" altLang="en-US" sz="2000" dirty="0" smtClean="0"/>
              <a:t>新浪新聞</a:t>
            </a:r>
            <a:r>
              <a:rPr lang="en-US" altLang="zh-TW" sz="2000" dirty="0" smtClean="0"/>
              <a:t>】</a:t>
            </a:r>
          </a:p>
          <a:p>
            <a:pPr lvl="1"/>
            <a:r>
              <a:rPr lang="zh-TW" altLang="en-US" sz="1800" dirty="0" smtClean="0"/>
              <a:t>繼上周敗訴後，英國駭客</a:t>
            </a:r>
            <a:r>
              <a:rPr lang="en-US" sz="1800" dirty="0" smtClean="0"/>
              <a:t>Gary McKinnon</a:t>
            </a:r>
            <a:r>
              <a:rPr lang="zh-TW" altLang="en-US" sz="1800" dirty="0" smtClean="0"/>
              <a:t>日前又提起了上訴，反對被引渡到美國。</a:t>
            </a:r>
            <a:r>
              <a:rPr lang="en-US" sz="1800" dirty="0" smtClean="0"/>
              <a:t>Gary McKinnon</a:t>
            </a:r>
            <a:r>
              <a:rPr lang="zh-TW" altLang="en-US" sz="1800" dirty="0" smtClean="0"/>
              <a:t>在</a:t>
            </a:r>
            <a:r>
              <a:rPr lang="en-US" sz="1800" dirty="0" smtClean="0"/>
              <a:t>2001</a:t>
            </a:r>
            <a:r>
              <a:rPr lang="zh-TW" altLang="en-US" sz="1800" dirty="0" smtClean="0"/>
              <a:t>年到</a:t>
            </a:r>
            <a:r>
              <a:rPr lang="en-US" sz="1800" dirty="0" smtClean="0"/>
              <a:t>2002</a:t>
            </a:r>
            <a:r>
              <a:rPr lang="zh-TW" altLang="en-US" sz="1800" dirty="0" smtClean="0"/>
              <a:t>年間共侵入了美國政府部門的</a:t>
            </a:r>
            <a:r>
              <a:rPr lang="en-US" sz="1800" dirty="0" smtClean="0"/>
              <a:t>97</a:t>
            </a:r>
            <a:r>
              <a:rPr lang="zh-TW" altLang="en-US" sz="1800" dirty="0" smtClean="0"/>
              <a:t>台電腦，直接或間接造成了高達</a:t>
            </a:r>
            <a:r>
              <a:rPr lang="en-US" sz="1800" dirty="0" smtClean="0"/>
              <a:t>70</a:t>
            </a:r>
            <a:r>
              <a:rPr lang="zh-TW" altLang="en-US" sz="1800" dirty="0" smtClean="0"/>
              <a:t>萬美元的損失，美國當局稱其為迄今為止世界上最大的軍用電腦入侵事件，包括美國武裝軍隊、海軍、國防部門甚至美國太空總署 </a:t>
            </a:r>
            <a:r>
              <a:rPr lang="en-US" altLang="zh-TW" sz="1800" dirty="0" smtClean="0"/>
              <a:t>(</a:t>
            </a:r>
            <a:r>
              <a:rPr lang="en-US" sz="1800" dirty="0" smtClean="0"/>
              <a:t>NASA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的電腦系統都遭到非法入侵。如果他連續上訴都失敗，將被引渡到美國受審，可能在監獄裡長達</a:t>
            </a:r>
            <a:r>
              <a:rPr lang="en-US" sz="1800" dirty="0" smtClean="0"/>
              <a:t>45</a:t>
            </a:r>
            <a:r>
              <a:rPr lang="zh-TW" altLang="en-US" sz="1800" dirty="0" smtClean="0"/>
              <a:t>年。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網路的罪與罰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85750" y="1357312"/>
          <a:ext cx="8215313" cy="528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電腦在犯案中的角色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5D8883-7850-4F15-98C9-5068C9C9C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25D8883-7850-4F15-98C9-5068C9C9C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18F458-B5C0-4191-BAA3-1B9E17587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F18F458-B5C0-4191-BAA3-1B9E17587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335ACD-E7A1-447C-807E-2C54FADBA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2335ACD-E7A1-447C-807E-2C54FADBA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19B981-7760-4820-B298-5E4317C10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6119B981-7760-4820-B298-5E4317C101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C7B8DE-A3AB-49EE-AB6D-C561CD0D3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1C7B8DE-A3AB-49EE-AB6D-C561CD0D3C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061C19-143C-49E0-A611-B5C87D40A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8061C19-143C-49E0-A611-B5C87D40A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6127</TotalTime>
  <Words>3674</Words>
  <Application>Microsoft Office PowerPoint</Application>
  <PresentationFormat>如螢幕大小 (4:3)</PresentationFormat>
  <Paragraphs>221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Trebuchet MS</vt:lpstr>
      <vt:lpstr>Wingdings</vt:lpstr>
      <vt:lpstr>Wingdings 2</vt:lpstr>
      <vt:lpstr>華麗</vt:lpstr>
      <vt:lpstr>Information Security Fundamentals and Practices 資訊安全概論與實務</vt:lpstr>
      <vt:lpstr>資訊法律與事件處理</vt:lpstr>
      <vt:lpstr>資訊道德的偏差觀念</vt:lpstr>
      <vt:lpstr>PowerPoint 簡報</vt:lpstr>
      <vt:lpstr>不道德的行為</vt:lpstr>
      <vt:lpstr>本課程的聲明</vt:lpstr>
      <vt:lpstr>網路的罪與罰 (I)</vt:lpstr>
      <vt:lpstr>網路的罪與罰 (II)</vt:lpstr>
      <vt:lpstr>電腦在犯案中的角色</vt:lpstr>
      <vt:lpstr>電腦犯罪的種類</vt:lpstr>
      <vt:lpstr>資訊的所有權</vt:lpstr>
      <vt:lpstr>智慧財產權法</vt:lpstr>
      <vt:lpstr>智慧財產的專利</vt:lpstr>
      <vt:lpstr>智慧財產的商標</vt:lpstr>
      <vt:lpstr>智慧財產的著作權</vt:lpstr>
      <vt:lpstr>智慧財產的營業秘密</vt:lpstr>
      <vt:lpstr>隱私權</vt:lpstr>
      <vt:lpstr>案例討論</vt:lpstr>
      <vt:lpstr>個人資料保護法與資訊安全 </vt:lpstr>
      <vt:lpstr>事件的處理步驟</vt:lpstr>
      <vt:lpstr>問題分類</vt:lpstr>
      <vt:lpstr>案例討論</vt:lpstr>
      <vt:lpstr>問題調查</vt:lpstr>
      <vt:lpstr>調查時的考慮</vt:lpstr>
      <vt:lpstr>電腦鑑識</vt:lpstr>
      <vt:lpstr>數位證據的真實性</vt:lpstr>
      <vt:lpstr>數位證據的兩個觀念</vt:lpstr>
      <vt:lpstr>問題隔離</vt:lpstr>
      <vt:lpstr>隔離策略</vt:lpstr>
      <vt:lpstr>問題分析與追蹤</vt:lpstr>
      <vt:lpstr>事件的追蹤</vt:lpstr>
      <vt:lpstr>事件後的復原</vt:lpstr>
      <vt:lpstr>復原與修補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Course and Laboratories (ISCAL) 資訊安全課程與實驗</dc:title>
  <dc:creator>timpan</dc:creator>
  <cp:lastModifiedBy>jonassen_wang 王建賀\839\0918908270</cp:lastModifiedBy>
  <cp:revision>533</cp:revision>
  <dcterms:created xsi:type="dcterms:W3CDTF">2007-09-03T02:45:25Z</dcterms:created>
  <dcterms:modified xsi:type="dcterms:W3CDTF">2013-01-28T07:28:53Z</dcterms:modified>
</cp:coreProperties>
</file>