
<file path=[Content_Types].xml><?xml version="1.0" encoding="utf-8"?>
<Types xmlns="http://schemas.openxmlformats.org/package/2006/content-types">
  <Default Extension="jpeg" ContentType="image/jpeg"/>
  <Default Extension="emf" ContentType="image/x-emf"/>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80" r:id="rId1"/>
  </p:sldMasterIdLst>
  <p:notesMasterIdLst>
    <p:notesMasterId r:id="rId39"/>
  </p:notesMasterIdLst>
  <p:handoutMasterIdLst>
    <p:handoutMasterId r:id="rId40"/>
  </p:handoutMasterIdLst>
  <p:sldIdLst>
    <p:sldId id="256" r:id="rId2"/>
    <p:sldId id="261" r:id="rId3"/>
    <p:sldId id="348" r:id="rId4"/>
    <p:sldId id="349" r:id="rId5"/>
    <p:sldId id="350" r:id="rId6"/>
    <p:sldId id="351" r:id="rId7"/>
    <p:sldId id="352" r:id="rId8"/>
    <p:sldId id="357" r:id="rId9"/>
    <p:sldId id="353" r:id="rId10"/>
    <p:sldId id="355" r:id="rId11"/>
    <p:sldId id="392" r:id="rId12"/>
    <p:sldId id="356" r:id="rId13"/>
    <p:sldId id="354" r:id="rId14"/>
    <p:sldId id="393" r:id="rId15"/>
    <p:sldId id="358" r:id="rId16"/>
    <p:sldId id="391" r:id="rId17"/>
    <p:sldId id="361" r:id="rId18"/>
    <p:sldId id="362" r:id="rId19"/>
    <p:sldId id="363" r:id="rId20"/>
    <p:sldId id="367" r:id="rId21"/>
    <p:sldId id="365" r:id="rId22"/>
    <p:sldId id="366" r:id="rId23"/>
    <p:sldId id="385" r:id="rId24"/>
    <p:sldId id="372" r:id="rId25"/>
    <p:sldId id="373" r:id="rId26"/>
    <p:sldId id="374" r:id="rId27"/>
    <p:sldId id="375" r:id="rId28"/>
    <p:sldId id="376" r:id="rId29"/>
    <p:sldId id="377" r:id="rId30"/>
    <p:sldId id="378" r:id="rId31"/>
    <p:sldId id="379" r:id="rId32"/>
    <p:sldId id="380" r:id="rId33"/>
    <p:sldId id="381" r:id="rId34"/>
    <p:sldId id="382" r:id="rId35"/>
    <p:sldId id="383" r:id="rId36"/>
    <p:sldId id="369" r:id="rId37"/>
    <p:sldId id="387" r:id="rId38"/>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14BA8"/>
    <a:srgbClr val="CA68B7"/>
    <a:srgbClr val="9F3789"/>
    <a:srgbClr val="C04CAA"/>
    <a:srgbClr val="A73B92"/>
    <a:srgbClr val="660033"/>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432" autoAdjust="0"/>
    <p:restoredTop sz="94075" autoAdjust="0"/>
  </p:normalViewPr>
  <p:slideViewPr>
    <p:cSldViewPr>
      <p:cViewPr varScale="1">
        <p:scale>
          <a:sx n="89" d="100"/>
          <a:sy n="89" d="100"/>
        </p:scale>
        <p:origin x="1037" y="53"/>
      </p:cViewPr>
      <p:guideLst>
        <p:guide orient="horz" pos="2160"/>
        <p:guide pos="2880"/>
      </p:guideLst>
    </p:cSldViewPr>
  </p:slideViewPr>
  <p:notesTextViewPr>
    <p:cViewPr>
      <p:scale>
        <a:sx n="100" d="100"/>
        <a:sy n="100" d="100"/>
      </p:scale>
      <p:origin x="0" y="0"/>
    </p:cViewPr>
  </p:notesTextViewPr>
  <p:sorterViewPr>
    <p:cViewPr>
      <p:scale>
        <a:sx n="80" d="100"/>
        <a:sy n="80" d="100"/>
      </p:scale>
      <p:origin x="0" y="0"/>
    </p:cViewPr>
  </p:sorterViewPr>
  <p:notesViewPr>
    <p:cSldViewPr>
      <p:cViewPr varScale="1">
        <p:scale>
          <a:sx n="55" d="100"/>
          <a:sy n="55" d="100"/>
        </p:scale>
        <p:origin x="-1794"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351A2E-86F3-4321-A06B-E1B01BDCB5F7}" type="doc">
      <dgm:prSet loTypeId="urn:microsoft.com/office/officeart/2005/8/layout/vList6" loCatId="process" qsTypeId="urn:microsoft.com/office/officeart/2005/8/quickstyle/simple1" qsCatId="simple" csTypeId="urn:microsoft.com/office/officeart/2005/8/colors/accent1_2" csCatId="accent1" phldr="1"/>
      <dgm:spPr/>
      <dgm:t>
        <a:bodyPr/>
        <a:lstStyle/>
        <a:p>
          <a:endParaRPr lang="zh-TW" altLang="en-US"/>
        </a:p>
      </dgm:t>
    </dgm:pt>
    <dgm:pt modelId="{1EAFFDBB-59E9-4BEC-A0C8-EA55181365AC}">
      <dgm:prSet phldrT="[文字]" custT="1"/>
      <dgm:spPr/>
      <dgm:t>
        <a:bodyPr/>
        <a:lstStyle/>
        <a:p>
          <a:r>
            <a:rPr lang="zh-TW" altLang="en-US" sz="2200" u="none" dirty="0" smtClean="0"/>
            <a:t>偵察</a:t>
          </a:r>
          <a:endParaRPr lang="zh-TW" altLang="en-US" sz="2200" u="none" dirty="0"/>
        </a:p>
      </dgm:t>
    </dgm:pt>
    <dgm:pt modelId="{D0BD9E59-C99D-4156-AB7C-2551FEA45C48}" type="parTrans" cxnId="{868514CA-DE30-4811-A9F3-D43EFCBC8086}">
      <dgm:prSet/>
      <dgm:spPr/>
      <dgm:t>
        <a:bodyPr/>
        <a:lstStyle/>
        <a:p>
          <a:endParaRPr lang="zh-TW" altLang="en-US" sz="1700" u="none"/>
        </a:p>
      </dgm:t>
    </dgm:pt>
    <dgm:pt modelId="{350490A2-03AC-42AD-97F8-2B51390AAC0A}" type="sibTrans" cxnId="{868514CA-DE30-4811-A9F3-D43EFCBC8086}">
      <dgm:prSet/>
      <dgm:spPr/>
      <dgm:t>
        <a:bodyPr/>
        <a:lstStyle/>
        <a:p>
          <a:endParaRPr lang="zh-TW" altLang="en-US" sz="1700" u="none"/>
        </a:p>
      </dgm:t>
    </dgm:pt>
    <dgm:pt modelId="{98EA4A8E-BE39-469F-A542-D2C0F5049A98}">
      <dgm:prSet phldrT="[文字]" custT="1"/>
      <dgm:spPr/>
      <dgm:t>
        <a:bodyPr/>
        <a:lstStyle/>
        <a:p>
          <a:r>
            <a:rPr lang="zh-TW" altLang="en-US" sz="2200" u="none" dirty="0" smtClean="0"/>
            <a:t>侵入</a:t>
          </a:r>
          <a:endParaRPr lang="zh-TW" altLang="en-US" sz="2200" u="none" dirty="0"/>
        </a:p>
      </dgm:t>
    </dgm:pt>
    <dgm:pt modelId="{025A504A-EAA8-4F1E-82EC-34CE5B24F716}" type="parTrans" cxnId="{C9BE48A5-218E-41F6-8369-99140805F288}">
      <dgm:prSet/>
      <dgm:spPr/>
      <dgm:t>
        <a:bodyPr/>
        <a:lstStyle/>
        <a:p>
          <a:endParaRPr lang="zh-TW" altLang="en-US" sz="1700" u="none"/>
        </a:p>
      </dgm:t>
    </dgm:pt>
    <dgm:pt modelId="{13FBD14D-31E3-42C6-9017-070694DC973E}" type="sibTrans" cxnId="{C9BE48A5-218E-41F6-8369-99140805F288}">
      <dgm:prSet/>
      <dgm:spPr/>
      <dgm:t>
        <a:bodyPr/>
        <a:lstStyle/>
        <a:p>
          <a:endParaRPr lang="zh-TW" altLang="en-US" sz="1700" u="none"/>
        </a:p>
      </dgm:t>
    </dgm:pt>
    <dgm:pt modelId="{53211161-4EB1-4124-883C-70F5BE17D444}">
      <dgm:prSet phldrT="[文字]" custT="1"/>
      <dgm:spPr/>
      <dgm:t>
        <a:bodyPr/>
        <a:lstStyle/>
        <a:p>
          <a:r>
            <a:rPr lang="zh-TW" altLang="en-US" sz="2200" u="none" dirty="0" smtClean="0"/>
            <a:t>測試</a:t>
          </a:r>
          <a:endParaRPr lang="zh-TW" altLang="en-US" sz="2200" u="none" dirty="0"/>
        </a:p>
      </dgm:t>
    </dgm:pt>
    <dgm:pt modelId="{E1A42335-DA1F-4FAB-AF29-5F10BF94F8D1}" type="parTrans" cxnId="{1484BB9E-CC7F-49AD-8E59-61488BC18A4E}">
      <dgm:prSet/>
      <dgm:spPr/>
      <dgm:t>
        <a:bodyPr/>
        <a:lstStyle/>
        <a:p>
          <a:endParaRPr lang="zh-TW" altLang="en-US" sz="1700" u="none"/>
        </a:p>
      </dgm:t>
    </dgm:pt>
    <dgm:pt modelId="{7E76981A-9CEB-45D4-BDC1-9BDFA498F0DB}" type="sibTrans" cxnId="{1484BB9E-CC7F-49AD-8E59-61488BC18A4E}">
      <dgm:prSet/>
      <dgm:spPr/>
      <dgm:t>
        <a:bodyPr/>
        <a:lstStyle/>
        <a:p>
          <a:endParaRPr lang="zh-TW" altLang="en-US" sz="1700" u="none"/>
        </a:p>
      </dgm:t>
    </dgm:pt>
    <dgm:pt modelId="{2EE07F4B-7921-4740-B36D-D8D34BF24D8C}">
      <dgm:prSet phldrT="[文字]" custT="1"/>
      <dgm:spPr/>
      <dgm:t>
        <a:bodyPr/>
        <a:lstStyle/>
        <a:p>
          <a:r>
            <a:rPr lang="zh-TW" altLang="en-US" sz="2200" u="none" dirty="0" smtClean="0"/>
            <a:t>控制</a:t>
          </a:r>
          <a:endParaRPr lang="zh-TW" altLang="en-US" sz="2200" u="none" dirty="0"/>
        </a:p>
      </dgm:t>
    </dgm:pt>
    <dgm:pt modelId="{66C54962-216E-49AD-A52E-14658EE439B8}" type="parTrans" cxnId="{D522960E-F8A5-446E-B350-8AB848509B0B}">
      <dgm:prSet/>
      <dgm:spPr/>
      <dgm:t>
        <a:bodyPr/>
        <a:lstStyle/>
        <a:p>
          <a:endParaRPr lang="zh-TW" altLang="en-US" sz="1700" u="none"/>
        </a:p>
      </dgm:t>
    </dgm:pt>
    <dgm:pt modelId="{8597E465-75E2-4AD5-B4A6-E70AF652DA06}" type="sibTrans" cxnId="{D522960E-F8A5-446E-B350-8AB848509B0B}">
      <dgm:prSet/>
      <dgm:spPr/>
      <dgm:t>
        <a:bodyPr/>
        <a:lstStyle/>
        <a:p>
          <a:endParaRPr lang="zh-TW" altLang="en-US" sz="1700" u="none"/>
        </a:p>
      </dgm:t>
    </dgm:pt>
    <dgm:pt modelId="{2DDE55D8-0641-4146-AC05-23C1FD44B386}">
      <dgm:prSet phldrT="[文字]" custT="1"/>
      <dgm:spPr/>
      <dgm:t>
        <a:bodyPr/>
        <a:lstStyle/>
        <a:p>
          <a:r>
            <a:rPr lang="zh-TW" altLang="en-US" sz="2200" u="none" dirty="0" smtClean="0"/>
            <a:t>利用</a:t>
          </a:r>
          <a:endParaRPr lang="zh-TW" altLang="en-US" sz="2200" u="none" dirty="0"/>
        </a:p>
      </dgm:t>
    </dgm:pt>
    <dgm:pt modelId="{D2DEA875-F319-48FE-93A2-C7C4B2903A65}" type="parTrans" cxnId="{8DD2DE2C-F226-4D9D-BCC4-F463BF3C2A69}">
      <dgm:prSet/>
      <dgm:spPr/>
      <dgm:t>
        <a:bodyPr/>
        <a:lstStyle/>
        <a:p>
          <a:endParaRPr lang="zh-TW" altLang="en-US" sz="1700" u="none"/>
        </a:p>
      </dgm:t>
    </dgm:pt>
    <dgm:pt modelId="{255CF10B-2D05-4CB7-B6D2-D52362DA01D1}" type="sibTrans" cxnId="{8DD2DE2C-F226-4D9D-BCC4-F463BF3C2A69}">
      <dgm:prSet/>
      <dgm:spPr/>
      <dgm:t>
        <a:bodyPr/>
        <a:lstStyle/>
        <a:p>
          <a:endParaRPr lang="zh-TW" altLang="en-US" sz="1700" u="none"/>
        </a:p>
      </dgm:t>
    </dgm:pt>
    <dgm:pt modelId="{E4546E55-158A-4C62-B96C-4B3C355B7838}">
      <dgm:prSet phldrT="[文字]" custT="1"/>
      <dgm:spPr/>
      <dgm:t>
        <a:bodyPr/>
        <a:lstStyle/>
        <a:p>
          <a:r>
            <a:rPr lang="zh-TW" altLang="en-US" sz="2200" u="none" dirty="0" smtClean="0"/>
            <a:t>轉戰</a:t>
          </a:r>
          <a:endParaRPr lang="zh-TW" altLang="en-US" sz="2200" u="none" dirty="0"/>
        </a:p>
      </dgm:t>
    </dgm:pt>
    <dgm:pt modelId="{83638395-26C9-431B-ACCF-CAC25393C1DB}" type="parTrans" cxnId="{47C758D8-44AE-4BE2-960B-6A1879EC8B5B}">
      <dgm:prSet/>
      <dgm:spPr/>
      <dgm:t>
        <a:bodyPr/>
        <a:lstStyle/>
        <a:p>
          <a:endParaRPr lang="zh-TW" altLang="en-US" sz="1700" u="none"/>
        </a:p>
      </dgm:t>
    </dgm:pt>
    <dgm:pt modelId="{A08E6A08-B2F3-4C1A-98F8-8DED10A9DCD1}" type="sibTrans" cxnId="{47C758D8-44AE-4BE2-960B-6A1879EC8B5B}">
      <dgm:prSet/>
      <dgm:spPr/>
      <dgm:t>
        <a:bodyPr/>
        <a:lstStyle/>
        <a:p>
          <a:endParaRPr lang="zh-TW" altLang="en-US" sz="1700" u="none"/>
        </a:p>
      </dgm:t>
    </dgm:pt>
    <dgm:pt modelId="{38D89127-0A9B-4481-865B-1065B011442D}">
      <dgm:prSet phldrT="[文字]" custT="1"/>
      <dgm:spPr/>
      <dgm:t>
        <a:bodyPr anchor="ctr"/>
        <a:lstStyle/>
        <a:p>
          <a:r>
            <a:rPr lang="zh-TW" altLang="en-US" sz="1700" u="none" dirty="0" smtClean="0"/>
            <a:t>送出探測封包，以獲得駭客要的資訊。</a:t>
          </a:r>
          <a:endParaRPr lang="zh-TW" altLang="en-US" sz="1700" u="none" dirty="0"/>
        </a:p>
      </dgm:t>
    </dgm:pt>
    <dgm:pt modelId="{BEC080B2-02EA-427F-BA7D-FAAC76643676}" type="parTrans" cxnId="{E2F78044-8C10-4544-BC2D-46E45A8A6006}">
      <dgm:prSet/>
      <dgm:spPr/>
      <dgm:t>
        <a:bodyPr/>
        <a:lstStyle/>
        <a:p>
          <a:endParaRPr lang="zh-TW" altLang="en-US" sz="1700" u="none"/>
        </a:p>
      </dgm:t>
    </dgm:pt>
    <dgm:pt modelId="{1131156A-AE31-4893-A619-D43DFE68A00A}" type="sibTrans" cxnId="{E2F78044-8C10-4544-BC2D-46E45A8A6006}">
      <dgm:prSet/>
      <dgm:spPr/>
      <dgm:t>
        <a:bodyPr/>
        <a:lstStyle/>
        <a:p>
          <a:endParaRPr lang="zh-TW" altLang="en-US" sz="1700" u="none"/>
        </a:p>
      </dgm:t>
    </dgm:pt>
    <dgm:pt modelId="{19408090-3C25-4A81-8CC0-EAE5DEADFBC0}">
      <dgm:prSet phldrT="[文字]" custT="1"/>
      <dgm:spPr/>
      <dgm:t>
        <a:bodyPr anchor="ctr"/>
        <a:lstStyle/>
        <a:p>
          <a:r>
            <a:rPr lang="zh-TW" altLang="en-US" sz="1700" u="none" dirty="0" smtClean="0"/>
            <a:t>找出可從外部入侵內部的弱點。</a:t>
          </a:r>
          <a:endParaRPr lang="zh-TW" altLang="en-US" sz="1700" u="none" dirty="0"/>
        </a:p>
      </dgm:t>
    </dgm:pt>
    <dgm:pt modelId="{482A4A18-ED54-4C08-82F8-54824009626B}" type="parTrans" cxnId="{B3231FBD-9195-4035-B300-AC590441271F}">
      <dgm:prSet/>
      <dgm:spPr/>
      <dgm:t>
        <a:bodyPr/>
        <a:lstStyle/>
        <a:p>
          <a:endParaRPr lang="zh-TW" altLang="en-US" sz="1700" u="none"/>
        </a:p>
      </dgm:t>
    </dgm:pt>
    <dgm:pt modelId="{8C6F6C89-8B14-40DC-8171-560F1721F679}" type="sibTrans" cxnId="{B3231FBD-9195-4035-B300-AC590441271F}">
      <dgm:prSet/>
      <dgm:spPr/>
      <dgm:t>
        <a:bodyPr/>
        <a:lstStyle/>
        <a:p>
          <a:endParaRPr lang="zh-TW" altLang="en-US" sz="1700" u="none"/>
        </a:p>
      </dgm:t>
    </dgm:pt>
    <dgm:pt modelId="{D8C79B75-FFD9-486F-9B97-D70162AFDB8A}">
      <dgm:prSet phldrT="[文字]" custT="1"/>
      <dgm:spPr/>
      <dgm:t>
        <a:bodyPr anchor="ctr"/>
        <a:lstStyle/>
        <a:p>
          <a:r>
            <a:rPr lang="zh-TW" altLang="en-US" sz="1700" u="none" dirty="0" smtClean="0"/>
            <a:t>經由弱點進入系統。</a:t>
          </a:r>
          <a:endParaRPr lang="zh-TW" altLang="en-US" sz="1700" u="none" dirty="0"/>
        </a:p>
      </dgm:t>
    </dgm:pt>
    <dgm:pt modelId="{B25529CA-117F-4D73-B768-0B71EC28E5B7}" type="parTrans" cxnId="{7F16C626-BDF4-42F1-AAC7-BA901F0EAB41}">
      <dgm:prSet/>
      <dgm:spPr/>
      <dgm:t>
        <a:bodyPr/>
        <a:lstStyle/>
        <a:p>
          <a:endParaRPr lang="zh-TW" altLang="en-US" sz="1700" u="none"/>
        </a:p>
      </dgm:t>
    </dgm:pt>
    <dgm:pt modelId="{F6453228-B654-47AB-AED6-868B399AE731}" type="sibTrans" cxnId="{7F16C626-BDF4-42F1-AAC7-BA901F0EAB41}">
      <dgm:prSet/>
      <dgm:spPr/>
      <dgm:t>
        <a:bodyPr/>
        <a:lstStyle/>
        <a:p>
          <a:endParaRPr lang="zh-TW" altLang="en-US" sz="1700" u="none"/>
        </a:p>
      </dgm:t>
    </dgm:pt>
    <dgm:pt modelId="{3580668C-4174-4708-963B-CFC5043793F3}">
      <dgm:prSet phldrT="[文字]" custT="1"/>
      <dgm:spPr/>
      <dgm:t>
        <a:bodyPr anchor="ctr"/>
        <a:lstStyle/>
        <a:p>
          <a:r>
            <a:rPr lang="zh-TW" altLang="en-US" sz="1700" u="none" dirty="0" smtClean="0"/>
            <a:t>在攻擊目標主機中插入控制碼，建立遠端控制的入口。</a:t>
          </a:r>
          <a:endParaRPr lang="zh-TW" altLang="en-US" sz="1700" u="none" dirty="0"/>
        </a:p>
      </dgm:t>
    </dgm:pt>
    <dgm:pt modelId="{26F37F1D-9C05-4572-A9E3-9A911C9642C9}" type="parTrans" cxnId="{C63108F8-5C56-4C87-BA4D-BA582CA1A678}">
      <dgm:prSet/>
      <dgm:spPr/>
      <dgm:t>
        <a:bodyPr/>
        <a:lstStyle/>
        <a:p>
          <a:endParaRPr lang="zh-TW" altLang="en-US" sz="1700" u="none"/>
        </a:p>
      </dgm:t>
    </dgm:pt>
    <dgm:pt modelId="{A19E8F2F-739C-423B-B909-DDA5D10F21C1}" type="sibTrans" cxnId="{C63108F8-5C56-4C87-BA4D-BA582CA1A678}">
      <dgm:prSet/>
      <dgm:spPr/>
      <dgm:t>
        <a:bodyPr/>
        <a:lstStyle/>
        <a:p>
          <a:endParaRPr lang="zh-TW" altLang="en-US" sz="1700" u="none"/>
        </a:p>
      </dgm:t>
    </dgm:pt>
    <dgm:pt modelId="{727A2D45-CDFC-4B09-B175-DEE16AC28B6E}">
      <dgm:prSet phldrT="[文字]" custT="1"/>
      <dgm:spPr/>
      <dgm:t>
        <a:bodyPr anchor="ctr"/>
        <a:lstStyle/>
        <a:p>
          <a:r>
            <a:rPr lang="zh-TW" altLang="en-US" sz="1700" u="none" dirty="0" smtClean="0"/>
            <a:t>控制攻擊目標後，入侵者便可利用目標主機的資源。</a:t>
          </a:r>
          <a:endParaRPr lang="zh-TW" altLang="en-US" sz="1700" u="none" dirty="0"/>
        </a:p>
      </dgm:t>
    </dgm:pt>
    <dgm:pt modelId="{15F74A78-2854-45CE-A55F-66B46F3B36DD}" type="parTrans" cxnId="{5769611F-7E2F-41F6-9979-54190BCAC08D}">
      <dgm:prSet/>
      <dgm:spPr/>
      <dgm:t>
        <a:bodyPr/>
        <a:lstStyle/>
        <a:p>
          <a:endParaRPr lang="zh-TW" altLang="en-US" sz="1700" u="none"/>
        </a:p>
      </dgm:t>
    </dgm:pt>
    <dgm:pt modelId="{52A0C5CE-884D-4C54-A187-C39A68CDA684}" type="sibTrans" cxnId="{5769611F-7E2F-41F6-9979-54190BCAC08D}">
      <dgm:prSet/>
      <dgm:spPr/>
      <dgm:t>
        <a:bodyPr/>
        <a:lstStyle/>
        <a:p>
          <a:endParaRPr lang="zh-TW" altLang="en-US" sz="1700" u="none"/>
        </a:p>
      </dgm:t>
    </dgm:pt>
    <dgm:pt modelId="{0A4FA93D-5073-446A-A962-3DEAD0A936EC}">
      <dgm:prSet phldrT="[文字]" custT="1"/>
      <dgm:spPr/>
      <dgm:t>
        <a:bodyPr anchor="ctr"/>
        <a:lstStyle/>
        <a:p>
          <a:r>
            <a:rPr lang="zh-TW" altLang="en-US" sz="1700" u="none" dirty="0" smtClean="0"/>
            <a:t>可以使用其所控制的主機入侵其他系統。</a:t>
          </a:r>
          <a:endParaRPr lang="zh-TW" altLang="en-US" sz="1700" u="none" dirty="0"/>
        </a:p>
      </dgm:t>
    </dgm:pt>
    <dgm:pt modelId="{1C18598D-E7E5-41D0-BC45-FD346570A13B}" type="parTrans" cxnId="{C0831EC7-F432-48A0-A99C-8FF8FC226F5C}">
      <dgm:prSet/>
      <dgm:spPr/>
      <dgm:t>
        <a:bodyPr/>
        <a:lstStyle/>
        <a:p>
          <a:endParaRPr lang="zh-TW" altLang="en-US" sz="1700" u="none"/>
        </a:p>
      </dgm:t>
    </dgm:pt>
    <dgm:pt modelId="{341FAAB4-38D9-427A-9897-45155ABBB11E}" type="sibTrans" cxnId="{C0831EC7-F432-48A0-A99C-8FF8FC226F5C}">
      <dgm:prSet/>
      <dgm:spPr/>
      <dgm:t>
        <a:bodyPr/>
        <a:lstStyle/>
        <a:p>
          <a:endParaRPr lang="zh-TW" altLang="en-US" sz="1700" u="none"/>
        </a:p>
      </dgm:t>
    </dgm:pt>
    <dgm:pt modelId="{A105BBCE-E719-4026-98B0-C1C7FF59D382}" type="pres">
      <dgm:prSet presAssocID="{92351A2E-86F3-4321-A06B-E1B01BDCB5F7}" presName="Name0" presStyleCnt="0">
        <dgm:presLayoutVars>
          <dgm:dir/>
          <dgm:animLvl val="lvl"/>
          <dgm:resizeHandles/>
        </dgm:presLayoutVars>
      </dgm:prSet>
      <dgm:spPr/>
      <dgm:t>
        <a:bodyPr/>
        <a:lstStyle/>
        <a:p>
          <a:endParaRPr lang="zh-TW" altLang="en-US"/>
        </a:p>
      </dgm:t>
    </dgm:pt>
    <dgm:pt modelId="{339B22D1-0DCA-492B-B489-D55FEAA5B807}" type="pres">
      <dgm:prSet presAssocID="{1EAFFDBB-59E9-4BEC-A0C8-EA55181365AC}" presName="linNode" presStyleCnt="0"/>
      <dgm:spPr/>
    </dgm:pt>
    <dgm:pt modelId="{786FA6A2-6C84-4837-BC7B-A56EB88A25CC}" type="pres">
      <dgm:prSet presAssocID="{1EAFFDBB-59E9-4BEC-A0C8-EA55181365AC}" presName="parentShp" presStyleLbl="node1" presStyleIdx="0" presStyleCnt="6" custScaleX="52173">
        <dgm:presLayoutVars>
          <dgm:bulletEnabled val="1"/>
        </dgm:presLayoutVars>
      </dgm:prSet>
      <dgm:spPr/>
      <dgm:t>
        <a:bodyPr/>
        <a:lstStyle/>
        <a:p>
          <a:endParaRPr lang="zh-TW" altLang="en-US"/>
        </a:p>
      </dgm:t>
    </dgm:pt>
    <dgm:pt modelId="{AF00F0BC-CBB2-4306-BCC4-5AAD80D3D7A3}" type="pres">
      <dgm:prSet presAssocID="{1EAFFDBB-59E9-4BEC-A0C8-EA55181365AC}" presName="childShp" presStyleLbl="bgAccFollowNode1" presStyleIdx="0" presStyleCnt="6" custScaleX="128987">
        <dgm:presLayoutVars>
          <dgm:bulletEnabled val="1"/>
        </dgm:presLayoutVars>
      </dgm:prSet>
      <dgm:spPr/>
      <dgm:t>
        <a:bodyPr/>
        <a:lstStyle/>
        <a:p>
          <a:endParaRPr lang="zh-TW" altLang="en-US"/>
        </a:p>
      </dgm:t>
    </dgm:pt>
    <dgm:pt modelId="{30E86247-C454-40D0-A9AA-88B5B812B750}" type="pres">
      <dgm:prSet presAssocID="{350490A2-03AC-42AD-97F8-2B51390AAC0A}" presName="spacing" presStyleCnt="0"/>
      <dgm:spPr/>
    </dgm:pt>
    <dgm:pt modelId="{5599421A-422A-4E25-9A67-D8F64D5DA672}" type="pres">
      <dgm:prSet presAssocID="{53211161-4EB1-4124-883C-70F5BE17D444}" presName="linNode" presStyleCnt="0"/>
      <dgm:spPr/>
    </dgm:pt>
    <dgm:pt modelId="{069BCE6A-9594-4E56-9DE9-8BDC162552A0}" type="pres">
      <dgm:prSet presAssocID="{53211161-4EB1-4124-883C-70F5BE17D444}" presName="parentShp" presStyleLbl="node1" presStyleIdx="1" presStyleCnt="6" custScaleX="52173">
        <dgm:presLayoutVars>
          <dgm:bulletEnabled val="1"/>
        </dgm:presLayoutVars>
      </dgm:prSet>
      <dgm:spPr/>
      <dgm:t>
        <a:bodyPr/>
        <a:lstStyle/>
        <a:p>
          <a:endParaRPr lang="zh-TW" altLang="en-US"/>
        </a:p>
      </dgm:t>
    </dgm:pt>
    <dgm:pt modelId="{B16A06AE-A97E-4C2F-8E69-15A2A0270E8C}" type="pres">
      <dgm:prSet presAssocID="{53211161-4EB1-4124-883C-70F5BE17D444}" presName="childShp" presStyleLbl="bgAccFollowNode1" presStyleIdx="1" presStyleCnt="6" custScaleX="128987">
        <dgm:presLayoutVars>
          <dgm:bulletEnabled val="1"/>
        </dgm:presLayoutVars>
      </dgm:prSet>
      <dgm:spPr/>
      <dgm:t>
        <a:bodyPr/>
        <a:lstStyle/>
        <a:p>
          <a:endParaRPr lang="zh-TW" altLang="en-US"/>
        </a:p>
      </dgm:t>
    </dgm:pt>
    <dgm:pt modelId="{12ACE24A-FDEC-487F-A450-76A3A53CEB8A}" type="pres">
      <dgm:prSet presAssocID="{7E76981A-9CEB-45D4-BDC1-9BDFA498F0DB}" presName="spacing" presStyleCnt="0"/>
      <dgm:spPr/>
    </dgm:pt>
    <dgm:pt modelId="{25532E02-1D1A-4C96-B96F-47AAA7886888}" type="pres">
      <dgm:prSet presAssocID="{98EA4A8E-BE39-469F-A542-D2C0F5049A98}" presName="linNode" presStyleCnt="0"/>
      <dgm:spPr/>
    </dgm:pt>
    <dgm:pt modelId="{B799FDF9-E1F6-49CD-8E3B-4D233C96ADA4}" type="pres">
      <dgm:prSet presAssocID="{98EA4A8E-BE39-469F-A542-D2C0F5049A98}" presName="parentShp" presStyleLbl="node1" presStyleIdx="2" presStyleCnt="6" custScaleX="52173">
        <dgm:presLayoutVars>
          <dgm:bulletEnabled val="1"/>
        </dgm:presLayoutVars>
      </dgm:prSet>
      <dgm:spPr/>
      <dgm:t>
        <a:bodyPr/>
        <a:lstStyle/>
        <a:p>
          <a:endParaRPr lang="zh-TW" altLang="en-US"/>
        </a:p>
      </dgm:t>
    </dgm:pt>
    <dgm:pt modelId="{06914250-5021-4ADB-A97A-F27D44CDEF50}" type="pres">
      <dgm:prSet presAssocID="{98EA4A8E-BE39-469F-A542-D2C0F5049A98}" presName="childShp" presStyleLbl="bgAccFollowNode1" presStyleIdx="2" presStyleCnt="6" custScaleX="129147">
        <dgm:presLayoutVars>
          <dgm:bulletEnabled val="1"/>
        </dgm:presLayoutVars>
      </dgm:prSet>
      <dgm:spPr/>
      <dgm:t>
        <a:bodyPr/>
        <a:lstStyle/>
        <a:p>
          <a:endParaRPr lang="zh-TW" altLang="en-US"/>
        </a:p>
      </dgm:t>
    </dgm:pt>
    <dgm:pt modelId="{B83F7E12-F979-436C-B3D0-22A993DF2F39}" type="pres">
      <dgm:prSet presAssocID="{13FBD14D-31E3-42C6-9017-070694DC973E}" presName="spacing" presStyleCnt="0"/>
      <dgm:spPr/>
    </dgm:pt>
    <dgm:pt modelId="{376FEC0F-F2FB-449A-9C98-A2C961CB64FA}" type="pres">
      <dgm:prSet presAssocID="{2EE07F4B-7921-4740-B36D-D8D34BF24D8C}" presName="linNode" presStyleCnt="0"/>
      <dgm:spPr/>
    </dgm:pt>
    <dgm:pt modelId="{7FA37332-5960-4009-8B72-347CC53D712B}" type="pres">
      <dgm:prSet presAssocID="{2EE07F4B-7921-4740-B36D-D8D34BF24D8C}" presName="parentShp" presStyleLbl="node1" presStyleIdx="3" presStyleCnt="6" custScaleX="52173">
        <dgm:presLayoutVars>
          <dgm:bulletEnabled val="1"/>
        </dgm:presLayoutVars>
      </dgm:prSet>
      <dgm:spPr/>
      <dgm:t>
        <a:bodyPr/>
        <a:lstStyle/>
        <a:p>
          <a:endParaRPr lang="zh-TW" altLang="en-US"/>
        </a:p>
      </dgm:t>
    </dgm:pt>
    <dgm:pt modelId="{D6431D4B-44AE-449A-9DA6-3FFBCA2D2117}" type="pres">
      <dgm:prSet presAssocID="{2EE07F4B-7921-4740-B36D-D8D34BF24D8C}" presName="childShp" presStyleLbl="bgAccFollowNode1" presStyleIdx="3" presStyleCnt="6" custScaleX="128987">
        <dgm:presLayoutVars>
          <dgm:bulletEnabled val="1"/>
        </dgm:presLayoutVars>
      </dgm:prSet>
      <dgm:spPr/>
      <dgm:t>
        <a:bodyPr/>
        <a:lstStyle/>
        <a:p>
          <a:endParaRPr lang="zh-TW" altLang="en-US"/>
        </a:p>
      </dgm:t>
    </dgm:pt>
    <dgm:pt modelId="{1A4C1939-E893-47D8-9288-7DA70429186D}" type="pres">
      <dgm:prSet presAssocID="{8597E465-75E2-4AD5-B4A6-E70AF652DA06}" presName="spacing" presStyleCnt="0"/>
      <dgm:spPr/>
    </dgm:pt>
    <dgm:pt modelId="{B1CA24A3-3662-4C91-8337-C14DF33FB1B1}" type="pres">
      <dgm:prSet presAssocID="{2DDE55D8-0641-4146-AC05-23C1FD44B386}" presName="linNode" presStyleCnt="0"/>
      <dgm:spPr/>
    </dgm:pt>
    <dgm:pt modelId="{02CF136A-28A7-4902-9897-A5644B7926E7}" type="pres">
      <dgm:prSet presAssocID="{2DDE55D8-0641-4146-AC05-23C1FD44B386}" presName="parentShp" presStyleLbl="node1" presStyleIdx="4" presStyleCnt="6" custScaleX="52173">
        <dgm:presLayoutVars>
          <dgm:bulletEnabled val="1"/>
        </dgm:presLayoutVars>
      </dgm:prSet>
      <dgm:spPr/>
      <dgm:t>
        <a:bodyPr/>
        <a:lstStyle/>
        <a:p>
          <a:endParaRPr lang="zh-TW" altLang="en-US"/>
        </a:p>
      </dgm:t>
    </dgm:pt>
    <dgm:pt modelId="{700CE545-472D-4130-918E-887369C46B1B}" type="pres">
      <dgm:prSet presAssocID="{2DDE55D8-0641-4146-AC05-23C1FD44B386}" presName="childShp" presStyleLbl="bgAccFollowNode1" presStyleIdx="4" presStyleCnt="6" custScaleX="128987">
        <dgm:presLayoutVars>
          <dgm:bulletEnabled val="1"/>
        </dgm:presLayoutVars>
      </dgm:prSet>
      <dgm:spPr/>
      <dgm:t>
        <a:bodyPr/>
        <a:lstStyle/>
        <a:p>
          <a:endParaRPr lang="zh-TW" altLang="en-US"/>
        </a:p>
      </dgm:t>
    </dgm:pt>
    <dgm:pt modelId="{E35631ED-99DA-42A3-A03C-9D1A05539B21}" type="pres">
      <dgm:prSet presAssocID="{255CF10B-2D05-4CB7-B6D2-D52362DA01D1}" presName="spacing" presStyleCnt="0"/>
      <dgm:spPr/>
    </dgm:pt>
    <dgm:pt modelId="{AC8925AB-6A56-4A2A-95DF-C1883E06FDE5}" type="pres">
      <dgm:prSet presAssocID="{E4546E55-158A-4C62-B96C-4B3C355B7838}" presName="linNode" presStyleCnt="0"/>
      <dgm:spPr/>
    </dgm:pt>
    <dgm:pt modelId="{77C80E3E-629D-4E51-B3CB-A002A2657F05}" type="pres">
      <dgm:prSet presAssocID="{E4546E55-158A-4C62-B96C-4B3C355B7838}" presName="parentShp" presStyleLbl="node1" presStyleIdx="5" presStyleCnt="6" custScaleX="52173">
        <dgm:presLayoutVars>
          <dgm:bulletEnabled val="1"/>
        </dgm:presLayoutVars>
      </dgm:prSet>
      <dgm:spPr/>
      <dgm:t>
        <a:bodyPr/>
        <a:lstStyle/>
        <a:p>
          <a:endParaRPr lang="zh-TW" altLang="en-US"/>
        </a:p>
      </dgm:t>
    </dgm:pt>
    <dgm:pt modelId="{C657A6C8-F2F9-4DB1-A490-3E15411CFCE7}" type="pres">
      <dgm:prSet presAssocID="{E4546E55-158A-4C62-B96C-4B3C355B7838}" presName="childShp" presStyleLbl="bgAccFollowNode1" presStyleIdx="5" presStyleCnt="6" custScaleX="128987">
        <dgm:presLayoutVars>
          <dgm:bulletEnabled val="1"/>
        </dgm:presLayoutVars>
      </dgm:prSet>
      <dgm:spPr/>
      <dgm:t>
        <a:bodyPr/>
        <a:lstStyle/>
        <a:p>
          <a:endParaRPr lang="zh-TW" altLang="en-US"/>
        </a:p>
      </dgm:t>
    </dgm:pt>
  </dgm:ptLst>
  <dgm:cxnLst>
    <dgm:cxn modelId="{8DD2DE2C-F226-4D9D-BCC4-F463BF3C2A69}" srcId="{92351A2E-86F3-4321-A06B-E1B01BDCB5F7}" destId="{2DDE55D8-0641-4146-AC05-23C1FD44B386}" srcOrd="4" destOrd="0" parTransId="{D2DEA875-F319-48FE-93A2-C7C4B2903A65}" sibTransId="{255CF10B-2D05-4CB7-B6D2-D52362DA01D1}"/>
    <dgm:cxn modelId="{7F16C626-BDF4-42F1-AAC7-BA901F0EAB41}" srcId="{98EA4A8E-BE39-469F-A542-D2C0F5049A98}" destId="{D8C79B75-FFD9-486F-9B97-D70162AFDB8A}" srcOrd="0" destOrd="0" parTransId="{B25529CA-117F-4D73-B768-0B71EC28E5B7}" sibTransId="{F6453228-B654-47AB-AED6-868B399AE731}"/>
    <dgm:cxn modelId="{A5DA6C17-2163-495F-B159-C4278F950162}" type="presOf" srcId="{1EAFFDBB-59E9-4BEC-A0C8-EA55181365AC}" destId="{786FA6A2-6C84-4837-BC7B-A56EB88A25CC}" srcOrd="0" destOrd="0" presId="urn:microsoft.com/office/officeart/2005/8/layout/vList6"/>
    <dgm:cxn modelId="{C63108F8-5C56-4C87-BA4D-BA582CA1A678}" srcId="{2EE07F4B-7921-4740-B36D-D8D34BF24D8C}" destId="{3580668C-4174-4708-963B-CFC5043793F3}" srcOrd="0" destOrd="0" parTransId="{26F37F1D-9C05-4572-A9E3-9A911C9642C9}" sibTransId="{A19E8F2F-739C-423B-B909-DDA5D10F21C1}"/>
    <dgm:cxn modelId="{75FDD8C0-3317-46C0-B327-36BD5F144866}" type="presOf" srcId="{3580668C-4174-4708-963B-CFC5043793F3}" destId="{D6431D4B-44AE-449A-9DA6-3FFBCA2D2117}" srcOrd="0" destOrd="0" presId="urn:microsoft.com/office/officeart/2005/8/layout/vList6"/>
    <dgm:cxn modelId="{868514CA-DE30-4811-A9F3-D43EFCBC8086}" srcId="{92351A2E-86F3-4321-A06B-E1B01BDCB5F7}" destId="{1EAFFDBB-59E9-4BEC-A0C8-EA55181365AC}" srcOrd="0" destOrd="0" parTransId="{D0BD9E59-C99D-4156-AB7C-2551FEA45C48}" sibTransId="{350490A2-03AC-42AD-97F8-2B51390AAC0A}"/>
    <dgm:cxn modelId="{D764A0E7-1C06-4332-99B4-F95A44376671}" type="presOf" srcId="{38D89127-0A9B-4481-865B-1065B011442D}" destId="{AF00F0BC-CBB2-4306-BCC4-5AAD80D3D7A3}" srcOrd="0" destOrd="0" presId="urn:microsoft.com/office/officeart/2005/8/layout/vList6"/>
    <dgm:cxn modelId="{47C758D8-44AE-4BE2-960B-6A1879EC8B5B}" srcId="{92351A2E-86F3-4321-A06B-E1B01BDCB5F7}" destId="{E4546E55-158A-4C62-B96C-4B3C355B7838}" srcOrd="5" destOrd="0" parTransId="{83638395-26C9-431B-ACCF-CAC25393C1DB}" sibTransId="{A08E6A08-B2F3-4C1A-98F8-8DED10A9DCD1}"/>
    <dgm:cxn modelId="{2ABE8CA9-81C0-426D-BD75-F610FF939C2D}" type="presOf" srcId="{53211161-4EB1-4124-883C-70F5BE17D444}" destId="{069BCE6A-9594-4E56-9DE9-8BDC162552A0}" srcOrd="0" destOrd="0" presId="urn:microsoft.com/office/officeart/2005/8/layout/vList6"/>
    <dgm:cxn modelId="{39A5E157-884E-48AE-8ECC-A8B5663271D2}" type="presOf" srcId="{E4546E55-158A-4C62-B96C-4B3C355B7838}" destId="{77C80E3E-629D-4E51-B3CB-A002A2657F05}" srcOrd="0" destOrd="0" presId="urn:microsoft.com/office/officeart/2005/8/layout/vList6"/>
    <dgm:cxn modelId="{8C3512E2-06BA-4661-8949-DDDB61C47331}" type="presOf" srcId="{0A4FA93D-5073-446A-A962-3DEAD0A936EC}" destId="{C657A6C8-F2F9-4DB1-A490-3E15411CFCE7}" srcOrd="0" destOrd="0" presId="urn:microsoft.com/office/officeart/2005/8/layout/vList6"/>
    <dgm:cxn modelId="{4DC9195B-C8C9-46F4-AC87-82989B32F8BB}" type="presOf" srcId="{19408090-3C25-4A81-8CC0-EAE5DEADFBC0}" destId="{B16A06AE-A97E-4C2F-8E69-15A2A0270E8C}" srcOrd="0" destOrd="0" presId="urn:microsoft.com/office/officeart/2005/8/layout/vList6"/>
    <dgm:cxn modelId="{D5F86F5C-D5B3-4D94-AA8F-A679E2E052BB}" type="presOf" srcId="{92351A2E-86F3-4321-A06B-E1B01BDCB5F7}" destId="{A105BBCE-E719-4026-98B0-C1C7FF59D382}" srcOrd="0" destOrd="0" presId="urn:microsoft.com/office/officeart/2005/8/layout/vList6"/>
    <dgm:cxn modelId="{D44A470D-999F-40A6-9C97-C2A53E651D07}" type="presOf" srcId="{D8C79B75-FFD9-486F-9B97-D70162AFDB8A}" destId="{06914250-5021-4ADB-A97A-F27D44CDEF50}" srcOrd="0" destOrd="0" presId="urn:microsoft.com/office/officeart/2005/8/layout/vList6"/>
    <dgm:cxn modelId="{1484BB9E-CC7F-49AD-8E59-61488BC18A4E}" srcId="{92351A2E-86F3-4321-A06B-E1B01BDCB5F7}" destId="{53211161-4EB1-4124-883C-70F5BE17D444}" srcOrd="1" destOrd="0" parTransId="{E1A42335-DA1F-4FAB-AF29-5F10BF94F8D1}" sibTransId="{7E76981A-9CEB-45D4-BDC1-9BDFA498F0DB}"/>
    <dgm:cxn modelId="{E2F78044-8C10-4544-BC2D-46E45A8A6006}" srcId="{1EAFFDBB-59E9-4BEC-A0C8-EA55181365AC}" destId="{38D89127-0A9B-4481-865B-1065B011442D}" srcOrd="0" destOrd="0" parTransId="{BEC080B2-02EA-427F-BA7D-FAAC76643676}" sibTransId="{1131156A-AE31-4893-A619-D43DFE68A00A}"/>
    <dgm:cxn modelId="{CD8446CA-E978-4A21-89FD-E10C892C5546}" type="presOf" srcId="{727A2D45-CDFC-4B09-B175-DEE16AC28B6E}" destId="{700CE545-472D-4130-918E-887369C46B1B}" srcOrd="0" destOrd="0" presId="urn:microsoft.com/office/officeart/2005/8/layout/vList6"/>
    <dgm:cxn modelId="{C0831EC7-F432-48A0-A99C-8FF8FC226F5C}" srcId="{E4546E55-158A-4C62-B96C-4B3C355B7838}" destId="{0A4FA93D-5073-446A-A962-3DEAD0A936EC}" srcOrd="0" destOrd="0" parTransId="{1C18598D-E7E5-41D0-BC45-FD346570A13B}" sibTransId="{341FAAB4-38D9-427A-9897-45155ABBB11E}"/>
    <dgm:cxn modelId="{1EA14873-18FD-4121-BF5A-4F599ABCF99D}" type="presOf" srcId="{2DDE55D8-0641-4146-AC05-23C1FD44B386}" destId="{02CF136A-28A7-4902-9897-A5644B7926E7}" srcOrd="0" destOrd="0" presId="urn:microsoft.com/office/officeart/2005/8/layout/vList6"/>
    <dgm:cxn modelId="{C9BE48A5-218E-41F6-8369-99140805F288}" srcId="{92351A2E-86F3-4321-A06B-E1B01BDCB5F7}" destId="{98EA4A8E-BE39-469F-A542-D2C0F5049A98}" srcOrd="2" destOrd="0" parTransId="{025A504A-EAA8-4F1E-82EC-34CE5B24F716}" sibTransId="{13FBD14D-31E3-42C6-9017-070694DC973E}"/>
    <dgm:cxn modelId="{5769611F-7E2F-41F6-9979-54190BCAC08D}" srcId="{2DDE55D8-0641-4146-AC05-23C1FD44B386}" destId="{727A2D45-CDFC-4B09-B175-DEE16AC28B6E}" srcOrd="0" destOrd="0" parTransId="{15F74A78-2854-45CE-A55F-66B46F3B36DD}" sibTransId="{52A0C5CE-884D-4C54-A187-C39A68CDA684}"/>
    <dgm:cxn modelId="{C5FFFCEB-20ED-484C-B0C3-295EA67580E3}" type="presOf" srcId="{2EE07F4B-7921-4740-B36D-D8D34BF24D8C}" destId="{7FA37332-5960-4009-8B72-347CC53D712B}" srcOrd="0" destOrd="0" presId="urn:microsoft.com/office/officeart/2005/8/layout/vList6"/>
    <dgm:cxn modelId="{D522960E-F8A5-446E-B350-8AB848509B0B}" srcId="{92351A2E-86F3-4321-A06B-E1B01BDCB5F7}" destId="{2EE07F4B-7921-4740-B36D-D8D34BF24D8C}" srcOrd="3" destOrd="0" parTransId="{66C54962-216E-49AD-A52E-14658EE439B8}" sibTransId="{8597E465-75E2-4AD5-B4A6-E70AF652DA06}"/>
    <dgm:cxn modelId="{B3231FBD-9195-4035-B300-AC590441271F}" srcId="{53211161-4EB1-4124-883C-70F5BE17D444}" destId="{19408090-3C25-4A81-8CC0-EAE5DEADFBC0}" srcOrd="0" destOrd="0" parTransId="{482A4A18-ED54-4C08-82F8-54824009626B}" sibTransId="{8C6F6C89-8B14-40DC-8171-560F1721F679}"/>
    <dgm:cxn modelId="{BD44906A-C5A2-40D4-A586-DB8587BB3D24}" type="presOf" srcId="{98EA4A8E-BE39-469F-A542-D2C0F5049A98}" destId="{B799FDF9-E1F6-49CD-8E3B-4D233C96ADA4}" srcOrd="0" destOrd="0" presId="urn:microsoft.com/office/officeart/2005/8/layout/vList6"/>
    <dgm:cxn modelId="{B8E1CCF7-BFA7-4204-94FB-48CB2981DAE9}" type="presParOf" srcId="{A105BBCE-E719-4026-98B0-C1C7FF59D382}" destId="{339B22D1-0DCA-492B-B489-D55FEAA5B807}" srcOrd="0" destOrd="0" presId="urn:microsoft.com/office/officeart/2005/8/layout/vList6"/>
    <dgm:cxn modelId="{1EE9B78B-20EE-423B-839F-78D5A14F39E2}" type="presParOf" srcId="{339B22D1-0DCA-492B-B489-D55FEAA5B807}" destId="{786FA6A2-6C84-4837-BC7B-A56EB88A25CC}" srcOrd="0" destOrd="0" presId="urn:microsoft.com/office/officeart/2005/8/layout/vList6"/>
    <dgm:cxn modelId="{6CF815C8-6053-4A89-88F1-388E6380B0AA}" type="presParOf" srcId="{339B22D1-0DCA-492B-B489-D55FEAA5B807}" destId="{AF00F0BC-CBB2-4306-BCC4-5AAD80D3D7A3}" srcOrd="1" destOrd="0" presId="urn:microsoft.com/office/officeart/2005/8/layout/vList6"/>
    <dgm:cxn modelId="{B1571B72-84DE-4180-86B3-8B183AD256A4}" type="presParOf" srcId="{A105BBCE-E719-4026-98B0-C1C7FF59D382}" destId="{30E86247-C454-40D0-A9AA-88B5B812B750}" srcOrd="1" destOrd="0" presId="urn:microsoft.com/office/officeart/2005/8/layout/vList6"/>
    <dgm:cxn modelId="{6D89466E-F385-4B56-9AAB-977ECF8589ED}" type="presParOf" srcId="{A105BBCE-E719-4026-98B0-C1C7FF59D382}" destId="{5599421A-422A-4E25-9A67-D8F64D5DA672}" srcOrd="2" destOrd="0" presId="urn:microsoft.com/office/officeart/2005/8/layout/vList6"/>
    <dgm:cxn modelId="{802EEBC7-47B9-4E1C-85E0-0BF04A3C9D44}" type="presParOf" srcId="{5599421A-422A-4E25-9A67-D8F64D5DA672}" destId="{069BCE6A-9594-4E56-9DE9-8BDC162552A0}" srcOrd="0" destOrd="0" presId="urn:microsoft.com/office/officeart/2005/8/layout/vList6"/>
    <dgm:cxn modelId="{0EDDA7AB-69CF-4A45-8DE2-66EF833867F6}" type="presParOf" srcId="{5599421A-422A-4E25-9A67-D8F64D5DA672}" destId="{B16A06AE-A97E-4C2F-8E69-15A2A0270E8C}" srcOrd="1" destOrd="0" presId="urn:microsoft.com/office/officeart/2005/8/layout/vList6"/>
    <dgm:cxn modelId="{77AA25A2-FA0E-445F-8E2F-0D2C0064DF16}" type="presParOf" srcId="{A105BBCE-E719-4026-98B0-C1C7FF59D382}" destId="{12ACE24A-FDEC-487F-A450-76A3A53CEB8A}" srcOrd="3" destOrd="0" presId="urn:microsoft.com/office/officeart/2005/8/layout/vList6"/>
    <dgm:cxn modelId="{7D8F9C0E-E8F1-4ED8-B02F-C92A36218451}" type="presParOf" srcId="{A105BBCE-E719-4026-98B0-C1C7FF59D382}" destId="{25532E02-1D1A-4C96-B96F-47AAA7886888}" srcOrd="4" destOrd="0" presId="urn:microsoft.com/office/officeart/2005/8/layout/vList6"/>
    <dgm:cxn modelId="{E3BB1309-FEA8-4814-94D9-0BD8C75218B3}" type="presParOf" srcId="{25532E02-1D1A-4C96-B96F-47AAA7886888}" destId="{B799FDF9-E1F6-49CD-8E3B-4D233C96ADA4}" srcOrd="0" destOrd="0" presId="urn:microsoft.com/office/officeart/2005/8/layout/vList6"/>
    <dgm:cxn modelId="{6CCD5C28-B6E2-4D17-8EAF-D6735E0D534B}" type="presParOf" srcId="{25532E02-1D1A-4C96-B96F-47AAA7886888}" destId="{06914250-5021-4ADB-A97A-F27D44CDEF50}" srcOrd="1" destOrd="0" presId="urn:microsoft.com/office/officeart/2005/8/layout/vList6"/>
    <dgm:cxn modelId="{EE8A549F-28D8-4778-BC62-D7FC3F4B7AC7}" type="presParOf" srcId="{A105BBCE-E719-4026-98B0-C1C7FF59D382}" destId="{B83F7E12-F979-436C-B3D0-22A993DF2F39}" srcOrd="5" destOrd="0" presId="urn:microsoft.com/office/officeart/2005/8/layout/vList6"/>
    <dgm:cxn modelId="{FD41C60E-D9E4-48C5-9631-9C7CDC11CB0F}" type="presParOf" srcId="{A105BBCE-E719-4026-98B0-C1C7FF59D382}" destId="{376FEC0F-F2FB-449A-9C98-A2C961CB64FA}" srcOrd="6" destOrd="0" presId="urn:microsoft.com/office/officeart/2005/8/layout/vList6"/>
    <dgm:cxn modelId="{E06999A8-F80C-49A7-B885-D860526253EF}" type="presParOf" srcId="{376FEC0F-F2FB-449A-9C98-A2C961CB64FA}" destId="{7FA37332-5960-4009-8B72-347CC53D712B}" srcOrd="0" destOrd="0" presId="urn:microsoft.com/office/officeart/2005/8/layout/vList6"/>
    <dgm:cxn modelId="{88C31453-16D8-40EC-A8DB-5384CC6B333D}" type="presParOf" srcId="{376FEC0F-F2FB-449A-9C98-A2C961CB64FA}" destId="{D6431D4B-44AE-449A-9DA6-3FFBCA2D2117}" srcOrd="1" destOrd="0" presId="urn:microsoft.com/office/officeart/2005/8/layout/vList6"/>
    <dgm:cxn modelId="{CD724461-6C02-4467-87D5-8583286ED711}" type="presParOf" srcId="{A105BBCE-E719-4026-98B0-C1C7FF59D382}" destId="{1A4C1939-E893-47D8-9288-7DA70429186D}" srcOrd="7" destOrd="0" presId="urn:microsoft.com/office/officeart/2005/8/layout/vList6"/>
    <dgm:cxn modelId="{BE2E4D1F-DA48-49E4-85D7-B2A3F0463E57}" type="presParOf" srcId="{A105BBCE-E719-4026-98B0-C1C7FF59D382}" destId="{B1CA24A3-3662-4C91-8337-C14DF33FB1B1}" srcOrd="8" destOrd="0" presId="urn:microsoft.com/office/officeart/2005/8/layout/vList6"/>
    <dgm:cxn modelId="{551727A2-C1FB-4B7E-9EB9-CFA8F6ED055C}" type="presParOf" srcId="{B1CA24A3-3662-4C91-8337-C14DF33FB1B1}" destId="{02CF136A-28A7-4902-9897-A5644B7926E7}" srcOrd="0" destOrd="0" presId="urn:microsoft.com/office/officeart/2005/8/layout/vList6"/>
    <dgm:cxn modelId="{BBA81FC8-A36F-4A6F-B3C6-368E9E7613A4}" type="presParOf" srcId="{B1CA24A3-3662-4C91-8337-C14DF33FB1B1}" destId="{700CE545-472D-4130-918E-887369C46B1B}" srcOrd="1" destOrd="0" presId="urn:microsoft.com/office/officeart/2005/8/layout/vList6"/>
    <dgm:cxn modelId="{4F077015-70C7-4DE0-95D1-0D851970438B}" type="presParOf" srcId="{A105BBCE-E719-4026-98B0-C1C7FF59D382}" destId="{E35631ED-99DA-42A3-A03C-9D1A05539B21}" srcOrd="9" destOrd="0" presId="urn:microsoft.com/office/officeart/2005/8/layout/vList6"/>
    <dgm:cxn modelId="{A894CF06-DCC5-4B40-9C53-5513D77DD384}" type="presParOf" srcId="{A105BBCE-E719-4026-98B0-C1C7FF59D382}" destId="{AC8925AB-6A56-4A2A-95DF-C1883E06FDE5}" srcOrd="10" destOrd="0" presId="urn:microsoft.com/office/officeart/2005/8/layout/vList6"/>
    <dgm:cxn modelId="{AB8785EF-932B-4A54-99EB-34DDFA9EB2ED}" type="presParOf" srcId="{AC8925AB-6A56-4A2A-95DF-C1883E06FDE5}" destId="{77C80E3E-629D-4E51-B3CB-A002A2657F05}" srcOrd="0" destOrd="0" presId="urn:microsoft.com/office/officeart/2005/8/layout/vList6"/>
    <dgm:cxn modelId="{A18CDFC4-19BE-412D-97F0-A4B0C7FB0AB8}" type="presParOf" srcId="{AC8925AB-6A56-4A2A-95DF-C1883E06FDE5}" destId="{C657A6C8-F2F9-4DB1-A490-3E15411CFCE7}"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12982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E291C0-D8AB-497A-9894-6D2201467A0F}" type="datetimeFigureOut">
              <a:rPr lang="zh-TW" altLang="en-US" smtClean="0"/>
              <a:pPr/>
              <a:t>2013/1/28</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FB1C2-79FB-46D7-A2B8-F9CB05290117}" type="slidenum">
              <a:rPr lang="zh-TW" altLang="en-US" smtClean="0"/>
              <a:pPr/>
              <a:t>‹#›</a:t>
            </a:fld>
            <a:endParaRPr lang="zh-TW" altLang="en-US"/>
          </a:p>
        </p:txBody>
      </p:sp>
    </p:spTree>
    <p:extLst>
      <p:ext uri="{BB962C8B-B14F-4D97-AF65-F5344CB8AC3E}">
        <p14:creationId xmlns:p14="http://schemas.microsoft.com/office/powerpoint/2010/main" val="37239350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Ref idx="1002">
        <a:schemeClr val="bg1"/>
      </p:bgRef>
    </p:bg>
    <p:spTree>
      <p:nvGrpSpPr>
        <p:cNvPr id="1" name=""/>
        <p:cNvGrpSpPr/>
        <p:nvPr/>
      </p:nvGrpSpPr>
      <p:grpSpPr>
        <a:xfrm>
          <a:off x="0" y="0"/>
          <a:ext cx="0" cy="0"/>
          <a:chOff x="0" y="0"/>
          <a:chExt cx="0" cy="0"/>
        </a:xfrm>
      </p:grpSpPr>
      <p:sp>
        <p:nvSpPr>
          <p:cNvPr id="8" name="矩形 7"/>
          <p:cNvSpPr/>
          <p:nvPr/>
        </p:nvSpPr>
        <p:spPr>
          <a:xfrm flipH="1">
            <a:off x="2667000" y="0"/>
            <a:ext cx="6477000" cy="6858000"/>
          </a:xfrm>
          <a:prstGeom prst="rect">
            <a:avLst/>
          </a:prstGeom>
          <a:blipFill>
            <a:blip r:embed="rId2"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直線接點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標題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zh-TW" altLang="en-US" smtClean="0"/>
              <a:t>按一下以編輯母片標題樣式</a:t>
            </a:r>
            <a:endParaRPr kumimoji="0" lang="en-US"/>
          </a:p>
        </p:txBody>
      </p:sp>
      <p:sp>
        <p:nvSpPr>
          <p:cNvPr id="25" name="副標題 24"/>
          <p:cNvSpPr>
            <a:spLocks noGrp="1"/>
          </p:cNvSpPr>
          <p:nvPr>
            <p:ph type="subTitle" idx="1"/>
          </p:nvPr>
        </p:nvSpPr>
        <p:spPr>
          <a:xfrm>
            <a:off x="3354442" y="3539864"/>
            <a:ext cx="5114778" cy="1101248"/>
          </a:xfrm>
        </p:spPr>
        <p:txBody>
          <a:bodyPr lIns="45720" tIns="0" rIns="45720" bIns="0"/>
          <a:lstStyle>
            <a:lvl1pPr marL="0" indent="0" algn="r">
              <a:lnSpc>
                <a:spcPct val="100000"/>
              </a:lnSpc>
              <a:spcBef>
                <a:spcPts val="600"/>
              </a:spcBef>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TW" altLang="en-US" dirty="0" smtClean="0"/>
              <a:t>按一下以編輯母片副標題樣式</a:t>
            </a:r>
            <a:endParaRPr kumimoji="0" lang="en-US" dirty="0"/>
          </a:p>
        </p:txBody>
      </p:sp>
      <p:sp>
        <p:nvSpPr>
          <p:cNvPr id="31" name="日期版面配置區 30"/>
          <p:cNvSpPr>
            <a:spLocks noGrp="1"/>
          </p:cNvSpPr>
          <p:nvPr>
            <p:ph type="dt" sz="half" idx="10"/>
          </p:nvPr>
        </p:nvSpPr>
        <p:spPr>
          <a:xfrm>
            <a:off x="5871224" y="6557946"/>
            <a:ext cx="2002464" cy="226902"/>
          </a:xfrm>
          <a:prstGeom prst="rect">
            <a:avLst/>
          </a:prstGeom>
        </p:spPr>
        <p:txBody>
          <a:bodyPr/>
          <a:lstStyle>
            <a:lvl1pPr>
              <a:defRPr lang="en-US" smtClean="0">
                <a:solidFill>
                  <a:srgbClr val="FFFFFF"/>
                </a:solidFill>
              </a:defRPr>
            </a:lvl1pPr>
            <a:extLst/>
          </a:lstStyle>
          <a:p>
            <a:fld id="{4A3E55C4-1B54-4260-BC9F-92F1C3DAF52B}" type="datetimeFigureOut">
              <a:rPr lang="zh-TW" altLang="en-US" smtClean="0"/>
              <a:pPr/>
              <a:t>2013/1/28</a:t>
            </a:fld>
            <a:endParaRPr lang="zh-TW" altLang="en-US"/>
          </a:p>
        </p:txBody>
      </p:sp>
      <p:sp>
        <p:nvSpPr>
          <p:cNvPr id="18" name="頁尾版面配置區 17"/>
          <p:cNvSpPr>
            <a:spLocks noGrp="1"/>
          </p:cNvSpPr>
          <p:nvPr>
            <p:ph type="ftr" sz="quarter" idx="11"/>
          </p:nvPr>
        </p:nvSpPr>
        <p:spPr>
          <a:xfrm>
            <a:off x="2819400" y="6557946"/>
            <a:ext cx="2927722" cy="228600"/>
          </a:xfrm>
          <a:prstGeom prst="rect">
            <a:avLst/>
          </a:prstGeom>
        </p:spPr>
        <p:txBody>
          <a:bodyPr/>
          <a:lstStyle>
            <a:lvl1pPr>
              <a:defRPr lang="en-US" dirty="0">
                <a:solidFill>
                  <a:srgbClr val="FFFFFF"/>
                </a:solidFill>
              </a:defRPr>
            </a:lvl1pPr>
            <a:extLst/>
          </a:lstStyle>
          <a:p>
            <a:endParaRPr lang="zh-TW" altLang="en-US"/>
          </a:p>
        </p:txBody>
      </p:sp>
      <p:sp>
        <p:nvSpPr>
          <p:cNvPr id="29" name="投影片編號版面配置區 28"/>
          <p:cNvSpPr>
            <a:spLocks noGrp="1"/>
          </p:cNvSpPr>
          <p:nvPr>
            <p:ph type="sldNum" sz="quarter" idx="12"/>
          </p:nvPr>
        </p:nvSpPr>
        <p:spPr>
          <a:xfrm>
            <a:off x="7880884" y="6556248"/>
            <a:ext cx="588336" cy="228600"/>
          </a:xfrm>
          <a:prstGeom prst="rect">
            <a:avLst/>
          </a:prstGeom>
        </p:spPr>
        <p:txBody>
          <a:bodyPr/>
          <a:lstStyle>
            <a:lvl1pPr>
              <a:defRPr lang="en-US" smtClean="0">
                <a:solidFill>
                  <a:srgbClr val="FFFFFF"/>
                </a:solidFill>
              </a:defRPr>
            </a:lvl1pPr>
            <a:extLst/>
          </a:lstStyle>
          <a:p>
            <a:fld id="{43A45172-8F7E-402C-BA55-470F886D373C}" type="slidenum">
              <a:rPr lang="zh-TW" altLang="en-US" smtClean="0"/>
              <a:pPr/>
              <a:t>‹#›</a:t>
            </a:fld>
            <a:endParaRPr lang="zh-TW"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extLst/>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p:txBody>
          <a:bodyPr vert="eaVert"/>
          <a:lstStyle>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a:xfrm>
            <a:off x="4245936" y="6557946"/>
            <a:ext cx="2002464" cy="226902"/>
          </a:xfrm>
          <a:prstGeom prst="rect">
            <a:avLst/>
          </a:prstGeom>
        </p:spPr>
        <p:txBody>
          <a:bodyPr/>
          <a:lstStyle>
            <a:extLst/>
          </a:lstStyle>
          <a:p>
            <a:fld id="{4A3E55C4-1B54-4260-BC9F-92F1C3DAF52B}" type="datetimeFigureOut">
              <a:rPr lang="zh-TW" altLang="en-US" smtClean="0"/>
              <a:pPr/>
              <a:t>2013/1/28</a:t>
            </a:fld>
            <a:endParaRPr lang="zh-TW" altLang="en-US"/>
          </a:p>
        </p:txBody>
      </p:sp>
      <p:sp>
        <p:nvSpPr>
          <p:cNvPr id="5" name="頁尾版面配置區 4"/>
          <p:cNvSpPr>
            <a:spLocks noGrp="1"/>
          </p:cNvSpPr>
          <p:nvPr>
            <p:ph type="ftr" sz="quarter" idx="11"/>
          </p:nvPr>
        </p:nvSpPr>
        <p:spPr>
          <a:xfrm>
            <a:off x="285720" y="6572272"/>
            <a:ext cx="3829080" cy="214274"/>
          </a:xfrm>
          <a:prstGeom prst="rect">
            <a:avLst/>
          </a:prstGeom>
        </p:spPr>
        <p:txBody>
          <a:bodyPr/>
          <a:lstStyle>
            <a:extLst/>
          </a:lstStyle>
          <a:p>
            <a:endParaRPr lang="zh-TW" altLang="en-US"/>
          </a:p>
        </p:txBody>
      </p:sp>
      <p:sp>
        <p:nvSpPr>
          <p:cNvPr id="6" name="投影片編號版面配置區 5"/>
          <p:cNvSpPr>
            <a:spLocks noGrp="1"/>
          </p:cNvSpPr>
          <p:nvPr>
            <p:ph type="sldNum" sz="quarter" idx="12"/>
          </p:nvPr>
        </p:nvSpPr>
        <p:spPr>
          <a:xfrm>
            <a:off x="7929586" y="6556248"/>
            <a:ext cx="588336" cy="228600"/>
          </a:xfrm>
          <a:prstGeom prst="rect">
            <a:avLst/>
          </a:prstGeom>
        </p:spPr>
        <p:txBody>
          <a:bodyPr/>
          <a:lstStyle>
            <a:extLst/>
          </a:lstStyle>
          <a:p>
            <a:fld id="{43A45172-8F7E-402C-BA55-470F886D373C}"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7215206" y="274955"/>
            <a:ext cx="861994" cy="5851525"/>
          </a:xfrm>
        </p:spPr>
        <p:txBody>
          <a:bodyPr vert="eaVert" anchor="t"/>
          <a:lstStyle>
            <a:extLst/>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a:xfrm>
            <a:off x="457200" y="274642"/>
            <a:ext cx="6472254" cy="5851525"/>
          </a:xfrm>
        </p:spPr>
        <p:txBody>
          <a:bodyPr vert="eaVert"/>
          <a:lstStyle>
            <a:extLst/>
          </a:lstStyle>
          <a:p>
            <a:pPr lvl="0" eaLnBrk="1" latinLnBrk="0" hangingPunct="1"/>
            <a:r>
              <a:rPr lang="zh-TW" altLang="en-US" dirty="0" smtClean="0"/>
              <a:t>按一下以編輯母片文字樣式</a:t>
            </a:r>
          </a:p>
          <a:p>
            <a:pPr lvl="1" eaLnBrk="1" latinLnBrk="0" hangingPunct="1"/>
            <a:r>
              <a:rPr lang="zh-TW" altLang="en-US" dirty="0" smtClean="0"/>
              <a:t>第二層</a:t>
            </a:r>
          </a:p>
          <a:p>
            <a:pPr lvl="2" eaLnBrk="1" latinLnBrk="0" hangingPunct="1"/>
            <a:r>
              <a:rPr lang="zh-TW" altLang="en-US" dirty="0" smtClean="0"/>
              <a:t>第三層</a:t>
            </a:r>
          </a:p>
          <a:p>
            <a:pPr lvl="3" eaLnBrk="1" latinLnBrk="0" hangingPunct="1"/>
            <a:r>
              <a:rPr lang="zh-TW" altLang="en-US" dirty="0" smtClean="0"/>
              <a:t>第四層</a:t>
            </a:r>
          </a:p>
          <a:p>
            <a:pPr lvl="4" eaLnBrk="1" latinLnBrk="0" hangingPunct="1"/>
            <a:r>
              <a:rPr lang="zh-TW" altLang="en-US" dirty="0" smtClean="0"/>
              <a:t>第五層</a:t>
            </a:r>
            <a:endParaRPr kumimoji="0" lang="en-US" dirty="0"/>
          </a:p>
        </p:txBody>
      </p:sp>
      <p:sp>
        <p:nvSpPr>
          <p:cNvPr id="4" name="日期版面配置區 3"/>
          <p:cNvSpPr>
            <a:spLocks noGrp="1"/>
          </p:cNvSpPr>
          <p:nvPr>
            <p:ph type="dt" sz="half" idx="10"/>
          </p:nvPr>
        </p:nvSpPr>
        <p:spPr>
          <a:xfrm>
            <a:off x="4242816" y="6557946"/>
            <a:ext cx="2002464" cy="226902"/>
          </a:xfrm>
          <a:prstGeom prst="rect">
            <a:avLst/>
          </a:prstGeom>
        </p:spPr>
        <p:txBody>
          <a:bodyPr/>
          <a:lstStyle>
            <a:extLst/>
          </a:lstStyle>
          <a:p>
            <a:fld id="{4A3E55C4-1B54-4260-BC9F-92F1C3DAF52B}" type="datetimeFigureOut">
              <a:rPr lang="zh-TW" altLang="en-US" smtClean="0"/>
              <a:pPr/>
              <a:t>2013/1/28</a:t>
            </a:fld>
            <a:endParaRPr lang="zh-TW" altLang="en-US"/>
          </a:p>
        </p:txBody>
      </p:sp>
      <p:sp>
        <p:nvSpPr>
          <p:cNvPr id="5" name="頁尾版面配置區 4"/>
          <p:cNvSpPr>
            <a:spLocks noGrp="1"/>
          </p:cNvSpPr>
          <p:nvPr>
            <p:ph type="ftr" sz="quarter" idx="11"/>
          </p:nvPr>
        </p:nvSpPr>
        <p:spPr>
          <a:xfrm>
            <a:off x="457200" y="6556248"/>
            <a:ext cx="3657600" cy="228600"/>
          </a:xfrm>
          <a:prstGeom prst="rect">
            <a:avLst/>
          </a:prstGeom>
        </p:spPr>
        <p:txBody>
          <a:bodyPr/>
          <a:lstStyle>
            <a:extLst/>
          </a:lstStyle>
          <a:p>
            <a:endParaRPr lang="zh-TW" altLang="en-US"/>
          </a:p>
        </p:txBody>
      </p:sp>
      <p:sp>
        <p:nvSpPr>
          <p:cNvPr id="6" name="投影片編號版面配置區 5"/>
          <p:cNvSpPr>
            <a:spLocks noGrp="1"/>
          </p:cNvSpPr>
          <p:nvPr>
            <p:ph type="sldNum" sz="quarter" idx="12"/>
          </p:nvPr>
        </p:nvSpPr>
        <p:spPr>
          <a:xfrm>
            <a:off x="6254496" y="6553200"/>
            <a:ext cx="588336" cy="228600"/>
          </a:xfrm>
          <a:prstGeom prst="rect">
            <a:avLst/>
          </a:prstGeom>
        </p:spPr>
        <p:txBody>
          <a:bodyPr/>
          <a:lstStyle>
            <a:lvl1pPr>
              <a:defRPr>
                <a:solidFill>
                  <a:schemeClr val="tx2"/>
                </a:solidFill>
              </a:defRPr>
            </a:lvl1pPr>
            <a:extLst/>
          </a:lstStyle>
          <a:p>
            <a:fld id="{43A45172-8F7E-402C-BA55-470F886D373C}"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標題及物件">
    <p:spTree>
      <p:nvGrpSpPr>
        <p:cNvPr id="1" name=""/>
        <p:cNvGrpSpPr/>
        <p:nvPr/>
      </p:nvGrpSpPr>
      <p:grpSpPr>
        <a:xfrm>
          <a:off x="0" y="0"/>
          <a:ext cx="0" cy="0"/>
          <a:chOff x="0" y="0"/>
          <a:chExt cx="0" cy="0"/>
        </a:xfrm>
      </p:grpSpPr>
      <p:sp>
        <p:nvSpPr>
          <p:cNvPr id="3" name="內容版面配置區 2"/>
          <p:cNvSpPr>
            <a:spLocks noGrp="1"/>
          </p:cNvSpPr>
          <p:nvPr>
            <p:ph idx="1"/>
          </p:nvPr>
        </p:nvSpPr>
        <p:spPr>
          <a:xfrm>
            <a:off x="285720" y="1357298"/>
            <a:ext cx="8215370" cy="5098438"/>
          </a:xfrm>
        </p:spPr>
        <p:txBody>
          <a:bodyPr/>
          <a:lstStyle>
            <a:lvl1pPr>
              <a:lnSpc>
                <a:spcPct val="120000"/>
              </a:lnSpc>
              <a:spcBef>
                <a:spcPts val="1000"/>
              </a:spcBef>
              <a:defRPr sz="2400"/>
            </a:lvl1pPr>
            <a:lvl2pPr>
              <a:lnSpc>
                <a:spcPct val="120000"/>
              </a:lnSpc>
              <a:spcBef>
                <a:spcPts val="1000"/>
              </a:spcBef>
              <a:defRPr sz="2000"/>
            </a:lvl2pPr>
            <a:lvl3pPr>
              <a:lnSpc>
                <a:spcPct val="120000"/>
              </a:lnSpc>
              <a:spcBef>
                <a:spcPts val="1000"/>
              </a:spcBef>
              <a:defRPr sz="1800"/>
            </a:lvl3pPr>
            <a:lvl4pPr>
              <a:lnSpc>
                <a:spcPct val="120000"/>
              </a:lnSpc>
              <a:spcBef>
                <a:spcPts val="1000"/>
              </a:spcBef>
              <a:defRPr sz="1600"/>
            </a:lvl4pPr>
            <a:lvl5pPr>
              <a:lnSpc>
                <a:spcPct val="120000"/>
              </a:lnSpc>
              <a:spcBef>
                <a:spcPts val="1000"/>
              </a:spcBef>
              <a:defRPr sz="1600"/>
            </a:lvl5pPr>
            <a:extLst/>
          </a:lstStyle>
          <a:p>
            <a:pPr lvl="0" eaLnBrk="1" latinLnBrk="0" hangingPunct="1"/>
            <a:r>
              <a:rPr lang="zh-TW" altLang="en-US" dirty="0" smtClean="0"/>
              <a:t>按一下以編輯母片文字樣式</a:t>
            </a:r>
          </a:p>
          <a:p>
            <a:pPr lvl="1" eaLnBrk="1" latinLnBrk="0" hangingPunct="1"/>
            <a:r>
              <a:rPr lang="zh-TW" altLang="en-US" dirty="0" smtClean="0"/>
              <a:t>第二層</a:t>
            </a:r>
          </a:p>
          <a:p>
            <a:pPr lvl="2" eaLnBrk="1" latinLnBrk="0" hangingPunct="1"/>
            <a:r>
              <a:rPr lang="zh-TW" altLang="en-US" dirty="0" smtClean="0"/>
              <a:t>第三層</a:t>
            </a:r>
          </a:p>
          <a:p>
            <a:pPr lvl="3" eaLnBrk="1" latinLnBrk="0" hangingPunct="1"/>
            <a:r>
              <a:rPr lang="zh-TW" altLang="en-US" dirty="0" smtClean="0"/>
              <a:t>第四層</a:t>
            </a:r>
          </a:p>
          <a:p>
            <a:pPr lvl="4" eaLnBrk="1" latinLnBrk="0" hangingPunct="1"/>
            <a:r>
              <a:rPr lang="zh-TW" altLang="en-US" dirty="0" smtClean="0"/>
              <a:t>第五層</a:t>
            </a:r>
            <a:endParaRPr kumimoji="0" lang="en-US" dirty="0"/>
          </a:p>
        </p:txBody>
      </p:sp>
      <p:sp>
        <p:nvSpPr>
          <p:cNvPr id="6" name="標題 5"/>
          <p:cNvSpPr>
            <a:spLocks noGrp="1"/>
          </p:cNvSpPr>
          <p:nvPr>
            <p:ph type="title"/>
          </p:nvPr>
        </p:nvSpPr>
        <p:spPr/>
        <p:txBody>
          <a:bodyPr/>
          <a:lstStyle/>
          <a:p>
            <a:r>
              <a:rPr lang="zh-TW" altLang="en-US" smtClean="0"/>
              <a:t>按一下以編輯母片標題樣式</a:t>
            </a:r>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bg>
      <p:bgRef idx="1001">
        <a:schemeClr val="bg1"/>
      </p:bgRef>
    </p:bg>
    <p:spTree>
      <p:nvGrpSpPr>
        <p:cNvPr id="1" name=""/>
        <p:cNvGrpSpPr/>
        <p:nvPr/>
      </p:nvGrpSpPr>
      <p:grpSpPr>
        <a:xfrm>
          <a:off x="0" y="0"/>
          <a:ext cx="0" cy="0"/>
          <a:chOff x="0" y="0"/>
          <a:chExt cx="0" cy="0"/>
        </a:xfrm>
      </p:grpSpPr>
      <p:sp>
        <p:nvSpPr>
          <p:cNvPr id="2" name="標題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TW" altLang="en-US" smtClean="0"/>
              <a:t>按一下以編輯母片文字樣式</a:t>
            </a:r>
          </a:p>
        </p:txBody>
      </p:sp>
      <p:sp>
        <p:nvSpPr>
          <p:cNvPr id="4" name="日期版面配置區 3"/>
          <p:cNvSpPr>
            <a:spLocks noGrp="1"/>
          </p:cNvSpPr>
          <p:nvPr>
            <p:ph type="dt" sz="half" idx="10"/>
          </p:nvPr>
        </p:nvSpPr>
        <p:spPr>
          <a:xfrm>
            <a:off x="4724238" y="6556810"/>
            <a:ext cx="2002464" cy="226902"/>
          </a:xfrm>
          <a:prstGeom prst="rect">
            <a:avLst/>
          </a:prstGeom>
        </p:spPr>
        <p:txBody>
          <a:bodyPr bIns="0" anchor="b"/>
          <a:lstStyle>
            <a:lvl1pPr>
              <a:defRPr>
                <a:solidFill>
                  <a:schemeClr val="tx2"/>
                </a:solidFill>
              </a:defRPr>
            </a:lvl1pPr>
            <a:extLst/>
          </a:lstStyle>
          <a:p>
            <a:fld id="{4A3E55C4-1B54-4260-BC9F-92F1C3DAF52B}" type="datetimeFigureOut">
              <a:rPr lang="zh-TW" altLang="en-US" smtClean="0"/>
              <a:pPr/>
              <a:t>2013/1/28</a:t>
            </a:fld>
            <a:endParaRPr lang="zh-TW" altLang="en-US"/>
          </a:p>
        </p:txBody>
      </p:sp>
      <p:sp>
        <p:nvSpPr>
          <p:cNvPr id="5" name="頁尾版面配置區 4"/>
          <p:cNvSpPr>
            <a:spLocks noGrp="1"/>
          </p:cNvSpPr>
          <p:nvPr>
            <p:ph type="ftr" sz="quarter" idx="11"/>
          </p:nvPr>
        </p:nvSpPr>
        <p:spPr>
          <a:xfrm>
            <a:off x="1735358" y="6556810"/>
            <a:ext cx="2895600" cy="228600"/>
          </a:xfrm>
          <a:prstGeom prst="rect">
            <a:avLst/>
          </a:prstGeom>
        </p:spPr>
        <p:txBody>
          <a:bodyPr bIns="0" anchor="b"/>
          <a:lstStyle>
            <a:lvl1pPr>
              <a:defRPr>
                <a:solidFill>
                  <a:schemeClr val="tx2"/>
                </a:solidFill>
              </a:defRPr>
            </a:lvl1pPr>
            <a:extLst/>
          </a:lstStyle>
          <a:p>
            <a:endParaRPr lang="zh-TW" altLang="en-US"/>
          </a:p>
        </p:txBody>
      </p:sp>
      <p:sp>
        <p:nvSpPr>
          <p:cNvPr id="6" name="投影片編號版面配置區 5"/>
          <p:cNvSpPr>
            <a:spLocks noGrp="1"/>
          </p:cNvSpPr>
          <p:nvPr>
            <p:ph type="sldNum" sz="quarter" idx="12"/>
          </p:nvPr>
        </p:nvSpPr>
        <p:spPr>
          <a:xfrm>
            <a:off x="6733952" y="6555112"/>
            <a:ext cx="588336" cy="228600"/>
          </a:xfrm>
          <a:prstGeom prst="rect">
            <a:avLst/>
          </a:prstGeom>
        </p:spPr>
        <p:txBody>
          <a:bodyPr/>
          <a:lstStyle>
            <a:extLst/>
          </a:lstStyle>
          <a:p>
            <a:fld id="{43A45172-8F7E-402C-BA55-470F886D373C}" type="slidenum">
              <a:rPr lang="zh-TW" altLang="en-US" smtClean="0"/>
              <a:pPr/>
              <a:t>‹#›</a:t>
            </a:fld>
            <a:endParaRPr lang="zh-TW"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a:xfrm>
            <a:off x="285720" y="320040"/>
            <a:ext cx="8215370" cy="680068"/>
          </a:xfrm>
        </p:spPr>
        <p:txBody>
          <a:bodyPr/>
          <a:lstStyle>
            <a:extLst/>
          </a:lstStyle>
          <a:p>
            <a:r>
              <a:rPr kumimoji="0" lang="zh-TW" altLang="en-US" dirty="0" smtClean="0"/>
              <a:t>按一下以編輯母片標題樣式</a:t>
            </a:r>
            <a:endParaRPr kumimoji="0" lang="en-US" dirty="0"/>
          </a:p>
        </p:txBody>
      </p:sp>
      <p:sp>
        <p:nvSpPr>
          <p:cNvPr id="3" name="內容版面配置區 2"/>
          <p:cNvSpPr>
            <a:spLocks noGrp="1"/>
          </p:cNvSpPr>
          <p:nvPr>
            <p:ph sz="half" idx="1"/>
          </p:nvPr>
        </p:nvSpPr>
        <p:spPr>
          <a:xfrm>
            <a:off x="285720" y="1285860"/>
            <a:ext cx="4000528" cy="5143536"/>
          </a:xfrm>
        </p:spPr>
        <p:txBody>
          <a:bodyPr anchor="t"/>
          <a:lstStyle>
            <a:lvl1pPr>
              <a:lnSpc>
                <a:spcPct val="120000"/>
              </a:lnSpc>
              <a:spcBef>
                <a:spcPts val="800"/>
              </a:spcBef>
              <a:defRPr sz="2000"/>
            </a:lvl1pPr>
            <a:lvl2pPr>
              <a:lnSpc>
                <a:spcPct val="120000"/>
              </a:lnSpc>
              <a:spcBef>
                <a:spcPts val="800"/>
              </a:spcBef>
              <a:defRPr sz="1800"/>
            </a:lvl2pPr>
            <a:lvl3pPr>
              <a:lnSpc>
                <a:spcPct val="120000"/>
              </a:lnSpc>
              <a:spcBef>
                <a:spcPts val="800"/>
              </a:spcBef>
              <a:defRPr sz="1800"/>
            </a:lvl3pPr>
            <a:lvl4pPr>
              <a:lnSpc>
                <a:spcPct val="120000"/>
              </a:lnSpc>
              <a:spcBef>
                <a:spcPts val="800"/>
              </a:spcBef>
              <a:defRPr sz="1800"/>
            </a:lvl4pPr>
            <a:lvl5pPr>
              <a:lnSpc>
                <a:spcPct val="120000"/>
              </a:lnSpc>
              <a:spcBef>
                <a:spcPts val="800"/>
              </a:spcBef>
              <a:defRPr sz="1800"/>
            </a:lvl5pPr>
            <a:extLst/>
          </a:lstStyle>
          <a:p>
            <a:pPr lvl="0" eaLnBrk="1" latinLnBrk="0" hangingPunct="1"/>
            <a:r>
              <a:rPr lang="zh-TW" altLang="en-US" dirty="0" smtClean="0"/>
              <a:t>按一下以編輯母片文字樣式</a:t>
            </a:r>
          </a:p>
          <a:p>
            <a:pPr lvl="1" eaLnBrk="1" latinLnBrk="0" hangingPunct="1"/>
            <a:r>
              <a:rPr lang="zh-TW" altLang="en-US" dirty="0" smtClean="0"/>
              <a:t>第二層</a:t>
            </a:r>
          </a:p>
          <a:p>
            <a:pPr lvl="2" eaLnBrk="1" latinLnBrk="0" hangingPunct="1"/>
            <a:r>
              <a:rPr lang="zh-TW" altLang="en-US" dirty="0" smtClean="0"/>
              <a:t>第三層</a:t>
            </a:r>
          </a:p>
          <a:p>
            <a:pPr lvl="3" eaLnBrk="1" latinLnBrk="0" hangingPunct="1"/>
            <a:r>
              <a:rPr lang="zh-TW" altLang="en-US" dirty="0" smtClean="0"/>
              <a:t>第四層</a:t>
            </a:r>
          </a:p>
          <a:p>
            <a:pPr lvl="4" eaLnBrk="1" latinLnBrk="0" hangingPunct="1"/>
            <a:r>
              <a:rPr lang="zh-TW" altLang="en-US" dirty="0" smtClean="0"/>
              <a:t>第五層</a:t>
            </a:r>
            <a:endParaRPr kumimoji="0" lang="en-US" dirty="0"/>
          </a:p>
        </p:txBody>
      </p:sp>
      <p:sp>
        <p:nvSpPr>
          <p:cNvPr id="4" name="內容版面配置區 3"/>
          <p:cNvSpPr>
            <a:spLocks noGrp="1"/>
          </p:cNvSpPr>
          <p:nvPr>
            <p:ph sz="half" idx="2"/>
          </p:nvPr>
        </p:nvSpPr>
        <p:spPr>
          <a:xfrm>
            <a:off x="4500562" y="1285860"/>
            <a:ext cx="4007360" cy="5143536"/>
          </a:xfrm>
        </p:spPr>
        <p:txBody>
          <a:bodyPr anchor="t"/>
          <a:lstStyle>
            <a:lvl1pPr>
              <a:lnSpc>
                <a:spcPct val="120000"/>
              </a:lnSpc>
              <a:spcBef>
                <a:spcPts val="800"/>
              </a:spcBef>
              <a:defRPr sz="2000"/>
            </a:lvl1pPr>
            <a:lvl2pPr>
              <a:lnSpc>
                <a:spcPct val="120000"/>
              </a:lnSpc>
              <a:spcBef>
                <a:spcPts val="800"/>
              </a:spcBef>
              <a:defRPr sz="1800"/>
            </a:lvl2pPr>
            <a:lvl3pPr>
              <a:lnSpc>
                <a:spcPct val="120000"/>
              </a:lnSpc>
              <a:spcBef>
                <a:spcPts val="800"/>
              </a:spcBef>
              <a:defRPr sz="1800"/>
            </a:lvl3pPr>
            <a:lvl4pPr>
              <a:lnSpc>
                <a:spcPct val="120000"/>
              </a:lnSpc>
              <a:spcBef>
                <a:spcPts val="800"/>
              </a:spcBef>
              <a:defRPr sz="1800"/>
            </a:lvl4pPr>
            <a:lvl5pPr>
              <a:lnSpc>
                <a:spcPct val="120000"/>
              </a:lnSpc>
              <a:spcBef>
                <a:spcPts val="800"/>
              </a:spcBef>
              <a:defRPr sz="1800"/>
            </a:lvl5pPr>
            <a:extLst/>
          </a:lstStyle>
          <a:p>
            <a:pPr lvl="0" eaLnBrk="1" latinLnBrk="0" hangingPunct="1"/>
            <a:r>
              <a:rPr lang="zh-TW" altLang="en-US" dirty="0" smtClean="0"/>
              <a:t>按一下以編輯母片文字樣式</a:t>
            </a:r>
          </a:p>
          <a:p>
            <a:pPr lvl="1" eaLnBrk="1" latinLnBrk="0" hangingPunct="1"/>
            <a:r>
              <a:rPr lang="zh-TW" altLang="en-US" dirty="0" smtClean="0"/>
              <a:t>第二層</a:t>
            </a:r>
          </a:p>
          <a:p>
            <a:pPr lvl="2" eaLnBrk="1" latinLnBrk="0" hangingPunct="1"/>
            <a:r>
              <a:rPr lang="zh-TW" altLang="en-US" dirty="0" smtClean="0"/>
              <a:t>第三層</a:t>
            </a:r>
          </a:p>
          <a:p>
            <a:pPr lvl="3" eaLnBrk="1" latinLnBrk="0" hangingPunct="1"/>
            <a:r>
              <a:rPr lang="zh-TW" altLang="en-US" dirty="0" smtClean="0"/>
              <a:t>第四層</a:t>
            </a:r>
          </a:p>
          <a:p>
            <a:pPr lvl="4" eaLnBrk="1" latinLnBrk="0" hangingPunct="1"/>
            <a:r>
              <a:rPr lang="zh-TW" altLang="en-US" dirty="0" smtClean="0"/>
              <a:t>第五層</a:t>
            </a:r>
            <a:endParaRPr kumimoji="0"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320040"/>
            <a:ext cx="7242048" cy="1143000"/>
          </a:xfrm>
        </p:spPr>
        <p:txBody>
          <a:bodyPr anchor="b"/>
          <a:lstStyle>
            <a:lvl1pPr>
              <a:defRPr/>
            </a:lvl1pPr>
            <a:extLst/>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TW" altLang="en-US" smtClean="0"/>
              <a:t>按一下以編輯母片文字樣式</a:t>
            </a:r>
          </a:p>
        </p:txBody>
      </p:sp>
      <p:sp>
        <p:nvSpPr>
          <p:cNvPr id="4" name="文字版面配置區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TW" altLang="en-US" smtClean="0"/>
              <a:t>按一下以編輯母片文字樣式</a:t>
            </a:r>
          </a:p>
        </p:txBody>
      </p:sp>
      <p:sp>
        <p:nvSpPr>
          <p:cNvPr id="5" name="內容版面配置區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6" name="內容版面配置區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7" name="日期版面配置區 6"/>
          <p:cNvSpPr>
            <a:spLocks noGrp="1"/>
          </p:cNvSpPr>
          <p:nvPr>
            <p:ph type="dt" sz="half" idx="10"/>
          </p:nvPr>
        </p:nvSpPr>
        <p:spPr>
          <a:xfrm>
            <a:off x="4245936" y="6557946"/>
            <a:ext cx="2002464" cy="226902"/>
          </a:xfrm>
          <a:prstGeom prst="rect">
            <a:avLst/>
          </a:prstGeom>
        </p:spPr>
        <p:txBody>
          <a:bodyPr/>
          <a:lstStyle>
            <a:extLst/>
          </a:lstStyle>
          <a:p>
            <a:fld id="{4A3E55C4-1B54-4260-BC9F-92F1C3DAF52B}" type="datetimeFigureOut">
              <a:rPr lang="zh-TW" altLang="en-US" smtClean="0"/>
              <a:pPr/>
              <a:t>2013/1/28</a:t>
            </a:fld>
            <a:endParaRPr lang="zh-TW" altLang="en-US"/>
          </a:p>
        </p:txBody>
      </p:sp>
      <p:sp>
        <p:nvSpPr>
          <p:cNvPr id="8" name="頁尾版面配置區 7"/>
          <p:cNvSpPr>
            <a:spLocks noGrp="1"/>
          </p:cNvSpPr>
          <p:nvPr>
            <p:ph type="ftr" sz="quarter" idx="11"/>
          </p:nvPr>
        </p:nvSpPr>
        <p:spPr>
          <a:xfrm>
            <a:off x="285720" y="6572272"/>
            <a:ext cx="3829080" cy="214274"/>
          </a:xfrm>
          <a:prstGeom prst="rect">
            <a:avLst/>
          </a:prstGeom>
        </p:spPr>
        <p:txBody>
          <a:bodyPr/>
          <a:lstStyle>
            <a:extLst/>
          </a:lstStyle>
          <a:p>
            <a:endParaRPr lang="zh-TW" altLang="en-US"/>
          </a:p>
        </p:txBody>
      </p:sp>
      <p:sp>
        <p:nvSpPr>
          <p:cNvPr id="9" name="投影片編號版面配置區 8"/>
          <p:cNvSpPr>
            <a:spLocks noGrp="1"/>
          </p:cNvSpPr>
          <p:nvPr>
            <p:ph type="sldNum" sz="quarter" idx="12"/>
          </p:nvPr>
        </p:nvSpPr>
        <p:spPr>
          <a:xfrm>
            <a:off x="7929586" y="6556248"/>
            <a:ext cx="588336" cy="228600"/>
          </a:xfrm>
          <a:prstGeom prst="rect">
            <a:avLst/>
          </a:prstGeom>
        </p:spPr>
        <p:txBody>
          <a:bodyPr/>
          <a:lstStyle>
            <a:extLst/>
          </a:lstStyle>
          <a:p>
            <a:fld id="{43A45172-8F7E-402C-BA55-470F886D373C}"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a:xfrm>
            <a:off x="285720" y="320040"/>
            <a:ext cx="8072494" cy="680068"/>
          </a:xfrm>
        </p:spPr>
        <p:txBody>
          <a:bodyPr/>
          <a:lstStyle>
            <a:extLst/>
          </a:lstStyle>
          <a:p>
            <a:r>
              <a:rPr kumimoji="0" lang="zh-TW" altLang="en-US" dirty="0" smtClean="0"/>
              <a:t>按一下以編輯母片標題樣式</a:t>
            </a:r>
            <a:endParaRPr kumimoji="0" lang="en-US" dirty="0"/>
          </a:p>
        </p:txBody>
      </p:sp>
      <p:sp>
        <p:nvSpPr>
          <p:cNvPr id="6" name="頁尾版面配置區 3"/>
          <p:cNvSpPr>
            <a:spLocks noGrp="1"/>
          </p:cNvSpPr>
          <p:nvPr>
            <p:ph type="ftr" sz="quarter" idx="3"/>
          </p:nvPr>
        </p:nvSpPr>
        <p:spPr>
          <a:xfrm>
            <a:off x="285720" y="6572272"/>
            <a:ext cx="3829080" cy="214274"/>
          </a:xfrm>
          <a:prstGeom prst="rect">
            <a:avLst/>
          </a:prstGeom>
        </p:spPr>
        <p:txBody>
          <a:bodyPr vert="horz" tIns="0" bIns="0" anchor="b"/>
          <a:lstStyle>
            <a:lvl1pPr algn="l" eaLnBrk="1" latinLnBrk="0" hangingPunct="1">
              <a:defRPr kumimoji="0" sz="1000">
                <a:solidFill>
                  <a:schemeClr val="tx2"/>
                </a:solidFill>
              </a:defRPr>
            </a:lvl1pPr>
            <a:extLst/>
          </a:lstStyle>
          <a:p>
            <a:r>
              <a:rPr lang="en-US" altLang="zh-TW" dirty="0" smtClean="0"/>
              <a:t>Information Security Course and Laboratories (ISCAL)</a:t>
            </a:r>
            <a:endParaRPr lang="zh-TW" altLang="en-US" dirty="0"/>
          </a:p>
        </p:txBody>
      </p:sp>
      <p:sp>
        <p:nvSpPr>
          <p:cNvPr id="7" name="投影片編號版面配置區 15"/>
          <p:cNvSpPr>
            <a:spLocks noGrp="1"/>
          </p:cNvSpPr>
          <p:nvPr>
            <p:ph type="sldNum" sz="quarter" idx="4"/>
          </p:nvPr>
        </p:nvSpPr>
        <p:spPr>
          <a:xfrm>
            <a:off x="7929586"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1F999C51-7129-4ACB-A1F5-532040B605C4}" type="slidenum">
              <a:rPr lang="zh-TW" altLang="en-US" smtClean="0"/>
              <a:pPr/>
              <a:t>‹#›</a:t>
            </a:fld>
            <a:endParaRPr lang="zh-TW"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a:xfrm>
            <a:off x="4245936" y="6557946"/>
            <a:ext cx="2002464" cy="226902"/>
          </a:xfrm>
          <a:prstGeom prst="rect">
            <a:avLst/>
          </a:prstGeom>
        </p:spPr>
        <p:txBody>
          <a:bodyPr/>
          <a:lstStyle>
            <a:lvl1pPr>
              <a:defRPr>
                <a:solidFill>
                  <a:schemeClr val="tx2"/>
                </a:solidFill>
              </a:defRPr>
            </a:lvl1pPr>
            <a:extLst/>
          </a:lstStyle>
          <a:p>
            <a:fld id="{4A3E55C4-1B54-4260-BC9F-92F1C3DAF52B}" type="datetimeFigureOut">
              <a:rPr lang="zh-TW" altLang="en-US" smtClean="0"/>
              <a:pPr/>
              <a:t>2013/1/28</a:t>
            </a:fld>
            <a:endParaRPr lang="zh-TW" altLang="en-US"/>
          </a:p>
        </p:txBody>
      </p:sp>
      <p:sp>
        <p:nvSpPr>
          <p:cNvPr id="3" name="頁尾版面配置區 2"/>
          <p:cNvSpPr>
            <a:spLocks noGrp="1"/>
          </p:cNvSpPr>
          <p:nvPr>
            <p:ph type="ftr" sz="quarter" idx="11"/>
          </p:nvPr>
        </p:nvSpPr>
        <p:spPr>
          <a:xfrm>
            <a:off x="285720" y="6572272"/>
            <a:ext cx="3829080" cy="214274"/>
          </a:xfrm>
          <a:prstGeom prst="rect">
            <a:avLst/>
          </a:prstGeom>
        </p:spPr>
        <p:txBody>
          <a:bodyPr/>
          <a:lstStyle>
            <a:lvl1pPr>
              <a:defRPr>
                <a:solidFill>
                  <a:schemeClr val="tx2"/>
                </a:solidFill>
              </a:defRPr>
            </a:lvl1pPr>
            <a:extLst/>
          </a:lstStyle>
          <a:p>
            <a:endParaRPr lang="zh-TW" altLang="en-US"/>
          </a:p>
        </p:txBody>
      </p:sp>
      <p:sp>
        <p:nvSpPr>
          <p:cNvPr id="4" name="投影片編號版面配置區 3"/>
          <p:cNvSpPr>
            <a:spLocks noGrp="1"/>
          </p:cNvSpPr>
          <p:nvPr>
            <p:ph type="sldNum" sz="quarter" idx="12"/>
          </p:nvPr>
        </p:nvSpPr>
        <p:spPr>
          <a:xfrm>
            <a:off x="7929586" y="6556248"/>
            <a:ext cx="588336" cy="228600"/>
          </a:xfrm>
          <a:prstGeom prst="rect">
            <a:avLst/>
          </a:prstGeom>
        </p:spPr>
        <p:txBody>
          <a:bodyPr/>
          <a:lstStyle>
            <a:extLst/>
          </a:lstStyle>
          <a:p>
            <a:fld id="{43A45172-8F7E-402C-BA55-470F886D373C}"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zh-TW" altLang="en-US" smtClean="0"/>
              <a:t>按一下以編輯母片標題樣式</a:t>
            </a:r>
            <a:endParaRPr kumimoji="0" lang="en-US"/>
          </a:p>
        </p:txBody>
      </p:sp>
      <p:sp>
        <p:nvSpPr>
          <p:cNvPr id="3" name="文字版面配置區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zh-TW" altLang="en-US" smtClean="0"/>
              <a:t>按一下以編輯母片文字樣式</a:t>
            </a:r>
          </a:p>
        </p:txBody>
      </p:sp>
      <p:sp>
        <p:nvSpPr>
          <p:cNvPr id="4" name="內容版面配置區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日期版面配置區 4"/>
          <p:cNvSpPr>
            <a:spLocks noGrp="1"/>
          </p:cNvSpPr>
          <p:nvPr>
            <p:ph type="dt" sz="half" idx="10"/>
          </p:nvPr>
        </p:nvSpPr>
        <p:spPr>
          <a:xfrm>
            <a:off x="4245936" y="6557946"/>
            <a:ext cx="2002464" cy="226902"/>
          </a:xfrm>
          <a:prstGeom prst="rect">
            <a:avLst/>
          </a:prstGeom>
        </p:spPr>
        <p:txBody>
          <a:bodyPr/>
          <a:lstStyle>
            <a:extLst/>
          </a:lstStyle>
          <a:p>
            <a:fld id="{4A3E55C4-1B54-4260-BC9F-92F1C3DAF52B}" type="datetimeFigureOut">
              <a:rPr lang="zh-TW" altLang="en-US" smtClean="0"/>
              <a:pPr/>
              <a:t>2013/1/28</a:t>
            </a:fld>
            <a:endParaRPr lang="zh-TW" altLang="en-US"/>
          </a:p>
        </p:txBody>
      </p:sp>
      <p:sp>
        <p:nvSpPr>
          <p:cNvPr id="6" name="頁尾版面配置區 5"/>
          <p:cNvSpPr>
            <a:spLocks noGrp="1"/>
          </p:cNvSpPr>
          <p:nvPr>
            <p:ph type="ftr" sz="quarter" idx="11"/>
          </p:nvPr>
        </p:nvSpPr>
        <p:spPr>
          <a:xfrm>
            <a:off x="285720" y="6572272"/>
            <a:ext cx="3829080" cy="214274"/>
          </a:xfrm>
          <a:prstGeom prst="rect">
            <a:avLst/>
          </a:prstGeom>
        </p:spPr>
        <p:txBody>
          <a:bodyPr/>
          <a:lstStyle>
            <a:extLst/>
          </a:lstStyle>
          <a:p>
            <a:endParaRPr lang="zh-TW" altLang="en-US"/>
          </a:p>
        </p:txBody>
      </p:sp>
      <p:sp>
        <p:nvSpPr>
          <p:cNvPr id="7" name="投影片編號版面配置區 6"/>
          <p:cNvSpPr>
            <a:spLocks noGrp="1"/>
          </p:cNvSpPr>
          <p:nvPr>
            <p:ph type="sldNum" sz="quarter" idx="12"/>
          </p:nvPr>
        </p:nvSpPr>
        <p:spPr>
          <a:xfrm>
            <a:off x="7929586" y="6556248"/>
            <a:ext cx="588336" cy="228600"/>
          </a:xfrm>
          <a:prstGeom prst="rect">
            <a:avLst/>
          </a:prstGeom>
        </p:spPr>
        <p:txBody>
          <a:bodyPr/>
          <a:lstStyle>
            <a:extLst/>
          </a:lstStyle>
          <a:p>
            <a:fld id="{43A45172-8F7E-402C-BA55-470F886D373C}"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bg>
      <p:bgRef idx="1002">
        <a:schemeClr val="bg2"/>
      </p:bgRef>
    </p:bg>
    <p:spTree>
      <p:nvGrpSpPr>
        <p:cNvPr id="1" name=""/>
        <p:cNvGrpSpPr/>
        <p:nvPr/>
      </p:nvGrpSpPr>
      <p:grpSpPr>
        <a:xfrm>
          <a:off x="0" y="0"/>
          <a:ext cx="0" cy="0"/>
          <a:chOff x="0" y="0"/>
          <a:chExt cx="0" cy="0"/>
        </a:xfrm>
      </p:grpSpPr>
      <p:sp>
        <p:nvSpPr>
          <p:cNvPr id="8" name="矩形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矩形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標題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zh-TW" altLang="en-US" smtClean="0"/>
              <a:t>按一下以編輯母片標題樣式</a:t>
            </a:r>
            <a:endParaRPr kumimoji="0" lang="en-US" dirty="0"/>
          </a:p>
        </p:txBody>
      </p:sp>
      <p:sp>
        <p:nvSpPr>
          <p:cNvPr id="4" name="文字版面配置區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zh-TW" altLang="en-US" smtClean="0"/>
              <a:t>按一下以編輯母片文字樣式</a:t>
            </a:r>
          </a:p>
        </p:txBody>
      </p:sp>
      <p:sp>
        <p:nvSpPr>
          <p:cNvPr id="5" name="日期版面配置區 4"/>
          <p:cNvSpPr>
            <a:spLocks noGrp="1"/>
          </p:cNvSpPr>
          <p:nvPr>
            <p:ph type="dt" sz="half" idx="10"/>
          </p:nvPr>
        </p:nvSpPr>
        <p:spPr>
          <a:xfrm>
            <a:off x="4245936" y="6557946"/>
            <a:ext cx="2002464" cy="226902"/>
          </a:xfrm>
          <a:prstGeom prst="rect">
            <a:avLst/>
          </a:prstGeom>
        </p:spPr>
        <p:txBody>
          <a:bodyPr/>
          <a:lstStyle>
            <a:extLst/>
          </a:lstStyle>
          <a:p>
            <a:fld id="{4A3E55C4-1B54-4260-BC9F-92F1C3DAF52B}" type="datetimeFigureOut">
              <a:rPr lang="zh-TW" altLang="en-US" smtClean="0"/>
              <a:pPr/>
              <a:t>2013/1/28</a:t>
            </a:fld>
            <a:endParaRPr lang="zh-TW" altLang="en-US"/>
          </a:p>
        </p:txBody>
      </p:sp>
      <p:sp>
        <p:nvSpPr>
          <p:cNvPr id="6" name="頁尾版面配置區 5"/>
          <p:cNvSpPr>
            <a:spLocks noGrp="1"/>
          </p:cNvSpPr>
          <p:nvPr>
            <p:ph type="ftr" sz="quarter" idx="11"/>
          </p:nvPr>
        </p:nvSpPr>
        <p:spPr>
          <a:xfrm>
            <a:off x="285720" y="6572272"/>
            <a:ext cx="3829080" cy="214274"/>
          </a:xfrm>
          <a:prstGeom prst="rect">
            <a:avLst/>
          </a:prstGeom>
        </p:spPr>
        <p:txBody>
          <a:bodyPr/>
          <a:lstStyle>
            <a:extLst/>
          </a:lstStyle>
          <a:p>
            <a:endParaRPr lang="zh-TW" altLang="en-US"/>
          </a:p>
        </p:txBody>
      </p:sp>
      <p:sp>
        <p:nvSpPr>
          <p:cNvPr id="7" name="投影片編號版面配置區 6"/>
          <p:cNvSpPr>
            <a:spLocks noGrp="1"/>
          </p:cNvSpPr>
          <p:nvPr>
            <p:ph type="sldNum" sz="quarter" idx="12"/>
          </p:nvPr>
        </p:nvSpPr>
        <p:spPr>
          <a:xfrm>
            <a:off x="7929586" y="6556248"/>
            <a:ext cx="588336" cy="228600"/>
          </a:xfrm>
          <a:prstGeom prst="rect">
            <a:avLst/>
          </a:prstGeom>
        </p:spPr>
        <p:txBody>
          <a:bodyPr/>
          <a:lstStyle>
            <a:extLst/>
          </a:lstStyle>
          <a:p>
            <a:fld id="{43A45172-8F7E-402C-BA55-470F886D373C}" type="slidenum">
              <a:rPr lang="zh-TW" altLang="en-US" smtClean="0"/>
              <a:pPr/>
              <a:t>‹#›</a:t>
            </a:fld>
            <a:endParaRPr lang="zh-TW" altLang="en-US"/>
          </a:p>
        </p:txBody>
      </p:sp>
      <p:sp>
        <p:nvSpPr>
          <p:cNvPr id="10" name="圖片版面配置區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zh-TW" altLang="en-US" smtClean="0"/>
              <a:t>按一下圖示以新增圖片</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8"/>
          <p:cNvSpPr/>
          <p:nvPr/>
        </p:nvSpPr>
        <p:spPr>
          <a:xfrm flipH="1">
            <a:off x="8643966" y="0"/>
            <a:ext cx="500034" cy="6858000"/>
          </a:xfrm>
          <a:prstGeom prst="rect">
            <a:avLst/>
          </a:prstGeom>
          <a:blipFill>
            <a:blip r:embed="rId13"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標題版面配置區 2"/>
          <p:cNvSpPr>
            <a:spLocks noGrp="1"/>
          </p:cNvSpPr>
          <p:nvPr>
            <p:ph type="title"/>
          </p:nvPr>
        </p:nvSpPr>
        <p:spPr>
          <a:xfrm>
            <a:off x="285720" y="320040"/>
            <a:ext cx="8215370" cy="680068"/>
          </a:xfrm>
          <a:prstGeom prst="rect">
            <a:avLst/>
          </a:prstGeom>
        </p:spPr>
        <p:txBody>
          <a:bodyPr vert="horz" lIns="45720" tIns="0" rIns="45720" bIns="0" anchor="b" anchorCtr="0">
            <a:normAutofit/>
          </a:bodyPr>
          <a:lstStyle>
            <a:extLst/>
          </a:lstStyle>
          <a:p>
            <a:r>
              <a:rPr kumimoji="0" lang="zh-TW" altLang="en-US" smtClean="0"/>
              <a:t>按一下以編輯母片標題樣式</a:t>
            </a:r>
            <a:endParaRPr kumimoji="0" lang="en-US"/>
          </a:p>
        </p:txBody>
      </p:sp>
      <p:sp>
        <p:nvSpPr>
          <p:cNvPr id="31" name="文字版面配置區 30"/>
          <p:cNvSpPr>
            <a:spLocks noGrp="1"/>
          </p:cNvSpPr>
          <p:nvPr>
            <p:ph type="body" idx="1"/>
          </p:nvPr>
        </p:nvSpPr>
        <p:spPr>
          <a:xfrm>
            <a:off x="285720" y="1214422"/>
            <a:ext cx="8215370" cy="5241314"/>
          </a:xfrm>
          <a:prstGeom prst="rect">
            <a:avLst/>
          </a:prstGeom>
        </p:spPr>
        <p:txBody>
          <a:bodyPr vert="horz">
            <a:normAutofit/>
          </a:bodyPr>
          <a:lstStyle>
            <a:extLst/>
          </a:lstStyle>
          <a:p>
            <a:pPr lvl="0" eaLnBrk="1" latinLnBrk="0" hangingPunct="1"/>
            <a:r>
              <a:rPr kumimoji="0" lang="zh-TW" altLang="en-US" dirty="0" smtClean="0"/>
              <a:t>按一下以編輯母片文字樣式</a:t>
            </a:r>
          </a:p>
          <a:p>
            <a:pPr lvl="1" eaLnBrk="1" latinLnBrk="0" hangingPunct="1"/>
            <a:r>
              <a:rPr kumimoji="0" lang="zh-TW" altLang="en-US" dirty="0" smtClean="0"/>
              <a:t>第二層</a:t>
            </a:r>
          </a:p>
          <a:p>
            <a:pPr lvl="2" eaLnBrk="1" latinLnBrk="0" hangingPunct="1"/>
            <a:r>
              <a:rPr kumimoji="0" lang="zh-TW" altLang="en-US" dirty="0" smtClean="0"/>
              <a:t>第三層</a:t>
            </a:r>
          </a:p>
          <a:p>
            <a:pPr lvl="3" eaLnBrk="1" latinLnBrk="0" hangingPunct="1"/>
            <a:r>
              <a:rPr kumimoji="0" lang="zh-TW" altLang="en-US" dirty="0" smtClean="0"/>
              <a:t>第四層</a:t>
            </a:r>
          </a:p>
          <a:p>
            <a:pPr lvl="4" eaLnBrk="1" latinLnBrk="0" hangingPunct="1"/>
            <a:r>
              <a:rPr kumimoji="0" lang="zh-TW" altLang="en-US" dirty="0" smtClean="0"/>
              <a:t>第五層</a:t>
            </a:r>
            <a:endParaRPr kumimoji="0" lang="en-US" dirty="0"/>
          </a:p>
        </p:txBody>
      </p:sp>
      <p:sp>
        <p:nvSpPr>
          <p:cNvPr id="7" name="文字方塊 6"/>
          <p:cNvSpPr txBox="1"/>
          <p:nvPr/>
        </p:nvSpPr>
        <p:spPr>
          <a:xfrm>
            <a:off x="285720" y="6500834"/>
            <a:ext cx="4522328" cy="338554"/>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600" dirty="0" smtClean="0">
                <a:solidFill>
                  <a:schemeClr val="accent1"/>
                </a:solidFill>
                <a:latin typeface="Calibri" pitchFamily="34" charset="0"/>
                <a:ea typeface="微軟正黑體" pitchFamily="34" charset="-120"/>
              </a:rPr>
              <a:t>Information</a:t>
            </a:r>
            <a:r>
              <a:rPr lang="en-US" altLang="zh-TW" sz="1600" baseline="0" dirty="0" smtClean="0">
                <a:solidFill>
                  <a:schemeClr val="accent1"/>
                </a:solidFill>
                <a:latin typeface="Calibri" pitchFamily="34" charset="0"/>
                <a:ea typeface="微軟正黑體" pitchFamily="34" charset="-120"/>
              </a:rPr>
              <a:t> Security Fundamentals and Practices - 3</a:t>
            </a:r>
            <a:endParaRPr lang="zh-TW" altLang="en-US" sz="1600" dirty="0">
              <a:solidFill>
                <a:schemeClr val="accent1"/>
              </a:solidFill>
              <a:latin typeface="Calibri" pitchFamily="34" charset="0"/>
              <a:ea typeface="微軟正黑體" pitchFamily="34" charset="-120"/>
            </a:endParaRPr>
          </a:p>
        </p:txBody>
      </p:sp>
      <p:sp>
        <p:nvSpPr>
          <p:cNvPr id="8" name="文字方塊 7"/>
          <p:cNvSpPr txBox="1"/>
          <p:nvPr/>
        </p:nvSpPr>
        <p:spPr>
          <a:xfrm>
            <a:off x="8654796" y="6488692"/>
            <a:ext cx="460382" cy="369332"/>
          </a:xfrm>
          <a:prstGeom prst="rect">
            <a:avLst/>
          </a:prstGeom>
          <a:noFill/>
        </p:spPr>
        <p:txBody>
          <a:bodyPr wrap="none" rtlCol="0">
            <a:spAutoFit/>
          </a:bodyPr>
          <a:lstStyle/>
          <a:p>
            <a:fld id="{A3EC28E4-F2FF-4265-BE4A-7A326F99FD36}" type="slidenum">
              <a:rPr lang="zh-TW" altLang="en-US" b="1" smtClean="0">
                <a:solidFill>
                  <a:schemeClr val="bg1"/>
                </a:solidFill>
                <a:latin typeface="Calibri" pitchFamily="34" charset="0"/>
                <a:ea typeface="微軟正黑體" pitchFamily="34" charset="-120"/>
              </a:rPr>
              <a:pPr/>
              <a:t>‹#›</a:t>
            </a:fld>
            <a:endParaRPr lang="zh-TW" altLang="en-US" b="1" dirty="0">
              <a:solidFill>
                <a:schemeClr val="bg1"/>
              </a:solidFill>
              <a:latin typeface="Calibri" pitchFamily="34" charset="0"/>
              <a:ea typeface="微軟正黑體" pitchFamily="34" charset="-120"/>
            </a:endParaRPr>
          </a:p>
        </p:txBody>
      </p:sp>
    </p:spTree>
  </p:cSld>
  <p:clrMap bg1="lt1" tx1="dk1" bg2="lt2" tx2="dk2" accent1="accent1" accent2="accent2" accent3="accent3" accent4="accent4" accent5="accent5" accent6="accent6" hlink="hlink" folHlink="folHlink"/>
  <p:sldLayoutIdLst>
    <p:sldLayoutId id="2147484381" r:id="rId1"/>
    <p:sldLayoutId id="2147484382" r:id="rId2"/>
    <p:sldLayoutId id="2147484383" r:id="rId3"/>
    <p:sldLayoutId id="2147484384" r:id="rId4"/>
    <p:sldLayoutId id="2147484385" r:id="rId5"/>
    <p:sldLayoutId id="2147484386" r:id="rId6"/>
    <p:sldLayoutId id="2147484387" r:id="rId7"/>
    <p:sldLayoutId id="2147484388" r:id="rId8"/>
    <p:sldLayoutId id="2147484389" r:id="rId9"/>
    <p:sldLayoutId id="2147484390" r:id="rId10"/>
    <p:sldLayoutId id="214748439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Calibri" pitchFamily="34" charset="0"/>
          <a:ea typeface="微軟正黑體" pitchFamily="34" charset="-120"/>
          <a:cs typeface="+mj-cs"/>
        </a:defRPr>
      </a:lvl1pPr>
      <a:extLst/>
    </p:titleStyle>
    <p:bodyStyle>
      <a:lvl1pPr marL="274320" indent="-274320" algn="l" rtl="0" eaLnBrk="1" latinLnBrk="0" hangingPunct="1">
        <a:lnSpc>
          <a:spcPts val="3200"/>
        </a:lnSpc>
        <a:spcBef>
          <a:spcPts val="1000"/>
        </a:spcBef>
        <a:buClr>
          <a:schemeClr val="tx2"/>
        </a:buClr>
        <a:buSzPct val="73000"/>
        <a:buFont typeface="Wingdings 2"/>
        <a:buChar char=""/>
        <a:defRPr kumimoji="0" sz="2000" kern="1200" baseline="0">
          <a:solidFill>
            <a:schemeClr val="tx1"/>
          </a:solidFill>
          <a:latin typeface="Calibri" pitchFamily="34" charset="0"/>
          <a:ea typeface="微軟正黑體" pitchFamily="34" charset="-120"/>
          <a:cs typeface="+mn-cs"/>
        </a:defRPr>
      </a:lvl1pPr>
      <a:lvl2pPr marL="521208" indent="-228600" algn="l" rtl="0" eaLnBrk="1" latinLnBrk="0" hangingPunct="1">
        <a:lnSpc>
          <a:spcPts val="3200"/>
        </a:lnSpc>
        <a:spcBef>
          <a:spcPts val="1000"/>
        </a:spcBef>
        <a:buClr>
          <a:schemeClr val="accent4"/>
        </a:buClr>
        <a:buSzPct val="80000"/>
        <a:buFont typeface="Wingdings 2"/>
        <a:buChar char=""/>
        <a:defRPr kumimoji="0" sz="2000" kern="1200">
          <a:solidFill>
            <a:schemeClr val="tx1">
              <a:tint val="85000"/>
            </a:schemeClr>
          </a:solidFill>
          <a:latin typeface="Calibri" pitchFamily="34" charset="0"/>
          <a:ea typeface="微軟正黑體" pitchFamily="34" charset="-120"/>
          <a:cs typeface="+mn-cs"/>
        </a:defRPr>
      </a:lvl2pPr>
      <a:lvl3pPr marL="758952" indent="-228600" algn="l" rtl="0" eaLnBrk="1" latinLnBrk="0" hangingPunct="1">
        <a:lnSpc>
          <a:spcPts val="3200"/>
        </a:lnSpc>
        <a:spcBef>
          <a:spcPts val="1000"/>
        </a:spcBef>
        <a:buClr>
          <a:schemeClr val="accent4"/>
        </a:buClr>
        <a:buSzPct val="60000"/>
        <a:buFont typeface="Wingdings"/>
        <a:buChar char=""/>
        <a:defRPr kumimoji="0" sz="1800" kern="1200">
          <a:solidFill>
            <a:schemeClr val="tx1"/>
          </a:solidFill>
          <a:latin typeface="Calibri" pitchFamily="34" charset="0"/>
          <a:ea typeface="微軟正黑體" pitchFamily="34" charset="-120"/>
          <a:cs typeface="+mn-cs"/>
        </a:defRPr>
      </a:lvl3pPr>
      <a:lvl4pPr marL="1005840" indent="-228600" algn="l" rtl="0" eaLnBrk="1" latinLnBrk="0" hangingPunct="1">
        <a:lnSpc>
          <a:spcPts val="3200"/>
        </a:lnSpc>
        <a:spcBef>
          <a:spcPts val="1000"/>
        </a:spcBef>
        <a:buClr>
          <a:schemeClr val="accent4"/>
        </a:buClr>
        <a:buSzPct val="80000"/>
        <a:buFont typeface="Wingdings 2"/>
        <a:buChar char=""/>
        <a:defRPr kumimoji="0" sz="1800" kern="1200">
          <a:solidFill>
            <a:schemeClr val="tx1">
              <a:tint val="85000"/>
            </a:schemeClr>
          </a:solidFill>
          <a:latin typeface="Calibri" pitchFamily="34" charset="0"/>
          <a:ea typeface="微軟正黑體" pitchFamily="34" charset="-120"/>
          <a:cs typeface="+mn-cs"/>
        </a:defRPr>
      </a:lvl4pPr>
      <a:lvl5pPr marL="1280160" indent="-228600" algn="l" rtl="0" eaLnBrk="1" latinLnBrk="0" hangingPunct="1">
        <a:lnSpc>
          <a:spcPts val="3200"/>
        </a:lnSpc>
        <a:spcBef>
          <a:spcPts val="1000"/>
        </a:spcBef>
        <a:buClr>
          <a:schemeClr val="accent4"/>
        </a:buClr>
        <a:buSzPct val="70000"/>
        <a:buFont typeface="Wingdings"/>
        <a:buChar char=""/>
        <a:defRPr kumimoji="0" sz="1800" kern="1200">
          <a:solidFill>
            <a:schemeClr val="tx1"/>
          </a:solidFill>
          <a:latin typeface="Calibri" pitchFamily="34" charset="0"/>
          <a:ea typeface="微軟正黑體" pitchFamily="34" charset="-120"/>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6.xml"/><Relationship Id="rId4" Type="http://schemas.openxmlformats.org/officeDocument/2006/relationships/image" Target="../media/image9.gi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a:bodyPr>
          <a:lstStyle/>
          <a:p>
            <a:r>
              <a:rPr lang="en-US" altLang="zh-TW" sz="3800" dirty="0" smtClean="0"/>
              <a:t>Information Security Fundamentals and Practices</a:t>
            </a:r>
            <a:br>
              <a:rPr lang="en-US" altLang="zh-TW" sz="3800" dirty="0" smtClean="0"/>
            </a:br>
            <a:r>
              <a:rPr lang="zh-TW" altLang="en-US" sz="3800" dirty="0" smtClean="0"/>
              <a:t>資訊安全概論與實務</a:t>
            </a:r>
            <a:endParaRPr lang="zh-TW" altLang="en-US" sz="3800" dirty="0"/>
          </a:p>
        </p:txBody>
      </p:sp>
      <p:sp>
        <p:nvSpPr>
          <p:cNvPr id="3" name="副標題 2"/>
          <p:cNvSpPr>
            <a:spLocks noGrp="1"/>
          </p:cNvSpPr>
          <p:nvPr>
            <p:ph type="subTitle" idx="1"/>
          </p:nvPr>
        </p:nvSpPr>
        <p:spPr/>
        <p:txBody>
          <a:bodyPr>
            <a:normAutofit/>
          </a:bodyPr>
          <a:lstStyle/>
          <a:p>
            <a:r>
              <a:rPr lang="zh-TW" altLang="en-US" dirty="0" smtClean="0"/>
              <a:t>潘天佑博士 主編</a:t>
            </a:r>
            <a:endParaRPr lang="en-US" altLang="zh-TW" dirty="0" smtClean="0"/>
          </a:p>
        </p:txBody>
      </p:sp>
      <p:sp>
        <p:nvSpPr>
          <p:cNvPr id="4" name="文字方塊 3"/>
          <p:cNvSpPr txBox="1"/>
          <p:nvPr/>
        </p:nvSpPr>
        <p:spPr>
          <a:xfrm>
            <a:off x="2843808" y="6309320"/>
            <a:ext cx="6186309" cy="461665"/>
          </a:xfrm>
          <a:prstGeom prst="rect">
            <a:avLst/>
          </a:prstGeom>
          <a:noFill/>
        </p:spPr>
        <p:txBody>
          <a:bodyPr wrap="none" rtlCol="0">
            <a:spAutoFit/>
          </a:bodyPr>
          <a:lstStyle/>
          <a:p>
            <a:r>
              <a:rPr lang="zh-TW" altLang="zh-TW" sz="1200" dirty="0"/>
              <a:t>版權聲明：本教學投影片僅供教師授課講解使用，投影片內之圖片、文字及其相關內容</a:t>
            </a:r>
            <a:r>
              <a:rPr lang="zh-TW" altLang="zh-TW" sz="1200" dirty="0" smtClean="0"/>
              <a:t>，</a:t>
            </a:r>
            <a:endParaRPr lang="en-US" altLang="zh-TW" sz="1200" dirty="0" smtClean="0"/>
          </a:p>
          <a:p>
            <a:r>
              <a:rPr lang="zh-TW" altLang="zh-TW" sz="1200" dirty="0" smtClean="0"/>
              <a:t>未經</a:t>
            </a:r>
            <a:r>
              <a:rPr lang="zh-TW" altLang="zh-TW" sz="1200" dirty="0"/>
              <a:t>著作權人許可，不得以任何形式或方法轉載使用</a:t>
            </a:r>
            <a:r>
              <a:rPr lang="zh-TW" altLang="zh-TW" sz="1200" dirty="0" smtClean="0"/>
              <a:t>。</a:t>
            </a:r>
            <a:endParaRPr lang="zh-TW" altLang="en-US" sz="12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8215370" cy="2714644"/>
          </a:xfrm>
        </p:spPr>
        <p:txBody>
          <a:bodyPr>
            <a:normAutofit/>
          </a:bodyPr>
          <a:lstStyle/>
          <a:p>
            <a:r>
              <a:rPr lang="zh-TW" altLang="en-US" sz="2000" dirty="0" smtClean="0"/>
              <a:t>中間人攻擊是指在伺服器與使用者之間放置一個軟體，讓雙方都無法察覺。這個軟體攔截一方的資料，備份或篡改之後若無其事地傳送給另外一方。</a:t>
            </a:r>
            <a:endParaRPr lang="en-US" altLang="zh-TW" sz="2000" dirty="0" smtClean="0"/>
          </a:p>
          <a:p>
            <a:r>
              <a:rPr lang="zh-TW" altLang="en-US" sz="2000" dirty="0" smtClean="0"/>
              <a:t>近年隨著無線網路盛行，中間人攻擊更加容易。一來許多人使用無線網路並未加密</a:t>
            </a:r>
            <a:r>
              <a:rPr lang="zh-TW" altLang="en-US" sz="2000" dirty="0" smtClean="0">
                <a:ea typeface="微軟正黑體"/>
              </a:rPr>
              <a:t> </a:t>
            </a:r>
            <a:r>
              <a:rPr lang="en-US" altLang="zh-TW" sz="2000" dirty="0" smtClean="0">
                <a:ea typeface="微軟正黑體"/>
              </a:rPr>
              <a:t>(</a:t>
            </a:r>
            <a:r>
              <a:rPr lang="zh-TW" altLang="en-US" sz="2000" dirty="0" smtClean="0">
                <a:ea typeface="微軟正黑體"/>
              </a:rPr>
              <a:t>尤其在公共場所</a:t>
            </a:r>
            <a:r>
              <a:rPr lang="en-US" altLang="zh-TW" sz="2000" dirty="0" smtClean="0">
                <a:ea typeface="微軟正黑體"/>
              </a:rPr>
              <a:t>)</a:t>
            </a:r>
            <a:r>
              <a:rPr lang="zh-TW" altLang="en-US" sz="2000" dirty="0" smtClean="0">
                <a:ea typeface="微軟正黑體"/>
              </a:rPr>
              <a:t>；二來無線網路的中間人攻擊不需要掛線 </a:t>
            </a:r>
            <a:r>
              <a:rPr lang="en-US" altLang="zh-TW" sz="2000" dirty="0" smtClean="0">
                <a:ea typeface="微軟正黑體"/>
              </a:rPr>
              <a:t>(tapping)</a:t>
            </a:r>
            <a:r>
              <a:rPr lang="zh-TW" altLang="en-US" sz="2000" dirty="0" smtClean="0">
                <a:ea typeface="微軟正黑體"/>
              </a:rPr>
              <a:t>，在各種方便的位置都可以輕易進行。</a:t>
            </a:r>
            <a:endParaRPr lang="en-US" altLang="zh-TW" sz="2000" dirty="0" smtClean="0">
              <a:ea typeface="微軟正黑體"/>
            </a:endParaRPr>
          </a:p>
        </p:txBody>
      </p:sp>
      <p:sp>
        <p:nvSpPr>
          <p:cNvPr id="3" name="標題 2"/>
          <p:cNvSpPr>
            <a:spLocks noGrp="1"/>
          </p:cNvSpPr>
          <p:nvPr>
            <p:ph type="title"/>
          </p:nvPr>
        </p:nvSpPr>
        <p:spPr/>
        <p:txBody>
          <a:bodyPr/>
          <a:lstStyle/>
          <a:p>
            <a:r>
              <a:rPr lang="zh-TW" altLang="en-US" dirty="0" smtClean="0"/>
              <a:t>中間人攻擊</a:t>
            </a:r>
            <a:endParaRPr lang="zh-TW" altLang="en-US" dirty="0"/>
          </a:p>
        </p:txBody>
      </p:sp>
      <p:grpSp>
        <p:nvGrpSpPr>
          <p:cNvPr id="32" name="群組 31"/>
          <p:cNvGrpSpPr/>
          <p:nvPr/>
        </p:nvGrpSpPr>
        <p:grpSpPr>
          <a:xfrm>
            <a:off x="1115616" y="4149080"/>
            <a:ext cx="6653624" cy="1970684"/>
            <a:chOff x="1857356" y="4500570"/>
            <a:chExt cx="4837016" cy="1432637"/>
          </a:xfrm>
        </p:grpSpPr>
        <p:pic>
          <p:nvPicPr>
            <p:cNvPr id="1029" name="Picture 5" descr="C:\Program Files\Microsoft Office\MEDIA\CAGCAT10\j0285750.wmf"/>
            <p:cNvPicPr>
              <a:picLocks noChangeAspect="1" noChangeArrowheads="1"/>
            </p:cNvPicPr>
            <p:nvPr/>
          </p:nvPicPr>
          <p:blipFill>
            <a:blip r:embed="rId2" cstate="print"/>
            <a:srcRect/>
            <a:stretch>
              <a:fillRect/>
            </a:stretch>
          </p:blipFill>
          <p:spPr bwMode="auto">
            <a:xfrm>
              <a:off x="1857356" y="4643446"/>
              <a:ext cx="1340742" cy="823934"/>
            </a:xfrm>
            <a:prstGeom prst="rect">
              <a:avLst/>
            </a:prstGeom>
            <a:noFill/>
          </p:spPr>
        </p:pic>
        <p:grpSp>
          <p:nvGrpSpPr>
            <p:cNvPr id="6" name="Group 149"/>
            <p:cNvGrpSpPr>
              <a:grpSpLocks/>
            </p:cNvGrpSpPr>
            <p:nvPr/>
          </p:nvGrpSpPr>
          <p:grpSpPr bwMode="auto">
            <a:xfrm>
              <a:off x="6179098" y="4500570"/>
              <a:ext cx="464604" cy="1129628"/>
              <a:chOff x="2160" y="1896"/>
              <a:chExt cx="533" cy="863"/>
            </a:xfrm>
          </p:grpSpPr>
          <p:sp>
            <p:nvSpPr>
              <p:cNvPr id="18" name="Freeform 150"/>
              <p:cNvSpPr>
                <a:spLocks noChangeAspect="1"/>
              </p:cNvSpPr>
              <p:nvPr/>
            </p:nvSpPr>
            <p:spPr bwMode="auto">
              <a:xfrm>
                <a:off x="2160" y="2249"/>
                <a:ext cx="90" cy="399"/>
              </a:xfrm>
              <a:custGeom>
                <a:avLst/>
                <a:gdLst>
                  <a:gd name="T0" fmla="*/ 0 w 144"/>
                  <a:gd name="T1" fmla="*/ 1 h 644"/>
                  <a:gd name="T2" fmla="*/ 0 w 144"/>
                  <a:gd name="T3" fmla="*/ 1 h 644"/>
                  <a:gd name="T4" fmla="*/ 1 w 144"/>
                  <a:gd name="T5" fmla="*/ 0 h 644"/>
                  <a:gd name="T6" fmla="*/ 1 w 144"/>
                  <a:gd name="T7" fmla="*/ 1 h 644"/>
                  <a:gd name="T8" fmla="*/ 0 w 144"/>
                  <a:gd name="T9" fmla="*/ 1 h 644"/>
                  <a:gd name="T10" fmla="*/ 0 60000 65536"/>
                  <a:gd name="T11" fmla="*/ 0 60000 65536"/>
                  <a:gd name="T12" fmla="*/ 0 60000 65536"/>
                  <a:gd name="T13" fmla="*/ 0 60000 65536"/>
                  <a:gd name="T14" fmla="*/ 0 60000 65536"/>
                  <a:gd name="T15" fmla="*/ 0 w 144"/>
                  <a:gd name="T16" fmla="*/ 0 h 644"/>
                  <a:gd name="T17" fmla="*/ 144 w 144"/>
                  <a:gd name="T18" fmla="*/ 644 h 644"/>
                </a:gdLst>
                <a:ahLst/>
                <a:cxnLst>
                  <a:cxn ang="T10">
                    <a:pos x="T0" y="T1"/>
                  </a:cxn>
                  <a:cxn ang="T11">
                    <a:pos x="T2" y="T3"/>
                  </a:cxn>
                  <a:cxn ang="T12">
                    <a:pos x="T4" y="T5"/>
                  </a:cxn>
                  <a:cxn ang="T13">
                    <a:pos x="T6" y="T7"/>
                  </a:cxn>
                  <a:cxn ang="T14">
                    <a:pos x="T8" y="T9"/>
                  </a:cxn>
                </a:cxnLst>
                <a:rect l="T15" t="T16" r="T17" b="T18"/>
                <a:pathLst>
                  <a:path w="144" h="644">
                    <a:moveTo>
                      <a:pt x="0" y="644"/>
                    </a:moveTo>
                    <a:lnTo>
                      <a:pt x="0" y="79"/>
                    </a:lnTo>
                    <a:lnTo>
                      <a:pt x="144" y="0"/>
                    </a:lnTo>
                    <a:lnTo>
                      <a:pt x="144" y="554"/>
                    </a:lnTo>
                    <a:lnTo>
                      <a:pt x="0" y="644"/>
                    </a:lnTo>
                  </a:path>
                </a:pathLst>
              </a:custGeom>
              <a:gradFill rotWithShape="0">
                <a:gsLst>
                  <a:gs pos="0">
                    <a:srgbClr val="B2B2B2"/>
                  </a:gs>
                  <a:gs pos="100000">
                    <a:srgbClr val="E5E5E5"/>
                  </a:gs>
                </a:gsLst>
                <a:path path="rect">
                  <a:fillToRect l="100000" t="100000"/>
                </a:path>
              </a:gradFill>
              <a:ln w="3175" cap="rnd">
                <a:solidFill>
                  <a:srgbClr val="808080"/>
                </a:solidFill>
                <a:round/>
                <a:headEnd/>
                <a:tailEnd/>
              </a:ln>
            </p:spPr>
            <p:txBody>
              <a:bodyPr/>
              <a:lstStyle/>
              <a:p>
                <a:endParaRPr kumimoji="0" lang="zh-TW" altLang="en-US" sz="2000">
                  <a:latin typeface="Calibri" pitchFamily="34" charset="0"/>
                </a:endParaRPr>
              </a:p>
            </p:txBody>
          </p:sp>
          <p:sp>
            <p:nvSpPr>
              <p:cNvPr id="19" name="Freeform 151"/>
              <p:cNvSpPr>
                <a:spLocks/>
              </p:cNvSpPr>
              <p:nvPr/>
            </p:nvSpPr>
            <p:spPr bwMode="auto">
              <a:xfrm>
                <a:off x="2162" y="1896"/>
                <a:ext cx="529" cy="185"/>
              </a:xfrm>
              <a:custGeom>
                <a:avLst/>
                <a:gdLst>
                  <a:gd name="T0" fmla="*/ 0 w 1291"/>
                  <a:gd name="T1" fmla="*/ 0 h 449"/>
                  <a:gd name="T2" fmla="*/ 0 w 1291"/>
                  <a:gd name="T3" fmla="*/ 0 h 449"/>
                  <a:gd name="T4" fmla="*/ 0 w 1291"/>
                  <a:gd name="T5" fmla="*/ 0 h 449"/>
                  <a:gd name="T6" fmla="*/ 0 w 1291"/>
                  <a:gd name="T7" fmla="*/ 0 h 449"/>
                  <a:gd name="T8" fmla="*/ 0 w 1291"/>
                  <a:gd name="T9" fmla="*/ 0 h 449"/>
                  <a:gd name="T10" fmla="*/ 0 60000 65536"/>
                  <a:gd name="T11" fmla="*/ 0 60000 65536"/>
                  <a:gd name="T12" fmla="*/ 0 60000 65536"/>
                  <a:gd name="T13" fmla="*/ 0 60000 65536"/>
                  <a:gd name="T14" fmla="*/ 0 60000 65536"/>
                  <a:gd name="T15" fmla="*/ 0 w 1291"/>
                  <a:gd name="T16" fmla="*/ 0 h 449"/>
                  <a:gd name="T17" fmla="*/ 1291 w 1291"/>
                  <a:gd name="T18" fmla="*/ 449 h 449"/>
                </a:gdLst>
                <a:ahLst/>
                <a:cxnLst>
                  <a:cxn ang="T10">
                    <a:pos x="T0" y="T1"/>
                  </a:cxn>
                  <a:cxn ang="T11">
                    <a:pos x="T2" y="T3"/>
                  </a:cxn>
                  <a:cxn ang="T12">
                    <a:pos x="T4" y="T5"/>
                  </a:cxn>
                  <a:cxn ang="T13">
                    <a:pos x="T6" y="T7"/>
                  </a:cxn>
                  <a:cxn ang="T14">
                    <a:pos x="T8" y="T9"/>
                  </a:cxn>
                </a:cxnLst>
                <a:rect l="T15" t="T16" r="T17" b="T18"/>
                <a:pathLst>
                  <a:path w="1291" h="449">
                    <a:moveTo>
                      <a:pt x="0" y="307"/>
                    </a:moveTo>
                    <a:lnTo>
                      <a:pt x="577" y="448"/>
                    </a:lnTo>
                    <a:lnTo>
                      <a:pt x="1290" y="127"/>
                    </a:lnTo>
                    <a:lnTo>
                      <a:pt x="727" y="0"/>
                    </a:lnTo>
                    <a:lnTo>
                      <a:pt x="0" y="307"/>
                    </a:lnTo>
                  </a:path>
                </a:pathLst>
              </a:custGeom>
              <a:solidFill>
                <a:schemeClr val="bg1"/>
              </a:solidFill>
              <a:ln w="9525" cap="rnd">
                <a:solidFill>
                  <a:srgbClr val="333333"/>
                </a:solidFill>
                <a:round/>
                <a:headEnd/>
                <a:tailEnd/>
              </a:ln>
            </p:spPr>
            <p:txBody>
              <a:bodyPr/>
              <a:lstStyle/>
              <a:p>
                <a:endParaRPr kumimoji="0" lang="zh-TW" altLang="en-US" sz="2000">
                  <a:latin typeface="Calibri" pitchFamily="34" charset="0"/>
                </a:endParaRPr>
              </a:p>
            </p:txBody>
          </p:sp>
          <p:sp>
            <p:nvSpPr>
              <p:cNvPr id="20" name="Freeform 152"/>
              <p:cNvSpPr>
                <a:spLocks/>
              </p:cNvSpPr>
              <p:nvPr/>
            </p:nvSpPr>
            <p:spPr bwMode="auto">
              <a:xfrm>
                <a:off x="2171" y="2538"/>
                <a:ext cx="513" cy="221"/>
              </a:xfrm>
              <a:custGeom>
                <a:avLst/>
                <a:gdLst>
                  <a:gd name="T0" fmla="*/ 0 w 1252"/>
                  <a:gd name="T1" fmla="*/ 0 h 536"/>
                  <a:gd name="T2" fmla="*/ 0 w 1252"/>
                  <a:gd name="T3" fmla="*/ 0 h 536"/>
                  <a:gd name="T4" fmla="*/ 0 w 1252"/>
                  <a:gd name="T5" fmla="*/ 0 h 536"/>
                  <a:gd name="T6" fmla="*/ 0 w 1252"/>
                  <a:gd name="T7" fmla="*/ 0 h 536"/>
                  <a:gd name="T8" fmla="*/ 0 w 1252"/>
                  <a:gd name="T9" fmla="*/ 0 h 536"/>
                  <a:gd name="T10" fmla="*/ 0 60000 65536"/>
                  <a:gd name="T11" fmla="*/ 0 60000 65536"/>
                  <a:gd name="T12" fmla="*/ 0 60000 65536"/>
                  <a:gd name="T13" fmla="*/ 0 60000 65536"/>
                  <a:gd name="T14" fmla="*/ 0 60000 65536"/>
                  <a:gd name="T15" fmla="*/ 0 w 1252"/>
                  <a:gd name="T16" fmla="*/ 0 h 536"/>
                  <a:gd name="T17" fmla="*/ 1252 w 1252"/>
                  <a:gd name="T18" fmla="*/ 536 h 536"/>
                </a:gdLst>
                <a:ahLst/>
                <a:cxnLst>
                  <a:cxn ang="T10">
                    <a:pos x="T0" y="T1"/>
                  </a:cxn>
                  <a:cxn ang="T11">
                    <a:pos x="T2" y="T3"/>
                  </a:cxn>
                  <a:cxn ang="T12">
                    <a:pos x="T4" y="T5"/>
                  </a:cxn>
                  <a:cxn ang="T13">
                    <a:pos x="T6" y="T7"/>
                  </a:cxn>
                  <a:cxn ang="T14">
                    <a:pos x="T8" y="T9"/>
                  </a:cxn>
                </a:cxnLst>
                <a:rect l="T15" t="T16" r="T17" b="T18"/>
                <a:pathLst>
                  <a:path w="1252" h="536">
                    <a:moveTo>
                      <a:pt x="0" y="292"/>
                    </a:moveTo>
                    <a:lnTo>
                      <a:pt x="0" y="370"/>
                    </a:lnTo>
                    <a:lnTo>
                      <a:pt x="567" y="535"/>
                    </a:lnTo>
                    <a:lnTo>
                      <a:pt x="1251" y="92"/>
                    </a:lnTo>
                    <a:lnTo>
                      <a:pt x="1251" y="0"/>
                    </a:lnTo>
                  </a:path>
                </a:pathLst>
              </a:custGeom>
              <a:solidFill>
                <a:srgbClr val="808080"/>
              </a:solidFill>
              <a:ln w="3175" cap="rnd">
                <a:solidFill>
                  <a:srgbClr val="808080"/>
                </a:solidFill>
                <a:round/>
                <a:headEnd/>
                <a:tailEnd/>
              </a:ln>
            </p:spPr>
            <p:txBody>
              <a:bodyPr/>
              <a:lstStyle/>
              <a:p>
                <a:endParaRPr kumimoji="0" lang="zh-TW" altLang="en-US" sz="2000">
                  <a:latin typeface="Calibri" pitchFamily="34" charset="0"/>
                </a:endParaRPr>
              </a:p>
            </p:txBody>
          </p:sp>
          <p:sp>
            <p:nvSpPr>
              <p:cNvPr id="21" name="Freeform 153"/>
              <p:cNvSpPr>
                <a:spLocks/>
              </p:cNvSpPr>
              <p:nvPr/>
            </p:nvSpPr>
            <p:spPr bwMode="auto">
              <a:xfrm>
                <a:off x="2393" y="1947"/>
                <a:ext cx="300" cy="791"/>
              </a:xfrm>
              <a:custGeom>
                <a:avLst/>
                <a:gdLst>
                  <a:gd name="T0" fmla="*/ 0 w 729"/>
                  <a:gd name="T1" fmla="*/ 0 h 1916"/>
                  <a:gd name="T2" fmla="*/ 0 w 729"/>
                  <a:gd name="T3" fmla="*/ 0 h 1916"/>
                  <a:gd name="T4" fmla="*/ 0 w 729"/>
                  <a:gd name="T5" fmla="*/ 0 h 1916"/>
                  <a:gd name="T6" fmla="*/ 0 w 729"/>
                  <a:gd name="T7" fmla="*/ 0 h 1916"/>
                  <a:gd name="T8" fmla="*/ 0 w 729"/>
                  <a:gd name="T9" fmla="*/ 0 h 1916"/>
                  <a:gd name="T10" fmla="*/ 0 60000 65536"/>
                  <a:gd name="T11" fmla="*/ 0 60000 65536"/>
                  <a:gd name="T12" fmla="*/ 0 60000 65536"/>
                  <a:gd name="T13" fmla="*/ 0 60000 65536"/>
                  <a:gd name="T14" fmla="*/ 0 60000 65536"/>
                  <a:gd name="T15" fmla="*/ 0 w 729"/>
                  <a:gd name="T16" fmla="*/ 0 h 1916"/>
                  <a:gd name="T17" fmla="*/ 729 w 729"/>
                  <a:gd name="T18" fmla="*/ 1916 h 1916"/>
                </a:gdLst>
                <a:ahLst/>
                <a:cxnLst>
                  <a:cxn ang="T10">
                    <a:pos x="T0" y="T1"/>
                  </a:cxn>
                  <a:cxn ang="T11">
                    <a:pos x="T2" y="T3"/>
                  </a:cxn>
                  <a:cxn ang="T12">
                    <a:pos x="T4" y="T5"/>
                  </a:cxn>
                  <a:cxn ang="T13">
                    <a:pos x="T6" y="T7"/>
                  </a:cxn>
                  <a:cxn ang="T14">
                    <a:pos x="T8" y="T9"/>
                  </a:cxn>
                </a:cxnLst>
                <a:rect l="T15" t="T16" r="T17" b="T18"/>
                <a:pathLst>
                  <a:path w="729" h="1916">
                    <a:moveTo>
                      <a:pt x="0" y="328"/>
                    </a:moveTo>
                    <a:lnTo>
                      <a:pt x="4" y="1915"/>
                    </a:lnTo>
                    <a:lnTo>
                      <a:pt x="728" y="1456"/>
                    </a:lnTo>
                    <a:lnTo>
                      <a:pt x="728" y="0"/>
                    </a:lnTo>
                    <a:lnTo>
                      <a:pt x="0" y="328"/>
                    </a:lnTo>
                  </a:path>
                </a:pathLst>
              </a:custGeom>
              <a:gradFill rotWithShape="0">
                <a:gsLst>
                  <a:gs pos="0">
                    <a:srgbClr val="B2B2B2"/>
                  </a:gs>
                  <a:gs pos="100000">
                    <a:srgbClr val="E5E5E5"/>
                  </a:gs>
                </a:gsLst>
                <a:path path="rect">
                  <a:fillToRect l="100000" t="100000"/>
                </a:path>
              </a:gradFill>
              <a:ln w="9525" cap="rnd">
                <a:solidFill>
                  <a:srgbClr val="333333"/>
                </a:solidFill>
                <a:round/>
                <a:headEnd/>
                <a:tailEnd/>
              </a:ln>
            </p:spPr>
            <p:txBody>
              <a:bodyPr/>
              <a:lstStyle/>
              <a:p>
                <a:endParaRPr kumimoji="0" lang="zh-TW" altLang="en-US" sz="2000">
                  <a:latin typeface="Calibri" pitchFamily="34" charset="0"/>
                </a:endParaRPr>
              </a:p>
            </p:txBody>
          </p:sp>
          <p:sp>
            <p:nvSpPr>
              <p:cNvPr id="22" name="Freeform 154"/>
              <p:cNvSpPr>
                <a:spLocks/>
              </p:cNvSpPr>
              <p:nvPr/>
            </p:nvSpPr>
            <p:spPr bwMode="auto">
              <a:xfrm>
                <a:off x="2160" y="2022"/>
                <a:ext cx="236" cy="711"/>
              </a:xfrm>
              <a:custGeom>
                <a:avLst/>
                <a:gdLst>
                  <a:gd name="T0" fmla="*/ 117430 w 156"/>
                  <a:gd name="T1" fmla="*/ 29305 h 470"/>
                  <a:gd name="T2" fmla="*/ 117430 w 156"/>
                  <a:gd name="T3" fmla="*/ 353780 h 470"/>
                  <a:gd name="T4" fmla="*/ 0 w 156"/>
                  <a:gd name="T5" fmla="*/ 321231 h 470"/>
                  <a:gd name="T6" fmla="*/ 0 w 156"/>
                  <a:gd name="T7" fmla="*/ 0 h 470"/>
                  <a:gd name="T8" fmla="*/ 117430 w 156"/>
                  <a:gd name="T9" fmla="*/ 29305 h 470"/>
                  <a:gd name="T10" fmla="*/ 0 60000 65536"/>
                  <a:gd name="T11" fmla="*/ 0 60000 65536"/>
                  <a:gd name="T12" fmla="*/ 0 60000 65536"/>
                  <a:gd name="T13" fmla="*/ 0 60000 65536"/>
                  <a:gd name="T14" fmla="*/ 0 60000 65536"/>
                  <a:gd name="T15" fmla="*/ 0 w 156"/>
                  <a:gd name="T16" fmla="*/ 0 h 470"/>
                  <a:gd name="T17" fmla="*/ 156 w 156"/>
                  <a:gd name="T18" fmla="*/ 470 h 470"/>
                </a:gdLst>
                <a:ahLst/>
                <a:cxnLst>
                  <a:cxn ang="T10">
                    <a:pos x="T0" y="T1"/>
                  </a:cxn>
                  <a:cxn ang="T11">
                    <a:pos x="T2" y="T3"/>
                  </a:cxn>
                  <a:cxn ang="T12">
                    <a:pos x="T4" y="T5"/>
                  </a:cxn>
                  <a:cxn ang="T13">
                    <a:pos x="T6" y="T7"/>
                  </a:cxn>
                  <a:cxn ang="T14">
                    <a:pos x="T8" y="T9"/>
                  </a:cxn>
                </a:cxnLst>
                <a:rect l="T15" t="T16" r="T17" b="T18"/>
                <a:pathLst>
                  <a:path w="156" h="470">
                    <a:moveTo>
                      <a:pt x="156" y="39"/>
                    </a:moveTo>
                    <a:lnTo>
                      <a:pt x="156" y="470"/>
                    </a:lnTo>
                    <a:lnTo>
                      <a:pt x="0" y="427"/>
                    </a:lnTo>
                    <a:lnTo>
                      <a:pt x="0" y="0"/>
                    </a:lnTo>
                    <a:lnTo>
                      <a:pt x="156" y="39"/>
                    </a:lnTo>
                  </a:path>
                </a:pathLst>
              </a:custGeom>
              <a:gradFill rotWithShape="0">
                <a:gsLst>
                  <a:gs pos="0">
                    <a:srgbClr val="EDEDED"/>
                  </a:gs>
                  <a:gs pos="100000">
                    <a:srgbClr val="B2B2B2"/>
                  </a:gs>
                </a:gsLst>
                <a:lin ang="5400000" scaled="1"/>
              </a:gradFill>
              <a:ln w="9525" cap="rnd">
                <a:solidFill>
                  <a:srgbClr val="333333"/>
                </a:solidFill>
                <a:round/>
                <a:headEnd/>
                <a:tailEnd/>
              </a:ln>
            </p:spPr>
            <p:txBody>
              <a:bodyPr/>
              <a:lstStyle/>
              <a:p>
                <a:endParaRPr kumimoji="0" lang="zh-TW" altLang="en-US" sz="2000">
                  <a:latin typeface="Calibri" pitchFamily="34" charset="0"/>
                </a:endParaRPr>
              </a:p>
            </p:txBody>
          </p:sp>
          <p:sp>
            <p:nvSpPr>
              <p:cNvPr id="23" name="Line 155"/>
              <p:cNvSpPr>
                <a:spLocks noChangeShapeType="1"/>
              </p:cNvSpPr>
              <p:nvPr/>
            </p:nvSpPr>
            <p:spPr bwMode="auto">
              <a:xfrm>
                <a:off x="2193" y="2621"/>
                <a:ext cx="164" cy="43"/>
              </a:xfrm>
              <a:prstGeom prst="line">
                <a:avLst/>
              </a:prstGeom>
              <a:noFill/>
              <a:ln w="9525">
                <a:solidFill>
                  <a:srgbClr val="676767"/>
                </a:solidFill>
                <a:round/>
                <a:headEnd/>
                <a:tailEnd/>
              </a:ln>
            </p:spPr>
            <p:txBody>
              <a:bodyPr wrap="none" anchor="ctr"/>
              <a:lstStyle/>
              <a:p>
                <a:endParaRPr lang="zh-TW" altLang="en-US" sz="2000">
                  <a:latin typeface="Calibri" pitchFamily="34" charset="0"/>
                </a:endParaRPr>
              </a:p>
            </p:txBody>
          </p:sp>
          <p:sp>
            <p:nvSpPr>
              <p:cNvPr id="24" name="Line 156"/>
              <p:cNvSpPr>
                <a:spLocks noChangeShapeType="1"/>
              </p:cNvSpPr>
              <p:nvPr/>
            </p:nvSpPr>
            <p:spPr bwMode="auto">
              <a:xfrm>
                <a:off x="2193" y="2588"/>
                <a:ext cx="164" cy="44"/>
              </a:xfrm>
              <a:prstGeom prst="line">
                <a:avLst/>
              </a:prstGeom>
              <a:noFill/>
              <a:ln w="9525">
                <a:solidFill>
                  <a:srgbClr val="676767"/>
                </a:solidFill>
                <a:round/>
                <a:headEnd/>
                <a:tailEnd/>
              </a:ln>
            </p:spPr>
            <p:txBody>
              <a:bodyPr wrap="none" anchor="ctr"/>
              <a:lstStyle/>
              <a:p>
                <a:endParaRPr lang="zh-TW" altLang="en-US" sz="2000">
                  <a:latin typeface="Calibri" pitchFamily="34" charset="0"/>
                </a:endParaRPr>
              </a:p>
            </p:txBody>
          </p:sp>
          <p:sp>
            <p:nvSpPr>
              <p:cNvPr id="25" name="Line 157"/>
              <p:cNvSpPr>
                <a:spLocks noChangeShapeType="1"/>
              </p:cNvSpPr>
              <p:nvPr/>
            </p:nvSpPr>
            <p:spPr bwMode="auto">
              <a:xfrm>
                <a:off x="2193" y="2556"/>
                <a:ext cx="164" cy="46"/>
              </a:xfrm>
              <a:prstGeom prst="line">
                <a:avLst/>
              </a:prstGeom>
              <a:noFill/>
              <a:ln w="9525">
                <a:solidFill>
                  <a:srgbClr val="676767"/>
                </a:solidFill>
                <a:round/>
                <a:headEnd/>
                <a:tailEnd/>
              </a:ln>
            </p:spPr>
            <p:txBody>
              <a:bodyPr wrap="none" anchor="ctr"/>
              <a:lstStyle/>
              <a:p>
                <a:endParaRPr lang="zh-TW" altLang="en-US" sz="2000">
                  <a:latin typeface="Calibri" pitchFamily="34" charset="0"/>
                </a:endParaRPr>
              </a:p>
            </p:txBody>
          </p:sp>
          <p:sp>
            <p:nvSpPr>
              <p:cNvPr id="26" name="Line 158"/>
              <p:cNvSpPr>
                <a:spLocks noChangeShapeType="1"/>
              </p:cNvSpPr>
              <p:nvPr/>
            </p:nvSpPr>
            <p:spPr bwMode="auto">
              <a:xfrm>
                <a:off x="2193" y="2524"/>
                <a:ext cx="164" cy="44"/>
              </a:xfrm>
              <a:prstGeom prst="line">
                <a:avLst/>
              </a:prstGeom>
              <a:noFill/>
              <a:ln w="9525">
                <a:solidFill>
                  <a:srgbClr val="676767"/>
                </a:solidFill>
                <a:round/>
                <a:headEnd/>
                <a:tailEnd/>
              </a:ln>
            </p:spPr>
            <p:txBody>
              <a:bodyPr wrap="none" anchor="ctr"/>
              <a:lstStyle/>
              <a:p>
                <a:endParaRPr lang="zh-TW" altLang="en-US" sz="2000">
                  <a:latin typeface="Calibri" pitchFamily="34" charset="0"/>
                </a:endParaRPr>
              </a:p>
            </p:txBody>
          </p:sp>
          <p:sp>
            <p:nvSpPr>
              <p:cNvPr id="27" name="Line 159"/>
              <p:cNvSpPr>
                <a:spLocks noChangeShapeType="1"/>
              </p:cNvSpPr>
              <p:nvPr/>
            </p:nvSpPr>
            <p:spPr bwMode="auto">
              <a:xfrm>
                <a:off x="2193" y="2491"/>
                <a:ext cx="164" cy="44"/>
              </a:xfrm>
              <a:prstGeom prst="line">
                <a:avLst/>
              </a:prstGeom>
              <a:noFill/>
              <a:ln w="9525">
                <a:solidFill>
                  <a:srgbClr val="676767"/>
                </a:solidFill>
                <a:round/>
                <a:headEnd/>
                <a:tailEnd/>
              </a:ln>
            </p:spPr>
            <p:txBody>
              <a:bodyPr wrap="none" anchor="ctr"/>
              <a:lstStyle/>
              <a:p>
                <a:endParaRPr lang="zh-TW" altLang="en-US" sz="2000">
                  <a:latin typeface="Calibri" pitchFamily="34" charset="0"/>
                </a:endParaRPr>
              </a:p>
            </p:txBody>
          </p:sp>
          <p:sp>
            <p:nvSpPr>
              <p:cNvPr id="28" name="Freeform 160"/>
              <p:cNvSpPr>
                <a:spLocks/>
              </p:cNvSpPr>
              <p:nvPr/>
            </p:nvSpPr>
            <p:spPr bwMode="auto">
              <a:xfrm>
                <a:off x="2177" y="2116"/>
                <a:ext cx="186" cy="526"/>
              </a:xfrm>
              <a:custGeom>
                <a:avLst/>
                <a:gdLst>
                  <a:gd name="T0" fmla="*/ 0 w 453"/>
                  <a:gd name="T1" fmla="*/ 0 h 1278"/>
                  <a:gd name="T2" fmla="*/ 0 w 453"/>
                  <a:gd name="T3" fmla="*/ 0 h 1278"/>
                  <a:gd name="T4" fmla="*/ 0 w 453"/>
                  <a:gd name="T5" fmla="*/ 0 h 1278"/>
                  <a:gd name="T6" fmla="*/ 0 60000 65536"/>
                  <a:gd name="T7" fmla="*/ 0 60000 65536"/>
                  <a:gd name="T8" fmla="*/ 0 60000 65536"/>
                  <a:gd name="T9" fmla="*/ 0 w 453"/>
                  <a:gd name="T10" fmla="*/ 0 h 1278"/>
                  <a:gd name="T11" fmla="*/ 453 w 453"/>
                  <a:gd name="T12" fmla="*/ 1278 h 1278"/>
                </a:gdLst>
                <a:ahLst/>
                <a:cxnLst>
                  <a:cxn ang="T6">
                    <a:pos x="T0" y="T1"/>
                  </a:cxn>
                  <a:cxn ang="T7">
                    <a:pos x="T2" y="T3"/>
                  </a:cxn>
                  <a:cxn ang="T8">
                    <a:pos x="T4" y="T5"/>
                  </a:cxn>
                </a:cxnLst>
                <a:rect l="T9" t="T10" r="T11" b="T12"/>
                <a:pathLst>
                  <a:path w="453" h="1278">
                    <a:moveTo>
                      <a:pt x="452" y="105"/>
                    </a:moveTo>
                    <a:lnTo>
                      <a:pt x="0" y="0"/>
                    </a:lnTo>
                    <a:lnTo>
                      <a:pt x="0" y="1277"/>
                    </a:lnTo>
                  </a:path>
                </a:pathLst>
              </a:custGeom>
              <a:noFill/>
              <a:ln w="6350" cap="rnd">
                <a:solidFill>
                  <a:srgbClr val="808080"/>
                </a:solidFill>
                <a:round/>
                <a:headEnd/>
                <a:tailEnd/>
              </a:ln>
            </p:spPr>
            <p:txBody>
              <a:bodyPr/>
              <a:lstStyle/>
              <a:p>
                <a:endParaRPr kumimoji="0" lang="zh-TW" altLang="en-US" sz="2000">
                  <a:latin typeface="Calibri" pitchFamily="34" charset="0"/>
                </a:endParaRPr>
              </a:p>
            </p:txBody>
          </p:sp>
          <p:sp>
            <p:nvSpPr>
              <p:cNvPr id="29" name="Freeform 161"/>
              <p:cNvSpPr>
                <a:spLocks/>
              </p:cNvSpPr>
              <p:nvPr/>
            </p:nvSpPr>
            <p:spPr bwMode="auto">
              <a:xfrm>
                <a:off x="2210" y="2238"/>
                <a:ext cx="141" cy="64"/>
              </a:xfrm>
              <a:custGeom>
                <a:avLst/>
                <a:gdLst>
                  <a:gd name="T0" fmla="*/ 0 w 351"/>
                  <a:gd name="T1" fmla="*/ 0 h 183"/>
                  <a:gd name="T2" fmla="*/ 0 w 351"/>
                  <a:gd name="T3" fmla="*/ 0 h 183"/>
                  <a:gd name="T4" fmla="*/ 0 w 351"/>
                  <a:gd name="T5" fmla="*/ 0 h 183"/>
                  <a:gd name="T6" fmla="*/ 0 w 351"/>
                  <a:gd name="T7" fmla="*/ 0 h 183"/>
                  <a:gd name="T8" fmla="*/ 0 w 351"/>
                  <a:gd name="T9" fmla="*/ 0 h 183"/>
                  <a:gd name="T10" fmla="*/ 0 60000 65536"/>
                  <a:gd name="T11" fmla="*/ 0 60000 65536"/>
                  <a:gd name="T12" fmla="*/ 0 60000 65536"/>
                  <a:gd name="T13" fmla="*/ 0 60000 65536"/>
                  <a:gd name="T14" fmla="*/ 0 60000 65536"/>
                  <a:gd name="T15" fmla="*/ 0 w 351"/>
                  <a:gd name="T16" fmla="*/ 0 h 183"/>
                  <a:gd name="T17" fmla="*/ 351 w 351"/>
                  <a:gd name="T18" fmla="*/ 183 h 183"/>
                </a:gdLst>
                <a:ahLst/>
                <a:cxnLst>
                  <a:cxn ang="T10">
                    <a:pos x="T0" y="T1"/>
                  </a:cxn>
                  <a:cxn ang="T11">
                    <a:pos x="T2" y="T3"/>
                  </a:cxn>
                  <a:cxn ang="T12">
                    <a:pos x="T4" y="T5"/>
                  </a:cxn>
                  <a:cxn ang="T13">
                    <a:pos x="T6" y="T7"/>
                  </a:cxn>
                  <a:cxn ang="T14">
                    <a:pos x="T8" y="T9"/>
                  </a:cxn>
                </a:cxnLst>
                <a:rect l="T15" t="T16" r="T17" b="T18"/>
                <a:pathLst>
                  <a:path w="351" h="183">
                    <a:moveTo>
                      <a:pt x="0" y="85"/>
                    </a:moveTo>
                    <a:lnTo>
                      <a:pt x="0" y="0"/>
                    </a:lnTo>
                    <a:lnTo>
                      <a:pt x="350" y="93"/>
                    </a:lnTo>
                    <a:lnTo>
                      <a:pt x="350" y="182"/>
                    </a:lnTo>
                    <a:lnTo>
                      <a:pt x="0" y="85"/>
                    </a:lnTo>
                  </a:path>
                </a:pathLst>
              </a:custGeom>
              <a:solidFill>
                <a:srgbClr val="B2B2B2"/>
              </a:solidFill>
              <a:ln w="3175" cap="rnd">
                <a:noFill/>
                <a:round/>
                <a:headEnd/>
                <a:tailEnd/>
              </a:ln>
            </p:spPr>
            <p:txBody>
              <a:bodyPr/>
              <a:lstStyle/>
              <a:p>
                <a:endParaRPr kumimoji="0" lang="zh-TW" altLang="en-US" sz="2000">
                  <a:latin typeface="Calibri" pitchFamily="34" charset="0"/>
                </a:endParaRPr>
              </a:p>
            </p:txBody>
          </p:sp>
          <p:sp>
            <p:nvSpPr>
              <p:cNvPr id="30" name="Freeform 162"/>
              <p:cNvSpPr>
                <a:spLocks/>
              </p:cNvSpPr>
              <p:nvPr/>
            </p:nvSpPr>
            <p:spPr bwMode="auto">
              <a:xfrm>
                <a:off x="2210" y="2308"/>
                <a:ext cx="141" cy="72"/>
              </a:xfrm>
              <a:custGeom>
                <a:avLst/>
                <a:gdLst>
                  <a:gd name="T0" fmla="*/ 0 w 351"/>
                  <a:gd name="T1" fmla="*/ 0 h 182"/>
                  <a:gd name="T2" fmla="*/ 0 w 351"/>
                  <a:gd name="T3" fmla="*/ 0 h 182"/>
                  <a:gd name="T4" fmla="*/ 0 w 351"/>
                  <a:gd name="T5" fmla="*/ 0 h 182"/>
                  <a:gd name="T6" fmla="*/ 0 w 351"/>
                  <a:gd name="T7" fmla="*/ 0 h 182"/>
                  <a:gd name="T8" fmla="*/ 0 w 351"/>
                  <a:gd name="T9" fmla="*/ 0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a:noFill/>
                <a:round/>
                <a:headEnd/>
                <a:tailEnd/>
              </a:ln>
            </p:spPr>
            <p:txBody>
              <a:bodyPr/>
              <a:lstStyle/>
              <a:p>
                <a:endParaRPr kumimoji="0" lang="zh-TW" altLang="en-US" sz="2000">
                  <a:latin typeface="Calibri" pitchFamily="34" charset="0"/>
                </a:endParaRPr>
              </a:p>
            </p:txBody>
          </p:sp>
          <p:sp>
            <p:nvSpPr>
              <p:cNvPr id="31" name="Freeform 163"/>
              <p:cNvSpPr>
                <a:spLocks/>
              </p:cNvSpPr>
              <p:nvPr/>
            </p:nvSpPr>
            <p:spPr bwMode="auto">
              <a:xfrm>
                <a:off x="2207" y="2167"/>
                <a:ext cx="144" cy="65"/>
              </a:xfrm>
              <a:custGeom>
                <a:avLst/>
                <a:gdLst>
                  <a:gd name="T0" fmla="*/ 0 w 351"/>
                  <a:gd name="T1" fmla="*/ 0 h 182"/>
                  <a:gd name="T2" fmla="*/ 0 w 351"/>
                  <a:gd name="T3" fmla="*/ 0 h 182"/>
                  <a:gd name="T4" fmla="*/ 0 w 351"/>
                  <a:gd name="T5" fmla="*/ 0 h 182"/>
                  <a:gd name="T6" fmla="*/ 0 w 351"/>
                  <a:gd name="T7" fmla="*/ 0 h 182"/>
                  <a:gd name="T8" fmla="*/ 0 w 351"/>
                  <a:gd name="T9" fmla="*/ 0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a:noFill/>
                <a:round/>
                <a:headEnd/>
                <a:tailEnd/>
              </a:ln>
            </p:spPr>
            <p:txBody>
              <a:bodyPr/>
              <a:lstStyle/>
              <a:p>
                <a:endParaRPr kumimoji="0" lang="zh-TW" altLang="en-US" sz="2000">
                  <a:latin typeface="Calibri" pitchFamily="34" charset="0"/>
                </a:endParaRPr>
              </a:p>
            </p:txBody>
          </p:sp>
        </p:grpSp>
        <p:sp>
          <p:nvSpPr>
            <p:cNvPr id="8" name="文字方塊 7"/>
            <p:cNvSpPr txBox="1"/>
            <p:nvPr/>
          </p:nvSpPr>
          <p:spPr>
            <a:xfrm>
              <a:off x="1928794" y="5630195"/>
              <a:ext cx="693612" cy="290870"/>
            </a:xfrm>
            <a:prstGeom prst="rect">
              <a:avLst/>
            </a:prstGeom>
            <a:noFill/>
          </p:spPr>
          <p:txBody>
            <a:bodyPr wrap="none" rtlCol="0">
              <a:spAutoFit/>
            </a:bodyPr>
            <a:lstStyle/>
            <a:p>
              <a:r>
                <a:rPr lang="zh-TW" altLang="en-US" sz="2000" dirty="0" smtClean="0">
                  <a:latin typeface="Calibri" pitchFamily="34" charset="0"/>
                </a:rPr>
                <a:t>客戶端</a:t>
              </a:r>
              <a:endParaRPr lang="en-US" altLang="zh-TW" sz="2000" dirty="0" smtClean="0">
                <a:latin typeface="Calibri" pitchFamily="34" charset="0"/>
              </a:endParaRPr>
            </a:p>
          </p:txBody>
        </p:sp>
        <p:sp>
          <p:nvSpPr>
            <p:cNvPr id="9" name="文字方塊 8"/>
            <p:cNvSpPr txBox="1"/>
            <p:nvPr/>
          </p:nvSpPr>
          <p:spPr>
            <a:xfrm>
              <a:off x="6000760" y="5630195"/>
              <a:ext cx="693612" cy="290870"/>
            </a:xfrm>
            <a:prstGeom prst="rect">
              <a:avLst/>
            </a:prstGeom>
            <a:noFill/>
          </p:spPr>
          <p:txBody>
            <a:bodyPr wrap="none" rtlCol="0">
              <a:spAutoFit/>
            </a:bodyPr>
            <a:lstStyle/>
            <a:p>
              <a:r>
                <a:rPr lang="zh-TW" altLang="en-US" sz="2000" dirty="0" smtClean="0">
                  <a:latin typeface="Calibri" pitchFamily="34" charset="0"/>
                </a:rPr>
                <a:t>伺服器</a:t>
              </a:r>
              <a:endParaRPr lang="zh-TW" altLang="en-US" sz="2000" dirty="0">
                <a:latin typeface="Calibri" pitchFamily="34" charset="0"/>
              </a:endParaRPr>
            </a:p>
          </p:txBody>
        </p:sp>
        <p:sp>
          <p:nvSpPr>
            <p:cNvPr id="33" name="文字方塊 32"/>
            <p:cNvSpPr txBox="1"/>
            <p:nvPr/>
          </p:nvSpPr>
          <p:spPr>
            <a:xfrm>
              <a:off x="4071934" y="5642337"/>
              <a:ext cx="693612" cy="290870"/>
            </a:xfrm>
            <a:prstGeom prst="rect">
              <a:avLst/>
            </a:prstGeom>
            <a:noFill/>
          </p:spPr>
          <p:txBody>
            <a:bodyPr wrap="none" rtlCol="0">
              <a:spAutoFit/>
            </a:bodyPr>
            <a:lstStyle/>
            <a:p>
              <a:r>
                <a:rPr lang="zh-TW" altLang="en-US" sz="2000" dirty="0" smtClean="0">
                  <a:latin typeface="Calibri" pitchFamily="34" charset="0"/>
                </a:rPr>
                <a:t>中間人</a:t>
              </a:r>
              <a:endParaRPr lang="zh-TW" altLang="en-US" sz="2000" dirty="0">
                <a:latin typeface="Calibri" pitchFamily="34" charset="0"/>
              </a:endParaRPr>
            </a:p>
          </p:txBody>
        </p:sp>
        <p:cxnSp>
          <p:nvCxnSpPr>
            <p:cNvPr id="35" name="直線單箭頭接點 34"/>
            <p:cNvCxnSpPr/>
            <p:nvPr/>
          </p:nvCxnSpPr>
          <p:spPr>
            <a:xfrm>
              <a:off x="5143504" y="4927957"/>
              <a:ext cx="85725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直線單箭頭接點 35"/>
            <p:cNvCxnSpPr/>
            <p:nvPr/>
          </p:nvCxnSpPr>
          <p:spPr>
            <a:xfrm flipH="1">
              <a:off x="5143504" y="5212121"/>
              <a:ext cx="85725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直線單箭頭接點 36"/>
            <p:cNvCxnSpPr/>
            <p:nvPr/>
          </p:nvCxnSpPr>
          <p:spPr>
            <a:xfrm>
              <a:off x="3000364" y="4927957"/>
              <a:ext cx="85725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直線單箭頭接點 37"/>
            <p:cNvCxnSpPr/>
            <p:nvPr/>
          </p:nvCxnSpPr>
          <p:spPr>
            <a:xfrm flipH="1">
              <a:off x="3000364" y="5212121"/>
              <a:ext cx="85725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030" name="Picture 6" descr="C:\Program Files\Microsoft Office\MEDIA\CAGCAT10\j0292020.wmf"/>
            <p:cNvPicPr>
              <a:picLocks noChangeAspect="1" noChangeArrowheads="1"/>
            </p:cNvPicPr>
            <p:nvPr/>
          </p:nvPicPr>
          <p:blipFill>
            <a:blip r:embed="rId3" cstate="print"/>
            <a:srcRect/>
            <a:stretch>
              <a:fillRect/>
            </a:stretch>
          </p:blipFill>
          <p:spPr bwMode="auto">
            <a:xfrm>
              <a:off x="3929058" y="4572008"/>
              <a:ext cx="1085052" cy="1029844"/>
            </a:xfrm>
            <a:prstGeom prst="rect">
              <a:avLst/>
            </a:prstGeom>
            <a:noFill/>
          </p:spPr>
        </p:pic>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內容版面配置區 5" descr="Wireshark1.JPG"/>
          <p:cNvPicPr>
            <a:picLocks noGrp="1" noChangeAspect="1"/>
          </p:cNvPicPr>
          <p:nvPr>
            <p:ph idx="1"/>
          </p:nvPr>
        </p:nvPicPr>
        <p:blipFill>
          <a:blip r:embed="rId2" cstate="print"/>
          <a:stretch>
            <a:fillRect/>
          </a:stretch>
        </p:blipFill>
        <p:spPr>
          <a:xfrm>
            <a:off x="-32" y="0"/>
            <a:ext cx="8815458" cy="6858000"/>
          </a:xfrm>
        </p:spPr>
      </p:pic>
      <p:sp>
        <p:nvSpPr>
          <p:cNvPr id="7" name="圓角矩形 6"/>
          <p:cNvSpPr/>
          <p:nvPr/>
        </p:nvSpPr>
        <p:spPr>
          <a:xfrm>
            <a:off x="4143372" y="1857364"/>
            <a:ext cx="1785950" cy="57150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直線圖說文字 1 3"/>
          <p:cNvSpPr/>
          <p:nvPr/>
        </p:nvSpPr>
        <p:spPr>
          <a:xfrm>
            <a:off x="6572264" y="2643182"/>
            <a:ext cx="2000264" cy="1428760"/>
          </a:xfrm>
          <a:prstGeom prst="borderCallout1">
            <a:avLst>
              <a:gd name="adj1" fmla="val 18750"/>
              <a:gd name="adj2" fmla="val -8333"/>
              <a:gd name="adj3" fmla="val -16454"/>
              <a:gd name="adj4" fmla="val -349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zh-TW" altLang="en-US" dirty="0" smtClean="0"/>
              <a:t>打開信箱之後，使用者名稱及密碼立刻遭到攔截</a:t>
            </a:r>
            <a:endParaRPr lang="zh-TW" altLang="en-US" dirty="0"/>
          </a:p>
        </p:txBody>
      </p:sp>
      <p:pic>
        <p:nvPicPr>
          <p:cNvPr id="35843" name="Picture 3" descr="C:\Users\timpan\Documents\Graphics Files\Wireshark1.JPG"/>
          <p:cNvPicPr>
            <a:picLocks noChangeAspect="1" noChangeArrowheads="1"/>
          </p:cNvPicPr>
          <p:nvPr/>
        </p:nvPicPr>
        <p:blipFill>
          <a:blip r:embed="rId3" cstate="print"/>
          <a:srcRect/>
          <a:stretch>
            <a:fillRect/>
          </a:stretch>
        </p:blipFill>
        <p:spPr bwMode="auto">
          <a:xfrm>
            <a:off x="2214546" y="1071546"/>
            <a:ext cx="5524500" cy="3543300"/>
          </a:xfrm>
          <a:prstGeom prst="rect">
            <a:avLst/>
          </a:prstGeom>
        </p:spPr>
        <p:style>
          <a:lnRef idx="2">
            <a:schemeClr val="accent1"/>
          </a:lnRef>
          <a:fillRef idx="1">
            <a:schemeClr val="lt1"/>
          </a:fillRef>
          <a:effectRef idx="0">
            <a:schemeClr val="accent1"/>
          </a:effectRef>
          <a:fontRef idx="minor">
            <a:schemeClr val="dk1"/>
          </a:fontRef>
        </p:style>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nodeType="clickEffect">
                                  <p:stCondLst>
                                    <p:cond delay="0"/>
                                  </p:stCondLst>
                                  <p:childTnLst>
                                    <p:set>
                                      <p:cBhvr>
                                        <p:cTn id="6" dur="1" fill="hold">
                                          <p:stCondLst>
                                            <p:cond delay="0"/>
                                          </p:stCondLst>
                                        </p:cTn>
                                        <p:tgtEl>
                                          <p:spTgt spid="35843"/>
                                        </p:tgtEl>
                                        <p:attrNameLst>
                                          <p:attrName>style.visibility</p:attrName>
                                        </p:attrNameLst>
                                      </p:cBhvr>
                                      <p:to>
                                        <p:strVal val="visible"/>
                                      </p:to>
                                    </p:set>
                                    <p:animEffect transition="in" filter="circle(out)">
                                      <p:cBhvr>
                                        <p:cTn id="7" dur="2000"/>
                                        <p:tgtEl>
                                          <p:spTgt spid="358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8215370" cy="2000264"/>
          </a:xfrm>
        </p:spPr>
        <p:txBody>
          <a:bodyPr>
            <a:normAutofit/>
          </a:bodyPr>
          <a:lstStyle/>
          <a:p>
            <a:r>
              <a:rPr lang="zh-TW" altLang="en-US" sz="2000" dirty="0" smtClean="0"/>
              <a:t>重放 </a:t>
            </a:r>
            <a:r>
              <a:rPr lang="en-US" altLang="zh-TW" sz="2000" dirty="0" smtClean="0"/>
              <a:t>(replay) </a:t>
            </a:r>
            <a:r>
              <a:rPr lang="zh-TW" altLang="en-US" sz="2000" dirty="0" smtClean="0"/>
              <a:t>攻擊是指攻擊者攔截使用者登入資料，在稍後的時間再正式登入伺服器。重放攻擊對 </a:t>
            </a:r>
            <a:r>
              <a:rPr lang="en-US" altLang="zh-TW" sz="2000" dirty="0" smtClean="0"/>
              <a:t>Kerberos</a:t>
            </a:r>
            <a:r>
              <a:rPr lang="zh-TW" altLang="en-US" sz="2000" dirty="0" smtClean="0"/>
              <a:t> 之類的登入系統是有效的。</a:t>
            </a:r>
            <a:endParaRPr lang="en-US" altLang="zh-TW" sz="2000" dirty="0" smtClean="0"/>
          </a:p>
          <a:p>
            <a:r>
              <a:rPr lang="zh-TW" altLang="en-US" sz="2000" dirty="0" smtClean="0"/>
              <a:t>為避免重放攻擊，加解密過程常會使用會談金鑰 </a:t>
            </a:r>
            <a:r>
              <a:rPr lang="en-US" altLang="zh-TW" sz="2000" dirty="0" smtClean="0"/>
              <a:t>(session key)</a:t>
            </a:r>
            <a:r>
              <a:rPr lang="zh-TW" altLang="en-US" sz="2000" dirty="0" smtClean="0"/>
              <a:t>，會談時限一過，金鑰就失效。</a:t>
            </a:r>
            <a:endParaRPr lang="zh-TW" altLang="en-US" sz="2000" dirty="0"/>
          </a:p>
        </p:txBody>
      </p:sp>
      <p:sp>
        <p:nvSpPr>
          <p:cNvPr id="3" name="標題 2"/>
          <p:cNvSpPr>
            <a:spLocks noGrp="1"/>
          </p:cNvSpPr>
          <p:nvPr>
            <p:ph type="title"/>
          </p:nvPr>
        </p:nvSpPr>
        <p:spPr/>
        <p:txBody>
          <a:bodyPr/>
          <a:lstStyle/>
          <a:p>
            <a:r>
              <a:rPr lang="zh-TW" altLang="en-US" dirty="0" smtClean="0"/>
              <a:t>重放攻擊</a:t>
            </a:r>
            <a:endParaRPr lang="zh-TW" altLang="en-US" dirty="0"/>
          </a:p>
        </p:txBody>
      </p:sp>
      <p:grpSp>
        <p:nvGrpSpPr>
          <p:cNvPr id="30" name="群組 29"/>
          <p:cNvGrpSpPr/>
          <p:nvPr/>
        </p:nvGrpSpPr>
        <p:grpSpPr>
          <a:xfrm>
            <a:off x="1353870" y="3284984"/>
            <a:ext cx="6026442" cy="3046021"/>
            <a:chOff x="1785918" y="3500438"/>
            <a:chExt cx="5149042" cy="2602546"/>
          </a:xfrm>
        </p:grpSpPr>
        <p:pic>
          <p:nvPicPr>
            <p:cNvPr id="24580" name="Picture 4" descr="C:\Program Files\Microsoft Office\MEDIA\CAGCAT10\j0292020.wmf"/>
            <p:cNvPicPr>
              <a:picLocks noChangeAspect="1" noChangeArrowheads="1"/>
            </p:cNvPicPr>
            <p:nvPr/>
          </p:nvPicPr>
          <p:blipFill>
            <a:blip r:embed="rId2" cstate="print"/>
            <a:srcRect/>
            <a:stretch>
              <a:fillRect/>
            </a:stretch>
          </p:blipFill>
          <p:spPr bwMode="auto">
            <a:xfrm>
              <a:off x="3994673" y="4817100"/>
              <a:ext cx="934517" cy="886968"/>
            </a:xfrm>
            <a:prstGeom prst="rect">
              <a:avLst/>
            </a:prstGeom>
            <a:noFill/>
          </p:spPr>
        </p:pic>
        <p:pic>
          <p:nvPicPr>
            <p:cNvPr id="29" name="Picture 5" descr="C:\Program Files\Microsoft Office\MEDIA\CAGCAT10\j0285750.wmf"/>
            <p:cNvPicPr>
              <a:picLocks noChangeAspect="1" noChangeArrowheads="1"/>
            </p:cNvPicPr>
            <p:nvPr/>
          </p:nvPicPr>
          <p:blipFill>
            <a:blip r:embed="rId3" cstate="print"/>
            <a:srcRect/>
            <a:stretch>
              <a:fillRect/>
            </a:stretch>
          </p:blipFill>
          <p:spPr bwMode="auto">
            <a:xfrm>
              <a:off x="1785918" y="3649099"/>
              <a:ext cx="1269304" cy="780033"/>
            </a:xfrm>
            <a:prstGeom prst="rect">
              <a:avLst/>
            </a:prstGeom>
            <a:noFill/>
          </p:spPr>
        </p:pic>
        <p:grpSp>
          <p:nvGrpSpPr>
            <p:cNvPr id="5" name="Group 149"/>
            <p:cNvGrpSpPr>
              <a:grpSpLocks/>
            </p:cNvGrpSpPr>
            <p:nvPr/>
          </p:nvGrpSpPr>
          <p:grpSpPr bwMode="auto">
            <a:xfrm>
              <a:off x="6179098" y="3500438"/>
              <a:ext cx="464604" cy="1129628"/>
              <a:chOff x="2160" y="1896"/>
              <a:chExt cx="533" cy="863"/>
            </a:xfrm>
          </p:grpSpPr>
          <p:sp>
            <p:nvSpPr>
              <p:cNvPr id="15" name="Freeform 150"/>
              <p:cNvSpPr>
                <a:spLocks noChangeAspect="1"/>
              </p:cNvSpPr>
              <p:nvPr/>
            </p:nvSpPr>
            <p:spPr bwMode="auto">
              <a:xfrm>
                <a:off x="2160" y="2249"/>
                <a:ext cx="90" cy="399"/>
              </a:xfrm>
              <a:custGeom>
                <a:avLst/>
                <a:gdLst>
                  <a:gd name="T0" fmla="*/ 0 w 144"/>
                  <a:gd name="T1" fmla="*/ 1 h 644"/>
                  <a:gd name="T2" fmla="*/ 0 w 144"/>
                  <a:gd name="T3" fmla="*/ 1 h 644"/>
                  <a:gd name="T4" fmla="*/ 1 w 144"/>
                  <a:gd name="T5" fmla="*/ 0 h 644"/>
                  <a:gd name="T6" fmla="*/ 1 w 144"/>
                  <a:gd name="T7" fmla="*/ 1 h 644"/>
                  <a:gd name="T8" fmla="*/ 0 w 144"/>
                  <a:gd name="T9" fmla="*/ 1 h 644"/>
                  <a:gd name="T10" fmla="*/ 0 60000 65536"/>
                  <a:gd name="T11" fmla="*/ 0 60000 65536"/>
                  <a:gd name="T12" fmla="*/ 0 60000 65536"/>
                  <a:gd name="T13" fmla="*/ 0 60000 65536"/>
                  <a:gd name="T14" fmla="*/ 0 60000 65536"/>
                  <a:gd name="T15" fmla="*/ 0 w 144"/>
                  <a:gd name="T16" fmla="*/ 0 h 644"/>
                  <a:gd name="T17" fmla="*/ 144 w 144"/>
                  <a:gd name="T18" fmla="*/ 644 h 644"/>
                </a:gdLst>
                <a:ahLst/>
                <a:cxnLst>
                  <a:cxn ang="T10">
                    <a:pos x="T0" y="T1"/>
                  </a:cxn>
                  <a:cxn ang="T11">
                    <a:pos x="T2" y="T3"/>
                  </a:cxn>
                  <a:cxn ang="T12">
                    <a:pos x="T4" y="T5"/>
                  </a:cxn>
                  <a:cxn ang="T13">
                    <a:pos x="T6" y="T7"/>
                  </a:cxn>
                  <a:cxn ang="T14">
                    <a:pos x="T8" y="T9"/>
                  </a:cxn>
                </a:cxnLst>
                <a:rect l="T15" t="T16" r="T17" b="T18"/>
                <a:pathLst>
                  <a:path w="144" h="644">
                    <a:moveTo>
                      <a:pt x="0" y="644"/>
                    </a:moveTo>
                    <a:lnTo>
                      <a:pt x="0" y="79"/>
                    </a:lnTo>
                    <a:lnTo>
                      <a:pt x="144" y="0"/>
                    </a:lnTo>
                    <a:lnTo>
                      <a:pt x="144" y="554"/>
                    </a:lnTo>
                    <a:lnTo>
                      <a:pt x="0" y="644"/>
                    </a:lnTo>
                  </a:path>
                </a:pathLst>
              </a:custGeom>
              <a:gradFill rotWithShape="0">
                <a:gsLst>
                  <a:gs pos="0">
                    <a:srgbClr val="B2B2B2"/>
                  </a:gs>
                  <a:gs pos="100000">
                    <a:srgbClr val="E5E5E5"/>
                  </a:gs>
                </a:gsLst>
                <a:path path="rect">
                  <a:fillToRect l="100000" t="100000"/>
                </a:path>
              </a:gradFill>
              <a:ln w="3175" cap="rnd">
                <a:solidFill>
                  <a:srgbClr val="808080"/>
                </a:solidFill>
                <a:round/>
                <a:headEnd/>
                <a:tailEnd/>
              </a:ln>
            </p:spPr>
            <p:txBody>
              <a:bodyPr/>
              <a:lstStyle/>
              <a:p>
                <a:endParaRPr kumimoji="0" lang="zh-TW" altLang="en-US" sz="2000">
                  <a:latin typeface="Calibri" pitchFamily="34" charset="0"/>
                </a:endParaRPr>
              </a:p>
            </p:txBody>
          </p:sp>
          <p:sp>
            <p:nvSpPr>
              <p:cNvPr id="16" name="Freeform 151"/>
              <p:cNvSpPr>
                <a:spLocks/>
              </p:cNvSpPr>
              <p:nvPr/>
            </p:nvSpPr>
            <p:spPr bwMode="auto">
              <a:xfrm>
                <a:off x="2162" y="1896"/>
                <a:ext cx="529" cy="185"/>
              </a:xfrm>
              <a:custGeom>
                <a:avLst/>
                <a:gdLst>
                  <a:gd name="T0" fmla="*/ 0 w 1291"/>
                  <a:gd name="T1" fmla="*/ 0 h 449"/>
                  <a:gd name="T2" fmla="*/ 0 w 1291"/>
                  <a:gd name="T3" fmla="*/ 0 h 449"/>
                  <a:gd name="T4" fmla="*/ 0 w 1291"/>
                  <a:gd name="T5" fmla="*/ 0 h 449"/>
                  <a:gd name="T6" fmla="*/ 0 w 1291"/>
                  <a:gd name="T7" fmla="*/ 0 h 449"/>
                  <a:gd name="T8" fmla="*/ 0 w 1291"/>
                  <a:gd name="T9" fmla="*/ 0 h 449"/>
                  <a:gd name="T10" fmla="*/ 0 60000 65536"/>
                  <a:gd name="T11" fmla="*/ 0 60000 65536"/>
                  <a:gd name="T12" fmla="*/ 0 60000 65536"/>
                  <a:gd name="T13" fmla="*/ 0 60000 65536"/>
                  <a:gd name="T14" fmla="*/ 0 60000 65536"/>
                  <a:gd name="T15" fmla="*/ 0 w 1291"/>
                  <a:gd name="T16" fmla="*/ 0 h 449"/>
                  <a:gd name="T17" fmla="*/ 1291 w 1291"/>
                  <a:gd name="T18" fmla="*/ 449 h 449"/>
                </a:gdLst>
                <a:ahLst/>
                <a:cxnLst>
                  <a:cxn ang="T10">
                    <a:pos x="T0" y="T1"/>
                  </a:cxn>
                  <a:cxn ang="T11">
                    <a:pos x="T2" y="T3"/>
                  </a:cxn>
                  <a:cxn ang="T12">
                    <a:pos x="T4" y="T5"/>
                  </a:cxn>
                  <a:cxn ang="T13">
                    <a:pos x="T6" y="T7"/>
                  </a:cxn>
                  <a:cxn ang="T14">
                    <a:pos x="T8" y="T9"/>
                  </a:cxn>
                </a:cxnLst>
                <a:rect l="T15" t="T16" r="T17" b="T18"/>
                <a:pathLst>
                  <a:path w="1291" h="449">
                    <a:moveTo>
                      <a:pt x="0" y="307"/>
                    </a:moveTo>
                    <a:lnTo>
                      <a:pt x="577" y="448"/>
                    </a:lnTo>
                    <a:lnTo>
                      <a:pt x="1290" y="127"/>
                    </a:lnTo>
                    <a:lnTo>
                      <a:pt x="727" y="0"/>
                    </a:lnTo>
                    <a:lnTo>
                      <a:pt x="0" y="307"/>
                    </a:lnTo>
                  </a:path>
                </a:pathLst>
              </a:custGeom>
              <a:solidFill>
                <a:schemeClr val="bg1"/>
              </a:solidFill>
              <a:ln w="9525" cap="rnd">
                <a:solidFill>
                  <a:srgbClr val="333333"/>
                </a:solidFill>
                <a:round/>
                <a:headEnd/>
                <a:tailEnd/>
              </a:ln>
            </p:spPr>
            <p:txBody>
              <a:bodyPr/>
              <a:lstStyle/>
              <a:p>
                <a:endParaRPr kumimoji="0" lang="zh-TW" altLang="en-US" sz="2000">
                  <a:latin typeface="Calibri" pitchFamily="34" charset="0"/>
                </a:endParaRPr>
              </a:p>
            </p:txBody>
          </p:sp>
          <p:sp>
            <p:nvSpPr>
              <p:cNvPr id="17" name="Freeform 152"/>
              <p:cNvSpPr>
                <a:spLocks/>
              </p:cNvSpPr>
              <p:nvPr/>
            </p:nvSpPr>
            <p:spPr bwMode="auto">
              <a:xfrm>
                <a:off x="2171" y="2538"/>
                <a:ext cx="513" cy="221"/>
              </a:xfrm>
              <a:custGeom>
                <a:avLst/>
                <a:gdLst>
                  <a:gd name="T0" fmla="*/ 0 w 1252"/>
                  <a:gd name="T1" fmla="*/ 0 h 536"/>
                  <a:gd name="T2" fmla="*/ 0 w 1252"/>
                  <a:gd name="T3" fmla="*/ 0 h 536"/>
                  <a:gd name="T4" fmla="*/ 0 w 1252"/>
                  <a:gd name="T5" fmla="*/ 0 h 536"/>
                  <a:gd name="T6" fmla="*/ 0 w 1252"/>
                  <a:gd name="T7" fmla="*/ 0 h 536"/>
                  <a:gd name="T8" fmla="*/ 0 w 1252"/>
                  <a:gd name="T9" fmla="*/ 0 h 536"/>
                  <a:gd name="T10" fmla="*/ 0 60000 65536"/>
                  <a:gd name="T11" fmla="*/ 0 60000 65536"/>
                  <a:gd name="T12" fmla="*/ 0 60000 65536"/>
                  <a:gd name="T13" fmla="*/ 0 60000 65536"/>
                  <a:gd name="T14" fmla="*/ 0 60000 65536"/>
                  <a:gd name="T15" fmla="*/ 0 w 1252"/>
                  <a:gd name="T16" fmla="*/ 0 h 536"/>
                  <a:gd name="T17" fmla="*/ 1252 w 1252"/>
                  <a:gd name="T18" fmla="*/ 536 h 536"/>
                </a:gdLst>
                <a:ahLst/>
                <a:cxnLst>
                  <a:cxn ang="T10">
                    <a:pos x="T0" y="T1"/>
                  </a:cxn>
                  <a:cxn ang="T11">
                    <a:pos x="T2" y="T3"/>
                  </a:cxn>
                  <a:cxn ang="T12">
                    <a:pos x="T4" y="T5"/>
                  </a:cxn>
                  <a:cxn ang="T13">
                    <a:pos x="T6" y="T7"/>
                  </a:cxn>
                  <a:cxn ang="T14">
                    <a:pos x="T8" y="T9"/>
                  </a:cxn>
                </a:cxnLst>
                <a:rect l="T15" t="T16" r="T17" b="T18"/>
                <a:pathLst>
                  <a:path w="1252" h="536">
                    <a:moveTo>
                      <a:pt x="0" y="292"/>
                    </a:moveTo>
                    <a:lnTo>
                      <a:pt x="0" y="370"/>
                    </a:lnTo>
                    <a:lnTo>
                      <a:pt x="567" y="535"/>
                    </a:lnTo>
                    <a:lnTo>
                      <a:pt x="1251" y="92"/>
                    </a:lnTo>
                    <a:lnTo>
                      <a:pt x="1251" y="0"/>
                    </a:lnTo>
                  </a:path>
                </a:pathLst>
              </a:custGeom>
              <a:solidFill>
                <a:srgbClr val="808080"/>
              </a:solidFill>
              <a:ln w="3175" cap="rnd">
                <a:solidFill>
                  <a:srgbClr val="808080"/>
                </a:solidFill>
                <a:round/>
                <a:headEnd/>
                <a:tailEnd/>
              </a:ln>
            </p:spPr>
            <p:txBody>
              <a:bodyPr/>
              <a:lstStyle/>
              <a:p>
                <a:endParaRPr kumimoji="0" lang="zh-TW" altLang="en-US" sz="2000">
                  <a:latin typeface="Calibri" pitchFamily="34" charset="0"/>
                </a:endParaRPr>
              </a:p>
            </p:txBody>
          </p:sp>
          <p:sp>
            <p:nvSpPr>
              <p:cNvPr id="18" name="Freeform 153"/>
              <p:cNvSpPr>
                <a:spLocks/>
              </p:cNvSpPr>
              <p:nvPr/>
            </p:nvSpPr>
            <p:spPr bwMode="auto">
              <a:xfrm>
                <a:off x="2393" y="1947"/>
                <a:ext cx="300" cy="791"/>
              </a:xfrm>
              <a:custGeom>
                <a:avLst/>
                <a:gdLst>
                  <a:gd name="T0" fmla="*/ 0 w 729"/>
                  <a:gd name="T1" fmla="*/ 0 h 1916"/>
                  <a:gd name="T2" fmla="*/ 0 w 729"/>
                  <a:gd name="T3" fmla="*/ 0 h 1916"/>
                  <a:gd name="T4" fmla="*/ 0 w 729"/>
                  <a:gd name="T5" fmla="*/ 0 h 1916"/>
                  <a:gd name="T6" fmla="*/ 0 w 729"/>
                  <a:gd name="T7" fmla="*/ 0 h 1916"/>
                  <a:gd name="T8" fmla="*/ 0 w 729"/>
                  <a:gd name="T9" fmla="*/ 0 h 1916"/>
                  <a:gd name="T10" fmla="*/ 0 60000 65536"/>
                  <a:gd name="T11" fmla="*/ 0 60000 65536"/>
                  <a:gd name="T12" fmla="*/ 0 60000 65536"/>
                  <a:gd name="T13" fmla="*/ 0 60000 65536"/>
                  <a:gd name="T14" fmla="*/ 0 60000 65536"/>
                  <a:gd name="T15" fmla="*/ 0 w 729"/>
                  <a:gd name="T16" fmla="*/ 0 h 1916"/>
                  <a:gd name="T17" fmla="*/ 729 w 729"/>
                  <a:gd name="T18" fmla="*/ 1916 h 1916"/>
                </a:gdLst>
                <a:ahLst/>
                <a:cxnLst>
                  <a:cxn ang="T10">
                    <a:pos x="T0" y="T1"/>
                  </a:cxn>
                  <a:cxn ang="T11">
                    <a:pos x="T2" y="T3"/>
                  </a:cxn>
                  <a:cxn ang="T12">
                    <a:pos x="T4" y="T5"/>
                  </a:cxn>
                  <a:cxn ang="T13">
                    <a:pos x="T6" y="T7"/>
                  </a:cxn>
                  <a:cxn ang="T14">
                    <a:pos x="T8" y="T9"/>
                  </a:cxn>
                </a:cxnLst>
                <a:rect l="T15" t="T16" r="T17" b="T18"/>
                <a:pathLst>
                  <a:path w="729" h="1916">
                    <a:moveTo>
                      <a:pt x="0" y="328"/>
                    </a:moveTo>
                    <a:lnTo>
                      <a:pt x="4" y="1915"/>
                    </a:lnTo>
                    <a:lnTo>
                      <a:pt x="728" y="1456"/>
                    </a:lnTo>
                    <a:lnTo>
                      <a:pt x="728" y="0"/>
                    </a:lnTo>
                    <a:lnTo>
                      <a:pt x="0" y="328"/>
                    </a:lnTo>
                  </a:path>
                </a:pathLst>
              </a:custGeom>
              <a:gradFill rotWithShape="0">
                <a:gsLst>
                  <a:gs pos="0">
                    <a:srgbClr val="B2B2B2"/>
                  </a:gs>
                  <a:gs pos="100000">
                    <a:srgbClr val="E5E5E5"/>
                  </a:gs>
                </a:gsLst>
                <a:path path="rect">
                  <a:fillToRect l="100000" t="100000"/>
                </a:path>
              </a:gradFill>
              <a:ln w="9525" cap="rnd">
                <a:solidFill>
                  <a:srgbClr val="333333"/>
                </a:solidFill>
                <a:round/>
                <a:headEnd/>
                <a:tailEnd/>
              </a:ln>
            </p:spPr>
            <p:txBody>
              <a:bodyPr/>
              <a:lstStyle/>
              <a:p>
                <a:endParaRPr kumimoji="0" lang="zh-TW" altLang="en-US" sz="2000">
                  <a:latin typeface="Calibri" pitchFamily="34" charset="0"/>
                </a:endParaRPr>
              </a:p>
            </p:txBody>
          </p:sp>
          <p:sp>
            <p:nvSpPr>
              <p:cNvPr id="19" name="Freeform 154"/>
              <p:cNvSpPr>
                <a:spLocks/>
              </p:cNvSpPr>
              <p:nvPr/>
            </p:nvSpPr>
            <p:spPr bwMode="auto">
              <a:xfrm>
                <a:off x="2160" y="2022"/>
                <a:ext cx="236" cy="711"/>
              </a:xfrm>
              <a:custGeom>
                <a:avLst/>
                <a:gdLst>
                  <a:gd name="T0" fmla="*/ 117430 w 156"/>
                  <a:gd name="T1" fmla="*/ 29305 h 470"/>
                  <a:gd name="T2" fmla="*/ 117430 w 156"/>
                  <a:gd name="T3" fmla="*/ 353780 h 470"/>
                  <a:gd name="T4" fmla="*/ 0 w 156"/>
                  <a:gd name="T5" fmla="*/ 321231 h 470"/>
                  <a:gd name="T6" fmla="*/ 0 w 156"/>
                  <a:gd name="T7" fmla="*/ 0 h 470"/>
                  <a:gd name="T8" fmla="*/ 117430 w 156"/>
                  <a:gd name="T9" fmla="*/ 29305 h 470"/>
                  <a:gd name="T10" fmla="*/ 0 60000 65536"/>
                  <a:gd name="T11" fmla="*/ 0 60000 65536"/>
                  <a:gd name="T12" fmla="*/ 0 60000 65536"/>
                  <a:gd name="T13" fmla="*/ 0 60000 65536"/>
                  <a:gd name="T14" fmla="*/ 0 60000 65536"/>
                  <a:gd name="T15" fmla="*/ 0 w 156"/>
                  <a:gd name="T16" fmla="*/ 0 h 470"/>
                  <a:gd name="T17" fmla="*/ 156 w 156"/>
                  <a:gd name="T18" fmla="*/ 470 h 470"/>
                </a:gdLst>
                <a:ahLst/>
                <a:cxnLst>
                  <a:cxn ang="T10">
                    <a:pos x="T0" y="T1"/>
                  </a:cxn>
                  <a:cxn ang="T11">
                    <a:pos x="T2" y="T3"/>
                  </a:cxn>
                  <a:cxn ang="T12">
                    <a:pos x="T4" y="T5"/>
                  </a:cxn>
                  <a:cxn ang="T13">
                    <a:pos x="T6" y="T7"/>
                  </a:cxn>
                  <a:cxn ang="T14">
                    <a:pos x="T8" y="T9"/>
                  </a:cxn>
                </a:cxnLst>
                <a:rect l="T15" t="T16" r="T17" b="T18"/>
                <a:pathLst>
                  <a:path w="156" h="470">
                    <a:moveTo>
                      <a:pt x="156" y="39"/>
                    </a:moveTo>
                    <a:lnTo>
                      <a:pt x="156" y="470"/>
                    </a:lnTo>
                    <a:lnTo>
                      <a:pt x="0" y="427"/>
                    </a:lnTo>
                    <a:lnTo>
                      <a:pt x="0" y="0"/>
                    </a:lnTo>
                    <a:lnTo>
                      <a:pt x="156" y="39"/>
                    </a:lnTo>
                  </a:path>
                </a:pathLst>
              </a:custGeom>
              <a:gradFill rotWithShape="0">
                <a:gsLst>
                  <a:gs pos="0">
                    <a:srgbClr val="EDEDED"/>
                  </a:gs>
                  <a:gs pos="100000">
                    <a:srgbClr val="B2B2B2"/>
                  </a:gs>
                </a:gsLst>
                <a:lin ang="5400000" scaled="1"/>
              </a:gradFill>
              <a:ln w="9525" cap="rnd">
                <a:solidFill>
                  <a:srgbClr val="333333"/>
                </a:solidFill>
                <a:round/>
                <a:headEnd/>
                <a:tailEnd/>
              </a:ln>
            </p:spPr>
            <p:txBody>
              <a:bodyPr/>
              <a:lstStyle/>
              <a:p>
                <a:endParaRPr kumimoji="0" lang="zh-TW" altLang="en-US" sz="2000">
                  <a:latin typeface="Calibri" pitchFamily="34" charset="0"/>
                </a:endParaRPr>
              </a:p>
            </p:txBody>
          </p:sp>
          <p:sp>
            <p:nvSpPr>
              <p:cNvPr id="20" name="Line 155"/>
              <p:cNvSpPr>
                <a:spLocks noChangeShapeType="1"/>
              </p:cNvSpPr>
              <p:nvPr/>
            </p:nvSpPr>
            <p:spPr bwMode="auto">
              <a:xfrm>
                <a:off x="2193" y="2621"/>
                <a:ext cx="164" cy="43"/>
              </a:xfrm>
              <a:prstGeom prst="line">
                <a:avLst/>
              </a:prstGeom>
              <a:noFill/>
              <a:ln w="9525">
                <a:solidFill>
                  <a:srgbClr val="676767"/>
                </a:solidFill>
                <a:round/>
                <a:headEnd/>
                <a:tailEnd/>
              </a:ln>
            </p:spPr>
            <p:txBody>
              <a:bodyPr wrap="none" anchor="ctr"/>
              <a:lstStyle/>
              <a:p>
                <a:endParaRPr lang="zh-TW" altLang="en-US" sz="2000">
                  <a:latin typeface="Calibri" pitchFamily="34" charset="0"/>
                </a:endParaRPr>
              </a:p>
            </p:txBody>
          </p:sp>
          <p:sp>
            <p:nvSpPr>
              <p:cNvPr id="21" name="Line 156"/>
              <p:cNvSpPr>
                <a:spLocks noChangeShapeType="1"/>
              </p:cNvSpPr>
              <p:nvPr/>
            </p:nvSpPr>
            <p:spPr bwMode="auto">
              <a:xfrm>
                <a:off x="2193" y="2588"/>
                <a:ext cx="164" cy="44"/>
              </a:xfrm>
              <a:prstGeom prst="line">
                <a:avLst/>
              </a:prstGeom>
              <a:noFill/>
              <a:ln w="9525">
                <a:solidFill>
                  <a:srgbClr val="676767"/>
                </a:solidFill>
                <a:round/>
                <a:headEnd/>
                <a:tailEnd/>
              </a:ln>
            </p:spPr>
            <p:txBody>
              <a:bodyPr wrap="none" anchor="ctr"/>
              <a:lstStyle/>
              <a:p>
                <a:endParaRPr lang="zh-TW" altLang="en-US" sz="2000">
                  <a:latin typeface="Calibri" pitchFamily="34" charset="0"/>
                </a:endParaRPr>
              </a:p>
            </p:txBody>
          </p:sp>
          <p:sp>
            <p:nvSpPr>
              <p:cNvPr id="22" name="Line 157"/>
              <p:cNvSpPr>
                <a:spLocks noChangeShapeType="1"/>
              </p:cNvSpPr>
              <p:nvPr/>
            </p:nvSpPr>
            <p:spPr bwMode="auto">
              <a:xfrm>
                <a:off x="2193" y="2556"/>
                <a:ext cx="164" cy="46"/>
              </a:xfrm>
              <a:prstGeom prst="line">
                <a:avLst/>
              </a:prstGeom>
              <a:noFill/>
              <a:ln w="9525">
                <a:solidFill>
                  <a:srgbClr val="676767"/>
                </a:solidFill>
                <a:round/>
                <a:headEnd/>
                <a:tailEnd/>
              </a:ln>
            </p:spPr>
            <p:txBody>
              <a:bodyPr wrap="none" anchor="ctr"/>
              <a:lstStyle/>
              <a:p>
                <a:endParaRPr lang="zh-TW" altLang="en-US" sz="2000">
                  <a:latin typeface="Calibri" pitchFamily="34" charset="0"/>
                </a:endParaRPr>
              </a:p>
            </p:txBody>
          </p:sp>
          <p:sp>
            <p:nvSpPr>
              <p:cNvPr id="23" name="Line 158"/>
              <p:cNvSpPr>
                <a:spLocks noChangeShapeType="1"/>
              </p:cNvSpPr>
              <p:nvPr/>
            </p:nvSpPr>
            <p:spPr bwMode="auto">
              <a:xfrm>
                <a:off x="2193" y="2524"/>
                <a:ext cx="164" cy="44"/>
              </a:xfrm>
              <a:prstGeom prst="line">
                <a:avLst/>
              </a:prstGeom>
              <a:noFill/>
              <a:ln w="9525">
                <a:solidFill>
                  <a:srgbClr val="676767"/>
                </a:solidFill>
                <a:round/>
                <a:headEnd/>
                <a:tailEnd/>
              </a:ln>
            </p:spPr>
            <p:txBody>
              <a:bodyPr wrap="none" anchor="ctr"/>
              <a:lstStyle/>
              <a:p>
                <a:endParaRPr lang="zh-TW" altLang="en-US" sz="2000">
                  <a:latin typeface="Calibri" pitchFamily="34" charset="0"/>
                </a:endParaRPr>
              </a:p>
            </p:txBody>
          </p:sp>
          <p:sp>
            <p:nvSpPr>
              <p:cNvPr id="24" name="Line 159"/>
              <p:cNvSpPr>
                <a:spLocks noChangeShapeType="1"/>
              </p:cNvSpPr>
              <p:nvPr/>
            </p:nvSpPr>
            <p:spPr bwMode="auto">
              <a:xfrm>
                <a:off x="2193" y="2491"/>
                <a:ext cx="164" cy="44"/>
              </a:xfrm>
              <a:prstGeom prst="line">
                <a:avLst/>
              </a:prstGeom>
              <a:noFill/>
              <a:ln w="9525">
                <a:solidFill>
                  <a:srgbClr val="676767"/>
                </a:solidFill>
                <a:round/>
                <a:headEnd/>
                <a:tailEnd/>
              </a:ln>
            </p:spPr>
            <p:txBody>
              <a:bodyPr wrap="none" anchor="ctr"/>
              <a:lstStyle/>
              <a:p>
                <a:endParaRPr lang="zh-TW" altLang="en-US" sz="2000">
                  <a:latin typeface="Calibri" pitchFamily="34" charset="0"/>
                </a:endParaRPr>
              </a:p>
            </p:txBody>
          </p:sp>
          <p:sp>
            <p:nvSpPr>
              <p:cNvPr id="25" name="Freeform 160"/>
              <p:cNvSpPr>
                <a:spLocks/>
              </p:cNvSpPr>
              <p:nvPr/>
            </p:nvSpPr>
            <p:spPr bwMode="auto">
              <a:xfrm>
                <a:off x="2177" y="2116"/>
                <a:ext cx="186" cy="526"/>
              </a:xfrm>
              <a:custGeom>
                <a:avLst/>
                <a:gdLst>
                  <a:gd name="T0" fmla="*/ 0 w 453"/>
                  <a:gd name="T1" fmla="*/ 0 h 1278"/>
                  <a:gd name="T2" fmla="*/ 0 w 453"/>
                  <a:gd name="T3" fmla="*/ 0 h 1278"/>
                  <a:gd name="T4" fmla="*/ 0 w 453"/>
                  <a:gd name="T5" fmla="*/ 0 h 1278"/>
                  <a:gd name="T6" fmla="*/ 0 60000 65536"/>
                  <a:gd name="T7" fmla="*/ 0 60000 65536"/>
                  <a:gd name="T8" fmla="*/ 0 60000 65536"/>
                  <a:gd name="T9" fmla="*/ 0 w 453"/>
                  <a:gd name="T10" fmla="*/ 0 h 1278"/>
                  <a:gd name="T11" fmla="*/ 453 w 453"/>
                  <a:gd name="T12" fmla="*/ 1278 h 1278"/>
                </a:gdLst>
                <a:ahLst/>
                <a:cxnLst>
                  <a:cxn ang="T6">
                    <a:pos x="T0" y="T1"/>
                  </a:cxn>
                  <a:cxn ang="T7">
                    <a:pos x="T2" y="T3"/>
                  </a:cxn>
                  <a:cxn ang="T8">
                    <a:pos x="T4" y="T5"/>
                  </a:cxn>
                </a:cxnLst>
                <a:rect l="T9" t="T10" r="T11" b="T12"/>
                <a:pathLst>
                  <a:path w="453" h="1278">
                    <a:moveTo>
                      <a:pt x="452" y="105"/>
                    </a:moveTo>
                    <a:lnTo>
                      <a:pt x="0" y="0"/>
                    </a:lnTo>
                    <a:lnTo>
                      <a:pt x="0" y="1277"/>
                    </a:lnTo>
                  </a:path>
                </a:pathLst>
              </a:custGeom>
              <a:noFill/>
              <a:ln w="6350" cap="rnd">
                <a:solidFill>
                  <a:srgbClr val="808080"/>
                </a:solidFill>
                <a:round/>
                <a:headEnd/>
                <a:tailEnd/>
              </a:ln>
            </p:spPr>
            <p:txBody>
              <a:bodyPr/>
              <a:lstStyle/>
              <a:p>
                <a:endParaRPr kumimoji="0" lang="zh-TW" altLang="en-US" sz="2000">
                  <a:latin typeface="Calibri" pitchFamily="34" charset="0"/>
                </a:endParaRPr>
              </a:p>
            </p:txBody>
          </p:sp>
          <p:sp>
            <p:nvSpPr>
              <p:cNvPr id="26" name="Freeform 161"/>
              <p:cNvSpPr>
                <a:spLocks/>
              </p:cNvSpPr>
              <p:nvPr/>
            </p:nvSpPr>
            <p:spPr bwMode="auto">
              <a:xfrm>
                <a:off x="2210" y="2238"/>
                <a:ext cx="141" cy="64"/>
              </a:xfrm>
              <a:custGeom>
                <a:avLst/>
                <a:gdLst>
                  <a:gd name="T0" fmla="*/ 0 w 351"/>
                  <a:gd name="T1" fmla="*/ 0 h 183"/>
                  <a:gd name="T2" fmla="*/ 0 w 351"/>
                  <a:gd name="T3" fmla="*/ 0 h 183"/>
                  <a:gd name="T4" fmla="*/ 0 w 351"/>
                  <a:gd name="T5" fmla="*/ 0 h 183"/>
                  <a:gd name="T6" fmla="*/ 0 w 351"/>
                  <a:gd name="T7" fmla="*/ 0 h 183"/>
                  <a:gd name="T8" fmla="*/ 0 w 351"/>
                  <a:gd name="T9" fmla="*/ 0 h 183"/>
                  <a:gd name="T10" fmla="*/ 0 60000 65536"/>
                  <a:gd name="T11" fmla="*/ 0 60000 65536"/>
                  <a:gd name="T12" fmla="*/ 0 60000 65536"/>
                  <a:gd name="T13" fmla="*/ 0 60000 65536"/>
                  <a:gd name="T14" fmla="*/ 0 60000 65536"/>
                  <a:gd name="T15" fmla="*/ 0 w 351"/>
                  <a:gd name="T16" fmla="*/ 0 h 183"/>
                  <a:gd name="T17" fmla="*/ 351 w 351"/>
                  <a:gd name="T18" fmla="*/ 183 h 183"/>
                </a:gdLst>
                <a:ahLst/>
                <a:cxnLst>
                  <a:cxn ang="T10">
                    <a:pos x="T0" y="T1"/>
                  </a:cxn>
                  <a:cxn ang="T11">
                    <a:pos x="T2" y="T3"/>
                  </a:cxn>
                  <a:cxn ang="T12">
                    <a:pos x="T4" y="T5"/>
                  </a:cxn>
                  <a:cxn ang="T13">
                    <a:pos x="T6" y="T7"/>
                  </a:cxn>
                  <a:cxn ang="T14">
                    <a:pos x="T8" y="T9"/>
                  </a:cxn>
                </a:cxnLst>
                <a:rect l="T15" t="T16" r="T17" b="T18"/>
                <a:pathLst>
                  <a:path w="351" h="183">
                    <a:moveTo>
                      <a:pt x="0" y="85"/>
                    </a:moveTo>
                    <a:lnTo>
                      <a:pt x="0" y="0"/>
                    </a:lnTo>
                    <a:lnTo>
                      <a:pt x="350" y="93"/>
                    </a:lnTo>
                    <a:lnTo>
                      <a:pt x="350" y="182"/>
                    </a:lnTo>
                    <a:lnTo>
                      <a:pt x="0" y="85"/>
                    </a:lnTo>
                  </a:path>
                </a:pathLst>
              </a:custGeom>
              <a:solidFill>
                <a:srgbClr val="B2B2B2"/>
              </a:solidFill>
              <a:ln w="3175" cap="rnd">
                <a:noFill/>
                <a:round/>
                <a:headEnd/>
                <a:tailEnd/>
              </a:ln>
            </p:spPr>
            <p:txBody>
              <a:bodyPr/>
              <a:lstStyle/>
              <a:p>
                <a:endParaRPr kumimoji="0" lang="zh-TW" altLang="en-US" sz="2000">
                  <a:latin typeface="Calibri" pitchFamily="34" charset="0"/>
                </a:endParaRPr>
              </a:p>
            </p:txBody>
          </p:sp>
          <p:sp>
            <p:nvSpPr>
              <p:cNvPr id="27" name="Freeform 162"/>
              <p:cNvSpPr>
                <a:spLocks/>
              </p:cNvSpPr>
              <p:nvPr/>
            </p:nvSpPr>
            <p:spPr bwMode="auto">
              <a:xfrm>
                <a:off x="2210" y="2308"/>
                <a:ext cx="141" cy="72"/>
              </a:xfrm>
              <a:custGeom>
                <a:avLst/>
                <a:gdLst>
                  <a:gd name="T0" fmla="*/ 0 w 351"/>
                  <a:gd name="T1" fmla="*/ 0 h 182"/>
                  <a:gd name="T2" fmla="*/ 0 w 351"/>
                  <a:gd name="T3" fmla="*/ 0 h 182"/>
                  <a:gd name="T4" fmla="*/ 0 w 351"/>
                  <a:gd name="T5" fmla="*/ 0 h 182"/>
                  <a:gd name="T6" fmla="*/ 0 w 351"/>
                  <a:gd name="T7" fmla="*/ 0 h 182"/>
                  <a:gd name="T8" fmla="*/ 0 w 351"/>
                  <a:gd name="T9" fmla="*/ 0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a:noFill/>
                <a:round/>
                <a:headEnd/>
                <a:tailEnd/>
              </a:ln>
            </p:spPr>
            <p:txBody>
              <a:bodyPr/>
              <a:lstStyle/>
              <a:p>
                <a:endParaRPr kumimoji="0" lang="zh-TW" altLang="en-US" sz="2000">
                  <a:latin typeface="Calibri" pitchFamily="34" charset="0"/>
                </a:endParaRPr>
              </a:p>
            </p:txBody>
          </p:sp>
          <p:sp>
            <p:nvSpPr>
              <p:cNvPr id="28" name="Freeform 163"/>
              <p:cNvSpPr>
                <a:spLocks/>
              </p:cNvSpPr>
              <p:nvPr/>
            </p:nvSpPr>
            <p:spPr bwMode="auto">
              <a:xfrm>
                <a:off x="2207" y="2167"/>
                <a:ext cx="144" cy="65"/>
              </a:xfrm>
              <a:custGeom>
                <a:avLst/>
                <a:gdLst>
                  <a:gd name="T0" fmla="*/ 0 w 351"/>
                  <a:gd name="T1" fmla="*/ 0 h 182"/>
                  <a:gd name="T2" fmla="*/ 0 w 351"/>
                  <a:gd name="T3" fmla="*/ 0 h 182"/>
                  <a:gd name="T4" fmla="*/ 0 w 351"/>
                  <a:gd name="T5" fmla="*/ 0 h 182"/>
                  <a:gd name="T6" fmla="*/ 0 w 351"/>
                  <a:gd name="T7" fmla="*/ 0 h 182"/>
                  <a:gd name="T8" fmla="*/ 0 w 351"/>
                  <a:gd name="T9" fmla="*/ 0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a:noFill/>
                <a:round/>
                <a:headEnd/>
                <a:tailEnd/>
              </a:ln>
            </p:spPr>
            <p:txBody>
              <a:bodyPr/>
              <a:lstStyle/>
              <a:p>
                <a:endParaRPr kumimoji="0" lang="zh-TW" altLang="en-US" sz="2000">
                  <a:latin typeface="Calibri" pitchFamily="34" charset="0"/>
                </a:endParaRPr>
              </a:p>
            </p:txBody>
          </p:sp>
        </p:grpSp>
        <p:sp>
          <p:nvSpPr>
            <p:cNvPr id="7" name="文字方塊 6"/>
            <p:cNvSpPr txBox="1"/>
            <p:nvPr/>
          </p:nvSpPr>
          <p:spPr>
            <a:xfrm>
              <a:off x="1857356" y="4701501"/>
              <a:ext cx="954107" cy="400110"/>
            </a:xfrm>
            <a:prstGeom prst="rect">
              <a:avLst/>
            </a:prstGeom>
            <a:noFill/>
          </p:spPr>
          <p:txBody>
            <a:bodyPr wrap="none" rtlCol="0">
              <a:spAutoFit/>
            </a:bodyPr>
            <a:lstStyle/>
            <a:p>
              <a:r>
                <a:rPr lang="zh-TW" altLang="en-US" sz="2000" dirty="0" smtClean="0">
                  <a:latin typeface="Calibri" pitchFamily="34" charset="0"/>
                </a:rPr>
                <a:t>客戶端</a:t>
              </a:r>
              <a:endParaRPr lang="zh-TW" altLang="en-US" sz="2000" dirty="0">
                <a:latin typeface="Calibri" pitchFamily="34" charset="0"/>
              </a:endParaRPr>
            </a:p>
          </p:txBody>
        </p:sp>
        <p:sp>
          <p:nvSpPr>
            <p:cNvPr id="8" name="文字方塊 7"/>
            <p:cNvSpPr txBox="1"/>
            <p:nvPr/>
          </p:nvSpPr>
          <p:spPr>
            <a:xfrm>
              <a:off x="5980853" y="4714884"/>
              <a:ext cx="954107" cy="400110"/>
            </a:xfrm>
            <a:prstGeom prst="rect">
              <a:avLst/>
            </a:prstGeom>
            <a:noFill/>
          </p:spPr>
          <p:txBody>
            <a:bodyPr wrap="none" rtlCol="0">
              <a:spAutoFit/>
            </a:bodyPr>
            <a:lstStyle/>
            <a:p>
              <a:r>
                <a:rPr lang="zh-TW" altLang="en-US" sz="2000" dirty="0" smtClean="0">
                  <a:latin typeface="Calibri" pitchFamily="34" charset="0"/>
                </a:rPr>
                <a:t>伺服器</a:t>
              </a:r>
              <a:endParaRPr lang="zh-TW" altLang="en-US" sz="2000" dirty="0">
                <a:latin typeface="Calibri" pitchFamily="34" charset="0"/>
              </a:endParaRPr>
            </a:p>
          </p:txBody>
        </p:sp>
        <p:sp>
          <p:nvSpPr>
            <p:cNvPr id="10" name="文字方塊 9"/>
            <p:cNvSpPr txBox="1"/>
            <p:nvPr/>
          </p:nvSpPr>
          <p:spPr>
            <a:xfrm>
              <a:off x="4052027" y="5702874"/>
              <a:ext cx="954107" cy="400110"/>
            </a:xfrm>
            <a:prstGeom prst="rect">
              <a:avLst/>
            </a:prstGeom>
            <a:noFill/>
          </p:spPr>
          <p:txBody>
            <a:bodyPr wrap="none" rtlCol="0">
              <a:spAutoFit/>
            </a:bodyPr>
            <a:lstStyle/>
            <a:p>
              <a:r>
                <a:rPr lang="zh-TW" altLang="en-US" sz="2000" dirty="0" smtClean="0">
                  <a:latin typeface="Calibri" pitchFamily="34" charset="0"/>
                </a:rPr>
                <a:t>攻擊者</a:t>
              </a:r>
              <a:endParaRPr lang="zh-TW" altLang="en-US" sz="2000" dirty="0">
                <a:latin typeface="Calibri" pitchFamily="34" charset="0"/>
              </a:endParaRPr>
            </a:p>
          </p:txBody>
        </p:sp>
        <p:cxnSp>
          <p:nvCxnSpPr>
            <p:cNvPr id="13" name="直線單箭頭接點 12"/>
            <p:cNvCxnSpPr/>
            <p:nvPr/>
          </p:nvCxnSpPr>
          <p:spPr>
            <a:xfrm>
              <a:off x="3000364" y="3999263"/>
              <a:ext cx="3000396" cy="12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直線單箭頭接點 30"/>
            <p:cNvCxnSpPr/>
            <p:nvPr/>
          </p:nvCxnSpPr>
          <p:spPr>
            <a:xfrm rot="16200000" flipH="1">
              <a:off x="3214678" y="4071942"/>
              <a:ext cx="928694" cy="7858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直線單箭頭接點 32"/>
            <p:cNvCxnSpPr/>
            <p:nvPr/>
          </p:nvCxnSpPr>
          <p:spPr>
            <a:xfrm flipV="1">
              <a:off x="5000628" y="4429132"/>
              <a:ext cx="1000132" cy="6429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文字方塊 33"/>
            <p:cNvSpPr txBox="1"/>
            <p:nvPr/>
          </p:nvSpPr>
          <p:spPr>
            <a:xfrm>
              <a:off x="4000496" y="3643314"/>
              <a:ext cx="1210588" cy="400110"/>
            </a:xfrm>
            <a:prstGeom prst="rect">
              <a:avLst/>
            </a:prstGeom>
            <a:noFill/>
          </p:spPr>
          <p:txBody>
            <a:bodyPr wrap="none" rtlCol="0">
              <a:spAutoFit/>
            </a:bodyPr>
            <a:lstStyle/>
            <a:p>
              <a:r>
                <a:rPr lang="zh-TW" altLang="en-US" sz="2000" dirty="0" smtClean="0">
                  <a:latin typeface="Calibri" pitchFamily="34" charset="0"/>
                </a:rPr>
                <a:t>登入資訊</a:t>
              </a:r>
              <a:endParaRPr lang="zh-TW" altLang="en-US" sz="2000" dirty="0">
                <a:latin typeface="Calibri" pitchFamily="34" charset="0"/>
              </a:endParaRPr>
            </a:p>
          </p:txBody>
        </p:sp>
        <p:sp>
          <p:nvSpPr>
            <p:cNvPr id="35" name="文字方塊 34"/>
            <p:cNvSpPr txBox="1"/>
            <p:nvPr/>
          </p:nvSpPr>
          <p:spPr>
            <a:xfrm>
              <a:off x="4607012" y="4357694"/>
              <a:ext cx="1210588" cy="400110"/>
            </a:xfrm>
            <a:prstGeom prst="rect">
              <a:avLst/>
            </a:prstGeom>
            <a:noFill/>
          </p:spPr>
          <p:txBody>
            <a:bodyPr wrap="none" rtlCol="0">
              <a:spAutoFit/>
            </a:bodyPr>
            <a:lstStyle/>
            <a:p>
              <a:r>
                <a:rPr lang="zh-TW" altLang="en-US" sz="2000" dirty="0" smtClean="0">
                  <a:latin typeface="Calibri" pitchFamily="34" charset="0"/>
                </a:rPr>
                <a:t>登入資訊</a:t>
              </a:r>
              <a:endParaRPr lang="en-US" altLang="zh-TW" sz="2000" dirty="0" smtClean="0">
                <a:latin typeface="Calibri" pitchFamily="34" charset="0"/>
              </a:endParaRPr>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Autofit/>
          </a:bodyPr>
          <a:lstStyle/>
          <a:p>
            <a:pPr>
              <a:spcBef>
                <a:spcPts val="1200"/>
              </a:spcBef>
            </a:pPr>
            <a:r>
              <a:rPr lang="zh-TW" altLang="en-US" sz="2000" dirty="0" smtClean="0"/>
              <a:t>欺騙攻擊 </a:t>
            </a:r>
            <a:r>
              <a:rPr lang="en-US" altLang="zh-TW" sz="2000" dirty="0" smtClean="0"/>
              <a:t>(spoofing) </a:t>
            </a:r>
            <a:r>
              <a:rPr lang="zh-TW" altLang="en-US" sz="2000" dirty="0" smtClean="0"/>
              <a:t>是攻擊者偽裝成一個熟悉並且可信任的的伺服器或網站，藉以騙取登入資料或其他秘密資訊。</a:t>
            </a:r>
            <a:endParaRPr lang="en-US" altLang="zh-TW" sz="2000" dirty="0" smtClean="0"/>
          </a:p>
          <a:p>
            <a:pPr>
              <a:spcBef>
                <a:spcPts val="1200"/>
              </a:spcBef>
            </a:pPr>
            <a:r>
              <a:rPr lang="zh-TW" altLang="en-US" sz="2000" dirty="0" smtClean="0"/>
              <a:t>網路釣魚</a:t>
            </a:r>
            <a:r>
              <a:rPr lang="en-US" altLang="zh-TW" sz="2000" dirty="0" smtClean="0"/>
              <a:t> (phishing) </a:t>
            </a:r>
            <a:r>
              <a:rPr lang="zh-TW" altLang="en-US" sz="2000" dirty="0" smtClean="0"/>
              <a:t>是一種欺騙攻擊，它可能是一個看似有公信力的惡意網站，或是冒名的電子郵件要受害者連結到惡意網站。</a:t>
            </a:r>
            <a:endParaRPr lang="en-US" altLang="zh-TW" sz="2000" dirty="0" smtClean="0"/>
          </a:p>
          <a:p>
            <a:pPr>
              <a:spcBef>
                <a:spcPts val="1200"/>
              </a:spcBef>
            </a:pPr>
            <a:r>
              <a:rPr lang="zh-TW" altLang="en-US" sz="2000" dirty="0" smtClean="0"/>
              <a:t>歹徒安置的假 </a:t>
            </a:r>
            <a:r>
              <a:rPr lang="en-US" altLang="zh-TW" sz="2000" dirty="0" smtClean="0"/>
              <a:t>ATM</a:t>
            </a:r>
            <a:r>
              <a:rPr lang="zh-TW" altLang="en-US" sz="2000" dirty="0" smtClean="0"/>
              <a:t> 機器也是欺騙攻擊的工具，受害者插入磁條提款卡並輸入密碼後即遭電子側錄。提款卡晶片化後，這類手法又被翻新：</a:t>
            </a:r>
            <a:endParaRPr lang="en-US" altLang="zh-TW" sz="2000" dirty="0" smtClean="0"/>
          </a:p>
          <a:p>
            <a:pPr lvl="1">
              <a:spcBef>
                <a:spcPts val="1200"/>
              </a:spcBef>
            </a:pPr>
            <a:r>
              <a:rPr lang="en-US" altLang="zh-TW" dirty="0" smtClean="0"/>
              <a:t>【</a:t>
            </a:r>
            <a:r>
              <a:rPr lang="zh-TW" altLang="en-US" dirty="0" smtClean="0"/>
              <a:t>中國農業銀行公告</a:t>
            </a:r>
            <a:r>
              <a:rPr lang="en-US" altLang="zh-TW" dirty="0" smtClean="0"/>
              <a:t>】</a:t>
            </a:r>
            <a:r>
              <a:rPr lang="zh-TW" altLang="en-US" dirty="0" smtClean="0"/>
              <a:t>不法分子在</a:t>
            </a:r>
            <a:r>
              <a:rPr lang="en-US" altLang="zh-TW" dirty="0" smtClean="0"/>
              <a:t>ATM</a:t>
            </a:r>
            <a:r>
              <a:rPr lang="zh-TW" altLang="en-US" dirty="0" smtClean="0"/>
              <a:t>機插卡口處安裝吞卡裝置造成吞卡故障，並在</a:t>
            </a:r>
            <a:r>
              <a:rPr lang="en-US" altLang="zh-TW" dirty="0" smtClean="0"/>
              <a:t>ATM</a:t>
            </a:r>
            <a:r>
              <a:rPr lang="zh-TW" altLang="en-US" dirty="0" smtClean="0"/>
              <a:t>機旁張貼假的銀行告示，誘騙持卡人按假告示上的聯系電話與冒充銀行工作人員的不法分子聯系，不法分子騙持卡人說出銀行卡密碼後，支開持卡人，從</a:t>
            </a:r>
            <a:r>
              <a:rPr lang="en-US" altLang="zh-TW" dirty="0" smtClean="0"/>
              <a:t>ATM</a:t>
            </a:r>
            <a:r>
              <a:rPr lang="zh-TW" altLang="en-US" dirty="0" smtClean="0"/>
              <a:t>機取出銀行卡並盜取持卡人銀行卡資金。</a:t>
            </a:r>
          </a:p>
          <a:p>
            <a:pPr>
              <a:spcBef>
                <a:spcPts val="1200"/>
              </a:spcBef>
            </a:pPr>
            <a:endParaRPr lang="zh-TW" altLang="en-US" sz="2000" dirty="0"/>
          </a:p>
        </p:txBody>
      </p:sp>
      <p:sp>
        <p:nvSpPr>
          <p:cNvPr id="3" name="標題 2"/>
          <p:cNvSpPr>
            <a:spLocks noGrp="1"/>
          </p:cNvSpPr>
          <p:nvPr>
            <p:ph type="title"/>
          </p:nvPr>
        </p:nvSpPr>
        <p:spPr/>
        <p:txBody>
          <a:bodyPr/>
          <a:lstStyle/>
          <a:p>
            <a:r>
              <a:rPr lang="zh-TW" altLang="en-US" dirty="0" smtClean="0"/>
              <a:t>欺騙攻擊</a:t>
            </a:r>
            <a:endParaRPr lang="zh-TW"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20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2000"/>
                                        <p:tgtEl>
                                          <p:spTgt spid="2">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fade">
                                      <p:cBhvr>
                                        <p:cTn id="20" dur="20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descr="HSBC 釣魚郵件2.jpg"/>
          <p:cNvPicPr>
            <a:picLocks noChangeAspect="1"/>
          </p:cNvPicPr>
          <p:nvPr/>
        </p:nvPicPr>
        <p:blipFill>
          <a:blip r:embed="rId2" cstate="print"/>
          <a:stretch>
            <a:fillRect/>
          </a:stretch>
        </p:blipFill>
        <p:spPr>
          <a:xfrm>
            <a:off x="0" y="3825654"/>
            <a:ext cx="6572264" cy="2746618"/>
          </a:xfrm>
          <a:prstGeom prst="rect">
            <a:avLst/>
          </a:prstGeom>
          <a:ln>
            <a:solidFill>
              <a:schemeClr val="accent1"/>
            </a:solidFill>
          </a:ln>
        </p:spPr>
      </p:pic>
      <p:sp>
        <p:nvSpPr>
          <p:cNvPr id="2" name="標題 1"/>
          <p:cNvSpPr>
            <a:spLocks noGrp="1"/>
          </p:cNvSpPr>
          <p:nvPr>
            <p:ph type="title"/>
          </p:nvPr>
        </p:nvSpPr>
        <p:spPr/>
        <p:txBody>
          <a:bodyPr/>
          <a:lstStyle/>
          <a:p>
            <a:r>
              <a:rPr lang="zh-TW" altLang="en-US" dirty="0" smtClean="0"/>
              <a:t>釣魚郵件案例</a:t>
            </a:r>
            <a:endParaRPr lang="zh-TW" altLang="en-US" dirty="0"/>
          </a:p>
        </p:txBody>
      </p:sp>
      <p:grpSp>
        <p:nvGrpSpPr>
          <p:cNvPr id="3" name="群組 7"/>
          <p:cNvGrpSpPr/>
          <p:nvPr/>
        </p:nvGrpSpPr>
        <p:grpSpPr>
          <a:xfrm>
            <a:off x="3714744" y="0"/>
            <a:ext cx="5429288" cy="5715016"/>
            <a:chOff x="3714744" y="0"/>
            <a:chExt cx="5429288" cy="5715016"/>
          </a:xfrm>
        </p:grpSpPr>
        <p:pic>
          <p:nvPicPr>
            <p:cNvPr id="5" name="圖片 4" descr="HSBC 釣魚網站2.jpg"/>
            <p:cNvPicPr>
              <a:picLocks noChangeAspect="1"/>
            </p:cNvPicPr>
            <p:nvPr/>
          </p:nvPicPr>
          <p:blipFill>
            <a:blip r:embed="rId3" cstate="print"/>
            <a:stretch>
              <a:fillRect/>
            </a:stretch>
          </p:blipFill>
          <p:spPr>
            <a:xfrm>
              <a:off x="3836297" y="0"/>
              <a:ext cx="5307735" cy="4643446"/>
            </a:xfrm>
            <a:prstGeom prst="rect">
              <a:avLst/>
            </a:prstGeom>
            <a:ln>
              <a:solidFill>
                <a:schemeClr val="accent1"/>
              </a:solidFill>
            </a:ln>
          </p:spPr>
        </p:pic>
        <p:sp>
          <p:nvSpPr>
            <p:cNvPr id="6" name="上彎箭號 5"/>
            <p:cNvSpPr/>
            <p:nvPr/>
          </p:nvSpPr>
          <p:spPr>
            <a:xfrm>
              <a:off x="3714744" y="4286256"/>
              <a:ext cx="3929090" cy="1428760"/>
            </a:xfrm>
            <a:prstGeom prst="bentUpArrow">
              <a:avLst>
                <a:gd name="adj1" fmla="val 7285"/>
                <a:gd name="adj2" fmla="val 10021"/>
                <a:gd name="adj3" fmla="val 20224"/>
              </a:avLst>
            </a:prstGeom>
            <a:ln>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grpSp>
      <p:pic>
        <p:nvPicPr>
          <p:cNvPr id="1026" name="Picture 2"/>
          <p:cNvPicPr>
            <a:picLocks noChangeAspect="1" noChangeArrowheads="1"/>
          </p:cNvPicPr>
          <p:nvPr/>
        </p:nvPicPr>
        <p:blipFill>
          <a:blip r:embed="rId4" cstate="print"/>
          <a:srcRect/>
          <a:stretch>
            <a:fillRect/>
          </a:stretch>
        </p:blipFill>
        <p:spPr bwMode="auto">
          <a:xfrm>
            <a:off x="1366824" y="1924048"/>
            <a:ext cx="1276350" cy="12192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Autofit/>
          </a:bodyPr>
          <a:lstStyle/>
          <a:p>
            <a:pPr>
              <a:spcBef>
                <a:spcPts val="1200"/>
              </a:spcBef>
            </a:pPr>
            <a:r>
              <a:rPr lang="zh-TW" altLang="en-US" sz="2000" dirty="0" smtClean="0"/>
              <a:t>軟體弱點不一定是軟體錯誤，只是攻擊者利用某種軟體「功能」或合併數種功能來達到攻擊之目的。</a:t>
            </a:r>
            <a:endParaRPr lang="en-US" altLang="zh-TW" sz="2000" dirty="0" smtClean="0"/>
          </a:p>
          <a:p>
            <a:pPr>
              <a:spcBef>
                <a:spcPts val="1200"/>
              </a:spcBef>
            </a:pPr>
            <a:r>
              <a:rPr lang="zh-TW" altLang="en-US" sz="2000" dirty="0" smtClean="0"/>
              <a:t>資料隱碼 </a:t>
            </a:r>
            <a:r>
              <a:rPr lang="en-US" altLang="zh-TW" sz="2000" dirty="0" smtClean="0"/>
              <a:t>(SQL injection) </a:t>
            </a:r>
            <a:r>
              <a:rPr lang="zh-TW" altLang="en-US" sz="2000" dirty="0" smtClean="0"/>
              <a:t>是一種未做好輸入查驗所發生的問題。</a:t>
            </a:r>
            <a:endParaRPr lang="en-US" altLang="zh-TW" sz="2000" dirty="0" smtClean="0"/>
          </a:p>
          <a:p>
            <a:pPr>
              <a:spcBef>
                <a:spcPts val="1200"/>
              </a:spcBef>
            </a:pPr>
            <a:r>
              <a:rPr lang="zh-TW" altLang="en-US" sz="2000" dirty="0" smtClean="0"/>
              <a:t>巨集病毒 </a:t>
            </a:r>
            <a:r>
              <a:rPr lang="en-US" altLang="zh-TW" sz="2000" dirty="0" smtClean="0"/>
              <a:t>(macro virus) </a:t>
            </a:r>
            <a:r>
              <a:rPr lang="zh-TW" altLang="en-US" sz="2000" dirty="0" smtClean="0"/>
              <a:t>以巨集程式語言來撰寫，這種程式依附在該類型檔案中，並常經由電子郵件被傳播。</a:t>
            </a:r>
            <a:r>
              <a:rPr lang="en-US" altLang="zh-TW" sz="2000" dirty="0" smtClean="0"/>
              <a:t>Melissa</a:t>
            </a:r>
            <a:r>
              <a:rPr lang="zh-TW" altLang="en-US" sz="2000" dirty="0" smtClean="0"/>
              <a:t> 病毒與 </a:t>
            </a:r>
            <a:r>
              <a:rPr lang="en-US" altLang="zh-TW" sz="2000" dirty="0" smtClean="0"/>
              <a:t>Taiwan No.1</a:t>
            </a:r>
            <a:r>
              <a:rPr lang="zh-TW" altLang="en-US" sz="2000" dirty="0" smtClean="0"/>
              <a:t> 都屬於巨集病毒。</a:t>
            </a:r>
            <a:endParaRPr lang="en-US" altLang="zh-TW" sz="2000" dirty="0" smtClean="0"/>
          </a:p>
          <a:p>
            <a:pPr>
              <a:spcBef>
                <a:spcPts val="1200"/>
              </a:spcBef>
            </a:pPr>
            <a:r>
              <a:rPr lang="zh-TW" altLang="en-US" sz="2000" dirty="0" smtClean="0"/>
              <a:t>間諜軟體 </a:t>
            </a:r>
            <a:r>
              <a:rPr lang="en-US" altLang="zh-TW" sz="2000" dirty="0" smtClean="0"/>
              <a:t>(spyware)</a:t>
            </a:r>
            <a:r>
              <a:rPr lang="zh-TW" altLang="en-US" sz="2000" dirty="0" smtClean="0"/>
              <a:t> 常經由電子郵件或網站下載等途徑入侵。不同於病毒或蠕蟲，使用者通常自己將間諜軟體載入電腦而不自知，它會收集使用者電腦活動或顯示廣告等，大多為了商業利益。</a:t>
            </a:r>
            <a:endParaRPr lang="en-US" altLang="zh-TW" sz="2000" dirty="0" smtClean="0"/>
          </a:p>
          <a:p>
            <a:pPr>
              <a:spcBef>
                <a:spcPts val="1200"/>
              </a:spcBef>
            </a:pPr>
            <a:r>
              <a:rPr lang="en-US" altLang="zh-TW" sz="2000" dirty="0" err="1" smtClean="0"/>
              <a:t>Rootkit</a:t>
            </a:r>
            <a:r>
              <a:rPr lang="zh-TW" altLang="en-US" sz="2000" dirty="0" smtClean="0"/>
              <a:t> 病毒軟體能隱藏自己，它在執行時，視窗工作管理員 </a:t>
            </a:r>
            <a:r>
              <a:rPr lang="en-US" altLang="zh-TW" sz="2000" dirty="0" smtClean="0"/>
              <a:t>(Task Manager)</a:t>
            </a:r>
            <a:r>
              <a:rPr lang="zh-TW" altLang="en-US" sz="2000" dirty="0" smtClean="0"/>
              <a:t> 找不到它的蹤跡。</a:t>
            </a:r>
            <a:endParaRPr lang="en-US" altLang="zh-TW" sz="2000" dirty="0" smtClean="0"/>
          </a:p>
          <a:p>
            <a:pPr>
              <a:spcBef>
                <a:spcPts val="1200"/>
              </a:spcBef>
            </a:pPr>
            <a:endParaRPr lang="en-US" altLang="zh-TW" sz="2000" dirty="0" smtClean="0"/>
          </a:p>
        </p:txBody>
      </p:sp>
      <p:sp>
        <p:nvSpPr>
          <p:cNvPr id="3" name="標題 2"/>
          <p:cNvSpPr>
            <a:spLocks noGrp="1"/>
          </p:cNvSpPr>
          <p:nvPr>
            <p:ph type="title"/>
          </p:nvPr>
        </p:nvSpPr>
        <p:spPr/>
        <p:txBody>
          <a:bodyPr/>
          <a:lstStyle/>
          <a:p>
            <a:r>
              <a:rPr lang="zh-TW" altLang="en-US" dirty="0" smtClean="0"/>
              <a:t>認識軟體弱點的利用</a:t>
            </a:r>
            <a:endParaRPr lang="zh-TW"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20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20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20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20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認識惡意程式</a:t>
            </a:r>
            <a:endParaRPr lang="zh-TW" altLang="en-US" dirty="0"/>
          </a:p>
        </p:txBody>
      </p:sp>
      <p:graphicFrame>
        <p:nvGraphicFramePr>
          <p:cNvPr id="5" name="表格 4"/>
          <p:cNvGraphicFramePr>
            <a:graphicFrameLocks noGrp="1"/>
          </p:cNvGraphicFramePr>
          <p:nvPr/>
        </p:nvGraphicFramePr>
        <p:xfrm>
          <a:off x="358251" y="1571612"/>
          <a:ext cx="8142838" cy="4500595"/>
        </p:xfrm>
        <a:graphic>
          <a:graphicData uri="http://schemas.openxmlformats.org/drawingml/2006/table">
            <a:tbl>
              <a:tblPr firstRow="1" bandRow="1">
                <a:tableStyleId>{073A0DAA-6AF3-43AB-8588-CEC1D06C72B9}</a:tableStyleId>
              </a:tblPr>
              <a:tblGrid>
                <a:gridCol w="2087116"/>
                <a:gridCol w="2018574"/>
                <a:gridCol w="2018574"/>
                <a:gridCol w="2018574"/>
              </a:tblGrid>
              <a:tr h="1054146">
                <a:tc>
                  <a:txBody>
                    <a:bodyPr/>
                    <a:lstStyle/>
                    <a:p>
                      <a:pPr algn="ctr"/>
                      <a:r>
                        <a:rPr lang="zh-TW" altLang="en-US" sz="2200" dirty="0" smtClean="0">
                          <a:latin typeface="Calibri" pitchFamily="34" charset="0"/>
                        </a:rPr>
                        <a:t>特徵</a:t>
                      </a:r>
                      <a:endParaRPr lang="zh-TW" altLang="en-US" sz="2200" dirty="0">
                        <a:latin typeface="Calibri" pitchFamily="34" charset="0"/>
                      </a:endParaRPr>
                    </a:p>
                  </a:txBody>
                  <a:tcPr marL="100391" marR="100391" marT="50196" marB="50196" anchor="ctr"/>
                </a:tc>
                <a:tc>
                  <a:txBody>
                    <a:bodyPr/>
                    <a:lstStyle/>
                    <a:p>
                      <a:pPr algn="ctr"/>
                      <a:r>
                        <a:rPr lang="zh-TW" altLang="en-US" sz="2200" dirty="0" smtClean="0">
                          <a:latin typeface="Calibri" pitchFamily="34" charset="0"/>
                        </a:rPr>
                        <a:t>病毒 </a:t>
                      </a:r>
                      <a:endParaRPr lang="en-US" altLang="zh-TW" sz="2200" dirty="0" smtClean="0">
                        <a:latin typeface="Calibri" pitchFamily="34" charset="0"/>
                      </a:endParaRPr>
                    </a:p>
                    <a:p>
                      <a:pPr algn="ctr"/>
                      <a:r>
                        <a:rPr lang="en-US" altLang="zh-TW" sz="2200" dirty="0" smtClean="0">
                          <a:latin typeface="Calibri" pitchFamily="34" charset="0"/>
                        </a:rPr>
                        <a:t>Virus</a:t>
                      </a:r>
                      <a:endParaRPr lang="zh-TW" altLang="en-US" sz="2200" dirty="0">
                        <a:latin typeface="Calibri" pitchFamily="34" charset="0"/>
                      </a:endParaRPr>
                    </a:p>
                  </a:txBody>
                  <a:tcPr marL="100391" marR="100391" marT="50196" marB="50196" anchor="ctr"/>
                </a:tc>
                <a:tc>
                  <a:txBody>
                    <a:bodyPr/>
                    <a:lstStyle/>
                    <a:p>
                      <a:pPr algn="ctr"/>
                      <a:r>
                        <a:rPr lang="zh-TW" altLang="en-US" sz="2200" dirty="0" smtClean="0">
                          <a:latin typeface="Calibri" pitchFamily="34" charset="0"/>
                        </a:rPr>
                        <a:t>蠕蟲</a:t>
                      </a:r>
                      <a:endParaRPr lang="en-US" altLang="zh-TW" sz="2200" dirty="0" smtClean="0">
                        <a:latin typeface="Calibri" pitchFamily="34" charset="0"/>
                      </a:endParaRPr>
                    </a:p>
                    <a:p>
                      <a:pPr algn="ctr"/>
                      <a:r>
                        <a:rPr lang="en-US" altLang="zh-TW" sz="2200" dirty="0" smtClean="0">
                          <a:latin typeface="Calibri" pitchFamily="34" charset="0"/>
                        </a:rPr>
                        <a:t>Worm</a:t>
                      </a:r>
                      <a:endParaRPr lang="zh-TW" altLang="en-US" sz="2200" dirty="0">
                        <a:latin typeface="Calibri" pitchFamily="34" charset="0"/>
                      </a:endParaRPr>
                    </a:p>
                  </a:txBody>
                  <a:tcPr marL="100391" marR="100391" marT="50196" marB="50196" anchor="ctr"/>
                </a:tc>
                <a:tc>
                  <a:txBody>
                    <a:bodyPr/>
                    <a:lstStyle/>
                    <a:p>
                      <a:pPr algn="ctr"/>
                      <a:r>
                        <a:rPr lang="zh-TW" altLang="en-US" sz="2200" dirty="0" smtClean="0">
                          <a:latin typeface="Calibri" pitchFamily="34" charset="0"/>
                        </a:rPr>
                        <a:t>木馬 </a:t>
                      </a:r>
                      <a:endParaRPr lang="en-US" altLang="zh-TW" sz="2200" dirty="0" smtClean="0">
                        <a:latin typeface="Calibri" pitchFamily="34" charset="0"/>
                      </a:endParaRPr>
                    </a:p>
                    <a:p>
                      <a:pPr algn="ctr"/>
                      <a:r>
                        <a:rPr lang="en-US" altLang="zh-TW" sz="2200" dirty="0" smtClean="0">
                          <a:latin typeface="Calibri" pitchFamily="34" charset="0"/>
                        </a:rPr>
                        <a:t>Trojan Horse</a:t>
                      </a:r>
                      <a:endParaRPr lang="zh-TW" altLang="en-US" sz="2200" dirty="0">
                        <a:latin typeface="Calibri" pitchFamily="34" charset="0"/>
                      </a:endParaRPr>
                    </a:p>
                  </a:txBody>
                  <a:tcPr marL="100391" marR="100391" marT="50196" marB="50196" anchor="ctr"/>
                </a:tc>
              </a:tr>
              <a:tr h="642708">
                <a:tc>
                  <a:txBody>
                    <a:bodyPr/>
                    <a:lstStyle/>
                    <a:p>
                      <a:r>
                        <a:rPr lang="zh-TW" altLang="en-US" sz="2000" dirty="0" smtClean="0">
                          <a:latin typeface="Calibri" pitchFamily="34" charset="0"/>
                        </a:rPr>
                        <a:t>可否自行存在？</a:t>
                      </a:r>
                      <a:endParaRPr lang="zh-TW" altLang="en-US" sz="2000" dirty="0">
                        <a:latin typeface="Calibri" pitchFamily="34" charset="0"/>
                      </a:endParaRPr>
                    </a:p>
                  </a:txBody>
                  <a:tcPr marL="100391" marR="100391" marT="50196" marB="50196" anchor="ctr"/>
                </a:tc>
                <a:tc>
                  <a:txBody>
                    <a:bodyPr/>
                    <a:lstStyle/>
                    <a:p>
                      <a:pPr algn="ctr"/>
                      <a:r>
                        <a:rPr lang="zh-TW" altLang="en-US" sz="2000" dirty="0" smtClean="0">
                          <a:latin typeface="Calibri" pitchFamily="34" charset="0"/>
                        </a:rPr>
                        <a:t>否</a:t>
                      </a:r>
                      <a:endParaRPr lang="zh-TW" altLang="en-US" sz="2000" dirty="0">
                        <a:latin typeface="Calibri" pitchFamily="34" charset="0"/>
                      </a:endParaRPr>
                    </a:p>
                  </a:txBody>
                  <a:tcPr marL="100391" marR="100391" marT="50196" marB="50196" anchor="ctr"/>
                </a:tc>
                <a:tc>
                  <a:txBody>
                    <a:bodyPr/>
                    <a:lstStyle/>
                    <a:p>
                      <a:pPr algn="ctr"/>
                      <a:r>
                        <a:rPr lang="zh-TW" altLang="en-US" sz="2000" dirty="0" smtClean="0">
                          <a:latin typeface="Calibri" pitchFamily="34" charset="0"/>
                        </a:rPr>
                        <a:t>是</a:t>
                      </a:r>
                      <a:endParaRPr lang="zh-TW" altLang="en-US" sz="2000" dirty="0">
                        <a:latin typeface="Calibri" pitchFamily="34" charset="0"/>
                      </a:endParaRPr>
                    </a:p>
                  </a:txBody>
                  <a:tcPr marL="100391" marR="100391" marT="50196" marB="50196" anchor="ctr"/>
                </a:tc>
                <a:tc>
                  <a:txBody>
                    <a:bodyPr/>
                    <a:lstStyle/>
                    <a:p>
                      <a:pPr algn="ctr"/>
                      <a:r>
                        <a:rPr lang="zh-TW" altLang="en-US" sz="2000" dirty="0" smtClean="0">
                          <a:latin typeface="Calibri" pitchFamily="34" charset="0"/>
                        </a:rPr>
                        <a:t>是</a:t>
                      </a:r>
                      <a:endParaRPr lang="zh-TW" altLang="en-US" sz="2000" dirty="0">
                        <a:latin typeface="Calibri" pitchFamily="34" charset="0"/>
                      </a:endParaRPr>
                    </a:p>
                  </a:txBody>
                  <a:tcPr marL="100391" marR="100391" marT="50196" marB="50196" anchor="ctr"/>
                </a:tc>
              </a:tr>
              <a:tr h="642708">
                <a:tc>
                  <a:txBody>
                    <a:bodyPr/>
                    <a:lstStyle/>
                    <a:p>
                      <a:r>
                        <a:rPr lang="zh-TW" altLang="en-US" sz="2000" dirty="0" smtClean="0">
                          <a:latin typeface="Calibri" pitchFamily="34" charset="0"/>
                        </a:rPr>
                        <a:t>可否自行複製？</a:t>
                      </a:r>
                      <a:endParaRPr lang="zh-TW" altLang="en-US" sz="2000" dirty="0">
                        <a:latin typeface="Calibri" pitchFamily="34" charset="0"/>
                      </a:endParaRPr>
                    </a:p>
                  </a:txBody>
                  <a:tcPr marL="100391" marR="100391" marT="50196" marB="50196" anchor="ctr"/>
                </a:tc>
                <a:tc>
                  <a:txBody>
                    <a:bodyPr/>
                    <a:lstStyle/>
                    <a:p>
                      <a:pPr algn="ctr"/>
                      <a:r>
                        <a:rPr lang="zh-TW" altLang="en-US" sz="2000" dirty="0" smtClean="0">
                          <a:latin typeface="Calibri" pitchFamily="34" charset="0"/>
                        </a:rPr>
                        <a:t>是</a:t>
                      </a:r>
                      <a:endParaRPr lang="zh-TW" altLang="en-US" sz="2000" dirty="0">
                        <a:latin typeface="Calibri" pitchFamily="34" charset="0"/>
                      </a:endParaRPr>
                    </a:p>
                  </a:txBody>
                  <a:tcPr marL="100391" marR="100391" marT="50196" marB="50196" anchor="ctr"/>
                </a:tc>
                <a:tc>
                  <a:txBody>
                    <a:bodyPr/>
                    <a:lstStyle/>
                    <a:p>
                      <a:pPr algn="ctr"/>
                      <a:r>
                        <a:rPr lang="zh-TW" altLang="en-US" sz="2000" dirty="0" smtClean="0">
                          <a:latin typeface="Calibri" pitchFamily="34" charset="0"/>
                        </a:rPr>
                        <a:t>是</a:t>
                      </a:r>
                      <a:endParaRPr lang="zh-TW" altLang="en-US" sz="2000" dirty="0">
                        <a:latin typeface="Calibri" pitchFamily="34" charset="0"/>
                      </a:endParaRPr>
                    </a:p>
                  </a:txBody>
                  <a:tcPr marL="100391" marR="100391" marT="50196" marB="50196" anchor="ctr"/>
                </a:tc>
                <a:tc>
                  <a:txBody>
                    <a:bodyPr/>
                    <a:lstStyle/>
                    <a:p>
                      <a:pPr algn="ctr"/>
                      <a:r>
                        <a:rPr lang="zh-TW" altLang="en-US" sz="2000" dirty="0" smtClean="0">
                          <a:latin typeface="Calibri" pitchFamily="34" charset="0"/>
                        </a:rPr>
                        <a:t>否</a:t>
                      </a:r>
                      <a:endParaRPr lang="zh-TW" altLang="en-US" sz="2000" dirty="0">
                        <a:latin typeface="Calibri" pitchFamily="34" charset="0"/>
                      </a:endParaRPr>
                    </a:p>
                  </a:txBody>
                  <a:tcPr marL="100391" marR="100391" marT="50196" marB="50196" anchor="ctr"/>
                </a:tc>
              </a:tr>
              <a:tr h="2161033">
                <a:tc>
                  <a:txBody>
                    <a:bodyPr/>
                    <a:lstStyle/>
                    <a:p>
                      <a:r>
                        <a:rPr lang="zh-TW" altLang="en-US" sz="2000" dirty="0" smtClean="0">
                          <a:latin typeface="Calibri" pitchFamily="34" charset="0"/>
                        </a:rPr>
                        <a:t>擴散方法為何？</a:t>
                      </a:r>
                      <a:endParaRPr lang="zh-TW" altLang="en-US" sz="2000" dirty="0">
                        <a:latin typeface="Calibri" pitchFamily="34" charset="0"/>
                      </a:endParaRPr>
                    </a:p>
                  </a:txBody>
                  <a:tcPr marL="100391" marR="100391" marT="50196" marB="50196" anchor="ctr"/>
                </a:tc>
                <a:tc>
                  <a:txBody>
                    <a:bodyPr/>
                    <a:lstStyle/>
                    <a:p>
                      <a:pPr algn="ctr"/>
                      <a:r>
                        <a:rPr lang="zh-TW" altLang="en-US" sz="2000" dirty="0" smtClean="0">
                          <a:latin typeface="Calibri" pitchFamily="34" charset="0"/>
                        </a:rPr>
                        <a:t>使用者互動</a:t>
                      </a:r>
                      <a:endParaRPr lang="zh-TW" altLang="en-US" sz="2000" dirty="0">
                        <a:latin typeface="Calibri" pitchFamily="34" charset="0"/>
                      </a:endParaRPr>
                    </a:p>
                  </a:txBody>
                  <a:tcPr marL="100391" marR="100391" marT="50196" marB="50196" anchor="ctr"/>
                </a:tc>
                <a:tc>
                  <a:txBody>
                    <a:bodyPr/>
                    <a:lstStyle/>
                    <a:p>
                      <a:pPr algn="ctr"/>
                      <a:r>
                        <a:rPr lang="zh-TW" altLang="en-US" sz="2000" dirty="0" smtClean="0">
                          <a:latin typeface="Calibri" pitchFamily="34" charset="0"/>
                        </a:rPr>
                        <a:t>自行</a:t>
                      </a:r>
                      <a:endParaRPr lang="en-US" altLang="zh-TW" sz="2000" dirty="0" smtClean="0">
                        <a:latin typeface="Calibri" pitchFamily="34" charset="0"/>
                      </a:endParaRPr>
                    </a:p>
                    <a:p>
                      <a:pPr algn="ctr"/>
                      <a:r>
                        <a:rPr lang="zh-TW" altLang="en-US" sz="2000" dirty="0" smtClean="0">
                          <a:latin typeface="Calibri" pitchFamily="34" charset="0"/>
                        </a:rPr>
                        <a:t>擴散</a:t>
                      </a:r>
                      <a:endParaRPr lang="zh-TW" altLang="en-US" sz="2000" dirty="0">
                        <a:latin typeface="Calibri" pitchFamily="34" charset="0"/>
                      </a:endParaRPr>
                    </a:p>
                  </a:txBody>
                  <a:tcPr marL="100391" marR="100391" marT="50196" marB="50196" anchor="ctr"/>
                </a:tc>
                <a:tc>
                  <a:txBody>
                    <a:bodyPr/>
                    <a:lstStyle/>
                    <a:p>
                      <a:pPr algn="l"/>
                      <a:r>
                        <a:rPr lang="zh-TW" altLang="en-US" sz="2000" dirty="0" smtClean="0">
                          <a:latin typeface="Calibri" pitchFamily="34" charset="0"/>
                        </a:rPr>
                        <a:t>使用者不知情的網路下載、電子郵件附檔、或由惡意者植入</a:t>
                      </a:r>
                      <a:endParaRPr lang="zh-TW" altLang="en-US" sz="2000" dirty="0">
                        <a:latin typeface="Calibri" pitchFamily="34" charset="0"/>
                      </a:endParaRPr>
                    </a:p>
                  </a:txBody>
                  <a:tcPr marL="100391" marR="100391" marT="50196" marB="50196" anchor="ctr"/>
                </a:tc>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2000" fill="hold"/>
                                        <p:tgtEl>
                                          <p:spTgt spid="5"/>
                                        </p:tgtEl>
                                        <p:attrNameLst>
                                          <p:attrName>ppt_w</p:attrName>
                                        </p:attrNameLst>
                                      </p:cBhvr>
                                      <p:tavLst>
                                        <p:tav tm="0">
                                          <p:val>
                                            <p:strVal val="#ppt_w*0.70"/>
                                          </p:val>
                                        </p:tav>
                                        <p:tav tm="100000">
                                          <p:val>
                                            <p:strVal val="#ppt_w"/>
                                          </p:val>
                                        </p:tav>
                                      </p:tavLst>
                                    </p:anim>
                                    <p:anim calcmode="lin" valueType="num">
                                      <p:cBhvr>
                                        <p:cTn id="8" dur="2000" fill="hold"/>
                                        <p:tgtEl>
                                          <p:spTgt spid="5"/>
                                        </p:tgtEl>
                                        <p:attrNameLst>
                                          <p:attrName>ppt_h</p:attrName>
                                        </p:attrNameLst>
                                      </p:cBhvr>
                                      <p:tavLst>
                                        <p:tav tm="0">
                                          <p:val>
                                            <p:strVal val="#ppt_h"/>
                                          </p:val>
                                        </p:tav>
                                        <p:tav tm="100000">
                                          <p:val>
                                            <p:strVal val="#ppt_h"/>
                                          </p:val>
                                        </p:tav>
                                      </p:tavLst>
                                    </p:anim>
                                    <p:animEffect transition="in" filter="fade">
                                      <p:cBhvr>
                                        <p:cTn id="9"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lnSpcReduction="10000"/>
          </a:bodyPr>
          <a:lstStyle/>
          <a:p>
            <a:pPr>
              <a:spcBef>
                <a:spcPts val="1200"/>
              </a:spcBef>
            </a:pPr>
            <a:r>
              <a:rPr lang="zh-TW" altLang="en-US" sz="2000" dirty="0" smtClean="0"/>
              <a:t>電腦病毒是一個寄居在其它程式上的小軟體，設計來感染電腦的。它可能僅只生存在電腦內不造成傷害，也可能刪除磁碟上的資料、破壞作業系統、或傳染別台電腦。</a:t>
            </a:r>
            <a:endParaRPr lang="en-US" altLang="zh-TW" sz="2000" dirty="0" smtClean="0"/>
          </a:p>
          <a:p>
            <a:pPr>
              <a:spcBef>
                <a:spcPts val="1200"/>
              </a:spcBef>
            </a:pPr>
            <a:r>
              <a:rPr lang="zh-TW" altLang="en-US" sz="2000" dirty="0" smtClean="0"/>
              <a:t>電腦病毒通常有兩大目的：第一是傳染給別台電腦；其次是讓受害電腦不能運作。</a:t>
            </a:r>
            <a:endParaRPr lang="en-US" altLang="zh-TW" sz="2000" dirty="0" smtClean="0"/>
          </a:p>
          <a:p>
            <a:pPr>
              <a:spcBef>
                <a:spcPts val="1200"/>
              </a:spcBef>
            </a:pPr>
            <a:r>
              <a:rPr lang="zh-TW" altLang="en-US" sz="2000" dirty="0" smtClean="0"/>
              <a:t>電腦病毒傳染主要有三個途徑：</a:t>
            </a:r>
            <a:endParaRPr lang="en-US" altLang="zh-TW" sz="2000" dirty="0" smtClean="0"/>
          </a:p>
          <a:p>
            <a:pPr lvl="1">
              <a:spcBef>
                <a:spcPts val="1200"/>
              </a:spcBef>
            </a:pPr>
            <a:r>
              <a:rPr lang="zh-TW" altLang="en-US" dirty="0" smtClean="0"/>
              <a:t>經由受感染的可移式媒體 </a:t>
            </a:r>
            <a:r>
              <a:rPr lang="en-US" altLang="zh-TW" dirty="0" smtClean="0"/>
              <a:t>(removable media) </a:t>
            </a:r>
            <a:r>
              <a:rPr lang="zh-TW" altLang="en-US" dirty="0" smtClean="0"/>
              <a:t>如軟碟、</a:t>
            </a:r>
            <a:r>
              <a:rPr lang="en-US" altLang="zh-TW" dirty="0" smtClean="0"/>
              <a:t>CD ROM</a:t>
            </a:r>
            <a:r>
              <a:rPr lang="zh-TW" altLang="en-US" dirty="0" smtClean="0"/>
              <a:t>、</a:t>
            </a:r>
            <a:r>
              <a:rPr lang="en-US" altLang="zh-TW" dirty="0" smtClean="0"/>
              <a:t>USB</a:t>
            </a:r>
            <a:r>
              <a:rPr lang="zh-TW" altLang="en-US" dirty="0" smtClean="0"/>
              <a:t> 碟傳染給其它電腦。</a:t>
            </a:r>
            <a:endParaRPr lang="en-US" altLang="zh-TW" dirty="0" smtClean="0"/>
          </a:p>
          <a:p>
            <a:pPr lvl="1">
              <a:spcBef>
                <a:spcPts val="1200"/>
              </a:spcBef>
            </a:pPr>
            <a:r>
              <a:rPr lang="zh-TW" altLang="en-US" dirty="0" smtClean="0"/>
              <a:t>經由電子郵件的附件傳染，這類病毒常再利用受害者的通訊錄傳送病毒給更多的潛在受害者。</a:t>
            </a:r>
            <a:endParaRPr lang="en-US" altLang="zh-TW" dirty="0" smtClean="0"/>
          </a:p>
          <a:p>
            <a:pPr lvl="1">
              <a:spcBef>
                <a:spcPts val="1200"/>
              </a:spcBef>
            </a:pPr>
            <a:r>
              <a:rPr lang="zh-TW" altLang="en-US" dirty="0" smtClean="0"/>
              <a:t>附著在別的</a:t>
            </a:r>
            <a:r>
              <a:rPr lang="zh-TW" altLang="en-US" dirty="0" smtClean="0">
                <a:latin typeface="微軟正黑體"/>
                <a:ea typeface="微軟正黑體"/>
              </a:rPr>
              <a:t>「</a:t>
            </a:r>
            <a:r>
              <a:rPr lang="zh-TW" altLang="en-US" dirty="0" smtClean="0"/>
              <a:t>正常</a:t>
            </a:r>
            <a:r>
              <a:rPr lang="zh-TW" altLang="en-US" dirty="0" smtClean="0">
                <a:latin typeface="微軟正黑體"/>
                <a:ea typeface="微軟正黑體"/>
              </a:rPr>
              <a:t>」</a:t>
            </a:r>
            <a:r>
              <a:rPr lang="zh-TW" altLang="en-US" dirty="0" smtClean="0"/>
              <a:t>軟體上。尤其越來越多人肆意的從網路上下載軟體，卻未細究該軟體是否已遭病毒感染。</a:t>
            </a:r>
            <a:endParaRPr lang="en-US" altLang="zh-TW" dirty="0" smtClean="0"/>
          </a:p>
          <a:p>
            <a:pPr>
              <a:spcBef>
                <a:spcPts val="1200"/>
              </a:spcBef>
            </a:pPr>
            <a:endParaRPr lang="zh-TW" altLang="en-US" sz="2000" dirty="0" smtClean="0"/>
          </a:p>
          <a:p>
            <a:pPr>
              <a:spcBef>
                <a:spcPts val="1200"/>
              </a:spcBef>
            </a:pPr>
            <a:endParaRPr lang="en-US" altLang="zh-TW" sz="2000" dirty="0" smtClean="0"/>
          </a:p>
        </p:txBody>
      </p:sp>
      <p:sp>
        <p:nvSpPr>
          <p:cNvPr id="3" name="標題 2"/>
          <p:cNvSpPr>
            <a:spLocks noGrp="1"/>
          </p:cNvSpPr>
          <p:nvPr>
            <p:ph type="title"/>
          </p:nvPr>
        </p:nvSpPr>
        <p:spPr/>
        <p:txBody>
          <a:bodyPr/>
          <a:lstStyle/>
          <a:p>
            <a:r>
              <a:rPr lang="zh-TW" altLang="en-US" dirty="0" smtClean="0"/>
              <a:t>電腦病毒</a:t>
            </a:r>
            <a:endParaRPr lang="zh-TW"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20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2000"/>
                                        <p:tgtEl>
                                          <p:spTgt spid="2">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fade">
                                      <p:cBhvr>
                                        <p:cTn id="20" dur="2000"/>
                                        <p:tgtEl>
                                          <p:spTgt spid="2">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fade">
                                      <p:cBhvr>
                                        <p:cTn id="23" dur="2000"/>
                                        <p:tgtEl>
                                          <p:spTgt spid="2">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fade">
                                      <p:cBhvr>
                                        <p:cTn id="26" dur="20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pPr>
              <a:spcBef>
                <a:spcPts val="1200"/>
              </a:spcBef>
            </a:pPr>
            <a:r>
              <a:rPr lang="zh-TW" altLang="en-US" sz="2000" dirty="0" smtClean="0"/>
              <a:t>千面人病毒 </a:t>
            </a:r>
            <a:r>
              <a:rPr lang="en-US" altLang="zh-TW" sz="2000" dirty="0" smtClean="0"/>
              <a:t>(polymorphic virus)</a:t>
            </a:r>
            <a:r>
              <a:rPr lang="zh-TW" altLang="en-US" sz="2000" dirty="0" smtClean="0"/>
              <a:t>：為了躲避掃毒工具的偵測，這類型病毒會利用變形的機制，在感染每一個檔案時產生不同資料內容。他使用的方法通常是利用加密編碼或是壓縮。</a:t>
            </a:r>
            <a:endParaRPr lang="en-US" altLang="zh-TW" sz="2000" dirty="0" smtClean="0"/>
          </a:p>
          <a:p>
            <a:pPr>
              <a:spcBef>
                <a:spcPts val="1200"/>
              </a:spcBef>
            </a:pPr>
            <a:r>
              <a:rPr lang="zh-TW" altLang="en-US" sz="2000" dirty="0" smtClean="0"/>
              <a:t>隱藏型病毒 </a:t>
            </a:r>
            <a:r>
              <a:rPr lang="en-US" sz="2000" dirty="0" smtClean="0"/>
              <a:t>(stealth virus)</a:t>
            </a:r>
            <a:r>
              <a:rPr lang="zh-TW" altLang="en-US" sz="2000" dirty="0" smtClean="0"/>
              <a:t>：此類型病毒設計上具有隱藏的能力，可以避開一些防毒軟體的偵測。例如把自己隱身在硬碟的 </a:t>
            </a:r>
            <a:r>
              <a:rPr lang="en-US" altLang="zh-TW" sz="2000" dirty="0" smtClean="0"/>
              <a:t>boot sector</a:t>
            </a:r>
            <a:r>
              <a:rPr lang="zh-TW" altLang="en-US" sz="2000" dirty="0" smtClean="0"/>
              <a:t>，或當病毒掃描時在不同的檔案間移動。</a:t>
            </a:r>
            <a:endParaRPr lang="en-US" altLang="zh-TW" sz="2000" dirty="0" smtClean="0"/>
          </a:p>
          <a:p>
            <a:pPr>
              <a:spcBef>
                <a:spcPts val="1200"/>
              </a:spcBef>
            </a:pPr>
            <a:r>
              <a:rPr lang="zh-TW" altLang="en-US" sz="2000" dirty="0" smtClean="0"/>
              <a:t>複合型病毒 </a:t>
            </a:r>
            <a:r>
              <a:rPr lang="en-US" altLang="zh-TW" sz="2000" dirty="0" smtClean="0"/>
              <a:t>(multipartite virus)</a:t>
            </a:r>
            <a:r>
              <a:rPr lang="zh-TW" altLang="en-US" sz="2000" dirty="0" smtClean="0"/>
              <a:t>：這類型病毒同時以數個方式攻擊電腦，例如感染 </a:t>
            </a:r>
            <a:r>
              <a:rPr lang="en-US" altLang="zh-TW" sz="2000" dirty="0" smtClean="0"/>
              <a:t>boot sector</a:t>
            </a:r>
            <a:r>
              <a:rPr lang="zh-TW" altLang="en-US" sz="2000" dirty="0" smtClean="0"/>
              <a:t>，感染可執行檔，又去摧毀文字檔案。由於受害者不能同時修補所有的攻擊，它就有繼續寄生的機會。</a:t>
            </a:r>
            <a:endParaRPr lang="en-US" altLang="zh-TW" sz="2000" dirty="0" smtClean="0"/>
          </a:p>
          <a:p>
            <a:pPr>
              <a:spcBef>
                <a:spcPts val="1200"/>
              </a:spcBef>
            </a:pPr>
            <a:r>
              <a:rPr lang="zh-TW" altLang="en-US" sz="2000" dirty="0" smtClean="0"/>
              <a:t>巨集病毒 </a:t>
            </a:r>
            <a:r>
              <a:rPr lang="en-US" altLang="zh-TW" sz="2000" dirty="0" smtClean="0"/>
              <a:t>(macro virus)</a:t>
            </a:r>
            <a:r>
              <a:rPr lang="zh-TW" altLang="en-US" sz="2000" dirty="0" smtClean="0"/>
              <a:t>：在前面已做討論。</a:t>
            </a:r>
            <a:endParaRPr lang="en-US" altLang="zh-TW" sz="2000" dirty="0" smtClean="0"/>
          </a:p>
        </p:txBody>
      </p:sp>
      <p:sp>
        <p:nvSpPr>
          <p:cNvPr id="3" name="標題 2"/>
          <p:cNvSpPr>
            <a:spLocks noGrp="1"/>
          </p:cNvSpPr>
          <p:nvPr>
            <p:ph type="title"/>
          </p:nvPr>
        </p:nvSpPr>
        <p:spPr/>
        <p:txBody>
          <a:bodyPr/>
          <a:lstStyle/>
          <a:p>
            <a:r>
              <a:rPr lang="zh-TW" altLang="en-US" dirty="0" smtClean="0"/>
              <a:t>電腦病毒種類 </a:t>
            </a:r>
            <a:r>
              <a:rPr lang="en-US" altLang="zh-TW" dirty="0" smtClean="0"/>
              <a:t>(I)</a:t>
            </a:r>
            <a:endParaRPr lang="zh-TW" altLang="en-US" dirty="0"/>
          </a:p>
        </p:txBody>
      </p:sp>
      <p:sp>
        <p:nvSpPr>
          <p:cNvPr id="4" name="文字方塊 3"/>
          <p:cNvSpPr txBox="1"/>
          <p:nvPr/>
        </p:nvSpPr>
        <p:spPr>
          <a:xfrm>
            <a:off x="7546983" y="5929330"/>
            <a:ext cx="954107" cy="400110"/>
          </a:xfrm>
          <a:prstGeom prst="rect">
            <a:avLst/>
          </a:prstGeom>
          <a:noFill/>
        </p:spPr>
        <p:txBody>
          <a:bodyPr wrap="none" rtlCol="0">
            <a:spAutoFit/>
          </a:bodyPr>
          <a:lstStyle/>
          <a:p>
            <a:r>
              <a:rPr lang="zh-TW" altLang="en-US" sz="2000" b="1" dirty="0" smtClean="0"/>
              <a:t>後頁續</a:t>
            </a:r>
            <a:endParaRPr lang="zh-TW" altLang="en-US" sz="2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pPr>
              <a:spcBef>
                <a:spcPts val="1200"/>
              </a:spcBef>
            </a:pPr>
            <a:r>
              <a:rPr lang="zh-TW" altLang="en-US" sz="2000" dirty="0" smtClean="0"/>
              <a:t>反防毒病毒 </a:t>
            </a:r>
            <a:r>
              <a:rPr lang="en-US" altLang="zh-TW" sz="2000" dirty="0" smtClean="0"/>
              <a:t>(retrovirus)</a:t>
            </a:r>
            <a:r>
              <a:rPr lang="zh-TW" altLang="en-US" sz="2000" dirty="0" smtClean="0"/>
              <a:t>：這種病毒直接攻擊防毒軟體，尤其是病毒定義檔。一旦成功，受害者將陷入一種錯誤的安全感 </a:t>
            </a:r>
            <a:r>
              <a:rPr lang="en-US" altLang="zh-TW" sz="2000" dirty="0" smtClean="0"/>
              <a:t>(false sense of security)</a:t>
            </a:r>
            <a:r>
              <a:rPr lang="zh-TW" altLang="en-US" sz="2000" dirty="0" smtClean="0"/>
              <a:t>，其實門戶洞卻而不自知。</a:t>
            </a:r>
            <a:endParaRPr lang="en-US" altLang="zh-TW" sz="2000" dirty="0" smtClean="0"/>
          </a:p>
          <a:p>
            <a:pPr>
              <a:spcBef>
                <a:spcPts val="1200"/>
              </a:spcBef>
            </a:pPr>
            <a:r>
              <a:rPr lang="zh-TW" altLang="en-US" sz="2000" dirty="0" smtClean="0"/>
              <a:t>加殼病毒 </a:t>
            </a:r>
            <a:r>
              <a:rPr lang="en-US" altLang="zh-TW" sz="2000" dirty="0" smtClean="0"/>
              <a:t>(armored virus)</a:t>
            </a:r>
            <a:r>
              <a:rPr lang="zh-TW" altLang="en-US" sz="2000" dirty="0" smtClean="0"/>
              <a:t>：這種病毒使用特殊的程式碼保護他們自己，因此更難偵測、分解、與瞭解其病毒碼。製造這種病毒的想法是清除病毒的時間越長，病毒複製與傳播的範圍就越廣。</a:t>
            </a:r>
            <a:endParaRPr lang="en-US" altLang="zh-TW" sz="2000" dirty="0" smtClean="0"/>
          </a:p>
          <a:p>
            <a:pPr>
              <a:spcBef>
                <a:spcPts val="1200"/>
              </a:spcBef>
            </a:pPr>
            <a:r>
              <a:rPr lang="zh-TW" altLang="en-US" sz="2000" dirty="0" smtClean="0"/>
              <a:t>噬菌病毒 </a:t>
            </a:r>
            <a:r>
              <a:rPr lang="en-US" altLang="zh-TW" sz="2000" dirty="0" smtClean="0"/>
              <a:t>(phage virus)</a:t>
            </a:r>
            <a:r>
              <a:rPr lang="zh-TW" altLang="en-US" sz="2000" dirty="0" smtClean="0"/>
              <a:t>：這種病毒不是附著於其他程式或檔案，而是改變受害的程式或資料庫。清除噬菌病毒唯一方法是重新安裝受感染的程式，但若病毒沒有清除乾淨，重裝的程式又會受到感染。</a:t>
            </a:r>
            <a:endParaRPr lang="en-US" altLang="zh-TW" sz="2000" dirty="0" smtClean="0"/>
          </a:p>
          <a:p>
            <a:pPr>
              <a:spcBef>
                <a:spcPts val="1200"/>
              </a:spcBef>
            </a:pPr>
            <a:r>
              <a:rPr lang="zh-TW" altLang="en-US" sz="2000" dirty="0" smtClean="0"/>
              <a:t>同伴病毒 </a:t>
            </a:r>
            <a:r>
              <a:rPr lang="en-US" altLang="zh-TW" sz="2000" dirty="0" smtClean="0"/>
              <a:t>(companion virus)</a:t>
            </a:r>
            <a:r>
              <a:rPr lang="zh-TW" altLang="en-US" sz="2000" dirty="0" smtClean="0"/>
              <a:t>：若有兩個程式同名，作業系統會先執行 </a:t>
            </a:r>
            <a:r>
              <a:rPr lang="en-US" altLang="zh-TW" sz="2000" dirty="0" smtClean="0"/>
              <a:t>.com </a:t>
            </a:r>
            <a:r>
              <a:rPr lang="zh-TW" altLang="en-US" sz="2000" dirty="0" smtClean="0"/>
              <a:t>檔案，然後執行 </a:t>
            </a:r>
            <a:r>
              <a:rPr lang="en-US" altLang="zh-TW" sz="2000" dirty="0" smtClean="0"/>
              <a:t>.exe</a:t>
            </a:r>
            <a:r>
              <a:rPr lang="zh-TW" altLang="en-US" sz="2000" dirty="0" smtClean="0"/>
              <a:t> 程式。同伴病毒化名為 </a:t>
            </a:r>
            <a:r>
              <a:rPr lang="en-US" altLang="zh-TW" sz="2000" dirty="0" smtClean="0"/>
              <a:t>.exe</a:t>
            </a:r>
            <a:r>
              <a:rPr lang="zh-TW" altLang="en-US" sz="2000" dirty="0" smtClean="0"/>
              <a:t> 程式同名的 </a:t>
            </a:r>
            <a:r>
              <a:rPr lang="en-US" altLang="zh-TW" sz="2000" dirty="0" smtClean="0"/>
              <a:t>.com</a:t>
            </a:r>
            <a:r>
              <a:rPr lang="zh-TW" altLang="en-US" sz="2000" dirty="0" smtClean="0"/>
              <a:t>，以利被使用者執行。</a:t>
            </a:r>
            <a:endParaRPr lang="en-US" altLang="zh-TW" sz="2000" dirty="0" smtClean="0"/>
          </a:p>
        </p:txBody>
      </p:sp>
      <p:sp>
        <p:nvSpPr>
          <p:cNvPr id="3" name="標題 2"/>
          <p:cNvSpPr>
            <a:spLocks noGrp="1"/>
          </p:cNvSpPr>
          <p:nvPr>
            <p:ph type="title"/>
          </p:nvPr>
        </p:nvSpPr>
        <p:spPr/>
        <p:txBody>
          <a:bodyPr/>
          <a:lstStyle/>
          <a:p>
            <a:r>
              <a:rPr lang="zh-TW" altLang="en-US" dirty="0" smtClean="0"/>
              <a:t>電腦病毒種類 </a:t>
            </a:r>
            <a:r>
              <a:rPr lang="en-US" altLang="zh-TW" dirty="0" smtClean="0"/>
              <a:t>(II)</a:t>
            </a:r>
            <a:endParaRPr lang="zh-TW"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cs typeface="Arial" pitchFamily="34" charset="0"/>
              </a:rPr>
              <a:t>資訊安全威脅</a:t>
            </a:r>
            <a:endParaRPr lang="zh-TW" altLang="en-US" dirty="0"/>
          </a:p>
        </p:txBody>
      </p:sp>
      <p:sp>
        <p:nvSpPr>
          <p:cNvPr id="3" name="文字版面配置區 2"/>
          <p:cNvSpPr>
            <a:spLocks noGrp="1"/>
          </p:cNvSpPr>
          <p:nvPr>
            <p:ph type="body" idx="1"/>
          </p:nvPr>
        </p:nvSpPr>
        <p:spPr/>
        <p:txBody>
          <a:bodyPr/>
          <a:lstStyle/>
          <a:p>
            <a:r>
              <a:rPr lang="zh-TW" altLang="en-US" dirty="0" smtClean="0"/>
              <a:t>第一篇 第</a:t>
            </a:r>
            <a:r>
              <a:rPr lang="en-US" altLang="zh-TW" dirty="0" smtClean="0"/>
              <a:t>3</a:t>
            </a:r>
            <a:r>
              <a:rPr lang="zh-TW" altLang="en-US" dirty="0" smtClean="0"/>
              <a:t>章</a:t>
            </a:r>
            <a:endParaRPr lang="zh-TW"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Autofit/>
          </a:bodyPr>
          <a:lstStyle/>
          <a:p>
            <a:r>
              <a:rPr lang="zh-TW" altLang="en-US" sz="2000" dirty="0" smtClean="0"/>
              <a:t>雖然</a:t>
            </a:r>
            <a:r>
              <a:rPr lang="zh-TW" altLang="en-US" sz="2000" dirty="0" smtClean="0">
                <a:latin typeface="微軟正黑體"/>
                <a:ea typeface="微軟正黑體"/>
              </a:rPr>
              <a:t>「</a:t>
            </a:r>
            <a:r>
              <a:rPr lang="zh-TW" altLang="en-US" sz="2000" dirty="0" smtClean="0"/>
              <a:t>蠕蟲 </a:t>
            </a:r>
            <a:r>
              <a:rPr lang="en-US" altLang="zh-TW" sz="2000" dirty="0" smtClean="0"/>
              <a:t>(worm)</a:t>
            </a:r>
            <a:r>
              <a:rPr lang="zh-TW" altLang="en-US" sz="2000" dirty="0" smtClean="0">
                <a:latin typeface="微軟正黑體"/>
                <a:ea typeface="微軟正黑體"/>
              </a:rPr>
              <a:t>」</a:t>
            </a:r>
            <a:r>
              <a:rPr lang="zh-TW" altLang="en-US" sz="2000" dirty="0" smtClean="0"/>
              <a:t>與</a:t>
            </a:r>
            <a:r>
              <a:rPr lang="zh-TW" altLang="en-US" sz="2000" dirty="0" smtClean="0">
                <a:latin typeface="微軟正黑體"/>
                <a:ea typeface="微軟正黑體"/>
              </a:rPr>
              <a:t>「</a:t>
            </a:r>
            <a:r>
              <a:rPr lang="zh-TW" altLang="en-US" sz="2000" dirty="0" smtClean="0"/>
              <a:t>病毒</a:t>
            </a:r>
            <a:r>
              <a:rPr lang="zh-TW" altLang="en-US" sz="2000" dirty="0" smtClean="0">
                <a:latin typeface="微軟正黑體"/>
                <a:ea typeface="微軟正黑體"/>
              </a:rPr>
              <a:t>」</a:t>
            </a:r>
            <a:r>
              <a:rPr lang="zh-TW" altLang="en-US" sz="2000" dirty="0" smtClean="0"/>
              <a:t>兩個名詞常被混用；但在正式定義上，兩者的差異在於：</a:t>
            </a:r>
            <a:endParaRPr lang="en-US" altLang="zh-TW" sz="2000" dirty="0" smtClean="0"/>
          </a:p>
          <a:p>
            <a:pPr lvl="1"/>
            <a:r>
              <a:rPr lang="zh-TW" altLang="en-US" dirty="0" smtClean="0"/>
              <a:t>蠕蟲可以自己存在，不需要寄生於別的程式或檔案。</a:t>
            </a:r>
            <a:endParaRPr lang="en-US" altLang="zh-TW" dirty="0" smtClean="0"/>
          </a:p>
          <a:p>
            <a:pPr lvl="1"/>
            <a:r>
              <a:rPr lang="zh-TW" altLang="en-US" dirty="0" smtClean="0"/>
              <a:t>蠕蟲可以複製自己，並自行在網際網路上傳播，不需靠人的參與。</a:t>
            </a:r>
            <a:endParaRPr lang="en-US" altLang="zh-TW" dirty="0" smtClean="0"/>
          </a:p>
          <a:p>
            <a:r>
              <a:rPr lang="zh-TW" altLang="en-US" sz="2000" dirty="0" smtClean="0"/>
              <a:t>蠕蟲造成的傷害經常範圍極廣，因為蠕蟲在受害電腦上大量複製，再經由郵件通訊錄上的地址或</a:t>
            </a:r>
            <a:r>
              <a:rPr lang="en-US" altLang="zh-TW" sz="2000" dirty="0" smtClean="0"/>
              <a:t>TCP/IP</a:t>
            </a:r>
            <a:r>
              <a:rPr lang="zh-TW" altLang="en-US" sz="2000" dirty="0" smtClean="0"/>
              <a:t>位址傳播。</a:t>
            </a:r>
            <a:endParaRPr lang="en-US" altLang="zh-TW" sz="2000" dirty="0" smtClean="0"/>
          </a:p>
          <a:p>
            <a:r>
              <a:rPr lang="zh-TW" altLang="en-US" sz="2000" dirty="0" smtClean="0"/>
              <a:t>蠕蟲快速複製與傳播的能力常大規模的占用系統資源 </a:t>
            </a:r>
            <a:r>
              <a:rPr lang="en-US" altLang="zh-TW" sz="2000" dirty="0" smtClean="0"/>
              <a:t>(</a:t>
            </a:r>
            <a:r>
              <a:rPr lang="zh-TW" altLang="en-US" sz="2000" dirty="0" smtClean="0">
                <a:latin typeface="微軟正黑體"/>
                <a:ea typeface="微軟正黑體"/>
              </a:rPr>
              <a:t>如記憶體</a:t>
            </a:r>
            <a:r>
              <a:rPr lang="zh-TW" altLang="en-US" sz="2000" dirty="0" smtClean="0"/>
              <a:t>與網路頻寬</a:t>
            </a:r>
            <a:r>
              <a:rPr lang="en-US" altLang="zh-TW" sz="2000" dirty="0" smtClean="0"/>
              <a:t>)</a:t>
            </a:r>
            <a:r>
              <a:rPr lang="zh-TW" altLang="en-US" sz="2000" dirty="0" smtClean="0"/>
              <a:t>，導致網站、網路服務、與電腦系統無法正常運作，形成阻斷服務 </a:t>
            </a:r>
            <a:r>
              <a:rPr lang="en-US" altLang="zh-TW" sz="2000" dirty="0" smtClean="0"/>
              <a:t>(DoS)</a:t>
            </a:r>
            <a:r>
              <a:rPr lang="zh-TW" altLang="en-US" sz="2000" dirty="0" smtClean="0"/>
              <a:t> 的結果。</a:t>
            </a:r>
            <a:endParaRPr lang="en-US" altLang="zh-TW" sz="2000" dirty="0" smtClean="0"/>
          </a:p>
        </p:txBody>
      </p:sp>
      <p:sp>
        <p:nvSpPr>
          <p:cNvPr id="3" name="標題 2"/>
          <p:cNvSpPr>
            <a:spLocks noGrp="1"/>
          </p:cNvSpPr>
          <p:nvPr>
            <p:ph type="title"/>
          </p:nvPr>
        </p:nvSpPr>
        <p:spPr/>
        <p:txBody>
          <a:bodyPr/>
          <a:lstStyle/>
          <a:p>
            <a:r>
              <a:rPr lang="zh-TW" altLang="en-US" dirty="0" smtClean="0"/>
              <a:t>網路蠕蟲</a:t>
            </a:r>
            <a:endParaRPr lang="zh-TW" altLang="en-US" dirty="0"/>
          </a:p>
        </p:txBody>
      </p:sp>
      <p:pic>
        <p:nvPicPr>
          <p:cNvPr id="4" name="Picture 2"/>
          <p:cNvPicPr>
            <a:picLocks noChangeAspect="1" noChangeArrowheads="1"/>
          </p:cNvPicPr>
          <p:nvPr/>
        </p:nvPicPr>
        <p:blipFill>
          <a:blip r:embed="rId2" cstate="print"/>
          <a:srcRect/>
          <a:stretch>
            <a:fillRect/>
          </a:stretch>
        </p:blipFill>
        <p:spPr bwMode="auto">
          <a:xfrm>
            <a:off x="4355976" y="5229200"/>
            <a:ext cx="3714776" cy="849091"/>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2000"/>
                                        <p:tgtEl>
                                          <p:spTgt spid="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2000"/>
                                        <p:tgtEl>
                                          <p:spTgt spid="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fade">
                                      <p:cBhvr>
                                        <p:cTn id="18" dur="2000"/>
                                        <p:tgtEl>
                                          <p:spTgt spid="2">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fade">
                                      <p:cBhvr>
                                        <p:cTn id="23" dur="20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4646320" cy="5098438"/>
          </a:xfrm>
        </p:spPr>
        <p:txBody>
          <a:bodyPr>
            <a:normAutofit/>
          </a:bodyPr>
          <a:lstStyle/>
          <a:p>
            <a:r>
              <a:rPr lang="zh-TW" altLang="en-US" sz="2000" dirty="0" smtClean="0"/>
              <a:t>不同於病毒或蠕蟲，木馬程式 </a:t>
            </a:r>
            <a:r>
              <a:rPr lang="en-US" altLang="zh-TW" sz="2000" dirty="0" smtClean="0"/>
              <a:t>(Trojan horse) </a:t>
            </a:r>
            <a:r>
              <a:rPr lang="zh-TW" altLang="en-US" sz="2000" dirty="0" smtClean="0"/>
              <a:t>不自行複製、傳播或寄生，它進入受害者電腦的管道是靠著使用者錯誤的判斷。</a:t>
            </a:r>
            <a:endParaRPr lang="en-US" altLang="zh-TW" sz="2000" dirty="0" smtClean="0"/>
          </a:p>
          <a:p>
            <a:r>
              <a:rPr lang="zh-TW" altLang="en-US" sz="2000" dirty="0" smtClean="0"/>
              <a:t>木馬程式偽裝成別的程式進入系統或網路，表面上是個使用者想要的程式，例如從網路上下載一個電玩遊戲，安裝之後也能正常操作；但這個程式可能同時在電腦內植入病毒、施放蠕蟲或開啟後門 </a:t>
            </a:r>
            <a:r>
              <a:rPr lang="en-US" altLang="zh-TW" sz="2000" dirty="0" smtClean="0"/>
              <a:t>(backdoor)</a:t>
            </a:r>
            <a:r>
              <a:rPr lang="zh-TW" altLang="en-US" sz="2000" dirty="0" smtClean="0"/>
              <a:t>。</a:t>
            </a:r>
            <a:endParaRPr lang="en-US" altLang="zh-TW" sz="2000" dirty="0" smtClean="0"/>
          </a:p>
        </p:txBody>
      </p:sp>
      <p:sp>
        <p:nvSpPr>
          <p:cNvPr id="3" name="標題 2"/>
          <p:cNvSpPr>
            <a:spLocks noGrp="1"/>
          </p:cNvSpPr>
          <p:nvPr>
            <p:ph type="title"/>
          </p:nvPr>
        </p:nvSpPr>
        <p:spPr/>
        <p:txBody>
          <a:bodyPr/>
          <a:lstStyle/>
          <a:p>
            <a:r>
              <a:rPr lang="zh-TW" altLang="en-US" dirty="0" smtClean="0"/>
              <a:t>木馬程式</a:t>
            </a:r>
            <a:endParaRPr lang="zh-TW" altLang="en-US" dirty="0"/>
          </a:p>
        </p:txBody>
      </p:sp>
      <p:pic>
        <p:nvPicPr>
          <p:cNvPr id="4" name="Picture 2"/>
          <p:cNvPicPr>
            <a:picLocks noChangeAspect="1" noChangeArrowheads="1"/>
          </p:cNvPicPr>
          <p:nvPr/>
        </p:nvPicPr>
        <p:blipFill>
          <a:blip r:embed="rId2" cstate="print"/>
          <a:srcRect/>
          <a:stretch>
            <a:fillRect/>
          </a:stretch>
        </p:blipFill>
        <p:spPr bwMode="auto">
          <a:xfrm>
            <a:off x="5364088" y="2420888"/>
            <a:ext cx="2994126" cy="353464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20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4214272" cy="5500702"/>
          </a:xfrm>
        </p:spPr>
        <p:txBody>
          <a:bodyPr>
            <a:normAutofit/>
          </a:bodyPr>
          <a:lstStyle/>
          <a:p>
            <a:pPr>
              <a:spcBef>
                <a:spcPts val="1200"/>
              </a:spcBef>
            </a:pPr>
            <a:r>
              <a:rPr lang="zh-TW" altLang="en-US" sz="2000" dirty="0" smtClean="0"/>
              <a:t>邏輯炸彈 </a:t>
            </a:r>
            <a:r>
              <a:rPr lang="en-US" altLang="zh-TW" sz="2000" dirty="0" smtClean="0"/>
              <a:t>(logic bomb)</a:t>
            </a:r>
            <a:r>
              <a:rPr lang="zh-TW" altLang="en-US" sz="2000" dirty="0" smtClean="0"/>
              <a:t> 是被放置在受害系統中的軟體程式，被設定在某種條件下</a:t>
            </a:r>
            <a:r>
              <a:rPr lang="zh-TW" altLang="en-US" sz="2000" dirty="0" smtClean="0">
                <a:latin typeface="微軟正黑體"/>
                <a:ea typeface="微軟正黑體"/>
              </a:rPr>
              <a:t>啟動一些破壞性的功能。</a:t>
            </a:r>
            <a:endParaRPr lang="en-US" altLang="zh-TW" sz="2000" dirty="0" smtClean="0">
              <a:latin typeface="微軟正黑體"/>
              <a:ea typeface="微軟正黑體"/>
            </a:endParaRPr>
          </a:p>
          <a:p>
            <a:pPr>
              <a:spcBef>
                <a:spcPts val="1200"/>
              </a:spcBef>
            </a:pPr>
            <a:r>
              <a:rPr lang="zh-TW" altLang="en-US" sz="2000" dirty="0" smtClean="0">
                <a:latin typeface="微軟正黑體"/>
                <a:ea typeface="微軟正黑體"/>
              </a:rPr>
              <a:t>病毒或蠕蟲等惡意程式也常伴隨著邏輯炸彈的設計，在某條件下啟動攻擊。這樣做可以讓程式散布夠廣之後，才一起爆發。較常見的發作日期是十三日星期五或是四月一日愚人節等。</a:t>
            </a:r>
            <a:endParaRPr lang="en-US" sz="2000" dirty="0" smtClean="0"/>
          </a:p>
        </p:txBody>
      </p:sp>
      <p:sp>
        <p:nvSpPr>
          <p:cNvPr id="3" name="標題 2"/>
          <p:cNvSpPr>
            <a:spLocks noGrp="1"/>
          </p:cNvSpPr>
          <p:nvPr>
            <p:ph type="title"/>
          </p:nvPr>
        </p:nvSpPr>
        <p:spPr/>
        <p:txBody>
          <a:bodyPr/>
          <a:lstStyle/>
          <a:p>
            <a:r>
              <a:rPr lang="zh-TW" altLang="en-US" dirty="0" smtClean="0"/>
              <a:t>邏輯炸彈</a:t>
            </a:r>
            <a:endParaRPr lang="zh-TW" altLang="en-US" dirty="0"/>
          </a:p>
        </p:txBody>
      </p:sp>
      <p:pic>
        <p:nvPicPr>
          <p:cNvPr id="1027" name="Picture 3"/>
          <p:cNvPicPr>
            <a:picLocks noChangeAspect="1" noChangeArrowheads="1"/>
          </p:cNvPicPr>
          <p:nvPr/>
        </p:nvPicPr>
        <p:blipFill>
          <a:blip r:embed="rId2" cstate="print"/>
          <a:srcRect/>
          <a:stretch>
            <a:fillRect/>
          </a:stretch>
        </p:blipFill>
        <p:spPr bwMode="auto">
          <a:xfrm>
            <a:off x="4860032" y="2636912"/>
            <a:ext cx="3513488" cy="342042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20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內容版面配置區 3"/>
          <p:cNvGraphicFramePr>
            <a:graphicFrameLocks noGrp="1"/>
          </p:cNvGraphicFramePr>
          <p:nvPr>
            <p:ph idx="1"/>
          </p:nvPr>
        </p:nvGraphicFramePr>
        <p:xfrm>
          <a:off x="498921" y="1268760"/>
          <a:ext cx="7817495" cy="49624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標題 2"/>
          <p:cNvSpPr>
            <a:spLocks noGrp="1"/>
          </p:cNvSpPr>
          <p:nvPr>
            <p:ph type="title"/>
          </p:nvPr>
        </p:nvSpPr>
        <p:spPr/>
        <p:txBody>
          <a:bodyPr/>
          <a:lstStyle/>
          <a:p>
            <a:r>
              <a:rPr lang="zh-TW" altLang="en-US" sz="4000" dirty="0" smtClean="0"/>
              <a:t>網路攻擊步驟</a:t>
            </a:r>
            <a:endParaRPr lang="zh-TW"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786FA6A2-6C84-4837-BC7B-A56EB88A25CC}"/>
                                            </p:graphicEl>
                                          </p:spTgt>
                                        </p:tgtEl>
                                        <p:attrNameLst>
                                          <p:attrName>style.visibility</p:attrName>
                                        </p:attrNameLst>
                                      </p:cBhvr>
                                      <p:to>
                                        <p:strVal val="visible"/>
                                      </p:to>
                                    </p:set>
                                    <p:animEffect transition="in" filter="fade">
                                      <p:cBhvr>
                                        <p:cTn id="7" dur="2000"/>
                                        <p:tgtEl>
                                          <p:spTgt spid="4">
                                            <p:graphicEl>
                                              <a:dgm id="{786FA6A2-6C84-4837-BC7B-A56EB88A25CC}"/>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graphicEl>
                                              <a:dgm id="{AF00F0BC-CBB2-4306-BCC4-5AAD80D3D7A3}"/>
                                            </p:graphicEl>
                                          </p:spTgt>
                                        </p:tgtEl>
                                        <p:attrNameLst>
                                          <p:attrName>style.visibility</p:attrName>
                                        </p:attrNameLst>
                                      </p:cBhvr>
                                      <p:to>
                                        <p:strVal val="visible"/>
                                      </p:to>
                                    </p:set>
                                    <p:animEffect transition="in" filter="fade">
                                      <p:cBhvr>
                                        <p:cTn id="10" dur="2000"/>
                                        <p:tgtEl>
                                          <p:spTgt spid="4">
                                            <p:graphicEl>
                                              <a:dgm id="{AF00F0BC-CBB2-4306-BCC4-5AAD80D3D7A3}"/>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graphicEl>
                                              <a:dgm id="{069BCE6A-9594-4E56-9DE9-8BDC162552A0}"/>
                                            </p:graphicEl>
                                          </p:spTgt>
                                        </p:tgtEl>
                                        <p:attrNameLst>
                                          <p:attrName>style.visibility</p:attrName>
                                        </p:attrNameLst>
                                      </p:cBhvr>
                                      <p:to>
                                        <p:strVal val="visible"/>
                                      </p:to>
                                    </p:set>
                                    <p:animEffect transition="in" filter="fade">
                                      <p:cBhvr>
                                        <p:cTn id="15" dur="2000"/>
                                        <p:tgtEl>
                                          <p:spTgt spid="4">
                                            <p:graphicEl>
                                              <a:dgm id="{069BCE6A-9594-4E56-9DE9-8BDC162552A0}"/>
                                            </p:graphic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graphicEl>
                                              <a:dgm id="{B16A06AE-A97E-4C2F-8E69-15A2A0270E8C}"/>
                                            </p:graphicEl>
                                          </p:spTgt>
                                        </p:tgtEl>
                                        <p:attrNameLst>
                                          <p:attrName>style.visibility</p:attrName>
                                        </p:attrNameLst>
                                      </p:cBhvr>
                                      <p:to>
                                        <p:strVal val="visible"/>
                                      </p:to>
                                    </p:set>
                                    <p:animEffect transition="in" filter="fade">
                                      <p:cBhvr>
                                        <p:cTn id="18" dur="2000"/>
                                        <p:tgtEl>
                                          <p:spTgt spid="4">
                                            <p:graphicEl>
                                              <a:dgm id="{B16A06AE-A97E-4C2F-8E69-15A2A0270E8C}"/>
                                            </p:graphic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
                                            <p:graphicEl>
                                              <a:dgm id="{B799FDF9-E1F6-49CD-8E3B-4D233C96ADA4}"/>
                                            </p:graphicEl>
                                          </p:spTgt>
                                        </p:tgtEl>
                                        <p:attrNameLst>
                                          <p:attrName>style.visibility</p:attrName>
                                        </p:attrNameLst>
                                      </p:cBhvr>
                                      <p:to>
                                        <p:strVal val="visible"/>
                                      </p:to>
                                    </p:set>
                                    <p:animEffect transition="in" filter="fade">
                                      <p:cBhvr>
                                        <p:cTn id="23" dur="2000"/>
                                        <p:tgtEl>
                                          <p:spTgt spid="4">
                                            <p:graphicEl>
                                              <a:dgm id="{B799FDF9-E1F6-49CD-8E3B-4D233C96ADA4}"/>
                                            </p:graphic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
                                            <p:graphicEl>
                                              <a:dgm id="{06914250-5021-4ADB-A97A-F27D44CDEF50}"/>
                                            </p:graphicEl>
                                          </p:spTgt>
                                        </p:tgtEl>
                                        <p:attrNameLst>
                                          <p:attrName>style.visibility</p:attrName>
                                        </p:attrNameLst>
                                      </p:cBhvr>
                                      <p:to>
                                        <p:strVal val="visible"/>
                                      </p:to>
                                    </p:set>
                                    <p:animEffect transition="in" filter="fade">
                                      <p:cBhvr>
                                        <p:cTn id="26" dur="2000"/>
                                        <p:tgtEl>
                                          <p:spTgt spid="4">
                                            <p:graphicEl>
                                              <a:dgm id="{06914250-5021-4ADB-A97A-F27D44CDEF50}"/>
                                            </p:graphic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
                                            <p:graphicEl>
                                              <a:dgm id="{7FA37332-5960-4009-8B72-347CC53D712B}"/>
                                            </p:graphicEl>
                                          </p:spTgt>
                                        </p:tgtEl>
                                        <p:attrNameLst>
                                          <p:attrName>style.visibility</p:attrName>
                                        </p:attrNameLst>
                                      </p:cBhvr>
                                      <p:to>
                                        <p:strVal val="visible"/>
                                      </p:to>
                                    </p:set>
                                    <p:animEffect transition="in" filter="fade">
                                      <p:cBhvr>
                                        <p:cTn id="31" dur="2000"/>
                                        <p:tgtEl>
                                          <p:spTgt spid="4">
                                            <p:graphicEl>
                                              <a:dgm id="{7FA37332-5960-4009-8B72-347CC53D712B}"/>
                                            </p:graphic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
                                            <p:graphicEl>
                                              <a:dgm id="{D6431D4B-44AE-449A-9DA6-3FFBCA2D2117}"/>
                                            </p:graphicEl>
                                          </p:spTgt>
                                        </p:tgtEl>
                                        <p:attrNameLst>
                                          <p:attrName>style.visibility</p:attrName>
                                        </p:attrNameLst>
                                      </p:cBhvr>
                                      <p:to>
                                        <p:strVal val="visible"/>
                                      </p:to>
                                    </p:set>
                                    <p:animEffect transition="in" filter="fade">
                                      <p:cBhvr>
                                        <p:cTn id="34" dur="2000"/>
                                        <p:tgtEl>
                                          <p:spTgt spid="4">
                                            <p:graphicEl>
                                              <a:dgm id="{D6431D4B-44AE-449A-9DA6-3FFBCA2D2117}"/>
                                            </p:graphic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4">
                                            <p:graphicEl>
                                              <a:dgm id="{02CF136A-28A7-4902-9897-A5644B7926E7}"/>
                                            </p:graphicEl>
                                          </p:spTgt>
                                        </p:tgtEl>
                                        <p:attrNameLst>
                                          <p:attrName>style.visibility</p:attrName>
                                        </p:attrNameLst>
                                      </p:cBhvr>
                                      <p:to>
                                        <p:strVal val="visible"/>
                                      </p:to>
                                    </p:set>
                                    <p:animEffect transition="in" filter="fade">
                                      <p:cBhvr>
                                        <p:cTn id="39" dur="2000"/>
                                        <p:tgtEl>
                                          <p:spTgt spid="4">
                                            <p:graphicEl>
                                              <a:dgm id="{02CF136A-28A7-4902-9897-A5644B7926E7}"/>
                                            </p:graphic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
                                            <p:graphicEl>
                                              <a:dgm id="{700CE545-472D-4130-918E-887369C46B1B}"/>
                                            </p:graphicEl>
                                          </p:spTgt>
                                        </p:tgtEl>
                                        <p:attrNameLst>
                                          <p:attrName>style.visibility</p:attrName>
                                        </p:attrNameLst>
                                      </p:cBhvr>
                                      <p:to>
                                        <p:strVal val="visible"/>
                                      </p:to>
                                    </p:set>
                                    <p:animEffect transition="in" filter="fade">
                                      <p:cBhvr>
                                        <p:cTn id="42" dur="2000"/>
                                        <p:tgtEl>
                                          <p:spTgt spid="4">
                                            <p:graphicEl>
                                              <a:dgm id="{700CE545-472D-4130-918E-887369C46B1B}"/>
                                            </p:graphic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graphicEl>
                                              <a:dgm id="{77C80E3E-629D-4E51-B3CB-A002A2657F05}"/>
                                            </p:graphicEl>
                                          </p:spTgt>
                                        </p:tgtEl>
                                        <p:attrNameLst>
                                          <p:attrName>style.visibility</p:attrName>
                                        </p:attrNameLst>
                                      </p:cBhvr>
                                      <p:to>
                                        <p:strVal val="visible"/>
                                      </p:to>
                                    </p:set>
                                    <p:animEffect transition="in" filter="fade">
                                      <p:cBhvr>
                                        <p:cTn id="47" dur="2000"/>
                                        <p:tgtEl>
                                          <p:spTgt spid="4">
                                            <p:graphicEl>
                                              <a:dgm id="{77C80E3E-629D-4E51-B3CB-A002A2657F05}"/>
                                            </p:graphic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4">
                                            <p:graphicEl>
                                              <a:dgm id="{C657A6C8-F2F9-4DB1-A490-3E15411CFCE7}"/>
                                            </p:graphicEl>
                                          </p:spTgt>
                                        </p:tgtEl>
                                        <p:attrNameLst>
                                          <p:attrName>style.visibility</p:attrName>
                                        </p:attrNameLst>
                                      </p:cBhvr>
                                      <p:to>
                                        <p:strVal val="visible"/>
                                      </p:to>
                                    </p:set>
                                    <p:animEffect transition="in" filter="fade">
                                      <p:cBhvr>
                                        <p:cTn id="50" dur="2000"/>
                                        <p:tgtEl>
                                          <p:spTgt spid="4">
                                            <p:graphicEl>
                                              <a:dgm id="{C657A6C8-F2F9-4DB1-A490-3E15411CFCE7}"/>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smtClean="0"/>
              <a:t> </a:t>
            </a:r>
            <a:r>
              <a:rPr lang="en-US" altLang="zh-TW" dirty="0" smtClean="0"/>
              <a:t>TCP/IP</a:t>
            </a:r>
            <a:r>
              <a:rPr lang="zh-TW" altLang="en-US" dirty="0" smtClean="0"/>
              <a:t> 協定</a:t>
            </a:r>
            <a:endParaRPr lang="zh-TW" altLang="en-US" dirty="0"/>
          </a:p>
        </p:txBody>
      </p:sp>
      <p:grpSp>
        <p:nvGrpSpPr>
          <p:cNvPr id="44" name="群組 43"/>
          <p:cNvGrpSpPr/>
          <p:nvPr/>
        </p:nvGrpSpPr>
        <p:grpSpPr>
          <a:xfrm>
            <a:off x="224612" y="1700808"/>
            <a:ext cx="8004783" cy="3827885"/>
            <a:chOff x="224612" y="1700808"/>
            <a:chExt cx="8004783" cy="3827885"/>
          </a:xfrm>
        </p:grpSpPr>
        <p:sp>
          <p:nvSpPr>
            <p:cNvPr id="19" name="矩形 18"/>
            <p:cNvSpPr/>
            <p:nvPr/>
          </p:nvSpPr>
          <p:spPr>
            <a:xfrm>
              <a:off x="1990850" y="2214974"/>
              <a:ext cx="2149102" cy="7712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000">
                <a:solidFill>
                  <a:schemeClr val="tx1"/>
                </a:solidFill>
                <a:latin typeface="Calibri" pitchFamily="34" charset="0"/>
              </a:endParaRPr>
            </a:p>
          </p:txBody>
        </p:sp>
        <p:sp>
          <p:nvSpPr>
            <p:cNvPr id="20" name="文字方塊 19"/>
            <p:cNvSpPr txBox="1"/>
            <p:nvPr/>
          </p:nvSpPr>
          <p:spPr>
            <a:xfrm>
              <a:off x="305987" y="2192619"/>
              <a:ext cx="1364797" cy="707886"/>
            </a:xfrm>
            <a:prstGeom prst="rect">
              <a:avLst/>
            </a:prstGeom>
            <a:noFill/>
          </p:spPr>
          <p:txBody>
            <a:bodyPr wrap="none" rtlCol="0">
              <a:spAutoFit/>
            </a:bodyPr>
            <a:lstStyle/>
            <a:p>
              <a:pPr algn="ctr"/>
              <a:r>
                <a:rPr lang="en-US" altLang="zh-TW" sz="2000" dirty="0" smtClean="0">
                  <a:latin typeface="Calibri" pitchFamily="34" charset="0"/>
                </a:rPr>
                <a:t>Application</a:t>
              </a:r>
            </a:p>
            <a:p>
              <a:pPr algn="ctr"/>
              <a:r>
                <a:rPr lang="zh-TW" altLang="en-US" sz="2000" dirty="0" smtClean="0">
                  <a:latin typeface="Calibri" pitchFamily="34" charset="0"/>
                </a:rPr>
                <a:t>應用層</a:t>
              </a:r>
              <a:endParaRPr lang="zh-TW" altLang="en-US" sz="2000" dirty="0">
                <a:latin typeface="Calibri" pitchFamily="34" charset="0"/>
              </a:endParaRPr>
            </a:p>
          </p:txBody>
        </p:sp>
        <p:sp>
          <p:nvSpPr>
            <p:cNvPr id="21" name="矩形 20"/>
            <p:cNvSpPr/>
            <p:nvPr/>
          </p:nvSpPr>
          <p:spPr>
            <a:xfrm>
              <a:off x="1990850" y="4528723"/>
              <a:ext cx="2149102" cy="7712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smtClean="0">
                  <a:solidFill>
                    <a:schemeClr val="bg1"/>
                  </a:solidFill>
                  <a:latin typeface="Calibri" pitchFamily="34" charset="0"/>
                </a:rPr>
                <a:t>Network topology</a:t>
              </a:r>
              <a:endParaRPr lang="zh-TW" altLang="en-US" sz="2000" dirty="0">
                <a:solidFill>
                  <a:schemeClr val="bg1"/>
                </a:solidFill>
                <a:latin typeface="Calibri" pitchFamily="34" charset="0"/>
              </a:endParaRPr>
            </a:p>
          </p:txBody>
        </p:sp>
        <p:sp>
          <p:nvSpPr>
            <p:cNvPr id="22" name="矩形 21"/>
            <p:cNvSpPr/>
            <p:nvPr/>
          </p:nvSpPr>
          <p:spPr>
            <a:xfrm>
              <a:off x="1990850" y="3757473"/>
              <a:ext cx="2149102" cy="7712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smtClean="0">
                  <a:solidFill>
                    <a:schemeClr val="bg1"/>
                  </a:solidFill>
                  <a:latin typeface="Calibri" pitchFamily="34" charset="0"/>
                </a:rPr>
                <a:t>IP</a:t>
              </a:r>
              <a:endParaRPr lang="zh-TW" altLang="en-US" sz="2000" dirty="0">
                <a:solidFill>
                  <a:schemeClr val="bg1"/>
                </a:solidFill>
                <a:latin typeface="Calibri" pitchFamily="34" charset="0"/>
              </a:endParaRPr>
            </a:p>
          </p:txBody>
        </p:sp>
        <p:sp>
          <p:nvSpPr>
            <p:cNvPr id="23" name="矩形 22"/>
            <p:cNvSpPr/>
            <p:nvPr/>
          </p:nvSpPr>
          <p:spPr>
            <a:xfrm>
              <a:off x="1990850" y="2986224"/>
              <a:ext cx="2149102" cy="7712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000">
                <a:solidFill>
                  <a:schemeClr val="tx1"/>
                </a:solidFill>
                <a:latin typeface="Calibri" pitchFamily="34" charset="0"/>
              </a:endParaRPr>
            </a:p>
          </p:txBody>
        </p:sp>
        <p:sp>
          <p:nvSpPr>
            <p:cNvPr id="24" name="文字方塊 23"/>
            <p:cNvSpPr txBox="1"/>
            <p:nvPr/>
          </p:nvSpPr>
          <p:spPr>
            <a:xfrm>
              <a:off x="479008" y="2963869"/>
              <a:ext cx="1183016" cy="707886"/>
            </a:xfrm>
            <a:prstGeom prst="rect">
              <a:avLst/>
            </a:prstGeom>
            <a:noFill/>
          </p:spPr>
          <p:txBody>
            <a:bodyPr wrap="none" rtlCol="0">
              <a:spAutoFit/>
            </a:bodyPr>
            <a:lstStyle/>
            <a:p>
              <a:pPr algn="ctr"/>
              <a:r>
                <a:rPr lang="en-US" altLang="zh-TW" sz="2000" dirty="0" smtClean="0">
                  <a:latin typeface="Calibri" pitchFamily="34" charset="0"/>
                </a:rPr>
                <a:t>Transport</a:t>
              </a:r>
            </a:p>
            <a:p>
              <a:pPr algn="ctr"/>
              <a:r>
                <a:rPr lang="zh-TW" altLang="en-US" sz="2000" dirty="0" smtClean="0">
                  <a:latin typeface="Calibri" pitchFamily="34" charset="0"/>
                </a:rPr>
                <a:t>傳輸層</a:t>
              </a:r>
              <a:endParaRPr lang="zh-TW" altLang="en-US" sz="2000" dirty="0">
                <a:latin typeface="Calibri" pitchFamily="34" charset="0"/>
              </a:endParaRPr>
            </a:p>
          </p:txBody>
        </p:sp>
        <p:sp>
          <p:nvSpPr>
            <p:cNvPr id="25" name="文字方塊 24"/>
            <p:cNvSpPr txBox="1"/>
            <p:nvPr/>
          </p:nvSpPr>
          <p:spPr>
            <a:xfrm>
              <a:off x="224612" y="3804893"/>
              <a:ext cx="1467068" cy="707886"/>
            </a:xfrm>
            <a:prstGeom prst="rect">
              <a:avLst/>
            </a:prstGeom>
            <a:noFill/>
          </p:spPr>
          <p:txBody>
            <a:bodyPr wrap="none" rtlCol="0">
              <a:spAutoFit/>
            </a:bodyPr>
            <a:lstStyle/>
            <a:p>
              <a:pPr algn="ctr"/>
              <a:r>
                <a:rPr lang="en-US" altLang="zh-TW" sz="2000" dirty="0" smtClean="0">
                  <a:latin typeface="Calibri" pitchFamily="34" charset="0"/>
                </a:rPr>
                <a:t>Internet</a:t>
              </a:r>
            </a:p>
            <a:p>
              <a:pPr algn="ctr"/>
              <a:r>
                <a:rPr lang="zh-TW" altLang="en-US" sz="2000" dirty="0" smtClean="0">
                  <a:latin typeface="Calibri" pitchFamily="34" charset="0"/>
                </a:rPr>
                <a:t>網際網路層</a:t>
              </a:r>
              <a:endParaRPr lang="zh-TW" altLang="en-US" sz="2000" dirty="0">
                <a:latin typeface="Calibri" pitchFamily="34" charset="0"/>
              </a:endParaRPr>
            </a:p>
          </p:txBody>
        </p:sp>
        <p:sp>
          <p:nvSpPr>
            <p:cNvPr id="26" name="文字方塊 25"/>
            <p:cNvSpPr txBox="1"/>
            <p:nvPr/>
          </p:nvSpPr>
          <p:spPr>
            <a:xfrm>
              <a:off x="224612" y="4452172"/>
              <a:ext cx="1467068" cy="1015663"/>
            </a:xfrm>
            <a:prstGeom prst="rect">
              <a:avLst/>
            </a:prstGeom>
            <a:noFill/>
          </p:spPr>
          <p:txBody>
            <a:bodyPr wrap="none" rtlCol="0">
              <a:spAutoFit/>
            </a:bodyPr>
            <a:lstStyle/>
            <a:p>
              <a:pPr algn="ctr"/>
              <a:r>
                <a:rPr lang="en-US" altLang="zh-TW" sz="2000" dirty="0" smtClean="0">
                  <a:latin typeface="Calibri" pitchFamily="34" charset="0"/>
                </a:rPr>
                <a:t>Network</a:t>
              </a:r>
            </a:p>
            <a:p>
              <a:pPr algn="ctr"/>
              <a:r>
                <a:rPr lang="en-US" altLang="zh-TW" sz="2000" dirty="0" smtClean="0">
                  <a:latin typeface="Calibri" pitchFamily="34" charset="0"/>
                </a:rPr>
                <a:t>Interface</a:t>
              </a:r>
            </a:p>
            <a:p>
              <a:pPr algn="ctr"/>
              <a:r>
                <a:rPr lang="zh-TW" altLang="en-US" sz="2000" dirty="0" smtClean="0">
                  <a:latin typeface="Calibri" pitchFamily="34" charset="0"/>
                </a:rPr>
                <a:t>網路介面層</a:t>
              </a:r>
              <a:endParaRPr lang="zh-TW" altLang="en-US" sz="2000" dirty="0">
                <a:latin typeface="Calibri" pitchFamily="34" charset="0"/>
              </a:endParaRPr>
            </a:p>
          </p:txBody>
        </p:sp>
        <p:sp>
          <p:nvSpPr>
            <p:cNvPr id="27" name="矩形 26"/>
            <p:cNvSpPr/>
            <p:nvPr/>
          </p:nvSpPr>
          <p:spPr>
            <a:xfrm>
              <a:off x="2070446" y="2386363"/>
              <a:ext cx="875560" cy="428472"/>
            </a:xfrm>
            <a:prstGeom prst="rect">
              <a:avLst/>
            </a:prstGeom>
            <a:solidFill>
              <a:schemeClr val="bg1"/>
            </a:solidFill>
            <a:ln>
              <a:solidFill>
                <a:srgbClr val="66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smtClean="0">
                  <a:solidFill>
                    <a:schemeClr val="tx1"/>
                  </a:solidFill>
                  <a:latin typeface="Calibri" pitchFamily="34" charset="0"/>
                </a:rPr>
                <a:t>HTTP</a:t>
              </a:r>
              <a:endParaRPr lang="zh-TW" altLang="en-US" sz="2000" dirty="0">
                <a:solidFill>
                  <a:schemeClr val="tx1"/>
                </a:solidFill>
                <a:latin typeface="Calibri" pitchFamily="34" charset="0"/>
              </a:endParaRPr>
            </a:p>
          </p:txBody>
        </p:sp>
        <p:sp>
          <p:nvSpPr>
            <p:cNvPr id="28" name="矩形 27"/>
            <p:cNvSpPr/>
            <p:nvPr/>
          </p:nvSpPr>
          <p:spPr>
            <a:xfrm>
              <a:off x="3184796" y="2386363"/>
              <a:ext cx="875560" cy="428472"/>
            </a:xfrm>
            <a:prstGeom prst="rect">
              <a:avLst/>
            </a:prstGeom>
            <a:solidFill>
              <a:schemeClr val="bg1"/>
            </a:solidFill>
            <a:ln>
              <a:solidFill>
                <a:srgbClr val="66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smtClean="0">
                  <a:solidFill>
                    <a:schemeClr val="tx1"/>
                  </a:solidFill>
                  <a:latin typeface="Calibri" pitchFamily="34" charset="0"/>
                </a:rPr>
                <a:t>SMTP</a:t>
              </a:r>
              <a:endParaRPr lang="zh-TW" altLang="en-US" sz="2000" dirty="0">
                <a:solidFill>
                  <a:schemeClr val="tx1"/>
                </a:solidFill>
                <a:latin typeface="Calibri" pitchFamily="34" charset="0"/>
              </a:endParaRPr>
            </a:p>
          </p:txBody>
        </p:sp>
        <p:sp>
          <p:nvSpPr>
            <p:cNvPr id="29" name="矩形 28"/>
            <p:cNvSpPr/>
            <p:nvPr/>
          </p:nvSpPr>
          <p:spPr>
            <a:xfrm>
              <a:off x="2070446" y="3157612"/>
              <a:ext cx="875560" cy="428472"/>
            </a:xfrm>
            <a:prstGeom prst="rect">
              <a:avLst/>
            </a:prstGeom>
            <a:solidFill>
              <a:schemeClr val="bg1"/>
            </a:solidFill>
            <a:ln>
              <a:solidFill>
                <a:srgbClr val="66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smtClean="0">
                  <a:solidFill>
                    <a:schemeClr val="tx1"/>
                  </a:solidFill>
                  <a:latin typeface="Calibri" pitchFamily="34" charset="0"/>
                </a:rPr>
                <a:t>TCP</a:t>
              </a:r>
              <a:endParaRPr lang="zh-TW" altLang="en-US" sz="2000" dirty="0">
                <a:solidFill>
                  <a:schemeClr val="tx1"/>
                </a:solidFill>
                <a:latin typeface="Calibri" pitchFamily="34" charset="0"/>
              </a:endParaRPr>
            </a:p>
          </p:txBody>
        </p:sp>
        <p:sp>
          <p:nvSpPr>
            <p:cNvPr id="30" name="矩形 29"/>
            <p:cNvSpPr/>
            <p:nvPr/>
          </p:nvSpPr>
          <p:spPr>
            <a:xfrm>
              <a:off x="3184796" y="3157612"/>
              <a:ext cx="875560" cy="428472"/>
            </a:xfrm>
            <a:prstGeom prst="rect">
              <a:avLst/>
            </a:prstGeom>
            <a:solidFill>
              <a:schemeClr val="bg1"/>
            </a:solidFill>
            <a:ln>
              <a:solidFill>
                <a:srgbClr val="66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smtClean="0">
                  <a:solidFill>
                    <a:schemeClr val="tx1"/>
                  </a:solidFill>
                  <a:latin typeface="Calibri" pitchFamily="34" charset="0"/>
                </a:rPr>
                <a:t>UDP</a:t>
              </a:r>
              <a:endParaRPr lang="zh-TW" altLang="en-US" sz="2000" dirty="0">
                <a:solidFill>
                  <a:schemeClr val="tx1"/>
                </a:solidFill>
                <a:latin typeface="Calibri" pitchFamily="34" charset="0"/>
              </a:endParaRPr>
            </a:p>
          </p:txBody>
        </p:sp>
        <p:sp>
          <p:nvSpPr>
            <p:cNvPr id="31" name="文字方塊 30"/>
            <p:cNvSpPr txBox="1"/>
            <p:nvPr/>
          </p:nvSpPr>
          <p:spPr>
            <a:xfrm>
              <a:off x="2587580" y="1700808"/>
              <a:ext cx="954107" cy="400110"/>
            </a:xfrm>
            <a:prstGeom prst="rect">
              <a:avLst/>
            </a:prstGeom>
            <a:noFill/>
          </p:spPr>
          <p:txBody>
            <a:bodyPr wrap="none" rtlCol="0">
              <a:spAutoFit/>
            </a:bodyPr>
            <a:lstStyle/>
            <a:p>
              <a:r>
                <a:rPr lang="zh-TW" altLang="en-US" sz="2000" dirty="0" smtClean="0">
                  <a:solidFill>
                    <a:schemeClr val="accent1"/>
                  </a:solidFill>
                  <a:latin typeface="Calibri" pitchFamily="34" charset="0"/>
                </a:rPr>
                <a:t>傳送方</a:t>
              </a:r>
              <a:endParaRPr lang="zh-TW" altLang="en-US" sz="2000" dirty="0">
                <a:solidFill>
                  <a:schemeClr val="accent1"/>
                </a:solidFill>
                <a:latin typeface="Calibri" pitchFamily="34" charset="0"/>
              </a:endParaRPr>
            </a:p>
          </p:txBody>
        </p:sp>
        <p:sp>
          <p:nvSpPr>
            <p:cNvPr id="32" name="矩形 31"/>
            <p:cNvSpPr/>
            <p:nvPr/>
          </p:nvSpPr>
          <p:spPr>
            <a:xfrm>
              <a:off x="6876256" y="2214974"/>
              <a:ext cx="1353139" cy="7712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smtClean="0">
                  <a:solidFill>
                    <a:schemeClr val="bg1"/>
                  </a:solidFill>
                  <a:latin typeface="Calibri" pitchFamily="34" charset="0"/>
                </a:rPr>
                <a:t>Application</a:t>
              </a:r>
              <a:endParaRPr lang="zh-TW" altLang="en-US" sz="2000" dirty="0">
                <a:solidFill>
                  <a:schemeClr val="bg1"/>
                </a:solidFill>
                <a:latin typeface="Calibri" pitchFamily="34" charset="0"/>
              </a:endParaRPr>
            </a:p>
          </p:txBody>
        </p:sp>
        <p:sp>
          <p:nvSpPr>
            <p:cNvPr id="33" name="矩形 32"/>
            <p:cNvSpPr/>
            <p:nvPr/>
          </p:nvSpPr>
          <p:spPr>
            <a:xfrm>
              <a:off x="6876256" y="4528723"/>
              <a:ext cx="1353139" cy="7712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smtClean="0">
                  <a:solidFill>
                    <a:schemeClr val="bg1"/>
                  </a:solidFill>
                  <a:latin typeface="Calibri" pitchFamily="34" charset="0"/>
                </a:rPr>
                <a:t>Network IF</a:t>
              </a:r>
              <a:endParaRPr lang="zh-TW" altLang="en-US" sz="2000" dirty="0">
                <a:solidFill>
                  <a:schemeClr val="bg1"/>
                </a:solidFill>
                <a:latin typeface="Calibri" pitchFamily="34" charset="0"/>
              </a:endParaRPr>
            </a:p>
          </p:txBody>
        </p:sp>
        <p:sp>
          <p:nvSpPr>
            <p:cNvPr id="34" name="矩形 33"/>
            <p:cNvSpPr/>
            <p:nvPr/>
          </p:nvSpPr>
          <p:spPr>
            <a:xfrm>
              <a:off x="6876256" y="3757473"/>
              <a:ext cx="1353139" cy="7712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smtClean="0">
                  <a:solidFill>
                    <a:schemeClr val="bg1"/>
                  </a:solidFill>
                  <a:latin typeface="Calibri" pitchFamily="34" charset="0"/>
                </a:rPr>
                <a:t>IP</a:t>
              </a:r>
              <a:endParaRPr lang="zh-TW" altLang="en-US" sz="2000" dirty="0">
                <a:solidFill>
                  <a:schemeClr val="bg1"/>
                </a:solidFill>
                <a:latin typeface="Calibri" pitchFamily="34" charset="0"/>
              </a:endParaRPr>
            </a:p>
          </p:txBody>
        </p:sp>
        <p:sp>
          <p:nvSpPr>
            <p:cNvPr id="35" name="矩形 34"/>
            <p:cNvSpPr/>
            <p:nvPr/>
          </p:nvSpPr>
          <p:spPr>
            <a:xfrm>
              <a:off x="6876256" y="2986224"/>
              <a:ext cx="1353139" cy="7712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smtClean="0">
                  <a:solidFill>
                    <a:schemeClr val="bg1"/>
                  </a:solidFill>
                  <a:latin typeface="Calibri" pitchFamily="34" charset="0"/>
                </a:rPr>
                <a:t>TCP</a:t>
              </a:r>
              <a:endParaRPr lang="zh-TW" altLang="en-US" sz="2000" dirty="0">
                <a:solidFill>
                  <a:schemeClr val="bg1"/>
                </a:solidFill>
                <a:latin typeface="Calibri" pitchFamily="34" charset="0"/>
              </a:endParaRPr>
            </a:p>
          </p:txBody>
        </p:sp>
        <p:sp>
          <p:nvSpPr>
            <p:cNvPr id="36" name="文字方塊 35"/>
            <p:cNvSpPr txBox="1"/>
            <p:nvPr/>
          </p:nvSpPr>
          <p:spPr>
            <a:xfrm>
              <a:off x="7115045" y="1700808"/>
              <a:ext cx="954107" cy="400110"/>
            </a:xfrm>
            <a:prstGeom prst="rect">
              <a:avLst/>
            </a:prstGeom>
            <a:noFill/>
          </p:spPr>
          <p:txBody>
            <a:bodyPr wrap="none" rtlCol="0">
              <a:spAutoFit/>
            </a:bodyPr>
            <a:lstStyle/>
            <a:p>
              <a:r>
                <a:rPr lang="zh-TW" altLang="en-US" sz="2000" dirty="0" smtClean="0">
                  <a:solidFill>
                    <a:schemeClr val="accent1"/>
                  </a:solidFill>
                  <a:latin typeface="Calibri" pitchFamily="34" charset="0"/>
                </a:rPr>
                <a:t>接收方</a:t>
              </a:r>
              <a:endParaRPr lang="zh-TW" altLang="en-US" sz="2000" dirty="0">
                <a:solidFill>
                  <a:schemeClr val="accent1"/>
                </a:solidFill>
                <a:latin typeface="Calibri" pitchFamily="34" charset="0"/>
              </a:endParaRPr>
            </a:p>
          </p:txBody>
        </p:sp>
        <p:cxnSp>
          <p:nvCxnSpPr>
            <p:cNvPr id="37" name="肘形接點 36"/>
            <p:cNvCxnSpPr>
              <a:stCxn id="21" idx="2"/>
              <a:endCxn id="33" idx="2"/>
            </p:cNvCxnSpPr>
            <p:nvPr/>
          </p:nvCxnSpPr>
          <p:spPr>
            <a:xfrm rot="16200000" flipH="1">
              <a:off x="5309113" y="3056259"/>
              <a:ext cx="1588" cy="4487425"/>
            </a:xfrm>
            <a:prstGeom prst="bentConnector3">
              <a:avLst>
                <a:gd name="adj1" fmla="val 26991507"/>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38" name="文字方塊 37"/>
            <p:cNvSpPr txBox="1"/>
            <p:nvPr/>
          </p:nvSpPr>
          <p:spPr>
            <a:xfrm>
              <a:off x="5011257" y="5128583"/>
              <a:ext cx="954107" cy="400110"/>
            </a:xfrm>
            <a:prstGeom prst="rect">
              <a:avLst/>
            </a:prstGeom>
            <a:noFill/>
          </p:spPr>
          <p:txBody>
            <a:bodyPr wrap="none" rtlCol="0">
              <a:spAutoFit/>
            </a:bodyPr>
            <a:lstStyle/>
            <a:p>
              <a:r>
                <a:rPr lang="zh-TW" altLang="en-US" sz="2000" dirty="0" smtClean="0">
                  <a:solidFill>
                    <a:schemeClr val="accent1"/>
                  </a:solidFill>
                  <a:latin typeface="Calibri" pitchFamily="34" charset="0"/>
                </a:rPr>
                <a:t>網路線</a:t>
              </a:r>
              <a:endParaRPr lang="zh-TW" altLang="en-US" sz="2000" dirty="0">
                <a:solidFill>
                  <a:schemeClr val="accent1"/>
                </a:solidFill>
                <a:latin typeface="Calibri" pitchFamily="34" charset="0"/>
              </a:endParaRPr>
            </a:p>
          </p:txBody>
        </p:sp>
        <p:sp>
          <p:nvSpPr>
            <p:cNvPr id="39" name="弧形箭號 (上彎) 38"/>
            <p:cNvSpPr/>
            <p:nvPr/>
          </p:nvSpPr>
          <p:spPr>
            <a:xfrm>
              <a:off x="4716016" y="2386363"/>
              <a:ext cx="1744022" cy="2485137"/>
            </a:xfrm>
            <a:prstGeom prst="curvedUpArrow">
              <a:avLst>
                <a:gd name="adj1" fmla="val 22192"/>
                <a:gd name="adj2" fmla="val 50000"/>
                <a:gd name="adj3" fmla="val 2663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000">
                <a:solidFill>
                  <a:schemeClr val="tx1"/>
                </a:solidFill>
                <a:latin typeface="Calibri" pitchFamily="34" charset="0"/>
              </a:endParaRPr>
            </a:p>
          </p:txBody>
        </p: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r>
              <a:rPr lang="zh-TW" altLang="en-US" sz="2000" dirty="0" smtClean="0"/>
              <a:t>這是最高一層，讓應用程式透過服務與協定交換資料，大部分程式包括瀏覽器都在這一層與</a:t>
            </a:r>
            <a:r>
              <a:rPr lang="en-US" altLang="zh-TW" sz="2000" dirty="0" smtClean="0"/>
              <a:t>TCP/IP</a:t>
            </a:r>
            <a:r>
              <a:rPr lang="zh-TW" altLang="en-US" sz="2000" dirty="0" smtClean="0"/>
              <a:t>互動。</a:t>
            </a:r>
            <a:endParaRPr lang="en-US" altLang="zh-TW" sz="2000" dirty="0" smtClean="0"/>
          </a:p>
          <a:p>
            <a:r>
              <a:rPr lang="zh-TW" altLang="en-US" sz="2000" dirty="0" smtClean="0"/>
              <a:t>常見的應用層協定如下：</a:t>
            </a:r>
            <a:endParaRPr lang="en-US" altLang="zh-TW" sz="2000" dirty="0" smtClean="0"/>
          </a:p>
          <a:p>
            <a:pPr lvl="1"/>
            <a:r>
              <a:rPr lang="en-US" altLang="zh-TW" dirty="0" smtClean="0"/>
              <a:t>Hypertext Transfer Protocol (HTTP): </a:t>
            </a:r>
            <a:r>
              <a:rPr lang="zh-TW" altLang="en-US" dirty="0" smtClean="0"/>
              <a:t>在</a:t>
            </a:r>
            <a:r>
              <a:rPr lang="en-US" altLang="zh-TW" dirty="0" smtClean="0"/>
              <a:t>www</a:t>
            </a:r>
            <a:r>
              <a:rPr lang="zh-TW" altLang="en-US" dirty="0" smtClean="0"/>
              <a:t>如何傳送檔案的規則</a:t>
            </a:r>
            <a:endParaRPr lang="en-US" altLang="zh-TW" dirty="0" smtClean="0"/>
          </a:p>
          <a:p>
            <a:pPr lvl="1"/>
            <a:r>
              <a:rPr lang="en-US" altLang="zh-TW" dirty="0" smtClean="0"/>
              <a:t>File Transfer Protocol (FTP): </a:t>
            </a:r>
            <a:r>
              <a:rPr lang="zh-TW" altLang="en-US" dirty="0" smtClean="0"/>
              <a:t>主機與網際網路間傳輸資料的協定</a:t>
            </a:r>
            <a:endParaRPr lang="en-US" altLang="zh-TW" dirty="0" smtClean="0"/>
          </a:p>
          <a:p>
            <a:pPr lvl="1"/>
            <a:r>
              <a:rPr lang="en-US" altLang="zh-TW" dirty="0" smtClean="0"/>
              <a:t>Simple Mail Transfer Protocol (SMTP):</a:t>
            </a:r>
            <a:r>
              <a:rPr lang="zh-TW" altLang="en-US" dirty="0" smtClean="0"/>
              <a:t> 傳送、接收、轉寄電子郵件</a:t>
            </a:r>
            <a:endParaRPr lang="en-US" altLang="zh-TW" dirty="0" smtClean="0"/>
          </a:p>
          <a:p>
            <a:pPr lvl="1"/>
            <a:r>
              <a:rPr lang="en-US" altLang="zh-TW" dirty="0" smtClean="0"/>
              <a:t>Post Office Protocol (POP):</a:t>
            </a:r>
            <a:r>
              <a:rPr lang="zh-TW" altLang="en-US" dirty="0" smtClean="0"/>
              <a:t> 一種主從式協定，定義網際網路伺服器如何為使用者接收、儲存電子郵件</a:t>
            </a:r>
            <a:endParaRPr lang="en-US" altLang="zh-TW" dirty="0" smtClean="0"/>
          </a:p>
          <a:p>
            <a:pPr lvl="1"/>
            <a:r>
              <a:rPr lang="en-US" altLang="zh-TW" dirty="0" smtClean="0"/>
              <a:t>Telnet: </a:t>
            </a:r>
            <a:r>
              <a:rPr lang="zh-TW" altLang="en-US" dirty="0" smtClean="0"/>
              <a:t>一種互動式終端機的模擬協定</a:t>
            </a:r>
            <a:endParaRPr lang="en-US" altLang="zh-TW" dirty="0" smtClean="0"/>
          </a:p>
          <a:p>
            <a:pPr lvl="1"/>
            <a:r>
              <a:rPr lang="en-US" altLang="zh-TW" dirty="0" smtClean="0"/>
              <a:t>Domain Name Service (DNS): </a:t>
            </a:r>
            <a:r>
              <a:rPr lang="zh-TW" altLang="en-US" dirty="0" smtClean="0"/>
              <a:t>在網際網路上將主機名稱轉為</a:t>
            </a:r>
            <a:r>
              <a:rPr lang="en-US" altLang="zh-TW" dirty="0" smtClean="0"/>
              <a:t>IP</a:t>
            </a:r>
            <a:r>
              <a:rPr lang="zh-TW" altLang="en-US" dirty="0" smtClean="0"/>
              <a:t>位址</a:t>
            </a:r>
            <a:endParaRPr lang="en-US" altLang="zh-TW" dirty="0" smtClean="0"/>
          </a:p>
        </p:txBody>
      </p:sp>
      <p:sp>
        <p:nvSpPr>
          <p:cNvPr id="3" name="標題 2"/>
          <p:cNvSpPr>
            <a:spLocks noGrp="1"/>
          </p:cNvSpPr>
          <p:nvPr>
            <p:ph type="title"/>
          </p:nvPr>
        </p:nvSpPr>
        <p:spPr/>
        <p:txBody>
          <a:bodyPr/>
          <a:lstStyle/>
          <a:p>
            <a:r>
              <a:rPr lang="zh-TW" altLang="en-US" dirty="0" smtClean="0"/>
              <a:t>應用層</a:t>
            </a:r>
            <a:endParaRPr lang="zh-TW"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r>
              <a:rPr lang="zh-TW" altLang="en-US" sz="2000" dirty="0" smtClean="0"/>
              <a:t>這一層定義了應用程式之間的資料傳輸功能，它提供流量控制，錯誤偵測與修正等。主要有 </a:t>
            </a:r>
            <a:r>
              <a:rPr lang="en-US" altLang="zh-TW" sz="2000" dirty="0" smtClean="0"/>
              <a:t>TCP </a:t>
            </a:r>
            <a:r>
              <a:rPr lang="zh-TW" altLang="en-US" sz="2000" dirty="0" smtClean="0"/>
              <a:t>與 </a:t>
            </a:r>
            <a:r>
              <a:rPr lang="en-US" altLang="zh-TW" sz="2000" dirty="0" smtClean="0"/>
              <a:t>UDP</a:t>
            </a:r>
            <a:r>
              <a:rPr lang="zh-TW" altLang="en-US" sz="2000" dirty="0" smtClean="0"/>
              <a:t> 兩種協定。</a:t>
            </a:r>
            <a:endParaRPr lang="en-US" altLang="zh-TW" sz="2000" dirty="0" smtClean="0"/>
          </a:p>
          <a:p>
            <a:r>
              <a:rPr lang="en-US" altLang="zh-TW" sz="2000" dirty="0" smtClean="0"/>
              <a:t>Transmission control protocol (TCP):</a:t>
            </a:r>
          </a:p>
          <a:p>
            <a:pPr lvl="1"/>
            <a:r>
              <a:rPr lang="en-US" altLang="zh-TW" dirty="0" smtClean="0"/>
              <a:t>TCP</a:t>
            </a:r>
            <a:r>
              <a:rPr lang="zh-TW" altLang="en-US" dirty="0" smtClean="0"/>
              <a:t> 建立可靠的、一對一連結，確定兩端都接收到每一個封包。</a:t>
            </a:r>
            <a:endParaRPr lang="en-US" altLang="zh-TW" dirty="0" smtClean="0"/>
          </a:p>
          <a:p>
            <a:pPr lvl="1"/>
            <a:r>
              <a:rPr lang="en-US" altLang="zh-TW" dirty="0" smtClean="0"/>
              <a:t>TCP</a:t>
            </a:r>
            <a:r>
              <a:rPr lang="zh-TW" altLang="en-US" dirty="0" smtClean="0"/>
              <a:t> 也確定封包被正確的解碼與排序。</a:t>
            </a:r>
            <a:endParaRPr lang="en-US" altLang="zh-TW" dirty="0" smtClean="0"/>
          </a:p>
          <a:p>
            <a:pPr lvl="1"/>
            <a:r>
              <a:rPr lang="zh-TW" altLang="en-US" dirty="0" smtClean="0"/>
              <a:t>這個連結在傳輸期間是持續的，傳輸結束就中斷。</a:t>
            </a:r>
            <a:endParaRPr lang="en-US" altLang="zh-TW" dirty="0" smtClean="0"/>
          </a:p>
          <a:p>
            <a:r>
              <a:rPr lang="en-US" altLang="zh-TW" sz="2000" dirty="0" smtClean="0"/>
              <a:t>User datagram protocol (UDP):</a:t>
            </a:r>
          </a:p>
          <a:p>
            <a:pPr lvl="1"/>
            <a:r>
              <a:rPr lang="en-US" altLang="zh-TW" dirty="0" smtClean="0"/>
              <a:t>UDP </a:t>
            </a:r>
            <a:r>
              <a:rPr lang="zh-TW" altLang="en-US" dirty="0" smtClean="0"/>
              <a:t>在主機間提供非可靠性、非連結性的通訊。不確定每個封包都能送達，但盡力而為 </a:t>
            </a:r>
            <a:r>
              <a:rPr lang="en-US" altLang="zh-TW" dirty="0" smtClean="0"/>
              <a:t>(best effort)</a:t>
            </a:r>
            <a:r>
              <a:rPr lang="zh-TW" altLang="en-US" dirty="0" smtClean="0"/>
              <a:t>。</a:t>
            </a:r>
            <a:endParaRPr lang="en-US" altLang="zh-TW" dirty="0" smtClean="0"/>
          </a:p>
          <a:p>
            <a:pPr lvl="1"/>
            <a:r>
              <a:rPr lang="en-US" altLang="zh-TW" dirty="0" smtClean="0"/>
              <a:t>UDP</a:t>
            </a:r>
            <a:r>
              <a:rPr lang="zh-TW" altLang="en-US" dirty="0" smtClean="0"/>
              <a:t> 比 </a:t>
            </a:r>
            <a:r>
              <a:rPr lang="en-US" altLang="zh-TW" dirty="0" smtClean="0"/>
              <a:t>TCP</a:t>
            </a:r>
            <a:r>
              <a:rPr lang="zh-TW" altLang="en-US" dirty="0" smtClean="0"/>
              <a:t> 快速，適合傳輸小封包。</a:t>
            </a:r>
            <a:endParaRPr lang="zh-TW" altLang="en-US" dirty="0"/>
          </a:p>
        </p:txBody>
      </p:sp>
      <p:sp>
        <p:nvSpPr>
          <p:cNvPr id="3" name="標題 2"/>
          <p:cNvSpPr>
            <a:spLocks noGrp="1"/>
          </p:cNvSpPr>
          <p:nvPr>
            <p:ph type="title"/>
          </p:nvPr>
        </p:nvSpPr>
        <p:spPr/>
        <p:txBody>
          <a:bodyPr/>
          <a:lstStyle/>
          <a:p>
            <a:r>
              <a:rPr lang="zh-TW" altLang="en-US" dirty="0" smtClean="0"/>
              <a:t>傳輸層</a:t>
            </a:r>
            <a:endParaRPr lang="zh-TW" alt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r>
              <a:rPr lang="zh-TW" altLang="en-US" sz="2000" dirty="0" smtClean="0"/>
              <a:t>這一層負責安排路徑、設</a:t>
            </a:r>
            <a:r>
              <a:rPr lang="en-US" altLang="zh-TW" sz="2000" dirty="0" smtClean="0"/>
              <a:t>IP</a:t>
            </a:r>
            <a:r>
              <a:rPr lang="zh-TW" altLang="en-US" sz="2000" dirty="0" smtClean="0"/>
              <a:t>位址與封裝。它有以下協定：</a:t>
            </a:r>
            <a:endParaRPr lang="en-US" altLang="zh-TW" sz="2000" dirty="0" smtClean="0"/>
          </a:p>
          <a:p>
            <a:pPr lvl="1"/>
            <a:r>
              <a:rPr lang="en-US" altLang="zh-TW" dirty="0" smtClean="0"/>
              <a:t>Internet protocol (IP): IP</a:t>
            </a:r>
            <a:r>
              <a:rPr lang="zh-TW" altLang="en-US" dirty="0" smtClean="0"/>
              <a:t> 定主機位址，並負責切割與重組封包。</a:t>
            </a:r>
            <a:r>
              <a:rPr lang="en-US" altLang="zh-TW" dirty="0" smtClean="0"/>
              <a:t>IP</a:t>
            </a:r>
            <a:r>
              <a:rPr lang="zh-TW" altLang="en-US" dirty="0" smtClean="0"/>
              <a:t> 按路徑傳送封包，但不檢查其正確性，那是 </a:t>
            </a:r>
            <a:r>
              <a:rPr lang="en-US" altLang="zh-TW" dirty="0" smtClean="0"/>
              <a:t>TCP</a:t>
            </a:r>
            <a:r>
              <a:rPr lang="zh-TW" altLang="en-US" dirty="0" smtClean="0"/>
              <a:t> 的事。</a:t>
            </a:r>
            <a:endParaRPr lang="en-US" altLang="zh-TW" dirty="0" smtClean="0"/>
          </a:p>
          <a:p>
            <a:pPr lvl="1"/>
            <a:r>
              <a:rPr lang="en-US" altLang="zh-TW" dirty="0" smtClean="0"/>
              <a:t>Address resolution protocol (ARP):</a:t>
            </a:r>
            <a:r>
              <a:rPr lang="zh-TW" altLang="en-US" dirty="0" smtClean="0"/>
              <a:t> </a:t>
            </a:r>
            <a:r>
              <a:rPr lang="en-US" altLang="zh-TW" dirty="0" smtClean="0"/>
              <a:t>ARP </a:t>
            </a:r>
            <a:r>
              <a:rPr lang="zh-TW" altLang="en-US" dirty="0" smtClean="0"/>
              <a:t>負責把</a:t>
            </a:r>
            <a:r>
              <a:rPr lang="en-US" altLang="zh-TW" dirty="0" smtClean="0"/>
              <a:t>IP</a:t>
            </a:r>
            <a:r>
              <a:rPr lang="zh-TW" altLang="en-US" dirty="0" smtClean="0"/>
              <a:t>位址轉換為下一面網路介面層 </a:t>
            </a:r>
            <a:r>
              <a:rPr lang="en-US" altLang="zh-TW" dirty="0" smtClean="0"/>
              <a:t>(network interface layer)</a:t>
            </a:r>
            <a:r>
              <a:rPr lang="zh-TW" altLang="en-US" dirty="0" smtClean="0"/>
              <a:t> 的位址，稱做 </a:t>
            </a:r>
            <a:r>
              <a:rPr lang="en-US" altLang="zh-TW" dirty="0" smtClean="0"/>
              <a:t>media access control (MAC)</a:t>
            </a:r>
            <a:r>
              <a:rPr lang="zh-TW" altLang="en-US" dirty="0" smtClean="0"/>
              <a:t> 位址。</a:t>
            </a:r>
            <a:endParaRPr lang="en-US" altLang="zh-TW" dirty="0" smtClean="0"/>
          </a:p>
          <a:p>
            <a:pPr lvl="1"/>
            <a:r>
              <a:rPr lang="en-US" altLang="zh-TW" dirty="0" smtClean="0"/>
              <a:t>Internet control management protocol (ICMP):</a:t>
            </a:r>
            <a:r>
              <a:rPr lang="zh-TW" altLang="en-US" dirty="0" smtClean="0"/>
              <a:t> </a:t>
            </a:r>
            <a:r>
              <a:rPr lang="en-US" altLang="zh-TW" dirty="0" smtClean="0"/>
              <a:t>ICMP</a:t>
            </a:r>
            <a:r>
              <a:rPr lang="zh-TW" altLang="en-US" dirty="0" smtClean="0"/>
              <a:t> 提供維護與報告的功能。</a:t>
            </a:r>
            <a:r>
              <a:rPr lang="en-US" altLang="zh-TW" dirty="0" smtClean="0"/>
              <a:t>Ping </a:t>
            </a:r>
            <a:r>
              <a:rPr lang="zh-TW" altLang="en-US" dirty="0" smtClean="0"/>
              <a:t>是 </a:t>
            </a:r>
            <a:r>
              <a:rPr lang="en-US" altLang="zh-TW" dirty="0" smtClean="0"/>
              <a:t>ICMP</a:t>
            </a:r>
            <a:r>
              <a:rPr lang="zh-TW" altLang="en-US" dirty="0" smtClean="0"/>
              <a:t> 的一個指令，當我們 </a:t>
            </a:r>
            <a:r>
              <a:rPr lang="en-US" altLang="zh-TW" dirty="0" smtClean="0"/>
              <a:t>Ping </a:t>
            </a:r>
            <a:r>
              <a:rPr lang="zh-TW" altLang="en-US" dirty="0" smtClean="0"/>
              <a:t>一個</a:t>
            </a:r>
            <a:r>
              <a:rPr lang="en-US" altLang="zh-TW" dirty="0" smtClean="0"/>
              <a:t>IP</a:t>
            </a:r>
            <a:r>
              <a:rPr lang="zh-TW" altLang="en-US" dirty="0" smtClean="0"/>
              <a:t>位址，就可以檢查兩個系統間的連結狀態。</a:t>
            </a:r>
            <a:endParaRPr lang="en-US" altLang="zh-TW" dirty="0" smtClean="0"/>
          </a:p>
          <a:p>
            <a:pPr lvl="1"/>
            <a:r>
              <a:rPr lang="en-US" altLang="zh-TW" dirty="0" smtClean="0"/>
              <a:t>Internet group management protocol (IGMP):</a:t>
            </a:r>
            <a:r>
              <a:rPr lang="zh-TW" altLang="en-US" dirty="0" smtClean="0"/>
              <a:t> </a:t>
            </a:r>
            <a:r>
              <a:rPr lang="en-US" altLang="zh-TW" dirty="0" smtClean="0"/>
              <a:t>IGMP</a:t>
            </a:r>
            <a:r>
              <a:rPr lang="zh-TW" altLang="en-US" dirty="0" smtClean="0"/>
              <a:t> 負責管理</a:t>
            </a:r>
            <a:r>
              <a:rPr lang="en-US" altLang="zh-TW" dirty="0" smtClean="0"/>
              <a:t>IP</a:t>
            </a:r>
            <a:r>
              <a:rPr lang="zh-TW" altLang="en-US" dirty="0" smtClean="0"/>
              <a:t>多接收者傳播 </a:t>
            </a:r>
            <a:r>
              <a:rPr lang="en-US" altLang="zh-TW" dirty="0" smtClean="0"/>
              <a:t>(multicast)</a:t>
            </a:r>
            <a:r>
              <a:rPr lang="zh-TW" altLang="en-US" dirty="0" smtClean="0"/>
              <a:t> 的群組。</a:t>
            </a:r>
            <a:endParaRPr lang="zh-TW" altLang="en-US" dirty="0"/>
          </a:p>
        </p:txBody>
      </p:sp>
      <p:sp>
        <p:nvSpPr>
          <p:cNvPr id="3" name="標題 2"/>
          <p:cNvSpPr>
            <a:spLocks noGrp="1"/>
          </p:cNvSpPr>
          <p:nvPr>
            <p:ph type="title"/>
          </p:nvPr>
        </p:nvSpPr>
        <p:spPr/>
        <p:txBody>
          <a:bodyPr/>
          <a:lstStyle/>
          <a:p>
            <a:r>
              <a:rPr lang="zh-TW" altLang="en-US" dirty="0" smtClean="0"/>
              <a:t>網際網路層</a:t>
            </a:r>
            <a:endParaRPr lang="zh-TW" alt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r>
              <a:rPr lang="en-US" altLang="zh-TW" sz="2000" dirty="0" smtClean="0"/>
              <a:t>TCP/IP</a:t>
            </a:r>
            <a:r>
              <a:rPr lang="zh-TW" altLang="en-US" sz="2000" dirty="0" smtClean="0"/>
              <a:t> 的最底層，負責在實體的網路上收發封包。因為有這一層，所以 </a:t>
            </a:r>
            <a:r>
              <a:rPr lang="en-US" altLang="zh-TW" sz="2000" dirty="0" smtClean="0"/>
              <a:t>TCP/IP</a:t>
            </a:r>
            <a:r>
              <a:rPr lang="zh-TW" altLang="en-US" sz="2000" dirty="0" smtClean="0"/>
              <a:t> 幾乎可以在任何網路拓樸 </a:t>
            </a:r>
            <a:r>
              <a:rPr lang="en-US" altLang="zh-TW" sz="2000" dirty="0" smtClean="0"/>
              <a:t>(network topology)</a:t>
            </a:r>
            <a:r>
              <a:rPr lang="zh-TW" altLang="en-US" sz="2000" dirty="0" smtClean="0"/>
              <a:t> 或技術上實施。</a:t>
            </a:r>
            <a:endParaRPr lang="en-US" altLang="zh-TW" sz="2000" dirty="0" smtClean="0"/>
          </a:p>
          <a:p>
            <a:r>
              <a:rPr lang="zh-TW" altLang="en-US" sz="2000" dirty="0" smtClean="0"/>
              <a:t>如果公司更換新的網路架構 </a:t>
            </a:r>
            <a:r>
              <a:rPr lang="en-US" altLang="zh-TW" sz="2000" dirty="0" smtClean="0"/>
              <a:t>(</a:t>
            </a:r>
            <a:r>
              <a:rPr lang="zh-TW" altLang="en-US" sz="2000" dirty="0" smtClean="0"/>
              <a:t>例如升級到 </a:t>
            </a:r>
            <a:r>
              <a:rPr lang="en-US" altLang="zh-TW" sz="2000" dirty="0" smtClean="0"/>
              <a:t>10G Fiber Ethernet)</a:t>
            </a:r>
            <a:r>
              <a:rPr lang="zh-TW" altLang="en-US" sz="2000" dirty="0" smtClean="0"/>
              <a:t>，</a:t>
            </a:r>
            <a:r>
              <a:rPr lang="en-US" altLang="zh-TW" sz="2000" dirty="0" smtClean="0"/>
              <a:t>TCP/IP</a:t>
            </a:r>
            <a:r>
              <a:rPr lang="zh-TW" altLang="en-US" sz="2000" dirty="0" smtClean="0"/>
              <a:t> 只需要知道怎麼和網路控制器 </a:t>
            </a:r>
            <a:r>
              <a:rPr lang="en-US" altLang="zh-TW" sz="2000" dirty="0" smtClean="0"/>
              <a:t>(network controller)</a:t>
            </a:r>
            <a:r>
              <a:rPr lang="zh-TW" altLang="en-US" sz="2000" dirty="0" smtClean="0"/>
              <a:t> 溝通，即可正常運作。</a:t>
            </a:r>
            <a:endParaRPr lang="en-US" altLang="zh-TW" sz="2000" dirty="0" smtClean="0"/>
          </a:p>
          <a:p>
            <a:r>
              <a:rPr lang="en-US" altLang="zh-TW" sz="2000" dirty="0" smtClean="0"/>
              <a:t>TCP/IP</a:t>
            </a:r>
            <a:r>
              <a:rPr lang="zh-TW" altLang="en-US" sz="2000" dirty="0" smtClean="0"/>
              <a:t> 也可以同時在多種不同的網路架構上運作。</a:t>
            </a:r>
            <a:endParaRPr lang="en-US" altLang="zh-TW" sz="2000" dirty="0" smtClean="0"/>
          </a:p>
        </p:txBody>
      </p:sp>
      <p:sp>
        <p:nvSpPr>
          <p:cNvPr id="3" name="標題 2"/>
          <p:cNvSpPr>
            <a:spLocks noGrp="1"/>
          </p:cNvSpPr>
          <p:nvPr>
            <p:ph type="title"/>
          </p:nvPr>
        </p:nvSpPr>
        <p:spPr/>
        <p:txBody>
          <a:bodyPr/>
          <a:lstStyle/>
          <a:p>
            <a:r>
              <a:rPr lang="zh-TW" altLang="en-US" dirty="0" smtClean="0"/>
              <a:t>網路介面層</a:t>
            </a:r>
            <a:endParaRPr lang="zh-TW" alt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8102704" cy="1855678"/>
          </a:xfrm>
        </p:spPr>
        <p:txBody>
          <a:bodyPr>
            <a:normAutofit/>
          </a:bodyPr>
          <a:lstStyle/>
          <a:p>
            <a:pPr>
              <a:lnSpc>
                <a:spcPct val="130000"/>
              </a:lnSpc>
              <a:spcBef>
                <a:spcPts val="1200"/>
              </a:spcBef>
            </a:pPr>
            <a:r>
              <a:rPr lang="zh-TW" altLang="en-US" sz="2000" dirty="0" smtClean="0"/>
              <a:t>資料封裝 </a:t>
            </a:r>
            <a:r>
              <a:rPr lang="en-US" altLang="zh-TW" sz="2000" dirty="0" smtClean="0"/>
              <a:t>(encapsulation)</a:t>
            </a:r>
            <a:r>
              <a:rPr lang="zh-TW" altLang="en-US" sz="2000" dirty="0" smtClean="0"/>
              <a:t>：應用程式的資料 </a:t>
            </a:r>
            <a:r>
              <a:rPr lang="en-US" altLang="zh-TW" sz="2000" dirty="0" smtClean="0"/>
              <a:t>(</a:t>
            </a:r>
            <a:r>
              <a:rPr lang="zh-TW" altLang="en-US" sz="2000" dirty="0" smtClean="0">
                <a:ea typeface="微軟正黑體"/>
              </a:rPr>
              <a:t>例如一封電子郵件</a:t>
            </a:r>
            <a:r>
              <a:rPr lang="en-US" altLang="zh-TW" sz="2000" dirty="0" smtClean="0">
                <a:ea typeface="微軟正黑體"/>
              </a:rPr>
              <a:t>) </a:t>
            </a:r>
            <a:r>
              <a:rPr lang="zh-TW" altLang="en-US" sz="2000" dirty="0" smtClean="0">
                <a:ea typeface="微軟正黑體"/>
              </a:rPr>
              <a:t>先被加上</a:t>
            </a:r>
            <a:r>
              <a:rPr lang="en-US" altLang="zh-TW" sz="2000" dirty="0" smtClean="0">
                <a:ea typeface="微軟正黑體"/>
              </a:rPr>
              <a:t>TCP</a:t>
            </a:r>
            <a:r>
              <a:rPr lang="zh-TW" altLang="en-US" sz="2000" dirty="0" smtClean="0">
                <a:ea typeface="微軟正黑體"/>
              </a:rPr>
              <a:t>表頭 </a:t>
            </a:r>
            <a:r>
              <a:rPr lang="en-US" altLang="zh-TW" sz="2000" dirty="0" smtClean="0">
                <a:ea typeface="微軟正黑體"/>
              </a:rPr>
              <a:t>(header)</a:t>
            </a:r>
            <a:r>
              <a:rPr lang="zh-TW" altLang="en-US" sz="2000" dirty="0" smtClean="0">
                <a:ea typeface="微軟正黑體"/>
              </a:rPr>
              <a:t> 與錯誤檢查碼後封裝為</a:t>
            </a:r>
            <a:r>
              <a:rPr lang="en-US" altLang="zh-TW" sz="2000" dirty="0" smtClean="0">
                <a:ea typeface="微軟正黑體"/>
              </a:rPr>
              <a:t>TCP</a:t>
            </a:r>
            <a:r>
              <a:rPr lang="zh-TW" altLang="en-US" sz="2000" dirty="0" smtClean="0">
                <a:ea typeface="微軟正黑體"/>
              </a:rPr>
              <a:t>封包；再加上</a:t>
            </a:r>
            <a:r>
              <a:rPr lang="en-US" altLang="zh-TW" sz="2000" dirty="0" smtClean="0">
                <a:ea typeface="微軟正黑體"/>
              </a:rPr>
              <a:t>IP</a:t>
            </a:r>
            <a:r>
              <a:rPr lang="zh-TW" altLang="en-US" sz="2000" dirty="0" smtClean="0">
                <a:ea typeface="微軟正黑體"/>
              </a:rPr>
              <a:t>位址等表頭後封裝為</a:t>
            </a:r>
            <a:r>
              <a:rPr lang="en-US" altLang="zh-TW" sz="2000" dirty="0" smtClean="0">
                <a:ea typeface="微軟正黑體"/>
              </a:rPr>
              <a:t>IP</a:t>
            </a:r>
            <a:r>
              <a:rPr lang="zh-TW" altLang="en-US" sz="2000" dirty="0" smtClean="0">
                <a:ea typeface="微軟正黑體"/>
              </a:rPr>
              <a:t>封包；最後被轉換為硬體網路上的</a:t>
            </a:r>
            <a:r>
              <a:rPr lang="en-US" altLang="zh-TW" sz="2000" dirty="0" smtClean="0">
                <a:ea typeface="微軟正黑體"/>
              </a:rPr>
              <a:t>0</a:t>
            </a:r>
            <a:r>
              <a:rPr lang="zh-TW" altLang="en-US" sz="2000" dirty="0" smtClean="0">
                <a:ea typeface="微軟正黑體"/>
              </a:rPr>
              <a:t>與</a:t>
            </a:r>
            <a:r>
              <a:rPr lang="en-US" altLang="zh-TW" sz="2000" dirty="0" smtClean="0">
                <a:ea typeface="微軟正黑體"/>
              </a:rPr>
              <a:t>1</a:t>
            </a:r>
            <a:r>
              <a:rPr lang="zh-TW" altLang="en-US" sz="2000" dirty="0" smtClean="0">
                <a:ea typeface="微軟正黑體"/>
              </a:rPr>
              <a:t>進行傳輸。接收端則按反順序處理後，就得到原來的資料</a:t>
            </a:r>
            <a:r>
              <a:rPr lang="zh-TW" altLang="en-US" sz="2000" dirty="0" smtClean="0">
                <a:latin typeface="微軟正黑體"/>
                <a:ea typeface="微軟正黑體"/>
              </a:rPr>
              <a:t> </a:t>
            </a:r>
            <a:r>
              <a:rPr lang="en-US" altLang="zh-TW" sz="2000" dirty="0" smtClean="0">
                <a:latin typeface="微軟正黑體"/>
                <a:ea typeface="微軟正黑體"/>
              </a:rPr>
              <a:t>(</a:t>
            </a:r>
            <a:r>
              <a:rPr lang="zh-TW" altLang="en-US" sz="2000" dirty="0" smtClean="0">
                <a:ea typeface="微軟正黑體"/>
              </a:rPr>
              <a:t>一封電子郵件</a:t>
            </a:r>
            <a:r>
              <a:rPr lang="en-US" altLang="zh-TW" sz="2000" dirty="0" smtClean="0">
                <a:ea typeface="微軟正黑體"/>
              </a:rPr>
              <a:t>)</a:t>
            </a:r>
            <a:r>
              <a:rPr lang="zh-TW" altLang="en-US" sz="2000" dirty="0" smtClean="0">
                <a:latin typeface="微軟正黑體"/>
                <a:ea typeface="微軟正黑體"/>
              </a:rPr>
              <a:t>。</a:t>
            </a:r>
            <a:endParaRPr lang="zh-TW" altLang="en-US" sz="2000" dirty="0"/>
          </a:p>
        </p:txBody>
      </p:sp>
      <p:sp>
        <p:nvSpPr>
          <p:cNvPr id="3" name="標題 2"/>
          <p:cNvSpPr>
            <a:spLocks noGrp="1"/>
          </p:cNvSpPr>
          <p:nvPr>
            <p:ph type="title"/>
          </p:nvPr>
        </p:nvSpPr>
        <p:spPr/>
        <p:txBody>
          <a:bodyPr/>
          <a:lstStyle/>
          <a:p>
            <a:r>
              <a:rPr lang="zh-TW" altLang="en-US" dirty="0" smtClean="0"/>
              <a:t>資料封裝</a:t>
            </a:r>
            <a:endParaRPr lang="zh-TW" altLang="en-US" dirty="0"/>
          </a:p>
        </p:txBody>
      </p:sp>
      <p:grpSp>
        <p:nvGrpSpPr>
          <p:cNvPr id="11" name="群組 10"/>
          <p:cNvGrpSpPr/>
          <p:nvPr/>
        </p:nvGrpSpPr>
        <p:grpSpPr>
          <a:xfrm>
            <a:off x="1403648" y="3235776"/>
            <a:ext cx="5904440" cy="3073544"/>
            <a:chOff x="2428860" y="4214818"/>
            <a:chExt cx="4214842" cy="2000264"/>
          </a:xfrm>
        </p:grpSpPr>
        <p:sp>
          <p:nvSpPr>
            <p:cNvPr id="25" name="矩形 24"/>
            <p:cNvSpPr/>
            <p:nvPr/>
          </p:nvSpPr>
          <p:spPr>
            <a:xfrm>
              <a:off x="2428860" y="4214818"/>
              <a:ext cx="4214842" cy="2000264"/>
            </a:xfrm>
            <a:prstGeom prst="rect">
              <a:avLst/>
            </a:prstGeom>
            <a:solidFill>
              <a:schemeClr val="tx2">
                <a:lumMod val="40000"/>
                <a:lumOff val="6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TW" sz="2000" b="1" dirty="0" smtClean="0">
                <a:solidFill>
                  <a:schemeClr val="tx1"/>
                </a:solidFill>
                <a:latin typeface="Calibri" pitchFamily="34" charset="0"/>
              </a:endParaRPr>
            </a:p>
          </p:txBody>
        </p:sp>
        <p:sp>
          <p:nvSpPr>
            <p:cNvPr id="24" name="矩形 23"/>
            <p:cNvSpPr/>
            <p:nvPr/>
          </p:nvSpPr>
          <p:spPr>
            <a:xfrm>
              <a:off x="2786050" y="4357694"/>
              <a:ext cx="3571900" cy="1500198"/>
            </a:xfrm>
            <a:prstGeom prst="rect">
              <a:avLst/>
            </a:prstGeom>
            <a:solidFill>
              <a:schemeClr val="tx2">
                <a:lumMod val="60000"/>
                <a:lumOff val="4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TW" sz="2000" b="1" dirty="0" smtClean="0">
                <a:solidFill>
                  <a:schemeClr val="tx1"/>
                </a:solidFill>
                <a:latin typeface="Calibri" pitchFamily="34" charset="0"/>
              </a:endParaRPr>
            </a:p>
          </p:txBody>
        </p:sp>
        <p:sp>
          <p:nvSpPr>
            <p:cNvPr id="23" name="矩形 22"/>
            <p:cNvSpPr/>
            <p:nvPr/>
          </p:nvSpPr>
          <p:spPr>
            <a:xfrm>
              <a:off x="3071802" y="4500570"/>
              <a:ext cx="3000396" cy="1000132"/>
            </a:xfrm>
            <a:prstGeom prst="rect">
              <a:avLst/>
            </a:prstGeom>
            <a:solidFill>
              <a:srgbClr val="CA68B7"/>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TW" sz="2000" b="1" dirty="0" smtClean="0">
                <a:solidFill>
                  <a:schemeClr val="tx1"/>
                </a:solidFill>
                <a:latin typeface="Calibri" pitchFamily="34" charset="0"/>
              </a:endParaRPr>
            </a:p>
          </p:txBody>
        </p:sp>
        <p:sp>
          <p:nvSpPr>
            <p:cNvPr id="4" name="矩形 3"/>
            <p:cNvSpPr/>
            <p:nvPr/>
          </p:nvSpPr>
          <p:spPr>
            <a:xfrm>
              <a:off x="3357554" y="4643446"/>
              <a:ext cx="2428892" cy="500066"/>
            </a:xfrm>
            <a:prstGeom prst="rect">
              <a:avLst/>
            </a:prstGeom>
            <a:solidFill>
              <a:srgbClr val="C14BA8"/>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b="1" dirty="0" smtClean="0">
                  <a:solidFill>
                    <a:schemeClr val="tx1"/>
                  </a:solidFill>
                  <a:latin typeface="Calibri" pitchFamily="34" charset="0"/>
                </a:rPr>
                <a:t>應用資料</a:t>
              </a:r>
              <a:endParaRPr lang="zh-TW" altLang="en-US" sz="2000" b="1" dirty="0">
                <a:solidFill>
                  <a:schemeClr val="tx1"/>
                </a:solidFill>
                <a:latin typeface="Calibri" pitchFamily="34" charset="0"/>
              </a:endParaRPr>
            </a:p>
          </p:txBody>
        </p:sp>
        <p:sp>
          <p:nvSpPr>
            <p:cNvPr id="26" name="文字方塊 25"/>
            <p:cNvSpPr txBox="1"/>
            <p:nvPr/>
          </p:nvSpPr>
          <p:spPr>
            <a:xfrm>
              <a:off x="4143372" y="5143512"/>
              <a:ext cx="816933" cy="260392"/>
            </a:xfrm>
            <a:prstGeom prst="rect">
              <a:avLst/>
            </a:prstGeom>
            <a:noFill/>
          </p:spPr>
          <p:txBody>
            <a:bodyPr wrap="none" rtlCol="0">
              <a:spAutoFit/>
            </a:bodyPr>
            <a:lstStyle/>
            <a:p>
              <a:r>
                <a:rPr lang="en-US" altLang="zh-TW" sz="2000" b="1" dirty="0" smtClean="0">
                  <a:latin typeface="Calibri" pitchFamily="34" charset="0"/>
                </a:rPr>
                <a:t>TCP </a:t>
              </a:r>
              <a:r>
                <a:rPr lang="zh-TW" altLang="en-US" sz="2000" b="1" dirty="0" smtClean="0">
                  <a:latin typeface="Calibri" pitchFamily="34" charset="0"/>
                </a:rPr>
                <a:t>封包</a:t>
              </a:r>
              <a:endParaRPr lang="zh-TW" altLang="en-US" sz="2000" b="1" dirty="0">
                <a:latin typeface="Calibri" pitchFamily="34" charset="0"/>
              </a:endParaRPr>
            </a:p>
          </p:txBody>
        </p:sp>
        <p:sp>
          <p:nvSpPr>
            <p:cNvPr id="27" name="文字方塊 26"/>
            <p:cNvSpPr txBox="1"/>
            <p:nvPr/>
          </p:nvSpPr>
          <p:spPr>
            <a:xfrm>
              <a:off x="4214810" y="5519338"/>
              <a:ext cx="679939" cy="260392"/>
            </a:xfrm>
            <a:prstGeom prst="rect">
              <a:avLst/>
            </a:prstGeom>
            <a:noFill/>
          </p:spPr>
          <p:txBody>
            <a:bodyPr wrap="none" rtlCol="0">
              <a:spAutoFit/>
            </a:bodyPr>
            <a:lstStyle/>
            <a:p>
              <a:r>
                <a:rPr lang="en-US" altLang="zh-TW" sz="2000" b="1" dirty="0" smtClean="0">
                  <a:latin typeface="Calibri" pitchFamily="34" charset="0"/>
                </a:rPr>
                <a:t>IP </a:t>
              </a:r>
              <a:r>
                <a:rPr lang="zh-TW" altLang="en-US" sz="2000" b="1" dirty="0" smtClean="0">
                  <a:latin typeface="Calibri" pitchFamily="34" charset="0"/>
                </a:rPr>
                <a:t>封包</a:t>
              </a:r>
              <a:endParaRPr lang="zh-TW" altLang="en-US" sz="2000" b="1" dirty="0">
                <a:latin typeface="Calibri" pitchFamily="34" charset="0"/>
              </a:endParaRPr>
            </a:p>
          </p:txBody>
        </p:sp>
        <p:sp>
          <p:nvSpPr>
            <p:cNvPr id="28" name="文字方塊 27"/>
            <p:cNvSpPr txBox="1"/>
            <p:nvPr/>
          </p:nvSpPr>
          <p:spPr>
            <a:xfrm>
              <a:off x="3808299" y="5890304"/>
              <a:ext cx="1413429" cy="260392"/>
            </a:xfrm>
            <a:prstGeom prst="rect">
              <a:avLst/>
            </a:prstGeom>
            <a:noFill/>
          </p:spPr>
          <p:txBody>
            <a:bodyPr wrap="none" rtlCol="0">
              <a:spAutoFit/>
            </a:bodyPr>
            <a:lstStyle/>
            <a:p>
              <a:r>
                <a:rPr lang="zh-TW" altLang="en-US" sz="2000" b="1" dirty="0" smtClean="0">
                  <a:latin typeface="Calibri" pitchFamily="34" charset="0"/>
                </a:rPr>
                <a:t>硬體上的數位流</a:t>
              </a:r>
              <a:endParaRPr lang="zh-TW" altLang="en-US" sz="2000" b="1" dirty="0">
                <a:latin typeface="Calibri" pitchFamily="34" charset="0"/>
              </a:endParaRP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700808"/>
            <a:ext cx="8215370" cy="4754928"/>
          </a:xfrm>
        </p:spPr>
        <p:txBody>
          <a:bodyPr>
            <a:normAutofit/>
          </a:bodyPr>
          <a:lstStyle/>
          <a:p>
            <a:pPr>
              <a:spcBef>
                <a:spcPts val="1800"/>
              </a:spcBef>
            </a:pPr>
            <a:r>
              <a:rPr lang="zh-TW" altLang="en-US" sz="2000" dirty="0" smtClean="0"/>
              <a:t>達到侵入 </a:t>
            </a:r>
            <a:r>
              <a:rPr lang="en-US" altLang="zh-TW" sz="2000" dirty="0" smtClean="0"/>
              <a:t>(access) </a:t>
            </a:r>
            <a:r>
              <a:rPr lang="zh-TW" altLang="en-US" sz="2000" dirty="0" smtClean="0"/>
              <a:t>的目的。讓沒有進入權限的人或系統能夠未經授權地使用他人資源。目的在破壞 </a:t>
            </a:r>
            <a:r>
              <a:rPr lang="en-US" altLang="zh-TW" sz="2000" dirty="0" smtClean="0"/>
              <a:t>CIA</a:t>
            </a:r>
            <a:r>
              <a:rPr lang="zh-TW" altLang="en-US" sz="2000" dirty="0" smtClean="0"/>
              <a:t> 裡的機密性 </a:t>
            </a:r>
            <a:r>
              <a:rPr lang="en-US" altLang="zh-TW" sz="2000" dirty="0" smtClean="0"/>
              <a:t>(confidentiality).</a:t>
            </a:r>
          </a:p>
          <a:p>
            <a:pPr>
              <a:spcBef>
                <a:spcPts val="1800"/>
              </a:spcBef>
            </a:pPr>
            <a:r>
              <a:rPr lang="zh-TW" altLang="en-US" sz="2000" dirty="0" smtClean="0"/>
              <a:t>達到篡改或否認 </a:t>
            </a:r>
            <a:r>
              <a:rPr lang="en-US" altLang="zh-TW" sz="2000" dirty="0" smtClean="0"/>
              <a:t>(repudiation) </a:t>
            </a:r>
            <a:r>
              <a:rPr lang="zh-TW" altLang="en-US" sz="2000" dirty="0" smtClean="0"/>
              <a:t>的目的。讓沒有修改權利的人或系統能夠竄改他人資訊或否認某些事實。目的在破壞完整性 </a:t>
            </a:r>
            <a:r>
              <a:rPr lang="en-US" altLang="zh-TW" sz="2000" dirty="0" smtClean="0"/>
              <a:t>(integrity).</a:t>
            </a:r>
          </a:p>
          <a:p>
            <a:pPr>
              <a:spcBef>
                <a:spcPts val="1800"/>
              </a:spcBef>
            </a:pPr>
            <a:r>
              <a:rPr lang="zh-TW" altLang="en-US" sz="2000" dirty="0" smtClean="0"/>
              <a:t>達到阻斷服務 </a:t>
            </a:r>
            <a:r>
              <a:rPr lang="en-US" altLang="zh-TW" sz="2000" dirty="0" smtClean="0"/>
              <a:t>(denial-of-service, </a:t>
            </a:r>
            <a:r>
              <a:rPr lang="en-US" altLang="zh-TW" sz="2000" dirty="0" err="1" smtClean="0"/>
              <a:t>DoS</a:t>
            </a:r>
            <a:r>
              <a:rPr lang="en-US" altLang="zh-TW" sz="2000" dirty="0" smtClean="0"/>
              <a:t>) </a:t>
            </a:r>
            <a:r>
              <a:rPr lang="zh-TW" altLang="en-US" sz="2000" dirty="0" smtClean="0"/>
              <a:t>的目的。讓惡意的人或系統能夠干擾或阻斷他人網路或服務。目的在破壞可用性 </a:t>
            </a:r>
            <a:r>
              <a:rPr lang="en-US" altLang="zh-TW" sz="2000" dirty="0" smtClean="0"/>
              <a:t>(availability).</a:t>
            </a:r>
          </a:p>
        </p:txBody>
      </p:sp>
      <p:sp>
        <p:nvSpPr>
          <p:cNvPr id="3" name="標題 2"/>
          <p:cNvSpPr>
            <a:spLocks noGrp="1"/>
          </p:cNvSpPr>
          <p:nvPr>
            <p:ph type="title"/>
          </p:nvPr>
        </p:nvSpPr>
        <p:spPr/>
        <p:txBody>
          <a:bodyPr/>
          <a:lstStyle/>
          <a:p>
            <a:r>
              <a:rPr lang="zh-TW" altLang="en-US" dirty="0" smtClean="0"/>
              <a:t>資訊安全威脅的目的</a:t>
            </a:r>
            <a:endParaRPr lang="zh-TW" altLang="en-US" dirty="0"/>
          </a:p>
        </p:txBody>
      </p:sp>
      <p:sp>
        <p:nvSpPr>
          <p:cNvPr id="5" name="矩形 4"/>
          <p:cNvSpPr/>
          <p:nvPr/>
        </p:nvSpPr>
        <p:spPr>
          <a:xfrm>
            <a:off x="5868144" y="5013176"/>
            <a:ext cx="1739894" cy="1015663"/>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45720" rIns="91440" bIns="45720">
            <a:spAutoFit/>
          </a:bodyPr>
          <a:lstStyle/>
          <a:p>
            <a:pPr algn="ctr"/>
            <a:r>
              <a:rPr lang="en-US" altLang="zh-TW" sz="60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CIA</a:t>
            </a:r>
            <a:endParaRPr lang="zh-TW" altLang="en-US" sz="6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20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2000"/>
                                        <p:tgtEl>
                                          <p:spTgt spid="2">
                                            <p:txEl>
                                              <p:pRg st="2" end="2"/>
                                            </p:txEl>
                                          </p:spTgt>
                                        </p:tgtEl>
                                      </p:cBhvr>
                                    </p:animEffect>
                                  </p:childTnLst>
                                </p:cTn>
                              </p:par>
                            </p:childTnLst>
                          </p:cTn>
                        </p:par>
                        <p:par>
                          <p:cTn id="18" fill="hold">
                            <p:stCondLst>
                              <p:cond delay="2000"/>
                            </p:stCondLst>
                            <p:childTnLst>
                              <p:par>
                                <p:cTn id="19" presetID="10" presetClass="entr" presetSubtype="0"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3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8215370" cy="2143140"/>
          </a:xfrm>
        </p:spPr>
        <p:txBody>
          <a:bodyPr>
            <a:normAutofit/>
          </a:bodyPr>
          <a:lstStyle/>
          <a:p>
            <a:pPr>
              <a:spcBef>
                <a:spcPts val="1200"/>
              </a:spcBef>
            </a:pPr>
            <a:r>
              <a:rPr lang="zh-TW" altLang="en-US" sz="2000" dirty="0" smtClean="0"/>
              <a:t>電腦連接埠 </a:t>
            </a:r>
            <a:r>
              <a:rPr lang="en-US" altLang="zh-TW" sz="2000" dirty="0" smtClean="0"/>
              <a:t>(port)</a:t>
            </a:r>
            <a:r>
              <a:rPr lang="zh-TW" altLang="en-US" sz="2000" dirty="0" smtClean="0"/>
              <a:t> 是特殊位址讓主機之間能夠通訊。要開始通訊的一方指出要求通訊的連接埠，若對方該連接埠可以使用，雙方開始通訊。連接埠定義於 </a:t>
            </a:r>
            <a:r>
              <a:rPr lang="en-US" altLang="zh-TW" sz="2000" dirty="0" smtClean="0"/>
              <a:t>TCP</a:t>
            </a:r>
            <a:r>
              <a:rPr lang="zh-TW" altLang="en-US" sz="2000" dirty="0" smtClean="0"/>
              <a:t> 封包的表頭內。</a:t>
            </a:r>
            <a:endParaRPr lang="en-US" altLang="zh-TW" sz="2000" dirty="0" smtClean="0"/>
          </a:p>
          <a:p>
            <a:pPr>
              <a:spcBef>
                <a:spcPts val="1200"/>
              </a:spcBef>
            </a:pPr>
            <a:r>
              <a:rPr lang="zh-TW" altLang="en-US" sz="2000" dirty="0" smtClean="0"/>
              <a:t>有些連接埠位址被約定特殊用途，稱為 </a:t>
            </a:r>
            <a:r>
              <a:rPr lang="en-US" altLang="zh-TW" sz="2000" dirty="0" smtClean="0"/>
              <a:t>well-known ports</a:t>
            </a:r>
            <a:r>
              <a:rPr lang="zh-TW" altLang="en-US" sz="2000" dirty="0" smtClean="0"/>
              <a:t>，理論上</a:t>
            </a:r>
            <a:r>
              <a:rPr lang="en-US" altLang="zh-TW" sz="2000" dirty="0" smtClean="0"/>
              <a:t>1024</a:t>
            </a:r>
            <a:r>
              <a:rPr lang="zh-TW" altLang="en-US" sz="2000" dirty="0" smtClean="0"/>
              <a:t>以前都是特殊連接埠，以下是其中部分：</a:t>
            </a:r>
            <a:endParaRPr lang="en-US" altLang="zh-TW" sz="2000" dirty="0" smtClean="0"/>
          </a:p>
        </p:txBody>
      </p:sp>
      <p:sp>
        <p:nvSpPr>
          <p:cNvPr id="3" name="標題 2"/>
          <p:cNvSpPr>
            <a:spLocks noGrp="1"/>
          </p:cNvSpPr>
          <p:nvPr>
            <p:ph type="title"/>
          </p:nvPr>
        </p:nvSpPr>
        <p:spPr/>
        <p:txBody>
          <a:bodyPr/>
          <a:lstStyle/>
          <a:p>
            <a:r>
              <a:rPr lang="zh-TW" altLang="en-US" dirty="0" smtClean="0"/>
              <a:t>電腦連接埠</a:t>
            </a:r>
            <a:endParaRPr lang="zh-TW" altLang="en-US" dirty="0"/>
          </a:p>
        </p:txBody>
      </p:sp>
      <p:sp>
        <p:nvSpPr>
          <p:cNvPr id="4" name="文字方塊 3"/>
          <p:cNvSpPr txBox="1"/>
          <p:nvPr/>
        </p:nvSpPr>
        <p:spPr>
          <a:xfrm>
            <a:off x="1214414" y="3794264"/>
            <a:ext cx="2830647" cy="2323713"/>
          </a:xfrm>
          <a:prstGeom prst="rect">
            <a:avLst/>
          </a:prstGeom>
          <a:noFill/>
        </p:spPr>
        <p:txBody>
          <a:bodyPr wrap="none" rtlCol="0">
            <a:spAutoFit/>
          </a:bodyPr>
          <a:lstStyle/>
          <a:p>
            <a:pPr marL="342900" indent="-342900">
              <a:spcBef>
                <a:spcPts val="600"/>
              </a:spcBef>
            </a:pPr>
            <a:r>
              <a:rPr lang="en-US" altLang="zh-TW" sz="2000" dirty="0" smtClean="0">
                <a:latin typeface="Calibri" pitchFamily="34" charset="0"/>
              </a:rPr>
              <a:t>20   FTP (data channel)</a:t>
            </a:r>
          </a:p>
          <a:p>
            <a:pPr marL="342900" indent="-342900">
              <a:spcBef>
                <a:spcPts val="600"/>
              </a:spcBef>
            </a:pPr>
            <a:r>
              <a:rPr lang="en-US" altLang="zh-TW" sz="2000" dirty="0" smtClean="0">
                <a:latin typeface="Calibri" pitchFamily="34" charset="0"/>
              </a:rPr>
              <a:t>21   FTP (control channel)</a:t>
            </a:r>
          </a:p>
          <a:p>
            <a:pPr marL="342900" indent="-342900">
              <a:spcBef>
                <a:spcPts val="600"/>
              </a:spcBef>
            </a:pPr>
            <a:r>
              <a:rPr lang="en-US" altLang="zh-TW" sz="2000" dirty="0" smtClean="0">
                <a:latin typeface="Calibri" pitchFamily="34" charset="0"/>
              </a:rPr>
              <a:t>22   SSH</a:t>
            </a:r>
          </a:p>
          <a:p>
            <a:pPr marL="342900" indent="-342900">
              <a:spcBef>
                <a:spcPts val="600"/>
              </a:spcBef>
            </a:pPr>
            <a:r>
              <a:rPr lang="en-US" altLang="zh-TW" sz="2000" dirty="0" smtClean="0">
                <a:latin typeface="Calibri" pitchFamily="34" charset="0"/>
              </a:rPr>
              <a:t>23   Telnet</a:t>
            </a:r>
          </a:p>
          <a:p>
            <a:pPr marL="342900" indent="-342900">
              <a:spcBef>
                <a:spcPts val="600"/>
              </a:spcBef>
            </a:pPr>
            <a:r>
              <a:rPr lang="en-US" altLang="zh-TW" sz="2000" dirty="0" smtClean="0">
                <a:latin typeface="Calibri" pitchFamily="34" charset="0"/>
              </a:rPr>
              <a:t>25   SMTP</a:t>
            </a:r>
          </a:p>
          <a:p>
            <a:pPr>
              <a:spcBef>
                <a:spcPts val="600"/>
              </a:spcBef>
            </a:pPr>
            <a:r>
              <a:rPr lang="en-US" altLang="zh-TW" sz="2000" dirty="0" smtClean="0">
                <a:latin typeface="Calibri" pitchFamily="34" charset="0"/>
              </a:rPr>
              <a:t>53   DNS</a:t>
            </a:r>
            <a:endParaRPr lang="zh-TW" altLang="en-US" sz="2000" dirty="0">
              <a:latin typeface="Calibri" pitchFamily="34" charset="0"/>
            </a:endParaRPr>
          </a:p>
        </p:txBody>
      </p:sp>
      <p:sp>
        <p:nvSpPr>
          <p:cNvPr id="5" name="文字方塊 4"/>
          <p:cNvSpPr txBox="1"/>
          <p:nvPr/>
        </p:nvSpPr>
        <p:spPr>
          <a:xfrm>
            <a:off x="4740021" y="3794264"/>
            <a:ext cx="2758576" cy="2323713"/>
          </a:xfrm>
          <a:prstGeom prst="rect">
            <a:avLst/>
          </a:prstGeom>
          <a:noFill/>
        </p:spPr>
        <p:txBody>
          <a:bodyPr wrap="none" rtlCol="0">
            <a:spAutoFit/>
          </a:bodyPr>
          <a:lstStyle/>
          <a:p>
            <a:pPr marL="342900" indent="-342900">
              <a:spcBef>
                <a:spcPts val="600"/>
              </a:spcBef>
            </a:pPr>
            <a:r>
              <a:rPr lang="en-US" altLang="zh-TW" sz="2000" dirty="0" smtClean="0">
                <a:latin typeface="Calibri" pitchFamily="34" charset="0"/>
              </a:rPr>
              <a:t>80    HTTP</a:t>
            </a:r>
          </a:p>
          <a:p>
            <a:pPr marL="342900" indent="-342900">
              <a:spcBef>
                <a:spcPts val="600"/>
              </a:spcBef>
            </a:pPr>
            <a:r>
              <a:rPr lang="en-US" altLang="zh-TW" sz="2000" dirty="0" smtClean="0">
                <a:latin typeface="Calibri" pitchFamily="34" charset="0"/>
              </a:rPr>
              <a:t>110  POP3</a:t>
            </a:r>
          </a:p>
          <a:p>
            <a:pPr marL="342900" indent="-342900">
              <a:spcBef>
                <a:spcPts val="600"/>
              </a:spcBef>
            </a:pPr>
            <a:r>
              <a:rPr lang="en-US" altLang="zh-TW" sz="2000" dirty="0" smtClean="0">
                <a:latin typeface="Calibri" pitchFamily="34" charset="0"/>
              </a:rPr>
              <a:t>119  NNTP</a:t>
            </a:r>
          </a:p>
          <a:p>
            <a:pPr marL="342900" indent="-342900">
              <a:spcBef>
                <a:spcPts val="600"/>
              </a:spcBef>
            </a:pPr>
            <a:r>
              <a:rPr lang="en-US" altLang="zh-TW" sz="2000" dirty="0" smtClean="0">
                <a:latin typeface="Calibri" pitchFamily="34" charset="0"/>
              </a:rPr>
              <a:t>143  IMAP</a:t>
            </a:r>
          </a:p>
          <a:p>
            <a:pPr marL="342900" indent="-342900">
              <a:spcBef>
                <a:spcPts val="600"/>
              </a:spcBef>
            </a:pPr>
            <a:r>
              <a:rPr lang="en-US" altLang="zh-TW" sz="2000" dirty="0" smtClean="0">
                <a:latin typeface="Calibri" pitchFamily="34" charset="0"/>
              </a:rPr>
              <a:t>161  SNMP</a:t>
            </a:r>
          </a:p>
          <a:p>
            <a:pPr>
              <a:spcBef>
                <a:spcPts val="600"/>
              </a:spcBef>
            </a:pPr>
            <a:r>
              <a:rPr lang="en-US" altLang="zh-TW" sz="2000" dirty="0" smtClean="0">
                <a:latin typeface="Calibri" pitchFamily="34" charset="0"/>
              </a:rPr>
              <a:t>443  HTTPS (secure web)</a:t>
            </a:r>
            <a:endParaRPr lang="zh-TW" altLang="en-US" sz="2000" dirty="0">
              <a:latin typeface="Calibri" pitchFamily="34"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r>
              <a:rPr lang="zh-TW" altLang="en-US" sz="2000" dirty="0" smtClean="0"/>
              <a:t>開啟 </a:t>
            </a:r>
            <a:r>
              <a:rPr lang="en-US" altLang="zh-TW" sz="2000" dirty="0" smtClean="0"/>
              <a:t>TCP</a:t>
            </a:r>
            <a:r>
              <a:rPr lang="zh-TW" altLang="en-US" sz="2000" dirty="0" smtClean="0"/>
              <a:t> 連結需要經過三手交握 </a:t>
            </a:r>
            <a:r>
              <a:rPr lang="en-US" altLang="zh-TW" sz="2000" dirty="0" smtClean="0"/>
              <a:t>(3-way handshake)</a:t>
            </a:r>
            <a:r>
              <a:rPr lang="zh-TW" altLang="en-US" sz="2000" dirty="0" smtClean="0"/>
              <a:t>：</a:t>
            </a:r>
            <a:endParaRPr lang="en-US" altLang="zh-TW" sz="2000" dirty="0" smtClean="0"/>
          </a:p>
          <a:p>
            <a:pPr lvl="1"/>
            <a:r>
              <a:rPr lang="zh-TW" altLang="en-US" dirty="0" smtClean="0"/>
              <a:t>要求通訊的主機送出一個 </a:t>
            </a:r>
            <a:r>
              <a:rPr lang="en-US" altLang="zh-TW" dirty="0" smtClean="0"/>
              <a:t>SYN</a:t>
            </a:r>
            <a:r>
              <a:rPr lang="zh-TW" altLang="en-US" dirty="0" smtClean="0"/>
              <a:t> 封包給接收端，以要求同步。</a:t>
            </a:r>
            <a:endParaRPr lang="en-US" altLang="zh-TW" dirty="0" smtClean="0"/>
          </a:p>
          <a:p>
            <a:pPr lvl="1"/>
            <a:r>
              <a:rPr lang="zh-TW" altLang="en-US" dirty="0" smtClean="0"/>
              <a:t>接收端回傳一個 </a:t>
            </a:r>
            <a:r>
              <a:rPr lang="en-US" altLang="zh-TW" dirty="0" smtClean="0"/>
              <a:t>SYN/ACK</a:t>
            </a:r>
            <a:r>
              <a:rPr lang="zh-TW" altLang="en-US" dirty="0" smtClean="0"/>
              <a:t> 封包，意味著「收到你的連結要求，並同意連結。」</a:t>
            </a:r>
            <a:endParaRPr lang="en-US" altLang="zh-TW" dirty="0" smtClean="0"/>
          </a:p>
          <a:p>
            <a:pPr lvl="1"/>
            <a:r>
              <a:rPr lang="zh-TW" altLang="en-US" dirty="0" smtClean="0"/>
              <a:t>傳送端再回給接收端一個 </a:t>
            </a:r>
            <a:r>
              <a:rPr lang="en-US" altLang="zh-TW" dirty="0" smtClean="0"/>
              <a:t>ACK</a:t>
            </a:r>
            <a:r>
              <a:rPr lang="zh-TW" altLang="en-US" dirty="0" smtClean="0"/>
              <a:t> 封包，意味著「收到你的回覆，我們開始通訊吧！」。</a:t>
            </a:r>
            <a:endParaRPr lang="en-US" altLang="zh-TW" dirty="0" smtClean="0"/>
          </a:p>
          <a:p>
            <a:r>
              <a:rPr lang="zh-TW" altLang="en-US" sz="2000" dirty="0" smtClean="0"/>
              <a:t>連結開始後，雙方用適當的連接埠通訊，例如 </a:t>
            </a:r>
            <a:r>
              <a:rPr lang="en-US" altLang="zh-TW" sz="2000" dirty="0" smtClean="0"/>
              <a:t>web</a:t>
            </a:r>
            <a:r>
              <a:rPr lang="zh-TW" altLang="en-US" sz="2000" dirty="0" smtClean="0"/>
              <a:t> 使用</a:t>
            </a:r>
            <a:r>
              <a:rPr lang="en-US" altLang="zh-TW" sz="2000" dirty="0" smtClean="0"/>
              <a:t>80</a:t>
            </a:r>
            <a:r>
              <a:rPr lang="zh-TW" altLang="en-US" sz="2000" dirty="0" smtClean="0"/>
              <a:t>，而 </a:t>
            </a:r>
            <a:r>
              <a:rPr lang="en-US" altLang="zh-TW" sz="2000" dirty="0" smtClean="0"/>
              <a:t>POP3</a:t>
            </a:r>
            <a:r>
              <a:rPr lang="zh-TW" altLang="en-US" sz="2000" dirty="0" smtClean="0"/>
              <a:t> 使用 </a:t>
            </a:r>
            <a:r>
              <a:rPr lang="en-US" altLang="zh-TW" sz="2000" dirty="0" smtClean="0"/>
              <a:t>110</a:t>
            </a:r>
            <a:r>
              <a:rPr lang="zh-TW" altLang="en-US" sz="2000" dirty="0" smtClean="0"/>
              <a:t>。如此，伺服器可以同時處理許多的通訊要求。</a:t>
            </a:r>
            <a:endParaRPr lang="zh-TW" altLang="en-US" sz="2000" dirty="0"/>
          </a:p>
        </p:txBody>
      </p:sp>
      <p:sp>
        <p:nvSpPr>
          <p:cNvPr id="3" name="標題 2"/>
          <p:cNvSpPr>
            <a:spLocks noGrp="1"/>
          </p:cNvSpPr>
          <p:nvPr>
            <p:ph type="title"/>
          </p:nvPr>
        </p:nvSpPr>
        <p:spPr/>
        <p:txBody>
          <a:bodyPr/>
          <a:lstStyle/>
          <a:p>
            <a:r>
              <a:rPr lang="en-US" altLang="zh-TW" dirty="0" smtClean="0"/>
              <a:t>TCP</a:t>
            </a:r>
            <a:r>
              <a:rPr lang="zh-TW" altLang="en-US" dirty="0" smtClean="0"/>
              <a:t> 連結</a:t>
            </a:r>
            <a:endParaRPr lang="zh-TW" alt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pPr>
              <a:spcBef>
                <a:spcPts val="1200"/>
              </a:spcBef>
            </a:pPr>
            <a:r>
              <a:rPr lang="en-US" altLang="zh-TW" sz="2000" dirty="0" smtClean="0"/>
              <a:t>TCP/IP</a:t>
            </a:r>
            <a:r>
              <a:rPr lang="zh-TW" altLang="en-US" sz="2000" dirty="0" smtClean="0"/>
              <a:t> 的攻擊可以發生在任何一層，但以傳輸及網際網路這兩層居多。</a:t>
            </a:r>
            <a:endParaRPr lang="en-US" altLang="zh-TW" sz="2000" dirty="0" smtClean="0"/>
          </a:p>
          <a:p>
            <a:pPr>
              <a:spcBef>
                <a:spcPts val="1200"/>
              </a:spcBef>
            </a:pPr>
            <a:r>
              <a:rPr lang="zh-TW" altLang="en-US" sz="2000" dirty="0" smtClean="0"/>
              <a:t>攻擊可以來自外部，也可來自內部。外部攻擊要靠弱點；但內部的任何一台主機都可輕易扮演網路監聽者 </a:t>
            </a:r>
            <a:r>
              <a:rPr lang="en-US" altLang="zh-TW" sz="2000" dirty="0" smtClean="0"/>
              <a:t>(sniffer)</a:t>
            </a:r>
            <a:r>
              <a:rPr lang="zh-TW" altLang="en-US" sz="2000" dirty="0" smtClean="0"/>
              <a:t>。</a:t>
            </a:r>
            <a:endParaRPr lang="en-US" altLang="zh-TW" sz="2000" dirty="0" smtClean="0"/>
          </a:p>
          <a:p>
            <a:pPr lvl="1">
              <a:spcBef>
                <a:spcPts val="1200"/>
              </a:spcBef>
            </a:pPr>
            <a:r>
              <a:rPr lang="zh-TW" altLang="en-US" dirty="0" smtClean="0"/>
              <a:t>許多網路使用匯流排 </a:t>
            </a:r>
            <a:r>
              <a:rPr lang="en-US" altLang="zh-TW" dirty="0" smtClean="0"/>
              <a:t>(bus) </a:t>
            </a:r>
            <a:r>
              <a:rPr lang="zh-TW" altLang="en-US" dirty="0" smtClean="0"/>
              <a:t>架構，所有網路資料會送經每個主機，各主機的 </a:t>
            </a:r>
            <a:r>
              <a:rPr lang="en-US" altLang="zh-TW" dirty="0" smtClean="0"/>
              <a:t>NIC </a:t>
            </a:r>
            <a:r>
              <a:rPr lang="zh-TW" altLang="en-US" dirty="0" smtClean="0"/>
              <a:t>卡會擷取屬於它的資料，而忽略不屬於它的。但若在任一主機上安裝網路監聽軟體，如微軟的 </a:t>
            </a:r>
            <a:r>
              <a:rPr lang="en-US" altLang="zh-TW" dirty="0" smtClean="0"/>
              <a:t>System Management Server (SMS) </a:t>
            </a:r>
            <a:r>
              <a:rPr lang="zh-TW" altLang="en-US" dirty="0" smtClean="0"/>
              <a:t>或 </a:t>
            </a:r>
            <a:r>
              <a:rPr lang="en-US" altLang="zh-TW" dirty="0" smtClean="0"/>
              <a:t>Wireshark</a:t>
            </a:r>
            <a:r>
              <a:rPr lang="zh-TW" altLang="en-US" dirty="0" smtClean="0"/>
              <a:t>，就能看到網路上流經的資料。</a:t>
            </a:r>
            <a:endParaRPr lang="en-US" altLang="zh-TW" dirty="0" smtClean="0"/>
          </a:p>
          <a:p>
            <a:pPr lvl="1">
              <a:spcBef>
                <a:spcPts val="1200"/>
              </a:spcBef>
            </a:pPr>
            <a:r>
              <a:rPr lang="zh-TW" altLang="en-US" dirty="0" smtClean="0"/>
              <a:t>許多監聽軟體可以進一步重組封包來還原文件，包括別的使用者的 </a:t>
            </a:r>
            <a:r>
              <a:rPr lang="en-US" altLang="zh-TW" dirty="0" smtClean="0"/>
              <a:t>ID</a:t>
            </a:r>
            <a:r>
              <a:rPr lang="zh-TW" altLang="en-US" dirty="0" smtClean="0"/>
              <a:t> 與 </a:t>
            </a:r>
            <a:r>
              <a:rPr lang="en-US" altLang="zh-TW" dirty="0" smtClean="0"/>
              <a:t>password </a:t>
            </a:r>
            <a:r>
              <a:rPr lang="zh-TW" altLang="en-US" dirty="0" smtClean="0"/>
              <a:t>都一覽無遺。</a:t>
            </a:r>
            <a:endParaRPr lang="en-US" altLang="zh-TW" dirty="0" smtClean="0"/>
          </a:p>
          <a:p>
            <a:pPr lvl="1">
              <a:spcBef>
                <a:spcPts val="1200"/>
              </a:spcBef>
            </a:pPr>
            <a:r>
              <a:rPr lang="zh-TW" altLang="en-US" dirty="0" smtClean="0"/>
              <a:t>外部攻擊者可以在機房附近的</a:t>
            </a:r>
            <a:r>
              <a:rPr lang="en-US" altLang="zh-TW" dirty="0" smtClean="0"/>
              <a:t>LAN</a:t>
            </a:r>
            <a:r>
              <a:rPr lang="zh-TW" altLang="en-US" dirty="0" smtClean="0"/>
              <a:t>網掛線，達到相同效果。</a:t>
            </a:r>
            <a:endParaRPr lang="zh-TW" altLang="en-US" dirty="0"/>
          </a:p>
        </p:txBody>
      </p:sp>
      <p:sp>
        <p:nvSpPr>
          <p:cNvPr id="3" name="標題 2"/>
          <p:cNvSpPr>
            <a:spLocks noGrp="1"/>
          </p:cNvSpPr>
          <p:nvPr>
            <p:ph type="title"/>
          </p:nvPr>
        </p:nvSpPr>
        <p:spPr/>
        <p:txBody>
          <a:bodyPr/>
          <a:lstStyle/>
          <a:p>
            <a:r>
              <a:rPr lang="en-US" altLang="zh-TW" dirty="0" smtClean="0"/>
              <a:t>TCP/IP</a:t>
            </a:r>
            <a:r>
              <a:rPr lang="zh-TW" altLang="en-US" dirty="0" smtClean="0"/>
              <a:t> 的攻擊 </a:t>
            </a:r>
            <a:r>
              <a:rPr lang="en-US" altLang="zh-TW" dirty="0" smtClean="0"/>
              <a:t>(I)</a:t>
            </a:r>
            <a:endParaRPr lang="zh-TW" altLang="en-US" dirty="0"/>
          </a:p>
        </p:txBody>
      </p:sp>
      <p:sp>
        <p:nvSpPr>
          <p:cNvPr id="4" name="文字方塊 3"/>
          <p:cNvSpPr txBox="1"/>
          <p:nvPr/>
        </p:nvSpPr>
        <p:spPr>
          <a:xfrm>
            <a:off x="7546983" y="5929330"/>
            <a:ext cx="954107" cy="400110"/>
          </a:xfrm>
          <a:prstGeom prst="rect">
            <a:avLst/>
          </a:prstGeom>
          <a:noFill/>
        </p:spPr>
        <p:txBody>
          <a:bodyPr wrap="none" rtlCol="0">
            <a:spAutoFit/>
          </a:bodyPr>
          <a:lstStyle/>
          <a:p>
            <a:r>
              <a:rPr lang="zh-TW" altLang="en-US" sz="2000" b="1" dirty="0" smtClean="0"/>
              <a:t>後頁續</a:t>
            </a:r>
            <a:endParaRPr lang="zh-TW" altLang="en-US" sz="2000" b="1"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pPr>
              <a:spcBef>
                <a:spcPts val="1200"/>
              </a:spcBef>
            </a:pPr>
            <a:r>
              <a:rPr lang="zh-TW" altLang="en-US" sz="2000" dirty="0" smtClean="0"/>
              <a:t>連接埠掃描 </a:t>
            </a:r>
            <a:r>
              <a:rPr lang="en-US" altLang="zh-TW" sz="2000" dirty="0" smtClean="0"/>
              <a:t>(port scanning) </a:t>
            </a:r>
            <a:r>
              <a:rPr lang="zh-TW" altLang="en-US" sz="2000" dirty="0" smtClean="0"/>
              <a:t>是駭客發動攻擊的前哨戰。</a:t>
            </a:r>
            <a:endParaRPr lang="en-US" altLang="zh-TW" sz="2000" dirty="0" smtClean="0"/>
          </a:p>
          <a:p>
            <a:pPr lvl="1">
              <a:spcBef>
                <a:spcPts val="1200"/>
              </a:spcBef>
            </a:pPr>
            <a:r>
              <a:rPr lang="en-US" altLang="zh-TW" dirty="0" smtClean="0"/>
              <a:t>TCP/IP</a:t>
            </a:r>
            <a:r>
              <a:rPr lang="zh-TW" altLang="en-US" dirty="0" smtClean="0"/>
              <a:t> 允許外部使用者通過路由器 </a:t>
            </a:r>
            <a:r>
              <a:rPr lang="en-US" altLang="zh-TW" dirty="0" smtClean="0"/>
              <a:t>(router)</a:t>
            </a:r>
            <a:r>
              <a:rPr lang="zh-TW" altLang="en-US" dirty="0" smtClean="0"/>
              <a:t> 來連接一些電腦連接埠 </a:t>
            </a:r>
            <a:r>
              <a:rPr lang="en-US" altLang="zh-TW" dirty="0" smtClean="0"/>
              <a:t>(ports)</a:t>
            </a:r>
            <a:r>
              <a:rPr lang="zh-TW" altLang="en-US" dirty="0" smtClean="0"/>
              <a:t>。這些連接埠接到外部詢問訊息 </a:t>
            </a:r>
            <a:r>
              <a:rPr lang="en-US" altLang="zh-TW" dirty="0" smtClean="0"/>
              <a:t>(query)</a:t>
            </a:r>
            <a:r>
              <a:rPr lang="zh-TW" altLang="en-US" dirty="0" smtClean="0"/>
              <a:t> 時，會依固定的方式回應。所以駭客可以系統化地對受攻擊的網路送出不同的詢問訊息，以便從它們的反應判斷網路上有哪些服務和開放的連接埠。</a:t>
            </a:r>
            <a:endParaRPr lang="en-US" altLang="zh-TW" dirty="0" smtClean="0"/>
          </a:p>
          <a:p>
            <a:pPr lvl="1">
              <a:spcBef>
                <a:spcPts val="1200"/>
              </a:spcBef>
            </a:pPr>
            <a:r>
              <a:rPr lang="zh-TW" altLang="en-US" dirty="0" smtClean="0"/>
              <a:t>連接埠掃描的一個簡單方法使用 </a:t>
            </a:r>
            <a:r>
              <a:rPr lang="en-US" altLang="zh-TW" dirty="0" smtClean="0"/>
              <a:t>telnet </a:t>
            </a:r>
            <a:r>
              <a:rPr lang="zh-TW" altLang="en-US" dirty="0" smtClean="0"/>
              <a:t>指令，例如要查某伺服器是否提供電子郵件服務，可以送給他 </a:t>
            </a:r>
            <a:r>
              <a:rPr lang="en-US" altLang="zh-TW" dirty="0" smtClean="0"/>
              <a:t>telnet www.xyz.com 25</a:t>
            </a:r>
            <a:r>
              <a:rPr lang="zh-TW" altLang="en-US" dirty="0" smtClean="0"/>
              <a:t>。如果這台伺服器提供 </a:t>
            </a:r>
            <a:r>
              <a:rPr lang="en-US" altLang="zh-TW" dirty="0" smtClean="0"/>
              <a:t>SMTP</a:t>
            </a:r>
            <a:r>
              <a:rPr lang="zh-TW" altLang="en-US" dirty="0" smtClean="0"/>
              <a:t>，它就會回應登入訊息。</a:t>
            </a:r>
            <a:endParaRPr lang="en-US" altLang="zh-TW" dirty="0" smtClean="0"/>
          </a:p>
          <a:p>
            <a:pPr lvl="1">
              <a:spcBef>
                <a:spcPts val="1200"/>
              </a:spcBef>
            </a:pPr>
            <a:r>
              <a:rPr lang="zh-TW" altLang="en-US" dirty="0" smtClean="0"/>
              <a:t>將連接埠掃描的範圍擴大，駭客經由試探範圍內的每個</a:t>
            </a:r>
            <a:r>
              <a:rPr lang="en-US" altLang="zh-TW" dirty="0" smtClean="0"/>
              <a:t>IP</a:t>
            </a:r>
            <a:r>
              <a:rPr lang="zh-TW" altLang="en-US" dirty="0" smtClean="0"/>
              <a:t>位址與連接埠之後，就能勾勒出受攻擊組織的整個網路結構，以做為發動攻擊的重要參考。</a:t>
            </a:r>
            <a:endParaRPr lang="zh-TW" altLang="en-US" dirty="0"/>
          </a:p>
        </p:txBody>
      </p:sp>
      <p:sp>
        <p:nvSpPr>
          <p:cNvPr id="3" name="標題 2"/>
          <p:cNvSpPr>
            <a:spLocks noGrp="1"/>
          </p:cNvSpPr>
          <p:nvPr>
            <p:ph type="title"/>
          </p:nvPr>
        </p:nvSpPr>
        <p:spPr/>
        <p:txBody>
          <a:bodyPr/>
          <a:lstStyle/>
          <a:p>
            <a:r>
              <a:rPr lang="en-US" altLang="zh-TW" dirty="0" smtClean="0"/>
              <a:t>TCP/IP</a:t>
            </a:r>
            <a:r>
              <a:rPr lang="zh-TW" altLang="en-US" dirty="0" smtClean="0"/>
              <a:t> 的攻擊 </a:t>
            </a:r>
            <a:r>
              <a:rPr lang="en-US" altLang="zh-TW" dirty="0" smtClean="0"/>
              <a:t>(II)</a:t>
            </a:r>
            <a:endParaRPr lang="zh-TW" altLang="en-US" dirty="0"/>
          </a:p>
        </p:txBody>
      </p:sp>
      <p:sp>
        <p:nvSpPr>
          <p:cNvPr id="4" name="文字方塊 3"/>
          <p:cNvSpPr txBox="1"/>
          <p:nvPr/>
        </p:nvSpPr>
        <p:spPr>
          <a:xfrm>
            <a:off x="7546983" y="5929330"/>
            <a:ext cx="954107" cy="400110"/>
          </a:xfrm>
          <a:prstGeom prst="rect">
            <a:avLst/>
          </a:prstGeom>
          <a:noFill/>
        </p:spPr>
        <p:txBody>
          <a:bodyPr wrap="none" rtlCol="0">
            <a:spAutoFit/>
          </a:bodyPr>
          <a:lstStyle/>
          <a:p>
            <a:r>
              <a:rPr lang="zh-TW" altLang="en-US" sz="2000" b="1" dirty="0" smtClean="0"/>
              <a:t>後頁續</a:t>
            </a:r>
            <a:endParaRPr lang="zh-TW" altLang="en-US" sz="2000" b="1"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r>
              <a:rPr lang="zh-TW" altLang="en-US" sz="2000" dirty="0" smtClean="0"/>
              <a:t>藉由 </a:t>
            </a:r>
            <a:r>
              <a:rPr lang="en-US" altLang="zh-TW" sz="2000" dirty="0" smtClean="0"/>
              <a:t>TCP/UDP</a:t>
            </a:r>
            <a:r>
              <a:rPr lang="zh-TW" altLang="en-US" sz="2000" dirty="0" smtClean="0"/>
              <a:t> 來攻擊網路的方法很多，以下是幾個例子：</a:t>
            </a:r>
            <a:endParaRPr lang="en-US" altLang="zh-TW" sz="2000" dirty="0" smtClean="0"/>
          </a:p>
          <a:p>
            <a:pPr lvl="1"/>
            <a:r>
              <a:rPr lang="zh-TW" altLang="en-US" dirty="0" smtClean="0"/>
              <a:t>如前所述，</a:t>
            </a:r>
            <a:r>
              <a:rPr lang="en-US" altLang="zh-TW" dirty="0" smtClean="0"/>
              <a:t> TCP</a:t>
            </a:r>
            <a:r>
              <a:rPr lang="zh-TW" altLang="en-US" dirty="0" smtClean="0"/>
              <a:t> 連結的開始，須經</a:t>
            </a:r>
            <a:r>
              <a:rPr lang="zh-TW" altLang="en-US" dirty="0" smtClean="0">
                <a:latin typeface="微軟正黑體"/>
                <a:ea typeface="微軟正黑體"/>
              </a:rPr>
              <a:t>「三手交握」</a:t>
            </a:r>
            <a:r>
              <a:rPr lang="zh-TW" altLang="en-US" dirty="0" smtClean="0"/>
              <a:t>。要求通訊的主機發出 </a:t>
            </a:r>
            <a:r>
              <a:rPr lang="en-US" altLang="zh-TW" dirty="0" smtClean="0"/>
              <a:t>SYN</a:t>
            </a:r>
            <a:r>
              <a:rPr lang="zh-TW" altLang="en-US" dirty="0" smtClean="0"/>
              <a:t>，接收端回傳 </a:t>
            </a:r>
            <a:r>
              <a:rPr lang="en-US" altLang="zh-TW" dirty="0" smtClean="0"/>
              <a:t>SYN/ACK</a:t>
            </a:r>
            <a:r>
              <a:rPr lang="zh-TW" altLang="en-US" dirty="0" smtClean="0"/>
              <a:t> 之後就等傳送端的 </a:t>
            </a:r>
            <a:r>
              <a:rPr lang="en-US" altLang="zh-TW" dirty="0" smtClean="0"/>
              <a:t>ACK</a:t>
            </a:r>
            <a:r>
              <a:rPr lang="zh-TW" altLang="en-US" dirty="0" smtClean="0"/>
              <a:t> 來啟動通訊。但如果駭客一直發 </a:t>
            </a:r>
            <a:r>
              <a:rPr lang="en-US" altLang="zh-TW" dirty="0" smtClean="0"/>
              <a:t>SYN</a:t>
            </a:r>
            <a:r>
              <a:rPr lang="zh-TW" altLang="en-US" dirty="0" smtClean="0"/>
              <a:t> 卻永遠不回最後的 </a:t>
            </a:r>
            <a:r>
              <a:rPr lang="en-US" altLang="zh-TW" dirty="0" smtClean="0"/>
              <a:t>ACK</a:t>
            </a:r>
            <a:r>
              <a:rPr lang="zh-TW" altLang="en-US" dirty="0" smtClean="0"/>
              <a:t>，那麼接收端就會不停的累積連線要求無法消化，別的有用的連線需求就反而被阻擋，形成 </a:t>
            </a:r>
            <a:r>
              <a:rPr lang="en-US" altLang="zh-TW" dirty="0" smtClean="0"/>
              <a:t>DoS</a:t>
            </a:r>
            <a:r>
              <a:rPr lang="zh-TW" altLang="en-US" dirty="0" smtClean="0"/>
              <a:t>。這種攻擊稱為 </a:t>
            </a:r>
            <a:r>
              <a:rPr lang="en-US" altLang="zh-TW" dirty="0" smtClean="0"/>
              <a:t>SYN</a:t>
            </a:r>
            <a:r>
              <a:rPr lang="zh-TW" altLang="en-US" dirty="0" smtClean="0"/>
              <a:t> 洪水攻擊 </a:t>
            </a:r>
            <a:r>
              <a:rPr lang="en-US" altLang="zh-TW" dirty="0" smtClean="0"/>
              <a:t>(SYN flood attack)</a:t>
            </a:r>
            <a:r>
              <a:rPr lang="zh-TW" altLang="en-US" dirty="0" smtClean="0"/>
              <a:t>。</a:t>
            </a:r>
            <a:endParaRPr lang="en-US" altLang="zh-TW" dirty="0" smtClean="0"/>
          </a:p>
          <a:p>
            <a:pPr lvl="1"/>
            <a:r>
              <a:rPr lang="en-US" altLang="zh-TW" dirty="0" smtClean="0"/>
              <a:t>TCP</a:t>
            </a:r>
            <a:r>
              <a:rPr lang="zh-TW" altLang="en-US" dirty="0" smtClean="0"/>
              <a:t> 封包的序號 </a:t>
            </a:r>
            <a:r>
              <a:rPr lang="en-US" altLang="zh-TW" dirty="0" smtClean="0"/>
              <a:t>(sequence number)</a:t>
            </a:r>
            <a:r>
              <a:rPr lang="zh-TW" altLang="en-US" dirty="0" smtClean="0"/>
              <a:t> 紀錄在封包內，</a:t>
            </a:r>
            <a:r>
              <a:rPr lang="en-US" altLang="zh-TW" dirty="0" smtClean="0"/>
              <a:t>TCP</a:t>
            </a:r>
            <a:r>
              <a:rPr lang="zh-TW" altLang="en-US" dirty="0" smtClean="0"/>
              <a:t> 將內容傳到上一層要靠序號決定順序。序號預測攻擊 </a:t>
            </a:r>
            <a:r>
              <a:rPr lang="en-US" altLang="zh-TW" dirty="0" smtClean="0"/>
              <a:t>(TCP sequence prediction attack)</a:t>
            </a:r>
            <a:r>
              <a:rPr lang="zh-TW" altLang="en-US" dirty="0" smtClean="0"/>
              <a:t> 是指駭客先在網路上監聽一段時間後，在真正的傳送者傳送某封包之前，先預測他的序號並搶先發出一樣序號的封包，接收端就會把這個假封包當作真的收下來。通常為了阻撓真的傳送者發出封包，駭客會用 </a:t>
            </a:r>
            <a:r>
              <a:rPr lang="en-US" altLang="zh-TW" dirty="0" smtClean="0"/>
              <a:t>SYN flood</a:t>
            </a:r>
            <a:r>
              <a:rPr lang="zh-TW" altLang="en-US" dirty="0" smtClean="0"/>
              <a:t> 先造成它的 </a:t>
            </a:r>
            <a:r>
              <a:rPr lang="en-US" altLang="zh-TW" dirty="0" smtClean="0"/>
              <a:t>DoS</a:t>
            </a:r>
            <a:r>
              <a:rPr lang="zh-TW" altLang="en-US" dirty="0" smtClean="0"/>
              <a:t>。</a:t>
            </a:r>
            <a:r>
              <a:rPr lang="en-US" altLang="zh-TW" dirty="0" smtClean="0"/>
              <a:t> </a:t>
            </a:r>
            <a:endParaRPr lang="zh-TW" altLang="en-US" dirty="0"/>
          </a:p>
        </p:txBody>
      </p:sp>
      <p:sp>
        <p:nvSpPr>
          <p:cNvPr id="3" name="標題 2"/>
          <p:cNvSpPr>
            <a:spLocks noGrp="1"/>
          </p:cNvSpPr>
          <p:nvPr>
            <p:ph type="title"/>
          </p:nvPr>
        </p:nvSpPr>
        <p:spPr/>
        <p:txBody>
          <a:bodyPr/>
          <a:lstStyle/>
          <a:p>
            <a:r>
              <a:rPr lang="en-US" altLang="zh-TW" dirty="0" smtClean="0"/>
              <a:t>TCP/IP</a:t>
            </a:r>
            <a:r>
              <a:rPr lang="zh-TW" altLang="en-US" dirty="0" smtClean="0"/>
              <a:t> 的攻擊 </a:t>
            </a:r>
            <a:r>
              <a:rPr lang="en-US" altLang="zh-TW" dirty="0" smtClean="0"/>
              <a:t>(III)</a:t>
            </a:r>
            <a:endParaRPr lang="zh-TW" altLang="en-US" dirty="0"/>
          </a:p>
        </p:txBody>
      </p:sp>
      <p:sp>
        <p:nvSpPr>
          <p:cNvPr id="4" name="文字方塊 3"/>
          <p:cNvSpPr txBox="1"/>
          <p:nvPr/>
        </p:nvSpPr>
        <p:spPr>
          <a:xfrm>
            <a:off x="7546983" y="5929330"/>
            <a:ext cx="954107" cy="400110"/>
          </a:xfrm>
          <a:prstGeom prst="rect">
            <a:avLst/>
          </a:prstGeom>
          <a:noFill/>
        </p:spPr>
        <p:txBody>
          <a:bodyPr wrap="none" rtlCol="0">
            <a:spAutoFit/>
          </a:bodyPr>
          <a:lstStyle/>
          <a:p>
            <a:r>
              <a:rPr lang="zh-TW" altLang="en-US" sz="2000" b="1" dirty="0" smtClean="0"/>
              <a:t>後頁續</a:t>
            </a:r>
            <a:endParaRPr lang="zh-TW" altLang="en-US" sz="2000" b="1"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pPr lvl="1">
              <a:spcBef>
                <a:spcPts val="1200"/>
              </a:spcBef>
            </a:pPr>
            <a:r>
              <a:rPr lang="zh-TW" altLang="en-US" dirty="0" smtClean="0"/>
              <a:t>攻擊者以序號預測攻擊使自己成為中間人 </a:t>
            </a:r>
            <a:r>
              <a:rPr lang="en-US" altLang="zh-TW" dirty="0" smtClean="0"/>
              <a:t>(man in the middle)</a:t>
            </a:r>
            <a:r>
              <a:rPr lang="zh-TW" altLang="en-US" dirty="0" smtClean="0"/>
              <a:t> 之後，他就有機會劫持</a:t>
            </a:r>
            <a:r>
              <a:rPr lang="en-US" altLang="zh-TW" dirty="0" smtClean="0"/>
              <a:t>TCP/IP (TCP/IP hijacking)</a:t>
            </a:r>
            <a:r>
              <a:rPr lang="zh-TW" altLang="en-US" dirty="0" smtClean="0"/>
              <a:t>。攻擊者先假扮客戶端，接著就阻斷客戶端連線，取而代之。假設一個使用者從遠端使用 </a:t>
            </a:r>
            <a:r>
              <a:rPr lang="en-US" altLang="zh-TW" dirty="0" smtClean="0"/>
              <a:t>telnet </a:t>
            </a:r>
            <a:r>
              <a:rPr lang="zh-TW" altLang="en-US" dirty="0" smtClean="0"/>
              <a:t>正在存取伺服器資訊，但連線被攻擊者劫持；那麼攻擊者就可以直接存取伺服器，而不需要經過登入的程序。</a:t>
            </a:r>
            <a:endParaRPr lang="en-US" altLang="zh-TW" dirty="0" smtClean="0"/>
          </a:p>
          <a:p>
            <a:pPr>
              <a:spcBef>
                <a:spcPts val="1200"/>
              </a:spcBef>
            </a:pPr>
            <a:r>
              <a:rPr lang="zh-TW" altLang="en-US" sz="2000" dirty="0" smtClean="0"/>
              <a:t>我們可以將已上這幾個攻擊手法串連起來：駭客先進行網路監聽 </a:t>
            </a:r>
            <a:r>
              <a:rPr lang="en-US" altLang="zh-TW" sz="2000" dirty="0" smtClean="0"/>
              <a:t>(</a:t>
            </a:r>
            <a:r>
              <a:rPr lang="zh-TW" altLang="en-US" sz="2000" dirty="0" smtClean="0">
                <a:ea typeface="微軟正黑體"/>
              </a:rPr>
              <a:t>偵查</a:t>
            </a:r>
            <a:r>
              <a:rPr lang="en-US" altLang="zh-TW" sz="2000" dirty="0" smtClean="0">
                <a:ea typeface="微軟正黑體"/>
              </a:rPr>
              <a:t>)</a:t>
            </a:r>
            <a:r>
              <a:rPr lang="zh-TW" altLang="en-US" sz="2000" dirty="0" smtClean="0">
                <a:ea typeface="微軟正黑體"/>
              </a:rPr>
              <a:t>，再對網路進行連接埠掃描 </a:t>
            </a:r>
            <a:r>
              <a:rPr lang="en-US" altLang="zh-TW" sz="2000" dirty="0" smtClean="0">
                <a:ea typeface="微軟正黑體"/>
              </a:rPr>
              <a:t>(</a:t>
            </a:r>
            <a:r>
              <a:rPr lang="zh-TW" altLang="en-US" sz="2000" dirty="0" smtClean="0"/>
              <a:t>測試</a:t>
            </a:r>
            <a:r>
              <a:rPr lang="en-US" altLang="zh-TW" sz="2000" dirty="0" smtClean="0"/>
              <a:t>)</a:t>
            </a:r>
            <a:r>
              <a:rPr lang="zh-TW" altLang="en-US" sz="2000" dirty="0" smtClean="0"/>
              <a:t>。當發現弱點時，例如某台伺服器正接受外部的 </a:t>
            </a:r>
            <a:r>
              <a:rPr lang="en-US" altLang="zh-TW" sz="2000" dirty="0" smtClean="0"/>
              <a:t>telnet</a:t>
            </a:r>
            <a:r>
              <a:rPr lang="zh-TW" altLang="en-US" sz="2000" dirty="0" smtClean="0"/>
              <a:t>，就以</a:t>
            </a:r>
            <a:r>
              <a:rPr lang="en-US" altLang="zh-TW" sz="2000" dirty="0" smtClean="0"/>
              <a:t>SYN</a:t>
            </a:r>
            <a:r>
              <a:rPr lang="zh-TW" altLang="en-US" sz="2000" dirty="0" smtClean="0"/>
              <a:t>洪水攻擊堵住客戶端，並用序號預測攻擊法讓伺服器接受對話 </a:t>
            </a:r>
            <a:r>
              <a:rPr lang="en-US" altLang="zh-TW" sz="2000" dirty="0" smtClean="0"/>
              <a:t>(</a:t>
            </a:r>
            <a:r>
              <a:rPr lang="zh-TW" altLang="en-US" sz="2000" dirty="0" smtClean="0"/>
              <a:t>侵入</a:t>
            </a:r>
            <a:r>
              <a:rPr lang="en-US" altLang="zh-TW" sz="2000" dirty="0" smtClean="0"/>
              <a:t>)</a:t>
            </a:r>
            <a:r>
              <a:rPr lang="zh-TW" altLang="en-US" sz="2000" dirty="0" smtClean="0"/>
              <a:t>；接著就可以劫持</a:t>
            </a:r>
            <a:r>
              <a:rPr lang="en-US" altLang="zh-TW" sz="2000" dirty="0" smtClean="0"/>
              <a:t>TCP/IP</a:t>
            </a:r>
            <a:r>
              <a:rPr lang="zh-TW" altLang="en-US" sz="2000" dirty="0" smtClean="0"/>
              <a:t>，並取代真的使用端以 </a:t>
            </a:r>
            <a:r>
              <a:rPr lang="en-US" altLang="zh-TW" sz="2000" dirty="0" smtClean="0"/>
              <a:t>telnet</a:t>
            </a:r>
            <a:r>
              <a:rPr lang="zh-TW" altLang="en-US" sz="2000" dirty="0" smtClean="0"/>
              <a:t> 存取伺服器 </a:t>
            </a:r>
            <a:r>
              <a:rPr lang="en-US" altLang="zh-TW" sz="2000" dirty="0" smtClean="0"/>
              <a:t>(</a:t>
            </a:r>
            <a:r>
              <a:rPr lang="zh-TW" altLang="en-US" sz="2000" dirty="0" smtClean="0"/>
              <a:t>控制</a:t>
            </a:r>
            <a:r>
              <a:rPr lang="en-US" altLang="zh-TW" sz="2000" dirty="0" smtClean="0"/>
              <a:t>)</a:t>
            </a:r>
            <a:r>
              <a:rPr lang="zh-TW" altLang="en-US" sz="2000" dirty="0" smtClean="0"/>
              <a:t>。如此，伺服器就淪駭客的禁臠 </a:t>
            </a:r>
            <a:r>
              <a:rPr lang="en-US" altLang="zh-TW" sz="2000" dirty="0" smtClean="0"/>
              <a:t>(</a:t>
            </a:r>
            <a:r>
              <a:rPr lang="zh-TW" altLang="en-US" sz="2000" dirty="0" smtClean="0"/>
              <a:t>利用與轉戰</a:t>
            </a:r>
            <a:r>
              <a:rPr lang="en-US" altLang="zh-TW" sz="2000" dirty="0" smtClean="0">
                <a:latin typeface="微軟正黑體"/>
                <a:ea typeface="微軟正黑體"/>
              </a:rPr>
              <a:t>)</a:t>
            </a:r>
            <a:r>
              <a:rPr lang="zh-TW" altLang="en-US" sz="2000" dirty="0" smtClean="0"/>
              <a:t>。</a:t>
            </a:r>
            <a:endParaRPr lang="zh-TW" altLang="en-US" sz="2000" dirty="0"/>
          </a:p>
        </p:txBody>
      </p:sp>
      <p:sp>
        <p:nvSpPr>
          <p:cNvPr id="3" name="標題 2"/>
          <p:cNvSpPr>
            <a:spLocks noGrp="1"/>
          </p:cNvSpPr>
          <p:nvPr>
            <p:ph type="title"/>
          </p:nvPr>
        </p:nvSpPr>
        <p:spPr/>
        <p:txBody>
          <a:bodyPr/>
          <a:lstStyle/>
          <a:p>
            <a:r>
              <a:rPr lang="en-US" altLang="zh-TW" dirty="0" smtClean="0"/>
              <a:t>TCP/IP</a:t>
            </a:r>
            <a:r>
              <a:rPr lang="zh-TW" altLang="en-US" dirty="0" smtClean="0"/>
              <a:t> 的攻擊 </a:t>
            </a:r>
            <a:r>
              <a:rPr lang="en-US" altLang="zh-TW" dirty="0" smtClean="0"/>
              <a:t>(IV)</a:t>
            </a:r>
            <a:endParaRPr lang="zh-TW" alt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r>
              <a:rPr lang="zh-TW" altLang="en-US" sz="2000" dirty="0" smtClean="0"/>
              <a:t>最難防禦的資訊安全攻擊是人對人的欺騙，稱之為社交工程 </a:t>
            </a:r>
            <a:r>
              <a:rPr lang="en-US" altLang="zh-TW" sz="2000" dirty="0" smtClean="0"/>
              <a:t>(social engineering)</a:t>
            </a:r>
            <a:r>
              <a:rPr lang="zh-TW" altLang="en-US" sz="2000" dirty="0" smtClean="0"/>
              <a:t>。</a:t>
            </a:r>
            <a:endParaRPr lang="en-US" altLang="zh-TW" sz="2000" dirty="0" smtClean="0"/>
          </a:p>
          <a:p>
            <a:r>
              <a:rPr lang="zh-TW" altLang="en-US" sz="2000" dirty="0" smtClean="0"/>
              <a:t>社交工程是攻擊者藉由社交手法取得系統或網路的資訊，例如 </a:t>
            </a:r>
            <a:r>
              <a:rPr lang="en-US" altLang="zh-TW" sz="2000" dirty="0" smtClean="0"/>
              <a:t>ID, password</a:t>
            </a:r>
            <a:r>
              <a:rPr lang="zh-TW" altLang="en-US" sz="2000" dirty="0" smtClean="0"/>
              <a:t> 等。接觸管道包括電話、電子郵件、或面對面的與組織成員對話。</a:t>
            </a:r>
            <a:endParaRPr lang="en-US" altLang="zh-TW" sz="2000" dirty="0" smtClean="0"/>
          </a:p>
          <a:p>
            <a:r>
              <a:rPr lang="zh-TW" altLang="en-US" sz="2000" dirty="0" smtClean="0"/>
              <a:t>除了傳統管道外，即時通訊 </a:t>
            </a:r>
            <a:r>
              <a:rPr lang="en-US" altLang="zh-TW" sz="2000" dirty="0" smtClean="0"/>
              <a:t>(instant massaging, IM) </a:t>
            </a:r>
            <a:r>
              <a:rPr lang="zh-TW" altLang="en-US" sz="2000" dirty="0" smtClean="0"/>
              <a:t>是較新的社交工程管道。以組織的角度來看，</a:t>
            </a:r>
            <a:r>
              <a:rPr lang="en-US" altLang="zh-TW" sz="2000" dirty="0" smtClean="0"/>
              <a:t>IM</a:t>
            </a:r>
            <a:r>
              <a:rPr lang="zh-TW" altLang="en-US" sz="2000" dirty="0" smtClean="0"/>
              <a:t> 像是一個個的後門，隨時會有機密資訊外洩的可能。</a:t>
            </a:r>
            <a:endParaRPr lang="en-US" altLang="zh-TW" sz="2000" dirty="0" smtClean="0"/>
          </a:p>
          <a:p>
            <a:r>
              <a:rPr lang="zh-TW" altLang="en-US" sz="2000" dirty="0" smtClean="0"/>
              <a:t>網路釣魚也是社交工程的一種。</a:t>
            </a:r>
            <a:endParaRPr lang="en-US" altLang="zh-TW" sz="2000" dirty="0" smtClean="0"/>
          </a:p>
          <a:p>
            <a:r>
              <a:rPr lang="zh-TW" altLang="en-US" sz="2000" dirty="0" smtClean="0"/>
              <a:t>防制社交工程的唯一方法是經由資訊安全的教育訓練。</a:t>
            </a:r>
            <a:endParaRPr lang="en-US" altLang="zh-TW" sz="2000" dirty="0" smtClean="0"/>
          </a:p>
        </p:txBody>
      </p:sp>
      <p:sp>
        <p:nvSpPr>
          <p:cNvPr id="3" name="標題 2"/>
          <p:cNvSpPr>
            <a:spLocks noGrp="1"/>
          </p:cNvSpPr>
          <p:nvPr>
            <p:ph type="title"/>
          </p:nvPr>
        </p:nvSpPr>
        <p:spPr/>
        <p:txBody>
          <a:bodyPr/>
          <a:lstStyle/>
          <a:p>
            <a:r>
              <a:rPr lang="zh-TW" altLang="en-US" dirty="0" smtClean="0"/>
              <a:t>認識社交工程</a:t>
            </a:r>
            <a:endParaRPr lang="zh-TW"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20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20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20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20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社交工程案例</a:t>
            </a:r>
            <a:endParaRPr lang="zh-TW" altLang="en-US" dirty="0"/>
          </a:p>
        </p:txBody>
      </p:sp>
      <p:sp>
        <p:nvSpPr>
          <p:cNvPr id="3" name="框架 2"/>
          <p:cNvSpPr/>
          <p:nvPr/>
        </p:nvSpPr>
        <p:spPr>
          <a:xfrm>
            <a:off x="500034" y="1571612"/>
            <a:ext cx="7929618" cy="2143140"/>
          </a:xfrm>
          <a:prstGeom prst="frame">
            <a:avLst>
              <a:gd name="adj1" fmla="val 6217"/>
            </a:avLst>
          </a:prstGeom>
        </p:spPr>
        <p:style>
          <a:lnRef idx="3">
            <a:schemeClr val="lt1"/>
          </a:lnRef>
          <a:fillRef idx="1">
            <a:schemeClr val="accent1"/>
          </a:fillRef>
          <a:effectRef idx="1">
            <a:schemeClr val="accent1"/>
          </a:effectRef>
          <a:fontRef idx="minor">
            <a:schemeClr val="lt1"/>
          </a:fontRef>
        </p:style>
        <p:txBody>
          <a:bodyPr rtlCol="0" anchor="ctr"/>
          <a:lstStyle/>
          <a:p>
            <a:pPr>
              <a:lnSpc>
                <a:spcPct val="110000"/>
              </a:lnSpc>
            </a:pPr>
            <a:r>
              <a:rPr lang="zh-TW" altLang="en-US" sz="2000" dirty="0" smtClean="0">
                <a:solidFill>
                  <a:schemeClr val="tx1"/>
                </a:solidFill>
              </a:rPr>
              <a:t>凌晨六點資訊處值班同仁接到電話，對方說是公司副總裁，正在機場貴賓室急需登入自己的網路信箱。由於平時他在辦公室使用 </a:t>
            </a:r>
            <a:r>
              <a:rPr lang="en-US" altLang="zh-TW" sz="2000" dirty="0" smtClean="0">
                <a:solidFill>
                  <a:schemeClr val="tx1"/>
                </a:solidFill>
              </a:rPr>
              <a:t>Outlook</a:t>
            </a:r>
            <a:r>
              <a:rPr lang="zh-TW" altLang="en-US" sz="2000" dirty="0" smtClean="0">
                <a:solidFill>
                  <a:schemeClr val="tx1"/>
                </a:solidFill>
              </a:rPr>
              <a:t> 所以忘了</a:t>
            </a:r>
            <a:r>
              <a:rPr lang="en-US" altLang="zh-TW" sz="2000" dirty="0" smtClean="0">
                <a:solidFill>
                  <a:schemeClr val="tx1"/>
                </a:solidFill>
              </a:rPr>
              <a:t>ID</a:t>
            </a:r>
            <a:r>
              <a:rPr lang="zh-TW" altLang="en-US" sz="2000" dirty="0" smtClean="0">
                <a:solidFill>
                  <a:schemeClr val="tx1"/>
                </a:solidFill>
              </a:rPr>
              <a:t>及密碼。他必須立刻登入網路信箱，否則公司幾億的生意就泡湯了。值班同仁給了他</a:t>
            </a:r>
            <a:r>
              <a:rPr lang="en-US" altLang="zh-TW" sz="2000" dirty="0" smtClean="0">
                <a:solidFill>
                  <a:schemeClr val="tx1"/>
                </a:solidFill>
              </a:rPr>
              <a:t>ID</a:t>
            </a:r>
            <a:r>
              <a:rPr lang="zh-TW" altLang="en-US" sz="2000" dirty="0" smtClean="0">
                <a:solidFill>
                  <a:schemeClr val="tx1"/>
                </a:solidFill>
              </a:rPr>
              <a:t>及密碼，結果副總裁信箱裡的機密資料就被競爭對手輕易取得。</a:t>
            </a:r>
            <a:endParaRPr lang="en-US" altLang="zh-TW" sz="2000" dirty="0" smtClean="0">
              <a:solidFill>
                <a:schemeClr val="tx1"/>
              </a:solidFill>
            </a:endParaRPr>
          </a:p>
        </p:txBody>
      </p:sp>
      <p:sp>
        <p:nvSpPr>
          <p:cNvPr id="4" name="框架 3"/>
          <p:cNvSpPr/>
          <p:nvPr/>
        </p:nvSpPr>
        <p:spPr>
          <a:xfrm>
            <a:off x="500034" y="4071942"/>
            <a:ext cx="7929618" cy="2143140"/>
          </a:xfrm>
          <a:prstGeom prst="frame">
            <a:avLst>
              <a:gd name="adj1" fmla="val 6217"/>
            </a:avLst>
          </a:prstGeom>
        </p:spPr>
        <p:style>
          <a:lnRef idx="3">
            <a:schemeClr val="lt1"/>
          </a:lnRef>
          <a:fillRef idx="1">
            <a:schemeClr val="accent1"/>
          </a:fillRef>
          <a:effectRef idx="1">
            <a:schemeClr val="accent1"/>
          </a:effectRef>
          <a:fontRef idx="minor">
            <a:schemeClr val="lt1"/>
          </a:fontRef>
        </p:style>
        <p:txBody>
          <a:bodyPr rtlCol="0" anchor="ctr"/>
          <a:lstStyle/>
          <a:p>
            <a:pPr>
              <a:lnSpc>
                <a:spcPct val="110000"/>
              </a:lnSpc>
            </a:pPr>
            <a:r>
              <a:rPr lang="zh-TW" altLang="en-US" sz="2000" dirty="0" smtClean="0">
                <a:solidFill>
                  <a:schemeClr val="tx1"/>
                </a:solidFill>
              </a:rPr>
              <a:t>下班前系統管理員接到一通電話，打來的人說是賣他防火牆那家公司新來的工程師，由於產品有些問題，一個補丁程式會以電子郵件的附件寄給他，請他收到後立刻執行那個程式。系統管理員依指示做了；但木馬程式卻悄悄的打開了電腦連接埠。</a:t>
            </a:r>
            <a:endParaRPr lang="en-US" altLang="zh-TW" sz="2000" dirty="0" smtClean="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0" fill="hold"/>
                                        <p:tgtEl>
                                          <p:spTgt spid="3"/>
                                        </p:tgtEl>
                                        <p:attrNameLst>
                                          <p:attrName>ppt_w</p:attrName>
                                        </p:attrNameLst>
                                      </p:cBhvr>
                                      <p:tavLst>
                                        <p:tav tm="0">
                                          <p:val>
                                            <p:fltVal val="0"/>
                                          </p:val>
                                        </p:tav>
                                        <p:tav tm="100000">
                                          <p:val>
                                            <p:strVal val="#ppt_w"/>
                                          </p:val>
                                        </p:tav>
                                      </p:tavLst>
                                    </p:anim>
                                    <p:anim calcmode="lin" valueType="num">
                                      <p:cBhvr>
                                        <p:cTn id="8" dur="30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3000" fill="hold"/>
                                        <p:tgtEl>
                                          <p:spTgt spid="4"/>
                                        </p:tgtEl>
                                        <p:attrNameLst>
                                          <p:attrName>ppt_w</p:attrName>
                                        </p:attrNameLst>
                                      </p:cBhvr>
                                      <p:tavLst>
                                        <p:tav tm="0">
                                          <p:val>
                                            <p:fltVal val="0"/>
                                          </p:val>
                                        </p:tav>
                                        <p:tav tm="100000">
                                          <p:val>
                                            <p:strVal val="#ppt_w"/>
                                          </p:val>
                                        </p:tav>
                                      </p:tavLst>
                                    </p:anim>
                                    <p:anim calcmode="lin" valueType="num">
                                      <p:cBhvr>
                                        <p:cTn id="14" dur="3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pPr>
              <a:spcBef>
                <a:spcPts val="1200"/>
              </a:spcBef>
            </a:pPr>
            <a:r>
              <a:rPr lang="zh-TW" altLang="en-US" sz="2000" dirty="0" smtClean="0"/>
              <a:t>侵入 </a:t>
            </a:r>
            <a:r>
              <a:rPr lang="en-US" altLang="zh-TW" sz="2000" dirty="0" smtClean="0"/>
              <a:t>(access attack) </a:t>
            </a:r>
            <a:r>
              <a:rPr lang="zh-TW" altLang="en-US" sz="2000" dirty="0" smtClean="0"/>
              <a:t>主要在破壞對方系統的機密性，其手法眾多，以下是部份類別：</a:t>
            </a:r>
            <a:endParaRPr lang="en-US" altLang="zh-TW" sz="2000" dirty="0" smtClean="0"/>
          </a:p>
          <a:p>
            <a:pPr lvl="1">
              <a:spcBef>
                <a:spcPts val="1200"/>
              </a:spcBef>
            </a:pPr>
            <a:r>
              <a:rPr lang="zh-TW" altLang="en-US" dirty="0" smtClean="0"/>
              <a:t>垃圾搜尋 </a:t>
            </a:r>
            <a:r>
              <a:rPr lang="en-US" altLang="zh-TW" dirty="0" smtClean="0"/>
              <a:t>(dumpster diving)</a:t>
            </a:r>
            <a:r>
              <a:rPr lang="zh-TW" altLang="en-US" dirty="0" smtClean="0"/>
              <a:t> 是一種實體攻擊的方法，攻擊者搜尋垃圾以找出可能含有密碼或機密訊息的廢棄文檔。</a:t>
            </a:r>
            <a:endParaRPr lang="en-US" altLang="zh-TW" dirty="0" smtClean="0"/>
          </a:p>
          <a:p>
            <a:pPr lvl="1">
              <a:spcBef>
                <a:spcPts val="1200"/>
              </a:spcBef>
            </a:pPr>
            <a:r>
              <a:rPr lang="zh-TW" altLang="en-US" dirty="0" smtClean="0"/>
              <a:t>竊聽 </a:t>
            </a:r>
            <a:r>
              <a:rPr lang="en-US" altLang="zh-TW" dirty="0" smtClean="0"/>
              <a:t>(eavesdropping)</a:t>
            </a:r>
            <a:r>
              <a:rPr lang="zh-TW" altLang="en-US" dirty="0" smtClean="0"/>
              <a:t>：機密常在不經意的對話中遭有心人竊聽。</a:t>
            </a:r>
            <a:endParaRPr lang="en-US" altLang="zh-TW" dirty="0" smtClean="0"/>
          </a:p>
          <a:p>
            <a:pPr lvl="1">
              <a:spcBef>
                <a:spcPts val="1200"/>
              </a:spcBef>
            </a:pPr>
            <a:r>
              <a:rPr lang="zh-TW" altLang="en-US" dirty="0" smtClean="0"/>
              <a:t>窺視 </a:t>
            </a:r>
            <a:r>
              <a:rPr lang="en-US" altLang="zh-TW" dirty="0" smtClean="0"/>
              <a:t>(snooping)</a:t>
            </a:r>
            <a:r>
              <a:rPr lang="zh-TW" altLang="en-US" dirty="0" smtClean="0"/>
              <a:t>：包括實體文件或是電腦中的檔案被有心人窺視或利用，辦公桌上的小紙條也經常是不經意洩密的元凶。</a:t>
            </a:r>
            <a:endParaRPr lang="en-US" altLang="zh-TW" dirty="0" smtClean="0"/>
          </a:p>
          <a:p>
            <a:pPr lvl="1">
              <a:spcBef>
                <a:spcPts val="1200"/>
              </a:spcBef>
            </a:pPr>
            <a:r>
              <a:rPr lang="zh-TW" altLang="en-US" dirty="0" smtClean="0"/>
              <a:t>中間監看 </a:t>
            </a:r>
            <a:r>
              <a:rPr lang="en-US" altLang="zh-TW" dirty="0" smtClean="0"/>
              <a:t>(sniffers) </a:t>
            </a:r>
            <a:r>
              <a:rPr lang="zh-TW" altLang="en-US" dirty="0" smtClean="0"/>
              <a:t>手法常被使用在網路環境中，可以在收發者間直接掛線，或是在 </a:t>
            </a:r>
            <a:r>
              <a:rPr lang="en-US" altLang="zh-TW" dirty="0" smtClean="0"/>
              <a:t>ISP</a:t>
            </a:r>
            <a:r>
              <a:rPr lang="zh-TW" altLang="en-US" dirty="0" smtClean="0"/>
              <a:t> 裝置側錄功能。</a:t>
            </a:r>
            <a:endParaRPr lang="en-US" altLang="zh-TW" dirty="0" smtClean="0"/>
          </a:p>
        </p:txBody>
      </p:sp>
      <p:sp>
        <p:nvSpPr>
          <p:cNvPr id="3" name="標題 2"/>
          <p:cNvSpPr>
            <a:spLocks noGrp="1"/>
          </p:cNvSpPr>
          <p:nvPr>
            <p:ph type="title"/>
          </p:nvPr>
        </p:nvSpPr>
        <p:spPr/>
        <p:txBody>
          <a:bodyPr/>
          <a:lstStyle/>
          <a:p>
            <a:r>
              <a:rPr lang="zh-TW" altLang="en-US" dirty="0" smtClean="0"/>
              <a:t>侵入</a:t>
            </a:r>
            <a:endParaRPr lang="zh-TW"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r>
              <a:rPr lang="zh-TW" altLang="en-US" sz="2000" dirty="0" smtClean="0"/>
              <a:t>篡改 </a:t>
            </a:r>
            <a:r>
              <a:rPr lang="en-US" altLang="zh-TW" sz="2000" dirty="0" smtClean="0"/>
              <a:t>(modification) </a:t>
            </a:r>
            <a:r>
              <a:rPr lang="zh-TW" altLang="en-US" sz="2000" dirty="0" smtClean="0"/>
              <a:t>是指未經授權的刪除、插入、或更改資訊，並期望別人無法察覺。例如學生更改考試成績，或是駭客進銀行網路刪除信用卡消費紀錄等。</a:t>
            </a:r>
            <a:endParaRPr lang="en-US" altLang="zh-TW" sz="2000" dirty="0" smtClean="0"/>
          </a:p>
          <a:p>
            <a:r>
              <a:rPr lang="zh-TW" altLang="en-US" sz="2000" dirty="0" smtClean="0">
                <a:ea typeface="微軟正黑體"/>
              </a:rPr>
              <a:t>否認 </a:t>
            </a:r>
            <a:r>
              <a:rPr lang="en-US" altLang="zh-TW" sz="2000" dirty="0" smtClean="0">
                <a:ea typeface="微軟正黑體"/>
              </a:rPr>
              <a:t>(repudiation) </a:t>
            </a:r>
            <a:r>
              <a:rPr lang="zh-TW" altLang="en-US" sz="2000" dirty="0" smtClean="0">
                <a:ea typeface="微軟正黑體"/>
              </a:rPr>
              <a:t>是將正確的資訊弄成無效或誤導的狀態。例如惡意者冒名發騷擾郵件給他人，或是惡作劇學生侵入系上網站發布放假三天的消息等。</a:t>
            </a:r>
            <a:endParaRPr lang="en-US" altLang="zh-TW" sz="2000" dirty="0" smtClean="0">
              <a:ea typeface="微軟正黑體"/>
            </a:endParaRPr>
          </a:p>
          <a:p>
            <a:pPr lvl="1"/>
            <a:r>
              <a:rPr lang="zh-TW" altLang="en-US" dirty="0" smtClean="0">
                <a:ea typeface="微軟正黑體"/>
              </a:rPr>
              <a:t>否認的反面為不可否認 </a:t>
            </a:r>
            <a:r>
              <a:rPr lang="en-US" altLang="zh-TW" dirty="0" smtClean="0">
                <a:ea typeface="微軟正黑體"/>
              </a:rPr>
              <a:t>(non-repudiation)</a:t>
            </a:r>
            <a:r>
              <a:rPr lang="zh-TW" altLang="en-US" dirty="0" smtClean="0">
                <a:ea typeface="微軟正黑體"/>
              </a:rPr>
              <a:t>，是指藉由</a:t>
            </a:r>
            <a:r>
              <a:rPr lang="zh-TW" altLang="en-US" dirty="0" smtClean="0"/>
              <a:t>提供原本的證據，使發件人不能否認曾發出信息，而收件人也不能否認曾收到信息。例如在網路上購物，商家有時不只要求消費者提供信用卡號，還要信用卡的 </a:t>
            </a:r>
            <a:r>
              <a:rPr lang="en-US" altLang="zh-TW" dirty="0" smtClean="0"/>
              <a:t>PIN</a:t>
            </a:r>
            <a:r>
              <a:rPr lang="zh-TW" altLang="en-US" dirty="0" smtClean="0"/>
              <a:t>。藉由消費者的身分確認，商家就有不可否認的證據來進行交易。</a:t>
            </a:r>
            <a:endParaRPr lang="en-US" altLang="zh-TW" dirty="0" smtClean="0">
              <a:ea typeface="微軟正黑體"/>
            </a:endParaRPr>
          </a:p>
        </p:txBody>
      </p:sp>
      <p:sp>
        <p:nvSpPr>
          <p:cNvPr id="3" name="標題 2"/>
          <p:cNvSpPr>
            <a:spLocks noGrp="1"/>
          </p:cNvSpPr>
          <p:nvPr>
            <p:ph type="title"/>
          </p:nvPr>
        </p:nvSpPr>
        <p:spPr/>
        <p:txBody>
          <a:bodyPr/>
          <a:lstStyle/>
          <a:p>
            <a:r>
              <a:rPr lang="zh-TW" altLang="en-US" dirty="0" smtClean="0"/>
              <a:t>篡改與否認</a:t>
            </a:r>
            <a:endParaRPr lang="zh-TW"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pPr>
              <a:spcBef>
                <a:spcPts val="1200"/>
              </a:spcBef>
            </a:pPr>
            <a:r>
              <a:rPr lang="zh-TW" altLang="en-US" sz="2000" dirty="0" smtClean="0"/>
              <a:t>阻斷服務 </a:t>
            </a:r>
            <a:r>
              <a:rPr lang="en-US" altLang="zh-TW" sz="2000" dirty="0" smtClean="0"/>
              <a:t>(denial-of-service, DoS)</a:t>
            </a:r>
            <a:r>
              <a:rPr lang="zh-TW" altLang="en-US" sz="2000" dirty="0" smtClean="0"/>
              <a:t> 是讓受害的網路或伺服器忙於處理假的服務要求，而無法處理真的要求。以下是兩種常見的 </a:t>
            </a:r>
            <a:r>
              <a:rPr lang="en-US" altLang="zh-TW" sz="2000" dirty="0" smtClean="0"/>
              <a:t>DoS</a:t>
            </a:r>
            <a:r>
              <a:rPr lang="zh-TW" altLang="en-US" sz="2000" dirty="0" smtClean="0"/>
              <a:t> 攻擊：</a:t>
            </a:r>
            <a:endParaRPr lang="en-US" altLang="zh-TW" sz="2000" dirty="0" smtClean="0"/>
          </a:p>
          <a:p>
            <a:pPr lvl="1">
              <a:spcBef>
                <a:spcPts val="1200"/>
              </a:spcBef>
            </a:pPr>
            <a:r>
              <a:rPr lang="en-US" altLang="zh-TW" dirty="0" smtClean="0"/>
              <a:t>Ping of death:</a:t>
            </a:r>
            <a:r>
              <a:rPr lang="zh-TW" altLang="en-US" dirty="0" smtClean="0"/>
              <a:t> 不停的對受攻擊的網路送</a:t>
            </a:r>
            <a:r>
              <a:rPr lang="en-US" altLang="zh-TW" dirty="0" smtClean="0"/>
              <a:t>ICMP</a:t>
            </a:r>
            <a:r>
              <a:rPr lang="zh-TW" altLang="en-US" dirty="0" smtClean="0"/>
              <a:t>封包 </a:t>
            </a:r>
            <a:r>
              <a:rPr lang="en-US" altLang="zh-TW" dirty="0" smtClean="0"/>
              <a:t>(</a:t>
            </a:r>
            <a:r>
              <a:rPr lang="zh-TW" altLang="en-US" dirty="0" smtClean="0"/>
              <a:t>如 </a:t>
            </a:r>
            <a:r>
              <a:rPr lang="en-US" altLang="zh-TW" dirty="0" smtClean="0"/>
              <a:t>Ping</a:t>
            </a:r>
            <a:r>
              <a:rPr lang="zh-TW" altLang="en-US" dirty="0" smtClean="0"/>
              <a:t> 指令</a:t>
            </a:r>
            <a:r>
              <a:rPr lang="en-US" altLang="zh-TW" dirty="0" smtClean="0"/>
              <a:t>)</a:t>
            </a:r>
            <a:r>
              <a:rPr lang="zh-TW" altLang="en-US" dirty="0" smtClean="0"/>
              <a:t>，超過系統所能承受。</a:t>
            </a:r>
            <a:endParaRPr lang="en-US" altLang="zh-TW" dirty="0" smtClean="0"/>
          </a:p>
          <a:p>
            <a:pPr lvl="1">
              <a:spcBef>
                <a:spcPts val="1200"/>
              </a:spcBef>
            </a:pPr>
            <a:r>
              <a:rPr lang="en-US" altLang="zh-TW" dirty="0" smtClean="0"/>
              <a:t>Buffer overflow:</a:t>
            </a:r>
            <a:r>
              <a:rPr lang="zh-TW" altLang="en-US" dirty="0" smtClean="0"/>
              <a:t> 傳送大量資料給系統，超過系統 </a:t>
            </a:r>
            <a:r>
              <a:rPr lang="en-US" altLang="zh-TW" dirty="0" smtClean="0"/>
              <a:t>buffer</a:t>
            </a:r>
            <a:r>
              <a:rPr lang="zh-TW" altLang="en-US" dirty="0" smtClean="0"/>
              <a:t> 所能承受的上限。</a:t>
            </a:r>
            <a:endParaRPr lang="en-US" altLang="zh-TW" dirty="0" smtClean="0"/>
          </a:p>
          <a:p>
            <a:pPr>
              <a:spcBef>
                <a:spcPts val="1200"/>
              </a:spcBef>
            </a:pPr>
            <a:r>
              <a:rPr lang="zh-TW" altLang="en-US" sz="2000" dirty="0" smtClean="0"/>
              <a:t>分散式 </a:t>
            </a:r>
            <a:r>
              <a:rPr lang="en-US" altLang="zh-TW" sz="2000" dirty="0" smtClean="0"/>
              <a:t>DoS (distributed DoS, DDOS) </a:t>
            </a:r>
            <a:r>
              <a:rPr lang="zh-TW" altLang="en-US" sz="2000" dirty="0" smtClean="0"/>
              <a:t>則是由駭客的主機控制網路上多台傀儡電腦</a:t>
            </a:r>
            <a:r>
              <a:rPr lang="zh-TW" altLang="en-US" sz="2000" dirty="0" smtClean="0">
                <a:ea typeface="微軟正黑體"/>
              </a:rPr>
              <a:t> </a:t>
            </a:r>
            <a:r>
              <a:rPr lang="en-US" altLang="zh-TW" sz="2000" dirty="0" smtClean="0">
                <a:ea typeface="微軟正黑體"/>
              </a:rPr>
              <a:t>(zombies) </a:t>
            </a:r>
            <a:r>
              <a:rPr lang="zh-TW" altLang="en-US" sz="2000" dirty="0" smtClean="0">
                <a:ea typeface="微軟正黑體"/>
              </a:rPr>
              <a:t>同時對受害者發動 </a:t>
            </a:r>
            <a:r>
              <a:rPr lang="en-US" altLang="zh-TW" sz="2000" dirty="0" smtClean="0">
                <a:ea typeface="微軟正黑體"/>
              </a:rPr>
              <a:t>DoS</a:t>
            </a:r>
            <a:r>
              <a:rPr lang="zh-TW" altLang="en-US" sz="2000" dirty="0" smtClean="0">
                <a:ea typeface="微軟正黑體"/>
              </a:rPr>
              <a:t> 攻擊。而發動攻擊的傀儡電腦的使用者其實也是不知情的受害者。</a:t>
            </a:r>
            <a:endParaRPr lang="en-US" altLang="zh-TW" sz="2000" dirty="0" smtClean="0"/>
          </a:p>
        </p:txBody>
      </p:sp>
      <p:sp>
        <p:nvSpPr>
          <p:cNvPr id="3" name="標題 2"/>
          <p:cNvSpPr>
            <a:spLocks noGrp="1"/>
          </p:cNvSpPr>
          <p:nvPr>
            <p:ph type="title"/>
          </p:nvPr>
        </p:nvSpPr>
        <p:spPr/>
        <p:txBody>
          <a:bodyPr/>
          <a:lstStyle/>
          <a:p>
            <a:r>
              <a:rPr lang="zh-TW" altLang="en-US" dirty="0" smtClean="0"/>
              <a:t>阻斷服務</a:t>
            </a:r>
            <a:endParaRPr lang="zh-TW"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r>
              <a:rPr lang="zh-TW" altLang="en-US" sz="2000" dirty="0" smtClean="0"/>
              <a:t>許多攻擊是利用系統潛在的弱點，例如軟體或通訊協定在設計或安裝上的漏洞。幾種常見的攻擊手法如下：</a:t>
            </a:r>
            <a:endParaRPr lang="en-US" altLang="zh-TW" sz="2000" dirty="0" smtClean="0"/>
          </a:p>
          <a:p>
            <a:pPr lvl="1"/>
            <a:r>
              <a:rPr lang="zh-TW" altLang="en-US" dirty="0" smtClean="0"/>
              <a:t>密碼猜測攻擊 </a:t>
            </a:r>
            <a:r>
              <a:rPr lang="en-US" altLang="zh-TW" dirty="0" smtClean="0"/>
              <a:t>(password-cracking attack)</a:t>
            </a:r>
            <a:endParaRPr lang="zh-TW" altLang="en-US" dirty="0" smtClean="0"/>
          </a:p>
          <a:p>
            <a:pPr lvl="1"/>
            <a:r>
              <a:rPr lang="zh-TW" altLang="en-US" dirty="0" smtClean="0"/>
              <a:t>後門攻擊 </a:t>
            </a:r>
            <a:r>
              <a:rPr lang="en-US" altLang="zh-TW" dirty="0" smtClean="0"/>
              <a:t>(backdoor attack)</a:t>
            </a:r>
          </a:p>
          <a:p>
            <a:pPr lvl="1"/>
            <a:r>
              <a:rPr lang="zh-TW" altLang="en-US" dirty="0" smtClean="0"/>
              <a:t>中間人攻擊 </a:t>
            </a:r>
            <a:r>
              <a:rPr lang="en-US" altLang="zh-TW" dirty="0" smtClean="0"/>
              <a:t>(man-in-the-middle attack)</a:t>
            </a:r>
          </a:p>
          <a:p>
            <a:pPr lvl="1"/>
            <a:r>
              <a:rPr lang="zh-TW" altLang="en-US" dirty="0" smtClean="0"/>
              <a:t>重放攻擊 </a:t>
            </a:r>
            <a:r>
              <a:rPr lang="en-US" altLang="zh-TW" dirty="0" smtClean="0"/>
              <a:t>(replay attack)</a:t>
            </a:r>
          </a:p>
          <a:p>
            <a:pPr lvl="1"/>
            <a:r>
              <a:rPr lang="zh-TW" altLang="en-US" dirty="0" smtClean="0"/>
              <a:t>欺騙攻擊 </a:t>
            </a:r>
            <a:r>
              <a:rPr lang="en-US" altLang="zh-TW" dirty="0" smtClean="0"/>
              <a:t>(spoofing attack)</a:t>
            </a:r>
          </a:p>
          <a:p>
            <a:r>
              <a:rPr lang="zh-TW" altLang="en-US" sz="2000" dirty="0" smtClean="0"/>
              <a:t>這些攻擊的目的可能是「侵入」、「篡改與否認」、「阻斷服務」或是他們的綜合。每項攻擊手法詳述如後。</a:t>
            </a:r>
            <a:endParaRPr lang="en-US" altLang="zh-TW" sz="2000" dirty="0" smtClean="0"/>
          </a:p>
        </p:txBody>
      </p:sp>
      <p:sp>
        <p:nvSpPr>
          <p:cNvPr id="3" name="標題 2"/>
          <p:cNvSpPr>
            <a:spLocks noGrp="1"/>
          </p:cNvSpPr>
          <p:nvPr>
            <p:ph type="title"/>
          </p:nvPr>
        </p:nvSpPr>
        <p:spPr/>
        <p:txBody>
          <a:bodyPr/>
          <a:lstStyle/>
          <a:p>
            <a:r>
              <a:rPr lang="zh-TW" altLang="en-US" dirty="0" smtClean="0"/>
              <a:t>認識一般的攻擊</a:t>
            </a:r>
            <a:endParaRPr lang="zh-TW"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r>
              <a:rPr lang="zh-TW" altLang="en-US" sz="2000" dirty="0" smtClean="0"/>
              <a:t>通關密碼破解工具很容易取得，它們大概都採用兩種方法，一是使用工具在中間監看，一是提供密碼檔案 </a:t>
            </a:r>
            <a:r>
              <a:rPr lang="en-US" altLang="zh-TW" sz="2000" dirty="0" smtClean="0"/>
              <a:t>(password file)</a:t>
            </a:r>
            <a:r>
              <a:rPr lang="zh-TW" altLang="en-US" sz="2000" dirty="0" smtClean="0"/>
              <a:t> 進行字典攻擊 </a:t>
            </a:r>
            <a:r>
              <a:rPr lang="en-US" altLang="zh-TW" sz="2000" dirty="0" smtClean="0"/>
              <a:t>(dictionary attack)</a:t>
            </a:r>
            <a:r>
              <a:rPr lang="zh-TW" altLang="en-US" sz="2000" dirty="0" smtClean="0"/>
              <a:t>。</a:t>
            </a:r>
            <a:endParaRPr lang="en-US" altLang="zh-TW" sz="2000" dirty="0" smtClean="0"/>
          </a:p>
          <a:p>
            <a:r>
              <a:rPr lang="zh-TW" altLang="en-US" sz="2000" dirty="0" smtClean="0"/>
              <a:t>字典攻擊與窮舉攻擊 </a:t>
            </a:r>
            <a:r>
              <a:rPr lang="en-US" altLang="zh-TW" sz="2000" dirty="0" smtClean="0"/>
              <a:t>(brute-force attack) </a:t>
            </a:r>
            <a:r>
              <a:rPr lang="zh-TW" altLang="en-US" sz="2000" dirty="0" smtClean="0"/>
              <a:t>不同的是：窮舉攻擊會逐一嘗試所有可能的密碼組合；而字典攻擊會使用一個預先定義好的密碼檔案 </a:t>
            </a:r>
            <a:r>
              <a:rPr lang="en-US" altLang="zh-TW" sz="2000" dirty="0" smtClean="0"/>
              <a:t>(</a:t>
            </a:r>
            <a:r>
              <a:rPr lang="zh-TW" altLang="en-US" sz="2000" dirty="0" smtClean="0"/>
              <a:t>字典</a:t>
            </a:r>
            <a:r>
              <a:rPr lang="en-US" altLang="zh-TW" sz="2000" dirty="0" smtClean="0"/>
              <a:t>) </a:t>
            </a:r>
            <a:r>
              <a:rPr lang="zh-TW" altLang="en-US" sz="2000" dirty="0" smtClean="0"/>
              <a:t>中的常用單字。</a:t>
            </a:r>
          </a:p>
          <a:p>
            <a:r>
              <a:rPr lang="zh-TW" altLang="en-US" sz="2000" dirty="0" smtClean="0"/>
              <a:t>為了防禦密碼猜測攻擊，通關密碼的設定應該：</a:t>
            </a:r>
            <a:endParaRPr lang="en-US" altLang="zh-TW" sz="2000" dirty="0" smtClean="0"/>
          </a:p>
          <a:p>
            <a:pPr lvl="1"/>
            <a:r>
              <a:rPr lang="zh-TW" altLang="en-US" dirty="0" smtClean="0"/>
              <a:t>夠長，以增加窮舉攻擊的難度。</a:t>
            </a:r>
            <a:endParaRPr lang="en-US" altLang="zh-TW" dirty="0" smtClean="0"/>
          </a:p>
          <a:p>
            <a:pPr lvl="1"/>
            <a:r>
              <a:rPr lang="zh-TW" altLang="en-US" dirty="0" smtClean="0"/>
              <a:t>夠冷門，以降低字典攻擊的成功率。</a:t>
            </a:r>
            <a:endParaRPr lang="en-US" altLang="zh-TW" dirty="0" smtClean="0"/>
          </a:p>
          <a:p>
            <a:pPr lvl="1"/>
            <a:r>
              <a:rPr lang="zh-TW" altLang="en-US" dirty="0" smtClean="0"/>
              <a:t>經常更換，以防被攻破的帳號遭駭客長期利用。</a:t>
            </a:r>
            <a:endParaRPr lang="en-US" altLang="zh-TW" dirty="0" smtClean="0"/>
          </a:p>
        </p:txBody>
      </p:sp>
      <p:sp>
        <p:nvSpPr>
          <p:cNvPr id="3" name="標題 2"/>
          <p:cNvSpPr>
            <a:spLocks noGrp="1"/>
          </p:cNvSpPr>
          <p:nvPr>
            <p:ph type="title"/>
          </p:nvPr>
        </p:nvSpPr>
        <p:spPr/>
        <p:txBody>
          <a:bodyPr/>
          <a:lstStyle/>
          <a:p>
            <a:r>
              <a:rPr lang="zh-TW" altLang="en-US" dirty="0" smtClean="0"/>
              <a:t>密碼猜測攻擊</a:t>
            </a:r>
            <a:endParaRPr lang="zh-TW"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20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2000"/>
                                        <p:tgtEl>
                                          <p:spTgt spid="2">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fade">
                                      <p:cBhvr>
                                        <p:cTn id="20" dur="2000"/>
                                        <p:tgtEl>
                                          <p:spTgt spid="2">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fade">
                                      <p:cBhvr>
                                        <p:cTn id="23" dur="2000"/>
                                        <p:tgtEl>
                                          <p:spTgt spid="2">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fade">
                                      <p:cBhvr>
                                        <p:cTn id="26" dur="20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4790336" cy="5098438"/>
          </a:xfrm>
        </p:spPr>
        <p:txBody>
          <a:bodyPr>
            <a:normAutofit/>
          </a:bodyPr>
          <a:lstStyle/>
          <a:p>
            <a:pPr>
              <a:spcBef>
                <a:spcPts val="1800"/>
              </a:spcBef>
            </a:pPr>
            <a:r>
              <a:rPr lang="zh-TW" altLang="en-US" sz="2000" dirty="0" smtClean="0"/>
              <a:t>後門的產生有兩種途徑，一種是軟體開發者原先設計的維護用後門 </a:t>
            </a:r>
            <a:r>
              <a:rPr lang="en-US" altLang="zh-TW" sz="2000" dirty="0" smtClean="0"/>
              <a:t>(maintenance hook)</a:t>
            </a:r>
            <a:r>
              <a:rPr lang="zh-TW" altLang="en-US" sz="2000" dirty="0" smtClean="0"/>
              <a:t>，另一種是侵入者留下的後門以便重新進入。</a:t>
            </a:r>
            <a:endParaRPr lang="en-US" altLang="zh-TW" sz="2000" dirty="0" smtClean="0"/>
          </a:p>
          <a:p>
            <a:pPr>
              <a:spcBef>
                <a:spcPts val="1800"/>
              </a:spcBef>
            </a:pPr>
            <a:r>
              <a:rPr lang="zh-TW" altLang="en-US" sz="2000" dirty="0" smtClean="0"/>
              <a:t>開發一個複雜的作業系統或應用軟體時，工程師常在程式裡設計後門以利測試與修改，但必須在產品上市前移除。</a:t>
            </a:r>
            <a:endParaRPr lang="en-US" altLang="zh-TW" sz="2000" dirty="0" smtClean="0"/>
          </a:p>
          <a:p>
            <a:pPr>
              <a:spcBef>
                <a:spcPts val="1800"/>
              </a:spcBef>
            </a:pPr>
            <a:r>
              <a:rPr lang="zh-TW" altLang="en-US" sz="2000" dirty="0" smtClean="0"/>
              <a:t>後門也可能由入侵者植入。</a:t>
            </a:r>
            <a:endParaRPr lang="en-US" altLang="zh-TW" sz="2000" dirty="0" smtClean="0"/>
          </a:p>
        </p:txBody>
      </p:sp>
      <p:sp>
        <p:nvSpPr>
          <p:cNvPr id="3" name="標題 2"/>
          <p:cNvSpPr>
            <a:spLocks noGrp="1"/>
          </p:cNvSpPr>
          <p:nvPr>
            <p:ph type="title"/>
          </p:nvPr>
        </p:nvSpPr>
        <p:spPr/>
        <p:txBody>
          <a:bodyPr/>
          <a:lstStyle/>
          <a:p>
            <a:r>
              <a:rPr lang="zh-TW" altLang="en-US" dirty="0" smtClean="0"/>
              <a:t>後門攻擊</a:t>
            </a:r>
            <a:endParaRPr lang="zh-TW" altLang="en-US" dirty="0"/>
          </a:p>
        </p:txBody>
      </p:sp>
      <p:pic>
        <p:nvPicPr>
          <p:cNvPr id="4" name="Picture 2"/>
          <p:cNvPicPr>
            <a:picLocks noChangeAspect="1" noChangeArrowheads="1"/>
          </p:cNvPicPr>
          <p:nvPr/>
        </p:nvPicPr>
        <p:blipFill>
          <a:blip r:embed="rId2" cstate="print"/>
          <a:srcRect/>
          <a:stretch>
            <a:fillRect/>
          </a:stretch>
        </p:blipFill>
        <p:spPr bwMode="auto">
          <a:xfrm>
            <a:off x="5436096" y="2204864"/>
            <a:ext cx="2740994" cy="3893498"/>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20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20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華麗">
  <a:themeElements>
    <a:clrScheme name="華麗">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華麗">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華麗">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9673</TotalTime>
  <Words>4318</Words>
  <Application>Microsoft Office PowerPoint</Application>
  <PresentationFormat>如螢幕大小 (4:3)</PresentationFormat>
  <Paragraphs>244</Paragraphs>
  <Slides>37</Slides>
  <Notes>0</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37</vt:i4>
      </vt:variant>
    </vt:vector>
  </HeadingPairs>
  <TitlesOfParts>
    <vt:vector size="45" baseType="lpstr">
      <vt:lpstr>微軟正黑體</vt:lpstr>
      <vt:lpstr>新細明體</vt:lpstr>
      <vt:lpstr>Arial</vt:lpstr>
      <vt:lpstr>Calibri</vt:lpstr>
      <vt:lpstr>Trebuchet MS</vt:lpstr>
      <vt:lpstr>Wingdings</vt:lpstr>
      <vt:lpstr>Wingdings 2</vt:lpstr>
      <vt:lpstr>華麗</vt:lpstr>
      <vt:lpstr>Information Security Fundamentals and Practices 資訊安全概論與實務</vt:lpstr>
      <vt:lpstr>資訊安全威脅</vt:lpstr>
      <vt:lpstr>資訊安全威脅的目的</vt:lpstr>
      <vt:lpstr>侵入</vt:lpstr>
      <vt:lpstr>篡改與否認</vt:lpstr>
      <vt:lpstr>阻斷服務</vt:lpstr>
      <vt:lpstr>認識一般的攻擊</vt:lpstr>
      <vt:lpstr>密碼猜測攻擊</vt:lpstr>
      <vt:lpstr>後門攻擊</vt:lpstr>
      <vt:lpstr>中間人攻擊</vt:lpstr>
      <vt:lpstr>PowerPoint 簡報</vt:lpstr>
      <vt:lpstr>重放攻擊</vt:lpstr>
      <vt:lpstr>欺騙攻擊</vt:lpstr>
      <vt:lpstr>釣魚郵件案例</vt:lpstr>
      <vt:lpstr>認識軟體弱點的利用</vt:lpstr>
      <vt:lpstr>認識惡意程式</vt:lpstr>
      <vt:lpstr>電腦病毒</vt:lpstr>
      <vt:lpstr>電腦病毒種類 (I)</vt:lpstr>
      <vt:lpstr>電腦病毒種類 (II)</vt:lpstr>
      <vt:lpstr>網路蠕蟲</vt:lpstr>
      <vt:lpstr>木馬程式</vt:lpstr>
      <vt:lpstr>邏輯炸彈</vt:lpstr>
      <vt:lpstr>網路攻擊步驟</vt:lpstr>
      <vt:lpstr> TCP/IP 協定</vt:lpstr>
      <vt:lpstr>應用層</vt:lpstr>
      <vt:lpstr>傳輸層</vt:lpstr>
      <vt:lpstr>網際網路層</vt:lpstr>
      <vt:lpstr>網路介面層</vt:lpstr>
      <vt:lpstr>資料封裝</vt:lpstr>
      <vt:lpstr>電腦連接埠</vt:lpstr>
      <vt:lpstr>TCP 連結</vt:lpstr>
      <vt:lpstr>TCP/IP 的攻擊 (I)</vt:lpstr>
      <vt:lpstr>TCP/IP 的攻擊 (II)</vt:lpstr>
      <vt:lpstr>TCP/IP 的攻擊 (III)</vt:lpstr>
      <vt:lpstr>TCP/IP 的攻擊 (IV)</vt:lpstr>
      <vt:lpstr>認識社交工程</vt:lpstr>
      <vt:lpstr>社交工程案例</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Security Course and Laboratories (ISCAL) 資訊安全課程與實驗</dc:title>
  <dc:creator>timpan</dc:creator>
  <cp:lastModifiedBy>jonassen_wang 王建賀\839\0918908270</cp:lastModifiedBy>
  <cp:revision>843</cp:revision>
  <dcterms:created xsi:type="dcterms:W3CDTF">2007-09-03T02:45:25Z</dcterms:created>
  <dcterms:modified xsi:type="dcterms:W3CDTF">2013-01-28T07:29:31Z</dcterms:modified>
</cp:coreProperties>
</file>