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1" r:id="rId3"/>
    <p:sldId id="367" r:id="rId4"/>
    <p:sldId id="365" r:id="rId5"/>
    <p:sldId id="304" r:id="rId6"/>
    <p:sldId id="370" r:id="rId7"/>
    <p:sldId id="358" r:id="rId8"/>
    <p:sldId id="360" r:id="rId9"/>
    <p:sldId id="372" r:id="rId10"/>
    <p:sldId id="308" r:id="rId11"/>
    <p:sldId id="361" r:id="rId12"/>
    <p:sldId id="353" r:id="rId13"/>
    <p:sldId id="315" r:id="rId14"/>
    <p:sldId id="316" r:id="rId15"/>
    <p:sldId id="355" r:id="rId16"/>
    <p:sldId id="366" r:id="rId17"/>
    <p:sldId id="319" r:id="rId18"/>
    <p:sldId id="371" r:id="rId19"/>
    <p:sldId id="341" r:id="rId20"/>
    <p:sldId id="322" r:id="rId21"/>
    <p:sldId id="349" r:id="rId22"/>
    <p:sldId id="350" r:id="rId23"/>
    <p:sldId id="325" r:id="rId24"/>
    <p:sldId id="362" r:id="rId25"/>
    <p:sldId id="328" r:id="rId26"/>
    <p:sldId id="329" r:id="rId27"/>
    <p:sldId id="369" r:id="rId28"/>
    <p:sldId id="331" r:id="rId29"/>
    <p:sldId id="332" r:id="rId30"/>
    <p:sldId id="333" r:id="rId31"/>
    <p:sldId id="363" r:id="rId32"/>
    <p:sldId id="368" r:id="rId33"/>
    <p:sldId id="334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9F3789"/>
    <a:srgbClr val="C14BA8"/>
    <a:srgbClr val="CA68B7"/>
    <a:srgbClr val="C04CAA"/>
    <a:srgbClr val="A73B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3" autoAdjust="0"/>
    <p:restoredTop sz="94075" autoAdjust="0"/>
  </p:normalViewPr>
  <p:slideViewPr>
    <p:cSldViewPr>
      <p:cViewPr varScale="1">
        <p:scale>
          <a:sx n="89" d="100"/>
          <a:sy n="89" d="100"/>
        </p:scale>
        <p:origin x="94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987F8-A10E-4CBA-B6A7-45C4734DD9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7A70D4C-1CF7-40F2-A50C-22484225E974}">
      <dgm:prSet phldrT="[文字]" custT="1"/>
      <dgm:spPr/>
      <dgm:t>
        <a:bodyPr/>
        <a:lstStyle/>
        <a:p>
          <a:r>
            <a:rPr lang="zh-TW" altLang="en-US" sz="2000" dirty="0" smtClean="0"/>
            <a:t>貪圖小利的傳統破壞者</a:t>
          </a:r>
          <a:endParaRPr lang="zh-TW" altLang="en-US" sz="2000" dirty="0"/>
        </a:p>
      </dgm:t>
    </dgm:pt>
    <dgm:pt modelId="{DC89CFCD-DC99-48ED-B3E4-E9E1439854F0}" type="parTrans" cxnId="{22791E80-1AE7-4C11-A6AB-F67C81BD6225}">
      <dgm:prSet/>
      <dgm:spPr/>
      <dgm:t>
        <a:bodyPr/>
        <a:lstStyle/>
        <a:p>
          <a:endParaRPr lang="zh-TW" altLang="en-US" sz="1800"/>
        </a:p>
      </dgm:t>
    </dgm:pt>
    <dgm:pt modelId="{FD536C95-459F-416C-A0A0-4D4ADB8DDEA5}" type="sibTrans" cxnId="{22791E80-1AE7-4C11-A6AB-F67C81BD6225}">
      <dgm:prSet/>
      <dgm:spPr/>
      <dgm:t>
        <a:bodyPr/>
        <a:lstStyle/>
        <a:p>
          <a:endParaRPr lang="zh-TW" altLang="en-US" sz="1800"/>
        </a:p>
      </dgm:t>
    </dgm:pt>
    <dgm:pt modelId="{3528A1B3-1D01-4350-B721-8314724C1D93}">
      <dgm:prSet phldrT="[文字]" custT="1"/>
      <dgm:spPr/>
      <dgm:t>
        <a:bodyPr/>
        <a:lstStyle/>
        <a:p>
          <a:r>
            <a:rPr lang="zh-TW" altLang="en-US" sz="2000" dirty="0" smtClean="0"/>
            <a:t>惡作劇的年輕人</a:t>
          </a:r>
          <a:endParaRPr lang="zh-TW" altLang="en-US" sz="2000" dirty="0"/>
        </a:p>
      </dgm:t>
    </dgm:pt>
    <dgm:pt modelId="{05BA8CFD-51E0-4535-9967-7B597D4D3966}" type="parTrans" cxnId="{DC7D56A4-173A-4A31-800D-1B3BEF7E7445}">
      <dgm:prSet/>
      <dgm:spPr/>
      <dgm:t>
        <a:bodyPr/>
        <a:lstStyle/>
        <a:p>
          <a:endParaRPr lang="zh-TW" altLang="en-US" sz="1800"/>
        </a:p>
      </dgm:t>
    </dgm:pt>
    <dgm:pt modelId="{2CDAC509-562E-4BD3-8ABB-3B96CB1CC8CF}" type="sibTrans" cxnId="{DC7D56A4-173A-4A31-800D-1B3BEF7E7445}">
      <dgm:prSet/>
      <dgm:spPr/>
      <dgm:t>
        <a:bodyPr/>
        <a:lstStyle/>
        <a:p>
          <a:endParaRPr lang="zh-TW" altLang="en-US" sz="1800"/>
        </a:p>
      </dgm:t>
    </dgm:pt>
    <dgm:pt modelId="{65DE347A-13A8-4F41-A58A-4B07DC00073F}">
      <dgm:prSet phldrT="[文字]" custT="1"/>
      <dgm:spPr/>
      <dgm:t>
        <a:bodyPr/>
        <a:lstStyle/>
        <a:p>
          <a:r>
            <a:rPr lang="zh-TW" altLang="en-US" sz="2000" dirty="0" smtClean="0"/>
            <a:t>心有不滿的員工</a:t>
          </a:r>
          <a:endParaRPr lang="zh-TW" altLang="en-US" sz="2000" dirty="0"/>
        </a:p>
      </dgm:t>
    </dgm:pt>
    <dgm:pt modelId="{999933A1-AFBF-4D80-BEA5-7B031ADBEE2E}" type="parTrans" cxnId="{3A2ADCB7-916B-4152-BD4F-54464FBD3FE9}">
      <dgm:prSet/>
      <dgm:spPr/>
      <dgm:t>
        <a:bodyPr/>
        <a:lstStyle/>
        <a:p>
          <a:endParaRPr lang="zh-TW" altLang="en-US" sz="1800"/>
        </a:p>
      </dgm:t>
    </dgm:pt>
    <dgm:pt modelId="{D4B81B7A-4DFC-4BE8-92A1-B57E9F7F52BC}" type="sibTrans" cxnId="{3A2ADCB7-916B-4152-BD4F-54464FBD3FE9}">
      <dgm:prSet/>
      <dgm:spPr/>
      <dgm:t>
        <a:bodyPr/>
        <a:lstStyle/>
        <a:p>
          <a:endParaRPr lang="zh-TW" altLang="en-US" sz="1800"/>
        </a:p>
      </dgm:t>
    </dgm:pt>
    <dgm:pt modelId="{DA68BCCF-B8DA-4F2B-A283-B109F572662D}">
      <dgm:prSet phldrT="[文字]" custT="1"/>
      <dgm:spPr/>
      <dgm:t>
        <a:bodyPr/>
        <a:lstStyle/>
        <a:p>
          <a:r>
            <a:rPr lang="zh-TW" altLang="en-US" sz="2000" dirty="0" smtClean="0"/>
            <a:t>專業駭客</a:t>
          </a:r>
          <a:endParaRPr lang="zh-TW" altLang="en-US" sz="2000" dirty="0"/>
        </a:p>
      </dgm:t>
    </dgm:pt>
    <dgm:pt modelId="{AA28F40F-0964-4E8F-A65F-4426774DD5AC}" type="parTrans" cxnId="{86754635-2AB3-4D9E-9D56-BE422D70E704}">
      <dgm:prSet/>
      <dgm:spPr/>
      <dgm:t>
        <a:bodyPr/>
        <a:lstStyle/>
        <a:p>
          <a:endParaRPr lang="zh-TW" altLang="en-US" sz="1800"/>
        </a:p>
      </dgm:t>
    </dgm:pt>
    <dgm:pt modelId="{E81FEDE9-9E23-44C9-8132-1EBE481C430B}" type="sibTrans" cxnId="{86754635-2AB3-4D9E-9D56-BE422D70E704}">
      <dgm:prSet/>
      <dgm:spPr/>
      <dgm:t>
        <a:bodyPr/>
        <a:lstStyle/>
        <a:p>
          <a:endParaRPr lang="zh-TW" altLang="en-US" sz="1800"/>
        </a:p>
      </dgm:t>
    </dgm:pt>
    <dgm:pt modelId="{D4DC9726-A732-4731-8E2B-87F59831CF9C}">
      <dgm:prSet phldrT="[文字]" custT="1"/>
      <dgm:spPr/>
      <dgm:t>
        <a:bodyPr/>
        <a:lstStyle/>
        <a:p>
          <a:r>
            <a:rPr lang="zh-TW" altLang="en-US" sz="1800" dirty="0" smtClean="0"/>
            <a:t>他們尋找方法盜接有線電視或竊取密碼使用免費資源等。</a:t>
          </a:r>
          <a:endParaRPr lang="zh-TW" altLang="en-US" sz="1800" dirty="0"/>
        </a:p>
      </dgm:t>
    </dgm:pt>
    <dgm:pt modelId="{3CDF842A-6CC4-40C0-97C7-BB2E6A7C2889}" type="parTrans" cxnId="{BF0A2A2C-978D-4E86-B56A-2B97CBA754D7}">
      <dgm:prSet/>
      <dgm:spPr/>
      <dgm:t>
        <a:bodyPr/>
        <a:lstStyle/>
        <a:p>
          <a:endParaRPr lang="zh-TW" altLang="en-US" sz="1800"/>
        </a:p>
      </dgm:t>
    </dgm:pt>
    <dgm:pt modelId="{44FC5686-B01A-42AF-8FD9-3B79C40A27D7}" type="sibTrans" cxnId="{BF0A2A2C-978D-4E86-B56A-2B97CBA754D7}">
      <dgm:prSet/>
      <dgm:spPr/>
      <dgm:t>
        <a:bodyPr/>
        <a:lstStyle/>
        <a:p>
          <a:endParaRPr lang="zh-TW" altLang="en-US" sz="1800"/>
        </a:p>
      </dgm:t>
    </dgm:pt>
    <dgm:pt modelId="{311D03DD-C078-4A27-881F-784BBDB8FE55}">
      <dgm:prSet phldrT="[文字]" custT="1"/>
      <dgm:spPr/>
      <dgm:t>
        <a:bodyPr/>
        <a:lstStyle/>
        <a:p>
          <a:r>
            <a:rPr lang="zh-TW" altLang="en-US" sz="1800" dirty="0" smtClean="0"/>
            <a:t>通常不具備技術能力，只會使用工具進行攻擊。</a:t>
          </a:r>
          <a:endParaRPr lang="zh-TW" altLang="en-US" sz="1800" dirty="0"/>
        </a:p>
      </dgm:t>
    </dgm:pt>
    <dgm:pt modelId="{74CF2BF0-48D5-4340-A7ED-7C2E7DF0DF1B}" type="parTrans" cxnId="{6342DED1-F341-4EC6-8352-ADC31B58BD9F}">
      <dgm:prSet/>
      <dgm:spPr/>
      <dgm:t>
        <a:bodyPr/>
        <a:lstStyle/>
        <a:p>
          <a:endParaRPr lang="zh-TW" altLang="en-US" sz="1800"/>
        </a:p>
      </dgm:t>
    </dgm:pt>
    <dgm:pt modelId="{5A13F575-5579-450C-9826-2702B59687B1}" type="sibTrans" cxnId="{6342DED1-F341-4EC6-8352-ADC31B58BD9F}">
      <dgm:prSet/>
      <dgm:spPr/>
      <dgm:t>
        <a:bodyPr/>
        <a:lstStyle/>
        <a:p>
          <a:endParaRPr lang="zh-TW" altLang="en-US" sz="1800"/>
        </a:p>
      </dgm:t>
    </dgm:pt>
    <dgm:pt modelId="{C0DC1FB5-45A2-4BCB-A7CA-A195A8C1A53E}">
      <dgm:prSet phldrT="[文字]" custT="1"/>
      <dgm:spPr/>
      <dgm:t>
        <a:bodyPr/>
        <a:lstStyle/>
        <a:p>
          <a:r>
            <a:rPr lang="zh-TW" altLang="en-US" sz="1800" dirty="0" smtClean="0"/>
            <a:t>未必有高明的技術，但因為身在組織內部，經常造成極大的傷害。</a:t>
          </a:r>
          <a:endParaRPr lang="zh-TW" altLang="en-US" sz="1800" dirty="0"/>
        </a:p>
      </dgm:t>
    </dgm:pt>
    <dgm:pt modelId="{BA850B86-B4FA-4D39-96F6-15E140B2FAFB}" type="parTrans" cxnId="{F2D45F2E-CDCF-4035-A5FD-5826C7A2699D}">
      <dgm:prSet/>
      <dgm:spPr/>
      <dgm:t>
        <a:bodyPr/>
        <a:lstStyle/>
        <a:p>
          <a:endParaRPr lang="zh-TW" altLang="en-US" sz="1800"/>
        </a:p>
      </dgm:t>
    </dgm:pt>
    <dgm:pt modelId="{34EBB4B1-CFF8-44F6-8E64-E34B2F9751F0}" type="sibTrans" cxnId="{F2D45F2E-CDCF-4035-A5FD-5826C7A2699D}">
      <dgm:prSet/>
      <dgm:spPr/>
      <dgm:t>
        <a:bodyPr/>
        <a:lstStyle/>
        <a:p>
          <a:endParaRPr lang="zh-TW" altLang="en-US" sz="1800"/>
        </a:p>
      </dgm:t>
    </dgm:pt>
    <dgm:pt modelId="{825D3BF6-6956-4C05-AF88-14A5E78ACCEC}">
      <dgm:prSet phldrT="[文字]" custT="1"/>
      <dgm:spPr/>
      <dgm:t>
        <a:bodyPr/>
        <a:lstStyle/>
        <a:p>
          <a:r>
            <a:rPr lang="zh-TW" altLang="en-US" sz="1800" dirty="0" smtClean="0"/>
            <a:t>具備高級的技術能力，經常為經濟利益、意識形態、或自我炫耀而發起攻擊。</a:t>
          </a:r>
          <a:endParaRPr lang="zh-TW" altLang="en-US" sz="1800" dirty="0"/>
        </a:p>
      </dgm:t>
    </dgm:pt>
    <dgm:pt modelId="{1DD2AB67-37BF-4D90-ABE8-9EB5046C8A15}" type="parTrans" cxnId="{94F0D675-7139-4C1F-94D9-48B0171E5959}">
      <dgm:prSet/>
      <dgm:spPr/>
      <dgm:t>
        <a:bodyPr/>
        <a:lstStyle/>
        <a:p>
          <a:endParaRPr lang="zh-TW" altLang="en-US" sz="1800"/>
        </a:p>
      </dgm:t>
    </dgm:pt>
    <dgm:pt modelId="{65B74793-5009-431C-8B41-5D657734996A}" type="sibTrans" cxnId="{94F0D675-7139-4C1F-94D9-48B0171E5959}">
      <dgm:prSet/>
      <dgm:spPr/>
      <dgm:t>
        <a:bodyPr/>
        <a:lstStyle/>
        <a:p>
          <a:endParaRPr lang="zh-TW" altLang="en-US" sz="1800"/>
        </a:p>
      </dgm:t>
    </dgm:pt>
    <dgm:pt modelId="{29496A49-ABF0-4749-95C4-CCECE74D0FCC}" type="pres">
      <dgm:prSet presAssocID="{4D1987F8-A10E-4CBA-B6A7-45C4734DD9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7836088-1C8C-4C97-A801-E0AC97836BD5}" type="pres">
      <dgm:prSet presAssocID="{E7A70D4C-1CF7-40F2-A50C-22484225E974}" presName="parentLin" presStyleCnt="0"/>
      <dgm:spPr/>
    </dgm:pt>
    <dgm:pt modelId="{AE8EB716-D218-4C77-821C-77594F98B068}" type="pres">
      <dgm:prSet presAssocID="{E7A70D4C-1CF7-40F2-A50C-22484225E97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A4396BBD-A871-49FC-8E30-65939DBFEA8C}" type="pres">
      <dgm:prSet presAssocID="{E7A70D4C-1CF7-40F2-A50C-22484225E9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6875-6AE4-453E-8251-1452A6BB98CC}" type="pres">
      <dgm:prSet presAssocID="{E7A70D4C-1CF7-40F2-A50C-22484225E974}" presName="negativeSpace" presStyleCnt="0"/>
      <dgm:spPr/>
    </dgm:pt>
    <dgm:pt modelId="{76F3926B-EE4E-4A7A-9117-49E8A6FF3993}" type="pres">
      <dgm:prSet presAssocID="{E7A70D4C-1CF7-40F2-A50C-22484225E974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C03083-DC83-4344-BDCD-FA8856A6A78F}" type="pres">
      <dgm:prSet presAssocID="{FD536C95-459F-416C-A0A0-4D4ADB8DDEA5}" presName="spaceBetweenRectangles" presStyleCnt="0"/>
      <dgm:spPr/>
    </dgm:pt>
    <dgm:pt modelId="{415AF02A-7709-4A30-99F0-5CE69E183A6B}" type="pres">
      <dgm:prSet presAssocID="{3528A1B3-1D01-4350-B721-8314724C1D93}" presName="parentLin" presStyleCnt="0"/>
      <dgm:spPr/>
    </dgm:pt>
    <dgm:pt modelId="{F74A69BB-5A61-4E19-927A-8D24F8EB601A}" type="pres">
      <dgm:prSet presAssocID="{3528A1B3-1D01-4350-B721-8314724C1D93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D0A05B32-D60E-4D96-979F-D910BF18160A}" type="pres">
      <dgm:prSet presAssocID="{3528A1B3-1D01-4350-B721-8314724C1D9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1BB13D-4C20-4D4E-ACD6-8A585A422D60}" type="pres">
      <dgm:prSet presAssocID="{3528A1B3-1D01-4350-B721-8314724C1D93}" presName="negativeSpace" presStyleCnt="0"/>
      <dgm:spPr/>
    </dgm:pt>
    <dgm:pt modelId="{EF9F0E86-47B1-4A99-A459-2AD0DB5CF92B}" type="pres">
      <dgm:prSet presAssocID="{3528A1B3-1D01-4350-B721-8314724C1D9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72EF21-573A-43C4-93D7-568A25B7A2C2}" type="pres">
      <dgm:prSet presAssocID="{2CDAC509-562E-4BD3-8ABB-3B96CB1CC8CF}" presName="spaceBetweenRectangles" presStyleCnt="0"/>
      <dgm:spPr/>
    </dgm:pt>
    <dgm:pt modelId="{A681110E-3170-4E44-AB65-74ED75CB72FD}" type="pres">
      <dgm:prSet presAssocID="{65DE347A-13A8-4F41-A58A-4B07DC00073F}" presName="parentLin" presStyleCnt="0"/>
      <dgm:spPr/>
    </dgm:pt>
    <dgm:pt modelId="{FB0BB058-5B37-425F-BA21-40E8191AD447}" type="pres">
      <dgm:prSet presAssocID="{65DE347A-13A8-4F41-A58A-4B07DC00073F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0619B773-B84B-42B2-AA6F-2685E917FD36}" type="pres">
      <dgm:prSet presAssocID="{65DE347A-13A8-4F41-A58A-4B07DC00073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F1CCC0-EDCB-475C-9040-61B44EEF5FEA}" type="pres">
      <dgm:prSet presAssocID="{65DE347A-13A8-4F41-A58A-4B07DC00073F}" presName="negativeSpace" presStyleCnt="0"/>
      <dgm:spPr/>
    </dgm:pt>
    <dgm:pt modelId="{A917F36D-4BAE-447C-B338-3CAE054B2472}" type="pres">
      <dgm:prSet presAssocID="{65DE347A-13A8-4F41-A58A-4B07DC00073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C1A1EA-E3AD-4656-8F03-8E930237CDEA}" type="pres">
      <dgm:prSet presAssocID="{D4B81B7A-4DFC-4BE8-92A1-B57E9F7F52BC}" presName="spaceBetweenRectangles" presStyleCnt="0"/>
      <dgm:spPr/>
    </dgm:pt>
    <dgm:pt modelId="{977515B3-823A-440D-8895-E1CF33F2E345}" type="pres">
      <dgm:prSet presAssocID="{DA68BCCF-B8DA-4F2B-A283-B109F572662D}" presName="parentLin" presStyleCnt="0"/>
      <dgm:spPr/>
    </dgm:pt>
    <dgm:pt modelId="{0E699012-D1DA-4DC5-93F3-3B9694BD93EE}" type="pres">
      <dgm:prSet presAssocID="{DA68BCCF-B8DA-4F2B-A283-B109F572662D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8B7D139-61F6-457F-A8A4-B0F7F78E67F9}" type="pres">
      <dgm:prSet presAssocID="{DA68BCCF-B8DA-4F2B-A283-B109F57266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A0E8A1-4529-45F3-B9DA-5C5EC2DA9514}" type="pres">
      <dgm:prSet presAssocID="{DA68BCCF-B8DA-4F2B-A283-B109F572662D}" presName="negativeSpace" presStyleCnt="0"/>
      <dgm:spPr/>
    </dgm:pt>
    <dgm:pt modelId="{85884520-AC82-41E6-80A3-B128DBA94ED8}" type="pres">
      <dgm:prSet presAssocID="{DA68BCCF-B8DA-4F2B-A283-B109F572662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C01C285-AB1B-4392-947D-8DDBC5281C66}" type="presOf" srcId="{C0DC1FB5-45A2-4BCB-A7CA-A195A8C1A53E}" destId="{A917F36D-4BAE-447C-B338-3CAE054B2472}" srcOrd="0" destOrd="0" presId="urn:microsoft.com/office/officeart/2005/8/layout/list1"/>
    <dgm:cxn modelId="{405F1B95-4B92-413E-ABA1-B60CAB2A8C68}" type="presOf" srcId="{3528A1B3-1D01-4350-B721-8314724C1D93}" destId="{F74A69BB-5A61-4E19-927A-8D24F8EB601A}" srcOrd="0" destOrd="0" presId="urn:microsoft.com/office/officeart/2005/8/layout/list1"/>
    <dgm:cxn modelId="{3A2ADCB7-916B-4152-BD4F-54464FBD3FE9}" srcId="{4D1987F8-A10E-4CBA-B6A7-45C4734DD9B6}" destId="{65DE347A-13A8-4F41-A58A-4B07DC00073F}" srcOrd="2" destOrd="0" parTransId="{999933A1-AFBF-4D80-BEA5-7B031ADBEE2E}" sibTransId="{D4B81B7A-4DFC-4BE8-92A1-B57E9F7F52BC}"/>
    <dgm:cxn modelId="{2D947206-F658-4A0D-A499-3DCDB81CA4C0}" type="presOf" srcId="{311D03DD-C078-4A27-881F-784BBDB8FE55}" destId="{EF9F0E86-47B1-4A99-A459-2AD0DB5CF92B}" srcOrd="0" destOrd="0" presId="urn:microsoft.com/office/officeart/2005/8/layout/list1"/>
    <dgm:cxn modelId="{6342DED1-F341-4EC6-8352-ADC31B58BD9F}" srcId="{3528A1B3-1D01-4350-B721-8314724C1D93}" destId="{311D03DD-C078-4A27-881F-784BBDB8FE55}" srcOrd="0" destOrd="0" parTransId="{74CF2BF0-48D5-4340-A7ED-7C2E7DF0DF1B}" sibTransId="{5A13F575-5579-450C-9826-2702B59687B1}"/>
    <dgm:cxn modelId="{B4781C7F-6039-4BC9-BEC8-C39713B4BA0F}" type="presOf" srcId="{E7A70D4C-1CF7-40F2-A50C-22484225E974}" destId="{AE8EB716-D218-4C77-821C-77594F98B068}" srcOrd="0" destOrd="0" presId="urn:microsoft.com/office/officeart/2005/8/layout/list1"/>
    <dgm:cxn modelId="{F2D45F2E-CDCF-4035-A5FD-5826C7A2699D}" srcId="{65DE347A-13A8-4F41-A58A-4B07DC00073F}" destId="{C0DC1FB5-45A2-4BCB-A7CA-A195A8C1A53E}" srcOrd="0" destOrd="0" parTransId="{BA850B86-B4FA-4D39-96F6-15E140B2FAFB}" sibTransId="{34EBB4B1-CFF8-44F6-8E64-E34B2F9751F0}"/>
    <dgm:cxn modelId="{BF0A2A2C-978D-4E86-B56A-2B97CBA754D7}" srcId="{E7A70D4C-1CF7-40F2-A50C-22484225E974}" destId="{D4DC9726-A732-4731-8E2B-87F59831CF9C}" srcOrd="0" destOrd="0" parTransId="{3CDF842A-6CC4-40C0-97C7-BB2E6A7C2889}" sibTransId="{44FC5686-B01A-42AF-8FD9-3B79C40A27D7}"/>
    <dgm:cxn modelId="{22791E80-1AE7-4C11-A6AB-F67C81BD6225}" srcId="{4D1987F8-A10E-4CBA-B6A7-45C4734DD9B6}" destId="{E7A70D4C-1CF7-40F2-A50C-22484225E974}" srcOrd="0" destOrd="0" parTransId="{DC89CFCD-DC99-48ED-B3E4-E9E1439854F0}" sibTransId="{FD536C95-459F-416C-A0A0-4D4ADB8DDEA5}"/>
    <dgm:cxn modelId="{686BC52E-4843-4A98-8F42-E50C8C7EA6D9}" type="presOf" srcId="{65DE347A-13A8-4F41-A58A-4B07DC00073F}" destId="{FB0BB058-5B37-425F-BA21-40E8191AD447}" srcOrd="0" destOrd="0" presId="urn:microsoft.com/office/officeart/2005/8/layout/list1"/>
    <dgm:cxn modelId="{DC7D56A4-173A-4A31-800D-1B3BEF7E7445}" srcId="{4D1987F8-A10E-4CBA-B6A7-45C4734DD9B6}" destId="{3528A1B3-1D01-4350-B721-8314724C1D93}" srcOrd="1" destOrd="0" parTransId="{05BA8CFD-51E0-4535-9967-7B597D4D3966}" sibTransId="{2CDAC509-562E-4BD3-8ABB-3B96CB1CC8CF}"/>
    <dgm:cxn modelId="{94F0D675-7139-4C1F-94D9-48B0171E5959}" srcId="{DA68BCCF-B8DA-4F2B-A283-B109F572662D}" destId="{825D3BF6-6956-4C05-AF88-14A5E78ACCEC}" srcOrd="0" destOrd="0" parTransId="{1DD2AB67-37BF-4D90-ABE8-9EB5046C8A15}" sibTransId="{65B74793-5009-431C-8B41-5D657734996A}"/>
    <dgm:cxn modelId="{B0E3479B-B6AB-4275-BC88-A886D4DD0825}" type="presOf" srcId="{D4DC9726-A732-4731-8E2B-87F59831CF9C}" destId="{76F3926B-EE4E-4A7A-9117-49E8A6FF3993}" srcOrd="0" destOrd="0" presId="urn:microsoft.com/office/officeart/2005/8/layout/list1"/>
    <dgm:cxn modelId="{0491E3C3-E371-4AC0-9402-6543495B0A99}" type="presOf" srcId="{E7A70D4C-1CF7-40F2-A50C-22484225E974}" destId="{A4396BBD-A871-49FC-8E30-65939DBFEA8C}" srcOrd="1" destOrd="0" presId="urn:microsoft.com/office/officeart/2005/8/layout/list1"/>
    <dgm:cxn modelId="{1FBF66C1-D31C-4A45-8083-9E99049A7BFE}" type="presOf" srcId="{825D3BF6-6956-4C05-AF88-14A5E78ACCEC}" destId="{85884520-AC82-41E6-80A3-B128DBA94ED8}" srcOrd="0" destOrd="0" presId="urn:microsoft.com/office/officeart/2005/8/layout/list1"/>
    <dgm:cxn modelId="{65371843-C59B-49A3-A4C3-60BD1540A439}" type="presOf" srcId="{DA68BCCF-B8DA-4F2B-A283-B109F572662D}" destId="{88B7D139-61F6-457F-A8A4-B0F7F78E67F9}" srcOrd="1" destOrd="0" presId="urn:microsoft.com/office/officeart/2005/8/layout/list1"/>
    <dgm:cxn modelId="{67B7B0B0-E094-4C2D-B758-281243BCB986}" type="presOf" srcId="{DA68BCCF-B8DA-4F2B-A283-B109F572662D}" destId="{0E699012-D1DA-4DC5-93F3-3B9694BD93EE}" srcOrd="0" destOrd="0" presId="urn:microsoft.com/office/officeart/2005/8/layout/list1"/>
    <dgm:cxn modelId="{9A760954-B745-44A4-8010-99EF8C78B86B}" type="presOf" srcId="{3528A1B3-1D01-4350-B721-8314724C1D93}" destId="{D0A05B32-D60E-4D96-979F-D910BF18160A}" srcOrd="1" destOrd="0" presId="urn:microsoft.com/office/officeart/2005/8/layout/list1"/>
    <dgm:cxn modelId="{64F880E6-51DF-4A3A-AC4E-93F50E2F1AE7}" type="presOf" srcId="{65DE347A-13A8-4F41-A58A-4B07DC00073F}" destId="{0619B773-B84B-42B2-AA6F-2685E917FD36}" srcOrd="1" destOrd="0" presId="urn:microsoft.com/office/officeart/2005/8/layout/list1"/>
    <dgm:cxn modelId="{86754635-2AB3-4D9E-9D56-BE422D70E704}" srcId="{4D1987F8-A10E-4CBA-B6A7-45C4734DD9B6}" destId="{DA68BCCF-B8DA-4F2B-A283-B109F572662D}" srcOrd="3" destOrd="0" parTransId="{AA28F40F-0964-4E8F-A65F-4426774DD5AC}" sibTransId="{E81FEDE9-9E23-44C9-8132-1EBE481C430B}"/>
    <dgm:cxn modelId="{0D5541C1-33C0-4E9A-A37D-4BD7C957988F}" type="presOf" srcId="{4D1987F8-A10E-4CBA-B6A7-45C4734DD9B6}" destId="{29496A49-ABF0-4749-95C4-CCECE74D0FCC}" srcOrd="0" destOrd="0" presId="urn:microsoft.com/office/officeart/2005/8/layout/list1"/>
    <dgm:cxn modelId="{EFFA994E-B8F3-4519-BB2D-C1A4717554F4}" type="presParOf" srcId="{29496A49-ABF0-4749-95C4-CCECE74D0FCC}" destId="{17836088-1C8C-4C97-A801-E0AC97836BD5}" srcOrd="0" destOrd="0" presId="urn:microsoft.com/office/officeart/2005/8/layout/list1"/>
    <dgm:cxn modelId="{7007492F-5AF3-4BC1-87E1-8BFA04EF3C39}" type="presParOf" srcId="{17836088-1C8C-4C97-A801-E0AC97836BD5}" destId="{AE8EB716-D218-4C77-821C-77594F98B068}" srcOrd="0" destOrd="0" presId="urn:microsoft.com/office/officeart/2005/8/layout/list1"/>
    <dgm:cxn modelId="{1DD02B55-C163-4266-8E4E-A463EA1CB43C}" type="presParOf" srcId="{17836088-1C8C-4C97-A801-E0AC97836BD5}" destId="{A4396BBD-A871-49FC-8E30-65939DBFEA8C}" srcOrd="1" destOrd="0" presId="urn:microsoft.com/office/officeart/2005/8/layout/list1"/>
    <dgm:cxn modelId="{668A2A05-27AD-40DF-8237-081B8E9ADA6E}" type="presParOf" srcId="{29496A49-ABF0-4749-95C4-CCECE74D0FCC}" destId="{8E2A6875-6AE4-453E-8251-1452A6BB98CC}" srcOrd="1" destOrd="0" presId="urn:microsoft.com/office/officeart/2005/8/layout/list1"/>
    <dgm:cxn modelId="{E5C59ECB-5253-4DB8-B128-1D8DB6542C68}" type="presParOf" srcId="{29496A49-ABF0-4749-95C4-CCECE74D0FCC}" destId="{76F3926B-EE4E-4A7A-9117-49E8A6FF3993}" srcOrd="2" destOrd="0" presId="urn:microsoft.com/office/officeart/2005/8/layout/list1"/>
    <dgm:cxn modelId="{411B7CC3-12C1-4DFA-B50C-DBEFD0BC5253}" type="presParOf" srcId="{29496A49-ABF0-4749-95C4-CCECE74D0FCC}" destId="{2BC03083-DC83-4344-BDCD-FA8856A6A78F}" srcOrd="3" destOrd="0" presId="urn:microsoft.com/office/officeart/2005/8/layout/list1"/>
    <dgm:cxn modelId="{9EA97C05-48A3-4C31-8E5D-B2127AF05653}" type="presParOf" srcId="{29496A49-ABF0-4749-95C4-CCECE74D0FCC}" destId="{415AF02A-7709-4A30-99F0-5CE69E183A6B}" srcOrd="4" destOrd="0" presId="urn:microsoft.com/office/officeart/2005/8/layout/list1"/>
    <dgm:cxn modelId="{14670124-8716-432E-90F3-B192F113946B}" type="presParOf" srcId="{415AF02A-7709-4A30-99F0-5CE69E183A6B}" destId="{F74A69BB-5A61-4E19-927A-8D24F8EB601A}" srcOrd="0" destOrd="0" presId="urn:microsoft.com/office/officeart/2005/8/layout/list1"/>
    <dgm:cxn modelId="{DD240018-7F58-46FD-B8B2-F417ED5EF5EB}" type="presParOf" srcId="{415AF02A-7709-4A30-99F0-5CE69E183A6B}" destId="{D0A05B32-D60E-4D96-979F-D910BF18160A}" srcOrd="1" destOrd="0" presId="urn:microsoft.com/office/officeart/2005/8/layout/list1"/>
    <dgm:cxn modelId="{75060253-A2A4-4E0F-942A-D6808A881EAF}" type="presParOf" srcId="{29496A49-ABF0-4749-95C4-CCECE74D0FCC}" destId="{681BB13D-4C20-4D4E-ACD6-8A585A422D60}" srcOrd="5" destOrd="0" presId="urn:microsoft.com/office/officeart/2005/8/layout/list1"/>
    <dgm:cxn modelId="{2D671DE5-5686-4AC1-96E1-60C4D49BD2F0}" type="presParOf" srcId="{29496A49-ABF0-4749-95C4-CCECE74D0FCC}" destId="{EF9F0E86-47B1-4A99-A459-2AD0DB5CF92B}" srcOrd="6" destOrd="0" presId="urn:microsoft.com/office/officeart/2005/8/layout/list1"/>
    <dgm:cxn modelId="{06E466D0-181E-418F-89E3-69625087962B}" type="presParOf" srcId="{29496A49-ABF0-4749-95C4-CCECE74D0FCC}" destId="{C672EF21-573A-43C4-93D7-568A25B7A2C2}" srcOrd="7" destOrd="0" presId="urn:microsoft.com/office/officeart/2005/8/layout/list1"/>
    <dgm:cxn modelId="{19A82303-D823-4259-8BF2-4B18AE77BB64}" type="presParOf" srcId="{29496A49-ABF0-4749-95C4-CCECE74D0FCC}" destId="{A681110E-3170-4E44-AB65-74ED75CB72FD}" srcOrd="8" destOrd="0" presId="urn:microsoft.com/office/officeart/2005/8/layout/list1"/>
    <dgm:cxn modelId="{3A0E90C5-53D0-4351-95B8-305CC836F339}" type="presParOf" srcId="{A681110E-3170-4E44-AB65-74ED75CB72FD}" destId="{FB0BB058-5B37-425F-BA21-40E8191AD447}" srcOrd="0" destOrd="0" presId="urn:microsoft.com/office/officeart/2005/8/layout/list1"/>
    <dgm:cxn modelId="{7C32C404-392D-462F-8D12-BF7FA5526F5D}" type="presParOf" srcId="{A681110E-3170-4E44-AB65-74ED75CB72FD}" destId="{0619B773-B84B-42B2-AA6F-2685E917FD36}" srcOrd="1" destOrd="0" presId="urn:microsoft.com/office/officeart/2005/8/layout/list1"/>
    <dgm:cxn modelId="{BC5A7DA9-B2B4-472B-BE47-1B2E987EE85C}" type="presParOf" srcId="{29496A49-ABF0-4749-95C4-CCECE74D0FCC}" destId="{11F1CCC0-EDCB-475C-9040-61B44EEF5FEA}" srcOrd="9" destOrd="0" presId="urn:microsoft.com/office/officeart/2005/8/layout/list1"/>
    <dgm:cxn modelId="{A940718E-27C4-4703-BA9F-EEEC7D57AD0F}" type="presParOf" srcId="{29496A49-ABF0-4749-95C4-CCECE74D0FCC}" destId="{A917F36D-4BAE-447C-B338-3CAE054B2472}" srcOrd="10" destOrd="0" presId="urn:microsoft.com/office/officeart/2005/8/layout/list1"/>
    <dgm:cxn modelId="{67786119-5A5C-4068-8335-BC6D2B5ABE72}" type="presParOf" srcId="{29496A49-ABF0-4749-95C4-CCECE74D0FCC}" destId="{26C1A1EA-E3AD-4656-8F03-8E930237CDEA}" srcOrd="11" destOrd="0" presId="urn:microsoft.com/office/officeart/2005/8/layout/list1"/>
    <dgm:cxn modelId="{63B27F57-BE0F-4FDC-9E9C-1D971CA710DF}" type="presParOf" srcId="{29496A49-ABF0-4749-95C4-CCECE74D0FCC}" destId="{977515B3-823A-440D-8895-E1CF33F2E345}" srcOrd="12" destOrd="0" presId="urn:microsoft.com/office/officeart/2005/8/layout/list1"/>
    <dgm:cxn modelId="{AAC8179C-4815-44B2-9256-57FBCC79BCAE}" type="presParOf" srcId="{977515B3-823A-440D-8895-E1CF33F2E345}" destId="{0E699012-D1DA-4DC5-93F3-3B9694BD93EE}" srcOrd="0" destOrd="0" presId="urn:microsoft.com/office/officeart/2005/8/layout/list1"/>
    <dgm:cxn modelId="{6E29A039-AEC7-41C2-9964-27BCA5F8918D}" type="presParOf" srcId="{977515B3-823A-440D-8895-E1CF33F2E345}" destId="{88B7D139-61F6-457F-A8A4-B0F7F78E67F9}" srcOrd="1" destOrd="0" presId="urn:microsoft.com/office/officeart/2005/8/layout/list1"/>
    <dgm:cxn modelId="{4D572303-E70E-4C98-BC9A-6CF756833F80}" type="presParOf" srcId="{29496A49-ABF0-4749-95C4-CCECE74D0FCC}" destId="{96A0E8A1-4529-45F3-B9DA-5C5EC2DA9514}" srcOrd="13" destOrd="0" presId="urn:microsoft.com/office/officeart/2005/8/layout/list1"/>
    <dgm:cxn modelId="{104915AF-3077-4622-925B-6F5E0872E7AF}" type="presParOf" srcId="{29496A49-ABF0-4749-95C4-CCECE74D0FCC}" destId="{85884520-AC82-41E6-80A3-B128DBA94ED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E0894-AFDB-4877-BD03-79846D50B95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9C7A7A8-B46D-419B-818C-C534E1D1651C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Calibri" pitchFamily="34" charset="0"/>
              <a:ea typeface="+mn-ea"/>
            </a:rPr>
            <a:t>黑帽駭客</a:t>
          </a:r>
          <a:endParaRPr lang="en-US" altLang="zh-TW" sz="2000" dirty="0" smtClean="0">
            <a:latin typeface="Calibri" pitchFamily="34" charset="0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2000" dirty="0" smtClean="0">
              <a:latin typeface="Calibri" pitchFamily="34" charset="0"/>
              <a:ea typeface="+mn-ea"/>
            </a:rPr>
            <a:t>blackhat hackers </a:t>
          </a:r>
          <a:endParaRPr lang="zh-TW" altLang="en-US" sz="2000" dirty="0">
            <a:latin typeface="Calibri" pitchFamily="34" charset="0"/>
            <a:ea typeface="+mn-ea"/>
          </a:endParaRPr>
        </a:p>
      </dgm:t>
    </dgm:pt>
    <dgm:pt modelId="{9D24C189-3339-4F20-B15A-818D7CA55F27}" type="parTrans" cxnId="{4D79F0CF-5896-4D5A-991B-AF1DD72EEC5E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F7DBC7FE-97E2-4E41-8069-193A63D62AB2}" type="sibTrans" cxnId="{4D79F0CF-5896-4D5A-991B-AF1DD72EEC5E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20849765-8B08-4767-8799-009CF4038A0A}">
      <dgm:prSet phldrT="[文字]" custT="1"/>
      <dgm:spPr/>
      <dgm:t>
        <a:bodyPr anchor="ctr"/>
        <a:lstStyle/>
        <a:p>
          <a:r>
            <a:rPr lang="en-US" altLang="zh-TW" sz="1800" dirty="0" smtClean="0">
              <a:latin typeface="Calibri" pitchFamily="34" charset="0"/>
              <a:ea typeface="+mn-ea"/>
            </a:rPr>
            <a:t>Hacker</a:t>
          </a:r>
          <a:r>
            <a:rPr lang="zh-TW" altLang="en-US" sz="1800" dirty="0" smtClean="0">
              <a:latin typeface="Calibri" pitchFamily="34" charset="0"/>
              <a:ea typeface="+mn-ea"/>
            </a:rPr>
            <a:t> 原指玩電腦的狂熱分子，但漸被用來指惡意攻擊電腦系統及網路的人。</a:t>
          </a:r>
          <a:endParaRPr lang="zh-TW" altLang="en-US" sz="1800" dirty="0">
            <a:latin typeface="Calibri" pitchFamily="34" charset="0"/>
            <a:ea typeface="+mn-ea"/>
          </a:endParaRPr>
        </a:p>
      </dgm:t>
    </dgm:pt>
    <dgm:pt modelId="{7C67481E-139F-4BCC-84FA-DA5E59CDD5A9}" type="parTrans" cxnId="{B1386391-E507-449B-BFF4-EF196BE02EBF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397B02A1-7235-4395-BA8F-C1929081257C}" type="sibTrans" cxnId="{B1386391-E507-449B-BFF4-EF196BE02EBF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DDF31CA7-E8C1-4457-895D-530AE3F1905F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Calibri" pitchFamily="34" charset="0"/>
              <a:ea typeface="+mn-ea"/>
            </a:rPr>
            <a:t>白帽駭客</a:t>
          </a:r>
          <a:endParaRPr lang="en-US" altLang="zh-TW" sz="2000" dirty="0" smtClean="0">
            <a:latin typeface="Calibri" pitchFamily="34" charset="0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2000" dirty="0" smtClean="0">
              <a:latin typeface="Calibri" pitchFamily="34" charset="0"/>
              <a:ea typeface="+mn-ea"/>
            </a:rPr>
            <a:t>whitehat or ethical hackers</a:t>
          </a:r>
          <a:endParaRPr lang="zh-TW" altLang="en-US" sz="2000" dirty="0">
            <a:latin typeface="Calibri" pitchFamily="34" charset="0"/>
            <a:ea typeface="+mn-ea"/>
          </a:endParaRPr>
        </a:p>
      </dgm:t>
    </dgm:pt>
    <dgm:pt modelId="{758DB2A8-F2CB-4A14-89AB-6AA6D0D9E736}" type="parTrans" cxnId="{9254BF59-4656-4851-961C-799CD78A5D32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A8445491-E813-4C70-98BA-AA8CFF124109}" type="sibTrans" cxnId="{9254BF59-4656-4851-961C-799CD78A5D32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0AB2D4E3-5A9E-47E5-BA37-F4C0244498EC}">
      <dgm:prSet phldrT="[文字]" custT="1"/>
      <dgm:spPr/>
      <dgm:t>
        <a:bodyPr anchor="ctr"/>
        <a:lstStyle/>
        <a:p>
          <a:r>
            <a:rPr lang="zh-TW" altLang="en-US" sz="1800" dirty="0" smtClean="0">
              <a:latin typeface="Calibri" pitchFamily="34" charset="0"/>
              <a:ea typeface="+mn-ea"/>
            </a:rPr>
            <a:t>指一些資訊安全專家，以類似駭客的手法檢驗系統與網路，協助公司或組織找到資訊安全漏洞。</a:t>
          </a:r>
          <a:endParaRPr lang="zh-TW" altLang="en-US" sz="1800" dirty="0">
            <a:latin typeface="Calibri" pitchFamily="34" charset="0"/>
            <a:ea typeface="+mn-ea"/>
          </a:endParaRPr>
        </a:p>
      </dgm:t>
    </dgm:pt>
    <dgm:pt modelId="{4258B701-708D-4ACA-AFAB-BBAB12675AF2}" type="parTrans" cxnId="{AB54A662-40BD-4A37-819F-11D3990DF2F7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E1F06C66-3047-4DF8-924B-B42C7EE214F0}" type="sibTrans" cxnId="{AB54A662-40BD-4A37-819F-11D3990DF2F7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C7BB9437-3E0A-4836-B71B-8AC5F424C098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Calibri" pitchFamily="34" charset="0"/>
              <a:ea typeface="+mn-ea"/>
            </a:rPr>
            <a:t>灰帽駭客</a:t>
          </a:r>
          <a:endParaRPr lang="en-US" altLang="zh-TW" sz="2000" dirty="0" smtClean="0">
            <a:latin typeface="Calibri" pitchFamily="34" charset="0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2000" dirty="0" smtClean="0">
              <a:latin typeface="Calibri" pitchFamily="34" charset="0"/>
              <a:ea typeface="+mn-ea"/>
            </a:rPr>
            <a:t>grayhat hackers</a:t>
          </a:r>
          <a:endParaRPr lang="zh-TW" altLang="en-US" sz="2000" dirty="0">
            <a:latin typeface="Calibri" pitchFamily="34" charset="0"/>
            <a:ea typeface="+mn-ea"/>
          </a:endParaRPr>
        </a:p>
      </dgm:t>
    </dgm:pt>
    <dgm:pt modelId="{F1E15B8F-DD37-4E60-81B4-92BA77166220}" type="parTrans" cxnId="{32A3DC7E-7BFC-43A0-BDA0-A89AC1662F6C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10277D9D-30B9-42E2-89E2-90C74AF27124}" type="sibTrans" cxnId="{32A3DC7E-7BFC-43A0-BDA0-A89AC1662F6C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3CB6EDAD-4EBB-4E2D-8F1D-37F2A1ED7D2D}">
      <dgm:prSet phldrT="[文字]" custT="1"/>
      <dgm:spPr/>
      <dgm:t>
        <a:bodyPr anchor="ctr"/>
        <a:lstStyle/>
        <a:p>
          <a:r>
            <a:rPr lang="zh-TW" altLang="en-US" sz="1800" dirty="0" smtClean="0">
              <a:latin typeface="Calibri" pitchFamily="34" charset="0"/>
              <a:ea typeface="+mn-ea"/>
            </a:rPr>
            <a:t>指大多不違法，但又遊走法律邊緣常以類似駭客之手法便宜行事者。</a:t>
          </a:r>
          <a:endParaRPr lang="zh-TW" altLang="en-US" sz="1800" dirty="0">
            <a:latin typeface="Calibri" pitchFamily="34" charset="0"/>
            <a:ea typeface="+mn-ea"/>
          </a:endParaRPr>
        </a:p>
      </dgm:t>
    </dgm:pt>
    <dgm:pt modelId="{FABC592B-300F-4196-88E9-A32DE0AE64BD}" type="parTrans" cxnId="{9A87E218-5D45-41A7-BE53-4D850B2C7B24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BFB4263F-30C1-4423-A738-69DFB6EA25D6}" type="sibTrans" cxnId="{9A87E218-5D45-41A7-BE53-4D850B2C7B24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084BE96C-4F3E-40CE-AAA1-8B1AF03AE28A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Calibri" pitchFamily="34" charset="0"/>
              <a:ea typeface="+mn-ea"/>
            </a:rPr>
            <a:t>改革的黑帽駭客</a:t>
          </a:r>
          <a:endParaRPr lang="en-US" altLang="zh-TW" sz="2000" dirty="0" smtClean="0">
            <a:latin typeface="Calibri" pitchFamily="34" charset="0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2000" dirty="0" smtClean="0">
              <a:latin typeface="Calibri" pitchFamily="34" charset="0"/>
              <a:ea typeface="+mn-ea"/>
            </a:rPr>
            <a:t>reformed blackhat hackers</a:t>
          </a:r>
          <a:endParaRPr lang="zh-TW" altLang="en-US" sz="2000" dirty="0">
            <a:latin typeface="Calibri" pitchFamily="34" charset="0"/>
            <a:ea typeface="+mn-ea"/>
          </a:endParaRPr>
        </a:p>
      </dgm:t>
    </dgm:pt>
    <dgm:pt modelId="{EF3A0D67-18DE-4F08-B8B1-0FCAAACD81EC}" type="parTrans" cxnId="{72FE8B3E-CFAE-4395-8E60-AA35B2960235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BE3861BA-BEB5-4DC1-8863-7B5F8CB07A7E}" type="sibTrans" cxnId="{72FE8B3E-CFAE-4395-8E60-AA35B2960235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0728B1C1-CB6E-4D42-992B-9C3A96F037F6}">
      <dgm:prSet phldrT="[文字]" custT="1"/>
      <dgm:spPr/>
      <dgm:t>
        <a:bodyPr anchor="ctr"/>
        <a:lstStyle/>
        <a:p>
          <a:r>
            <a:rPr lang="zh-TW" altLang="en-US" sz="1800" dirty="0" smtClean="0">
              <a:latin typeface="Calibri" pitchFamily="34" charset="0"/>
              <a:ea typeface="+mn-ea"/>
            </a:rPr>
            <a:t>指願意協助資訊安全人員瞭解駭客手法的駭客。</a:t>
          </a:r>
          <a:endParaRPr lang="zh-TW" altLang="en-US" sz="1800" dirty="0">
            <a:latin typeface="Calibri" pitchFamily="34" charset="0"/>
            <a:ea typeface="+mn-ea"/>
          </a:endParaRPr>
        </a:p>
      </dgm:t>
    </dgm:pt>
    <dgm:pt modelId="{A1A578C6-7E29-4095-AFCA-69907ACC8D50}" type="parTrans" cxnId="{75A5B77F-6591-409E-A0B4-85BB0D6F3A80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756363B4-68FD-4CDE-A309-89BEFACB5926}" type="sibTrans" cxnId="{75A5B77F-6591-409E-A0B4-85BB0D6F3A80}">
      <dgm:prSet/>
      <dgm:spPr/>
      <dgm:t>
        <a:bodyPr/>
        <a:lstStyle/>
        <a:p>
          <a:endParaRPr lang="zh-TW" altLang="en-US">
            <a:latin typeface="Calibri" pitchFamily="34" charset="0"/>
            <a:ea typeface="+mn-ea"/>
          </a:endParaRPr>
        </a:p>
      </dgm:t>
    </dgm:pt>
    <dgm:pt modelId="{141131D1-F8D7-4ED1-93EF-D74103F1F9CE}" type="pres">
      <dgm:prSet presAssocID="{C84E0894-AFDB-4877-BD03-79846D50B95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DA5A1AB-0080-4D06-99E1-9A19B3366D85}" type="pres">
      <dgm:prSet presAssocID="{39C7A7A8-B46D-419B-818C-C534E1D1651C}" presName="linNode" presStyleCnt="0"/>
      <dgm:spPr/>
    </dgm:pt>
    <dgm:pt modelId="{7AB8BA00-06AE-4963-BB88-FB57F20B0A7F}" type="pres">
      <dgm:prSet presAssocID="{39C7A7A8-B46D-419B-818C-C534E1D1651C}" presName="parentShp" presStyleLbl="node1" presStyleIdx="0" presStyleCnt="4" custScaleX="782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2B27D9-96B9-4B0D-AB73-9B4BE89AFE86}" type="pres">
      <dgm:prSet presAssocID="{39C7A7A8-B46D-419B-818C-C534E1D1651C}" presName="childShp" presStyleLbl="bgAccFollowNode1" presStyleIdx="0" presStyleCnt="4" custScaleX="11159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C275C3-E5FA-4FF5-98B4-FD3C870FB45B}" type="pres">
      <dgm:prSet presAssocID="{F7DBC7FE-97E2-4E41-8069-193A63D62AB2}" presName="spacing" presStyleCnt="0"/>
      <dgm:spPr/>
    </dgm:pt>
    <dgm:pt modelId="{88BE4A29-8740-48FF-A8E3-8F17A3D7F15D}" type="pres">
      <dgm:prSet presAssocID="{DDF31CA7-E8C1-4457-895D-530AE3F1905F}" presName="linNode" presStyleCnt="0"/>
      <dgm:spPr/>
    </dgm:pt>
    <dgm:pt modelId="{0F7112BB-BF75-4FF2-B26E-25A38D015942}" type="pres">
      <dgm:prSet presAssocID="{DDF31CA7-E8C1-4457-895D-530AE3F1905F}" presName="parentShp" presStyleLbl="node1" presStyleIdx="1" presStyleCnt="4" custScaleX="782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3A13DF-FB8E-4E5C-84FC-D6E42D120FDC}" type="pres">
      <dgm:prSet presAssocID="{DDF31CA7-E8C1-4457-895D-530AE3F1905F}" presName="childShp" presStyleLbl="bgAccFollowNode1" presStyleIdx="1" presStyleCnt="4" custScaleX="11159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BB7455-F9F4-4EB4-91F4-D7A3251006B5}" type="pres">
      <dgm:prSet presAssocID="{A8445491-E813-4C70-98BA-AA8CFF124109}" presName="spacing" presStyleCnt="0"/>
      <dgm:spPr/>
    </dgm:pt>
    <dgm:pt modelId="{F79BFB0E-9DBF-40EF-9439-7019CA649F80}" type="pres">
      <dgm:prSet presAssocID="{C7BB9437-3E0A-4836-B71B-8AC5F424C098}" presName="linNode" presStyleCnt="0"/>
      <dgm:spPr/>
    </dgm:pt>
    <dgm:pt modelId="{FAA0B269-01F4-499E-8A90-1C5B06CFB418}" type="pres">
      <dgm:prSet presAssocID="{C7BB9437-3E0A-4836-B71B-8AC5F424C098}" presName="parentShp" presStyleLbl="node1" presStyleIdx="2" presStyleCnt="4" custScaleX="782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E2E885-C098-4D8B-841B-175EB7D9563C}" type="pres">
      <dgm:prSet presAssocID="{C7BB9437-3E0A-4836-B71B-8AC5F424C098}" presName="childShp" presStyleLbl="bgAccFollowNode1" presStyleIdx="2" presStyleCnt="4" custScaleX="11159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1AE32F-09BB-464A-9AC6-E50E10860538}" type="pres">
      <dgm:prSet presAssocID="{10277D9D-30B9-42E2-89E2-90C74AF27124}" presName="spacing" presStyleCnt="0"/>
      <dgm:spPr/>
    </dgm:pt>
    <dgm:pt modelId="{75183481-641D-4E26-A849-52FB88125AC7}" type="pres">
      <dgm:prSet presAssocID="{084BE96C-4F3E-40CE-AAA1-8B1AF03AE28A}" presName="linNode" presStyleCnt="0"/>
      <dgm:spPr/>
    </dgm:pt>
    <dgm:pt modelId="{0AE68438-F871-47C3-8A73-150B8B10BFDC}" type="pres">
      <dgm:prSet presAssocID="{084BE96C-4F3E-40CE-AAA1-8B1AF03AE28A}" presName="parentShp" presStyleLbl="node1" presStyleIdx="3" presStyleCnt="4" custScaleX="782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A2D697-6D04-4EC7-9A64-D4B87128ECB6}" type="pres">
      <dgm:prSet presAssocID="{084BE96C-4F3E-40CE-AAA1-8B1AF03AE28A}" presName="childShp" presStyleLbl="bgAccFollowNode1" presStyleIdx="3" presStyleCnt="4" custScaleX="11159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5A5B77F-6591-409E-A0B4-85BB0D6F3A80}" srcId="{084BE96C-4F3E-40CE-AAA1-8B1AF03AE28A}" destId="{0728B1C1-CB6E-4D42-992B-9C3A96F037F6}" srcOrd="0" destOrd="0" parTransId="{A1A578C6-7E29-4095-AFCA-69907ACC8D50}" sibTransId="{756363B4-68FD-4CDE-A309-89BEFACB5926}"/>
    <dgm:cxn modelId="{B1386391-E507-449B-BFF4-EF196BE02EBF}" srcId="{39C7A7A8-B46D-419B-818C-C534E1D1651C}" destId="{20849765-8B08-4767-8799-009CF4038A0A}" srcOrd="0" destOrd="0" parTransId="{7C67481E-139F-4BCC-84FA-DA5E59CDD5A9}" sibTransId="{397B02A1-7235-4395-BA8F-C1929081257C}"/>
    <dgm:cxn modelId="{511962EA-3568-4B6A-8364-CA2FEA9A2C16}" type="presOf" srcId="{3CB6EDAD-4EBB-4E2D-8F1D-37F2A1ED7D2D}" destId="{79E2E885-C098-4D8B-841B-175EB7D9563C}" srcOrd="0" destOrd="0" presId="urn:microsoft.com/office/officeart/2005/8/layout/vList6"/>
    <dgm:cxn modelId="{5D04853A-645C-4F24-9D76-E1781EBF13A2}" type="presOf" srcId="{0AB2D4E3-5A9E-47E5-BA37-F4C0244498EC}" destId="{743A13DF-FB8E-4E5C-84FC-D6E42D120FDC}" srcOrd="0" destOrd="0" presId="urn:microsoft.com/office/officeart/2005/8/layout/vList6"/>
    <dgm:cxn modelId="{BD65CD43-7AB0-45CE-819E-46864636841F}" type="presOf" srcId="{084BE96C-4F3E-40CE-AAA1-8B1AF03AE28A}" destId="{0AE68438-F871-47C3-8A73-150B8B10BFDC}" srcOrd="0" destOrd="0" presId="urn:microsoft.com/office/officeart/2005/8/layout/vList6"/>
    <dgm:cxn modelId="{72FE8B3E-CFAE-4395-8E60-AA35B2960235}" srcId="{C84E0894-AFDB-4877-BD03-79846D50B95A}" destId="{084BE96C-4F3E-40CE-AAA1-8B1AF03AE28A}" srcOrd="3" destOrd="0" parTransId="{EF3A0D67-18DE-4F08-B8B1-0FCAAACD81EC}" sibTransId="{BE3861BA-BEB5-4DC1-8863-7B5F8CB07A7E}"/>
    <dgm:cxn modelId="{D6CD3092-8CFD-4332-8356-719C2EA345DE}" type="presOf" srcId="{C84E0894-AFDB-4877-BD03-79846D50B95A}" destId="{141131D1-F8D7-4ED1-93EF-D74103F1F9CE}" srcOrd="0" destOrd="0" presId="urn:microsoft.com/office/officeart/2005/8/layout/vList6"/>
    <dgm:cxn modelId="{95A3CA66-479D-4B79-BCBC-EC990B30EE65}" type="presOf" srcId="{C7BB9437-3E0A-4836-B71B-8AC5F424C098}" destId="{FAA0B269-01F4-499E-8A90-1C5B06CFB418}" srcOrd="0" destOrd="0" presId="urn:microsoft.com/office/officeart/2005/8/layout/vList6"/>
    <dgm:cxn modelId="{31423EB9-F552-495F-9363-DAF3A3AE2AF9}" type="presOf" srcId="{20849765-8B08-4767-8799-009CF4038A0A}" destId="{5C2B27D9-96B9-4B0D-AB73-9B4BE89AFE86}" srcOrd="0" destOrd="0" presId="urn:microsoft.com/office/officeart/2005/8/layout/vList6"/>
    <dgm:cxn modelId="{AB54A662-40BD-4A37-819F-11D3990DF2F7}" srcId="{DDF31CA7-E8C1-4457-895D-530AE3F1905F}" destId="{0AB2D4E3-5A9E-47E5-BA37-F4C0244498EC}" srcOrd="0" destOrd="0" parTransId="{4258B701-708D-4ACA-AFAB-BBAB12675AF2}" sibTransId="{E1F06C66-3047-4DF8-924B-B42C7EE214F0}"/>
    <dgm:cxn modelId="{E792E61C-5229-4CFC-89DC-63DCD1C29EE9}" type="presOf" srcId="{39C7A7A8-B46D-419B-818C-C534E1D1651C}" destId="{7AB8BA00-06AE-4963-BB88-FB57F20B0A7F}" srcOrd="0" destOrd="0" presId="urn:microsoft.com/office/officeart/2005/8/layout/vList6"/>
    <dgm:cxn modelId="{32A3DC7E-7BFC-43A0-BDA0-A89AC1662F6C}" srcId="{C84E0894-AFDB-4877-BD03-79846D50B95A}" destId="{C7BB9437-3E0A-4836-B71B-8AC5F424C098}" srcOrd="2" destOrd="0" parTransId="{F1E15B8F-DD37-4E60-81B4-92BA77166220}" sibTransId="{10277D9D-30B9-42E2-89E2-90C74AF27124}"/>
    <dgm:cxn modelId="{4D79F0CF-5896-4D5A-991B-AF1DD72EEC5E}" srcId="{C84E0894-AFDB-4877-BD03-79846D50B95A}" destId="{39C7A7A8-B46D-419B-818C-C534E1D1651C}" srcOrd="0" destOrd="0" parTransId="{9D24C189-3339-4F20-B15A-818D7CA55F27}" sibTransId="{F7DBC7FE-97E2-4E41-8069-193A63D62AB2}"/>
    <dgm:cxn modelId="{69254BB7-4928-40C2-983B-A5AFF0603356}" type="presOf" srcId="{DDF31CA7-E8C1-4457-895D-530AE3F1905F}" destId="{0F7112BB-BF75-4FF2-B26E-25A38D015942}" srcOrd="0" destOrd="0" presId="urn:microsoft.com/office/officeart/2005/8/layout/vList6"/>
    <dgm:cxn modelId="{9254BF59-4656-4851-961C-799CD78A5D32}" srcId="{C84E0894-AFDB-4877-BD03-79846D50B95A}" destId="{DDF31CA7-E8C1-4457-895D-530AE3F1905F}" srcOrd="1" destOrd="0" parTransId="{758DB2A8-F2CB-4A14-89AB-6AA6D0D9E736}" sibTransId="{A8445491-E813-4C70-98BA-AA8CFF124109}"/>
    <dgm:cxn modelId="{7CB2A788-426F-4259-AE3D-C876E9165603}" type="presOf" srcId="{0728B1C1-CB6E-4D42-992B-9C3A96F037F6}" destId="{7AA2D697-6D04-4EC7-9A64-D4B87128ECB6}" srcOrd="0" destOrd="0" presId="urn:microsoft.com/office/officeart/2005/8/layout/vList6"/>
    <dgm:cxn modelId="{9A87E218-5D45-41A7-BE53-4D850B2C7B24}" srcId="{C7BB9437-3E0A-4836-B71B-8AC5F424C098}" destId="{3CB6EDAD-4EBB-4E2D-8F1D-37F2A1ED7D2D}" srcOrd="0" destOrd="0" parTransId="{FABC592B-300F-4196-88E9-A32DE0AE64BD}" sibTransId="{BFB4263F-30C1-4423-A738-69DFB6EA25D6}"/>
    <dgm:cxn modelId="{3EB9F4B9-CD87-4B0B-9B3C-ABC618DE5E69}" type="presParOf" srcId="{141131D1-F8D7-4ED1-93EF-D74103F1F9CE}" destId="{ADA5A1AB-0080-4D06-99E1-9A19B3366D85}" srcOrd="0" destOrd="0" presId="urn:microsoft.com/office/officeart/2005/8/layout/vList6"/>
    <dgm:cxn modelId="{66E5A3C1-5FA5-49A9-A825-EE518086E96C}" type="presParOf" srcId="{ADA5A1AB-0080-4D06-99E1-9A19B3366D85}" destId="{7AB8BA00-06AE-4963-BB88-FB57F20B0A7F}" srcOrd="0" destOrd="0" presId="urn:microsoft.com/office/officeart/2005/8/layout/vList6"/>
    <dgm:cxn modelId="{4CFEEBF3-1306-42AF-9DE0-36615DAA2D67}" type="presParOf" srcId="{ADA5A1AB-0080-4D06-99E1-9A19B3366D85}" destId="{5C2B27D9-96B9-4B0D-AB73-9B4BE89AFE86}" srcOrd="1" destOrd="0" presId="urn:microsoft.com/office/officeart/2005/8/layout/vList6"/>
    <dgm:cxn modelId="{18F59ACD-38DE-469D-9BCC-FF5A6FAE49EC}" type="presParOf" srcId="{141131D1-F8D7-4ED1-93EF-D74103F1F9CE}" destId="{DBC275C3-E5FA-4FF5-98B4-FD3C870FB45B}" srcOrd="1" destOrd="0" presId="urn:microsoft.com/office/officeart/2005/8/layout/vList6"/>
    <dgm:cxn modelId="{32951B1D-66C5-44E4-985D-BF527DB8D1F2}" type="presParOf" srcId="{141131D1-F8D7-4ED1-93EF-D74103F1F9CE}" destId="{88BE4A29-8740-48FF-A8E3-8F17A3D7F15D}" srcOrd="2" destOrd="0" presId="urn:microsoft.com/office/officeart/2005/8/layout/vList6"/>
    <dgm:cxn modelId="{E111E34C-9DCC-4E0A-96E8-AFA533B1C92E}" type="presParOf" srcId="{88BE4A29-8740-48FF-A8E3-8F17A3D7F15D}" destId="{0F7112BB-BF75-4FF2-B26E-25A38D015942}" srcOrd="0" destOrd="0" presId="urn:microsoft.com/office/officeart/2005/8/layout/vList6"/>
    <dgm:cxn modelId="{6FA41D37-5A42-4A00-9AEA-44F52200A2BC}" type="presParOf" srcId="{88BE4A29-8740-48FF-A8E3-8F17A3D7F15D}" destId="{743A13DF-FB8E-4E5C-84FC-D6E42D120FDC}" srcOrd="1" destOrd="0" presId="urn:microsoft.com/office/officeart/2005/8/layout/vList6"/>
    <dgm:cxn modelId="{B17514CD-14FD-4E39-895F-C8739791B839}" type="presParOf" srcId="{141131D1-F8D7-4ED1-93EF-D74103F1F9CE}" destId="{EEBB7455-F9F4-4EB4-91F4-D7A3251006B5}" srcOrd="3" destOrd="0" presId="urn:microsoft.com/office/officeart/2005/8/layout/vList6"/>
    <dgm:cxn modelId="{34F74A3D-9DB2-4048-BC11-FDF2DBCC8739}" type="presParOf" srcId="{141131D1-F8D7-4ED1-93EF-D74103F1F9CE}" destId="{F79BFB0E-9DBF-40EF-9439-7019CA649F80}" srcOrd="4" destOrd="0" presId="urn:microsoft.com/office/officeart/2005/8/layout/vList6"/>
    <dgm:cxn modelId="{AD228EF8-0EA0-487D-B294-8131EE4CB3C7}" type="presParOf" srcId="{F79BFB0E-9DBF-40EF-9439-7019CA649F80}" destId="{FAA0B269-01F4-499E-8A90-1C5B06CFB418}" srcOrd="0" destOrd="0" presId="urn:microsoft.com/office/officeart/2005/8/layout/vList6"/>
    <dgm:cxn modelId="{180AC36F-79C4-4896-968C-BF2CE0D3CFF5}" type="presParOf" srcId="{F79BFB0E-9DBF-40EF-9439-7019CA649F80}" destId="{79E2E885-C098-4D8B-841B-175EB7D9563C}" srcOrd="1" destOrd="0" presId="urn:microsoft.com/office/officeart/2005/8/layout/vList6"/>
    <dgm:cxn modelId="{CEC41DD0-EC2E-4A10-AE42-2E29C237D2E0}" type="presParOf" srcId="{141131D1-F8D7-4ED1-93EF-D74103F1F9CE}" destId="{D31AE32F-09BB-464A-9AC6-E50E10860538}" srcOrd="5" destOrd="0" presId="urn:microsoft.com/office/officeart/2005/8/layout/vList6"/>
    <dgm:cxn modelId="{E8D0EC5E-A346-467B-B497-6D1315DE4195}" type="presParOf" srcId="{141131D1-F8D7-4ED1-93EF-D74103F1F9CE}" destId="{75183481-641D-4E26-A849-52FB88125AC7}" srcOrd="6" destOrd="0" presId="urn:microsoft.com/office/officeart/2005/8/layout/vList6"/>
    <dgm:cxn modelId="{3AB5171B-FCF7-402A-A6AD-A62A598F0476}" type="presParOf" srcId="{75183481-641D-4E26-A849-52FB88125AC7}" destId="{0AE68438-F871-47C3-8A73-150B8B10BFDC}" srcOrd="0" destOrd="0" presId="urn:microsoft.com/office/officeart/2005/8/layout/vList6"/>
    <dgm:cxn modelId="{C8511FC1-C60A-426F-AC1C-65A73D7EB7D3}" type="presParOf" srcId="{75183481-641D-4E26-A849-52FB88125AC7}" destId="{7AA2D697-6D04-4EC7-9A64-D4B87128ECB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98549-6A6B-46A6-AF34-FF24C3B268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2A8E610-D4D1-482E-BEE4-3D050EE43F02}">
      <dgm:prSet phldrT="[文字]" custT="1"/>
      <dgm:spPr/>
      <dgm:t>
        <a:bodyPr/>
        <a:lstStyle/>
        <a:p>
          <a:r>
            <a:rPr lang="zh-TW" altLang="en-US" sz="2400" dirty="0" smtClean="0"/>
            <a:t>掃描網站伺服器</a:t>
          </a:r>
          <a:endParaRPr lang="zh-TW" altLang="en-US" sz="2400" dirty="0"/>
        </a:p>
      </dgm:t>
    </dgm:pt>
    <dgm:pt modelId="{4949C0E7-B049-4DB8-B3E1-5971DBF16AC2}" type="parTrans" cxnId="{B9F40A33-0F7B-4471-AB68-268D8DBE243F}">
      <dgm:prSet/>
      <dgm:spPr/>
      <dgm:t>
        <a:bodyPr/>
        <a:lstStyle/>
        <a:p>
          <a:endParaRPr lang="zh-TW" altLang="en-US" sz="2400"/>
        </a:p>
      </dgm:t>
    </dgm:pt>
    <dgm:pt modelId="{8706EA59-BC35-4B14-A90E-67A66C646339}" type="sibTrans" cxnId="{B9F40A33-0F7B-4471-AB68-268D8DBE243F}">
      <dgm:prSet custT="1"/>
      <dgm:spPr/>
      <dgm:t>
        <a:bodyPr/>
        <a:lstStyle/>
        <a:p>
          <a:endParaRPr lang="zh-TW" altLang="en-US" sz="2400"/>
        </a:p>
      </dgm:t>
    </dgm:pt>
    <dgm:pt modelId="{3088A920-E3F6-45E7-AF1A-441199145C35}">
      <dgm:prSet custT="1"/>
      <dgm:spPr/>
      <dgm:t>
        <a:bodyPr/>
        <a:lstStyle/>
        <a:p>
          <a:r>
            <a:rPr lang="zh-TW" altLang="en-US" sz="2400" smtClean="0"/>
            <a:t>瞭解網站及其弱點</a:t>
          </a:r>
          <a:endParaRPr lang="en-US" altLang="zh-TW" sz="2400" dirty="0" smtClean="0"/>
        </a:p>
      </dgm:t>
    </dgm:pt>
    <dgm:pt modelId="{F28B416C-DDAF-4524-97B4-66DBD418015D}" type="parTrans" cxnId="{C6C393E8-B8B1-4458-8231-C972F39E359E}">
      <dgm:prSet/>
      <dgm:spPr/>
      <dgm:t>
        <a:bodyPr/>
        <a:lstStyle/>
        <a:p>
          <a:endParaRPr lang="zh-TW" altLang="en-US" sz="2400"/>
        </a:p>
      </dgm:t>
    </dgm:pt>
    <dgm:pt modelId="{30F3677D-2B37-4617-B843-54D72B997D68}" type="sibTrans" cxnId="{C6C393E8-B8B1-4458-8231-C972F39E359E}">
      <dgm:prSet custT="1"/>
      <dgm:spPr/>
      <dgm:t>
        <a:bodyPr/>
        <a:lstStyle/>
        <a:p>
          <a:endParaRPr lang="zh-TW" altLang="en-US" sz="2400"/>
        </a:p>
      </dgm:t>
    </dgm:pt>
    <dgm:pt modelId="{EB999D53-1C51-4CD5-88EA-E15C798284EA}">
      <dgm:prSet custT="1"/>
      <dgm:spPr/>
      <dgm:t>
        <a:bodyPr/>
        <a:lstStyle/>
        <a:p>
          <a:r>
            <a:rPr lang="zh-TW" altLang="en-US" sz="2400" dirty="0" smtClean="0"/>
            <a:t>攻擊網頁伺服器</a:t>
          </a:r>
          <a:endParaRPr lang="en-US" altLang="zh-TW" sz="2400" dirty="0" smtClean="0"/>
        </a:p>
      </dgm:t>
    </dgm:pt>
    <dgm:pt modelId="{70050891-0114-48A9-8AB1-5CEC79C81AA1}" type="parTrans" cxnId="{FCE8F1E9-E501-42DA-977B-DA69679E52A8}">
      <dgm:prSet/>
      <dgm:spPr/>
      <dgm:t>
        <a:bodyPr/>
        <a:lstStyle/>
        <a:p>
          <a:endParaRPr lang="zh-TW" altLang="en-US" sz="2400"/>
        </a:p>
      </dgm:t>
    </dgm:pt>
    <dgm:pt modelId="{FF89DAEC-ED99-49FE-B11E-3B79AB39FD02}" type="sibTrans" cxnId="{FCE8F1E9-E501-42DA-977B-DA69679E52A8}">
      <dgm:prSet custT="1"/>
      <dgm:spPr/>
      <dgm:t>
        <a:bodyPr/>
        <a:lstStyle/>
        <a:p>
          <a:endParaRPr lang="zh-TW" altLang="en-US" sz="2400"/>
        </a:p>
      </dgm:t>
    </dgm:pt>
    <dgm:pt modelId="{EAE0C689-7673-47D0-A577-6326877C7C0B}">
      <dgm:prSet custT="1"/>
      <dgm:spPr/>
      <dgm:t>
        <a:bodyPr/>
        <a:lstStyle/>
        <a:p>
          <a:r>
            <a:rPr lang="zh-TW" altLang="en-US" sz="2400" dirty="0" smtClean="0"/>
            <a:t>攻擊網站應用程式</a:t>
          </a:r>
          <a:endParaRPr lang="en-US" altLang="zh-TW" sz="2400" dirty="0" smtClean="0"/>
        </a:p>
      </dgm:t>
    </dgm:pt>
    <dgm:pt modelId="{7B788334-3892-4992-B9FF-001394195B3D}" type="parTrans" cxnId="{1C3762F1-BBE4-4A27-8A6A-30FB76EFA4B3}">
      <dgm:prSet/>
      <dgm:spPr/>
      <dgm:t>
        <a:bodyPr/>
        <a:lstStyle/>
        <a:p>
          <a:endParaRPr lang="zh-TW" altLang="en-US" sz="2400"/>
        </a:p>
      </dgm:t>
    </dgm:pt>
    <dgm:pt modelId="{073342B8-F571-4F0E-A6B4-CD6A5B4D5390}" type="sibTrans" cxnId="{1C3762F1-BBE4-4A27-8A6A-30FB76EFA4B3}">
      <dgm:prSet custT="1"/>
      <dgm:spPr/>
      <dgm:t>
        <a:bodyPr/>
        <a:lstStyle/>
        <a:p>
          <a:endParaRPr lang="zh-TW" altLang="en-US" sz="2400"/>
        </a:p>
      </dgm:t>
    </dgm:pt>
    <dgm:pt modelId="{A5CC06E9-B352-4F36-B8DE-E32304DEC2E6}">
      <dgm:prSet custT="1"/>
      <dgm:spPr/>
      <dgm:t>
        <a:bodyPr/>
        <a:lstStyle/>
        <a:p>
          <a:r>
            <a:rPr lang="zh-TW" altLang="en-US" sz="2400" smtClean="0"/>
            <a:t>攻擊身分驗證</a:t>
          </a:r>
          <a:endParaRPr lang="en-US" altLang="zh-TW" sz="2400" dirty="0" smtClean="0"/>
        </a:p>
      </dgm:t>
    </dgm:pt>
    <dgm:pt modelId="{AF2427CF-0F87-4757-ADBC-F49A876A1066}" type="parTrans" cxnId="{9E07E933-0BED-40DA-8FBC-4D8CDEBB1CBA}">
      <dgm:prSet/>
      <dgm:spPr/>
      <dgm:t>
        <a:bodyPr/>
        <a:lstStyle/>
        <a:p>
          <a:endParaRPr lang="zh-TW" altLang="en-US" sz="2400"/>
        </a:p>
      </dgm:t>
    </dgm:pt>
    <dgm:pt modelId="{98711AB7-5E91-474A-8506-2E8ADDABD578}" type="sibTrans" cxnId="{9E07E933-0BED-40DA-8FBC-4D8CDEBB1CBA}">
      <dgm:prSet custT="1"/>
      <dgm:spPr/>
      <dgm:t>
        <a:bodyPr/>
        <a:lstStyle/>
        <a:p>
          <a:endParaRPr lang="zh-TW" altLang="en-US" sz="2400"/>
        </a:p>
      </dgm:t>
    </dgm:pt>
    <dgm:pt modelId="{2053AEC7-6F6E-423E-9FD4-B00281520BE7}">
      <dgm:prSet custT="1"/>
      <dgm:spPr/>
      <dgm:t>
        <a:bodyPr/>
        <a:lstStyle/>
        <a:p>
          <a:r>
            <a:rPr lang="zh-TW" altLang="en-US" sz="2400" smtClean="0"/>
            <a:t>利用資料庫</a:t>
          </a:r>
          <a:endParaRPr lang="zh-TW" altLang="en-US" sz="2400" dirty="0"/>
        </a:p>
      </dgm:t>
    </dgm:pt>
    <dgm:pt modelId="{6F65C3CE-2E81-4FE9-B931-1C2C12BCEDDB}" type="parTrans" cxnId="{784EDE49-579D-4B15-B576-F2A2AFD19BD4}">
      <dgm:prSet/>
      <dgm:spPr/>
      <dgm:t>
        <a:bodyPr/>
        <a:lstStyle/>
        <a:p>
          <a:endParaRPr lang="zh-TW" altLang="en-US" sz="2400"/>
        </a:p>
      </dgm:t>
    </dgm:pt>
    <dgm:pt modelId="{526823E6-8910-49D2-9B02-18AF6D636C6B}" type="sibTrans" cxnId="{784EDE49-579D-4B15-B576-F2A2AFD19BD4}">
      <dgm:prSet/>
      <dgm:spPr/>
      <dgm:t>
        <a:bodyPr/>
        <a:lstStyle/>
        <a:p>
          <a:endParaRPr lang="zh-TW" altLang="en-US" sz="2400"/>
        </a:p>
      </dgm:t>
    </dgm:pt>
    <dgm:pt modelId="{FDE4354A-6B9D-4659-B8B2-D5E2BFFF666C}" type="pres">
      <dgm:prSet presAssocID="{D4998549-6A6B-46A6-AF34-FF24C3B268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35E616-9431-4C52-8625-027B473D940F}" type="pres">
      <dgm:prSet presAssocID="{B2A8E610-D4D1-482E-BEE4-3D050EE43F0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681156-045A-4291-BB09-428367415B53}" type="pres">
      <dgm:prSet presAssocID="{8706EA59-BC35-4B14-A90E-67A66C646339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459E2BF3-5824-4823-A3FA-8BCF22D33238}" type="pres">
      <dgm:prSet presAssocID="{8706EA59-BC35-4B14-A90E-67A66C646339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85E6ABE5-7FB4-43DA-A1EB-55D58B739B2D}" type="pres">
      <dgm:prSet presAssocID="{3088A920-E3F6-45E7-AF1A-441199145C3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C4EB0F-E8C2-4D0E-8814-D1BF1708F177}" type="pres">
      <dgm:prSet presAssocID="{30F3677D-2B37-4617-B843-54D72B997D68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3F9A7680-FAFD-4339-9BEE-69C357AEF379}" type="pres">
      <dgm:prSet presAssocID="{30F3677D-2B37-4617-B843-54D72B997D68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4B503601-66D4-4AC4-870D-E765B54AC5A5}" type="pres">
      <dgm:prSet presAssocID="{EB999D53-1C51-4CD5-88EA-E15C798284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E9619D-0B30-4D72-9C5F-83265ADE40F8}" type="pres">
      <dgm:prSet presAssocID="{FF89DAEC-ED99-49FE-B11E-3B79AB39FD02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F6D34EF0-5263-420F-BD85-C5EAD1FFAE0E}" type="pres">
      <dgm:prSet presAssocID="{FF89DAEC-ED99-49FE-B11E-3B79AB39FD02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C15A1BDC-85BB-45F4-A87F-FBA6576B337E}" type="pres">
      <dgm:prSet presAssocID="{EAE0C689-7673-47D0-A577-6326877C7C0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41971A-171E-4F25-B1AC-F9BD5A2DD9EC}" type="pres">
      <dgm:prSet presAssocID="{073342B8-F571-4F0E-A6B4-CD6A5B4D5390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38439F71-8B20-4DC9-8B03-02E6CA6A2722}" type="pres">
      <dgm:prSet presAssocID="{073342B8-F571-4F0E-A6B4-CD6A5B4D5390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88035BE6-3899-4F75-B867-A13AF7A31174}" type="pres">
      <dgm:prSet presAssocID="{A5CC06E9-B352-4F36-B8DE-E32304DEC2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E927A-23ED-4A41-A7D3-9B7499BE1F87}" type="pres">
      <dgm:prSet presAssocID="{98711AB7-5E91-474A-8506-2E8ADDABD578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6EC840CA-340A-4045-A1D2-E4E0C21AD40E}" type="pres">
      <dgm:prSet presAssocID="{98711AB7-5E91-474A-8506-2E8ADDABD578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E0E8E34F-DD7D-4E3A-9D51-9B87F5FA9D34}" type="pres">
      <dgm:prSet presAssocID="{2053AEC7-6F6E-423E-9FD4-B00281520BE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9F40A33-0F7B-4471-AB68-268D8DBE243F}" srcId="{D4998549-6A6B-46A6-AF34-FF24C3B2686F}" destId="{B2A8E610-D4D1-482E-BEE4-3D050EE43F02}" srcOrd="0" destOrd="0" parTransId="{4949C0E7-B049-4DB8-B3E1-5971DBF16AC2}" sibTransId="{8706EA59-BC35-4B14-A90E-67A66C646339}"/>
    <dgm:cxn modelId="{4C6E6FB0-CCC6-4087-B834-57F6B544ADE1}" type="presOf" srcId="{073342B8-F571-4F0E-A6B4-CD6A5B4D5390}" destId="{38439F71-8B20-4DC9-8B03-02E6CA6A2722}" srcOrd="1" destOrd="0" presId="urn:microsoft.com/office/officeart/2005/8/layout/process5"/>
    <dgm:cxn modelId="{C2C1D0FD-E7E1-4141-8E09-38891157AE62}" type="presOf" srcId="{8706EA59-BC35-4B14-A90E-67A66C646339}" destId="{459E2BF3-5824-4823-A3FA-8BCF22D33238}" srcOrd="1" destOrd="0" presId="urn:microsoft.com/office/officeart/2005/8/layout/process5"/>
    <dgm:cxn modelId="{AAE595BB-0DFE-4BBF-B98A-9ACF06F13F7C}" type="presOf" srcId="{B2A8E610-D4D1-482E-BEE4-3D050EE43F02}" destId="{2235E616-9431-4C52-8625-027B473D940F}" srcOrd="0" destOrd="0" presId="urn:microsoft.com/office/officeart/2005/8/layout/process5"/>
    <dgm:cxn modelId="{38612E9C-2DF4-4AFC-882C-40523B121C6C}" type="presOf" srcId="{2053AEC7-6F6E-423E-9FD4-B00281520BE7}" destId="{E0E8E34F-DD7D-4E3A-9D51-9B87F5FA9D34}" srcOrd="0" destOrd="0" presId="urn:microsoft.com/office/officeart/2005/8/layout/process5"/>
    <dgm:cxn modelId="{F6F1D53E-A619-4BD7-A6E8-613565647783}" type="presOf" srcId="{8706EA59-BC35-4B14-A90E-67A66C646339}" destId="{1D681156-045A-4291-BB09-428367415B53}" srcOrd="0" destOrd="0" presId="urn:microsoft.com/office/officeart/2005/8/layout/process5"/>
    <dgm:cxn modelId="{50317F6A-97F8-4BFC-9BC1-377587B19E73}" type="presOf" srcId="{98711AB7-5E91-474A-8506-2E8ADDABD578}" destId="{0D1E927A-23ED-4A41-A7D3-9B7499BE1F87}" srcOrd="0" destOrd="0" presId="urn:microsoft.com/office/officeart/2005/8/layout/process5"/>
    <dgm:cxn modelId="{784EDE49-579D-4B15-B576-F2A2AFD19BD4}" srcId="{D4998549-6A6B-46A6-AF34-FF24C3B2686F}" destId="{2053AEC7-6F6E-423E-9FD4-B00281520BE7}" srcOrd="5" destOrd="0" parTransId="{6F65C3CE-2E81-4FE9-B931-1C2C12BCEDDB}" sibTransId="{526823E6-8910-49D2-9B02-18AF6D636C6B}"/>
    <dgm:cxn modelId="{3F3FFDAC-5E3B-4506-9232-C5B9826F2F16}" type="presOf" srcId="{30F3677D-2B37-4617-B843-54D72B997D68}" destId="{13C4EB0F-E8C2-4D0E-8814-D1BF1708F177}" srcOrd="0" destOrd="0" presId="urn:microsoft.com/office/officeart/2005/8/layout/process5"/>
    <dgm:cxn modelId="{E3073CD1-23B1-4912-9D58-418B1EEAC645}" type="presOf" srcId="{A5CC06E9-B352-4F36-B8DE-E32304DEC2E6}" destId="{88035BE6-3899-4F75-B867-A13AF7A31174}" srcOrd="0" destOrd="0" presId="urn:microsoft.com/office/officeart/2005/8/layout/process5"/>
    <dgm:cxn modelId="{18B0F352-1D50-401E-8F01-8D6C282E263B}" type="presOf" srcId="{EB999D53-1C51-4CD5-88EA-E15C798284EA}" destId="{4B503601-66D4-4AC4-870D-E765B54AC5A5}" srcOrd="0" destOrd="0" presId="urn:microsoft.com/office/officeart/2005/8/layout/process5"/>
    <dgm:cxn modelId="{27194297-C660-4DC0-923E-BB9279677E86}" type="presOf" srcId="{30F3677D-2B37-4617-B843-54D72B997D68}" destId="{3F9A7680-FAFD-4339-9BEE-69C357AEF379}" srcOrd="1" destOrd="0" presId="urn:microsoft.com/office/officeart/2005/8/layout/process5"/>
    <dgm:cxn modelId="{8FD5CD28-B42A-4352-925D-0E083201C79D}" type="presOf" srcId="{FF89DAEC-ED99-49FE-B11E-3B79AB39FD02}" destId="{F6D34EF0-5263-420F-BD85-C5EAD1FFAE0E}" srcOrd="1" destOrd="0" presId="urn:microsoft.com/office/officeart/2005/8/layout/process5"/>
    <dgm:cxn modelId="{9E07E933-0BED-40DA-8FBC-4D8CDEBB1CBA}" srcId="{D4998549-6A6B-46A6-AF34-FF24C3B2686F}" destId="{A5CC06E9-B352-4F36-B8DE-E32304DEC2E6}" srcOrd="4" destOrd="0" parTransId="{AF2427CF-0F87-4757-ADBC-F49A876A1066}" sibTransId="{98711AB7-5E91-474A-8506-2E8ADDABD578}"/>
    <dgm:cxn modelId="{F591EED2-656E-48C2-9C0B-833B76649CFF}" type="presOf" srcId="{073342B8-F571-4F0E-A6B4-CD6A5B4D5390}" destId="{E141971A-171E-4F25-B1AC-F9BD5A2DD9EC}" srcOrd="0" destOrd="0" presId="urn:microsoft.com/office/officeart/2005/8/layout/process5"/>
    <dgm:cxn modelId="{DA199883-53BC-4CA0-B7DF-EAC085E4EF66}" type="presOf" srcId="{D4998549-6A6B-46A6-AF34-FF24C3B2686F}" destId="{FDE4354A-6B9D-4659-B8B2-D5E2BFFF666C}" srcOrd="0" destOrd="0" presId="urn:microsoft.com/office/officeart/2005/8/layout/process5"/>
    <dgm:cxn modelId="{AF798F49-E434-4A79-9279-763AAA8285E4}" type="presOf" srcId="{98711AB7-5E91-474A-8506-2E8ADDABD578}" destId="{6EC840CA-340A-4045-A1D2-E4E0C21AD40E}" srcOrd="1" destOrd="0" presId="urn:microsoft.com/office/officeart/2005/8/layout/process5"/>
    <dgm:cxn modelId="{9C0B9A54-87E5-4A00-87D2-A52357DB7360}" type="presOf" srcId="{3088A920-E3F6-45E7-AF1A-441199145C35}" destId="{85E6ABE5-7FB4-43DA-A1EB-55D58B739B2D}" srcOrd="0" destOrd="0" presId="urn:microsoft.com/office/officeart/2005/8/layout/process5"/>
    <dgm:cxn modelId="{0672ACE5-51D3-4F4A-AD8C-FE7F7DFCE824}" type="presOf" srcId="{EAE0C689-7673-47D0-A577-6326877C7C0B}" destId="{C15A1BDC-85BB-45F4-A87F-FBA6576B337E}" srcOrd="0" destOrd="0" presId="urn:microsoft.com/office/officeart/2005/8/layout/process5"/>
    <dgm:cxn modelId="{C6C393E8-B8B1-4458-8231-C972F39E359E}" srcId="{D4998549-6A6B-46A6-AF34-FF24C3B2686F}" destId="{3088A920-E3F6-45E7-AF1A-441199145C35}" srcOrd="1" destOrd="0" parTransId="{F28B416C-DDAF-4524-97B4-66DBD418015D}" sibTransId="{30F3677D-2B37-4617-B843-54D72B997D68}"/>
    <dgm:cxn modelId="{5C7E22FC-948C-4499-B93E-04ECCFA426E2}" type="presOf" srcId="{FF89DAEC-ED99-49FE-B11E-3B79AB39FD02}" destId="{AEE9619D-0B30-4D72-9C5F-83265ADE40F8}" srcOrd="0" destOrd="0" presId="urn:microsoft.com/office/officeart/2005/8/layout/process5"/>
    <dgm:cxn modelId="{FCE8F1E9-E501-42DA-977B-DA69679E52A8}" srcId="{D4998549-6A6B-46A6-AF34-FF24C3B2686F}" destId="{EB999D53-1C51-4CD5-88EA-E15C798284EA}" srcOrd="2" destOrd="0" parTransId="{70050891-0114-48A9-8AB1-5CEC79C81AA1}" sibTransId="{FF89DAEC-ED99-49FE-B11E-3B79AB39FD02}"/>
    <dgm:cxn modelId="{1C3762F1-BBE4-4A27-8A6A-30FB76EFA4B3}" srcId="{D4998549-6A6B-46A6-AF34-FF24C3B2686F}" destId="{EAE0C689-7673-47D0-A577-6326877C7C0B}" srcOrd="3" destOrd="0" parTransId="{7B788334-3892-4992-B9FF-001394195B3D}" sibTransId="{073342B8-F571-4F0E-A6B4-CD6A5B4D5390}"/>
    <dgm:cxn modelId="{22AC1E95-1948-4D60-9CEC-D775DFF45009}" type="presParOf" srcId="{FDE4354A-6B9D-4659-B8B2-D5E2BFFF666C}" destId="{2235E616-9431-4C52-8625-027B473D940F}" srcOrd="0" destOrd="0" presId="urn:microsoft.com/office/officeart/2005/8/layout/process5"/>
    <dgm:cxn modelId="{96C96FEC-C687-4E39-9F0D-F26EADFB9F0E}" type="presParOf" srcId="{FDE4354A-6B9D-4659-B8B2-D5E2BFFF666C}" destId="{1D681156-045A-4291-BB09-428367415B53}" srcOrd="1" destOrd="0" presId="urn:microsoft.com/office/officeart/2005/8/layout/process5"/>
    <dgm:cxn modelId="{0CA76830-A74E-4AF8-A299-B81CC3526CBB}" type="presParOf" srcId="{1D681156-045A-4291-BB09-428367415B53}" destId="{459E2BF3-5824-4823-A3FA-8BCF22D33238}" srcOrd="0" destOrd="0" presId="urn:microsoft.com/office/officeart/2005/8/layout/process5"/>
    <dgm:cxn modelId="{D1638AF7-B136-40DA-8F8D-EF46A80324AC}" type="presParOf" srcId="{FDE4354A-6B9D-4659-B8B2-D5E2BFFF666C}" destId="{85E6ABE5-7FB4-43DA-A1EB-55D58B739B2D}" srcOrd="2" destOrd="0" presId="urn:microsoft.com/office/officeart/2005/8/layout/process5"/>
    <dgm:cxn modelId="{08386FB6-7EEC-4836-B7E1-9EDF39E1CA45}" type="presParOf" srcId="{FDE4354A-6B9D-4659-B8B2-D5E2BFFF666C}" destId="{13C4EB0F-E8C2-4D0E-8814-D1BF1708F177}" srcOrd="3" destOrd="0" presId="urn:microsoft.com/office/officeart/2005/8/layout/process5"/>
    <dgm:cxn modelId="{C335F674-BDD9-409E-B353-CCBE974C61CF}" type="presParOf" srcId="{13C4EB0F-E8C2-4D0E-8814-D1BF1708F177}" destId="{3F9A7680-FAFD-4339-9BEE-69C357AEF379}" srcOrd="0" destOrd="0" presId="urn:microsoft.com/office/officeart/2005/8/layout/process5"/>
    <dgm:cxn modelId="{7592BDCA-75BB-4E5E-B92E-F201C75233F9}" type="presParOf" srcId="{FDE4354A-6B9D-4659-B8B2-D5E2BFFF666C}" destId="{4B503601-66D4-4AC4-870D-E765B54AC5A5}" srcOrd="4" destOrd="0" presId="urn:microsoft.com/office/officeart/2005/8/layout/process5"/>
    <dgm:cxn modelId="{1933748D-0FB8-41E6-982F-917EC1F17DD2}" type="presParOf" srcId="{FDE4354A-6B9D-4659-B8B2-D5E2BFFF666C}" destId="{AEE9619D-0B30-4D72-9C5F-83265ADE40F8}" srcOrd="5" destOrd="0" presId="urn:microsoft.com/office/officeart/2005/8/layout/process5"/>
    <dgm:cxn modelId="{5178C7EF-6817-444D-8579-9D3F56101550}" type="presParOf" srcId="{AEE9619D-0B30-4D72-9C5F-83265ADE40F8}" destId="{F6D34EF0-5263-420F-BD85-C5EAD1FFAE0E}" srcOrd="0" destOrd="0" presId="urn:microsoft.com/office/officeart/2005/8/layout/process5"/>
    <dgm:cxn modelId="{663093D7-A010-4818-893C-76D7A179A1CA}" type="presParOf" srcId="{FDE4354A-6B9D-4659-B8B2-D5E2BFFF666C}" destId="{C15A1BDC-85BB-45F4-A87F-FBA6576B337E}" srcOrd="6" destOrd="0" presId="urn:microsoft.com/office/officeart/2005/8/layout/process5"/>
    <dgm:cxn modelId="{94AE30E9-F344-4199-9A10-A705328E6545}" type="presParOf" srcId="{FDE4354A-6B9D-4659-B8B2-D5E2BFFF666C}" destId="{E141971A-171E-4F25-B1AC-F9BD5A2DD9EC}" srcOrd="7" destOrd="0" presId="urn:microsoft.com/office/officeart/2005/8/layout/process5"/>
    <dgm:cxn modelId="{29F9A0EF-0922-4CF4-8D04-281D57A6DE1E}" type="presParOf" srcId="{E141971A-171E-4F25-B1AC-F9BD5A2DD9EC}" destId="{38439F71-8B20-4DC9-8B03-02E6CA6A2722}" srcOrd="0" destOrd="0" presId="urn:microsoft.com/office/officeart/2005/8/layout/process5"/>
    <dgm:cxn modelId="{DE12C8AA-3662-42F7-946A-C43A5A7BCE93}" type="presParOf" srcId="{FDE4354A-6B9D-4659-B8B2-D5E2BFFF666C}" destId="{88035BE6-3899-4F75-B867-A13AF7A31174}" srcOrd="8" destOrd="0" presId="urn:microsoft.com/office/officeart/2005/8/layout/process5"/>
    <dgm:cxn modelId="{84E59941-CE3C-40B7-B8BA-879B3BB9617B}" type="presParOf" srcId="{FDE4354A-6B9D-4659-B8B2-D5E2BFFF666C}" destId="{0D1E927A-23ED-4A41-A7D3-9B7499BE1F87}" srcOrd="9" destOrd="0" presId="urn:microsoft.com/office/officeart/2005/8/layout/process5"/>
    <dgm:cxn modelId="{F6BE7997-E46D-4225-9F9A-DD23D5F71143}" type="presParOf" srcId="{0D1E927A-23ED-4A41-A7D3-9B7499BE1F87}" destId="{6EC840CA-340A-4045-A1D2-E4E0C21AD40E}" srcOrd="0" destOrd="0" presId="urn:microsoft.com/office/officeart/2005/8/layout/process5"/>
    <dgm:cxn modelId="{B054D7C7-C67E-45C5-8A55-7254037A8252}" type="presParOf" srcId="{FDE4354A-6B9D-4659-B8B2-D5E2BFFF666C}" destId="{E0E8E34F-DD7D-4E3A-9D51-9B87F5FA9D3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228A82-6EC2-4010-8BA8-572AE39645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309D58-1F1C-4E42-BCD7-E34947B0ED59}">
      <dgm:prSet phldrT="[文字]" custT="1"/>
      <dgm:spPr/>
      <dgm:t>
        <a:bodyPr/>
        <a:lstStyle/>
        <a:p>
          <a:r>
            <a:rPr lang="zh-TW" altLang="en-US" sz="2000" dirty="0" smtClean="0"/>
            <a:t>對於字串的輸入加以過濾，並限制長度。例如單、雙引號都應排除。這種過濾應該被用在所有的應用軟體中，不光是網站。</a:t>
          </a:r>
          <a:endParaRPr lang="zh-TW" altLang="en-US" sz="2000" dirty="0"/>
        </a:p>
      </dgm:t>
    </dgm:pt>
    <dgm:pt modelId="{44285285-A913-4417-880F-F303BDE4AD85}" type="parTrans" cxnId="{50E7548D-54DE-4C9F-97B8-ECE37C9DD005}">
      <dgm:prSet/>
      <dgm:spPr/>
      <dgm:t>
        <a:bodyPr/>
        <a:lstStyle/>
        <a:p>
          <a:endParaRPr lang="zh-TW" altLang="en-US" sz="2000"/>
        </a:p>
      </dgm:t>
    </dgm:pt>
    <dgm:pt modelId="{9EACCB2E-7D2A-4C38-B3AD-723779999656}" type="sibTrans" cxnId="{50E7548D-54DE-4C9F-97B8-ECE37C9DD005}">
      <dgm:prSet custT="1"/>
      <dgm:spPr/>
      <dgm:t>
        <a:bodyPr/>
        <a:lstStyle/>
        <a:p>
          <a:endParaRPr lang="zh-TW" altLang="en-US" sz="2000"/>
        </a:p>
      </dgm:t>
    </dgm:pt>
    <dgm:pt modelId="{FC484DD2-982D-41C3-8004-1EA25461DA0A}">
      <dgm:prSet custT="1"/>
      <dgm:spPr/>
      <dgm:t>
        <a:bodyPr/>
        <a:lstStyle/>
        <a:p>
          <a:r>
            <a:rPr lang="zh-TW" altLang="en-US" sz="2000" smtClean="0"/>
            <a:t>加強資料庫權限管理，讓網站或軟體不以系統管理員的帳號連結資料庫。</a:t>
          </a:r>
          <a:endParaRPr lang="en-US" altLang="zh-TW" sz="2000" dirty="0" smtClean="0"/>
        </a:p>
      </dgm:t>
    </dgm:pt>
    <dgm:pt modelId="{839A292B-9C65-402E-BB74-16D80571D1A0}" type="parTrans" cxnId="{D51720E1-DB83-4311-AA5C-564AAF39348F}">
      <dgm:prSet/>
      <dgm:spPr/>
      <dgm:t>
        <a:bodyPr/>
        <a:lstStyle/>
        <a:p>
          <a:endParaRPr lang="zh-TW" altLang="en-US" sz="2000"/>
        </a:p>
      </dgm:t>
    </dgm:pt>
    <dgm:pt modelId="{31CE77C3-C278-4C3F-930B-1885E0E9C49F}" type="sibTrans" cxnId="{D51720E1-DB83-4311-AA5C-564AAF39348F}">
      <dgm:prSet custT="1"/>
      <dgm:spPr/>
      <dgm:t>
        <a:bodyPr/>
        <a:lstStyle/>
        <a:p>
          <a:endParaRPr lang="zh-TW" altLang="en-US" sz="2000"/>
        </a:p>
      </dgm:t>
    </dgm:pt>
    <dgm:pt modelId="{B2BFE53B-DC7B-4098-AEF3-792A5A5E2E97}">
      <dgm:prSet custT="1"/>
      <dgm:spPr/>
      <dgm:t>
        <a:bodyPr/>
        <a:lstStyle/>
        <a:p>
          <a:r>
            <a:rPr lang="zh-TW" altLang="en-US" sz="2000" smtClean="0"/>
            <a:t>勿讓使用者直接看到資料庫傳回的錯誤訊息，以免駭客由錯誤訊息中獲取過多資訊，來判斷下一筆的資料隱碼。</a:t>
          </a:r>
          <a:endParaRPr lang="en-US" altLang="zh-TW" sz="2000" dirty="0" smtClean="0"/>
        </a:p>
      </dgm:t>
    </dgm:pt>
    <dgm:pt modelId="{B262A938-11C6-4232-B15A-F5CA2DB4A041}" type="parTrans" cxnId="{FD16764F-7F8A-4F67-A349-0C3259391950}">
      <dgm:prSet/>
      <dgm:spPr/>
      <dgm:t>
        <a:bodyPr/>
        <a:lstStyle/>
        <a:p>
          <a:endParaRPr lang="zh-TW" altLang="en-US" sz="2000"/>
        </a:p>
      </dgm:t>
    </dgm:pt>
    <dgm:pt modelId="{572F5751-A5D0-46B9-9FC2-0B794237E7D5}" type="sibTrans" cxnId="{FD16764F-7F8A-4F67-A349-0C3259391950}">
      <dgm:prSet/>
      <dgm:spPr/>
      <dgm:t>
        <a:bodyPr/>
        <a:lstStyle/>
        <a:p>
          <a:endParaRPr lang="zh-TW" altLang="en-US" sz="2000"/>
        </a:p>
      </dgm:t>
    </dgm:pt>
    <dgm:pt modelId="{623E3D2B-C149-4AE4-B0D3-D58555EAB7BB}" type="pres">
      <dgm:prSet presAssocID="{47228A82-6EC2-4010-8BA8-572AE39645A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897612B-888A-4062-B64F-282DA02394E1}" type="pres">
      <dgm:prSet presAssocID="{47228A82-6EC2-4010-8BA8-572AE39645A1}" presName="dummyMaxCanvas" presStyleCnt="0">
        <dgm:presLayoutVars/>
      </dgm:prSet>
      <dgm:spPr/>
    </dgm:pt>
    <dgm:pt modelId="{9D5C472A-51CD-4C9C-8F7D-222307FF6D55}" type="pres">
      <dgm:prSet presAssocID="{47228A82-6EC2-4010-8BA8-572AE39645A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49BFBA-DC66-4A6C-8BF3-92B45D5BA523}" type="pres">
      <dgm:prSet presAssocID="{47228A82-6EC2-4010-8BA8-572AE39645A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10F694-966A-42F2-BC98-D5B5748826F3}" type="pres">
      <dgm:prSet presAssocID="{47228A82-6EC2-4010-8BA8-572AE39645A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BA018C-1FC9-403C-BE2E-66A38C03759F}" type="pres">
      <dgm:prSet presAssocID="{47228A82-6EC2-4010-8BA8-572AE39645A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9C8B69-5FED-4ADC-A677-8B9E19E01078}" type="pres">
      <dgm:prSet presAssocID="{47228A82-6EC2-4010-8BA8-572AE39645A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F6B046-7AD5-4E7C-A196-29EF02D945DD}" type="pres">
      <dgm:prSet presAssocID="{47228A82-6EC2-4010-8BA8-572AE39645A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635AA2-B66A-4735-8363-85B75520C2C7}" type="pres">
      <dgm:prSet presAssocID="{47228A82-6EC2-4010-8BA8-572AE39645A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0FD141-7070-4DA8-BF1B-1F88D63D43F4}" type="pres">
      <dgm:prSet presAssocID="{47228A82-6EC2-4010-8BA8-572AE39645A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05839BC-A2E9-43B0-BE18-0FA8F5486A94}" type="presOf" srcId="{FC484DD2-982D-41C3-8004-1EA25461DA0A}" destId="{5649BFBA-DC66-4A6C-8BF3-92B45D5BA523}" srcOrd="0" destOrd="0" presId="urn:microsoft.com/office/officeart/2005/8/layout/vProcess5"/>
    <dgm:cxn modelId="{8D8348BF-0860-4304-AFC4-3B6B52BBA469}" type="presOf" srcId="{9EACCB2E-7D2A-4C38-B3AD-723779999656}" destId="{38BA018C-1FC9-403C-BE2E-66A38C03759F}" srcOrd="0" destOrd="0" presId="urn:microsoft.com/office/officeart/2005/8/layout/vProcess5"/>
    <dgm:cxn modelId="{18519224-F4FA-4DF5-A48C-ED5DAEB430C6}" type="presOf" srcId="{B2BFE53B-DC7B-4098-AEF3-792A5A5E2E97}" destId="{4010F694-966A-42F2-BC98-D5B5748826F3}" srcOrd="0" destOrd="0" presId="urn:microsoft.com/office/officeart/2005/8/layout/vProcess5"/>
    <dgm:cxn modelId="{D51720E1-DB83-4311-AA5C-564AAF39348F}" srcId="{47228A82-6EC2-4010-8BA8-572AE39645A1}" destId="{FC484DD2-982D-41C3-8004-1EA25461DA0A}" srcOrd="1" destOrd="0" parTransId="{839A292B-9C65-402E-BB74-16D80571D1A0}" sibTransId="{31CE77C3-C278-4C3F-930B-1885E0E9C49F}"/>
    <dgm:cxn modelId="{FD16764F-7F8A-4F67-A349-0C3259391950}" srcId="{47228A82-6EC2-4010-8BA8-572AE39645A1}" destId="{B2BFE53B-DC7B-4098-AEF3-792A5A5E2E97}" srcOrd="2" destOrd="0" parTransId="{B262A938-11C6-4232-B15A-F5CA2DB4A041}" sibTransId="{572F5751-A5D0-46B9-9FC2-0B794237E7D5}"/>
    <dgm:cxn modelId="{FDAD2B8F-7BBC-43E7-A24A-BE6AE47A8323}" type="presOf" srcId="{FC484DD2-982D-41C3-8004-1EA25461DA0A}" destId="{06635AA2-B66A-4735-8363-85B75520C2C7}" srcOrd="1" destOrd="0" presId="urn:microsoft.com/office/officeart/2005/8/layout/vProcess5"/>
    <dgm:cxn modelId="{45A2C7E9-FD58-4C90-8AF1-912E0BD30855}" type="presOf" srcId="{47228A82-6EC2-4010-8BA8-572AE39645A1}" destId="{623E3D2B-C149-4AE4-B0D3-D58555EAB7BB}" srcOrd="0" destOrd="0" presId="urn:microsoft.com/office/officeart/2005/8/layout/vProcess5"/>
    <dgm:cxn modelId="{2A595C63-5E98-431C-8771-BE1205F35962}" type="presOf" srcId="{D0309D58-1F1C-4E42-BCD7-E34947B0ED59}" destId="{3FF6B046-7AD5-4E7C-A196-29EF02D945DD}" srcOrd="1" destOrd="0" presId="urn:microsoft.com/office/officeart/2005/8/layout/vProcess5"/>
    <dgm:cxn modelId="{22F4C4E6-2C2B-4D44-A637-294F60922AAD}" type="presOf" srcId="{B2BFE53B-DC7B-4098-AEF3-792A5A5E2E97}" destId="{960FD141-7070-4DA8-BF1B-1F88D63D43F4}" srcOrd="1" destOrd="0" presId="urn:microsoft.com/office/officeart/2005/8/layout/vProcess5"/>
    <dgm:cxn modelId="{06075FC4-E0D7-4A39-9212-6C7BDE8AE763}" type="presOf" srcId="{D0309D58-1F1C-4E42-BCD7-E34947B0ED59}" destId="{9D5C472A-51CD-4C9C-8F7D-222307FF6D55}" srcOrd="0" destOrd="0" presId="urn:microsoft.com/office/officeart/2005/8/layout/vProcess5"/>
    <dgm:cxn modelId="{0E616B98-8898-46D4-AC99-B25ECADE89C6}" type="presOf" srcId="{31CE77C3-C278-4C3F-930B-1885E0E9C49F}" destId="{4F9C8B69-5FED-4ADC-A677-8B9E19E01078}" srcOrd="0" destOrd="0" presId="urn:microsoft.com/office/officeart/2005/8/layout/vProcess5"/>
    <dgm:cxn modelId="{50E7548D-54DE-4C9F-97B8-ECE37C9DD005}" srcId="{47228A82-6EC2-4010-8BA8-572AE39645A1}" destId="{D0309D58-1F1C-4E42-BCD7-E34947B0ED59}" srcOrd="0" destOrd="0" parTransId="{44285285-A913-4417-880F-F303BDE4AD85}" sibTransId="{9EACCB2E-7D2A-4C38-B3AD-723779999656}"/>
    <dgm:cxn modelId="{0BC25D9A-BDFE-486A-8005-986ACB359B3F}" type="presParOf" srcId="{623E3D2B-C149-4AE4-B0D3-D58555EAB7BB}" destId="{0897612B-888A-4062-B64F-282DA02394E1}" srcOrd="0" destOrd="0" presId="urn:microsoft.com/office/officeart/2005/8/layout/vProcess5"/>
    <dgm:cxn modelId="{D5C2D9DD-5385-4734-9E28-8A6B0B811A5A}" type="presParOf" srcId="{623E3D2B-C149-4AE4-B0D3-D58555EAB7BB}" destId="{9D5C472A-51CD-4C9C-8F7D-222307FF6D55}" srcOrd="1" destOrd="0" presId="urn:microsoft.com/office/officeart/2005/8/layout/vProcess5"/>
    <dgm:cxn modelId="{E16EDAE0-780B-4498-9873-A5574975ECC7}" type="presParOf" srcId="{623E3D2B-C149-4AE4-B0D3-D58555EAB7BB}" destId="{5649BFBA-DC66-4A6C-8BF3-92B45D5BA523}" srcOrd="2" destOrd="0" presId="urn:microsoft.com/office/officeart/2005/8/layout/vProcess5"/>
    <dgm:cxn modelId="{A7E7C15A-1047-41B0-BA61-A393DDF268FD}" type="presParOf" srcId="{623E3D2B-C149-4AE4-B0D3-D58555EAB7BB}" destId="{4010F694-966A-42F2-BC98-D5B5748826F3}" srcOrd="3" destOrd="0" presId="urn:microsoft.com/office/officeart/2005/8/layout/vProcess5"/>
    <dgm:cxn modelId="{0999D3C1-C006-4803-A52C-0DD0FD5CF779}" type="presParOf" srcId="{623E3D2B-C149-4AE4-B0D3-D58555EAB7BB}" destId="{38BA018C-1FC9-403C-BE2E-66A38C03759F}" srcOrd="4" destOrd="0" presId="urn:microsoft.com/office/officeart/2005/8/layout/vProcess5"/>
    <dgm:cxn modelId="{3B18D726-5195-4C1F-8B97-F91F5E0A41D5}" type="presParOf" srcId="{623E3D2B-C149-4AE4-B0D3-D58555EAB7BB}" destId="{4F9C8B69-5FED-4ADC-A677-8B9E19E01078}" srcOrd="5" destOrd="0" presId="urn:microsoft.com/office/officeart/2005/8/layout/vProcess5"/>
    <dgm:cxn modelId="{2CAD97CC-8CD4-4932-B765-2E95594D8949}" type="presParOf" srcId="{623E3D2B-C149-4AE4-B0D3-D58555EAB7BB}" destId="{3FF6B046-7AD5-4E7C-A196-29EF02D945DD}" srcOrd="6" destOrd="0" presId="urn:microsoft.com/office/officeart/2005/8/layout/vProcess5"/>
    <dgm:cxn modelId="{38DAB913-BFE8-4803-BB1E-E2A87F7B61D5}" type="presParOf" srcId="{623E3D2B-C149-4AE4-B0D3-D58555EAB7BB}" destId="{06635AA2-B66A-4735-8363-85B75520C2C7}" srcOrd="7" destOrd="0" presId="urn:microsoft.com/office/officeart/2005/8/layout/vProcess5"/>
    <dgm:cxn modelId="{EE21570F-377A-490E-8463-5B464F5CC745}" type="presParOf" srcId="{623E3D2B-C149-4AE4-B0D3-D58555EAB7BB}" destId="{960FD141-7070-4DA8-BF1B-1F88D63D43F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4B6E75-4078-4A01-AA14-94855E86D7BD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250E1E4-8FCA-41AC-875C-D46DAB4AB54E}">
      <dgm:prSet phldrT="[文字]" custT="1"/>
      <dgm:spPr/>
      <dgm:t>
        <a:bodyPr/>
        <a:lstStyle/>
        <a:p>
          <a:r>
            <a:rPr lang="zh-TW" altLang="en-US" sz="2400" dirty="0" smtClean="0">
              <a:latin typeface="Calibri" pitchFamily="34" charset="0"/>
              <a:cs typeface="Calibri" pitchFamily="34" charset="0"/>
            </a:rPr>
            <a:t>竊聽 </a:t>
          </a:r>
          <a:r>
            <a:rPr lang="en-US" altLang="zh-TW" sz="2400" dirty="0" smtClean="0">
              <a:latin typeface="Calibri" pitchFamily="34" charset="0"/>
              <a:cs typeface="Calibri" pitchFamily="34" charset="0"/>
            </a:rPr>
            <a:t>(eavesdropping)</a:t>
          </a:r>
          <a:endParaRPr lang="zh-TW" altLang="en-US" sz="2400" dirty="0">
            <a:latin typeface="Calibri" pitchFamily="34" charset="0"/>
            <a:cs typeface="Calibri" pitchFamily="34" charset="0"/>
          </a:endParaRPr>
        </a:p>
      </dgm:t>
    </dgm:pt>
    <dgm:pt modelId="{3C6986CE-D78B-48A9-87D9-C55C7FEE6C4C}" type="parTrans" cxnId="{406CCF47-08DF-4567-9BD1-CC298F697F98}">
      <dgm:prSet/>
      <dgm:spPr/>
      <dgm:t>
        <a:bodyPr/>
        <a:lstStyle/>
        <a:p>
          <a:endParaRPr lang="zh-TW" altLang="en-US" sz="2400">
            <a:latin typeface="Calibri" pitchFamily="34" charset="0"/>
            <a:cs typeface="Calibri" pitchFamily="34" charset="0"/>
          </a:endParaRPr>
        </a:p>
      </dgm:t>
    </dgm:pt>
    <dgm:pt modelId="{D9C70164-C90A-4ABA-B340-F2ADF469FF94}" type="sibTrans" cxnId="{406CCF47-08DF-4567-9BD1-CC298F697F98}">
      <dgm:prSet/>
      <dgm:spPr/>
      <dgm:t>
        <a:bodyPr/>
        <a:lstStyle/>
        <a:p>
          <a:endParaRPr lang="zh-TW" altLang="en-US" sz="2400">
            <a:latin typeface="Calibri" pitchFamily="34" charset="0"/>
            <a:cs typeface="Calibri" pitchFamily="34" charset="0"/>
          </a:endParaRPr>
        </a:p>
      </dgm:t>
    </dgm:pt>
    <dgm:pt modelId="{C974DF18-3B84-4491-AFC5-B9BCC311283E}">
      <dgm:prSet custT="1"/>
      <dgm:spPr/>
      <dgm:t>
        <a:bodyPr/>
        <a:lstStyle/>
        <a:p>
          <a:r>
            <a:rPr lang="zh-TW" altLang="en-US" sz="2400" smtClean="0">
              <a:latin typeface="Calibri" pitchFamily="34" charset="0"/>
              <a:cs typeface="Calibri" pitchFamily="34" charset="0"/>
            </a:rPr>
            <a:t>開放身分認證 </a:t>
          </a:r>
          <a:r>
            <a:rPr lang="en-US" altLang="zh-TW" sz="2400" smtClean="0">
              <a:latin typeface="Calibri" pitchFamily="34" charset="0"/>
              <a:cs typeface="Calibri" pitchFamily="34" charset="0"/>
            </a:rPr>
            <a:t>(open authentication)</a:t>
          </a:r>
          <a:endParaRPr lang="en-US" altLang="zh-TW" sz="2400" dirty="0" smtClean="0">
            <a:latin typeface="Calibri" pitchFamily="34" charset="0"/>
            <a:cs typeface="Calibri" pitchFamily="34" charset="0"/>
          </a:endParaRPr>
        </a:p>
      </dgm:t>
    </dgm:pt>
    <dgm:pt modelId="{2CB468D1-C4DB-4C35-B60D-8E2A88000EA1}" type="parTrans" cxnId="{992E8F89-BCFD-4066-96CA-4FC7645A819E}">
      <dgm:prSet/>
      <dgm:spPr/>
      <dgm:t>
        <a:bodyPr/>
        <a:lstStyle/>
        <a:p>
          <a:endParaRPr lang="zh-TW" altLang="en-US" sz="2400">
            <a:latin typeface="Calibri" pitchFamily="34" charset="0"/>
            <a:cs typeface="Calibri" pitchFamily="34" charset="0"/>
          </a:endParaRPr>
        </a:p>
      </dgm:t>
    </dgm:pt>
    <dgm:pt modelId="{267841FE-40D7-47A9-88D3-F4E59D593F8A}" type="sibTrans" cxnId="{992E8F89-BCFD-4066-96CA-4FC7645A819E}">
      <dgm:prSet/>
      <dgm:spPr/>
      <dgm:t>
        <a:bodyPr/>
        <a:lstStyle/>
        <a:p>
          <a:endParaRPr lang="zh-TW" altLang="en-US" sz="2400">
            <a:latin typeface="Calibri" pitchFamily="34" charset="0"/>
            <a:cs typeface="Calibri" pitchFamily="34" charset="0"/>
          </a:endParaRPr>
        </a:p>
      </dgm:t>
    </dgm:pt>
    <dgm:pt modelId="{CFE1A08E-3387-4BD9-82B0-60B5CD344CF5}">
      <dgm:prSet custT="1"/>
      <dgm:spPr/>
      <dgm:t>
        <a:bodyPr/>
        <a:lstStyle/>
        <a:p>
          <a:r>
            <a:rPr lang="zh-TW" altLang="en-US" sz="2400" smtClean="0">
              <a:latin typeface="Calibri" pitchFamily="34" charset="0"/>
              <a:cs typeface="Calibri" pitchFamily="34" charset="0"/>
            </a:rPr>
            <a:t>欺騙 </a:t>
          </a:r>
          <a:r>
            <a:rPr lang="en-US" altLang="zh-TW" sz="2400" smtClean="0">
              <a:latin typeface="Calibri" pitchFamily="34" charset="0"/>
              <a:cs typeface="Calibri" pitchFamily="34" charset="0"/>
            </a:rPr>
            <a:t>(spoofing)</a:t>
          </a:r>
          <a:endParaRPr lang="en-US" altLang="zh-TW" sz="2400" dirty="0" smtClean="0">
            <a:latin typeface="Calibri" pitchFamily="34" charset="0"/>
            <a:cs typeface="Calibri" pitchFamily="34" charset="0"/>
          </a:endParaRPr>
        </a:p>
      </dgm:t>
    </dgm:pt>
    <dgm:pt modelId="{4478E72F-077B-4182-BDA2-1DEAE4F6F846}" type="parTrans" cxnId="{6851A477-7CA0-48E8-9E1D-9384B650935C}">
      <dgm:prSet/>
      <dgm:spPr/>
      <dgm:t>
        <a:bodyPr/>
        <a:lstStyle/>
        <a:p>
          <a:endParaRPr lang="zh-TW" altLang="en-US" sz="2400">
            <a:latin typeface="Calibri" pitchFamily="34" charset="0"/>
            <a:cs typeface="Calibri" pitchFamily="34" charset="0"/>
          </a:endParaRPr>
        </a:p>
      </dgm:t>
    </dgm:pt>
    <dgm:pt modelId="{7E624FF2-0327-4E3C-B489-997CB4E5EAD1}" type="sibTrans" cxnId="{6851A477-7CA0-48E8-9E1D-9384B650935C}">
      <dgm:prSet/>
      <dgm:spPr/>
      <dgm:t>
        <a:bodyPr/>
        <a:lstStyle/>
        <a:p>
          <a:endParaRPr lang="zh-TW" altLang="en-US" sz="2400">
            <a:latin typeface="Calibri" pitchFamily="34" charset="0"/>
            <a:cs typeface="Calibri" pitchFamily="34" charset="0"/>
          </a:endParaRPr>
        </a:p>
      </dgm:t>
    </dgm:pt>
    <dgm:pt modelId="{69DB53F3-DE5B-4A16-9D79-F2C7EA96B38A}">
      <dgm:prSet custT="1"/>
      <dgm:spPr/>
      <dgm:t>
        <a:bodyPr/>
        <a:lstStyle/>
        <a:p>
          <a:r>
            <a:rPr lang="zh-TW" altLang="en-US" sz="2400" smtClean="0">
              <a:latin typeface="Calibri" pitchFamily="34" charset="0"/>
              <a:cs typeface="Calibri" pitchFamily="34" charset="0"/>
            </a:rPr>
            <a:t>拒絕服務 </a:t>
          </a:r>
          <a:r>
            <a:rPr lang="en-US" altLang="zh-TW" sz="2400" smtClean="0">
              <a:latin typeface="Calibri" pitchFamily="34" charset="0"/>
              <a:cs typeface="Calibri" pitchFamily="34" charset="0"/>
            </a:rPr>
            <a:t>(denial of service, DoS)</a:t>
          </a:r>
          <a:endParaRPr lang="en-US" altLang="zh-TW" sz="2400" dirty="0" smtClean="0">
            <a:latin typeface="Calibri" pitchFamily="34" charset="0"/>
            <a:cs typeface="Calibri" pitchFamily="34" charset="0"/>
          </a:endParaRPr>
        </a:p>
      </dgm:t>
    </dgm:pt>
    <dgm:pt modelId="{68B33988-BB4E-4EA1-A3CA-A6B58C4FBEC5}" type="parTrans" cxnId="{E67703BA-5466-4627-A54C-DFC5B7110472}">
      <dgm:prSet/>
      <dgm:spPr/>
      <dgm:t>
        <a:bodyPr/>
        <a:lstStyle/>
        <a:p>
          <a:endParaRPr lang="zh-TW" altLang="en-US" sz="2400">
            <a:latin typeface="Calibri" pitchFamily="34" charset="0"/>
            <a:cs typeface="Calibri" pitchFamily="34" charset="0"/>
          </a:endParaRPr>
        </a:p>
      </dgm:t>
    </dgm:pt>
    <dgm:pt modelId="{E0077CF2-D55B-4914-B8CD-7B676739264E}" type="sibTrans" cxnId="{E67703BA-5466-4627-A54C-DFC5B7110472}">
      <dgm:prSet/>
      <dgm:spPr/>
      <dgm:t>
        <a:bodyPr/>
        <a:lstStyle/>
        <a:p>
          <a:endParaRPr lang="zh-TW" altLang="en-US" sz="2400">
            <a:latin typeface="Calibri" pitchFamily="34" charset="0"/>
            <a:cs typeface="Calibri" pitchFamily="34" charset="0"/>
          </a:endParaRPr>
        </a:p>
      </dgm:t>
    </dgm:pt>
    <dgm:pt modelId="{56148251-A7D0-4370-942F-BD9829D795F5}" type="pres">
      <dgm:prSet presAssocID="{0C4B6E75-4078-4A01-AA14-94855E86D7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DEFC3BD-00E6-479C-BF2C-4CD37094369C}" type="pres">
      <dgm:prSet presAssocID="{2250E1E4-8FCA-41AC-875C-D46DAB4AB54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52BE19-795B-4340-8678-C2D53C760629}" type="pres">
      <dgm:prSet presAssocID="{D9C70164-C90A-4ABA-B340-F2ADF469FF94}" presName="sibTrans" presStyleCnt="0"/>
      <dgm:spPr/>
    </dgm:pt>
    <dgm:pt modelId="{C8C189A4-ACAD-4503-9E46-EA5B36F6EBA5}" type="pres">
      <dgm:prSet presAssocID="{C974DF18-3B84-4491-AFC5-B9BCC311283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69EFF1-4D43-4866-BF06-B4B9E65CDF57}" type="pres">
      <dgm:prSet presAssocID="{267841FE-40D7-47A9-88D3-F4E59D593F8A}" presName="sibTrans" presStyleCnt="0"/>
      <dgm:spPr/>
    </dgm:pt>
    <dgm:pt modelId="{BEA1984D-8610-4BEC-83AB-45D543859045}" type="pres">
      <dgm:prSet presAssocID="{CFE1A08E-3387-4BD9-82B0-60B5CD344CF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C8BE60-946B-4370-9F97-6C448632235B}" type="pres">
      <dgm:prSet presAssocID="{7E624FF2-0327-4E3C-B489-997CB4E5EAD1}" presName="sibTrans" presStyleCnt="0"/>
      <dgm:spPr/>
    </dgm:pt>
    <dgm:pt modelId="{0B1FABF2-7AC2-4534-985C-EFEE40F97E99}" type="pres">
      <dgm:prSet presAssocID="{69DB53F3-DE5B-4A16-9D79-F2C7EA96B38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8F8540A-2A7B-45C2-9E5A-8A6D80A651ED}" type="presOf" srcId="{69DB53F3-DE5B-4A16-9D79-F2C7EA96B38A}" destId="{0B1FABF2-7AC2-4534-985C-EFEE40F97E99}" srcOrd="0" destOrd="0" presId="urn:microsoft.com/office/officeart/2005/8/layout/default#1"/>
    <dgm:cxn modelId="{406CCF47-08DF-4567-9BD1-CC298F697F98}" srcId="{0C4B6E75-4078-4A01-AA14-94855E86D7BD}" destId="{2250E1E4-8FCA-41AC-875C-D46DAB4AB54E}" srcOrd="0" destOrd="0" parTransId="{3C6986CE-D78B-48A9-87D9-C55C7FEE6C4C}" sibTransId="{D9C70164-C90A-4ABA-B340-F2ADF469FF94}"/>
    <dgm:cxn modelId="{FA207D71-558B-4E2C-9F4A-A413A9EA4FED}" type="presOf" srcId="{C974DF18-3B84-4491-AFC5-B9BCC311283E}" destId="{C8C189A4-ACAD-4503-9E46-EA5B36F6EBA5}" srcOrd="0" destOrd="0" presId="urn:microsoft.com/office/officeart/2005/8/layout/default#1"/>
    <dgm:cxn modelId="{6851A477-7CA0-48E8-9E1D-9384B650935C}" srcId="{0C4B6E75-4078-4A01-AA14-94855E86D7BD}" destId="{CFE1A08E-3387-4BD9-82B0-60B5CD344CF5}" srcOrd="2" destOrd="0" parTransId="{4478E72F-077B-4182-BDA2-1DEAE4F6F846}" sibTransId="{7E624FF2-0327-4E3C-B489-997CB4E5EAD1}"/>
    <dgm:cxn modelId="{992E8F89-BCFD-4066-96CA-4FC7645A819E}" srcId="{0C4B6E75-4078-4A01-AA14-94855E86D7BD}" destId="{C974DF18-3B84-4491-AFC5-B9BCC311283E}" srcOrd="1" destOrd="0" parTransId="{2CB468D1-C4DB-4C35-B60D-8E2A88000EA1}" sibTransId="{267841FE-40D7-47A9-88D3-F4E59D593F8A}"/>
    <dgm:cxn modelId="{EC7DBC3F-71D7-420B-A3A5-A1643223E851}" type="presOf" srcId="{0C4B6E75-4078-4A01-AA14-94855E86D7BD}" destId="{56148251-A7D0-4370-942F-BD9829D795F5}" srcOrd="0" destOrd="0" presId="urn:microsoft.com/office/officeart/2005/8/layout/default#1"/>
    <dgm:cxn modelId="{E67703BA-5466-4627-A54C-DFC5B7110472}" srcId="{0C4B6E75-4078-4A01-AA14-94855E86D7BD}" destId="{69DB53F3-DE5B-4A16-9D79-F2C7EA96B38A}" srcOrd="3" destOrd="0" parTransId="{68B33988-BB4E-4EA1-A3CA-A6B58C4FBEC5}" sibTransId="{E0077CF2-D55B-4914-B8CD-7B676739264E}"/>
    <dgm:cxn modelId="{4EA1F134-BDA0-433D-BCC1-015F2AEFA782}" type="presOf" srcId="{CFE1A08E-3387-4BD9-82B0-60B5CD344CF5}" destId="{BEA1984D-8610-4BEC-83AB-45D543859045}" srcOrd="0" destOrd="0" presId="urn:microsoft.com/office/officeart/2005/8/layout/default#1"/>
    <dgm:cxn modelId="{75486D71-924A-4D32-8A12-E2855B655159}" type="presOf" srcId="{2250E1E4-8FCA-41AC-875C-D46DAB4AB54E}" destId="{ADEFC3BD-00E6-479C-BF2C-4CD37094369C}" srcOrd="0" destOrd="0" presId="urn:microsoft.com/office/officeart/2005/8/layout/default#1"/>
    <dgm:cxn modelId="{5BF8B4F6-0933-4D2E-82DD-0D843F967146}" type="presParOf" srcId="{56148251-A7D0-4370-942F-BD9829D795F5}" destId="{ADEFC3BD-00E6-479C-BF2C-4CD37094369C}" srcOrd="0" destOrd="0" presId="urn:microsoft.com/office/officeart/2005/8/layout/default#1"/>
    <dgm:cxn modelId="{5CD8D03D-9782-411C-806E-257F434B5414}" type="presParOf" srcId="{56148251-A7D0-4370-942F-BD9829D795F5}" destId="{6152BE19-795B-4340-8678-C2D53C760629}" srcOrd="1" destOrd="0" presId="urn:microsoft.com/office/officeart/2005/8/layout/default#1"/>
    <dgm:cxn modelId="{76040237-6623-40C4-8646-4F55BAB8DCEE}" type="presParOf" srcId="{56148251-A7D0-4370-942F-BD9829D795F5}" destId="{C8C189A4-ACAD-4503-9E46-EA5B36F6EBA5}" srcOrd="2" destOrd="0" presId="urn:microsoft.com/office/officeart/2005/8/layout/default#1"/>
    <dgm:cxn modelId="{09B58C73-0F61-480E-9EA9-ABD8A3EB6FED}" type="presParOf" srcId="{56148251-A7D0-4370-942F-BD9829D795F5}" destId="{DB69EFF1-4D43-4866-BF06-B4B9E65CDF57}" srcOrd="3" destOrd="0" presId="urn:microsoft.com/office/officeart/2005/8/layout/default#1"/>
    <dgm:cxn modelId="{E2D5CE09-3061-4B25-9975-581309906895}" type="presParOf" srcId="{56148251-A7D0-4370-942F-BD9829D795F5}" destId="{BEA1984D-8610-4BEC-83AB-45D543859045}" srcOrd="4" destOrd="0" presId="urn:microsoft.com/office/officeart/2005/8/layout/default#1"/>
    <dgm:cxn modelId="{5CB1949D-B782-4A9D-81F7-2290DBABE37E}" type="presParOf" srcId="{56148251-A7D0-4370-942F-BD9829D795F5}" destId="{3FC8BE60-946B-4370-9F97-6C448632235B}" srcOrd="5" destOrd="0" presId="urn:microsoft.com/office/officeart/2005/8/layout/default#1"/>
    <dgm:cxn modelId="{9A0294BA-2AED-4BD7-939F-B5CD5DC2FE4B}" type="presParOf" srcId="{56148251-A7D0-4370-942F-BD9829D795F5}" destId="{0B1FABF2-7AC2-4534-985C-EFEE40F97E99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7AE420-24BF-4DC0-B6CC-1937621440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C89BD06-DE6E-4C44-9202-F90CA8D617F5}">
      <dgm:prSet phldrT="[文字]" custT="1"/>
      <dgm:spPr/>
      <dgm:t>
        <a:bodyPr/>
        <a:lstStyle/>
        <a:p>
          <a:r>
            <a:rPr lang="zh-TW" altLang="en-US" sz="2000" smtClean="0"/>
            <a:t>將資料加密，所以未經授權的人無法取得機密。</a:t>
          </a:r>
          <a:endParaRPr lang="zh-TW" altLang="en-US" sz="2000" dirty="0"/>
        </a:p>
      </dgm:t>
    </dgm:pt>
    <dgm:pt modelId="{6125C846-E7FC-430A-B937-BF891EE50DA9}" type="parTrans" cxnId="{84B455DA-EAA8-4F5A-BC18-DE056B433529}">
      <dgm:prSet/>
      <dgm:spPr/>
      <dgm:t>
        <a:bodyPr/>
        <a:lstStyle/>
        <a:p>
          <a:endParaRPr lang="zh-TW" altLang="en-US" sz="2000"/>
        </a:p>
      </dgm:t>
    </dgm:pt>
    <dgm:pt modelId="{EA567E25-8519-417F-96DF-6BBBA8B725C5}" type="sibTrans" cxnId="{84B455DA-EAA8-4F5A-BC18-DE056B433529}">
      <dgm:prSet/>
      <dgm:spPr/>
      <dgm:t>
        <a:bodyPr/>
        <a:lstStyle/>
        <a:p>
          <a:endParaRPr lang="zh-TW" altLang="en-US" sz="2000"/>
        </a:p>
      </dgm:t>
    </dgm:pt>
    <dgm:pt modelId="{947987F2-45F5-456A-ABBB-81BCD5B90831}">
      <dgm:prSet custT="1"/>
      <dgm:spPr/>
      <dgm:t>
        <a:bodyPr/>
        <a:lstStyle/>
        <a:p>
          <a:r>
            <a:rPr lang="zh-TW" altLang="en-US" sz="2000" smtClean="0"/>
            <a:t>設定存取權限，沒有必要之人就不應享有權限。</a:t>
          </a:r>
          <a:endParaRPr lang="en-US" altLang="zh-TW" sz="2000" dirty="0" smtClean="0"/>
        </a:p>
      </dgm:t>
    </dgm:pt>
    <dgm:pt modelId="{A393B567-7AE5-45B0-8E90-B44DF9C8049B}" type="parTrans" cxnId="{4B4B89B9-6785-4A08-B5D1-7665C65A46A2}">
      <dgm:prSet/>
      <dgm:spPr/>
      <dgm:t>
        <a:bodyPr/>
        <a:lstStyle/>
        <a:p>
          <a:endParaRPr lang="zh-TW" altLang="en-US" sz="2000"/>
        </a:p>
      </dgm:t>
    </dgm:pt>
    <dgm:pt modelId="{F933DAE5-9721-47A3-A7E2-824F658F7BD6}" type="sibTrans" cxnId="{4B4B89B9-6785-4A08-B5D1-7665C65A46A2}">
      <dgm:prSet/>
      <dgm:spPr/>
      <dgm:t>
        <a:bodyPr/>
        <a:lstStyle/>
        <a:p>
          <a:endParaRPr lang="zh-TW" altLang="en-US" sz="2000"/>
        </a:p>
      </dgm:t>
    </dgm:pt>
    <dgm:pt modelId="{5C1136F7-1D25-46C7-ABCA-F64E596996D1}">
      <dgm:prSet custT="1"/>
      <dgm:spPr/>
      <dgm:t>
        <a:bodyPr/>
        <a:lstStyle/>
        <a:p>
          <a:r>
            <a:rPr lang="zh-TW" altLang="en-US" sz="2000" smtClean="0"/>
            <a:t>徹底保護硬體設施如門禁、主機、與基地台等。</a:t>
          </a:r>
          <a:endParaRPr lang="en-US" altLang="zh-TW" sz="2000" dirty="0" smtClean="0"/>
        </a:p>
      </dgm:t>
    </dgm:pt>
    <dgm:pt modelId="{C243FA8F-F942-4AE1-BE2F-5381DAC48AA7}" type="parTrans" cxnId="{1612429E-A231-4DEF-A854-38DD51FFD2B4}">
      <dgm:prSet/>
      <dgm:spPr/>
      <dgm:t>
        <a:bodyPr/>
        <a:lstStyle/>
        <a:p>
          <a:endParaRPr lang="zh-TW" altLang="en-US" sz="2000"/>
        </a:p>
      </dgm:t>
    </dgm:pt>
    <dgm:pt modelId="{41E01125-093E-42AF-AEA0-BA765F176C76}" type="sibTrans" cxnId="{1612429E-A231-4DEF-A854-38DD51FFD2B4}">
      <dgm:prSet/>
      <dgm:spPr/>
      <dgm:t>
        <a:bodyPr/>
        <a:lstStyle/>
        <a:p>
          <a:endParaRPr lang="zh-TW" altLang="en-US" sz="2000"/>
        </a:p>
      </dgm:t>
    </dgm:pt>
    <dgm:pt modelId="{020D1EF4-3AF4-40CE-96A6-6243E7B1C7AC}">
      <dgm:prSet custT="1"/>
      <dgm:spPr/>
      <dgm:t>
        <a:bodyPr/>
        <a:lstStyle/>
        <a:p>
          <a:r>
            <a:rPr lang="zh-TW" altLang="en-US" sz="2000" smtClean="0"/>
            <a:t>使用高強度的身分認證，確保進入網路者是合法使用者。</a:t>
          </a:r>
          <a:endParaRPr lang="en-US" altLang="zh-TW" sz="2000" dirty="0" smtClean="0"/>
        </a:p>
      </dgm:t>
    </dgm:pt>
    <dgm:pt modelId="{7B28C76A-A8DF-46B2-A1C9-C83ACB025D5C}" type="parTrans" cxnId="{496B4297-A656-4B96-B596-CA4F6668B835}">
      <dgm:prSet/>
      <dgm:spPr/>
      <dgm:t>
        <a:bodyPr/>
        <a:lstStyle/>
        <a:p>
          <a:endParaRPr lang="zh-TW" altLang="en-US" sz="2000"/>
        </a:p>
      </dgm:t>
    </dgm:pt>
    <dgm:pt modelId="{F4505C63-B8A1-4429-B726-1A544DDDF260}" type="sibTrans" cxnId="{496B4297-A656-4B96-B596-CA4F6668B835}">
      <dgm:prSet/>
      <dgm:spPr/>
      <dgm:t>
        <a:bodyPr/>
        <a:lstStyle/>
        <a:p>
          <a:endParaRPr lang="zh-TW" altLang="en-US" sz="2000"/>
        </a:p>
      </dgm:t>
    </dgm:pt>
    <dgm:pt modelId="{5D161734-4B3A-4899-9AA8-32C4830DC246}">
      <dgm:prSet custT="1"/>
      <dgm:spPr/>
      <dgm:t>
        <a:bodyPr/>
        <a:lstStyle/>
        <a:p>
          <a:r>
            <a:rPr lang="zh-TW" altLang="en-US" sz="2000" dirty="0" smtClean="0"/>
            <a:t>在各個防禦層次設定安全控制；萬一某層被攻破，仍能控制損害。</a:t>
          </a:r>
          <a:endParaRPr lang="en-US" altLang="zh-TW" sz="2000" dirty="0" smtClean="0"/>
        </a:p>
      </dgm:t>
    </dgm:pt>
    <dgm:pt modelId="{BEC3A1BE-9E4E-4B72-BDD4-5C3FBA45C46F}" type="parTrans" cxnId="{0C8AB832-7831-413E-9035-BBBE33A39B8D}">
      <dgm:prSet/>
      <dgm:spPr/>
      <dgm:t>
        <a:bodyPr/>
        <a:lstStyle/>
        <a:p>
          <a:endParaRPr lang="zh-TW" altLang="en-US" sz="2000"/>
        </a:p>
      </dgm:t>
    </dgm:pt>
    <dgm:pt modelId="{4A708704-7CAE-4E84-B0A8-92A5FE5DEB43}" type="sibTrans" cxnId="{0C8AB832-7831-413E-9035-BBBE33A39B8D}">
      <dgm:prSet/>
      <dgm:spPr/>
      <dgm:t>
        <a:bodyPr/>
        <a:lstStyle/>
        <a:p>
          <a:endParaRPr lang="zh-TW" altLang="en-US" sz="2000"/>
        </a:p>
      </dgm:t>
    </dgm:pt>
    <dgm:pt modelId="{E144C57F-AB64-4D5A-A4BF-29FD5B93BA88}" type="pres">
      <dgm:prSet presAssocID="{077AE420-24BF-4DC0-B6CC-1937621440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AA4BEA4-B253-4E84-B76B-3B66DAAAF904}" type="pres">
      <dgm:prSet presAssocID="{BC89BD06-DE6E-4C44-9202-F90CA8D617F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CFFC79-78ED-4EAC-B5C8-B3C6005F524C}" type="pres">
      <dgm:prSet presAssocID="{EA567E25-8519-417F-96DF-6BBBA8B725C5}" presName="spacer" presStyleCnt="0"/>
      <dgm:spPr/>
    </dgm:pt>
    <dgm:pt modelId="{ED207D0E-4B3A-4BEB-8504-E40C46A5C15B}" type="pres">
      <dgm:prSet presAssocID="{947987F2-45F5-456A-ABBB-81BCD5B9083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6CE40C-6368-4255-B558-2B48CD3A3FF4}" type="pres">
      <dgm:prSet presAssocID="{F933DAE5-9721-47A3-A7E2-824F658F7BD6}" presName="spacer" presStyleCnt="0"/>
      <dgm:spPr/>
    </dgm:pt>
    <dgm:pt modelId="{F5AA3FD0-D3B1-400C-9491-3FB553A6DA5A}" type="pres">
      <dgm:prSet presAssocID="{5C1136F7-1D25-46C7-ABCA-F64E596996D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59F4D7-3B76-4E02-B5BF-180F8FD42468}" type="pres">
      <dgm:prSet presAssocID="{41E01125-093E-42AF-AEA0-BA765F176C76}" presName="spacer" presStyleCnt="0"/>
      <dgm:spPr/>
    </dgm:pt>
    <dgm:pt modelId="{696A2DAD-A28B-4A02-AE18-E1B1F9F84036}" type="pres">
      <dgm:prSet presAssocID="{020D1EF4-3AF4-40CE-96A6-6243E7B1C7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B04BC0-0449-4A48-9272-26939F766B30}" type="pres">
      <dgm:prSet presAssocID="{F4505C63-B8A1-4429-B726-1A544DDDF260}" presName="spacer" presStyleCnt="0"/>
      <dgm:spPr/>
    </dgm:pt>
    <dgm:pt modelId="{C8A228F0-4DFD-4B6C-AE77-73920E596A9A}" type="pres">
      <dgm:prSet presAssocID="{5D161734-4B3A-4899-9AA8-32C4830DC24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4B455DA-EAA8-4F5A-BC18-DE056B433529}" srcId="{077AE420-24BF-4DC0-B6CC-193762144090}" destId="{BC89BD06-DE6E-4C44-9202-F90CA8D617F5}" srcOrd="0" destOrd="0" parTransId="{6125C846-E7FC-430A-B937-BF891EE50DA9}" sibTransId="{EA567E25-8519-417F-96DF-6BBBA8B725C5}"/>
    <dgm:cxn modelId="{4B4B89B9-6785-4A08-B5D1-7665C65A46A2}" srcId="{077AE420-24BF-4DC0-B6CC-193762144090}" destId="{947987F2-45F5-456A-ABBB-81BCD5B90831}" srcOrd="1" destOrd="0" parTransId="{A393B567-7AE5-45B0-8E90-B44DF9C8049B}" sibTransId="{F933DAE5-9721-47A3-A7E2-824F658F7BD6}"/>
    <dgm:cxn modelId="{56A741CF-2E76-4632-9A61-75DF450A055F}" type="presOf" srcId="{077AE420-24BF-4DC0-B6CC-193762144090}" destId="{E144C57F-AB64-4D5A-A4BF-29FD5B93BA88}" srcOrd="0" destOrd="0" presId="urn:microsoft.com/office/officeart/2005/8/layout/vList2"/>
    <dgm:cxn modelId="{0C8AB832-7831-413E-9035-BBBE33A39B8D}" srcId="{077AE420-24BF-4DC0-B6CC-193762144090}" destId="{5D161734-4B3A-4899-9AA8-32C4830DC246}" srcOrd="4" destOrd="0" parTransId="{BEC3A1BE-9E4E-4B72-BDD4-5C3FBA45C46F}" sibTransId="{4A708704-7CAE-4E84-B0A8-92A5FE5DEB43}"/>
    <dgm:cxn modelId="{E5E621C6-25AF-49DE-A883-09376793D89D}" type="presOf" srcId="{5C1136F7-1D25-46C7-ABCA-F64E596996D1}" destId="{F5AA3FD0-D3B1-400C-9491-3FB553A6DA5A}" srcOrd="0" destOrd="0" presId="urn:microsoft.com/office/officeart/2005/8/layout/vList2"/>
    <dgm:cxn modelId="{496B4297-A656-4B96-B596-CA4F6668B835}" srcId="{077AE420-24BF-4DC0-B6CC-193762144090}" destId="{020D1EF4-3AF4-40CE-96A6-6243E7B1C7AC}" srcOrd="3" destOrd="0" parTransId="{7B28C76A-A8DF-46B2-A1C9-C83ACB025D5C}" sibTransId="{F4505C63-B8A1-4429-B726-1A544DDDF260}"/>
    <dgm:cxn modelId="{1E8D6841-600F-4F5F-A2A9-42020732DA0A}" type="presOf" srcId="{BC89BD06-DE6E-4C44-9202-F90CA8D617F5}" destId="{8AA4BEA4-B253-4E84-B76B-3B66DAAAF904}" srcOrd="0" destOrd="0" presId="urn:microsoft.com/office/officeart/2005/8/layout/vList2"/>
    <dgm:cxn modelId="{043AFD2A-0000-423E-8D1D-DC02F110756A}" type="presOf" srcId="{947987F2-45F5-456A-ABBB-81BCD5B90831}" destId="{ED207D0E-4B3A-4BEB-8504-E40C46A5C15B}" srcOrd="0" destOrd="0" presId="urn:microsoft.com/office/officeart/2005/8/layout/vList2"/>
    <dgm:cxn modelId="{7A137423-7422-48E5-826C-9553DF9B76B3}" type="presOf" srcId="{020D1EF4-3AF4-40CE-96A6-6243E7B1C7AC}" destId="{696A2DAD-A28B-4A02-AE18-E1B1F9F84036}" srcOrd="0" destOrd="0" presId="urn:microsoft.com/office/officeart/2005/8/layout/vList2"/>
    <dgm:cxn modelId="{1612429E-A231-4DEF-A854-38DD51FFD2B4}" srcId="{077AE420-24BF-4DC0-B6CC-193762144090}" destId="{5C1136F7-1D25-46C7-ABCA-F64E596996D1}" srcOrd="2" destOrd="0" parTransId="{C243FA8F-F942-4AE1-BE2F-5381DAC48AA7}" sibTransId="{41E01125-093E-42AF-AEA0-BA765F176C76}"/>
    <dgm:cxn modelId="{53E86915-575A-4632-970F-774670FFBB7A}" type="presOf" srcId="{5D161734-4B3A-4899-9AA8-32C4830DC246}" destId="{C8A228F0-4DFD-4B6C-AE77-73920E596A9A}" srcOrd="0" destOrd="0" presId="urn:microsoft.com/office/officeart/2005/8/layout/vList2"/>
    <dgm:cxn modelId="{611AC453-4AB9-4E25-AE2E-BE2D75348EDA}" type="presParOf" srcId="{E144C57F-AB64-4D5A-A4BF-29FD5B93BA88}" destId="{8AA4BEA4-B253-4E84-B76B-3B66DAAAF904}" srcOrd="0" destOrd="0" presId="urn:microsoft.com/office/officeart/2005/8/layout/vList2"/>
    <dgm:cxn modelId="{22479E4C-925F-46AC-9C98-DE3F17644B4F}" type="presParOf" srcId="{E144C57F-AB64-4D5A-A4BF-29FD5B93BA88}" destId="{18CFFC79-78ED-4EAC-B5C8-B3C6005F524C}" srcOrd="1" destOrd="0" presId="urn:microsoft.com/office/officeart/2005/8/layout/vList2"/>
    <dgm:cxn modelId="{85BC828C-C287-40DD-94A7-6BB6090CD57B}" type="presParOf" srcId="{E144C57F-AB64-4D5A-A4BF-29FD5B93BA88}" destId="{ED207D0E-4B3A-4BEB-8504-E40C46A5C15B}" srcOrd="2" destOrd="0" presId="urn:microsoft.com/office/officeart/2005/8/layout/vList2"/>
    <dgm:cxn modelId="{9C2BE33D-8DA8-4A2E-8979-0D067563CC3B}" type="presParOf" srcId="{E144C57F-AB64-4D5A-A4BF-29FD5B93BA88}" destId="{356CE40C-6368-4255-B558-2B48CD3A3FF4}" srcOrd="3" destOrd="0" presId="urn:microsoft.com/office/officeart/2005/8/layout/vList2"/>
    <dgm:cxn modelId="{2D600BE5-45B4-47BC-B82A-15570151D139}" type="presParOf" srcId="{E144C57F-AB64-4D5A-A4BF-29FD5B93BA88}" destId="{F5AA3FD0-D3B1-400C-9491-3FB553A6DA5A}" srcOrd="4" destOrd="0" presId="urn:microsoft.com/office/officeart/2005/8/layout/vList2"/>
    <dgm:cxn modelId="{9F73D27B-0A59-411F-A6D6-8908F8269FF1}" type="presParOf" srcId="{E144C57F-AB64-4D5A-A4BF-29FD5B93BA88}" destId="{D359F4D7-3B76-4E02-B5BF-180F8FD42468}" srcOrd="5" destOrd="0" presId="urn:microsoft.com/office/officeart/2005/8/layout/vList2"/>
    <dgm:cxn modelId="{B122128C-DB39-4C55-B172-9D719FDFCDCA}" type="presParOf" srcId="{E144C57F-AB64-4D5A-A4BF-29FD5B93BA88}" destId="{696A2DAD-A28B-4A02-AE18-E1B1F9F84036}" srcOrd="6" destOrd="0" presId="urn:microsoft.com/office/officeart/2005/8/layout/vList2"/>
    <dgm:cxn modelId="{1E7BD067-BD3A-42D1-A4B6-509F062B0E42}" type="presParOf" srcId="{E144C57F-AB64-4D5A-A4BF-29FD5B93BA88}" destId="{C9B04BC0-0449-4A48-9272-26939F766B30}" srcOrd="7" destOrd="0" presId="urn:microsoft.com/office/officeart/2005/8/layout/vList2"/>
    <dgm:cxn modelId="{4E7A724A-7D88-4AD1-A7C3-04888BAAD98E}" type="presParOf" srcId="{E144C57F-AB64-4D5A-A4BF-29FD5B93BA88}" destId="{C8A228F0-4DFD-4B6C-AE77-73920E596A9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92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291C0-D8AB-497A-9894-6D2201467A0F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FB1C2-79FB-46D7-A2B8-F9CB052901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8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5" name="副標題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31" name="日期版面配置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955"/>
            <a:ext cx="861994" cy="5851525"/>
          </a:xfrm>
        </p:spPr>
        <p:txBody>
          <a:bodyPr vert="eaVert" anchor="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472254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5098438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2400"/>
            </a:lvl1pPr>
            <a:lvl2pPr>
              <a:lnSpc>
                <a:spcPct val="120000"/>
              </a:lnSpc>
              <a:spcBef>
                <a:spcPts val="1000"/>
              </a:spcBef>
              <a:defRPr sz="2000"/>
            </a:lvl2pPr>
            <a:lvl3pPr>
              <a:lnSpc>
                <a:spcPct val="120000"/>
              </a:lnSpc>
              <a:spcBef>
                <a:spcPts val="1000"/>
              </a:spcBef>
              <a:defRPr sz="1800"/>
            </a:lvl3pPr>
            <a:lvl4pPr>
              <a:lnSpc>
                <a:spcPct val="120000"/>
              </a:lnSpc>
              <a:spcBef>
                <a:spcPts val="1000"/>
              </a:spcBef>
              <a:defRPr sz="1600"/>
            </a:lvl4pPr>
            <a:lvl5pPr>
              <a:lnSpc>
                <a:spcPct val="120000"/>
              </a:lnSpc>
              <a:spcBef>
                <a:spcPts val="10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  <a:prstGeom prst="rect">
            <a:avLst/>
          </a:prstGeo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320040"/>
            <a:ext cx="8215370" cy="680068"/>
          </a:xfrm>
        </p:spPr>
        <p:txBody>
          <a:bodyPr/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285860"/>
            <a:ext cx="4000528" cy="5143536"/>
          </a:xfrm>
        </p:spPr>
        <p:txBody>
          <a:bodyPr anchor="t"/>
          <a:lstStyle>
            <a:lvl1pPr>
              <a:lnSpc>
                <a:spcPct val="120000"/>
              </a:lnSpc>
              <a:spcBef>
                <a:spcPts val="800"/>
              </a:spcBef>
              <a:defRPr sz="2000"/>
            </a:lvl1pPr>
            <a:lvl2pPr>
              <a:lnSpc>
                <a:spcPct val="120000"/>
              </a:lnSpc>
              <a:spcBef>
                <a:spcPts val="800"/>
              </a:spcBef>
              <a:defRPr sz="1800"/>
            </a:lvl2pPr>
            <a:lvl3pPr>
              <a:lnSpc>
                <a:spcPct val="120000"/>
              </a:lnSpc>
              <a:spcBef>
                <a:spcPts val="800"/>
              </a:spcBef>
              <a:defRPr sz="1800"/>
            </a:lvl3pPr>
            <a:lvl4pPr>
              <a:lnSpc>
                <a:spcPct val="120000"/>
              </a:lnSpc>
              <a:spcBef>
                <a:spcPts val="800"/>
              </a:spcBef>
              <a:defRPr sz="1800"/>
            </a:lvl4pPr>
            <a:lvl5pPr>
              <a:lnSpc>
                <a:spcPct val="120000"/>
              </a:lnSpc>
              <a:spcBef>
                <a:spcPts val="800"/>
              </a:spcBef>
              <a:defRPr sz="1800"/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00562" y="1285860"/>
            <a:ext cx="4007360" cy="5143536"/>
          </a:xfrm>
        </p:spPr>
        <p:txBody>
          <a:bodyPr anchor="t"/>
          <a:lstStyle>
            <a:lvl1pPr>
              <a:lnSpc>
                <a:spcPct val="120000"/>
              </a:lnSpc>
              <a:spcBef>
                <a:spcPts val="800"/>
              </a:spcBef>
              <a:defRPr sz="2000"/>
            </a:lvl1pPr>
            <a:lvl2pPr>
              <a:lnSpc>
                <a:spcPct val="120000"/>
              </a:lnSpc>
              <a:spcBef>
                <a:spcPts val="800"/>
              </a:spcBef>
              <a:defRPr sz="1800"/>
            </a:lvl2pPr>
            <a:lvl3pPr>
              <a:lnSpc>
                <a:spcPct val="120000"/>
              </a:lnSpc>
              <a:spcBef>
                <a:spcPts val="800"/>
              </a:spcBef>
              <a:defRPr sz="1800"/>
            </a:lvl3pPr>
            <a:lvl4pPr>
              <a:lnSpc>
                <a:spcPct val="120000"/>
              </a:lnSpc>
              <a:spcBef>
                <a:spcPts val="800"/>
              </a:spcBef>
              <a:defRPr sz="1800"/>
            </a:lvl4pPr>
            <a:lvl5pPr>
              <a:lnSpc>
                <a:spcPct val="120000"/>
              </a:lnSpc>
              <a:spcBef>
                <a:spcPts val="800"/>
              </a:spcBef>
              <a:defRPr sz="1800"/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320040"/>
            <a:ext cx="8072494" cy="680068"/>
          </a:xfrm>
        </p:spPr>
        <p:txBody>
          <a:bodyPr/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altLang="zh-TW" dirty="0" smtClean="0"/>
              <a:t>Information Security Course and Laboratories (ISCAL)</a:t>
            </a:r>
            <a:endParaRPr lang="zh-TW" altLang="en-US" dirty="0"/>
          </a:p>
        </p:txBody>
      </p:sp>
      <p:sp>
        <p:nvSpPr>
          <p:cNvPr id="7" name="投影片編號版面配置區 15"/>
          <p:cNvSpPr>
            <a:spLocks noGrp="1"/>
          </p:cNvSpPr>
          <p:nvPr>
            <p:ph type="sldNum" sz="quarter" idx="4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F999C51-7129-4ACB-A1F5-532040B605C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A3E55C4-1B54-4260-BC9F-92F1C3DAF52B}" type="datetimeFigureOut">
              <a:rPr lang="zh-TW" altLang="en-US" smtClean="0"/>
              <a:pPr/>
              <a:t>2013/1/28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85720" y="6572272"/>
            <a:ext cx="3829080" cy="21427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929586" y="6556248"/>
            <a:ext cx="588336" cy="228600"/>
          </a:xfrm>
          <a:prstGeom prst="rect">
            <a:avLst/>
          </a:prstGeom>
        </p:spPr>
        <p:txBody>
          <a:bodyPr/>
          <a:lstStyle>
            <a:extLst/>
          </a:lstStyle>
          <a:p>
            <a:fld id="{43A45172-8F7E-402C-BA55-470F886D373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圖片版面配置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643966" y="0"/>
            <a:ext cx="500034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標題版面配置區 2"/>
          <p:cNvSpPr>
            <a:spLocks noGrp="1"/>
          </p:cNvSpPr>
          <p:nvPr>
            <p:ph type="title"/>
          </p:nvPr>
        </p:nvSpPr>
        <p:spPr>
          <a:xfrm>
            <a:off x="285720" y="320040"/>
            <a:ext cx="8215370" cy="6800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idx="1"/>
          </p:nvPr>
        </p:nvSpPr>
        <p:spPr>
          <a:xfrm>
            <a:off x="285720" y="1214422"/>
            <a:ext cx="8215370" cy="5241314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85720" y="6500834"/>
            <a:ext cx="452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  <a:latin typeface="Calibri" pitchFamily="34" charset="0"/>
                <a:ea typeface="微軟正黑體" pitchFamily="34" charset="-120"/>
              </a:rPr>
              <a:t>Information</a:t>
            </a:r>
            <a:r>
              <a:rPr lang="en-US" altLang="zh-TW" sz="1600" baseline="0" dirty="0" smtClean="0">
                <a:solidFill>
                  <a:schemeClr val="accent1"/>
                </a:solidFill>
                <a:latin typeface="Calibri" pitchFamily="34" charset="0"/>
                <a:ea typeface="微軟正黑體" pitchFamily="34" charset="-120"/>
              </a:rPr>
              <a:t> Security Fundamentals and Practices - 4</a:t>
            </a:r>
            <a:endParaRPr lang="zh-TW" altLang="en-US" sz="1600" dirty="0">
              <a:solidFill>
                <a:schemeClr val="accent1"/>
              </a:solidFill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8654796" y="64886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EC28E4-F2FF-4265-BE4A-7A326F99FD36}" type="slidenum">
              <a:rPr lang="zh-TW" altLang="en-US" b="1" smtClean="0">
                <a:solidFill>
                  <a:schemeClr val="bg1"/>
                </a:solidFill>
                <a:latin typeface="Calibri" pitchFamily="34" charset="0"/>
                <a:ea typeface="微軟正黑體" pitchFamily="34" charset="-120"/>
              </a:rPr>
              <a:pPr/>
              <a:t>‹#›</a:t>
            </a:fld>
            <a:endParaRPr lang="zh-TW" altLang="en-US" b="1" dirty="0">
              <a:solidFill>
                <a:schemeClr val="bg1"/>
              </a:solidFill>
              <a:latin typeface="Calibri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Calibri" pitchFamily="34" charset="0"/>
          <a:ea typeface="微軟正黑體" pitchFamily="34" charset="-120"/>
          <a:cs typeface="+mj-cs"/>
        </a:defRPr>
      </a:lvl1pPr>
      <a:extLst/>
    </p:titleStyle>
    <p:bodyStyle>
      <a:lvl1pPr marL="274320" indent="-274320" algn="l" rtl="0" eaLnBrk="1" latinLnBrk="0" hangingPunct="1">
        <a:lnSpc>
          <a:spcPts val="3200"/>
        </a:lnSpc>
        <a:spcBef>
          <a:spcPts val="1000"/>
        </a:spcBef>
        <a:buClr>
          <a:schemeClr val="tx2"/>
        </a:buClr>
        <a:buSzPct val="73000"/>
        <a:buFont typeface="Wingdings 2"/>
        <a:buChar char=""/>
        <a:defRPr kumimoji="0" sz="2000" kern="1200" baseline="0">
          <a:solidFill>
            <a:schemeClr val="tx1"/>
          </a:solidFill>
          <a:latin typeface="Calibri" pitchFamily="34" charset="0"/>
          <a:ea typeface="微軟正黑體" pitchFamily="34" charset="-120"/>
          <a:cs typeface="+mn-cs"/>
        </a:defRPr>
      </a:lvl1pPr>
      <a:lvl2pPr marL="521208" indent="-228600" algn="l" rtl="0" eaLnBrk="1" latinLnBrk="0" hangingPunct="1">
        <a:lnSpc>
          <a:spcPts val="3200"/>
        </a:lnSpc>
        <a:spcBef>
          <a:spcPts val="1000"/>
        </a:spcBef>
        <a:buClr>
          <a:schemeClr val="accent4"/>
        </a:buClr>
        <a:buSzPct val="80000"/>
        <a:buFont typeface="Wingdings 2"/>
        <a:buChar char=""/>
        <a:defRPr kumimoji="0" sz="2000" kern="1200">
          <a:solidFill>
            <a:schemeClr val="tx1">
              <a:tint val="85000"/>
            </a:schemeClr>
          </a:solidFill>
          <a:latin typeface="Calibri" pitchFamily="34" charset="0"/>
          <a:ea typeface="微軟正黑體" pitchFamily="34" charset="-120"/>
          <a:cs typeface="+mn-cs"/>
        </a:defRPr>
      </a:lvl2pPr>
      <a:lvl3pPr marL="758952" indent="-228600" algn="l" rtl="0" eaLnBrk="1" latinLnBrk="0" hangingPunct="1">
        <a:lnSpc>
          <a:spcPts val="3200"/>
        </a:lnSpc>
        <a:spcBef>
          <a:spcPts val="1000"/>
        </a:spcBef>
        <a:buClr>
          <a:schemeClr val="accent4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微軟正黑體" pitchFamily="34" charset="-120"/>
          <a:cs typeface="+mn-cs"/>
        </a:defRPr>
      </a:lvl3pPr>
      <a:lvl4pPr marL="1005840" indent="-228600" algn="l" rtl="0" eaLnBrk="1" latinLnBrk="0" hangingPunct="1">
        <a:lnSpc>
          <a:spcPts val="3200"/>
        </a:lnSpc>
        <a:spcBef>
          <a:spcPts val="10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Calibri" pitchFamily="34" charset="0"/>
          <a:ea typeface="微軟正黑體" pitchFamily="34" charset="-120"/>
          <a:cs typeface="+mn-cs"/>
        </a:defRPr>
      </a:lvl4pPr>
      <a:lvl5pPr marL="1280160" indent="-228600" algn="l" rtl="0" eaLnBrk="1" latinLnBrk="0" hangingPunct="1">
        <a:lnSpc>
          <a:spcPts val="3200"/>
        </a:lnSpc>
        <a:spcBef>
          <a:spcPts val="10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Calibri" pitchFamily="34" charset="0"/>
          <a:ea typeface="微軟正黑體" pitchFamily="34" charset="-120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 smtClean="0"/>
              <a:t>Information Security Fundamentals and Practices</a:t>
            </a:r>
            <a:br>
              <a:rPr lang="en-US" altLang="zh-TW" sz="3800" dirty="0" smtClean="0"/>
            </a:br>
            <a:r>
              <a:rPr lang="zh-TW" altLang="en-US" sz="3800" dirty="0" smtClean="0"/>
              <a:t>資訊安全概論與實務</a:t>
            </a:r>
            <a:endParaRPr lang="zh-TW" altLang="en-US" sz="3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潘天佑博士 主編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843808" y="6309320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200" dirty="0"/>
              <a:t>版權聲明：本教學投影片僅供教師授課講解使用，投影片內之圖片、文字及其相關內容</a:t>
            </a:r>
            <a:r>
              <a:rPr lang="zh-TW" altLang="zh-TW" sz="1200" dirty="0" smtClean="0"/>
              <a:t>，</a:t>
            </a:r>
            <a:endParaRPr lang="en-US" altLang="zh-TW" sz="1200" dirty="0" smtClean="0"/>
          </a:p>
          <a:p>
            <a:r>
              <a:rPr lang="zh-TW" altLang="zh-TW" sz="1200" dirty="0" smtClean="0"/>
              <a:t>未經</a:t>
            </a:r>
            <a:r>
              <a:rPr lang="zh-TW" altLang="zh-TW" sz="1200" dirty="0"/>
              <a:t>著作權人許可，不得以任何形式或方法轉載使用</a:t>
            </a:r>
            <a:r>
              <a:rPr lang="zh-TW" altLang="zh-TW" sz="1200" dirty="0" smtClean="0"/>
              <a:t>。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網站伺服器偶而會被找出弱點，</a:t>
            </a:r>
            <a:r>
              <a:rPr lang="zh-TW" altLang="en-US" sz="2000" dirty="0" smtClean="0">
                <a:ea typeface="微軟正黑體"/>
              </a:rPr>
              <a:t>以下是 </a:t>
            </a:r>
            <a:r>
              <a:rPr lang="en-US" altLang="zh-TW" sz="2000" dirty="0" smtClean="0">
                <a:ea typeface="微軟正黑體"/>
              </a:rPr>
              <a:t>IIS</a:t>
            </a:r>
            <a:r>
              <a:rPr lang="zh-TW" altLang="en-US" sz="2000" dirty="0" smtClean="0">
                <a:ea typeface="微軟正黑體"/>
              </a:rPr>
              <a:t> </a:t>
            </a:r>
            <a:r>
              <a:rPr lang="en-US" altLang="zh-TW" sz="2000" dirty="0" smtClean="0">
                <a:ea typeface="微軟正黑體"/>
              </a:rPr>
              <a:t>5.0 </a:t>
            </a:r>
            <a:r>
              <a:rPr lang="zh-TW" altLang="en-US" sz="2000" dirty="0" smtClean="0">
                <a:ea typeface="微軟正黑體"/>
              </a:rPr>
              <a:t>曾遭受攻擊的兩個弱點：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緩衝區溢位 </a:t>
            </a:r>
            <a:r>
              <a:rPr lang="en-US" altLang="zh-TW" dirty="0" smtClean="0"/>
              <a:t>(buffer overflow)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2001</a:t>
            </a:r>
            <a:r>
              <a:rPr lang="zh-TW" altLang="en-US" dirty="0" smtClean="0"/>
              <a:t>年</a:t>
            </a:r>
            <a:r>
              <a:rPr lang="en-US" altLang="zh-TW" dirty="0" smtClean="0"/>
              <a:t>IIS 5.0</a:t>
            </a:r>
            <a:r>
              <a:rPr lang="zh-TW" altLang="en-US" dirty="0" smtClean="0"/>
              <a:t> 被發現有 </a:t>
            </a:r>
            <a:r>
              <a:rPr lang="en-US" altLang="zh-TW" dirty="0" smtClean="0"/>
              <a:t>.printer </a:t>
            </a:r>
            <a:r>
              <a:rPr lang="zh-TW" altLang="en-US" dirty="0" smtClean="0"/>
              <a:t>檔案的緩衝區溢位，若連續被塞入</a:t>
            </a:r>
            <a:r>
              <a:rPr lang="en-US" altLang="zh-TW" dirty="0" smtClean="0"/>
              <a:t>420</a:t>
            </a:r>
            <a:r>
              <a:rPr lang="zh-TW" altLang="en-US" dirty="0" smtClean="0"/>
              <a:t> 個以上的字元，緩衝區即滿溢。此時伺服器有可能會回覆給攻擊者一個 </a:t>
            </a:r>
            <a:r>
              <a:rPr lang="en-US" altLang="zh-TW" dirty="0" smtClean="0"/>
              <a:t>prompt</a:t>
            </a:r>
            <a:r>
              <a:rPr lang="zh-TW" altLang="en-US" dirty="0" smtClean="0"/>
              <a:t>，讓他有機會對主機直接下達指令。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檔案系統橫越 </a:t>
            </a:r>
            <a:r>
              <a:rPr lang="en-US" altLang="zh-TW" dirty="0" smtClean="0"/>
              <a:t>(Unicode directory traversal)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IIS 5.0</a:t>
            </a:r>
            <a:r>
              <a:rPr lang="zh-TW" altLang="en-US" dirty="0" smtClean="0"/>
              <a:t> 對 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 的檢查不夠嚴謹，若直接在</a:t>
            </a:r>
            <a:r>
              <a:rPr lang="en-US" altLang="zh-TW" dirty="0" smtClean="0"/>
              <a:t>URL</a:t>
            </a:r>
            <a:r>
              <a:rPr lang="zh-TW" altLang="en-US" dirty="0" smtClean="0"/>
              <a:t>欄填入長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，就可以騙過網站檢查。例如將 </a:t>
            </a:r>
            <a:r>
              <a:rPr lang="en-US" altLang="zh-TW" dirty="0" smtClean="0"/>
              <a:t>’/’ </a:t>
            </a:r>
            <a:r>
              <a:rPr lang="zh-TW" altLang="en-US" dirty="0" smtClean="0"/>
              <a:t>這個符號輸入</a:t>
            </a:r>
            <a:r>
              <a:rPr lang="en-US" altLang="zh-TW" dirty="0" smtClean="0"/>
              <a:t>URL</a:t>
            </a:r>
            <a:r>
              <a:rPr lang="zh-TW" altLang="en-US" dirty="0" smtClean="0"/>
              <a:t>欄應該受到檢查，但若輸入這個符號的長 </a:t>
            </a:r>
            <a:r>
              <a:rPr lang="en-US" altLang="zh-TW" dirty="0" smtClean="0"/>
              <a:t>Unicode ‘%c0%af’</a:t>
            </a:r>
            <a:r>
              <a:rPr lang="zh-TW" altLang="en-US" dirty="0" smtClean="0"/>
              <a:t> 就能不被檢查而直接接受。這讓 </a:t>
            </a:r>
            <a:r>
              <a:rPr lang="en-US" altLang="zh-TW" dirty="0" smtClean="0"/>
              <a:t>‘../../../’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移往根目錄</a:t>
            </a:r>
            <a:r>
              <a:rPr lang="en-US" altLang="zh-TW" dirty="0" smtClean="0"/>
              <a:t>) </a:t>
            </a:r>
            <a:r>
              <a:rPr lang="zh-TW" altLang="en-US" dirty="0" smtClean="0"/>
              <a:t>這種不該被接受的語句能被插入</a:t>
            </a:r>
            <a:r>
              <a:rPr lang="en-US" altLang="zh-TW" dirty="0" smtClean="0"/>
              <a:t>URL</a:t>
            </a:r>
            <a:r>
              <a:rPr lang="zh-TW" altLang="en-US" dirty="0" smtClean="0"/>
              <a:t>欄，造成安全問題。</a:t>
            </a:r>
            <a:r>
              <a:rPr lang="en-US" altLang="zh-TW" dirty="0" smtClean="0"/>
              <a:t>2001</a:t>
            </a:r>
            <a:r>
              <a:rPr lang="zh-TW" altLang="en-US" dirty="0" smtClean="0"/>
              <a:t>年的 </a:t>
            </a:r>
            <a:r>
              <a:rPr lang="en-US" altLang="zh-TW" dirty="0" err="1" smtClean="0"/>
              <a:t>Nimda</a:t>
            </a:r>
            <a:r>
              <a:rPr lang="zh-TW" altLang="en-US" dirty="0" smtClean="0"/>
              <a:t> 蠕蟲就是使用這個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弱點。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攻擊網頁伺服器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混淆 </a:t>
            </a:r>
            <a:r>
              <a:rPr lang="en-US" altLang="zh-TW" sz="2000" dirty="0" smtClean="0"/>
              <a:t>URL (URL Obfuscation)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URL</a:t>
            </a:r>
            <a:r>
              <a:rPr lang="zh-TW" altLang="en-US" dirty="0" smtClean="0"/>
              <a:t> 可以填入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位址，例如 </a:t>
            </a:r>
            <a:r>
              <a:rPr lang="en-US" altLang="zh-TW" dirty="0" smtClean="0"/>
              <a:t>http://192.168.13.10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將這四個數字個別展開成</a:t>
            </a:r>
            <a:r>
              <a:rPr lang="en-US" altLang="zh-TW" dirty="0" smtClean="0"/>
              <a:t>8</a:t>
            </a:r>
            <a:r>
              <a:rPr lang="zh-TW" altLang="en-US" dirty="0" smtClean="0"/>
              <a:t>位的二進位數，再接成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位就成為：</a:t>
            </a:r>
            <a:r>
              <a:rPr lang="en-US" altLang="zh-TW" dirty="0" smtClean="0"/>
              <a:t>11000000101010000000110100001010</a:t>
            </a:r>
            <a:r>
              <a:rPr lang="zh-TW" altLang="en-US" dirty="0" smtClean="0"/>
              <a:t>，亦為十進制 </a:t>
            </a:r>
            <a:r>
              <a:rPr lang="en-US" altLang="zh-TW" dirty="0" smtClean="0"/>
              <a:t>3232238858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因此，</a:t>
            </a:r>
            <a:r>
              <a:rPr lang="en-US" altLang="zh-TW" dirty="0" smtClean="0"/>
              <a:t>http://3232238858</a:t>
            </a:r>
            <a:r>
              <a:rPr lang="zh-TW" altLang="en-US" dirty="0" smtClean="0"/>
              <a:t> 也會指向同一個網站，但以這種混淆的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輸入法有時可以騙過網站檢查，讀取一些不被允許的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。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/>
              <a:t>XSS</a:t>
            </a:r>
            <a:r>
              <a:rPr lang="zh-TW" altLang="en-US" sz="2000" dirty="0" smtClean="0"/>
              <a:t> 是駭客針對網站應用程式漏洞之攻擊手法，將 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 或</a:t>
            </a:r>
            <a:r>
              <a:rPr lang="en-US" altLang="zh-TW" sz="2000" dirty="0" smtClean="0"/>
              <a:t>Script</a:t>
            </a:r>
            <a:r>
              <a:rPr lang="zh-TW" altLang="en-US" sz="2000" dirty="0" smtClean="0"/>
              <a:t>插入網頁中，造成其他人看網頁時受到影響。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例如某位惡意的使用者，在一個網站填寫個人資料頁面時包含了以下這段文字：</a:t>
            </a:r>
            <a:r>
              <a:rPr lang="en-US" dirty="0" smtClean="0"/>
              <a:t>&lt;script&gt;alert(‘This is a pop!’);&lt;/script&gt;</a:t>
            </a:r>
            <a:r>
              <a:rPr lang="zh-TW" altLang="en-US" dirty="0" smtClean="0"/>
              <a:t>。當別的使用者瀏覽此人的個人資料，就有一個討厭的視窗彈出。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攻擊</a:t>
            </a:r>
            <a:r>
              <a:rPr lang="zh-TW" altLang="en-US" sz="4000" dirty="0" smtClean="0"/>
              <a:t>應用程式</a:t>
            </a:r>
            <a:endParaRPr lang="en-US" altLang="zh-TW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部分網站程式將使用者輸入的資料直接交給資料庫處理，而未事先過濾可能有害的字元。讓駭客有機會在輸入的資料中夾帶 </a:t>
            </a:r>
            <a:r>
              <a:rPr lang="en-US" altLang="zh-TW" sz="2000" dirty="0" smtClean="0"/>
              <a:t>SQL</a:t>
            </a:r>
            <a:r>
              <a:rPr lang="zh-TW" altLang="en-US" sz="2000" dirty="0" smtClean="0"/>
              <a:t> 語言，進行資料隱碼攻擊 </a:t>
            </a:r>
            <a:r>
              <a:rPr lang="en-US" altLang="zh-TW" sz="2000" dirty="0" smtClean="0"/>
              <a:t>(SQL injection)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此攻擊法並非透過病毒等手段，而是經由標準程序操作；因此為防火牆或防毒軟體所無法防範。唯有加強安全控管並建立良好的程式開發習慣。</a:t>
            </a:r>
            <a:endParaRPr lang="en-US" altLang="zh-TW" sz="2000" dirty="0" smtClean="0"/>
          </a:p>
          <a:p>
            <a:r>
              <a:rPr lang="zh-TW" altLang="en-US" sz="2000" dirty="0" smtClean="0"/>
              <a:t>資料隱碼攻擊有以下幾種方法，將在下幾頁中介紹。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迴避授權查驗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 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 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SQL Server </a:t>
            </a:r>
            <a:r>
              <a:rPr lang="zh-TW" altLang="en-US" dirty="0" smtClean="0"/>
              <a:t>程序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資料隱碼攻擊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zh-TW" altLang="en-US" sz="2000" dirty="0" smtClean="0"/>
              <a:t>最簡單的資料隱碼攻擊是迴避掉網站的登入首頁。當使用者輸入使用者名稱與密碼後，假設網頁程式用以下</a:t>
            </a:r>
            <a:r>
              <a:rPr lang="en-US" altLang="zh-TW" sz="2000" dirty="0" smtClean="0"/>
              <a:t>SQL</a:t>
            </a:r>
            <a:r>
              <a:rPr lang="zh-TW" altLang="en-US" sz="2000" dirty="0" smtClean="0"/>
              <a:t>將它們與資料庫中 </a:t>
            </a:r>
            <a:r>
              <a:rPr lang="en-US" altLang="zh-TW" sz="2000" dirty="0" smtClean="0"/>
              <a:t>Users</a:t>
            </a:r>
            <a:r>
              <a:rPr lang="zh-TW" altLang="en-US" sz="2000" dirty="0" smtClean="0"/>
              <a:t> 表格做逐行比對，以確定使用者身分。</a:t>
            </a:r>
            <a:endParaRPr lang="en-US" altLang="zh-TW" sz="2000" dirty="0" smtClean="0"/>
          </a:p>
          <a:p>
            <a:pPr>
              <a:spcBef>
                <a:spcPts val="2400"/>
              </a:spcBef>
            </a:pPr>
            <a:endParaRPr lang="en-US" altLang="zh-TW" sz="2000" dirty="0" smtClean="0"/>
          </a:p>
          <a:p>
            <a:pPr>
              <a:spcBef>
                <a:spcPts val="2400"/>
              </a:spcBef>
            </a:pPr>
            <a:r>
              <a:rPr lang="zh-TW" altLang="en-US" sz="2000" dirty="0" smtClean="0"/>
              <a:t>這時如果駭客做這樣的輸入：</a:t>
            </a:r>
            <a:endParaRPr lang="en-US" altLang="zh-TW" sz="2000" dirty="0" smtClean="0"/>
          </a:p>
          <a:p>
            <a:pPr>
              <a:spcBef>
                <a:spcPts val="2400"/>
              </a:spcBef>
            </a:pP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zh-TW" altLang="en-US" sz="2000" dirty="0" smtClean="0"/>
              <a:t>則前述之 </a:t>
            </a:r>
            <a:r>
              <a:rPr lang="en-US" altLang="zh-TW" sz="2000" dirty="0" err="1" smtClean="0"/>
              <a:t>SQLQuery</a:t>
            </a:r>
            <a:r>
              <a:rPr lang="zh-TW" altLang="en-US" sz="2000" dirty="0" smtClean="0"/>
              <a:t> 將被給予以下之值，由於 </a:t>
            </a:r>
            <a:r>
              <a:rPr lang="en-US" altLang="zh-TW" sz="2000" dirty="0" smtClean="0"/>
              <a:t>‘’ = ‘’</a:t>
            </a:r>
            <a:r>
              <a:rPr lang="zh-TW" altLang="en-US" sz="2000" dirty="0" smtClean="0"/>
              <a:t> 永遠為真，所以不需輸入使用者名稱與密碼，仍能通過認證。 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迴避授權認證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2638653"/>
            <a:ext cx="742955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SQLQuery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= “SELECT Username FROM Users WHERE Username = ‘ ” &amp;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strUsername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&amp; “ ’ AND Password = ‘ ” &amp;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strPassword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&amp; “ ’ ”</a:t>
            </a:r>
            <a:endParaRPr lang="zh-TW" altLang="en-US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3934797"/>
            <a:ext cx="742955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Login: ‘ OR ‘ ‘ = ‘</a:t>
            </a:r>
          </a:p>
          <a:p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Password: ‘ OR ‘ ‘ = ‘</a:t>
            </a:r>
            <a:endParaRPr lang="zh-TW" alt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0840" y="5589240"/>
            <a:ext cx="742955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SELECT Username FROM Users WHERE Username = ‘ ’ OR ‘ ‘=‘ ’ AND Password = ‘ ’ OR ‘ ’ = ‘ ’</a:t>
            </a:r>
            <a:endParaRPr lang="zh-TW" altLang="en-US" dirty="0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altLang="zh-TW" sz="2000" dirty="0" smtClean="0"/>
              <a:t>SELECT</a:t>
            </a:r>
            <a:r>
              <a:rPr lang="zh-TW" altLang="en-US" sz="2000" dirty="0" smtClean="0"/>
              <a:t> 查詢用來從資料庫讀出資料。網站應用程式若提供動態內容，則很可能是直接使用 </a:t>
            </a:r>
            <a:r>
              <a:rPr lang="en-US" altLang="zh-TW" sz="2000" dirty="0" smtClean="0"/>
              <a:t>SELECT </a:t>
            </a:r>
            <a:r>
              <a:rPr lang="zh-TW" altLang="en-US" sz="2000" dirty="0" smtClean="0"/>
              <a:t>的查詢結果。一種攻擊方法是在 </a:t>
            </a:r>
            <a:r>
              <a:rPr lang="en-US" altLang="zh-TW" sz="2000" dirty="0" smtClean="0"/>
              <a:t>WHERE</a:t>
            </a:r>
            <a:r>
              <a:rPr lang="zh-TW" altLang="en-US" sz="2000" dirty="0" smtClean="0"/>
              <a:t> 子句加上 </a:t>
            </a:r>
            <a:r>
              <a:rPr lang="en-US" altLang="zh-TW" sz="2000" dirty="0" smtClean="0"/>
              <a:t>UNION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SELECT</a:t>
            </a:r>
            <a:r>
              <a:rPr lang="zh-TW" altLang="en-US" sz="2000" dirty="0" smtClean="0"/>
              <a:t>。假設網站程式使用以下 </a:t>
            </a:r>
            <a:r>
              <a:rPr lang="en-US" altLang="zh-TW" sz="2000" dirty="0" smtClean="0"/>
              <a:t>SQL</a:t>
            </a:r>
            <a:r>
              <a:rPr lang="zh-TW" altLang="en-US" sz="2000" dirty="0" smtClean="0"/>
              <a:t>：</a:t>
            </a:r>
            <a:endParaRPr lang="en-US" altLang="zh-TW" sz="2000" dirty="0" smtClean="0"/>
          </a:p>
          <a:p>
            <a:pPr>
              <a:spcBef>
                <a:spcPts val="3000"/>
              </a:spcBef>
            </a:pP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zh-TW" altLang="en-US" sz="2000" dirty="0" smtClean="0"/>
              <a:t>這時如果駭客做這樣的輸入：</a:t>
            </a:r>
            <a:endParaRPr lang="en-US" altLang="zh-TW" sz="2000" dirty="0" smtClean="0"/>
          </a:p>
          <a:p>
            <a:pPr>
              <a:spcBef>
                <a:spcPts val="5400"/>
              </a:spcBef>
            </a:pPr>
            <a:r>
              <a:rPr lang="zh-TW" altLang="en-US" sz="2000" dirty="0" smtClean="0"/>
              <a:t>則前述之 </a:t>
            </a:r>
            <a:r>
              <a:rPr lang="en-US" altLang="zh-TW" sz="2000" dirty="0" err="1" smtClean="0"/>
              <a:t>SQLQuery</a:t>
            </a:r>
            <a:r>
              <a:rPr lang="zh-TW" altLang="en-US" sz="2000" dirty="0" smtClean="0"/>
              <a:t> 將被給予以下之值，讓 </a:t>
            </a:r>
            <a:r>
              <a:rPr lang="en-US" altLang="zh-TW" sz="2000" dirty="0" smtClean="0"/>
              <a:t>City = ‘’</a:t>
            </a:r>
            <a:r>
              <a:rPr lang="zh-TW" altLang="en-US" sz="2000" dirty="0" smtClean="0"/>
              <a:t>，所以沒有動作；反而是駭客刻意插入在 </a:t>
            </a:r>
            <a:r>
              <a:rPr lang="en-US" altLang="zh-TW" sz="2000" dirty="0" smtClean="0"/>
              <a:t>UNION</a:t>
            </a:r>
            <a:r>
              <a:rPr lang="zh-TW" altLang="en-US" sz="2000" dirty="0" smtClean="0"/>
              <a:t> 後面的查詢被執行了。 </a:t>
            </a:r>
            <a:endParaRPr lang="en-US" altLang="zh-TW" sz="2000" dirty="0" smtClean="0"/>
          </a:p>
          <a:p>
            <a:pPr>
              <a:spcBef>
                <a:spcPts val="3000"/>
              </a:spcBef>
              <a:buNone/>
            </a:pP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0270" y="2636912"/>
            <a:ext cx="73581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SQLQuery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= “SELECT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FirstName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,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LastName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, Title FROM Employees WHERE City = ‘ “ &amp;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strCity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&amp; “ ‘ “</a:t>
            </a:r>
            <a:endParaRPr lang="zh-TW" altLang="en-US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3933056"/>
            <a:ext cx="73581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Login: ‘ UNION ALL SELECT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OtherField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FROM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OtherTable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WHERE ‘ ‘ = ‘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70270" y="5373216"/>
            <a:ext cx="73581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SELECT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FirstName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,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LastName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, Title FROM Employees WHERE City = ‘ ‘</a:t>
            </a:r>
          </a:p>
          <a:p>
            <a:pPr marL="0" lvl="1"/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UNION ALL SELECT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OtherField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FROM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OtherTable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WHERE ‘ ‘ = ‘ ‘</a:t>
            </a:r>
            <a:endParaRPr lang="zh-TW" altLang="en-US" dirty="0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TW" sz="2000" dirty="0" smtClean="0"/>
              <a:t>INSERT </a:t>
            </a:r>
            <a:r>
              <a:rPr lang="zh-TW" altLang="en-US" sz="2000" dirty="0" smtClean="0"/>
              <a:t>指令將資料加入資料庫內。部分網站會將使用者輸入的資料重新顯示做為確認，這就成為攻擊的機會。假設網站程式要使用者註冊時，使用以下 </a:t>
            </a:r>
            <a:r>
              <a:rPr lang="en-US" altLang="zh-TW" sz="2000" dirty="0" smtClean="0"/>
              <a:t>SQL</a:t>
            </a:r>
            <a:r>
              <a:rPr lang="zh-TW" altLang="en-US" sz="2000" dirty="0" smtClean="0"/>
              <a:t>：</a:t>
            </a:r>
            <a:endParaRPr lang="en-US" altLang="zh-TW" sz="2000" dirty="0" smtClean="0"/>
          </a:p>
          <a:p>
            <a:pPr>
              <a:spcBef>
                <a:spcPts val="2400"/>
              </a:spcBef>
            </a:pPr>
            <a:endParaRPr lang="en-US" altLang="zh-TW" sz="2000" dirty="0" smtClean="0"/>
          </a:p>
          <a:p>
            <a:pPr>
              <a:spcBef>
                <a:spcPts val="2400"/>
              </a:spcBef>
            </a:pPr>
            <a:r>
              <a:rPr lang="zh-TW" altLang="en-US" sz="2000" dirty="0" smtClean="0"/>
              <a:t>這時如果駭客做這樣的輸入：</a:t>
            </a:r>
            <a:endParaRPr lang="en-US" altLang="zh-TW" sz="2000" dirty="0" smtClean="0"/>
          </a:p>
          <a:p>
            <a:pPr>
              <a:spcBef>
                <a:spcPts val="2400"/>
              </a:spcBef>
            </a:pPr>
            <a:endParaRPr lang="en-US" altLang="zh-TW" sz="2000" dirty="0" smtClean="0"/>
          </a:p>
          <a:p>
            <a:pPr>
              <a:spcBef>
                <a:spcPts val="2400"/>
              </a:spcBef>
            </a:pPr>
            <a:r>
              <a:rPr lang="zh-TW" altLang="en-US" sz="2000" dirty="0" smtClean="0"/>
              <a:t>因此 </a:t>
            </a:r>
            <a:r>
              <a:rPr lang="en-US" altLang="zh-TW" sz="2000" dirty="0" err="1" smtClean="0"/>
              <a:t>SQLString</a:t>
            </a:r>
            <a:r>
              <a:rPr lang="zh-TW" altLang="en-US" sz="2000" dirty="0" smtClean="0"/>
              <a:t> 不再是一個新輸入的名字，而是在資料庫裡的第一筆資料。當網站將使用者輸入的資料重新顯示，反而洩漏了資料。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2636912"/>
            <a:ext cx="73581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SQLString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= “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INSERT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INTO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TableName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VALUES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(‘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“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&amp;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strValueOne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&amp; “ ‘, ‘ “ &amp;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strValueTwo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&amp; “ ‘) “</a:t>
            </a:r>
            <a:endParaRPr lang="zh-TW" altLang="en-US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4005064"/>
            <a:ext cx="73581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Name: ‘ + (SELECT TOP 1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FieldName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FROM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TableName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) + ‘</a:t>
            </a:r>
          </a:p>
          <a:p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Email: xyz@xyz.com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83568" y="5661248"/>
            <a:ext cx="73581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INSERT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INTO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TableName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VALUES</a:t>
            </a:r>
            <a:r>
              <a:rPr lang="zh-TW" altLang="en-US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(‘ ‘ + (SELECT TOP 1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FieldName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 FROM </a:t>
            </a:r>
            <a:r>
              <a:rPr lang="en-US" altLang="zh-TW" dirty="0" err="1" smtClean="0">
                <a:latin typeface="Calibri" pitchFamily="34" charset="0"/>
                <a:cs typeface="Arial" pitchFamily="34" charset="0"/>
              </a:rPr>
              <a:t>TableName</a:t>
            </a:r>
            <a:r>
              <a:rPr lang="en-US" altLang="zh-TW" dirty="0" smtClean="0">
                <a:latin typeface="Calibri" pitchFamily="34" charset="0"/>
                <a:cs typeface="Arial" pitchFamily="34" charset="0"/>
              </a:rPr>
              <a:t>) + ‘ ‘, ‘xyz@xyz.com‘)</a:t>
            </a:r>
            <a:endParaRPr lang="zh-TW" altLang="en-US" dirty="0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85750" y="1357313"/>
          <a:ext cx="8215313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資料隱碼攻擊之防禦方法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 smtClean="0"/>
              <a:t>搜尋網站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 </a:t>
            </a:r>
            <a:r>
              <a:rPr lang="en-US" altLang="zh-TW" sz="2000" dirty="0" smtClean="0"/>
              <a:t>Google) </a:t>
            </a:r>
            <a:r>
              <a:rPr lang="zh-TW" altLang="en-US" sz="2000" dirty="0" smtClean="0"/>
              <a:t>的搜尋能力極為強大，往往會把敏感資訊公諸於世。</a:t>
            </a:r>
            <a:r>
              <a:rPr lang="en-US" altLang="zh-TW" sz="2000" dirty="0" smtClean="0"/>
              <a:t>Google hacking </a:t>
            </a:r>
            <a:r>
              <a:rPr lang="zh-TW" altLang="en-US" sz="2000" dirty="0" smtClean="0"/>
              <a:t>是指使用搜尋引擎的連結侵入他人系統。</a:t>
            </a:r>
            <a:endParaRPr lang="en-US" altLang="zh-TW" sz="2000" dirty="0" smtClean="0"/>
          </a:p>
          <a:p>
            <a:r>
              <a:rPr lang="en-US" altLang="zh-TW" sz="2000" dirty="0" smtClean="0"/>
              <a:t>Johnny Long</a:t>
            </a:r>
            <a:r>
              <a:rPr lang="zh-TW" altLang="en-US" sz="2000" dirty="0" smtClean="0"/>
              <a:t> 所著：</a:t>
            </a:r>
            <a:r>
              <a:rPr lang="en-US" altLang="zh-TW" sz="2000" dirty="0" smtClean="0"/>
              <a:t>“</a:t>
            </a:r>
            <a:r>
              <a:rPr lang="en-US" sz="2000" dirty="0" smtClean="0"/>
              <a:t>Google Hacking for Penetration Testers” </a:t>
            </a:r>
            <a:r>
              <a:rPr lang="zh-TW" altLang="en-US" sz="2000" dirty="0" smtClean="0"/>
              <a:t>介紹許多</a:t>
            </a:r>
            <a:r>
              <a:rPr lang="en-US" altLang="zh-TW" sz="2000" dirty="0" smtClean="0"/>
              <a:t>Google</a:t>
            </a:r>
            <a:r>
              <a:rPr lang="zh-TW" altLang="en-US" sz="2000" dirty="0" smtClean="0"/>
              <a:t> 駭客手法，也可上網站了解：</a:t>
            </a:r>
            <a:r>
              <a:rPr lang="en-US" altLang="zh-TW" sz="2000" dirty="0" smtClean="0"/>
              <a:t>http://johnny.ihackstuff.com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如果在 </a:t>
            </a:r>
            <a:r>
              <a:rPr lang="en-US" altLang="zh-TW" sz="2000" dirty="0" smtClean="0"/>
              <a:t>Google </a:t>
            </a:r>
            <a:r>
              <a:rPr lang="zh-TW" altLang="en-US" sz="2000" dirty="0" smtClean="0"/>
              <a:t>打入關鍵字 </a:t>
            </a:r>
            <a:r>
              <a:rPr lang="en-US" altLang="zh-TW" sz="2000" dirty="0" smtClean="0"/>
              <a:t>“Index of /admin” </a:t>
            </a:r>
            <a:r>
              <a:rPr lang="zh-TW" altLang="en-US" sz="2000" dirty="0" smtClean="0"/>
              <a:t>可讓你連結到一些粗心網站的系統目錄內，而不需經過身分認證。</a:t>
            </a:r>
            <a:endParaRPr lang="en-US" altLang="zh-TW" sz="2000" dirty="0" smtClean="0"/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打入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“Index of /password”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或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“Index of /mail”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會有類似的結果。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請注意：不可侵入他人系統，以免觸法。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Hacking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mpan\Documents\Information Security Book v2\Original Documents\pic\F4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885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 smtClean="0"/>
              <a:t>使用者名稱 </a:t>
            </a:r>
            <a:r>
              <a:rPr lang="en-US" altLang="zh-TW" sz="2000" dirty="0" smtClean="0"/>
              <a:t>(username) </a:t>
            </a:r>
            <a:r>
              <a:rPr lang="zh-TW" altLang="en-US" sz="2000" dirty="0" smtClean="0"/>
              <a:t>與通關密碼 </a:t>
            </a:r>
            <a:r>
              <a:rPr lang="en-US" altLang="zh-TW" sz="2000" dirty="0" smtClean="0"/>
              <a:t>(password) </a:t>
            </a:r>
            <a:r>
              <a:rPr lang="zh-TW" altLang="en-US" sz="2000" dirty="0" smtClean="0"/>
              <a:t>是時下電腦、系統、與網路身分認證最常用的方法。</a:t>
            </a:r>
            <a:endParaRPr lang="en-US" altLang="zh-TW" sz="2000" dirty="0" smtClean="0"/>
          </a:p>
          <a:p>
            <a:r>
              <a:rPr lang="zh-TW" altLang="en-US" sz="2000" dirty="0" smtClean="0"/>
              <a:t>破解通關密碼的手法不外以下幾種：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以電腦重複去試各種可能的密碼，相關做法將於下幾頁詳細說明。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以社交工程、網路釣魚、或使用中間監看工具來騙取密碼。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由於許多使用者不願費心記憶密碼，所以用直覺或觀察法也甚為有效，例如：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可以先試 </a:t>
            </a:r>
            <a:r>
              <a:rPr lang="en-US" altLang="zh-TW" dirty="0" smtClean="0"/>
              <a:t>“1111”, “1234”, “</a:t>
            </a:r>
            <a:r>
              <a:rPr lang="en-US" altLang="zh-TW" dirty="0" err="1" smtClean="0"/>
              <a:t>abcd</a:t>
            </a:r>
            <a:r>
              <a:rPr lang="en-US" altLang="zh-TW" dirty="0" smtClean="0"/>
              <a:t>”, “password”</a:t>
            </a:r>
            <a:r>
              <a:rPr lang="zh-TW" altLang="en-US" dirty="0" smtClean="0"/>
              <a:t> 之類的懶人密碼；或是輸入使用者名稱，許多人將這兩者設為相同。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若有其私人資料，則試其配偶、子女之姓名拼音或生日，或以上合併。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觀察當下環境裡是否有適合作密碼的字，例如網址、網名、廣告詞等。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認識通關密碼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Arial" pitchFamily="34" charset="0"/>
              </a:rPr>
              <a:t>駭客手法研究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第一篇 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假設通關密碼每個字元有 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 種選擇，而窮舉的密碼長度從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算到 </a:t>
            </a:r>
            <a:r>
              <a:rPr lang="en-US" altLang="zh-TW" sz="2000" dirty="0" err="1" smtClean="0"/>
              <a:t>i</a:t>
            </a:r>
            <a:r>
              <a:rPr lang="zh-TW" altLang="en-US" sz="2000" dirty="0" smtClean="0"/>
              <a:t>，那麼可能的密碼共有 </a:t>
            </a:r>
            <a:r>
              <a:rPr lang="en-US" altLang="zh-TW" sz="2000" dirty="0" smtClean="0"/>
              <a:t>Sum(n</a:t>
            </a:r>
            <a:r>
              <a:rPr lang="en-US" altLang="zh-TW" sz="2000" baseline="30000" dirty="0" smtClean="0"/>
              <a:t>1</a:t>
            </a:r>
            <a:r>
              <a:rPr lang="en-US" altLang="zh-TW" sz="2000" dirty="0" smtClean="0"/>
              <a:t>, n</a:t>
            </a:r>
            <a:r>
              <a:rPr lang="en-US" altLang="zh-TW" sz="2000" baseline="30000" dirty="0" smtClean="0"/>
              <a:t>2</a:t>
            </a:r>
            <a:r>
              <a:rPr lang="en-US" altLang="zh-TW" sz="2000" dirty="0" smtClean="0"/>
              <a:t>, …, </a:t>
            </a:r>
            <a:r>
              <a:rPr lang="en-US" altLang="zh-TW" sz="2000" dirty="0" err="1" smtClean="0"/>
              <a:t>n</a:t>
            </a:r>
            <a:r>
              <a:rPr lang="en-US" altLang="zh-TW" sz="2000" baseline="30000" dirty="0" err="1" smtClean="0"/>
              <a:t>i</a:t>
            </a:r>
            <a:r>
              <a:rPr lang="en-US" altLang="zh-TW" sz="2000" baseline="30000" dirty="0" smtClean="0"/>
              <a:t> 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種。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舊式 </a:t>
            </a:r>
            <a:r>
              <a:rPr lang="en-US" altLang="zh-TW" sz="2000" dirty="0" smtClean="0"/>
              <a:t>ATM</a:t>
            </a:r>
            <a:r>
              <a:rPr lang="zh-TW" altLang="en-US" sz="2000" dirty="0" smtClean="0"/>
              <a:t> 規定的 </a:t>
            </a:r>
            <a:r>
              <a:rPr lang="en-US" altLang="zh-TW" sz="2000" dirty="0" smtClean="0"/>
              <a:t>PIN</a:t>
            </a:r>
            <a:r>
              <a:rPr lang="zh-TW" altLang="en-US" sz="2000" dirty="0" smtClean="0"/>
              <a:t> 為四位數字 </a:t>
            </a:r>
            <a:r>
              <a:rPr lang="en-US" altLang="zh-TW" sz="2000" dirty="0" smtClean="0"/>
              <a:t>(n=10,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=4)</a:t>
            </a:r>
            <a:r>
              <a:rPr lang="zh-TW" altLang="en-US" sz="2000" dirty="0" smtClean="0"/>
              <a:t>，共有 </a:t>
            </a:r>
            <a:r>
              <a:rPr lang="en-US" altLang="zh-TW" sz="2000" dirty="0" smtClean="0"/>
              <a:t>11,110</a:t>
            </a:r>
            <a:r>
              <a:rPr lang="zh-TW" altLang="en-US" sz="2000" dirty="0" smtClean="0"/>
              <a:t> 種選擇；現改為八位數之後，選擇增加了一萬倍。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電腦使用標準鍵盤，可以增加 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，例如數字 </a:t>
            </a:r>
            <a:r>
              <a:rPr lang="en-US" altLang="zh-TW" sz="2000" dirty="0" smtClean="0"/>
              <a:t>(n=10)</a:t>
            </a:r>
            <a:r>
              <a:rPr lang="zh-TW" altLang="en-US" sz="2000" dirty="0" smtClean="0"/>
              <a:t>，字母 </a:t>
            </a:r>
            <a:r>
              <a:rPr lang="en-US" altLang="zh-TW" sz="2000" dirty="0" smtClean="0"/>
              <a:t>(n=26)</a:t>
            </a:r>
            <a:r>
              <a:rPr lang="zh-TW" altLang="en-US" sz="2000" dirty="0" smtClean="0"/>
              <a:t>，大小寫分開 </a:t>
            </a:r>
            <a:r>
              <a:rPr lang="en-US" altLang="zh-TW" sz="2000" dirty="0" smtClean="0"/>
              <a:t>(n=26)</a:t>
            </a:r>
            <a:r>
              <a:rPr lang="zh-TW" altLang="en-US" sz="2000" dirty="0" smtClean="0"/>
              <a:t>，鍵盤符號 </a:t>
            </a:r>
            <a:r>
              <a:rPr lang="en-US" altLang="zh-TW" sz="2000" dirty="0" smtClean="0"/>
              <a:t>(n=33)</a:t>
            </a:r>
            <a:r>
              <a:rPr lang="zh-TW" altLang="en-US" sz="2000" dirty="0" smtClean="0"/>
              <a:t>。若以上都用，則 </a:t>
            </a:r>
            <a:r>
              <a:rPr lang="en-US" altLang="zh-TW" sz="2000" dirty="0" smtClean="0"/>
              <a:t>n=95</a:t>
            </a:r>
            <a:r>
              <a:rPr lang="zh-TW" altLang="en-US" sz="2000" dirty="0" smtClean="0"/>
              <a:t>。假設窮舉所有的八個位數的密碼，則有 </a:t>
            </a:r>
            <a:r>
              <a:rPr lang="en-US" altLang="zh-TW" sz="2000" dirty="0" smtClean="0"/>
              <a:t>6,704,780,954,517,120</a:t>
            </a:r>
            <a:r>
              <a:rPr lang="zh-TW" altLang="en-US" sz="2000" dirty="0" smtClean="0"/>
              <a:t> 種。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經過這樣的分析，我們得到兩點結論：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由於運算時間過長，窮舉攻擊並不適合用來攻擊電腦的通關密碼。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設計通關密碼時，較長的 </a:t>
            </a:r>
            <a:r>
              <a:rPr lang="en-US" altLang="zh-TW" dirty="0" smtClean="0"/>
              <a:t>n</a:t>
            </a:r>
            <a:r>
              <a:rPr lang="zh-TW" altLang="en-US" dirty="0" smtClean="0"/>
              <a:t> 和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可以有效的遏阻密碼攻擊。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窮舉攻擊法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字典攻擊乃基於一個假設：一般人設定的密碼大多可以在字典裡找到，或是可以用其他方法猜測與分類。這個假設甚為合理，因為幾乎沒有人能記得</a:t>
            </a:r>
            <a:r>
              <a:rPr lang="zh-TW" altLang="en-US" sz="2000" dirty="0" smtClean="0">
                <a:ea typeface="微軟正黑體"/>
              </a:rPr>
              <a:t> </a:t>
            </a:r>
            <a:r>
              <a:rPr lang="en-US" altLang="zh-TW" sz="2000" dirty="0" smtClean="0">
                <a:ea typeface="微軟正黑體"/>
              </a:rPr>
              <a:t>(</a:t>
            </a:r>
            <a:r>
              <a:rPr lang="zh-TW" altLang="en-US" sz="2000" dirty="0" smtClean="0">
                <a:ea typeface="微軟正黑體"/>
              </a:rPr>
              <a:t>或願意去記</a:t>
            </a:r>
            <a:r>
              <a:rPr lang="en-US" altLang="zh-TW" sz="2000" dirty="0" smtClean="0">
                <a:ea typeface="微軟正黑體"/>
              </a:rPr>
              <a:t>)</a:t>
            </a:r>
            <a:r>
              <a:rPr lang="zh-TW" altLang="en-US" sz="2000" dirty="0" smtClean="0">
                <a:ea typeface="微軟正黑體"/>
              </a:rPr>
              <a:t> 一個隨機產生的八位元密碼。</a:t>
            </a:r>
            <a:endParaRPr lang="en-US" altLang="zh-TW" sz="2000" dirty="0" smtClean="0">
              <a:ea typeface="微軟正黑體"/>
            </a:endParaRPr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網路上有許多字典攻擊工具，其中以 </a:t>
            </a:r>
            <a:r>
              <a:rPr lang="en-US" altLang="zh-TW" sz="2000" dirty="0" smtClean="0"/>
              <a:t>Cain &amp; Abel</a:t>
            </a:r>
            <a:r>
              <a:rPr lang="zh-TW" altLang="en-US" sz="2000" dirty="0" smtClean="0"/>
              <a:t> 與 </a:t>
            </a:r>
            <a:r>
              <a:rPr lang="en-US" altLang="zh-TW" sz="2000" dirty="0" smtClean="0"/>
              <a:t>John the Ripper</a:t>
            </a:r>
            <a:r>
              <a:rPr lang="zh-TW" altLang="en-US" sz="2000" dirty="0" smtClean="0"/>
              <a:t> 較具知名度。這類工具是把兩刃劍：一方面可能幫助駭客攻擊別人的密碼；另一方面，若整合進身分認證系統，可幫助使用者挑選高強度之密碼。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通關密碼的選擇具有語言及地區性。英語系國家的使用者常選用英文單字；但華人使用者可能使用中文拼音。例如</a:t>
            </a:r>
            <a:r>
              <a:rPr lang="zh-TW" altLang="en-US" sz="2000" dirty="0" smtClean="0">
                <a:ea typeface="微軟正黑體"/>
              </a:rPr>
              <a:t>「小明」的拼音與四聲為：</a:t>
            </a:r>
            <a:r>
              <a:rPr lang="en-US" altLang="zh-TW" sz="2000" dirty="0" smtClean="0">
                <a:ea typeface="微軟正黑體"/>
              </a:rPr>
              <a:t>Shiao3Ming2</a:t>
            </a:r>
            <a:r>
              <a:rPr lang="zh-TW" altLang="en-US" sz="2000" dirty="0" smtClean="0">
                <a:ea typeface="微軟正黑體"/>
              </a:rPr>
              <a:t>，從英文看這個密碼很強，在台灣則未必。</a:t>
            </a:r>
            <a:endParaRPr lang="en-US" altLang="zh-TW" sz="2000" dirty="0" smtClean="0">
              <a:ea typeface="微軟正黑體"/>
            </a:endParaRPr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許多人在研究密碼的規律性；而使用者設密碼時，應避免規律性。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字典攻擊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一般而言，密碼不會儲存在純文字檔案中，而是用雜湊 </a:t>
            </a:r>
            <a:r>
              <a:rPr lang="en-US" altLang="zh-TW" sz="2000" dirty="0" smtClean="0"/>
              <a:t>(hash)</a:t>
            </a:r>
            <a:r>
              <a:rPr lang="zh-TW" altLang="en-US" sz="2000" dirty="0" smtClean="0"/>
              <a:t> 函數的輸出值來儲存密碼。雜湊是不可逆運算，即使攻擊者能夠讀取密碼的雜湊表，也不能從雜湊表來重建密碼。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「彩虹表」是針對各種可能的字母組合，預先計算好其雜湊值並列成表格，可以用來攻擊前述的密碼雜湊表。雖然攻擊者也可以即時計算雜湊值，但是利用這個預先算好的龐大雜湊表，能讓攻擊速度變得極快。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en-US" sz="2000" dirty="0" err="1" smtClean="0"/>
              <a:t>Ophcrack</a:t>
            </a:r>
            <a:r>
              <a:rPr lang="zh-TW" altLang="en-US" sz="2000" dirty="0" smtClean="0"/>
              <a:t> 是彩虹表攻擊發明人</a:t>
            </a:r>
            <a:r>
              <a:rPr lang="en-US" sz="2000" dirty="0" smtClean="0"/>
              <a:t>Philippe </a:t>
            </a:r>
            <a:r>
              <a:rPr lang="en-US" sz="2000" dirty="0" err="1" smtClean="0"/>
              <a:t>Oechslin</a:t>
            </a:r>
            <a:r>
              <a:rPr lang="zh-TW" altLang="en-US" sz="2000" dirty="0" smtClean="0"/>
              <a:t> 所提供的工具，可有效攻擊 </a:t>
            </a:r>
            <a:r>
              <a:rPr lang="en-US" altLang="zh-TW" sz="2000" dirty="0" smtClean="0"/>
              <a:t>Windows</a:t>
            </a:r>
            <a:r>
              <a:rPr lang="zh-TW" altLang="en-US" sz="2000" dirty="0" smtClean="0"/>
              <a:t> 之通關密碼。</a:t>
            </a:r>
            <a:endParaRPr lang="en-US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彩虹表攻擊法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550070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 smtClean="0"/>
              <a:t>CISSP</a:t>
            </a:r>
            <a:r>
              <a:rPr lang="zh-TW" altLang="en-US" sz="2000" dirty="0" smtClean="0"/>
              <a:t> 建議以下的通關密碼政策：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至少六個字元長度，應包含數字、大小寫及特殊符號，不應為字典中的單字或與使用者名稱有關連。通關密碼需經常更換，並勿重複使用。應訓練使用者如何挑選及保護密碼，包括：不可與人分享密碼，避免易被猜中之密碼，並不可將密碼放置於未受保護之處。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每當幾次密碼輸入錯誤，系統可以暫時鎖住該帳戶數分鐘，可有效減低窮舉或字典等攻擊之速度。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在系統計算每個密碼的雜湊函數時，可以額外加入一個密值，讓駭客事先計算或下載的彩虹表失靈。這個作法稱為加鹽 </a:t>
            </a:r>
            <a:r>
              <a:rPr lang="en-US" altLang="zh-TW" sz="2000" dirty="0" smtClean="0"/>
              <a:t>(salted)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可以在使用者設定新密碼時做簡單的檢查，例如要求輸入的密碼應含有數字、大寫、小寫、與特數符號四者中至少三種。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通關密碼之政策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TW" altLang="en-US" sz="2000" u="sng" dirty="0" smtClean="0"/>
              <a:t>家用無線電話</a:t>
            </a:r>
            <a:r>
              <a:rPr lang="zh-TW" altLang="en-US" sz="2000" dirty="0" smtClean="0"/>
              <a:t>：早期</a:t>
            </a:r>
            <a:r>
              <a:rPr lang="zh-TW" altLang="en-US" sz="2000" dirty="0" smtClean="0">
                <a:latin typeface="微軟正黑體"/>
                <a:ea typeface="微軟正黑體"/>
              </a:rPr>
              <a:t>（十數年前）</a:t>
            </a:r>
            <a:r>
              <a:rPr lang="zh-TW" altLang="en-US" sz="2000" dirty="0" smtClean="0"/>
              <a:t>家用無線電話沒有安全措施，若與鄰居使用同型機具，就能彼此聽到通話。目前的無線電話已安全許多，但若有適當的工具，仍然可以空中竊聽。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zh-TW" altLang="en-US" sz="2000" u="sng" dirty="0" smtClean="0"/>
              <a:t>衛星電視</a:t>
            </a:r>
            <a:r>
              <a:rPr lang="zh-TW" altLang="en-US" sz="2000" dirty="0" smtClean="0"/>
              <a:t>：衛星電視節目經常遭到未付費戶的非法接收。</a:t>
            </a:r>
            <a:r>
              <a:rPr lang="en-US" altLang="zh-TW" sz="2000" dirty="0" smtClean="0"/>
              <a:t>2001</a:t>
            </a:r>
            <a:r>
              <a:rPr lang="zh-TW" altLang="en-US" sz="2000" dirty="0" smtClean="0"/>
              <a:t>年美國衛星電視業者</a:t>
            </a:r>
            <a:r>
              <a:rPr lang="en-US" altLang="zh-TW" sz="2000" dirty="0" err="1" smtClean="0"/>
              <a:t>DirectTV</a:t>
            </a:r>
            <a:r>
              <a:rPr lang="zh-TW" altLang="en-US" sz="2000" dirty="0" smtClean="0"/>
              <a:t>使用動態碼結合智慧晶片，讓十萬台偽造的機上盒一夕之間變成為廢物，情況方得控制。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zh-TW" altLang="en-US" sz="2000" u="sng" dirty="0" smtClean="0"/>
              <a:t>行動電話</a:t>
            </a:r>
            <a:r>
              <a:rPr lang="zh-TW" altLang="en-US" sz="2000" dirty="0" smtClean="0"/>
              <a:t>：第二代數位電話開始具備加解密功能後，空中竊聽就非常困難；但在電信業者機房依然可以側錄。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zh-TW" altLang="en-US" sz="2000" u="sng" dirty="0" smtClean="0"/>
              <a:t>藍芽 </a:t>
            </a:r>
            <a:r>
              <a:rPr lang="en-US" altLang="zh-TW" sz="2000" u="sng" dirty="0" smtClean="0"/>
              <a:t>(Bluetooth)</a:t>
            </a:r>
            <a:r>
              <a:rPr lang="zh-TW" altLang="en-US" sz="2000" dirty="0" smtClean="0"/>
              <a:t>：藍芽有許多安全弱點；</a:t>
            </a:r>
            <a:r>
              <a:rPr lang="en-US" altLang="zh-TW" sz="2000" dirty="0" err="1" smtClean="0"/>
              <a:t>Bluejacking</a:t>
            </a:r>
            <a:r>
              <a:rPr lang="zh-TW" altLang="en-US" sz="2000" dirty="0" smtClean="0"/>
              <a:t>攻擊能將資料塞進使用藍芽的機具；</a:t>
            </a:r>
            <a:r>
              <a:rPr lang="en-US" altLang="zh-TW" sz="2000" dirty="0" err="1" smtClean="0"/>
              <a:t>Bluesnarfing</a:t>
            </a:r>
            <a:r>
              <a:rPr lang="zh-TW" altLang="en-US" sz="2000" dirty="0" smtClean="0"/>
              <a:t>攻擊能從機具中盜取資料。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認識無線通訊技術與弱點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無線區域網路 </a:t>
            </a:r>
            <a:r>
              <a:rPr lang="en-US" altLang="zh-TW" sz="2000" dirty="0" smtClean="0"/>
              <a:t>(wireless LAN or WLAN) </a:t>
            </a:r>
            <a:r>
              <a:rPr lang="zh-TW" altLang="en-US" sz="2000" dirty="0" smtClean="0"/>
              <a:t>的標準為</a:t>
            </a:r>
            <a:r>
              <a:rPr lang="en-US" altLang="zh-TW" sz="2000" dirty="0" smtClean="0"/>
              <a:t>802.11</a:t>
            </a:r>
            <a:r>
              <a:rPr lang="zh-TW" altLang="en-US" sz="2000" dirty="0" smtClean="0"/>
              <a:t>系列，由</a:t>
            </a:r>
            <a:r>
              <a:rPr lang="en-US" altLang="zh-TW" sz="2000" dirty="0" smtClean="0"/>
              <a:t>IEEE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1997</a:t>
            </a:r>
            <a:r>
              <a:rPr lang="zh-TW" altLang="en-US" sz="2000" dirty="0" smtClean="0"/>
              <a:t>年制定。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en-US" altLang="zh-TW" sz="2000" dirty="0" smtClean="0"/>
              <a:t>802.11 </a:t>
            </a:r>
            <a:r>
              <a:rPr lang="zh-TW" altLang="en-US" sz="2000" dirty="0" smtClean="0"/>
              <a:t>技術持續在演進中，較常使用的 </a:t>
            </a:r>
            <a:r>
              <a:rPr lang="en-US" altLang="zh-TW" sz="2000" dirty="0" smtClean="0"/>
              <a:t>2.4GHz</a:t>
            </a:r>
            <a:r>
              <a:rPr lang="zh-TW" altLang="en-US" sz="2000" dirty="0" smtClean="0"/>
              <a:t> 標準包括過去的 </a:t>
            </a:r>
            <a:r>
              <a:rPr lang="en-US" altLang="zh-TW" sz="2000" dirty="0" smtClean="0"/>
              <a:t>802.11b (11Mbps)</a:t>
            </a:r>
            <a:r>
              <a:rPr lang="zh-TW" altLang="en-US" sz="2000" dirty="0" smtClean="0"/>
              <a:t> 和現在的 </a:t>
            </a:r>
            <a:r>
              <a:rPr lang="en-US" altLang="zh-TW" sz="2000" dirty="0" smtClean="0"/>
              <a:t>802.11g (54Mbps)</a:t>
            </a:r>
            <a:r>
              <a:rPr lang="zh-TW" altLang="en-US" sz="2000" dirty="0" smtClean="0"/>
              <a:t>。</a:t>
            </a:r>
            <a:r>
              <a:rPr lang="en-US" altLang="zh-TW" sz="2000" dirty="0" smtClean="0"/>
              <a:t>802.11n</a:t>
            </a:r>
            <a:r>
              <a:rPr lang="zh-TW" altLang="en-US" sz="2000" dirty="0" smtClean="0"/>
              <a:t> 預計在</a:t>
            </a:r>
            <a:r>
              <a:rPr lang="en-US" altLang="zh-TW" sz="2000" dirty="0" smtClean="0"/>
              <a:t>2009</a:t>
            </a:r>
            <a:r>
              <a:rPr lang="zh-TW" altLang="en-US" sz="2000" dirty="0" smtClean="0"/>
              <a:t>年通過標準，傳輸速率可達數百 </a:t>
            </a:r>
            <a:r>
              <a:rPr lang="en-US" altLang="zh-TW" sz="2000" dirty="0" smtClean="0"/>
              <a:t>Mbps</a:t>
            </a:r>
            <a:r>
              <a:rPr lang="zh-TW" altLang="en-US" sz="2000" dirty="0" smtClean="0"/>
              <a:t>，距離也較遠。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en-US" altLang="zh-TW" sz="2000" dirty="0" smtClean="0"/>
              <a:t>802.11</a:t>
            </a:r>
            <a:r>
              <a:rPr lang="zh-TW" altLang="en-US" sz="2000" dirty="0" smtClean="0"/>
              <a:t> 使用以前軍方的 </a:t>
            </a:r>
            <a:r>
              <a:rPr lang="en-US" altLang="zh-TW" sz="2000" dirty="0" smtClean="0"/>
              <a:t>spread spectrum</a:t>
            </a:r>
            <a:r>
              <a:rPr lang="zh-TW" altLang="en-US" sz="2000" dirty="0" smtClean="0"/>
              <a:t> 技術，可以降低雜訊干擾並且可隨訊號品質調整傳輸速率</a:t>
            </a:r>
            <a:r>
              <a:rPr lang="zh-TW" altLang="en-US" sz="2000" dirty="0" smtClean="0">
                <a:latin typeface="微軟正黑體"/>
                <a:ea typeface="微軟正黑體"/>
              </a:rPr>
              <a:t> </a:t>
            </a:r>
            <a:r>
              <a:rPr lang="en-US" altLang="zh-TW" sz="2000" dirty="0" smtClean="0">
                <a:latin typeface="微軟正黑體"/>
                <a:ea typeface="微軟正黑體"/>
              </a:rPr>
              <a:t>(</a:t>
            </a:r>
            <a:r>
              <a:rPr lang="zh-TW" altLang="en-US" sz="2000" dirty="0" smtClean="0">
                <a:latin typeface="微軟正黑體"/>
                <a:ea typeface="微軟正黑體"/>
              </a:rPr>
              <a:t>訊號品質好就能提高速率</a:t>
            </a:r>
            <a:r>
              <a:rPr lang="en-US" altLang="zh-TW" sz="2000" dirty="0" smtClean="0">
                <a:latin typeface="微軟正黑體"/>
                <a:ea typeface="微軟正黑體"/>
              </a:rPr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en-US" altLang="zh-TW" sz="2000" dirty="0" smtClean="0"/>
              <a:t>802.11b/g/n</a:t>
            </a:r>
            <a:r>
              <a:rPr lang="zh-TW" altLang="en-US" sz="2000" dirty="0" smtClean="0"/>
              <a:t> 將頻寬切分為</a:t>
            </a:r>
            <a:r>
              <a:rPr lang="en-US" altLang="zh-TW" sz="2000" dirty="0" smtClean="0"/>
              <a:t>14</a:t>
            </a:r>
            <a:r>
              <a:rPr lang="zh-TW" altLang="en-US" sz="2000" dirty="0" smtClean="0"/>
              <a:t>個互有重疊的通道 </a:t>
            </a:r>
            <a:r>
              <a:rPr lang="en-US" altLang="zh-TW" sz="2000" dirty="0" smtClean="0"/>
              <a:t>(channels)</a:t>
            </a:r>
            <a:r>
              <a:rPr lang="zh-TW" altLang="en-US" sz="2000" dirty="0" smtClean="0"/>
              <a:t>，每個通道距離 </a:t>
            </a:r>
            <a:r>
              <a:rPr lang="en-US" altLang="zh-TW" sz="2000" dirty="0" smtClean="0"/>
              <a:t>5MHz</a:t>
            </a:r>
            <a:r>
              <a:rPr lang="zh-TW" altLang="en-US" sz="2000" dirty="0" smtClean="0"/>
              <a:t>。但每個國家有不同的頻寬限制，台灣與北美相同只能用</a:t>
            </a:r>
            <a:r>
              <a:rPr lang="en-US" altLang="zh-TW" sz="2000" dirty="0" smtClean="0"/>
              <a:t>11</a:t>
            </a:r>
            <a:r>
              <a:rPr lang="zh-TW" altLang="en-US" sz="2000" dirty="0" smtClean="0"/>
              <a:t>個通道，大部份歐洲國家可以用</a:t>
            </a:r>
            <a:r>
              <a:rPr lang="en-US" altLang="zh-TW" sz="2000" dirty="0" smtClean="0"/>
              <a:t>13</a:t>
            </a:r>
            <a:r>
              <a:rPr lang="zh-TW" altLang="en-US" sz="2000" dirty="0" smtClean="0"/>
              <a:t>個。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認識無線區域網路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550070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無線網路比有線網路更難保障傳輸安全，有鑑於此，一種加密傳輸方法 </a:t>
            </a:r>
            <a:r>
              <a:rPr lang="en-US" altLang="zh-TW" sz="2000" dirty="0" smtClean="0"/>
              <a:t>Wired Equivalent Privacy (WEP)</a:t>
            </a:r>
            <a:r>
              <a:rPr lang="zh-TW" altLang="en-US" sz="2000" dirty="0" smtClean="0"/>
              <a:t> 被設計並廣為應用，然而此法已被完全被攻破。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WEP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RC4</a:t>
            </a:r>
            <a:r>
              <a:rPr lang="zh-TW" altLang="en-US" dirty="0" smtClean="0"/>
              <a:t> 對稱式加密法，但裝置的方式有漏洞。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WEP</a:t>
            </a:r>
            <a:r>
              <a:rPr lang="zh-TW" altLang="en-US" dirty="0" smtClean="0"/>
              <a:t> 的初始值 </a:t>
            </a:r>
            <a:r>
              <a:rPr lang="en-US" altLang="zh-TW" dirty="0" smtClean="0"/>
              <a:t>(initialization vector, IV)</a:t>
            </a:r>
            <a:r>
              <a:rPr lang="zh-TW" altLang="en-US" dirty="0" smtClean="0"/>
              <a:t> 會被重複使用，收集夠多的封包後，就可以解開密鑰。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此外，</a:t>
            </a:r>
            <a:r>
              <a:rPr lang="en-US" altLang="zh-TW" dirty="0" smtClean="0"/>
              <a:t>WEP</a:t>
            </a:r>
            <a:r>
              <a:rPr lang="zh-TW" altLang="en-US" dirty="0" smtClean="0"/>
              <a:t> 沒有將整個傳輸加密，表頭和表尾皆為明碼。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en-US" altLang="zh-TW" sz="2000" dirty="0" smtClean="0"/>
              <a:t>Wi-Fi Protected Access (WPA)</a:t>
            </a:r>
            <a:r>
              <a:rPr lang="zh-TW" altLang="en-US" sz="2000" dirty="0" smtClean="0"/>
              <a:t> 被提出以修補 </a:t>
            </a:r>
            <a:r>
              <a:rPr lang="en-US" altLang="zh-TW" sz="2000" dirty="0" smtClean="0"/>
              <a:t>WEP</a:t>
            </a:r>
            <a:r>
              <a:rPr lang="zh-TW" altLang="en-US" sz="2000" dirty="0" smtClean="0"/>
              <a:t>的問題。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WPA</a:t>
            </a:r>
            <a:r>
              <a:rPr lang="zh-TW" altLang="en-US" dirty="0" smtClean="0"/>
              <a:t> 使用修正的 </a:t>
            </a:r>
            <a:r>
              <a:rPr lang="en-US" altLang="zh-TW" dirty="0" smtClean="0"/>
              <a:t>RC4 (TKIP) </a:t>
            </a:r>
            <a:r>
              <a:rPr lang="zh-TW" altLang="en-US" dirty="0" smtClean="0"/>
              <a:t>並增加金鑰長度，</a:t>
            </a:r>
            <a:r>
              <a:rPr lang="en-US" altLang="zh-TW" dirty="0" smtClean="0"/>
              <a:t>IV</a:t>
            </a:r>
            <a:r>
              <a:rPr lang="zh-TW" altLang="en-US" dirty="0" smtClean="0"/>
              <a:t> 由 </a:t>
            </a:r>
            <a:r>
              <a:rPr lang="en-US" altLang="zh-TW" dirty="0" smtClean="0"/>
              <a:t>24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 增至 </a:t>
            </a:r>
            <a:r>
              <a:rPr lang="en-US" altLang="zh-TW" dirty="0" smtClean="0"/>
              <a:t>48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；進階的 </a:t>
            </a:r>
            <a:r>
              <a:rPr lang="en-US" altLang="zh-TW" dirty="0" smtClean="0"/>
              <a:t>WPA2</a:t>
            </a:r>
            <a:r>
              <a:rPr lang="zh-TW" altLang="en-US" dirty="0" smtClean="0"/>
              <a:t> 更使用 </a:t>
            </a:r>
            <a:r>
              <a:rPr lang="en-US" altLang="zh-TW" dirty="0" smtClean="0"/>
              <a:t>AES</a:t>
            </a:r>
            <a:r>
              <a:rPr lang="zh-TW" altLang="en-US" dirty="0" smtClean="0"/>
              <a:t> 加密。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WLAN </a:t>
            </a:r>
            <a:r>
              <a:rPr lang="zh-TW" altLang="en-US" dirty="0" smtClean="0"/>
              <a:t>的安全問題 </a:t>
            </a:r>
            <a:r>
              <a:rPr lang="en-US" altLang="zh-TW" dirty="0" smtClean="0"/>
              <a:t>– WEP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61814" y="1607927"/>
          <a:ext cx="6878538" cy="426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無線網路攻擊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竊聽攻擊是無線網路的基本問題，任何在射頻範圍內的機具都可以接收到訊號。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將無線 </a:t>
            </a:r>
            <a:r>
              <a:rPr lang="en-US" altLang="zh-TW" dirty="0" smtClean="0"/>
              <a:t>NIC</a:t>
            </a:r>
            <a:r>
              <a:rPr lang="zh-TW" altLang="en-US" dirty="0" smtClean="0"/>
              <a:t> 卡設定在隨意模式 </a:t>
            </a:r>
            <a:r>
              <a:rPr lang="en-US" altLang="zh-TW" dirty="0" smtClean="0"/>
              <a:t>(promiscuous mode)</a:t>
            </a:r>
            <a:r>
              <a:rPr lang="zh-TW" altLang="en-US" dirty="0" smtClean="0"/>
              <a:t>，就可以接收所有的封包，而不僅限於自己的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使用強化天線，可以接收更遠的訊號。一個簡易的 </a:t>
            </a:r>
            <a:r>
              <a:rPr lang="en-US" altLang="zh-TW" dirty="0" smtClean="0"/>
              <a:t>cantenna </a:t>
            </a:r>
            <a:r>
              <a:rPr lang="zh-TW" altLang="en-US" dirty="0" smtClean="0"/>
              <a:t>有機會收到三百公尺外的 </a:t>
            </a:r>
            <a:r>
              <a:rPr lang="en-US" altLang="zh-TW" dirty="0" smtClean="0"/>
              <a:t>WLAN</a:t>
            </a:r>
            <a:r>
              <a:rPr lang="zh-TW" altLang="en-US" dirty="0" smtClean="0"/>
              <a:t> 訊號。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相當多的無線網路沒有啟動最基本的安全設定，因此被竊聽的資料是以明碼傳輸。而</a:t>
            </a:r>
            <a:r>
              <a:rPr lang="en-US" altLang="zh-TW" dirty="0" smtClean="0"/>
              <a:t>FTP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SMTP</a:t>
            </a:r>
            <a:r>
              <a:rPr lang="zh-TW" altLang="en-US" dirty="0" smtClean="0"/>
              <a:t>等協定在傳輸使用者名稱與通關密碼時，也都是使用明碼。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如前所述，即使以 </a:t>
            </a:r>
            <a:r>
              <a:rPr lang="en-US" altLang="zh-TW" dirty="0" smtClean="0"/>
              <a:t>WEP</a:t>
            </a:r>
            <a:r>
              <a:rPr lang="zh-TW" altLang="en-US" dirty="0" smtClean="0"/>
              <a:t> 加密傳輸，仍可輕易的以工具破解。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ea typeface="微軟正黑體"/>
              </a:rPr>
              <a:t>相關資訊及工具可參考 </a:t>
            </a:r>
            <a:r>
              <a:rPr lang="en-US" altLang="zh-TW" dirty="0" smtClean="0">
                <a:ea typeface="微軟正黑體"/>
              </a:rPr>
              <a:t>www.wardriving.com</a:t>
            </a:r>
            <a:r>
              <a:rPr lang="zh-TW" altLang="en-US" dirty="0" smtClean="0">
                <a:ea typeface="微軟正黑體"/>
              </a:rPr>
              <a:t>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無線網路的竊聽攻擊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大部分的無線網路設備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如基地台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在出廠時的設定都是 </a:t>
            </a:r>
            <a:r>
              <a:rPr lang="en-US" altLang="zh-TW" sz="2000" dirty="0" smtClean="0"/>
              <a:t>open systems authentication</a:t>
            </a:r>
            <a:r>
              <a:rPr lang="zh-TW" altLang="en-US" sz="2000" dirty="0" smtClean="0"/>
              <a:t>，也就是不論任何人或系統，都可以不經身分認證地自由使用。許多旅館、咖啡館、餐廳提供的無線網路都處於開放身分認證的狀態。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惡意使用者可以經由這個網路的連結做不法的事，卻隱藏自己的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開放身分認證的狀態讓連結上來的使用者都冒著遭人竊聽的風險。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大部分使用者上網後的第一件事就是查電子郵件，開放身分認證這個狀態讓使用者與郵件伺服器間的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與密碼被暴露在公共場合。</a:t>
            </a:r>
          </a:p>
          <a:p>
            <a:pPr lvl="1"/>
            <a:r>
              <a:rPr lang="zh-TW" altLang="en-US" dirty="0" smtClean="0"/>
              <a:t>這種狀態也讓連結上來的主機有被安裝後門的風險。一旦這些被侵入的主機遭受駭客挾持，就可能在未來被用作攻擊別人的傀儡機器 </a:t>
            </a:r>
            <a:r>
              <a:rPr lang="en-US" altLang="zh-TW" dirty="0" smtClean="0"/>
              <a:t>(zombies)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開放身分認證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85750" y="1357313"/>
          <a:ext cx="8215313" cy="514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攻擊者的類型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550070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在無線網路世界裡，駭客未必扮演中間攻擊者，也可能是一個基地台，稱做欺騙基地台 </a:t>
            </a:r>
            <a:r>
              <a:rPr lang="en-US" altLang="zh-TW" sz="2000" dirty="0" smtClean="0"/>
              <a:t>(rogue access point) </a:t>
            </a:r>
            <a:r>
              <a:rPr lang="zh-TW" altLang="en-US" sz="2000" dirty="0" smtClean="0"/>
              <a:t>或孿生惡魔 </a:t>
            </a:r>
            <a:r>
              <a:rPr lang="en-US" altLang="zh-TW" sz="2000" dirty="0" smtClean="0"/>
              <a:t>(evil twin)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若你在公共場合急著上網，可能會隨意選擇任何能夠上網的無線網路，卻連結到了一個駭客所設置的基地台。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駭客基地台可能取了一個足以亂真的名字，例如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-Service</a:t>
            </a:r>
            <a:r>
              <a:rPr lang="zh-TW" altLang="en-US" dirty="0" smtClean="0"/>
              <a:t>，假裝成收費網路服務，向使用者要信用卡號及驗證碼。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基地台的角色也讓駭客可以攔截機密資料，如網路銀行密碼等。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有時駭客會在公司附近安裝無線基地台，如果一台公司內的電腦同時連結公司內部有線網路 </a:t>
            </a:r>
            <a:r>
              <a:rPr lang="en-US" altLang="zh-TW" dirty="0" smtClean="0"/>
              <a:t>(intranet)</a:t>
            </a:r>
            <a:r>
              <a:rPr lang="zh-TW" altLang="en-US" dirty="0" smtClean="0"/>
              <a:t>，又連結了駭客基地台，那麼駭客就有機會經此路徑侵入公司內部網路。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有的</a:t>
            </a:r>
            <a:r>
              <a:rPr lang="en-US" altLang="zh-TW" dirty="0" smtClean="0"/>
              <a:t>WLAN</a:t>
            </a:r>
            <a:r>
              <a:rPr lang="zh-TW" altLang="en-US" dirty="0" smtClean="0"/>
              <a:t>卡會自動連結訊號最強的無線網路，而未徵詢使用者。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欺騙的無線基地台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身分認證洪水攻擊 </a:t>
            </a:r>
            <a:r>
              <a:rPr lang="en-US" altLang="zh-TW" sz="2000" dirty="0" smtClean="0"/>
              <a:t>(authentication flood attack)</a:t>
            </a:r>
            <a:r>
              <a:rPr lang="zh-TW" altLang="en-US" sz="2000" dirty="0" smtClean="0"/>
              <a:t> 是指駭客對基地台不斷發出身分認證的要求，讓認證伺服器無法回應其他使用者的正常要求。</a:t>
            </a:r>
            <a:endParaRPr lang="en-US" altLang="zh-TW" sz="2000" dirty="0" smtClean="0"/>
          </a:p>
          <a:p>
            <a:r>
              <a:rPr lang="zh-TW" altLang="en-US" sz="2000" dirty="0" smtClean="0"/>
              <a:t>解除授權洪水攻擊 </a:t>
            </a:r>
            <a:r>
              <a:rPr lang="en-US" altLang="zh-TW" sz="2000" dirty="0" smtClean="0"/>
              <a:t>(deauthentication flood attack) </a:t>
            </a:r>
            <a:r>
              <a:rPr lang="zh-TW" altLang="en-US" sz="2000" dirty="0" smtClean="0"/>
              <a:t>是相反的，由駭客偽裝伺服器，不斷的向某個使用端電腦發出解除授權信號，該電腦意欲重新連線，則繼續用解除授權來阻斷。</a:t>
            </a:r>
            <a:endParaRPr lang="en-US" altLang="zh-TW" sz="2000" dirty="0" smtClean="0"/>
          </a:p>
          <a:p>
            <a:r>
              <a:rPr lang="zh-TW" altLang="en-US" sz="2000" dirty="0" smtClean="0"/>
              <a:t>無線干擾攻擊 </a:t>
            </a:r>
            <a:r>
              <a:rPr lang="en-US" altLang="zh-TW" sz="2000" dirty="0" smtClean="0"/>
              <a:t>(network jamming attack) </a:t>
            </a:r>
            <a:r>
              <a:rPr lang="zh-TW" altLang="en-US" sz="2000" dirty="0" smtClean="0"/>
              <a:t>是使用高能量的電波發送機對預干擾的區域發射，一台</a:t>
            </a:r>
            <a:r>
              <a:rPr lang="en-US" altLang="zh-TW" sz="2000" dirty="0" smtClean="0"/>
              <a:t>1000</a:t>
            </a:r>
            <a:r>
              <a:rPr lang="zh-TW" altLang="en-US" sz="2000" dirty="0" smtClean="0"/>
              <a:t>瓦的發送機可以在一百公尺外干擾一個小型辦公室的無線網路。</a:t>
            </a:r>
            <a:endParaRPr lang="en-US" altLang="zh-TW" sz="2000" dirty="0" smtClean="0"/>
          </a:p>
          <a:p>
            <a:r>
              <a:rPr lang="zh-TW" altLang="en-US" sz="2000" dirty="0" smtClean="0"/>
              <a:t>更高功率的電波發送機若以天線對準基地台發射脈衝波，有機會永久性損毀基地台的電子元件。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無線網路的拒絕服務攻擊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67544" y="1429321"/>
          <a:ext cx="7817495" cy="4735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無線網路的安全措施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案例研究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1472" y="1357298"/>
            <a:ext cx="764386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TW" altLang="en-US" sz="2000" dirty="0" smtClean="0">
                <a:latin typeface="Calibri" pitchFamily="34" charset="0"/>
              </a:rPr>
              <a:t>在</a:t>
            </a:r>
            <a:r>
              <a:rPr lang="en-US" altLang="zh-TW" sz="2000" dirty="0" smtClean="0">
                <a:latin typeface="Calibri" pitchFamily="34" charset="0"/>
              </a:rPr>
              <a:t>2005</a:t>
            </a:r>
            <a:r>
              <a:rPr lang="zh-TW" altLang="en-US" sz="2000" dirty="0" smtClean="0">
                <a:latin typeface="Calibri" pitchFamily="34" charset="0"/>
              </a:rPr>
              <a:t>年七月十日，一家位於加拿大蒙特婁的公司發現在週末遭人侵入。經過仔細盤點，公司竟然沒有重要財務損失，真是不幸中的大幸，大家很快的就忘了這件事。</a:t>
            </a:r>
            <a:endParaRPr lang="en-US" altLang="zh-TW" sz="20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TW" altLang="en-US" sz="2000" dirty="0" smtClean="0">
                <a:latin typeface="Calibri" pitchFamily="34" charset="0"/>
              </a:rPr>
              <a:t>數個月後，一位資訊安全專家到該公司進行相關工作，他在開機時發現有一個訊號很強的不安全無線網路。他提醒該公司系統管理員不該設置不安全的無線網路，但系統管理員表示並沒有裝置任何的無線網路基地台。</a:t>
            </a:r>
            <a:endParaRPr lang="en-US" altLang="zh-TW" sz="20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TW" altLang="en-US" sz="2000" dirty="0" smtClean="0">
                <a:latin typeface="Calibri" pitchFamily="34" charset="0"/>
              </a:rPr>
              <a:t>經過一番搜查，一個無線網路基地台被藏在電腦機房的線路箱裡，與公司的 </a:t>
            </a:r>
            <a:r>
              <a:rPr lang="en-US" altLang="zh-TW" sz="2000" dirty="0" smtClean="0">
                <a:latin typeface="Calibri" pitchFamily="34" charset="0"/>
              </a:rPr>
              <a:t>LAN</a:t>
            </a:r>
            <a:r>
              <a:rPr lang="zh-TW" altLang="en-US" sz="2000" dirty="0" smtClean="0">
                <a:latin typeface="Calibri" pitchFamily="34" charset="0"/>
              </a:rPr>
              <a:t>接在一起。這才是幾個月前有人侵入公司的原因，不是為了竊取任何實體財務，而是為了竊取該公司正在進行中的研究計畫！</a:t>
            </a:r>
            <a:endParaRPr lang="en-US" altLang="zh-TW" sz="20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TW" altLang="en-US" sz="1600" dirty="0" smtClean="0">
                <a:latin typeface="Calibri" pitchFamily="34" charset="0"/>
              </a:rPr>
              <a:t>（取材自 </a:t>
            </a:r>
            <a:r>
              <a:rPr lang="en-US" altLang="zh-TW" sz="1600" dirty="0" smtClean="0">
                <a:latin typeface="Calibri" pitchFamily="34" charset="0"/>
              </a:rPr>
              <a:t>CEH Exam Prep by Michael Gregg</a:t>
            </a:r>
            <a:r>
              <a:rPr lang="zh-TW" altLang="en-US" sz="1600" dirty="0" smtClean="0">
                <a:latin typeface="Calibri" pitchFamily="34" charset="0"/>
              </a:rPr>
              <a:t>）</a:t>
            </a:r>
            <a:endParaRPr lang="en-US" altLang="zh-TW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85750" y="1357313"/>
          <a:ext cx="8215313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駭客分類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85720" y="1700808"/>
            <a:ext cx="8215370" cy="26642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瀏覽器 </a:t>
            </a:r>
            <a:r>
              <a:rPr lang="en-US" altLang="zh-TW" sz="2000" dirty="0" smtClean="0"/>
              <a:t>(browsers)</a:t>
            </a:r>
            <a:r>
              <a:rPr lang="zh-TW" altLang="en-US" sz="2000" dirty="0" smtClean="0"/>
              <a:t>：例如 </a:t>
            </a:r>
            <a:r>
              <a:rPr lang="en-US" altLang="zh-TW" sz="2000" dirty="0" smtClean="0"/>
              <a:t>Internet Explorer</a:t>
            </a:r>
            <a:r>
              <a:rPr lang="zh-TW" altLang="en-US" sz="2000" dirty="0" smtClean="0"/>
              <a:t> 或 </a:t>
            </a:r>
            <a:r>
              <a:rPr lang="en-US" altLang="zh-TW" sz="2000" dirty="0" err="1" smtClean="0"/>
              <a:t>FireFox</a:t>
            </a:r>
            <a:r>
              <a:rPr lang="zh-TW" altLang="en-US" sz="2000" dirty="0" smtClean="0"/>
              <a:t> 等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通訊協定 </a:t>
            </a:r>
            <a:r>
              <a:rPr lang="en-US" altLang="zh-TW" sz="2000" dirty="0" smtClean="0"/>
              <a:t>(transport protocols)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HTTP</a:t>
            </a:r>
            <a:r>
              <a:rPr lang="zh-TW" altLang="en-US" sz="2000" dirty="0" smtClean="0"/>
              <a:t> 或有加密功能之 </a:t>
            </a:r>
            <a:r>
              <a:rPr lang="en-US" altLang="zh-TW" sz="2000" dirty="0" smtClean="0"/>
              <a:t>SSL</a:t>
            </a:r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網站伺服器 </a:t>
            </a:r>
            <a:r>
              <a:rPr lang="en-US" altLang="zh-TW" sz="2000" dirty="0" smtClean="0"/>
              <a:t>(web servers)</a:t>
            </a:r>
            <a:r>
              <a:rPr lang="zh-TW" altLang="en-US" sz="2000" dirty="0" smtClean="0"/>
              <a:t>：最常見的為以微軟為主的 </a:t>
            </a:r>
            <a:r>
              <a:rPr lang="en-US" altLang="zh-TW" sz="2000" dirty="0" smtClean="0"/>
              <a:t>IIS</a:t>
            </a:r>
            <a:r>
              <a:rPr lang="zh-TW" altLang="en-US" sz="2000" dirty="0" smtClean="0"/>
              <a:t> 和開放原始碼的 </a:t>
            </a:r>
            <a:r>
              <a:rPr lang="en-US" altLang="zh-TW" sz="2000" dirty="0" smtClean="0"/>
              <a:t>Apache</a:t>
            </a:r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網站應用 </a:t>
            </a:r>
            <a:r>
              <a:rPr lang="en-US" altLang="zh-TW" sz="2000" dirty="0" smtClean="0"/>
              <a:t>(applications)</a:t>
            </a:r>
            <a:r>
              <a:rPr lang="zh-TW" altLang="en-US" sz="2000" dirty="0" smtClean="0"/>
              <a:t>：有 </a:t>
            </a:r>
            <a:r>
              <a:rPr lang="en-US" altLang="zh-TW" sz="2000" dirty="0" smtClean="0"/>
              <a:t>PHP </a:t>
            </a:r>
            <a:r>
              <a:rPr lang="zh-TW" altLang="en-US" sz="2000" dirty="0" smtClean="0"/>
              <a:t>與 </a:t>
            </a:r>
            <a:r>
              <a:rPr lang="en-US" altLang="zh-TW" sz="2000" dirty="0" smtClean="0"/>
              <a:t>ASP</a:t>
            </a:r>
            <a:r>
              <a:rPr lang="zh-TW" altLang="en-US" sz="2000" dirty="0" smtClean="0"/>
              <a:t> 較常見。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認識網站結構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539552" y="4663966"/>
            <a:ext cx="7715304" cy="1357322"/>
            <a:chOff x="539552" y="4663966"/>
            <a:chExt cx="7715304" cy="1357320"/>
          </a:xfrm>
        </p:grpSpPr>
        <p:pic>
          <p:nvPicPr>
            <p:cNvPr id="2051" name="Picture 3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5304" y="4822816"/>
              <a:ext cx="1252724" cy="769844"/>
            </a:xfrm>
            <a:prstGeom prst="rect">
              <a:avLst/>
            </a:prstGeom>
            <a:noFill/>
          </p:spPr>
        </p:pic>
        <p:grpSp>
          <p:nvGrpSpPr>
            <p:cNvPr id="5" name="Group 149"/>
            <p:cNvGrpSpPr>
              <a:grpSpLocks/>
            </p:cNvGrpSpPr>
            <p:nvPr/>
          </p:nvGrpSpPr>
          <p:grpSpPr bwMode="auto">
            <a:xfrm>
              <a:off x="4411605" y="4663966"/>
              <a:ext cx="500066" cy="1071570"/>
              <a:chOff x="2160" y="1896"/>
              <a:chExt cx="533" cy="863"/>
            </a:xfrm>
          </p:grpSpPr>
          <p:sp>
            <p:nvSpPr>
              <p:cNvPr id="6" name="Freeform 150"/>
              <p:cNvSpPr>
                <a:spLocks noChangeAspect="1"/>
              </p:cNvSpPr>
              <p:nvPr/>
            </p:nvSpPr>
            <p:spPr bwMode="auto">
              <a:xfrm>
                <a:off x="2160" y="2249"/>
                <a:ext cx="90" cy="399"/>
              </a:xfrm>
              <a:custGeom>
                <a:avLst/>
                <a:gdLst>
                  <a:gd name="T0" fmla="*/ 0 w 144"/>
                  <a:gd name="T1" fmla="*/ 1 h 644"/>
                  <a:gd name="T2" fmla="*/ 0 w 144"/>
                  <a:gd name="T3" fmla="*/ 1 h 644"/>
                  <a:gd name="T4" fmla="*/ 1 w 144"/>
                  <a:gd name="T5" fmla="*/ 0 h 644"/>
                  <a:gd name="T6" fmla="*/ 1 w 144"/>
                  <a:gd name="T7" fmla="*/ 1 h 644"/>
                  <a:gd name="T8" fmla="*/ 0 w 144"/>
                  <a:gd name="T9" fmla="*/ 1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  <p:sp>
            <p:nvSpPr>
              <p:cNvPr id="7" name="Freeform 151"/>
              <p:cNvSpPr>
                <a:spLocks/>
              </p:cNvSpPr>
              <p:nvPr/>
            </p:nvSpPr>
            <p:spPr bwMode="auto">
              <a:xfrm>
                <a:off x="2162" y="1896"/>
                <a:ext cx="529" cy="185"/>
              </a:xfrm>
              <a:custGeom>
                <a:avLst/>
                <a:gdLst>
                  <a:gd name="T0" fmla="*/ 0 w 1291"/>
                  <a:gd name="T1" fmla="*/ 0 h 449"/>
                  <a:gd name="T2" fmla="*/ 0 w 1291"/>
                  <a:gd name="T3" fmla="*/ 0 h 449"/>
                  <a:gd name="T4" fmla="*/ 0 w 1291"/>
                  <a:gd name="T5" fmla="*/ 0 h 449"/>
                  <a:gd name="T6" fmla="*/ 0 w 1291"/>
                  <a:gd name="T7" fmla="*/ 0 h 449"/>
                  <a:gd name="T8" fmla="*/ 0 w 1291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"/>
                  <a:gd name="T16" fmla="*/ 0 h 449"/>
                  <a:gd name="T17" fmla="*/ 1291 w 1291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9525" cap="rnd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  <p:sp>
            <p:nvSpPr>
              <p:cNvPr id="8" name="Freeform 152"/>
              <p:cNvSpPr>
                <a:spLocks/>
              </p:cNvSpPr>
              <p:nvPr/>
            </p:nvSpPr>
            <p:spPr bwMode="auto">
              <a:xfrm>
                <a:off x="2171" y="2538"/>
                <a:ext cx="513" cy="221"/>
              </a:xfrm>
              <a:custGeom>
                <a:avLst/>
                <a:gdLst>
                  <a:gd name="T0" fmla="*/ 0 w 1252"/>
                  <a:gd name="T1" fmla="*/ 0 h 536"/>
                  <a:gd name="T2" fmla="*/ 0 w 1252"/>
                  <a:gd name="T3" fmla="*/ 0 h 536"/>
                  <a:gd name="T4" fmla="*/ 0 w 1252"/>
                  <a:gd name="T5" fmla="*/ 0 h 536"/>
                  <a:gd name="T6" fmla="*/ 0 w 1252"/>
                  <a:gd name="T7" fmla="*/ 0 h 536"/>
                  <a:gd name="T8" fmla="*/ 0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536"/>
                  <a:gd name="T17" fmla="*/ 1252 w 1252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808080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  <p:sp>
            <p:nvSpPr>
              <p:cNvPr id="9" name="Freeform 153"/>
              <p:cNvSpPr>
                <a:spLocks/>
              </p:cNvSpPr>
              <p:nvPr/>
            </p:nvSpPr>
            <p:spPr bwMode="auto">
              <a:xfrm>
                <a:off x="2393" y="1947"/>
                <a:ext cx="300" cy="791"/>
              </a:xfrm>
              <a:custGeom>
                <a:avLst/>
                <a:gdLst>
                  <a:gd name="T0" fmla="*/ 0 w 729"/>
                  <a:gd name="T1" fmla="*/ 0 h 1916"/>
                  <a:gd name="T2" fmla="*/ 0 w 729"/>
                  <a:gd name="T3" fmla="*/ 0 h 1916"/>
                  <a:gd name="T4" fmla="*/ 0 w 729"/>
                  <a:gd name="T5" fmla="*/ 0 h 1916"/>
                  <a:gd name="T6" fmla="*/ 0 w 729"/>
                  <a:gd name="T7" fmla="*/ 0 h 1916"/>
                  <a:gd name="T8" fmla="*/ 0 w 729"/>
                  <a:gd name="T9" fmla="*/ 0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9"/>
                  <a:gd name="T16" fmla="*/ 0 h 1916"/>
                  <a:gd name="T17" fmla="*/ 729 w 729"/>
                  <a:gd name="T18" fmla="*/ 1916 h 19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9525" cap="rnd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  <p:sp>
            <p:nvSpPr>
              <p:cNvPr id="10" name="Freeform 154"/>
              <p:cNvSpPr>
                <a:spLocks/>
              </p:cNvSpPr>
              <p:nvPr/>
            </p:nvSpPr>
            <p:spPr bwMode="auto">
              <a:xfrm>
                <a:off x="2160" y="2022"/>
                <a:ext cx="236" cy="711"/>
              </a:xfrm>
              <a:custGeom>
                <a:avLst/>
                <a:gdLst>
                  <a:gd name="T0" fmla="*/ 117430 w 156"/>
                  <a:gd name="T1" fmla="*/ 29305 h 470"/>
                  <a:gd name="T2" fmla="*/ 117430 w 156"/>
                  <a:gd name="T3" fmla="*/ 353780 h 470"/>
                  <a:gd name="T4" fmla="*/ 0 w 156"/>
                  <a:gd name="T5" fmla="*/ 321231 h 470"/>
                  <a:gd name="T6" fmla="*/ 0 w 156"/>
                  <a:gd name="T7" fmla="*/ 0 h 470"/>
                  <a:gd name="T8" fmla="*/ 117430 w 156"/>
                  <a:gd name="T9" fmla="*/ 29305 h 4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470"/>
                  <a:gd name="T17" fmla="*/ 156 w 156"/>
                  <a:gd name="T18" fmla="*/ 470 h 4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470">
                    <a:moveTo>
                      <a:pt x="156" y="39"/>
                    </a:moveTo>
                    <a:lnTo>
                      <a:pt x="156" y="470"/>
                    </a:lnTo>
                    <a:lnTo>
                      <a:pt x="0" y="427"/>
                    </a:lnTo>
                    <a:lnTo>
                      <a:pt x="0" y="0"/>
                    </a:lnTo>
                    <a:lnTo>
                      <a:pt x="156" y="39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9525" cap="rnd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  <p:sp>
            <p:nvSpPr>
              <p:cNvPr id="11" name="Line 155"/>
              <p:cNvSpPr>
                <a:spLocks noChangeShapeType="1"/>
              </p:cNvSpPr>
              <p:nvPr/>
            </p:nvSpPr>
            <p:spPr bwMode="auto">
              <a:xfrm>
                <a:off x="2193" y="2621"/>
                <a:ext cx="164" cy="43"/>
              </a:xfrm>
              <a:prstGeom prst="line">
                <a:avLst/>
              </a:prstGeom>
              <a:noFill/>
              <a:ln w="952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" name="Line 156"/>
              <p:cNvSpPr>
                <a:spLocks noChangeShapeType="1"/>
              </p:cNvSpPr>
              <p:nvPr/>
            </p:nvSpPr>
            <p:spPr bwMode="auto">
              <a:xfrm>
                <a:off x="2193" y="2588"/>
                <a:ext cx="164" cy="44"/>
              </a:xfrm>
              <a:prstGeom prst="line">
                <a:avLst/>
              </a:prstGeom>
              <a:noFill/>
              <a:ln w="952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Line 157"/>
              <p:cNvSpPr>
                <a:spLocks noChangeShapeType="1"/>
              </p:cNvSpPr>
              <p:nvPr/>
            </p:nvSpPr>
            <p:spPr bwMode="auto">
              <a:xfrm>
                <a:off x="2193" y="2556"/>
                <a:ext cx="164" cy="46"/>
              </a:xfrm>
              <a:prstGeom prst="line">
                <a:avLst/>
              </a:prstGeom>
              <a:noFill/>
              <a:ln w="952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" name="Line 158"/>
              <p:cNvSpPr>
                <a:spLocks noChangeShapeType="1"/>
              </p:cNvSpPr>
              <p:nvPr/>
            </p:nvSpPr>
            <p:spPr bwMode="auto">
              <a:xfrm>
                <a:off x="2193" y="2524"/>
                <a:ext cx="164" cy="44"/>
              </a:xfrm>
              <a:prstGeom prst="line">
                <a:avLst/>
              </a:prstGeom>
              <a:noFill/>
              <a:ln w="952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" name="Line 159"/>
              <p:cNvSpPr>
                <a:spLocks noChangeShapeType="1"/>
              </p:cNvSpPr>
              <p:nvPr/>
            </p:nvSpPr>
            <p:spPr bwMode="auto">
              <a:xfrm>
                <a:off x="2193" y="2491"/>
                <a:ext cx="164" cy="44"/>
              </a:xfrm>
              <a:prstGeom prst="line">
                <a:avLst/>
              </a:prstGeom>
              <a:noFill/>
              <a:ln w="9525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" name="Freeform 160"/>
              <p:cNvSpPr>
                <a:spLocks/>
              </p:cNvSpPr>
              <p:nvPr/>
            </p:nvSpPr>
            <p:spPr bwMode="auto">
              <a:xfrm>
                <a:off x="2177" y="2116"/>
                <a:ext cx="186" cy="526"/>
              </a:xfrm>
              <a:custGeom>
                <a:avLst/>
                <a:gdLst>
                  <a:gd name="T0" fmla="*/ 0 w 453"/>
                  <a:gd name="T1" fmla="*/ 0 h 1278"/>
                  <a:gd name="T2" fmla="*/ 0 w 453"/>
                  <a:gd name="T3" fmla="*/ 0 h 1278"/>
                  <a:gd name="T4" fmla="*/ 0 w 453"/>
                  <a:gd name="T5" fmla="*/ 0 h 1278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1278"/>
                  <a:gd name="T11" fmla="*/ 453 w 453"/>
                  <a:gd name="T12" fmla="*/ 1278 h 1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  <p:sp>
            <p:nvSpPr>
              <p:cNvPr id="17" name="Freeform 161"/>
              <p:cNvSpPr>
                <a:spLocks/>
              </p:cNvSpPr>
              <p:nvPr/>
            </p:nvSpPr>
            <p:spPr bwMode="auto">
              <a:xfrm>
                <a:off x="2210" y="2238"/>
                <a:ext cx="141" cy="64"/>
              </a:xfrm>
              <a:custGeom>
                <a:avLst/>
                <a:gdLst>
                  <a:gd name="T0" fmla="*/ 0 w 351"/>
                  <a:gd name="T1" fmla="*/ 0 h 183"/>
                  <a:gd name="T2" fmla="*/ 0 w 351"/>
                  <a:gd name="T3" fmla="*/ 0 h 183"/>
                  <a:gd name="T4" fmla="*/ 0 w 351"/>
                  <a:gd name="T5" fmla="*/ 0 h 183"/>
                  <a:gd name="T6" fmla="*/ 0 w 351"/>
                  <a:gd name="T7" fmla="*/ 0 h 183"/>
                  <a:gd name="T8" fmla="*/ 0 w 351"/>
                  <a:gd name="T9" fmla="*/ 0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3"/>
                  <a:gd name="T17" fmla="*/ 351 w 351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  <p:sp>
            <p:nvSpPr>
              <p:cNvPr id="18" name="Freeform 162"/>
              <p:cNvSpPr>
                <a:spLocks/>
              </p:cNvSpPr>
              <p:nvPr/>
            </p:nvSpPr>
            <p:spPr bwMode="auto">
              <a:xfrm>
                <a:off x="2210" y="2308"/>
                <a:ext cx="141" cy="72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  <p:sp>
            <p:nvSpPr>
              <p:cNvPr id="19" name="Freeform 163"/>
              <p:cNvSpPr>
                <a:spLocks/>
              </p:cNvSpPr>
              <p:nvPr/>
            </p:nvSpPr>
            <p:spPr bwMode="auto">
              <a:xfrm>
                <a:off x="2207" y="2167"/>
                <a:ext cx="144" cy="65"/>
              </a:xfrm>
              <a:custGeom>
                <a:avLst/>
                <a:gdLst>
                  <a:gd name="T0" fmla="*/ 0 w 351"/>
                  <a:gd name="T1" fmla="*/ 0 h 182"/>
                  <a:gd name="T2" fmla="*/ 0 w 351"/>
                  <a:gd name="T3" fmla="*/ 0 h 182"/>
                  <a:gd name="T4" fmla="*/ 0 w 351"/>
                  <a:gd name="T5" fmla="*/ 0 h 182"/>
                  <a:gd name="T6" fmla="*/ 0 w 351"/>
                  <a:gd name="T7" fmla="*/ 0 h 182"/>
                  <a:gd name="T8" fmla="*/ 0 w 351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1"/>
                  <a:gd name="T16" fmla="*/ 0 h 182"/>
                  <a:gd name="T17" fmla="*/ 351 w 351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0" lang="zh-TW" altLang="en-US">
                  <a:latin typeface="Tw Cen MT" pitchFamily="34" charset="0"/>
                </a:endParaRPr>
              </a:p>
            </p:txBody>
          </p:sp>
        </p:grpSp>
        <p:sp>
          <p:nvSpPr>
            <p:cNvPr id="20" name="AutoShape 143"/>
            <p:cNvSpPr>
              <a:spLocks noChangeArrowheads="1"/>
            </p:cNvSpPr>
            <p:nvPr/>
          </p:nvSpPr>
          <p:spPr bwMode="auto">
            <a:xfrm>
              <a:off x="7326162" y="4878281"/>
              <a:ext cx="928694" cy="714380"/>
            </a:xfrm>
            <a:prstGeom prst="can">
              <a:avLst>
                <a:gd name="adj" fmla="val 26801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TW" altLang="en-US" dirty="0" smtClean="0">
                  <a:solidFill>
                    <a:schemeClr val="bg1"/>
                  </a:solidFill>
                  <a:latin typeface="Tw Cen MT" pitchFamily="34" charset="0"/>
                </a:rPr>
                <a:t>資料庫</a:t>
              </a:r>
              <a:endParaRPr kumimoji="0" lang="zh-TW" altLang="en-US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1" name="雲朵形 20"/>
            <p:cNvSpPr/>
            <p:nvPr/>
          </p:nvSpPr>
          <p:spPr>
            <a:xfrm>
              <a:off x="2182626" y="4878280"/>
              <a:ext cx="1728913" cy="71438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ysClr val="windowText" lastClr="000000"/>
                  </a:solidFill>
                </a:rPr>
                <a:t>通訊協定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流程圖: 預設處理作業 21"/>
            <p:cNvSpPr/>
            <p:nvPr/>
          </p:nvSpPr>
          <p:spPr>
            <a:xfrm>
              <a:off x="5483175" y="4949718"/>
              <a:ext cx="1485797" cy="50006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ysClr val="windowText" lastClr="000000"/>
                  </a:solidFill>
                </a:rPr>
                <a:t>網站應用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39552" y="56519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瀏覽器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629777" y="5633319"/>
              <a:ext cx="13388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網頁伺服器</a:t>
              </a:r>
              <a:endParaRPr lang="zh-TW" altLang="en-US" dirty="0"/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1896874" y="5235470"/>
              <a:ext cx="291115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3892263" y="5233882"/>
              <a:ext cx="504941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6964097" y="5235470"/>
              <a:ext cx="362065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>
              <a:off x="4897270" y="5233882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789806" y="1590547"/>
          <a:ext cx="7022554" cy="435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網站攻擊步驟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85720" y="1357298"/>
            <a:ext cx="8215370" cy="3071834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駭客常使用合法而免費的工具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 </a:t>
            </a:r>
            <a:r>
              <a:rPr lang="en-US" altLang="zh-TW" sz="2000" dirty="0" err="1" smtClean="0"/>
              <a:t>Nmap</a:t>
            </a:r>
            <a:r>
              <a:rPr lang="zh-TW" altLang="en-US" sz="2000" dirty="0" smtClean="0"/>
              <a:t> 或 </a:t>
            </a:r>
            <a:r>
              <a:rPr lang="en-US" altLang="zh-TW" sz="2000" dirty="0" err="1" smtClean="0"/>
              <a:t>Amap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來尋找開放的電腦連接埠，或瞭解作業系統等。</a:t>
            </a:r>
            <a:endParaRPr lang="en-US" altLang="zh-TW" sz="2000" dirty="0" smtClean="0"/>
          </a:p>
          <a:p>
            <a:r>
              <a:rPr lang="en-US" altLang="zh-TW" sz="2000" dirty="0" smtClean="0"/>
              <a:t>www.netcraft.com</a:t>
            </a:r>
            <a:r>
              <a:rPr lang="zh-TW" altLang="en-US" sz="2000" dirty="0" smtClean="0"/>
              <a:t> 是一個功能極強而不需安裝的工具，在它的 </a:t>
            </a:r>
            <a:r>
              <a:rPr lang="en-US" altLang="zh-TW" sz="2000" dirty="0" smtClean="0"/>
              <a:t>“</a:t>
            </a:r>
            <a:r>
              <a:rPr lang="en-US" sz="2000" dirty="0" smtClean="0"/>
              <a:t>What‘s that site running?...” </a:t>
            </a:r>
            <a:r>
              <a:rPr lang="zh-TW" altLang="en-US" sz="2000" dirty="0" smtClean="0"/>
              <a:t>欄打上欲查詢之網站名，即可看到很詳細的網站資訊。</a:t>
            </a:r>
            <a:endParaRPr lang="en-US" altLang="zh-TW" sz="2000" dirty="0" smtClean="0"/>
          </a:p>
          <a:p>
            <a:r>
              <a:rPr lang="zh-TW" altLang="en-US" sz="2000" dirty="0" smtClean="0"/>
              <a:t>駭客也會使用簡單的通訊協定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 </a:t>
            </a:r>
            <a:r>
              <a:rPr lang="en-US" altLang="zh-TW" sz="2000" dirty="0" smtClean="0"/>
              <a:t>Ping</a:t>
            </a:r>
            <a:r>
              <a:rPr lang="zh-TW" altLang="en-US" sz="2000" dirty="0" smtClean="0"/>
              <a:t> 或 </a:t>
            </a:r>
            <a:r>
              <a:rPr lang="en-US" altLang="zh-TW" sz="2000" dirty="0" smtClean="0"/>
              <a:t>Telnet)</a:t>
            </a:r>
            <a:r>
              <a:rPr lang="zh-TW" altLang="en-US" sz="2000" dirty="0" smtClean="0"/>
              <a:t> 來測試網路結構，例如 </a:t>
            </a:r>
            <a:r>
              <a:rPr lang="en-US" altLang="zh-TW" sz="2000" dirty="0" smtClean="0"/>
              <a:t>Telnet</a:t>
            </a:r>
            <a:r>
              <a:rPr lang="zh-TW" altLang="en-US" sz="2000" dirty="0" smtClean="0"/>
              <a:t> 一個隨意網址，便能收集到以下資訊：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掃描網站伺服器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0733" y="4545465"/>
            <a:ext cx="4094143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Calibri" pitchFamily="34" charset="0"/>
                <a:cs typeface="Arial" pitchFamily="34" charset="0"/>
              </a:rPr>
              <a:t>C:\&gt;telnet www.anysite.com 80</a:t>
            </a: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Calibri" pitchFamily="34" charset="0"/>
                <a:cs typeface="Arial" pitchFamily="34" charset="0"/>
              </a:rPr>
              <a:t>HTTP/1.1 400 Bad Request</a:t>
            </a: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Calibri" pitchFamily="34" charset="0"/>
                <a:cs typeface="Arial" pitchFamily="34" charset="0"/>
              </a:rPr>
              <a:t>Server: Microsoft-IIS/5.0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攻擊者查出網站伺服器的廠牌、型號後，便能進一步尋找該伺服器的已知弱點。</a:t>
            </a:r>
            <a:endParaRPr lang="en-US" altLang="zh-TW" sz="2000" dirty="0" smtClean="0"/>
          </a:p>
          <a:p>
            <a:r>
              <a:rPr lang="zh-TW" altLang="en-US" sz="2000" dirty="0" smtClean="0"/>
              <a:t>舉例說明，如果工具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 </a:t>
            </a:r>
            <a:r>
              <a:rPr lang="en-US" altLang="zh-TW" sz="2000" dirty="0" err="1" smtClean="0"/>
              <a:t>Netcraft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指出伺服器為 </a:t>
            </a:r>
            <a:r>
              <a:rPr lang="en-US" altLang="zh-TW" sz="2000" dirty="0" smtClean="0"/>
              <a:t>Microsoft IIS 6.0</a:t>
            </a:r>
            <a:r>
              <a:rPr lang="zh-TW" altLang="en-US" sz="2000" dirty="0" smtClean="0"/>
              <a:t>， 則該系統使用 </a:t>
            </a:r>
            <a:r>
              <a:rPr lang="en-US" altLang="zh-TW" sz="2000" dirty="0" smtClean="0"/>
              <a:t>Windows 2003</a:t>
            </a:r>
            <a:r>
              <a:rPr lang="zh-TW" altLang="en-US" sz="2000" dirty="0" smtClean="0"/>
              <a:t>；若為 </a:t>
            </a:r>
            <a:r>
              <a:rPr lang="en-US" altLang="zh-TW" sz="2000" dirty="0" smtClean="0"/>
              <a:t>Microsoft IIS 5.0</a:t>
            </a:r>
            <a:r>
              <a:rPr lang="zh-TW" altLang="en-US" sz="2000" dirty="0" smtClean="0"/>
              <a:t> 則是 </a:t>
            </a:r>
            <a:r>
              <a:rPr lang="en-US" altLang="zh-TW" sz="2000" dirty="0" smtClean="0"/>
              <a:t>Windows 2000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攻擊者可以在 </a:t>
            </a:r>
            <a:r>
              <a:rPr lang="en-US" altLang="zh-TW" sz="2000" dirty="0" smtClean="0"/>
              <a:t>www.securityfocus.com</a:t>
            </a:r>
            <a:r>
              <a:rPr lang="zh-TW" altLang="en-US" sz="2000" dirty="0" smtClean="0"/>
              <a:t> 或 </a:t>
            </a:r>
            <a:r>
              <a:rPr lang="en-US" altLang="zh-TW" sz="2000" dirty="0" smtClean="0"/>
              <a:t>http://nvd.nist.gov</a:t>
            </a:r>
            <a:r>
              <a:rPr lang="zh-TW" altLang="en-US" sz="2000" dirty="0" smtClean="0"/>
              <a:t> 等公開網站 找出該系統的已知弱點。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例如在 </a:t>
            </a:r>
            <a:r>
              <a:rPr lang="en-US" altLang="zh-TW" dirty="0" err="1" smtClean="0"/>
              <a:t>SecurityFocus</a:t>
            </a:r>
            <a:r>
              <a:rPr lang="zh-TW" altLang="en-US" dirty="0" smtClean="0"/>
              <a:t> 網頁的 </a:t>
            </a:r>
            <a:r>
              <a:rPr lang="en-US" altLang="zh-TW" dirty="0" smtClean="0"/>
              <a:t>vulnerabilities</a:t>
            </a:r>
            <a:r>
              <a:rPr lang="zh-TW" altLang="en-US" dirty="0" smtClean="0"/>
              <a:t> 輸入 </a:t>
            </a:r>
            <a:r>
              <a:rPr lang="en-US" altLang="zh-TW" dirty="0" smtClean="0"/>
              <a:t>“Microsoft IIS 5.0” </a:t>
            </a:r>
            <a:r>
              <a:rPr lang="zh-TW" altLang="en-US" dirty="0" smtClean="0"/>
              <a:t>就能找到包括 </a:t>
            </a:r>
            <a:r>
              <a:rPr lang="en-US" altLang="zh-TW" dirty="0" smtClean="0"/>
              <a:t>“</a:t>
            </a:r>
            <a:r>
              <a:rPr lang="en-US" dirty="0" smtClean="0"/>
              <a:t>.printer ISAPI Extension Buffer Overflow” </a:t>
            </a:r>
            <a:r>
              <a:rPr lang="zh-TW" altLang="en-US" dirty="0" smtClean="0"/>
              <a:t>等弱點，從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年到</a:t>
            </a:r>
            <a:r>
              <a:rPr lang="en-US" altLang="zh-TW" dirty="0" smtClean="0"/>
              <a:t>2007</a:t>
            </a:r>
            <a:r>
              <a:rPr lang="zh-TW" altLang="en-US" dirty="0" smtClean="0"/>
              <a:t>年共累計</a:t>
            </a:r>
            <a:r>
              <a:rPr lang="en-US" altLang="zh-TW" dirty="0" smtClean="0"/>
              <a:t>76</a:t>
            </a:r>
            <a:r>
              <a:rPr lang="zh-TW" altLang="en-US" dirty="0" smtClean="0"/>
              <a:t>項。微軟公司針對每一項弱點都已發行補丁，但若沒有依指示及時安裝補丁，就易成為受攻擊的標的。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瞭解網站與弱點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pan\Documents\Information Security Book v2\Original Documents\pic\F4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624"/>
            <a:ext cx="9144000" cy="6902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華麗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華麗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華麗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12138</TotalTime>
  <Words>4007</Words>
  <Application>Microsoft Office PowerPoint</Application>
  <PresentationFormat>如螢幕大小 (4:3)</PresentationFormat>
  <Paragraphs>204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Trebuchet MS</vt:lpstr>
      <vt:lpstr>Tw Cen MT</vt:lpstr>
      <vt:lpstr>Wingdings</vt:lpstr>
      <vt:lpstr>Wingdings 2</vt:lpstr>
      <vt:lpstr>華麗</vt:lpstr>
      <vt:lpstr>Information Security Fundamentals and Practices 資訊安全概論與實務</vt:lpstr>
      <vt:lpstr>駭客手法研究</vt:lpstr>
      <vt:lpstr>攻擊者的類型</vt:lpstr>
      <vt:lpstr>駭客分類</vt:lpstr>
      <vt:lpstr>認識網站結構</vt:lpstr>
      <vt:lpstr>網站攻擊步驟</vt:lpstr>
      <vt:lpstr>掃描網站伺服器</vt:lpstr>
      <vt:lpstr>瞭解網站與弱點</vt:lpstr>
      <vt:lpstr>PowerPoint 簡報</vt:lpstr>
      <vt:lpstr>攻擊網頁伺服器</vt:lpstr>
      <vt:lpstr>攻擊應用程式</vt:lpstr>
      <vt:lpstr>資料隱碼攻擊</vt:lpstr>
      <vt:lpstr>迴避授權認證</vt:lpstr>
      <vt:lpstr>使用SELECT指令</vt:lpstr>
      <vt:lpstr>使用INSERT指令</vt:lpstr>
      <vt:lpstr>資料隱碼攻擊之防禦方法</vt:lpstr>
      <vt:lpstr>Google Hacking</vt:lpstr>
      <vt:lpstr>PowerPoint 簡報</vt:lpstr>
      <vt:lpstr>認識通關密碼</vt:lpstr>
      <vt:lpstr>窮舉攻擊法</vt:lpstr>
      <vt:lpstr>字典攻擊法</vt:lpstr>
      <vt:lpstr>彩虹表攻擊法</vt:lpstr>
      <vt:lpstr>通關密碼之政策</vt:lpstr>
      <vt:lpstr>認識無線通訊技術與弱點</vt:lpstr>
      <vt:lpstr>認識無線區域網路</vt:lpstr>
      <vt:lpstr>WLAN 的安全問題 – WEP</vt:lpstr>
      <vt:lpstr>無線網路攻擊</vt:lpstr>
      <vt:lpstr>無線網路的竊聽攻擊</vt:lpstr>
      <vt:lpstr>開放身分認證</vt:lpstr>
      <vt:lpstr>欺騙的無線基地台</vt:lpstr>
      <vt:lpstr>無線網路的拒絕服務攻擊</vt:lpstr>
      <vt:lpstr>無線網路的安全措施</vt:lpstr>
      <vt:lpstr>案例研究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Course and Laboratories (ISCAL) 資訊安全課程與實驗</dc:title>
  <dc:creator>timpan</dc:creator>
  <cp:lastModifiedBy>jonassen_wang 王建賀\839\0918908270</cp:lastModifiedBy>
  <cp:revision>1072</cp:revision>
  <dcterms:created xsi:type="dcterms:W3CDTF">2007-09-03T02:45:25Z</dcterms:created>
  <dcterms:modified xsi:type="dcterms:W3CDTF">2013-01-28T07:30:20Z</dcterms:modified>
</cp:coreProperties>
</file>