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3"/>
  </p:notesMasterIdLst>
  <p:handoutMasterIdLst>
    <p:handoutMasterId r:id="rId34"/>
  </p:handoutMasterIdLst>
  <p:sldIdLst>
    <p:sldId id="256" r:id="rId2"/>
    <p:sldId id="261" r:id="rId3"/>
    <p:sldId id="308" r:id="rId4"/>
    <p:sldId id="339" r:id="rId5"/>
    <p:sldId id="309" r:id="rId6"/>
    <p:sldId id="340" r:id="rId7"/>
    <p:sldId id="310" r:id="rId8"/>
    <p:sldId id="311" r:id="rId9"/>
    <p:sldId id="341" r:id="rId10"/>
    <p:sldId id="304" r:id="rId11"/>
    <p:sldId id="337" r:id="rId12"/>
    <p:sldId id="306" r:id="rId13"/>
    <p:sldId id="313" r:id="rId14"/>
    <p:sldId id="312" r:id="rId15"/>
    <p:sldId id="342" r:id="rId16"/>
    <p:sldId id="344" r:id="rId17"/>
    <p:sldId id="345" r:id="rId18"/>
    <p:sldId id="317" r:id="rId19"/>
    <p:sldId id="318" r:id="rId20"/>
    <p:sldId id="319" r:id="rId21"/>
    <p:sldId id="320" r:id="rId22"/>
    <p:sldId id="321" r:id="rId23"/>
    <p:sldId id="322" r:id="rId24"/>
    <p:sldId id="323" r:id="rId25"/>
    <p:sldId id="324" r:id="rId26"/>
    <p:sldId id="331" r:id="rId27"/>
    <p:sldId id="336" r:id="rId28"/>
    <p:sldId id="328" r:id="rId29"/>
    <p:sldId id="329" r:id="rId30"/>
    <p:sldId id="334" r:id="rId31"/>
    <p:sldId id="335"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CA68B7"/>
    <a:srgbClr val="9F3789"/>
    <a:srgbClr val="C14BA8"/>
    <a:srgbClr val="C04CAA"/>
    <a:srgbClr val="A73B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2" autoAdjust="0"/>
    <p:restoredTop sz="94075" autoAdjust="0"/>
  </p:normalViewPr>
  <p:slideViewPr>
    <p:cSldViewPr>
      <p:cViewPr varScale="1">
        <p:scale>
          <a:sx n="41" d="100"/>
          <a:sy n="41" d="100"/>
        </p:scale>
        <p:origin x="960" y="19"/>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115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2990219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522328"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- 6</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89236" cy="369332"/>
          </a:xfrm>
          <a:prstGeom prst="rect">
            <a:avLst/>
          </a:prstGeom>
          <a:noFill/>
        </p:spPr>
        <p:txBody>
          <a:bodyPr wrap="none" rtlCol="0">
            <a:spAutoFit/>
          </a:bodyPr>
          <a:lstStyle/>
          <a:p>
            <a:fld id="{A3EC28E4-F2FF-4265-BE4A-7A326F99FD36}" type="slidenum">
              <a:rPr lang="zh-TW" altLang="en-US" b="1" smtClean="0">
                <a:solidFill>
                  <a:schemeClr val="bg1"/>
                </a:solidFill>
              </a:rPr>
              <a:pPr/>
              <a:t>‹#›</a:t>
            </a:fld>
            <a:endParaRPr lang="zh-TW" alt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285720" y="1357298"/>
            <a:ext cx="8215370" cy="5715040"/>
          </a:xfrm>
        </p:spPr>
        <p:txBody>
          <a:bodyPr>
            <a:normAutofit/>
          </a:bodyPr>
          <a:lstStyle/>
          <a:p>
            <a:r>
              <a:rPr lang="zh-TW" altLang="en-US" sz="2000" dirty="0" smtClean="0"/>
              <a:t>組織管理與資訊安全管理之間有一個重要的重疊處，就是資訊機密等級劃分 </a:t>
            </a:r>
            <a:r>
              <a:rPr lang="en-US" altLang="zh-TW" sz="2000" dirty="0" smtClean="0"/>
              <a:t>(information classification)</a:t>
            </a:r>
            <a:r>
              <a:rPr lang="zh-TW" altLang="en-US" sz="2000" dirty="0" smtClean="0"/>
              <a:t>。使用科技或獎懲讓每個人都只能讀或寫權限所允許的資訊，是維持機密性與完整性的有效方法。</a:t>
            </a:r>
            <a:endParaRPr lang="en-US" altLang="zh-TW" sz="2000" dirty="0" smtClean="0"/>
          </a:p>
          <a:p>
            <a:pPr lvl="1"/>
            <a:r>
              <a:rPr lang="zh-TW" altLang="en-US" sz="1800" dirty="0" smtClean="0"/>
              <a:t>一個組織中大約有七成的資訊是屬於內部使用或是私人的，包括一般電子郵件以及會議記錄等。這些資訊不該讓外人看到，卻不一定刻意設防。</a:t>
            </a:r>
            <a:endParaRPr lang="en-US" altLang="zh-TW" sz="1800" dirty="0" smtClean="0"/>
          </a:p>
          <a:p>
            <a:pPr lvl="1"/>
            <a:r>
              <a:rPr lang="zh-TW" altLang="en-US" sz="1800" dirty="0" smtClean="0"/>
              <a:t>大約有兩成的資訊是提供給外人用的，例如網站、廣告文宣、產品型錄等。公開訊息需要審批過程，以免機密誤遭公開。</a:t>
            </a:r>
            <a:endParaRPr lang="en-US" altLang="zh-TW" sz="1800" dirty="0" smtClean="0"/>
          </a:p>
          <a:p>
            <a:pPr lvl="1"/>
            <a:r>
              <a:rPr lang="zh-TW" altLang="en-US" sz="1800" dirty="0" smtClean="0"/>
              <a:t>最後大約有一成的資訊屬於機密性質，若被揭漏會嚴重傷害組織，例如營業秘密、重要製程配方、行銷策略等。</a:t>
            </a:r>
            <a:endParaRPr lang="en-US" altLang="zh-TW" sz="1800" dirty="0" smtClean="0"/>
          </a:p>
          <a:p>
            <a:r>
              <a:rPr lang="zh-TW" altLang="en-US" sz="2000" dirty="0" smtClean="0"/>
              <a:t>依據以上概念，一般美國企業將機密等級分為四種：不設限的是「公開 </a:t>
            </a:r>
            <a:r>
              <a:rPr lang="en-US" altLang="zh-TW" sz="2000" dirty="0" smtClean="0"/>
              <a:t>(public) </a:t>
            </a:r>
            <a:r>
              <a:rPr lang="zh-TW" altLang="en-US" sz="2000" dirty="0" smtClean="0"/>
              <a:t>資訊」，不想公開的是「敏感 </a:t>
            </a:r>
            <a:r>
              <a:rPr lang="en-US" altLang="zh-TW" sz="2000" dirty="0" smtClean="0"/>
              <a:t>(sensitive) </a:t>
            </a:r>
            <a:r>
              <a:rPr lang="zh-TW" altLang="en-US" sz="2000" dirty="0" smtClean="0"/>
              <a:t>資訊」，再高一些的是有隱私考量的「私密 </a:t>
            </a:r>
            <a:r>
              <a:rPr lang="en-US" altLang="zh-TW" sz="2000" dirty="0" smtClean="0"/>
              <a:t>(private) </a:t>
            </a:r>
            <a:r>
              <a:rPr lang="zh-TW" altLang="en-US" sz="2000" dirty="0" smtClean="0"/>
              <a:t>資訊」，最高等級的是「機密 </a:t>
            </a:r>
            <a:r>
              <a:rPr lang="en-US" altLang="zh-TW" sz="2000" dirty="0" smtClean="0"/>
              <a:t>(confidential) </a:t>
            </a:r>
            <a:r>
              <a:rPr lang="zh-TW" altLang="en-US" sz="2000" dirty="0" smtClean="0"/>
              <a:t>資訊」。</a:t>
            </a:r>
            <a:endParaRPr lang="en-US" altLang="zh-TW" sz="2000" dirty="0" smtClean="0"/>
          </a:p>
        </p:txBody>
      </p:sp>
      <p:sp>
        <p:nvSpPr>
          <p:cNvPr id="4" name="標題 3"/>
          <p:cNvSpPr>
            <a:spLocks noGrp="1"/>
          </p:cNvSpPr>
          <p:nvPr>
            <p:ph type="title"/>
          </p:nvPr>
        </p:nvSpPr>
        <p:spPr/>
        <p:txBody>
          <a:bodyPr/>
          <a:lstStyle/>
          <a:p>
            <a:r>
              <a:rPr lang="zh-TW" altLang="en-US" dirty="0" smtClean="0"/>
              <a:t>機密等級劃分 </a:t>
            </a:r>
            <a:r>
              <a:rPr lang="en-US" altLang="zh-TW" dirty="0" smtClean="0"/>
              <a:t>(I)</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nvPr>
        </p:nvGraphicFramePr>
        <p:xfrm>
          <a:off x="285750" y="1357313"/>
          <a:ext cx="8215314" cy="4241800"/>
        </p:xfrm>
        <a:graphic>
          <a:graphicData uri="http://schemas.openxmlformats.org/drawingml/2006/table">
            <a:tbl>
              <a:tblPr firstRow="1" bandRow="1">
                <a:tableStyleId>{5C22544A-7EE6-4342-B048-85BDC9FD1C3A}</a:tableStyleId>
              </a:tblPr>
              <a:tblGrid>
                <a:gridCol w="2000234"/>
                <a:gridCol w="3929090"/>
                <a:gridCol w="2285990"/>
              </a:tblGrid>
              <a:tr h="370840">
                <a:tc gridSpan="3">
                  <a:txBody>
                    <a:bodyPr/>
                    <a:lstStyle/>
                    <a:p>
                      <a:pPr algn="ctr"/>
                      <a:r>
                        <a:rPr lang="zh-TW" altLang="en-US" sz="2000" dirty="0" smtClean="0">
                          <a:latin typeface="Calibri" pitchFamily="34" charset="0"/>
                        </a:rPr>
                        <a:t>美國軍方機密等級劃分</a:t>
                      </a:r>
                      <a:endParaRPr lang="zh-TW" altLang="en-US" sz="2000" dirty="0">
                        <a:latin typeface="Calibri" pitchFamily="34" charset="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zh-TW" altLang="en-US" dirty="0" smtClean="0">
                          <a:latin typeface="Calibri" pitchFamily="34" charset="0"/>
                        </a:rPr>
                        <a:t>機密等級</a:t>
                      </a:r>
                      <a:endParaRPr lang="zh-TW" altLang="en-US" dirty="0">
                        <a:latin typeface="Calibri" pitchFamily="34" charset="0"/>
                      </a:endParaRPr>
                    </a:p>
                  </a:txBody>
                  <a:tcPr/>
                </a:tc>
                <a:tc>
                  <a:txBody>
                    <a:bodyPr/>
                    <a:lstStyle/>
                    <a:p>
                      <a:r>
                        <a:rPr lang="zh-TW" altLang="en-US" dirty="0" smtClean="0">
                          <a:latin typeface="Calibri" pitchFamily="34" charset="0"/>
                        </a:rPr>
                        <a:t>定義</a:t>
                      </a:r>
                      <a:endParaRPr lang="zh-TW" altLang="en-US" dirty="0">
                        <a:latin typeface="Calibri" pitchFamily="34" charset="0"/>
                      </a:endParaRPr>
                    </a:p>
                  </a:txBody>
                  <a:tcPr/>
                </a:tc>
                <a:tc>
                  <a:txBody>
                    <a:bodyPr/>
                    <a:lstStyle/>
                    <a:p>
                      <a:r>
                        <a:rPr lang="zh-TW" altLang="en-US" dirty="0" smtClean="0">
                          <a:latin typeface="Calibri" pitchFamily="34" charset="0"/>
                        </a:rPr>
                        <a:t>舉例</a:t>
                      </a:r>
                      <a:endParaRPr lang="zh-TW" altLang="en-US" dirty="0">
                        <a:latin typeface="Calibri" pitchFamily="34" charset="0"/>
                      </a:endParaRPr>
                    </a:p>
                  </a:txBody>
                  <a:tcPr/>
                </a:tc>
              </a:tr>
              <a:tr h="370840">
                <a:tc>
                  <a:txBody>
                    <a:bodyPr/>
                    <a:lstStyle/>
                    <a:p>
                      <a:r>
                        <a:rPr lang="zh-TW" altLang="en-US" dirty="0" smtClean="0">
                          <a:latin typeface="Calibri" pitchFamily="34" charset="0"/>
                        </a:rPr>
                        <a:t>不列管</a:t>
                      </a:r>
                      <a:endParaRPr lang="en-US" altLang="zh-TW" dirty="0" smtClean="0">
                        <a:latin typeface="Calibri" pitchFamily="34" charset="0"/>
                      </a:endParaRPr>
                    </a:p>
                    <a:p>
                      <a:r>
                        <a:rPr lang="en-US" altLang="zh-TW" dirty="0" smtClean="0">
                          <a:latin typeface="Calibri" pitchFamily="34" charset="0"/>
                        </a:rPr>
                        <a:t>Unclassified</a:t>
                      </a:r>
                      <a:endParaRPr lang="zh-TW" altLang="en-US" dirty="0">
                        <a:latin typeface="Calibri" pitchFamily="34" charset="0"/>
                      </a:endParaRPr>
                    </a:p>
                  </a:txBody>
                  <a:tcPr/>
                </a:tc>
                <a:tc>
                  <a:txBody>
                    <a:bodyPr/>
                    <a:lstStyle/>
                    <a:p>
                      <a:r>
                        <a:rPr lang="zh-TW" altLang="en-US" dirty="0" smtClean="0">
                          <a:latin typeface="Calibri" pitchFamily="34" charset="0"/>
                        </a:rPr>
                        <a:t>資料不敏感且不列管。</a:t>
                      </a:r>
                      <a:endParaRPr lang="zh-TW" altLang="en-US" dirty="0">
                        <a:latin typeface="Calibri" pitchFamily="34" charset="0"/>
                      </a:endParaRPr>
                    </a:p>
                  </a:txBody>
                  <a:tcPr/>
                </a:tc>
                <a:tc>
                  <a:txBody>
                    <a:bodyPr/>
                    <a:lstStyle/>
                    <a:p>
                      <a:r>
                        <a:rPr lang="zh-TW" altLang="en-US" dirty="0" smtClean="0">
                          <a:latin typeface="Calibri" pitchFamily="34" charset="0"/>
                        </a:rPr>
                        <a:t>電腦使用手冊</a:t>
                      </a:r>
                      <a:endParaRPr lang="en-US" altLang="zh-TW" dirty="0" smtClean="0">
                        <a:latin typeface="Calibri" pitchFamily="34" charset="0"/>
                      </a:endParaRPr>
                    </a:p>
                    <a:p>
                      <a:r>
                        <a:rPr lang="zh-TW" altLang="en-US" dirty="0" smtClean="0">
                          <a:latin typeface="Calibri" pitchFamily="34" charset="0"/>
                        </a:rPr>
                        <a:t>新兵招募文宣</a:t>
                      </a:r>
                      <a:endParaRPr lang="zh-TW" altLang="en-US" dirty="0">
                        <a:latin typeface="Calibri" pitchFamily="34" charset="0"/>
                      </a:endParaRPr>
                    </a:p>
                  </a:txBody>
                  <a:tcPr/>
                </a:tc>
              </a:tr>
              <a:tr h="370840">
                <a:tc>
                  <a:txBody>
                    <a:bodyPr/>
                    <a:lstStyle/>
                    <a:p>
                      <a:r>
                        <a:rPr lang="zh-TW" altLang="en-US" dirty="0" smtClean="0">
                          <a:latin typeface="Calibri" pitchFamily="34" charset="0"/>
                        </a:rPr>
                        <a:t>敏感但不列管</a:t>
                      </a:r>
                      <a:endParaRPr lang="en-US" altLang="zh-TW" dirty="0" smtClean="0">
                        <a:latin typeface="Calibri" pitchFamily="34" charset="0"/>
                      </a:endParaRPr>
                    </a:p>
                    <a:p>
                      <a:r>
                        <a:rPr lang="en-US" altLang="zh-TW" dirty="0" smtClean="0">
                          <a:latin typeface="Calibri" pitchFamily="34" charset="0"/>
                        </a:rPr>
                        <a:t>Sensitive but unclassified</a:t>
                      </a:r>
                      <a:endParaRPr lang="zh-TW" altLang="en-US" dirty="0">
                        <a:latin typeface="Calibri" pitchFamily="34" charset="0"/>
                      </a:endParaRPr>
                    </a:p>
                  </a:txBody>
                  <a:tcPr/>
                </a:tc>
                <a:tc>
                  <a:txBody>
                    <a:bodyPr/>
                    <a:lstStyle/>
                    <a:p>
                      <a:r>
                        <a:rPr lang="zh-TW" altLang="en-US" dirty="0" smtClean="0">
                          <a:latin typeface="Calibri" pitchFamily="34" charset="0"/>
                        </a:rPr>
                        <a:t>較不嚴重的機密；</a:t>
                      </a:r>
                      <a:endParaRPr lang="en-US" altLang="zh-TW" dirty="0" smtClean="0">
                        <a:latin typeface="Calibr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Calibri" pitchFamily="34" charset="0"/>
                        </a:rPr>
                        <a:t>洩漏後會造成一些損害。</a:t>
                      </a:r>
                    </a:p>
                  </a:txBody>
                  <a:tcPr/>
                </a:tc>
                <a:tc>
                  <a:txBody>
                    <a:bodyPr/>
                    <a:lstStyle/>
                    <a:p>
                      <a:r>
                        <a:rPr lang="zh-TW" altLang="en-US" dirty="0" smtClean="0">
                          <a:latin typeface="Calibri" pitchFamily="34" charset="0"/>
                        </a:rPr>
                        <a:t>醫療紀錄</a:t>
                      </a:r>
                      <a:endParaRPr lang="en-US" altLang="zh-TW" dirty="0" smtClean="0">
                        <a:latin typeface="Calibri" pitchFamily="34" charset="0"/>
                      </a:endParaRPr>
                    </a:p>
                    <a:p>
                      <a:r>
                        <a:rPr lang="zh-TW" altLang="en-US" dirty="0" smtClean="0">
                          <a:latin typeface="Calibri" pitchFamily="34" charset="0"/>
                        </a:rPr>
                        <a:t>考試成績</a:t>
                      </a:r>
                      <a:endParaRPr lang="zh-TW" altLang="en-US" dirty="0">
                        <a:latin typeface="Calibri" pitchFamily="34" charset="0"/>
                      </a:endParaRPr>
                    </a:p>
                  </a:txBody>
                  <a:tcPr/>
                </a:tc>
              </a:tr>
              <a:tr h="370840">
                <a:tc>
                  <a:txBody>
                    <a:bodyPr/>
                    <a:lstStyle/>
                    <a:p>
                      <a:r>
                        <a:rPr lang="zh-TW" altLang="en-US" dirty="0" smtClean="0">
                          <a:latin typeface="Calibri" pitchFamily="34" charset="0"/>
                        </a:rPr>
                        <a:t>秘密</a:t>
                      </a:r>
                      <a:endParaRPr lang="en-US" altLang="zh-TW" dirty="0" smtClean="0">
                        <a:latin typeface="Calibri" pitchFamily="34" charset="0"/>
                      </a:endParaRPr>
                    </a:p>
                    <a:p>
                      <a:r>
                        <a:rPr lang="en-US" altLang="zh-TW" dirty="0" smtClean="0">
                          <a:latin typeface="Calibri" pitchFamily="34" charset="0"/>
                        </a:rPr>
                        <a:t>Confidential</a:t>
                      </a:r>
                      <a:endParaRPr lang="zh-TW" altLang="en-US" dirty="0">
                        <a:latin typeface="Calibri" pitchFamily="34" charset="0"/>
                      </a:endParaRPr>
                    </a:p>
                  </a:txBody>
                  <a:tcPr/>
                </a:tc>
                <a:tc>
                  <a:txBody>
                    <a:bodyPr/>
                    <a:lstStyle/>
                    <a:p>
                      <a:r>
                        <a:rPr lang="zh-TW" altLang="en-US" dirty="0" smtClean="0">
                          <a:latin typeface="Calibri" pitchFamily="34" charset="0"/>
                        </a:rPr>
                        <a:t>洩漏後足以使國家安全或利益遭受損害之事項。</a:t>
                      </a:r>
                      <a:endParaRPr lang="zh-TW" altLang="en-US" dirty="0">
                        <a:latin typeface="Calibri" pitchFamily="34" charset="0"/>
                      </a:endParaRPr>
                    </a:p>
                  </a:txBody>
                  <a:tcPr/>
                </a:tc>
                <a:tc>
                  <a:txBody>
                    <a:bodyPr/>
                    <a:lstStyle/>
                    <a:p>
                      <a:r>
                        <a:rPr lang="zh-TW" altLang="en-US" dirty="0" smtClean="0">
                          <a:latin typeface="Calibri" pitchFamily="34" charset="0"/>
                        </a:rPr>
                        <a:t>電腦程式原始碼</a:t>
                      </a:r>
                      <a:endParaRPr lang="en-US" altLang="zh-TW" dirty="0" smtClean="0">
                        <a:latin typeface="Calibri" pitchFamily="34" charset="0"/>
                      </a:endParaRPr>
                    </a:p>
                    <a:p>
                      <a:r>
                        <a:rPr lang="zh-TW" altLang="en-US" dirty="0" smtClean="0">
                          <a:latin typeface="Calibri" pitchFamily="34" charset="0"/>
                        </a:rPr>
                        <a:t>一般人事資料</a:t>
                      </a:r>
                      <a:endParaRPr lang="zh-TW" altLang="en-US" dirty="0">
                        <a:latin typeface="Calibri" pitchFamily="34" charset="0"/>
                      </a:endParaRPr>
                    </a:p>
                  </a:txBody>
                  <a:tcPr/>
                </a:tc>
              </a:tr>
              <a:tr h="370840">
                <a:tc>
                  <a:txBody>
                    <a:bodyPr/>
                    <a:lstStyle/>
                    <a:p>
                      <a:r>
                        <a:rPr lang="zh-TW" altLang="en-US" dirty="0" smtClean="0">
                          <a:latin typeface="Calibri" pitchFamily="34" charset="0"/>
                        </a:rPr>
                        <a:t>機密</a:t>
                      </a:r>
                      <a:endParaRPr lang="en-US" altLang="zh-TW" dirty="0" smtClean="0">
                        <a:latin typeface="Calibri" pitchFamily="34" charset="0"/>
                      </a:endParaRPr>
                    </a:p>
                    <a:p>
                      <a:r>
                        <a:rPr lang="en-US" altLang="zh-TW" dirty="0" smtClean="0">
                          <a:latin typeface="Calibri" pitchFamily="34" charset="0"/>
                        </a:rPr>
                        <a:t>Secret</a:t>
                      </a:r>
                      <a:endParaRPr lang="zh-TW" altLang="en-US" dirty="0">
                        <a:latin typeface="Calibri" pitchFamily="34" charset="0"/>
                      </a:endParaRPr>
                    </a:p>
                  </a:txBody>
                  <a:tcPr/>
                </a:tc>
                <a:tc>
                  <a:txBody>
                    <a:bodyPr/>
                    <a:lstStyle/>
                    <a:p>
                      <a:r>
                        <a:rPr lang="zh-TW" altLang="en-US" dirty="0" smtClean="0">
                          <a:latin typeface="Calibri" pitchFamily="34" charset="0"/>
                        </a:rPr>
                        <a:t>洩漏後足以使國家安全或利益遭受重大損害之事項。</a:t>
                      </a:r>
                      <a:endParaRPr lang="zh-TW" altLang="en-US" dirty="0">
                        <a:latin typeface="Calibri" pitchFamily="34" charset="0"/>
                      </a:endParaRPr>
                    </a:p>
                  </a:txBody>
                  <a:tcPr/>
                </a:tc>
                <a:tc>
                  <a:txBody>
                    <a:bodyPr/>
                    <a:lstStyle/>
                    <a:p>
                      <a:r>
                        <a:rPr lang="zh-TW" altLang="en-US" dirty="0" smtClean="0">
                          <a:latin typeface="Calibri" pitchFamily="34" charset="0"/>
                        </a:rPr>
                        <a:t>軍隊移防計畫</a:t>
                      </a:r>
                      <a:endParaRPr lang="en-US" altLang="zh-TW" dirty="0" smtClean="0">
                        <a:latin typeface="Calibri" pitchFamily="34" charset="0"/>
                      </a:endParaRPr>
                    </a:p>
                    <a:p>
                      <a:r>
                        <a:rPr lang="zh-TW" altLang="en-US" dirty="0" smtClean="0">
                          <a:latin typeface="Calibri" pitchFamily="34" charset="0"/>
                        </a:rPr>
                        <a:t>核彈部屬位置</a:t>
                      </a:r>
                      <a:endParaRPr lang="zh-TW" altLang="en-US" dirty="0">
                        <a:latin typeface="Calibri" pitchFamily="34" charset="0"/>
                      </a:endParaRPr>
                    </a:p>
                  </a:txBody>
                  <a:tcPr/>
                </a:tc>
              </a:tr>
              <a:tr h="370840">
                <a:tc>
                  <a:txBody>
                    <a:bodyPr/>
                    <a:lstStyle/>
                    <a:p>
                      <a:r>
                        <a:rPr lang="zh-TW" altLang="en-US" dirty="0" smtClean="0">
                          <a:latin typeface="Calibri" pitchFamily="34" charset="0"/>
                        </a:rPr>
                        <a:t>最高機密</a:t>
                      </a:r>
                      <a:endParaRPr lang="en-US" altLang="zh-TW" dirty="0" smtClean="0">
                        <a:latin typeface="Calibri" pitchFamily="34" charset="0"/>
                      </a:endParaRPr>
                    </a:p>
                    <a:p>
                      <a:r>
                        <a:rPr lang="en-US" altLang="zh-TW" dirty="0" smtClean="0">
                          <a:latin typeface="Calibri" pitchFamily="34" charset="0"/>
                        </a:rPr>
                        <a:t>Top secret</a:t>
                      </a:r>
                      <a:endParaRPr lang="zh-TW" altLang="en-US" dirty="0">
                        <a:latin typeface="Calibri" pitchFamily="34" charset="0"/>
                      </a:endParaRPr>
                    </a:p>
                  </a:txBody>
                  <a:tcPr/>
                </a:tc>
                <a:tc>
                  <a:txBody>
                    <a:bodyPr/>
                    <a:lstStyle/>
                    <a:p>
                      <a:r>
                        <a:rPr lang="zh-TW" altLang="en-US" dirty="0" smtClean="0">
                          <a:latin typeface="Calibri" pitchFamily="34" charset="0"/>
                        </a:rPr>
                        <a:t>洩漏後足以使國家安全或利益遭受非常重大損害之事項。</a:t>
                      </a:r>
                      <a:endParaRPr lang="zh-TW" altLang="en-US" dirty="0">
                        <a:latin typeface="Calibri" pitchFamily="34" charset="0"/>
                      </a:endParaRPr>
                    </a:p>
                  </a:txBody>
                  <a:tcPr/>
                </a:tc>
                <a:tc>
                  <a:txBody>
                    <a:bodyPr/>
                    <a:lstStyle/>
                    <a:p>
                      <a:r>
                        <a:rPr lang="zh-TW" altLang="en-US" dirty="0" smtClean="0">
                          <a:latin typeface="Calibri" pitchFamily="34" charset="0"/>
                        </a:rPr>
                        <a:t>新型武器設計圖</a:t>
                      </a:r>
                      <a:endParaRPr lang="en-US" altLang="zh-TW" dirty="0" smtClean="0">
                        <a:latin typeface="Calibri" pitchFamily="34" charset="0"/>
                      </a:endParaRPr>
                    </a:p>
                    <a:p>
                      <a:r>
                        <a:rPr lang="zh-TW" altLang="en-US" dirty="0" smtClean="0">
                          <a:latin typeface="Calibri" pitchFamily="34" charset="0"/>
                        </a:rPr>
                        <a:t>核彈發射密碼</a:t>
                      </a:r>
                      <a:endParaRPr lang="zh-TW" altLang="en-US" dirty="0">
                        <a:latin typeface="Calibri" pitchFamily="34" charset="0"/>
                      </a:endParaRPr>
                    </a:p>
                  </a:txBody>
                  <a:tcPr/>
                </a:tc>
              </a:tr>
            </a:tbl>
          </a:graphicData>
        </a:graphic>
      </p:graphicFrame>
      <p:sp>
        <p:nvSpPr>
          <p:cNvPr id="4" name="標題 3"/>
          <p:cNvSpPr>
            <a:spLocks noGrp="1"/>
          </p:cNvSpPr>
          <p:nvPr>
            <p:ph type="title"/>
          </p:nvPr>
        </p:nvSpPr>
        <p:spPr/>
        <p:txBody>
          <a:bodyPr/>
          <a:lstStyle/>
          <a:p>
            <a:r>
              <a:rPr lang="zh-TW" altLang="en-US" dirty="0" smtClean="0"/>
              <a:t>機密等級劃分 </a:t>
            </a:r>
            <a:r>
              <a:rPr lang="en-US" altLang="zh-TW" dirty="0" smtClean="0"/>
              <a:t>(II)</a:t>
            </a:r>
            <a:endParaRPr lang="zh-TW" altLang="en-US" dirty="0"/>
          </a:p>
        </p:txBody>
      </p:sp>
      <p:sp>
        <p:nvSpPr>
          <p:cNvPr id="7" name="文字方塊 6"/>
          <p:cNvSpPr txBox="1"/>
          <p:nvPr/>
        </p:nvSpPr>
        <p:spPr>
          <a:xfrm>
            <a:off x="285720" y="5786454"/>
            <a:ext cx="82153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dirty="0" smtClean="0"/>
              <a:t>我國公務機密之等級區分法為：「絕對機密」、「極機密」、「機密」三等級</a:t>
            </a:r>
            <a:endParaRPr lang="en-US" altLang="zh-TW" dirty="0" smtClean="0"/>
          </a:p>
          <a:p>
            <a:r>
              <a:rPr lang="zh-TW" altLang="en-US" dirty="0" smtClean="0"/>
              <a:t>為國家機密；一般公務機密列為「密」等級。</a:t>
            </a:r>
            <a:endParaRPr lang="zh-TW"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143932" cy="5500702"/>
          </a:xfrm>
        </p:spPr>
        <p:txBody>
          <a:bodyPr>
            <a:normAutofit/>
          </a:bodyPr>
          <a:lstStyle/>
          <a:p>
            <a:pPr>
              <a:spcBef>
                <a:spcPts val="1800"/>
              </a:spcBef>
            </a:pPr>
            <a:r>
              <a:rPr lang="zh-TW" altLang="en-US" sz="2000" dirty="0" smtClean="0"/>
              <a:t>除了資訊的機密性質需要劃分，在安全管理流程中每個人的角色與責任 </a:t>
            </a:r>
            <a:r>
              <a:rPr lang="en-US" altLang="zh-TW" sz="2000" dirty="0" smtClean="0"/>
              <a:t>(R&amp;R) </a:t>
            </a:r>
            <a:r>
              <a:rPr lang="zh-TW" altLang="en-US" sz="2000" dirty="0" smtClean="0"/>
              <a:t>也需要清楚劃分，以下是幾個主要的角色：</a:t>
            </a:r>
            <a:endParaRPr lang="en-US" altLang="zh-TW" sz="2000" dirty="0" smtClean="0"/>
          </a:p>
          <a:p>
            <a:pPr lvl="1">
              <a:spcBef>
                <a:spcPts val="1800"/>
              </a:spcBef>
            </a:pPr>
            <a:r>
              <a:rPr lang="zh-TW" altLang="en-US" sz="1800" u="sng" dirty="0" smtClean="0"/>
              <a:t>所有人 </a:t>
            </a:r>
            <a:r>
              <a:rPr lang="en-US" altLang="zh-TW" sz="1800" u="sng" dirty="0" smtClean="0"/>
              <a:t>(owner)</a:t>
            </a:r>
            <a:r>
              <a:rPr lang="zh-TW" altLang="en-US" sz="1800" dirty="0" smtClean="0"/>
              <a:t>：資料的所有人決定資料該被如何使用和保護，通常由組織中的資深經理人或決策者擔任。</a:t>
            </a:r>
            <a:endParaRPr lang="en-US" altLang="zh-TW" sz="1800" dirty="0" smtClean="0"/>
          </a:p>
          <a:p>
            <a:pPr lvl="1">
              <a:spcBef>
                <a:spcPts val="1800"/>
              </a:spcBef>
            </a:pPr>
            <a:r>
              <a:rPr lang="zh-TW" altLang="en-US" sz="1800" u="sng" dirty="0" smtClean="0"/>
              <a:t>管理人 </a:t>
            </a:r>
            <a:r>
              <a:rPr lang="en-US" altLang="zh-TW" sz="1800" u="sng" dirty="0" smtClean="0"/>
              <a:t>(custodian)</a:t>
            </a:r>
            <a:r>
              <a:rPr lang="zh-TW" altLang="en-US" sz="1800" dirty="0" smtClean="0"/>
              <a:t>：資料的管理人負責維護與保護資料，通常是資訊部門的人員。</a:t>
            </a:r>
            <a:endParaRPr lang="en-US" altLang="zh-TW" sz="1800" dirty="0" smtClean="0"/>
          </a:p>
          <a:p>
            <a:pPr lvl="1">
              <a:spcBef>
                <a:spcPts val="1800"/>
              </a:spcBef>
            </a:pPr>
            <a:r>
              <a:rPr lang="zh-TW" altLang="en-US" sz="1800" u="sng" dirty="0" smtClean="0"/>
              <a:t>使用者 </a:t>
            </a:r>
            <a:r>
              <a:rPr lang="en-US" altLang="zh-TW" sz="1800" u="sng" dirty="0" smtClean="0"/>
              <a:t>(user)</a:t>
            </a:r>
            <a:r>
              <a:rPr lang="zh-TW" altLang="en-US" sz="1800" dirty="0" smtClean="0"/>
              <a:t>：資料的使用者是使用資料的人或部門。</a:t>
            </a:r>
            <a:endParaRPr lang="en-US" altLang="zh-TW" sz="1800" dirty="0" smtClean="0"/>
          </a:p>
        </p:txBody>
      </p:sp>
      <p:sp>
        <p:nvSpPr>
          <p:cNvPr id="3" name="標題 2"/>
          <p:cNvSpPr>
            <a:spLocks noGrp="1"/>
          </p:cNvSpPr>
          <p:nvPr>
            <p:ph type="title"/>
          </p:nvPr>
        </p:nvSpPr>
        <p:spPr/>
        <p:txBody>
          <a:bodyPr/>
          <a:lstStyle/>
          <a:p>
            <a:r>
              <a:rPr lang="zh-TW" altLang="en-US" dirty="0" smtClean="0"/>
              <a:t>安全程序裡的角色</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072098" cy="5286412"/>
          </a:xfrm>
        </p:spPr>
        <p:txBody>
          <a:bodyPr>
            <a:normAutofit/>
          </a:bodyPr>
          <a:lstStyle/>
          <a:p>
            <a:pPr>
              <a:spcBef>
                <a:spcPts val="1200"/>
              </a:spcBef>
            </a:pPr>
            <a:r>
              <a:rPr lang="zh-TW" altLang="en-US" sz="2000" dirty="0" smtClean="0"/>
              <a:t>主體 </a:t>
            </a:r>
            <a:r>
              <a:rPr lang="en-US" altLang="zh-TW" sz="2000" dirty="0" smtClean="0"/>
              <a:t>(subject)</a:t>
            </a:r>
          </a:p>
          <a:p>
            <a:pPr lvl="1">
              <a:spcBef>
                <a:spcPts val="1200"/>
              </a:spcBef>
            </a:pPr>
            <a:r>
              <a:rPr lang="zh-TW" altLang="en-US" sz="1800" dirty="0" smtClean="0"/>
              <a:t>主體這個詞被用來描述一個實體，它會要求存取 </a:t>
            </a:r>
            <a:r>
              <a:rPr lang="en-US" altLang="zh-TW" sz="1800" dirty="0" smtClean="0"/>
              <a:t>(access)</a:t>
            </a:r>
            <a:r>
              <a:rPr lang="zh-TW" altLang="en-US" sz="1800" dirty="0" smtClean="0"/>
              <a:t> 一個資源，但必須要符合某些條件。</a:t>
            </a:r>
            <a:endParaRPr lang="en-US" altLang="zh-TW" sz="1800" dirty="0" smtClean="0"/>
          </a:p>
          <a:p>
            <a:pPr lvl="1">
              <a:spcBef>
                <a:spcPts val="1200"/>
              </a:spcBef>
            </a:pPr>
            <a:r>
              <a:rPr lang="zh-TW" altLang="en-US" sz="1800" dirty="0" smtClean="0"/>
              <a:t>一位使用者或是一個電腦程式都可以是一個主體。當一個程式存取一個檔案時，程式是主體而檔案是資源 </a:t>
            </a:r>
            <a:r>
              <a:rPr lang="en-US" altLang="zh-TW" sz="1800" dirty="0" smtClean="0"/>
              <a:t>(</a:t>
            </a:r>
            <a:r>
              <a:rPr lang="zh-TW" altLang="en-US" sz="1800" dirty="0" smtClean="0"/>
              <a:t>或稱為物件</a:t>
            </a:r>
            <a:r>
              <a:rPr lang="en-US" altLang="zh-TW" sz="1800" dirty="0" smtClean="0"/>
              <a:t>)</a:t>
            </a:r>
            <a:r>
              <a:rPr lang="zh-TW" altLang="en-US" sz="1800" dirty="0" smtClean="0"/>
              <a:t>。</a:t>
            </a:r>
            <a:endParaRPr lang="en-US" altLang="zh-TW" sz="1800" dirty="0" smtClean="0"/>
          </a:p>
          <a:p>
            <a:pPr>
              <a:spcBef>
                <a:spcPts val="1200"/>
              </a:spcBef>
            </a:pPr>
            <a:r>
              <a:rPr lang="zh-TW" altLang="en-US" sz="2000" dirty="0" smtClean="0"/>
              <a:t>物件 </a:t>
            </a:r>
            <a:r>
              <a:rPr lang="en-US" altLang="zh-TW" sz="2000" dirty="0" smtClean="0"/>
              <a:t>(object)</a:t>
            </a:r>
          </a:p>
          <a:p>
            <a:pPr lvl="1">
              <a:spcBef>
                <a:spcPts val="1200"/>
              </a:spcBef>
            </a:pPr>
            <a:r>
              <a:rPr lang="zh-TW" altLang="en-US" sz="1800" dirty="0" smtClean="0"/>
              <a:t>物件這個詞被用來描述一個系統中需要受到安全保護的資源。通常物件會被分級並標示，以識別它在組織內的價值。</a:t>
            </a:r>
            <a:endParaRPr lang="en-US" altLang="zh-TW" sz="1800" dirty="0" smtClean="0"/>
          </a:p>
          <a:p>
            <a:pPr lvl="1">
              <a:spcBef>
                <a:spcPts val="1200"/>
              </a:spcBef>
            </a:pPr>
            <a:r>
              <a:rPr lang="zh-TW" altLang="en-US" sz="1800" dirty="0" smtClean="0"/>
              <a:t>資料庫、伺服器、檔案等都可以是物件。</a:t>
            </a:r>
            <a:endParaRPr lang="zh-TW" altLang="en-US" sz="1800" dirty="0"/>
          </a:p>
        </p:txBody>
      </p:sp>
      <p:sp>
        <p:nvSpPr>
          <p:cNvPr id="3" name="標題 2"/>
          <p:cNvSpPr>
            <a:spLocks noGrp="1"/>
          </p:cNvSpPr>
          <p:nvPr>
            <p:ph type="title"/>
          </p:nvPr>
        </p:nvSpPr>
        <p:spPr/>
        <p:txBody>
          <a:bodyPr/>
          <a:lstStyle/>
          <a:p>
            <a:r>
              <a:rPr lang="zh-TW" altLang="en-US" dirty="0" smtClean="0"/>
              <a:t>瞭解主體與物件</a:t>
            </a:r>
            <a:endParaRPr lang="zh-TW" altLang="en-US" dirty="0"/>
          </a:p>
        </p:txBody>
      </p:sp>
      <p:grpSp>
        <p:nvGrpSpPr>
          <p:cNvPr id="22" name="群組 21"/>
          <p:cNvGrpSpPr/>
          <p:nvPr/>
        </p:nvGrpSpPr>
        <p:grpSpPr>
          <a:xfrm>
            <a:off x="5929322" y="1357298"/>
            <a:ext cx="2432281" cy="5286412"/>
            <a:chOff x="5929322" y="1357298"/>
            <a:chExt cx="2432281" cy="5286412"/>
          </a:xfrm>
        </p:grpSpPr>
        <p:sp>
          <p:nvSpPr>
            <p:cNvPr id="4" name="橢圓 3"/>
            <p:cNvSpPr/>
            <p:nvPr/>
          </p:nvSpPr>
          <p:spPr>
            <a:xfrm>
              <a:off x="5929322" y="1357298"/>
              <a:ext cx="2286016" cy="2286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6" name="橢圓 5"/>
            <p:cNvSpPr/>
            <p:nvPr/>
          </p:nvSpPr>
          <p:spPr>
            <a:xfrm>
              <a:off x="5929322" y="4357694"/>
              <a:ext cx="2286016" cy="228601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 name="向下箭號 6"/>
            <p:cNvSpPr/>
            <p:nvPr/>
          </p:nvSpPr>
          <p:spPr>
            <a:xfrm>
              <a:off x="6858016" y="3786190"/>
              <a:ext cx="428628"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711883" y="3429000"/>
              <a:ext cx="646331" cy="369332"/>
            </a:xfrm>
            <a:prstGeom prst="rect">
              <a:avLst/>
            </a:prstGeom>
            <a:noFill/>
          </p:spPr>
          <p:txBody>
            <a:bodyPr wrap="none" rtlCol="0">
              <a:spAutoFit/>
            </a:bodyPr>
            <a:lstStyle/>
            <a:p>
              <a:r>
                <a:rPr lang="zh-TW" altLang="en-US" dirty="0" smtClean="0"/>
                <a:t>主體</a:t>
              </a:r>
              <a:endParaRPr lang="zh-TW" altLang="en-US" dirty="0"/>
            </a:p>
          </p:txBody>
        </p:sp>
        <p:sp>
          <p:nvSpPr>
            <p:cNvPr id="9" name="文字方塊 8"/>
            <p:cNvSpPr txBox="1"/>
            <p:nvPr/>
          </p:nvSpPr>
          <p:spPr>
            <a:xfrm>
              <a:off x="7715272" y="4202676"/>
              <a:ext cx="646331" cy="369332"/>
            </a:xfrm>
            <a:prstGeom prst="rect">
              <a:avLst/>
            </a:prstGeom>
            <a:noFill/>
          </p:spPr>
          <p:txBody>
            <a:bodyPr wrap="none" rtlCol="0">
              <a:spAutoFit/>
            </a:bodyPr>
            <a:lstStyle/>
            <a:p>
              <a:r>
                <a:rPr lang="zh-TW" altLang="en-US" dirty="0" smtClean="0"/>
                <a:t>物件</a:t>
              </a:r>
              <a:endParaRPr lang="zh-TW" altLang="en-US" dirty="0"/>
            </a:p>
          </p:txBody>
        </p:sp>
        <p:sp>
          <p:nvSpPr>
            <p:cNvPr id="11" name="圓角矩形 10"/>
            <p:cNvSpPr/>
            <p:nvPr/>
          </p:nvSpPr>
          <p:spPr>
            <a:xfrm>
              <a:off x="6643702" y="1643050"/>
              <a:ext cx="857256" cy="3571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t>使用者</a:t>
              </a:r>
              <a:endParaRPr lang="zh-TW" altLang="en-US" sz="1600" dirty="0"/>
            </a:p>
          </p:txBody>
        </p:sp>
        <p:sp>
          <p:nvSpPr>
            <p:cNvPr id="12" name="圓角矩形 11"/>
            <p:cNvSpPr/>
            <p:nvPr/>
          </p:nvSpPr>
          <p:spPr>
            <a:xfrm>
              <a:off x="6143636" y="2500306"/>
              <a:ext cx="857256" cy="3571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t>電腦</a:t>
              </a:r>
              <a:endParaRPr lang="zh-TW" altLang="en-US" sz="1600" dirty="0"/>
            </a:p>
          </p:txBody>
        </p:sp>
        <p:sp>
          <p:nvSpPr>
            <p:cNvPr id="13" name="圓角矩形 12"/>
            <p:cNvSpPr/>
            <p:nvPr/>
          </p:nvSpPr>
          <p:spPr>
            <a:xfrm>
              <a:off x="7143768" y="2143116"/>
              <a:ext cx="857256" cy="3571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t>程式</a:t>
              </a:r>
              <a:endParaRPr lang="zh-TW" altLang="en-US" sz="1600" dirty="0"/>
            </a:p>
          </p:txBody>
        </p:sp>
        <p:sp>
          <p:nvSpPr>
            <p:cNvPr id="14" name="圓角矩形 13"/>
            <p:cNvSpPr/>
            <p:nvPr/>
          </p:nvSpPr>
          <p:spPr>
            <a:xfrm>
              <a:off x="6643702" y="3000372"/>
              <a:ext cx="857256" cy="3571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t>檔案</a:t>
              </a:r>
              <a:endParaRPr lang="zh-TW" altLang="en-US" sz="1600" dirty="0"/>
            </a:p>
          </p:txBody>
        </p:sp>
        <p:sp>
          <p:nvSpPr>
            <p:cNvPr id="16" name="圓角矩形 15"/>
            <p:cNvSpPr/>
            <p:nvPr/>
          </p:nvSpPr>
          <p:spPr>
            <a:xfrm>
              <a:off x="6643702" y="4572008"/>
              <a:ext cx="857256" cy="3571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1600" dirty="0" smtClean="0"/>
                <a:t>印表機</a:t>
              </a:r>
              <a:endParaRPr lang="zh-TW" altLang="en-US" sz="1600" dirty="0"/>
            </a:p>
          </p:txBody>
        </p:sp>
        <p:sp>
          <p:nvSpPr>
            <p:cNvPr id="17" name="圓角矩形 16"/>
            <p:cNvSpPr/>
            <p:nvPr/>
          </p:nvSpPr>
          <p:spPr>
            <a:xfrm>
              <a:off x="6143636" y="5072074"/>
              <a:ext cx="857256" cy="3571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1600" dirty="0" smtClean="0"/>
                <a:t>伺服器</a:t>
              </a:r>
              <a:endParaRPr lang="zh-TW" altLang="en-US" sz="1600" dirty="0"/>
            </a:p>
          </p:txBody>
        </p:sp>
        <p:sp>
          <p:nvSpPr>
            <p:cNvPr id="18" name="圓角矩形 17"/>
            <p:cNvSpPr/>
            <p:nvPr/>
          </p:nvSpPr>
          <p:spPr>
            <a:xfrm>
              <a:off x="7143768" y="5072074"/>
              <a:ext cx="857256" cy="3571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1600" dirty="0" smtClean="0"/>
                <a:t>磁碟片</a:t>
              </a:r>
              <a:endParaRPr lang="zh-TW" altLang="en-US" sz="1600" dirty="0"/>
            </a:p>
          </p:txBody>
        </p:sp>
        <p:sp>
          <p:nvSpPr>
            <p:cNvPr id="19" name="圓角矩形 18"/>
            <p:cNvSpPr/>
            <p:nvPr/>
          </p:nvSpPr>
          <p:spPr>
            <a:xfrm>
              <a:off x="7143768" y="5572140"/>
              <a:ext cx="857256" cy="3571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1600" dirty="0" smtClean="0"/>
                <a:t>資料庫</a:t>
              </a:r>
              <a:endParaRPr lang="zh-TW" altLang="en-US" sz="1600" dirty="0"/>
            </a:p>
          </p:txBody>
        </p:sp>
        <p:sp>
          <p:nvSpPr>
            <p:cNvPr id="20" name="圓角矩形 19"/>
            <p:cNvSpPr/>
            <p:nvPr/>
          </p:nvSpPr>
          <p:spPr>
            <a:xfrm>
              <a:off x="6143636" y="5572140"/>
              <a:ext cx="857256" cy="3571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1600" dirty="0" smtClean="0"/>
                <a:t>檔案</a:t>
              </a:r>
              <a:endParaRPr lang="zh-TW" altLang="en-US" sz="1600" dirty="0"/>
            </a:p>
          </p:txBody>
        </p:sp>
        <p:sp>
          <p:nvSpPr>
            <p:cNvPr id="21" name="圓角矩形 20"/>
            <p:cNvSpPr/>
            <p:nvPr/>
          </p:nvSpPr>
          <p:spPr>
            <a:xfrm>
              <a:off x="6643702" y="6072206"/>
              <a:ext cx="857256" cy="3571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1600" dirty="0" smtClean="0"/>
                <a:t>程式</a:t>
              </a:r>
              <a:endParaRPr lang="zh-TW" altLang="en-US" sz="1600"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715040"/>
          </a:xfrm>
        </p:spPr>
        <p:txBody>
          <a:bodyPr>
            <a:normAutofit/>
          </a:bodyPr>
          <a:lstStyle/>
          <a:p>
            <a:pPr>
              <a:spcBef>
                <a:spcPts val="1200"/>
              </a:spcBef>
            </a:pPr>
            <a:r>
              <a:rPr lang="en-US" altLang="zh-TW" sz="2000" dirty="0" smtClean="0"/>
              <a:t>TCB (trusted computing base) </a:t>
            </a:r>
            <a:r>
              <a:rPr lang="zh-TW" altLang="en-US" sz="2000" dirty="0" smtClean="0"/>
              <a:t>中文譯為</a:t>
            </a:r>
            <a:r>
              <a:rPr lang="zh-TW" altLang="en-US" sz="2000" dirty="0" smtClean="0">
                <a:ea typeface="微軟正黑體"/>
              </a:rPr>
              <a:t>「可信任的</a:t>
            </a:r>
            <a:r>
              <a:rPr lang="zh-TW" altLang="en-US" sz="2000" dirty="0" smtClean="0"/>
              <a:t>運算基礎</a:t>
            </a:r>
            <a:r>
              <a:rPr lang="zh-TW" altLang="en-US" sz="2000" dirty="0" smtClean="0">
                <a:ea typeface="微軟正黑體"/>
              </a:rPr>
              <a:t>」，為美國國防部橘皮書 </a:t>
            </a:r>
            <a:r>
              <a:rPr lang="en-US" altLang="zh-TW" sz="2000" dirty="0" smtClean="0">
                <a:ea typeface="微軟正黑體"/>
              </a:rPr>
              <a:t>(Orange Book, TCSEC)</a:t>
            </a:r>
            <a:r>
              <a:rPr lang="zh-TW" altLang="en-US" sz="2000" dirty="0" smtClean="0"/>
              <a:t> 所提出的概念：是指一個電腦系統中防禦機制的完全組合 </a:t>
            </a:r>
            <a:r>
              <a:rPr lang="en-US" altLang="zh-TW" sz="2000" dirty="0" smtClean="0"/>
              <a:t>(total combination of protection mechanism)</a:t>
            </a:r>
            <a:r>
              <a:rPr lang="zh-TW" altLang="en-US" sz="2000" dirty="0" smtClean="0"/>
              <a:t>。</a:t>
            </a:r>
            <a:endParaRPr lang="en-US" altLang="zh-TW" sz="2000" dirty="0" smtClean="0"/>
          </a:p>
          <a:p>
            <a:pPr>
              <a:spcBef>
                <a:spcPts val="1200"/>
              </a:spcBef>
            </a:pPr>
            <a:r>
              <a:rPr lang="en-US" altLang="zh-TW" sz="2000" dirty="0" smtClean="0"/>
              <a:t>TCB</a:t>
            </a:r>
            <a:r>
              <a:rPr lang="zh-TW" altLang="en-US" sz="2000" dirty="0" smtClean="0"/>
              <a:t> 要確定不論使用者的輸入為何，它所涵蓋的組件 </a:t>
            </a:r>
            <a:r>
              <a:rPr lang="en-US" altLang="zh-TW" sz="2000" dirty="0" smtClean="0"/>
              <a:t>(</a:t>
            </a:r>
            <a:r>
              <a:rPr lang="zh-TW" altLang="en-US" sz="2000" dirty="0" smtClean="0"/>
              <a:t>包括硬體、軟體、與韌體</a:t>
            </a:r>
            <a:r>
              <a:rPr lang="en-US" altLang="zh-TW" sz="2000" dirty="0" smtClean="0"/>
              <a:t>) </a:t>
            </a:r>
            <a:r>
              <a:rPr lang="zh-TW" altLang="en-US" sz="2000" dirty="0" smtClean="0"/>
              <a:t>都忠實地執行安全政策，並且能抵禦外部的干擾與攻擊。簡單的說：</a:t>
            </a:r>
            <a:r>
              <a:rPr lang="en-US" altLang="zh-TW" sz="2000" dirty="0" smtClean="0"/>
              <a:t>TCB</a:t>
            </a:r>
            <a:r>
              <a:rPr lang="zh-TW" altLang="en-US" sz="2000" dirty="0" smtClean="0"/>
              <a:t> 是一個可以識別的區域裡所有組件都是可以信任的。</a:t>
            </a:r>
            <a:endParaRPr lang="en-US" altLang="zh-TW" sz="2000" dirty="0" smtClean="0"/>
          </a:p>
          <a:p>
            <a:pPr>
              <a:spcBef>
                <a:spcPts val="1200"/>
              </a:spcBef>
            </a:pPr>
            <a:r>
              <a:rPr lang="en-US" altLang="zh-TW" sz="2000" dirty="0" smtClean="0"/>
              <a:t>TCB</a:t>
            </a:r>
            <a:r>
              <a:rPr lang="zh-TW" altLang="en-US" sz="2000" dirty="0" smtClean="0"/>
              <a:t> 的概念最常被使用於作業系統的核心 </a:t>
            </a:r>
            <a:r>
              <a:rPr lang="en-US" altLang="zh-TW" sz="2000" dirty="0" smtClean="0"/>
              <a:t>(kernel)</a:t>
            </a:r>
            <a:r>
              <a:rPr lang="zh-TW" altLang="en-US" sz="2000" dirty="0" smtClean="0"/>
              <a:t>，因為那裡最需要</a:t>
            </a:r>
            <a:r>
              <a:rPr lang="zh-TW" altLang="en-US" sz="2000" dirty="0" smtClean="0">
                <a:latin typeface="微軟正黑體"/>
                <a:ea typeface="微軟正黑體"/>
              </a:rPr>
              <a:t>「</a:t>
            </a:r>
            <a:r>
              <a:rPr lang="zh-TW" altLang="en-US" sz="2000" dirty="0" smtClean="0"/>
              <a:t>可信任的運算」。早期的作業系統 </a:t>
            </a:r>
            <a:r>
              <a:rPr lang="en-US" altLang="zh-TW" sz="2000" dirty="0" smtClean="0"/>
              <a:t>DOS</a:t>
            </a:r>
            <a:r>
              <a:rPr lang="zh-TW" altLang="en-US" sz="2000" dirty="0" smtClean="0"/>
              <a:t> 或 </a:t>
            </a:r>
            <a:r>
              <a:rPr lang="en-US" altLang="zh-TW" sz="2000" dirty="0" smtClean="0"/>
              <a:t>Windows 3.1</a:t>
            </a:r>
            <a:r>
              <a:rPr lang="zh-TW" altLang="en-US" sz="2000" dirty="0" smtClean="0"/>
              <a:t> 都沒有</a:t>
            </a:r>
            <a:r>
              <a:rPr lang="en-US" altLang="zh-TW" sz="2000" dirty="0" smtClean="0"/>
              <a:t>TCB</a:t>
            </a:r>
            <a:r>
              <a:rPr lang="zh-TW" altLang="en-US" sz="2000" dirty="0" smtClean="0"/>
              <a:t>；</a:t>
            </a:r>
            <a:r>
              <a:rPr lang="en-US" altLang="zh-TW" sz="2000" dirty="0" smtClean="0"/>
              <a:t>Windows 95 </a:t>
            </a:r>
            <a:r>
              <a:rPr lang="zh-TW" altLang="en-US" sz="2000" dirty="0" smtClean="0"/>
              <a:t>進入 </a:t>
            </a:r>
            <a:r>
              <a:rPr lang="en-US" altLang="zh-TW" sz="2000" dirty="0" smtClean="0"/>
              <a:t>32-bit</a:t>
            </a:r>
            <a:r>
              <a:rPr lang="zh-TW" altLang="en-US" sz="2000" dirty="0" smtClean="0"/>
              <a:t> 後，即建置 </a:t>
            </a:r>
            <a:r>
              <a:rPr lang="en-US" altLang="zh-TW" sz="2000" dirty="0" smtClean="0"/>
              <a:t>TCB</a:t>
            </a:r>
            <a:r>
              <a:rPr lang="zh-TW" altLang="en-US" sz="2000" dirty="0" smtClean="0"/>
              <a:t>。</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可信任的運算基礎</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en-US" altLang="zh-TW" sz="2200" dirty="0" smtClean="0"/>
              <a:t>Trusted Computer System Evaluation Criteria (TCSEC) </a:t>
            </a:r>
            <a:r>
              <a:rPr lang="zh-TW" altLang="en-US" sz="2200" dirty="0" smtClean="0"/>
              <a:t>又稱為橘皮書 </a:t>
            </a:r>
            <a:r>
              <a:rPr lang="en-US" altLang="zh-TW" sz="2200" dirty="0" smtClean="0"/>
              <a:t>(Orange Book)</a:t>
            </a:r>
            <a:r>
              <a:rPr lang="zh-TW" altLang="en-US" sz="2200" dirty="0" smtClean="0"/>
              <a:t>，起源於美國軍方，用以驗證作業系統、應用軟體以及其他產品。檢查項目包括安全政策、責任性、保證性、與安全文件等四大項。</a:t>
            </a:r>
            <a:r>
              <a:rPr lang="en-US" altLang="zh-TW" sz="2200" dirty="0" smtClean="0"/>
              <a:t>TCSEC </a:t>
            </a:r>
            <a:r>
              <a:rPr lang="zh-TW" altLang="en-US" sz="2200" dirty="0" smtClean="0"/>
              <a:t>以檢查產品的 </a:t>
            </a:r>
            <a:r>
              <a:rPr lang="en-US" altLang="zh-TW" sz="2200" dirty="0" smtClean="0"/>
              <a:t>confidentiality </a:t>
            </a:r>
            <a:r>
              <a:rPr lang="zh-TW" altLang="en-US" sz="2200" dirty="0" smtClean="0"/>
              <a:t>為主。</a:t>
            </a:r>
            <a:endParaRPr lang="en-US" altLang="zh-TW" sz="2200" dirty="0" smtClean="0"/>
          </a:p>
          <a:p>
            <a:pPr>
              <a:spcBef>
                <a:spcPts val="1200"/>
              </a:spcBef>
            </a:pPr>
            <a:r>
              <a:rPr lang="en-US" altLang="zh-TW" sz="2200" dirty="0" smtClean="0"/>
              <a:t>Information Technology Security Evaluation Criteria (ITSEC) </a:t>
            </a:r>
            <a:r>
              <a:rPr lang="zh-TW" altLang="en-US" sz="2200" dirty="0" smtClean="0"/>
              <a:t>是歐洲制定之準則，目的是同時為政府及企業所採用，並且產品在一個國家評估的報告，可被所有會員國家採納。相較於 </a:t>
            </a:r>
            <a:r>
              <a:rPr lang="en-US" altLang="zh-TW" sz="2200" dirty="0" smtClean="0"/>
              <a:t>TCSEC</a:t>
            </a:r>
            <a:r>
              <a:rPr lang="zh-TW" altLang="en-US" sz="2200" dirty="0" smtClean="0"/>
              <a:t>，</a:t>
            </a:r>
            <a:r>
              <a:rPr lang="en-US" altLang="zh-TW" sz="2200" dirty="0" smtClean="0"/>
              <a:t>ITSEC</a:t>
            </a:r>
            <a:r>
              <a:rPr lang="zh-TW" altLang="en-US" sz="2200" dirty="0" smtClean="0"/>
              <a:t> 較富彈性，並且補充對 </a:t>
            </a:r>
            <a:r>
              <a:rPr lang="en-US" altLang="zh-TW" sz="2200" dirty="0" smtClean="0"/>
              <a:t>integrity</a:t>
            </a:r>
            <a:r>
              <a:rPr lang="zh-TW" altLang="en-US" sz="2200" dirty="0" smtClean="0"/>
              <a:t> 的評估。</a:t>
            </a:r>
            <a:endParaRPr lang="en-US" altLang="zh-TW" sz="2200" dirty="0" smtClean="0"/>
          </a:p>
          <a:p>
            <a:pPr>
              <a:spcBef>
                <a:spcPts val="1200"/>
              </a:spcBef>
            </a:pPr>
            <a:r>
              <a:rPr lang="zh-TW" altLang="en-US" sz="2200" dirty="0" smtClean="0"/>
              <a:t>共同準則 </a:t>
            </a:r>
            <a:r>
              <a:rPr lang="en-US" altLang="zh-TW" sz="2200" dirty="0" smtClean="0"/>
              <a:t>(Common Criteria, CC)</a:t>
            </a:r>
            <a:r>
              <a:rPr lang="zh-TW" altLang="en-US" sz="2200" dirty="0" smtClean="0"/>
              <a:t> 是全球最新也最嚴謹的安全系統評估準則，正逐步取代各區域性之安全評估準則。</a:t>
            </a:r>
            <a:endParaRPr lang="en-US" altLang="zh-TW" sz="2200" dirty="0" smtClean="0"/>
          </a:p>
        </p:txBody>
      </p:sp>
      <p:sp>
        <p:nvSpPr>
          <p:cNvPr id="3" name="標題 2"/>
          <p:cNvSpPr>
            <a:spLocks noGrp="1"/>
          </p:cNvSpPr>
          <p:nvPr>
            <p:ph type="title"/>
          </p:nvPr>
        </p:nvSpPr>
        <p:spPr/>
        <p:txBody>
          <a:bodyPr/>
          <a:lstStyle/>
          <a:p>
            <a:r>
              <a:rPr lang="zh-TW" altLang="en-US" dirty="0" smtClean="0"/>
              <a:t>產品安全評估準則</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共同準則的流程</a:t>
            </a:r>
            <a:endParaRPr lang="zh-TW" altLang="en-US" dirty="0"/>
          </a:p>
        </p:txBody>
      </p:sp>
      <p:sp>
        <p:nvSpPr>
          <p:cNvPr id="4" name="內容版面配置區 3"/>
          <p:cNvSpPr>
            <a:spLocks noGrp="1"/>
          </p:cNvSpPr>
          <p:nvPr>
            <p:ph sz="half" idx="1"/>
          </p:nvPr>
        </p:nvSpPr>
        <p:spPr>
          <a:xfrm>
            <a:off x="285720" y="1285860"/>
            <a:ext cx="4357718" cy="5143536"/>
          </a:xfrm>
        </p:spPr>
        <p:txBody>
          <a:bodyPr>
            <a:normAutofit lnSpcReduction="10000"/>
          </a:bodyPr>
          <a:lstStyle/>
          <a:p>
            <a:pPr>
              <a:spcBef>
                <a:spcPts val="1200"/>
              </a:spcBef>
            </a:pPr>
            <a:r>
              <a:rPr lang="zh-TW" altLang="en-US" dirty="0" smtClean="0"/>
              <a:t>「保護剖繪 </a:t>
            </a:r>
            <a:r>
              <a:rPr lang="en-US" altLang="zh-TW" dirty="0" smtClean="0"/>
              <a:t>(protection profile)</a:t>
            </a:r>
            <a:r>
              <a:rPr lang="zh-TW" altLang="en-US" dirty="0" smtClean="0"/>
              <a:t>」</a:t>
            </a:r>
            <a:r>
              <a:rPr lang="en-US" altLang="zh-TW" dirty="0" smtClean="0"/>
              <a:t> </a:t>
            </a:r>
            <a:r>
              <a:rPr lang="zh-TW" altLang="en-US" dirty="0" smtClean="0"/>
              <a:t>描述針對特定環境內所存在之威脅的一個安全需求。例如針對「防火牆」就可以有一套保護剖繪。</a:t>
            </a:r>
            <a:endParaRPr lang="en-US" altLang="zh-TW" dirty="0" smtClean="0"/>
          </a:p>
          <a:p>
            <a:pPr>
              <a:spcBef>
                <a:spcPts val="1200"/>
              </a:spcBef>
            </a:pPr>
            <a:r>
              <a:rPr lang="zh-TW" altLang="en-US" dirty="0" smtClean="0"/>
              <a:t>「評估目標」是指需要進行安全評估的產品。例如微軟</a:t>
            </a:r>
            <a:r>
              <a:rPr lang="en-US" altLang="zh-TW" dirty="0" smtClean="0"/>
              <a:t>ISA</a:t>
            </a:r>
            <a:r>
              <a:rPr lang="zh-TW" altLang="en-US" dirty="0" smtClean="0"/>
              <a:t>產品。</a:t>
            </a:r>
            <a:endParaRPr lang="en-US" altLang="zh-TW" dirty="0" smtClean="0"/>
          </a:p>
          <a:p>
            <a:pPr>
              <a:spcBef>
                <a:spcPts val="1200"/>
              </a:spcBef>
            </a:pPr>
            <a:r>
              <a:rPr lang="zh-TW" altLang="en-US" dirty="0" smtClean="0"/>
              <a:t>「安全目標」是廠商的書面說明為何安全的功能與安全的保證能符合安全需求。</a:t>
            </a:r>
            <a:endParaRPr lang="en-US" altLang="zh-TW" dirty="0" smtClean="0"/>
          </a:p>
          <a:p>
            <a:pPr>
              <a:spcBef>
                <a:spcPts val="1200"/>
              </a:spcBef>
            </a:pPr>
            <a:r>
              <a:rPr lang="zh-TW" altLang="en-US" dirty="0" smtClean="0"/>
              <a:t>評估則是針對產品與安全目標進行測試。</a:t>
            </a:r>
            <a:endParaRPr lang="en-US" altLang="zh-TW" dirty="0" smtClean="0"/>
          </a:p>
          <a:p>
            <a:pPr>
              <a:spcBef>
                <a:spcPts val="1200"/>
              </a:spcBef>
            </a:pPr>
            <a:r>
              <a:rPr lang="zh-TW" altLang="en-US" dirty="0" smtClean="0"/>
              <a:t>最後則是確認安全層級，並完成驗證報告。</a:t>
            </a:r>
            <a:endParaRPr lang="en-US" altLang="zh-TW" dirty="0" smtClean="0"/>
          </a:p>
        </p:txBody>
      </p:sp>
      <p:sp>
        <p:nvSpPr>
          <p:cNvPr id="6" name="矩形 5"/>
          <p:cNvSpPr/>
          <p:nvPr/>
        </p:nvSpPr>
        <p:spPr>
          <a:xfrm>
            <a:off x="6143636" y="1285860"/>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保護剖繪</a:t>
            </a:r>
            <a:endParaRPr lang="zh-TW" altLang="en-US" sz="1600" dirty="0"/>
          </a:p>
        </p:txBody>
      </p:sp>
      <p:sp>
        <p:nvSpPr>
          <p:cNvPr id="7" name="矩形 6"/>
          <p:cNvSpPr/>
          <p:nvPr/>
        </p:nvSpPr>
        <p:spPr>
          <a:xfrm>
            <a:off x="6143636" y="2000240"/>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評估目標</a:t>
            </a:r>
            <a:endParaRPr lang="zh-TW" altLang="en-US" sz="1600" dirty="0"/>
          </a:p>
        </p:txBody>
      </p:sp>
      <p:sp>
        <p:nvSpPr>
          <p:cNvPr id="8" name="矩形 7"/>
          <p:cNvSpPr/>
          <p:nvPr/>
        </p:nvSpPr>
        <p:spPr>
          <a:xfrm>
            <a:off x="6143636" y="2714620"/>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安全目標</a:t>
            </a:r>
            <a:endParaRPr lang="zh-TW" altLang="en-US" sz="1600" dirty="0"/>
          </a:p>
        </p:txBody>
      </p:sp>
      <p:sp>
        <p:nvSpPr>
          <p:cNvPr id="9" name="矩形 8"/>
          <p:cNvSpPr/>
          <p:nvPr/>
        </p:nvSpPr>
        <p:spPr>
          <a:xfrm>
            <a:off x="7000892" y="3571876"/>
            <a:ext cx="121444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安全保證</a:t>
            </a:r>
            <a:endParaRPr lang="en-US" altLang="zh-TW" sz="1600" dirty="0" smtClean="0"/>
          </a:p>
          <a:p>
            <a:pPr algn="ctr"/>
            <a:r>
              <a:rPr lang="zh-TW" altLang="en-US" sz="1600" dirty="0" smtClean="0"/>
              <a:t>需求</a:t>
            </a:r>
            <a:endParaRPr lang="zh-TW" altLang="en-US" sz="1600" dirty="0"/>
          </a:p>
        </p:txBody>
      </p:sp>
      <p:sp>
        <p:nvSpPr>
          <p:cNvPr id="10" name="矩形 9"/>
          <p:cNvSpPr/>
          <p:nvPr/>
        </p:nvSpPr>
        <p:spPr>
          <a:xfrm>
            <a:off x="5286380" y="3571876"/>
            <a:ext cx="121444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安全功能</a:t>
            </a:r>
            <a:endParaRPr lang="en-US" altLang="zh-TW" sz="1600" dirty="0" smtClean="0"/>
          </a:p>
          <a:p>
            <a:pPr algn="ctr"/>
            <a:r>
              <a:rPr lang="zh-TW" altLang="en-US" sz="1600" dirty="0" smtClean="0"/>
              <a:t>需求</a:t>
            </a:r>
            <a:endParaRPr lang="zh-TW" altLang="en-US" sz="1600" dirty="0"/>
          </a:p>
        </p:txBody>
      </p:sp>
      <p:sp>
        <p:nvSpPr>
          <p:cNvPr id="11" name="矩形 10"/>
          <p:cNvSpPr/>
          <p:nvPr/>
        </p:nvSpPr>
        <p:spPr>
          <a:xfrm>
            <a:off x="6143636" y="5143512"/>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評估</a:t>
            </a:r>
            <a:endParaRPr lang="zh-TW" altLang="en-US" sz="1600" dirty="0"/>
          </a:p>
        </p:txBody>
      </p:sp>
      <p:sp>
        <p:nvSpPr>
          <p:cNvPr id="12" name="矩形 11"/>
          <p:cNvSpPr/>
          <p:nvPr/>
        </p:nvSpPr>
        <p:spPr>
          <a:xfrm>
            <a:off x="6143636" y="5857892"/>
            <a:ext cx="121444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確定安全</a:t>
            </a:r>
            <a:endParaRPr lang="en-US" altLang="zh-TW" sz="1600" dirty="0" smtClean="0"/>
          </a:p>
          <a:p>
            <a:pPr algn="ctr"/>
            <a:r>
              <a:rPr lang="zh-TW" altLang="en-US" sz="1600" dirty="0" smtClean="0"/>
              <a:t>層級</a:t>
            </a:r>
            <a:endParaRPr lang="en-US" altLang="zh-TW" sz="1600" dirty="0" smtClean="0"/>
          </a:p>
        </p:txBody>
      </p:sp>
      <p:sp>
        <p:nvSpPr>
          <p:cNvPr id="16" name="矩形 15"/>
          <p:cNvSpPr/>
          <p:nvPr/>
        </p:nvSpPr>
        <p:spPr>
          <a:xfrm>
            <a:off x="5286380" y="4643446"/>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5715008" y="4643446"/>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6143636" y="4643446"/>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肘形接點 19"/>
          <p:cNvCxnSpPr>
            <a:stCxn id="16" idx="0"/>
            <a:endCxn id="18" idx="0"/>
          </p:cNvCxnSpPr>
          <p:nvPr/>
        </p:nvCxnSpPr>
        <p:spPr>
          <a:xfrm rot="5400000" flipH="1" flipV="1">
            <a:off x="5893603" y="4214818"/>
            <a:ext cx="1588" cy="857256"/>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a:stCxn id="10" idx="2"/>
            <a:endCxn id="17" idx="0"/>
          </p:cNvCxnSpPr>
          <p:nvPr/>
        </p:nvCxnSpPr>
        <p:spPr>
          <a:xfrm rot="5400000">
            <a:off x="5643570" y="4393413"/>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000892" y="4642652"/>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7429520" y="4642652"/>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7858148" y="4642652"/>
            <a:ext cx="357190"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肘形接點 25"/>
          <p:cNvCxnSpPr>
            <a:stCxn id="23" idx="0"/>
            <a:endCxn id="25" idx="0"/>
          </p:cNvCxnSpPr>
          <p:nvPr/>
        </p:nvCxnSpPr>
        <p:spPr>
          <a:xfrm rot="5400000" flipH="1" flipV="1">
            <a:off x="7608115" y="4214024"/>
            <a:ext cx="1588" cy="857256"/>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a:stCxn id="9" idx="2"/>
            <a:endCxn id="24" idx="0"/>
          </p:cNvCxnSpPr>
          <p:nvPr/>
        </p:nvCxnSpPr>
        <p:spPr>
          <a:xfrm rot="5400000">
            <a:off x="7358479" y="4393016"/>
            <a:ext cx="49927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6" idx="2"/>
            <a:endCxn id="7" idx="0"/>
          </p:cNvCxnSpPr>
          <p:nvPr/>
        </p:nvCxnSpPr>
        <p:spPr>
          <a:xfrm rot="5400000">
            <a:off x="6607983" y="185736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7" idx="2"/>
            <a:endCxn id="8" idx="0"/>
          </p:cNvCxnSpPr>
          <p:nvPr/>
        </p:nvCxnSpPr>
        <p:spPr>
          <a:xfrm rot="5400000">
            <a:off x="6607983" y="257174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8" idx="2"/>
            <a:endCxn id="11" idx="0"/>
          </p:cNvCxnSpPr>
          <p:nvPr/>
        </p:nvCxnSpPr>
        <p:spPr>
          <a:xfrm rot="5400000">
            <a:off x="5750727" y="4143380"/>
            <a:ext cx="2000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11" idx="2"/>
            <a:endCxn id="12" idx="0"/>
          </p:cNvCxnSpPr>
          <p:nvPr/>
        </p:nvCxnSpPr>
        <p:spPr>
          <a:xfrm rot="5400000">
            <a:off x="6607983" y="571501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p:cNvGraphicFramePr>
            <a:graphicFrameLocks noGrp="1"/>
          </p:cNvGraphicFramePr>
          <p:nvPr>
            <p:ph idx="1"/>
          </p:nvPr>
        </p:nvGraphicFramePr>
        <p:xfrm>
          <a:off x="214282" y="2018684"/>
          <a:ext cx="8215313" cy="4399280"/>
        </p:xfrm>
        <a:graphic>
          <a:graphicData uri="http://schemas.openxmlformats.org/drawingml/2006/table">
            <a:tbl>
              <a:tblPr firstRow="1" bandRow="1">
                <a:tableStyleId>{5C22544A-7EE6-4342-B048-85BDC9FD1C3A}</a:tableStyleId>
              </a:tblPr>
              <a:tblGrid>
                <a:gridCol w="957131"/>
                <a:gridCol w="3043397"/>
                <a:gridCol w="4214785"/>
              </a:tblGrid>
              <a:tr h="370840">
                <a:tc>
                  <a:txBody>
                    <a:bodyPr/>
                    <a:lstStyle/>
                    <a:p>
                      <a:pPr algn="ctr"/>
                      <a:r>
                        <a:rPr lang="zh-TW" altLang="en-US" dirty="0" smtClean="0">
                          <a:latin typeface="Calibri" pitchFamily="34" charset="0"/>
                        </a:rPr>
                        <a:t>等級</a:t>
                      </a:r>
                      <a:endParaRPr lang="zh-TW" altLang="en-US" dirty="0">
                        <a:latin typeface="Calibri" pitchFamily="34" charset="0"/>
                      </a:endParaRPr>
                    </a:p>
                  </a:txBody>
                  <a:tcPr/>
                </a:tc>
                <a:tc>
                  <a:txBody>
                    <a:bodyPr/>
                    <a:lstStyle/>
                    <a:p>
                      <a:pPr algn="ctr"/>
                      <a:r>
                        <a:rPr lang="zh-TW" altLang="en-US" dirty="0" smtClean="0">
                          <a:latin typeface="Calibri" pitchFamily="34" charset="0"/>
                        </a:rPr>
                        <a:t>簡述</a:t>
                      </a:r>
                      <a:endParaRPr lang="zh-TW" altLang="en-US" dirty="0">
                        <a:latin typeface="Calibri" pitchFamily="34" charset="0"/>
                      </a:endParaRPr>
                    </a:p>
                  </a:txBody>
                  <a:tcPr/>
                </a:tc>
                <a:tc>
                  <a:txBody>
                    <a:bodyPr/>
                    <a:lstStyle/>
                    <a:p>
                      <a:pPr algn="ctr"/>
                      <a:r>
                        <a:rPr lang="zh-TW" altLang="en-US" dirty="0" smtClean="0">
                          <a:latin typeface="Calibri" pitchFamily="34" charset="0"/>
                        </a:rPr>
                        <a:t>補充說明</a:t>
                      </a:r>
                      <a:endParaRPr lang="zh-TW" altLang="en-US" dirty="0">
                        <a:latin typeface="Calibri" pitchFamily="34" charset="0"/>
                      </a:endParaRPr>
                    </a:p>
                  </a:txBody>
                  <a:tcPr/>
                </a:tc>
              </a:tr>
              <a:tr h="370840">
                <a:tc>
                  <a:txBody>
                    <a:bodyPr/>
                    <a:lstStyle/>
                    <a:p>
                      <a:r>
                        <a:rPr lang="en-US" altLang="zh-TW" dirty="0" smtClean="0">
                          <a:latin typeface="Calibri" pitchFamily="34" charset="0"/>
                        </a:rPr>
                        <a:t>EAL-1</a:t>
                      </a:r>
                      <a:endParaRPr lang="zh-TW" altLang="en-US" dirty="0">
                        <a:latin typeface="Calibri" pitchFamily="34" charset="0"/>
                      </a:endParaRPr>
                    </a:p>
                  </a:txBody>
                  <a:tcPr/>
                </a:tc>
                <a:tc>
                  <a:txBody>
                    <a:bodyPr/>
                    <a:lstStyle/>
                    <a:p>
                      <a:r>
                        <a:rPr lang="zh-TW" altLang="en-US" dirty="0" smtClean="0">
                          <a:latin typeface="Calibri" pitchFamily="34" charset="0"/>
                        </a:rPr>
                        <a:t>功能測試</a:t>
                      </a:r>
                      <a:endParaRPr lang="zh-TW" altLang="en-US" dirty="0">
                        <a:latin typeface="Calibri" pitchFamily="34" charset="0"/>
                      </a:endParaRPr>
                    </a:p>
                  </a:txBody>
                  <a:tcPr/>
                </a:tc>
                <a:tc>
                  <a:txBody>
                    <a:bodyPr/>
                    <a:lstStyle/>
                    <a:p>
                      <a:r>
                        <a:rPr lang="zh-TW" altLang="en-US" dirty="0" smtClean="0">
                          <a:latin typeface="Calibri" pitchFamily="34" charset="0"/>
                        </a:rPr>
                        <a:t>驗證產品的功能如其文件所述。</a:t>
                      </a:r>
                      <a:endParaRPr lang="zh-TW" altLang="en-US" dirty="0">
                        <a:latin typeface="Calibri" pitchFamily="34" charset="0"/>
                      </a:endParaRPr>
                    </a:p>
                  </a:txBody>
                  <a:tcPr/>
                </a:tc>
              </a:tr>
              <a:tr h="370840">
                <a:tc>
                  <a:txBody>
                    <a:bodyPr/>
                    <a:lstStyle/>
                    <a:p>
                      <a:r>
                        <a:rPr lang="en-US" altLang="zh-TW" dirty="0" smtClean="0">
                          <a:latin typeface="Calibri" pitchFamily="34" charset="0"/>
                        </a:rPr>
                        <a:t>EAL-2</a:t>
                      </a:r>
                      <a:endParaRPr lang="zh-TW" altLang="en-US" dirty="0">
                        <a:latin typeface="Calibri" pitchFamily="34" charset="0"/>
                      </a:endParaRPr>
                    </a:p>
                  </a:txBody>
                  <a:tcPr/>
                </a:tc>
                <a:tc>
                  <a:txBody>
                    <a:bodyPr/>
                    <a:lstStyle/>
                    <a:p>
                      <a:r>
                        <a:rPr lang="zh-TW" altLang="en-US" dirty="0" smtClean="0">
                          <a:latin typeface="Calibri" pitchFamily="34" charset="0"/>
                        </a:rPr>
                        <a:t>結構性測試</a:t>
                      </a:r>
                      <a:endParaRPr lang="zh-TW" altLang="en-US" dirty="0">
                        <a:latin typeface="Calibri" pitchFamily="34" charset="0"/>
                      </a:endParaRPr>
                    </a:p>
                  </a:txBody>
                  <a:tcPr/>
                </a:tc>
                <a:tc>
                  <a:txBody>
                    <a:bodyPr/>
                    <a:lstStyle/>
                    <a:p>
                      <a:r>
                        <a:rPr lang="zh-TW" altLang="en-US" dirty="0" smtClean="0">
                          <a:latin typeface="Calibri" pitchFamily="34" charset="0"/>
                        </a:rPr>
                        <a:t>經由評估來測試產品結構，包括產品的設計歷史及測試。</a:t>
                      </a:r>
                      <a:endParaRPr lang="zh-TW" altLang="en-US" dirty="0">
                        <a:latin typeface="Calibri" pitchFamily="34" charset="0"/>
                      </a:endParaRPr>
                    </a:p>
                  </a:txBody>
                  <a:tcPr/>
                </a:tc>
              </a:tr>
              <a:tr h="370840">
                <a:tc>
                  <a:txBody>
                    <a:bodyPr/>
                    <a:lstStyle/>
                    <a:p>
                      <a:r>
                        <a:rPr lang="en-US" altLang="zh-TW" dirty="0" smtClean="0">
                          <a:latin typeface="Calibri" pitchFamily="34" charset="0"/>
                        </a:rPr>
                        <a:t>EAL-3</a:t>
                      </a:r>
                      <a:endParaRPr lang="zh-TW" altLang="en-US" dirty="0">
                        <a:latin typeface="Calibri" pitchFamily="34" charset="0"/>
                      </a:endParaRPr>
                    </a:p>
                  </a:txBody>
                  <a:tcPr/>
                </a:tc>
                <a:tc>
                  <a:txBody>
                    <a:bodyPr/>
                    <a:lstStyle/>
                    <a:p>
                      <a:r>
                        <a:rPr lang="zh-TW" altLang="en-US" dirty="0" smtClean="0">
                          <a:latin typeface="Calibri" pitchFamily="34" charset="0"/>
                        </a:rPr>
                        <a:t>系統化測試</a:t>
                      </a:r>
                      <a:endParaRPr lang="zh-TW" altLang="en-US" dirty="0">
                        <a:latin typeface="Calibri" pitchFamily="34" charset="0"/>
                      </a:endParaRPr>
                    </a:p>
                  </a:txBody>
                  <a:tcPr/>
                </a:tc>
                <a:tc>
                  <a:txBody>
                    <a:bodyPr/>
                    <a:lstStyle/>
                    <a:p>
                      <a:r>
                        <a:rPr lang="zh-TW" altLang="en-US" dirty="0" smtClean="0">
                          <a:latin typeface="Calibri" pitchFamily="34" charset="0"/>
                        </a:rPr>
                        <a:t>在產品設計階段進行評估，公正的查證開發者的測試結果、弱點檢查、開發環境控制等。</a:t>
                      </a:r>
                      <a:endParaRPr lang="zh-TW" altLang="en-US" dirty="0">
                        <a:latin typeface="Calibri" pitchFamily="34" charset="0"/>
                      </a:endParaRPr>
                    </a:p>
                  </a:txBody>
                  <a:tcPr/>
                </a:tc>
              </a:tr>
              <a:tr h="370840">
                <a:tc>
                  <a:txBody>
                    <a:bodyPr/>
                    <a:lstStyle/>
                    <a:p>
                      <a:r>
                        <a:rPr lang="en-US" altLang="zh-TW" dirty="0" smtClean="0">
                          <a:latin typeface="Calibri" pitchFamily="34" charset="0"/>
                        </a:rPr>
                        <a:t>EAL-4</a:t>
                      </a:r>
                      <a:endParaRPr lang="zh-TW" altLang="en-US" dirty="0">
                        <a:latin typeface="Calibri" pitchFamily="34" charset="0"/>
                      </a:endParaRPr>
                    </a:p>
                  </a:txBody>
                  <a:tcPr/>
                </a:tc>
                <a:tc>
                  <a:txBody>
                    <a:bodyPr/>
                    <a:lstStyle/>
                    <a:p>
                      <a:r>
                        <a:rPr lang="zh-TW" altLang="en-US" dirty="0" smtClean="0">
                          <a:latin typeface="Calibri" pitchFamily="34" charset="0"/>
                        </a:rPr>
                        <a:t>系統化設計、測試和審查</a:t>
                      </a:r>
                      <a:endParaRPr lang="zh-TW" altLang="en-US" dirty="0">
                        <a:latin typeface="Calibri" pitchFamily="34" charset="0"/>
                      </a:endParaRPr>
                    </a:p>
                  </a:txBody>
                  <a:tcPr/>
                </a:tc>
                <a:tc>
                  <a:txBody>
                    <a:bodyPr/>
                    <a:lstStyle/>
                    <a:p>
                      <a:r>
                        <a:rPr lang="zh-TW" altLang="en-US" dirty="0" smtClean="0">
                          <a:latin typeface="Calibri" pitchFamily="34" charset="0"/>
                        </a:rPr>
                        <a:t>更深入的分析產品的開發及安裝，需要更高的工程成本。</a:t>
                      </a:r>
                      <a:endParaRPr lang="zh-TW" altLang="en-US" dirty="0">
                        <a:latin typeface="Calibri" pitchFamily="34" charset="0"/>
                      </a:endParaRPr>
                    </a:p>
                  </a:txBody>
                  <a:tcPr/>
                </a:tc>
              </a:tr>
              <a:tr h="370840">
                <a:tc>
                  <a:txBody>
                    <a:bodyPr/>
                    <a:lstStyle/>
                    <a:p>
                      <a:r>
                        <a:rPr lang="en-US" altLang="zh-TW" dirty="0" smtClean="0">
                          <a:latin typeface="Calibri" pitchFamily="34" charset="0"/>
                        </a:rPr>
                        <a:t>EAL-5</a:t>
                      </a:r>
                      <a:endParaRPr lang="zh-TW" altLang="en-US" dirty="0">
                        <a:latin typeface="Calibri" pitchFamily="34" charset="0"/>
                      </a:endParaRPr>
                    </a:p>
                  </a:txBody>
                  <a:tcPr/>
                </a:tc>
                <a:tc>
                  <a:txBody>
                    <a:bodyPr/>
                    <a:lstStyle/>
                    <a:p>
                      <a:r>
                        <a:rPr lang="zh-TW" altLang="en-US" dirty="0" smtClean="0">
                          <a:latin typeface="Calibri" pitchFamily="34" charset="0"/>
                        </a:rPr>
                        <a:t>半正規化設計與測試</a:t>
                      </a:r>
                      <a:endParaRPr lang="zh-TW" altLang="en-US" dirty="0">
                        <a:latin typeface="Calibri" pitchFamily="34" charset="0"/>
                      </a:endParaRPr>
                    </a:p>
                  </a:txBody>
                  <a:tcPr/>
                </a:tc>
                <a:tc rowSpan="3">
                  <a:txBody>
                    <a:bodyPr/>
                    <a:lstStyle/>
                    <a:p>
                      <a:r>
                        <a:rPr lang="zh-TW" altLang="en-US" dirty="0" smtClean="0">
                          <a:latin typeface="Calibri" pitchFamily="34" charset="0"/>
                        </a:rPr>
                        <a:t>要求使用更正式的方法 </a:t>
                      </a:r>
                      <a:r>
                        <a:rPr lang="en-US" altLang="zh-TW" dirty="0" smtClean="0">
                          <a:latin typeface="Calibri" pitchFamily="34" charset="0"/>
                        </a:rPr>
                        <a:t>(</a:t>
                      </a:r>
                      <a:r>
                        <a:rPr lang="zh-TW" altLang="en-US" dirty="0" smtClean="0">
                          <a:latin typeface="Calibri" pitchFamily="34" charset="0"/>
                        </a:rPr>
                        <a:t>如數學模型或狀態圖</a:t>
                      </a:r>
                      <a:r>
                        <a:rPr lang="en-US" altLang="zh-TW" dirty="0" smtClean="0">
                          <a:latin typeface="Calibri" pitchFamily="34" charset="0"/>
                        </a:rPr>
                        <a:t>)</a:t>
                      </a:r>
                      <a:r>
                        <a:rPr lang="zh-TW" altLang="en-US" dirty="0" smtClean="0">
                          <a:latin typeface="Calibri" pitchFamily="34" charset="0"/>
                        </a:rPr>
                        <a:t> 於產品開發與安裝，證明產品在極高風險的環境下，可承受攻擊。</a:t>
                      </a:r>
                      <a:endParaRPr lang="en-US" altLang="zh-TW" dirty="0" smtClean="0">
                        <a:latin typeface="Calibri" pitchFamily="34" charset="0"/>
                      </a:endParaRPr>
                    </a:p>
                    <a:p>
                      <a:r>
                        <a:rPr lang="zh-TW" altLang="en-US" dirty="0" smtClean="0">
                          <a:latin typeface="Calibri" pitchFamily="34" charset="0"/>
                        </a:rPr>
                        <a:t>查證 </a:t>
                      </a:r>
                      <a:r>
                        <a:rPr lang="en-US" altLang="zh-TW" dirty="0" smtClean="0">
                          <a:latin typeface="Calibri" pitchFamily="34" charset="0"/>
                        </a:rPr>
                        <a:t>(verification) </a:t>
                      </a:r>
                      <a:r>
                        <a:rPr lang="zh-TW" altLang="en-US" dirty="0" smtClean="0">
                          <a:latin typeface="Calibri" pitchFamily="34" charset="0"/>
                        </a:rPr>
                        <a:t>是指以較正式的方法確保設計之正確性。</a:t>
                      </a:r>
                      <a:endParaRPr lang="zh-TW" altLang="en-US" dirty="0">
                        <a:latin typeface="Calibri" pitchFamily="34" charset="0"/>
                      </a:endParaRPr>
                    </a:p>
                  </a:txBody>
                  <a:tcPr/>
                </a:tc>
              </a:tr>
              <a:tr h="370840">
                <a:tc>
                  <a:txBody>
                    <a:bodyPr/>
                    <a:lstStyle/>
                    <a:p>
                      <a:r>
                        <a:rPr lang="en-US" altLang="zh-TW" dirty="0" smtClean="0">
                          <a:latin typeface="Calibri" pitchFamily="34" charset="0"/>
                        </a:rPr>
                        <a:t>EAL-6</a:t>
                      </a:r>
                      <a:endParaRPr lang="zh-TW" altLang="en-US" dirty="0">
                        <a:latin typeface="Calibri" pitchFamily="34" charset="0"/>
                      </a:endParaRPr>
                    </a:p>
                  </a:txBody>
                  <a:tcPr/>
                </a:tc>
                <a:tc>
                  <a:txBody>
                    <a:bodyPr/>
                    <a:lstStyle/>
                    <a:p>
                      <a:r>
                        <a:rPr lang="zh-TW" altLang="en-US" dirty="0" smtClean="0">
                          <a:latin typeface="Calibri" pitchFamily="34" charset="0"/>
                        </a:rPr>
                        <a:t>半正規化查證、設計與測試</a:t>
                      </a:r>
                      <a:endParaRPr lang="zh-TW" altLang="en-US" dirty="0">
                        <a:latin typeface="Calibri" pitchFamily="34" charset="0"/>
                      </a:endParaRPr>
                    </a:p>
                  </a:txBody>
                  <a:tcPr/>
                </a:tc>
                <a:tc vMerge="1">
                  <a:txBody>
                    <a:bodyPr/>
                    <a:lstStyle/>
                    <a:p>
                      <a:endParaRPr lang="zh-TW" altLang="en-US" dirty="0"/>
                    </a:p>
                  </a:txBody>
                  <a:tcPr/>
                </a:tc>
              </a:tr>
              <a:tr h="370840">
                <a:tc>
                  <a:txBody>
                    <a:bodyPr/>
                    <a:lstStyle/>
                    <a:p>
                      <a:r>
                        <a:rPr lang="en-US" altLang="zh-TW" dirty="0" smtClean="0">
                          <a:latin typeface="Calibri" pitchFamily="34" charset="0"/>
                        </a:rPr>
                        <a:t>EAL-7</a:t>
                      </a:r>
                      <a:endParaRPr lang="zh-TW" altLang="en-US"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Calibri" pitchFamily="34" charset="0"/>
                        </a:rPr>
                        <a:t>正規化查證、設計與測試</a:t>
                      </a:r>
                    </a:p>
                  </a:txBody>
                  <a:tcPr/>
                </a:tc>
                <a:tc vMerge="1">
                  <a:txBody>
                    <a:bodyPr/>
                    <a:lstStyle/>
                    <a:p>
                      <a:endParaRPr lang="zh-TW" altLang="en-US" dirty="0"/>
                    </a:p>
                  </a:txBody>
                  <a:tcPr/>
                </a:tc>
              </a:tr>
            </a:tbl>
          </a:graphicData>
        </a:graphic>
      </p:graphicFrame>
      <p:sp>
        <p:nvSpPr>
          <p:cNvPr id="5" name="標題 4"/>
          <p:cNvSpPr>
            <a:spLocks noGrp="1"/>
          </p:cNvSpPr>
          <p:nvPr>
            <p:ph type="title"/>
          </p:nvPr>
        </p:nvSpPr>
        <p:spPr/>
        <p:txBody>
          <a:bodyPr/>
          <a:lstStyle/>
          <a:p>
            <a:r>
              <a:rPr lang="zh-TW" altLang="en-US" dirty="0" smtClean="0"/>
              <a:t>共同準則的等級</a:t>
            </a:r>
            <a:endParaRPr lang="zh-TW" altLang="en-US" dirty="0"/>
          </a:p>
        </p:txBody>
      </p:sp>
      <p:sp>
        <p:nvSpPr>
          <p:cNvPr id="8" name="內容版面配置區 1"/>
          <p:cNvSpPr txBox="1">
            <a:spLocks/>
          </p:cNvSpPr>
          <p:nvPr/>
        </p:nvSpPr>
        <p:spPr>
          <a:xfrm>
            <a:off x="285720" y="1357298"/>
            <a:ext cx="8215370" cy="642942"/>
          </a:xfrm>
          <a:prstGeom prst="rect">
            <a:avLst/>
          </a:prstGeom>
        </p:spPr>
        <p:txBody>
          <a:bodyPr vert="horz">
            <a:normAutofit/>
          </a:bodyPr>
          <a:lstStyle/>
          <a:p>
            <a:pPr marL="274320" marR="0" lvl="0" indent="-274320" algn="l" defTabSz="914400" rtl="0" eaLnBrk="1" fontAlgn="auto" latinLnBrk="0" hangingPunct="1">
              <a:lnSpc>
                <a:spcPct val="120000"/>
              </a:lnSpc>
              <a:spcBef>
                <a:spcPts val="1000"/>
              </a:spcBef>
              <a:spcAft>
                <a:spcPts val="0"/>
              </a:spcAft>
              <a:buClr>
                <a:schemeClr val="tx2"/>
              </a:buClr>
              <a:buSzPct val="73000"/>
              <a:buFont typeface="Wingdings 2"/>
              <a:buChar char=""/>
              <a:tabLst/>
              <a:defRPr/>
            </a:pP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共同準則的評估確認等級稱為 </a:t>
            </a:r>
            <a:r>
              <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Evaluation Assurance Level (EAL)</a:t>
            </a: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 。</a:t>
            </a:r>
            <a:endPar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在狀態機模型 </a:t>
            </a:r>
            <a:r>
              <a:rPr lang="en-US" altLang="zh-TW" sz="2000" dirty="0" smtClean="0"/>
              <a:t>(state machine model) </a:t>
            </a:r>
            <a:r>
              <a:rPr lang="zh-TW" altLang="en-US" sz="2000" dirty="0" smtClean="0"/>
              <a:t>裡，驗證一個系統的安全與否使用它的</a:t>
            </a:r>
            <a:r>
              <a:rPr lang="zh-TW" altLang="en-US" sz="2000" dirty="0" smtClean="0">
                <a:ea typeface="微軟正黑體"/>
              </a:rPr>
              <a:t>「狀態」，意思是每當一個主體存取一個物件時，就要捕捉下當時系統的狀態。</a:t>
            </a:r>
            <a:endParaRPr lang="en-US" altLang="zh-TW" sz="2000" dirty="0" smtClean="0">
              <a:ea typeface="微軟正黑體"/>
            </a:endParaRPr>
          </a:p>
          <a:p>
            <a:r>
              <a:rPr lang="zh-TW" altLang="en-US" sz="2000" dirty="0" smtClean="0">
                <a:ea typeface="微軟正黑體"/>
              </a:rPr>
              <a:t>許多活動都會造成狀態轉變 </a:t>
            </a:r>
            <a:r>
              <a:rPr lang="en-US" altLang="zh-TW" sz="2000" dirty="0" smtClean="0">
                <a:ea typeface="微軟正黑體"/>
              </a:rPr>
              <a:t>(state transitions)</a:t>
            </a:r>
            <a:r>
              <a:rPr lang="zh-TW" altLang="en-US" sz="2000" dirty="0" smtClean="0">
                <a:ea typeface="微軟正黑體"/>
              </a:rPr>
              <a:t>，例如下一頁的圖示中，一位使用者將某個程式的設定由 </a:t>
            </a:r>
            <a:r>
              <a:rPr lang="en-US" altLang="zh-TW" sz="2000" dirty="0" err="1" smtClean="0">
                <a:ea typeface="微軟正黑體"/>
              </a:rPr>
              <a:t>abc</a:t>
            </a:r>
            <a:r>
              <a:rPr lang="zh-TW" altLang="en-US" sz="2000" dirty="0" smtClean="0">
                <a:ea typeface="微軟正黑體"/>
              </a:rPr>
              <a:t> 改成了 </a:t>
            </a:r>
            <a:r>
              <a:rPr lang="en-US" altLang="zh-TW" sz="2000" dirty="0" smtClean="0">
                <a:ea typeface="微軟正黑體"/>
              </a:rPr>
              <a:t>xyz</a:t>
            </a:r>
            <a:r>
              <a:rPr lang="zh-TW" altLang="en-US" sz="2000" dirty="0" smtClean="0">
                <a:ea typeface="微軟正黑體"/>
              </a:rPr>
              <a:t>，系統狀態就轉變了。</a:t>
            </a:r>
            <a:endParaRPr lang="en-US" altLang="zh-TW" sz="2000" dirty="0" smtClean="0">
              <a:ea typeface="微軟正黑體"/>
            </a:endParaRPr>
          </a:p>
          <a:p>
            <a:r>
              <a:rPr lang="zh-TW" altLang="en-US" sz="2000" dirty="0" smtClean="0">
                <a:ea typeface="微軟正黑體"/>
              </a:rPr>
              <a:t>系統設計者要建立狀態機模型，列出所有可能的狀態轉變，並評估這個活動是否造成一個安全的狀態被轉變成了不安全的狀態。如前例，系統進入新的狀態前應確認該使用者是否為合法使用者 </a:t>
            </a:r>
            <a:r>
              <a:rPr lang="en-US" altLang="zh-TW" sz="2000" dirty="0" smtClean="0">
                <a:ea typeface="微軟正黑體"/>
              </a:rPr>
              <a:t>(</a:t>
            </a:r>
            <a:r>
              <a:rPr lang="zh-TW" altLang="en-US" sz="2000" dirty="0" smtClean="0">
                <a:ea typeface="微軟正黑體"/>
              </a:rPr>
              <a:t>身分認證</a:t>
            </a:r>
            <a:r>
              <a:rPr lang="en-US" altLang="zh-TW" sz="2000" dirty="0" smtClean="0">
                <a:ea typeface="微軟正黑體"/>
              </a:rPr>
              <a:t>)</a:t>
            </a:r>
            <a:r>
              <a:rPr lang="zh-TW" altLang="en-US" sz="2000" dirty="0" smtClean="0">
                <a:ea typeface="微軟正黑體"/>
              </a:rPr>
              <a:t>，是否有權限變更該程式的設定值，同時該程式之設定從 </a:t>
            </a:r>
            <a:r>
              <a:rPr lang="en-US" altLang="zh-TW" sz="2000" dirty="0" err="1" smtClean="0">
                <a:ea typeface="微軟正黑體"/>
              </a:rPr>
              <a:t>abc</a:t>
            </a:r>
            <a:r>
              <a:rPr lang="zh-TW" altLang="en-US" sz="2000" dirty="0" smtClean="0">
                <a:ea typeface="微軟正黑體"/>
              </a:rPr>
              <a:t> 改成 </a:t>
            </a:r>
            <a:r>
              <a:rPr lang="en-US" altLang="zh-TW" sz="2000" dirty="0" smtClean="0">
                <a:ea typeface="微軟正黑體"/>
              </a:rPr>
              <a:t>xyz</a:t>
            </a:r>
            <a:r>
              <a:rPr lang="zh-TW" altLang="en-US" sz="2000" dirty="0" smtClean="0">
                <a:ea typeface="微軟正黑體"/>
              </a:rPr>
              <a:t> 是否符合安全政策。</a:t>
            </a:r>
            <a:endParaRPr lang="en-US" altLang="zh-TW" sz="2000" dirty="0" smtClean="0">
              <a:ea typeface="微軟正黑體"/>
            </a:endParaRPr>
          </a:p>
          <a:p>
            <a:r>
              <a:rPr lang="zh-TW" altLang="en-US" sz="2000" dirty="0" smtClean="0">
                <a:ea typeface="微軟正黑體"/>
              </a:rPr>
              <a:t>如果一個系統中所有被允許的活動都不會違背安全政策使系統陷入不安全的狀態，那麼這個系統就符合安全的狀態機模型。</a:t>
            </a:r>
            <a:endParaRPr lang="en-US" altLang="zh-TW" sz="2000" dirty="0" smtClean="0">
              <a:ea typeface="微軟正黑體"/>
            </a:endParaRPr>
          </a:p>
        </p:txBody>
      </p:sp>
      <p:sp>
        <p:nvSpPr>
          <p:cNvPr id="3" name="標題 2"/>
          <p:cNvSpPr>
            <a:spLocks noGrp="1"/>
          </p:cNvSpPr>
          <p:nvPr>
            <p:ph type="title"/>
          </p:nvPr>
        </p:nvSpPr>
        <p:spPr/>
        <p:txBody>
          <a:bodyPr/>
          <a:lstStyle/>
          <a:p>
            <a:r>
              <a:rPr lang="zh-TW" altLang="en-US" dirty="0" smtClean="0"/>
              <a:t>狀態機模型</a:t>
            </a:r>
            <a:endParaRPr lang="zh-TW"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狀態機模型示意圖</a:t>
            </a:r>
            <a:endParaRPr lang="zh-TW" altLang="en-US" dirty="0"/>
          </a:p>
        </p:txBody>
      </p:sp>
      <p:sp>
        <p:nvSpPr>
          <p:cNvPr id="4" name="矩形 3"/>
          <p:cNvSpPr/>
          <p:nvPr/>
        </p:nvSpPr>
        <p:spPr>
          <a:xfrm>
            <a:off x="2857488" y="1285860"/>
            <a:ext cx="3214710"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TW" altLang="en-US" sz="1600" dirty="0" smtClean="0">
                <a:latin typeface="Calibri" pitchFamily="34" charset="0"/>
              </a:rPr>
              <a:t>作業系統</a:t>
            </a:r>
            <a:endParaRPr lang="en-US" altLang="zh-TW" sz="1600" dirty="0" smtClean="0">
              <a:latin typeface="Calibri" pitchFamily="34" charset="0"/>
            </a:endParaRPr>
          </a:p>
        </p:txBody>
      </p:sp>
      <p:sp>
        <p:nvSpPr>
          <p:cNvPr id="7" name="矩形 6"/>
          <p:cNvSpPr/>
          <p:nvPr/>
        </p:nvSpPr>
        <p:spPr>
          <a:xfrm>
            <a:off x="2928926" y="1357298"/>
            <a:ext cx="1785950" cy="1071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應用軟體 </a:t>
            </a:r>
            <a:r>
              <a:rPr lang="en-US" altLang="zh-TW" sz="1600" dirty="0" smtClean="0">
                <a:latin typeface="Calibri" pitchFamily="34" charset="0"/>
              </a:rPr>
              <a:t>A</a:t>
            </a:r>
          </a:p>
          <a:p>
            <a:r>
              <a:rPr lang="zh-TW" altLang="en-US" sz="1600" dirty="0" smtClean="0">
                <a:latin typeface="Calibri" pitchFamily="34" charset="0"/>
              </a:rPr>
              <a:t>設定變數 </a:t>
            </a:r>
            <a:r>
              <a:rPr lang="en-US" altLang="zh-TW" sz="1600" dirty="0" smtClean="0">
                <a:latin typeface="Calibri" pitchFamily="34" charset="0"/>
              </a:rPr>
              <a:t>1</a:t>
            </a:r>
            <a:r>
              <a:rPr lang="zh-TW" altLang="en-US" sz="1600" dirty="0" smtClean="0">
                <a:latin typeface="Calibri" pitchFamily="34" charset="0"/>
              </a:rPr>
              <a:t>：</a:t>
            </a:r>
            <a:r>
              <a:rPr lang="en-US" altLang="zh-TW" sz="1600" dirty="0" smtClean="0">
                <a:latin typeface="Calibri" pitchFamily="34" charset="0"/>
              </a:rPr>
              <a:t>1022</a:t>
            </a:r>
          </a:p>
          <a:p>
            <a:r>
              <a:rPr lang="zh-TW" altLang="en-US" sz="1600" dirty="0" smtClean="0">
                <a:latin typeface="Calibri" pitchFamily="34" charset="0"/>
              </a:rPr>
              <a:t>設定變數 </a:t>
            </a:r>
            <a:r>
              <a:rPr lang="en-US" altLang="zh-TW" sz="1600" dirty="0" smtClean="0">
                <a:latin typeface="Calibri" pitchFamily="34" charset="0"/>
              </a:rPr>
              <a:t>2</a:t>
            </a:r>
            <a:r>
              <a:rPr lang="zh-TW" altLang="en-US" sz="1600" dirty="0" smtClean="0">
                <a:latin typeface="Calibri" pitchFamily="34" charset="0"/>
              </a:rPr>
              <a:t>：</a:t>
            </a:r>
            <a:r>
              <a:rPr lang="en-US" altLang="zh-TW" sz="1600" dirty="0" err="1" smtClean="0">
                <a:latin typeface="Calibri" pitchFamily="34" charset="0"/>
              </a:rPr>
              <a:t>abc</a:t>
            </a:r>
            <a:endParaRPr lang="en-US" altLang="zh-TW" sz="1600" dirty="0" smtClean="0">
              <a:latin typeface="Calibri" pitchFamily="34" charset="0"/>
            </a:endParaRPr>
          </a:p>
          <a:p>
            <a:r>
              <a:rPr lang="zh-TW" altLang="en-US" sz="1600" dirty="0" smtClean="0">
                <a:latin typeface="Calibri" pitchFamily="34" charset="0"/>
              </a:rPr>
              <a:t>設定變數</a:t>
            </a:r>
            <a:r>
              <a:rPr lang="en-US" altLang="zh-TW" sz="1600" dirty="0" smtClean="0">
                <a:latin typeface="Calibri" pitchFamily="34" charset="0"/>
              </a:rPr>
              <a:t> 3</a:t>
            </a:r>
            <a:r>
              <a:rPr lang="zh-TW" altLang="en-US" sz="1600" dirty="0" smtClean="0">
                <a:latin typeface="Calibri" pitchFamily="34" charset="0"/>
              </a:rPr>
              <a:t>：</a:t>
            </a:r>
            <a:r>
              <a:rPr lang="en-US" altLang="zh-TW" sz="1600" dirty="0" smtClean="0">
                <a:latin typeface="Calibri" pitchFamily="34" charset="0"/>
              </a:rPr>
              <a:t>f311</a:t>
            </a:r>
            <a:endParaRPr lang="zh-TW" altLang="en-US" sz="1600" dirty="0">
              <a:latin typeface="Calibri" pitchFamily="34" charset="0"/>
            </a:endParaRPr>
          </a:p>
        </p:txBody>
      </p:sp>
      <p:sp>
        <p:nvSpPr>
          <p:cNvPr id="8" name="矩形 7"/>
          <p:cNvSpPr/>
          <p:nvPr/>
        </p:nvSpPr>
        <p:spPr>
          <a:xfrm>
            <a:off x="4786314" y="1357298"/>
            <a:ext cx="121444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其他軟體</a:t>
            </a:r>
            <a:endParaRPr lang="zh-TW" altLang="en-US" sz="1600" dirty="0">
              <a:latin typeface="Calibri" pitchFamily="34" charset="0"/>
            </a:endParaRPr>
          </a:p>
        </p:txBody>
      </p:sp>
      <p:sp>
        <p:nvSpPr>
          <p:cNvPr id="9" name="矩形 8"/>
          <p:cNvSpPr/>
          <p:nvPr/>
        </p:nvSpPr>
        <p:spPr>
          <a:xfrm>
            <a:off x="4786314" y="1785926"/>
            <a:ext cx="1214446" cy="214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10" name="矩形 9"/>
          <p:cNvSpPr/>
          <p:nvPr/>
        </p:nvSpPr>
        <p:spPr>
          <a:xfrm>
            <a:off x="4786314" y="2000240"/>
            <a:ext cx="1214446" cy="214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11" name="矩形 10"/>
          <p:cNvSpPr/>
          <p:nvPr/>
        </p:nvSpPr>
        <p:spPr>
          <a:xfrm>
            <a:off x="4786314" y="2214554"/>
            <a:ext cx="1214446" cy="214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12" name="矩形 11"/>
          <p:cNvSpPr/>
          <p:nvPr/>
        </p:nvSpPr>
        <p:spPr>
          <a:xfrm>
            <a:off x="2857488" y="3143248"/>
            <a:ext cx="3214710"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TW" altLang="en-US" sz="1600" dirty="0" smtClean="0">
                <a:latin typeface="Calibri" pitchFamily="34" charset="0"/>
              </a:rPr>
              <a:t>作業系統</a:t>
            </a:r>
            <a:endParaRPr lang="en-US" altLang="zh-TW" sz="1600" dirty="0" smtClean="0">
              <a:latin typeface="Calibri" pitchFamily="34" charset="0"/>
            </a:endParaRPr>
          </a:p>
        </p:txBody>
      </p:sp>
      <p:sp>
        <p:nvSpPr>
          <p:cNvPr id="13" name="矩形 12"/>
          <p:cNvSpPr/>
          <p:nvPr/>
        </p:nvSpPr>
        <p:spPr>
          <a:xfrm>
            <a:off x="2928926" y="3214686"/>
            <a:ext cx="1785950" cy="1071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應用軟體 </a:t>
            </a:r>
            <a:r>
              <a:rPr lang="en-US" altLang="zh-TW" sz="1600" dirty="0" smtClean="0">
                <a:latin typeface="Calibri" pitchFamily="34" charset="0"/>
              </a:rPr>
              <a:t>A</a:t>
            </a:r>
          </a:p>
          <a:p>
            <a:r>
              <a:rPr lang="zh-TW" altLang="en-US" sz="1600" dirty="0" smtClean="0">
                <a:latin typeface="Calibri" pitchFamily="34" charset="0"/>
              </a:rPr>
              <a:t>設定變數 </a:t>
            </a:r>
            <a:r>
              <a:rPr lang="en-US" altLang="zh-TW" sz="1600" dirty="0" smtClean="0">
                <a:latin typeface="Calibri" pitchFamily="34" charset="0"/>
              </a:rPr>
              <a:t>1</a:t>
            </a:r>
            <a:r>
              <a:rPr lang="zh-TW" altLang="en-US" sz="1600" dirty="0" smtClean="0">
                <a:latin typeface="Calibri" pitchFamily="34" charset="0"/>
              </a:rPr>
              <a:t>：</a:t>
            </a:r>
            <a:r>
              <a:rPr lang="en-US" altLang="zh-TW" sz="1600" dirty="0" smtClean="0">
                <a:latin typeface="Calibri" pitchFamily="34" charset="0"/>
              </a:rPr>
              <a:t>1022</a:t>
            </a:r>
          </a:p>
          <a:p>
            <a:r>
              <a:rPr lang="zh-TW" altLang="en-US" sz="1600" dirty="0" smtClean="0">
                <a:latin typeface="Calibri" pitchFamily="34" charset="0"/>
              </a:rPr>
              <a:t>設定變數 </a:t>
            </a:r>
            <a:r>
              <a:rPr lang="en-US" altLang="zh-TW" sz="1600" dirty="0" smtClean="0">
                <a:latin typeface="Calibri" pitchFamily="34" charset="0"/>
              </a:rPr>
              <a:t>2</a:t>
            </a:r>
            <a:r>
              <a:rPr lang="zh-TW" altLang="en-US" sz="1600" dirty="0" smtClean="0">
                <a:latin typeface="Calibri" pitchFamily="34" charset="0"/>
              </a:rPr>
              <a:t>：</a:t>
            </a:r>
            <a:r>
              <a:rPr lang="en-US" altLang="zh-TW" sz="1600" b="1" dirty="0" smtClean="0">
                <a:solidFill>
                  <a:srgbClr val="FF0000"/>
                </a:solidFill>
                <a:latin typeface="Calibri" pitchFamily="34" charset="0"/>
              </a:rPr>
              <a:t>xyz</a:t>
            </a:r>
          </a:p>
          <a:p>
            <a:r>
              <a:rPr lang="zh-TW" altLang="en-US" sz="1600" dirty="0" smtClean="0">
                <a:latin typeface="Calibri" pitchFamily="34" charset="0"/>
              </a:rPr>
              <a:t>設定變數</a:t>
            </a:r>
            <a:r>
              <a:rPr lang="en-US" altLang="zh-TW" sz="1600" dirty="0" smtClean="0">
                <a:latin typeface="Calibri" pitchFamily="34" charset="0"/>
              </a:rPr>
              <a:t> 3</a:t>
            </a:r>
            <a:r>
              <a:rPr lang="zh-TW" altLang="en-US" sz="1600" dirty="0" smtClean="0">
                <a:latin typeface="Calibri" pitchFamily="34" charset="0"/>
              </a:rPr>
              <a:t>：</a:t>
            </a:r>
            <a:r>
              <a:rPr lang="en-US" altLang="zh-TW" sz="1600" dirty="0" smtClean="0">
                <a:latin typeface="Calibri" pitchFamily="34" charset="0"/>
              </a:rPr>
              <a:t>f311</a:t>
            </a:r>
            <a:endParaRPr lang="zh-TW" altLang="en-US" sz="1600" dirty="0">
              <a:latin typeface="Calibri" pitchFamily="34" charset="0"/>
            </a:endParaRPr>
          </a:p>
        </p:txBody>
      </p:sp>
      <p:sp>
        <p:nvSpPr>
          <p:cNvPr id="14" name="矩形 13"/>
          <p:cNvSpPr/>
          <p:nvPr/>
        </p:nvSpPr>
        <p:spPr>
          <a:xfrm>
            <a:off x="4786314" y="3214686"/>
            <a:ext cx="121444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其他軟體</a:t>
            </a:r>
            <a:endParaRPr lang="zh-TW" altLang="en-US" sz="1600" dirty="0">
              <a:latin typeface="Calibri" pitchFamily="34" charset="0"/>
            </a:endParaRPr>
          </a:p>
        </p:txBody>
      </p:sp>
      <p:sp>
        <p:nvSpPr>
          <p:cNvPr id="15" name="矩形 14"/>
          <p:cNvSpPr/>
          <p:nvPr/>
        </p:nvSpPr>
        <p:spPr>
          <a:xfrm>
            <a:off x="4786314" y="3643314"/>
            <a:ext cx="1214446" cy="214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16" name="矩形 15"/>
          <p:cNvSpPr/>
          <p:nvPr/>
        </p:nvSpPr>
        <p:spPr>
          <a:xfrm>
            <a:off x="4786314" y="3857628"/>
            <a:ext cx="1214446" cy="214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17" name="矩形 16"/>
          <p:cNvSpPr/>
          <p:nvPr/>
        </p:nvSpPr>
        <p:spPr>
          <a:xfrm>
            <a:off x="4786314" y="4071942"/>
            <a:ext cx="1214446" cy="214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18" name="矩形 17"/>
          <p:cNvSpPr/>
          <p:nvPr/>
        </p:nvSpPr>
        <p:spPr>
          <a:xfrm>
            <a:off x="2857488" y="5000636"/>
            <a:ext cx="3214710"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TW" altLang="en-US" sz="1600" dirty="0" smtClean="0">
                <a:latin typeface="Calibri" pitchFamily="34" charset="0"/>
              </a:rPr>
              <a:t>作業系統</a:t>
            </a:r>
            <a:endParaRPr lang="en-US" altLang="zh-TW" sz="1600" dirty="0" smtClean="0">
              <a:latin typeface="Calibri" pitchFamily="34" charset="0"/>
            </a:endParaRPr>
          </a:p>
        </p:txBody>
      </p:sp>
      <p:sp>
        <p:nvSpPr>
          <p:cNvPr id="19" name="矩形 18"/>
          <p:cNvSpPr/>
          <p:nvPr/>
        </p:nvSpPr>
        <p:spPr>
          <a:xfrm>
            <a:off x="2928926" y="5072074"/>
            <a:ext cx="1785950" cy="1071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應用軟體 </a:t>
            </a:r>
            <a:r>
              <a:rPr lang="en-US" altLang="zh-TW" sz="1600" dirty="0" smtClean="0">
                <a:latin typeface="Calibri" pitchFamily="34" charset="0"/>
              </a:rPr>
              <a:t>A</a:t>
            </a:r>
          </a:p>
          <a:p>
            <a:r>
              <a:rPr lang="zh-TW" altLang="en-US" sz="1600" dirty="0" smtClean="0">
                <a:latin typeface="Calibri" pitchFamily="34" charset="0"/>
              </a:rPr>
              <a:t>設定變數 </a:t>
            </a:r>
            <a:r>
              <a:rPr lang="en-US" altLang="zh-TW" sz="1600" dirty="0" smtClean="0">
                <a:latin typeface="Calibri" pitchFamily="34" charset="0"/>
              </a:rPr>
              <a:t>1</a:t>
            </a:r>
            <a:r>
              <a:rPr lang="zh-TW" altLang="en-US" sz="1600" dirty="0" smtClean="0">
                <a:latin typeface="Calibri" pitchFamily="34" charset="0"/>
              </a:rPr>
              <a:t>：</a:t>
            </a:r>
            <a:r>
              <a:rPr lang="en-US" altLang="zh-TW" sz="1600" b="1" dirty="0" smtClean="0">
                <a:solidFill>
                  <a:srgbClr val="FF0000"/>
                </a:solidFill>
                <a:latin typeface="Calibri" pitchFamily="34" charset="0"/>
              </a:rPr>
              <a:t>5000</a:t>
            </a:r>
          </a:p>
          <a:p>
            <a:r>
              <a:rPr lang="zh-TW" altLang="en-US" sz="1600" dirty="0" smtClean="0">
                <a:latin typeface="Calibri" pitchFamily="34" charset="0"/>
              </a:rPr>
              <a:t>設定變數 </a:t>
            </a:r>
            <a:r>
              <a:rPr lang="en-US" altLang="zh-TW" sz="1600" dirty="0" smtClean="0">
                <a:latin typeface="Calibri" pitchFamily="34" charset="0"/>
              </a:rPr>
              <a:t>2</a:t>
            </a:r>
            <a:r>
              <a:rPr lang="zh-TW" altLang="en-US" sz="1600" dirty="0" smtClean="0">
                <a:latin typeface="Calibri" pitchFamily="34" charset="0"/>
              </a:rPr>
              <a:t>：</a:t>
            </a:r>
            <a:r>
              <a:rPr lang="en-US" altLang="zh-TW" sz="1600" dirty="0" smtClean="0">
                <a:latin typeface="Calibri" pitchFamily="34" charset="0"/>
              </a:rPr>
              <a:t>xyz</a:t>
            </a:r>
          </a:p>
          <a:p>
            <a:r>
              <a:rPr lang="zh-TW" altLang="en-US" sz="1600" dirty="0" smtClean="0">
                <a:latin typeface="Calibri" pitchFamily="34" charset="0"/>
              </a:rPr>
              <a:t>設定變數</a:t>
            </a:r>
            <a:r>
              <a:rPr lang="en-US" altLang="zh-TW" sz="1600" dirty="0" smtClean="0">
                <a:latin typeface="Calibri" pitchFamily="34" charset="0"/>
              </a:rPr>
              <a:t> 3</a:t>
            </a:r>
            <a:r>
              <a:rPr lang="zh-TW" altLang="en-US" sz="1600" dirty="0" smtClean="0">
                <a:latin typeface="Calibri" pitchFamily="34" charset="0"/>
              </a:rPr>
              <a:t>：</a:t>
            </a:r>
            <a:r>
              <a:rPr lang="en-US" altLang="zh-TW" sz="1600" dirty="0" smtClean="0">
                <a:latin typeface="Calibri" pitchFamily="34" charset="0"/>
              </a:rPr>
              <a:t>f311</a:t>
            </a:r>
            <a:endParaRPr lang="zh-TW" altLang="en-US" sz="1600" dirty="0">
              <a:latin typeface="Calibri" pitchFamily="34" charset="0"/>
            </a:endParaRPr>
          </a:p>
        </p:txBody>
      </p:sp>
      <p:sp>
        <p:nvSpPr>
          <p:cNvPr id="20" name="矩形 19"/>
          <p:cNvSpPr/>
          <p:nvPr/>
        </p:nvSpPr>
        <p:spPr>
          <a:xfrm>
            <a:off x="4786314" y="5072074"/>
            <a:ext cx="121444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其他軟體</a:t>
            </a:r>
            <a:endParaRPr lang="zh-TW" altLang="en-US" sz="1600" dirty="0">
              <a:latin typeface="Calibri" pitchFamily="34" charset="0"/>
            </a:endParaRPr>
          </a:p>
        </p:txBody>
      </p:sp>
      <p:sp>
        <p:nvSpPr>
          <p:cNvPr id="21" name="矩形 20"/>
          <p:cNvSpPr/>
          <p:nvPr/>
        </p:nvSpPr>
        <p:spPr>
          <a:xfrm>
            <a:off x="4786314" y="5500702"/>
            <a:ext cx="1214446" cy="214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22" name="矩形 21"/>
          <p:cNvSpPr/>
          <p:nvPr/>
        </p:nvSpPr>
        <p:spPr>
          <a:xfrm>
            <a:off x="4786314" y="5715016"/>
            <a:ext cx="1214446" cy="214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23" name="矩形 22"/>
          <p:cNvSpPr/>
          <p:nvPr/>
        </p:nvSpPr>
        <p:spPr>
          <a:xfrm>
            <a:off x="4786314" y="5929330"/>
            <a:ext cx="1214446" cy="214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24" name="向下箭號 23"/>
          <p:cNvSpPr/>
          <p:nvPr/>
        </p:nvSpPr>
        <p:spPr>
          <a:xfrm>
            <a:off x="4286248" y="2857496"/>
            <a:ext cx="357190"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Calibri" pitchFamily="34" charset="0"/>
            </a:endParaRPr>
          </a:p>
        </p:txBody>
      </p:sp>
      <p:sp>
        <p:nvSpPr>
          <p:cNvPr id="25" name="向下箭號 24"/>
          <p:cNvSpPr/>
          <p:nvPr/>
        </p:nvSpPr>
        <p:spPr>
          <a:xfrm>
            <a:off x="4286248" y="4714884"/>
            <a:ext cx="357190"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Calibri" pitchFamily="34" charset="0"/>
            </a:endParaRPr>
          </a:p>
        </p:txBody>
      </p:sp>
      <p:pic>
        <p:nvPicPr>
          <p:cNvPr id="2050" name="Picture 2" descr="C:\Program Files\Microsoft Office\MEDIA\CAGCAT10\j0292020.wmf"/>
          <p:cNvPicPr>
            <a:picLocks noChangeAspect="1" noChangeArrowheads="1"/>
          </p:cNvPicPr>
          <p:nvPr/>
        </p:nvPicPr>
        <p:blipFill>
          <a:blip r:embed="rId2" cstate="print"/>
          <a:srcRect/>
          <a:stretch>
            <a:fillRect/>
          </a:stretch>
        </p:blipFill>
        <p:spPr bwMode="auto">
          <a:xfrm>
            <a:off x="357158" y="3143248"/>
            <a:ext cx="1571636" cy="1491670"/>
          </a:xfrm>
          <a:prstGeom prst="rect">
            <a:avLst/>
          </a:prstGeom>
          <a:noFill/>
        </p:spPr>
      </p:pic>
      <p:cxnSp>
        <p:nvCxnSpPr>
          <p:cNvPr id="28" name="直線單箭頭接點 27"/>
          <p:cNvCxnSpPr>
            <a:stCxn id="2050" idx="3"/>
            <a:endCxn id="12" idx="1"/>
          </p:cNvCxnSpPr>
          <p:nvPr/>
        </p:nvCxnSpPr>
        <p:spPr>
          <a:xfrm>
            <a:off x="1928794" y="3889083"/>
            <a:ext cx="928694" cy="4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6072198" y="1782537"/>
            <a:ext cx="2428892" cy="584775"/>
          </a:xfrm>
          <a:prstGeom prst="rect">
            <a:avLst/>
          </a:prstGeom>
          <a:noFill/>
        </p:spPr>
        <p:txBody>
          <a:bodyPr wrap="square" rtlCol="0">
            <a:spAutoFit/>
          </a:bodyPr>
          <a:lstStyle/>
          <a:p>
            <a:pPr marL="342900" indent="-342900">
              <a:buAutoNum type="arabicPeriod"/>
            </a:pPr>
            <a:r>
              <a:rPr lang="zh-TW" altLang="en-US" sz="1600" dirty="0" smtClean="0">
                <a:latin typeface="Calibri" pitchFamily="34" charset="0"/>
              </a:rPr>
              <a:t>系統的初始狀態必須是安全的。</a:t>
            </a:r>
            <a:endParaRPr lang="zh-TW" altLang="en-US" sz="1600" dirty="0">
              <a:latin typeface="Calibri" pitchFamily="34" charset="0"/>
            </a:endParaRPr>
          </a:p>
        </p:txBody>
      </p:sp>
      <p:sp>
        <p:nvSpPr>
          <p:cNvPr id="30" name="文字方塊 29"/>
          <p:cNvSpPr txBox="1"/>
          <p:nvPr/>
        </p:nvSpPr>
        <p:spPr>
          <a:xfrm>
            <a:off x="142844" y="4714884"/>
            <a:ext cx="2428892" cy="584775"/>
          </a:xfrm>
          <a:prstGeom prst="rect">
            <a:avLst/>
          </a:prstGeom>
          <a:noFill/>
        </p:spPr>
        <p:txBody>
          <a:bodyPr wrap="square" rtlCol="0">
            <a:spAutoFit/>
          </a:bodyPr>
          <a:lstStyle/>
          <a:p>
            <a:pPr marL="342900" indent="-342900">
              <a:buFont typeface="+mj-lt"/>
              <a:buAutoNum type="arabicPeriod" startAt="2"/>
            </a:pPr>
            <a:r>
              <a:rPr lang="zh-TW" altLang="en-US" sz="1600" dirty="0" smtClean="0">
                <a:latin typeface="Calibri" pitchFamily="34" charset="0"/>
              </a:rPr>
              <a:t>一位使用者嘗試著要變更某個設定變數。</a:t>
            </a:r>
            <a:endParaRPr lang="zh-TW" altLang="en-US" sz="1600" dirty="0">
              <a:latin typeface="Calibri" pitchFamily="34" charset="0"/>
            </a:endParaRPr>
          </a:p>
        </p:txBody>
      </p:sp>
      <p:sp>
        <p:nvSpPr>
          <p:cNvPr id="31" name="文字方塊 30"/>
          <p:cNvSpPr txBox="1"/>
          <p:nvPr/>
        </p:nvSpPr>
        <p:spPr>
          <a:xfrm>
            <a:off x="6072198" y="3129977"/>
            <a:ext cx="2428892" cy="1569660"/>
          </a:xfrm>
          <a:prstGeom prst="rect">
            <a:avLst/>
          </a:prstGeom>
          <a:noFill/>
        </p:spPr>
        <p:txBody>
          <a:bodyPr wrap="square" rtlCol="0">
            <a:spAutoFit/>
          </a:bodyPr>
          <a:lstStyle/>
          <a:p>
            <a:pPr marL="342900" indent="-342900">
              <a:buFont typeface="+mj-lt"/>
              <a:buAutoNum type="arabicPeriod" startAt="3"/>
            </a:pPr>
            <a:r>
              <a:rPr lang="zh-TW" altLang="en-US" sz="1600" dirty="0" smtClean="0">
                <a:latin typeface="Calibri" pitchFamily="34" charset="0"/>
              </a:rPr>
              <a:t>系統查驗這個主體的身分認證。</a:t>
            </a:r>
            <a:endParaRPr lang="en-US" altLang="zh-TW" sz="1600" dirty="0" smtClean="0">
              <a:latin typeface="Calibri" pitchFamily="34" charset="0"/>
            </a:endParaRPr>
          </a:p>
          <a:p>
            <a:pPr marL="342900" indent="-342900">
              <a:buFont typeface="+mj-lt"/>
              <a:buAutoNum type="arabicPeriod" startAt="3"/>
            </a:pPr>
            <a:r>
              <a:rPr lang="zh-TW" altLang="en-US" sz="1600" dirty="0" smtClean="0">
                <a:latin typeface="Calibri" pitchFamily="34" charset="0"/>
              </a:rPr>
              <a:t>系統確定這個變更不會使它陷入不安全的狀態。</a:t>
            </a:r>
            <a:endParaRPr lang="en-US" altLang="zh-TW" sz="1600" dirty="0" smtClean="0">
              <a:latin typeface="Calibri" pitchFamily="34" charset="0"/>
            </a:endParaRPr>
          </a:p>
          <a:p>
            <a:pPr marL="342900" indent="-342900">
              <a:buFont typeface="+mj-lt"/>
              <a:buAutoNum type="arabicPeriod" startAt="3"/>
            </a:pPr>
            <a:r>
              <a:rPr lang="zh-TW" altLang="en-US" sz="1600" dirty="0" smtClean="0">
                <a:latin typeface="Calibri" pitchFamily="34" charset="0"/>
              </a:rPr>
              <a:t>系統允許狀態轉變。</a:t>
            </a:r>
            <a:endParaRPr lang="zh-TW" altLang="en-US" sz="1600" dirty="0">
              <a:latin typeface="Calibri" pitchFamily="34" charset="0"/>
            </a:endParaRPr>
          </a:p>
        </p:txBody>
      </p:sp>
      <p:sp>
        <p:nvSpPr>
          <p:cNvPr id="33" name="文字方塊 32"/>
          <p:cNvSpPr txBox="1"/>
          <p:nvPr/>
        </p:nvSpPr>
        <p:spPr>
          <a:xfrm>
            <a:off x="6072198" y="4987365"/>
            <a:ext cx="2428892" cy="584775"/>
          </a:xfrm>
          <a:prstGeom prst="rect">
            <a:avLst/>
          </a:prstGeom>
          <a:noFill/>
        </p:spPr>
        <p:txBody>
          <a:bodyPr wrap="square" rtlCol="0">
            <a:spAutoFit/>
          </a:bodyPr>
          <a:lstStyle/>
          <a:p>
            <a:pPr marL="342900" indent="-342900">
              <a:buFont typeface="+mj-lt"/>
              <a:buAutoNum type="arabicPeriod" startAt="6"/>
            </a:pPr>
            <a:r>
              <a:rPr lang="zh-TW" altLang="en-US" sz="1600" dirty="0" smtClean="0">
                <a:latin typeface="Calibri" pitchFamily="34" charset="0"/>
              </a:rPr>
              <a:t>系統繼續處理其它的狀態轉變。</a:t>
            </a:r>
            <a:endParaRPr lang="zh-TW" altLang="en-US" sz="1600"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cs typeface="Arial" pitchFamily="34" charset="0"/>
              </a:rPr>
              <a:t>資訊安全架構與設計</a:t>
            </a:r>
            <a:endParaRPr lang="zh-TW" altLang="en-US" dirty="0"/>
          </a:p>
        </p:txBody>
      </p:sp>
      <p:sp>
        <p:nvSpPr>
          <p:cNvPr id="3" name="文字版面配置區 2"/>
          <p:cNvSpPr>
            <a:spLocks noGrp="1"/>
          </p:cNvSpPr>
          <p:nvPr>
            <p:ph type="body" idx="1"/>
          </p:nvPr>
        </p:nvSpPr>
        <p:spPr/>
        <p:txBody>
          <a:bodyPr/>
          <a:lstStyle/>
          <a:p>
            <a:r>
              <a:rPr lang="zh-TW" altLang="en-US" dirty="0" smtClean="0"/>
              <a:t>第二篇 第</a:t>
            </a:r>
            <a:r>
              <a:rPr lang="en-US" altLang="zh-TW" smtClean="0"/>
              <a:t>6</a:t>
            </a:r>
            <a:r>
              <a:rPr lang="zh-TW" altLang="en-US"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en-US" altLang="zh-TW" sz="2000" dirty="0" smtClean="0"/>
              <a:t>Bell-LaPadula </a:t>
            </a:r>
            <a:r>
              <a:rPr lang="zh-TW" altLang="en-US" sz="2000" dirty="0" smtClean="0"/>
              <a:t>模型 </a:t>
            </a:r>
            <a:r>
              <a:rPr lang="en-US" altLang="zh-TW" sz="2000" dirty="0" smtClean="0"/>
              <a:t>(</a:t>
            </a:r>
            <a:r>
              <a:rPr lang="zh-TW" altLang="en-US" sz="2000" dirty="0" smtClean="0"/>
              <a:t>圖示於下頁</a:t>
            </a:r>
            <a:r>
              <a:rPr lang="en-US" altLang="zh-TW" sz="2000" dirty="0" smtClean="0"/>
              <a:t>) </a:t>
            </a:r>
            <a:r>
              <a:rPr lang="zh-TW" altLang="en-US" sz="2000" dirty="0" smtClean="0"/>
              <a:t>由 </a:t>
            </a:r>
            <a:r>
              <a:rPr lang="en-US" altLang="zh-TW" sz="2000" dirty="0" smtClean="0"/>
              <a:t>David Bell </a:t>
            </a:r>
            <a:r>
              <a:rPr lang="zh-TW" altLang="en-US" sz="2000" dirty="0" smtClean="0"/>
              <a:t>與</a:t>
            </a:r>
            <a:r>
              <a:rPr lang="en-US" altLang="zh-TW" sz="2000" dirty="0" smtClean="0"/>
              <a:t> Leonard LaPadula </a:t>
            </a:r>
            <a:r>
              <a:rPr lang="zh-TW" altLang="en-US" sz="2000" dirty="0" smtClean="0"/>
              <a:t>所創，這個模型形成了橘皮書的基礎。</a:t>
            </a:r>
            <a:endParaRPr lang="en-US" altLang="zh-TW" sz="2000" dirty="0" smtClean="0"/>
          </a:p>
          <a:p>
            <a:r>
              <a:rPr lang="zh-TW" altLang="en-US" sz="2000" dirty="0" smtClean="0"/>
              <a:t>這個模型是一種階層式的狀態機模型，它說明系統如何維護保密性。</a:t>
            </a:r>
            <a:endParaRPr lang="en-US" altLang="zh-TW" sz="2000" dirty="0" smtClean="0"/>
          </a:p>
          <a:p>
            <a:r>
              <a:rPr lang="zh-TW" altLang="en-US" sz="2000" dirty="0" smtClean="0"/>
              <a:t>存取 </a:t>
            </a:r>
            <a:r>
              <a:rPr lang="en-US" altLang="zh-TW" sz="2000" dirty="0" smtClean="0"/>
              <a:t>(access) </a:t>
            </a:r>
            <a:r>
              <a:rPr lang="zh-TW" altLang="en-US" sz="2000" dirty="0" smtClean="0"/>
              <a:t>關係有三種基本模式：</a:t>
            </a:r>
            <a:endParaRPr lang="en-US" altLang="zh-TW" sz="2000" dirty="0" smtClean="0"/>
          </a:p>
          <a:p>
            <a:pPr lvl="1">
              <a:lnSpc>
                <a:spcPct val="110000"/>
              </a:lnSpc>
            </a:pPr>
            <a:r>
              <a:rPr lang="zh-TW" altLang="en-US" sz="1800" dirty="0" smtClean="0"/>
              <a:t>唯讀 </a:t>
            </a:r>
            <a:r>
              <a:rPr lang="en-US" altLang="zh-TW" sz="1800" dirty="0" smtClean="0"/>
              <a:t>(read-only)</a:t>
            </a:r>
          </a:p>
          <a:p>
            <a:pPr lvl="1">
              <a:lnSpc>
                <a:spcPct val="110000"/>
              </a:lnSpc>
              <a:spcBef>
                <a:spcPts val="600"/>
              </a:spcBef>
            </a:pPr>
            <a:r>
              <a:rPr lang="zh-TW" altLang="en-US" sz="1800" dirty="0" smtClean="0"/>
              <a:t>唯寫 </a:t>
            </a:r>
            <a:r>
              <a:rPr lang="en-US" altLang="zh-TW" sz="1800" dirty="0" smtClean="0"/>
              <a:t>(write-only)</a:t>
            </a:r>
          </a:p>
          <a:p>
            <a:pPr lvl="1">
              <a:lnSpc>
                <a:spcPct val="110000"/>
              </a:lnSpc>
              <a:spcBef>
                <a:spcPts val="600"/>
              </a:spcBef>
            </a:pPr>
            <a:r>
              <a:rPr lang="zh-TW" altLang="en-US" sz="1800" dirty="0" smtClean="0"/>
              <a:t>讀及寫 </a:t>
            </a:r>
            <a:r>
              <a:rPr lang="en-US" altLang="zh-TW" sz="1800" dirty="0" smtClean="0"/>
              <a:t>(read and write)</a:t>
            </a:r>
          </a:p>
          <a:p>
            <a:r>
              <a:rPr lang="zh-TW" altLang="en-US" sz="2000" dirty="0" smtClean="0"/>
              <a:t>一個主體與一個物件之間的存取關係的規則可被定義如下：</a:t>
            </a:r>
            <a:endParaRPr lang="en-US" altLang="zh-TW" sz="2000" dirty="0" smtClean="0"/>
          </a:p>
          <a:p>
            <a:pPr lvl="1"/>
            <a:r>
              <a:rPr lang="zh-TW" altLang="en-US" sz="1800" dirty="0" smtClean="0"/>
              <a:t>主體的權限 </a:t>
            </a:r>
            <a:r>
              <a:rPr lang="en-US" altLang="zh-TW" sz="1800" dirty="0" smtClean="0"/>
              <a:t>(clearance) </a:t>
            </a:r>
            <a:r>
              <a:rPr lang="zh-TW" altLang="en-US" sz="1800" dirty="0" smtClean="0"/>
              <a:t>與物件的機密等級 </a:t>
            </a:r>
            <a:r>
              <a:rPr lang="en-US" altLang="zh-TW" sz="1800" dirty="0" smtClean="0"/>
              <a:t>(classification) </a:t>
            </a:r>
            <a:r>
              <a:rPr lang="zh-TW" altLang="en-US" sz="1800" dirty="0" smtClean="0"/>
              <a:t>有對應關係。</a:t>
            </a:r>
            <a:endParaRPr lang="en-US" altLang="zh-TW" sz="1800" dirty="0" smtClean="0"/>
          </a:p>
          <a:p>
            <a:pPr lvl="1"/>
            <a:r>
              <a:rPr lang="zh-TW" altLang="en-US" sz="1800" dirty="0" smtClean="0"/>
              <a:t>每個主體對某些物件會被給予一定的存取模式。</a:t>
            </a:r>
            <a:endParaRPr lang="en-US" altLang="zh-TW" sz="1800" dirty="0" smtClean="0"/>
          </a:p>
          <a:p>
            <a:pPr lvl="1"/>
            <a:r>
              <a:rPr lang="zh-TW" altLang="en-US" sz="1800" dirty="0" smtClean="0"/>
              <a:t>為避免機密資料未經授權地洩漏，資料只允許被擁有對應權限以上的主體所存取。</a:t>
            </a:r>
            <a:endParaRPr lang="zh-TW" altLang="en-US" sz="1800" dirty="0"/>
          </a:p>
        </p:txBody>
      </p:sp>
      <p:sp>
        <p:nvSpPr>
          <p:cNvPr id="3" name="標題 2"/>
          <p:cNvSpPr>
            <a:spLocks noGrp="1"/>
          </p:cNvSpPr>
          <p:nvPr>
            <p:ph type="title"/>
          </p:nvPr>
        </p:nvSpPr>
        <p:spPr/>
        <p:txBody>
          <a:bodyPr>
            <a:normAutofit/>
          </a:bodyPr>
          <a:lstStyle/>
          <a:p>
            <a:r>
              <a:rPr lang="en-US" altLang="zh-TW" dirty="0" smtClean="0"/>
              <a:t>Bell-</a:t>
            </a:r>
            <a:r>
              <a:rPr lang="en-US" altLang="zh-TW" dirty="0" err="1" smtClean="0"/>
              <a:t>LaPadula</a:t>
            </a:r>
            <a:r>
              <a:rPr lang="en-US" altLang="zh-TW" dirty="0" smtClean="0"/>
              <a:t> </a:t>
            </a:r>
            <a:r>
              <a:rPr lang="zh-TW" altLang="en-US" dirty="0" smtClean="0"/>
              <a:t>模型</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Bell-</a:t>
            </a:r>
            <a:r>
              <a:rPr lang="en-US" altLang="zh-TW" dirty="0" err="1" smtClean="0"/>
              <a:t>LaPadula</a:t>
            </a:r>
            <a:r>
              <a:rPr lang="en-US" altLang="zh-TW" dirty="0" smtClean="0"/>
              <a:t> </a:t>
            </a:r>
            <a:r>
              <a:rPr lang="zh-TW" altLang="en-US" dirty="0" smtClean="0"/>
              <a:t>模型示意圖</a:t>
            </a:r>
            <a:endParaRPr lang="zh-TW" altLang="en-US" dirty="0"/>
          </a:p>
        </p:txBody>
      </p:sp>
      <p:grpSp>
        <p:nvGrpSpPr>
          <p:cNvPr id="57" name="群組 56"/>
          <p:cNvGrpSpPr/>
          <p:nvPr/>
        </p:nvGrpSpPr>
        <p:grpSpPr>
          <a:xfrm>
            <a:off x="3857620" y="2000240"/>
            <a:ext cx="4643470" cy="4093991"/>
            <a:chOff x="3857620" y="2000240"/>
            <a:chExt cx="4643470" cy="4093991"/>
          </a:xfrm>
        </p:grpSpPr>
        <p:sp>
          <p:nvSpPr>
            <p:cNvPr id="17" name="矩形 16"/>
            <p:cNvSpPr/>
            <p:nvPr/>
          </p:nvSpPr>
          <p:spPr>
            <a:xfrm>
              <a:off x="3857620" y="3214686"/>
              <a:ext cx="464347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857620" y="3500438"/>
              <a:ext cx="1005403" cy="584775"/>
            </a:xfrm>
            <a:prstGeom prst="rect">
              <a:avLst/>
            </a:prstGeom>
            <a:noFill/>
          </p:spPr>
          <p:txBody>
            <a:bodyPr wrap="none" rtlCol="0">
              <a:spAutoFit/>
            </a:bodyPr>
            <a:lstStyle/>
            <a:p>
              <a:r>
                <a:rPr lang="zh-TW" altLang="en-US" sz="1600" dirty="0" smtClean="0">
                  <a:solidFill>
                    <a:schemeClr val="bg1"/>
                  </a:solidFill>
                </a:rPr>
                <a:t>被指定的</a:t>
              </a:r>
              <a:endParaRPr lang="en-US" altLang="zh-TW" sz="1600" dirty="0" smtClean="0">
                <a:solidFill>
                  <a:schemeClr val="bg1"/>
                </a:solidFill>
              </a:endParaRPr>
            </a:p>
            <a:p>
              <a:r>
                <a:rPr lang="zh-TW" altLang="en-US" sz="1600" dirty="0" smtClean="0">
                  <a:solidFill>
                    <a:schemeClr val="bg1"/>
                  </a:solidFill>
                </a:rPr>
                <a:t>機密等級</a:t>
              </a:r>
              <a:endParaRPr lang="zh-TW" altLang="en-US" sz="1600" dirty="0">
                <a:solidFill>
                  <a:schemeClr val="bg1"/>
                </a:solidFill>
              </a:endParaRPr>
            </a:p>
          </p:txBody>
        </p:sp>
        <p:sp>
          <p:nvSpPr>
            <p:cNvPr id="18" name="矩形 17"/>
            <p:cNvSpPr/>
            <p:nvPr/>
          </p:nvSpPr>
          <p:spPr>
            <a:xfrm>
              <a:off x="4857752" y="3571876"/>
              <a:ext cx="1143008"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讀</a:t>
              </a:r>
              <a:endParaRPr lang="zh-TW" altLang="en-US" sz="1600" dirty="0"/>
            </a:p>
          </p:txBody>
        </p:sp>
        <p:sp>
          <p:nvSpPr>
            <p:cNvPr id="19" name="矩形 18"/>
            <p:cNvSpPr/>
            <p:nvPr/>
          </p:nvSpPr>
          <p:spPr>
            <a:xfrm>
              <a:off x="6072198" y="3571876"/>
              <a:ext cx="1143008"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寫</a:t>
              </a:r>
              <a:endParaRPr lang="zh-TW" altLang="en-US" sz="1600" dirty="0"/>
            </a:p>
          </p:txBody>
        </p:sp>
        <p:sp>
          <p:nvSpPr>
            <p:cNvPr id="20" name="矩形 19"/>
            <p:cNvSpPr/>
            <p:nvPr/>
          </p:nvSpPr>
          <p:spPr>
            <a:xfrm>
              <a:off x="7286644" y="3571876"/>
              <a:ext cx="1071570"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讀與寫</a:t>
              </a:r>
              <a:endParaRPr lang="zh-TW" altLang="en-US" sz="1600" dirty="0"/>
            </a:p>
          </p:txBody>
        </p:sp>
        <p:sp>
          <p:nvSpPr>
            <p:cNvPr id="26" name="矩形 25"/>
            <p:cNvSpPr/>
            <p:nvPr/>
          </p:nvSpPr>
          <p:spPr>
            <a:xfrm>
              <a:off x="3857620" y="4429132"/>
              <a:ext cx="464347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7" name="文字方塊 26"/>
            <p:cNvSpPr txBox="1"/>
            <p:nvPr/>
          </p:nvSpPr>
          <p:spPr>
            <a:xfrm>
              <a:off x="3862891" y="4714884"/>
              <a:ext cx="1005403" cy="584775"/>
            </a:xfrm>
            <a:prstGeom prst="rect">
              <a:avLst/>
            </a:prstGeom>
            <a:noFill/>
          </p:spPr>
          <p:txBody>
            <a:bodyPr wrap="none" rtlCol="0">
              <a:spAutoFit/>
            </a:bodyPr>
            <a:lstStyle/>
            <a:p>
              <a:r>
                <a:rPr lang="zh-TW" altLang="en-US" sz="1600" dirty="0" smtClean="0"/>
                <a:t>較低層的</a:t>
              </a:r>
              <a:endParaRPr lang="en-US" altLang="zh-TW" sz="1600" dirty="0" smtClean="0"/>
            </a:p>
            <a:p>
              <a:r>
                <a:rPr lang="zh-TW" altLang="en-US" sz="1600" dirty="0" smtClean="0"/>
                <a:t>機密等級</a:t>
              </a:r>
              <a:endParaRPr lang="zh-TW" altLang="en-US" sz="1600" dirty="0"/>
            </a:p>
          </p:txBody>
        </p:sp>
        <p:sp>
          <p:nvSpPr>
            <p:cNvPr id="31" name="矩形 30"/>
            <p:cNvSpPr/>
            <p:nvPr/>
          </p:nvSpPr>
          <p:spPr>
            <a:xfrm>
              <a:off x="3857620" y="2000240"/>
              <a:ext cx="464347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2" name="文字方塊 31"/>
            <p:cNvSpPr txBox="1"/>
            <p:nvPr/>
          </p:nvSpPr>
          <p:spPr>
            <a:xfrm>
              <a:off x="3862891" y="2272721"/>
              <a:ext cx="1005403" cy="584775"/>
            </a:xfrm>
            <a:prstGeom prst="rect">
              <a:avLst/>
            </a:prstGeom>
            <a:noFill/>
          </p:spPr>
          <p:txBody>
            <a:bodyPr wrap="none" rtlCol="0">
              <a:spAutoFit/>
            </a:bodyPr>
            <a:lstStyle/>
            <a:p>
              <a:r>
                <a:rPr lang="zh-TW" altLang="en-US" sz="1600" dirty="0" smtClean="0"/>
                <a:t>較高層的</a:t>
              </a:r>
              <a:endParaRPr lang="en-US" altLang="zh-TW" sz="1600" dirty="0" smtClean="0"/>
            </a:p>
            <a:p>
              <a:r>
                <a:rPr lang="zh-TW" altLang="en-US" sz="1600" dirty="0" smtClean="0"/>
                <a:t>機密等級</a:t>
              </a:r>
              <a:endParaRPr lang="zh-TW" altLang="en-US" sz="1600" dirty="0"/>
            </a:p>
          </p:txBody>
        </p:sp>
        <p:sp>
          <p:nvSpPr>
            <p:cNvPr id="36" name="禁止標誌 35"/>
            <p:cNvSpPr/>
            <p:nvPr/>
          </p:nvSpPr>
          <p:spPr>
            <a:xfrm>
              <a:off x="5143504" y="2285992"/>
              <a:ext cx="571504" cy="57150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7" name="甜甜圈 36"/>
            <p:cNvSpPr/>
            <p:nvPr/>
          </p:nvSpPr>
          <p:spPr>
            <a:xfrm>
              <a:off x="6357950" y="2285992"/>
              <a:ext cx="571504" cy="571504"/>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8" name="禁止標誌 37"/>
            <p:cNvSpPr/>
            <p:nvPr/>
          </p:nvSpPr>
          <p:spPr>
            <a:xfrm>
              <a:off x="7572396" y="2285992"/>
              <a:ext cx="571504" cy="57150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9" name="甜甜圈 38"/>
            <p:cNvSpPr/>
            <p:nvPr/>
          </p:nvSpPr>
          <p:spPr>
            <a:xfrm>
              <a:off x="5143504" y="4728155"/>
              <a:ext cx="571504" cy="571504"/>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0" name="禁止標誌 39"/>
            <p:cNvSpPr/>
            <p:nvPr/>
          </p:nvSpPr>
          <p:spPr>
            <a:xfrm>
              <a:off x="6357950" y="4714884"/>
              <a:ext cx="571504" cy="57150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1" name="禁止標誌 40"/>
            <p:cNvSpPr/>
            <p:nvPr/>
          </p:nvSpPr>
          <p:spPr>
            <a:xfrm>
              <a:off x="7572396" y="4714884"/>
              <a:ext cx="571504" cy="57150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43" name="直線單箭頭接點 42"/>
            <p:cNvCxnSpPr>
              <a:stCxn id="18" idx="2"/>
              <a:endCxn id="39" idx="0"/>
            </p:cNvCxnSpPr>
            <p:nvPr/>
          </p:nvCxnSpPr>
          <p:spPr>
            <a:xfrm rot="5400000">
              <a:off x="5101150" y="4400048"/>
              <a:ext cx="656213" cy="1588"/>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9" idx="0"/>
              <a:endCxn id="37" idx="4"/>
            </p:cNvCxnSpPr>
            <p:nvPr/>
          </p:nvCxnSpPr>
          <p:spPr>
            <a:xfrm rot="5400000" flipH="1" flipV="1">
              <a:off x="6286512" y="3214686"/>
              <a:ext cx="714380" cy="1588"/>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文字方塊 48"/>
            <p:cNvSpPr txBox="1"/>
            <p:nvPr/>
          </p:nvSpPr>
          <p:spPr>
            <a:xfrm>
              <a:off x="4889045" y="5786454"/>
              <a:ext cx="1008225" cy="307777"/>
            </a:xfrm>
            <a:prstGeom prst="rect">
              <a:avLst/>
            </a:prstGeom>
            <a:noFill/>
          </p:spPr>
          <p:txBody>
            <a:bodyPr wrap="none" rtlCol="0">
              <a:spAutoFit/>
            </a:bodyPr>
            <a:lstStyle/>
            <a:p>
              <a:r>
                <a:rPr lang="en-US" altLang="zh-TW" sz="1400" b="1" dirty="0" smtClean="0">
                  <a:solidFill>
                    <a:srgbClr val="FF0000"/>
                  </a:solidFill>
                  <a:latin typeface="Calibri" pitchFamily="34" charset="0"/>
                </a:rPr>
                <a:t>No read up</a:t>
              </a:r>
              <a:endParaRPr lang="zh-TW" altLang="en-US" sz="1400" b="1" dirty="0">
                <a:solidFill>
                  <a:srgbClr val="FF0000"/>
                </a:solidFill>
                <a:latin typeface="Calibri" pitchFamily="34" charset="0"/>
              </a:endParaRPr>
            </a:p>
          </p:txBody>
        </p:sp>
        <p:sp>
          <p:nvSpPr>
            <p:cNvPr id="50" name="文字方塊 49"/>
            <p:cNvSpPr txBox="1"/>
            <p:nvPr/>
          </p:nvSpPr>
          <p:spPr>
            <a:xfrm>
              <a:off x="5993598" y="5786454"/>
              <a:ext cx="1293046" cy="307777"/>
            </a:xfrm>
            <a:prstGeom prst="rect">
              <a:avLst/>
            </a:prstGeom>
            <a:noFill/>
          </p:spPr>
          <p:txBody>
            <a:bodyPr wrap="none" rtlCol="0">
              <a:spAutoFit/>
            </a:bodyPr>
            <a:lstStyle/>
            <a:p>
              <a:r>
                <a:rPr lang="en-US" altLang="zh-TW" sz="1400" b="1" dirty="0" smtClean="0">
                  <a:solidFill>
                    <a:srgbClr val="FF0000"/>
                  </a:solidFill>
                  <a:latin typeface="Calibri" pitchFamily="34" charset="0"/>
                </a:rPr>
                <a:t>No write down</a:t>
              </a:r>
              <a:endParaRPr lang="zh-TW" altLang="en-US" sz="1400" b="1" dirty="0">
                <a:solidFill>
                  <a:srgbClr val="FF0000"/>
                </a:solidFill>
                <a:latin typeface="Calibri" pitchFamily="34" charset="0"/>
              </a:endParaRPr>
            </a:p>
          </p:txBody>
        </p:sp>
        <p:sp>
          <p:nvSpPr>
            <p:cNvPr id="51" name="文字方塊 50"/>
            <p:cNvSpPr txBox="1"/>
            <p:nvPr/>
          </p:nvSpPr>
          <p:spPr>
            <a:xfrm>
              <a:off x="7421499" y="5786454"/>
              <a:ext cx="1079591" cy="307777"/>
            </a:xfrm>
            <a:prstGeom prst="rect">
              <a:avLst/>
            </a:prstGeom>
            <a:noFill/>
          </p:spPr>
          <p:txBody>
            <a:bodyPr wrap="none" rtlCol="0">
              <a:spAutoFit/>
            </a:bodyPr>
            <a:lstStyle/>
            <a:p>
              <a:r>
                <a:rPr lang="en-US" altLang="zh-TW" sz="1400" b="1" dirty="0" smtClean="0">
                  <a:solidFill>
                    <a:srgbClr val="FF0000"/>
                  </a:solidFill>
                  <a:latin typeface="Calibri" pitchFamily="34" charset="0"/>
                </a:rPr>
                <a:t>Constrained</a:t>
              </a:r>
              <a:endParaRPr lang="zh-TW" altLang="en-US" sz="1400" b="1" dirty="0">
                <a:solidFill>
                  <a:srgbClr val="FF0000"/>
                </a:solidFill>
                <a:latin typeface="Calibri" pitchFamily="34" charset="0"/>
              </a:endParaRPr>
            </a:p>
          </p:txBody>
        </p:sp>
      </p:grpSp>
      <p:sp>
        <p:nvSpPr>
          <p:cNvPr id="53" name="內容版面配置區 1"/>
          <p:cNvSpPr>
            <a:spLocks noGrp="1"/>
          </p:cNvSpPr>
          <p:nvPr>
            <p:ph idx="1"/>
          </p:nvPr>
        </p:nvSpPr>
        <p:spPr>
          <a:xfrm>
            <a:off x="285720" y="1357298"/>
            <a:ext cx="3134152" cy="5168046"/>
          </a:xfrm>
        </p:spPr>
        <p:txBody>
          <a:bodyPr>
            <a:normAutofit/>
          </a:bodyPr>
          <a:lstStyle/>
          <a:p>
            <a:pPr>
              <a:spcBef>
                <a:spcPts val="1200"/>
              </a:spcBef>
            </a:pPr>
            <a:r>
              <a:rPr lang="en-US" altLang="zh-TW" sz="2000" u="sng" dirty="0" smtClean="0"/>
              <a:t>No read up</a:t>
            </a:r>
            <a:r>
              <a:rPr lang="zh-TW" altLang="en-US" sz="2000" dirty="0" smtClean="0"/>
              <a:t>：可以讀被指定的機密等級的物件或較低層，不能讀較高層的。</a:t>
            </a:r>
            <a:endParaRPr lang="en-US" altLang="zh-TW" sz="2000" dirty="0" smtClean="0"/>
          </a:p>
          <a:p>
            <a:pPr>
              <a:spcBef>
                <a:spcPts val="1200"/>
              </a:spcBef>
            </a:pPr>
            <a:r>
              <a:rPr lang="en-US" altLang="zh-TW" sz="2000" u="sng" dirty="0" smtClean="0"/>
              <a:t>No write down</a:t>
            </a:r>
            <a:r>
              <a:rPr lang="zh-TW" altLang="en-US" sz="2000" dirty="0" smtClean="0"/>
              <a:t>：可以寫被指定的或較高機密等級的物件，不能寫入較低機密等級的物件。</a:t>
            </a:r>
            <a:endParaRPr lang="en-US" altLang="zh-TW" sz="2000" dirty="0" smtClean="0"/>
          </a:p>
          <a:p>
            <a:pPr>
              <a:spcBef>
                <a:spcPts val="1200"/>
              </a:spcBef>
            </a:pPr>
            <a:r>
              <a:rPr lang="en-US" altLang="zh-TW" sz="2000" u="sng" dirty="0" smtClean="0"/>
              <a:t>Constrained</a:t>
            </a:r>
            <a:r>
              <a:rPr lang="zh-TW" altLang="en-US" sz="2000" dirty="0" smtClean="0"/>
              <a:t>：如果同時有讀與寫的權利，只能讀寫被指定的機密等級的物件。</a:t>
            </a:r>
            <a:endParaRPr lang="en-US" altLang="zh-TW"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1200"/>
              </a:spcBef>
            </a:pPr>
            <a:r>
              <a:rPr lang="en-US" altLang="zh-TW" sz="2000" dirty="0" smtClean="0"/>
              <a:t>Biba</a:t>
            </a:r>
            <a:r>
              <a:rPr lang="zh-TW" altLang="en-US" sz="2000" dirty="0" smtClean="0"/>
              <a:t> 模型 </a:t>
            </a:r>
            <a:r>
              <a:rPr lang="en-US" altLang="zh-TW" sz="2000" dirty="0" smtClean="0"/>
              <a:t>(</a:t>
            </a:r>
            <a:r>
              <a:rPr lang="zh-TW" altLang="en-US" sz="2000" dirty="0" smtClean="0"/>
              <a:t>圖示於下頁</a:t>
            </a:r>
            <a:r>
              <a:rPr lang="en-US" altLang="zh-TW" sz="2000" dirty="0" smtClean="0"/>
              <a:t>)</a:t>
            </a:r>
            <a:r>
              <a:rPr lang="zh-TW" altLang="en-US" sz="2000" dirty="0" smtClean="0"/>
              <a:t> 發表在 </a:t>
            </a:r>
            <a:r>
              <a:rPr lang="en-US" altLang="zh-TW" sz="2000" dirty="0" smtClean="0"/>
              <a:t>Bell-</a:t>
            </a:r>
            <a:r>
              <a:rPr lang="en-US" altLang="zh-TW" sz="2000" dirty="0" err="1" smtClean="0"/>
              <a:t>LaPadula</a:t>
            </a:r>
            <a:r>
              <a:rPr lang="en-US" altLang="zh-TW" sz="2000" dirty="0" smtClean="0"/>
              <a:t> </a:t>
            </a:r>
            <a:r>
              <a:rPr lang="zh-TW" altLang="en-US" sz="2000" dirty="0" smtClean="0"/>
              <a:t>模型之後，兩者的概念類似，但是一些特性正好相反。</a:t>
            </a:r>
            <a:r>
              <a:rPr lang="en-US" altLang="zh-TW" sz="2000" dirty="0" smtClean="0"/>
              <a:t>Bell-</a:t>
            </a:r>
            <a:r>
              <a:rPr lang="en-US" altLang="zh-TW" sz="2000" dirty="0" err="1" smtClean="0"/>
              <a:t>LaPadula</a:t>
            </a:r>
            <a:r>
              <a:rPr lang="en-US" altLang="zh-TW" sz="2000" dirty="0" smtClean="0"/>
              <a:t> </a:t>
            </a:r>
            <a:r>
              <a:rPr lang="zh-TW" altLang="en-US" sz="2000" dirty="0" smtClean="0"/>
              <a:t>模型關心的是資訊的保密性 </a:t>
            </a:r>
            <a:r>
              <a:rPr lang="en-US" altLang="zh-TW" sz="2000" dirty="0" smtClean="0"/>
              <a:t>(confidentiality)</a:t>
            </a:r>
            <a:r>
              <a:rPr lang="zh-TW" altLang="en-US" sz="2000" dirty="0" smtClean="0"/>
              <a:t>，</a:t>
            </a:r>
            <a:r>
              <a:rPr lang="en-US" altLang="zh-TW" sz="2000" dirty="0" err="1" smtClean="0"/>
              <a:t>Biba</a:t>
            </a:r>
            <a:r>
              <a:rPr lang="zh-TW" altLang="en-US" sz="2000" dirty="0" smtClean="0"/>
              <a:t> 模型則關心資訊的完整性 </a:t>
            </a:r>
            <a:r>
              <a:rPr lang="en-US" altLang="zh-TW" sz="2000" dirty="0" smtClean="0"/>
              <a:t>(integrity)</a:t>
            </a:r>
            <a:r>
              <a:rPr lang="zh-TW" altLang="en-US" sz="2000" dirty="0" smtClean="0"/>
              <a:t>。</a:t>
            </a:r>
            <a:endParaRPr lang="en-US" altLang="zh-TW" sz="2000" dirty="0" smtClean="0"/>
          </a:p>
          <a:p>
            <a:pPr lvl="1">
              <a:spcBef>
                <a:spcPts val="1200"/>
              </a:spcBef>
            </a:pPr>
            <a:r>
              <a:rPr lang="zh-TW" altLang="en-US" sz="1800" dirty="0" smtClean="0"/>
              <a:t>在考慮保密性時，情報官 </a:t>
            </a:r>
            <a:r>
              <a:rPr lang="en-US" altLang="zh-TW" sz="1800" dirty="0" smtClean="0"/>
              <a:t>(</a:t>
            </a:r>
            <a:r>
              <a:rPr lang="zh-TW" altLang="en-US" sz="1800" dirty="0" smtClean="0"/>
              <a:t>一個可以知道比較多機密的人</a:t>
            </a:r>
            <a:r>
              <a:rPr lang="en-US" altLang="zh-TW" sz="1800" dirty="0" smtClean="0"/>
              <a:t>)</a:t>
            </a:r>
            <a:r>
              <a:rPr lang="zh-TW" altLang="en-US" sz="1800" dirty="0" smtClean="0"/>
              <a:t> 可以讀下級幕僚的文件，但是下級幕僚不能偷看情報官的文件；同時，下級幕僚可以幫情報官寫日誌，但是情報官不能幫下級寫任何東西，</a:t>
            </a:r>
            <a:r>
              <a:rPr lang="en-US" altLang="zh-TW" sz="1800" dirty="0" smtClean="0"/>
              <a:t>(</a:t>
            </a:r>
            <a:r>
              <a:rPr lang="zh-TW" altLang="en-US" sz="1800" dirty="0" smtClean="0"/>
              <a:t>因為他知道的機密太多了</a:t>
            </a:r>
            <a:r>
              <a:rPr lang="en-US" altLang="zh-TW" sz="1800" dirty="0" smtClean="0"/>
              <a:t>)</a:t>
            </a:r>
            <a:r>
              <a:rPr lang="zh-TW" altLang="en-US" sz="1800" dirty="0" smtClean="0"/>
              <a:t>。這是 </a:t>
            </a:r>
            <a:r>
              <a:rPr lang="en-US" altLang="zh-TW" sz="1800" dirty="0" smtClean="0"/>
              <a:t>Bell-</a:t>
            </a:r>
            <a:r>
              <a:rPr lang="en-US" altLang="zh-TW" sz="1800" dirty="0" err="1" smtClean="0"/>
              <a:t>LaPadula</a:t>
            </a:r>
            <a:r>
              <a:rPr lang="en-US" altLang="zh-TW" sz="1800" dirty="0" smtClean="0"/>
              <a:t> </a:t>
            </a:r>
            <a:r>
              <a:rPr lang="zh-TW" altLang="en-US" sz="1800" dirty="0" smtClean="0"/>
              <a:t>模型。</a:t>
            </a:r>
            <a:endParaRPr lang="en-US" altLang="zh-TW" sz="1800" dirty="0" smtClean="0"/>
          </a:p>
          <a:p>
            <a:pPr lvl="1">
              <a:spcBef>
                <a:spcPts val="1200"/>
              </a:spcBef>
            </a:pPr>
            <a:r>
              <a:rPr lang="zh-TW" altLang="en-US" sz="1800" dirty="0" smtClean="0"/>
              <a:t>但是在考慮完整性 </a:t>
            </a:r>
            <a:r>
              <a:rPr lang="en-US" altLang="zh-TW" sz="1800" dirty="0" smtClean="0"/>
              <a:t>(</a:t>
            </a:r>
            <a:r>
              <a:rPr lang="zh-TW" altLang="en-US" sz="1800" dirty="0" smtClean="0"/>
              <a:t>或正確性</a:t>
            </a:r>
            <a:r>
              <a:rPr lang="en-US" altLang="zh-TW" sz="1800" dirty="0" smtClean="0"/>
              <a:t>)</a:t>
            </a:r>
            <a:r>
              <a:rPr lang="zh-TW" altLang="en-US" sz="1800" dirty="0" smtClean="0"/>
              <a:t>時，就不同了。財務經理 </a:t>
            </a:r>
            <a:r>
              <a:rPr lang="en-US" altLang="zh-TW" sz="1800" dirty="0" smtClean="0"/>
              <a:t>(</a:t>
            </a:r>
            <a:r>
              <a:rPr lang="zh-TW" altLang="en-US" sz="1800" dirty="0" smtClean="0"/>
              <a:t>一個知道正確財務數字的人</a:t>
            </a:r>
            <a:r>
              <a:rPr lang="en-US" altLang="zh-TW" sz="1800" dirty="0" smtClean="0"/>
              <a:t>)</a:t>
            </a:r>
            <a:r>
              <a:rPr lang="zh-TW" altLang="en-US" sz="1800" dirty="0" smtClean="0"/>
              <a:t> 可以幫市場總監 </a:t>
            </a:r>
            <a:r>
              <a:rPr lang="en-US" altLang="zh-TW" sz="1800" dirty="0" smtClean="0"/>
              <a:t>(</a:t>
            </a:r>
            <a:r>
              <a:rPr lang="zh-TW" altLang="en-US" sz="1800" dirty="0" smtClean="0"/>
              <a:t>不太清楚財務數字的人</a:t>
            </a:r>
            <a:r>
              <a:rPr lang="en-US" altLang="zh-TW" sz="1800" dirty="0" smtClean="0"/>
              <a:t>)</a:t>
            </a:r>
            <a:r>
              <a:rPr lang="zh-TW" altLang="en-US" sz="1800" dirty="0" smtClean="0"/>
              <a:t> 寫公司年度財務計畫，但是市場總監不能變更財務報告，因為他的數字很可能是錯的；同樣的，市場總監可以讀財務經理的財報，但財務經理不該讀或引用市場總監不可靠的財務數字。這就是所謂的 </a:t>
            </a:r>
            <a:r>
              <a:rPr lang="en-US" altLang="zh-TW" sz="1800" dirty="0" smtClean="0"/>
              <a:t>Biba </a:t>
            </a:r>
            <a:r>
              <a:rPr lang="zh-TW" altLang="en-US" sz="1800" dirty="0" smtClean="0"/>
              <a:t>模型。</a:t>
            </a:r>
            <a:endParaRPr lang="en-US" altLang="zh-TW" sz="1800" dirty="0" smtClean="0"/>
          </a:p>
        </p:txBody>
      </p:sp>
      <p:sp>
        <p:nvSpPr>
          <p:cNvPr id="3" name="標題 2"/>
          <p:cNvSpPr>
            <a:spLocks noGrp="1"/>
          </p:cNvSpPr>
          <p:nvPr>
            <p:ph type="title"/>
          </p:nvPr>
        </p:nvSpPr>
        <p:spPr/>
        <p:txBody>
          <a:bodyPr/>
          <a:lstStyle/>
          <a:p>
            <a:r>
              <a:rPr lang="en-US" altLang="zh-TW" dirty="0" smtClean="0"/>
              <a:t>Biba </a:t>
            </a:r>
            <a:r>
              <a:rPr lang="zh-TW" altLang="en-US" dirty="0" smtClean="0"/>
              <a:t>模型</a:t>
            </a:r>
            <a:endParaRPr lang="zh-TW"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Biba </a:t>
            </a:r>
            <a:r>
              <a:rPr lang="zh-TW" altLang="en-US" dirty="0" smtClean="0"/>
              <a:t>模型示意圖</a:t>
            </a:r>
            <a:endParaRPr lang="zh-TW" altLang="en-US" dirty="0"/>
          </a:p>
        </p:txBody>
      </p:sp>
      <p:sp>
        <p:nvSpPr>
          <p:cNvPr id="25" name="內容版面配置區 1"/>
          <p:cNvSpPr>
            <a:spLocks noGrp="1"/>
          </p:cNvSpPr>
          <p:nvPr>
            <p:ph idx="1"/>
          </p:nvPr>
        </p:nvSpPr>
        <p:spPr>
          <a:xfrm>
            <a:off x="285720" y="1357298"/>
            <a:ext cx="3134152" cy="5715040"/>
          </a:xfrm>
        </p:spPr>
        <p:txBody>
          <a:bodyPr>
            <a:normAutofit/>
          </a:bodyPr>
          <a:lstStyle/>
          <a:p>
            <a:pPr>
              <a:spcBef>
                <a:spcPts val="1200"/>
              </a:spcBef>
            </a:pPr>
            <a:r>
              <a:rPr lang="en-US" altLang="zh-TW" sz="2000" u="sng" dirty="0" smtClean="0"/>
              <a:t>No read down</a:t>
            </a:r>
            <a:r>
              <a:rPr lang="zh-TW" altLang="en-US" sz="2000" dirty="0" smtClean="0"/>
              <a:t>：可以讀被指定的或較高層的正確等級的物件，不能讀較低層的。</a:t>
            </a:r>
            <a:endParaRPr lang="en-US" altLang="zh-TW" sz="2000" dirty="0" smtClean="0"/>
          </a:p>
          <a:p>
            <a:pPr>
              <a:spcBef>
                <a:spcPts val="1200"/>
              </a:spcBef>
            </a:pPr>
            <a:r>
              <a:rPr lang="en-US" altLang="zh-TW" sz="2000" u="sng" dirty="0" smtClean="0"/>
              <a:t>No write up</a:t>
            </a:r>
            <a:r>
              <a:rPr lang="zh-TW" altLang="en-US" sz="2000" dirty="0" smtClean="0"/>
              <a:t>：可以寫被指定的或較低正確等級的物件，不能寫入較高正確等級的物件。</a:t>
            </a:r>
            <a:endParaRPr lang="en-US" altLang="zh-TW" sz="2000" dirty="0" smtClean="0"/>
          </a:p>
          <a:p>
            <a:pPr>
              <a:spcBef>
                <a:spcPts val="1200"/>
              </a:spcBef>
            </a:pPr>
            <a:r>
              <a:rPr lang="en-US" altLang="zh-TW" sz="2000" u="sng" dirty="0" smtClean="0"/>
              <a:t>No higher invocation</a:t>
            </a:r>
            <a:r>
              <a:rPr lang="zh-TW" altLang="en-US" sz="2000" dirty="0" smtClean="0"/>
              <a:t>：禁止使用較高正確等級的服務或執行較高正確等級的程序。</a:t>
            </a:r>
            <a:endParaRPr lang="en-US" altLang="zh-TW" sz="2000" dirty="0" smtClean="0"/>
          </a:p>
        </p:txBody>
      </p:sp>
      <p:grpSp>
        <p:nvGrpSpPr>
          <p:cNvPr id="35" name="群組 34"/>
          <p:cNvGrpSpPr/>
          <p:nvPr/>
        </p:nvGrpSpPr>
        <p:grpSpPr>
          <a:xfrm>
            <a:off x="3848491" y="2000240"/>
            <a:ext cx="4652599" cy="4309434"/>
            <a:chOff x="3848491" y="2000240"/>
            <a:chExt cx="4652599" cy="4309434"/>
          </a:xfrm>
        </p:grpSpPr>
        <p:sp>
          <p:nvSpPr>
            <p:cNvPr id="5" name="矩形 4"/>
            <p:cNvSpPr/>
            <p:nvPr/>
          </p:nvSpPr>
          <p:spPr>
            <a:xfrm>
              <a:off x="3857620" y="3214686"/>
              <a:ext cx="464347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852349" y="3487167"/>
              <a:ext cx="1005403" cy="584775"/>
            </a:xfrm>
            <a:prstGeom prst="rect">
              <a:avLst/>
            </a:prstGeom>
            <a:noFill/>
          </p:spPr>
          <p:txBody>
            <a:bodyPr wrap="none" rtlCol="0">
              <a:spAutoFit/>
            </a:bodyPr>
            <a:lstStyle/>
            <a:p>
              <a:r>
                <a:rPr lang="zh-TW" altLang="en-US" sz="1600" dirty="0" smtClean="0">
                  <a:solidFill>
                    <a:schemeClr val="bg1"/>
                  </a:solidFill>
                </a:rPr>
                <a:t>被指定的</a:t>
              </a:r>
              <a:endParaRPr lang="en-US" altLang="zh-TW" sz="1600" dirty="0" smtClean="0">
                <a:solidFill>
                  <a:schemeClr val="bg1"/>
                </a:solidFill>
              </a:endParaRPr>
            </a:p>
            <a:p>
              <a:r>
                <a:rPr lang="zh-TW" altLang="en-US" sz="1600" dirty="0" smtClean="0">
                  <a:solidFill>
                    <a:schemeClr val="bg1"/>
                  </a:solidFill>
                </a:rPr>
                <a:t>正確等級</a:t>
              </a:r>
              <a:endParaRPr lang="zh-TW" altLang="en-US" sz="1600" dirty="0">
                <a:solidFill>
                  <a:schemeClr val="bg1"/>
                </a:solidFill>
              </a:endParaRPr>
            </a:p>
          </p:txBody>
        </p:sp>
        <p:sp>
          <p:nvSpPr>
            <p:cNvPr id="7" name="矩形 6"/>
            <p:cNvSpPr/>
            <p:nvPr/>
          </p:nvSpPr>
          <p:spPr>
            <a:xfrm>
              <a:off x="4857752" y="3571876"/>
              <a:ext cx="1143008"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讀</a:t>
              </a:r>
              <a:endParaRPr lang="zh-TW" altLang="en-US" sz="1600" dirty="0"/>
            </a:p>
          </p:txBody>
        </p:sp>
        <p:sp>
          <p:nvSpPr>
            <p:cNvPr id="8" name="矩形 7"/>
            <p:cNvSpPr/>
            <p:nvPr/>
          </p:nvSpPr>
          <p:spPr>
            <a:xfrm>
              <a:off x="6072198" y="3571876"/>
              <a:ext cx="1143008"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寫</a:t>
              </a:r>
              <a:endParaRPr lang="zh-TW" altLang="en-US" sz="1600" dirty="0"/>
            </a:p>
          </p:txBody>
        </p:sp>
        <p:sp>
          <p:nvSpPr>
            <p:cNvPr id="9" name="矩形 8"/>
            <p:cNvSpPr/>
            <p:nvPr/>
          </p:nvSpPr>
          <p:spPr>
            <a:xfrm>
              <a:off x="7286644" y="3571876"/>
              <a:ext cx="1071570"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400" dirty="0" smtClean="0"/>
                <a:t>送出服務命令</a:t>
              </a:r>
              <a:endParaRPr lang="zh-TW" altLang="en-US" sz="1400" dirty="0"/>
            </a:p>
          </p:txBody>
        </p:sp>
        <p:sp>
          <p:nvSpPr>
            <p:cNvPr id="10" name="矩形 9"/>
            <p:cNvSpPr/>
            <p:nvPr/>
          </p:nvSpPr>
          <p:spPr>
            <a:xfrm>
              <a:off x="3857620" y="4429132"/>
              <a:ext cx="464347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1" name="文字方塊 10"/>
            <p:cNvSpPr txBox="1"/>
            <p:nvPr/>
          </p:nvSpPr>
          <p:spPr>
            <a:xfrm>
              <a:off x="3848491" y="4714884"/>
              <a:ext cx="1005403" cy="584775"/>
            </a:xfrm>
            <a:prstGeom prst="rect">
              <a:avLst/>
            </a:prstGeom>
            <a:noFill/>
          </p:spPr>
          <p:txBody>
            <a:bodyPr wrap="none" rtlCol="0">
              <a:spAutoFit/>
            </a:bodyPr>
            <a:lstStyle/>
            <a:p>
              <a:r>
                <a:rPr lang="zh-TW" altLang="en-US" sz="1600" dirty="0" smtClean="0"/>
                <a:t>較低層的</a:t>
              </a:r>
              <a:endParaRPr lang="en-US" altLang="zh-TW" sz="1600" dirty="0" smtClean="0"/>
            </a:p>
            <a:p>
              <a:r>
                <a:rPr lang="zh-TW" altLang="en-US" sz="1600" dirty="0" smtClean="0"/>
                <a:t>正確等級</a:t>
              </a:r>
              <a:endParaRPr lang="zh-TW" altLang="en-US" sz="1600" dirty="0"/>
            </a:p>
          </p:txBody>
        </p:sp>
        <p:sp>
          <p:nvSpPr>
            <p:cNvPr id="12" name="矩形 11"/>
            <p:cNvSpPr/>
            <p:nvPr/>
          </p:nvSpPr>
          <p:spPr>
            <a:xfrm>
              <a:off x="3857620" y="2000240"/>
              <a:ext cx="464347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3" name="文字方塊 12"/>
            <p:cNvSpPr txBox="1"/>
            <p:nvPr/>
          </p:nvSpPr>
          <p:spPr>
            <a:xfrm>
              <a:off x="3848491" y="2272721"/>
              <a:ext cx="1005403" cy="584775"/>
            </a:xfrm>
            <a:prstGeom prst="rect">
              <a:avLst/>
            </a:prstGeom>
            <a:noFill/>
          </p:spPr>
          <p:txBody>
            <a:bodyPr wrap="none" rtlCol="0">
              <a:spAutoFit/>
            </a:bodyPr>
            <a:lstStyle/>
            <a:p>
              <a:r>
                <a:rPr lang="zh-TW" altLang="en-US" sz="1600" dirty="0" smtClean="0"/>
                <a:t>較高層的</a:t>
              </a:r>
              <a:endParaRPr lang="en-US" altLang="zh-TW" sz="1600" dirty="0" smtClean="0"/>
            </a:p>
            <a:p>
              <a:r>
                <a:rPr lang="zh-TW" altLang="en-US" sz="1600" dirty="0" smtClean="0"/>
                <a:t>正確等級</a:t>
              </a:r>
              <a:endParaRPr lang="zh-TW" altLang="en-US" sz="1600" dirty="0"/>
            </a:p>
          </p:txBody>
        </p:sp>
        <p:sp>
          <p:nvSpPr>
            <p:cNvPr id="14" name="禁止標誌 13"/>
            <p:cNvSpPr/>
            <p:nvPr/>
          </p:nvSpPr>
          <p:spPr>
            <a:xfrm>
              <a:off x="5143504" y="4714884"/>
              <a:ext cx="571504" cy="57150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甜甜圈 14"/>
            <p:cNvSpPr/>
            <p:nvPr/>
          </p:nvSpPr>
          <p:spPr>
            <a:xfrm>
              <a:off x="6357950" y="4714884"/>
              <a:ext cx="571504" cy="571504"/>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7" name="甜甜圈 16"/>
            <p:cNvSpPr/>
            <p:nvPr/>
          </p:nvSpPr>
          <p:spPr>
            <a:xfrm>
              <a:off x="5143504" y="2285992"/>
              <a:ext cx="571504" cy="571504"/>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 name="禁止標誌 17"/>
            <p:cNvSpPr/>
            <p:nvPr/>
          </p:nvSpPr>
          <p:spPr>
            <a:xfrm>
              <a:off x="6357950" y="2285992"/>
              <a:ext cx="571504" cy="57150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禁止標誌 18"/>
            <p:cNvSpPr/>
            <p:nvPr/>
          </p:nvSpPr>
          <p:spPr>
            <a:xfrm>
              <a:off x="7500958" y="2285992"/>
              <a:ext cx="571504" cy="57150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 name="文字方塊 21"/>
            <p:cNvSpPr txBox="1"/>
            <p:nvPr/>
          </p:nvSpPr>
          <p:spPr>
            <a:xfrm>
              <a:off x="4835064" y="5786454"/>
              <a:ext cx="1237134" cy="307777"/>
            </a:xfrm>
            <a:prstGeom prst="rect">
              <a:avLst/>
            </a:prstGeom>
            <a:noFill/>
          </p:spPr>
          <p:txBody>
            <a:bodyPr wrap="none" rtlCol="0">
              <a:spAutoFit/>
            </a:bodyPr>
            <a:lstStyle/>
            <a:p>
              <a:r>
                <a:rPr lang="en-US" altLang="zh-TW" sz="1400" b="1" dirty="0" smtClean="0">
                  <a:solidFill>
                    <a:srgbClr val="FF0000"/>
                  </a:solidFill>
                  <a:latin typeface="Calibri" pitchFamily="34" charset="0"/>
                </a:rPr>
                <a:t>No read down</a:t>
              </a:r>
              <a:endParaRPr lang="zh-TW" altLang="en-US" sz="1400" b="1" dirty="0">
                <a:solidFill>
                  <a:srgbClr val="FF0000"/>
                </a:solidFill>
                <a:latin typeface="Calibri" pitchFamily="34" charset="0"/>
              </a:endParaRPr>
            </a:p>
          </p:txBody>
        </p:sp>
        <p:sp>
          <p:nvSpPr>
            <p:cNvPr id="23" name="文字方塊 22"/>
            <p:cNvSpPr txBox="1"/>
            <p:nvPr/>
          </p:nvSpPr>
          <p:spPr>
            <a:xfrm>
              <a:off x="6151069" y="5786454"/>
              <a:ext cx="1064137" cy="307777"/>
            </a:xfrm>
            <a:prstGeom prst="rect">
              <a:avLst/>
            </a:prstGeom>
            <a:noFill/>
          </p:spPr>
          <p:txBody>
            <a:bodyPr wrap="none" rtlCol="0">
              <a:spAutoFit/>
            </a:bodyPr>
            <a:lstStyle/>
            <a:p>
              <a:r>
                <a:rPr lang="en-US" altLang="zh-TW" sz="1400" b="1" dirty="0" smtClean="0">
                  <a:solidFill>
                    <a:srgbClr val="FF0000"/>
                  </a:solidFill>
                  <a:latin typeface="Calibri" pitchFamily="34" charset="0"/>
                </a:rPr>
                <a:t>No write up</a:t>
              </a:r>
              <a:endParaRPr lang="zh-TW" altLang="en-US" sz="1400" b="1" dirty="0">
                <a:solidFill>
                  <a:srgbClr val="FF0000"/>
                </a:solidFill>
                <a:latin typeface="Calibri" pitchFamily="34" charset="0"/>
              </a:endParaRPr>
            </a:p>
          </p:txBody>
        </p:sp>
        <p:sp>
          <p:nvSpPr>
            <p:cNvPr id="24" name="文字方塊 23"/>
            <p:cNvSpPr txBox="1"/>
            <p:nvPr/>
          </p:nvSpPr>
          <p:spPr>
            <a:xfrm>
              <a:off x="7466440" y="5786454"/>
              <a:ext cx="963212" cy="523220"/>
            </a:xfrm>
            <a:prstGeom prst="rect">
              <a:avLst/>
            </a:prstGeom>
            <a:noFill/>
          </p:spPr>
          <p:txBody>
            <a:bodyPr wrap="none" rtlCol="0">
              <a:spAutoFit/>
            </a:bodyPr>
            <a:lstStyle/>
            <a:p>
              <a:pPr algn="ctr"/>
              <a:r>
                <a:rPr lang="en-US" altLang="zh-TW" sz="1400" b="1" dirty="0" smtClean="0">
                  <a:solidFill>
                    <a:srgbClr val="FF0000"/>
                  </a:solidFill>
                  <a:latin typeface="Calibri" pitchFamily="34" charset="0"/>
                </a:rPr>
                <a:t>No higher</a:t>
              </a:r>
            </a:p>
            <a:p>
              <a:pPr algn="ctr"/>
              <a:r>
                <a:rPr lang="en-US" altLang="zh-TW" sz="1400" b="1" dirty="0" smtClean="0">
                  <a:solidFill>
                    <a:srgbClr val="FF0000"/>
                  </a:solidFill>
                  <a:latin typeface="Calibri" pitchFamily="34" charset="0"/>
                </a:rPr>
                <a:t>invocation</a:t>
              </a:r>
              <a:endParaRPr lang="zh-TW" altLang="en-US" sz="1400" b="1" dirty="0">
                <a:solidFill>
                  <a:srgbClr val="FF0000"/>
                </a:solidFill>
                <a:latin typeface="Calibri" pitchFamily="34" charset="0"/>
              </a:endParaRPr>
            </a:p>
          </p:txBody>
        </p:sp>
        <p:cxnSp>
          <p:nvCxnSpPr>
            <p:cNvPr id="29" name="直線單箭頭接點 28"/>
            <p:cNvCxnSpPr>
              <a:stCxn id="8" idx="2"/>
              <a:endCxn id="15" idx="0"/>
            </p:cNvCxnSpPr>
            <p:nvPr/>
          </p:nvCxnSpPr>
          <p:spPr>
            <a:xfrm rot="5400000">
              <a:off x="6322231" y="4393413"/>
              <a:ext cx="642942" cy="1588"/>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7" idx="0"/>
              <a:endCxn id="17" idx="4"/>
            </p:cNvCxnSpPr>
            <p:nvPr/>
          </p:nvCxnSpPr>
          <p:spPr>
            <a:xfrm rot="5400000" flipH="1" flipV="1">
              <a:off x="5072066" y="3214686"/>
              <a:ext cx="714380" cy="1588"/>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Bell-LaPadula &amp; Biba </a:t>
            </a:r>
            <a:r>
              <a:rPr lang="zh-TW" altLang="en-US" dirty="0" smtClean="0"/>
              <a:t>聯合模型</a:t>
            </a:r>
            <a:endParaRPr lang="zh-TW" altLang="en-US" dirty="0"/>
          </a:p>
        </p:txBody>
      </p:sp>
      <p:sp>
        <p:nvSpPr>
          <p:cNvPr id="4" name="內容版面配置區 1"/>
          <p:cNvSpPr>
            <a:spLocks noGrp="1"/>
          </p:cNvSpPr>
          <p:nvPr>
            <p:ph idx="1"/>
          </p:nvPr>
        </p:nvSpPr>
        <p:spPr>
          <a:xfrm>
            <a:off x="285720" y="1357298"/>
            <a:ext cx="3278168" cy="5715040"/>
          </a:xfrm>
        </p:spPr>
        <p:txBody>
          <a:bodyPr>
            <a:normAutofit/>
          </a:bodyPr>
          <a:lstStyle/>
          <a:p>
            <a:pPr>
              <a:spcBef>
                <a:spcPts val="1200"/>
              </a:spcBef>
            </a:pPr>
            <a:r>
              <a:rPr lang="zh-TW" altLang="en-US" sz="2000" dirty="0" smtClean="0"/>
              <a:t>主要是</a:t>
            </a:r>
            <a:r>
              <a:rPr lang="zh-TW" altLang="en-US" sz="2000" dirty="0" smtClean="0">
                <a:ea typeface="微軟正黑體"/>
              </a:rPr>
              <a:t>「機密等級」與 「正確等級」並不相同，一個資訊可能有很高的保密性卻很低的正確性，例如許多軍事情報都是如此。</a:t>
            </a:r>
            <a:endParaRPr lang="en-US" altLang="zh-TW" sz="2000" dirty="0" smtClean="0">
              <a:ea typeface="微軟正黑體"/>
            </a:endParaRPr>
          </a:p>
          <a:p>
            <a:pPr>
              <a:spcBef>
                <a:spcPts val="1200"/>
              </a:spcBef>
            </a:pPr>
            <a:r>
              <a:rPr lang="zh-TW" altLang="en-US" sz="2000" dirty="0" smtClean="0">
                <a:ea typeface="微軟正黑體"/>
              </a:rPr>
              <a:t>相反的，上市公司的公開財報並沒有保密性，但卻要求極高的正確性。</a:t>
            </a:r>
            <a:endParaRPr lang="en-US" altLang="zh-TW" sz="2000" dirty="0" smtClean="0">
              <a:ea typeface="微軟正黑體"/>
            </a:endParaRPr>
          </a:p>
        </p:txBody>
      </p:sp>
      <p:grpSp>
        <p:nvGrpSpPr>
          <p:cNvPr id="89" name="群組 88"/>
          <p:cNvGrpSpPr/>
          <p:nvPr/>
        </p:nvGrpSpPr>
        <p:grpSpPr>
          <a:xfrm>
            <a:off x="4286248" y="1357298"/>
            <a:ext cx="4079035" cy="5248011"/>
            <a:chOff x="4286248" y="1357298"/>
            <a:chExt cx="4079035" cy="5248011"/>
          </a:xfrm>
        </p:grpSpPr>
        <p:sp>
          <p:nvSpPr>
            <p:cNvPr id="26" name="矩形 25"/>
            <p:cNvSpPr/>
            <p:nvPr/>
          </p:nvSpPr>
          <p:spPr>
            <a:xfrm>
              <a:off x="4286248" y="2091649"/>
              <a:ext cx="4071966" cy="691154"/>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sp>
          <p:nvSpPr>
            <p:cNvPr id="27" name="文字方塊 26"/>
            <p:cNvSpPr txBox="1"/>
            <p:nvPr/>
          </p:nvSpPr>
          <p:spPr>
            <a:xfrm>
              <a:off x="4286248" y="2264438"/>
              <a:ext cx="800219" cy="470534"/>
            </a:xfrm>
            <a:prstGeom prst="rect">
              <a:avLst/>
            </a:prstGeom>
            <a:noFill/>
          </p:spPr>
          <p:txBody>
            <a:bodyPr wrap="none" rtlCol="0">
              <a:spAutoFit/>
            </a:bodyPr>
            <a:lstStyle/>
            <a:p>
              <a:r>
                <a:rPr lang="zh-TW" altLang="en-US" sz="1200" dirty="0" smtClean="0">
                  <a:solidFill>
                    <a:schemeClr val="bg1"/>
                  </a:solidFill>
                </a:rPr>
                <a:t>被指定的</a:t>
              </a:r>
              <a:endParaRPr lang="en-US" altLang="zh-TW" sz="1200" dirty="0" smtClean="0">
                <a:solidFill>
                  <a:schemeClr val="bg1"/>
                </a:solidFill>
              </a:endParaRPr>
            </a:p>
            <a:p>
              <a:r>
                <a:rPr lang="zh-TW" altLang="en-US" sz="1200" dirty="0" smtClean="0">
                  <a:solidFill>
                    <a:schemeClr val="bg1"/>
                  </a:solidFill>
                </a:rPr>
                <a:t>機密等級</a:t>
              </a:r>
              <a:endParaRPr lang="zh-TW" altLang="en-US" sz="1200" dirty="0">
                <a:solidFill>
                  <a:schemeClr val="bg1"/>
                </a:solidFill>
              </a:endParaRPr>
            </a:p>
          </p:txBody>
        </p:sp>
        <p:sp>
          <p:nvSpPr>
            <p:cNvPr id="28" name="矩形 27"/>
            <p:cNvSpPr/>
            <p:nvPr/>
          </p:nvSpPr>
          <p:spPr>
            <a:xfrm>
              <a:off x="5163287" y="2214554"/>
              <a:ext cx="1002330"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200" dirty="0" smtClean="0"/>
                <a:t>讀</a:t>
              </a:r>
              <a:endParaRPr lang="zh-TW" altLang="en-US" sz="1200" dirty="0"/>
            </a:p>
          </p:txBody>
        </p:sp>
        <p:sp>
          <p:nvSpPr>
            <p:cNvPr id="29" name="矩形 28"/>
            <p:cNvSpPr/>
            <p:nvPr/>
          </p:nvSpPr>
          <p:spPr>
            <a:xfrm>
              <a:off x="6228263" y="2214554"/>
              <a:ext cx="1002330"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200" dirty="0" smtClean="0"/>
                <a:t>寫</a:t>
              </a:r>
              <a:endParaRPr lang="zh-TW" altLang="en-US" sz="1200" dirty="0"/>
            </a:p>
          </p:txBody>
        </p:sp>
        <p:sp>
          <p:nvSpPr>
            <p:cNvPr id="30" name="矩形 29"/>
            <p:cNvSpPr/>
            <p:nvPr/>
          </p:nvSpPr>
          <p:spPr>
            <a:xfrm>
              <a:off x="7293238" y="2214554"/>
              <a:ext cx="93968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200" dirty="0" smtClean="0"/>
                <a:t>讀與寫</a:t>
              </a:r>
              <a:endParaRPr lang="zh-TW" altLang="en-US" sz="1200" dirty="0"/>
            </a:p>
          </p:txBody>
        </p:sp>
        <p:sp>
          <p:nvSpPr>
            <p:cNvPr id="31" name="矩形 30"/>
            <p:cNvSpPr/>
            <p:nvPr/>
          </p:nvSpPr>
          <p:spPr>
            <a:xfrm>
              <a:off x="4286248" y="2809284"/>
              <a:ext cx="4071966" cy="69115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200"/>
            </a:p>
          </p:txBody>
        </p:sp>
        <p:sp>
          <p:nvSpPr>
            <p:cNvPr id="32" name="文字方塊 31"/>
            <p:cNvSpPr txBox="1"/>
            <p:nvPr/>
          </p:nvSpPr>
          <p:spPr>
            <a:xfrm>
              <a:off x="4290870" y="2998789"/>
              <a:ext cx="800219" cy="470534"/>
            </a:xfrm>
            <a:prstGeom prst="rect">
              <a:avLst/>
            </a:prstGeom>
            <a:noFill/>
          </p:spPr>
          <p:txBody>
            <a:bodyPr wrap="none" rtlCol="0">
              <a:spAutoFit/>
            </a:bodyPr>
            <a:lstStyle/>
            <a:p>
              <a:r>
                <a:rPr lang="zh-TW" altLang="en-US" sz="1200" dirty="0" smtClean="0"/>
                <a:t>較低層的</a:t>
              </a:r>
              <a:endParaRPr lang="en-US" altLang="zh-TW" sz="1200" dirty="0" smtClean="0"/>
            </a:p>
            <a:p>
              <a:r>
                <a:rPr lang="zh-TW" altLang="en-US" sz="1200" dirty="0" smtClean="0"/>
                <a:t>機密等級</a:t>
              </a:r>
              <a:endParaRPr lang="zh-TW" altLang="en-US" sz="1200" dirty="0"/>
            </a:p>
          </p:txBody>
        </p:sp>
        <p:sp>
          <p:nvSpPr>
            <p:cNvPr id="33" name="矩形 32"/>
            <p:cNvSpPr/>
            <p:nvPr/>
          </p:nvSpPr>
          <p:spPr>
            <a:xfrm>
              <a:off x="4286248" y="1357298"/>
              <a:ext cx="4071966" cy="69115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200"/>
            </a:p>
          </p:txBody>
        </p:sp>
        <p:sp>
          <p:nvSpPr>
            <p:cNvPr id="34" name="文字方塊 33"/>
            <p:cNvSpPr txBox="1"/>
            <p:nvPr/>
          </p:nvSpPr>
          <p:spPr>
            <a:xfrm>
              <a:off x="4290870" y="1522062"/>
              <a:ext cx="800219" cy="470534"/>
            </a:xfrm>
            <a:prstGeom prst="rect">
              <a:avLst/>
            </a:prstGeom>
            <a:noFill/>
          </p:spPr>
          <p:txBody>
            <a:bodyPr wrap="none" rtlCol="0">
              <a:spAutoFit/>
            </a:bodyPr>
            <a:lstStyle/>
            <a:p>
              <a:r>
                <a:rPr lang="zh-TW" altLang="en-US" sz="1200" dirty="0" smtClean="0"/>
                <a:t>較高層的</a:t>
              </a:r>
              <a:endParaRPr lang="en-US" altLang="zh-TW" sz="1200" dirty="0" smtClean="0"/>
            </a:p>
            <a:p>
              <a:r>
                <a:rPr lang="zh-TW" altLang="en-US" sz="1200" dirty="0" smtClean="0"/>
                <a:t>機密等級</a:t>
              </a:r>
              <a:endParaRPr lang="zh-TW" altLang="en-US" sz="1200" dirty="0"/>
            </a:p>
          </p:txBody>
        </p:sp>
        <p:sp>
          <p:nvSpPr>
            <p:cNvPr id="36" name="甜甜圈 35"/>
            <p:cNvSpPr/>
            <p:nvPr/>
          </p:nvSpPr>
          <p:spPr>
            <a:xfrm>
              <a:off x="6572264" y="1500174"/>
              <a:ext cx="357190" cy="345577"/>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37" name="禁止標誌 36"/>
            <p:cNvSpPr/>
            <p:nvPr/>
          </p:nvSpPr>
          <p:spPr>
            <a:xfrm>
              <a:off x="7572396" y="1500174"/>
              <a:ext cx="357190" cy="345577"/>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38" name="甜甜圈 37"/>
            <p:cNvSpPr/>
            <p:nvPr/>
          </p:nvSpPr>
          <p:spPr>
            <a:xfrm>
              <a:off x="5500694" y="3011985"/>
              <a:ext cx="357190" cy="345577"/>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43" name="文字方塊 42"/>
            <p:cNvSpPr txBox="1"/>
            <p:nvPr/>
          </p:nvSpPr>
          <p:spPr>
            <a:xfrm>
              <a:off x="5190728" y="3500438"/>
              <a:ext cx="894669" cy="282320"/>
            </a:xfrm>
            <a:prstGeom prst="rect">
              <a:avLst/>
            </a:prstGeom>
            <a:noFill/>
          </p:spPr>
          <p:txBody>
            <a:bodyPr wrap="none" rtlCol="0">
              <a:spAutoFit/>
            </a:bodyPr>
            <a:lstStyle/>
            <a:p>
              <a:r>
                <a:rPr lang="en-US" altLang="zh-TW" sz="1200" b="1" dirty="0" smtClean="0">
                  <a:solidFill>
                    <a:srgbClr val="FF0000"/>
                  </a:solidFill>
                  <a:latin typeface="Calibri" pitchFamily="34" charset="0"/>
                </a:rPr>
                <a:t>No read up</a:t>
              </a:r>
              <a:endParaRPr lang="zh-TW" altLang="en-US" sz="1200" b="1" dirty="0">
                <a:solidFill>
                  <a:srgbClr val="FF0000"/>
                </a:solidFill>
                <a:latin typeface="Calibri" pitchFamily="34" charset="0"/>
              </a:endParaRPr>
            </a:p>
          </p:txBody>
        </p:sp>
        <p:sp>
          <p:nvSpPr>
            <p:cNvPr id="44" name="文字方塊 43"/>
            <p:cNvSpPr txBox="1"/>
            <p:nvPr/>
          </p:nvSpPr>
          <p:spPr>
            <a:xfrm>
              <a:off x="6159336" y="3500438"/>
              <a:ext cx="1141082" cy="282320"/>
            </a:xfrm>
            <a:prstGeom prst="rect">
              <a:avLst/>
            </a:prstGeom>
            <a:noFill/>
          </p:spPr>
          <p:txBody>
            <a:bodyPr wrap="none" rtlCol="0">
              <a:spAutoFit/>
            </a:bodyPr>
            <a:lstStyle/>
            <a:p>
              <a:r>
                <a:rPr lang="en-US" altLang="zh-TW" sz="1200" b="1" dirty="0" smtClean="0">
                  <a:solidFill>
                    <a:srgbClr val="FF0000"/>
                  </a:solidFill>
                  <a:latin typeface="Calibri" pitchFamily="34" charset="0"/>
                </a:rPr>
                <a:t>No write down</a:t>
              </a:r>
              <a:endParaRPr lang="zh-TW" altLang="en-US" sz="1200" b="1" dirty="0">
                <a:solidFill>
                  <a:srgbClr val="FF0000"/>
                </a:solidFill>
                <a:latin typeface="Calibri" pitchFamily="34" charset="0"/>
              </a:endParaRPr>
            </a:p>
          </p:txBody>
        </p:sp>
        <p:sp>
          <p:nvSpPr>
            <p:cNvPr id="45" name="文字方塊 44"/>
            <p:cNvSpPr txBox="1"/>
            <p:nvPr/>
          </p:nvSpPr>
          <p:spPr>
            <a:xfrm>
              <a:off x="7411496" y="3500438"/>
              <a:ext cx="953787" cy="282320"/>
            </a:xfrm>
            <a:prstGeom prst="rect">
              <a:avLst/>
            </a:prstGeom>
            <a:noFill/>
          </p:spPr>
          <p:txBody>
            <a:bodyPr wrap="none" rtlCol="0">
              <a:spAutoFit/>
            </a:bodyPr>
            <a:lstStyle/>
            <a:p>
              <a:r>
                <a:rPr lang="en-US" altLang="zh-TW" sz="1200" b="1" dirty="0" smtClean="0">
                  <a:solidFill>
                    <a:srgbClr val="FF0000"/>
                  </a:solidFill>
                  <a:latin typeface="Calibri" pitchFamily="34" charset="0"/>
                </a:rPr>
                <a:t>Constrained</a:t>
              </a:r>
              <a:endParaRPr lang="zh-TW" altLang="en-US" sz="1200" b="1" dirty="0">
                <a:solidFill>
                  <a:srgbClr val="FF0000"/>
                </a:solidFill>
                <a:latin typeface="Calibri" pitchFamily="34" charset="0"/>
              </a:endParaRPr>
            </a:p>
          </p:txBody>
        </p:sp>
        <p:sp>
          <p:nvSpPr>
            <p:cNvPr id="47" name="矩形 46"/>
            <p:cNvSpPr/>
            <p:nvPr/>
          </p:nvSpPr>
          <p:spPr>
            <a:xfrm>
              <a:off x="4294238" y="4725257"/>
              <a:ext cx="4063976" cy="682120"/>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sp>
          <p:nvSpPr>
            <p:cNvPr id="48" name="文字方塊 47"/>
            <p:cNvSpPr txBox="1"/>
            <p:nvPr/>
          </p:nvSpPr>
          <p:spPr>
            <a:xfrm>
              <a:off x="4289625" y="4887867"/>
              <a:ext cx="800219" cy="461665"/>
            </a:xfrm>
            <a:prstGeom prst="rect">
              <a:avLst/>
            </a:prstGeom>
            <a:noFill/>
          </p:spPr>
          <p:txBody>
            <a:bodyPr wrap="none" rtlCol="0">
              <a:spAutoFit/>
            </a:bodyPr>
            <a:lstStyle/>
            <a:p>
              <a:r>
                <a:rPr lang="zh-TW" altLang="en-US" sz="1200" dirty="0" smtClean="0">
                  <a:solidFill>
                    <a:schemeClr val="bg1"/>
                  </a:solidFill>
                </a:rPr>
                <a:t>被指定的</a:t>
              </a:r>
              <a:endParaRPr lang="en-US" altLang="zh-TW" sz="1200" dirty="0" smtClean="0">
                <a:solidFill>
                  <a:schemeClr val="bg1"/>
                </a:solidFill>
              </a:endParaRPr>
            </a:p>
            <a:p>
              <a:r>
                <a:rPr lang="zh-TW" altLang="en-US" sz="1200" dirty="0" smtClean="0">
                  <a:solidFill>
                    <a:schemeClr val="bg1"/>
                  </a:solidFill>
                </a:rPr>
                <a:t>正確等級</a:t>
              </a:r>
              <a:endParaRPr lang="zh-TW" altLang="en-US" sz="1200" dirty="0">
                <a:solidFill>
                  <a:schemeClr val="bg1"/>
                </a:solidFill>
              </a:endParaRPr>
            </a:p>
          </p:txBody>
        </p:sp>
        <p:sp>
          <p:nvSpPr>
            <p:cNvPr id="49" name="矩形 48"/>
            <p:cNvSpPr/>
            <p:nvPr/>
          </p:nvSpPr>
          <p:spPr>
            <a:xfrm>
              <a:off x="5169556" y="4857760"/>
              <a:ext cx="1000363"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200" dirty="0" smtClean="0"/>
                <a:t>讀</a:t>
              </a:r>
              <a:endParaRPr lang="zh-TW" altLang="en-US" sz="1200" dirty="0"/>
            </a:p>
          </p:txBody>
        </p:sp>
        <p:sp>
          <p:nvSpPr>
            <p:cNvPr id="50" name="矩形 49"/>
            <p:cNvSpPr/>
            <p:nvPr/>
          </p:nvSpPr>
          <p:spPr>
            <a:xfrm>
              <a:off x="6232442" y="4857760"/>
              <a:ext cx="1000363"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200" dirty="0" smtClean="0"/>
                <a:t>寫</a:t>
              </a:r>
              <a:endParaRPr lang="zh-TW" altLang="en-US" sz="1200" dirty="0"/>
            </a:p>
          </p:txBody>
        </p:sp>
        <p:sp>
          <p:nvSpPr>
            <p:cNvPr id="51" name="矩形 50"/>
            <p:cNvSpPr/>
            <p:nvPr/>
          </p:nvSpPr>
          <p:spPr>
            <a:xfrm>
              <a:off x="7295328" y="4857760"/>
              <a:ext cx="937841"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200" dirty="0" smtClean="0"/>
                <a:t>送出服務命令</a:t>
              </a:r>
              <a:endParaRPr lang="zh-TW" altLang="en-US" sz="1200" dirty="0"/>
            </a:p>
          </p:txBody>
        </p:sp>
        <p:sp>
          <p:nvSpPr>
            <p:cNvPr id="52" name="矩形 51"/>
            <p:cNvSpPr/>
            <p:nvPr/>
          </p:nvSpPr>
          <p:spPr>
            <a:xfrm>
              <a:off x="4294238" y="5450009"/>
              <a:ext cx="4063976" cy="68212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200"/>
            </a:p>
          </p:txBody>
        </p:sp>
        <p:sp>
          <p:nvSpPr>
            <p:cNvPr id="53" name="文字方塊 52"/>
            <p:cNvSpPr txBox="1"/>
            <p:nvPr/>
          </p:nvSpPr>
          <p:spPr>
            <a:xfrm>
              <a:off x="4286248" y="5620539"/>
              <a:ext cx="800219" cy="461665"/>
            </a:xfrm>
            <a:prstGeom prst="rect">
              <a:avLst/>
            </a:prstGeom>
            <a:noFill/>
          </p:spPr>
          <p:txBody>
            <a:bodyPr wrap="none" rtlCol="0">
              <a:spAutoFit/>
            </a:bodyPr>
            <a:lstStyle/>
            <a:p>
              <a:r>
                <a:rPr lang="zh-TW" altLang="en-US" sz="1200" dirty="0" smtClean="0"/>
                <a:t>較低層的</a:t>
              </a:r>
              <a:endParaRPr lang="en-US" altLang="zh-TW" sz="1200" dirty="0" smtClean="0"/>
            </a:p>
            <a:p>
              <a:r>
                <a:rPr lang="zh-TW" altLang="en-US" sz="1200" dirty="0" smtClean="0"/>
                <a:t>正確等級</a:t>
              </a:r>
              <a:endParaRPr lang="zh-TW" altLang="en-US" sz="1200" dirty="0"/>
            </a:p>
          </p:txBody>
        </p:sp>
        <p:sp>
          <p:nvSpPr>
            <p:cNvPr id="54" name="矩形 53"/>
            <p:cNvSpPr/>
            <p:nvPr/>
          </p:nvSpPr>
          <p:spPr>
            <a:xfrm>
              <a:off x="4294238" y="4000504"/>
              <a:ext cx="4063976" cy="68212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200"/>
            </a:p>
          </p:txBody>
        </p:sp>
        <p:sp>
          <p:nvSpPr>
            <p:cNvPr id="55" name="文字方塊 54"/>
            <p:cNvSpPr txBox="1"/>
            <p:nvPr/>
          </p:nvSpPr>
          <p:spPr>
            <a:xfrm>
              <a:off x="4286248" y="4163114"/>
              <a:ext cx="800219" cy="461665"/>
            </a:xfrm>
            <a:prstGeom prst="rect">
              <a:avLst/>
            </a:prstGeom>
            <a:noFill/>
          </p:spPr>
          <p:txBody>
            <a:bodyPr wrap="none" rtlCol="0">
              <a:spAutoFit/>
            </a:bodyPr>
            <a:lstStyle/>
            <a:p>
              <a:r>
                <a:rPr lang="zh-TW" altLang="en-US" sz="1200" dirty="0" smtClean="0"/>
                <a:t>較高層的</a:t>
              </a:r>
              <a:endParaRPr lang="en-US" altLang="zh-TW" sz="1200" dirty="0" smtClean="0"/>
            </a:p>
            <a:p>
              <a:r>
                <a:rPr lang="zh-TW" altLang="en-US" sz="1200" dirty="0" smtClean="0"/>
                <a:t>正確等級</a:t>
              </a:r>
              <a:endParaRPr lang="zh-TW" altLang="en-US" sz="1200" dirty="0"/>
            </a:p>
          </p:txBody>
        </p:sp>
        <p:sp>
          <p:nvSpPr>
            <p:cNvPr id="61" name="文字方塊 60"/>
            <p:cNvSpPr txBox="1"/>
            <p:nvPr/>
          </p:nvSpPr>
          <p:spPr>
            <a:xfrm>
              <a:off x="5149699" y="6143644"/>
              <a:ext cx="1093120" cy="276999"/>
            </a:xfrm>
            <a:prstGeom prst="rect">
              <a:avLst/>
            </a:prstGeom>
            <a:noFill/>
          </p:spPr>
          <p:txBody>
            <a:bodyPr wrap="none" rtlCol="0">
              <a:spAutoFit/>
            </a:bodyPr>
            <a:lstStyle/>
            <a:p>
              <a:r>
                <a:rPr lang="en-US" altLang="zh-TW" sz="1200" b="1" dirty="0" smtClean="0">
                  <a:solidFill>
                    <a:srgbClr val="FF0000"/>
                  </a:solidFill>
                  <a:latin typeface="Calibri" pitchFamily="34" charset="0"/>
                </a:rPr>
                <a:t>No read down</a:t>
              </a:r>
              <a:endParaRPr lang="zh-TW" altLang="en-US" sz="1200" b="1" dirty="0">
                <a:solidFill>
                  <a:srgbClr val="FF0000"/>
                </a:solidFill>
                <a:latin typeface="Calibri" pitchFamily="34" charset="0"/>
              </a:endParaRPr>
            </a:p>
          </p:txBody>
        </p:sp>
        <p:sp>
          <p:nvSpPr>
            <p:cNvPr id="62" name="文字方塊 61"/>
            <p:cNvSpPr txBox="1"/>
            <p:nvPr/>
          </p:nvSpPr>
          <p:spPr>
            <a:xfrm>
              <a:off x="6301470" y="6143644"/>
              <a:ext cx="942630" cy="276999"/>
            </a:xfrm>
            <a:prstGeom prst="rect">
              <a:avLst/>
            </a:prstGeom>
            <a:noFill/>
          </p:spPr>
          <p:txBody>
            <a:bodyPr wrap="none" rtlCol="0">
              <a:spAutoFit/>
            </a:bodyPr>
            <a:lstStyle/>
            <a:p>
              <a:r>
                <a:rPr lang="en-US" altLang="zh-TW" sz="1200" b="1" dirty="0" smtClean="0">
                  <a:solidFill>
                    <a:srgbClr val="FF0000"/>
                  </a:solidFill>
                  <a:latin typeface="Calibri" pitchFamily="34" charset="0"/>
                </a:rPr>
                <a:t>No write up</a:t>
              </a:r>
              <a:endParaRPr lang="zh-TW" altLang="en-US" sz="1200" b="1" dirty="0">
                <a:solidFill>
                  <a:srgbClr val="FF0000"/>
                </a:solidFill>
                <a:latin typeface="Calibri" pitchFamily="34" charset="0"/>
              </a:endParaRPr>
            </a:p>
          </p:txBody>
        </p:sp>
        <p:sp>
          <p:nvSpPr>
            <p:cNvPr id="63" name="文字方塊 62"/>
            <p:cNvSpPr txBox="1"/>
            <p:nvPr/>
          </p:nvSpPr>
          <p:spPr>
            <a:xfrm>
              <a:off x="7452686" y="6143644"/>
              <a:ext cx="853632" cy="461665"/>
            </a:xfrm>
            <a:prstGeom prst="rect">
              <a:avLst/>
            </a:prstGeom>
            <a:noFill/>
          </p:spPr>
          <p:txBody>
            <a:bodyPr wrap="none" rtlCol="0">
              <a:spAutoFit/>
            </a:bodyPr>
            <a:lstStyle/>
            <a:p>
              <a:pPr algn="ctr"/>
              <a:r>
                <a:rPr lang="en-US" altLang="zh-TW" sz="1200" b="1" dirty="0" smtClean="0">
                  <a:solidFill>
                    <a:srgbClr val="FF0000"/>
                  </a:solidFill>
                  <a:latin typeface="Calibri" pitchFamily="34" charset="0"/>
                </a:rPr>
                <a:t>No higher</a:t>
              </a:r>
            </a:p>
            <a:p>
              <a:pPr algn="ctr"/>
              <a:r>
                <a:rPr lang="en-US" altLang="zh-TW" sz="1200" b="1" dirty="0" smtClean="0">
                  <a:solidFill>
                    <a:srgbClr val="FF0000"/>
                  </a:solidFill>
                  <a:latin typeface="Calibri" pitchFamily="34" charset="0"/>
                </a:rPr>
                <a:t>invocation</a:t>
              </a:r>
              <a:endParaRPr lang="zh-TW" altLang="en-US" sz="1200" b="1" dirty="0">
                <a:solidFill>
                  <a:srgbClr val="FF0000"/>
                </a:solidFill>
                <a:latin typeface="Calibri" pitchFamily="34" charset="0"/>
              </a:endParaRPr>
            </a:p>
          </p:txBody>
        </p:sp>
        <p:sp>
          <p:nvSpPr>
            <p:cNvPr id="78" name="甜甜圈 77"/>
            <p:cNvSpPr/>
            <p:nvPr/>
          </p:nvSpPr>
          <p:spPr>
            <a:xfrm>
              <a:off x="5500694" y="4143380"/>
              <a:ext cx="357190" cy="345577"/>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79" name="甜甜圈 78"/>
            <p:cNvSpPr/>
            <p:nvPr/>
          </p:nvSpPr>
          <p:spPr>
            <a:xfrm>
              <a:off x="6572264" y="5655191"/>
              <a:ext cx="357190" cy="345577"/>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83" name="禁止標誌 82"/>
            <p:cNvSpPr/>
            <p:nvPr/>
          </p:nvSpPr>
          <p:spPr>
            <a:xfrm>
              <a:off x="5500694" y="1500174"/>
              <a:ext cx="357190" cy="345577"/>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84" name="禁止標誌 83"/>
            <p:cNvSpPr/>
            <p:nvPr/>
          </p:nvSpPr>
          <p:spPr>
            <a:xfrm>
              <a:off x="6572264" y="3011985"/>
              <a:ext cx="357190" cy="345577"/>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85" name="禁止標誌 84"/>
            <p:cNvSpPr/>
            <p:nvPr/>
          </p:nvSpPr>
          <p:spPr>
            <a:xfrm>
              <a:off x="7572396" y="3011985"/>
              <a:ext cx="357190" cy="345577"/>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86" name="禁止標誌 85"/>
            <p:cNvSpPr/>
            <p:nvPr/>
          </p:nvSpPr>
          <p:spPr>
            <a:xfrm>
              <a:off x="7572396" y="4154993"/>
              <a:ext cx="357190" cy="345577"/>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87" name="禁止標誌 86"/>
            <p:cNvSpPr/>
            <p:nvPr/>
          </p:nvSpPr>
          <p:spPr>
            <a:xfrm>
              <a:off x="6572264" y="4154993"/>
              <a:ext cx="357190" cy="345577"/>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sp>
          <p:nvSpPr>
            <p:cNvPr id="88" name="禁止標誌 87"/>
            <p:cNvSpPr/>
            <p:nvPr/>
          </p:nvSpPr>
          <p:spPr>
            <a:xfrm>
              <a:off x="5500694" y="5655191"/>
              <a:ext cx="357190" cy="345577"/>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solidFill>
                  <a:schemeClr val="tx1"/>
                </a:solidFill>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214272" cy="5500702"/>
          </a:xfrm>
        </p:spPr>
        <p:txBody>
          <a:bodyPr>
            <a:normAutofit/>
          </a:bodyPr>
          <a:lstStyle/>
          <a:p>
            <a:pPr>
              <a:spcBef>
                <a:spcPts val="1200"/>
              </a:spcBef>
            </a:pPr>
            <a:r>
              <a:rPr lang="zh-TW" altLang="en-US" sz="2000" dirty="0" smtClean="0"/>
              <a:t>一個</a:t>
            </a:r>
            <a:r>
              <a:rPr lang="zh-TW" altLang="en-US" sz="2000" dirty="0" smtClean="0">
                <a:ea typeface="微軟正黑體"/>
              </a:rPr>
              <a:t>「</a:t>
            </a:r>
            <a:r>
              <a:rPr lang="zh-TW" altLang="en-US" sz="2000" dirty="0" smtClean="0"/>
              <a:t>主體</a:t>
            </a:r>
            <a:r>
              <a:rPr lang="zh-TW" altLang="en-US" sz="2000" dirty="0" smtClean="0">
                <a:ea typeface="微軟正黑體"/>
              </a:rPr>
              <a:t>」就</a:t>
            </a:r>
            <a:r>
              <a:rPr lang="zh-TW" altLang="en-US" sz="2000" dirty="0" smtClean="0"/>
              <a:t>是使用者。</a:t>
            </a:r>
            <a:endParaRPr lang="en-US" altLang="zh-TW" sz="2000" dirty="0" smtClean="0">
              <a:ea typeface="微軟正黑體"/>
            </a:endParaRPr>
          </a:p>
          <a:p>
            <a:pPr>
              <a:spcBef>
                <a:spcPts val="1200"/>
              </a:spcBef>
            </a:pPr>
            <a:r>
              <a:rPr lang="zh-TW" altLang="en-US" sz="2000" dirty="0" smtClean="0"/>
              <a:t>一些</a:t>
            </a:r>
            <a:r>
              <a:rPr lang="zh-TW" altLang="en-US" sz="2000" dirty="0" smtClean="0">
                <a:ea typeface="微軟正黑體"/>
              </a:rPr>
              <a:t>「</a:t>
            </a:r>
            <a:r>
              <a:rPr lang="zh-TW" altLang="en-US" sz="2000" dirty="0" smtClean="0"/>
              <a:t>程式</a:t>
            </a:r>
            <a:r>
              <a:rPr lang="zh-TW" altLang="en-US" sz="2000" dirty="0" smtClean="0">
                <a:ea typeface="微軟正黑體"/>
              </a:rPr>
              <a:t>」</a:t>
            </a:r>
            <a:r>
              <a:rPr lang="zh-TW" altLang="en-US" sz="2000" dirty="0" smtClean="0"/>
              <a:t>稱做 </a:t>
            </a:r>
            <a:r>
              <a:rPr lang="en-US" altLang="zh-TW" sz="2000" dirty="0" smtClean="0"/>
              <a:t>transformation procedures (TP)</a:t>
            </a:r>
            <a:r>
              <a:rPr lang="zh-TW" altLang="en-US" sz="2000" dirty="0" smtClean="0"/>
              <a:t>，包括讀、寫、變更等。</a:t>
            </a:r>
            <a:endParaRPr lang="en-US" altLang="zh-TW" sz="2000" dirty="0" smtClean="0"/>
          </a:p>
          <a:p>
            <a:pPr>
              <a:spcBef>
                <a:spcPts val="1200"/>
              </a:spcBef>
            </a:pPr>
            <a:r>
              <a:rPr lang="zh-TW" altLang="en-US" sz="2000" dirty="0" smtClean="0"/>
              <a:t>一些需要被保護的</a:t>
            </a:r>
            <a:r>
              <a:rPr lang="zh-TW" altLang="en-US" sz="2000" dirty="0" smtClean="0">
                <a:ea typeface="微軟正黑體"/>
              </a:rPr>
              <a:t>「物件」稱做 </a:t>
            </a:r>
            <a:r>
              <a:rPr lang="en-US" altLang="zh-TW" sz="2000" dirty="0" smtClean="0">
                <a:ea typeface="微軟正黑體"/>
              </a:rPr>
              <a:t>constrained data items (CDI)</a:t>
            </a:r>
          </a:p>
          <a:p>
            <a:pPr>
              <a:spcBef>
                <a:spcPts val="1200"/>
              </a:spcBef>
            </a:pPr>
            <a:r>
              <a:rPr lang="zh-TW" altLang="en-US" sz="2000" dirty="0" smtClean="0">
                <a:ea typeface="微軟正黑體"/>
              </a:rPr>
              <a:t>主體要透過程式才能讀寫</a:t>
            </a:r>
            <a:r>
              <a:rPr lang="zh-TW" altLang="en-US" sz="2000" dirty="0" smtClean="0"/>
              <a:t>被保護的</a:t>
            </a:r>
            <a:r>
              <a:rPr lang="zh-TW" altLang="en-US" sz="2000" dirty="0" smtClean="0">
                <a:ea typeface="微軟正黑體"/>
              </a:rPr>
              <a:t>物件。</a:t>
            </a:r>
            <a:endParaRPr lang="en-US" altLang="zh-TW" sz="2000" dirty="0" smtClean="0">
              <a:ea typeface="微軟正黑體"/>
            </a:endParaRPr>
          </a:p>
          <a:p>
            <a:pPr>
              <a:spcBef>
                <a:spcPts val="1200"/>
              </a:spcBef>
            </a:pPr>
            <a:r>
              <a:rPr lang="zh-TW" altLang="en-US" sz="2000" dirty="0" smtClean="0"/>
              <a:t>還有不需要保護的物件 </a:t>
            </a:r>
            <a:r>
              <a:rPr lang="en-US" altLang="zh-TW" sz="2000" dirty="0" smtClean="0"/>
              <a:t>UDI</a:t>
            </a:r>
            <a:r>
              <a:rPr lang="zh-TW" altLang="en-US" sz="2000" dirty="0" smtClean="0"/>
              <a:t> </a:t>
            </a:r>
            <a:r>
              <a:rPr lang="en-US" altLang="zh-TW" sz="2000" dirty="0" smtClean="0"/>
              <a:t>(unconstrained data items) </a:t>
            </a:r>
            <a:r>
              <a:rPr lang="zh-TW" altLang="en-US" sz="2000" dirty="0" smtClean="0"/>
              <a:t>與維護一致性的 </a:t>
            </a:r>
            <a:r>
              <a:rPr lang="en-US" altLang="zh-TW" sz="2000" dirty="0" smtClean="0"/>
              <a:t>IVP</a:t>
            </a:r>
            <a:r>
              <a:rPr lang="zh-TW" altLang="en-US" sz="2000" dirty="0" smtClean="0"/>
              <a:t> </a:t>
            </a:r>
            <a:r>
              <a:rPr lang="en-US" altLang="zh-TW" sz="2000" dirty="0" smtClean="0"/>
              <a:t>(integrity verification procedures)</a:t>
            </a:r>
            <a:r>
              <a:rPr lang="zh-TW" altLang="en-US" sz="2000" dirty="0" smtClean="0"/>
              <a:t>。</a:t>
            </a:r>
            <a:endParaRPr lang="en-US" altLang="zh-TW" sz="2000" dirty="0" smtClean="0"/>
          </a:p>
        </p:txBody>
      </p:sp>
      <p:sp>
        <p:nvSpPr>
          <p:cNvPr id="3" name="標題 2"/>
          <p:cNvSpPr>
            <a:spLocks noGrp="1"/>
          </p:cNvSpPr>
          <p:nvPr>
            <p:ph type="title"/>
          </p:nvPr>
        </p:nvSpPr>
        <p:spPr/>
        <p:txBody>
          <a:bodyPr>
            <a:normAutofit/>
          </a:bodyPr>
          <a:lstStyle/>
          <a:p>
            <a:r>
              <a:rPr lang="en-US" altLang="zh-TW" dirty="0" smtClean="0"/>
              <a:t>Clark-Wilson </a:t>
            </a:r>
            <a:r>
              <a:rPr lang="zh-TW" altLang="en-US" dirty="0" smtClean="0"/>
              <a:t>模型</a:t>
            </a:r>
            <a:endParaRPr lang="zh-TW" altLang="en-US" dirty="0"/>
          </a:p>
        </p:txBody>
      </p:sp>
      <p:grpSp>
        <p:nvGrpSpPr>
          <p:cNvPr id="33" name="群組 32"/>
          <p:cNvGrpSpPr/>
          <p:nvPr/>
        </p:nvGrpSpPr>
        <p:grpSpPr>
          <a:xfrm>
            <a:off x="4786314" y="2018876"/>
            <a:ext cx="3571900" cy="4267644"/>
            <a:chOff x="4929190" y="1876000"/>
            <a:chExt cx="3571900" cy="4267644"/>
          </a:xfrm>
        </p:grpSpPr>
        <p:sp>
          <p:nvSpPr>
            <p:cNvPr id="4" name="橢圓 3"/>
            <p:cNvSpPr/>
            <p:nvPr/>
          </p:nvSpPr>
          <p:spPr>
            <a:xfrm>
              <a:off x="5786446" y="3571876"/>
              <a:ext cx="1071570" cy="1071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TP</a:t>
              </a:r>
              <a:endParaRPr lang="zh-TW" altLang="en-US" sz="1600" dirty="0">
                <a:latin typeface="Calibri" pitchFamily="34" charset="0"/>
              </a:endParaRPr>
            </a:p>
          </p:txBody>
        </p:sp>
        <p:sp>
          <p:nvSpPr>
            <p:cNvPr id="5" name="矩形 4"/>
            <p:cNvSpPr/>
            <p:nvPr/>
          </p:nvSpPr>
          <p:spPr>
            <a:xfrm>
              <a:off x="7286644" y="3071810"/>
              <a:ext cx="121444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Calibri" pitchFamily="34" charset="0"/>
              </a:endParaRPr>
            </a:p>
          </p:txBody>
        </p:sp>
        <p:sp>
          <p:nvSpPr>
            <p:cNvPr id="6" name="橢圓 5"/>
            <p:cNvSpPr/>
            <p:nvPr/>
          </p:nvSpPr>
          <p:spPr>
            <a:xfrm>
              <a:off x="7429520" y="3214686"/>
              <a:ext cx="928694" cy="5000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rPr>
                <a:t>CDI 1</a:t>
              </a:r>
              <a:endParaRPr lang="zh-TW" altLang="en-US" sz="1600" dirty="0">
                <a:latin typeface="Calibri" pitchFamily="34" charset="0"/>
              </a:endParaRPr>
            </a:p>
          </p:txBody>
        </p:sp>
        <p:sp>
          <p:nvSpPr>
            <p:cNvPr id="8" name="橢圓 7"/>
            <p:cNvSpPr/>
            <p:nvPr/>
          </p:nvSpPr>
          <p:spPr>
            <a:xfrm>
              <a:off x="7429520" y="3857628"/>
              <a:ext cx="928694" cy="5000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rPr>
                <a:t>CDI 2</a:t>
              </a:r>
              <a:endParaRPr lang="zh-TW" altLang="en-US" sz="1600" dirty="0">
                <a:latin typeface="Calibri" pitchFamily="34" charset="0"/>
              </a:endParaRPr>
            </a:p>
          </p:txBody>
        </p:sp>
        <p:sp>
          <p:nvSpPr>
            <p:cNvPr id="9" name="橢圓 8"/>
            <p:cNvSpPr/>
            <p:nvPr/>
          </p:nvSpPr>
          <p:spPr>
            <a:xfrm>
              <a:off x="7429520" y="4500570"/>
              <a:ext cx="928694" cy="5000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rPr>
                <a:t>CDI </a:t>
              </a:r>
              <a:r>
                <a:rPr lang="zh-TW" altLang="en-US" sz="1400" dirty="0" smtClean="0">
                  <a:latin typeface="Calibri" pitchFamily="34" charset="0"/>
                </a:rPr>
                <a:t>記錄</a:t>
              </a:r>
              <a:endParaRPr lang="zh-TW" altLang="en-US" sz="1400" dirty="0">
                <a:latin typeface="Calibri" pitchFamily="34" charset="0"/>
              </a:endParaRPr>
            </a:p>
          </p:txBody>
        </p:sp>
        <p:sp>
          <p:nvSpPr>
            <p:cNvPr id="10" name="橢圓 9"/>
            <p:cNvSpPr/>
            <p:nvPr/>
          </p:nvSpPr>
          <p:spPr>
            <a:xfrm>
              <a:off x="5857884" y="5214950"/>
              <a:ext cx="928694"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IVP</a:t>
              </a:r>
              <a:endParaRPr lang="zh-TW" altLang="en-US" sz="1600" dirty="0">
                <a:latin typeface="Calibri" pitchFamily="34" charset="0"/>
              </a:endParaRPr>
            </a:p>
          </p:txBody>
        </p:sp>
        <p:sp>
          <p:nvSpPr>
            <p:cNvPr id="11" name="文字方塊 10"/>
            <p:cNvSpPr txBox="1"/>
            <p:nvPr/>
          </p:nvSpPr>
          <p:spPr>
            <a:xfrm>
              <a:off x="5929322" y="1876000"/>
              <a:ext cx="800219" cy="338554"/>
            </a:xfrm>
            <a:prstGeom prst="rect">
              <a:avLst/>
            </a:prstGeom>
            <a:noFill/>
          </p:spPr>
          <p:txBody>
            <a:bodyPr wrap="none" rtlCol="0">
              <a:spAutoFit/>
            </a:bodyPr>
            <a:lstStyle/>
            <a:p>
              <a:r>
                <a:rPr lang="zh-TW" altLang="en-US" sz="1600" dirty="0" smtClean="0">
                  <a:latin typeface="Calibri" pitchFamily="34" charset="0"/>
                </a:rPr>
                <a:t>使用者</a:t>
              </a:r>
              <a:endParaRPr lang="zh-TW" altLang="en-US" sz="1600" dirty="0">
                <a:latin typeface="Calibri" pitchFamily="34" charset="0"/>
              </a:endParaRPr>
            </a:p>
          </p:txBody>
        </p:sp>
        <p:sp>
          <p:nvSpPr>
            <p:cNvPr id="13" name="橢圓 12"/>
            <p:cNvSpPr/>
            <p:nvPr/>
          </p:nvSpPr>
          <p:spPr>
            <a:xfrm>
              <a:off x="4929190" y="2643182"/>
              <a:ext cx="928694" cy="50006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rPr>
                <a:t>UDI</a:t>
              </a:r>
              <a:endParaRPr lang="zh-TW" altLang="en-US" sz="1600" dirty="0">
                <a:latin typeface="Calibri" pitchFamily="34" charset="0"/>
              </a:endParaRPr>
            </a:p>
          </p:txBody>
        </p:sp>
        <p:sp>
          <p:nvSpPr>
            <p:cNvPr id="14" name="向下箭號 13"/>
            <p:cNvSpPr/>
            <p:nvPr/>
          </p:nvSpPr>
          <p:spPr>
            <a:xfrm>
              <a:off x="6143636" y="2285992"/>
              <a:ext cx="357190" cy="1285884"/>
            </a:xfrm>
            <a:prstGeom prst="down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15" name="向上箭號 14"/>
            <p:cNvSpPr/>
            <p:nvPr/>
          </p:nvSpPr>
          <p:spPr>
            <a:xfrm>
              <a:off x="6143636" y="4643446"/>
              <a:ext cx="357190" cy="571504"/>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cxnSp>
          <p:nvCxnSpPr>
            <p:cNvPr id="17" name="直線單箭頭接點 16"/>
            <p:cNvCxnSpPr>
              <a:stCxn id="4" idx="7"/>
              <a:endCxn id="6" idx="2"/>
            </p:cNvCxnSpPr>
            <p:nvPr/>
          </p:nvCxnSpPr>
          <p:spPr>
            <a:xfrm rot="5400000" flipH="1" flipV="1">
              <a:off x="6933262" y="3232546"/>
              <a:ext cx="264085" cy="7284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4" idx="5"/>
              <a:endCxn id="9" idx="2"/>
            </p:cNvCxnSpPr>
            <p:nvPr/>
          </p:nvCxnSpPr>
          <p:spPr>
            <a:xfrm rot="16200000" flipH="1">
              <a:off x="6933262" y="4254344"/>
              <a:ext cx="264085" cy="7284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8" idx="2"/>
              <a:endCxn id="4" idx="6"/>
            </p:cNvCxnSpPr>
            <p:nvPr/>
          </p:nvCxnSpPr>
          <p:spPr>
            <a:xfrm rot="10800000">
              <a:off x="6858016" y="4107661"/>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1" idx="1"/>
              <a:endCxn id="13" idx="0"/>
            </p:cNvCxnSpPr>
            <p:nvPr/>
          </p:nvCxnSpPr>
          <p:spPr>
            <a:xfrm rot="10800000" flipV="1">
              <a:off x="5393538" y="2045276"/>
              <a:ext cx="535785" cy="597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13" idx="4"/>
              <a:endCxn id="4" idx="1"/>
            </p:cNvCxnSpPr>
            <p:nvPr/>
          </p:nvCxnSpPr>
          <p:spPr>
            <a:xfrm rot="16200000" flipH="1">
              <a:off x="5375677" y="3161107"/>
              <a:ext cx="585556" cy="549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6429388" y="2643182"/>
              <a:ext cx="471604" cy="338554"/>
            </a:xfrm>
            <a:prstGeom prst="rect">
              <a:avLst/>
            </a:prstGeom>
            <a:noFill/>
          </p:spPr>
          <p:txBody>
            <a:bodyPr wrap="none" rtlCol="0">
              <a:spAutoFit/>
            </a:bodyPr>
            <a:lstStyle/>
            <a:p>
              <a:r>
                <a:rPr lang="en-US" altLang="zh-TW" sz="1600" dirty="0" smtClean="0">
                  <a:latin typeface="Calibri" pitchFamily="34" charset="0"/>
                </a:rPr>
                <a:t>CDI</a:t>
              </a:r>
              <a:endParaRPr lang="zh-TW" altLang="en-US" sz="1600" dirty="0">
                <a:latin typeface="Calibri" pitchFamily="34" charset="0"/>
              </a:endParaRPr>
            </a:p>
          </p:txBody>
        </p:sp>
        <p:sp>
          <p:nvSpPr>
            <p:cNvPr id="32" name="文字方塊 31"/>
            <p:cNvSpPr txBox="1"/>
            <p:nvPr/>
          </p:nvSpPr>
          <p:spPr>
            <a:xfrm>
              <a:off x="6429388" y="4857760"/>
              <a:ext cx="471604" cy="338554"/>
            </a:xfrm>
            <a:prstGeom prst="rect">
              <a:avLst/>
            </a:prstGeom>
            <a:noFill/>
          </p:spPr>
          <p:txBody>
            <a:bodyPr wrap="none" rtlCol="0">
              <a:spAutoFit/>
            </a:bodyPr>
            <a:lstStyle/>
            <a:p>
              <a:r>
                <a:rPr lang="en-US" altLang="zh-TW" sz="1600" dirty="0" smtClean="0">
                  <a:latin typeface="Calibri" pitchFamily="34" charset="0"/>
                </a:rPr>
                <a:t>CDI</a:t>
              </a:r>
              <a:endParaRPr lang="zh-TW" altLang="en-US" sz="1600" dirty="0">
                <a:latin typeface="Calibri" pitchFamily="34"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nvPr>
        </p:nvGraphicFramePr>
        <p:xfrm>
          <a:off x="4437788" y="1447372"/>
          <a:ext cx="3848988" cy="4793470"/>
        </p:xfrm>
        <a:graphic>
          <a:graphicData uri="http://schemas.openxmlformats.org/drawingml/2006/table">
            <a:tbl>
              <a:tblPr firstRow="1" bandRow="1">
                <a:tableStyleId>{5C22544A-7EE6-4342-B048-85BDC9FD1C3A}</a:tableStyleId>
              </a:tblPr>
              <a:tblGrid>
                <a:gridCol w="831270"/>
                <a:gridCol w="502953"/>
                <a:gridCol w="502953"/>
                <a:gridCol w="502953"/>
                <a:gridCol w="502953"/>
                <a:gridCol w="502953"/>
                <a:gridCol w="502953"/>
              </a:tblGrid>
              <a:tr h="435770">
                <a:tc rowSpan="2">
                  <a:txBody>
                    <a:bodyPr/>
                    <a:lstStyle/>
                    <a:p>
                      <a:pPr algn="ctr"/>
                      <a:r>
                        <a:rPr lang="zh-TW" altLang="en-US" sz="1600" dirty="0" smtClean="0">
                          <a:solidFill>
                            <a:schemeClr val="bg1"/>
                          </a:solidFill>
                          <a:latin typeface="Calibri" pitchFamily="34" charset="0"/>
                        </a:rPr>
                        <a:t>主體</a:t>
                      </a:r>
                      <a:endParaRPr lang="zh-TW" altLang="en-US" sz="1600" dirty="0">
                        <a:solidFill>
                          <a:schemeClr val="bg1"/>
                        </a:solidFill>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6">
                  <a:txBody>
                    <a:bodyPr/>
                    <a:lstStyle/>
                    <a:p>
                      <a:pPr algn="ctr"/>
                      <a:r>
                        <a:rPr lang="zh-TW" altLang="en-US" sz="1600" dirty="0" smtClean="0">
                          <a:solidFill>
                            <a:schemeClr val="bg1"/>
                          </a:solidFill>
                          <a:latin typeface="Calibri" pitchFamily="34" charset="0"/>
                        </a:rPr>
                        <a:t>物件</a:t>
                      </a:r>
                      <a:endParaRPr lang="zh-TW" altLang="en-US" sz="1600" dirty="0">
                        <a:solidFill>
                          <a:schemeClr val="bg1"/>
                        </a:solidFill>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TW" altLang="en-US" sz="1600" dirty="0"/>
                    </a:p>
                  </a:txBody>
                  <a:tcPr marL="107450" marR="107450" marT="53725" marB="53725" anchor="ctr"/>
                </a:tc>
                <a:tc hMerge="1">
                  <a:txBody>
                    <a:bodyPr/>
                    <a:lstStyle/>
                    <a:p>
                      <a:pPr algn="ctr"/>
                      <a:endParaRPr lang="zh-TW" altLang="en-US" sz="1600" dirty="0"/>
                    </a:p>
                  </a:txBody>
                  <a:tcPr marL="107450" marR="107450" marT="53725" marB="53725" anchor="ctr"/>
                </a:tc>
                <a:tc hMerge="1">
                  <a:txBody>
                    <a:bodyPr/>
                    <a:lstStyle/>
                    <a:p>
                      <a:pPr algn="ctr"/>
                      <a:endParaRPr lang="zh-TW" altLang="en-US" sz="1600" dirty="0"/>
                    </a:p>
                  </a:txBody>
                  <a:tcPr marL="107450" marR="107450" marT="53725" marB="53725" anchor="ctr"/>
                </a:tc>
                <a:tc hMerge="1">
                  <a:txBody>
                    <a:bodyPr/>
                    <a:lstStyle/>
                    <a:p>
                      <a:pPr algn="ctr"/>
                      <a:endParaRPr lang="zh-TW" altLang="en-US" sz="1600" dirty="0"/>
                    </a:p>
                  </a:txBody>
                  <a:tcPr marL="107450" marR="107450" marT="53725" marB="53725" anchor="ctr"/>
                </a:tc>
                <a:tc hMerge="1">
                  <a:txBody>
                    <a:bodyPr/>
                    <a:lstStyle/>
                    <a:p>
                      <a:pPr algn="ctr"/>
                      <a:endParaRPr lang="zh-TW" altLang="en-US" sz="1600" dirty="0"/>
                    </a:p>
                  </a:txBody>
                  <a:tcPr marL="107450" marR="107450" marT="53725" marB="53725" anchor="ctr"/>
                </a:tc>
              </a:tr>
              <a:tr h="435770">
                <a:tc vMerge="1">
                  <a:txBody>
                    <a:bodyPr/>
                    <a:lstStyle/>
                    <a:p>
                      <a:endParaRPr lang="zh-TW" altLang="en-US" sz="1600" dirty="0"/>
                    </a:p>
                  </a:txBody>
                  <a:tcPr marL="107450" marR="107450" marT="53725" marB="53725"/>
                </a:tc>
                <a:tc>
                  <a:txBody>
                    <a:bodyPr/>
                    <a:lstStyle/>
                    <a:p>
                      <a:pPr algn="ctr"/>
                      <a:r>
                        <a:rPr lang="en-US" altLang="zh-TW" sz="1600" dirty="0" smtClean="0">
                          <a:solidFill>
                            <a:schemeClr val="bg1"/>
                          </a:solidFill>
                          <a:latin typeface="Calibri" pitchFamily="34" charset="0"/>
                        </a:rPr>
                        <a:t>A</a:t>
                      </a:r>
                      <a:endParaRPr lang="zh-TW" altLang="en-US" sz="1600" dirty="0">
                        <a:solidFill>
                          <a:schemeClr val="bg1"/>
                        </a:solidFill>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1600" dirty="0" smtClean="0">
                          <a:solidFill>
                            <a:schemeClr val="bg1"/>
                          </a:solidFill>
                          <a:latin typeface="Calibri" pitchFamily="34" charset="0"/>
                        </a:rPr>
                        <a:t>B</a:t>
                      </a:r>
                      <a:endParaRPr lang="zh-TW" altLang="en-US" sz="1600" dirty="0">
                        <a:solidFill>
                          <a:schemeClr val="bg1"/>
                        </a:solidFill>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1600" dirty="0" smtClean="0">
                          <a:solidFill>
                            <a:schemeClr val="bg1"/>
                          </a:solidFill>
                          <a:latin typeface="Calibri" pitchFamily="34" charset="0"/>
                        </a:rPr>
                        <a:t>C</a:t>
                      </a:r>
                      <a:endParaRPr lang="zh-TW" altLang="en-US" sz="1600" dirty="0">
                        <a:solidFill>
                          <a:schemeClr val="bg1"/>
                        </a:solidFill>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1600" dirty="0" smtClean="0">
                          <a:solidFill>
                            <a:schemeClr val="bg1"/>
                          </a:solidFill>
                          <a:latin typeface="Calibri" pitchFamily="34" charset="0"/>
                        </a:rPr>
                        <a:t>D</a:t>
                      </a:r>
                      <a:endParaRPr lang="zh-TW" altLang="en-US" sz="1600" dirty="0">
                        <a:solidFill>
                          <a:schemeClr val="bg1"/>
                        </a:solidFill>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1600" dirty="0" smtClean="0">
                          <a:solidFill>
                            <a:schemeClr val="bg1"/>
                          </a:solidFill>
                          <a:latin typeface="Calibri" pitchFamily="34" charset="0"/>
                        </a:rPr>
                        <a:t>E</a:t>
                      </a:r>
                      <a:endParaRPr lang="zh-TW" altLang="en-US" sz="1600" dirty="0">
                        <a:solidFill>
                          <a:schemeClr val="bg1"/>
                        </a:solidFill>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1600" dirty="0" smtClean="0">
                          <a:solidFill>
                            <a:schemeClr val="bg1"/>
                          </a:solidFill>
                          <a:latin typeface="Calibri" pitchFamily="34" charset="0"/>
                        </a:rPr>
                        <a:t>F</a:t>
                      </a:r>
                      <a:endParaRPr lang="zh-TW" altLang="en-US" sz="1600" dirty="0">
                        <a:solidFill>
                          <a:schemeClr val="bg1"/>
                        </a:solidFill>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35770">
                <a:tc>
                  <a:txBody>
                    <a:bodyPr/>
                    <a:lstStyle/>
                    <a:p>
                      <a:r>
                        <a:rPr lang="en-US" altLang="zh-TW" sz="1600" dirty="0" smtClean="0">
                          <a:latin typeface="Calibri" pitchFamily="34" charset="0"/>
                        </a:rPr>
                        <a:t>User 1</a:t>
                      </a:r>
                      <a:endParaRPr lang="zh-TW" altLang="en-US" sz="1600" dirty="0">
                        <a:latin typeface="Calibri" pitchFamily="34" charset="0"/>
                      </a:endParaRPr>
                    </a:p>
                  </a:txBody>
                  <a:tcPr marL="107450" marR="107450" marT="53725" marB="53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5770">
                <a:tc>
                  <a:txBody>
                    <a:bodyPr/>
                    <a:lstStyle/>
                    <a:p>
                      <a:r>
                        <a:rPr lang="en-US" altLang="zh-TW" sz="1600" dirty="0" smtClean="0">
                          <a:latin typeface="Calibri" pitchFamily="34" charset="0"/>
                        </a:rPr>
                        <a:t>User 2</a:t>
                      </a:r>
                      <a:endParaRPr lang="zh-TW" altLang="en-US" sz="1600" dirty="0">
                        <a:latin typeface="Calibri" pitchFamily="34" charset="0"/>
                      </a:endParaRPr>
                    </a:p>
                  </a:txBody>
                  <a:tcPr marL="107450" marR="107450" marT="53725" marB="53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5770">
                <a:tc>
                  <a:txBody>
                    <a:bodyPr/>
                    <a:lstStyle/>
                    <a:p>
                      <a:r>
                        <a:rPr lang="en-US" altLang="zh-TW" sz="1600" dirty="0" smtClean="0">
                          <a:latin typeface="Calibri" pitchFamily="34" charset="0"/>
                        </a:rPr>
                        <a:t>User 3</a:t>
                      </a:r>
                      <a:endParaRPr lang="zh-TW" altLang="en-US" sz="1600" dirty="0">
                        <a:latin typeface="Calibri" pitchFamily="34" charset="0"/>
                      </a:endParaRPr>
                    </a:p>
                  </a:txBody>
                  <a:tcPr marL="107450" marR="107450" marT="53725" marB="53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5770">
                <a:tc>
                  <a:txBody>
                    <a:bodyPr/>
                    <a:lstStyle/>
                    <a:p>
                      <a:r>
                        <a:rPr lang="en-US" altLang="zh-TW" sz="1600" dirty="0" smtClean="0">
                          <a:latin typeface="Calibri" pitchFamily="34" charset="0"/>
                        </a:rPr>
                        <a:t>User 4</a:t>
                      </a:r>
                      <a:endParaRPr lang="zh-TW" altLang="en-US" sz="1600" dirty="0">
                        <a:latin typeface="Calibri" pitchFamily="34" charset="0"/>
                      </a:endParaRPr>
                    </a:p>
                  </a:txBody>
                  <a:tcPr marL="107450" marR="107450" marT="53725" marB="53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5770">
                <a:tc>
                  <a:txBody>
                    <a:bodyPr/>
                    <a:lstStyle/>
                    <a:p>
                      <a:r>
                        <a:rPr lang="en-US" altLang="zh-TW" sz="1600" dirty="0" smtClean="0">
                          <a:latin typeface="Calibri" pitchFamily="34" charset="0"/>
                        </a:rPr>
                        <a:t>User 5</a:t>
                      </a:r>
                      <a:endParaRPr lang="zh-TW" altLang="en-US" sz="1600" dirty="0">
                        <a:latin typeface="Calibri" pitchFamily="34" charset="0"/>
                      </a:endParaRPr>
                    </a:p>
                  </a:txBody>
                  <a:tcPr marL="107450" marR="107450" marT="53725" marB="53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5770">
                <a:tc>
                  <a:txBody>
                    <a:bodyPr/>
                    <a:lstStyle/>
                    <a:p>
                      <a:r>
                        <a:rPr lang="en-US" altLang="zh-TW" sz="1600" dirty="0" smtClean="0">
                          <a:latin typeface="Calibri" pitchFamily="34" charset="0"/>
                        </a:rPr>
                        <a:t>User 6</a:t>
                      </a:r>
                      <a:endParaRPr lang="zh-TW" altLang="en-US" sz="1600" dirty="0">
                        <a:latin typeface="Calibri" pitchFamily="34" charset="0"/>
                      </a:endParaRPr>
                    </a:p>
                  </a:txBody>
                  <a:tcPr marL="107450" marR="107450" marT="53725" marB="53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5770">
                <a:tc>
                  <a:txBody>
                    <a:bodyPr/>
                    <a:lstStyle/>
                    <a:p>
                      <a:r>
                        <a:rPr lang="en-US" altLang="zh-TW" sz="1600" dirty="0" smtClean="0">
                          <a:latin typeface="Calibri" pitchFamily="34" charset="0"/>
                        </a:rPr>
                        <a:t>User 7</a:t>
                      </a:r>
                      <a:endParaRPr lang="zh-TW" altLang="en-US" sz="1600" dirty="0">
                        <a:latin typeface="Calibri" pitchFamily="34" charset="0"/>
                      </a:endParaRPr>
                    </a:p>
                  </a:txBody>
                  <a:tcPr marL="107450" marR="107450" marT="53725" marB="53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5770">
                <a:tc>
                  <a:txBody>
                    <a:bodyPr/>
                    <a:lstStyle/>
                    <a:p>
                      <a:r>
                        <a:rPr lang="en-US" altLang="zh-TW" sz="1600" dirty="0" smtClean="0">
                          <a:latin typeface="Calibri" pitchFamily="34" charset="0"/>
                        </a:rPr>
                        <a:t>User 8</a:t>
                      </a:r>
                      <a:endParaRPr lang="zh-TW" altLang="en-US" sz="1600" dirty="0">
                        <a:latin typeface="Calibri" pitchFamily="34" charset="0"/>
                      </a:endParaRPr>
                    </a:p>
                  </a:txBody>
                  <a:tcPr marL="107450" marR="107450" marT="53725" marB="53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5770">
                <a:tc>
                  <a:txBody>
                    <a:bodyPr/>
                    <a:lstStyle/>
                    <a:p>
                      <a:r>
                        <a:rPr lang="en-US" altLang="zh-TW" sz="1600" dirty="0" smtClean="0">
                          <a:latin typeface="Calibri" pitchFamily="34" charset="0"/>
                        </a:rPr>
                        <a:t>User 9</a:t>
                      </a:r>
                      <a:endParaRPr lang="zh-TW" altLang="en-US" sz="1600" dirty="0">
                        <a:latin typeface="Calibri" pitchFamily="34" charset="0"/>
                      </a:endParaRPr>
                    </a:p>
                  </a:txBody>
                  <a:tcPr marL="107450" marR="107450" marT="53725" marB="53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160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marL="107450" marR="107450" marT="53725" marB="53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標題 2"/>
          <p:cNvSpPr>
            <a:spLocks noGrp="1"/>
          </p:cNvSpPr>
          <p:nvPr>
            <p:ph type="title"/>
          </p:nvPr>
        </p:nvSpPr>
        <p:spPr/>
        <p:txBody>
          <a:bodyPr/>
          <a:lstStyle/>
          <a:p>
            <a:r>
              <a:rPr lang="zh-TW" altLang="en-US" dirty="0" smtClean="0"/>
              <a:t>存取控制矩陣</a:t>
            </a:r>
            <a:endParaRPr lang="zh-TW" altLang="en-US" dirty="0"/>
          </a:p>
        </p:txBody>
      </p:sp>
      <p:sp>
        <p:nvSpPr>
          <p:cNvPr id="6" name="文字方塊 5"/>
          <p:cNvSpPr txBox="1"/>
          <p:nvPr/>
        </p:nvSpPr>
        <p:spPr>
          <a:xfrm>
            <a:off x="5490369" y="6305156"/>
            <a:ext cx="2796407" cy="338554"/>
          </a:xfrm>
          <a:prstGeom prst="rect">
            <a:avLst/>
          </a:prstGeom>
          <a:noFill/>
        </p:spPr>
        <p:txBody>
          <a:bodyPr wrap="none" rtlCol="0">
            <a:spAutoFit/>
          </a:bodyPr>
          <a:lstStyle/>
          <a:p>
            <a:r>
              <a:rPr lang="en-US" altLang="zh-TW" sz="1600" dirty="0" smtClean="0">
                <a:latin typeface="Calibri" pitchFamily="34" charset="0"/>
              </a:rPr>
              <a:t>R: read-only; W: read and write</a:t>
            </a:r>
            <a:endParaRPr lang="zh-TW" altLang="en-US" sz="1600" dirty="0">
              <a:latin typeface="Calibri" pitchFamily="34" charset="0"/>
            </a:endParaRPr>
          </a:p>
        </p:txBody>
      </p:sp>
      <p:sp>
        <p:nvSpPr>
          <p:cNvPr id="7" name="內容版面配置區 1"/>
          <p:cNvSpPr txBox="1">
            <a:spLocks/>
          </p:cNvSpPr>
          <p:nvPr/>
        </p:nvSpPr>
        <p:spPr>
          <a:xfrm>
            <a:off x="285720" y="1357298"/>
            <a:ext cx="3857652" cy="5715040"/>
          </a:xfrm>
          <a:prstGeom prst="rect">
            <a:avLst/>
          </a:prstGeom>
        </p:spPr>
        <p:txBody>
          <a:bodyPr vert="horz">
            <a:normAutofit/>
          </a:bodyPr>
          <a:lstStyle/>
          <a:p>
            <a:pPr marL="274320" lvl="0" indent="-274320">
              <a:lnSpc>
                <a:spcPct val="110000"/>
              </a:lnSpc>
              <a:spcBef>
                <a:spcPts val="1000"/>
              </a:spcBef>
              <a:buClr>
                <a:schemeClr val="tx2"/>
              </a:buClr>
              <a:buSzPct val="73000"/>
              <a:buFont typeface="Wingdings 2"/>
              <a:buChar char=""/>
            </a:pP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存取控制矩陣 </a:t>
            </a:r>
            <a:r>
              <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(access control matrix) </a:t>
            </a:r>
            <a:r>
              <a:rPr lang="zh-TW" altLang="en-US" sz="2000" dirty="0" smtClean="0">
                <a:latin typeface="Calibri" pitchFamily="34" charset="0"/>
                <a:ea typeface="微軟正黑體" pitchFamily="34" charset="-120"/>
              </a:rPr>
              <a:t>可用來同時規範</a:t>
            </a: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機密性與完整性。可以限制「讀」來維持機密</a:t>
            </a:r>
            <a:r>
              <a:rPr lang="zh-TW" altLang="en-US" sz="2000" dirty="0" smtClean="0">
                <a:latin typeface="Calibri" pitchFamily="34" charset="0"/>
                <a:ea typeface="微軟正黑體" pitchFamily="34" charset="-120"/>
              </a:rPr>
              <a:t>性；限制「寫」來保護完整性。</a:t>
            </a:r>
            <a:endParaRPr lang="en-US" altLang="zh-TW" sz="2000" dirty="0" smtClean="0">
              <a:latin typeface="Calibri" pitchFamily="34" charset="0"/>
              <a:ea typeface="微軟正黑體" pitchFamily="34" charset="-120"/>
            </a:endParaRPr>
          </a:p>
          <a:p>
            <a:pPr marL="274320" lvl="0" indent="-274320">
              <a:lnSpc>
                <a:spcPct val="110000"/>
              </a:lnSpc>
              <a:spcBef>
                <a:spcPts val="1000"/>
              </a:spcBef>
              <a:buClr>
                <a:schemeClr val="tx2"/>
              </a:buClr>
              <a:buSzPct val="73000"/>
              <a:buFont typeface="Wingdings 2"/>
              <a:buChar char=""/>
            </a:pPr>
            <a:r>
              <a:rPr lang="zh-TW" altLang="en-US" sz="2000" dirty="0" smtClean="0">
                <a:latin typeface="Calibri" pitchFamily="34" charset="0"/>
                <a:ea typeface="微軟正黑體" pitchFamily="34" charset="-120"/>
              </a:rPr>
              <a:t>如右圖所示，簡易的存取控制矩陣以主體為欄，物件為列。內容則是每個主體對每個物件的存取權限。</a:t>
            </a:r>
            <a:endParaRPr lang="en-US" altLang="zh-TW" sz="2000" dirty="0" smtClean="0">
              <a:latin typeface="Calibri" pitchFamily="34" charset="0"/>
              <a:ea typeface="微軟正黑體" pitchFamily="34" charset="-120"/>
            </a:endParaRPr>
          </a:p>
          <a:p>
            <a:pPr marL="274320" lvl="0" indent="-274320">
              <a:lnSpc>
                <a:spcPct val="110000"/>
              </a:lnSpc>
              <a:spcBef>
                <a:spcPts val="1000"/>
              </a:spcBef>
              <a:buClr>
                <a:schemeClr val="tx2"/>
              </a:buClr>
              <a:buSzPct val="73000"/>
              <a:buFont typeface="Wingdings 2"/>
              <a:buChar char=""/>
            </a:pPr>
            <a:r>
              <a:rPr lang="zh-TW" altLang="en-US" sz="2000" dirty="0" smtClean="0">
                <a:latin typeface="Calibri" pitchFamily="34" charset="0"/>
                <a:ea typeface="微軟正黑體" pitchFamily="34" charset="-120"/>
              </a:rPr>
              <a:t>在實際的系統裡，通常主體不只一類，物件的成份也很多，此外，權限的類型除了讀與寫之外，還有變更與刪除等。因此，完整的矩陣相當複雜。</a:t>
            </a:r>
            <a:endPar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1200"/>
              </a:spcBef>
            </a:pPr>
            <a:r>
              <a:rPr lang="zh-TW" altLang="en-US" sz="2000" dirty="0" smtClean="0"/>
              <a:t>不干擾模型 </a:t>
            </a:r>
            <a:r>
              <a:rPr lang="en-US" altLang="zh-TW" sz="2000" dirty="0" smtClean="0"/>
              <a:t>(noninterference model) </a:t>
            </a:r>
            <a:r>
              <a:rPr lang="zh-TW" altLang="en-US" sz="2000" dirty="0" smtClean="0"/>
              <a:t>也是一種表達多層級安全屬性的方法。這個概念主要是確定在高安全等級的活動不會影響或干擾低安全等級的活動。如果任何低安全等級主體知道高安全等級的活動，就可能推導出太多上層的訊息，形成洩密。</a:t>
            </a:r>
            <a:endParaRPr lang="en-US" altLang="zh-TW" sz="2000" dirty="0" smtClean="0"/>
          </a:p>
          <a:p>
            <a:pPr>
              <a:spcBef>
                <a:spcPts val="1200"/>
              </a:spcBef>
            </a:pPr>
            <a:r>
              <a:rPr lang="zh-TW" altLang="en-US" sz="2000" dirty="0" smtClean="0"/>
              <a:t>這是個簡單的模型，但在實做上並不輕鬆。在一個系統中，許多資源是由不同主體所共用。一位擁有「最高機密」權限的將軍要與只有「機密」權限的幕僚做資訊隔離就極困難，他們可能共用一台傳真機且共用檔案伺服器，都有造成洩密的機會。</a:t>
            </a:r>
            <a:endParaRPr lang="en-US" altLang="zh-TW" sz="2000" dirty="0" smtClean="0"/>
          </a:p>
          <a:p>
            <a:pPr>
              <a:spcBef>
                <a:spcPts val="1200"/>
              </a:spcBef>
            </a:pPr>
            <a:r>
              <a:rPr lang="zh-TW" altLang="en-US" sz="2000" dirty="0" smtClean="0"/>
              <a:t>推斷攻擊 </a:t>
            </a:r>
            <a:r>
              <a:rPr lang="en-US" altLang="zh-TW" sz="2000" dirty="0" smtClean="0"/>
              <a:t>(inference attack)</a:t>
            </a:r>
            <a:r>
              <a:rPr lang="zh-TW" altLang="en-US" sz="2000" dirty="0" smtClean="0"/>
              <a:t> 是指沒有真正的洩密行動，但一些跡象讓旁人能推斷出機密。例如平時幕僚可以讀寫的機密級作戰計畫突然被改列為極機密，幕僚就能推斷作戰行動可能即將開始。</a:t>
            </a:r>
            <a:endParaRPr lang="zh-TW" altLang="en-US" sz="2000" dirty="0"/>
          </a:p>
        </p:txBody>
      </p:sp>
      <p:sp>
        <p:nvSpPr>
          <p:cNvPr id="3" name="標題 2"/>
          <p:cNvSpPr>
            <a:spLocks noGrp="1"/>
          </p:cNvSpPr>
          <p:nvPr>
            <p:ph type="title"/>
          </p:nvPr>
        </p:nvSpPr>
        <p:spPr/>
        <p:txBody>
          <a:bodyPr/>
          <a:lstStyle/>
          <a:p>
            <a:r>
              <a:rPr lang="zh-TW" altLang="en-US" dirty="0" smtClean="0"/>
              <a:t>不干擾模型</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Brewer and Nash </a:t>
            </a:r>
            <a:r>
              <a:rPr lang="zh-TW" altLang="en-US" sz="2000" dirty="0" smtClean="0"/>
              <a:t>模型又稱為「中國城牆 </a:t>
            </a:r>
            <a:r>
              <a:rPr lang="en-US" altLang="zh-TW" sz="2000" dirty="0" smtClean="0"/>
              <a:t>(Chinese wall)</a:t>
            </a:r>
            <a:r>
              <a:rPr lang="zh-TW" altLang="en-US" sz="2000" dirty="0" smtClean="0"/>
              <a:t>」模型，它是一種可以動態改變的存取控制，主要用於商業組織防範「利益衝突 </a:t>
            </a:r>
            <a:r>
              <a:rPr lang="en-US" altLang="zh-TW" sz="2000" dirty="0" smtClean="0"/>
              <a:t>(conflict of interest)</a:t>
            </a:r>
            <a:r>
              <a:rPr lang="zh-TW" altLang="en-US" sz="2000" dirty="0" smtClean="0"/>
              <a:t>」。</a:t>
            </a:r>
            <a:endParaRPr lang="en-US" altLang="zh-TW" sz="2000" dirty="0" smtClean="0"/>
          </a:p>
          <a:p>
            <a:r>
              <a:rPr lang="zh-TW" altLang="en-US" sz="2000" dirty="0" smtClean="0"/>
              <a:t>這個模型也建構於資訊流模型之上，任何主體及物件之間的資訊流動，如果會造成利益衝突，都不被允許。</a:t>
            </a:r>
            <a:endParaRPr lang="en-US" altLang="zh-TW" sz="2000" dirty="0" smtClean="0"/>
          </a:p>
          <a:p>
            <a:r>
              <a:rPr lang="zh-TW" altLang="en-US" sz="2000" dirty="0" smtClean="0"/>
              <a:t>這個模型陳述：一個主體被允許寫一個物件，唯有當他不能讀與該物件有利益衝突的任何物件。</a:t>
            </a:r>
            <a:endParaRPr lang="en-US" altLang="zh-TW" sz="2000" dirty="0" smtClean="0"/>
          </a:p>
          <a:p>
            <a:r>
              <a:rPr lang="en-US" altLang="zh-TW" sz="2000" dirty="0" smtClean="0"/>
              <a:t>Brewer and Nash </a:t>
            </a:r>
            <a:r>
              <a:rPr lang="zh-TW" altLang="en-US" sz="2000" dirty="0" smtClean="0"/>
              <a:t>模型在各行各業應用極廣。例如公司法所規範的「競業禁止條款」就是避免經理人同時知道兩家競爭公司的機密資訊，造成利益衝突。</a:t>
            </a:r>
            <a:endParaRPr lang="en-US" altLang="zh-TW" sz="2000" dirty="0" smtClean="0"/>
          </a:p>
          <a:p>
            <a:endParaRPr lang="zh-TW" altLang="en-US" sz="2000" dirty="0"/>
          </a:p>
        </p:txBody>
      </p:sp>
      <p:sp>
        <p:nvSpPr>
          <p:cNvPr id="3" name="標題 2"/>
          <p:cNvSpPr>
            <a:spLocks noGrp="1"/>
          </p:cNvSpPr>
          <p:nvPr>
            <p:ph type="title"/>
          </p:nvPr>
        </p:nvSpPr>
        <p:spPr/>
        <p:txBody>
          <a:bodyPr/>
          <a:lstStyle/>
          <a:p>
            <a:r>
              <a:rPr lang="en-US" altLang="zh-TW" dirty="0" smtClean="0"/>
              <a:t>Brewer &amp; Nash </a:t>
            </a:r>
            <a:r>
              <a:rPr lang="zh-TW" altLang="en-US" dirty="0" smtClean="0"/>
              <a:t>模型</a:t>
            </a:r>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1643074"/>
          </a:xfrm>
        </p:spPr>
        <p:txBody>
          <a:bodyPr>
            <a:normAutofit/>
          </a:bodyPr>
          <a:lstStyle/>
          <a:p>
            <a:r>
              <a:rPr lang="zh-TW" altLang="en-US" sz="2000" dirty="0" smtClean="0"/>
              <a:t>如下圖所示，一家會計師事務所同時幫兩家 </a:t>
            </a:r>
            <a:r>
              <a:rPr lang="en-US" altLang="zh-TW" sz="2000" dirty="0" smtClean="0"/>
              <a:t>IC</a:t>
            </a:r>
            <a:r>
              <a:rPr lang="zh-TW" altLang="en-US" sz="2000" dirty="0" smtClean="0"/>
              <a:t> 設計公司查帳，某會計師已經參與了 </a:t>
            </a:r>
            <a:r>
              <a:rPr lang="en-US" altLang="zh-TW" sz="2000" dirty="0" smtClean="0"/>
              <a:t>A</a:t>
            </a:r>
            <a:r>
              <a:rPr lang="zh-TW" altLang="en-US" sz="2000" dirty="0" smtClean="0"/>
              <a:t> 公司的查帳工作，就不可以再參與 </a:t>
            </a:r>
            <a:r>
              <a:rPr lang="en-US" altLang="zh-TW" sz="2000" dirty="0" smtClean="0"/>
              <a:t>B</a:t>
            </a:r>
            <a:r>
              <a:rPr lang="zh-TW" altLang="en-US" sz="2000" dirty="0" smtClean="0"/>
              <a:t> 公司的工作。</a:t>
            </a:r>
            <a:r>
              <a:rPr lang="zh-TW" altLang="en-US" sz="2000" dirty="0"/>
              <a:t>這種</a:t>
            </a:r>
            <a:r>
              <a:rPr lang="zh-TW" altLang="en-US" sz="2000" dirty="0" smtClean="0"/>
              <a:t>要求 </a:t>
            </a:r>
            <a:r>
              <a:rPr lang="en-US" altLang="zh-TW" sz="2000" dirty="0" smtClean="0"/>
              <a:t>(</a:t>
            </a:r>
            <a:r>
              <a:rPr lang="zh-TW" altLang="en-US" sz="2000" dirty="0" smtClean="0"/>
              <a:t>亦即 </a:t>
            </a:r>
            <a:r>
              <a:rPr lang="en-US" altLang="zh-TW" sz="2000" dirty="0" smtClean="0"/>
              <a:t>Brewer &amp; Nash </a:t>
            </a:r>
            <a:r>
              <a:rPr lang="zh-TW" altLang="en-US" sz="2000" dirty="0" smtClean="0"/>
              <a:t>模型</a:t>
            </a:r>
            <a:r>
              <a:rPr lang="en-US" altLang="zh-TW" sz="2000" dirty="0" smtClean="0"/>
              <a:t>)</a:t>
            </a:r>
            <a:r>
              <a:rPr lang="zh-TW" altLang="en-US" sz="2000" dirty="0" smtClean="0"/>
              <a:t> 可以建置在該會計師事務所的檔案管理系統內。</a:t>
            </a:r>
            <a:endParaRPr lang="en-US" altLang="zh-TW" sz="2000" dirty="0" smtClean="0"/>
          </a:p>
        </p:txBody>
      </p:sp>
      <p:sp>
        <p:nvSpPr>
          <p:cNvPr id="3" name="標題 2"/>
          <p:cNvSpPr>
            <a:spLocks noGrp="1"/>
          </p:cNvSpPr>
          <p:nvPr>
            <p:ph type="title"/>
          </p:nvPr>
        </p:nvSpPr>
        <p:spPr/>
        <p:txBody>
          <a:bodyPr/>
          <a:lstStyle/>
          <a:p>
            <a:r>
              <a:rPr lang="en-US" altLang="zh-TW" dirty="0" smtClean="0"/>
              <a:t>Brewer &amp; Nash </a:t>
            </a:r>
            <a:r>
              <a:rPr lang="zh-TW" altLang="en-US" dirty="0" smtClean="0"/>
              <a:t>模型示意圖</a:t>
            </a:r>
            <a:endParaRPr lang="zh-TW" altLang="en-US" dirty="0"/>
          </a:p>
        </p:txBody>
      </p:sp>
      <p:grpSp>
        <p:nvGrpSpPr>
          <p:cNvPr id="36" name="群組 35"/>
          <p:cNvGrpSpPr/>
          <p:nvPr/>
        </p:nvGrpSpPr>
        <p:grpSpPr>
          <a:xfrm>
            <a:off x="928662" y="3286124"/>
            <a:ext cx="6643734" cy="2969618"/>
            <a:chOff x="928662" y="3286124"/>
            <a:chExt cx="6643734" cy="2969618"/>
          </a:xfrm>
        </p:grpSpPr>
        <p:sp>
          <p:nvSpPr>
            <p:cNvPr id="4" name="矩形 3"/>
            <p:cNvSpPr/>
            <p:nvPr/>
          </p:nvSpPr>
          <p:spPr>
            <a:xfrm>
              <a:off x="928662" y="3429000"/>
              <a:ext cx="2714644"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TW" altLang="en-US" sz="1600" dirty="0" smtClean="0">
                  <a:latin typeface="Calibri" pitchFamily="34" charset="0"/>
                </a:rPr>
                <a:t>公司 </a:t>
              </a:r>
              <a:r>
                <a:rPr lang="en-US" altLang="zh-TW" sz="1600" dirty="0" smtClean="0">
                  <a:latin typeface="Calibri" pitchFamily="34" charset="0"/>
                </a:rPr>
                <a:t>A</a:t>
              </a:r>
              <a:endParaRPr lang="zh-TW" altLang="en-US" sz="1600" dirty="0">
                <a:latin typeface="Calibri" pitchFamily="34" charset="0"/>
              </a:endParaRPr>
            </a:p>
          </p:txBody>
        </p:sp>
        <p:sp>
          <p:nvSpPr>
            <p:cNvPr id="5" name="橢圓 4"/>
            <p:cNvSpPr/>
            <p:nvPr/>
          </p:nvSpPr>
          <p:spPr>
            <a:xfrm>
              <a:off x="1785918" y="3571876"/>
              <a:ext cx="1428760" cy="6429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公司資料</a:t>
              </a:r>
              <a:endParaRPr lang="zh-TW" altLang="en-US" sz="1600" dirty="0">
                <a:latin typeface="Calibri" pitchFamily="34" charset="0"/>
              </a:endParaRPr>
            </a:p>
          </p:txBody>
        </p:sp>
        <p:sp>
          <p:nvSpPr>
            <p:cNvPr id="6" name="橢圓 5"/>
            <p:cNvSpPr/>
            <p:nvPr/>
          </p:nvSpPr>
          <p:spPr>
            <a:xfrm>
              <a:off x="2143108" y="4143380"/>
              <a:ext cx="1428760" cy="6429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公司資料</a:t>
              </a:r>
              <a:endParaRPr lang="zh-TW" altLang="en-US" sz="1600" dirty="0">
                <a:latin typeface="Calibri" pitchFamily="34" charset="0"/>
              </a:endParaRPr>
            </a:p>
          </p:txBody>
        </p:sp>
        <p:sp>
          <p:nvSpPr>
            <p:cNvPr id="7" name="橢圓 6"/>
            <p:cNvSpPr/>
            <p:nvPr/>
          </p:nvSpPr>
          <p:spPr>
            <a:xfrm>
              <a:off x="1000100" y="4000504"/>
              <a:ext cx="1428760" cy="6429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公司資料</a:t>
              </a:r>
              <a:endParaRPr lang="zh-TW" altLang="en-US" sz="1600" dirty="0">
                <a:latin typeface="Calibri" pitchFamily="34" charset="0"/>
              </a:endParaRPr>
            </a:p>
          </p:txBody>
        </p:sp>
        <p:sp>
          <p:nvSpPr>
            <p:cNvPr id="8" name="橢圓 7"/>
            <p:cNvSpPr/>
            <p:nvPr/>
          </p:nvSpPr>
          <p:spPr>
            <a:xfrm>
              <a:off x="1285852" y="4572008"/>
              <a:ext cx="1428760" cy="6429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公司資料</a:t>
              </a:r>
              <a:endParaRPr lang="zh-TW" altLang="en-US" sz="1600" dirty="0">
                <a:latin typeface="Calibri" pitchFamily="34" charset="0"/>
              </a:endParaRPr>
            </a:p>
          </p:txBody>
        </p:sp>
        <p:sp>
          <p:nvSpPr>
            <p:cNvPr id="10" name="矩形 9"/>
            <p:cNvSpPr/>
            <p:nvPr/>
          </p:nvSpPr>
          <p:spPr>
            <a:xfrm>
              <a:off x="4857752" y="3429000"/>
              <a:ext cx="2714644"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TW" altLang="en-US" sz="1600" dirty="0" smtClean="0">
                  <a:latin typeface="Calibri" pitchFamily="34" charset="0"/>
                </a:rPr>
                <a:t>公司 </a:t>
              </a:r>
              <a:r>
                <a:rPr lang="en-US" altLang="zh-TW" sz="1600" dirty="0" smtClean="0">
                  <a:latin typeface="Calibri" pitchFamily="34" charset="0"/>
                </a:rPr>
                <a:t>B</a:t>
              </a:r>
              <a:endParaRPr lang="zh-TW" altLang="en-US" sz="1600" dirty="0">
                <a:latin typeface="Calibri" pitchFamily="34" charset="0"/>
              </a:endParaRPr>
            </a:p>
          </p:txBody>
        </p:sp>
        <p:sp>
          <p:nvSpPr>
            <p:cNvPr id="11" name="橢圓 10"/>
            <p:cNvSpPr/>
            <p:nvPr/>
          </p:nvSpPr>
          <p:spPr>
            <a:xfrm>
              <a:off x="5715008" y="3571876"/>
              <a:ext cx="1428760" cy="6429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公司資料</a:t>
              </a:r>
              <a:endParaRPr lang="zh-TW" altLang="en-US" sz="1600" dirty="0">
                <a:latin typeface="Calibri" pitchFamily="34" charset="0"/>
              </a:endParaRPr>
            </a:p>
          </p:txBody>
        </p:sp>
        <p:sp>
          <p:nvSpPr>
            <p:cNvPr id="12" name="橢圓 11"/>
            <p:cNvSpPr/>
            <p:nvPr/>
          </p:nvSpPr>
          <p:spPr>
            <a:xfrm>
              <a:off x="6072198" y="4143380"/>
              <a:ext cx="1428760" cy="6429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公司資料</a:t>
              </a:r>
              <a:endParaRPr lang="zh-TW" altLang="en-US" sz="1600" dirty="0">
                <a:latin typeface="Calibri" pitchFamily="34" charset="0"/>
              </a:endParaRPr>
            </a:p>
          </p:txBody>
        </p:sp>
        <p:sp>
          <p:nvSpPr>
            <p:cNvPr id="13" name="橢圓 12"/>
            <p:cNvSpPr/>
            <p:nvPr/>
          </p:nvSpPr>
          <p:spPr>
            <a:xfrm>
              <a:off x="4929190" y="4000504"/>
              <a:ext cx="1428760" cy="6429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公司資料</a:t>
              </a:r>
              <a:endParaRPr lang="zh-TW" altLang="en-US" sz="1600" dirty="0">
                <a:latin typeface="Calibri" pitchFamily="34" charset="0"/>
              </a:endParaRPr>
            </a:p>
          </p:txBody>
        </p:sp>
        <p:sp>
          <p:nvSpPr>
            <p:cNvPr id="14" name="橢圓 13"/>
            <p:cNvSpPr/>
            <p:nvPr/>
          </p:nvSpPr>
          <p:spPr>
            <a:xfrm>
              <a:off x="5214942" y="4572008"/>
              <a:ext cx="1428760" cy="6429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公司資料</a:t>
              </a:r>
              <a:endParaRPr lang="zh-TW" altLang="en-US" sz="1600" dirty="0">
                <a:latin typeface="Calibri" pitchFamily="34" charset="0"/>
              </a:endParaRPr>
            </a:p>
          </p:txBody>
        </p:sp>
        <p:sp>
          <p:nvSpPr>
            <p:cNvPr id="15" name="立方體 14"/>
            <p:cNvSpPr/>
            <p:nvPr/>
          </p:nvSpPr>
          <p:spPr>
            <a:xfrm>
              <a:off x="4000496" y="3286124"/>
              <a:ext cx="500066" cy="228601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latin typeface="Calibri" pitchFamily="34" charset="0"/>
                </a:rPr>
                <a:t>中國城牆</a:t>
              </a:r>
              <a:endParaRPr lang="zh-TW" altLang="en-US" sz="1600" dirty="0">
                <a:latin typeface="Calibri" pitchFamily="34" charset="0"/>
              </a:endParaRPr>
            </a:p>
          </p:txBody>
        </p:sp>
        <p:sp>
          <p:nvSpPr>
            <p:cNvPr id="16" name="文字方塊 15"/>
            <p:cNvSpPr txBox="1"/>
            <p:nvPr/>
          </p:nvSpPr>
          <p:spPr>
            <a:xfrm>
              <a:off x="3843219" y="5917188"/>
              <a:ext cx="800219" cy="338554"/>
            </a:xfrm>
            <a:prstGeom prst="rect">
              <a:avLst/>
            </a:prstGeom>
            <a:noFill/>
          </p:spPr>
          <p:txBody>
            <a:bodyPr wrap="none" rtlCol="0">
              <a:spAutoFit/>
            </a:bodyPr>
            <a:lstStyle/>
            <a:p>
              <a:r>
                <a:rPr lang="zh-TW" altLang="en-US" sz="1600" dirty="0" smtClean="0">
                  <a:latin typeface="Calibri" pitchFamily="34" charset="0"/>
                </a:rPr>
                <a:t>會計師</a:t>
              </a:r>
              <a:endParaRPr lang="zh-TW" altLang="en-US" sz="1600" dirty="0">
                <a:latin typeface="Calibri" pitchFamily="34" charset="0"/>
              </a:endParaRPr>
            </a:p>
          </p:txBody>
        </p:sp>
        <p:cxnSp>
          <p:nvCxnSpPr>
            <p:cNvPr id="18" name="直線單箭頭接點 17"/>
            <p:cNvCxnSpPr>
              <a:stCxn id="16" idx="1"/>
              <a:endCxn id="4" idx="2"/>
            </p:cNvCxnSpPr>
            <p:nvPr/>
          </p:nvCxnSpPr>
          <p:spPr>
            <a:xfrm rot="10800000">
              <a:off x="2285985" y="5357827"/>
              <a:ext cx="1557235" cy="728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16" idx="3"/>
              <a:endCxn id="10" idx="2"/>
            </p:cNvCxnSpPr>
            <p:nvPr/>
          </p:nvCxnSpPr>
          <p:spPr>
            <a:xfrm flipV="1">
              <a:off x="4643438" y="5357826"/>
              <a:ext cx="1571636" cy="728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16200000" flipH="1">
              <a:off x="5179223" y="5648519"/>
              <a:ext cx="285752" cy="214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rot="5400000">
              <a:off x="5179223" y="5648519"/>
              <a:ext cx="285752" cy="214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p:txBody>
          <a:bodyPr>
            <a:normAutofit/>
          </a:bodyPr>
          <a:lstStyle/>
          <a:p>
            <a:r>
              <a:rPr lang="en-US" altLang="zh-TW" sz="2000" dirty="0" smtClean="0"/>
              <a:t>TQM</a:t>
            </a:r>
            <a:r>
              <a:rPr lang="zh-TW" altLang="en-US" sz="2000" dirty="0" smtClean="0"/>
              <a:t> </a:t>
            </a:r>
            <a:r>
              <a:rPr lang="en-US" altLang="zh-TW" sz="2000" dirty="0" smtClean="0"/>
              <a:t>(total quality management) </a:t>
            </a:r>
            <a:r>
              <a:rPr lang="zh-TW" altLang="en-US" sz="2000" dirty="0" smtClean="0"/>
              <a:t>中文翻譯為</a:t>
            </a:r>
            <a:r>
              <a:rPr lang="zh-TW" altLang="en-US" sz="2000" dirty="0" smtClean="0">
                <a:ea typeface="微軟正黑體"/>
              </a:rPr>
              <a:t>「全面品質管理」，由美國教授戴明 </a:t>
            </a:r>
            <a:r>
              <a:rPr lang="en-US" altLang="zh-TW" sz="2000" dirty="0" smtClean="0">
                <a:ea typeface="微軟正黑體"/>
              </a:rPr>
              <a:t>(Edward Deming) </a:t>
            </a:r>
            <a:r>
              <a:rPr lang="zh-TW" altLang="en-US" sz="2000" dirty="0" smtClean="0">
                <a:ea typeface="微軟正黑體"/>
              </a:rPr>
              <a:t>在日本提出的品質改進循環，從</a:t>
            </a:r>
            <a:r>
              <a:rPr lang="en-US" altLang="zh-TW" sz="2000" dirty="0" smtClean="0">
                <a:ea typeface="微軟正黑體"/>
              </a:rPr>
              <a:t>1980</a:t>
            </a:r>
            <a:r>
              <a:rPr lang="zh-TW" altLang="en-US" sz="2000" dirty="0" smtClean="0">
                <a:ea typeface="微軟正黑體"/>
              </a:rPr>
              <a:t>年代開始就極受歡迎，它是 </a:t>
            </a:r>
            <a:r>
              <a:rPr lang="en-US" altLang="zh-TW" sz="2000" dirty="0" smtClean="0">
                <a:ea typeface="微軟正黑體"/>
              </a:rPr>
              <a:t>ISO</a:t>
            </a:r>
            <a:r>
              <a:rPr lang="zh-TW" altLang="en-US" sz="2000" dirty="0" smtClean="0">
                <a:ea typeface="微軟正黑體"/>
              </a:rPr>
              <a:t> </a:t>
            </a:r>
            <a:r>
              <a:rPr lang="en-US" altLang="zh-TW" sz="2000" dirty="0" smtClean="0">
                <a:ea typeface="微軟正黑體"/>
              </a:rPr>
              <a:t>9001 </a:t>
            </a:r>
            <a:r>
              <a:rPr lang="zh-TW" altLang="en-US" sz="2000" dirty="0" smtClean="0">
                <a:ea typeface="微軟正黑體"/>
              </a:rPr>
              <a:t>與許多其它管理標準的基礎。</a:t>
            </a:r>
            <a:endParaRPr lang="en-US" altLang="zh-TW" sz="2000" dirty="0" smtClean="0">
              <a:ea typeface="微軟正黑體"/>
            </a:endParaRPr>
          </a:p>
          <a:p>
            <a:pPr lvl="1"/>
            <a:r>
              <a:rPr lang="zh-TW" altLang="en-US" sz="1800" dirty="0" smtClean="0"/>
              <a:t>國際標準組織 </a:t>
            </a:r>
            <a:r>
              <a:rPr lang="en-US" altLang="zh-TW" sz="1800" dirty="0" smtClean="0"/>
              <a:t>(ISO)</a:t>
            </a:r>
            <a:r>
              <a:rPr lang="zh-TW" altLang="en-US" sz="1800" dirty="0" smtClean="0"/>
              <a:t> 對它的定義為：「</a:t>
            </a:r>
            <a:r>
              <a:rPr lang="en-US" altLang="zh-TW" sz="1800" dirty="0" smtClean="0"/>
              <a:t>TQM</a:t>
            </a:r>
            <a:r>
              <a:rPr lang="zh-TW" altLang="en-US" sz="1800" dirty="0" smtClean="0"/>
              <a:t> 是以品質為中心的管理方法，以全員參與長期成功為基礎，由於客戶滿意，使得組織與社會共蒙其利。一個主要的目標是每個程序都能降低變化的程度，因此工作結果能有更大的一致性。」</a:t>
            </a:r>
            <a:endParaRPr lang="en-US" altLang="zh-TW" sz="1800" dirty="0" smtClean="0"/>
          </a:p>
          <a:p>
            <a:pPr lvl="1"/>
            <a:r>
              <a:rPr lang="zh-TW" altLang="en-US" sz="1800" dirty="0" smtClean="0">
                <a:ea typeface="+mn-ea"/>
              </a:rPr>
              <a:t>簡單的說，</a:t>
            </a:r>
            <a:r>
              <a:rPr lang="en-US" altLang="zh-TW" sz="1800" dirty="0" smtClean="0">
                <a:ea typeface="+mn-ea"/>
              </a:rPr>
              <a:t>TQM</a:t>
            </a:r>
            <a:r>
              <a:rPr lang="zh-TW" altLang="en-US" sz="1800" dirty="0" smtClean="0">
                <a:ea typeface="+mn-ea"/>
              </a:rPr>
              <a:t> 的觀念是：</a:t>
            </a:r>
            <a:r>
              <a:rPr lang="en-US" altLang="zh-TW" sz="1800" dirty="0" smtClean="0">
                <a:ea typeface="+mn-ea"/>
              </a:rPr>
              <a:t>1. </a:t>
            </a:r>
            <a:r>
              <a:rPr lang="zh-TW" altLang="en-US" sz="1800" dirty="0" smtClean="0">
                <a:ea typeface="+mn-ea"/>
              </a:rPr>
              <a:t>品質可以被管理；</a:t>
            </a:r>
            <a:r>
              <a:rPr lang="en-US" altLang="zh-TW" sz="1800" dirty="0" smtClean="0">
                <a:ea typeface="+mn-ea"/>
              </a:rPr>
              <a:t>2. </a:t>
            </a:r>
            <a:r>
              <a:rPr lang="zh-TW" altLang="en-US" sz="1800" dirty="0" smtClean="0">
                <a:ea typeface="+mn-ea"/>
              </a:rPr>
              <a:t>管理應該程序化。</a:t>
            </a:r>
            <a:endParaRPr lang="en-US" altLang="zh-TW" sz="1800" dirty="0" smtClean="0"/>
          </a:p>
          <a:p>
            <a:r>
              <a:rPr lang="en-US" altLang="zh-TW" sz="2000" dirty="0" smtClean="0">
                <a:ea typeface="+mn-ea"/>
              </a:rPr>
              <a:t>ISO</a:t>
            </a:r>
            <a:r>
              <a:rPr lang="zh-TW" altLang="en-US" sz="2000" dirty="0" smtClean="0">
                <a:ea typeface="+mn-ea"/>
              </a:rPr>
              <a:t> </a:t>
            </a:r>
            <a:r>
              <a:rPr lang="en-US" altLang="zh-TW" sz="2000" dirty="0" smtClean="0">
                <a:ea typeface="+mn-ea"/>
              </a:rPr>
              <a:t>9001 </a:t>
            </a:r>
            <a:r>
              <a:rPr lang="zh-TW" altLang="en-US" sz="2000" dirty="0" smtClean="0">
                <a:ea typeface="+mn-ea"/>
              </a:rPr>
              <a:t>的最新版為 </a:t>
            </a:r>
            <a:r>
              <a:rPr lang="en-US" altLang="zh-TW" sz="2000" dirty="0" smtClean="0">
                <a:ea typeface="+mn-ea"/>
              </a:rPr>
              <a:t>2008</a:t>
            </a:r>
            <a:r>
              <a:rPr lang="zh-TW" altLang="en-US" sz="2000" dirty="0" smtClean="0">
                <a:ea typeface="+mn-ea"/>
              </a:rPr>
              <a:t> 年之</a:t>
            </a:r>
            <a:r>
              <a:rPr lang="en-US" altLang="zh-TW" sz="2000" dirty="0" smtClean="0">
                <a:ea typeface="+mn-ea"/>
              </a:rPr>
              <a:t> </a:t>
            </a:r>
            <a:r>
              <a:rPr lang="en-US" altLang="zh-TW" sz="2000" i="1" dirty="0" smtClean="0">
                <a:ea typeface="+mn-ea"/>
              </a:rPr>
              <a:t>“</a:t>
            </a:r>
            <a:r>
              <a:rPr lang="en-US" sz="2000" i="1" dirty="0" smtClean="0"/>
              <a:t>ISO 9001:2008 Quality </a:t>
            </a:r>
            <a:r>
              <a:rPr lang="en-US" altLang="zh-TW" sz="2000" i="1" dirty="0" smtClean="0"/>
              <a:t>M</a:t>
            </a:r>
            <a:r>
              <a:rPr lang="en-US" sz="2000" i="1" dirty="0" smtClean="0"/>
              <a:t>anagement </a:t>
            </a:r>
            <a:r>
              <a:rPr lang="en-US" altLang="zh-TW" sz="2000" i="1" dirty="0" smtClean="0"/>
              <a:t>S</a:t>
            </a:r>
            <a:r>
              <a:rPr lang="en-US" sz="2000" i="1" dirty="0" smtClean="0"/>
              <a:t>ystems – Requirements.”</a:t>
            </a:r>
            <a:endParaRPr lang="en-US" altLang="zh-TW" sz="2000" i="1" dirty="0" smtClean="0">
              <a:ea typeface="+mn-ea"/>
            </a:endParaRPr>
          </a:p>
          <a:p>
            <a:pPr lvl="1"/>
            <a:r>
              <a:rPr lang="zh-TW" altLang="en-US" sz="1800" dirty="0" smtClean="0">
                <a:ea typeface="+mn-ea"/>
              </a:rPr>
              <a:t>雖然這個標準一開始為製造業所訂定，但現今已被建置在各種不同行業組織中。在 </a:t>
            </a:r>
            <a:r>
              <a:rPr lang="en-US" altLang="zh-TW" sz="1800" dirty="0" smtClean="0">
                <a:ea typeface="+mn-ea"/>
              </a:rPr>
              <a:t>ISO </a:t>
            </a:r>
            <a:r>
              <a:rPr lang="zh-TW" altLang="en-US" sz="1800" dirty="0" smtClean="0">
                <a:ea typeface="+mn-ea"/>
              </a:rPr>
              <a:t>詞彙中，一個需要品質要求的</a:t>
            </a:r>
            <a:r>
              <a:rPr lang="zh-TW" altLang="en-US" sz="1800" dirty="0" smtClean="0">
                <a:latin typeface="微軟正黑體"/>
                <a:ea typeface="微軟正黑體"/>
              </a:rPr>
              <a:t>「產品」可以是一個實體物品、軟體、或服務。</a:t>
            </a:r>
            <a:endParaRPr lang="en-US" sz="1800" dirty="0" smtClean="0">
              <a:ea typeface="+mn-ea"/>
            </a:endParaRPr>
          </a:p>
        </p:txBody>
      </p:sp>
      <p:sp>
        <p:nvSpPr>
          <p:cNvPr id="4" name="標題 3"/>
          <p:cNvSpPr>
            <a:spLocks noGrp="1"/>
          </p:cNvSpPr>
          <p:nvPr>
            <p:ph type="title"/>
          </p:nvPr>
        </p:nvSpPr>
        <p:spPr/>
        <p:txBody>
          <a:bodyPr/>
          <a:lstStyle/>
          <a:p>
            <a:r>
              <a:rPr lang="zh-TW" altLang="en-US" dirty="0" smtClean="0"/>
              <a:t>組織管理架構 </a:t>
            </a:r>
            <a:r>
              <a:rPr lang="en-US" altLang="zh-TW" dirty="0" smtClean="0"/>
              <a:t>(I)</a:t>
            </a:r>
            <a:r>
              <a:rPr lang="zh-TW" altLang="en-US" dirty="0" smtClean="0"/>
              <a:t> </a:t>
            </a:r>
            <a:r>
              <a:rPr lang="en-US" altLang="zh-TW" dirty="0" smtClean="0"/>
              <a:t>– TQM</a:t>
            </a:r>
            <a:endParaRPr lang="zh-TW"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在本章最後，我們討論安全模式 </a:t>
            </a:r>
            <a:r>
              <a:rPr lang="en-US" altLang="zh-TW" sz="2000" dirty="0" smtClean="0"/>
              <a:t>(security modes)</a:t>
            </a:r>
            <a:r>
              <a:rPr lang="zh-TW" altLang="en-US" sz="2000" dirty="0" smtClean="0"/>
              <a:t>。一個系統在考慮以下條件後，可選擇運作在不同的安全模式下：</a:t>
            </a:r>
            <a:endParaRPr lang="en-US" altLang="zh-TW" sz="2000" dirty="0" smtClean="0"/>
          </a:p>
          <a:p>
            <a:pPr lvl="1"/>
            <a:r>
              <a:rPr lang="zh-TW" altLang="en-US" sz="1800" dirty="0" smtClean="0"/>
              <a:t>直接或間接與系統連結的使用者的種類。</a:t>
            </a:r>
            <a:endParaRPr lang="en-US" altLang="zh-TW" sz="1800" dirty="0" smtClean="0"/>
          </a:p>
          <a:p>
            <a:pPr lvl="1"/>
            <a:r>
              <a:rPr lang="zh-TW" altLang="en-US" sz="1800" dirty="0" smtClean="0"/>
              <a:t>系統</a:t>
            </a:r>
            <a:r>
              <a:rPr lang="zh-TW" altLang="en-US" sz="1800" smtClean="0"/>
              <a:t>上所處理的</a:t>
            </a:r>
            <a:r>
              <a:rPr lang="zh-TW" altLang="en-US" sz="1800" dirty="0" smtClean="0"/>
              <a:t>資料種類，例如它們的安全等級與分類等。</a:t>
            </a:r>
            <a:endParaRPr lang="en-US" altLang="zh-TW" sz="1800" dirty="0" smtClean="0"/>
          </a:p>
          <a:p>
            <a:pPr lvl="1"/>
            <a:r>
              <a:rPr lang="zh-TW" altLang="en-US" sz="1800" dirty="0" smtClean="0"/>
              <a:t>使用者的安全等級、正式存取授權、與知的必要性 </a:t>
            </a:r>
            <a:r>
              <a:rPr lang="en-US" altLang="zh-TW" sz="1800" dirty="0" smtClean="0"/>
              <a:t>(need-to-know)</a:t>
            </a:r>
            <a:r>
              <a:rPr lang="zh-TW" altLang="en-US" sz="1800" dirty="0" smtClean="0"/>
              <a:t> 等。</a:t>
            </a:r>
            <a:endParaRPr lang="en-US" altLang="zh-TW" sz="1800" dirty="0" smtClean="0"/>
          </a:p>
          <a:p>
            <a:r>
              <a:rPr lang="zh-TW" altLang="en-US" sz="2000" dirty="0" smtClean="0"/>
              <a:t>專屬安全模式 </a:t>
            </a:r>
            <a:r>
              <a:rPr lang="en-US" altLang="zh-TW" sz="2000" dirty="0" smtClean="0"/>
              <a:t>(dedicated security mode)</a:t>
            </a:r>
          </a:p>
          <a:p>
            <a:pPr lvl="1"/>
            <a:r>
              <a:rPr lang="zh-TW" altLang="en-US" sz="1800" dirty="0" smtClean="0"/>
              <a:t>系統內所有使用者的安全等級都與任何資料安全等級相等或更高。</a:t>
            </a:r>
            <a:endParaRPr lang="en-US" altLang="zh-TW" sz="1800" dirty="0" smtClean="0"/>
          </a:p>
          <a:p>
            <a:pPr lvl="1"/>
            <a:r>
              <a:rPr lang="zh-TW" altLang="en-US" sz="1800" dirty="0" smtClean="0"/>
              <a:t>系統內所有使用者對所有資料都具有正式存取授權。</a:t>
            </a:r>
            <a:endParaRPr lang="en-US" altLang="zh-TW" sz="1800" dirty="0" smtClean="0"/>
          </a:p>
          <a:p>
            <a:pPr lvl="1"/>
            <a:r>
              <a:rPr lang="zh-TW" altLang="en-US" sz="1800" dirty="0" smtClean="0"/>
              <a:t>系統內所有使用者對所有資料都具有知的必要性。</a:t>
            </a:r>
            <a:endParaRPr lang="en-US" altLang="zh-TW" sz="1800" dirty="0" smtClean="0"/>
          </a:p>
          <a:p>
            <a:pPr lvl="1"/>
            <a:r>
              <a:rPr lang="zh-TW" altLang="en-US" sz="1800" dirty="0" smtClean="0"/>
              <a:t>因此，所有的使用者可以存取所有的資料。一些軍事系統是運作在這種單一安全層級的模式。</a:t>
            </a:r>
            <a:endParaRPr lang="en-US" altLang="zh-TW" sz="1800" dirty="0" smtClean="0"/>
          </a:p>
        </p:txBody>
      </p:sp>
      <p:sp>
        <p:nvSpPr>
          <p:cNvPr id="3" name="標題 2"/>
          <p:cNvSpPr>
            <a:spLocks noGrp="1"/>
          </p:cNvSpPr>
          <p:nvPr>
            <p:ph type="title"/>
          </p:nvPr>
        </p:nvSpPr>
        <p:spPr/>
        <p:txBody>
          <a:bodyPr/>
          <a:lstStyle/>
          <a:p>
            <a:r>
              <a:rPr lang="zh-TW" altLang="en-US" dirty="0" smtClean="0"/>
              <a:t>安全模式 </a:t>
            </a:r>
            <a:r>
              <a:rPr lang="en-US" altLang="zh-TW" dirty="0" smtClean="0"/>
              <a:t>(I)</a:t>
            </a:r>
            <a:endParaRPr lang="zh-TW" altLang="en-US" dirty="0"/>
          </a:p>
        </p:txBody>
      </p:sp>
      <p:sp>
        <p:nvSpPr>
          <p:cNvPr id="4" name="文字方塊 3"/>
          <p:cNvSpPr txBox="1"/>
          <p:nvPr/>
        </p:nvSpPr>
        <p:spPr>
          <a:xfrm>
            <a:off x="7546983" y="6029286"/>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系統高安全模式 </a:t>
            </a:r>
            <a:r>
              <a:rPr lang="en-US" altLang="zh-TW" sz="2000" dirty="0" smtClean="0"/>
              <a:t>(system high</a:t>
            </a:r>
            <a:r>
              <a:rPr lang="zh-TW" altLang="en-US" sz="2000" dirty="0" smtClean="0"/>
              <a:t> </a:t>
            </a:r>
            <a:r>
              <a:rPr lang="en-US" altLang="zh-TW" sz="2000" dirty="0" smtClean="0"/>
              <a:t>security mode)</a:t>
            </a:r>
          </a:p>
          <a:p>
            <a:pPr lvl="1"/>
            <a:r>
              <a:rPr lang="zh-TW" altLang="en-US" sz="1800" dirty="0" smtClean="0"/>
              <a:t>系統內所有使用者的安全等級，都與任何資料安全等級相等或更高；且對所有資料都具有正式存取授權。</a:t>
            </a:r>
            <a:endParaRPr lang="en-US" altLang="zh-TW" sz="1800" dirty="0" smtClean="0"/>
          </a:p>
          <a:p>
            <a:pPr lvl="1"/>
            <a:r>
              <a:rPr lang="zh-TW" altLang="en-US" sz="1800" dirty="0" smtClean="0"/>
              <a:t>但使用者對資料未必具有知的必要性。一些使用者可能可以存取所有的資料，但另一些使用者因業務關係不需要全知道。</a:t>
            </a:r>
            <a:endParaRPr lang="en-US" altLang="zh-TW" sz="1800" dirty="0" smtClean="0"/>
          </a:p>
          <a:p>
            <a:r>
              <a:rPr lang="zh-TW" altLang="en-US" sz="2000" dirty="0" smtClean="0"/>
              <a:t>隔間的安全模式 </a:t>
            </a:r>
            <a:r>
              <a:rPr lang="en-US" altLang="zh-TW" sz="2000" dirty="0" smtClean="0"/>
              <a:t>(compartmented security mode)</a:t>
            </a:r>
          </a:p>
          <a:p>
            <a:pPr lvl="1"/>
            <a:r>
              <a:rPr lang="zh-TW" altLang="en-US" sz="1800" dirty="0" smtClean="0"/>
              <a:t>系統內所有使用者的安全等級，都與任何資料安全等級相等或更高。</a:t>
            </a:r>
            <a:endParaRPr lang="en-US" altLang="zh-TW" sz="1800" dirty="0" smtClean="0"/>
          </a:p>
          <a:p>
            <a:pPr lvl="1"/>
            <a:r>
              <a:rPr lang="zh-TW" altLang="en-US" sz="1800" dirty="0" smtClean="0"/>
              <a:t>但使用者對資料未必具有正式存取授權或知的必要性。這時資料可以依類別隔開，在類別內所有的使用者可以存取所有的資料。</a:t>
            </a:r>
            <a:endParaRPr lang="en-US" altLang="zh-TW" sz="1800" dirty="0" smtClean="0"/>
          </a:p>
          <a:p>
            <a:r>
              <a:rPr lang="zh-TW" altLang="en-US" sz="2000" dirty="0" smtClean="0"/>
              <a:t>多層級安全模式 </a:t>
            </a:r>
            <a:r>
              <a:rPr lang="en-US" altLang="zh-TW" sz="2000" dirty="0" smtClean="0"/>
              <a:t>(multilevel security mode)</a:t>
            </a:r>
          </a:p>
          <a:p>
            <a:pPr lvl="1"/>
            <a:r>
              <a:rPr lang="zh-TW" altLang="en-US" sz="1800" dirty="0" smtClean="0"/>
              <a:t>使用者的安全等級、正式存取授權、與知的必要性都未必符合存取資料的條件。</a:t>
            </a:r>
            <a:r>
              <a:rPr lang="en-US" altLang="zh-TW" sz="1800" dirty="0" smtClean="0"/>
              <a:t>Bell-LaPadula</a:t>
            </a:r>
            <a:r>
              <a:rPr lang="zh-TW" altLang="en-US" sz="1800" dirty="0" smtClean="0"/>
              <a:t> 模型就運作在多層級安全模式。</a:t>
            </a:r>
            <a:endParaRPr lang="en-US" altLang="zh-TW" sz="1800" dirty="0" smtClean="0"/>
          </a:p>
        </p:txBody>
      </p:sp>
      <p:sp>
        <p:nvSpPr>
          <p:cNvPr id="3" name="標題 2"/>
          <p:cNvSpPr>
            <a:spLocks noGrp="1"/>
          </p:cNvSpPr>
          <p:nvPr>
            <p:ph type="title"/>
          </p:nvPr>
        </p:nvSpPr>
        <p:spPr/>
        <p:txBody>
          <a:bodyPr/>
          <a:lstStyle/>
          <a:p>
            <a:r>
              <a:rPr lang="zh-TW" altLang="en-US" dirty="0" smtClean="0"/>
              <a:t>安全模式 </a:t>
            </a:r>
            <a:r>
              <a:rPr lang="en-US" altLang="zh-TW" dirty="0" smtClean="0"/>
              <a:t>(II)</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929618" cy="928694"/>
          </a:xfrm>
        </p:spPr>
        <p:txBody>
          <a:bodyPr>
            <a:normAutofit/>
          </a:bodyPr>
          <a:lstStyle/>
          <a:p>
            <a:r>
              <a:rPr lang="en-US" sz="2000" dirty="0" smtClean="0"/>
              <a:t>PDCA</a:t>
            </a:r>
            <a:r>
              <a:rPr lang="zh-TW" altLang="en-US" sz="2000" dirty="0" smtClean="0"/>
              <a:t> 循環就是由規畫 </a:t>
            </a:r>
            <a:r>
              <a:rPr lang="en-US" altLang="zh-TW" sz="2000" dirty="0" smtClean="0"/>
              <a:t>(Plan)</a:t>
            </a:r>
            <a:r>
              <a:rPr lang="zh-TW" altLang="en-US" sz="2000" dirty="0" smtClean="0"/>
              <a:t>、執行 </a:t>
            </a:r>
            <a:r>
              <a:rPr lang="en-US" altLang="zh-TW" sz="2000" dirty="0" smtClean="0"/>
              <a:t>(Do)</a:t>
            </a:r>
            <a:r>
              <a:rPr lang="zh-TW" altLang="en-US" sz="2000" dirty="0" smtClean="0"/>
              <a:t>、檢查 </a:t>
            </a:r>
            <a:r>
              <a:rPr lang="en-US" altLang="zh-TW" sz="2000" dirty="0" smtClean="0"/>
              <a:t>(Check)</a:t>
            </a:r>
            <a:r>
              <a:rPr lang="zh-TW" altLang="en-US" sz="2000" dirty="0" smtClean="0"/>
              <a:t>、及行動 </a:t>
            </a:r>
            <a:r>
              <a:rPr lang="en-US" altLang="zh-TW" sz="2000" dirty="0" smtClean="0"/>
              <a:t>(Act) </a:t>
            </a:r>
            <a:r>
              <a:rPr lang="zh-TW" altLang="en-US" sz="2000" dirty="0" smtClean="0"/>
              <a:t>四個程序所構成的一連串追求改善的行動，也稱為</a:t>
            </a:r>
            <a:r>
              <a:rPr lang="zh-TW" altLang="en-US" sz="2000" dirty="0" smtClean="0">
                <a:latin typeface="微軟正黑體"/>
                <a:ea typeface="微軟正黑體"/>
              </a:rPr>
              <a:t>「</a:t>
            </a:r>
            <a:r>
              <a:rPr lang="zh-TW" altLang="en-US" sz="2000" dirty="0" smtClean="0"/>
              <a:t>戴明循環</a:t>
            </a:r>
            <a:r>
              <a:rPr lang="zh-TW" altLang="en-US" sz="2000" dirty="0" smtClean="0">
                <a:latin typeface="微軟正黑體"/>
                <a:ea typeface="微軟正黑體"/>
              </a:rPr>
              <a:t>」</a:t>
            </a:r>
            <a:r>
              <a:rPr lang="en-US" sz="2000" dirty="0" smtClean="0"/>
              <a:t>。</a:t>
            </a:r>
          </a:p>
        </p:txBody>
      </p:sp>
      <p:sp>
        <p:nvSpPr>
          <p:cNvPr id="3" name="標題 2"/>
          <p:cNvSpPr>
            <a:spLocks noGrp="1"/>
          </p:cNvSpPr>
          <p:nvPr>
            <p:ph type="title"/>
          </p:nvPr>
        </p:nvSpPr>
        <p:spPr/>
        <p:txBody>
          <a:bodyPr/>
          <a:lstStyle/>
          <a:p>
            <a:r>
              <a:rPr lang="en-US" altLang="zh-TW" dirty="0" smtClean="0"/>
              <a:t>PDCA</a:t>
            </a:r>
            <a:r>
              <a:rPr lang="zh-TW" altLang="en-US" dirty="0" smtClean="0"/>
              <a:t> 循環</a:t>
            </a:r>
            <a:endParaRPr lang="zh-TW" altLang="en-US" dirty="0"/>
          </a:p>
        </p:txBody>
      </p:sp>
      <p:grpSp>
        <p:nvGrpSpPr>
          <p:cNvPr id="13" name="群組 12"/>
          <p:cNvGrpSpPr/>
          <p:nvPr/>
        </p:nvGrpSpPr>
        <p:grpSpPr>
          <a:xfrm>
            <a:off x="5779877" y="3643314"/>
            <a:ext cx="2876216" cy="1785950"/>
            <a:chOff x="5779877" y="4714884"/>
            <a:chExt cx="2876216" cy="1785950"/>
          </a:xfrm>
        </p:grpSpPr>
        <p:sp>
          <p:nvSpPr>
            <p:cNvPr id="4" name="右彎箭號 3"/>
            <p:cNvSpPr/>
            <p:nvPr/>
          </p:nvSpPr>
          <p:spPr>
            <a:xfrm>
              <a:off x="6408575" y="4714884"/>
              <a:ext cx="785818" cy="7143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alibri" pitchFamily="34" charset="0"/>
              </a:endParaRPr>
            </a:p>
          </p:txBody>
        </p:sp>
        <p:sp>
          <p:nvSpPr>
            <p:cNvPr id="6" name="右彎箭號 5"/>
            <p:cNvSpPr/>
            <p:nvPr/>
          </p:nvSpPr>
          <p:spPr>
            <a:xfrm rot="16200000">
              <a:off x="6301418" y="5607859"/>
              <a:ext cx="785818" cy="7143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alibri" pitchFamily="34" charset="0"/>
              </a:endParaRPr>
            </a:p>
          </p:txBody>
        </p:sp>
        <p:sp>
          <p:nvSpPr>
            <p:cNvPr id="7" name="右彎箭號 6"/>
            <p:cNvSpPr/>
            <p:nvPr/>
          </p:nvSpPr>
          <p:spPr>
            <a:xfrm rot="5400000">
              <a:off x="7301549" y="4822041"/>
              <a:ext cx="785818" cy="7143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alibri" pitchFamily="34" charset="0"/>
              </a:endParaRPr>
            </a:p>
          </p:txBody>
        </p:sp>
        <p:sp>
          <p:nvSpPr>
            <p:cNvPr id="8" name="右彎箭號 7"/>
            <p:cNvSpPr/>
            <p:nvPr/>
          </p:nvSpPr>
          <p:spPr>
            <a:xfrm rot="10800000">
              <a:off x="7194394" y="5715015"/>
              <a:ext cx="785818" cy="7143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alibri" pitchFamily="34" charset="0"/>
              </a:endParaRPr>
            </a:p>
          </p:txBody>
        </p:sp>
        <p:sp>
          <p:nvSpPr>
            <p:cNvPr id="9" name="文字方塊 8"/>
            <p:cNvSpPr txBox="1"/>
            <p:nvPr/>
          </p:nvSpPr>
          <p:spPr>
            <a:xfrm>
              <a:off x="5779877" y="4714884"/>
              <a:ext cx="588623" cy="369332"/>
            </a:xfrm>
            <a:prstGeom prst="rect">
              <a:avLst/>
            </a:prstGeom>
            <a:noFill/>
          </p:spPr>
          <p:txBody>
            <a:bodyPr wrap="none" rtlCol="0">
              <a:spAutoFit/>
            </a:bodyPr>
            <a:lstStyle/>
            <a:p>
              <a:r>
                <a:rPr lang="en-US" altLang="zh-TW" dirty="0" smtClean="0">
                  <a:latin typeface="Calibri" pitchFamily="34" charset="0"/>
                </a:rPr>
                <a:t>Plan</a:t>
              </a:r>
              <a:endParaRPr lang="zh-TW" altLang="en-US" dirty="0">
                <a:latin typeface="Calibri" pitchFamily="34" charset="0"/>
              </a:endParaRPr>
            </a:p>
          </p:txBody>
        </p:sp>
        <p:sp>
          <p:nvSpPr>
            <p:cNvPr id="10" name="文字方塊 9"/>
            <p:cNvSpPr txBox="1"/>
            <p:nvPr/>
          </p:nvSpPr>
          <p:spPr>
            <a:xfrm>
              <a:off x="7980490" y="4714884"/>
              <a:ext cx="449162" cy="369332"/>
            </a:xfrm>
            <a:prstGeom prst="rect">
              <a:avLst/>
            </a:prstGeom>
            <a:noFill/>
          </p:spPr>
          <p:txBody>
            <a:bodyPr wrap="none" rtlCol="0">
              <a:spAutoFit/>
            </a:bodyPr>
            <a:lstStyle/>
            <a:p>
              <a:r>
                <a:rPr lang="en-US" altLang="zh-TW" dirty="0" smtClean="0">
                  <a:latin typeface="Calibri" pitchFamily="34" charset="0"/>
                </a:rPr>
                <a:t>Do</a:t>
              </a:r>
              <a:endParaRPr lang="zh-TW" altLang="en-US" dirty="0">
                <a:latin typeface="Calibri" pitchFamily="34" charset="0"/>
              </a:endParaRPr>
            </a:p>
          </p:txBody>
        </p:sp>
        <p:sp>
          <p:nvSpPr>
            <p:cNvPr id="11" name="文字方塊 10"/>
            <p:cNvSpPr txBox="1"/>
            <p:nvPr/>
          </p:nvSpPr>
          <p:spPr>
            <a:xfrm>
              <a:off x="5857884" y="6060064"/>
              <a:ext cx="492443" cy="369332"/>
            </a:xfrm>
            <a:prstGeom prst="rect">
              <a:avLst/>
            </a:prstGeom>
            <a:noFill/>
          </p:spPr>
          <p:txBody>
            <a:bodyPr wrap="none" rtlCol="0">
              <a:spAutoFit/>
            </a:bodyPr>
            <a:lstStyle/>
            <a:p>
              <a:r>
                <a:rPr lang="en-US" altLang="zh-TW" dirty="0" smtClean="0">
                  <a:latin typeface="Calibri" pitchFamily="34" charset="0"/>
                </a:rPr>
                <a:t>Act</a:t>
              </a:r>
              <a:endParaRPr lang="zh-TW" altLang="en-US" dirty="0">
                <a:latin typeface="Calibri" pitchFamily="34" charset="0"/>
              </a:endParaRPr>
            </a:p>
          </p:txBody>
        </p:sp>
        <p:sp>
          <p:nvSpPr>
            <p:cNvPr id="12" name="文字方塊 11"/>
            <p:cNvSpPr txBox="1"/>
            <p:nvPr/>
          </p:nvSpPr>
          <p:spPr>
            <a:xfrm>
              <a:off x="7908773" y="6131502"/>
              <a:ext cx="747320" cy="369332"/>
            </a:xfrm>
            <a:prstGeom prst="rect">
              <a:avLst/>
            </a:prstGeom>
            <a:noFill/>
          </p:spPr>
          <p:txBody>
            <a:bodyPr wrap="none" rtlCol="0">
              <a:spAutoFit/>
            </a:bodyPr>
            <a:lstStyle/>
            <a:p>
              <a:r>
                <a:rPr lang="en-US" altLang="zh-TW" dirty="0" smtClean="0">
                  <a:latin typeface="Calibri" pitchFamily="34" charset="0"/>
                </a:rPr>
                <a:t>Check</a:t>
              </a:r>
              <a:endParaRPr lang="zh-TW" altLang="en-US" dirty="0">
                <a:latin typeface="Calibri" pitchFamily="34" charset="0"/>
              </a:endParaRPr>
            </a:p>
          </p:txBody>
        </p:sp>
      </p:grpSp>
      <p:sp>
        <p:nvSpPr>
          <p:cNvPr id="14" name="內容版面配置區 1"/>
          <p:cNvSpPr txBox="1">
            <a:spLocks/>
          </p:cNvSpPr>
          <p:nvPr/>
        </p:nvSpPr>
        <p:spPr>
          <a:xfrm>
            <a:off x="285720" y="2285992"/>
            <a:ext cx="5072098" cy="4429156"/>
          </a:xfrm>
          <a:prstGeom prst="rect">
            <a:avLst/>
          </a:prstGeom>
        </p:spPr>
        <p:txBody>
          <a:bodyPr vert="horz">
            <a:normAutofit/>
          </a:bodyPr>
          <a:lstStyle/>
          <a:p>
            <a:pPr marL="274320" marR="0" lvl="0" indent="-274320" algn="l" defTabSz="914400" rtl="0" eaLnBrk="1" fontAlgn="auto" latinLnBrk="0" hangingPunct="1">
              <a:lnSpc>
                <a:spcPct val="120000"/>
              </a:lnSpc>
              <a:spcBef>
                <a:spcPts val="600"/>
              </a:spcBef>
              <a:spcAft>
                <a:spcPts val="0"/>
              </a:spcAft>
              <a:buClr>
                <a:schemeClr val="tx2"/>
              </a:buClr>
              <a:buSzPct val="73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PDCA </a:t>
            </a:r>
            <a:r>
              <a:rPr lang="zh-TW" altLang="en-US" sz="2000" dirty="0" smtClean="0">
                <a:latin typeface="Calibri" pitchFamily="34" charset="0"/>
                <a:ea typeface="微軟正黑體" pitchFamily="34" charset="-120"/>
              </a:rPr>
              <a:t>是</a:t>
            </a: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一個持續改善的循環：</a:t>
            </a:r>
            <a:endPar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521208" marR="0" lvl="1" indent="-228600" algn="l" defTabSz="914400" rtl="0" eaLnBrk="1" fontAlgn="auto" latinLnBrk="0" hangingPunct="1">
              <a:lnSpc>
                <a:spcPct val="120000"/>
              </a:lnSpc>
              <a:spcBef>
                <a:spcPts val="600"/>
              </a:spcBef>
              <a:spcAft>
                <a:spcPts val="0"/>
              </a:spcAft>
              <a:buClr>
                <a:schemeClr val="accent4"/>
              </a:buClr>
              <a:buSzPct val="80000"/>
              <a:buFont typeface="Wingdings 2"/>
              <a:buChar char=""/>
              <a:tabLst/>
              <a:defRPr/>
            </a:pPr>
            <a:r>
              <a:rPr kumimoji="0" lang="zh-TW" altLang="en-US"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首先要做規劃，例如一個資訊安全管理計畫。</a:t>
            </a:r>
            <a:endParaRPr kumimoji="0" lang="en-US" altLang="zh-TW"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a:p>
            <a:pPr marL="521208" marR="0" lvl="1" indent="-228600" algn="l" defTabSz="914400" rtl="0" eaLnBrk="1" fontAlgn="auto" latinLnBrk="0" hangingPunct="1">
              <a:lnSpc>
                <a:spcPct val="120000"/>
              </a:lnSpc>
              <a:spcBef>
                <a:spcPts val="600"/>
              </a:spcBef>
              <a:spcAft>
                <a:spcPts val="0"/>
              </a:spcAft>
              <a:buClr>
                <a:schemeClr val="accent4"/>
              </a:buClr>
              <a:buSzPct val="80000"/>
              <a:buFont typeface="Wingdings 2"/>
              <a:buChar char=""/>
              <a:tabLst/>
              <a:defRPr/>
            </a:pPr>
            <a:r>
              <a:rPr kumimoji="0" lang="zh-TW" altLang="en-US"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接著，要依據計畫作建置，例如人員刷卡進出、資料每週備份、安裝防火牆等。</a:t>
            </a:r>
            <a:endParaRPr kumimoji="0" lang="en-US" altLang="zh-TW"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a:p>
            <a:pPr marL="521208" marR="0" lvl="1" indent="-228600" algn="l" defTabSz="914400" rtl="0" eaLnBrk="1" fontAlgn="auto" latinLnBrk="0" hangingPunct="1">
              <a:lnSpc>
                <a:spcPct val="120000"/>
              </a:lnSpc>
              <a:spcBef>
                <a:spcPts val="600"/>
              </a:spcBef>
              <a:spcAft>
                <a:spcPts val="0"/>
              </a:spcAft>
              <a:buClr>
                <a:schemeClr val="accent4"/>
              </a:buClr>
              <a:buSzPct val="80000"/>
              <a:buFont typeface="Wingdings 2"/>
              <a:buChar char=""/>
              <a:tabLst/>
              <a:defRPr/>
            </a:pPr>
            <a:r>
              <a:rPr lang="zh-TW" altLang="en-US" dirty="0" smtClean="0">
                <a:solidFill>
                  <a:schemeClr val="tx1">
                    <a:tint val="85000"/>
                  </a:schemeClr>
                </a:solidFill>
                <a:latin typeface="Calibri" pitchFamily="34" charset="0"/>
                <a:ea typeface="微軟正黑體" pitchFamily="34" charset="-120"/>
              </a:rPr>
              <a:t>在過程中，要不斷地檢查組織改善的狀況，並設法發現缺失。例如駭客入侵成功率是否降低，復原損失是否減少等。</a:t>
            </a:r>
            <a:endParaRPr lang="en-US" altLang="zh-TW" dirty="0" smtClean="0">
              <a:solidFill>
                <a:schemeClr val="tx1">
                  <a:tint val="85000"/>
                </a:schemeClr>
              </a:solidFill>
              <a:latin typeface="Calibri" pitchFamily="34" charset="0"/>
              <a:ea typeface="微軟正黑體" pitchFamily="34" charset="-120"/>
            </a:endParaRPr>
          </a:p>
          <a:p>
            <a:pPr marL="521208" lvl="1" indent="-228600">
              <a:lnSpc>
                <a:spcPct val="120000"/>
              </a:lnSpc>
              <a:spcBef>
                <a:spcPts val="600"/>
              </a:spcBef>
              <a:buClr>
                <a:schemeClr val="accent4"/>
              </a:buClr>
              <a:buSzPct val="80000"/>
              <a:buFont typeface="Wingdings 2"/>
              <a:buChar char=""/>
            </a:pPr>
            <a:r>
              <a:rPr kumimoji="0" lang="zh-TW" altLang="en-US"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發現缺失後，即採取處置行動、力求改善；這些改善措施會被整併到下個計畫裡。</a:t>
            </a:r>
            <a:r>
              <a:rPr lang="zh-TW" altLang="en-US" dirty="0" smtClean="0">
                <a:solidFill>
                  <a:schemeClr val="tx1">
                    <a:tint val="85000"/>
                  </a:schemeClr>
                </a:solidFill>
                <a:latin typeface="Calibri" pitchFamily="34" charset="0"/>
                <a:ea typeface="微軟正黑體" pitchFamily="34" charset="-120"/>
              </a:rPr>
              <a:t>例如資訊安全管理計畫第二版裡，改為資料每天備份。</a:t>
            </a:r>
            <a:r>
              <a:rPr kumimoji="0" lang="en-US" altLang="zh-TW"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PDCA</a:t>
            </a:r>
            <a:r>
              <a:rPr kumimoji="0" lang="zh-TW" altLang="en-US"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 循環依此持續</a:t>
            </a:r>
            <a:r>
              <a:rPr lang="zh-TW" altLang="en-US" dirty="0" smtClean="0">
                <a:solidFill>
                  <a:schemeClr val="tx1">
                    <a:tint val="85000"/>
                  </a:schemeClr>
                </a:solidFill>
                <a:latin typeface="Calibri" pitchFamily="34" charset="0"/>
                <a:ea typeface="微軟正黑體" pitchFamily="34" charset="-120"/>
              </a:rPr>
              <a:t>進行。</a:t>
            </a:r>
            <a:endParaRPr kumimoji="0" lang="en-US" altLang="zh-TW" sz="1800"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8215370" cy="5500702"/>
          </a:xfrm>
        </p:spPr>
        <p:txBody>
          <a:bodyPr>
            <a:normAutofit/>
          </a:bodyPr>
          <a:lstStyle/>
          <a:p>
            <a:pPr>
              <a:spcBef>
                <a:spcPts val="1200"/>
              </a:spcBef>
            </a:pPr>
            <a:r>
              <a:rPr lang="en-US" altLang="zh-TW" sz="2000" dirty="0" smtClean="0">
                <a:ea typeface="+mn-ea"/>
              </a:rPr>
              <a:t>ISMS</a:t>
            </a:r>
            <a:r>
              <a:rPr lang="zh-TW" altLang="en-US" sz="2000" dirty="0" smtClean="0">
                <a:ea typeface="+mn-ea"/>
              </a:rPr>
              <a:t> </a:t>
            </a:r>
            <a:r>
              <a:rPr lang="en-US" altLang="zh-TW" sz="2000" dirty="0" smtClean="0">
                <a:ea typeface="+mn-ea"/>
              </a:rPr>
              <a:t>(Information Security Management System) </a:t>
            </a:r>
            <a:r>
              <a:rPr lang="zh-TW" altLang="en-US" sz="2000" dirty="0" smtClean="0">
                <a:ea typeface="+mn-ea"/>
              </a:rPr>
              <a:t>中文翻譯為「資訊安全管理系統」，它整理了資訊安全</a:t>
            </a:r>
            <a:r>
              <a:rPr lang="zh-TW" altLang="en-US" sz="2000" dirty="0" smtClean="0"/>
              <a:t>最佳實務 </a:t>
            </a:r>
            <a:r>
              <a:rPr lang="en-US" altLang="zh-TW" sz="2000" dirty="0" smtClean="0">
                <a:ea typeface="+mn-ea"/>
              </a:rPr>
              <a:t>(best practice)</a:t>
            </a:r>
            <a:r>
              <a:rPr lang="zh-TW" altLang="en-US" sz="2000" dirty="0" smtClean="0">
                <a:ea typeface="+mn-ea"/>
              </a:rPr>
              <a:t> 並予以條文化，訂定為國際標準 </a:t>
            </a:r>
            <a:r>
              <a:rPr lang="en-US" altLang="zh-TW" sz="2000" dirty="0" smtClean="0">
                <a:ea typeface="+mn-ea"/>
              </a:rPr>
              <a:t>ISO 27001:2005</a:t>
            </a:r>
            <a:r>
              <a:rPr lang="zh-TW" altLang="en-US" sz="2000" dirty="0" smtClean="0">
                <a:ea typeface="+mn-ea"/>
              </a:rPr>
              <a:t>。</a:t>
            </a:r>
            <a:endParaRPr lang="en-US" altLang="zh-TW" sz="2000" dirty="0" smtClean="0">
              <a:ea typeface="+mn-ea"/>
            </a:endParaRPr>
          </a:p>
          <a:p>
            <a:pPr>
              <a:spcBef>
                <a:spcPts val="1200"/>
              </a:spcBef>
            </a:pPr>
            <a:r>
              <a:rPr lang="en-US" altLang="zh-TW" sz="2000" dirty="0" smtClean="0">
                <a:ea typeface="+mn-ea"/>
                <a:cs typeface="Arial" pitchFamily="34" charset="0"/>
              </a:rPr>
              <a:t>ISMS</a:t>
            </a:r>
            <a:r>
              <a:rPr lang="zh-TW" altLang="en-US" sz="2000" dirty="0" smtClean="0">
                <a:ea typeface="+mn-ea"/>
                <a:cs typeface="Arial" pitchFamily="34" charset="0"/>
              </a:rPr>
              <a:t> 依據以下六個步驟來建置：</a:t>
            </a:r>
            <a:endParaRPr lang="en-US" altLang="zh-TW" sz="2000" dirty="0" smtClean="0">
              <a:ea typeface="+mn-ea"/>
              <a:cs typeface="Arial" pitchFamily="34" charset="0"/>
            </a:endParaRPr>
          </a:p>
          <a:p>
            <a:pPr lvl="1">
              <a:spcBef>
                <a:spcPts val="1200"/>
              </a:spcBef>
            </a:pPr>
            <a:r>
              <a:rPr lang="zh-TW" altLang="en-US" sz="1800" dirty="0" smtClean="0">
                <a:ea typeface="+mn-ea"/>
                <a:cs typeface="Arial" pitchFamily="34" charset="0"/>
              </a:rPr>
              <a:t>定義一個資訊安全政策：由組織最高層指定方向、展現決心。</a:t>
            </a:r>
            <a:endParaRPr lang="en-US" altLang="zh-TW" sz="1800" dirty="0" smtClean="0">
              <a:ea typeface="+mn-ea"/>
              <a:cs typeface="Arial" pitchFamily="34" charset="0"/>
            </a:endParaRPr>
          </a:p>
          <a:p>
            <a:pPr lvl="1">
              <a:spcBef>
                <a:spcPts val="1200"/>
              </a:spcBef>
            </a:pPr>
            <a:r>
              <a:rPr lang="zh-TW" altLang="en-US" sz="1800" dirty="0" smtClean="0">
                <a:ea typeface="+mn-ea"/>
                <a:cs typeface="Arial" pitchFamily="34" charset="0"/>
              </a:rPr>
              <a:t>定義一個實施 </a:t>
            </a:r>
            <a:r>
              <a:rPr lang="en-US" altLang="zh-TW" sz="1800" dirty="0" smtClean="0">
                <a:ea typeface="+mn-ea"/>
                <a:cs typeface="Arial" pitchFamily="34" charset="0"/>
              </a:rPr>
              <a:t>ISMS</a:t>
            </a:r>
            <a:r>
              <a:rPr lang="zh-TW" altLang="en-US" sz="1800" dirty="0" smtClean="0">
                <a:ea typeface="+mn-ea"/>
                <a:cs typeface="Arial" pitchFamily="34" charset="0"/>
              </a:rPr>
              <a:t> 的範圍：例如以電腦機房或是以資訊中心為範圍。</a:t>
            </a:r>
            <a:endParaRPr lang="en-US" altLang="zh-TW" sz="1800" dirty="0" smtClean="0">
              <a:ea typeface="+mn-ea"/>
              <a:cs typeface="Arial" pitchFamily="34" charset="0"/>
            </a:endParaRPr>
          </a:p>
          <a:p>
            <a:pPr lvl="1">
              <a:spcBef>
                <a:spcPts val="1200"/>
              </a:spcBef>
            </a:pPr>
            <a:r>
              <a:rPr lang="zh-TW" altLang="en-US" sz="1800" dirty="0" smtClean="0">
                <a:ea typeface="+mn-ea"/>
                <a:cs typeface="Arial" pitchFamily="34" charset="0"/>
              </a:rPr>
              <a:t>實施資訊安全風險評鑑：找出範圍內的安全弱點與可能遭遇的威脅。</a:t>
            </a:r>
            <a:endParaRPr lang="en-US" altLang="zh-TW" sz="1800" dirty="0" smtClean="0">
              <a:ea typeface="+mn-ea"/>
              <a:cs typeface="Arial" pitchFamily="34" charset="0"/>
            </a:endParaRPr>
          </a:p>
          <a:p>
            <a:pPr lvl="1">
              <a:spcBef>
                <a:spcPts val="1200"/>
              </a:spcBef>
            </a:pPr>
            <a:r>
              <a:rPr lang="zh-TW" altLang="en-US" sz="1800" dirty="0" smtClean="0">
                <a:ea typeface="+mn-ea"/>
                <a:cs typeface="Arial" pitchFamily="34" charset="0"/>
              </a:rPr>
              <a:t>管理風險：將風險分類後，有的風險需要降低、有的風險可以忽略等。</a:t>
            </a:r>
            <a:endParaRPr lang="en-US" altLang="zh-TW" sz="1800" dirty="0" smtClean="0">
              <a:ea typeface="+mn-ea"/>
              <a:cs typeface="Arial" pitchFamily="34" charset="0"/>
            </a:endParaRPr>
          </a:p>
          <a:p>
            <a:pPr lvl="1">
              <a:spcBef>
                <a:spcPts val="1200"/>
              </a:spcBef>
            </a:pPr>
            <a:r>
              <a:rPr lang="zh-TW" altLang="en-US" sz="1800" dirty="0" smtClean="0">
                <a:ea typeface="+mn-ea"/>
                <a:cs typeface="Arial" pitchFamily="34" charset="0"/>
              </a:rPr>
              <a:t>找出適合的控制項目來應用：</a:t>
            </a:r>
            <a:r>
              <a:rPr lang="en-US" altLang="zh-TW" sz="1800" dirty="0" smtClean="0">
                <a:ea typeface="+mn-ea"/>
                <a:cs typeface="Arial" pitchFamily="34" charset="0"/>
              </a:rPr>
              <a:t>ISMS</a:t>
            </a:r>
            <a:r>
              <a:rPr lang="zh-TW" altLang="en-US" sz="1800" dirty="0" smtClean="0">
                <a:ea typeface="+mn-ea"/>
                <a:cs typeface="Arial" pitchFamily="34" charset="0"/>
              </a:rPr>
              <a:t> 提供許多控制項目 </a:t>
            </a:r>
            <a:r>
              <a:rPr lang="en-US" altLang="zh-TW" sz="1800" dirty="0" smtClean="0">
                <a:ea typeface="+mn-ea"/>
                <a:cs typeface="Arial" pitchFamily="34" charset="0"/>
              </a:rPr>
              <a:t>(</a:t>
            </a:r>
            <a:r>
              <a:rPr lang="zh-TW" altLang="en-US" sz="1800" dirty="0" smtClean="0">
                <a:ea typeface="+mn-ea"/>
                <a:cs typeface="Arial" pitchFamily="34" charset="0"/>
              </a:rPr>
              <a:t>即安全防禦的做法</a:t>
            </a:r>
            <a:r>
              <a:rPr lang="en-US" altLang="zh-TW" sz="1800" dirty="0" smtClean="0">
                <a:ea typeface="+mn-ea"/>
                <a:cs typeface="Arial" pitchFamily="34" charset="0"/>
              </a:rPr>
              <a:t>)</a:t>
            </a:r>
            <a:r>
              <a:rPr lang="zh-TW" altLang="en-US" sz="1800" dirty="0" smtClean="0">
                <a:ea typeface="+mn-ea"/>
                <a:cs typeface="Arial" pitchFamily="34" charset="0"/>
              </a:rPr>
              <a:t>，應依據範圍內所需要降低的風險，選擇適當的項目來實施。</a:t>
            </a:r>
            <a:endParaRPr lang="en-US" altLang="zh-TW" sz="1800" dirty="0" smtClean="0">
              <a:ea typeface="+mn-ea"/>
              <a:cs typeface="Arial" pitchFamily="34" charset="0"/>
            </a:endParaRPr>
          </a:p>
          <a:p>
            <a:pPr lvl="1">
              <a:spcBef>
                <a:spcPts val="1200"/>
              </a:spcBef>
            </a:pPr>
            <a:r>
              <a:rPr lang="zh-TW" altLang="en-US" sz="1800" dirty="0" smtClean="0">
                <a:ea typeface="+mn-ea"/>
                <a:cs typeface="Arial" pitchFamily="34" charset="0"/>
              </a:rPr>
              <a:t>將這些項目寫成「適用性聲明 </a:t>
            </a:r>
            <a:r>
              <a:rPr lang="en-US" altLang="zh-TW" sz="1800" dirty="0" smtClean="0">
                <a:ea typeface="+mn-ea"/>
                <a:cs typeface="Arial" pitchFamily="34" charset="0"/>
              </a:rPr>
              <a:t>(statement of applicability, </a:t>
            </a:r>
            <a:r>
              <a:rPr lang="en-US" altLang="zh-TW" sz="1800" dirty="0" err="1" smtClean="0">
                <a:ea typeface="+mn-ea"/>
                <a:cs typeface="Arial" pitchFamily="34" charset="0"/>
              </a:rPr>
              <a:t>SoA</a:t>
            </a:r>
            <a:r>
              <a:rPr lang="en-US" altLang="zh-TW" sz="1800" dirty="0" smtClean="0">
                <a:ea typeface="+mn-ea"/>
                <a:cs typeface="Arial" pitchFamily="34" charset="0"/>
              </a:rPr>
              <a:t>)</a:t>
            </a:r>
            <a:r>
              <a:rPr lang="zh-TW" altLang="en-US" sz="1800" dirty="0" smtClean="0">
                <a:ea typeface="+mn-ea"/>
                <a:cs typeface="Arial" pitchFamily="34" charset="0"/>
              </a:rPr>
              <a:t>」。</a:t>
            </a:r>
            <a:endParaRPr lang="en-US" altLang="zh-TW" sz="1800" dirty="0" smtClean="0">
              <a:ea typeface="+mn-ea"/>
              <a:cs typeface="Arial" pitchFamily="34" charset="0"/>
            </a:endParaRPr>
          </a:p>
        </p:txBody>
      </p:sp>
      <p:sp>
        <p:nvSpPr>
          <p:cNvPr id="4" name="標題 3"/>
          <p:cNvSpPr>
            <a:spLocks noGrp="1"/>
          </p:cNvSpPr>
          <p:nvPr>
            <p:ph type="title"/>
          </p:nvPr>
        </p:nvSpPr>
        <p:spPr/>
        <p:txBody>
          <a:bodyPr/>
          <a:lstStyle/>
          <a:p>
            <a:r>
              <a:rPr lang="zh-TW" altLang="en-US" dirty="0" smtClean="0"/>
              <a:t>組織管理架構 </a:t>
            </a:r>
            <a:r>
              <a:rPr lang="en-US" altLang="zh-TW" dirty="0" smtClean="0"/>
              <a:t>(II)</a:t>
            </a:r>
            <a:r>
              <a:rPr lang="zh-TW" altLang="en-US" dirty="0" smtClean="0"/>
              <a:t> </a:t>
            </a:r>
            <a:r>
              <a:rPr lang="en-US" altLang="zh-TW" dirty="0" smtClean="0"/>
              <a:t>– ISMS</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ISMS</a:t>
            </a:r>
            <a:r>
              <a:rPr lang="zh-TW" altLang="en-US" dirty="0" smtClean="0"/>
              <a:t> 的領域與控制項目</a:t>
            </a:r>
            <a:endParaRPr lang="zh-TW" altLang="en-US" dirty="0"/>
          </a:p>
        </p:txBody>
      </p:sp>
      <p:sp>
        <p:nvSpPr>
          <p:cNvPr id="5" name="內容版面配置區 1"/>
          <p:cNvSpPr txBox="1">
            <a:spLocks/>
          </p:cNvSpPr>
          <p:nvPr/>
        </p:nvSpPr>
        <p:spPr>
          <a:xfrm>
            <a:off x="285720" y="1357298"/>
            <a:ext cx="7929618" cy="1500198"/>
          </a:xfrm>
          <a:prstGeom prst="rect">
            <a:avLst/>
          </a:prstGeom>
        </p:spPr>
        <p:txBody>
          <a:bodyPr vert="horz">
            <a:normAutofit/>
          </a:bodyPr>
          <a:lstStyle/>
          <a:p>
            <a:pPr marL="274320" lvl="0" indent="-274320">
              <a:lnSpc>
                <a:spcPct val="120000"/>
              </a:lnSpc>
              <a:spcBef>
                <a:spcPts val="1000"/>
              </a:spcBef>
              <a:buClr>
                <a:schemeClr val="tx2"/>
              </a:buClr>
              <a:buSzPct val="73000"/>
              <a:buFont typeface="Wingdings 2"/>
              <a:buChar char=""/>
            </a:pPr>
            <a:r>
              <a:rPr lang="zh-TW" altLang="en-US" sz="2000" dirty="0" smtClean="0">
                <a:latin typeface="Calibri" pitchFamily="34" charset="0"/>
              </a:rPr>
              <a:t>依據</a:t>
            </a:r>
            <a:r>
              <a:rPr lang="en-US" altLang="zh-TW" sz="2000" dirty="0" smtClean="0">
                <a:latin typeface="Calibri" pitchFamily="34" charset="0"/>
              </a:rPr>
              <a:t>ISO</a:t>
            </a:r>
            <a:r>
              <a:rPr lang="zh-TW" altLang="en-US" sz="2000" dirty="0" smtClean="0">
                <a:latin typeface="Calibri" pitchFamily="34" charset="0"/>
              </a:rPr>
              <a:t> </a:t>
            </a:r>
            <a:r>
              <a:rPr lang="en-US" altLang="zh-TW" sz="2000" dirty="0" smtClean="0">
                <a:latin typeface="Calibri" pitchFamily="34" charset="0"/>
              </a:rPr>
              <a:t>27001:2005</a:t>
            </a:r>
            <a:r>
              <a:rPr lang="zh-TW" altLang="en-US" sz="2000" dirty="0" smtClean="0">
                <a:latin typeface="Calibri" pitchFamily="34" charset="0"/>
              </a:rPr>
              <a:t>的定義，</a:t>
            </a:r>
            <a:r>
              <a:rPr lang="en-US" altLang="zh-TW" sz="2000" dirty="0" smtClean="0">
                <a:latin typeface="Calibri" pitchFamily="34" charset="0"/>
              </a:rPr>
              <a:t>ISMS</a:t>
            </a:r>
            <a:r>
              <a:rPr lang="zh-TW" altLang="en-US" sz="2000" dirty="0" smtClean="0">
                <a:latin typeface="Calibri" pitchFamily="34" charset="0"/>
              </a:rPr>
              <a:t>包含以下</a:t>
            </a:r>
            <a:r>
              <a:rPr lang="en-US" altLang="zh-TW" sz="2000" dirty="0" smtClean="0">
                <a:latin typeface="Calibri" pitchFamily="34" charset="0"/>
              </a:rPr>
              <a:t>11</a:t>
            </a:r>
            <a:r>
              <a:rPr lang="zh-TW" altLang="en-US" sz="2000" dirty="0" smtClean="0">
                <a:latin typeface="Calibri" pitchFamily="34" charset="0"/>
              </a:rPr>
              <a:t>個領域，</a:t>
            </a:r>
            <a:r>
              <a:rPr lang="en-US" altLang="zh-TW" sz="2000" dirty="0" smtClean="0">
                <a:latin typeface="Calibri" pitchFamily="34" charset="0"/>
              </a:rPr>
              <a:t>39</a:t>
            </a:r>
            <a:r>
              <a:rPr lang="zh-TW" altLang="en-US" sz="2000" dirty="0" smtClean="0">
                <a:latin typeface="Calibri" pitchFamily="34" charset="0"/>
              </a:rPr>
              <a:t>個管理目標，和</a:t>
            </a:r>
            <a:r>
              <a:rPr lang="en-US" altLang="zh-TW" sz="2000" dirty="0" smtClean="0">
                <a:latin typeface="Calibri" pitchFamily="34" charset="0"/>
              </a:rPr>
              <a:t>133</a:t>
            </a:r>
            <a:r>
              <a:rPr lang="zh-TW" altLang="en-US" sz="2000" dirty="0" smtClean="0">
                <a:latin typeface="Calibri" pitchFamily="34" charset="0"/>
              </a:rPr>
              <a:t>個控制項目。</a:t>
            </a:r>
            <a:endParaRPr lang="en-US" altLang="zh-TW" sz="2000" dirty="0" smtClean="0">
              <a:latin typeface="Calibri" pitchFamily="34" charset="0"/>
            </a:endParaRPr>
          </a:p>
        </p:txBody>
      </p:sp>
      <p:grpSp>
        <p:nvGrpSpPr>
          <p:cNvPr id="31" name="群組 30"/>
          <p:cNvGrpSpPr/>
          <p:nvPr/>
        </p:nvGrpSpPr>
        <p:grpSpPr>
          <a:xfrm>
            <a:off x="224164" y="2276872"/>
            <a:ext cx="8205488" cy="4223962"/>
            <a:chOff x="224164" y="2928934"/>
            <a:chExt cx="8205488" cy="3571900"/>
          </a:xfrm>
        </p:grpSpPr>
        <p:sp>
          <p:nvSpPr>
            <p:cNvPr id="7" name="矩形 6"/>
            <p:cNvSpPr/>
            <p:nvPr/>
          </p:nvSpPr>
          <p:spPr>
            <a:xfrm>
              <a:off x="1320018" y="5929330"/>
              <a:ext cx="7109634"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A.15 </a:t>
              </a:r>
              <a:r>
                <a:rPr lang="zh-TW" altLang="en-US" dirty="0" smtClean="0">
                  <a:latin typeface="Calibri" pitchFamily="34" charset="0"/>
                </a:rPr>
                <a:t>遵循性</a:t>
              </a:r>
              <a:endParaRPr lang="zh-TW" altLang="en-US" dirty="0">
                <a:latin typeface="Calibri" pitchFamily="34" charset="0"/>
              </a:endParaRPr>
            </a:p>
          </p:txBody>
        </p:sp>
        <p:sp>
          <p:nvSpPr>
            <p:cNvPr id="8" name="矩形 7"/>
            <p:cNvSpPr/>
            <p:nvPr/>
          </p:nvSpPr>
          <p:spPr>
            <a:xfrm>
              <a:off x="1320018" y="5429264"/>
              <a:ext cx="3609172"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A.13 </a:t>
              </a:r>
              <a:r>
                <a:rPr lang="zh-TW" altLang="en-US" dirty="0" smtClean="0">
                  <a:latin typeface="Calibri" pitchFamily="34" charset="0"/>
                </a:rPr>
                <a:t>資訊安全事件管理</a:t>
              </a:r>
              <a:endParaRPr lang="zh-TW" altLang="en-US" dirty="0">
                <a:latin typeface="Calibri" pitchFamily="34" charset="0"/>
              </a:endParaRPr>
            </a:p>
          </p:txBody>
        </p:sp>
        <p:sp>
          <p:nvSpPr>
            <p:cNvPr id="9" name="矩形 8"/>
            <p:cNvSpPr/>
            <p:nvPr/>
          </p:nvSpPr>
          <p:spPr>
            <a:xfrm>
              <a:off x="4929190" y="5429264"/>
              <a:ext cx="3500462"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A.14 </a:t>
              </a:r>
              <a:r>
                <a:rPr lang="zh-TW" altLang="en-US" dirty="0" smtClean="0">
                  <a:latin typeface="Calibri" pitchFamily="34" charset="0"/>
                </a:rPr>
                <a:t>營運持續管理</a:t>
              </a:r>
              <a:endParaRPr lang="zh-TW" altLang="en-US" dirty="0">
                <a:latin typeface="Calibri" pitchFamily="34" charset="0"/>
              </a:endParaRPr>
            </a:p>
          </p:txBody>
        </p:sp>
        <p:sp>
          <p:nvSpPr>
            <p:cNvPr id="10" name="矩形 9"/>
            <p:cNvSpPr/>
            <p:nvPr/>
          </p:nvSpPr>
          <p:spPr>
            <a:xfrm>
              <a:off x="1320018" y="4929198"/>
              <a:ext cx="5395122"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A.11</a:t>
              </a:r>
              <a:r>
                <a:rPr lang="zh-TW" altLang="en-US" dirty="0" smtClean="0">
                  <a:latin typeface="Calibri" pitchFamily="34" charset="0"/>
                </a:rPr>
                <a:t> 存取控制</a:t>
              </a:r>
              <a:endParaRPr lang="zh-TW" altLang="en-US" dirty="0">
                <a:latin typeface="Calibri" pitchFamily="34" charset="0"/>
              </a:endParaRPr>
            </a:p>
          </p:txBody>
        </p:sp>
        <p:sp>
          <p:nvSpPr>
            <p:cNvPr id="11" name="矩形 10"/>
            <p:cNvSpPr/>
            <p:nvPr/>
          </p:nvSpPr>
          <p:spPr>
            <a:xfrm>
              <a:off x="1320018" y="4429132"/>
              <a:ext cx="1751784"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smtClean="0">
                  <a:latin typeface="Calibri" pitchFamily="34" charset="0"/>
                </a:rPr>
                <a:t>A.8</a:t>
              </a:r>
              <a:r>
                <a:rPr lang="zh-TW" altLang="en-US" dirty="0" smtClean="0">
                  <a:latin typeface="Calibri" pitchFamily="34" charset="0"/>
                </a:rPr>
                <a:t> 人力資源</a:t>
              </a:r>
              <a:endParaRPr lang="en-US" altLang="zh-TW" dirty="0" smtClean="0">
                <a:latin typeface="Calibri" pitchFamily="34" charset="0"/>
              </a:endParaRPr>
            </a:p>
            <a:p>
              <a:r>
                <a:rPr lang="en-US" altLang="zh-TW" dirty="0" smtClean="0">
                  <a:latin typeface="Calibri" pitchFamily="34" charset="0"/>
                </a:rPr>
                <a:t>       </a:t>
              </a:r>
              <a:r>
                <a:rPr lang="zh-TW" altLang="en-US" dirty="0" smtClean="0">
                  <a:latin typeface="Calibri" pitchFamily="34" charset="0"/>
                </a:rPr>
                <a:t>安全</a:t>
              </a:r>
              <a:r>
                <a:rPr lang="en-US" altLang="zh-TW" dirty="0" smtClean="0">
                  <a:latin typeface="Calibri" pitchFamily="34" charset="0"/>
                </a:rPr>
                <a:t> </a:t>
              </a:r>
              <a:endParaRPr lang="zh-TW" altLang="en-US" dirty="0">
                <a:latin typeface="Calibri" pitchFamily="34" charset="0"/>
              </a:endParaRPr>
            </a:p>
          </p:txBody>
        </p:sp>
        <p:sp>
          <p:nvSpPr>
            <p:cNvPr id="13" name="矩形 12"/>
            <p:cNvSpPr/>
            <p:nvPr/>
          </p:nvSpPr>
          <p:spPr>
            <a:xfrm>
              <a:off x="4891918" y="4429132"/>
              <a:ext cx="1823222"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smtClean="0">
                  <a:latin typeface="Calibri" pitchFamily="34" charset="0"/>
                </a:rPr>
                <a:t>A.10 </a:t>
              </a:r>
              <a:r>
                <a:rPr lang="zh-TW" altLang="en-US" dirty="0" smtClean="0">
                  <a:latin typeface="Calibri" pitchFamily="34" charset="0"/>
                </a:rPr>
                <a:t>通訊與作業</a:t>
              </a:r>
              <a:endParaRPr lang="en-US" altLang="zh-TW" dirty="0" smtClean="0">
                <a:latin typeface="Calibri" pitchFamily="34" charset="0"/>
              </a:endParaRPr>
            </a:p>
            <a:p>
              <a:r>
                <a:rPr lang="en-US" altLang="zh-TW" dirty="0" smtClean="0">
                  <a:latin typeface="Calibri" pitchFamily="34" charset="0"/>
                </a:rPr>
                <a:t>         </a:t>
              </a:r>
              <a:r>
                <a:rPr lang="zh-TW" altLang="en-US" dirty="0" smtClean="0">
                  <a:latin typeface="Calibri" pitchFamily="34" charset="0"/>
                </a:rPr>
                <a:t>管理</a:t>
              </a:r>
              <a:endParaRPr lang="zh-TW" altLang="en-US" dirty="0">
                <a:latin typeface="Calibri" pitchFamily="34" charset="0"/>
              </a:endParaRPr>
            </a:p>
          </p:txBody>
        </p:sp>
        <p:sp>
          <p:nvSpPr>
            <p:cNvPr id="14" name="矩形 13"/>
            <p:cNvSpPr/>
            <p:nvPr/>
          </p:nvSpPr>
          <p:spPr>
            <a:xfrm>
              <a:off x="6715140" y="4429132"/>
              <a:ext cx="1714512" cy="10001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smtClean="0">
                  <a:latin typeface="Calibri" pitchFamily="34" charset="0"/>
                </a:rPr>
                <a:t>A.12 </a:t>
              </a:r>
              <a:r>
                <a:rPr lang="zh-TW" altLang="en-US" dirty="0" smtClean="0">
                  <a:latin typeface="Calibri" pitchFamily="34" charset="0"/>
                </a:rPr>
                <a:t>資訊系統</a:t>
              </a:r>
              <a:endParaRPr lang="en-US" altLang="zh-TW" dirty="0" smtClean="0">
                <a:latin typeface="Calibri" pitchFamily="34" charset="0"/>
              </a:endParaRPr>
            </a:p>
            <a:p>
              <a:r>
                <a:rPr lang="en-US" altLang="zh-TW" dirty="0" smtClean="0">
                  <a:latin typeface="Calibri" pitchFamily="34" charset="0"/>
                </a:rPr>
                <a:t>         </a:t>
              </a:r>
              <a:r>
                <a:rPr lang="zh-TW" altLang="en-US" dirty="0" smtClean="0">
                  <a:latin typeface="Calibri" pitchFamily="34" charset="0"/>
                </a:rPr>
                <a:t>取得、開</a:t>
              </a:r>
              <a:endParaRPr lang="en-US" altLang="zh-TW" dirty="0" smtClean="0">
                <a:latin typeface="Calibri" pitchFamily="34" charset="0"/>
              </a:endParaRPr>
            </a:p>
            <a:p>
              <a:r>
                <a:rPr lang="en-US" altLang="zh-TW" dirty="0" smtClean="0">
                  <a:latin typeface="Calibri" pitchFamily="34" charset="0"/>
                </a:rPr>
                <a:t>         </a:t>
              </a:r>
              <a:r>
                <a:rPr lang="zh-TW" altLang="en-US" dirty="0" smtClean="0">
                  <a:latin typeface="Calibri" pitchFamily="34" charset="0"/>
                </a:rPr>
                <a:t>發、及維</a:t>
              </a:r>
              <a:endParaRPr lang="en-US" altLang="zh-TW" dirty="0" smtClean="0">
                <a:latin typeface="Calibri" pitchFamily="34" charset="0"/>
              </a:endParaRPr>
            </a:p>
            <a:p>
              <a:r>
                <a:rPr lang="en-US" altLang="zh-TW" dirty="0" smtClean="0">
                  <a:latin typeface="Calibri" pitchFamily="34" charset="0"/>
                </a:rPr>
                <a:t>         </a:t>
              </a:r>
              <a:r>
                <a:rPr lang="zh-TW" altLang="en-US" dirty="0" smtClean="0">
                  <a:latin typeface="Calibri" pitchFamily="34" charset="0"/>
                </a:rPr>
                <a:t>護</a:t>
              </a:r>
              <a:endParaRPr lang="zh-TW" altLang="en-US" dirty="0">
                <a:latin typeface="Calibri" pitchFamily="34" charset="0"/>
              </a:endParaRPr>
            </a:p>
          </p:txBody>
        </p:sp>
        <p:sp>
          <p:nvSpPr>
            <p:cNvPr id="15" name="矩形 14"/>
            <p:cNvSpPr/>
            <p:nvPr/>
          </p:nvSpPr>
          <p:spPr>
            <a:xfrm>
              <a:off x="1320018" y="3929066"/>
              <a:ext cx="7109634"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A.7 </a:t>
              </a:r>
              <a:r>
                <a:rPr lang="zh-TW" altLang="en-US" dirty="0" smtClean="0">
                  <a:latin typeface="Calibri" pitchFamily="34" charset="0"/>
                </a:rPr>
                <a:t>資訊資產管理</a:t>
              </a:r>
              <a:endParaRPr lang="zh-TW" altLang="en-US" dirty="0">
                <a:latin typeface="Calibri" pitchFamily="34" charset="0"/>
              </a:endParaRPr>
            </a:p>
          </p:txBody>
        </p:sp>
        <p:sp>
          <p:nvSpPr>
            <p:cNvPr id="16" name="矩形 15"/>
            <p:cNvSpPr/>
            <p:nvPr/>
          </p:nvSpPr>
          <p:spPr>
            <a:xfrm>
              <a:off x="1320018" y="3429000"/>
              <a:ext cx="7109634"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A.6 </a:t>
              </a:r>
              <a:r>
                <a:rPr lang="zh-TW" altLang="en-US" dirty="0" smtClean="0">
                  <a:latin typeface="Calibri" pitchFamily="34" charset="0"/>
                </a:rPr>
                <a:t>資訊安全組織</a:t>
              </a:r>
              <a:endParaRPr lang="zh-TW" altLang="en-US" dirty="0">
                <a:latin typeface="Calibri" pitchFamily="34" charset="0"/>
              </a:endParaRPr>
            </a:p>
          </p:txBody>
        </p:sp>
        <p:sp>
          <p:nvSpPr>
            <p:cNvPr id="17" name="矩形 16"/>
            <p:cNvSpPr/>
            <p:nvPr/>
          </p:nvSpPr>
          <p:spPr>
            <a:xfrm>
              <a:off x="1320018" y="2928934"/>
              <a:ext cx="7109634"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A.5 </a:t>
              </a:r>
              <a:r>
                <a:rPr lang="zh-TW" altLang="en-US" dirty="0" smtClean="0">
                  <a:latin typeface="Calibri" pitchFamily="34" charset="0"/>
                </a:rPr>
                <a:t>資訊安全政策</a:t>
              </a:r>
              <a:endParaRPr lang="zh-TW" altLang="en-US" dirty="0">
                <a:latin typeface="Calibri" pitchFamily="34" charset="0"/>
              </a:endParaRPr>
            </a:p>
          </p:txBody>
        </p:sp>
        <p:sp>
          <p:nvSpPr>
            <p:cNvPr id="22" name="左大括弧 21"/>
            <p:cNvSpPr/>
            <p:nvPr/>
          </p:nvSpPr>
          <p:spPr>
            <a:xfrm>
              <a:off x="962828" y="2928934"/>
              <a:ext cx="357190" cy="1500198"/>
            </a:xfrm>
            <a:prstGeom prst="leftBrace">
              <a:avLst/>
            </a:prstGeom>
            <a:ln>
              <a:solidFill>
                <a:srgbClr val="66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alibri" pitchFamily="34" charset="0"/>
              </a:endParaRPr>
            </a:p>
          </p:txBody>
        </p:sp>
        <p:sp>
          <p:nvSpPr>
            <p:cNvPr id="23" name="左大括弧 22"/>
            <p:cNvSpPr/>
            <p:nvPr/>
          </p:nvSpPr>
          <p:spPr>
            <a:xfrm>
              <a:off x="962828" y="4429132"/>
              <a:ext cx="357190" cy="1000132"/>
            </a:xfrm>
            <a:prstGeom prst="leftBrace">
              <a:avLst/>
            </a:prstGeom>
            <a:ln>
              <a:solidFill>
                <a:srgbClr val="66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alibri" pitchFamily="34" charset="0"/>
              </a:endParaRPr>
            </a:p>
          </p:txBody>
        </p:sp>
        <p:sp>
          <p:nvSpPr>
            <p:cNvPr id="24" name="左大括弧 23"/>
            <p:cNvSpPr/>
            <p:nvPr/>
          </p:nvSpPr>
          <p:spPr>
            <a:xfrm>
              <a:off x="962828" y="5429264"/>
              <a:ext cx="357190" cy="500066"/>
            </a:xfrm>
            <a:prstGeom prst="leftBrace">
              <a:avLst/>
            </a:prstGeom>
            <a:ln>
              <a:solidFill>
                <a:srgbClr val="66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alibri" pitchFamily="34" charset="0"/>
              </a:endParaRPr>
            </a:p>
          </p:txBody>
        </p:sp>
        <p:sp>
          <p:nvSpPr>
            <p:cNvPr id="25" name="左大括弧 24"/>
            <p:cNvSpPr/>
            <p:nvPr/>
          </p:nvSpPr>
          <p:spPr>
            <a:xfrm>
              <a:off x="962828" y="5929330"/>
              <a:ext cx="357190" cy="500066"/>
            </a:xfrm>
            <a:prstGeom prst="leftBrace">
              <a:avLst/>
            </a:prstGeom>
            <a:ln>
              <a:solidFill>
                <a:srgbClr val="66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alibri" pitchFamily="34" charset="0"/>
              </a:endParaRPr>
            </a:p>
          </p:txBody>
        </p:sp>
        <p:sp>
          <p:nvSpPr>
            <p:cNvPr id="26" name="文字方塊 25"/>
            <p:cNvSpPr txBox="1"/>
            <p:nvPr/>
          </p:nvSpPr>
          <p:spPr>
            <a:xfrm>
              <a:off x="360546" y="3230310"/>
              <a:ext cx="461665" cy="858873"/>
            </a:xfrm>
            <a:prstGeom prst="rect">
              <a:avLst/>
            </a:prstGeom>
            <a:noFill/>
          </p:spPr>
          <p:txBody>
            <a:bodyPr vert="eaVert" wrap="none" rtlCol="0" anchor="ctr">
              <a:spAutoFit/>
            </a:bodyPr>
            <a:lstStyle/>
            <a:p>
              <a:r>
                <a:rPr lang="zh-TW" altLang="en-US" dirty="0" smtClean="0">
                  <a:latin typeface="Calibri" pitchFamily="34" charset="0"/>
                </a:rPr>
                <a:t>系統框架</a:t>
              </a:r>
              <a:endParaRPr lang="zh-TW" altLang="en-US" dirty="0">
                <a:latin typeface="Calibri" pitchFamily="34" charset="0"/>
              </a:endParaRPr>
            </a:p>
          </p:txBody>
        </p:sp>
        <p:sp>
          <p:nvSpPr>
            <p:cNvPr id="27" name="文字方塊 26"/>
            <p:cNvSpPr txBox="1"/>
            <p:nvPr/>
          </p:nvSpPr>
          <p:spPr>
            <a:xfrm>
              <a:off x="360546" y="4429132"/>
              <a:ext cx="461665" cy="858873"/>
            </a:xfrm>
            <a:prstGeom prst="rect">
              <a:avLst/>
            </a:prstGeom>
            <a:noFill/>
          </p:spPr>
          <p:txBody>
            <a:bodyPr vert="eaVert" wrap="none" rtlCol="0" anchor="ctr">
              <a:spAutoFit/>
            </a:bodyPr>
            <a:lstStyle/>
            <a:p>
              <a:r>
                <a:rPr lang="zh-TW" altLang="en-US" dirty="0" smtClean="0">
                  <a:latin typeface="Calibri" pitchFamily="34" charset="0"/>
                </a:rPr>
                <a:t>管控作業</a:t>
              </a:r>
              <a:endParaRPr lang="zh-TW" altLang="en-US" dirty="0">
                <a:latin typeface="Calibri" pitchFamily="34" charset="0"/>
              </a:endParaRPr>
            </a:p>
          </p:txBody>
        </p:sp>
        <p:sp>
          <p:nvSpPr>
            <p:cNvPr id="28" name="文字方塊 27"/>
            <p:cNvSpPr txBox="1"/>
            <p:nvPr/>
          </p:nvSpPr>
          <p:spPr>
            <a:xfrm>
              <a:off x="224164" y="5435364"/>
              <a:ext cx="738664" cy="565404"/>
            </a:xfrm>
            <a:prstGeom prst="rect">
              <a:avLst/>
            </a:prstGeom>
            <a:noFill/>
          </p:spPr>
          <p:txBody>
            <a:bodyPr vert="eaVert" wrap="square" rtlCol="0" anchor="ctr">
              <a:spAutoFit/>
            </a:bodyPr>
            <a:lstStyle/>
            <a:p>
              <a:r>
                <a:rPr lang="zh-TW" altLang="en-US" dirty="0" smtClean="0">
                  <a:latin typeface="Calibri" pitchFamily="34" charset="0"/>
                </a:rPr>
                <a:t>未來風險</a:t>
              </a:r>
              <a:endParaRPr lang="zh-TW" altLang="en-US" dirty="0">
                <a:latin typeface="Calibri" pitchFamily="34" charset="0"/>
              </a:endParaRPr>
            </a:p>
          </p:txBody>
        </p:sp>
        <p:sp>
          <p:nvSpPr>
            <p:cNvPr id="29" name="文字方塊 28"/>
            <p:cNvSpPr txBox="1"/>
            <p:nvPr/>
          </p:nvSpPr>
          <p:spPr>
            <a:xfrm>
              <a:off x="224164" y="5935430"/>
              <a:ext cx="738664" cy="565404"/>
            </a:xfrm>
            <a:prstGeom prst="rect">
              <a:avLst/>
            </a:prstGeom>
            <a:noFill/>
          </p:spPr>
          <p:txBody>
            <a:bodyPr vert="eaVert" wrap="square" rtlCol="0" anchor="ctr">
              <a:spAutoFit/>
            </a:bodyPr>
            <a:lstStyle/>
            <a:p>
              <a:r>
                <a:rPr lang="zh-TW" altLang="en-US" dirty="0" smtClean="0">
                  <a:latin typeface="Calibri" pitchFamily="34" charset="0"/>
                </a:rPr>
                <a:t>符合有效</a:t>
              </a:r>
              <a:endParaRPr lang="zh-TW" altLang="en-US" dirty="0">
                <a:latin typeface="Calibri" pitchFamily="34" charset="0"/>
              </a:endParaRPr>
            </a:p>
          </p:txBody>
        </p:sp>
        <p:sp>
          <p:nvSpPr>
            <p:cNvPr id="30" name="矩形 29"/>
            <p:cNvSpPr/>
            <p:nvPr/>
          </p:nvSpPr>
          <p:spPr>
            <a:xfrm>
              <a:off x="3071802" y="4429132"/>
              <a:ext cx="1823222" cy="50006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TW" dirty="0" smtClean="0">
                  <a:latin typeface="Calibri" pitchFamily="34" charset="0"/>
                </a:rPr>
                <a:t>A.9</a:t>
              </a:r>
              <a:r>
                <a:rPr lang="zh-TW" altLang="en-US" dirty="0" smtClean="0">
                  <a:latin typeface="Calibri" pitchFamily="34" charset="0"/>
                </a:rPr>
                <a:t> 實體與環境</a:t>
              </a:r>
              <a:endParaRPr lang="en-US" altLang="zh-TW" dirty="0" smtClean="0">
                <a:latin typeface="Calibri" pitchFamily="34" charset="0"/>
              </a:endParaRPr>
            </a:p>
            <a:p>
              <a:r>
                <a:rPr lang="en-US" altLang="zh-TW" dirty="0" smtClean="0">
                  <a:latin typeface="Calibri" pitchFamily="34" charset="0"/>
                </a:rPr>
                <a:t>       </a:t>
              </a:r>
              <a:r>
                <a:rPr lang="zh-TW" altLang="en-US" dirty="0" smtClean="0">
                  <a:latin typeface="Calibri" pitchFamily="34" charset="0"/>
                </a:rPr>
                <a:t>安全</a:t>
              </a:r>
              <a:r>
                <a:rPr lang="en-US" altLang="zh-TW" dirty="0" smtClean="0">
                  <a:latin typeface="Calibri" pitchFamily="34" charset="0"/>
                </a:rPr>
                <a:t> </a:t>
              </a:r>
              <a:endParaRPr lang="zh-TW" altLang="en-US" dirty="0">
                <a:latin typeface="Calibri"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8215370" cy="5500702"/>
          </a:xfrm>
        </p:spPr>
        <p:txBody>
          <a:bodyPr>
            <a:noAutofit/>
          </a:bodyPr>
          <a:lstStyle/>
          <a:p>
            <a:pPr lvl="0">
              <a:spcBef>
                <a:spcPts val="1200"/>
              </a:spcBef>
            </a:pPr>
            <a:r>
              <a:rPr lang="en-US" altLang="zh-TW" sz="2000" dirty="0" smtClean="0"/>
              <a:t>ITSM</a:t>
            </a:r>
            <a:r>
              <a:rPr lang="zh-TW" altLang="en-US" sz="2000" dirty="0" smtClean="0"/>
              <a:t> </a:t>
            </a:r>
            <a:r>
              <a:rPr lang="en-US" altLang="zh-TW" sz="2000" dirty="0" smtClean="0"/>
              <a:t>(Information Technology Service Management) </a:t>
            </a:r>
            <a:r>
              <a:rPr lang="zh-TW" altLang="en-US" sz="2000" dirty="0" smtClean="0"/>
              <a:t>中文翻譯為「資訊技術服務管理」，是廣受支持的資訊服務最佳做法，並被訂為國際標準 </a:t>
            </a:r>
            <a:r>
              <a:rPr lang="en-US" altLang="zh-TW" sz="2000" dirty="0" smtClean="0"/>
              <a:t>ISO 20000</a:t>
            </a:r>
            <a:r>
              <a:rPr lang="zh-TW" altLang="en-US" sz="2000" dirty="0" smtClean="0"/>
              <a:t>。它的主要特色如下：</a:t>
            </a:r>
          </a:p>
          <a:p>
            <a:pPr lvl="1">
              <a:spcBef>
                <a:spcPts val="1200"/>
              </a:spcBef>
            </a:pPr>
            <a:r>
              <a:rPr lang="zh-TW" altLang="en-US" sz="1800" dirty="0" smtClean="0"/>
              <a:t>將組織內、外各單位當做資訊部門的「客戶」；與客戶訂定服務約定，並量化各項服務的價值，藉此評估資訊部門的貢獻度與投資報酬率。</a:t>
            </a:r>
          </a:p>
          <a:p>
            <a:pPr lvl="1">
              <a:spcBef>
                <a:spcPts val="1200"/>
              </a:spcBef>
            </a:pPr>
            <a:r>
              <a:rPr lang="zh-TW" altLang="en-US" sz="1800" dirty="0" smtClean="0"/>
              <a:t>「技術」固然是資訊服務不可或缺的成分；但資訊服務還要從組織、流程、與人員等方面做管理，藉以降低人事與系統更動所帶來的衝擊。</a:t>
            </a:r>
          </a:p>
          <a:p>
            <a:pPr lvl="1">
              <a:spcBef>
                <a:spcPts val="1200"/>
              </a:spcBef>
            </a:pPr>
            <a:r>
              <a:rPr lang="zh-TW" altLang="en-US" sz="1800" dirty="0" smtClean="0"/>
              <a:t>強調完整服務 </a:t>
            </a:r>
            <a:r>
              <a:rPr lang="en-US" altLang="zh-TW" sz="1800" dirty="0" smtClean="0"/>
              <a:t>(end-to-end service) </a:t>
            </a:r>
            <a:r>
              <a:rPr lang="zh-TW" altLang="en-US" sz="1800" dirty="0" smtClean="0"/>
              <a:t>的觀念。使用者只應感受到資訊服務的可用性，卻不需要看到複雜的基礎架構與技術。資訊部門有一套內部流程可以處理從簡單到複雜的問題，並且累積經驗。</a:t>
            </a:r>
          </a:p>
        </p:txBody>
      </p:sp>
      <p:sp>
        <p:nvSpPr>
          <p:cNvPr id="4" name="標題 3"/>
          <p:cNvSpPr>
            <a:spLocks noGrp="1"/>
          </p:cNvSpPr>
          <p:nvPr>
            <p:ph type="title"/>
          </p:nvPr>
        </p:nvSpPr>
        <p:spPr/>
        <p:txBody>
          <a:bodyPr/>
          <a:lstStyle/>
          <a:p>
            <a:r>
              <a:rPr lang="zh-TW" altLang="en-US" dirty="0" smtClean="0"/>
              <a:t>組織管理架構 </a:t>
            </a:r>
            <a:r>
              <a:rPr lang="en-US" altLang="zh-TW" dirty="0" smtClean="0"/>
              <a:t>(III)</a:t>
            </a:r>
            <a:r>
              <a:rPr lang="zh-TW" altLang="en-US" dirty="0" smtClean="0"/>
              <a:t> </a:t>
            </a:r>
            <a:r>
              <a:rPr lang="en-US" altLang="zh-TW" dirty="0" smtClean="0"/>
              <a:t>– ITSM</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8215370" cy="3000396"/>
          </a:xfrm>
        </p:spPr>
        <p:txBody>
          <a:bodyPr>
            <a:normAutofit/>
          </a:bodyPr>
          <a:lstStyle/>
          <a:p>
            <a:r>
              <a:rPr lang="en-US" altLang="zh-TW" sz="2000" dirty="0" smtClean="0"/>
              <a:t>CMMI (Capability Maturity Model Integration) </a:t>
            </a:r>
            <a:r>
              <a:rPr lang="zh-TW" altLang="en-US" sz="2000" dirty="0" smtClean="0"/>
              <a:t>是由美國國防部所支持，卡耐基美隆大學軟體工程學院 </a:t>
            </a:r>
            <a:r>
              <a:rPr lang="en-US" altLang="zh-TW" sz="2000" dirty="0" smtClean="0"/>
              <a:t>(SEI)</a:t>
            </a:r>
            <a:r>
              <a:rPr lang="zh-TW" altLang="en-US" sz="2000" dirty="0" smtClean="0"/>
              <a:t> 所制定。目的是為軟體產業建立一套工程制度，使個人及組織在軟體發展上能有持續改善的依據。</a:t>
            </a:r>
          </a:p>
          <a:p>
            <a:r>
              <a:rPr lang="en-US" altLang="zh-TW" sz="2000" dirty="0" smtClean="0"/>
              <a:t>CMMI</a:t>
            </a:r>
            <a:r>
              <a:rPr lang="zh-TW" altLang="en-US" sz="2000" dirty="0" smtClean="0"/>
              <a:t> 已成為許多大型軟體業者於改善組織內部軟體工程所採行的軟體評估標準，</a:t>
            </a:r>
            <a:r>
              <a:rPr lang="en-US" altLang="zh-TW" sz="2000" dirty="0" smtClean="0"/>
              <a:t>CMMI</a:t>
            </a:r>
            <a:r>
              <a:rPr lang="zh-TW" altLang="en-US" sz="2000" dirty="0" smtClean="0"/>
              <a:t> 亦陸續應用於系統工程、整合的產品與流程發展、及委外作業，成為國際間認同且廣泛通用的一種流程改善的標準。</a:t>
            </a:r>
            <a:endParaRPr lang="en-US" altLang="zh-TW" sz="2000" dirty="0" smtClean="0"/>
          </a:p>
          <a:p>
            <a:r>
              <a:rPr lang="zh-TW" altLang="en-US" sz="2000" dirty="0" smtClean="0"/>
              <a:t>流程改善的好處如下：</a:t>
            </a:r>
            <a:endParaRPr lang="en-US" altLang="zh-TW" sz="2000" dirty="0" smtClean="0"/>
          </a:p>
        </p:txBody>
      </p:sp>
      <p:sp>
        <p:nvSpPr>
          <p:cNvPr id="4" name="標題 3"/>
          <p:cNvSpPr>
            <a:spLocks noGrp="1"/>
          </p:cNvSpPr>
          <p:nvPr>
            <p:ph type="title"/>
          </p:nvPr>
        </p:nvSpPr>
        <p:spPr/>
        <p:txBody>
          <a:bodyPr/>
          <a:lstStyle/>
          <a:p>
            <a:r>
              <a:rPr lang="zh-TW" altLang="en-US" dirty="0" smtClean="0"/>
              <a:t>組織管理架構 </a:t>
            </a:r>
            <a:r>
              <a:rPr lang="en-US" altLang="zh-TW" dirty="0" smtClean="0"/>
              <a:t>(IV)</a:t>
            </a:r>
            <a:r>
              <a:rPr lang="zh-TW" altLang="en-US" dirty="0" smtClean="0"/>
              <a:t> </a:t>
            </a:r>
            <a:r>
              <a:rPr lang="en-US" altLang="zh-TW" dirty="0" smtClean="0"/>
              <a:t>– CMMI</a:t>
            </a:r>
            <a:endParaRPr lang="zh-TW" altLang="en-US" dirty="0"/>
          </a:p>
        </p:txBody>
      </p:sp>
      <p:sp>
        <p:nvSpPr>
          <p:cNvPr id="10" name="內容版面配置區 4"/>
          <p:cNvSpPr txBox="1">
            <a:spLocks/>
          </p:cNvSpPr>
          <p:nvPr/>
        </p:nvSpPr>
        <p:spPr>
          <a:xfrm>
            <a:off x="285720" y="4357694"/>
            <a:ext cx="4071966" cy="2500306"/>
          </a:xfrm>
          <a:prstGeom prst="rect">
            <a:avLst/>
          </a:prstGeom>
        </p:spPr>
        <p:txBody>
          <a:bodyPr vert="horz">
            <a:normAutofit/>
          </a:bodyPr>
          <a:lstStyle/>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改善時程與預算之預估能力</a:t>
            </a:r>
            <a:endParaRPr kumimoji="0" lang="en-US" altLang="zh-TW"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改進設計週期</a:t>
            </a:r>
            <a:endParaRPr kumimoji="0" lang="en-US" altLang="zh-TW"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提高生產力</a:t>
            </a:r>
            <a:endParaRPr kumimoji="0" lang="en-US" altLang="zh-TW"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改善品質</a:t>
            </a:r>
            <a:endParaRPr kumimoji="0" lang="en-US" altLang="zh-TW"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p:txBody>
      </p:sp>
      <p:sp>
        <p:nvSpPr>
          <p:cNvPr id="11" name="內容版面配置區 4"/>
          <p:cNvSpPr txBox="1">
            <a:spLocks/>
          </p:cNvSpPr>
          <p:nvPr/>
        </p:nvSpPr>
        <p:spPr>
          <a:xfrm>
            <a:off x="4286248" y="4357694"/>
            <a:ext cx="4071966" cy="2500306"/>
          </a:xfrm>
          <a:prstGeom prst="rect">
            <a:avLst/>
          </a:prstGeom>
        </p:spPr>
        <p:txBody>
          <a:bodyPr vert="horz">
            <a:normAutofit/>
          </a:bodyPr>
          <a:lstStyle/>
          <a:p>
            <a:pPr marL="521208" lvl="1" indent="-228600">
              <a:lnSpc>
                <a:spcPct val="120000"/>
              </a:lnSpc>
              <a:spcBef>
                <a:spcPts val="1000"/>
              </a:spcBef>
              <a:buClr>
                <a:schemeClr val="accent4"/>
              </a:buClr>
              <a:buSzPct val="80000"/>
              <a:buFont typeface="Wingdings 2"/>
              <a:buChar char=""/>
            </a:pPr>
            <a:r>
              <a:rPr lang="zh-TW" altLang="en-US" dirty="0" smtClean="0">
                <a:solidFill>
                  <a:schemeClr val="tx1">
                    <a:tint val="85000"/>
                  </a:schemeClr>
                </a:solidFill>
                <a:latin typeface="Calibri" pitchFamily="34" charset="0"/>
                <a:ea typeface="微軟正黑體" pitchFamily="34" charset="-120"/>
              </a:rPr>
              <a:t>增加客戶滿意度</a:t>
            </a:r>
            <a:endParaRPr lang="en-US" altLang="zh-TW" dirty="0" smtClean="0">
              <a:solidFill>
                <a:schemeClr val="tx1">
                  <a:tint val="85000"/>
                </a:schemeClr>
              </a:solidFill>
              <a:latin typeface="Calibri" pitchFamily="34" charset="0"/>
              <a:ea typeface="微軟正黑體" pitchFamily="34" charset="-120"/>
            </a:endParaRPr>
          </a:p>
          <a:p>
            <a:pPr marL="521208" lvl="1" indent="-228600">
              <a:lnSpc>
                <a:spcPct val="120000"/>
              </a:lnSpc>
              <a:spcBef>
                <a:spcPts val="1000"/>
              </a:spcBef>
              <a:buClr>
                <a:schemeClr val="accent4"/>
              </a:buClr>
              <a:buSzPct val="80000"/>
              <a:buFont typeface="Wingdings 2"/>
              <a:buChar char=""/>
            </a:pPr>
            <a:r>
              <a:rPr lang="zh-TW" altLang="en-US" dirty="0" smtClean="0">
                <a:solidFill>
                  <a:schemeClr val="tx1">
                    <a:tint val="85000"/>
                  </a:schemeClr>
                </a:solidFill>
                <a:latin typeface="Calibri" pitchFamily="34" charset="0"/>
                <a:ea typeface="微軟正黑體" pitchFamily="34" charset="-120"/>
              </a:rPr>
              <a:t>改善員工士氣</a:t>
            </a:r>
            <a:endParaRPr lang="en-US" altLang="zh-TW" dirty="0" smtClean="0">
              <a:solidFill>
                <a:schemeClr val="tx1">
                  <a:tint val="85000"/>
                </a:schemeClr>
              </a:solidFill>
              <a:latin typeface="Calibri" pitchFamily="34" charset="0"/>
              <a:ea typeface="微軟正黑體" pitchFamily="34" charset="-120"/>
            </a:endParaRPr>
          </a:p>
          <a:p>
            <a:pPr marL="521208" lvl="1" indent="-228600">
              <a:lnSpc>
                <a:spcPct val="120000"/>
              </a:lnSpc>
              <a:spcBef>
                <a:spcPts val="1000"/>
              </a:spcBef>
              <a:buClr>
                <a:schemeClr val="accent4"/>
              </a:buClr>
              <a:buSzPct val="80000"/>
              <a:buFont typeface="Wingdings 2"/>
              <a:buChar char=""/>
            </a:pPr>
            <a:r>
              <a:rPr lang="zh-TW" altLang="en-US" dirty="0" smtClean="0">
                <a:solidFill>
                  <a:schemeClr val="tx1">
                    <a:tint val="85000"/>
                  </a:schemeClr>
                </a:solidFill>
                <a:latin typeface="Calibri" pitchFamily="34" charset="0"/>
                <a:ea typeface="微軟正黑體" pitchFamily="34" charset="-120"/>
              </a:rPr>
              <a:t>增加投資的回收</a:t>
            </a:r>
            <a:endParaRPr lang="en-US" altLang="zh-TW" dirty="0" smtClean="0">
              <a:solidFill>
                <a:schemeClr val="tx1">
                  <a:tint val="85000"/>
                </a:schemeClr>
              </a:solidFill>
              <a:latin typeface="Calibri" pitchFamily="34" charset="0"/>
              <a:ea typeface="微軟正黑體" pitchFamily="34" charset="-120"/>
            </a:endParaRPr>
          </a:p>
          <a:p>
            <a:pPr marL="521208" lvl="1" indent="-228600">
              <a:lnSpc>
                <a:spcPct val="120000"/>
              </a:lnSpc>
              <a:spcBef>
                <a:spcPts val="1000"/>
              </a:spcBef>
              <a:buClr>
                <a:schemeClr val="accent4"/>
              </a:buClr>
              <a:buSzPct val="80000"/>
              <a:buFont typeface="Wingdings 2"/>
              <a:buChar char=""/>
            </a:pPr>
            <a:r>
              <a:rPr lang="zh-TW" altLang="en-US" dirty="0" smtClean="0">
                <a:solidFill>
                  <a:schemeClr val="tx1">
                    <a:tint val="85000"/>
                  </a:schemeClr>
                </a:solidFill>
                <a:latin typeface="Calibri" pitchFamily="34" charset="0"/>
                <a:ea typeface="微軟正黑體" pitchFamily="34" charset="-120"/>
              </a:rPr>
              <a:t>減少因品質問題所造成的成本</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CMMI </a:t>
            </a:r>
            <a:r>
              <a:rPr lang="zh-TW" altLang="en-US" dirty="0" smtClean="0"/>
              <a:t>五個成熟等級</a:t>
            </a:r>
            <a:endParaRPr lang="zh-TW" altLang="en-US" dirty="0"/>
          </a:p>
        </p:txBody>
      </p:sp>
      <p:grpSp>
        <p:nvGrpSpPr>
          <p:cNvPr id="17" name="群組 16"/>
          <p:cNvGrpSpPr/>
          <p:nvPr/>
        </p:nvGrpSpPr>
        <p:grpSpPr>
          <a:xfrm>
            <a:off x="423325" y="1857364"/>
            <a:ext cx="7863451" cy="4286280"/>
            <a:chOff x="280449" y="2143116"/>
            <a:chExt cx="7863451" cy="4286280"/>
          </a:xfrm>
        </p:grpSpPr>
        <p:sp>
          <p:nvSpPr>
            <p:cNvPr id="7" name="矩形 6"/>
            <p:cNvSpPr/>
            <p:nvPr/>
          </p:nvSpPr>
          <p:spPr>
            <a:xfrm>
              <a:off x="1285852" y="5572140"/>
              <a:ext cx="6858048" cy="8572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zh-TW" altLang="en-US" sz="1600" dirty="0" smtClean="0">
                  <a:latin typeface="Calibri" pitchFamily="34" charset="0"/>
                </a:rPr>
                <a:t>沒有固定的流程，無法提供穩定的環境與資源；無法正確地評估人力，無法掌握時程與預算。無法重複成功經驗，偶而的成功也只有靠少數有經驗的人才能完成。</a:t>
              </a:r>
              <a:endParaRPr lang="zh-TW" altLang="en-US" sz="1600" dirty="0">
                <a:latin typeface="Calibri" pitchFamily="34" charset="0"/>
              </a:endParaRPr>
            </a:p>
          </p:txBody>
        </p:sp>
        <p:sp>
          <p:nvSpPr>
            <p:cNvPr id="8" name="矩形 7"/>
            <p:cNvSpPr/>
            <p:nvPr/>
          </p:nvSpPr>
          <p:spPr>
            <a:xfrm>
              <a:off x="2097019" y="4714884"/>
              <a:ext cx="6046881" cy="8572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zh-TW" altLang="en-US" sz="1600" dirty="0" smtClean="0"/>
                <a:t>建立了基本的專案管理過程，已可以依照進度發展系統並追蹤費用；相似的專案，可以重複使用以前的經驗。</a:t>
              </a:r>
              <a:endParaRPr lang="zh-TW" altLang="en-US" sz="1600" dirty="0"/>
            </a:p>
          </p:txBody>
        </p:sp>
        <p:sp>
          <p:nvSpPr>
            <p:cNvPr id="9" name="矩形 8"/>
            <p:cNvSpPr/>
            <p:nvPr/>
          </p:nvSpPr>
          <p:spPr>
            <a:xfrm>
              <a:off x="2908185" y="3857628"/>
              <a:ext cx="5235714" cy="8572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zh-TW" altLang="en-US" sz="1600" dirty="0" smtClean="0">
                  <a:latin typeface="Calibri" pitchFamily="34" charset="0"/>
                </a:rPr>
                <a:t>開發活動與管理活動已經標準化，且可以整理成為組織的標準作業流程。</a:t>
              </a:r>
              <a:endParaRPr lang="zh-TW" altLang="en-US" sz="1600" dirty="0">
                <a:latin typeface="Calibri" pitchFamily="34" charset="0"/>
              </a:endParaRPr>
            </a:p>
          </p:txBody>
        </p:sp>
        <p:sp>
          <p:nvSpPr>
            <p:cNvPr id="10" name="矩形 9"/>
            <p:cNvSpPr/>
            <p:nvPr/>
          </p:nvSpPr>
          <p:spPr>
            <a:xfrm>
              <a:off x="3645610" y="3000372"/>
              <a:ext cx="4498290" cy="8572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zh-TW" altLang="en-US" sz="1600" dirty="0" smtClean="0">
                  <a:latin typeface="Calibri" pitchFamily="34" charset="0"/>
                </a:rPr>
                <a:t>產品成果和發展過程都可以用數量方式控制；可以找出流程變異的原因，並矯正該原因。</a:t>
              </a:r>
              <a:endParaRPr lang="zh-TW" altLang="en-US" sz="1600" dirty="0">
                <a:latin typeface="Calibri" pitchFamily="34" charset="0"/>
              </a:endParaRPr>
            </a:p>
          </p:txBody>
        </p:sp>
        <p:sp>
          <p:nvSpPr>
            <p:cNvPr id="11" name="矩形 10"/>
            <p:cNvSpPr/>
            <p:nvPr/>
          </p:nvSpPr>
          <p:spPr>
            <a:xfrm>
              <a:off x="4383035" y="2143116"/>
              <a:ext cx="3760865" cy="8572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zh-TW" altLang="en-US" sz="1600" dirty="0" smtClean="0">
                  <a:latin typeface="Calibri" pitchFamily="34" charset="0"/>
                </a:rPr>
                <a:t>經過量化回饋機制，產生新的想法與新的技術，藉以最佳化相關流程。</a:t>
              </a:r>
              <a:endParaRPr lang="zh-TW" altLang="en-US" sz="1600" dirty="0">
                <a:latin typeface="Calibri" pitchFamily="34" charset="0"/>
              </a:endParaRPr>
            </a:p>
          </p:txBody>
        </p:sp>
        <p:sp>
          <p:nvSpPr>
            <p:cNvPr id="12" name="文字方塊 11"/>
            <p:cNvSpPr txBox="1"/>
            <p:nvPr/>
          </p:nvSpPr>
          <p:spPr>
            <a:xfrm>
              <a:off x="280449" y="5711627"/>
              <a:ext cx="1005403" cy="584775"/>
            </a:xfrm>
            <a:prstGeom prst="rect">
              <a:avLst/>
            </a:prstGeom>
            <a:noFill/>
          </p:spPr>
          <p:txBody>
            <a:bodyPr wrap="none" rtlCol="0">
              <a:spAutoFit/>
            </a:bodyPr>
            <a:lstStyle/>
            <a:p>
              <a:r>
                <a:rPr lang="zh-TW" altLang="en-US" sz="1600" dirty="0" smtClean="0"/>
                <a:t>第一級</a:t>
              </a:r>
              <a:endParaRPr lang="en-US" altLang="zh-TW" sz="1600" dirty="0" smtClean="0"/>
            </a:p>
            <a:p>
              <a:r>
                <a:rPr lang="zh-TW" altLang="en-US" sz="1600" dirty="0" smtClean="0"/>
                <a:t>初始階段</a:t>
              </a:r>
              <a:endParaRPr lang="zh-TW" altLang="en-US" sz="1600" dirty="0"/>
            </a:p>
          </p:txBody>
        </p:sp>
        <p:sp>
          <p:nvSpPr>
            <p:cNvPr id="13" name="文字方塊 12"/>
            <p:cNvSpPr txBox="1"/>
            <p:nvPr/>
          </p:nvSpPr>
          <p:spPr>
            <a:xfrm>
              <a:off x="857224" y="4857760"/>
              <a:ext cx="1210588" cy="584775"/>
            </a:xfrm>
            <a:prstGeom prst="rect">
              <a:avLst/>
            </a:prstGeom>
            <a:noFill/>
          </p:spPr>
          <p:txBody>
            <a:bodyPr wrap="none" rtlCol="0">
              <a:spAutoFit/>
            </a:bodyPr>
            <a:lstStyle/>
            <a:p>
              <a:r>
                <a:rPr lang="zh-TW" altLang="en-US" sz="1600" dirty="0" smtClean="0"/>
                <a:t>第二級</a:t>
              </a:r>
              <a:endParaRPr lang="en-US" altLang="zh-TW" sz="1600" dirty="0" smtClean="0"/>
            </a:p>
            <a:p>
              <a:r>
                <a:rPr lang="zh-TW" altLang="en-US" sz="1600" dirty="0" smtClean="0"/>
                <a:t>已管理階段</a:t>
              </a:r>
              <a:endParaRPr lang="zh-TW" altLang="en-US" sz="1600" dirty="0"/>
            </a:p>
          </p:txBody>
        </p:sp>
        <p:sp>
          <p:nvSpPr>
            <p:cNvPr id="14" name="文字方塊 13"/>
            <p:cNvSpPr txBox="1"/>
            <p:nvPr/>
          </p:nvSpPr>
          <p:spPr>
            <a:xfrm>
              <a:off x="1718338" y="3987233"/>
              <a:ext cx="1210588" cy="584775"/>
            </a:xfrm>
            <a:prstGeom prst="rect">
              <a:avLst/>
            </a:prstGeom>
            <a:noFill/>
          </p:spPr>
          <p:txBody>
            <a:bodyPr wrap="none" rtlCol="0">
              <a:spAutoFit/>
            </a:bodyPr>
            <a:lstStyle/>
            <a:p>
              <a:r>
                <a:rPr lang="zh-TW" altLang="en-US" sz="1600" dirty="0" smtClean="0"/>
                <a:t>第三級</a:t>
              </a:r>
              <a:endParaRPr lang="en-US" altLang="zh-TW" sz="1600" dirty="0" smtClean="0"/>
            </a:p>
            <a:p>
              <a:r>
                <a:rPr lang="zh-TW" altLang="en-US" sz="1600" dirty="0" smtClean="0"/>
                <a:t>已定義階段</a:t>
              </a:r>
              <a:endParaRPr lang="zh-TW" altLang="en-US" sz="1600" dirty="0"/>
            </a:p>
          </p:txBody>
        </p:sp>
        <p:sp>
          <p:nvSpPr>
            <p:cNvPr id="15" name="文字方塊 14"/>
            <p:cNvSpPr txBox="1"/>
            <p:nvPr/>
          </p:nvSpPr>
          <p:spPr>
            <a:xfrm>
              <a:off x="2227534" y="3129977"/>
              <a:ext cx="1415772" cy="584775"/>
            </a:xfrm>
            <a:prstGeom prst="rect">
              <a:avLst/>
            </a:prstGeom>
            <a:noFill/>
          </p:spPr>
          <p:txBody>
            <a:bodyPr wrap="none" rtlCol="0">
              <a:spAutoFit/>
            </a:bodyPr>
            <a:lstStyle/>
            <a:p>
              <a:r>
                <a:rPr lang="zh-TW" altLang="en-US" sz="1600" dirty="0" smtClean="0"/>
                <a:t>第四級</a:t>
              </a:r>
              <a:endParaRPr lang="en-US" altLang="zh-TW" sz="1600" dirty="0" smtClean="0"/>
            </a:p>
            <a:p>
              <a:r>
                <a:rPr lang="zh-TW" altLang="en-US" sz="1600" dirty="0" smtClean="0"/>
                <a:t>量化管理階段</a:t>
              </a:r>
              <a:endParaRPr lang="zh-TW" altLang="en-US" sz="1600" dirty="0"/>
            </a:p>
          </p:txBody>
        </p:sp>
        <p:sp>
          <p:nvSpPr>
            <p:cNvPr id="16" name="文字方塊 15"/>
            <p:cNvSpPr txBox="1"/>
            <p:nvPr/>
          </p:nvSpPr>
          <p:spPr>
            <a:xfrm>
              <a:off x="3143240" y="2272721"/>
              <a:ext cx="1210588" cy="584775"/>
            </a:xfrm>
            <a:prstGeom prst="rect">
              <a:avLst/>
            </a:prstGeom>
            <a:noFill/>
          </p:spPr>
          <p:txBody>
            <a:bodyPr wrap="none" rtlCol="0">
              <a:spAutoFit/>
            </a:bodyPr>
            <a:lstStyle/>
            <a:p>
              <a:r>
                <a:rPr lang="zh-TW" altLang="en-US" sz="1600" dirty="0" smtClean="0"/>
                <a:t>第五級</a:t>
              </a:r>
              <a:endParaRPr lang="en-US" altLang="zh-TW" sz="1600" dirty="0" smtClean="0"/>
            </a:p>
            <a:p>
              <a:r>
                <a:rPr lang="zh-TW" altLang="en-US" sz="1600" dirty="0" smtClean="0"/>
                <a:t>最佳化階段</a:t>
              </a:r>
              <a:endParaRPr lang="zh-TW" altLang="en-US" sz="1600" dirty="0"/>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16862</TotalTime>
  <Words>4473</Words>
  <Application>Microsoft Office PowerPoint</Application>
  <PresentationFormat>如螢幕大小 (4:3)</PresentationFormat>
  <Paragraphs>419</Paragraphs>
  <Slides>31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31</vt:i4>
      </vt:variant>
    </vt:vector>
  </HeadingPairs>
  <TitlesOfParts>
    <vt:vector size="39"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資訊安全架構與設計</vt:lpstr>
      <vt:lpstr>組織管理架構 (I) – TQM</vt:lpstr>
      <vt:lpstr>PDCA 循環</vt:lpstr>
      <vt:lpstr>組織管理架構 (II) – ISMS</vt:lpstr>
      <vt:lpstr>ISMS 的領域與控制項目</vt:lpstr>
      <vt:lpstr>組織管理架構 (III) – ITSM</vt:lpstr>
      <vt:lpstr>組織管理架構 (IV) – CMMI</vt:lpstr>
      <vt:lpstr>CMMI 五個成熟等級</vt:lpstr>
      <vt:lpstr>機密等級劃分 (I)</vt:lpstr>
      <vt:lpstr>機密等級劃分 (II)</vt:lpstr>
      <vt:lpstr>安全程序裡的角色</vt:lpstr>
      <vt:lpstr>瞭解主體與物件</vt:lpstr>
      <vt:lpstr>可信任的運算基礎</vt:lpstr>
      <vt:lpstr>產品安全評估準則</vt:lpstr>
      <vt:lpstr>共同準則的流程</vt:lpstr>
      <vt:lpstr>共同準則的等級</vt:lpstr>
      <vt:lpstr>狀態機模型</vt:lpstr>
      <vt:lpstr>狀態機模型示意圖</vt:lpstr>
      <vt:lpstr>Bell-LaPadula 模型</vt:lpstr>
      <vt:lpstr>Bell-LaPadula 模型示意圖</vt:lpstr>
      <vt:lpstr>Biba 模型</vt:lpstr>
      <vt:lpstr>Biba 模型示意圖</vt:lpstr>
      <vt:lpstr>Bell-LaPadula &amp; Biba 聯合模型</vt:lpstr>
      <vt:lpstr>Clark-Wilson 模型</vt:lpstr>
      <vt:lpstr>存取控制矩陣</vt:lpstr>
      <vt:lpstr>不干擾模型</vt:lpstr>
      <vt:lpstr>Brewer &amp; Nash 模型</vt:lpstr>
      <vt:lpstr>Brewer &amp; Nash 模型示意圖</vt:lpstr>
      <vt:lpstr>安全模式 (I)</vt:lpstr>
      <vt:lpstr>安全模式 (II)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1552</cp:revision>
  <dcterms:created xsi:type="dcterms:W3CDTF">2007-09-03T02:45:25Z</dcterms:created>
  <dcterms:modified xsi:type="dcterms:W3CDTF">2013-01-28T07:32:08Z</dcterms:modified>
</cp:coreProperties>
</file>