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57"/>
  </p:notesMasterIdLst>
  <p:handoutMasterIdLst>
    <p:handoutMasterId r:id="rId58"/>
  </p:handoutMasterIdLst>
  <p:sldIdLst>
    <p:sldId id="256" r:id="rId2"/>
    <p:sldId id="261" r:id="rId3"/>
    <p:sldId id="304" r:id="rId4"/>
    <p:sldId id="305" r:id="rId5"/>
    <p:sldId id="306" r:id="rId6"/>
    <p:sldId id="308" r:id="rId7"/>
    <p:sldId id="342" r:id="rId8"/>
    <p:sldId id="310" r:id="rId9"/>
    <p:sldId id="312" r:id="rId10"/>
    <p:sldId id="313" r:id="rId11"/>
    <p:sldId id="314" r:id="rId12"/>
    <p:sldId id="315" r:id="rId13"/>
    <p:sldId id="316" r:id="rId14"/>
    <p:sldId id="341" r:id="rId15"/>
    <p:sldId id="317" r:id="rId16"/>
    <p:sldId id="318" r:id="rId17"/>
    <p:sldId id="319" r:id="rId18"/>
    <p:sldId id="320" r:id="rId19"/>
    <p:sldId id="321" r:id="rId20"/>
    <p:sldId id="343" r:id="rId21"/>
    <p:sldId id="322" r:id="rId22"/>
    <p:sldId id="325" r:id="rId23"/>
    <p:sldId id="326" r:id="rId24"/>
    <p:sldId id="327" r:id="rId25"/>
    <p:sldId id="328" r:id="rId26"/>
    <p:sldId id="344" r:id="rId27"/>
    <p:sldId id="329" r:id="rId28"/>
    <p:sldId id="345" r:id="rId29"/>
    <p:sldId id="332" r:id="rId30"/>
    <p:sldId id="333" r:id="rId31"/>
    <p:sldId id="334" r:id="rId32"/>
    <p:sldId id="336" r:id="rId33"/>
    <p:sldId id="337" r:id="rId34"/>
    <p:sldId id="338" r:id="rId35"/>
    <p:sldId id="346" r:id="rId36"/>
    <p:sldId id="347" r:id="rId37"/>
    <p:sldId id="348" r:id="rId38"/>
    <p:sldId id="349" r:id="rId39"/>
    <p:sldId id="350" r:id="rId40"/>
    <p:sldId id="351" r:id="rId41"/>
    <p:sldId id="352" r:id="rId42"/>
    <p:sldId id="353" r:id="rId43"/>
    <p:sldId id="355" r:id="rId44"/>
    <p:sldId id="356" r:id="rId45"/>
    <p:sldId id="357" r:id="rId46"/>
    <p:sldId id="358" r:id="rId47"/>
    <p:sldId id="366" r:id="rId48"/>
    <p:sldId id="367" r:id="rId49"/>
    <p:sldId id="368" r:id="rId50"/>
    <p:sldId id="369" r:id="rId51"/>
    <p:sldId id="370" r:id="rId52"/>
    <p:sldId id="371" r:id="rId53"/>
    <p:sldId id="373" r:id="rId54"/>
    <p:sldId id="380" r:id="rId55"/>
    <p:sldId id="381" r:id="rId5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9F3789"/>
    <a:srgbClr val="C14BA8"/>
    <a:srgbClr val="CA68B7"/>
    <a:srgbClr val="C04CAA"/>
    <a:srgbClr val="A73B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69" autoAdjust="0"/>
    <p:restoredTop sz="94075" autoAdjust="0"/>
  </p:normalViewPr>
  <p:slideViewPr>
    <p:cSldViewPr>
      <p:cViewPr varScale="1">
        <p:scale>
          <a:sx n="41" d="100"/>
          <a:sy n="41" d="100"/>
        </p:scale>
        <p:origin x="864" y="2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CD029-EDE7-4FA2-A3DD-55A3E25B15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6AC5C1F2-0071-4343-B16D-4FD740FE7151}">
      <dgm:prSet phldrT="[文字]" custT="1"/>
      <dgm:spPr/>
      <dgm:t>
        <a:bodyPr/>
        <a:lstStyle/>
        <a:p>
          <a:r>
            <a:rPr lang="zh-TW" altLang="en-US" sz="2000" dirty="0" smtClean="0"/>
            <a:t>攻擊金鑰</a:t>
          </a:r>
          <a:endParaRPr lang="zh-TW" altLang="en-US" sz="2000" dirty="0"/>
        </a:p>
      </dgm:t>
    </dgm:pt>
    <dgm:pt modelId="{B7F909B6-CBC7-45C3-A7A5-A834E1F8DE64}" type="parTrans" cxnId="{70451C3D-C342-46DD-AA10-F08B62284DC0}">
      <dgm:prSet/>
      <dgm:spPr/>
      <dgm:t>
        <a:bodyPr/>
        <a:lstStyle/>
        <a:p>
          <a:endParaRPr lang="zh-TW" altLang="en-US"/>
        </a:p>
      </dgm:t>
    </dgm:pt>
    <dgm:pt modelId="{47201B49-EC07-479E-B168-AF8C9EE3C44D}" type="sibTrans" cxnId="{70451C3D-C342-46DD-AA10-F08B62284DC0}">
      <dgm:prSet/>
      <dgm:spPr/>
      <dgm:t>
        <a:bodyPr/>
        <a:lstStyle/>
        <a:p>
          <a:endParaRPr lang="zh-TW" altLang="en-US"/>
        </a:p>
      </dgm:t>
    </dgm:pt>
    <dgm:pt modelId="{734DB6E2-D063-4185-A6B4-A3C9B0A2704B}">
      <dgm:prSet phldrT="[文字]" custT="1"/>
      <dgm:spPr/>
      <dgm:t>
        <a:bodyPr/>
        <a:lstStyle/>
        <a:p>
          <a:r>
            <a:rPr lang="zh-TW" altLang="en-US" sz="2000" dirty="0" smtClean="0"/>
            <a:t>攻擊算法</a:t>
          </a:r>
          <a:endParaRPr lang="zh-TW" altLang="en-US" sz="2000" dirty="0"/>
        </a:p>
      </dgm:t>
    </dgm:pt>
    <dgm:pt modelId="{566A6AFE-968D-4715-A301-E9B316C385EF}" type="parTrans" cxnId="{0E9BFE09-7D74-4A97-B55F-F0E92B4609F0}">
      <dgm:prSet/>
      <dgm:spPr/>
      <dgm:t>
        <a:bodyPr/>
        <a:lstStyle/>
        <a:p>
          <a:endParaRPr lang="zh-TW" altLang="en-US"/>
        </a:p>
      </dgm:t>
    </dgm:pt>
    <dgm:pt modelId="{E2F49DE8-6C38-4736-AFF5-AE939A609402}" type="sibTrans" cxnId="{0E9BFE09-7D74-4A97-B55F-F0E92B4609F0}">
      <dgm:prSet/>
      <dgm:spPr/>
      <dgm:t>
        <a:bodyPr/>
        <a:lstStyle/>
        <a:p>
          <a:endParaRPr lang="zh-TW" altLang="en-US"/>
        </a:p>
      </dgm:t>
    </dgm:pt>
    <dgm:pt modelId="{B8C440A6-3AB4-4FA1-B511-B91028F630D6}">
      <dgm:prSet phldrT="[文字]" custT="1"/>
      <dgm:spPr/>
      <dgm:t>
        <a:bodyPr/>
        <a:lstStyle/>
        <a:p>
          <a:r>
            <a:rPr lang="zh-TW" altLang="en-US" sz="2000" dirty="0" smtClean="0"/>
            <a:t>攔截傳輸</a:t>
          </a:r>
          <a:endParaRPr lang="zh-TW" altLang="en-US" sz="2000" dirty="0"/>
        </a:p>
      </dgm:t>
    </dgm:pt>
    <dgm:pt modelId="{31D40E1F-8AD9-4D3F-A6A4-AD37BD7D04FA}" type="parTrans" cxnId="{BEEFED04-2198-4053-8429-EC3F7C4110AB}">
      <dgm:prSet/>
      <dgm:spPr/>
      <dgm:t>
        <a:bodyPr/>
        <a:lstStyle/>
        <a:p>
          <a:endParaRPr lang="zh-TW" altLang="en-US"/>
        </a:p>
      </dgm:t>
    </dgm:pt>
    <dgm:pt modelId="{20E0366B-47D0-41E4-92C2-A11AF858D8E2}" type="sibTrans" cxnId="{BEEFED04-2198-4053-8429-EC3F7C4110AB}">
      <dgm:prSet/>
      <dgm:spPr/>
      <dgm:t>
        <a:bodyPr/>
        <a:lstStyle/>
        <a:p>
          <a:endParaRPr lang="zh-TW" altLang="en-US"/>
        </a:p>
      </dgm:t>
    </dgm:pt>
    <dgm:pt modelId="{2DAC7089-1C46-4685-B7AC-62748CE2307D}">
      <dgm:prSet phldrT="[文字]"/>
      <dgm:spPr/>
      <dgm:t>
        <a:bodyPr/>
        <a:lstStyle/>
        <a:p>
          <a:r>
            <a:rPr lang="zh-TW" altLang="en-US" dirty="0" smtClean="0"/>
            <a:t>是指重複地以不同的金鑰來嘗試破譯密文，攻擊對象可能是金鑰或是通關密碼。因此選用較長且較複雜的金鑰與密碼會使攻擊更難成功。</a:t>
          </a:r>
          <a:endParaRPr lang="zh-TW" altLang="en-US" dirty="0"/>
        </a:p>
      </dgm:t>
    </dgm:pt>
    <dgm:pt modelId="{E0EA15F2-462F-4396-A873-15A1DCE86D9D}" type="parTrans" cxnId="{8523EDD8-2694-4CB4-82C4-8F8ED6F8CBD6}">
      <dgm:prSet/>
      <dgm:spPr/>
      <dgm:t>
        <a:bodyPr/>
        <a:lstStyle/>
        <a:p>
          <a:endParaRPr lang="zh-TW" altLang="en-US"/>
        </a:p>
      </dgm:t>
    </dgm:pt>
    <dgm:pt modelId="{67EE36EE-B97C-45F0-8F17-C4A1E7FA025A}" type="sibTrans" cxnId="{8523EDD8-2694-4CB4-82C4-8F8ED6F8CBD6}">
      <dgm:prSet/>
      <dgm:spPr/>
      <dgm:t>
        <a:bodyPr/>
        <a:lstStyle/>
        <a:p>
          <a:endParaRPr lang="zh-TW" altLang="en-US"/>
        </a:p>
      </dgm:t>
    </dgm:pt>
    <dgm:pt modelId="{F8BA5C4E-0AF1-4C25-BA80-24F3E8987F33}">
      <dgm:prSet phldrT="[文字]"/>
      <dgm:spPr/>
      <dgm:t>
        <a:bodyPr/>
        <a:lstStyle/>
        <a:p>
          <a:r>
            <a:rPr lang="zh-TW" altLang="en-US" dirty="0" smtClean="0"/>
            <a:t>許多加密算法有弱點，如果被發現會嚴重地影響系統安全。許多看似複雜的算法，都可以用數學模型或統計分析方法找出弱點。</a:t>
          </a:r>
          <a:endParaRPr lang="zh-TW" altLang="en-US" dirty="0"/>
        </a:p>
      </dgm:t>
    </dgm:pt>
    <dgm:pt modelId="{048BDB02-4058-4CF0-902A-B5F952F612E4}" type="parTrans" cxnId="{B61C925E-9AA6-4C7D-99AE-6241D025A22B}">
      <dgm:prSet/>
      <dgm:spPr/>
      <dgm:t>
        <a:bodyPr/>
        <a:lstStyle/>
        <a:p>
          <a:endParaRPr lang="zh-TW" altLang="en-US"/>
        </a:p>
      </dgm:t>
    </dgm:pt>
    <dgm:pt modelId="{8E511D9C-BA27-4FFE-A349-789F050A7A3E}" type="sibTrans" cxnId="{B61C925E-9AA6-4C7D-99AE-6241D025A22B}">
      <dgm:prSet/>
      <dgm:spPr/>
      <dgm:t>
        <a:bodyPr/>
        <a:lstStyle/>
        <a:p>
          <a:endParaRPr lang="zh-TW" altLang="en-US"/>
        </a:p>
      </dgm:t>
    </dgm:pt>
    <dgm:pt modelId="{93B48A59-75B6-40FB-BB46-BEAC19DB11CA}">
      <dgm:prSet phldrT="[文字]"/>
      <dgm:spPr/>
      <dgm:t>
        <a:bodyPr/>
        <a:lstStyle/>
        <a:p>
          <a:r>
            <a:rPr lang="zh-TW" altLang="en-US" dirty="0" smtClean="0"/>
            <a:t>直接地攔截傳輸中的信息，可以幫助攻擊者瞭解加密的方法。例如某人以密文發出電子郵件，收件者的回信裡含有原信卻未加密，這時攻擊者可以同時取得原文與密文，大有利於密碼破解。</a:t>
          </a:r>
          <a:endParaRPr lang="zh-TW" altLang="en-US" dirty="0"/>
        </a:p>
      </dgm:t>
    </dgm:pt>
    <dgm:pt modelId="{346D3DE6-C0CB-460D-887A-5B198E9521BB}" type="parTrans" cxnId="{C1E21897-8D16-43FC-985D-A956FDBB6867}">
      <dgm:prSet/>
      <dgm:spPr/>
      <dgm:t>
        <a:bodyPr/>
        <a:lstStyle/>
        <a:p>
          <a:endParaRPr lang="zh-TW" altLang="en-US"/>
        </a:p>
      </dgm:t>
    </dgm:pt>
    <dgm:pt modelId="{C57BD646-A79C-482F-8032-C85F80AB1997}" type="sibTrans" cxnId="{C1E21897-8D16-43FC-985D-A956FDBB6867}">
      <dgm:prSet/>
      <dgm:spPr/>
      <dgm:t>
        <a:bodyPr/>
        <a:lstStyle/>
        <a:p>
          <a:endParaRPr lang="zh-TW" altLang="en-US"/>
        </a:p>
      </dgm:t>
    </dgm:pt>
    <dgm:pt modelId="{0EB3EDD4-A4CE-4206-9BE9-C45149A4F849}" type="pres">
      <dgm:prSet presAssocID="{AEDCD029-EDE7-4FA2-A3DD-55A3E25B15E4}" presName="linear" presStyleCnt="0">
        <dgm:presLayoutVars>
          <dgm:dir/>
          <dgm:animLvl val="lvl"/>
          <dgm:resizeHandles val="exact"/>
        </dgm:presLayoutVars>
      </dgm:prSet>
      <dgm:spPr/>
      <dgm:t>
        <a:bodyPr/>
        <a:lstStyle/>
        <a:p>
          <a:endParaRPr lang="zh-TW" altLang="en-US"/>
        </a:p>
      </dgm:t>
    </dgm:pt>
    <dgm:pt modelId="{D6C71EE4-7239-4F66-A872-B964743BC11A}" type="pres">
      <dgm:prSet presAssocID="{6AC5C1F2-0071-4343-B16D-4FD740FE7151}" presName="parentLin" presStyleCnt="0"/>
      <dgm:spPr/>
    </dgm:pt>
    <dgm:pt modelId="{87034EE7-5C0B-42C5-A2C0-F56A21BCCCBB}" type="pres">
      <dgm:prSet presAssocID="{6AC5C1F2-0071-4343-B16D-4FD740FE7151}" presName="parentLeftMargin" presStyleLbl="node1" presStyleIdx="0" presStyleCnt="3"/>
      <dgm:spPr/>
      <dgm:t>
        <a:bodyPr/>
        <a:lstStyle/>
        <a:p>
          <a:endParaRPr lang="zh-TW" altLang="en-US"/>
        </a:p>
      </dgm:t>
    </dgm:pt>
    <dgm:pt modelId="{F226433E-AE43-4092-9C6C-B83EDF74E5A5}" type="pres">
      <dgm:prSet presAssocID="{6AC5C1F2-0071-4343-B16D-4FD740FE7151}" presName="parentText" presStyleLbl="node1" presStyleIdx="0" presStyleCnt="3">
        <dgm:presLayoutVars>
          <dgm:chMax val="0"/>
          <dgm:bulletEnabled val="1"/>
        </dgm:presLayoutVars>
      </dgm:prSet>
      <dgm:spPr/>
      <dgm:t>
        <a:bodyPr/>
        <a:lstStyle/>
        <a:p>
          <a:endParaRPr lang="zh-TW" altLang="en-US"/>
        </a:p>
      </dgm:t>
    </dgm:pt>
    <dgm:pt modelId="{0D2BADEF-B62E-4DAE-B841-3B5458387ABD}" type="pres">
      <dgm:prSet presAssocID="{6AC5C1F2-0071-4343-B16D-4FD740FE7151}" presName="negativeSpace" presStyleCnt="0"/>
      <dgm:spPr/>
    </dgm:pt>
    <dgm:pt modelId="{5EFC1396-1AEF-4630-A134-2701F90158A0}" type="pres">
      <dgm:prSet presAssocID="{6AC5C1F2-0071-4343-B16D-4FD740FE7151}" presName="childText" presStyleLbl="conFgAcc1" presStyleIdx="0" presStyleCnt="3">
        <dgm:presLayoutVars>
          <dgm:bulletEnabled val="1"/>
        </dgm:presLayoutVars>
      </dgm:prSet>
      <dgm:spPr/>
      <dgm:t>
        <a:bodyPr/>
        <a:lstStyle/>
        <a:p>
          <a:endParaRPr lang="zh-TW" altLang="en-US"/>
        </a:p>
      </dgm:t>
    </dgm:pt>
    <dgm:pt modelId="{5A225B6D-D5D2-4254-A329-F5928E48908A}" type="pres">
      <dgm:prSet presAssocID="{47201B49-EC07-479E-B168-AF8C9EE3C44D}" presName="spaceBetweenRectangles" presStyleCnt="0"/>
      <dgm:spPr/>
    </dgm:pt>
    <dgm:pt modelId="{D21296E3-4837-4C8F-8DB1-F1A982193943}" type="pres">
      <dgm:prSet presAssocID="{734DB6E2-D063-4185-A6B4-A3C9B0A2704B}" presName="parentLin" presStyleCnt="0"/>
      <dgm:spPr/>
    </dgm:pt>
    <dgm:pt modelId="{BD4D95E0-48F5-4F28-AAD1-9FDCC6485ACE}" type="pres">
      <dgm:prSet presAssocID="{734DB6E2-D063-4185-A6B4-A3C9B0A2704B}" presName="parentLeftMargin" presStyleLbl="node1" presStyleIdx="0" presStyleCnt="3"/>
      <dgm:spPr/>
      <dgm:t>
        <a:bodyPr/>
        <a:lstStyle/>
        <a:p>
          <a:endParaRPr lang="zh-TW" altLang="en-US"/>
        </a:p>
      </dgm:t>
    </dgm:pt>
    <dgm:pt modelId="{31901F2E-6E9F-4975-A909-0596D34CFF96}" type="pres">
      <dgm:prSet presAssocID="{734DB6E2-D063-4185-A6B4-A3C9B0A2704B}" presName="parentText" presStyleLbl="node1" presStyleIdx="1" presStyleCnt="3">
        <dgm:presLayoutVars>
          <dgm:chMax val="0"/>
          <dgm:bulletEnabled val="1"/>
        </dgm:presLayoutVars>
      </dgm:prSet>
      <dgm:spPr/>
      <dgm:t>
        <a:bodyPr/>
        <a:lstStyle/>
        <a:p>
          <a:endParaRPr lang="zh-TW" altLang="en-US"/>
        </a:p>
      </dgm:t>
    </dgm:pt>
    <dgm:pt modelId="{A7A65A84-B0BF-4893-A8BA-A759374AB366}" type="pres">
      <dgm:prSet presAssocID="{734DB6E2-D063-4185-A6B4-A3C9B0A2704B}" presName="negativeSpace" presStyleCnt="0"/>
      <dgm:spPr/>
    </dgm:pt>
    <dgm:pt modelId="{6BDD7DF0-75F2-4833-9DC2-5217ECDA4E96}" type="pres">
      <dgm:prSet presAssocID="{734DB6E2-D063-4185-A6B4-A3C9B0A2704B}" presName="childText" presStyleLbl="conFgAcc1" presStyleIdx="1" presStyleCnt="3">
        <dgm:presLayoutVars>
          <dgm:bulletEnabled val="1"/>
        </dgm:presLayoutVars>
      </dgm:prSet>
      <dgm:spPr/>
      <dgm:t>
        <a:bodyPr/>
        <a:lstStyle/>
        <a:p>
          <a:endParaRPr lang="zh-TW" altLang="en-US"/>
        </a:p>
      </dgm:t>
    </dgm:pt>
    <dgm:pt modelId="{7B8DDEC2-6CF5-413B-95F1-115D1E10243A}" type="pres">
      <dgm:prSet presAssocID="{E2F49DE8-6C38-4736-AFF5-AE939A609402}" presName="spaceBetweenRectangles" presStyleCnt="0"/>
      <dgm:spPr/>
    </dgm:pt>
    <dgm:pt modelId="{031979C8-5C59-4EB3-A7D0-F09ECBEF38C0}" type="pres">
      <dgm:prSet presAssocID="{B8C440A6-3AB4-4FA1-B511-B91028F630D6}" presName="parentLin" presStyleCnt="0"/>
      <dgm:spPr/>
    </dgm:pt>
    <dgm:pt modelId="{ADB0873E-C905-49AD-B7BD-8CABBB85933A}" type="pres">
      <dgm:prSet presAssocID="{B8C440A6-3AB4-4FA1-B511-B91028F630D6}" presName="parentLeftMargin" presStyleLbl="node1" presStyleIdx="1" presStyleCnt="3"/>
      <dgm:spPr/>
      <dgm:t>
        <a:bodyPr/>
        <a:lstStyle/>
        <a:p>
          <a:endParaRPr lang="zh-TW" altLang="en-US"/>
        </a:p>
      </dgm:t>
    </dgm:pt>
    <dgm:pt modelId="{C2B549D6-8691-4F29-AF2D-DCD153D8EB46}" type="pres">
      <dgm:prSet presAssocID="{B8C440A6-3AB4-4FA1-B511-B91028F630D6}" presName="parentText" presStyleLbl="node1" presStyleIdx="2" presStyleCnt="3">
        <dgm:presLayoutVars>
          <dgm:chMax val="0"/>
          <dgm:bulletEnabled val="1"/>
        </dgm:presLayoutVars>
      </dgm:prSet>
      <dgm:spPr/>
      <dgm:t>
        <a:bodyPr/>
        <a:lstStyle/>
        <a:p>
          <a:endParaRPr lang="zh-TW" altLang="en-US"/>
        </a:p>
      </dgm:t>
    </dgm:pt>
    <dgm:pt modelId="{4504B683-6C17-4478-98C7-98A9FE24AA88}" type="pres">
      <dgm:prSet presAssocID="{B8C440A6-3AB4-4FA1-B511-B91028F630D6}" presName="negativeSpace" presStyleCnt="0"/>
      <dgm:spPr/>
    </dgm:pt>
    <dgm:pt modelId="{FC32C086-CD50-459A-9825-E9541D88F020}" type="pres">
      <dgm:prSet presAssocID="{B8C440A6-3AB4-4FA1-B511-B91028F630D6}" presName="childText" presStyleLbl="conFgAcc1" presStyleIdx="2" presStyleCnt="3">
        <dgm:presLayoutVars>
          <dgm:bulletEnabled val="1"/>
        </dgm:presLayoutVars>
      </dgm:prSet>
      <dgm:spPr/>
      <dgm:t>
        <a:bodyPr/>
        <a:lstStyle/>
        <a:p>
          <a:endParaRPr lang="zh-TW" altLang="en-US"/>
        </a:p>
      </dgm:t>
    </dgm:pt>
  </dgm:ptLst>
  <dgm:cxnLst>
    <dgm:cxn modelId="{507B8EDF-473E-464C-940E-71EF98FC8763}" type="presOf" srcId="{AEDCD029-EDE7-4FA2-A3DD-55A3E25B15E4}" destId="{0EB3EDD4-A4CE-4206-9BE9-C45149A4F849}" srcOrd="0" destOrd="0" presId="urn:microsoft.com/office/officeart/2005/8/layout/list1"/>
    <dgm:cxn modelId="{B61C925E-9AA6-4C7D-99AE-6241D025A22B}" srcId="{734DB6E2-D063-4185-A6B4-A3C9B0A2704B}" destId="{F8BA5C4E-0AF1-4C25-BA80-24F3E8987F33}" srcOrd="0" destOrd="0" parTransId="{048BDB02-4058-4CF0-902A-B5F952F612E4}" sibTransId="{8E511D9C-BA27-4FFE-A349-789F050A7A3E}"/>
    <dgm:cxn modelId="{0E9BFE09-7D74-4A97-B55F-F0E92B4609F0}" srcId="{AEDCD029-EDE7-4FA2-A3DD-55A3E25B15E4}" destId="{734DB6E2-D063-4185-A6B4-A3C9B0A2704B}" srcOrd="1" destOrd="0" parTransId="{566A6AFE-968D-4715-A301-E9B316C385EF}" sibTransId="{E2F49DE8-6C38-4736-AFF5-AE939A609402}"/>
    <dgm:cxn modelId="{4639CB93-8F27-476B-B35E-A5145BAE55C7}" type="presOf" srcId="{B8C440A6-3AB4-4FA1-B511-B91028F630D6}" destId="{ADB0873E-C905-49AD-B7BD-8CABBB85933A}" srcOrd="0" destOrd="0" presId="urn:microsoft.com/office/officeart/2005/8/layout/list1"/>
    <dgm:cxn modelId="{47A528D6-FA5D-4E70-B5A8-9ABAC8D31C46}" type="presOf" srcId="{B8C440A6-3AB4-4FA1-B511-B91028F630D6}" destId="{C2B549D6-8691-4F29-AF2D-DCD153D8EB46}" srcOrd="1" destOrd="0" presId="urn:microsoft.com/office/officeart/2005/8/layout/list1"/>
    <dgm:cxn modelId="{C1E21897-8D16-43FC-985D-A956FDBB6867}" srcId="{B8C440A6-3AB4-4FA1-B511-B91028F630D6}" destId="{93B48A59-75B6-40FB-BB46-BEAC19DB11CA}" srcOrd="0" destOrd="0" parTransId="{346D3DE6-C0CB-460D-887A-5B198E9521BB}" sibTransId="{C57BD646-A79C-482F-8032-C85F80AB1997}"/>
    <dgm:cxn modelId="{8523EDD8-2694-4CB4-82C4-8F8ED6F8CBD6}" srcId="{6AC5C1F2-0071-4343-B16D-4FD740FE7151}" destId="{2DAC7089-1C46-4685-B7AC-62748CE2307D}" srcOrd="0" destOrd="0" parTransId="{E0EA15F2-462F-4396-A873-15A1DCE86D9D}" sibTransId="{67EE36EE-B97C-45F0-8F17-C4A1E7FA025A}"/>
    <dgm:cxn modelId="{70451C3D-C342-46DD-AA10-F08B62284DC0}" srcId="{AEDCD029-EDE7-4FA2-A3DD-55A3E25B15E4}" destId="{6AC5C1F2-0071-4343-B16D-4FD740FE7151}" srcOrd="0" destOrd="0" parTransId="{B7F909B6-CBC7-45C3-A7A5-A834E1F8DE64}" sibTransId="{47201B49-EC07-479E-B168-AF8C9EE3C44D}"/>
    <dgm:cxn modelId="{7B5FD6CC-534E-4B8C-953C-7ECFE592E887}" type="presOf" srcId="{93B48A59-75B6-40FB-BB46-BEAC19DB11CA}" destId="{FC32C086-CD50-459A-9825-E9541D88F020}" srcOrd="0" destOrd="0" presId="urn:microsoft.com/office/officeart/2005/8/layout/list1"/>
    <dgm:cxn modelId="{F8476C39-8EB3-484B-BC1E-00430FE2F34A}" type="presOf" srcId="{6AC5C1F2-0071-4343-B16D-4FD740FE7151}" destId="{F226433E-AE43-4092-9C6C-B83EDF74E5A5}" srcOrd="1" destOrd="0" presId="urn:microsoft.com/office/officeart/2005/8/layout/list1"/>
    <dgm:cxn modelId="{BB1CCBEB-B339-4CFA-90D8-CA4537B43E76}" type="presOf" srcId="{6AC5C1F2-0071-4343-B16D-4FD740FE7151}" destId="{87034EE7-5C0B-42C5-A2C0-F56A21BCCCBB}" srcOrd="0" destOrd="0" presId="urn:microsoft.com/office/officeart/2005/8/layout/list1"/>
    <dgm:cxn modelId="{BE472E76-F260-446D-9D0A-83C5B3920F33}" type="presOf" srcId="{734DB6E2-D063-4185-A6B4-A3C9B0A2704B}" destId="{31901F2E-6E9F-4975-A909-0596D34CFF96}" srcOrd="1" destOrd="0" presId="urn:microsoft.com/office/officeart/2005/8/layout/list1"/>
    <dgm:cxn modelId="{D705B19C-B7DD-483B-A6B8-91308ECAEE9A}" type="presOf" srcId="{734DB6E2-D063-4185-A6B4-A3C9B0A2704B}" destId="{BD4D95E0-48F5-4F28-AAD1-9FDCC6485ACE}" srcOrd="0" destOrd="0" presId="urn:microsoft.com/office/officeart/2005/8/layout/list1"/>
    <dgm:cxn modelId="{A97B1046-0314-4E3F-BD9E-0217C86C1664}" type="presOf" srcId="{2DAC7089-1C46-4685-B7AC-62748CE2307D}" destId="{5EFC1396-1AEF-4630-A134-2701F90158A0}" srcOrd="0" destOrd="0" presId="urn:microsoft.com/office/officeart/2005/8/layout/list1"/>
    <dgm:cxn modelId="{8805D925-0DBE-433E-8E05-9EAD16939B8B}" type="presOf" srcId="{F8BA5C4E-0AF1-4C25-BA80-24F3E8987F33}" destId="{6BDD7DF0-75F2-4833-9DC2-5217ECDA4E96}" srcOrd="0" destOrd="0" presId="urn:microsoft.com/office/officeart/2005/8/layout/list1"/>
    <dgm:cxn modelId="{BEEFED04-2198-4053-8429-EC3F7C4110AB}" srcId="{AEDCD029-EDE7-4FA2-A3DD-55A3E25B15E4}" destId="{B8C440A6-3AB4-4FA1-B511-B91028F630D6}" srcOrd="2" destOrd="0" parTransId="{31D40E1F-8AD9-4D3F-A6A4-AD37BD7D04FA}" sibTransId="{20E0366B-47D0-41E4-92C2-A11AF858D8E2}"/>
    <dgm:cxn modelId="{B1A2AE99-6D62-420F-98E9-F77B4245C68D}" type="presParOf" srcId="{0EB3EDD4-A4CE-4206-9BE9-C45149A4F849}" destId="{D6C71EE4-7239-4F66-A872-B964743BC11A}" srcOrd="0" destOrd="0" presId="urn:microsoft.com/office/officeart/2005/8/layout/list1"/>
    <dgm:cxn modelId="{A322013B-E387-4317-B225-0638E61B712C}" type="presParOf" srcId="{D6C71EE4-7239-4F66-A872-B964743BC11A}" destId="{87034EE7-5C0B-42C5-A2C0-F56A21BCCCBB}" srcOrd="0" destOrd="0" presId="urn:microsoft.com/office/officeart/2005/8/layout/list1"/>
    <dgm:cxn modelId="{14529747-BBF5-44EE-AA46-6CB33E9993AF}" type="presParOf" srcId="{D6C71EE4-7239-4F66-A872-B964743BC11A}" destId="{F226433E-AE43-4092-9C6C-B83EDF74E5A5}" srcOrd="1" destOrd="0" presId="urn:microsoft.com/office/officeart/2005/8/layout/list1"/>
    <dgm:cxn modelId="{6ED52393-CA1B-4047-A937-47DDFBE5667F}" type="presParOf" srcId="{0EB3EDD4-A4CE-4206-9BE9-C45149A4F849}" destId="{0D2BADEF-B62E-4DAE-B841-3B5458387ABD}" srcOrd="1" destOrd="0" presId="urn:microsoft.com/office/officeart/2005/8/layout/list1"/>
    <dgm:cxn modelId="{BD03E66B-B399-4129-B0E9-2BF6429E2757}" type="presParOf" srcId="{0EB3EDD4-A4CE-4206-9BE9-C45149A4F849}" destId="{5EFC1396-1AEF-4630-A134-2701F90158A0}" srcOrd="2" destOrd="0" presId="urn:microsoft.com/office/officeart/2005/8/layout/list1"/>
    <dgm:cxn modelId="{2F0E7DA2-F27D-466E-8A85-DACAD73502AE}" type="presParOf" srcId="{0EB3EDD4-A4CE-4206-9BE9-C45149A4F849}" destId="{5A225B6D-D5D2-4254-A329-F5928E48908A}" srcOrd="3" destOrd="0" presId="urn:microsoft.com/office/officeart/2005/8/layout/list1"/>
    <dgm:cxn modelId="{4B5A8720-17CA-4A8A-99BD-13EBA86E8648}" type="presParOf" srcId="{0EB3EDD4-A4CE-4206-9BE9-C45149A4F849}" destId="{D21296E3-4837-4C8F-8DB1-F1A982193943}" srcOrd="4" destOrd="0" presId="urn:microsoft.com/office/officeart/2005/8/layout/list1"/>
    <dgm:cxn modelId="{E08CEBD2-3843-4C16-BF76-E63D160F89E2}" type="presParOf" srcId="{D21296E3-4837-4C8F-8DB1-F1A982193943}" destId="{BD4D95E0-48F5-4F28-AAD1-9FDCC6485ACE}" srcOrd="0" destOrd="0" presId="urn:microsoft.com/office/officeart/2005/8/layout/list1"/>
    <dgm:cxn modelId="{CFA1E76E-4F50-425C-ADF2-84E09782D81C}" type="presParOf" srcId="{D21296E3-4837-4C8F-8DB1-F1A982193943}" destId="{31901F2E-6E9F-4975-A909-0596D34CFF96}" srcOrd="1" destOrd="0" presId="urn:microsoft.com/office/officeart/2005/8/layout/list1"/>
    <dgm:cxn modelId="{575D1638-2CFC-412A-B956-9404D22B3F0C}" type="presParOf" srcId="{0EB3EDD4-A4CE-4206-9BE9-C45149A4F849}" destId="{A7A65A84-B0BF-4893-A8BA-A759374AB366}" srcOrd="5" destOrd="0" presId="urn:microsoft.com/office/officeart/2005/8/layout/list1"/>
    <dgm:cxn modelId="{72CB3107-BD20-4DDA-A3C2-FCE4762786F3}" type="presParOf" srcId="{0EB3EDD4-A4CE-4206-9BE9-C45149A4F849}" destId="{6BDD7DF0-75F2-4833-9DC2-5217ECDA4E96}" srcOrd="6" destOrd="0" presId="urn:microsoft.com/office/officeart/2005/8/layout/list1"/>
    <dgm:cxn modelId="{09814A21-B709-46DE-B84B-BA87F67BD6C9}" type="presParOf" srcId="{0EB3EDD4-A4CE-4206-9BE9-C45149A4F849}" destId="{7B8DDEC2-6CF5-413B-95F1-115D1E10243A}" srcOrd="7" destOrd="0" presId="urn:microsoft.com/office/officeart/2005/8/layout/list1"/>
    <dgm:cxn modelId="{2119029E-5E33-4F61-8619-D6C8BB33B4DC}" type="presParOf" srcId="{0EB3EDD4-A4CE-4206-9BE9-C45149A4F849}" destId="{031979C8-5C59-4EB3-A7D0-F09ECBEF38C0}" srcOrd="8" destOrd="0" presId="urn:microsoft.com/office/officeart/2005/8/layout/list1"/>
    <dgm:cxn modelId="{F47A817F-81BE-43C9-A3BF-74C00A2B1590}" type="presParOf" srcId="{031979C8-5C59-4EB3-A7D0-F09ECBEF38C0}" destId="{ADB0873E-C905-49AD-B7BD-8CABBB85933A}" srcOrd="0" destOrd="0" presId="urn:microsoft.com/office/officeart/2005/8/layout/list1"/>
    <dgm:cxn modelId="{3FDDB25E-CCC0-476A-A154-ED59FB6E8DBE}" type="presParOf" srcId="{031979C8-5C59-4EB3-A7D0-F09ECBEF38C0}" destId="{C2B549D6-8691-4F29-AF2D-DCD153D8EB46}" srcOrd="1" destOrd="0" presId="urn:microsoft.com/office/officeart/2005/8/layout/list1"/>
    <dgm:cxn modelId="{3EC89CE9-2381-450F-B66F-A7F19601ED6C}" type="presParOf" srcId="{0EB3EDD4-A4CE-4206-9BE9-C45149A4F849}" destId="{4504B683-6C17-4478-98C7-98A9FE24AA88}" srcOrd="9" destOrd="0" presId="urn:microsoft.com/office/officeart/2005/8/layout/list1"/>
    <dgm:cxn modelId="{7ACCA089-818F-4B43-8C3D-64F30A9AB905}" type="presParOf" srcId="{0EB3EDD4-A4CE-4206-9BE9-C45149A4F849}" destId="{FC32C086-CD50-459A-9825-E9541D88F02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892ECF-E7F1-457F-AAFE-04F5D7EEC8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9760A99D-833B-44FC-8D93-11A01347F5B3}">
      <dgm:prSet phldrT="[文字]" custT="1"/>
      <dgm:spPr/>
      <dgm:t>
        <a:bodyPr/>
        <a:lstStyle/>
        <a:p>
          <a:r>
            <a:rPr lang="zh-TW" altLang="en-US" sz="2000" dirty="0" smtClean="0">
              <a:latin typeface="Calibri" pitchFamily="34" charset="0"/>
            </a:rPr>
            <a:t>只有密文 </a:t>
          </a:r>
          <a:r>
            <a:rPr lang="en-US" altLang="zh-TW" sz="2000" dirty="0" smtClean="0">
              <a:latin typeface="Calibri" pitchFamily="34" charset="0"/>
            </a:rPr>
            <a:t>(</a:t>
          </a:r>
          <a:r>
            <a:rPr lang="en-US" altLang="zh-TW" sz="2000" dirty="0" err="1" smtClean="0">
              <a:latin typeface="Calibri" pitchFamily="34" charset="0"/>
            </a:rPr>
            <a:t>ciphertext</a:t>
          </a:r>
          <a:r>
            <a:rPr lang="en-US" altLang="zh-TW" sz="2000" dirty="0" smtClean="0">
              <a:latin typeface="Calibri" pitchFamily="34" charset="0"/>
            </a:rPr>
            <a:t>-only)</a:t>
          </a:r>
          <a:endParaRPr lang="zh-TW" altLang="en-US" sz="2000" dirty="0">
            <a:latin typeface="Calibri" pitchFamily="34" charset="0"/>
          </a:endParaRPr>
        </a:p>
      </dgm:t>
    </dgm:pt>
    <dgm:pt modelId="{1FF4B6F4-FA7C-4D33-91AD-DE191E517E91}" type="parTrans" cxnId="{65FC3B02-F311-4450-AB41-19106E3E6E46}">
      <dgm:prSet/>
      <dgm:spPr/>
      <dgm:t>
        <a:bodyPr/>
        <a:lstStyle/>
        <a:p>
          <a:endParaRPr lang="zh-TW" altLang="en-US">
            <a:latin typeface="Calibri" pitchFamily="34" charset="0"/>
          </a:endParaRPr>
        </a:p>
      </dgm:t>
    </dgm:pt>
    <dgm:pt modelId="{1E972782-DE9C-4B4C-ACB5-CB7AFACEAB81}" type="sibTrans" cxnId="{65FC3B02-F311-4450-AB41-19106E3E6E46}">
      <dgm:prSet/>
      <dgm:spPr/>
      <dgm:t>
        <a:bodyPr/>
        <a:lstStyle/>
        <a:p>
          <a:endParaRPr lang="zh-TW" altLang="en-US">
            <a:latin typeface="Calibri" pitchFamily="34" charset="0"/>
          </a:endParaRPr>
        </a:p>
      </dgm:t>
    </dgm:pt>
    <dgm:pt modelId="{94953EAB-0C57-4090-AA9D-1C58E5B2B08F}">
      <dgm:prSet phldrT="[文字]" custT="1"/>
      <dgm:spPr/>
      <dgm:t>
        <a:bodyPr/>
        <a:lstStyle/>
        <a:p>
          <a:r>
            <a:rPr lang="zh-TW" altLang="en-US" sz="1600" dirty="0" smtClean="0">
              <a:latin typeface="Calibri" pitchFamily="34" charset="0"/>
            </a:rPr>
            <a:t>通常密碼攻擊者透過監聽等手段只能取得密文。大量的密文也許會透露一些統計學上的蛛絲馬跡，但只靠密文要破解加密算法並不容易。</a:t>
          </a:r>
          <a:endParaRPr lang="zh-TW" altLang="en-US" sz="1600" dirty="0">
            <a:latin typeface="Calibri" pitchFamily="34" charset="0"/>
          </a:endParaRPr>
        </a:p>
      </dgm:t>
    </dgm:pt>
    <dgm:pt modelId="{2DBD1B08-2C95-4130-ADE4-903AAA8592C7}" type="parTrans" cxnId="{01C286FB-6DCA-444C-8E20-233C8D5FF816}">
      <dgm:prSet/>
      <dgm:spPr/>
      <dgm:t>
        <a:bodyPr/>
        <a:lstStyle/>
        <a:p>
          <a:endParaRPr lang="zh-TW" altLang="en-US">
            <a:latin typeface="Calibri" pitchFamily="34" charset="0"/>
          </a:endParaRPr>
        </a:p>
      </dgm:t>
    </dgm:pt>
    <dgm:pt modelId="{88F2C758-2C58-481A-9D0E-5B79ED9D1A4B}" type="sibTrans" cxnId="{01C286FB-6DCA-444C-8E20-233C8D5FF816}">
      <dgm:prSet/>
      <dgm:spPr/>
      <dgm:t>
        <a:bodyPr/>
        <a:lstStyle/>
        <a:p>
          <a:endParaRPr lang="zh-TW" altLang="en-US">
            <a:latin typeface="Calibri" pitchFamily="34" charset="0"/>
          </a:endParaRPr>
        </a:p>
      </dgm:t>
    </dgm:pt>
    <dgm:pt modelId="{DC82CB99-D0B0-49E0-81CC-E97C2B3B24CD}">
      <dgm:prSet phldrT="[文字]" custT="1"/>
      <dgm:spPr/>
      <dgm:t>
        <a:bodyPr/>
        <a:lstStyle/>
        <a:p>
          <a:r>
            <a:rPr lang="zh-TW" altLang="en-US" sz="2000" dirty="0" smtClean="0">
              <a:latin typeface="Calibri" pitchFamily="34" charset="0"/>
            </a:rPr>
            <a:t>已知原文 </a:t>
          </a:r>
          <a:r>
            <a:rPr lang="en-US" altLang="zh-TW" sz="2000" dirty="0" smtClean="0">
              <a:latin typeface="Calibri" pitchFamily="34" charset="0"/>
            </a:rPr>
            <a:t>(known-plaintext)</a:t>
          </a:r>
          <a:endParaRPr lang="zh-TW" altLang="en-US" sz="2000" dirty="0">
            <a:latin typeface="Calibri" pitchFamily="34" charset="0"/>
          </a:endParaRPr>
        </a:p>
      </dgm:t>
    </dgm:pt>
    <dgm:pt modelId="{D07AA9B1-A197-4558-838C-B7B6ABE2C4D6}" type="parTrans" cxnId="{BC8108ED-E2FC-4F67-9628-A71DA454FF85}">
      <dgm:prSet/>
      <dgm:spPr/>
      <dgm:t>
        <a:bodyPr/>
        <a:lstStyle/>
        <a:p>
          <a:endParaRPr lang="zh-TW" altLang="en-US">
            <a:latin typeface="Calibri" pitchFamily="34" charset="0"/>
          </a:endParaRPr>
        </a:p>
      </dgm:t>
    </dgm:pt>
    <dgm:pt modelId="{45C1D871-A679-4BE3-8401-EA6CF5EBB2AE}" type="sibTrans" cxnId="{BC8108ED-E2FC-4F67-9628-A71DA454FF85}">
      <dgm:prSet/>
      <dgm:spPr/>
      <dgm:t>
        <a:bodyPr/>
        <a:lstStyle/>
        <a:p>
          <a:endParaRPr lang="zh-TW" altLang="en-US">
            <a:latin typeface="Calibri" pitchFamily="34" charset="0"/>
          </a:endParaRPr>
        </a:p>
      </dgm:t>
    </dgm:pt>
    <dgm:pt modelId="{42B4763F-D89B-418B-81B5-AA6D6ABEC96B}">
      <dgm:prSet phldrT="[文字]" custT="1"/>
      <dgm:spPr/>
      <dgm:t>
        <a:bodyPr/>
        <a:lstStyle/>
        <a:p>
          <a:r>
            <a:rPr lang="zh-TW" altLang="en-US" sz="1600" dirty="0" smtClean="0">
              <a:latin typeface="Calibri" pitchFamily="34" charset="0"/>
            </a:rPr>
            <a:t>攻擊者如果找到一些原文與密文的對照，破解加密法就容易多了。這個方法幫助破解二次大戰的德國加密機器</a:t>
          </a:r>
          <a:r>
            <a:rPr lang="zh-TW" altLang="en-US" sz="1600" dirty="0" smtClean="0">
              <a:latin typeface="Calibri" pitchFamily="34" charset="0"/>
              <a:ea typeface="微軟正黑體"/>
            </a:rPr>
            <a:t>「謎」。</a:t>
          </a:r>
          <a:r>
            <a:rPr lang="zh-TW" altLang="en-US" sz="1600" dirty="0" smtClean="0">
              <a:latin typeface="Calibri" pitchFamily="34" charset="0"/>
            </a:rPr>
            <a:t>例如大部分電子郵件內容的前四個字母都是 </a:t>
          </a:r>
          <a:r>
            <a:rPr lang="en-US" altLang="zh-TW" sz="1600" dirty="0" smtClean="0">
              <a:latin typeface="Calibri" pitchFamily="34" charset="0"/>
            </a:rPr>
            <a:t>”dear”</a:t>
          </a:r>
          <a:r>
            <a:rPr lang="zh-TW" altLang="en-US" sz="1600" dirty="0" smtClean="0">
              <a:latin typeface="Calibri" pitchFamily="34" charset="0"/>
            </a:rPr>
            <a:t>。</a:t>
          </a:r>
          <a:endParaRPr lang="zh-TW" altLang="en-US" sz="1600" dirty="0">
            <a:latin typeface="Calibri" pitchFamily="34" charset="0"/>
          </a:endParaRPr>
        </a:p>
      </dgm:t>
    </dgm:pt>
    <dgm:pt modelId="{17CDC17A-93AF-4BBD-BA99-E4B337545E49}" type="parTrans" cxnId="{94ACF062-E49D-4F7F-9D5D-1BE399DEF2CA}">
      <dgm:prSet/>
      <dgm:spPr/>
      <dgm:t>
        <a:bodyPr/>
        <a:lstStyle/>
        <a:p>
          <a:endParaRPr lang="zh-TW" altLang="en-US">
            <a:latin typeface="Calibri" pitchFamily="34" charset="0"/>
          </a:endParaRPr>
        </a:p>
      </dgm:t>
    </dgm:pt>
    <dgm:pt modelId="{2C70940C-22BC-4989-94C2-CDA8D308F777}" type="sibTrans" cxnId="{94ACF062-E49D-4F7F-9D5D-1BE399DEF2CA}">
      <dgm:prSet/>
      <dgm:spPr/>
      <dgm:t>
        <a:bodyPr/>
        <a:lstStyle/>
        <a:p>
          <a:endParaRPr lang="zh-TW" altLang="en-US">
            <a:latin typeface="Calibri" pitchFamily="34" charset="0"/>
          </a:endParaRPr>
        </a:p>
      </dgm:t>
    </dgm:pt>
    <dgm:pt modelId="{F43D7813-D9CF-4A54-82D5-A50FF552259F}">
      <dgm:prSet phldrT="[文字]" custT="1"/>
      <dgm:spPr/>
      <dgm:t>
        <a:bodyPr/>
        <a:lstStyle/>
        <a:p>
          <a:r>
            <a:rPr lang="zh-TW" altLang="en-US" sz="2000" dirty="0" smtClean="0">
              <a:latin typeface="Calibri" pitchFamily="34" charset="0"/>
            </a:rPr>
            <a:t>選擇原文 </a:t>
          </a:r>
          <a:r>
            <a:rPr lang="en-US" altLang="zh-TW" sz="2000" dirty="0" smtClean="0">
              <a:latin typeface="Calibri" pitchFamily="34" charset="0"/>
            </a:rPr>
            <a:t>(chosen-plaintext)</a:t>
          </a:r>
          <a:endParaRPr lang="zh-TW" altLang="en-US" sz="2000" dirty="0">
            <a:latin typeface="Calibri" pitchFamily="34" charset="0"/>
          </a:endParaRPr>
        </a:p>
      </dgm:t>
    </dgm:pt>
    <dgm:pt modelId="{6FDBE6FD-97D1-41AD-9767-4788B87A5282}" type="parTrans" cxnId="{042E0E20-081A-4603-BA7A-3CDD97A6E9FF}">
      <dgm:prSet/>
      <dgm:spPr/>
      <dgm:t>
        <a:bodyPr/>
        <a:lstStyle/>
        <a:p>
          <a:endParaRPr lang="zh-TW" altLang="en-US">
            <a:latin typeface="Calibri" pitchFamily="34" charset="0"/>
          </a:endParaRPr>
        </a:p>
      </dgm:t>
    </dgm:pt>
    <dgm:pt modelId="{348703B6-B441-4978-89E7-35A849F866A0}" type="sibTrans" cxnId="{042E0E20-081A-4603-BA7A-3CDD97A6E9FF}">
      <dgm:prSet/>
      <dgm:spPr/>
      <dgm:t>
        <a:bodyPr/>
        <a:lstStyle/>
        <a:p>
          <a:endParaRPr lang="zh-TW" altLang="en-US">
            <a:latin typeface="Calibri" pitchFamily="34" charset="0"/>
          </a:endParaRPr>
        </a:p>
      </dgm:t>
    </dgm:pt>
    <dgm:pt modelId="{491B7963-4443-4D01-8358-0074EC746A1E}">
      <dgm:prSet phldrT="[文字]" custT="1"/>
      <dgm:spPr/>
      <dgm:t>
        <a:bodyPr/>
        <a:lstStyle/>
        <a:p>
          <a:r>
            <a:rPr lang="zh-TW" altLang="en-US" sz="2000" dirty="0" smtClean="0">
              <a:latin typeface="Calibri" pitchFamily="34" charset="0"/>
            </a:rPr>
            <a:t>選擇密文 </a:t>
          </a:r>
          <a:r>
            <a:rPr lang="en-US" altLang="zh-TW" sz="2000" dirty="0" smtClean="0">
              <a:latin typeface="Calibri" pitchFamily="34" charset="0"/>
            </a:rPr>
            <a:t>(chosen </a:t>
          </a:r>
          <a:r>
            <a:rPr lang="en-US" altLang="zh-TW" sz="2000" dirty="0" err="1" smtClean="0">
              <a:latin typeface="Calibri" pitchFamily="34" charset="0"/>
            </a:rPr>
            <a:t>ciphertext</a:t>
          </a:r>
          <a:r>
            <a:rPr lang="en-US" altLang="zh-TW" sz="2000" dirty="0" smtClean="0">
              <a:latin typeface="Calibri" pitchFamily="34" charset="0"/>
            </a:rPr>
            <a:t>)</a:t>
          </a:r>
          <a:endParaRPr lang="zh-TW" altLang="en-US" sz="2000" dirty="0">
            <a:latin typeface="Calibri" pitchFamily="34" charset="0"/>
          </a:endParaRPr>
        </a:p>
      </dgm:t>
    </dgm:pt>
    <dgm:pt modelId="{228D94D0-B4CA-462A-ADA3-96CEE5AB338C}" type="parTrans" cxnId="{C8E28D8A-FDC2-41AF-AF07-BA8339395849}">
      <dgm:prSet/>
      <dgm:spPr/>
      <dgm:t>
        <a:bodyPr/>
        <a:lstStyle/>
        <a:p>
          <a:endParaRPr lang="zh-TW" altLang="en-US">
            <a:latin typeface="Calibri" pitchFamily="34" charset="0"/>
          </a:endParaRPr>
        </a:p>
      </dgm:t>
    </dgm:pt>
    <dgm:pt modelId="{6A0BD004-033A-4CD6-AED0-7FCC4C06C616}" type="sibTrans" cxnId="{C8E28D8A-FDC2-41AF-AF07-BA8339395849}">
      <dgm:prSet/>
      <dgm:spPr/>
      <dgm:t>
        <a:bodyPr/>
        <a:lstStyle/>
        <a:p>
          <a:endParaRPr lang="zh-TW" altLang="en-US">
            <a:latin typeface="Calibri" pitchFamily="34" charset="0"/>
          </a:endParaRPr>
        </a:p>
      </dgm:t>
    </dgm:pt>
    <dgm:pt modelId="{D9C31FC6-5AE7-40F7-B6F7-966D0237A473}">
      <dgm:prSet phldrT="[文字]" custT="1"/>
      <dgm:spPr/>
      <dgm:t>
        <a:bodyPr/>
        <a:lstStyle/>
        <a:p>
          <a:r>
            <a:rPr lang="zh-TW" altLang="en-US" sz="1600" dirty="0" smtClean="0">
              <a:latin typeface="Calibri" pitchFamily="34" charset="0"/>
            </a:rPr>
            <a:t>是指攻擊者發出原文，隨即取得密文。例如發一封電子郵件給對方，內容誘使收信人將之加密後轉發出去，如此就可以攔截到整篇的密文。</a:t>
          </a:r>
          <a:endParaRPr lang="zh-TW" altLang="en-US" sz="1600" dirty="0">
            <a:latin typeface="Calibri" pitchFamily="34" charset="0"/>
          </a:endParaRPr>
        </a:p>
      </dgm:t>
    </dgm:pt>
    <dgm:pt modelId="{10D3AF8C-EBE2-449E-8DEF-055991ACB2B0}" type="parTrans" cxnId="{C50486FE-6BC2-43F3-A491-A55776C4ABBB}">
      <dgm:prSet/>
      <dgm:spPr/>
      <dgm:t>
        <a:bodyPr/>
        <a:lstStyle/>
        <a:p>
          <a:endParaRPr lang="zh-TW" altLang="en-US">
            <a:latin typeface="Calibri" pitchFamily="34" charset="0"/>
          </a:endParaRPr>
        </a:p>
      </dgm:t>
    </dgm:pt>
    <dgm:pt modelId="{C479B347-08C6-45B7-83C4-FBADBE449C4B}" type="sibTrans" cxnId="{C50486FE-6BC2-43F3-A491-A55776C4ABBB}">
      <dgm:prSet/>
      <dgm:spPr/>
      <dgm:t>
        <a:bodyPr/>
        <a:lstStyle/>
        <a:p>
          <a:endParaRPr lang="zh-TW" altLang="en-US">
            <a:latin typeface="Calibri" pitchFamily="34" charset="0"/>
          </a:endParaRPr>
        </a:p>
      </dgm:t>
    </dgm:pt>
    <dgm:pt modelId="{A7C11F7A-B44F-4D25-93F5-D618D2C472E0}">
      <dgm:prSet phldrT="[文字]" custT="1"/>
      <dgm:spPr/>
      <dgm:t>
        <a:bodyPr/>
        <a:lstStyle/>
        <a:p>
          <a:r>
            <a:rPr lang="zh-TW" altLang="en-US" sz="1600" dirty="0" smtClean="0">
              <a:latin typeface="Calibri" pitchFamily="34" charset="0"/>
            </a:rPr>
            <a:t>與選擇原文相反的方法。有些人收到加密電子郵件，回覆時將原信做附件，卻未加密。所以有機會從密文取得原文。</a:t>
          </a:r>
          <a:endParaRPr lang="zh-TW" altLang="en-US" sz="1600" dirty="0">
            <a:latin typeface="Calibri" pitchFamily="34" charset="0"/>
          </a:endParaRPr>
        </a:p>
      </dgm:t>
    </dgm:pt>
    <dgm:pt modelId="{02A4BFCE-54DD-40D7-8C62-05F676AF96ED}" type="parTrans" cxnId="{CF8BA69A-D990-48EF-B7D9-F923B8A1B079}">
      <dgm:prSet/>
      <dgm:spPr/>
      <dgm:t>
        <a:bodyPr/>
        <a:lstStyle/>
        <a:p>
          <a:endParaRPr lang="zh-TW" altLang="en-US">
            <a:latin typeface="Calibri" pitchFamily="34" charset="0"/>
          </a:endParaRPr>
        </a:p>
      </dgm:t>
    </dgm:pt>
    <dgm:pt modelId="{36673874-8B6C-497E-B5B3-B82A35B92A3B}" type="sibTrans" cxnId="{CF8BA69A-D990-48EF-B7D9-F923B8A1B079}">
      <dgm:prSet/>
      <dgm:spPr/>
      <dgm:t>
        <a:bodyPr/>
        <a:lstStyle/>
        <a:p>
          <a:endParaRPr lang="zh-TW" altLang="en-US">
            <a:latin typeface="Calibri" pitchFamily="34" charset="0"/>
          </a:endParaRPr>
        </a:p>
      </dgm:t>
    </dgm:pt>
    <dgm:pt modelId="{14BD4EC5-0CA8-47DC-832F-1C6C154217BC}" type="pres">
      <dgm:prSet presAssocID="{72892ECF-E7F1-457F-AAFE-04F5D7EEC8D5}" presName="linear" presStyleCnt="0">
        <dgm:presLayoutVars>
          <dgm:animLvl val="lvl"/>
          <dgm:resizeHandles val="exact"/>
        </dgm:presLayoutVars>
      </dgm:prSet>
      <dgm:spPr/>
      <dgm:t>
        <a:bodyPr/>
        <a:lstStyle/>
        <a:p>
          <a:endParaRPr lang="zh-TW" altLang="en-US"/>
        </a:p>
      </dgm:t>
    </dgm:pt>
    <dgm:pt modelId="{32E0D419-0A45-4BC5-A8A7-AE9853096CE9}" type="pres">
      <dgm:prSet presAssocID="{9760A99D-833B-44FC-8D93-11A01347F5B3}" presName="parentText" presStyleLbl="node1" presStyleIdx="0" presStyleCnt="4">
        <dgm:presLayoutVars>
          <dgm:chMax val="0"/>
          <dgm:bulletEnabled val="1"/>
        </dgm:presLayoutVars>
      </dgm:prSet>
      <dgm:spPr/>
      <dgm:t>
        <a:bodyPr/>
        <a:lstStyle/>
        <a:p>
          <a:endParaRPr lang="zh-TW" altLang="en-US"/>
        </a:p>
      </dgm:t>
    </dgm:pt>
    <dgm:pt modelId="{C201FB7D-887E-4ED1-A03A-24F6347B9B57}" type="pres">
      <dgm:prSet presAssocID="{9760A99D-833B-44FC-8D93-11A01347F5B3}" presName="childText" presStyleLbl="revTx" presStyleIdx="0" presStyleCnt="4">
        <dgm:presLayoutVars>
          <dgm:bulletEnabled val="1"/>
        </dgm:presLayoutVars>
      </dgm:prSet>
      <dgm:spPr/>
      <dgm:t>
        <a:bodyPr/>
        <a:lstStyle/>
        <a:p>
          <a:endParaRPr lang="zh-TW" altLang="en-US"/>
        </a:p>
      </dgm:t>
    </dgm:pt>
    <dgm:pt modelId="{BC17C0DF-E757-4E1B-971D-A5B922F0EFCD}" type="pres">
      <dgm:prSet presAssocID="{DC82CB99-D0B0-49E0-81CC-E97C2B3B24CD}" presName="parentText" presStyleLbl="node1" presStyleIdx="1" presStyleCnt="4">
        <dgm:presLayoutVars>
          <dgm:chMax val="0"/>
          <dgm:bulletEnabled val="1"/>
        </dgm:presLayoutVars>
      </dgm:prSet>
      <dgm:spPr/>
      <dgm:t>
        <a:bodyPr/>
        <a:lstStyle/>
        <a:p>
          <a:endParaRPr lang="zh-TW" altLang="en-US"/>
        </a:p>
      </dgm:t>
    </dgm:pt>
    <dgm:pt modelId="{872AFCDF-EB6B-4B9B-9A3C-CBAA31D97311}" type="pres">
      <dgm:prSet presAssocID="{DC82CB99-D0B0-49E0-81CC-E97C2B3B24CD}" presName="childText" presStyleLbl="revTx" presStyleIdx="1" presStyleCnt="4">
        <dgm:presLayoutVars>
          <dgm:bulletEnabled val="1"/>
        </dgm:presLayoutVars>
      </dgm:prSet>
      <dgm:spPr/>
      <dgm:t>
        <a:bodyPr/>
        <a:lstStyle/>
        <a:p>
          <a:endParaRPr lang="zh-TW" altLang="en-US"/>
        </a:p>
      </dgm:t>
    </dgm:pt>
    <dgm:pt modelId="{77E2C334-B4DC-4C39-BF25-183D8C3F1B1F}" type="pres">
      <dgm:prSet presAssocID="{F43D7813-D9CF-4A54-82D5-A50FF552259F}" presName="parentText" presStyleLbl="node1" presStyleIdx="2" presStyleCnt="4">
        <dgm:presLayoutVars>
          <dgm:chMax val="0"/>
          <dgm:bulletEnabled val="1"/>
        </dgm:presLayoutVars>
      </dgm:prSet>
      <dgm:spPr/>
      <dgm:t>
        <a:bodyPr/>
        <a:lstStyle/>
        <a:p>
          <a:endParaRPr lang="zh-TW" altLang="en-US"/>
        </a:p>
      </dgm:t>
    </dgm:pt>
    <dgm:pt modelId="{F08A68D9-1A0B-4814-A425-F650FA4564A2}" type="pres">
      <dgm:prSet presAssocID="{F43D7813-D9CF-4A54-82D5-A50FF552259F}" presName="childText" presStyleLbl="revTx" presStyleIdx="2" presStyleCnt="4">
        <dgm:presLayoutVars>
          <dgm:bulletEnabled val="1"/>
        </dgm:presLayoutVars>
      </dgm:prSet>
      <dgm:spPr/>
      <dgm:t>
        <a:bodyPr/>
        <a:lstStyle/>
        <a:p>
          <a:endParaRPr lang="zh-TW" altLang="en-US"/>
        </a:p>
      </dgm:t>
    </dgm:pt>
    <dgm:pt modelId="{373DA092-B7C7-4BE7-9D23-B8C78A5F55F1}" type="pres">
      <dgm:prSet presAssocID="{491B7963-4443-4D01-8358-0074EC746A1E}" presName="parentText" presStyleLbl="node1" presStyleIdx="3" presStyleCnt="4">
        <dgm:presLayoutVars>
          <dgm:chMax val="0"/>
          <dgm:bulletEnabled val="1"/>
        </dgm:presLayoutVars>
      </dgm:prSet>
      <dgm:spPr/>
      <dgm:t>
        <a:bodyPr/>
        <a:lstStyle/>
        <a:p>
          <a:endParaRPr lang="zh-TW" altLang="en-US"/>
        </a:p>
      </dgm:t>
    </dgm:pt>
    <dgm:pt modelId="{5B341043-AEB0-4EE4-8BEB-CC1EF20A2637}" type="pres">
      <dgm:prSet presAssocID="{491B7963-4443-4D01-8358-0074EC746A1E}" presName="childText" presStyleLbl="revTx" presStyleIdx="3" presStyleCnt="4">
        <dgm:presLayoutVars>
          <dgm:bulletEnabled val="1"/>
        </dgm:presLayoutVars>
      </dgm:prSet>
      <dgm:spPr/>
      <dgm:t>
        <a:bodyPr/>
        <a:lstStyle/>
        <a:p>
          <a:endParaRPr lang="zh-TW" altLang="en-US"/>
        </a:p>
      </dgm:t>
    </dgm:pt>
  </dgm:ptLst>
  <dgm:cxnLst>
    <dgm:cxn modelId="{48A4BCAC-BF44-478A-A7A5-556A406B6321}" type="presOf" srcId="{DC82CB99-D0B0-49E0-81CC-E97C2B3B24CD}" destId="{BC17C0DF-E757-4E1B-971D-A5B922F0EFCD}" srcOrd="0" destOrd="0" presId="urn:microsoft.com/office/officeart/2005/8/layout/vList2"/>
    <dgm:cxn modelId="{BC8108ED-E2FC-4F67-9628-A71DA454FF85}" srcId="{72892ECF-E7F1-457F-AAFE-04F5D7EEC8D5}" destId="{DC82CB99-D0B0-49E0-81CC-E97C2B3B24CD}" srcOrd="1" destOrd="0" parTransId="{D07AA9B1-A197-4558-838C-B7B6ABE2C4D6}" sibTransId="{45C1D871-A679-4BE3-8401-EA6CF5EBB2AE}"/>
    <dgm:cxn modelId="{CF8BA69A-D990-48EF-B7D9-F923B8A1B079}" srcId="{491B7963-4443-4D01-8358-0074EC746A1E}" destId="{A7C11F7A-B44F-4D25-93F5-D618D2C472E0}" srcOrd="0" destOrd="0" parTransId="{02A4BFCE-54DD-40D7-8C62-05F676AF96ED}" sibTransId="{36673874-8B6C-497E-B5B3-B82A35B92A3B}"/>
    <dgm:cxn modelId="{3C30E26B-1078-4169-AF14-5D03E74AE64F}" type="presOf" srcId="{F43D7813-D9CF-4A54-82D5-A50FF552259F}" destId="{77E2C334-B4DC-4C39-BF25-183D8C3F1B1F}" srcOrd="0" destOrd="0" presId="urn:microsoft.com/office/officeart/2005/8/layout/vList2"/>
    <dgm:cxn modelId="{E7985431-4A8B-4637-83F1-4AE801C702AF}" type="presOf" srcId="{94953EAB-0C57-4090-AA9D-1C58E5B2B08F}" destId="{C201FB7D-887E-4ED1-A03A-24F6347B9B57}" srcOrd="0" destOrd="0" presId="urn:microsoft.com/office/officeart/2005/8/layout/vList2"/>
    <dgm:cxn modelId="{C50486FE-6BC2-43F3-A491-A55776C4ABBB}" srcId="{F43D7813-D9CF-4A54-82D5-A50FF552259F}" destId="{D9C31FC6-5AE7-40F7-B6F7-966D0237A473}" srcOrd="0" destOrd="0" parTransId="{10D3AF8C-EBE2-449E-8DEF-055991ACB2B0}" sibTransId="{C479B347-08C6-45B7-83C4-FBADBE449C4B}"/>
    <dgm:cxn modelId="{573B0A1B-2802-47E5-A0B5-61B090DDC0CA}" type="presOf" srcId="{A7C11F7A-B44F-4D25-93F5-D618D2C472E0}" destId="{5B341043-AEB0-4EE4-8BEB-CC1EF20A2637}" srcOrd="0" destOrd="0" presId="urn:microsoft.com/office/officeart/2005/8/layout/vList2"/>
    <dgm:cxn modelId="{01C286FB-6DCA-444C-8E20-233C8D5FF816}" srcId="{9760A99D-833B-44FC-8D93-11A01347F5B3}" destId="{94953EAB-0C57-4090-AA9D-1C58E5B2B08F}" srcOrd="0" destOrd="0" parTransId="{2DBD1B08-2C95-4130-ADE4-903AAA8592C7}" sibTransId="{88F2C758-2C58-481A-9D0E-5B79ED9D1A4B}"/>
    <dgm:cxn modelId="{C8E28D8A-FDC2-41AF-AF07-BA8339395849}" srcId="{72892ECF-E7F1-457F-AAFE-04F5D7EEC8D5}" destId="{491B7963-4443-4D01-8358-0074EC746A1E}" srcOrd="3" destOrd="0" parTransId="{228D94D0-B4CA-462A-ADA3-96CEE5AB338C}" sibTransId="{6A0BD004-033A-4CD6-AED0-7FCC4C06C616}"/>
    <dgm:cxn modelId="{94ACF062-E49D-4F7F-9D5D-1BE399DEF2CA}" srcId="{DC82CB99-D0B0-49E0-81CC-E97C2B3B24CD}" destId="{42B4763F-D89B-418B-81B5-AA6D6ABEC96B}" srcOrd="0" destOrd="0" parTransId="{17CDC17A-93AF-4BBD-BA99-E4B337545E49}" sibTransId="{2C70940C-22BC-4989-94C2-CDA8D308F777}"/>
    <dgm:cxn modelId="{042E0E20-081A-4603-BA7A-3CDD97A6E9FF}" srcId="{72892ECF-E7F1-457F-AAFE-04F5D7EEC8D5}" destId="{F43D7813-D9CF-4A54-82D5-A50FF552259F}" srcOrd="2" destOrd="0" parTransId="{6FDBE6FD-97D1-41AD-9767-4788B87A5282}" sibTransId="{348703B6-B441-4978-89E7-35A849F866A0}"/>
    <dgm:cxn modelId="{49B22E50-3019-4144-84CF-B9F3009FD4BD}" type="presOf" srcId="{42B4763F-D89B-418B-81B5-AA6D6ABEC96B}" destId="{872AFCDF-EB6B-4B9B-9A3C-CBAA31D97311}" srcOrd="0" destOrd="0" presId="urn:microsoft.com/office/officeart/2005/8/layout/vList2"/>
    <dgm:cxn modelId="{18A748D7-A6F6-48B6-86A1-DFC43F6A8606}" type="presOf" srcId="{D9C31FC6-5AE7-40F7-B6F7-966D0237A473}" destId="{F08A68D9-1A0B-4814-A425-F650FA4564A2}" srcOrd="0" destOrd="0" presId="urn:microsoft.com/office/officeart/2005/8/layout/vList2"/>
    <dgm:cxn modelId="{5A1C8A40-A22D-418A-90F8-BE6A3D6F5F2D}" type="presOf" srcId="{491B7963-4443-4D01-8358-0074EC746A1E}" destId="{373DA092-B7C7-4BE7-9D23-B8C78A5F55F1}" srcOrd="0" destOrd="0" presId="urn:microsoft.com/office/officeart/2005/8/layout/vList2"/>
    <dgm:cxn modelId="{65FC3B02-F311-4450-AB41-19106E3E6E46}" srcId="{72892ECF-E7F1-457F-AAFE-04F5D7EEC8D5}" destId="{9760A99D-833B-44FC-8D93-11A01347F5B3}" srcOrd="0" destOrd="0" parTransId="{1FF4B6F4-FA7C-4D33-91AD-DE191E517E91}" sibTransId="{1E972782-DE9C-4B4C-ACB5-CB7AFACEAB81}"/>
    <dgm:cxn modelId="{A67C63FF-E398-4E99-87AB-3156782FF26F}" type="presOf" srcId="{9760A99D-833B-44FC-8D93-11A01347F5B3}" destId="{32E0D419-0A45-4BC5-A8A7-AE9853096CE9}" srcOrd="0" destOrd="0" presId="urn:microsoft.com/office/officeart/2005/8/layout/vList2"/>
    <dgm:cxn modelId="{F56F695B-7955-4110-9347-5E59BD2EC1D6}" type="presOf" srcId="{72892ECF-E7F1-457F-AAFE-04F5D7EEC8D5}" destId="{14BD4EC5-0CA8-47DC-832F-1C6C154217BC}" srcOrd="0" destOrd="0" presId="urn:microsoft.com/office/officeart/2005/8/layout/vList2"/>
    <dgm:cxn modelId="{6FBF3C75-2CCE-4470-ACB5-DB2429269D49}" type="presParOf" srcId="{14BD4EC5-0CA8-47DC-832F-1C6C154217BC}" destId="{32E0D419-0A45-4BC5-A8A7-AE9853096CE9}" srcOrd="0" destOrd="0" presId="urn:microsoft.com/office/officeart/2005/8/layout/vList2"/>
    <dgm:cxn modelId="{2FE0BBA3-149C-4BD2-A062-E2FE679059A8}" type="presParOf" srcId="{14BD4EC5-0CA8-47DC-832F-1C6C154217BC}" destId="{C201FB7D-887E-4ED1-A03A-24F6347B9B57}" srcOrd="1" destOrd="0" presId="urn:microsoft.com/office/officeart/2005/8/layout/vList2"/>
    <dgm:cxn modelId="{C11F6BD6-95DC-42DE-99C4-3BB75F3C0FA7}" type="presParOf" srcId="{14BD4EC5-0CA8-47DC-832F-1C6C154217BC}" destId="{BC17C0DF-E757-4E1B-971D-A5B922F0EFCD}" srcOrd="2" destOrd="0" presId="urn:microsoft.com/office/officeart/2005/8/layout/vList2"/>
    <dgm:cxn modelId="{FC7A73D1-DF4F-46CE-87F7-ABB37C1643CB}" type="presParOf" srcId="{14BD4EC5-0CA8-47DC-832F-1C6C154217BC}" destId="{872AFCDF-EB6B-4B9B-9A3C-CBAA31D97311}" srcOrd="3" destOrd="0" presId="urn:microsoft.com/office/officeart/2005/8/layout/vList2"/>
    <dgm:cxn modelId="{E5698B1B-3679-4308-894E-C8C860802008}" type="presParOf" srcId="{14BD4EC5-0CA8-47DC-832F-1C6C154217BC}" destId="{77E2C334-B4DC-4C39-BF25-183D8C3F1B1F}" srcOrd="4" destOrd="0" presId="urn:microsoft.com/office/officeart/2005/8/layout/vList2"/>
    <dgm:cxn modelId="{421AF241-CAA9-425B-862A-B28ED4DA81B1}" type="presParOf" srcId="{14BD4EC5-0CA8-47DC-832F-1C6C154217BC}" destId="{F08A68D9-1A0B-4814-A425-F650FA4564A2}" srcOrd="5" destOrd="0" presId="urn:microsoft.com/office/officeart/2005/8/layout/vList2"/>
    <dgm:cxn modelId="{79542762-3AB9-4BF3-9B87-021D9B7EF07A}" type="presParOf" srcId="{14BD4EC5-0CA8-47DC-832F-1C6C154217BC}" destId="{373DA092-B7C7-4BE7-9D23-B8C78A5F55F1}" srcOrd="6" destOrd="0" presId="urn:microsoft.com/office/officeart/2005/8/layout/vList2"/>
    <dgm:cxn modelId="{37A4D50D-3E9D-4101-90EB-D6A99840B189}" type="presParOf" srcId="{14BD4EC5-0CA8-47DC-832F-1C6C154217BC}" destId="{5B341043-AEB0-4EE4-8BEB-CC1EF20A263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C1396-1AEF-4630-A134-2701F90158A0}">
      <dsp:nvSpPr>
        <dsp:cNvPr id="0" name=""/>
        <dsp:cNvSpPr/>
      </dsp:nvSpPr>
      <dsp:spPr>
        <a:xfrm>
          <a:off x="0" y="431240"/>
          <a:ext cx="8215313" cy="115132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kern="1200" dirty="0" smtClean="0"/>
            <a:t>是指重複地以不同的金鑰來嘗試破譯密文，攻擊對象可能是金鑰或是通關密碼。因此選用較長且較複雜的金鑰與密碼會使攻擊更難成功。</a:t>
          </a:r>
          <a:endParaRPr lang="zh-TW" altLang="en-US" sz="1700" kern="1200" dirty="0"/>
        </a:p>
      </dsp:txBody>
      <dsp:txXfrm>
        <a:off x="0" y="431240"/>
        <a:ext cx="8215313" cy="1151325"/>
      </dsp:txXfrm>
    </dsp:sp>
    <dsp:sp modelId="{F226433E-AE43-4092-9C6C-B83EDF74E5A5}">
      <dsp:nvSpPr>
        <dsp:cNvPr id="0" name=""/>
        <dsp:cNvSpPr/>
      </dsp:nvSpPr>
      <dsp:spPr>
        <a:xfrm>
          <a:off x="410765" y="180320"/>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t>攻擊金鑰</a:t>
          </a:r>
          <a:endParaRPr lang="zh-TW" altLang="en-US" sz="2000" kern="1200" dirty="0"/>
        </a:p>
      </dsp:txBody>
      <dsp:txXfrm>
        <a:off x="435263" y="204818"/>
        <a:ext cx="5701723" cy="452844"/>
      </dsp:txXfrm>
    </dsp:sp>
    <dsp:sp modelId="{6BDD7DF0-75F2-4833-9DC2-5217ECDA4E96}">
      <dsp:nvSpPr>
        <dsp:cNvPr id="0" name=""/>
        <dsp:cNvSpPr/>
      </dsp:nvSpPr>
      <dsp:spPr>
        <a:xfrm>
          <a:off x="0" y="1925285"/>
          <a:ext cx="8215313" cy="115132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kern="1200" dirty="0" smtClean="0"/>
            <a:t>許多加密算法有弱點，如果被發現會嚴重地影響系統安全。許多看似複雜的算法，都可以用數學模型或統計分析方法找出弱點。</a:t>
          </a:r>
          <a:endParaRPr lang="zh-TW" altLang="en-US" sz="1700" kern="1200" dirty="0"/>
        </a:p>
      </dsp:txBody>
      <dsp:txXfrm>
        <a:off x="0" y="1925285"/>
        <a:ext cx="8215313" cy="1151325"/>
      </dsp:txXfrm>
    </dsp:sp>
    <dsp:sp modelId="{31901F2E-6E9F-4975-A909-0596D34CFF96}">
      <dsp:nvSpPr>
        <dsp:cNvPr id="0" name=""/>
        <dsp:cNvSpPr/>
      </dsp:nvSpPr>
      <dsp:spPr>
        <a:xfrm>
          <a:off x="410765" y="1674365"/>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t>攻擊算法</a:t>
          </a:r>
          <a:endParaRPr lang="zh-TW" altLang="en-US" sz="2000" kern="1200" dirty="0"/>
        </a:p>
      </dsp:txBody>
      <dsp:txXfrm>
        <a:off x="435263" y="1698863"/>
        <a:ext cx="5701723" cy="452844"/>
      </dsp:txXfrm>
    </dsp:sp>
    <dsp:sp modelId="{FC32C086-CD50-459A-9825-E9541D88F020}">
      <dsp:nvSpPr>
        <dsp:cNvPr id="0" name=""/>
        <dsp:cNvSpPr/>
      </dsp:nvSpPr>
      <dsp:spPr>
        <a:xfrm>
          <a:off x="0" y="3419330"/>
          <a:ext cx="8215313" cy="14994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kern="1200" dirty="0" smtClean="0"/>
            <a:t>直接地攔截傳輸中的信息，可以幫助攻擊者瞭解加密的方法。例如某人以密文發出電子郵件，收件者的回信裡含有原信卻未加密，這時攻擊者可以同時取得原文與密文，大有利於密碼破解。</a:t>
          </a:r>
          <a:endParaRPr lang="zh-TW" altLang="en-US" sz="1700" kern="1200" dirty="0"/>
        </a:p>
      </dsp:txBody>
      <dsp:txXfrm>
        <a:off x="0" y="3419330"/>
        <a:ext cx="8215313" cy="1499400"/>
      </dsp:txXfrm>
    </dsp:sp>
    <dsp:sp modelId="{C2B549D6-8691-4F29-AF2D-DCD153D8EB46}">
      <dsp:nvSpPr>
        <dsp:cNvPr id="0" name=""/>
        <dsp:cNvSpPr/>
      </dsp:nvSpPr>
      <dsp:spPr>
        <a:xfrm>
          <a:off x="410765" y="3168410"/>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t>攔截傳輸</a:t>
          </a:r>
          <a:endParaRPr lang="zh-TW" altLang="en-US" sz="2000" kern="1200" dirty="0"/>
        </a:p>
      </dsp:txBody>
      <dsp:txXfrm>
        <a:off x="435263" y="3192908"/>
        <a:ext cx="570172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0D419-0A45-4BC5-A8A7-AE9853096CE9}">
      <dsp:nvSpPr>
        <dsp:cNvPr id="0" name=""/>
        <dsp:cNvSpPr/>
      </dsp:nvSpPr>
      <dsp:spPr>
        <a:xfrm>
          <a:off x="0" y="1372"/>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只有密文 </a:t>
          </a:r>
          <a:r>
            <a:rPr lang="en-US" altLang="zh-TW" sz="2000" kern="1200" dirty="0" smtClean="0">
              <a:latin typeface="Calibri" pitchFamily="34" charset="0"/>
            </a:rPr>
            <a:t>(</a:t>
          </a:r>
          <a:r>
            <a:rPr lang="en-US" altLang="zh-TW" sz="2000" kern="1200" dirty="0" err="1" smtClean="0">
              <a:latin typeface="Calibri" pitchFamily="34" charset="0"/>
            </a:rPr>
            <a:t>ciphertext</a:t>
          </a:r>
          <a:r>
            <a:rPr lang="en-US" altLang="zh-TW" sz="2000" kern="1200" dirty="0" smtClean="0">
              <a:latin typeface="Calibri" pitchFamily="34" charset="0"/>
            </a:rPr>
            <a:t>-only)</a:t>
          </a:r>
          <a:endParaRPr lang="zh-TW" altLang="en-US" sz="2000" kern="1200" dirty="0">
            <a:latin typeface="Calibri" pitchFamily="34" charset="0"/>
          </a:endParaRPr>
        </a:p>
      </dsp:txBody>
      <dsp:txXfrm>
        <a:off x="29555" y="30927"/>
        <a:ext cx="8156203" cy="546319"/>
      </dsp:txXfrm>
    </dsp:sp>
    <dsp:sp modelId="{C201FB7D-887E-4ED1-A03A-24F6347B9B57}">
      <dsp:nvSpPr>
        <dsp:cNvPr id="0" name=""/>
        <dsp:cNvSpPr/>
      </dsp:nvSpPr>
      <dsp:spPr>
        <a:xfrm>
          <a:off x="0" y="606802"/>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通常密碼攻擊者透過監聽等手段只能取得密文。大量的密文也許會透露一些統計學上的蛛絲馬跡，但只靠密文要破解加密算法並不容易。</a:t>
          </a:r>
          <a:endParaRPr lang="zh-TW" altLang="en-US" sz="1600" kern="1200" dirty="0">
            <a:latin typeface="Calibri" pitchFamily="34" charset="0"/>
          </a:endParaRPr>
        </a:p>
      </dsp:txBody>
      <dsp:txXfrm>
        <a:off x="0" y="606802"/>
        <a:ext cx="8215313" cy="679764"/>
      </dsp:txXfrm>
    </dsp:sp>
    <dsp:sp modelId="{BC17C0DF-E757-4E1B-971D-A5B922F0EFCD}">
      <dsp:nvSpPr>
        <dsp:cNvPr id="0" name=""/>
        <dsp:cNvSpPr/>
      </dsp:nvSpPr>
      <dsp:spPr>
        <a:xfrm>
          <a:off x="0" y="1286566"/>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已知原文 </a:t>
          </a:r>
          <a:r>
            <a:rPr lang="en-US" altLang="zh-TW" sz="2000" kern="1200" dirty="0" smtClean="0">
              <a:latin typeface="Calibri" pitchFamily="34" charset="0"/>
            </a:rPr>
            <a:t>(known-plaintext)</a:t>
          </a:r>
          <a:endParaRPr lang="zh-TW" altLang="en-US" sz="2000" kern="1200" dirty="0">
            <a:latin typeface="Calibri" pitchFamily="34" charset="0"/>
          </a:endParaRPr>
        </a:p>
      </dsp:txBody>
      <dsp:txXfrm>
        <a:off x="29555" y="1316121"/>
        <a:ext cx="8156203" cy="546319"/>
      </dsp:txXfrm>
    </dsp:sp>
    <dsp:sp modelId="{872AFCDF-EB6B-4B9B-9A3C-CBAA31D97311}">
      <dsp:nvSpPr>
        <dsp:cNvPr id="0" name=""/>
        <dsp:cNvSpPr/>
      </dsp:nvSpPr>
      <dsp:spPr>
        <a:xfrm>
          <a:off x="0" y="1891995"/>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攻擊者如果找到一些原文與密文的對照，破解加密法就容易多了。這個方法幫助破解二次大戰的德國加密機器</a:t>
          </a:r>
          <a:r>
            <a:rPr lang="zh-TW" altLang="en-US" sz="1600" kern="1200" dirty="0" smtClean="0">
              <a:latin typeface="Calibri" pitchFamily="34" charset="0"/>
              <a:ea typeface="微軟正黑體"/>
            </a:rPr>
            <a:t>「謎」。</a:t>
          </a:r>
          <a:r>
            <a:rPr lang="zh-TW" altLang="en-US" sz="1600" kern="1200" dirty="0" smtClean="0">
              <a:latin typeface="Calibri" pitchFamily="34" charset="0"/>
            </a:rPr>
            <a:t>例如大部分電子郵件內容的前四個字母都是 </a:t>
          </a:r>
          <a:r>
            <a:rPr lang="en-US" altLang="zh-TW" sz="1600" kern="1200" dirty="0" smtClean="0">
              <a:latin typeface="Calibri" pitchFamily="34" charset="0"/>
            </a:rPr>
            <a:t>”dear”</a:t>
          </a:r>
          <a:r>
            <a:rPr lang="zh-TW" altLang="en-US" sz="1600" kern="1200" dirty="0" smtClean="0">
              <a:latin typeface="Calibri" pitchFamily="34" charset="0"/>
            </a:rPr>
            <a:t>。</a:t>
          </a:r>
          <a:endParaRPr lang="zh-TW" altLang="en-US" sz="1600" kern="1200" dirty="0">
            <a:latin typeface="Calibri" pitchFamily="34" charset="0"/>
          </a:endParaRPr>
        </a:p>
      </dsp:txBody>
      <dsp:txXfrm>
        <a:off x="0" y="1891995"/>
        <a:ext cx="8215313" cy="679764"/>
      </dsp:txXfrm>
    </dsp:sp>
    <dsp:sp modelId="{77E2C334-B4DC-4C39-BF25-183D8C3F1B1F}">
      <dsp:nvSpPr>
        <dsp:cNvPr id="0" name=""/>
        <dsp:cNvSpPr/>
      </dsp:nvSpPr>
      <dsp:spPr>
        <a:xfrm>
          <a:off x="0" y="2571760"/>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選擇原文 </a:t>
          </a:r>
          <a:r>
            <a:rPr lang="en-US" altLang="zh-TW" sz="2000" kern="1200" dirty="0" smtClean="0">
              <a:latin typeface="Calibri" pitchFamily="34" charset="0"/>
            </a:rPr>
            <a:t>(chosen-plaintext)</a:t>
          </a:r>
          <a:endParaRPr lang="zh-TW" altLang="en-US" sz="2000" kern="1200" dirty="0">
            <a:latin typeface="Calibri" pitchFamily="34" charset="0"/>
          </a:endParaRPr>
        </a:p>
      </dsp:txBody>
      <dsp:txXfrm>
        <a:off x="29555" y="2601315"/>
        <a:ext cx="8156203" cy="546319"/>
      </dsp:txXfrm>
    </dsp:sp>
    <dsp:sp modelId="{F08A68D9-1A0B-4814-A425-F650FA4564A2}">
      <dsp:nvSpPr>
        <dsp:cNvPr id="0" name=""/>
        <dsp:cNvSpPr/>
      </dsp:nvSpPr>
      <dsp:spPr>
        <a:xfrm>
          <a:off x="0" y="3177189"/>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是指攻擊者發出原文，隨即取得密文。例如發一封電子郵件給對方，內容誘使收信人將之加密後轉發出去，如此就可以攔截到整篇的密文。</a:t>
          </a:r>
          <a:endParaRPr lang="zh-TW" altLang="en-US" sz="1600" kern="1200" dirty="0">
            <a:latin typeface="Calibri" pitchFamily="34" charset="0"/>
          </a:endParaRPr>
        </a:p>
      </dsp:txBody>
      <dsp:txXfrm>
        <a:off x="0" y="3177189"/>
        <a:ext cx="8215313" cy="679764"/>
      </dsp:txXfrm>
    </dsp:sp>
    <dsp:sp modelId="{373DA092-B7C7-4BE7-9D23-B8C78A5F55F1}">
      <dsp:nvSpPr>
        <dsp:cNvPr id="0" name=""/>
        <dsp:cNvSpPr/>
      </dsp:nvSpPr>
      <dsp:spPr>
        <a:xfrm>
          <a:off x="0" y="3856954"/>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選擇密文 </a:t>
          </a:r>
          <a:r>
            <a:rPr lang="en-US" altLang="zh-TW" sz="2000" kern="1200" dirty="0" smtClean="0">
              <a:latin typeface="Calibri" pitchFamily="34" charset="0"/>
            </a:rPr>
            <a:t>(chosen </a:t>
          </a:r>
          <a:r>
            <a:rPr lang="en-US" altLang="zh-TW" sz="2000" kern="1200" dirty="0" err="1" smtClean="0">
              <a:latin typeface="Calibri" pitchFamily="34" charset="0"/>
            </a:rPr>
            <a:t>ciphertext</a:t>
          </a:r>
          <a:r>
            <a:rPr lang="en-US" altLang="zh-TW" sz="2000" kern="1200" dirty="0" smtClean="0">
              <a:latin typeface="Calibri" pitchFamily="34" charset="0"/>
            </a:rPr>
            <a:t>)</a:t>
          </a:r>
          <a:endParaRPr lang="zh-TW" altLang="en-US" sz="2000" kern="1200" dirty="0">
            <a:latin typeface="Calibri" pitchFamily="34" charset="0"/>
          </a:endParaRPr>
        </a:p>
      </dsp:txBody>
      <dsp:txXfrm>
        <a:off x="29555" y="3886509"/>
        <a:ext cx="8156203" cy="546319"/>
      </dsp:txXfrm>
    </dsp:sp>
    <dsp:sp modelId="{5B341043-AEB0-4EE4-8BEB-CC1EF20A2637}">
      <dsp:nvSpPr>
        <dsp:cNvPr id="0" name=""/>
        <dsp:cNvSpPr/>
      </dsp:nvSpPr>
      <dsp:spPr>
        <a:xfrm>
          <a:off x="0" y="4462383"/>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與選擇原文相反的方法。有些人收到加密電子郵件，回覆時將原信做附件，卻未加密。所以有機會從密文取得原文。</a:t>
          </a:r>
          <a:endParaRPr lang="zh-TW" altLang="en-US" sz="1600" kern="1200" dirty="0">
            <a:latin typeface="Calibri" pitchFamily="34" charset="0"/>
          </a:endParaRPr>
        </a:p>
      </dsp:txBody>
      <dsp:txXfrm>
        <a:off x="0" y="4462383"/>
        <a:ext cx="8215313" cy="6797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749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73931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Calibri" pitchFamily="34" charset="0"/>
              <a:ea typeface="微軟正黑體" pitchFamily="34" charset="-120"/>
            </a:endParaRPr>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- 7</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upload.wikimedia.org/wikipedia/commons/b/b3/Scherbius-1928-patent.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5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upload.wikimedia.org/wikipedia/commons/8/82/CharlesBabbage.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一次性密碼本 </a:t>
            </a:r>
            <a:r>
              <a:rPr lang="en-US" altLang="zh-TW" sz="2000" dirty="0" smtClean="0"/>
              <a:t>(onetime pad)</a:t>
            </a:r>
            <a:r>
              <a:rPr lang="zh-TW" altLang="en-US" sz="2000" dirty="0" smtClean="0"/>
              <a:t> 仍然使用多重字母替換加密法</a:t>
            </a:r>
            <a:r>
              <a:rPr lang="zh-TW" altLang="en-US" sz="2000" dirty="0" smtClean="0">
                <a:ea typeface="微軟正黑體"/>
              </a:rPr>
              <a:t> ，但是選用的金鑰有以下特性：</a:t>
            </a:r>
            <a:endParaRPr lang="en-US" altLang="zh-TW" sz="2000" dirty="0" smtClean="0">
              <a:ea typeface="微軟正黑體"/>
            </a:endParaRPr>
          </a:p>
          <a:p>
            <a:pPr lvl="1">
              <a:spcBef>
                <a:spcPts val="1200"/>
              </a:spcBef>
            </a:pPr>
            <a:r>
              <a:rPr lang="zh-TW" altLang="en-US" dirty="0" smtClean="0">
                <a:ea typeface="微軟正黑體"/>
              </a:rPr>
              <a:t>金鑰的位數很長，要長過訊息本身；所以巴貝奇要「在</a:t>
            </a:r>
            <a:r>
              <a:rPr lang="zh-TW" altLang="en-US" dirty="0" smtClean="0"/>
              <a:t>密文中尋找重複出現的字串</a:t>
            </a:r>
            <a:r>
              <a:rPr lang="zh-TW" altLang="en-US" dirty="0" smtClean="0">
                <a:ea typeface="微軟正黑體"/>
              </a:rPr>
              <a:t>」就沒有意義了。</a:t>
            </a:r>
            <a:endParaRPr lang="en-US" altLang="zh-TW" dirty="0" smtClean="0">
              <a:ea typeface="微軟正黑體"/>
            </a:endParaRPr>
          </a:p>
          <a:p>
            <a:pPr lvl="1">
              <a:spcBef>
                <a:spcPts val="1200"/>
              </a:spcBef>
            </a:pPr>
            <a:r>
              <a:rPr lang="zh-TW" altLang="en-US" dirty="0" smtClean="0">
                <a:ea typeface="微軟正黑體"/>
              </a:rPr>
              <a:t>金鑰須以隨機 </a:t>
            </a:r>
            <a:r>
              <a:rPr lang="en-US" altLang="zh-TW" dirty="0" smtClean="0">
                <a:ea typeface="微軟正黑體"/>
              </a:rPr>
              <a:t>(random) </a:t>
            </a:r>
            <a:r>
              <a:rPr lang="zh-TW" altLang="en-US" dirty="0" smtClean="0">
                <a:ea typeface="微軟正黑體"/>
              </a:rPr>
              <a:t>方法產生，以避免金鑰被查出任何規律性。</a:t>
            </a:r>
            <a:endParaRPr lang="en-US" altLang="zh-TW" dirty="0" smtClean="0">
              <a:ea typeface="微軟正黑體"/>
            </a:endParaRPr>
          </a:p>
          <a:p>
            <a:pPr lvl="1">
              <a:spcBef>
                <a:spcPts val="1200"/>
              </a:spcBef>
            </a:pPr>
            <a:r>
              <a:rPr lang="zh-TW" altLang="en-US" dirty="0" smtClean="0">
                <a:ea typeface="微軟正黑體"/>
              </a:rPr>
              <a:t>金鑰使用一次就丟棄，因此稱為一次性密碼本。若密碼本 </a:t>
            </a:r>
            <a:r>
              <a:rPr lang="en-US" altLang="zh-TW" dirty="0" smtClean="0">
                <a:ea typeface="微軟正黑體"/>
              </a:rPr>
              <a:t>(</a:t>
            </a:r>
            <a:r>
              <a:rPr lang="zh-TW" altLang="en-US" dirty="0" smtClean="0">
                <a:ea typeface="微軟正黑體"/>
              </a:rPr>
              <a:t>就是放置金鑰的載具</a:t>
            </a:r>
            <a:r>
              <a:rPr lang="en-US" altLang="zh-TW" dirty="0" smtClean="0">
                <a:ea typeface="微軟正黑體"/>
              </a:rPr>
              <a:t>)</a:t>
            </a:r>
            <a:r>
              <a:rPr lang="zh-TW" altLang="en-US" dirty="0" smtClean="0">
                <a:ea typeface="微軟正黑體"/>
              </a:rPr>
              <a:t> 遭到攔截，不會造成長期傷害。</a:t>
            </a:r>
            <a:endParaRPr lang="en-US" altLang="zh-TW" dirty="0" smtClean="0">
              <a:ea typeface="微軟正黑體"/>
            </a:endParaRPr>
          </a:p>
          <a:p>
            <a:pPr>
              <a:spcBef>
                <a:spcPts val="1200"/>
              </a:spcBef>
            </a:pPr>
            <a:r>
              <a:rPr lang="en-US" altLang="zh-TW" sz="2000" dirty="0" smtClean="0">
                <a:ea typeface="微軟正黑體"/>
              </a:rPr>
              <a:t>Claude Shannon </a:t>
            </a:r>
            <a:r>
              <a:rPr lang="zh-TW" altLang="en-US" sz="2000" dirty="0" smtClean="0">
                <a:ea typeface="微軟正黑體"/>
              </a:rPr>
              <a:t>稱</a:t>
            </a:r>
            <a:r>
              <a:rPr lang="zh-TW" altLang="en-US" sz="2000" dirty="0" smtClean="0"/>
              <a:t>一次性密碼本</a:t>
            </a:r>
            <a:r>
              <a:rPr lang="zh-TW" altLang="en-US" sz="2000" dirty="0" smtClean="0">
                <a:ea typeface="微軟正黑體"/>
              </a:rPr>
              <a:t>為</a:t>
            </a:r>
            <a:r>
              <a:rPr lang="zh-TW" altLang="en-US" sz="2000" dirty="0" smtClean="0">
                <a:latin typeface="微軟正黑體"/>
                <a:ea typeface="微軟正黑體"/>
              </a:rPr>
              <a:t>「完美秘密 </a:t>
            </a:r>
            <a:r>
              <a:rPr lang="en-US" altLang="zh-TW" sz="2000" dirty="0" smtClean="0">
                <a:latin typeface="微軟正黑體"/>
                <a:ea typeface="微軟正黑體"/>
              </a:rPr>
              <a:t>(</a:t>
            </a:r>
            <a:r>
              <a:rPr lang="en-US" altLang="zh-TW" sz="2000" dirty="0" smtClean="0">
                <a:ea typeface="微軟正黑體"/>
              </a:rPr>
              <a:t>perfect secrecy</a:t>
            </a:r>
            <a:r>
              <a:rPr lang="en-US" altLang="zh-TW" sz="2000" dirty="0" smtClean="0">
                <a:latin typeface="微軟正黑體"/>
                <a:ea typeface="微軟正黑體"/>
              </a:rPr>
              <a:t>)</a:t>
            </a:r>
            <a:r>
              <a:rPr lang="zh-TW" altLang="en-US" sz="2000" dirty="0" smtClean="0">
                <a:latin typeface="微軟正黑體"/>
                <a:ea typeface="微軟正黑體"/>
              </a:rPr>
              <a:t>」</a:t>
            </a:r>
            <a:r>
              <a:rPr lang="zh-TW" altLang="en-US" sz="2000" dirty="0" smtClean="0">
                <a:ea typeface="微軟正黑體"/>
              </a:rPr>
              <a:t>，它</a:t>
            </a:r>
            <a:r>
              <a:rPr lang="zh-TW" altLang="en-US" sz="2000" dirty="0" smtClean="0"/>
              <a:t>是至今唯一可以用</a:t>
            </a:r>
            <a:r>
              <a:rPr lang="zh-TW" altLang="en-US" sz="2000" dirty="0" smtClean="0">
                <a:ea typeface="微軟正黑體"/>
              </a:rPr>
              <a:t>訊息</a:t>
            </a:r>
            <a:r>
              <a:rPr lang="zh-TW" altLang="en-US" sz="2000" dirty="0" smtClean="0"/>
              <a:t>理論證明「不可破解」的加密法。</a:t>
            </a:r>
            <a:endParaRPr lang="en-US" altLang="zh-TW" sz="2000" dirty="0" smtClean="0">
              <a:ea typeface="微軟正黑體"/>
            </a:endParaRPr>
          </a:p>
          <a:p>
            <a:pPr>
              <a:spcBef>
                <a:spcPts val="1200"/>
              </a:spcBef>
            </a:pPr>
            <a:r>
              <a:rPr lang="zh-TW" altLang="en-US" sz="2000" dirty="0" smtClean="0"/>
              <a:t>它的缺點則是不斷地產生與傳送冗長的密碼本非常困難。</a:t>
            </a:r>
            <a:endParaRPr lang="en-US" altLang="zh-TW" sz="2000" dirty="0" smtClean="0">
              <a:ea typeface="微軟正黑體"/>
            </a:endParaRPr>
          </a:p>
        </p:txBody>
      </p:sp>
      <p:sp>
        <p:nvSpPr>
          <p:cNvPr id="3" name="標題 2"/>
          <p:cNvSpPr>
            <a:spLocks noGrp="1"/>
          </p:cNvSpPr>
          <p:nvPr>
            <p:ph type="title"/>
          </p:nvPr>
        </p:nvSpPr>
        <p:spPr/>
        <p:txBody>
          <a:bodyPr/>
          <a:lstStyle/>
          <a:p>
            <a:r>
              <a:rPr lang="zh-TW" altLang="en-US" dirty="0" smtClean="0"/>
              <a:t>一次性密碼本</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286016"/>
          </a:xfrm>
        </p:spPr>
        <p:txBody>
          <a:bodyPr>
            <a:noAutofit/>
          </a:bodyPr>
          <a:lstStyle/>
          <a:p>
            <a:r>
              <a:rPr lang="zh-TW" altLang="en-US" sz="2000" dirty="0" smtClean="0"/>
              <a:t>自動化加密機器</a:t>
            </a:r>
            <a:r>
              <a:rPr lang="zh-TW" altLang="en-US" sz="2000" dirty="0" smtClean="0">
                <a:ea typeface="微軟正黑體"/>
              </a:rPr>
              <a:t>「謎 </a:t>
            </a:r>
            <a:r>
              <a:rPr lang="en-US" altLang="zh-TW" sz="2000" dirty="0" smtClean="0">
                <a:ea typeface="微軟正黑體"/>
              </a:rPr>
              <a:t>(Enigma)</a:t>
            </a:r>
            <a:r>
              <a:rPr lang="zh-TW" altLang="en-US" sz="2000" dirty="0" smtClean="0">
                <a:ea typeface="微軟正黑體"/>
              </a:rPr>
              <a:t>」，在二次世界大戰前期獨領風騷。</a:t>
            </a:r>
            <a:r>
              <a:rPr lang="zh-TW" altLang="en-US" sz="2000" dirty="0" smtClean="0"/>
              <a:t>「謎」包括兩個部份：</a:t>
            </a:r>
            <a:endParaRPr lang="en-US" altLang="zh-TW" sz="2000" dirty="0" smtClean="0"/>
          </a:p>
          <a:p>
            <a:pPr lvl="1"/>
            <a:r>
              <a:rPr lang="zh-TW" altLang="en-US" sz="1800" dirty="0" smtClean="0">
                <a:ea typeface="微軟正黑體"/>
              </a:rPr>
              <a:t>攪亂器 </a:t>
            </a:r>
            <a:r>
              <a:rPr lang="en-US" altLang="zh-TW" sz="1800" dirty="0" smtClean="0">
                <a:ea typeface="微軟正黑體"/>
              </a:rPr>
              <a:t>(scrambler)</a:t>
            </a:r>
            <a:r>
              <a:rPr lang="zh-TW" altLang="en-US" sz="1800" dirty="0" smtClean="0">
                <a:ea typeface="微軟正黑體"/>
              </a:rPr>
              <a:t>：是一種「</a:t>
            </a:r>
            <a:r>
              <a:rPr lang="zh-TW" altLang="en-US" sz="1800" dirty="0" smtClean="0"/>
              <a:t>攪亂的</a:t>
            </a:r>
            <a:r>
              <a:rPr lang="zh-TW" altLang="en-US" sz="1800" dirty="0" smtClean="0">
                <a:ea typeface="微軟正黑體"/>
              </a:rPr>
              <a:t>」</a:t>
            </a:r>
            <a:r>
              <a:rPr lang="zh-TW" altLang="en-US" sz="1800" dirty="0" smtClean="0"/>
              <a:t>替換加密表，輸入任一字母，會對應出另一不同字母。替換表在「謎」裡面是以硬體實施，混亂度很高。</a:t>
            </a:r>
            <a:endParaRPr lang="en-US" altLang="zh-TW" sz="1800" dirty="0" smtClean="0">
              <a:ea typeface="微軟正黑體"/>
            </a:endParaRPr>
          </a:p>
          <a:p>
            <a:pPr lvl="1"/>
            <a:r>
              <a:rPr lang="zh-TW" altLang="en-US" sz="1800" dirty="0" smtClean="0">
                <a:ea typeface="微軟正黑體"/>
              </a:rPr>
              <a:t>插頭板 </a:t>
            </a:r>
            <a:r>
              <a:rPr lang="en-US" altLang="zh-TW" sz="1800" dirty="0" smtClean="0">
                <a:ea typeface="微軟正黑體"/>
              </a:rPr>
              <a:t>(plugboard)</a:t>
            </a:r>
            <a:r>
              <a:rPr lang="zh-TW" altLang="en-US" sz="1800" dirty="0" smtClean="0">
                <a:ea typeface="微軟正黑體"/>
              </a:rPr>
              <a:t>：每當進入攪亂器之前，插頭板可以將字母兩兩交換。</a:t>
            </a:r>
            <a:endParaRPr lang="en-US" altLang="zh-TW" sz="1800" dirty="0" smtClean="0">
              <a:ea typeface="微軟正黑體"/>
            </a:endParaRPr>
          </a:p>
        </p:txBody>
      </p:sp>
      <p:sp>
        <p:nvSpPr>
          <p:cNvPr id="3" name="標題 2"/>
          <p:cNvSpPr>
            <a:spLocks noGrp="1"/>
          </p:cNvSpPr>
          <p:nvPr>
            <p:ph type="title"/>
          </p:nvPr>
        </p:nvSpPr>
        <p:spPr/>
        <p:txBody>
          <a:bodyPr/>
          <a:lstStyle/>
          <a:p>
            <a:r>
              <a:rPr lang="zh-TW" altLang="en-US" dirty="0" smtClean="0"/>
              <a:t>謎 </a:t>
            </a:r>
            <a:r>
              <a:rPr lang="en-US" altLang="zh-TW" dirty="0" smtClean="0"/>
              <a:t>– </a:t>
            </a:r>
            <a:r>
              <a:rPr lang="zh-TW" altLang="en-US" dirty="0" smtClean="0"/>
              <a:t>成功的密碼機器</a:t>
            </a:r>
            <a:endParaRPr lang="zh-TW" altLang="en-US" dirty="0"/>
          </a:p>
        </p:txBody>
      </p:sp>
      <p:pic>
        <p:nvPicPr>
          <p:cNvPr id="29698" name="Picture 2" descr="Image:Scherbius-1928-patent.png">
            <a:hlinkClick r:id="rId2"/>
          </p:cNvPr>
          <p:cNvPicPr>
            <a:picLocks noChangeAspect="1" noChangeArrowheads="1"/>
          </p:cNvPicPr>
          <p:nvPr/>
        </p:nvPicPr>
        <p:blipFill>
          <a:blip r:embed="rId3" cstate="print"/>
          <a:srcRect/>
          <a:stretch>
            <a:fillRect/>
          </a:stretch>
        </p:blipFill>
        <p:spPr bwMode="auto">
          <a:xfrm>
            <a:off x="4105899" y="3717032"/>
            <a:ext cx="4389023" cy="2779942"/>
          </a:xfrm>
          <a:prstGeom prst="rect">
            <a:avLst/>
          </a:prstGeom>
          <a:noFill/>
        </p:spPr>
      </p:pic>
      <p:sp>
        <p:nvSpPr>
          <p:cNvPr id="7" name="內容版面配置區 1"/>
          <p:cNvSpPr txBox="1">
            <a:spLocks/>
          </p:cNvSpPr>
          <p:nvPr/>
        </p:nvSpPr>
        <p:spPr>
          <a:xfrm>
            <a:off x="285720" y="3573016"/>
            <a:ext cx="3638208" cy="2782662"/>
          </a:xfrm>
          <a:prstGeom prst="rect">
            <a:avLst/>
          </a:prstGeom>
        </p:spPr>
        <p:txBody>
          <a:bodyPr vert="horz">
            <a:normAutofit/>
          </a:bodyPr>
          <a:lstStyle/>
          <a:p>
            <a:pPr marL="274320" indent="-274320">
              <a:lnSpc>
                <a:spcPct val="120000"/>
              </a:lnSpc>
              <a:spcBef>
                <a:spcPts val="1000"/>
              </a:spcBef>
              <a:buClr>
                <a:schemeClr val="tx2"/>
              </a:buClr>
              <a:buSzPct val="73000"/>
              <a:buFont typeface="Wingdings 2"/>
              <a:buChar char=""/>
            </a:pPr>
            <a:r>
              <a:rPr lang="zh-TW" altLang="en-US" sz="2000" dirty="0" smtClean="0">
                <a:latin typeface="Calibri" pitchFamily="34" charset="0"/>
              </a:rPr>
              <a:t>由於使用自動化計算，「謎」的殺傷力來自於它能將字母快速的攪亂。</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82424" cy="5500702"/>
          </a:xfrm>
        </p:spPr>
        <p:txBody>
          <a:bodyPr>
            <a:normAutofit/>
          </a:bodyPr>
          <a:lstStyle/>
          <a:p>
            <a:pPr lvl="0"/>
            <a:r>
              <a:rPr lang="zh-TW" altLang="en-US" sz="2000" dirty="0" smtClean="0"/>
              <a:t>圖靈 </a:t>
            </a:r>
            <a:r>
              <a:rPr lang="en-US" altLang="zh-TW" sz="2000" dirty="0" smtClean="0"/>
              <a:t>(Alan Turing) </a:t>
            </a:r>
            <a:r>
              <a:rPr lang="zh-TW" altLang="en-US" sz="2000" dirty="0" smtClean="0"/>
              <a:t>是近代偉大的數學家</a:t>
            </a:r>
            <a:r>
              <a:rPr lang="zh-TW" altLang="en-US" sz="2000" dirty="0" smtClean="0">
                <a:ea typeface="微軟正黑體"/>
              </a:rPr>
              <a:t>，從劍橋教授身分受邀進入英國二戰時密碼破譯組織 </a:t>
            </a:r>
            <a:r>
              <a:rPr lang="en-US" altLang="zh-TW" sz="2000" dirty="0" smtClean="0">
                <a:ea typeface="微軟正黑體"/>
              </a:rPr>
              <a:t>Bletchley</a:t>
            </a:r>
            <a:r>
              <a:rPr lang="zh-TW" altLang="en-US" sz="2000" dirty="0" smtClean="0">
                <a:ea typeface="微軟正黑體"/>
              </a:rPr>
              <a:t>，在那裏他對破解「謎」做出重大的貢獻。</a:t>
            </a:r>
            <a:endParaRPr lang="en-US" altLang="zh-TW" sz="2000" dirty="0" smtClean="0">
              <a:ea typeface="微軟正黑體"/>
            </a:endParaRPr>
          </a:p>
          <a:p>
            <a:r>
              <a:rPr lang="zh-TW" altLang="en-US" sz="2000" dirty="0" smtClean="0">
                <a:ea typeface="微軟正黑體"/>
              </a:rPr>
              <a:t>圖靈於</a:t>
            </a:r>
            <a:r>
              <a:rPr lang="en-US" altLang="zh-TW" sz="2000" dirty="0" smtClean="0">
                <a:ea typeface="微軟正黑體"/>
              </a:rPr>
              <a:t>1941</a:t>
            </a:r>
            <a:r>
              <a:rPr lang="zh-TW" altLang="en-US" sz="2000" dirty="0" smtClean="0">
                <a:ea typeface="微軟正黑體"/>
              </a:rPr>
              <a:t>年建造</a:t>
            </a:r>
            <a:r>
              <a:rPr lang="zh-TW" altLang="en-US" sz="2000" dirty="0" smtClean="0"/>
              <a:t>「謎」的破譯機器 </a:t>
            </a:r>
            <a:r>
              <a:rPr lang="en-US" altLang="zh-TW" sz="2000" dirty="0" smtClean="0"/>
              <a:t>Bombe</a:t>
            </a:r>
            <a:r>
              <a:rPr lang="zh-TW" altLang="en-US" sz="2000" dirty="0" smtClean="0"/>
              <a:t>，這是一部巨大的電子計算機器。</a:t>
            </a:r>
            <a:endParaRPr lang="en-US" altLang="zh-TW" sz="2000" dirty="0" smtClean="0"/>
          </a:p>
          <a:p>
            <a:r>
              <a:rPr lang="zh-TW" altLang="en-US" sz="2000" dirty="0" smtClean="0">
                <a:ea typeface="微軟正黑體"/>
              </a:rPr>
              <a:t>破譯的原理簡單說就是</a:t>
            </a:r>
            <a:r>
              <a:rPr lang="zh-TW" altLang="en-US" sz="2000" dirty="0" smtClean="0"/>
              <a:t>：「</a:t>
            </a:r>
            <a:r>
              <a:rPr lang="en-US" altLang="zh-TW" sz="2000" dirty="0" smtClean="0">
                <a:ea typeface="微軟正黑體"/>
              </a:rPr>
              <a:t>『</a:t>
            </a:r>
            <a:r>
              <a:rPr lang="zh-TW" altLang="en-US" sz="2000" dirty="0" smtClean="0"/>
              <a:t>矛盾</a:t>
            </a:r>
            <a:r>
              <a:rPr lang="en-US" altLang="zh-TW" sz="2000" dirty="0" smtClean="0">
                <a:ea typeface="微軟正黑體"/>
              </a:rPr>
              <a:t>』</a:t>
            </a:r>
            <a:r>
              <a:rPr lang="zh-TW" altLang="en-US" sz="2000" dirty="0" smtClean="0">
                <a:ea typeface="微軟正黑體"/>
              </a:rPr>
              <a:t>有助於推論。」</a:t>
            </a:r>
            <a:r>
              <a:rPr lang="en-US" altLang="zh-TW" sz="2000" dirty="0" smtClean="0">
                <a:ea typeface="微軟正黑體"/>
              </a:rPr>
              <a:t>Bombe </a:t>
            </a:r>
            <a:r>
              <a:rPr lang="zh-TW" altLang="en-US" sz="2000" dirty="0" smtClean="0">
                <a:ea typeface="微軟正黑體"/>
              </a:rPr>
              <a:t>先猜測</a:t>
            </a:r>
            <a:r>
              <a:rPr lang="zh-TW" altLang="en-US" sz="2000" dirty="0" smtClean="0"/>
              <a:t>「謎」的各種可能的設定</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攪亂器與插頭板的連線與順序等</a:t>
            </a:r>
            <a:r>
              <a:rPr lang="en-US" altLang="zh-TW" sz="2000" dirty="0" smtClean="0">
                <a:ea typeface="微軟正黑體"/>
              </a:rPr>
              <a:t>)</a:t>
            </a:r>
            <a:r>
              <a:rPr lang="zh-TW" altLang="en-US" sz="2000" dirty="0" smtClean="0">
                <a:ea typeface="微軟正黑體"/>
              </a:rPr>
              <a:t>，再根據情報蒐集到或猜測到的一點</a:t>
            </a:r>
            <a:r>
              <a:rPr lang="zh-TW" altLang="en-US" sz="2000" dirty="0" smtClean="0">
                <a:latin typeface="微軟正黑體"/>
                <a:ea typeface="微軟正黑體"/>
              </a:rPr>
              <a:t>「</a:t>
            </a:r>
            <a:r>
              <a:rPr lang="zh-TW" altLang="en-US" sz="2000" dirty="0" smtClean="0">
                <a:ea typeface="微軟正黑體"/>
              </a:rPr>
              <a:t>明文</a:t>
            </a:r>
            <a:r>
              <a:rPr lang="en-US" altLang="zh-TW" sz="2000" dirty="0" smtClean="0">
                <a:ea typeface="微軟正黑體"/>
              </a:rPr>
              <a:t>/</a:t>
            </a:r>
            <a:r>
              <a:rPr lang="zh-TW" altLang="en-US" sz="2000" dirty="0" smtClean="0">
                <a:ea typeface="微軟正黑體"/>
              </a:rPr>
              <a:t>密文</a:t>
            </a:r>
            <a:r>
              <a:rPr lang="zh-TW" altLang="en-US" sz="2000" dirty="0" smtClean="0">
                <a:latin typeface="微軟正黑體"/>
                <a:ea typeface="微軟正黑體"/>
              </a:rPr>
              <a:t>」</a:t>
            </a:r>
            <a:r>
              <a:rPr lang="zh-TW" altLang="en-US" sz="2000" dirty="0" smtClean="0">
                <a:ea typeface="微軟正黑體"/>
              </a:rPr>
              <a:t>對應訊息 </a:t>
            </a:r>
            <a:r>
              <a:rPr lang="en-US" altLang="zh-TW" sz="2000" dirty="0" smtClean="0">
                <a:ea typeface="微軟正黑體"/>
              </a:rPr>
              <a:t>(</a:t>
            </a:r>
            <a:r>
              <a:rPr lang="zh-TW" altLang="en-US" sz="2000" dirty="0" smtClean="0">
                <a:ea typeface="微軟正黑體"/>
              </a:rPr>
              <a:t>稱為 </a:t>
            </a:r>
            <a:r>
              <a:rPr lang="en-US" altLang="zh-TW" sz="2000" dirty="0" smtClean="0">
                <a:ea typeface="微軟正黑體"/>
              </a:rPr>
              <a:t>crib)</a:t>
            </a:r>
            <a:r>
              <a:rPr lang="zh-TW" altLang="en-US" sz="2000" dirty="0" smtClean="0">
                <a:ea typeface="微軟正黑體"/>
              </a:rPr>
              <a:t>，就可逐步的找出矛盾、刪除不可能的設定，推論出最可能的加密法。</a:t>
            </a:r>
            <a:endParaRPr lang="en-US" altLang="zh-TW" sz="2000" dirty="0" smtClean="0">
              <a:ea typeface="微軟正黑體"/>
            </a:endParaRPr>
          </a:p>
        </p:txBody>
      </p:sp>
      <p:sp>
        <p:nvSpPr>
          <p:cNvPr id="3" name="標題 2"/>
          <p:cNvSpPr>
            <a:spLocks noGrp="1"/>
          </p:cNvSpPr>
          <p:nvPr>
            <p:ph type="title"/>
          </p:nvPr>
        </p:nvSpPr>
        <p:spPr/>
        <p:txBody>
          <a:bodyPr/>
          <a:lstStyle/>
          <a:p>
            <a:r>
              <a:rPr lang="zh-TW" altLang="en-US" dirty="0" smtClean="0"/>
              <a:t>圖靈的解密</a:t>
            </a:r>
            <a:endParaRPr lang="zh-TW" altLang="en-US" dirty="0"/>
          </a:p>
        </p:txBody>
      </p:sp>
      <p:pic>
        <p:nvPicPr>
          <p:cNvPr id="4" name="Picture 6" descr="Alan Turing"/>
          <p:cNvPicPr>
            <a:picLocks noChangeAspect="1" noChangeArrowheads="1"/>
          </p:cNvPicPr>
          <p:nvPr/>
        </p:nvPicPr>
        <p:blipFill>
          <a:blip r:embed="rId2" cstate="print"/>
          <a:srcRect/>
          <a:stretch>
            <a:fillRect/>
          </a:stretch>
        </p:blipFill>
        <p:spPr bwMode="auto">
          <a:xfrm>
            <a:off x="6516216" y="1412776"/>
            <a:ext cx="1601789" cy="2176968"/>
          </a:xfrm>
          <a:prstGeom prst="rect">
            <a:avLst/>
          </a:prstGeom>
          <a:noFill/>
          <a:ln w="9525">
            <a:noFill/>
            <a:miter lim="800000"/>
            <a:headEnd/>
            <a:tailEnd/>
          </a:ln>
        </p:spPr>
      </p:pic>
      <p:sp>
        <p:nvSpPr>
          <p:cNvPr id="5" name="矩形 4"/>
          <p:cNvSpPr/>
          <p:nvPr/>
        </p:nvSpPr>
        <p:spPr>
          <a:xfrm>
            <a:off x="6730546" y="3571476"/>
            <a:ext cx="1285868" cy="584775"/>
          </a:xfrm>
          <a:prstGeom prst="rect">
            <a:avLst/>
          </a:prstGeom>
        </p:spPr>
        <p:txBody>
          <a:bodyPr wrap="square">
            <a:spAutoFit/>
          </a:bodyPr>
          <a:lstStyle/>
          <a:p>
            <a:r>
              <a:rPr lang="zh-TW" altLang="zh-TW" sz="1600" dirty="0" smtClean="0">
                <a:latin typeface="Calibri" pitchFamily="34" charset="0"/>
              </a:rPr>
              <a:t>Alan</a:t>
            </a:r>
            <a:r>
              <a:rPr lang="en-US" altLang="zh-TW" sz="1600" dirty="0" smtClean="0">
                <a:latin typeface="Calibri" pitchFamily="34" charset="0"/>
              </a:rPr>
              <a:t> Turing</a:t>
            </a:r>
          </a:p>
          <a:p>
            <a:r>
              <a:rPr lang="en-US" altLang="zh-TW" sz="1600" dirty="0" smtClean="0">
                <a:latin typeface="Calibri" pitchFamily="34" charset="0"/>
              </a:rPr>
              <a:t>1912 – 1954</a:t>
            </a:r>
            <a:endParaRPr lang="zh-TW" altLang="en-US" sz="16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1200"/>
              </a:spcBef>
            </a:pPr>
            <a:r>
              <a:rPr lang="zh-TW" altLang="en-US" sz="2000" dirty="0" smtClean="0"/>
              <a:t>二次世界大戰中尚有一種從未遭破譯的加密法，那就是 </a:t>
            </a:r>
            <a:r>
              <a:rPr lang="en-US" altLang="zh-TW" sz="2000" dirty="0" smtClean="0"/>
              <a:t>Navajo</a:t>
            </a:r>
            <a:r>
              <a:rPr lang="zh-TW" altLang="en-US" sz="2000" dirty="0" smtClean="0"/>
              <a:t> 密語 </a:t>
            </a:r>
            <a:r>
              <a:rPr lang="en-US" altLang="zh-TW" sz="2000" dirty="0" smtClean="0"/>
              <a:t>(Navajo code)</a:t>
            </a:r>
            <a:r>
              <a:rPr lang="zh-TW" altLang="en-US" sz="2000" dirty="0" smtClean="0"/>
              <a:t>。</a:t>
            </a:r>
            <a:r>
              <a:rPr lang="en-US" altLang="zh-TW" sz="2000" dirty="0" smtClean="0"/>
              <a:t>Navajo</a:t>
            </a:r>
            <a:r>
              <a:rPr lang="zh-TW" altLang="en-US" sz="2000" dirty="0" smtClean="0"/>
              <a:t> 是美國亞利桑那州原住民，二次大戰以前鮮少與外界接觸。該族語言不屬於任何歐亞語言體系，極難瞭解。</a:t>
            </a:r>
            <a:endParaRPr lang="en-US" altLang="zh-TW" sz="2000" dirty="0" smtClean="0"/>
          </a:p>
          <a:p>
            <a:pPr>
              <a:spcBef>
                <a:spcPts val="1200"/>
              </a:spcBef>
            </a:pPr>
            <a:r>
              <a:rPr lang="zh-TW" altLang="en-US" sz="2000" dirty="0" smtClean="0"/>
              <a:t>任何兩位 </a:t>
            </a:r>
            <a:r>
              <a:rPr lang="en-US" altLang="zh-TW" sz="2000" dirty="0" smtClean="0"/>
              <a:t>Navajo</a:t>
            </a:r>
            <a:r>
              <a:rPr lang="zh-TW" altLang="en-US" sz="2000" dirty="0" smtClean="0"/>
              <a:t> 族人在無線電的兩端對話，就成了活動的加、解密機器，他們被稱為 </a:t>
            </a:r>
            <a:r>
              <a:rPr lang="en-US" altLang="zh-TW" sz="2000" dirty="0" smtClean="0"/>
              <a:t>code talkers</a:t>
            </a:r>
            <a:r>
              <a:rPr lang="zh-TW" altLang="en-US" sz="2000" dirty="0" smtClean="0"/>
              <a:t>。</a:t>
            </a:r>
            <a:endParaRPr lang="en-US" altLang="zh-TW" sz="2000" dirty="0" smtClean="0"/>
          </a:p>
          <a:p>
            <a:pPr>
              <a:spcBef>
                <a:spcPts val="1200"/>
              </a:spcBef>
            </a:pPr>
            <a:r>
              <a:rPr lang="zh-TW" altLang="en-US" sz="2000" dirty="0" smtClean="0"/>
              <a:t>二次大戰共有 </a:t>
            </a:r>
            <a:r>
              <a:rPr lang="en-US" altLang="zh-TW" sz="2000" dirty="0" smtClean="0"/>
              <a:t>420</a:t>
            </a:r>
            <a:r>
              <a:rPr lang="zh-TW" altLang="en-US" sz="2000" dirty="0" smtClean="0"/>
              <a:t> 位 </a:t>
            </a:r>
            <a:r>
              <a:rPr lang="en-US" altLang="zh-TW" sz="2000" dirty="0" smtClean="0"/>
              <a:t>Navajo code talkers</a:t>
            </a:r>
            <a:r>
              <a:rPr lang="zh-TW" altLang="en-US" sz="2000" dirty="0" smtClean="0"/>
              <a:t> 服役於美國海軍，在太平洋戰爭中發揮極大功能。曾有一群美國密碼專家花了三週測試破譯，但得到的結論是：</a:t>
            </a:r>
            <a:r>
              <a:rPr lang="zh-TW" altLang="en-US" sz="2000" dirty="0" smtClean="0">
                <a:latin typeface="微軟正黑體"/>
                <a:ea typeface="微軟正黑體"/>
              </a:rPr>
              <a:t>「一串奇怪的喉音、鼻音、與饒舌音，我們根本不知道該怎麼寫下我們所聽到的東西，更不可能破譯了。」</a:t>
            </a:r>
            <a:endParaRPr lang="zh-TW" altLang="en-US" sz="2000" dirty="0" smtClean="0"/>
          </a:p>
        </p:txBody>
      </p:sp>
      <p:sp>
        <p:nvSpPr>
          <p:cNvPr id="3" name="標題 2"/>
          <p:cNvSpPr>
            <a:spLocks noGrp="1"/>
          </p:cNvSpPr>
          <p:nvPr>
            <p:ph type="title"/>
          </p:nvPr>
        </p:nvSpPr>
        <p:spPr/>
        <p:txBody>
          <a:bodyPr/>
          <a:lstStyle/>
          <a:p>
            <a:r>
              <a:rPr lang="zh-TW" altLang="en-US" dirty="0" smtClean="0"/>
              <a:t>稀有語言 </a:t>
            </a:r>
            <a:r>
              <a:rPr lang="en-US" altLang="zh-TW" dirty="0" smtClean="0"/>
              <a:t>– </a:t>
            </a:r>
            <a:r>
              <a:rPr lang="zh-TW" altLang="en-US" dirty="0" smtClean="0"/>
              <a:t>另類的加密法</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143536"/>
          </a:xfrm>
        </p:spPr>
        <p:txBody>
          <a:bodyPr>
            <a:noAutofit/>
          </a:bodyPr>
          <a:lstStyle/>
          <a:p>
            <a:r>
              <a:rPr lang="zh-TW" altLang="en-US" sz="2000" dirty="0" smtClean="0"/>
              <a:t>還有一種加密法是將機密訊息隱藏在另一個訊息中，稱為隱藏訊息加密法 </a:t>
            </a:r>
            <a:r>
              <a:rPr lang="en-US" altLang="zh-TW" sz="2000" dirty="0" smtClean="0"/>
              <a:t>(</a:t>
            </a:r>
            <a:r>
              <a:rPr lang="en-US" altLang="zh-TW" sz="2000" dirty="0" err="1" smtClean="0"/>
              <a:t>stegnography</a:t>
            </a:r>
            <a:r>
              <a:rPr lang="en-US" altLang="zh-TW" sz="2000" dirty="0" smtClean="0"/>
              <a:t>)</a:t>
            </a:r>
            <a:r>
              <a:rPr lang="zh-TW" altLang="en-US" sz="2000" dirty="0" smtClean="0"/>
              <a:t>。一般加密法是將訊息攪亂到不可讀，</a:t>
            </a:r>
            <a:r>
              <a:rPr lang="zh-TW" altLang="en-US" sz="2000" dirty="0" smtClean="0">
                <a:latin typeface="微軟正黑體"/>
                <a:ea typeface="微軟正黑體"/>
              </a:rPr>
              <a:t>因此攔截者知道訊息已被加密；但</a:t>
            </a:r>
            <a:r>
              <a:rPr lang="zh-TW" altLang="en-US" sz="2000" dirty="0" smtClean="0"/>
              <a:t>隱藏訊息加密法並未破壞其</a:t>
            </a:r>
            <a:r>
              <a:rPr lang="zh-TW" altLang="en-US" sz="2000" dirty="0" smtClean="0">
                <a:latin typeface="微軟正黑體"/>
                <a:ea typeface="微軟正黑體"/>
              </a:rPr>
              <a:t>「載具」，反而較不易引人注意。</a:t>
            </a:r>
            <a:endParaRPr lang="en-US" altLang="zh-TW" sz="2000" dirty="0" smtClean="0">
              <a:latin typeface="微軟正黑體"/>
              <a:ea typeface="微軟正黑體"/>
            </a:endParaRPr>
          </a:p>
          <a:p>
            <a:r>
              <a:rPr lang="zh-TW" altLang="en-US" sz="2000" dirty="0" smtClean="0"/>
              <a:t>中文的</a:t>
            </a:r>
            <a:r>
              <a:rPr lang="zh-TW" altLang="en-US" sz="2000" dirty="0" smtClean="0">
                <a:latin typeface="微軟正黑體"/>
                <a:ea typeface="微軟正黑體"/>
              </a:rPr>
              <a:t>「嵌字詩」也是一種隱藏訊息法，例如</a:t>
            </a:r>
            <a:r>
              <a:rPr lang="zh-TW" altLang="en-US" sz="2000" dirty="0" smtClean="0"/>
              <a:t>水滸傳六十一回有詩云：「蘆花叢裡一扁舟，俊傑俄從此地遊；義士若能知此理，反躬逃難可無憂。」內嵌：「蘆（盧）俊義反」。</a:t>
            </a:r>
            <a:endParaRPr lang="en-US" altLang="zh-TW" sz="2000" dirty="0" smtClean="0"/>
          </a:p>
          <a:p>
            <a:r>
              <a:rPr lang="zh-TW" altLang="en-US" sz="2000" dirty="0" smtClean="0"/>
              <a:t>二次大戰期間諜報人員曾使用微點 </a:t>
            </a:r>
            <a:r>
              <a:rPr lang="en-US" altLang="zh-TW" sz="2000" dirty="0" smtClean="0"/>
              <a:t>(microdot)</a:t>
            </a:r>
            <a:r>
              <a:rPr lang="zh-TW" altLang="en-US" sz="2000" dirty="0" smtClean="0"/>
              <a:t> 技術，將機密訊息極度縮小後當成一篇正常文章裡的一個個句點，藉以傳遞機密訊息。</a:t>
            </a:r>
            <a:endParaRPr lang="en-US" altLang="zh-TW" sz="2000" dirty="0" smtClean="0"/>
          </a:p>
          <a:p>
            <a:r>
              <a:rPr lang="zh-TW" altLang="en-US" sz="2000" dirty="0" smtClean="0"/>
              <a:t>資訊時代的隱藏訊息加密法應用於</a:t>
            </a:r>
            <a:r>
              <a:rPr lang="en-US" altLang="zh-TW" sz="2000" dirty="0" smtClean="0"/>
              <a:t>digital watermarking</a:t>
            </a:r>
            <a:r>
              <a:rPr lang="zh-TW" altLang="en-US" sz="2000" dirty="0" smtClean="0"/>
              <a:t> 與 </a:t>
            </a:r>
            <a:r>
              <a:rPr lang="en-US" altLang="zh-TW" sz="2000" dirty="0" smtClean="0"/>
              <a:t>digital rights management</a:t>
            </a:r>
            <a:r>
              <a:rPr lang="zh-TW" altLang="en-US" sz="2000" dirty="0" smtClean="0"/>
              <a:t>等。常見的技巧是將秘密藏在圖畫或歌曲檔案的一些最小位數 </a:t>
            </a:r>
            <a:r>
              <a:rPr lang="en-US" altLang="zh-TW" sz="2000" dirty="0" smtClean="0"/>
              <a:t>(least significant bits)</a:t>
            </a:r>
            <a:r>
              <a:rPr lang="zh-TW" altLang="en-US" sz="2000" dirty="0" smtClean="0"/>
              <a:t>，可以隱藏資訊卻不影響原視聽品質。</a:t>
            </a:r>
            <a:endParaRPr lang="en-US" altLang="zh-TW" sz="2000" dirty="0" smtClean="0"/>
          </a:p>
        </p:txBody>
      </p:sp>
      <p:sp>
        <p:nvSpPr>
          <p:cNvPr id="3" name="標題 2"/>
          <p:cNvSpPr>
            <a:spLocks noGrp="1"/>
          </p:cNvSpPr>
          <p:nvPr>
            <p:ph type="title"/>
          </p:nvPr>
        </p:nvSpPr>
        <p:spPr/>
        <p:txBody>
          <a:bodyPr/>
          <a:lstStyle/>
          <a:p>
            <a:r>
              <a:rPr lang="zh-TW" altLang="en-US" dirty="0" smtClean="0"/>
              <a:t>隱藏訊息加密法</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電腦加密其實很類似前面介紹過的傳統加密法，依然使用</a:t>
            </a:r>
            <a:r>
              <a:rPr lang="zh-TW" altLang="en-US" sz="2000" dirty="0" smtClean="0">
                <a:ea typeface="微軟正黑體"/>
              </a:rPr>
              <a:t>位移、</a:t>
            </a:r>
            <a:r>
              <a:rPr lang="zh-TW" altLang="en-US" sz="2000" dirty="0" smtClean="0"/>
              <a:t>替換、與金鑰的運用等。它與傳統加密法不同之處則可歸納為以下三點：</a:t>
            </a:r>
            <a:endParaRPr lang="en-US" altLang="zh-TW" sz="2000" dirty="0" smtClean="0"/>
          </a:p>
          <a:p>
            <a:pPr lvl="1"/>
            <a:r>
              <a:rPr lang="zh-TW" altLang="en-US" dirty="0" smtClean="0"/>
              <a:t>電腦可以處理複雜的加密法，例如早期電腦就可以輕鬆的模擬二十個</a:t>
            </a:r>
            <a:r>
              <a:rPr lang="zh-TW" altLang="en-US" dirty="0" smtClean="0">
                <a:ea typeface="微軟正黑體"/>
              </a:rPr>
              <a:t>「謎」裡面的攪亂器。但機械式的「謎」大約只能裝置四到七個。</a:t>
            </a:r>
            <a:endParaRPr lang="en-US" altLang="zh-TW" dirty="0" smtClean="0">
              <a:ea typeface="微軟正黑體"/>
            </a:endParaRPr>
          </a:p>
          <a:p>
            <a:pPr lvl="1"/>
            <a:r>
              <a:rPr lang="zh-TW" altLang="en-US" dirty="0" smtClean="0"/>
              <a:t>電腦的計算速度快，可在合理的時間內處理較長的訊息，並且使用複雜的方法與較長的金鑰。</a:t>
            </a:r>
            <a:endParaRPr lang="en-US" altLang="zh-TW" dirty="0" smtClean="0"/>
          </a:p>
          <a:p>
            <a:pPr lvl="1"/>
            <a:r>
              <a:rPr lang="zh-TW" altLang="en-US" dirty="0" smtClean="0"/>
              <a:t>傳統加密法直接加密</a:t>
            </a:r>
            <a:r>
              <a:rPr lang="zh-TW" altLang="en-US" dirty="0" smtClean="0">
                <a:ea typeface="微軟正黑體"/>
              </a:rPr>
              <a:t>「文字」；但</a:t>
            </a:r>
            <a:r>
              <a:rPr lang="zh-TW" altLang="en-US" dirty="0" smtClean="0"/>
              <a:t>電腦只能處理</a:t>
            </a:r>
            <a:r>
              <a:rPr lang="zh-TW" altLang="en-US" dirty="0" smtClean="0">
                <a:ea typeface="微軟正黑體"/>
              </a:rPr>
              <a:t>「數字」，所以要先將字母轉換成為數字 </a:t>
            </a:r>
            <a:r>
              <a:rPr lang="en-US" altLang="zh-TW" dirty="0" smtClean="0">
                <a:ea typeface="微軟正黑體"/>
              </a:rPr>
              <a:t>(</a:t>
            </a:r>
            <a:r>
              <a:rPr lang="zh-TW" altLang="en-US" dirty="0" smtClean="0">
                <a:ea typeface="微軟正黑體"/>
              </a:rPr>
              <a:t>例如</a:t>
            </a:r>
            <a:r>
              <a:rPr lang="en-US" altLang="zh-TW" dirty="0" smtClean="0">
                <a:ea typeface="微軟正黑體"/>
              </a:rPr>
              <a:t>ASCII)</a:t>
            </a:r>
            <a:r>
              <a:rPr lang="zh-TW" altLang="en-US" dirty="0" smtClean="0">
                <a:ea typeface="微軟正黑體"/>
              </a:rPr>
              <a:t> 後才能進行運算，因此密碼學就成了一系列的數學問題。</a:t>
            </a:r>
            <a:endParaRPr lang="zh-TW" altLang="en-US" dirty="0"/>
          </a:p>
        </p:txBody>
      </p:sp>
      <p:sp>
        <p:nvSpPr>
          <p:cNvPr id="3" name="標題 2"/>
          <p:cNvSpPr>
            <a:spLocks noGrp="1"/>
          </p:cNvSpPr>
          <p:nvPr>
            <p:ph type="title"/>
          </p:nvPr>
        </p:nvSpPr>
        <p:spPr/>
        <p:txBody>
          <a:bodyPr/>
          <a:lstStyle/>
          <a:p>
            <a:r>
              <a:rPr lang="zh-TW" altLang="en-US" dirty="0" smtClean="0"/>
              <a:t>近代電腦密碼學</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spcBef>
                <a:spcPts val="1200"/>
              </a:spcBef>
            </a:pPr>
            <a:r>
              <a:rPr lang="en-US" altLang="zh-TW" sz="2000" dirty="0" smtClean="0"/>
              <a:t>Claude Shannon</a:t>
            </a:r>
            <a:r>
              <a:rPr lang="zh-TW" altLang="en-US" sz="2000" dirty="0" smtClean="0"/>
              <a:t>指出傳統加密法最大的問題在於：</a:t>
            </a:r>
            <a:endParaRPr lang="en-US" altLang="zh-TW" sz="2000" dirty="0" smtClean="0"/>
          </a:p>
          <a:p>
            <a:pPr lvl="1">
              <a:spcBef>
                <a:spcPts val="1200"/>
              </a:spcBef>
            </a:pPr>
            <a:r>
              <a:rPr lang="zh-TW" altLang="en-US" dirty="0" smtClean="0"/>
              <a:t>金鑰比訊息短，而且金鑰可以重複使用。</a:t>
            </a:r>
            <a:endParaRPr lang="en-US" altLang="zh-TW" dirty="0" smtClean="0"/>
          </a:p>
          <a:p>
            <a:pPr lvl="1">
              <a:spcBef>
                <a:spcPts val="1200"/>
              </a:spcBef>
            </a:pPr>
            <a:r>
              <a:rPr lang="zh-TW" altLang="en-US" dirty="0" smtClean="0"/>
              <a:t>文字本身透露太多無法隱藏的線索，例如字母出現的頻率。</a:t>
            </a:r>
            <a:endParaRPr lang="en-US" altLang="zh-TW" dirty="0" smtClean="0"/>
          </a:p>
          <a:p>
            <a:pPr lvl="1">
              <a:spcBef>
                <a:spcPts val="1200"/>
              </a:spcBef>
            </a:pPr>
            <a:r>
              <a:rPr lang="zh-TW" altLang="en-US" dirty="0" smtClean="0"/>
              <a:t>自然語言具有某種重複性質 ，例如</a:t>
            </a:r>
            <a:r>
              <a:rPr lang="en-US" altLang="zh-TW" dirty="0" smtClean="0"/>
              <a:t> ‘q’ </a:t>
            </a:r>
            <a:r>
              <a:rPr lang="zh-TW" altLang="en-US" dirty="0" smtClean="0"/>
              <a:t>的後面經常跟的是 </a:t>
            </a:r>
            <a:r>
              <a:rPr lang="en-US" altLang="zh-TW" dirty="0" smtClean="0"/>
              <a:t>‘u’</a:t>
            </a:r>
            <a:r>
              <a:rPr lang="zh-TW" altLang="en-US" dirty="0" smtClean="0"/>
              <a:t> </a:t>
            </a:r>
            <a:r>
              <a:rPr lang="en-US" altLang="zh-TW" dirty="0" smtClean="0"/>
              <a:t>(</a:t>
            </a:r>
            <a:r>
              <a:rPr lang="zh-TW" altLang="en-US" dirty="0" smtClean="0"/>
              <a:t>如</a:t>
            </a:r>
            <a:r>
              <a:rPr lang="en-US" altLang="zh-TW" dirty="0" smtClean="0"/>
              <a:t>queen, quit</a:t>
            </a:r>
            <a:r>
              <a:rPr lang="zh-TW" altLang="en-US" dirty="0" smtClean="0"/>
              <a:t>等</a:t>
            </a:r>
            <a:r>
              <a:rPr lang="en-US" altLang="zh-TW" dirty="0" smtClean="0"/>
              <a:t>)</a:t>
            </a:r>
            <a:r>
              <a:rPr lang="zh-TW" altLang="en-US" dirty="0" smtClean="0"/>
              <a:t>。</a:t>
            </a:r>
            <a:endParaRPr lang="en-US" altLang="zh-TW" dirty="0" smtClean="0"/>
          </a:p>
          <a:p>
            <a:pPr>
              <a:spcBef>
                <a:spcPts val="1200"/>
              </a:spcBef>
            </a:pPr>
            <a:r>
              <a:rPr lang="en-US" altLang="zh-TW" sz="2000" dirty="0" smtClean="0"/>
              <a:t>Shannon </a:t>
            </a:r>
            <a:r>
              <a:rPr lang="zh-TW" altLang="en-US" sz="2000" dirty="0" smtClean="0"/>
              <a:t>指出兩項安全的密碼演算法該有的特質：</a:t>
            </a:r>
            <a:endParaRPr lang="en-US" altLang="zh-TW" sz="2000" dirty="0" smtClean="0"/>
          </a:p>
          <a:p>
            <a:pPr lvl="1">
              <a:spcBef>
                <a:spcPts val="1200"/>
              </a:spcBef>
            </a:pPr>
            <a:r>
              <a:rPr lang="zh-TW" altLang="en-US" u="sng" dirty="0" smtClean="0"/>
              <a:t>混淆性 </a:t>
            </a:r>
            <a:r>
              <a:rPr lang="en-US" altLang="zh-TW" u="sng" dirty="0" smtClean="0"/>
              <a:t>(confusion)</a:t>
            </a:r>
            <a:r>
              <a:rPr lang="zh-TW" altLang="en-US" u="sng" dirty="0" smtClean="0"/>
              <a:t> </a:t>
            </a:r>
            <a:r>
              <a:rPr lang="zh-TW" altLang="en-US" dirty="0" smtClean="0"/>
              <a:t>是指儘量讓加密後的密文看起來不像原文，前面討論的許多替換技巧都為了混淆的特質。</a:t>
            </a:r>
            <a:endParaRPr lang="en-US" altLang="zh-TW" dirty="0" smtClean="0"/>
          </a:p>
          <a:p>
            <a:pPr lvl="1">
              <a:spcBef>
                <a:spcPts val="1200"/>
              </a:spcBef>
            </a:pPr>
            <a:r>
              <a:rPr lang="zh-TW" altLang="en-US" u="sng" dirty="0" smtClean="0"/>
              <a:t>擴散性 </a:t>
            </a:r>
            <a:r>
              <a:rPr lang="en-US" altLang="zh-TW" u="sng" dirty="0" smtClean="0"/>
              <a:t>(diffusion)</a:t>
            </a:r>
            <a:r>
              <a:rPr lang="zh-TW" altLang="en-US" u="sng" dirty="0" smtClean="0"/>
              <a:t> </a:t>
            </a:r>
            <a:r>
              <a:rPr lang="zh-TW" altLang="en-US" dirty="0" smtClean="0"/>
              <a:t>是指當原文做任何一點變更，密文都要起巨大的變化。例如在原文裡改任何一個字，整篇的密文都變了。</a:t>
            </a:r>
            <a:endParaRPr lang="zh-TW" altLang="en-US" dirty="0"/>
          </a:p>
        </p:txBody>
      </p:sp>
      <p:sp>
        <p:nvSpPr>
          <p:cNvPr id="3" name="標題 2"/>
          <p:cNvSpPr>
            <a:spLocks noGrp="1"/>
          </p:cNvSpPr>
          <p:nvPr>
            <p:ph type="title"/>
          </p:nvPr>
        </p:nvSpPr>
        <p:spPr/>
        <p:txBody>
          <a:bodyPr/>
          <a:lstStyle/>
          <a:p>
            <a:r>
              <a:rPr lang="zh-TW" altLang="en-US" dirty="0" smtClean="0"/>
              <a:t>安全的密碼演算法</a:t>
            </a:r>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基本轉換技巧</a:t>
            </a:r>
            <a:endParaRPr lang="zh-TW" altLang="en-US" dirty="0"/>
          </a:p>
        </p:txBody>
      </p:sp>
      <p:sp>
        <p:nvSpPr>
          <p:cNvPr id="4" name="內容版面配置區 3"/>
          <p:cNvSpPr>
            <a:spLocks noGrp="1"/>
          </p:cNvSpPr>
          <p:nvPr>
            <p:ph sz="half" idx="1"/>
          </p:nvPr>
        </p:nvSpPr>
        <p:spPr>
          <a:xfrm>
            <a:off x="285720" y="1285860"/>
            <a:ext cx="4000528" cy="5572140"/>
          </a:xfrm>
        </p:spPr>
        <p:txBody>
          <a:bodyPr>
            <a:normAutofit/>
          </a:bodyPr>
          <a:lstStyle/>
          <a:p>
            <a:r>
              <a:rPr lang="zh-TW" altLang="en-US" dirty="0" smtClean="0"/>
              <a:t>替換 </a:t>
            </a:r>
            <a:r>
              <a:rPr lang="en-US" altLang="zh-TW" dirty="0" smtClean="0"/>
              <a:t>(substitution)</a:t>
            </a:r>
          </a:p>
          <a:p>
            <a:pPr lvl="1"/>
            <a:r>
              <a:rPr lang="zh-TW" altLang="en-US" dirty="0" smtClean="0"/>
              <a:t>將一個值換成另一個值，是提供混淆特質的主要技巧。</a:t>
            </a:r>
            <a:endParaRPr lang="en-US" altLang="zh-TW" dirty="0" smtClean="0"/>
          </a:p>
          <a:p>
            <a:r>
              <a:rPr lang="zh-TW" altLang="en-US" dirty="0" smtClean="0"/>
              <a:t>位移或排列 </a:t>
            </a:r>
            <a:r>
              <a:rPr lang="en-US" altLang="zh-TW" dirty="0" smtClean="0"/>
              <a:t>(permutation)</a:t>
            </a:r>
          </a:p>
          <a:p>
            <a:pPr lvl="1"/>
            <a:r>
              <a:rPr lang="zh-TW" altLang="en-US" dirty="0" smtClean="0"/>
              <a:t>不改變值，只改變彼此相對位置。</a:t>
            </a:r>
            <a:endParaRPr lang="en-US" altLang="zh-TW" dirty="0" smtClean="0"/>
          </a:p>
          <a:p>
            <a:r>
              <a:rPr lang="zh-TW" altLang="en-US" dirty="0" smtClean="0"/>
              <a:t>擴張 </a:t>
            </a:r>
            <a:r>
              <a:rPr lang="en-US" altLang="zh-TW" dirty="0" smtClean="0"/>
              <a:t>(expansion)</a:t>
            </a:r>
          </a:p>
          <a:p>
            <a:pPr lvl="1"/>
            <a:r>
              <a:rPr lang="zh-TW" altLang="en-US" dirty="0" smtClean="0"/>
              <a:t>複製部分資料內容以擴張長度，通常是為了配合金鑰的長度。</a:t>
            </a:r>
            <a:endParaRPr lang="en-US" altLang="zh-TW" dirty="0" smtClean="0"/>
          </a:p>
          <a:p>
            <a:r>
              <a:rPr lang="zh-TW" altLang="en-US" dirty="0" smtClean="0"/>
              <a:t>墊塞 </a:t>
            </a:r>
            <a:r>
              <a:rPr lang="en-US" altLang="zh-TW" dirty="0" smtClean="0"/>
              <a:t>(padding)</a:t>
            </a:r>
          </a:p>
          <a:p>
            <a:pPr lvl="1"/>
            <a:r>
              <a:rPr lang="zh-TW" altLang="en-US" dirty="0" smtClean="0"/>
              <a:t>當密文過短時，在加密前增加一些額外的材料進資料中。</a:t>
            </a:r>
            <a:endParaRPr lang="en-US" altLang="zh-TW" dirty="0" smtClean="0"/>
          </a:p>
          <a:p>
            <a:pPr lvl="1"/>
            <a:endParaRPr lang="zh-TW" altLang="en-US" dirty="0"/>
          </a:p>
        </p:txBody>
      </p:sp>
      <p:sp>
        <p:nvSpPr>
          <p:cNvPr id="5" name="內容版面配置區 4"/>
          <p:cNvSpPr>
            <a:spLocks noGrp="1"/>
          </p:cNvSpPr>
          <p:nvPr>
            <p:ph sz="half" idx="2"/>
          </p:nvPr>
        </p:nvSpPr>
        <p:spPr/>
        <p:txBody>
          <a:bodyPr>
            <a:normAutofit/>
          </a:bodyPr>
          <a:lstStyle/>
          <a:p>
            <a:r>
              <a:rPr lang="zh-TW" altLang="en-US" dirty="0" smtClean="0"/>
              <a:t>壓縮 </a:t>
            </a:r>
            <a:r>
              <a:rPr lang="en-US" altLang="zh-TW" dirty="0" smtClean="0"/>
              <a:t>(compression)</a:t>
            </a:r>
          </a:p>
          <a:p>
            <a:pPr lvl="1"/>
            <a:r>
              <a:rPr lang="zh-TW" altLang="en-US" dirty="0" smtClean="0"/>
              <a:t>在加密前減少資料的重複性。</a:t>
            </a:r>
            <a:r>
              <a:rPr lang="en-US" altLang="zh-TW" dirty="0" smtClean="0"/>
              <a:t>【</a:t>
            </a:r>
            <a:r>
              <a:rPr lang="zh-TW" altLang="en-US" dirty="0" smtClean="0"/>
              <a:t>討論：如果要縮小一個加密檔案，應該先壓縮再加密，還是先加密再壓縮？為什麼？</a:t>
            </a:r>
            <a:r>
              <a:rPr lang="en-US" altLang="zh-TW" dirty="0" smtClean="0"/>
              <a:t>】</a:t>
            </a:r>
          </a:p>
          <a:p>
            <a:r>
              <a:rPr lang="zh-TW" altLang="en-US" dirty="0" smtClean="0"/>
              <a:t>金鑰混合 </a:t>
            </a:r>
            <a:r>
              <a:rPr lang="en-US" altLang="zh-TW" dirty="0" smtClean="0"/>
              <a:t>(key mixing)</a:t>
            </a:r>
          </a:p>
          <a:p>
            <a:pPr lvl="1"/>
            <a:r>
              <a:rPr lang="zh-TW" altLang="en-US" dirty="0" smtClean="0"/>
              <a:t>使用由金鑰衍生出的次金鑰 </a:t>
            </a:r>
            <a:r>
              <a:rPr lang="en-US" altLang="zh-TW" dirty="0" smtClean="0"/>
              <a:t>(sub-key) </a:t>
            </a:r>
            <a:r>
              <a:rPr lang="zh-TW" altLang="en-US" dirty="0" smtClean="0"/>
              <a:t>做分段加密，可避免因同一金鑰重複使用產生之加密規律。</a:t>
            </a:r>
            <a:endParaRPr lang="en-US" altLang="zh-TW" dirty="0" smtClean="0"/>
          </a:p>
          <a:p>
            <a:r>
              <a:rPr lang="zh-TW" altLang="en-US" dirty="0" smtClean="0"/>
              <a:t>初始向量 </a:t>
            </a:r>
            <a:r>
              <a:rPr lang="en-US" altLang="zh-TW" dirty="0" smtClean="0"/>
              <a:t>(initiation vectors, IV)</a:t>
            </a:r>
          </a:p>
          <a:p>
            <a:pPr lvl="1"/>
            <a:r>
              <a:rPr lang="zh-TW" altLang="en-US" dirty="0" smtClean="0"/>
              <a:t>當同一把金鑰被重複使用來產生多個密文時，隨機取得的 </a:t>
            </a:r>
            <a:r>
              <a:rPr lang="en-US" altLang="zh-TW" dirty="0" smtClean="0"/>
              <a:t>IV</a:t>
            </a:r>
            <a:r>
              <a:rPr lang="zh-TW" altLang="en-US" dirty="0" smtClean="0"/>
              <a:t> 可確保各密文的唯一性。</a:t>
            </a:r>
            <a:endParaRPr lang="en-US" altLang="zh-TW"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對稱式加密的基本運作</a:t>
            </a:r>
            <a:endParaRPr lang="zh-TW" altLang="en-US" dirty="0"/>
          </a:p>
        </p:txBody>
      </p:sp>
      <p:grpSp>
        <p:nvGrpSpPr>
          <p:cNvPr id="48" name="群組 47"/>
          <p:cNvGrpSpPr/>
          <p:nvPr/>
        </p:nvGrpSpPr>
        <p:grpSpPr>
          <a:xfrm>
            <a:off x="500034" y="1928802"/>
            <a:ext cx="7715304" cy="3927502"/>
            <a:chOff x="500034" y="1787514"/>
            <a:chExt cx="7715304" cy="3927502"/>
          </a:xfrm>
        </p:grpSpPr>
        <p:sp>
          <p:nvSpPr>
            <p:cNvPr id="4" name="流程圖: 文件 3"/>
            <p:cNvSpPr/>
            <p:nvPr/>
          </p:nvSpPr>
          <p:spPr>
            <a:xfrm>
              <a:off x="500034" y="2500306"/>
              <a:ext cx="1071570" cy="100013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訊息</a:t>
              </a:r>
              <a:endParaRPr lang="en-US" altLang="zh-TW" dirty="0" smtClean="0">
                <a:latin typeface="Calibri" pitchFamily="34" charset="0"/>
              </a:endParaRPr>
            </a:p>
            <a:p>
              <a:pPr algn="ctr"/>
              <a:r>
                <a:rPr lang="zh-TW" altLang="en-US" dirty="0" smtClean="0">
                  <a:latin typeface="Calibri" pitchFamily="34" charset="0"/>
                </a:rPr>
                <a:t>原文</a:t>
              </a:r>
              <a:endParaRPr lang="zh-TW" altLang="en-US" dirty="0">
                <a:latin typeface="Calibri" pitchFamily="34" charset="0"/>
              </a:endParaRPr>
            </a:p>
          </p:txBody>
        </p:sp>
        <p:sp>
          <p:nvSpPr>
            <p:cNvPr id="6" name="流程圖: 文件 5"/>
            <p:cNvSpPr/>
            <p:nvPr/>
          </p:nvSpPr>
          <p:spPr>
            <a:xfrm>
              <a:off x="7143768" y="2500306"/>
              <a:ext cx="1071570" cy="100013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訊息</a:t>
              </a:r>
              <a:endParaRPr lang="en-US" altLang="zh-TW" dirty="0" smtClean="0">
                <a:latin typeface="Calibri" pitchFamily="34" charset="0"/>
              </a:endParaRPr>
            </a:p>
            <a:p>
              <a:pPr algn="ctr"/>
              <a:r>
                <a:rPr lang="zh-TW" altLang="en-US" dirty="0" smtClean="0">
                  <a:latin typeface="Calibri" pitchFamily="34" charset="0"/>
                </a:rPr>
                <a:t>原文</a:t>
              </a:r>
              <a:endParaRPr lang="zh-TW" altLang="en-US" dirty="0">
                <a:latin typeface="Calibri" pitchFamily="34" charset="0"/>
              </a:endParaRPr>
            </a:p>
          </p:txBody>
        </p:sp>
        <p:sp>
          <p:nvSpPr>
            <p:cNvPr id="7" name="橢圓 6"/>
            <p:cNvSpPr/>
            <p:nvPr/>
          </p:nvSpPr>
          <p:spPr>
            <a:xfrm>
              <a:off x="1928794" y="257174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加密</a:t>
              </a:r>
              <a:endParaRPr lang="zh-TW" altLang="en-US" dirty="0">
                <a:latin typeface="Calibri" pitchFamily="34" charset="0"/>
              </a:endParaRPr>
            </a:p>
          </p:txBody>
        </p:sp>
        <p:sp>
          <p:nvSpPr>
            <p:cNvPr id="8" name="橢圓 7"/>
            <p:cNvSpPr/>
            <p:nvPr/>
          </p:nvSpPr>
          <p:spPr>
            <a:xfrm>
              <a:off x="5929322" y="257174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解密</a:t>
              </a:r>
              <a:endParaRPr lang="zh-TW" altLang="en-US" dirty="0">
                <a:latin typeface="Calibri" pitchFamily="34" charset="0"/>
              </a:endParaRPr>
            </a:p>
          </p:txBody>
        </p:sp>
        <p:sp>
          <p:nvSpPr>
            <p:cNvPr id="9" name="矩形 8"/>
            <p:cNvSpPr/>
            <p:nvPr/>
          </p:nvSpPr>
          <p:spPr>
            <a:xfrm>
              <a:off x="3214678" y="2643182"/>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密文</a:t>
              </a:r>
              <a:endParaRPr lang="zh-TW" altLang="en-US" dirty="0">
                <a:latin typeface="Calibri" pitchFamily="34" charset="0"/>
              </a:endParaRPr>
            </a:p>
          </p:txBody>
        </p:sp>
        <p:sp>
          <p:nvSpPr>
            <p:cNvPr id="11" name="矩形 10"/>
            <p:cNvSpPr/>
            <p:nvPr/>
          </p:nvSpPr>
          <p:spPr>
            <a:xfrm>
              <a:off x="4857752" y="2643182"/>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密文</a:t>
              </a:r>
              <a:endParaRPr lang="zh-TW" altLang="en-US" dirty="0">
                <a:latin typeface="Calibri" pitchFamily="34" charset="0"/>
              </a:endParaRPr>
            </a:p>
          </p:txBody>
        </p:sp>
        <p:cxnSp>
          <p:nvCxnSpPr>
            <p:cNvPr id="13" name="直線單箭頭接點 12"/>
            <p:cNvCxnSpPr>
              <a:stCxn id="4" idx="3"/>
              <a:endCxn id="7" idx="2"/>
            </p:cNvCxnSpPr>
            <p:nvPr/>
          </p:nvCxnSpPr>
          <p:spPr>
            <a:xfrm>
              <a:off x="1571604" y="300037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7" idx="6"/>
              <a:endCxn id="9" idx="1"/>
            </p:cNvCxnSpPr>
            <p:nvPr/>
          </p:nvCxnSpPr>
          <p:spPr>
            <a:xfrm>
              <a:off x="2786050"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9" idx="3"/>
              <a:endCxn id="11" idx="1"/>
            </p:cNvCxnSpPr>
            <p:nvPr/>
          </p:nvCxnSpPr>
          <p:spPr>
            <a:xfrm>
              <a:off x="3929058" y="300037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1" idx="3"/>
              <a:endCxn id="8" idx="2"/>
            </p:cNvCxnSpPr>
            <p:nvPr/>
          </p:nvCxnSpPr>
          <p:spPr>
            <a:xfrm>
              <a:off x="5572132" y="300037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8" idx="6"/>
              <a:endCxn id="6" idx="1"/>
            </p:cNvCxnSpPr>
            <p:nvPr/>
          </p:nvCxnSpPr>
          <p:spPr>
            <a:xfrm>
              <a:off x="6786578" y="300037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1928794" y="3857628"/>
              <a:ext cx="85725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金鑰</a:t>
              </a:r>
              <a:endParaRPr lang="zh-TW" altLang="en-US" dirty="0">
                <a:latin typeface="Calibri" pitchFamily="34" charset="0"/>
              </a:endParaRPr>
            </a:p>
          </p:txBody>
        </p:sp>
        <p:sp>
          <p:nvSpPr>
            <p:cNvPr id="23" name="圓角矩形 22"/>
            <p:cNvSpPr/>
            <p:nvPr/>
          </p:nvSpPr>
          <p:spPr>
            <a:xfrm>
              <a:off x="5929322" y="3857628"/>
              <a:ext cx="85725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金鑰</a:t>
              </a:r>
              <a:endParaRPr lang="zh-TW" altLang="en-US" dirty="0">
                <a:latin typeface="Calibri" pitchFamily="34" charset="0"/>
              </a:endParaRPr>
            </a:p>
          </p:txBody>
        </p:sp>
        <p:cxnSp>
          <p:nvCxnSpPr>
            <p:cNvPr id="25" name="直線單箭頭接點 24"/>
            <p:cNvCxnSpPr>
              <a:stCxn id="22" idx="0"/>
              <a:endCxn id="7" idx="4"/>
            </p:cNvCxnSpPr>
            <p:nvPr/>
          </p:nvCxnSpPr>
          <p:spPr>
            <a:xfrm rot="5400000" flipH="1" flipV="1">
              <a:off x="2143108" y="364331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3" idx="0"/>
              <a:endCxn id="8" idx="4"/>
            </p:cNvCxnSpPr>
            <p:nvPr/>
          </p:nvCxnSpPr>
          <p:spPr>
            <a:xfrm rot="5400000" flipH="1" flipV="1">
              <a:off x="6143636" y="364331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2394332" y="3750868"/>
              <a:ext cx="3927502" cy="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弧形接點 38"/>
            <p:cNvCxnSpPr>
              <a:stCxn id="22" idx="2"/>
              <a:endCxn id="23" idx="2"/>
            </p:cNvCxnSpPr>
            <p:nvPr/>
          </p:nvCxnSpPr>
          <p:spPr>
            <a:xfrm rot="16200000" flipH="1">
              <a:off x="4357686" y="2214554"/>
              <a:ext cx="1588" cy="4000528"/>
            </a:xfrm>
            <a:prstGeom prst="curvedConnector3">
              <a:avLst>
                <a:gd name="adj1" fmla="val 46941765"/>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3143240" y="5000636"/>
              <a:ext cx="1107996" cy="369332"/>
            </a:xfrm>
            <a:prstGeom prst="rect">
              <a:avLst/>
            </a:prstGeom>
            <a:noFill/>
          </p:spPr>
          <p:txBody>
            <a:bodyPr wrap="none" rtlCol="0">
              <a:spAutoFit/>
            </a:bodyPr>
            <a:lstStyle/>
            <a:p>
              <a:r>
                <a:rPr lang="zh-TW" altLang="en-US" dirty="0" smtClean="0">
                  <a:latin typeface="Calibri" pitchFamily="34" charset="0"/>
                </a:rPr>
                <a:t>金鑰傳送</a:t>
              </a:r>
              <a:endParaRPr lang="zh-TW" altLang="en-US" dirty="0">
                <a:latin typeface="Calibri" pitchFamily="34" charset="0"/>
              </a:endParaRPr>
            </a:p>
          </p:txBody>
        </p:sp>
        <p:sp>
          <p:nvSpPr>
            <p:cNvPr id="43" name="文字方塊 42"/>
            <p:cNvSpPr txBox="1"/>
            <p:nvPr/>
          </p:nvSpPr>
          <p:spPr>
            <a:xfrm>
              <a:off x="3821194" y="2143116"/>
              <a:ext cx="1107996" cy="369332"/>
            </a:xfrm>
            <a:prstGeom prst="rect">
              <a:avLst/>
            </a:prstGeom>
            <a:noFill/>
          </p:spPr>
          <p:txBody>
            <a:bodyPr wrap="none" rtlCol="0">
              <a:spAutoFit/>
            </a:bodyPr>
            <a:lstStyle/>
            <a:p>
              <a:r>
                <a:rPr lang="zh-TW" altLang="en-US" dirty="0" smtClean="0">
                  <a:latin typeface="Calibri" pitchFamily="34" charset="0"/>
                </a:rPr>
                <a:t>密文傳送</a:t>
              </a:r>
              <a:endParaRPr lang="zh-TW" altLang="en-US" dirty="0">
                <a:latin typeface="Calibri" pitchFamily="34" charset="0"/>
              </a:endParaRPr>
            </a:p>
          </p:txBody>
        </p:sp>
        <p:sp>
          <p:nvSpPr>
            <p:cNvPr id="44" name="文字方塊 43"/>
            <p:cNvSpPr txBox="1"/>
            <p:nvPr/>
          </p:nvSpPr>
          <p:spPr>
            <a:xfrm>
              <a:off x="642910" y="1857364"/>
              <a:ext cx="1338828" cy="369332"/>
            </a:xfrm>
            <a:prstGeom prst="rect">
              <a:avLst/>
            </a:prstGeom>
            <a:noFill/>
          </p:spPr>
          <p:txBody>
            <a:bodyPr wrap="none" rtlCol="0">
              <a:spAutoFit/>
            </a:bodyPr>
            <a:lstStyle/>
            <a:p>
              <a:r>
                <a:rPr lang="zh-TW" altLang="en-US" dirty="0" smtClean="0">
                  <a:latin typeface="Calibri" pitchFamily="34" charset="0"/>
                </a:rPr>
                <a:t>訊息傳送方</a:t>
              </a:r>
              <a:endParaRPr lang="zh-TW" altLang="en-US" dirty="0">
                <a:latin typeface="Calibri" pitchFamily="34" charset="0"/>
              </a:endParaRPr>
            </a:p>
          </p:txBody>
        </p:sp>
        <p:sp>
          <p:nvSpPr>
            <p:cNvPr id="46" name="文字方塊 45"/>
            <p:cNvSpPr txBox="1"/>
            <p:nvPr/>
          </p:nvSpPr>
          <p:spPr>
            <a:xfrm>
              <a:off x="6733634" y="1857364"/>
              <a:ext cx="1338828" cy="369332"/>
            </a:xfrm>
            <a:prstGeom prst="rect">
              <a:avLst/>
            </a:prstGeom>
            <a:noFill/>
          </p:spPr>
          <p:txBody>
            <a:bodyPr wrap="none" rtlCol="0">
              <a:spAutoFit/>
            </a:bodyPr>
            <a:lstStyle/>
            <a:p>
              <a:r>
                <a:rPr lang="zh-TW" altLang="en-US" dirty="0" smtClean="0">
                  <a:latin typeface="Calibri" pitchFamily="34" charset="0"/>
                </a:rPr>
                <a:t>訊息接收方</a:t>
              </a:r>
              <a:endParaRPr lang="zh-TW" altLang="en-US" dirty="0">
                <a:latin typeface="Calibri" pitchFamily="34" charset="0"/>
              </a:endParaRPr>
            </a:p>
          </p:txBody>
        </p:sp>
      </p:grpSp>
      <p:sp>
        <p:nvSpPr>
          <p:cNvPr id="26" name="文字方塊 25"/>
          <p:cNvSpPr txBox="1"/>
          <p:nvPr/>
        </p:nvSpPr>
        <p:spPr>
          <a:xfrm>
            <a:off x="5286380" y="5214950"/>
            <a:ext cx="3214710" cy="1200329"/>
          </a:xfrm>
          <a:prstGeom prst="rect">
            <a:avLst/>
          </a:prstGeom>
          <a:noFill/>
          <a:ln>
            <a:solidFill>
              <a:schemeClr val="accent1"/>
            </a:solidFill>
          </a:ln>
        </p:spPr>
        <p:txBody>
          <a:bodyPr wrap="square" rtlCol="0">
            <a:spAutoFit/>
          </a:bodyPr>
          <a:lstStyle/>
          <a:p>
            <a:r>
              <a:rPr lang="zh-TW" altLang="en-US" dirty="0" smtClean="0">
                <a:solidFill>
                  <a:srgbClr val="660033"/>
                </a:solidFill>
                <a:latin typeface="Calibri" pitchFamily="34" charset="0"/>
                <a:ea typeface="微軟正黑體"/>
              </a:rPr>
              <a:t>說明：「對稱式</a:t>
            </a:r>
            <a:r>
              <a:rPr lang="en-US" altLang="zh-TW" dirty="0" smtClean="0">
                <a:solidFill>
                  <a:srgbClr val="660033"/>
                </a:solidFill>
                <a:latin typeface="Calibri" pitchFamily="34" charset="0"/>
                <a:ea typeface="微軟正黑體"/>
              </a:rPr>
              <a:t>(symmetric)</a:t>
            </a:r>
            <a:r>
              <a:rPr lang="zh-TW" altLang="en-US" dirty="0" smtClean="0">
                <a:solidFill>
                  <a:srgbClr val="660033"/>
                </a:solidFill>
                <a:latin typeface="Calibri" pitchFamily="34" charset="0"/>
                <a:ea typeface="微軟正黑體"/>
              </a:rPr>
              <a:t>」加密法是指</a:t>
            </a:r>
            <a:r>
              <a:rPr lang="zh-TW" altLang="en-US" dirty="0" smtClean="0">
                <a:solidFill>
                  <a:srgbClr val="660033"/>
                </a:solidFill>
                <a:latin typeface="Calibri" pitchFamily="34" charset="0"/>
              </a:rPr>
              <a:t>加密與解密使用相同但逆向的運算法；且</a:t>
            </a:r>
            <a:r>
              <a:rPr lang="zh-TW" altLang="en-US" dirty="0" smtClean="0">
                <a:solidFill>
                  <a:srgbClr val="660033"/>
                </a:solidFill>
                <a:latin typeface="Calibri" pitchFamily="34" charset="0"/>
                <a:ea typeface="微軟正黑體"/>
              </a:rPr>
              <a:t>加、解密使用相同的金鑰。</a:t>
            </a:r>
            <a:endParaRPr lang="zh-TW" altLang="en-US" dirty="0">
              <a:solidFill>
                <a:srgbClr val="660033"/>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4934352" cy="5357850"/>
          </a:xfrm>
        </p:spPr>
        <p:txBody>
          <a:bodyPr>
            <a:normAutofit/>
          </a:bodyPr>
          <a:lstStyle/>
          <a:p>
            <a:pPr>
              <a:spcBef>
                <a:spcPts val="1200"/>
              </a:spcBef>
            </a:pPr>
            <a:r>
              <a:rPr lang="en-US" altLang="zh-TW" sz="2000" dirty="0" smtClean="0"/>
              <a:t>1973</a:t>
            </a:r>
            <a:r>
              <a:rPr lang="zh-TW" altLang="en-US" sz="2000" dirty="0" smtClean="0"/>
              <a:t>年美國國家標準局公開徵求標準加密系統，</a:t>
            </a:r>
            <a:r>
              <a:rPr lang="en-US" altLang="zh-TW" sz="2000" dirty="0" smtClean="0"/>
              <a:t>IBM</a:t>
            </a:r>
            <a:r>
              <a:rPr lang="zh-TW" altLang="en-US" sz="2000" dirty="0" smtClean="0"/>
              <a:t>的 </a:t>
            </a:r>
            <a:r>
              <a:rPr lang="en-US" altLang="zh-TW" sz="2000" dirty="0" smtClean="0"/>
              <a:t>Lucifer</a:t>
            </a:r>
            <a:r>
              <a:rPr lang="zh-TW" altLang="en-US" sz="2000" dirty="0" smtClean="0"/>
              <a:t> 被選中，經修改後命名為資料加密標準 </a:t>
            </a:r>
            <a:r>
              <a:rPr lang="en-US" altLang="zh-TW" sz="2000" dirty="0" smtClean="0"/>
              <a:t>(Data Encryption Standard) </a:t>
            </a:r>
            <a:r>
              <a:rPr lang="zh-TW" altLang="en-US" sz="2000" dirty="0" smtClean="0"/>
              <a:t>簡稱 </a:t>
            </a:r>
            <a:r>
              <a:rPr lang="en-US" altLang="zh-TW" sz="2000" dirty="0" smtClean="0"/>
              <a:t>DES</a:t>
            </a:r>
            <a:r>
              <a:rPr lang="zh-TW" altLang="en-US" sz="2000" dirty="0" smtClean="0"/>
              <a:t>。</a:t>
            </a:r>
            <a:endParaRPr lang="en-US" altLang="zh-TW" sz="2000" dirty="0" smtClean="0"/>
          </a:p>
          <a:p>
            <a:pPr>
              <a:spcBef>
                <a:spcPts val="1200"/>
              </a:spcBef>
            </a:pPr>
            <a:r>
              <a:rPr lang="en-US" altLang="zh-TW" sz="2000" dirty="0" smtClean="0"/>
              <a:t>DES</a:t>
            </a:r>
            <a:r>
              <a:rPr lang="zh-TW" altLang="en-US" sz="2000" dirty="0" smtClean="0"/>
              <a:t>是一種對稱式加密法，每次加密</a:t>
            </a:r>
            <a:r>
              <a:rPr lang="en-US" altLang="zh-TW" sz="2000" dirty="0" smtClean="0"/>
              <a:t>64</a:t>
            </a:r>
            <a:r>
              <a:rPr lang="zh-TW" altLang="en-US" sz="2000" dirty="0" smtClean="0"/>
              <a:t>位元的原文，經初始排列後，一半的原文 </a:t>
            </a:r>
            <a:r>
              <a:rPr lang="en-US" altLang="zh-TW" sz="2000" dirty="0" smtClean="0"/>
              <a:t>(32</a:t>
            </a:r>
            <a:r>
              <a:rPr lang="zh-TW" altLang="en-US" sz="2000" dirty="0" smtClean="0"/>
              <a:t>位元</a:t>
            </a:r>
            <a:r>
              <a:rPr lang="en-US" altLang="zh-TW" sz="2000" dirty="0" smtClean="0"/>
              <a:t>)</a:t>
            </a:r>
            <a:r>
              <a:rPr lang="zh-TW" altLang="en-US" sz="2000" dirty="0" smtClean="0"/>
              <a:t> 進 </a:t>
            </a:r>
            <a:r>
              <a:rPr lang="en-US" altLang="zh-TW" sz="2000" dirty="0" smtClean="0"/>
              <a:t>F-function</a:t>
            </a:r>
            <a:r>
              <a:rPr lang="zh-TW" altLang="en-US" sz="2000" dirty="0" smtClean="0"/>
              <a:t> 運算，結果再與另一半做互斥或 </a:t>
            </a:r>
            <a:r>
              <a:rPr lang="en-US" altLang="zh-TW" sz="2000" dirty="0" smtClean="0"/>
              <a:t>(XOR)</a:t>
            </a:r>
            <a:r>
              <a:rPr lang="zh-TW" altLang="en-US" sz="2000" dirty="0" smtClean="0"/>
              <a:t>。經過</a:t>
            </a:r>
            <a:r>
              <a:rPr lang="en-US" altLang="zh-TW" sz="2000" dirty="0" smtClean="0"/>
              <a:t>16</a:t>
            </a:r>
            <a:r>
              <a:rPr lang="zh-TW" altLang="en-US" sz="2000" dirty="0" smtClean="0"/>
              <a:t>圈類似的運算與最終排列，就得到</a:t>
            </a:r>
            <a:r>
              <a:rPr lang="en-US" altLang="zh-TW" sz="2000" dirty="0" smtClean="0"/>
              <a:t>64</a:t>
            </a:r>
            <a:r>
              <a:rPr lang="zh-TW" altLang="en-US" sz="2000" dirty="0" smtClean="0"/>
              <a:t>位元的密文。</a:t>
            </a:r>
            <a:endParaRPr lang="en-US" altLang="zh-TW" sz="2000" dirty="0" smtClean="0"/>
          </a:p>
          <a:p>
            <a:pPr>
              <a:spcBef>
                <a:spcPts val="1200"/>
              </a:spcBef>
            </a:pPr>
            <a:r>
              <a:rPr lang="en-US" altLang="zh-TW" sz="2000" dirty="0" smtClean="0"/>
              <a:t>DES</a:t>
            </a:r>
            <a:r>
              <a:rPr lang="zh-TW" altLang="en-US" sz="2000" dirty="0" smtClean="0"/>
              <a:t> 使用</a:t>
            </a:r>
            <a:r>
              <a:rPr lang="en-US" altLang="zh-TW" sz="2000" dirty="0" smtClean="0"/>
              <a:t>56</a:t>
            </a:r>
            <a:r>
              <a:rPr lang="zh-TW" altLang="en-US" sz="2000" dirty="0" smtClean="0"/>
              <a:t>位元的金鑰，以衍生的</a:t>
            </a:r>
            <a:r>
              <a:rPr lang="en-US" altLang="zh-TW" sz="2000" dirty="0" smtClean="0"/>
              <a:t>48</a:t>
            </a:r>
            <a:r>
              <a:rPr lang="zh-TW" altLang="en-US" sz="2000" dirty="0" smtClean="0"/>
              <a:t>位元次金鑰進入每個 </a:t>
            </a:r>
            <a:r>
              <a:rPr lang="en-US" altLang="zh-TW" sz="2000" dirty="0" smtClean="0"/>
              <a:t>F-function</a:t>
            </a:r>
            <a:r>
              <a:rPr lang="zh-TW" altLang="en-US" sz="2000" dirty="0" smtClean="0"/>
              <a:t>，金鑰另有</a:t>
            </a:r>
            <a:r>
              <a:rPr lang="en-US" altLang="zh-TW" sz="2000" dirty="0" smtClean="0"/>
              <a:t>8</a:t>
            </a:r>
            <a:r>
              <a:rPr lang="zh-TW" altLang="en-US" sz="2000" dirty="0" smtClean="0"/>
              <a:t>位元的 </a:t>
            </a:r>
            <a:r>
              <a:rPr lang="en-US" altLang="zh-TW" sz="2000" dirty="0" smtClean="0"/>
              <a:t>parity bits</a:t>
            </a:r>
            <a:r>
              <a:rPr lang="zh-TW" altLang="en-US" sz="2000" dirty="0" smtClean="0"/>
              <a:t>，總共也是</a:t>
            </a:r>
            <a:r>
              <a:rPr lang="en-US" altLang="zh-TW" sz="2000" dirty="0" smtClean="0"/>
              <a:t>64</a:t>
            </a:r>
            <a:r>
              <a:rPr lang="zh-TW" altLang="en-US" sz="2000" dirty="0" smtClean="0"/>
              <a:t>位元。</a:t>
            </a:r>
            <a:endParaRPr lang="en-US" altLang="zh-TW" sz="2000" dirty="0" smtClean="0"/>
          </a:p>
          <a:p>
            <a:pPr>
              <a:spcBef>
                <a:spcPts val="1200"/>
              </a:spcBef>
            </a:pPr>
            <a:endParaRPr lang="zh-TW" altLang="en-US" sz="2000" dirty="0"/>
          </a:p>
        </p:txBody>
      </p:sp>
      <p:sp>
        <p:nvSpPr>
          <p:cNvPr id="2" name="標題 1"/>
          <p:cNvSpPr>
            <a:spLocks noGrp="1"/>
          </p:cNvSpPr>
          <p:nvPr>
            <p:ph type="title"/>
          </p:nvPr>
        </p:nvSpPr>
        <p:spPr/>
        <p:txBody>
          <a:bodyPr/>
          <a:lstStyle/>
          <a:p>
            <a:r>
              <a:rPr lang="en-US" altLang="zh-TW" dirty="0" smtClean="0"/>
              <a:t>DES</a:t>
            </a:r>
            <a:r>
              <a:rPr lang="zh-TW" altLang="en-US" dirty="0" smtClean="0"/>
              <a:t>加密法</a:t>
            </a:r>
            <a:endParaRPr lang="zh-TW" altLang="en-US" dirty="0"/>
          </a:p>
        </p:txBody>
      </p:sp>
      <p:grpSp>
        <p:nvGrpSpPr>
          <p:cNvPr id="56" name="群組 55"/>
          <p:cNvGrpSpPr/>
          <p:nvPr/>
        </p:nvGrpSpPr>
        <p:grpSpPr>
          <a:xfrm>
            <a:off x="6000760" y="357166"/>
            <a:ext cx="1928826" cy="6215106"/>
            <a:chOff x="6000760" y="357166"/>
            <a:chExt cx="1928826" cy="6215106"/>
          </a:xfrm>
        </p:grpSpPr>
        <p:sp>
          <p:nvSpPr>
            <p:cNvPr id="139" name="矩形 138"/>
            <p:cNvSpPr/>
            <p:nvPr/>
          </p:nvSpPr>
          <p:spPr>
            <a:xfrm>
              <a:off x="6000760" y="785794"/>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初始排列 </a:t>
              </a:r>
              <a:r>
                <a:rPr lang="en-US" altLang="zh-TW" dirty="0" smtClean="0">
                  <a:latin typeface="Calibri" pitchFamily="34" charset="0"/>
                </a:rPr>
                <a:t>(IP)</a:t>
              </a:r>
              <a:endParaRPr lang="zh-TW" altLang="en-US" dirty="0">
                <a:latin typeface="Calibri" pitchFamily="34" charset="0"/>
              </a:endParaRPr>
            </a:p>
          </p:txBody>
        </p:sp>
        <p:sp>
          <p:nvSpPr>
            <p:cNvPr id="142" name="矩形 141"/>
            <p:cNvSpPr/>
            <p:nvPr/>
          </p:nvSpPr>
          <p:spPr>
            <a:xfrm>
              <a:off x="6500826" y="1357298"/>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144" name="矩形 143"/>
            <p:cNvSpPr/>
            <p:nvPr/>
          </p:nvSpPr>
          <p:spPr>
            <a:xfrm>
              <a:off x="6500826" y="2285992"/>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154" name="流程圖: 或 153"/>
            <p:cNvSpPr/>
            <p:nvPr/>
          </p:nvSpPr>
          <p:spPr>
            <a:xfrm>
              <a:off x="6000760" y="1428736"/>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155" name="流程圖: 或 154"/>
            <p:cNvSpPr/>
            <p:nvPr/>
          </p:nvSpPr>
          <p:spPr>
            <a:xfrm>
              <a:off x="6000760" y="2357430"/>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cxnSp>
          <p:nvCxnSpPr>
            <p:cNvPr id="160" name="直線單箭頭接點 159"/>
            <p:cNvCxnSpPr>
              <a:endCxn id="154" idx="0"/>
            </p:cNvCxnSpPr>
            <p:nvPr/>
          </p:nvCxnSpPr>
          <p:spPr>
            <a:xfrm rot="5400000">
              <a:off x="6000760" y="128586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a:xfrm rot="5400000">
              <a:off x="7428726" y="1500174"/>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a:xfrm rot="10800000" flipV="1">
              <a:off x="6143636" y="1857364"/>
              <a:ext cx="1643074"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endCxn id="155" idx="0"/>
            </p:cNvCxnSpPr>
            <p:nvPr/>
          </p:nvCxnSpPr>
          <p:spPr>
            <a:xfrm rot="5400000">
              <a:off x="6036479" y="2250273"/>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42" idx="3"/>
            </p:cNvCxnSpPr>
            <p:nvPr/>
          </p:nvCxnSpPr>
          <p:spPr>
            <a:xfrm rot="10800000">
              <a:off x="7358082" y="157161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42" idx="1"/>
              <a:endCxn id="154" idx="6"/>
            </p:cNvCxnSpPr>
            <p:nvPr/>
          </p:nvCxnSpPr>
          <p:spPr>
            <a:xfrm rot="10800000">
              <a:off x="6286512" y="157161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直線接點 189"/>
            <p:cNvCxnSpPr>
              <a:stCxn id="154" idx="4"/>
            </p:cNvCxnSpPr>
            <p:nvPr/>
          </p:nvCxnSpPr>
          <p:spPr>
            <a:xfrm rot="5400000">
              <a:off x="6072198" y="178592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a:xfrm>
              <a:off x="6143636" y="278605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a:xfrm rot="5400000">
              <a:off x="7394595" y="246458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a:xfrm rot="10800000" flipV="1">
              <a:off x="6143636" y="278605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直線接點 195"/>
            <p:cNvCxnSpPr/>
            <p:nvPr/>
          </p:nvCxnSpPr>
          <p:spPr>
            <a:xfrm rot="5400000">
              <a:off x="6072992" y="271382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a:xfrm>
              <a:off x="6143636" y="1857364"/>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endCxn id="144" idx="3"/>
            </p:cNvCxnSpPr>
            <p:nvPr/>
          </p:nvCxnSpPr>
          <p:spPr>
            <a:xfrm rot="10800000">
              <a:off x="7358082" y="250030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44" idx="1"/>
              <a:endCxn id="155" idx="6"/>
            </p:cNvCxnSpPr>
            <p:nvPr/>
          </p:nvCxnSpPr>
          <p:spPr>
            <a:xfrm rot="10800000">
              <a:off x="6286512" y="250030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直線接點 206"/>
            <p:cNvCxnSpPr/>
            <p:nvPr/>
          </p:nvCxnSpPr>
          <p:spPr>
            <a:xfrm rot="5400000">
              <a:off x="7643834" y="3143248"/>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a:xfrm rot="5400000">
              <a:off x="6072992" y="3142454"/>
              <a:ext cx="14287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6000760" y="5786454"/>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最終排列 </a:t>
              </a:r>
              <a:r>
                <a:rPr lang="en-US" altLang="zh-TW" dirty="0" smtClean="0">
                  <a:latin typeface="Calibri" pitchFamily="34" charset="0"/>
                </a:rPr>
                <a:t>(FP)</a:t>
              </a:r>
              <a:endParaRPr lang="zh-TW" altLang="en-US" dirty="0">
                <a:latin typeface="Calibri" pitchFamily="34" charset="0"/>
              </a:endParaRPr>
            </a:p>
          </p:txBody>
        </p:sp>
        <p:sp>
          <p:nvSpPr>
            <p:cNvPr id="233" name="矩形 232"/>
            <p:cNvSpPr/>
            <p:nvPr/>
          </p:nvSpPr>
          <p:spPr>
            <a:xfrm>
              <a:off x="6500826" y="5143512"/>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234" name="矩形 233"/>
            <p:cNvSpPr/>
            <p:nvPr/>
          </p:nvSpPr>
          <p:spPr>
            <a:xfrm>
              <a:off x="6500826" y="4214818"/>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235" name="流程圖: 或 234"/>
            <p:cNvSpPr/>
            <p:nvPr/>
          </p:nvSpPr>
          <p:spPr>
            <a:xfrm flipV="1">
              <a:off x="6000760" y="5214950"/>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236" name="流程圖: 或 235"/>
            <p:cNvSpPr/>
            <p:nvPr/>
          </p:nvSpPr>
          <p:spPr>
            <a:xfrm flipV="1">
              <a:off x="6000760" y="4286256"/>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cxnSp>
          <p:nvCxnSpPr>
            <p:cNvPr id="237" name="直線單箭頭接點 236"/>
            <p:cNvCxnSpPr/>
            <p:nvPr/>
          </p:nvCxnSpPr>
          <p:spPr>
            <a:xfrm rot="5400000">
              <a:off x="6000760" y="564199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直線接點 238"/>
            <p:cNvCxnSpPr/>
            <p:nvPr/>
          </p:nvCxnSpPr>
          <p:spPr>
            <a:xfrm rot="10800000">
              <a:off x="6143636" y="4786322"/>
              <a:ext cx="1643074"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直線單箭頭接點 240"/>
            <p:cNvCxnSpPr>
              <a:endCxn id="233" idx="3"/>
            </p:cNvCxnSpPr>
            <p:nvPr/>
          </p:nvCxnSpPr>
          <p:spPr>
            <a:xfrm rot="10800000" flipV="1">
              <a:off x="7358082" y="535623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直線單箭頭接點 241"/>
            <p:cNvCxnSpPr>
              <a:stCxn id="233" idx="1"/>
              <a:endCxn id="235" idx="6"/>
            </p:cNvCxnSpPr>
            <p:nvPr/>
          </p:nvCxnSpPr>
          <p:spPr>
            <a:xfrm rot="10800000">
              <a:off x="6286512" y="535782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直線接點 243"/>
            <p:cNvCxnSpPr/>
            <p:nvPr/>
          </p:nvCxnSpPr>
          <p:spPr>
            <a:xfrm flipV="1">
              <a:off x="6143636" y="385762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線接點 244"/>
            <p:cNvCxnSpPr/>
            <p:nvPr/>
          </p:nvCxnSpPr>
          <p:spPr>
            <a:xfrm rot="16200000" flipV="1">
              <a:off x="7394595" y="446405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直線接點 245"/>
            <p:cNvCxnSpPr/>
            <p:nvPr/>
          </p:nvCxnSpPr>
          <p:spPr>
            <a:xfrm rot="10800000">
              <a:off x="6143636" y="385762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直線接點 247"/>
            <p:cNvCxnSpPr/>
            <p:nvPr/>
          </p:nvCxnSpPr>
          <p:spPr>
            <a:xfrm flipV="1">
              <a:off x="6143636" y="4786322"/>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直線單箭頭接點 248"/>
            <p:cNvCxnSpPr>
              <a:endCxn id="234" idx="3"/>
            </p:cNvCxnSpPr>
            <p:nvPr/>
          </p:nvCxnSpPr>
          <p:spPr>
            <a:xfrm rot="10800000" flipV="1">
              <a:off x="7358082" y="4427544"/>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線單箭頭接點 249"/>
            <p:cNvCxnSpPr>
              <a:stCxn id="234" idx="1"/>
              <a:endCxn id="236" idx="6"/>
            </p:cNvCxnSpPr>
            <p:nvPr/>
          </p:nvCxnSpPr>
          <p:spPr>
            <a:xfrm rot="10800000">
              <a:off x="6286512" y="442913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1" name="直線接點 250"/>
            <p:cNvCxnSpPr/>
            <p:nvPr/>
          </p:nvCxnSpPr>
          <p:spPr>
            <a:xfrm rot="16200000" flipV="1">
              <a:off x="7643834" y="37846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直線接點 251"/>
            <p:cNvCxnSpPr/>
            <p:nvPr/>
          </p:nvCxnSpPr>
          <p:spPr>
            <a:xfrm rot="16200000" flipV="1">
              <a:off x="6072992" y="378539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直線接點 253"/>
            <p:cNvCxnSpPr/>
            <p:nvPr/>
          </p:nvCxnSpPr>
          <p:spPr>
            <a:xfrm rot="5400000">
              <a:off x="5893603" y="3464719"/>
              <a:ext cx="500066"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6" name="直線接點 255"/>
            <p:cNvCxnSpPr/>
            <p:nvPr/>
          </p:nvCxnSpPr>
          <p:spPr>
            <a:xfrm rot="5400000">
              <a:off x="7464445" y="3463925"/>
              <a:ext cx="500066"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7" name="文字方塊 256"/>
            <p:cNvSpPr txBox="1"/>
            <p:nvPr/>
          </p:nvSpPr>
          <p:spPr>
            <a:xfrm>
              <a:off x="6292182" y="357166"/>
              <a:ext cx="1351652" cy="369332"/>
            </a:xfrm>
            <a:prstGeom prst="rect">
              <a:avLst/>
            </a:prstGeom>
            <a:noFill/>
          </p:spPr>
          <p:txBody>
            <a:bodyPr wrap="none" rtlCol="0">
              <a:spAutoFit/>
            </a:bodyPr>
            <a:lstStyle/>
            <a:p>
              <a:r>
                <a:rPr lang="en-US" altLang="zh-TW" dirty="0" smtClean="0">
                  <a:latin typeface="Calibri" pitchFamily="34" charset="0"/>
                </a:rPr>
                <a:t>64</a:t>
              </a:r>
              <a:r>
                <a:rPr lang="zh-TW" altLang="en-US" dirty="0" smtClean="0">
                  <a:latin typeface="Calibri" pitchFamily="34" charset="0"/>
                </a:rPr>
                <a:t>位元原文</a:t>
              </a:r>
              <a:endParaRPr lang="zh-TW" altLang="en-US" dirty="0">
                <a:latin typeface="Calibri" pitchFamily="34" charset="0"/>
              </a:endParaRPr>
            </a:p>
          </p:txBody>
        </p:sp>
        <p:sp>
          <p:nvSpPr>
            <p:cNvPr id="258" name="文字方塊 257"/>
            <p:cNvSpPr txBox="1"/>
            <p:nvPr/>
          </p:nvSpPr>
          <p:spPr>
            <a:xfrm>
              <a:off x="6292182" y="6202940"/>
              <a:ext cx="1351652" cy="369332"/>
            </a:xfrm>
            <a:prstGeom prst="rect">
              <a:avLst/>
            </a:prstGeom>
            <a:noFill/>
          </p:spPr>
          <p:txBody>
            <a:bodyPr wrap="none" rtlCol="0">
              <a:spAutoFit/>
            </a:bodyPr>
            <a:lstStyle/>
            <a:p>
              <a:r>
                <a:rPr lang="en-US" altLang="zh-TW" dirty="0" smtClean="0">
                  <a:latin typeface="Calibri" pitchFamily="34" charset="0"/>
                </a:rPr>
                <a:t>64</a:t>
              </a:r>
              <a:r>
                <a:rPr lang="zh-TW" altLang="en-US" dirty="0" smtClean="0">
                  <a:latin typeface="Calibri" pitchFamily="34" charset="0"/>
                </a:rPr>
                <a:t>位元密文</a:t>
              </a:r>
              <a:endParaRPr lang="zh-TW" altLang="en-US" dirty="0">
                <a:latin typeface="Calibri" pitchFamily="34" charset="0"/>
              </a:endParaRPr>
            </a:p>
          </p:txBody>
        </p:sp>
        <p:cxnSp>
          <p:nvCxnSpPr>
            <p:cNvPr id="260" name="直線單箭頭接點 259"/>
            <p:cNvCxnSpPr/>
            <p:nvPr/>
          </p:nvCxnSpPr>
          <p:spPr>
            <a:xfrm rot="5400000">
              <a:off x="6036479" y="678637"/>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rot="5400000">
              <a:off x="7678759" y="677843"/>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rot="5400000">
              <a:off x="6037273" y="6250007"/>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rot="5400000">
              <a:off x="7680347" y="6250007"/>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rot="5400000">
              <a:off x="6071404" y="4214818"/>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a:endCxn id="235" idx="4"/>
            </p:cNvCxnSpPr>
            <p:nvPr/>
          </p:nvCxnSpPr>
          <p:spPr>
            <a:xfrm rot="5400000">
              <a:off x="6072198" y="5143512"/>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9" name="直線單箭頭接點 268"/>
            <p:cNvCxnSpPr/>
            <p:nvPr/>
          </p:nvCxnSpPr>
          <p:spPr>
            <a:xfrm rot="5400000">
              <a:off x="7429520" y="542926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1" name="直線接點 270"/>
            <p:cNvCxnSpPr>
              <a:stCxn id="236" idx="0"/>
            </p:cNvCxnSpPr>
            <p:nvPr/>
          </p:nvCxnSpPr>
          <p:spPr>
            <a:xfrm rot="5400000">
              <a:off x="6036479" y="4679165"/>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2" name="文字方塊 271"/>
            <p:cNvSpPr txBox="1"/>
            <p:nvPr/>
          </p:nvSpPr>
          <p:spPr>
            <a:xfrm>
              <a:off x="6357950" y="3286124"/>
              <a:ext cx="1120820" cy="369332"/>
            </a:xfrm>
            <a:prstGeom prst="rect">
              <a:avLst/>
            </a:prstGeom>
            <a:noFill/>
          </p:spPr>
          <p:txBody>
            <a:bodyPr wrap="none" rtlCol="0">
              <a:spAutoFit/>
            </a:bodyPr>
            <a:lstStyle/>
            <a:p>
              <a:r>
                <a:rPr lang="zh-TW" altLang="en-US" dirty="0" smtClean="0">
                  <a:latin typeface="Calibri" pitchFamily="34" charset="0"/>
                </a:rPr>
                <a:t>重複</a:t>
              </a:r>
              <a:r>
                <a:rPr lang="en-US" altLang="zh-TW" dirty="0" smtClean="0">
                  <a:latin typeface="Calibri" pitchFamily="34" charset="0"/>
                </a:rPr>
                <a:t>16</a:t>
              </a:r>
              <a:r>
                <a:rPr lang="zh-TW" altLang="en-US" dirty="0" smtClean="0">
                  <a:latin typeface="Calibri" pitchFamily="34" charset="0"/>
                </a:rPr>
                <a:t>圈</a:t>
              </a:r>
              <a:endParaRPr lang="zh-TW" altLang="en-US" dirty="0">
                <a:latin typeface="Calibri"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基礎密碼學</a:t>
            </a:r>
            <a:endParaRPr lang="zh-TW" altLang="en-US" dirty="0"/>
          </a:p>
        </p:txBody>
      </p:sp>
      <p:sp>
        <p:nvSpPr>
          <p:cNvPr id="3" name="文字版面配置區 2"/>
          <p:cNvSpPr>
            <a:spLocks noGrp="1"/>
          </p:cNvSpPr>
          <p:nvPr>
            <p:ph type="body" idx="1"/>
          </p:nvPr>
        </p:nvSpPr>
        <p:spPr/>
        <p:txBody>
          <a:bodyPr/>
          <a:lstStyle/>
          <a:p>
            <a:r>
              <a:rPr lang="zh-TW" altLang="en-US" dirty="0" smtClean="0"/>
              <a:t>第二篇 第</a:t>
            </a:r>
            <a:r>
              <a:rPr lang="en-US" altLang="zh-TW" smtClean="0"/>
              <a:t>7</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a:t>
            </a:r>
            <a:r>
              <a:rPr lang="zh-TW" altLang="en-US" dirty="0" smtClean="0"/>
              <a:t> </a:t>
            </a:r>
            <a:r>
              <a:rPr lang="en-US" altLang="zh-TW" dirty="0" smtClean="0"/>
              <a:t>F-Function</a:t>
            </a:r>
            <a:r>
              <a:rPr lang="zh-TW" altLang="en-US" dirty="0" smtClean="0"/>
              <a:t>功能圖</a:t>
            </a:r>
            <a:endParaRPr lang="zh-TW" altLang="en-US" dirty="0"/>
          </a:p>
        </p:txBody>
      </p:sp>
      <p:grpSp>
        <p:nvGrpSpPr>
          <p:cNvPr id="152" name="群組 151"/>
          <p:cNvGrpSpPr/>
          <p:nvPr/>
        </p:nvGrpSpPr>
        <p:grpSpPr>
          <a:xfrm>
            <a:off x="642910" y="1844824"/>
            <a:ext cx="7713299" cy="3643338"/>
            <a:chOff x="642910" y="1142984"/>
            <a:chExt cx="7713299" cy="3643338"/>
          </a:xfrm>
        </p:grpSpPr>
        <p:sp>
          <p:nvSpPr>
            <p:cNvPr id="4" name="矩形 3"/>
            <p:cNvSpPr/>
            <p:nvPr/>
          </p:nvSpPr>
          <p:spPr>
            <a:xfrm>
              <a:off x="643704"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S1</a:t>
              </a:r>
              <a:endParaRPr lang="zh-TW" altLang="en-US" dirty="0">
                <a:latin typeface="Calibri" pitchFamily="34" charset="0"/>
              </a:endParaRPr>
            </a:p>
          </p:txBody>
        </p:sp>
        <p:cxnSp>
          <p:nvCxnSpPr>
            <p:cNvPr id="10" name="直線單箭頭接點 9"/>
            <p:cNvCxnSpPr/>
            <p:nvPr/>
          </p:nvCxnSpPr>
          <p:spPr>
            <a:xfrm rot="5400000">
              <a:off x="46510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rot="5400000">
              <a:off x="75006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5400000">
              <a:off x="60719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rot="5400000">
              <a:off x="89294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5400000">
              <a:off x="103581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5400000">
              <a:off x="117869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500960"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S2</a:t>
              </a:r>
              <a:endParaRPr lang="zh-TW" altLang="en-US" dirty="0">
                <a:latin typeface="Calibri" pitchFamily="34" charset="0"/>
              </a:endParaRPr>
            </a:p>
          </p:txBody>
        </p:sp>
        <p:cxnSp>
          <p:nvCxnSpPr>
            <p:cNvPr id="19" name="直線單箭頭接點 18"/>
            <p:cNvCxnSpPr/>
            <p:nvPr/>
          </p:nvCxnSpPr>
          <p:spPr>
            <a:xfrm rot="5400000">
              <a:off x="132236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5400000">
              <a:off x="160732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146444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175019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5400000">
              <a:off x="189307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rot="5400000">
              <a:off x="203595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358216"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S3</a:t>
              </a:r>
              <a:endParaRPr lang="zh-TW" altLang="en-US" dirty="0">
                <a:latin typeface="Calibri" pitchFamily="34" charset="0"/>
              </a:endParaRPr>
            </a:p>
          </p:txBody>
        </p:sp>
        <p:cxnSp>
          <p:nvCxnSpPr>
            <p:cNvPr id="26" name="直線單箭頭接點 25"/>
            <p:cNvCxnSpPr/>
            <p:nvPr/>
          </p:nvCxnSpPr>
          <p:spPr>
            <a:xfrm rot="5400000">
              <a:off x="217962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246457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232170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rot="5400000">
              <a:off x="260745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5400000">
              <a:off x="275033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5400000">
              <a:off x="289320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15471"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S4</a:t>
              </a:r>
              <a:endParaRPr lang="zh-TW" altLang="en-US" dirty="0">
                <a:latin typeface="Calibri" pitchFamily="34" charset="0"/>
              </a:endParaRPr>
            </a:p>
          </p:txBody>
        </p:sp>
        <p:cxnSp>
          <p:nvCxnSpPr>
            <p:cNvPr id="33" name="直線單箭頭接點 32"/>
            <p:cNvCxnSpPr/>
            <p:nvPr/>
          </p:nvCxnSpPr>
          <p:spPr>
            <a:xfrm rot="5400000">
              <a:off x="3036876"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5400000">
              <a:off x="3321834"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rot="5400000">
              <a:off x="3178958"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rot="5400000">
              <a:off x="3464710"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rot="5400000">
              <a:off x="3607586"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rot="5400000">
              <a:off x="3750462"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072728"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S5</a:t>
              </a:r>
              <a:endParaRPr lang="zh-TW" altLang="en-US" dirty="0">
                <a:latin typeface="Calibri" pitchFamily="34" charset="0"/>
              </a:endParaRPr>
            </a:p>
          </p:txBody>
        </p:sp>
        <p:cxnSp>
          <p:nvCxnSpPr>
            <p:cNvPr id="40" name="直線單箭頭接點 39"/>
            <p:cNvCxnSpPr/>
            <p:nvPr/>
          </p:nvCxnSpPr>
          <p:spPr>
            <a:xfrm rot="5400000">
              <a:off x="389413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rot="5400000">
              <a:off x="417909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rot="5400000">
              <a:off x="403621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rot="5400000">
              <a:off x="432196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rot="5400000">
              <a:off x="446484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rot="5400000">
              <a:off x="460771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29984"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S6</a:t>
              </a:r>
              <a:endParaRPr lang="zh-TW" altLang="en-US" dirty="0">
                <a:latin typeface="Calibri" pitchFamily="34" charset="0"/>
              </a:endParaRPr>
            </a:p>
          </p:txBody>
        </p:sp>
        <p:cxnSp>
          <p:nvCxnSpPr>
            <p:cNvPr id="47" name="直線單箭頭接點 46"/>
            <p:cNvCxnSpPr/>
            <p:nvPr/>
          </p:nvCxnSpPr>
          <p:spPr>
            <a:xfrm rot="5400000">
              <a:off x="475138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rot="5400000">
              <a:off x="503634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5400000">
              <a:off x="489347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5400000">
              <a:off x="517922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532209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rot="5400000">
              <a:off x="546497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787240"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S7</a:t>
              </a:r>
              <a:endParaRPr lang="zh-TW" altLang="en-US" dirty="0">
                <a:latin typeface="Calibri" pitchFamily="34" charset="0"/>
              </a:endParaRPr>
            </a:p>
          </p:txBody>
        </p:sp>
        <p:cxnSp>
          <p:nvCxnSpPr>
            <p:cNvPr id="54" name="直線單箭頭接點 53"/>
            <p:cNvCxnSpPr/>
            <p:nvPr/>
          </p:nvCxnSpPr>
          <p:spPr>
            <a:xfrm rot="5400000">
              <a:off x="560864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5400000">
              <a:off x="589360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rot="5400000">
              <a:off x="575072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rot="5400000">
              <a:off x="603647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617935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rot="5400000">
              <a:off x="632223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644495"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S8</a:t>
              </a:r>
              <a:endParaRPr lang="zh-TW" altLang="en-US" dirty="0">
                <a:latin typeface="Calibri" pitchFamily="34" charset="0"/>
              </a:endParaRPr>
            </a:p>
          </p:txBody>
        </p:sp>
        <p:cxnSp>
          <p:nvCxnSpPr>
            <p:cNvPr id="61" name="直線單箭頭接點 60"/>
            <p:cNvCxnSpPr/>
            <p:nvPr/>
          </p:nvCxnSpPr>
          <p:spPr>
            <a:xfrm rot="5400000">
              <a:off x="6465900"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rot="5400000">
              <a:off x="6750858"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rot="5400000">
              <a:off x="6607982"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rot="5400000">
              <a:off x="6893734"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7036610"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7179486"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rot="5400000">
              <a:off x="500828"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rot="5400000">
              <a:off x="71434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a:xfrm rot="5400000">
              <a:off x="93025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rot="5400000">
              <a:off x="114297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rot="5400000">
              <a:off x="1358084"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rot="5400000">
              <a:off x="157160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rot="5400000">
              <a:off x="178750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rot="5400000">
              <a:off x="200023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rot="5400000">
              <a:off x="2216134"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rot="5400000">
              <a:off x="242965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rot="5400000">
              <a:off x="264555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rot="5400000">
              <a:off x="285828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rot="5400000">
              <a:off x="3073390"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rot="5400000">
              <a:off x="328691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rot="5400000">
              <a:off x="350281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rot="5400000">
              <a:off x="371553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rot="5400000">
              <a:off x="4000496"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rot="5400000">
              <a:off x="421401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rot="5400000">
              <a:off x="442991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464264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rot="5400000">
              <a:off x="4857752"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rot="5400000">
              <a:off x="507127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rot="5400000">
              <a:off x="528717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549990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rot="5400000">
              <a:off x="5715802"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rot="5400000">
              <a:off x="592932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614522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rot="5400000">
              <a:off x="635795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rot="5400000">
              <a:off x="6573058"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678657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接點 136"/>
            <p:cNvCxnSpPr/>
            <p:nvPr/>
          </p:nvCxnSpPr>
          <p:spPr>
            <a:xfrm rot="5400000">
              <a:off x="700248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rot="5400000">
              <a:off x="721520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a:off x="643704" y="3714752"/>
              <a:ext cx="671517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643704" y="4000504"/>
              <a:ext cx="671517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P</a:t>
              </a:r>
              <a:endParaRPr lang="zh-TW" altLang="en-US" dirty="0">
                <a:latin typeface="Calibri" pitchFamily="34" charset="0"/>
              </a:endParaRPr>
            </a:p>
          </p:txBody>
        </p:sp>
        <p:cxnSp>
          <p:nvCxnSpPr>
            <p:cNvPr id="143" name="直線單箭頭接點 142"/>
            <p:cNvCxnSpPr>
              <a:endCxn id="141" idx="0"/>
            </p:cNvCxnSpPr>
            <p:nvPr/>
          </p:nvCxnSpPr>
          <p:spPr>
            <a:xfrm rot="5400000">
              <a:off x="3858414" y="38576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rot="5400000">
              <a:off x="3859208" y="44997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4072728" y="4416990"/>
              <a:ext cx="1351652" cy="369332"/>
            </a:xfrm>
            <a:prstGeom prst="rect">
              <a:avLst/>
            </a:prstGeom>
            <a:noFill/>
          </p:spPr>
          <p:txBody>
            <a:bodyPr wrap="none" rtlCol="0">
              <a:spAutoFit/>
            </a:bodyPr>
            <a:lstStyle/>
            <a:p>
              <a:r>
                <a:rPr lang="en-US" altLang="zh-TW" dirty="0" smtClean="0">
                  <a:latin typeface="Calibri" pitchFamily="34" charset="0"/>
                </a:rPr>
                <a:t>32</a:t>
              </a:r>
              <a:r>
                <a:rPr lang="zh-TW" altLang="en-US" dirty="0" smtClean="0">
                  <a:latin typeface="Calibri" pitchFamily="34" charset="0"/>
                </a:rPr>
                <a:t>位元密文</a:t>
              </a:r>
              <a:endParaRPr lang="zh-TW" altLang="en-US" dirty="0">
                <a:latin typeface="Calibri" pitchFamily="34" charset="0"/>
              </a:endParaRPr>
            </a:p>
          </p:txBody>
        </p:sp>
        <p:sp>
          <p:nvSpPr>
            <p:cNvPr id="148" name="矩形 147"/>
            <p:cNvSpPr/>
            <p:nvPr/>
          </p:nvSpPr>
          <p:spPr>
            <a:xfrm>
              <a:off x="643704" y="1571612"/>
              <a:ext cx="214314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32</a:t>
              </a:r>
              <a:r>
                <a:rPr lang="zh-TW" altLang="en-US" dirty="0" smtClean="0">
                  <a:latin typeface="Calibri" pitchFamily="34" charset="0"/>
                </a:rPr>
                <a:t>位元擴張到</a:t>
              </a:r>
              <a:r>
                <a:rPr lang="en-US" altLang="zh-TW" dirty="0" smtClean="0">
                  <a:latin typeface="Calibri" pitchFamily="34" charset="0"/>
                </a:rPr>
                <a:t>48</a:t>
              </a:r>
              <a:endParaRPr lang="zh-TW" altLang="en-US" dirty="0">
                <a:latin typeface="Calibri" pitchFamily="34" charset="0"/>
              </a:endParaRPr>
            </a:p>
          </p:txBody>
        </p:sp>
        <p:cxnSp>
          <p:nvCxnSpPr>
            <p:cNvPr id="150" name="直線接點 149"/>
            <p:cNvCxnSpPr/>
            <p:nvPr/>
          </p:nvCxnSpPr>
          <p:spPr>
            <a:xfrm>
              <a:off x="643704" y="2571744"/>
              <a:ext cx="67151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142" idx="4"/>
            </p:cNvCxnSpPr>
            <p:nvPr/>
          </p:nvCxnSpPr>
          <p:spPr>
            <a:xfrm rot="5400000">
              <a:off x="3857222" y="2429266"/>
              <a:ext cx="2865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圖案 158"/>
            <p:cNvCxnSpPr>
              <a:stCxn id="148" idx="2"/>
              <a:endCxn id="142" idx="2"/>
            </p:cNvCxnSpPr>
            <p:nvPr/>
          </p:nvCxnSpPr>
          <p:spPr>
            <a:xfrm rot="16200000" flipH="1">
              <a:off x="2679290" y="964786"/>
              <a:ext cx="142876" cy="20709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單箭頭接點 164"/>
            <p:cNvCxnSpPr/>
            <p:nvPr/>
          </p:nvCxnSpPr>
          <p:spPr>
            <a:xfrm rot="5400000">
              <a:off x="1571604" y="142794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7" name="文字方塊 166"/>
            <p:cNvSpPr txBox="1"/>
            <p:nvPr/>
          </p:nvSpPr>
          <p:spPr>
            <a:xfrm>
              <a:off x="1715274" y="1142984"/>
              <a:ext cx="1351652" cy="369332"/>
            </a:xfrm>
            <a:prstGeom prst="rect">
              <a:avLst/>
            </a:prstGeom>
            <a:noFill/>
          </p:spPr>
          <p:txBody>
            <a:bodyPr wrap="none" rtlCol="0">
              <a:spAutoFit/>
            </a:bodyPr>
            <a:lstStyle/>
            <a:p>
              <a:r>
                <a:rPr lang="en-US" altLang="zh-TW" dirty="0" smtClean="0">
                  <a:latin typeface="Calibri" pitchFamily="34" charset="0"/>
                </a:rPr>
                <a:t>32</a:t>
              </a:r>
              <a:r>
                <a:rPr lang="zh-TW" altLang="en-US" dirty="0" smtClean="0">
                  <a:latin typeface="Calibri" pitchFamily="34" charset="0"/>
                </a:rPr>
                <a:t>位元原文</a:t>
              </a:r>
              <a:endParaRPr lang="zh-TW" altLang="en-US" dirty="0">
                <a:latin typeface="Calibri" pitchFamily="34" charset="0"/>
              </a:endParaRPr>
            </a:p>
          </p:txBody>
        </p:sp>
        <p:sp>
          <p:nvSpPr>
            <p:cNvPr id="179" name="文字方塊 178"/>
            <p:cNvSpPr txBox="1"/>
            <p:nvPr/>
          </p:nvSpPr>
          <p:spPr>
            <a:xfrm>
              <a:off x="5276326" y="1214422"/>
              <a:ext cx="1582484" cy="369332"/>
            </a:xfrm>
            <a:prstGeom prst="rect">
              <a:avLst/>
            </a:prstGeom>
            <a:noFill/>
          </p:spPr>
          <p:txBody>
            <a:bodyPr wrap="none" rtlCol="0">
              <a:spAutoFit/>
            </a:bodyPr>
            <a:lstStyle/>
            <a:p>
              <a:r>
                <a:rPr lang="en-US" altLang="zh-TW" dirty="0" smtClean="0">
                  <a:latin typeface="Calibri" pitchFamily="34" charset="0"/>
                </a:rPr>
                <a:t>48</a:t>
              </a:r>
              <a:r>
                <a:rPr lang="zh-TW" altLang="en-US" dirty="0" smtClean="0">
                  <a:latin typeface="Calibri" pitchFamily="34" charset="0"/>
                </a:rPr>
                <a:t>位元次金鑰</a:t>
              </a:r>
              <a:endParaRPr lang="zh-TW" altLang="en-US" dirty="0">
                <a:latin typeface="Calibri" pitchFamily="34" charset="0"/>
              </a:endParaRPr>
            </a:p>
          </p:txBody>
        </p:sp>
        <p:cxnSp>
          <p:nvCxnSpPr>
            <p:cNvPr id="181" name="圖案 180"/>
            <p:cNvCxnSpPr>
              <a:stCxn id="179" idx="2"/>
              <a:endCxn id="142" idx="6"/>
            </p:cNvCxnSpPr>
            <p:nvPr/>
          </p:nvCxnSpPr>
          <p:spPr>
            <a:xfrm rot="5400000">
              <a:off x="4897227" y="901337"/>
              <a:ext cx="487924" cy="18527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2" name="文字方塊 181"/>
            <p:cNvSpPr txBox="1"/>
            <p:nvPr/>
          </p:nvSpPr>
          <p:spPr>
            <a:xfrm>
              <a:off x="3305404" y="1500174"/>
              <a:ext cx="1338828" cy="369332"/>
            </a:xfrm>
            <a:prstGeom prst="rect">
              <a:avLst/>
            </a:prstGeom>
            <a:noFill/>
          </p:spPr>
          <p:txBody>
            <a:bodyPr wrap="none" rtlCol="0">
              <a:spAutoFit/>
            </a:bodyPr>
            <a:lstStyle/>
            <a:p>
              <a:r>
                <a:rPr lang="zh-TW" altLang="en-US" dirty="0" smtClean="0">
                  <a:latin typeface="Calibri" pitchFamily="34" charset="0"/>
                </a:rPr>
                <a:t>互斥或運算</a:t>
              </a:r>
              <a:endParaRPr lang="zh-TW" altLang="en-US" dirty="0">
                <a:latin typeface="Calibri" pitchFamily="34" charset="0"/>
              </a:endParaRPr>
            </a:p>
          </p:txBody>
        </p:sp>
        <p:sp>
          <p:nvSpPr>
            <p:cNvPr id="184" name="文字方塊 183"/>
            <p:cNvSpPr txBox="1"/>
            <p:nvPr/>
          </p:nvSpPr>
          <p:spPr>
            <a:xfrm>
              <a:off x="7643834" y="2928934"/>
              <a:ext cx="699550" cy="369332"/>
            </a:xfrm>
            <a:prstGeom prst="rect">
              <a:avLst/>
            </a:prstGeom>
            <a:noFill/>
          </p:spPr>
          <p:txBody>
            <a:bodyPr wrap="none" rtlCol="0">
              <a:spAutoFit/>
            </a:bodyPr>
            <a:lstStyle/>
            <a:p>
              <a:r>
                <a:rPr lang="en-US" altLang="zh-TW" dirty="0" smtClean="0">
                  <a:latin typeface="Calibri" pitchFamily="34" charset="0"/>
                </a:rPr>
                <a:t>S-box</a:t>
              </a:r>
              <a:endParaRPr lang="zh-TW" altLang="en-US" dirty="0">
                <a:latin typeface="Calibri" pitchFamily="34" charset="0"/>
              </a:endParaRPr>
            </a:p>
          </p:txBody>
        </p:sp>
        <p:sp>
          <p:nvSpPr>
            <p:cNvPr id="185" name="文字方塊 184"/>
            <p:cNvSpPr txBox="1"/>
            <p:nvPr/>
          </p:nvSpPr>
          <p:spPr>
            <a:xfrm>
              <a:off x="7643834" y="3929066"/>
              <a:ext cx="712375" cy="369332"/>
            </a:xfrm>
            <a:prstGeom prst="rect">
              <a:avLst/>
            </a:prstGeom>
            <a:noFill/>
          </p:spPr>
          <p:txBody>
            <a:bodyPr wrap="none" rtlCol="0">
              <a:spAutoFit/>
            </a:bodyPr>
            <a:lstStyle/>
            <a:p>
              <a:r>
                <a:rPr lang="en-US" altLang="zh-TW" dirty="0" smtClean="0">
                  <a:latin typeface="Calibri" pitchFamily="34" charset="0"/>
                </a:rPr>
                <a:t>P-box</a:t>
              </a:r>
              <a:endParaRPr lang="zh-TW" altLang="en-US" dirty="0">
                <a:latin typeface="Calibri" pitchFamily="34" charset="0"/>
              </a:endParaRPr>
            </a:p>
          </p:txBody>
        </p:sp>
        <p:sp>
          <p:nvSpPr>
            <p:cNvPr id="142" name="流程圖: 或 141"/>
            <p:cNvSpPr/>
            <p:nvPr/>
          </p:nvSpPr>
          <p:spPr>
            <a:xfrm>
              <a:off x="3786182" y="1857364"/>
              <a:ext cx="428628" cy="428628"/>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grpSp>
      <p:sp>
        <p:nvSpPr>
          <p:cNvPr id="144" name="文字方塊 143"/>
          <p:cNvSpPr txBox="1"/>
          <p:nvPr/>
        </p:nvSpPr>
        <p:spPr>
          <a:xfrm>
            <a:off x="3058599" y="5733256"/>
            <a:ext cx="3241593" cy="369332"/>
          </a:xfrm>
          <a:prstGeom prst="rect">
            <a:avLst/>
          </a:prstGeom>
          <a:noFill/>
        </p:spPr>
        <p:txBody>
          <a:bodyPr wrap="none" rtlCol="0">
            <a:spAutoFit/>
          </a:bodyPr>
          <a:lstStyle/>
          <a:p>
            <a:r>
              <a:rPr lang="en-US" altLang="zh-TW" dirty="0" smtClean="0"/>
              <a:t>F-function</a:t>
            </a:r>
            <a:r>
              <a:rPr lang="zh-TW" altLang="en-US" dirty="0" smtClean="0"/>
              <a:t>為</a:t>
            </a:r>
            <a:r>
              <a:rPr lang="en-US" altLang="zh-TW" dirty="0" smtClean="0"/>
              <a:t>DES</a:t>
            </a:r>
            <a:r>
              <a:rPr lang="zh-TW" altLang="en-US" dirty="0" smtClean="0"/>
              <a:t>加密法的精華</a:t>
            </a:r>
            <a:endParaRPr lang="en-US" altLang="zh-TW" sz="1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742664" cy="5286412"/>
          </a:xfrm>
        </p:spPr>
        <p:txBody>
          <a:bodyPr>
            <a:normAutofit/>
          </a:bodyPr>
          <a:lstStyle/>
          <a:p>
            <a:pPr>
              <a:spcBef>
                <a:spcPts val="1200"/>
              </a:spcBef>
            </a:pPr>
            <a:r>
              <a:rPr lang="en-US" altLang="zh-TW" sz="2000" dirty="0" smtClean="0"/>
              <a:t>32</a:t>
            </a:r>
            <a:r>
              <a:rPr lang="zh-TW" altLang="en-US" sz="2000" dirty="0" smtClean="0"/>
              <a:t>位元的原文，經複製部分內容及重新排列，擴張到</a:t>
            </a:r>
            <a:r>
              <a:rPr lang="en-US" altLang="zh-TW" sz="2000" dirty="0" smtClean="0"/>
              <a:t>48</a:t>
            </a:r>
            <a:r>
              <a:rPr lang="zh-TW" altLang="en-US" sz="2000" dirty="0" smtClean="0"/>
              <a:t>位元。</a:t>
            </a:r>
            <a:endParaRPr lang="en-US" altLang="zh-TW" sz="2000" dirty="0" smtClean="0"/>
          </a:p>
          <a:p>
            <a:pPr>
              <a:spcBef>
                <a:spcPts val="1200"/>
              </a:spcBef>
            </a:pPr>
            <a:r>
              <a:rPr lang="en-US" altLang="zh-TW" sz="2000" dirty="0" smtClean="0"/>
              <a:t>56</a:t>
            </a:r>
            <a:r>
              <a:rPr lang="zh-TW" altLang="en-US" sz="2000" dirty="0" smtClean="0"/>
              <a:t>位元的金鑰衍生為</a:t>
            </a:r>
            <a:r>
              <a:rPr lang="en-US" altLang="zh-TW" sz="2000" dirty="0" smtClean="0"/>
              <a:t>16</a:t>
            </a:r>
            <a:r>
              <a:rPr lang="zh-TW" altLang="en-US" sz="2000" dirty="0" smtClean="0"/>
              <a:t>把</a:t>
            </a:r>
            <a:r>
              <a:rPr lang="en-US" altLang="zh-TW" sz="2000" dirty="0" smtClean="0"/>
              <a:t>48</a:t>
            </a:r>
            <a:r>
              <a:rPr lang="zh-TW" altLang="en-US" sz="2000" dirty="0" smtClean="0"/>
              <a:t>位元的次金鑰，每圈</a:t>
            </a:r>
            <a:r>
              <a:rPr lang="en-US" altLang="zh-TW" sz="2000" dirty="0" smtClean="0"/>
              <a:t>F-function</a:t>
            </a:r>
            <a:r>
              <a:rPr lang="zh-TW" altLang="en-US" sz="2000" dirty="0" smtClean="0"/>
              <a:t>運算使用一把。</a:t>
            </a:r>
            <a:endParaRPr lang="en-US" altLang="zh-TW" sz="2000" dirty="0" smtClean="0"/>
          </a:p>
          <a:p>
            <a:pPr>
              <a:spcBef>
                <a:spcPts val="1200"/>
              </a:spcBef>
            </a:pPr>
            <a:r>
              <a:rPr lang="zh-TW" altLang="en-US" sz="2000" dirty="0" smtClean="0"/>
              <a:t>擴張後的原文與次金鑰作</a:t>
            </a:r>
            <a:r>
              <a:rPr lang="en-US" altLang="zh-TW" sz="2000" dirty="0" smtClean="0"/>
              <a:t>XOR</a:t>
            </a:r>
            <a:r>
              <a:rPr lang="zh-TW" altLang="en-US" sz="2000" dirty="0" smtClean="0"/>
              <a:t>運算，結果分八組進入</a:t>
            </a:r>
            <a:r>
              <a:rPr lang="en-US" altLang="zh-TW" sz="2000" dirty="0" smtClean="0"/>
              <a:t>S-box</a:t>
            </a:r>
            <a:r>
              <a:rPr lang="zh-TW" altLang="en-US" sz="2000" dirty="0" smtClean="0"/>
              <a:t>。</a:t>
            </a:r>
            <a:endParaRPr lang="en-US" altLang="zh-TW" sz="2000" dirty="0" smtClean="0"/>
          </a:p>
          <a:p>
            <a:pPr>
              <a:spcBef>
                <a:spcPts val="1200"/>
              </a:spcBef>
            </a:pPr>
            <a:r>
              <a:rPr lang="en-US" altLang="zh-TW" sz="2000" dirty="0" smtClean="0"/>
              <a:t>S-box</a:t>
            </a:r>
            <a:r>
              <a:rPr lang="zh-TW" altLang="en-US" sz="2000" dirty="0" smtClean="0"/>
              <a:t>的功能在提供替換 </a:t>
            </a:r>
            <a:r>
              <a:rPr lang="en-US" altLang="zh-TW" sz="2000" dirty="0" smtClean="0"/>
              <a:t>(substitution)</a:t>
            </a:r>
            <a:r>
              <a:rPr lang="zh-TW" altLang="en-US" sz="2000" dirty="0" smtClean="0"/>
              <a:t>，且將</a:t>
            </a:r>
            <a:r>
              <a:rPr lang="en-US" altLang="zh-TW" sz="2000" dirty="0" smtClean="0"/>
              <a:t>6</a:t>
            </a:r>
            <a:r>
              <a:rPr lang="zh-TW" altLang="en-US" sz="2000" dirty="0" smtClean="0"/>
              <a:t>位元的輸入轉為</a:t>
            </a:r>
            <a:r>
              <a:rPr lang="en-US" altLang="zh-TW" sz="2000" dirty="0" smtClean="0"/>
              <a:t>4</a:t>
            </a:r>
            <a:r>
              <a:rPr lang="zh-TW" altLang="en-US" sz="2000" dirty="0" smtClean="0"/>
              <a:t>位元的輸出。</a:t>
            </a:r>
            <a:r>
              <a:rPr lang="en-US" altLang="zh-TW" sz="2000" dirty="0" smtClean="0"/>
              <a:t>S-box</a:t>
            </a:r>
            <a:r>
              <a:rPr lang="zh-TW" altLang="en-US" sz="2000" dirty="0" smtClean="0"/>
              <a:t> 是依據非線性轉換所設計的一個查閱表</a:t>
            </a:r>
            <a:r>
              <a:rPr lang="en-US" altLang="zh-TW" sz="2000" dirty="0" smtClean="0"/>
              <a:t>(lookup table)</a:t>
            </a:r>
            <a:r>
              <a:rPr lang="zh-TW" altLang="en-US" sz="2000" dirty="0" smtClean="0"/>
              <a:t>，它是</a:t>
            </a:r>
            <a:r>
              <a:rPr lang="en-US" altLang="zh-TW" sz="2000" dirty="0" smtClean="0"/>
              <a:t>DES</a:t>
            </a:r>
            <a:r>
              <a:rPr lang="zh-TW" altLang="en-US" sz="2000" dirty="0" smtClean="0"/>
              <a:t>的安全核心，為加密法提供主要的</a:t>
            </a:r>
            <a:r>
              <a:rPr lang="zh-TW" altLang="en-US" sz="2000" dirty="0" smtClean="0">
                <a:ea typeface="微軟正黑體"/>
              </a:rPr>
              <a:t>「</a:t>
            </a:r>
            <a:r>
              <a:rPr lang="zh-TW" altLang="en-US" sz="2000" dirty="0" smtClean="0"/>
              <a:t>混淆性</a:t>
            </a:r>
            <a:r>
              <a:rPr lang="en-US" altLang="zh-TW" sz="2000" dirty="0" smtClean="0"/>
              <a:t>(confusion)</a:t>
            </a:r>
            <a:r>
              <a:rPr lang="zh-TW" altLang="en-US" sz="2000" dirty="0" smtClean="0">
                <a:ea typeface="微軟正黑體"/>
              </a:rPr>
              <a:t>」</a:t>
            </a:r>
            <a:r>
              <a:rPr lang="zh-TW" altLang="en-US" sz="2000" dirty="0" smtClean="0"/>
              <a:t>特質。</a:t>
            </a:r>
            <a:endParaRPr lang="en-US" altLang="zh-TW" sz="2000" dirty="0" smtClean="0"/>
          </a:p>
          <a:p>
            <a:pPr>
              <a:spcBef>
                <a:spcPts val="1200"/>
              </a:spcBef>
            </a:pPr>
            <a:r>
              <a:rPr lang="zh-TW" altLang="en-US" sz="2000" dirty="0" smtClean="0"/>
              <a:t>八個</a:t>
            </a:r>
            <a:r>
              <a:rPr lang="en-US" altLang="zh-TW" sz="2000" dirty="0" smtClean="0"/>
              <a:t>S-box</a:t>
            </a:r>
            <a:r>
              <a:rPr lang="zh-TW" altLang="en-US" sz="2000" dirty="0" smtClean="0"/>
              <a:t>的輸出進入</a:t>
            </a:r>
            <a:r>
              <a:rPr lang="en-US" altLang="zh-TW" sz="2000" dirty="0" smtClean="0"/>
              <a:t>P-box</a:t>
            </a:r>
            <a:r>
              <a:rPr lang="zh-TW" altLang="en-US" sz="2000" dirty="0" smtClean="0"/>
              <a:t>進行再一次的排列 </a:t>
            </a:r>
            <a:r>
              <a:rPr lang="en-US" altLang="zh-TW" sz="2000" dirty="0" smtClean="0"/>
              <a:t>(permutation)</a:t>
            </a:r>
            <a:r>
              <a:rPr lang="zh-TW" altLang="en-US" sz="2000" dirty="0" smtClean="0"/>
              <a:t>；</a:t>
            </a:r>
            <a:r>
              <a:rPr lang="en-US" altLang="zh-TW" sz="2000" dirty="0" smtClean="0"/>
              <a:t>DES</a:t>
            </a:r>
            <a:r>
              <a:rPr lang="zh-TW" altLang="en-US" sz="2000" dirty="0" smtClean="0"/>
              <a:t>主要靠一次次的排列來提供</a:t>
            </a:r>
            <a:r>
              <a:rPr lang="zh-TW" altLang="en-US" sz="2000" dirty="0" smtClean="0">
                <a:ea typeface="微軟正黑體"/>
              </a:rPr>
              <a:t>「</a:t>
            </a:r>
            <a:r>
              <a:rPr lang="zh-TW" altLang="en-US" sz="2000" dirty="0" smtClean="0"/>
              <a:t>擴散性</a:t>
            </a:r>
            <a:r>
              <a:rPr lang="en-US" altLang="zh-TW" sz="2000" dirty="0" smtClean="0"/>
              <a:t>(diffusion)</a:t>
            </a:r>
            <a:r>
              <a:rPr lang="zh-TW" altLang="en-US" sz="2000" dirty="0" smtClean="0">
                <a:ea typeface="微軟正黑體"/>
              </a:rPr>
              <a:t>」的</a:t>
            </a:r>
            <a:r>
              <a:rPr lang="zh-TW" altLang="en-US" sz="2000" dirty="0" smtClean="0"/>
              <a:t>特質。</a:t>
            </a:r>
            <a:endParaRPr lang="en-US" altLang="zh-TW" sz="2000" dirty="0" smtClean="0"/>
          </a:p>
        </p:txBody>
      </p:sp>
      <p:sp>
        <p:nvSpPr>
          <p:cNvPr id="3" name="標題 2"/>
          <p:cNvSpPr>
            <a:spLocks noGrp="1"/>
          </p:cNvSpPr>
          <p:nvPr>
            <p:ph type="title"/>
          </p:nvPr>
        </p:nvSpPr>
        <p:spPr/>
        <p:txBody>
          <a:bodyPr/>
          <a:lstStyle/>
          <a:p>
            <a:r>
              <a:rPr lang="en-US" altLang="zh-TW" dirty="0" smtClean="0"/>
              <a:t>DES</a:t>
            </a:r>
            <a:r>
              <a:rPr lang="zh-TW" altLang="en-US" dirty="0" smtClean="0"/>
              <a:t> </a:t>
            </a:r>
            <a:r>
              <a:rPr lang="en-US" altLang="zh-TW" dirty="0" smtClean="0"/>
              <a:t>F-Function</a:t>
            </a:r>
            <a:r>
              <a:rPr lang="zh-TW" altLang="en-US" dirty="0" smtClean="0"/>
              <a:t>功能描述</a:t>
            </a:r>
            <a:endParaRPr lang="zh-TW"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對稱式加密的優缺點</a:t>
            </a:r>
            <a:endParaRPr lang="zh-TW" altLang="en-US" dirty="0"/>
          </a:p>
        </p:txBody>
      </p:sp>
      <p:sp>
        <p:nvSpPr>
          <p:cNvPr id="4" name="內容版面配置區 3"/>
          <p:cNvSpPr>
            <a:spLocks noGrp="1"/>
          </p:cNvSpPr>
          <p:nvPr>
            <p:ph sz="half" idx="1"/>
          </p:nvPr>
        </p:nvSpPr>
        <p:spPr>
          <a:xfrm>
            <a:off x="285720" y="1916832"/>
            <a:ext cx="4000528" cy="4941168"/>
          </a:xfrm>
        </p:spPr>
        <p:txBody>
          <a:bodyPr>
            <a:normAutofit/>
          </a:bodyPr>
          <a:lstStyle/>
          <a:p>
            <a:r>
              <a:rPr lang="zh-TW" altLang="en-US" dirty="0" smtClean="0"/>
              <a:t>相較於後面將討論的非對稱式</a:t>
            </a:r>
            <a:r>
              <a:rPr lang="en-US" altLang="zh-TW" dirty="0" smtClean="0"/>
              <a:t>(asymmetric) </a:t>
            </a:r>
            <a:r>
              <a:rPr lang="zh-TW" altLang="en-US" dirty="0" smtClean="0"/>
              <a:t>加密，對稱式加密的運算速度較快。</a:t>
            </a:r>
            <a:endParaRPr lang="en-US" altLang="zh-TW" dirty="0" smtClean="0"/>
          </a:p>
          <a:p>
            <a:r>
              <a:rPr lang="zh-TW" altLang="en-US" dirty="0" smtClean="0"/>
              <a:t>除了用曠日廢時的窮舉法</a:t>
            </a:r>
            <a:r>
              <a:rPr lang="en-US" altLang="zh-TW" dirty="0" smtClean="0"/>
              <a:t>(brute-force)</a:t>
            </a:r>
            <a:r>
              <a:rPr lang="zh-TW" altLang="en-US" dirty="0" smtClean="0"/>
              <a:t>，否則很難攻破密文。</a:t>
            </a:r>
            <a:endParaRPr lang="en-US" altLang="zh-TW" dirty="0" smtClean="0"/>
          </a:p>
          <a:p>
            <a:r>
              <a:rPr lang="zh-TW" altLang="en-US" dirty="0" smtClean="0"/>
              <a:t>運算法及相關工具容易取得，且大多不收費。</a:t>
            </a:r>
            <a:endParaRPr lang="en-US" altLang="zh-TW" dirty="0" smtClean="0"/>
          </a:p>
          <a:p>
            <a:r>
              <a:rPr lang="en-US" altLang="zh-TW" dirty="0" smtClean="0"/>
              <a:t>DES</a:t>
            </a:r>
            <a:r>
              <a:rPr lang="zh-TW" altLang="en-US" dirty="0" smtClean="0"/>
              <a:t>等加密法可以衍生多種應用模式，對較長的原文加密。</a:t>
            </a:r>
            <a:endParaRPr lang="en-US" altLang="zh-TW" dirty="0" smtClean="0"/>
          </a:p>
        </p:txBody>
      </p:sp>
      <p:sp>
        <p:nvSpPr>
          <p:cNvPr id="6" name="內容版面配置區 5"/>
          <p:cNvSpPr>
            <a:spLocks noGrp="1"/>
          </p:cNvSpPr>
          <p:nvPr>
            <p:ph sz="half" idx="2"/>
          </p:nvPr>
        </p:nvSpPr>
        <p:spPr>
          <a:xfrm>
            <a:off x="4500562" y="1916832"/>
            <a:ext cx="4007360" cy="4941168"/>
          </a:xfrm>
        </p:spPr>
        <p:txBody>
          <a:bodyPr>
            <a:normAutofit/>
          </a:bodyPr>
          <a:lstStyle/>
          <a:p>
            <a:r>
              <a:rPr lang="zh-TW" altLang="en-US" dirty="0" smtClean="0"/>
              <a:t>由於加、解密使用同一把金鑰，如何讓訊息接收方取得金鑰是個難題。金鑰與密文的傳送勢必不能通過同一個管道</a:t>
            </a:r>
            <a:r>
              <a:rPr lang="zh-TW" altLang="en-US" dirty="0" smtClean="0">
                <a:ea typeface="微軟正黑體"/>
              </a:rPr>
              <a:t>。</a:t>
            </a:r>
            <a:endParaRPr lang="en-US" altLang="zh-TW" dirty="0" smtClean="0">
              <a:ea typeface="微軟正黑體"/>
            </a:endParaRPr>
          </a:p>
          <a:p>
            <a:r>
              <a:rPr lang="zh-TW" altLang="en-US" dirty="0" smtClean="0">
                <a:ea typeface="微軟正黑體"/>
              </a:rPr>
              <a:t>每兩者之間都要使用不同的金鑰來通訊，因此</a:t>
            </a:r>
            <a:r>
              <a:rPr lang="en-US" altLang="zh-TW" dirty="0" smtClean="0">
                <a:ea typeface="微軟正黑體"/>
              </a:rPr>
              <a:t>n</a:t>
            </a:r>
            <a:r>
              <a:rPr lang="zh-TW" altLang="en-US" dirty="0" smtClean="0">
                <a:ea typeface="微軟正黑體"/>
              </a:rPr>
              <a:t>個人之間的通訊就需要</a:t>
            </a:r>
            <a:r>
              <a:rPr lang="en-US" altLang="zh-TW" dirty="0" smtClean="0">
                <a:ea typeface="微軟正黑體"/>
              </a:rPr>
              <a:t>n(n-1)/2</a:t>
            </a:r>
            <a:r>
              <a:rPr lang="zh-TW" altLang="en-US" dirty="0" smtClean="0">
                <a:ea typeface="微軟正黑體"/>
              </a:rPr>
              <a:t>把金鑰。當</a:t>
            </a:r>
            <a:r>
              <a:rPr lang="en-US" altLang="zh-TW" dirty="0" smtClean="0">
                <a:ea typeface="微軟正黑體"/>
              </a:rPr>
              <a:t>n</a:t>
            </a:r>
            <a:r>
              <a:rPr lang="zh-TW" altLang="en-US" dirty="0" smtClean="0">
                <a:ea typeface="微軟正黑體"/>
              </a:rPr>
              <a:t>越大時，金鑰管理就更複雜。</a:t>
            </a:r>
            <a:endParaRPr lang="en-US" altLang="zh-TW" dirty="0" smtClean="0">
              <a:ea typeface="微軟正黑體"/>
            </a:endParaRPr>
          </a:p>
          <a:p>
            <a:r>
              <a:rPr lang="zh-TW" altLang="en-US" dirty="0" smtClean="0"/>
              <a:t>對稱式加密法可做到</a:t>
            </a:r>
            <a:r>
              <a:rPr lang="zh-TW" altLang="en-US" dirty="0" smtClean="0">
                <a:ea typeface="微軟正黑體"/>
              </a:rPr>
              <a:t>文件保密；但身分證明（如</a:t>
            </a:r>
            <a:r>
              <a:rPr lang="en-US" altLang="zh-TW" dirty="0" smtClean="0">
                <a:ea typeface="微軟正黑體"/>
              </a:rPr>
              <a:t>proof of origin</a:t>
            </a:r>
            <a:r>
              <a:rPr lang="zh-TW" altLang="en-US" dirty="0" smtClean="0">
                <a:ea typeface="微軟正黑體"/>
              </a:rPr>
              <a:t>）得靠</a:t>
            </a:r>
            <a:r>
              <a:rPr lang="zh-TW" altLang="en-US" dirty="0" smtClean="0"/>
              <a:t>非對稱式加密法。</a:t>
            </a:r>
            <a:endParaRPr lang="en-US" altLang="zh-TW" dirty="0" smtClean="0"/>
          </a:p>
        </p:txBody>
      </p:sp>
      <p:sp>
        <p:nvSpPr>
          <p:cNvPr id="5" name="文字方塊 4"/>
          <p:cNvSpPr txBox="1"/>
          <p:nvPr/>
        </p:nvSpPr>
        <p:spPr>
          <a:xfrm>
            <a:off x="1907704" y="1340768"/>
            <a:ext cx="697627" cy="400110"/>
          </a:xfrm>
          <a:prstGeom prst="rect">
            <a:avLst/>
          </a:prstGeom>
          <a:noFill/>
        </p:spPr>
        <p:txBody>
          <a:bodyPr wrap="none" rtlCol="0">
            <a:spAutoFit/>
          </a:bodyPr>
          <a:lstStyle/>
          <a:p>
            <a:r>
              <a:rPr lang="zh-TW" altLang="en-US" sz="2000" b="1" dirty="0" smtClean="0"/>
              <a:t>優點</a:t>
            </a:r>
            <a:endParaRPr lang="en-US" altLang="zh-TW" sz="2000" b="1" dirty="0" smtClean="0"/>
          </a:p>
        </p:txBody>
      </p:sp>
      <p:sp>
        <p:nvSpPr>
          <p:cNvPr id="7" name="文字方塊 6"/>
          <p:cNvSpPr txBox="1"/>
          <p:nvPr/>
        </p:nvSpPr>
        <p:spPr>
          <a:xfrm>
            <a:off x="6178629" y="1340768"/>
            <a:ext cx="697627" cy="400110"/>
          </a:xfrm>
          <a:prstGeom prst="rect">
            <a:avLst/>
          </a:prstGeom>
          <a:noFill/>
        </p:spPr>
        <p:txBody>
          <a:bodyPr wrap="none" rtlCol="0">
            <a:spAutoFit/>
          </a:bodyPr>
          <a:lstStyle/>
          <a:p>
            <a:r>
              <a:rPr lang="zh-TW" altLang="en-US" sz="2000" b="1" dirty="0" smtClean="0"/>
              <a:t>缺點</a:t>
            </a:r>
            <a:endParaRPr lang="en-US" altLang="zh-TW"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357718" cy="5500702"/>
          </a:xfrm>
        </p:spPr>
        <p:txBody>
          <a:bodyPr>
            <a:normAutofit/>
          </a:bodyPr>
          <a:lstStyle/>
          <a:p>
            <a:pPr>
              <a:spcBef>
                <a:spcPts val="1200"/>
              </a:spcBef>
            </a:pPr>
            <a:r>
              <a:rPr lang="zh-TW" altLang="en-US" sz="2000" dirty="0" smtClean="0"/>
              <a:t>非對稱式加密 </a:t>
            </a:r>
            <a:r>
              <a:rPr lang="en-US" altLang="zh-TW" sz="2000" dirty="0" smtClean="0"/>
              <a:t>(asymmetric key cryptography)</a:t>
            </a:r>
            <a:r>
              <a:rPr lang="zh-TW" altLang="en-US" sz="2000" dirty="0" smtClean="0"/>
              <a:t> 又稱為公開金鑰加密 </a:t>
            </a:r>
            <a:r>
              <a:rPr lang="en-US" altLang="zh-TW" sz="2000" dirty="0" smtClean="0"/>
              <a:t>(public key cryptography)</a:t>
            </a:r>
            <a:r>
              <a:rPr lang="zh-TW" altLang="en-US" sz="2000" dirty="0" smtClean="0"/>
              <a:t>。</a:t>
            </a:r>
            <a:endParaRPr lang="en-US" altLang="zh-TW" sz="2000" dirty="0" smtClean="0"/>
          </a:p>
          <a:p>
            <a:pPr>
              <a:spcBef>
                <a:spcPts val="1200"/>
              </a:spcBef>
            </a:pPr>
            <a:r>
              <a:rPr lang="zh-TW" altLang="en-US" sz="2000" dirty="0" smtClean="0"/>
              <a:t>它使用一對數學上相關的金鑰：</a:t>
            </a:r>
            <a:endParaRPr lang="en-US" altLang="zh-TW" sz="2000" dirty="0" smtClean="0"/>
          </a:p>
          <a:p>
            <a:pPr lvl="1">
              <a:spcBef>
                <a:spcPts val="1200"/>
              </a:spcBef>
            </a:pPr>
            <a:r>
              <a:rPr lang="zh-TW" altLang="en-US" sz="1800" dirty="0" smtClean="0"/>
              <a:t>私密金鑰 </a:t>
            </a:r>
            <a:r>
              <a:rPr lang="en-US" altLang="zh-TW" sz="1800" dirty="0" smtClean="0"/>
              <a:t>(secret key)</a:t>
            </a:r>
            <a:r>
              <a:rPr lang="zh-TW" altLang="en-US" sz="1800" dirty="0" smtClean="0"/>
              <a:t>：保持機密</a:t>
            </a:r>
            <a:endParaRPr lang="en-US" altLang="zh-TW" sz="1800" dirty="0" smtClean="0"/>
          </a:p>
          <a:p>
            <a:pPr lvl="1">
              <a:spcBef>
                <a:spcPts val="1200"/>
              </a:spcBef>
            </a:pPr>
            <a:r>
              <a:rPr lang="zh-TW" altLang="en-US" sz="1800" dirty="0" smtClean="0"/>
              <a:t>公開金鑰 </a:t>
            </a:r>
            <a:r>
              <a:rPr lang="en-US" altLang="zh-TW" sz="1800" dirty="0" smtClean="0"/>
              <a:t>(public key)</a:t>
            </a:r>
            <a:r>
              <a:rPr lang="zh-TW" altLang="en-US" sz="1800" dirty="0" smtClean="0"/>
              <a:t>：可自由傳遞</a:t>
            </a:r>
            <a:endParaRPr lang="en-US" altLang="zh-TW" sz="1800" dirty="0" smtClean="0"/>
          </a:p>
          <a:p>
            <a:pPr lvl="1">
              <a:spcBef>
                <a:spcPts val="1200"/>
              </a:spcBef>
            </a:pPr>
            <a:r>
              <a:rPr lang="zh-TW" altLang="en-US" sz="1800" dirty="0" smtClean="0"/>
              <a:t>若以其中一把金鑰加密，就只能使用另一把解密。</a:t>
            </a:r>
            <a:endParaRPr lang="en-US" altLang="zh-TW" sz="1800" dirty="0" smtClean="0"/>
          </a:p>
          <a:p>
            <a:pPr>
              <a:spcBef>
                <a:spcPts val="1200"/>
              </a:spcBef>
            </a:pPr>
            <a:r>
              <a:rPr lang="en-US" altLang="zh-TW" sz="2000" dirty="0" err="1" smtClean="0"/>
              <a:t>Diffie</a:t>
            </a:r>
            <a:r>
              <a:rPr lang="en-US" altLang="zh-TW" sz="2000" dirty="0" smtClean="0"/>
              <a:t> </a:t>
            </a:r>
            <a:r>
              <a:rPr lang="zh-TW" altLang="en-US" sz="2000" dirty="0" smtClean="0"/>
              <a:t>與 </a:t>
            </a:r>
            <a:r>
              <a:rPr lang="en-US" altLang="zh-TW" sz="2000" dirty="0" smtClean="0"/>
              <a:t>Hellman</a:t>
            </a:r>
            <a:r>
              <a:rPr lang="zh-TW" altLang="en-US" sz="2000" dirty="0" smtClean="0"/>
              <a:t> 於</a:t>
            </a:r>
            <a:r>
              <a:rPr lang="en-US" altLang="zh-TW" sz="2000" dirty="0" smtClean="0"/>
              <a:t>1976</a:t>
            </a:r>
            <a:r>
              <a:rPr lang="zh-TW" altLang="en-US" sz="2000" dirty="0" smtClean="0"/>
              <a:t>年提出，主要目的在解決前述對稱式加密中金鑰交換 </a:t>
            </a:r>
            <a:r>
              <a:rPr lang="en-US" altLang="zh-TW" sz="2000" dirty="0" smtClean="0"/>
              <a:t>(key exchange) </a:t>
            </a:r>
            <a:r>
              <a:rPr lang="zh-TW" altLang="en-US" sz="2000" dirty="0" smtClean="0"/>
              <a:t>的困難。</a:t>
            </a:r>
            <a:endParaRPr lang="en-US" altLang="zh-TW" sz="2000" dirty="0" smtClean="0"/>
          </a:p>
        </p:txBody>
      </p:sp>
      <p:sp>
        <p:nvSpPr>
          <p:cNvPr id="3" name="標題 2"/>
          <p:cNvSpPr>
            <a:spLocks noGrp="1"/>
          </p:cNvSpPr>
          <p:nvPr>
            <p:ph type="title"/>
          </p:nvPr>
        </p:nvSpPr>
        <p:spPr/>
        <p:txBody>
          <a:bodyPr/>
          <a:lstStyle/>
          <a:p>
            <a:r>
              <a:rPr lang="zh-TW" altLang="en-US" dirty="0" smtClean="0"/>
              <a:t>非對稱式加密</a:t>
            </a:r>
            <a:endParaRPr lang="zh-TW" altLang="en-US" dirty="0"/>
          </a:p>
        </p:txBody>
      </p:sp>
      <p:grpSp>
        <p:nvGrpSpPr>
          <p:cNvPr id="8" name="群組 7"/>
          <p:cNvGrpSpPr/>
          <p:nvPr/>
        </p:nvGrpSpPr>
        <p:grpSpPr>
          <a:xfrm>
            <a:off x="4714876" y="1357298"/>
            <a:ext cx="3857652" cy="5000660"/>
            <a:chOff x="4714876" y="1500174"/>
            <a:chExt cx="3857652" cy="5000660"/>
          </a:xfrm>
        </p:grpSpPr>
        <p:sp>
          <p:nvSpPr>
            <p:cNvPr id="4" name="文字方塊 3"/>
            <p:cNvSpPr txBox="1"/>
            <p:nvPr/>
          </p:nvSpPr>
          <p:spPr>
            <a:xfrm>
              <a:off x="4714876" y="1500174"/>
              <a:ext cx="1928826" cy="3970318"/>
            </a:xfrm>
            <a:prstGeom prst="rect">
              <a:avLst/>
            </a:prstGeom>
            <a:noFill/>
          </p:spPr>
          <p:txBody>
            <a:bodyPr wrap="square" rtlCol="0">
              <a:spAutoFit/>
            </a:bodyPr>
            <a:lstStyle/>
            <a:p>
              <a:r>
                <a:rPr lang="en-US" altLang="zh-TW" sz="1400" dirty="0" smtClean="0">
                  <a:latin typeface="Calibri" pitchFamily="34" charset="0"/>
                </a:rPr>
                <a:t>Alice </a:t>
              </a:r>
              <a:r>
                <a:rPr lang="zh-TW" altLang="en-US" sz="1400" dirty="0" smtClean="0">
                  <a:latin typeface="Calibri" pitchFamily="34" charset="0"/>
                </a:rPr>
                <a:t>選一個秘密數字 </a:t>
              </a:r>
              <a:r>
                <a:rPr lang="en-US" altLang="zh-TW" sz="1400" dirty="0" smtClean="0">
                  <a:latin typeface="Calibri" pitchFamily="34" charset="0"/>
                </a:rPr>
                <a:t>3</a:t>
              </a:r>
              <a:r>
                <a:rPr lang="zh-TW" altLang="en-US" sz="1400" dirty="0" smtClean="0">
                  <a:latin typeface="Calibri" pitchFamily="34" charset="0"/>
                </a:rPr>
                <a:t>，將之命名為 </a:t>
              </a:r>
              <a:r>
                <a:rPr lang="en-US" altLang="zh-TW" sz="1400" dirty="0" smtClean="0">
                  <a:latin typeface="Calibri" pitchFamily="34" charset="0"/>
                </a:rPr>
                <a:t>A</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Alice</a:t>
              </a:r>
              <a:r>
                <a:rPr lang="zh-TW" altLang="en-US" sz="1400" dirty="0" smtClean="0">
                  <a:latin typeface="Calibri" pitchFamily="34" charset="0"/>
                </a:rPr>
                <a:t> 將 </a:t>
              </a:r>
              <a:r>
                <a:rPr lang="en-US" altLang="zh-TW" sz="1400" dirty="0" smtClean="0">
                  <a:latin typeface="Calibri" pitchFamily="34" charset="0"/>
                </a:rPr>
                <a:t>A</a:t>
              </a:r>
              <a:r>
                <a:rPr lang="zh-TW" altLang="en-US" sz="1400" dirty="0" smtClean="0">
                  <a:latin typeface="Calibri" pitchFamily="34" charset="0"/>
                </a:rPr>
                <a:t> 做運算</a:t>
              </a:r>
              <a:r>
                <a:rPr lang="en-US" altLang="zh-TW" sz="1400" dirty="0" smtClean="0">
                  <a:latin typeface="Calibri" pitchFamily="34" charset="0"/>
                </a:rPr>
                <a:t>7</a:t>
              </a:r>
              <a:r>
                <a:rPr lang="en-US" altLang="zh-TW" sz="1400" baseline="30000" dirty="0" smtClean="0">
                  <a:latin typeface="Calibri" pitchFamily="34" charset="0"/>
                </a:rPr>
                <a:t>A</a:t>
              </a:r>
              <a:r>
                <a:rPr lang="en-US" altLang="zh-TW" sz="1400" dirty="0" smtClean="0">
                  <a:latin typeface="Calibri" pitchFamily="34" charset="0"/>
                </a:rPr>
                <a:t>(mod 11):</a:t>
              </a:r>
            </a:p>
            <a:p>
              <a:r>
                <a:rPr lang="en-US" altLang="zh-TW" sz="1400" dirty="0" smtClean="0">
                  <a:latin typeface="Calibri" pitchFamily="34" charset="0"/>
                </a:rPr>
                <a:t>7</a:t>
              </a:r>
              <a:r>
                <a:rPr lang="en-US" altLang="zh-TW" sz="1400" baseline="30000" dirty="0" smtClean="0">
                  <a:latin typeface="Calibri" pitchFamily="34" charset="0"/>
                </a:rPr>
                <a:t>3</a:t>
              </a:r>
              <a:r>
                <a:rPr lang="en-US" altLang="zh-TW" sz="1400" dirty="0" smtClean="0">
                  <a:latin typeface="Calibri" pitchFamily="34" charset="0"/>
                </a:rPr>
                <a:t>(mod 11) =</a:t>
              </a:r>
            </a:p>
            <a:p>
              <a:r>
                <a:rPr lang="en-US" altLang="zh-TW" sz="1400" dirty="0" smtClean="0">
                  <a:latin typeface="Calibri" pitchFamily="34" charset="0"/>
                </a:rPr>
                <a:t>343(mod 11) = 2</a:t>
              </a:r>
            </a:p>
            <a:p>
              <a:endParaRPr lang="en-US" altLang="zh-TW" sz="1400" dirty="0" smtClean="0">
                <a:latin typeface="Calibri" pitchFamily="34" charset="0"/>
              </a:endParaRPr>
            </a:p>
            <a:p>
              <a:r>
                <a:rPr lang="en-US" altLang="zh-TW" sz="1400" dirty="0" smtClean="0">
                  <a:latin typeface="Calibri" pitchFamily="34" charset="0"/>
                </a:rPr>
                <a:t>Alice </a:t>
              </a:r>
              <a:r>
                <a:rPr lang="zh-TW" altLang="en-US" sz="1400" dirty="0" smtClean="0">
                  <a:latin typeface="Calibri" pitchFamily="34" charset="0"/>
                </a:rPr>
                <a:t>將結果 </a:t>
              </a:r>
              <a:r>
                <a:rPr lang="en-US" altLang="zh-TW" sz="1400" dirty="0" smtClean="0">
                  <a:latin typeface="Calibri" pitchFamily="34" charset="0"/>
                </a:rPr>
                <a:t>2 </a:t>
              </a:r>
              <a:r>
                <a:rPr lang="zh-TW" altLang="en-US" sz="1400" dirty="0" smtClean="0">
                  <a:latin typeface="Calibri" pitchFamily="34" charset="0"/>
                </a:rPr>
                <a:t>命名為</a:t>
              </a:r>
              <a:r>
                <a:rPr lang="en-US" altLang="zh-TW" sz="1400" dirty="0" smtClean="0">
                  <a:latin typeface="Calibri" pitchFamily="34" charset="0"/>
                </a:rPr>
                <a:t>X </a:t>
              </a:r>
              <a:r>
                <a:rPr lang="zh-TW" altLang="en-US" sz="1400" dirty="0" smtClean="0">
                  <a:latin typeface="Calibri" pitchFamily="34" charset="0"/>
                </a:rPr>
                <a:t>並傳給 </a:t>
              </a:r>
              <a:r>
                <a:rPr lang="en-US" altLang="zh-TW" sz="1400" dirty="0" smtClean="0">
                  <a:latin typeface="Calibri" pitchFamily="34" charset="0"/>
                </a:rPr>
                <a:t>Bob</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a:t>
              </a:r>
              <a:r>
                <a:rPr lang="zh-TW" altLang="en-US" sz="1400" dirty="0" smtClean="0">
                  <a:latin typeface="Calibri" pitchFamily="34" charset="0"/>
                </a:rPr>
                <a:t>資訊交換</a:t>
              </a:r>
              <a:r>
                <a:rPr lang="en-US" altLang="zh-TW" sz="1400" dirty="0" smtClean="0">
                  <a:latin typeface="Calibri" pitchFamily="34" charset="0"/>
                </a:rPr>
                <a:t>】</a:t>
              </a:r>
            </a:p>
            <a:p>
              <a:endParaRPr lang="en-US" altLang="zh-TW" sz="1400" dirty="0" smtClean="0">
                <a:latin typeface="Calibri" pitchFamily="34" charset="0"/>
              </a:endParaRPr>
            </a:p>
            <a:p>
              <a:r>
                <a:rPr lang="en-US" altLang="zh-TW" sz="1400" dirty="0" smtClean="0">
                  <a:latin typeface="Calibri" pitchFamily="34" charset="0"/>
                </a:rPr>
                <a:t>Alice </a:t>
              </a:r>
              <a:r>
                <a:rPr lang="zh-TW" altLang="en-US" sz="1400" dirty="0" smtClean="0">
                  <a:latin typeface="Calibri" pitchFamily="34" charset="0"/>
                </a:rPr>
                <a:t>以 </a:t>
              </a:r>
              <a:r>
                <a:rPr lang="en-US" altLang="zh-TW" sz="1400" dirty="0" smtClean="0">
                  <a:latin typeface="Calibri" pitchFamily="34" charset="0"/>
                </a:rPr>
                <a:t>Bob </a:t>
              </a:r>
              <a:r>
                <a:rPr lang="zh-TW" altLang="en-US" sz="1400" dirty="0" smtClean="0">
                  <a:latin typeface="Calibri" pitchFamily="34" charset="0"/>
                </a:rPr>
                <a:t>傳過來的結果做運算</a:t>
              </a:r>
              <a:endParaRPr lang="en-US" altLang="zh-TW" sz="1400" dirty="0" smtClean="0">
                <a:latin typeface="Calibri" pitchFamily="34" charset="0"/>
              </a:endParaRPr>
            </a:p>
            <a:p>
              <a:r>
                <a:rPr lang="en-US" altLang="zh-TW" sz="1400" dirty="0" smtClean="0">
                  <a:latin typeface="Calibri" pitchFamily="34" charset="0"/>
                </a:rPr>
                <a:t>Y</a:t>
              </a:r>
              <a:r>
                <a:rPr lang="en-US" altLang="zh-TW" sz="1400" baseline="30000" dirty="0" smtClean="0">
                  <a:latin typeface="Calibri" pitchFamily="34" charset="0"/>
                </a:rPr>
                <a:t>A</a:t>
              </a:r>
              <a:r>
                <a:rPr lang="en-US" altLang="zh-TW" sz="1400" dirty="0" smtClean="0">
                  <a:latin typeface="Calibri" pitchFamily="34" charset="0"/>
                </a:rPr>
                <a:t>(mod 11):</a:t>
              </a:r>
            </a:p>
            <a:p>
              <a:r>
                <a:rPr lang="en-US" altLang="zh-TW" sz="1400" dirty="0" smtClean="0">
                  <a:latin typeface="Calibri" pitchFamily="34" charset="0"/>
                </a:rPr>
                <a:t>4</a:t>
              </a:r>
              <a:r>
                <a:rPr lang="en-US" altLang="zh-TW" sz="1400" baseline="30000" dirty="0" smtClean="0">
                  <a:latin typeface="Calibri" pitchFamily="34" charset="0"/>
                </a:rPr>
                <a:t>3</a:t>
              </a:r>
              <a:r>
                <a:rPr lang="en-US" altLang="zh-TW" sz="1400" dirty="0" smtClean="0">
                  <a:latin typeface="Calibri" pitchFamily="34" charset="0"/>
                </a:rPr>
                <a:t>(mod 11) = </a:t>
              </a:r>
            </a:p>
            <a:p>
              <a:r>
                <a:rPr lang="en-US" altLang="zh-TW" sz="1400" dirty="0" smtClean="0">
                  <a:latin typeface="Calibri" pitchFamily="34" charset="0"/>
                </a:rPr>
                <a:t>64(mod 11) = 9</a:t>
              </a:r>
            </a:p>
          </p:txBody>
        </p:sp>
        <p:sp>
          <p:nvSpPr>
            <p:cNvPr id="5" name="文字方塊 4"/>
            <p:cNvSpPr txBox="1"/>
            <p:nvPr/>
          </p:nvSpPr>
          <p:spPr>
            <a:xfrm>
              <a:off x="6786578" y="1500174"/>
              <a:ext cx="1785950" cy="3970318"/>
            </a:xfrm>
            <a:prstGeom prst="rect">
              <a:avLst/>
            </a:prstGeom>
            <a:noFill/>
          </p:spPr>
          <p:txBody>
            <a:bodyPr wrap="square" rtlCol="0">
              <a:spAutoFit/>
            </a:bodyPr>
            <a:lstStyle/>
            <a:p>
              <a:r>
                <a:rPr lang="en-US" altLang="zh-TW" sz="1400" dirty="0" smtClean="0">
                  <a:latin typeface="Calibri" pitchFamily="34" charset="0"/>
                </a:rPr>
                <a:t>Bob </a:t>
              </a:r>
              <a:r>
                <a:rPr lang="zh-TW" altLang="en-US" sz="1400" dirty="0" smtClean="0">
                  <a:latin typeface="Calibri" pitchFamily="34" charset="0"/>
                </a:rPr>
                <a:t>選一個秘密數字 </a:t>
              </a:r>
              <a:r>
                <a:rPr lang="en-US" altLang="zh-TW" sz="1400" dirty="0" smtClean="0">
                  <a:latin typeface="Calibri" pitchFamily="34" charset="0"/>
                </a:rPr>
                <a:t>6</a:t>
              </a:r>
              <a:r>
                <a:rPr lang="zh-TW" altLang="en-US" sz="1400" dirty="0" smtClean="0">
                  <a:latin typeface="Calibri" pitchFamily="34" charset="0"/>
                </a:rPr>
                <a:t>，將之命名為 </a:t>
              </a:r>
              <a:r>
                <a:rPr lang="en-US" altLang="zh-TW" sz="1400" dirty="0" smtClean="0">
                  <a:latin typeface="Calibri" pitchFamily="34" charset="0"/>
                </a:rPr>
                <a:t>B</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Bob </a:t>
              </a:r>
              <a:r>
                <a:rPr lang="zh-TW" altLang="en-US" sz="1400" dirty="0" smtClean="0">
                  <a:latin typeface="Calibri" pitchFamily="34" charset="0"/>
                </a:rPr>
                <a:t>將 </a:t>
              </a:r>
              <a:r>
                <a:rPr lang="en-US" altLang="zh-TW" sz="1400" dirty="0" smtClean="0">
                  <a:latin typeface="Calibri" pitchFamily="34" charset="0"/>
                </a:rPr>
                <a:t>B</a:t>
              </a:r>
              <a:r>
                <a:rPr lang="zh-TW" altLang="en-US" sz="1400" dirty="0" smtClean="0">
                  <a:latin typeface="Calibri" pitchFamily="34" charset="0"/>
                </a:rPr>
                <a:t> 做運算</a:t>
              </a:r>
              <a:r>
                <a:rPr lang="en-US" altLang="zh-TW" sz="1400" dirty="0" smtClean="0">
                  <a:latin typeface="Calibri" pitchFamily="34" charset="0"/>
                </a:rPr>
                <a:t>7</a:t>
              </a:r>
              <a:r>
                <a:rPr lang="en-US" altLang="zh-TW" sz="1400" baseline="30000" dirty="0" smtClean="0">
                  <a:latin typeface="Calibri" pitchFamily="34" charset="0"/>
                </a:rPr>
                <a:t>B</a:t>
              </a:r>
              <a:r>
                <a:rPr lang="en-US" altLang="zh-TW" sz="1400" dirty="0" smtClean="0">
                  <a:latin typeface="Calibri" pitchFamily="34" charset="0"/>
                </a:rPr>
                <a:t>(mod 11):</a:t>
              </a:r>
            </a:p>
            <a:p>
              <a:r>
                <a:rPr lang="en-US" altLang="zh-TW" sz="1400" dirty="0" smtClean="0">
                  <a:latin typeface="Calibri" pitchFamily="34" charset="0"/>
                </a:rPr>
                <a:t>7</a:t>
              </a:r>
              <a:r>
                <a:rPr lang="en-US" altLang="zh-TW" sz="1400" baseline="30000" dirty="0" smtClean="0">
                  <a:latin typeface="Calibri" pitchFamily="34" charset="0"/>
                </a:rPr>
                <a:t>6</a:t>
              </a:r>
              <a:r>
                <a:rPr lang="en-US" altLang="zh-TW" sz="1400" dirty="0" smtClean="0">
                  <a:latin typeface="Calibri" pitchFamily="34" charset="0"/>
                </a:rPr>
                <a:t>(mod 11) =</a:t>
              </a:r>
            </a:p>
            <a:p>
              <a:r>
                <a:rPr lang="en-US" altLang="zh-TW" sz="1400" dirty="0" smtClean="0">
                  <a:latin typeface="Calibri" pitchFamily="34" charset="0"/>
                </a:rPr>
                <a:t>117649(mod 11) = 4</a:t>
              </a:r>
            </a:p>
            <a:p>
              <a:endParaRPr lang="en-US" altLang="zh-TW" sz="1400" dirty="0" smtClean="0">
                <a:latin typeface="Calibri" pitchFamily="34" charset="0"/>
              </a:endParaRPr>
            </a:p>
            <a:p>
              <a:r>
                <a:rPr lang="en-US" altLang="zh-TW" sz="1400" dirty="0" smtClean="0">
                  <a:latin typeface="Calibri" pitchFamily="34" charset="0"/>
                </a:rPr>
                <a:t>Bob </a:t>
              </a:r>
              <a:r>
                <a:rPr lang="zh-TW" altLang="en-US" sz="1400" dirty="0" smtClean="0">
                  <a:latin typeface="Calibri" pitchFamily="34" charset="0"/>
                </a:rPr>
                <a:t>將結果 </a:t>
              </a:r>
              <a:r>
                <a:rPr lang="en-US" altLang="zh-TW" sz="1400" dirty="0" smtClean="0">
                  <a:latin typeface="Calibri" pitchFamily="34" charset="0"/>
                </a:rPr>
                <a:t>4 </a:t>
              </a:r>
              <a:r>
                <a:rPr lang="zh-TW" altLang="en-US" sz="1400" dirty="0" smtClean="0">
                  <a:latin typeface="Calibri" pitchFamily="34" charset="0"/>
                </a:rPr>
                <a:t>命名為</a:t>
              </a:r>
              <a:r>
                <a:rPr lang="en-US" altLang="zh-TW" sz="1400" dirty="0" smtClean="0">
                  <a:latin typeface="Calibri" pitchFamily="34" charset="0"/>
                </a:rPr>
                <a:t> Y </a:t>
              </a:r>
              <a:r>
                <a:rPr lang="zh-TW" altLang="en-US" sz="1400" dirty="0" smtClean="0">
                  <a:latin typeface="Calibri" pitchFamily="34" charset="0"/>
                </a:rPr>
                <a:t>並傳給 </a:t>
              </a:r>
              <a:r>
                <a:rPr lang="en-US" altLang="zh-TW" sz="1400" dirty="0" smtClean="0">
                  <a:latin typeface="Calibri" pitchFamily="34" charset="0"/>
                </a:rPr>
                <a:t>Alice</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a:t>
              </a:r>
              <a:r>
                <a:rPr lang="zh-TW" altLang="en-US" sz="1400" dirty="0" smtClean="0">
                  <a:latin typeface="Calibri" pitchFamily="34" charset="0"/>
                </a:rPr>
                <a:t>資訊交換</a:t>
              </a:r>
              <a:r>
                <a:rPr lang="en-US" altLang="zh-TW" sz="1400" dirty="0" smtClean="0">
                  <a:latin typeface="Calibri" pitchFamily="34" charset="0"/>
                </a:rPr>
                <a:t>】</a:t>
              </a:r>
            </a:p>
            <a:p>
              <a:endParaRPr lang="en-US" altLang="zh-TW" sz="1400" dirty="0" smtClean="0">
                <a:latin typeface="Calibri" pitchFamily="34" charset="0"/>
              </a:endParaRPr>
            </a:p>
            <a:p>
              <a:r>
                <a:rPr lang="en-US" altLang="zh-TW" sz="1400" dirty="0" smtClean="0">
                  <a:latin typeface="Calibri" pitchFamily="34" charset="0"/>
                </a:rPr>
                <a:t>Bob </a:t>
              </a:r>
              <a:r>
                <a:rPr lang="zh-TW" altLang="en-US" sz="1400" dirty="0" smtClean="0">
                  <a:latin typeface="Calibri" pitchFamily="34" charset="0"/>
                </a:rPr>
                <a:t>以</a:t>
              </a:r>
              <a:r>
                <a:rPr lang="en-US" altLang="zh-TW" sz="1400" dirty="0" smtClean="0">
                  <a:latin typeface="Calibri" pitchFamily="34" charset="0"/>
                </a:rPr>
                <a:t> Alice </a:t>
              </a:r>
              <a:r>
                <a:rPr lang="zh-TW" altLang="en-US" sz="1400" dirty="0" smtClean="0">
                  <a:latin typeface="Calibri" pitchFamily="34" charset="0"/>
                </a:rPr>
                <a:t>傳過來的結果做運算</a:t>
              </a:r>
              <a:endParaRPr lang="en-US" altLang="zh-TW" sz="1400" dirty="0" smtClean="0">
                <a:latin typeface="Calibri" pitchFamily="34" charset="0"/>
              </a:endParaRPr>
            </a:p>
            <a:p>
              <a:r>
                <a:rPr lang="en-US" altLang="zh-TW" sz="1400" dirty="0" smtClean="0">
                  <a:latin typeface="Calibri" pitchFamily="34" charset="0"/>
                </a:rPr>
                <a:t>X</a:t>
              </a:r>
              <a:r>
                <a:rPr lang="en-US" altLang="zh-TW" sz="1400" baseline="30000" dirty="0" smtClean="0">
                  <a:latin typeface="Calibri" pitchFamily="34" charset="0"/>
                </a:rPr>
                <a:t>B</a:t>
              </a:r>
              <a:r>
                <a:rPr lang="en-US" altLang="zh-TW" sz="1400" dirty="0" smtClean="0">
                  <a:latin typeface="Calibri" pitchFamily="34" charset="0"/>
                </a:rPr>
                <a:t>(mod 11):</a:t>
              </a:r>
            </a:p>
            <a:p>
              <a:r>
                <a:rPr lang="en-US" altLang="zh-TW" sz="1400" dirty="0" smtClean="0">
                  <a:latin typeface="Calibri" pitchFamily="34" charset="0"/>
                </a:rPr>
                <a:t>2</a:t>
              </a:r>
              <a:r>
                <a:rPr lang="en-US" altLang="zh-TW" sz="1400" baseline="30000" dirty="0" smtClean="0">
                  <a:latin typeface="Calibri" pitchFamily="34" charset="0"/>
                </a:rPr>
                <a:t>6</a:t>
              </a:r>
              <a:r>
                <a:rPr lang="en-US" altLang="zh-TW" sz="1400" dirty="0" smtClean="0">
                  <a:latin typeface="Calibri" pitchFamily="34" charset="0"/>
                </a:rPr>
                <a:t>(mod 11) =</a:t>
              </a:r>
            </a:p>
            <a:p>
              <a:r>
                <a:rPr lang="en-US" altLang="zh-TW" sz="1400" dirty="0" smtClean="0">
                  <a:latin typeface="Calibri" pitchFamily="34" charset="0"/>
                </a:rPr>
                <a:t>64(mod 11) = 9</a:t>
              </a:r>
            </a:p>
          </p:txBody>
        </p:sp>
        <p:sp>
          <p:nvSpPr>
            <p:cNvPr id="6" name="文字方塊 5"/>
            <p:cNvSpPr txBox="1"/>
            <p:nvPr/>
          </p:nvSpPr>
          <p:spPr>
            <a:xfrm>
              <a:off x="4714876" y="5500702"/>
              <a:ext cx="3786214" cy="954107"/>
            </a:xfrm>
            <a:prstGeom prst="rect">
              <a:avLst/>
            </a:prstGeom>
            <a:noFill/>
          </p:spPr>
          <p:txBody>
            <a:bodyPr wrap="square" rtlCol="0">
              <a:spAutoFit/>
            </a:bodyPr>
            <a:lstStyle/>
            <a:p>
              <a:r>
                <a:rPr lang="zh-TW" altLang="en-US" sz="1400" dirty="0" smtClean="0">
                  <a:latin typeface="Calibri" pitchFamily="34" charset="0"/>
                </a:rPr>
                <a:t>兩者在先前之祕密數字未交換的情況下，卻能分享一個新的秘密數字 </a:t>
              </a:r>
              <a:r>
                <a:rPr lang="en-US" altLang="zh-TW" sz="1400" dirty="0" smtClean="0">
                  <a:latin typeface="Calibri" pitchFamily="34" charset="0"/>
                </a:rPr>
                <a:t>9</a:t>
              </a:r>
              <a:r>
                <a:rPr lang="zh-TW" altLang="en-US" sz="1400" dirty="0" smtClean="0">
                  <a:latin typeface="Calibri" pitchFamily="34" charset="0"/>
                </a:rPr>
                <a:t>；這個秘密數字就可做為兩者未來通訊的金鑰。</a:t>
              </a:r>
              <a:r>
                <a:rPr lang="en-US" altLang="zh-TW" sz="1400" dirty="0" err="1" smtClean="0">
                  <a:latin typeface="Calibri" pitchFamily="34" charset="0"/>
                </a:rPr>
                <a:t>Diffie</a:t>
              </a:r>
              <a:r>
                <a:rPr lang="en-US" altLang="zh-TW" sz="1400" dirty="0" smtClean="0">
                  <a:latin typeface="Calibri" pitchFamily="34" charset="0"/>
                </a:rPr>
                <a:t>/Hellman</a:t>
              </a:r>
              <a:r>
                <a:rPr lang="zh-TW" altLang="en-US" sz="1400" dirty="0" smtClean="0">
                  <a:latin typeface="Calibri" pitchFamily="34" charset="0"/>
                </a:rPr>
                <a:t>的方法解決的金鑰交換的困難。</a:t>
              </a:r>
              <a:endParaRPr lang="zh-TW" altLang="en-US" sz="1400" dirty="0">
                <a:latin typeface="Calibri" pitchFamily="34" charset="0"/>
              </a:endParaRPr>
            </a:p>
          </p:txBody>
        </p:sp>
        <p:sp>
          <p:nvSpPr>
            <p:cNvPr id="7" name="矩形 6"/>
            <p:cNvSpPr/>
            <p:nvPr/>
          </p:nvSpPr>
          <p:spPr>
            <a:xfrm>
              <a:off x="4714876" y="1500174"/>
              <a:ext cx="3786214" cy="5000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grpSp>
      <p:sp>
        <p:nvSpPr>
          <p:cNvPr id="9" name="文字方塊 8"/>
          <p:cNvSpPr txBox="1"/>
          <p:nvPr/>
        </p:nvSpPr>
        <p:spPr>
          <a:xfrm>
            <a:off x="6572264" y="6357958"/>
            <a:ext cx="1819729" cy="307777"/>
          </a:xfrm>
          <a:prstGeom prst="rect">
            <a:avLst/>
          </a:prstGeom>
          <a:noFill/>
        </p:spPr>
        <p:txBody>
          <a:bodyPr wrap="none" rtlCol="0">
            <a:spAutoFit/>
          </a:bodyPr>
          <a:lstStyle/>
          <a:p>
            <a:r>
              <a:rPr lang="zh-TW" altLang="en-US" sz="1400" dirty="0" smtClean="0">
                <a:latin typeface="Calibri" pitchFamily="34" charset="0"/>
              </a:rPr>
              <a:t>取材自</a:t>
            </a:r>
            <a:r>
              <a:rPr lang="en-US" altLang="zh-TW" sz="1400" dirty="0" smtClean="0">
                <a:latin typeface="Calibri" pitchFamily="34" charset="0"/>
              </a:rPr>
              <a:t>The Code Book</a:t>
            </a:r>
            <a:endParaRPr lang="zh-TW" altLang="en-US" sz="1400"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公開金鑰的用法</a:t>
            </a:r>
            <a:endParaRPr lang="zh-TW" altLang="en-US" dirty="0"/>
          </a:p>
        </p:txBody>
      </p:sp>
      <p:grpSp>
        <p:nvGrpSpPr>
          <p:cNvPr id="92" name="群組 91"/>
          <p:cNvGrpSpPr/>
          <p:nvPr/>
        </p:nvGrpSpPr>
        <p:grpSpPr>
          <a:xfrm>
            <a:off x="500034" y="4071942"/>
            <a:ext cx="7786742" cy="2429686"/>
            <a:chOff x="500034" y="4071942"/>
            <a:chExt cx="7786742" cy="2429686"/>
          </a:xfrm>
        </p:grpSpPr>
        <p:sp>
          <p:nvSpPr>
            <p:cNvPr id="58" name="流程圖: 文件 57"/>
            <p:cNvSpPr/>
            <p:nvPr/>
          </p:nvSpPr>
          <p:spPr>
            <a:xfrm>
              <a:off x="642910" y="4502158"/>
              <a:ext cx="928694" cy="9286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59" name="流程圖: 文件 58"/>
            <p:cNvSpPr/>
            <p:nvPr/>
          </p:nvSpPr>
          <p:spPr>
            <a:xfrm>
              <a:off x="7143768" y="4500570"/>
              <a:ext cx="928694" cy="93028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60" name="橢圓 59"/>
            <p:cNvSpPr/>
            <p:nvPr/>
          </p:nvSpPr>
          <p:spPr>
            <a:xfrm>
              <a:off x="1928794" y="4573596"/>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加密</a:t>
              </a:r>
              <a:endParaRPr lang="zh-TW" altLang="en-US" sz="1600" dirty="0">
                <a:latin typeface="Calibri" pitchFamily="34" charset="0"/>
              </a:endParaRPr>
            </a:p>
          </p:txBody>
        </p:sp>
        <p:sp>
          <p:nvSpPr>
            <p:cNvPr id="61" name="橢圓 60"/>
            <p:cNvSpPr/>
            <p:nvPr/>
          </p:nvSpPr>
          <p:spPr>
            <a:xfrm>
              <a:off x="6000760" y="4572008"/>
              <a:ext cx="785818" cy="787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解密</a:t>
              </a:r>
              <a:endParaRPr lang="zh-TW" altLang="en-US" sz="1600" dirty="0">
                <a:latin typeface="Calibri" pitchFamily="34" charset="0"/>
              </a:endParaRPr>
            </a:p>
          </p:txBody>
        </p:sp>
        <p:sp>
          <p:nvSpPr>
            <p:cNvPr id="62" name="矩形 61"/>
            <p:cNvSpPr/>
            <p:nvPr/>
          </p:nvSpPr>
          <p:spPr>
            <a:xfrm>
              <a:off x="3214678" y="4573596"/>
              <a:ext cx="7858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sp>
          <p:nvSpPr>
            <p:cNvPr id="63" name="矩形 62"/>
            <p:cNvSpPr/>
            <p:nvPr/>
          </p:nvSpPr>
          <p:spPr>
            <a:xfrm>
              <a:off x="4786314" y="4573596"/>
              <a:ext cx="785818" cy="7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cxnSp>
          <p:nvCxnSpPr>
            <p:cNvPr id="64" name="直線單箭頭接點 63"/>
            <p:cNvCxnSpPr>
              <a:stCxn id="58" idx="3"/>
              <a:endCxn id="60" idx="2"/>
            </p:cNvCxnSpPr>
            <p:nvPr/>
          </p:nvCxnSpPr>
          <p:spPr>
            <a:xfrm>
              <a:off x="1571604" y="496650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60" idx="6"/>
              <a:endCxn id="62" idx="1"/>
            </p:cNvCxnSpPr>
            <p:nvPr/>
          </p:nvCxnSpPr>
          <p:spPr>
            <a:xfrm>
              <a:off x="2714612" y="496650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62" idx="3"/>
              <a:endCxn id="63" idx="1"/>
            </p:cNvCxnSpPr>
            <p:nvPr/>
          </p:nvCxnSpPr>
          <p:spPr>
            <a:xfrm flipV="1">
              <a:off x="4000496" y="4965711"/>
              <a:ext cx="78581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63" idx="3"/>
              <a:endCxn id="61" idx="2"/>
            </p:cNvCxnSpPr>
            <p:nvPr/>
          </p:nvCxnSpPr>
          <p:spPr>
            <a:xfrm>
              <a:off x="5572132" y="496571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61" idx="6"/>
              <a:endCxn id="59" idx="1"/>
            </p:cNvCxnSpPr>
            <p:nvPr/>
          </p:nvCxnSpPr>
          <p:spPr>
            <a:xfrm>
              <a:off x="6786578" y="496571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圓角矩形 68"/>
            <p:cNvSpPr/>
            <p:nvPr/>
          </p:nvSpPr>
          <p:spPr>
            <a:xfrm>
              <a:off x="1857356" y="564516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sp>
          <p:nvSpPr>
            <p:cNvPr id="70" name="圓角矩形 69"/>
            <p:cNvSpPr/>
            <p:nvPr/>
          </p:nvSpPr>
          <p:spPr>
            <a:xfrm>
              <a:off x="5929322" y="5643578"/>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71" name="直線單箭頭接點 70"/>
            <p:cNvCxnSpPr>
              <a:stCxn id="69" idx="0"/>
              <a:endCxn id="60" idx="4"/>
            </p:cNvCxnSpPr>
            <p:nvPr/>
          </p:nvCxnSpPr>
          <p:spPr>
            <a:xfrm rot="5400000" flipH="1" flipV="1">
              <a:off x="2178827" y="550229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70" idx="0"/>
              <a:endCxn id="61" idx="4"/>
            </p:cNvCxnSpPr>
            <p:nvPr/>
          </p:nvCxnSpPr>
          <p:spPr>
            <a:xfrm rot="5400000" flipH="1" flipV="1">
              <a:off x="6251587" y="5501496"/>
              <a:ext cx="2841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1326229" y="6060064"/>
              <a:ext cx="2031325" cy="369332"/>
            </a:xfrm>
            <a:prstGeom prst="rect">
              <a:avLst/>
            </a:prstGeom>
            <a:noFill/>
          </p:spPr>
          <p:txBody>
            <a:bodyPr wrap="none" rtlCol="0">
              <a:spAutoFit/>
            </a:bodyPr>
            <a:lstStyle/>
            <a:p>
              <a:r>
                <a:rPr lang="zh-TW" altLang="en-US" dirty="0" smtClean="0">
                  <a:latin typeface="Calibri" pitchFamily="34" charset="0"/>
                </a:rPr>
                <a:t>傳送方的私密金鑰</a:t>
              </a:r>
              <a:endParaRPr lang="zh-TW" altLang="en-US" dirty="0">
                <a:latin typeface="Calibri" pitchFamily="34" charset="0"/>
              </a:endParaRPr>
            </a:p>
          </p:txBody>
        </p:sp>
        <p:sp>
          <p:nvSpPr>
            <p:cNvPr id="77" name="文字方塊 76"/>
            <p:cNvSpPr txBox="1"/>
            <p:nvPr/>
          </p:nvSpPr>
          <p:spPr>
            <a:xfrm>
              <a:off x="5398195" y="6060064"/>
              <a:ext cx="2031325" cy="369332"/>
            </a:xfrm>
            <a:prstGeom prst="rect">
              <a:avLst/>
            </a:prstGeom>
            <a:noFill/>
          </p:spPr>
          <p:txBody>
            <a:bodyPr wrap="none" rtlCol="0">
              <a:spAutoFit/>
            </a:bodyPr>
            <a:lstStyle/>
            <a:p>
              <a:r>
                <a:rPr lang="zh-TW" altLang="en-US" dirty="0" smtClean="0">
                  <a:latin typeface="Calibri" pitchFamily="34" charset="0"/>
                </a:rPr>
                <a:t>傳送方的公開金鑰</a:t>
              </a:r>
              <a:endParaRPr lang="zh-TW" altLang="en-US" dirty="0">
                <a:latin typeface="Calibri" pitchFamily="34" charset="0"/>
              </a:endParaRPr>
            </a:p>
          </p:txBody>
        </p:sp>
        <p:sp>
          <p:nvSpPr>
            <p:cNvPr id="80" name="矩形 79"/>
            <p:cNvSpPr/>
            <p:nvPr/>
          </p:nvSpPr>
          <p:spPr>
            <a:xfrm>
              <a:off x="500034" y="4071942"/>
              <a:ext cx="7786742" cy="2428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81" name="文字方塊 80"/>
            <p:cNvSpPr txBox="1"/>
            <p:nvPr/>
          </p:nvSpPr>
          <p:spPr>
            <a:xfrm>
              <a:off x="3500430" y="4143380"/>
              <a:ext cx="1592487" cy="369332"/>
            </a:xfrm>
            <a:prstGeom prst="rect">
              <a:avLst/>
            </a:prstGeom>
            <a:noFill/>
          </p:spPr>
          <p:txBody>
            <a:bodyPr wrap="none" rtlCol="0">
              <a:spAutoFit/>
            </a:bodyPr>
            <a:lstStyle/>
            <a:p>
              <a:r>
                <a:rPr lang="en-US" altLang="zh-TW" b="1" dirty="0" smtClean="0">
                  <a:latin typeface="Calibri" pitchFamily="34" charset="0"/>
                </a:rPr>
                <a:t>Proof of Origin</a:t>
              </a:r>
              <a:endParaRPr lang="zh-TW" altLang="en-US" b="1" dirty="0">
                <a:latin typeface="Calibri" pitchFamily="34" charset="0"/>
              </a:endParaRPr>
            </a:p>
          </p:txBody>
        </p:sp>
        <p:cxnSp>
          <p:nvCxnSpPr>
            <p:cNvPr id="84" name="直線接點 83"/>
            <p:cNvCxnSpPr/>
            <p:nvPr/>
          </p:nvCxnSpPr>
          <p:spPr>
            <a:xfrm rot="5400000">
              <a:off x="3393273" y="5536421"/>
              <a:ext cx="1928826"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91" name="群組 90"/>
          <p:cNvGrpSpPr/>
          <p:nvPr/>
        </p:nvGrpSpPr>
        <p:grpSpPr>
          <a:xfrm>
            <a:off x="500034" y="1142984"/>
            <a:ext cx="7843544" cy="2714644"/>
            <a:chOff x="500034" y="1142984"/>
            <a:chExt cx="7843544" cy="2714644"/>
          </a:xfrm>
        </p:grpSpPr>
        <p:sp>
          <p:nvSpPr>
            <p:cNvPr id="5" name="流程圖: 文件 4"/>
            <p:cNvSpPr/>
            <p:nvPr/>
          </p:nvSpPr>
          <p:spPr>
            <a:xfrm>
              <a:off x="642910" y="1857364"/>
              <a:ext cx="928694" cy="9286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6" name="流程圖: 文件 5"/>
            <p:cNvSpPr/>
            <p:nvPr/>
          </p:nvSpPr>
          <p:spPr>
            <a:xfrm>
              <a:off x="7143768" y="1855776"/>
              <a:ext cx="928694" cy="93028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7" name="橢圓 6"/>
            <p:cNvSpPr/>
            <p:nvPr/>
          </p:nvSpPr>
          <p:spPr>
            <a:xfrm>
              <a:off x="1928794" y="1928802"/>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加密</a:t>
              </a:r>
              <a:endParaRPr lang="zh-TW" altLang="en-US" sz="1600" dirty="0">
                <a:latin typeface="Calibri" pitchFamily="34" charset="0"/>
              </a:endParaRPr>
            </a:p>
          </p:txBody>
        </p:sp>
        <p:sp>
          <p:nvSpPr>
            <p:cNvPr id="8" name="橢圓 7"/>
            <p:cNvSpPr/>
            <p:nvPr/>
          </p:nvSpPr>
          <p:spPr>
            <a:xfrm>
              <a:off x="6000760" y="1927214"/>
              <a:ext cx="785818" cy="787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解密</a:t>
              </a:r>
              <a:endParaRPr lang="zh-TW" altLang="en-US" sz="1600" dirty="0">
                <a:latin typeface="Calibri" pitchFamily="34" charset="0"/>
              </a:endParaRPr>
            </a:p>
          </p:txBody>
        </p:sp>
        <p:sp>
          <p:nvSpPr>
            <p:cNvPr id="9" name="矩形 8"/>
            <p:cNvSpPr/>
            <p:nvPr/>
          </p:nvSpPr>
          <p:spPr>
            <a:xfrm>
              <a:off x="3214678" y="1928802"/>
              <a:ext cx="7858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sp>
          <p:nvSpPr>
            <p:cNvPr id="10" name="矩形 9"/>
            <p:cNvSpPr/>
            <p:nvPr/>
          </p:nvSpPr>
          <p:spPr>
            <a:xfrm>
              <a:off x="4786314" y="1928802"/>
              <a:ext cx="785818" cy="7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cxnSp>
          <p:nvCxnSpPr>
            <p:cNvPr id="11" name="直線單箭頭接點 10"/>
            <p:cNvCxnSpPr>
              <a:stCxn id="5" idx="3"/>
              <a:endCxn id="7" idx="2"/>
            </p:cNvCxnSpPr>
            <p:nvPr/>
          </p:nvCxnSpPr>
          <p:spPr>
            <a:xfrm>
              <a:off x="1571604" y="232171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6"/>
              <a:endCxn id="9" idx="1"/>
            </p:cNvCxnSpPr>
            <p:nvPr/>
          </p:nvCxnSpPr>
          <p:spPr>
            <a:xfrm>
              <a:off x="2714612" y="232171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3"/>
              <a:endCxn id="10" idx="1"/>
            </p:cNvCxnSpPr>
            <p:nvPr/>
          </p:nvCxnSpPr>
          <p:spPr>
            <a:xfrm flipV="1">
              <a:off x="4000496" y="2320917"/>
              <a:ext cx="78581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8" idx="2"/>
            </p:cNvCxnSpPr>
            <p:nvPr/>
          </p:nvCxnSpPr>
          <p:spPr>
            <a:xfrm>
              <a:off x="5572132" y="2320917"/>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8" idx="6"/>
              <a:endCxn id="6" idx="1"/>
            </p:cNvCxnSpPr>
            <p:nvPr/>
          </p:nvCxnSpPr>
          <p:spPr>
            <a:xfrm>
              <a:off x="6786578" y="232091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圓角矩形 15"/>
            <p:cNvSpPr/>
            <p:nvPr/>
          </p:nvSpPr>
          <p:spPr>
            <a:xfrm>
              <a:off x="1857356" y="3000372"/>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sp>
          <p:nvSpPr>
            <p:cNvPr id="17" name="圓角矩形 16"/>
            <p:cNvSpPr/>
            <p:nvPr/>
          </p:nvSpPr>
          <p:spPr>
            <a:xfrm>
              <a:off x="5929322" y="3000372"/>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18" name="直線單箭頭接點 17"/>
            <p:cNvCxnSpPr>
              <a:stCxn id="16" idx="0"/>
              <a:endCxn id="7" idx="4"/>
            </p:cNvCxnSpPr>
            <p:nvPr/>
          </p:nvCxnSpPr>
          <p:spPr>
            <a:xfrm rot="5400000" flipH="1" flipV="1">
              <a:off x="2178827" y="285749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7" idx="0"/>
              <a:endCxn id="8" idx="4"/>
            </p:cNvCxnSpPr>
            <p:nvPr/>
          </p:nvCxnSpPr>
          <p:spPr>
            <a:xfrm rot="5400000" flipH="1" flipV="1">
              <a:off x="6250793" y="285749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571472" y="1345156"/>
              <a:ext cx="1338828" cy="369332"/>
            </a:xfrm>
            <a:prstGeom prst="rect">
              <a:avLst/>
            </a:prstGeom>
            <a:noFill/>
          </p:spPr>
          <p:txBody>
            <a:bodyPr wrap="none" rtlCol="0">
              <a:spAutoFit/>
            </a:bodyPr>
            <a:lstStyle/>
            <a:p>
              <a:r>
                <a:rPr lang="zh-TW" altLang="en-US" dirty="0" smtClean="0">
                  <a:latin typeface="Calibri" pitchFamily="34" charset="0"/>
                </a:rPr>
                <a:t>訊息傳送方</a:t>
              </a:r>
              <a:endParaRPr lang="zh-TW" altLang="en-US" dirty="0">
                <a:latin typeface="Calibri" pitchFamily="34" charset="0"/>
              </a:endParaRPr>
            </a:p>
          </p:txBody>
        </p:sp>
        <p:sp>
          <p:nvSpPr>
            <p:cNvPr id="25" name="文字方塊 24"/>
            <p:cNvSpPr txBox="1"/>
            <p:nvPr/>
          </p:nvSpPr>
          <p:spPr>
            <a:xfrm>
              <a:off x="7004750" y="1345156"/>
              <a:ext cx="1338828" cy="369332"/>
            </a:xfrm>
            <a:prstGeom prst="rect">
              <a:avLst/>
            </a:prstGeom>
            <a:noFill/>
          </p:spPr>
          <p:txBody>
            <a:bodyPr wrap="none" rtlCol="0">
              <a:spAutoFit/>
            </a:bodyPr>
            <a:lstStyle/>
            <a:p>
              <a:r>
                <a:rPr lang="zh-TW" altLang="en-US" dirty="0" smtClean="0">
                  <a:latin typeface="Calibri" pitchFamily="34" charset="0"/>
                </a:rPr>
                <a:t>訊息接收方</a:t>
              </a:r>
              <a:endParaRPr lang="zh-TW" altLang="en-US" dirty="0">
                <a:latin typeface="Calibri" pitchFamily="34" charset="0"/>
              </a:endParaRPr>
            </a:p>
          </p:txBody>
        </p:sp>
        <p:sp>
          <p:nvSpPr>
            <p:cNvPr id="74" name="文字方塊 73"/>
            <p:cNvSpPr txBox="1"/>
            <p:nvPr/>
          </p:nvSpPr>
          <p:spPr>
            <a:xfrm>
              <a:off x="1326229" y="3429000"/>
              <a:ext cx="2031325" cy="369332"/>
            </a:xfrm>
            <a:prstGeom prst="rect">
              <a:avLst/>
            </a:prstGeom>
            <a:noFill/>
          </p:spPr>
          <p:txBody>
            <a:bodyPr wrap="none" rtlCol="0">
              <a:spAutoFit/>
            </a:bodyPr>
            <a:lstStyle/>
            <a:p>
              <a:r>
                <a:rPr lang="zh-TW" altLang="en-US" dirty="0" smtClean="0">
                  <a:latin typeface="Calibri" pitchFamily="34" charset="0"/>
                </a:rPr>
                <a:t>接收方的公開金鑰</a:t>
              </a:r>
              <a:endParaRPr lang="zh-TW" altLang="en-US" dirty="0">
                <a:latin typeface="Calibri" pitchFamily="34" charset="0"/>
              </a:endParaRPr>
            </a:p>
          </p:txBody>
        </p:sp>
        <p:sp>
          <p:nvSpPr>
            <p:cNvPr id="75" name="文字方塊 74"/>
            <p:cNvSpPr txBox="1"/>
            <p:nvPr/>
          </p:nvSpPr>
          <p:spPr>
            <a:xfrm>
              <a:off x="5398195" y="3429000"/>
              <a:ext cx="2031325" cy="369332"/>
            </a:xfrm>
            <a:prstGeom prst="rect">
              <a:avLst/>
            </a:prstGeom>
            <a:noFill/>
          </p:spPr>
          <p:txBody>
            <a:bodyPr wrap="none" rtlCol="0">
              <a:spAutoFit/>
            </a:bodyPr>
            <a:lstStyle/>
            <a:p>
              <a:r>
                <a:rPr lang="zh-TW" altLang="en-US" dirty="0" smtClean="0">
                  <a:latin typeface="Calibri" pitchFamily="34" charset="0"/>
                </a:rPr>
                <a:t>接收方的私密金鑰</a:t>
              </a:r>
              <a:endParaRPr lang="zh-TW" altLang="en-US" dirty="0">
                <a:latin typeface="Calibri" pitchFamily="34" charset="0"/>
              </a:endParaRPr>
            </a:p>
          </p:txBody>
        </p:sp>
        <p:sp>
          <p:nvSpPr>
            <p:cNvPr id="78" name="矩形 77"/>
            <p:cNvSpPr/>
            <p:nvPr/>
          </p:nvSpPr>
          <p:spPr>
            <a:xfrm>
              <a:off x="500034" y="1142984"/>
              <a:ext cx="7786742" cy="2714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79" name="文字方塊 78"/>
            <p:cNvSpPr txBox="1"/>
            <p:nvPr/>
          </p:nvSpPr>
          <p:spPr>
            <a:xfrm>
              <a:off x="3501917" y="1428736"/>
              <a:ext cx="1593578" cy="369332"/>
            </a:xfrm>
            <a:prstGeom prst="rect">
              <a:avLst/>
            </a:prstGeom>
            <a:noFill/>
          </p:spPr>
          <p:txBody>
            <a:bodyPr wrap="none" rtlCol="0">
              <a:spAutoFit/>
            </a:bodyPr>
            <a:lstStyle/>
            <a:p>
              <a:r>
                <a:rPr lang="en-US" altLang="zh-TW" b="1" dirty="0" smtClean="0">
                  <a:latin typeface="Calibri" pitchFamily="34" charset="0"/>
                </a:rPr>
                <a:t>Confidentiality</a:t>
              </a:r>
              <a:endParaRPr lang="zh-TW" altLang="en-US" b="1" dirty="0">
                <a:latin typeface="Calibri" pitchFamily="34" charset="0"/>
              </a:endParaRPr>
            </a:p>
          </p:txBody>
        </p:sp>
        <p:cxnSp>
          <p:nvCxnSpPr>
            <p:cNvPr id="90" name="直線接點 89"/>
            <p:cNvCxnSpPr/>
            <p:nvPr/>
          </p:nvCxnSpPr>
          <p:spPr>
            <a:xfrm rot="5400000">
              <a:off x="3394067" y="2892421"/>
              <a:ext cx="1928826"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前頁上圖使用非對稱式加密達到</a:t>
            </a:r>
            <a:r>
              <a:rPr lang="zh-TW" altLang="en-US" sz="2000" dirty="0" smtClean="0">
                <a:latin typeface="微軟正黑體"/>
                <a:ea typeface="微軟正黑體"/>
              </a:rPr>
              <a:t>「</a:t>
            </a:r>
            <a:r>
              <a:rPr lang="zh-TW" altLang="en-US" sz="2000" dirty="0" smtClean="0"/>
              <a:t>文件保密</a:t>
            </a:r>
            <a:r>
              <a:rPr lang="zh-TW" altLang="en-US" sz="2000" dirty="0" smtClean="0">
                <a:latin typeface="微軟正黑體"/>
                <a:ea typeface="微軟正黑體"/>
              </a:rPr>
              <a:t>」</a:t>
            </a:r>
            <a:r>
              <a:rPr lang="zh-TW" altLang="en-US" sz="2000" dirty="0" smtClean="0"/>
              <a:t>之目的。</a:t>
            </a:r>
            <a:endParaRPr lang="en-US" altLang="zh-TW" sz="2000" dirty="0" smtClean="0"/>
          </a:p>
          <a:p>
            <a:pPr lvl="1">
              <a:spcBef>
                <a:spcPts val="1200"/>
              </a:spcBef>
            </a:pPr>
            <a:r>
              <a:rPr lang="zh-TW" altLang="en-US" sz="1800" dirty="0" smtClean="0"/>
              <a:t>原文在訊息傳送方以接收方的公開金鑰加密，公開金鑰可以自由取得，所以傳、收雙方沒有金鑰交換的困擾。</a:t>
            </a:r>
            <a:endParaRPr lang="en-US" altLang="zh-TW" sz="1800" dirty="0" smtClean="0"/>
          </a:p>
          <a:p>
            <a:pPr lvl="1">
              <a:spcBef>
                <a:spcPts val="1200"/>
              </a:spcBef>
            </a:pPr>
            <a:r>
              <a:rPr lang="zh-TW" altLang="en-US" sz="1800" dirty="0" smtClean="0"/>
              <a:t>密文傳給接收方後，接收方以自己的私密金鑰解開密文。由於只有接收方自己才有私密金鑰，所以這個通訊能達到保密效果。</a:t>
            </a:r>
            <a:endParaRPr lang="en-US" altLang="zh-TW" sz="1800" dirty="0" smtClean="0"/>
          </a:p>
          <a:p>
            <a:pPr>
              <a:spcBef>
                <a:spcPts val="1200"/>
              </a:spcBef>
            </a:pPr>
            <a:r>
              <a:rPr lang="zh-TW" altLang="en-US" sz="2000" dirty="0" smtClean="0"/>
              <a:t>前頁下圖使用非對稱式加密達到</a:t>
            </a:r>
            <a:r>
              <a:rPr lang="zh-TW" altLang="en-US" sz="2000" dirty="0" smtClean="0">
                <a:latin typeface="微軟正黑體"/>
                <a:ea typeface="微軟正黑體"/>
              </a:rPr>
              <a:t>「</a:t>
            </a:r>
            <a:r>
              <a:rPr lang="zh-TW" altLang="en-US" sz="2000" dirty="0" smtClean="0"/>
              <a:t>身分證明</a:t>
            </a:r>
            <a:r>
              <a:rPr lang="zh-TW" altLang="en-US" sz="2000" dirty="0" smtClean="0">
                <a:latin typeface="微軟正黑體"/>
                <a:ea typeface="微軟正黑體"/>
              </a:rPr>
              <a:t>」</a:t>
            </a:r>
            <a:r>
              <a:rPr lang="zh-TW" altLang="en-US" sz="2000" dirty="0" smtClean="0"/>
              <a:t>之目的。</a:t>
            </a:r>
            <a:endParaRPr lang="en-US" altLang="zh-TW" sz="2000" dirty="0" smtClean="0"/>
          </a:p>
          <a:p>
            <a:pPr lvl="1">
              <a:spcBef>
                <a:spcPts val="1200"/>
              </a:spcBef>
            </a:pPr>
            <a:r>
              <a:rPr lang="zh-TW" altLang="en-US" sz="1800" dirty="0" smtClean="0"/>
              <a:t>原文在訊息傳送方以自己的私密金鑰加密，由於只有傳送方自己才有私密金鑰，所以這個密文不可能由別人偽造。</a:t>
            </a:r>
            <a:endParaRPr lang="en-US" altLang="zh-TW" sz="1800" dirty="0" smtClean="0"/>
          </a:p>
          <a:p>
            <a:pPr lvl="1">
              <a:spcBef>
                <a:spcPts val="1200"/>
              </a:spcBef>
            </a:pPr>
            <a:r>
              <a:rPr lang="zh-TW" altLang="en-US" sz="1800" dirty="0" smtClean="0"/>
              <a:t>密文傳給接收方後，接收方以傳送方的公開金鑰解開密文。公開金鑰可以自由取得。</a:t>
            </a:r>
            <a:endParaRPr lang="en-US" altLang="zh-TW" sz="1800" dirty="0" smtClean="0"/>
          </a:p>
          <a:p>
            <a:pPr>
              <a:spcBef>
                <a:spcPts val="1200"/>
              </a:spcBef>
            </a:pPr>
            <a:r>
              <a:rPr lang="zh-TW" altLang="en-US" sz="2000" dirty="0" smtClean="0"/>
              <a:t>下一頁顯示將兩者合併可達到文件保密與身分證明之雙重目的。</a:t>
            </a:r>
            <a:endParaRPr lang="en-US" altLang="zh-TW" sz="2000" dirty="0" smtClean="0"/>
          </a:p>
          <a:p>
            <a:pPr lvl="1">
              <a:spcBef>
                <a:spcPts val="1200"/>
              </a:spcBef>
            </a:pPr>
            <a:endParaRPr lang="zh-TW" altLang="en-US" dirty="0"/>
          </a:p>
        </p:txBody>
      </p:sp>
      <p:sp>
        <p:nvSpPr>
          <p:cNvPr id="3" name="標題 2"/>
          <p:cNvSpPr>
            <a:spLocks noGrp="1"/>
          </p:cNvSpPr>
          <p:nvPr>
            <p:ph type="title"/>
          </p:nvPr>
        </p:nvSpPr>
        <p:spPr/>
        <p:txBody>
          <a:bodyPr/>
          <a:lstStyle/>
          <a:p>
            <a:r>
              <a:rPr lang="zh-TW" altLang="en-US" dirty="0" smtClean="0"/>
              <a:t>公開金鑰的用法說明</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公開金鑰的合併用法</a:t>
            </a:r>
            <a:endParaRPr lang="zh-TW" altLang="en-US" dirty="0"/>
          </a:p>
        </p:txBody>
      </p:sp>
      <p:sp>
        <p:nvSpPr>
          <p:cNvPr id="3" name="流程圖: 文件 2"/>
          <p:cNvSpPr/>
          <p:nvPr/>
        </p:nvSpPr>
        <p:spPr>
          <a:xfrm>
            <a:off x="642910" y="1857364"/>
            <a:ext cx="928694" cy="9286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4" name="橢圓 3"/>
          <p:cNvSpPr/>
          <p:nvPr/>
        </p:nvSpPr>
        <p:spPr>
          <a:xfrm>
            <a:off x="1928794" y="1928802"/>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加密</a:t>
            </a:r>
            <a:endParaRPr lang="zh-TW" altLang="en-US" sz="1600" dirty="0">
              <a:latin typeface="Calibri" pitchFamily="34" charset="0"/>
            </a:endParaRPr>
          </a:p>
        </p:txBody>
      </p:sp>
      <p:sp>
        <p:nvSpPr>
          <p:cNvPr id="5" name="矩形 4"/>
          <p:cNvSpPr/>
          <p:nvPr/>
        </p:nvSpPr>
        <p:spPr>
          <a:xfrm>
            <a:off x="3214678" y="1928802"/>
            <a:ext cx="7858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r>
              <a:rPr lang="en-US" altLang="zh-TW" sz="1600" dirty="0" smtClean="0">
                <a:latin typeface="Calibri" pitchFamily="34" charset="0"/>
              </a:rPr>
              <a:t>1</a:t>
            </a:r>
            <a:endParaRPr lang="zh-TW" altLang="en-US" sz="1600" dirty="0">
              <a:latin typeface="Calibri" pitchFamily="34" charset="0"/>
            </a:endParaRPr>
          </a:p>
        </p:txBody>
      </p:sp>
      <p:cxnSp>
        <p:nvCxnSpPr>
          <p:cNvPr id="6" name="直線單箭頭接點 5"/>
          <p:cNvCxnSpPr>
            <a:stCxn id="3" idx="3"/>
            <a:endCxn id="4" idx="2"/>
          </p:cNvCxnSpPr>
          <p:nvPr/>
        </p:nvCxnSpPr>
        <p:spPr>
          <a:xfrm>
            <a:off x="1571604" y="232171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a:stCxn id="4" idx="6"/>
            <a:endCxn id="5" idx="1"/>
          </p:cNvCxnSpPr>
          <p:nvPr/>
        </p:nvCxnSpPr>
        <p:spPr>
          <a:xfrm>
            <a:off x="2714612" y="232171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1857356" y="3000372"/>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9" name="直線單箭頭接點 8"/>
          <p:cNvCxnSpPr>
            <a:stCxn id="8" idx="0"/>
            <a:endCxn id="4" idx="4"/>
          </p:cNvCxnSpPr>
          <p:nvPr/>
        </p:nvCxnSpPr>
        <p:spPr>
          <a:xfrm rot="5400000" flipH="1" flipV="1">
            <a:off x="2178827" y="285749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571472" y="1345156"/>
            <a:ext cx="1338828" cy="369332"/>
          </a:xfrm>
          <a:prstGeom prst="rect">
            <a:avLst/>
          </a:prstGeom>
          <a:noFill/>
        </p:spPr>
        <p:txBody>
          <a:bodyPr wrap="none" rtlCol="0">
            <a:spAutoFit/>
          </a:bodyPr>
          <a:lstStyle/>
          <a:p>
            <a:r>
              <a:rPr lang="zh-TW" altLang="en-US" dirty="0" smtClean="0">
                <a:latin typeface="Calibri" pitchFamily="34" charset="0"/>
              </a:rPr>
              <a:t>訊息傳送方</a:t>
            </a:r>
            <a:endParaRPr lang="zh-TW" altLang="en-US" dirty="0">
              <a:latin typeface="Calibri" pitchFamily="34" charset="0"/>
            </a:endParaRPr>
          </a:p>
        </p:txBody>
      </p:sp>
      <p:sp>
        <p:nvSpPr>
          <p:cNvPr id="11" name="文字方塊 10"/>
          <p:cNvSpPr txBox="1"/>
          <p:nvPr/>
        </p:nvSpPr>
        <p:spPr>
          <a:xfrm>
            <a:off x="1326229" y="3429000"/>
            <a:ext cx="2031325" cy="369332"/>
          </a:xfrm>
          <a:prstGeom prst="rect">
            <a:avLst/>
          </a:prstGeom>
          <a:noFill/>
        </p:spPr>
        <p:txBody>
          <a:bodyPr wrap="none" rtlCol="0">
            <a:spAutoFit/>
          </a:bodyPr>
          <a:lstStyle/>
          <a:p>
            <a:r>
              <a:rPr lang="zh-TW" altLang="en-US" dirty="0" smtClean="0">
                <a:latin typeface="Calibri" pitchFamily="34" charset="0"/>
              </a:rPr>
              <a:t>傳送方的私密金鑰</a:t>
            </a:r>
            <a:endParaRPr lang="zh-TW" altLang="en-US" dirty="0">
              <a:latin typeface="Calibri" pitchFamily="34" charset="0"/>
            </a:endParaRPr>
          </a:p>
        </p:txBody>
      </p:sp>
      <p:sp>
        <p:nvSpPr>
          <p:cNvPr id="12" name="橢圓 11"/>
          <p:cNvSpPr/>
          <p:nvPr/>
        </p:nvSpPr>
        <p:spPr>
          <a:xfrm>
            <a:off x="4388747" y="1928802"/>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加密</a:t>
            </a:r>
            <a:endParaRPr lang="zh-TW" altLang="en-US" sz="1600" dirty="0">
              <a:latin typeface="Calibri" pitchFamily="34" charset="0"/>
            </a:endParaRPr>
          </a:p>
        </p:txBody>
      </p:sp>
      <p:cxnSp>
        <p:nvCxnSpPr>
          <p:cNvPr id="13" name="直線單箭頭接點 12"/>
          <p:cNvCxnSpPr>
            <a:endCxn id="12" idx="2"/>
          </p:cNvCxnSpPr>
          <p:nvPr/>
        </p:nvCxnSpPr>
        <p:spPr>
          <a:xfrm>
            <a:off x="4031557" y="232171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2" idx="6"/>
          </p:cNvCxnSpPr>
          <p:nvPr/>
        </p:nvCxnSpPr>
        <p:spPr>
          <a:xfrm>
            <a:off x="5174565" y="232171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圓角矩形 14"/>
          <p:cNvSpPr/>
          <p:nvPr/>
        </p:nvSpPr>
        <p:spPr>
          <a:xfrm>
            <a:off x="4317309" y="3000372"/>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16" name="直線單箭頭接點 15"/>
          <p:cNvCxnSpPr>
            <a:stCxn id="15" idx="0"/>
            <a:endCxn id="12" idx="4"/>
          </p:cNvCxnSpPr>
          <p:nvPr/>
        </p:nvCxnSpPr>
        <p:spPr>
          <a:xfrm rot="5400000" flipH="1" flipV="1">
            <a:off x="4638780" y="285749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3786182" y="3429000"/>
            <a:ext cx="2031325" cy="369332"/>
          </a:xfrm>
          <a:prstGeom prst="rect">
            <a:avLst/>
          </a:prstGeom>
          <a:noFill/>
        </p:spPr>
        <p:txBody>
          <a:bodyPr wrap="none" rtlCol="0">
            <a:spAutoFit/>
          </a:bodyPr>
          <a:lstStyle/>
          <a:p>
            <a:r>
              <a:rPr lang="zh-TW" altLang="en-US" dirty="0" smtClean="0">
                <a:latin typeface="Calibri" pitchFamily="34" charset="0"/>
              </a:rPr>
              <a:t>接收方的公開金鑰</a:t>
            </a:r>
            <a:endParaRPr lang="zh-TW" altLang="en-US" dirty="0">
              <a:latin typeface="Calibri" pitchFamily="34" charset="0"/>
            </a:endParaRPr>
          </a:p>
        </p:txBody>
      </p:sp>
      <p:sp>
        <p:nvSpPr>
          <p:cNvPr id="18" name="矩形 17"/>
          <p:cNvSpPr/>
          <p:nvPr/>
        </p:nvSpPr>
        <p:spPr>
          <a:xfrm>
            <a:off x="5715008" y="1928802"/>
            <a:ext cx="7858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r>
              <a:rPr lang="en-US" altLang="zh-TW" sz="1600" dirty="0" smtClean="0">
                <a:latin typeface="Calibri" pitchFamily="34" charset="0"/>
              </a:rPr>
              <a:t>2</a:t>
            </a:r>
            <a:endParaRPr lang="zh-TW" altLang="en-US" sz="1600" dirty="0">
              <a:latin typeface="Calibri" pitchFamily="34" charset="0"/>
            </a:endParaRPr>
          </a:p>
        </p:txBody>
      </p:sp>
      <p:cxnSp>
        <p:nvCxnSpPr>
          <p:cNvPr id="20" name="圖案 19"/>
          <p:cNvCxnSpPr>
            <a:stCxn id="18" idx="2"/>
          </p:cNvCxnSpPr>
          <p:nvPr/>
        </p:nvCxnSpPr>
        <p:spPr>
          <a:xfrm rot="16200000" flipH="1">
            <a:off x="6482966" y="2339570"/>
            <a:ext cx="500066" cy="1250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6431364" y="2857496"/>
            <a:ext cx="1569660" cy="369332"/>
          </a:xfrm>
          <a:prstGeom prst="rect">
            <a:avLst/>
          </a:prstGeom>
          <a:noFill/>
        </p:spPr>
        <p:txBody>
          <a:bodyPr wrap="none" rtlCol="0">
            <a:spAutoFit/>
          </a:bodyPr>
          <a:lstStyle/>
          <a:p>
            <a:r>
              <a:rPr lang="zh-TW" altLang="en-US" dirty="0" smtClean="0">
                <a:latin typeface="Calibri" pitchFamily="34" charset="0"/>
              </a:rPr>
              <a:t>傳送到接收方</a:t>
            </a:r>
            <a:endParaRPr lang="zh-TW" altLang="en-US" dirty="0">
              <a:latin typeface="Calibri" pitchFamily="34" charset="0"/>
            </a:endParaRPr>
          </a:p>
        </p:txBody>
      </p:sp>
      <p:sp>
        <p:nvSpPr>
          <p:cNvPr id="23" name="流程圖: 文件 22"/>
          <p:cNvSpPr/>
          <p:nvPr/>
        </p:nvSpPr>
        <p:spPr>
          <a:xfrm flipH="1">
            <a:off x="7000892" y="4488428"/>
            <a:ext cx="928694" cy="92869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24" name="橢圓 23"/>
          <p:cNvSpPr/>
          <p:nvPr/>
        </p:nvSpPr>
        <p:spPr>
          <a:xfrm flipH="1">
            <a:off x="5857884" y="4559866"/>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解密</a:t>
            </a:r>
            <a:endParaRPr lang="zh-TW" altLang="en-US" sz="1600" dirty="0">
              <a:latin typeface="Calibri" pitchFamily="34" charset="0"/>
            </a:endParaRPr>
          </a:p>
        </p:txBody>
      </p:sp>
      <p:sp>
        <p:nvSpPr>
          <p:cNvPr id="25" name="矩形 24"/>
          <p:cNvSpPr/>
          <p:nvPr/>
        </p:nvSpPr>
        <p:spPr>
          <a:xfrm flipH="1">
            <a:off x="4572000" y="4559866"/>
            <a:ext cx="7858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r>
              <a:rPr lang="en-US" altLang="zh-TW" sz="1600" dirty="0" smtClean="0">
                <a:latin typeface="Calibri" pitchFamily="34" charset="0"/>
              </a:rPr>
              <a:t>1</a:t>
            </a:r>
            <a:endParaRPr lang="zh-TW" altLang="en-US" sz="1600" dirty="0">
              <a:latin typeface="Calibri" pitchFamily="34" charset="0"/>
            </a:endParaRPr>
          </a:p>
        </p:txBody>
      </p:sp>
      <p:sp>
        <p:nvSpPr>
          <p:cNvPr id="28" name="圓角矩形 27"/>
          <p:cNvSpPr/>
          <p:nvPr/>
        </p:nvSpPr>
        <p:spPr>
          <a:xfrm flipH="1">
            <a:off x="5786446" y="563143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29" name="直線單箭頭接點 28"/>
          <p:cNvCxnSpPr>
            <a:stCxn id="28" idx="0"/>
            <a:endCxn id="24" idx="4"/>
          </p:cNvCxnSpPr>
          <p:nvPr/>
        </p:nvCxnSpPr>
        <p:spPr>
          <a:xfrm rot="16200000" flipV="1">
            <a:off x="6107917" y="548856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flipH="1">
            <a:off x="6662196" y="3976220"/>
            <a:ext cx="1338828" cy="369332"/>
          </a:xfrm>
          <a:prstGeom prst="rect">
            <a:avLst/>
          </a:prstGeom>
          <a:noFill/>
        </p:spPr>
        <p:txBody>
          <a:bodyPr wrap="none" rtlCol="0">
            <a:spAutoFit/>
          </a:bodyPr>
          <a:lstStyle/>
          <a:p>
            <a:r>
              <a:rPr lang="zh-TW" altLang="en-US" dirty="0" smtClean="0">
                <a:latin typeface="Calibri" pitchFamily="34" charset="0"/>
              </a:rPr>
              <a:t>訊息接收方</a:t>
            </a:r>
            <a:endParaRPr lang="zh-TW" altLang="en-US" dirty="0">
              <a:latin typeface="Calibri" pitchFamily="34" charset="0"/>
            </a:endParaRPr>
          </a:p>
        </p:txBody>
      </p:sp>
      <p:sp>
        <p:nvSpPr>
          <p:cNvPr id="31" name="文字方塊 30"/>
          <p:cNvSpPr txBox="1"/>
          <p:nvPr/>
        </p:nvSpPr>
        <p:spPr>
          <a:xfrm flipH="1">
            <a:off x="5214942" y="6060064"/>
            <a:ext cx="2031325" cy="369332"/>
          </a:xfrm>
          <a:prstGeom prst="rect">
            <a:avLst/>
          </a:prstGeom>
          <a:noFill/>
        </p:spPr>
        <p:txBody>
          <a:bodyPr wrap="none" rtlCol="0">
            <a:spAutoFit/>
          </a:bodyPr>
          <a:lstStyle/>
          <a:p>
            <a:r>
              <a:rPr lang="zh-TW" altLang="en-US" dirty="0" smtClean="0">
                <a:latin typeface="Calibri" pitchFamily="34" charset="0"/>
              </a:rPr>
              <a:t>傳送方的公開金鑰</a:t>
            </a:r>
            <a:endParaRPr lang="zh-TW" altLang="en-US" dirty="0">
              <a:latin typeface="Calibri" pitchFamily="34" charset="0"/>
            </a:endParaRPr>
          </a:p>
        </p:txBody>
      </p:sp>
      <p:sp>
        <p:nvSpPr>
          <p:cNvPr id="32" name="橢圓 31"/>
          <p:cNvSpPr/>
          <p:nvPr/>
        </p:nvSpPr>
        <p:spPr>
          <a:xfrm flipH="1">
            <a:off x="3397931" y="4559866"/>
            <a:ext cx="78581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解密</a:t>
            </a:r>
            <a:endParaRPr lang="zh-TW" altLang="en-US" sz="1600" dirty="0">
              <a:latin typeface="Calibri" pitchFamily="34" charset="0"/>
            </a:endParaRPr>
          </a:p>
        </p:txBody>
      </p:sp>
      <p:sp>
        <p:nvSpPr>
          <p:cNvPr id="35" name="圓角矩形 34"/>
          <p:cNvSpPr/>
          <p:nvPr/>
        </p:nvSpPr>
        <p:spPr>
          <a:xfrm flipH="1">
            <a:off x="3326493" y="563143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36" name="直線單箭頭接點 35"/>
          <p:cNvCxnSpPr>
            <a:stCxn id="35" idx="0"/>
            <a:endCxn id="32" idx="4"/>
          </p:cNvCxnSpPr>
          <p:nvPr/>
        </p:nvCxnSpPr>
        <p:spPr>
          <a:xfrm rot="16200000" flipV="1">
            <a:off x="3647964" y="548856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flipH="1">
            <a:off x="2754989" y="6060064"/>
            <a:ext cx="2031325" cy="369332"/>
          </a:xfrm>
          <a:prstGeom prst="rect">
            <a:avLst/>
          </a:prstGeom>
          <a:noFill/>
        </p:spPr>
        <p:txBody>
          <a:bodyPr wrap="none" rtlCol="0">
            <a:spAutoFit/>
          </a:bodyPr>
          <a:lstStyle/>
          <a:p>
            <a:r>
              <a:rPr lang="zh-TW" altLang="en-US" dirty="0" smtClean="0">
                <a:latin typeface="Calibri" pitchFamily="34" charset="0"/>
              </a:rPr>
              <a:t>接收方的私密金鑰</a:t>
            </a:r>
            <a:endParaRPr lang="zh-TW" altLang="en-US" dirty="0">
              <a:latin typeface="Calibri" pitchFamily="34" charset="0"/>
            </a:endParaRPr>
          </a:p>
        </p:txBody>
      </p:sp>
      <p:sp>
        <p:nvSpPr>
          <p:cNvPr id="38" name="矩形 37"/>
          <p:cNvSpPr/>
          <p:nvPr/>
        </p:nvSpPr>
        <p:spPr>
          <a:xfrm flipH="1">
            <a:off x="2071670" y="4559866"/>
            <a:ext cx="78581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r>
              <a:rPr lang="en-US" altLang="zh-TW" sz="1600" dirty="0" smtClean="0">
                <a:latin typeface="Calibri" pitchFamily="34" charset="0"/>
              </a:rPr>
              <a:t>2</a:t>
            </a:r>
            <a:endParaRPr lang="zh-TW" altLang="en-US" sz="1600" dirty="0">
              <a:latin typeface="Calibri" pitchFamily="34" charset="0"/>
            </a:endParaRPr>
          </a:p>
        </p:txBody>
      </p:sp>
      <p:cxnSp>
        <p:nvCxnSpPr>
          <p:cNvPr id="39" name="圖案 38"/>
          <p:cNvCxnSpPr>
            <a:endCxn id="38" idx="2"/>
          </p:cNvCxnSpPr>
          <p:nvPr/>
        </p:nvCxnSpPr>
        <p:spPr>
          <a:xfrm flipV="1">
            <a:off x="1071538" y="5345684"/>
            <a:ext cx="1393041" cy="5122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flipH="1">
            <a:off x="571472" y="5488560"/>
            <a:ext cx="1569660" cy="369332"/>
          </a:xfrm>
          <a:prstGeom prst="rect">
            <a:avLst/>
          </a:prstGeom>
          <a:noFill/>
        </p:spPr>
        <p:txBody>
          <a:bodyPr wrap="none" rtlCol="0">
            <a:spAutoFit/>
          </a:bodyPr>
          <a:lstStyle/>
          <a:p>
            <a:r>
              <a:rPr lang="zh-TW" altLang="en-US" dirty="0" smtClean="0">
                <a:latin typeface="Calibri" pitchFamily="34" charset="0"/>
              </a:rPr>
              <a:t>接收自傳送方</a:t>
            </a:r>
            <a:endParaRPr lang="zh-TW" altLang="en-US" dirty="0">
              <a:latin typeface="Calibri" pitchFamily="34" charset="0"/>
            </a:endParaRPr>
          </a:p>
        </p:txBody>
      </p:sp>
      <p:cxnSp>
        <p:nvCxnSpPr>
          <p:cNvPr id="46" name="直線單箭頭接點 45"/>
          <p:cNvCxnSpPr>
            <a:stCxn id="38" idx="1"/>
            <a:endCxn id="32" idx="6"/>
          </p:cNvCxnSpPr>
          <p:nvPr/>
        </p:nvCxnSpPr>
        <p:spPr>
          <a:xfrm>
            <a:off x="2857488" y="4952775"/>
            <a:ext cx="54044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2"/>
            <a:endCxn id="25" idx="3"/>
          </p:cNvCxnSpPr>
          <p:nvPr/>
        </p:nvCxnSpPr>
        <p:spPr>
          <a:xfrm>
            <a:off x="4183749" y="4952775"/>
            <a:ext cx="38825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5" idx="1"/>
            <a:endCxn id="24" idx="6"/>
          </p:cNvCxnSpPr>
          <p:nvPr/>
        </p:nvCxnSpPr>
        <p:spPr>
          <a:xfrm>
            <a:off x="5357818" y="495277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4" idx="2"/>
            <a:endCxn id="23" idx="3"/>
          </p:cNvCxnSpPr>
          <p:nvPr/>
        </p:nvCxnSpPr>
        <p:spPr>
          <a:xfrm>
            <a:off x="6643702" y="4952775"/>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RSA</a:t>
            </a:r>
            <a:r>
              <a:rPr lang="zh-TW" altLang="en-US" dirty="0" smtClean="0"/>
              <a:t> 算法</a:t>
            </a:r>
            <a:endParaRPr lang="zh-TW" altLang="en-US" dirty="0"/>
          </a:p>
        </p:txBody>
      </p:sp>
      <p:sp>
        <p:nvSpPr>
          <p:cNvPr id="2" name="內容版面配置區 1"/>
          <p:cNvSpPr>
            <a:spLocks noGrp="1"/>
          </p:cNvSpPr>
          <p:nvPr>
            <p:ph sz="half" idx="1"/>
          </p:nvPr>
        </p:nvSpPr>
        <p:spPr>
          <a:xfrm>
            <a:off x="285720" y="1285860"/>
            <a:ext cx="3714776" cy="5143536"/>
          </a:xfrm>
        </p:spPr>
        <p:txBody>
          <a:bodyPr/>
          <a:lstStyle/>
          <a:p>
            <a:pPr>
              <a:spcBef>
                <a:spcPts val="1200"/>
              </a:spcBef>
            </a:pPr>
            <a:r>
              <a:rPr lang="zh-TW" altLang="en-US" dirty="0" smtClean="0"/>
              <a:t>非對稱式加密算法中，最有名且歷史最長的是 </a:t>
            </a:r>
            <a:r>
              <a:rPr lang="en-US" altLang="zh-TW" dirty="0" err="1" smtClean="0"/>
              <a:t>Rivest</a:t>
            </a:r>
            <a:r>
              <a:rPr lang="en-US" altLang="zh-TW" dirty="0" smtClean="0"/>
              <a:t>, Shamir, </a:t>
            </a:r>
            <a:r>
              <a:rPr lang="zh-TW" altLang="en-US" dirty="0" smtClean="0"/>
              <a:t>與 </a:t>
            </a:r>
            <a:r>
              <a:rPr lang="en-US" altLang="zh-TW" dirty="0" err="1" smtClean="0"/>
              <a:t>Adleman</a:t>
            </a:r>
            <a:r>
              <a:rPr lang="zh-TW" altLang="en-US" dirty="0" smtClean="0"/>
              <a:t> 在</a:t>
            </a:r>
            <a:r>
              <a:rPr lang="en-US" altLang="zh-TW" dirty="0" smtClean="0"/>
              <a:t>1977</a:t>
            </a:r>
            <a:r>
              <a:rPr lang="zh-TW" altLang="en-US" dirty="0" smtClean="0"/>
              <a:t> 年共創的 </a:t>
            </a:r>
            <a:r>
              <a:rPr lang="en-US" altLang="zh-TW" dirty="0" smtClean="0"/>
              <a:t>RSA</a:t>
            </a:r>
            <a:r>
              <a:rPr lang="zh-TW" altLang="en-US" dirty="0" smtClean="0"/>
              <a:t>。</a:t>
            </a:r>
            <a:endParaRPr lang="en-US" altLang="zh-TW" dirty="0" smtClean="0"/>
          </a:p>
          <a:p>
            <a:pPr>
              <a:spcBef>
                <a:spcPts val="1200"/>
              </a:spcBef>
            </a:pPr>
            <a:r>
              <a:rPr lang="zh-TW" altLang="en-US" dirty="0" smtClean="0"/>
              <a:t>由於金鑰長度並非固定，所以可在運算時間與安全強度之間做取捨。時下視</a:t>
            </a:r>
            <a:r>
              <a:rPr lang="en-US" altLang="zh-TW" dirty="0" smtClean="0"/>
              <a:t>1024</a:t>
            </a:r>
            <a:r>
              <a:rPr lang="zh-TW" altLang="en-US" dirty="0" smtClean="0"/>
              <a:t>位元為維持安全性的最短金鑰長度，當然</a:t>
            </a:r>
            <a:r>
              <a:rPr lang="en-US" altLang="zh-TW" dirty="0" smtClean="0"/>
              <a:t>2048</a:t>
            </a:r>
            <a:r>
              <a:rPr lang="zh-TW" altLang="en-US" dirty="0" smtClean="0"/>
              <a:t>或</a:t>
            </a:r>
            <a:r>
              <a:rPr lang="en-US" altLang="zh-TW" dirty="0" smtClean="0"/>
              <a:t>4096</a:t>
            </a:r>
            <a:r>
              <a:rPr lang="zh-TW" altLang="en-US" dirty="0" smtClean="0"/>
              <a:t>位元更佳。</a:t>
            </a:r>
            <a:endParaRPr lang="en-US" altLang="zh-TW" dirty="0" smtClean="0"/>
          </a:p>
          <a:p>
            <a:pPr>
              <a:spcBef>
                <a:spcPts val="1200"/>
              </a:spcBef>
            </a:pPr>
            <a:r>
              <a:rPr lang="zh-TW" altLang="en-US" dirty="0" smtClean="0"/>
              <a:t>右表為 </a:t>
            </a:r>
            <a:r>
              <a:rPr lang="en-US" altLang="zh-TW" dirty="0" smtClean="0"/>
              <a:t>RSA</a:t>
            </a:r>
            <a:r>
              <a:rPr lang="zh-TW" altLang="en-US" dirty="0" smtClean="0"/>
              <a:t>算法的簡單介紹：</a:t>
            </a:r>
            <a:endParaRPr lang="zh-TW" altLang="en-US" dirty="0"/>
          </a:p>
        </p:txBody>
      </p:sp>
      <p:sp>
        <p:nvSpPr>
          <p:cNvPr id="4" name="內容版面配置區 3"/>
          <p:cNvSpPr>
            <a:spLocks noGrp="1"/>
          </p:cNvSpPr>
          <p:nvPr>
            <p:ph sz="half" idx="2"/>
          </p:nvPr>
        </p:nvSpPr>
        <p:spPr>
          <a:xfrm>
            <a:off x="4286248" y="1285860"/>
            <a:ext cx="4221674" cy="5143536"/>
          </a:xfrm>
        </p:spPr>
        <p:txBody>
          <a:bodyPr>
            <a:noAutofit/>
          </a:bodyPr>
          <a:lstStyle/>
          <a:p>
            <a:r>
              <a:rPr lang="zh-TW" altLang="en-US" dirty="0" smtClean="0"/>
              <a:t>挑兩個質數，並命名為 </a:t>
            </a:r>
            <a:r>
              <a:rPr lang="en-US" altLang="zh-TW" dirty="0" smtClean="0"/>
              <a:t>p</a:t>
            </a:r>
            <a:r>
              <a:rPr lang="zh-TW" altLang="en-US" dirty="0" smtClean="0"/>
              <a:t> 與 </a:t>
            </a:r>
            <a:r>
              <a:rPr lang="en-US" altLang="zh-TW" dirty="0" smtClean="0"/>
              <a:t>q</a:t>
            </a:r>
            <a:r>
              <a:rPr lang="zh-TW" altLang="en-US" dirty="0" smtClean="0"/>
              <a:t>。</a:t>
            </a:r>
            <a:endParaRPr lang="en-US" altLang="zh-TW" dirty="0" smtClean="0"/>
          </a:p>
          <a:p>
            <a:r>
              <a:rPr lang="zh-TW" altLang="en-US" dirty="0" smtClean="0"/>
              <a:t>將它兩者相乘，並稱結果為 </a:t>
            </a:r>
            <a:r>
              <a:rPr lang="en-US" altLang="zh-TW" dirty="0" smtClean="0"/>
              <a:t>n</a:t>
            </a:r>
            <a:r>
              <a:rPr lang="zh-TW" altLang="en-US" dirty="0" smtClean="0"/>
              <a:t>。</a:t>
            </a:r>
            <a:endParaRPr lang="en-US" altLang="zh-TW" dirty="0" smtClean="0"/>
          </a:p>
          <a:p>
            <a:r>
              <a:rPr lang="zh-TW" altLang="en-US" dirty="0" smtClean="0"/>
              <a:t>選擇一個公開值 </a:t>
            </a:r>
            <a:r>
              <a:rPr lang="en-US" altLang="zh-TW" dirty="0" smtClean="0"/>
              <a:t>e</a:t>
            </a:r>
            <a:r>
              <a:rPr lang="zh-TW" altLang="en-US" dirty="0" smtClean="0"/>
              <a:t>，該值應小於 </a:t>
            </a:r>
            <a:r>
              <a:rPr lang="en-US" altLang="zh-TW" dirty="0" smtClean="0"/>
              <a:t>n </a:t>
            </a:r>
            <a:r>
              <a:rPr lang="zh-TW" altLang="en-US" dirty="0" smtClean="0"/>
              <a:t>且與 </a:t>
            </a:r>
            <a:r>
              <a:rPr lang="en-US" altLang="zh-TW" dirty="0" smtClean="0"/>
              <a:t>(p-1) </a:t>
            </a:r>
            <a:r>
              <a:rPr lang="zh-TW" altLang="en-US" dirty="0" smtClean="0"/>
              <a:t>及 </a:t>
            </a:r>
            <a:r>
              <a:rPr lang="en-US" altLang="zh-TW" dirty="0" smtClean="0"/>
              <a:t>(q-1) </a:t>
            </a:r>
            <a:r>
              <a:rPr lang="zh-TW" altLang="en-US" dirty="0" smtClean="0"/>
              <a:t>互質 </a:t>
            </a:r>
            <a:r>
              <a:rPr lang="en-US" altLang="zh-TW" dirty="0" smtClean="0"/>
              <a:t>(</a:t>
            </a:r>
            <a:r>
              <a:rPr lang="zh-TW" altLang="en-US" dirty="0" smtClean="0"/>
              <a:t>沒有</a:t>
            </a:r>
            <a:r>
              <a:rPr lang="en-US" altLang="zh-TW" dirty="0" smtClean="0"/>
              <a:t>1</a:t>
            </a:r>
            <a:r>
              <a:rPr lang="zh-TW" altLang="en-US" dirty="0" smtClean="0"/>
              <a:t>之外的公因數</a:t>
            </a:r>
            <a:r>
              <a:rPr lang="en-US" altLang="zh-TW" dirty="0" smtClean="0"/>
              <a:t>)</a:t>
            </a:r>
            <a:r>
              <a:rPr lang="zh-TW" altLang="en-US" dirty="0" smtClean="0"/>
              <a:t>。</a:t>
            </a:r>
            <a:endParaRPr lang="en-US" altLang="zh-TW" dirty="0" smtClean="0"/>
          </a:p>
          <a:p>
            <a:r>
              <a:rPr lang="zh-TW" altLang="en-US" dirty="0" smtClean="0"/>
              <a:t>尋找一個值 </a:t>
            </a:r>
            <a:r>
              <a:rPr lang="en-US" altLang="zh-TW" dirty="0" smtClean="0"/>
              <a:t>d</a:t>
            </a:r>
            <a:r>
              <a:rPr lang="zh-TW" altLang="en-US" dirty="0" smtClean="0"/>
              <a:t>，可滿足</a:t>
            </a:r>
            <a:endParaRPr lang="en-US" altLang="zh-TW" dirty="0" smtClean="0"/>
          </a:p>
          <a:p>
            <a:pPr>
              <a:buNone/>
            </a:pPr>
            <a:r>
              <a:rPr lang="en-US" altLang="zh-TW" dirty="0" smtClean="0"/>
              <a:t>	e*d = 1 mod(p-1)*(q-1)</a:t>
            </a:r>
            <a:r>
              <a:rPr lang="zh-TW" altLang="en-US" dirty="0" smtClean="0"/>
              <a:t> </a:t>
            </a:r>
            <a:endParaRPr lang="en-US" altLang="zh-TW" dirty="0" smtClean="0"/>
          </a:p>
          <a:p>
            <a:r>
              <a:rPr lang="zh-TW" altLang="en-US" dirty="0" smtClean="0"/>
              <a:t>讓 </a:t>
            </a:r>
            <a:r>
              <a:rPr lang="en-US" altLang="zh-TW" dirty="0" smtClean="0"/>
              <a:t>n</a:t>
            </a:r>
            <a:r>
              <a:rPr lang="zh-TW" altLang="en-US" dirty="0" smtClean="0"/>
              <a:t> 與 </a:t>
            </a:r>
            <a:r>
              <a:rPr lang="en-US" altLang="zh-TW" dirty="0" smtClean="0"/>
              <a:t>e</a:t>
            </a:r>
            <a:r>
              <a:rPr lang="zh-TW" altLang="en-US" dirty="0" smtClean="0"/>
              <a:t> 可以公開；而保持 </a:t>
            </a:r>
            <a:r>
              <a:rPr lang="en-US" altLang="zh-TW" dirty="0" smtClean="0"/>
              <a:t>d</a:t>
            </a:r>
            <a:r>
              <a:rPr lang="zh-TW" altLang="en-US" dirty="0" smtClean="0"/>
              <a:t> 為私密。</a:t>
            </a:r>
            <a:endParaRPr lang="en-US" altLang="zh-TW" dirty="0" smtClean="0"/>
          </a:p>
          <a:p>
            <a:r>
              <a:rPr lang="zh-TW" altLang="en-US" dirty="0" smtClean="0"/>
              <a:t>加密原文</a:t>
            </a:r>
            <a:r>
              <a:rPr lang="en-US" altLang="zh-TW" dirty="0" smtClean="0"/>
              <a:t>m</a:t>
            </a:r>
            <a:r>
              <a:rPr lang="zh-TW" altLang="en-US" dirty="0" smtClean="0"/>
              <a:t>：密文 </a:t>
            </a:r>
            <a:r>
              <a:rPr lang="en-US" altLang="zh-TW" dirty="0" smtClean="0"/>
              <a:t>c = m</a:t>
            </a:r>
            <a:r>
              <a:rPr lang="en-US" altLang="zh-TW" baseline="30000" dirty="0" smtClean="0"/>
              <a:t>e</a:t>
            </a:r>
            <a:r>
              <a:rPr lang="en-US" altLang="zh-TW" dirty="0" smtClean="0"/>
              <a:t> mod n</a:t>
            </a:r>
            <a:r>
              <a:rPr lang="zh-TW" altLang="en-US" dirty="0" smtClean="0"/>
              <a:t>。</a:t>
            </a:r>
            <a:endParaRPr lang="en-US" altLang="zh-TW" dirty="0" smtClean="0"/>
          </a:p>
          <a:p>
            <a:r>
              <a:rPr lang="zh-TW" altLang="en-US" dirty="0" smtClean="0"/>
              <a:t>解密：</a:t>
            </a:r>
            <a:r>
              <a:rPr lang="en-US" altLang="zh-TW" dirty="0" smtClean="0"/>
              <a:t>m = </a:t>
            </a:r>
            <a:r>
              <a:rPr lang="en-US" altLang="zh-TW" dirty="0" err="1" smtClean="0"/>
              <a:t>c</a:t>
            </a:r>
            <a:r>
              <a:rPr lang="en-US" altLang="zh-TW" baseline="30000" dirty="0" err="1" smtClean="0"/>
              <a:t>d</a:t>
            </a:r>
            <a:r>
              <a:rPr lang="en-US" altLang="zh-TW" dirty="0" smtClean="0"/>
              <a:t> mod n</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非對稱式加密的優缺點</a:t>
            </a:r>
            <a:endParaRPr lang="zh-TW" altLang="en-US" dirty="0"/>
          </a:p>
        </p:txBody>
      </p:sp>
      <p:sp>
        <p:nvSpPr>
          <p:cNvPr id="4" name="內容版面配置區 3"/>
          <p:cNvSpPr>
            <a:spLocks noGrp="1"/>
          </p:cNvSpPr>
          <p:nvPr>
            <p:ph sz="half" idx="1"/>
          </p:nvPr>
        </p:nvSpPr>
        <p:spPr>
          <a:xfrm>
            <a:off x="285720" y="1844824"/>
            <a:ext cx="4000528" cy="5013176"/>
          </a:xfrm>
        </p:spPr>
        <p:txBody>
          <a:bodyPr>
            <a:normAutofit/>
          </a:bodyPr>
          <a:lstStyle/>
          <a:p>
            <a:pPr>
              <a:spcBef>
                <a:spcPts val="1200"/>
              </a:spcBef>
            </a:pPr>
            <a:r>
              <a:rPr lang="zh-TW" altLang="en-US" dirty="0" smtClean="0"/>
              <a:t>可保護機密性與隱私，因為文件需要接收方的私密金鑰方能解開。</a:t>
            </a:r>
            <a:endParaRPr lang="en-US" altLang="zh-TW" dirty="0" smtClean="0"/>
          </a:p>
          <a:p>
            <a:pPr>
              <a:spcBef>
                <a:spcPts val="1200"/>
              </a:spcBef>
            </a:pPr>
            <a:r>
              <a:rPr lang="zh-TW" altLang="en-US" dirty="0" smtClean="0"/>
              <a:t>可應用於存取控制，因為私密金鑰只由一位使用者持有。</a:t>
            </a:r>
            <a:endParaRPr lang="en-US" altLang="zh-TW" dirty="0" smtClean="0"/>
          </a:p>
          <a:p>
            <a:pPr>
              <a:spcBef>
                <a:spcPts val="1200"/>
              </a:spcBef>
            </a:pPr>
            <a:r>
              <a:rPr lang="zh-TW" altLang="en-US" dirty="0" smtClean="0"/>
              <a:t>可做身分認證 </a:t>
            </a:r>
            <a:r>
              <a:rPr lang="en-US" altLang="zh-TW" dirty="0" smtClean="0"/>
              <a:t>(authentication)</a:t>
            </a:r>
            <a:r>
              <a:rPr lang="zh-TW" altLang="en-US" dirty="0" smtClean="0"/>
              <a:t>，因為只有傳送方才能用傳送方私密金鑰對訊息加密。</a:t>
            </a:r>
            <a:endParaRPr lang="en-US" altLang="zh-TW" dirty="0" smtClean="0"/>
          </a:p>
          <a:p>
            <a:pPr>
              <a:spcBef>
                <a:spcPts val="1200"/>
              </a:spcBef>
            </a:pPr>
            <a:r>
              <a:rPr lang="zh-TW" altLang="en-US" dirty="0" smtClean="0"/>
              <a:t>同時傳送者無法否認 </a:t>
            </a:r>
            <a:r>
              <a:rPr lang="en-US" altLang="zh-TW" dirty="0" smtClean="0"/>
              <a:t>(non-repudiation)</a:t>
            </a:r>
            <a:r>
              <a:rPr lang="zh-TW" altLang="en-US" dirty="0" smtClean="0"/>
              <a:t> 他曾傳出文件，因為只有他才有自己的私密金鑰。</a:t>
            </a:r>
            <a:endParaRPr lang="en-US" altLang="zh-TW" dirty="0" smtClean="0"/>
          </a:p>
        </p:txBody>
      </p:sp>
      <p:sp>
        <p:nvSpPr>
          <p:cNvPr id="6" name="內容版面配置區 5"/>
          <p:cNvSpPr>
            <a:spLocks noGrp="1"/>
          </p:cNvSpPr>
          <p:nvPr>
            <p:ph sz="half" idx="2"/>
          </p:nvPr>
        </p:nvSpPr>
        <p:spPr>
          <a:xfrm>
            <a:off x="4500562" y="1844824"/>
            <a:ext cx="4007360" cy="5013176"/>
          </a:xfrm>
        </p:spPr>
        <p:txBody>
          <a:bodyPr>
            <a:normAutofit/>
          </a:bodyPr>
          <a:lstStyle/>
          <a:p>
            <a:pPr>
              <a:spcBef>
                <a:spcPts val="1200"/>
              </a:spcBef>
            </a:pPr>
            <a:r>
              <a:rPr lang="zh-TW" altLang="en-US" dirty="0" smtClean="0"/>
              <a:t>非對稱式加密只有一個明顯的缺點：就是運算的複雜度。</a:t>
            </a:r>
            <a:r>
              <a:rPr lang="zh-TW" altLang="en-US" dirty="0" smtClean="0">
                <a:ea typeface="微軟正黑體"/>
              </a:rPr>
              <a:t>若提供類似的安全強度，</a:t>
            </a:r>
            <a:r>
              <a:rPr lang="en-US" altLang="zh-TW" dirty="0" smtClean="0">
                <a:ea typeface="微軟正黑體"/>
              </a:rPr>
              <a:t>DES</a:t>
            </a:r>
            <a:r>
              <a:rPr lang="zh-TW" altLang="en-US" dirty="0" smtClean="0">
                <a:ea typeface="微軟正黑體"/>
              </a:rPr>
              <a:t> 約比 </a:t>
            </a:r>
            <a:r>
              <a:rPr lang="en-US" altLang="zh-TW" dirty="0" smtClean="0">
                <a:ea typeface="微軟正黑體"/>
              </a:rPr>
              <a:t>RSA</a:t>
            </a:r>
            <a:r>
              <a:rPr lang="zh-TW" altLang="en-US" dirty="0" smtClean="0">
                <a:ea typeface="微軟正黑體"/>
              </a:rPr>
              <a:t> 快</a:t>
            </a:r>
            <a:r>
              <a:rPr lang="en-US" altLang="zh-TW" dirty="0" smtClean="0">
                <a:ea typeface="微軟正黑體"/>
              </a:rPr>
              <a:t> 1,000</a:t>
            </a:r>
            <a:r>
              <a:rPr lang="zh-TW" altLang="en-US" dirty="0" smtClean="0">
                <a:ea typeface="微軟正黑體"/>
              </a:rPr>
              <a:t>倍。</a:t>
            </a:r>
            <a:endParaRPr lang="en-US" altLang="zh-TW" dirty="0" smtClean="0"/>
          </a:p>
        </p:txBody>
      </p:sp>
      <p:sp>
        <p:nvSpPr>
          <p:cNvPr id="5" name="文字方塊 4"/>
          <p:cNvSpPr txBox="1"/>
          <p:nvPr/>
        </p:nvSpPr>
        <p:spPr>
          <a:xfrm>
            <a:off x="1907704" y="1340768"/>
            <a:ext cx="697627" cy="400110"/>
          </a:xfrm>
          <a:prstGeom prst="rect">
            <a:avLst/>
          </a:prstGeom>
          <a:noFill/>
        </p:spPr>
        <p:txBody>
          <a:bodyPr wrap="none" rtlCol="0">
            <a:spAutoFit/>
          </a:bodyPr>
          <a:lstStyle/>
          <a:p>
            <a:r>
              <a:rPr lang="zh-TW" altLang="en-US" sz="2000" b="1" dirty="0" smtClean="0"/>
              <a:t>優點</a:t>
            </a:r>
            <a:endParaRPr lang="en-US" altLang="zh-TW" sz="2000" b="1" dirty="0" smtClean="0"/>
          </a:p>
        </p:txBody>
      </p:sp>
      <p:sp>
        <p:nvSpPr>
          <p:cNvPr id="7" name="文字方塊 6"/>
          <p:cNvSpPr txBox="1"/>
          <p:nvPr/>
        </p:nvSpPr>
        <p:spPr>
          <a:xfrm>
            <a:off x="6178629" y="1340768"/>
            <a:ext cx="697627" cy="400110"/>
          </a:xfrm>
          <a:prstGeom prst="rect">
            <a:avLst/>
          </a:prstGeom>
          <a:noFill/>
        </p:spPr>
        <p:txBody>
          <a:bodyPr wrap="none" rtlCol="0">
            <a:spAutoFit/>
          </a:bodyPr>
          <a:lstStyle/>
          <a:p>
            <a:r>
              <a:rPr lang="zh-TW" altLang="en-US" sz="2000" b="1" dirty="0" smtClean="0"/>
              <a:t>缺點</a:t>
            </a:r>
            <a:endParaRPr lang="en-US" altLang="zh-TW" sz="20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646320" cy="5098438"/>
          </a:xfrm>
        </p:spPr>
        <p:txBody>
          <a:bodyPr>
            <a:normAutofit/>
          </a:bodyPr>
          <a:lstStyle/>
          <a:p>
            <a:pPr>
              <a:spcBef>
                <a:spcPts val="1200"/>
              </a:spcBef>
            </a:pPr>
            <a:r>
              <a:rPr lang="zh-TW" altLang="en-US" sz="2000" dirty="0" smtClean="0"/>
              <a:t>雜湊函數 </a:t>
            </a:r>
            <a:r>
              <a:rPr lang="en-US" altLang="zh-TW" sz="2000" dirty="0" smtClean="0"/>
              <a:t>(hash function)</a:t>
            </a:r>
            <a:r>
              <a:rPr lang="zh-TW" altLang="en-US" sz="2000" dirty="0" smtClean="0"/>
              <a:t> 就是把任意長度的訊息字串轉化成固定長度的輸出字串的一種函數，這個輸出字串稱為該訊息的雜湊值。</a:t>
            </a:r>
            <a:endParaRPr lang="en-US" altLang="zh-TW" sz="2000" dirty="0" smtClean="0"/>
          </a:p>
          <a:p>
            <a:pPr>
              <a:spcBef>
                <a:spcPts val="1200"/>
              </a:spcBef>
            </a:pPr>
            <a:r>
              <a:rPr lang="zh-TW" altLang="en-US" sz="2000" dirty="0" smtClean="0"/>
              <a:t>右圖將訊息字串以</a:t>
            </a:r>
            <a:r>
              <a:rPr lang="en-US" altLang="zh-TW" sz="2000" dirty="0" smtClean="0"/>
              <a:t> SHA</a:t>
            </a:r>
            <a:r>
              <a:rPr lang="zh-TW" altLang="en-US" sz="2000" dirty="0" smtClean="0"/>
              <a:t> 雜湊函數轉換成 </a:t>
            </a:r>
            <a:r>
              <a:rPr lang="en-US" altLang="zh-TW" sz="2000" dirty="0" smtClean="0"/>
              <a:t>160-bit </a:t>
            </a:r>
            <a:r>
              <a:rPr lang="zh-TW" altLang="en-US" sz="2000" dirty="0" smtClean="0"/>
              <a:t>雜湊值。上下字串間只改了一個字母，雜湊值就完全不同了。</a:t>
            </a:r>
            <a:endParaRPr lang="en-US" altLang="zh-TW" sz="2000" dirty="0" smtClean="0"/>
          </a:p>
          <a:p>
            <a:pPr>
              <a:spcBef>
                <a:spcPts val="1200"/>
              </a:spcBef>
            </a:pPr>
            <a:r>
              <a:rPr lang="zh-TW" altLang="en-US" sz="2000" dirty="0" smtClean="0"/>
              <a:t>雜湊函數應用很廣，主要用來保證文件的完整性 </a:t>
            </a:r>
            <a:r>
              <a:rPr lang="en-US" altLang="zh-TW" sz="2000" dirty="0" smtClean="0"/>
              <a:t>(integrity)</a:t>
            </a:r>
            <a:r>
              <a:rPr lang="zh-TW" altLang="en-US" sz="2000" dirty="0" smtClean="0"/>
              <a:t>；因為文件若有任何微小的更動，雜湊值就會起巨大的變化。</a:t>
            </a:r>
            <a:endParaRPr lang="en-US" altLang="zh-TW" sz="2000" dirty="0" smtClean="0"/>
          </a:p>
        </p:txBody>
      </p:sp>
      <p:sp>
        <p:nvSpPr>
          <p:cNvPr id="3" name="標題 2"/>
          <p:cNvSpPr>
            <a:spLocks noGrp="1"/>
          </p:cNvSpPr>
          <p:nvPr>
            <p:ph type="title"/>
          </p:nvPr>
        </p:nvSpPr>
        <p:spPr/>
        <p:txBody>
          <a:bodyPr/>
          <a:lstStyle/>
          <a:p>
            <a:r>
              <a:rPr lang="zh-TW" altLang="en-US" dirty="0" smtClean="0"/>
              <a:t>雜湊函數</a:t>
            </a:r>
            <a:endParaRPr lang="zh-TW" altLang="en-US" dirty="0"/>
          </a:p>
        </p:txBody>
      </p:sp>
      <p:grpSp>
        <p:nvGrpSpPr>
          <p:cNvPr id="17" name="群組 16"/>
          <p:cNvGrpSpPr/>
          <p:nvPr/>
        </p:nvGrpSpPr>
        <p:grpSpPr>
          <a:xfrm>
            <a:off x="5364088" y="1357298"/>
            <a:ext cx="2786082" cy="5143536"/>
            <a:chOff x="5500694" y="1357298"/>
            <a:chExt cx="2643206" cy="5143536"/>
          </a:xfrm>
        </p:grpSpPr>
        <p:sp>
          <p:nvSpPr>
            <p:cNvPr id="4" name="文字方塊 3"/>
            <p:cNvSpPr txBox="1"/>
            <p:nvPr/>
          </p:nvSpPr>
          <p:spPr>
            <a:xfrm>
              <a:off x="5786446" y="1571612"/>
              <a:ext cx="1928826" cy="369332"/>
            </a:xfrm>
            <a:prstGeom prst="rect">
              <a:avLst/>
            </a:prstGeom>
            <a:noFill/>
          </p:spPr>
          <p:txBody>
            <a:bodyPr wrap="square" rtlCol="0">
              <a:spAutoFit/>
            </a:bodyPr>
            <a:lstStyle/>
            <a:p>
              <a:r>
                <a:rPr lang="en-US" altLang="zh-TW" b="1" dirty="0" smtClean="0">
                  <a:latin typeface="Calibri" pitchFamily="34" charset="0"/>
                </a:rPr>
                <a:t>Tom is a nice kid.</a:t>
              </a:r>
              <a:endParaRPr lang="zh-TW" altLang="en-US" b="1" dirty="0">
                <a:latin typeface="Calibri" pitchFamily="34" charset="0"/>
              </a:endParaRPr>
            </a:p>
          </p:txBody>
        </p:sp>
        <p:sp>
          <p:nvSpPr>
            <p:cNvPr id="5" name="文字方塊 4"/>
            <p:cNvSpPr txBox="1"/>
            <p:nvPr/>
          </p:nvSpPr>
          <p:spPr>
            <a:xfrm>
              <a:off x="5643570" y="2577108"/>
              <a:ext cx="2500330" cy="923330"/>
            </a:xfrm>
            <a:prstGeom prst="rect">
              <a:avLst/>
            </a:prstGeom>
            <a:noFill/>
          </p:spPr>
          <p:txBody>
            <a:bodyPr wrap="square" rtlCol="0">
              <a:spAutoFit/>
            </a:bodyPr>
            <a:lstStyle/>
            <a:p>
              <a:r>
                <a:rPr lang="pt-BR" altLang="zh-TW" dirty="0" smtClean="0">
                  <a:latin typeface="Calibri" pitchFamily="34" charset="0"/>
                </a:rPr>
                <a:t>D5 32 DB 8A 1C BB 3D B3 8E 3C FE D6 B3 88 53 50 CF 6A DB 09 </a:t>
              </a:r>
              <a:endParaRPr lang="zh-TW" altLang="en-US" dirty="0">
                <a:latin typeface="Calibri" pitchFamily="34" charset="0"/>
              </a:endParaRPr>
            </a:p>
          </p:txBody>
        </p:sp>
        <p:sp>
          <p:nvSpPr>
            <p:cNvPr id="8" name="向下箭號 7"/>
            <p:cNvSpPr/>
            <p:nvPr/>
          </p:nvSpPr>
          <p:spPr>
            <a:xfrm>
              <a:off x="6572264" y="2000240"/>
              <a:ext cx="357190" cy="50006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a:latin typeface="Calibri" pitchFamily="34" charset="0"/>
              </a:endParaRPr>
            </a:p>
          </p:txBody>
        </p:sp>
        <p:sp>
          <p:nvSpPr>
            <p:cNvPr id="10" name="矩形 9"/>
            <p:cNvSpPr/>
            <p:nvPr/>
          </p:nvSpPr>
          <p:spPr>
            <a:xfrm>
              <a:off x="5500694" y="1357298"/>
              <a:ext cx="2643206" cy="2357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1" name="文字方塊 10"/>
            <p:cNvSpPr txBox="1"/>
            <p:nvPr/>
          </p:nvSpPr>
          <p:spPr>
            <a:xfrm>
              <a:off x="7024683" y="2090314"/>
              <a:ext cx="1048685" cy="307777"/>
            </a:xfrm>
            <a:prstGeom prst="rect">
              <a:avLst/>
            </a:prstGeom>
            <a:noFill/>
          </p:spPr>
          <p:txBody>
            <a:bodyPr wrap="none" rtlCol="0">
              <a:spAutoFit/>
            </a:bodyPr>
            <a:lstStyle/>
            <a:p>
              <a:r>
                <a:rPr lang="en-US" altLang="zh-TW" sz="1400" dirty="0" smtClean="0">
                  <a:latin typeface="Calibri" pitchFamily="34" charset="0"/>
                </a:rPr>
                <a:t>160-bit SHA</a:t>
              </a:r>
              <a:endParaRPr lang="zh-TW" altLang="en-US" sz="1400" dirty="0">
                <a:latin typeface="Calibri" pitchFamily="34" charset="0"/>
              </a:endParaRPr>
            </a:p>
          </p:txBody>
        </p:sp>
        <p:sp>
          <p:nvSpPr>
            <p:cNvPr id="6" name="文字方塊 5"/>
            <p:cNvSpPr txBox="1"/>
            <p:nvPr/>
          </p:nvSpPr>
          <p:spPr>
            <a:xfrm>
              <a:off x="5786446" y="4286256"/>
              <a:ext cx="1928826" cy="369332"/>
            </a:xfrm>
            <a:prstGeom prst="rect">
              <a:avLst/>
            </a:prstGeom>
            <a:noFill/>
          </p:spPr>
          <p:txBody>
            <a:bodyPr wrap="square" rtlCol="0">
              <a:spAutoFit/>
            </a:bodyPr>
            <a:lstStyle/>
            <a:p>
              <a:r>
                <a:rPr lang="en-US" altLang="zh-TW" b="1" dirty="0" smtClean="0">
                  <a:latin typeface="Calibri" pitchFamily="34" charset="0"/>
                </a:rPr>
                <a:t>Tim is a nice kid.</a:t>
              </a:r>
              <a:endParaRPr lang="zh-TW" altLang="en-US" b="1" dirty="0">
                <a:latin typeface="Calibri" pitchFamily="34" charset="0"/>
              </a:endParaRPr>
            </a:p>
          </p:txBody>
        </p:sp>
        <p:sp>
          <p:nvSpPr>
            <p:cNvPr id="7" name="文字方塊 6"/>
            <p:cNvSpPr txBox="1"/>
            <p:nvPr/>
          </p:nvSpPr>
          <p:spPr>
            <a:xfrm>
              <a:off x="5643570" y="5281024"/>
              <a:ext cx="2500330" cy="923330"/>
            </a:xfrm>
            <a:prstGeom prst="rect">
              <a:avLst/>
            </a:prstGeom>
            <a:noFill/>
          </p:spPr>
          <p:txBody>
            <a:bodyPr wrap="square" rtlCol="0">
              <a:spAutoFit/>
            </a:bodyPr>
            <a:lstStyle/>
            <a:p>
              <a:r>
                <a:rPr lang="en-US" altLang="zh-TW" dirty="0" smtClean="0">
                  <a:latin typeface="Calibri" pitchFamily="34" charset="0"/>
                </a:rPr>
                <a:t>97 18 52 D0 F3 10 65 0F 12 44 CB 20 16 CC 4D 71 85 A9 DF B6 </a:t>
              </a:r>
              <a:endParaRPr lang="zh-TW" altLang="en-US" dirty="0">
                <a:latin typeface="Calibri" pitchFamily="34" charset="0"/>
              </a:endParaRPr>
            </a:p>
          </p:txBody>
        </p:sp>
        <p:sp>
          <p:nvSpPr>
            <p:cNvPr id="9" name="向下箭號 8"/>
            <p:cNvSpPr/>
            <p:nvPr/>
          </p:nvSpPr>
          <p:spPr>
            <a:xfrm>
              <a:off x="6572264" y="4704156"/>
              <a:ext cx="357190" cy="50006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a:latin typeface="Calibri" pitchFamily="34" charset="0"/>
              </a:endParaRPr>
            </a:p>
          </p:txBody>
        </p:sp>
        <p:sp>
          <p:nvSpPr>
            <p:cNvPr id="13" name="矩形 12"/>
            <p:cNvSpPr/>
            <p:nvPr/>
          </p:nvSpPr>
          <p:spPr>
            <a:xfrm>
              <a:off x="5500694" y="4143380"/>
              <a:ext cx="2643206" cy="2357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4" name="文字方塊 13"/>
            <p:cNvSpPr txBox="1"/>
            <p:nvPr/>
          </p:nvSpPr>
          <p:spPr>
            <a:xfrm>
              <a:off x="7024683" y="4786322"/>
              <a:ext cx="1048685" cy="307777"/>
            </a:xfrm>
            <a:prstGeom prst="rect">
              <a:avLst/>
            </a:prstGeom>
            <a:noFill/>
          </p:spPr>
          <p:txBody>
            <a:bodyPr wrap="none" rtlCol="0">
              <a:spAutoFit/>
            </a:bodyPr>
            <a:lstStyle/>
            <a:p>
              <a:r>
                <a:rPr lang="en-US" altLang="zh-TW" sz="1400" dirty="0" smtClean="0">
                  <a:latin typeface="Calibri" pitchFamily="34" charset="0"/>
                </a:rPr>
                <a:t>160-bit SHA</a:t>
              </a:r>
              <a:endParaRPr lang="zh-TW" altLang="en-US" sz="1400" dirty="0">
                <a:latin typeface="Calibri"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密碼學的演進</a:t>
            </a:r>
            <a:endParaRPr lang="zh-TW" altLang="en-US" dirty="0"/>
          </a:p>
        </p:txBody>
      </p:sp>
      <p:grpSp>
        <p:nvGrpSpPr>
          <p:cNvPr id="138" name="群組 137"/>
          <p:cNvGrpSpPr/>
          <p:nvPr/>
        </p:nvGrpSpPr>
        <p:grpSpPr>
          <a:xfrm>
            <a:off x="5004048" y="4293096"/>
            <a:ext cx="3183670" cy="1779110"/>
            <a:chOff x="5715008" y="4857760"/>
            <a:chExt cx="2428892" cy="1357322"/>
          </a:xfrm>
        </p:grpSpPr>
        <p:sp>
          <p:nvSpPr>
            <p:cNvPr id="71" name="圓角矩形 70"/>
            <p:cNvSpPr/>
            <p:nvPr/>
          </p:nvSpPr>
          <p:spPr>
            <a:xfrm>
              <a:off x="5715008" y="4857760"/>
              <a:ext cx="242889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MEET ME AT NINE</a:t>
              </a:r>
              <a:endParaRPr lang="zh-TW" altLang="en-US" sz="2000" dirty="0">
                <a:latin typeface="Calibri" pitchFamily="34" charset="0"/>
              </a:endParaRPr>
            </a:p>
          </p:txBody>
        </p:sp>
        <p:sp>
          <p:nvSpPr>
            <p:cNvPr id="72" name="圓角矩形 71"/>
            <p:cNvSpPr/>
            <p:nvPr/>
          </p:nvSpPr>
          <p:spPr>
            <a:xfrm>
              <a:off x="5715008" y="5786454"/>
              <a:ext cx="242889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PHHW PH DW QLQH</a:t>
              </a:r>
              <a:endParaRPr lang="zh-TW" altLang="en-US" sz="2000" dirty="0">
                <a:latin typeface="Calibri" pitchFamily="34" charset="0"/>
              </a:endParaRPr>
            </a:p>
          </p:txBody>
        </p:sp>
        <p:sp>
          <p:nvSpPr>
            <p:cNvPr id="73" name="向下箭號 72"/>
            <p:cNvSpPr/>
            <p:nvPr/>
          </p:nvSpPr>
          <p:spPr>
            <a:xfrm>
              <a:off x="6715140" y="5357826"/>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grpSp>
      <p:sp>
        <p:nvSpPr>
          <p:cNvPr id="75" name="文字方塊 74"/>
          <p:cNvSpPr txBox="1"/>
          <p:nvPr/>
        </p:nvSpPr>
        <p:spPr>
          <a:xfrm>
            <a:off x="467544" y="1268760"/>
            <a:ext cx="4032448" cy="2651110"/>
          </a:xfrm>
          <a:prstGeom prst="rect">
            <a:avLst/>
          </a:prstGeom>
          <a:noFill/>
        </p:spPr>
        <p:txBody>
          <a:bodyPr wrap="square" rtlCol="0">
            <a:spAutoFit/>
          </a:bodyPr>
          <a:lstStyle/>
          <a:p>
            <a:pPr>
              <a:lnSpc>
                <a:spcPct val="120000"/>
              </a:lnSpc>
            </a:pPr>
            <a:r>
              <a:rPr lang="zh-TW" altLang="en-US" sz="2000" dirty="0" smtClean="0">
                <a:latin typeface="Calibri" pitchFamily="34" charset="0"/>
              </a:rPr>
              <a:t>西元前五世紀斯巴達人以多角形木杖纏上細長條皮革，將信息寫於其上。例如右圖所示，</a:t>
            </a:r>
            <a:r>
              <a:rPr lang="en-US" altLang="zh-TW" sz="2000" dirty="0" smtClean="0">
                <a:latin typeface="Calibri" pitchFamily="34" charset="0"/>
              </a:rPr>
              <a:t>“MEET ME AT NINE …” </a:t>
            </a:r>
            <a:r>
              <a:rPr lang="zh-TW" altLang="en-US" sz="2000" dirty="0" smtClean="0">
                <a:latin typeface="Calibri" pitchFamily="34" charset="0"/>
              </a:rPr>
              <a:t>但當皮革解開時上面的信息卻是 </a:t>
            </a:r>
            <a:r>
              <a:rPr lang="en-US" altLang="zh-TW" sz="2000" dirty="0" smtClean="0">
                <a:latin typeface="Calibri" pitchFamily="34" charset="0"/>
              </a:rPr>
              <a:t>“MTAI..EMTN..EENE”</a:t>
            </a:r>
            <a:r>
              <a:rPr lang="zh-TW" altLang="en-US" sz="2000" dirty="0" smtClean="0">
                <a:latin typeface="Calibri" pitchFamily="34" charset="0"/>
              </a:rPr>
              <a:t>。收信人將皮革纏上相同尺寸的木杖後，原信息就得重現。</a:t>
            </a:r>
            <a:endParaRPr lang="en-US" altLang="zh-TW" sz="2000" dirty="0" smtClean="0">
              <a:latin typeface="Calibri" pitchFamily="34" charset="0"/>
            </a:endParaRPr>
          </a:p>
        </p:txBody>
      </p:sp>
      <p:sp>
        <p:nvSpPr>
          <p:cNvPr id="76" name="文字方塊 75"/>
          <p:cNvSpPr txBox="1"/>
          <p:nvPr/>
        </p:nvSpPr>
        <p:spPr>
          <a:xfrm>
            <a:off x="467544" y="4000996"/>
            <a:ext cx="4176464" cy="2308324"/>
          </a:xfrm>
          <a:prstGeom prst="rect">
            <a:avLst/>
          </a:prstGeom>
          <a:noFill/>
        </p:spPr>
        <p:txBody>
          <a:bodyPr wrap="square" rtlCol="0">
            <a:spAutoFit/>
          </a:bodyPr>
          <a:lstStyle/>
          <a:p>
            <a:pPr>
              <a:lnSpc>
                <a:spcPct val="120000"/>
              </a:lnSpc>
            </a:pPr>
            <a:r>
              <a:rPr lang="zh-TW" altLang="en-US" sz="2000" dirty="0" smtClean="0">
                <a:latin typeface="Calibri" pitchFamily="34" charset="0"/>
              </a:rPr>
              <a:t>凱撒大帝在西元前一世紀，以當時簡單又有效的方式給自己傳出的信息加密：他將每個字母移動三位。如右圖所示，</a:t>
            </a:r>
            <a:r>
              <a:rPr lang="en-US" altLang="zh-TW" sz="2000" dirty="0" smtClean="0">
                <a:latin typeface="Calibri" pitchFamily="34" charset="0"/>
              </a:rPr>
              <a:t>M</a:t>
            </a:r>
            <a:r>
              <a:rPr lang="zh-TW" altLang="en-US" sz="2000" dirty="0" smtClean="0">
                <a:latin typeface="Calibri" pitchFamily="34" charset="0"/>
              </a:rPr>
              <a:t>移三位成為</a:t>
            </a:r>
            <a:r>
              <a:rPr lang="en-US" altLang="zh-TW" sz="2000" dirty="0" smtClean="0">
                <a:latin typeface="Calibri" pitchFamily="34" charset="0"/>
              </a:rPr>
              <a:t>P</a:t>
            </a:r>
            <a:r>
              <a:rPr lang="zh-TW" altLang="en-US" sz="2000" dirty="0" smtClean="0">
                <a:latin typeface="Calibri" pitchFamily="34" charset="0"/>
              </a:rPr>
              <a:t>；</a:t>
            </a:r>
            <a:r>
              <a:rPr lang="en-US" altLang="zh-TW" sz="2000" dirty="0" smtClean="0">
                <a:latin typeface="Calibri" pitchFamily="34" charset="0"/>
              </a:rPr>
              <a:t>E</a:t>
            </a:r>
            <a:r>
              <a:rPr lang="zh-TW" altLang="en-US" sz="2000" dirty="0" smtClean="0">
                <a:latin typeface="Calibri" pitchFamily="34" charset="0"/>
              </a:rPr>
              <a:t>成為</a:t>
            </a:r>
            <a:r>
              <a:rPr lang="en-US" altLang="zh-TW" sz="2000" dirty="0" smtClean="0">
                <a:latin typeface="Calibri" pitchFamily="34" charset="0"/>
              </a:rPr>
              <a:t>H</a:t>
            </a:r>
            <a:r>
              <a:rPr lang="zh-TW" altLang="en-US" sz="2000" dirty="0" smtClean="0">
                <a:latin typeface="Calibri" pitchFamily="34" charset="0"/>
              </a:rPr>
              <a:t>；而</a:t>
            </a:r>
            <a:r>
              <a:rPr lang="en-US" altLang="zh-TW" sz="2000" dirty="0" smtClean="0">
                <a:latin typeface="Calibri" pitchFamily="34" charset="0"/>
              </a:rPr>
              <a:t>T</a:t>
            </a:r>
            <a:r>
              <a:rPr lang="zh-TW" altLang="en-US" sz="2000" dirty="0" smtClean="0">
                <a:latin typeface="Calibri" pitchFamily="34" charset="0"/>
              </a:rPr>
              <a:t>成</a:t>
            </a:r>
            <a:r>
              <a:rPr lang="en-US" altLang="zh-TW" sz="2000" dirty="0" smtClean="0">
                <a:latin typeface="Calibri" pitchFamily="34" charset="0"/>
              </a:rPr>
              <a:t>W</a:t>
            </a:r>
            <a:r>
              <a:rPr lang="zh-TW" altLang="en-US" sz="2000" dirty="0" smtClean="0">
                <a:latin typeface="Calibri" pitchFamily="34" charset="0"/>
              </a:rPr>
              <a:t>。幾乎不可能再從字面上瞭解加密之後的文字。</a:t>
            </a:r>
            <a:endParaRPr lang="zh-TW" altLang="en-US" sz="2000" dirty="0">
              <a:latin typeface="Calibri" pitchFamily="34" charset="0"/>
            </a:endParaRPr>
          </a:p>
        </p:txBody>
      </p:sp>
      <p:grpSp>
        <p:nvGrpSpPr>
          <p:cNvPr id="137" name="群組 136"/>
          <p:cNvGrpSpPr/>
          <p:nvPr/>
        </p:nvGrpSpPr>
        <p:grpSpPr>
          <a:xfrm>
            <a:off x="5004048" y="1628800"/>
            <a:ext cx="3243301" cy="1551416"/>
            <a:chOff x="5643570" y="3060477"/>
            <a:chExt cx="2572563" cy="1230572"/>
          </a:xfrm>
        </p:grpSpPr>
        <p:sp>
          <p:nvSpPr>
            <p:cNvPr id="4" name="十邊形 3"/>
            <p:cNvSpPr/>
            <p:nvPr/>
          </p:nvSpPr>
          <p:spPr>
            <a:xfrm>
              <a:off x="5643570" y="3274791"/>
              <a:ext cx="285752" cy="928694"/>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endParaRPr>
            </a:p>
          </p:txBody>
        </p:sp>
        <p:cxnSp>
          <p:nvCxnSpPr>
            <p:cNvPr id="8" name="直線接點 7"/>
            <p:cNvCxnSpPr>
              <a:stCxn id="4" idx="9"/>
            </p:cNvCxnSpPr>
            <p:nvPr/>
          </p:nvCxnSpPr>
          <p:spPr>
            <a:xfrm rot="16200000" flipH="1">
              <a:off x="6981580" y="2123808"/>
              <a:ext cx="11333" cy="2313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a:stCxn id="4" idx="1"/>
            </p:cNvCxnSpPr>
            <p:nvPr/>
          </p:nvCxnSpPr>
          <p:spPr>
            <a:xfrm>
              <a:off x="5929322" y="3739138"/>
              <a:ext cx="228601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5857884" y="4000504"/>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4" idx="3"/>
            </p:cNvCxnSpPr>
            <p:nvPr/>
          </p:nvCxnSpPr>
          <p:spPr>
            <a:xfrm rot="16200000" flipH="1">
              <a:off x="6981580" y="3052501"/>
              <a:ext cx="11334" cy="2313300"/>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6572264" y="3274790"/>
              <a:ext cx="72233" cy="940031"/>
              <a:chOff x="6143636" y="3274790"/>
              <a:chExt cx="72233" cy="940031"/>
            </a:xfrm>
          </p:grpSpPr>
          <p:cxnSp>
            <p:nvCxnSpPr>
              <p:cNvPr id="46" name="直線接點 45"/>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文字方塊 49"/>
            <p:cNvSpPr txBox="1"/>
            <p:nvPr/>
          </p:nvSpPr>
          <p:spPr>
            <a:xfrm>
              <a:off x="6715140" y="3478413"/>
              <a:ext cx="245652" cy="317364"/>
            </a:xfrm>
            <a:prstGeom prst="rect">
              <a:avLst/>
            </a:prstGeom>
            <a:noFill/>
          </p:spPr>
          <p:txBody>
            <a:bodyPr wrap="none" rtlCol="0">
              <a:spAutoFit/>
            </a:bodyPr>
            <a:lstStyle/>
            <a:p>
              <a:r>
                <a:rPr lang="en-US" altLang="zh-TW" sz="2000" dirty="0" smtClean="0">
                  <a:latin typeface="Calibri" pitchFamily="34" charset="0"/>
                </a:rPr>
                <a:t>T</a:t>
              </a:r>
              <a:endParaRPr lang="zh-TW" altLang="en-US" sz="2000" dirty="0">
                <a:latin typeface="Calibri" pitchFamily="34" charset="0"/>
              </a:endParaRPr>
            </a:p>
          </p:txBody>
        </p:sp>
        <p:sp>
          <p:nvSpPr>
            <p:cNvPr id="51" name="文字方塊 50"/>
            <p:cNvSpPr txBox="1"/>
            <p:nvPr/>
          </p:nvSpPr>
          <p:spPr>
            <a:xfrm rot="21000000">
              <a:off x="6647628" y="3239325"/>
              <a:ext cx="257056" cy="317364"/>
            </a:xfrm>
            <a:prstGeom prst="rect">
              <a:avLst/>
            </a:prstGeom>
            <a:noFill/>
          </p:spPr>
          <p:txBody>
            <a:bodyPr wrap="square" rtlCol="0">
              <a:spAutoFit/>
            </a:bodyPr>
            <a:lstStyle/>
            <a:p>
              <a:r>
                <a:rPr lang="en-US" altLang="zh-TW" sz="2000" dirty="0" smtClean="0">
                  <a:latin typeface="Calibri" pitchFamily="34" charset="0"/>
                </a:rPr>
                <a:t>M</a:t>
              </a:r>
              <a:endParaRPr lang="zh-TW" altLang="en-US" sz="2000" dirty="0">
                <a:latin typeface="Calibri" pitchFamily="34" charset="0"/>
              </a:endParaRPr>
            </a:p>
          </p:txBody>
        </p:sp>
        <p:sp>
          <p:nvSpPr>
            <p:cNvPr id="52" name="文字方塊 51"/>
            <p:cNvSpPr txBox="1"/>
            <p:nvPr/>
          </p:nvSpPr>
          <p:spPr>
            <a:xfrm rot="21000000">
              <a:off x="7025662" y="3226667"/>
              <a:ext cx="257056" cy="317364"/>
            </a:xfrm>
            <a:prstGeom prst="rect">
              <a:avLst/>
            </a:prstGeom>
            <a:noFill/>
          </p:spPr>
          <p:txBody>
            <a:bodyPr wrap="square" rtlCol="0">
              <a:spAutoFit/>
            </a:bodyPr>
            <a:lstStyle/>
            <a:p>
              <a:r>
                <a:rPr lang="en-US" altLang="zh-TW" sz="2000" dirty="0" smtClean="0">
                  <a:latin typeface="Calibri" pitchFamily="34" charset="0"/>
                </a:rPr>
                <a:t>E</a:t>
              </a:r>
              <a:endParaRPr lang="zh-TW" altLang="en-US" sz="2000" dirty="0">
                <a:latin typeface="Calibri" pitchFamily="34" charset="0"/>
              </a:endParaRPr>
            </a:p>
          </p:txBody>
        </p:sp>
        <p:sp>
          <p:nvSpPr>
            <p:cNvPr id="53" name="文字方塊 52"/>
            <p:cNvSpPr txBox="1"/>
            <p:nvPr/>
          </p:nvSpPr>
          <p:spPr>
            <a:xfrm rot="21000000">
              <a:off x="7382852" y="3226667"/>
              <a:ext cx="257056" cy="317364"/>
            </a:xfrm>
            <a:prstGeom prst="rect">
              <a:avLst/>
            </a:prstGeom>
            <a:noFill/>
          </p:spPr>
          <p:txBody>
            <a:bodyPr wrap="square" rtlCol="0">
              <a:spAutoFit/>
            </a:bodyPr>
            <a:lstStyle/>
            <a:p>
              <a:r>
                <a:rPr lang="en-US" altLang="zh-TW" sz="2000" dirty="0" smtClean="0">
                  <a:latin typeface="Calibri" pitchFamily="34" charset="0"/>
                </a:rPr>
                <a:t>E</a:t>
              </a:r>
              <a:endParaRPr lang="zh-TW" altLang="en-US" sz="2000" dirty="0">
                <a:latin typeface="Calibri" pitchFamily="34" charset="0"/>
              </a:endParaRPr>
            </a:p>
          </p:txBody>
        </p:sp>
        <p:sp>
          <p:nvSpPr>
            <p:cNvPr id="55" name="文字方塊 54"/>
            <p:cNvSpPr txBox="1"/>
            <p:nvPr/>
          </p:nvSpPr>
          <p:spPr>
            <a:xfrm>
              <a:off x="7019528" y="3476852"/>
              <a:ext cx="320670" cy="317364"/>
            </a:xfrm>
            <a:prstGeom prst="rect">
              <a:avLst/>
            </a:prstGeom>
            <a:noFill/>
          </p:spPr>
          <p:txBody>
            <a:bodyPr wrap="none" rtlCol="0">
              <a:spAutoFit/>
            </a:bodyPr>
            <a:lstStyle/>
            <a:p>
              <a:r>
                <a:rPr lang="en-US" altLang="zh-TW" sz="2000" dirty="0" smtClean="0">
                  <a:latin typeface="Calibri" pitchFamily="34" charset="0"/>
                </a:rPr>
                <a:t>M</a:t>
              </a:r>
              <a:endParaRPr lang="zh-TW" altLang="en-US" sz="2000" dirty="0">
                <a:latin typeface="Calibri" pitchFamily="34" charset="0"/>
              </a:endParaRPr>
            </a:p>
          </p:txBody>
        </p:sp>
        <p:sp>
          <p:nvSpPr>
            <p:cNvPr id="56" name="文字方塊 55"/>
            <p:cNvSpPr txBox="1"/>
            <p:nvPr/>
          </p:nvSpPr>
          <p:spPr>
            <a:xfrm>
              <a:off x="7434426" y="3465650"/>
              <a:ext cx="245652" cy="317364"/>
            </a:xfrm>
            <a:prstGeom prst="rect">
              <a:avLst/>
            </a:prstGeom>
            <a:noFill/>
          </p:spPr>
          <p:txBody>
            <a:bodyPr wrap="none" rtlCol="0">
              <a:spAutoFit/>
            </a:bodyPr>
            <a:lstStyle/>
            <a:p>
              <a:r>
                <a:rPr lang="en-US" altLang="zh-TW" sz="2000" dirty="0" smtClean="0">
                  <a:latin typeface="Calibri" pitchFamily="34" charset="0"/>
                </a:rPr>
                <a:t>E</a:t>
              </a:r>
              <a:endParaRPr lang="zh-TW" altLang="en-US" sz="2000" dirty="0">
                <a:latin typeface="Calibri" pitchFamily="34" charset="0"/>
              </a:endParaRPr>
            </a:p>
          </p:txBody>
        </p:sp>
        <p:sp>
          <p:nvSpPr>
            <p:cNvPr id="57" name="文字方塊 56"/>
            <p:cNvSpPr txBox="1"/>
            <p:nvPr/>
          </p:nvSpPr>
          <p:spPr>
            <a:xfrm>
              <a:off x="6710428" y="3714752"/>
              <a:ext cx="264725" cy="317364"/>
            </a:xfrm>
            <a:prstGeom prst="rect">
              <a:avLst/>
            </a:prstGeom>
            <a:noFill/>
          </p:spPr>
          <p:txBody>
            <a:bodyPr wrap="none" rtlCol="0">
              <a:spAutoFit/>
            </a:bodyPr>
            <a:lstStyle/>
            <a:p>
              <a:r>
                <a:rPr lang="en-US" altLang="zh-TW" sz="2000" dirty="0" smtClean="0">
                  <a:latin typeface="Calibri" pitchFamily="34" charset="0"/>
                </a:rPr>
                <a:t>A</a:t>
              </a:r>
              <a:endParaRPr lang="zh-TW" altLang="en-US" sz="2000" dirty="0">
                <a:latin typeface="Calibri" pitchFamily="34" charset="0"/>
              </a:endParaRPr>
            </a:p>
          </p:txBody>
        </p:sp>
        <p:sp>
          <p:nvSpPr>
            <p:cNvPr id="58" name="文字方塊 57"/>
            <p:cNvSpPr txBox="1"/>
            <p:nvPr/>
          </p:nvSpPr>
          <p:spPr>
            <a:xfrm>
              <a:off x="7085250" y="3718863"/>
              <a:ext cx="245652" cy="317364"/>
            </a:xfrm>
            <a:prstGeom prst="rect">
              <a:avLst/>
            </a:prstGeom>
            <a:noFill/>
          </p:spPr>
          <p:txBody>
            <a:bodyPr wrap="none" rtlCol="0">
              <a:spAutoFit/>
            </a:bodyPr>
            <a:lstStyle/>
            <a:p>
              <a:r>
                <a:rPr lang="en-US" altLang="zh-TW" sz="2000" dirty="0" smtClean="0">
                  <a:latin typeface="Calibri" pitchFamily="34" charset="0"/>
                </a:rPr>
                <a:t>T</a:t>
              </a:r>
              <a:endParaRPr lang="zh-TW" altLang="en-US" sz="2000" dirty="0">
                <a:latin typeface="Calibri" pitchFamily="34" charset="0"/>
              </a:endParaRPr>
            </a:p>
          </p:txBody>
        </p:sp>
        <p:sp>
          <p:nvSpPr>
            <p:cNvPr id="59" name="文字方塊 58"/>
            <p:cNvSpPr txBox="1"/>
            <p:nvPr/>
          </p:nvSpPr>
          <p:spPr>
            <a:xfrm>
              <a:off x="7416792" y="3717864"/>
              <a:ext cx="277440" cy="317364"/>
            </a:xfrm>
            <a:prstGeom prst="rect">
              <a:avLst/>
            </a:prstGeom>
            <a:noFill/>
          </p:spPr>
          <p:txBody>
            <a:bodyPr wrap="none" rtlCol="0">
              <a:spAutoFit/>
            </a:bodyPr>
            <a:lstStyle/>
            <a:p>
              <a:r>
                <a:rPr lang="en-US" altLang="zh-TW" sz="2000" dirty="0" smtClean="0">
                  <a:latin typeface="Calibri" pitchFamily="34" charset="0"/>
                </a:rPr>
                <a:t>N</a:t>
              </a:r>
              <a:endParaRPr lang="zh-TW" altLang="en-US" sz="2000" dirty="0">
                <a:latin typeface="Calibri" pitchFamily="34" charset="0"/>
              </a:endParaRPr>
            </a:p>
          </p:txBody>
        </p:sp>
        <p:sp>
          <p:nvSpPr>
            <p:cNvPr id="60" name="文字方塊 59"/>
            <p:cNvSpPr txBox="1"/>
            <p:nvPr/>
          </p:nvSpPr>
          <p:spPr>
            <a:xfrm rot="600000">
              <a:off x="6687158" y="3973685"/>
              <a:ext cx="197335" cy="317364"/>
            </a:xfrm>
            <a:prstGeom prst="rect">
              <a:avLst/>
            </a:prstGeom>
            <a:noFill/>
          </p:spPr>
          <p:txBody>
            <a:bodyPr wrap="none" rtlCol="0">
              <a:spAutoFit/>
            </a:bodyPr>
            <a:lstStyle/>
            <a:p>
              <a:r>
                <a:rPr lang="en-US" altLang="zh-TW" sz="2000" dirty="0" smtClean="0">
                  <a:latin typeface="Calibri" pitchFamily="34" charset="0"/>
                </a:rPr>
                <a:t>I</a:t>
              </a:r>
              <a:endParaRPr lang="zh-TW" altLang="en-US" sz="2000" dirty="0">
                <a:latin typeface="Calibri" pitchFamily="34" charset="0"/>
              </a:endParaRPr>
            </a:p>
          </p:txBody>
        </p:sp>
        <p:sp>
          <p:nvSpPr>
            <p:cNvPr id="61" name="文字方塊 60"/>
            <p:cNvSpPr txBox="1"/>
            <p:nvPr/>
          </p:nvSpPr>
          <p:spPr>
            <a:xfrm rot="600000">
              <a:off x="7035868" y="3948372"/>
              <a:ext cx="277440" cy="317364"/>
            </a:xfrm>
            <a:prstGeom prst="rect">
              <a:avLst/>
            </a:prstGeom>
            <a:noFill/>
          </p:spPr>
          <p:txBody>
            <a:bodyPr wrap="none" rtlCol="0">
              <a:spAutoFit/>
            </a:bodyPr>
            <a:lstStyle/>
            <a:p>
              <a:r>
                <a:rPr lang="en-US" altLang="zh-TW" sz="2000" dirty="0" smtClean="0">
                  <a:latin typeface="Calibri" pitchFamily="34" charset="0"/>
                </a:rPr>
                <a:t>N</a:t>
              </a:r>
              <a:endParaRPr lang="zh-TW" altLang="en-US" sz="2000" dirty="0">
                <a:latin typeface="Calibri" pitchFamily="34" charset="0"/>
              </a:endParaRPr>
            </a:p>
          </p:txBody>
        </p:sp>
        <p:sp>
          <p:nvSpPr>
            <p:cNvPr id="62" name="文字方塊 61"/>
            <p:cNvSpPr txBox="1"/>
            <p:nvPr/>
          </p:nvSpPr>
          <p:spPr>
            <a:xfrm rot="600000">
              <a:off x="7427433" y="3964055"/>
              <a:ext cx="245652" cy="317364"/>
            </a:xfrm>
            <a:prstGeom prst="rect">
              <a:avLst/>
            </a:prstGeom>
            <a:noFill/>
          </p:spPr>
          <p:txBody>
            <a:bodyPr wrap="none" rtlCol="0">
              <a:spAutoFit/>
            </a:bodyPr>
            <a:lstStyle/>
            <a:p>
              <a:r>
                <a:rPr lang="en-US" altLang="zh-TW" sz="2000" dirty="0" smtClean="0">
                  <a:latin typeface="Calibri" pitchFamily="34" charset="0"/>
                </a:rPr>
                <a:t>E</a:t>
              </a:r>
              <a:endParaRPr lang="zh-TW" altLang="en-US" sz="2000" dirty="0">
                <a:latin typeface="Calibri" pitchFamily="34" charset="0"/>
              </a:endParaRPr>
            </a:p>
          </p:txBody>
        </p:sp>
        <p:cxnSp>
          <p:nvCxnSpPr>
            <p:cNvPr id="65" name="直線接點 64"/>
            <p:cNvCxnSpPr/>
            <p:nvPr/>
          </p:nvCxnSpPr>
          <p:spPr>
            <a:xfrm rot="16200000" flipV="1">
              <a:off x="6429388" y="3131915"/>
              <a:ext cx="21431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rot="16200000" flipV="1">
              <a:off x="6786578" y="3131915"/>
              <a:ext cx="21431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6500826" y="3060477"/>
              <a:ext cx="35719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群組 83"/>
            <p:cNvGrpSpPr/>
            <p:nvPr/>
          </p:nvGrpSpPr>
          <p:grpSpPr>
            <a:xfrm>
              <a:off x="7285849" y="3286124"/>
              <a:ext cx="72233" cy="940031"/>
              <a:chOff x="6143636" y="3274790"/>
              <a:chExt cx="72233" cy="940031"/>
            </a:xfrm>
          </p:grpSpPr>
          <p:cxnSp>
            <p:nvCxnSpPr>
              <p:cNvPr id="85" name="直線接點 84"/>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9" name="群組 88"/>
            <p:cNvGrpSpPr/>
            <p:nvPr/>
          </p:nvGrpSpPr>
          <p:grpSpPr>
            <a:xfrm>
              <a:off x="7643039" y="3286124"/>
              <a:ext cx="72233" cy="940031"/>
              <a:chOff x="6143636" y="3274790"/>
              <a:chExt cx="72233" cy="940031"/>
            </a:xfrm>
          </p:grpSpPr>
          <p:cxnSp>
            <p:nvCxnSpPr>
              <p:cNvPr id="90" name="直線接點 89"/>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6929454" y="3286124"/>
              <a:ext cx="72233" cy="940031"/>
              <a:chOff x="6143636" y="3274790"/>
              <a:chExt cx="72233" cy="940031"/>
            </a:xfrm>
          </p:grpSpPr>
          <p:cxnSp>
            <p:nvCxnSpPr>
              <p:cNvPr id="95" name="直線接點 94"/>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群組 103"/>
            <p:cNvGrpSpPr/>
            <p:nvPr/>
          </p:nvGrpSpPr>
          <p:grpSpPr>
            <a:xfrm>
              <a:off x="8143900" y="3274787"/>
              <a:ext cx="72233" cy="940031"/>
              <a:chOff x="6143636" y="3274790"/>
              <a:chExt cx="72233" cy="940031"/>
            </a:xfrm>
          </p:grpSpPr>
          <p:cxnSp>
            <p:nvCxnSpPr>
              <p:cNvPr id="105" name="直線接點 104"/>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6" name="直線接點 135"/>
            <p:cNvCxnSpPr/>
            <p:nvPr/>
          </p:nvCxnSpPr>
          <p:spPr>
            <a:xfrm>
              <a:off x="5929322" y="3498850"/>
              <a:ext cx="2286016"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r>
              <a:rPr lang="zh-TW" altLang="en-US" sz="2000" dirty="0" smtClean="0"/>
              <a:t>雜湊值是訊息原文的一種</a:t>
            </a:r>
            <a:r>
              <a:rPr lang="zh-TW" altLang="en-US" sz="2000" dirty="0" smtClean="0">
                <a:ea typeface="微軟正黑體"/>
              </a:rPr>
              <a:t>「濃縮」，任何一個訊息的雜湊值都要有一定程度的獨特性。</a:t>
            </a:r>
            <a:endParaRPr lang="en-US" altLang="zh-TW" sz="2000" dirty="0" smtClean="0">
              <a:ea typeface="微軟正黑體"/>
            </a:endParaRPr>
          </a:p>
          <a:p>
            <a:r>
              <a:rPr lang="zh-TW" altLang="en-US" sz="2000" dirty="0" smtClean="0">
                <a:ea typeface="微軟正黑體"/>
              </a:rPr>
              <a:t>雜湊函數應該是一種「單向函數 </a:t>
            </a:r>
            <a:r>
              <a:rPr lang="en-US" altLang="zh-TW" sz="2000" dirty="0" smtClean="0">
                <a:ea typeface="微軟正黑體"/>
              </a:rPr>
              <a:t>(one-way function)</a:t>
            </a:r>
            <a:r>
              <a:rPr lang="zh-TW" altLang="en-US" sz="2000" dirty="0" smtClean="0">
                <a:ea typeface="微軟正黑體"/>
              </a:rPr>
              <a:t>」，意即我們應該不能從雜湊值反推出訊息原文。</a:t>
            </a:r>
            <a:endParaRPr lang="en-US" altLang="zh-TW" sz="2000" dirty="0" smtClean="0">
              <a:ea typeface="微軟正黑體"/>
            </a:endParaRPr>
          </a:p>
          <a:p>
            <a:r>
              <a:rPr lang="zh-TW" altLang="en-US" sz="2000" dirty="0" smtClean="0">
                <a:ea typeface="微軟正黑體"/>
              </a:rPr>
              <a:t>雜湊值之間不該有任何線性關係：我們把兩個雜湊值合併 </a:t>
            </a:r>
            <a:r>
              <a:rPr lang="en-US" altLang="zh-TW" sz="2000" dirty="0" smtClean="0">
                <a:ea typeface="微軟正黑體"/>
              </a:rPr>
              <a:t>(</a:t>
            </a:r>
            <a:r>
              <a:rPr lang="zh-TW" altLang="en-US" sz="2000" dirty="0" smtClean="0">
                <a:ea typeface="微軟正黑體"/>
              </a:rPr>
              <a:t>例如相加或 </a:t>
            </a:r>
            <a:r>
              <a:rPr lang="en-US" altLang="zh-TW" sz="2000" dirty="0" smtClean="0">
                <a:ea typeface="微軟正黑體"/>
              </a:rPr>
              <a:t>XOR)</a:t>
            </a:r>
            <a:r>
              <a:rPr lang="zh-TW" altLang="en-US" sz="2000" dirty="0" smtClean="0">
                <a:ea typeface="微軟正黑體"/>
              </a:rPr>
              <a:t> 後所得到的新值，不應該等於兩者的原文以同樣方法合併後所算出來的雜湊值。</a:t>
            </a:r>
            <a:endParaRPr lang="en-US" altLang="zh-TW" sz="2000" dirty="0" smtClean="0">
              <a:ea typeface="微軟正黑體"/>
            </a:endParaRPr>
          </a:p>
          <a:p>
            <a:r>
              <a:rPr lang="zh-TW" altLang="en-US" sz="2000" dirty="0" smtClean="0">
                <a:ea typeface="微軟正黑體"/>
              </a:rPr>
              <a:t>一個訊息產生雜湊值之後，應該無法以數學方法找到另一個訊息會產生一樣的雜湊值。</a:t>
            </a:r>
            <a:r>
              <a:rPr lang="en-US" altLang="zh-TW" sz="2000" dirty="0" smtClean="0">
                <a:ea typeface="微軟正黑體"/>
              </a:rPr>
              <a:t>(</a:t>
            </a:r>
            <a:r>
              <a:rPr lang="zh-TW" altLang="en-US" sz="2000" dirty="0" smtClean="0">
                <a:ea typeface="微軟正黑體"/>
              </a:rPr>
              <a:t>不是沒有，而是不該有方法能夠找到。</a:t>
            </a:r>
            <a:r>
              <a:rPr lang="en-US" altLang="zh-TW" sz="2000" dirty="0" smtClean="0">
                <a:ea typeface="微軟正黑體"/>
              </a:rPr>
              <a:t>)</a:t>
            </a:r>
          </a:p>
          <a:p>
            <a:r>
              <a:rPr lang="zh-TW" altLang="en-US" sz="2000" dirty="0" smtClean="0">
                <a:ea typeface="微軟正黑體"/>
              </a:rPr>
              <a:t>任何原文的變動，都要造成雜湊值巨大的變動。</a:t>
            </a:r>
            <a:endParaRPr lang="en-US" altLang="zh-TW" sz="2000" dirty="0" smtClean="0">
              <a:ea typeface="微軟正黑體"/>
            </a:endParaRPr>
          </a:p>
          <a:p>
            <a:r>
              <a:rPr lang="zh-TW" altLang="en-US" sz="2000" dirty="0" smtClean="0">
                <a:ea typeface="微軟正黑體"/>
              </a:rPr>
              <a:t>較有名的雜湊函數包括：</a:t>
            </a:r>
            <a:r>
              <a:rPr lang="en-US" altLang="zh-TW" sz="2000" dirty="0" smtClean="0">
                <a:ea typeface="微軟正黑體"/>
              </a:rPr>
              <a:t>MD2, MD4, MD5, SHA-1,SHA-256</a:t>
            </a:r>
            <a:r>
              <a:rPr lang="zh-TW" altLang="en-US" sz="2000" dirty="0" smtClean="0">
                <a:ea typeface="微軟正黑體"/>
              </a:rPr>
              <a:t>等。</a:t>
            </a:r>
            <a:r>
              <a:rPr lang="en-US" altLang="zh-TW" sz="2000" dirty="0" smtClean="0">
                <a:ea typeface="微軟正黑體"/>
              </a:rPr>
              <a:t> </a:t>
            </a:r>
          </a:p>
          <a:p>
            <a:endParaRPr lang="zh-TW" altLang="en-US" sz="2000" dirty="0"/>
          </a:p>
        </p:txBody>
      </p:sp>
      <p:sp>
        <p:nvSpPr>
          <p:cNvPr id="3" name="標題 2"/>
          <p:cNvSpPr>
            <a:spLocks noGrp="1"/>
          </p:cNvSpPr>
          <p:nvPr>
            <p:ph type="title"/>
          </p:nvPr>
        </p:nvSpPr>
        <p:spPr/>
        <p:txBody>
          <a:bodyPr/>
          <a:lstStyle/>
          <a:p>
            <a:r>
              <a:rPr lang="zh-TW" altLang="en-US" dirty="0" smtClean="0"/>
              <a:t>雜湊函數的特質</a:t>
            </a: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4071942"/>
            <a:ext cx="8215370" cy="2383794"/>
          </a:xfrm>
        </p:spPr>
        <p:txBody>
          <a:bodyPr>
            <a:normAutofit lnSpcReduction="10000"/>
          </a:bodyPr>
          <a:lstStyle/>
          <a:p>
            <a:r>
              <a:rPr lang="zh-TW" altLang="en-US" sz="2000" dirty="0" smtClean="0"/>
              <a:t>使用傳送方的私密金鑰對訊息的雜湊值</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t>或稱摘要，</a:t>
            </a:r>
            <a:r>
              <a:rPr lang="en-US" altLang="zh-TW" sz="2000" dirty="0" smtClean="0"/>
              <a:t>digest</a:t>
            </a:r>
            <a:r>
              <a:rPr lang="en-US" altLang="zh-TW" sz="2000" dirty="0" smtClean="0">
                <a:latin typeface="微軟正黑體"/>
                <a:ea typeface="微軟正黑體"/>
              </a:rPr>
              <a:t>)</a:t>
            </a:r>
            <a:r>
              <a:rPr lang="zh-TW" altLang="en-US" sz="2000" dirty="0" smtClean="0">
                <a:latin typeface="微軟正黑體"/>
                <a:ea typeface="微軟正黑體"/>
              </a:rPr>
              <a:t> </a:t>
            </a:r>
            <a:r>
              <a:rPr lang="zh-TW" altLang="en-US" sz="2000" dirty="0" smtClean="0"/>
              <a:t>加密產生數位簽章 </a:t>
            </a:r>
            <a:r>
              <a:rPr lang="en-US" altLang="zh-TW" sz="2000" dirty="0" smtClean="0"/>
              <a:t>(digital signature)</a:t>
            </a:r>
            <a:r>
              <a:rPr lang="zh-TW" altLang="en-US" sz="2000" dirty="0" smtClean="0"/>
              <a:t>，再隨原文傳送。</a:t>
            </a:r>
            <a:endParaRPr lang="en-US" altLang="zh-TW" sz="2000" dirty="0" smtClean="0"/>
          </a:p>
          <a:p>
            <a:r>
              <a:rPr lang="zh-TW" altLang="en-US" sz="2000" dirty="0" smtClean="0"/>
              <a:t>數位簽章保障訊息傳送方的不可否認性 </a:t>
            </a:r>
            <a:r>
              <a:rPr lang="en-US" altLang="zh-TW" sz="2000" dirty="0" smtClean="0"/>
              <a:t>(</a:t>
            </a:r>
            <a:r>
              <a:rPr lang="zh-TW" altLang="en-US" sz="2000" dirty="0" smtClean="0">
                <a:latin typeface="微軟正黑體"/>
                <a:ea typeface="微軟正黑體"/>
              </a:rPr>
              <a:t>因為是以私密金鑰加密</a:t>
            </a:r>
            <a:r>
              <a:rPr lang="en-US" altLang="zh-TW" sz="2000" dirty="0" smtClean="0">
                <a:latin typeface="微軟正黑體"/>
                <a:ea typeface="微軟正黑體"/>
              </a:rPr>
              <a:t>)</a:t>
            </a:r>
            <a:r>
              <a:rPr lang="zh-TW" altLang="en-US" sz="2000" dirty="0" smtClean="0"/>
              <a:t>，並維護信息的正確性</a:t>
            </a:r>
            <a:r>
              <a:rPr lang="zh-TW" altLang="en-US" sz="2000" dirty="0" smtClean="0">
                <a:latin typeface="微軟正黑體"/>
                <a:ea typeface="微軟正黑體"/>
              </a:rPr>
              <a:t>（因為雜湊函數運算）</a:t>
            </a:r>
            <a:r>
              <a:rPr lang="zh-TW" altLang="en-US" sz="2000" dirty="0" smtClean="0"/>
              <a:t>。</a:t>
            </a:r>
            <a:endParaRPr lang="en-US" altLang="zh-TW" sz="2000" dirty="0" smtClean="0"/>
          </a:p>
          <a:p>
            <a:r>
              <a:rPr lang="zh-TW" altLang="en-US" sz="2000" dirty="0" smtClean="0"/>
              <a:t>訊息接收方以傳送方的公開金鑰解開數位簽章後，重算雜湊值，再比對文件的真實與正確性。</a:t>
            </a:r>
            <a:endParaRPr lang="en-US" altLang="zh-TW" sz="2000" dirty="0" smtClean="0"/>
          </a:p>
        </p:txBody>
      </p:sp>
      <p:sp>
        <p:nvSpPr>
          <p:cNvPr id="3" name="標題 2"/>
          <p:cNvSpPr>
            <a:spLocks noGrp="1"/>
          </p:cNvSpPr>
          <p:nvPr>
            <p:ph type="title"/>
          </p:nvPr>
        </p:nvSpPr>
        <p:spPr/>
        <p:txBody>
          <a:bodyPr/>
          <a:lstStyle/>
          <a:p>
            <a:r>
              <a:rPr lang="zh-TW" altLang="en-US" dirty="0" smtClean="0"/>
              <a:t>數位簽章</a:t>
            </a:r>
            <a:endParaRPr lang="zh-TW" altLang="en-US" dirty="0"/>
          </a:p>
        </p:txBody>
      </p:sp>
      <p:sp>
        <p:nvSpPr>
          <p:cNvPr id="10" name="矩形 9"/>
          <p:cNvSpPr/>
          <p:nvPr/>
        </p:nvSpPr>
        <p:spPr>
          <a:xfrm>
            <a:off x="2786050" y="2214554"/>
            <a:ext cx="1071570" cy="284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accent1">
                    <a:lumMod val="50000"/>
                  </a:schemeClr>
                </a:solidFill>
              </a:rPr>
              <a:t>數位簽章</a:t>
            </a:r>
            <a:endParaRPr lang="zh-TW" altLang="en-US" sz="1600" dirty="0">
              <a:solidFill>
                <a:schemeClr val="accent1">
                  <a:lumMod val="50000"/>
                </a:schemeClr>
              </a:solidFill>
            </a:endParaRPr>
          </a:p>
        </p:txBody>
      </p:sp>
      <p:sp>
        <p:nvSpPr>
          <p:cNvPr id="17" name="圓角矩形 16"/>
          <p:cNvSpPr/>
          <p:nvPr/>
        </p:nvSpPr>
        <p:spPr>
          <a:xfrm>
            <a:off x="1000100" y="3429000"/>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雜湊值</a:t>
            </a:r>
            <a:endParaRPr lang="zh-TW" altLang="en-US" sz="1600" dirty="0"/>
          </a:p>
        </p:txBody>
      </p:sp>
      <p:sp>
        <p:nvSpPr>
          <p:cNvPr id="21" name="文字方塊 20"/>
          <p:cNvSpPr txBox="1"/>
          <p:nvPr/>
        </p:nvSpPr>
        <p:spPr>
          <a:xfrm>
            <a:off x="932520" y="1130842"/>
            <a:ext cx="1210588" cy="338554"/>
          </a:xfrm>
          <a:prstGeom prst="rect">
            <a:avLst/>
          </a:prstGeom>
          <a:noFill/>
        </p:spPr>
        <p:txBody>
          <a:bodyPr wrap="none" rtlCol="0">
            <a:spAutoFit/>
          </a:bodyPr>
          <a:lstStyle/>
          <a:p>
            <a:r>
              <a:rPr lang="zh-TW" altLang="en-US" sz="1600" dirty="0" smtClean="0"/>
              <a:t>訊息傳送方</a:t>
            </a:r>
            <a:endParaRPr lang="zh-TW" altLang="en-US" sz="1600" dirty="0"/>
          </a:p>
        </p:txBody>
      </p:sp>
      <p:sp>
        <p:nvSpPr>
          <p:cNvPr id="25" name="矩形 24"/>
          <p:cNvSpPr/>
          <p:nvPr/>
        </p:nvSpPr>
        <p:spPr>
          <a:xfrm>
            <a:off x="500034" y="1142984"/>
            <a:ext cx="7786742" cy="2714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7" name="直線接點 26"/>
          <p:cNvCxnSpPr>
            <a:stCxn id="25" idx="0"/>
            <a:endCxn id="25" idx="2"/>
          </p:cNvCxnSpPr>
          <p:nvPr/>
        </p:nvCxnSpPr>
        <p:spPr>
          <a:xfrm rot="16200000" flipH="1">
            <a:off x="3036083" y="2500306"/>
            <a:ext cx="271464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流程圖: 文件 30"/>
          <p:cNvSpPr/>
          <p:nvPr/>
        </p:nvSpPr>
        <p:spPr>
          <a:xfrm>
            <a:off x="2786050" y="1501762"/>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sp>
        <p:nvSpPr>
          <p:cNvPr id="42" name="橢圓 41"/>
          <p:cNvSpPr/>
          <p:nvPr/>
        </p:nvSpPr>
        <p:spPr>
          <a:xfrm>
            <a:off x="1214414" y="2500306"/>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a:t>
            </a:r>
            <a:endParaRPr lang="zh-TW" altLang="en-US" sz="1600" dirty="0"/>
          </a:p>
        </p:txBody>
      </p:sp>
      <p:cxnSp>
        <p:nvCxnSpPr>
          <p:cNvPr id="44" name="直線單箭頭接點 43"/>
          <p:cNvCxnSpPr>
            <a:stCxn id="45" idx="2"/>
            <a:endCxn id="42" idx="0"/>
          </p:cNvCxnSpPr>
          <p:nvPr/>
        </p:nvCxnSpPr>
        <p:spPr>
          <a:xfrm rot="5400000">
            <a:off x="1369395" y="2333816"/>
            <a:ext cx="3329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文件 44"/>
          <p:cNvSpPr/>
          <p:nvPr/>
        </p:nvSpPr>
        <p:spPr>
          <a:xfrm>
            <a:off x="1000100" y="1500174"/>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cxnSp>
        <p:nvCxnSpPr>
          <p:cNvPr id="49" name="直線單箭頭接點 48"/>
          <p:cNvCxnSpPr>
            <a:stCxn id="42" idx="4"/>
            <a:endCxn id="17" idx="0"/>
          </p:cNvCxnSpPr>
          <p:nvPr/>
        </p:nvCxnSpPr>
        <p:spPr>
          <a:xfrm rot="5400000">
            <a:off x="1393009" y="328612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000364" y="278605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加密</a:t>
            </a:r>
            <a:endParaRPr lang="zh-TW" altLang="en-US" sz="1600" dirty="0"/>
          </a:p>
        </p:txBody>
      </p:sp>
      <p:cxnSp>
        <p:nvCxnSpPr>
          <p:cNvPr id="52" name="圖案 51"/>
          <p:cNvCxnSpPr>
            <a:stCxn id="17" idx="3"/>
            <a:endCxn id="50" idx="4"/>
          </p:cNvCxnSpPr>
          <p:nvPr/>
        </p:nvCxnSpPr>
        <p:spPr>
          <a:xfrm flipV="1">
            <a:off x="2071670" y="3429000"/>
            <a:ext cx="1250165" cy="1428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50" idx="0"/>
            <a:endCxn id="10" idx="2"/>
          </p:cNvCxnSpPr>
          <p:nvPr/>
        </p:nvCxnSpPr>
        <p:spPr>
          <a:xfrm rot="5400000" flipH="1" flipV="1">
            <a:off x="3178165" y="2642388"/>
            <a:ext cx="2873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2214546" y="2905780"/>
            <a:ext cx="902811" cy="523220"/>
          </a:xfrm>
          <a:prstGeom prst="rect">
            <a:avLst/>
          </a:prstGeom>
          <a:noFill/>
        </p:spPr>
        <p:txBody>
          <a:bodyPr wrap="none" rtlCol="0">
            <a:spAutoFit/>
          </a:bodyPr>
          <a:lstStyle/>
          <a:p>
            <a:r>
              <a:rPr lang="zh-TW" altLang="en-US" sz="1400" dirty="0" smtClean="0"/>
              <a:t>傳送方</a:t>
            </a:r>
            <a:endParaRPr lang="en-US" altLang="zh-TW" sz="1400" dirty="0" smtClean="0"/>
          </a:p>
          <a:p>
            <a:r>
              <a:rPr lang="zh-TW" altLang="en-US" sz="1400" dirty="0" smtClean="0"/>
              <a:t>私密金鑰</a:t>
            </a:r>
            <a:endParaRPr lang="zh-TW" altLang="en-US" sz="1400" dirty="0"/>
          </a:p>
        </p:txBody>
      </p:sp>
      <p:sp>
        <p:nvSpPr>
          <p:cNvPr id="58" name="矩形 57"/>
          <p:cNvSpPr/>
          <p:nvPr/>
        </p:nvSpPr>
        <p:spPr>
          <a:xfrm>
            <a:off x="4857752" y="2212966"/>
            <a:ext cx="1071570" cy="284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accent1">
                    <a:lumMod val="50000"/>
                  </a:schemeClr>
                </a:solidFill>
              </a:rPr>
              <a:t>數位簽章</a:t>
            </a:r>
            <a:endParaRPr lang="zh-TW" altLang="en-US" sz="1600" dirty="0">
              <a:solidFill>
                <a:schemeClr val="accent1">
                  <a:lumMod val="50000"/>
                </a:schemeClr>
              </a:solidFill>
            </a:endParaRPr>
          </a:p>
        </p:txBody>
      </p:sp>
      <p:sp>
        <p:nvSpPr>
          <p:cNvPr id="59" name="流程圖: 文件 58"/>
          <p:cNvSpPr/>
          <p:nvPr/>
        </p:nvSpPr>
        <p:spPr>
          <a:xfrm>
            <a:off x="4857752" y="1500174"/>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sp>
        <p:nvSpPr>
          <p:cNvPr id="61" name="圓角矩形 60"/>
          <p:cNvSpPr/>
          <p:nvPr/>
        </p:nvSpPr>
        <p:spPr>
          <a:xfrm>
            <a:off x="6700504" y="3429000"/>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雜湊值</a:t>
            </a:r>
            <a:endParaRPr lang="zh-TW" altLang="en-US" sz="1600" dirty="0"/>
          </a:p>
        </p:txBody>
      </p:sp>
      <p:sp>
        <p:nvSpPr>
          <p:cNvPr id="62" name="文字方塊 61"/>
          <p:cNvSpPr txBox="1"/>
          <p:nvPr/>
        </p:nvSpPr>
        <p:spPr>
          <a:xfrm>
            <a:off x="6647560" y="1142984"/>
            <a:ext cx="1210588" cy="338554"/>
          </a:xfrm>
          <a:prstGeom prst="rect">
            <a:avLst/>
          </a:prstGeom>
          <a:noFill/>
        </p:spPr>
        <p:txBody>
          <a:bodyPr wrap="none" rtlCol="0">
            <a:spAutoFit/>
          </a:bodyPr>
          <a:lstStyle/>
          <a:p>
            <a:r>
              <a:rPr lang="zh-TW" altLang="en-US" sz="1600" dirty="0" smtClean="0"/>
              <a:t>訊息接收方</a:t>
            </a:r>
            <a:endParaRPr lang="zh-TW" altLang="en-US" sz="1600" dirty="0"/>
          </a:p>
        </p:txBody>
      </p:sp>
      <p:sp>
        <p:nvSpPr>
          <p:cNvPr id="63" name="橢圓 62"/>
          <p:cNvSpPr/>
          <p:nvPr/>
        </p:nvSpPr>
        <p:spPr>
          <a:xfrm>
            <a:off x="6914818" y="251244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a:t>
            </a:r>
            <a:endParaRPr lang="zh-TW" altLang="en-US" sz="1600" dirty="0"/>
          </a:p>
        </p:txBody>
      </p:sp>
      <p:cxnSp>
        <p:nvCxnSpPr>
          <p:cNvPr id="64" name="直線單箭頭接點 63"/>
          <p:cNvCxnSpPr>
            <a:stCxn id="65" idx="2"/>
            <a:endCxn id="63" idx="0"/>
          </p:cNvCxnSpPr>
          <p:nvPr/>
        </p:nvCxnSpPr>
        <p:spPr>
          <a:xfrm rot="5400000">
            <a:off x="7069799" y="2345958"/>
            <a:ext cx="3329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流程圖: 文件 64"/>
          <p:cNvSpPr/>
          <p:nvPr/>
        </p:nvSpPr>
        <p:spPr>
          <a:xfrm>
            <a:off x="6700504" y="1512316"/>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cxnSp>
        <p:nvCxnSpPr>
          <p:cNvPr id="66" name="直線單箭頭接點 65"/>
          <p:cNvCxnSpPr>
            <a:stCxn id="63" idx="4"/>
            <a:endCxn id="61" idx="0"/>
          </p:cNvCxnSpPr>
          <p:nvPr/>
        </p:nvCxnSpPr>
        <p:spPr>
          <a:xfrm rot="5400000">
            <a:off x="7099484" y="3292195"/>
            <a:ext cx="2736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5072066" y="2643182"/>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解密</a:t>
            </a:r>
            <a:endParaRPr lang="zh-TW" altLang="en-US" sz="1600" dirty="0"/>
          </a:p>
        </p:txBody>
      </p:sp>
      <p:cxnSp>
        <p:nvCxnSpPr>
          <p:cNvPr id="73" name="直線單箭頭接點 72"/>
          <p:cNvCxnSpPr>
            <a:stCxn id="58" idx="2"/>
            <a:endCxn id="67" idx="0"/>
          </p:cNvCxnSpPr>
          <p:nvPr/>
        </p:nvCxnSpPr>
        <p:spPr>
          <a:xfrm rot="5400000">
            <a:off x="5320511" y="2570156"/>
            <a:ext cx="1460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文字方塊 76"/>
          <p:cNvSpPr txBox="1"/>
          <p:nvPr/>
        </p:nvSpPr>
        <p:spPr>
          <a:xfrm>
            <a:off x="4383569" y="2905780"/>
            <a:ext cx="902811" cy="523220"/>
          </a:xfrm>
          <a:prstGeom prst="rect">
            <a:avLst/>
          </a:prstGeom>
          <a:noFill/>
        </p:spPr>
        <p:txBody>
          <a:bodyPr wrap="none" rtlCol="0">
            <a:spAutoFit/>
          </a:bodyPr>
          <a:lstStyle/>
          <a:p>
            <a:r>
              <a:rPr lang="zh-TW" altLang="en-US" sz="1400" dirty="0" smtClean="0"/>
              <a:t>傳送方</a:t>
            </a:r>
            <a:endParaRPr lang="en-US" altLang="zh-TW" sz="1400" dirty="0" smtClean="0"/>
          </a:p>
          <a:p>
            <a:r>
              <a:rPr lang="zh-TW" altLang="en-US" sz="1400" dirty="0" smtClean="0"/>
              <a:t>公開金鑰</a:t>
            </a:r>
            <a:endParaRPr lang="zh-TW" altLang="en-US" sz="1400" dirty="0"/>
          </a:p>
        </p:txBody>
      </p:sp>
      <p:sp>
        <p:nvSpPr>
          <p:cNvPr id="78" name="圓角矩形 77"/>
          <p:cNvSpPr/>
          <p:nvPr/>
        </p:nvSpPr>
        <p:spPr>
          <a:xfrm>
            <a:off x="4857752" y="3429000"/>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雜湊值</a:t>
            </a:r>
            <a:endParaRPr lang="zh-TW" altLang="en-US" sz="1600" dirty="0"/>
          </a:p>
        </p:txBody>
      </p:sp>
      <p:cxnSp>
        <p:nvCxnSpPr>
          <p:cNvPr id="80" name="直線單箭頭接點 79"/>
          <p:cNvCxnSpPr>
            <a:stCxn id="67" idx="4"/>
            <a:endCxn id="78" idx="0"/>
          </p:cNvCxnSpPr>
          <p:nvPr/>
        </p:nvCxnSpPr>
        <p:spPr>
          <a:xfrm rot="5400000">
            <a:off x="5322099" y="3357562"/>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9" idx="3"/>
            <a:endCxn id="65" idx="1"/>
          </p:cNvCxnSpPr>
          <p:nvPr/>
        </p:nvCxnSpPr>
        <p:spPr>
          <a:xfrm>
            <a:off x="5929322" y="1857364"/>
            <a:ext cx="771182" cy="12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78" idx="3"/>
            <a:endCxn id="61" idx="1"/>
          </p:cNvCxnSpPr>
          <p:nvPr/>
        </p:nvCxnSpPr>
        <p:spPr>
          <a:xfrm>
            <a:off x="5929322" y="3571876"/>
            <a:ext cx="771182" cy="1588"/>
          </a:xfrm>
          <a:prstGeom prst="straightConnector1">
            <a:avLst/>
          </a:prstGeom>
          <a:ln w="28575">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6000760" y="3202544"/>
            <a:ext cx="595035" cy="338554"/>
          </a:xfrm>
          <a:prstGeom prst="rect">
            <a:avLst/>
          </a:prstGeom>
          <a:noFill/>
        </p:spPr>
        <p:txBody>
          <a:bodyPr wrap="none" rtlCol="0">
            <a:spAutoFit/>
          </a:bodyPr>
          <a:lstStyle/>
          <a:p>
            <a:r>
              <a:rPr lang="zh-TW" altLang="en-US" sz="1600" b="1" dirty="0" smtClean="0"/>
              <a:t>比對</a:t>
            </a:r>
            <a:endParaRPr lang="zh-TW" altLang="en-US" sz="1600" b="1" dirty="0"/>
          </a:p>
        </p:txBody>
      </p:sp>
      <p:cxnSp>
        <p:nvCxnSpPr>
          <p:cNvPr id="87" name="直線單箭頭接點 86"/>
          <p:cNvCxnSpPr>
            <a:stCxn id="45" idx="3"/>
            <a:endCxn id="31" idx="1"/>
          </p:cNvCxnSpPr>
          <p:nvPr/>
        </p:nvCxnSpPr>
        <p:spPr>
          <a:xfrm>
            <a:off x="2071670" y="185736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右大括弧 87"/>
          <p:cNvSpPr/>
          <p:nvPr/>
        </p:nvSpPr>
        <p:spPr>
          <a:xfrm>
            <a:off x="3929058" y="1500174"/>
            <a:ext cx="142876" cy="1000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9" name="左大括弧 88"/>
          <p:cNvSpPr/>
          <p:nvPr/>
        </p:nvSpPr>
        <p:spPr>
          <a:xfrm>
            <a:off x="4643438" y="1500174"/>
            <a:ext cx="142876" cy="10001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91" name="直線單箭頭接點 90"/>
          <p:cNvCxnSpPr>
            <a:stCxn id="88" idx="1"/>
            <a:endCxn id="89" idx="1"/>
          </p:cNvCxnSpPr>
          <p:nvPr/>
        </p:nvCxnSpPr>
        <p:spPr>
          <a:xfrm rot="10800000" flipH="1">
            <a:off x="4071934" y="200024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1200"/>
              </a:spcBef>
            </a:pPr>
            <a:r>
              <a:rPr lang="zh-TW" altLang="en-US" sz="2000" dirty="0" smtClean="0"/>
              <a:t>複合式系統 </a:t>
            </a:r>
            <a:r>
              <a:rPr lang="en-US" altLang="zh-TW" sz="2000" dirty="0" smtClean="0"/>
              <a:t>(hybrid systems) </a:t>
            </a:r>
            <a:r>
              <a:rPr lang="zh-TW" altLang="en-US" sz="2000" dirty="0" smtClean="0"/>
              <a:t>採前述各家之長，使訊息傳送可以兼顧機密性與完整性；並在安全性與複雜度之間取得平衡。</a:t>
            </a:r>
            <a:endParaRPr lang="en-US" altLang="zh-TW" sz="2000" dirty="0" smtClean="0"/>
          </a:p>
          <a:p>
            <a:pPr>
              <a:spcBef>
                <a:spcPts val="1200"/>
              </a:spcBef>
            </a:pPr>
            <a:r>
              <a:rPr lang="zh-TW" altLang="en-US" sz="2000" dirty="0" smtClean="0"/>
              <a:t>對稱式加密</a:t>
            </a:r>
            <a:endParaRPr lang="en-US" altLang="zh-TW" sz="2000" dirty="0" smtClean="0"/>
          </a:p>
          <a:p>
            <a:pPr lvl="1">
              <a:spcBef>
                <a:spcPts val="1200"/>
              </a:spcBef>
            </a:pPr>
            <a:r>
              <a:rPr lang="zh-TW" altLang="en-US" dirty="0" smtClean="0"/>
              <a:t>大量的訊息</a:t>
            </a:r>
            <a:r>
              <a:rPr lang="zh-TW" altLang="en-US" dirty="0" smtClean="0">
                <a:ea typeface="微軟正黑體"/>
              </a:rPr>
              <a:t> </a:t>
            </a:r>
            <a:r>
              <a:rPr lang="en-US" altLang="zh-TW" dirty="0" smtClean="0">
                <a:ea typeface="微軟正黑體"/>
              </a:rPr>
              <a:t>(</a:t>
            </a:r>
            <a:r>
              <a:rPr lang="zh-TW" altLang="en-US" dirty="0" smtClean="0">
                <a:ea typeface="微軟正黑體"/>
              </a:rPr>
              <a:t>通常指訊息原文</a:t>
            </a:r>
            <a:r>
              <a:rPr lang="en-US" altLang="zh-TW" dirty="0" smtClean="0">
                <a:ea typeface="微軟正黑體"/>
              </a:rPr>
              <a:t>)</a:t>
            </a:r>
            <a:r>
              <a:rPr lang="zh-TW" altLang="en-US" dirty="0" smtClean="0">
                <a:ea typeface="微軟正黑體"/>
              </a:rPr>
              <a:t> 使用對稱式加密法如</a:t>
            </a:r>
            <a:r>
              <a:rPr lang="en-US" altLang="zh-TW" dirty="0" smtClean="0">
                <a:ea typeface="微軟正黑體"/>
              </a:rPr>
              <a:t>DES</a:t>
            </a:r>
            <a:r>
              <a:rPr lang="zh-TW" altLang="en-US" dirty="0" smtClean="0">
                <a:ea typeface="微軟正黑體"/>
              </a:rPr>
              <a:t>或</a:t>
            </a:r>
            <a:r>
              <a:rPr lang="en-US" altLang="zh-TW" dirty="0" smtClean="0">
                <a:ea typeface="微軟正黑體"/>
              </a:rPr>
              <a:t>AES</a:t>
            </a:r>
            <a:r>
              <a:rPr lang="zh-TW" altLang="en-US" dirty="0" smtClean="0">
                <a:ea typeface="微軟正黑體"/>
              </a:rPr>
              <a:t>，可以節省最主要的加解密時間。</a:t>
            </a:r>
            <a:endParaRPr lang="en-US" altLang="zh-TW" dirty="0" smtClean="0"/>
          </a:p>
          <a:p>
            <a:pPr>
              <a:spcBef>
                <a:spcPts val="1200"/>
              </a:spcBef>
            </a:pPr>
            <a:r>
              <a:rPr lang="zh-TW" altLang="en-US" sz="2000" dirty="0" smtClean="0"/>
              <a:t>非對稱式加密</a:t>
            </a:r>
            <a:endParaRPr lang="en-US" altLang="zh-TW" sz="2000" dirty="0" smtClean="0"/>
          </a:p>
          <a:p>
            <a:pPr lvl="1">
              <a:spcBef>
                <a:spcPts val="1200"/>
              </a:spcBef>
            </a:pPr>
            <a:r>
              <a:rPr lang="zh-TW" altLang="en-US" dirty="0" smtClean="0"/>
              <a:t>主要用來交換對稱式金鑰。將對稱式金鑰以接收方的公開金鑰加密後傳送，就可以確保只有接收方能解開並取得該對稱式金鑰。</a:t>
            </a:r>
            <a:endParaRPr lang="en-US" altLang="zh-TW" dirty="0" smtClean="0"/>
          </a:p>
          <a:p>
            <a:pPr>
              <a:spcBef>
                <a:spcPts val="1200"/>
              </a:spcBef>
            </a:pPr>
            <a:r>
              <a:rPr lang="zh-TW" altLang="en-US" sz="2000" dirty="0" smtClean="0"/>
              <a:t>數位簽章</a:t>
            </a:r>
            <a:endParaRPr lang="en-US" altLang="zh-TW" sz="2000" dirty="0" smtClean="0"/>
          </a:p>
          <a:p>
            <a:pPr lvl="1">
              <a:spcBef>
                <a:spcPts val="1200"/>
              </a:spcBef>
            </a:pPr>
            <a:r>
              <a:rPr lang="zh-TW" altLang="en-US" dirty="0" smtClean="0"/>
              <a:t>主要用來保證文件的完整性與傳送方的不可否認性。</a:t>
            </a:r>
            <a:endParaRPr lang="en-US" altLang="zh-TW" dirty="0" smtClean="0"/>
          </a:p>
        </p:txBody>
      </p:sp>
      <p:sp>
        <p:nvSpPr>
          <p:cNvPr id="3" name="標題 2"/>
          <p:cNvSpPr>
            <a:spLocks noGrp="1"/>
          </p:cNvSpPr>
          <p:nvPr>
            <p:ph type="title"/>
          </p:nvPr>
        </p:nvSpPr>
        <p:spPr/>
        <p:txBody>
          <a:bodyPr/>
          <a:lstStyle/>
          <a:p>
            <a:r>
              <a:rPr lang="zh-TW" altLang="en-US" dirty="0" smtClean="0"/>
              <a:t>複合式系統</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完整之複合式系統</a:t>
            </a:r>
            <a:endParaRPr lang="zh-TW" altLang="en-US" dirty="0"/>
          </a:p>
        </p:txBody>
      </p:sp>
      <p:grpSp>
        <p:nvGrpSpPr>
          <p:cNvPr id="66" name="群組 65"/>
          <p:cNvGrpSpPr/>
          <p:nvPr/>
        </p:nvGrpSpPr>
        <p:grpSpPr>
          <a:xfrm>
            <a:off x="214282" y="1285860"/>
            <a:ext cx="8236112" cy="5000660"/>
            <a:chOff x="214282" y="1285860"/>
            <a:chExt cx="8236112" cy="5000660"/>
          </a:xfrm>
        </p:grpSpPr>
        <p:sp>
          <p:nvSpPr>
            <p:cNvPr id="109" name="矩形 108"/>
            <p:cNvSpPr/>
            <p:nvPr/>
          </p:nvSpPr>
          <p:spPr>
            <a:xfrm>
              <a:off x="4592742" y="1285860"/>
              <a:ext cx="3857652" cy="500066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08" name="矩形 107"/>
            <p:cNvSpPr/>
            <p:nvPr/>
          </p:nvSpPr>
          <p:spPr>
            <a:xfrm>
              <a:off x="449338" y="1285860"/>
              <a:ext cx="3857652" cy="50006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Calibri" pitchFamily="34" charset="0"/>
              </a:endParaRPr>
            </a:p>
          </p:txBody>
        </p:sp>
        <p:sp>
          <p:nvSpPr>
            <p:cNvPr id="4" name="流程圖: 文件 3"/>
            <p:cNvSpPr/>
            <p:nvPr/>
          </p:nvSpPr>
          <p:spPr>
            <a:xfrm>
              <a:off x="735090" y="2643182"/>
              <a:ext cx="1071570" cy="642942"/>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Calibri" pitchFamily="34" charset="0"/>
                </a:rPr>
                <a:t>訊息原文</a:t>
              </a:r>
              <a:endParaRPr lang="zh-TW" altLang="en-US" sz="1600" dirty="0">
                <a:latin typeface="Calibri" pitchFamily="34" charset="0"/>
              </a:endParaRPr>
            </a:p>
          </p:txBody>
        </p:sp>
        <p:sp>
          <p:nvSpPr>
            <p:cNvPr id="5" name="橢圓 4"/>
            <p:cNvSpPr/>
            <p:nvPr/>
          </p:nvSpPr>
          <p:spPr>
            <a:xfrm>
              <a:off x="1020842" y="378619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H</a:t>
              </a:r>
              <a:endParaRPr lang="zh-TW" altLang="en-US" sz="1600" dirty="0">
                <a:latin typeface="Calibri" pitchFamily="34" charset="0"/>
              </a:endParaRPr>
            </a:p>
          </p:txBody>
        </p:sp>
        <p:sp>
          <p:nvSpPr>
            <p:cNvPr id="6" name="圓角矩形 5"/>
            <p:cNvSpPr/>
            <p:nvPr/>
          </p:nvSpPr>
          <p:spPr>
            <a:xfrm>
              <a:off x="806528" y="464344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雜湊值</a:t>
              </a:r>
              <a:endParaRPr lang="zh-TW" altLang="en-US" sz="1600" dirty="0">
                <a:latin typeface="Calibri" pitchFamily="34" charset="0"/>
              </a:endParaRPr>
            </a:p>
          </p:txBody>
        </p:sp>
        <p:sp>
          <p:nvSpPr>
            <p:cNvPr id="7" name="橢圓 6"/>
            <p:cNvSpPr/>
            <p:nvPr/>
          </p:nvSpPr>
          <p:spPr>
            <a:xfrm>
              <a:off x="2235288" y="2714620"/>
              <a:ext cx="500066" cy="5000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8" name="橢圓 7"/>
            <p:cNvSpPr/>
            <p:nvPr/>
          </p:nvSpPr>
          <p:spPr>
            <a:xfrm>
              <a:off x="6164378" y="2714620"/>
              <a:ext cx="500066" cy="5000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sp>
          <p:nvSpPr>
            <p:cNvPr id="9" name="矩形 8"/>
            <p:cNvSpPr/>
            <p:nvPr/>
          </p:nvSpPr>
          <p:spPr>
            <a:xfrm>
              <a:off x="3949800" y="2714620"/>
              <a:ext cx="107157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Calibri" pitchFamily="34" charset="0"/>
                </a:rPr>
                <a:t>訊息密文</a:t>
              </a:r>
              <a:endParaRPr lang="zh-TW" altLang="en-US" sz="1600" dirty="0">
                <a:latin typeface="Calibri" pitchFamily="34" charset="0"/>
              </a:endParaRPr>
            </a:p>
          </p:txBody>
        </p:sp>
        <p:sp>
          <p:nvSpPr>
            <p:cNvPr id="10" name="矩形 9"/>
            <p:cNvSpPr/>
            <p:nvPr/>
          </p:nvSpPr>
          <p:spPr>
            <a:xfrm>
              <a:off x="3949800" y="3214686"/>
              <a:ext cx="1071570" cy="375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數位簽章</a:t>
              </a:r>
              <a:endParaRPr lang="zh-TW" altLang="en-US" sz="1600" dirty="0">
                <a:latin typeface="Calibri" pitchFamily="34" charset="0"/>
              </a:endParaRPr>
            </a:p>
          </p:txBody>
        </p:sp>
        <p:sp>
          <p:nvSpPr>
            <p:cNvPr id="11" name="流程圖: 文件 10"/>
            <p:cNvSpPr/>
            <p:nvPr/>
          </p:nvSpPr>
          <p:spPr>
            <a:xfrm>
              <a:off x="7093072" y="2643182"/>
              <a:ext cx="1071570" cy="642942"/>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Calibri" pitchFamily="34" charset="0"/>
                </a:rPr>
                <a:t>訊息原文</a:t>
              </a:r>
              <a:endParaRPr lang="zh-TW" altLang="en-US" sz="1600" dirty="0">
                <a:latin typeface="Calibri" pitchFamily="34" charset="0"/>
              </a:endParaRPr>
            </a:p>
          </p:txBody>
        </p:sp>
        <p:sp>
          <p:nvSpPr>
            <p:cNvPr id="12" name="橢圓 11"/>
            <p:cNvSpPr/>
            <p:nvPr/>
          </p:nvSpPr>
          <p:spPr>
            <a:xfrm>
              <a:off x="7378824" y="378619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H</a:t>
              </a:r>
              <a:endParaRPr lang="zh-TW" altLang="en-US" sz="1600" dirty="0">
                <a:latin typeface="Calibri" pitchFamily="34" charset="0"/>
              </a:endParaRPr>
            </a:p>
          </p:txBody>
        </p:sp>
        <p:sp>
          <p:nvSpPr>
            <p:cNvPr id="13" name="圓角矩形 12"/>
            <p:cNvSpPr/>
            <p:nvPr/>
          </p:nvSpPr>
          <p:spPr>
            <a:xfrm>
              <a:off x="7164510" y="464344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雜湊值</a:t>
              </a:r>
              <a:endParaRPr lang="zh-TW" altLang="en-US" sz="1600" dirty="0">
                <a:latin typeface="Calibri" pitchFamily="34" charset="0"/>
              </a:endParaRPr>
            </a:p>
          </p:txBody>
        </p:sp>
        <p:sp>
          <p:nvSpPr>
            <p:cNvPr id="14" name="橢圓 13"/>
            <p:cNvSpPr/>
            <p:nvPr/>
          </p:nvSpPr>
          <p:spPr>
            <a:xfrm>
              <a:off x="3163982" y="378619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15" name="橢圓 14"/>
            <p:cNvSpPr/>
            <p:nvPr/>
          </p:nvSpPr>
          <p:spPr>
            <a:xfrm>
              <a:off x="5235684" y="378619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cxnSp>
          <p:nvCxnSpPr>
            <p:cNvPr id="17" name="直線單箭頭接點 16"/>
            <p:cNvCxnSpPr>
              <a:stCxn id="4" idx="3"/>
              <a:endCxn id="7" idx="2"/>
            </p:cNvCxnSpPr>
            <p:nvPr/>
          </p:nvCxnSpPr>
          <p:spPr>
            <a:xfrm>
              <a:off x="1806660" y="2964653"/>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9" name="直線單箭頭接點 18"/>
            <p:cNvCxnSpPr>
              <a:stCxn id="7" idx="6"/>
              <a:endCxn id="9" idx="1"/>
            </p:cNvCxnSpPr>
            <p:nvPr/>
          </p:nvCxnSpPr>
          <p:spPr>
            <a:xfrm>
              <a:off x="2735354" y="2964653"/>
              <a:ext cx="1214446"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2" name="直線單箭頭接點 21"/>
            <p:cNvCxnSpPr>
              <a:stCxn id="9" idx="3"/>
              <a:endCxn id="8" idx="2"/>
            </p:cNvCxnSpPr>
            <p:nvPr/>
          </p:nvCxnSpPr>
          <p:spPr>
            <a:xfrm>
              <a:off x="5021370" y="2964653"/>
              <a:ext cx="114300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4" name="直線單箭頭接點 23"/>
            <p:cNvCxnSpPr>
              <a:stCxn id="8" idx="6"/>
              <a:endCxn id="11" idx="1"/>
            </p:cNvCxnSpPr>
            <p:nvPr/>
          </p:nvCxnSpPr>
          <p:spPr>
            <a:xfrm>
              <a:off x="6664444" y="2964653"/>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8" name="直線單箭頭接點 27"/>
            <p:cNvCxnSpPr>
              <a:stCxn id="4" idx="2"/>
              <a:endCxn id="5" idx="0"/>
            </p:cNvCxnSpPr>
            <p:nvPr/>
          </p:nvCxnSpPr>
          <p:spPr>
            <a:xfrm rot="5400000">
              <a:off x="999589" y="3514904"/>
              <a:ext cx="542572"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7" name="直線單箭頭接點 36"/>
            <p:cNvCxnSpPr>
              <a:stCxn id="5" idx="4"/>
              <a:endCxn id="6" idx="0"/>
            </p:cNvCxnSpPr>
            <p:nvPr/>
          </p:nvCxnSpPr>
          <p:spPr>
            <a:xfrm rot="5400000">
              <a:off x="1092280" y="4464851"/>
              <a:ext cx="357190"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9" name="圖案 38"/>
            <p:cNvCxnSpPr>
              <a:stCxn id="6" idx="3"/>
              <a:endCxn id="14" idx="4"/>
            </p:cNvCxnSpPr>
            <p:nvPr/>
          </p:nvCxnSpPr>
          <p:spPr>
            <a:xfrm flipV="1">
              <a:off x="1735222" y="4286256"/>
              <a:ext cx="1678793" cy="535785"/>
            </a:xfrm>
            <a:prstGeom prst="bentConnector2">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圖案 40"/>
            <p:cNvCxnSpPr>
              <a:stCxn id="14" idx="0"/>
              <a:endCxn id="10" idx="1"/>
            </p:cNvCxnSpPr>
            <p:nvPr/>
          </p:nvCxnSpPr>
          <p:spPr>
            <a:xfrm rot="5400000" flipH="1" flipV="1">
              <a:off x="3489918" y="3326309"/>
              <a:ext cx="383979" cy="535785"/>
            </a:xfrm>
            <a:prstGeom prst="bentConnector2">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3" name="圖案 42"/>
            <p:cNvCxnSpPr>
              <a:stCxn id="10" idx="3"/>
              <a:endCxn id="15" idx="0"/>
            </p:cNvCxnSpPr>
            <p:nvPr/>
          </p:nvCxnSpPr>
          <p:spPr>
            <a:xfrm>
              <a:off x="5021370" y="3402211"/>
              <a:ext cx="464347" cy="383979"/>
            </a:xfrm>
            <a:prstGeom prst="bentConnector2">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4" name="圓角矩形 43"/>
            <p:cNvSpPr/>
            <p:nvPr/>
          </p:nvSpPr>
          <p:spPr>
            <a:xfrm>
              <a:off x="5021370" y="464344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雜湊值</a:t>
              </a:r>
              <a:endParaRPr lang="zh-TW" altLang="en-US" sz="1600" dirty="0">
                <a:latin typeface="Calibri" pitchFamily="34" charset="0"/>
              </a:endParaRPr>
            </a:p>
          </p:txBody>
        </p:sp>
        <p:cxnSp>
          <p:nvCxnSpPr>
            <p:cNvPr id="46" name="直線單箭頭接點 45"/>
            <p:cNvCxnSpPr>
              <a:stCxn id="15" idx="4"/>
              <a:endCxn id="44" idx="0"/>
            </p:cNvCxnSpPr>
            <p:nvPr/>
          </p:nvCxnSpPr>
          <p:spPr>
            <a:xfrm rot="5400000">
              <a:off x="5307122" y="4464851"/>
              <a:ext cx="357190"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8" name="直線單箭頭接點 47"/>
            <p:cNvCxnSpPr>
              <a:stCxn id="11" idx="2"/>
              <a:endCxn id="12" idx="0"/>
            </p:cNvCxnSpPr>
            <p:nvPr/>
          </p:nvCxnSpPr>
          <p:spPr>
            <a:xfrm rot="5400000">
              <a:off x="7357571" y="3514904"/>
              <a:ext cx="542572"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0" name="直線單箭頭接點 49"/>
            <p:cNvCxnSpPr>
              <a:stCxn id="12" idx="4"/>
              <a:endCxn id="13" idx="0"/>
            </p:cNvCxnSpPr>
            <p:nvPr/>
          </p:nvCxnSpPr>
          <p:spPr>
            <a:xfrm rot="5400000">
              <a:off x="7450262" y="4464851"/>
              <a:ext cx="357190"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52" name="文字方塊 51"/>
            <p:cNvSpPr txBox="1"/>
            <p:nvPr/>
          </p:nvSpPr>
          <p:spPr>
            <a:xfrm>
              <a:off x="6307254" y="4415402"/>
              <a:ext cx="595035"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TW" altLang="en-US" sz="1600" dirty="0" smtClean="0">
                  <a:solidFill>
                    <a:schemeClr val="bg2">
                      <a:lumMod val="25000"/>
                    </a:schemeClr>
                  </a:solidFill>
                  <a:latin typeface="Calibri" pitchFamily="34" charset="0"/>
                </a:rPr>
                <a:t>比對</a:t>
              </a:r>
              <a:endParaRPr lang="zh-TW" altLang="en-US" sz="1600" dirty="0">
                <a:solidFill>
                  <a:schemeClr val="bg2">
                    <a:lumMod val="25000"/>
                  </a:schemeClr>
                </a:solidFill>
                <a:latin typeface="Calibri" pitchFamily="34" charset="0"/>
              </a:endParaRPr>
            </a:p>
          </p:txBody>
        </p:sp>
        <p:sp>
          <p:nvSpPr>
            <p:cNvPr id="55" name="圓角矩形 54"/>
            <p:cNvSpPr/>
            <p:nvPr/>
          </p:nvSpPr>
          <p:spPr>
            <a:xfrm>
              <a:off x="2092412" y="1785926"/>
              <a:ext cx="785818"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latin typeface="Calibri" pitchFamily="34" charset="0"/>
                </a:rPr>
                <a:t>對稱</a:t>
              </a:r>
              <a:endParaRPr lang="en-US" altLang="zh-TW" sz="1600" dirty="0" smtClean="0">
                <a:latin typeface="Calibri" pitchFamily="34" charset="0"/>
              </a:endParaRPr>
            </a:p>
            <a:p>
              <a:pPr algn="ctr"/>
              <a:r>
                <a:rPr lang="zh-TW" altLang="en-US" sz="1600" dirty="0" smtClean="0">
                  <a:latin typeface="Calibri" pitchFamily="34" charset="0"/>
                </a:rPr>
                <a:t>金鑰</a:t>
              </a:r>
              <a:endParaRPr lang="zh-TW" altLang="en-US" sz="1600" dirty="0">
                <a:latin typeface="Calibri" pitchFamily="34" charset="0"/>
              </a:endParaRPr>
            </a:p>
          </p:txBody>
        </p:sp>
        <p:sp>
          <p:nvSpPr>
            <p:cNvPr id="57" name="圓角矩形 56"/>
            <p:cNvSpPr/>
            <p:nvPr/>
          </p:nvSpPr>
          <p:spPr>
            <a:xfrm>
              <a:off x="4092676" y="1785926"/>
              <a:ext cx="714380"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latin typeface="Calibri" pitchFamily="34" charset="0"/>
                </a:rPr>
                <a:t>金鑰密文</a:t>
              </a:r>
              <a:endParaRPr lang="zh-TW" altLang="en-US" sz="1600" dirty="0">
                <a:latin typeface="Calibri" pitchFamily="34" charset="0"/>
              </a:endParaRPr>
            </a:p>
          </p:txBody>
        </p:sp>
        <p:sp>
          <p:nvSpPr>
            <p:cNvPr id="58" name="圓角矩形 57"/>
            <p:cNvSpPr/>
            <p:nvPr/>
          </p:nvSpPr>
          <p:spPr>
            <a:xfrm>
              <a:off x="6021502" y="1785926"/>
              <a:ext cx="785818"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1600" dirty="0" smtClean="0">
                  <a:latin typeface="Calibri" pitchFamily="34" charset="0"/>
                </a:rPr>
                <a:t>對稱</a:t>
              </a:r>
              <a:endParaRPr lang="en-US" altLang="zh-TW" sz="1600" dirty="0" smtClean="0">
                <a:latin typeface="Calibri" pitchFamily="34" charset="0"/>
              </a:endParaRPr>
            </a:p>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60" name="直線單箭頭接點 59"/>
            <p:cNvCxnSpPr>
              <a:stCxn id="55" idx="2"/>
              <a:endCxn id="7" idx="0"/>
            </p:cNvCxnSpPr>
            <p:nvPr/>
          </p:nvCxnSpPr>
          <p:spPr>
            <a:xfrm rot="5400000">
              <a:off x="2271007" y="2500306"/>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63" name="直線單箭頭接點 62"/>
            <p:cNvCxnSpPr>
              <a:stCxn id="58" idx="2"/>
              <a:endCxn id="8" idx="0"/>
            </p:cNvCxnSpPr>
            <p:nvPr/>
          </p:nvCxnSpPr>
          <p:spPr>
            <a:xfrm rot="5400000">
              <a:off x="6200097" y="2500306"/>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64" name="橢圓 63"/>
            <p:cNvSpPr/>
            <p:nvPr/>
          </p:nvSpPr>
          <p:spPr>
            <a:xfrm>
              <a:off x="3235420" y="1785926"/>
              <a:ext cx="500066" cy="50006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65" name="橢圓 64"/>
            <p:cNvSpPr/>
            <p:nvPr/>
          </p:nvSpPr>
          <p:spPr>
            <a:xfrm>
              <a:off x="5164246" y="1785926"/>
              <a:ext cx="500066" cy="50006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cxnSp>
          <p:nvCxnSpPr>
            <p:cNvPr id="67" name="直線單箭頭接點 66"/>
            <p:cNvCxnSpPr>
              <a:stCxn id="55" idx="3"/>
              <a:endCxn id="64" idx="2"/>
            </p:cNvCxnSpPr>
            <p:nvPr/>
          </p:nvCxnSpPr>
          <p:spPr>
            <a:xfrm>
              <a:off x="2878230"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2" name="直線單箭頭接點 71"/>
            <p:cNvCxnSpPr>
              <a:stCxn id="64" idx="6"/>
              <a:endCxn id="57" idx="1"/>
            </p:cNvCxnSpPr>
            <p:nvPr/>
          </p:nvCxnSpPr>
          <p:spPr>
            <a:xfrm>
              <a:off x="3735486"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4" name="直線單箭頭接點 73"/>
            <p:cNvCxnSpPr>
              <a:stCxn id="57" idx="3"/>
              <a:endCxn id="65" idx="2"/>
            </p:cNvCxnSpPr>
            <p:nvPr/>
          </p:nvCxnSpPr>
          <p:spPr>
            <a:xfrm>
              <a:off x="4807056"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6" name="直線單箭頭接點 75"/>
            <p:cNvCxnSpPr>
              <a:stCxn id="65" idx="6"/>
              <a:endCxn id="58" idx="1"/>
            </p:cNvCxnSpPr>
            <p:nvPr/>
          </p:nvCxnSpPr>
          <p:spPr>
            <a:xfrm>
              <a:off x="5664312"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8" name="直線單箭頭接點 77"/>
            <p:cNvCxnSpPr>
              <a:stCxn id="44" idx="3"/>
              <a:endCxn id="13" idx="1"/>
            </p:cNvCxnSpPr>
            <p:nvPr/>
          </p:nvCxnSpPr>
          <p:spPr>
            <a:xfrm>
              <a:off x="5950064" y="4822041"/>
              <a:ext cx="1214446" cy="1588"/>
            </a:xfrm>
            <a:prstGeom prst="straightConnector1">
              <a:avLst/>
            </a:prstGeom>
            <a:ln>
              <a:prstDash val="sysDot"/>
              <a:headEnd type="arrow"/>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9" name="橢圓 78"/>
            <p:cNvSpPr/>
            <p:nvPr/>
          </p:nvSpPr>
          <p:spPr>
            <a:xfrm>
              <a:off x="7378824" y="5500702"/>
              <a:ext cx="500066" cy="5000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80" name="圓角矩形 79"/>
            <p:cNvSpPr/>
            <p:nvPr/>
          </p:nvSpPr>
          <p:spPr>
            <a:xfrm>
              <a:off x="806528" y="5572140"/>
              <a:ext cx="928694" cy="35719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600" dirty="0" smtClean="0">
                  <a:latin typeface="Calibri" pitchFamily="34" charset="0"/>
                </a:rPr>
                <a:t>雜湊值</a:t>
              </a:r>
              <a:endParaRPr lang="zh-TW" altLang="en-US" sz="1600" dirty="0">
                <a:latin typeface="Calibri" pitchFamily="34" charset="0"/>
              </a:endParaRPr>
            </a:p>
          </p:txBody>
        </p:sp>
        <p:sp>
          <p:nvSpPr>
            <p:cNvPr id="82" name="橢圓 81"/>
            <p:cNvSpPr/>
            <p:nvPr/>
          </p:nvSpPr>
          <p:spPr>
            <a:xfrm>
              <a:off x="2378164" y="5500702"/>
              <a:ext cx="500066" cy="50006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sp>
          <p:nvSpPr>
            <p:cNvPr id="83" name="矩形 82"/>
            <p:cNvSpPr/>
            <p:nvPr/>
          </p:nvSpPr>
          <p:spPr>
            <a:xfrm>
              <a:off x="3949800" y="5572140"/>
              <a:ext cx="1071570" cy="3750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600" dirty="0" smtClean="0">
                  <a:latin typeface="Calibri" pitchFamily="34" charset="0"/>
                </a:rPr>
                <a:t>數位簽章</a:t>
              </a:r>
              <a:endParaRPr lang="zh-TW" altLang="en-US" sz="1600" dirty="0">
                <a:latin typeface="Calibri" pitchFamily="34" charset="0"/>
              </a:endParaRPr>
            </a:p>
          </p:txBody>
        </p:sp>
        <p:cxnSp>
          <p:nvCxnSpPr>
            <p:cNvPr id="85" name="直線單箭頭接點 84"/>
            <p:cNvCxnSpPr>
              <a:stCxn id="13" idx="2"/>
              <a:endCxn id="79" idx="0"/>
            </p:cNvCxnSpPr>
            <p:nvPr/>
          </p:nvCxnSpPr>
          <p:spPr>
            <a:xfrm rot="5400000">
              <a:off x="7378824" y="5250669"/>
              <a:ext cx="500066"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7" name="直線單箭頭接點 86"/>
            <p:cNvCxnSpPr>
              <a:stCxn id="79" idx="2"/>
              <a:endCxn id="83" idx="3"/>
            </p:cNvCxnSpPr>
            <p:nvPr/>
          </p:nvCxnSpPr>
          <p:spPr>
            <a:xfrm rot="10800000" flipV="1">
              <a:off x="5021370" y="5750735"/>
              <a:ext cx="2357454" cy="893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9" name="直線單箭頭接點 88"/>
            <p:cNvCxnSpPr>
              <a:stCxn id="83" idx="1"/>
              <a:endCxn id="82" idx="6"/>
            </p:cNvCxnSpPr>
            <p:nvPr/>
          </p:nvCxnSpPr>
          <p:spPr>
            <a:xfrm rot="10800000">
              <a:off x="2878230" y="5750735"/>
              <a:ext cx="1071570" cy="893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91" name="直線單箭頭接點 90"/>
            <p:cNvCxnSpPr>
              <a:stCxn id="82" idx="2"/>
              <a:endCxn id="80" idx="3"/>
            </p:cNvCxnSpPr>
            <p:nvPr/>
          </p:nvCxnSpPr>
          <p:spPr>
            <a:xfrm rot="10800000">
              <a:off x="1735222" y="5750735"/>
              <a:ext cx="642942"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93" name="直線單箭頭接點 92"/>
            <p:cNvCxnSpPr>
              <a:stCxn id="6" idx="2"/>
              <a:endCxn id="80" idx="0"/>
            </p:cNvCxnSpPr>
            <p:nvPr/>
          </p:nvCxnSpPr>
          <p:spPr>
            <a:xfrm rot="5400000">
              <a:off x="985123" y="5286388"/>
              <a:ext cx="571504" cy="1588"/>
            </a:xfrm>
            <a:prstGeom prst="straightConnector1">
              <a:avLst/>
            </a:prstGeom>
            <a:ln>
              <a:prstDash val="sysDot"/>
              <a:headEnd type="arrow"/>
              <a:tailEnd type="arrow"/>
            </a:ln>
          </p:spPr>
          <p:style>
            <a:lnRef idx="2">
              <a:schemeClr val="accent5">
                <a:shade val="50000"/>
              </a:schemeClr>
            </a:lnRef>
            <a:fillRef idx="1">
              <a:schemeClr val="accent5"/>
            </a:fillRef>
            <a:effectRef idx="0">
              <a:schemeClr val="accent5"/>
            </a:effectRef>
            <a:fontRef idx="minor">
              <a:schemeClr val="lt1"/>
            </a:fontRef>
          </p:style>
        </p:cxnSp>
        <p:sp>
          <p:nvSpPr>
            <p:cNvPr id="94" name="文字方塊 93"/>
            <p:cNvSpPr txBox="1"/>
            <p:nvPr/>
          </p:nvSpPr>
          <p:spPr>
            <a:xfrm>
              <a:off x="1378032" y="5162148"/>
              <a:ext cx="595035" cy="338554"/>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600" dirty="0" smtClean="0">
                  <a:solidFill>
                    <a:schemeClr val="bg2">
                      <a:lumMod val="25000"/>
                    </a:schemeClr>
                  </a:solidFill>
                  <a:latin typeface="Calibri" pitchFamily="34" charset="0"/>
                </a:rPr>
                <a:t>比對</a:t>
              </a:r>
              <a:endParaRPr lang="zh-TW" altLang="en-US" sz="1600" dirty="0">
                <a:solidFill>
                  <a:schemeClr val="bg2">
                    <a:lumMod val="25000"/>
                  </a:schemeClr>
                </a:solidFill>
                <a:latin typeface="Calibri" pitchFamily="34" charset="0"/>
              </a:endParaRPr>
            </a:p>
          </p:txBody>
        </p:sp>
        <p:sp>
          <p:nvSpPr>
            <p:cNvPr id="110" name="文字方塊 109"/>
            <p:cNvSpPr txBox="1"/>
            <p:nvPr/>
          </p:nvSpPr>
          <p:spPr>
            <a:xfrm>
              <a:off x="449338" y="1357298"/>
              <a:ext cx="1210588" cy="338554"/>
            </a:xfrm>
            <a:prstGeom prst="rect">
              <a:avLst/>
            </a:prstGeom>
            <a:noFill/>
          </p:spPr>
          <p:txBody>
            <a:bodyPr wrap="none" rtlCol="0">
              <a:spAutoFit/>
            </a:bodyPr>
            <a:lstStyle/>
            <a:p>
              <a:r>
                <a:rPr lang="zh-TW" altLang="en-US" sz="1600" dirty="0" smtClean="0">
                  <a:latin typeface="Calibri" pitchFamily="34" charset="0"/>
                </a:rPr>
                <a:t>訊息傳送方</a:t>
              </a:r>
              <a:endParaRPr lang="zh-TW" altLang="en-US" sz="1600" dirty="0">
                <a:latin typeface="Calibri" pitchFamily="34" charset="0"/>
              </a:endParaRPr>
            </a:p>
          </p:txBody>
        </p:sp>
        <p:sp>
          <p:nvSpPr>
            <p:cNvPr id="111" name="文字方塊 110"/>
            <p:cNvSpPr txBox="1"/>
            <p:nvPr/>
          </p:nvSpPr>
          <p:spPr>
            <a:xfrm>
              <a:off x="7235948" y="1357298"/>
              <a:ext cx="1210588" cy="338554"/>
            </a:xfrm>
            <a:prstGeom prst="rect">
              <a:avLst/>
            </a:prstGeom>
            <a:noFill/>
          </p:spPr>
          <p:txBody>
            <a:bodyPr wrap="none" rtlCol="0">
              <a:spAutoFit/>
            </a:bodyPr>
            <a:lstStyle/>
            <a:p>
              <a:r>
                <a:rPr lang="zh-TW" altLang="en-US" sz="1600" dirty="0" smtClean="0">
                  <a:latin typeface="Calibri" pitchFamily="34" charset="0"/>
                </a:rPr>
                <a:t>訊息接收方</a:t>
              </a:r>
              <a:endParaRPr lang="zh-TW" altLang="en-US" sz="1600" dirty="0">
                <a:latin typeface="Calibri" pitchFamily="34" charset="0"/>
              </a:endParaRPr>
            </a:p>
          </p:txBody>
        </p:sp>
        <p:sp>
          <p:nvSpPr>
            <p:cNvPr id="112" name="文字方塊 111"/>
            <p:cNvSpPr txBox="1"/>
            <p:nvPr/>
          </p:nvSpPr>
          <p:spPr>
            <a:xfrm>
              <a:off x="2332609" y="3763036"/>
              <a:ext cx="902811" cy="523220"/>
            </a:xfrm>
            <a:prstGeom prst="rect">
              <a:avLst/>
            </a:prstGeom>
            <a:noFill/>
          </p:spPr>
          <p:txBody>
            <a:bodyPr wrap="none" rtlCol="0">
              <a:spAutoFit/>
            </a:bodyPr>
            <a:lstStyle/>
            <a:p>
              <a:r>
                <a:rPr lang="zh-TW" altLang="en-US" sz="1400" dirty="0" smtClean="0">
                  <a:latin typeface="Calibri" pitchFamily="34" charset="0"/>
                </a:rPr>
                <a:t>傳送方的</a:t>
              </a:r>
              <a:endParaRPr lang="en-US" altLang="zh-TW" sz="1400" dirty="0" smtClean="0">
                <a:latin typeface="Calibri" pitchFamily="34" charset="0"/>
              </a:endParaRPr>
            </a:p>
            <a:p>
              <a:r>
                <a:rPr lang="zh-TW" altLang="en-US" sz="1400" dirty="0" smtClean="0">
                  <a:latin typeface="Calibri" pitchFamily="34" charset="0"/>
                </a:rPr>
                <a:t>私密金鑰</a:t>
              </a:r>
              <a:endParaRPr lang="zh-TW" altLang="en-US" sz="1400" dirty="0">
                <a:latin typeface="Calibri" pitchFamily="34" charset="0"/>
              </a:endParaRPr>
            </a:p>
          </p:txBody>
        </p:sp>
        <p:sp>
          <p:nvSpPr>
            <p:cNvPr id="113" name="文字方塊 112"/>
            <p:cNvSpPr txBox="1"/>
            <p:nvPr/>
          </p:nvSpPr>
          <p:spPr>
            <a:xfrm>
              <a:off x="2189733" y="4977482"/>
              <a:ext cx="902811"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400" dirty="0" smtClean="0">
                  <a:solidFill>
                    <a:schemeClr val="bg2">
                      <a:lumMod val="25000"/>
                    </a:schemeClr>
                  </a:solidFill>
                  <a:latin typeface="Calibri" pitchFamily="34" charset="0"/>
                </a:rPr>
                <a:t>接收方的</a:t>
              </a:r>
              <a:endParaRPr lang="en-US" altLang="zh-TW" sz="1400" dirty="0" smtClean="0">
                <a:solidFill>
                  <a:schemeClr val="bg2">
                    <a:lumMod val="25000"/>
                  </a:schemeClr>
                </a:solidFill>
                <a:latin typeface="Calibri" pitchFamily="34" charset="0"/>
              </a:endParaRPr>
            </a:p>
            <a:p>
              <a:r>
                <a:rPr lang="zh-TW" altLang="en-US" sz="1400" dirty="0" smtClean="0">
                  <a:solidFill>
                    <a:schemeClr val="bg2">
                      <a:lumMod val="25000"/>
                    </a:schemeClr>
                  </a:solidFill>
                  <a:latin typeface="Calibri" pitchFamily="34" charset="0"/>
                </a:rPr>
                <a:t>公開金鑰</a:t>
              </a:r>
              <a:endParaRPr lang="zh-TW" altLang="en-US" sz="1400" dirty="0">
                <a:solidFill>
                  <a:schemeClr val="bg2">
                    <a:lumMod val="25000"/>
                  </a:schemeClr>
                </a:solidFill>
                <a:latin typeface="Calibri" pitchFamily="34" charset="0"/>
              </a:endParaRPr>
            </a:p>
          </p:txBody>
        </p:sp>
        <p:sp>
          <p:nvSpPr>
            <p:cNvPr id="114" name="文字方塊 113"/>
            <p:cNvSpPr txBox="1"/>
            <p:nvPr/>
          </p:nvSpPr>
          <p:spPr>
            <a:xfrm>
              <a:off x="3046989" y="1285860"/>
              <a:ext cx="902811" cy="523220"/>
            </a:xfrm>
            <a:prstGeom prst="rect">
              <a:avLst/>
            </a:prstGeom>
            <a:noFill/>
          </p:spPr>
          <p:txBody>
            <a:bodyPr wrap="none" rtlCol="0">
              <a:spAutoFit/>
            </a:bodyPr>
            <a:lstStyle/>
            <a:p>
              <a:r>
                <a:rPr lang="zh-TW" altLang="en-US" sz="1400" dirty="0" smtClean="0">
                  <a:latin typeface="Calibri" pitchFamily="34" charset="0"/>
                </a:rPr>
                <a:t>接收方的</a:t>
              </a:r>
              <a:endParaRPr lang="en-US" altLang="zh-TW" sz="1400" dirty="0" smtClean="0">
                <a:latin typeface="Calibri" pitchFamily="34" charset="0"/>
              </a:endParaRPr>
            </a:p>
            <a:p>
              <a:r>
                <a:rPr lang="zh-TW" altLang="en-US" sz="1400" dirty="0" smtClean="0">
                  <a:latin typeface="Calibri" pitchFamily="34" charset="0"/>
                </a:rPr>
                <a:t>公開金鑰</a:t>
              </a:r>
              <a:endParaRPr lang="zh-TW" altLang="en-US" sz="1400" dirty="0">
                <a:latin typeface="Calibri" pitchFamily="34" charset="0"/>
              </a:endParaRPr>
            </a:p>
          </p:txBody>
        </p:sp>
        <p:sp>
          <p:nvSpPr>
            <p:cNvPr id="115" name="文字方塊 114"/>
            <p:cNvSpPr txBox="1"/>
            <p:nvPr/>
          </p:nvSpPr>
          <p:spPr>
            <a:xfrm>
              <a:off x="4975815" y="1285860"/>
              <a:ext cx="902811" cy="523220"/>
            </a:xfrm>
            <a:prstGeom prst="rect">
              <a:avLst/>
            </a:prstGeom>
            <a:noFill/>
          </p:spPr>
          <p:txBody>
            <a:bodyPr wrap="none" rtlCol="0">
              <a:spAutoFit/>
            </a:bodyPr>
            <a:lstStyle/>
            <a:p>
              <a:r>
                <a:rPr lang="zh-TW" altLang="en-US" sz="1400" dirty="0" smtClean="0">
                  <a:latin typeface="Calibri" pitchFamily="34" charset="0"/>
                </a:rPr>
                <a:t>接收方的</a:t>
              </a:r>
              <a:endParaRPr lang="en-US" altLang="zh-TW" sz="1400" dirty="0" smtClean="0">
                <a:latin typeface="Calibri" pitchFamily="34" charset="0"/>
              </a:endParaRPr>
            </a:p>
            <a:p>
              <a:r>
                <a:rPr lang="zh-TW" altLang="en-US" sz="1400" dirty="0" smtClean="0">
                  <a:latin typeface="Calibri" pitchFamily="34" charset="0"/>
                </a:rPr>
                <a:t>私密金鑰</a:t>
              </a:r>
              <a:endParaRPr lang="zh-TW" altLang="en-US" sz="1400" dirty="0">
                <a:latin typeface="Calibri" pitchFamily="34" charset="0"/>
              </a:endParaRPr>
            </a:p>
          </p:txBody>
        </p:sp>
        <p:sp>
          <p:nvSpPr>
            <p:cNvPr id="116" name="文字方塊 115"/>
            <p:cNvSpPr txBox="1"/>
            <p:nvPr/>
          </p:nvSpPr>
          <p:spPr>
            <a:xfrm>
              <a:off x="5690195" y="3763036"/>
              <a:ext cx="902811" cy="523220"/>
            </a:xfrm>
            <a:prstGeom prst="rect">
              <a:avLst/>
            </a:prstGeom>
            <a:noFill/>
          </p:spPr>
          <p:txBody>
            <a:bodyPr wrap="none" rtlCol="0">
              <a:spAutoFit/>
            </a:bodyPr>
            <a:lstStyle/>
            <a:p>
              <a:r>
                <a:rPr lang="zh-TW" altLang="en-US" sz="1400" dirty="0" smtClean="0">
                  <a:latin typeface="Calibri" pitchFamily="34" charset="0"/>
                </a:rPr>
                <a:t>傳送方的</a:t>
              </a:r>
              <a:endParaRPr lang="en-US" altLang="zh-TW" sz="1400" dirty="0" smtClean="0">
                <a:latin typeface="Calibri" pitchFamily="34" charset="0"/>
              </a:endParaRPr>
            </a:p>
            <a:p>
              <a:r>
                <a:rPr lang="zh-TW" altLang="en-US" sz="1400" dirty="0" smtClean="0">
                  <a:latin typeface="Calibri" pitchFamily="34" charset="0"/>
                </a:rPr>
                <a:t>公開金鑰</a:t>
              </a:r>
              <a:endParaRPr lang="zh-TW" altLang="en-US" sz="1400" dirty="0">
                <a:latin typeface="Calibri" pitchFamily="34" charset="0"/>
              </a:endParaRPr>
            </a:p>
          </p:txBody>
        </p:sp>
        <p:sp>
          <p:nvSpPr>
            <p:cNvPr id="117" name="文字方塊 116"/>
            <p:cNvSpPr txBox="1"/>
            <p:nvPr/>
          </p:nvSpPr>
          <p:spPr>
            <a:xfrm>
              <a:off x="6444208" y="5191796"/>
              <a:ext cx="902811"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400" dirty="0" smtClean="0">
                  <a:solidFill>
                    <a:schemeClr val="bg2">
                      <a:lumMod val="25000"/>
                    </a:schemeClr>
                  </a:solidFill>
                  <a:latin typeface="Calibri" pitchFamily="34" charset="0"/>
                </a:rPr>
                <a:t>接收方的</a:t>
              </a:r>
              <a:endParaRPr lang="en-US" altLang="zh-TW" sz="1400" dirty="0" smtClean="0">
                <a:solidFill>
                  <a:schemeClr val="bg2">
                    <a:lumMod val="25000"/>
                  </a:schemeClr>
                </a:solidFill>
                <a:latin typeface="Calibri" pitchFamily="34" charset="0"/>
              </a:endParaRPr>
            </a:p>
            <a:p>
              <a:r>
                <a:rPr lang="zh-TW" altLang="en-US" sz="1400" dirty="0" smtClean="0">
                  <a:solidFill>
                    <a:schemeClr val="bg2">
                      <a:lumMod val="25000"/>
                    </a:schemeClr>
                  </a:solidFill>
                  <a:latin typeface="Calibri" pitchFamily="34" charset="0"/>
                </a:rPr>
                <a:t>私密金鑰</a:t>
              </a:r>
              <a:endParaRPr lang="zh-TW" altLang="en-US" sz="1400" dirty="0">
                <a:solidFill>
                  <a:schemeClr val="bg2">
                    <a:lumMod val="25000"/>
                  </a:schemeClr>
                </a:solidFill>
                <a:latin typeface="Calibri" pitchFamily="34" charset="0"/>
              </a:endParaRPr>
            </a:p>
          </p:txBody>
        </p:sp>
        <p:sp>
          <p:nvSpPr>
            <p:cNvPr id="118" name="文字方塊 117"/>
            <p:cNvSpPr txBox="1"/>
            <p:nvPr/>
          </p:nvSpPr>
          <p:spPr>
            <a:xfrm>
              <a:off x="214282" y="1857364"/>
              <a:ext cx="306494" cy="369332"/>
            </a:xfrm>
            <a:prstGeom prst="rect">
              <a:avLst/>
            </a:prstGeom>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TW" dirty="0" smtClean="0">
                  <a:latin typeface="Calibri" pitchFamily="34" charset="0"/>
                </a:rPr>
                <a:t>2</a:t>
              </a:r>
              <a:endParaRPr lang="zh-TW" altLang="en-US" dirty="0">
                <a:latin typeface="Calibri" pitchFamily="34" charset="0"/>
              </a:endParaRPr>
            </a:p>
          </p:txBody>
        </p:sp>
        <p:sp>
          <p:nvSpPr>
            <p:cNvPr id="119" name="文字方塊 118"/>
            <p:cNvSpPr txBox="1"/>
            <p:nvPr/>
          </p:nvSpPr>
          <p:spPr>
            <a:xfrm>
              <a:off x="214282" y="2714620"/>
              <a:ext cx="306494" cy="369332"/>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dirty="0" smtClean="0">
                  <a:latin typeface="Calibri" pitchFamily="34" charset="0"/>
                </a:rPr>
                <a:t>1</a:t>
              </a:r>
              <a:endParaRPr lang="zh-TW" altLang="en-US" dirty="0">
                <a:latin typeface="Calibri" pitchFamily="34" charset="0"/>
              </a:endParaRPr>
            </a:p>
          </p:txBody>
        </p:sp>
        <p:sp>
          <p:nvSpPr>
            <p:cNvPr id="120" name="文字方塊 119"/>
            <p:cNvSpPr txBox="1"/>
            <p:nvPr/>
          </p:nvSpPr>
          <p:spPr>
            <a:xfrm>
              <a:off x="214282" y="4131238"/>
              <a:ext cx="306494" cy="369332"/>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TW" dirty="0" smtClean="0">
                  <a:latin typeface="Calibri" pitchFamily="34" charset="0"/>
                </a:rPr>
                <a:t>3</a:t>
              </a:r>
              <a:endParaRPr lang="zh-TW" altLang="en-US" dirty="0">
                <a:latin typeface="Calibri" pitchFamily="34" charset="0"/>
              </a:endParaRPr>
            </a:p>
          </p:txBody>
        </p:sp>
        <p:sp>
          <p:nvSpPr>
            <p:cNvPr id="121" name="文字方塊 120"/>
            <p:cNvSpPr txBox="1"/>
            <p:nvPr/>
          </p:nvSpPr>
          <p:spPr>
            <a:xfrm>
              <a:off x="214282" y="5559998"/>
              <a:ext cx="306494" cy="369332"/>
            </a:xfrm>
            <a:prstGeom prst="rect">
              <a:avLst/>
            </a:prstGeom>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TW" dirty="0" smtClean="0">
                  <a:latin typeface="Calibri" pitchFamily="34" charset="0"/>
                </a:rPr>
                <a:t>4</a:t>
              </a:r>
              <a:endParaRPr lang="zh-TW" altLang="en-US" dirty="0">
                <a:latin typeface="Calibri"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814672" cy="5098438"/>
          </a:xfrm>
        </p:spPr>
        <p:txBody>
          <a:bodyPr>
            <a:normAutofit/>
          </a:bodyPr>
          <a:lstStyle/>
          <a:p>
            <a:pPr marL="388620" indent="-342900">
              <a:spcBef>
                <a:spcPts val="1200"/>
              </a:spcBef>
              <a:buFont typeface="+mj-lt"/>
              <a:buAutoNum type="arabicPeriod"/>
            </a:pPr>
            <a:r>
              <a:rPr lang="zh-TW" altLang="en-US" sz="2000" dirty="0" smtClean="0"/>
              <a:t>訊息原文以對稱式金鑰加密後傳送到接收端；再以相同對稱金鑰解密後取得原文。對稱式加密速度快，適合原文的較長篇幅。</a:t>
            </a:r>
            <a:endParaRPr lang="en-US" altLang="zh-TW" sz="2000" dirty="0" smtClean="0"/>
          </a:p>
          <a:p>
            <a:pPr marL="388620" indent="-342900">
              <a:spcBef>
                <a:spcPts val="1200"/>
              </a:spcBef>
              <a:buFont typeface="+mj-lt"/>
              <a:buAutoNum type="arabicPeriod"/>
            </a:pPr>
            <a:r>
              <a:rPr lang="zh-TW" altLang="en-US" sz="2000" dirty="0" smtClean="0"/>
              <a:t>金鑰以非對稱式金鑰加密傳送，採取</a:t>
            </a:r>
            <a:r>
              <a:rPr lang="en-US" altLang="zh-TW" sz="2000" dirty="0" smtClean="0"/>
              <a:t>confidentiality</a:t>
            </a:r>
            <a:r>
              <a:rPr lang="zh-TW" altLang="en-US" sz="2000" dirty="0" smtClean="0"/>
              <a:t>做法，只有接收端的私密金鑰可以解開並取得對稱式金鑰。</a:t>
            </a:r>
            <a:endParaRPr lang="en-US" altLang="zh-TW" sz="2000" dirty="0" smtClean="0"/>
          </a:p>
          <a:p>
            <a:pPr marL="388620" indent="-342900">
              <a:spcBef>
                <a:spcPts val="1200"/>
              </a:spcBef>
              <a:buFont typeface="+mj-lt"/>
              <a:buAutoNum type="arabicPeriod"/>
            </a:pPr>
            <a:r>
              <a:rPr lang="zh-TW" altLang="en-US" sz="2000" dirty="0" smtClean="0"/>
              <a:t>以數位簽章確保原文的真實性與正確性，訊息接收方比對兩個雜湊值。</a:t>
            </a:r>
            <a:endParaRPr lang="en-US" altLang="zh-TW" sz="2000" dirty="0" smtClean="0"/>
          </a:p>
          <a:p>
            <a:pPr marL="388620" indent="-342900">
              <a:spcBef>
                <a:spcPts val="1200"/>
              </a:spcBef>
              <a:buFont typeface="+mj-lt"/>
              <a:buAutoNum type="arabicPeriod"/>
            </a:pPr>
            <a:r>
              <a:rPr lang="zh-TW" altLang="en-US" sz="2000" dirty="0" smtClean="0"/>
              <a:t>最後接收方以自己的私密金鑰加密雜湊值，並回傳給傳送方，用以確認接收方已</a:t>
            </a:r>
            <a:r>
              <a:rPr lang="zh-TW" altLang="en-US" sz="2000" dirty="0" smtClean="0">
                <a:latin typeface="微軟正黑體"/>
                <a:ea typeface="微軟正黑體"/>
              </a:rPr>
              <a:t>收到訊息並且訊息正確，類似郵局的雙掛號。</a:t>
            </a:r>
            <a:endParaRPr lang="en-US" altLang="zh-TW" sz="2000" dirty="0" smtClean="0"/>
          </a:p>
        </p:txBody>
      </p:sp>
      <p:sp>
        <p:nvSpPr>
          <p:cNvPr id="3" name="標題 2"/>
          <p:cNvSpPr>
            <a:spLocks noGrp="1"/>
          </p:cNvSpPr>
          <p:nvPr>
            <p:ph type="title"/>
          </p:nvPr>
        </p:nvSpPr>
        <p:spPr/>
        <p:txBody>
          <a:bodyPr/>
          <a:lstStyle/>
          <a:p>
            <a:r>
              <a:rPr lang="zh-TW" altLang="en-US" dirty="0" smtClean="0"/>
              <a:t>複合式系統解說</a:t>
            </a:r>
            <a:endParaRPr lang="zh-TW"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5143536"/>
          </a:xfrm>
        </p:spPr>
        <p:txBody>
          <a:bodyPr>
            <a:normAutofit lnSpcReduction="10000"/>
          </a:bodyPr>
          <a:lstStyle/>
          <a:p>
            <a:r>
              <a:rPr lang="en-US" altLang="zh-TW" sz="2000" dirty="0" smtClean="0"/>
              <a:t>DES</a:t>
            </a:r>
            <a:r>
              <a:rPr lang="zh-TW" altLang="en-US" sz="2000" dirty="0" smtClean="0"/>
              <a:t> 每一次只能加密 </a:t>
            </a:r>
            <a:r>
              <a:rPr lang="en-US" altLang="zh-TW" sz="2000" dirty="0" smtClean="0"/>
              <a:t>64</a:t>
            </a:r>
            <a:r>
              <a:rPr lang="zh-TW" altLang="en-US" sz="2000" dirty="0" smtClean="0"/>
              <a:t> 位元的訊息，稱為一個「區塊 </a:t>
            </a:r>
            <a:r>
              <a:rPr lang="en-US" altLang="zh-TW" sz="2000" dirty="0" smtClean="0"/>
              <a:t>(block)</a:t>
            </a:r>
            <a:r>
              <a:rPr lang="zh-TW" altLang="en-US" sz="2000" dirty="0" smtClean="0"/>
              <a:t>」。</a:t>
            </a:r>
            <a:r>
              <a:rPr lang="zh-TW" altLang="en-US" sz="2000" dirty="0" smtClean="0">
                <a:ea typeface="微軟正黑體"/>
              </a:rPr>
              <a:t>當訊息大於</a:t>
            </a:r>
            <a:r>
              <a:rPr lang="en-US" altLang="zh-TW" sz="2000" dirty="0" smtClean="0"/>
              <a:t>64</a:t>
            </a:r>
            <a:r>
              <a:rPr lang="zh-TW" altLang="en-US" sz="2000" dirty="0" smtClean="0"/>
              <a:t> 位元時，則將之切割為多個區塊，再分別進行</a:t>
            </a:r>
            <a:r>
              <a:rPr lang="en-US" altLang="zh-TW" sz="2000" dirty="0" smtClean="0"/>
              <a:t>DES</a:t>
            </a:r>
            <a:r>
              <a:rPr lang="zh-TW" altLang="en-US" sz="2000" dirty="0" smtClean="0"/>
              <a:t>加密。這樣的加密方式可以用以下各種模式進行，這些模式彼此並不相容，使用前應加以瞭解。</a:t>
            </a:r>
            <a:r>
              <a:rPr lang="zh-TW" altLang="en-US" sz="2000" dirty="0" smtClean="0">
                <a:ea typeface="微軟正黑體"/>
              </a:rPr>
              <a:t>以下模式亦適用於其它對稱式加密法，如</a:t>
            </a:r>
            <a:r>
              <a:rPr lang="en-US" altLang="zh-TW" sz="2000" dirty="0" smtClean="0">
                <a:ea typeface="微軟正黑體"/>
              </a:rPr>
              <a:t>AES</a:t>
            </a:r>
            <a:r>
              <a:rPr lang="zh-TW" altLang="en-US" sz="2000" dirty="0" smtClean="0">
                <a:ea typeface="微軟正黑體"/>
              </a:rPr>
              <a:t>。</a:t>
            </a:r>
            <a:endParaRPr lang="en-US" altLang="zh-TW" sz="2000" dirty="0" smtClean="0"/>
          </a:p>
          <a:p>
            <a:r>
              <a:rPr lang="zh-TW" altLang="en-US" sz="2000" dirty="0" smtClean="0"/>
              <a:t>區塊加密模式 </a:t>
            </a:r>
            <a:r>
              <a:rPr lang="en-US" altLang="zh-TW" sz="2000" dirty="0" smtClean="0"/>
              <a:t>(block ciphers)</a:t>
            </a:r>
            <a:r>
              <a:rPr lang="zh-TW" altLang="en-US" sz="2000" dirty="0" smtClean="0"/>
              <a:t> 是依照</a:t>
            </a:r>
            <a:r>
              <a:rPr lang="en-US" altLang="zh-TW" sz="2000" dirty="0" smtClean="0"/>
              <a:t>DES</a:t>
            </a:r>
            <a:r>
              <a:rPr lang="zh-TW" altLang="en-US" sz="2000" dirty="0" smtClean="0"/>
              <a:t>本質，一塊塊加密。</a:t>
            </a:r>
            <a:endParaRPr lang="en-US" altLang="zh-TW" sz="2000" dirty="0" smtClean="0"/>
          </a:p>
          <a:p>
            <a:pPr lvl="1"/>
            <a:r>
              <a:rPr lang="en-US" altLang="zh-TW" sz="1800" dirty="0" smtClean="0"/>
              <a:t>Electronic Code Book (ECB)</a:t>
            </a:r>
          </a:p>
          <a:p>
            <a:pPr lvl="1"/>
            <a:r>
              <a:rPr lang="en-US" altLang="zh-TW" sz="1800" dirty="0" smtClean="0"/>
              <a:t>Cipher Block Chaining (CBC)</a:t>
            </a:r>
          </a:p>
          <a:p>
            <a:r>
              <a:rPr lang="zh-TW" altLang="en-US" sz="2000" dirty="0" smtClean="0"/>
              <a:t>串流加密模式 </a:t>
            </a:r>
            <a:r>
              <a:rPr lang="en-US" altLang="zh-TW" sz="2000" dirty="0" smtClean="0"/>
              <a:t>(stream ciphers)</a:t>
            </a:r>
            <a:r>
              <a:rPr lang="zh-TW" altLang="en-US" sz="2000" dirty="0" smtClean="0"/>
              <a:t>如下頁所示讓金鑰不停的產生變化，來模擬</a:t>
            </a:r>
            <a:r>
              <a:rPr lang="zh-TW" altLang="en-US" sz="2000" dirty="0" smtClean="0">
                <a:ea typeface="微軟正黑體"/>
              </a:rPr>
              <a:t>「</a:t>
            </a:r>
            <a:r>
              <a:rPr lang="zh-TW" altLang="en-US" sz="2000" dirty="0" smtClean="0"/>
              <a:t>一次性密碼本 </a:t>
            </a:r>
            <a:r>
              <a:rPr lang="en-US" altLang="zh-TW" sz="2000" dirty="0" smtClean="0"/>
              <a:t>(onetime pad)</a:t>
            </a:r>
            <a:r>
              <a:rPr lang="zh-TW" altLang="en-US" sz="2000" dirty="0" smtClean="0">
                <a:ea typeface="微軟正黑體"/>
              </a:rPr>
              <a:t>」</a:t>
            </a:r>
            <a:r>
              <a:rPr lang="zh-TW" altLang="en-US" sz="2000" dirty="0" smtClean="0"/>
              <a:t>的效果。</a:t>
            </a:r>
            <a:endParaRPr lang="en-US" altLang="zh-TW" sz="2000" dirty="0" smtClean="0"/>
          </a:p>
          <a:p>
            <a:pPr lvl="1"/>
            <a:r>
              <a:rPr lang="en-US" altLang="zh-TW" sz="1800" dirty="0" smtClean="0"/>
              <a:t>Cipher Feed Back (CFB)</a:t>
            </a:r>
          </a:p>
          <a:p>
            <a:pPr lvl="1"/>
            <a:r>
              <a:rPr lang="en-US" altLang="zh-TW" sz="1800" dirty="0" smtClean="0"/>
              <a:t>Output Feed Back (OFB)</a:t>
            </a:r>
          </a:p>
          <a:p>
            <a:pPr lvl="1"/>
            <a:r>
              <a:rPr lang="en-US" altLang="zh-TW" sz="1800" dirty="0" smtClean="0"/>
              <a:t>Counter (CTR)</a:t>
            </a:r>
            <a:endParaRPr lang="zh-TW" altLang="en-US" sz="1800" dirty="0"/>
          </a:p>
        </p:txBody>
      </p:sp>
      <p:sp>
        <p:nvSpPr>
          <p:cNvPr id="4" name="標題 3"/>
          <p:cNvSpPr>
            <a:spLocks noGrp="1"/>
          </p:cNvSpPr>
          <p:nvPr>
            <p:ph type="title"/>
          </p:nvPr>
        </p:nvSpPr>
        <p:spPr/>
        <p:txBody>
          <a:bodyPr/>
          <a:lstStyle/>
          <a:p>
            <a:r>
              <a:rPr lang="zh-TW" altLang="en-US" dirty="0" smtClean="0"/>
              <a:t>對稱式加密的應用模式</a:t>
            </a:r>
            <a:endParaRPr lang="zh-TW"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內容版面配置區 24"/>
          <p:cNvGraphicFramePr>
            <a:graphicFrameLocks noGrp="1"/>
          </p:cNvGraphicFramePr>
          <p:nvPr>
            <p:ph idx="1"/>
          </p:nvPr>
        </p:nvGraphicFramePr>
        <p:xfrm>
          <a:off x="6643702" y="4056726"/>
          <a:ext cx="1428760" cy="1341120"/>
        </p:xfrm>
        <a:graphic>
          <a:graphicData uri="http://schemas.openxmlformats.org/drawingml/2006/table">
            <a:tbl>
              <a:tblPr firstRow="1" bandRow="1">
                <a:tableStyleId>{5940675A-B579-460E-94D1-54222C63F5DA}</a:tableStyleId>
              </a:tblPr>
              <a:tblGrid>
                <a:gridCol w="357190"/>
                <a:gridCol w="357190"/>
                <a:gridCol w="357190"/>
                <a:gridCol w="357190"/>
              </a:tblGrid>
              <a:tr h="214314">
                <a:tc>
                  <a:txBody>
                    <a:bodyPr/>
                    <a:lstStyle/>
                    <a:p>
                      <a:pPr algn="ctr"/>
                      <a:endParaRPr lang="zh-TW" altLang="en-US" sz="1600" dirty="0">
                        <a:latin typeface="Calibri" pitchFamily="34"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sz="1600" dirty="0">
                        <a:latin typeface="Calibri"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p>
                  </a:txBody>
                  <a:tcPr/>
                </a:tc>
              </a:tr>
              <a:tr h="0">
                <a:tc>
                  <a:txBody>
                    <a:bodyPr/>
                    <a:lstStyle/>
                    <a:p>
                      <a:pPr algn="ctr"/>
                      <a:endParaRPr lang="zh-TW" altLang="en-US" sz="1600">
                        <a:latin typeface="Calibri" pitchFamily="34"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Calibr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1471">
                <a:tc rowSpan="2">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1471">
                <a:tc vMerge="1">
                  <a:txBody>
                    <a:bodyPr/>
                    <a:lstStyle/>
                    <a:p>
                      <a:endParaRPr lang="zh-TW" altLang="en-US" dirty="0"/>
                    </a:p>
                  </a:txBody>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標題 2"/>
          <p:cNvSpPr>
            <a:spLocks noGrp="1"/>
          </p:cNvSpPr>
          <p:nvPr>
            <p:ph type="title"/>
          </p:nvPr>
        </p:nvSpPr>
        <p:spPr/>
        <p:txBody>
          <a:bodyPr/>
          <a:lstStyle/>
          <a:p>
            <a:r>
              <a:rPr lang="zh-TW" altLang="en-US" dirty="0" smtClean="0"/>
              <a:t>串流式加密法</a:t>
            </a:r>
            <a:endParaRPr lang="zh-TW" altLang="en-US" dirty="0"/>
          </a:p>
        </p:txBody>
      </p:sp>
      <p:sp>
        <p:nvSpPr>
          <p:cNvPr id="4" name="流程圖: 文件 3"/>
          <p:cNvSpPr/>
          <p:nvPr/>
        </p:nvSpPr>
        <p:spPr>
          <a:xfrm>
            <a:off x="785786" y="4789742"/>
            <a:ext cx="1143008" cy="100013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attack enemy at nine</a:t>
            </a:r>
            <a:endParaRPr lang="zh-TW" altLang="en-US" sz="1600" dirty="0">
              <a:latin typeface="Calibri" pitchFamily="34" charset="0"/>
            </a:endParaRPr>
          </a:p>
        </p:txBody>
      </p:sp>
      <p:sp>
        <p:nvSpPr>
          <p:cNvPr id="5" name="流程圖: 或 4"/>
          <p:cNvSpPr/>
          <p:nvPr/>
        </p:nvSpPr>
        <p:spPr>
          <a:xfrm>
            <a:off x="3214678" y="5075494"/>
            <a:ext cx="428628" cy="428628"/>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sp>
        <p:nvSpPr>
          <p:cNvPr id="6" name="矩形 5"/>
          <p:cNvSpPr/>
          <p:nvPr/>
        </p:nvSpPr>
        <p:spPr>
          <a:xfrm>
            <a:off x="5000628" y="4861180"/>
            <a:ext cx="1071570"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latin typeface="Calibri" pitchFamily="34" charset="0"/>
              </a:rPr>
              <a:t>hjrake</a:t>
            </a:r>
            <a:r>
              <a:rPr lang="en-US" altLang="zh-TW" sz="1600" dirty="0" smtClean="0">
                <a:latin typeface="Calibri" pitchFamily="34" charset="0"/>
              </a:rPr>
              <a:t> </a:t>
            </a:r>
            <a:r>
              <a:rPr lang="en-US" altLang="zh-TW" sz="1600" dirty="0" err="1" smtClean="0">
                <a:latin typeface="Calibri" pitchFamily="34" charset="0"/>
              </a:rPr>
              <a:t>jinbk</a:t>
            </a:r>
            <a:r>
              <a:rPr lang="en-US" altLang="zh-TW" sz="1600" dirty="0" smtClean="0">
                <a:latin typeface="Calibri" pitchFamily="34" charset="0"/>
              </a:rPr>
              <a:t> </a:t>
            </a:r>
            <a:r>
              <a:rPr lang="en-US" altLang="zh-TW" sz="1600" dirty="0" err="1" smtClean="0">
                <a:latin typeface="Calibri" pitchFamily="34" charset="0"/>
              </a:rPr>
              <a:t>ew</a:t>
            </a:r>
            <a:r>
              <a:rPr lang="en-US" altLang="zh-TW" sz="1600" dirty="0" smtClean="0">
                <a:latin typeface="Calibri" pitchFamily="34" charset="0"/>
              </a:rPr>
              <a:t> </a:t>
            </a:r>
            <a:r>
              <a:rPr lang="en-US" altLang="zh-TW" sz="1600" dirty="0" err="1" smtClean="0">
                <a:latin typeface="Calibri" pitchFamily="34" charset="0"/>
              </a:rPr>
              <a:t>gplq</a:t>
            </a:r>
            <a:endParaRPr lang="zh-TW" altLang="en-US" sz="1600" dirty="0">
              <a:latin typeface="Calibri" pitchFamily="34" charset="0"/>
            </a:endParaRPr>
          </a:p>
        </p:txBody>
      </p:sp>
      <p:sp>
        <p:nvSpPr>
          <p:cNvPr id="8" name="流程圖: 人工作業 7"/>
          <p:cNvSpPr/>
          <p:nvPr/>
        </p:nvSpPr>
        <p:spPr>
          <a:xfrm>
            <a:off x="2786050" y="3861048"/>
            <a:ext cx="1285884" cy="71438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010001011101001</a:t>
            </a:r>
            <a:endParaRPr lang="zh-TW" altLang="en-US" sz="1600" dirty="0">
              <a:latin typeface="Calibri" pitchFamily="34" charset="0"/>
            </a:endParaRPr>
          </a:p>
        </p:txBody>
      </p:sp>
      <p:cxnSp>
        <p:nvCxnSpPr>
          <p:cNvPr id="10" name="直線單箭頭接點 9"/>
          <p:cNvCxnSpPr>
            <a:stCxn id="4" idx="3"/>
            <a:endCxn id="5" idx="2"/>
          </p:cNvCxnSpPr>
          <p:nvPr/>
        </p:nvCxnSpPr>
        <p:spPr>
          <a:xfrm>
            <a:off x="1928794" y="5289808"/>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6"/>
            <a:endCxn id="6" idx="1"/>
          </p:cNvCxnSpPr>
          <p:nvPr/>
        </p:nvCxnSpPr>
        <p:spPr>
          <a:xfrm>
            <a:off x="3643306" y="5289808"/>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8" idx="2"/>
            <a:endCxn id="5" idx="0"/>
          </p:cNvCxnSpPr>
          <p:nvPr/>
        </p:nvCxnSpPr>
        <p:spPr>
          <a:xfrm rot="5400000">
            <a:off x="3178959" y="482546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892236" y="4289676"/>
            <a:ext cx="1005403" cy="338554"/>
          </a:xfrm>
          <a:prstGeom prst="rect">
            <a:avLst/>
          </a:prstGeom>
          <a:noFill/>
        </p:spPr>
        <p:txBody>
          <a:bodyPr wrap="none" rtlCol="0">
            <a:spAutoFit/>
          </a:bodyPr>
          <a:lstStyle/>
          <a:p>
            <a:r>
              <a:rPr lang="zh-TW" altLang="en-US" sz="1600" dirty="0" smtClean="0">
                <a:latin typeface="Calibri" pitchFamily="34" charset="0"/>
              </a:rPr>
              <a:t>訊息原文</a:t>
            </a:r>
            <a:endParaRPr lang="zh-TW" altLang="en-US" sz="1600" dirty="0">
              <a:latin typeface="Calibri" pitchFamily="34" charset="0"/>
            </a:endParaRPr>
          </a:p>
        </p:txBody>
      </p:sp>
      <p:sp>
        <p:nvSpPr>
          <p:cNvPr id="21" name="文字方塊 20"/>
          <p:cNvSpPr txBox="1"/>
          <p:nvPr/>
        </p:nvSpPr>
        <p:spPr>
          <a:xfrm>
            <a:off x="4995357" y="4361114"/>
            <a:ext cx="1005403" cy="338554"/>
          </a:xfrm>
          <a:prstGeom prst="rect">
            <a:avLst/>
          </a:prstGeom>
          <a:noFill/>
        </p:spPr>
        <p:txBody>
          <a:bodyPr wrap="none" rtlCol="0">
            <a:spAutoFit/>
          </a:bodyPr>
          <a:lstStyle/>
          <a:p>
            <a:r>
              <a:rPr lang="zh-TW" altLang="en-US" sz="1600" dirty="0" smtClean="0">
                <a:latin typeface="Calibri" pitchFamily="34" charset="0"/>
              </a:rPr>
              <a:t>訊息密文</a:t>
            </a:r>
            <a:endParaRPr lang="zh-TW" altLang="en-US" sz="1600" dirty="0">
              <a:latin typeface="Calibri" pitchFamily="34" charset="0"/>
            </a:endParaRPr>
          </a:p>
        </p:txBody>
      </p:sp>
      <p:sp>
        <p:nvSpPr>
          <p:cNvPr id="22" name="文字方塊 21"/>
          <p:cNvSpPr txBox="1"/>
          <p:nvPr/>
        </p:nvSpPr>
        <p:spPr>
          <a:xfrm>
            <a:off x="3143240" y="5575560"/>
            <a:ext cx="533223" cy="338554"/>
          </a:xfrm>
          <a:prstGeom prst="rect">
            <a:avLst/>
          </a:prstGeom>
          <a:noFill/>
        </p:spPr>
        <p:txBody>
          <a:bodyPr wrap="none" rtlCol="0">
            <a:spAutoFit/>
          </a:bodyPr>
          <a:lstStyle/>
          <a:p>
            <a:r>
              <a:rPr lang="en-US" altLang="zh-TW" sz="1600" dirty="0" smtClean="0">
                <a:latin typeface="Calibri" pitchFamily="34" charset="0"/>
              </a:rPr>
              <a:t>XOR</a:t>
            </a:r>
            <a:endParaRPr lang="zh-TW" altLang="en-US" sz="1600" dirty="0">
              <a:latin typeface="Calibri" pitchFamily="34" charset="0"/>
            </a:endParaRPr>
          </a:p>
        </p:txBody>
      </p:sp>
      <p:sp>
        <p:nvSpPr>
          <p:cNvPr id="23" name="文字方塊 22"/>
          <p:cNvSpPr txBox="1"/>
          <p:nvPr/>
        </p:nvSpPr>
        <p:spPr>
          <a:xfrm>
            <a:off x="2107379" y="5004056"/>
            <a:ext cx="1043876" cy="338554"/>
          </a:xfrm>
          <a:prstGeom prst="rect">
            <a:avLst/>
          </a:prstGeom>
          <a:noFill/>
        </p:spPr>
        <p:txBody>
          <a:bodyPr wrap="none" rtlCol="0">
            <a:spAutoFit/>
          </a:bodyPr>
          <a:lstStyle/>
          <a:p>
            <a:r>
              <a:rPr lang="en-US" altLang="zh-TW" sz="1600" dirty="0" smtClean="0"/>
              <a:t>01100101</a:t>
            </a:r>
            <a:endParaRPr lang="zh-TW" altLang="en-US" sz="1600" dirty="0"/>
          </a:p>
        </p:txBody>
      </p:sp>
      <p:sp>
        <p:nvSpPr>
          <p:cNvPr id="24" name="文字方塊 23"/>
          <p:cNvSpPr txBox="1"/>
          <p:nvPr/>
        </p:nvSpPr>
        <p:spPr>
          <a:xfrm>
            <a:off x="3845031" y="5004056"/>
            <a:ext cx="1043876" cy="338554"/>
          </a:xfrm>
          <a:prstGeom prst="rect">
            <a:avLst/>
          </a:prstGeom>
          <a:noFill/>
        </p:spPr>
        <p:txBody>
          <a:bodyPr wrap="none" rtlCol="0">
            <a:spAutoFit/>
          </a:bodyPr>
          <a:lstStyle/>
          <a:p>
            <a:r>
              <a:rPr lang="en-US" altLang="zh-TW" sz="1600" dirty="0" smtClean="0"/>
              <a:t>00100110</a:t>
            </a:r>
            <a:endParaRPr lang="zh-TW" altLang="en-US" sz="1600" dirty="0"/>
          </a:p>
        </p:txBody>
      </p:sp>
      <p:sp>
        <p:nvSpPr>
          <p:cNvPr id="26" name="文字方塊 25"/>
          <p:cNvSpPr txBox="1"/>
          <p:nvPr/>
        </p:nvSpPr>
        <p:spPr>
          <a:xfrm>
            <a:off x="6896297" y="5485486"/>
            <a:ext cx="990079" cy="338554"/>
          </a:xfrm>
          <a:prstGeom prst="rect">
            <a:avLst/>
          </a:prstGeom>
          <a:noFill/>
        </p:spPr>
        <p:txBody>
          <a:bodyPr wrap="none" rtlCol="0">
            <a:spAutoFit/>
          </a:bodyPr>
          <a:lstStyle/>
          <a:p>
            <a:r>
              <a:rPr lang="en-US" altLang="zh-TW" sz="1600" dirty="0" smtClean="0">
                <a:latin typeface="Calibri" pitchFamily="34" charset="0"/>
              </a:rPr>
              <a:t>XOR </a:t>
            </a:r>
            <a:r>
              <a:rPr lang="zh-TW" altLang="en-US" sz="1600" dirty="0" smtClean="0">
                <a:latin typeface="Calibri" pitchFamily="34" charset="0"/>
              </a:rPr>
              <a:t>運算</a:t>
            </a:r>
            <a:endParaRPr lang="zh-TW" altLang="en-US" sz="1600" dirty="0">
              <a:latin typeface="Calibri" pitchFamily="34" charset="0"/>
            </a:endParaRPr>
          </a:p>
        </p:txBody>
      </p:sp>
      <p:sp>
        <p:nvSpPr>
          <p:cNvPr id="27" name="內容版面配置區 3"/>
          <p:cNvSpPr txBox="1">
            <a:spLocks/>
          </p:cNvSpPr>
          <p:nvPr/>
        </p:nvSpPr>
        <p:spPr>
          <a:xfrm>
            <a:off x="285720" y="1285860"/>
            <a:ext cx="7858180" cy="2143140"/>
          </a:xfrm>
          <a:prstGeom prst="rect">
            <a:avLst/>
          </a:prstGeom>
        </p:spPr>
        <p:txBody>
          <a:bodyPr vert="horz">
            <a:normAutofit/>
          </a:bodyPr>
          <a:lstStyle/>
          <a:p>
            <a:pPr marL="274320" marR="0" lvl="0" indent="-274320" algn="l" defTabSz="914400" rtl="0" eaLnBrk="1" fontAlgn="auto" latinLnBrk="0" hangingPunct="1">
              <a:lnSpc>
                <a:spcPct val="120000"/>
              </a:lnSpc>
              <a:spcBef>
                <a:spcPts val="1000"/>
              </a:spcBef>
              <a:spcAft>
                <a:spcPts val="0"/>
              </a:spcAft>
              <a:buClr>
                <a:schemeClr val="tx2"/>
              </a:buClr>
              <a:buSzPct val="73000"/>
              <a:buFont typeface="Wingdings 2"/>
              <a:buChar char=""/>
              <a:tabLst/>
              <a:defRPr/>
            </a:pPr>
            <a:r>
              <a:rPr lang="zh-TW" altLang="en-US" sz="2000" dirty="0" smtClean="0">
                <a:latin typeface="Calibri" pitchFamily="34" charset="0"/>
                <a:ea typeface="微軟正黑體" pitchFamily="34" charset="-120"/>
              </a:rPr>
              <a:t>下圖是串流式加密 </a:t>
            </a:r>
            <a:r>
              <a:rPr lang="en-US" altLang="zh-TW" sz="2000" dirty="0" smtClean="0">
                <a:latin typeface="Calibri" pitchFamily="34" charset="0"/>
                <a:ea typeface="微軟正黑體" pitchFamily="34" charset="-120"/>
              </a:rPr>
              <a:t>(stream cipher) </a:t>
            </a:r>
            <a:r>
              <a:rPr lang="zh-TW" altLang="en-US" sz="2000" dirty="0" smtClean="0">
                <a:latin typeface="Calibri" pitchFamily="34" charset="0"/>
                <a:ea typeface="微軟正黑體" pitchFamily="34" charset="-120"/>
              </a:rPr>
              <a:t>，金鑰流 </a:t>
            </a:r>
            <a:r>
              <a:rPr lang="en-US" altLang="zh-TW" sz="2000" dirty="0" smtClean="0">
                <a:latin typeface="Calibri" pitchFamily="34" charset="0"/>
                <a:ea typeface="微軟正黑體" pitchFamily="34" charset="-120"/>
              </a:rPr>
              <a:t>(key stream) </a:t>
            </a:r>
            <a:r>
              <a:rPr lang="zh-TW" altLang="en-US" sz="2000" dirty="0" smtClean="0">
                <a:latin typeface="Calibri" pitchFamily="34" charset="0"/>
                <a:ea typeface="微軟正黑體" pitchFamily="34" charset="-120"/>
              </a:rPr>
              <a:t>與訊息原文做 </a:t>
            </a:r>
            <a:r>
              <a:rPr lang="en-US" altLang="zh-TW" sz="2000" dirty="0" smtClean="0">
                <a:latin typeface="Calibri" pitchFamily="34" charset="0"/>
                <a:ea typeface="微軟正黑體" pitchFamily="34" charset="-120"/>
              </a:rPr>
              <a:t>XOR</a:t>
            </a:r>
            <a:r>
              <a:rPr lang="zh-TW" altLang="en-US" sz="2000" dirty="0" smtClean="0">
                <a:latin typeface="Calibri" pitchFamily="34" charset="0"/>
                <a:ea typeface="微軟正黑體" pitchFamily="34" charset="-120"/>
              </a:rPr>
              <a:t> 運算，產生訊息密文。由於</a:t>
            </a:r>
            <a:r>
              <a:rPr lang="en-US" altLang="zh-TW" sz="2000" dirty="0" smtClean="0">
                <a:latin typeface="Calibri" pitchFamily="34" charset="0"/>
                <a:ea typeface="微軟正黑體" pitchFamily="34" charset="-120"/>
              </a:rPr>
              <a:t>XOR</a:t>
            </a:r>
            <a:r>
              <a:rPr lang="zh-TW" altLang="en-US" sz="2000" dirty="0" smtClean="0">
                <a:latin typeface="Calibri" pitchFamily="34" charset="0"/>
                <a:ea typeface="微軟正黑體" pitchFamily="34" charset="-120"/>
              </a:rPr>
              <a:t>運算非常簡單，所以加密速度極快。</a:t>
            </a:r>
            <a:endParaRPr lang="en-US" altLang="zh-TW" sz="2000" dirty="0" smtClean="0">
              <a:latin typeface="Calibri" pitchFamily="34" charset="0"/>
              <a:ea typeface="微軟正黑體" pitchFamily="34" charset="-120"/>
            </a:endParaRPr>
          </a:p>
          <a:p>
            <a:pPr marL="274320" lvl="0" indent="-274320">
              <a:lnSpc>
                <a:spcPct val="120000"/>
              </a:lnSpc>
              <a:spcBef>
                <a:spcPts val="1000"/>
              </a:spcBef>
              <a:buClr>
                <a:schemeClr val="tx2"/>
              </a:buClr>
              <a:buSzPct val="73000"/>
              <a:buFont typeface="Wingdings 2"/>
              <a:buChar char=""/>
            </a:pP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由於串流式加密的一些優點，</a:t>
            </a:r>
            <a:r>
              <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DES</a:t>
            </a:r>
            <a:r>
              <a:rPr lang="zh-TW" altLang="en-US" sz="2000" dirty="0" smtClean="0">
                <a:latin typeface="Calibri" pitchFamily="34" charset="0"/>
                <a:ea typeface="微軟正黑體" pitchFamily="34" charset="-120"/>
              </a:rPr>
              <a:t>這種區塊式加密法，也有模擬串流式加密法的模式。</a:t>
            </a:r>
            <a:endParaRPr kumimoji="0" lang="zh-TW" altLang="en-US" sz="2000" b="0" i="0" u="none" strike="noStrike" kern="1200" cap="none" spc="0" normalizeH="0" baseline="0" noProof="0" dirty="0">
              <a:ln>
                <a:noFill/>
              </a:ln>
              <a:solidFill>
                <a:schemeClr val="tx1"/>
              </a:solidFill>
              <a:effectLst/>
              <a:uLnTx/>
              <a:uFillTx/>
              <a:latin typeface="Calibri" pitchFamily="34" charset="0"/>
              <a:ea typeface="微軟正黑體" pitchFamily="34" charset="-120"/>
              <a:cs typeface="+mn-cs"/>
            </a:endParaRPr>
          </a:p>
        </p:txBody>
      </p:sp>
      <p:sp>
        <p:nvSpPr>
          <p:cNvPr id="28" name="文字方塊 27"/>
          <p:cNvSpPr txBox="1"/>
          <p:nvPr/>
        </p:nvSpPr>
        <p:spPr>
          <a:xfrm>
            <a:off x="3428992" y="4575428"/>
            <a:ext cx="800219" cy="338554"/>
          </a:xfrm>
          <a:prstGeom prst="rect">
            <a:avLst/>
          </a:prstGeom>
          <a:noFill/>
        </p:spPr>
        <p:txBody>
          <a:bodyPr wrap="none" rtlCol="0">
            <a:spAutoFit/>
          </a:bodyPr>
          <a:lstStyle/>
          <a:p>
            <a:r>
              <a:rPr lang="zh-TW" altLang="en-US" sz="1600" dirty="0" smtClean="0">
                <a:latin typeface="Calibri" pitchFamily="34" charset="0"/>
              </a:rPr>
              <a:t>金鑰流</a:t>
            </a:r>
            <a:endParaRPr lang="zh-TW" altLang="en-US" sz="1600" dirty="0">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857752" y="1357298"/>
            <a:ext cx="3500462" cy="3143272"/>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ECB</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Electronic Code Book (ECB)</a:t>
            </a:r>
            <a:r>
              <a:rPr lang="zh-TW" altLang="en-US" dirty="0" smtClean="0"/>
              <a:t> 為最基本方式，如右圖訊息切為四塊 </a:t>
            </a:r>
            <a:r>
              <a:rPr lang="en-US" altLang="zh-TW" dirty="0" smtClean="0">
                <a:ea typeface="微軟正黑體"/>
              </a:rPr>
              <a:t>(B1</a:t>
            </a:r>
            <a:r>
              <a:rPr lang="zh-TW" altLang="en-US" dirty="0" smtClean="0">
                <a:ea typeface="微軟正黑體"/>
              </a:rPr>
              <a:t> </a:t>
            </a:r>
            <a:r>
              <a:rPr lang="en-US" altLang="zh-TW" dirty="0" smtClean="0">
                <a:ea typeface="微軟正黑體"/>
              </a:rPr>
              <a:t>- B4)</a:t>
            </a:r>
            <a:r>
              <a:rPr lang="zh-TW" altLang="en-US" dirty="0" smtClean="0">
                <a:ea typeface="微軟正黑體"/>
              </a:rPr>
              <a:t>，每塊都以對稱式金鑰加密 </a:t>
            </a:r>
            <a:r>
              <a:rPr lang="en-US" altLang="zh-TW" dirty="0" smtClean="0">
                <a:ea typeface="微軟正黑體"/>
              </a:rPr>
              <a:t>(E)</a:t>
            </a:r>
            <a:r>
              <a:rPr lang="zh-TW" altLang="en-US" dirty="0" smtClean="0">
                <a:ea typeface="微軟正黑體"/>
              </a:rPr>
              <a:t> 產生密文 </a:t>
            </a:r>
            <a:r>
              <a:rPr lang="en-US" altLang="zh-TW" dirty="0" smtClean="0"/>
              <a:t>(C1 - C4)</a:t>
            </a:r>
            <a:r>
              <a:rPr lang="zh-TW" altLang="en-US" dirty="0" smtClean="0"/>
              <a:t>。</a:t>
            </a:r>
            <a:endParaRPr lang="en-US" altLang="zh-TW" dirty="0" smtClean="0"/>
          </a:p>
          <a:p>
            <a:r>
              <a:rPr lang="en-US" altLang="zh-TW" dirty="0" smtClean="0"/>
              <a:t>ECB</a:t>
            </a:r>
            <a:r>
              <a:rPr lang="zh-TW" altLang="en-US" dirty="0" smtClean="0"/>
              <a:t>的長處是簡單且每塊的運算可以平行處理</a:t>
            </a:r>
            <a:r>
              <a:rPr lang="zh-TW" altLang="en-US" dirty="0" smtClean="0">
                <a:ea typeface="微軟正黑體"/>
              </a:rPr>
              <a:t> </a:t>
            </a:r>
            <a:r>
              <a:rPr lang="en-US" altLang="zh-TW" dirty="0" smtClean="0">
                <a:ea typeface="微軟正黑體"/>
              </a:rPr>
              <a:t>(</a:t>
            </a:r>
            <a:r>
              <a:rPr lang="zh-TW" altLang="en-US" dirty="0" smtClean="0">
                <a:ea typeface="微軟正黑體"/>
              </a:rPr>
              <a:t>下一塊的運算不需等待上一塊的運算結果</a:t>
            </a:r>
            <a:r>
              <a:rPr lang="en-US" altLang="zh-TW" dirty="0" smtClean="0">
                <a:ea typeface="微軟正黑體"/>
              </a:rPr>
              <a:t>)</a:t>
            </a:r>
            <a:r>
              <a:rPr lang="zh-TW" altLang="en-US" dirty="0" smtClean="0">
                <a:ea typeface="微軟正黑體"/>
              </a:rPr>
              <a:t>。另一個長處是當任一區塊發生錯誤時，不會影響其他區塊。</a:t>
            </a:r>
            <a:endParaRPr lang="en-US" altLang="zh-TW" dirty="0" smtClean="0">
              <a:ea typeface="微軟正黑體"/>
            </a:endParaRPr>
          </a:p>
          <a:p>
            <a:r>
              <a:rPr lang="zh-TW" altLang="en-US" dirty="0" smtClean="0">
                <a:ea typeface="微軟正黑體"/>
              </a:rPr>
              <a:t>缺點是它只適合較短之訊息。由於每區塊都使用相同金鑰加密，若訊息塊數太多，則容易發生訊息重複而易被讀破。</a:t>
            </a:r>
            <a:endParaRPr lang="en-US" altLang="zh-TW" dirty="0" smtClean="0">
              <a:ea typeface="微軟正黑體"/>
            </a:endParaRPr>
          </a:p>
          <a:p>
            <a:endParaRPr lang="zh-TW" altLang="en-US" dirty="0"/>
          </a:p>
        </p:txBody>
      </p:sp>
      <p:sp>
        <p:nvSpPr>
          <p:cNvPr id="6" name="流程圖: 文件 5"/>
          <p:cNvSpPr/>
          <p:nvPr/>
        </p:nvSpPr>
        <p:spPr>
          <a:xfrm>
            <a:off x="507206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3" name="橢圓 12"/>
          <p:cNvSpPr/>
          <p:nvPr/>
        </p:nvSpPr>
        <p:spPr>
          <a:xfrm>
            <a:off x="5214942"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14" name="矩形 13"/>
          <p:cNvSpPr/>
          <p:nvPr/>
        </p:nvSpPr>
        <p:spPr>
          <a:xfrm>
            <a:off x="5072066"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6" idx="2"/>
            <a:endCxn id="13" idx="0"/>
          </p:cNvCxnSpPr>
          <p:nvPr/>
        </p:nvCxnSpPr>
        <p:spPr>
          <a:xfrm rot="5400000">
            <a:off x="5122251"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3" idx="4"/>
            <a:endCxn id="14" idx="0"/>
          </p:cNvCxnSpPr>
          <p:nvPr/>
        </p:nvCxnSpPr>
        <p:spPr>
          <a:xfrm rot="5400000">
            <a:off x="5072066"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5857884"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7" name="橢圓 46"/>
          <p:cNvSpPr/>
          <p:nvPr/>
        </p:nvSpPr>
        <p:spPr>
          <a:xfrm>
            <a:off x="6000760"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48" name="矩形 47"/>
          <p:cNvSpPr/>
          <p:nvPr/>
        </p:nvSpPr>
        <p:spPr>
          <a:xfrm>
            <a:off x="5857884"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46" idx="2"/>
            <a:endCxn id="47" idx="0"/>
          </p:cNvCxnSpPr>
          <p:nvPr/>
        </p:nvCxnSpPr>
        <p:spPr>
          <a:xfrm rot="5400000">
            <a:off x="5908069"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47" idx="4"/>
            <a:endCxn id="48" idx="0"/>
          </p:cNvCxnSpPr>
          <p:nvPr/>
        </p:nvCxnSpPr>
        <p:spPr>
          <a:xfrm rot="5400000">
            <a:off x="5857884"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64370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2" name="橢圓 51"/>
          <p:cNvSpPr/>
          <p:nvPr/>
        </p:nvSpPr>
        <p:spPr>
          <a:xfrm>
            <a:off x="6786578"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3" name="矩形 52"/>
          <p:cNvSpPr/>
          <p:nvPr/>
        </p:nvSpPr>
        <p:spPr>
          <a:xfrm>
            <a:off x="6643702"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51" idx="2"/>
            <a:endCxn id="52" idx="0"/>
          </p:cNvCxnSpPr>
          <p:nvPr/>
        </p:nvCxnSpPr>
        <p:spPr>
          <a:xfrm rot="5400000">
            <a:off x="6693887"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52" idx="4"/>
            <a:endCxn id="53" idx="0"/>
          </p:cNvCxnSpPr>
          <p:nvPr/>
        </p:nvCxnSpPr>
        <p:spPr>
          <a:xfrm rot="5400000">
            <a:off x="6643702"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42952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7" name="橢圓 56"/>
          <p:cNvSpPr/>
          <p:nvPr/>
        </p:nvSpPr>
        <p:spPr>
          <a:xfrm>
            <a:off x="7572396"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8" name="矩形 57"/>
          <p:cNvSpPr/>
          <p:nvPr/>
        </p:nvSpPr>
        <p:spPr>
          <a:xfrm>
            <a:off x="7429520"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56" idx="2"/>
            <a:endCxn id="57" idx="0"/>
          </p:cNvCxnSpPr>
          <p:nvPr/>
        </p:nvCxnSpPr>
        <p:spPr>
          <a:xfrm rot="5400000">
            <a:off x="7479705"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7" idx="4"/>
            <a:endCxn id="58" idx="0"/>
          </p:cNvCxnSpPr>
          <p:nvPr/>
        </p:nvCxnSpPr>
        <p:spPr>
          <a:xfrm rot="5400000">
            <a:off x="7429520"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14876" y="1357298"/>
            <a:ext cx="3643338" cy="37147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CBC</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Cipher Block Chaining (CBC)</a:t>
            </a:r>
            <a:r>
              <a:rPr lang="zh-TW" altLang="en-US" dirty="0" smtClean="0"/>
              <a:t> 的第一塊訊息</a:t>
            </a:r>
            <a:r>
              <a:rPr lang="en-US" altLang="zh-TW" dirty="0" smtClean="0"/>
              <a:t>B1</a:t>
            </a:r>
            <a:r>
              <a:rPr lang="zh-TW" altLang="en-US" dirty="0" smtClean="0"/>
              <a:t>與初始向量</a:t>
            </a:r>
            <a:r>
              <a:rPr lang="en-US" altLang="zh-TW" dirty="0" smtClean="0"/>
              <a:t>IV(</a:t>
            </a:r>
            <a:r>
              <a:rPr lang="zh-TW" altLang="en-US" dirty="0" smtClean="0"/>
              <a:t>一個隨機亂數</a:t>
            </a:r>
            <a:r>
              <a:rPr lang="en-US" altLang="zh-TW" dirty="0" smtClean="0"/>
              <a:t>)</a:t>
            </a:r>
            <a:r>
              <a:rPr lang="zh-TW" altLang="en-US" dirty="0" smtClean="0"/>
              <a:t>做</a:t>
            </a:r>
            <a:r>
              <a:rPr lang="en-US" altLang="zh-TW" dirty="0" smtClean="0"/>
              <a:t>XOR</a:t>
            </a:r>
            <a:r>
              <a:rPr lang="zh-TW" altLang="en-US" dirty="0" smtClean="0">
                <a:ea typeface="微軟正黑體"/>
              </a:rPr>
              <a:t>後再以對稱式金鑰加密產生密文</a:t>
            </a:r>
            <a:r>
              <a:rPr lang="en-US" altLang="zh-TW" dirty="0" smtClean="0"/>
              <a:t>C1</a:t>
            </a:r>
            <a:r>
              <a:rPr lang="zh-TW" altLang="en-US" dirty="0" smtClean="0"/>
              <a:t>。之後每塊不再用</a:t>
            </a:r>
            <a:r>
              <a:rPr lang="en-US" altLang="zh-TW" dirty="0" smtClean="0"/>
              <a:t>IV</a:t>
            </a:r>
            <a:r>
              <a:rPr lang="zh-TW" altLang="en-US" dirty="0" smtClean="0"/>
              <a:t>，而以前一塊密文取代。</a:t>
            </a:r>
            <a:endParaRPr lang="en-US" altLang="zh-TW" dirty="0" smtClean="0"/>
          </a:p>
          <a:p>
            <a:r>
              <a:rPr lang="en-US" altLang="zh-TW" dirty="0" smtClean="0">
                <a:ea typeface="微軟正黑體"/>
              </a:rPr>
              <a:t>CBC</a:t>
            </a:r>
            <a:r>
              <a:rPr lang="zh-TW" altLang="en-US" dirty="0" smtClean="0">
                <a:ea typeface="微軟正黑體"/>
              </a:rPr>
              <a:t>改善</a:t>
            </a:r>
            <a:r>
              <a:rPr lang="en-US" altLang="zh-TW" dirty="0" smtClean="0">
                <a:ea typeface="微軟正黑體"/>
              </a:rPr>
              <a:t>EBC</a:t>
            </a:r>
            <a:r>
              <a:rPr lang="zh-TW" altLang="en-US" dirty="0" smtClean="0">
                <a:ea typeface="微軟正黑體"/>
              </a:rPr>
              <a:t>不適合長訊息的缺點：即使有兩塊相同的原文，也會產生不同的密文。此外，任</a:t>
            </a:r>
            <a:r>
              <a:rPr lang="zh-TW" altLang="en-US" dirty="0" smtClean="0"/>
              <a:t>一區塊若發生錯誤，</a:t>
            </a:r>
            <a:r>
              <a:rPr lang="en-US" altLang="zh-TW" dirty="0" smtClean="0"/>
              <a:t>CBC</a:t>
            </a:r>
            <a:r>
              <a:rPr lang="zh-TW" altLang="en-US" dirty="0" smtClean="0"/>
              <a:t> 也不會造成錯誤擴散。</a:t>
            </a:r>
            <a:endParaRPr lang="en-US" altLang="zh-TW" dirty="0" smtClean="0">
              <a:ea typeface="微軟正黑體"/>
            </a:endParaRPr>
          </a:p>
          <a:p>
            <a:r>
              <a:rPr lang="en-US" altLang="zh-TW" dirty="0" smtClean="0">
                <a:ea typeface="微軟正黑體"/>
              </a:rPr>
              <a:t>CBC</a:t>
            </a:r>
            <a:r>
              <a:rPr lang="zh-TW" altLang="en-US" dirty="0" smtClean="0">
                <a:ea typeface="微軟正黑體"/>
              </a:rPr>
              <a:t>的缺點就是完全無法平行處理，一個區塊運算結束後，才能開始下一區塊。</a:t>
            </a:r>
            <a:endParaRPr lang="en-US" altLang="zh-TW" dirty="0" smtClean="0">
              <a:ea typeface="微軟正黑體"/>
            </a:endParaRPr>
          </a:p>
          <a:p>
            <a:endParaRPr lang="zh-TW" altLang="en-US" dirty="0"/>
          </a:p>
        </p:txBody>
      </p:sp>
      <p:sp>
        <p:nvSpPr>
          <p:cNvPr id="6" name="流程圖: 文件 5"/>
          <p:cNvSpPr/>
          <p:nvPr/>
        </p:nvSpPr>
        <p:spPr>
          <a:xfrm>
            <a:off x="507206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4" name="矩形 13"/>
          <p:cNvSpPr/>
          <p:nvPr/>
        </p:nvSpPr>
        <p:spPr>
          <a:xfrm>
            <a:off x="5072066"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45" idx="4"/>
            <a:endCxn id="66" idx="0"/>
          </p:cNvCxnSpPr>
          <p:nvPr/>
        </p:nvCxnSpPr>
        <p:spPr>
          <a:xfrm rot="5400000">
            <a:off x="5143504"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66" idx="4"/>
            <a:endCxn id="14" idx="0"/>
          </p:cNvCxnSpPr>
          <p:nvPr/>
        </p:nvCxnSpPr>
        <p:spPr>
          <a:xfrm rot="5400000">
            <a:off x="5143504"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5857884"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7" name="橢圓 46"/>
          <p:cNvSpPr/>
          <p:nvPr/>
        </p:nvSpPr>
        <p:spPr>
          <a:xfrm>
            <a:off x="6000760"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48" name="矩形 47"/>
          <p:cNvSpPr/>
          <p:nvPr/>
        </p:nvSpPr>
        <p:spPr>
          <a:xfrm>
            <a:off x="5857884"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61" idx="4"/>
            <a:endCxn id="47" idx="0"/>
          </p:cNvCxnSpPr>
          <p:nvPr/>
        </p:nvCxnSpPr>
        <p:spPr>
          <a:xfrm rot="5400000">
            <a:off x="5929322"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47" idx="4"/>
            <a:endCxn id="48" idx="0"/>
          </p:cNvCxnSpPr>
          <p:nvPr/>
        </p:nvCxnSpPr>
        <p:spPr>
          <a:xfrm rot="5400000">
            <a:off x="5929322"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64370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2" name="橢圓 51"/>
          <p:cNvSpPr/>
          <p:nvPr/>
        </p:nvSpPr>
        <p:spPr>
          <a:xfrm>
            <a:off x="6786578"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3" name="矩形 52"/>
          <p:cNvSpPr/>
          <p:nvPr/>
        </p:nvSpPr>
        <p:spPr>
          <a:xfrm>
            <a:off x="6643702"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62" idx="4"/>
            <a:endCxn id="52" idx="0"/>
          </p:cNvCxnSpPr>
          <p:nvPr/>
        </p:nvCxnSpPr>
        <p:spPr>
          <a:xfrm rot="5400000">
            <a:off x="6715140"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52" idx="4"/>
            <a:endCxn id="53" idx="0"/>
          </p:cNvCxnSpPr>
          <p:nvPr/>
        </p:nvCxnSpPr>
        <p:spPr>
          <a:xfrm rot="5400000">
            <a:off x="6715140"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42952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7" name="橢圓 56"/>
          <p:cNvSpPr/>
          <p:nvPr/>
        </p:nvSpPr>
        <p:spPr>
          <a:xfrm>
            <a:off x="7572396"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8" name="矩形 57"/>
          <p:cNvSpPr/>
          <p:nvPr/>
        </p:nvSpPr>
        <p:spPr>
          <a:xfrm>
            <a:off x="7429520"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63" idx="4"/>
            <a:endCxn id="57" idx="0"/>
          </p:cNvCxnSpPr>
          <p:nvPr/>
        </p:nvCxnSpPr>
        <p:spPr>
          <a:xfrm rot="5400000">
            <a:off x="7500958"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7" idx="4"/>
            <a:endCxn id="58" idx="0"/>
          </p:cNvCxnSpPr>
          <p:nvPr/>
        </p:nvCxnSpPr>
        <p:spPr>
          <a:xfrm rot="5400000">
            <a:off x="7500958"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6" idx="2"/>
            <a:endCxn id="45" idx="0"/>
          </p:cNvCxnSpPr>
          <p:nvPr/>
        </p:nvCxnSpPr>
        <p:spPr>
          <a:xfrm rot="5400000">
            <a:off x="522940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46" idx="2"/>
            <a:endCxn id="61" idx="0"/>
          </p:cNvCxnSpPr>
          <p:nvPr/>
        </p:nvCxnSpPr>
        <p:spPr>
          <a:xfrm rot="5400000">
            <a:off x="6015226"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51" idx="2"/>
            <a:endCxn id="62" idx="0"/>
          </p:cNvCxnSpPr>
          <p:nvPr/>
        </p:nvCxnSpPr>
        <p:spPr>
          <a:xfrm rot="5400000">
            <a:off x="680104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56" idx="2"/>
            <a:endCxn id="63" idx="0"/>
          </p:cNvCxnSpPr>
          <p:nvPr/>
        </p:nvCxnSpPr>
        <p:spPr>
          <a:xfrm rot="5400000">
            <a:off x="758686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或 44"/>
          <p:cNvSpPr/>
          <p:nvPr/>
        </p:nvSpPr>
        <p:spPr>
          <a:xfrm>
            <a:off x="521494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1" name="流程圖: 或 60"/>
          <p:cNvSpPr/>
          <p:nvPr/>
        </p:nvSpPr>
        <p:spPr>
          <a:xfrm>
            <a:off x="6000760"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2" name="流程圖: 或 61"/>
          <p:cNvSpPr/>
          <p:nvPr/>
        </p:nvSpPr>
        <p:spPr>
          <a:xfrm>
            <a:off x="678657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3" name="流程圖: 或 62"/>
          <p:cNvSpPr/>
          <p:nvPr/>
        </p:nvSpPr>
        <p:spPr>
          <a:xfrm>
            <a:off x="757239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6" name="橢圓 65"/>
          <p:cNvSpPr/>
          <p:nvPr/>
        </p:nvSpPr>
        <p:spPr>
          <a:xfrm>
            <a:off x="5214942"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79" name="直線單箭頭接點 78"/>
          <p:cNvCxnSpPr>
            <a:stCxn id="14" idx="0"/>
            <a:endCxn id="61" idx="3"/>
          </p:cNvCxnSpPr>
          <p:nvPr/>
        </p:nvCxnSpPr>
        <p:spPr>
          <a:xfrm rot="5400000" flipH="1" flipV="1">
            <a:off x="5018488" y="3180237"/>
            <a:ext cx="1409631"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48" idx="0"/>
            <a:endCxn id="62" idx="3"/>
          </p:cNvCxnSpPr>
          <p:nvPr/>
        </p:nvCxnSpPr>
        <p:spPr>
          <a:xfrm rot="5400000" flipH="1" flipV="1">
            <a:off x="5804306" y="3180237"/>
            <a:ext cx="1409631"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3" idx="0"/>
            <a:endCxn id="63" idx="3"/>
          </p:cNvCxnSpPr>
          <p:nvPr/>
        </p:nvCxnSpPr>
        <p:spPr>
          <a:xfrm rot="5400000" flipH="1" flipV="1">
            <a:off x="6590124" y="3180237"/>
            <a:ext cx="1409631"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圓角矩形 83"/>
          <p:cNvSpPr/>
          <p:nvPr/>
        </p:nvSpPr>
        <p:spPr>
          <a:xfrm>
            <a:off x="4572000" y="2500306"/>
            <a:ext cx="428628"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IV</a:t>
            </a:r>
            <a:endParaRPr lang="zh-TW" altLang="en-US" dirty="0">
              <a:latin typeface="Calibri" pitchFamily="34" charset="0"/>
            </a:endParaRPr>
          </a:p>
        </p:txBody>
      </p:sp>
      <p:cxnSp>
        <p:nvCxnSpPr>
          <p:cNvPr id="88" name="直線單箭頭接點 87"/>
          <p:cNvCxnSpPr>
            <a:stCxn id="84" idx="3"/>
            <a:endCxn id="45" idx="2"/>
          </p:cNvCxnSpPr>
          <p:nvPr/>
        </p:nvCxnSpPr>
        <p:spPr>
          <a:xfrm>
            <a:off x="5000628" y="267890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14876" y="1357298"/>
            <a:ext cx="3643338" cy="37147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CFB</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Cipher Feed Back (CFB)</a:t>
            </a:r>
            <a:r>
              <a:rPr lang="zh-TW" altLang="en-US" dirty="0" smtClean="0"/>
              <a:t>類似</a:t>
            </a:r>
            <a:r>
              <a:rPr lang="en-US" altLang="zh-TW" dirty="0" smtClean="0"/>
              <a:t>CBC</a:t>
            </a:r>
            <a:r>
              <a:rPr lang="zh-TW" altLang="en-US" dirty="0" smtClean="0"/>
              <a:t>，但初始向量</a:t>
            </a:r>
            <a:r>
              <a:rPr lang="en-US" altLang="zh-TW" dirty="0" smtClean="0"/>
              <a:t>IV</a:t>
            </a:r>
            <a:r>
              <a:rPr lang="zh-TW" altLang="en-US" dirty="0" smtClean="0"/>
              <a:t>與</a:t>
            </a:r>
            <a:r>
              <a:rPr lang="en-US" altLang="zh-TW" dirty="0" smtClean="0"/>
              <a:t>B1</a:t>
            </a:r>
            <a:r>
              <a:rPr lang="zh-TW" altLang="en-US" dirty="0" smtClean="0"/>
              <a:t>做</a:t>
            </a:r>
            <a:r>
              <a:rPr lang="en-US" altLang="zh-TW" dirty="0" smtClean="0"/>
              <a:t>XOR</a:t>
            </a:r>
            <a:r>
              <a:rPr lang="zh-TW" altLang="en-US" dirty="0" smtClean="0"/>
              <a:t>前先以對稱式金鑰加密。之後每塊密文與下一塊原文做</a:t>
            </a:r>
            <a:r>
              <a:rPr lang="en-US" altLang="zh-TW" dirty="0" smtClean="0"/>
              <a:t>XOR</a:t>
            </a:r>
            <a:r>
              <a:rPr lang="zh-TW" altLang="en-US" dirty="0" smtClean="0"/>
              <a:t>也都先加密。</a:t>
            </a:r>
            <a:endParaRPr lang="en-US" altLang="zh-TW" dirty="0" smtClean="0"/>
          </a:p>
          <a:p>
            <a:r>
              <a:rPr lang="en-US" altLang="zh-TW" dirty="0" smtClean="0">
                <a:ea typeface="微軟正黑體"/>
              </a:rPr>
              <a:t>CFB</a:t>
            </a:r>
            <a:r>
              <a:rPr lang="zh-TW" altLang="en-US" dirty="0" smtClean="0">
                <a:ea typeface="微軟正黑體"/>
              </a:rPr>
              <a:t>是一種串流</a:t>
            </a:r>
            <a:r>
              <a:rPr lang="zh-TW" altLang="en-US" dirty="0" smtClean="0"/>
              <a:t>加密模式，想法類似一次性密碼本：每塊訊息都與</a:t>
            </a:r>
            <a:r>
              <a:rPr lang="zh-TW" altLang="en-US" dirty="0" smtClean="0">
                <a:ea typeface="微軟正黑體"/>
              </a:rPr>
              <a:t>「密碼本」中不同部分做</a:t>
            </a:r>
            <a:r>
              <a:rPr lang="en-US" altLang="zh-TW" dirty="0" smtClean="0">
                <a:ea typeface="微軟正黑體"/>
              </a:rPr>
              <a:t>XOR</a:t>
            </a:r>
            <a:r>
              <a:rPr lang="zh-TW" altLang="en-US" dirty="0" smtClean="0">
                <a:ea typeface="微軟正黑體"/>
              </a:rPr>
              <a:t>，且每次運算使用不同密碼本（因</a:t>
            </a:r>
            <a:r>
              <a:rPr lang="en-US" altLang="zh-TW" dirty="0" smtClean="0">
                <a:ea typeface="微軟正黑體"/>
              </a:rPr>
              <a:t>IV</a:t>
            </a:r>
            <a:r>
              <a:rPr lang="zh-TW" altLang="en-US" dirty="0" smtClean="0">
                <a:ea typeface="微軟正黑體"/>
              </a:rPr>
              <a:t>不同）。</a:t>
            </a:r>
            <a:endParaRPr lang="en-US" altLang="zh-TW" dirty="0" smtClean="0">
              <a:ea typeface="微軟正黑體"/>
            </a:endParaRPr>
          </a:p>
          <a:p>
            <a:r>
              <a:rPr lang="en-US" altLang="zh-TW" dirty="0" smtClean="0">
                <a:ea typeface="微軟正黑體"/>
              </a:rPr>
              <a:t>CFB</a:t>
            </a:r>
            <a:r>
              <a:rPr lang="zh-TW" altLang="en-US" dirty="0" smtClean="0">
                <a:ea typeface="微軟正黑體"/>
              </a:rPr>
              <a:t>之優缺點與</a:t>
            </a:r>
            <a:r>
              <a:rPr lang="en-US" altLang="zh-TW" dirty="0" smtClean="0">
                <a:ea typeface="微軟正黑體"/>
              </a:rPr>
              <a:t>CBC</a:t>
            </a:r>
            <a:r>
              <a:rPr lang="zh-TW" altLang="en-US" dirty="0" smtClean="0">
                <a:ea typeface="微軟正黑體"/>
              </a:rPr>
              <a:t>幾乎相同。</a:t>
            </a:r>
            <a:endParaRPr lang="zh-TW" altLang="en-US" dirty="0"/>
          </a:p>
        </p:txBody>
      </p:sp>
      <p:sp>
        <p:nvSpPr>
          <p:cNvPr id="6" name="流程圖: 文件 5"/>
          <p:cNvSpPr/>
          <p:nvPr/>
        </p:nvSpPr>
        <p:spPr>
          <a:xfrm>
            <a:off x="521494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4" name="矩形 13"/>
          <p:cNvSpPr/>
          <p:nvPr/>
        </p:nvSpPr>
        <p:spPr>
          <a:xfrm>
            <a:off x="5214942"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45" idx="4"/>
            <a:endCxn id="14" idx="0"/>
          </p:cNvCxnSpPr>
          <p:nvPr/>
        </p:nvCxnSpPr>
        <p:spPr>
          <a:xfrm rot="5400000">
            <a:off x="4857752"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600076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8" name="矩形 47"/>
          <p:cNvSpPr/>
          <p:nvPr/>
        </p:nvSpPr>
        <p:spPr>
          <a:xfrm>
            <a:off x="6000760"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61" idx="4"/>
            <a:endCxn id="48" idx="0"/>
          </p:cNvCxnSpPr>
          <p:nvPr/>
        </p:nvCxnSpPr>
        <p:spPr>
          <a:xfrm rot="5400000">
            <a:off x="5643570"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786578"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3" name="矩形 52"/>
          <p:cNvSpPr/>
          <p:nvPr/>
        </p:nvSpPr>
        <p:spPr>
          <a:xfrm>
            <a:off x="6786578"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62" idx="4"/>
            <a:endCxn id="53" idx="0"/>
          </p:cNvCxnSpPr>
          <p:nvPr/>
        </p:nvCxnSpPr>
        <p:spPr>
          <a:xfrm rot="5400000">
            <a:off x="6429388"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57239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8" name="矩形 57"/>
          <p:cNvSpPr/>
          <p:nvPr/>
        </p:nvSpPr>
        <p:spPr>
          <a:xfrm>
            <a:off x="7572396"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63" idx="4"/>
            <a:endCxn id="58" idx="0"/>
          </p:cNvCxnSpPr>
          <p:nvPr/>
        </p:nvCxnSpPr>
        <p:spPr>
          <a:xfrm rot="5400000">
            <a:off x="7215206"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6" idx="2"/>
            <a:endCxn id="45" idx="0"/>
          </p:cNvCxnSpPr>
          <p:nvPr/>
        </p:nvCxnSpPr>
        <p:spPr>
          <a:xfrm rot="5400000">
            <a:off x="537228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46" idx="2"/>
            <a:endCxn id="61" idx="0"/>
          </p:cNvCxnSpPr>
          <p:nvPr/>
        </p:nvCxnSpPr>
        <p:spPr>
          <a:xfrm rot="5400000">
            <a:off x="615810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51" idx="2"/>
            <a:endCxn id="62" idx="0"/>
          </p:cNvCxnSpPr>
          <p:nvPr/>
        </p:nvCxnSpPr>
        <p:spPr>
          <a:xfrm rot="5400000">
            <a:off x="6943920"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56" idx="2"/>
            <a:endCxn id="63" idx="0"/>
          </p:cNvCxnSpPr>
          <p:nvPr/>
        </p:nvCxnSpPr>
        <p:spPr>
          <a:xfrm rot="5400000">
            <a:off x="772973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或 44"/>
          <p:cNvSpPr/>
          <p:nvPr/>
        </p:nvSpPr>
        <p:spPr>
          <a:xfrm>
            <a:off x="535781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1" name="流程圖: 或 60"/>
          <p:cNvSpPr/>
          <p:nvPr/>
        </p:nvSpPr>
        <p:spPr>
          <a:xfrm>
            <a:off x="614363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2" name="流程圖: 或 61"/>
          <p:cNvSpPr/>
          <p:nvPr/>
        </p:nvSpPr>
        <p:spPr>
          <a:xfrm>
            <a:off x="6929454"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3" name="流程圖: 或 62"/>
          <p:cNvSpPr/>
          <p:nvPr/>
        </p:nvSpPr>
        <p:spPr>
          <a:xfrm>
            <a:off x="771527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6" name="橢圓 65"/>
          <p:cNvSpPr/>
          <p:nvPr/>
        </p:nvSpPr>
        <p:spPr>
          <a:xfrm>
            <a:off x="5786446"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84" name="圓角矩形 83"/>
          <p:cNvSpPr/>
          <p:nvPr/>
        </p:nvSpPr>
        <p:spPr>
          <a:xfrm>
            <a:off x="4572000" y="3929066"/>
            <a:ext cx="428628"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IV</a:t>
            </a:r>
            <a:endParaRPr lang="zh-TW" altLang="en-US" dirty="0">
              <a:latin typeface="Calibri" pitchFamily="34" charset="0"/>
            </a:endParaRPr>
          </a:p>
        </p:txBody>
      </p:sp>
      <p:cxnSp>
        <p:nvCxnSpPr>
          <p:cNvPr id="72" name="直線單箭頭接點 71"/>
          <p:cNvCxnSpPr>
            <a:stCxn id="66" idx="0"/>
            <a:endCxn id="61" idx="3"/>
          </p:cNvCxnSpPr>
          <p:nvPr/>
        </p:nvCxnSpPr>
        <p:spPr>
          <a:xfrm rot="5400000" flipH="1" flipV="1">
            <a:off x="5840025" y="2930204"/>
            <a:ext cx="480937"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stCxn id="14" idx="0"/>
            <a:endCxn id="66" idx="3"/>
          </p:cNvCxnSpPr>
          <p:nvPr/>
        </p:nvCxnSpPr>
        <p:spPr>
          <a:xfrm rot="5400000" flipH="1" flipV="1">
            <a:off x="5375678" y="3751741"/>
            <a:ext cx="623813"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6572264"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9" name="直線單箭頭接點 88"/>
          <p:cNvCxnSpPr>
            <a:stCxn id="87" idx="0"/>
            <a:endCxn id="62" idx="3"/>
          </p:cNvCxnSpPr>
          <p:nvPr/>
        </p:nvCxnSpPr>
        <p:spPr>
          <a:xfrm rot="5400000" flipH="1" flipV="1">
            <a:off x="6625843" y="2930204"/>
            <a:ext cx="480937"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8" idx="0"/>
            <a:endCxn id="87" idx="3"/>
          </p:cNvCxnSpPr>
          <p:nvPr/>
        </p:nvCxnSpPr>
        <p:spPr>
          <a:xfrm rot="5400000" flipH="1" flipV="1">
            <a:off x="6161496" y="3751741"/>
            <a:ext cx="623813"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7358082"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95" name="直線單箭頭接點 94"/>
          <p:cNvCxnSpPr>
            <a:stCxn id="94" idx="0"/>
            <a:endCxn id="63" idx="3"/>
          </p:cNvCxnSpPr>
          <p:nvPr/>
        </p:nvCxnSpPr>
        <p:spPr>
          <a:xfrm rot="5400000" flipH="1" flipV="1">
            <a:off x="7411661" y="2930204"/>
            <a:ext cx="480937"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53" idx="0"/>
            <a:endCxn id="94" idx="3"/>
          </p:cNvCxnSpPr>
          <p:nvPr/>
        </p:nvCxnSpPr>
        <p:spPr>
          <a:xfrm rot="5400000" flipH="1" flipV="1">
            <a:off x="6947314" y="3751741"/>
            <a:ext cx="623813"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4929190"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102" name="直線單箭頭接點 101"/>
          <p:cNvCxnSpPr>
            <a:stCxn id="101" idx="0"/>
            <a:endCxn id="45" idx="3"/>
          </p:cNvCxnSpPr>
          <p:nvPr/>
        </p:nvCxnSpPr>
        <p:spPr>
          <a:xfrm rot="5400000" flipH="1" flipV="1">
            <a:off x="5018488" y="2894485"/>
            <a:ext cx="480937"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84" idx="0"/>
            <a:endCxn id="101" idx="3"/>
          </p:cNvCxnSpPr>
          <p:nvPr/>
        </p:nvCxnSpPr>
        <p:spPr>
          <a:xfrm rot="5400000" flipH="1" flipV="1">
            <a:off x="4714876" y="3662444"/>
            <a:ext cx="338061" cy="195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430296" cy="5286412"/>
          </a:xfrm>
        </p:spPr>
        <p:txBody>
          <a:bodyPr>
            <a:normAutofit/>
          </a:bodyPr>
          <a:lstStyle/>
          <a:p>
            <a:pPr>
              <a:spcBef>
                <a:spcPts val="1200"/>
              </a:spcBef>
            </a:pPr>
            <a:r>
              <a:rPr lang="zh-TW" altLang="en-US" sz="2000" dirty="0" smtClean="0"/>
              <a:t>前述斯巴達人的木杖使用簡單的位移加密法 </a:t>
            </a:r>
            <a:r>
              <a:rPr lang="en-US" altLang="zh-TW" sz="2000" dirty="0" smtClean="0"/>
              <a:t>(transposition ciphers)</a:t>
            </a:r>
            <a:r>
              <a:rPr lang="zh-TW" altLang="en-US" sz="2000" dirty="0" smtClean="0"/>
              <a:t>。</a:t>
            </a:r>
            <a:endParaRPr lang="en-US" altLang="zh-TW" sz="2000" dirty="0" smtClean="0"/>
          </a:p>
          <a:p>
            <a:pPr>
              <a:spcBef>
                <a:spcPts val="1200"/>
              </a:spcBef>
            </a:pPr>
            <a:r>
              <a:rPr lang="zh-TW" altLang="en-US" sz="2000" dirty="0" smtClean="0"/>
              <a:t>將訊息重新調整字母、位元的順序，藉以隱藏機密。</a:t>
            </a:r>
            <a:endParaRPr lang="en-US" altLang="zh-TW" sz="2000" dirty="0" smtClean="0"/>
          </a:p>
          <a:p>
            <a:pPr>
              <a:spcBef>
                <a:spcPts val="1200"/>
              </a:spcBef>
            </a:pPr>
            <a:r>
              <a:rPr lang="zh-TW" altLang="en-US" sz="2000" dirty="0" smtClean="0"/>
              <a:t>右邊的明碼為：</a:t>
            </a:r>
            <a:r>
              <a:rPr lang="zh-TW" altLang="en-US" sz="2000" dirty="0" smtClean="0">
                <a:latin typeface="微軟正黑體"/>
                <a:ea typeface="微軟正黑體"/>
              </a:rPr>
              <a:t>「</a:t>
            </a:r>
            <a:r>
              <a:rPr lang="zh-TW" altLang="en-US" sz="2000" dirty="0" smtClean="0"/>
              <a:t>小明今天早上把收集幾個月的蠶寶寶以每隻十塊錢價格賣給他的鄰居。</a:t>
            </a:r>
            <a:r>
              <a:rPr lang="zh-TW" altLang="en-US" sz="2000" dirty="0" smtClean="0">
                <a:latin typeface="微軟正黑體"/>
              </a:rPr>
              <a:t>」</a:t>
            </a:r>
            <a:endParaRPr lang="en-US" altLang="zh-TW" sz="2000" dirty="0" smtClean="0">
              <a:latin typeface="微軟正黑體"/>
            </a:endParaRPr>
          </a:p>
          <a:p>
            <a:pPr>
              <a:spcBef>
                <a:spcPts val="1200"/>
              </a:spcBef>
            </a:pPr>
            <a:r>
              <a:rPr lang="zh-TW" altLang="en-US" sz="2000" dirty="0" smtClean="0">
                <a:latin typeface="微軟正黑體"/>
              </a:rPr>
              <a:t>加密之後變成：</a:t>
            </a:r>
            <a:r>
              <a:rPr lang="zh-TW" altLang="en-US" sz="2000" dirty="0" smtClean="0">
                <a:latin typeface="微軟正黑體"/>
                <a:ea typeface="微軟正黑體"/>
              </a:rPr>
              <a:t>「小上個寶塊給明把月以錢他今收的每價的天集蠶隻格鄰早幾寶十賣居。」乍看之下，不易讀懂。</a:t>
            </a:r>
            <a:endParaRPr lang="en-US" altLang="zh-TW" sz="2000" dirty="0" smtClean="0">
              <a:latin typeface="微軟正黑體"/>
              <a:ea typeface="微軟正黑體"/>
            </a:endParaRPr>
          </a:p>
        </p:txBody>
      </p:sp>
      <p:sp>
        <p:nvSpPr>
          <p:cNvPr id="3" name="標題 2"/>
          <p:cNvSpPr>
            <a:spLocks noGrp="1"/>
          </p:cNvSpPr>
          <p:nvPr>
            <p:ph type="title"/>
          </p:nvPr>
        </p:nvSpPr>
        <p:spPr/>
        <p:txBody>
          <a:bodyPr/>
          <a:lstStyle/>
          <a:p>
            <a:r>
              <a:rPr lang="zh-TW" altLang="en-US" dirty="0" smtClean="0"/>
              <a:t>位移加密法</a:t>
            </a:r>
            <a:endParaRPr lang="zh-TW" altLang="en-US" dirty="0"/>
          </a:p>
        </p:txBody>
      </p:sp>
      <p:graphicFrame>
        <p:nvGraphicFramePr>
          <p:cNvPr id="4" name="表格 3"/>
          <p:cNvGraphicFramePr>
            <a:graphicFrameLocks noGrp="1"/>
          </p:cNvGraphicFramePr>
          <p:nvPr/>
        </p:nvGraphicFramePr>
        <p:xfrm>
          <a:off x="5076057" y="1988838"/>
          <a:ext cx="3210720" cy="3454716"/>
        </p:xfrm>
        <a:graphic>
          <a:graphicData uri="http://schemas.openxmlformats.org/drawingml/2006/table">
            <a:tbl>
              <a:tblPr firstRow="1" bandRow="1">
                <a:tableStyleId>{5940675A-B579-460E-94D1-54222C63F5DA}</a:tableStyleId>
              </a:tblPr>
              <a:tblGrid>
                <a:gridCol w="642144"/>
                <a:gridCol w="642144"/>
                <a:gridCol w="642144"/>
                <a:gridCol w="642144"/>
                <a:gridCol w="642144"/>
              </a:tblGrid>
              <a:tr h="575786">
                <a:tc>
                  <a:txBody>
                    <a:bodyPr/>
                    <a:lstStyle/>
                    <a:p>
                      <a:pPr algn="ctr"/>
                      <a:r>
                        <a:rPr lang="zh-TW" altLang="en-US" sz="2000" dirty="0" smtClean="0"/>
                        <a:t>小</a:t>
                      </a:r>
                      <a:endParaRPr lang="zh-TW" altLang="en-US" sz="2000" dirty="0"/>
                    </a:p>
                  </a:txBody>
                  <a:tcPr anchor="ctr"/>
                </a:tc>
                <a:tc>
                  <a:txBody>
                    <a:bodyPr/>
                    <a:lstStyle/>
                    <a:p>
                      <a:pPr algn="ctr"/>
                      <a:r>
                        <a:rPr lang="zh-TW" altLang="en-US" sz="2000" dirty="0" smtClean="0"/>
                        <a:t>明</a:t>
                      </a:r>
                      <a:endParaRPr lang="zh-TW" altLang="en-US" sz="2000" dirty="0"/>
                    </a:p>
                  </a:txBody>
                  <a:tcPr anchor="ctr"/>
                </a:tc>
                <a:tc>
                  <a:txBody>
                    <a:bodyPr/>
                    <a:lstStyle/>
                    <a:p>
                      <a:pPr algn="ctr"/>
                      <a:r>
                        <a:rPr lang="zh-TW" altLang="en-US" sz="2000" dirty="0" smtClean="0"/>
                        <a:t>今</a:t>
                      </a:r>
                      <a:endParaRPr lang="zh-TW" altLang="en-US" sz="2000" dirty="0"/>
                    </a:p>
                  </a:txBody>
                  <a:tcPr anchor="ctr"/>
                </a:tc>
                <a:tc>
                  <a:txBody>
                    <a:bodyPr/>
                    <a:lstStyle/>
                    <a:p>
                      <a:pPr algn="ctr"/>
                      <a:r>
                        <a:rPr lang="zh-TW" altLang="en-US" sz="2000" dirty="0" smtClean="0"/>
                        <a:t>天</a:t>
                      </a:r>
                      <a:endParaRPr lang="zh-TW" altLang="en-US" sz="2000" dirty="0"/>
                    </a:p>
                  </a:txBody>
                  <a:tcPr anchor="ctr"/>
                </a:tc>
                <a:tc>
                  <a:txBody>
                    <a:bodyPr/>
                    <a:lstStyle/>
                    <a:p>
                      <a:pPr algn="ctr"/>
                      <a:r>
                        <a:rPr lang="zh-TW" altLang="en-US" sz="2000" dirty="0" smtClean="0"/>
                        <a:t>早</a:t>
                      </a:r>
                      <a:endParaRPr lang="zh-TW" altLang="en-US" sz="2000" dirty="0"/>
                    </a:p>
                  </a:txBody>
                  <a:tcPr anchor="ctr"/>
                </a:tc>
              </a:tr>
              <a:tr h="575786">
                <a:tc>
                  <a:txBody>
                    <a:bodyPr/>
                    <a:lstStyle/>
                    <a:p>
                      <a:pPr algn="ctr"/>
                      <a:r>
                        <a:rPr lang="zh-TW" altLang="en-US" sz="2000" dirty="0" smtClean="0"/>
                        <a:t>上</a:t>
                      </a:r>
                      <a:endParaRPr lang="zh-TW" altLang="en-US" sz="2000" dirty="0"/>
                    </a:p>
                  </a:txBody>
                  <a:tcPr anchor="ctr"/>
                </a:tc>
                <a:tc>
                  <a:txBody>
                    <a:bodyPr/>
                    <a:lstStyle/>
                    <a:p>
                      <a:pPr algn="ctr"/>
                      <a:r>
                        <a:rPr lang="zh-TW" altLang="en-US" sz="2000" dirty="0" smtClean="0"/>
                        <a:t>把</a:t>
                      </a:r>
                      <a:endParaRPr lang="zh-TW" altLang="en-US" sz="2000" dirty="0"/>
                    </a:p>
                  </a:txBody>
                  <a:tcPr anchor="ctr"/>
                </a:tc>
                <a:tc>
                  <a:txBody>
                    <a:bodyPr/>
                    <a:lstStyle/>
                    <a:p>
                      <a:pPr algn="ctr"/>
                      <a:r>
                        <a:rPr lang="zh-TW" altLang="en-US" sz="2000" dirty="0" smtClean="0"/>
                        <a:t>收</a:t>
                      </a:r>
                      <a:endParaRPr lang="zh-TW" altLang="en-US" sz="2000" dirty="0"/>
                    </a:p>
                  </a:txBody>
                  <a:tcPr anchor="ctr"/>
                </a:tc>
                <a:tc>
                  <a:txBody>
                    <a:bodyPr/>
                    <a:lstStyle/>
                    <a:p>
                      <a:pPr algn="ctr"/>
                      <a:r>
                        <a:rPr lang="zh-TW" altLang="en-US" sz="2000" dirty="0" smtClean="0"/>
                        <a:t>集</a:t>
                      </a:r>
                      <a:endParaRPr lang="zh-TW" altLang="en-US" sz="2000" dirty="0"/>
                    </a:p>
                  </a:txBody>
                  <a:tcPr anchor="ctr"/>
                </a:tc>
                <a:tc>
                  <a:txBody>
                    <a:bodyPr/>
                    <a:lstStyle/>
                    <a:p>
                      <a:pPr algn="ctr"/>
                      <a:r>
                        <a:rPr lang="zh-TW" altLang="en-US" sz="2000" dirty="0" smtClean="0"/>
                        <a:t>幾</a:t>
                      </a:r>
                      <a:endParaRPr lang="zh-TW" altLang="en-US" sz="2000" dirty="0"/>
                    </a:p>
                  </a:txBody>
                  <a:tcPr anchor="ctr"/>
                </a:tc>
              </a:tr>
              <a:tr h="575786">
                <a:tc>
                  <a:txBody>
                    <a:bodyPr/>
                    <a:lstStyle/>
                    <a:p>
                      <a:pPr algn="ctr"/>
                      <a:r>
                        <a:rPr lang="zh-TW" altLang="en-US" sz="2000" dirty="0" smtClean="0"/>
                        <a:t>個</a:t>
                      </a:r>
                      <a:endParaRPr lang="zh-TW" altLang="en-US" sz="2000" dirty="0"/>
                    </a:p>
                  </a:txBody>
                  <a:tcPr anchor="ctr"/>
                </a:tc>
                <a:tc>
                  <a:txBody>
                    <a:bodyPr/>
                    <a:lstStyle/>
                    <a:p>
                      <a:pPr algn="ctr"/>
                      <a:r>
                        <a:rPr lang="zh-TW" altLang="en-US" sz="2000" dirty="0" smtClean="0"/>
                        <a:t>月</a:t>
                      </a:r>
                      <a:endParaRPr lang="zh-TW" altLang="en-US" sz="2000" dirty="0"/>
                    </a:p>
                  </a:txBody>
                  <a:tcPr anchor="ctr"/>
                </a:tc>
                <a:tc>
                  <a:txBody>
                    <a:bodyPr/>
                    <a:lstStyle/>
                    <a:p>
                      <a:pPr algn="ctr"/>
                      <a:r>
                        <a:rPr lang="zh-TW" altLang="en-US" sz="2000" dirty="0" smtClean="0"/>
                        <a:t>的</a:t>
                      </a:r>
                      <a:endParaRPr lang="zh-TW" altLang="en-US" sz="2000" dirty="0"/>
                    </a:p>
                  </a:txBody>
                  <a:tcPr anchor="ctr"/>
                </a:tc>
                <a:tc>
                  <a:txBody>
                    <a:bodyPr/>
                    <a:lstStyle/>
                    <a:p>
                      <a:pPr algn="ctr"/>
                      <a:r>
                        <a:rPr lang="zh-TW" altLang="en-US" sz="2000" dirty="0" smtClean="0"/>
                        <a:t>蠶</a:t>
                      </a:r>
                      <a:endParaRPr lang="zh-TW" altLang="en-US" sz="2000" dirty="0"/>
                    </a:p>
                  </a:txBody>
                  <a:tcPr anchor="ctr"/>
                </a:tc>
                <a:tc>
                  <a:txBody>
                    <a:bodyPr/>
                    <a:lstStyle/>
                    <a:p>
                      <a:pPr algn="ctr"/>
                      <a:r>
                        <a:rPr lang="zh-TW" altLang="en-US" sz="2000" dirty="0" smtClean="0"/>
                        <a:t>寶</a:t>
                      </a:r>
                      <a:endParaRPr lang="zh-TW" altLang="en-US" sz="2000" dirty="0"/>
                    </a:p>
                  </a:txBody>
                  <a:tcPr anchor="ctr"/>
                </a:tc>
              </a:tr>
              <a:tr h="575786">
                <a:tc>
                  <a:txBody>
                    <a:bodyPr/>
                    <a:lstStyle/>
                    <a:p>
                      <a:pPr algn="ctr"/>
                      <a:r>
                        <a:rPr lang="zh-TW" altLang="en-US" sz="2000" dirty="0" smtClean="0"/>
                        <a:t>寶</a:t>
                      </a:r>
                      <a:endParaRPr lang="zh-TW" altLang="en-US" sz="2000" dirty="0"/>
                    </a:p>
                  </a:txBody>
                  <a:tcPr anchor="ctr"/>
                </a:tc>
                <a:tc>
                  <a:txBody>
                    <a:bodyPr/>
                    <a:lstStyle/>
                    <a:p>
                      <a:pPr algn="ctr"/>
                      <a:r>
                        <a:rPr lang="zh-TW" altLang="en-US" sz="2000" dirty="0" smtClean="0"/>
                        <a:t>以</a:t>
                      </a:r>
                      <a:endParaRPr lang="zh-TW" altLang="en-US" sz="2000" dirty="0"/>
                    </a:p>
                  </a:txBody>
                  <a:tcPr anchor="ctr"/>
                </a:tc>
                <a:tc>
                  <a:txBody>
                    <a:bodyPr/>
                    <a:lstStyle/>
                    <a:p>
                      <a:pPr algn="ctr"/>
                      <a:r>
                        <a:rPr lang="zh-TW" altLang="en-US" sz="2000" dirty="0" smtClean="0"/>
                        <a:t>每</a:t>
                      </a:r>
                      <a:endParaRPr lang="zh-TW" altLang="en-US" sz="2000" dirty="0"/>
                    </a:p>
                  </a:txBody>
                  <a:tcPr anchor="ctr"/>
                </a:tc>
                <a:tc>
                  <a:txBody>
                    <a:bodyPr/>
                    <a:lstStyle/>
                    <a:p>
                      <a:pPr algn="ctr"/>
                      <a:r>
                        <a:rPr lang="zh-TW" altLang="en-US" sz="2000" dirty="0" smtClean="0"/>
                        <a:t>隻</a:t>
                      </a:r>
                      <a:endParaRPr lang="zh-TW" altLang="en-US" sz="2000" dirty="0"/>
                    </a:p>
                  </a:txBody>
                  <a:tcPr anchor="ctr"/>
                </a:tc>
                <a:tc>
                  <a:txBody>
                    <a:bodyPr/>
                    <a:lstStyle/>
                    <a:p>
                      <a:pPr algn="ctr"/>
                      <a:r>
                        <a:rPr lang="zh-TW" altLang="en-US" sz="2000" dirty="0" smtClean="0"/>
                        <a:t>十</a:t>
                      </a:r>
                      <a:endParaRPr lang="zh-TW" altLang="en-US" sz="2000" dirty="0"/>
                    </a:p>
                  </a:txBody>
                  <a:tcPr anchor="ctr"/>
                </a:tc>
              </a:tr>
              <a:tr h="575786">
                <a:tc>
                  <a:txBody>
                    <a:bodyPr/>
                    <a:lstStyle/>
                    <a:p>
                      <a:pPr algn="ctr"/>
                      <a:r>
                        <a:rPr lang="zh-TW" altLang="en-US" sz="2000" dirty="0" smtClean="0"/>
                        <a:t>塊</a:t>
                      </a:r>
                      <a:endParaRPr lang="zh-TW" altLang="en-US" sz="2000" dirty="0"/>
                    </a:p>
                  </a:txBody>
                  <a:tcPr anchor="ctr"/>
                </a:tc>
                <a:tc>
                  <a:txBody>
                    <a:bodyPr/>
                    <a:lstStyle/>
                    <a:p>
                      <a:pPr algn="ctr"/>
                      <a:r>
                        <a:rPr lang="zh-TW" altLang="en-US" sz="2000" dirty="0" smtClean="0"/>
                        <a:t>錢</a:t>
                      </a:r>
                      <a:endParaRPr lang="zh-TW" altLang="en-US" sz="2000" dirty="0"/>
                    </a:p>
                  </a:txBody>
                  <a:tcPr anchor="ctr"/>
                </a:tc>
                <a:tc>
                  <a:txBody>
                    <a:bodyPr/>
                    <a:lstStyle/>
                    <a:p>
                      <a:pPr algn="ctr"/>
                      <a:r>
                        <a:rPr lang="zh-TW" altLang="en-US" sz="2000" dirty="0" smtClean="0"/>
                        <a:t>價</a:t>
                      </a:r>
                      <a:endParaRPr lang="zh-TW" altLang="en-US" sz="2000" dirty="0"/>
                    </a:p>
                  </a:txBody>
                  <a:tcPr anchor="ctr"/>
                </a:tc>
                <a:tc>
                  <a:txBody>
                    <a:bodyPr/>
                    <a:lstStyle/>
                    <a:p>
                      <a:pPr algn="ctr"/>
                      <a:r>
                        <a:rPr lang="zh-TW" altLang="en-US" sz="2000" dirty="0" smtClean="0"/>
                        <a:t>格</a:t>
                      </a:r>
                      <a:endParaRPr lang="zh-TW" altLang="en-US" sz="2000" dirty="0"/>
                    </a:p>
                  </a:txBody>
                  <a:tcPr anchor="ctr"/>
                </a:tc>
                <a:tc>
                  <a:txBody>
                    <a:bodyPr/>
                    <a:lstStyle/>
                    <a:p>
                      <a:pPr algn="ctr"/>
                      <a:r>
                        <a:rPr lang="zh-TW" altLang="en-US" sz="2000" dirty="0" smtClean="0"/>
                        <a:t>賣</a:t>
                      </a:r>
                      <a:endParaRPr lang="zh-TW" altLang="en-US" sz="2000" dirty="0"/>
                    </a:p>
                  </a:txBody>
                  <a:tcPr anchor="ctr"/>
                </a:tc>
              </a:tr>
              <a:tr h="575786">
                <a:tc>
                  <a:txBody>
                    <a:bodyPr/>
                    <a:lstStyle/>
                    <a:p>
                      <a:pPr algn="ctr"/>
                      <a:r>
                        <a:rPr lang="zh-TW" altLang="en-US" sz="2000" dirty="0" smtClean="0"/>
                        <a:t>給</a:t>
                      </a:r>
                      <a:endParaRPr lang="zh-TW" altLang="en-US" sz="2000" dirty="0"/>
                    </a:p>
                  </a:txBody>
                  <a:tcPr anchor="ctr"/>
                </a:tc>
                <a:tc>
                  <a:txBody>
                    <a:bodyPr/>
                    <a:lstStyle/>
                    <a:p>
                      <a:pPr algn="ctr"/>
                      <a:r>
                        <a:rPr lang="zh-TW" altLang="en-US" sz="2000" dirty="0" smtClean="0"/>
                        <a:t>他</a:t>
                      </a:r>
                      <a:endParaRPr lang="zh-TW" altLang="en-US" sz="2000" dirty="0"/>
                    </a:p>
                  </a:txBody>
                  <a:tcPr anchor="ctr"/>
                </a:tc>
                <a:tc>
                  <a:txBody>
                    <a:bodyPr/>
                    <a:lstStyle/>
                    <a:p>
                      <a:pPr algn="ctr"/>
                      <a:r>
                        <a:rPr lang="zh-TW" altLang="en-US" sz="2000" dirty="0" smtClean="0"/>
                        <a:t>的</a:t>
                      </a:r>
                      <a:endParaRPr lang="zh-TW" altLang="en-US" sz="2000" dirty="0"/>
                    </a:p>
                  </a:txBody>
                  <a:tcPr anchor="ctr"/>
                </a:tc>
                <a:tc>
                  <a:txBody>
                    <a:bodyPr/>
                    <a:lstStyle/>
                    <a:p>
                      <a:pPr algn="ctr"/>
                      <a:r>
                        <a:rPr lang="zh-TW" altLang="en-US" sz="2000" dirty="0" smtClean="0"/>
                        <a:t>鄰</a:t>
                      </a:r>
                      <a:endParaRPr lang="zh-TW" altLang="en-US" sz="2000" dirty="0"/>
                    </a:p>
                  </a:txBody>
                  <a:tcPr anchor="ctr"/>
                </a:tc>
                <a:tc>
                  <a:txBody>
                    <a:bodyPr/>
                    <a:lstStyle/>
                    <a:p>
                      <a:pPr algn="ctr"/>
                      <a:r>
                        <a:rPr lang="zh-TW" altLang="en-US" sz="2000" dirty="0" smtClean="0"/>
                        <a:t>居</a:t>
                      </a:r>
                      <a:endParaRPr lang="zh-TW" altLang="en-US" sz="2000" dirty="0"/>
                    </a:p>
                  </a:txBody>
                  <a:tcPr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14876" y="1357298"/>
            <a:ext cx="3643338" cy="378621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OFB</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Output Feed Back (OFB)</a:t>
            </a:r>
            <a:r>
              <a:rPr lang="zh-TW" altLang="en-US" dirty="0" smtClean="0"/>
              <a:t> 很類似 </a:t>
            </a:r>
            <a:r>
              <a:rPr lang="en-US" altLang="zh-TW" dirty="0" smtClean="0"/>
              <a:t>CFB</a:t>
            </a:r>
            <a:r>
              <a:rPr lang="zh-TW" altLang="en-US" dirty="0" smtClean="0"/>
              <a:t>，只是與原文做</a:t>
            </a:r>
            <a:r>
              <a:rPr lang="en-US" altLang="zh-TW" dirty="0" smtClean="0"/>
              <a:t>XOR</a:t>
            </a:r>
            <a:r>
              <a:rPr lang="zh-TW" altLang="en-US" dirty="0" smtClean="0"/>
              <a:t>的不是加密後的前一塊密文；而是由</a:t>
            </a:r>
            <a:r>
              <a:rPr lang="en-US" altLang="zh-TW" dirty="0" smtClean="0"/>
              <a:t>IV</a:t>
            </a:r>
            <a:r>
              <a:rPr lang="zh-TW" altLang="en-US" dirty="0" smtClean="0"/>
              <a:t>一級級以對稱金鑰加密產生。</a:t>
            </a:r>
            <a:endParaRPr lang="en-US" altLang="zh-TW" dirty="0" smtClean="0"/>
          </a:p>
          <a:p>
            <a:r>
              <a:rPr lang="en-US" altLang="zh-TW" dirty="0" smtClean="0"/>
              <a:t>OFB</a:t>
            </a:r>
            <a:r>
              <a:rPr lang="zh-TW" altLang="en-US" dirty="0" smtClean="0"/>
              <a:t>也是一次性密碼本的觀念：每塊訊息都與「密碼本」中不同部分做</a:t>
            </a:r>
            <a:r>
              <a:rPr lang="en-US" altLang="zh-TW" dirty="0" smtClean="0"/>
              <a:t>XOR</a:t>
            </a:r>
            <a:r>
              <a:rPr lang="zh-TW" altLang="en-US" dirty="0" smtClean="0"/>
              <a:t>，且每次運算使用不同密碼本 </a:t>
            </a:r>
            <a:r>
              <a:rPr lang="en-US" altLang="zh-TW" dirty="0" smtClean="0"/>
              <a:t>(</a:t>
            </a:r>
            <a:r>
              <a:rPr lang="zh-TW" altLang="en-US" dirty="0" smtClean="0"/>
              <a:t>因</a:t>
            </a:r>
            <a:r>
              <a:rPr lang="en-US" altLang="zh-TW" dirty="0" smtClean="0"/>
              <a:t>IV</a:t>
            </a:r>
            <a:r>
              <a:rPr lang="zh-TW" altLang="en-US" dirty="0" smtClean="0"/>
              <a:t>不同</a:t>
            </a:r>
            <a:r>
              <a:rPr lang="en-US" altLang="zh-TW" dirty="0" smtClean="0"/>
              <a:t>)</a:t>
            </a:r>
            <a:r>
              <a:rPr lang="zh-TW" altLang="en-US" dirty="0" smtClean="0"/>
              <a:t>。</a:t>
            </a:r>
            <a:endParaRPr lang="en-US" altLang="zh-TW" dirty="0" smtClean="0"/>
          </a:p>
          <a:p>
            <a:r>
              <a:rPr lang="en-US" altLang="zh-TW" dirty="0" smtClean="0"/>
              <a:t>OFB</a:t>
            </a:r>
            <a:r>
              <a:rPr lang="zh-TW" altLang="en-US" dirty="0" smtClean="0"/>
              <a:t>有</a:t>
            </a:r>
            <a:r>
              <a:rPr lang="en-US" altLang="zh-TW" dirty="0" smtClean="0"/>
              <a:t>CFB</a:t>
            </a:r>
            <a:r>
              <a:rPr lang="zh-TW" altLang="en-US" dirty="0" smtClean="0"/>
              <a:t>的所有好處，由於一個區塊運算不需以靠上一區塊的結果，所以有平行運算的可能。</a:t>
            </a:r>
            <a:endParaRPr lang="en-US" altLang="zh-TW" dirty="0" smtClean="0"/>
          </a:p>
          <a:p>
            <a:r>
              <a:rPr lang="zh-TW" altLang="en-US" dirty="0" smtClean="0"/>
              <a:t>缺點是對稱式加密過程中若發生錯誤，錯誤會往下擴散。</a:t>
            </a:r>
            <a:endParaRPr lang="en-US" altLang="zh-TW" dirty="0" smtClean="0"/>
          </a:p>
          <a:p>
            <a:endParaRPr lang="en-US" altLang="zh-TW" dirty="0" smtClean="0"/>
          </a:p>
        </p:txBody>
      </p:sp>
      <p:sp>
        <p:nvSpPr>
          <p:cNvPr id="6" name="流程圖: 文件 5"/>
          <p:cNvSpPr/>
          <p:nvPr/>
        </p:nvSpPr>
        <p:spPr>
          <a:xfrm>
            <a:off x="521494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4" name="矩形 13"/>
          <p:cNvSpPr/>
          <p:nvPr/>
        </p:nvSpPr>
        <p:spPr>
          <a:xfrm>
            <a:off x="5214942"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45" idx="4"/>
            <a:endCxn id="14" idx="0"/>
          </p:cNvCxnSpPr>
          <p:nvPr/>
        </p:nvCxnSpPr>
        <p:spPr>
          <a:xfrm rot="5400000">
            <a:off x="4786314"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600076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8" name="矩形 47"/>
          <p:cNvSpPr/>
          <p:nvPr/>
        </p:nvSpPr>
        <p:spPr>
          <a:xfrm>
            <a:off x="6000760"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61" idx="4"/>
            <a:endCxn id="48" idx="0"/>
          </p:cNvCxnSpPr>
          <p:nvPr/>
        </p:nvCxnSpPr>
        <p:spPr>
          <a:xfrm rot="5400000">
            <a:off x="5572132"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786578"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3" name="矩形 52"/>
          <p:cNvSpPr/>
          <p:nvPr/>
        </p:nvSpPr>
        <p:spPr>
          <a:xfrm>
            <a:off x="6786578"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62" idx="4"/>
            <a:endCxn id="53" idx="0"/>
          </p:cNvCxnSpPr>
          <p:nvPr/>
        </p:nvCxnSpPr>
        <p:spPr>
          <a:xfrm rot="5400000">
            <a:off x="6357950"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57239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8" name="矩形 57"/>
          <p:cNvSpPr/>
          <p:nvPr/>
        </p:nvSpPr>
        <p:spPr>
          <a:xfrm>
            <a:off x="7572396"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63" idx="4"/>
            <a:endCxn id="58" idx="0"/>
          </p:cNvCxnSpPr>
          <p:nvPr/>
        </p:nvCxnSpPr>
        <p:spPr>
          <a:xfrm rot="5400000">
            <a:off x="7143768"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6" idx="2"/>
            <a:endCxn id="45" idx="0"/>
          </p:cNvCxnSpPr>
          <p:nvPr/>
        </p:nvCxnSpPr>
        <p:spPr>
          <a:xfrm rot="5400000">
            <a:off x="537228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46" idx="2"/>
            <a:endCxn id="61" idx="0"/>
          </p:cNvCxnSpPr>
          <p:nvPr/>
        </p:nvCxnSpPr>
        <p:spPr>
          <a:xfrm rot="5400000">
            <a:off x="615810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51" idx="2"/>
            <a:endCxn id="62" idx="0"/>
          </p:cNvCxnSpPr>
          <p:nvPr/>
        </p:nvCxnSpPr>
        <p:spPr>
          <a:xfrm rot="5400000">
            <a:off x="6943920"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56" idx="2"/>
            <a:endCxn id="63" idx="0"/>
          </p:cNvCxnSpPr>
          <p:nvPr/>
        </p:nvCxnSpPr>
        <p:spPr>
          <a:xfrm rot="5400000">
            <a:off x="772973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或 44"/>
          <p:cNvSpPr/>
          <p:nvPr/>
        </p:nvSpPr>
        <p:spPr>
          <a:xfrm>
            <a:off x="535781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1" name="流程圖: 或 60"/>
          <p:cNvSpPr/>
          <p:nvPr/>
        </p:nvSpPr>
        <p:spPr>
          <a:xfrm>
            <a:off x="614363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2" name="流程圖: 或 61"/>
          <p:cNvSpPr/>
          <p:nvPr/>
        </p:nvSpPr>
        <p:spPr>
          <a:xfrm>
            <a:off x="6929454"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3" name="流程圖: 或 62"/>
          <p:cNvSpPr/>
          <p:nvPr/>
        </p:nvSpPr>
        <p:spPr>
          <a:xfrm>
            <a:off x="771527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6" name="橢圓 65"/>
          <p:cNvSpPr/>
          <p:nvPr/>
        </p:nvSpPr>
        <p:spPr>
          <a:xfrm>
            <a:off x="5786446"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84" name="圓角矩形 83"/>
          <p:cNvSpPr/>
          <p:nvPr/>
        </p:nvSpPr>
        <p:spPr>
          <a:xfrm>
            <a:off x="4857752" y="3714752"/>
            <a:ext cx="500066"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IV</a:t>
            </a:r>
            <a:endParaRPr lang="zh-TW" altLang="en-US" dirty="0">
              <a:latin typeface="Calibri" pitchFamily="34" charset="0"/>
            </a:endParaRPr>
          </a:p>
        </p:txBody>
      </p:sp>
      <p:cxnSp>
        <p:nvCxnSpPr>
          <p:cNvPr id="72" name="直線單箭頭接點 71"/>
          <p:cNvCxnSpPr>
            <a:stCxn id="66" idx="0"/>
            <a:endCxn id="61" idx="3"/>
          </p:cNvCxnSpPr>
          <p:nvPr/>
        </p:nvCxnSpPr>
        <p:spPr>
          <a:xfrm rot="5400000" flipH="1" flipV="1">
            <a:off x="5911463"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6572264"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9" name="直線單箭頭接點 88"/>
          <p:cNvCxnSpPr>
            <a:stCxn id="87" idx="0"/>
            <a:endCxn id="62" idx="3"/>
          </p:cNvCxnSpPr>
          <p:nvPr/>
        </p:nvCxnSpPr>
        <p:spPr>
          <a:xfrm rot="5400000" flipH="1" flipV="1">
            <a:off x="6697281"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7358082"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95" name="直線單箭頭接點 94"/>
          <p:cNvCxnSpPr>
            <a:stCxn id="94" idx="0"/>
            <a:endCxn id="63" idx="3"/>
          </p:cNvCxnSpPr>
          <p:nvPr/>
        </p:nvCxnSpPr>
        <p:spPr>
          <a:xfrm rot="5400000" flipH="1" flipV="1">
            <a:off x="7483099"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4929190"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102" name="直線單箭頭接點 101"/>
          <p:cNvCxnSpPr>
            <a:stCxn id="101" idx="0"/>
            <a:endCxn id="45" idx="3"/>
          </p:cNvCxnSpPr>
          <p:nvPr/>
        </p:nvCxnSpPr>
        <p:spPr>
          <a:xfrm rot="5400000" flipH="1" flipV="1">
            <a:off x="5089926" y="2823047"/>
            <a:ext cx="338061"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01" idx="6"/>
            <a:endCxn id="66" idx="2"/>
          </p:cNvCxnSpPr>
          <p:nvPr/>
        </p:nvCxnSpPr>
        <p:spPr>
          <a:xfrm>
            <a:off x="5286380" y="3321843"/>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66" idx="6"/>
            <a:endCxn id="87" idx="2"/>
          </p:cNvCxnSpPr>
          <p:nvPr/>
        </p:nvCxnSpPr>
        <p:spPr>
          <a:xfrm>
            <a:off x="6143636" y="3321843"/>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87" idx="6"/>
            <a:endCxn id="94" idx="2"/>
          </p:cNvCxnSpPr>
          <p:nvPr/>
        </p:nvCxnSpPr>
        <p:spPr>
          <a:xfrm>
            <a:off x="6929454" y="3321843"/>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84" idx="0"/>
            <a:endCxn id="101" idx="4"/>
          </p:cNvCxnSpPr>
          <p:nvPr/>
        </p:nvCxnSpPr>
        <p:spPr>
          <a:xfrm rot="5400000" flipH="1" flipV="1">
            <a:off x="5000628"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CTR</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Counter</a:t>
            </a:r>
            <a:r>
              <a:rPr lang="zh-TW" altLang="en-US" dirty="0" smtClean="0"/>
              <a:t> </a:t>
            </a:r>
            <a:r>
              <a:rPr lang="en-US" altLang="zh-TW" dirty="0" smtClean="0"/>
              <a:t>(CTR)</a:t>
            </a:r>
            <a:r>
              <a:rPr lang="zh-TW" altLang="en-US" dirty="0" smtClean="0"/>
              <a:t> 模式又類似</a:t>
            </a:r>
            <a:r>
              <a:rPr lang="en-US" altLang="zh-TW" dirty="0" smtClean="0"/>
              <a:t>OFB</a:t>
            </a:r>
            <a:r>
              <a:rPr lang="zh-TW" altLang="en-US" dirty="0" smtClean="0"/>
              <a:t>，只是與每塊原文做</a:t>
            </a:r>
            <a:r>
              <a:rPr lang="en-US" altLang="zh-TW" dirty="0" smtClean="0"/>
              <a:t>XOR</a:t>
            </a:r>
            <a:r>
              <a:rPr lang="zh-TW" altLang="en-US" dirty="0" smtClean="0"/>
              <a:t>的是由計數器 </a:t>
            </a:r>
            <a:r>
              <a:rPr lang="en-US" altLang="zh-TW" dirty="0" smtClean="0"/>
              <a:t>(counter)</a:t>
            </a:r>
            <a:r>
              <a:rPr lang="zh-TW" altLang="en-US" dirty="0" smtClean="0"/>
              <a:t>產生的新</a:t>
            </a:r>
            <a:r>
              <a:rPr lang="en-US" altLang="zh-TW" dirty="0" smtClean="0"/>
              <a:t>IV</a:t>
            </a:r>
            <a:r>
              <a:rPr lang="zh-TW" altLang="en-US" dirty="0" smtClean="0"/>
              <a:t>以對稱金鑰加密後的值。</a:t>
            </a:r>
            <a:endParaRPr lang="en-US" altLang="zh-TW" dirty="0" smtClean="0"/>
          </a:p>
          <a:p>
            <a:r>
              <a:rPr lang="en-US" altLang="zh-TW" dirty="0" smtClean="0"/>
              <a:t>CTR</a:t>
            </a:r>
            <a:r>
              <a:rPr lang="zh-TW" altLang="en-US" dirty="0" smtClean="0"/>
              <a:t>當然也是一次性密碼本的觀念。但每一區塊所需的密碼都是獨立產生，因此整本密碼本都可以一次先算出來。</a:t>
            </a:r>
            <a:endParaRPr lang="en-US" altLang="zh-TW" dirty="0" smtClean="0"/>
          </a:p>
          <a:p>
            <a:r>
              <a:rPr lang="en-US" altLang="zh-TW" dirty="0" smtClean="0"/>
              <a:t>CTR</a:t>
            </a:r>
            <a:r>
              <a:rPr lang="zh-TW" altLang="en-US" dirty="0" smtClean="0"/>
              <a:t>可以做到完全的平行運算，且擁有許多其它模式的好處。它的風險在</a:t>
            </a:r>
            <a:r>
              <a:rPr lang="en-US" altLang="zh-TW" dirty="0" smtClean="0"/>
              <a:t>counter</a:t>
            </a:r>
            <a:r>
              <a:rPr lang="zh-TW" altLang="en-US" dirty="0" smtClean="0"/>
              <a:t>的設計，若過度呆板、可預料，那麼</a:t>
            </a:r>
            <a:r>
              <a:rPr lang="en-US" altLang="zh-TW" dirty="0" smtClean="0"/>
              <a:t>CTR</a:t>
            </a:r>
            <a:r>
              <a:rPr lang="zh-TW" altLang="en-US" dirty="0" smtClean="0"/>
              <a:t>又與最基本的</a:t>
            </a:r>
            <a:r>
              <a:rPr lang="en-US" altLang="zh-TW" dirty="0" smtClean="0"/>
              <a:t>ECB</a:t>
            </a:r>
            <a:r>
              <a:rPr lang="zh-TW" altLang="en-US" dirty="0" smtClean="0"/>
              <a:t>類似了。</a:t>
            </a:r>
            <a:endParaRPr lang="en-US" altLang="zh-TW" dirty="0" smtClean="0"/>
          </a:p>
        </p:txBody>
      </p:sp>
      <p:sp>
        <p:nvSpPr>
          <p:cNvPr id="39" name="矩形 38"/>
          <p:cNvSpPr/>
          <p:nvPr/>
        </p:nvSpPr>
        <p:spPr>
          <a:xfrm>
            <a:off x="4714876" y="1357298"/>
            <a:ext cx="3643338" cy="378621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41" name="流程圖: 文件 40"/>
          <p:cNvSpPr/>
          <p:nvPr/>
        </p:nvSpPr>
        <p:spPr>
          <a:xfrm>
            <a:off x="521494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43" name="矩形 42"/>
          <p:cNvSpPr/>
          <p:nvPr/>
        </p:nvSpPr>
        <p:spPr>
          <a:xfrm>
            <a:off x="5214942"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47" name="直線單箭頭接點 46"/>
          <p:cNvCxnSpPr>
            <a:stCxn id="74" idx="4"/>
            <a:endCxn id="43" idx="0"/>
          </p:cNvCxnSpPr>
          <p:nvPr/>
        </p:nvCxnSpPr>
        <p:spPr>
          <a:xfrm rot="5400000">
            <a:off x="4786314"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流程圖: 文件 49"/>
          <p:cNvSpPr/>
          <p:nvPr/>
        </p:nvSpPr>
        <p:spPr>
          <a:xfrm>
            <a:off x="600076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52" name="矩形 51"/>
          <p:cNvSpPr/>
          <p:nvPr/>
        </p:nvSpPr>
        <p:spPr>
          <a:xfrm>
            <a:off x="6000760"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55" name="直線單箭頭接點 54"/>
          <p:cNvCxnSpPr>
            <a:stCxn id="75" idx="4"/>
            <a:endCxn id="52" idx="0"/>
          </p:cNvCxnSpPr>
          <p:nvPr/>
        </p:nvCxnSpPr>
        <p:spPr>
          <a:xfrm rot="5400000">
            <a:off x="5572132"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流程圖: 文件 56"/>
          <p:cNvSpPr/>
          <p:nvPr/>
        </p:nvSpPr>
        <p:spPr>
          <a:xfrm>
            <a:off x="6786578"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60" name="矩形 59"/>
          <p:cNvSpPr/>
          <p:nvPr/>
        </p:nvSpPr>
        <p:spPr>
          <a:xfrm>
            <a:off x="6786578"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64" name="直線單箭頭接點 63"/>
          <p:cNvCxnSpPr>
            <a:stCxn id="76" idx="4"/>
            <a:endCxn id="60" idx="0"/>
          </p:cNvCxnSpPr>
          <p:nvPr/>
        </p:nvCxnSpPr>
        <p:spPr>
          <a:xfrm rot="5400000">
            <a:off x="6357950"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流程圖: 文件 64"/>
          <p:cNvSpPr/>
          <p:nvPr/>
        </p:nvSpPr>
        <p:spPr>
          <a:xfrm>
            <a:off x="757239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67" name="矩形 66"/>
          <p:cNvSpPr/>
          <p:nvPr/>
        </p:nvSpPr>
        <p:spPr>
          <a:xfrm>
            <a:off x="7572396"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68" name="直線單箭頭接點 67"/>
          <p:cNvCxnSpPr>
            <a:stCxn id="77" idx="4"/>
            <a:endCxn id="67" idx="0"/>
          </p:cNvCxnSpPr>
          <p:nvPr/>
        </p:nvCxnSpPr>
        <p:spPr>
          <a:xfrm rot="5400000">
            <a:off x="7143768"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41" idx="2"/>
            <a:endCxn id="74" idx="0"/>
          </p:cNvCxnSpPr>
          <p:nvPr/>
        </p:nvCxnSpPr>
        <p:spPr>
          <a:xfrm rot="5400000">
            <a:off x="537228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50" idx="2"/>
            <a:endCxn id="75" idx="0"/>
          </p:cNvCxnSpPr>
          <p:nvPr/>
        </p:nvCxnSpPr>
        <p:spPr>
          <a:xfrm rot="5400000">
            <a:off x="615810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57" idx="2"/>
            <a:endCxn id="76" idx="0"/>
          </p:cNvCxnSpPr>
          <p:nvPr/>
        </p:nvCxnSpPr>
        <p:spPr>
          <a:xfrm rot="5400000">
            <a:off x="6943920"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5" idx="2"/>
            <a:endCxn id="77" idx="0"/>
          </p:cNvCxnSpPr>
          <p:nvPr/>
        </p:nvCxnSpPr>
        <p:spPr>
          <a:xfrm rot="5400000">
            <a:off x="772973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流程圖: 或 73"/>
          <p:cNvSpPr/>
          <p:nvPr/>
        </p:nvSpPr>
        <p:spPr>
          <a:xfrm>
            <a:off x="535781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5" name="流程圖: 或 74"/>
          <p:cNvSpPr/>
          <p:nvPr/>
        </p:nvSpPr>
        <p:spPr>
          <a:xfrm>
            <a:off x="614363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6" name="流程圖: 或 75"/>
          <p:cNvSpPr/>
          <p:nvPr/>
        </p:nvSpPr>
        <p:spPr>
          <a:xfrm>
            <a:off x="6929454"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7" name="流程圖: 或 76"/>
          <p:cNvSpPr/>
          <p:nvPr/>
        </p:nvSpPr>
        <p:spPr>
          <a:xfrm>
            <a:off x="771527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8" name="橢圓 77"/>
          <p:cNvSpPr/>
          <p:nvPr/>
        </p:nvSpPr>
        <p:spPr>
          <a:xfrm>
            <a:off x="5786446"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0" name="直線單箭頭接點 79"/>
          <p:cNvCxnSpPr>
            <a:stCxn id="78" idx="0"/>
            <a:endCxn id="75" idx="3"/>
          </p:cNvCxnSpPr>
          <p:nvPr/>
        </p:nvCxnSpPr>
        <p:spPr>
          <a:xfrm rot="5400000" flipH="1" flipV="1">
            <a:off x="5911463"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6572264"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2" name="直線單箭頭接點 81"/>
          <p:cNvCxnSpPr>
            <a:stCxn id="81" idx="0"/>
            <a:endCxn id="76" idx="3"/>
          </p:cNvCxnSpPr>
          <p:nvPr/>
        </p:nvCxnSpPr>
        <p:spPr>
          <a:xfrm rot="5400000" flipH="1" flipV="1">
            <a:off x="6697281"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橢圓 82"/>
          <p:cNvSpPr/>
          <p:nvPr/>
        </p:nvSpPr>
        <p:spPr>
          <a:xfrm>
            <a:off x="7358082"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5" name="直線單箭頭接點 84"/>
          <p:cNvCxnSpPr>
            <a:stCxn id="83" idx="0"/>
            <a:endCxn id="77" idx="3"/>
          </p:cNvCxnSpPr>
          <p:nvPr/>
        </p:nvCxnSpPr>
        <p:spPr>
          <a:xfrm rot="5400000" flipH="1" flipV="1">
            <a:off x="7483099"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4929190"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8" name="直線單箭頭接點 87"/>
          <p:cNvCxnSpPr>
            <a:stCxn id="86" idx="0"/>
            <a:endCxn id="74" idx="3"/>
          </p:cNvCxnSpPr>
          <p:nvPr/>
        </p:nvCxnSpPr>
        <p:spPr>
          <a:xfrm rot="5400000" flipH="1" flipV="1">
            <a:off x="5089926" y="2823047"/>
            <a:ext cx="338061"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111" idx="0"/>
            <a:endCxn id="86" idx="4"/>
          </p:cNvCxnSpPr>
          <p:nvPr/>
        </p:nvCxnSpPr>
        <p:spPr>
          <a:xfrm rot="5400000" flipH="1" flipV="1">
            <a:off x="5000628"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圓角矩形 95"/>
          <p:cNvSpPr/>
          <p:nvPr/>
        </p:nvSpPr>
        <p:spPr>
          <a:xfrm>
            <a:off x="5643570" y="3713958"/>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CTR+1</a:t>
            </a:r>
            <a:endParaRPr lang="zh-TW" altLang="en-US" sz="1100" dirty="0">
              <a:latin typeface="Calibri" pitchFamily="34" charset="0"/>
            </a:endParaRPr>
          </a:p>
        </p:txBody>
      </p:sp>
      <p:cxnSp>
        <p:nvCxnSpPr>
          <p:cNvPr id="97" name="直線單箭頭接點 96"/>
          <p:cNvCxnSpPr>
            <a:stCxn id="96" idx="0"/>
            <a:endCxn id="78" idx="4"/>
          </p:cNvCxnSpPr>
          <p:nvPr/>
        </p:nvCxnSpPr>
        <p:spPr>
          <a:xfrm rot="5400000" flipH="1" flipV="1">
            <a:off x="5858281" y="3607198"/>
            <a:ext cx="213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112" idx="0"/>
            <a:endCxn id="81" idx="4"/>
          </p:cNvCxnSpPr>
          <p:nvPr/>
        </p:nvCxnSpPr>
        <p:spPr>
          <a:xfrm rot="5400000" flipH="1" flipV="1">
            <a:off x="6643702"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113" idx="0"/>
            <a:endCxn id="83" idx="4"/>
          </p:cNvCxnSpPr>
          <p:nvPr/>
        </p:nvCxnSpPr>
        <p:spPr>
          <a:xfrm rot="5400000" flipH="1" flipV="1">
            <a:off x="7429520"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圓角矩形 110"/>
          <p:cNvSpPr/>
          <p:nvPr/>
        </p:nvSpPr>
        <p:spPr>
          <a:xfrm>
            <a:off x="4786314" y="3714752"/>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a:t>
            </a:r>
            <a:endParaRPr lang="zh-TW" altLang="en-US" sz="1100" dirty="0">
              <a:latin typeface="Calibri" pitchFamily="34" charset="0"/>
            </a:endParaRPr>
          </a:p>
        </p:txBody>
      </p:sp>
      <p:sp>
        <p:nvSpPr>
          <p:cNvPr id="112" name="圓角矩形 111"/>
          <p:cNvSpPr/>
          <p:nvPr/>
        </p:nvSpPr>
        <p:spPr>
          <a:xfrm>
            <a:off x="6429388" y="3714752"/>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CTR+2</a:t>
            </a:r>
            <a:endParaRPr lang="zh-TW" altLang="en-US" sz="1100" dirty="0">
              <a:latin typeface="Calibri" pitchFamily="34" charset="0"/>
            </a:endParaRPr>
          </a:p>
        </p:txBody>
      </p:sp>
      <p:sp>
        <p:nvSpPr>
          <p:cNvPr id="113" name="圓角矩形 112"/>
          <p:cNvSpPr/>
          <p:nvPr/>
        </p:nvSpPr>
        <p:spPr>
          <a:xfrm>
            <a:off x="7215206" y="3714752"/>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CTR+3</a:t>
            </a:r>
            <a:endParaRPr lang="zh-TW" altLang="en-US" sz="1100"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Triple DES</a:t>
            </a:r>
            <a:endParaRPr lang="zh-TW" altLang="en-US" dirty="0"/>
          </a:p>
        </p:txBody>
      </p:sp>
      <p:sp>
        <p:nvSpPr>
          <p:cNvPr id="4" name="內容版面配置區 3"/>
          <p:cNvSpPr>
            <a:spLocks noGrp="1"/>
          </p:cNvSpPr>
          <p:nvPr>
            <p:ph sz="half" idx="1"/>
          </p:nvPr>
        </p:nvSpPr>
        <p:spPr>
          <a:xfrm>
            <a:off x="285720" y="1285860"/>
            <a:ext cx="3638208" cy="5286412"/>
          </a:xfrm>
        </p:spPr>
        <p:txBody>
          <a:bodyPr>
            <a:normAutofit/>
          </a:bodyPr>
          <a:lstStyle/>
          <a:p>
            <a:r>
              <a:rPr lang="en-US" altLang="zh-TW" dirty="0" smtClean="0"/>
              <a:t>Triple DES (TDES </a:t>
            </a:r>
            <a:r>
              <a:rPr lang="zh-TW" altLang="en-US" dirty="0" smtClean="0"/>
              <a:t>或稱 </a:t>
            </a:r>
            <a:r>
              <a:rPr lang="en-US" altLang="zh-TW" dirty="0" smtClean="0"/>
              <a:t>3DES)</a:t>
            </a:r>
            <a:r>
              <a:rPr lang="zh-TW" altLang="en-US" dirty="0" smtClean="0"/>
              <a:t>是將標準的</a:t>
            </a:r>
            <a:r>
              <a:rPr lang="en-US" altLang="zh-TW" dirty="0" smtClean="0"/>
              <a:t>DES</a:t>
            </a:r>
            <a:r>
              <a:rPr lang="zh-TW" altLang="en-US" dirty="0" smtClean="0"/>
              <a:t>運算三次，每次使用不同的金鑰。其目的在解決</a:t>
            </a:r>
            <a:r>
              <a:rPr lang="en-US" altLang="zh-TW" dirty="0" smtClean="0"/>
              <a:t>56-bit</a:t>
            </a:r>
            <a:r>
              <a:rPr lang="zh-TW" altLang="en-US" dirty="0" smtClean="0"/>
              <a:t>金鑰長度不足的問題。</a:t>
            </a:r>
            <a:endParaRPr lang="en-US" altLang="zh-TW" dirty="0" smtClean="0"/>
          </a:p>
          <a:p>
            <a:r>
              <a:rPr lang="en-US" altLang="zh-TW" dirty="0" smtClean="0"/>
              <a:t>TDES</a:t>
            </a:r>
            <a:r>
              <a:rPr lang="zh-TW" altLang="en-US" dirty="0" smtClean="0"/>
              <a:t>已使用近三十年，正逐步被</a:t>
            </a:r>
            <a:r>
              <a:rPr lang="en-US" altLang="zh-TW" dirty="0" smtClean="0"/>
              <a:t>AES</a:t>
            </a:r>
            <a:r>
              <a:rPr lang="zh-TW" altLang="en-US" dirty="0" smtClean="0"/>
              <a:t>取代。</a:t>
            </a:r>
            <a:endParaRPr lang="en-US" altLang="zh-TW" dirty="0" smtClean="0"/>
          </a:p>
          <a:p>
            <a:r>
              <a:rPr lang="en-US" altLang="zh-TW" dirty="0" smtClean="0"/>
              <a:t>TDES</a:t>
            </a:r>
            <a:r>
              <a:rPr lang="zh-TW" altLang="en-US" dirty="0" smtClean="0"/>
              <a:t>的金鑰長度為</a:t>
            </a:r>
            <a:r>
              <a:rPr lang="en-US" altLang="zh-TW" dirty="0" smtClean="0"/>
              <a:t>168</a:t>
            </a:r>
            <a:r>
              <a:rPr lang="zh-TW" altLang="en-US" dirty="0" smtClean="0"/>
              <a:t>位元</a:t>
            </a:r>
            <a:r>
              <a:rPr lang="en-US" altLang="zh-TW" dirty="0" smtClean="0"/>
              <a:t>(3X56)</a:t>
            </a:r>
            <a:r>
              <a:rPr lang="zh-TW" altLang="en-US" dirty="0" smtClean="0"/>
              <a:t>，但安全強度約當</a:t>
            </a:r>
            <a:r>
              <a:rPr lang="en-US" altLang="zh-TW" dirty="0" smtClean="0"/>
              <a:t>112</a:t>
            </a:r>
            <a:r>
              <a:rPr lang="zh-TW" altLang="en-US" dirty="0" smtClean="0"/>
              <a:t>位元。</a:t>
            </a:r>
            <a:endParaRPr lang="en-US" altLang="zh-TW" dirty="0" smtClean="0"/>
          </a:p>
        </p:txBody>
      </p:sp>
      <p:grpSp>
        <p:nvGrpSpPr>
          <p:cNvPr id="2" name="群組 177"/>
          <p:cNvGrpSpPr/>
          <p:nvPr/>
        </p:nvGrpSpPr>
        <p:grpSpPr>
          <a:xfrm>
            <a:off x="4529062" y="1428736"/>
            <a:ext cx="3643338" cy="4714908"/>
            <a:chOff x="4786314" y="1428736"/>
            <a:chExt cx="3643338" cy="4714908"/>
          </a:xfrm>
        </p:grpSpPr>
        <p:sp>
          <p:nvSpPr>
            <p:cNvPr id="59" name="矩形 58"/>
            <p:cNvSpPr/>
            <p:nvPr/>
          </p:nvSpPr>
          <p:spPr>
            <a:xfrm>
              <a:off x="4857752" y="2500306"/>
              <a:ext cx="857256" cy="2714644"/>
            </a:xfrm>
            <a:prstGeom prst="rect">
              <a:avLst/>
            </a:prstGeom>
            <a:solidFill>
              <a:srgbClr val="FFFFCC"/>
            </a:solidFill>
            <a:ln>
              <a:solidFill>
                <a:srgbClr val="9F37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7" name="矩形 6"/>
            <p:cNvSpPr/>
            <p:nvPr/>
          </p:nvSpPr>
          <p:spPr>
            <a:xfrm>
              <a:off x="4911331" y="2600848"/>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IP</a:t>
              </a:r>
              <a:endParaRPr lang="zh-TW" altLang="en-US" sz="1400" dirty="0">
                <a:latin typeface="Calibri" pitchFamily="34" charset="0"/>
              </a:endParaRPr>
            </a:p>
          </p:txBody>
        </p:sp>
        <p:sp>
          <p:nvSpPr>
            <p:cNvPr id="8" name="矩形 7"/>
            <p:cNvSpPr/>
            <p:nvPr/>
          </p:nvSpPr>
          <p:spPr>
            <a:xfrm>
              <a:off x="5105800" y="2868961"/>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9" name="矩形 8"/>
            <p:cNvSpPr/>
            <p:nvPr/>
          </p:nvSpPr>
          <p:spPr>
            <a:xfrm>
              <a:off x="5105800" y="3304645"/>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0" name="流程圖: 或 9"/>
            <p:cNvSpPr/>
            <p:nvPr/>
          </p:nvSpPr>
          <p:spPr>
            <a:xfrm>
              <a:off x="4911331" y="2902476"/>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11" name="流程圖: 或 10"/>
            <p:cNvSpPr/>
            <p:nvPr/>
          </p:nvSpPr>
          <p:spPr>
            <a:xfrm>
              <a:off x="4911331" y="3338159"/>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12" name="直線單箭頭接點 11"/>
            <p:cNvCxnSpPr>
              <a:endCxn id="10" idx="0"/>
            </p:cNvCxnSpPr>
            <p:nvPr/>
          </p:nvCxnSpPr>
          <p:spPr>
            <a:xfrm rot="5400000">
              <a:off x="4899865" y="2835511"/>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rot="5400000">
              <a:off x="5437987" y="2936053"/>
              <a:ext cx="335141"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rot="10800000" flipV="1">
              <a:off x="4966894" y="3103560"/>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1" idx="0"/>
            </p:cNvCxnSpPr>
            <p:nvPr/>
          </p:nvCxnSpPr>
          <p:spPr>
            <a:xfrm rot="5400000">
              <a:off x="4916622" y="3287952"/>
              <a:ext cx="100542"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3"/>
            </p:cNvCxnSpPr>
            <p:nvPr/>
          </p:nvCxnSpPr>
          <p:spPr>
            <a:xfrm rot="10800000">
              <a:off x="5439178" y="2969504"/>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1"/>
              <a:endCxn id="10" idx="6"/>
            </p:cNvCxnSpPr>
            <p:nvPr/>
          </p:nvCxnSpPr>
          <p:spPr>
            <a:xfrm rot="10800000">
              <a:off x="5022457" y="2969504"/>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0" idx="4"/>
            </p:cNvCxnSpPr>
            <p:nvPr/>
          </p:nvCxnSpPr>
          <p:spPr>
            <a:xfrm rot="5400000">
              <a:off x="4933379" y="307011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4966894"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rot="5400000">
              <a:off x="5427613" y="3388462"/>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10800000" flipV="1">
              <a:off x="4966894"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4933688" y="3505421"/>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966894" y="3103560"/>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9" idx="3"/>
            </p:cNvCxnSpPr>
            <p:nvPr/>
          </p:nvCxnSpPr>
          <p:spPr>
            <a:xfrm rot="10800000">
              <a:off x="5439178" y="3405187"/>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9" idx="1"/>
              <a:endCxn id="11" idx="6"/>
            </p:cNvCxnSpPr>
            <p:nvPr/>
          </p:nvCxnSpPr>
          <p:spPr>
            <a:xfrm rot="10800000">
              <a:off x="5022457" y="3405187"/>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rot="5400000">
              <a:off x="5544571" y="3706878"/>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rot="5400000">
              <a:off x="4933688" y="3706506"/>
              <a:ext cx="67029" cy="61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911331" y="4946837"/>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FP</a:t>
              </a:r>
              <a:endParaRPr lang="zh-TW" altLang="en-US" sz="1400" dirty="0">
                <a:latin typeface="Calibri" pitchFamily="34" charset="0"/>
              </a:endParaRPr>
            </a:p>
          </p:txBody>
        </p:sp>
        <p:sp>
          <p:nvSpPr>
            <p:cNvPr id="29" name="矩形 28"/>
            <p:cNvSpPr/>
            <p:nvPr/>
          </p:nvSpPr>
          <p:spPr>
            <a:xfrm>
              <a:off x="5105800" y="4645210"/>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30" name="矩形 29"/>
            <p:cNvSpPr/>
            <p:nvPr/>
          </p:nvSpPr>
          <p:spPr>
            <a:xfrm>
              <a:off x="5105800" y="4209526"/>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31" name="流程圖: 或 30"/>
            <p:cNvSpPr/>
            <p:nvPr/>
          </p:nvSpPr>
          <p:spPr>
            <a:xfrm flipV="1">
              <a:off x="4911331" y="4678724"/>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32" name="流程圖: 或 31"/>
            <p:cNvSpPr/>
            <p:nvPr/>
          </p:nvSpPr>
          <p:spPr>
            <a:xfrm flipV="1">
              <a:off x="4911331" y="4243040"/>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33" name="直線單箭頭接點 32"/>
            <p:cNvCxnSpPr/>
            <p:nvPr/>
          </p:nvCxnSpPr>
          <p:spPr>
            <a:xfrm rot="5400000">
              <a:off x="4899865" y="4879128"/>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10800000">
              <a:off x="4966894" y="4477639"/>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endCxn id="29" idx="3"/>
            </p:cNvCxnSpPr>
            <p:nvPr/>
          </p:nvCxnSpPr>
          <p:spPr>
            <a:xfrm rot="10800000" flipV="1">
              <a:off x="5439178" y="4745007"/>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29" idx="1"/>
              <a:endCxn id="31" idx="6"/>
            </p:cNvCxnSpPr>
            <p:nvPr/>
          </p:nvCxnSpPr>
          <p:spPr>
            <a:xfrm rot="10800000">
              <a:off x="5022457" y="4745752"/>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4966894"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rot="16200000" flipV="1">
              <a:off x="5427613" y="4326485"/>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rot="10800000">
              <a:off x="4966894"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V="1">
              <a:off x="4966894" y="4477639"/>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endCxn id="30" idx="3"/>
            </p:cNvCxnSpPr>
            <p:nvPr/>
          </p:nvCxnSpPr>
          <p:spPr>
            <a:xfrm rot="10800000" flipV="1">
              <a:off x="5439178" y="4309324"/>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30" idx="1"/>
              <a:endCxn id="32" idx="6"/>
            </p:cNvCxnSpPr>
            <p:nvPr/>
          </p:nvCxnSpPr>
          <p:spPr>
            <a:xfrm rot="10800000">
              <a:off x="5022457" y="4310069"/>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rot="16200000" flipV="1">
              <a:off x="5544571" y="400776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rot="16200000" flipV="1">
              <a:off x="4933688" y="4008133"/>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5400000">
              <a:off x="4849594" y="3857692"/>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5400000">
              <a:off x="5460477" y="3857319"/>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rot="5400000">
              <a:off x="4933070" y="4209590"/>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31" idx="4"/>
            </p:cNvCxnSpPr>
            <p:nvPr/>
          </p:nvCxnSpPr>
          <p:spPr>
            <a:xfrm rot="5400000">
              <a:off x="4933379" y="4645274"/>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5400000">
              <a:off x="5438296" y="4779330"/>
              <a:ext cx="335141"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線接點 55"/>
            <p:cNvCxnSpPr>
              <a:stCxn id="32" idx="0"/>
            </p:cNvCxnSpPr>
            <p:nvPr/>
          </p:nvCxnSpPr>
          <p:spPr>
            <a:xfrm rot="5400000">
              <a:off x="4916622" y="4427432"/>
              <a:ext cx="100542" cy="617"/>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215074" y="2500306"/>
              <a:ext cx="857256" cy="2714644"/>
            </a:xfrm>
            <a:prstGeom prst="rect">
              <a:avLst/>
            </a:prstGeom>
            <a:solidFill>
              <a:srgbClr val="FFFFCC"/>
            </a:solidFill>
            <a:ln>
              <a:solidFill>
                <a:srgbClr val="9F37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63" name="矩形 62"/>
            <p:cNvSpPr/>
            <p:nvPr/>
          </p:nvSpPr>
          <p:spPr>
            <a:xfrm>
              <a:off x="6268653" y="2600848"/>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IP</a:t>
              </a:r>
              <a:endParaRPr lang="zh-TW" altLang="en-US" sz="1400" dirty="0">
                <a:latin typeface="Calibri" pitchFamily="34" charset="0"/>
              </a:endParaRPr>
            </a:p>
          </p:txBody>
        </p:sp>
        <p:sp>
          <p:nvSpPr>
            <p:cNvPr id="64" name="矩形 63"/>
            <p:cNvSpPr/>
            <p:nvPr/>
          </p:nvSpPr>
          <p:spPr>
            <a:xfrm>
              <a:off x="6463122" y="2868961"/>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65" name="矩形 64"/>
            <p:cNvSpPr/>
            <p:nvPr/>
          </p:nvSpPr>
          <p:spPr>
            <a:xfrm>
              <a:off x="6463122" y="3304645"/>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66" name="流程圖: 或 65"/>
            <p:cNvSpPr/>
            <p:nvPr/>
          </p:nvSpPr>
          <p:spPr>
            <a:xfrm>
              <a:off x="6268653" y="2902476"/>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67" name="流程圖: 或 66"/>
            <p:cNvSpPr/>
            <p:nvPr/>
          </p:nvSpPr>
          <p:spPr>
            <a:xfrm>
              <a:off x="6268653" y="3338159"/>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68" name="直線單箭頭接點 67"/>
            <p:cNvCxnSpPr>
              <a:endCxn id="66" idx="0"/>
            </p:cNvCxnSpPr>
            <p:nvPr/>
          </p:nvCxnSpPr>
          <p:spPr>
            <a:xfrm rot="5400000">
              <a:off x="6257187" y="2835511"/>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rot="5400000">
              <a:off x="6795309" y="2936053"/>
              <a:ext cx="335141"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10800000" flipV="1">
              <a:off x="6324216" y="3103560"/>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67" idx="0"/>
            </p:cNvCxnSpPr>
            <p:nvPr/>
          </p:nvCxnSpPr>
          <p:spPr>
            <a:xfrm rot="5400000">
              <a:off x="6273944" y="3287952"/>
              <a:ext cx="100542"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endCxn id="64" idx="3"/>
            </p:cNvCxnSpPr>
            <p:nvPr/>
          </p:nvCxnSpPr>
          <p:spPr>
            <a:xfrm rot="10800000">
              <a:off x="6796500" y="2969504"/>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4" idx="1"/>
              <a:endCxn id="66" idx="6"/>
            </p:cNvCxnSpPr>
            <p:nvPr/>
          </p:nvCxnSpPr>
          <p:spPr>
            <a:xfrm rot="10800000">
              <a:off x="6379779" y="2969504"/>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線接點 73"/>
            <p:cNvCxnSpPr>
              <a:stCxn id="66" idx="4"/>
            </p:cNvCxnSpPr>
            <p:nvPr/>
          </p:nvCxnSpPr>
          <p:spPr>
            <a:xfrm rot="5400000">
              <a:off x="6290701" y="307011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6324216"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rot="5400000">
              <a:off x="6784935" y="3388462"/>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rot="10800000" flipV="1">
              <a:off x="6324216"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rot="5400000">
              <a:off x="6291010" y="3505421"/>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6324216" y="3103560"/>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5" idx="3"/>
            </p:cNvCxnSpPr>
            <p:nvPr/>
          </p:nvCxnSpPr>
          <p:spPr>
            <a:xfrm rot="10800000">
              <a:off x="6796500" y="3405187"/>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5" idx="1"/>
              <a:endCxn id="67" idx="6"/>
            </p:cNvCxnSpPr>
            <p:nvPr/>
          </p:nvCxnSpPr>
          <p:spPr>
            <a:xfrm rot="10800000">
              <a:off x="6379779" y="3405187"/>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rot="5400000">
              <a:off x="6901893" y="3706878"/>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rot="5400000">
              <a:off x="6291010" y="3706506"/>
              <a:ext cx="67029" cy="617"/>
            </a:xfrm>
            <a:prstGeom prst="line">
              <a:avLst/>
            </a:prstGeom>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6268653" y="4946837"/>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FP</a:t>
              </a:r>
              <a:endParaRPr lang="zh-TW" altLang="en-US" sz="1400" dirty="0">
                <a:latin typeface="Calibri" pitchFamily="34" charset="0"/>
              </a:endParaRPr>
            </a:p>
          </p:txBody>
        </p:sp>
        <p:sp>
          <p:nvSpPr>
            <p:cNvPr id="85" name="矩形 84"/>
            <p:cNvSpPr/>
            <p:nvPr/>
          </p:nvSpPr>
          <p:spPr>
            <a:xfrm>
              <a:off x="6463122" y="4645210"/>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86" name="矩形 85"/>
            <p:cNvSpPr/>
            <p:nvPr/>
          </p:nvSpPr>
          <p:spPr>
            <a:xfrm>
              <a:off x="6463122" y="4209526"/>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87" name="流程圖: 或 86"/>
            <p:cNvSpPr/>
            <p:nvPr/>
          </p:nvSpPr>
          <p:spPr>
            <a:xfrm flipV="1">
              <a:off x="6268653" y="4678724"/>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88" name="流程圖: 或 87"/>
            <p:cNvSpPr/>
            <p:nvPr/>
          </p:nvSpPr>
          <p:spPr>
            <a:xfrm flipV="1">
              <a:off x="6268653" y="4243040"/>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89" name="直線單箭頭接點 88"/>
            <p:cNvCxnSpPr/>
            <p:nvPr/>
          </p:nvCxnSpPr>
          <p:spPr>
            <a:xfrm rot="5400000">
              <a:off x="6257187" y="4879128"/>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10800000">
              <a:off x="6324216" y="4477639"/>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85" idx="3"/>
            </p:cNvCxnSpPr>
            <p:nvPr/>
          </p:nvCxnSpPr>
          <p:spPr>
            <a:xfrm rot="10800000" flipV="1">
              <a:off x="6796500" y="4745007"/>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85" idx="1"/>
              <a:endCxn id="87" idx="6"/>
            </p:cNvCxnSpPr>
            <p:nvPr/>
          </p:nvCxnSpPr>
          <p:spPr>
            <a:xfrm rot="10800000">
              <a:off x="6379779" y="4745752"/>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flipV="1">
              <a:off x="6324216"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rot="16200000" flipV="1">
              <a:off x="6784935" y="4326485"/>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rot="10800000">
              <a:off x="6324216"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6324216" y="4477639"/>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endCxn id="86" idx="3"/>
            </p:cNvCxnSpPr>
            <p:nvPr/>
          </p:nvCxnSpPr>
          <p:spPr>
            <a:xfrm rot="10800000" flipV="1">
              <a:off x="6796500" y="4309324"/>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86" idx="1"/>
              <a:endCxn id="88" idx="6"/>
            </p:cNvCxnSpPr>
            <p:nvPr/>
          </p:nvCxnSpPr>
          <p:spPr>
            <a:xfrm rot="10800000">
              <a:off x="6379779" y="4310069"/>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16200000" flipV="1">
              <a:off x="6901893" y="400776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rot="16200000" flipV="1">
              <a:off x="6291010" y="4008133"/>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rot="5400000">
              <a:off x="6206916" y="3857692"/>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rot="5400000">
              <a:off x="6817799" y="3857319"/>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rot="5400000">
              <a:off x="6290392" y="4209590"/>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endCxn id="87" idx="4"/>
            </p:cNvCxnSpPr>
            <p:nvPr/>
          </p:nvCxnSpPr>
          <p:spPr>
            <a:xfrm rot="5400000">
              <a:off x="6290701" y="4645274"/>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rot="5400000">
              <a:off x="6795618" y="4779330"/>
              <a:ext cx="335141"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線接點 105"/>
            <p:cNvCxnSpPr>
              <a:stCxn id="88" idx="0"/>
            </p:cNvCxnSpPr>
            <p:nvPr/>
          </p:nvCxnSpPr>
          <p:spPr>
            <a:xfrm rot="5400000">
              <a:off x="6273944" y="4427432"/>
              <a:ext cx="100542" cy="61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7572396" y="2500306"/>
              <a:ext cx="857256" cy="2714644"/>
            </a:xfrm>
            <a:prstGeom prst="rect">
              <a:avLst/>
            </a:prstGeom>
            <a:solidFill>
              <a:srgbClr val="FFFFCC"/>
            </a:solidFill>
            <a:ln>
              <a:solidFill>
                <a:srgbClr val="9F37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09" name="矩形 108"/>
            <p:cNvSpPr/>
            <p:nvPr/>
          </p:nvSpPr>
          <p:spPr>
            <a:xfrm>
              <a:off x="7625975" y="2600848"/>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IP</a:t>
              </a:r>
              <a:endParaRPr lang="zh-TW" altLang="en-US" sz="1400" dirty="0">
                <a:latin typeface="Calibri" pitchFamily="34" charset="0"/>
              </a:endParaRPr>
            </a:p>
          </p:txBody>
        </p:sp>
        <p:sp>
          <p:nvSpPr>
            <p:cNvPr id="110" name="矩形 109"/>
            <p:cNvSpPr/>
            <p:nvPr/>
          </p:nvSpPr>
          <p:spPr>
            <a:xfrm>
              <a:off x="7820444" y="2868961"/>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11" name="矩形 110"/>
            <p:cNvSpPr/>
            <p:nvPr/>
          </p:nvSpPr>
          <p:spPr>
            <a:xfrm>
              <a:off x="7820444" y="3304645"/>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12" name="流程圖: 或 111"/>
            <p:cNvSpPr/>
            <p:nvPr/>
          </p:nvSpPr>
          <p:spPr>
            <a:xfrm>
              <a:off x="7625975" y="2902476"/>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113" name="流程圖: 或 112"/>
            <p:cNvSpPr/>
            <p:nvPr/>
          </p:nvSpPr>
          <p:spPr>
            <a:xfrm>
              <a:off x="7625975" y="3338159"/>
              <a:ext cx="111126" cy="134056"/>
            </a:xfrm>
            <a:prstGeom prst="flowChartOr">
              <a:avLst/>
            </a:prstGeom>
            <a:ln w="12700">
              <a:solidFill>
                <a:srgbClr val="9F378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114" name="直線單箭頭接點 113"/>
            <p:cNvCxnSpPr>
              <a:endCxn id="112" idx="0"/>
            </p:cNvCxnSpPr>
            <p:nvPr/>
          </p:nvCxnSpPr>
          <p:spPr>
            <a:xfrm rot="5400000">
              <a:off x="7614509" y="2835511"/>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rot="5400000">
              <a:off x="8152631" y="2936053"/>
              <a:ext cx="335141"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rot="10800000" flipV="1">
              <a:off x="7681538" y="3103560"/>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a:endCxn id="113" idx="0"/>
            </p:cNvCxnSpPr>
            <p:nvPr/>
          </p:nvCxnSpPr>
          <p:spPr>
            <a:xfrm rot="5400000">
              <a:off x="7631266" y="3287952"/>
              <a:ext cx="100542"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a:endCxn id="110" idx="3"/>
            </p:cNvCxnSpPr>
            <p:nvPr/>
          </p:nvCxnSpPr>
          <p:spPr>
            <a:xfrm rot="10800000">
              <a:off x="8153822" y="2969504"/>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110" idx="1"/>
              <a:endCxn id="112" idx="6"/>
            </p:cNvCxnSpPr>
            <p:nvPr/>
          </p:nvCxnSpPr>
          <p:spPr>
            <a:xfrm rot="10800000">
              <a:off x="7737101" y="2969504"/>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線接點 119"/>
            <p:cNvCxnSpPr>
              <a:stCxn id="112" idx="4"/>
            </p:cNvCxnSpPr>
            <p:nvPr/>
          </p:nvCxnSpPr>
          <p:spPr>
            <a:xfrm rot="5400000">
              <a:off x="7648023" y="307011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7681538"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rot="5400000">
              <a:off x="8142257" y="3388462"/>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rot="10800000" flipV="1">
              <a:off x="7681538"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rot="5400000">
              <a:off x="7648332" y="3505421"/>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7681538" y="3103560"/>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endCxn id="111" idx="3"/>
            </p:cNvCxnSpPr>
            <p:nvPr/>
          </p:nvCxnSpPr>
          <p:spPr>
            <a:xfrm rot="10800000">
              <a:off x="8153822" y="3405187"/>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stCxn id="111" idx="1"/>
              <a:endCxn id="113" idx="6"/>
            </p:cNvCxnSpPr>
            <p:nvPr/>
          </p:nvCxnSpPr>
          <p:spPr>
            <a:xfrm rot="10800000">
              <a:off x="7737101" y="3405187"/>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rot="5400000">
              <a:off x="8259215" y="3706878"/>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rot="5400000">
              <a:off x="7648332" y="3706506"/>
              <a:ext cx="67029" cy="61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7625975" y="4946837"/>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FP</a:t>
              </a:r>
              <a:endParaRPr lang="zh-TW" altLang="en-US" sz="1400" dirty="0">
                <a:latin typeface="Calibri" pitchFamily="34" charset="0"/>
              </a:endParaRPr>
            </a:p>
          </p:txBody>
        </p:sp>
        <p:sp>
          <p:nvSpPr>
            <p:cNvPr id="131" name="矩形 130"/>
            <p:cNvSpPr/>
            <p:nvPr/>
          </p:nvSpPr>
          <p:spPr>
            <a:xfrm>
              <a:off x="7820444" y="4645210"/>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32" name="矩形 131"/>
            <p:cNvSpPr/>
            <p:nvPr/>
          </p:nvSpPr>
          <p:spPr>
            <a:xfrm>
              <a:off x="7820444" y="4209526"/>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33" name="流程圖: 或 132"/>
            <p:cNvSpPr/>
            <p:nvPr/>
          </p:nvSpPr>
          <p:spPr>
            <a:xfrm flipV="1">
              <a:off x="7625975" y="4678724"/>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134" name="流程圖: 或 133"/>
            <p:cNvSpPr/>
            <p:nvPr/>
          </p:nvSpPr>
          <p:spPr>
            <a:xfrm flipV="1">
              <a:off x="7625975" y="4243040"/>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135" name="直線單箭頭接點 134"/>
            <p:cNvCxnSpPr/>
            <p:nvPr/>
          </p:nvCxnSpPr>
          <p:spPr>
            <a:xfrm rot="5400000">
              <a:off x="7614509" y="4879128"/>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10800000">
              <a:off x="7681538" y="4477639"/>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a:endCxn id="131" idx="3"/>
            </p:cNvCxnSpPr>
            <p:nvPr/>
          </p:nvCxnSpPr>
          <p:spPr>
            <a:xfrm rot="10800000" flipV="1">
              <a:off x="8153822" y="4745007"/>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131" idx="1"/>
              <a:endCxn id="133" idx="6"/>
            </p:cNvCxnSpPr>
            <p:nvPr/>
          </p:nvCxnSpPr>
          <p:spPr>
            <a:xfrm rot="10800000">
              <a:off x="7737101" y="4745752"/>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V="1">
              <a:off x="7681538"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rot="16200000" flipV="1">
              <a:off x="8142257" y="4326485"/>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rot="10800000">
              <a:off x="7681538"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V="1">
              <a:off x="7681538" y="4477639"/>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a:endCxn id="132" idx="3"/>
            </p:cNvCxnSpPr>
            <p:nvPr/>
          </p:nvCxnSpPr>
          <p:spPr>
            <a:xfrm rot="10800000" flipV="1">
              <a:off x="8153822" y="4309324"/>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a:stCxn id="132" idx="1"/>
              <a:endCxn id="134" idx="6"/>
            </p:cNvCxnSpPr>
            <p:nvPr/>
          </p:nvCxnSpPr>
          <p:spPr>
            <a:xfrm rot="10800000">
              <a:off x="7737101" y="4310069"/>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rot="16200000" flipV="1">
              <a:off x="8259215" y="400776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rot="16200000" flipV="1">
              <a:off x="7648332" y="4008133"/>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接點 146"/>
            <p:cNvCxnSpPr/>
            <p:nvPr/>
          </p:nvCxnSpPr>
          <p:spPr>
            <a:xfrm rot="5400000">
              <a:off x="7564238" y="3857692"/>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8" name="直線接點 147"/>
            <p:cNvCxnSpPr/>
            <p:nvPr/>
          </p:nvCxnSpPr>
          <p:spPr>
            <a:xfrm rot="5400000">
              <a:off x="8175121" y="3857319"/>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p:nvPr/>
          </p:nvCxnSpPr>
          <p:spPr>
            <a:xfrm rot="5400000">
              <a:off x="7647714" y="4209590"/>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a:endCxn id="133" idx="4"/>
            </p:cNvCxnSpPr>
            <p:nvPr/>
          </p:nvCxnSpPr>
          <p:spPr>
            <a:xfrm rot="5400000">
              <a:off x="7648023" y="4645274"/>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rot="5400000">
              <a:off x="8152940" y="4779330"/>
              <a:ext cx="335141"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線接點 151"/>
            <p:cNvCxnSpPr>
              <a:stCxn id="134" idx="0"/>
            </p:cNvCxnSpPr>
            <p:nvPr/>
          </p:nvCxnSpPr>
          <p:spPr>
            <a:xfrm rot="5400000">
              <a:off x="7631266" y="4427432"/>
              <a:ext cx="100542" cy="617"/>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流程圖: 文件 152"/>
            <p:cNvSpPr/>
            <p:nvPr/>
          </p:nvSpPr>
          <p:spPr>
            <a:xfrm>
              <a:off x="5000628" y="1428736"/>
              <a:ext cx="571504" cy="50006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Calibri" pitchFamily="34" charset="0"/>
                </a:rPr>
                <a:t>原文</a:t>
              </a:r>
              <a:endParaRPr lang="zh-TW" altLang="en-US" sz="1400" dirty="0">
                <a:latin typeface="Calibri" pitchFamily="34" charset="0"/>
              </a:endParaRPr>
            </a:p>
          </p:txBody>
        </p:sp>
        <p:sp>
          <p:nvSpPr>
            <p:cNvPr id="154" name="矩形 153"/>
            <p:cNvSpPr/>
            <p:nvPr/>
          </p:nvSpPr>
          <p:spPr>
            <a:xfrm>
              <a:off x="7715272" y="5643578"/>
              <a:ext cx="57150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Calibri" pitchFamily="34" charset="0"/>
                </a:rPr>
                <a:t>密文</a:t>
              </a:r>
              <a:endParaRPr lang="zh-TW" altLang="en-US" sz="1400" dirty="0">
                <a:latin typeface="Calibri" pitchFamily="34" charset="0"/>
              </a:endParaRPr>
            </a:p>
          </p:txBody>
        </p:sp>
        <p:cxnSp>
          <p:nvCxnSpPr>
            <p:cNvPr id="156" name="直線單箭頭接點 155"/>
            <p:cNvCxnSpPr>
              <a:stCxn id="153" idx="2"/>
              <a:endCxn id="59" idx="0"/>
            </p:cNvCxnSpPr>
            <p:nvPr/>
          </p:nvCxnSpPr>
          <p:spPr>
            <a:xfrm rot="5400000">
              <a:off x="4984098" y="2198024"/>
              <a:ext cx="6045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7" name="文字方塊 156"/>
            <p:cNvSpPr txBox="1"/>
            <p:nvPr/>
          </p:nvSpPr>
          <p:spPr>
            <a:xfrm>
              <a:off x="4786314" y="1928802"/>
              <a:ext cx="378630" cy="307777"/>
            </a:xfrm>
            <a:prstGeom prst="rect">
              <a:avLst/>
            </a:prstGeom>
            <a:noFill/>
          </p:spPr>
          <p:txBody>
            <a:bodyPr wrap="none" rtlCol="0">
              <a:spAutoFit/>
            </a:bodyPr>
            <a:lstStyle/>
            <a:p>
              <a:r>
                <a:rPr lang="en-US" altLang="zh-TW" sz="1400" dirty="0" smtClean="0">
                  <a:latin typeface="Calibri" pitchFamily="34" charset="0"/>
                </a:rPr>
                <a:t>K</a:t>
              </a:r>
              <a:r>
                <a:rPr lang="zh-TW" altLang="en-US" sz="1400" dirty="0" smtClean="0">
                  <a:latin typeface="Calibri" pitchFamily="34" charset="0"/>
                </a:rPr>
                <a:t> </a:t>
              </a:r>
              <a:r>
                <a:rPr lang="en-US" altLang="zh-TW" sz="1400" baseline="-25000" dirty="0" smtClean="0">
                  <a:latin typeface="Calibri" pitchFamily="34" charset="0"/>
                </a:rPr>
                <a:t>1</a:t>
              </a:r>
              <a:endParaRPr lang="zh-TW" altLang="en-US" sz="1400" baseline="-25000" dirty="0">
                <a:latin typeface="Calibri" pitchFamily="34" charset="0"/>
              </a:endParaRPr>
            </a:p>
          </p:txBody>
        </p:sp>
        <p:cxnSp>
          <p:nvCxnSpPr>
            <p:cNvPr id="159" name="直線單箭頭接點 158"/>
            <p:cNvCxnSpPr>
              <a:stCxn id="157" idx="2"/>
            </p:cNvCxnSpPr>
            <p:nvPr/>
          </p:nvCxnSpPr>
          <p:spPr>
            <a:xfrm rot="16200000" flipH="1">
              <a:off x="4856265" y="2355942"/>
              <a:ext cx="263726" cy="24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0" name="文字方塊 159"/>
            <p:cNvSpPr txBox="1"/>
            <p:nvPr/>
          </p:nvSpPr>
          <p:spPr>
            <a:xfrm>
              <a:off x="6143636" y="1928802"/>
              <a:ext cx="378630" cy="307777"/>
            </a:xfrm>
            <a:prstGeom prst="rect">
              <a:avLst/>
            </a:prstGeom>
            <a:noFill/>
          </p:spPr>
          <p:txBody>
            <a:bodyPr wrap="none" rtlCol="0">
              <a:spAutoFit/>
            </a:bodyPr>
            <a:lstStyle/>
            <a:p>
              <a:r>
                <a:rPr lang="en-US" altLang="zh-TW" sz="1400" dirty="0" smtClean="0">
                  <a:latin typeface="Calibri" pitchFamily="34" charset="0"/>
                </a:rPr>
                <a:t>K</a:t>
              </a:r>
              <a:r>
                <a:rPr lang="zh-TW" altLang="en-US" sz="1400" dirty="0" smtClean="0">
                  <a:latin typeface="Calibri" pitchFamily="34" charset="0"/>
                </a:rPr>
                <a:t> </a:t>
              </a:r>
              <a:r>
                <a:rPr lang="en-US" altLang="zh-TW" sz="1400" baseline="-25000" dirty="0" smtClean="0">
                  <a:latin typeface="Calibri" pitchFamily="34" charset="0"/>
                </a:rPr>
                <a:t>2</a:t>
              </a:r>
              <a:endParaRPr lang="zh-TW" altLang="en-US" sz="1400" baseline="-25000" dirty="0">
                <a:latin typeface="Calibri" pitchFamily="34" charset="0"/>
              </a:endParaRPr>
            </a:p>
          </p:txBody>
        </p:sp>
        <p:cxnSp>
          <p:nvCxnSpPr>
            <p:cNvPr id="161" name="直線單箭頭接點 160"/>
            <p:cNvCxnSpPr>
              <a:stCxn id="160" idx="2"/>
            </p:cNvCxnSpPr>
            <p:nvPr/>
          </p:nvCxnSpPr>
          <p:spPr>
            <a:xfrm rot="16200000" flipH="1">
              <a:off x="6213587" y="2355943"/>
              <a:ext cx="263726" cy="24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2" name="文字方塊 161"/>
            <p:cNvSpPr txBox="1"/>
            <p:nvPr/>
          </p:nvSpPr>
          <p:spPr>
            <a:xfrm>
              <a:off x="7525308" y="1928803"/>
              <a:ext cx="378630" cy="307777"/>
            </a:xfrm>
            <a:prstGeom prst="rect">
              <a:avLst/>
            </a:prstGeom>
            <a:noFill/>
          </p:spPr>
          <p:txBody>
            <a:bodyPr wrap="none" rtlCol="0">
              <a:spAutoFit/>
            </a:bodyPr>
            <a:lstStyle/>
            <a:p>
              <a:r>
                <a:rPr lang="en-US" altLang="zh-TW" sz="1400" dirty="0" smtClean="0">
                  <a:latin typeface="Calibri" pitchFamily="34" charset="0"/>
                </a:rPr>
                <a:t>K</a:t>
              </a:r>
              <a:r>
                <a:rPr lang="zh-TW" altLang="en-US" sz="1400" dirty="0" smtClean="0">
                  <a:latin typeface="Calibri" pitchFamily="34" charset="0"/>
                </a:rPr>
                <a:t> </a:t>
              </a:r>
              <a:r>
                <a:rPr lang="en-US" altLang="zh-TW" sz="1400" baseline="-25000" dirty="0" smtClean="0">
                  <a:latin typeface="Calibri" pitchFamily="34" charset="0"/>
                </a:rPr>
                <a:t>3</a:t>
              </a:r>
              <a:endParaRPr lang="zh-TW" altLang="en-US" sz="1400" baseline="-25000" dirty="0">
                <a:latin typeface="Calibri" pitchFamily="34" charset="0"/>
              </a:endParaRPr>
            </a:p>
          </p:txBody>
        </p:sp>
        <p:cxnSp>
          <p:nvCxnSpPr>
            <p:cNvPr id="163" name="直線單箭頭接點 162"/>
            <p:cNvCxnSpPr>
              <a:stCxn id="162" idx="2"/>
            </p:cNvCxnSpPr>
            <p:nvPr/>
          </p:nvCxnSpPr>
          <p:spPr>
            <a:xfrm rot="16200000" flipH="1">
              <a:off x="7595259" y="2355944"/>
              <a:ext cx="263726" cy="24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圖案 164"/>
            <p:cNvCxnSpPr>
              <a:stCxn id="59" idx="2"/>
              <a:endCxn id="62" idx="0"/>
            </p:cNvCxnSpPr>
            <p:nvPr/>
          </p:nvCxnSpPr>
          <p:spPr>
            <a:xfrm rot="5400000" flipH="1" flipV="1">
              <a:off x="4607719" y="3178967"/>
              <a:ext cx="2714644" cy="1357322"/>
            </a:xfrm>
            <a:prstGeom prst="bentConnector5">
              <a:avLst>
                <a:gd name="adj1" fmla="val -8909"/>
                <a:gd name="adj2" fmla="val 50000"/>
                <a:gd name="adj3" fmla="val 13038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圖案 168"/>
            <p:cNvCxnSpPr>
              <a:stCxn id="62" idx="2"/>
              <a:endCxn id="108" idx="0"/>
            </p:cNvCxnSpPr>
            <p:nvPr/>
          </p:nvCxnSpPr>
          <p:spPr>
            <a:xfrm rot="5400000" flipH="1" flipV="1">
              <a:off x="5965041" y="3178967"/>
              <a:ext cx="2714644" cy="1357322"/>
            </a:xfrm>
            <a:prstGeom prst="bentConnector5">
              <a:avLst>
                <a:gd name="adj1" fmla="val -8421"/>
                <a:gd name="adj2" fmla="val 50000"/>
                <a:gd name="adj3" fmla="val 1303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08" idx="2"/>
              <a:endCxn id="154" idx="0"/>
            </p:cNvCxnSpPr>
            <p:nvPr/>
          </p:nvCxnSpPr>
          <p:spPr>
            <a:xfrm rot="5400000">
              <a:off x="7786710" y="542926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公開金鑰基礎建設 </a:t>
            </a:r>
            <a:r>
              <a:rPr lang="en-US" altLang="zh-TW" sz="2000" dirty="0" smtClean="0"/>
              <a:t>(Public Key Infrastructure, PKI)</a:t>
            </a:r>
            <a:r>
              <a:rPr lang="zh-TW" altLang="en-US" sz="2000" dirty="0" smtClean="0"/>
              <a:t> 的基本機制為複合式加密系統。</a:t>
            </a:r>
            <a:endParaRPr lang="en-US" altLang="zh-TW" sz="2000" dirty="0" smtClean="0"/>
          </a:p>
          <a:p>
            <a:r>
              <a:rPr lang="en-US" altLang="zh-TW" sz="2000" dirty="0" smtClean="0"/>
              <a:t>PKI</a:t>
            </a:r>
            <a:r>
              <a:rPr lang="zh-TW" altLang="en-US" sz="2000" dirty="0" smtClean="0"/>
              <a:t> 定義一種規範，通用於不同的產品、系統、及網路。雖然目前不同企業仍有彼此不相容的</a:t>
            </a:r>
            <a:r>
              <a:rPr lang="en-US" altLang="zh-TW" sz="2000" dirty="0" smtClean="0"/>
              <a:t>PKI</a:t>
            </a:r>
            <a:r>
              <a:rPr lang="zh-TW" altLang="en-US" sz="2000" dirty="0" smtClean="0"/>
              <a:t>建置方式；但未來數年會在多數人的需求下更趨統一。</a:t>
            </a:r>
            <a:endParaRPr lang="en-US" altLang="zh-TW" sz="2000" dirty="0" smtClean="0"/>
          </a:p>
          <a:p>
            <a:r>
              <a:rPr lang="en-US" altLang="zh-TW" sz="2000" dirty="0" smtClean="0"/>
              <a:t>PKI</a:t>
            </a:r>
            <a:r>
              <a:rPr lang="zh-TW" altLang="en-US" sz="2000" dirty="0" smtClean="0"/>
              <a:t> 包括以下四個主要部分：</a:t>
            </a:r>
            <a:endParaRPr lang="en-US" altLang="zh-TW" sz="2000" dirty="0" smtClean="0"/>
          </a:p>
          <a:p>
            <a:pPr lvl="1"/>
            <a:r>
              <a:rPr lang="zh-TW" altLang="en-US" sz="1800" dirty="0" smtClean="0"/>
              <a:t>憑證管理中心 </a:t>
            </a:r>
            <a:r>
              <a:rPr lang="en-US" altLang="zh-TW" sz="1800" dirty="0" smtClean="0"/>
              <a:t>(certificate authority, CA)</a:t>
            </a:r>
          </a:p>
          <a:p>
            <a:pPr lvl="1"/>
            <a:r>
              <a:rPr lang="zh-TW" altLang="en-US" sz="1800" dirty="0" smtClean="0"/>
              <a:t>註冊管理中心 </a:t>
            </a:r>
            <a:r>
              <a:rPr lang="en-US" altLang="zh-TW" sz="1800" dirty="0" smtClean="0"/>
              <a:t>(registration authority, RA)</a:t>
            </a:r>
          </a:p>
          <a:p>
            <a:pPr lvl="1"/>
            <a:r>
              <a:rPr lang="en-US" altLang="zh-TW" sz="1800" dirty="0" smtClean="0"/>
              <a:t>RSA</a:t>
            </a:r>
            <a:r>
              <a:rPr lang="zh-TW" altLang="en-US" sz="1800" dirty="0" smtClean="0"/>
              <a:t> 公開金鑰加密法</a:t>
            </a:r>
            <a:endParaRPr lang="en-US" altLang="zh-TW" sz="1800" dirty="0" smtClean="0"/>
          </a:p>
          <a:p>
            <a:pPr lvl="1"/>
            <a:r>
              <a:rPr lang="zh-TW" altLang="en-US" sz="1800" dirty="0" smtClean="0"/>
              <a:t>數位憑證 </a:t>
            </a:r>
            <a:r>
              <a:rPr lang="en-US" altLang="zh-TW" sz="1800" dirty="0" smtClean="0"/>
              <a:t>(digital certificate)</a:t>
            </a:r>
            <a:endParaRPr lang="zh-TW" altLang="en-US" sz="1800" dirty="0"/>
          </a:p>
        </p:txBody>
      </p:sp>
      <p:sp>
        <p:nvSpPr>
          <p:cNvPr id="3" name="標題 2"/>
          <p:cNvSpPr>
            <a:spLocks noGrp="1"/>
          </p:cNvSpPr>
          <p:nvPr>
            <p:ph type="title"/>
          </p:nvPr>
        </p:nvSpPr>
        <p:spPr/>
        <p:txBody>
          <a:bodyPr/>
          <a:lstStyle/>
          <a:p>
            <a:r>
              <a:rPr lang="zh-TW" altLang="en-US" dirty="0" smtClean="0"/>
              <a:t>使用 </a:t>
            </a:r>
            <a:r>
              <a:rPr lang="en-US" altLang="zh-TW" dirty="0" smtClean="0"/>
              <a:t>PKI</a:t>
            </a:r>
            <a:endParaRPr lang="zh-TW"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憑證管理中心 </a:t>
            </a:r>
            <a:endParaRPr lang="zh-TW" altLang="en-US" dirty="0"/>
          </a:p>
        </p:txBody>
      </p:sp>
      <p:sp>
        <p:nvSpPr>
          <p:cNvPr id="2" name="內容版面配置區 1"/>
          <p:cNvSpPr>
            <a:spLocks noGrp="1"/>
          </p:cNvSpPr>
          <p:nvPr>
            <p:ph sz="half" idx="1"/>
          </p:nvPr>
        </p:nvSpPr>
        <p:spPr>
          <a:xfrm>
            <a:off x="285720" y="1285860"/>
            <a:ext cx="4000528" cy="5286412"/>
          </a:xfrm>
        </p:spPr>
        <p:txBody>
          <a:bodyPr>
            <a:noAutofit/>
          </a:bodyPr>
          <a:lstStyle/>
          <a:p>
            <a:r>
              <a:rPr lang="zh-TW" altLang="en-US" dirty="0" smtClean="0"/>
              <a:t>電子商務要求資訊的安全機制，所以需要依靠一個可靠的第三方認証機構，就是憑證管理中心</a:t>
            </a:r>
            <a:r>
              <a:rPr lang="en-US" altLang="zh-TW" dirty="0" smtClean="0"/>
              <a:t>(CA)</a:t>
            </a:r>
            <a:r>
              <a:rPr lang="zh-TW" altLang="en-US" dirty="0" smtClean="0"/>
              <a:t>。</a:t>
            </a:r>
            <a:endParaRPr lang="en-US" altLang="zh-TW" dirty="0" smtClean="0"/>
          </a:p>
          <a:p>
            <a:r>
              <a:rPr lang="en-US" altLang="zh-TW" dirty="0" smtClean="0"/>
              <a:t>CA</a:t>
            </a:r>
            <a:r>
              <a:rPr lang="zh-TW" altLang="en-US" dirty="0" smtClean="0"/>
              <a:t>負責發行、撤銷、配送數位憑證。數位憑證簡單說就是連結公開金鑰與個體的機制。</a:t>
            </a:r>
            <a:endParaRPr lang="en-US" altLang="zh-TW" dirty="0" smtClean="0"/>
          </a:p>
          <a:p>
            <a:r>
              <a:rPr lang="zh-TW" altLang="en-US" dirty="0" smtClean="0"/>
              <a:t>右圖通話雙方都信任</a:t>
            </a:r>
            <a:r>
              <a:rPr lang="en-US" altLang="zh-TW" dirty="0" smtClean="0"/>
              <a:t>CA</a:t>
            </a:r>
            <a:r>
              <a:rPr lang="zh-TW" altLang="en-US" dirty="0" smtClean="0"/>
              <a:t>。</a:t>
            </a:r>
            <a:r>
              <a:rPr lang="en-US" altLang="zh-TW" dirty="0" smtClean="0"/>
              <a:t>CA</a:t>
            </a:r>
            <a:r>
              <a:rPr lang="zh-TW" altLang="en-US" dirty="0" smtClean="0"/>
              <a:t>發給各人一張包括持有人公開金鑰的憑證，雙方通訊時就以憑證來證明自己的身分。收到憑證的一方會要求</a:t>
            </a:r>
            <a:r>
              <a:rPr lang="en-US" altLang="zh-TW" dirty="0" smtClean="0"/>
              <a:t>CA</a:t>
            </a:r>
            <a:r>
              <a:rPr lang="zh-TW" altLang="en-US" dirty="0" smtClean="0"/>
              <a:t>認證對方身分，才開始安全通訊。</a:t>
            </a:r>
            <a:endParaRPr lang="en-US" altLang="zh-TW" dirty="0" smtClean="0"/>
          </a:p>
        </p:txBody>
      </p:sp>
      <p:pic>
        <p:nvPicPr>
          <p:cNvPr id="1026" name="Picture 2"/>
          <p:cNvPicPr>
            <a:picLocks noChangeAspect="1" noChangeArrowheads="1"/>
          </p:cNvPicPr>
          <p:nvPr/>
        </p:nvPicPr>
        <p:blipFill>
          <a:blip r:embed="rId2" cstate="print"/>
          <a:srcRect/>
          <a:stretch>
            <a:fillRect/>
          </a:stretch>
        </p:blipFill>
        <p:spPr bwMode="auto">
          <a:xfrm>
            <a:off x="4714876" y="4857760"/>
            <a:ext cx="1522603" cy="113663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000892" y="3000372"/>
            <a:ext cx="1857388" cy="1393041"/>
          </a:xfrm>
          <a:prstGeom prst="rect">
            <a:avLst/>
          </a:prstGeom>
          <a:noFill/>
          <a:ln w="9525">
            <a:noFill/>
            <a:miter lim="800000"/>
            <a:headEnd/>
            <a:tailEnd/>
          </a:ln>
          <a:effectLst/>
        </p:spPr>
      </p:pic>
      <p:sp>
        <p:nvSpPr>
          <p:cNvPr id="8" name="文字方塊 7"/>
          <p:cNvSpPr txBox="1"/>
          <p:nvPr/>
        </p:nvSpPr>
        <p:spPr>
          <a:xfrm>
            <a:off x="7299632" y="4662082"/>
            <a:ext cx="1415772" cy="584775"/>
          </a:xfrm>
          <a:prstGeom prst="rect">
            <a:avLst/>
          </a:prstGeom>
          <a:noFill/>
        </p:spPr>
        <p:txBody>
          <a:bodyPr wrap="none" rtlCol="0">
            <a:spAutoFit/>
          </a:bodyPr>
          <a:lstStyle/>
          <a:p>
            <a:pPr algn="ctr"/>
            <a:r>
              <a:rPr lang="zh-TW" altLang="en-US" sz="1600" dirty="0" smtClean="0">
                <a:latin typeface="Calibri" pitchFamily="34" charset="0"/>
              </a:rPr>
              <a:t>憑證管理中心</a:t>
            </a:r>
            <a:endParaRPr lang="en-US" altLang="zh-TW" sz="1600" dirty="0" smtClean="0">
              <a:latin typeface="Calibri" pitchFamily="34" charset="0"/>
            </a:endParaRPr>
          </a:p>
          <a:p>
            <a:pPr algn="ctr"/>
            <a:r>
              <a:rPr lang="en-US" altLang="zh-TW" sz="1600" dirty="0" smtClean="0">
                <a:latin typeface="Calibri" pitchFamily="34" charset="0"/>
              </a:rPr>
              <a:t>(CA)</a:t>
            </a:r>
            <a:endParaRPr lang="zh-TW" altLang="en-US" sz="1600" dirty="0">
              <a:latin typeface="Calibri" pitchFamily="34" charset="0"/>
            </a:endParaRPr>
          </a:p>
        </p:txBody>
      </p:sp>
      <p:sp>
        <p:nvSpPr>
          <p:cNvPr id="11" name="流程圖: 文件 10"/>
          <p:cNvSpPr/>
          <p:nvPr/>
        </p:nvSpPr>
        <p:spPr>
          <a:xfrm>
            <a:off x="4572000" y="3857628"/>
            <a:ext cx="785818" cy="508996"/>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1400" dirty="0" smtClean="0">
                <a:latin typeface="Calibri" pitchFamily="34" charset="0"/>
              </a:rPr>
              <a:t>憑證</a:t>
            </a:r>
            <a:endParaRPr lang="zh-TW" altLang="en-US" sz="1400" dirty="0">
              <a:latin typeface="Calibri" pitchFamily="34" charset="0"/>
            </a:endParaRPr>
          </a:p>
        </p:txBody>
      </p:sp>
      <p:sp>
        <p:nvSpPr>
          <p:cNvPr id="12" name="流程圖: 預設處理作業 11"/>
          <p:cNvSpPr/>
          <p:nvPr/>
        </p:nvSpPr>
        <p:spPr>
          <a:xfrm>
            <a:off x="4572000" y="3214686"/>
            <a:ext cx="785818" cy="581709"/>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400" dirty="0" smtClean="0">
                <a:latin typeface="Calibri" pitchFamily="34" charset="0"/>
              </a:rPr>
              <a:t>訊息</a:t>
            </a:r>
            <a:endParaRPr lang="zh-TW" altLang="en-US" sz="1400" dirty="0">
              <a:latin typeface="Calibri" pitchFamily="34" charset="0"/>
            </a:endParaRPr>
          </a:p>
        </p:txBody>
      </p:sp>
      <p:pic>
        <p:nvPicPr>
          <p:cNvPr id="23" name="Picture 2"/>
          <p:cNvPicPr>
            <a:picLocks noChangeAspect="1" noChangeArrowheads="1"/>
          </p:cNvPicPr>
          <p:nvPr/>
        </p:nvPicPr>
        <p:blipFill>
          <a:blip r:embed="rId2" cstate="print"/>
          <a:srcRect/>
          <a:stretch>
            <a:fillRect/>
          </a:stretch>
        </p:blipFill>
        <p:spPr bwMode="auto">
          <a:xfrm>
            <a:off x="4714876" y="1571612"/>
            <a:ext cx="1522603" cy="1136633"/>
          </a:xfrm>
          <a:prstGeom prst="rect">
            <a:avLst/>
          </a:prstGeom>
          <a:noFill/>
          <a:ln w="9525">
            <a:noFill/>
            <a:miter lim="800000"/>
            <a:headEnd/>
            <a:tailEnd/>
          </a:ln>
          <a:effectLst/>
        </p:spPr>
      </p:pic>
      <p:cxnSp>
        <p:nvCxnSpPr>
          <p:cNvPr id="39" name="直線單箭頭接點 38"/>
          <p:cNvCxnSpPr>
            <a:stCxn id="23" idx="2"/>
            <a:endCxn id="1026" idx="0"/>
          </p:cNvCxnSpPr>
          <p:nvPr/>
        </p:nvCxnSpPr>
        <p:spPr>
          <a:xfrm rot="5400000">
            <a:off x="4401421" y="3783002"/>
            <a:ext cx="2149515"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026" idx="3"/>
            <a:endCxn id="1027" idx="2"/>
          </p:cNvCxnSpPr>
          <p:nvPr/>
        </p:nvCxnSpPr>
        <p:spPr>
          <a:xfrm flipV="1">
            <a:off x="6237479" y="4393413"/>
            <a:ext cx="1692107" cy="10326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23" idx="3"/>
            <a:endCxn id="1027" idx="0"/>
          </p:cNvCxnSpPr>
          <p:nvPr/>
        </p:nvCxnSpPr>
        <p:spPr>
          <a:xfrm>
            <a:off x="6237479" y="2139929"/>
            <a:ext cx="1692107" cy="86044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註冊管理中心</a:t>
            </a:r>
            <a:endParaRPr lang="zh-TW" altLang="en-US" dirty="0"/>
          </a:p>
        </p:txBody>
      </p:sp>
      <p:sp>
        <p:nvSpPr>
          <p:cNvPr id="2" name="內容版面配置區 1"/>
          <p:cNvSpPr>
            <a:spLocks noGrp="1"/>
          </p:cNvSpPr>
          <p:nvPr>
            <p:ph sz="half" idx="1"/>
          </p:nvPr>
        </p:nvSpPr>
        <p:spPr/>
        <p:txBody>
          <a:bodyPr>
            <a:normAutofit/>
          </a:bodyPr>
          <a:lstStyle/>
          <a:p>
            <a:r>
              <a:rPr lang="zh-TW" altLang="en-US" dirty="0" smtClean="0"/>
              <a:t>註冊管理中心</a:t>
            </a:r>
            <a:r>
              <a:rPr lang="en-US" altLang="zh-TW" dirty="0" smtClean="0"/>
              <a:t>(RA)</a:t>
            </a:r>
            <a:r>
              <a:rPr lang="zh-TW" altLang="en-US" dirty="0" smtClean="0"/>
              <a:t>是數位憑證的註冊審批組織。</a:t>
            </a:r>
            <a:r>
              <a:rPr lang="en-US" altLang="zh-TW" dirty="0" smtClean="0"/>
              <a:t>RA</a:t>
            </a:r>
            <a:r>
              <a:rPr lang="zh-TW" altLang="en-US" dirty="0" smtClean="0"/>
              <a:t>系統是</a:t>
            </a:r>
            <a:r>
              <a:rPr lang="en-US" altLang="zh-TW" dirty="0" smtClean="0"/>
              <a:t>CA</a:t>
            </a:r>
            <a:r>
              <a:rPr lang="zh-TW" altLang="en-US" dirty="0" smtClean="0"/>
              <a:t>的憑證發行與管理的延伸。它負責憑證申請人的訊息登入、審核以及憑證發放等工作；同時，對發放的憑證完成相應的管理功能。</a:t>
            </a:r>
            <a:endParaRPr lang="en-US" altLang="zh-TW" dirty="0" smtClean="0"/>
          </a:p>
          <a:p>
            <a:r>
              <a:rPr lang="zh-TW" altLang="en-US" dirty="0" smtClean="0"/>
              <a:t>右圖顯示</a:t>
            </a:r>
            <a:r>
              <a:rPr lang="en-US" altLang="zh-TW" dirty="0" smtClean="0"/>
              <a:t>RA</a:t>
            </a:r>
            <a:r>
              <a:rPr lang="zh-TW" altLang="en-US" dirty="0" smtClean="0"/>
              <a:t>可以協助減輕</a:t>
            </a:r>
            <a:r>
              <a:rPr lang="en-US" altLang="zh-TW" dirty="0" smtClean="0"/>
              <a:t>CA</a:t>
            </a:r>
            <a:r>
              <a:rPr lang="zh-TW" altLang="en-US" dirty="0" smtClean="0"/>
              <a:t>的工作負擔，一位遠端使用者可與就近的</a:t>
            </a:r>
            <a:r>
              <a:rPr lang="en-US" altLang="zh-TW" dirty="0" smtClean="0"/>
              <a:t>RA</a:t>
            </a:r>
            <a:r>
              <a:rPr lang="zh-TW" altLang="en-US" dirty="0" smtClean="0"/>
              <a:t>接洽憑證事務，而不需每件事都要求</a:t>
            </a:r>
            <a:r>
              <a:rPr lang="en-US" altLang="zh-TW" dirty="0" smtClean="0"/>
              <a:t>CA</a:t>
            </a:r>
            <a:r>
              <a:rPr lang="zh-TW" altLang="en-US" dirty="0" smtClean="0"/>
              <a:t>處理。</a:t>
            </a:r>
            <a:endParaRPr lang="en-US" altLang="zh-TW" dirty="0" smtClean="0"/>
          </a:p>
        </p:txBody>
      </p:sp>
      <p:pic>
        <p:nvPicPr>
          <p:cNvPr id="5" name="Picture 3"/>
          <p:cNvPicPr>
            <a:picLocks noChangeAspect="1" noChangeArrowheads="1"/>
          </p:cNvPicPr>
          <p:nvPr/>
        </p:nvPicPr>
        <p:blipFill>
          <a:blip r:embed="rId2" cstate="print"/>
          <a:srcRect/>
          <a:stretch>
            <a:fillRect/>
          </a:stretch>
        </p:blipFill>
        <p:spPr bwMode="auto">
          <a:xfrm>
            <a:off x="4643437" y="4500570"/>
            <a:ext cx="1524011" cy="1143008"/>
          </a:xfrm>
          <a:prstGeom prst="rect">
            <a:avLst/>
          </a:prstGeom>
          <a:noFill/>
          <a:ln w="9525">
            <a:noFill/>
            <a:miter lim="800000"/>
            <a:headEnd/>
            <a:tailEnd/>
          </a:ln>
          <a:effectLst/>
        </p:spPr>
      </p:pic>
      <p:pic>
        <p:nvPicPr>
          <p:cNvPr id="6" name="Picture 3"/>
          <p:cNvPicPr>
            <a:picLocks noChangeAspect="1" noChangeArrowheads="1"/>
          </p:cNvPicPr>
          <p:nvPr/>
        </p:nvPicPr>
        <p:blipFill>
          <a:blip r:embed="rId2" cstate="print"/>
          <a:srcRect/>
          <a:stretch>
            <a:fillRect/>
          </a:stretch>
        </p:blipFill>
        <p:spPr bwMode="auto">
          <a:xfrm>
            <a:off x="7143768" y="1821645"/>
            <a:ext cx="1381134" cy="1035851"/>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4857752" y="1827520"/>
            <a:ext cx="1379727" cy="1029975"/>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7192285" y="4572008"/>
            <a:ext cx="1331210" cy="993757"/>
          </a:xfrm>
          <a:prstGeom prst="rect">
            <a:avLst/>
          </a:prstGeom>
          <a:noFill/>
          <a:ln w="9525">
            <a:noFill/>
            <a:miter lim="800000"/>
            <a:headEnd/>
            <a:tailEnd/>
          </a:ln>
          <a:effectLst/>
        </p:spPr>
      </p:pic>
      <p:sp>
        <p:nvSpPr>
          <p:cNvPr id="9" name="文字方塊 8"/>
          <p:cNvSpPr txBox="1"/>
          <p:nvPr/>
        </p:nvSpPr>
        <p:spPr>
          <a:xfrm>
            <a:off x="7831202" y="1357298"/>
            <a:ext cx="455574" cy="369332"/>
          </a:xfrm>
          <a:prstGeom prst="rect">
            <a:avLst/>
          </a:prstGeom>
          <a:noFill/>
        </p:spPr>
        <p:txBody>
          <a:bodyPr wrap="none" rtlCol="0">
            <a:spAutoFit/>
          </a:bodyPr>
          <a:lstStyle/>
          <a:p>
            <a:r>
              <a:rPr lang="en-US" altLang="zh-TW" dirty="0" smtClean="0">
                <a:latin typeface="Calibri" pitchFamily="34" charset="0"/>
              </a:rPr>
              <a:t>RA</a:t>
            </a:r>
            <a:endParaRPr lang="zh-TW" altLang="en-US" dirty="0">
              <a:latin typeface="Calibri" pitchFamily="34" charset="0"/>
            </a:endParaRPr>
          </a:p>
        </p:txBody>
      </p:sp>
      <p:sp>
        <p:nvSpPr>
          <p:cNvPr id="10" name="文字方塊 9"/>
          <p:cNvSpPr txBox="1"/>
          <p:nvPr/>
        </p:nvSpPr>
        <p:spPr>
          <a:xfrm>
            <a:off x="4970476" y="4131238"/>
            <a:ext cx="441146" cy="369332"/>
          </a:xfrm>
          <a:prstGeom prst="rect">
            <a:avLst/>
          </a:prstGeom>
          <a:noFill/>
        </p:spPr>
        <p:txBody>
          <a:bodyPr wrap="none" rtlCol="0">
            <a:spAutoFit/>
          </a:bodyPr>
          <a:lstStyle/>
          <a:p>
            <a:r>
              <a:rPr lang="en-US" altLang="zh-TW" dirty="0" smtClean="0">
                <a:latin typeface="Calibri" pitchFamily="34" charset="0"/>
              </a:rPr>
              <a:t>CA</a:t>
            </a:r>
            <a:endParaRPr lang="zh-TW" altLang="en-US" dirty="0">
              <a:latin typeface="Calibri" pitchFamily="34" charset="0"/>
            </a:endParaRPr>
          </a:p>
        </p:txBody>
      </p:sp>
      <p:sp>
        <p:nvSpPr>
          <p:cNvPr id="11" name="文字方塊 10"/>
          <p:cNvSpPr txBox="1"/>
          <p:nvPr/>
        </p:nvSpPr>
        <p:spPr>
          <a:xfrm>
            <a:off x="4786314" y="1285860"/>
            <a:ext cx="1338828" cy="369332"/>
          </a:xfrm>
          <a:prstGeom prst="rect">
            <a:avLst/>
          </a:prstGeom>
          <a:noFill/>
        </p:spPr>
        <p:txBody>
          <a:bodyPr wrap="none" rtlCol="0">
            <a:spAutoFit/>
          </a:bodyPr>
          <a:lstStyle/>
          <a:p>
            <a:r>
              <a:rPr lang="zh-TW" altLang="en-US" dirty="0" smtClean="0">
                <a:latin typeface="Calibri" pitchFamily="34" charset="0"/>
              </a:rPr>
              <a:t>遠端使用者</a:t>
            </a:r>
            <a:endParaRPr lang="zh-TW" altLang="en-US" dirty="0">
              <a:latin typeface="Calibri" pitchFamily="34" charset="0"/>
            </a:endParaRPr>
          </a:p>
        </p:txBody>
      </p:sp>
      <p:cxnSp>
        <p:nvCxnSpPr>
          <p:cNvPr id="13" name="直線單箭頭接點 12"/>
          <p:cNvCxnSpPr>
            <a:stCxn id="7" idx="2"/>
            <a:endCxn id="8" idx="0"/>
          </p:cNvCxnSpPr>
          <p:nvPr/>
        </p:nvCxnSpPr>
        <p:spPr>
          <a:xfrm rot="16200000" flipH="1">
            <a:off x="5845497" y="2559614"/>
            <a:ext cx="1714513" cy="23102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8" idx="1"/>
            <a:endCxn id="5" idx="3"/>
          </p:cNvCxnSpPr>
          <p:nvPr/>
        </p:nvCxnSpPr>
        <p:spPr>
          <a:xfrm rot="10800000" flipV="1">
            <a:off x="6167449" y="5068886"/>
            <a:ext cx="1024837" cy="31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6" idx="2"/>
            <a:endCxn id="5" idx="0"/>
          </p:cNvCxnSpPr>
          <p:nvPr/>
        </p:nvCxnSpPr>
        <p:spPr>
          <a:xfrm rot="5400000">
            <a:off x="5798352" y="2464587"/>
            <a:ext cx="1643074" cy="242889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7" idx="3"/>
            <a:endCxn id="6" idx="1"/>
          </p:cNvCxnSpPr>
          <p:nvPr/>
        </p:nvCxnSpPr>
        <p:spPr>
          <a:xfrm flipV="1">
            <a:off x="6237479" y="2339571"/>
            <a:ext cx="906289" cy="29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數位憑證是個體</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latin typeface="微軟正黑體"/>
                <a:ea typeface="微軟正黑體"/>
              </a:rPr>
              <a:t>如</a:t>
            </a:r>
            <a:r>
              <a:rPr lang="zh-TW" altLang="en-US" sz="2000" dirty="0" smtClean="0"/>
              <a:t>持卡人、企業、銀行等</a:t>
            </a:r>
            <a:r>
              <a:rPr lang="en-US" altLang="zh-TW" sz="2000" dirty="0" smtClean="0">
                <a:latin typeface="微軟正黑體"/>
                <a:ea typeface="微軟正黑體"/>
              </a:rPr>
              <a:t>)</a:t>
            </a:r>
            <a:r>
              <a:rPr lang="zh-TW" altLang="en-US" sz="2000" dirty="0" smtClean="0">
                <a:latin typeface="微軟正黑體"/>
                <a:ea typeface="微軟正黑體"/>
              </a:rPr>
              <a:t> </a:t>
            </a:r>
            <a:r>
              <a:rPr lang="zh-TW" altLang="en-US" sz="2000" dirty="0" smtClean="0"/>
              <a:t>在網路上進行資訊交流及商務活動的身份證明。在電子交易諸多環節裡，各方都需要認證對方憑證的有效性，從而解決相互間的信任問題。憑證是一個經憑證管理中心數位簽章的文件，裡面包含公開金鑰與擁有者的資訊。</a:t>
            </a:r>
            <a:endParaRPr lang="en-US" altLang="zh-TW" sz="2000" dirty="0" smtClean="0"/>
          </a:p>
          <a:p>
            <a:r>
              <a:rPr lang="zh-TW" altLang="en-US" sz="2000" dirty="0" smtClean="0"/>
              <a:t>從用途來看，數位憑證可分為簽章憑證和加密憑證：</a:t>
            </a:r>
            <a:endParaRPr lang="en-US" altLang="zh-TW" sz="2000" dirty="0" smtClean="0"/>
          </a:p>
          <a:p>
            <a:pPr lvl="1"/>
            <a:r>
              <a:rPr lang="zh-TW" altLang="en-US" sz="1800" dirty="0" smtClean="0"/>
              <a:t>簽章憑證的用途是對訊息進行數位簽章，以保証訊息的不可否認性。</a:t>
            </a:r>
            <a:endParaRPr lang="en-US" altLang="zh-TW" sz="1800" dirty="0" smtClean="0"/>
          </a:p>
          <a:p>
            <a:pPr lvl="1"/>
            <a:r>
              <a:rPr lang="zh-TW" altLang="en-US" sz="1800" dirty="0" smtClean="0"/>
              <a:t>加密憑證的用途是對訊息進行加密，以保証訊息的真實性與正確性。</a:t>
            </a:r>
            <a:endParaRPr lang="en-US" altLang="zh-TW" sz="1800" dirty="0" smtClean="0"/>
          </a:p>
          <a:p>
            <a:r>
              <a:rPr lang="zh-TW" altLang="en-US" sz="2000" dirty="0" smtClean="0"/>
              <a:t>數位憑證包含使用者身份資訊、使用者公開金鑰資訊以及憑證管理中心數位簽章的數據，該數據可以確保憑證的真實性。憑證格式及內容遵循</a:t>
            </a:r>
            <a:r>
              <a:rPr lang="en-US" altLang="zh-TW" sz="2000" dirty="0" smtClean="0"/>
              <a:t>X.509</a:t>
            </a:r>
            <a:r>
              <a:rPr lang="zh-TW" altLang="en-US" sz="2000" dirty="0" smtClean="0"/>
              <a:t>標準。</a:t>
            </a:r>
            <a:endParaRPr lang="zh-TW" altLang="en-US" sz="2000" dirty="0"/>
          </a:p>
        </p:txBody>
      </p:sp>
      <p:sp>
        <p:nvSpPr>
          <p:cNvPr id="3" name="標題 2"/>
          <p:cNvSpPr>
            <a:spLocks noGrp="1"/>
          </p:cNvSpPr>
          <p:nvPr>
            <p:ph type="title"/>
          </p:nvPr>
        </p:nvSpPr>
        <p:spPr/>
        <p:txBody>
          <a:bodyPr/>
          <a:lstStyle/>
          <a:p>
            <a:r>
              <a:rPr lang="zh-TW" altLang="en-US" dirty="0" smtClean="0"/>
              <a:t>數位憑證</a:t>
            </a:r>
            <a:endParaRPr lang="zh-TW"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X.509</a:t>
            </a:r>
            <a:endParaRPr lang="zh-TW" altLang="en-US" dirty="0"/>
          </a:p>
        </p:txBody>
      </p:sp>
      <p:sp>
        <p:nvSpPr>
          <p:cNvPr id="4" name="內容版面配置區 3"/>
          <p:cNvSpPr>
            <a:spLocks noGrp="1"/>
          </p:cNvSpPr>
          <p:nvPr>
            <p:ph sz="half" idx="1"/>
          </p:nvPr>
        </p:nvSpPr>
        <p:spPr>
          <a:xfrm>
            <a:off x="285720" y="1285860"/>
            <a:ext cx="2414072" cy="5357850"/>
          </a:xfrm>
        </p:spPr>
        <p:txBody>
          <a:bodyPr>
            <a:normAutofit/>
          </a:bodyPr>
          <a:lstStyle/>
          <a:p>
            <a:r>
              <a:rPr lang="zh-TW" altLang="en-US" dirty="0" smtClean="0"/>
              <a:t>最常被使用的憑證是 </a:t>
            </a:r>
            <a:r>
              <a:rPr lang="en-US" altLang="zh-TW" dirty="0" smtClean="0"/>
              <a:t>X.509</a:t>
            </a:r>
            <a:r>
              <a:rPr lang="zh-TW" altLang="en-US" dirty="0" smtClean="0"/>
              <a:t> 其格式如右圖。</a:t>
            </a:r>
            <a:endParaRPr lang="en-US" altLang="zh-TW" dirty="0" smtClean="0"/>
          </a:p>
          <a:p>
            <a:r>
              <a:rPr lang="zh-TW" altLang="en-US" dirty="0" smtClean="0"/>
              <a:t>目前</a:t>
            </a:r>
            <a:r>
              <a:rPr lang="en-US" altLang="zh-TW" dirty="0" smtClean="0"/>
              <a:t>X.509</a:t>
            </a:r>
            <a:r>
              <a:rPr lang="zh-TW" altLang="en-US" dirty="0" smtClean="0"/>
              <a:t> </a:t>
            </a:r>
            <a:r>
              <a:rPr lang="en-US" altLang="zh-TW" dirty="0" smtClean="0"/>
              <a:t>v3</a:t>
            </a:r>
            <a:r>
              <a:rPr lang="zh-TW" altLang="en-US" dirty="0" smtClean="0"/>
              <a:t>用在多數的新憑證；而</a:t>
            </a:r>
            <a:r>
              <a:rPr lang="en-US" altLang="zh-TW" dirty="0" smtClean="0"/>
              <a:t>v2</a:t>
            </a:r>
            <a:r>
              <a:rPr lang="zh-TW" altLang="en-US" dirty="0" smtClean="0"/>
              <a:t>則用於憑證撤銷清單 </a:t>
            </a:r>
            <a:r>
              <a:rPr lang="en-US" altLang="zh-TW" dirty="0" smtClean="0"/>
              <a:t>Certificate Revocation List (CRL)</a:t>
            </a:r>
            <a:r>
              <a:rPr lang="zh-TW" altLang="en-US" dirty="0" smtClean="0"/>
              <a:t> 的公布。</a:t>
            </a:r>
            <a:endParaRPr lang="en-US" altLang="zh-TW" dirty="0" smtClean="0"/>
          </a:p>
          <a:p>
            <a:endParaRPr lang="en-US" altLang="zh-TW" dirty="0" smtClean="0"/>
          </a:p>
          <a:p>
            <a:endParaRPr lang="zh-TW" altLang="en-US" dirty="0"/>
          </a:p>
        </p:txBody>
      </p:sp>
      <p:graphicFrame>
        <p:nvGraphicFramePr>
          <p:cNvPr id="6" name="內容版面配置區 5"/>
          <p:cNvGraphicFramePr>
            <a:graphicFrameLocks noGrp="1"/>
          </p:cNvGraphicFramePr>
          <p:nvPr>
            <p:ph sz="half" idx="2"/>
          </p:nvPr>
        </p:nvGraphicFramePr>
        <p:xfrm>
          <a:off x="2987824" y="1071546"/>
          <a:ext cx="5357850" cy="5365035"/>
        </p:xfrm>
        <a:graphic>
          <a:graphicData uri="http://schemas.openxmlformats.org/drawingml/2006/table">
            <a:tbl>
              <a:tblPr firstRow="1" bandRow="1">
                <a:tableStyleId>{69CF1AB2-1976-4502-BF36-3FF5EA218861}</a:tableStyleId>
              </a:tblPr>
              <a:tblGrid>
                <a:gridCol w="1357322"/>
                <a:gridCol w="1500198"/>
                <a:gridCol w="2500330"/>
              </a:tblGrid>
              <a:tr h="488235">
                <a:tc>
                  <a:txBody>
                    <a:bodyPr/>
                    <a:lstStyle/>
                    <a:p>
                      <a:r>
                        <a:rPr lang="zh-TW" altLang="en-US" sz="1400" b="0" dirty="0" smtClean="0">
                          <a:latin typeface="Calibri" pitchFamily="34" charset="0"/>
                        </a:rPr>
                        <a:t>版本 </a:t>
                      </a:r>
                      <a:r>
                        <a:rPr lang="en-US" altLang="zh-TW" sz="1400" b="0" dirty="0" smtClean="0">
                          <a:latin typeface="Calibri" pitchFamily="34" charset="0"/>
                        </a:rPr>
                        <a:t>(version)</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V3</a:t>
                      </a:r>
                      <a:endParaRPr lang="zh-TW" altLang="en-US" sz="1400" b="0" dirty="0">
                        <a:latin typeface="Calibri" pitchFamily="34" charset="0"/>
                      </a:endParaRPr>
                    </a:p>
                  </a:txBody>
                  <a:tcPr anchor="ctr"/>
                </a:tc>
                <a:tc>
                  <a:txBody>
                    <a:bodyPr/>
                    <a:lstStyle/>
                    <a:p>
                      <a:r>
                        <a:rPr lang="en-US" sz="1400" b="0" dirty="0" smtClean="0">
                          <a:latin typeface="Calibri" pitchFamily="34" charset="0"/>
                        </a:rPr>
                        <a:t>X.509 </a:t>
                      </a:r>
                      <a:r>
                        <a:rPr lang="zh-TW" altLang="en-US" sz="1400" b="0" dirty="0" smtClean="0">
                          <a:latin typeface="Calibri" pitchFamily="34" charset="0"/>
                        </a:rPr>
                        <a:t>版本編號</a:t>
                      </a:r>
                      <a:endParaRPr lang="zh-TW" altLang="en-US" sz="1400" b="0" dirty="0">
                        <a:latin typeface="Calibri" pitchFamily="34" charset="0"/>
                      </a:endParaRPr>
                    </a:p>
                  </a:txBody>
                  <a:tcPr anchor="ctr"/>
                </a:tc>
              </a:tr>
              <a:tr h="488235">
                <a:tc>
                  <a:txBody>
                    <a:bodyPr/>
                    <a:lstStyle/>
                    <a:p>
                      <a:r>
                        <a:rPr lang="zh-TW" altLang="en-US" sz="1400" b="0" dirty="0" smtClean="0">
                          <a:latin typeface="Calibri" pitchFamily="34" charset="0"/>
                        </a:rPr>
                        <a:t>序號 </a:t>
                      </a:r>
                      <a:r>
                        <a:rPr lang="en-US" altLang="zh-TW" sz="1400" b="0" dirty="0" smtClean="0">
                          <a:latin typeface="Calibri" pitchFamily="34" charset="0"/>
                        </a:rPr>
                        <a:t>(serial number)</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18 </a:t>
                      </a:r>
                      <a:r>
                        <a:rPr lang="en-US" altLang="zh-TW" sz="1400" b="0" dirty="0" err="1" smtClean="0">
                          <a:latin typeface="Calibri" pitchFamily="34" charset="0"/>
                        </a:rPr>
                        <a:t>da</a:t>
                      </a:r>
                      <a:r>
                        <a:rPr lang="en-US" altLang="zh-TW" sz="1400" b="0" baseline="0" dirty="0" smtClean="0">
                          <a:latin typeface="Calibri" pitchFamily="34" charset="0"/>
                        </a:rPr>
                        <a:t> de 91 …</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CA</a:t>
                      </a:r>
                      <a:r>
                        <a:rPr lang="zh-TW" altLang="en-US" sz="1400" b="0" dirty="0" smtClean="0">
                          <a:latin typeface="Calibri" pitchFamily="34" charset="0"/>
                        </a:rPr>
                        <a:t>指派給憑證的唯一序號</a:t>
                      </a:r>
                      <a:endParaRPr lang="zh-TW" altLang="en-US" sz="1400" b="0" dirty="0">
                        <a:latin typeface="Calibri" pitchFamily="34" charset="0"/>
                      </a:endParaRPr>
                    </a:p>
                  </a:txBody>
                  <a:tcPr anchor="ctr"/>
                </a:tc>
              </a:tr>
              <a:tr h="606541">
                <a:tc>
                  <a:txBody>
                    <a:bodyPr/>
                    <a:lstStyle/>
                    <a:p>
                      <a:r>
                        <a:rPr lang="zh-TW" altLang="en-US" sz="1400" b="0" dirty="0" smtClean="0">
                          <a:latin typeface="Calibri" pitchFamily="34" charset="0"/>
                        </a:rPr>
                        <a:t>簽章算法 </a:t>
                      </a:r>
                      <a:r>
                        <a:rPr lang="en-US" altLang="zh-TW" sz="1400" b="0" dirty="0" smtClean="0">
                          <a:latin typeface="Calibri" pitchFamily="34" charset="0"/>
                        </a:rPr>
                        <a:t>(signature algorithm)</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sha1RSA</a:t>
                      </a:r>
                      <a:endParaRPr lang="zh-TW" altLang="en-US" sz="1400" b="0" dirty="0">
                        <a:latin typeface="Calibri" pitchFamily="34" charset="0"/>
                      </a:endParaRPr>
                    </a:p>
                  </a:txBody>
                  <a:tcPr anchor="ctr"/>
                </a:tc>
                <a:tc>
                  <a:txBody>
                    <a:bodyPr/>
                    <a:lstStyle/>
                    <a:p>
                      <a:r>
                        <a:rPr lang="en-US" altLang="zh-TW" sz="1400" dirty="0" smtClean="0">
                          <a:latin typeface="Calibri" pitchFamily="34" charset="0"/>
                        </a:rPr>
                        <a:t>CA</a:t>
                      </a:r>
                      <a:r>
                        <a:rPr lang="zh-TW" altLang="en-US" sz="1400" dirty="0" smtClean="0">
                          <a:latin typeface="Calibri" pitchFamily="34" charset="0"/>
                        </a:rPr>
                        <a:t>用來數位簽署憑證的雜湊演算法</a:t>
                      </a:r>
                      <a:endParaRPr lang="zh-TW" altLang="en-US" sz="1400" b="0" dirty="0">
                        <a:latin typeface="Calibri" pitchFamily="34" charset="0"/>
                      </a:endParaRPr>
                    </a:p>
                  </a:txBody>
                  <a:tcPr anchor="ctr"/>
                </a:tc>
              </a:tr>
              <a:tr h="488235">
                <a:tc>
                  <a:txBody>
                    <a:bodyPr/>
                    <a:lstStyle/>
                    <a:p>
                      <a:r>
                        <a:rPr lang="zh-TW" altLang="en-US" sz="1400" b="0" dirty="0" smtClean="0">
                          <a:latin typeface="Calibri" pitchFamily="34" charset="0"/>
                        </a:rPr>
                        <a:t>發行者 </a:t>
                      </a:r>
                      <a:r>
                        <a:rPr lang="en-US" altLang="zh-TW" sz="1400" b="0" dirty="0" smtClean="0">
                          <a:latin typeface="Calibri" pitchFamily="34" charset="0"/>
                        </a:rPr>
                        <a:t>(issuer)</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VeriSign Class 3 Public Primary CA</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關於</a:t>
                      </a:r>
                      <a:r>
                        <a:rPr lang="en-US" altLang="zh-TW" sz="1400" dirty="0" smtClean="0">
                          <a:latin typeface="Calibri" pitchFamily="34" charset="0"/>
                        </a:rPr>
                        <a:t>CA</a:t>
                      </a:r>
                      <a:r>
                        <a:rPr lang="zh-TW" altLang="en-US" sz="1400" dirty="0" smtClean="0">
                          <a:latin typeface="Calibri" pitchFamily="34" charset="0"/>
                        </a:rPr>
                        <a:t>的資訊</a:t>
                      </a:r>
                      <a:endParaRPr lang="zh-TW" altLang="en-US" sz="1400" b="0" dirty="0">
                        <a:latin typeface="Calibri" pitchFamily="34" charset="0"/>
                      </a:endParaRPr>
                    </a:p>
                  </a:txBody>
                  <a:tcPr anchor="ctr"/>
                </a:tc>
              </a:tr>
              <a:tr h="488235">
                <a:tc>
                  <a:txBody>
                    <a:bodyPr/>
                    <a:lstStyle/>
                    <a:p>
                      <a:r>
                        <a:rPr lang="zh-TW" altLang="en-US" sz="1400" b="0" dirty="0" smtClean="0">
                          <a:latin typeface="Calibri" pitchFamily="34" charset="0"/>
                        </a:rPr>
                        <a:t>有效期自 </a:t>
                      </a:r>
                      <a:r>
                        <a:rPr lang="en-US" altLang="zh-TW" sz="1400" b="0" dirty="0" smtClean="0">
                          <a:latin typeface="Calibri" pitchFamily="34" charset="0"/>
                        </a:rPr>
                        <a:t>(valid from)</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2006/11/8</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憑證有效期間的開始日期</a:t>
                      </a:r>
                      <a:endParaRPr lang="zh-TW" altLang="en-US" sz="1400" b="0" dirty="0">
                        <a:latin typeface="Calibri" pitchFamily="34" charset="0"/>
                      </a:endParaRPr>
                    </a:p>
                  </a:txBody>
                  <a:tcPr anchor="ctr"/>
                </a:tc>
              </a:tr>
              <a:tr h="488235">
                <a:tc>
                  <a:txBody>
                    <a:bodyPr/>
                    <a:lstStyle/>
                    <a:p>
                      <a:r>
                        <a:rPr lang="zh-TW" altLang="en-US" sz="1400" b="0" dirty="0" smtClean="0">
                          <a:latin typeface="Calibri" pitchFamily="34" charset="0"/>
                        </a:rPr>
                        <a:t>有效期至 </a:t>
                      </a:r>
                      <a:r>
                        <a:rPr lang="en-US" altLang="zh-TW" sz="1400" b="0" dirty="0" smtClean="0">
                          <a:latin typeface="Calibri" pitchFamily="34" charset="0"/>
                        </a:rPr>
                        <a:t>(valid to)</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2036/7/1</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憑證有效期間的最後日期</a:t>
                      </a:r>
                      <a:endParaRPr lang="zh-TW" altLang="en-US" sz="1400" b="0" dirty="0">
                        <a:latin typeface="Calibri" pitchFamily="34" charset="0"/>
                      </a:endParaRPr>
                    </a:p>
                  </a:txBody>
                  <a:tcPr anchor="ctr"/>
                </a:tc>
              </a:tr>
              <a:tr h="488235">
                <a:tc>
                  <a:txBody>
                    <a:bodyPr/>
                    <a:lstStyle/>
                    <a:p>
                      <a:r>
                        <a:rPr lang="zh-TW" altLang="en-US" sz="1400" b="0" dirty="0" smtClean="0">
                          <a:latin typeface="Calibri" pitchFamily="34" charset="0"/>
                        </a:rPr>
                        <a:t>主體 </a:t>
                      </a:r>
                      <a:r>
                        <a:rPr lang="en-US" altLang="zh-TW" sz="1400" b="0" dirty="0" smtClean="0">
                          <a:latin typeface="Calibri" pitchFamily="34" charset="0"/>
                        </a:rPr>
                        <a:t>(subject)</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Bank</a:t>
                      </a:r>
                      <a:r>
                        <a:rPr lang="en-US" altLang="zh-TW" sz="1400" b="0" baseline="0" dirty="0" smtClean="0">
                          <a:latin typeface="Calibri" pitchFamily="34" charset="0"/>
                        </a:rPr>
                        <a:t> of ABC</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發給憑證的目標個人、電腦、裝置或憑證授權單位名稱</a:t>
                      </a:r>
                      <a:endParaRPr lang="zh-TW" altLang="en-US" sz="1400" b="0" dirty="0">
                        <a:latin typeface="Calibri" pitchFamily="34" charset="0"/>
                      </a:endParaRPr>
                    </a:p>
                  </a:txBody>
                  <a:tcPr anchor="ctr"/>
                </a:tc>
              </a:tr>
              <a:tr h="488235">
                <a:tc>
                  <a:txBody>
                    <a:bodyPr/>
                    <a:lstStyle/>
                    <a:p>
                      <a:r>
                        <a:rPr lang="zh-TW" altLang="en-US" sz="1400" b="0" dirty="0" smtClean="0">
                          <a:latin typeface="Calibri" pitchFamily="34" charset="0"/>
                        </a:rPr>
                        <a:t>公開金鑰 </a:t>
                      </a:r>
                      <a:r>
                        <a:rPr lang="en-US" altLang="zh-TW" sz="1400" b="0" dirty="0" smtClean="0">
                          <a:latin typeface="Calibri" pitchFamily="34" charset="0"/>
                        </a:rPr>
                        <a:t>(public key)</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RSA (2048)</a:t>
                      </a:r>
                    </a:p>
                    <a:p>
                      <a:r>
                        <a:rPr lang="en-US" altLang="zh-TW" sz="1400" b="0" dirty="0" smtClean="0">
                          <a:latin typeface="Calibri" pitchFamily="34" charset="0"/>
                        </a:rPr>
                        <a:t>2a 14 5c 70 …</a:t>
                      </a:r>
                      <a:endParaRPr lang="zh-TW" altLang="en-US" sz="1400" b="0" dirty="0">
                        <a:latin typeface="Calibri"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latin typeface="Calibri" pitchFamily="34" charset="0"/>
                        </a:rPr>
                        <a:t>與憑證相關的公開金鑰類型及長度，與金鑰數據</a:t>
                      </a:r>
                      <a:endParaRPr lang="zh-TW" altLang="en-US" sz="1400" b="0" dirty="0" smtClean="0">
                        <a:latin typeface="Calibri" pitchFamily="34" charset="0"/>
                      </a:endParaRPr>
                    </a:p>
                  </a:txBody>
                  <a:tcPr anchor="ctr"/>
                </a:tc>
              </a:tr>
              <a:tr h="488235">
                <a:tc>
                  <a:txBody>
                    <a:bodyPr/>
                    <a:lstStyle/>
                    <a:p>
                      <a:r>
                        <a:rPr lang="zh-TW" altLang="en-US" sz="1400" b="0" dirty="0" smtClean="0">
                          <a:latin typeface="Calibri" pitchFamily="34" charset="0"/>
                        </a:rPr>
                        <a:t>延展資訊 </a:t>
                      </a:r>
                      <a:r>
                        <a:rPr lang="en-US" altLang="zh-TW" sz="1400" b="0" dirty="0" smtClean="0">
                          <a:latin typeface="Calibri" pitchFamily="34" charset="0"/>
                        </a:rPr>
                        <a:t>(extension)</a:t>
                      </a:r>
                      <a:endParaRPr lang="zh-TW" altLang="en-US" sz="1400" b="0" dirty="0">
                        <a:latin typeface="Calibri" pitchFamily="34" charset="0"/>
                      </a:endParaRPr>
                    </a:p>
                  </a:txBody>
                  <a:tcPr anchor="ctr"/>
                </a:tc>
                <a:tc gridSpan="2">
                  <a:txBody>
                    <a:bodyPr/>
                    <a:lstStyle/>
                    <a:p>
                      <a:r>
                        <a:rPr lang="en-US" altLang="zh-TW" sz="1400" b="0" dirty="0" smtClean="0">
                          <a:latin typeface="Calibri" pitchFamily="34" charset="0"/>
                        </a:rPr>
                        <a:t>V3 </a:t>
                      </a:r>
                      <a:r>
                        <a:rPr lang="zh-TW" altLang="en-US" sz="1400" b="0" dirty="0" smtClean="0">
                          <a:latin typeface="Calibri" pitchFamily="34" charset="0"/>
                        </a:rPr>
                        <a:t>定義的諸多延伸欄位</a:t>
                      </a:r>
                      <a:endParaRPr lang="zh-TW" altLang="en-US" sz="1400" b="0" dirty="0">
                        <a:latin typeface="Calibri" pitchFamily="34" charset="0"/>
                      </a:endParaRPr>
                    </a:p>
                  </a:txBody>
                  <a:tcPr anchor="ctr"/>
                </a:tc>
                <a:tc hMerge="1">
                  <a:txBody>
                    <a:bodyPr/>
                    <a:lstStyle/>
                    <a:p>
                      <a:endParaRPr lang="zh-TW" altLang="en-US" sz="1400" b="0" dirty="0">
                        <a:latin typeface="+mn-lt"/>
                      </a:endParaRPr>
                    </a:p>
                  </a:txBody>
                  <a:tcPr anchor="ctr"/>
                </a:tc>
              </a:tr>
              <a:tr h="488235">
                <a:tc>
                  <a:txBody>
                    <a:bodyPr/>
                    <a:lstStyle/>
                    <a:p>
                      <a:r>
                        <a:rPr lang="en-US" altLang="zh-TW" sz="1400" b="0" dirty="0" smtClean="0">
                          <a:latin typeface="Calibri" pitchFamily="34" charset="0"/>
                        </a:rPr>
                        <a:t>CA</a:t>
                      </a:r>
                      <a:r>
                        <a:rPr lang="en-US" altLang="zh-TW" sz="1400" b="0" baseline="0" dirty="0" smtClean="0">
                          <a:latin typeface="Calibri" pitchFamily="34" charset="0"/>
                        </a:rPr>
                        <a:t> </a:t>
                      </a:r>
                      <a:r>
                        <a:rPr lang="zh-TW" altLang="en-US" sz="1400" b="0" dirty="0" smtClean="0">
                          <a:latin typeface="Calibri" pitchFamily="34" charset="0"/>
                        </a:rPr>
                        <a:t>簽章 </a:t>
                      </a:r>
                      <a:r>
                        <a:rPr lang="en-US" altLang="zh-TW" sz="1400" b="0" dirty="0" smtClean="0">
                          <a:latin typeface="Calibri" pitchFamily="34" charset="0"/>
                        </a:rPr>
                        <a:t>(CA signature)</a:t>
                      </a:r>
                      <a:endParaRPr lang="zh-TW" altLang="en-US" sz="1400" b="0" dirty="0">
                        <a:latin typeface="Calibri" pitchFamily="34" charset="0"/>
                      </a:endParaRPr>
                    </a:p>
                  </a:txBody>
                  <a:tcPr anchor="ctr"/>
                </a:tc>
                <a:tc gridSpan="2">
                  <a:txBody>
                    <a:bodyPr/>
                    <a:lstStyle/>
                    <a:p>
                      <a:r>
                        <a:rPr lang="zh-TW" altLang="en-US" sz="1400" dirty="0" smtClean="0">
                          <a:latin typeface="Calibri" pitchFamily="34" charset="0"/>
                        </a:rPr>
                        <a:t>使用</a:t>
                      </a:r>
                      <a:r>
                        <a:rPr lang="en-US" altLang="zh-TW" sz="1400" dirty="0" smtClean="0">
                          <a:latin typeface="Calibri" pitchFamily="34" charset="0"/>
                        </a:rPr>
                        <a:t>CA</a:t>
                      </a:r>
                      <a:r>
                        <a:rPr lang="zh-TW" altLang="en-US" sz="1400" dirty="0" smtClean="0">
                          <a:latin typeface="Calibri" pitchFamily="34" charset="0"/>
                        </a:rPr>
                        <a:t>私密金鑰，透過憑證演算法識別項欄位中所指定的演算法，所做出的實際數位簽章</a:t>
                      </a:r>
                      <a:endParaRPr lang="zh-TW" altLang="en-US" sz="1400" b="0" dirty="0">
                        <a:latin typeface="Calibri" pitchFamily="34" charset="0"/>
                      </a:endParaRPr>
                    </a:p>
                  </a:txBody>
                  <a:tcPr anchor="ctr"/>
                </a:tc>
                <a:tc hMerge="1">
                  <a:txBody>
                    <a:bodyPr/>
                    <a:lstStyle/>
                    <a:p>
                      <a:endParaRPr lang="zh-TW" altLang="en-US" sz="1400" b="0" dirty="0">
                        <a:latin typeface="+mn-lt"/>
                      </a:endParaRPr>
                    </a:p>
                  </a:txBody>
                  <a:tcPr anchor="ct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Secure Sockets Layer (SSL) </a:t>
            </a:r>
            <a:r>
              <a:rPr lang="zh-TW" altLang="en-US" sz="2000" dirty="0" smtClean="0"/>
              <a:t>由</a:t>
            </a:r>
            <a:r>
              <a:rPr lang="en-US" altLang="zh-TW" sz="2000" dirty="0" smtClean="0"/>
              <a:t>Netscape</a:t>
            </a:r>
            <a:r>
              <a:rPr lang="zh-TW" altLang="en-US" sz="2000" dirty="0" smtClean="0"/>
              <a:t>公司首先提出，為企業界廣為接受。它是介於 </a:t>
            </a:r>
            <a:r>
              <a:rPr lang="en-US" sz="2000" dirty="0" smtClean="0"/>
              <a:t>HTTP</a:t>
            </a:r>
            <a:r>
              <a:rPr lang="zh-TW" altLang="en-US" sz="2000" dirty="0" smtClean="0"/>
              <a:t> 與 </a:t>
            </a:r>
            <a:r>
              <a:rPr lang="en-US" sz="2000" dirty="0" smtClean="0"/>
              <a:t>TCP </a:t>
            </a:r>
            <a:r>
              <a:rPr lang="zh-TW" altLang="en-US" sz="2000" dirty="0" smtClean="0"/>
              <a:t>之間的一層程式，提供網際網路上的安全通訊。</a:t>
            </a:r>
            <a:r>
              <a:rPr lang="en-US" altLang="zh-TW" sz="2000" dirty="0" smtClean="0"/>
              <a:t>SSL</a:t>
            </a:r>
            <a:r>
              <a:rPr lang="zh-TW" altLang="en-US" sz="2000" dirty="0" smtClean="0"/>
              <a:t> 已被整合進</a:t>
            </a:r>
            <a:r>
              <a:rPr lang="en-US" altLang="zh-TW" sz="2000" dirty="0" smtClean="0"/>
              <a:t>IE</a:t>
            </a:r>
            <a:r>
              <a:rPr lang="zh-TW" altLang="en-US" sz="2000" dirty="0" smtClean="0"/>
              <a:t>與其它主流瀏覽器，以及大部分的網站伺服器產品中。</a:t>
            </a:r>
            <a:endParaRPr lang="en-US" altLang="zh-TW" sz="2000" dirty="0" smtClean="0"/>
          </a:p>
          <a:p>
            <a:r>
              <a:rPr lang="en-US" altLang="zh-TW" sz="2000" dirty="0" smtClean="0"/>
              <a:t>SSL</a:t>
            </a:r>
            <a:r>
              <a:rPr lang="zh-TW" altLang="en-US" sz="2000" dirty="0" smtClean="0"/>
              <a:t>連結建立的方式如下：</a:t>
            </a:r>
            <a:endParaRPr lang="en-US" altLang="zh-TW" sz="2000" dirty="0" smtClean="0"/>
          </a:p>
          <a:p>
            <a:pPr lvl="1"/>
            <a:r>
              <a:rPr lang="zh-TW" altLang="en-US" dirty="0" smtClean="0"/>
              <a:t>用戶端向伺服器提出連結請求後，伺服器回應一個訊息說明需要安全連結。用戶端將它的憑證傳給伺服器；伺服器驗證後回覆一把會談金鑰 </a:t>
            </a:r>
            <a:r>
              <a:rPr lang="en-US" altLang="zh-TW" dirty="0" smtClean="0"/>
              <a:t>(session key)</a:t>
            </a:r>
            <a:r>
              <a:rPr lang="zh-TW" altLang="en-US" dirty="0" smtClean="0"/>
              <a:t> 與加密後的私密金鑰，雙方就可以進行安全通訊直到會談結束。</a:t>
            </a:r>
            <a:endParaRPr lang="en-US" altLang="zh-TW" dirty="0" smtClean="0"/>
          </a:p>
          <a:p>
            <a:r>
              <a:rPr lang="en-US" altLang="zh-TW" sz="2000" dirty="0" smtClean="0"/>
              <a:t>Transport Layer Security (TLS)</a:t>
            </a:r>
            <a:r>
              <a:rPr lang="zh-TW" altLang="en-US" sz="2000" dirty="0" smtClean="0"/>
              <a:t>是</a:t>
            </a:r>
            <a:r>
              <a:rPr lang="en-US" altLang="zh-TW" sz="2000" dirty="0" smtClean="0"/>
              <a:t>SSL</a:t>
            </a:r>
            <a:r>
              <a:rPr lang="zh-TW" altLang="en-US" sz="2000" dirty="0" smtClean="0"/>
              <a:t>的演進設計，正逐步取代</a:t>
            </a:r>
            <a:r>
              <a:rPr lang="en-US" altLang="zh-TW" sz="2000" dirty="0" smtClean="0"/>
              <a:t>SSL 3.0</a:t>
            </a:r>
            <a:r>
              <a:rPr lang="zh-TW" altLang="en-US" sz="2000" dirty="0" smtClean="0"/>
              <a:t>。</a:t>
            </a:r>
            <a:r>
              <a:rPr lang="en-US" altLang="zh-TW" sz="2000" dirty="0" smtClean="0"/>
              <a:t>TLS</a:t>
            </a:r>
            <a:r>
              <a:rPr lang="zh-TW" altLang="en-US" sz="2000" dirty="0" smtClean="0"/>
              <a:t>與</a:t>
            </a:r>
            <a:r>
              <a:rPr lang="en-US" altLang="zh-TW" sz="2000" dirty="0" smtClean="0"/>
              <a:t>SSL</a:t>
            </a:r>
            <a:r>
              <a:rPr lang="zh-TW" altLang="en-US" sz="2000" dirty="0" smtClean="0"/>
              <a:t>非常類似，但彼此並不相容。</a:t>
            </a:r>
            <a:endParaRPr lang="zh-TW" altLang="en-US" sz="2000" dirty="0"/>
          </a:p>
        </p:txBody>
      </p:sp>
      <p:sp>
        <p:nvSpPr>
          <p:cNvPr id="3" name="標題 2"/>
          <p:cNvSpPr>
            <a:spLocks noGrp="1"/>
          </p:cNvSpPr>
          <p:nvPr>
            <p:ph type="title"/>
          </p:nvPr>
        </p:nvSpPr>
        <p:spPr/>
        <p:txBody>
          <a:bodyPr/>
          <a:lstStyle/>
          <a:p>
            <a:r>
              <a:rPr lang="en-US" altLang="zh-TW" dirty="0" smtClean="0"/>
              <a:t>SSL &amp; TLS</a:t>
            </a:r>
            <a:endParaRPr lang="zh-TW"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Certificate Management Protocol (CMP) </a:t>
            </a:r>
            <a:r>
              <a:rPr lang="zh-TW" altLang="en-US" sz="2000" dirty="0" smtClean="0"/>
              <a:t>是一種在</a:t>
            </a:r>
            <a:r>
              <a:rPr lang="en-US" altLang="zh-TW" sz="2000" dirty="0" smtClean="0"/>
              <a:t>PKI</a:t>
            </a:r>
            <a:r>
              <a:rPr lang="zh-TW" altLang="en-US" sz="2000" dirty="0" smtClean="0"/>
              <a:t>環境中各實體間溝通訊息的協定。</a:t>
            </a:r>
            <a:r>
              <a:rPr lang="en-US" altLang="zh-TW" sz="2000" dirty="0" smtClean="0"/>
              <a:t>CMP</a:t>
            </a:r>
            <a:r>
              <a:rPr lang="zh-TW" altLang="en-US" sz="2000" dirty="0" smtClean="0"/>
              <a:t>目前較少用，但應該會快速成長。</a:t>
            </a:r>
            <a:endParaRPr lang="en-US" altLang="zh-TW" sz="2000" dirty="0" smtClean="0"/>
          </a:p>
          <a:p>
            <a:pPr lvl="1"/>
            <a:r>
              <a:rPr lang="en-US" altLang="zh-TW" dirty="0" smtClean="0"/>
              <a:t>CA</a:t>
            </a:r>
            <a:r>
              <a:rPr lang="zh-TW" altLang="en-US" dirty="0" smtClean="0"/>
              <a:t>負責發行憑證，在使用</a:t>
            </a:r>
            <a:r>
              <a:rPr lang="en-US" altLang="zh-TW" dirty="0" smtClean="0"/>
              <a:t>CMP</a:t>
            </a:r>
            <a:r>
              <a:rPr lang="zh-TW" altLang="en-US" dirty="0" smtClean="0"/>
              <a:t>的</a:t>
            </a:r>
            <a:r>
              <a:rPr lang="en-US" altLang="zh-TW" dirty="0" smtClean="0"/>
              <a:t>PKI</a:t>
            </a:r>
            <a:r>
              <a:rPr lang="zh-TW" altLang="en-US" dirty="0" smtClean="0"/>
              <a:t>裡扮演伺服器的角色；以這種協定取得數位憑證的用戶端稱為 </a:t>
            </a:r>
            <a:r>
              <a:rPr lang="en-US" altLang="zh-TW" dirty="0" smtClean="0"/>
              <a:t>end entity (EE)</a:t>
            </a:r>
            <a:r>
              <a:rPr lang="zh-TW" altLang="en-US" dirty="0" smtClean="0"/>
              <a:t>。</a:t>
            </a:r>
            <a:endParaRPr lang="en-US" altLang="zh-TW" dirty="0" smtClean="0"/>
          </a:p>
          <a:p>
            <a:pPr lvl="1"/>
            <a:r>
              <a:rPr lang="en-US" altLang="zh-TW" dirty="0" smtClean="0"/>
              <a:t>CMP</a:t>
            </a:r>
            <a:r>
              <a:rPr lang="zh-TW" altLang="en-US" dirty="0" smtClean="0"/>
              <a:t>定義各種協定指令，讓</a:t>
            </a:r>
            <a:r>
              <a:rPr lang="en-US" altLang="zh-TW" dirty="0" smtClean="0"/>
              <a:t>EE</a:t>
            </a:r>
            <a:r>
              <a:rPr lang="zh-TW" altLang="en-US" dirty="0" smtClean="0"/>
              <a:t>可以從</a:t>
            </a:r>
            <a:r>
              <a:rPr lang="en-US" altLang="zh-TW" dirty="0" smtClean="0"/>
              <a:t>CA</a:t>
            </a:r>
            <a:r>
              <a:rPr lang="zh-TW" altLang="en-US" dirty="0" smtClean="0"/>
              <a:t>取得憑證，也可以要求撤銷自己的憑證；若</a:t>
            </a:r>
            <a:r>
              <a:rPr lang="en-US" altLang="zh-TW" dirty="0" smtClean="0"/>
              <a:t>EE</a:t>
            </a:r>
            <a:r>
              <a:rPr lang="zh-TW" altLang="en-US" dirty="0" smtClean="0"/>
              <a:t>遺失了憑證，也可要求</a:t>
            </a:r>
            <a:r>
              <a:rPr lang="en-US" altLang="zh-TW" dirty="0" smtClean="0"/>
              <a:t>CA</a:t>
            </a:r>
            <a:r>
              <a:rPr lang="zh-TW" altLang="en-US" dirty="0" smtClean="0"/>
              <a:t>補發。另外，用</a:t>
            </a:r>
            <a:r>
              <a:rPr lang="en-US" dirty="0" smtClean="0"/>
              <a:t> “cross-certification request”</a:t>
            </a:r>
            <a:r>
              <a:rPr lang="zh-TW" altLang="en-US" dirty="0" smtClean="0"/>
              <a:t>  這種要求，可讓一個 </a:t>
            </a:r>
            <a:r>
              <a:rPr lang="en-US" dirty="0" smtClean="0"/>
              <a:t>CA </a:t>
            </a:r>
            <a:r>
              <a:rPr lang="zh-TW" altLang="en-US" dirty="0" smtClean="0"/>
              <a:t>取得另一個</a:t>
            </a:r>
            <a:r>
              <a:rPr lang="en-US" altLang="zh-TW" dirty="0" smtClean="0"/>
              <a:t>CA</a:t>
            </a:r>
            <a:r>
              <a:rPr lang="zh-TW" altLang="en-US" dirty="0" smtClean="0"/>
              <a:t>所簽發的憑證。</a:t>
            </a:r>
            <a:endParaRPr lang="en-US" altLang="zh-TW" dirty="0" smtClean="0"/>
          </a:p>
          <a:p>
            <a:r>
              <a:rPr lang="en-US" sz="2000" dirty="0" smtClean="0"/>
              <a:t>MIME</a:t>
            </a:r>
            <a:r>
              <a:rPr lang="zh-TW" altLang="en-US" sz="2000" dirty="0" smtClean="0"/>
              <a:t>是傳遞電子郵件訊息的標準，</a:t>
            </a:r>
            <a:r>
              <a:rPr lang="en-US" altLang="zh-TW" sz="2000" dirty="0" smtClean="0"/>
              <a:t>S/MIME</a:t>
            </a:r>
            <a:r>
              <a:rPr lang="zh-TW" altLang="en-US" sz="2000" dirty="0" smtClean="0"/>
              <a:t>則是安全版的</a:t>
            </a:r>
            <a:r>
              <a:rPr lang="en-US" altLang="zh-TW" sz="2000" dirty="0" smtClean="0"/>
              <a:t>MIME</a:t>
            </a:r>
            <a:r>
              <a:rPr lang="zh-TW" altLang="en-US" sz="2000" dirty="0" smtClean="0"/>
              <a:t>，用以加密電子郵件。它在</a:t>
            </a:r>
            <a:r>
              <a:rPr lang="en-US" altLang="zh-TW" sz="2000" dirty="0" smtClean="0"/>
              <a:t>PKI</a:t>
            </a:r>
            <a:r>
              <a:rPr lang="zh-TW" altLang="en-US" sz="2000" dirty="0" smtClean="0"/>
              <a:t>的環境中可以為電子郵件加密、確保完整性、並且做認證。</a:t>
            </a:r>
            <a:endParaRPr lang="en-US" sz="2000" dirty="0" smtClean="0"/>
          </a:p>
        </p:txBody>
      </p:sp>
      <p:sp>
        <p:nvSpPr>
          <p:cNvPr id="3" name="標題 2"/>
          <p:cNvSpPr>
            <a:spLocks noGrp="1"/>
          </p:cNvSpPr>
          <p:nvPr>
            <p:ph type="title"/>
          </p:nvPr>
        </p:nvSpPr>
        <p:spPr/>
        <p:txBody>
          <a:bodyPr/>
          <a:lstStyle/>
          <a:p>
            <a:r>
              <a:rPr lang="en-US" altLang="zh-TW" dirty="0" smtClean="0"/>
              <a:t>CMP &amp; S/MIME</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凱撒則使用簡單的替換加密法 </a:t>
            </a:r>
            <a:r>
              <a:rPr lang="en-US" altLang="zh-TW" sz="2000" dirty="0" smtClean="0"/>
              <a:t>(substitution ciphers)</a:t>
            </a:r>
            <a:r>
              <a:rPr lang="zh-TW" altLang="en-US" sz="2000" dirty="0" smtClean="0"/>
              <a:t>。</a:t>
            </a:r>
            <a:r>
              <a:rPr lang="zh-TW" altLang="en-US" sz="1800" dirty="0" smtClean="0"/>
              <a:t>簡單的替換加密法，使用直接字母位移，如以下移動三位：</a:t>
            </a:r>
            <a:endParaRPr lang="en-US" altLang="zh-TW" sz="1800" dirty="0" smtClean="0"/>
          </a:p>
          <a:p>
            <a:pPr lvl="1"/>
            <a:endParaRPr lang="en-US" altLang="zh-TW" sz="1800" dirty="0" smtClean="0"/>
          </a:p>
          <a:p>
            <a:pPr lvl="1"/>
            <a:endParaRPr lang="en-US" altLang="zh-TW" sz="1800" dirty="0" smtClean="0"/>
          </a:p>
          <a:p>
            <a:pPr lvl="1"/>
            <a:endParaRPr lang="en-US" altLang="zh-TW" sz="1800" dirty="0" smtClean="0"/>
          </a:p>
          <a:p>
            <a:pPr lvl="1"/>
            <a:endParaRPr lang="en-US" altLang="zh-TW" sz="1800" dirty="0" smtClean="0"/>
          </a:p>
          <a:p>
            <a:pPr>
              <a:spcBef>
                <a:spcPts val="1800"/>
              </a:spcBef>
            </a:pPr>
            <a:r>
              <a:rPr lang="zh-TW" altLang="en-US" sz="2000" dirty="0" smtClean="0"/>
              <a:t>也可以使用攪亂</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但固定</a:t>
            </a:r>
            <a:r>
              <a:rPr lang="en-US" altLang="zh-TW" sz="2000" dirty="0" smtClean="0">
                <a:ea typeface="微軟正黑體"/>
              </a:rPr>
              <a:t>)</a:t>
            </a:r>
            <a:r>
              <a:rPr lang="zh-TW" altLang="en-US" sz="2000" dirty="0" smtClean="0">
                <a:ea typeface="微軟正黑體"/>
              </a:rPr>
              <a:t> </a:t>
            </a:r>
            <a:r>
              <a:rPr lang="zh-TW" altLang="en-US" sz="2000" dirty="0" smtClean="0"/>
              <a:t>的替換表加密，較難以觀察法找到規則性：</a:t>
            </a:r>
            <a:endParaRPr lang="en-US" altLang="zh-TW" sz="2000" dirty="0" smtClean="0"/>
          </a:p>
        </p:txBody>
      </p:sp>
      <p:sp>
        <p:nvSpPr>
          <p:cNvPr id="3" name="標題 2"/>
          <p:cNvSpPr>
            <a:spLocks noGrp="1"/>
          </p:cNvSpPr>
          <p:nvPr>
            <p:ph type="title"/>
          </p:nvPr>
        </p:nvSpPr>
        <p:spPr/>
        <p:txBody>
          <a:bodyPr/>
          <a:lstStyle/>
          <a:p>
            <a:r>
              <a:rPr lang="zh-TW" altLang="en-US" dirty="0" smtClean="0"/>
              <a:t>替換加密法</a:t>
            </a:r>
            <a:endParaRPr lang="zh-TW" altLang="en-US" dirty="0"/>
          </a:p>
        </p:txBody>
      </p:sp>
      <p:grpSp>
        <p:nvGrpSpPr>
          <p:cNvPr id="23" name="群組 22"/>
          <p:cNvGrpSpPr/>
          <p:nvPr/>
        </p:nvGrpSpPr>
        <p:grpSpPr>
          <a:xfrm>
            <a:off x="1860775" y="2348880"/>
            <a:ext cx="4565573" cy="1437310"/>
            <a:chOff x="1428728" y="2500306"/>
            <a:chExt cx="3857652" cy="1214446"/>
          </a:xfrm>
        </p:grpSpPr>
        <p:sp>
          <p:nvSpPr>
            <p:cNvPr id="9" name="圓角矩形 8"/>
            <p:cNvSpPr/>
            <p:nvPr/>
          </p:nvSpPr>
          <p:spPr>
            <a:xfrm>
              <a:off x="1428728" y="2500306"/>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A</a:t>
              </a:r>
              <a:r>
                <a:rPr lang="zh-TW" altLang="en-US" sz="2000" dirty="0" smtClean="0">
                  <a:latin typeface="Calibri" pitchFamily="34" charset="0"/>
                </a:rPr>
                <a:t> </a:t>
              </a:r>
              <a:r>
                <a:rPr lang="en-US" altLang="zh-TW" sz="2000" dirty="0" smtClean="0">
                  <a:latin typeface="Calibri" pitchFamily="34" charset="0"/>
                </a:rPr>
                <a:t>B</a:t>
              </a:r>
              <a:r>
                <a:rPr lang="zh-TW" altLang="en-US" sz="2000" dirty="0" smtClean="0">
                  <a:latin typeface="Calibri" pitchFamily="34" charset="0"/>
                </a:rPr>
                <a:t> </a:t>
              </a:r>
              <a:r>
                <a:rPr lang="en-US" altLang="zh-TW" sz="2000" dirty="0" smtClean="0">
                  <a:latin typeface="Calibri" pitchFamily="34" charset="0"/>
                </a:rPr>
                <a:t>C</a:t>
              </a:r>
              <a:r>
                <a:rPr lang="zh-TW" altLang="en-US" sz="2000" dirty="0" smtClean="0">
                  <a:latin typeface="Calibri" pitchFamily="34" charset="0"/>
                </a:rPr>
                <a:t> </a:t>
              </a:r>
              <a:r>
                <a:rPr lang="en-US" altLang="zh-TW" sz="2000" dirty="0" smtClean="0">
                  <a:latin typeface="Calibri" pitchFamily="34" charset="0"/>
                </a:rPr>
                <a:t>D</a:t>
              </a:r>
              <a:r>
                <a:rPr lang="zh-TW" altLang="en-US" sz="2000" dirty="0" smtClean="0">
                  <a:latin typeface="Calibri" pitchFamily="34" charset="0"/>
                </a:rPr>
                <a:t> </a:t>
              </a:r>
              <a:r>
                <a:rPr lang="en-US" altLang="zh-TW" sz="2000" dirty="0" smtClean="0">
                  <a:latin typeface="Calibri" pitchFamily="34" charset="0"/>
                </a:rPr>
                <a:t>E</a:t>
              </a:r>
              <a:r>
                <a:rPr lang="zh-TW" altLang="en-US" sz="2000" dirty="0" smtClean="0">
                  <a:latin typeface="Calibri" pitchFamily="34" charset="0"/>
                </a:rPr>
                <a:t> </a:t>
              </a:r>
              <a:r>
                <a:rPr lang="en-US" altLang="zh-TW" sz="2000" dirty="0" smtClean="0">
                  <a:latin typeface="Calibri" pitchFamily="34" charset="0"/>
                </a:rPr>
                <a:t>F</a:t>
              </a:r>
              <a:r>
                <a:rPr lang="zh-TW" altLang="en-US" sz="2000" dirty="0" smtClean="0">
                  <a:latin typeface="Calibri" pitchFamily="34" charset="0"/>
                </a:rPr>
                <a:t> </a:t>
              </a:r>
              <a:r>
                <a:rPr lang="en-US" altLang="zh-TW" sz="2000" dirty="0" smtClean="0">
                  <a:latin typeface="Calibri" pitchFamily="34" charset="0"/>
                </a:rPr>
                <a:t>G</a:t>
              </a:r>
              <a:r>
                <a:rPr lang="zh-TW" altLang="en-US" sz="2000" dirty="0" smtClean="0">
                  <a:latin typeface="Calibri" pitchFamily="34" charset="0"/>
                </a:rPr>
                <a:t> </a:t>
              </a:r>
              <a:r>
                <a:rPr lang="en-US" altLang="zh-TW" sz="2000" dirty="0" smtClean="0">
                  <a:latin typeface="Calibri" pitchFamily="34" charset="0"/>
                </a:rPr>
                <a:t>H</a:t>
              </a:r>
              <a:r>
                <a:rPr lang="zh-TW" altLang="en-US" sz="2000" dirty="0" smtClean="0">
                  <a:latin typeface="Calibri" pitchFamily="34" charset="0"/>
                </a:rPr>
                <a:t> </a:t>
              </a:r>
              <a:r>
                <a:rPr lang="en-US" altLang="zh-TW" sz="2000" dirty="0" smtClean="0">
                  <a:latin typeface="Calibri" pitchFamily="34" charset="0"/>
                </a:rPr>
                <a:t>I</a:t>
              </a:r>
              <a:endParaRPr lang="zh-TW" altLang="en-US" sz="2000" dirty="0">
                <a:latin typeface="Calibri" pitchFamily="34" charset="0"/>
              </a:endParaRPr>
            </a:p>
          </p:txBody>
        </p:sp>
        <p:sp>
          <p:nvSpPr>
            <p:cNvPr id="10" name="圓角矩形 9"/>
            <p:cNvSpPr/>
            <p:nvPr/>
          </p:nvSpPr>
          <p:spPr>
            <a:xfrm>
              <a:off x="1428728" y="3357562"/>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D</a:t>
              </a:r>
              <a:r>
                <a:rPr lang="zh-TW" altLang="en-US" sz="2000" dirty="0" smtClean="0">
                  <a:latin typeface="Calibri" pitchFamily="34" charset="0"/>
                </a:rPr>
                <a:t> </a:t>
              </a:r>
              <a:r>
                <a:rPr lang="en-US" altLang="zh-TW" sz="2000" dirty="0" smtClean="0">
                  <a:latin typeface="Calibri" pitchFamily="34" charset="0"/>
                </a:rPr>
                <a:t>E F G H I J K L</a:t>
              </a:r>
              <a:endParaRPr lang="zh-TW" altLang="en-US" sz="2000" dirty="0">
                <a:latin typeface="Calibri" pitchFamily="34" charset="0"/>
              </a:endParaRPr>
            </a:p>
          </p:txBody>
        </p:sp>
        <p:sp>
          <p:nvSpPr>
            <p:cNvPr id="11" name="向下箭號 10"/>
            <p:cNvSpPr/>
            <p:nvPr/>
          </p:nvSpPr>
          <p:spPr>
            <a:xfrm>
              <a:off x="2428860" y="2928934"/>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sp>
          <p:nvSpPr>
            <p:cNvPr id="12" name="圓角矩形 11"/>
            <p:cNvSpPr/>
            <p:nvPr/>
          </p:nvSpPr>
          <p:spPr>
            <a:xfrm>
              <a:off x="4357686" y="250030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CAGE</a:t>
              </a:r>
              <a:endParaRPr lang="zh-TW" altLang="en-US" sz="2000" dirty="0">
                <a:latin typeface="Calibri" pitchFamily="34" charset="0"/>
              </a:endParaRPr>
            </a:p>
          </p:txBody>
        </p:sp>
        <p:sp>
          <p:nvSpPr>
            <p:cNvPr id="13" name="圓角矩形 12"/>
            <p:cNvSpPr/>
            <p:nvPr/>
          </p:nvSpPr>
          <p:spPr>
            <a:xfrm>
              <a:off x="4357686" y="3357562"/>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FDJH</a:t>
              </a:r>
              <a:endParaRPr lang="zh-TW" altLang="en-US" sz="2000" dirty="0">
                <a:latin typeface="Calibri" pitchFamily="34" charset="0"/>
              </a:endParaRPr>
            </a:p>
          </p:txBody>
        </p:sp>
        <p:sp>
          <p:nvSpPr>
            <p:cNvPr id="14" name="向下箭號 13"/>
            <p:cNvSpPr/>
            <p:nvPr/>
          </p:nvSpPr>
          <p:spPr>
            <a:xfrm>
              <a:off x="4643438" y="2928934"/>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grpSp>
      <p:grpSp>
        <p:nvGrpSpPr>
          <p:cNvPr id="24" name="群組 23"/>
          <p:cNvGrpSpPr/>
          <p:nvPr/>
        </p:nvGrpSpPr>
        <p:grpSpPr>
          <a:xfrm>
            <a:off x="1860776" y="4794380"/>
            <a:ext cx="4583432" cy="1442932"/>
            <a:chOff x="1428728" y="4572008"/>
            <a:chExt cx="3857652" cy="1214446"/>
          </a:xfrm>
        </p:grpSpPr>
        <p:sp>
          <p:nvSpPr>
            <p:cNvPr id="15" name="圓角矩形 14"/>
            <p:cNvSpPr/>
            <p:nvPr/>
          </p:nvSpPr>
          <p:spPr>
            <a:xfrm>
              <a:off x="1428728" y="4572008"/>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A</a:t>
              </a:r>
              <a:r>
                <a:rPr lang="zh-TW" altLang="en-US" sz="2000" dirty="0" smtClean="0">
                  <a:latin typeface="Calibri" pitchFamily="34" charset="0"/>
                </a:rPr>
                <a:t> </a:t>
              </a:r>
              <a:r>
                <a:rPr lang="en-US" altLang="zh-TW" sz="2000" dirty="0" smtClean="0">
                  <a:latin typeface="Calibri" pitchFamily="34" charset="0"/>
                </a:rPr>
                <a:t>B</a:t>
              </a:r>
              <a:r>
                <a:rPr lang="zh-TW" altLang="en-US" sz="2000" dirty="0" smtClean="0">
                  <a:latin typeface="Calibri" pitchFamily="34" charset="0"/>
                </a:rPr>
                <a:t> </a:t>
              </a:r>
              <a:r>
                <a:rPr lang="en-US" altLang="zh-TW" sz="2000" dirty="0" smtClean="0">
                  <a:latin typeface="Calibri" pitchFamily="34" charset="0"/>
                </a:rPr>
                <a:t>C</a:t>
              </a:r>
              <a:r>
                <a:rPr lang="zh-TW" altLang="en-US" sz="2000" dirty="0" smtClean="0">
                  <a:latin typeface="Calibri" pitchFamily="34" charset="0"/>
                </a:rPr>
                <a:t> </a:t>
              </a:r>
              <a:r>
                <a:rPr lang="en-US" altLang="zh-TW" sz="2000" dirty="0" smtClean="0">
                  <a:latin typeface="Calibri" pitchFamily="34" charset="0"/>
                </a:rPr>
                <a:t>D</a:t>
              </a:r>
              <a:r>
                <a:rPr lang="zh-TW" altLang="en-US" sz="2000" dirty="0" smtClean="0">
                  <a:latin typeface="Calibri" pitchFamily="34" charset="0"/>
                </a:rPr>
                <a:t> </a:t>
              </a:r>
              <a:r>
                <a:rPr lang="en-US" altLang="zh-TW" sz="2000" dirty="0" smtClean="0">
                  <a:latin typeface="Calibri" pitchFamily="34" charset="0"/>
                </a:rPr>
                <a:t>E</a:t>
              </a:r>
              <a:r>
                <a:rPr lang="zh-TW" altLang="en-US" sz="2000" dirty="0" smtClean="0">
                  <a:latin typeface="Calibri" pitchFamily="34" charset="0"/>
                </a:rPr>
                <a:t> </a:t>
              </a:r>
              <a:r>
                <a:rPr lang="en-US" altLang="zh-TW" sz="2000" dirty="0" smtClean="0">
                  <a:latin typeface="Calibri" pitchFamily="34" charset="0"/>
                </a:rPr>
                <a:t>F</a:t>
              </a:r>
              <a:r>
                <a:rPr lang="zh-TW" altLang="en-US" sz="2000" dirty="0" smtClean="0">
                  <a:latin typeface="Calibri" pitchFamily="34" charset="0"/>
                </a:rPr>
                <a:t> </a:t>
              </a:r>
              <a:r>
                <a:rPr lang="en-US" altLang="zh-TW" sz="2000" dirty="0" smtClean="0">
                  <a:latin typeface="Calibri" pitchFamily="34" charset="0"/>
                </a:rPr>
                <a:t>G</a:t>
              </a:r>
              <a:r>
                <a:rPr lang="zh-TW" altLang="en-US" sz="2000" dirty="0" smtClean="0">
                  <a:latin typeface="Calibri" pitchFamily="34" charset="0"/>
                </a:rPr>
                <a:t> </a:t>
              </a:r>
              <a:r>
                <a:rPr lang="en-US" altLang="zh-TW" sz="2000" dirty="0" smtClean="0">
                  <a:latin typeface="Calibri" pitchFamily="34" charset="0"/>
                </a:rPr>
                <a:t>H</a:t>
              </a:r>
              <a:r>
                <a:rPr lang="zh-TW" altLang="en-US" sz="2000" dirty="0" smtClean="0">
                  <a:latin typeface="Calibri" pitchFamily="34" charset="0"/>
                </a:rPr>
                <a:t> </a:t>
              </a:r>
              <a:r>
                <a:rPr lang="en-US" altLang="zh-TW" sz="2000" dirty="0" smtClean="0">
                  <a:latin typeface="Calibri" pitchFamily="34" charset="0"/>
                </a:rPr>
                <a:t>I</a:t>
              </a:r>
              <a:endParaRPr lang="zh-TW" altLang="en-US" sz="2000" dirty="0">
                <a:latin typeface="Calibri" pitchFamily="34" charset="0"/>
              </a:endParaRPr>
            </a:p>
          </p:txBody>
        </p:sp>
        <p:sp>
          <p:nvSpPr>
            <p:cNvPr id="16" name="圓角矩形 15"/>
            <p:cNvSpPr/>
            <p:nvPr/>
          </p:nvSpPr>
          <p:spPr>
            <a:xfrm>
              <a:off x="1428728" y="5429264"/>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X T R F O A Z C N</a:t>
              </a:r>
              <a:endParaRPr lang="zh-TW" altLang="en-US" sz="2000" dirty="0">
                <a:latin typeface="Calibri" pitchFamily="34" charset="0"/>
              </a:endParaRPr>
            </a:p>
          </p:txBody>
        </p:sp>
        <p:sp>
          <p:nvSpPr>
            <p:cNvPr id="17" name="向下箭號 16"/>
            <p:cNvSpPr/>
            <p:nvPr/>
          </p:nvSpPr>
          <p:spPr>
            <a:xfrm>
              <a:off x="2428860" y="5000636"/>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sp>
          <p:nvSpPr>
            <p:cNvPr id="18" name="圓角矩形 17"/>
            <p:cNvSpPr/>
            <p:nvPr/>
          </p:nvSpPr>
          <p:spPr>
            <a:xfrm>
              <a:off x="4357686" y="4572008"/>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CAGE</a:t>
              </a:r>
              <a:endParaRPr lang="zh-TW" altLang="en-US" sz="2000" dirty="0">
                <a:latin typeface="Calibri" pitchFamily="34" charset="0"/>
              </a:endParaRPr>
            </a:p>
          </p:txBody>
        </p:sp>
        <p:sp>
          <p:nvSpPr>
            <p:cNvPr id="19" name="圓角矩形 18"/>
            <p:cNvSpPr/>
            <p:nvPr/>
          </p:nvSpPr>
          <p:spPr>
            <a:xfrm>
              <a:off x="4357686" y="5429264"/>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RXZO</a:t>
              </a:r>
              <a:endParaRPr lang="zh-TW" altLang="en-US" sz="2000" dirty="0">
                <a:latin typeface="Calibri" pitchFamily="34" charset="0"/>
              </a:endParaRPr>
            </a:p>
          </p:txBody>
        </p:sp>
        <p:sp>
          <p:nvSpPr>
            <p:cNvPr id="20" name="向下箭號 19"/>
            <p:cNvSpPr/>
            <p:nvPr/>
          </p:nvSpPr>
          <p:spPr>
            <a:xfrm>
              <a:off x="4643438" y="5000636"/>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SET</a:t>
            </a:r>
            <a:endParaRPr lang="zh-TW" altLang="en-US" dirty="0"/>
          </a:p>
        </p:txBody>
      </p:sp>
      <p:sp>
        <p:nvSpPr>
          <p:cNvPr id="4" name="內容版面配置區 3"/>
          <p:cNvSpPr>
            <a:spLocks noGrp="1"/>
          </p:cNvSpPr>
          <p:nvPr>
            <p:ph sz="half" idx="1"/>
          </p:nvPr>
        </p:nvSpPr>
        <p:spPr>
          <a:xfrm>
            <a:off x="285720" y="1285860"/>
            <a:ext cx="3926240" cy="5214974"/>
          </a:xfrm>
        </p:spPr>
        <p:txBody>
          <a:bodyPr>
            <a:normAutofit/>
          </a:bodyPr>
          <a:lstStyle/>
          <a:p>
            <a:pPr>
              <a:lnSpc>
                <a:spcPct val="110000"/>
              </a:lnSpc>
              <a:spcBef>
                <a:spcPts val="1200"/>
              </a:spcBef>
            </a:pPr>
            <a:r>
              <a:rPr lang="en-US" dirty="0" smtClean="0"/>
              <a:t>Secure Electronic Transaction (SET) </a:t>
            </a:r>
            <a:r>
              <a:rPr lang="zh-TW" altLang="en-US" dirty="0" smtClean="0"/>
              <a:t>是由</a:t>
            </a:r>
            <a:r>
              <a:rPr lang="en-US" altLang="zh-TW" dirty="0" smtClean="0"/>
              <a:t>Visa</a:t>
            </a:r>
            <a:r>
              <a:rPr lang="zh-TW" altLang="en-US" dirty="0" smtClean="0"/>
              <a:t>與</a:t>
            </a:r>
            <a:r>
              <a:rPr lang="en-US" altLang="zh-TW" dirty="0" smtClean="0"/>
              <a:t>MasterCard</a:t>
            </a:r>
            <a:r>
              <a:rPr lang="zh-TW" altLang="en-US" dirty="0" smtClean="0"/>
              <a:t>於</a:t>
            </a:r>
            <a:r>
              <a:rPr lang="en-US" altLang="zh-TW" dirty="0" smtClean="0"/>
              <a:t>1996</a:t>
            </a:r>
            <a:r>
              <a:rPr lang="zh-TW" altLang="en-US" dirty="0" smtClean="0"/>
              <a:t>年開始的一個標準協定，讓信用卡得以在不安全的網路上安全交易。</a:t>
            </a:r>
            <a:endParaRPr lang="en-US" altLang="zh-TW" dirty="0" smtClean="0"/>
          </a:p>
          <a:p>
            <a:pPr>
              <a:lnSpc>
                <a:spcPct val="110000"/>
              </a:lnSpc>
              <a:spcBef>
                <a:spcPts val="1200"/>
              </a:spcBef>
            </a:pPr>
            <a:r>
              <a:rPr lang="en-US" altLang="zh-TW" dirty="0" smtClean="0"/>
              <a:t>SET</a:t>
            </a:r>
            <a:r>
              <a:rPr lang="zh-TW" altLang="en-US" dirty="0" smtClean="0"/>
              <a:t>也是以</a:t>
            </a:r>
            <a:r>
              <a:rPr lang="en-US" altLang="zh-TW" dirty="0" smtClean="0"/>
              <a:t>PKI</a:t>
            </a:r>
            <a:r>
              <a:rPr lang="zh-TW" altLang="en-US" dirty="0" smtClean="0"/>
              <a:t>與</a:t>
            </a:r>
            <a:r>
              <a:rPr lang="en-US" altLang="zh-TW" dirty="0" smtClean="0"/>
              <a:t>X.509</a:t>
            </a:r>
            <a:r>
              <a:rPr lang="zh-TW" altLang="en-US" dirty="0" smtClean="0"/>
              <a:t>為基礎，在</a:t>
            </a:r>
            <a:r>
              <a:rPr lang="zh-TW" altLang="en-US" dirty="0" smtClean="0">
                <a:ea typeface="微軟正黑體"/>
              </a:rPr>
              <a:t>「持卡人」、 「商店」、與 「銀行」三者間建立互信的通訊，如右圖。</a:t>
            </a:r>
            <a:endParaRPr lang="en-US" altLang="zh-TW" dirty="0" smtClean="0">
              <a:ea typeface="微軟正黑體"/>
            </a:endParaRPr>
          </a:p>
          <a:p>
            <a:pPr>
              <a:lnSpc>
                <a:spcPct val="110000"/>
              </a:lnSpc>
              <a:spcBef>
                <a:spcPts val="1200"/>
              </a:spcBef>
            </a:pPr>
            <a:r>
              <a:rPr lang="zh-TW" altLang="en-US" dirty="0" smtClean="0">
                <a:ea typeface="微軟正黑體"/>
              </a:rPr>
              <a:t>在</a:t>
            </a:r>
            <a:r>
              <a:rPr lang="en-US" altLang="zh-TW" dirty="0" smtClean="0">
                <a:ea typeface="微軟正黑體"/>
              </a:rPr>
              <a:t>SET</a:t>
            </a:r>
            <a:r>
              <a:rPr lang="zh-TW" altLang="en-US" dirty="0" smtClean="0">
                <a:ea typeface="微軟正黑體"/>
              </a:rPr>
              <a:t>架構中，信用卡必須是電子錢包 </a:t>
            </a:r>
            <a:r>
              <a:rPr lang="en-US" altLang="zh-TW" dirty="0" smtClean="0">
                <a:ea typeface="微軟正黑體"/>
              </a:rPr>
              <a:t>(</a:t>
            </a:r>
            <a:r>
              <a:rPr lang="zh-TW" altLang="en-US" dirty="0" smtClean="0">
                <a:ea typeface="微軟正黑體"/>
              </a:rPr>
              <a:t>如智慧卡</a:t>
            </a:r>
            <a:r>
              <a:rPr lang="en-US" altLang="zh-TW" dirty="0" smtClean="0">
                <a:ea typeface="微軟正黑體"/>
              </a:rPr>
              <a:t>)</a:t>
            </a:r>
            <a:r>
              <a:rPr lang="zh-TW" altLang="en-US" dirty="0" smtClean="0">
                <a:ea typeface="微軟正黑體"/>
              </a:rPr>
              <a:t> 方能儲存電子憑證。</a:t>
            </a:r>
            <a:endParaRPr lang="en-US" altLang="zh-TW" dirty="0" smtClean="0"/>
          </a:p>
        </p:txBody>
      </p:sp>
      <p:pic>
        <p:nvPicPr>
          <p:cNvPr id="1026" name="Picture 2" descr="C:\Users\timpan\AppData\Local\Microsoft\Windows\Temporary Internet Files\Content.IE5\L5VOCJKM\MCj02345260000[1].wmf"/>
          <p:cNvPicPr>
            <a:picLocks noChangeAspect="1" noChangeArrowheads="1"/>
          </p:cNvPicPr>
          <p:nvPr/>
        </p:nvPicPr>
        <p:blipFill>
          <a:blip r:embed="rId2" cstate="print"/>
          <a:srcRect/>
          <a:stretch>
            <a:fillRect/>
          </a:stretch>
        </p:blipFill>
        <p:spPr bwMode="auto">
          <a:xfrm>
            <a:off x="4625291" y="1451891"/>
            <a:ext cx="952918" cy="905539"/>
          </a:xfrm>
          <a:prstGeom prst="rect">
            <a:avLst/>
          </a:prstGeom>
          <a:noFill/>
        </p:spPr>
      </p:pic>
      <p:pic>
        <p:nvPicPr>
          <p:cNvPr id="7" name="Picture 2" descr="C:\Users\timpan\AppData\Local\Microsoft\Windows\Temporary Internet Files\Content.IE5\L5VOCJKM\MCj02345260000[1].wmf"/>
          <p:cNvPicPr>
            <a:picLocks noChangeAspect="1" noChangeArrowheads="1"/>
          </p:cNvPicPr>
          <p:nvPr/>
        </p:nvPicPr>
        <p:blipFill>
          <a:blip r:embed="rId2" cstate="print"/>
          <a:srcRect/>
          <a:stretch>
            <a:fillRect/>
          </a:stretch>
        </p:blipFill>
        <p:spPr bwMode="auto">
          <a:xfrm>
            <a:off x="7315711" y="1451891"/>
            <a:ext cx="952918" cy="905539"/>
          </a:xfrm>
          <a:prstGeom prst="rect">
            <a:avLst/>
          </a:prstGeom>
          <a:noFill/>
        </p:spPr>
      </p:pic>
      <p:pic>
        <p:nvPicPr>
          <p:cNvPr id="1027" name="Picture 3" descr="C:\Users\timpan\AppData\Local\Microsoft\Windows\Temporary Internet Files\Content.IE5\ZBS3KS2Z\MCBL00195_0000[1].wmf"/>
          <p:cNvPicPr>
            <a:picLocks noChangeAspect="1" noChangeArrowheads="1"/>
          </p:cNvPicPr>
          <p:nvPr/>
        </p:nvPicPr>
        <p:blipFill>
          <a:blip r:embed="rId3" cstate="print"/>
          <a:srcRect/>
          <a:stretch>
            <a:fillRect/>
          </a:stretch>
        </p:blipFill>
        <p:spPr bwMode="auto">
          <a:xfrm>
            <a:off x="7411373" y="4500570"/>
            <a:ext cx="785818" cy="1000132"/>
          </a:xfrm>
          <a:prstGeom prst="rect">
            <a:avLst/>
          </a:prstGeom>
          <a:noFill/>
        </p:spPr>
      </p:pic>
      <p:sp>
        <p:nvSpPr>
          <p:cNvPr id="9" name="文字方塊 8"/>
          <p:cNvSpPr txBox="1"/>
          <p:nvPr/>
        </p:nvSpPr>
        <p:spPr>
          <a:xfrm>
            <a:off x="4625291" y="2428868"/>
            <a:ext cx="1005403" cy="338554"/>
          </a:xfrm>
          <a:prstGeom prst="rect">
            <a:avLst/>
          </a:prstGeom>
          <a:noFill/>
        </p:spPr>
        <p:txBody>
          <a:bodyPr wrap="none" rtlCol="0">
            <a:spAutoFit/>
          </a:bodyPr>
          <a:lstStyle/>
          <a:p>
            <a:r>
              <a:rPr lang="zh-TW" altLang="en-US" sz="1600" dirty="0" smtClean="0">
                <a:latin typeface="Calibri" pitchFamily="34" charset="0"/>
              </a:rPr>
              <a:t>發卡銀行</a:t>
            </a:r>
            <a:endParaRPr lang="zh-TW" altLang="en-US" sz="1600" dirty="0">
              <a:latin typeface="Calibri" pitchFamily="34" charset="0"/>
            </a:endParaRPr>
          </a:p>
        </p:txBody>
      </p:sp>
      <p:sp>
        <p:nvSpPr>
          <p:cNvPr id="10" name="文字方塊 9"/>
          <p:cNvSpPr txBox="1"/>
          <p:nvPr/>
        </p:nvSpPr>
        <p:spPr>
          <a:xfrm>
            <a:off x="7268497" y="2428868"/>
            <a:ext cx="1005403" cy="338554"/>
          </a:xfrm>
          <a:prstGeom prst="rect">
            <a:avLst/>
          </a:prstGeom>
          <a:noFill/>
        </p:spPr>
        <p:txBody>
          <a:bodyPr wrap="none" rtlCol="0">
            <a:spAutoFit/>
          </a:bodyPr>
          <a:lstStyle/>
          <a:p>
            <a:r>
              <a:rPr lang="zh-TW" altLang="en-US" sz="1600" dirty="0" smtClean="0">
                <a:latin typeface="Calibri" pitchFamily="34" charset="0"/>
              </a:rPr>
              <a:t>清算銀行</a:t>
            </a:r>
            <a:endParaRPr lang="zh-TW" altLang="en-US" sz="1600" dirty="0">
              <a:latin typeface="Calibri" pitchFamily="34" charset="0"/>
            </a:endParaRPr>
          </a:p>
        </p:txBody>
      </p:sp>
      <p:cxnSp>
        <p:nvCxnSpPr>
          <p:cNvPr id="12" name="直線單箭頭接點 11"/>
          <p:cNvCxnSpPr>
            <a:stCxn id="1026" idx="3"/>
            <a:endCxn id="7" idx="1"/>
          </p:cNvCxnSpPr>
          <p:nvPr/>
        </p:nvCxnSpPr>
        <p:spPr>
          <a:xfrm>
            <a:off x="5578209" y="1904661"/>
            <a:ext cx="173750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911175" y="1500174"/>
            <a:ext cx="1210588" cy="338554"/>
          </a:xfrm>
          <a:prstGeom prst="rect">
            <a:avLst/>
          </a:prstGeom>
          <a:noFill/>
        </p:spPr>
        <p:txBody>
          <a:bodyPr wrap="none" rtlCol="0">
            <a:spAutoFit/>
          </a:bodyPr>
          <a:lstStyle/>
          <a:p>
            <a:r>
              <a:rPr lang="zh-TW" altLang="en-US" sz="1600" dirty="0" smtClean="0">
                <a:latin typeface="Calibri" pitchFamily="34" charset="0"/>
              </a:rPr>
              <a:t>信用卡網路</a:t>
            </a:r>
            <a:endParaRPr lang="zh-TW" altLang="en-US" sz="1600" dirty="0">
              <a:latin typeface="Calibri" pitchFamily="34" charset="0"/>
            </a:endParaRPr>
          </a:p>
        </p:txBody>
      </p:sp>
      <p:sp>
        <p:nvSpPr>
          <p:cNvPr id="15" name="文字方塊 14"/>
          <p:cNvSpPr txBox="1"/>
          <p:nvPr/>
        </p:nvSpPr>
        <p:spPr>
          <a:xfrm>
            <a:off x="7268497" y="5572140"/>
            <a:ext cx="1005403" cy="584775"/>
          </a:xfrm>
          <a:prstGeom prst="rect">
            <a:avLst/>
          </a:prstGeom>
          <a:noFill/>
        </p:spPr>
        <p:txBody>
          <a:bodyPr wrap="square" rtlCol="0">
            <a:spAutoFit/>
          </a:bodyPr>
          <a:lstStyle/>
          <a:p>
            <a:r>
              <a:rPr lang="zh-TW" altLang="en-US" sz="1600" dirty="0" smtClean="0">
                <a:latin typeface="Calibri" pitchFamily="34" charset="0"/>
              </a:rPr>
              <a:t>實體或網路商店</a:t>
            </a:r>
            <a:endParaRPr lang="zh-TW" altLang="en-US" sz="1600" dirty="0">
              <a:latin typeface="Calibri" pitchFamily="34" charset="0"/>
            </a:endParaRPr>
          </a:p>
        </p:txBody>
      </p:sp>
      <p:pic>
        <p:nvPicPr>
          <p:cNvPr id="1029" name="Picture 5" descr="C:\Users\timpan\AppData\Local\Microsoft\Windows\Temporary Internet Files\Content.IE5\L5VOCJKM\MCj03392900000[1].wmf"/>
          <p:cNvPicPr>
            <a:picLocks noChangeAspect="1" noChangeArrowheads="1"/>
          </p:cNvPicPr>
          <p:nvPr/>
        </p:nvPicPr>
        <p:blipFill>
          <a:blip r:embed="rId4" cstate="print"/>
          <a:srcRect/>
          <a:stretch>
            <a:fillRect/>
          </a:stretch>
        </p:blipFill>
        <p:spPr bwMode="auto">
          <a:xfrm>
            <a:off x="4625291" y="4500570"/>
            <a:ext cx="1000132" cy="1000132"/>
          </a:xfrm>
          <a:prstGeom prst="rect">
            <a:avLst/>
          </a:prstGeom>
          <a:noFill/>
        </p:spPr>
      </p:pic>
      <p:sp>
        <p:nvSpPr>
          <p:cNvPr id="18" name="文字方塊 17"/>
          <p:cNvSpPr txBox="1"/>
          <p:nvPr/>
        </p:nvSpPr>
        <p:spPr>
          <a:xfrm>
            <a:off x="4625291" y="5590776"/>
            <a:ext cx="943095" cy="584775"/>
          </a:xfrm>
          <a:prstGeom prst="rect">
            <a:avLst/>
          </a:prstGeom>
          <a:noFill/>
        </p:spPr>
        <p:txBody>
          <a:bodyPr wrap="square" rtlCol="0">
            <a:spAutoFit/>
          </a:bodyPr>
          <a:lstStyle/>
          <a:p>
            <a:r>
              <a:rPr lang="zh-TW" altLang="en-US" sz="1600" dirty="0" smtClean="0">
                <a:latin typeface="Calibri" pitchFamily="34" charset="0"/>
              </a:rPr>
              <a:t>消費者</a:t>
            </a:r>
            <a:r>
              <a:rPr lang="en-US" altLang="zh-TW" sz="1600" dirty="0" smtClean="0">
                <a:latin typeface="Calibri" pitchFamily="34" charset="0"/>
              </a:rPr>
              <a:t>/</a:t>
            </a:r>
            <a:r>
              <a:rPr lang="zh-TW" altLang="en-US" sz="1600" dirty="0" smtClean="0">
                <a:latin typeface="Calibri" pitchFamily="34" charset="0"/>
              </a:rPr>
              <a:t>持卡人</a:t>
            </a:r>
            <a:endParaRPr lang="zh-TW" altLang="en-US" sz="1600" dirty="0">
              <a:latin typeface="Calibri" pitchFamily="34" charset="0"/>
            </a:endParaRPr>
          </a:p>
        </p:txBody>
      </p:sp>
      <p:cxnSp>
        <p:nvCxnSpPr>
          <p:cNvPr id="20" name="直線單箭頭接點 19"/>
          <p:cNvCxnSpPr>
            <a:stCxn id="9" idx="2"/>
            <a:endCxn id="1029" idx="0"/>
          </p:cNvCxnSpPr>
          <p:nvPr/>
        </p:nvCxnSpPr>
        <p:spPr>
          <a:xfrm rot="5400000">
            <a:off x="4260101" y="3632678"/>
            <a:ext cx="1733148" cy="26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202198" y="3000372"/>
            <a:ext cx="1143007"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sz="1600" dirty="0" smtClean="0">
                <a:latin typeface="Calibri" pitchFamily="34" charset="0"/>
              </a:rPr>
              <a:t>信用處理</a:t>
            </a:r>
            <a:endParaRPr lang="zh-TW" altLang="en-US" sz="1600" dirty="0">
              <a:latin typeface="Calibri" pitchFamily="34" charset="0"/>
            </a:endParaRPr>
          </a:p>
        </p:txBody>
      </p:sp>
      <p:cxnSp>
        <p:nvCxnSpPr>
          <p:cNvPr id="25" name="肘形接點 24"/>
          <p:cNvCxnSpPr>
            <a:stCxn id="1027" idx="0"/>
            <a:endCxn id="23" idx="2"/>
          </p:cNvCxnSpPr>
          <p:nvPr/>
        </p:nvCxnSpPr>
        <p:spPr>
          <a:xfrm rot="16200000" flipV="1">
            <a:off x="6717488" y="3413776"/>
            <a:ext cx="1143008" cy="10305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23" idx="0"/>
          </p:cNvCxnSpPr>
          <p:nvPr/>
        </p:nvCxnSpPr>
        <p:spPr>
          <a:xfrm rot="5400000">
            <a:off x="6237917" y="246458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029" idx="3"/>
            <a:endCxn id="1027" idx="1"/>
          </p:cNvCxnSpPr>
          <p:nvPr/>
        </p:nvCxnSpPr>
        <p:spPr>
          <a:xfrm>
            <a:off x="5625423" y="5000636"/>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4572000" y="3559734"/>
            <a:ext cx="479618" cy="338554"/>
          </a:xfrm>
          <a:prstGeom prst="rect">
            <a:avLst/>
          </a:prstGeom>
          <a:noFill/>
        </p:spPr>
        <p:txBody>
          <a:bodyPr wrap="none" rtlCol="0">
            <a:spAutoFit/>
          </a:bodyPr>
          <a:lstStyle/>
          <a:p>
            <a:r>
              <a:rPr lang="en-US" altLang="zh-TW" sz="1600" dirty="0" smtClean="0">
                <a:latin typeface="Calibri" pitchFamily="34" charset="0"/>
              </a:rPr>
              <a:t>SET</a:t>
            </a:r>
            <a:endParaRPr lang="zh-TW" altLang="en-US" sz="1600" dirty="0">
              <a:latin typeface="Calibri" pitchFamily="34" charset="0"/>
            </a:endParaRPr>
          </a:p>
        </p:txBody>
      </p:sp>
      <p:sp>
        <p:nvSpPr>
          <p:cNvPr id="44" name="文字方塊 43"/>
          <p:cNvSpPr txBox="1"/>
          <p:nvPr/>
        </p:nvSpPr>
        <p:spPr>
          <a:xfrm>
            <a:off x="6215074" y="4631304"/>
            <a:ext cx="479618" cy="338554"/>
          </a:xfrm>
          <a:prstGeom prst="rect">
            <a:avLst/>
          </a:prstGeom>
          <a:noFill/>
        </p:spPr>
        <p:txBody>
          <a:bodyPr wrap="none" rtlCol="0">
            <a:spAutoFit/>
          </a:bodyPr>
          <a:lstStyle/>
          <a:p>
            <a:r>
              <a:rPr lang="en-US" altLang="zh-TW" sz="1600" dirty="0" smtClean="0">
                <a:latin typeface="Calibri" pitchFamily="34" charset="0"/>
              </a:rPr>
              <a:t>SET</a:t>
            </a:r>
            <a:endParaRPr lang="zh-TW" altLang="en-US" sz="1600" dirty="0">
              <a:latin typeface="Calibri" pitchFamily="34" charset="0"/>
            </a:endParaRPr>
          </a:p>
        </p:txBody>
      </p:sp>
      <p:sp>
        <p:nvSpPr>
          <p:cNvPr id="45" name="文字方塊 44"/>
          <p:cNvSpPr txBox="1"/>
          <p:nvPr/>
        </p:nvSpPr>
        <p:spPr>
          <a:xfrm>
            <a:off x="6982745" y="3571876"/>
            <a:ext cx="479618" cy="338554"/>
          </a:xfrm>
          <a:prstGeom prst="rect">
            <a:avLst/>
          </a:prstGeom>
          <a:noFill/>
        </p:spPr>
        <p:txBody>
          <a:bodyPr wrap="none" rtlCol="0">
            <a:spAutoFit/>
          </a:bodyPr>
          <a:lstStyle/>
          <a:p>
            <a:r>
              <a:rPr lang="en-US" altLang="zh-TW" sz="1600" dirty="0" smtClean="0">
                <a:latin typeface="Calibri" pitchFamily="34" charset="0"/>
              </a:rPr>
              <a:t>SET</a:t>
            </a:r>
            <a:endParaRPr lang="zh-TW" altLang="en-US" sz="1600" dirty="0">
              <a:latin typeface="Calibri" pitchFamily="34" charset="0"/>
            </a:endParaRPr>
          </a:p>
        </p:txBody>
      </p:sp>
      <p:sp>
        <p:nvSpPr>
          <p:cNvPr id="46" name="文字方塊 45"/>
          <p:cNvSpPr txBox="1"/>
          <p:nvPr/>
        </p:nvSpPr>
        <p:spPr>
          <a:xfrm>
            <a:off x="5125357" y="3333278"/>
            <a:ext cx="933965" cy="830997"/>
          </a:xfrm>
          <a:prstGeom prst="rect">
            <a:avLst/>
          </a:prstGeom>
          <a:noFill/>
        </p:spPr>
        <p:txBody>
          <a:bodyPr wrap="square" rtlCol="0">
            <a:spAutoFit/>
          </a:bodyPr>
          <a:lstStyle/>
          <a:p>
            <a:r>
              <a:rPr lang="zh-TW" altLang="en-US" sz="1600" dirty="0" smtClean="0">
                <a:latin typeface="Calibri" pitchFamily="34" charset="0"/>
              </a:rPr>
              <a:t>消費者取得電子錢包</a:t>
            </a:r>
            <a:endParaRPr lang="zh-TW" altLang="en-US" sz="1600" dirty="0">
              <a:latin typeface="Calibri" pitchFamily="34" charset="0"/>
            </a:endParaRPr>
          </a:p>
        </p:txBody>
      </p:sp>
      <p:sp>
        <p:nvSpPr>
          <p:cNvPr id="47" name="文字方塊 46"/>
          <p:cNvSpPr txBox="1"/>
          <p:nvPr/>
        </p:nvSpPr>
        <p:spPr>
          <a:xfrm>
            <a:off x="6125489" y="5000636"/>
            <a:ext cx="933965" cy="830997"/>
          </a:xfrm>
          <a:prstGeom prst="rect">
            <a:avLst/>
          </a:prstGeom>
          <a:noFill/>
        </p:spPr>
        <p:txBody>
          <a:bodyPr wrap="square" rtlCol="0">
            <a:spAutoFit/>
          </a:bodyPr>
          <a:lstStyle/>
          <a:p>
            <a:r>
              <a:rPr lang="zh-TW" altLang="en-US" sz="1600" dirty="0" smtClean="0">
                <a:latin typeface="Calibri" pitchFamily="34" charset="0"/>
              </a:rPr>
              <a:t>消費者以電子錢購物</a:t>
            </a:r>
            <a:endParaRPr lang="zh-TW" altLang="en-US" sz="1600" dirty="0">
              <a:latin typeface="Calibri" pitchFamily="34" charset="0"/>
            </a:endParaRPr>
          </a:p>
        </p:txBody>
      </p:sp>
      <p:sp>
        <p:nvSpPr>
          <p:cNvPr id="48" name="文字方塊 47"/>
          <p:cNvSpPr txBox="1"/>
          <p:nvPr/>
        </p:nvSpPr>
        <p:spPr>
          <a:xfrm>
            <a:off x="6845140" y="3929066"/>
            <a:ext cx="851985" cy="584775"/>
          </a:xfrm>
          <a:prstGeom prst="rect">
            <a:avLst/>
          </a:prstGeom>
          <a:noFill/>
        </p:spPr>
        <p:txBody>
          <a:bodyPr wrap="square" rtlCol="0">
            <a:spAutoFit/>
          </a:bodyPr>
          <a:lstStyle/>
          <a:p>
            <a:r>
              <a:rPr lang="zh-TW" altLang="en-US" sz="1600" dirty="0" smtClean="0">
                <a:latin typeface="Calibri" pitchFamily="34" charset="0"/>
              </a:rPr>
              <a:t>商店處理交易</a:t>
            </a:r>
            <a:endParaRPr lang="zh-TW" altLang="en-US" sz="1600"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285750.wmf"/>
          <p:cNvPicPr>
            <a:picLocks noChangeAspect="1" noChangeArrowheads="1"/>
          </p:cNvPicPr>
          <p:nvPr/>
        </p:nvPicPr>
        <p:blipFill>
          <a:blip r:embed="rId2" cstate="print"/>
          <a:srcRect/>
          <a:stretch>
            <a:fillRect/>
          </a:stretch>
        </p:blipFill>
        <p:spPr bwMode="auto">
          <a:xfrm>
            <a:off x="935511" y="4754108"/>
            <a:ext cx="1279035" cy="786013"/>
          </a:xfrm>
          <a:prstGeom prst="rect">
            <a:avLst/>
          </a:prstGeom>
          <a:noFill/>
        </p:spPr>
      </p:pic>
      <p:sp>
        <p:nvSpPr>
          <p:cNvPr id="57" name="雲朵形 56"/>
          <p:cNvSpPr/>
          <p:nvPr/>
        </p:nvSpPr>
        <p:spPr>
          <a:xfrm>
            <a:off x="2643174" y="4682865"/>
            <a:ext cx="2571768" cy="100013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2" name="內容版面配置區 1"/>
          <p:cNvSpPr>
            <a:spLocks noGrp="1"/>
          </p:cNvSpPr>
          <p:nvPr>
            <p:ph idx="1"/>
          </p:nvPr>
        </p:nvSpPr>
        <p:spPr>
          <a:xfrm>
            <a:off x="285720" y="1357298"/>
            <a:ext cx="8215370" cy="2643206"/>
          </a:xfrm>
        </p:spPr>
        <p:txBody>
          <a:bodyPr>
            <a:normAutofit/>
          </a:bodyPr>
          <a:lstStyle/>
          <a:p>
            <a:r>
              <a:rPr lang="en-US" altLang="zh-TW" sz="2000" dirty="0" smtClean="0"/>
              <a:t>Secure Shell (SSH) </a:t>
            </a:r>
            <a:r>
              <a:rPr lang="zh-TW" altLang="en-US" sz="2000" dirty="0" smtClean="0"/>
              <a:t>是一種通道 </a:t>
            </a:r>
            <a:r>
              <a:rPr lang="en-US" altLang="zh-TW" sz="2000" dirty="0" smtClean="0"/>
              <a:t>(tunneling)</a:t>
            </a:r>
            <a:r>
              <a:rPr lang="zh-TW" altLang="en-US" sz="2000" dirty="0" smtClean="0"/>
              <a:t> 協定，起初用於</a:t>
            </a:r>
            <a:r>
              <a:rPr lang="en-US" altLang="zh-TW" sz="2000" dirty="0" smtClean="0"/>
              <a:t>Unix</a:t>
            </a:r>
            <a:r>
              <a:rPr lang="zh-TW" altLang="en-US" sz="2000" dirty="0" smtClean="0"/>
              <a:t>系統，現在</a:t>
            </a:r>
            <a:r>
              <a:rPr lang="en-US" altLang="zh-TW" sz="2000" dirty="0" smtClean="0"/>
              <a:t>Windows</a:t>
            </a:r>
            <a:r>
              <a:rPr lang="zh-TW" altLang="en-US" sz="2000" dirty="0" smtClean="0"/>
              <a:t>也使用。我們曾在第一章提過</a:t>
            </a:r>
            <a:r>
              <a:rPr lang="en-US" altLang="zh-TW" sz="2000" dirty="0" smtClean="0"/>
              <a:t>tunneling</a:t>
            </a:r>
            <a:r>
              <a:rPr lang="zh-TW" altLang="en-US" sz="2000" dirty="0" smtClean="0"/>
              <a:t>，是指在兩個系統或網路間建立一條虛擬的專屬通道。雖然還是在公開網路上，但通道兩端使用彼此同意的方法來封包信息。</a:t>
            </a:r>
            <a:endParaRPr lang="en-US" altLang="zh-TW" sz="2000" dirty="0" smtClean="0"/>
          </a:p>
          <a:p>
            <a:r>
              <a:rPr lang="en-US" altLang="zh-TW" sz="2000" dirty="0" smtClean="0"/>
              <a:t>SSH</a:t>
            </a:r>
            <a:r>
              <a:rPr lang="zh-TW" altLang="en-US" sz="2000" dirty="0" smtClean="0"/>
              <a:t>是完整</a:t>
            </a:r>
            <a:r>
              <a:rPr lang="en-US" altLang="zh-TW" sz="2000" dirty="0" smtClean="0"/>
              <a:t>VPN</a:t>
            </a:r>
            <a:r>
              <a:rPr lang="zh-TW" altLang="en-US" sz="2000" dirty="0" smtClean="0"/>
              <a:t>之外的一種選擇，如下圖所示，不安全的電子郵件可以經由</a:t>
            </a:r>
            <a:r>
              <a:rPr lang="en-US" altLang="zh-TW" sz="2000" dirty="0" smtClean="0"/>
              <a:t>SSH</a:t>
            </a:r>
            <a:r>
              <a:rPr lang="zh-TW" altLang="en-US" sz="2000" dirty="0" smtClean="0"/>
              <a:t>伺服器與客戶端的對應軟體所建立的通道進行安全傳輸。</a:t>
            </a:r>
            <a:endParaRPr lang="en-US" altLang="zh-TW" sz="2000" dirty="0" smtClean="0"/>
          </a:p>
        </p:txBody>
      </p:sp>
      <p:sp>
        <p:nvSpPr>
          <p:cNvPr id="3" name="標題 2"/>
          <p:cNvSpPr>
            <a:spLocks noGrp="1"/>
          </p:cNvSpPr>
          <p:nvPr>
            <p:ph type="title"/>
          </p:nvPr>
        </p:nvSpPr>
        <p:spPr/>
        <p:txBody>
          <a:bodyPr/>
          <a:lstStyle/>
          <a:p>
            <a:r>
              <a:rPr lang="en-US" altLang="zh-TW" dirty="0" smtClean="0"/>
              <a:t>SSH</a:t>
            </a:r>
            <a:endParaRPr lang="zh-TW" altLang="en-US" dirty="0"/>
          </a:p>
        </p:txBody>
      </p:sp>
      <p:grpSp>
        <p:nvGrpSpPr>
          <p:cNvPr id="4" name="Group 149"/>
          <p:cNvGrpSpPr>
            <a:grpSpLocks/>
          </p:cNvGrpSpPr>
          <p:nvPr/>
        </p:nvGrpSpPr>
        <p:grpSpPr bwMode="auto">
          <a:xfrm>
            <a:off x="5786446" y="4500570"/>
            <a:ext cx="464604" cy="1129628"/>
            <a:chOff x="2160" y="1896"/>
            <a:chExt cx="533" cy="863"/>
          </a:xfrm>
        </p:grpSpPr>
        <p:sp>
          <p:nvSpPr>
            <p:cNvPr id="15"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16"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17"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18"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19"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20"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1"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2"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3"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4"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5"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26"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27"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28"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7" name="文字方塊 6"/>
          <p:cNvSpPr txBox="1"/>
          <p:nvPr/>
        </p:nvSpPr>
        <p:spPr>
          <a:xfrm>
            <a:off x="714348" y="5630195"/>
            <a:ext cx="1620957" cy="338554"/>
          </a:xfrm>
          <a:prstGeom prst="rect">
            <a:avLst/>
          </a:prstGeom>
          <a:noFill/>
        </p:spPr>
        <p:txBody>
          <a:bodyPr wrap="square" rtlCol="0">
            <a:spAutoFit/>
          </a:bodyPr>
          <a:lstStyle/>
          <a:p>
            <a:r>
              <a:rPr lang="zh-TW" altLang="en-US" sz="1600" dirty="0" smtClean="0">
                <a:latin typeface="Calibri" pitchFamily="34" charset="0"/>
              </a:rPr>
              <a:t>電子郵件客戶端</a:t>
            </a:r>
            <a:endParaRPr lang="en-US" altLang="zh-TW" sz="1600" dirty="0" smtClean="0">
              <a:latin typeface="Calibri" pitchFamily="34" charset="0"/>
            </a:endParaRPr>
          </a:p>
        </p:txBody>
      </p:sp>
      <p:sp>
        <p:nvSpPr>
          <p:cNvPr id="8" name="文字方塊 7"/>
          <p:cNvSpPr txBox="1"/>
          <p:nvPr/>
        </p:nvSpPr>
        <p:spPr>
          <a:xfrm>
            <a:off x="5408163" y="5630195"/>
            <a:ext cx="1164101" cy="338554"/>
          </a:xfrm>
          <a:prstGeom prst="rect">
            <a:avLst/>
          </a:prstGeom>
          <a:noFill/>
        </p:spPr>
        <p:txBody>
          <a:bodyPr wrap="none" rtlCol="0">
            <a:spAutoFit/>
          </a:bodyPr>
          <a:lstStyle/>
          <a:p>
            <a:r>
              <a:rPr lang="en-US" altLang="zh-TW" sz="1600" dirty="0" smtClean="0">
                <a:latin typeface="Calibri" pitchFamily="34" charset="0"/>
              </a:rPr>
              <a:t>SSH</a:t>
            </a:r>
            <a:r>
              <a:rPr lang="zh-TW" altLang="en-US" sz="1600" dirty="0" smtClean="0">
                <a:latin typeface="Calibri" pitchFamily="34" charset="0"/>
              </a:rPr>
              <a:t> 伺服器</a:t>
            </a:r>
            <a:endParaRPr lang="zh-TW" altLang="en-US" sz="1600" dirty="0">
              <a:latin typeface="Calibri" pitchFamily="34" charset="0"/>
            </a:endParaRPr>
          </a:p>
        </p:txBody>
      </p:sp>
      <p:grpSp>
        <p:nvGrpSpPr>
          <p:cNvPr id="5" name="Group 149"/>
          <p:cNvGrpSpPr>
            <a:grpSpLocks/>
          </p:cNvGrpSpPr>
          <p:nvPr/>
        </p:nvGrpSpPr>
        <p:grpSpPr bwMode="auto">
          <a:xfrm>
            <a:off x="7230761" y="4500570"/>
            <a:ext cx="464604" cy="1129628"/>
            <a:chOff x="2160" y="1896"/>
            <a:chExt cx="533" cy="863"/>
          </a:xfrm>
        </p:grpSpPr>
        <p:sp>
          <p:nvSpPr>
            <p:cNvPr id="30"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31"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32"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33"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34"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35"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6"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7"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8"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9"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40"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41"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42"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43"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44" name="文字方塊 43"/>
          <p:cNvSpPr txBox="1"/>
          <p:nvPr/>
        </p:nvSpPr>
        <p:spPr>
          <a:xfrm>
            <a:off x="6805072" y="5630195"/>
            <a:ext cx="1210588" cy="338554"/>
          </a:xfrm>
          <a:prstGeom prst="rect">
            <a:avLst/>
          </a:prstGeom>
          <a:noFill/>
        </p:spPr>
        <p:txBody>
          <a:bodyPr wrap="none" rtlCol="0">
            <a:spAutoFit/>
          </a:bodyPr>
          <a:lstStyle/>
          <a:p>
            <a:r>
              <a:rPr lang="zh-TW" altLang="en-US" sz="1600" dirty="0" smtClean="0">
                <a:latin typeface="Calibri" pitchFamily="34" charset="0"/>
              </a:rPr>
              <a:t>郵件伺服器</a:t>
            </a:r>
            <a:endParaRPr lang="zh-TW" altLang="en-US" sz="1600" dirty="0">
              <a:latin typeface="Calibri" pitchFamily="34" charset="0"/>
            </a:endParaRPr>
          </a:p>
        </p:txBody>
      </p:sp>
      <p:sp>
        <p:nvSpPr>
          <p:cNvPr id="46" name="圓柱 45"/>
          <p:cNvSpPr/>
          <p:nvPr/>
        </p:nvSpPr>
        <p:spPr>
          <a:xfrm rot="16200000">
            <a:off x="3750462" y="3861327"/>
            <a:ext cx="285753" cy="2643206"/>
          </a:xfrm>
          <a:prstGeom prst="can">
            <a:avLst>
              <a:gd name="adj" fmla="val 40459"/>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latin typeface="Calibri" pitchFamily="34" charset="0"/>
            </a:endParaRPr>
          </a:p>
        </p:txBody>
      </p:sp>
      <p:cxnSp>
        <p:nvCxnSpPr>
          <p:cNvPr id="55" name="直線單箭頭接點 54"/>
          <p:cNvCxnSpPr/>
          <p:nvPr/>
        </p:nvCxnSpPr>
        <p:spPr>
          <a:xfrm>
            <a:off x="6286512" y="5181343"/>
            <a:ext cx="92869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3462193" y="4988494"/>
            <a:ext cx="966931" cy="338554"/>
          </a:xfrm>
          <a:prstGeom prst="rect">
            <a:avLst/>
          </a:prstGeom>
          <a:noFill/>
        </p:spPr>
        <p:txBody>
          <a:bodyPr wrap="none" rtlCol="0">
            <a:spAutoFit/>
          </a:bodyPr>
          <a:lstStyle/>
          <a:p>
            <a:r>
              <a:rPr lang="en-US" altLang="zh-TW" sz="1600" b="1" dirty="0" smtClean="0">
                <a:solidFill>
                  <a:schemeClr val="bg1"/>
                </a:solidFill>
                <a:latin typeface="Calibri" pitchFamily="34" charset="0"/>
              </a:rPr>
              <a:t>SSH</a:t>
            </a:r>
            <a:r>
              <a:rPr lang="zh-TW" altLang="en-US" sz="1600" b="1" dirty="0" smtClean="0">
                <a:solidFill>
                  <a:schemeClr val="bg1"/>
                </a:solidFill>
                <a:latin typeface="Calibri" pitchFamily="34" charset="0"/>
              </a:rPr>
              <a:t> 通道</a:t>
            </a:r>
            <a:endParaRPr lang="zh-TW" altLang="en-US" sz="1600" b="1" dirty="0">
              <a:solidFill>
                <a:schemeClr val="bg1"/>
              </a:solidFill>
              <a:latin typeface="Calibri" pitchFamily="34" charset="0"/>
            </a:endParaRPr>
          </a:p>
        </p:txBody>
      </p:sp>
      <p:cxnSp>
        <p:nvCxnSpPr>
          <p:cNvPr id="71" name="直線單箭頭接點 70"/>
          <p:cNvCxnSpPr>
            <a:stCxn id="46" idx="3"/>
          </p:cNvCxnSpPr>
          <p:nvPr/>
        </p:nvCxnSpPr>
        <p:spPr>
          <a:xfrm>
            <a:off x="5214942" y="5182929"/>
            <a:ext cx="5715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2000232" y="5182931"/>
            <a:ext cx="642942"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359734"/>
          </a:xfrm>
        </p:spPr>
        <p:txBody>
          <a:bodyPr>
            <a:normAutofit/>
          </a:bodyPr>
          <a:lstStyle/>
          <a:p>
            <a:r>
              <a:rPr lang="en-US" altLang="zh-TW" sz="2000" dirty="0" smtClean="0"/>
              <a:t>Pretty Good Privacy (PGP) </a:t>
            </a:r>
            <a:r>
              <a:rPr lang="zh-TW" altLang="en-US" sz="2000" dirty="0" smtClean="0"/>
              <a:t>是電子郵件加密系統的一種自由軟體，</a:t>
            </a:r>
            <a:r>
              <a:rPr lang="en-US" sz="2000" dirty="0" smtClean="0"/>
              <a:t>Phil Zimmermann</a:t>
            </a:r>
            <a:r>
              <a:rPr lang="zh-TW" altLang="en-US" sz="2000" dirty="0" smtClean="0"/>
              <a:t> 在</a:t>
            </a:r>
            <a:r>
              <a:rPr lang="en-US" altLang="zh-TW" sz="2000" dirty="0" smtClean="0"/>
              <a:t>1991</a:t>
            </a:r>
            <a:r>
              <a:rPr lang="zh-TW" altLang="en-US" sz="2000" dirty="0" smtClean="0"/>
              <a:t>年公開該軟體，至今仍廣為使用。</a:t>
            </a:r>
            <a:endParaRPr lang="en-US" altLang="zh-TW" sz="2000" dirty="0" smtClean="0"/>
          </a:p>
          <a:p>
            <a:r>
              <a:rPr lang="en-US" altLang="zh-TW" sz="2000" dirty="0" smtClean="0"/>
              <a:t>PGP</a:t>
            </a:r>
            <a:r>
              <a:rPr lang="zh-TW" altLang="en-US" sz="2000" dirty="0" smtClean="0"/>
              <a:t>使用對稱式與非對稱式金鑰的複合式系統。如下圖所示，原文以交談金鑰</a:t>
            </a:r>
            <a:r>
              <a:rPr lang="zh-TW" altLang="en-US" sz="2000" dirty="0" smtClean="0">
                <a:ea typeface="微軟正黑體"/>
              </a:rPr>
              <a:t> </a:t>
            </a:r>
            <a:r>
              <a:rPr lang="en-US" altLang="zh-TW" sz="2000" dirty="0" smtClean="0">
                <a:ea typeface="微軟正黑體"/>
              </a:rPr>
              <a:t>(</a:t>
            </a:r>
            <a:r>
              <a:rPr lang="zh-TW" altLang="en-US" sz="2000" dirty="0" smtClean="0"/>
              <a:t>對稱式</a:t>
            </a:r>
            <a:r>
              <a:rPr lang="en-US" altLang="zh-TW" sz="2000" dirty="0" smtClean="0">
                <a:ea typeface="微軟正黑體"/>
              </a:rPr>
              <a:t>)</a:t>
            </a:r>
            <a:r>
              <a:rPr lang="zh-TW" altLang="en-US" sz="2000" dirty="0" smtClean="0">
                <a:ea typeface="微軟正黑體"/>
              </a:rPr>
              <a:t> </a:t>
            </a:r>
            <a:r>
              <a:rPr lang="zh-TW" altLang="en-US" sz="2000" dirty="0" smtClean="0"/>
              <a:t>加密，取其速度；交談金鑰的傳遞則以非對稱式加密法完成。</a:t>
            </a:r>
            <a:endParaRPr lang="en-US" altLang="zh-TW" sz="2000" dirty="0" smtClean="0"/>
          </a:p>
        </p:txBody>
      </p:sp>
      <p:sp>
        <p:nvSpPr>
          <p:cNvPr id="3" name="標題 2"/>
          <p:cNvSpPr>
            <a:spLocks noGrp="1"/>
          </p:cNvSpPr>
          <p:nvPr>
            <p:ph type="title"/>
          </p:nvPr>
        </p:nvSpPr>
        <p:spPr/>
        <p:txBody>
          <a:bodyPr/>
          <a:lstStyle/>
          <a:p>
            <a:r>
              <a:rPr lang="en-US" altLang="zh-TW" dirty="0" smtClean="0"/>
              <a:t>PGP</a:t>
            </a:r>
            <a:endParaRPr lang="zh-TW" altLang="en-US" dirty="0"/>
          </a:p>
        </p:txBody>
      </p:sp>
      <p:grpSp>
        <p:nvGrpSpPr>
          <p:cNvPr id="8" name="群組 39"/>
          <p:cNvGrpSpPr/>
          <p:nvPr/>
        </p:nvGrpSpPr>
        <p:grpSpPr>
          <a:xfrm>
            <a:off x="500034" y="3933056"/>
            <a:ext cx="7858180" cy="1928826"/>
            <a:chOff x="500034" y="4500570"/>
            <a:chExt cx="7858180" cy="1928826"/>
          </a:xfrm>
        </p:grpSpPr>
        <p:sp>
          <p:nvSpPr>
            <p:cNvPr id="38" name="矩形 37"/>
            <p:cNvSpPr/>
            <p:nvPr/>
          </p:nvSpPr>
          <p:spPr>
            <a:xfrm>
              <a:off x="500034" y="4500570"/>
              <a:ext cx="7858180" cy="1928826"/>
            </a:xfrm>
            <a:prstGeom prst="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cxnSp>
          <p:nvCxnSpPr>
            <p:cNvPr id="36" name="直線接點 35"/>
            <p:cNvCxnSpPr/>
            <p:nvPr/>
          </p:nvCxnSpPr>
          <p:spPr>
            <a:xfrm rot="5400000">
              <a:off x="3501224" y="5499908"/>
              <a:ext cx="1857388" cy="158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流程圖: 文件 3"/>
            <p:cNvSpPr/>
            <p:nvPr/>
          </p:nvSpPr>
          <p:spPr>
            <a:xfrm>
              <a:off x="735090" y="5714222"/>
              <a:ext cx="1071570" cy="642942"/>
            </a:xfrm>
            <a:prstGeom prst="flowChartDocumen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郵件原文</a:t>
              </a:r>
              <a:endParaRPr lang="zh-TW" altLang="en-US" sz="1600" dirty="0">
                <a:latin typeface="Calibri" pitchFamily="34" charset="0"/>
              </a:endParaRPr>
            </a:p>
          </p:txBody>
        </p:sp>
        <p:sp>
          <p:nvSpPr>
            <p:cNvPr id="5" name="橢圓 4"/>
            <p:cNvSpPr/>
            <p:nvPr/>
          </p:nvSpPr>
          <p:spPr>
            <a:xfrm>
              <a:off x="2235288" y="5785660"/>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6" name="橢圓 5"/>
            <p:cNvSpPr/>
            <p:nvPr/>
          </p:nvSpPr>
          <p:spPr>
            <a:xfrm>
              <a:off x="6164378" y="5785660"/>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sp>
          <p:nvSpPr>
            <p:cNvPr id="7" name="矩形 6"/>
            <p:cNvSpPr/>
            <p:nvPr/>
          </p:nvSpPr>
          <p:spPr>
            <a:xfrm>
              <a:off x="3949800" y="5785660"/>
              <a:ext cx="1071570" cy="50006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sp>
          <p:nvSpPr>
            <p:cNvPr id="9" name="流程圖: 文件 8"/>
            <p:cNvSpPr/>
            <p:nvPr/>
          </p:nvSpPr>
          <p:spPr>
            <a:xfrm>
              <a:off x="7093072" y="5714222"/>
              <a:ext cx="1071570" cy="642942"/>
            </a:xfrm>
            <a:prstGeom prst="flowChartDocumen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郵件原文</a:t>
              </a:r>
              <a:endParaRPr lang="zh-TW" altLang="en-US" sz="1600" dirty="0">
                <a:latin typeface="Calibri" pitchFamily="34" charset="0"/>
              </a:endParaRPr>
            </a:p>
          </p:txBody>
        </p:sp>
        <p:cxnSp>
          <p:nvCxnSpPr>
            <p:cNvPr id="10" name="直線單箭頭接點 9"/>
            <p:cNvCxnSpPr>
              <a:stCxn id="4" idx="3"/>
              <a:endCxn id="5" idx="2"/>
            </p:cNvCxnSpPr>
            <p:nvPr/>
          </p:nvCxnSpPr>
          <p:spPr>
            <a:xfrm>
              <a:off x="1806660" y="6035693"/>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直線單箭頭接點 10"/>
            <p:cNvCxnSpPr>
              <a:stCxn id="5" idx="6"/>
              <a:endCxn id="7" idx="1"/>
            </p:cNvCxnSpPr>
            <p:nvPr/>
          </p:nvCxnSpPr>
          <p:spPr>
            <a:xfrm>
              <a:off x="2735354" y="6035693"/>
              <a:ext cx="1214446"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 name="直線單箭頭接點 11"/>
            <p:cNvCxnSpPr>
              <a:stCxn id="7" idx="3"/>
              <a:endCxn id="6" idx="2"/>
            </p:cNvCxnSpPr>
            <p:nvPr/>
          </p:nvCxnSpPr>
          <p:spPr>
            <a:xfrm>
              <a:off x="5021370" y="6035693"/>
              <a:ext cx="114300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 name="直線單箭頭接點 12"/>
            <p:cNvCxnSpPr>
              <a:stCxn id="6" idx="6"/>
              <a:endCxn id="9" idx="1"/>
            </p:cNvCxnSpPr>
            <p:nvPr/>
          </p:nvCxnSpPr>
          <p:spPr>
            <a:xfrm>
              <a:off x="6664444" y="6035693"/>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8" name="圓角矩形 17"/>
            <p:cNvSpPr/>
            <p:nvPr/>
          </p:nvSpPr>
          <p:spPr>
            <a:xfrm>
              <a:off x="2092412" y="4856966"/>
              <a:ext cx="785818"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交談</a:t>
              </a:r>
              <a:endParaRPr lang="en-US" altLang="zh-TW" sz="1600" dirty="0" smtClean="0">
                <a:latin typeface="Calibri" pitchFamily="34" charset="0"/>
              </a:endParaRPr>
            </a:p>
            <a:p>
              <a:pPr algn="ctr"/>
              <a:r>
                <a:rPr lang="zh-TW" altLang="en-US" sz="1600" dirty="0" smtClean="0">
                  <a:latin typeface="Calibri" pitchFamily="34" charset="0"/>
                </a:rPr>
                <a:t>金鑰</a:t>
              </a:r>
              <a:endParaRPr lang="zh-TW" altLang="en-US" sz="1600" dirty="0">
                <a:latin typeface="Calibri" pitchFamily="34" charset="0"/>
              </a:endParaRPr>
            </a:p>
          </p:txBody>
        </p:sp>
        <p:sp>
          <p:nvSpPr>
            <p:cNvPr id="19" name="圓角矩形 18"/>
            <p:cNvSpPr/>
            <p:nvPr/>
          </p:nvSpPr>
          <p:spPr>
            <a:xfrm>
              <a:off x="4092676" y="4856966"/>
              <a:ext cx="714380"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金鑰密文</a:t>
              </a:r>
              <a:endParaRPr lang="zh-TW" altLang="en-US" sz="1600" dirty="0">
                <a:latin typeface="Calibri" pitchFamily="34" charset="0"/>
              </a:endParaRPr>
            </a:p>
          </p:txBody>
        </p:sp>
        <p:sp>
          <p:nvSpPr>
            <p:cNvPr id="20" name="圓角矩形 19"/>
            <p:cNvSpPr/>
            <p:nvPr/>
          </p:nvSpPr>
          <p:spPr>
            <a:xfrm>
              <a:off x="6021502" y="4856966"/>
              <a:ext cx="785818"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交談</a:t>
              </a:r>
              <a:endParaRPr lang="en-US" altLang="zh-TW" sz="1600" dirty="0" smtClean="0">
                <a:latin typeface="Calibri" pitchFamily="34" charset="0"/>
              </a:endParaRPr>
            </a:p>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21" name="直線單箭頭接點 20"/>
            <p:cNvCxnSpPr>
              <a:stCxn id="18" idx="2"/>
              <a:endCxn id="5" idx="0"/>
            </p:cNvCxnSpPr>
            <p:nvPr/>
          </p:nvCxnSpPr>
          <p:spPr>
            <a:xfrm rot="5400000">
              <a:off x="2271007" y="5571346"/>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直線單箭頭接點 21"/>
            <p:cNvCxnSpPr>
              <a:stCxn id="20" idx="2"/>
              <a:endCxn id="6" idx="0"/>
            </p:cNvCxnSpPr>
            <p:nvPr/>
          </p:nvCxnSpPr>
          <p:spPr>
            <a:xfrm rot="5400000">
              <a:off x="6200097" y="5571346"/>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橢圓 22"/>
            <p:cNvSpPr/>
            <p:nvPr/>
          </p:nvSpPr>
          <p:spPr>
            <a:xfrm>
              <a:off x="3235420" y="4856966"/>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24" name="橢圓 23"/>
            <p:cNvSpPr/>
            <p:nvPr/>
          </p:nvSpPr>
          <p:spPr>
            <a:xfrm>
              <a:off x="5164246" y="4856966"/>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cxnSp>
          <p:nvCxnSpPr>
            <p:cNvPr id="25" name="直線單箭頭接點 24"/>
            <p:cNvCxnSpPr>
              <a:stCxn id="18" idx="3"/>
              <a:endCxn id="23" idx="2"/>
            </p:cNvCxnSpPr>
            <p:nvPr/>
          </p:nvCxnSpPr>
          <p:spPr>
            <a:xfrm>
              <a:off x="2878230"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直線單箭頭接點 25"/>
            <p:cNvCxnSpPr>
              <a:stCxn id="23" idx="6"/>
              <a:endCxn id="19" idx="1"/>
            </p:cNvCxnSpPr>
            <p:nvPr/>
          </p:nvCxnSpPr>
          <p:spPr>
            <a:xfrm>
              <a:off x="3735486"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直線單箭頭接點 26"/>
            <p:cNvCxnSpPr>
              <a:stCxn id="19" idx="3"/>
              <a:endCxn id="24" idx="2"/>
            </p:cNvCxnSpPr>
            <p:nvPr/>
          </p:nvCxnSpPr>
          <p:spPr>
            <a:xfrm>
              <a:off x="4807056"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8" name="直線單箭頭接點 27"/>
            <p:cNvCxnSpPr>
              <a:stCxn id="24" idx="6"/>
              <a:endCxn id="20" idx="1"/>
            </p:cNvCxnSpPr>
            <p:nvPr/>
          </p:nvCxnSpPr>
          <p:spPr>
            <a:xfrm>
              <a:off x="5664312"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9" name="文字方塊 28"/>
            <p:cNvSpPr txBox="1"/>
            <p:nvPr/>
          </p:nvSpPr>
          <p:spPr>
            <a:xfrm>
              <a:off x="3071802" y="4500570"/>
              <a:ext cx="1210588" cy="338554"/>
            </a:xfrm>
            <a:prstGeom prst="rect">
              <a:avLst/>
            </a:prstGeom>
            <a:noFill/>
          </p:spPr>
          <p:txBody>
            <a:bodyPr wrap="none" rtlCol="0">
              <a:spAutoFit/>
            </a:bodyPr>
            <a:lstStyle/>
            <a:p>
              <a:r>
                <a:rPr lang="zh-TW" altLang="en-US" sz="1600" dirty="0" smtClean="0">
                  <a:latin typeface="Calibri" pitchFamily="34" charset="0"/>
                </a:rPr>
                <a:t>訊息傳送方</a:t>
              </a:r>
              <a:endParaRPr lang="zh-TW" altLang="en-US" sz="1600" dirty="0">
                <a:latin typeface="Calibri" pitchFamily="34" charset="0"/>
              </a:endParaRPr>
            </a:p>
          </p:txBody>
        </p:sp>
        <p:sp>
          <p:nvSpPr>
            <p:cNvPr id="30" name="文字方塊 29"/>
            <p:cNvSpPr txBox="1"/>
            <p:nvPr/>
          </p:nvSpPr>
          <p:spPr>
            <a:xfrm>
              <a:off x="4647296" y="4500570"/>
              <a:ext cx="1210588" cy="338554"/>
            </a:xfrm>
            <a:prstGeom prst="rect">
              <a:avLst/>
            </a:prstGeom>
            <a:noFill/>
          </p:spPr>
          <p:txBody>
            <a:bodyPr wrap="none" rtlCol="0">
              <a:spAutoFit/>
            </a:bodyPr>
            <a:lstStyle/>
            <a:p>
              <a:r>
                <a:rPr lang="zh-TW" altLang="en-US" sz="1600" dirty="0" smtClean="0">
                  <a:latin typeface="Calibri" pitchFamily="34" charset="0"/>
                </a:rPr>
                <a:t>訊息接收方</a:t>
              </a:r>
              <a:endParaRPr lang="zh-TW" altLang="en-US" sz="1600" dirty="0">
                <a:latin typeface="Calibri" pitchFamily="34" charset="0"/>
              </a:endParaRPr>
            </a:p>
          </p:txBody>
        </p:sp>
        <p:sp>
          <p:nvSpPr>
            <p:cNvPr id="31" name="文字方塊 30"/>
            <p:cNvSpPr txBox="1"/>
            <p:nvPr/>
          </p:nvSpPr>
          <p:spPr>
            <a:xfrm>
              <a:off x="3046989" y="5334672"/>
              <a:ext cx="902811" cy="523220"/>
            </a:xfrm>
            <a:prstGeom prst="rect">
              <a:avLst/>
            </a:prstGeom>
            <a:noFill/>
          </p:spPr>
          <p:txBody>
            <a:bodyPr wrap="none" rtlCol="0">
              <a:spAutoFit/>
            </a:bodyPr>
            <a:lstStyle/>
            <a:p>
              <a:r>
                <a:rPr lang="zh-TW" altLang="en-US" sz="1400" dirty="0" smtClean="0">
                  <a:latin typeface="Calibri" pitchFamily="34" charset="0"/>
                </a:rPr>
                <a:t>接收方的</a:t>
              </a:r>
              <a:endParaRPr lang="en-US" altLang="zh-TW" sz="1400" dirty="0" smtClean="0">
                <a:latin typeface="Calibri" pitchFamily="34" charset="0"/>
              </a:endParaRPr>
            </a:p>
            <a:p>
              <a:r>
                <a:rPr lang="zh-TW" altLang="en-US" sz="1400" dirty="0" smtClean="0">
                  <a:latin typeface="Calibri" pitchFamily="34" charset="0"/>
                </a:rPr>
                <a:t>公開金鑰</a:t>
              </a:r>
              <a:endParaRPr lang="zh-TW" altLang="en-US" sz="1400" dirty="0">
                <a:latin typeface="Calibri" pitchFamily="34" charset="0"/>
              </a:endParaRPr>
            </a:p>
          </p:txBody>
        </p:sp>
        <p:sp>
          <p:nvSpPr>
            <p:cNvPr id="32" name="文字方塊 31"/>
            <p:cNvSpPr txBox="1"/>
            <p:nvPr/>
          </p:nvSpPr>
          <p:spPr>
            <a:xfrm>
              <a:off x="4975815" y="5334672"/>
              <a:ext cx="902811" cy="523220"/>
            </a:xfrm>
            <a:prstGeom prst="rect">
              <a:avLst/>
            </a:prstGeom>
            <a:noFill/>
          </p:spPr>
          <p:txBody>
            <a:bodyPr wrap="none" rtlCol="0">
              <a:spAutoFit/>
            </a:bodyPr>
            <a:lstStyle/>
            <a:p>
              <a:r>
                <a:rPr lang="zh-TW" altLang="en-US" sz="1400" dirty="0" smtClean="0">
                  <a:latin typeface="Calibri" pitchFamily="34" charset="0"/>
                </a:rPr>
                <a:t>接收方的</a:t>
              </a:r>
              <a:endParaRPr lang="en-US" altLang="zh-TW" sz="1400" dirty="0" smtClean="0">
                <a:latin typeface="Calibri" pitchFamily="34" charset="0"/>
              </a:endParaRPr>
            </a:p>
            <a:p>
              <a:r>
                <a:rPr lang="zh-TW" altLang="en-US" sz="1400" dirty="0" smtClean="0">
                  <a:latin typeface="Calibri" pitchFamily="34" charset="0"/>
                </a:rPr>
                <a:t>私密金鑰</a:t>
              </a:r>
              <a:endParaRPr lang="zh-TW" altLang="en-US" sz="1400" dirty="0">
                <a:latin typeface="Calibri" pitchFamily="34" charset="0"/>
              </a:endParaRPr>
            </a:p>
          </p:txBody>
        </p:sp>
        <p:sp>
          <p:nvSpPr>
            <p:cNvPr id="39" name="文字方塊 38"/>
            <p:cNvSpPr txBox="1"/>
            <p:nvPr/>
          </p:nvSpPr>
          <p:spPr>
            <a:xfrm>
              <a:off x="571472" y="4559866"/>
              <a:ext cx="567784" cy="369332"/>
            </a:xfrm>
            <a:prstGeom prst="rect">
              <a:avLst/>
            </a:prstGeom>
            <a:noFill/>
          </p:spPr>
          <p:txBody>
            <a:bodyPr wrap="none" rtlCol="0">
              <a:spAutoFit/>
            </a:bodyPr>
            <a:lstStyle/>
            <a:p>
              <a:r>
                <a:rPr lang="en-US" altLang="zh-TW" dirty="0" smtClean="0">
                  <a:latin typeface="Calibri" pitchFamily="34" charset="0"/>
                </a:rPr>
                <a:t>PGP</a:t>
              </a:r>
              <a:endParaRPr lang="zh-TW" altLang="en-US" dirty="0">
                <a:latin typeface="Calibri" pitchFamily="34"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5616" y="1357298"/>
            <a:ext cx="7385474" cy="5500702"/>
          </a:xfrm>
        </p:spPr>
        <p:txBody>
          <a:bodyPr>
            <a:normAutofit/>
          </a:bodyPr>
          <a:lstStyle/>
          <a:p>
            <a:pPr>
              <a:lnSpc>
                <a:spcPct val="110000"/>
              </a:lnSpc>
              <a:spcBef>
                <a:spcPts val="1200"/>
              </a:spcBef>
            </a:pPr>
            <a:r>
              <a:rPr lang="zh-TW" altLang="en-US" sz="2200" dirty="0" smtClean="0"/>
              <a:t>金鑰之產生 </a:t>
            </a:r>
            <a:r>
              <a:rPr lang="en-US" altLang="zh-TW" sz="2200" dirty="0" smtClean="0"/>
              <a:t>(key generation)</a:t>
            </a:r>
          </a:p>
          <a:p>
            <a:pPr>
              <a:lnSpc>
                <a:spcPct val="110000"/>
              </a:lnSpc>
              <a:spcBef>
                <a:spcPts val="1200"/>
              </a:spcBef>
            </a:pPr>
            <a:r>
              <a:rPr lang="zh-TW" altLang="en-US" sz="2200" dirty="0" smtClean="0"/>
              <a:t>金鑰之儲存與配送 </a:t>
            </a:r>
            <a:r>
              <a:rPr lang="en-US" altLang="zh-TW" sz="2200" dirty="0" smtClean="0"/>
              <a:t>(key storage and distribution)</a:t>
            </a:r>
          </a:p>
          <a:p>
            <a:pPr>
              <a:lnSpc>
                <a:spcPct val="110000"/>
              </a:lnSpc>
              <a:spcBef>
                <a:spcPts val="1200"/>
              </a:spcBef>
            </a:pPr>
            <a:r>
              <a:rPr lang="zh-TW" altLang="en-US" sz="2200" dirty="0" smtClean="0"/>
              <a:t>金鑰託管 </a:t>
            </a:r>
            <a:r>
              <a:rPr lang="en-US" altLang="zh-TW" sz="2200" dirty="0" smtClean="0"/>
              <a:t>(key escrow)</a:t>
            </a:r>
          </a:p>
          <a:p>
            <a:pPr>
              <a:lnSpc>
                <a:spcPct val="110000"/>
              </a:lnSpc>
              <a:spcBef>
                <a:spcPts val="1200"/>
              </a:spcBef>
            </a:pPr>
            <a:r>
              <a:rPr lang="zh-TW" altLang="en-US" sz="2200" dirty="0" smtClean="0"/>
              <a:t>金鑰過期 </a:t>
            </a:r>
            <a:r>
              <a:rPr lang="en-US" altLang="zh-TW" sz="2200" dirty="0" smtClean="0"/>
              <a:t>(key expiration)</a:t>
            </a:r>
          </a:p>
          <a:p>
            <a:pPr>
              <a:lnSpc>
                <a:spcPct val="110000"/>
              </a:lnSpc>
              <a:spcBef>
                <a:spcPts val="1200"/>
              </a:spcBef>
            </a:pPr>
            <a:r>
              <a:rPr lang="zh-TW" altLang="en-US" sz="2200" dirty="0" smtClean="0"/>
              <a:t>金鑰收回 </a:t>
            </a:r>
            <a:r>
              <a:rPr lang="en-US" altLang="zh-TW" sz="2200" dirty="0" smtClean="0"/>
              <a:t>(key revocation)</a:t>
            </a:r>
          </a:p>
          <a:p>
            <a:pPr>
              <a:lnSpc>
                <a:spcPct val="110000"/>
              </a:lnSpc>
              <a:spcBef>
                <a:spcPts val="1200"/>
              </a:spcBef>
            </a:pPr>
            <a:r>
              <a:rPr lang="zh-TW" altLang="en-US" sz="2200" dirty="0" smtClean="0"/>
              <a:t>金鑰中止 </a:t>
            </a:r>
            <a:r>
              <a:rPr lang="en-US" altLang="zh-TW" sz="2200" dirty="0" smtClean="0"/>
              <a:t>(key suspension)</a:t>
            </a:r>
          </a:p>
          <a:p>
            <a:pPr>
              <a:lnSpc>
                <a:spcPct val="110000"/>
              </a:lnSpc>
              <a:spcBef>
                <a:spcPts val="1200"/>
              </a:spcBef>
            </a:pPr>
            <a:r>
              <a:rPr lang="zh-TW" altLang="en-US" sz="2200" dirty="0" smtClean="0"/>
              <a:t>金鑰復原與歸檔 </a:t>
            </a:r>
            <a:r>
              <a:rPr lang="en-US" altLang="zh-TW" sz="2200" dirty="0" smtClean="0"/>
              <a:t>(key recovery and archival)</a:t>
            </a:r>
          </a:p>
          <a:p>
            <a:pPr>
              <a:lnSpc>
                <a:spcPct val="110000"/>
              </a:lnSpc>
              <a:spcBef>
                <a:spcPts val="1200"/>
              </a:spcBef>
            </a:pPr>
            <a:r>
              <a:rPr lang="zh-TW" altLang="en-US" sz="2200" dirty="0" smtClean="0"/>
              <a:t>金鑰更新 </a:t>
            </a:r>
            <a:r>
              <a:rPr lang="en-US" altLang="zh-TW" sz="2200" dirty="0" smtClean="0"/>
              <a:t>(key renewal)</a:t>
            </a:r>
          </a:p>
          <a:p>
            <a:pPr>
              <a:lnSpc>
                <a:spcPct val="110000"/>
              </a:lnSpc>
              <a:spcBef>
                <a:spcPts val="1200"/>
              </a:spcBef>
            </a:pPr>
            <a:r>
              <a:rPr lang="zh-TW" altLang="en-US" sz="2200" dirty="0" smtClean="0"/>
              <a:t>金鑰銷毀 </a:t>
            </a:r>
            <a:r>
              <a:rPr lang="en-US" altLang="zh-TW" sz="2200" dirty="0" smtClean="0"/>
              <a:t>(key destruction)</a:t>
            </a:r>
          </a:p>
        </p:txBody>
      </p:sp>
      <p:sp>
        <p:nvSpPr>
          <p:cNvPr id="3" name="標題 2"/>
          <p:cNvSpPr>
            <a:spLocks noGrp="1"/>
          </p:cNvSpPr>
          <p:nvPr>
            <p:ph type="title"/>
          </p:nvPr>
        </p:nvSpPr>
        <p:spPr/>
        <p:txBody>
          <a:bodyPr/>
          <a:lstStyle/>
          <a:p>
            <a:r>
              <a:rPr lang="zh-TW" altLang="en-US" dirty="0" smtClean="0"/>
              <a:t>金鑰管理</a:t>
            </a:r>
            <a:endParaRPr lang="zh-TW"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sz="3600" dirty="0" smtClean="0"/>
              <a:t>密碼系統遭受攻擊的目標</a:t>
            </a:r>
            <a:endParaRPr lang="zh-TW"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143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密碼攻擊者分析訊息的方式</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頻率分析法</a:t>
            </a:r>
            <a:endParaRPr lang="zh-TW" altLang="en-US" dirty="0"/>
          </a:p>
        </p:txBody>
      </p:sp>
      <p:sp>
        <p:nvSpPr>
          <p:cNvPr id="3" name="內容版面配置區 2"/>
          <p:cNvSpPr>
            <a:spLocks noGrp="1"/>
          </p:cNvSpPr>
          <p:nvPr>
            <p:ph sz="half" idx="1"/>
          </p:nvPr>
        </p:nvSpPr>
        <p:spPr>
          <a:xfrm>
            <a:off x="645760" y="1285860"/>
            <a:ext cx="3422184" cy="5572140"/>
          </a:xfrm>
        </p:spPr>
        <p:txBody>
          <a:bodyPr>
            <a:normAutofit/>
          </a:bodyPr>
          <a:lstStyle/>
          <a:p>
            <a:pPr>
              <a:spcBef>
                <a:spcPts val="1200"/>
              </a:spcBef>
            </a:pPr>
            <a:r>
              <a:rPr lang="zh-TW" altLang="en-US" dirty="0" smtClean="0"/>
              <a:t>一篇以替換法加密的密文，可以用字母出現的頻率反推出原文。</a:t>
            </a:r>
            <a:endParaRPr lang="en-US" altLang="zh-TW" dirty="0" smtClean="0"/>
          </a:p>
          <a:p>
            <a:pPr>
              <a:spcBef>
                <a:spcPts val="1200"/>
              </a:spcBef>
            </a:pPr>
            <a:r>
              <a:rPr lang="zh-TW" altLang="en-US" dirty="0" smtClean="0"/>
              <a:t>右圖為每個英文字母在文章中出現的機率統計表；出現機率最高的字母依序為 </a:t>
            </a:r>
            <a:r>
              <a:rPr lang="en-US" altLang="zh-TW" dirty="0" smtClean="0"/>
              <a:t>E, T, A, O, I</a:t>
            </a:r>
            <a:r>
              <a:rPr lang="zh-TW" altLang="en-US" dirty="0" smtClean="0"/>
              <a:t> 等。</a:t>
            </a:r>
            <a:endParaRPr lang="en-US" altLang="zh-TW" dirty="0" smtClean="0"/>
          </a:p>
          <a:p>
            <a:pPr>
              <a:spcBef>
                <a:spcPts val="1200"/>
              </a:spcBef>
            </a:pPr>
            <a:r>
              <a:rPr lang="zh-TW" altLang="en-US" dirty="0" smtClean="0"/>
              <a:t>仔細統計密文中出現機率最高的字母，例如依序為 </a:t>
            </a:r>
            <a:r>
              <a:rPr lang="en-US" altLang="zh-TW" dirty="0" smtClean="0"/>
              <a:t>O, K, X, M, N</a:t>
            </a:r>
            <a:r>
              <a:rPr lang="zh-TW" altLang="en-US" dirty="0" smtClean="0"/>
              <a:t>，就能找出可能的替換表對應關係。</a:t>
            </a:r>
            <a:endParaRPr lang="en-US" altLang="zh-TW" dirty="0" smtClean="0"/>
          </a:p>
        </p:txBody>
      </p:sp>
      <p:graphicFrame>
        <p:nvGraphicFramePr>
          <p:cNvPr id="5" name="內容版面配置區 4"/>
          <p:cNvGraphicFramePr>
            <a:graphicFrameLocks noGrp="1"/>
          </p:cNvGraphicFramePr>
          <p:nvPr>
            <p:ph sz="half" idx="2"/>
          </p:nvPr>
        </p:nvGraphicFramePr>
        <p:xfrm>
          <a:off x="4378724" y="1188680"/>
          <a:ext cx="3649660" cy="5120640"/>
        </p:xfrm>
        <a:graphic>
          <a:graphicData uri="http://schemas.openxmlformats.org/drawingml/2006/table">
            <a:tbl>
              <a:tblPr firstRow="1" bandRow="1">
                <a:tableStyleId>{5C22544A-7EE6-4342-B048-85BDC9FD1C3A}</a:tableStyleId>
              </a:tblPr>
              <a:tblGrid>
                <a:gridCol w="912415"/>
                <a:gridCol w="912415"/>
                <a:gridCol w="912415"/>
                <a:gridCol w="912415"/>
              </a:tblGrid>
              <a:tr h="179917">
                <a:tc>
                  <a:txBody>
                    <a:bodyPr/>
                    <a:lstStyle/>
                    <a:p>
                      <a:pPr algn="ctr"/>
                      <a:r>
                        <a:rPr lang="zh-TW" altLang="en-US" sz="1800" dirty="0" smtClean="0">
                          <a:latin typeface="Calibri" pitchFamily="34" charset="0"/>
                        </a:rPr>
                        <a:t>字母</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zh-TW" altLang="en-US" sz="1800" dirty="0" smtClean="0">
                          <a:latin typeface="Calibri" pitchFamily="34" charset="0"/>
                        </a:rPr>
                        <a:t>百分比</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TW" altLang="en-US" sz="1800" dirty="0" smtClean="0">
                          <a:latin typeface="Calibri" pitchFamily="34" charset="0"/>
                        </a:rPr>
                        <a:t>字母</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zh-TW" altLang="en-US" sz="1800" dirty="0" smtClean="0">
                          <a:latin typeface="Calibri" pitchFamily="34" charset="0"/>
                        </a:rPr>
                        <a:t>百分比</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79917">
                <a:tc>
                  <a:txBody>
                    <a:bodyPr/>
                    <a:lstStyle/>
                    <a:p>
                      <a:pPr algn="ctr"/>
                      <a:r>
                        <a:rPr lang="en-US" altLang="zh-TW" sz="1800" dirty="0" smtClean="0">
                          <a:latin typeface="Calibri" pitchFamily="34" charset="0"/>
                        </a:rPr>
                        <a:t>A</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8.2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N</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6.7</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B</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1.5</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O</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7.5</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C</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2.8</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P</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1.9</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D</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4.3</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Q</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E</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12.7</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R</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F</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S</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6.3</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G</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T</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9.1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H</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U</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2.8</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I</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7.0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V</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J</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W</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2.4</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K</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0.8</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X</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L</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4.0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Y</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r>
              <a:tr h="179917">
                <a:tc>
                  <a:txBody>
                    <a:bodyPr/>
                    <a:lstStyle/>
                    <a:p>
                      <a:pPr algn="ctr"/>
                      <a:r>
                        <a:rPr lang="en-US" altLang="zh-TW" sz="1800" dirty="0" smtClean="0">
                          <a:latin typeface="Calibri" pitchFamily="34" charset="0"/>
                        </a:rPr>
                        <a:t>M</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US" altLang="zh-TW" sz="1800" dirty="0" smtClean="0">
                          <a:latin typeface="Calibri" pitchFamily="34" charset="0"/>
                        </a:rPr>
                        <a:t>2.4</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TW" sz="1800" dirty="0" smtClean="0">
                          <a:latin typeface="Calibri" pitchFamily="34" charset="0"/>
                        </a:rPr>
                        <a:t>Z</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US" altLang="zh-TW" sz="1800" dirty="0" smtClean="0">
                          <a:latin typeface="Calibri" pitchFamily="34" charset="0"/>
                        </a:rPr>
                        <a:t>0.1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863790"/>
          </a:xfrm>
        </p:spPr>
        <p:txBody>
          <a:bodyPr>
            <a:normAutofit fontScale="92500"/>
          </a:bodyPr>
          <a:lstStyle/>
          <a:p>
            <a:r>
              <a:rPr lang="zh-TW" altLang="en-US" sz="2000" dirty="0" smtClean="0"/>
              <a:t>為了混淆頻率分析法，發展出多重字母替換加密法 </a:t>
            </a:r>
            <a:r>
              <a:rPr lang="en-US" altLang="zh-TW" sz="2000" dirty="0" smtClean="0"/>
              <a:t>(</a:t>
            </a:r>
            <a:r>
              <a:rPr lang="en-US" altLang="zh-TW" sz="2000" dirty="0" err="1" smtClean="0"/>
              <a:t>polyalphabetic</a:t>
            </a:r>
            <a:r>
              <a:rPr lang="en-US" altLang="zh-TW" sz="2000" dirty="0" smtClean="0"/>
              <a:t> ciphers</a:t>
            </a:r>
            <a:r>
              <a:rPr lang="zh-TW" altLang="en-US" sz="2000" dirty="0" smtClean="0"/>
              <a:t> 或稱為 </a:t>
            </a:r>
            <a:r>
              <a:rPr lang="en-US" altLang="zh-TW" sz="2000" dirty="0" err="1" smtClean="0"/>
              <a:t>Vigenere</a:t>
            </a:r>
            <a:r>
              <a:rPr lang="en-US" altLang="zh-TW" sz="2000" dirty="0" smtClean="0"/>
              <a:t> cipher)</a:t>
            </a:r>
            <a:r>
              <a:rPr lang="zh-TW" altLang="en-US" sz="2000" dirty="0" smtClean="0"/>
              <a:t>。</a:t>
            </a:r>
            <a:r>
              <a:rPr lang="zh-TW" altLang="en-US" sz="2200" dirty="0" smtClean="0"/>
              <a:t>下圖使用該法，移動位數有</a:t>
            </a:r>
            <a:r>
              <a:rPr lang="en-US" altLang="zh-TW" sz="2200" dirty="0" smtClean="0"/>
              <a:t>26</a:t>
            </a:r>
            <a:r>
              <a:rPr lang="zh-TW" altLang="en-US" sz="2200" dirty="0" smtClean="0"/>
              <a:t>種可能。我們定義</a:t>
            </a:r>
            <a:r>
              <a:rPr lang="zh-TW" altLang="en-US" sz="2200" dirty="0" smtClean="0">
                <a:latin typeface="微軟正黑體"/>
                <a:ea typeface="微軟正黑體"/>
              </a:rPr>
              <a:t>「</a:t>
            </a:r>
            <a:r>
              <a:rPr lang="zh-TW" altLang="en-US" sz="2200" dirty="0" smtClean="0"/>
              <a:t>金鑰</a:t>
            </a:r>
            <a:r>
              <a:rPr lang="zh-TW" altLang="en-US" sz="2200" dirty="0" smtClean="0">
                <a:latin typeface="微軟正黑體"/>
                <a:ea typeface="微軟正黑體"/>
              </a:rPr>
              <a:t>」為</a:t>
            </a:r>
            <a:r>
              <a:rPr lang="zh-TW" altLang="en-US" sz="2200" dirty="0" smtClean="0"/>
              <a:t>每個字母的位移數，例如</a:t>
            </a:r>
            <a:r>
              <a:rPr lang="en-US" altLang="zh-TW" sz="2200" dirty="0" smtClean="0"/>
              <a:t>123</a:t>
            </a:r>
            <a:r>
              <a:rPr lang="zh-TW" altLang="en-US" sz="2200" dirty="0" smtClean="0"/>
              <a:t>是指第一個字母向左移一位；第二字母移二位；第三字母移三位。依此金鑰，</a:t>
            </a:r>
            <a:r>
              <a:rPr lang="en-US" altLang="zh-TW" sz="2200" dirty="0" smtClean="0"/>
              <a:t>CAB</a:t>
            </a:r>
            <a:r>
              <a:rPr lang="zh-TW" altLang="en-US" sz="2200" dirty="0" smtClean="0"/>
              <a:t>被加密為</a:t>
            </a:r>
            <a:r>
              <a:rPr lang="en-US" altLang="zh-TW" sz="2200" dirty="0" smtClean="0"/>
              <a:t>BYY</a:t>
            </a:r>
            <a:r>
              <a:rPr lang="zh-TW" altLang="en-US" sz="2200" dirty="0" smtClean="0"/>
              <a:t>。</a:t>
            </a:r>
            <a:endParaRPr lang="en-US" altLang="zh-TW" sz="2200" dirty="0" smtClean="0"/>
          </a:p>
          <a:p>
            <a:r>
              <a:rPr lang="zh-TW" altLang="en-US" sz="2200" dirty="0" smtClean="0"/>
              <a:t>假設我們以 </a:t>
            </a:r>
            <a:r>
              <a:rPr lang="en-US" altLang="zh-TW" sz="2200" dirty="0" smtClean="0"/>
              <a:t>2413</a:t>
            </a:r>
            <a:r>
              <a:rPr lang="zh-TW" altLang="en-US" sz="2200" dirty="0" smtClean="0"/>
              <a:t> 這個金鑰來加密 </a:t>
            </a:r>
            <a:r>
              <a:rPr lang="en-US" altLang="zh-TW" sz="2200" dirty="0" smtClean="0"/>
              <a:t>PEEPER</a:t>
            </a:r>
            <a:r>
              <a:rPr lang="zh-TW" altLang="en-US" sz="2200" dirty="0" smtClean="0">
                <a:latin typeface="微軟正黑體"/>
                <a:ea typeface="微軟正黑體"/>
              </a:rPr>
              <a:t> </a:t>
            </a:r>
            <a:r>
              <a:rPr lang="en-US" altLang="zh-TW" sz="2200" dirty="0" smtClean="0">
                <a:latin typeface="微軟正黑體"/>
                <a:ea typeface="微軟正黑體"/>
              </a:rPr>
              <a:t>(</a:t>
            </a:r>
            <a:r>
              <a:rPr lang="zh-TW" altLang="en-US" sz="2200" dirty="0" smtClean="0">
                <a:latin typeface="微軟正黑體"/>
                <a:ea typeface="微軟正黑體"/>
              </a:rPr>
              <a:t>若金鑰長度不夠，則重複使用</a:t>
            </a:r>
            <a:r>
              <a:rPr lang="en-US" altLang="zh-TW" sz="2200" dirty="0" smtClean="0">
                <a:latin typeface="微軟正黑體"/>
                <a:ea typeface="微軟正黑體"/>
              </a:rPr>
              <a:t>)</a:t>
            </a:r>
            <a:r>
              <a:rPr lang="zh-TW" altLang="en-US" sz="2200" dirty="0" smtClean="0"/>
              <a:t>，會成為 </a:t>
            </a:r>
            <a:r>
              <a:rPr lang="en-US" altLang="zh-TW" sz="2200" dirty="0" smtClean="0"/>
              <a:t>NADMCN</a:t>
            </a:r>
            <a:r>
              <a:rPr lang="zh-TW" altLang="en-US" sz="2200" dirty="0" smtClean="0"/>
              <a:t>。請注意原文的三個 </a:t>
            </a:r>
            <a:r>
              <a:rPr lang="en-US" altLang="zh-TW" sz="2200" dirty="0" smtClean="0"/>
              <a:t>E</a:t>
            </a:r>
            <a:r>
              <a:rPr lang="zh-TW" altLang="en-US" sz="2200" dirty="0" smtClean="0"/>
              <a:t> 對應到密文中分別被替換為</a:t>
            </a:r>
            <a:r>
              <a:rPr lang="en-US" altLang="zh-TW" sz="2200" dirty="0" smtClean="0"/>
              <a:t> A, D, C</a:t>
            </a:r>
            <a:r>
              <a:rPr lang="zh-TW" altLang="en-US" sz="2200" dirty="0" smtClean="0"/>
              <a:t>，因此 </a:t>
            </a:r>
            <a:r>
              <a:rPr lang="en-US" altLang="zh-TW" sz="2200" dirty="0" smtClean="0"/>
              <a:t>E</a:t>
            </a:r>
            <a:r>
              <a:rPr lang="zh-TW" altLang="en-US" sz="2200" dirty="0" smtClean="0"/>
              <a:t> 字母出現機率最高的這個線索就被掩蓋了。</a:t>
            </a:r>
            <a:endParaRPr lang="zh-TW" altLang="en-US" sz="2200" dirty="0"/>
          </a:p>
        </p:txBody>
      </p:sp>
      <p:sp>
        <p:nvSpPr>
          <p:cNvPr id="3" name="標題 2"/>
          <p:cNvSpPr>
            <a:spLocks noGrp="1"/>
          </p:cNvSpPr>
          <p:nvPr>
            <p:ph type="title"/>
          </p:nvPr>
        </p:nvSpPr>
        <p:spPr/>
        <p:txBody>
          <a:bodyPr/>
          <a:lstStyle/>
          <a:p>
            <a:r>
              <a:rPr lang="zh-TW" altLang="en-US" dirty="0" smtClean="0"/>
              <a:t>多重字母替換加密法</a:t>
            </a:r>
            <a:endParaRPr lang="zh-TW" altLang="en-US" dirty="0"/>
          </a:p>
        </p:txBody>
      </p:sp>
      <p:graphicFrame>
        <p:nvGraphicFramePr>
          <p:cNvPr id="4" name="內容版面配置區 3"/>
          <p:cNvGraphicFramePr>
            <a:graphicFrameLocks/>
          </p:cNvGraphicFramePr>
          <p:nvPr/>
        </p:nvGraphicFramePr>
        <p:xfrm>
          <a:off x="285750" y="4293098"/>
          <a:ext cx="8215344" cy="2207736"/>
        </p:xfrm>
        <a:graphic>
          <a:graphicData uri="http://schemas.openxmlformats.org/drawingml/2006/table">
            <a:tbl>
              <a:tblPr firstRow="1" bandRow="1">
                <a:tableStyleId>{3C2FFA5D-87B4-456A-9821-1D502468CF0F}</a:tableStyleId>
              </a:tblPr>
              <a:tblGrid>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gridCol w="304272"/>
              </a:tblGrid>
              <a:tr h="367956">
                <a:tc>
                  <a:txBody>
                    <a:bodyPr/>
                    <a:lstStyle/>
                    <a:p>
                      <a:pPr algn="ct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r>
              <a:tr h="367956">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r>
              <a:tr h="367956">
                <a:tc>
                  <a:txBody>
                    <a:bodyPr/>
                    <a:lstStyle/>
                    <a:p>
                      <a:pPr algn="ctr"/>
                      <a:r>
                        <a:rPr lang="en-US" altLang="zh-TW" sz="1600" dirty="0" smtClean="0">
                          <a:latin typeface="Calibri" pitchFamily="34" charset="0"/>
                        </a:rPr>
                        <a:t>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r>
              <a:tr h="367956">
                <a:tc>
                  <a:txBody>
                    <a:bodyPr/>
                    <a:lstStyle/>
                    <a:p>
                      <a:pPr algn="ctr"/>
                      <a:r>
                        <a:rPr lang="en-US" altLang="zh-TW" sz="1600" dirty="0" smtClean="0">
                          <a:latin typeface="Calibri" pitchFamily="34" charset="0"/>
                        </a:rPr>
                        <a:t>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r>
              <a:tr h="367956">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r>
              <a:tr h="367956">
                <a:tc gridSpan="27">
                  <a:txBody>
                    <a:bodyPr/>
                    <a:lstStyle/>
                    <a:p>
                      <a:pPr algn="ctr"/>
                      <a:r>
                        <a:rPr lang="zh-TW" altLang="en-US" sz="1600" dirty="0" smtClean="0">
                          <a:latin typeface="Calibri" pitchFamily="34" charset="0"/>
                        </a:rPr>
                        <a:t>本表格可以依規則繼續延伸 </a:t>
                      </a:r>
                      <a:r>
                        <a:rPr lang="en-US" altLang="zh-TW" sz="1600" dirty="0" smtClean="0">
                          <a:latin typeface="Calibri" pitchFamily="34" charset="0"/>
                        </a:rPr>
                        <a:t>…</a:t>
                      </a:r>
                      <a:endParaRPr lang="zh-TW" altLang="en-US" sz="1600" dirty="0">
                        <a:latin typeface="Calibri" pitchFamily="34" charset="0"/>
                      </a:endParaRPr>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82424" cy="5098438"/>
          </a:xfrm>
        </p:spPr>
        <p:txBody>
          <a:bodyPr>
            <a:noAutofit/>
          </a:bodyPr>
          <a:lstStyle/>
          <a:p>
            <a:r>
              <a:rPr lang="zh-TW" altLang="en-US" sz="2000" dirty="0" smtClean="0"/>
              <a:t>多重字母替換加密法，被十九世紀偉大的數學家巴貝奇 </a:t>
            </a:r>
            <a:r>
              <a:rPr lang="en-US" altLang="zh-TW" sz="2000" dirty="0" smtClean="0"/>
              <a:t>(Charles Babbage)</a:t>
            </a:r>
            <a:r>
              <a:rPr lang="zh-TW" altLang="en-US" sz="2000" dirty="0" smtClean="0"/>
              <a:t>破解。</a:t>
            </a:r>
            <a:endParaRPr lang="en-US" altLang="zh-TW" sz="2000" dirty="0" smtClean="0"/>
          </a:p>
          <a:p>
            <a:r>
              <a:rPr lang="zh-TW" altLang="en-US" sz="2000" dirty="0" smtClean="0"/>
              <a:t>由於</a:t>
            </a:r>
            <a:r>
              <a:rPr lang="zh-TW" altLang="en-US" sz="2000" dirty="0" smtClean="0">
                <a:latin typeface="微軟正黑體"/>
              </a:rPr>
              <a:t>「若金鑰長度不夠，則重複使用」，因此</a:t>
            </a:r>
            <a:r>
              <a:rPr lang="zh-TW" altLang="en-US" sz="2000" dirty="0" smtClean="0"/>
              <a:t>破解多重字母替換加密法的第一步是在一大篇密文中尋找重複出現的字串，因為那可能代表同一個常用字 </a:t>
            </a:r>
            <a:r>
              <a:rPr lang="en-US" altLang="zh-TW" sz="2000" dirty="0" smtClean="0"/>
              <a:t>(</a:t>
            </a:r>
            <a:r>
              <a:rPr lang="zh-TW" altLang="en-US" sz="2000" dirty="0" smtClean="0"/>
              <a:t>例如 </a:t>
            </a:r>
            <a:r>
              <a:rPr lang="en-US" altLang="zh-TW" sz="2000" dirty="0" smtClean="0"/>
              <a:t>the)</a:t>
            </a:r>
            <a:r>
              <a:rPr lang="zh-TW" altLang="en-US" sz="2000" dirty="0" smtClean="0"/>
              <a:t> 碰上了金鑰重複出現的位置。多找出幾組重複出現的字串，就可以推測出金鑰的長度。</a:t>
            </a:r>
            <a:endParaRPr lang="en-US" altLang="zh-TW" sz="2000" dirty="0" smtClean="0"/>
          </a:p>
          <a:p>
            <a:r>
              <a:rPr lang="zh-TW" altLang="en-US" sz="2000" dirty="0" smtClean="0"/>
              <a:t>如前例，假設金鑰長度為四位，並重複使用。我們可以按照金鑰重複的規律將密文依順序分成四組，每組就等於是用同一個簡單替換表，因此可分別以頻率分析法破解。</a:t>
            </a:r>
            <a:endParaRPr lang="en-US" altLang="zh-TW" sz="2000" dirty="0" smtClean="0"/>
          </a:p>
        </p:txBody>
      </p:sp>
      <p:sp>
        <p:nvSpPr>
          <p:cNvPr id="3" name="標題 2"/>
          <p:cNvSpPr>
            <a:spLocks noGrp="1"/>
          </p:cNvSpPr>
          <p:nvPr>
            <p:ph type="title"/>
          </p:nvPr>
        </p:nvSpPr>
        <p:spPr/>
        <p:txBody>
          <a:bodyPr/>
          <a:lstStyle/>
          <a:p>
            <a:r>
              <a:rPr lang="zh-TW" altLang="en-US" dirty="0" smtClean="0"/>
              <a:t>巴貝奇的解密</a:t>
            </a:r>
            <a:endParaRPr lang="zh-TW" altLang="en-US" dirty="0"/>
          </a:p>
        </p:txBody>
      </p:sp>
      <p:pic>
        <p:nvPicPr>
          <p:cNvPr id="1026" name="Picture 2" descr="Image:CharlesBabbage.jpg">
            <a:hlinkClick r:id="rId2"/>
          </p:cNvPr>
          <p:cNvPicPr>
            <a:picLocks noChangeAspect="1" noChangeArrowheads="1"/>
          </p:cNvPicPr>
          <p:nvPr/>
        </p:nvPicPr>
        <p:blipFill>
          <a:blip r:embed="rId3" cstate="print"/>
          <a:srcRect/>
          <a:stretch>
            <a:fillRect/>
          </a:stretch>
        </p:blipFill>
        <p:spPr bwMode="auto">
          <a:xfrm>
            <a:off x="6156176" y="1412776"/>
            <a:ext cx="2130822" cy="2524114"/>
          </a:xfrm>
          <a:prstGeom prst="rect">
            <a:avLst/>
          </a:prstGeom>
          <a:noFill/>
        </p:spPr>
      </p:pic>
      <p:sp>
        <p:nvSpPr>
          <p:cNvPr id="5" name="文字方塊 4"/>
          <p:cNvSpPr txBox="1"/>
          <p:nvPr/>
        </p:nvSpPr>
        <p:spPr>
          <a:xfrm>
            <a:off x="6513366" y="4008328"/>
            <a:ext cx="1571636" cy="584775"/>
          </a:xfrm>
          <a:prstGeom prst="rect">
            <a:avLst/>
          </a:prstGeom>
          <a:noFill/>
        </p:spPr>
        <p:txBody>
          <a:bodyPr wrap="square" rtlCol="0">
            <a:spAutoFit/>
          </a:bodyPr>
          <a:lstStyle/>
          <a:p>
            <a:r>
              <a:rPr lang="en-US" altLang="zh-TW" sz="1600" dirty="0" smtClean="0">
                <a:latin typeface="Calibri" pitchFamily="34" charset="0"/>
              </a:rPr>
              <a:t>Charles Babbage</a:t>
            </a:r>
          </a:p>
          <a:p>
            <a:r>
              <a:rPr lang="en-US" altLang="zh-TW" sz="1600" dirty="0" smtClean="0">
                <a:latin typeface="Calibri" pitchFamily="34" charset="0"/>
              </a:rPr>
              <a:t>1792 – 1871</a:t>
            </a:r>
            <a:endParaRPr lang="zh-TW" altLang="en-US" sz="16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928958"/>
          </a:xfrm>
        </p:spPr>
        <p:txBody>
          <a:bodyPr/>
          <a:lstStyle/>
          <a:p>
            <a:r>
              <a:rPr lang="zh-TW" altLang="en-US" sz="2000" dirty="0" smtClean="0"/>
              <a:t>巴貝奇破解多重字母替換加密法的經驗中我們學到：若金鑰長度不夠，密文就容易出現重複字串，而被找到加密的規則性。</a:t>
            </a:r>
            <a:endParaRPr lang="en-US" altLang="zh-TW" sz="2000" dirty="0" smtClean="0"/>
          </a:p>
          <a:p>
            <a:r>
              <a:rPr lang="zh-TW" altLang="en-US" sz="2000" dirty="0" smtClean="0"/>
              <a:t>連續金鑰加密 </a:t>
            </a:r>
            <a:r>
              <a:rPr lang="en-US" altLang="zh-TW" sz="2000" dirty="0" smtClean="0"/>
              <a:t>(running-key ciphers)</a:t>
            </a:r>
            <a:r>
              <a:rPr lang="zh-TW" altLang="en-US" sz="2000" dirty="0" smtClean="0"/>
              <a:t> 使用不重複的金鑰。</a:t>
            </a:r>
            <a:endParaRPr lang="en-US" altLang="zh-TW" sz="2000" dirty="0" smtClean="0"/>
          </a:p>
          <a:p>
            <a:pPr lvl="1"/>
            <a:r>
              <a:rPr lang="zh-TW" altLang="en-US" sz="1800" dirty="0" smtClean="0"/>
              <a:t>例如密碼傳送者與接收者之間事先約定好一本書，然後每次傳送訊息時都有一個秘密資訊就是那本書的某一頁數。</a:t>
            </a:r>
            <a:endParaRPr lang="en-US" altLang="zh-TW" sz="1800" dirty="0" smtClean="0"/>
          </a:p>
          <a:p>
            <a:pPr lvl="1"/>
            <a:r>
              <a:rPr lang="zh-TW" altLang="en-US" sz="1800" dirty="0" smtClean="0"/>
              <a:t>訊息原文的每個字與該頁起的逐字做某種運算，例如兩個字母所代表的數字相加，若超過</a:t>
            </a:r>
            <a:r>
              <a:rPr lang="en-US" altLang="zh-TW" sz="1800" dirty="0" smtClean="0"/>
              <a:t>26</a:t>
            </a:r>
            <a:r>
              <a:rPr lang="zh-TW" altLang="en-US" sz="1800" dirty="0" smtClean="0"/>
              <a:t>則減</a:t>
            </a:r>
            <a:r>
              <a:rPr lang="en-US" altLang="zh-TW" sz="1800" dirty="0" smtClean="0"/>
              <a:t>26</a:t>
            </a:r>
            <a:r>
              <a:rPr lang="zh-TW" altLang="en-US" sz="1800" dirty="0" smtClean="0"/>
              <a:t>，如下表：</a:t>
            </a:r>
            <a:endParaRPr lang="zh-TW" altLang="en-US" sz="1800" dirty="0"/>
          </a:p>
        </p:txBody>
      </p:sp>
      <p:sp>
        <p:nvSpPr>
          <p:cNvPr id="3" name="標題 2"/>
          <p:cNvSpPr>
            <a:spLocks noGrp="1"/>
          </p:cNvSpPr>
          <p:nvPr>
            <p:ph type="title"/>
          </p:nvPr>
        </p:nvSpPr>
        <p:spPr/>
        <p:txBody>
          <a:bodyPr>
            <a:normAutofit/>
          </a:bodyPr>
          <a:lstStyle/>
          <a:p>
            <a:r>
              <a:rPr lang="zh-TW" altLang="en-US" dirty="0" smtClean="0"/>
              <a:t>連續金鑰加密</a:t>
            </a:r>
            <a:endParaRPr lang="zh-TW" altLang="en-US" dirty="0"/>
          </a:p>
        </p:txBody>
      </p:sp>
      <p:graphicFrame>
        <p:nvGraphicFramePr>
          <p:cNvPr id="4" name="表格 3"/>
          <p:cNvGraphicFramePr>
            <a:graphicFrameLocks noGrp="1"/>
          </p:cNvGraphicFramePr>
          <p:nvPr/>
        </p:nvGraphicFramePr>
        <p:xfrm>
          <a:off x="214333" y="4417716"/>
          <a:ext cx="8358189" cy="2011680"/>
        </p:xfrm>
        <a:graphic>
          <a:graphicData uri="http://schemas.openxmlformats.org/drawingml/2006/table">
            <a:tbl>
              <a:tblPr firstRow="1" bandRow="1">
                <a:tableStyleId>{5940675A-B579-460E-94D1-54222C63F5DA}</a:tableStyleId>
              </a:tblPr>
              <a:tblGrid>
                <a:gridCol w="1071519"/>
                <a:gridCol w="404815"/>
                <a:gridCol w="404815"/>
                <a:gridCol w="404815"/>
                <a:gridCol w="404815"/>
                <a:gridCol w="404815"/>
                <a:gridCol w="404815"/>
                <a:gridCol w="404815"/>
                <a:gridCol w="404815"/>
                <a:gridCol w="404815"/>
                <a:gridCol w="404815"/>
                <a:gridCol w="404815"/>
                <a:gridCol w="404815"/>
                <a:gridCol w="404815"/>
                <a:gridCol w="404815"/>
                <a:gridCol w="404815"/>
                <a:gridCol w="404815"/>
                <a:gridCol w="404815"/>
                <a:gridCol w="404815"/>
              </a:tblGrid>
              <a:tr h="210104">
                <a:tc>
                  <a:txBody>
                    <a:bodyPr/>
                    <a:lstStyle/>
                    <a:p>
                      <a:r>
                        <a:rPr lang="zh-TW" altLang="en-US" sz="1600" dirty="0" smtClean="0">
                          <a:latin typeface="Calibri" pitchFamily="34" charset="0"/>
                        </a:rPr>
                        <a:t>原文</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b="1" dirty="0">
                        <a:solidFill>
                          <a:schemeClr val="bg1"/>
                        </a:solidFill>
                        <a:latin typeface="Calibri" pitchFamily="34" charset="0"/>
                      </a:endParaRPr>
                    </a:p>
                  </a:txBody>
                  <a:tcPr anchor="ctr"/>
                </a:tc>
              </a:tr>
              <a:tr h="210104">
                <a:tc>
                  <a:txBody>
                    <a:bodyPr/>
                    <a:lstStyle/>
                    <a:p>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13</a:t>
                      </a:r>
                      <a:endParaRPr lang="zh-TW" altLang="en-US" sz="1600" dirty="0">
                        <a:latin typeface="Calibri" pitchFamily="34" charset="0"/>
                      </a:endParaRPr>
                    </a:p>
                  </a:txBody>
                  <a:tcPr anchor="ctr"/>
                </a:tc>
              </a:tr>
              <a:tr h="210104">
                <a:tc>
                  <a:txBody>
                    <a:bodyPr/>
                    <a:lstStyle/>
                    <a:p>
                      <a:r>
                        <a:rPr lang="zh-TW" altLang="en-US" sz="1600" dirty="0" smtClean="0">
                          <a:latin typeface="Calibri" pitchFamily="34" charset="0"/>
                        </a:rPr>
                        <a:t>連續金鑰</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r>
              <a:tr h="210104">
                <a:tc>
                  <a:txBody>
                    <a:bodyPr/>
                    <a:lstStyle/>
                    <a:p>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5</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r>
              <a:tr h="210104">
                <a:tc>
                  <a:txBody>
                    <a:bodyPr/>
                    <a:lstStyle/>
                    <a:p>
                      <a:r>
                        <a:rPr lang="zh-TW" altLang="en-US" sz="1600" dirty="0" smtClean="0">
                          <a:latin typeface="Calibri" pitchFamily="34" charset="0"/>
                        </a:rPr>
                        <a:t>運算</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6</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15</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r>
              <a:tr h="210104">
                <a:tc>
                  <a:txBody>
                    <a:bodyPr/>
                    <a:lstStyle/>
                    <a:p>
                      <a:r>
                        <a:rPr lang="zh-TW" altLang="en-US" sz="1600" dirty="0" smtClean="0">
                          <a:latin typeface="Calibri" pitchFamily="34" charset="0"/>
                        </a:rPr>
                        <a:t>密文</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18630</TotalTime>
  <Words>7878</Words>
  <Application>Microsoft Office PowerPoint</Application>
  <PresentationFormat>如螢幕大小 (4:3)</PresentationFormat>
  <Paragraphs>1012</Paragraphs>
  <Slides>55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55</vt:i4>
      </vt:variant>
    </vt:vector>
  </HeadingPairs>
  <TitlesOfParts>
    <vt:vector size="63"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基礎密碼學</vt:lpstr>
      <vt:lpstr>密碼學的演進</vt:lpstr>
      <vt:lpstr>位移加密法</vt:lpstr>
      <vt:lpstr>替換加密法</vt:lpstr>
      <vt:lpstr>頻率分析法</vt:lpstr>
      <vt:lpstr>多重字母替換加密法</vt:lpstr>
      <vt:lpstr>巴貝奇的解密</vt:lpstr>
      <vt:lpstr>連續金鑰加密</vt:lpstr>
      <vt:lpstr>一次性密碼本</vt:lpstr>
      <vt:lpstr>謎 – 成功的密碼機器</vt:lpstr>
      <vt:lpstr>圖靈的解密</vt:lpstr>
      <vt:lpstr>稀有語言 – 另類的加密法</vt:lpstr>
      <vt:lpstr>隱藏訊息加密法</vt:lpstr>
      <vt:lpstr>近代電腦密碼學</vt:lpstr>
      <vt:lpstr>安全的密碼演算法</vt:lpstr>
      <vt:lpstr>基本轉換技巧</vt:lpstr>
      <vt:lpstr>對稱式加密的基本運作</vt:lpstr>
      <vt:lpstr>DES加密法</vt:lpstr>
      <vt:lpstr>DES F-Function功能圖</vt:lpstr>
      <vt:lpstr>DES F-Function功能描述</vt:lpstr>
      <vt:lpstr>對稱式加密的優缺點</vt:lpstr>
      <vt:lpstr>非對稱式加密</vt:lpstr>
      <vt:lpstr>公開金鑰的用法</vt:lpstr>
      <vt:lpstr>公開金鑰的用法說明</vt:lpstr>
      <vt:lpstr>公開金鑰的合併用法</vt:lpstr>
      <vt:lpstr>RSA 算法</vt:lpstr>
      <vt:lpstr>非對稱式加密的優缺點</vt:lpstr>
      <vt:lpstr>雜湊函數</vt:lpstr>
      <vt:lpstr>雜湊函數的特質</vt:lpstr>
      <vt:lpstr>數位簽章</vt:lpstr>
      <vt:lpstr>複合式系統</vt:lpstr>
      <vt:lpstr>完整之複合式系統</vt:lpstr>
      <vt:lpstr>複合式系統解說</vt:lpstr>
      <vt:lpstr>對稱式加密的應用模式</vt:lpstr>
      <vt:lpstr>串流式加密法</vt:lpstr>
      <vt:lpstr>ECB</vt:lpstr>
      <vt:lpstr>CBC</vt:lpstr>
      <vt:lpstr>CFB</vt:lpstr>
      <vt:lpstr>OFB</vt:lpstr>
      <vt:lpstr>CTR</vt:lpstr>
      <vt:lpstr>Triple DES</vt:lpstr>
      <vt:lpstr>使用 PKI</vt:lpstr>
      <vt:lpstr>憑證管理中心 </vt:lpstr>
      <vt:lpstr>註冊管理中心</vt:lpstr>
      <vt:lpstr>數位憑證</vt:lpstr>
      <vt:lpstr>X.509</vt:lpstr>
      <vt:lpstr>SSL &amp; TLS</vt:lpstr>
      <vt:lpstr>CMP &amp; S/MIME</vt:lpstr>
      <vt:lpstr>SET</vt:lpstr>
      <vt:lpstr>SSH</vt:lpstr>
      <vt:lpstr>PGP</vt:lpstr>
      <vt:lpstr>金鑰管理</vt:lpstr>
      <vt:lpstr>密碼系統遭受攻擊的目標</vt:lpstr>
      <vt:lpstr>密碼攻擊者分析訊息的方式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1629</cp:revision>
  <dcterms:created xsi:type="dcterms:W3CDTF">2007-09-03T02:45:25Z</dcterms:created>
  <dcterms:modified xsi:type="dcterms:W3CDTF">2013-01-28T07:32:22Z</dcterms:modified>
</cp:coreProperties>
</file>