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2"/>
  </p:notesMasterIdLst>
  <p:sldIdLst>
    <p:sldId id="286" r:id="rId2"/>
    <p:sldId id="256" r:id="rId3"/>
    <p:sldId id="258" r:id="rId4"/>
    <p:sldId id="259" r:id="rId5"/>
    <p:sldId id="260" r:id="rId6"/>
    <p:sldId id="261" r:id="rId7"/>
    <p:sldId id="262" r:id="rId8"/>
    <p:sldId id="263" r:id="rId9"/>
    <p:sldId id="264" r:id="rId10"/>
    <p:sldId id="287" r:id="rId11"/>
    <p:sldId id="265" r:id="rId12"/>
    <p:sldId id="266" r:id="rId13"/>
    <p:sldId id="267" r:id="rId14"/>
    <p:sldId id="268" r:id="rId15"/>
    <p:sldId id="269" r:id="rId16"/>
    <p:sldId id="270" r:id="rId17"/>
    <p:sldId id="288" r:id="rId18"/>
    <p:sldId id="271" r:id="rId19"/>
    <p:sldId id="306" r:id="rId20"/>
    <p:sldId id="272" r:id="rId21"/>
    <p:sldId id="289" r:id="rId22"/>
    <p:sldId id="273" r:id="rId23"/>
    <p:sldId id="290" r:id="rId24"/>
    <p:sldId id="274" r:id="rId25"/>
    <p:sldId id="275" r:id="rId26"/>
    <p:sldId id="291" r:id="rId27"/>
    <p:sldId id="276" r:id="rId28"/>
    <p:sldId id="293" r:id="rId29"/>
    <p:sldId id="277" r:id="rId30"/>
    <p:sldId id="292" r:id="rId31"/>
    <p:sldId id="278" r:id="rId32"/>
    <p:sldId id="279" r:id="rId33"/>
    <p:sldId id="294" r:id="rId34"/>
    <p:sldId id="280" r:id="rId35"/>
    <p:sldId id="295" r:id="rId36"/>
    <p:sldId id="281" r:id="rId37"/>
    <p:sldId id="282" r:id="rId38"/>
    <p:sldId id="283" r:id="rId39"/>
    <p:sldId id="296" r:id="rId40"/>
    <p:sldId id="297" r:id="rId41"/>
    <p:sldId id="284" r:id="rId42"/>
    <p:sldId id="285" r:id="rId43"/>
    <p:sldId id="301" r:id="rId44"/>
    <p:sldId id="302" r:id="rId45"/>
    <p:sldId id="300" r:id="rId46"/>
    <p:sldId id="299" r:id="rId47"/>
    <p:sldId id="304" r:id="rId48"/>
    <p:sldId id="303" r:id="rId49"/>
    <p:sldId id="298" r:id="rId50"/>
    <p:sldId id="305" r:id="rId5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8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BD964-4992-4A30-A83A-E09F763E3708}" type="datetimeFigureOut">
              <a:rPr lang="zh-TW" altLang="en-US" smtClean="0"/>
              <a:pPr/>
              <a:t>2017/12/6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5A39A-B8C1-4F87-B29A-89C431B7910E}" type="slidenum">
              <a:rPr lang="zh-TW" altLang="en-US" smtClean="0"/>
              <a:pPr/>
              <a:t>‹#›</a:t>
            </a:fld>
            <a:endParaRPr lang="zh-TW" altLang="en-US"/>
          </a:p>
        </p:txBody>
      </p:sp>
    </p:spTree>
    <p:extLst>
      <p:ext uri="{BB962C8B-B14F-4D97-AF65-F5344CB8AC3E}">
        <p14:creationId xmlns:p14="http://schemas.microsoft.com/office/powerpoint/2010/main" xmlns="" val="21383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37"/>
          <p:cNvGrpSpPr>
            <a:grpSpLocks/>
          </p:cNvGrpSpPr>
          <p:nvPr/>
        </p:nvGrpSpPr>
        <p:grpSpPr bwMode="auto">
          <a:xfrm>
            <a:off x="0" y="0"/>
            <a:ext cx="9107488" cy="6796088"/>
            <a:chOff x="0" y="0"/>
            <a:chExt cx="5737" cy="4281"/>
          </a:xfrm>
        </p:grpSpPr>
        <p:grpSp>
          <p:nvGrpSpPr>
            <p:cNvPr id="5" name="Group 36"/>
            <p:cNvGrpSpPr>
              <a:grpSpLocks/>
            </p:cNvGrpSpPr>
            <p:nvPr/>
          </p:nvGrpSpPr>
          <p:grpSpPr bwMode="auto">
            <a:xfrm>
              <a:off x="4694" y="164"/>
              <a:ext cx="1043" cy="318"/>
              <a:chOff x="4876" y="193"/>
              <a:chExt cx="839" cy="289"/>
            </a:xfrm>
          </p:grpSpPr>
          <p:pic>
            <p:nvPicPr>
              <p:cNvPr id="26" name="Picture 4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 y="193"/>
                <a:ext cx="83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 name="Group 49"/>
              <p:cNvGrpSpPr>
                <a:grpSpLocks/>
              </p:cNvGrpSpPr>
              <p:nvPr/>
            </p:nvGrpSpPr>
            <p:grpSpPr bwMode="auto">
              <a:xfrm rot="971029">
                <a:off x="5535" y="317"/>
                <a:ext cx="40" cy="60"/>
                <a:chOff x="1604" y="9751"/>
                <a:chExt cx="297" cy="509"/>
              </a:xfrm>
            </p:grpSpPr>
            <p:sp>
              <p:nvSpPr>
                <p:cNvPr id="28" name="Oval 50"/>
                <p:cNvSpPr>
                  <a:spLocks noChangeArrowheads="1"/>
                </p:cNvSpPr>
                <p:nvPr/>
              </p:nvSpPr>
              <p:spPr bwMode="auto">
                <a:xfrm>
                  <a:off x="1599" y="9745"/>
                  <a:ext cx="299" cy="324"/>
                </a:xfrm>
                <a:prstGeom prst="ellipse">
                  <a:avLst/>
                </a:prstGeom>
                <a:solidFill>
                  <a:srgbClr val="5F497A"/>
                </a:solidFill>
                <a:ln w="9525">
                  <a:solidFill>
                    <a:srgbClr val="5F497A"/>
                  </a:solidFill>
                  <a:round/>
                  <a:headEnd/>
                  <a:tailEnd/>
                </a:ln>
              </p:spPr>
              <p:txBody>
                <a:bodyPr/>
                <a:lstStyle/>
                <a:p>
                  <a:pPr fontAlgn="auto">
                    <a:spcBef>
                      <a:spcPts val="0"/>
                    </a:spcBef>
                    <a:spcAft>
                      <a:spcPts val="0"/>
                    </a:spcAft>
                    <a:defRPr/>
                  </a:pPr>
                  <a:endParaRPr kumimoji="0" lang="zh-TW" altLang="en-US">
                    <a:latin typeface="+mn-lt"/>
                    <a:ea typeface="+mn-ea"/>
                  </a:endParaRPr>
                </a:p>
              </p:txBody>
            </p:sp>
            <p:sp>
              <p:nvSpPr>
                <p:cNvPr id="29" name="Rectangle 51"/>
                <p:cNvSpPr>
                  <a:spLocks noChangeArrowheads="1"/>
                </p:cNvSpPr>
                <p:nvPr/>
              </p:nvSpPr>
              <p:spPr bwMode="auto">
                <a:xfrm>
                  <a:off x="1669" y="10042"/>
                  <a:ext cx="149" cy="216"/>
                </a:xfrm>
                <a:prstGeom prst="rect">
                  <a:avLst/>
                </a:prstGeom>
                <a:solidFill>
                  <a:srgbClr val="5F497A"/>
                </a:solidFill>
                <a:ln w="9525">
                  <a:solidFill>
                    <a:srgbClr val="5F497A"/>
                  </a:solidFill>
                  <a:miter lim="800000"/>
                  <a:headEnd/>
                  <a:tailEnd/>
                </a:ln>
              </p:spPr>
              <p:txBody>
                <a:bodyPr/>
                <a:lstStyle/>
                <a:p>
                  <a:pPr fontAlgn="auto">
                    <a:spcBef>
                      <a:spcPts val="0"/>
                    </a:spcBef>
                    <a:spcAft>
                      <a:spcPts val="0"/>
                    </a:spcAft>
                    <a:defRPr/>
                  </a:pPr>
                  <a:endParaRPr kumimoji="0" lang="zh-TW" altLang="en-US">
                    <a:latin typeface="+mn-lt"/>
                    <a:ea typeface="+mn-ea"/>
                  </a:endParaRPr>
                </a:p>
              </p:txBody>
            </p:sp>
          </p:grpSp>
        </p:grpSp>
        <p:sp>
          <p:nvSpPr>
            <p:cNvPr id="6" name="Rectangle 3"/>
            <p:cNvSpPr>
              <a:spLocks noChangeArrowheads="1"/>
            </p:cNvSpPr>
            <p:nvPr/>
          </p:nvSpPr>
          <p:spPr bwMode="auto">
            <a:xfrm>
              <a:off x="1066" y="2432"/>
              <a:ext cx="4037" cy="862"/>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7" name="Rectangle 2"/>
            <p:cNvSpPr>
              <a:spLocks noChangeArrowheads="1"/>
            </p:cNvSpPr>
            <p:nvPr/>
          </p:nvSpPr>
          <p:spPr bwMode="auto">
            <a:xfrm>
              <a:off x="476" y="1071"/>
              <a:ext cx="5080" cy="1180"/>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8" name="Picture 4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 y="3970"/>
              <a:ext cx="2676"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2" y="4066"/>
              <a:ext cx="2404"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020" cy="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3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3" y="709"/>
              <a:ext cx="408" cy="3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8"/>
            <p:cNvGrpSpPr>
              <a:grpSpLocks/>
            </p:cNvGrpSpPr>
            <p:nvPr/>
          </p:nvGrpSpPr>
          <p:grpSpPr bwMode="auto">
            <a:xfrm rot="5400000">
              <a:off x="3085" y="-1730"/>
              <a:ext cx="300" cy="4286"/>
              <a:chOff x="4380" y="2475"/>
              <a:chExt cx="750" cy="6551"/>
            </a:xfrm>
          </p:grpSpPr>
          <p:cxnSp>
            <p:nvCxnSpPr>
              <p:cNvPr id="15"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6"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7"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8"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9"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0"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1"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2"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3"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4"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5"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3" name="圖片 29" descr="Thu_logo.gif"/>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 y="3711"/>
              <a:ext cx="570" cy="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2" y="3866"/>
              <a:ext cx="2269"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194" name="Rectangle 2"/>
          <p:cNvSpPr>
            <a:spLocks noGrp="1" noChangeArrowheads="1"/>
          </p:cNvSpPr>
          <p:nvPr>
            <p:ph type="ctrTitle"/>
          </p:nvPr>
        </p:nvSpPr>
        <p:spPr>
          <a:xfrm>
            <a:off x="900113" y="1916113"/>
            <a:ext cx="7772400" cy="1470025"/>
          </a:xfrm>
        </p:spPr>
        <p:txBody>
          <a:bodyPr/>
          <a:lstStyle>
            <a:lvl1pPr algn="ctr">
              <a:defRPr sz="3600">
                <a:latin typeface="Times New Roman" pitchFamily="18" charset="0"/>
                <a:cs typeface="Times New Roman" pitchFamily="18" charset="0"/>
              </a:defRPr>
            </a:lvl1pPr>
          </a:lstStyle>
          <a:p>
            <a:r>
              <a:rPr lang="zh-TW" altLang="en-US" smtClean="0"/>
              <a:t>按一下以編輯母片標題樣式</a:t>
            </a:r>
            <a:endParaRPr lang="zh-TW" altLang="en-US" dirty="0"/>
          </a:p>
        </p:txBody>
      </p:sp>
      <p:sp>
        <p:nvSpPr>
          <p:cNvPr id="8195" name="Rectangle 3"/>
          <p:cNvSpPr>
            <a:spLocks noGrp="1" noChangeArrowheads="1"/>
          </p:cNvSpPr>
          <p:nvPr>
            <p:ph type="subTitle" idx="1"/>
          </p:nvPr>
        </p:nvSpPr>
        <p:spPr>
          <a:xfrm>
            <a:off x="1763713" y="4076700"/>
            <a:ext cx="6335712" cy="1198563"/>
          </a:xfrm>
        </p:spPr>
        <p:txBody>
          <a:bodyPr/>
          <a:lstStyle>
            <a:lvl1pPr marL="0" indent="0" algn="ctr">
              <a:buFont typeface="Arial" charset="0"/>
              <a:buNone/>
              <a:defRPr sz="2800">
                <a:solidFill>
                  <a:srgbClr val="777777"/>
                </a:solidFill>
                <a:latin typeface="Times New Roman" pitchFamily="18" charset="0"/>
                <a:cs typeface="Times New Roman" pitchFamily="18" charset="0"/>
              </a:defRPr>
            </a:lvl1pPr>
          </a:lstStyle>
          <a:p>
            <a:r>
              <a:rPr lang="zh-TW" altLang="en-US" smtClean="0"/>
              <a:t>按一下以編輯母片副標題樣式</a:t>
            </a:r>
            <a:endParaRPr lang="zh-TW" altLang="en-US" dirty="0"/>
          </a:p>
        </p:txBody>
      </p:sp>
      <p:sp>
        <p:nvSpPr>
          <p:cNvPr id="30" name="Rectangle 4"/>
          <p:cNvSpPr>
            <a:spLocks noGrp="1" noChangeArrowheads="1"/>
          </p:cNvSpPr>
          <p:nvPr>
            <p:ph type="dt" sz="half" idx="10"/>
          </p:nvPr>
        </p:nvSpPr>
        <p:spPr bwMode="auto">
          <a:xfrm>
            <a:off x="6659563"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600">
                <a:latin typeface="Goudy Old Style" pitchFamily="18" charset="0"/>
                <a:ea typeface="+mn-ea"/>
              </a:defRPr>
            </a:lvl1pPr>
          </a:lstStyle>
          <a:p>
            <a:fld id="{FC10B238-4256-433C-A838-067FFA071AD0}" type="datetime1">
              <a:rPr lang="zh-TW" altLang="en-US" smtClean="0"/>
              <a:pPr/>
              <a:t>2017/12/6</a:t>
            </a:fld>
            <a:endParaRPr lang="zh-TW" altLang="en-US"/>
          </a:p>
        </p:txBody>
      </p:sp>
    </p:spTree>
    <p:extLst>
      <p:ext uri="{BB962C8B-B14F-4D97-AF65-F5344CB8AC3E}">
        <p14:creationId xmlns:p14="http://schemas.microsoft.com/office/powerpoint/2010/main" xmlns="" val="144262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150782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69100" y="274638"/>
            <a:ext cx="2124075"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95288" y="274638"/>
            <a:ext cx="6221412"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1577921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5DD8B53C-24F5-4F7B-938F-E7FD9279DA18}" type="datetime1">
              <a:rPr lang="zh-TW" altLang="en-US" smtClean="0"/>
              <a:pPr/>
              <a:t>2017/12/6</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190730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260740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92528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95288" y="1600200"/>
            <a:ext cx="4171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9638" y="1600200"/>
            <a:ext cx="41735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272294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36314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335500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323332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80871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194908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0" y="241300"/>
            <a:ext cx="9028113" cy="6621463"/>
            <a:chOff x="0" y="152"/>
            <a:chExt cx="5687" cy="4171"/>
          </a:xfrm>
        </p:grpSpPr>
        <p:pic>
          <p:nvPicPr>
            <p:cNvPr id="1030" name="Picture 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3782"/>
              <a:ext cx="703" cy="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1" name="Group 18"/>
            <p:cNvGrpSpPr>
              <a:grpSpLocks/>
            </p:cNvGrpSpPr>
            <p:nvPr/>
          </p:nvGrpSpPr>
          <p:grpSpPr bwMode="auto">
            <a:xfrm rot="5400000">
              <a:off x="2980" y="1897"/>
              <a:ext cx="300" cy="4399"/>
              <a:chOff x="4380" y="2475"/>
              <a:chExt cx="750" cy="6551"/>
            </a:xfrm>
          </p:grpSpPr>
          <p:cxnSp>
            <p:nvCxnSpPr>
              <p:cNvPr id="1037"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8"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9"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0"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1"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2"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3"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4"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5"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6"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7"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032" name="Picture 34"/>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107" y="4133"/>
              <a:ext cx="2148"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267" y="3906"/>
              <a:ext cx="420" cy="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Rectangle 2"/>
            <p:cNvSpPr>
              <a:spLocks noChangeArrowheads="1"/>
            </p:cNvSpPr>
            <p:nvPr/>
          </p:nvSpPr>
          <p:spPr bwMode="auto">
            <a:xfrm>
              <a:off x="204" y="152"/>
              <a:ext cx="5398" cy="735"/>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24" name="Rectangle 7"/>
            <p:cNvSpPr>
              <a:spLocks noChangeArrowheads="1"/>
            </p:cNvSpPr>
            <p:nvPr/>
          </p:nvSpPr>
          <p:spPr bwMode="auto">
            <a:xfrm>
              <a:off x="204" y="935"/>
              <a:ext cx="5398" cy="2903"/>
            </a:xfrm>
            <a:prstGeom prst="rect">
              <a:avLst/>
            </a:prstGeom>
            <a:gradFill rotWithShape="1">
              <a:gsLst>
                <a:gs pos="0">
                  <a:srgbClr val="E7FFFD"/>
                </a:gs>
                <a:gs pos="50000">
                  <a:srgbClr val="FFFFFF"/>
                </a:gs>
                <a:gs pos="100000">
                  <a:srgbClr val="E7FFFD"/>
                </a:gs>
              </a:gsLst>
              <a:lin ang="5400000" scaled="1"/>
            </a:gradFill>
            <a:ln w="9525">
              <a:solidFill>
                <a:srgbClr val="FFFFFF"/>
              </a:solid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1036" name="Picture 26"/>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311" y="3942"/>
              <a:ext cx="292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7" name="Rectangle 2"/>
          <p:cNvSpPr>
            <a:spLocks noGrp="1" noChangeArrowheads="1"/>
          </p:cNvSpPr>
          <p:nvPr>
            <p:ph type="title"/>
          </p:nvPr>
        </p:nvSpPr>
        <p:spPr bwMode="auto">
          <a:xfrm>
            <a:off x="395288" y="274638"/>
            <a:ext cx="84359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395288" y="1600200"/>
            <a:ext cx="849788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51" name="Rectangle 27"/>
          <p:cNvSpPr>
            <a:spLocks noGrp="1" noChangeArrowheads="1"/>
          </p:cNvSpPr>
          <p:nvPr>
            <p:ph type="sldNum" sz="quarter" idx="4"/>
          </p:nvPr>
        </p:nvSpPr>
        <p:spPr bwMode="auto">
          <a:xfrm>
            <a:off x="1547813" y="6453188"/>
            <a:ext cx="477837"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Goudy Old Style" panose="02020502050305020303" pitchFamily="18" charset="0"/>
              </a:defRPr>
            </a:lvl1pPr>
          </a:lstStyle>
          <a:p>
            <a:fld id="{8C159589-B5E8-4BB4-8E77-B07B745947C1}" type="slidenum">
              <a:rPr lang="zh-TW" altLang="en-US" smtClean="0"/>
              <a:pPr/>
              <a:t>‹#›</a:t>
            </a:fld>
            <a:endParaRPr lang="zh-TW" altLang="en-US"/>
          </a:p>
        </p:txBody>
      </p:sp>
    </p:spTree>
    <p:extLst>
      <p:ext uri="{BB962C8B-B14F-4D97-AF65-F5344CB8AC3E}">
        <p14:creationId xmlns:p14="http://schemas.microsoft.com/office/powerpoint/2010/main" xmlns="" val="12333032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rtl="0" eaLnBrk="1" fontAlgn="base" hangingPunct="1">
        <a:spcBef>
          <a:spcPct val="0"/>
        </a:spcBef>
        <a:spcAft>
          <a:spcPct val="0"/>
        </a:spcAft>
        <a:defRPr kumimoji="1" sz="3600">
          <a:solidFill>
            <a:schemeClr val="tx2"/>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2pPr>
      <a:lvl3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3pPr>
      <a:lvl4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4pPr>
      <a:lvl5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5pPr>
      <a:lvl6pPr marL="457200" algn="l" rtl="0" eaLnBrk="1" fontAlgn="base" hangingPunct="1">
        <a:spcBef>
          <a:spcPct val="0"/>
        </a:spcBef>
        <a:spcAft>
          <a:spcPct val="0"/>
        </a:spcAft>
        <a:defRPr kumimoji="1" sz="4400">
          <a:solidFill>
            <a:schemeClr val="tx2"/>
          </a:solidFill>
          <a:latin typeface="Arial" charset="0"/>
          <a:ea typeface="標楷體" pitchFamily="65" charset="-120"/>
        </a:defRPr>
      </a:lvl6pPr>
      <a:lvl7pPr marL="914400" algn="l" rtl="0" eaLnBrk="1" fontAlgn="base" hangingPunct="1">
        <a:spcBef>
          <a:spcPct val="0"/>
        </a:spcBef>
        <a:spcAft>
          <a:spcPct val="0"/>
        </a:spcAft>
        <a:defRPr kumimoji="1" sz="4400">
          <a:solidFill>
            <a:schemeClr val="tx2"/>
          </a:solidFill>
          <a:latin typeface="Arial" charset="0"/>
          <a:ea typeface="標楷體" pitchFamily="65" charset="-120"/>
        </a:defRPr>
      </a:lvl7pPr>
      <a:lvl8pPr marL="1371600" algn="l" rtl="0" eaLnBrk="1" fontAlgn="base" hangingPunct="1">
        <a:spcBef>
          <a:spcPct val="0"/>
        </a:spcBef>
        <a:spcAft>
          <a:spcPct val="0"/>
        </a:spcAft>
        <a:defRPr kumimoji="1" sz="4400">
          <a:solidFill>
            <a:schemeClr val="tx2"/>
          </a:solidFill>
          <a:latin typeface="Arial" charset="0"/>
          <a:ea typeface="標楷體" pitchFamily="65" charset="-120"/>
        </a:defRPr>
      </a:lvl8pPr>
      <a:lvl9pPr marL="1828800" algn="l" rtl="0" eaLnBrk="1" fontAlgn="base" hangingPunct="1">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rgbClr val="8EB4E3"/>
        </a:buClr>
        <a:buFont typeface="Arial" panose="020B0604020202020204" pitchFamily="34" charset="0"/>
        <a:buChar char="●"/>
        <a:defRPr kumimoji="1"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8EB4E3"/>
        </a:buClr>
        <a:buFont typeface="Arial" panose="020B0604020202020204" pitchFamily="34" charset="0"/>
        <a:buChar char="●"/>
        <a:defRPr kumimoji="1" sz="24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8EB4E3"/>
        </a:buClr>
        <a:buFont typeface="Arial" panose="020B0604020202020204" pitchFamily="34" charset="0"/>
        <a:buChar char="●"/>
        <a:defRPr kumimoji="1" sz="20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kern="100" baseline="0" dirty="0" smtClean="0">
                <a:latin typeface="Arial"/>
                <a:ea typeface="標楷體"/>
              </a:rPr>
              <a:t>第</a:t>
            </a:r>
            <a:r>
              <a:rPr lang="en-US" altLang="zh-TW" b="1" kern="100" baseline="0" dirty="0" smtClean="0">
                <a:latin typeface="Arial"/>
                <a:ea typeface="標楷體"/>
              </a:rPr>
              <a:t>14</a:t>
            </a:r>
            <a:r>
              <a:rPr lang="zh-TW" altLang="en-US" b="1" kern="100" baseline="0" dirty="0" smtClean="0">
                <a:latin typeface="Arial"/>
                <a:ea typeface="標楷體"/>
              </a:rPr>
              <a:t>章 行動與無線通訊安全</a:t>
            </a:r>
            <a:endParaRPr lang="zh-TW" altLang="en-US" dirty="0"/>
          </a:p>
        </p:txBody>
      </p:sp>
      <p:sp>
        <p:nvSpPr>
          <p:cNvPr id="3" name="副標題 2"/>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descr="Fig 14-1"/>
          <p:cNvPicPr>
            <a:picLocks noChangeAspect="1" noChangeArrowheads="1"/>
          </p:cNvPicPr>
          <p:nvPr/>
        </p:nvPicPr>
        <p:blipFill>
          <a:blip r:embed="rId2" cstate="print"/>
          <a:srcRect/>
          <a:stretch>
            <a:fillRect/>
          </a:stretch>
        </p:blipFill>
        <p:spPr bwMode="auto">
          <a:xfrm>
            <a:off x="1691680" y="1124744"/>
            <a:ext cx="5878461" cy="3024336"/>
          </a:xfrm>
          <a:prstGeom prst="rect">
            <a:avLst/>
          </a:prstGeom>
          <a:noFill/>
          <a:ln w="9525">
            <a:noFill/>
            <a:miter lim="800000"/>
            <a:headEnd/>
            <a:tailEnd/>
          </a:ln>
        </p:spPr>
      </p:pic>
      <p:sp>
        <p:nvSpPr>
          <p:cNvPr id="3" name="矩形 2"/>
          <p:cNvSpPr/>
          <p:nvPr/>
        </p:nvSpPr>
        <p:spPr>
          <a:xfrm>
            <a:off x="3131840" y="4437112"/>
            <a:ext cx="3179781" cy="369332"/>
          </a:xfrm>
          <a:prstGeom prst="rect">
            <a:avLst/>
          </a:prstGeom>
        </p:spPr>
        <p:txBody>
          <a:bodyPr wrap="none">
            <a:spAutoFit/>
          </a:bodyPr>
          <a:lstStyle/>
          <a:p>
            <a:r>
              <a:rPr lang="zh-TW" altLang="zh-TW" dirty="0"/>
              <a:t>圖</a:t>
            </a:r>
            <a:r>
              <a:rPr lang="en-US" altLang="zh-TW" dirty="0"/>
              <a:t>14-1 4G LTE </a:t>
            </a:r>
            <a:r>
              <a:rPr lang="zh-TW" altLang="zh-TW" dirty="0"/>
              <a:t>高階系統架構圖</a:t>
            </a:r>
            <a:endParaRPr lang="zh-TW" altLang="en-US" dirty="0"/>
          </a:p>
        </p:txBody>
      </p:sp>
      <p:sp>
        <p:nvSpPr>
          <p:cNvPr id="4" name="矩形 3"/>
          <p:cNvSpPr/>
          <p:nvPr/>
        </p:nvSpPr>
        <p:spPr>
          <a:xfrm>
            <a:off x="2843808" y="4869160"/>
            <a:ext cx="3663182" cy="369332"/>
          </a:xfrm>
          <a:prstGeom prst="rect">
            <a:avLst/>
          </a:prstGeom>
        </p:spPr>
        <p:txBody>
          <a:bodyPr wrap="none">
            <a:spAutoFit/>
          </a:bodyPr>
          <a:lstStyle/>
          <a:p>
            <a:r>
              <a:rPr lang="en-US" altLang="zh-TW" dirty="0"/>
              <a:t>(</a:t>
            </a:r>
            <a:r>
              <a:rPr lang="zh-TW" altLang="zh-TW" dirty="0"/>
              <a:t>資料來源：新通訊《 技術前瞻 </a:t>
            </a:r>
            <a:r>
              <a:rPr lang="zh-TW" altLang="zh-TW" dirty="0" smtClean="0"/>
              <a:t>》</a:t>
            </a:r>
            <a:r>
              <a:rPr lang="en-US" altLang="zh-TW" dirty="0" smtClean="0"/>
              <a:t>)</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10</a:t>
            </a:fld>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R="0" rtl="0"/>
            <a:r>
              <a:rPr lang="zh-TW" altLang="en-US" b="1" kern="2600" baseline="0" smtClean="0">
                <a:latin typeface="Arial"/>
                <a:ea typeface="標楷體"/>
              </a:rPr>
              <a:t>核心網路 </a:t>
            </a:r>
            <a:r>
              <a:rPr lang="en-US" altLang="zh-TW" b="1" kern="2600" baseline="0" smtClean="0">
                <a:latin typeface="Arial"/>
                <a:ea typeface="標楷體"/>
              </a:rPr>
              <a:t>( EPC ) </a:t>
            </a:r>
            <a:r>
              <a:rPr lang="zh-TW" altLang="en-US" b="1" kern="2600" baseline="0" smtClean="0">
                <a:latin typeface="Arial"/>
                <a:ea typeface="標楷體"/>
              </a:rPr>
              <a:t>的關鍵功能模組</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55000" lnSpcReduction="20000"/>
          </a:bodyPr>
          <a:lstStyle/>
          <a:p>
            <a:pPr marR="0" lvl="0" rtl="0"/>
            <a:r>
              <a:rPr lang="en-US" altLang="zh-TW" b="1" kern="100" baseline="0" smtClean="0">
                <a:latin typeface="Arial"/>
                <a:ea typeface="標楷體"/>
              </a:rPr>
              <a:t>『</a:t>
            </a:r>
            <a:r>
              <a:rPr lang="zh-TW" altLang="en-US" b="1" kern="100" baseline="0" smtClean="0">
                <a:latin typeface="Arial"/>
                <a:ea typeface="標楷體"/>
              </a:rPr>
              <a:t>移動管理實體</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mobility management entity</a:t>
            </a:r>
            <a:r>
              <a:rPr lang="zh-TW" altLang="en-US" b="1" kern="100" baseline="0" smtClean="0">
                <a:latin typeface="Arial"/>
                <a:ea typeface="標楷體"/>
              </a:rPr>
              <a:t>；</a:t>
            </a:r>
            <a:r>
              <a:rPr lang="en-US" altLang="zh-TW" b="1" kern="100" baseline="0" smtClean="0">
                <a:latin typeface="Arial"/>
                <a:ea typeface="標楷體"/>
              </a:rPr>
              <a:t>MME</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類似在</a:t>
            </a:r>
            <a:r>
              <a:rPr lang="en-US" altLang="zh-TW" b="1" kern="100" baseline="0" smtClean="0">
                <a:latin typeface="Arial"/>
                <a:ea typeface="標楷體"/>
              </a:rPr>
              <a:t>3G</a:t>
            </a:r>
            <a:r>
              <a:rPr lang="zh-TW" altLang="en-US" b="1" kern="100" baseline="0" smtClean="0">
                <a:latin typeface="Arial"/>
                <a:ea typeface="標楷體"/>
              </a:rPr>
              <a:t>的訪客位置記錄器 </a:t>
            </a:r>
            <a:r>
              <a:rPr lang="en-US" altLang="zh-TW" b="1" kern="100" baseline="0" smtClean="0">
                <a:latin typeface="Arial"/>
                <a:ea typeface="標楷體"/>
              </a:rPr>
              <a:t>( visitor location register</a:t>
            </a:r>
            <a:r>
              <a:rPr lang="zh-TW" altLang="en-US" b="1" kern="100" baseline="0" smtClean="0">
                <a:latin typeface="Arial"/>
                <a:ea typeface="標楷體"/>
              </a:rPr>
              <a:t>；</a:t>
            </a:r>
            <a:r>
              <a:rPr lang="en-US" altLang="zh-TW" b="1" kern="100" baseline="0" smtClean="0">
                <a:latin typeface="Arial"/>
                <a:ea typeface="標楷體"/>
              </a:rPr>
              <a:t>VLR )</a:t>
            </a:r>
            <a:r>
              <a:rPr lang="zh-TW" altLang="en-US" b="1" kern="100" baseline="0" smtClean="0">
                <a:latin typeface="Arial"/>
                <a:ea typeface="標楷體"/>
              </a:rPr>
              <a:t>，是</a:t>
            </a:r>
            <a:r>
              <a:rPr lang="en-US" altLang="zh-TW" b="1" kern="100" baseline="0" smtClean="0">
                <a:latin typeface="Arial"/>
                <a:ea typeface="標楷體"/>
              </a:rPr>
              <a:t>LTE</a:t>
            </a:r>
            <a:r>
              <a:rPr lang="zh-TW" altLang="en-US" b="1" kern="100" baseline="0" smtClean="0">
                <a:latin typeface="Arial"/>
                <a:ea typeface="標楷體"/>
              </a:rPr>
              <a:t>無線網路移動管理的中心，負責收送訊號、追蹤處於閒置模式的手機位置、用戶身分認證、以及根據用戶設備</a:t>
            </a:r>
            <a:r>
              <a:rPr lang="en-US" altLang="zh-TW" b="1" kern="100" baseline="0" smtClean="0">
                <a:latin typeface="Arial"/>
                <a:ea typeface="標楷體"/>
              </a:rPr>
              <a:t>( UE ) </a:t>
            </a:r>
            <a:r>
              <a:rPr lang="zh-TW" altLang="en-US" b="1" kern="100" baseline="0" smtClean="0">
                <a:latin typeface="Arial"/>
                <a:ea typeface="標楷體"/>
              </a:rPr>
              <a:t>位置與網路拓普，為該</a:t>
            </a:r>
            <a:r>
              <a:rPr lang="en-US" altLang="zh-TW" b="1" kern="100" baseline="0" smtClean="0">
                <a:latin typeface="Arial"/>
                <a:ea typeface="標楷體"/>
              </a:rPr>
              <a:t>UE</a:t>
            </a:r>
            <a:r>
              <a:rPr lang="zh-TW" altLang="en-US" b="1" kern="100" baseline="0" smtClean="0">
                <a:latin typeface="Arial"/>
                <a:ea typeface="標楷體"/>
              </a:rPr>
              <a:t>選擇最佳的服務閘道器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S-GW</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a:t>
            </a:r>
          </a:p>
          <a:p>
            <a:pPr marR="0" lvl="0" rtl="0"/>
            <a:r>
              <a:rPr lang="en-US" altLang="zh-TW" b="1" kern="100" baseline="0" smtClean="0">
                <a:latin typeface="Arial"/>
                <a:ea typeface="標楷體"/>
              </a:rPr>
              <a:t>『</a:t>
            </a:r>
            <a:r>
              <a:rPr lang="zh-TW" altLang="en-US" b="1" kern="100" baseline="0" smtClean="0">
                <a:latin typeface="Arial"/>
                <a:ea typeface="標楷體"/>
              </a:rPr>
              <a:t>本籍用戶伺服器</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home subscriber server</a:t>
            </a:r>
            <a:r>
              <a:rPr lang="zh-TW" altLang="en-US" b="1" kern="100" baseline="0" smtClean="0">
                <a:latin typeface="Arial"/>
                <a:ea typeface="標楷體"/>
              </a:rPr>
              <a:t>；</a:t>
            </a:r>
            <a:r>
              <a:rPr lang="en-US" altLang="zh-TW" b="1" kern="100" baseline="0" smtClean="0">
                <a:latin typeface="Arial"/>
                <a:ea typeface="標楷體"/>
              </a:rPr>
              <a:t>HSS ) </a:t>
            </a:r>
            <a:r>
              <a:rPr lang="zh-TW" altLang="en-US" b="1" kern="100" baseline="0" smtClean="0">
                <a:latin typeface="Arial"/>
                <a:ea typeface="標楷體"/>
              </a:rPr>
              <a:t>類似</a:t>
            </a:r>
            <a:r>
              <a:rPr lang="en-US" altLang="zh-TW" b="1" kern="100" baseline="0" smtClean="0">
                <a:latin typeface="Arial"/>
                <a:ea typeface="標楷體"/>
              </a:rPr>
              <a:t>3G</a:t>
            </a:r>
            <a:r>
              <a:rPr lang="zh-TW" altLang="en-US" b="1" kern="100" baseline="0" smtClean="0">
                <a:latin typeface="Arial"/>
                <a:ea typeface="標楷體"/>
              </a:rPr>
              <a:t>的本籍位置記錄器 </a:t>
            </a:r>
            <a:r>
              <a:rPr lang="en-US" altLang="zh-TW" b="1" kern="100" baseline="0" smtClean="0">
                <a:latin typeface="Arial"/>
                <a:ea typeface="標楷體"/>
              </a:rPr>
              <a:t>( home location register</a:t>
            </a:r>
            <a:r>
              <a:rPr lang="zh-TW" altLang="en-US" b="1" kern="100" baseline="0" smtClean="0">
                <a:latin typeface="Arial"/>
                <a:ea typeface="標楷體"/>
              </a:rPr>
              <a:t>；</a:t>
            </a:r>
            <a:r>
              <a:rPr lang="en-US" altLang="zh-TW" b="1" kern="100" baseline="0" smtClean="0">
                <a:latin typeface="Arial"/>
                <a:ea typeface="標楷體"/>
              </a:rPr>
              <a:t>HLR )</a:t>
            </a:r>
            <a:r>
              <a:rPr lang="zh-TW" altLang="en-US" b="1" kern="100" baseline="0" smtClean="0">
                <a:latin typeface="Arial"/>
                <a:ea typeface="標楷體"/>
              </a:rPr>
              <a:t>，是</a:t>
            </a:r>
            <a:r>
              <a:rPr lang="en-US" altLang="zh-TW" b="1" kern="100" baseline="0" smtClean="0">
                <a:latin typeface="Arial"/>
                <a:ea typeface="標楷體"/>
              </a:rPr>
              <a:t>UE</a:t>
            </a:r>
            <a:r>
              <a:rPr lang="zh-TW" altLang="en-US" b="1" kern="100" baseline="0" smtClean="0">
                <a:latin typeface="Arial"/>
                <a:ea typeface="標楷體"/>
              </a:rPr>
              <a:t>歸屬 </a:t>
            </a:r>
            <a:r>
              <a:rPr lang="en-US" altLang="zh-TW" b="1" kern="100" baseline="0" smtClean="0">
                <a:latin typeface="Arial"/>
                <a:ea typeface="標楷體"/>
              </a:rPr>
              <a:t>( </a:t>
            </a:r>
            <a:r>
              <a:rPr lang="zh-TW" altLang="en-US" b="1" kern="100" baseline="0" smtClean="0">
                <a:latin typeface="Arial"/>
                <a:ea typeface="標楷體"/>
              </a:rPr>
              <a:t>或本籍 </a:t>
            </a:r>
            <a:r>
              <a:rPr lang="en-US" altLang="zh-TW" b="1" kern="100" baseline="0" smtClean="0">
                <a:latin typeface="Arial"/>
                <a:ea typeface="標楷體"/>
              </a:rPr>
              <a:t>) </a:t>
            </a:r>
            <a:r>
              <a:rPr lang="zh-TW" altLang="en-US" b="1" kern="100" baseline="0" smtClean="0">
                <a:latin typeface="Arial"/>
                <a:ea typeface="標楷體"/>
              </a:rPr>
              <a:t>網路的一個要素。</a:t>
            </a:r>
            <a:r>
              <a:rPr lang="en-US" altLang="zh-TW" b="1" kern="100" baseline="0" smtClean="0">
                <a:latin typeface="Arial"/>
                <a:ea typeface="標楷體"/>
              </a:rPr>
              <a:t>HSS</a:t>
            </a:r>
            <a:r>
              <a:rPr lang="zh-TW" altLang="en-US" b="1" kern="100" baseline="0" smtClean="0">
                <a:latin typeface="Arial"/>
                <a:ea typeface="標楷體"/>
              </a:rPr>
              <a:t>是一個資料庫，記錄用戶相關的資訊、以及各項服務及移動的資料等。此外，</a:t>
            </a:r>
            <a:r>
              <a:rPr lang="en-US" altLang="zh-TW" b="1" kern="100" baseline="0" smtClean="0">
                <a:latin typeface="Arial"/>
                <a:ea typeface="標楷體"/>
              </a:rPr>
              <a:t>HSS</a:t>
            </a:r>
            <a:r>
              <a:rPr lang="zh-TW" altLang="en-US" b="1" kern="100" baseline="0" smtClean="0">
                <a:latin typeface="Arial"/>
                <a:ea typeface="標楷體"/>
              </a:rPr>
              <a:t>也隨時追蹤用戶最新的</a:t>
            </a:r>
            <a:r>
              <a:rPr lang="en-US" altLang="zh-TW" b="1" kern="100" baseline="0" smtClean="0">
                <a:latin typeface="Arial"/>
                <a:ea typeface="標楷體"/>
              </a:rPr>
              <a:t>MME</a:t>
            </a:r>
            <a:r>
              <a:rPr lang="zh-TW" altLang="en-US" b="1" kern="100" baseline="0" smtClean="0">
                <a:latin typeface="Arial"/>
                <a:ea typeface="標楷體"/>
              </a:rPr>
              <a:t>位置，並且擁有金鑰以便在認證過程中產生交談認證所需的資料。</a:t>
            </a:r>
            <a:r>
              <a:rPr lang="en-US" altLang="zh-TW" b="1" kern="100" baseline="0" smtClean="0">
                <a:latin typeface="Arial"/>
                <a:ea typeface="標楷體"/>
              </a:rPr>
              <a:t>LTE</a:t>
            </a:r>
            <a:r>
              <a:rPr lang="zh-TW" altLang="en-US" b="1" kern="100" baseline="0" smtClean="0">
                <a:latin typeface="Arial"/>
                <a:ea typeface="標楷體"/>
              </a:rPr>
              <a:t>對用戶認證的方法，是根據</a:t>
            </a:r>
            <a:r>
              <a:rPr lang="en-US" altLang="zh-TW" b="1" kern="100" baseline="0" smtClean="0">
                <a:latin typeface="Arial"/>
                <a:ea typeface="標楷體"/>
              </a:rPr>
              <a:t>HSS</a:t>
            </a:r>
            <a:r>
              <a:rPr lang="zh-TW" altLang="en-US" b="1" kern="100" baseline="0" smtClean="0">
                <a:latin typeface="Arial"/>
                <a:ea typeface="標楷體"/>
              </a:rPr>
              <a:t>所產生與提供的資訊，在</a:t>
            </a:r>
            <a:r>
              <a:rPr lang="en-US" altLang="zh-TW" b="1" kern="100" baseline="0" smtClean="0">
                <a:latin typeface="Arial"/>
                <a:ea typeface="標楷體"/>
              </a:rPr>
              <a:t>UE </a:t>
            </a:r>
            <a:r>
              <a:rPr lang="zh-TW" altLang="en-US" b="1" kern="100" baseline="0" smtClean="0">
                <a:latin typeface="Arial"/>
                <a:ea typeface="標楷體"/>
              </a:rPr>
              <a:t>與 </a:t>
            </a:r>
            <a:r>
              <a:rPr lang="en-US" altLang="zh-TW" b="1" kern="100" baseline="0" smtClean="0">
                <a:latin typeface="Arial"/>
                <a:ea typeface="標楷體"/>
              </a:rPr>
              <a:t>MME</a:t>
            </a:r>
            <a:r>
              <a:rPr lang="zh-TW" altLang="en-US" b="1" kern="100" baseline="0" smtClean="0">
                <a:latin typeface="Arial"/>
                <a:ea typeface="標楷體"/>
              </a:rPr>
              <a:t>之間透過詢問與回應 </a:t>
            </a:r>
            <a:r>
              <a:rPr lang="en-US" altLang="zh-TW" b="1" kern="100" baseline="0" smtClean="0">
                <a:latin typeface="Arial"/>
                <a:ea typeface="標楷體"/>
              </a:rPr>
              <a:t>( challenge</a:t>
            </a:r>
            <a:r>
              <a:rPr lang="zh-TW" altLang="en-US" b="1" kern="100" baseline="0" smtClean="0">
                <a:latin typeface="Arial"/>
                <a:ea typeface="標楷體"/>
              </a:rPr>
              <a:t> </a:t>
            </a:r>
            <a:r>
              <a:rPr lang="en-US" altLang="zh-TW" b="1" kern="100" baseline="0" smtClean="0">
                <a:latin typeface="Arial"/>
                <a:ea typeface="標楷體"/>
              </a:rPr>
              <a:t>and response</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的協定，進行</a:t>
            </a:r>
            <a:r>
              <a:rPr lang="en-US" altLang="zh-TW" b="1" kern="100" baseline="0" smtClean="0">
                <a:latin typeface="Arial"/>
                <a:ea typeface="標楷體"/>
              </a:rPr>
              <a:t>UE</a:t>
            </a:r>
            <a:r>
              <a:rPr lang="zh-TW" altLang="en-US" b="1" kern="100" baseline="0" smtClean="0">
                <a:latin typeface="Arial"/>
                <a:ea typeface="標楷體"/>
              </a:rPr>
              <a:t>的身分認證。</a:t>
            </a:r>
          </a:p>
          <a:p>
            <a:pPr marR="0" lvl="0" rtl="0"/>
            <a:r>
              <a:rPr lang="en-US" altLang="zh-TW" b="1" kern="100" baseline="0" smtClean="0">
                <a:latin typeface="Arial"/>
                <a:ea typeface="標楷體"/>
              </a:rPr>
              <a:t>『</a:t>
            </a:r>
            <a:r>
              <a:rPr lang="zh-TW" altLang="en-US" b="1" kern="100" baseline="0" smtClean="0">
                <a:latin typeface="Arial"/>
                <a:ea typeface="標楷體"/>
              </a:rPr>
              <a:t>服務閘道器</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serving gateway</a:t>
            </a:r>
            <a:r>
              <a:rPr lang="zh-TW" altLang="en-US" b="1" kern="100" baseline="0" smtClean="0">
                <a:latin typeface="Arial"/>
                <a:ea typeface="標楷體"/>
              </a:rPr>
              <a:t>；</a:t>
            </a:r>
            <a:r>
              <a:rPr lang="en-US" altLang="zh-TW" b="1" kern="100" baseline="0" smtClean="0">
                <a:latin typeface="Arial"/>
                <a:ea typeface="標楷體"/>
              </a:rPr>
              <a:t>S-GW)</a:t>
            </a:r>
            <a:r>
              <a:rPr lang="zh-TW" altLang="en-US" b="1" kern="100" baseline="0" smtClean="0">
                <a:latin typeface="Arial"/>
                <a:ea typeface="標楷體"/>
              </a:rPr>
              <a:t> 的主要任務，是做為</a:t>
            </a:r>
            <a:r>
              <a:rPr lang="en-US" altLang="zh-TW" b="1" kern="100" baseline="0" smtClean="0">
                <a:latin typeface="Arial"/>
                <a:ea typeface="標楷體"/>
              </a:rPr>
              <a:t>eNodeB </a:t>
            </a:r>
            <a:r>
              <a:rPr lang="zh-TW" altLang="en-US" b="1" kern="100" baseline="0" smtClean="0">
                <a:latin typeface="Arial"/>
                <a:ea typeface="標楷體"/>
              </a:rPr>
              <a:t>與封包資料網路閘道器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P-GW</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之間的資料中繼，如同路由器的功能一般。此外，當用戶移動而需要移動轉接 </a:t>
            </a:r>
            <a:r>
              <a:rPr lang="en-US" altLang="zh-TW" b="1" kern="100" baseline="0" smtClean="0">
                <a:latin typeface="Arial"/>
                <a:ea typeface="標楷體"/>
              </a:rPr>
              <a:t>( handover ) </a:t>
            </a:r>
            <a:r>
              <a:rPr lang="zh-TW" altLang="en-US" b="1" kern="100" baseline="0" smtClean="0">
                <a:latin typeface="Arial"/>
                <a:ea typeface="標楷體"/>
              </a:rPr>
              <a:t>的情況時，</a:t>
            </a:r>
            <a:r>
              <a:rPr lang="en-US" altLang="zh-TW" b="1" kern="100" baseline="0" smtClean="0">
                <a:latin typeface="Arial"/>
                <a:ea typeface="標楷體"/>
              </a:rPr>
              <a:t>S-GW</a:t>
            </a:r>
            <a:r>
              <a:rPr lang="zh-TW" altLang="en-US" b="1" kern="100" baseline="0" smtClean="0">
                <a:latin typeface="Arial"/>
                <a:ea typeface="標楷體"/>
              </a:rPr>
              <a:t>也負責將資料流重導向至一個新的基地台 ─ </a:t>
            </a:r>
            <a:r>
              <a:rPr lang="en-US" altLang="zh-TW" b="1" kern="100" baseline="0" smtClean="0">
                <a:latin typeface="Arial"/>
                <a:ea typeface="標楷體"/>
              </a:rPr>
              <a:t>eNodeB</a:t>
            </a:r>
            <a:r>
              <a:rPr lang="zh-TW" altLang="en-US" b="1" kern="100" baseline="0" smtClean="0">
                <a:latin typeface="Arial"/>
                <a:ea typeface="標楷體"/>
              </a:rPr>
              <a:t>。</a:t>
            </a:r>
          </a:p>
          <a:p>
            <a:pPr marR="0" lvl="0" rtl="0"/>
            <a:r>
              <a:rPr lang="en-US" altLang="zh-TW" b="1" kern="100" baseline="0" smtClean="0">
                <a:latin typeface="Arial"/>
                <a:ea typeface="標楷體"/>
              </a:rPr>
              <a:t>『</a:t>
            </a:r>
            <a:r>
              <a:rPr lang="zh-TW" altLang="en-US" b="1" kern="100" baseline="0" smtClean="0">
                <a:latin typeface="Arial"/>
                <a:ea typeface="標楷體"/>
              </a:rPr>
              <a:t>封包資料網路閘道器</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packet data network gateway</a:t>
            </a:r>
            <a:r>
              <a:rPr lang="zh-TW" altLang="en-US" b="1" kern="100" baseline="0" smtClean="0">
                <a:latin typeface="Arial"/>
                <a:ea typeface="標楷體"/>
              </a:rPr>
              <a:t>；</a:t>
            </a:r>
            <a:r>
              <a:rPr lang="en-US" altLang="zh-TW" b="1" kern="100" baseline="0" smtClean="0">
                <a:latin typeface="Arial"/>
                <a:ea typeface="標楷體"/>
              </a:rPr>
              <a:t>PDN-GW or</a:t>
            </a:r>
            <a:r>
              <a:rPr lang="zh-TW" altLang="en-US" b="1" kern="100" baseline="0" smtClean="0">
                <a:latin typeface="Arial"/>
                <a:ea typeface="標楷體"/>
              </a:rPr>
              <a:t> </a:t>
            </a:r>
            <a:r>
              <a:rPr lang="en-US" altLang="zh-TW" b="1" kern="100" baseline="0" smtClean="0">
                <a:latin typeface="Arial"/>
                <a:ea typeface="標楷體"/>
              </a:rPr>
              <a:t>P-GW</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最重要的任務，是分配一個</a:t>
            </a:r>
            <a:r>
              <a:rPr lang="en-US" altLang="zh-TW" b="1" kern="100" baseline="0" smtClean="0">
                <a:latin typeface="Arial"/>
                <a:ea typeface="標楷體"/>
              </a:rPr>
              <a:t>IP</a:t>
            </a:r>
            <a:r>
              <a:rPr lang="zh-TW" altLang="en-US" b="1" kern="100" baseline="0" smtClean="0">
                <a:latin typeface="Arial"/>
                <a:ea typeface="標楷體"/>
              </a:rPr>
              <a:t>地址供</a:t>
            </a:r>
            <a:r>
              <a:rPr lang="en-US" altLang="zh-TW" b="1" kern="100" baseline="0" smtClean="0">
                <a:latin typeface="Arial"/>
                <a:ea typeface="標楷體"/>
              </a:rPr>
              <a:t>UE</a:t>
            </a:r>
            <a:r>
              <a:rPr lang="zh-TW" altLang="en-US" b="1" kern="100" baseline="0" smtClean="0">
                <a:latin typeface="Arial"/>
                <a:ea typeface="標楷體"/>
              </a:rPr>
              <a:t>連接到封包資料網路 </a:t>
            </a:r>
            <a:r>
              <a:rPr lang="en-US" altLang="zh-TW" b="1" kern="100" baseline="0" smtClean="0">
                <a:latin typeface="Arial"/>
                <a:ea typeface="標楷體"/>
              </a:rPr>
              <a:t>( PDN</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、讓移動的</a:t>
            </a:r>
            <a:r>
              <a:rPr lang="en-US" altLang="zh-TW" b="1" kern="100" baseline="0" smtClean="0">
                <a:latin typeface="Arial"/>
                <a:ea typeface="標楷體"/>
              </a:rPr>
              <a:t>UE</a:t>
            </a:r>
            <a:r>
              <a:rPr lang="zh-TW" altLang="en-US" b="1" kern="100" baseline="0" smtClean="0">
                <a:latin typeface="Arial"/>
                <a:ea typeface="標楷體"/>
              </a:rPr>
              <a:t>維持連線、支援計費、服務品質 </a:t>
            </a:r>
            <a:r>
              <a:rPr lang="en-US" altLang="zh-TW" b="1" kern="100" baseline="0" smtClean="0">
                <a:latin typeface="Arial"/>
                <a:ea typeface="標楷體"/>
              </a:rPr>
              <a:t>( QoS ) </a:t>
            </a:r>
            <a:r>
              <a:rPr lang="zh-TW" altLang="en-US" b="1" kern="100" baseline="0" smtClean="0">
                <a:latin typeface="Arial"/>
                <a:ea typeface="標楷體"/>
              </a:rPr>
              <a:t>功能、封包過濾等。而透過封包資料網路 </a:t>
            </a:r>
            <a:r>
              <a:rPr lang="en-US" altLang="zh-TW" b="1" kern="100" baseline="0" smtClean="0">
                <a:latin typeface="Arial"/>
                <a:ea typeface="標楷體"/>
              </a:rPr>
              <a:t>( PDN</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能讓</a:t>
            </a:r>
            <a:r>
              <a:rPr lang="en-US" altLang="zh-TW" b="1" kern="100" baseline="0" smtClean="0">
                <a:latin typeface="Arial"/>
                <a:ea typeface="標楷體"/>
              </a:rPr>
              <a:t>UE</a:t>
            </a:r>
            <a:r>
              <a:rPr lang="zh-TW" altLang="en-US" b="1" kern="100" baseline="0" smtClean="0">
                <a:latin typeface="Arial"/>
                <a:ea typeface="標楷體"/>
              </a:rPr>
              <a:t>與服務供應商的主要</a:t>
            </a:r>
            <a:r>
              <a:rPr lang="en-US" altLang="zh-TW" b="1" kern="100" baseline="0" smtClean="0">
                <a:latin typeface="Arial"/>
                <a:ea typeface="標楷體"/>
              </a:rPr>
              <a:t>IP</a:t>
            </a:r>
            <a:r>
              <a:rPr lang="zh-TW" altLang="en-US" b="1" kern="100" baseline="0" smtClean="0">
                <a:latin typeface="Arial"/>
                <a:ea typeface="標楷體"/>
              </a:rPr>
              <a:t>網路之外的其它網路進行溝通。此外，</a:t>
            </a:r>
            <a:r>
              <a:rPr lang="en-US" altLang="zh-TW" b="1" kern="100" baseline="0" smtClean="0">
                <a:latin typeface="Arial"/>
                <a:ea typeface="標楷體"/>
              </a:rPr>
              <a:t>P-GW</a:t>
            </a:r>
            <a:r>
              <a:rPr lang="zh-TW" altLang="en-US" b="1" kern="100" baseline="0" smtClean="0">
                <a:latin typeface="Arial"/>
                <a:ea typeface="標楷體"/>
              </a:rPr>
              <a:t>裡面有一個軟體節點 ──策略暨計費規則功能 </a:t>
            </a:r>
            <a:r>
              <a:rPr lang="en-US" altLang="zh-TW" b="1" kern="100" baseline="0" smtClean="0">
                <a:latin typeface="Arial"/>
                <a:ea typeface="標楷體"/>
              </a:rPr>
              <a:t>( policy and charging rules function</a:t>
            </a:r>
            <a:r>
              <a:rPr lang="zh-TW" altLang="en-US" b="1" kern="100" baseline="0" smtClean="0">
                <a:latin typeface="Arial"/>
                <a:ea typeface="標楷體"/>
              </a:rPr>
              <a:t>；</a:t>
            </a:r>
            <a:r>
              <a:rPr lang="en-US" altLang="zh-TW" b="1" kern="100" baseline="0" smtClean="0">
                <a:latin typeface="Arial"/>
                <a:ea typeface="標楷體"/>
              </a:rPr>
              <a:t>PCRF )</a:t>
            </a:r>
            <a:r>
              <a:rPr lang="zh-TW" altLang="en-US" b="1" kern="100" baseline="0" smtClean="0">
                <a:latin typeface="Arial"/>
                <a:ea typeface="標楷體"/>
              </a:rPr>
              <a:t>，負責策略執行、與計費功能。</a:t>
            </a:r>
            <a:r>
              <a:rPr lang="en-US" altLang="zh-TW" b="1" kern="100" baseline="0" smtClean="0">
                <a:latin typeface="Arial"/>
                <a:ea typeface="標楷體"/>
              </a:rPr>
              <a:t>PCRF</a:t>
            </a:r>
            <a:r>
              <a:rPr lang="zh-TW" altLang="en-US" b="1" kern="100" baseline="0" smtClean="0">
                <a:latin typeface="Arial"/>
                <a:ea typeface="標楷體"/>
              </a:rPr>
              <a:t>提供 </a:t>
            </a:r>
            <a:r>
              <a:rPr lang="en-US" altLang="zh-TW" b="1" kern="100" baseline="0" smtClean="0">
                <a:latin typeface="Arial"/>
                <a:ea typeface="標楷體"/>
              </a:rPr>
              <a:t>QoS</a:t>
            </a:r>
            <a:r>
              <a:rPr lang="zh-TW" altLang="en-US" b="1" kern="100" baseline="0" smtClean="0">
                <a:latin typeface="Arial"/>
                <a:ea typeface="標楷體"/>
              </a:rPr>
              <a:t>資訊給</a:t>
            </a:r>
            <a:r>
              <a:rPr lang="en-US" altLang="zh-TW" b="1" kern="100" baseline="0" smtClean="0">
                <a:latin typeface="Arial"/>
                <a:ea typeface="標楷體"/>
              </a:rPr>
              <a:t>PDN</a:t>
            </a:r>
            <a:r>
              <a:rPr lang="zh-TW" altLang="en-US" b="1" kern="100" baseline="0" smtClean="0">
                <a:latin typeface="Arial"/>
                <a:ea typeface="標楷體"/>
              </a:rPr>
              <a:t>，以便為資料封包決定計費策略。</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C50F5C15-31BA-43F6-A773-783F1EE2C075}"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4G LTE </a:t>
            </a:r>
            <a:r>
              <a:rPr lang="zh-TW" altLang="en-US" b="1" kern="2600" baseline="0" smtClean="0">
                <a:latin typeface="Arial"/>
                <a:ea typeface="標楷體"/>
              </a:rPr>
              <a:t>安全原則</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lnSpcReduction="10000"/>
          </a:bodyPr>
          <a:lstStyle/>
          <a:p>
            <a:pPr marR="0" lvl="0" rtl="0"/>
            <a:r>
              <a:rPr lang="en-US" altLang="zh-TW" b="1" kern="100" baseline="0" smtClean="0">
                <a:latin typeface="Arial"/>
                <a:ea typeface="標楷體"/>
              </a:rPr>
              <a:t>4G LTE </a:t>
            </a:r>
            <a:r>
              <a:rPr lang="zh-TW" altLang="en-US" b="1" kern="100" baseline="0" smtClean="0">
                <a:latin typeface="Arial"/>
                <a:ea typeface="標楷體"/>
              </a:rPr>
              <a:t>從開始就考慮安全原則，設計時就以下列幾個安全層面為基礎：</a:t>
            </a:r>
          </a:p>
          <a:p>
            <a:pPr marR="0" lvl="1" rtl="0"/>
            <a:r>
              <a:rPr lang="en-US" altLang="zh-TW" b="1" kern="100" baseline="0" smtClean="0">
                <a:latin typeface="Arial"/>
                <a:ea typeface="標楷體"/>
              </a:rPr>
              <a:t>(I) </a:t>
            </a:r>
            <a:r>
              <a:rPr lang="zh-TW" altLang="en-US" b="1" kern="100" baseline="0" smtClean="0">
                <a:latin typeface="Arial"/>
                <a:ea typeface="標楷體"/>
              </a:rPr>
              <a:t>網路存取安全 </a:t>
            </a:r>
            <a:r>
              <a:rPr lang="en-US" altLang="zh-TW" b="1" kern="100" baseline="0" smtClean="0">
                <a:latin typeface="Arial"/>
                <a:ea typeface="標楷體"/>
              </a:rPr>
              <a:t>( network access</a:t>
            </a:r>
            <a:r>
              <a:rPr lang="zh-TW" altLang="en-US" b="1" kern="100" baseline="0" smtClean="0">
                <a:latin typeface="Arial"/>
                <a:ea typeface="標楷體"/>
              </a:rPr>
              <a:t> </a:t>
            </a:r>
            <a:r>
              <a:rPr lang="en-US" altLang="zh-TW" b="1" kern="100" baseline="0" smtClean="0">
                <a:latin typeface="Arial"/>
                <a:ea typeface="標楷體"/>
              </a:rPr>
              <a:t>security</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：用戶終端設備存取無線</a:t>
            </a:r>
            <a:r>
              <a:rPr lang="en-US" altLang="zh-TW" b="1" kern="100" baseline="0" smtClean="0">
                <a:latin typeface="Arial"/>
                <a:ea typeface="標楷體"/>
              </a:rPr>
              <a:t>LTE</a:t>
            </a:r>
            <a:r>
              <a:rPr lang="zh-TW" altLang="en-US" b="1" kern="100" baseline="0" smtClean="0">
                <a:latin typeface="Arial"/>
                <a:ea typeface="標楷體"/>
              </a:rPr>
              <a:t>網路時之安全考量。 </a:t>
            </a:r>
          </a:p>
          <a:p>
            <a:pPr marR="0" lvl="1" rtl="0"/>
            <a:r>
              <a:rPr lang="en-US" altLang="zh-TW" b="1" kern="100" baseline="0" smtClean="0">
                <a:latin typeface="Arial"/>
                <a:ea typeface="標楷體"/>
              </a:rPr>
              <a:t>(II) </a:t>
            </a:r>
            <a:r>
              <a:rPr lang="zh-TW" altLang="en-US" b="1" kern="100" baseline="0" smtClean="0">
                <a:latin typeface="Arial"/>
                <a:ea typeface="標楷體"/>
              </a:rPr>
              <a:t>核心網路安全 </a:t>
            </a:r>
            <a:r>
              <a:rPr lang="en-US" altLang="zh-TW" b="1" kern="100" baseline="0" smtClean="0">
                <a:latin typeface="Arial"/>
                <a:ea typeface="標楷體"/>
              </a:rPr>
              <a:t>( network domain security</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：核心有線網路交換訊息以及使用者資料之安全考量。</a:t>
            </a:r>
          </a:p>
          <a:p>
            <a:pPr marR="0" lvl="1" rtl="0"/>
            <a:r>
              <a:rPr lang="en-US" altLang="zh-TW" b="1" kern="100" baseline="0" smtClean="0">
                <a:latin typeface="Arial"/>
                <a:ea typeface="標楷體"/>
              </a:rPr>
              <a:t>(III) </a:t>
            </a:r>
            <a:r>
              <a:rPr lang="zh-TW" altLang="en-US" b="1" kern="100" baseline="0" smtClean="0">
                <a:latin typeface="Arial"/>
                <a:ea typeface="標楷體"/>
              </a:rPr>
              <a:t>用戶終端安全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user domain security )</a:t>
            </a:r>
            <a:r>
              <a:rPr lang="zh-TW" altLang="en-US" b="1" kern="100" baseline="0" smtClean="0">
                <a:latin typeface="Arial"/>
                <a:ea typeface="標楷體"/>
              </a:rPr>
              <a:t>：在連上</a:t>
            </a:r>
            <a:r>
              <a:rPr lang="en-US" altLang="zh-TW" b="1" kern="100" baseline="0" smtClean="0">
                <a:latin typeface="Arial"/>
                <a:ea typeface="標楷體"/>
              </a:rPr>
              <a:t>LTE</a:t>
            </a:r>
            <a:r>
              <a:rPr lang="zh-TW" altLang="en-US" b="1" kern="100" baseline="0" smtClean="0">
                <a:latin typeface="Arial"/>
                <a:ea typeface="標楷體"/>
              </a:rPr>
              <a:t>前，用戶終端之</a:t>
            </a:r>
            <a:r>
              <a:rPr lang="en-US" altLang="zh-TW" b="1" kern="100" baseline="0" smtClean="0">
                <a:latin typeface="Arial"/>
                <a:ea typeface="標楷體"/>
              </a:rPr>
              <a:t>USIM</a:t>
            </a:r>
            <a:r>
              <a:rPr lang="zh-TW" altLang="en-US" b="1" kern="100" baseline="0" smtClean="0">
                <a:latin typeface="Arial"/>
                <a:ea typeface="標楷體"/>
              </a:rPr>
              <a:t>與設備之間認證安全考量，即對行動裝置做安全存取之控制。</a:t>
            </a:r>
          </a:p>
          <a:p>
            <a:pPr marR="0" lvl="1" rtl="0"/>
            <a:r>
              <a:rPr lang="en-US" altLang="zh-TW" b="1" kern="100" baseline="0" smtClean="0">
                <a:latin typeface="Arial"/>
                <a:ea typeface="標楷體"/>
              </a:rPr>
              <a:t>(IV) </a:t>
            </a:r>
            <a:r>
              <a:rPr lang="zh-TW" altLang="en-US" b="1" kern="100" baseline="0" smtClean="0">
                <a:latin typeface="Arial"/>
                <a:ea typeface="標楷體"/>
              </a:rPr>
              <a:t>應用程式安全 </a:t>
            </a:r>
            <a:r>
              <a:rPr lang="en-US" altLang="zh-TW" b="1" kern="100" baseline="0" smtClean="0">
                <a:latin typeface="Arial"/>
                <a:ea typeface="標楷體"/>
              </a:rPr>
              <a:t>( application domain security )</a:t>
            </a:r>
            <a:r>
              <a:rPr lang="zh-TW" altLang="en-US" b="1" kern="100" baseline="0" smtClean="0">
                <a:latin typeface="Arial"/>
                <a:ea typeface="標楷體"/>
              </a:rPr>
              <a:t>：在用戶終端之應用程式與伺服器端之間安全考量，即在應用層之間建立起安全通訊。</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066ABCCB-17B5-43CA-843F-1FF12DC88E4F}"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12</a:t>
            </a:fld>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R="0" rtl="0"/>
            <a:r>
              <a:rPr lang="en-US" altLang="zh-TW" b="1" kern="2600" baseline="0" smtClean="0">
                <a:latin typeface="Arial"/>
                <a:ea typeface="標楷體"/>
              </a:rPr>
              <a:t>4G LTE</a:t>
            </a:r>
            <a:r>
              <a:rPr lang="zh-TW" altLang="en-US" b="1" kern="2600" baseline="0" smtClean="0">
                <a:latin typeface="Arial"/>
                <a:ea typeface="標楷體"/>
              </a:rPr>
              <a:t>在網路存取方面的安全機制</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smtClean="0">
                <a:latin typeface="Arial"/>
                <a:ea typeface="標楷體"/>
              </a:rPr>
              <a:t>以下略舉數項說明</a:t>
            </a:r>
            <a:r>
              <a:rPr lang="en-US" altLang="zh-TW" b="1" kern="100" baseline="0" smtClean="0">
                <a:latin typeface="Arial"/>
                <a:ea typeface="標楷體"/>
              </a:rPr>
              <a:t>4G LTE</a:t>
            </a:r>
            <a:r>
              <a:rPr lang="zh-TW" altLang="en-US" b="1" kern="100" baseline="0" smtClean="0">
                <a:latin typeface="Arial"/>
                <a:ea typeface="標楷體"/>
              </a:rPr>
              <a:t>在網路存取方面的安全機制：</a:t>
            </a:r>
          </a:p>
          <a:p>
            <a:pPr marR="0" lvl="0" rtl="0"/>
            <a:r>
              <a:rPr lang="zh-TW" altLang="en-US" b="1" kern="100" baseline="0" smtClean="0">
                <a:latin typeface="Arial"/>
                <a:ea typeface="標楷體"/>
              </a:rPr>
              <a:t>用戶終端設備存取</a:t>
            </a:r>
            <a:r>
              <a:rPr lang="en-US" altLang="zh-TW" b="1" kern="100" baseline="0" smtClean="0">
                <a:latin typeface="Arial"/>
                <a:ea typeface="標楷體"/>
              </a:rPr>
              <a:t>4G LTE</a:t>
            </a:r>
            <a:r>
              <a:rPr lang="zh-TW" altLang="en-US" b="1" kern="100" baseline="0" smtClean="0">
                <a:latin typeface="Arial"/>
                <a:ea typeface="標楷體"/>
              </a:rPr>
              <a:t>無線網路的安全機制：此部份是用戶終端連上</a:t>
            </a:r>
            <a:r>
              <a:rPr lang="en-US" altLang="zh-TW" b="1" kern="100" baseline="0" smtClean="0">
                <a:latin typeface="Arial"/>
                <a:ea typeface="標楷體"/>
              </a:rPr>
              <a:t>4G LTE</a:t>
            </a:r>
            <a:r>
              <a:rPr lang="zh-TW" altLang="en-US" b="1" kern="100" baseline="0" smtClean="0">
                <a:latin typeface="Arial"/>
                <a:ea typeface="標楷體"/>
              </a:rPr>
              <a:t>無線網路所做的各種認證，以確保連上網路的用戶皆是合法授權的，其主要採用認證與金鑰協議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Authentication and Key Agreement</a:t>
            </a:r>
            <a:r>
              <a:rPr lang="zh-TW" altLang="en-US" b="1" kern="100" baseline="0" smtClean="0">
                <a:latin typeface="Arial"/>
                <a:ea typeface="標楷體"/>
              </a:rPr>
              <a:t>；</a:t>
            </a:r>
            <a:r>
              <a:rPr lang="en-US" altLang="zh-TW" b="1" kern="100" baseline="0" smtClean="0">
                <a:latin typeface="Arial"/>
                <a:ea typeface="標楷體"/>
              </a:rPr>
              <a:t>AKA )</a:t>
            </a:r>
            <a:r>
              <a:rPr lang="zh-TW" altLang="en-US" b="1" kern="100" baseline="0" smtClean="0">
                <a:latin typeface="Arial"/>
                <a:ea typeface="標楷體"/>
              </a:rPr>
              <a:t> 作為認證方法。</a:t>
            </a:r>
            <a:r>
              <a:rPr lang="en-US" altLang="zh-TW" b="1" kern="100" baseline="0" smtClean="0">
                <a:latin typeface="Arial"/>
                <a:ea typeface="標楷體"/>
              </a:rPr>
              <a:t>AKA </a:t>
            </a:r>
            <a:r>
              <a:rPr lang="zh-TW" altLang="en-US" b="1" kern="100" baseline="0" smtClean="0">
                <a:latin typeface="Arial"/>
                <a:ea typeface="標楷體"/>
              </a:rPr>
              <a:t>用一次性密碼作為認證機制，以確保用戶身份的合法性。</a:t>
            </a:r>
          </a:p>
          <a:p>
            <a:pPr marR="0" lvl="0" rtl="0"/>
            <a:r>
              <a:rPr lang="zh-TW" altLang="en-US" b="1" kern="100" baseline="0" smtClean="0">
                <a:latin typeface="Arial"/>
                <a:ea typeface="標楷體"/>
              </a:rPr>
              <a:t>移動轉接 </a:t>
            </a:r>
            <a:r>
              <a:rPr lang="en-US" altLang="zh-TW" b="1" kern="100" baseline="0" smtClean="0">
                <a:latin typeface="Arial"/>
                <a:ea typeface="標楷體"/>
              </a:rPr>
              <a:t>( handover )</a:t>
            </a:r>
            <a:r>
              <a:rPr lang="zh-TW" altLang="en-US" b="1" kern="100" baseline="0" smtClean="0">
                <a:latin typeface="Arial"/>
                <a:ea typeface="標楷體"/>
              </a:rPr>
              <a:t> 過程的安全機制：移動轉接是指用戶終端在通話過程中從一個基地台覆蓋區移動到另一個基地台覆蓋區的過程。此部份需考量網內、網外、或是與非</a:t>
            </a:r>
            <a:r>
              <a:rPr lang="en-US" altLang="zh-TW" b="1" kern="100" baseline="0" smtClean="0">
                <a:latin typeface="Arial"/>
                <a:ea typeface="標楷體"/>
              </a:rPr>
              <a:t>3GPP</a:t>
            </a:r>
            <a:r>
              <a:rPr lang="zh-TW" altLang="en-US" b="1" kern="100" baseline="0" smtClean="0">
                <a:latin typeface="Arial"/>
                <a:ea typeface="標楷體"/>
              </a:rPr>
              <a:t>做移動轉接之安全考量，主要仍以彼此之間的金鑰交換與管理作為主要的認證基礎。</a:t>
            </a:r>
          </a:p>
          <a:p>
            <a:pPr marR="0" lvl="0" rtl="0"/>
            <a:r>
              <a:rPr lang="en-US" altLang="zh-TW" b="1" kern="100" baseline="0" smtClean="0">
                <a:latin typeface="Arial"/>
                <a:ea typeface="標楷體"/>
              </a:rPr>
              <a:t>IMS</a:t>
            </a:r>
            <a:r>
              <a:rPr lang="zh-TW" altLang="en-US" b="1" kern="100" baseline="0" smtClean="0">
                <a:latin typeface="Arial"/>
                <a:ea typeface="標楷體"/>
              </a:rPr>
              <a:t>存取安全機制：</a:t>
            </a:r>
            <a:r>
              <a:rPr lang="en-US" altLang="zh-TW" b="1" kern="100" baseline="0" smtClean="0">
                <a:latin typeface="Arial"/>
                <a:ea typeface="標楷體"/>
              </a:rPr>
              <a:t>IMS</a:t>
            </a:r>
            <a:r>
              <a:rPr lang="zh-TW" altLang="en-US" b="1" kern="100" baseline="0" smtClean="0">
                <a:latin typeface="Arial"/>
                <a:ea typeface="標楷體"/>
              </a:rPr>
              <a:t>代表</a:t>
            </a:r>
            <a:r>
              <a:rPr lang="en-US" altLang="zh-TW" b="1" kern="100" baseline="0" smtClean="0">
                <a:latin typeface="Arial"/>
                <a:ea typeface="標楷體"/>
              </a:rPr>
              <a:t>IP</a:t>
            </a:r>
            <a:r>
              <a:rPr lang="zh-TW" altLang="en-US" b="1" kern="100" baseline="0" smtClean="0">
                <a:latin typeface="Arial"/>
                <a:ea typeface="標楷體"/>
              </a:rPr>
              <a:t>多媒體子系統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IP multimedia subsystem</a:t>
            </a:r>
            <a:r>
              <a:rPr lang="zh-TW" altLang="en-US" b="1" kern="100" baseline="0" smtClean="0">
                <a:latin typeface="Arial"/>
                <a:ea typeface="標楷體"/>
              </a:rPr>
              <a:t>；</a:t>
            </a:r>
            <a:r>
              <a:rPr lang="en-US" altLang="zh-TW" b="1" kern="100" baseline="0" smtClean="0">
                <a:latin typeface="Arial"/>
                <a:ea typeface="標楷體"/>
              </a:rPr>
              <a:t>IMS )</a:t>
            </a:r>
            <a:r>
              <a:rPr lang="zh-TW" altLang="en-US" b="1" kern="100" baseline="0" smtClean="0">
                <a:latin typeface="Arial"/>
                <a:ea typeface="標楷體"/>
              </a:rPr>
              <a:t> 是</a:t>
            </a:r>
            <a:r>
              <a:rPr lang="en-US" altLang="zh-TW" b="1" kern="100" baseline="0" smtClean="0">
                <a:latin typeface="Arial"/>
                <a:ea typeface="標楷體"/>
              </a:rPr>
              <a:t>4G</a:t>
            </a:r>
            <a:r>
              <a:rPr lang="zh-TW" altLang="en-US" b="1" kern="100" baseline="0" smtClean="0">
                <a:latin typeface="Arial"/>
                <a:ea typeface="標楷體"/>
              </a:rPr>
              <a:t>提供</a:t>
            </a:r>
            <a:r>
              <a:rPr lang="en-US" altLang="zh-TW" b="1" kern="100" baseline="0" smtClean="0">
                <a:latin typeface="Arial"/>
                <a:ea typeface="標楷體"/>
              </a:rPr>
              <a:t>IP</a:t>
            </a:r>
            <a:r>
              <a:rPr lang="zh-TW" altLang="en-US" b="1" kern="100" baseline="0" smtClean="0">
                <a:latin typeface="Arial"/>
                <a:ea typeface="標楷體"/>
              </a:rPr>
              <a:t>協定的多媒體服務平台，例如，語音、多媒體、與資料等。用戶終端使用在</a:t>
            </a:r>
            <a:r>
              <a:rPr lang="en-US" altLang="zh-TW" b="1" kern="100" baseline="0" smtClean="0">
                <a:latin typeface="Arial"/>
                <a:ea typeface="標楷體"/>
              </a:rPr>
              <a:t>UICC</a:t>
            </a:r>
            <a:r>
              <a:rPr lang="zh-TW" altLang="en-US" b="1" kern="100" baseline="0" smtClean="0">
                <a:latin typeface="Arial"/>
                <a:ea typeface="標楷體"/>
              </a:rPr>
              <a:t> 卡內的</a:t>
            </a:r>
            <a:r>
              <a:rPr lang="en-US" altLang="zh-TW" b="1" kern="100" baseline="0" smtClean="0">
                <a:latin typeface="Arial"/>
                <a:ea typeface="標楷體"/>
              </a:rPr>
              <a:t>ISIM</a:t>
            </a:r>
            <a:r>
              <a:rPr lang="zh-TW" altLang="en-US" b="1" kern="100" baseline="0" smtClean="0">
                <a:latin typeface="Arial"/>
                <a:ea typeface="標楷體"/>
              </a:rPr>
              <a:t>模組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IMS Subscriber Identity Module)</a:t>
            </a:r>
            <a:r>
              <a:rPr lang="zh-TW" altLang="en-US" b="1" kern="100" baseline="0" smtClean="0">
                <a:latin typeface="Arial"/>
                <a:ea typeface="標楷體"/>
              </a:rPr>
              <a:t> 作為與</a:t>
            </a:r>
            <a:r>
              <a:rPr lang="en-US" altLang="zh-TW" b="1" kern="100" baseline="0" smtClean="0">
                <a:latin typeface="Arial"/>
                <a:ea typeface="標楷體"/>
              </a:rPr>
              <a:t>CSCF</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Call Service Control Functions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認證的媒介。所有用戶需要通過</a:t>
            </a:r>
            <a:r>
              <a:rPr lang="en-US" altLang="zh-TW" b="1" kern="100" baseline="0" smtClean="0">
                <a:latin typeface="Arial"/>
                <a:ea typeface="標楷體"/>
              </a:rPr>
              <a:t>LTE</a:t>
            </a:r>
            <a:r>
              <a:rPr lang="zh-TW" altLang="en-US" b="1" kern="100" baseline="0" smtClean="0">
                <a:latin typeface="Arial"/>
                <a:ea typeface="標楷體"/>
              </a:rPr>
              <a:t>及</a:t>
            </a:r>
            <a:r>
              <a:rPr lang="en-US" altLang="zh-TW" b="1" kern="100" baseline="0" smtClean="0">
                <a:latin typeface="Arial"/>
                <a:ea typeface="標楷體"/>
              </a:rPr>
              <a:t>IMS</a:t>
            </a:r>
            <a:r>
              <a:rPr lang="zh-TW" altLang="en-US" b="1" kern="100" baseline="0" smtClean="0">
                <a:latin typeface="Arial"/>
                <a:ea typeface="標楷體"/>
              </a:rPr>
              <a:t>的認證程序才能順利使用</a:t>
            </a:r>
            <a:r>
              <a:rPr lang="en-US" altLang="zh-TW" b="1" kern="100" baseline="0" smtClean="0">
                <a:latin typeface="Arial"/>
                <a:ea typeface="標楷體"/>
              </a:rPr>
              <a:t>IMS</a:t>
            </a:r>
            <a:r>
              <a:rPr lang="zh-TW" altLang="en-US" b="1" kern="100" baseline="0" smtClean="0">
                <a:latin typeface="Arial"/>
                <a:ea typeface="標楷體"/>
              </a:rPr>
              <a:t>的多媒體服務。</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FD83A9EF-6654-49A1-83DD-BD27B9353AB6}"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4G LTE</a:t>
            </a:r>
            <a:r>
              <a:rPr lang="zh-TW" altLang="en-US" b="1" kern="2600" baseline="0" smtClean="0">
                <a:latin typeface="Arial"/>
                <a:ea typeface="標楷體"/>
              </a:rPr>
              <a:t>存在的弱點</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en-US" altLang="zh-TW" b="1" kern="100" baseline="0" smtClean="0">
                <a:latin typeface="Arial"/>
                <a:ea typeface="標楷體"/>
              </a:rPr>
              <a:t>4G LTE</a:t>
            </a:r>
            <a:r>
              <a:rPr lang="zh-TW" altLang="en-US" b="1" kern="100" baseline="0" smtClean="0">
                <a:latin typeface="Arial"/>
                <a:ea typeface="標楷體"/>
              </a:rPr>
              <a:t>也存在一些弱點。在</a:t>
            </a:r>
            <a:r>
              <a:rPr lang="en-US" altLang="zh-TW" b="1" kern="100" baseline="0" smtClean="0">
                <a:latin typeface="Arial"/>
                <a:ea typeface="標楷體"/>
              </a:rPr>
              <a:t>4G LTE</a:t>
            </a:r>
            <a:r>
              <a:rPr lang="zh-TW" altLang="en-US" b="1" kern="100" baseline="0" smtClean="0">
                <a:latin typeface="Arial"/>
                <a:ea typeface="標楷體"/>
              </a:rPr>
              <a:t>系統架構之核心網路是一個扁平化的</a:t>
            </a:r>
            <a:r>
              <a:rPr lang="en-US" altLang="zh-TW" b="1" kern="100" baseline="0" smtClean="0">
                <a:latin typeface="Arial"/>
                <a:ea typeface="標楷體"/>
              </a:rPr>
              <a:t>IP</a:t>
            </a:r>
            <a:r>
              <a:rPr lang="zh-TW" altLang="en-US" b="1" kern="100" baseline="0" smtClean="0">
                <a:latin typeface="Arial"/>
                <a:ea typeface="標楷體"/>
              </a:rPr>
              <a:t>網路，這也是</a:t>
            </a:r>
            <a:r>
              <a:rPr lang="en-US" altLang="zh-TW" b="1" kern="100" baseline="0" smtClean="0">
                <a:latin typeface="Arial"/>
                <a:ea typeface="標楷體"/>
              </a:rPr>
              <a:t>4G LTE</a:t>
            </a:r>
            <a:r>
              <a:rPr lang="zh-TW" altLang="en-US" b="1" kern="100" baseline="0" smtClean="0">
                <a:latin typeface="Arial"/>
                <a:ea typeface="標楷體"/>
              </a:rPr>
              <a:t>系統的弱點之一。</a:t>
            </a:r>
          </a:p>
          <a:p>
            <a:pPr marR="0" lvl="0" rtl="0"/>
            <a:r>
              <a:rPr lang="zh-TW" altLang="en-US" b="1" kern="100" baseline="0" smtClean="0">
                <a:latin typeface="Arial"/>
                <a:ea typeface="標楷體"/>
              </a:rPr>
              <a:t>因為一般</a:t>
            </a:r>
            <a:r>
              <a:rPr lang="en-US" altLang="zh-TW" b="1" kern="100" baseline="0" smtClean="0">
                <a:latin typeface="Arial"/>
                <a:ea typeface="標楷體"/>
              </a:rPr>
              <a:t>IP</a:t>
            </a:r>
            <a:r>
              <a:rPr lang="zh-TW" altLang="en-US" b="1" kern="100" baseline="0" smtClean="0">
                <a:latin typeface="Arial"/>
                <a:ea typeface="標楷體"/>
              </a:rPr>
              <a:t>網路可能存有的威脅與攻擊，也都可能發生在此核心網路。</a:t>
            </a:r>
          </a:p>
          <a:p>
            <a:pPr marR="0" lvl="0" rtl="0"/>
            <a:r>
              <a:rPr lang="zh-TW" altLang="en-US" b="1" kern="100" baseline="0" smtClean="0">
                <a:latin typeface="Arial"/>
                <a:ea typeface="標楷體"/>
              </a:rPr>
              <a:t>例如，注入攻擊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injection</a:t>
            </a:r>
            <a:r>
              <a:rPr lang="zh-TW" altLang="en-US" b="1" kern="100" baseline="0" smtClean="0">
                <a:latin typeface="Arial"/>
                <a:ea typeface="標楷體"/>
              </a:rPr>
              <a:t> </a:t>
            </a:r>
            <a:r>
              <a:rPr lang="en-US" altLang="zh-TW" b="1" kern="100" baseline="0" smtClean="0">
                <a:latin typeface="Arial"/>
                <a:ea typeface="標楷體"/>
              </a:rPr>
              <a:t>attacks )</a:t>
            </a:r>
            <a:r>
              <a:rPr lang="zh-TW" altLang="en-US" b="1" kern="100" baseline="0" smtClean="0">
                <a:latin typeface="Arial"/>
                <a:ea typeface="標楷體"/>
              </a:rPr>
              <a:t>、修改攻擊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modification</a:t>
            </a:r>
            <a:r>
              <a:rPr lang="zh-TW" altLang="en-US" b="1" kern="100" baseline="0" smtClean="0">
                <a:latin typeface="Arial"/>
                <a:ea typeface="標楷體"/>
              </a:rPr>
              <a:t> </a:t>
            </a:r>
            <a:r>
              <a:rPr lang="en-US" altLang="zh-TW" b="1" kern="100" baseline="0" smtClean="0">
                <a:latin typeface="Arial"/>
                <a:ea typeface="標楷體"/>
              </a:rPr>
              <a:t>attacks )</a:t>
            </a:r>
            <a:r>
              <a:rPr lang="zh-TW" altLang="en-US" b="1" kern="100" baseline="0" smtClean="0">
                <a:latin typeface="Arial"/>
                <a:ea typeface="標楷體"/>
              </a:rPr>
              <a:t>、竊聽攻擊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eavesdropping attacks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、假冒</a:t>
            </a:r>
            <a:r>
              <a:rPr lang="en-US" altLang="zh-TW" b="1" kern="100" baseline="0" smtClean="0">
                <a:latin typeface="Arial"/>
                <a:ea typeface="標楷體"/>
              </a:rPr>
              <a:t>IP</a:t>
            </a:r>
            <a:r>
              <a:rPr lang="zh-TW" altLang="en-US" b="1" kern="100" baseline="0" smtClean="0">
                <a:latin typeface="Arial"/>
                <a:ea typeface="標楷體"/>
              </a:rPr>
              <a:t>位址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IP address spoofing</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、阻斷服務攻擊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DDoS attacks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、電腦病毒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computer viruses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、蠕蟲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worms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等，對</a:t>
            </a:r>
            <a:r>
              <a:rPr lang="en-US" altLang="zh-TW" b="1" kern="100" baseline="0" smtClean="0">
                <a:latin typeface="Arial"/>
                <a:ea typeface="標楷體"/>
              </a:rPr>
              <a:t>4G</a:t>
            </a:r>
            <a:r>
              <a:rPr lang="zh-TW" altLang="en-US" b="1" kern="100" baseline="0" smtClean="0">
                <a:latin typeface="Arial"/>
                <a:ea typeface="標楷體"/>
              </a:rPr>
              <a:t> </a:t>
            </a:r>
            <a:r>
              <a:rPr lang="en-US" altLang="zh-TW" b="1" kern="100" baseline="0" smtClean="0">
                <a:latin typeface="Arial"/>
                <a:ea typeface="標楷體"/>
              </a:rPr>
              <a:t>LTE</a:t>
            </a:r>
            <a:r>
              <a:rPr lang="zh-TW" altLang="en-US" b="1" kern="100" baseline="0" smtClean="0">
                <a:latin typeface="Arial"/>
                <a:ea typeface="標楷體"/>
              </a:rPr>
              <a:t>網路的營運架構都可能造成威脅。</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A48C7148-825E-47B3-86B9-998F2309E23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14</a:t>
            </a:fld>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14.3 </a:t>
            </a:r>
            <a:r>
              <a:rPr lang="zh-TW" altLang="en-US" b="1" kern="2600" baseline="0" smtClean="0">
                <a:latin typeface="Arial"/>
                <a:ea typeface="標楷體"/>
              </a:rPr>
              <a:t>近場通訊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smtClean="0">
                <a:latin typeface="Arial"/>
                <a:ea typeface="標楷體"/>
              </a:rPr>
              <a:t>在</a:t>
            </a:r>
            <a:r>
              <a:rPr lang="en-US" altLang="zh-TW" b="1" kern="100" baseline="0" smtClean="0">
                <a:latin typeface="Arial"/>
                <a:ea typeface="標楷體"/>
              </a:rPr>
              <a:t>2004</a:t>
            </a:r>
            <a:r>
              <a:rPr lang="zh-TW" altLang="en-US" b="1" kern="100" baseline="0" smtClean="0">
                <a:latin typeface="Arial"/>
                <a:ea typeface="標楷體"/>
              </a:rPr>
              <a:t>年由</a:t>
            </a:r>
            <a:r>
              <a:rPr lang="en-US" altLang="zh-TW" b="1" kern="100" baseline="0" smtClean="0">
                <a:latin typeface="Arial"/>
                <a:ea typeface="標楷體"/>
              </a:rPr>
              <a:t>Nokia</a:t>
            </a:r>
            <a:r>
              <a:rPr lang="zh-TW" altLang="en-US" b="1" kern="100" baseline="0" smtClean="0">
                <a:latin typeface="Arial"/>
                <a:ea typeface="標楷體"/>
              </a:rPr>
              <a:t>、 </a:t>
            </a:r>
            <a:r>
              <a:rPr lang="en-US" altLang="zh-TW" b="1" kern="100" baseline="0" smtClean="0">
                <a:latin typeface="Arial"/>
                <a:ea typeface="標楷體"/>
              </a:rPr>
              <a:t>Philips </a:t>
            </a:r>
            <a:r>
              <a:rPr lang="zh-TW" altLang="en-US" b="1" kern="100" baseline="0" smtClean="0">
                <a:latin typeface="Arial"/>
                <a:ea typeface="標楷體"/>
              </a:rPr>
              <a:t>以及</a:t>
            </a:r>
            <a:r>
              <a:rPr lang="en-US" altLang="zh-TW" b="1" kern="100" baseline="0" smtClean="0">
                <a:latin typeface="Arial"/>
                <a:ea typeface="標楷體"/>
              </a:rPr>
              <a:t>Sony </a:t>
            </a:r>
            <a:r>
              <a:rPr lang="zh-TW" altLang="en-US" b="1" kern="100" baseline="0" smtClean="0">
                <a:latin typeface="Arial"/>
                <a:ea typeface="標楷體"/>
              </a:rPr>
              <a:t>等公司共同發起 </a:t>
            </a:r>
            <a:r>
              <a:rPr lang="en-US" altLang="zh-TW" b="1" kern="100" baseline="0" smtClean="0">
                <a:latin typeface="Arial"/>
                <a:ea typeface="標楷體"/>
              </a:rPr>
              <a:t>『</a:t>
            </a:r>
            <a:r>
              <a:rPr lang="zh-TW" altLang="en-US" b="1" kern="100" baseline="0" smtClean="0">
                <a:latin typeface="Arial"/>
                <a:ea typeface="標楷體"/>
              </a:rPr>
              <a:t>近場通訊論壇</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Near Field Communication</a:t>
            </a:r>
            <a:r>
              <a:rPr lang="zh-TW" altLang="en-US" b="1" kern="100" baseline="0" smtClean="0">
                <a:latin typeface="Arial"/>
                <a:ea typeface="標楷體"/>
              </a:rPr>
              <a:t> </a:t>
            </a:r>
            <a:r>
              <a:rPr lang="en-US" altLang="zh-TW" b="1" kern="100" baseline="0" smtClean="0">
                <a:latin typeface="Arial"/>
                <a:ea typeface="標楷體"/>
              </a:rPr>
              <a:t>Forum</a:t>
            </a:r>
            <a:r>
              <a:rPr lang="zh-TW" altLang="en-US" b="1" kern="100" baseline="0" smtClean="0">
                <a:latin typeface="Arial"/>
                <a:ea typeface="標楷體"/>
              </a:rPr>
              <a:t>；</a:t>
            </a:r>
            <a:r>
              <a:rPr lang="en-US" altLang="zh-TW" b="1" kern="100" baseline="0" smtClean="0">
                <a:latin typeface="Arial"/>
                <a:ea typeface="標楷體"/>
              </a:rPr>
              <a:t>NFC Forum )</a:t>
            </a:r>
            <a:r>
              <a:rPr lang="zh-TW" altLang="en-US" b="1" kern="100" baseline="0" smtClean="0">
                <a:latin typeface="Arial"/>
                <a:ea typeface="標楷體"/>
              </a:rPr>
              <a:t>，發展</a:t>
            </a:r>
            <a:r>
              <a:rPr lang="en-US" altLang="zh-TW" b="1" kern="100" baseline="0" smtClean="0">
                <a:latin typeface="Arial"/>
                <a:ea typeface="標楷體"/>
              </a:rPr>
              <a:t>NFC</a:t>
            </a:r>
            <a:r>
              <a:rPr lang="zh-TW" altLang="en-US" b="1" kern="100" baseline="0" smtClean="0">
                <a:latin typeface="Arial"/>
                <a:ea typeface="標楷體"/>
              </a:rPr>
              <a:t>裝置模組架構與通訊協定之技術規格。近場通訊 </a:t>
            </a:r>
            <a:r>
              <a:rPr lang="en-US" altLang="zh-TW" b="1" kern="100" baseline="0" smtClean="0">
                <a:latin typeface="Arial"/>
                <a:ea typeface="標楷體"/>
              </a:rPr>
              <a:t>( NFC</a:t>
            </a:r>
            <a:r>
              <a:rPr lang="zh-TW" altLang="en-US" b="1" kern="100" baseline="0" smtClean="0">
                <a:latin typeface="Arial"/>
                <a:ea typeface="標楷體"/>
              </a:rPr>
              <a:t> </a:t>
            </a:r>
            <a:r>
              <a:rPr lang="en-US" altLang="zh-TW" b="1" kern="100" baseline="0" smtClean="0">
                <a:latin typeface="Arial"/>
                <a:ea typeface="標楷體"/>
              </a:rPr>
              <a:t>) </a:t>
            </a:r>
            <a:r>
              <a:rPr lang="zh-TW" altLang="en-US" b="1" kern="100" baseline="0" smtClean="0">
                <a:latin typeface="Arial"/>
                <a:ea typeface="標楷體"/>
              </a:rPr>
              <a:t>又稱</a:t>
            </a:r>
            <a:r>
              <a:rPr lang="en-US" altLang="zh-TW" b="1" kern="100" baseline="0" smtClean="0">
                <a:latin typeface="Arial"/>
                <a:ea typeface="標楷體"/>
              </a:rPr>
              <a:t>『</a:t>
            </a:r>
            <a:r>
              <a:rPr lang="zh-TW" altLang="en-US" b="1" kern="100" baseline="0" smtClean="0">
                <a:latin typeface="Arial"/>
                <a:ea typeface="標楷體"/>
              </a:rPr>
              <a:t>近距離無線通訊</a:t>
            </a:r>
            <a:r>
              <a:rPr lang="en-US" altLang="zh-TW" b="1" kern="100" baseline="0" smtClean="0">
                <a:latin typeface="Arial"/>
                <a:ea typeface="標楷體"/>
              </a:rPr>
              <a:t>』</a:t>
            </a:r>
            <a:r>
              <a:rPr lang="zh-TW" altLang="en-US" b="1" kern="100" baseline="0" smtClean="0">
                <a:latin typeface="Arial"/>
                <a:ea typeface="標楷體"/>
              </a:rPr>
              <a:t>，是一種短距離的高頻無線通訊技術，電子裝置之間進行非接觸式點對點資料傳輸，在十公分以內交換資料。</a:t>
            </a:r>
          </a:p>
          <a:p>
            <a:pPr marR="0" lvl="0" rtl="0"/>
            <a:r>
              <a:rPr lang="en-US" altLang="zh-TW" b="1" kern="100" baseline="0" smtClean="0">
                <a:latin typeface="Arial"/>
                <a:ea typeface="標楷體"/>
              </a:rPr>
              <a:t>NFC</a:t>
            </a:r>
            <a:r>
              <a:rPr lang="zh-TW" altLang="en-US" b="1" kern="100" baseline="0" smtClean="0">
                <a:latin typeface="Arial"/>
                <a:ea typeface="標楷體"/>
              </a:rPr>
              <a:t>所使用之工作頻率是屬於</a:t>
            </a:r>
            <a:r>
              <a:rPr lang="en-US" altLang="zh-TW" b="1" kern="100" baseline="0" smtClean="0">
                <a:latin typeface="Arial"/>
                <a:ea typeface="標楷體"/>
              </a:rPr>
              <a:t>ISM</a:t>
            </a:r>
            <a:r>
              <a:rPr lang="zh-TW" altLang="en-US" b="1" kern="100" baseline="0" smtClean="0">
                <a:latin typeface="Arial"/>
                <a:ea typeface="標楷體"/>
              </a:rPr>
              <a:t>頻段 </a:t>
            </a:r>
            <a:r>
              <a:rPr lang="en-US" altLang="zh-TW" b="1" kern="100" baseline="0" smtClean="0">
                <a:latin typeface="Arial"/>
                <a:ea typeface="標楷體"/>
              </a:rPr>
              <a:t>( industrial scientific medical band )</a:t>
            </a:r>
            <a:r>
              <a:rPr lang="zh-TW" altLang="en-US" b="1" kern="100" baseline="0" smtClean="0">
                <a:latin typeface="Arial"/>
                <a:ea typeface="標楷體"/>
              </a:rPr>
              <a:t>，免申請執照；以</a:t>
            </a:r>
            <a:r>
              <a:rPr lang="en-US" altLang="zh-TW" b="1" kern="100" baseline="0" smtClean="0">
                <a:latin typeface="Arial"/>
                <a:ea typeface="標楷體"/>
              </a:rPr>
              <a:t>ISO/IEC 18000-3</a:t>
            </a:r>
            <a:r>
              <a:rPr lang="zh-TW" altLang="en-US" b="1" kern="100" baseline="0" smtClean="0">
                <a:latin typeface="Arial"/>
                <a:ea typeface="標楷體"/>
              </a:rPr>
              <a:t> 標準而言，使用頻率</a:t>
            </a:r>
            <a:r>
              <a:rPr lang="en-US" altLang="zh-TW" b="1" kern="100" baseline="0" smtClean="0">
                <a:latin typeface="Arial"/>
                <a:ea typeface="標楷體"/>
              </a:rPr>
              <a:t>13.56 MHz</a:t>
            </a:r>
            <a:r>
              <a:rPr lang="zh-TW" altLang="en-US" b="1" kern="100" baseline="0" smtClean="0">
                <a:latin typeface="Arial"/>
                <a:ea typeface="標楷體"/>
              </a:rPr>
              <a:t>，資料傳輸率在</a:t>
            </a:r>
            <a:r>
              <a:rPr lang="en-US" altLang="zh-TW" b="1" kern="100" baseline="0" smtClean="0">
                <a:latin typeface="Arial"/>
                <a:ea typeface="標楷體"/>
              </a:rPr>
              <a:t>106 ~</a:t>
            </a:r>
            <a:r>
              <a:rPr lang="zh-TW" altLang="en-US" b="1" kern="100" baseline="0" smtClean="0">
                <a:latin typeface="Arial"/>
                <a:ea typeface="標楷體"/>
              </a:rPr>
              <a:t> </a:t>
            </a:r>
            <a:r>
              <a:rPr lang="en-US" altLang="zh-TW" b="1" kern="100" baseline="0" smtClean="0">
                <a:latin typeface="Arial"/>
                <a:ea typeface="標楷體"/>
              </a:rPr>
              <a:t>424 kbit/</a:t>
            </a:r>
            <a:r>
              <a:rPr lang="zh-TW" altLang="en-US" b="1" kern="100" baseline="0" smtClean="0">
                <a:latin typeface="Arial"/>
                <a:ea typeface="標楷體"/>
              </a:rPr>
              <a:t>秒。</a:t>
            </a:r>
          </a:p>
          <a:p>
            <a:pPr marR="0" lvl="0" rtl="0"/>
            <a:r>
              <a:rPr lang="zh-TW" altLang="en-US" b="1" kern="100" baseline="0" smtClean="0">
                <a:latin typeface="Arial"/>
                <a:ea typeface="標楷體"/>
              </a:rPr>
              <a:t>近場通訊 </a:t>
            </a:r>
            <a:r>
              <a:rPr lang="en-US" altLang="zh-TW" b="1" kern="100" baseline="0" smtClean="0">
                <a:latin typeface="Arial"/>
                <a:ea typeface="標楷體"/>
              </a:rPr>
              <a:t>( NFC ) </a:t>
            </a:r>
            <a:r>
              <a:rPr lang="zh-TW" altLang="en-US" b="1" kern="100" baseline="0" smtClean="0">
                <a:latin typeface="Arial"/>
                <a:ea typeface="標楷體"/>
              </a:rPr>
              <a:t>技術採用雙向的識別和連接，</a:t>
            </a:r>
            <a:r>
              <a:rPr lang="en-US" altLang="zh-TW" b="1" kern="100" baseline="0" smtClean="0">
                <a:latin typeface="Arial"/>
                <a:ea typeface="標楷體"/>
              </a:rPr>
              <a:t>NFC</a:t>
            </a:r>
            <a:r>
              <a:rPr lang="zh-TW" altLang="en-US" b="1" kern="100" baseline="0" smtClean="0">
                <a:latin typeface="Arial"/>
                <a:ea typeface="標楷體"/>
              </a:rPr>
              <a:t>終端裝置有三種工作模式。</a:t>
            </a:r>
          </a:p>
          <a:p>
            <a:pPr marR="0" lvl="1" rtl="0"/>
            <a:r>
              <a:rPr lang="zh-TW" altLang="en-US" b="1" kern="100" baseline="0" smtClean="0">
                <a:latin typeface="標楷體"/>
                <a:ea typeface="標楷體"/>
              </a:rPr>
              <a:t>主動模式：</a:t>
            </a:r>
            <a:r>
              <a:rPr lang="en-US" altLang="zh-TW" b="1" kern="100" baseline="0" smtClean="0">
                <a:latin typeface="Arial"/>
                <a:ea typeface="標楷體"/>
              </a:rPr>
              <a:t>NFC</a:t>
            </a:r>
            <a:r>
              <a:rPr lang="zh-TW" altLang="en-US" b="1" kern="100" baseline="0" smtClean="0">
                <a:latin typeface="Arial"/>
                <a:ea typeface="標楷體"/>
              </a:rPr>
              <a:t>終端裝置扮演讀卡機的角色，主動發出自己的射頻場去識別附近的</a:t>
            </a:r>
            <a:r>
              <a:rPr lang="en-US" altLang="zh-TW" b="1" kern="100" baseline="0" smtClean="0">
                <a:latin typeface="Arial"/>
                <a:ea typeface="標楷體"/>
              </a:rPr>
              <a:t>NFC</a:t>
            </a:r>
            <a:r>
              <a:rPr lang="zh-TW" altLang="en-US" b="1" kern="100" baseline="0" smtClean="0">
                <a:latin typeface="Arial"/>
                <a:ea typeface="標楷體"/>
              </a:rPr>
              <a:t>設備與讀寫資料。</a:t>
            </a:r>
          </a:p>
          <a:p>
            <a:pPr marR="0" lvl="1" rtl="0"/>
            <a:r>
              <a:rPr lang="zh-TW" altLang="en-US" b="1" kern="100" baseline="0" smtClean="0">
                <a:latin typeface="標楷體"/>
                <a:ea typeface="標楷體"/>
              </a:rPr>
              <a:t>被動模式：</a:t>
            </a:r>
            <a:r>
              <a:rPr lang="en-US" altLang="zh-TW" b="1" kern="100" baseline="0" smtClean="0">
                <a:latin typeface="Arial"/>
                <a:ea typeface="標楷體"/>
              </a:rPr>
              <a:t>NFC</a:t>
            </a:r>
            <a:r>
              <a:rPr lang="zh-TW" altLang="en-US" b="1" kern="100" baseline="0" smtClean="0">
                <a:latin typeface="Arial"/>
                <a:ea typeface="標楷體"/>
              </a:rPr>
              <a:t>終端裝置扮演一個只被讀寫資料的靜態</a:t>
            </a:r>
            <a:r>
              <a:rPr lang="en-US" altLang="zh-TW" b="1" kern="100" baseline="0" smtClean="0">
                <a:latin typeface="Arial"/>
                <a:ea typeface="標楷體"/>
              </a:rPr>
              <a:t>Tag</a:t>
            </a:r>
            <a:r>
              <a:rPr lang="zh-TW" altLang="en-US" b="1" kern="100" baseline="0" smtClean="0">
                <a:latin typeface="Arial"/>
                <a:ea typeface="標楷體"/>
              </a:rPr>
              <a:t>角色，它只是等待其它設備發出的射頻場並回應。</a:t>
            </a:r>
            <a:r>
              <a:rPr lang="zh-TW" altLang="en-US" b="1" kern="100" baseline="0" smtClean="0">
                <a:latin typeface="標楷體"/>
                <a:ea typeface="標楷體"/>
              </a:rPr>
              <a:t>被動模式的</a:t>
            </a:r>
            <a:r>
              <a:rPr lang="zh-TW" altLang="en-US" b="1" kern="100" baseline="0" smtClean="0">
                <a:latin typeface="Arial"/>
                <a:ea typeface="標楷體"/>
              </a:rPr>
              <a:t>應用中，其它</a:t>
            </a:r>
            <a:r>
              <a:rPr lang="en-US" altLang="zh-TW" b="1" kern="100" baseline="0" smtClean="0">
                <a:latin typeface="Arial"/>
                <a:ea typeface="標楷體"/>
              </a:rPr>
              <a:t>NFC</a:t>
            </a:r>
            <a:r>
              <a:rPr lang="zh-TW" altLang="en-US" b="1" kern="100" baseline="0" smtClean="0">
                <a:latin typeface="Arial"/>
                <a:ea typeface="標楷體"/>
              </a:rPr>
              <a:t>設備從此具有</a:t>
            </a:r>
            <a:r>
              <a:rPr lang="en-US" altLang="zh-TW" b="1" kern="100" baseline="0" smtClean="0">
                <a:latin typeface="Arial"/>
                <a:ea typeface="標楷體"/>
              </a:rPr>
              <a:t>Tag</a:t>
            </a:r>
            <a:r>
              <a:rPr lang="zh-TW" altLang="en-US" b="1" kern="100" baseline="0" smtClean="0">
                <a:latin typeface="Arial"/>
                <a:ea typeface="標楷體"/>
              </a:rPr>
              <a:t>能力的終端裝置 </a:t>
            </a:r>
            <a:r>
              <a:rPr lang="en-US" altLang="zh-TW" b="1" kern="100" baseline="0" smtClean="0">
                <a:latin typeface="Arial"/>
                <a:ea typeface="標楷體"/>
              </a:rPr>
              <a:t>( </a:t>
            </a:r>
            <a:r>
              <a:rPr lang="zh-TW" altLang="en-US" b="1" kern="100" baseline="0" smtClean="0">
                <a:latin typeface="Arial"/>
                <a:ea typeface="標楷體"/>
              </a:rPr>
              <a:t>或手機 </a:t>
            </a:r>
            <a:r>
              <a:rPr lang="en-US" altLang="zh-TW" b="1" kern="100" baseline="0" smtClean="0">
                <a:latin typeface="Arial"/>
                <a:ea typeface="標楷體"/>
              </a:rPr>
              <a:t>) </a:t>
            </a:r>
            <a:r>
              <a:rPr lang="zh-TW" altLang="en-US" b="1" kern="100" baseline="0" smtClean="0">
                <a:latin typeface="Arial"/>
                <a:ea typeface="標楷體"/>
              </a:rPr>
              <a:t>讀取資料，再透過無線發送功能將資料送到應用系統進行資料處理。</a:t>
            </a:r>
          </a:p>
          <a:p>
            <a:pPr marR="0" lvl="1" rtl="0"/>
            <a:r>
              <a:rPr lang="zh-TW" altLang="en-US" b="1" kern="100" baseline="0" smtClean="0">
                <a:latin typeface="標楷體"/>
                <a:ea typeface="標楷體"/>
              </a:rPr>
              <a:t>雙向模式：雙方的</a:t>
            </a:r>
            <a:r>
              <a:rPr lang="en-US" altLang="zh-TW" b="1" kern="100" baseline="0" smtClean="0">
                <a:latin typeface="Arial"/>
                <a:ea typeface="標楷體"/>
              </a:rPr>
              <a:t>NFC</a:t>
            </a:r>
            <a:r>
              <a:rPr lang="zh-TW" altLang="en-US" b="1" kern="100" baseline="0" smtClean="0">
                <a:latin typeface="Arial"/>
                <a:ea typeface="標楷體"/>
              </a:rPr>
              <a:t>終端</a:t>
            </a:r>
            <a:r>
              <a:rPr lang="zh-TW" altLang="en-US" b="1" kern="100" baseline="0" smtClean="0">
                <a:latin typeface="標楷體"/>
                <a:ea typeface="標楷體"/>
              </a:rPr>
              <a:t>裝置或設備都能主動的發出射頻場，以建立點對點的資料傳輸管道</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2E4C1A23-0C47-441D-9CFE-34A51BFDFE4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14.4 </a:t>
            </a:r>
            <a:r>
              <a:rPr lang="zh-TW" altLang="en-US" b="1" kern="2600" baseline="0" smtClean="0">
                <a:latin typeface="Arial"/>
                <a:ea typeface="標楷體"/>
              </a:rPr>
              <a:t>無線區域網路</a:t>
            </a:r>
            <a:r>
              <a:rPr lang="en-US" altLang="zh-TW" b="1" kern="2600" baseline="0" smtClean="0">
                <a:latin typeface="Arial"/>
                <a:ea typeface="標楷體"/>
              </a:rPr>
              <a:t>IEEE 802.11</a:t>
            </a:r>
            <a:endParaRPr lang="zh-TW" altLang="en-US" b="1" kern="2600" baseline="0" smtClean="0">
              <a:latin typeface="Arial"/>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en-US" altLang="zh-TW" b="1" kern="100" baseline="0" smtClean="0">
                <a:latin typeface="Arial"/>
                <a:ea typeface="標楷體"/>
              </a:rPr>
              <a:t>IEEE</a:t>
            </a:r>
            <a:r>
              <a:rPr lang="zh-TW" altLang="en-US" b="1" kern="100" baseline="0" smtClean="0">
                <a:latin typeface="Arial"/>
                <a:ea typeface="標楷體"/>
              </a:rPr>
              <a:t> </a:t>
            </a:r>
            <a:r>
              <a:rPr lang="en-US" altLang="zh-TW" b="1" kern="100" baseline="0" smtClean="0">
                <a:latin typeface="Arial"/>
                <a:ea typeface="標楷體"/>
              </a:rPr>
              <a:t>802.11</a:t>
            </a:r>
            <a:r>
              <a:rPr lang="zh-TW" altLang="en-US" b="1" kern="100" baseline="0" smtClean="0">
                <a:latin typeface="Arial"/>
                <a:ea typeface="標楷體"/>
              </a:rPr>
              <a:t>是現今無線區域網路通用的標準，它是由國際電機電子工程學會</a:t>
            </a:r>
            <a:r>
              <a:rPr lang="en-US" altLang="zh-TW" b="1" kern="100" baseline="0" smtClean="0">
                <a:latin typeface="Arial"/>
                <a:ea typeface="標楷體"/>
              </a:rPr>
              <a:t>( </a:t>
            </a:r>
            <a:r>
              <a:rPr lang="en-US" altLang="zh-TW" b="1" kern="100" baseline="0" smtClean="0">
                <a:solidFill>
                  <a:srgbClr val="000000"/>
                </a:solidFill>
                <a:latin typeface="Arial"/>
                <a:ea typeface="標楷體"/>
              </a:rPr>
              <a:t>IEEE</a:t>
            </a:r>
            <a:r>
              <a:rPr lang="zh-TW" altLang="en-US" b="1" kern="100" baseline="0" smtClean="0">
                <a:solidFill>
                  <a:srgbClr val="000000"/>
                </a:solidFill>
                <a:latin typeface="Arial"/>
                <a:ea typeface="標楷體"/>
              </a:rPr>
              <a:t> </a:t>
            </a:r>
            <a:r>
              <a:rPr lang="en-US" altLang="zh-TW" b="1" kern="100" baseline="0" smtClean="0">
                <a:solidFill>
                  <a:srgbClr val="000000"/>
                </a:solidFill>
                <a:latin typeface="Arial"/>
                <a:ea typeface="標楷體"/>
              </a:rPr>
              <a:t>) </a:t>
            </a:r>
            <a:r>
              <a:rPr lang="zh-TW" altLang="en-US" b="1" kern="100" baseline="0" smtClean="0">
                <a:solidFill>
                  <a:srgbClr val="000000"/>
                </a:solidFill>
                <a:latin typeface="Arial"/>
                <a:ea typeface="標楷體"/>
              </a:rPr>
              <a:t>所定義的無線網路通訊標準。</a:t>
            </a:r>
          </a:p>
          <a:p>
            <a:pPr marR="0" lvl="0" rtl="0"/>
            <a:r>
              <a:rPr lang="en-US" altLang="zh-TW" b="1" kern="100" baseline="0" smtClean="0">
                <a:solidFill>
                  <a:srgbClr val="000000"/>
                </a:solidFill>
                <a:latin typeface="Arial"/>
                <a:ea typeface="標楷體"/>
              </a:rPr>
              <a:t>Wi-Fi</a:t>
            </a:r>
            <a:r>
              <a:rPr lang="zh-TW" altLang="en-US" b="1" kern="100" baseline="0" smtClean="0">
                <a:solidFill>
                  <a:srgbClr val="000000"/>
                </a:solidFill>
                <a:latin typeface="Arial"/>
                <a:ea typeface="標楷體"/>
              </a:rPr>
              <a:t>  </a:t>
            </a:r>
            <a:r>
              <a:rPr lang="en-US" altLang="zh-TW" b="1" kern="100" baseline="0" smtClean="0">
                <a:solidFill>
                  <a:srgbClr val="000000"/>
                </a:solidFill>
                <a:latin typeface="Arial"/>
                <a:ea typeface="標楷體"/>
              </a:rPr>
              <a:t>(</a:t>
            </a:r>
            <a:r>
              <a:rPr lang="zh-TW" altLang="en-US" b="1" kern="100" baseline="0" smtClean="0">
                <a:solidFill>
                  <a:srgbClr val="000000"/>
                </a:solidFill>
                <a:latin typeface="Arial"/>
                <a:ea typeface="標楷體"/>
              </a:rPr>
              <a:t> </a:t>
            </a:r>
            <a:r>
              <a:rPr lang="en-US" altLang="zh-TW" b="1" kern="100" baseline="0" smtClean="0">
                <a:solidFill>
                  <a:srgbClr val="000000"/>
                </a:solidFill>
                <a:latin typeface="Arial"/>
                <a:ea typeface="標楷體"/>
              </a:rPr>
              <a:t>Wireless-Fidelity</a:t>
            </a:r>
            <a:r>
              <a:rPr lang="zh-TW" altLang="en-US" b="1" kern="100" baseline="0" smtClean="0">
                <a:solidFill>
                  <a:srgbClr val="000000"/>
                </a:solidFill>
                <a:latin typeface="Arial"/>
                <a:ea typeface="標楷體"/>
              </a:rPr>
              <a:t> </a:t>
            </a:r>
            <a:r>
              <a:rPr lang="en-US" altLang="zh-TW" b="1" kern="100" baseline="0" smtClean="0">
                <a:solidFill>
                  <a:srgbClr val="000000"/>
                </a:solidFill>
                <a:latin typeface="Arial"/>
                <a:ea typeface="標楷體"/>
              </a:rPr>
              <a:t>)</a:t>
            </a:r>
            <a:r>
              <a:rPr lang="zh-TW" altLang="en-US" b="1" kern="100" baseline="0" smtClean="0">
                <a:solidFill>
                  <a:srgbClr val="000000"/>
                </a:solidFill>
                <a:latin typeface="Arial"/>
                <a:ea typeface="標楷體"/>
              </a:rPr>
              <a:t> 是</a:t>
            </a:r>
            <a:r>
              <a:rPr lang="en-US" altLang="zh-TW" b="1" kern="100" baseline="0" smtClean="0">
                <a:solidFill>
                  <a:srgbClr val="000000"/>
                </a:solidFill>
                <a:latin typeface="Arial"/>
                <a:ea typeface="標楷體"/>
              </a:rPr>
              <a:t>Wi-Fi</a:t>
            </a:r>
            <a:r>
              <a:rPr lang="zh-TW" altLang="en-US" b="1" kern="100" baseline="0" smtClean="0">
                <a:solidFill>
                  <a:srgbClr val="000000"/>
                </a:solidFill>
                <a:latin typeface="Arial"/>
                <a:ea typeface="標楷體"/>
              </a:rPr>
              <a:t>聯盟</a:t>
            </a:r>
            <a:r>
              <a:rPr lang="en-US" altLang="zh-TW" b="1" kern="100" baseline="0" smtClean="0">
                <a:solidFill>
                  <a:srgbClr val="000000"/>
                </a:solidFill>
                <a:latin typeface="Arial"/>
                <a:ea typeface="標楷體"/>
              </a:rPr>
              <a:t>( Wi-Fi Alliance) </a:t>
            </a:r>
            <a:r>
              <a:rPr lang="zh-TW" altLang="en-US" b="1" kern="100" baseline="0" smtClean="0">
                <a:solidFill>
                  <a:srgbClr val="000000"/>
                </a:solidFill>
                <a:latin typeface="Arial"/>
                <a:ea typeface="標楷體"/>
              </a:rPr>
              <a:t>製造商的商標，可以做為產品的品牌認證，它是建立於</a:t>
            </a:r>
            <a:r>
              <a:rPr lang="en-US" altLang="zh-TW" b="1" kern="100" baseline="0" smtClean="0">
                <a:solidFill>
                  <a:srgbClr val="000000"/>
                </a:solidFill>
                <a:latin typeface="Arial"/>
                <a:ea typeface="標楷體"/>
              </a:rPr>
              <a:t>IEEE 802.11</a:t>
            </a:r>
            <a:r>
              <a:rPr lang="zh-TW" altLang="en-US" b="1" kern="100" baseline="0" smtClean="0">
                <a:solidFill>
                  <a:srgbClr val="000000"/>
                </a:solidFill>
                <a:latin typeface="Arial"/>
                <a:ea typeface="標楷體"/>
              </a:rPr>
              <a:t>標準的無線區域網技術。基於兩者的密切相關，因此有人常將</a:t>
            </a:r>
            <a:r>
              <a:rPr lang="en-US" altLang="zh-TW" b="1" kern="100" baseline="0" smtClean="0">
                <a:solidFill>
                  <a:srgbClr val="000000"/>
                </a:solidFill>
                <a:latin typeface="Arial"/>
                <a:ea typeface="標楷體"/>
              </a:rPr>
              <a:t>Wi-Fi </a:t>
            </a:r>
            <a:r>
              <a:rPr lang="zh-TW" altLang="en-US" b="1" kern="100" baseline="0" smtClean="0">
                <a:solidFill>
                  <a:srgbClr val="000000"/>
                </a:solidFill>
                <a:latin typeface="Arial"/>
                <a:ea typeface="標楷體"/>
              </a:rPr>
              <a:t>視為是</a:t>
            </a:r>
            <a:r>
              <a:rPr lang="en-US" altLang="zh-TW" b="1" kern="100" baseline="0" smtClean="0">
                <a:solidFill>
                  <a:srgbClr val="000000"/>
                </a:solidFill>
                <a:latin typeface="Arial"/>
                <a:ea typeface="標楷體"/>
              </a:rPr>
              <a:t>IEEE 802.11</a:t>
            </a:r>
            <a:r>
              <a:rPr lang="zh-TW" altLang="en-US" b="1" kern="100" baseline="0" smtClean="0">
                <a:solidFill>
                  <a:srgbClr val="000000"/>
                </a:solidFill>
                <a:latin typeface="Arial"/>
                <a:ea typeface="標楷體"/>
              </a:rPr>
              <a:t>的同義術語。但是並非每樣符合</a:t>
            </a:r>
            <a:r>
              <a:rPr lang="en-US" altLang="zh-TW" b="1" kern="100" baseline="0" smtClean="0">
                <a:solidFill>
                  <a:srgbClr val="000000"/>
                </a:solidFill>
                <a:latin typeface="Arial"/>
                <a:ea typeface="標楷體"/>
              </a:rPr>
              <a:t>IEEE 802.11</a:t>
            </a:r>
            <a:r>
              <a:rPr lang="zh-TW" altLang="en-US" b="1" kern="100" baseline="0" smtClean="0">
                <a:solidFill>
                  <a:srgbClr val="000000"/>
                </a:solidFill>
                <a:latin typeface="Arial"/>
                <a:ea typeface="標楷體"/>
              </a:rPr>
              <a:t>標準的產品都申請</a:t>
            </a:r>
            <a:r>
              <a:rPr lang="en-US" altLang="zh-TW" b="1" kern="100" baseline="0" smtClean="0">
                <a:solidFill>
                  <a:srgbClr val="000000"/>
                </a:solidFill>
                <a:latin typeface="Arial"/>
                <a:ea typeface="標楷體"/>
              </a:rPr>
              <a:t>Wi-Fi</a:t>
            </a:r>
            <a:r>
              <a:rPr lang="zh-TW" altLang="en-US" b="1" kern="100" baseline="0" smtClean="0">
                <a:solidFill>
                  <a:srgbClr val="000000"/>
                </a:solidFill>
                <a:latin typeface="Arial"/>
                <a:ea typeface="標楷體"/>
              </a:rPr>
              <a:t>聯盟的認證；未經</a:t>
            </a:r>
            <a:r>
              <a:rPr lang="en-US" altLang="zh-TW" b="1" kern="100" baseline="0" smtClean="0">
                <a:solidFill>
                  <a:srgbClr val="000000"/>
                </a:solidFill>
                <a:latin typeface="Arial"/>
                <a:ea typeface="標楷體"/>
              </a:rPr>
              <a:t>Wi-Fi</a:t>
            </a:r>
            <a:r>
              <a:rPr lang="zh-TW" altLang="en-US" b="1" kern="100" baseline="0" smtClean="0">
                <a:solidFill>
                  <a:srgbClr val="000000"/>
                </a:solidFill>
                <a:latin typeface="Arial"/>
                <a:ea typeface="標楷體"/>
              </a:rPr>
              <a:t>認證的產品也不一定與其它</a:t>
            </a:r>
            <a:r>
              <a:rPr lang="en-US" altLang="zh-TW" b="1" kern="100" baseline="0" smtClean="0">
                <a:solidFill>
                  <a:srgbClr val="000000"/>
                </a:solidFill>
                <a:latin typeface="Arial"/>
                <a:ea typeface="標楷體"/>
              </a:rPr>
              <a:t>Wi-Fi</a:t>
            </a:r>
            <a:r>
              <a:rPr lang="zh-TW" altLang="en-US" b="1" kern="100" baseline="0" smtClean="0">
                <a:solidFill>
                  <a:srgbClr val="000000"/>
                </a:solidFill>
                <a:latin typeface="Arial"/>
                <a:ea typeface="標楷體"/>
              </a:rPr>
              <a:t>裝置不相容。</a:t>
            </a:r>
          </a:p>
          <a:p>
            <a:pPr marR="0" lvl="0" rtl="0"/>
            <a:r>
              <a:rPr lang="en-US" altLang="zh-TW" b="1" kern="100" baseline="0" smtClean="0">
                <a:latin typeface="Arial"/>
                <a:ea typeface="標楷體"/>
              </a:rPr>
              <a:t>IEEE 802</a:t>
            </a:r>
            <a:r>
              <a:rPr lang="zh-TW" altLang="en-US" b="1" kern="100" baseline="0" smtClean="0">
                <a:latin typeface="Arial"/>
                <a:ea typeface="標楷體"/>
              </a:rPr>
              <a:t>為 </a:t>
            </a:r>
            <a:r>
              <a:rPr lang="en-US" altLang="zh-TW" b="1" kern="100" baseline="0" smtClean="0">
                <a:latin typeface="Arial"/>
                <a:ea typeface="標楷體"/>
              </a:rPr>
              <a:t>IEEE</a:t>
            </a:r>
            <a:r>
              <a:rPr lang="zh-TW" altLang="en-US" b="1" kern="100" baseline="0" smtClean="0">
                <a:latin typeface="Arial"/>
                <a:ea typeface="標楷體"/>
              </a:rPr>
              <a:t>推動的標準，此標準定義網路中的第一層實體層以及第二層資料鏈結層在網路上的控制。數字「</a:t>
            </a:r>
            <a:r>
              <a:rPr lang="en-US" altLang="zh-TW" b="1" kern="100" baseline="0" smtClean="0">
                <a:latin typeface="Arial"/>
                <a:ea typeface="標楷體"/>
              </a:rPr>
              <a:t>802.11</a:t>
            </a:r>
            <a:r>
              <a:rPr lang="zh-TW" altLang="en-US" b="1" kern="100" baseline="0" smtClean="0">
                <a:latin typeface="Arial"/>
                <a:ea typeface="標楷體"/>
              </a:rPr>
              <a:t>」代表無線網路，而「</a:t>
            </a:r>
            <a:r>
              <a:rPr lang="en-US" altLang="zh-TW" b="1" kern="100" baseline="0" smtClean="0">
                <a:latin typeface="Arial"/>
                <a:ea typeface="標楷體"/>
              </a:rPr>
              <a:t>a/b/g/ac</a:t>
            </a:r>
            <a:r>
              <a:rPr lang="zh-TW" altLang="en-US" b="1" kern="100" baseline="0" smtClean="0">
                <a:latin typeface="Arial"/>
                <a:ea typeface="標楷體"/>
              </a:rPr>
              <a:t>」則代表不同的規格。</a:t>
            </a:r>
          </a:p>
          <a:p>
            <a:pPr marR="0" lvl="0" rtl="0"/>
            <a:r>
              <a:rPr lang="en-US" altLang="zh-TW" b="1" kern="100" baseline="0" smtClean="0">
                <a:latin typeface="Arial"/>
                <a:ea typeface="標楷體"/>
              </a:rPr>
              <a:t>IEEE 802.11</a:t>
            </a:r>
            <a:r>
              <a:rPr lang="zh-TW" altLang="en-US" b="1" kern="100" baseline="0" smtClean="0">
                <a:latin typeface="Arial"/>
                <a:ea typeface="標楷體"/>
              </a:rPr>
              <a:t>在</a:t>
            </a:r>
            <a:r>
              <a:rPr lang="en-US" altLang="zh-TW" b="1" kern="100" baseline="0" smtClean="0">
                <a:latin typeface="Arial"/>
                <a:ea typeface="標楷體"/>
              </a:rPr>
              <a:t>1997</a:t>
            </a:r>
            <a:r>
              <a:rPr lang="zh-TW" altLang="en-US" b="1" kern="100" baseline="0" smtClean="0">
                <a:latin typeface="Arial"/>
                <a:ea typeface="標楷體"/>
              </a:rPr>
              <a:t>年被</a:t>
            </a:r>
            <a:r>
              <a:rPr lang="en-US" altLang="zh-TW" b="1" kern="100" baseline="0" smtClean="0">
                <a:latin typeface="Arial"/>
                <a:ea typeface="標楷體"/>
              </a:rPr>
              <a:t>IEEE</a:t>
            </a:r>
            <a:r>
              <a:rPr lang="zh-TW" altLang="en-US" b="1" kern="100" baseline="0" smtClean="0">
                <a:latin typeface="Arial"/>
                <a:ea typeface="標楷體"/>
              </a:rPr>
              <a:t>採納為標準。其後衍伸出各個標準系列，統稱為</a:t>
            </a:r>
            <a:r>
              <a:rPr lang="en-US" altLang="zh-TW" b="1" kern="100" baseline="0" smtClean="0">
                <a:latin typeface="Arial"/>
                <a:ea typeface="標楷體"/>
              </a:rPr>
              <a:t>802.11</a:t>
            </a:r>
            <a:r>
              <a:rPr lang="zh-TW" altLang="en-US" b="1" kern="100" baseline="0" smtClean="0">
                <a:latin typeface="Arial"/>
                <a:ea typeface="標楷體"/>
              </a:rPr>
              <a:t>家族。我們就標準家族中幾個成員做說明，如表 </a:t>
            </a:r>
            <a:r>
              <a:rPr lang="en-US" altLang="zh-TW" b="1" kern="100" baseline="0" smtClean="0">
                <a:latin typeface="Arial"/>
                <a:ea typeface="標楷體"/>
              </a:rPr>
              <a:t>14-1</a:t>
            </a:r>
            <a:r>
              <a:rPr lang="zh-TW" altLang="en-US" b="1" kern="100" baseline="0" smtClean="0">
                <a:latin typeface="Arial"/>
                <a:ea typeface="標楷體"/>
              </a:rPr>
              <a:t>  </a:t>
            </a:r>
            <a:r>
              <a:rPr lang="en-US" altLang="zh-TW" b="1" kern="100" baseline="0" smtClean="0">
                <a:latin typeface="Arial"/>
                <a:ea typeface="標楷體"/>
              </a:rPr>
              <a:t>IEEE 802.11 </a:t>
            </a:r>
            <a:r>
              <a:rPr lang="zh-TW" altLang="en-US" b="1" kern="100" baseline="0" smtClean="0">
                <a:latin typeface="Arial"/>
                <a:ea typeface="標楷體"/>
              </a:rPr>
              <a:t>家族部分成員介紹。</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25977D38-53F3-4972-9E9F-782B72F4EB4F}"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59832" y="1124744"/>
            <a:ext cx="3826689" cy="369332"/>
          </a:xfrm>
          <a:prstGeom prst="rect">
            <a:avLst/>
          </a:prstGeom>
        </p:spPr>
        <p:txBody>
          <a:bodyPr wrap="none">
            <a:spAutoFit/>
          </a:bodyPr>
          <a:lstStyle/>
          <a:p>
            <a:r>
              <a:rPr lang="zh-TW" altLang="zh-TW" dirty="0"/>
              <a:t>表</a:t>
            </a:r>
            <a:r>
              <a:rPr lang="en-US" altLang="zh-TW" dirty="0"/>
              <a:t>14-1 IEEE 802.11</a:t>
            </a:r>
            <a:r>
              <a:rPr lang="zh-TW" altLang="zh-TW" dirty="0"/>
              <a:t>家族部分成員介紹</a:t>
            </a:r>
            <a:endParaRPr lang="zh-TW" altLang="en-US" dirty="0"/>
          </a:p>
        </p:txBody>
      </p:sp>
      <p:sp>
        <p:nvSpPr>
          <p:cNvPr id="4" name="投影片編號版面配置區 3"/>
          <p:cNvSpPr>
            <a:spLocks noGrp="1"/>
          </p:cNvSpPr>
          <p:nvPr>
            <p:ph type="sldNum" sz="quarter" idx="10"/>
          </p:nvPr>
        </p:nvSpPr>
        <p:spPr/>
        <p:txBody>
          <a:bodyPr/>
          <a:lstStyle/>
          <a:p>
            <a:fld id="{8C159589-B5E8-4BB4-8E77-B07B745947C1}" type="slidenum">
              <a:rPr lang="zh-TW" altLang="en-US" smtClean="0"/>
              <a:pPr/>
              <a:t>17</a:t>
            </a:fld>
            <a:endParaRPr lang="zh-TW" altLang="en-US"/>
          </a:p>
        </p:txBody>
      </p:sp>
      <p:pic>
        <p:nvPicPr>
          <p:cNvPr id="24577" name="Picture 1"/>
          <p:cNvPicPr>
            <a:picLocks noChangeAspect="1" noChangeArrowheads="1"/>
          </p:cNvPicPr>
          <p:nvPr/>
        </p:nvPicPr>
        <p:blipFill>
          <a:blip r:embed="rId2" cstate="print"/>
          <a:srcRect/>
          <a:stretch>
            <a:fillRect/>
          </a:stretch>
        </p:blipFill>
        <p:spPr bwMode="auto">
          <a:xfrm>
            <a:off x="1403648" y="1844824"/>
            <a:ext cx="6455062" cy="301362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14.4.1 IEEE 802.11</a:t>
            </a:r>
            <a:r>
              <a:rPr lang="zh-TW" altLang="en-US" b="1" kern="2600" baseline="0" smtClean="0">
                <a:latin typeface="Arial"/>
                <a:ea typeface="標楷體"/>
              </a:rPr>
              <a:t> 架構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en-US" altLang="zh-TW" b="1" kern="100" baseline="0" dirty="0" smtClean="0">
                <a:latin typeface="Arial"/>
                <a:ea typeface="標楷體"/>
              </a:rPr>
              <a:t>Wi</a:t>
            </a:r>
            <a:r>
              <a:rPr lang="en-US" altLang="zh-TW" b="1" kern="100" baseline="0" dirty="0" smtClean="0">
                <a:latin typeface="Times New Roman"/>
                <a:ea typeface="標楷體"/>
              </a:rPr>
              <a:t>-</a:t>
            </a:r>
            <a:r>
              <a:rPr lang="en-US" altLang="zh-TW" b="1" kern="100" baseline="0" dirty="0" smtClean="0">
                <a:latin typeface="Arial"/>
                <a:ea typeface="標楷體"/>
              </a:rPr>
              <a:t>Fi</a:t>
            </a:r>
            <a:r>
              <a:rPr lang="zh-TW" altLang="en-US" b="1" kern="100" baseline="0" dirty="0" smtClean="0">
                <a:latin typeface="Arial"/>
                <a:ea typeface="標楷體"/>
              </a:rPr>
              <a:t>是一種商業認證，目的是為了確保取得</a:t>
            </a:r>
            <a:r>
              <a:rPr lang="en-US" altLang="zh-TW" b="1" kern="100" baseline="0" dirty="0" smtClean="0">
                <a:latin typeface="Arial"/>
                <a:ea typeface="標楷體"/>
              </a:rPr>
              <a:t>Wi</a:t>
            </a:r>
            <a:r>
              <a:rPr lang="en-US" altLang="zh-TW" b="1" kern="100" baseline="0" dirty="0" smtClean="0">
                <a:latin typeface="Times New Roman"/>
                <a:ea typeface="標楷體"/>
              </a:rPr>
              <a:t>-</a:t>
            </a:r>
            <a:r>
              <a:rPr lang="en-US" altLang="zh-TW" b="1" kern="100" baseline="0" dirty="0" smtClean="0">
                <a:latin typeface="Arial"/>
                <a:ea typeface="標楷體"/>
              </a:rPr>
              <a:t>Fi</a:t>
            </a:r>
            <a:r>
              <a:rPr lang="zh-TW" altLang="en-US" b="1" kern="100" baseline="0" dirty="0" smtClean="0">
                <a:latin typeface="Arial"/>
                <a:ea typeface="標楷體"/>
              </a:rPr>
              <a:t>認證的各廠家商品能夠互相連結。具有</a:t>
            </a:r>
            <a:r>
              <a:rPr lang="en-US" altLang="zh-TW" b="1" kern="100" baseline="0" dirty="0" smtClean="0">
                <a:latin typeface="Arial"/>
                <a:ea typeface="標楷體"/>
              </a:rPr>
              <a:t>Wi-Fi</a:t>
            </a:r>
            <a:r>
              <a:rPr lang="zh-TW" altLang="en-US" b="1" kern="100" baseline="0" dirty="0" smtClean="0">
                <a:latin typeface="Arial"/>
                <a:ea typeface="標楷體"/>
              </a:rPr>
              <a:t>認證的產品都符合</a:t>
            </a:r>
            <a:r>
              <a:rPr lang="en-US" altLang="zh-TW" b="1" kern="100" baseline="0" dirty="0" smtClean="0">
                <a:latin typeface="Arial"/>
                <a:ea typeface="標楷體"/>
              </a:rPr>
              <a:t>IEEE 802.11</a:t>
            </a:r>
            <a:r>
              <a:rPr lang="zh-TW" altLang="en-US" b="1" kern="100" baseline="0" dirty="0" smtClean="0">
                <a:latin typeface="Arial"/>
                <a:ea typeface="標楷體"/>
              </a:rPr>
              <a:t> 標準的無線網路規範，它是當前應用最為廣泛的無線區域網路 </a:t>
            </a:r>
            <a:r>
              <a:rPr lang="en-US" altLang="zh-TW" b="1" kern="100" baseline="0" dirty="0" smtClean="0">
                <a:latin typeface="Arial"/>
                <a:ea typeface="標楷體"/>
              </a:rPr>
              <a:t>( wireless LAN</a:t>
            </a:r>
            <a:r>
              <a:rPr lang="zh-TW" altLang="en-US" b="1" kern="100" baseline="0" dirty="0" smtClean="0">
                <a:latin typeface="Arial"/>
                <a:ea typeface="標楷體"/>
              </a:rPr>
              <a:t>；</a:t>
            </a:r>
            <a:r>
              <a:rPr lang="en-US" altLang="zh-TW" b="1" kern="100" baseline="0" dirty="0" smtClean="0">
                <a:latin typeface="Arial"/>
                <a:ea typeface="標楷體"/>
              </a:rPr>
              <a:t>WLAN</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a:t>
            </a:r>
          </a:p>
          <a:p>
            <a:pPr lvl="0"/>
            <a:r>
              <a:rPr lang="zh-TW" altLang="en-US" b="1" kern="100" baseline="0" dirty="0" smtClean="0">
                <a:latin typeface="Arial"/>
                <a:ea typeface="標楷體"/>
              </a:rPr>
              <a:t>因為</a:t>
            </a:r>
            <a:r>
              <a:rPr lang="en-US" altLang="zh-TW" b="1" kern="100" baseline="0" dirty="0" smtClean="0">
                <a:latin typeface="Arial"/>
                <a:ea typeface="標楷體"/>
              </a:rPr>
              <a:t>IEEE</a:t>
            </a:r>
            <a:r>
              <a:rPr lang="zh-TW" altLang="en-US" b="1" kern="100" baseline="0" dirty="0" smtClean="0">
                <a:latin typeface="Arial"/>
                <a:ea typeface="標楷體"/>
              </a:rPr>
              <a:t>並不負責測試</a:t>
            </a:r>
            <a:r>
              <a:rPr lang="en-US" altLang="zh-TW" b="1" kern="100" baseline="0" dirty="0" smtClean="0">
                <a:latin typeface="Arial"/>
                <a:ea typeface="標楷體"/>
              </a:rPr>
              <a:t>IEEE 802.11</a:t>
            </a:r>
            <a:r>
              <a:rPr lang="zh-TW" altLang="en-US" b="1" kern="100" baseline="0" dirty="0" smtClean="0">
                <a:latin typeface="Arial"/>
                <a:ea typeface="標楷體"/>
              </a:rPr>
              <a:t>無線產品的相容性，所以這項工作由廠商自發性組成的非營利性組織</a:t>
            </a:r>
            <a:r>
              <a:rPr lang="en-US" altLang="zh-TW" b="1" kern="100" baseline="0" dirty="0" smtClean="0">
                <a:latin typeface="Arial"/>
                <a:ea typeface="標楷體"/>
              </a:rPr>
              <a:t>Wi-Fi</a:t>
            </a:r>
            <a:r>
              <a:rPr lang="zh-TW" altLang="en-US" b="1" kern="100" baseline="0" dirty="0" smtClean="0">
                <a:latin typeface="Arial"/>
                <a:ea typeface="標楷體"/>
              </a:rPr>
              <a:t>聯盟負責。換言之，</a:t>
            </a:r>
            <a:r>
              <a:rPr lang="en-US" altLang="zh-TW" b="1" kern="100" baseline="0" dirty="0" smtClean="0">
                <a:latin typeface="Arial"/>
                <a:ea typeface="標楷體"/>
              </a:rPr>
              <a:t>IEEE 802.11</a:t>
            </a:r>
            <a:r>
              <a:rPr lang="zh-TW" altLang="en-US" b="1" kern="100" baseline="0" dirty="0" smtClean="0">
                <a:latin typeface="Arial"/>
                <a:ea typeface="標楷體"/>
              </a:rPr>
              <a:t>是一種標準，而</a:t>
            </a:r>
            <a:r>
              <a:rPr lang="en-US" altLang="zh-TW" b="1" kern="100" baseline="0" dirty="0" smtClean="0">
                <a:latin typeface="Arial"/>
                <a:ea typeface="標楷體"/>
              </a:rPr>
              <a:t>Wi-Fi</a:t>
            </a:r>
            <a:r>
              <a:rPr lang="zh-TW" altLang="en-US" b="1" kern="100" baseline="0" dirty="0" smtClean="0">
                <a:latin typeface="Arial"/>
                <a:ea typeface="標楷體"/>
              </a:rPr>
              <a:t>是對於廠家商品的一種商業認證。圖</a:t>
            </a:r>
            <a:r>
              <a:rPr lang="en-US" altLang="zh-TW" b="1" kern="100" dirty="0">
                <a:latin typeface="Arial"/>
              </a:rPr>
              <a:t>14-2 Wi-Fi </a:t>
            </a:r>
            <a:r>
              <a:rPr lang="zh-TW" altLang="en-US" b="1" kern="100" dirty="0">
                <a:latin typeface="Arial"/>
              </a:rPr>
              <a:t>認證</a:t>
            </a:r>
            <a:r>
              <a:rPr lang="zh-TW" altLang="en-US" b="1" kern="100" dirty="0" smtClean="0">
                <a:latin typeface="Arial"/>
              </a:rPr>
              <a:t>標誌。</a:t>
            </a:r>
            <a:endParaRPr lang="en-US" altLang="zh-TW" b="1" kern="100" baseline="0" dirty="0" smtClean="0">
              <a:latin typeface="Arial"/>
              <a:ea typeface="標楷體"/>
            </a:endParaRPr>
          </a:p>
          <a:p>
            <a:pPr marR="0" lvl="0" rtl="0"/>
            <a:r>
              <a:rPr lang="en-US" altLang="zh-TW" b="1" kern="100" baseline="0" dirty="0" smtClean="0">
                <a:latin typeface="Arial"/>
                <a:ea typeface="標楷體"/>
              </a:rPr>
              <a:t>IEEE 802.11 </a:t>
            </a:r>
            <a:r>
              <a:rPr lang="zh-TW" altLang="en-US" b="1" kern="100" baseline="0" dirty="0" smtClean="0">
                <a:latin typeface="Arial"/>
                <a:ea typeface="標楷體"/>
              </a:rPr>
              <a:t>標準的作業模式依其連接方式可分為基礎建設模式、與簡易模式等兩種基本模式。以下針對這兩種基本模式做簡要說明。</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A7DFB18A-3B30-49E2-8577-6ABAD00C5BF0}"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5DD8B53C-24F5-4F7B-938F-E7FD9279DA1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19</a:t>
            </a:fld>
            <a:endParaRPr lang="zh-TW" altLang="en-US"/>
          </a:p>
        </p:txBody>
      </p:sp>
      <p:pic>
        <p:nvPicPr>
          <p:cNvPr id="6" name="圖片 5"/>
          <p:cNvPicPr>
            <a:picLocks noChangeAspect="1"/>
          </p:cNvPicPr>
          <p:nvPr/>
        </p:nvPicPr>
        <p:blipFill>
          <a:blip r:embed="rId2" cstate="print"/>
          <a:stretch>
            <a:fillRect/>
          </a:stretch>
        </p:blipFill>
        <p:spPr>
          <a:xfrm>
            <a:off x="1899812" y="2016616"/>
            <a:ext cx="5347669" cy="1804509"/>
          </a:xfrm>
          <a:prstGeom prst="rect">
            <a:avLst/>
          </a:prstGeom>
        </p:spPr>
      </p:pic>
      <p:sp>
        <p:nvSpPr>
          <p:cNvPr id="7" name="矩形 6"/>
          <p:cNvSpPr/>
          <p:nvPr/>
        </p:nvSpPr>
        <p:spPr>
          <a:xfrm>
            <a:off x="3275856" y="4293096"/>
            <a:ext cx="2595582" cy="369332"/>
          </a:xfrm>
          <a:prstGeom prst="rect">
            <a:avLst/>
          </a:prstGeom>
        </p:spPr>
        <p:txBody>
          <a:bodyPr wrap="none">
            <a:spAutoFit/>
          </a:bodyPr>
          <a:lstStyle/>
          <a:p>
            <a:r>
              <a:rPr lang="zh-TW" altLang="en-US" b="1" dirty="0"/>
              <a:t>圖 </a:t>
            </a:r>
            <a:r>
              <a:rPr lang="en-US" altLang="zh-TW" b="1" dirty="0"/>
              <a:t>14-2  Wi-Fi </a:t>
            </a:r>
            <a:r>
              <a:rPr lang="zh-TW" altLang="en-US" b="1" dirty="0"/>
              <a:t>認證標誌</a:t>
            </a:r>
          </a:p>
        </p:txBody>
      </p:sp>
    </p:spTree>
    <p:extLst>
      <p:ext uri="{BB962C8B-B14F-4D97-AF65-F5344CB8AC3E}">
        <p14:creationId xmlns:p14="http://schemas.microsoft.com/office/powerpoint/2010/main" xmlns="" val="338419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第</a:t>
            </a:r>
            <a:r>
              <a:rPr lang="en-US" altLang="zh-TW" b="1" kern="2600" baseline="0" smtClean="0">
                <a:latin typeface="Arial"/>
                <a:ea typeface="標楷體"/>
              </a:rPr>
              <a:t>14</a:t>
            </a:r>
            <a:r>
              <a:rPr lang="zh-TW" altLang="en-US" b="1" kern="2600" baseline="0" smtClean="0">
                <a:latin typeface="Arial"/>
                <a:ea typeface="標楷體"/>
              </a:rPr>
              <a:t>章 行動與無線通訊安全</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zh-TW" altLang="en-US" b="1" kern="100" baseline="0" dirty="0" smtClean="0">
                <a:latin typeface="Arial"/>
                <a:ea typeface="標楷體"/>
              </a:rPr>
              <a:t>本章敘述行動通訊與無線通訊的安全機制，包含目前常用之行動通訊系統，如 </a:t>
            </a:r>
            <a:r>
              <a:rPr lang="en-US" altLang="zh-TW" b="1" kern="100" baseline="0" dirty="0" smtClean="0">
                <a:latin typeface="Arial"/>
                <a:ea typeface="標楷體"/>
              </a:rPr>
              <a:t>GSM</a:t>
            </a:r>
            <a:r>
              <a:rPr lang="zh-TW" altLang="en-US" b="1" kern="100" baseline="0" dirty="0" smtClean="0">
                <a:latin typeface="Arial"/>
                <a:ea typeface="標楷體"/>
              </a:rPr>
              <a:t>行動通訊系統、第三代行動通訊系統</a:t>
            </a:r>
            <a:r>
              <a:rPr lang="en-US" altLang="zh-TW" b="1" kern="100" baseline="0" dirty="0" smtClean="0">
                <a:latin typeface="Arial"/>
                <a:ea typeface="標楷體"/>
              </a:rPr>
              <a:t>(3G)</a:t>
            </a:r>
            <a:r>
              <a:rPr lang="zh-TW" altLang="en-US" b="1" kern="100" baseline="0" dirty="0" smtClean="0">
                <a:latin typeface="Arial"/>
                <a:ea typeface="標楷體"/>
              </a:rPr>
              <a:t>、第四代行動通訊系統</a:t>
            </a:r>
            <a:r>
              <a:rPr lang="en-US" altLang="zh-TW" b="1" kern="100" baseline="0" dirty="0" smtClean="0">
                <a:latin typeface="Arial"/>
                <a:ea typeface="標楷體"/>
              </a:rPr>
              <a:t>(4G)</a:t>
            </a:r>
            <a:r>
              <a:rPr lang="zh-TW" altLang="en-US" b="1" kern="100" baseline="0" dirty="0" smtClean="0">
                <a:latin typeface="Arial"/>
                <a:ea typeface="標楷體"/>
              </a:rPr>
              <a:t>，以及近場通訊、無線區域網路 </a:t>
            </a:r>
            <a:r>
              <a:rPr lang="en-US" altLang="zh-TW" b="1" kern="100" baseline="0" dirty="0" smtClean="0">
                <a:latin typeface="Arial"/>
                <a:ea typeface="標楷體"/>
              </a:rPr>
              <a:t>IEEE 802.11</a:t>
            </a:r>
            <a:r>
              <a:rPr lang="zh-TW" altLang="en-US" b="1" kern="100" baseline="0" dirty="0" smtClean="0">
                <a:latin typeface="Arial"/>
                <a:ea typeface="標楷體"/>
              </a:rPr>
              <a:t>、與藍牙無線通訊系統。</a:t>
            </a:r>
          </a:p>
          <a:p>
            <a:pPr marR="0" lvl="0" rtl="0"/>
            <a:endParaRPr lang="zh-TW" altLang="en-US" b="1" kern="100" baseline="0" dirty="0" smtClean="0">
              <a:latin typeface="Times New Roman"/>
              <a:ea typeface="標楷體"/>
            </a:endParaRPr>
          </a:p>
          <a:p>
            <a:pPr marR="0" lvl="0" rtl="0"/>
            <a:r>
              <a:rPr lang="en-US" altLang="zh-TW" b="1" kern="100" baseline="0" dirty="0" smtClean="0">
                <a:latin typeface="Arial"/>
                <a:ea typeface="標楷體"/>
              </a:rPr>
              <a:t>14.1 </a:t>
            </a:r>
            <a:r>
              <a:rPr lang="zh-TW" altLang="en-US" b="1" kern="100" baseline="0" dirty="0" smtClean="0">
                <a:latin typeface="Arial"/>
                <a:ea typeface="標楷體"/>
              </a:rPr>
              <a:t>簡介</a:t>
            </a:r>
          </a:p>
          <a:p>
            <a:pPr marR="0" lvl="0" rtl="0"/>
            <a:r>
              <a:rPr lang="en-US" altLang="zh-TW" b="1" kern="100" baseline="0" dirty="0" smtClean="0">
                <a:latin typeface="Arial"/>
                <a:ea typeface="標楷體"/>
              </a:rPr>
              <a:t>14.2 </a:t>
            </a:r>
            <a:r>
              <a:rPr lang="zh-TW" altLang="en-US" b="1" kern="100" baseline="0" dirty="0" smtClean="0">
                <a:latin typeface="Arial"/>
                <a:ea typeface="標楷體"/>
              </a:rPr>
              <a:t>行動通訊安全</a:t>
            </a:r>
          </a:p>
          <a:p>
            <a:pPr marR="0" lvl="0" rtl="0"/>
            <a:r>
              <a:rPr lang="en-US" altLang="zh-TW" b="1" kern="100" baseline="0" dirty="0" smtClean="0">
                <a:latin typeface="Arial"/>
                <a:ea typeface="標楷體"/>
              </a:rPr>
              <a:t>14.3 </a:t>
            </a:r>
            <a:r>
              <a:rPr lang="zh-TW" altLang="en-US" b="1" kern="100" baseline="0" dirty="0" smtClean="0">
                <a:latin typeface="Arial"/>
                <a:ea typeface="標楷體"/>
              </a:rPr>
              <a:t>近場通訊</a:t>
            </a:r>
          </a:p>
          <a:p>
            <a:pPr marR="0" lvl="0" rtl="0"/>
            <a:r>
              <a:rPr lang="en-US" altLang="zh-TW" b="1" kern="100" baseline="0" dirty="0" smtClean="0">
                <a:latin typeface="Arial"/>
                <a:ea typeface="標楷體"/>
              </a:rPr>
              <a:t>14.4</a:t>
            </a:r>
            <a:r>
              <a:rPr lang="en-US" altLang="zh-TW" b="1" kern="100" baseline="0" dirty="0" smtClean="0">
                <a:latin typeface="Times New Roman"/>
                <a:ea typeface="標楷體"/>
              </a:rPr>
              <a:t>.</a:t>
            </a:r>
            <a:r>
              <a:rPr lang="zh-TW" altLang="en-US" b="1" kern="100" baseline="0" dirty="0" smtClean="0">
                <a:latin typeface="Arial"/>
                <a:ea typeface="標楷體"/>
              </a:rPr>
              <a:t>無線區域網路</a:t>
            </a:r>
            <a:r>
              <a:rPr lang="en-US" altLang="zh-TW" b="1" kern="100" baseline="0" dirty="0" smtClean="0">
                <a:latin typeface="Arial"/>
                <a:ea typeface="標楷體"/>
              </a:rPr>
              <a:t>IEEE 802.11</a:t>
            </a:r>
          </a:p>
          <a:p>
            <a:pPr marR="0" lvl="0" rtl="0"/>
            <a:r>
              <a:rPr lang="en-US" altLang="zh-TW" b="1" kern="100" baseline="0" dirty="0" smtClean="0">
                <a:latin typeface="Arial"/>
                <a:ea typeface="標楷體"/>
              </a:rPr>
              <a:t>14.5.</a:t>
            </a:r>
            <a:r>
              <a:rPr lang="zh-TW" altLang="en-US" b="1" kern="100" baseline="0" dirty="0" smtClean="0">
                <a:latin typeface="Arial"/>
                <a:ea typeface="標楷體"/>
              </a:rPr>
              <a:t>藍牙無線通訊</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6B966D6D-6D9E-4A36-915F-048449FF45EC}"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基礎建設模式</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a:bodyPr>
          <a:lstStyle/>
          <a:p>
            <a:pPr marR="0" lvl="0" rtl="0"/>
            <a:r>
              <a:rPr lang="en-US" altLang="zh-TW" b="1" kern="100" baseline="0" dirty="0" smtClean="0">
                <a:latin typeface="Arial"/>
                <a:ea typeface="標楷體"/>
              </a:rPr>
              <a:t>『</a:t>
            </a:r>
            <a:r>
              <a:rPr lang="zh-TW" altLang="en-US" b="1" kern="100" baseline="0" dirty="0" smtClean="0">
                <a:latin typeface="Arial"/>
                <a:ea typeface="標楷體"/>
              </a:rPr>
              <a:t>基礎建設模式</a:t>
            </a:r>
            <a:r>
              <a:rPr lang="en-US" altLang="zh-TW" b="1" kern="100" baseline="0" dirty="0" smtClean="0">
                <a:latin typeface="Arial"/>
                <a:ea typeface="標楷體"/>
              </a:rPr>
              <a:t>』( infrastructure mod )</a:t>
            </a:r>
            <a:r>
              <a:rPr lang="zh-TW" altLang="en-US" b="1" kern="100" baseline="0" dirty="0" smtClean="0">
                <a:latin typeface="Arial"/>
                <a:ea typeface="標楷體"/>
              </a:rPr>
              <a:t>：在基礎建設模式中，所有的</a:t>
            </a:r>
            <a:r>
              <a:rPr lang="en-US" altLang="zh-TW" b="1" kern="100" baseline="0" dirty="0" smtClean="0">
                <a:latin typeface="Arial"/>
                <a:ea typeface="標楷體"/>
              </a:rPr>
              <a:t>IEEE 802.11</a:t>
            </a:r>
            <a:r>
              <a:rPr lang="zh-TW" altLang="en-US" b="1" kern="100" baseline="0" dirty="0" smtClean="0">
                <a:latin typeface="Arial"/>
                <a:ea typeface="標楷體"/>
              </a:rPr>
              <a:t>的無線設備，包含：筆記型電腦、平板、手機或是個人數位助理等裝置，都先連接到一個無線存取器 </a:t>
            </a:r>
            <a:r>
              <a:rPr lang="en-US" altLang="zh-TW" b="1" kern="100" baseline="0" dirty="0" smtClean="0">
                <a:latin typeface="Arial"/>
                <a:ea typeface="標楷體"/>
              </a:rPr>
              <a:t>( access point</a:t>
            </a:r>
            <a:r>
              <a:rPr lang="zh-TW" altLang="en-US" b="1" kern="100" baseline="0" dirty="0" smtClean="0">
                <a:latin typeface="Arial"/>
                <a:ea typeface="標楷體"/>
              </a:rPr>
              <a:t>；</a:t>
            </a:r>
            <a:r>
              <a:rPr lang="en-US" altLang="zh-TW" b="1" kern="100" baseline="0" dirty="0" smtClean="0">
                <a:latin typeface="Arial"/>
                <a:ea typeface="標楷體"/>
              </a:rPr>
              <a:t>AP</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，再透過它以轉送網路通訊的內容。</a:t>
            </a:r>
            <a:r>
              <a:rPr lang="en-US" altLang="zh-TW" b="1" kern="100" baseline="0" dirty="0" smtClean="0">
                <a:latin typeface="Arial"/>
                <a:ea typeface="標楷體"/>
              </a:rPr>
              <a:t>(</a:t>
            </a:r>
            <a:r>
              <a:rPr lang="zh-TW" altLang="en-US" b="1" kern="100" baseline="0" dirty="0" smtClean="0">
                <a:latin typeface="Arial"/>
                <a:ea typeface="標楷體"/>
              </a:rPr>
              <a:t>如圖</a:t>
            </a:r>
            <a:r>
              <a:rPr lang="en-US" altLang="zh-TW" b="1" kern="100" baseline="0" dirty="0" smtClean="0">
                <a:latin typeface="Arial"/>
                <a:ea typeface="標楷體"/>
              </a:rPr>
              <a:t>14-3)</a:t>
            </a:r>
            <a:r>
              <a:rPr lang="zh-TW" altLang="en-US" b="1" kern="100" baseline="0" dirty="0" smtClean="0">
                <a:latin typeface="Arial"/>
                <a:ea typeface="標楷體"/>
              </a:rPr>
              <a:t> 是基礎建設模式的示意圖。在基礎建設模式的建置，先建立內部網路之存取器，使連上網路，再讓其它設備或裝置透過存取器無線上網。這個無線存取器大多數是固定的，且是有線的網路連接，但以無線的方式提供服務給在其信號強度涵蓋範圍內的設備。現在大部分的</a:t>
            </a:r>
            <a:r>
              <a:rPr lang="en-US" altLang="zh-TW" b="1" kern="100" baseline="0" dirty="0" smtClean="0">
                <a:latin typeface="Arial"/>
                <a:ea typeface="標楷體"/>
              </a:rPr>
              <a:t>Wi-Fi</a:t>
            </a:r>
            <a:r>
              <a:rPr lang="zh-TW" altLang="en-US" b="1" kern="100" baseline="0" dirty="0" smtClean="0">
                <a:latin typeface="Arial"/>
                <a:ea typeface="標楷體"/>
              </a:rPr>
              <a:t>無線網路都以基礎建設模式建置。</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044890CC-8A57-4707-80F6-703127DE44D2}"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59832" y="4581128"/>
            <a:ext cx="3796745" cy="369332"/>
          </a:xfrm>
          <a:prstGeom prst="rect">
            <a:avLst/>
          </a:prstGeom>
        </p:spPr>
        <p:txBody>
          <a:bodyPr wrap="none">
            <a:spAutoFit/>
          </a:bodyPr>
          <a:lstStyle/>
          <a:p>
            <a:r>
              <a:rPr lang="zh-TW" altLang="zh-TW" dirty="0"/>
              <a:t>圖</a:t>
            </a:r>
            <a:r>
              <a:rPr lang="en-US" altLang="zh-TW" dirty="0"/>
              <a:t> </a:t>
            </a:r>
            <a:r>
              <a:rPr lang="en-US" altLang="zh-TW" dirty="0" smtClean="0"/>
              <a:t>14-3 </a:t>
            </a:r>
            <a:r>
              <a:rPr lang="en-US" altLang="zh-TW" dirty="0"/>
              <a:t>IEEE 802.11</a:t>
            </a:r>
            <a:r>
              <a:rPr lang="zh-TW" altLang="zh-TW" dirty="0"/>
              <a:t>基礎建設模式</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21</a:t>
            </a:fld>
            <a:endParaRPr lang="zh-TW" altLang="en-US"/>
          </a:p>
        </p:txBody>
      </p:sp>
      <p:pic>
        <p:nvPicPr>
          <p:cNvPr id="20481" name="Picture 1"/>
          <p:cNvPicPr>
            <a:picLocks noChangeAspect="1" noChangeArrowheads="1"/>
          </p:cNvPicPr>
          <p:nvPr/>
        </p:nvPicPr>
        <p:blipFill>
          <a:blip r:embed="rId2" cstate="print"/>
          <a:srcRect/>
          <a:stretch>
            <a:fillRect/>
          </a:stretch>
        </p:blipFill>
        <p:spPr bwMode="auto">
          <a:xfrm>
            <a:off x="2123728" y="908720"/>
            <a:ext cx="5006392" cy="321029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簡易模式</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en-US" altLang="zh-TW" b="1" kern="100" baseline="0" dirty="0" smtClean="0">
                <a:latin typeface="Arial"/>
                <a:ea typeface="標楷體"/>
              </a:rPr>
              <a:t>『</a:t>
            </a:r>
            <a:r>
              <a:rPr lang="zh-TW" altLang="en-US" b="1" kern="100" baseline="0" dirty="0" smtClean="0">
                <a:latin typeface="Arial"/>
                <a:ea typeface="標楷體"/>
              </a:rPr>
              <a:t>簡易模式</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 ad-hoc mode)</a:t>
            </a:r>
            <a:r>
              <a:rPr lang="zh-TW" altLang="en-US" b="1" kern="100" baseline="0" dirty="0" smtClean="0">
                <a:latin typeface="Arial"/>
                <a:ea typeface="標楷體"/>
              </a:rPr>
              <a:t>：在簡易模式則所有的無線設備都可以點對點的方式直接的交換資訊，不需要建置一個集中式的存取器。簡易模式也稱為點對點模式 </a:t>
            </a:r>
            <a:r>
              <a:rPr lang="en-US" altLang="zh-TW" b="1" kern="100" baseline="0" dirty="0" smtClean="0">
                <a:latin typeface="Arial"/>
                <a:ea typeface="標楷體"/>
              </a:rPr>
              <a:t>( peer-to-peer mode</a:t>
            </a:r>
            <a:r>
              <a:rPr lang="zh-TW" altLang="en-US" b="1" kern="100" baseline="0" dirty="0" smtClean="0">
                <a:latin typeface="Arial"/>
                <a:ea typeface="標楷體"/>
              </a:rPr>
              <a:t>；</a:t>
            </a:r>
            <a:r>
              <a:rPr lang="en-US" altLang="zh-TW" b="1" kern="100" baseline="0" dirty="0" smtClean="0">
                <a:latin typeface="Arial"/>
                <a:ea typeface="標楷體"/>
              </a:rPr>
              <a:t>P2P</a:t>
            </a:r>
            <a:r>
              <a:rPr lang="zh-TW" altLang="en-US" b="1" kern="100" baseline="0" dirty="0" smtClean="0">
                <a:latin typeface="Arial"/>
                <a:ea typeface="標楷體"/>
              </a:rPr>
              <a:t> </a:t>
            </a:r>
            <a:r>
              <a:rPr lang="en-US" altLang="zh-TW" b="1" kern="100" baseline="0" dirty="0" smtClean="0">
                <a:latin typeface="Arial"/>
                <a:ea typeface="標楷體"/>
              </a:rPr>
              <a:t>) </a:t>
            </a:r>
            <a:r>
              <a:rPr lang="zh-TW" altLang="en-US" b="1" kern="100" baseline="0" dirty="0" smtClean="0">
                <a:latin typeface="Arial"/>
                <a:ea typeface="標楷體"/>
              </a:rPr>
              <a:t>，是一種無線網路的架構，其允許網路通訊以點對點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P2P)</a:t>
            </a:r>
            <a:r>
              <a:rPr lang="zh-TW" altLang="en-US" b="1" kern="100" baseline="0" dirty="0" smtClean="0">
                <a:latin typeface="Arial"/>
                <a:ea typeface="標楷體"/>
              </a:rPr>
              <a:t> 方式進行連線。也就是兩個設備各自插上無線網路卡，當距離夠靠近，在彼此的信號強度範圍內，發現對方的存在，即可相互連接並交換資源，無需透過其他存取器之輔助。同理，一群設備也可以相同的方式，互相連成網路。</a:t>
            </a:r>
            <a:r>
              <a:rPr lang="en-US" altLang="zh-TW" b="1" kern="100" baseline="0" dirty="0" smtClean="0">
                <a:latin typeface="Arial"/>
                <a:ea typeface="標楷體"/>
              </a:rPr>
              <a:t>(</a:t>
            </a:r>
            <a:r>
              <a:rPr lang="zh-TW" altLang="en-US" b="1" kern="100" baseline="0" dirty="0" smtClean="0">
                <a:latin typeface="Arial"/>
                <a:ea typeface="標楷體"/>
              </a:rPr>
              <a:t>如圖</a:t>
            </a:r>
            <a:r>
              <a:rPr lang="en-US" altLang="zh-TW" b="1" kern="100" baseline="0" dirty="0" smtClean="0">
                <a:latin typeface="Arial"/>
                <a:ea typeface="標楷體"/>
              </a:rPr>
              <a:t>14-4)</a:t>
            </a:r>
            <a:r>
              <a:rPr lang="zh-TW" altLang="en-US" b="1" kern="100" baseline="0" dirty="0" smtClean="0">
                <a:latin typeface="Arial"/>
                <a:ea typeface="標楷體"/>
              </a:rPr>
              <a:t>　是簡易模式的示意圖。此外，還有一種以點對對方式連接的無線網路稱為</a:t>
            </a:r>
            <a:r>
              <a:rPr lang="en-US" altLang="zh-TW" b="1" kern="100" baseline="0" dirty="0" smtClean="0">
                <a:latin typeface="Arial"/>
                <a:ea typeface="標楷體"/>
              </a:rPr>
              <a:t>Wi</a:t>
            </a:r>
            <a:r>
              <a:rPr lang="en-US" altLang="zh-TW" b="1" kern="100" baseline="0" dirty="0" smtClean="0">
                <a:latin typeface="Times New Roman"/>
                <a:ea typeface="標楷體"/>
              </a:rPr>
              <a:t>-</a:t>
            </a:r>
            <a:r>
              <a:rPr lang="en-US" altLang="zh-TW" b="1" kern="100" baseline="0" dirty="0" smtClean="0">
                <a:latin typeface="Arial"/>
                <a:ea typeface="標楷體"/>
              </a:rPr>
              <a:t>Fi </a:t>
            </a:r>
            <a:r>
              <a:rPr lang="zh-TW" altLang="en-US" b="1" kern="100" baseline="0" dirty="0" smtClean="0">
                <a:latin typeface="Arial"/>
                <a:ea typeface="標楷體"/>
              </a:rPr>
              <a:t>直連（</a:t>
            </a:r>
            <a:r>
              <a:rPr lang="en-US" altLang="zh-TW" b="1" kern="100" baseline="0" dirty="0" smtClean="0">
                <a:latin typeface="Arial"/>
                <a:ea typeface="標楷體"/>
              </a:rPr>
              <a:t>Wi-Fi Direct )</a:t>
            </a:r>
            <a:r>
              <a:rPr lang="zh-TW" altLang="en-US" b="1" kern="100" baseline="0" dirty="0" smtClean="0">
                <a:latin typeface="Arial"/>
                <a:ea typeface="標楷體"/>
              </a:rPr>
              <a:t>，與這種簡易模式是不一樣的。</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040CB311-1911-4CC5-8A59-B9F5E3119E6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03848" y="5013176"/>
            <a:ext cx="3206840" cy="369332"/>
          </a:xfrm>
          <a:prstGeom prst="rect">
            <a:avLst/>
          </a:prstGeom>
        </p:spPr>
        <p:txBody>
          <a:bodyPr wrap="none">
            <a:spAutoFit/>
          </a:bodyPr>
          <a:lstStyle/>
          <a:p>
            <a:r>
              <a:rPr lang="zh-TW" altLang="zh-TW" dirty="0"/>
              <a:t>圖</a:t>
            </a:r>
            <a:r>
              <a:rPr lang="en-US" altLang="zh-TW" dirty="0"/>
              <a:t> </a:t>
            </a:r>
            <a:r>
              <a:rPr lang="en-US" altLang="zh-TW" dirty="0" smtClean="0"/>
              <a:t>14-4 </a:t>
            </a:r>
            <a:r>
              <a:rPr lang="en-US" altLang="zh-TW" dirty="0"/>
              <a:t>IEEE 802.11</a:t>
            </a:r>
            <a:r>
              <a:rPr lang="zh-TW" altLang="zh-TW" dirty="0"/>
              <a:t>簡易模式</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23</a:t>
            </a:fld>
            <a:endParaRPr lang="zh-TW" altLang="en-US"/>
          </a:p>
        </p:txBody>
      </p:sp>
      <p:pic>
        <p:nvPicPr>
          <p:cNvPr id="18433" name="Picture 1"/>
          <p:cNvPicPr>
            <a:picLocks noChangeAspect="1" noChangeArrowheads="1"/>
          </p:cNvPicPr>
          <p:nvPr/>
        </p:nvPicPr>
        <p:blipFill>
          <a:blip r:embed="rId2" cstate="print"/>
          <a:srcRect/>
          <a:stretch>
            <a:fillRect/>
          </a:stretch>
        </p:blipFill>
        <p:spPr bwMode="auto">
          <a:xfrm>
            <a:off x="2483768" y="1412776"/>
            <a:ext cx="4141241" cy="351654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14.4.2 </a:t>
            </a:r>
            <a:r>
              <a:rPr lang="zh-TW" altLang="en-US" b="1" kern="2600" baseline="0" smtClean="0">
                <a:latin typeface="Arial"/>
                <a:ea typeface="標楷體"/>
              </a:rPr>
              <a:t>認證與加密機制</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smtClean="0">
                <a:latin typeface="Arial"/>
                <a:ea typeface="標楷體"/>
              </a:rPr>
              <a:t>為了解決隱私保護的問題，</a:t>
            </a:r>
            <a:r>
              <a:rPr lang="en-US" altLang="zh-TW" b="1" kern="100" baseline="0" smtClean="0">
                <a:latin typeface="Arial"/>
                <a:ea typeface="標楷體"/>
              </a:rPr>
              <a:t>IEEE 802.11 </a:t>
            </a:r>
            <a:r>
              <a:rPr lang="zh-TW" altLang="en-US" b="1" kern="100" baseline="0" smtClean="0">
                <a:latin typeface="Arial"/>
                <a:ea typeface="標楷體"/>
              </a:rPr>
              <a:t>標準中，最早即制定了一個資料保密演算法，稱為「有線等效加密」 </a:t>
            </a:r>
            <a:r>
              <a:rPr lang="en-US" altLang="zh-TW" b="1" kern="100" baseline="0" smtClean="0">
                <a:latin typeface="Arial"/>
                <a:ea typeface="標楷體"/>
              </a:rPr>
              <a:t>(Wired Equivalent Privacy</a:t>
            </a:r>
            <a:r>
              <a:rPr lang="zh-TW" altLang="en-US" b="1" kern="100" baseline="0" smtClean="0">
                <a:latin typeface="Arial"/>
                <a:ea typeface="標楷體"/>
              </a:rPr>
              <a:t>；</a:t>
            </a:r>
            <a:r>
              <a:rPr lang="en-US" altLang="zh-TW" b="1" kern="100" baseline="0" smtClean="0">
                <a:latin typeface="Arial"/>
                <a:ea typeface="標楷體"/>
              </a:rPr>
              <a:t>WEP)</a:t>
            </a:r>
            <a:r>
              <a:rPr lang="zh-TW" altLang="en-US" b="1" kern="100" baseline="0" smtClean="0">
                <a:latin typeface="Arial"/>
                <a:ea typeface="標楷體"/>
              </a:rPr>
              <a:t>，其目的就是要保護無線網路之合法使用者，免於被竊聽的煩惱。</a:t>
            </a:r>
          </a:p>
          <a:p>
            <a:pPr marR="0" lvl="0" rtl="0"/>
            <a:r>
              <a:rPr lang="zh-TW" altLang="en-US" b="1" kern="100" baseline="0" smtClean="0">
                <a:latin typeface="Arial"/>
                <a:ea typeface="標楷體"/>
              </a:rPr>
              <a:t>然而，後來發現</a:t>
            </a:r>
            <a:r>
              <a:rPr lang="en-US" altLang="zh-TW" b="1" kern="100" baseline="0" smtClean="0">
                <a:latin typeface="Arial"/>
                <a:ea typeface="標楷體"/>
              </a:rPr>
              <a:t>WEP </a:t>
            </a:r>
            <a:r>
              <a:rPr lang="zh-TW" altLang="en-US" b="1" kern="100" baseline="0" smtClean="0">
                <a:latin typeface="Arial"/>
                <a:ea typeface="標楷體"/>
              </a:rPr>
              <a:t>因為存有安全的弱點，容易被破解。為了改善此一安全問題，</a:t>
            </a:r>
            <a:r>
              <a:rPr lang="en-US" altLang="zh-TW" b="1" kern="100" baseline="0" smtClean="0">
                <a:latin typeface="Arial"/>
                <a:ea typeface="標楷體"/>
              </a:rPr>
              <a:t>Wi-Fi</a:t>
            </a:r>
            <a:r>
              <a:rPr lang="zh-TW" altLang="en-US" b="1" kern="100" baseline="0" smtClean="0">
                <a:latin typeface="Arial"/>
                <a:ea typeface="標楷體"/>
              </a:rPr>
              <a:t>聯盟後續再發展出「</a:t>
            </a:r>
            <a:r>
              <a:rPr lang="en-US" altLang="zh-TW" b="1" kern="100" baseline="0" smtClean="0">
                <a:latin typeface="Arial"/>
                <a:ea typeface="標楷體"/>
              </a:rPr>
              <a:t>Wi-Fi </a:t>
            </a:r>
            <a:r>
              <a:rPr lang="zh-TW" altLang="en-US" b="1" kern="100" baseline="0" smtClean="0">
                <a:latin typeface="Arial"/>
                <a:ea typeface="標楷體"/>
              </a:rPr>
              <a:t>保護存取」 </a:t>
            </a:r>
            <a:r>
              <a:rPr lang="en-US" altLang="zh-TW" b="1" kern="100" baseline="0" smtClean="0">
                <a:latin typeface="Arial"/>
                <a:ea typeface="標楷體"/>
              </a:rPr>
              <a:t>( Wi-Fi Protected</a:t>
            </a:r>
            <a:r>
              <a:rPr lang="zh-TW" altLang="en-US" b="1" kern="100" baseline="0" smtClean="0">
                <a:latin typeface="Arial"/>
                <a:ea typeface="標楷體"/>
              </a:rPr>
              <a:t> </a:t>
            </a:r>
            <a:r>
              <a:rPr lang="en-US" altLang="zh-TW" b="1" kern="100" baseline="0" smtClean="0">
                <a:latin typeface="Arial"/>
                <a:ea typeface="標楷體"/>
              </a:rPr>
              <a:t>Access</a:t>
            </a:r>
            <a:r>
              <a:rPr lang="zh-TW" altLang="en-US" b="1" kern="100" baseline="0" smtClean="0">
                <a:latin typeface="Arial"/>
                <a:ea typeface="標楷體"/>
              </a:rPr>
              <a:t>；</a:t>
            </a:r>
            <a:r>
              <a:rPr lang="en-US" altLang="zh-TW" b="1" kern="100" baseline="0" smtClean="0">
                <a:latin typeface="Arial"/>
                <a:ea typeface="標楷體"/>
              </a:rPr>
              <a:t>WPA )</a:t>
            </a:r>
            <a:r>
              <a:rPr lang="zh-TW" altLang="en-US" b="1" kern="100" baseline="0" smtClean="0">
                <a:latin typeface="Arial"/>
                <a:ea typeface="標楷體"/>
              </a:rPr>
              <a:t>，做為</a:t>
            </a:r>
            <a:r>
              <a:rPr lang="en-US" altLang="zh-TW" b="1" kern="100" baseline="0" smtClean="0">
                <a:latin typeface="Arial"/>
                <a:ea typeface="標楷體"/>
              </a:rPr>
              <a:t>IEEE 802.11</a:t>
            </a:r>
            <a:r>
              <a:rPr lang="zh-TW" altLang="en-US" b="1" kern="100" baseline="0" smtClean="0">
                <a:latin typeface="Arial"/>
                <a:ea typeface="標楷體"/>
              </a:rPr>
              <a:t>安全標準的認證程序，以便提供增強的安全功能；目前</a:t>
            </a:r>
            <a:r>
              <a:rPr lang="en-US" altLang="zh-TW" b="1" kern="100" baseline="0" smtClean="0">
                <a:latin typeface="Arial"/>
                <a:ea typeface="標楷體"/>
              </a:rPr>
              <a:t>WPA</a:t>
            </a:r>
            <a:r>
              <a:rPr lang="zh-TW" altLang="en-US" b="1" kern="100" baseline="0" smtClean="0">
                <a:latin typeface="Arial"/>
                <a:ea typeface="標楷體"/>
              </a:rPr>
              <a:t>最新的版本是「</a:t>
            </a:r>
            <a:r>
              <a:rPr lang="en-US" altLang="zh-TW" b="1" kern="100" baseline="0" smtClean="0">
                <a:latin typeface="Arial"/>
                <a:ea typeface="標楷體"/>
              </a:rPr>
              <a:t>Wi-Fi </a:t>
            </a:r>
            <a:r>
              <a:rPr lang="zh-TW" altLang="en-US" b="1" kern="100" baseline="0" smtClean="0">
                <a:latin typeface="Arial"/>
                <a:ea typeface="標楷體"/>
              </a:rPr>
              <a:t>保護存取第二版」 </a:t>
            </a:r>
            <a:r>
              <a:rPr lang="en-US" altLang="zh-TW" b="1" kern="100" baseline="0" smtClean="0">
                <a:latin typeface="Arial"/>
                <a:ea typeface="標楷體"/>
              </a:rPr>
              <a:t>( Wi-Fi Protected Access 2</a:t>
            </a:r>
            <a:r>
              <a:rPr lang="zh-TW" altLang="en-US" b="1" kern="100" baseline="0" smtClean="0">
                <a:latin typeface="Arial"/>
                <a:ea typeface="標楷體"/>
              </a:rPr>
              <a:t>；</a:t>
            </a:r>
            <a:r>
              <a:rPr lang="en-US" altLang="zh-TW" b="1" kern="100" baseline="0" smtClean="0">
                <a:latin typeface="Arial"/>
                <a:ea typeface="標楷體"/>
              </a:rPr>
              <a:t>WPA 2)</a:t>
            </a:r>
            <a:r>
              <a:rPr lang="zh-TW" altLang="en-US" b="1" kern="100" baseline="0" smtClean="0">
                <a:latin typeface="Arial"/>
                <a:ea typeface="標楷體"/>
              </a:rPr>
              <a:t>。</a:t>
            </a:r>
          </a:p>
          <a:p>
            <a:pPr marR="0" lvl="0" rtl="0"/>
            <a:r>
              <a:rPr lang="en-US" altLang="zh-TW" b="1" kern="100" baseline="0" smtClean="0">
                <a:latin typeface="Arial"/>
                <a:ea typeface="標楷體"/>
              </a:rPr>
              <a:t>WPA</a:t>
            </a:r>
            <a:r>
              <a:rPr lang="zh-TW" altLang="en-US" b="1" kern="100" baseline="0" smtClean="0">
                <a:latin typeface="Arial"/>
                <a:ea typeface="標楷體"/>
              </a:rPr>
              <a:t>實作了</a:t>
            </a:r>
            <a:r>
              <a:rPr lang="en-US" altLang="zh-TW" b="1" kern="100" baseline="0" smtClean="0">
                <a:latin typeface="Arial"/>
                <a:ea typeface="標楷體"/>
              </a:rPr>
              <a:t>IEEE</a:t>
            </a:r>
            <a:r>
              <a:rPr lang="zh-TW" altLang="en-US" b="1" kern="100" baseline="0" smtClean="0">
                <a:latin typeface="Arial"/>
                <a:ea typeface="標楷體"/>
              </a:rPr>
              <a:t> </a:t>
            </a:r>
            <a:r>
              <a:rPr lang="en-US" altLang="zh-TW" b="1" kern="100" baseline="0" smtClean="0">
                <a:latin typeface="Arial"/>
                <a:ea typeface="標楷體"/>
              </a:rPr>
              <a:t>802.11i</a:t>
            </a:r>
            <a:r>
              <a:rPr lang="zh-TW" altLang="en-US" b="1" kern="100" baseline="0" smtClean="0">
                <a:latin typeface="Arial"/>
                <a:ea typeface="標楷體"/>
              </a:rPr>
              <a:t>標準的大部分，是在</a:t>
            </a:r>
            <a:r>
              <a:rPr lang="en-US" altLang="zh-TW" b="1" kern="100" baseline="0" smtClean="0">
                <a:latin typeface="Arial"/>
                <a:ea typeface="標楷體"/>
              </a:rPr>
              <a:t>802.11i</a:t>
            </a:r>
            <a:r>
              <a:rPr lang="zh-TW" altLang="en-US" b="1" kern="100" baseline="0" smtClean="0">
                <a:latin typeface="Arial"/>
                <a:ea typeface="標楷體"/>
              </a:rPr>
              <a:t>完備之前替代</a:t>
            </a:r>
            <a:r>
              <a:rPr lang="en-US" altLang="zh-TW" b="1" kern="100" baseline="0" smtClean="0">
                <a:latin typeface="Arial"/>
                <a:ea typeface="標楷體"/>
              </a:rPr>
              <a:t>WEP</a:t>
            </a:r>
            <a:r>
              <a:rPr lang="zh-TW" altLang="en-US" b="1" kern="100" baseline="0" smtClean="0">
                <a:latin typeface="Arial"/>
                <a:ea typeface="標楷體"/>
              </a:rPr>
              <a:t>的過渡方案。而</a:t>
            </a:r>
            <a:r>
              <a:rPr lang="en-US" altLang="zh-TW" b="1" kern="100" baseline="0" smtClean="0">
                <a:solidFill>
                  <a:srgbClr val="000000"/>
                </a:solidFill>
                <a:latin typeface="Arial"/>
                <a:ea typeface="標楷體"/>
              </a:rPr>
              <a:t>WPA2</a:t>
            </a:r>
            <a:r>
              <a:rPr lang="zh-TW" altLang="en-US" b="1" kern="100" baseline="0" smtClean="0">
                <a:solidFill>
                  <a:srgbClr val="000000"/>
                </a:solidFill>
                <a:latin typeface="Arial"/>
                <a:ea typeface="標楷體"/>
              </a:rPr>
              <a:t>則具備了</a:t>
            </a:r>
            <a:r>
              <a:rPr lang="en-US" altLang="zh-TW" b="1" kern="100" baseline="0" smtClean="0">
                <a:solidFill>
                  <a:srgbClr val="000000"/>
                </a:solidFill>
                <a:latin typeface="Arial"/>
                <a:ea typeface="標楷體"/>
              </a:rPr>
              <a:t>IEEE 802.11i</a:t>
            </a:r>
            <a:r>
              <a:rPr lang="zh-TW" altLang="en-US" b="1" kern="100" baseline="0" smtClean="0">
                <a:solidFill>
                  <a:srgbClr val="000000"/>
                </a:solidFill>
                <a:latin typeface="Arial"/>
                <a:ea typeface="標楷體"/>
              </a:rPr>
              <a:t> </a:t>
            </a:r>
            <a:r>
              <a:rPr lang="en-US" altLang="zh-TW" b="1" kern="100" baseline="0" smtClean="0">
                <a:solidFill>
                  <a:srgbClr val="000000"/>
                </a:solidFill>
                <a:latin typeface="Arial"/>
                <a:ea typeface="標楷體"/>
              </a:rPr>
              <a:t>WLAN</a:t>
            </a:r>
            <a:r>
              <a:rPr lang="zh-TW" altLang="en-US" b="1" kern="100" baseline="0" smtClean="0">
                <a:solidFill>
                  <a:srgbClr val="000000"/>
                </a:solidFill>
                <a:latin typeface="Arial"/>
                <a:ea typeface="標楷體"/>
              </a:rPr>
              <a:t>安全規格所有的功能。</a:t>
            </a:r>
          </a:p>
          <a:p>
            <a:pPr marR="0" lvl="0" rtl="0"/>
            <a:r>
              <a:rPr lang="en-US" altLang="zh-TW" b="1" kern="100" baseline="0" smtClean="0">
                <a:solidFill>
                  <a:srgbClr val="000000"/>
                </a:solidFill>
                <a:latin typeface="Arial"/>
                <a:ea typeface="標楷體"/>
              </a:rPr>
              <a:t>WPA</a:t>
            </a:r>
            <a:r>
              <a:rPr lang="zh-TW" altLang="en-US" b="1" kern="100" baseline="0" smtClean="0">
                <a:solidFill>
                  <a:srgbClr val="000000"/>
                </a:solidFill>
                <a:latin typeface="Arial"/>
                <a:ea typeface="標楷體"/>
              </a:rPr>
              <a:t>和</a:t>
            </a:r>
            <a:r>
              <a:rPr lang="en-US" altLang="zh-TW" b="1" kern="100" baseline="0" smtClean="0">
                <a:solidFill>
                  <a:srgbClr val="000000"/>
                </a:solidFill>
                <a:latin typeface="Arial"/>
                <a:ea typeface="標楷體"/>
              </a:rPr>
              <a:t>WPA2</a:t>
            </a:r>
            <a:r>
              <a:rPr lang="zh-TW" altLang="en-US" b="1" kern="100" baseline="0" smtClean="0">
                <a:solidFill>
                  <a:srgbClr val="000000"/>
                </a:solidFill>
                <a:latin typeface="Arial"/>
                <a:ea typeface="標楷體"/>
              </a:rPr>
              <a:t>都提供較佳的保全能力，但使用者本身也必須注意兩個問題。大部分無線區域網路可能以</a:t>
            </a:r>
            <a:r>
              <a:rPr lang="en-US" altLang="zh-TW" b="1" kern="100" baseline="0" smtClean="0">
                <a:solidFill>
                  <a:srgbClr val="000000"/>
                </a:solidFill>
                <a:latin typeface="Arial"/>
                <a:ea typeface="標楷體"/>
              </a:rPr>
              <a:t>WEP</a:t>
            </a:r>
            <a:r>
              <a:rPr lang="zh-TW" altLang="en-US" b="1" kern="100" baseline="0" smtClean="0">
                <a:solidFill>
                  <a:srgbClr val="000000"/>
                </a:solidFill>
                <a:latin typeface="Arial"/>
                <a:ea typeface="標楷體"/>
              </a:rPr>
              <a:t>為預設的選項，使用者需要注意勾選</a:t>
            </a:r>
            <a:r>
              <a:rPr lang="en-US" altLang="zh-TW" b="1" kern="100" baseline="0" smtClean="0">
                <a:solidFill>
                  <a:srgbClr val="000000"/>
                </a:solidFill>
                <a:latin typeface="Arial"/>
                <a:ea typeface="標楷體"/>
              </a:rPr>
              <a:t>WPA</a:t>
            </a:r>
            <a:r>
              <a:rPr lang="zh-TW" altLang="en-US" b="1" kern="100" baseline="0" smtClean="0">
                <a:solidFill>
                  <a:srgbClr val="000000"/>
                </a:solidFill>
                <a:latin typeface="Arial"/>
                <a:ea typeface="標楷體"/>
              </a:rPr>
              <a:t>或</a:t>
            </a:r>
            <a:r>
              <a:rPr lang="en-US" altLang="zh-TW" b="1" kern="100" baseline="0" smtClean="0">
                <a:solidFill>
                  <a:srgbClr val="000000"/>
                </a:solidFill>
                <a:latin typeface="Arial"/>
                <a:ea typeface="標楷體"/>
              </a:rPr>
              <a:t>WPA2</a:t>
            </a:r>
            <a:r>
              <a:rPr lang="zh-TW" altLang="en-US" b="1" kern="100" baseline="0" smtClean="0">
                <a:solidFill>
                  <a:srgbClr val="000000"/>
                </a:solidFill>
                <a:latin typeface="Arial"/>
                <a:ea typeface="標楷體"/>
              </a:rPr>
              <a:t>才能確保安全性。另外，在家庭或辦公室個人使用時，需要設定夠長的無線網路密碼以確保安全。</a:t>
            </a:r>
            <a:endParaRPr lang="zh-TW" altLang="en-US" b="1" kern="100" baseline="0" smtClean="0">
              <a:solidFill>
                <a:srgbClr val="000000"/>
              </a:solidFill>
              <a:latin typeface="Times New Roman"/>
              <a:ea typeface="標楷體"/>
            </a:endParaRPr>
          </a:p>
        </p:txBody>
      </p:sp>
      <p:sp>
        <p:nvSpPr>
          <p:cNvPr id="4" name="日期版面配置區 3"/>
          <p:cNvSpPr>
            <a:spLocks noGrp="1"/>
          </p:cNvSpPr>
          <p:nvPr>
            <p:ph type="dt" sz="half" idx="10"/>
          </p:nvPr>
        </p:nvSpPr>
        <p:spPr/>
        <p:txBody>
          <a:bodyPr/>
          <a:lstStyle/>
          <a:p>
            <a:fld id="{BE599104-2098-4151-AFA6-9051D96CB893}"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14.4.2 </a:t>
            </a:r>
            <a:r>
              <a:rPr lang="zh-TW" altLang="en-US" b="1" kern="2600" baseline="0" smtClean="0">
                <a:latin typeface="Arial"/>
                <a:ea typeface="標楷體"/>
              </a:rPr>
              <a:t>認證與加密機制</a:t>
            </a:r>
            <a:r>
              <a:rPr lang="en-US" altLang="zh-TW" b="1" kern="2600" baseline="0" smtClean="0">
                <a:latin typeface="Arial"/>
                <a:ea typeface="標楷體"/>
              </a:rPr>
              <a:t>(</a:t>
            </a:r>
            <a:r>
              <a:rPr lang="zh-TW" altLang="en-US" b="1" kern="2600" baseline="0" smtClean="0">
                <a:latin typeface="Arial"/>
                <a:ea typeface="標楷體"/>
              </a:rPr>
              <a:t>續</a:t>
            </a:r>
            <a:r>
              <a:rPr lang="en-US" altLang="zh-TW" b="1" kern="2600" baseline="0" smtClean="0">
                <a:latin typeface="Arial"/>
                <a:ea typeface="標楷體"/>
              </a:rPr>
              <a:t>)</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en-US" altLang="zh-TW" b="1" kern="100" baseline="0" smtClean="0">
                <a:latin typeface="Arial"/>
                <a:ea typeface="標楷體"/>
              </a:rPr>
              <a:t>WPA</a:t>
            </a:r>
            <a:r>
              <a:rPr lang="zh-TW" altLang="en-US" b="1" kern="100" baseline="0" smtClean="0">
                <a:latin typeface="Arial"/>
                <a:ea typeface="標楷體"/>
              </a:rPr>
              <a:t>的資料加密，是以一把</a:t>
            </a:r>
            <a:r>
              <a:rPr lang="en-US" altLang="zh-TW" b="1" kern="100" baseline="0" smtClean="0">
                <a:latin typeface="Arial"/>
                <a:ea typeface="標楷體"/>
              </a:rPr>
              <a:t>128</a:t>
            </a:r>
            <a:r>
              <a:rPr lang="zh-TW" altLang="en-US" b="1" kern="100" baseline="0" smtClean="0">
                <a:latin typeface="Arial"/>
                <a:ea typeface="標楷體"/>
              </a:rPr>
              <a:t>位元的金鑰和一個</a:t>
            </a:r>
            <a:r>
              <a:rPr lang="en-US" altLang="zh-TW" b="1" kern="100" baseline="0" smtClean="0">
                <a:latin typeface="Arial"/>
                <a:ea typeface="標楷體"/>
              </a:rPr>
              <a:t>48</a:t>
            </a:r>
            <a:r>
              <a:rPr lang="zh-TW" altLang="en-US" b="1" kern="100" baseline="0" smtClean="0">
                <a:latin typeface="Arial"/>
                <a:ea typeface="標楷體"/>
              </a:rPr>
              <a:t>位元的初始向量（</a:t>
            </a:r>
            <a:r>
              <a:rPr lang="en-US" altLang="zh-TW" b="1" kern="100" baseline="0" smtClean="0">
                <a:latin typeface="Arial"/>
                <a:ea typeface="標楷體"/>
              </a:rPr>
              <a:t>IV</a:t>
            </a:r>
            <a:r>
              <a:rPr lang="zh-TW" altLang="en-US" b="1" kern="100" baseline="0" smtClean="0">
                <a:latin typeface="Arial"/>
                <a:ea typeface="標楷體"/>
              </a:rPr>
              <a:t>）的</a:t>
            </a:r>
            <a:r>
              <a:rPr lang="en-US" altLang="zh-TW" b="1" kern="100" baseline="0" smtClean="0">
                <a:latin typeface="Arial"/>
                <a:ea typeface="標楷體"/>
              </a:rPr>
              <a:t>RC4 Stream Cipher</a:t>
            </a:r>
            <a:r>
              <a:rPr lang="zh-TW" altLang="en-US" b="1" kern="100" baseline="0" smtClean="0">
                <a:latin typeface="Arial"/>
                <a:ea typeface="標楷體"/>
              </a:rPr>
              <a:t>來做加密。</a:t>
            </a:r>
            <a:r>
              <a:rPr lang="en-US" altLang="zh-TW" b="1" kern="100" baseline="0" smtClean="0">
                <a:latin typeface="Arial"/>
                <a:ea typeface="標楷體"/>
              </a:rPr>
              <a:t>WPA</a:t>
            </a:r>
            <a:r>
              <a:rPr lang="zh-TW" altLang="en-US" b="1" kern="100" baseline="0" smtClean="0">
                <a:latin typeface="Arial"/>
                <a:ea typeface="標楷體"/>
              </a:rPr>
              <a:t>使用中可以動態改變金鑰的「臨時金鑰完整性協定」（</a:t>
            </a:r>
            <a:r>
              <a:rPr lang="en-US" altLang="zh-TW" b="1" kern="100" baseline="0" smtClean="0">
                <a:latin typeface="Arial"/>
                <a:ea typeface="標楷體"/>
              </a:rPr>
              <a:t>Temporal Key Integrity Protocol</a:t>
            </a:r>
            <a:r>
              <a:rPr lang="zh-TW" altLang="en-US" b="1" kern="100" baseline="0" smtClean="0">
                <a:latin typeface="Arial"/>
                <a:ea typeface="標楷體"/>
              </a:rPr>
              <a:t>；</a:t>
            </a:r>
            <a:r>
              <a:rPr lang="en-US" altLang="zh-TW" b="1" kern="100" baseline="0" smtClean="0">
                <a:latin typeface="Arial"/>
                <a:ea typeface="標楷體"/>
              </a:rPr>
              <a:t>TKIP</a:t>
            </a:r>
            <a:r>
              <a:rPr lang="zh-TW" altLang="en-US" b="1" kern="100" baseline="0" smtClean="0">
                <a:latin typeface="Arial"/>
                <a:ea typeface="標楷體"/>
              </a:rPr>
              <a:t>）與初始向量。</a:t>
            </a:r>
          </a:p>
          <a:p>
            <a:pPr marR="0" lvl="0" rtl="0"/>
            <a:r>
              <a:rPr lang="en-US" altLang="zh-TW" b="1" kern="100" baseline="0" smtClean="0">
                <a:latin typeface="Arial"/>
                <a:ea typeface="標楷體"/>
              </a:rPr>
              <a:t>WPA2</a:t>
            </a:r>
            <a:r>
              <a:rPr lang="zh-TW" altLang="en-US" b="1" kern="100" baseline="0" smtClean="0">
                <a:latin typeface="Arial"/>
                <a:ea typeface="標楷體"/>
              </a:rPr>
              <a:t>由</a:t>
            </a:r>
            <a:r>
              <a:rPr lang="en-US" altLang="zh-TW" b="1" kern="100" baseline="0" smtClean="0">
                <a:latin typeface="Arial"/>
                <a:ea typeface="標楷體"/>
              </a:rPr>
              <a:t>Wi</a:t>
            </a:r>
            <a:r>
              <a:rPr lang="en-US" altLang="zh-TW" b="1" kern="100" baseline="0" smtClean="0">
                <a:latin typeface="Times New Roman"/>
                <a:ea typeface="標楷體"/>
              </a:rPr>
              <a:t>-</a:t>
            </a:r>
            <a:r>
              <a:rPr lang="en-US" altLang="zh-TW" b="1" kern="100" baseline="0" smtClean="0">
                <a:latin typeface="Arial"/>
                <a:ea typeface="標楷體"/>
              </a:rPr>
              <a:t>Fi </a:t>
            </a:r>
            <a:r>
              <a:rPr lang="zh-TW" altLang="en-US" b="1" kern="100" baseline="0" smtClean="0">
                <a:latin typeface="Arial"/>
                <a:ea typeface="標楷體"/>
              </a:rPr>
              <a:t>聯盟在</a:t>
            </a:r>
            <a:r>
              <a:rPr lang="en-US" altLang="zh-TW" b="1" kern="100" baseline="0" smtClean="0">
                <a:latin typeface="Arial"/>
                <a:ea typeface="標楷體"/>
              </a:rPr>
              <a:t>2004</a:t>
            </a:r>
            <a:r>
              <a:rPr lang="zh-TW" altLang="en-US" b="1" kern="100" baseline="0" smtClean="0">
                <a:latin typeface="Arial"/>
                <a:ea typeface="標楷體"/>
              </a:rPr>
              <a:t>年發表，使用</a:t>
            </a:r>
            <a:r>
              <a:rPr lang="en-US" altLang="zh-TW" b="1" kern="100" baseline="0" smtClean="0">
                <a:latin typeface="Arial"/>
                <a:ea typeface="標楷體"/>
              </a:rPr>
              <a:t>AES</a:t>
            </a:r>
            <a:r>
              <a:rPr lang="zh-TW" altLang="en-US" b="1" kern="100" baseline="0" smtClean="0">
                <a:latin typeface="Arial"/>
                <a:ea typeface="標楷體"/>
              </a:rPr>
              <a:t>取代</a:t>
            </a:r>
            <a:r>
              <a:rPr lang="en-US" altLang="zh-TW" b="1" kern="100" baseline="0" smtClean="0">
                <a:latin typeface="Arial"/>
                <a:ea typeface="標楷體"/>
              </a:rPr>
              <a:t>RC4</a:t>
            </a:r>
            <a:r>
              <a:rPr lang="zh-TW" altLang="en-US" b="1" kern="100" baseline="0" smtClean="0">
                <a:latin typeface="Arial"/>
                <a:ea typeface="標楷體"/>
              </a:rPr>
              <a:t>加密，也定義了基於</a:t>
            </a:r>
            <a:r>
              <a:rPr lang="en-US" altLang="zh-TW" b="1" kern="100" baseline="0" smtClean="0">
                <a:latin typeface="Arial"/>
                <a:ea typeface="標楷體"/>
              </a:rPr>
              <a:t>AES</a:t>
            </a:r>
            <a:r>
              <a:rPr lang="zh-TW" altLang="en-US" b="1" kern="100" baseline="0" smtClean="0">
                <a:latin typeface="Arial"/>
                <a:ea typeface="標楷體"/>
              </a:rPr>
              <a:t>的全新加密協定</a:t>
            </a:r>
            <a:r>
              <a:rPr lang="en-US" altLang="zh-TW" b="1" kern="100" baseline="0" smtClean="0">
                <a:latin typeface="Arial"/>
                <a:ea typeface="標楷體"/>
              </a:rPr>
              <a:t>CCMP</a:t>
            </a:r>
            <a:r>
              <a:rPr lang="zh-TW" altLang="en-US" b="1" kern="100" baseline="0" smtClean="0">
                <a:latin typeface="Arial"/>
                <a:ea typeface="標楷體"/>
              </a:rPr>
              <a:t>（</a:t>
            </a:r>
            <a:r>
              <a:rPr lang="en-US" altLang="zh-TW" b="1" kern="100" baseline="0" smtClean="0">
                <a:latin typeface="Arial"/>
                <a:ea typeface="標楷體"/>
              </a:rPr>
              <a:t>CTR with CBC-MAC Protocol</a:t>
            </a:r>
            <a:r>
              <a:rPr lang="zh-TW" altLang="en-US" b="1" kern="100" baseline="0" smtClean="0">
                <a:latin typeface="Arial"/>
                <a:ea typeface="標楷體"/>
              </a:rPr>
              <a:t>）；其中使用</a:t>
            </a:r>
            <a:r>
              <a:rPr lang="en-US" altLang="zh-TW" b="1" kern="100" baseline="0" smtClean="0">
                <a:latin typeface="Arial"/>
                <a:ea typeface="標楷體"/>
              </a:rPr>
              <a:t>CTR mode</a:t>
            </a:r>
            <a:r>
              <a:rPr lang="zh-TW" altLang="en-US" b="1" kern="100" baseline="0" smtClean="0">
                <a:latin typeface="Arial"/>
                <a:ea typeface="標楷體"/>
              </a:rPr>
              <a:t>確保資料保密性，使用</a:t>
            </a:r>
            <a:r>
              <a:rPr lang="en-US" altLang="zh-TW" b="1" kern="100" baseline="0" smtClean="0">
                <a:latin typeface="Arial"/>
                <a:ea typeface="標楷體"/>
              </a:rPr>
              <a:t>CBC-MAC</a:t>
            </a:r>
            <a:r>
              <a:rPr lang="zh-TW" altLang="en-US" b="1" kern="100" baseline="0" smtClean="0">
                <a:latin typeface="Arial"/>
                <a:ea typeface="標楷體"/>
              </a:rPr>
              <a:t>確保驗證性與完整性。</a:t>
            </a:r>
            <a:r>
              <a:rPr lang="en-US" altLang="zh-TW" b="1" kern="100" baseline="0" smtClean="0">
                <a:latin typeface="Arial"/>
                <a:ea typeface="標楷體"/>
              </a:rPr>
              <a:t>CCMP </a:t>
            </a:r>
            <a:r>
              <a:rPr lang="zh-TW" altLang="en-US" b="1" kern="100" baseline="0" smtClean="0">
                <a:latin typeface="Arial"/>
                <a:ea typeface="標楷體"/>
              </a:rPr>
              <a:t>是</a:t>
            </a:r>
            <a:r>
              <a:rPr lang="en-US" altLang="zh-TW" b="1" kern="100" baseline="0" smtClean="0">
                <a:latin typeface="Arial"/>
                <a:ea typeface="標楷體"/>
              </a:rPr>
              <a:t>CCM mode Protocol</a:t>
            </a:r>
            <a:r>
              <a:rPr lang="zh-TW" altLang="en-US" b="1" kern="100" baseline="0" smtClean="0">
                <a:latin typeface="Arial"/>
                <a:ea typeface="標楷體"/>
              </a:rPr>
              <a:t>的縮寫，其全名為「</a:t>
            </a:r>
            <a:r>
              <a:rPr lang="en-US" altLang="zh-TW" b="1" kern="100" baseline="0" smtClean="0">
                <a:latin typeface="Arial"/>
                <a:ea typeface="標楷體"/>
              </a:rPr>
              <a:t>Counter Mode Cipher Block Chaining</a:t>
            </a:r>
            <a:r>
              <a:rPr lang="zh-TW" altLang="en-US" b="1" kern="100" baseline="0" smtClean="0">
                <a:latin typeface="Arial"/>
                <a:ea typeface="標楷體"/>
              </a:rPr>
              <a:t> </a:t>
            </a:r>
            <a:r>
              <a:rPr lang="en-US" altLang="zh-TW" b="1" kern="100" baseline="0" smtClean="0">
                <a:latin typeface="Arial"/>
                <a:ea typeface="標楷體"/>
              </a:rPr>
              <a:t>Message Authentication Code Protocol</a:t>
            </a:r>
            <a:r>
              <a:rPr lang="zh-TW" altLang="en-US" b="1" kern="100" baseline="0" smtClean="0">
                <a:latin typeface="Arial"/>
                <a:ea typeface="標楷體"/>
              </a:rPr>
              <a:t>」，也可簡寫成 </a:t>
            </a:r>
            <a:r>
              <a:rPr lang="en-US" altLang="zh-TW" b="1" kern="100" baseline="0" smtClean="0">
                <a:latin typeface="Arial"/>
                <a:ea typeface="標楷體"/>
              </a:rPr>
              <a:t>Counter Mode CBC-MAC Protocol</a:t>
            </a:r>
            <a:r>
              <a:rPr lang="zh-TW" altLang="en-US" b="1" kern="100" baseline="0" smtClean="0">
                <a:latin typeface="Arial"/>
                <a:ea typeface="標楷體"/>
              </a:rPr>
              <a:t>。</a:t>
            </a:r>
          </a:p>
          <a:p>
            <a:pPr marR="0" lvl="0" rtl="0"/>
            <a:r>
              <a:rPr lang="zh-TW" altLang="en-US" b="1" kern="100" baseline="0" smtClean="0">
                <a:latin typeface="Arial"/>
                <a:ea typeface="標楷體"/>
              </a:rPr>
              <a:t>根據 </a:t>
            </a:r>
            <a:r>
              <a:rPr lang="en-US" altLang="zh-TW" b="1" kern="100" baseline="0" smtClean="0">
                <a:latin typeface="Arial"/>
                <a:ea typeface="標楷體"/>
              </a:rPr>
              <a:t>IEEE </a:t>
            </a:r>
            <a:r>
              <a:rPr lang="zh-TW" altLang="en-US" b="1" kern="100" baseline="0" smtClean="0">
                <a:latin typeface="Arial"/>
                <a:ea typeface="標楷體"/>
              </a:rPr>
              <a:t>所制定的標準，一個無線網路必須提供三項基本網路安全服務包含：身分認證、資料保密、與資料完整性。</a:t>
            </a:r>
            <a:r>
              <a:rPr lang="en-US" altLang="zh-TW" b="1" kern="100" baseline="0" smtClean="0">
                <a:latin typeface="Arial"/>
                <a:ea typeface="標楷體"/>
              </a:rPr>
              <a:t>IEEE 802.11 </a:t>
            </a:r>
            <a:r>
              <a:rPr lang="zh-TW" altLang="en-US" b="1" kern="100" baseline="0" smtClean="0">
                <a:latin typeface="Arial"/>
                <a:ea typeface="標楷體"/>
              </a:rPr>
              <a:t>提供的安全機制如下表 </a:t>
            </a:r>
            <a:r>
              <a:rPr lang="en-US" altLang="zh-TW" b="1" kern="100" baseline="0" smtClean="0">
                <a:latin typeface="Arial"/>
                <a:ea typeface="標楷體"/>
              </a:rPr>
              <a:t>14</a:t>
            </a:r>
            <a:r>
              <a:rPr lang="en-US" altLang="zh-TW" b="1" kern="100" baseline="0" smtClean="0">
                <a:latin typeface="Times New Roman"/>
                <a:ea typeface="標楷體"/>
              </a:rPr>
              <a:t>-</a:t>
            </a:r>
            <a:r>
              <a:rPr lang="en-US" altLang="zh-TW" b="1" kern="100" baseline="0" smtClean="0">
                <a:latin typeface="Arial"/>
                <a:ea typeface="標楷體"/>
              </a:rPr>
              <a:t>3</a:t>
            </a:r>
            <a:r>
              <a:rPr lang="zh-TW" altLang="en-US" b="1" kern="100" baseline="0" smtClean="0">
                <a:latin typeface="Arial"/>
                <a:ea typeface="標楷體"/>
              </a:rPr>
              <a:t>所示。其中使用</a:t>
            </a:r>
            <a:r>
              <a:rPr lang="en-US" altLang="zh-TW" b="1" kern="100" baseline="0" smtClean="0">
                <a:latin typeface="Arial"/>
                <a:ea typeface="標楷體"/>
              </a:rPr>
              <a:t>RC4</a:t>
            </a:r>
            <a:r>
              <a:rPr lang="zh-TW" altLang="en-US" b="1" kern="100" baseline="0" smtClean="0">
                <a:latin typeface="Arial"/>
                <a:ea typeface="標楷體"/>
              </a:rPr>
              <a:t>做加密以及</a:t>
            </a:r>
            <a:r>
              <a:rPr lang="en-US" altLang="zh-TW" b="1" kern="100" baseline="0" smtClean="0">
                <a:latin typeface="Arial"/>
                <a:ea typeface="標楷體"/>
              </a:rPr>
              <a:t>CRC ( cyclic redundancy check )</a:t>
            </a:r>
            <a:r>
              <a:rPr lang="zh-TW" altLang="en-US" b="1" kern="100" baseline="0" smtClean="0">
                <a:latin typeface="Arial"/>
                <a:ea typeface="標楷體"/>
              </a:rPr>
              <a:t> 做資料完整性的檢查。</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4D281143-550D-4B93-93F9-6AA1DF8067B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59832" y="2060848"/>
            <a:ext cx="3062057" cy="369332"/>
          </a:xfrm>
          <a:prstGeom prst="rect">
            <a:avLst/>
          </a:prstGeom>
        </p:spPr>
        <p:txBody>
          <a:bodyPr wrap="none">
            <a:spAutoFit/>
          </a:bodyPr>
          <a:lstStyle/>
          <a:p>
            <a:r>
              <a:rPr lang="zh-TW" altLang="zh-TW" dirty="0"/>
              <a:t>表</a:t>
            </a:r>
            <a:r>
              <a:rPr lang="en-US" altLang="zh-TW" dirty="0"/>
              <a:t> 14-3  IEEE 802.11 </a:t>
            </a:r>
            <a:r>
              <a:rPr lang="zh-TW" altLang="zh-TW" dirty="0"/>
              <a:t>安全機制</a:t>
            </a:r>
            <a:endParaRPr lang="zh-TW" altLang="en-US" dirty="0"/>
          </a:p>
        </p:txBody>
      </p:sp>
      <p:sp>
        <p:nvSpPr>
          <p:cNvPr id="4" name="投影片編號版面配置區 3"/>
          <p:cNvSpPr>
            <a:spLocks noGrp="1"/>
          </p:cNvSpPr>
          <p:nvPr>
            <p:ph type="sldNum" sz="quarter" idx="10"/>
          </p:nvPr>
        </p:nvSpPr>
        <p:spPr/>
        <p:txBody>
          <a:bodyPr/>
          <a:lstStyle/>
          <a:p>
            <a:fld id="{8C159589-B5E8-4BB4-8E77-B07B745947C1}" type="slidenum">
              <a:rPr lang="zh-TW" altLang="en-US" smtClean="0"/>
              <a:pPr/>
              <a:t>26</a:t>
            </a:fld>
            <a:endParaRPr lang="zh-TW" altLang="en-US"/>
          </a:p>
        </p:txBody>
      </p:sp>
      <p:pic>
        <p:nvPicPr>
          <p:cNvPr id="15361" name="Picture 1"/>
          <p:cNvPicPr>
            <a:picLocks noChangeAspect="1" noChangeArrowheads="1"/>
          </p:cNvPicPr>
          <p:nvPr/>
        </p:nvPicPr>
        <p:blipFill>
          <a:blip r:embed="rId2" cstate="print"/>
          <a:srcRect/>
          <a:stretch>
            <a:fillRect/>
          </a:stretch>
        </p:blipFill>
        <p:spPr bwMode="auto">
          <a:xfrm>
            <a:off x="1043608" y="2636912"/>
            <a:ext cx="6944772" cy="201622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身分認證</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dirty="0" smtClean="0">
                <a:latin typeface="Arial"/>
                <a:ea typeface="標楷體"/>
              </a:rPr>
              <a:t>在無線網路環境中必須對使用者的身份進行辨識與驗證。身分認證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authentication</a:t>
            </a:r>
            <a:r>
              <a:rPr lang="zh-TW" altLang="en-US" b="1" kern="100" baseline="0" dirty="0" smtClean="0">
                <a:latin typeface="Arial"/>
                <a:ea typeface="標楷體"/>
              </a:rPr>
              <a:t> </a:t>
            </a:r>
            <a:r>
              <a:rPr lang="en-US" altLang="zh-TW" b="1" kern="100" baseline="0" dirty="0" smtClean="0">
                <a:latin typeface="Arial"/>
                <a:ea typeface="標楷體"/>
              </a:rPr>
              <a:t>) </a:t>
            </a:r>
            <a:r>
              <a:rPr lang="zh-TW" altLang="en-US" b="1" kern="100" baseline="0" dirty="0" smtClean="0">
                <a:latin typeface="Arial"/>
                <a:ea typeface="標楷體"/>
              </a:rPr>
              <a:t>的目的是確認對方身份的合法性，也就是雙方進行通訊之前，必須先經過身分認證的程序。</a:t>
            </a:r>
            <a:r>
              <a:rPr lang="en-US" altLang="zh-TW" b="1" kern="100" baseline="0" dirty="0" smtClean="0">
                <a:latin typeface="Arial"/>
                <a:ea typeface="標楷體"/>
              </a:rPr>
              <a:t>IEEE 802.11 </a:t>
            </a:r>
            <a:r>
              <a:rPr lang="zh-TW" altLang="en-US" b="1" kern="100" baseline="0" dirty="0" smtClean="0">
                <a:latin typeface="Arial"/>
                <a:ea typeface="標楷體"/>
              </a:rPr>
              <a:t>的身分認證模式，基本上分兩大類：未加密認證、與加密認證。未加密認證，包含：開放系統認證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open system</a:t>
            </a:r>
            <a:r>
              <a:rPr lang="zh-TW" altLang="en-US" b="1" kern="100" baseline="0" dirty="0" smtClean="0">
                <a:latin typeface="Arial"/>
                <a:ea typeface="標楷體"/>
              </a:rPr>
              <a:t> </a:t>
            </a:r>
            <a:r>
              <a:rPr lang="en-US" altLang="zh-TW" b="1" kern="100" baseline="0" dirty="0" smtClean="0">
                <a:latin typeface="Arial"/>
                <a:ea typeface="標楷體"/>
              </a:rPr>
              <a:t>authentication</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、封閉系統認證 </a:t>
            </a:r>
            <a:r>
              <a:rPr lang="en-US" altLang="zh-TW" b="1" kern="100" baseline="0" dirty="0" smtClean="0">
                <a:latin typeface="Arial"/>
                <a:ea typeface="標楷體"/>
              </a:rPr>
              <a:t>( closed system</a:t>
            </a:r>
            <a:r>
              <a:rPr lang="zh-TW" altLang="en-US" b="1" kern="100" baseline="0" dirty="0" smtClean="0">
                <a:latin typeface="Arial"/>
                <a:ea typeface="標楷體"/>
              </a:rPr>
              <a:t> </a:t>
            </a:r>
            <a:r>
              <a:rPr lang="en-US" altLang="zh-TW" b="1" kern="100" baseline="0" dirty="0" smtClean="0">
                <a:latin typeface="Arial"/>
                <a:ea typeface="標楷體"/>
              </a:rPr>
              <a:t>authentication</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兩種。加密認證，即是分享密鑰認證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shared key</a:t>
            </a:r>
            <a:r>
              <a:rPr lang="zh-TW" altLang="en-US" b="1" kern="100" baseline="0" dirty="0" smtClean="0">
                <a:latin typeface="Arial"/>
                <a:ea typeface="標楷體"/>
              </a:rPr>
              <a:t> </a:t>
            </a:r>
            <a:r>
              <a:rPr lang="en-US" altLang="zh-TW" b="1" kern="100" baseline="0" dirty="0" smtClean="0">
                <a:latin typeface="Arial"/>
                <a:ea typeface="標楷體"/>
              </a:rPr>
              <a:t>authentication )</a:t>
            </a:r>
            <a:r>
              <a:rPr lang="zh-TW" altLang="en-US" b="1" kern="100" baseline="0" dirty="0" smtClean="0">
                <a:latin typeface="Arial"/>
                <a:ea typeface="標楷體"/>
              </a:rPr>
              <a:t>。分享密鑰認證也稱為詢問與回應認證 </a:t>
            </a:r>
            <a:r>
              <a:rPr lang="en-US" altLang="zh-TW" b="1" kern="100" baseline="0" dirty="0" smtClean="0">
                <a:latin typeface="Arial"/>
                <a:ea typeface="標楷體"/>
              </a:rPr>
              <a:t>( challenge and response authentication )</a:t>
            </a:r>
            <a:r>
              <a:rPr lang="zh-TW" altLang="en-US" b="1" kern="100" baseline="0" dirty="0" smtClean="0">
                <a:latin typeface="Arial"/>
                <a:ea typeface="標楷體"/>
              </a:rPr>
              <a:t>。圖</a:t>
            </a:r>
            <a:r>
              <a:rPr lang="en-US" altLang="zh-TW" b="1" kern="100" baseline="0" dirty="0" smtClean="0">
                <a:latin typeface="Arial"/>
                <a:ea typeface="標楷體"/>
              </a:rPr>
              <a:t>14-5 </a:t>
            </a:r>
            <a:r>
              <a:rPr lang="zh-TW" altLang="en-US" b="1" kern="100" baseline="0" dirty="0" smtClean="0">
                <a:latin typeface="Arial"/>
                <a:ea typeface="標楷體"/>
              </a:rPr>
              <a:t>是</a:t>
            </a:r>
            <a:r>
              <a:rPr lang="en-US" altLang="zh-TW" b="1" kern="100" baseline="0" dirty="0" smtClean="0">
                <a:latin typeface="Arial"/>
                <a:ea typeface="標楷體"/>
              </a:rPr>
              <a:t>IEEE 802.11</a:t>
            </a:r>
            <a:r>
              <a:rPr lang="zh-TW" altLang="en-US" b="1" kern="100" baseline="0" dirty="0" smtClean="0">
                <a:latin typeface="Arial"/>
                <a:ea typeface="標楷體"/>
              </a:rPr>
              <a:t>認證分類圖。</a:t>
            </a:r>
          </a:p>
          <a:p>
            <a:pPr marR="0" lvl="0" rtl="0"/>
            <a:r>
              <a:rPr lang="zh-TW" altLang="en-US" b="1" kern="100" baseline="0" dirty="0" smtClean="0">
                <a:solidFill>
                  <a:srgbClr val="000000"/>
                </a:solidFill>
                <a:latin typeface="Arial"/>
                <a:ea typeface="標楷體"/>
              </a:rPr>
              <a:t>在無線區域網路，可能由一個或多個無線存取器</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無線基地台</a:t>
            </a:r>
            <a:r>
              <a:rPr lang="en-US" altLang="zh-TW" b="1" kern="100" baseline="0" dirty="0" smtClean="0">
                <a:solidFill>
                  <a:srgbClr val="000000"/>
                </a:solidFill>
                <a:latin typeface="Arial"/>
                <a:ea typeface="標楷體"/>
              </a:rPr>
              <a:t>) </a:t>
            </a:r>
            <a:r>
              <a:rPr lang="zh-TW" altLang="en-US" b="1" kern="100" baseline="0" dirty="0" smtClean="0">
                <a:solidFill>
                  <a:srgbClr val="000000"/>
                </a:solidFill>
                <a:latin typeface="Arial"/>
                <a:ea typeface="標楷體"/>
              </a:rPr>
              <a:t>形成一個</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服務區域</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 </a:t>
            </a:r>
            <a:r>
              <a:rPr lang="en-US" altLang="zh-TW" b="1" kern="100" baseline="0" dirty="0" smtClean="0">
                <a:solidFill>
                  <a:srgbClr val="000000"/>
                </a:solidFill>
                <a:latin typeface="Arial"/>
                <a:ea typeface="標楷體"/>
              </a:rPr>
              <a:t>service set</a:t>
            </a:r>
            <a:r>
              <a:rPr lang="zh-TW" altLang="en-US" b="1" kern="100" baseline="0" dirty="0" smtClean="0">
                <a:solidFill>
                  <a:srgbClr val="000000"/>
                </a:solidFill>
                <a:latin typeface="Arial"/>
                <a:ea typeface="標楷體"/>
              </a:rPr>
              <a:t> </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。每個服務區域都會取一個容易辨識的代號，稱為</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服務域名</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 </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 </a:t>
            </a:r>
            <a:r>
              <a:rPr lang="en-US" altLang="zh-TW" b="1" kern="100" baseline="0" dirty="0" smtClean="0">
                <a:solidFill>
                  <a:srgbClr val="000000"/>
                </a:solidFill>
                <a:latin typeface="Arial"/>
                <a:ea typeface="標楷體"/>
              </a:rPr>
              <a:t>service set identifier</a:t>
            </a:r>
            <a:r>
              <a:rPr lang="zh-TW" altLang="en-US" b="1" kern="100" baseline="0" dirty="0" smtClean="0">
                <a:solidFill>
                  <a:srgbClr val="000000"/>
                </a:solidFill>
                <a:latin typeface="Arial"/>
                <a:ea typeface="標楷體"/>
              </a:rPr>
              <a:t>；</a:t>
            </a:r>
            <a:r>
              <a:rPr lang="en-US" altLang="zh-TW" b="1" kern="100" baseline="0" dirty="0" smtClean="0">
                <a:solidFill>
                  <a:srgbClr val="000000"/>
                </a:solidFill>
                <a:latin typeface="Arial"/>
                <a:ea typeface="標楷體"/>
              </a:rPr>
              <a:t>SSID</a:t>
            </a:r>
            <a:r>
              <a:rPr lang="zh-TW" altLang="en-US" b="1" kern="100" baseline="0" dirty="0" smtClean="0">
                <a:solidFill>
                  <a:srgbClr val="000000"/>
                </a:solidFill>
                <a:latin typeface="Arial"/>
                <a:ea typeface="標楷體"/>
              </a:rPr>
              <a:t> </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。未加密認證的模式即是以 </a:t>
            </a:r>
            <a:r>
              <a:rPr lang="en-US" altLang="zh-TW" b="1" kern="100" baseline="0" dirty="0" smtClean="0">
                <a:solidFill>
                  <a:srgbClr val="000000"/>
                </a:solidFill>
                <a:latin typeface="Arial"/>
                <a:ea typeface="標楷體"/>
              </a:rPr>
              <a:t>SSID</a:t>
            </a:r>
            <a:r>
              <a:rPr lang="zh-TW" altLang="en-US" b="1" kern="100" baseline="0" dirty="0" smtClean="0">
                <a:solidFill>
                  <a:srgbClr val="000000"/>
                </a:solidFill>
                <a:latin typeface="Arial"/>
                <a:ea typeface="標楷體"/>
              </a:rPr>
              <a:t>作為最基本的認證方式，用戶只要設定無線網卡加入某個服務域名即能與該存取器連線。在資訊安全的角度，無線網路的服務域名是攻擊者要取得的一項重要資訊。在未加密認證的模式，基本上只要用戶向存取器提出正確的 </a:t>
            </a:r>
            <a:r>
              <a:rPr lang="en-US" altLang="zh-TW" b="1" kern="100" baseline="0" dirty="0" smtClean="0">
                <a:solidFill>
                  <a:srgbClr val="000000"/>
                </a:solidFill>
                <a:latin typeface="Arial"/>
                <a:ea typeface="標楷體"/>
              </a:rPr>
              <a:t>SSID</a:t>
            </a:r>
            <a:r>
              <a:rPr lang="zh-TW" altLang="en-US" b="1" kern="100" baseline="0" dirty="0" smtClean="0">
                <a:solidFill>
                  <a:srgbClr val="000000"/>
                </a:solidFill>
                <a:latin typeface="Arial"/>
                <a:ea typeface="標楷體"/>
              </a:rPr>
              <a:t>，存取器就接受用戶的登入請求。</a:t>
            </a:r>
            <a:endParaRPr lang="zh-TW" altLang="en-US" b="1" kern="100" baseline="0" dirty="0" smtClean="0">
              <a:solidFill>
                <a:srgbClr val="000000"/>
              </a:solidFill>
              <a:latin typeface="Times New Roman"/>
              <a:ea typeface="標楷體"/>
            </a:endParaRPr>
          </a:p>
        </p:txBody>
      </p:sp>
      <p:sp>
        <p:nvSpPr>
          <p:cNvPr id="4" name="日期版面配置區 3"/>
          <p:cNvSpPr>
            <a:spLocks noGrp="1"/>
          </p:cNvSpPr>
          <p:nvPr>
            <p:ph type="dt" sz="half" idx="10"/>
          </p:nvPr>
        </p:nvSpPr>
        <p:spPr/>
        <p:txBody>
          <a:bodyPr/>
          <a:lstStyle/>
          <a:p>
            <a:fld id="{F2AFE1F5-87FA-4E07-A73A-9470BA01329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347864" y="4869160"/>
            <a:ext cx="2681055" cy="369332"/>
          </a:xfrm>
          <a:prstGeom prst="rect">
            <a:avLst/>
          </a:prstGeom>
        </p:spPr>
        <p:txBody>
          <a:bodyPr wrap="none">
            <a:spAutoFit/>
          </a:bodyPr>
          <a:lstStyle/>
          <a:p>
            <a:r>
              <a:rPr lang="zh-TW" altLang="zh-TW" dirty="0"/>
              <a:t>圖</a:t>
            </a:r>
            <a:r>
              <a:rPr lang="en-US" altLang="zh-TW" dirty="0"/>
              <a:t> </a:t>
            </a:r>
            <a:r>
              <a:rPr lang="en-US" altLang="zh-TW" dirty="0" smtClean="0"/>
              <a:t>14-5 </a:t>
            </a:r>
            <a:r>
              <a:rPr lang="en-US" altLang="zh-TW" dirty="0"/>
              <a:t>802.11 </a:t>
            </a:r>
            <a:r>
              <a:rPr lang="zh-TW" altLang="zh-TW" dirty="0"/>
              <a:t>認證分類</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28</a:t>
            </a:fld>
            <a:endParaRPr lang="zh-TW" altLang="en-US"/>
          </a:p>
        </p:txBody>
      </p:sp>
      <p:pic>
        <p:nvPicPr>
          <p:cNvPr id="13329" name="Picture 17"/>
          <p:cNvPicPr>
            <a:picLocks noChangeAspect="1" noChangeArrowheads="1"/>
          </p:cNvPicPr>
          <p:nvPr/>
        </p:nvPicPr>
        <p:blipFill>
          <a:blip r:embed="rId2" cstate="print"/>
          <a:srcRect/>
          <a:stretch>
            <a:fillRect/>
          </a:stretch>
        </p:blipFill>
        <p:spPr bwMode="auto">
          <a:xfrm>
            <a:off x="1835696" y="1052736"/>
            <a:ext cx="5736491" cy="385740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開放系統認證</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zh-TW" altLang="en-US" b="1" kern="100" baseline="0" dirty="0" smtClean="0">
                <a:latin typeface="Arial"/>
                <a:ea typeface="標楷體"/>
              </a:rPr>
              <a:t>開放系統認證：開放系統認證可以說是所有認證方法中最簡單的一種。事實上就是一種不需要認證演算法的認證方法。在開放系統認證模式下，存取器 </a:t>
            </a:r>
            <a:r>
              <a:rPr lang="en-US" altLang="zh-TW" b="1" kern="100" baseline="0" dirty="0" smtClean="0">
                <a:latin typeface="Arial"/>
                <a:ea typeface="標楷體"/>
              </a:rPr>
              <a:t>( </a:t>
            </a:r>
            <a:r>
              <a:rPr lang="zh-TW" altLang="en-US" b="1" kern="100" baseline="0" dirty="0" smtClean="0">
                <a:latin typeface="Arial"/>
                <a:ea typeface="標楷體"/>
              </a:rPr>
              <a:t>基地台 </a:t>
            </a:r>
            <a:r>
              <a:rPr lang="en-US" altLang="zh-TW" b="1" kern="100" baseline="0" dirty="0" smtClean="0">
                <a:latin typeface="Arial"/>
                <a:ea typeface="標楷體"/>
              </a:rPr>
              <a:t>) </a:t>
            </a:r>
            <a:r>
              <a:rPr lang="zh-TW" altLang="en-US" b="1" kern="100" baseline="0" dirty="0" smtClean="0">
                <a:latin typeface="Arial"/>
                <a:ea typeface="標楷體"/>
              </a:rPr>
              <a:t>會對空白的服務域名 </a:t>
            </a:r>
            <a:r>
              <a:rPr lang="en-US" altLang="zh-TW" b="1" kern="100" baseline="0" dirty="0" smtClean="0">
                <a:latin typeface="Arial"/>
                <a:ea typeface="標楷體"/>
              </a:rPr>
              <a:t>( null SSID ) </a:t>
            </a:r>
            <a:r>
              <a:rPr lang="zh-TW" altLang="en-US" b="1" kern="100" baseline="0" dirty="0" smtClean="0">
                <a:latin typeface="Arial"/>
                <a:ea typeface="標楷體"/>
              </a:rPr>
              <a:t>做回應，即存取器會回應自己的</a:t>
            </a:r>
            <a:r>
              <a:rPr lang="en-US" altLang="zh-TW" b="1" kern="100" baseline="0" dirty="0" smtClean="0">
                <a:latin typeface="Arial"/>
                <a:ea typeface="標楷體"/>
              </a:rPr>
              <a:t>SSID</a:t>
            </a:r>
            <a:r>
              <a:rPr lang="zh-TW" altLang="en-US" b="1" kern="100" baseline="0" dirty="0" smtClean="0">
                <a:latin typeface="Arial"/>
                <a:ea typeface="標楷體"/>
              </a:rPr>
              <a:t>給用戶。</a:t>
            </a:r>
            <a:endParaRPr lang="en-US" altLang="zh-TW" b="1" kern="100" baseline="0" dirty="0" smtClean="0">
              <a:latin typeface="Arial"/>
              <a:ea typeface="標楷體"/>
            </a:endParaRPr>
          </a:p>
          <a:p>
            <a:pPr marR="0" lvl="0" rtl="0"/>
            <a:r>
              <a:rPr lang="zh-TW" altLang="en-US" b="1" kern="100" baseline="0" dirty="0" smtClean="0">
                <a:latin typeface="Arial"/>
                <a:ea typeface="標楷體"/>
              </a:rPr>
              <a:t>例如，使用</a:t>
            </a:r>
            <a:r>
              <a:rPr lang="en-US" altLang="zh-TW" b="1" kern="100" baseline="0" dirty="0" smtClean="0">
                <a:latin typeface="Arial"/>
                <a:ea typeface="標楷體"/>
              </a:rPr>
              <a:t>Windows</a:t>
            </a:r>
            <a:r>
              <a:rPr lang="zh-TW" altLang="en-US" b="1" kern="100" baseline="0" dirty="0" smtClean="0">
                <a:latin typeface="Arial"/>
                <a:ea typeface="標楷體"/>
              </a:rPr>
              <a:t> </a:t>
            </a:r>
            <a:r>
              <a:rPr lang="en-US" altLang="zh-TW" b="1" kern="100" baseline="0" dirty="0" smtClean="0">
                <a:latin typeface="Arial"/>
                <a:ea typeface="標楷體"/>
              </a:rPr>
              <a:t>8</a:t>
            </a:r>
            <a:r>
              <a:rPr lang="zh-TW" altLang="en-US" b="1" kern="100" baseline="0" dirty="0" smtClean="0">
                <a:latin typeface="Arial"/>
                <a:ea typeface="標楷體"/>
              </a:rPr>
              <a:t>或 </a:t>
            </a:r>
            <a:r>
              <a:rPr lang="en-US" altLang="zh-TW" b="1" kern="100" baseline="0" dirty="0" smtClean="0">
                <a:latin typeface="Arial"/>
                <a:ea typeface="標楷體"/>
              </a:rPr>
              <a:t>Windows 10 </a:t>
            </a:r>
            <a:r>
              <a:rPr lang="zh-TW" altLang="en-US" b="1" kern="100" baseline="0" dirty="0" smtClean="0">
                <a:latin typeface="Arial"/>
                <a:ea typeface="標楷體"/>
              </a:rPr>
              <a:t>作業系統，在桌面點擊無線網路圖像 </a:t>
            </a:r>
            <a:r>
              <a:rPr lang="en-US" altLang="zh-TW" b="1" kern="100" baseline="0" dirty="0" smtClean="0">
                <a:latin typeface="Arial"/>
                <a:ea typeface="標楷體"/>
              </a:rPr>
              <a:t>(</a:t>
            </a:r>
            <a:r>
              <a:rPr lang="zh-TW" altLang="en-US" b="1" kern="100" baseline="0" dirty="0" smtClean="0">
                <a:latin typeface="Arial"/>
                <a:ea typeface="標楷體"/>
              </a:rPr>
              <a:t> 網際網路存取 </a:t>
            </a:r>
            <a:r>
              <a:rPr lang="en-US" altLang="zh-TW" b="1" kern="100" baseline="0" dirty="0" smtClean="0">
                <a:latin typeface="Arial"/>
                <a:ea typeface="標楷體"/>
              </a:rPr>
              <a:t>)</a:t>
            </a:r>
            <a:r>
              <a:rPr lang="zh-TW" altLang="en-US" b="1" kern="100" baseline="0" dirty="0" smtClean="0">
                <a:latin typeface="Arial"/>
                <a:ea typeface="標楷體"/>
              </a:rPr>
              <a:t> 時，會出現可使用的無線網路清單，即是這種工作原理。在這種認證方式下，任何人都可以取得 </a:t>
            </a:r>
            <a:r>
              <a:rPr lang="en-US" altLang="zh-TW" b="1" kern="100" baseline="0" dirty="0" smtClean="0">
                <a:latin typeface="Arial"/>
                <a:ea typeface="標楷體"/>
              </a:rPr>
              <a:t>SSID </a:t>
            </a:r>
            <a:r>
              <a:rPr lang="zh-TW" altLang="en-US" b="1" kern="100" baseline="0" dirty="0" smtClean="0">
                <a:latin typeface="Arial"/>
                <a:ea typeface="標楷體"/>
              </a:rPr>
              <a:t>並且與存取器進行連線。如圖 </a:t>
            </a:r>
            <a:r>
              <a:rPr lang="en-US" altLang="zh-TW" b="1" kern="100" baseline="0" dirty="0" smtClean="0">
                <a:latin typeface="Arial"/>
                <a:ea typeface="標楷體"/>
              </a:rPr>
              <a:t>14-6</a:t>
            </a:r>
            <a:r>
              <a:rPr lang="zh-TW" altLang="en-US" b="1" kern="100" baseline="0" dirty="0" smtClean="0">
                <a:latin typeface="Arial"/>
                <a:ea typeface="標楷體"/>
              </a:rPr>
              <a:t>所示。這種做法可以說是完全沒有任何安全防護的認證方式。 </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BEBFB64D-8680-4334-8679-EA7C2F8C0F55}"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14.1 </a:t>
            </a:r>
            <a:r>
              <a:rPr lang="zh-TW" altLang="en-US" b="1" kern="2600" baseline="0" smtClean="0">
                <a:latin typeface="Arial"/>
                <a:ea typeface="標楷體"/>
              </a:rPr>
              <a:t>簡介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dirty="0" smtClean="0">
                <a:latin typeface="Arial"/>
                <a:ea typeface="標楷體"/>
              </a:rPr>
              <a:t>在現代的生活中，行動通訊 </a:t>
            </a:r>
            <a:r>
              <a:rPr lang="en-US" altLang="zh-TW" b="1" kern="100" baseline="0" dirty="0" smtClean="0">
                <a:latin typeface="Arial"/>
                <a:ea typeface="標楷體"/>
              </a:rPr>
              <a:t>( mobile communications ) </a:t>
            </a:r>
            <a:r>
              <a:rPr lang="zh-TW" altLang="en-US" b="1" kern="100" baseline="0" dirty="0" smtClean="0">
                <a:latin typeface="Arial"/>
                <a:ea typeface="標楷體"/>
              </a:rPr>
              <a:t>與無線通訊 </a:t>
            </a:r>
            <a:r>
              <a:rPr lang="en-US" altLang="zh-TW" b="1" kern="100" baseline="0" dirty="0" smtClean="0">
                <a:latin typeface="Arial"/>
                <a:ea typeface="標楷體"/>
              </a:rPr>
              <a:t>( wireless communications ) </a:t>
            </a:r>
            <a:r>
              <a:rPr lang="zh-TW" altLang="en-US" b="1" kern="100" baseline="0" dirty="0" smtClean="0">
                <a:latin typeface="Arial"/>
                <a:ea typeface="標楷體"/>
              </a:rPr>
              <a:t>的應用無所不在。根據行動電話的趨勢報告，到</a:t>
            </a:r>
            <a:r>
              <a:rPr lang="en-US" altLang="zh-TW" b="1" kern="100" baseline="0" dirty="0" smtClean="0">
                <a:latin typeface="Arial"/>
                <a:ea typeface="標楷體"/>
              </a:rPr>
              <a:t>2015</a:t>
            </a:r>
            <a:r>
              <a:rPr lang="zh-TW" altLang="en-US" b="1" kern="100" baseline="0" dirty="0" smtClean="0">
                <a:latin typeface="Arial"/>
                <a:ea typeface="標楷體"/>
              </a:rPr>
              <a:t>年行動電話達到約</a:t>
            </a:r>
            <a:r>
              <a:rPr lang="en-US" altLang="zh-TW" b="1" kern="100" baseline="0" dirty="0" smtClean="0">
                <a:latin typeface="Arial"/>
                <a:ea typeface="標楷體"/>
              </a:rPr>
              <a:t>75</a:t>
            </a:r>
            <a:r>
              <a:rPr lang="zh-TW" altLang="en-US" b="1" kern="100" baseline="0" dirty="0" smtClean="0">
                <a:latin typeface="Arial"/>
                <a:ea typeface="標楷體"/>
              </a:rPr>
              <a:t>億個用戶，超越全球總人口數；並預估到了</a:t>
            </a:r>
            <a:r>
              <a:rPr lang="en-US" altLang="zh-TW" b="1" kern="100" baseline="0" dirty="0" smtClean="0">
                <a:latin typeface="Arial"/>
                <a:ea typeface="標楷體"/>
              </a:rPr>
              <a:t>2019</a:t>
            </a:r>
            <a:r>
              <a:rPr lang="zh-TW" altLang="en-US" b="1" kern="100" baseline="0" dirty="0" smtClean="0">
                <a:latin typeface="Arial"/>
                <a:ea typeface="標楷體"/>
              </a:rPr>
              <a:t>年全球行動電話用戶數將增加到</a:t>
            </a:r>
            <a:r>
              <a:rPr lang="en-US" altLang="zh-TW" b="1" kern="100" baseline="0" dirty="0" smtClean="0">
                <a:latin typeface="Arial"/>
                <a:ea typeface="標楷體"/>
              </a:rPr>
              <a:t>92</a:t>
            </a:r>
            <a:r>
              <a:rPr lang="zh-TW" altLang="en-US" b="1" kern="100" baseline="0" dirty="0" smtClean="0">
                <a:latin typeface="Arial"/>
                <a:ea typeface="標楷體"/>
              </a:rPr>
              <a:t>億。</a:t>
            </a:r>
          </a:p>
          <a:p>
            <a:pPr marR="0" lvl="0" rtl="0"/>
            <a:r>
              <a:rPr lang="zh-TW" altLang="en-US" b="1" kern="100" baseline="0" dirty="0" smtClean="0">
                <a:latin typeface="Arial"/>
                <a:ea typeface="標楷體"/>
              </a:rPr>
              <a:t>無線通訊是指多個裝置節點之間不經過纜線做媒介，而進行的遠距離傳輸。無線通訊技術可以應用在固定式、移動式或可攜式的各種裝置環境。</a:t>
            </a:r>
          </a:p>
          <a:p>
            <a:pPr marR="0" lvl="0" rtl="0"/>
            <a:r>
              <a:rPr lang="zh-TW" altLang="en-US" b="1" kern="100" baseline="0" dirty="0" smtClean="0">
                <a:latin typeface="Arial"/>
                <a:ea typeface="標楷體"/>
              </a:rPr>
              <a:t>行動通訊是一種無線通訊的技術。無線通訊技術最廣泛的應用之一，應該是行動電話。</a:t>
            </a:r>
          </a:p>
          <a:p>
            <a:pPr marR="0" lvl="0" rtl="0"/>
            <a:r>
              <a:rPr lang="en-US" altLang="zh-TW" b="1" kern="100" baseline="0" dirty="0" smtClean="0">
                <a:latin typeface="Arial"/>
                <a:ea typeface="標楷體"/>
              </a:rPr>
              <a:t>『</a:t>
            </a:r>
            <a:r>
              <a:rPr lang="zh-TW" altLang="en-US" b="1" kern="100" baseline="0" dirty="0" smtClean="0">
                <a:latin typeface="Arial"/>
                <a:ea typeface="標楷體"/>
              </a:rPr>
              <a:t>近場通訊</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 near field communication</a:t>
            </a:r>
            <a:r>
              <a:rPr lang="zh-TW" altLang="en-US" b="1" kern="100" baseline="0" dirty="0" smtClean="0">
                <a:latin typeface="Arial"/>
                <a:ea typeface="標楷體"/>
              </a:rPr>
              <a:t>；</a:t>
            </a:r>
            <a:r>
              <a:rPr lang="en-US" altLang="zh-TW" b="1" kern="100" baseline="0" dirty="0" smtClean="0">
                <a:latin typeface="Arial"/>
                <a:ea typeface="標楷體"/>
              </a:rPr>
              <a:t>NFC ) </a:t>
            </a:r>
            <a:r>
              <a:rPr lang="zh-TW" altLang="en-US" b="1" kern="100" baseline="0" dirty="0" smtClean="0">
                <a:latin typeface="Arial"/>
                <a:ea typeface="標楷體"/>
              </a:rPr>
              <a:t>又稱為</a:t>
            </a:r>
            <a:r>
              <a:rPr lang="en-US" altLang="zh-TW" b="1" kern="100" baseline="0" dirty="0" smtClean="0">
                <a:latin typeface="Arial"/>
                <a:ea typeface="標楷體"/>
              </a:rPr>
              <a:t>『</a:t>
            </a:r>
            <a:r>
              <a:rPr lang="zh-TW" altLang="en-US" b="1" kern="100" baseline="0" dirty="0" smtClean="0">
                <a:latin typeface="Arial"/>
                <a:ea typeface="標楷體"/>
              </a:rPr>
              <a:t>近距離無線通訊</a:t>
            </a:r>
            <a:r>
              <a:rPr lang="en-US" altLang="zh-TW" b="1" kern="100" baseline="0" dirty="0" smtClean="0">
                <a:latin typeface="Arial"/>
                <a:ea typeface="標楷體"/>
              </a:rPr>
              <a:t>』</a:t>
            </a:r>
            <a:r>
              <a:rPr lang="zh-TW" altLang="en-US" b="1" kern="100" baseline="0" dirty="0" smtClean="0">
                <a:latin typeface="Arial"/>
                <a:ea typeface="標楷體"/>
              </a:rPr>
              <a:t>，是新一代的感應與無線通訊技術。近場通訊是由</a:t>
            </a:r>
            <a:r>
              <a:rPr lang="en-US" altLang="zh-TW" b="1" kern="100" baseline="0" dirty="0" smtClean="0">
                <a:latin typeface="Arial"/>
                <a:ea typeface="標楷體"/>
              </a:rPr>
              <a:t>Nokia</a:t>
            </a:r>
            <a:r>
              <a:rPr lang="zh-TW" altLang="en-US" b="1" kern="100" baseline="0" dirty="0" smtClean="0">
                <a:latin typeface="Arial"/>
                <a:ea typeface="標楷體"/>
              </a:rPr>
              <a:t>、</a:t>
            </a:r>
            <a:r>
              <a:rPr lang="en-US" altLang="zh-TW" b="1" kern="100" baseline="0" dirty="0" smtClean="0">
                <a:latin typeface="Arial"/>
                <a:ea typeface="標楷體"/>
              </a:rPr>
              <a:t>Sony </a:t>
            </a:r>
            <a:r>
              <a:rPr lang="zh-TW" altLang="en-US" b="1" kern="100" baseline="0" dirty="0" smtClean="0">
                <a:latin typeface="Arial"/>
                <a:ea typeface="標楷體"/>
              </a:rPr>
              <a:t>與</a:t>
            </a:r>
            <a:r>
              <a:rPr lang="en-US" altLang="zh-TW" b="1" kern="100" baseline="0" dirty="0" smtClean="0">
                <a:latin typeface="Arial"/>
                <a:ea typeface="標楷體"/>
              </a:rPr>
              <a:t>Philips</a:t>
            </a:r>
            <a:r>
              <a:rPr lang="zh-TW" altLang="en-US" b="1" kern="100" baseline="0" dirty="0" smtClean="0">
                <a:latin typeface="Arial"/>
                <a:ea typeface="標楷體"/>
              </a:rPr>
              <a:t>在</a:t>
            </a:r>
            <a:r>
              <a:rPr lang="en-US" altLang="zh-TW" b="1" kern="100" baseline="0" dirty="0" smtClean="0">
                <a:latin typeface="Arial"/>
                <a:ea typeface="標楷體"/>
              </a:rPr>
              <a:t>2004</a:t>
            </a:r>
            <a:r>
              <a:rPr lang="zh-TW" altLang="en-US" b="1" kern="100" baseline="0" dirty="0" smtClean="0">
                <a:latin typeface="Arial"/>
                <a:ea typeface="標楷體"/>
              </a:rPr>
              <a:t>年成立了</a:t>
            </a:r>
            <a:r>
              <a:rPr lang="en-US" altLang="zh-TW" b="1" kern="100" baseline="0" dirty="0" smtClean="0">
                <a:latin typeface="Arial"/>
                <a:ea typeface="標楷體"/>
              </a:rPr>
              <a:t>NFC </a:t>
            </a:r>
            <a:r>
              <a:rPr lang="zh-TW" altLang="en-US" b="1" kern="100" baseline="0" dirty="0" smtClean="0">
                <a:latin typeface="Arial"/>
                <a:ea typeface="標楷體"/>
              </a:rPr>
              <a:t>論壇並提出來的。</a:t>
            </a:r>
          </a:p>
          <a:p>
            <a:pPr marR="0" lvl="0" rtl="0"/>
            <a:r>
              <a:rPr lang="zh-TW" altLang="en-US" b="1" kern="100" baseline="0" dirty="0" smtClean="0">
                <a:latin typeface="Arial"/>
                <a:ea typeface="標楷體"/>
              </a:rPr>
              <a:t>近場通訊是改良自無線射頻識別 </a:t>
            </a:r>
            <a:r>
              <a:rPr lang="en-US" altLang="zh-TW" b="1" kern="100" baseline="0" dirty="0" smtClean="0">
                <a:latin typeface="Arial"/>
                <a:ea typeface="標楷體"/>
              </a:rPr>
              <a:t>( radio frequency identification</a:t>
            </a:r>
            <a:r>
              <a:rPr lang="zh-TW" altLang="en-US" b="1" kern="100" baseline="0" dirty="0" smtClean="0">
                <a:latin typeface="Arial"/>
                <a:ea typeface="標楷體"/>
              </a:rPr>
              <a:t>；</a:t>
            </a:r>
            <a:r>
              <a:rPr lang="en-US" altLang="zh-TW" b="1" kern="100" baseline="0" dirty="0" smtClean="0">
                <a:latin typeface="Arial"/>
                <a:ea typeface="標楷體"/>
              </a:rPr>
              <a:t>RFID</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技術並結合智慧卡的技術，是一種短距離的高頻無線通訊技術。</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54F35547-5B62-4351-A07C-4E46C91E0D83}"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3</a:t>
            </a:fld>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707904" y="4221088"/>
            <a:ext cx="2390398" cy="369332"/>
          </a:xfrm>
          <a:prstGeom prst="rect">
            <a:avLst/>
          </a:prstGeom>
        </p:spPr>
        <p:txBody>
          <a:bodyPr wrap="none">
            <a:spAutoFit/>
          </a:bodyPr>
          <a:lstStyle/>
          <a:p>
            <a:r>
              <a:rPr lang="zh-TW" altLang="zh-TW" dirty="0"/>
              <a:t>圖</a:t>
            </a:r>
            <a:r>
              <a:rPr lang="en-US" altLang="zh-TW" dirty="0"/>
              <a:t> </a:t>
            </a:r>
            <a:r>
              <a:rPr lang="en-US" altLang="zh-TW" dirty="0" smtClean="0"/>
              <a:t>14-6 </a:t>
            </a:r>
            <a:r>
              <a:rPr lang="zh-TW" altLang="zh-TW" dirty="0" smtClean="0"/>
              <a:t>開放</a:t>
            </a:r>
            <a:r>
              <a:rPr lang="zh-TW" altLang="zh-TW" dirty="0"/>
              <a:t>系統認證</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30</a:t>
            </a:fld>
            <a:endParaRPr lang="zh-TW" altLang="en-US"/>
          </a:p>
        </p:txBody>
      </p:sp>
      <p:pic>
        <p:nvPicPr>
          <p:cNvPr id="14353" name="Picture 17"/>
          <p:cNvPicPr>
            <a:picLocks noChangeAspect="1" noChangeArrowheads="1"/>
          </p:cNvPicPr>
          <p:nvPr/>
        </p:nvPicPr>
        <p:blipFill>
          <a:blip r:embed="rId2" cstate="print"/>
          <a:srcRect/>
          <a:stretch>
            <a:fillRect/>
          </a:stretch>
        </p:blipFill>
        <p:spPr bwMode="auto">
          <a:xfrm>
            <a:off x="1979712" y="1340768"/>
            <a:ext cx="6211396" cy="252028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封閉系統認證</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封閉系統認證：在封閉系統認證，存取器不對空白的服務域名做回應，用戶必須提供正確的 </a:t>
            </a:r>
            <a:r>
              <a:rPr lang="en-US" altLang="zh-TW" b="1" kern="100" baseline="0" smtClean="0">
                <a:latin typeface="Arial"/>
                <a:ea typeface="標楷體"/>
              </a:rPr>
              <a:t>SSID </a:t>
            </a:r>
            <a:r>
              <a:rPr lang="zh-TW" altLang="en-US" b="1" kern="100" baseline="0" smtClean="0">
                <a:latin typeface="Arial"/>
                <a:ea typeface="標楷體"/>
              </a:rPr>
              <a:t>才能與該存取器進行連線。如果把</a:t>
            </a:r>
            <a:r>
              <a:rPr lang="en-US" altLang="zh-TW" b="1" kern="100" baseline="0" smtClean="0">
                <a:latin typeface="Arial"/>
                <a:ea typeface="標楷體"/>
              </a:rPr>
              <a:t>SSID</a:t>
            </a:r>
            <a:r>
              <a:rPr lang="zh-TW" altLang="en-US" b="1" kern="100" baseline="0" smtClean="0">
                <a:latin typeface="Arial"/>
                <a:ea typeface="標楷體"/>
              </a:rPr>
              <a:t>當做密碼一樣看待，這種認證方式似乎是安全的，因為用戶必須提出完全正確的</a:t>
            </a:r>
            <a:r>
              <a:rPr lang="en-US" altLang="zh-TW" b="1" kern="100" baseline="0" smtClean="0">
                <a:latin typeface="Arial"/>
                <a:ea typeface="標楷體"/>
              </a:rPr>
              <a:t>SSID</a:t>
            </a:r>
            <a:r>
              <a:rPr lang="zh-TW" altLang="en-US" b="1" kern="100" baseline="0" smtClean="0">
                <a:latin typeface="Arial"/>
                <a:ea typeface="標楷體"/>
              </a:rPr>
              <a:t>才能連線。但由於無線網路是以無線廣播的方式傳送資料，攻擊者可以採用網路封包分析工具，如</a:t>
            </a:r>
            <a:r>
              <a:rPr lang="en-US" altLang="zh-TW" b="1" kern="100" baseline="0" smtClean="0">
                <a:latin typeface="Arial"/>
                <a:ea typeface="標楷體"/>
              </a:rPr>
              <a:t>Sniffer</a:t>
            </a:r>
            <a:r>
              <a:rPr lang="zh-TW" altLang="en-US" b="1" kern="100" baseline="0" smtClean="0">
                <a:latin typeface="Arial"/>
                <a:ea typeface="標楷體"/>
              </a:rPr>
              <a:t>等，先行取得 </a:t>
            </a:r>
            <a:r>
              <a:rPr lang="en-US" altLang="zh-TW" b="1" kern="100" baseline="0" smtClean="0">
                <a:latin typeface="Arial"/>
                <a:ea typeface="標楷體"/>
              </a:rPr>
              <a:t>SSID</a:t>
            </a:r>
            <a:r>
              <a:rPr lang="zh-TW" altLang="en-US" b="1" kern="100" baseline="0" smtClean="0">
                <a:latin typeface="Arial"/>
                <a:ea typeface="標楷體"/>
              </a:rPr>
              <a:t>，即可成功連線。</a:t>
            </a:r>
            <a:endParaRPr lang="zh-TW" altLang="en-US" b="1" kern="100" baseline="0" smtClean="0">
              <a:solidFill>
                <a:srgbClr val="00B050"/>
              </a:solidFill>
              <a:latin typeface="Times New Roman"/>
              <a:ea typeface="標楷體"/>
            </a:endParaRPr>
          </a:p>
        </p:txBody>
      </p:sp>
      <p:sp>
        <p:nvSpPr>
          <p:cNvPr id="4" name="日期版面配置區 3"/>
          <p:cNvSpPr>
            <a:spLocks noGrp="1"/>
          </p:cNvSpPr>
          <p:nvPr>
            <p:ph type="dt" sz="half" idx="10"/>
          </p:nvPr>
        </p:nvSpPr>
        <p:spPr/>
        <p:txBody>
          <a:bodyPr/>
          <a:lstStyle/>
          <a:p>
            <a:fld id="{E9994A03-119D-4B33-9F70-39BBAE54EF40}"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31</a:t>
            </a:fld>
            <a:endParaRPr lang="zh-TW"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分享密鑰認證</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zh-TW" altLang="en-US" b="1" kern="100" baseline="0" dirty="0" smtClean="0">
                <a:latin typeface="Arial"/>
                <a:ea typeface="標楷體"/>
              </a:rPr>
              <a:t>分享密鑰認證：分享密鑰認證是採用詢問與回應的方式進行身分認證。分享密鑰認證的工作原理，存取器</a:t>
            </a:r>
            <a:r>
              <a:rPr lang="en-US" altLang="zh-TW" b="1" kern="100" baseline="0" dirty="0" smtClean="0">
                <a:latin typeface="Arial"/>
                <a:ea typeface="標楷體"/>
              </a:rPr>
              <a:t>(</a:t>
            </a:r>
            <a:r>
              <a:rPr lang="zh-TW" altLang="en-US" b="1" kern="100" baseline="0" dirty="0" smtClean="0">
                <a:latin typeface="Arial"/>
                <a:ea typeface="標楷體"/>
              </a:rPr>
              <a:t>基地台</a:t>
            </a:r>
            <a:r>
              <a:rPr lang="en-US" altLang="zh-TW" b="1" kern="100" baseline="0" dirty="0" smtClean="0">
                <a:latin typeface="Arial"/>
                <a:ea typeface="標楷體"/>
              </a:rPr>
              <a:t>)</a:t>
            </a:r>
            <a:r>
              <a:rPr lang="zh-TW" altLang="en-US" b="1" kern="100" baseline="0" dirty="0" smtClean="0">
                <a:latin typeface="Arial"/>
                <a:ea typeface="標楷體"/>
              </a:rPr>
              <a:t>與工作站雙方事先都擁有一把分享金鑰 </a:t>
            </a:r>
            <a:r>
              <a:rPr lang="en-US" altLang="zh-TW" b="1" kern="100" baseline="0" dirty="0" smtClean="0">
                <a:latin typeface="Arial"/>
                <a:ea typeface="標楷體"/>
              </a:rPr>
              <a:t>(shared key)</a:t>
            </a:r>
            <a:r>
              <a:rPr lang="zh-TW" altLang="en-US" b="1" kern="100" baseline="0" dirty="0" smtClean="0">
                <a:latin typeface="Arial"/>
                <a:ea typeface="標楷體"/>
              </a:rPr>
              <a:t>。在 </a:t>
            </a:r>
            <a:r>
              <a:rPr lang="en-US" altLang="zh-TW" b="1" kern="100" baseline="0" dirty="0" smtClean="0">
                <a:latin typeface="Arial"/>
                <a:ea typeface="標楷體"/>
              </a:rPr>
              <a:t>IEEE 802.11b </a:t>
            </a:r>
            <a:r>
              <a:rPr lang="zh-TW" altLang="en-US" b="1" kern="100" baseline="0" dirty="0" smtClean="0">
                <a:latin typeface="Arial"/>
                <a:ea typeface="標楷體"/>
              </a:rPr>
              <a:t>的認證方式中，雙方使用 </a:t>
            </a:r>
            <a:r>
              <a:rPr lang="en-US" altLang="zh-TW" b="1" kern="100" baseline="0" dirty="0" smtClean="0">
                <a:latin typeface="Arial"/>
                <a:ea typeface="標楷體"/>
              </a:rPr>
              <a:t>WEP</a:t>
            </a:r>
            <a:r>
              <a:rPr lang="zh-TW" altLang="en-US" b="1" kern="100" baseline="0" dirty="0" smtClean="0">
                <a:latin typeface="Arial"/>
                <a:ea typeface="標楷體"/>
              </a:rPr>
              <a:t> 產生的密鑰作為分享金鑰。</a:t>
            </a:r>
            <a:endParaRPr lang="en-US" altLang="zh-TW" b="1" kern="100" baseline="0" dirty="0" smtClean="0">
              <a:latin typeface="Arial"/>
              <a:ea typeface="標楷體"/>
            </a:endParaRPr>
          </a:p>
          <a:p>
            <a:pPr marR="0" lvl="0" rtl="0"/>
            <a:r>
              <a:rPr lang="zh-TW" altLang="en-US" b="1" kern="100" baseline="0" dirty="0" smtClean="0">
                <a:latin typeface="Arial"/>
                <a:ea typeface="標楷體"/>
              </a:rPr>
              <a:t>分享密鑰認證的工作過程，大致可分為四個步驟：工作站送出認證請求 </a:t>
            </a:r>
            <a:r>
              <a:rPr lang="en-US" altLang="zh-TW" b="1" kern="100" baseline="0" dirty="0" smtClean="0">
                <a:latin typeface="Arial"/>
                <a:ea typeface="標楷體"/>
              </a:rPr>
              <a:t>Authentication Request </a:t>
            </a:r>
            <a:r>
              <a:rPr lang="zh-TW" altLang="en-US" b="1" kern="100" baseline="0" dirty="0" smtClean="0">
                <a:latin typeface="Arial"/>
                <a:ea typeface="標楷體"/>
              </a:rPr>
              <a:t>向基地台要求做身分認證；基地台回應 </a:t>
            </a:r>
            <a:r>
              <a:rPr lang="en-US" altLang="zh-TW" b="1" kern="100" baseline="0" dirty="0" smtClean="0">
                <a:latin typeface="Arial"/>
                <a:ea typeface="標楷體"/>
              </a:rPr>
              <a:t>Challenge Text</a:t>
            </a:r>
            <a:r>
              <a:rPr lang="zh-TW" altLang="en-US" b="1" kern="100" baseline="0" dirty="0" smtClean="0">
                <a:latin typeface="Arial"/>
                <a:ea typeface="標楷體"/>
              </a:rPr>
              <a:t>給工作站；工作站送出加密的 </a:t>
            </a:r>
            <a:r>
              <a:rPr lang="en-US" altLang="zh-TW" b="1" kern="100" baseline="0" dirty="0" smtClean="0">
                <a:latin typeface="Arial"/>
                <a:ea typeface="標楷體"/>
              </a:rPr>
              <a:t>Challenge Text</a:t>
            </a:r>
            <a:r>
              <a:rPr lang="zh-TW" altLang="en-US" b="1" kern="100" baseline="0" dirty="0" smtClean="0">
                <a:latin typeface="Arial"/>
                <a:ea typeface="標楷體"/>
              </a:rPr>
              <a:t>；基地台解密 </a:t>
            </a:r>
            <a:r>
              <a:rPr lang="en-US" altLang="zh-TW" b="1" kern="100" baseline="0" dirty="0" smtClean="0">
                <a:latin typeface="Arial"/>
                <a:ea typeface="標楷體"/>
              </a:rPr>
              <a:t>Challenge Text</a:t>
            </a:r>
            <a:r>
              <a:rPr lang="zh-TW" altLang="en-US" b="1" kern="100" baseline="0" dirty="0" smtClean="0">
                <a:latin typeface="Arial"/>
                <a:ea typeface="標楷體"/>
              </a:rPr>
              <a:t>，查核結果並回應認證成功與否。如圖 </a:t>
            </a:r>
            <a:r>
              <a:rPr lang="en-US" altLang="zh-TW" b="1" kern="100" baseline="0" dirty="0" smtClean="0">
                <a:latin typeface="Arial"/>
                <a:ea typeface="標楷體"/>
              </a:rPr>
              <a:t>14-7</a:t>
            </a:r>
            <a:r>
              <a:rPr lang="zh-TW" altLang="en-US" b="1" kern="100" baseline="0" dirty="0" smtClean="0">
                <a:latin typeface="Arial"/>
                <a:ea typeface="標楷體"/>
              </a:rPr>
              <a:t>所示。</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54E69DB0-A216-456A-A919-F5A3ACF52C4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32</a:t>
            </a:fld>
            <a:endParaRPr lang="zh-TW"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635896" y="4797152"/>
            <a:ext cx="2390398" cy="369332"/>
          </a:xfrm>
          <a:prstGeom prst="rect">
            <a:avLst/>
          </a:prstGeom>
        </p:spPr>
        <p:txBody>
          <a:bodyPr wrap="none">
            <a:spAutoFit/>
          </a:bodyPr>
          <a:lstStyle/>
          <a:p>
            <a:r>
              <a:rPr lang="zh-TW" altLang="zh-TW" dirty="0"/>
              <a:t>圖</a:t>
            </a:r>
            <a:r>
              <a:rPr lang="en-US" altLang="zh-TW" dirty="0"/>
              <a:t> </a:t>
            </a:r>
            <a:r>
              <a:rPr lang="en-US" altLang="zh-TW" dirty="0" smtClean="0"/>
              <a:t>14-7 </a:t>
            </a:r>
            <a:r>
              <a:rPr lang="zh-TW" altLang="zh-TW" dirty="0"/>
              <a:t>分享密鑰認證</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33</a:t>
            </a:fld>
            <a:endParaRPr lang="zh-TW" altLang="en-US"/>
          </a:p>
        </p:txBody>
      </p:sp>
      <p:pic>
        <p:nvPicPr>
          <p:cNvPr id="12305" name="Picture 17"/>
          <p:cNvPicPr>
            <a:picLocks noChangeAspect="1" noChangeArrowheads="1"/>
          </p:cNvPicPr>
          <p:nvPr/>
        </p:nvPicPr>
        <p:blipFill>
          <a:blip r:embed="rId2" cstate="print"/>
          <a:srcRect/>
          <a:stretch>
            <a:fillRect/>
          </a:stretch>
        </p:blipFill>
        <p:spPr bwMode="auto">
          <a:xfrm>
            <a:off x="1475656" y="1412776"/>
            <a:ext cx="6862507" cy="316036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分享密鑰認證主要流程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a:xfrm>
            <a:off x="457200" y="1600201"/>
            <a:ext cx="8229600" cy="4421088"/>
          </a:xfrm>
        </p:spPr>
        <p:txBody>
          <a:bodyPr>
            <a:normAutofit fontScale="92500" lnSpcReduction="20000"/>
          </a:bodyPr>
          <a:lstStyle/>
          <a:p>
            <a:pPr marR="0" lvl="0" rtl="0"/>
            <a:r>
              <a:rPr lang="zh-TW" altLang="en-US" b="1" kern="100" baseline="0" dirty="0" smtClean="0">
                <a:latin typeface="Arial"/>
                <a:ea typeface="標楷體"/>
              </a:rPr>
              <a:t>分享密鑰認證主要流程大略可分為四個步驟，認證過程以 </a:t>
            </a:r>
            <a:r>
              <a:rPr lang="en-US" altLang="zh-TW" b="1" kern="100" baseline="0" dirty="0" smtClean="0">
                <a:latin typeface="Arial"/>
                <a:ea typeface="標楷體"/>
              </a:rPr>
              <a:t>RC4</a:t>
            </a:r>
            <a:r>
              <a:rPr lang="zh-TW" altLang="en-US" b="1" kern="100" baseline="0" dirty="0" smtClean="0">
                <a:latin typeface="Arial"/>
                <a:ea typeface="標楷體"/>
              </a:rPr>
              <a:t> </a:t>
            </a:r>
            <a:r>
              <a:rPr lang="en-US" altLang="zh-TW" b="1" kern="100" baseline="0" dirty="0" smtClean="0">
                <a:latin typeface="Arial"/>
                <a:ea typeface="標楷體"/>
              </a:rPr>
              <a:t>(WEP)</a:t>
            </a:r>
            <a:r>
              <a:rPr lang="zh-TW" altLang="en-US" b="1" kern="100" baseline="0" dirty="0" smtClean="0">
                <a:latin typeface="Arial"/>
                <a:ea typeface="標楷體"/>
              </a:rPr>
              <a:t> 加密的方式為基礎。</a:t>
            </a:r>
          </a:p>
          <a:p>
            <a:pPr marR="0" lvl="1" rtl="0"/>
            <a:r>
              <a:rPr lang="zh-TW" altLang="en-US" b="1" kern="100" baseline="0" dirty="0" smtClean="0">
                <a:latin typeface="Arial"/>
                <a:ea typeface="標楷體"/>
              </a:rPr>
              <a:t>步驟一：工作站對基地台 </a:t>
            </a:r>
            <a:r>
              <a:rPr lang="en-US" altLang="zh-TW" b="1" kern="100" baseline="0" dirty="0" smtClean="0">
                <a:latin typeface="Arial"/>
                <a:ea typeface="標楷體"/>
              </a:rPr>
              <a:t>(AP) </a:t>
            </a:r>
            <a:r>
              <a:rPr lang="zh-TW" altLang="en-US" b="1" kern="100" baseline="0" dirty="0" smtClean="0">
                <a:latin typeface="Arial"/>
                <a:ea typeface="標楷體"/>
              </a:rPr>
              <a:t>提出認證請求</a:t>
            </a:r>
            <a:r>
              <a:rPr lang="en-US" altLang="zh-TW" b="1" kern="100" baseline="0" dirty="0" smtClean="0">
                <a:latin typeface="Arial"/>
                <a:ea typeface="標楷體"/>
              </a:rPr>
              <a:t>(Authentication Request)</a:t>
            </a:r>
            <a:r>
              <a:rPr lang="zh-TW" altLang="en-US" b="1" kern="100" baseline="0" dirty="0" smtClean="0">
                <a:latin typeface="Arial"/>
                <a:ea typeface="標楷體"/>
              </a:rPr>
              <a:t>。</a:t>
            </a:r>
          </a:p>
          <a:p>
            <a:pPr marR="0" lvl="1" rtl="0"/>
            <a:r>
              <a:rPr lang="zh-TW" altLang="en-US" b="1" kern="100" baseline="0" dirty="0" smtClean="0">
                <a:latin typeface="Arial"/>
                <a:ea typeface="標楷體"/>
              </a:rPr>
              <a:t>步驟二：基地台收到認證請求後產生一個詢問字串</a:t>
            </a:r>
            <a:r>
              <a:rPr lang="en-US" altLang="zh-TW" b="1" kern="100" baseline="0" dirty="0" smtClean="0">
                <a:latin typeface="Arial"/>
                <a:ea typeface="標楷體"/>
              </a:rPr>
              <a:t>(Challenge Text)</a:t>
            </a:r>
            <a:r>
              <a:rPr lang="zh-TW" altLang="en-US" b="1" kern="100" baseline="0" dirty="0" smtClean="0">
                <a:latin typeface="Arial"/>
                <a:ea typeface="標楷體"/>
              </a:rPr>
              <a:t>並回應給工作站。</a:t>
            </a:r>
          </a:p>
          <a:p>
            <a:pPr marR="0" lvl="1" rtl="0"/>
            <a:r>
              <a:rPr lang="zh-TW" altLang="en-US" b="1" kern="100" baseline="0" dirty="0" smtClean="0">
                <a:latin typeface="Arial"/>
                <a:ea typeface="標楷體"/>
              </a:rPr>
              <a:t>步驟三：工作站收到詢問串後，使用</a:t>
            </a:r>
            <a:r>
              <a:rPr lang="en-US" altLang="zh-TW" b="1" kern="100" baseline="0" dirty="0" smtClean="0">
                <a:latin typeface="Arial"/>
                <a:ea typeface="標楷體"/>
              </a:rPr>
              <a:t>WEP</a:t>
            </a:r>
            <a:r>
              <a:rPr lang="zh-TW" altLang="en-US" b="1" kern="100" baseline="0" dirty="0" smtClean="0">
                <a:latin typeface="Arial"/>
                <a:ea typeface="標楷體"/>
              </a:rPr>
              <a:t>產生的密鑰進行 </a:t>
            </a:r>
            <a:r>
              <a:rPr lang="en-US" altLang="zh-TW" b="1" kern="100" baseline="0" dirty="0" smtClean="0">
                <a:latin typeface="Arial"/>
                <a:ea typeface="標楷體"/>
              </a:rPr>
              <a:t>RC4</a:t>
            </a:r>
            <a:r>
              <a:rPr lang="zh-TW" altLang="en-US" b="1" kern="100" baseline="0" dirty="0" smtClean="0">
                <a:latin typeface="Arial"/>
                <a:ea typeface="標楷體"/>
              </a:rPr>
              <a:t> 的加密演算，並將加密後的密文回傳給工作站。</a:t>
            </a:r>
          </a:p>
          <a:p>
            <a:pPr marR="0" lvl="1" rtl="0"/>
            <a:r>
              <a:rPr lang="zh-TW" altLang="en-US" b="1" kern="100" baseline="0" dirty="0" smtClean="0">
                <a:latin typeface="Arial"/>
                <a:ea typeface="標楷體"/>
              </a:rPr>
              <a:t>步驟四：基地台收到加密後的密文，使用</a:t>
            </a:r>
            <a:r>
              <a:rPr lang="en-US" altLang="zh-TW" b="1" kern="100" baseline="0" dirty="0" smtClean="0">
                <a:latin typeface="Arial"/>
                <a:ea typeface="標楷體"/>
              </a:rPr>
              <a:t>WEP</a:t>
            </a:r>
            <a:r>
              <a:rPr lang="zh-TW" altLang="en-US" b="1" kern="100" baseline="0" dirty="0" smtClean="0">
                <a:latin typeface="Arial"/>
                <a:ea typeface="標楷體"/>
              </a:rPr>
              <a:t> 的金鑰進行</a:t>
            </a:r>
            <a:r>
              <a:rPr lang="en-US" altLang="zh-TW" b="1" kern="100" baseline="0" dirty="0" smtClean="0">
                <a:latin typeface="Arial"/>
                <a:ea typeface="標楷體"/>
              </a:rPr>
              <a:t>RC4</a:t>
            </a:r>
            <a:r>
              <a:rPr lang="zh-TW" altLang="en-US" b="1" kern="100" baseline="0" dirty="0" smtClean="0">
                <a:latin typeface="Arial"/>
                <a:ea typeface="標楷體"/>
              </a:rPr>
              <a:t>的解密演算。將解出的結果與原本傳送的詢問字串做比對，若相同則驗證通過；否則驗證失敗。</a:t>
            </a:r>
          </a:p>
          <a:p>
            <a:pPr marR="0" lvl="0" rtl="0"/>
            <a:r>
              <a:rPr lang="en-US" altLang="zh-TW" b="1" kern="100" baseline="0" dirty="0" smtClean="0">
                <a:latin typeface="Arial"/>
                <a:ea typeface="標楷體"/>
              </a:rPr>
              <a:t>IEEE 802.11 </a:t>
            </a:r>
            <a:r>
              <a:rPr lang="zh-TW" altLang="en-US" b="1" kern="100" baseline="0" dirty="0" smtClean="0">
                <a:latin typeface="Arial"/>
                <a:ea typeface="標楷體"/>
              </a:rPr>
              <a:t>提供的認證模式與安全機制整理如下表，表 </a:t>
            </a:r>
            <a:r>
              <a:rPr lang="en-US" altLang="zh-TW" b="1" kern="100" baseline="0" dirty="0" smtClean="0">
                <a:latin typeface="Arial"/>
                <a:ea typeface="標楷體"/>
              </a:rPr>
              <a:t>14</a:t>
            </a:r>
            <a:r>
              <a:rPr lang="en-US" altLang="zh-TW" b="1" kern="100" baseline="0" dirty="0" smtClean="0">
                <a:latin typeface="Times New Roman"/>
                <a:ea typeface="標楷體"/>
              </a:rPr>
              <a:t>-</a:t>
            </a:r>
            <a:r>
              <a:rPr lang="en-US" altLang="zh-TW" b="1" kern="100" baseline="0" dirty="0" smtClean="0">
                <a:latin typeface="Arial"/>
                <a:ea typeface="標楷體"/>
              </a:rPr>
              <a:t>4</a:t>
            </a:r>
            <a:r>
              <a:rPr lang="zh-TW" altLang="en-US" b="1" kern="100" baseline="0" dirty="0" smtClean="0">
                <a:latin typeface="Arial"/>
                <a:ea typeface="標楷體"/>
              </a:rPr>
              <a:t>：</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953A466A-BCA1-44E9-B25A-68CE187CBD26}"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34</a:t>
            </a:fld>
            <a:endParaRPr lang="zh-TW"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31840" y="1484784"/>
            <a:ext cx="3020379" cy="369332"/>
          </a:xfrm>
          <a:prstGeom prst="rect">
            <a:avLst/>
          </a:prstGeom>
        </p:spPr>
        <p:txBody>
          <a:bodyPr wrap="none">
            <a:spAutoFit/>
          </a:bodyPr>
          <a:lstStyle/>
          <a:p>
            <a:r>
              <a:rPr lang="zh-TW" altLang="zh-TW" dirty="0"/>
              <a:t>表</a:t>
            </a:r>
            <a:r>
              <a:rPr lang="en-US" altLang="zh-TW" dirty="0"/>
              <a:t> 14-4 </a:t>
            </a:r>
            <a:r>
              <a:rPr lang="zh-TW" altLang="zh-TW" dirty="0"/>
              <a:t>認證模式與安全機制</a:t>
            </a:r>
            <a:endParaRPr lang="zh-TW" altLang="en-US" dirty="0"/>
          </a:p>
        </p:txBody>
      </p:sp>
      <p:sp>
        <p:nvSpPr>
          <p:cNvPr id="4" name="投影片編號版面配置區 3"/>
          <p:cNvSpPr>
            <a:spLocks noGrp="1"/>
          </p:cNvSpPr>
          <p:nvPr>
            <p:ph type="sldNum" sz="quarter" idx="10"/>
          </p:nvPr>
        </p:nvSpPr>
        <p:spPr/>
        <p:txBody>
          <a:bodyPr/>
          <a:lstStyle/>
          <a:p>
            <a:fld id="{8C159589-B5E8-4BB4-8E77-B07B745947C1}" type="slidenum">
              <a:rPr lang="zh-TW" altLang="en-US" smtClean="0"/>
              <a:pPr/>
              <a:t>35</a:t>
            </a:fld>
            <a:endParaRPr lang="zh-TW" altLang="en-US"/>
          </a:p>
        </p:txBody>
      </p:sp>
      <p:pic>
        <p:nvPicPr>
          <p:cNvPr id="63489" name="Picture 1"/>
          <p:cNvPicPr>
            <a:picLocks noChangeAspect="1" noChangeArrowheads="1"/>
          </p:cNvPicPr>
          <p:nvPr/>
        </p:nvPicPr>
        <p:blipFill>
          <a:blip r:embed="rId2" cstate="print"/>
          <a:srcRect/>
          <a:stretch>
            <a:fillRect/>
          </a:stretch>
        </p:blipFill>
        <p:spPr bwMode="auto">
          <a:xfrm>
            <a:off x="1979712" y="2276872"/>
            <a:ext cx="6214635" cy="178338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資料保密</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zh-TW" altLang="en-US" b="1" kern="100" baseline="0" smtClean="0">
                <a:latin typeface="Arial"/>
                <a:ea typeface="標楷體"/>
              </a:rPr>
              <a:t>在無線網路環境中對於資料的傳輸需要能夠提供安全防護，以防止第三者竊取通訊內容。</a:t>
            </a:r>
            <a:r>
              <a:rPr lang="en-US" altLang="zh-TW" b="1" kern="100" baseline="0" smtClean="0">
                <a:latin typeface="Arial"/>
                <a:ea typeface="標楷體"/>
              </a:rPr>
              <a:t>IEEE 802.11</a:t>
            </a:r>
            <a:r>
              <a:rPr lang="zh-TW" altLang="en-US" b="1" kern="100" baseline="0" smtClean="0">
                <a:latin typeface="Arial"/>
                <a:ea typeface="標楷體"/>
              </a:rPr>
              <a:t>的資料保密 </a:t>
            </a:r>
            <a:r>
              <a:rPr lang="en-US" altLang="zh-TW" b="1" kern="100" baseline="0" smtClean="0">
                <a:latin typeface="Arial"/>
                <a:ea typeface="標楷體"/>
              </a:rPr>
              <a:t>( confidentiality ) </a:t>
            </a:r>
            <a:r>
              <a:rPr lang="zh-TW" altLang="en-US" b="1" kern="100" baseline="0" smtClean="0">
                <a:latin typeface="Arial"/>
                <a:ea typeface="標楷體"/>
              </a:rPr>
              <a:t>是以有線等效加密 </a:t>
            </a:r>
            <a:r>
              <a:rPr lang="en-US" altLang="zh-TW" b="1" kern="100" baseline="0" smtClean="0">
                <a:latin typeface="Arial"/>
                <a:ea typeface="標楷體"/>
              </a:rPr>
              <a:t>(WEP) </a:t>
            </a:r>
            <a:r>
              <a:rPr lang="zh-TW" altLang="en-US" b="1" kern="100" baseline="0" smtClean="0">
                <a:latin typeface="Arial"/>
                <a:ea typeface="標楷體"/>
              </a:rPr>
              <a:t>來達成。</a:t>
            </a:r>
          </a:p>
          <a:p>
            <a:pPr marR="0" lvl="0" rtl="0"/>
            <a:r>
              <a:rPr lang="zh-TW" altLang="en-US" b="1" kern="100" baseline="0" smtClean="0">
                <a:latin typeface="Arial"/>
                <a:ea typeface="標楷體"/>
              </a:rPr>
              <a:t>由於 </a:t>
            </a:r>
            <a:r>
              <a:rPr lang="en-US" altLang="zh-TW" b="1" kern="100" baseline="0" smtClean="0">
                <a:latin typeface="Arial"/>
                <a:ea typeface="標楷體"/>
              </a:rPr>
              <a:t>WEP </a:t>
            </a:r>
            <a:r>
              <a:rPr lang="zh-TW" altLang="en-US" b="1" kern="100" baseline="0" smtClean="0">
                <a:latin typeface="Arial"/>
                <a:ea typeface="標楷體"/>
              </a:rPr>
              <a:t>有安全的問題，因此 </a:t>
            </a:r>
            <a:r>
              <a:rPr lang="en-US" altLang="zh-TW" b="1" kern="100" baseline="0" smtClean="0">
                <a:latin typeface="Arial"/>
                <a:ea typeface="標楷體"/>
              </a:rPr>
              <a:t>Wi-Fi</a:t>
            </a:r>
            <a:r>
              <a:rPr lang="zh-TW" altLang="en-US" b="1" kern="100" baseline="0" smtClean="0">
                <a:latin typeface="Arial"/>
                <a:ea typeface="標楷體"/>
              </a:rPr>
              <a:t>聯盟為</a:t>
            </a:r>
            <a:r>
              <a:rPr lang="en-US" altLang="zh-TW" b="1" kern="100" baseline="0" smtClean="0">
                <a:latin typeface="Arial"/>
                <a:ea typeface="標楷體"/>
              </a:rPr>
              <a:t>IEEE 802.11</a:t>
            </a:r>
            <a:r>
              <a:rPr lang="zh-TW" altLang="en-US" b="1" kern="100" baseline="0" smtClean="0">
                <a:latin typeface="Arial"/>
                <a:ea typeface="標楷體"/>
              </a:rPr>
              <a:t>的安全標準提出新版本的認證程序，稱為 </a:t>
            </a:r>
            <a:r>
              <a:rPr lang="en-US" altLang="zh-TW" b="1" kern="100" baseline="0" smtClean="0">
                <a:latin typeface="Arial"/>
                <a:ea typeface="標楷體"/>
              </a:rPr>
              <a:t>WPA</a:t>
            </a:r>
            <a:r>
              <a:rPr lang="zh-TW" altLang="en-US" b="1" kern="100" baseline="0" smtClean="0">
                <a:latin typeface="Arial"/>
                <a:ea typeface="標楷體"/>
              </a:rPr>
              <a:t>；現時最新的版本是</a:t>
            </a:r>
            <a:r>
              <a:rPr lang="en-US" altLang="zh-TW" b="1" kern="100" baseline="0" smtClean="0">
                <a:latin typeface="Arial"/>
                <a:ea typeface="標楷體"/>
              </a:rPr>
              <a:t>WPA2</a:t>
            </a:r>
            <a:r>
              <a:rPr lang="zh-TW" altLang="en-US" b="1" kern="100" baseline="0" smtClean="0">
                <a:latin typeface="Arial"/>
                <a:ea typeface="標楷體"/>
              </a:rPr>
              <a:t>。</a:t>
            </a:r>
            <a:r>
              <a:rPr lang="en-US" altLang="zh-TW" b="1" kern="100" baseline="0" smtClean="0">
                <a:latin typeface="Arial"/>
                <a:ea typeface="標楷體"/>
              </a:rPr>
              <a:t>WPA2</a:t>
            </a:r>
            <a:r>
              <a:rPr lang="zh-TW" altLang="en-US" b="1" kern="100" baseline="0" smtClean="0">
                <a:latin typeface="Arial"/>
                <a:ea typeface="標楷體"/>
              </a:rPr>
              <a:t>具備了</a:t>
            </a:r>
            <a:r>
              <a:rPr lang="en-US" altLang="zh-TW" b="1" kern="100" baseline="0" smtClean="0">
                <a:latin typeface="Arial"/>
                <a:ea typeface="標楷體"/>
              </a:rPr>
              <a:t>IEEE 802.11i WLAN</a:t>
            </a:r>
            <a:r>
              <a:rPr lang="zh-TW" altLang="en-US" b="1" kern="100" baseline="0" smtClean="0">
                <a:latin typeface="Arial"/>
                <a:ea typeface="標楷體"/>
              </a:rPr>
              <a:t>安全規格所有的功能。</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235353F-2442-4C0E-BB14-C90EA6B0EE1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資料完整性</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至於資料完整性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integrity</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的檢查，在 </a:t>
            </a:r>
            <a:r>
              <a:rPr lang="en-US" altLang="zh-TW" b="1" kern="100" baseline="0" smtClean="0">
                <a:latin typeface="Arial"/>
                <a:ea typeface="標楷體"/>
              </a:rPr>
              <a:t>802.11b </a:t>
            </a:r>
            <a:r>
              <a:rPr lang="zh-TW" altLang="en-US" b="1" kern="100" baseline="0" smtClean="0">
                <a:latin typeface="Arial"/>
                <a:ea typeface="標楷體"/>
              </a:rPr>
              <a:t>中使用的完整性確認與其他 </a:t>
            </a:r>
            <a:r>
              <a:rPr lang="en-US" altLang="zh-TW" b="1" kern="100" baseline="0" smtClean="0">
                <a:latin typeface="Arial"/>
                <a:ea typeface="標楷體"/>
              </a:rPr>
              <a:t>802 </a:t>
            </a:r>
            <a:r>
              <a:rPr lang="zh-TW" altLang="en-US" b="1" kern="100" baseline="0" smtClean="0">
                <a:latin typeface="Arial"/>
                <a:ea typeface="標楷體"/>
              </a:rPr>
              <a:t>家族相同，使用 </a:t>
            </a:r>
            <a:r>
              <a:rPr lang="en-US" altLang="zh-TW" b="1" kern="100" baseline="0" smtClean="0">
                <a:latin typeface="Arial"/>
                <a:ea typeface="標楷體"/>
              </a:rPr>
              <a:t>CRC checksum </a:t>
            </a:r>
            <a:r>
              <a:rPr lang="zh-TW" altLang="en-US" b="1" kern="100" baseline="0" smtClean="0">
                <a:latin typeface="Arial"/>
                <a:ea typeface="標楷體"/>
              </a:rPr>
              <a:t>來進行封包內容的完整性檢查。在啟動 </a:t>
            </a:r>
            <a:r>
              <a:rPr lang="en-US" altLang="zh-TW" b="1" kern="100" baseline="0" smtClean="0">
                <a:latin typeface="Arial"/>
                <a:ea typeface="標楷體"/>
              </a:rPr>
              <a:t>WEP </a:t>
            </a:r>
            <a:r>
              <a:rPr lang="zh-TW" altLang="en-US" b="1" kern="100" baseline="0" smtClean="0">
                <a:latin typeface="Arial"/>
                <a:ea typeface="標楷體"/>
              </a:rPr>
              <a:t>時則可透過 </a:t>
            </a:r>
            <a:r>
              <a:rPr lang="en-US" altLang="zh-TW" b="1" kern="100" baseline="0" smtClean="0">
                <a:latin typeface="Arial"/>
                <a:ea typeface="標楷體"/>
              </a:rPr>
              <a:t>WEP </a:t>
            </a:r>
            <a:r>
              <a:rPr lang="zh-TW" altLang="en-US" b="1" kern="100" baseline="0" smtClean="0">
                <a:latin typeface="Arial"/>
                <a:ea typeface="標楷體"/>
              </a:rPr>
              <a:t>的加密對傳送內容及 </a:t>
            </a:r>
            <a:r>
              <a:rPr lang="en-US" altLang="zh-TW" b="1" kern="100" baseline="0" smtClean="0">
                <a:latin typeface="Arial"/>
                <a:ea typeface="標楷體"/>
              </a:rPr>
              <a:t>CRC </a:t>
            </a:r>
            <a:r>
              <a:rPr lang="zh-TW" altLang="en-US" b="1" kern="100" baseline="0" smtClean="0">
                <a:latin typeface="Arial"/>
                <a:ea typeface="標楷體"/>
              </a:rPr>
              <a:t>進行更嚴格的保護。</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52F5688B-90A8-4997-B4DD-40C615C6E546}"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37</a:t>
            </a:fld>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14.4.3 </a:t>
            </a:r>
            <a:r>
              <a:rPr lang="zh-TW" altLang="en-US" b="1" kern="2600" baseline="0" smtClean="0">
                <a:latin typeface="Arial"/>
                <a:ea typeface="標楷體"/>
              </a:rPr>
              <a:t>有線等效加密</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zh-TW" altLang="en-US" b="1" kern="100" baseline="0" dirty="0" smtClean="0">
                <a:latin typeface="Arial"/>
                <a:ea typeface="標楷體"/>
              </a:rPr>
              <a:t>有線等效加密 </a:t>
            </a:r>
            <a:r>
              <a:rPr lang="en-US" altLang="zh-TW" b="1" kern="100" baseline="0" dirty="0" smtClean="0">
                <a:latin typeface="Arial"/>
                <a:ea typeface="標楷體"/>
              </a:rPr>
              <a:t>(WEP) </a:t>
            </a:r>
            <a:r>
              <a:rPr lang="zh-TW" altLang="en-US" b="1" kern="100" baseline="0" dirty="0" smtClean="0">
                <a:latin typeface="Arial"/>
                <a:ea typeface="標楷體"/>
              </a:rPr>
              <a:t>主要包含提供身分認證及資料保密等兩種功能。資料保密是利用加密、解密技術來保護傳送的資料，使得竊聽者即使竊聽到資料也無法解開。將資料加密的處理方式，</a:t>
            </a:r>
            <a:r>
              <a:rPr lang="en-US" altLang="zh-TW" b="1" kern="100" baseline="0" dirty="0" smtClean="0">
                <a:latin typeface="Arial"/>
                <a:ea typeface="標楷體"/>
              </a:rPr>
              <a:t>WEP </a:t>
            </a:r>
            <a:r>
              <a:rPr lang="zh-TW" altLang="en-US" b="1" kern="100" baseline="0" dirty="0" smtClean="0">
                <a:latin typeface="Arial"/>
                <a:ea typeface="標楷體"/>
              </a:rPr>
              <a:t>的加密是 </a:t>
            </a:r>
            <a:r>
              <a:rPr lang="en-US" altLang="zh-TW" b="1" kern="100" baseline="0" dirty="0" smtClean="0">
                <a:latin typeface="Arial"/>
                <a:ea typeface="標楷體"/>
              </a:rPr>
              <a:t>IEEE 802.11 </a:t>
            </a:r>
            <a:r>
              <a:rPr lang="zh-TW" altLang="en-US" b="1" kern="100" baseline="0" dirty="0" smtClean="0">
                <a:latin typeface="Arial"/>
                <a:ea typeface="標楷體"/>
              </a:rPr>
              <a:t>的標準規範，透過 </a:t>
            </a:r>
            <a:r>
              <a:rPr lang="en-US" altLang="zh-TW" b="1" kern="100" baseline="0" dirty="0" smtClean="0">
                <a:latin typeface="Arial"/>
                <a:ea typeface="標楷體"/>
              </a:rPr>
              <a:t>WEP </a:t>
            </a:r>
            <a:r>
              <a:rPr lang="zh-TW" altLang="en-US" b="1" kern="100" baseline="0" dirty="0" smtClean="0">
                <a:latin typeface="Arial"/>
                <a:ea typeface="標楷體"/>
              </a:rPr>
              <a:t>的處理，可讓資料於無線區域網路中安全傳輸。</a:t>
            </a:r>
          </a:p>
          <a:p>
            <a:pPr marR="0" lvl="0" rtl="0"/>
            <a:r>
              <a:rPr lang="zh-TW" altLang="en-US" b="1" kern="100" baseline="0" dirty="0" smtClean="0">
                <a:latin typeface="Arial"/>
                <a:ea typeface="標楷體"/>
              </a:rPr>
              <a:t>在工作站與</a:t>
            </a:r>
            <a:r>
              <a:rPr lang="en-US" altLang="zh-TW" b="1" kern="100" baseline="0" dirty="0" smtClean="0">
                <a:latin typeface="Arial"/>
                <a:ea typeface="標楷體"/>
              </a:rPr>
              <a:t>AP </a:t>
            </a:r>
            <a:r>
              <a:rPr lang="zh-TW" altLang="en-US" b="1" kern="100" baseline="0" dirty="0" smtClean="0">
                <a:latin typeface="Arial"/>
                <a:ea typeface="標楷體"/>
              </a:rPr>
              <a:t>基地台預先有相同的</a:t>
            </a:r>
            <a:r>
              <a:rPr lang="en-US" altLang="zh-TW" b="1" kern="100" baseline="0" dirty="0" smtClean="0">
                <a:latin typeface="Arial"/>
                <a:ea typeface="標楷體"/>
              </a:rPr>
              <a:t>WEP</a:t>
            </a:r>
            <a:r>
              <a:rPr lang="zh-TW" altLang="en-US" b="1" kern="100" baseline="0" dirty="0" smtClean="0">
                <a:latin typeface="Arial"/>
                <a:ea typeface="標楷體"/>
              </a:rPr>
              <a:t>金鑰，金鑰長度可以從 </a:t>
            </a:r>
            <a:r>
              <a:rPr lang="en-US" altLang="zh-TW" b="1" kern="100" baseline="0" dirty="0" smtClean="0">
                <a:latin typeface="Arial"/>
                <a:ea typeface="標楷體"/>
              </a:rPr>
              <a:t>40 bits ~ 104 bits</a:t>
            </a:r>
            <a:r>
              <a:rPr lang="zh-TW" altLang="en-US" b="1" kern="100" baseline="0" dirty="0" smtClean="0">
                <a:latin typeface="Arial"/>
                <a:ea typeface="標楷體"/>
              </a:rPr>
              <a:t>，一般市面產品採用 </a:t>
            </a:r>
            <a:r>
              <a:rPr lang="en-US" altLang="zh-TW" b="1" kern="100" baseline="0" dirty="0" smtClean="0">
                <a:latin typeface="Arial"/>
                <a:ea typeface="標楷體"/>
              </a:rPr>
              <a:t>40 bits</a:t>
            </a:r>
            <a:r>
              <a:rPr lang="zh-TW" altLang="en-US" b="1" kern="100" baseline="0" dirty="0" smtClean="0">
                <a:latin typeface="Arial"/>
                <a:ea typeface="標楷體"/>
              </a:rPr>
              <a:t>。</a:t>
            </a:r>
            <a:r>
              <a:rPr lang="en-US" altLang="zh-TW" b="1" kern="100" baseline="0" dirty="0" smtClean="0">
                <a:latin typeface="Arial"/>
                <a:ea typeface="標楷體"/>
              </a:rPr>
              <a:t>IV ( initial vector ) </a:t>
            </a:r>
            <a:r>
              <a:rPr lang="zh-TW" altLang="en-US" b="1" kern="100" baseline="0" dirty="0" smtClean="0">
                <a:latin typeface="Arial"/>
                <a:ea typeface="標楷體"/>
              </a:rPr>
              <a:t>為長度</a:t>
            </a:r>
            <a:r>
              <a:rPr lang="en-US" altLang="zh-TW" b="1" kern="100" baseline="0" dirty="0" smtClean="0">
                <a:latin typeface="Arial"/>
                <a:ea typeface="標楷體"/>
              </a:rPr>
              <a:t>24 bits</a:t>
            </a:r>
            <a:r>
              <a:rPr lang="zh-TW" altLang="en-US" b="1" kern="100" baseline="0" dirty="0" smtClean="0">
                <a:latin typeface="Arial"/>
                <a:ea typeface="標楷體"/>
              </a:rPr>
              <a:t>之初始值，初始值也會隨著加密資料 </a:t>
            </a:r>
            <a:r>
              <a:rPr lang="en-US" altLang="zh-TW" b="1" kern="100" baseline="0" dirty="0" smtClean="0">
                <a:latin typeface="Arial"/>
                <a:ea typeface="標楷體"/>
              </a:rPr>
              <a:t>( </a:t>
            </a:r>
            <a:r>
              <a:rPr lang="zh-TW" altLang="en-US" b="1" kern="100" baseline="0" dirty="0" smtClean="0">
                <a:latin typeface="Arial"/>
                <a:ea typeface="標楷體"/>
              </a:rPr>
              <a:t>密文 </a:t>
            </a:r>
            <a:r>
              <a:rPr lang="en-US" altLang="zh-TW" b="1" kern="100" baseline="0" dirty="0" smtClean="0">
                <a:latin typeface="Arial"/>
                <a:ea typeface="標楷體"/>
              </a:rPr>
              <a:t>) </a:t>
            </a:r>
            <a:r>
              <a:rPr lang="zh-TW" altLang="en-US" b="1" kern="100" baseline="0" dirty="0" smtClean="0">
                <a:latin typeface="Arial"/>
                <a:ea typeface="標楷體"/>
              </a:rPr>
              <a:t>傳送至接收方。接收方再根據收到的</a:t>
            </a:r>
            <a:r>
              <a:rPr lang="en-US" altLang="zh-TW" b="1" kern="100" baseline="0" dirty="0" smtClean="0">
                <a:latin typeface="Arial"/>
                <a:ea typeface="標楷體"/>
              </a:rPr>
              <a:t>IV</a:t>
            </a:r>
            <a:r>
              <a:rPr lang="zh-TW" altLang="en-US" b="1" kern="100" baseline="0" dirty="0" smtClean="0">
                <a:latin typeface="Arial"/>
                <a:ea typeface="標楷體"/>
              </a:rPr>
              <a:t>以及</a:t>
            </a:r>
            <a:r>
              <a:rPr lang="en-US" altLang="zh-TW" b="1" kern="100" baseline="0" dirty="0" smtClean="0">
                <a:latin typeface="Arial"/>
                <a:ea typeface="標楷體"/>
              </a:rPr>
              <a:t>WEP</a:t>
            </a:r>
            <a:r>
              <a:rPr lang="zh-TW" altLang="en-US" b="1" kern="100" baseline="0" dirty="0" smtClean="0">
                <a:latin typeface="Arial"/>
                <a:ea typeface="標楷體"/>
              </a:rPr>
              <a:t> 金鑰，使用</a:t>
            </a:r>
            <a:r>
              <a:rPr lang="en-US" altLang="zh-TW" b="1" kern="100" baseline="0" dirty="0" smtClean="0">
                <a:latin typeface="Arial"/>
                <a:ea typeface="標楷體"/>
              </a:rPr>
              <a:t>RC4</a:t>
            </a:r>
            <a:r>
              <a:rPr lang="zh-TW" altLang="en-US" b="1" kern="100" baseline="0" dirty="0" smtClean="0">
                <a:latin typeface="Arial"/>
                <a:ea typeface="標楷體"/>
              </a:rPr>
              <a:t>演算法將密文解開得到明文。</a:t>
            </a:r>
          </a:p>
          <a:p>
            <a:pPr marR="0" lvl="0" rtl="0"/>
            <a:r>
              <a:rPr lang="en-US" altLang="zh-TW" b="1" kern="100" baseline="0" dirty="0" smtClean="0">
                <a:latin typeface="Arial"/>
                <a:ea typeface="標楷體"/>
              </a:rPr>
              <a:t>WEP </a:t>
            </a:r>
            <a:r>
              <a:rPr lang="zh-TW" altLang="en-US" b="1" kern="100" baseline="0" dirty="0" smtClean="0">
                <a:latin typeface="Arial"/>
                <a:ea typeface="標楷體"/>
              </a:rPr>
              <a:t>加密是使用</a:t>
            </a:r>
            <a:r>
              <a:rPr lang="en-US" altLang="zh-TW" b="1" kern="100" baseline="0" dirty="0" smtClean="0">
                <a:latin typeface="Arial"/>
                <a:ea typeface="標楷體"/>
              </a:rPr>
              <a:t>RC4 </a:t>
            </a:r>
            <a:r>
              <a:rPr lang="zh-TW" altLang="en-US" b="1" kern="100" baseline="0" dirty="0" smtClean="0">
                <a:latin typeface="Arial"/>
                <a:ea typeface="標楷體"/>
              </a:rPr>
              <a:t>加密演算法，同時也使用</a:t>
            </a:r>
            <a:r>
              <a:rPr lang="en-US" altLang="zh-TW" b="1" kern="100" baseline="0" dirty="0" smtClean="0">
                <a:latin typeface="Arial"/>
                <a:ea typeface="標楷體"/>
              </a:rPr>
              <a:t>CRC ( cyclic redundancy check )</a:t>
            </a:r>
            <a:r>
              <a:rPr lang="zh-TW" altLang="en-US" b="1" kern="100" baseline="0" dirty="0" smtClean="0">
                <a:latin typeface="Arial"/>
                <a:ea typeface="標楷體"/>
              </a:rPr>
              <a:t> 做資料完整性的檢查，以確保資料的完整性。如圖 </a:t>
            </a:r>
            <a:r>
              <a:rPr lang="en-US" altLang="zh-TW" b="1" kern="100" baseline="0" dirty="0" smtClean="0">
                <a:latin typeface="Arial"/>
                <a:ea typeface="標楷體"/>
              </a:rPr>
              <a:t>14-8</a:t>
            </a:r>
            <a:r>
              <a:rPr lang="zh-TW" altLang="en-US" b="1" kern="100" baseline="0" dirty="0" smtClean="0">
                <a:latin typeface="Arial"/>
                <a:ea typeface="標楷體"/>
              </a:rPr>
              <a:t> </a:t>
            </a:r>
            <a:r>
              <a:rPr lang="en-US" altLang="zh-TW" b="1" kern="100" baseline="0" dirty="0" smtClean="0">
                <a:latin typeface="Arial"/>
                <a:ea typeface="標楷體"/>
              </a:rPr>
              <a:t>WEP </a:t>
            </a:r>
            <a:r>
              <a:rPr lang="zh-TW" altLang="en-US" b="1" kern="100" baseline="0" dirty="0" smtClean="0">
                <a:latin typeface="Arial"/>
                <a:ea typeface="標楷體"/>
              </a:rPr>
              <a:t>加密流程；圖 </a:t>
            </a:r>
            <a:r>
              <a:rPr lang="en-US" altLang="zh-TW" b="1" kern="100" baseline="0" dirty="0" smtClean="0">
                <a:latin typeface="Arial"/>
                <a:ea typeface="標楷體"/>
              </a:rPr>
              <a:t>14-9 WEP</a:t>
            </a:r>
            <a:r>
              <a:rPr lang="zh-TW" altLang="en-US" b="1" kern="100" baseline="0" dirty="0" smtClean="0">
                <a:latin typeface="Arial"/>
                <a:ea typeface="標楷體"/>
              </a:rPr>
              <a:t>加密的資料格式。</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2E548505-9578-4478-B6D7-FC1D1275D0CB}"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38</a:t>
            </a:fld>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635896" y="5301208"/>
            <a:ext cx="2514471" cy="369332"/>
          </a:xfrm>
          <a:prstGeom prst="rect">
            <a:avLst/>
          </a:prstGeom>
        </p:spPr>
        <p:txBody>
          <a:bodyPr wrap="none">
            <a:spAutoFit/>
          </a:bodyPr>
          <a:lstStyle/>
          <a:p>
            <a:r>
              <a:rPr lang="zh-TW" altLang="zh-TW" dirty="0"/>
              <a:t>圖</a:t>
            </a:r>
            <a:r>
              <a:rPr lang="en-US" altLang="zh-TW" dirty="0"/>
              <a:t> </a:t>
            </a:r>
            <a:r>
              <a:rPr lang="en-US" altLang="zh-TW" dirty="0" smtClean="0"/>
              <a:t>14-8 </a:t>
            </a:r>
            <a:r>
              <a:rPr lang="en-US" altLang="zh-TW" dirty="0"/>
              <a:t>WEP </a:t>
            </a:r>
            <a:r>
              <a:rPr lang="zh-TW" altLang="zh-TW" dirty="0"/>
              <a:t>加密流程</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39</a:t>
            </a:fld>
            <a:endParaRPr lang="zh-TW" altLang="en-US"/>
          </a:p>
        </p:txBody>
      </p:sp>
      <p:pic>
        <p:nvPicPr>
          <p:cNvPr id="10257" name="Picture 17"/>
          <p:cNvPicPr>
            <a:picLocks noChangeAspect="1" noChangeArrowheads="1"/>
          </p:cNvPicPr>
          <p:nvPr/>
        </p:nvPicPr>
        <p:blipFill>
          <a:blip r:embed="rId2" cstate="print"/>
          <a:srcRect/>
          <a:stretch>
            <a:fillRect/>
          </a:stretch>
        </p:blipFill>
        <p:spPr bwMode="auto">
          <a:xfrm>
            <a:off x="2195736" y="1124744"/>
            <a:ext cx="5722651" cy="381930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14.2 </a:t>
            </a:r>
            <a:r>
              <a:rPr lang="zh-TW" altLang="en-US" b="1" kern="2600" baseline="0" smtClean="0">
                <a:latin typeface="Arial"/>
                <a:ea typeface="標楷體"/>
              </a:rPr>
              <a:t>行動通訊安全</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zh-TW" altLang="en-US" b="1" kern="100" baseline="0" smtClean="0">
                <a:latin typeface="Arial"/>
                <a:ea typeface="標楷體"/>
              </a:rPr>
              <a:t>行動通訊是指以蜂巢式網路的概念佈建基地台，透過基地台提供服務，讓在不同地方移動的用戶能彼此溝通。移動的用戶使用手機，在基地台的範圍內，透過基地台傳送與接收信號。</a:t>
            </a:r>
          </a:p>
          <a:p>
            <a:pPr marR="0" lvl="0" rtl="0"/>
            <a:r>
              <a:rPr lang="zh-TW" altLang="en-US" b="1" kern="100" baseline="0" smtClean="0">
                <a:latin typeface="Arial"/>
                <a:ea typeface="標楷體"/>
              </a:rPr>
              <a:t>有別於近距離範圍移動之通訊類型，行動通訊具有長距離移動、無線行動通訊接續的功能。行動通訊目前泛指</a:t>
            </a:r>
            <a:r>
              <a:rPr lang="en-US" altLang="zh-TW" b="1" kern="100" baseline="0" smtClean="0">
                <a:latin typeface="Arial"/>
                <a:ea typeface="標楷體"/>
              </a:rPr>
              <a:t>3G</a:t>
            </a:r>
            <a:r>
              <a:rPr lang="zh-TW" altLang="en-US" b="1" kern="100" baseline="0" smtClean="0">
                <a:latin typeface="Arial"/>
                <a:ea typeface="標楷體"/>
              </a:rPr>
              <a:t>、</a:t>
            </a:r>
            <a:r>
              <a:rPr lang="en-US" altLang="zh-TW" b="1" kern="100" baseline="0" smtClean="0">
                <a:latin typeface="Arial"/>
                <a:ea typeface="標楷體"/>
              </a:rPr>
              <a:t>4G</a:t>
            </a:r>
            <a:r>
              <a:rPr lang="zh-TW" altLang="en-US" b="1" kern="100" baseline="0" smtClean="0">
                <a:latin typeface="Arial"/>
                <a:ea typeface="標楷體"/>
              </a:rPr>
              <a:t>、</a:t>
            </a:r>
            <a:r>
              <a:rPr lang="en-US" altLang="zh-TW" b="1" kern="100" baseline="0" smtClean="0">
                <a:latin typeface="Arial"/>
                <a:ea typeface="標楷體"/>
              </a:rPr>
              <a:t>WiMAX</a:t>
            </a:r>
            <a:r>
              <a:rPr lang="zh-TW" altLang="en-US" b="1" kern="100" baseline="0" smtClean="0">
                <a:latin typeface="Arial"/>
                <a:ea typeface="標楷體"/>
              </a:rPr>
              <a:t>、或</a:t>
            </a:r>
            <a:r>
              <a:rPr lang="en-US" altLang="zh-TW" b="1" kern="100" baseline="0" smtClean="0">
                <a:latin typeface="Arial"/>
                <a:ea typeface="標楷體"/>
              </a:rPr>
              <a:t>PHS</a:t>
            </a:r>
            <a:r>
              <a:rPr lang="zh-TW" altLang="en-US" b="1" kern="100" baseline="0" smtClean="0">
                <a:latin typeface="Arial"/>
                <a:ea typeface="標楷體"/>
              </a:rPr>
              <a:t>等系統。</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F3728329-3919-4CBF-A01B-E1F0F1C458A2}"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4</a:t>
            </a:fld>
            <a:endParaRPr lang="zh-TW"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131840" y="4941168"/>
            <a:ext cx="3147015" cy="369332"/>
          </a:xfrm>
          <a:prstGeom prst="rect">
            <a:avLst/>
          </a:prstGeom>
        </p:spPr>
        <p:txBody>
          <a:bodyPr wrap="none">
            <a:spAutoFit/>
          </a:bodyPr>
          <a:lstStyle/>
          <a:p>
            <a:r>
              <a:rPr lang="zh-TW" altLang="zh-TW" dirty="0"/>
              <a:t>圖</a:t>
            </a:r>
            <a:r>
              <a:rPr lang="en-US" altLang="zh-TW" dirty="0"/>
              <a:t> </a:t>
            </a:r>
            <a:r>
              <a:rPr lang="en-US" altLang="zh-TW" dirty="0" smtClean="0"/>
              <a:t>14-9 </a:t>
            </a:r>
            <a:r>
              <a:rPr lang="en-US" altLang="zh-TW" dirty="0"/>
              <a:t>WEP</a:t>
            </a:r>
            <a:r>
              <a:rPr lang="zh-TW" altLang="zh-TW" dirty="0"/>
              <a:t>加密的資料格式</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40</a:t>
            </a:fld>
            <a:endParaRPr lang="zh-TW" altLang="en-US"/>
          </a:p>
        </p:txBody>
      </p:sp>
      <p:pic>
        <p:nvPicPr>
          <p:cNvPr id="9233" name="Picture 17"/>
          <p:cNvPicPr>
            <a:picLocks noChangeAspect="1" noChangeArrowheads="1"/>
          </p:cNvPicPr>
          <p:nvPr/>
        </p:nvPicPr>
        <p:blipFill>
          <a:blip r:embed="rId2" cstate="print"/>
          <a:srcRect/>
          <a:stretch>
            <a:fillRect/>
          </a:stretch>
        </p:blipFill>
        <p:spPr bwMode="auto">
          <a:xfrm>
            <a:off x="2051720" y="1556792"/>
            <a:ext cx="5161365" cy="314798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14.4.4 </a:t>
            </a:r>
            <a:r>
              <a:rPr lang="zh-TW" altLang="en-US" b="1" kern="2600" baseline="0" smtClean="0">
                <a:latin typeface="Arial"/>
                <a:ea typeface="標楷體"/>
              </a:rPr>
              <a:t>有線等效加密的弱點</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62500" lnSpcReduction="20000"/>
          </a:bodyPr>
          <a:lstStyle/>
          <a:p>
            <a:pPr marR="0" lvl="0" rtl="0"/>
            <a:r>
              <a:rPr lang="zh-TW" altLang="en-US" b="1" kern="100" baseline="0" smtClean="0">
                <a:latin typeface="Arial"/>
                <a:ea typeface="標楷體"/>
              </a:rPr>
              <a:t>從文獻上的探討，有線等效加密 </a:t>
            </a:r>
            <a:r>
              <a:rPr lang="en-US" altLang="zh-TW" b="1" kern="100" baseline="0" smtClean="0">
                <a:latin typeface="Arial"/>
                <a:ea typeface="標楷體"/>
              </a:rPr>
              <a:t>(WEP) </a:t>
            </a:r>
            <a:r>
              <a:rPr lang="zh-TW" altLang="en-US" b="1" kern="100" baseline="0" smtClean="0">
                <a:latin typeface="Arial"/>
                <a:ea typeface="標楷體"/>
              </a:rPr>
              <a:t>存在一些弱點與可能遭受攻擊的危險，以下簡述這些弱點與攻擊，攻擊又分為主動式攻擊與被動式攻擊。</a:t>
            </a:r>
          </a:p>
          <a:p>
            <a:pPr marR="0" lvl="0" rtl="0"/>
            <a:r>
              <a:rPr lang="zh-TW" altLang="en-US" b="1" kern="100" baseline="0" smtClean="0">
                <a:latin typeface="Arial"/>
                <a:ea typeface="標楷體"/>
              </a:rPr>
              <a:t>弱點方面：</a:t>
            </a:r>
          </a:p>
          <a:p>
            <a:pPr marR="0" lvl="1" rtl="0"/>
            <a:r>
              <a:rPr lang="en-US" altLang="zh-TW" b="1" kern="100" baseline="0" smtClean="0">
                <a:latin typeface="Arial"/>
                <a:ea typeface="標楷體"/>
              </a:rPr>
              <a:t>Initial Vector (IV) </a:t>
            </a:r>
            <a:r>
              <a:rPr lang="zh-TW" altLang="en-US" b="1" kern="100" baseline="0" smtClean="0">
                <a:latin typeface="Arial"/>
                <a:ea typeface="標楷體"/>
              </a:rPr>
              <a:t>欄位：</a:t>
            </a:r>
            <a:r>
              <a:rPr lang="en-US" altLang="zh-TW" b="1" kern="100" baseline="0" smtClean="0">
                <a:latin typeface="Arial"/>
                <a:ea typeface="標楷體"/>
              </a:rPr>
              <a:t>IV </a:t>
            </a:r>
            <a:r>
              <a:rPr lang="zh-TW" altLang="en-US" b="1" kern="100" baseline="0" smtClean="0">
                <a:latin typeface="Arial"/>
                <a:ea typeface="標楷體"/>
              </a:rPr>
              <a:t>為長度</a:t>
            </a:r>
            <a:r>
              <a:rPr lang="en-US" altLang="zh-TW" b="1" kern="100" baseline="0" smtClean="0">
                <a:latin typeface="Arial"/>
                <a:ea typeface="標楷體"/>
              </a:rPr>
              <a:t>24-bits</a:t>
            </a:r>
            <a:r>
              <a:rPr lang="zh-TW" altLang="en-US" b="1" kern="100" baseline="0" smtClean="0">
                <a:latin typeface="Arial"/>
                <a:ea typeface="標楷體"/>
              </a:rPr>
              <a:t> 的欄位，利用明碼進行傳送，</a:t>
            </a:r>
            <a:r>
              <a:rPr lang="en-US" altLang="zh-TW" b="1" kern="100" baseline="0" smtClean="0">
                <a:latin typeface="Arial"/>
                <a:ea typeface="標楷體"/>
              </a:rPr>
              <a:t>IV </a:t>
            </a:r>
            <a:r>
              <a:rPr lang="zh-TW" altLang="en-US" b="1" kern="100" baseline="0" smtClean="0">
                <a:latin typeface="Arial"/>
                <a:ea typeface="標楷體"/>
              </a:rPr>
              <a:t>長度不足及重複使用的機率相當大。</a:t>
            </a:r>
          </a:p>
          <a:p>
            <a:pPr marR="0" lvl="1" rtl="0"/>
            <a:r>
              <a:rPr lang="en-US" altLang="zh-TW" b="1" kern="100" baseline="0" smtClean="0">
                <a:latin typeface="Arial"/>
                <a:ea typeface="標楷體"/>
              </a:rPr>
              <a:t>Integrity Check (IC) </a:t>
            </a:r>
            <a:r>
              <a:rPr lang="zh-TW" altLang="en-US" b="1" kern="100" baseline="0" smtClean="0">
                <a:latin typeface="Arial"/>
                <a:ea typeface="標楷體"/>
              </a:rPr>
              <a:t>欄位：用 </a:t>
            </a:r>
            <a:r>
              <a:rPr lang="en-US" altLang="zh-TW" b="1" kern="100" baseline="0" smtClean="0">
                <a:latin typeface="Arial"/>
                <a:ea typeface="標楷體"/>
              </a:rPr>
              <a:t>CRC-32 </a:t>
            </a:r>
            <a:r>
              <a:rPr lang="zh-TW" altLang="en-US" b="1" kern="100" baseline="0" smtClean="0">
                <a:latin typeface="Arial"/>
                <a:ea typeface="標楷體"/>
              </a:rPr>
              <a:t>進行錯誤診斷，且被放入封包中進行加密。</a:t>
            </a:r>
            <a:r>
              <a:rPr lang="en-US" altLang="zh-TW" b="1" kern="100" baseline="0" smtClean="0">
                <a:latin typeface="Arial"/>
                <a:ea typeface="標楷體"/>
              </a:rPr>
              <a:t>CRC-32 </a:t>
            </a:r>
            <a:r>
              <a:rPr lang="zh-TW" altLang="en-US" b="1" kern="100" baseline="0" smtClean="0">
                <a:latin typeface="Arial"/>
                <a:ea typeface="標楷體"/>
              </a:rPr>
              <a:t>之長度不足，在不知道 </a:t>
            </a:r>
            <a:r>
              <a:rPr lang="en-US" altLang="zh-TW" b="1" kern="100" baseline="0" smtClean="0">
                <a:latin typeface="Arial"/>
                <a:ea typeface="標楷體"/>
              </a:rPr>
              <a:t>WEP </a:t>
            </a:r>
            <a:r>
              <a:rPr lang="zh-TW" altLang="en-US" b="1" kern="100" baseline="0" smtClean="0">
                <a:latin typeface="Arial"/>
                <a:ea typeface="標楷體"/>
              </a:rPr>
              <a:t>金鑰的情況下，要篡改所載資料和對應的 </a:t>
            </a:r>
            <a:r>
              <a:rPr lang="en-US" altLang="zh-TW" b="1" kern="100" baseline="0" smtClean="0">
                <a:latin typeface="Arial"/>
                <a:ea typeface="標楷體"/>
              </a:rPr>
              <a:t>CRC </a:t>
            </a:r>
            <a:r>
              <a:rPr lang="zh-TW" altLang="en-US" b="1" kern="100" baseline="0" smtClean="0">
                <a:latin typeface="Arial"/>
                <a:ea typeface="標楷體"/>
              </a:rPr>
              <a:t>是可能的。</a:t>
            </a:r>
          </a:p>
          <a:p>
            <a:pPr marR="0" lvl="0" rtl="0"/>
            <a:r>
              <a:rPr lang="zh-TW" altLang="en-US" b="1" kern="100" baseline="0" smtClean="0">
                <a:latin typeface="Arial"/>
                <a:ea typeface="標楷體"/>
              </a:rPr>
              <a:t>被動式攻擊：利用網路掃瞄工具，若取得</a:t>
            </a:r>
            <a:r>
              <a:rPr lang="en-US" altLang="zh-TW" b="1" kern="100" baseline="0" smtClean="0">
                <a:latin typeface="Arial"/>
                <a:ea typeface="標楷體"/>
              </a:rPr>
              <a:t>SSID</a:t>
            </a:r>
            <a:r>
              <a:rPr lang="zh-TW" altLang="en-US" b="1" kern="100" baseline="0" smtClean="0">
                <a:latin typeface="Arial"/>
                <a:ea typeface="標楷體"/>
              </a:rPr>
              <a:t>等參數，可使用字典攻擊法，進行破解。</a:t>
            </a:r>
          </a:p>
          <a:p>
            <a:pPr marR="0" lvl="0" rtl="0"/>
            <a:r>
              <a:rPr lang="zh-TW" altLang="en-US" b="1" kern="100" baseline="0" smtClean="0">
                <a:latin typeface="Arial"/>
                <a:ea typeface="標楷體"/>
              </a:rPr>
              <a:t>主動式攻擊：可利用中間第三者攻擊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man-in-the-middle</a:t>
            </a:r>
            <a:r>
              <a:rPr lang="zh-TW" altLang="en-US" b="1" kern="100" baseline="0" smtClean="0">
                <a:latin typeface="Arial"/>
                <a:ea typeface="標楷體"/>
              </a:rPr>
              <a:t> </a:t>
            </a:r>
            <a:r>
              <a:rPr lang="en-US" altLang="zh-TW" b="1" kern="100" baseline="0" smtClean="0">
                <a:latin typeface="Arial"/>
                <a:ea typeface="標楷體"/>
              </a:rPr>
              <a:t>attack</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，若訊息未經加密及認證，攻擊者可能傳送大量訊息，使用阻斷服務攻擊以癱瘓正常服務。</a:t>
            </a:r>
          </a:p>
          <a:p>
            <a:pPr marR="0" lvl="0" rtl="0"/>
            <a:r>
              <a:rPr lang="zh-TW" altLang="en-US" b="1" kern="100" baseline="0" smtClean="0">
                <a:latin typeface="Arial"/>
                <a:ea typeface="標楷體"/>
              </a:rPr>
              <a:t>由於</a:t>
            </a:r>
            <a:r>
              <a:rPr lang="en-US" altLang="zh-TW" b="1" kern="100" baseline="0" smtClean="0">
                <a:latin typeface="Arial"/>
                <a:ea typeface="標楷體"/>
              </a:rPr>
              <a:t>IEEE 802.11</a:t>
            </a:r>
            <a:r>
              <a:rPr lang="zh-TW" altLang="en-US" b="1" kern="100" baseline="0" smtClean="0">
                <a:latin typeface="Arial"/>
                <a:ea typeface="標楷體"/>
              </a:rPr>
              <a:t>所定義的</a:t>
            </a:r>
            <a:r>
              <a:rPr lang="en-US" altLang="zh-TW" b="1" kern="100" baseline="0" smtClean="0">
                <a:latin typeface="Arial"/>
                <a:ea typeface="標楷體"/>
              </a:rPr>
              <a:t>WEP</a:t>
            </a:r>
            <a:r>
              <a:rPr lang="zh-TW" altLang="en-US" b="1" kern="100" baseline="0" smtClean="0">
                <a:latin typeface="Arial"/>
                <a:ea typeface="標楷體"/>
              </a:rPr>
              <a:t>演算法有上述的弱點，</a:t>
            </a:r>
            <a:r>
              <a:rPr lang="en-US" altLang="zh-TW" b="1" kern="100" baseline="0" smtClean="0">
                <a:latin typeface="Arial"/>
                <a:ea typeface="標楷體"/>
              </a:rPr>
              <a:t>802.11i</a:t>
            </a:r>
            <a:r>
              <a:rPr lang="zh-TW" altLang="en-US" b="1" kern="100" baseline="0" smtClean="0">
                <a:latin typeface="Arial"/>
                <a:ea typeface="標楷體"/>
              </a:rPr>
              <a:t>工作小組也著手發展相關功能以解決</a:t>
            </a:r>
            <a:r>
              <a:rPr lang="en-US" altLang="zh-TW" b="1" kern="100" baseline="0" smtClean="0">
                <a:latin typeface="Arial"/>
                <a:ea typeface="標楷體"/>
              </a:rPr>
              <a:t>WLAN</a:t>
            </a:r>
            <a:r>
              <a:rPr lang="zh-TW" altLang="en-US" b="1" kern="100" baseline="0" smtClean="0">
                <a:latin typeface="Arial"/>
                <a:ea typeface="標楷體"/>
              </a:rPr>
              <a:t>的安全議題。為了促進</a:t>
            </a:r>
            <a:r>
              <a:rPr lang="en-US" altLang="zh-TW" b="1" kern="100" baseline="0" smtClean="0">
                <a:latin typeface="Arial"/>
                <a:ea typeface="標楷體"/>
              </a:rPr>
              <a:t>WLAN </a:t>
            </a:r>
            <a:r>
              <a:rPr lang="zh-TW" altLang="en-US" b="1" kern="100" baseline="0" smtClean="0">
                <a:latin typeface="Arial"/>
                <a:ea typeface="標楷體"/>
              </a:rPr>
              <a:t>有更強的安全，</a:t>
            </a:r>
            <a:r>
              <a:rPr lang="en-US" altLang="zh-TW" b="1" kern="100" baseline="0" smtClean="0">
                <a:latin typeface="Arial"/>
                <a:ea typeface="標楷體"/>
              </a:rPr>
              <a:t>Wi-Fi</a:t>
            </a:r>
            <a:r>
              <a:rPr lang="zh-TW" altLang="en-US" b="1" kern="100" baseline="0" smtClean="0">
                <a:latin typeface="Arial"/>
                <a:ea typeface="標楷體"/>
              </a:rPr>
              <a:t>聯盟發布了</a:t>
            </a:r>
            <a:r>
              <a:rPr lang="en-US" altLang="zh-TW" b="1" kern="100" baseline="0" smtClean="0">
                <a:latin typeface="Arial"/>
                <a:ea typeface="標楷體"/>
              </a:rPr>
              <a:t>WPA</a:t>
            </a:r>
            <a:r>
              <a:rPr lang="zh-TW" altLang="en-US" b="1" kern="100" baseline="0" smtClean="0">
                <a:latin typeface="Arial"/>
                <a:ea typeface="標楷體"/>
              </a:rPr>
              <a:t>做為</a:t>
            </a:r>
            <a:r>
              <a:rPr lang="en-US" altLang="zh-TW" b="1" kern="100" baseline="0" smtClean="0">
                <a:latin typeface="Arial"/>
                <a:ea typeface="標楷體"/>
              </a:rPr>
              <a:t>Wi-Fi</a:t>
            </a:r>
            <a:r>
              <a:rPr lang="zh-TW" altLang="en-US" b="1" kern="100" baseline="0" smtClean="0">
                <a:latin typeface="Arial"/>
                <a:ea typeface="標楷體"/>
              </a:rPr>
              <a:t>的標準。</a:t>
            </a:r>
            <a:r>
              <a:rPr lang="en-US" altLang="zh-TW" b="1" kern="100" baseline="0" smtClean="0">
                <a:latin typeface="Arial"/>
                <a:ea typeface="標楷體"/>
              </a:rPr>
              <a:t>WPA</a:t>
            </a:r>
            <a:r>
              <a:rPr lang="zh-TW" altLang="en-US" b="1" kern="100" baseline="0" smtClean="0">
                <a:latin typeface="Arial"/>
                <a:ea typeface="標楷體"/>
              </a:rPr>
              <a:t>是以</a:t>
            </a:r>
            <a:r>
              <a:rPr lang="en-US" altLang="zh-TW" b="1" kern="100" baseline="0" smtClean="0">
                <a:latin typeface="Arial"/>
                <a:ea typeface="標楷體"/>
              </a:rPr>
              <a:t>IEEE 802.11i</a:t>
            </a:r>
            <a:r>
              <a:rPr lang="zh-TW" altLang="en-US" b="1" kern="100" baseline="0" smtClean="0">
                <a:latin typeface="Arial"/>
                <a:ea typeface="標楷體"/>
              </a:rPr>
              <a:t>為基礎，它包含一些安全機制可以解決</a:t>
            </a:r>
            <a:r>
              <a:rPr lang="en-US" altLang="zh-TW" b="1" kern="100" baseline="0" smtClean="0">
                <a:latin typeface="Arial"/>
                <a:ea typeface="標楷體"/>
              </a:rPr>
              <a:t>802.11</a:t>
            </a:r>
            <a:r>
              <a:rPr lang="zh-TW" altLang="en-US" b="1" kern="100" baseline="0" smtClean="0">
                <a:latin typeface="Arial"/>
                <a:ea typeface="標楷體"/>
              </a:rPr>
              <a:t>大部分的安全問題。而</a:t>
            </a:r>
            <a:r>
              <a:rPr lang="en-US" altLang="zh-TW" b="1" kern="100" baseline="0" smtClean="0">
                <a:solidFill>
                  <a:srgbClr val="000000"/>
                </a:solidFill>
                <a:latin typeface="Arial"/>
                <a:ea typeface="標楷體"/>
              </a:rPr>
              <a:t>WPA2</a:t>
            </a:r>
            <a:r>
              <a:rPr lang="zh-TW" altLang="en-US" b="1" kern="100" baseline="0" smtClean="0">
                <a:solidFill>
                  <a:srgbClr val="000000"/>
                </a:solidFill>
                <a:latin typeface="Arial"/>
                <a:ea typeface="標楷體"/>
              </a:rPr>
              <a:t>才具備了</a:t>
            </a:r>
            <a:r>
              <a:rPr lang="en-US" altLang="zh-TW" b="1" kern="100" baseline="0" smtClean="0">
                <a:solidFill>
                  <a:srgbClr val="000000"/>
                </a:solidFill>
                <a:latin typeface="Arial"/>
                <a:ea typeface="標楷體"/>
              </a:rPr>
              <a:t>IEEE 802.11i WLAN</a:t>
            </a:r>
            <a:r>
              <a:rPr lang="zh-TW" altLang="en-US" b="1" kern="100" baseline="0" smtClean="0">
                <a:solidFill>
                  <a:srgbClr val="000000"/>
                </a:solidFill>
                <a:latin typeface="Arial"/>
                <a:ea typeface="標楷體"/>
              </a:rPr>
              <a:t>安全規格所有的功能。</a:t>
            </a:r>
            <a:endParaRPr lang="zh-TW" altLang="en-US" b="1" kern="100" baseline="0" smtClean="0">
              <a:solidFill>
                <a:srgbClr val="000000"/>
              </a:solidFill>
              <a:latin typeface="Times New Roman"/>
              <a:ea typeface="標楷體"/>
            </a:endParaRPr>
          </a:p>
        </p:txBody>
      </p:sp>
      <p:sp>
        <p:nvSpPr>
          <p:cNvPr id="4" name="日期版面配置區 3"/>
          <p:cNvSpPr>
            <a:spLocks noGrp="1"/>
          </p:cNvSpPr>
          <p:nvPr>
            <p:ph type="dt" sz="half" idx="10"/>
          </p:nvPr>
        </p:nvSpPr>
        <p:spPr/>
        <p:txBody>
          <a:bodyPr/>
          <a:lstStyle/>
          <a:p>
            <a:fld id="{82DC59A2-AC22-46DD-B2A7-84EE4BC064A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41</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14.4.5 IEEE 802.11i</a:t>
            </a:r>
            <a:r>
              <a:rPr lang="zh-TW" altLang="en-US" b="1" kern="2600" baseline="0" smtClean="0">
                <a:latin typeface="Arial"/>
                <a:ea typeface="標楷體"/>
              </a:rPr>
              <a:t> 安全機制</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a:bodyPr>
          <a:lstStyle/>
          <a:p>
            <a:pPr marR="0" lvl="0" rtl="0"/>
            <a:r>
              <a:rPr lang="en-US" altLang="zh-TW" b="1" kern="100" baseline="0" smtClean="0">
                <a:latin typeface="Arial"/>
                <a:ea typeface="標楷體"/>
              </a:rPr>
              <a:t>IEEE 802.11i </a:t>
            </a:r>
            <a:r>
              <a:rPr lang="zh-TW" altLang="en-US" b="1" kern="100" baseline="0" smtClean="0">
                <a:latin typeface="Arial"/>
                <a:ea typeface="標楷體"/>
              </a:rPr>
              <a:t>標準的強健安全網路 </a:t>
            </a:r>
            <a:r>
              <a:rPr lang="en-US" altLang="zh-TW" b="1" kern="100" baseline="0" smtClean="0">
                <a:latin typeface="Arial"/>
                <a:ea typeface="標楷體"/>
              </a:rPr>
              <a:t>( RSN )</a:t>
            </a:r>
            <a:r>
              <a:rPr lang="zh-TW" altLang="en-US" b="1" kern="100" baseline="0" smtClean="0">
                <a:latin typeface="Arial"/>
                <a:ea typeface="標楷體"/>
              </a:rPr>
              <a:t> 規格十分複雜，</a:t>
            </a:r>
            <a:r>
              <a:rPr lang="en-US" altLang="zh-TW" b="1" kern="100" baseline="0" smtClean="0">
                <a:latin typeface="Arial"/>
                <a:ea typeface="標楷體"/>
              </a:rPr>
              <a:t>RSN</a:t>
            </a:r>
            <a:r>
              <a:rPr lang="zh-TW" altLang="en-US" b="1" kern="100" baseline="0" smtClean="0">
                <a:latin typeface="Arial"/>
                <a:ea typeface="標楷體"/>
              </a:rPr>
              <a:t>的安全規格定義了以下的安全服務：身分認證、存取控制、以及保密性與資料完整性等安全服務。</a:t>
            </a:r>
          </a:p>
          <a:p>
            <a:pPr marR="0" lvl="0" rtl="0"/>
            <a:r>
              <a:rPr lang="zh-TW" altLang="en-US" b="1" kern="100" baseline="0" smtClean="0">
                <a:latin typeface="Arial"/>
                <a:ea typeface="標楷體"/>
              </a:rPr>
              <a:t>身分認證：使用認證協定以定義用戶與</a:t>
            </a:r>
            <a:r>
              <a:rPr lang="en-US" altLang="zh-TW" b="1" kern="100" baseline="0" smtClean="0">
                <a:latin typeface="Arial"/>
                <a:ea typeface="標楷體"/>
              </a:rPr>
              <a:t>AS</a:t>
            </a:r>
            <a:r>
              <a:rPr lang="zh-TW" altLang="en-US" b="1" kern="100" baseline="0" smtClean="0">
                <a:latin typeface="Arial"/>
                <a:ea typeface="標楷體"/>
              </a:rPr>
              <a:t>之間的相互認證，並且產生用戶與</a:t>
            </a:r>
            <a:r>
              <a:rPr lang="en-US" altLang="zh-TW" b="1" kern="100" baseline="0" smtClean="0">
                <a:latin typeface="Arial"/>
                <a:ea typeface="標楷體"/>
              </a:rPr>
              <a:t>AP</a:t>
            </a:r>
            <a:r>
              <a:rPr lang="zh-TW" altLang="en-US" b="1" kern="100" baseline="0" smtClean="0">
                <a:latin typeface="Arial"/>
                <a:ea typeface="標楷體"/>
              </a:rPr>
              <a:t>之間無線連線的臨時密鑰。</a:t>
            </a:r>
          </a:p>
          <a:p>
            <a:pPr marR="0" lvl="0" rtl="0"/>
            <a:r>
              <a:rPr lang="zh-TW" altLang="en-US" b="1" kern="100" baseline="0" smtClean="0">
                <a:latin typeface="Arial"/>
                <a:ea typeface="標楷體"/>
              </a:rPr>
              <a:t>存取控制：此一安全服務與其他協定一起工作，可強化身分認證、正確的資料路由、增強金鑰交換等功能。</a:t>
            </a:r>
          </a:p>
          <a:p>
            <a:pPr marR="0" lvl="0" rtl="0"/>
            <a:r>
              <a:rPr lang="zh-TW" altLang="en-US" b="1" kern="100" baseline="0" smtClean="0">
                <a:latin typeface="Arial"/>
                <a:ea typeface="標楷體"/>
              </a:rPr>
              <a:t>保密性與資料完整性：對於</a:t>
            </a:r>
            <a:r>
              <a:rPr lang="en-US" altLang="zh-TW" b="1" kern="100" baseline="0" smtClean="0">
                <a:latin typeface="Arial"/>
                <a:ea typeface="標楷體"/>
              </a:rPr>
              <a:t>MAC ( media access control ) </a:t>
            </a:r>
            <a:r>
              <a:rPr lang="zh-TW" altLang="en-US" b="1" kern="100" baseline="0" smtClean="0">
                <a:latin typeface="Arial"/>
                <a:ea typeface="標楷體"/>
              </a:rPr>
              <a:t>層級的資料加密，伴隨著</a:t>
            </a:r>
            <a:r>
              <a:rPr lang="en-US" altLang="zh-TW" b="1" kern="100" baseline="0" smtClean="0">
                <a:latin typeface="Arial"/>
                <a:ea typeface="標楷體"/>
              </a:rPr>
              <a:t>MIC ( message integrity code ) </a:t>
            </a:r>
            <a:r>
              <a:rPr lang="zh-TW" altLang="en-US" b="1" kern="100" baseline="0" smtClean="0">
                <a:latin typeface="Arial"/>
                <a:ea typeface="標楷體"/>
              </a:rPr>
              <a:t>訊息驗證碼，以確保資料未被竄改。</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23BC764-3BBE-442A-A603-CE895DD8F231}"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latin typeface="標楷體" pitchFamily="65" charset="-120"/>
                <a:ea typeface="標楷體" pitchFamily="65" charset="-120"/>
              </a:rPr>
              <a:t>802.11i</a:t>
            </a:r>
            <a:r>
              <a:rPr lang="zh-TW" altLang="zh-TW" b="1" dirty="0">
                <a:latin typeface="標楷體" pitchFamily="65" charset="-120"/>
                <a:ea typeface="標楷體" pitchFamily="65" charset="-120"/>
              </a:rPr>
              <a:t>定義的安全工作流程</a:t>
            </a:r>
            <a:endParaRPr lang="zh-TW" altLang="en-US" b="1" dirty="0">
              <a:latin typeface="標楷體" pitchFamily="65" charset="-120"/>
              <a:ea typeface="標楷體" pitchFamily="65" charset="-120"/>
            </a:endParaRPr>
          </a:p>
        </p:txBody>
      </p:sp>
      <p:sp>
        <p:nvSpPr>
          <p:cNvPr id="3" name="文字版面配置區 2"/>
          <p:cNvSpPr>
            <a:spLocks noGrp="1"/>
          </p:cNvSpPr>
          <p:nvPr>
            <p:ph type="body" idx="1"/>
          </p:nvPr>
        </p:nvSpPr>
        <p:spPr/>
        <p:txBody>
          <a:bodyPr>
            <a:normAutofit fontScale="92500" lnSpcReduction="10000"/>
          </a:bodyPr>
          <a:lstStyle/>
          <a:p>
            <a:r>
              <a:rPr lang="en-US" altLang="zh-TW" b="1" dirty="0">
                <a:latin typeface="標楷體" pitchFamily="65" charset="-120"/>
                <a:ea typeface="標楷體" pitchFamily="65" charset="-120"/>
              </a:rPr>
              <a:t>IEEE 802.11i </a:t>
            </a:r>
            <a:r>
              <a:rPr lang="zh-TW" altLang="zh-TW" b="1" dirty="0">
                <a:latin typeface="標楷體" pitchFamily="65" charset="-120"/>
                <a:ea typeface="標楷體" pitchFamily="65" charset="-120"/>
              </a:rPr>
              <a:t>的安全考量僅著重於</a:t>
            </a:r>
            <a:r>
              <a:rPr lang="en-US" altLang="zh-TW" b="1" dirty="0">
                <a:latin typeface="標楷體" pitchFamily="65" charset="-120"/>
                <a:ea typeface="標楷體" pitchFamily="65" charset="-120"/>
              </a:rPr>
              <a:t>STA</a:t>
            </a:r>
            <a:r>
              <a:rPr lang="zh-TW" altLang="zh-TW" b="1" dirty="0">
                <a:latin typeface="標楷體" pitchFamily="65" charset="-120"/>
                <a:ea typeface="標楷體" pitchFamily="65" charset="-120"/>
              </a:rPr>
              <a:t>與</a:t>
            </a:r>
            <a:r>
              <a:rPr lang="en-US" altLang="zh-TW" b="1" dirty="0">
                <a:latin typeface="標楷體" pitchFamily="65" charset="-120"/>
                <a:ea typeface="標楷體" pitchFamily="65" charset="-120"/>
              </a:rPr>
              <a:t>AP</a:t>
            </a:r>
            <a:r>
              <a:rPr lang="zh-TW" altLang="zh-TW" b="1" dirty="0">
                <a:latin typeface="標楷體" pitchFamily="65" charset="-120"/>
                <a:ea typeface="標楷體" pitchFamily="65" charset="-120"/>
              </a:rPr>
              <a:t>之間通訊的安全。基於這個考量，</a:t>
            </a:r>
            <a:r>
              <a:rPr lang="en-US" altLang="zh-TW" b="1" dirty="0">
                <a:latin typeface="標楷體" pitchFamily="65" charset="-120"/>
                <a:ea typeface="標楷體" pitchFamily="65" charset="-120"/>
              </a:rPr>
              <a:t>802.11i</a:t>
            </a:r>
            <a:r>
              <a:rPr lang="zh-TW" altLang="zh-TW" b="1" dirty="0">
                <a:latin typeface="標楷體" pitchFamily="65" charset="-120"/>
                <a:ea typeface="標楷體" pitchFamily="65" charset="-120"/>
              </a:rPr>
              <a:t>定義的安全工作流程如圖</a:t>
            </a:r>
            <a:r>
              <a:rPr lang="en-US" altLang="zh-TW" b="1" dirty="0" smtClean="0">
                <a:latin typeface="標楷體" pitchFamily="65" charset="-120"/>
                <a:ea typeface="標楷體" pitchFamily="65" charset="-120"/>
              </a:rPr>
              <a:t>14-10 </a:t>
            </a:r>
            <a:r>
              <a:rPr lang="zh-TW" altLang="zh-TW" b="1" dirty="0">
                <a:latin typeface="標楷體" pitchFamily="65" charset="-120"/>
                <a:ea typeface="標楷體" pitchFamily="65" charset="-120"/>
              </a:rPr>
              <a:t>所示，其組成要件包含：</a:t>
            </a:r>
            <a:r>
              <a:rPr lang="en-US" altLang="zh-TW" b="1" dirty="0">
                <a:latin typeface="標楷體" pitchFamily="65" charset="-120"/>
                <a:ea typeface="標楷體" pitchFamily="65" charset="-120"/>
              </a:rPr>
              <a:t>STA</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AP</a:t>
            </a:r>
            <a:r>
              <a:rPr lang="zh-TW" altLang="zh-TW" b="1" dirty="0">
                <a:latin typeface="標楷體" pitchFamily="65" charset="-120"/>
                <a:ea typeface="標楷體" pitchFamily="65" charset="-120"/>
              </a:rPr>
              <a:t>、與</a:t>
            </a:r>
            <a:r>
              <a:rPr lang="en-US" altLang="zh-TW" b="1" dirty="0">
                <a:latin typeface="標楷體" pitchFamily="65" charset="-120"/>
                <a:ea typeface="標楷體" pitchFamily="65" charset="-120"/>
              </a:rPr>
              <a:t>AS</a:t>
            </a:r>
            <a:r>
              <a:rPr lang="zh-TW" altLang="zh-TW" b="1" dirty="0">
                <a:latin typeface="標楷體" pitchFamily="65" charset="-120"/>
                <a:ea typeface="標楷體" pitchFamily="65" charset="-120"/>
              </a:rPr>
              <a:t>；而安全工作流程包含四個階段：安全能力通告與協商階段、身分認證階段、交談密鑰協商階段、以及加密資料傳輸階段。其中</a:t>
            </a:r>
            <a:r>
              <a:rPr lang="en-US" altLang="zh-TW" b="1" dirty="0">
                <a:latin typeface="標楷體" pitchFamily="65" charset="-120"/>
                <a:ea typeface="標楷體" pitchFamily="65" charset="-120"/>
              </a:rPr>
              <a:t>STA ( mobile station )</a:t>
            </a:r>
            <a:r>
              <a:rPr lang="zh-TW" altLang="zh-TW" b="1" dirty="0">
                <a:latin typeface="標楷體" pitchFamily="65" charset="-120"/>
                <a:ea typeface="標楷體" pitchFamily="65" charset="-120"/>
              </a:rPr>
              <a:t>是行動工作站，</a:t>
            </a:r>
            <a:r>
              <a:rPr lang="en-US" altLang="zh-TW" b="1" dirty="0">
                <a:latin typeface="標楷體" pitchFamily="65" charset="-120"/>
                <a:ea typeface="標楷體" pitchFamily="65" charset="-120"/>
              </a:rPr>
              <a:t>AP ( access point )</a:t>
            </a:r>
            <a:r>
              <a:rPr lang="zh-TW" altLang="zh-TW" b="1" dirty="0">
                <a:latin typeface="標楷體" pitchFamily="65" charset="-120"/>
                <a:ea typeface="標楷體" pitchFamily="65" charset="-120"/>
              </a:rPr>
              <a:t>是無線存取器，以及一個新增的組成元件─認證伺服器</a:t>
            </a:r>
            <a:r>
              <a:rPr lang="en-US" altLang="zh-TW" b="1" dirty="0">
                <a:latin typeface="標楷體" pitchFamily="65" charset="-120"/>
                <a:ea typeface="標楷體" pitchFamily="65" charset="-120"/>
              </a:rPr>
              <a:t>AS (authentication server )</a:t>
            </a:r>
            <a:r>
              <a:rPr lang="zh-TW" altLang="zh-TW" b="1" dirty="0">
                <a:latin typeface="標楷體" pitchFamily="65" charset="-120"/>
                <a:ea typeface="標楷體" pitchFamily="65" charset="-120"/>
              </a:rPr>
              <a:t>。</a:t>
            </a:r>
          </a:p>
          <a:p>
            <a:r>
              <a:rPr lang="zh-TW" altLang="zh-TW" b="1" dirty="0">
                <a:latin typeface="標楷體" pitchFamily="65" charset="-120"/>
                <a:ea typeface="標楷體" pitchFamily="65" charset="-120"/>
              </a:rPr>
              <a:t>在圖</a:t>
            </a:r>
            <a:r>
              <a:rPr lang="en-US" altLang="zh-TW" b="1" dirty="0" smtClean="0">
                <a:latin typeface="標楷體" pitchFamily="65" charset="-120"/>
                <a:ea typeface="標楷體" pitchFamily="65" charset="-120"/>
              </a:rPr>
              <a:t>14-10  </a:t>
            </a:r>
            <a:r>
              <a:rPr lang="en-US" altLang="zh-TW" b="1" dirty="0">
                <a:latin typeface="標楷體" pitchFamily="65" charset="-120"/>
                <a:ea typeface="標楷體" pitchFamily="65" charset="-120"/>
              </a:rPr>
              <a:t>802.11i</a:t>
            </a:r>
            <a:r>
              <a:rPr lang="zh-TW" altLang="zh-TW" b="1" dirty="0">
                <a:latin typeface="標楷體" pitchFamily="65" charset="-120"/>
                <a:ea typeface="標楷體" pitchFamily="65" charset="-120"/>
              </a:rPr>
              <a:t>安全工作流程的每個階段中，組成元件之間互相交換的訊息稱為</a:t>
            </a:r>
            <a:r>
              <a:rPr lang="en-US" altLang="zh-TW" b="1" dirty="0">
                <a:latin typeface="標楷體" pitchFamily="65" charset="-120"/>
                <a:ea typeface="標楷體" pitchFamily="65" charset="-120"/>
              </a:rPr>
              <a:t>MPDU ( media access control protocol data unit )</a:t>
            </a:r>
            <a:r>
              <a:rPr lang="zh-TW" altLang="zh-TW" b="1" dirty="0">
                <a:latin typeface="標楷體" pitchFamily="65" charset="-120"/>
                <a:ea typeface="標楷體" pitchFamily="65" charset="-120"/>
              </a:rPr>
              <a:t>─媒體存取控制協定資料單元。</a:t>
            </a:r>
          </a:p>
          <a:p>
            <a:endParaRPr lang="zh-TW" altLang="en-US" dirty="0"/>
          </a:p>
        </p:txBody>
      </p:sp>
      <p:sp>
        <p:nvSpPr>
          <p:cNvPr id="4" name="日期版面配置區 3"/>
          <p:cNvSpPr>
            <a:spLocks noGrp="1"/>
          </p:cNvSpPr>
          <p:nvPr>
            <p:ph type="dt" sz="half" idx="10"/>
          </p:nvPr>
        </p:nvSpPr>
        <p:spPr/>
        <p:txBody>
          <a:bodyPr/>
          <a:lstStyle/>
          <a:p>
            <a:fld id="{DD8D29FD-A48C-480B-A168-ED9AE3A46DB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43</a:t>
            </a:fld>
            <a:endParaRPr lang="zh-TW"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7864" y="5661248"/>
            <a:ext cx="3386376" cy="369332"/>
          </a:xfrm>
          <a:prstGeom prst="rect">
            <a:avLst/>
          </a:prstGeom>
        </p:spPr>
        <p:txBody>
          <a:bodyPr wrap="none">
            <a:spAutoFit/>
          </a:bodyPr>
          <a:lstStyle/>
          <a:p>
            <a:r>
              <a:rPr lang="zh-TW" altLang="zh-TW" dirty="0"/>
              <a:t>圖</a:t>
            </a:r>
            <a:r>
              <a:rPr lang="en-US" altLang="zh-TW" dirty="0" smtClean="0"/>
              <a:t>14-10  </a:t>
            </a:r>
            <a:r>
              <a:rPr lang="en-US" altLang="zh-TW" dirty="0"/>
              <a:t>802.11i</a:t>
            </a:r>
            <a:r>
              <a:rPr lang="zh-TW" altLang="zh-TW" dirty="0"/>
              <a:t>安全工作流程</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44</a:t>
            </a:fld>
            <a:endParaRPr lang="zh-TW" altLang="en-US"/>
          </a:p>
        </p:txBody>
      </p:sp>
      <p:pic>
        <p:nvPicPr>
          <p:cNvPr id="68609" name="Picture 1"/>
          <p:cNvPicPr>
            <a:picLocks noChangeAspect="1" noChangeArrowheads="1"/>
          </p:cNvPicPr>
          <p:nvPr/>
        </p:nvPicPr>
        <p:blipFill>
          <a:blip r:embed="rId2" cstate="print"/>
          <a:srcRect/>
          <a:stretch>
            <a:fillRect/>
          </a:stretch>
        </p:blipFill>
        <p:spPr bwMode="auto">
          <a:xfrm>
            <a:off x="2771800" y="692696"/>
            <a:ext cx="4653681" cy="4646566"/>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latin typeface="標楷體" pitchFamily="65" charset="-120"/>
                <a:ea typeface="標楷體" pitchFamily="65" charset="-120"/>
              </a:rPr>
              <a:t>14.5 </a:t>
            </a:r>
            <a:r>
              <a:rPr lang="zh-TW" altLang="zh-TW" b="1" dirty="0">
                <a:latin typeface="標楷體" pitchFamily="65" charset="-120"/>
                <a:ea typeface="標楷體" pitchFamily="65" charset="-120"/>
              </a:rPr>
              <a:t>藍牙無線</a:t>
            </a:r>
            <a:r>
              <a:rPr lang="zh-TW" altLang="zh-TW" b="1" dirty="0" smtClean="0">
                <a:latin typeface="標楷體" pitchFamily="65" charset="-120"/>
                <a:ea typeface="標楷體" pitchFamily="65" charset="-120"/>
              </a:rPr>
              <a:t>通訊</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p:txBody>
          <a:bodyPr>
            <a:normAutofit fontScale="85000" lnSpcReduction="10000"/>
          </a:bodyPr>
          <a:lstStyle/>
          <a:p>
            <a:r>
              <a:rPr lang="zh-TW" altLang="zh-TW" b="1" dirty="0">
                <a:latin typeface="標楷體" pitchFamily="65" charset="-120"/>
                <a:ea typeface="標楷體" pitchFamily="65" charset="-120"/>
              </a:rPr>
              <a:t>藍牙發展的起源，是為解決行動通訊及其周邊裝置相互連線的問題，由易利信</a:t>
            </a:r>
            <a:r>
              <a:rPr lang="en-US" altLang="zh-TW" b="1" dirty="0">
                <a:latin typeface="標楷體" pitchFamily="65" charset="-120"/>
                <a:ea typeface="標楷體" pitchFamily="65" charset="-120"/>
              </a:rPr>
              <a:t> ( Ericsson )</a:t>
            </a:r>
            <a:r>
              <a:rPr lang="zh-TW" altLang="zh-TW" b="1" dirty="0">
                <a:latin typeface="標楷體" pitchFamily="65" charset="-120"/>
                <a:ea typeface="標楷體" pitchFamily="65" charset="-120"/>
              </a:rPr>
              <a:t>、諾基亞 </a:t>
            </a:r>
            <a:r>
              <a:rPr lang="en-US" altLang="zh-TW" b="1" dirty="0">
                <a:latin typeface="標楷體" pitchFamily="65" charset="-120"/>
                <a:ea typeface="標楷體" pitchFamily="65" charset="-120"/>
              </a:rPr>
              <a:t>( Nokia )</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IBM</a:t>
            </a:r>
            <a:r>
              <a:rPr lang="zh-TW" altLang="zh-TW" b="1" dirty="0">
                <a:latin typeface="標楷體" pitchFamily="65" charset="-120"/>
                <a:ea typeface="標楷體" pitchFamily="65" charset="-120"/>
              </a:rPr>
              <a:t>、東芝 </a:t>
            </a:r>
            <a:r>
              <a:rPr lang="en-US" altLang="zh-TW" b="1" dirty="0">
                <a:latin typeface="標楷體" pitchFamily="65" charset="-120"/>
                <a:ea typeface="標楷體" pitchFamily="65" charset="-120"/>
              </a:rPr>
              <a:t>( Toshiba ) </a:t>
            </a:r>
            <a:r>
              <a:rPr lang="zh-TW" altLang="zh-TW" b="1" dirty="0">
                <a:latin typeface="標楷體" pitchFamily="65" charset="-120"/>
                <a:ea typeface="標楷體" pitchFamily="65" charset="-120"/>
              </a:rPr>
              <a:t>及英特爾 </a:t>
            </a:r>
            <a:r>
              <a:rPr lang="en-US" altLang="zh-TW" b="1" dirty="0">
                <a:latin typeface="標楷體" pitchFamily="65" charset="-120"/>
                <a:ea typeface="標楷體" pitchFamily="65" charset="-120"/>
              </a:rPr>
              <a:t>( Intel ) </a:t>
            </a:r>
            <a:r>
              <a:rPr lang="zh-TW" altLang="zh-TW" b="1" dirty="0">
                <a:latin typeface="標楷體" pitchFamily="65" charset="-120"/>
                <a:ea typeface="標楷體" pitchFamily="65" charset="-120"/>
              </a:rPr>
              <a:t>等廠商共同所定義及發起的無線傳輸技術標準。發展到</a:t>
            </a:r>
            <a:r>
              <a:rPr lang="en-US" altLang="zh-TW" b="1" dirty="0">
                <a:latin typeface="標楷體" pitchFamily="65" charset="-120"/>
                <a:ea typeface="標楷體" pitchFamily="65" charset="-120"/>
              </a:rPr>
              <a:t>2001</a:t>
            </a:r>
            <a:r>
              <a:rPr lang="zh-TW" altLang="zh-TW" b="1" dirty="0">
                <a:latin typeface="標楷體" pitchFamily="65" charset="-120"/>
                <a:ea typeface="標楷體" pitchFamily="65" charset="-120"/>
              </a:rPr>
              <a:t>年，在</a:t>
            </a:r>
            <a:r>
              <a:rPr lang="en-US" altLang="zh-TW" b="1" dirty="0">
                <a:latin typeface="標楷體" pitchFamily="65" charset="-120"/>
                <a:ea typeface="標楷體" pitchFamily="65" charset="-120"/>
              </a:rPr>
              <a:t>Comdex ( Computer Dealers' Exhibition ) Fall</a:t>
            </a:r>
            <a:r>
              <a:rPr lang="zh-TW" altLang="zh-TW" b="1" dirty="0">
                <a:latin typeface="標楷體" pitchFamily="65" charset="-120"/>
                <a:ea typeface="標楷體" pitchFamily="65" charset="-120"/>
              </a:rPr>
              <a:t>國際秋季電腦展，藍牙無線通訊應用產品已經愈來愈多，包括了筆記型電腦、</a:t>
            </a:r>
            <a:r>
              <a:rPr lang="en-US" altLang="zh-TW" b="1" dirty="0">
                <a:latin typeface="標楷體" pitchFamily="65" charset="-120"/>
                <a:ea typeface="標楷體" pitchFamily="65" charset="-120"/>
              </a:rPr>
              <a:t>PDA</a:t>
            </a:r>
            <a:r>
              <a:rPr lang="zh-TW" altLang="zh-TW" b="1" dirty="0">
                <a:latin typeface="標楷體" pitchFamily="65" charset="-120"/>
                <a:ea typeface="標楷體" pitchFamily="65" charset="-120"/>
              </a:rPr>
              <a:t>、數位相機等。近年來，更是有許多家電產品、汽車電子、通訊產品、電腦週邊等，結合藍牙通訊達到連線目的。</a:t>
            </a:r>
          </a:p>
          <a:p>
            <a:r>
              <a:rPr lang="zh-TW" altLang="zh-TW" b="1" dirty="0">
                <a:latin typeface="標楷體" pitchFamily="65" charset="-120"/>
                <a:ea typeface="標楷體" pitchFamily="65" charset="-120"/>
              </a:rPr>
              <a:t>藍牙計劃主要的目標是：</a:t>
            </a:r>
          </a:p>
          <a:p>
            <a:pPr lvl="1"/>
            <a:r>
              <a:rPr lang="zh-TW" altLang="zh-TW" b="1" dirty="0">
                <a:latin typeface="標楷體" pitchFamily="65" charset="-120"/>
                <a:ea typeface="標楷體" pitchFamily="65" charset="-120"/>
              </a:rPr>
              <a:t>提供一個通行全世界的短距離無線傳輸環境。</a:t>
            </a:r>
          </a:p>
          <a:p>
            <a:pPr lvl="1"/>
            <a:r>
              <a:rPr lang="zh-TW" altLang="zh-TW" b="1" dirty="0">
                <a:latin typeface="標楷體" pitchFamily="65" charset="-120"/>
                <a:ea typeface="標楷體" pitchFamily="65" charset="-120"/>
              </a:rPr>
              <a:t>各種設備皆可透過藍牙的無線電波來互相溝通。</a:t>
            </a:r>
          </a:p>
          <a:p>
            <a:pPr lvl="1"/>
            <a:r>
              <a:rPr lang="zh-TW" altLang="zh-TW" b="1" dirty="0">
                <a:latin typeface="標楷體" pitchFamily="65" charset="-120"/>
                <a:ea typeface="標楷體" pitchFamily="65" charset="-120"/>
              </a:rPr>
              <a:t>可連結所有行動設備之間的資料傳輸服務，如行動通訊手機、無線電話、筆記型電腦、</a:t>
            </a:r>
            <a:r>
              <a:rPr lang="en-US" altLang="zh-TW" b="1" dirty="0">
                <a:latin typeface="標楷體" pitchFamily="65" charset="-120"/>
                <a:ea typeface="標楷體" pitchFamily="65" charset="-120"/>
              </a:rPr>
              <a:t>PDA</a:t>
            </a:r>
            <a:r>
              <a:rPr lang="zh-TW" altLang="zh-TW" b="1" dirty="0">
                <a:latin typeface="標楷體" pitchFamily="65" charset="-120"/>
                <a:ea typeface="標楷體" pitchFamily="65" charset="-120"/>
              </a:rPr>
              <a:t>、數位相機、投影機等。</a:t>
            </a:r>
          </a:p>
          <a:p>
            <a:endParaRPr lang="zh-TW" altLang="en-US" dirty="0"/>
          </a:p>
        </p:txBody>
      </p:sp>
      <p:sp>
        <p:nvSpPr>
          <p:cNvPr id="4" name="日期版面配置區 3"/>
          <p:cNvSpPr>
            <a:spLocks noGrp="1"/>
          </p:cNvSpPr>
          <p:nvPr>
            <p:ph type="dt" sz="half" idx="10"/>
          </p:nvPr>
        </p:nvSpPr>
        <p:spPr/>
        <p:txBody>
          <a:bodyPr/>
          <a:lstStyle/>
          <a:p>
            <a:fld id="{6BC66490-77A7-4670-AB48-103CFDBC26A6}"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45</a:t>
            </a:fld>
            <a:endParaRPr lang="zh-TW"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latin typeface="標楷體" pitchFamily="65" charset="-120"/>
                <a:ea typeface="標楷體" pitchFamily="65" charset="-120"/>
              </a:rPr>
              <a:t>14.5.1 </a:t>
            </a:r>
            <a:r>
              <a:rPr lang="zh-TW" altLang="zh-TW" b="1" dirty="0">
                <a:latin typeface="標楷體" pitchFamily="65" charset="-120"/>
                <a:ea typeface="標楷體" pitchFamily="65" charset="-120"/>
              </a:rPr>
              <a:t>藍牙技術</a:t>
            </a:r>
            <a:r>
              <a:rPr lang="zh-TW" altLang="zh-TW" b="1" dirty="0" smtClean="0">
                <a:latin typeface="標楷體" pitchFamily="65" charset="-120"/>
                <a:ea typeface="標楷體" pitchFamily="65" charset="-120"/>
              </a:rPr>
              <a:t>基礎</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p:txBody>
          <a:bodyPr>
            <a:normAutofit/>
          </a:bodyPr>
          <a:lstStyle/>
          <a:p>
            <a:r>
              <a:rPr lang="zh-TW" altLang="zh-TW" b="1" dirty="0">
                <a:latin typeface="標楷體" pitchFamily="65" charset="-120"/>
                <a:ea typeface="標楷體" pitchFamily="65" charset="-120"/>
              </a:rPr>
              <a:t>採用無線傳輸代替有線電纜的連線方式，相容性高，可應用於各種場合與平台，成本低廉，電路應用簡單、實現容易。</a:t>
            </a:r>
          </a:p>
          <a:p>
            <a:r>
              <a:rPr lang="zh-TW" altLang="zh-TW" b="1" dirty="0">
                <a:latin typeface="標楷體" pitchFamily="65" charset="-120"/>
                <a:ea typeface="標楷體" pitchFamily="65" charset="-120"/>
              </a:rPr>
              <a:t>藍牙技術是一種短距離無線傳輸的介面，使用的範圍在</a:t>
            </a:r>
            <a:r>
              <a:rPr lang="en-US" altLang="zh-TW" b="1" dirty="0">
                <a:latin typeface="標楷體" pitchFamily="65" charset="-120"/>
                <a:ea typeface="標楷體" pitchFamily="65" charset="-120"/>
              </a:rPr>
              <a:t>10</a:t>
            </a:r>
            <a:r>
              <a:rPr lang="zh-TW" altLang="zh-TW" b="1" dirty="0">
                <a:latin typeface="標楷體" pitchFamily="65" charset="-120"/>
                <a:ea typeface="標楷體" pitchFamily="65" charset="-120"/>
              </a:rPr>
              <a:t>公尺左右，頻段位於</a:t>
            </a:r>
            <a:r>
              <a:rPr lang="en-US" altLang="zh-TW" b="1" dirty="0">
                <a:latin typeface="標楷體" pitchFamily="65" charset="-120"/>
                <a:ea typeface="標楷體" pitchFamily="65" charset="-120"/>
              </a:rPr>
              <a:t>2.4 GHz ( </a:t>
            </a:r>
            <a:r>
              <a:rPr lang="zh-TW" altLang="zh-TW" b="1" dirty="0">
                <a:latin typeface="標楷體" pitchFamily="65" charset="-120"/>
                <a:ea typeface="標楷體" pitchFamily="65" charset="-120"/>
              </a:rPr>
              <a:t>不需要無線發射證照</a:t>
            </a:r>
            <a:r>
              <a:rPr lang="en-US" altLang="zh-TW" b="1" dirty="0">
                <a:latin typeface="標楷體" pitchFamily="65" charset="-120"/>
                <a:ea typeface="標楷體" pitchFamily="65" charset="-120"/>
              </a:rPr>
              <a:t> )</a:t>
            </a:r>
            <a:r>
              <a:rPr lang="zh-TW" altLang="zh-TW" b="1" dirty="0">
                <a:latin typeface="標楷體" pitchFamily="65" charset="-120"/>
                <a:ea typeface="標楷體" pitchFamily="65" charset="-120"/>
              </a:rPr>
              <a:t>，和</a:t>
            </a:r>
            <a:r>
              <a:rPr lang="en-US" altLang="zh-TW" b="1" dirty="0">
                <a:latin typeface="標楷體" pitchFamily="65" charset="-120"/>
                <a:ea typeface="標楷體" pitchFamily="65" charset="-120"/>
              </a:rPr>
              <a:t>IEEE 802.11</a:t>
            </a:r>
            <a:r>
              <a:rPr lang="zh-TW" altLang="zh-TW" b="1" dirty="0">
                <a:latin typeface="標楷體" pitchFamily="65" charset="-120"/>
                <a:ea typeface="標楷體" pitchFamily="65" charset="-120"/>
              </a:rPr>
              <a:t>使用相同的頻帶。一個藍牙網路 </a:t>
            </a:r>
            <a:r>
              <a:rPr lang="en-US" altLang="zh-TW" b="1" dirty="0">
                <a:latin typeface="標楷體" pitchFamily="65" charset="-120"/>
                <a:ea typeface="標楷體" pitchFamily="65" charset="-120"/>
              </a:rPr>
              <a:t>( </a:t>
            </a:r>
            <a:r>
              <a:rPr lang="en-US" altLang="zh-TW" b="1" dirty="0" err="1">
                <a:latin typeface="標楷體" pitchFamily="65" charset="-120"/>
                <a:ea typeface="標楷體" pitchFamily="65" charset="-120"/>
              </a:rPr>
              <a:t>piconet</a:t>
            </a:r>
            <a:r>
              <a:rPr lang="en-US" altLang="zh-TW" b="1" dirty="0">
                <a:latin typeface="標楷體" pitchFamily="65" charset="-120"/>
                <a:ea typeface="標楷體" pitchFamily="65" charset="-120"/>
              </a:rPr>
              <a:t> ) </a:t>
            </a:r>
            <a:r>
              <a:rPr lang="zh-TW" altLang="zh-TW" b="1" dirty="0">
                <a:latin typeface="標楷體" pitchFamily="65" charset="-120"/>
                <a:ea typeface="標楷體" pitchFamily="65" charset="-120"/>
              </a:rPr>
              <a:t>可以有</a:t>
            </a:r>
            <a:r>
              <a:rPr lang="en-US" altLang="zh-TW" b="1" dirty="0">
                <a:latin typeface="標楷體" pitchFamily="65" charset="-120"/>
                <a:ea typeface="標楷體" pitchFamily="65" charset="-120"/>
              </a:rPr>
              <a:t> 8 </a:t>
            </a:r>
            <a:r>
              <a:rPr lang="zh-TW" altLang="zh-TW" b="1" dirty="0">
                <a:latin typeface="標楷體" pitchFamily="65" charset="-120"/>
                <a:ea typeface="標楷體" pitchFamily="65" charset="-120"/>
              </a:rPr>
              <a:t>個藍牙裝置，其中一個為 『主控端』</a:t>
            </a:r>
            <a:r>
              <a:rPr lang="en-US" altLang="zh-TW" b="1" dirty="0">
                <a:latin typeface="標楷體" pitchFamily="65" charset="-120"/>
                <a:ea typeface="標楷體" pitchFamily="65" charset="-120"/>
              </a:rPr>
              <a:t>( master )</a:t>
            </a:r>
            <a:r>
              <a:rPr lang="zh-TW" altLang="zh-TW" b="1" dirty="0">
                <a:latin typeface="標楷體" pitchFamily="65" charset="-120"/>
                <a:ea typeface="標楷體" pitchFamily="65" charset="-120"/>
              </a:rPr>
              <a:t>，其它裝置為『輔助端』</a:t>
            </a:r>
            <a:r>
              <a:rPr lang="en-US" altLang="zh-TW" b="1" dirty="0">
                <a:latin typeface="標楷體" pitchFamily="65" charset="-120"/>
                <a:ea typeface="標楷體" pitchFamily="65" charset="-120"/>
              </a:rPr>
              <a:t>( slave ) (</a:t>
            </a:r>
            <a:r>
              <a:rPr lang="zh-TW" altLang="zh-TW" b="1" dirty="0">
                <a:latin typeface="標楷體" pitchFamily="65" charset="-120"/>
                <a:ea typeface="標楷體" pitchFamily="65" charset="-120"/>
              </a:rPr>
              <a:t>參考圖</a:t>
            </a:r>
            <a:r>
              <a:rPr lang="en-US" altLang="zh-TW" b="1" dirty="0">
                <a:latin typeface="標楷體" pitchFamily="65" charset="-120"/>
                <a:ea typeface="標楷體" pitchFamily="65" charset="-120"/>
              </a:rPr>
              <a:t> </a:t>
            </a:r>
            <a:r>
              <a:rPr lang="en-US" altLang="zh-TW" b="1" dirty="0" smtClean="0">
                <a:latin typeface="標楷體" pitchFamily="65" charset="-120"/>
                <a:ea typeface="標楷體" pitchFamily="65" charset="-120"/>
              </a:rPr>
              <a:t>14-11 </a:t>
            </a:r>
            <a:r>
              <a:rPr lang="zh-TW" altLang="zh-TW" b="1" dirty="0">
                <a:latin typeface="標楷體" pitchFamily="65" charset="-120"/>
                <a:ea typeface="標楷體" pitchFamily="65" charset="-120"/>
              </a:rPr>
              <a:t>藍牙網路架構</a:t>
            </a:r>
            <a:r>
              <a:rPr lang="en-US" altLang="zh-TW" b="1" dirty="0">
                <a:latin typeface="標楷體" pitchFamily="65" charset="-120"/>
                <a:ea typeface="標楷體" pitchFamily="65" charset="-120"/>
              </a:rPr>
              <a:t>)</a:t>
            </a:r>
            <a:r>
              <a:rPr lang="zh-TW" altLang="zh-TW" b="1" dirty="0">
                <a:latin typeface="標楷體" pitchFamily="65" charset="-120"/>
                <a:ea typeface="標楷體" pitchFamily="65" charset="-120"/>
              </a:rPr>
              <a:t>。</a:t>
            </a:r>
          </a:p>
          <a:p>
            <a:endParaRPr lang="zh-TW" altLang="en-US" dirty="0"/>
          </a:p>
        </p:txBody>
      </p:sp>
      <p:sp>
        <p:nvSpPr>
          <p:cNvPr id="4" name="日期版面配置區 3"/>
          <p:cNvSpPr>
            <a:spLocks noGrp="1"/>
          </p:cNvSpPr>
          <p:nvPr>
            <p:ph type="dt" sz="half" idx="10"/>
          </p:nvPr>
        </p:nvSpPr>
        <p:spPr/>
        <p:txBody>
          <a:bodyPr/>
          <a:lstStyle/>
          <a:p>
            <a:fld id="{ADBECE63-FD47-47EB-B78A-9FCBD6814BB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46</a:t>
            </a:fld>
            <a:endParaRPr lang="zh-TW"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normAutofit/>
          </a:bodyPr>
          <a:lstStyle/>
          <a:p>
            <a:r>
              <a:rPr lang="zh-TW" altLang="zh-TW" b="1" dirty="0">
                <a:latin typeface="標楷體" pitchFamily="65" charset="-120"/>
                <a:ea typeface="標楷體" pitchFamily="65" charset="-120"/>
              </a:rPr>
              <a:t>藍牙裝置開機後便處在 </a:t>
            </a:r>
            <a:r>
              <a:rPr lang="en-US" altLang="zh-TW" b="1" dirty="0">
                <a:latin typeface="標楷體" pitchFamily="65" charset="-120"/>
                <a:ea typeface="標楷體" pitchFamily="65" charset="-120"/>
              </a:rPr>
              <a:t>Standby </a:t>
            </a:r>
            <a:r>
              <a:rPr lang="zh-TW" altLang="zh-TW" b="1" dirty="0">
                <a:latin typeface="標楷體" pitchFamily="65" charset="-120"/>
                <a:ea typeface="標楷體" pitchFamily="65" charset="-120"/>
              </a:rPr>
              <a:t>待機模式，接著透過主控端使用</a:t>
            </a:r>
            <a:r>
              <a:rPr lang="en-US" altLang="zh-TW" b="1" dirty="0">
                <a:latin typeface="標楷體" pitchFamily="65" charset="-120"/>
                <a:ea typeface="標楷體" pitchFamily="65" charset="-120"/>
              </a:rPr>
              <a:t> Inquiry</a:t>
            </a:r>
            <a:r>
              <a:rPr lang="zh-TW" altLang="zh-TW" b="1" dirty="0">
                <a:latin typeface="標楷體" pitchFamily="65" charset="-120"/>
                <a:ea typeface="標楷體" pitchFamily="65" charset="-120"/>
              </a:rPr>
              <a:t>詢問程序來得知附近是否有可供連線的藍牙裝置，輔助端使用</a:t>
            </a:r>
            <a:r>
              <a:rPr lang="en-US" altLang="zh-TW" b="1" dirty="0">
                <a:latin typeface="標楷體" pitchFamily="65" charset="-120"/>
                <a:ea typeface="標楷體" pitchFamily="65" charset="-120"/>
              </a:rPr>
              <a:t> Inquiry </a:t>
            </a:r>
            <a:r>
              <a:rPr lang="zh-TW" altLang="zh-TW" b="1" dirty="0">
                <a:latin typeface="標楷體" pitchFamily="65" charset="-120"/>
                <a:ea typeface="標楷體" pitchFamily="65" charset="-120"/>
              </a:rPr>
              <a:t>連線回應，然後藉由</a:t>
            </a:r>
            <a:r>
              <a:rPr lang="en-US" altLang="zh-TW" b="1" dirty="0">
                <a:latin typeface="標楷體" pitchFamily="65" charset="-120"/>
                <a:ea typeface="標楷體" pitchFamily="65" charset="-120"/>
              </a:rPr>
              <a:t>Page</a:t>
            </a:r>
            <a:r>
              <a:rPr lang="zh-TW" altLang="zh-TW" b="1" dirty="0">
                <a:latin typeface="標楷體" pitchFamily="65" charset="-120"/>
                <a:ea typeface="標楷體" pitchFamily="65" charset="-120"/>
              </a:rPr>
              <a:t>程序來連結特定的藍牙裝置以進入</a:t>
            </a:r>
            <a:r>
              <a:rPr lang="en-US" altLang="zh-TW" b="1" dirty="0">
                <a:latin typeface="標楷體" pitchFamily="65" charset="-120"/>
                <a:ea typeface="標楷體" pitchFamily="65" charset="-120"/>
              </a:rPr>
              <a:t>Connected</a:t>
            </a:r>
            <a:r>
              <a:rPr lang="zh-TW" altLang="zh-TW" b="1" dirty="0">
                <a:latin typeface="標楷體" pitchFamily="65" charset="-120"/>
                <a:ea typeface="標楷體" pitchFamily="65" charset="-120"/>
              </a:rPr>
              <a:t>模式。</a:t>
            </a:r>
          </a:p>
          <a:p>
            <a:r>
              <a:rPr lang="zh-TW" altLang="zh-TW" b="1" dirty="0">
                <a:latin typeface="標楷體" pitchFamily="65" charset="-120"/>
                <a:ea typeface="標楷體" pitchFamily="65" charset="-120"/>
              </a:rPr>
              <a:t>藍牙傳輸使用跳頻技術，跳頻速率每秒</a:t>
            </a:r>
            <a:r>
              <a:rPr lang="en-US" altLang="zh-TW" b="1" dirty="0">
                <a:latin typeface="標楷體" pitchFamily="65" charset="-120"/>
                <a:ea typeface="標楷體" pitchFamily="65" charset="-120"/>
              </a:rPr>
              <a:t>1600</a:t>
            </a:r>
            <a:r>
              <a:rPr lang="zh-TW" altLang="zh-TW" b="1" dirty="0">
                <a:latin typeface="標楷體" pitchFamily="65" charset="-120"/>
                <a:ea typeface="標楷體" pitchFamily="65" charset="-120"/>
              </a:rPr>
              <a:t>次，減少干擾，並防止監聽 </a:t>
            </a:r>
            <a:r>
              <a:rPr lang="en-US" altLang="zh-TW" b="1" dirty="0">
                <a:latin typeface="標楷體" pitchFamily="65" charset="-120"/>
                <a:ea typeface="標楷體" pitchFamily="65" charset="-120"/>
              </a:rPr>
              <a:t>( </a:t>
            </a:r>
            <a:r>
              <a:rPr lang="zh-TW" altLang="zh-TW" b="1" dirty="0">
                <a:latin typeface="標楷體" pitchFamily="65" charset="-120"/>
                <a:ea typeface="標楷體" pitchFamily="65" charset="-120"/>
              </a:rPr>
              <a:t>圖</a:t>
            </a:r>
            <a:r>
              <a:rPr lang="en-US" altLang="zh-TW" b="1">
                <a:latin typeface="標楷體" pitchFamily="65" charset="-120"/>
                <a:ea typeface="標楷體" pitchFamily="65" charset="-120"/>
              </a:rPr>
              <a:t> </a:t>
            </a:r>
            <a:r>
              <a:rPr lang="en-US" altLang="zh-TW" b="1" smtClean="0">
                <a:latin typeface="標楷體" pitchFamily="65" charset="-120"/>
                <a:ea typeface="標楷體" pitchFamily="65" charset="-120"/>
              </a:rPr>
              <a:t>14-12 </a:t>
            </a:r>
            <a:r>
              <a:rPr lang="en-US" altLang="zh-TW" b="1" dirty="0">
                <a:latin typeface="標楷體" pitchFamily="65" charset="-120"/>
                <a:ea typeface="標楷體" pitchFamily="65" charset="-120"/>
              </a:rPr>
              <a:t>)</a:t>
            </a:r>
            <a:r>
              <a:rPr lang="zh-TW" altLang="zh-TW" b="1" dirty="0">
                <a:latin typeface="標楷體" pitchFamily="65" charset="-120"/>
                <a:ea typeface="標楷體" pitchFamily="65" charset="-120"/>
              </a:rPr>
              <a:t>。因此，同一時間可提供</a:t>
            </a:r>
            <a:r>
              <a:rPr lang="en-US" altLang="zh-TW" b="1" dirty="0">
                <a:latin typeface="標楷體" pitchFamily="65" charset="-120"/>
                <a:ea typeface="標楷體" pitchFamily="65" charset="-120"/>
              </a:rPr>
              <a:t>79 </a:t>
            </a:r>
            <a:r>
              <a:rPr lang="zh-TW" altLang="zh-TW" b="1" dirty="0">
                <a:latin typeface="標楷體" pitchFamily="65" charset="-120"/>
                <a:ea typeface="標楷體" pitchFamily="65" charset="-120"/>
              </a:rPr>
              <a:t>個頻道 </a:t>
            </a:r>
            <a:r>
              <a:rPr lang="en-US" altLang="zh-TW" b="1" dirty="0">
                <a:latin typeface="標楷體" pitchFamily="65" charset="-120"/>
                <a:ea typeface="標楷體" pitchFamily="65" charset="-120"/>
              </a:rPr>
              <a:t>( channel )</a:t>
            </a:r>
            <a:r>
              <a:rPr lang="zh-TW" altLang="zh-TW" b="1" dirty="0">
                <a:latin typeface="標楷體" pitchFamily="65" charset="-120"/>
                <a:ea typeface="標楷體" pitchFamily="65" charset="-120"/>
              </a:rPr>
              <a:t>，每個頻道頻寬</a:t>
            </a:r>
            <a:r>
              <a:rPr lang="en-US" altLang="zh-TW" b="1" dirty="0">
                <a:latin typeface="標楷體" pitchFamily="65" charset="-120"/>
                <a:ea typeface="標楷體" pitchFamily="65" charset="-120"/>
              </a:rPr>
              <a:t> 1 M Hz </a:t>
            </a:r>
            <a:r>
              <a:rPr lang="zh-TW" altLang="zh-TW" b="1" dirty="0">
                <a:latin typeface="標楷體" pitchFamily="65" charset="-120"/>
                <a:ea typeface="標楷體" pitchFamily="65" charset="-120"/>
              </a:rPr>
              <a:t>，以隨機數字決定跳躍頻道順序。</a:t>
            </a:r>
          </a:p>
          <a:p>
            <a:endParaRPr lang="zh-TW" altLang="en-US" dirty="0"/>
          </a:p>
        </p:txBody>
      </p:sp>
      <p:sp>
        <p:nvSpPr>
          <p:cNvPr id="4" name="日期版面配置區 3"/>
          <p:cNvSpPr>
            <a:spLocks noGrp="1"/>
          </p:cNvSpPr>
          <p:nvPr>
            <p:ph type="dt" sz="half" idx="10"/>
          </p:nvPr>
        </p:nvSpPr>
        <p:spPr/>
        <p:txBody>
          <a:bodyPr/>
          <a:lstStyle/>
          <a:p>
            <a:fld id="{D272EB50-4D83-4A29-B8F5-BA2B44BC7FFC}"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47</a:t>
            </a:fld>
            <a:endParaRPr lang="zh-TW"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31840" y="3730961"/>
            <a:ext cx="2501519" cy="369332"/>
          </a:xfrm>
          <a:prstGeom prst="rect">
            <a:avLst/>
          </a:prstGeom>
        </p:spPr>
        <p:txBody>
          <a:bodyPr wrap="none">
            <a:spAutoFit/>
          </a:bodyPr>
          <a:lstStyle/>
          <a:p>
            <a:r>
              <a:rPr lang="zh-TW" altLang="zh-TW" dirty="0"/>
              <a:t>圖</a:t>
            </a:r>
            <a:r>
              <a:rPr lang="en-US" altLang="zh-TW" dirty="0"/>
              <a:t> </a:t>
            </a:r>
            <a:r>
              <a:rPr lang="en-US" altLang="zh-TW" dirty="0" smtClean="0"/>
              <a:t>14-11 </a:t>
            </a:r>
            <a:r>
              <a:rPr lang="zh-TW" altLang="zh-TW" dirty="0"/>
              <a:t>藍牙網路架構</a:t>
            </a:r>
            <a:endParaRPr lang="zh-TW" altLang="en-US" dirty="0"/>
          </a:p>
        </p:txBody>
      </p:sp>
      <p:sp>
        <p:nvSpPr>
          <p:cNvPr id="307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矩形 5"/>
          <p:cNvSpPr/>
          <p:nvPr/>
        </p:nvSpPr>
        <p:spPr>
          <a:xfrm>
            <a:off x="3203848" y="5373216"/>
            <a:ext cx="3570208" cy="369332"/>
          </a:xfrm>
          <a:prstGeom prst="rect">
            <a:avLst/>
          </a:prstGeom>
        </p:spPr>
        <p:txBody>
          <a:bodyPr wrap="none">
            <a:spAutoFit/>
          </a:bodyPr>
          <a:lstStyle/>
          <a:p>
            <a:r>
              <a:rPr lang="zh-TW" altLang="zh-TW" dirty="0"/>
              <a:t>圖</a:t>
            </a:r>
            <a:r>
              <a:rPr lang="en-US" altLang="zh-TW" dirty="0"/>
              <a:t> </a:t>
            </a:r>
            <a:r>
              <a:rPr lang="en-US" altLang="zh-TW" dirty="0" smtClean="0"/>
              <a:t>14-12 </a:t>
            </a:r>
            <a:r>
              <a:rPr lang="zh-TW" altLang="zh-TW" dirty="0"/>
              <a:t>藍牙傳輸使用跳頻技術</a:t>
            </a:r>
            <a:endParaRPr lang="zh-TW" altLang="en-US" dirty="0"/>
          </a:p>
        </p:txBody>
      </p:sp>
      <p:sp>
        <p:nvSpPr>
          <p:cNvPr id="2" name="投影片編號版面配置區 1"/>
          <p:cNvSpPr>
            <a:spLocks noGrp="1"/>
          </p:cNvSpPr>
          <p:nvPr>
            <p:ph type="sldNum" sz="quarter" idx="10"/>
          </p:nvPr>
        </p:nvSpPr>
        <p:spPr/>
        <p:txBody>
          <a:bodyPr/>
          <a:lstStyle/>
          <a:p>
            <a:fld id="{8C159589-B5E8-4BB4-8E77-B07B745947C1}" type="slidenum">
              <a:rPr lang="zh-TW" altLang="en-US" smtClean="0"/>
              <a:pPr/>
              <a:t>48</a:t>
            </a:fld>
            <a:endParaRPr lang="zh-TW" altLang="en-US"/>
          </a:p>
        </p:txBody>
      </p:sp>
      <p:pic>
        <p:nvPicPr>
          <p:cNvPr id="3090" name="Picture 18"/>
          <p:cNvPicPr>
            <a:picLocks noChangeAspect="1" noChangeArrowheads="1"/>
          </p:cNvPicPr>
          <p:nvPr/>
        </p:nvPicPr>
        <p:blipFill>
          <a:blip r:embed="rId2" cstate="print"/>
          <a:srcRect/>
          <a:stretch>
            <a:fillRect/>
          </a:stretch>
        </p:blipFill>
        <p:spPr bwMode="auto">
          <a:xfrm>
            <a:off x="2987824" y="1124744"/>
            <a:ext cx="2800350" cy="2214563"/>
          </a:xfrm>
          <a:prstGeom prst="rect">
            <a:avLst/>
          </a:prstGeom>
          <a:noFill/>
          <a:ln w="9525">
            <a:noFill/>
            <a:miter lim="800000"/>
            <a:headEnd/>
            <a:tailEnd/>
          </a:ln>
        </p:spPr>
      </p:pic>
      <p:pic>
        <p:nvPicPr>
          <p:cNvPr id="3091" name="Picture 19"/>
          <p:cNvPicPr>
            <a:picLocks noChangeAspect="1" noChangeArrowheads="1"/>
          </p:cNvPicPr>
          <p:nvPr/>
        </p:nvPicPr>
        <p:blipFill>
          <a:blip r:embed="rId3" cstate="print"/>
          <a:srcRect/>
          <a:stretch>
            <a:fillRect/>
          </a:stretch>
        </p:blipFill>
        <p:spPr bwMode="auto">
          <a:xfrm>
            <a:off x="2411760" y="4653136"/>
            <a:ext cx="4809465" cy="576064"/>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latin typeface="標楷體" pitchFamily="65" charset="-120"/>
                <a:ea typeface="標楷體" pitchFamily="65" charset="-120"/>
              </a:rPr>
              <a:t>14.5.2 </a:t>
            </a:r>
            <a:r>
              <a:rPr lang="zh-TW" altLang="zh-TW" b="1" dirty="0">
                <a:latin typeface="標楷體" pitchFamily="65" charset="-120"/>
                <a:ea typeface="標楷體" pitchFamily="65" charset="-120"/>
              </a:rPr>
              <a:t>藍牙技術</a:t>
            </a:r>
            <a:r>
              <a:rPr lang="zh-TW" altLang="zh-TW" b="1" dirty="0" smtClean="0">
                <a:latin typeface="標楷體" pitchFamily="65" charset="-120"/>
                <a:ea typeface="標楷體" pitchFamily="65" charset="-120"/>
              </a:rPr>
              <a:t>比較</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a:xfrm>
            <a:off x="457200" y="1600201"/>
            <a:ext cx="8229600" cy="1396751"/>
          </a:xfrm>
        </p:spPr>
        <p:txBody>
          <a:bodyPr>
            <a:normAutofit fontScale="92500" lnSpcReduction="20000"/>
          </a:bodyPr>
          <a:lstStyle/>
          <a:p>
            <a:r>
              <a:rPr lang="zh-TW" altLang="zh-TW" b="1" dirty="0">
                <a:latin typeface="標楷體" pitchFamily="65" charset="-120"/>
                <a:ea typeface="標楷體" pitchFamily="65" charset="-120"/>
              </a:rPr>
              <a:t>現今，藍牙傳輸技術與</a:t>
            </a:r>
            <a:r>
              <a:rPr lang="en-US" altLang="zh-TW" b="1" dirty="0">
                <a:latin typeface="標楷體" pitchFamily="65" charset="-120"/>
                <a:ea typeface="標楷體" pitchFamily="65" charset="-120"/>
              </a:rPr>
              <a:t> 802.11b </a:t>
            </a:r>
            <a:r>
              <a:rPr lang="zh-TW" altLang="zh-TW" b="1" dirty="0">
                <a:latin typeface="標楷體" pitchFamily="65" charset="-120"/>
                <a:ea typeface="標楷體" pitchFamily="65" charset="-120"/>
              </a:rPr>
              <a:t>傳輸技術，使用非常普遍，以下依照市場定位、使用頻率、傳送速度、傳送距離、與語音傳遞等，將兩者加以比較如下，參考表</a:t>
            </a:r>
            <a:r>
              <a:rPr lang="en-US" altLang="zh-TW" b="1" dirty="0">
                <a:latin typeface="標楷體" pitchFamily="65" charset="-120"/>
                <a:ea typeface="標楷體" pitchFamily="65" charset="-120"/>
              </a:rPr>
              <a:t> 14-5</a:t>
            </a:r>
            <a:r>
              <a:rPr lang="zh-TW" altLang="zh-TW" b="1" dirty="0">
                <a:latin typeface="標楷體" pitchFamily="65" charset="-120"/>
                <a:ea typeface="標楷體" pitchFamily="65" charset="-120"/>
              </a:rPr>
              <a:t>。</a:t>
            </a:r>
          </a:p>
          <a:p>
            <a:endParaRPr lang="zh-TW" altLang="en-US" dirty="0"/>
          </a:p>
        </p:txBody>
      </p:sp>
      <p:sp>
        <p:nvSpPr>
          <p:cNvPr id="5" name="矩形 4"/>
          <p:cNvSpPr/>
          <p:nvPr/>
        </p:nvSpPr>
        <p:spPr>
          <a:xfrm>
            <a:off x="3059832" y="3140968"/>
            <a:ext cx="3023585" cy="369332"/>
          </a:xfrm>
          <a:prstGeom prst="rect">
            <a:avLst/>
          </a:prstGeom>
        </p:spPr>
        <p:txBody>
          <a:bodyPr wrap="none">
            <a:spAutoFit/>
          </a:bodyPr>
          <a:lstStyle/>
          <a:p>
            <a:r>
              <a:rPr lang="zh-TW" altLang="zh-TW" dirty="0"/>
              <a:t>表</a:t>
            </a:r>
            <a:r>
              <a:rPr lang="en-US" altLang="zh-TW" dirty="0"/>
              <a:t> 14-5</a:t>
            </a:r>
            <a:r>
              <a:rPr lang="zh-TW" altLang="zh-TW" dirty="0"/>
              <a:t>藍牙與</a:t>
            </a:r>
            <a:r>
              <a:rPr lang="en-US" altLang="zh-TW" dirty="0"/>
              <a:t> 802.11 </a:t>
            </a:r>
            <a:r>
              <a:rPr lang="zh-TW" altLang="zh-TW" dirty="0"/>
              <a:t>之比較</a:t>
            </a:r>
            <a:endParaRPr lang="zh-TW" altLang="en-US" dirty="0"/>
          </a:p>
        </p:txBody>
      </p:sp>
      <p:sp>
        <p:nvSpPr>
          <p:cNvPr id="6" name="日期版面配置區 5"/>
          <p:cNvSpPr>
            <a:spLocks noGrp="1"/>
          </p:cNvSpPr>
          <p:nvPr>
            <p:ph type="dt" sz="half" idx="10"/>
          </p:nvPr>
        </p:nvSpPr>
        <p:spPr/>
        <p:txBody>
          <a:bodyPr/>
          <a:lstStyle/>
          <a:p>
            <a:fld id="{88AD963A-1E2A-4405-AA6D-93A8550D4BD3}" type="datetime1">
              <a:rPr lang="zh-TW" altLang="en-US" smtClean="0"/>
              <a:pPr/>
              <a:t>2017/12/6</a:t>
            </a:fld>
            <a:endParaRPr lang="zh-TW" altLang="en-US"/>
          </a:p>
        </p:txBody>
      </p:sp>
      <p:sp>
        <p:nvSpPr>
          <p:cNvPr id="7" name="投影片編號版面配置區 6"/>
          <p:cNvSpPr>
            <a:spLocks noGrp="1"/>
          </p:cNvSpPr>
          <p:nvPr>
            <p:ph type="sldNum" sz="quarter" idx="12"/>
          </p:nvPr>
        </p:nvSpPr>
        <p:spPr/>
        <p:txBody>
          <a:bodyPr/>
          <a:lstStyle/>
          <a:p>
            <a:fld id="{8C159589-B5E8-4BB4-8E77-B07B745947C1}" type="slidenum">
              <a:rPr lang="zh-TW" altLang="en-US" smtClean="0"/>
              <a:pPr/>
              <a:t>49</a:t>
            </a:fld>
            <a:endParaRPr lang="zh-TW" altLang="en-US"/>
          </a:p>
        </p:txBody>
      </p:sp>
      <p:pic>
        <p:nvPicPr>
          <p:cNvPr id="72706" name="Picture 2"/>
          <p:cNvPicPr>
            <a:picLocks noChangeAspect="1" noChangeArrowheads="1"/>
          </p:cNvPicPr>
          <p:nvPr/>
        </p:nvPicPr>
        <p:blipFill>
          <a:blip r:embed="rId2" cstate="print"/>
          <a:srcRect/>
          <a:stretch>
            <a:fillRect/>
          </a:stretch>
        </p:blipFill>
        <p:spPr bwMode="auto">
          <a:xfrm>
            <a:off x="1403648" y="3717032"/>
            <a:ext cx="5976664" cy="191253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R="0" rtl="0"/>
            <a:r>
              <a:rPr lang="en-US" altLang="zh-TW" b="1" kern="2600" baseline="0" smtClean="0">
                <a:latin typeface="Arial"/>
                <a:ea typeface="標楷體"/>
              </a:rPr>
              <a:t>14.2.1  1G</a:t>
            </a:r>
            <a:r>
              <a:rPr lang="zh-TW" altLang="en-US" b="1" kern="2600" baseline="0" smtClean="0">
                <a:latin typeface="Arial"/>
                <a:ea typeface="標楷體"/>
              </a:rPr>
              <a:t>、 </a:t>
            </a:r>
            <a:r>
              <a:rPr lang="en-US" altLang="zh-TW" b="1" kern="2600" baseline="0" smtClean="0">
                <a:latin typeface="Arial"/>
                <a:ea typeface="標楷體"/>
              </a:rPr>
              <a:t>2G</a:t>
            </a:r>
            <a:r>
              <a:rPr lang="zh-TW" altLang="en-US" b="1" kern="2600" baseline="0" smtClean="0">
                <a:latin typeface="Arial"/>
                <a:ea typeface="標楷體"/>
              </a:rPr>
              <a:t> 、 與 </a:t>
            </a:r>
            <a:r>
              <a:rPr lang="en-US" altLang="zh-TW" b="1" kern="2600" baseline="0" smtClean="0">
                <a:latin typeface="Arial"/>
                <a:ea typeface="標楷體"/>
              </a:rPr>
              <a:t>3G</a:t>
            </a:r>
            <a:r>
              <a:rPr lang="zh-TW" altLang="en-US" b="1" kern="2600" baseline="0" smtClean="0">
                <a:latin typeface="Arial"/>
                <a:ea typeface="標楷體"/>
              </a:rPr>
              <a:t> 安全考量</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10000"/>
          </a:bodyPr>
          <a:lstStyle/>
          <a:p>
            <a:pPr marR="0" lvl="0" rtl="0"/>
            <a:r>
              <a:rPr lang="zh-TW" altLang="en-US" b="1" kern="100" baseline="0" smtClean="0">
                <a:latin typeface="Arial"/>
                <a:ea typeface="標楷體"/>
              </a:rPr>
              <a:t>行動通訊系統的演進，從第一代的類比式行動通訊 </a:t>
            </a:r>
            <a:r>
              <a:rPr lang="en-US" altLang="zh-TW" b="1" kern="100" baseline="0" smtClean="0">
                <a:latin typeface="Arial"/>
                <a:ea typeface="標楷體"/>
              </a:rPr>
              <a:t>( 1G )</a:t>
            </a:r>
            <a:r>
              <a:rPr lang="zh-TW" altLang="en-US" b="1" kern="100" baseline="0" smtClean="0">
                <a:latin typeface="Arial"/>
                <a:ea typeface="標楷體"/>
              </a:rPr>
              <a:t>，發展到數位式的第二代行動通訊系統 </a:t>
            </a:r>
            <a:r>
              <a:rPr lang="en-US" altLang="zh-TW" b="1" kern="100" baseline="0" smtClean="0">
                <a:latin typeface="Arial"/>
                <a:ea typeface="標楷體"/>
              </a:rPr>
              <a:t>( 2G</a:t>
            </a:r>
            <a:r>
              <a:rPr lang="zh-TW" altLang="en-US" b="1" kern="100" baseline="0" smtClean="0">
                <a:latin typeface="Arial"/>
                <a:ea typeface="標楷體"/>
              </a:rPr>
              <a:t>，</a:t>
            </a:r>
            <a:r>
              <a:rPr lang="en-US" altLang="zh-TW" b="1" kern="100" baseline="0" smtClean="0">
                <a:latin typeface="Arial"/>
                <a:ea typeface="標楷體"/>
              </a:rPr>
              <a:t>GSM</a:t>
            </a:r>
            <a:r>
              <a:rPr lang="zh-TW" altLang="en-US" b="1" kern="100" baseline="0" smtClean="0">
                <a:latin typeface="Arial"/>
                <a:ea typeface="標楷體"/>
              </a:rPr>
              <a:t> </a:t>
            </a:r>
            <a:r>
              <a:rPr lang="en-US" altLang="zh-TW" b="1" kern="100" baseline="0" smtClean="0">
                <a:latin typeface="Arial"/>
                <a:ea typeface="標楷體"/>
              </a:rPr>
              <a:t>) </a:t>
            </a:r>
            <a:r>
              <a:rPr lang="zh-TW" altLang="en-US" b="1" kern="100" baseline="0" smtClean="0">
                <a:latin typeface="Arial"/>
                <a:ea typeface="標楷體"/>
              </a:rPr>
              <a:t>、第三代行動通訊系統 </a:t>
            </a:r>
            <a:r>
              <a:rPr lang="en-US" altLang="zh-TW" b="1" kern="100" baseline="0" smtClean="0">
                <a:latin typeface="Arial"/>
                <a:ea typeface="標楷體"/>
              </a:rPr>
              <a:t>( 3G )</a:t>
            </a:r>
            <a:r>
              <a:rPr lang="zh-TW" altLang="en-US" b="1" kern="100" baseline="0" smtClean="0">
                <a:latin typeface="Arial"/>
                <a:ea typeface="標楷體"/>
              </a:rPr>
              <a:t>、目前的第四代行動通訊系統 </a:t>
            </a:r>
            <a:r>
              <a:rPr lang="en-US" altLang="zh-TW" b="1" kern="100" baseline="0" smtClean="0">
                <a:latin typeface="Arial"/>
                <a:ea typeface="標楷體"/>
              </a:rPr>
              <a:t>( 4G</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，以及未來的第五代行動通訊系統 </a:t>
            </a:r>
            <a:r>
              <a:rPr lang="en-US" altLang="zh-TW" b="1" kern="100" baseline="0" smtClean="0">
                <a:latin typeface="Arial"/>
                <a:ea typeface="標楷體"/>
              </a:rPr>
              <a:t>( 5G )</a:t>
            </a:r>
            <a:r>
              <a:rPr lang="zh-TW" altLang="en-US" b="1" kern="100" baseline="0" smtClean="0">
                <a:latin typeface="Arial"/>
                <a:ea typeface="標楷體"/>
              </a:rPr>
              <a:t>。此處 </a:t>
            </a:r>
            <a:r>
              <a:rPr lang="en-US" altLang="zh-TW" b="1" kern="100" baseline="0" smtClean="0">
                <a:latin typeface="Arial"/>
                <a:ea typeface="標楷體"/>
              </a:rPr>
              <a:t>"G" </a:t>
            </a:r>
            <a:r>
              <a:rPr lang="zh-TW" altLang="en-US" b="1" kern="100" baseline="0" smtClean="0">
                <a:latin typeface="Arial"/>
                <a:ea typeface="標楷體"/>
              </a:rPr>
              <a:t>代表</a:t>
            </a:r>
            <a:r>
              <a:rPr lang="en-US" altLang="zh-TW" b="1" kern="100" baseline="0" smtClean="0">
                <a:latin typeface="Arial"/>
                <a:ea typeface="標楷體"/>
              </a:rPr>
              <a:t>『</a:t>
            </a:r>
            <a:r>
              <a:rPr lang="zh-TW" altLang="en-US" b="1" kern="100" baseline="0" smtClean="0">
                <a:latin typeface="Arial"/>
                <a:ea typeface="標楷體"/>
              </a:rPr>
              <a:t>世代</a:t>
            </a:r>
            <a:r>
              <a:rPr lang="en-US" altLang="zh-TW" b="1" kern="100" baseline="0" smtClean="0">
                <a:latin typeface="Arial"/>
                <a:ea typeface="標楷體"/>
              </a:rPr>
              <a:t>』( generation )</a:t>
            </a:r>
            <a:r>
              <a:rPr lang="zh-TW" altLang="en-US" b="1" kern="100" baseline="0" smtClean="0">
                <a:latin typeface="Arial"/>
                <a:ea typeface="標楷體"/>
              </a:rPr>
              <a:t>。</a:t>
            </a:r>
          </a:p>
          <a:p>
            <a:pPr marR="0" lvl="0" rtl="0"/>
            <a:r>
              <a:rPr lang="zh-TW" altLang="en-US" b="1" kern="100" baseline="0" smtClean="0">
                <a:latin typeface="Arial"/>
                <a:ea typeface="標楷體"/>
              </a:rPr>
              <a:t>第一代行動通訊系統，臺灣使用</a:t>
            </a:r>
            <a:r>
              <a:rPr lang="en-US" altLang="zh-TW" b="1" kern="100" baseline="0" smtClean="0">
                <a:latin typeface="Arial"/>
                <a:ea typeface="標楷體"/>
              </a:rPr>
              <a:t>AMPS</a:t>
            </a:r>
            <a:r>
              <a:rPr lang="zh-TW" altLang="en-US" b="1" kern="100" baseline="0" smtClean="0">
                <a:latin typeface="Arial"/>
                <a:ea typeface="標楷體"/>
              </a:rPr>
              <a:t>系統，為類比式系統，訊號編碼時並未加密，容易被盜拷或竊聽，消費者的權益較易受損，因此有了第二代數位式行動通訊系統 （</a:t>
            </a:r>
            <a:r>
              <a:rPr lang="en-US" altLang="zh-TW" b="1" kern="100" baseline="0" smtClean="0">
                <a:latin typeface="Arial"/>
                <a:ea typeface="標楷體"/>
              </a:rPr>
              <a:t>2G</a:t>
            </a:r>
            <a:r>
              <a:rPr lang="zh-TW" altLang="en-US" b="1" kern="100" baseline="0" smtClean="0">
                <a:latin typeface="Arial"/>
                <a:ea typeface="標楷體"/>
              </a:rPr>
              <a:t>） 的產生。</a:t>
            </a:r>
          </a:p>
          <a:p>
            <a:pPr marR="0" lvl="0" rtl="0"/>
            <a:r>
              <a:rPr lang="zh-TW" altLang="en-US" b="1" kern="100" baseline="0" smtClean="0">
                <a:latin typeface="Arial"/>
                <a:ea typeface="標楷體"/>
              </a:rPr>
              <a:t>行動通訊系統的手機當中有小型的</a:t>
            </a:r>
            <a:r>
              <a:rPr lang="en-US" altLang="zh-TW" b="1" kern="100" baseline="0" smtClean="0">
                <a:latin typeface="Arial"/>
                <a:ea typeface="標楷體"/>
              </a:rPr>
              <a:t>SIM </a:t>
            </a:r>
            <a:r>
              <a:rPr lang="zh-TW" altLang="en-US" b="1" kern="100" baseline="0" smtClean="0">
                <a:latin typeface="Arial"/>
                <a:ea typeface="標楷體"/>
              </a:rPr>
              <a:t>卡模組，此模組全名稱為</a:t>
            </a:r>
            <a:r>
              <a:rPr lang="en-US" altLang="zh-TW" b="1" kern="100" baseline="0" smtClean="0">
                <a:latin typeface="Arial"/>
                <a:ea typeface="標楷體"/>
              </a:rPr>
              <a:t>『</a:t>
            </a:r>
            <a:r>
              <a:rPr lang="zh-TW" altLang="en-US" b="1" kern="100" baseline="0" smtClean="0">
                <a:latin typeface="Arial"/>
                <a:ea typeface="標楷體"/>
              </a:rPr>
              <a:t>用戶識別模組</a:t>
            </a:r>
            <a:r>
              <a:rPr lang="en-US" altLang="zh-TW" b="1" kern="100" baseline="0" smtClean="0">
                <a:latin typeface="Arial"/>
                <a:ea typeface="標楷體"/>
              </a:rPr>
              <a:t>』</a:t>
            </a:r>
            <a:r>
              <a:rPr lang="zh-TW" altLang="en-US" b="1" kern="100" baseline="0" smtClean="0">
                <a:latin typeface="Arial"/>
                <a:ea typeface="標楷體"/>
              </a:rPr>
              <a:t>（</a:t>
            </a:r>
            <a:r>
              <a:rPr lang="en-US" altLang="zh-TW" b="1" kern="100" baseline="0" smtClean="0">
                <a:latin typeface="Arial"/>
                <a:ea typeface="標楷體"/>
              </a:rPr>
              <a:t>subscriber identity module</a:t>
            </a:r>
            <a:r>
              <a:rPr lang="zh-TW" altLang="en-US" b="1" kern="100" baseline="0" smtClean="0">
                <a:latin typeface="Arial"/>
                <a:ea typeface="標楷體"/>
              </a:rPr>
              <a:t>；</a:t>
            </a:r>
            <a:r>
              <a:rPr lang="en-US" altLang="zh-TW" b="1" kern="100" baseline="0" smtClean="0">
                <a:latin typeface="Arial"/>
                <a:ea typeface="標楷體"/>
              </a:rPr>
              <a:t>SIM</a:t>
            </a:r>
            <a:r>
              <a:rPr lang="zh-TW" altLang="en-US" b="1" kern="100" baseline="0" smtClean="0">
                <a:latin typeface="Arial"/>
                <a:ea typeface="標楷體"/>
              </a:rPr>
              <a:t>），是一張含有記憶體晶片的智慧卡，儲存認證加密所需的安全程序演算法與相關的參數和用戶電話號碼等資訊。</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73EE23D0-5813-4C2D-95F4-75E83219D3A0}"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5</a:t>
            </a:fld>
            <a:endParaRPr lang="zh-TW"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latin typeface="標楷體" pitchFamily="65" charset="-120"/>
                <a:ea typeface="標楷體" pitchFamily="65" charset="-120"/>
              </a:rPr>
              <a:t>14.5.3 </a:t>
            </a:r>
            <a:r>
              <a:rPr lang="zh-TW" altLang="zh-TW" b="1" dirty="0">
                <a:latin typeface="標楷體" pitchFamily="65" charset="-120"/>
                <a:ea typeface="標楷體" pitchFamily="65" charset="-120"/>
              </a:rPr>
              <a:t>藍牙的安全</a:t>
            </a:r>
            <a:r>
              <a:rPr lang="zh-TW" altLang="zh-TW" b="1" dirty="0" smtClean="0">
                <a:latin typeface="標楷體" pitchFamily="65" charset="-120"/>
                <a:ea typeface="標楷體" pitchFamily="65" charset="-120"/>
              </a:rPr>
              <a:t>性</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p:txBody>
          <a:bodyPr>
            <a:normAutofit fontScale="92500" lnSpcReduction="20000"/>
          </a:bodyPr>
          <a:lstStyle/>
          <a:p>
            <a:r>
              <a:rPr lang="zh-TW" altLang="zh-TW" b="1" dirty="0">
                <a:latin typeface="標楷體" pitchFamily="65" charset="-120"/>
                <a:ea typeface="標楷體" pitchFamily="65" charset="-120"/>
              </a:rPr>
              <a:t>藍牙裝置之通訊具有方便性，許多行動電話和</a:t>
            </a:r>
            <a:r>
              <a:rPr lang="en-US" altLang="zh-TW" b="1" dirty="0">
                <a:latin typeface="標楷體" pitchFamily="65" charset="-120"/>
                <a:ea typeface="標楷體" pitchFamily="65" charset="-120"/>
              </a:rPr>
              <a:t> PDA </a:t>
            </a:r>
            <a:r>
              <a:rPr lang="zh-TW" altLang="zh-TW" b="1" dirty="0">
                <a:latin typeface="標楷體" pitchFamily="65" charset="-120"/>
                <a:ea typeface="標楷體" pitchFamily="65" charset="-120"/>
              </a:rPr>
              <a:t>均內建藍牙無線技術。最初，設計藍牙無線技術的目的是讓使用者不需使用麻煩的纜線便可在藍牙裝置間交換文件。但是，只要是利用無線電的訊息傳輸便可能受到各種可能的攻擊；隨著藍牙技術應用的普及，相關的安全議題更值得重視。</a:t>
            </a:r>
          </a:p>
          <a:p>
            <a:r>
              <a:rPr lang="zh-TW" altLang="zh-TW" b="1" dirty="0">
                <a:latin typeface="標楷體" pitchFamily="65" charset="-120"/>
                <a:ea typeface="標楷體" pitchFamily="65" charset="-120"/>
              </a:rPr>
              <a:t>藍牙裝置的安全漏洞，如設定為『可偵測模式』，送出訊號表示可以與另一個藍牙裝置「配對」後雙向傳輸資料；收到此訊號的攻擊者也能夠嘗試與使用者的藍牙裝置配對，入侵取得您的個人身分識別碼。在安全防護方面，平時設定為 『不可偵測模式』，使用難以破解之個人識別碼，最好</a:t>
            </a:r>
            <a:r>
              <a:rPr lang="en-US" altLang="zh-TW" b="1" dirty="0">
                <a:latin typeface="標楷體" pitchFamily="65" charset="-120"/>
                <a:ea typeface="標楷體" pitchFamily="65" charset="-120"/>
              </a:rPr>
              <a:t>6</a:t>
            </a:r>
            <a:r>
              <a:rPr lang="zh-TW" altLang="zh-TW" b="1" dirty="0">
                <a:latin typeface="標楷體" pitchFamily="65" charset="-120"/>
                <a:ea typeface="標楷體" pitchFamily="65" charset="-120"/>
              </a:rPr>
              <a:t>位數字以上，且避免存放敏感資料於具有藍牙無線通訊的裝置中。</a:t>
            </a:r>
          </a:p>
          <a:p>
            <a:endParaRPr lang="zh-TW" altLang="en-US" dirty="0"/>
          </a:p>
        </p:txBody>
      </p:sp>
      <p:sp>
        <p:nvSpPr>
          <p:cNvPr id="4" name="日期版面配置區 3"/>
          <p:cNvSpPr>
            <a:spLocks noGrp="1"/>
          </p:cNvSpPr>
          <p:nvPr>
            <p:ph type="dt" sz="half" idx="10"/>
          </p:nvPr>
        </p:nvSpPr>
        <p:spPr/>
        <p:txBody>
          <a:bodyPr/>
          <a:lstStyle/>
          <a:p>
            <a:fld id="{AFD39DAF-1EBF-4AE6-8749-B2E0C9DB929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50</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2G ( GSM ) </a:t>
            </a:r>
            <a:r>
              <a:rPr lang="zh-TW" altLang="en-US" b="1" kern="2600" baseline="0" smtClean="0">
                <a:latin typeface="Arial"/>
                <a:ea typeface="標楷體"/>
              </a:rPr>
              <a:t>通訊系統的安全措施</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10000"/>
          </a:bodyPr>
          <a:lstStyle/>
          <a:p>
            <a:pPr marR="0" lvl="0" rtl="0"/>
            <a:r>
              <a:rPr lang="en-US" altLang="zh-TW" b="1" kern="100" baseline="0" smtClean="0">
                <a:latin typeface="Arial"/>
                <a:ea typeface="標楷體"/>
              </a:rPr>
              <a:t>2G ( GSM ) </a:t>
            </a:r>
            <a:r>
              <a:rPr lang="zh-TW" altLang="en-US" b="1" kern="100" baseline="0" smtClean="0">
                <a:latin typeface="Arial"/>
                <a:ea typeface="標楷體"/>
              </a:rPr>
              <a:t>通訊系統的安全措施，主要有兩方面：一為手機認證，以防止他人假冒合法手機用戶以盜用系統服務；二為通訊加密，以避免他人竊聽通話內容。第二代行動通訊的安全性機制，包含有認證、加密、與機密性：</a:t>
            </a:r>
          </a:p>
          <a:p>
            <a:pPr marR="0" lvl="1" rtl="0"/>
            <a:r>
              <a:rPr lang="zh-TW" altLang="en-US" b="1" kern="100" baseline="0" smtClean="0">
                <a:latin typeface="Arial"/>
                <a:ea typeface="標楷體"/>
              </a:rPr>
              <a:t>認證：預防未受認證的服務存取。採用驗證演算法</a:t>
            </a:r>
            <a:r>
              <a:rPr lang="en-US" altLang="zh-TW" b="1" kern="100" baseline="0" smtClean="0">
                <a:latin typeface="Arial"/>
                <a:ea typeface="標楷體"/>
              </a:rPr>
              <a:t>A3</a:t>
            </a:r>
            <a:r>
              <a:rPr lang="zh-TW" altLang="en-US" b="1" kern="100" baseline="0" smtClean="0">
                <a:latin typeface="Arial"/>
                <a:ea typeface="標楷體"/>
              </a:rPr>
              <a:t>為基礎，透過驗證演算法的計算結果來認證是否為合法的存取。但其驗證演算法無法滿足安全性需求。</a:t>
            </a:r>
          </a:p>
          <a:p>
            <a:pPr marR="0" lvl="1" rtl="0"/>
            <a:r>
              <a:rPr lang="zh-TW" altLang="en-US" b="1" kern="100" baseline="0" smtClean="0">
                <a:latin typeface="Arial"/>
                <a:ea typeface="標楷體"/>
              </a:rPr>
              <a:t>加密：採用位元加密以保護傳輸訊號及使用者資料。採用加密演算法</a:t>
            </a:r>
            <a:r>
              <a:rPr lang="en-US" altLang="zh-TW" b="1" kern="100" baseline="0" smtClean="0">
                <a:latin typeface="Arial"/>
                <a:ea typeface="標楷體"/>
              </a:rPr>
              <a:t>A8 </a:t>
            </a:r>
            <a:r>
              <a:rPr lang="zh-TW" altLang="en-US" b="1" kern="100" baseline="0" smtClean="0">
                <a:latin typeface="Arial"/>
                <a:ea typeface="標楷體"/>
              </a:rPr>
              <a:t>以產生加密金鑰，並使用加密演算法 </a:t>
            </a:r>
            <a:r>
              <a:rPr lang="en-US" altLang="zh-TW" b="1" kern="100" baseline="0" smtClean="0">
                <a:latin typeface="Arial"/>
                <a:ea typeface="標楷體"/>
              </a:rPr>
              <a:t>A5 </a:t>
            </a:r>
            <a:r>
              <a:rPr lang="zh-TW" altLang="en-US" b="1" kern="100" baseline="0" smtClean="0">
                <a:latin typeface="Arial"/>
                <a:ea typeface="標楷體"/>
              </a:rPr>
              <a:t>來對資料進行加密。</a:t>
            </a:r>
          </a:p>
          <a:p>
            <a:pPr marR="0" lvl="1" rtl="0"/>
            <a:r>
              <a:rPr lang="zh-TW" altLang="en-US" b="1" kern="100" baseline="0" smtClean="0">
                <a:latin typeface="Arial"/>
                <a:ea typeface="標楷體"/>
              </a:rPr>
              <a:t>機密性：為防止攻擊者利用竊取每個用戶獨有的</a:t>
            </a:r>
            <a:r>
              <a:rPr lang="en-US" altLang="zh-TW" b="1" kern="100" baseline="0" smtClean="0">
                <a:latin typeface="Arial"/>
                <a:ea typeface="標楷體"/>
              </a:rPr>
              <a:t>『</a:t>
            </a:r>
            <a:r>
              <a:rPr lang="zh-TW" altLang="en-US" b="1" kern="100" baseline="0" smtClean="0">
                <a:latin typeface="Arial"/>
                <a:ea typeface="標楷體"/>
              </a:rPr>
              <a:t>國際移動用戶識別碼</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international mobile subscriber identity</a:t>
            </a:r>
            <a:r>
              <a:rPr lang="zh-TW" altLang="en-US" b="1" kern="100" baseline="0" smtClean="0">
                <a:latin typeface="Arial"/>
                <a:ea typeface="標楷體"/>
              </a:rPr>
              <a:t>；</a:t>
            </a:r>
            <a:r>
              <a:rPr lang="en-US" altLang="zh-TW" b="1" kern="100" baseline="0" smtClean="0">
                <a:latin typeface="Arial"/>
                <a:ea typeface="標楷體"/>
              </a:rPr>
              <a:t>IMSI</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來辨別使用者，每次通訊時採用</a:t>
            </a:r>
            <a:r>
              <a:rPr lang="en-US" altLang="zh-TW" b="1" kern="100" baseline="0" smtClean="0">
                <a:latin typeface="Arial"/>
                <a:ea typeface="標楷體"/>
              </a:rPr>
              <a:t>『</a:t>
            </a:r>
            <a:r>
              <a:rPr lang="zh-TW" altLang="en-US" b="1" kern="100" baseline="0" smtClean="0">
                <a:latin typeface="Arial"/>
                <a:ea typeface="標楷體"/>
              </a:rPr>
              <a:t>臨時移動用戶識別碼</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temporary</a:t>
            </a:r>
            <a:r>
              <a:rPr lang="zh-TW" altLang="en-US" b="1" kern="100" baseline="0" smtClean="0">
                <a:latin typeface="Arial"/>
                <a:ea typeface="標楷體"/>
              </a:rPr>
              <a:t> </a:t>
            </a:r>
            <a:r>
              <a:rPr lang="en-US" altLang="zh-TW" b="1" kern="100" baseline="0" smtClean="0">
                <a:latin typeface="Arial"/>
                <a:ea typeface="標楷體"/>
              </a:rPr>
              <a:t>mobile subscriber identity</a:t>
            </a:r>
            <a:r>
              <a:rPr lang="zh-TW" altLang="en-US" b="1" kern="100" baseline="0" smtClean="0">
                <a:latin typeface="Arial"/>
                <a:ea typeface="標楷體"/>
              </a:rPr>
              <a:t>；</a:t>
            </a:r>
            <a:r>
              <a:rPr lang="en-US" altLang="zh-TW" b="1" kern="100" baseline="0" smtClean="0">
                <a:latin typeface="Arial"/>
                <a:ea typeface="標楷體"/>
              </a:rPr>
              <a:t>TMSI</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76C269A-B739-4A23-A699-0D153356105F}"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3G </a:t>
            </a:r>
            <a:r>
              <a:rPr lang="zh-TW" altLang="en-US" b="1" kern="2600" baseline="0" smtClean="0">
                <a:latin typeface="Arial"/>
                <a:ea typeface="標楷體"/>
              </a:rPr>
              <a:t>通訊系統的安全措施</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smtClean="0">
                <a:latin typeface="Arial"/>
                <a:ea typeface="標楷體"/>
              </a:rPr>
              <a:t>由於通訊科技的快速發展，行動通訊與網際網路進行整合，產生了第三代行動通訊系統，第三代行動通訊系統採用封包</a:t>
            </a:r>
            <a:r>
              <a:rPr lang="en-US" altLang="zh-TW" b="1" kern="100" baseline="0" smtClean="0">
                <a:latin typeface="Arial"/>
                <a:ea typeface="標楷體"/>
              </a:rPr>
              <a:t>IP</a:t>
            </a:r>
            <a:r>
              <a:rPr lang="zh-TW" altLang="en-US" b="1" kern="100" baseline="0" smtClean="0">
                <a:latin typeface="Arial"/>
                <a:ea typeface="標楷體"/>
              </a:rPr>
              <a:t> </a:t>
            </a:r>
            <a:r>
              <a:rPr lang="en-US" altLang="zh-TW" b="1" kern="100" baseline="0" smtClean="0">
                <a:latin typeface="Arial"/>
                <a:ea typeface="標楷體"/>
              </a:rPr>
              <a:t>( </a:t>
            </a:r>
            <a:r>
              <a:rPr lang="zh-TW" altLang="en-US" b="1" kern="100" baseline="0" smtClean="0">
                <a:latin typeface="Arial"/>
                <a:ea typeface="標楷體"/>
              </a:rPr>
              <a:t>網際網路協定 </a:t>
            </a:r>
            <a:r>
              <a:rPr lang="en-US" altLang="zh-TW" b="1" kern="100" baseline="0" smtClean="0">
                <a:latin typeface="Arial"/>
                <a:ea typeface="標楷體"/>
              </a:rPr>
              <a:t>)</a:t>
            </a:r>
            <a:r>
              <a:rPr lang="zh-TW" altLang="en-US" b="1" kern="100" baseline="0" smtClean="0">
                <a:latin typeface="Arial"/>
                <a:ea typeface="標楷體"/>
              </a:rPr>
              <a:t> 的核心技術。相較於第二代行動通訊系統，第三代行動通訊系統的安全性比較高，以下簡述其安全特性，包含：一致性、識別網路是否安全、應用程式安全、資料完整性、交換機為基礎的安全等。</a:t>
            </a:r>
          </a:p>
          <a:p>
            <a:pPr marR="0" lvl="1" rtl="0"/>
            <a:r>
              <a:rPr lang="zh-TW" altLang="en-US" b="1" kern="100" baseline="0" smtClean="0">
                <a:latin typeface="Arial"/>
                <a:ea typeface="標楷體"/>
              </a:rPr>
              <a:t>一致性：利用標準化的安全特性確保全球互通性及全球漫遊，採用眾所皆知的加密演算法。</a:t>
            </a:r>
          </a:p>
          <a:p>
            <a:pPr marR="0" lvl="1" rtl="0"/>
            <a:r>
              <a:rPr lang="zh-TW" altLang="en-US" b="1" kern="100" baseline="0" smtClean="0">
                <a:latin typeface="Arial"/>
                <a:ea typeface="標楷體"/>
              </a:rPr>
              <a:t>識別網路是否安全：使用者端可識別所要使用的網路服務端是否安全，服務端亦可檢查使用者端是否安全。</a:t>
            </a:r>
          </a:p>
          <a:p>
            <a:pPr marR="0" lvl="1" rtl="0"/>
            <a:r>
              <a:rPr lang="zh-TW" altLang="en-US" b="1" kern="100" baseline="0" smtClean="0">
                <a:latin typeface="Arial"/>
                <a:ea typeface="標楷體"/>
              </a:rPr>
              <a:t>應用程式安全：第三代行動通訊之</a:t>
            </a:r>
            <a:r>
              <a:rPr lang="en-US" altLang="zh-TW" b="1" kern="100" baseline="0" smtClean="0">
                <a:latin typeface="Arial"/>
                <a:ea typeface="標楷體"/>
              </a:rPr>
              <a:t>SIM</a:t>
            </a:r>
            <a:r>
              <a:rPr lang="zh-TW" altLang="en-US" b="1" kern="100" baseline="0" smtClean="0">
                <a:latin typeface="Arial"/>
                <a:ea typeface="標楷體"/>
              </a:rPr>
              <a:t>卡，稱為</a:t>
            </a:r>
            <a:r>
              <a:rPr lang="en-US" altLang="zh-TW" b="1" kern="100" baseline="0" smtClean="0">
                <a:latin typeface="Arial"/>
                <a:ea typeface="標楷體"/>
              </a:rPr>
              <a:t>『</a:t>
            </a:r>
            <a:r>
              <a:rPr lang="zh-TW" altLang="en-US" b="1" kern="100" baseline="0" smtClean="0">
                <a:latin typeface="Arial"/>
                <a:ea typeface="標楷體"/>
              </a:rPr>
              <a:t>全球用戶識別模組</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universal subscriber identity module</a:t>
            </a:r>
            <a:r>
              <a:rPr lang="zh-TW" altLang="en-US" b="1" kern="100" baseline="0" smtClean="0">
                <a:latin typeface="Arial"/>
                <a:ea typeface="標楷體"/>
              </a:rPr>
              <a:t>；</a:t>
            </a:r>
            <a:r>
              <a:rPr lang="en-US" altLang="zh-TW" b="1" kern="100" baseline="0" smtClean="0">
                <a:latin typeface="Arial"/>
                <a:ea typeface="標楷體"/>
              </a:rPr>
              <a:t>USIM</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。透過</a:t>
            </a:r>
            <a:r>
              <a:rPr lang="en-US" altLang="zh-TW" b="1" kern="100" baseline="0" smtClean="0">
                <a:latin typeface="Arial"/>
                <a:ea typeface="標楷體"/>
              </a:rPr>
              <a:t>USIM</a:t>
            </a:r>
            <a:r>
              <a:rPr lang="zh-TW" altLang="en-US" b="1" kern="100" baseline="0" smtClean="0">
                <a:latin typeface="Arial"/>
                <a:ea typeface="標楷體"/>
              </a:rPr>
              <a:t>卡提供應用程式較佳的安全性，可以加強安全強度，例如：雙向相互認證、使用較長的加密金鑰、以及改良的電話簿等。</a:t>
            </a:r>
          </a:p>
          <a:p>
            <a:pPr marR="0" lvl="1" rtl="0"/>
            <a:r>
              <a:rPr lang="zh-TW" altLang="en-US" b="1" kern="100" baseline="0" smtClean="0">
                <a:latin typeface="Arial"/>
                <a:ea typeface="標楷體"/>
              </a:rPr>
              <a:t>資料完整性：可藉由特定的演算法來確保傳輸資料的完整性。</a:t>
            </a:r>
          </a:p>
          <a:p>
            <a:pPr marR="0" lvl="1" rtl="0"/>
            <a:r>
              <a:rPr lang="zh-TW" altLang="en-US" b="1" kern="100" baseline="0" smtClean="0">
                <a:latin typeface="Arial"/>
                <a:ea typeface="標楷體"/>
              </a:rPr>
              <a:t>交換機為基礎的安全：以交換機為基礎的安全機制，比以基地台為基礎的安全機制更為安全。</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7FE1727A-0096-4F01-B2A5-ECEFB9DF667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14.2.2  4G</a:t>
            </a:r>
            <a:r>
              <a:rPr lang="zh-TW" altLang="en-US" b="1" kern="2600" baseline="0" smtClean="0">
                <a:latin typeface="Arial"/>
                <a:ea typeface="標楷體"/>
              </a:rPr>
              <a:t> 系統架構與安全考量</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a:xfrm>
            <a:off x="457200" y="1600201"/>
            <a:ext cx="8229600" cy="4493096"/>
          </a:xfrm>
        </p:spPr>
        <p:txBody>
          <a:bodyPr>
            <a:normAutofit fontScale="92500" lnSpcReduction="10000"/>
          </a:bodyPr>
          <a:lstStyle/>
          <a:p>
            <a:pPr marR="0" lvl="0" rtl="0"/>
            <a:r>
              <a:rPr lang="en-US" altLang="zh-TW" b="1" kern="100" baseline="0" dirty="0" smtClean="0">
                <a:latin typeface="Arial"/>
                <a:ea typeface="標楷體"/>
              </a:rPr>
              <a:t>4G</a:t>
            </a:r>
            <a:r>
              <a:rPr lang="zh-TW" altLang="en-US" b="1" kern="100" baseline="0" dirty="0" smtClean="0">
                <a:latin typeface="Arial"/>
                <a:ea typeface="標楷體"/>
              </a:rPr>
              <a:t>無線網路完全以</a:t>
            </a:r>
            <a:r>
              <a:rPr lang="en-US" altLang="zh-TW" b="1" kern="100" baseline="0" dirty="0" smtClean="0">
                <a:latin typeface="Arial"/>
                <a:ea typeface="標楷體"/>
              </a:rPr>
              <a:t>TCP/IP</a:t>
            </a:r>
            <a:r>
              <a:rPr lang="zh-TW" altLang="en-US" b="1" kern="100" baseline="0" dirty="0" smtClean="0">
                <a:latin typeface="Arial"/>
                <a:ea typeface="標楷體"/>
              </a:rPr>
              <a:t>的架構運作，所有訊號傳輸與控制網路協定都是以</a:t>
            </a:r>
            <a:r>
              <a:rPr lang="en-US" altLang="zh-TW" b="1" kern="100" baseline="0" dirty="0" smtClean="0">
                <a:latin typeface="Arial"/>
                <a:ea typeface="標楷體"/>
              </a:rPr>
              <a:t>IP </a:t>
            </a:r>
            <a:r>
              <a:rPr lang="zh-TW" altLang="en-US" b="1" kern="100" baseline="0" dirty="0" smtClean="0">
                <a:latin typeface="Arial"/>
                <a:ea typeface="標楷體"/>
              </a:rPr>
              <a:t>為基礎的，因此，具有高成本效益以及對異構技術的相容性。</a:t>
            </a:r>
          </a:p>
          <a:p>
            <a:pPr marR="0" lvl="0" rtl="0"/>
            <a:r>
              <a:rPr lang="zh-TW" altLang="en-US" b="1" kern="100" baseline="0" dirty="0" smtClean="0">
                <a:latin typeface="Arial"/>
                <a:ea typeface="標楷體"/>
              </a:rPr>
              <a:t>目前第四代行動通訊技術 </a:t>
            </a:r>
            <a:r>
              <a:rPr lang="en-US" altLang="zh-TW" b="1" kern="100" baseline="0" dirty="0" smtClean="0">
                <a:latin typeface="Arial"/>
                <a:ea typeface="標楷體"/>
              </a:rPr>
              <a:t>( 4G ) </a:t>
            </a:r>
            <a:r>
              <a:rPr lang="zh-TW" altLang="en-US" b="1" kern="100" baseline="0" dirty="0" smtClean="0">
                <a:latin typeface="Arial"/>
                <a:ea typeface="標楷體"/>
              </a:rPr>
              <a:t>包含幾種類型，例如，演進式高速封包存取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high speed packet access</a:t>
            </a:r>
            <a:r>
              <a:rPr lang="zh-TW" altLang="en-US" b="1" kern="100" baseline="0" dirty="0" smtClean="0">
                <a:latin typeface="Arial"/>
                <a:ea typeface="標楷體"/>
              </a:rPr>
              <a:t>；</a:t>
            </a:r>
            <a:r>
              <a:rPr lang="en-US" altLang="zh-TW" b="1" kern="100" baseline="0" dirty="0" smtClean="0">
                <a:latin typeface="Arial"/>
                <a:ea typeface="標楷體"/>
              </a:rPr>
              <a:t>HSPA +</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、全球互通微波存取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worldwide interoperability for microwave access</a:t>
            </a:r>
            <a:r>
              <a:rPr lang="zh-TW" altLang="en-US" b="1" kern="100" baseline="0" dirty="0" smtClean="0">
                <a:latin typeface="Arial"/>
                <a:ea typeface="標楷體"/>
              </a:rPr>
              <a:t>；</a:t>
            </a:r>
            <a:r>
              <a:rPr lang="en-US" altLang="zh-TW" b="1" kern="100" baseline="0" dirty="0" err="1" smtClean="0">
                <a:latin typeface="Arial"/>
                <a:ea typeface="標楷體"/>
              </a:rPr>
              <a:t>WiMAX</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、以及長期演進技術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long term evolution</a:t>
            </a:r>
            <a:r>
              <a:rPr lang="zh-TW" altLang="en-US" b="1" kern="100" baseline="0" dirty="0" smtClean="0">
                <a:latin typeface="Arial"/>
                <a:ea typeface="標楷體"/>
              </a:rPr>
              <a:t>；</a:t>
            </a:r>
            <a:r>
              <a:rPr lang="en-US" altLang="zh-TW" b="1" kern="100" baseline="0" dirty="0" smtClean="0">
                <a:latin typeface="Arial"/>
                <a:ea typeface="標楷體"/>
              </a:rPr>
              <a:t>LTE</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。三者之中以 </a:t>
            </a:r>
            <a:r>
              <a:rPr lang="en-US" altLang="zh-TW" b="1" kern="100" baseline="0" dirty="0" smtClean="0">
                <a:latin typeface="Arial"/>
                <a:ea typeface="標楷體"/>
              </a:rPr>
              <a:t>LTE</a:t>
            </a:r>
            <a:r>
              <a:rPr lang="zh-TW" altLang="en-US" b="1" kern="100" baseline="0" dirty="0" smtClean="0">
                <a:latin typeface="Arial"/>
                <a:ea typeface="標楷體"/>
              </a:rPr>
              <a:t> 的速度最快，通稱為</a:t>
            </a:r>
            <a:r>
              <a:rPr lang="en-US" altLang="zh-TW" b="1" kern="100" baseline="0" dirty="0" smtClean="0">
                <a:latin typeface="Arial"/>
                <a:ea typeface="標楷體"/>
              </a:rPr>
              <a:t>4G LTE</a:t>
            </a:r>
            <a:r>
              <a:rPr lang="zh-TW" altLang="en-US" b="1" kern="100" baseline="0" dirty="0" smtClean="0">
                <a:latin typeface="Arial"/>
                <a:ea typeface="標楷體"/>
              </a:rPr>
              <a:t>。</a:t>
            </a:r>
            <a:r>
              <a:rPr lang="en-US" altLang="zh-TW" b="1" kern="100" baseline="0" dirty="0" smtClean="0">
                <a:latin typeface="Arial"/>
                <a:ea typeface="標楷體"/>
              </a:rPr>
              <a:t>4G LTE </a:t>
            </a:r>
            <a:r>
              <a:rPr lang="zh-TW" altLang="en-US" b="1" kern="100" baseline="0" dirty="0" smtClean="0">
                <a:latin typeface="Arial"/>
                <a:ea typeface="標楷體"/>
              </a:rPr>
              <a:t>是由</a:t>
            </a:r>
            <a:r>
              <a:rPr lang="en-US" altLang="zh-TW" b="1" kern="100" baseline="0" dirty="0" smtClean="0">
                <a:latin typeface="Arial"/>
                <a:ea typeface="標楷體"/>
              </a:rPr>
              <a:t>『</a:t>
            </a:r>
            <a:r>
              <a:rPr lang="zh-TW" altLang="en-US" b="1" kern="100" baseline="0" dirty="0" smtClean="0">
                <a:latin typeface="Arial"/>
                <a:ea typeface="標楷體"/>
              </a:rPr>
              <a:t>第三代合作夥伴計劃</a:t>
            </a:r>
            <a:r>
              <a:rPr lang="en-US" altLang="zh-TW" b="1" kern="100" baseline="0" dirty="0" smtClean="0">
                <a:latin typeface="Arial"/>
                <a:ea typeface="標楷體"/>
              </a:rPr>
              <a:t>』</a:t>
            </a:r>
            <a:r>
              <a:rPr lang="zh-TW" altLang="en-US" b="1" kern="100" baseline="0" dirty="0" smtClean="0">
                <a:latin typeface="Arial"/>
                <a:ea typeface="標楷體"/>
              </a:rPr>
              <a:t>（</a:t>
            </a:r>
            <a:r>
              <a:rPr lang="en-US" altLang="zh-TW" b="1" kern="100" baseline="0" dirty="0" smtClean="0">
                <a:latin typeface="Arial"/>
                <a:ea typeface="標楷體"/>
              </a:rPr>
              <a:t>3rd Generation Partnership Project</a:t>
            </a:r>
            <a:r>
              <a:rPr lang="zh-TW" altLang="en-US" b="1" kern="100" baseline="0" dirty="0" smtClean="0">
                <a:latin typeface="Arial"/>
                <a:ea typeface="標楷體"/>
              </a:rPr>
              <a:t>；</a:t>
            </a:r>
            <a:r>
              <a:rPr lang="en-US" altLang="zh-TW" b="1" kern="100" baseline="0" dirty="0" smtClean="0">
                <a:latin typeface="Arial"/>
                <a:ea typeface="標楷體"/>
              </a:rPr>
              <a:t>3GPP</a:t>
            </a:r>
            <a:r>
              <a:rPr lang="zh-TW" altLang="en-US" b="1" kern="100" baseline="0" dirty="0" smtClean="0">
                <a:latin typeface="Arial"/>
                <a:ea typeface="標楷體"/>
              </a:rPr>
              <a:t>）為第四代行動通訊所發展出的一個標準。</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2201716A-965A-4EEE-A3AC-0250997F499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LTE </a:t>
            </a:r>
            <a:r>
              <a:rPr lang="zh-TW" altLang="en-US" b="1" kern="2600" baseline="0" smtClean="0">
                <a:latin typeface="Arial"/>
                <a:ea typeface="標楷體"/>
              </a:rPr>
              <a:t>系統架構主要的組成要件</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lnSpcReduction="10000"/>
          </a:bodyPr>
          <a:lstStyle/>
          <a:p>
            <a:pPr marR="0" lvl="0" rtl="0"/>
            <a:r>
              <a:rPr lang="en-US" altLang="zh-TW" b="1" kern="100" baseline="0" dirty="0" smtClean="0">
                <a:latin typeface="Arial"/>
                <a:ea typeface="標楷體"/>
              </a:rPr>
              <a:t>LTE </a:t>
            </a:r>
            <a:r>
              <a:rPr lang="zh-TW" altLang="en-US" b="1" kern="100" baseline="0" dirty="0" smtClean="0">
                <a:latin typeface="Arial"/>
                <a:ea typeface="標楷體"/>
              </a:rPr>
              <a:t>系統架構主要的組成要件：用戶設備 </a:t>
            </a:r>
            <a:r>
              <a:rPr lang="en-US" altLang="zh-TW" b="1" kern="100" baseline="0" dirty="0" smtClean="0">
                <a:latin typeface="Arial"/>
                <a:ea typeface="標楷體"/>
              </a:rPr>
              <a:t>( user equipment</a:t>
            </a:r>
            <a:r>
              <a:rPr lang="zh-TW" altLang="en-US" b="1" kern="100" baseline="0" dirty="0" smtClean="0">
                <a:latin typeface="Arial"/>
                <a:ea typeface="標楷體"/>
              </a:rPr>
              <a:t>；</a:t>
            </a:r>
            <a:r>
              <a:rPr lang="en-US" altLang="zh-TW" b="1" kern="100" baseline="0" dirty="0" smtClean="0">
                <a:latin typeface="Arial"/>
                <a:ea typeface="標楷體"/>
              </a:rPr>
              <a:t>UE )</a:t>
            </a:r>
            <a:r>
              <a:rPr lang="zh-TW" altLang="en-US" b="1" kern="100" baseline="0" dirty="0" smtClean="0">
                <a:latin typeface="Arial"/>
                <a:ea typeface="標楷體"/>
              </a:rPr>
              <a:t>、無線存取網路 </a:t>
            </a:r>
            <a:r>
              <a:rPr lang="en-US" altLang="zh-TW" b="1" kern="100" baseline="0" dirty="0" smtClean="0">
                <a:latin typeface="Arial"/>
                <a:ea typeface="標楷體"/>
              </a:rPr>
              <a:t>( E-UTRAN</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、核心網路 </a:t>
            </a:r>
            <a:r>
              <a:rPr lang="en-US" altLang="zh-TW" b="1" kern="100" baseline="0" dirty="0" smtClean="0">
                <a:latin typeface="Arial"/>
                <a:ea typeface="標楷體"/>
              </a:rPr>
              <a:t>( EPC</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、以及網際網路 </a:t>
            </a:r>
            <a:r>
              <a:rPr lang="en-US" altLang="zh-TW" b="1" kern="100" baseline="0" dirty="0" smtClean="0">
                <a:latin typeface="Arial"/>
                <a:ea typeface="標楷體"/>
              </a:rPr>
              <a:t>( IP</a:t>
            </a:r>
            <a:r>
              <a:rPr lang="zh-TW" altLang="en-US" b="1" kern="100" baseline="0" dirty="0" smtClean="0">
                <a:latin typeface="Arial"/>
                <a:ea typeface="標楷體"/>
              </a:rPr>
              <a:t>服務網路、</a:t>
            </a:r>
            <a:r>
              <a:rPr lang="en-US" altLang="zh-TW" b="1" kern="100" baseline="0" dirty="0" smtClean="0">
                <a:latin typeface="Arial"/>
                <a:ea typeface="標楷體"/>
              </a:rPr>
              <a:t>IP </a:t>
            </a:r>
            <a:r>
              <a:rPr lang="zh-TW" altLang="en-US" b="1" kern="100" baseline="0" dirty="0" smtClean="0">
                <a:latin typeface="Arial"/>
                <a:ea typeface="標楷體"/>
              </a:rPr>
              <a:t>多媒體子系統 ─ </a:t>
            </a:r>
            <a:r>
              <a:rPr lang="en-US" altLang="zh-TW" b="1" kern="100" baseline="0" dirty="0" smtClean="0">
                <a:latin typeface="Arial"/>
                <a:ea typeface="標楷體"/>
              </a:rPr>
              <a:t>IMS</a:t>
            </a:r>
            <a:r>
              <a:rPr lang="zh-TW" altLang="en-US" b="1" kern="100" baseline="0" dirty="0" smtClean="0">
                <a:latin typeface="Arial"/>
                <a:ea typeface="標楷體"/>
              </a:rPr>
              <a:t>等</a:t>
            </a:r>
            <a:r>
              <a:rPr lang="en-US" altLang="zh-TW" b="1" kern="100" baseline="0" dirty="0" smtClean="0">
                <a:latin typeface="Arial"/>
                <a:ea typeface="標楷體"/>
              </a:rPr>
              <a:t>)</a:t>
            </a:r>
            <a:r>
              <a:rPr lang="zh-TW" altLang="en-US" b="1" kern="100" baseline="0" dirty="0" smtClean="0">
                <a:latin typeface="Arial"/>
                <a:ea typeface="標楷體"/>
              </a:rPr>
              <a:t>。圖</a:t>
            </a:r>
            <a:r>
              <a:rPr lang="en-US" altLang="zh-TW" b="1" kern="100" baseline="0" dirty="0" smtClean="0">
                <a:latin typeface="Arial"/>
                <a:ea typeface="標楷體"/>
              </a:rPr>
              <a:t>14-1 </a:t>
            </a:r>
            <a:r>
              <a:rPr lang="zh-TW" altLang="en-US" b="1" kern="100" baseline="0" dirty="0" smtClean="0">
                <a:latin typeface="Arial"/>
                <a:ea typeface="標楷體"/>
              </a:rPr>
              <a:t>是</a:t>
            </a:r>
            <a:r>
              <a:rPr lang="en-US" altLang="zh-TW" b="1" kern="100" baseline="0" dirty="0" smtClean="0">
                <a:latin typeface="Arial"/>
                <a:ea typeface="標楷體"/>
              </a:rPr>
              <a:t>4G LTE </a:t>
            </a:r>
            <a:r>
              <a:rPr lang="zh-TW" altLang="en-US" b="1" kern="100" baseline="0" dirty="0" smtClean="0">
                <a:latin typeface="Arial"/>
                <a:ea typeface="標楷體"/>
              </a:rPr>
              <a:t>簡化的高階系統架構圖。</a:t>
            </a:r>
          </a:p>
          <a:p>
            <a:pPr marR="0" lvl="0" rtl="0"/>
            <a:r>
              <a:rPr lang="zh-TW" altLang="en-US" b="1" kern="100" baseline="0" dirty="0" smtClean="0">
                <a:latin typeface="Arial"/>
                <a:ea typeface="標楷體"/>
              </a:rPr>
              <a:t>為了簡化說明核心網路 </a:t>
            </a:r>
            <a:r>
              <a:rPr lang="en-US" altLang="zh-TW" b="1" kern="100" baseline="0" dirty="0" smtClean="0">
                <a:latin typeface="Arial"/>
                <a:ea typeface="標楷體"/>
              </a:rPr>
              <a:t>( EPC ) </a:t>
            </a:r>
            <a:r>
              <a:rPr lang="zh-TW" altLang="en-US" b="1" kern="100" baseline="0" dirty="0" smtClean="0">
                <a:latin typeface="Arial"/>
                <a:ea typeface="標楷體"/>
              </a:rPr>
              <a:t>的功能模組，就移動管理實體 </a:t>
            </a:r>
            <a:r>
              <a:rPr lang="en-US" altLang="zh-TW" b="1" kern="100" baseline="0" dirty="0" smtClean="0">
                <a:latin typeface="Arial"/>
                <a:ea typeface="標楷體"/>
              </a:rPr>
              <a:t>( MME )</a:t>
            </a:r>
            <a:r>
              <a:rPr lang="zh-TW" altLang="en-US" b="1" kern="100" baseline="0" dirty="0" smtClean="0">
                <a:latin typeface="Arial"/>
                <a:ea typeface="標楷體"/>
              </a:rPr>
              <a:t>、服務閘道器 </a:t>
            </a:r>
            <a:r>
              <a:rPr lang="en-US" altLang="zh-TW" b="1" kern="100" baseline="0" dirty="0" smtClean="0">
                <a:latin typeface="Arial"/>
                <a:ea typeface="標楷體"/>
              </a:rPr>
              <a:t>( S-GW)</a:t>
            </a:r>
            <a:r>
              <a:rPr lang="zh-TW" altLang="en-US" b="1" kern="100" baseline="0" dirty="0" smtClean="0">
                <a:latin typeface="Arial"/>
                <a:ea typeface="標楷體"/>
              </a:rPr>
              <a:t>、封包資料網路閘道器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PDN-GW</a:t>
            </a:r>
            <a:r>
              <a:rPr lang="zh-TW" altLang="en-US" b="1" kern="100" baseline="0" dirty="0" smtClean="0">
                <a:latin typeface="Arial"/>
                <a:ea typeface="標楷體"/>
              </a:rPr>
              <a:t>；</a:t>
            </a:r>
            <a:r>
              <a:rPr lang="en-US" altLang="zh-TW" b="1" kern="100" baseline="0" dirty="0" smtClean="0">
                <a:latin typeface="Arial"/>
                <a:ea typeface="標楷體"/>
              </a:rPr>
              <a:t>or P-GW</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等三個功能元件，再加上由</a:t>
            </a:r>
            <a:r>
              <a:rPr lang="en-US" altLang="zh-TW" b="1" kern="100" baseline="0" dirty="0" err="1" smtClean="0">
                <a:latin typeface="Arial"/>
                <a:ea typeface="標楷體"/>
              </a:rPr>
              <a:t>eNodeB</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err="1" smtClean="0">
                <a:latin typeface="Arial"/>
                <a:ea typeface="標楷體"/>
              </a:rPr>
              <a:t>eNB</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組成的</a:t>
            </a:r>
            <a:r>
              <a:rPr lang="en-US" altLang="zh-TW" b="1" kern="100" baseline="0" dirty="0" smtClean="0">
                <a:latin typeface="Arial"/>
                <a:ea typeface="標楷體"/>
              </a:rPr>
              <a:t>E-UTRAN</a:t>
            </a:r>
            <a:r>
              <a:rPr lang="zh-TW" altLang="en-US" b="1" kern="100" baseline="0" dirty="0" smtClean="0">
                <a:latin typeface="Arial"/>
                <a:ea typeface="標楷體"/>
              </a:rPr>
              <a:t>無線存取網路，這即是</a:t>
            </a:r>
            <a:r>
              <a:rPr lang="en-US" altLang="zh-TW" b="1" kern="100" baseline="0" dirty="0" smtClean="0">
                <a:latin typeface="Arial"/>
                <a:ea typeface="標楷體"/>
              </a:rPr>
              <a:t>LTE</a:t>
            </a:r>
            <a:r>
              <a:rPr lang="zh-TW" altLang="en-US" b="1" kern="100" baseline="0" dirty="0" smtClean="0">
                <a:latin typeface="Arial"/>
                <a:ea typeface="標楷體"/>
              </a:rPr>
              <a:t>網路架構最重要的四個功能元件。</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DB2538BB-274C-400E-9470-A4D6BEB417DB}"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8C159589-B5E8-4BB4-8E77-B07B745947C1}"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ISLAB">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SLAB" id="{78D3C854-0FA5-4D21-AB5C-31870DC13A2F}" vid="{9F0E795E-DA35-4776-B2ED-B53060D2A29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ISLAB</Template>
  <TotalTime>54</TotalTime>
  <Words>6305</Words>
  <Application>Microsoft Office PowerPoint</Application>
  <PresentationFormat>如螢幕大小 (4:3)</PresentationFormat>
  <Paragraphs>250</Paragraphs>
  <Slides>50</Slides>
  <Notes>0</Notes>
  <HiddenSlides>0</HiddenSlides>
  <MMClips>0</MMClips>
  <ScaleCrop>false</ScaleCrop>
  <HeadingPairs>
    <vt:vector size="4" baseType="variant">
      <vt:variant>
        <vt:lpstr>佈景主題</vt:lpstr>
      </vt:variant>
      <vt:variant>
        <vt:i4>1</vt:i4>
      </vt:variant>
      <vt:variant>
        <vt:lpstr>投影片標題</vt:lpstr>
      </vt:variant>
      <vt:variant>
        <vt:i4>50</vt:i4>
      </vt:variant>
    </vt:vector>
  </HeadingPairs>
  <TitlesOfParts>
    <vt:vector size="51" baseType="lpstr">
      <vt:lpstr>ISLAB</vt:lpstr>
      <vt:lpstr>第14章 行動與無線通訊安全</vt:lpstr>
      <vt:lpstr>第14章 行動與無線通訊安全</vt:lpstr>
      <vt:lpstr> 14.1 簡介</vt:lpstr>
      <vt:lpstr>14.2 行動通訊安全</vt:lpstr>
      <vt:lpstr>14.2.1  1G、 2G 、 與 3G 安全考量</vt:lpstr>
      <vt:lpstr>2G ( GSM ) 通訊系統的安全措施</vt:lpstr>
      <vt:lpstr>3G 通訊系統的安全措施</vt:lpstr>
      <vt:lpstr>14.2.2  4G 系統架構與安全考量</vt:lpstr>
      <vt:lpstr>LTE 系統架構主要的組成要件</vt:lpstr>
      <vt:lpstr>投影片 10</vt:lpstr>
      <vt:lpstr>核心網路 ( EPC ) 的關鍵功能模組</vt:lpstr>
      <vt:lpstr>4G LTE 安全原則</vt:lpstr>
      <vt:lpstr>4G LTE在網路存取方面的安全機制</vt:lpstr>
      <vt:lpstr>4G LTE存在的弱點</vt:lpstr>
      <vt:lpstr> 14.3 近場通訊</vt:lpstr>
      <vt:lpstr>14.4 無線區域網路IEEE 802.11</vt:lpstr>
      <vt:lpstr>投影片 17</vt:lpstr>
      <vt:lpstr>14.4.1 IEEE 802.11 架構</vt:lpstr>
      <vt:lpstr>投影片 19</vt:lpstr>
      <vt:lpstr>基礎建設模式</vt:lpstr>
      <vt:lpstr>投影片 21</vt:lpstr>
      <vt:lpstr>簡易模式</vt:lpstr>
      <vt:lpstr>投影片 23</vt:lpstr>
      <vt:lpstr>14.4.2 認證與加密機制</vt:lpstr>
      <vt:lpstr>14.4.2 認證與加密機制(續)</vt:lpstr>
      <vt:lpstr>投影片 26</vt:lpstr>
      <vt:lpstr>身分認證</vt:lpstr>
      <vt:lpstr>投影片 28</vt:lpstr>
      <vt:lpstr>開放系統認證</vt:lpstr>
      <vt:lpstr>投影片 30</vt:lpstr>
      <vt:lpstr>封閉系統認證</vt:lpstr>
      <vt:lpstr>分享密鑰認證</vt:lpstr>
      <vt:lpstr>投影片 33</vt:lpstr>
      <vt:lpstr>分享密鑰認證主要流程</vt:lpstr>
      <vt:lpstr>投影片 35</vt:lpstr>
      <vt:lpstr>資料保密</vt:lpstr>
      <vt:lpstr>資料完整性</vt:lpstr>
      <vt:lpstr>14.4.3 有線等效加密</vt:lpstr>
      <vt:lpstr>投影片 39</vt:lpstr>
      <vt:lpstr>投影片 40</vt:lpstr>
      <vt:lpstr>14.4.4 有線等效加密的弱點</vt:lpstr>
      <vt:lpstr>14.4.5 IEEE 802.11i 安全機制</vt:lpstr>
      <vt:lpstr>802.11i定義的安全工作流程</vt:lpstr>
      <vt:lpstr>投影片 44</vt:lpstr>
      <vt:lpstr>14.5 藍牙無線通訊</vt:lpstr>
      <vt:lpstr>14.5.1 藍牙技術基礎</vt:lpstr>
      <vt:lpstr>投影片 47</vt:lpstr>
      <vt:lpstr>投影片 48</vt:lpstr>
      <vt:lpstr>14.5.2 藍牙技術比較</vt:lpstr>
      <vt:lpstr>14.5.3 藍牙的安全性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行動與無線通訊安全</dc:title>
  <dc:creator>user</dc:creator>
  <cp:lastModifiedBy>ACER</cp:lastModifiedBy>
  <cp:revision>57</cp:revision>
  <dcterms:created xsi:type="dcterms:W3CDTF">2016-03-03T15:47:22Z</dcterms:created>
  <dcterms:modified xsi:type="dcterms:W3CDTF">2017-12-06T04:25:37Z</dcterms:modified>
</cp:coreProperties>
</file>