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03" r:id="rId3"/>
    <p:sldId id="297" r:id="rId4"/>
    <p:sldId id="262" r:id="rId5"/>
    <p:sldId id="263" r:id="rId6"/>
    <p:sldId id="264" r:id="rId7"/>
    <p:sldId id="271" r:id="rId8"/>
    <p:sldId id="268" r:id="rId9"/>
    <p:sldId id="269" r:id="rId10"/>
    <p:sldId id="270" r:id="rId11"/>
    <p:sldId id="265" r:id="rId12"/>
    <p:sldId id="266" r:id="rId13"/>
    <p:sldId id="267" r:id="rId14"/>
    <p:sldId id="296" r:id="rId15"/>
    <p:sldId id="298" r:id="rId16"/>
    <p:sldId id="257" r:id="rId17"/>
    <p:sldId id="258" r:id="rId18"/>
    <p:sldId id="259" r:id="rId19"/>
    <p:sldId id="260" r:id="rId20"/>
    <p:sldId id="285" r:id="rId21"/>
    <p:sldId id="286" r:id="rId22"/>
    <p:sldId id="299" r:id="rId23"/>
    <p:sldId id="273" r:id="rId24"/>
    <p:sldId id="274" r:id="rId25"/>
    <p:sldId id="275" r:id="rId26"/>
    <p:sldId id="300" r:id="rId27"/>
    <p:sldId id="292" r:id="rId28"/>
    <p:sldId id="293" r:id="rId29"/>
    <p:sldId id="294" r:id="rId30"/>
    <p:sldId id="295" r:id="rId31"/>
    <p:sldId id="301" r:id="rId32"/>
    <p:sldId id="276" r:id="rId33"/>
    <p:sldId id="277" r:id="rId34"/>
    <p:sldId id="278" r:id="rId35"/>
    <p:sldId id="279" r:id="rId36"/>
    <p:sldId id="280" r:id="rId37"/>
    <p:sldId id="287" r:id="rId38"/>
    <p:sldId id="288" r:id="rId39"/>
    <p:sldId id="302" r:id="rId40"/>
    <p:sldId id="289" r:id="rId41"/>
    <p:sldId id="281" r:id="rId42"/>
    <p:sldId id="290" r:id="rId43"/>
    <p:sldId id="291" r:id="rId44"/>
    <p:sldId id="282" r:id="rId45"/>
    <p:sldId id="283" r:id="rId46"/>
    <p:sldId id="284" r:id="rId4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F739E-4221-4740-9D31-51638B414F72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1D2B131-966D-470A-B371-4FAD6969E9AC}">
      <dgm:prSet phldrT="[文字]"/>
      <dgm:spPr/>
      <dgm:t>
        <a:bodyPr/>
        <a:lstStyle/>
        <a:p>
          <a:r>
            <a:rPr lang="zh-TW" altLang="en-US" dirty="0" smtClean="0"/>
            <a:t>分解</a:t>
          </a:r>
          <a:r>
            <a:rPr lang="en-US" altLang="zh-TW" dirty="0" smtClean="0"/>
            <a:t>N</a:t>
          </a:r>
          <a:endParaRPr lang="zh-TW" altLang="en-US" dirty="0"/>
        </a:p>
      </dgm:t>
    </dgm:pt>
    <dgm:pt modelId="{5A7EAAA7-81AA-4383-8C10-28CFE15A0116}" type="parTrans" cxnId="{C05BA274-2EC9-4209-8687-45590EAD5ABD}">
      <dgm:prSet/>
      <dgm:spPr/>
      <dgm:t>
        <a:bodyPr/>
        <a:lstStyle/>
        <a:p>
          <a:endParaRPr lang="zh-TW" altLang="en-US"/>
        </a:p>
      </dgm:t>
    </dgm:pt>
    <dgm:pt modelId="{1B7773DD-C147-4FE2-9CEC-758B558A4C15}" type="sibTrans" cxnId="{C05BA274-2EC9-4209-8687-45590EAD5ABD}">
      <dgm:prSet/>
      <dgm:spPr/>
      <dgm:t>
        <a:bodyPr/>
        <a:lstStyle/>
        <a:p>
          <a:endParaRPr lang="zh-TW" altLang="en-US"/>
        </a:p>
      </dgm:t>
    </dgm:pt>
    <dgm:pt modelId="{CF883B9D-58B1-4CB6-859C-8DE8E7F0589D}">
      <dgm:prSet phldrT="[文字]"/>
      <dgm:spPr/>
      <dgm:t>
        <a:bodyPr/>
        <a:lstStyle/>
        <a:p>
          <a:r>
            <a:rPr lang="zh-TW" altLang="en-US" dirty="0" smtClean="0"/>
            <a:t>用 </a:t>
          </a:r>
          <a:r>
            <a:rPr lang="el-GR" b="0" i="0" dirty="0" smtClean="0"/>
            <a:t>ϕ(</a:t>
          </a:r>
          <a:r>
            <a:rPr lang="en-US" b="0" i="0" dirty="0" smtClean="0"/>
            <a:t>n)</a:t>
          </a:r>
          <a:r>
            <a:rPr lang="en-US" altLang="zh-TW" dirty="0" smtClean="0"/>
            <a:t> </a:t>
          </a:r>
          <a:r>
            <a:rPr lang="zh-TW" altLang="en-US" dirty="0" smtClean="0"/>
            <a:t>和 </a:t>
          </a:r>
          <a:r>
            <a:rPr lang="en-US" altLang="zh-TW" dirty="0" smtClean="0"/>
            <a:t>e </a:t>
          </a:r>
          <a:r>
            <a:rPr lang="zh-TW" altLang="en-US" dirty="0" smtClean="0"/>
            <a:t>算 </a:t>
          </a:r>
          <a:r>
            <a:rPr lang="en-US" altLang="zh-TW" dirty="0" smtClean="0"/>
            <a:t>d</a:t>
          </a:r>
          <a:endParaRPr lang="zh-TW" altLang="en-US" dirty="0"/>
        </a:p>
      </dgm:t>
    </dgm:pt>
    <dgm:pt modelId="{FA4FA75F-CA29-4DC8-BEB3-213A8ED1E709}" type="parTrans" cxnId="{9E4CC5D7-AA6C-4D1F-87E6-3B1EFF9F8C66}">
      <dgm:prSet/>
      <dgm:spPr/>
      <dgm:t>
        <a:bodyPr/>
        <a:lstStyle/>
        <a:p>
          <a:endParaRPr lang="zh-TW" altLang="en-US"/>
        </a:p>
      </dgm:t>
    </dgm:pt>
    <dgm:pt modelId="{5F10EB85-C667-4B83-A5E7-9C9EFA301599}" type="sibTrans" cxnId="{9E4CC5D7-AA6C-4D1F-87E6-3B1EFF9F8C66}">
      <dgm:prSet/>
      <dgm:spPr/>
      <dgm:t>
        <a:bodyPr/>
        <a:lstStyle/>
        <a:p>
          <a:endParaRPr lang="zh-TW" altLang="en-US"/>
        </a:p>
      </dgm:t>
    </dgm:pt>
    <dgm:pt modelId="{91F630AD-7F78-4213-A917-848B41AD8F23}">
      <dgm:prSet phldrT="[文字]"/>
      <dgm:spPr/>
      <dgm:t>
        <a:bodyPr/>
        <a:lstStyle/>
        <a:p>
          <a:r>
            <a:rPr lang="zh-TW" altLang="en-US" dirty="0" smtClean="0"/>
            <a:t>用</a:t>
          </a:r>
          <a:r>
            <a:rPr lang="en-US" altLang="zh-TW" dirty="0" smtClean="0"/>
            <a:t>d </a:t>
          </a:r>
          <a:r>
            <a:rPr lang="zh-TW" altLang="en-US" dirty="0" smtClean="0"/>
            <a:t>解密</a:t>
          </a:r>
          <a:endParaRPr lang="zh-TW" altLang="en-US" dirty="0"/>
        </a:p>
      </dgm:t>
    </dgm:pt>
    <dgm:pt modelId="{B0ECA8D7-EBA1-45BD-902E-79EA7005B46B}" type="parTrans" cxnId="{806DF5C0-4EC2-4032-8C98-2E71CB0F613D}">
      <dgm:prSet/>
      <dgm:spPr/>
      <dgm:t>
        <a:bodyPr/>
        <a:lstStyle/>
        <a:p>
          <a:endParaRPr lang="zh-TW" altLang="en-US"/>
        </a:p>
      </dgm:t>
    </dgm:pt>
    <dgm:pt modelId="{8126101C-629F-40A8-B93F-CE816A58FB02}" type="sibTrans" cxnId="{806DF5C0-4EC2-4032-8C98-2E71CB0F613D}">
      <dgm:prSet/>
      <dgm:spPr/>
      <dgm:t>
        <a:bodyPr/>
        <a:lstStyle/>
        <a:p>
          <a:endParaRPr lang="zh-TW" altLang="en-US"/>
        </a:p>
      </dgm:t>
    </dgm:pt>
    <dgm:pt modelId="{1AD33B6D-A2FE-41C8-BEE3-2A4069CE9052}">
      <dgm:prSet phldrT="[文字]"/>
      <dgm:spPr/>
      <dgm:t>
        <a:bodyPr/>
        <a:lstStyle/>
        <a:p>
          <a:r>
            <a:rPr lang="zh-TW" altLang="en-US" dirty="0" smtClean="0"/>
            <a:t>得到 </a:t>
          </a:r>
          <a:r>
            <a:rPr lang="en-US" altLang="zh-TW" dirty="0" err="1" smtClean="0"/>
            <a:t>p,q</a:t>
          </a:r>
          <a:endParaRPr lang="zh-TW" altLang="en-US" dirty="0"/>
        </a:p>
      </dgm:t>
    </dgm:pt>
    <dgm:pt modelId="{95ABEADE-F20A-4166-89AA-7AE37A83D489}" type="parTrans" cxnId="{76E00E53-4106-4D21-B56E-D0370B0E5DBE}">
      <dgm:prSet/>
      <dgm:spPr/>
      <dgm:t>
        <a:bodyPr/>
        <a:lstStyle/>
        <a:p>
          <a:endParaRPr lang="zh-TW" altLang="en-US"/>
        </a:p>
      </dgm:t>
    </dgm:pt>
    <dgm:pt modelId="{3773A0BD-8C83-4A0E-BD2B-EC4B03DEAEE0}" type="sibTrans" cxnId="{76E00E53-4106-4D21-B56E-D0370B0E5DBE}">
      <dgm:prSet/>
      <dgm:spPr/>
      <dgm:t>
        <a:bodyPr/>
        <a:lstStyle/>
        <a:p>
          <a:endParaRPr lang="zh-TW" altLang="en-US"/>
        </a:p>
      </dgm:t>
    </dgm:pt>
    <dgm:pt modelId="{470FFBEB-1284-47E3-AF65-6B1B29EF5660}">
      <dgm:prSet phldrT="[文字]"/>
      <dgm:spPr/>
      <dgm:t>
        <a:bodyPr/>
        <a:lstStyle/>
        <a:p>
          <a:r>
            <a:rPr lang="zh-TW" altLang="en-US" dirty="0" smtClean="0"/>
            <a:t>算 </a:t>
          </a:r>
          <a:r>
            <a:rPr lang="el-GR" b="0" i="0" dirty="0" smtClean="0"/>
            <a:t>ϕ(</a:t>
          </a:r>
          <a:r>
            <a:rPr lang="en-US" b="0" i="0" dirty="0" smtClean="0"/>
            <a:t>n)</a:t>
          </a:r>
          <a:r>
            <a:rPr lang="en-US" altLang="zh-TW" dirty="0" smtClean="0"/>
            <a:t> = (p-1)*(q-1)</a:t>
          </a:r>
          <a:endParaRPr lang="zh-TW" altLang="en-US" dirty="0"/>
        </a:p>
      </dgm:t>
    </dgm:pt>
    <dgm:pt modelId="{A5C77357-B95A-4729-84B9-4BA4D218A3E4}" type="parTrans" cxnId="{D0552549-9CFF-49B0-B2D2-330399540753}">
      <dgm:prSet/>
      <dgm:spPr/>
      <dgm:t>
        <a:bodyPr/>
        <a:lstStyle/>
        <a:p>
          <a:endParaRPr lang="zh-TW" altLang="en-US"/>
        </a:p>
      </dgm:t>
    </dgm:pt>
    <dgm:pt modelId="{95106E79-25AE-4246-AFD9-0CB61CFE3F8E}" type="sibTrans" cxnId="{D0552549-9CFF-49B0-B2D2-330399540753}">
      <dgm:prSet/>
      <dgm:spPr/>
      <dgm:t>
        <a:bodyPr/>
        <a:lstStyle/>
        <a:p>
          <a:endParaRPr lang="zh-TW" altLang="en-US"/>
        </a:p>
      </dgm:t>
    </dgm:pt>
    <dgm:pt modelId="{10DFC58F-B9F9-4D8E-A067-EB55A798A10D}" type="pres">
      <dgm:prSet presAssocID="{574F739E-4221-4740-9D31-51638B414F72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FF16C913-62E0-4896-B6D9-AD1A833E0BB2}" type="pres">
      <dgm:prSet presAssocID="{51D2B131-966D-470A-B371-4FAD6969E9AC}" presName="Accent1" presStyleCnt="0"/>
      <dgm:spPr/>
    </dgm:pt>
    <dgm:pt modelId="{815DC082-482A-4454-8734-60C027AF3221}" type="pres">
      <dgm:prSet presAssocID="{51D2B131-966D-470A-B371-4FAD6969E9AC}" presName="Accent" presStyleLbl="node1" presStyleIdx="0" presStyleCnt="3"/>
      <dgm:spPr/>
    </dgm:pt>
    <dgm:pt modelId="{BFA4AA46-DC61-47BD-98AE-E466B0F08E0F}" type="pres">
      <dgm:prSet presAssocID="{51D2B131-966D-470A-B371-4FAD6969E9AC}" presName="Child1" presStyleLbl="revTx" presStyleIdx="0" presStyleCnt="4" custScaleX="1970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F45845-B10D-416B-BAEB-C14B81033E0E}" type="pres">
      <dgm:prSet presAssocID="{51D2B131-966D-470A-B371-4FAD6969E9AC}" presName="Parent1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23CA3F-8953-43A0-9168-3CA8EA54293E}" type="pres">
      <dgm:prSet presAssocID="{CF883B9D-58B1-4CB6-859C-8DE8E7F0589D}" presName="Accent2" presStyleCnt="0"/>
      <dgm:spPr/>
    </dgm:pt>
    <dgm:pt modelId="{4CEAD6C8-83DB-4D77-84BC-ED58A0E4CC9A}" type="pres">
      <dgm:prSet presAssocID="{CF883B9D-58B1-4CB6-859C-8DE8E7F0589D}" presName="Accent" presStyleLbl="node1" presStyleIdx="1" presStyleCnt="3"/>
      <dgm:spPr/>
    </dgm:pt>
    <dgm:pt modelId="{4C1993BD-FEEE-4FAC-9031-67AABE31AF2D}" type="pres">
      <dgm:prSet presAssocID="{CF883B9D-58B1-4CB6-859C-8DE8E7F0589D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4A1AD3-4110-4BA0-9C6F-2EB2CE408422}" type="pres">
      <dgm:prSet presAssocID="{91F630AD-7F78-4213-A917-848B41AD8F23}" presName="Accent3" presStyleCnt="0"/>
      <dgm:spPr/>
    </dgm:pt>
    <dgm:pt modelId="{6BBDBAFE-6828-4F4B-98FB-4B09AAF7FF56}" type="pres">
      <dgm:prSet presAssocID="{91F630AD-7F78-4213-A917-848B41AD8F23}" presName="Accent" presStyleLbl="node1" presStyleIdx="2" presStyleCnt="3"/>
      <dgm:spPr/>
    </dgm:pt>
    <dgm:pt modelId="{ED4124ED-C185-4D2C-8E1F-A88F799D57A5}" type="pres">
      <dgm:prSet presAssocID="{91F630AD-7F78-4213-A917-848B41AD8F23}" presName="Parent3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91294F3-CECF-42CB-88F9-D1BBC37B4D20}" type="presOf" srcId="{574F739E-4221-4740-9D31-51638B414F72}" destId="{10DFC58F-B9F9-4D8E-A067-EB55A798A10D}" srcOrd="0" destOrd="0" presId="urn:microsoft.com/office/officeart/2009/layout/CircleArrowProcess"/>
    <dgm:cxn modelId="{76E00E53-4106-4D21-B56E-D0370B0E5DBE}" srcId="{51D2B131-966D-470A-B371-4FAD6969E9AC}" destId="{1AD33B6D-A2FE-41C8-BEE3-2A4069CE9052}" srcOrd="0" destOrd="0" parTransId="{95ABEADE-F20A-4166-89AA-7AE37A83D489}" sibTransId="{3773A0BD-8C83-4A0E-BD2B-EC4B03DEAEE0}"/>
    <dgm:cxn modelId="{D0552549-9CFF-49B0-B2D2-330399540753}" srcId="{51D2B131-966D-470A-B371-4FAD6969E9AC}" destId="{470FFBEB-1284-47E3-AF65-6B1B29EF5660}" srcOrd="1" destOrd="0" parTransId="{A5C77357-B95A-4729-84B9-4BA4D218A3E4}" sibTransId="{95106E79-25AE-4246-AFD9-0CB61CFE3F8E}"/>
    <dgm:cxn modelId="{DDBC45DA-5AC5-4026-8F19-3196A5308E2B}" type="presOf" srcId="{91F630AD-7F78-4213-A917-848B41AD8F23}" destId="{ED4124ED-C185-4D2C-8E1F-A88F799D57A5}" srcOrd="0" destOrd="0" presId="urn:microsoft.com/office/officeart/2009/layout/CircleArrowProcess"/>
    <dgm:cxn modelId="{5ABC6EF3-5B5F-475F-B142-7FD6D0434DC7}" type="presOf" srcId="{1AD33B6D-A2FE-41C8-BEE3-2A4069CE9052}" destId="{BFA4AA46-DC61-47BD-98AE-E466B0F08E0F}" srcOrd="0" destOrd="0" presId="urn:microsoft.com/office/officeart/2009/layout/CircleArrowProcess"/>
    <dgm:cxn modelId="{806DF5C0-4EC2-4032-8C98-2E71CB0F613D}" srcId="{574F739E-4221-4740-9D31-51638B414F72}" destId="{91F630AD-7F78-4213-A917-848B41AD8F23}" srcOrd="2" destOrd="0" parTransId="{B0ECA8D7-EBA1-45BD-902E-79EA7005B46B}" sibTransId="{8126101C-629F-40A8-B93F-CE816A58FB02}"/>
    <dgm:cxn modelId="{ADE1D6A0-BECB-4153-A8E3-2402A328C2C0}" type="presOf" srcId="{51D2B131-966D-470A-B371-4FAD6969E9AC}" destId="{58F45845-B10D-416B-BAEB-C14B81033E0E}" srcOrd="0" destOrd="0" presId="urn:microsoft.com/office/officeart/2009/layout/CircleArrowProcess"/>
    <dgm:cxn modelId="{9E4CC5D7-AA6C-4D1F-87E6-3B1EFF9F8C66}" srcId="{574F739E-4221-4740-9D31-51638B414F72}" destId="{CF883B9D-58B1-4CB6-859C-8DE8E7F0589D}" srcOrd="1" destOrd="0" parTransId="{FA4FA75F-CA29-4DC8-BEB3-213A8ED1E709}" sibTransId="{5F10EB85-C667-4B83-A5E7-9C9EFA301599}"/>
    <dgm:cxn modelId="{616EFF60-2F18-42E0-B68C-24E09FB4507B}" type="presOf" srcId="{470FFBEB-1284-47E3-AF65-6B1B29EF5660}" destId="{BFA4AA46-DC61-47BD-98AE-E466B0F08E0F}" srcOrd="0" destOrd="1" presId="urn:microsoft.com/office/officeart/2009/layout/CircleArrowProcess"/>
    <dgm:cxn modelId="{AEA29E3D-0205-413A-BAA4-BAA981E5DD3F}" type="presOf" srcId="{CF883B9D-58B1-4CB6-859C-8DE8E7F0589D}" destId="{4C1993BD-FEEE-4FAC-9031-67AABE31AF2D}" srcOrd="0" destOrd="0" presId="urn:microsoft.com/office/officeart/2009/layout/CircleArrowProcess"/>
    <dgm:cxn modelId="{C05BA274-2EC9-4209-8687-45590EAD5ABD}" srcId="{574F739E-4221-4740-9D31-51638B414F72}" destId="{51D2B131-966D-470A-B371-4FAD6969E9AC}" srcOrd="0" destOrd="0" parTransId="{5A7EAAA7-81AA-4383-8C10-28CFE15A0116}" sibTransId="{1B7773DD-C147-4FE2-9CEC-758B558A4C15}"/>
    <dgm:cxn modelId="{BAD9FB73-C53C-4DA8-BE76-DC1F7523C9D3}" type="presParOf" srcId="{10DFC58F-B9F9-4D8E-A067-EB55A798A10D}" destId="{FF16C913-62E0-4896-B6D9-AD1A833E0BB2}" srcOrd="0" destOrd="0" presId="urn:microsoft.com/office/officeart/2009/layout/CircleArrowProcess"/>
    <dgm:cxn modelId="{AA907B5A-4F3A-40DE-95F1-1ED5EA01A4D2}" type="presParOf" srcId="{FF16C913-62E0-4896-B6D9-AD1A833E0BB2}" destId="{815DC082-482A-4454-8734-60C027AF3221}" srcOrd="0" destOrd="0" presId="urn:microsoft.com/office/officeart/2009/layout/CircleArrowProcess"/>
    <dgm:cxn modelId="{6F84953C-D042-4AB4-8282-4CDA5397CDC6}" type="presParOf" srcId="{10DFC58F-B9F9-4D8E-A067-EB55A798A10D}" destId="{BFA4AA46-DC61-47BD-98AE-E466B0F08E0F}" srcOrd="1" destOrd="0" presId="urn:microsoft.com/office/officeart/2009/layout/CircleArrowProcess"/>
    <dgm:cxn modelId="{22DD4861-D33B-4331-B35C-1945ECD7FCD7}" type="presParOf" srcId="{10DFC58F-B9F9-4D8E-A067-EB55A798A10D}" destId="{58F45845-B10D-416B-BAEB-C14B81033E0E}" srcOrd="2" destOrd="0" presId="urn:microsoft.com/office/officeart/2009/layout/CircleArrowProcess"/>
    <dgm:cxn modelId="{4AB595D3-2178-4D2B-8380-A9AD1A6DB3B7}" type="presParOf" srcId="{10DFC58F-B9F9-4D8E-A067-EB55A798A10D}" destId="{D623CA3F-8953-43A0-9168-3CA8EA54293E}" srcOrd="3" destOrd="0" presId="urn:microsoft.com/office/officeart/2009/layout/CircleArrowProcess"/>
    <dgm:cxn modelId="{68365D37-2EB4-4146-9546-4AF906288980}" type="presParOf" srcId="{D623CA3F-8953-43A0-9168-3CA8EA54293E}" destId="{4CEAD6C8-83DB-4D77-84BC-ED58A0E4CC9A}" srcOrd="0" destOrd="0" presId="urn:microsoft.com/office/officeart/2009/layout/CircleArrowProcess"/>
    <dgm:cxn modelId="{1F5CE770-23D3-4093-98D8-FCF547355EA4}" type="presParOf" srcId="{10DFC58F-B9F9-4D8E-A067-EB55A798A10D}" destId="{4C1993BD-FEEE-4FAC-9031-67AABE31AF2D}" srcOrd="4" destOrd="0" presId="urn:microsoft.com/office/officeart/2009/layout/CircleArrowProcess"/>
    <dgm:cxn modelId="{5DD04F79-BAAD-443F-9BDF-1F11FE9E2C89}" type="presParOf" srcId="{10DFC58F-B9F9-4D8E-A067-EB55A798A10D}" destId="{CD4A1AD3-4110-4BA0-9C6F-2EB2CE408422}" srcOrd="5" destOrd="0" presId="urn:microsoft.com/office/officeart/2009/layout/CircleArrowProcess"/>
    <dgm:cxn modelId="{47D38628-5BA1-4E97-A139-4A4327CA179E}" type="presParOf" srcId="{CD4A1AD3-4110-4BA0-9C6F-2EB2CE408422}" destId="{6BBDBAFE-6828-4F4B-98FB-4B09AAF7FF56}" srcOrd="0" destOrd="0" presId="urn:microsoft.com/office/officeart/2009/layout/CircleArrowProcess"/>
    <dgm:cxn modelId="{047033BC-D341-43C1-BECF-62D165B2641D}" type="presParOf" srcId="{10DFC58F-B9F9-4D8E-A067-EB55A798A10D}" destId="{ED4124ED-C185-4D2C-8E1F-A88F799D57A5}" srcOrd="6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4F739E-4221-4740-9D31-51638B414F72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1D2B131-966D-470A-B371-4FAD6969E9AC}">
      <dgm:prSet phldrT="[文字]"/>
      <dgm:spPr/>
      <dgm:t>
        <a:bodyPr/>
        <a:lstStyle/>
        <a:p>
          <a:r>
            <a:rPr lang="zh-TW" altLang="en-US" dirty="0" smtClean="0">
              <a:solidFill>
                <a:srgbClr val="FF0000"/>
              </a:solidFill>
            </a:rPr>
            <a:t>分解</a:t>
          </a:r>
          <a:r>
            <a:rPr lang="en-US" altLang="zh-TW" dirty="0" smtClean="0">
              <a:solidFill>
                <a:srgbClr val="FF0000"/>
              </a:solidFill>
            </a:rPr>
            <a:t>N</a:t>
          </a:r>
          <a:endParaRPr lang="zh-TW" altLang="en-US" dirty="0">
            <a:solidFill>
              <a:srgbClr val="FF0000"/>
            </a:solidFill>
          </a:endParaRPr>
        </a:p>
      </dgm:t>
    </dgm:pt>
    <dgm:pt modelId="{5A7EAAA7-81AA-4383-8C10-28CFE15A0116}" type="parTrans" cxnId="{C05BA274-2EC9-4209-8687-45590EAD5ABD}">
      <dgm:prSet/>
      <dgm:spPr/>
      <dgm:t>
        <a:bodyPr/>
        <a:lstStyle/>
        <a:p>
          <a:endParaRPr lang="zh-TW" altLang="en-US"/>
        </a:p>
      </dgm:t>
    </dgm:pt>
    <dgm:pt modelId="{1B7773DD-C147-4FE2-9CEC-758B558A4C15}" type="sibTrans" cxnId="{C05BA274-2EC9-4209-8687-45590EAD5ABD}">
      <dgm:prSet/>
      <dgm:spPr/>
      <dgm:t>
        <a:bodyPr/>
        <a:lstStyle/>
        <a:p>
          <a:endParaRPr lang="zh-TW" altLang="en-US"/>
        </a:p>
      </dgm:t>
    </dgm:pt>
    <dgm:pt modelId="{CF883B9D-58B1-4CB6-859C-8DE8E7F0589D}">
      <dgm:prSet phldrT="[文字]"/>
      <dgm:spPr/>
      <dgm:t>
        <a:bodyPr/>
        <a:lstStyle/>
        <a:p>
          <a:r>
            <a:rPr lang="zh-TW" altLang="en-US" dirty="0" smtClean="0"/>
            <a:t>用 </a:t>
          </a:r>
          <a:r>
            <a:rPr lang="el-GR" b="0" i="0" dirty="0" smtClean="0"/>
            <a:t>ϕ(</a:t>
          </a:r>
          <a:r>
            <a:rPr lang="en-US" b="0" i="0" dirty="0" smtClean="0"/>
            <a:t>n)</a:t>
          </a:r>
          <a:r>
            <a:rPr lang="en-US" altLang="zh-TW" dirty="0" smtClean="0"/>
            <a:t> </a:t>
          </a:r>
          <a:r>
            <a:rPr lang="zh-TW" altLang="en-US" dirty="0" smtClean="0"/>
            <a:t>和 </a:t>
          </a:r>
          <a:r>
            <a:rPr lang="en-US" altLang="zh-TW" dirty="0" smtClean="0"/>
            <a:t>e </a:t>
          </a:r>
          <a:r>
            <a:rPr lang="zh-TW" altLang="en-US" dirty="0" smtClean="0"/>
            <a:t>算 </a:t>
          </a:r>
          <a:r>
            <a:rPr lang="en-US" altLang="zh-TW" dirty="0" smtClean="0"/>
            <a:t>d</a:t>
          </a:r>
          <a:endParaRPr lang="zh-TW" altLang="en-US" dirty="0"/>
        </a:p>
      </dgm:t>
    </dgm:pt>
    <dgm:pt modelId="{FA4FA75F-CA29-4DC8-BEB3-213A8ED1E709}" type="parTrans" cxnId="{9E4CC5D7-AA6C-4D1F-87E6-3B1EFF9F8C66}">
      <dgm:prSet/>
      <dgm:spPr/>
      <dgm:t>
        <a:bodyPr/>
        <a:lstStyle/>
        <a:p>
          <a:endParaRPr lang="zh-TW" altLang="en-US"/>
        </a:p>
      </dgm:t>
    </dgm:pt>
    <dgm:pt modelId="{5F10EB85-C667-4B83-A5E7-9C9EFA301599}" type="sibTrans" cxnId="{9E4CC5D7-AA6C-4D1F-87E6-3B1EFF9F8C66}">
      <dgm:prSet/>
      <dgm:spPr/>
      <dgm:t>
        <a:bodyPr/>
        <a:lstStyle/>
        <a:p>
          <a:endParaRPr lang="zh-TW" altLang="en-US"/>
        </a:p>
      </dgm:t>
    </dgm:pt>
    <dgm:pt modelId="{91F630AD-7F78-4213-A917-848B41AD8F23}">
      <dgm:prSet phldrT="[文字]"/>
      <dgm:spPr/>
      <dgm:t>
        <a:bodyPr/>
        <a:lstStyle/>
        <a:p>
          <a:r>
            <a:rPr lang="zh-TW" altLang="en-US" dirty="0" smtClean="0"/>
            <a:t>用</a:t>
          </a:r>
          <a:r>
            <a:rPr lang="en-US" altLang="zh-TW" dirty="0" smtClean="0"/>
            <a:t>d </a:t>
          </a:r>
          <a:r>
            <a:rPr lang="zh-TW" altLang="en-US" dirty="0" smtClean="0"/>
            <a:t>解密</a:t>
          </a:r>
          <a:endParaRPr lang="zh-TW" altLang="en-US" dirty="0"/>
        </a:p>
      </dgm:t>
    </dgm:pt>
    <dgm:pt modelId="{B0ECA8D7-EBA1-45BD-902E-79EA7005B46B}" type="parTrans" cxnId="{806DF5C0-4EC2-4032-8C98-2E71CB0F613D}">
      <dgm:prSet/>
      <dgm:spPr/>
      <dgm:t>
        <a:bodyPr/>
        <a:lstStyle/>
        <a:p>
          <a:endParaRPr lang="zh-TW" altLang="en-US"/>
        </a:p>
      </dgm:t>
    </dgm:pt>
    <dgm:pt modelId="{8126101C-629F-40A8-B93F-CE816A58FB02}" type="sibTrans" cxnId="{806DF5C0-4EC2-4032-8C98-2E71CB0F613D}">
      <dgm:prSet/>
      <dgm:spPr/>
      <dgm:t>
        <a:bodyPr/>
        <a:lstStyle/>
        <a:p>
          <a:endParaRPr lang="zh-TW" altLang="en-US"/>
        </a:p>
      </dgm:t>
    </dgm:pt>
    <dgm:pt modelId="{1AD33B6D-A2FE-41C8-BEE3-2A4069CE9052}">
      <dgm:prSet phldrT="[文字]"/>
      <dgm:spPr/>
      <dgm:t>
        <a:bodyPr/>
        <a:lstStyle/>
        <a:p>
          <a:r>
            <a:rPr lang="zh-TW" altLang="en-US" dirty="0" smtClean="0">
              <a:solidFill>
                <a:srgbClr val="FF0000"/>
              </a:solidFill>
            </a:rPr>
            <a:t>得到 </a:t>
          </a:r>
          <a:r>
            <a:rPr lang="en-US" altLang="zh-TW" dirty="0" err="1" smtClean="0">
              <a:solidFill>
                <a:srgbClr val="FF0000"/>
              </a:solidFill>
            </a:rPr>
            <a:t>p,q</a:t>
          </a:r>
          <a:endParaRPr lang="zh-TW" altLang="en-US" dirty="0">
            <a:solidFill>
              <a:srgbClr val="FF0000"/>
            </a:solidFill>
          </a:endParaRPr>
        </a:p>
      </dgm:t>
    </dgm:pt>
    <dgm:pt modelId="{95ABEADE-F20A-4166-89AA-7AE37A83D489}" type="parTrans" cxnId="{76E00E53-4106-4D21-B56E-D0370B0E5DBE}">
      <dgm:prSet/>
      <dgm:spPr/>
      <dgm:t>
        <a:bodyPr/>
        <a:lstStyle/>
        <a:p>
          <a:endParaRPr lang="zh-TW" altLang="en-US"/>
        </a:p>
      </dgm:t>
    </dgm:pt>
    <dgm:pt modelId="{3773A0BD-8C83-4A0E-BD2B-EC4B03DEAEE0}" type="sibTrans" cxnId="{76E00E53-4106-4D21-B56E-D0370B0E5DBE}">
      <dgm:prSet/>
      <dgm:spPr/>
      <dgm:t>
        <a:bodyPr/>
        <a:lstStyle/>
        <a:p>
          <a:endParaRPr lang="zh-TW" altLang="en-US"/>
        </a:p>
      </dgm:t>
    </dgm:pt>
    <dgm:pt modelId="{10DFC58F-B9F9-4D8E-A067-EB55A798A10D}" type="pres">
      <dgm:prSet presAssocID="{574F739E-4221-4740-9D31-51638B414F72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FF16C913-62E0-4896-B6D9-AD1A833E0BB2}" type="pres">
      <dgm:prSet presAssocID="{51D2B131-966D-470A-B371-4FAD6969E9AC}" presName="Accent1" presStyleCnt="0"/>
      <dgm:spPr/>
    </dgm:pt>
    <dgm:pt modelId="{815DC082-482A-4454-8734-60C027AF3221}" type="pres">
      <dgm:prSet presAssocID="{51D2B131-966D-470A-B371-4FAD6969E9AC}" presName="Accent" presStyleLbl="node1" presStyleIdx="0" presStyleCnt="3"/>
      <dgm:spPr/>
    </dgm:pt>
    <dgm:pt modelId="{BFA4AA46-DC61-47BD-98AE-E466B0F08E0F}" type="pres">
      <dgm:prSet presAssocID="{51D2B131-966D-470A-B371-4FAD6969E9AC}" presName="Child1" presStyleLbl="revTx" presStyleIdx="0" presStyleCnt="4" custScaleX="1970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F45845-B10D-416B-BAEB-C14B81033E0E}" type="pres">
      <dgm:prSet presAssocID="{51D2B131-966D-470A-B371-4FAD6969E9AC}" presName="Parent1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23CA3F-8953-43A0-9168-3CA8EA54293E}" type="pres">
      <dgm:prSet presAssocID="{CF883B9D-58B1-4CB6-859C-8DE8E7F0589D}" presName="Accent2" presStyleCnt="0"/>
      <dgm:spPr/>
    </dgm:pt>
    <dgm:pt modelId="{4CEAD6C8-83DB-4D77-84BC-ED58A0E4CC9A}" type="pres">
      <dgm:prSet presAssocID="{CF883B9D-58B1-4CB6-859C-8DE8E7F0589D}" presName="Accent" presStyleLbl="node1" presStyleIdx="1" presStyleCnt="3"/>
      <dgm:spPr/>
    </dgm:pt>
    <dgm:pt modelId="{4C1993BD-FEEE-4FAC-9031-67AABE31AF2D}" type="pres">
      <dgm:prSet presAssocID="{CF883B9D-58B1-4CB6-859C-8DE8E7F0589D}" presName="Parent2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D4A1AD3-4110-4BA0-9C6F-2EB2CE408422}" type="pres">
      <dgm:prSet presAssocID="{91F630AD-7F78-4213-A917-848B41AD8F23}" presName="Accent3" presStyleCnt="0"/>
      <dgm:spPr/>
    </dgm:pt>
    <dgm:pt modelId="{6BBDBAFE-6828-4F4B-98FB-4B09AAF7FF56}" type="pres">
      <dgm:prSet presAssocID="{91F630AD-7F78-4213-A917-848B41AD8F23}" presName="Accent" presStyleLbl="node1" presStyleIdx="2" presStyleCnt="3"/>
      <dgm:spPr/>
    </dgm:pt>
    <dgm:pt modelId="{ED4124ED-C185-4D2C-8E1F-A88F799D57A5}" type="pres">
      <dgm:prSet presAssocID="{91F630AD-7F78-4213-A917-848B41AD8F23}" presName="Parent3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91294F3-CECF-42CB-88F9-D1BBC37B4D20}" type="presOf" srcId="{574F739E-4221-4740-9D31-51638B414F72}" destId="{10DFC58F-B9F9-4D8E-A067-EB55A798A10D}" srcOrd="0" destOrd="0" presId="urn:microsoft.com/office/officeart/2009/layout/CircleArrowProcess"/>
    <dgm:cxn modelId="{DDBC45DA-5AC5-4026-8F19-3196A5308E2B}" type="presOf" srcId="{91F630AD-7F78-4213-A917-848B41AD8F23}" destId="{ED4124ED-C185-4D2C-8E1F-A88F799D57A5}" srcOrd="0" destOrd="0" presId="urn:microsoft.com/office/officeart/2009/layout/CircleArrowProcess"/>
    <dgm:cxn modelId="{AEA29E3D-0205-413A-BAA4-BAA981E5DD3F}" type="presOf" srcId="{CF883B9D-58B1-4CB6-859C-8DE8E7F0589D}" destId="{4C1993BD-FEEE-4FAC-9031-67AABE31AF2D}" srcOrd="0" destOrd="0" presId="urn:microsoft.com/office/officeart/2009/layout/CircleArrowProcess"/>
    <dgm:cxn modelId="{5ABC6EF3-5B5F-475F-B142-7FD6D0434DC7}" type="presOf" srcId="{1AD33B6D-A2FE-41C8-BEE3-2A4069CE9052}" destId="{BFA4AA46-DC61-47BD-98AE-E466B0F08E0F}" srcOrd="0" destOrd="0" presId="urn:microsoft.com/office/officeart/2009/layout/CircleArrowProcess"/>
    <dgm:cxn modelId="{806DF5C0-4EC2-4032-8C98-2E71CB0F613D}" srcId="{574F739E-4221-4740-9D31-51638B414F72}" destId="{91F630AD-7F78-4213-A917-848B41AD8F23}" srcOrd="2" destOrd="0" parTransId="{B0ECA8D7-EBA1-45BD-902E-79EA7005B46B}" sibTransId="{8126101C-629F-40A8-B93F-CE816A58FB02}"/>
    <dgm:cxn modelId="{ADE1D6A0-BECB-4153-A8E3-2402A328C2C0}" type="presOf" srcId="{51D2B131-966D-470A-B371-4FAD6969E9AC}" destId="{58F45845-B10D-416B-BAEB-C14B81033E0E}" srcOrd="0" destOrd="0" presId="urn:microsoft.com/office/officeart/2009/layout/CircleArrowProcess"/>
    <dgm:cxn modelId="{C05BA274-2EC9-4209-8687-45590EAD5ABD}" srcId="{574F739E-4221-4740-9D31-51638B414F72}" destId="{51D2B131-966D-470A-B371-4FAD6969E9AC}" srcOrd="0" destOrd="0" parTransId="{5A7EAAA7-81AA-4383-8C10-28CFE15A0116}" sibTransId="{1B7773DD-C147-4FE2-9CEC-758B558A4C15}"/>
    <dgm:cxn modelId="{76E00E53-4106-4D21-B56E-D0370B0E5DBE}" srcId="{51D2B131-966D-470A-B371-4FAD6969E9AC}" destId="{1AD33B6D-A2FE-41C8-BEE3-2A4069CE9052}" srcOrd="0" destOrd="0" parTransId="{95ABEADE-F20A-4166-89AA-7AE37A83D489}" sibTransId="{3773A0BD-8C83-4A0E-BD2B-EC4B03DEAEE0}"/>
    <dgm:cxn modelId="{9E4CC5D7-AA6C-4D1F-87E6-3B1EFF9F8C66}" srcId="{574F739E-4221-4740-9D31-51638B414F72}" destId="{CF883B9D-58B1-4CB6-859C-8DE8E7F0589D}" srcOrd="1" destOrd="0" parTransId="{FA4FA75F-CA29-4DC8-BEB3-213A8ED1E709}" sibTransId="{5F10EB85-C667-4B83-A5E7-9C9EFA301599}"/>
    <dgm:cxn modelId="{BAD9FB73-C53C-4DA8-BE76-DC1F7523C9D3}" type="presParOf" srcId="{10DFC58F-B9F9-4D8E-A067-EB55A798A10D}" destId="{FF16C913-62E0-4896-B6D9-AD1A833E0BB2}" srcOrd="0" destOrd="0" presId="urn:microsoft.com/office/officeart/2009/layout/CircleArrowProcess"/>
    <dgm:cxn modelId="{AA907B5A-4F3A-40DE-95F1-1ED5EA01A4D2}" type="presParOf" srcId="{FF16C913-62E0-4896-B6D9-AD1A833E0BB2}" destId="{815DC082-482A-4454-8734-60C027AF3221}" srcOrd="0" destOrd="0" presId="urn:microsoft.com/office/officeart/2009/layout/CircleArrowProcess"/>
    <dgm:cxn modelId="{6F84953C-D042-4AB4-8282-4CDA5397CDC6}" type="presParOf" srcId="{10DFC58F-B9F9-4D8E-A067-EB55A798A10D}" destId="{BFA4AA46-DC61-47BD-98AE-E466B0F08E0F}" srcOrd="1" destOrd="0" presId="urn:microsoft.com/office/officeart/2009/layout/CircleArrowProcess"/>
    <dgm:cxn modelId="{22DD4861-D33B-4331-B35C-1945ECD7FCD7}" type="presParOf" srcId="{10DFC58F-B9F9-4D8E-A067-EB55A798A10D}" destId="{58F45845-B10D-416B-BAEB-C14B81033E0E}" srcOrd="2" destOrd="0" presId="urn:microsoft.com/office/officeart/2009/layout/CircleArrowProcess"/>
    <dgm:cxn modelId="{4AB595D3-2178-4D2B-8380-A9AD1A6DB3B7}" type="presParOf" srcId="{10DFC58F-B9F9-4D8E-A067-EB55A798A10D}" destId="{D623CA3F-8953-43A0-9168-3CA8EA54293E}" srcOrd="3" destOrd="0" presId="urn:microsoft.com/office/officeart/2009/layout/CircleArrowProcess"/>
    <dgm:cxn modelId="{68365D37-2EB4-4146-9546-4AF906288980}" type="presParOf" srcId="{D623CA3F-8953-43A0-9168-3CA8EA54293E}" destId="{4CEAD6C8-83DB-4D77-84BC-ED58A0E4CC9A}" srcOrd="0" destOrd="0" presId="urn:microsoft.com/office/officeart/2009/layout/CircleArrowProcess"/>
    <dgm:cxn modelId="{1F5CE770-23D3-4093-98D8-FCF547355EA4}" type="presParOf" srcId="{10DFC58F-B9F9-4D8E-A067-EB55A798A10D}" destId="{4C1993BD-FEEE-4FAC-9031-67AABE31AF2D}" srcOrd="4" destOrd="0" presId="urn:microsoft.com/office/officeart/2009/layout/CircleArrowProcess"/>
    <dgm:cxn modelId="{5DD04F79-BAAD-443F-9BDF-1F11FE9E2C89}" type="presParOf" srcId="{10DFC58F-B9F9-4D8E-A067-EB55A798A10D}" destId="{CD4A1AD3-4110-4BA0-9C6F-2EB2CE408422}" srcOrd="5" destOrd="0" presId="urn:microsoft.com/office/officeart/2009/layout/CircleArrowProcess"/>
    <dgm:cxn modelId="{47D38628-5BA1-4E97-A139-4A4327CA179E}" type="presParOf" srcId="{CD4A1AD3-4110-4BA0-9C6F-2EB2CE408422}" destId="{6BBDBAFE-6828-4F4B-98FB-4B09AAF7FF56}" srcOrd="0" destOrd="0" presId="urn:microsoft.com/office/officeart/2009/layout/CircleArrowProcess"/>
    <dgm:cxn modelId="{047033BC-D341-43C1-BECF-62D165B2641D}" type="presParOf" srcId="{10DFC58F-B9F9-4D8E-A067-EB55A798A10D}" destId="{ED4124ED-C185-4D2C-8E1F-A88F799D57A5}" srcOrd="6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DC082-482A-4454-8734-60C027AF3221}">
      <dsp:nvSpPr>
        <dsp:cNvPr id="0" name=""/>
        <dsp:cNvSpPr/>
      </dsp:nvSpPr>
      <dsp:spPr>
        <a:xfrm>
          <a:off x="2594507" y="0"/>
          <a:ext cx="3300938" cy="330144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4AA46-DC61-47BD-98AE-E466B0F08E0F}">
      <dsp:nvSpPr>
        <dsp:cNvPr id="0" name=""/>
        <dsp:cNvSpPr/>
      </dsp:nvSpPr>
      <dsp:spPr>
        <a:xfrm>
          <a:off x="4934780" y="984123"/>
          <a:ext cx="3903135" cy="1320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300" kern="1200" dirty="0" smtClean="0"/>
            <a:t>得到 </a:t>
          </a:r>
          <a:r>
            <a:rPr lang="en-US" altLang="zh-TW" sz="2300" kern="1200" dirty="0" err="1" smtClean="0"/>
            <a:t>p,q</a:t>
          </a:r>
          <a:endParaRPr lang="zh-TW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300" kern="1200" dirty="0" smtClean="0"/>
            <a:t>算 </a:t>
          </a:r>
          <a:r>
            <a:rPr lang="el-GR" sz="2300" b="0" i="0" kern="1200" dirty="0" smtClean="0"/>
            <a:t>ϕ(</a:t>
          </a:r>
          <a:r>
            <a:rPr lang="en-US" sz="2300" b="0" i="0" kern="1200" dirty="0" smtClean="0"/>
            <a:t>n)</a:t>
          </a:r>
          <a:r>
            <a:rPr lang="en-US" altLang="zh-TW" sz="2300" kern="1200" dirty="0" smtClean="0"/>
            <a:t> = (p-1)*(q-1)</a:t>
          </a:r>
          <a:endParaRPr lang="zh-TW" altLang="en-US" sz="2300" kern="1200" dirty="0"/>
        </a:p>
      </dsp:txBody>
      <dsp:txXfrm>
        <a:off x="4934780" y="984123"/>
        <a:ext cx="3903135" cy="1320850"/>
      </dsp:txXfrm>
    </dsp:sp>
    <dsp:sp modelId="{58F45845-B10D-416B-BAEB-C14B81033E0E}">
      <dsp:nvSpPr>
        <dsp:cNvPr id="0" name=""/>
        <dsp:cNvSpPr/>
      </dsp:nvSpPr>
      <dsp:spPr>
        <a:xfrm>
          <a:off x="3324123" y="1191920"/>
          <a:ext cx="1834268" cy="916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分解</a:t>
          </a:r>
          <a:r>
            <a:rPr lang="en-US" altLang="zh-TW" sz="2900" kern="1200" dirty="0" smtClean="0"/>
            <a:t>N</a:t>
          </a:r>
          <a:endParaRPr lang="zh-TW" altLang="en-US" sz="2900" kern="1200" dirty="0"/>
        </a:p>
      </dsp:txBody>
      <dsp:txXfrm>
        <a:off x="3324123" y="1191920"/>
        <a:ext cx="1834268" cy="916914"/>
      </dsp:txXfrm>
    </dsp:sp>
    <dsp:sp modelId="{4CEAD6C8-83DB-4D77-84BC-ED58A0E4CC9A}">
      <dsp:nvSpPr>
        <dsp:cNvPr id="0" name=""/>
        <dsp:cNvSpPr/>
      </dsp:nvSpPr>
      <dsp:spPr>
        <a:xfrm>
          <a:off x="1677683" y="1896922"/>
          <a:ext cx="3300938" cy="330144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993BD-FEEE-4FAC-9031-67AABE31AF2D}">
      <dsp:nvSpPr>
        <dsp:cNvPr id="0" name=""/>
        <dsp:cNvSpPr/>
      </dsp:nvSpPr>
      <dsp:spPr>
        <a:xfrm>
          <a:off x="2411019" y="3099816"/>
          <a:ext cx="1834268" cy="916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用 </a:t>
          </a:r>
          <a:r>
            <a:rPr lang="el-GR" sz="2900" b="0" i="0" kern="1200" dirty="0" smtClean="0"/>
            <a:t>ϕ(</a:t>
          </a:r>
          <a:r>
            <a:rPr lang="en-US" sz="2900" b="0" i="0" kern="1200" dirty="0" smtClean="0"/>
            <a:t>n)</a:t>
          </a:r>
          <a:r>
            <a:rPr lang="en-US" altLang="zh-TW" sz="2900" kern="1200" dirty="0" smtClean="0"/>
            <a:t> </a:t>
          </a:r>
          <a:r>
            <a:rPr lang="zh-TW" altLang="en-US" sz="2900" kern="1200" dirty="0" smtClean="0"/>
            <a:t>和 </a:t>
          </a:r>
          <a:r>
            <a:rPr lang="en-US" altLang="zh-TW" sz="2900" kern="1200" dirty="0" smtClean="0"/>
            <a:t>e </a:t>
          </a:r>
          <a:r>
            <a:rPr lang="zh-TW" altLang="en-US" sz="2900" kern="1200" dirty="0" smtClean="0"/>
            <a:t>算 </a:t>
          </a:r>
          <a:r>
            <a:rPr lang="en-US" altLang="zh-TW" sz="2900" kern="1200" dirty="0" smtClean="0"/>
            <a:t>d</a:t>
          </a:r>
          <a:endParaRPr lang="zh-TW" altLang="en-US" sz="2900" kern="1200" dirty="0"/>
        </a:p>
      </dsp:txBody>
      <dsp:txXfrm>
        <a:off x="2411019" y="3099816"/>
        <a:ext cx="1834268" cy="916914"/>
      </dsp:txXfrm>
    </dsp:sp>
    <dsp:sp modelId="{6BBDBAFE-6828-4F4B-98FB-4B09AAF7FF56}">
      <dsp:nvSpPr>
        <dsp:cNvPr id="0" name=""/>
        <dsp:cNvSpPr/>
      </dsp:nvSpPr>
      <dsp:spPr>
        <a:xfrm>
          <a:off x="2829447" y="4020845"/>
          <a:ext cx="2836017" cy="283715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124ED-C185-4D2C-8E1F-A88F799D57A5}">
      <dsp:nvSpPr>
        <dsp:cNvPr id="0" name=""/>
        <dsp:cNvSpPr/>
      </dsp:nvSpPr>
      <dsp:spPr>
        <a:xfrm>
          <a:off x="3328463" y="5010454"/>
          <a:ext cx="1834268" cy="916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900" kern="1200" dirty="0" smtClean="0"/>
            <a:t>用</a:t>
          </a:r>
          <a:r>
            <a:rPr lang="en-US" altLang="zh-TW" sz="2900" kern="1200" dirty="0" smtClean="0"/>
            <a:t>d </a:t>
          </a:r>
          <a:r>
            <a:rPr lang="zh-TW" altLang="en-US" sz="2900" kern="1200" dirty="0" smtClean="0"/>
            <a:t>解密</a:t>
          </a:r>
          <a:endParaRPr lang="zh-TW" altLang="en-US" sz="2900" kern="1200" dirty="0"/>
        </a:p>
      </dsp:txBody>
      <dsp:txXfrm>
        <a:off x="3328463" y="5010454"/>
        <a:ext cx="1834268" cy="916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DC082-482A-4454-8734-60C027AF3221}">
      <dsp:nvSpPr>
        <dsp:cNvPr id="0" name=""/>
        <dsp:cNvSpPr/>
      </dsp:nvSpPr>
      <dsp:spPr>
        <a:xfrm>
          <a:off x="1522020" y="0"/>
          <a:ext cx="3184030" cy="318451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4AA46-DC61-47BD-98AE-E466B0F08E0F}">
      <dsp:nvSpPr>
        <dsp:cNvPr id="0" name=""/>
        <dsp:cNvSpPr/>
      </dsp:nvSpPr>
      <dsp:spPr>
        <a:xfrm>
          <a:off x="3779408" y="949268"/>
          <a:ext cx="3764899" cy="1274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200" kern="1200" dirty="0" smtClean="0">
              <a:solidFill>
                <a:srgbClr val="FF0000"/>
              </a:solidFill>
            </a:rPr>
            <a:t>得到 </a:t>
          </a:r>
          <a:r>
            <a:rPr lang="en-US" altLang="zh-TW" sz="2200" kern="1200" dirty="0" err="1" smtClean="0">
              <a:solidFill>
                <a:srgbClr val="FF0000"/>
              </a:solidFill>
            </a:rPr>
            <a:t>p,q</a:t>
          </a:r>
          <a:endParaRPr lang="zh-TW" altLang="en-US" sz="2200" kern="1200" dirty="0">
            <a:solidFill>
              <a:srgbClr val="FF0000"/>
            </a:solidFill>
          </a:endParaRPr>
        </a:p>
      </dsp:txBody>
      <dsp:txXfrm>
        <a:off x="3779408" y="949268"/>
        <a:ext cx="3764899" cy="1274070"/>
      </dsp:txXfrm>
    </dsp:sp>
    <dsp:sp modelId="{58F45845-B10D-416B-BAEB-C14B81033E0E}">
      <dsp:nvSpPr>
        <dsp:cNvPr id="0" name=""/>
        <dsp:cNvSpPr/>
      </dsp:nvSpPr>
      <dsp:spPr>
        <a:xfrm>
          <a:off x="2225795" y="1149706"/>
          <a:ext cx="1769304" cy="88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solidFill>
                <a:srgbClr val="FF0000"/>
              </a:solidFill>
            </a:rPr>
            <a:t>分解</a:t>
          </a:r>
          <a:r>
            <a:rPr lang="en-US" altLang="zh-TW" sz="2800" kern="1200" dirty="0" smtClean="0">
              <a:solidFill>
                <a:srgbClr val="FF0000"/>
              </a:solidFill>
            </a:rPr>
            <a:t>N</a:t>
          </a:r>
          <a:endParaRPr lang="zh-TW" altLang="en-US" sz="2800" kern="1200" dirty="0">
            <a:solidFill>
              <a:srgbClr val="FF0000"/>
            </a:solidFill>
          </a:endParaRPr>
        </a:p>
      </dsp:txBody>
      <dsp:txXfrm>
        <a:off x="2225795" y="1149706"/>
        <a:ext cx="1769304" cy="884440"/>
      </dsp:txXfrm>
    </dsp:sp>
    <dsp:sp modelId="{4CEAD6C8-83DB-4D77-84BC-ED58A0E4CC9A}">
      <dsp:nvSpPr>
        <dsp:cNvPr id="0" name=""/>
        <dsp:cNvSpPr/>
      </dsp:nvSpPr>
      <dsp:spPr>
        <a:xfrm>
          <a:off x="637666" y="1829740"/>
          <a:ext cx="3184030" cy="318451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993BD-FEEE-4FAC-9031-67AABE31AF2D}">
      <dsp:nvSpPr>
        <dsp:cNvPr id="0" name=""/>
        <dsp:cNvSpPr/>
      </dsp:nvSpPr>
      <dsp:spPr>
        <a:xfrm>
          <a:off x="1345029" y="2990031"/>
          <a:ext cx="1769304" cy="88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用 </a:t>
          </a:r>
          <a:r>
            <a:rPr lang="el-GR" sz="2800" b="0" i="0" kern="1200" dirty="0" smtClean="0"/>
            <a:t>ϕ(</a:t>
          </a:r>
          <a:r>
            <a:rPr lang="en-US" sz="2800" b="0" i="0" kern="1200" dirty="0" smtClean="0"/>
            <a:t>n)</a:t>
          </a:r>
          <a:r>
            <a:rPr lang="en-US" altLang="zh-TW" sz="2800" kern="1200" dirty="0" smtClean="0"/>
            <a:t> </a:t>
          </a:r>
          <a:r>
            <a:rPr lang="zh-TW" altLang="en-US" sz="2800" kern="1200" dirty="0" smtClean="0"/>
            <a:t>和 </a:t>
          </a:r>
          <a:r>
            <a:rPr lang="en-US" altLang="zh-TW" sz="2800" kern="1200" dirty="0" smtClean="0"/>
            <a:t>e </a:t>
          </a:r>
          <a:r>
            <a:rPr lang="zh-TW" altLang="en-US" sz="2800" kern="1200" dirty="0" smtClean="0"/>
            <a:t>算 </a:t>
          </a:r>
          <a:r>
            <a:rPr lang="en-US" altLang="zh-TW" sz="2800" kern="1200" dirty="0" smtClean="0"/>
            <a:t>d</a:t>
          </a:r>
          <a:endParaRPr lang="zh-TW" altLang="en-US" sz="2800" kern="1200" dirty="0"/>
        </a:p>
      </dsp:txBody>
      <dsp:txXfrm>
        <a:off x="1345029" y="2990031"/>
        <a:ext cx="1769304" cy="884440"/>
      </dsp:txXfrm>
    </dsp:sp>
    <dsp:sp modelId="{6BBDBAFE-6828-4F4B-98FB-4B09AAF7FF56}">
      <dsp:nvSpPr>
        <dsp:cNvPr id="0" name=""/>
        <dsp:cNvSpPr/>
      </dsp:nvSpPr>
      <dsp:spPr>
        <a:xfrm>
          <a:off x="1748639" y="3878440"/>
          <a:ext cx="2735575" cy="273667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124ED-C185-4D2C-8E1F-A88F799D57A5}">
      <dsp:nvSpPr>
        <dsp:cNvPr id="0" name=""/>
        <dsp:cNvSpPr/>
      </dsp:nvSpPr>
      <dsp:spPr>
        <a:xfrm>
          <a:off x="2229981" y="4833001"/>
          <a:ext cx="1769304" cy="88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/>
            <a:t>用</a:t>
          </a:r>
          <a:r>
            <a:rPr lang="en-US" altLang="zh-TW" sz="2800" kern="1200" dirty="0" smtClean="0"/>
            <a:t>d </a:t>
          </a:r>
          <a:r>
            <a:rPr lang="zh-TW" altLang="en-US" sz="2800" kern="1200" dirty="0" smtClean="0"/>
            <a:t>解密</a:t>
          </a:r>
          <a:endParaRPr lang="zh-TW" altLang="en-US" sz="2800" kern="1200" dirty="0"/>
        </a:p>
      </dsp:txBody>
      <dsp:txXfrm>
        <a:off x="2229981" y="4833001"/>
        <a:ext cx="1769304" cy="884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7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86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98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54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5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54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58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0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61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13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1ECE-8190-41A3-9825-7B6967DDF536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81ECE-8190-41A3-9825-7B6967DDF536}" type="datetimeFigureOut">
              <a:rPr lang="zh-TW" altLang="en-US" smtClean="0"/>
              <a:t>2017/11/8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6B0DA-0A2C-4D80-A61A-425656BDA4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37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Euler's_totient_func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007075" y="3729127"/>
            <a:ext cx="3822357" cy="53989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4000" dirty="0" smtClean="0"/>
              <a:t>RSA in </a:t>
            </a:r>
            <a:r>
              <a:rPr lang="en-US" altLang="zh-TW" sz="4000" dirty="0" smtClean="0"/>
              <a:t>CTF  </a:t>
            </a:r>
            <a:r>
              <a:rPr lang="en-US" altLang="zh-TW" sz="3600" dirty="0" smtClean="0"/>
              <a:t>by</a:t>
            </a:r>
            <a:r>
              <a:rPr lang="zh-TW" altLang="en-US" sz="3600" dirty="0" smtClean="0"/>
              <a:t> </a:t>
            </a:r>
            <a:r>
              <a:rPr lang="zh-TW" altLang="en-US" sz="2700" dirty="0" smtClean="0"/>
              <a:t>楊明軒</a:t>
            </a:r>
            <a:endParaRPr lang="zh-TW" altLang="en-US" sz="2700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007075" y="2857933"/>
            <a:ext cx="9183130" cy="87119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>
                <a:solidFill>
                  <a:schemeClr val="bg1"/>
                </a:solidFill>
              </a:rPr>
              <a:t>CTF</a:t>
            </a:r>
            <a:r>
              <a:rPr lang="zh-TW" altLang="en-US" dirty="0" smtClean="0">
                <a:solidFill>
                  <a:schemeClr val="bg1"/>
                </a:solidFill>
              </a:rPr>
              <a:t>搶旗大賽中的</a:t>
            </a:r>
            <a:r>
              <a:rPr lang="en-US" altLang="zh-TW" dirty="0" smtClean="0">
                <a:solidFill>
                  <a:schemeClr val="bg1"/>
                </a:solidFill>
              </a:rPr>
              <a:t>RSA</a:t>
            </a:r>
            <a:r>
              <a:rPr lang="zh-TW" altLang="en-US" dirty="0" smtClean="0">
                <a:solidFill>
                  <a:schemeClr val="bg1"/>
                </a:solidFill>
              </a:rPr>
              <a:t>攻擊技法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7564"/>
            <a:ext cx="12206976" cy="1057711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172995" y="0"/>
            <a:ext cx="8219303" cy="9679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破密分析</a:t>
            </a:r>
            <a:r>
              <a:rPr lang="en-US" altLang="zh-TW" smtClean="0"/>
              <a:t>-</a:t>
            </a:r>
            <a:r>
              <a:rPr lang="zh-TW" altLang="en-US" sz="3100" smtClean="0"/>
              <a:t>從古典密碼學到現代密碼學</a:t>
            </a:r>
            <a:endParaRPr lang="zh-TW" altLang="en-US" sz="31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172" y="4461700"/>
            <a:ext cx="3066554" cy="1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Library – gmpy2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安裝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使用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562" y="1818604"/>
            <a:ext cx="7086600" cy="1885950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7930662" y="2004646"/>
            <a:ext cx="2154115" cy="13276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安裝方式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(2 </a:t>
            </a:r>
            <a:r>
              <a:rPr lang="zh-TW" altLang="en-US" dirty="0" smtClean="0"/>
              <a:t>種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048" y="4282282"/>
            <a:ext cx="5476351" cy="1300834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2637692" y="4352192"/>
            <a:ext cx="2725616" cy="1565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簡單使用範例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求 </a:t>
            </a:r>
            <a:r>
              <a:rPr lang="en-US" altLang="zh-TW" dirty="0" smtClean="0"/>
              <a:t>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34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Library – </a:t>
            </a:r>
            <a:r>
              <a:rPr lang="en-US" altLang="zh-TW" dirty="0" err="1" smtClean="0"/>
              <a:t>libnum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官方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248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Library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libnum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07" y="1788563"/>
            <a:ext cx="10610737" cy="3143922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7438292" y="4026877"/>
            <a:ext cx="949570" cy="8880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55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Library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libnum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使用範例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885" y="1690688"/>
            <a:ext cx="8113469" cy="435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攻擊</a:t>
            </a:r>
            <a:r>
              <a:rPr lang="en-US" altLang="zh-TW" sz="8000" dirty="0" smtClean="0"/>
              <a:t>RSA</a:t>
            </a:r>
            <a:r>
              <a:rPr lang="zh-TW" altLang="en-US" sz="8000" dirty="0" smtClean="0"/>
              <a:t>之旅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70349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2578442"/>
            <a:ext cx="12192000" cy="22530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攻擊</a:t>
            </a:r>
            <a:r>
              <a:rPr lang="en-US" altLang="zh-TW" sz="8000" dirty="0" smtClean="0"/>
              <a:t>RSA</a:t>
            </a:r>
            <a:r>
              <a:rPr lang="zh-TW" altLang="en-US" sz="8000" dirty="0" smtClean="0"/>
              <a:t>之旅</a:t>
            </a:r>
            <a:endParaRPr lang="zh-TW" altLang="en-US" sz="8000" dirty="0"/>
          </a:p>
        </p:txBody>
      </p:sp>
      <p:sp>
        <p:nvSpPr>
          <p:cNvPr id="5" name="矩形 4"/>
          <p:cNvSpPr/>
          <p:nvPr/>
        </p:nvSpPr>
        <p:spPr>
          <a:xfrm>
            <a:off x="2025783" y="4728944"/>
            <a:ext cx="81404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TW" sz="5400" dirty="0"/>
              <a:t>2015 AIS3 pre exam Crypto2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83949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解開題目檔案可以看到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37" y="1533526"/>
            <a:ext cx="11515725" cy="5154010"/>
          </a:xfrm>
          <a:prstGeom prst="rect">
            <a:avLst/>
          </a:prstGeom>
        </p:spPr>
      </p:pic>
      <p:sp>
        <p:nvSpPr>
          <p:cNvPr id="5" name="流程圖: 程序 4"/>
          <p:cNvSpPr/>
          <p:nvPr/>
        </p:nvSpPr>
        <p:spPr>
          <a:xfrm>
            <a:off x="7743825" y="1690688"/>
            <a:ext cx="2043113" cy="126682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可以看到有兩個檔案， </a:t>
            </a:r>
            <a:r>
              <a:rPr lang="en-US" altLang="zh-TW" dirty="0" err="1" smtClean="0"/>
              <a:t>flag.enc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是我們要解的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4043362" y="1857375"/>
            <a:ext cx="2871788" cy="49053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624780">
            <a:off x="6155108" y="3359150"/>
            <a:ext cx="357188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程序 8"/>
          <p:cNvSpPr/>
          <p:nvPr/>
        </p:nvSpPr>
        <p:spPr>
          <a:xfrm>
            <a:off x="6772275" y="3639264"/>
            <a:ext cx="2800350" cy="17614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 </a:t>
            </a:r>
            <a:r>
              <a:rPr lang="zh-TW" altLang="en-US" dirty="0" smtClean="0"/>
              <a:t>很小，可以直接分解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38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RSA </a:t>
            </a:r>
            <a:r>
              <a:rPr lang="zh-TW" altLang="en-US" dirty="0" smtClean="0"/>
              <a:t>基本解密過程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493889"/>
              </p:ext>
            </p:extLst>
          </p:nvPr>
        </p:nvGraphicFramePr>
        <p:xfrm>
          <a:off x="4010025" y="1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0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7" y="1690688"/>
            <a:ext cx="8738331" cy="2767012"/>
          </a:xfrm>
          <a:prstGeom prst="rect">
            <a:avLst/>
          </a:prstGeom>
        </p:spPr>
      </p:pic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178109"/>
              </p:ext>
            </p:extLst>
          </p:nvPr>
        </p:nvGraphicFramePr>
        <p:xfrm>
          <a:off x="7112321" y="0"/>
          <a:ext cx="8181975" cy="661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分解 </a:t>
            </a:r>
            <a:r>
              <a:rPr lang="en-US" altLang="zh-TW" dirty="0" smtClean="0"/>
              <a:t>n –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factordb.com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400050" y="1690688"/>
            <a:ext cx="1371600" cy="881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 </a:t>
            </a:r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9850963">
            <a:off x="1931991" y="4154115"/>
            <a:ext cx="1314450" cy="1000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得到 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 rot="19850963">
            <a:off x="4972050" y="4154117"/>
            <a:ext cx="1314450" cy="1000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得到 </a:t>
            </a:r>
            <a:r>
              <a:rPr lang="en-US" altLang="zh-TW" dirty="0"/>
              <a:t>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755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38" y="30948"/>
            <a:ext cx="10001249" cy="894512"/>
          </a:xfrm>
        </p:spPr>
        <p:txBody>
          <a:bodyPr/>
          <a:lstStyle/>
          <a:p>
            <a:r>
              <a:rPr lang="en-US" altLang="zh-TW" dirty="0" smtClean="0"/>
              <a:t>python </a:t>
            </a:r>
            <a:r>
              <a:rPr lang="zh-TW" altLang="en-US" dirty="0" smtClean="0"/>
              <a:t>解密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6" y="801475"/>
            <a:ext cx="11799335" cy="5246688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 rot="20233058">
            <a:off x="4843458" y="1399189"/>
            <a:ext cx="914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5971103" y="572815"/>
            <a:ext cx="1676400" cy="13144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 </a:t>
            </a:r>
            <a:r>
              <a:rPr lang="zh-TW" altLang="en-US" dirty="0"/>
              <a:t>、</a:t>
            </a:r>
            <a:r>
              <a:rPr lang="zh-TW" altLang="en-US" dirty="0" smtClean="0"/>
              <a:t> </a:t>
            </a:r>
            <a:r>
              <a:rPr lang="en-US" altLang="zh-TW" dirty="0" smtClean="0"/>
              <a:t>e </a:t>
            </a:r>
            <a:r>
              <a:rPr lang="zh-TW" altLang="en-US" dirty="0"/>
              <a:t>、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ciphertext</a:t>
            </a:r>
            <a:r>
              <a:rPr lang="en-US" altLang="zh-TW" dirty="0" smtClean="0"/>
              <a:t> </a:t>
            </a:r>
          </a:p>
          <a:p>
            <a:pPr algn="ctr"/>
            <a:r>
              <a:rPr lang="zh-TW" altLang="en-US" dirty="0" smtClean="0"/>
              <a:t>是題目給的</a:t>
            </a:r>
            <a:endParaRPr lang="en-US" altLang="zh-TW" dirty="0" smtClean="0"/>
          </a:p>
        </p:txBody>
      </p:sp>
      <p:sp>
        <p:nvSpPr>
          <p:cNvPr id="15" name="向右箭號 14"/>
          <p:cNvSpPr/>
          <p:nvPr/>
        </p:nvSpPr>
        <p:spPr>
          <a:xfrm>
            <a:off x="5140278" y="4393423"/>
            <a:ext cx="1661649" cy="50006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909316" y="3010146"/>
            <a:ext cx="3543300" cy="2766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q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n </a:t>
            </a:r>
            <a:r>
              <a:rPr lang="zh-TW" altLang="en-US" dirty="0" smtClean="0"/>
              <a:t>拿去 </a:t>
            </a:r>
            <a:r>
              <a:rPr lang="en-US" altLang="zh-TW" dirty="0" smtClean="0"/>
              <a:t>factordb.com </a:t>
            </a:r>
            <a:r>
              <a:rPr lang="zh-TW" altLang="en-US" dirty="0" smtClean="0"/>
              <a:t>得到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算出的 </a:t>
            </a:r>
            <a:r>
              <a:rPr lang="en-US" altLang="zh-TW" dirty="0" err="1" smtClean="0"/>
              <a:t>phi_n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e </a:t>
            </a:r>
            <a:r>
              <a:rPr lang="zh-TW" altLang="en-US" dirty="0" smtClean="0"/>
              <a:t>可以求出 </a:t>
            </a:r>
            <a:r>
              <a:rPr lang="en-US" altLang="zh-TW" dirty="0" smtClean="0"/>
              <a:t>d</a:t>
            </a:r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之後用 </a:t>
            </a:r>
            <a:r>
              <a:rPr lang="en-US" altLang="zh-TW" dirty="0" smtClean="0"/>
              <a:t>d </a:t>
            </a:r>
            <a:r>
              <a:rPr lang="zh-TW" altLang="en-US" dirty="0" smtClean="0"/>
              <a:t>可以對</a:t>
            </a:r>
            <a:r>
              <a:rPr lang="en-US" altLang="zh-TW" dirty="0" err="1" smtClean="0"/>
              <a:t>ciphertext</a:t>
            </a:r>
            <a:r>
              <a:rPr lang="en-US" altLang="zh-TW" dirty="0" smtClean="0"/>
              <a:t> </a:t>
            </a:r>
            <a:r>
              <a:rPr lang="zh-TW" altLang="en-US" dirty="0" smtClean="0"/>
              <a:t>解密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最後把得到的明文轉字串後印出</a:t>
            </a:r>
            <a:endParaRPr lang="zh-TW" altLang="en-US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529" y="5915590"/>
            <a:ext cx="5526558" cy="603251"/>
          </a:xfrm>
          <a:prstGeom prst="rect">
            <a:avLst/>
          </a:prstGeom>
        </p:spPr>
      </p:pic>
      <p:sp>
        <p:nvSpPr>
          <p:cNvPr id="18" name="向左箭號 17"/>
          <p:cNvSpPr/>
          <p:nvPr/>
        </p:nvSpPr>
        <p:spPr>
          <a:xfrm>
            <a:off x="10009087" y="5882269"/>
            <a:ext cx="1663801" cy="936421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24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4314" y="818205"/>
            <a:ext cx="10515600" cy="218036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RSA</a:t>
            </a:r>
            <a:r>
              <a:rPr lang="zh-TW" altLang="en-US" dirty="0" smtClean="0"/>
              <a:t>植基於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難解之質因數分解問題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但因為</a:t>
            </a:r>
            <a:r>
              <a:rPr lang="en-US" altLang="zh-TW" dirty="0" smtClean="0"/>
              <a:t>implementation</a:t>
            </a:r>
            <a:r>
              <a:rPr lang="zh-TW" altLang="en-US" dirty="0" smtClean="0"/>
              <a:t>上的問題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所以產生不同情境下的各種攻擊技法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8858" y="3835657"/>
            <a:ext cx="8701216" cy="489207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http://crypto.stanford.edu/~dabo/papers/RSA-survey.pdf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9585" y="3384378"/>
            <a:ext cx="3106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這篇</a:t>
            </a:r>
            <a:r>
              <a:rPr lang="en-US" altLang="zh-TW" dirty="0" smtClean="0"/>
              <a:t>survey</a:t>
            </a:r>
            <a:r>
              <a:rPr lang="zh-TW" altLang="en-US" dirty="0" smtClean="0"/>
              <a:t>報導不少</a:t>
            </a:r>
            <a:r>
              <a:rPr lang="zh-TW" altLang="en-US" dirty="0"/>
              <a:t>攻擊</a:t>
            </a:r>
            <a:r>
              <a:rPr lang="zh-TW" altLang="en-US" dirty="0" smtClean="0"/>
              <a:t>技法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738749" y="432486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數學強點再去看看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02601" y="5003113"/>
            <a:ext cx="94880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 smtClean="0"/>
              <a:t>本課程示範一些</a:t>
            </a:r>
            <a:r>
              <a:rPr lang="en-US" altLang="zh-TW" sz="4400" dirty="0" smtClean="0"/>
              <a:t>CTF</a:t>
            </a:r>
            <a:r>
              <a:rPr lang="zh-TW" altLang="en-US" sz="4400" dirty="0" smtClean="0"/>
              <a:t>上常見的攻擊技法</a:t>
            </a:r>
            <a:endParaRPr lang="en-US" altLang="zh-TW" sz="4400" dirty="0" smtClean="0"/>
          </a:p>
        </p:txBody>
      </p:sp>
      <p:sp>
        <p:nvSpPr>
          <p:cNvPr id="7" name="向右箭號 6"/>
          <p:cNvSpPr/>
          <p:nvPr/>
        </p:nvSpPr>
        <p:spPr>
          <a:xfrm>
            <a:off x="607539" y="4915530"/>
            <a:ext cx="461319" cy="94460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87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 </a:t>
            </a:r>
            <a:r>
              <a:rPr lang="en-US" altLang="zh-TW" dirty="0" smtClean="0"/>
              <a:t>P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Q </a:t>
            </a:r>
            <a:r>
              <a:rPr lang="zh-TW" altLang="en-US" dirty="0" smtClean="0"/>
              <a:t>相同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Euler's totient function</a:t>
            </a:r>
          </a:p>
          <a:p>
            <a:r>
              <a:rPr lang="en-US" altLang="zh-TW" dirty="0">
                <a:hlinkClick r:id="rId2"/>
              </a:rPr>
              <a:t>https://en.wikipedia.org/wiki/Euler's_totient_function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1762"/>
            <a:ext cx="80200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 </a:t>
            </a:r>
            <a:r>
              <a:rPr lang="en-US" altLang="zh-TW" dirty="0"/>
              <a:t>- 2016 </a:t>
            </a:r>
            <a:r>
              <a:rPr lang="en-US" altLang="zh-TW" dirty="0" err="1"/>
              <a:t>Qiwi</a:t>
            </a:r>
            <a:r>
              <a:rPr lang="en-US" altLang="zh-TW" dirty="0"/>
              <a:t> </a:t>
            </a:r>
            <a:r>
              <a:rPr lang="en-US" altLang="zh-TW" dirty="0" err="1"/>
              <a:t>Infosec</a:t>
            </a:r>
            <a:r>
              <a:rPr lang="en-US" altLang="zh-TW" dirty="0"/>
              <a:t> CTF 2-400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將題目的 </a:t>
            </a:r>
            <a:r>
              <a:rPr lang="en-US" altLang="zh-TW" dirty="0" smtClean="0"/>
              <a:t>n </a:t>
            </a:r>
            <a:r>
              <a:rPr lang="zh-TW" altLang="en-US" dirty="0" smtClean="0"/>
              <a:t>拿去 </a:t>
            </a:r>
            <a:r>
              <a:rPr lang="en-US" altLang="zh-TW" dirty="0" smtClean="0"/>
              <a:t>factordb.com </a:t>
            </a:r>
            <a:r>
              <a:rPr lang="zh-TW" altLang="en-US" dirty="0" smtClean="0"/>
              <a:t>分解</a:t>
            </a:r>
            <a:endParaRPr lang="en-US" altLang="zh-TW" dirty="0" smtClean="0"/>
          </a:p>
          <a:p>
            <a:r>
              <a:rPr lang="zh-TW" altLang="en-US" dirty="0" smtClean="0"/>
              <a:t>除了算 </a:t>
            </a:r>
            <a:r>
              <a:rPr lang="en-US" altLang="zh-TW" dirty="0" err="1" smtClean="0"/>
              <a:t>phi_n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和本來的不同之外，其他解密同本來的 </a:t>
            </a:r>
            <a:r>
              <a:rPr lang="en-US" altLang="zh-TW" dirty="0" smtClean="0"/>
              <a:t>RSA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11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2578442"/>
            <a:ext cx="12192000" cy="22530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攻擊</a:t>
            </a:r>
            <a:r>
              <a:rPr lang="en-US" altLang="zh-TW" sz="8000" dirty="0" smtClean="0"/>
              <a:t>RSA</a:t>
            </a:r>
            <a:r>
              <a:rPr lang="zh-TW" altLang="en-US" sz="8000" dirty="0" smtClean="0"/>
              <a:t>之旅</a:t>
            </a:r>
            <a:endParaRPr lang="en-US" altLang="zh-TW" sz="8000" dirty="0" smtClean="0"/>
          </a:p>
          <a:p>
            <a:pPr algn="ctr"/>
            <a:r>
              <a:rPr lang="en-US" altLang="zh-TW" sz="8000" dirty="0"/>
              <a:t>Twin Prime</a:t>
            </a:r>
            <a:endParaRPr lang="zh-TW" altLang="en-US" sz="8000" dirty="0"/>
          </a:p>
        </p:txBody>
      </p:sp>
      <p:sp>
        <p:nvSpPr>
          <p:cNvPr id="3" name="矩形 2"/>
          <p:cNvSpPr/>
          <p:nvPr/>
        </p:nvSpPr>
        <p:spPr>
          <a:xfrm>
            <a:off x="1137742" y="4831491"/>
            <a:ext cx="7755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/>
              <a:t>如果 </a:t>
            </a:r>
            <a:r>
              <a:rPr lang="en-US" altLang="zh-TW" sz="2800" dirty="0"/>
              <a:t>p </a:t>
            </a:r>
            <a:r>
              <a:rPr lang="zh-TW" altLang="en-US" sz="2800" dirty="0"/>
              <a:t>是質數且 </a:t>
            </a:r>
            <a:r>
              <a:rPr lang="en-US" altLang="zh-TW" sz="2800" dirty="0"/>
              <a:t>p + 2 </a:t>
            </a:r>
            <a:r>
              <a:rPr lang="zh-TW" altLang="en-US" sz="2800" dirty="0"/>
              <a:t>也是質數，則為 </a:t>
            </a:r>
            <a:r>
              <a:rPr lang="en-US" altLang="zh-TW" sz="2800" dirty="0"/>
              <a:t>twin prime</a:t>
            </a:r>
          </a:p>
        </p:txBody>
      </p:sp>
      <p:sp>
        <p:nvSpPr>
          <p:cNvPr id="6" name="矩形 5"/>
          <p:cNvSpPr/>
          <p:nvPr/>
        </p:nvSpPr>
        <p:spPr>
          <a:xfrm>
            <a:off x="3970638" y="5464944"/>
            <a:ext cx="1285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3 </a:t>
            </a:r>
            <a:r>
              <a:rPr lang="zh-TW" altLang="en-US" dirty="0"/>
              <a:t>和 </a:t>
            </a:r>
            <a:r>
              <a:rPr lang="en-US" altLang="zh-TW" dirty="0"/>
              <a:t>5</a:t>
            </a:r>
          </a:p>
          <a:p>
            <a:r>
              <a:rPr lang="en-US" altLang="zh-TW" dirty="0"/>
              <a:t>11 </a:t>
            </a:r>
            <a:r>
              <a:rPr lang="zh-TW" altLang="en-US" dirty="0"/>
              <a:t>和 </a:t>
            </a:r>
            <a:r>
              <a:rPr lang="en-US" altLang="zh-TW" dirty="0"/>
              <a:t>13</a:t>
            </a:r>
          </a:p>
          <a:p>
            <a:r>
              <a:rPr lang="en-US" altLang="zh-TW" dirty="0"/>
              <a:t>17 </a:t>
            </a:r>
            <a:r>
              <a:rPr lang="zh-TW" altLang="en-US" dirty="0"/>
              <a:t>和 </a:t>
            </a:r>
            <a:r>
              <a:rPr lang="en-US" altLang="zh-TW" dirty="0"/>
              <a:t>19</a:t>
            </a:r>
          </a:p>
          <a:p>
            <a:r>
              <a:rPr lang="en-US" altLang="zh-TW" dirty="0"/>
              <a:t>41 </a:t>
            </a:r>
            <a:r>
              <a:rPr lang="zh-TW" altLang="en-US" dirty="0"/>
              <a:t>和 </a:t>
            </a:r>
            <a:r>
              <a:rPr lang="en-US" altLang="zh-TW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961302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Twin Prime in RSA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題目場景</a:t>
                </a:r>
                <a:r>
                  <a:rPr lang="en-US" altLang="zh-TW" dirty="0" smtClean="0"/>
                  <a:t>:</a:t>
                </a:r>
              </a:p>
              <a:p>
                <a:pPr lvl="1"/>
                <a:r>
                  <a:rPr lang="zh-TW" altLang="en-US" dirty="0" smtClean="0"/>
                  <a:t>有兩個 </a:t>
                </a:r>
                <a:r>
                  <a:rPr lang="en-US" altLang="zh-TW" dirty="0" smtClean="0"/>
                  <a:t>n </a:t>
                </a:r>
                <a:r>
                  <a:rPr lang="zh-TW" altLang="en-US" dirty="0" smtClean="0"/>
                  <a:t>，分解出來的 </a:t>
                </a:r>
                <a:r>
                  <a:rPr lang="en-US" altLang="zh-TW" dirty="0" smtClean="0"/>
                  <a:t>p </a:t>
                </a:r>
                <a:r>
                  <a:rPr lang="zh-TW" altLang="en-US" dirty="0" smtClean="0"/>
                  <a:t>和 </a:t>
                </a:r>
                <a:r>
                  <a:rPr lang="en-US" altLang="zh-TW" dirty="0" smtClean="0"/>
                  <a:t>q </a:t>
                </a:r>
                <a:r>
                  <a:rPr lang="zh-TW" altLang="en-US" dirty="0" smtClean="0"/>
                  <a:t>互為 </a:t>
                </a:r>
                <a:r>
                  <a:rPr lang="en-US" altLang="zh-TW" dirty="0" smtClean="0"/>
                  <a:t>twin prime</a:t>
                </a:r>
              </a:p>
              <a:p>
                <a:pPr lvl="1"/>
                <a:r>
                  <a:rPr lang="zh-TW" altLang="en-US" dirty="0" smtClean="0"/>
                  <a:t>不用分解 </a:t>
                </a:r>
                <a:r>
                  <a:rPr lang="en-US" altLang="zh-TW" dirty="0" smtClean="0"/>
                  <a:t>n </a:t>
                </a:r>
                <a:r>
                  <a:rPr lang="zh-TW" altLang="en-US" dirty="0" smtClean="0"/>
                  <a:t>，可以直接得到 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p+q</a:t>
                </a:r>
                <a:r>
                  <a:rPr lang="en-US" altLang="zh-TW" dirty="0" smtClean="0"/>
                  <a:t>) </a:t>
                </a:r>
                <a:r>
                  <a:rPr lang="zh-TW" altLang="en-US" dirty="0" smtClean="0"/>
                  <a:t>和 </a:t>
                </a:r>
                <a14:m>
                  <m:oMath xmlns:m="http://schemas.openxmlformats.org/officeDocument/2006/math">
                    <m:r>
                      <a:rPr lang="zh-TW" altLang="en-US" dirty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TW" dirty="0"/>
                  <a:t>(n)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ex:</a:t>
                </a:r>
              </a:p>
              <a:p>
                <a:pPr lvl="2"/>
                <a:r>
                  <a:rPr lang="en-US" altLang="zh-TW" dirty="0" smtClean="0"/>
                  <a:t>n1 = p1 * q1 = 3 * 41</a:t>
                </a:r>
              </a:p>
              <a:p>
                <a:pPr lvl="2"/>
                <a:r>
                  <a:rPr lang="en-US" altLang="zh-TW" dirty="0" smtClean="0"/>
                  <a:t>n2 = p2 * q2 = 5 * 43</a:t>
                </a:r>
              </a:p>
              <a:p>
                <a:pPr lvl="2"/>
                <a:r>
                  <a:rPr lang="en-US" altLang="zh-TW" dirty="0"/>
                  <a:t>n1_phi = </a:t>
                </a:r>
                <a:r>
                  <a:rPr lang="pt-BR" altLang="zh-TW" dirty="0"/>
                  <a:t>(p-1)*(q-1) = pq - (p+q) + 1 = </a:t>
                </a:r>
                <a:r>
                  <a:rPr lang="pt-BR" altLang="zh-TW" b="1" dirty="0">
                    <a:solidFill>
                      <a:srgbClr val="FF0000"/>
                    </a:solidFill>
                  </a:rPr>
                  <a:t>n1 - (p+q) +1</a:t>
                </a:r>
              </a:p>
              <a:p>
                <a:pPr lvl="2"/>
                <a:r>
                  <a:rPr lang="en-US" altLang="zh-TW" dirty="0"/>
                  <a:t>n2_phi = </a:t>
                </a:r>
                <a:r>
                  <a:rPr lang="pt-BR" altLang="zh-TW" dirty="0"/>
                  <a:t>(p+1)*(q+1) = pq + (p+q) + 1 = </a:t>
                </a:r>
                <a:r>
                  <a:rPr lang="pt-BR" altLang="zh-TW" b="1" dirty="0">
                    <a:solidFill>
                      <a:srgbClr val="FF0000"/>
                    </a:solidFill>
                  </a:rPr>
                  <a:t>n1 + (p+q) +1</a:t>
                </a:r>
              </a:p>
              <a:p>
                <a:pPr lvl="2"/>
                <a:r>
                  <a:rPr lang="pt-BR" altLang="zh-TW" dirty="0"/>
                  <a:t>n2 = p*q + 2( p+q ) + 4</a:t>
                </a:r>
              </a:p>
              <a:p>
                <a:pPr lvl="2"/>
                <a:r>
                  <a:rPr lang="pt-BR" altLang="zh-TW" dirty="0"/>
                  <a:t>2( p+q ) = n2 - p*q – 4</a:t>
                </a:r>
              </a:p>
              <a:p>
                <a:pPr lvl="2"/>
                <a:r>
                  <a:rPr lang="pt-BR" altLang="zh-TW" dirty="0">
                    <a:solidFill>
                      <a:srgbClr val="FF0000"/>
                    </a:solidFill>
                  </a:rPr>
                  <a:t>p+q = ( n2 - n1 - 4 )/2</a:t>
                </a:r>
              </a:p>
              <a:p>
                <a:pPr lvl="2"/>
                <a:endParaRPr lang="en-US" altLang="zh-TW" dirty="0" smtClean="0"/>
              </a:p>
              <a:p>
                <a:pPr lvl="2"/>
                <a:endParaRPr lang="en-US" altLang="zh-TW" dirty="0"/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範例練習 </a:t>
            </a:r>
            <a:r>
              <a:rPr lang="en-US" altLang="zh-TW" dirty="0"/>
              <a:t>- 2016 - MMA CTF - Twin Primes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017" y="1690688"/>
            <a:ext cx="1657350" cy="1304925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2127737" y="1828800"/>
            <a:ext cx="1661747" cy="10374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題目有四個檔案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1951892" y="2866292"/>
            <a:ext cx="1125416" cy="41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235569" y="2995613"/>
            <a:ext cx="2127739" cy="23589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key1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key 2 </a:t>
            </a:r>
            <a:r>
              <a:rPr lang="zh-TW" altLang="en-US" dirty="0" smtClean="0"/>
              <a:t>裡面有 </a:t>
            </a:r>
            <a:r>
              <a:rPr lang="en-US" altLang="zh-TW" dirty="0" smtClean="0"/>
              <a:t>n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e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encrypted </a:t>
            </a:r>
            <a:r>
              <a:rPr lang="zh-TW" altLang="en-US" dirty="0" smtClean="0"/>
              <a:t>是我們要解密的檔案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 smtClean="0"/>
              <a:t>encrypt.py </a:t>
            </a:r>
            <a:r>
              <a:rPr lang="zh-TW" altLang="en-US" dirty="0" smtClean="0"/>
              <a:t>可以觀察該 </a:t>
            </a:r>
            <a:r>
              <a:rPr lang="en-US" altLang="zh-TW" dirty="0" smtClean="0"/>
              <a:t>code </a:t>
            </a:r>
            <a:r>
              <a:rPr lang="zh-TW" altLang="en-US" dirty="0" smtClean="0"/>
              <a:t>來了解整個加解密過程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858" y="2135981"/>
            <a:ext cx="3905250" cy="2733675"/>
          </a:xfrm>
          <a:prstGeom prst="rect">
            <a:avLst/>
          </a:prstGeom>
        </p:spPr>
      </p:pic>
      <p:sp>
        <p:nvSpPr>
          <p:cNvPr id="11" name="向左箭號 10"/>
          <p:cNvSpPr/>
          <p:nvPr/>
        </p:nvSpPr>
        <p:spPr>
          <a:xfrm>
            <a:off x="9478108" y="2135981"/>
            <a:ext cx="2092569" cy="1653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可以知道是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twin prime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2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920" y="550740"/>
            <a:ext cx="10371189" cy="4351338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4765431" y="4193931"/>
            <a:ext cx="2101361" cy="109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65731" y="4519246"/>
            <a:ext cx="2497015" cy="20222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照公式一個個列上去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dirty="0" smtClean="0"/>
              <a:t>之後先用 </a:t>
            </a:r>
            <a:r>
              <a:rPr lang="en-US" altLang="zh-TW" dirty="0" smtClean="0"/>
              <a:t>key2 </a:t>
            </a:r>
            <a:r>
              <a:rPr lang="zh-TW" altLang="en-US" dirty="0" smtClean="0"/>
              <a:t>解密再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用 </a:t>
            </a:r>
            <a:r>
              <a:rPr lang="en-US" altLang="zh-TW" dirty="0" smtClean="0"/>
              <a:t>key1 </a:t>
            </a:r>
            <a:r>
              <a:rPr lang="zh-TW" altLang="en-US" dirty="0" smtClean="0"/>
              <a:t>解密得到明文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54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3138615"/>
            <a:ext cx="12192000" cy="22530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攻擊</a:t>
            </a:r>
            <a:r>
              <a:rPr lang="en-US" altLang="zh-TW" sz="8000" dirty="0" smtClean="0"/>
              <a:t>RSA</a:t>
            </a:r>
            <a:r>
              <a:rPr lang="zh-TW" altLang="en-US" sz="8000" dirty="0" smtClean="0"/>
              <a:t>之旅</a:t>
            </a:r>
            <a:endParaRPr lang="en-US" altLang="zh-TW" sz="8000" dirty="0" smtClean="0"/>
          </a:p>
          <a:p>
            <a:pPr algn="ctr"/>
            <a:r>
              <a:rPr lang="en-US" altLang="zh-TW" sz="8000" dirty="0"/>
              <a:t>common factor attack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912399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factor attack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q </a:t>
            </a:r>
            <a:r>
              <a:rPr lang="zh-TW" altLang="en-US" dirty="0" smtClean="0"/>
              <a:t>重用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利用解最大公因數很快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實際社會案例</a:t>
            </a:r>
          </a:p>
          <a:p>
            <a:r>
              <a:rPr lang="zh-TW" altLang="en-US" dirty="0" smtClean="0"/>
              <a:t>舉例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n1 = p1 * q1 = 3 * 5</a:t>
            </a:r>
          </a:p>
          <a:p>
            <a:pPr lvl="1"/>
            <a:r>
              <a:rPr lang="en-US" altLang="zh-TW" dirty="0" smtClean="0"/>
              <a:t>n2 = p2 * q2 = 3 * 17</a:t>
            </a:r>
          </a:p>
          <a:p>
            <a:pPr lvl="1"/>
            <a:r>
              <a:rPr lang="zh-TW" altLang="en-US" dirty="0" smtClean="0"/>
              <a:t>則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 (n1,n2) = 3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142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factor </a:t>
            </a:r>
            <a:r>
              <a:rPr lang="en-US" altLang="zh-TW" dirty="0" smtClean="0"/>
              <a:t>attack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CTF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常見題目給一堆的 </a:t>
            </a:r>
            <a:r>
              <a:rPr lang="en-US" altLang="zh-TW" dirty="0" smtClean="0"/>
              <a:t>Public key</a:t>
            </a:r>
          </a:p>
          <a:p>
            <a:r>
              <a:rPr lang="zh-TW" altLang="en-US" dirty="0" smtClean="0"/>
              <a:t>兩兩求最大公因數，找結果不是 </a:t>
            </a:r>
            <a:r>
              <a:rPr lang="en-US" altLang="zh-TW" dirty="0" smtClean="0"/>
              <a:t>1 </a:t>
            </a:r>
            <a:r>
              <a:rPr lang="zh-TW" altLang="en-US" dirty="0" smtClean="0"/>
              <a:t>的即為其中一個質數</a:t>
            </a:r>
            <a:endParaRPr lang="en-US" altLang="zh-TW" dirty="0" smtClean="0"/>
          </a:p>
          <a:p>
            <a:r>
              <a:rPr lang="zh-TW" altLang="en-US" dirty="0" smtClean="0"/>
              <a:t>把得到的質數和 </a:t>
            </a:r>
            <a:r>
              <a:rPr lang="en-US" altLang="zh-TW" dirty="0" smtClean="0"/>
              <a:t>n </a:t>
            </a:r>
            <a:r>
              <a:rPr lang="zh-TW" altLang="en-US" dirty="0" smtClean="0"/>
              <a:t>相除得到另一個質數後就可以解 </a:t>
            </a:r>
            <a:r>
              <a:rPr lang="en-US" altLang="zh-TW" dirty="0" err="1" smtClean="0"/>
              <a:t>rsa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5" y="4001294"/>
            <a:ext cx="11517989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範例練習 </a:t>
            </a:r>
            <a:r>
              <a:rPr lang="en-US" altLang="zh-TW" dirty="0" smtClean="0"/>
              <a:t>- </a:t>
            </a:r>
            <a:r>
              <a:rPr lang="pt-BR" altLang="zh-TW" dirty="0"/>
              <a:t>2016 AIS3 pre exam Crypto </a:t>
            </a:r>
            <a:r>
              <a:rPr lang="pt-BR" altLang="zh-TW" dirty="0" smtClean="0"/>
              <a:t>03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4831"/>
            <a:ext cx="11007793" cy="244713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286000" y="4229100"/>
            <a:ext cx="171450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100513" y="4406106"/>
            <a:ext cx="2586037" cy="2094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題目給了 </a:t>
            </a:r>
            <a:r>
              <a:rPr lang="en-US" altLang="zh-TW" dirty="0" smtClean="0"/>
              <a:t>100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public key </a:t>
            </a:r>
            <a:r>
              <a:rPr lang="zh-TW" altLang="en-US" dirty="0" smtClean="0"/>
              <a:t>和 一個 </a:t>
            </a:r>
            <a:r>
              <a:rPr lang="en-US" altLang="zh-TW" dirty="0" err="1" smtClean="0"/>
              <a:t>flag.enc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0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密碼攻擊軍火庫</a:t>
            </a:r>
            <a:endParaRPr lang="en-US" altLang="zh-TW" sz="8000" dirty="0" smtClean="0"/>
          </a:p>
        </p:txBody>
      </p:sp>
    </p:spTree>
    <p:extLst>
      <p:ext uri="{BB962C8B-B14F-4D97-AF65-F5344CB8AC3E}">
        <p14:creationId xmlns:p14="http://schemas.microsoft.com/office/powerpoint/2010/main" val="2242120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135" y="1954213"/>
            <a:ext cx="6024929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35" y="611188"/>
            <a:ext cx="5495925" cy="1343025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6715125" y="2428875"/>
            <a:ext cx="600075" cy="2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429500" y="914400"/>
            <a:ext cx="3714750" cy="360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寫一個迴圈兩兩看最大公因數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如果不是 </a:t>
            </a:r>
            <a:r>
              <a:rPr lang="en-US" altLang="zh-TW" dirty="0" smtClean="0"/>
              <a:t>1 </a:t>
            </a:r>
            <a:r>
              <a:rPr lang="zh-TW" altLang="en-US" dirty="0" smtClean="0"/>
              <a:t>的話就代表得到 </a:t>
            </a:r>
            <a:r>
              <a:rPr lang="en-US" altLang="zh-TW" dirty="0" smtClean="0"/>
              <a:t>p</a:t>
            </a:r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然後算出 </a:t>
            </a:r>
            <a:r>
              <a:rPr lang="en-US" altLang="zh-TW" dirty="0" smtClean="0"/>
              <a:t>q </a:t>
            </a:r>
            <a:r>
              <a:rPr lang="zh-TW" altLang="en-US" dirty="0" smtClean="0"/>
              <a:t>後，嘗試解 </a:t>
            </a:r>
            <a:r>
              <a:rPr lang="en-US" altLang="zh-TW" dirty="0" err="1" smtClean="0"/>
              <a:t>flag.enc</a:t>
            </a:r>
            <a:endParaRPr lang="en-US" altLang="zh-TW" dirty="0" smtClean="0"/>
          </a:p>
          <a:p>
            <a:pPr algn="ctr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80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3311611"/>
            <a:ext cx="12192000" cy="2014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攻擊</a:t>
            </a:r>
            <a:r>
              <a:rPr lang="en-US" altLang="zh-TW" sz="8000" dirty="0" smtClean="0"/>
              <a:t>RSA</a:t>
            </a:r>
            <a:r>
              <a:rPr lang="zh-TW" altLang="en-US" sz="8000" dirty="0" smtClean="0"/>
              <a:t>之旅</a:t>
            </a:r>
            <a:endParaRPr lang="en-US" altLang="zh-TW" sz="8000" dirty="0" smtClean="0"/>
          </a:p>
          <a:p>
            <a:pPr algn="ctr"/>
            <a:r>
              <a:rPr lang="zh-TW" altLang="en-US" sz="4400" dirty="0"/>
              <a:t>加密指數攻擊 </a:t>
            </a:r>
            <a:r>
              <a:rPr lang="en-US" altLang="zh-TW" sz="4400" dirty="0"/>
              <a:t>- </a:t>
            </a:r>
            <a:r>
              <a:rPr lang="en-US" altLang="zh-TW" sz="4400" dirty="0" err="1"/>
              <a:t>Hastad’s</a:t>
            </a:r>
            <a:r>
              <a:rPr lang="en-US" altLang="zh-TW" sz="4400" dirty="0"/>
              <a:t> Broadcast Attack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37137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加密指數攻擊 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Hastad’s</a:t>
            </a:r>
            <a:r>
              <a:rPr lang="en-US" altLang="zh-TW" dirty="0" smtClean="0"/>
              <a:t> </a:t>
            </a:r>
            <a:r>
              <a:rPr lang="en-US" altLang="zh-TW" dirty="0"/>
              <a:t>Broadcast Attack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中國剩餘定理攻擊</a:t>
            </a:r>
            <a:endParaRPr lang="en-US" altLang="zh-TW" dirty="0" smtClean="0"/>
          </a:p>
          <a:p>
            <a:r>
              <a:rPr lang="zh-TW" altLang="en-US" dirty="0"/>
              <a:t>常見情境</a:t>
            </a:r>
            <a:r>
              <a:rPr lang="en-US" altLang="zh-TW" dirty="0"/>
              <a:t>:</a:t>
            </a:r>
            <a:endParaRPr lang="zh-TW" altLang="en-US" dirty="0"/>
          </a:p>
          <a:p>
            <a:pPr lvl="1"/>
            <a:r>
              <a:rPr lang="zh-TW" altLang="en-US" dirty="0"/>
              <a:t>小明要送</a:t>
            </a:r>
            <a:r>
              <a:rPr lang="zh-TW" altLang="en-US" dirty="0">
                <a:solidFill>
                  <a:srgbClr val="FF0000"/>
                </a:solidFill>
              </a:rPr>
              <a:t>同一個</a:t>
            </a:r>
            <a:r>
              <a:rPr lang="zh-TW" altLang="en-US" dirty="0"/>
              <a:t>訊息出去，已知 </a:t>
            </a:r>
            <a:r>
              <a:rPr lang="en-US" altLang="zh-TW" dirty="0">
                <a:solidFill>
                  <a:srgbClr val="FF0000"/>
                </a:solidFill>
              </a:rPr>
              <a:t>e = 3 </a:t>
            </a:r>
            <a:r>
              <a:rPr lang="zh-TW" altLang="en-US" dirty="0"/>
              <a:t>，則只需</a:t>
            </a:r>
            <a:r>
              <a:rPr lang="zh-TW" altLang="en-US" dirty="0">
                <a:solidFill>
                  <a:srgbClr val="FF0000"/>
                </a:solidFill>
              </a:rPr>
              <a:t>截獲</a:t>
            </a:r>
            <a:r>
              <a:rPr lang="zh-TW" altLang="en-US" dirty="0"/>
              <a:t>該明文加密後的</a:t>
            </a:r>
            <a:r>
              <a:rPr lang="zh-TW" altLang="en-US" dirty="0">
                <a:solidFill>
                  <a:srgbClr val="FF0000"/>
                </a:solidFill>
              </a:rPr>
              <a:t>密文三次</a:t>
            </a:r>
            <a:r>
              <a:rPr lang="zh-TW" altLang="en-US" dirty="0"/>
              <a:t>即可解 </a:t>
            </a:r>
            <a:r>
              <a:rPr lang="en-US" altLang="zh-TW" dirty="0"/>
              <a:t>(n</a:t>
            </a:r>
            <a:r>
              <a:rPr lang="zh-TW" altLang="en-US" dirty="0"/>
              <a:t>都不同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使用條件</a:t>
            </a:r>
            <a:endParaRPr lang="en-US" altLang="zh-TW" dirty="0"/>
          </a:p>
          <a:p>
            <a:pPr lvl="1"/>
            <a:r>
              <a:rPr lang="en-US" altLang="zh-TW" dirty="0"/>
              <a:t>M / e </a:t>
            </a:r>
            <a:r>
              <a:rPr lang="zh-TW" altLang="en-US" dirty="0"/>
              <a:t>需不變</a:t>
            </a:r>
            <a:endParaRPr lang="en-US" altLang="zh-TW" dirty="0"/>
          </a:p>
          <a:p>
            <a:pPr lvl="1"/>
            <a:r>
              <a:rPr lang="zh-TW" altLang="en-US" dirty="0"/>
              <a:t>密文數量要有 </a:t>
            </a:r>
            <a:r>
              <a:rPr lang="en-US" altLang="zh-TW" dirty="0"/>
              <a:t>e </a:t>
            </a:r>
            <a:r>
              <a:rPr lang="zh-TW" altLang="en-US" dirty="0"/>
              <a:t>這麼多 </a:t>
            </a:r>
            <a:r>
              <a:rPr lang="en-US" altLang="zh-TW" dirty="0"/>
              <a:t>(ex: e = 3 , </a:t>
            </a:r>
            <a:r>
              <a:rPr lang="zh-TW" altLang="en-US" dirty="0"/>
              <a:t>則最少要有 </a:t>
            </a:r>
            <a:r>
              <a:rPr lang="en-US" altLang="zh-TW" dirty="0"/>
              <a:t>c1,c2,c3) (n </a:t>
            </a:r>
            <a:r>
              <a:rPr lang="zh-TW" altLang="en-US" dirty="0"/>
              <a:t>都不同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6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中國剩餘</a:t>
            </a:r>
            <a:r>
              <a:rPr lang="zh-TW" altLang="en-US" dirty="0" smtClean="0"/>
              <a:t>定理</a:t>
            </a:r>
            <a:r>
              <a:rPr lang="en-US" altLang="zh-TW" dirty="0" smtClean="0"/>
              <a:t>(CRT)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韓信點兵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有物不知其數，三三數之剩二，五五數之剩三，七七數之剩二。問物幾何？</a:t>
            </a:r>
            <a:endParaRPr lang="en-US" altLang="zh-TW" dirty="0"/>
          </a:p>
          <a:p>
            <a:r>
              <a:rPr lang="zh-TW" altLang="en-US" dirty="0"/>
              <a:t>解模數相異且互質的同餘方程組</a:t>
            </a:r>
            <a:endParaRPr lang="en-US" altLang="zh-TW" dirty="0"/>
          </a:p>
          <a:p>
            <a:r>
              <a:rPr lang="en-US" altLang="zh-TW" dirty="0"/>
              <a:t>X </a:t>
            </a:r>
            <a:r>
              <a:rPr lang="zh-TW" altLang="en-US" dirty="0"/>
              <a:t>≡ </a:t>
            </a:r>
            <a:r>
              <a:rPr lang="en-US" altLang="zh-TW" dirty="0"/>
              <a:t>c1 (mod n1)</a:t>
            </a:r>
          </a:p>
          <a:p>
            <a:r>
              <a:rPr lang="en-US" altLang="zh-TW" dirty="0"/>
              <a:t>X </a:t>
            </a:r>
            <a:r>
              <a:rPr lang="zh-TW" altLang="en-US" dirty="0"/>
              <a:t>≡ </a:t>
            </a:r>
            <a:r>
              <a:rPr lang="en-US" altLang="zh-TW" dirty="0"/>
              <a:t>c2 (mod n2)</a:t>
            </a:r>
          </a:p>
          <a:p>
            <a:r>
              <a:rPr lang="en-US" altLang="zh-TW" dirty="0"/>
              <a:t>X </a:t>
            </a:r>
            <a:r>
              <a:rPr lang="zh-TW" altLang="en-US" dirty="0"/>
              <a:t>≡ </a:t>
            </a:r>
            <a:r>
              <a:rPr lang="en-US" altLang="zh-TW" dirty="0"/>
              <a:t>c3 (mod n3)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22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CRT – </a:t>
            </a:r>
            <a:r>
              <a:rPr lang="zh-TW" altLang="en-US" dirty="0" smtClean="0"/>
              <a:t>解方程式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 </a:t>
            </a:r>
            <a:r>
              <a:rPr lang="zh-TW" altLang="en-US" dirty="0"/>
              <a:t>求共同模數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N = n1 * n2 * n3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 </a:t>
            </a:r>
            <a:r>
              <a:rPr lang="zh-TW" altLang="en-US" dirty="0"/>
              <a:t>算 </a:t>
            </a:r>
            <a:r>
              <a:rPr lang="en-US" altLang="zh-TW" dirty="0"/>
              <a:t>N1 = N/n1 , N2 = N/n2 , N3 = N/n3 , …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 </a:t>
            </a:r>
            <a:r>
              <a:rPr lang="zh-TW" altLang="en-US" dirty="0"/>
              <a:t>分別求 </a:t>
            </a:r>
            <a:r>
              <a:rPr lang="en-US" altLang="zh-TW" dirty="0"/>
              <a:t>N1 mod n1 </a:t>
            </a:r>
            <a:r>
              <a:rPr lang="zh-TW" altLang="en-US" dirty="0"/>
              <a:t>的乘法反元素 </a:t>
            </a:r>
            <a:r>
              <a:rPr lang="en-US" altLang="zh-TW" dirty="0"/>
              <a:t>, N2 mod n2 </a:t>
            </a:r>
            <a:r>
              <a:rPr lang="zh-TW" altLang="en-US" dirty="0"/>
              <a:t>的乘法反元素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/>
              <a:t>       來得到 </a:t>
            </a:r>
            <a:r>
              <a:rPr lang="en-US" altLang="zh-TW" dirty="0"/>
              <a:t>N1’ , N2’ , N3’ …</a:t>
            </a:r>
          </a:p>
          <a:p>
            <a:endParaRPr lang="en-US" altLang="zh-TW" dirty="0"/>
          </a:p>
          <a:p>
            <a:r>
              <a:rPr lang="zh-TW" altLang="en-US" dirty="0"/>
              <a:t>求解方程式答案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X = </a:t>
            </a:r>
            <a:r>
              <a:rPr lang="pt-BR" altLang="zh-TW" dirty="0"/>
              <a:t>(c1 * N1 * N1’ + c2 * N2 * N2’ + c3 * N3 * N3’ ) mod N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7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CRT – </a:t>
            </a:r>
            <a:r>
              <a:rPr lang="zh-TW" altLang="en-US" dirty="0"/>
              <a:t>韓信點兵舉例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 </a:t>
            </a:r>
            <a:r>
              <a:rPr lang="zh-TW" altLang="en-US" dirty="0"/>
              <a:t>≡ </a:t>
            </a:r>
            <a:r>
              <a:rPr lang="en-US" altLang="zh-TW" dirty="0"/>
              <a:t>2 (mod 3)</a:t>
            </a:r>
            <a:r>
              <a:rPr lang="zh-TW" altLang="en-US" dirty="0"/>
              <a:t> </a:t>
            </a:r>
            <a:r>
              <a:rPr lang="en-US" altLang="zh-TW" dirty="0"/>
              <a:t>,     X mod 3 = 2</a:t>
            </a:r>
          </a:p>
          <a:p>
            <a:r>
              <a:rPr lang="en-US" altLang="zh-TW" dirty="0"/>
              <a:t>X </a:t>
            </a:r>
            <a:r>
              <a:rPr lang="zh-TW" altLang="en-US" dirty="0"/>
              <a:t>≡ </a:t>
            </a:r>
            <a:r>
              <a:rPr lang="en-US" altLang="zh-TW" dirty="0"/>
              <a:t>3 (mod 5) ,     X mod 5 = 3</a:t>
            </a:r>
          </a:p>
          <a:p>
            <a:r>
              <a:rPr lang="en-US" altLang="zh-TW" dirty="0"/>
              <a:t>X </a:t>
            </a:r>
            <a:r>
              <a:rPr lang="zh-TW" altLang="en-US" dirty="0"/>
              <a:t>≡ </a:t>
            </a:r>
            <a:r>
              <a:rPr lang="en-US" altLang="zh-TW" dirty="0"/>
              <a:t>2 (mod 7) ,     X mod 7 = 2</a:t>
            </a:r>
          </a:p>
          <a:p>
            <a:r>
              <a:rPr lang="en-US" altLang="zh-TW" dirty="0"/>
              <a:t>N = 3 * 5 * 7 = 105</a:t>
            </a:r>
          </a:p>
          <a:p>
            <a:r>
              <a:rPr lang="en-US" altLang="zh-TW" dirty="0"/>
              <a:t>N1 = 105/3 =&gt; 35 , N2 = 105/5 =&gt; 21 , N3 = 105/7 =&gt; 15</a:t>
            </a:r>
          </a:p>
          <a:p>
            <a:r>
              <a:rPr lang="en-US" altLang="zh-TW" dirty="0"/>
              <a:t>N1’ = 2 (35 </a:t>
            </a:r>
            <a:r>
              <a:rPr lang="zh-TW" altLang="en-US" dirty="0"/>
              <a:t>在 </a:t>
            </a:r>
            <a:r>
              <a:rPr lang="en-US" altLang="zh-TW" dirty="0"/>
              <a:t>mod 3 </a:t>
            </a:r>
            <a:r>
              <a:rPr lang="zh-TW" altLang="en-US" dirty="0"/>
              <a:t>下的乘法反元素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N2’ = 1 , N3’1 = 1</a:t>
            </a:r>
          </a:p>
          <a:p>
            <a:r>
              <a:rPr lang="en-US" altLang="zh-TW" dirty="0"/>
              <a:t>X = (2 * 35 * 2 + 3 * 21 * 1 + 2 * 15 * 1) mod 105 =&gt; 23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45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回頭看 </a:t>
            </a:r>
            <a:r>
              <a:rPr lang="en-US" altLang="zh-TW" dirty="0" err="1"/>
              <a:t>Hastad’s</a:t>
            </a:r>
            <a:r>
              <a:rPr lang="en-US" altLang="zh-TW" dirty="0"/>
              <a:t> Broadcast Attack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11475"/>
                <a:ext cx="10515600" cy="3489325"/>
              </a:xfrm>
            </p:spPr>
            <p:txBody>
              <a:bodyPr numCol="2">
                <a:normAutofit fontScale="92500" lnSpcReduction="20000"/>
              </a:bodyPr>
              <a:lstStyle/>
              <a:p>
                <a:r>
                  <a:rPr lang="en-US" altLang="zh-TW" dirty="0"/>
                  <a:t>(n1 , e)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mod n1 = c1</a:t>
                </a:r>
              </a:p>
              <a:p>
                <a:r>
                  <a:rPr lang="en-US" altLang="zh-TW" dirty="0"/>
                  <a:t>(n2 , e)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mod n2 = c2</a:t>
                </a:r>
              </a:p>
              <a:p>
                <a:r>
                  <a:rPr lang="en-US" altLang="zh-TW" dirty="0"/>
                  <a:t>(n3 , e)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mod n3 = c3</a:t>
                </a:r>
              </a:p>
              <a:p>
                <a:r>
                  <a:rPr lang="zh-TW" altLang="en-US" dirty="0"/>
                  <a:t>中國剩餘定理 </a:t>
                </a:r>
                <a:r>
                  <a:rPr lang="en-US" altLang="zh-TW" dirty="0"/>
                  <a:t>, CRT</a:t>
                </a:r>
              </a:p>
              <a:p>
                <a:r>
                  <a:rPr lang="en-US" altLang="zh-TW" dirty="0"/>
                  <a:t>C’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mod (n1 * n2 * n3)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altLang="zh-TW" dirty="0"/>
                  <a:t> C’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算</a:t>
                </a:r>
                <a:r>
                  <a:rPr lang="zh-TW" altLang="en-US" dirty="0"/>
                  <a:t>法過程</a:t>
                </a:r>
                <a:r>
                  <a:rPr lang="en-US" altLang="zh-TW" dirty="0"/>
                  <a:t>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N = n1 * n2 * n3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N1 = N/n1 , N2 = N/n2 , N3 = N/n3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N1’ = N1 </a:t>
                </a:r>
                <a:r>
                  <a:rPr lang="zh-TW" altLang="en-US" dirty="0"/>
                  <a:t>在 </a:t>
                </a:r>
                <a:r>
                  <a:rPr lang="en-US" altLang="zh-TW" dirty="0"/>
                  <a:t>mod n1 </a:t>
                </a:r>
                <a:r>
                  <a:rPr lang="zh-TW" altLang="en-US" dirty="0"/>
                  <a:t>下的乘法反元素</a:t>
                </a:r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TW" altLang="en-US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 = (c1*N1*N1’ + c2*N2*N2’ + c3*N3*N3’) mod N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11475"/>
                <a:ext cx="10515600" cy="3489325"/>
              </a:xfrm>
              <a:blipFill>
                <a:blip r:embed="rId2"/>
                <a:stretch>
                  <a:fillRect l="-1101" t="-4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838200" y="1690688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假設 </a:t>
            </a:r>
            <a:r>
              <a:rPr lang="en-US" altLang="zh-TW" sz="3200" dirty="0" smtClean="0"/>
              <a:t>e = 3 </a:t>
            </a:r>
            <a:r>
              <a:rPr lang="zh-TW" altLang="en-US" sz="3200" dirty="0" smtClean="0"/>
              <a:t>且獲取用不同金鑰加密同一個明文的密文三次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1168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 </a:t>
            </a:r>
            <a:r>
              <a:rPr lang="en-US" altLang="zh-TW" dirty="0"/>
              <a:t>- 2017 </a:t>
            </a:r>
            <a:r>
              <a:rPr lang="en-US" altLang="zh-TW" dirty="0" err="1"/>
              <a:t>picoCTF</a:t>
            </a:r>
            <a:r>
              <a:rPr lang="en-US" altLang="zh-TW" dirty="0"/>
              <a:t> </a:t>
            </a:r>
            <a:r>
              <a:rPr lang="en-US" altLang="zh-TW" dirty="0" smtClean="0"/>
              <a:t>Broadcast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75" y="1690688"/>
            <a:ext cx="11203116" cy="32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651" y="496888"/>
            <a:ext cx="10446922" cy="4351338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5372100" y="4129088"/>
            <a:ext cx="1628775" cy="82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200900" y="4071938"/>
            <a:ext cx="3071813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這裡直接使用 </a:t>
            </a:r>
            <a:r>
              <a:rPr lang="en-US" altLang="zh-TW" dirty="0" err="1" smtClean="0"/>
              <a:t>libnum</a:t>
            </a:r>
            <a:r>
              <a:rPr lang="en-US" altLang="zh-TW" dirty="0" smtClean="0"/>
              <a:t> </a:t>
            </a:r>
            <a:r>
              <a:rPr lang="zh-TW" altLang="en-US" dirty="0" smtClean="0"/>
              <a:t>裡面的函數解 </a:t>
            </a:r>
            <a:r>
              <a:rPr lang="en-US" altLang="zh-TW" dirty="0" err="1" smtClean="0"/>
              <a:t>crt</a:t>
            </a:r>
            <a:r>
              <a:rPr lang="en-US" altLang="zh-TW" dirty="0" smtClean="0"/>
              <a:t> 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libnum.solve_crt</a:t>
            </a:r>
            <a:r>
              <a:rPr lang="en-US" altLang="zh-TW" dirty="0" smtClean="0"/>
              <a:t>() )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dirty="0" err="1" smtClean="0"/>
              <a:t>libnum.nroot</a:t>
            </a:r>
            <a:r>
              <a:rPr lang="en-US" altLang="zh-TW" dirty="0" smtClean="0"/>
              <a:t>(4,2) </a:t>
            </a:r>
            <a:r>
              <a:rPr lang="zh-TW" altLang="en-US" dirty="0" smtClean="0"/>
              <a:t>指將 </a:t>
            </a:r>
            <a:r>
              <a:rPr lang="en-US" altLang="zh-TW" dirty="0" smtClean="0"/>
              <a:t>4 </a:t>
            </a:r>
            <a:r>
              <a:rPr lang="zh-TW" altLang="en-US" dirty="0" smtClean="0"/>
              <a:t>開二次方根</a:t>
            </a:r>
            <a:endParaRPr lang="en-US" altLang="zh-TW" dirty="0" smtClean="0"/>
          </a:p>
          <a:p>
            <a:pPr algn="ctr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229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3311611"/>
            <a:ext cx="12192000" cy="2014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0" dirty="0" smtClean="0"/>
              <a:t>攻擊</a:t>
            </a:r>
            <a:r>
              <a:rPr lang="en-US" altLang="zh-TW" sz="8000" dirty="0" smtClean="0"/>
              <a:t>RSA</a:t>
            </a:r>
            <a:r>
              <a:rPr lang="zh-TW" altLang="en-US" sz="8000" dirty="0" smtClean="0"/>
              <a:t>之旅</a:t>
            </a:r>
            <a:endParaRPr lang="en-US" altLang="zh-TW" sz="8000" dirty="0" smtClean="0"/>
          </a:p>
          <a:p>
            <a:pPr algn="ctr"/>
            <a:r>
              <a:rPr lang="zh-TW" altLang="en-US" sz="4400" dirty="0"/>
              <a:t>模數攻擊 </a:t>
            </a:r>
            <a:r>
              <a:rPr lang="en-US" altLang="zh-TW" sz="4400" dirty="0"/>
              <a:t>- common modulus attack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4090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工具 </a:t>
            </a:r>
            <a:r>
              <a:rPr lang="en-US" altLang="zh-TW" dirty="0" smtClean="0"/>
              <a:t>/ </a:t>
            </a:r>
            <a:r>
              <a:rPr lang="zh-TW" altLang="en-US" dirty="0" smtClean="0"/>
              <a:t>網站</a:t>
            </a:r>
            <a:r>
              <a:rPr lang="en-US" altLang="zh-TW" dirty="0" smtClean="0"/>
              <a:t>/ </a:t>
            </a:r>
            <a:r>
              <a:rPr lang="zh-TW" altLang="en-US" dirty="0" smtClean="0"/>
              <a:t>函式庫介紹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altLang="zh-TW" dirty="0" err="1" smtClean="0"/>
              <a:t>WebSite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factordb.com</a:t>
            </a:r>
          </a:p>
          <a:p>
            <a:r>
              <a:rPr lang="en-US" altLang="zh-TW" dirty="0" smtClean="0"/>
              <a:t>Tool</a:t>
            </a:r>
          </a:p>
          <a:p>
            <a:pPr lvl="1"/>
            <a:r>
              <a:rPr lang="en-US" altLang="zh-TW" dirty="0" smtClean="0"/>
              <a:t>Sage</a:t>
            </a:r>
          </a:p>
          <a:p>
            <a:pPr lvl="1"/>
            <a:r>
              <a:rPr lang="en-US" altLang="zh-TW" dirty="0" err="1" smtClean="0"/>
              <a:t>Yafu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Rsatool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Python</a:t>
            </a:r>
          </a:p>
          <a:p>
            <a:pPr lvl="1"/>
            <a:r>
              <a:rPr lang="en-US" altLang="zh-TW" dirty="0" err="1" smtClean="0"/>
              <a:t>pycrypto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sympy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gmpy2</a:t>
            </a:r>
          </a:p>
          <a:p>
            <a:pPr lvl="1"/>
            <a:r>
              <a:rPr lang="en-US" altLang="zh-TW" dirty="0" err="1" smtClean="0"/>
              <a:t>rsa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libnum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9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模數攻擊 </a:t>
            </a:r>
            <a:r>
              <a:rPr lang="en-US" altLang="zh-TW" dirty="0" smtClean="0"/>
              <a:t>- common </a:t>
            </a:r>
            <a:r>
              <a:rPr lang="en-US" altLang="zh-TW" dirty="0"/>
              <a:t>modulus attack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廣播攻擊的一種</a:t>
            </a:r>
            <a:endParaRPr lang="en-US" altLang="zh-TW" dirty="0" smtClean="0"/>
          </a:p>
          <a:p>
            <a:r>
              <a:rPr lang="zh-TW" altLang="en-US" dirty="0"/>
              <a:t>使用條件</a:t>
            </a:r>
            <a:endParaRPr lang="en-US" altLang="zh-TW" dirty="0"/>
          </a:p>
          <a:p>
            <a:pPr lvl="1"/>
            <a:r>
              <a:rPr lang="en-US" altLang="zh-TW" dirty="0"/>
              <a:t>m </a:t>
            </a:r>
            <a:r>
              <a:rPr lang="zh-TW" altLang="en-US" dirty="0"/>
              <a:t>相同 </a:t>
            </a:r>
            <a:r>
              <a:rPr lang="en-US" altLang="zh-TW" dirty="0"/>
              <a:t>/ n </a:t>
            </a:r>
            <a:r>
              <a:rPr lang="zh-TW" altLang="en-US" dirty="0"/>
              <a:t>相同 </a:t>
            </a:r>
            <a:r>
              <a:rPr lang="en-US" altLang="zh-TW" dirty="0"/>
              <a:t>/ e </a:t>
            </a:r>
            <a:r>
              <a:rPr lang="zh-TW" altLang="en-US" dirty="0"/>
              <a:t>不同的廣播</a:t>
            </a:r>
            <a:endParaRPr lang="en-US" altLang="zh-TW" dirty="0"/>
          </a:p>
          <a:p>
            <a:pPr lvl="1"/>
            <a:r>
              <a:rPr lang="en-US" altLang="zh-TW" dirty="0"/>
              <a:t>e </a:t>
            </a:r>
            <a:r>
              <a:rPr lang="zh-TW" altLang="en-US" dirty="0"/>
              <a:t>需互質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5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模數攻擊 </a:t>
            </a:r>
            <a:r>
              <a:rPr lang="en-US" altLang="zh-TW" dirty="0"/>
              <a:t>- common modulus attack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C1 = m^e1 mod n</a:t>
            </a:r>
          </a:p>
          <a:p>
            <a:r>
              <a:rPr lang="en-US" altLang="zh-TW" dirty="0"/>
              <a:t>C2 = m^e2 mod n</a:t>
            </a:r>
          </a:p>
          <a:p>
            <a:r>
              <a:rPr lang="en-US" altLang="zh-TW" dirty="0" err="1"/>
              <a:t>gcd</a:t>
            </a:r>
            <a:r>
              <a:rPr lang="en-US" altLang="zh-TW" dirty="0"/>
              <a:t>(e1,e2) = 1</a:t>
            </a:r>
          </a:p>
          <a:p>
            <a:pPr lvl="1"/>
            <a:r>
              <a:rPr lang="en-US" altLang="zh-TW" sz="2600" dirty="0">
                <a:solidFill>
                  <a:srgbClr val="FF0000"/>
                </a:solidFill>
              </a:rPr>
              <a:t>e1*s1 + e2*s2 = 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C1^s1 * C2^s2 = </a:t>
            </a:r>
            <a:r>
              <a:rPr lang="en-US" altLang="zh-TW" dirty="0"/>
              <a:t>(m^e1 mod n )^s1 * (m^e2 mod n)^s2</a:t>
            </a:r>
          </a:p>
          <a:p>
            <a:pPr marL="0" indent="0">
              <a:buNone/>
            </a:pPr>
            <a:r>
              <a:rPr lang="en-US" altLang="zh-TW" dirty="0"/>
              <a:t>   =&gt; m^s1e1 * m^s2e2 mod n </a:t>
            </a:r>
          </a:p>
          <a:p>
            <a:pPr marL="0" indent="0">
              <a:buNone/>
            </a:pPr>
            <a:r>
              <a:rPr lang="en-US" altLang="zh-TW" dirty="0"/>
              <a:t>   =&gt; m^(s1eB+s2eC) mod n</a:t>
            </a:r>
          </a:p>
          <a:p>
            <a:pPr marL="0" indent="0">
              <a:buNone/>
            </a:pPr>
            <a:r>
              <a:rPr lang="en-US" altLang="zh-TW" dirty="0"/>
              <a:t>   =&gt;</a:t>
            </a:r>
            <a:r>
              <a:rPr lang="en-US" altLang="zh-TW" dirty="0">
                <a:solidFill>
                  <a:srgbClr val="FF0000"/>
                </a:solidFill>
              </a:rPr>
              <a:t> m mod n</a:t>
            </a:r>
          </a:p>
          <a:p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5614988" y="2757488"/>
            <a:ext cx="1843087" cy="8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00988" y="1543050"/>
            <a:ext cx="3900487" cy="211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只要先求出 </a:t>
            </a:r>
            <a:r>
              <a:rPr lang="en-US" altLang="zh-TW" dirty="0" smtClean="0"/>
              <a:t>s1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s2 </a:t>
            </a:r>
            <a:r>
              <a:rPr lang="zh-TW" altLang="en-US" dirty="0" smtClean="0"/>
              <a:t>，之後算密文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s1 </a:t>
            </a:r>
            <a:r>
              <a:rPr lang="zh-TW" altLang="en-US" dirty="0" smtClean="0"/>
              <a:t>次方去乘</a:t>
            </a:r>
            <a:r>
              <a:rPr lang="zh-TW" altLang="en-US" dirty="0"/>
              <a:t>密</a:t>
            </a:r>
            <a:r>
              <a:rPr lang="zh-TW" altLang="en-US" dirty="0" smtClean="0"/>
              <a:t>文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s2 </a:t>
            </a:r>
            <a:r>
              <a:rPr lang="zh-TW" altLang="en-US" dirty="0"/>
              <a:t>次</a:t>
            </a:r>
            <a:r>
              <a:rPr lang="zh-TW" altLang="en-US" dirty="0" smtClean="0"/>
              <a:t>方，就等於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明文 </a:t>
            </a:r>
            <a:r>
              <a:rPr lang="en-US" altLang="zh-TW" dirty="0" smtClean="0"/>
              <a:t>mod n </a:t>
            </a:r>
          </a:p>
        </p:txBody>
      </p:sp>
    </p:spTree>
    <p:extLst>
      <p:ext uri="{BB962C8B-B14F-4D97-AF65-F5344CB8AC3E}">
        <p14:creationId xmlns:p14="http://schemas.microsoft.com/office/powerpoint/2010/main" val="27528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次方負數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除法</a:t>
            </a:r>
            <a:endParaRPr lang="en-US" altLang="zh-TW" dirty="0"/>
          </a:p>
          <a:p>
            <a:r>
              <a:rPr lang="en-US" altLang="zh-TW" dirty="0" err="1"/>
              <a:t>A^b</a:t>
            </a:r>
            <a:r>
              <a:rPr lang="en-US" altLang="zh-TW" dirty="0"/>
              <a:t>  /  </a:t>
            </a:r>
            <a:r>
              <a:rPr lang="en-US" altLang="zh-TW" dirty="0" err="1"/>
              <a:t>A^c</a:t>
            </a:r>
            <a:r>
              <a:rPr lang="en-US" altLang="zh-TW" dirty="0"/>
              <a:t>  =  A^(b-c)</a:t>
            </a:r>
          </a:p>
          <a:p>
            <a:r>
              <a:rPr lang="en-US" altLang="zh-TW" dirty="0"/>
              <a:t>3^(-2) </a:t>
            </a:r>
          </a:p>
          <a:p>
            <a:pPr marL="0" indent="0">
              <a:buNone/>
            </a:pPr>
            <a:r>
              <a:rPr lang="en-US" altLang="zh-TW" dirty="0"/>
              <a:t>      =&gt; 3^0   /   3^(2)</a:t>
            </a:r>
          </a:p>
          <a:p>
            <a:pPr marL="0" indent="0">
              <a:buNone/>
            </a:pPr>
            <a:r>
              <a:rPr lang="en-US" altLang="zh-TW" dirty="0"/>
              <a:t>      =&gt; 1   /   3^(2)</a:t>
            </a:r>
          </a:p>
          <a:p>
            <a:pPr marL="0" indent="0">
              <a:buNone/>
            </a:pPr>
            <a:r>
              <a:rPr lang="en-US" altLang="zh-TW" dirty="0"/>
              <a:t>      =&gt; 1   /   9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68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餘數除法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餘數乘法的反運算</a:t>
            </a:r>
            <a:endParaRPr lang="en-US" altLang="zh-TW" dirty="0"/>
          </a:p>
          <a:p>
            <a:pPr lvl="1"/>
            <a:r>
              <a:rPr lang="zh-TW" altLang="en-US" dirty="0"/>
              <a:t>先求反元素再計算</a:t>
            </a:r>
            <a:endParaRPr lang="en-US" altLang="zh-TW" dirty="0"/>
          </a:p>
          <a:p>
            <a:r>
              <a:rPr lang="da-DK" altLang="zh-TW" dirty="0"/>
              <a:t>? × 7 ≡ 1 (mod 5) -&gt; 3 × 7 ≡ 1 (mod 5) -&gt; 1 ÷ 7 ≡ 3 (mod 5)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1 / 7 ≡ ?  (mod 5)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? * 7 ≡ 1 (mod 5)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? * 7 * 7’ ≡ 1 * 7’ (mod 5)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? ≡ 1 * 7’ (mod 5)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2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common modulus </a:t>
            </a:r>
            <a:r>
              <a:rPr lang="en-US" altLang="zh-TW" dirty="0" smtClean="0"/>
              <a:t>attack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zh-TW" altLang="en-US" dirty="0" smtClean="0"/>
              <a:t>練習自己寫 </a:t>
            </a:r>
            <a:r>
              <a:rPr lang="en-US" altLang="zh-TW" dirty="0" smtClean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altLang="zh-TW" dirty="0"/>
              <a:t>import gmpy2</a:t>
            </a:r>
          </a:p>
          <a:p>
            <a:r>
              <a:rPr lang="pt-BR" altLang="zh-TW" dirty="0"/>
              <a:t>def common_modulus_attack(c1, c2, e1, e2, n):</a:t>
            </a:r>
          </a:p>
          <a:p>
            <a:r>
              <a:rPr lang="pt-BR" altLang="zh-TW" dirty="0"/>
              <a:t>    _ , s1, s2 = gmpy2.gcdext(e1, e2)</a:t>
            </a:r>
          </a:p>
          <a:p>
            <a:r>
              <a:rPr lang="pt-BR" altLang="zh-TW" dirty="0"/>
              <a:t>    if s1 &lt; 0:</a:t>
            </a:r>
          </a:p>
          <a:p>
            <a:r>
              <a:rPr lang="pt-BR" altLang="zh-TW" dirty="0"/>
              <a:t>        s1 = -s1</a:t>
            </a:r>
          </a:p>
          <a:p>
            <a:r>
              <a:rPr lang="pt-BR" altLang="zh-TW" dirty="0"/>
              <a:t>        c1 = gmpy2.invert(c1, n)</a:t>
            </a:r>
          </a:p>
          <a:p>
            <a:r>
              <a:rPr lang="pt-BR" altLang="zh-TW" dirty="0"/>
              <a:t>    elif s2 &lt; 0:</a:t>
            </a:r>
          </a:p>
          <a:p>
            <a:r>
              <a:rPr lang="pt-BR" altLang="zh-TW" dirty="0"/>
              <a:t>        s2 = -s2</a:t>
            </a:r>
          </a:p>
          <a:p>
            <a:r>
              <a:rPr lang="pt-BR" altLang="zh-TW" dirty="0"/>
              <a:t>        c2 = gmpy2.invert(c2, n)</a:t>
            </a:r>
          </a:p>
          <a:p>
            <a:r>
              <a:rPr lang="pt-BR" altLang="zh-TW" dirty="0"/>
              <a:t>    c1s1 = pow(c1, s1, n)</a:t>
            </a:r>
          </a:p>
          <a:p>
            <a:r>
              <a:rPr lang="pt-BR" altLang="zh-TW" dirty="0"/>
              <a:t>    c2s2 = pow(c2, s2, n)</a:t>
            </a:r>
          </a:p>
          <a:p>
            <a:r>
              <a:rPr lang="pt-BR" altLang="zh-TW" dirty="0"/>
              <a:t>    m = (c1s1 * c2s2) % n</a:t>
            </a:r>
          </a:p>
          <a:p>
            <a:r>
              <a:rPr lang="pt-BR" altLang="zh-TW" dirty="0"/>
              <a:t>    return 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47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範例練習 </a:t>
            </a:r>
            <a:r>
              <a:rPr lang="en-US" altLang="zh-TW" dirty="0"/>
              <a:t>- TW </a:t>
            </a:r>
            <a:r>
              <a:rPr lang="en-US" altLang="zh-TW" dirty="0" err="1"/>
              <a:t>edu</a:t>
            </a:r>
            <a:r>
              <a:rPr lang="en-US" altLang="zh-TW" dirty="0"/>
              <a:t> 2015 - share (crypto 150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134" y="1690687"/>
            <a:ext cx="6917254" cy="4967287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6586538" y="2486025"/>
            <a:ext cx="1828800" cy="7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601075" y="1900238"/>
            <a:ext cx="3214688" cy="390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題目給兩個檔案，一個是其程式碼，另一個是輸出的結果</a:t>
            </a:r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dirty="0" smtClean="0"/>
              <a:t>從程式碼中可以猜是考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共模</a:t>
            </a:r>
            <a:r>
              <a:rPr lang="zh-TW" altLang="en-US" dirty="0"/>
              <a:t>攻擊</a:t>
            </a:r>
          </a:p>
        </p:txBody>
      </p:sp>
    </p:spTree>
    <p:extLst>
      <p:ext uri="{BB962C8B-B14F-4D97-AF65-F5344CB8AC3E}">
        <p14:creationId xmlns:p14="http://schemas.microsoft.com/office/powerpoint/2010/main" val="9456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2" y="1924844"/>
            <a:ext cx="5076825" cy="34671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986088" y="4586288"/>
            <a:ext cx="571500" cy="542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43188" y="5129213"/>
            <a:ext cx="1857375" cy="98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把題目給的東西先放進來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6" y="1795462"/>
            <a:ext cx="5619750" cy="3981450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8543925" y="5530452"/>
            <a:ext cx="700088" cy="4929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44013" y="5514975"/>
            <a:ext cx="1885950" cy="1171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把前面寫的函數放進來直接使用得到 </a:t>
            </a:r>
            <a:r>
              <a:rPr lang="en-US" altLang="zh-TW" dirty="0" smtClean="0"/>
              <a:t>flag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388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524" y="1991410"/>
            <a:ext cx="10515600" cy="4310218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1740877" y="2039658"/>
            <a:ext cx="1468315" cy="1176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輸入要分解的數字</a:t>
            </a:r>
            <a:endParaRPr lang="zh-TW" altLang="en-US" dirty="0"/>
          </a:p>
        </p:txBody>
      </p:sp>
      <p:sp>
        <p:nvSpPr>
          <p:cNvPr id="8" name="向左箭號 7"/>
          <p:cNvSpPr/>
          <p:nvPr/>
        </p:nvSpPr>
        <p:spPr>
          <a:xfrm>
            <a:off x="8203223" y="3215796"/>
            <a:ext cx="1160585" cy="10023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568411"/>
            <a:ext cx="12192000" cy="10923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/>
              <a:t>大質因數分解線上網站</a:t>
            </a:r>
            <a:r>
              <a:rPr lang="en-US" altLang="zh-TW" sz="4800" dirty="0"/>
              <a:t>::factordb.com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142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660788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分解大數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Yafu</a:t>
            </a:r>
            <a:r>
              <a:rPr lang="en-US" altLang="zh-TW" dirty="0" smtClean="0"/>
              <a:t> (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945971"/>
            <a:ext cx="10515600" cy="1981444"/>
          </a:xfrm>
        </p:spPr>
        <p:txBody>
          <a:bodyPr/>
          <a:lstStyle/>
          <a:p>
            <a:r>
              <a:rPr lang="en-US" altLang="zh-TW" dirty="0" err="1"/>
              <a:t>wget</a:t>
            </a:r>
            <a:r>
              <a:rPr lang="en-US" altLang="zh-TW" dirty="0"/>
              <a:t> http://sourceforge.net/projects/yafu/files/latest/download</a:t>
            </a:r>
          </a:p>
          <a:p>
            <a:r>
              <a:rPr lang="en-US" altLang="zh-TW" dirty="0" err="1"/>
              <a:t>mkdir</a:t>
            </a:r>
            <a:r>
              <a:rPr lang="en-US" altLang="zh-TW" dirty="0"/>
              <a:t> </a:t>
            </a:r>
            <a:r>
              <a:rPr lang="en-US" altLang="zh-TW" dirty="0" err="1"/>
              <a:t>yafu</a:t>
            </a:r>
            <a:r>
              <a:rPr lang="en-US" altLang="zh-TW" dirty="0"/>
              <a:t>/</a:t>
            </a:r>
          </a:p>
          <a:p>
            <a:r>
              <a:rPr lang="en-US" altLang="zh-TW" dirty="0"/>
              <a:t>unzip -d </a:t>
            </a:r>
            <a:r>
              <a:rPr lang="en-US" altLang="zh-TW" dirty="0" err="1"/>
              <a:t>yafu</a:t>
            </a:r>
            <a:r>
              <a:rPr lang="en-US" altLang="zh-TW" dirty="0"/>
              <a:t>/ download &amp;&amp; </a:t>
            </a:r>
            <a:r>
              <a:rPr lang="en-US" altLang="zh-TW" dirty="0" err="1"/>
              <a:t>rm</a:t>
            </a:r>
            <a:r>
              <a:rPr lang="en-US" altLang="zh-TW" dirty="0"/>
              <a:t> download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568411"/>
            <a:ext cx="12192000" cy="10923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/>
              <a:t>使用</a:t>
            </a:r>
            <a:r>
              <a:rPr lang="en-US" altLang="zh-TW" sz="4800" dirty="0" err="1" smtClean="0"/>
              <a:t>Yafu</a:t>
            </a:r>
            <a:r>
              <a:rPr lang="zh-TW" altLang="en-US" sz="4800" dirty="0" smtClean="0"/>
              <a:t>進行大質因數分解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509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7" y="3411843"/>
            <a:ext cx="5581650" cy="3095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2092569"/>
            <a:ext cx="7515225" cy="1114425"/>
          </a:xfrm>
          <a:prstGeom prst="rect">
            <a:avLst/>
          </a:prstGeom>
        </p:spPr>
      </p:pic>
      <p:sp>
        <p:nvSpPr>
          <p:cNvPr id="6" name="向左箭號 5"/>
          <p:cNvSpPr/>
          <p:nvPr/>
        </p:nvSpPr>
        <p:spPr>
          <a:xfrm>
            <a:off x="7220316" y="4121393"/>
            <a:ext cx="1380392" cy="11605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endParaRPr lang="zh-TW" altLang="en-US" dirty="0"/>
          </a:p>
        </p:txBody>
      </p:sp>
      <p:sp>
        <p:nvSpPr>
          <p:cNvPr id="7" name="向左箭號 6"/>
          <p:cNvSpPr/>
          <p:nvPr/>
        </p:nvSpPr>
        <p:spPr>
          <a:xfrm>
            <a:off x="8291147" y="1905884"/>
            <a:ext cx="1248508" cy="13984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給權限和啟動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568411"/>
            <a:ext cx="12192000" cy="10923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/>
              <a:t>使用</a:t>
            </a:r>
            <a:r>
              <a:rPr lang="en-US" altLang="zh-TW" sz="4800" dirty="0" err="1" smtClean="0"/>
              <a:t>Yafu</a:t>
            </a:r>
            <a:r>
              <a:rPr lang="zh-TW" altLang="en-US" sz="4800" dirty="0" smtClean="0"/>
              <a:t>進行大質因數分解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560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產生私鑰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rsatool</a:t>
            </a:r>
            <a:r>
              <a:rPr lang="en-US" altLang="zh-TW" dirty="0" smtClean="0"/>
              <a:t> (</a:t>
            </a:r>
            <a:r>
              <a:rPr lang="zh-TW" altLang="en-US" dirty="0" smtClean="0"/>
              <a:t>官方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067" y="1825625"/>
            <a:ext cx="102838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產生私鑰 </a:t>
            </a:r>
            <a:r>
              <a:rPr lang="en-US" altLang="zh-TW" dirty="0" smtClean="0"/>
              <a:t>– </a:t>
            </a:r>
            <a:r>
              <a:rPr lang="en-US" altLang="zh-TW" dirty="0" err="1" smtClean="0"/>
              <a:t>rsatool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安裝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使用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2" y="1762187"/>
            <a:ext cx="6276975" cy="1752600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7315200" y="2022231"/>
            <a:ext cx="1424354" cy="10638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506" y="3780083"/>
            <a:ext cx="6943725" cy="234315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1327638" y="4079631"/>
            <a:ext cx="2171700" cy="1608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給 </a:t>
            </a:r>
            <a:r>
              <a:rPr lang="en-US" altLang="zh-TW" dirty="0" smtClean="0"/>
              <a:t>p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q)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61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1739</Words>
  <Application>Microsoft Office PowerPoint</Application>
  <PresentationFormat>寬螢幕</PresentationFormat>
  <Paragraphs>254</Paragraphs>
  <Slides>46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3" baseType="lpstr">
      <vt:lpstr>新細明體</vt:lpstr>
      <vt:lpstr>Arial</vt:lpstr>
      <vt:lpstr>Calibri</vt:lpstr>
      <vt:lpstr>Calibri Light</vt:lpstr>
      <vt:lpstr>Cambria Math</vt:lpstr>
      <vt:lpstr>Symbol</vt:lpstr>
      <vt:lpstr>Office 佈景主題</vt:lpstr>
      <vt:lpstr>RSA in CTF  by 楊明軒</vt:lpstr>
      <vt:lpstr>RSA植基於難解之質因數分解問題 但因為implementation上的問題 所以產生不同情境下的各種攻擊技法</vt:lpstr>
      <vt:lpstr>PowerPoint 簡報</vt:lpstr>
      <vt:lpstr>工具 / 網站/ 函式庫介紹</vt:lpstr>
      <vt:lpstr>PowerPoint 簡報</vt:lpstr>
      <vt:lpstr>分解大數 – Yafu (安裝)</vt:lpstr>
      <vt:lpstr>PowerPoint 簡報</vt:lpstr>
      <vt:lpstr>產生私鑰 – rsatool (官方)</vt:lpstr>
      <vt:lpstr>產生私鑰 – rsatool (安裝 &amp; 使用)</vt:lpstr>
      <vt:lpstr>Python Library – gmpy2 (安裝 &amp; 使用)</vt:lpstr>
      <vt:lpstr>Python Library – libnum (官方)</vt:lpstr>
      <vt:lpstr>Python Library – libnum (安裝)</vt:lpstr>
      <vt:lpstr>Python Library – libnum (使用範例)</vt:lpstr>
      <vt:lpstr>PowerPoint 簡報</vt:lpstr>
      <vt:lpstr>PowerPoint 簡報</vt:lpstr>
      <vt:lpstr>解開題目檔案可以看到</vt:lpstr>
      <vt:lpstr>RSA 基本解密過程</vt:lpstr>
      <vt:lpstr>分解 n – 使用 factordb.com</vt:lpstr>
      <vt:lpstr>python 解密</vt:lpstr>
      <vt:lpstr>如果 P 和 Q 相同</vt:lpstr>
      <vt:lpstr>練習 - 2016 Qiwi Infosec CTF 2-400</vt:lpstr>
      <vt:lpstr>PowerPoint 簡報</vt:lpstr>
      <vt:lpstr>Twin Prime in RSA</vt:lpstr>
      <vt:lpstr>範例練習 - 2016 - MMA CTF - Twin Primes</vt:lpstr>
      <vt:lpstr>PowerPoint 簡報</vt:lpstr>
      <vt:lpstr>PowerPoint 簡報</vt:lpstr>
      <vt:lpstr>common factor attack</vt:lpstr>
      <vt:lpstr>common factor attack in CTF</vt:lpstr>
      <vt:lpstr>範例練習 - 2016 AIS3 pre exam Crypto 03</vt:lpstr>
      <vt:lpstr>PowerPoint 簡報</vt:lpstr>
      <vt:lpstr>PowerPoint 簡報</vt:lpstr>
      <vt:lpstr>加密指數攻擊 - Hastad’s Broadcast Attack</vt:lpstr>
      <vt:lpstr>中國剩餘定理(CRT) – 韓信點兵</vt:lpstr>
      <vt:lpstr>CRT – 解方程式</vt:lpstr>
      <vt:lpstr>CRT – 韓信點兵舉例</vt:lpstr>
      <vt:lpstr>回頭看 Hastad’s Broadcast Attack</vt:lpstr>
      <vt:lpstr>範例 - 2017 picoCTF Broadcast</vt:lpstr>
      <vt:lpstr>PowerPoint 簡報</vt:lpstr>
      <vt:lpstr>PowerPoint 簡報</vt:lpstr>
      <vt:lpstr>模數攻擊 - common modulus attack</vt:lpstr>
      <vt:lpstr>模數攻擊 - common modulus attack</vt:lpstr>
      <vt:lpstr>次方負數</vt:lpstr>
      <vt:lpstr>餘數除法</vt:lpstr>
      <vt:lpstr>common modulus attack - 練習自己寫 code</vt:lpstr>
      <vt:lpstr>範例練習 - TW edu 2015 - share (crypto 150)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基本解題舉例 2015 AIS3 pre exam Crypto2</dc:title>
  <dc:creator>SoL</dc:creator>
  <cp:lastModifiedBy>ksu</cp:lastModifiedBy>
  <cp:revision>48</cp:revision>
  <dcterms:created xsi:type="dcterms:W3CDTF">2017-10-13T11:52:18Z</dcterms:created>
  <dcterms:modified xsi:type="dcterms:W3CDTF">2017-11-08T06:58:02Z</dcterms:modified>
</cp:coreProperties>
</file>