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7"/>
  </p:notesMasterIdLst>
  <p:sldIdLst>
    <p:sldId id="273" r:id="rId2"/>
    <p:sldId id="256" r:id="rId3"/>
    <p:sldId id="257" r:id="rId4"/>
    <p:sldId id="274" r:id="rId5"/>
    <p:sldId id="258" r:id="rId6"/>
    <p:sldId id="276" r:id="rId7"/>
    <p:sldId id="275" r:id="rId8"/>
    <p:sldId id="259" r:id="rId9"/>
    <p:sldId id="277" r:id="rId10"/>
    <p:sldId id="260" r:id="rId11"/>
    <p:sldId id="278" r:id="rId12"/>
    <p:sldId id="261" r:id="rId13"/>
    <p:sldId id="279" r:id="rId14"/>
    <p:sldId id="262" r:id="rId15"/>
    <p:sldId id="280" r:id="rId16"/>
    <p:sldId id="263" r:id="rId17"/>
    <p:sldId id="264" r:id="rId18"/>
    <p:sldId id="281" r:id="rId19"/>
    <p:sldId id="265" r:id="rId20"/>
    <p:sldId id="282" r:id="rId21"/>
    <p:sldId id="266" r:id="rId22"/>
    <p:sldId id="283" r:id="rId23"/>
    <p:sldId id="267" r:id="rId24"/>
    <p:sldId id="284" r:id="rId25"/>
    <p:sldId id="268" r:id="rId26"/>
    <p:sldId id="269" r:id="rId27"/>
    <p:sldId id="270" r:id="rId28"/>
    <p:sldId id="285" r:id="rId29"/>
    <p:sldId id="286" r:id="rId30"/>
    <p:sldId id="271" r:id="rId31"/>
    <p:sldId id="288" r:id="rId32"/>
    <p:sldId id="287" r:id="rId33"/>
    <p:sldId id="272" r:id="rId34"/>
    <p:sldId id="290" r:id="rId35"/>
    <p:sldId id="289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DA4A3-D19A-4269-BF1C-6787236C96DE}" type="datetimeFigureOut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23DF9-1FA9-409C-A533-046BCF7EC6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8946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0" y="0"/>
            <a:ext cx="9107488" cy="6796088"/>
            <a:chOff x="0" y="0"/>
            <a:chExt cx="5737" cy="4281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4694" y="164"/>
              <a:ext cx="1043" cy="318"/>
              <a:chOff x="4876" y="193"/>
              <a:chExt cx="839" cy="289"/>
            </a:xfrm>
          </p:grpSpPr>
          <p:pic>
            <p:nvPicPr>
              <p:cNvPr id="26" name="Picture 4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6" y="193"/>
                <a:ext cx="839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7" name="Group 49"/>
              <p:cNvGrpSpPr>
                <a:grpSpLocks/>
              </p:cNvGrpSpPr>
              <p:nvPr/>
            </p:nvGrpSpPr>
            <p:grpSpPr bwMode="auto">
              <a:xfrm rot="971029">
                <a:off x="5535" y="317"/>
                <a:ext cx="40" cy="60"/>
                <a:chOff x="1604" y="9751"/>
                <a:chExt cx="297" cy="509"/>
              </a:xfrm>
            </p:grpSpPr>
            <p:sp>
              <p:nvSpPr>
                <p:cNvPr id="28" name="Oval 50"/>
                <p:cNvSpPr>
                  <a:spLocks noChangeArrowheads="1"/>
                </p:cNvSpPr>
                <p:nvPr/>
              </p:nvSpPr>
              <p:spPr bwMode="auto">
                <a:xfrm>
                  <a:off x="1599" y="9745"/>
                  <a:ext cx="299" cy="324"/>
                </a:xfrm>
                <a:prstGeom prst="ellipse">
                  <a:avLst/>
                </a:prstGeom>
                <a:solidFill>
                  <a:srgbClr val="5F497A"/>
                </a:solidFill>
                <a:ln w="9525">
                  <a:solidFill>
                    <a:srgbClr val="5F497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9" name="Rectangle 51"/>
                <p:cNvSpPr>
                  <a:spLocks noChangeArrowheads="1"/>
                </p:cNvSpPr>
                <p:nvPr/>
              </p:nvSpPr>
              <p:spPr bwMode="auto">
                <a:xfrm>
                  <a:off x="1669" y="10042"/>
                  <a:ext cx="149" cy="216"/>
                </a:xfrm>
                <a:prstGeom prst="rect">
                  <a:avLst/>
                </a:prstGeom>
                <a:solidFill>
                  <a:srgbClr val="5F497A"/>
                </a:solidFill>
                <a:ln w="9525">
                  <a:solidFill>
                    <a:srgbClr val="5F497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</p:grpSp>
        </p:grp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066" y="2432"/>
              <a:ext cx="4037" cy="862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DAEEF3"/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476" y="1071"/>
              <a:ext cx="5080" cy="1180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DAEEF3"/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pic>
          <p:nvPicPr>
            <p:cNvPr id="8" name="Picture 4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3970"/>
              <a:ext cx="267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4066"/>
              <a:ext cx="24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20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709"/>
              <a:ext cx="408" cy="3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18"/>
            <p:cNvGrpSpPr>
              <a:grpSpLocks/>
            </p:cNvGrpSpPr>
            <p:nvPr/>
          </p:nvGrpSpPr>
          <p:grpSpPr bwMode="auto">
            <a:xfrm rot="5400000">
              <a:off x="3085" y="-1730"/>
              <a:ext cx="300" cy="4286"/>
              <a:chOff x="4380" y="2475"/>
              <a:chExt cx="750" cy="6551"/>
            </a:xfrm>
          </p:grpSpPr>
          <p:cxnSp>
            <p:nvCxnSpPr>
              <p:cNvPr id="15" name="AutoShape 19"/>
              <p:cNvCxnSpPr>
                <a:cxnSpLocks noChangeShapeType="1"/>
              </p:cNvCxnSpPr>
              <p:nvPr/>
            </p:nvCxnSpPr>
            <p:spPr bwMode="auto">
              <a:xfrm>
                <a:off x="4500" y="7276"/>
                <a:ext cx="450" cy="104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" name="AutoShape 20"/>
              <p:cNvCxnSpPr>
                <a:cxnSpLocks noChangeShapeType="1"/>
              </p:cNvCxnSpPr>
              <p:nvPr/>
            </p:nvCxnSpPr>
            <p:spPr bwMode="auto">
              <a:xfrm flipH="1">
                <a:off x="4380" y="7380"/>
                <a:ext cx="570" cy="69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" name="AutoShape 21"/>
              <p:cNvCxnSpPr>
                <a:cxnSpLocks noChangeShapeType="1"/>
              </p:cNvCxnSpPr>
              <p:nvPr/>
            </p:nvCxnSpPr>
            <p:spPr bwMode="auto">
              <a:xfrm>
                <a:off x="4380" y="7449"/>
                <a:ext cx="750" cy="81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8" name="AutoShape 22"/>
              <p:cNvCxnSpPr>
                <a:cxnSpLocks noChangeShapeType="1"/>
              </p:cNvCxnSpPr>
              <p:nvPr/>
            </p:nvCxnSpPr>
            <p:spPr bwMode="auto">
              <a:xfrm flipH="1">
                <a:off x="4500" y="7530"/>
                <a:ext cx="630" cy="81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9" name="AutoShape 23"/>
              <p:cNvCxnSpPr>
                <a:cxnSpLocks noChangeShapeType="1"/>
              </p:cNvCxnSpPr>
              <p:nvPr/>
            </p:nvCxnSpPr>
            <p:spPr bwMode="auto">
              <a:xfrm>
                <a:off x="4500" y="7611"/>
                <a:ext cx="420" cy="80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0" name="AutoShape 24"/>
              <p:cNvCxnSpPr>
                <a:cxnSpLocks noChangeShapeType="1"/>
              </p:cNvCxnSpPr>
              <p:nvPr/>
            </p:nvCxnSpPr>
            <p:spPr bwMode="auto">
              <a:xfrm flipH="1">
                <a:off x="4575" y="7691"/>
                <a:ext cx="345" cy="82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1" name="AutoShape 25"/>
              <p:cNvCxnSpPr>
                <a:cxnSpLocks noChangeShapeType="1"/>
              </p:cNvCxnSpPr>
              <p:nvPr/>
            </p:nvCxnSpPr>
            <p:spPr bwMode="auto">
              <a:xfrm>
                <a:off x="4575" y="7773"/>
                <a:ext cx="375" cy="81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2" name="AutoShape 26"/>
              <p:cNvCxnSpPr>
                <a:cxnSpLocks noChangeShapeType="1"/>
              </p:cNvCxnSpPr>
              <p:nvPr/>
            </p:nvCxnSpPr>
            <p:spPr bwMode="auto">
              <a:xfrm flipH="1">
                <a:off x="4500" y="7195"/>
                <a:ext cx="315" cy="81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3" name="AutoShape 27"/>
              <p:cNvCxnSpPr>
                <a:cxnSpLocks noChangeShapeType="1"/>
              </p:cNvCxnSpPr>
              <p:nvPr/>
            </p:nvCxnSpPr>
            <p:spPr bwMode="auto">
              <a:xfrm flipH="1">
                <a:off x="4725" y="7854"/>
                <a:ext cx="195" cy="81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" name="AutoShape 28"/>
              <p:cNvCxnSpPr>
                <a:cxnSpLocks noChangeShapeType="1"/>
              </p:cNvCxnSpPr>
              <p:nvPr/>
            </p:nvCxnSpPr>
            <p:spPr bwMode="auto">
              <a:xfrm>
                <a:off x="4725" y="7935"/>
                <a:ext cx="0" cy="1091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5" name="AutoShape 29"/>
              <p:cNvCxnSpPr>
                <a:cxnSpLocks noChangeShapeType="1"/>
              </p:cNvCxnSpPr>
              <p:nvPr/>
            </p:nvCxnSpPr>
            <p:spPr bwMode="auto">
              <a:xfrm>
                <a:off x="4816" y="2475"/>
                <a:ext cx="0" cy="4717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pic>
          <p:nvPicPr>
            <p:cNvPr id="13" name="圖片 29" descr="Thu_logo.gi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" y="3711"/>
              <a:ext cx="57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3866"/>
              <a:ext cx="226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916113"/>
            <a:ext cx="7772400" cy="1470025"/>
          </a:xfrm>
        </p:spPr>
        <p:txBody>
          <a:bodyPr/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4076700"/>
            <a:ext cx="6335712" cy="1198563"/>
          </a:xfrm>
        </p:spPr>
        <p:txBody>
          <a:bodyPr/>
          <a:lstStyle>
            <a:lvl1pPr marL="0" indent="0" algn="ctr">
              <a:buFont typeface="Arial" charset="0"/>
              <a:buNone/>
              <a:defRPr sz="280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659563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oudy Old Style" pitchFamily="18" charset="0"/>
                <a:ea typeface="+mn-ea"/>
              </a:defRPr>
            </a:lvl1pPr>
          </a:lstStyle>
          <a:p>
            <a:fld id="{DD08D43C-006D-4300-81BA-F1FF62A216B6}" type="datetime1">
              <a:rPr lang="zh-TW" altLang="en-US" smtClean="0"/>
              <a:pPr/>
              <a:t>2017/12/6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8112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567F1-1304-4BC9-A3CE-72E982CC07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2181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69100" y="274638"/>
            <a:ext cx="2124075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5288" y="274638"/>
            <a:ext cx="6221412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567F1-1304-4BC9-A3CE-72E982CC07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118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4334CB-57BC-4D5B-8614-E063E198B75C}" type="datetime1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6032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567F1-1304-4BC9-A3CE-72E982CC07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5797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567F1-1304-4BC9-A3CE-72E982CC07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8536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1600200"/>
            <a:ext cx="4171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9638" y="1600200"/>
            <a:ext cx="41735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567F1-1304-4BC9-A3CE-72E982CC07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8544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567F1-1304-4BC9-A3CE-72E982CC07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4128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567F1-1304-4BC9-A3CE-72E982CC07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8013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567F1-1304-4BC9-A3CE-72E982CC07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874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567F1-1304-4BC9-A3CE-72E982CC07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967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567F1-1304-4BC9-A3CE-72E982CC07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2183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8"/>
          <p:cNvGrpSpPr>
            <a:grpSpLocks/>
          </p:cNvGrpSpPr>
          <p:nvPr/>
        </p:nvGrpSpPr>
        <p:grpSpPr bwMode="auto">
          <a:xfrm>
            <a:off x="0" y="241300"/>
            <a:ext cx="9028113" cy="6621463"/>
            <a:chOff x="0" y="152"/>
            <a:chExt cx="5687" cy="4171"/>
          </a:xfrm>
        </p:grpSpPr>
        <p:pic>
          <p:nvPicPr>
            <p:cNvPr id="1030" name="Picture 2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782"/>
              <a:ext cx="703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31" name="Group 18"/>
            <p:cNvGrpSpPr>
              <a:grpSpLocks/>
            </p:cNvGrpSpPr>
            <p:nvPr/>
          </p:nvGrpSpPr>
          <p:grpSpPr bwMode="auto">
            <a:xfrm rot="5400000">
              <a:off x="2980" y="1897"/>
              <a:ext cx="300" cy="4399"/>
              <a:chOff x="4380" y="2475"/>
              <a:chExt cx="750" cy="6551"/>
            </a:xfrm>
          </p:grpSpPr>
          <p:cxnSp>
            <p:nvCxnSpPr>
              <p:cNvPr id="1037" name="AutoShape 19"/>
              <p:cNvCxnSpPr>
                <a:cxnSpLocks noChangeShapeType="1"/>
              </p:cNvCxnSpPr>
              <p:nvPr/>
            </p:nvCxnSpPr>
            <p:spPr bwMode="auto">
              <a:xfrm>
                <a:off x="4500" y="7276"/>
                <a:ext cx="450" cy="104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038" name="AutoShape 20"/>
              <p:cNvCxnSpPr>
                <a:cxnSpLocks noChangeShapeType="1"/>
              </p:cNvCxnSpPr>
              <p:nvPr/>
            </p:nvCxnSpPr>
            <p:spPr bwMode="auto">
              <a:xfrm flipH="1">
                <a:off x="4380" y="7380"/>
                <a:ext cx="570" cy="69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039" name="AutoShape 21"/>
              <p:cNvCxnSpPr>
                <a:cxnSpLocks noChangeShapeType="1"/>
              </p:cNvCxnSpPr>
              <p:nvPr/>
            </p:nvCxnSpPr>
            <p:spPr bwMode="auto">
              <a:xfrm>
                <a:off x="4380" y="7449"/>
                <a:ext cx="750" cy="81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040" name="AutoShape 22"/>
              <p:cNvCxnSpPr>
                <a:cxnSpLocks noChangeShapeType="1"/>
              </p:cNvCxnSpPr>
              <p:nvPr/>
            </p:nvCxnSpPr>
            <p:spPr bwMode="auto">
              <a:xfrm flipH="1">
                <a:off x="4500" y="7530"/>
                <a:ext cx="630" cy="81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041" name="AutoShape 23"/>
              <p:cNvCxnSpPr>
                <a:cxnSpLocks noChangeShapeType="1"/>
              </p:cNvCxnSpPr>
              <p:nvPr/>
            </p:nvCxnSpPr>
            <p:spPr bwMode="auto">
              <a:xfrm>
                <a:off x="4500" y="7611"/>
                <a:ext cx="420" cy="80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042" name="AutoShape 24"/>
              <p:cNvCxnSpPr>
                <a:cxnSpLocks noChangeShapeType="1"/>
              </p:cNvCxnSpPr>
              <p:nvPr/>
            </p:nvCxnSpPr>
            <p:spPr bwMode="auto">
              <a:xfrm flipH="1">
                <a:off x="4575" y="7691"/>
                <a:ext cx="345" cy="82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043" name="AutoShape 25"/>
              <p:cNvCxnSpPr>
                <a:cxnSpLocks noChangeShapeType="1"/>
              </p:cNvCxnSpPr>
              <p:nvPr/>
            </p:nvCxnSpPr>
            <p:spPr bwMode="auto">
              <a:xfrm>
                <a:off x="4575" y="7773"/>
                <a:ext cx="375" cy="81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044" name="AutoShape 26"/>
              <p:cNvCxnSpPr>
                <a:cxnSpLocks noChangeShapeType="1"/>
              </p:cNvCxnSpPr>
              <p:nvPr/>
            </p:nvCxnSpPr>
            <p:spPr bwMode="auto">
              <a:xfrm flipH="1">
                <a:off x="4500" y="7195"/>
                <a:ext cx="315" cy="81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045" name="AutoShape 27"/>
              <p:cNvCxnSpPr>
                <a:cxnSpLocks noChangeShapeType="1"/>
              </p:cNvCxnSpPr>
              <p:nvPr/>
            </p:nvCxnSpPr>
            <p:spPr bwMode="auto">
              <a:xfrm flipH="1">
                <a:off x="4725" y="7854"/>
                <a:ext cx="195" cy="81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046" name="AutoShape 28"/>
              <p:cNvCxnSpPr>
                <a:cxnSpLocks noChangeShapeType="1"/>
              </p:cNvCxnSpPr>
              <p:nvPr/>
            </p:nvCxnSpPr>
            <p:spPr bwMode="auto">
              <a:xfrm>
                <a:off x="4725" y="7935"/>
                <a:ext cx="0" cy="1091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047" name="AutoShape 29"/>
              <p:cNvCxnSpPr>
                <a:cxnSpLocks noChangeShapeType="1"/>
              </p:cNvCxnSpPr>
              <p:nvPr/>
            </p:nvCxnSpPr>
            <p:spPr bwMode="auto">
              <a:xfrm>
                <a:off x="4816" y="2475"/>
                <a:ext cx="0" cy="4717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pic>
          <p:nvPicPr>
            <p:cNvPr id="1032" name="Picture 3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4133"/>
              <a:ext cx="214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2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" y="3906"/>
              <a:ext cx="420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2"/>
            <p:cNvSpPr>
              <a:spLocks noChangeArrowheads="1"/>
            </p:cNvSpPr>
            <p:nvPr/>
          </p:nvSpPr>
          <p:spPr bwMode="auto">
            <a:xfrm>
              <a:off x="204" y="152"/>
              <a:ext cx="5398" cy="735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DAEEF3"/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204" y="935"/>
              <a:ext cx="5398" cy="2903"/>
            </a:xfrm>
            <a:prstGeom prst="rect">
              <a:avLst/>
            </a:prstGeom>
            <a:gradFill rotWithShape="1">
              <a:gsLst>
                <a:gs pos="0">
                  <a:srgbClr val="E7FFFD"/>
                </a:gs>
                <a:gs pos="50000">
                  <a:srgbClr val="FFFFFF"/>
                </a:gs>
                <a:gs pos="100000">
                  <a:srgbClr val="E7FFFD"/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AEEF3"/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pic>
          <p:nvPicPr>
            <p:cNvPr id="1036" name="Picture 26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" y="3942"/>
              <a:ext cx="292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74638"/>
            <a:ext cx="84359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600200"/>
            <a:ext cx="84978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47813" y="6453188"/>
            <a:ext cx="47783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oudy Old Style" panose="02020502050305020303" pitchFamily="18" charset="0"/>
              </a:defRPr>
            </a:lvl1pPr>
          </a:lstStyle>
          <a:p>
            <a:fld id="{E85567F1-1304-4BC9-A3CE-72E982CC07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5357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EB4E3"/>
        </a:buClr>
        <a:buFont typeface="Arial" panose="020B0604020202020204" pitchFamily="34" charset="0"/>
        <a:buChar char="●"/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EB4E3"/>
        </a:buClr>
        <a:buFont typeface="Arial" panose="020B0604020202020204" pitchFamily="34" charset="0"/>
        <a:buChar char="●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EB4E3"/>
        </a:buClr>
        <a:buFont typeface="Arial" panose="020B0604020202020204" pitchFamily="34" charset="0"/>
        <a:buChar char="●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EB4E3"/>
        </a:buClr>
        <a:buFont typeface="Arial" panose="020B0604020202020204" pitchFamily="34" charset="0"/>
        <a:buChar char="●"/>
        <a:defRPr kumimoji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EB4E3"/>
        </a:buClr>
        <a:buFont typeface="Arial" panose="020B0604020202020204" pitchFamily="34" charset="0"/>
        <a:buChar char="●"/>
        <a:defRPr kumimoji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EB4E3"/>
        </a:buClr>
        <a:buFont typeface="Arial" charset="0"/>
        <a:buChar char="●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EB4E3"/>
        </a:buClr>
        <a:buFont typeface="Arial" charset="0"/>
        <a:buChar char="●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EB4E3"/>
        </a:buClr>
        <a:buFont typeface="Arial" charset="0"/>
        <a:buChar char="●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EB4E3"/>
        </a:buClr>
        <a:buFont typeface="Arial" charset="0"/>
        <a:buChar char="●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kern="2600" baseline="0" dirty="0" smtClean="0">
                <a:latin typeface="Arial"/>
                <a:ea typeface="標楷體"/>
              </a:rPr>
              <a:t>第</a:t>
            </a:r>
            <a:r>
              <a:rPr lang="en-US" altLang="zh-TW" b="1" kern="2600" baseline="0" dirty="0" smtClean="0">
                <a:latin typeface="Arial"/>
                <a:ea typeface="標楷體"/>
              </a:rPr>
              <a:t>18</a:t>
            </a:r>
            <a:r>
              <a:rPr lang="zh-TW" altLang="en-US" b="1" kern="2600" baseline="0" dirty="0" smtClean="0">
                <a:latin typeface="Arial"/>
                <a:ea typeface="標楷體"/>
              </a:rPr>
              <a:t>章 防火牆與入侵偵測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TW" altLang="en-US" b="1" kern="2600" baseline="0" smtClean="0">
                <a:latin typeface="Arial"/>
                <a:ea typeface="標楷體"/>
              </a:rPr>
              <a:t>應用層防火牆</a:t>
            </a:r>
            <a:endParaRPr lang="zh-TW" altLang="en-US" b="1" kern="2600" baseline="0" smtClean="0">
              <a:latin typeface="Times New Roman"/>
              <a:ea typeface="標楷體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93096"/>
          </a:xfrm>
        </p:spPr>
        <p:txBody>
          <a:bodyPr>
            <a:normAutofit/>
          </a:bodyPr>
          <a:lstStyle/>
          <a:p>
            <a:pPr marR="0" lvl="0" rtl="0"/>
            <a:r>
              <a:rPr lang="zh-TW" altLang="en-US" b="1" kern="100" baseline="0" dirty="0" smtClean="0">
                <a:latin typeface="Arial"/>
                <a:ea typeface="標楷體"/>
              </a:rPr>
              <a:t>應用層防火牆則是根據每一個應用層協定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application-layer protocol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是否允許使用，以過濾封包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 </a:t>
            </a:r>
            <a:r>
              <a:rPr lang="zh-TW" altLang="en-US" b="1" kern="100" baseline="0" dirty="0" smtClean="0">
                <a:latin typeface="Arial"/>
                <a:ea typeface="標楷體"/>
              </a:rPr>
              <a:t>如圖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18-4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。應用層協定包含有</a:t>
            </a:r>
            <a:r>
              <a:rPr lang="en-US" altLang="zh-TW" b="1" kern="100" baseline="0" dirty="0" smtClean="0">
                <a:latin typeface="Arial"/>
                <a:ea typeface="標楷體"/>
              </a:rPr>
              <a:t>HTTP</a:t>
            </a:r>
            <a:r>
              <a:rPr lang="zh-TW" altLang="en-US" b="1" kern="100" baseline="0" dirty="0" smtClean="0">
                <a:latin typeface="Arial"/>
                <a:ea typeface="標楷體"/>
              </a:rPr>
              <a:t>、</a:t>
            </a:r>
            <a:r>
              <a:rPr lang="en-US" altLang="zh-TW" b="1" kern="100" baseline="0" dirty="0" smtClean="0">
                <a:latin typeface="Arial"/>
                <a:ea typeface="標楷體"/>
              </a:rPr>
              <a:t>Telnet</a:t>
            </a:r>
            <a:r>
              <a:rPr lang="zh-TW" altLang="en-US" b="1" kern="100" baseline="0" dirty="0" smtClean="0">
                <a:latin typeface="Arial"/>
                <a:ea typeface="標楷體"/>
              </a:rPr>
              <a:t>、</a:t>
            </a:r>
            <a:r>
              <a:rPr lang="en-US" altLang="zh-TW" b="1" kern="100" baseline="0" dirty="0" smtClean="0">
                <a:latin typeface="Arial"/>
                <a:ea typeface="標楷體"/>
              </a:rPr>
              <a:t>SMTP</a:t>
            </a:r>
            <a:r>
              <a:rPr lang="zh-TW" altLang="en-US" b="1" kern="100" baseline="0" dirty="0" smtClean="0">
                <a:latin typeface="Arial"/>
                <a:ea typeface="標楷體"/>
              </a:rPr>
              <a:t>、</a:t>
            </a:r>
            <a:r>
              <a:rPr lang="en-US" altLang="zh-TW" b="1" kern="100" baseline="0" dirty="0" smtClean="0">
                <a:latin typeface="Arial"/>
                <a:ea typeface="標楷體"/>
              </a:rPr>
              <a:t>FTP</a:t>
            </a:r>
            <a:r>
              <a:rPr lang="zh-TW" altLang="en-US" b="1" kern="100" baseline="0" dirty="0" smtClean="0">
                <a:latin typeface="Arial"/>
                <a:ea typeface="標楷體"/>
              </a:rPr>
              <a:t>等等協定，防火牆分別依據這些協定，設定管理規則。</a:t>
            </a:r>
          </a:p>
          <a:p>
            <a:pPr marR="0" lvl="0" rtl="0"/>
            <a:r>
              <a:rPr lang="zh-TW" altLang="en-US" b="1" kern="100" baseline="0" dirty="0" smtClean="0">
                <a:latin typeface="Arial"/>
                <a:ea typeface="標楷體"/>
              </a:rPr>
              <a:t>例如：防火牆可以允許來自網際網路的某一個來源</a:t>
            </a:r>
            <a:r>
              <a:rPr lang="en-US" altLang="zh-TW" b="1" kern="100" baseline="0" dirty="0" smtClean="0">
                <a:latin typeface="Arial"/>
                <a:ea typeface="標楷體"/>
              </a:rPr>
              <a:t>IP</a:t>
            </a:r>
            <a:r>
              <a:rPr lang="zh-TW" altLang="en-US" b="1" kern="100" baseline="0" dirty="0" smtClean="0">
                <a:latin typeface="Arial"/>
                <a:ea typeface="標楷體"/>
              </a:rPr>
              <a:t>位址使用</a:t>
            </a:r>
            <a:r>
              <a:rPr lang="en-US" altLang="zh-TW" b="1" kern="100" baseline="0" dirty="0" smtClean="0">
                <a:latin typeface="Arial"/>
                <a:ea typeface="標楷體"/>
              </a:rPr>
              <a:t>HTTP</a:t>
            </a:r>
            <a:r>
              <a:rPr lang="zh-TW" altLang="en-US" b="1" kern="100" baseline="0" dirty="0" smtClean="0">
                <a:latin typeface="Arial"/>
                <a:ea typeface="標楷體"/>
              </a:rPr>
              <a:t>協定以存取企業網路某一伺服器；但同時也可以拒絕它使用</a:t>
            </a:r>
            <a:r>
              <a:rPr lang="en-US" altLang="zh-TW" b="1" kern="100" baseline="0" dirty="0" smtClean="0">
                <a:latin typeface="Arial"/>
                <a:ea typeface="標楷體"/>
              </a:rPr>
              <a:t>Telnet</a:t>
            </a:r>
            <a:r>
              <a:rPr lang="zh-TW" altLang="en-US" b="1" kern="100" baseline="0" dirty="0" smtClean="0">
                <a:latin typeface="Arial"/>
                <a:ea typeface="標楷體"/>
              </a:rPr>
              <a:t>協定存取該伺服器。</a:t>
            </a:r>
            <a:endParaRPr lang="zh-TW" altLang="en-US" b="1" kern="100" baseline="0" dirty="0" smtClean="0">
              <a:latin typeface="Times New Roman"/>
              <a:ea typeface="標楷體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9E70-7A3A-4A88-904D-61470B013C5B}" type="datetime1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7864" y="4797152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圖 </a:t>
            </a:r>
            <a:r>
              <a:rPr lang="en-US" altLang="zh-TW" dirty="0"/>
              <a:t>18-4 </a:t>
            </a:r>
            <a:r>
              <a:rPr lang="zh-TW" altLang="zh-TW" dirty="0"/>
              <a:t>應用層防火牆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12776"/>
            <a:ext cx="6252767" cy="3250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TW" altLang="en-US" b="1" kern="2600" baseline="0" smtClean="0">
                <a:latin typeface="Arial"/>
                <a:ea typeface="標楷體"/>
              </a:rPr>
              <a:t>代理型防火牆</a:t>
            </a:r>
            <a:endParaRPr lang="zh-TW" altLang="en-US" b="1" kern="2600" baseline="0" smtClean="0">
              <a:latin typeface="Times New Roman"/>
              <a:ea typeface="標楷體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21088"/>
          </a:xfrm>
        </p:spPr>
        <p:txBody>
          <a:bodyPr>
            <a:normAutofit fontScale="92500" lnSpcReduction="20000"/>
          </a:bodyPr>
          <a:lstStyle/>
          <a:p>
            <a:pPr marR="0" lvl="0" rtl="0"/>
            <a:r>
              <a:rPr lang="zh-TW" altLang="en-US" b="1" kern="100" baseline="0" dirty="0" smtClean="0">
                <a:latin typeface="Arial"/>
                <a:ea typeface="標楷體"/>
              </a:rPr>
              <a:t>代理型防火牆一般稱為代理伺服器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proxy server 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，又稱為應用層閘道器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application gateway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。代理伺服器代理資料請求的客戶端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client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，向伺服器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(server)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存取資料，再傳給客戶端。</a:t>
            </a:r>
          </a:p>
          <a:p>
            <a:pPr marR="0" lvl="0" rtl="0"/>
            <a:r>
              <a:rPr lang="zh-TW" altLang="en-US" b="1" kern="100" baseline="0" dirty="0" smtClean="0">
                <a:latin typeface="Arial"/>
                <a:ea typeface="標楷體"/>
              </a:rPr>
              <a:t>如圖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18-5</a:t>
            </a:r>
            <a:r>
              <a:rPr lang="zh-TW" altLang="en-US" b="1" kern="100" baseline="0" dirty="0" smtClean="0">
                <a:latin typeface="Arial"/>
                <a:ea typeface="標楷體"/>
              </a:rPr>
              <a:t>所示，若企業內部網路的個人電腦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客戶端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，欲存取網際網路的伺服器，例如企業內部員工在企業內部網路，欲存取外部的網頁，透過代理伺服器的作業流程如下：</a:t>
            </a:r>
          </a:p>
          <a:p>
            <a:pPr marR="0" lvl="0" rtl="0"/>
            <a:r>
              <a:rPr lang="en-US" altLang="zh-TW" b="1" kern="100" baseline="0" dirty="0" smtClean="0">
                <a:latin typeface="Arial"/>
                <a:ea typeface="標楷體"/>
              </a:rPr>
              <a:t>(1)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先將封包送至代理伺服器，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(2)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代理伺服器將資料傳送至外部伺服器，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(3)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伺服器傳回資料給代理伺服器，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(4)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代理伺服器將資料轉送給資料請求的客戶端個人電腦。</a:t>
            </a:r>
            <a:endParaRPr lang="zh-TW" altLang="en-US" b="1" kern="100" baseline="0" dirty="0" smtClean="0">
              <a:latin typeface="Times New Roman"/>
              <a:ea typeface="標楷體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424B-2947-4922-BCB0-75C3DF45A4AE}" type="datetime1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203848" y="4941168"/>
            <a:ext cx="27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圖 </a:t>
            </a:r>
            <a:r>
              <a:rPr lang="en-US" altLang="zh-TW" dirty="0"/>
              <a:t>18-5 </a:t>
            </a:r>
            <a:r>
              <a:rPr lang="zh-TW" altLang="zh-TW" dirty="0"/>
              <a:t>代理型防火牆原理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37900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24744"/>
            <a:ext cx="5719431" cy="377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TW" b="1" kern="2600" baseline="0" smtClean="0">
                <a:latin typeface="Arial"/>
                <a:ea typeface="標楷體"/>
              </a:rPr>
              <a:t>IE</a:t>
            </a:r>
            <a:r>
              <a:rPr lang="zh-TW" altLang="en-US" b="1" kern="2600" baseline="0" smtClean="0">
                <a:latin typeface="Arial"/>
                <a:ea typeface="標楷體"/>
              </a:rPr>
              <a:t>瀏覽器代理伺服器之設定</a:t>
            </a:r>
            <a:endParaRPr lang="zh-TW" altLang="en-US" b="1" kern="2600" baseline="0" smtClean="0">
              <a:latin typeface="Times New Roman"/>
              <a:ea typeface="標楷體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TW" altLang="en-US" b="1" kern="100" baseline="0" smtClean="0">
                <a:latin typeface="Arial"/>
                <a:ea typeface="標楷體"/>
              </a:rPr>
              <a:t>使用</a:t>
            </a:r>
            <a:r>
              <a:rPr lang="en-US" altLang="zh-TW" b="1" kern="100" baseline="0" smtClean="0">
                <a:latin typeface="Arial"/>
                <a:ea typeface="標楷體"/>
              </a:rPr>
              <a:t>Windows </a:t>
            </a:r>
            <a:r>
              <a:rPr lang="zh-TW" altLang="en-US" b="1" kern="100" baseline="0" smtClean="0">
                <a:latin typeface="Arial"/>
                <a:ea typeface="標楷體"/>
              </a:rPr>
              <a:t>作業系統之</a:t>
            </a:r>
            <a:r>
              <a:rPr lang="en-US" altLang="zh-TW" b="1" kern="100" baseline="0" smtClean="0">
                <a:latin typeface="Arial"/>
                <a:ea typeface="標楷體"/>
              </a:rPr>
              <a:t>IE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(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Internet Explorer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) </a:t>
            </a:r>
            <a:r>
              <a:rPr lang="zh-TW" altLang="en-US" b="1" kern="100" baseline="0" smtClean="0">
                <a:latin typeface="Arial"/>
                <a:ea typeface="標楷體"/>
              </a:rPr>
              <a:t>瀏覽器，設定代理伺服器的步驟為： </a:t>
            </a:r>
            <a:r>
              <a:rPr lang="en-US" altLang="zh-TW" b="1" kern="100" baseline="0" smtClean="0">
                <a:latin typeface="Arial"/>
                <a:ea typeface="標楷體"/>
              </a:rPr>
              <a:t>IE -&gt; </a:t>
            </a:r>
            <a:r>
              <a:rPr lang="zh-TW" altLang="en-US" b="1" kern="100" baseline="0" smtClean="0">
                <a:latin typeface="Arial"/>
                <a:ea typeface="標楷體"/>
              </a:rPr>
              <a:t>工具 </a:t>
            </a:r>
            <a:r>
              <a:rPr lang="en-US" altLang="zh-TW" b="1" kern="100" baseline="0" smtClean="0">
                <a:latin typeface="Arial"/>
                <a:ea typeface="標楷體"/>
              </a:rPr>
              <a:t>-&gt; </a:t>
            </a:r>
            <a:r>
              <a:rPr lang="zh-TW" altLang="en-US" b="1" kern="100" baseline="0" smtClean="0">
                <a:latin typeface="Arial"/>
                <a:ea typeface="標楷體"/>
              </a:rPr>
              <a:t>網際網路選項 </a:t>
            </a:r>
            <a:r>
              <a:rPr lang="en-US" altLang="zh-TW" b="1" kern="100" baseline="0" smtClean="0">
                <a:latin typeface="Arial"/>
                <a:ea typeface="標楷體"/>
              </a:rPr>
              <a:t>-&gt; </a:t>
            </a:r>
            <a:r>
              <a:rPr lang="zh-TW" altLang="en-US" b="1" kern="100" baseline="0" smtClean="0">
                <a:latin typeface="Arial"/>
                <a:ea typeface="標楷體"/>
              </a:rPr>
              <a:t>連線 </a:t>
            </a:r>
            <a:r>
              <a:rPr lang="en-US" altLang="zh-TW" b="1" kern="100" baseline="0" smtClean="0">
                <a:latin typeface="Arial"/>
                <a:ea typeface="標楷體"/>
              </a:rPr>
              <a:t>-&gt; LAN</a:t>
            </a:r>
            <a:r>
              <a:rPr lang="zh-TW" altLang="en-US" b="1" kern="100" baseline="0" smtClean="0">
                <a:latin typeface="Arial"/>
                <a:ea typeface="標楷體"/>
              </a:rPr>
              <a:t>設定</a:t>
            </a:r>
            <a:r>
              <a:rPr lang="en-US" altLang="zh-TW" b="1" kern="100" baseline="0" smtClean="0">
                <a:latin typeface="Arial"/>
                <a:ea typeface="標楷體"/>
              </a:rPr>
              <a:t>(L)</a:t>
            </a:r>
            <a:r>
              <a:rPr lang="zh-TW" altLang="en-US" b="1" kern="100" baseline="0" smtClean="0">
                <a:latin typeface="Arial"/>
                <a:ea typeface="標楷體"/>
              </a:rPr>
              <a:t>。如圖 </a:t>
            </a:r>
            <a:r>
              <a:rPr lang="en-US" altLang="zh-TW" b="1" kern="100" baseline="0" smtClean="0">
                <a:latin typeface="Arial"/>
                <a:ea typeface="標楷體"/>
              </a:rPr>
              <a:t>18-6</a:t>
            </a:r>
            <a:r>
              <a:rPr lang="zh-TW" altLang="en-US" b="1" kern="100" baseline="0" smtClean="0">
                <a:latin typeface="Arial"/>
                <a:ea typeface="標楷體"/>
              </a:rPr>
              <a:t> 所示， </a:t>
            </a:r>
            <a:r>
              <a:rPr lang="en-US" altLang="zh-TW" b="1" kern="100" baseline="0" smtClean="0">
                <a:latin typeface="Arial"/>
                <a:ea typeface="標楷體"/>
              </a:rPr>
              <a:t>http://10.166.210.21</a:t>
            </a:r>
            <a:r>
              <a:rPr lang="zh-TW" altLang="en-US" b="1" kern="100" baseline="0" smtClean="0">
                <a:latin typeface="Arial"/>
                <a:ea typeface="標楷體"/>
              </a:rPr>
              <a:t>即是代理伺服器之位址，代理使用者存取資料。</a:t>
            </a:r>
            <a:endParaRPr lang="zh-TW" altLang="en-US" b="1" kern="100" baseline="0" smtClean="0">
              <a:latin typeface="Times New Roman"/>
              <a:ea typeface="標楷體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E012-A405-466E-B7F7-21B22BEB9752}" type="datetime1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67744" y="4941168"/>
            <a:ext cx="458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圖</a:t>
            </a:r>
            <a:r>
              <a:rPr lang="en-US" altLang="zh-TW" dirty="0"/>
              <a:t> 18-6 Windows IE</a:t>
            </a:r>
            <a:r>
              <a:rPr lang="zh-TW" altLang="zh-TW" dirty="0"/>
              <a:t>瀏覽器代理伺服器之設定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628800"/>
            <a:ext cx="3868942" cy="316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TW" altLang="en-US" b="1" kern="2600" baseline="0" smtClean="0">
                <a:latin typeface="Arial"/>
                <a:ea typeface="標楷體"/>
              </a:rPr>
              <a:t>防火牆</a:t>
            </a:r>
            <a:r>
              <a:rPr lang="en-US" altLang="zh-TW" b="1" kern="2600" baseline="0" smtClean="0">
                <a:latin typeface="Arial"/>
                <a:ea typeface="標楷體"/>
              </a:rPr>
              <a:t>NAT </a:t>
            </a:r>
            <a:r>
              <a:rPr lang="zh-TW" altLang="en-US" b="1" kern="2600" baseline="0" smtClean="0">
                <a:latin typeface="Arial"/>
                <a:ea typeface="標楷體"/>
              </a:rPr>
              <a:t>功能</a:t>
            </a:r>
            <a:endParaRPr lang="zh-TW" altLang="en-US" b="1" kern="2600" baseline="0" smtClean="0">
              <a:latin typeface="Times New Roman"/>
              <a:ea typeface="標楷體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TW" altLang="en-US" b="1" kern="100" baseline="0" smtClean="0">
                <a:latin typeface="Arial"/>
                <a:ea typeface="標楷體"/>
              </a:rPr>
              <a:t>大部分防火牆皆有建置</a:t>
            </a:r>
            <a:r>
              <a:rPr lang="en-US" altLang="zh-TW" b="1" kern="100" baseline="0" smtClean="0">
                <a:latin typeface="Arial"/>
                <a:ea typeface="標楷體"/>
              </a:rPr>
              <a:t>NAT </a:t>
            </a:r>
            <a:r>
              <a:rPr lang="zh-TW" altLang="en-US" b="1" kern="100" baseline="0" smtClean="0">
                <a:latin typeface="Arial"/>
                <a:ea typeface="標楷體"/>
              </a:rPr>
              <a:t>功能。如圖 </a:t>
            </a:r>
            <a:r>
              <a:rPr lang="en-US" altLang="zh-TW" b="1" kern="100" baseline="0" smtClean="0">
                <a:latin typeface="Arial"/>
                <a:ea typeface="標楷體"/>
              </a:rPr>
              <a:t>18-7</a:t>
            </a:r>
            <a:r>
              <a:rPr lang="zh-TW" altLang="en-US" b="1" kern="100" baseline="0" smtClean="0">
                <a:latin typeface="Arial"/>
                <a:ea typeface="標楷體"/>
              </a:rPr>
              <a:t> 所示，防火牆具有 </a:t>
            </a:r>
            <a:r>
              <a:rPr lang="en-US" altLang="zh-TW" b="1" kern="100" baseline="0" smtClean="0">
                <a:latin typeface="Arial"/>
                <a:ea typeface="標楷體"/>
              </a:rPr>
              <a:t>NAT </a:t>
            </a:r>
            <a:r>
              <a:rPr lang="zh-TW" altLang="en-US" b="1" kern="100" baseline="0" smtClean="0">
                <a:latin typeface="Arial"/>
                <a:ea typeface="標楷體"/>
              </a:rPr>
              <a:t>功能，對外的 </a:t>
            </a:r>
            <a:r>
              <a:rPr lang="en-US" altLang="zh-TW" b="1" kern="100" baseline="0" smtClean="0">
                <a:latin typeface="Arial"/>
                <a:ea typeface="標楷體"/>
              </a:rPr>
              <a:t>IP </a:t>
            </a:r>
            <a:r>
              <a:rPr lang="zh-TW" altLang="en-US" b="1" kern="100" baseline="0" smtClean="0">
                <a:latin typeface="Arial"/>
                <a:ea typeface="標楷體"/>
              </a:rPr>
              <a:t>位址是 </a:t>
            </a:r>
            <a:r>
              <a:rPr lang="en-US" altLang="zh-TW" b="1" kern="100" baseline="0" smtClean="0">
                <a:latin typeface="Arial"/>
                <a:ea typeface="標楷體"/>
              </a:rPr>
              <a:t>202.166.43.110</a:t>
            </a:r>
            <a:r>
              <a:rPr lang="zh-TW" altLang="en-US" b="1" kern="100" baseline="0" smtClean="0">
                <a:latin typeface="Arial"/>
                <a:ea typeface="標楷體"/>
              </a:rPr>
              <a:t>，而內部的真正 </a:t>
            </a:r>
            <a:r>
              <a:rPr lang="en-US" altLang="zh-TW" b="1" kern="100" baseline="0" smtClean="0">
                <a:latin typeface="Arial"/>
                <a:ea typeface="標楷體"/>
              </a:rPr>
              <a:t>IP </a:t>
            </a:r>
            <a:r>
              <a:rPr lang="zh-TW" altLang="en-US" b="1" kern="100" baseline="0" smtClean="0">
                <a:latin typeface="Arial"/>
                <a:ea typeface="標楷體"/>
              </a:rPr>
              <a:t>位址是在 </a:t>
            </a:r>
            <a:r>
              <a:rPr lang="en-US" altLang="zh-TW" b="1" kern="100" baseline="0" smtClean="0">
                <a:latin typeface="Arial"/>
                <a:ea typeface="標楷體"/>
              </a:rPr>
              <a:t>10.166.210.10 ~10.166.210.20</a:t>
            </a:r>
            <a:r>
              <a:rPr lang="zh-TW" altLang="en-US" b="1" kern="100" baseline="0" smtClean="0">
                <a:latin typeface="Arial"/>
                <a:ea typeface="標楷體"/>
              </a:rPr>
              <a:t>之間，其對外的 </a:t>
            </a:r>
            <a:r>
              <a:rPr lang="en-US" altLang="zh-TW" b="1" kern="100" baseline="0" smtClean="0">
                <a:latin typeface="Arial"/>
                <a:ea typeface="標楷體"/>
              </a:rPr>
              <a:t>IP </a:t>
            </a:r>
            <a:r>
              <a:rPr lang="zh-TW" altLang="en-US" b="1" kern="100" baseline="0" smtClean="0">
                <a:latin typeface="Arial"/>
                <a:ea typeface="標楷體"/>
              </a:rPr>
              <a:t>位址皆是以 </a:t>
            </a:r>
            <a:r>
              <a:rPr lang="en-US" altLang="zh-TW" b="1" kern="100" baseline="0" smtClean="0">
                <a:latin typeface="Arial"/>
                <a:ea typeface="標楷體"/>
              </a:rPr>
              <a:t>202.166.43.110 </a:t>
            </a:r>
            <a:r>
              <a:rPr lang="zh-TW" altLang="en-US" b="1" kern="100" baseline="0" smtClean="0">
                <a:latin typeface="Arial"/>
                <a:ea typeface="標楷體"/>
              </a:rPr>
              <a:t>做為代表。</a:t>
            </a:r>
            <a:endParaRPr lang="zh-TW" altLang="en-US" b="1" kern="100" baseline="0" smtClean="0">
              <a:latin typeface="Times New Roman"/>
              <a:ea typeface="標楷體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C822-3ED8-4621-A75E-D8BA36A0E1F5}" type="datetime1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TW" altLang="en-US" b="1" kern="2600" baseline="0" smtClean="0">
                <a:latin typeface="Arial"/>
                <a:ea typeface="標楷體"/>
              </a:rPr>
              <a:t> </a:t>
            </a:r>
            <a:r>
              <a:rPr lang="en-US" altLang="zh-TW" b="1" kern="2600" baseline="0" smtClean="0">
                <a:latin typeface="Arial"/>
                <a:ea typeface="標楷體"/>
              </a:rPr>
              <a:t>18.4 </a:t>
            </a:r>
            <a:r>
              <a:rPr lang="zh-TW" altLang="en-US" b="1" kern="2600" baseline="0" smtClean="0">
                <a:latin typeface="Arial"/>
                <a:ea typeface="標楷體"/>
              </a:rPr>
              <a:t>防火牆建置類型</a:t>
            </a:r>
            <a:endParaRPr lang="zh-TW" altLang="en-US" b="1" kern="2600" baseline="0" smtClean="0">
              <a:latin typeface="Times New Roman"/>
              <a:ea typeface="標楷體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TW" altLang="en-US" b="1" kern="100" baseline="0" smtClean="0">
                <a:latin typeface="Arial"/>
                <a:ea typeface="標楷體"/>
              </a:rPr>
              <a:t>基本上，防火牆之建置，可分為三種類型：防禦主機防火牆 </a:t>
            </a:r>
            <a:r>
              <a:rPr lang="en-US" altLang="zh-TW" b="1" kern="100" baseline="0" smtClean="0">
                <a:latin typeface="Arial"/>
                <a:ea typeface="標楷體"/>
              </a:rPr>
              <a:t>(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bastion host firewall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)</a:t>
            </a:r>
            <a:r>
              <a:rPr lang="zh-TW" altLang="en-US" b="1" kern="100" baseline="0" smtClean="0">
                <a:latin typeface="Arial"/>
                <a:ea typeface="標楷體"/>
              </a:rPr>
              <a:t>、屏障式防火牆 </a:t>
            </a:r>
            <a:r>
              <a:rPr lang="en-US" altLang="zh-TW" b="1" kern="100" baseline="0" smtClean="0">
                <a:latin typeface="Arial"/>
                <a:ea typeface="標楷體"/>
              </a:rPr>
              <a:t>(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screened host firewall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) </a:t>
            </a:r>
            <a:r>
              <a:rPr lang="zh-TW" altLang="en-US" b="1" kern="100" baseline="0" smtClean="0">
                <a:latin typeface="Arial"/>
                <a:ea typeface="標楷體"/>
              </a:rPr>
              <a:t>與屏障式子網路防火牆 </a:t>
            </a:r>
            <a:r>
              <a:rPr lang="en-US" altLang="zh-TW" b="1" kern="100" baseline="0" smtClean="0">
                <a:latin typeface="Arial"/>
                <a:ea typeface="標楷體"/>
              </a:rPr>
              <a:t>(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screened subnet firewall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)</a:t>
            </a:r>
            <a:r>
              <a:rPr lang="zh-TW" altLang="en-US" b="1" kern="100" baseline="0" smtClean="0">
                <a:latin typeface="Arial"/>
                <a:ea typeface="標楷體"/>
              </a:rPr>
              <a:t>，以下分別說明。</a:t>
            </a:r>
            <a:endParaRPr lang="zh-TW" altLang="en-US" b="1" kern="100" baseline="0" smtClean="0">
              <a:latin typeface="Times New Roman"/>
              <a:ea typeface="標楷體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FCA5-CB7B-48FD-A829-1DF3838BD5CC}" type="datetime1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19872" y="4941168"/>
            <a:ext cx="25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圖 </a:t>
            </a:r>
            <a:r>
              <a:rPr lang="en-US" altLang="zh-TW" dirty="0"/>
              <a:t>18-7 </a:t>
            </a:r>
            <a:r>
              <a:rPr lang="zh-TW" altLang="zh-TW" dirty="0"/>
              <a:t>防火牆</a:t>
            </a:r>
            <a:r>
              <a:rPr lang="en-US" altLang="zh-TW" dirty="0"/>
              <a:t>NAT </a:t>
            </a:r>
            <a:r>
              <a:rPr lang="zh-TW" altLang="zh-TW" dirty="0"/>
              <a:t>功能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6323454" cy="333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TW" b="1" kern="2600" baseline="0" smtClean="0">
                <a:latin typeface="Arial"/>
                <a:ea typeface="標楷體"/>
              </a:rPr>
              <a:t>18.4.1 </a:t>
            </a:r>
            <a:r>
              <a:rPr lang="zh-TW" altLang="en-US" b="1" kern="2600" baseline="0" smtClean="0">
                <a:latin typeface="Arial"/>
                <a:ea typeface="標楷體"/>
              </a:rPr>
              <a:t>防禦主機防火牆</a:t>
            </a:r>
            <a:endParaRPr lang="zh-TW" altLang="en-US" b="1" kern="2600" baseline="0" smtClean="0">
              <a:latin typeface="Times New Roman"/>
              <a:ea typeface="標楷體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zh-TW" altLang="en-US" b="1" kern="100" baseline="0" smtClean="0">
                <a:latin typeface="Arial"/>
                <a:ea typeface="標楷體"/>
              </a:rPr>
              <a:t>防禦主機防火牆 </a:t>
            </a:r>
            <a:r>
              <a:rPr lang="en-US" altLang="zh-TW" b="1" kern="100" baseline="0" smtClean="0">
                <a:latin typeface="Arial"/>
                <a:ea typeface="標楷體"/>
              </a:rPr>
              <a:t>(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bastion host firewall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)</a:t>
            </a:r>
            <a:r>
              <a:rPr lang="zh-TW" altLang="en-US" b="1" kern="100" baseline="0" smtClean="0">
                <a:latin typeface="Arial"/>
                <a:ea typeface="標楷體"/>
              </a:rPr>
              <a:t> 之建置，在保衛主機之安全操作環境，具有完整之系統操作程序與良好管理系統。</a:t>
            </a:r>
          </a:p>
          <a:p>
            <a:pPr marR="0" lvl="0" rtl="0"/>
            <a:r>
              <a:rPr lang="zh-TW" altLang="en-US" b="1" kern="100" baseline="0" smtClean="0">
                <a:latin typeface="Arial"/>
                <a:ea typeface="標楷體"/>
              </a:rPr>
              <a:t>防禦主機防火牆是封包過濾器與應用層防火牆的結合，依照防火牆規則以過濾封包──拒絕或接受封包，並處理應用程式之需求，如 </a:t>
            </a:r>
            <a:r>
              <a:rPr lang="en-US" altLang="zh-TW" b="1" kern="100" baseline="0" smtClean="0">
                <a:latin typeface="Arial"/>
                <a:ea typeface="標楷體"/>
              </a:rPr>
              <a:t>HTTP</a:t>
            </a:r>
            <a:r>
              <a:rPr lang="zh-TW" altLang="en-US" b="1" kern="100" baseline="0" smtClean="0">
                <a:latin typeface="Arial"/>
                <a:ea typeface="標楷體"/>
              </a:rPr>
              <a:t>連線、</a:t>
            </a:r>
            <a:r>
              <a:rPr lang="en-US" altLang="zh-TW" b="1" kern="100" baseline="0" smtClean="0">
                <a:latin typeface="Arial"/>
                <a:ea typeface="標楷體"/>
              </a:rPr>
              <a:t>FTP</a:t>
            </a:r>
            <a:r>
              <a:rPr lang="zh-TW" altLang="en-US" b="1" kern="100" baseline="0" smtClean="0">
                <a:latin typeface="Arial"/>
                <a:ea typeface="標楷體"/>
              </a:rPr>
              <a:t>連線、</a:t>
            </a:r>
            <a:r>
              <a:rPr lang="en-US" altLang="zh-TW" b="1" kern="100" baseline="0" smtClean="0">
                <a:latin typeface="Arial"/>
                <a:ea typeface="標楷體"/>
              </a:rPr>
              <a:t>Telnet </a:t>
            </a:r>
            <a:r>
              <a:rPr lang="zh-TW" altLang="en-US" b="1" kern="100" baseline="0" smtClean="0">
                <a:latin typeface="Arial"/>
                <a:ea typeface="標楷體"/>
              </a:rPr>
              <a:t>連線等需求。</a:t>
            </a:r>
          </a:p>
          <a:p>
            <a:pPr marR="0" lvl="0" rtl="0"/>
            <a:r>
              <a:rPr lang="zh-TW" altLang="en-US" b="1" kern="100" baseline="0" smtClean="0">
                <a:latin typeface="Arial"/>
                <a:ea typeface="標楷體"/>
              </a:rPr>
              <a:t>防禦主機防火牆可分為單介面卡與雙介面卡機制，圖 </a:t>
            </a:r>
            <a:r>
              <a:rPr lang="en-US" altLang="zh-TW" b="1" kern="100" baseline="0" smtClean="0">
                <a:latin typeface="Arial"/>
                <a:ea typeface="標楷體"/>
              </a:rPr>
              <a:t>18-8</a:t>
            </a:r>
            <a:r>
              <a:rPr lang="zh-TW" altLang="en-US" b="1" kern="100" baseline="0" smtClean="0">
                <a:latin typeface="Arial"/>
                <a:ea typeface="標楷體"/>
              </a:rPr>
              <a:t>表示雙介面卡防禦主機防火牆，內外網路資訊之傳輸須經由防禦主機防火牆之轉送，具有隔離資訊之安全功能。</a:t>
            </a:r>
            <a:endParaRPr lang="zh-TW" altLang="en-US" b="1" kern="100" baseline="0" smtClean="0">
              <a:latin typeface="Times New Roman"/>
              <a:ea typeface="標楷體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162B-89CE-463C-A7D9-AEF9AA5D4C50}" type="datetime1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TW" altLang="en-US" b="1" kern="2600" baseline="0" dirty="0" smtClean="0">
                <a:latin typeface="Arial"/>
                <a:ea typeface="標楷體"/>
              </a:rPr>
              <a:t>第</a:t>
            </a:r>
            <a:r>
              <a:rPr lang="en-US" altLang="zh-TW" b="1" kern="2600" baseline="0" dirty="0" smtClean="0">
                <a:latin typeface="Arial"/>
                <a:ea typeface="標楷體"/>
              </a:rPr>
              <a:t>18</a:t>
            </a:r>
            <a:r>
              <a:rPr lang="zh-TW" altLang="en-US" b="1" kern="2600" baseline="0" dirty="0" smtClean="0">
                <a:latin typeface="Arial"/>
                <a:ea typeface="標楷體"/>
              </a:rPr>
              <a:t>章 防火牆與入侵偵測</a:t>
            </a:r>
            <a:endParaRPr lang="zh-TW" altLang="en-US" b="1" kern="2600" baseline="0" dirty="0" smtClean="0">
              <a:latin typeface="Times New Roman"/>
              <a:ea typeface="標楷體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R="0" lvl="0" rtl="0"/>
            <a:r>
              <a:rPr lang="zh-TW" altLang="en-US" b="1" kern="100" baseline="0" smtClean="0">
                <a:latin typeface="Arial"/>
                <a:ea typeface="標楷體"/>
              </a:rPr>
              <a:t>本章使用非技術性說明防火牆與入侵偵測相關基本概念，其涵蓋內容是資訊、科技、或管理學門皆應具備之知識。本章並包含防火牆管理、入侵偵測系統基本原理、以及整合式威脅管理等，使讀者增強網路安全基本觀念。</a:t>
            </a:r>
          </a:p>
          <a:p>
            <a:pPr marR="0" lvl="0" rtl="0"/>
            <a:endParaRPr lang="zh-TW" altLang="en-US" b="1" kern="100" baseline="0" smtClean="0">
              <a:latin typeface="Times New Roman"/>
              <a:ea typeface="標楷體"/>
            </a:endParaRPr>
          </a:p>
          <a:p>
            <a:pPr marR="0" lvl="0" rtl="0"/>
            <a:r>
              <a:rPr lang="en-US" altLang="zh-TW" b="1" kern="100" baseline="0" smtClean="0">
                <a:latin typeface="Arial"/>
                <a:ea typeface="標楷體"/>
              </a:rPr>
              <a:t>18.1 </a:t>
            </a:r>
            <a:r>
              <a:rPr lang="zh-TW" altLang="en-US" b="1" kern="100" baseline="0" smtClean="0">
                <a:latin typeface="Arial"/>
                <a:ea typeface="標楷體"/>
              </a:rPr>
              <a:t>防火牆簡介</a:t>
            </a:r>
          </a:p>
          <a:p>
            <a:pPr marR="0" lvl="0" rtl="0"/>
            <a:r>
              <a:rPr lang="en-US" altLang="zh-TW" b="1" kern="100" baseline="0" smtClean="0">
                <a:latin typeface="Arial"/>
                <a:ea typeface="標楷體"/>
              </a:rPr>
              <a:t>18.2 </a:t>
            </a:r>
            <a:r>
              <a:rPr lang="zh-TW" altLang="en-US" b="1" kern="100" baseline="0" smtClean="0">
                <a:latin typeface="Arial"/>
                <a:ea typeface="標楷體"/>
              </a:rPr>
              <a:t>防火牆分類</a:t>
            </a:r>
          </a:p>
          <a:p>
            <a:pPr marR="0" lvl="0" rtl="0"/>
            <a:r>
              <a:rPr lang="en-US" altLang="zh-TW" b="1" kern="100" baseline="0" smtClean="0">
                <a:latin typeface="Arial"/>
                <a:ea typeface="標楷體"/>
              </a:rPr>
              <a:t>18.3 </a:t>
            </a:r>
            <a:r>
              <a:rPr lang="zh-TW" altLang="en-US" b="1" kern="100" baseline="0" smtClean="0">
                <a:latin typeface="Arial"/>
                <a:ea typeface="標楷體"/>
              </a:rPr>
              <a:t>防火牆原理</a:t>
            </a:r>
          </a:p>
          <a:p>
            <a:pPr marR="0" lvl="0" rtl="0"/>
            <a:r>
              <a:rPr lang="en-US" altLang="zh-TW" b="1" kern="100" baseline="0" smtClean="0">
                <a:latin typeface="Arial"/>
                <a:ea typeface="標楷體"/>
              </a:rPr>
              <a:t>18.4 </a:t>
            </a:r>
            <a:r>
              <a:rPr lang="zh-TW" altLang="en-US" b="1" kern="100" baseline="0" smtClean="0">
                <a:latin typeface="Arial"/>
                <a:ea typeface="標楷體"/>
              </a:rPr>
              <a:t>防火牆設置類型</a:t>
            </a:r>
          </a:p>
          <a:p>
            <a:pPr marR="0" lvl="0" rtl="0"/>
            <a:r>
              <a:rPr lang="en-US" altLang="zh-TW" b="1" kern="100" baseline="0" smtClean="0">
                <a:latin typeface="Arial"/>
                <a:ea typeface="標楷體"/>
              </a:rPr>
              <a:t>18.5 </a:t>
            </a:r>
            <a:r>
              <a:rPr lang="zh-TW" altLang="en-US" b="1" kern="100" baseline="0" smtClean="0">
                <a:latin typeface="Arial"/>
                <a:ea typeface="標楷體"/>
              </a:rPr>
              <a:t>防火牆管理</a:t>
            </a:r>
          </a:p>
          <a:p>
            <a:pPr marR="0" lvl="0" rtl="0"/>
            <a:r>
              <a:rPr lang="en-US" altLang="zh-TW" b="1" kern="100" baseline="0" smtClean="0">
                <a:latin typeface="Arial"/>
                <a:ea typeface="標楷體"/>
              </a:rPr>
              <a:t>18.6 </a:t>
            </a:r>
            <a:r>
              <a:rPr lang="zh-TW" altLang="en-US" b="1" kern="100" baseline="0" smtClean="0">
                <a:latin typeface="Arial"/>
                <a:ea typeface="標楷體"/>
              </a:rPr>
              <a:t>入侵偵測系統</a:t>
            </a:r>
          </a:p>
          <a:p>
            <a:pPr marR="0" lvl="0" rtl="0"/>
            <a:r>
              <a:rPr lang="en-US" altLang="zh-TW" b="1" kern="100" baseline="0" smtClean="0">
                <a:latin typeface="Arial"/>
                <a:ea typeface="標楷體"/>
              </a:rPr>
              <a:t>18.7 </a:t>
            </a:r>
            <a:r>
              <a:rPr lang="zh-TW" altLang="en-US" b="1" kern="100" baseline="0" smtClean="0">
                <a:latin typeface="Arial"/>
                <a:ea typeface="標楷體"/>
              </a:rPr>
              <a:t>整合式威脅管理</a:t>
            </a:r>
            <a:endParaRPr lang="zh-TW" altLang="en-US" b="1" kern="100" baseline="0" smtClean="0">
              <a:latin typeface="Times New Roman"/>
              <a:ea typeface="標楷體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A5FB-1C74-444B-BD3A-FC778C181EAD}" type="datetime1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03848" y="5013176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圖 </a:t>
            </a:r>
            <a:r>
              <a:rPr lang="en-US" altLang="zh-TW" dirty="0"/>
              <a:t>18-8</a:t>
            </a:r>
            <a:r>
              <a:rPr lang="zh-TW" altLang="zh-TW" dirty="0"/>
              <a:t>防禦主機防火牆建置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916" y="1268760"/>
            <a:ext cx="6650835" cy="345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TW" b="1" kern="2600" baseline="0" smtClean="0">
                <a:latin typeface="Arial"/>
                <a:ea typeface="標楷體"/>
              </a:rPr>
              <a:t>18.4.2 </a:t>
            </a:r>
            <a:r>
              <a:rPr lang="zh-TW" altLang="en-US" b="1" kern="2600" baseline="0" smtClean="0">
                <a:latin typeface="Arial"/>
                <a:ea typeface="標楷體"/>
              </a:rPr>
              <a:t>屏障式防火牆</a:t>
            </a:r>
            <a:endParaRPr lang="zh-TW" altLang="en-US" b="1" kern="2600" baseline="0" smtClean="0">
              <a:latin typeface="Times New Roman"/>
              <a:ea typeface="標楷體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TW" altLang="en-US" b="1" kern="100" baseline="0" smtClean="0">
                <a:latin typeface="Arial"/>
                <a:ea typeface="標楷體"/>
              </a:rPr>
              <a:t>屏障式防火牆 </a:t>
            </a:r>
            <a:r>
              <a:rPr lang="en-US" altLang="zh-TW" b="1" kern="100" baseline="0" smtClean="0">
                <a:latin typeface="Arial"/>
                <a:ea typeface="標楷體"/>
              </a:rPr>
              <a:t>(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screened host firewall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)</a:t>
            </a:r>
            <a:r>
              <a:rPr lang="zh-TW" altLang="en-US" b="1" kern="100" baseline="0" smtClean="0">
                <a:latin typeface="Arial"/>
                <a:ea typeface="標楷體"/>
              </a:rPr>
              <a:t> 之建置，是在防禦主機防火牆之前再加上過濾路由器 </a:t>
            </a:r>
            <a:r>
              <a:rPr lang="en-US" altLang="zh-TW" b="1" kern="100" baseline="0" smtClean="0">
                <a:latin typeface="Arial"/>
                <a:ea typeface="標楷體"/>
              </a:rPr>
              <a:t>(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filtering router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)</a:t>
            </a:r>
            <a:r>
              <a:rPr lang="zh-TW" altLang="en-US" b="1" kern="100" baseline="0" smtClean="0">
                <a:latin typeface="Arial"/>
                <a:ea typeface="標楷體"/>
              </a:rPr>
              <a:t>  </a:t>
            </a:r>
            <a:r>
              <a:rPr lang="en-US" altLang="zh-TW" b="1" kern="100" baseline="0" smtClean="0">
                <a:latin typeface="Arial"/>
                <a:ea typeface="標楷體"/>
              </a:rPr>
              <a:t>( </a:t>
            </a:r>
            <a:r>
              <a:rPr lang="zh-TW" altLang="en-US" b="1" kern="100" baseline="0" smtClean="0">
                <a:latin typeface="Arial"/>
                <a:ea typeface="標楷體"/>
              </a:rPr>
              <a:t>如圖 </a:t>
            </a:r>
            <a:r>
              <a:rPr lang="en-US" altLang="zh-TW" b="1" kern="100" baseline="0" smtClean="0">
                <a:latin typeface="Arial"/>
                <a:ea typeface="標楷體"/>
              </a:rPr>
              <a:t>18-9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)</a:t>
            </a:r>
            <a:r>
              <a:rPr lang="zh-TW" altLang="en-US" b="1" kern="100" baseline="0" smtClean="0">
                <a:latin typeface="Arial"/>
                <a:ea typeface="標楷體"/>
              </a:rPr>
              <a:t>。</a:t>
            </a:r>
          </a:p>
          <a:p>
            <a:pPr marR="0" lvl="0" rtl="0"/>
            <a:r>
              <a:rPr lang="zh-TW" altLang="en-US" b="1" kern="100" baseline="0" smtClean="0">
                <a:latin typeface="Arial"/>
                <a:ea typeface="標楷體"/>
              </a:rPr>
              <a:t>過濾路由器可以負責處理 </a:t>
            </a:r>
            <a:r>
              <a:rPr lang="en-US" altLang="zh-TW" b="1" kern="100" baseline="0" smtClean="0">
                <a:latin typeface="Arial"/>
                <a:ea typeface="標楷體"/>
              </a:rPr>
              <a:t>IP </a:t>
            </a:r>
            <a:r>
              <a:rPr lang="zh-TW" altLang="en-US" b="1" kern="100" baseline="0" smtClean="0">
                <a:latin typeface="Arial"/>
                <a:ea typeface="標楷體"/>
              </a:rPr>
              <a:t>層之路由封包 </a:t>
            </a:r>
            <a:r>
              <a:rPr lang="en-US" altLang="zh-TW" b="1" kern="100" baseline="0" smtClean="0">
                <a:latin typeface="Arial"/>
                <a:ea typeface="標楷體"/>
              </a:rPr>
              <a:t>(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routing packet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)</a:t>
            </a:r>
            <a:r>
              <a:rPr lang="zh-TW" altLang="en-US" b="1" kern="100" baseline="0" smtClean="0">
                <a:latin typeface="Arial"/>
                <a:ea typeface="標楷體"/>
              </a:rPr>
              <a:t>，如：拒絕某領域之 </a:t>
            </a:r>
            <a:r>
              <a:rPr lang="en-US" altLang="zh-TW" b="1" kern="100" baseline="0" smtClean="0">
                <a:latin typeface="Arial"/>
                <a:ea typeface="標楷體"/>
              </a:rPr>
              <a:t>IP </a:t>
            </a:r>
            <a:r>
              <a:rPr lang="zh-TW" altLang="en-US" b="1" kern="100" baseline="0" smtClean="0">
                <a:latin typeface="Arial"/>
                <a:ea typeface="標楷體"/>
              </a:rPr>
              <a:t>進入防火牆內部、或僅允許企業內部幾個 </a:t>
            </a:r>
            <a:r>
              <a:rPr lang="en-US" altLang="zh-TW" b="1" kern="100" baseline="0" smtClean="0">
                <a:latin typeface="Arial"/>
                <a:ea typeface="標楷體"/>
              </a:rPr>
              <a:t>IP </a:t>
            </a:r>
            <a:r>
              <a:rPr lang="zh-TW" altLang="en-US" b="1" kern="100" baseline="0" smtClean="0">
                <a:latin typeface="Arial"/>
                <a:ea typeface="標楷體"/>
              </a:rPr>
              <a:t>可以存取，拒絕其餘封包之連線請求。防禦主機防火牆則負責處理應用程式之連線需求。</a:t>
            </a:r>
            <a:endParaRPr lang="zh-TW" altLang="en-US" b="1" kern="100" baseline="0" smtClean="0">
              <a:latin typeface="Times New Roman"/>
              <a:ea typeface="標楷體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E68-A1F8-40F8-9A2D-A2615767F507}" type="datetime1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19872" y="4941168"/>
            <a:ext cx="27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圖 </a:t>
            </a:r>
            <a:r>
              <a:rPr lang="en-US" altLang="zh-TW" dirty="0"/>
              <a:t>18-9 </a:t>
            </a:r>
            <a:r>
              <a:rPr lang="zh-TW" altLang="zh-TW" dirty="0"/>
              <a:t>屏障式防火牆建置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628800"/>
            <a:ext cx="6535191" cy="303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TW" b="1" kern="2600" baseline="0" smtClean="0">
                <a:latin typeface="Arial"/>
                <a:ea typeface="標楷體"/>
              </a:rPr>
              <a:t>18.4.3 </a:t>
            </a:r>
            <a:r>
              <a:rPr lang="zh-TW" altLang="en-US" b="1" kern="2600" baseline="0" smtClean="0">
                <a:latin typeface="Arial"/>
                <a:ea typeface="標楷體"/>
              </a:rPr>
              <a:t>屏障子網路防火牆</a:t>
            </a:r>
            <a:endParaRPr lang="zh-TW" altLang="en-US" b="1" kern="2600" baseline="0" smtClean="0">
              <a:latin typeface="Times New Roman"/>
              <a:ea typeface="標楷體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TW" altLang="en-US" b="1" kern="100" baseline="0" smtClean="0">
                <a:latin typeface="Arial"/>
                <a:ea typeface="標楷體"/>
              </a:rPr>
              <a:t>屏障式子網路防火牆 </a:t>
            </a:r>
            <a:r>
              <a:rPr lang="en-US" altLang="zh-TW" b="1" kern="100" baseline="0" smtClean="0">
                <a:latin typeface="Arial"/>
                <a:ea typeface="標楷體"/>
              </a:rPr>
              <a:t>(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screened subnet firewall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)</a:t>
            </a:r>
            <a:r>
              <a:rPr lang="zh-TW" altLang="en-US" b="1" kern="100" baseline="0" smtClean="0">
                <a:latin typeface="Arial"/>
                <a:ea typeface="標楷體"/>
              </a:rPr>
              <a:t>  </a:t>
            </a:r>
            <a:r>
              <a:rPr lang="en-US" altLang="zh-TW" b="1" kern="100" baseline="0" smtClean="0">
                <a:latin typeface="Arial"/>
                <a:ea typeface="標楷體"/>
              </a:rPr>
              <a:t>(</a:t>
            </a:r>
            <a:r>
              <a:rPr lang="zh-TW" altLang="en-US" b="1" kern="100" baseline="0" smtClean="0">
                <a:latin typeface="Arial"/>
                <a:ea typeface="標楷體"/>
              </a:rPr>
              <a:t>如圖 </a:t>
            </a:r>
            <a:r>
              <a:rPr lang="en-US" altLang="zh-TW" b="1" kern="100" baseline="0" smtClean="0">
                <a:latin typeface="Arial"/>
                <a:ea typeface="標楷體"/>
              </a:rPr>
              <a:t>18-10)</a:t>
            </a:r>
            <a:r>
              <a:rPr lang="zh-TW" altLang="en-US" b="1" kern="100" baseline="0" smtClean="0">
                <a:latin typeface="Arial"/>
                <a:ea typeface="標楷體"/>
              </a:rPr>
              <a:t>，在防火牆前後各設置過濾路由器，中間形成一個子網路，此子網路區域稱為隔離區</a:t>
            </a:r>
            <a:r>
              <a:rPr lang="en-US" altLang="zh-TW" b="1" kern="100" baseline="0" smtClean="0">
                <a:latin typeface="Arial"/>
                <a:ea typeface="標楷體"/>
              </a:rPr>
              <a:t>(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de-militarized zone</a:t>
            </a:r>
            <a:r>
              <a:rPr lang="zh-TW" altLang="en-US" b="1" kern="100" baseline="0" smtClean="0">
                <a:latin typeface="Arial"/>
                <a:ea typeface="標楷體"/>
              </a:rPr>
              <a:t>；</a:t>
            </a:r>
            <a:r>
              <a:rPr lang="en-US" altLang="zh-TW" b="1" kern="100" baseline="0" smtClean="0">
                <a:latin typeface="Arial"/>
                <a:ea typeface="標楷體"/>
              </a:rPr>
              <a:t>DMZ )</a:t>
            </a:r>
            <a:r>
              <a:rPr lang="zh-TW" altLang="en-US" b="1" kern="100" baseline="0" smtClean="0">
                <a:latin typeface="Arial"/>
                <a:ea typeface="標楷體"/>
              </a:rPr>
              <a:t>，是內部網路和外部網路之間的一小段網路。</a:t>
            </a:r>
          </a:p>
          <a:p>
            <a:pPr marR="0" lvl="0" rtl="0"/>
            <a:r>
              <a:rPr lang="zh-TW" altLang="en-US" b="1" kern="100" baseline="0" smtClean="0">
                <a:latin typeface="Arial"/>
                <a:ea typeface="標楷體"/>
              </a:rPr>
              <a:t>外部網路只可以連接到 </a:t>
            </a:r>
            <a:r>
              <a:rPr lang="en-US" altLang="zh-TW" b="1" kern="100" baseline="0" smtClean="0">
                <a:latin typeface="Arial"/>
                <a:ea typeface="標楷體"/>
              </a:rPr>
              <a:t>DMZ </a:t>
            </a:r>
            <a:r>
              <a:rPr lang="zh-TW" altLang="en-US" b="1" kern="100" baseline="0" smtClean="0">
                <a:latin typeface="Arial"/>
                <a:ea typeface="標楷體"/>
              </a:rPr>
              <a:t>區域，而不能連接到內部網路。 </a:t>
            </a:r>
            <a:r>
              <a:rPr lang="en-US" altLang="zh-TW" b="1" kern="100" baseline="0" smtClean="0">
                <a:latin typeface="Arial"/>
                <a:ea typeface="標楷體"/>
              </a:rPr>
              <a:t>DMZ </a:t>
            </a:r>
            <a:r>
              <a:rPr lang="zh-TW" altLang="en-US" b="1" kern="100" baseline="0" smtClean="0">
                <a:latin typeface="Arial"/>
                <a:ea typeface="標楷體"/>
              </a:rPr>
              <a:t>區域受到防禦主機與過濾路由器之保護。在建置上，會將 </a:t>
            </a:r>
            <a:r>
              <a:rPr lang="en-US" altLang="zh-TW" b="1" kern="100" baseline="0" smtClean="0">
                <a:latin typeface="Arial"/>
                <a:ea typeface="標楷體"/>
              </a:rPr>
              <a:t>FTP </a:t>
            </a:r>
            <a:r>
              <a:rPr lang="zh-TW" altLang="en-US" b="1" kern="100" baseline="0" smtClean="0">
                <a:latin typeface="Arial"/>
                <a:ea typeface="標楷體"/>
              </a:rPr>
              <a:t>伺服器、</a:t>
            </a:r>
            <a:r>
              <a:rPr lang="en-US" altLang="zh-TW" b="1" kern="100" baseline="0" smtClean="0">
                <a:latin typeface="Arial"/>
                <a:ea typeface="標楷體"/>
              </a:rPr>
              <a:t>WWW </a:t>
            </a:r>
            <a:r>
              <a:rPr lang="zh-TW" altLang="en-US" b="1" kern="100" baseline="0" smtClean="0">
                <a:latin typeface="Arial"/>
                <a:ea typeface="標楷體"/>
              </a:rPr>
              <a:t>伺服器等對外開放存取之伺服器安置於 </a:t>
            </a:r>
            <a:r>
              <a:rPr lang="en-US" altLang="zh-TW" b="1" kern="100" baseline="0" smtClean="0">
                <a:latin typeface="Arial"/>
                <a:ea typeface="標楷體"/>
              </a:rPr>
              <a:t>DMZ </a:t>
            </a:r>
            <a:r>
              <a:rPr lang="zh-TW" altLang="en-US" b="1" kern="100" baseline="0" smtClean="0">
                <a:latin typeface="Arial"/>
                <a:ea typeface="標楷體"/>
              </a:rPr>
              <a:t>區域，其後端再由過濾路由器保護之。</a:t>
            </a:r>
            <a:endParaRPr lang="zh-TW" altLang="en-US" b="1" kern="100" baseline="0" smtClean="0">
              <a:latin typeface="Times New Roman"/>
              <a:ea typeface="標楷體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A9FF-9E49-4D35-877A-01BAD62EFFC1}" type="datetime1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87824" y="4941168"/>
            <a:ext cx="3368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圖</a:t>
            </a:r>
            <a:r>
              <a:rPr lang="en-US" altLang="zh-TW" dirty="0"/>
              <a:t> 18-10 </a:t>
            </a:r>
            <a:r>
              <a:rPr lang="zh-TW" altLang="zh-TW" dirty="0"/>
              <a:t>屏障子網路防火牆建置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6584838" cy="340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TW" b="1" kern="2600" baseline="0" smtClean="0">
                <a:latin typeface="Arial"/>
                <a:ea typeface="標楷體"/>
              </a:rPr>
              <a:t>18.5</a:t>
            </a:r>
            <a:r>
              <a:rPr lang="zh-TW" altLang="en-US" b="1" kern="2600" baseline="0" smtClean="0">
                <a:latin typeface="Arial"/>
                <a:ea typeface="標楷體"/>
              </a:rPr>
              <a:t> 防火牆管理</a:t>
            </a:r>
            <a:endParaRPr lang="zh-TW" altLang="en-US" b="1" kern="2600" baseline="0" smtClean="0">
              <a:latin typeface="Times New Roman"/>
              <a:ea typeface="標楷體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zh-TW" altLang="en-US" b="1" kern="100" baseline="0" smtClean="0">
                <a:latin typeface="Arial"/>
                <a:ea typeface="標楷體"/>
              </a:rPr>
              <a:t>防火牆之管理原則，需要符合資訊安全三原則──機密性、完整性與可用性，並要顧及管理層面、技術層面與實體層面，作整體考量，綜合各個層面列出實施方法要點，以下提供一些防火牆管理之參考要項：</a:t>
            </a:r>
          </a:p>
          <a:p>
            <a:pPr marR="0" lvl="1" rtl="0"/>
            <a:r>
              <a:rPr lang="zh-TW" altLang="en-US" b="1" kern="100" baseline="0" smtClean="0">
                <a:latin typeface="Arial"/>
                <a:ea typeface="標楷體"/>
              </a:rPr>
              <a:t>制定防火牆管理規範與管理辦法。</a:t>
            </a:r>
          </a:p>
          <a:p>
            <a:pPr marR="0" lvl="1" rtl="0"/>
            <a:r>
              <a:rPr lang="zh-TW" altLang="en-US" b="1" kern="100" baseline="0" smtClean="0">
                <a:latin typeface="Arial"/>
                <a:ea typeface="標楷體"/>
              </a:rPr>
              <a:t>持續監控實施與定期檢討防火牆管理規範與管理辦法。</a:t>
            </a:r>
          </a:p>
          <a:p>
            <a:pPr marR="0" lvl="1" rtl="0"/>
            <a:r>
              <a:rPr lang="zh-TW" altLang="en-US" b="1" kern="100" baseline="0" smtClean="0">
                <a:latin typeface="Arial"/>
                <a:ea typeface="標楷體"/>
              </a:rPr>
              <a:t>防火牆管理規範要符合資訊安全之需求。</a:t>
            </a:r>
          </a:p>
          <a:p>
            <a:pPr marR="0" lvl="1" rtl="0"/>
            <a:r>
              <a:rPr lang="zh-TW" altLang="en-US" b="1" kern="100" baseline="0" smtClean="0">
                <a:latin typeface="Arial"/>
                <a:ea typeface="標楷體"/>
              </a:rPr>
              <a:t>明訂防火牆管理之權責單位與其負責範圍。</a:t>
            </a:r>
          </a:p>
          <a:p>
            <a:pPr marR="0" lvl="1" rtl="0"/>
            <a:r>
              <a:rPr lang="zh-TW" altLang="en-US" b="1" kern="100" baseline="0" smtClean="0">
                <a:latin typeface="Arial"/>
                <a:ea typeface="標楷體"/>
              </a:rPr>
              <a:t>管理防火牆人員之資格與其教育訓練。</a:t>
            </a:r>
          </a:p>
          <a:p>
            <a:pPr marR="0" lvl="1" rtl="0"/>
            <a:r>
              <a:rPr lang="zh-TW" altLang="en-US" b="1" kern="100" baseline="0" smtClean="0">
                <a:latin typeface="Arial"/>
                <a:ea typeface="標楷體"/>
              </a:rPr>
              <a:t>防火牆更動設定需要主管機關核可。</a:t>
            </a:r>
          </a:p>
          <a:p>
            <a:pPr marR="0" lvl="1" rtl="0"/>
            <a:r>
              <a:rPr lang="zh-TW" altLang="en-US" b="1" kern="100" baseline="0" smtClean="0">
                <a:latin typeface="Arial"/>
                <a:ea typeface="標楷體"/>
              </a:rPr>
              <a:t>進入防火牆需要使用夠強的密碼與經常更換密碼。</a:t>
            </a:r>
          </a:p>
          <a:p>
            <a:pPr marR="0" lvl="1" rtl="0"/>
            <a:r>
              <a:rPr lang="zh-TW" altLang="en-US" b="1" kern="100" baseline="0" smtClean="0">
                <a:latin typeface="Arial"/>
                <a:ea typeface="標楷體"/>
              </a:rPr>
              <a:t>防火牆建置於安全機房之內。</a:t>
            </a:r>
          </a:p>
          <a:p>
            <a:pPr marR="0" lvl="1" rtl="0"/>
            <a:r>
              <a:rPr lang="zh-TW" altLang="en-US" b="1" kern="100" baseline="0" smtClean="0">
                <a:latin typeface="Arial"/>
                <a:ea typeface="標楷體"/>
              </a:rPr>
              <a:t>進出防火牆系統需作妥善登錄。</a:t>
            </a:r>
            <a:endParaRPr lang="zh-TW" altLang="en-US" b="1" kern="100" baseline="0" smtClean="0">
              <a:latin typeface="Times New Roman"/>
              <a:ea typeface="標楷體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A102-1E69-4527-A23B-8B16A59FE9C1}" type="datetime1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TW" altLang="en-US" b="1" kern="2600" baseline="0" dirty="0" smtClean="0">
                <a:latin typeface="Arial"/>
                <a:ea typeface="標楷體"/>
              </a:rPr>
              <a:t> </a:t>
            </a:r>
            <a:r>
              <a:rPr lang="en-US" altLang="zh-TW" b="1" kern="2600" baseline="0" dirty="0" smtClean="0">
                <a:latin typeface="Arial"/>
                <a:ea typeface="標楷體"/>
              </a:rPr>
              <a:t>18.6 </a:t>
            </a:r>
            <a:r>
              <a:rPr lang="zh-TW" altLang="en-US" b="1" kern="2600" baseline="0" dirty="0" smtClean="0">
                <a:latin typeface="Arial"/>
                <a:ea typeface="標楷體"/>
              </a:rPr>
              <a:t>入侵偵測 </a:t>
            </a:r>
            <a:endParaRPr lang="zh-TW" altLang="en-US" b="1" kern="2600" baseline="0" dirty="0" smtClean="0">
              <a:latin typeface="Times New Roman"/>
              <a:ea typeface="標楷體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zh-TW" altLang="en-US" b="1" kern="100" baseline="0" smtClean="0">
                <a:latin typeface="Arial"/>
                <a:ea typeface="標楷體"/>
              </a:rPr>
              <a:t>入侵偵測系統 </a:t>
            </a:r>
            <a:r>
              <a:rPr lang="en-US" altLang="zh-TW" b="1" kern="100" baseline="0" smtClean="0">
                <a:latin typeface="Arial"/>
                <a:ea typeface="標楷體"/>
              </a:rPr>
              <a:t>( intrusion detection system</a:t>
            </a:r>
            <a:r>
              <a:rPr lang="zh-TW" altLang="en-US" b="1" kern="100" baseline="0" smtClean="0">
                <a:latin typeface="Arial"/>
                <a:ea typeface="標楷體"/>
              </a:rPr>
              <a:t>；</a:t>
            </a:r>
            <a:r>
              <a:rPr lang="en-US" altLang="zh-TW" b="1" kern="100" baseline="0" smtClean="0">
                <a:latin typeface="Arial"/>
                <a:ea typeface="標楷體"/>
              </a:rPr>
              <a:t>IDS ) </a:t>
            </a:r>
            <a:r>
              <a:rPr lang="zh-TW" altLang="en-US" b="1" kern="100" baseline="0" smtClean="0">
                <a:latin typeface="Arial"/>
                <a:ea typeface="標楷體"/>
              </a:rPr>
              <a:t>即是為了彌補防火牆之不足。</a:t>
            </a:r>
          </a:p>
          <a:p>
            <a:pPr marR="0" lvl="0" rtl="0"/>
            <a:r>
              <a:rPr lang="zh-TW" altLang="en-US" b="1" kern="100" baseline="0" smtClean="0">
                <a:latin typeface="Arial"/>
                <a:ea typeface="標楷體"/>
              </a:rPr>
              <a:t>防火牆之功能是為阻止不符合預設規定之封包與應用，但對於惡意的入侵行為或惡意軟體，則無法發揮其功能，如果說防火牆是網路的第一道防線，入侵偵測系統則是網路的第二道防線。</a:t>
            </a:r>
          </a:p>
          <a:p>
            <a:pPr marR="0" lvl="0" rtl="0"/>
            <a:r>
              <a:rPr lang="zh-TW" altLang="en-US" b="1" kern="100" baseline="0" smtClean="0">
                <a:latin typeface="Arial"/>
                <a:ea typeface="標楷體"/>
              </a:rPr>
              <a:t>入侵偵測系統之功能，就是針對系統安全日誌 </a:t>
            </a:r>
            <a:r>
              <a:rPr lang="en-US" altLang="zh-TW" b="1" kern="100" baseline="0" smtClean="0">
                <a:latin typeface="Arial"/>
                <a:ea typeface="標楷體"/>
              </a:rPr>
              <a:t>(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security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log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)</a:t>
            </a:r>
            <a:r>
              <a:rPr lang="zh-TW" altLang="en-US" b="1" kern="100" baseline="0" smtClean="0">
                <a:latin typeface="Arial"/>
                <a:ea typeface="標楷體"/>
              </a:rPr>
              <a:t>、稽核資料 </a:t>
            </a:r>
            <a:r>
              <a:rPr lang="en-US" altLang="zh-TW" b="1" kern="100" baseline="0" smtClean="0">
                <a:latin typeface="Arial"/>
                <a:ea typeface="標楷體"/>
              </a:rPr>
              <a:t>(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audit data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)</a:t>
            </a:r>
            <a:r>
              <a:rPr lang="zh-TW" altLang="en-US" b="1" kern="100" baseline="0" smtClean="0">
                <a:latin typeface="Arial"/>
                <a:ea typeface="標楷體"/>
              </a:rPr>
              <a:t> 或其他網路上可以獲得的資訊進行研判，以辨別某些來源是否對系統具有安全威脅或入侵企圖。</a:t>
            </a:r>
            <a:endParaRPr lang="zh-TW" altLang="en-US" b="1" kern="100" baseline="0" smtClean="0">
              <a:latin typeface="Times New Roman"/>
              <a:ea typeface="標楷體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6533-3BA6-4813-90A1-A9F02A79283C}" type="datetime1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TW" b="1" kern="2600" baseline="0" dirty="0" smtClean="0">
                <a:latin typeface="Arial"/>
                <a:ea typeface="標楷體"/>
              </a:rPr>
              <a:t>18.6.1 </a:t>
            </a:r>
            <a:r>
              <a:rPr lang="zh-TW" altLang="en-US" b="1" kern="2600" baseline="0" dirty="0" smtClean="0">
                <a:latin typeface="Arial"/>
                <a:ea typeface="標楷體"/>
              </a:rPr>
              <a:t>入侵偵測技術</a:t>
            </a:r>
            <a:endParaRPr lang="zh-TW" altLang="en-US" b="1" kern="2600" baseline="0" dirty="0" smtClean="0">
              <a:latin typeface="Times New Roman"/>
              <a:ea typeface="標楷體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R="0" lvl="0" rtl="0"/>
            <a:r>
              <a:rPr lang="zh-TW" altLang="en-US" b="1" kern="100" baseline="0" dirty="0" smtClean="0">
                <a:latin typeface="Arial"/>
                <a:ea typeface="標楷體"/>
              </a:rPr>
              <a:t>設計入侵偵測技術的基本模式有兩種，負向模式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negative model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與正面模式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positive model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參考表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18-2)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。兩種模式都需要先建立一套規則集合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(rules set)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，前者是</a:t>
            </a:r>
            <a:r>
              <a:rPr lang="en-US" altLang="zh-TW" b="1" kern="100" baseline="0" dirty="0" smtClean="0">
                <a:latin typeface="Arial"/>
                <a:ea typeface="標楷體"/>
              </a:rPr>
              <a:t>"</a:t>
            </a:r>
            <a:r>
              <a:rPr lang="zh-TW" altLang="en-US" b="1" kern="100" baseline="0" dirty="0" smtClean="0">
                <a:latin typeface="Arial"/>
                <a:ea typeface="標楷體"/>
              </a:rPr>
              <a:t>否定的規則</a:t>
            </a:r>
            <a:r>
              <a:rPr lang="en-US" altLang="zh-TW" b="1" kern="100" baseline="0" dirty="0" smtClean="0">
                <a:latin typeface="Arial"/>
                <a:ea typeface="標楷體"/>
              </a:rPr>
              <a:t>"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rules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to deny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，後者是</a:t>
            </a:r>
            <a:r>
              <a:rPr lang="en-US" altLang="zh-TW" b="1" kern="100" baseline="0" dirty="0" smtClean="0">
                <a:latin typeface="Arial"/>
                <a:ea typeface="標楷體"/>
              </a:rPr>
              <a:t>"</a:t>
            </a:r>
            <a:r>
              <a:rPr lang="zh-TW" altLang="en-US" b="1" kern="100" baseline="0" dirty="0" smtClean="0">
                <a:latin typeface="Arial"/>
                <a:ea typeface="標楷體"/>
              </a:rPr>
              <a:t>准許的規則</a:t>
            </a:r>
            <a:r>
              <a:rPr lang="en-US" altLang="zh-TW" b="1" kern="100" baseline="0" dirty="0" smtClean="0">
                <a:latin typeface="Arial"/>
                <a:ea typeface="標楷體"/>
              </a:rPr>
              <a:t>"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rules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to allow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，再依照這套規則做檢查。</a:t>
            </a:r>
          </a:p>
          <a:p>
            <a:pPr marR="0" lvl="0" rtl="0"/>
            <a:r>
              <a:rPr lang="zh-TW" altLang="en-US" b="1" kern="100" baseline="0" dirty="0" smtClean="0">
                <a:latin typeface="Arial"/>
                <a:ea typeface="標楷體"/>
              </a:rPr>
              <a:t>負向模式偵測技術是遵循「擋掉那些已知是壞的行為」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blocked what I know is bad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 </a:t>
            </a:r>
            <a:r>
              <a:rPr lang="zh-TW" altLang="en-US" b="1" kern="100" baseline="0" dirty="0" smtClean="0">
                <a:latin typeface="Arial"/>
                <a:ea typeface="標楷體"/>
              </a:rPr>
              <a:t>的方法論，根據否定的規則逐條檢查，當符合某條規則時即加以阻擋。</a:t>
            </a:r>
          </a:p>
          <a:p>
            <a:pPr marR="0" lvl="0" rtl="0"/>
            <a:r>
              <a:rPr lang="zh-TW" altLang="en-US" b="1" kern="100" baseline="0" dirty="0" smtClean="0">
                <a:latin typeface="Arial"/>
                <a:ea typeface="標楷體"/>
              </a:rPr>
              <a:t>負向模式最廣泛應用的例子，就是防毒軟體。根據資料庫中的已知的病毒簽章碼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virus signature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，掃描一個檔案，若有吻合，則發出病毒警告並禁止開啟檔案；否則即為安全檔案。萬一該檔案包含有新品種的有害病毒，且其病毒簽章碼不存在資料庫中，則將該檔案被視為安全檔案。這種「問題存在但偵測不出來」，即是負向模式所謂的錯誤負向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false negative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情況。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CD26-8E5C-4E3B-B62E-E71C05D22924}" type="datetime1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kern="2600" baseline="0" dirty="0" smtClean="0">
                <a:latin typeface="Arial"/>
                <a:ea typeface="標楷體"/>
              </a:rPr>
              <a:t>18.6.1 </a:t>
            </a:r>
            <a:r>
              <a:rPr lang="zh-TW" altLang="en-US" b="1" kern="2600" baseline="0" dirty="0" smtClean="0">
                <a:latin typeface="Arial"/>
                <a:ea typeface="標楷體"/>
              </a:rPr>
              <a:t>入侵偵測技術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zh-TW" altLang="en-US" b="1" kern="100" baseline="0" dirty="0" smtClean="0">
                <a:latin typeface="Arial"/>
                <a:ea typeface="標楷體"/>
              </a:rPr>
              <a:t>正向模式的偵測技術，則遵循「准許那些已知與期待的行為」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allow only what I know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and expect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的方法論，對於受到信任的、或已知是</a:t>
            </a:r>
            <a:r>
              <a:rPr lang="en-US" altLang="zh-TW" b="1" kern="100" baseline="0" dirty="0" smtClean="0">
                <a:latin typeface="Arial"/>
                <a:ea typeface="標楷體"/>
              </a:rPr>
              <a:t>"</a:t>
            </a:r>
            <a:r>
              <a:rPr lang="zh-TW" altLang="en-US" b="1" kern="100" baseline="0" dirty="0" smtClean="0">
                <a:latin typeface="Arial"/>
                <a:ea typeface="標楷體"/>
              </a:rPr>
              <a:t>好的</a:t>
            </a:r>
            <a:r>
              <a:rPr lang="en-US" altLang="zh-TW" b="1" kern="100" baseline="0" dirty="0" smtClean="0">
                <a:latin typeface="Arial"/>
                <a:ea typeface="標楷體"/>
              </a:rPr>
              <a:t>"</a:t>
            </a:r>
            <a:r>
              <a:rPr lang="zh-TW" altLang="en-US" b="1" kern="100" baseline="0" dirty="0" smtClean="0">
                <a:latin typeface="Arial"/>
                <a:ea typeface="標楷體"/>
              </a:rPr>
              <a:t>請求，才能被許可存取資源。正向模式同樣也要建立正向行為模式的知識庫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knowledge base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或規則，根據這些來判定是否為合法的行為。正面模式的偵測技術很少將合法事件判定為非法，但若未被收錄在資料庫的行為模式，將被視為非法的行為，遭到禁止存取資源。</a:t>
            </a:r>
          </a:p>
          <a:p>
            <a:pPr lvl="0"/>
            <a:r>
              <a:rPr lang="zh-TW" altLang="en-US" b="1" kern="100" baseline="0" dirty="0" smtClean="0">
                <a:latin typeface="Arial"/>
                <a:ea typeface="標楷體"/>
              </a:rPr>
              <a:t>正向模式的概念可應用在保護網站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web site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，或是輸入檢查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input validation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。例如，將某個網頁存取區域設定為只有輸入</a:t>
            </a:r>
            <a:r>
              <a:rPr lang="en-US" altLang="zh-TW" b="1" kern="100" baseline="0" dirty="0" smtClean="0">
                <a:latin typeface="Arial"/>
                <a:ea typeface="標楷體"/>
              </a:rPr>
              <a:t>"</a:t>
            </a:r>
            <a:r>
              <a:rPr lang="zh-TW" altLang="en-US" b="1" kern="100" baseline="0" dirty="0" smtClean="0">
                <a:latin typeface="Arial"/>
                <a:ea typeface="標楷體"/>
              </a:rPr>
              <a:t>台北市</a:t>
            </a:r>
            <a:r>
              <a:rPr lang="en-US" altLang="zh-TW" b="1" kern="100" baseline="0" dirty="0" smtClean="0">
                <a:latin typeface="Arial"/>
                <a:ea typeface="標楷體"/>
              </a:rPr>
              <a:t>"</a:t>
            </a:r>
            <a:r>
              <a:rPr lang="zh-TW" altLang="en-US" b="1" kern="100" baseline="0" dirty="0" smtClean="0">
                <a:latin typeface="Arial"/>
                <a:ea typeface="標楷體"/>
              </a:rPr>
              <a:t>、</a:t>
            </a:r>
            <a:r>
              <a:rPr lang="en-US" altLang="zh-TW" b="1" kern="100" baseline="0" dirty="0" smtClean="0">
                <a:latin typeface="Arial"/>
                <a:ea typeface="標楷體"/>
              </a:rPr>
              <a:t>"</a:t>
            </a:r>
            <a:r>
              <a:rPr lang="zh-TW" altLang="en-US" b="1" kern="100" baseline="0" dirty="0" smtClean="0">
                <a:latin typeface="Arial"/>
                <a:ea typeface="標楷體"/>
              </a:rPr>
              <a:t>台中市</a:t>
            </a:r>
            <a:r>
              <a:rPr lang="en-US" altLang="zh-TW" b="1" kern="100" baseline="0" dirty="0" smtClean="0">
                <a:latin typeface="Arial"/>
                <a:ea typeface="標楷體"/>
              </a:rPr>
              <a:t>"</a:t>
            </a:r>
            <a:r>
              <a:rPr lang="zh-TW" altLang="en-US" b="1" kern="100" baseline="0" dirty="0" smtClean="0">
                <a:latin typeface="Arial"/>
                <a:ea typeface="標楷體"/>
              </a:rPr>
              <a:t>、</a:t>
            </a:r>
            <a:r>
              <a:rPr lang="en-US" altLang="zh-TW" b="1" kern="100" baseline="0" dirty="0" smtClean="0">
                <a:latin typeface="Arial"/>
                <a:ea typeface="標楷體"/>
              </a:rPr>
              <a:t>"</a:t>
            </a:r>
            <a:r>
              <a:rPr lang="zh-TW" altLang="en-US" b="1" kern="100" baseline="0" dirty="0" smtClean="0">
                <a:latin typeface="Arial"/>
                <a:ea typeface="標楷體"/>
              </a:rPr>
              <a:t>高雄市</a:t>
            </a:r>
            <a:r>
              <a:rPr lang="en-US" altLang="zh-TW" b="1" kern="100" baseline="0" dirty="0" smtClean="0">
                <a:latin typeface="Arial"/>
                <a:ea typeface="標楷體"/>
              </a:rPr>
              <a:t>" </a:t>
            </a:r>
            <a:r>
              <a:rPr lang="zh-TW" altLang="en-US" b="1" kern="100" baseline="0" dirty="0" smtClean="0">
                <a:latin typeface="Arial"/>
                <a:ea typeface="標楷體"/>
              </a:rPr>
              <a:t>三個院轄市時才是合法的；輸入其他縣市都是非法的，且被拒絕存取網頁。正向模式的一個優點，是可以偵測出未知的入侵。</a:t>
            </a:r>
            <a:endParaRPr lang="zh-TW" altLang="en-US" b="1" kern="100" baseline="0" dirty="0" smtClean="0">
              <a:latin typeface="Times New Roman"/>
              <a:ea typeface="標楷體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5AD8-419A-4258-A94A-6DB04C0DB27C}" type="datetime1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87824" y="1988840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表 </a:t>
            </a:r>
            <a:r>
              <a:rPr lang="en-US" altLang="zh-TW" dirty="0"/>
              <a:t>18-2</a:t>
            </a:r>
            <a:r>
              <a:rPr lang="zh-TW" altLang="zh-TW" dirty="0"/>
              <a:t>入侵偵測技術之模式比較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852936"/>
            <a:ext cx="7096688" cy="152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TW" b="1" kern="2600" baseline="0" smtClean="0">
                <a:latin typeface="Arial"/>
                <a:ea typeface="標楷體"/>
              </a:rPr>
              <a:t>18.1 </a:t>
            </a:r>
            <a:r>
              <a:rPr lang="zh-TW" altLang="en-US" b="1" kern="2600" baseline="0" smtClean="0">
                <a:latin typeface="Arial"/>
                <a:ea typeface="標楷體"/>
              </a:rPr>
              <a:t>防火牆簡介</a:t>
            </a:r>
            <a:endParaRPr lang="zh-TW" altLang="en-US" b="1" kern="2600" baseline="0" smtClean="0">
              <a:latin typeface="Times New Roman"/>
              <a:ea typeface="標楷體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R="0" lvl="0" rtl="0"/>
            <a:r>
              <a:rPr lang="zh-TW" altLang="en-US" b="1" kern="100" baseline="0" smtClean="0">
                <a:latin typeface="Arial"/>
                <a:ea typeface="標楷體"/>
              </a:rPr>
              <a:t>防火牆 </a:t>
            </a:r>
            <a:r>
              <a:rPr lang="en-US" altLang="zh-TW" b="1" kern="100" baseline="0" smtClean="0">
                <a:latin typeface="Arial"/>
                <a:ea typeface="標楷體"/>
              </a:rPr>
              <a:t>(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firewall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)</a:t>
            </a:r>
            <a:r>
              <a:rPr lang="zh-TW" altLang="en-US" b="1" kern="100" baseline="0" smtClean="0">
                <a:latin typeface="Arial"/>
                <a:ea typeface="標楷體"/>
              </a:rPr>
              <a:t> 是協助網路安全的一種裝置，其設置可以是單機硬體形式，也可以是軟體形式。防火牆管制與過濾通過網路的封包，以確保系統之安全。透過防火牆以建構可信賴的企業內部網路環境，防火牆通常建置於網際網路與企業網路之間 </a:t>
            </a:r>
            <a:r>
              <a:rPr lang="en-US" altLang="zh-TW" b="1" kern="100" baseline="0" smtClean="0">
                <a:latin typeface="Arial"/>
                <a:ea typeface="標楷體"/>
              </a:rPr>
              <a:t>(</a:t>
            </a:r>
            <a:r>
              <a:rPr lang="zh-TW" altLang="en-US" b="1" kern="100" baseline="0" smtClean="0">
                <a:latin typeface="Arial"/>
                <a:ea typeface="標楷體"/>
              </a:rPr>
              <a:t>如圖 </a:t>
            </a:r>
            <a:r>
              <a:rPr lang="en-US" altLang="zh-TW" b="1" kern="100" baseline="0" smtClean="0">
                <a:latin typeface="Arial"/>
                <a:ea typeface="標楷體"/>
              </a:rPr>
              <a:t>18-1)</a:t>
            </a:r>
            <a:r>
              <a:rPr lang="zh-TW" altLang="en-US" b="1" kern="100" baseline="0" smtClean="0">
                <a:latin typeface="Arial"/>
                <a:ea typeface="標楷體"/>
              </a:rPr>
              <a:t>。</a:t>
            </a:r>
          </a:p>
          <a:p>
            <a:pPr marR="0" lvl="0" rtl="0"/>
            <a:r>
              <a:rPr lang="zh-TW" altLang="en-US" b="1" kern="100" baseline="0" smtClean="0">
                <a:latin typeface="Arial"/>
                <a:ea typeface="標楷體"/>
              </a:rPr>
              <a:t>防火牆之建置可以防衛內部電腦，避免被駭客利用作為攻擊跳板，可以拒絕不必要的網路連線，以提升區域網路之安全。</a:t>
            </a:r>
          </a:p>
          <a:p>
            <a:pPr marR="0" lvl="0" rtl="0"/>
            <a:r>
              <a:rPr lang="zh-TW" altLang="en-US" b="1" kern="100" baseline="0" smtClean="0">
                <a:latin typeface="Arial"/>
                <a:ea typeface="標楷體"/>
              </a:rPr>
              <a:t>防火牆可以是軟體形式或硬體形式，各有優缺點。軟體式防火牆架設具有彈性，可以架設多樣式平台，擴充亦具有彈性，成本較低。硬體式防火牆成本較高，但防護效能好。</a:t>
            </a:r>
          </a:p>
          <a:p>
            <a:pPr marR="0" lvl="0" rtl="0"/>
            <a:r>
              <a:rPr lang="zh-TW" altLang="en-US" b="1" kern="100" baseline="0" smtClean="0">
                <a:latin typeface="Arial"/>
                <a:ea typeface="標楷體"/>
              </a:rPr>
              <a:t>防火牆應具備基本功能，包含：網路存取控管與安全稽核等功能。存取控管功能──對網路封包或應用系統，依照防火牆規則，控制管理其許可、拒絕、或轉送等功能。安全稽核功能──對於網路通訊之發生時間、事件、存取資料等事項加以紀錄。</a:t>
            </a:r>
            <a:endParaRPr lang="zh-TW" altLang="en-US" b="1" kern="100" baseline="0" smtClean="0">
              <a:latin typeface="Times New Roman"/>
              <a:ea typeface="標楷體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D3C-4194-4A57-B680-A91A22287B46}" type="datetime1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TW" b="1" kern="2600" baseline="0" smtClean="0">
                <a:latin typeface="Arial"/>
                <a:ea typeface="標楷體"/>
              </a:rPr>
              <a:t>18.6.2 </a:t>
            </a:r>
            <a:r>
              <a:rPr lang="zh-TW" altLang="en-US" b="1" kern="2600" baseline="0" smtClean="0">
                <a:latin typeface="Arial"/>
                <a:ea typeface="標楷體"/>
              </a:rPr>
              <a:t>入侵偵測系統分類</a:t>
            </a:r>
            <a:endParaRPr lang="zh-TW" altLang="en-US" b="1" kern="2600" baseline="0" smtClean="0">
              <a:latin typeface="Times New Roman"/>
              <a:ea typeface="標楷體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 fontScale="85000" lnSpcReduction="20000"/>
          </a:bodyPr>
          <a:lstStyle/>
          <a:p>
            <a:pPr marR="0" lvl="0" rtl="0"/>
            <a:r>
              <a:rPr lang="zh-TW" altLang="en-US" b="1" kern="100" baseline="0" dirty="0" smtClean="0">
                <a:latin typeface="Arial"/>
                <a:ea typeface="標楷體"/>
              </a:rPr>
              <a:t>入侵偵測系統的分類，一般分為網路型入侵偵測系統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network-based intrusion detection system</a:t>
            </a:r>
            <a:r>
              <a:rPr lang="zh-TW" altLang="en-US" b="1" kern="100" baseline="0" dirty="0" smtClean="0">
                <a:latin typeface="Arial"/>
                <a:ea typeface="標楷體"/>
              </a:rPr>
              <a:t>；</a:t>
            </a:r>
            <a:r>
              <a:rPr lang="en-US" altLang="zh-TW" b="1" kern="100" baseline="0" dirty="0" smtClean="0">
                <a:latin typeface="Arial"/>
                <a:ea typeface="標楷體"/>
              </a:rPr>
              <a:t>NIDS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與主機型入侵偵測系統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host-based intrusion detection system</a:t>
            </a:r>
            <a:r>
              <a:rPr lang="zh-TW" altLang="en-US" b="1" kern="100" baseline="0" dirty="0" smtClean="0">
                <a:latin typeface="Arial"/>
                <a:ea typeface="標楷體"/>
              </a:rPr>
              <a:t>；</a:t>
            </a:r>
            <a:r>
              <a:rPr lang="en-US" altLang="zh-TW" b="1" kern="100" baseline="0" dirty="0" smtClean="0">
                <a:latin typeface="Arial"/>
                <a:ea typeface="標楷體"/>
              </a:rPr>
              <a:t>HIDS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圖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18-11)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。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75856" y="5589240"/>
            <a:ext cx="2906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圖 </a:t>
            </a:r>
            <a:r>
              <a:rPr lang="en-US" altLang="zh-TW" dirty="0"/>
              <a:t>18-11 </a:t>
            </a:r>
            <a:r>
              <a:rPr lang="zh-TW" altLang="zh-TW" dirty="0"/>
              <a:t>入侵偵測系統分類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491F-0998-4997-A983-5A73994BFA3A}" type="datetime1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356992"/>
            <a:ext cx="4460834" cy="211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7544" y="692696"/>
            <a:ext cx="8229600" cy="1512168"/>
          </a:xfrm>
        </p:spPr>
        <p:txBody>
          <a:bodyPr>
            <a:normAutofit/>
          </a:bodyPr>
          <a:lstStyle/>
          <a:p>
            <a:pPr lvl="0"/>
            <a:r>
              <a:rPr lang="zh-TW" altLang="en-US" b="1" kern="100" baseline="0" dirty="0" smtClean="0">
                <a:latin typeface="Arial"/>
                <a:ea typeface="標楷體"/>
              </a:rPr>
              <a:t>網路型入侵偵測系統通常是安裝於內部網路的單獨主機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入侵偵測主機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，監聽網路通訊資料，由網路擷取封包並分析其特徵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圖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18-12)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03848" y="5589240"/>
            <a:ext cx="308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圖 </a:t>
            </a:r>
            <a:r>
              <a:rPr lang="en-US" altLang="zh-TW" dirty="0"/>
              <a:t>18-12</a:t>
            </a:r>
            <a:r>
              <a:rPr lang="zh-TW" altLang="zh-TW" dirty="0"/>
              <a:t>網路型入侵偵測系統</a:t>
            </a:r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66DA-9A3E-4808-95AA-03D1DA42ED58}" type="datetime1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852936"/>
            <a:ext cx="5033963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9552" y="764704"/>
            <a:ext cx="8229600" cy="154076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zh-TW" altLang="en-US" b="1" kern="100" baseline="0" dirty="0" smtClean="0">
                <a:latin typeface="Arial"/>
                <a:ea typeface="標楷體"/>
              </a:rPr>
              <a:t>主機型入侵偵測系統通常安裝於某一伺服器，對系統中的檔案進行分析和研判，若有任何系統事件被記錄至日誌檔，入侵偵測程式便會立即將系統事件和攻擊特徵資料庫做比對，以偵測出可能之入侵行為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 </a:t>
            </a:r>
            <a:r>
              <a:rPr lang="zh-TW" altLang="en-US" b="1" kern="100" baseline="0" dirty="0" smtClean="0">
                <a:latin typeface="Arial"/>
                <a:ea typeface="標楷體"/>
              </a:rPr>
              <a:t>圖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18-13 )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。</a:t>
            </a:r>
            <a:endParaRPr lang="zh-TW" altLang="en-US" b="1" kern="100" baseline="0" dirty="0" smtClean="0">
              <a:latin typeface="Times New Roman"/>
              <a:ea typeface="標楷體"/>
            </a:endParaRPr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87824" y="5517232"/>
            <a:ext cx="308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圖 </a:t>
            </a:r>
            <a:r>
              <a:rPr lang="en-US" altLang="zh-TW" dirty="0"/>
              <a:t>18-13</a:t>
            </a:r>
            <a:r>
              <a:rPr lang="zh-TW" altLang="zh-TW" dirty="0"/>
              <a:t>主機型入侵偵測系統</a:t>
            </a:r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296A-5AE1-4EE1-87A3-07B3802DACDA}" type="datetime1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708920"/>
            <a:ext cx="4881563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TW" b="1" kern="2600" baseline="0" smtClean="0">
                <a:latin typeface="Arial"/>
                <a:ea typeface="標楷體"/>
              </a:rPr>
              <a:t>18.7 </a:t>
            </a:r>
            <a:r>
              <a:rPr lang="zh-TW" altLang="en-US" b="1" kern="2600" baseline="0" smtClean="0">
                <a:latin typeface="Arial"/>
                <a:ea typeface="標楷體"/>
              </a:rPr>
              <a:t>整合式威脅管理</a:t>
            </a:r>
            <a:endParaRPr lang="zh-TW" altLang="en-US" b="1" kern="2600" baseline="0" smtClean="0">
              <a:latin typeface="Times New Roman"/>
              <a:ea typeface="標楷體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zh-TW" altLang="en-US" b="1" kern="100" baseline="0" dirty="0" smtClean="0">
                <a:latin typeface="Arial"/>
                <a:ea typeface="標楷體"/>
              </a:rPr>
              <a:t>隨著防火牆、入侵偵測等技術之進步，</a:t>
            </a:r>
            <a:r>
              <a:rPr lang="en-US" altLang="zh-TW" b="1" kern="100" baseline="0" dirty="0" smtClean="0">
                <a:latin typeface="Arial"/>
                <a:ea typeface="標楷體"/>
              </a:rPr>
              <a:t>2004</a:t>
            </a:r>
            <a:r>
              <a:rPr lang="zh-TW" altLang="en-US" b="1" kern="100" baseline="0" dirty="0" smtClean="0">
                <a:latin typeface="Arial"/>
                <a:ea typeface="標楷體"/>
              </a:rPr>
              <a:t>年之後發展出所謂「整合式威脅管理」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unified threat management</a:t>
            </a:r>
            <a:r>
              <a:rPr lang="zh-TW" altLang="en-US" b="1" kern="100" baseline="0" dirty="0" smtClean="0">
                <a:latin typeface="Arial"/>
                <a:ea typeface="標楷體"/>
              </a:rPr>
              <a:t>；</a:t>
            </a:r>
            <a:r>
              <a:rPr lang="en-US" altLang="zh-TW" b="1" kern="100" baseline="0" dirty="0" smtClean="0">
                <a:latin typeface="Arial"/>
                <a:ea typeface="標楷體"/>
              </a:rPr>
              <a:t>UTM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的網路安全解決方案，將防火牆、入侵偵測、防毒、內容過濾等原本獨立的資安產品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圖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18-14)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，整合在同一台裝置上。</a:t>
            </a:r>
          </a:p>
          <a:p>
            <a:pPr marR="0" lvl="0" rtl="0"/>
            <a:r>
              <a:rPr lang="en-US" altLang="zh-TW" b="1" kern="100" baseline="0" dirty="0" smtClean="0">
                <a:latin typeface="Arial"/>
                <a:ea typeface="標楷體"/>
              </a:rPr>
              <a:t>UTM</a:t>
            </a:r>
            <a:r>
              <a:rPr lang="zh-TW" altLang="en-US" b="1" kern="100" baseline="0" dirty="0" smtClean="0">
                <a:latin typeface="Arial"/>
                <a:ea typeface="標楷體"/>
              </a:rPr>
              <a:t>設備是由軟體、硬體和網絡技術組成的具有專門用途的設備，它主要提供一項或多項安全功能，構成一個標準的整合式管理平台，這是一種的資訊安全解決方案。</a:t>
            </a:r>
            <a:endParaRPr lang="en-US" altLang="zh-TW" b="1" kern="100" baseline="0" dirty="0" smtClean="0">
              <a:latin typeface="Arial"/>
              <a:ea typeface="標楷體"/>
            </a:endParaRPr>
          </a:p>
          <a:p>
            <a:pPr marR="0" lvl="0" rtl="0"/>
            <a:r>
              <a:rPr lang="en-US" altLang="zh-TW" b="1" kern="100" baseline="0" dirty="0" smtClean="0">
                <a:latin typeface="Arial"/>
                <a:ea typeface="標楷體"/>
              </a:rPr>
              <a:t>UTM</a:t>
            </a:r>
            <a:r>
              <a:rPr lang="zh-TW" altLang="en-US" b="1" kern="100" baseline="0" dirty="0" smtClean="0">
                <a:latin typeface="Arial"/>
                <a:ea typeface="標楷體"/>
              </a:rPr>
              <a:t>設備強調多合一，產品市場上從五合一、七合一、到十二合一的功能完整度與彈性。</a:t>
            </a:r>
            <a:r>
              <a:rPr lang="en-US" altLang="zh-TW" b="1" kern="100" baseline="0" dirty="0" smtClean="0">
                <a:latin typeface="Arial"/>
                <a:ea typeface="標楷體"/>
              </a:rPr>
              <a:t>UTM</a:t>
            </a:r>
            <a:r>
              <a:rPr lang="zh-TW" altLang="en-US" b="1" kern="100" baseline="0" dirty="0" smtClean="0">
                <a:latin typeface="Arial"/>
                <a:ea typeface="標楷體"/>
              </a:rPr>
              <a:t>產品為網路安全用戶提供了一種更加靈活也更易於管理的選擇。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3294-F08E-474B-9FAA-0AF329FC26C7}" type="datetime1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59832" y="5445224"/>
            <a:ext cx="3137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圖</a:t>
            </a:r>
            <a:r>
              <a:rPr lang="en-US" altLang="zh-TW" dirty="0"/>
              <a:t> 18-14 </a:t>
            </a:r>
            <a:r>
              <a:rPr lang="zh-TW" altLang="zh-TW" dirty="0"/>
              <a:t>整合威脅管理示意圖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650" y="1524000"/>
            <a:ext cx="48387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b="1" kern="100" baseline="0" dirty="0" smtClean="0">
                <a:latin typeface="Arial"/>
                <a:ea typeface="標楷體"/>
              </a:rPr>
              <a:t>UTM </a:t>
            </a:r>
            <a:r>
              <a:rPr lang="zh-TW" altLang="en-US" b="1" kern="100" baseline="0" dirty="0" smtClean="0">
                <a:latin typeface="Arial"/>
                <a:ea typeface="標楷體"/>
              </a:rPr>
              <a:t>設備有其優點，降低管理複雜度，不需要為每一個設備設定資安規則，在</a:t>
            </a:r>
            <a:r>
              <a:rPr lang="en-US" altLang="zh-TW" b="1" kern="100" baseline="0" dirty="0" smtClean="0">
                <a:latin typeface="Arial"/>
                <a:ea typeface="標楷體"/>
              </a:rPr>
              <a:t>UTM</a:t>
            </a:r>
            <a:r>
              <a:rPr lang="zh-TW" altLang="en-US" b="1" kern="100" baseline="0" dirty="0" smtClean="0">
                <a:latin typeface="Arial"/>
                <a:ea typeface="標楷體"/>
              </a:rPr>
              <a:t>設備的上有互相連動設定，降低技術複雜度，易於達成資安設定的目標。將設備整合在同一設備，也會降低成本。</a:t>
            </a:r>
          </a:p>
          <a:p>
            <a:pPr lvl="0"/>
            <a:r>
              <a:rPr lang="en-US" altLang="zh-TW" b="1" kern="100" baseline="0" dirty="0" smtClean="0">
                <a:latin typeface="Arial"/>
                <a:ea typeface="標楷體"/>
              </a:rPr>
              <a:t>UTM </a:t>
            </a:r>
            <a:r>
              <a:rPr lang="zh-TW" altLang="en-US" b="1" kern="100" baseline="0" dirty="0" smtClean="0">
                <a:latin typeface="Arial"/>
                <a:ea typeface="標楷體"/>
              </a:rPr>
              <a:t>設備也有其缺點，過度集中在同一個設備，帶來的風險提高，單一點失敗將造成網路無法運作的風險，而將設備功能集中也會對降低穩定度。另外，設備的效能和容量也會降低，例如在</a:t>
            </a:r>
            <a:r>
              <a:rPr lang="en-US" altLang="zh-TW" b="1" kern="100" baseline="0" dirty="0" smtClean="0">
                <a:latin typeface="Arial"/>
                <a:ea typeface="標楷體"/>
              </a:rPr>
              <a:t>UTM</a:t>
            </a:r>
            <a:r>
              <a:rPr lang="zh-TW" altLang="en-US" b="1" kern="100" baseline="0" dirty="0" smtClean="0">
                <a:latin typeface="Arial"/>
                <a:ea typeface="標楷體"/>
              </a:rPr>
              <a:t>上的防毒功能，僅具輔助功能，也許還必須再安裝防毒軟體。</a:t>
            </a:r>
            <a:endParaRPr lang="zh-TW" altLang="en-US" b="1" kern="100" baseline="0" dirty="0" smtClean="0">
              <a:latin typeface="Times New Roman"/>
              <a:ea typeface="標楷體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C2BF-62CB-42E9-B28F-875CAADFECD1}" type="datetime1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563888" y="4077072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圖</a:t>
            </a:r>
            <a:r>
              <a:rPr lang="en-US" altLang="zh-TW" dirty="0"/>
              <a:t> 18-1 </a:t>
            </a:r>
            <a:r>
              <a:rPr lang="zh-TW" altLang="zh-TW" dirty="0"/>
              <a:t>防火牆概念圖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276872"/>
            <a:ext cx="6187175" cy="167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TW" b="1" kern="2600" baseline="0" smtClean="0">
                <a:latin typeface="Arial"/>
                <a:ea typeface="標楷體"/>
              </a:rPr>
              <a:t>18.2 </a:t>
            </a:r>
            <a:r>
              <a:rPr lang="zh-TW" altLang="en-US" b="1" kern="2600" baseline="0" smtClean="0">
                <a:latin typeface="Arial"/>
                <a:ea typeface="標楷體"/>
              </a:rPr>
              <a:t>防火牆分類</a:t>
            </a:r>
            <a:endParaRPr lang="zh-TW" altLang="en-US" b="1" kern="2600" baseline="0" smtClean="0">
              <a:latin typeface="Times New Roman"/>
              <a:ea typeface="標楷體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R="0" lvl="0" rtl="0"/>
            <a:r>
              <a:rPr lang="zh-TW" altLang="en-US" b="1" kern="100" baseline="0" dirty="0" smtClean="0">
                <a:latin typeface="Arial"/>
                <a:ea typeface="標楷體"/>
              </a:rPr>
              <a:t>防火牆依照其網路功能，可分為過濾型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filtering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防火牆與代理型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proxy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防火牆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參考圖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18-2)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。</a:t>
            </a:r>
          </a:p>
          <a:p>
            <a:pPr marR="0" lvl="0" rtl="0"/>
            <a:r>
              <a:rPr lang="zh-TW" altLang="en-US" b="1" kern="100" baseline="0" dirty="0" smtClean="0">
                <a:latin typeface="Arial"/>
                <a:ea typeface="標楷體"/>
              </a:rPr>
              <a:t>過濾型防火牆又可分為網路層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network layer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防火牆與應用層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application layer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防火牆。網路層防火牆與應用層防火牆這兩種類型之功能可能重疊，但並無衝突，有些防火牆同時具備此兩種防火牆之功能。</a:t>
            </a:r>
          </a:p>
          <a:p>
            <a:pPr marR="0" lvl="0" rtl="0"/>
            <a:r>
              <a:rPr lang="zh-TW" altLang="en-US" b="1" kern="100" baseline="0" dirty="0" smtClean="0">
                <a:latin typeface="Arial"/>
                <a:ea typeface="標楷體"/>
              </a:rPr>
              <a:t>網路層防火牆之封包過濾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packet filtering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技術，最早被使用做為防火牆的基本技術之一。所謂封包過濾技術，即是檢查每一個封包的來源端</a:t>
            </a:r>
            <a:r>
              <a:rPr lang="en-US" altLang="zh-TW" b="1" kern="100" baseline="0" dirty="0" smtClean="0">
                <a:latin typeface="Arial"/>
                <a:ea typeface="標楷體"/>
              </a:rPr>
              <a:t>IP</a:t>
            </a:r>
            <a:r>
              <a:rPr lang="zh-TW" altLang="en-US" b="1" kern="100" baseline="0" dirty="0" smtClean="0">
                <a:latin typeface="Arial"/>
                <a:ea typeface="標楷體"/>
              </a:rPr>
              <a:t>位址、來源端埠號、目的端</a:t>
            </a:r>
            <a:r>
              <a:rPr lang="en-US" altLang="zh-TW" b="1" kern="100" baseline="0" dirty="0" smtClean="0">
                <a:latin typeface="Arial"/>
                <a:ea typeface="標楷體"/>
              </a:rPr>
              <a:t>IP</a:t>
            </a:r>
            <a:r>
              <a:rPr lang="zh-TW" altLang="en-US" b="1" kern="100" baseline="0" dirty="0" smtClean="0">
                <a:latin typeface="Arial"/>
                <a:ea typeface="標楷體"/>
              </a:rPr>
              <a:t>位址、與目的端埠號等資訊，如果符合預設的安全規則就准許通行，否則拒絕其進入。</a:t>
            </a:r>
          </a:p>
          <a:p>
            <a:pPr marR="0" lvl="0" rtl="0"/>
            <a:r>
              <a:rPr lang="zh-TW" altLang="en-US" b="1" kern="100" baseline="0" dirty="0" smtClean="0">
                <a:latin typeface="Arial"/>
                <a:ea typeface="標楷體"/>
              </a:rPr>
              <a:t>應用層防火牆可以檢查與攔截應用程式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(applications)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之封包，以防止電腦蠕蟲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computer worm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蔓延或木馬程式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Trojan horse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攻擊。</a:t>
            </a:r>
          </a:p>
          <a:p>
            <a:pPr marR="0" lvl="0" rtl="0"/>
            <a:r>
              <a:rPr lang="zh-TW" altLang="en-US" b="1" kern="100" baseline="0" dirty="0" smtClean="0">
                <a:latin typeface="Arial"/>
                <a:ea typeface="標楷體"/>
              </a:rPr>
              <a:t>代理型防火牆以代理伺服器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proxy server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的概念，當內部電腦需要請求外部資源時，外部資料首先傳給代理型防火牆，代理型防火牆可以將資料置入快取區域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(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cache area</a:t>
            </a:r>
            <a:r>
              <a:rPr lang="zh-TW" altLang="en-US" b="1" kern="100" baseline="0" dirty="0" smtClean="0">
                <a:latin typeface="Arial"/>
                <a:ea typeface="標楷體"/>
              </a:rPr>
              <a:t>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)</a:t>
            </a:r>
            <a:r>
              <a:rPr lang="zh-TW" altLang="en-US" b="1" kern="100" baseline="0" dirty="0" smtClean="0">
                <a:latin typeface="Arial"/>
                <a:ea typeface="標楷體"/>
              </a:rPr>
              <a:t>。將來如有相同請求指令，可以透過代理型防火牆從快取區域，直接傳回給使用者。</a:t>
            </a:r>
          </a:p>
          <a:p>
            <a:pPr marR="0" lvl="0" rtl="0"/>
            <a:endParaRPr lang="zh-TW" altLang="en-US" b="1" kern="100" baseline="0" dirty="0" smtClean="0">
              <a:latin typeface="Times New Roman"/>
              <a:ea typeface="標楷體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3A3F-0088-4580-911E-F5122521B74E}" type="datetime1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851920" y="4221088"/>
            <a:ext cx="209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圖 </a:t>
            </a:r>
            <a:r>
              <a:rPr lang="en-US" altLang="zh-TW" dirty="0"/>
              <a:t>18-2 </a:t>
            </a:r>
            <a:r>
              <a:rPr lang="zh-TW" altLang="zh-TW" dirty="0"/>
              <a:t>防火牆分類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33804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7463366" cy="225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8229600" cy="86409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zh-TW" altLang="en-US" b="1" kern="100" baseline="0" dirty="0" smtClean="0">
                <a:latin typeface="Arial"/>
                <a:ea typeface="標楷體"/>
              </a:rPr>
              <a:t>過濾型防火牆與代理型防火牆各有優缺點，如下表 </a:t>
            </a:r>
            <a:r>
              <a:rPr lang="en-US" altLang="zh-TW" b="1" kern="100" baseline="0" dirty="0" smtClean="0">
                <a:latin typeface="Arial"/>
                <a:ea typeface="標楷體"/>
              </a:rPr>
              <a:t>18-1</a:t>
            </a:r>
            <a:r>
              <a:rPr lang="zh-TW" altLang="en-US" b="1" kern="100" baseline="0" dirty="0" smtClean="0">
                <a:latin typeface="Arial"/>
                <a:ea typeface="標楷體"/>
              </a:rPr>
              <a:t>所示。</a:t>
            </a:r>
            <a:endParaRPr lang="zh-TW" altLang="en-US" b="1" kern="100" baseline="0" dirty="0" smtClean="0">
              <a:latin typeface="Times New Roman"/>
              <a:ea typeface="標楷體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5736" y="2060848"/>
            <a:ext cx="489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dirty="0"/>
              <a:t>表</a:t>
            </a:r>
            <a:r>
              <a:rPr lang="en-US" altLang="zh-TW" dirty="0"/>
              <a:t> 18-1 </a:t>
            </a:r>
            <a:r>
              <a:rPr lang="zh-TW" altLang="zh-TW" dirty="0"/>
              <a:t>過濾型防火牆與代理型防火牆之比較</a:t>
            </a:r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7455-D382-4A5C-9CFD-138ACDBF644D}" type="datetime1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636912"/>
            <a:ext cx="6557803" cy="171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TW" altLang="en-US" b="1" kern="2600" baseline="0" smtClean="0">
                <a:latin typeface="Arial"/>
                <a:ea typeface="標楷體"/>
              </a:rPr>
              <a:t> </a:t>
            </a:r>
            <a:r>
              <a:rPr lang="en-US" altLang="zh-TW" b="1" kern="2600" baseline="0" smtClean="0">
                <a:latin typeface="Arial"/>
                <a:ea typeface="標楷體"/>
              </a:rPr>
              <a:t>18.3 </a:t>
            </a:r>
            <a:r>
              <a:rPr lang="zh-TW" altLang="en-US" b="1" kern="2600" baseline="0" smtClean="0">
                <a:latin typeface="Arial"/>
                <a:ea typeface="標楷體"/>
              </a:rPr>
              <a:t>原理</a:t>
            </a:r>
            <a:endParaRPr lang="zh-TW" altLang="en-US" b="1" kern="2600" baseline="0" smtClean="0">
              <a:latin typeface="Times New Roman"/>
              <a:ea typeface="標楷體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zh-TW" altLang="en-US" b="1" kern="100" baseline="0" smtClean="0">
                <a:latin typeface="Arial"/>
                <a:ea typeface="標楷體"/>
              </a:rPr>
              <a:t>過濾型網路防火牆之原理，基本上至少過濾四項網路封包參數，來源端</a:t>
            </a:r>
            <a:r>
              <a:rPr lang="en-US" altLang="zh-TW" b="1" kern="100" baseline="0" smtClean="0">
                <a:latin typeface="Arial"/>
                <a:ea typeface="標楷體"/>
              </a:rPr>
              <a:t>IP</a:t>
            </a:r>
            <a:r>
              <a:rPr lang="zh-TW" altLang="en-US" b="1" kern="100" baseline="0" smtClean="0">
                <a:latin typeface="Arial"/>
                <a:ea typeface="標楷體"/>
              </a:rPr>
              <a:t>位址、目的端</a:t>
            </a:r>
            <a:r>
              <a:rPr lang="en-US" altLang="zh-TW" b="1" kern="100" baseline="0" smtClean="0">
                <a:latin typeface="Arial"/>
                <a:ea typeface="標楷體"/>
              </a:rPr>
              <a:t>IP</a:t>
            </a:r>
            <a:r>
              <a:rPr lang="zh-TW" altLang="en-US" b="1" kern="100" baseline="0" smtClean="0">
                <a:latin typeface="Arial"/>
                <a:ea typeface="標楷體"/>
              </a:rPr>
              <a:t>位址、來源端 </a:t>
            </a:r>
            <a:r>
              <a:rPr lang="en-US" altLang="zh-TW" b="1" kern="100" baseline="0" smtClean="0">
                <a:latin typeface="Arial"/>
                <a:ea typeface="標楷體"/>
              </a:rPr>
              <a:t>TCP/UDP</a:t>
            </a:r>
            <a:r>
              <a:rPr lang="zh-TW" altLang="en-US" b="1" kern="100" baseline="0" smtClean="0">
                <a:latin typeface="Arial"/>
                <a:ea typeface="標楷體"/>
              </a:rPr>
              <a:t>埠、與目的端</a:t>
            </a:r>
            <a:r>
              <a:rPr lang="en-US" altLang="zh-TW" b="1" kern="100" baseline="0" smtClean="0">
                <a:latin typeface="Arial"/>
                <a:ea typeface="標楷體"/>
              </a:rPr>
              <a:t>TCP/UDP</a:t>
            </a:r>
            <a:r>
              <a:rPr lang="zh-TW" altLang="en-US" b="1" kern="100" baseline="0" smtClean="0">
                <a:latin typeface="Arial"/>
                <a:ea typeface="標楷體"/>
              </a:rPr>
              <a:t>埠，並依照防火牆設定之規則，以決定是否接受</a:t>
            </a:r>
            <a:r>
              <a:rPr lang="en-US" altLang="zh-TW" b="1" kern="100" baseline="0" smtClean="0">
                <a:latin typeface="Arial"/>
                <a:ea typeface="標楷體"/>
              </a:rPr>
              <a:t>(</a:t>
            </a:r>
            <a:r>
              <a:rPr lang="zh-TW" altLang="en-US" b="1" kern="100" baseline="0" smtClean="0">
                <a:latin typeface="Arial"/>
                <a:ea typeface="標楷體"/>
              </a:rPr>
              <a:t>或拒絕</a:t>
            </a:r>
            <a:r>
              <a:rPr lang="en-US" altLang="zh-TW" b="1" kern="100" baseline="0" smtClean="0">
                <a:latin typeface="Arial"/>
                <a:ea typeface="標楷體"/>
              </a:rPr>
              <a:t>)</a:t>
            </a:r>
            <a:r>
              <a:rPr lang="zh-TW" altLang="en-US" b="1" kern="100" baseline="0" smtClean="0">
                <a:latin typeface="Arial"/>
                <a:ea typeface="標楷體"/>
              </a:rPr>
              <a:t>該封包進入。</a:t>
            </a:r>
          </a:p>
          <a:p>
            <a:pPr marR="0" lvl="0" rtl="0"/>
            <a:r>
              <a:rPr lang="zh-TW" altLang="en-US" b="1" kern="100" baseline="0" smtClean="0">
                <a:latin typeface="Arial"/>
                <a:ea typeface="標楷體"/>
              </a:rPr>
              <a:t>網際網路 </a:t>
            </a:r>
            <a:r>
              <a:rPr lang="en-US" altLang="zh-TW" b="1" kern="100" baseline="0" smtClean="0">
                <a:latin typeface="Arial"/>
                <a:ea typeface="標楷體"/>
              </a:rPr>
              <a:t>(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The Internet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)</a:t>
            </a:r>
            <a:r>
              <a:rPr lang="zh-TW" altLang="en-US" b="1" kern="100" baseline="0" smtClean="0">
                <a:latin typeface="Arial"/>
                <a:ea typeface="標楷體"/>
              </a:rPr>
              <a:t> 被視為不可信賴的網路，因此當外來資料封包請求存取 </a:t>
            </a:r>
            <a:r>
              <a:rPr lang="en-US" altLang="zh-TW" b="1" kern="100" baseline="0" smtClean="0">
                <a:latin typeface="Arial"/>
                <a:ea typeface="標楷體"/>
              </a:rPr>
              <a:t>(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access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)</a:t>
            </a:r>
            <a:r>
              <a:rPr lang="zh-TW" altLang="en-US" b="1" kern="100" baseline="0" smtClean="0">
                <a:latin typeface="Arial"/>
                <a:ea typeface="標楷體"/>
              </a:rPr>
              <a:t> 企業網路</a:t>
            </a:r>
            <a:r>
              <a:rPr lang="en-US" altLang="zh-TW" b="1" kern="100" baseline="0" smtClean="0">
                <a:latin typeface="Arial"/>
                <a:ea typeface="標楷體"/>
              </a:rPr>
              <a:t>(</a:t>
            </a:r>
            <a:r>
              <a:rPr lang="zh-TW" altLang="en-US" b="1" kern="100" baseline="0" smtClean="0">
                <a:latin typeface="Arial"/>
                <a:ea typeface="標楷體"/>
              </a:rPr>
              <a:t>可信賴網路</a:t>
            </a:r>
            <a:r>
              <a:rPr lang="en-US" altLang="zh-TW" b="1" kern="100" baseline="0" smtClean="0">
                <a:latin typeface="Arial"/>
                <a:ea typeface="標楷體"/>
              </a:rPr>
              <a:t>)</a:t>
            </a:r>
            <a:r>
              <a:rPr lang="zh-TW" altLang="en-US" b="1" kern="100" baseline="0" smtClean="0">
                <a:latin typeface="Arial"/>
                <a:ea typeface="標楷體"/>
              </a:rPr>
              <a:t>時，例如：由個人電腦送出的封包，其來源端之</a:t>
            </a:r>
            <a:r>
              <a:rPr lang="en-US" altLang="zh-TW" b="1" kern="100" baseline="0" smtClean="0">
                <a:latin typeface="Arial"/>
                <a:ea typeface="標楷體"/>
              </a:rPr>
              <a:t>IP</a:t>
            </a:r>
            <a:r>
              <a:rPr lang="zh-TW" altLang="en-US" b="1" kern="100" baseline="0" smtClean="0">
                <a:latin typeface="Arial"/>
                <a:ea typeface="標楷體"/>
              </a:rPr>
              <a:t>位址、目的端的 </a:t>
            </a:r>
            <a:r>
              <a:rPr lang="en-US" altLang="zh-TW" b="1" kern="100" baseline="0" smtClean="0">
                <a:latin typeface="Arial"/>
                <a:ea typeface="標楷體"/>
              </a:rPr>
              <a:t>IP</a:t>
            </a:r>
            <a:r>
              <a:rPr lang="zh-TW" altLang="en-US" b="1" kern="100" baseline="0" smtClean="0">
                <a:latin typeface="Arial"/>
                <a:ea typeface="標楷體"/>
              </a:rPr>
              <a:t>位址、來源端之</a:t>
            </a:r>
            <a:r>
              <a:rPr lang="en-US" altLang="zh-TW" b="1" kern="100" baseline="0" smtClean="0">
                <a:latin typeface="Arial"/>
                <a:ea typeface="標楷體"/>
              </a:rPr>
              <a:t>TCP/UDP</a:t>
            </a:r>
            <a:r>
              <a:rPr lang="zh-TW" altLang="en-US" b="1" kern="100" baseline="0" smtClean="0">
                <a:latin typeface="Arial"/>
                <a:ea typeface="標楷體"/>
              </a:rPr>
              <a:t>埠、與目的端之</a:t>
            </a:r>
            <a:r>
              <a:rPr lang="en-US" altLang="zh-TW" b="1" kern="100" baseline="0" smtClean="0">
                <a:latin typeface="Arial"/>
                <a:ea typeface="標楷體"/>
              </a:rPr>
              <a:t>TCP/UDP</a:t>
            </a:r>
            <a:r>
              <a:rPr lang="zh-TW" altLang="en-US" b="1" kern="100" baseline="0" smtClean="0">
                <a:latin typeface="Arial"/>
                <a:ea typeface="標楷體"/>
              </a:rPr>
              <a:t>埠等資訊，與傳送資料 </a:t>
            </a:r>
            <a:r>
              <a:rPr lang="en-US" altLang="zh-TW" b="1" kern="100" baseline="0" smtClean="0">
                <a:latin typeface="Arial"/>
                <a:ea typeface="標楷體"/>
              </a:rPr>
              <a:t>(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data payload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)</a:t>
            </a:r>
            <a:r>
              <a:rPr lang="zh-TW" altLang="en-US" b="1" kern="100" baseline="0" smtClean="0">
                <a:latin typeface="Arial"/>
                <a:ea typeface="標楷體"/>
              </a:rPr>
              <a:t> 封裝成封包，防火牆可依據原先設定之規則，判斷並做出決策是否接受</a:t>
            </a:r>
            <a:r>
              <a:rPr lang="en-US" altLang="zh-TW" b="1" kern="100" baseline="0" smtClean="0">
                <a:latin typeface="Arial"/>
                <a:ea typeface="標楷體"/>
              </a:rPr>
              <a:t>(</a:t>
            </a:r>
            <a:r>
              <a:rPr lang="zh-TW" altLang="en-US" b="1" kern="100" baseline="0" smtClean="0">
                <a:latin typeface="Arial"/>
                <a:ea typeface="標楷體"/>
              </a:rPr>
              <a:t>或拒絕</a:t>
            </a:r>
            <a:r>
              <a:rPr lang="en-US" altLang="zh-TW" b="1" kern="100" baseline="0" smtClean="0">
                <a:latin typeface="Arial"/>
                <a:ea typeface="標楷體"/>
              </a:rPr>
              <a:t>)</a:t>
            </a:r>
            <a:r>
              <a:rPr lang="zh-TW" altLang="en-US" b="1" kern="100" baseline="0" smtClean="0">
                <a:latin typeface="Arial"/>
                <a:ea typeface="標楷體"/>
              </a:rPr>
              <a:t>該封包進入 </a:t>
            </a:r>
            <a:r>
              <a:rPr lang="en-US" altLang="zh-TW" b="1" kern="100" baseline="0" smtClean="0">
                <a:latin typeface="Arial"/>
                <a:ea typeface="標楷體"/>
              </a:rPr>
              <a:t>( </a:t>
            </a:r>
            <a:r>
              <a:rPr lang="zh-TW" altLang="en-US" b="1" kern="100" baseline="0" smtClean="0">
                <a:latin typeface="Arial"/>
                <a:ea typeface="標楷體"/>
              </a:rPr>
              <a:t>如圖 </a:t>
            </a:r>
            <a:r>
              <a:rPr lang="en-US" altLang="zh-TW" b="1" kern="100" baseline="0" smtClean="0">
                <a:latin typeface="Arial"/>
                <a:ea typeface="標楷體"/>
              </a:rPr>
              <a:t>18-3</a:t>
            </a:r>
            <a:r>
              <a:rPr lang="zh-TW" altLang="en-US" b="1" kern="100" baseline="0" smtClean="0">
                <a:latin typeface="Arial"/>
                <a:ea typeface="標楷體"/>
              </a:rPr>
              <a:t> </a:t>
            </a:r>
            <a:r>
              <a:rPr lang="en-US" altLang="zh-TW" b="1" kern="100" baseline="0" smtClean="0">
                <a:latin typeface="Arial"/>
                <a:ea typeface="標楷體"/>
              </a:rPr>
              <a:t>)</a:t>
            </a:r>
            <a:r>
              <a:rPr lang="zh-TW" altLang="en-US" b="1" kern="100" baseline="0" smtClean="0">
                <a:latin typeface="Arial"/>
                <a:ea typeface="標楷體"/>
              </a:rPr>
              <a:t>。</a:t>
            </a:r>
            <a:endParaRPr lang="zh-TW" altLang="en-US" b="1" kern="100" baseline="0" smtClean="0">
              <a:latin typeface="Times New Roman"/>
              <a:ea typeface="標楷體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CC1D-C167-4293-86B7-3041651124F2}" type="datetime1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131840" y="5733256"/>
            <a:ext cx="3251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圖 </a:t>
            </a:r>
            <a:r>
              <a:rPr lang="en-US" altLang="zh-TW" dirty="0"/>
              <a:t>18-3 </a:t>
            </a:r>
            <a:r>
              <a:rPr lang="zh-TW" altLang="zh-TW" dirty="0"/>
              <a:t>防火牆過濾封包示意圖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567F1-1304-4BC9-A3CE-72E982CC0735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35852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980728"/>
            <a:ext cx="4598185" cy="438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SLAB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ISLAB" id="{78D3C854-0FA5-4D21-AB5C-31870DC13A2F}" vid="{9F0E795E-DA35-4776-B2ED-B53060D2A29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ISLAB</Template>
  <TotalTime>79</TotalTime>
  <Words>2814</Words>
  <Application>Microsoft Office PowerPoint</Application>
  <PresentationFormat>如螢幕大小 (4:3)</PresentationFormat>
  <Paragraphs>153</Paragraphs>
  <Slides>35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ISLAB</vt:lpstr>
      <vt:lpstr>第18章 防火牆與入侵偵測</vt:lpstr>
      <vt:lpstr>第18章 防火牆與入侵偵測</vt:lpstr>
      <vt:lpstr>18.1 防火牆簡介</vt:lpstr>
      <vt:lpstr>投影片 4</vt:lpstr>
      <vt:lpstr>18.2 防火牆分類</vt:lpstr>
      <vt:lpstr>投影片 6</vt:lpstr>
      <vt:lpstr>投影片 7</vt:lpstr>
      <vt:lpstr> 18.3 原理</vt:lpstr>
      <vt:lpstr>投影片 9</vt:lpstr>
      <vt:lpstr>應用層防火牆</vt:lpstr>
      <vt:lpstr>投影片 11</vt:lpstr>
      <vt:lpstr>代理型防火牆</vt:lpstr>
      <vt:lpstr>投影片 13</vt:lpstr>
      <vt:lpstr>IE瀏覽器代理伺服器之設定</vt:lpstr>
      <vt:lpstr>投影片 15</vt:lpstr>
      <vt:lpstr>防火牆NAT 功能</vt:lpstr>
      <vt:lpstr> 18.4 防火牆建置類型</vt:lpstr>
      <vt:lpstr>投影片 18</vt:lpstr>
      <vt:lpstr>18.4.1 防禦主機防火牆</vt:lpstr>
      <vt:lpstr>投影片 20</vt:lpstr>
      <vt:lpstr>18.4.2 屏障式防火牆</vt:lpstr>
      <vt:lpstr>投影片 22</vt:lpstr>
      <vt:lpstr>18.4.3 屏障子網路防火牆</vt:lpstr>
      <vt:lpstr>投影片 24</vt:lpstr>
      <vt:lpstr>18.5 防火牆管理</vt:lpstr>
      <vt:lpstr> 18.6 入侵偵測 </vt:lpstr>
      <vt:lpstr>18.6.1 入侵偵測技術</vt:lpstr>
      <vt:lpstr>18.6.1 入侵偵測技術</vt:lpstr>
      <vt:lpstr>投影片 29</vt:lpstr>
      <vt:lpstr>18.6.2 入侵偵測系統分類</vt:lpstr>
      <vt:lpstr>投影片 31</vt:lpstr>
      <vt:lpstr>投影片 32</vt:lpstr>
      <vt:lpstr>18.7 整合式威脅管理</vt:lpstr>
      <vt:lpstr>投影片 34</vt:lpstr>
      <vt:lpstr>投影片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第18章 防火牆與入侵偵測</dc:title>
  <dc:creator>user</dc:creator>
  <cp:lastModifiedBy>ACER</cp:lastModifiedBy>
  <cp:revision>37</cp:revision>
  <dcterms:created xsi:type="dcterms:W3CDTF">2016-03-10T02:09:02Z</dcterms:created>
  <dcterms:modified xsi:type="dcterms:W3CDTF">2017-12-06T04:45:54Z</dcterms:modified>
</cp:coreProperties>
</file>