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297" r:id="rId4"/>
    <p:sldId id="296" r:id="rId5"/>
    <p:sldId id="295" r:id="rId6"/>
    <p:sldId id="304" r:id="rId7"/>
    <p:sldId id="306" r:id="rId8"/>
    <p:sldId id="307" r:id="rId9"/>
    <p:sldId id="310" r:id="rId10"/>
    <p:sldId id="308" r:id="rId11"/>
    <p:sldId id="309" r:id="rId12"/>
    <p:sldId id="298" r:id="rId13"/>
    <p:sldId id="299" r:id="rId14"/>
    <p:sldId id="300" r:id="rId15"/>
    <p:sldId id="301" r:id="rId16"/>
    <p:sldId id="314" r:id="rId17"/>
    <p:sldId id="312" r:id="rId18"/>
    <p:sldId id="311" r:id="rId19"/>
    <p:sldId id="313"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1272" y="60"/>
      </p:cViewPr>
      <p:guideLst/>
    </p:cSldViewPr>
  </p:slideViewPr>
  <p:notesTextViewPr>
    <p:cViewPr>
      <p:scale>
        <a:sx n="1" d="1"/>
        <a:sy n="1" d="1"/>
      </p:scale>
      <p:origin x="0" y="0"/>
    </p:cViewPr>
  </p:notesTextViewPr>
  <p:sorterViewPr>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202309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387460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61016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220639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142620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344429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111739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265868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306534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26913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8D9666D-A0A4-4D76-9E6F-151B59260495}" type="datetimeFigureOut">
              <a:rPr lang="zh-TW" altLang="en-US" smtClean="0"/>
              <a:t>2020/10/31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274245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9666D-A0A4-4D76-9E6F-151B59260495}" type="datetimeFigureOut">
              <a:rPr lang="zh-TW" altLang="en-US" smtClean="0"/>
              <a:t>2020/10/31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C3060-5FBA-4637-B348-D51D28726D8E}" type="slidenum">
              <a:rPr lang="zh-TW" altLang="en-US" smtClean="0"/>
              <a:t>‹#›</a:t>
            </a:fld>
            <a:endParaRPr lang="zh-TW" altLang="en-US"/>
          </a:p>
        </p:txBody>
      </p:sp>
    </p:spTree>
    <p:extLst>
      <p:ext uri="{BB962C8B-B14F-4D97-AF65-F5344CB8AC3E}">
        <p14:creationId xmlns:p14="http://schemas.microsoft.com/office/powerpoint/2010/main" val="1758330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資料科學</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12139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559824" y="463447"/>
            <a:ext cx="7868916" cy="5907855"/>
          </a:xfrm>
          <a:prstGeom prst="rect">
            <a:avLst/>
          </a:prstGeom>
        </p:spPr>
      </p:pic>
      <p:sp>
        <p:nvSpPr>
          <p:cNvPr id="5" name="矩形 4"/>
          <p:cNvSpPr/>
          <p:nvPr/>
        </p:nvSpPr>
        <p:spPr>
          <a:xfrm>
            <a:off x="712838" y="5957189"/>
            <a:ext cx="5619135" cy="369332"/>
          </a:xfrm>
          <a:prstGeom prst="rect">
            <a:avLst/>
          </a:prstGeom>
        </p:spPr>
        <p:txBody>
          <a:bodyPr wrap="square">
            <a:spAutoFit/>
          </a:bodyPr>
          <a:lstStyle/>
          <a:p>
            <a:r>
              <a:rPr lang="en-US" altLang="zh-TW" dirty="0" smtClean="0"/>
              <a:t>https://www.slideshare.net/tw_dsconf/ss-136596499</a:t>
            </a:r>
            <a:endParaRPr lang="zh-TW" altLang="en-US" dirty="0"/>
          </a:p>
        </p:txBody>
      </p:sp>
    </p:spTree>
    <p:extLst>
      <p:ext uri="{BB962C8B-B14F-4D97-AF65-F5344CB8AC3E}">
        <p14:creationId xmlns:p14="http://schemas.microsoft.com/office/powerpoint/2010/main" val="6589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365125"/>
            <a:ext cx="7986780" cy="5996345"/>
          </a:xfrm>
          <a:prstGeom prst="rect">
            <a:avLst/>
          </a:prstGeom>
        </p:spPr>
      </p:pic>
    </p:spTree>
    <p:extLst>
      <p:ext uri="{BB962C8B-B14F-4D97-AF65-F5344CB8AC3E}">
        <p14:creationId xmlns:p14="http://schemas.microsoft.com/office/powerpoint/2010/main" val="32044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71639" y="192165"/>
            <a:ext cx="7502322" cy="5303366"/>
          </a:xfrm>
          <a:prstGeom prst="rect">
            <a:avLst/>
          </a:prstGeom>
        </p:spPr>
      </p:pic>
      <p:sp>
        <p:nvSpPr>
          <p:cNvPr id="5" name="矩形 4"/>
          <p:cNvSpPr/>
          <p:nvPr/>
        </p:nvSpPr>
        <p:spPr>
          <a:xfrm>
            <a:off x="693175" y="5749553"/>
            <a:ext cx="6397218" cy="646331"/>
          </a:xfrm>
          <a:prstGeom prst="rect">
            <a:avLst/>
          </a:prstGeom>
        </p:spPr>
        <p:txBody>
          <a:bodyPr wrap="square">
            <a:spAutoFit/>
          </a:bodyPr>
          <a:lstStyle/>
          <a:p>
            <a:r>
              <a:rPr lang="zh-TW" altLang="en-US" dirty="0" smtClean="0"/>
              <a:t>資料來源</a:t>
            </a:r>
            <a:r>
              <a:rPr lang="en-US" altLang="zh-TW" dirty="0" smtClean="0"/>
              <a:t>:</a:t>
            </a:r>
            <a:r>
              <a:rPr lang="zh-TW" altLang="en-US" dirty="0" smtClean="0"/>
              <a:t>資料科學的第一堂課 </a:t>
            </a:r>
            <a:r>
              <a:rPr lang="en-US" altLang="zh-TW" dirty="0" smtClean="0"/>
              <a:t>Data Science Orientation</a:t>
            </a:r>
          </a:p>
          <a:p>
            <a:r>
              <a:rPr lang="en-US" altLang="zh-TW" dirty="0" smtClean="0"/>
              <a:t>https://www.slideshare.net/ryan/ss-80241146</a:t>
            </a:r>
            <a:endParaRPr lang="zh-TW" altLang="en-US" dirty="0"/>
          </a:p>
        </p:txBody>
      </p:sp>
    </p:spTree>
    <p:extLst>
      <p:ext uri="{BB962C8B-B14F-4D97-AF65-F5344CB8AC3E}">
        <p14:creationId xmlns:p14="http://schemas.microsoft.com/office/powerpoint/2010/main" val="3582061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36594" y="467058"/>
            <a:ext cx="8421893" cy="5953407"/>
          </a:xfrm>
          <a:prstGeom prst="rect">
            <a:avLst/>
          </a:prstGeom>
        </p:spPr>
      </p:pic>
    </p:spTree>
    <p:extLst>
      <p:ext uri="{BB962C8B-B14F-4D97-AF65-F5344CB8AC3E}">
        <p14:creationId xmlns:p14="http://schemas.microsoft.com/office/powerpoint/2010/main" val="197958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90549" y="555547"/>
            <a:ext cx="8366257" cy="5914078"/>
          </a:xfrm>
          <a:prstGeom prst="rect">
            <a:avLst/>
          </a:prstGeom>
        </p:spPr>
      </p:pic>
    </p:spTree>
    <p:extLst>
      <p:ext uri="{BB962C8B-B14F-4D97-AF65-F5344CB8AC3E}">
        <p14:creationId xmlns:p14="http://schemas.microsoft.com/office/powerpoint/2010/main" val="155732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5536176" cy="1060551"/>
          </a:xfrm>
        </p:spPr>
        <p:txBody>
          <a:bodyPr/>
          <a:lstStyle/>
          <a:p>
            <a:r>
              <a:rPr lang="en-US" altLang="zh-TW" dirty="0"/>
              <a:t>openedx.iiiedu.org.tw</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02233" y="1825625"/>
            <a:ext cx="7739533" cy="4351338"/>
          </a:xfrm>
          <a:prstGeom prst="rect">
            <a:avLst/>
          </a:prstGeom>
        </p:spPr>
      </p:pic>
      <p:sp>
        <p:nvSpPr>
          <p:cNvPr id="5" name="矩形 4"/>
          <p:cNvSpPr/>
          <p:nvPr/>
        </p:nvSpPr>
        <p:spPr>
          <a:xfrm>
            <a:off x="6690256" y="365126"/>
            <a:ext cx="1415772" cy="1077218"/>
          </a:xfrm>
          <a:prstGeom prst="rect">
            <a:avLst/>
          </a:prstGeom>
        </p:spPr>
        <p:txBody>
          <a:bodyPr wrap="none">
            <a:spAutoFit/>
          </a:bodyPr>
          <a:lstStyle/>
          <a:p>
            <a:r>
              <a:rPr lang="en-US" altLang="zh-TW" sz="3200" b="1" dirty="0" smtClean="0">
                <a:effectLst>
                  <a:outerShdw blurRad="38100" dist="38100" dir="2700000" algn="tl">
                    <a:srgbClr val="000000">
                      <a:alpha val="43137"/>
                    </a:srgbClr>
                  </a:outerShdw>
                </a:effectLst>
              </a:rPr>
              <a:t>2019</a:t>
            </a:r>
          </a:p>
          <a:p>
            <a:r>
              <a:rPr lang="zh-TW" altLang="en-US" sz="3200" b="1" dirty="0" smtClean="0">
                <a:effectLst>
                  <a:outerShdw blurRad="38100" dist="38100" dir="2700000" algn="tl">
                    <a:srgbClr val="000000">
                      <a:alpha val="43137"/>
                    </a:srgbClr>
                  </a:outerShdw>
                </a:effectLst>
              </a:rPr>
              <a:t>結束了</a:t>
            </a:r>
            <a:endParaRPr lang="zh-TW" alt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796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4679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a:t>14.1 USA.gov Data from </a:t>
            </a:r>
            <a:r>
              <a:rPr lang="en-US" altLang="zh-TW" dirty="0" err="1"/>
              <a:t>Bitly</a:t>
            </a:r>
            <a:r>
              <a:rPr lang="zh-TW" altLang="en-US" dirty="0"/>
              <a:t>（</a:t>
            </a:r>
            <a:r>
              <a:rPr lang="en-US" altLang="zh-TW" dirty="0" smtClean="0"/>
              <a:t>USA.gov</a:t>
            </a:r>
            <a:r>
              <a:rPr lang="zh-TW" altLang="en-US" dirty="0" smtClean="0"/>
              <a:t>資料集）</a:t>
            </a:r>
          </a:p>
          <a:p>
            <a:r>
              <a:rPr lang="en-US" altLang="zh-TW" dirty="0" smtClean="0"/>
              <a:t>2011</a:t>
            </a:r>
            <a:r>
              <a:rPr lang="zh-TW" altLang="en-US" dirty="0" smtClean="0"/>
              <a:t>年，短連結服務（</a:t>
            </a:r>
            <a:r>
              <a:rPr lang="en-US" altLang="zh-TW" dirty="0" smtClean="0"/>
              <a:t>URL </a:t>
            </a:r>
            <a:r>
              <a:rPr lang="en-US" altLang="zh-TW" dirty="0"/>
              <a:t>shortening service</a:t>
            </a:r>
            <a:r>
              <a:rPr lang="zh-TW" altLang="en-US" dirty="0"/>
              <a:t>）商</a:t>
            </a:r>
            <a:r>
              <a:rPr lang="en-US" altLang="zh-TW" dirty="0" err="1" smtClean="0"/>
              <a:t>Bitly</a:t>
            </a:r>
            <a:r>
              <a:rPr lang="zh-TW" altLang="en-US" dirty="0" smtClean="0"/>
              <a:t>和美國政府網站</a:t>
            </a:r>
            <a:r>
              <a:rPr lang="en-US" altLang="zh-TW" dirty="0" smtClean="0"/>
              <a:t>USA.gov</a:t>
            </a:r>
            <a:r>
              <a:rPr lang="zh-TW" altLang="en-US" dirty="0" smtClean="0"/>
              <a:t>合作，提供了一份從用戶中收集來的匿名資料，這些使用者使用了結尾為</a:t>
            </a:r>
            <a:r>
              <a:rPr lang="en-US" altLang="zh-TW" dirty="0" smtClean="0"/>
              <a:t>.</a:t>
            </a:r>
            <a:r>
              <a:rPr lang="en-US" altLang="zh-TW" dirty="0" err="1"/>
              <a:t>gov</a:t>
            </a:r>
            <a:r>
              <a:rPr lang="zh-TW" altLang="en-US" dirty="0"/>
              <a:t>或</a:t>
            </a:r>
            <a:r>
              <a:rPr lang="en-US" altLang="zh-TW" dirty="0"/>
              <a:t>.</a:t>
            </a:r>
            <a:r>
              <a:rPr lang="en-US" altLang="zh-TW" dirty="0" smtClean="0"/>
              <a:t>mil</a:t>
            </a:r>
            <a:r>
              <a:rPr lang="zh-TW" altLang="en-US" dirty="0" smtClean="0"/>
              <a:t>的短連結。</a:t>
            </a:r>
            <a:endParaRPr lang="en-US" altLang="zh-TW" dirty="0" smtClean="0"/>
          </a:p>
          <a:p>
            <a:endParaRPr lang="en-US" altLang="zh-TW" dirty="0"/>
          </a:p>
          <a:p>
            <a:r>
              <a:rPr lang="zh-TW" altLang="en-US" dirty="0" smtClean="0"/>
              <a:t>在</a:t>
            </a:r>
            <a:r>
              <a:rPr lang="en-US" altLang="zh-TW" dirty="0" smtClean="0"/>
              <a:t>2011</a:t>
            </a:r>
            <a:r>
              <a:rPr lang="zh-TW" altLang="en-US" dirty="0" smtClean="0"/>
              <a:t>年，這些資料的動態資訊每小時都會保存一次，並可供下載。不過在</a:t>
            </a:r>
            <a:r>
              <a:rPr lang="en-US" altLang="zh-TW" dirty="0" smtClean="0"/>
              <a:t>2017</a:t>
            </a:r>
            <a:r>
              <a:rPr lang="zh-TW" altLang="en-US" dirty="0" smtClean="0"/>
              <a:t>年，這項服務被停掉了。</a:t>
            </a:r>
            <a:endParaRPr lang="zh-TW" altLang="en-US" dirty="0"/>
          </a:p>
          <a:p>
            <a:r>
              <a:rPr lang="zh-TW" altLang="en-US" dirty="0" smtClean="0"/>
              <a:t>資料是每小時更新一次，檔中的每一行都用</a:t>
            </a:r>
            <a:r>
              <a:rPr lang="en-US" altLang="zh-TW" dirty="0" smtClean="0"/>
              <a:t>JOSN</a:t>
            </a:r>
            <a:r>
              <a:rPr lang="zh-TW" altLang="en-US" dirty="0"/>
              <a:t>（</a:t>
            </a:r>
            <a:r>
              <a:rPr lang="en-US" altLang="zh-TW" dirty="0"/>
              <a:t>JavaScript Object Notation</a:t>
            </a:r>
            <a:r>
              <a:rPr lang="zh-TW" altLang="en-US" dirty="0"/>
              <a:t>）格式保存。</a:t>
            </a:r>
          </a:p>
        </p:txBody>
      </p:sp>
      <p:sp>
        <p:nvSpPr>
          <p:cNvPr id="4" name="矩形 3"/>
          <p:cNvSpPr/>
          <p:nvPr/>
        </p:nvSpPr>
        <p:spPr>
          <a:xfrm>
            <a:off x="628649" y="6176963"/>
            <a:ext cx="6204769" cy="369332"/>
          </a:xfrm>
          <a:prstGeom prst="rect">
            <a:avLst/>
          </a:prstGeom>
        </p:spPr>
        <p:txBody>
          <a:bodyPr wrap="square">
            <a:spAutoFit/>
          </a:bodyPr>
          <a:lstStyle/>
          <a:p>
            <a:r>
              <a:rPr lang="en-US" altLang="zh-TW" dirty="0" smtClean="0"/>
              <a:t>https://github.com/BrambleXu/pydata-notebook</a:t>
            </a:r>
            <a:endParaRPr lang="zh-TW" altLang="en-US" dirty="0"/>
          </a:p>
        </p:txBody>
      </p:sp>
    </p:spTree>
    <p:extLst>
      <p:ext uri="{BB962C8B-B14F-4D97-AF65-F5344CB8AC3E}">
        <p14:creationId xmlns:p14="http://schemas.microsoft.com/office/powerpoint/2010/main" val="2898537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366" y="894083"/>
            <a:ext cx="7880556" cy="4154984"/>
          </a:xfrm>
          <a:prstGeom prst="rect">
            <a:avLst/>
          </a:prstGeom>
        </p:spPr>
        <p:txBody>
          <a:bodyPr wrap="square">
            <a:spAutoFit/>
          </a:bodyPr>
          <a:lstStyle/>
          <a:p>
            <a:r>
              <a:rPr lang="zh-CN" altLang="en-US" sz="2400" dirty="0" smtClean="0"/>
              <a:t>這個數據集是電影評分數據：包括電影評分，電影中繼資料（風格類型，年代）以及關於使用者的人口統計學資料（年齡，郵編，性別，職業等）。</a:t>
            </a:r>
          </a:p>
          <a:p>
            <a:endParaRPr lang="zh-CN" altLang="en-US" sz="2400" dirty="0" smtClean="0"/>
          </a:p>
          <a:p>
            <a:r>
              <a:rPr lang="en-US" altLang="zh-CN" sz="2400" dirty="0" err="1" smtClean="0"/>
              <a:t>MovieLens</a:t>
            </a:r>
            <a:r>
              <a:rPr lang="en-US" altLang="zh-CN" sz="2400" dirty="0" smtClean="0"/>
              <a:t> 1M</a:t>
            </a:r>
            <a:r>
              <a:rPr lang="zh-CN" altLang="en-US" sz="2400" dirty="0" smtClean="0"/>
              <a:t>資料集含有來自</a:t>
            </a:r>
            <a:r>
              <a:rPr lang="en-US" altLang="zh-CN" sz="2400" dirty="0" smtClean="0"/>
              <a:t>6000</a:t>
            </a:r>
            <a:r>
              <a:rPr lang="zh-CN" altLang="en-US" sz="2400" dirty="0" smtClean="0"/>
              <a:t>名用戶對</a:t>
            </a:r>
            <a:r>
              <a:rPr lang="en-US" altLang="zh-CN" sz="2400" dirty="0" smtClean="0"/>
              <a:t>4000</a:t>
            </a:r>
            <a:r>
              <a:rPr lang="zh-CN" altLang="en-US" sz="2400" dirty="0" smtClean="0"/>
              <a:t>部電影的</a:t>
            </a:r>
            <a:r>
              <a:rPr lang="en-US" altLang="zh-CN" sz="2400" dirty="0" smtClean="0"/>
              <a:t>100</a:t>
            </a:r>
            <a:r>
              <a:rPr lang="zh-CN" altLang="en-US" sz="2400" dirty="0" smtClean="0"/>
              <a:t>萬條評分數據。</a:t>
            </a:r>
            <a:endParaRPr lang="en-US" altLang="zh-CN" sz="2400" dirty="0" smtClean="0"/>
          </a:p>
          <a:p>
            <a:endParaRPr lang="en-US" altLang="zh-CN" sz="2400" dirty="0"/>
          </a:p>
          <a:p>
            <a:r>
              <a:rPr lang="zh-CN" altLang="en-US" sz="2400" dirty="0" smtClean="0"/>
              <a:t>分為三個表：評分，使用者資訊，電影資訊。</a:t>
            </a:r>
            <a:endParaRPr lang="en-US" altLang="zh-CN" sz="2400" dirty="0" smtClean="0"/>
          </a:p>
          <a:p>
            <a:endParaRPr lang="en-US" altLang="zh-CN" sz="2400" dirty="0"/>
          </a:p>
          <a:p>
            <a:r>
              <a:rPr lang="zh-CN" altLang="en-US" sz="2400" dirty="0" smtClean="0"/>
              <a:t>這些資料都是</a:t>
            </a:r>
            <a:r>
              <a:rPr lang="en-US" altLang="zh-CN" sz="2400" dirty="0" err="1" smtClean="0"/>
              <a:t>dat</a:t>
            </a:r>
            <a:r>
              <a:rPr lang="zh-CN" altLang="en-US" sz="2400" dirty="0" smtClean="0"/>
              <a:t>檔案格式，可以通過</a:t>
            </a:r>
            <a:r>
              <a:rPr lang="en-US" altLang="zh-CN" sz="2400" dirty="0" err="1" smtClean="0"/>
              <a:t>pandas.read_table</a:t>
            </a:r>
            <a:r>
              <a:rPr lang="zh-CN" altLang="en-US" sz="2400" dirty="0" smtClean="0"/>
              <a:t>將各個表分別讀到一個</a:t>
            </a:r>
            <a:r>
              <a:rPr lang="en-US" altLang="zh-CN" sz="2400" dirty="0" smtClean="0"/>
              <a:t>pandas </a:t>
            </a:r>
            <a:r>
              <a:rPr lang="en-US" altLang="zh-CN" sz="2400" dirty="0" err="1" smtClean="0"/>
              <a:t>DataFrame</a:t>
            </a:r>
            <a:r>
              <a:rPr lang="zh-CN" altLang="en-US" sz="2400" dirty="0" smtClean="0"/>
              <a:t>對象中：</a:t>
            </a:r>
            <a:endParaRPr lang="zh-TW" altLang="en-US" sz="2400" dirty="0"/>
          </a:p>
        </p:txBody>
      </p:sp>
      <p:sp>
        <p:nvSpPr>
          <p:cNvPr id="3" name="矩形 2"/>
          <p:cNvSpPr/>
          <p:nvPr/>
        </p:nvSpPr>
        <p:spPr>
          <a:xfrm>
            <a:off x="987219" y="236609"/>
            <a:ext cx="7055567" cy="523220"/>
          </a:xfrm>
          <a:prstGeom prst="rect">
            <a:avLst/>
          </a:prstGeom>
        </p:spPr>
        <p:txBody>
          <a:bodyPr wrap="square">
            <a:spAutoFit/>
          </a:bodyPr>
          <a:lstStyle/>
          <a:p>
            <a:r>
              <a:rPr lang="en-US" altLang="zh-TW" sz="2800" b="1" dirty="0" smtClean="0"/>
              <a:t>14.2</a:t>
            </a:r>
            <a:r>
              <a:rPr lang="en-US" altLang="zh-CN" sz="2800" dirty="0" smtClean="0"/>
              <a:t>MovieLens 1M Dataset</a:t>
            </a:r>
            <a:r>
              <a:rPr lang="zh-CN" altLang="en-US" sz="2800" dirty="0" smtClean="0"/>
              <a:t>資料集</a:t>
            </a:r>
            <a:endParaRPr lang="zh-CN" altLang="en-US" sz="2800" dirty="0" smtClean="0"/>
          </a:p>
        </p:txBody>
      </p:sp>
      <p:sp>
        <p:nvSpPr>
          <p:cNvPr id="4" name="矩形 3"/>
          <p:cNvSpPr/>
          <p:nvPr/>
        </p:nvSpPr>
        <p:spPr>
          <a:xfrm>
            <a:off x="555522" y="5495074"/>
            <a:ext cx="7674077" cy="369332"/>
          </a:xfrm>
          <a:prstGeom prst="rect">
            <a:avLst/>
          </a:prstGeom>
        </p:spPr>
        <p:txBody>
          <a:bodyPr wrap="square">
            <a:spAutoFit/>
          </a:bodyPr>
          <a:lstStyle/>
          <a:p>
            <a:r>
              <a:rPr lang="en-US" altLang="zh-TW" dirty="0" smtClean="0"/>
              <a:t>https://github.com/wesm/pydata-book/tree/2nd-edition/datasets/movielens</a:t>
            </a:r>
            <a:endParaRPr lang="zh-TW" altLang="en-US" dirty="0"/>
          </a:p>
        </p:txBody>
      </p:sp>
    </p:spTree>
    <p:extLst>
      <p:ext uri="{BB962C8B-B14F-4D97-AF65-F5344CB8AC3E}">
        <p14:creationId xmlns:p14="http://schemas.microsoft.com/office/powerpoint/2010/main" val="239095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5523" y="824914"/>
            <a:ext cx="7605252" cy="4708981"/>
          </a:xfrm>
          <a:prstGeom prst="rect">
            <a:avLst/>
          </a:prstGeom>
        </p:spPr>
        <p:txBody>
          <a:bodyPr wrap="square">
            <a:spAutoFit/>
          </a:bodyPr>
          <a:lstStyle/>
          <a:p>
            <a:r>
              <a:rPr lang="en-US" altLang="zh-CN" sz="2400" dirty="0" smtClean="0"/>
              <a:t>14.3 US Baby Names 1880–2010</a:t>
            </a:r>
          </a:p>
          <a:p>
            <a:r>
              <a:rPr lang="zh-TW" altLang="en-US" sz="2400" dirty="0"/>
              <a:t> </a:t>
            </a:r>
            <a:r>
              <a:rPr lang="zh-TW" altLang="en-US" sz="2400" dirty="0" smtClean="0"/>
              <a:t>     </a:t>
            </a:r>
            <a:r>
              <a:rPr lang="zh-CN" altLang="en-US" sz="2400" dirty="0" smtClean="0"/>
              <a:t>（</a:t>
            </a:r>
            <a:r>
              <a:rPr lang="en-US" altLang="zh-CN" sz="2400" dirty="0" smtClean="0"/>
              <a:t>1880</a:t>
            </a:r>
            <a:r>
              <a:rPr lang="zh-CN" altLang="en-US" sz="2400" dirty="0" smtClean="0"/>
              <a:t>年至</a:t>
            </a:r>
            <a:r>
              <a:rPr lang="en-US" altLang="zh-CN" sz="2400" dirty="0" smtClean="0"/>
              <a:t>2010</a:t>
            </a:r>
            <a:r>
              <a:rPr lang="zh-CN" altLang="en-US" sz="2400" dirty="0" smtClean="0"/>
              <a:t>年美國嬰兒姓名）</a:t>
            </a:r>
          </a:p>
          <a:p>
            <a:r>
              <a:rPr lang="zh-CN" altLang="en-US" dirty="0" smtClean="0"/>
              <a:t>這個數據是從</a:t>
            </a:r>
            <a:r>
              <a:rPr lang="en-US" altLang="zh-CN" dirty="0" smtClean="0"/>
              <a:t>1880</a:t>
            </a:r>
            <a:r>
              <a:rPr lang="zh-CN" altLang="en-US" dirty="0" smtClean="0"/>
              <a:t>年到</a:t>
            </a:r>
            <a:r>
              <a:rPr lang="en-US" altLang="zh-CN" dirty="0" smtClean="0"/>
              <a:t>2010</a:t>
            </a:r>
            <a:r>
              <a:rPr lang="zh-CN" altLang="en-US" dirty="0" smtClean="0"/>
              <a:t>年嬰兒名字頻率資料。</a:t>
            </a:r>
            <a:endParaRPr lang="en-US" altLang="zh-CN" dirty="0" smtClean="0"/>
          </a:p>
          <a:p>
            <a:endParaRPr lang="zh-CN" altLang="en-US" dirty="0" smtClean="0"/>
          </a:p>
          <a:p>
            <a:r>
              <a:rPr lang="zh-TW" altLang="en-US" dirty="0" smtClean="0"/>
              <a:t>這</a:t>
            </a:r>
            <a:r>
              <a:rPr lang="zh-CN" altLang="en-US" dirty="0" smtClean="0"/>
              <a:t>個資料集可以用來做很多事，例如：</a:t>
            </a:r>
          </a:p>
          <a:p>
            <a:r>
              <a:rPr lang="zh-CN" altLang="en-US" dirty="0" smtClean="0"/>
              <a:t>計算指定名字的年度比例</a:t>
            </a:r>
          </a:p>
          <a:p>
            <a:r>
              <a:rPr lang="zh-CN" altLang="en-US" dirty="0" smtClean="0"/>
              <a:t>計算某個名字的相對排名</a:t>
            </a:r>
          </a:p>
          <a:p>
            <a:r>
              <a:rPr lang="zh-CN" altLang="en-US" dirty="0" smtClean="0"/>
              <a:t>計算各年度最流行的名字，以及增長或減少最快的名字</a:t>
            </a:r>
          </a:p>
          <a:p>
            <a:r>
              <a:rPr lang="zh-CN" altLang="en-US" dirty="0" smtClean="0"/>
              <a:t>分析名字趨勢：母音、輔音、長度、總體多樣性、拼寫變化、首尾字母等</a:t>
            </a:r>
          </a:p>
          <a:p>
            <a:r>
              <a:rPr lang="zh-CN" altLang="en-US" dirty="0" smtClean="0"/>
              <a:t>分析外源性趨勢：聖經中的名字、名人、人口結構變化等</a:t>
            </a:r>
          </a:p>
          <a:p>
            <a:endParaRPr lang="en-US" altLang="zh-CN" dirty="0" smtClean="0"/>
          </a:p>
          <a:p>
            <a:endParaRPr lang="en-US" altLang="zh-CN" dirty="0" smtClean="0"/>
          </a:p>
          <a:p>
            <a:r>
              <a:rPr lang="zh-CN" altLang="en-US" dirty="0" smtClean="0"/>
              <a:t>另外可以去官網直接下載姓名資料，</a:t>
            </a:r>
            <a:r>
              <a:rPr lang="en-US" altLang="zh-CN" dirty="0" smtClean="0"/>
              <a:t>Popular Baby Names</a:t>
            </a:r>
            <a:r>
              <a:rPr lang="zh-CN" altLang="en-US" dirty="0" smtClean="0"/>
              <a:t>。</a:t>
            </a:r>
          </a:p>
          <a:p>
            <a:endParaRPr lang="zh-CN" altLang="en-US" dirty="0" smtClean="0"/>
          </a:p>
          <a:p>
            <a:r>
              <a:rPr lang="zh-CN" altLang="en-US" dirty="0" smtClean="0"/>
              <a:t>下載</a:t>
            </a:r>
            <a:r>
              <a:rPr lang="en-US" altLang="zh-CN" dirty="0" smtClean="0"/>
              <a:t>National data</a:t>
            </a:r>
            <a:r>
              <a:rPr lang="zh-CN" altLang="en-US" dirty="0" smtClean="0"/>
              <a:t>之後，會得到</a:t>
            </a:r>
            <a:r>
              <a:rPr lang="en-US" altLang="zh-CN" dirty="0" smtClean="0"/>
              <a:t>names.zip</a:t>
            </a:r>
            <a:r>
              <a:rPr lang="zh-CN" altLang="en-US" dirty="0" smtClean="0"/>
              <a:t>檔，解壓後，可以看到一系列類似於</a:t>
            </a:r>
            <a:r>
              <a:rPr lang="en-US" altLang="zh-CN" dirty="0" smtClean="0"/>
              <a:t>yob1880.txt</a:t>
            </a:r>
            <a:r>
              <a:rPr lang="zh-CN" altLang="en-US" dirty="0" smtClean="0"/>
              <a:t>這樣名字的檔，說明這些檔是按年份記錄的。</a:t>
            </a:r>
            <a:endParaRPr lang="zh-TW" altLang="en-US" dirty="0"/>
          </a:p>
        </p:txBody>
      </p:sp>
    </p:spTree>
    <p:extLst>
      <p:ext uri="{BB962C8B-B14F-4D97-AF65-F5344CB8AC3E}">
        <p14:creationId xmlns:p14="http://schemas.microsoft.com/office/powerpoint/2010/main" val="175136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資料科學（</a:t>
            </a:r>
            <a:r>
              <a:rPr lang="en-US" altLang="zh-TW" dirty="0"/>
              <a:t>data science</a:t>
            </a:r>
            <a:r>
              <a:rPr lang="zh-TW" altLang="en-US" dirty="0"/>
              <a:t>）</a:t>
            </a:r>
          </a:p>
        </p:txBody>
      </p:sp>
      <p:pic>
        <p:nvPicPr>
          <p:cNvPr id="4" name="內容版面配置區 3"/>
          <p:cNvPicPr>
            <a:picLocks noGrp="1" noChangeAspect="1"/>
          </p:cNvPicPr>
          <p:nvPr>
            <p:ph idx="1"/>
          </p:nvPr>
        </p:nvPicPr>
        <p:blipFill>
          <a:blip r:embed="rId2"/>
          <a:stretch>
            <a:fillRect/>
          </a:stretch>
        </p:blipFill>
        <p:spPr>
          <a:xfrm>
            <a:off x="0" y="2406804"/>
            <a:ext cx="8953922" cy="3020601"/>
          </a:xfrm>
          <a:prstGeom prst="rect">
            <a:avLst/>
          </a:prstGeom>
        </p:spPr>
      </p:pic>
    </p:spTree>
    <p:extLst>
      <p:ext uri="{BB962C8B-B14F-4D97-AF65-F5344CB8AC3E}">
        <p14:creationId xmlns:p14="http://schemas.microsoft.com/office/powerpoint/2010/main" val="364334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038" y="262818"/>
            <a:ext cx="7886700" cy="995711"/>
          </a:xfrm>
        </p:spPr>
        <p:txBody>
          <a:bodyPr/>
          <a:lstStyle/>
          <a:p>
            <a:r>
              <a:rPr lang="zh-TW" altLang="en-US" dirty="0"/>
              <a:t>資料科學（</a:t>
            </a:r>
            <a:r>
              <a:rPr lang="en-US" altLang="zh-TW" dirty="0"/>
              <a:t>data science</a:t>
            </a:r>
            <a:r>
              <a:rPr lang="zh-TW" altLang="en-US" dirty="0"/>
              <a:t>）</a:t>
            </a:r>
          </a:p>
        </p:txBody>
      </p:sp>
      <p:sp>
        <p:nvSpPr>
          <p:cNvPr id="4" name="矩形 3"/>
          <p:cNvSpPr/>
          <p:nvPr/>
        </p:nvSpPr>
        <p:spPr>
          <a:xfrm>
            <a:off x="520495" y="6050289"/>
            <a:ext cx="6515438" cy="523220"/>
          </a:xfrm>
          <a:prstGeom prst="rect">
            <a:avLst/>
          </a:prstGeom>
        </p:spPr>
        <p:txBody>
          <a:bodyPr wrap="none">
            <a:spAutoFit/>
          </a:bodyPr>
          <a:lstStyle/>
          <a:p>
            <a:r>
              <a:rPr lang="en-US" altLang="zh-TW" sz="2800" dirty="0" smtClean="0"/>
              <a:t>https://en.wikipedia.org/wiki/Data_science</a:t>
            </a:r>
            <a:endParaRPr lang="zh-TW" altLang="en-US" sz="2800" dirty="0"/>
          </a:p>
        </p:txBody>
      </p:sp>
      <p:sp>
        <p:nvSpPr>
          <p:cNvPr id="5" name="矩形 4"/>
          <p:cNvSpPr/>
          <p:nvPr/>
        </p:nvSpPr>
        <p:spPr>
          <a:xfrm>
            <a:off x="292509" y="1425218"/>
            <a:ext cx="8499988" cy="4154984"/>
          </a:xfrm>
          <a:prstGeom prst="rect">
            <a:avLst/>
          </a:prstGeom>
        </p:spPr>
        <p:txBody>
          <a:bodyPr wrap="square">
            <a:spAutoFit/>
          </a:bodyPr>
          <a:lstStyle/>
          <a:p>
            <a:r>
              <a:rPr lang="zh-TW" altLang="en-US" sz="2400" dirty="0" smtClean="0"/>
              <a:t>資料科學（</a:t>
            </a:r>
            <a:r>
              <a:rPr lang="en-US" altLang="zh-TW" sz="2400" dirty="0" smtClean="0"/>
              <a:t>data science</a:t>
            </a:r>
            <a:r>
              <a:rPr lang="zh-TW" altLang="en-US" sz="2400" dirty="0" smtClean="0"/>
              <a:t>）是一門利用資料學習知識的學科，其目標是通過從資料中提取出有價值的部分來生產資料產品。</a:t>
            </a:r>
            <a:endParaRPr lang="en-US" altLang="zh-TW" sz="2400" dirty="0" smtClean="0"/>
          </a:p>
          <a:p>
            <a:endParaRPr lang="en-US" altLang="zh-TW" sz="2400" dirty="0"/>
          </a:p>
          <a:p>
            <a:r>
              <a:rPr lang="zh-TW" altLang="en-US" sz="2400" dirty="0" smtClean="0"/>
              <a:t>它結合了諸多領域中的理論和技術，包括應用數學、統計、圖型識別、機器學習、資料視覺化、資料倉儲以及高效能計算。</a:t>
            </a:r>
            <a:endParaRPr lang="en-US" altLang="zh-TW" sz="2400" dirty="0" smtClean="0"/>
          </a:p>
          <a:p>
            <a:endParaRPr lang="en-US" altLang="zh-TW" sz="2400" dirty="0"/>
          </a:p>
          <a:p>
            <a:r>
              <a:rPr lang="zh-TW" altLang="en-US" sz="2400" dirty="0" smtClean="0"/>
              <a:t>資料科學通過運用各種相關的資料來幫助非專業人士理解問題。 </a:t>
            </a:r>
            <a:endParaRPr lang="en-US" altLang="zh-TW" sz="2400" dirty="0" smtClean="0"/>
          </a:p>
          <a:p>
            <a:endParaRPr lang="en-US" altLang="zh-TW" sz="2400" dirty="0"/>
          </a:p>
          <a:p>
            <a:r>
              <a:rPr lang="zh-TW" altLang="en-US" sz="2400" dirty="0" smtClean="0"/>
              <a:t>資料科學技術可以幫助我們如何正確的處理資料並協助我們在生物學、社會科學、人類學等領域進行研究調研。</a:t>
            </a:r>
            <a:endParaRPr lang="en-US" altLang="zh-TW" sz="2400" dirty="0" smtClean="0"/>
          </a:p>
          <a:p>
            <a:r>
              <a:rPr lang="zh-TW" altLang="en-US" sz="2400" dirty="0" smtClean="0"/>
              <a:t>此外，資料科學也對商業競爭有極大的幫助</a:t>
            </a:r>
            <a:endParaRPr lang="zh-TW" altLang="en-US" sz="2400" dirty="0"/>
          </a:p>
        </p:txBody>
      </p:sp>
    </p:spTree>
    <p:extLst>
      <p:ext uri="{BB962C8B-B14F-4D97-AF65-F5344CB8AC3E}">
        <p14:creationId xmlns:p14="http://schemas.microsoft.com/office/powerpoint/2010/main" val="86462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4139995" cy="824577"/>
          </a:xfrm>
        </p:spPr>
        <p:txBody>
          <a:bodyPr/>
          <a:lstStyle/>
          <a:p>
            <a:r>
              <a:rPr lang="zh-TW" altLang="en-US" dirty="0" smtClean="0"/>
              <a:t>科學四大典範</a:t>
            </a:r>
            <a:r>
              <a:rPr lang="en-US" altLang="zh-TW" dirty="0" smtClean="0"/>
              <a:t>:</a:t>
            </a:r>
            <a:endParaRPr lang="zh-TW" altLang="en-US" dirty="0"/>
          </a:p>
        </p:txBody>
      </p:sp>
      <p:pic>
        <p:nvPicPr>
          <p:cNvPr id="7" name="內容版面配置區 6"/>
          <p:cNvPicPr>
            <a:picLocks noGrp="1" noChangeAspect="1"/>
          </p:cNvPicPr>
          <p:nvPr>
            <p:ph sz="half" idx="1"/>
          </p:nvPr>
        </p:nvPicPr>
        <p:blipFill rotWithShape="1">
          <a:blip r:embed="rId2"/>
          <a:srcRect r="8375"/>
          <a:stretch/>
        </p:blipFill>
        <p:spPr>
          <a:xfrm>
            <a:off x="422173" y="1476991"/>
            <a:ext cx="8335653" cy="4038905"/>
          </a:xfrm>
          <a:prstGeom prst="rect">
            <a:avLst/>
          </a:prstGeom>
        </p:spPr>
      </p:pic>
    </p:spTree>
    <p:extLst>
      <p:ext uri="{BB962C8B-B14F-4D97-AF65-F5344CB8AC3E}">
        <p14:creationId xmlns:p14="http://schemas.microsoft.com/office/powerpoint/2010/main" val="25207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arvard Business Review Ho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8" name="內容版面配置區 7"/>
          <p:cNvPicPr>
            <a:picLocks noGrp="1" noChangeAspect="1"/>
          </p:cNvPicPr>
          <p:nvPr>
            <p:ph idx="1"/>
          </p:nvPr>
        </p:nvPicPr>
        <p:blipFill>
          <a:blip r:embed="rId2"/>
          <a:stretch>
            <a:fillRect/>
          </a:stretch>
        </p:blipFill>
        <p:spPr>
          <a:xfrm>
            <a:off x="431089" y="1690689"/>
            <a:ext cx="8045232" cy="3908903"/>
          </a:xfrm>
          <a:prstGeom prst="rect">
            <a:avLst/>
          </a:prstGeom>
        </p:spPr>
      </p:pic>
      <p:sp>
        <p:nvSpPr>
          <p:cNvPr id="9" name="矩形 8"/>
          <p:cNvSpPr/>
          <p:nvPr/>
        </p:nvSpPr>
        <p:spPr>
          <a:xfrm>
            <a:off x="628650" y="5740879"/>
            <a:ext cx="7650111" cy="830997"/>
          </a:xfrm>
          <a:prstGeom prst="rect">
            <a:avLst/>
          </a:prstGeom>
        </p:spPr>
        <p:txBody>
          <a:bodyPr wrap="square">
            <a:spAutoFit/>
          </a:bodyPr>
          <a:lstStyle/>
          <a:p>
            <a:r>
              <a:rPr lang="en-US" altLang="zh-TW" sz="2400" dirty="0" smtClean="0"/>
              <a:t>https://hbr.org/2012/10/data-scientist-the-sexiest-job-of-the-21st-century</a:t>
            </a:r>
            <a:endParaRPr lang="zh-TW" altLang="en-US" sz="2400" dirty="0"/>
          </a:p>
        </p:txBody>
      </p:sp>
      <p:sp>
        <p:nvSpPr>
          <p:cNvPr id="10" name="矩形 9"/>
          <p:cNvSpPr/>
          <p:nvPr/>
        </p:nvSpPr>
        <p:spPr>
          <a:xfrm>
            <a:off x="726972" y="650549"/>
            <a:ext cx="7296150" cy="646331"/>
          </a:xfrm>
          <a:prstGeom prst="rect">
            <a:avLst/>
          </a:prstGeom>
        </p:spPr>
        <p:txBody>
          <a:bodyPr wrap="square">
            <a:spAutoFit/>
          </a:bodyPr>
          <a:lstStyle/>
          <a:p>
            <a:r>
              <a:rPr lang="en-US" altLang="zh-TW" dirty="0" smtClean="0"/>
              <a:t>2012</a:t>
            </a:r>
            <a:r>
              <a:rPr lang="zh-TW" altLang="en-US" dirty="0" smtClean="0"/>
              <a:t>年，資料科學家被</a:t>
            </a:r>
            <a:r>
              <a:rPr lang="en-US" altLang="zh-TW" dirty="0" smtClean="0"/>
              <a:t>《</a:t>
            </a:r>
            <a:r>
              <a:rPr lang="zh-TW" altLang="en-US" dirty="0" smtClean="0"/>
              <a:t>哈佛商業評論</a:t>
            </a:r>
            <a:r>
              <a:rPr lang="en-US" altLang="zh-TW" dirty="0" smtClean="0"/>
              <a:t>》</a:t>
            </a:r>
            <a:r>
              <a:rPr lang="zh-TW" altLang="en-US" dirty="0" smtClean="0"/>
              <a:t>稱為</a:t>
            </a:r>
            <a:r>
              <a:rPr lang="en-US" altLang="zh-TW" dirty="0" smtClean="0"/>
              <a:t>《</a:t>
            </a:r>
            <a:r>
              <a:rPr lang="zh-TW" altLang="en-US" dirty="0" smtClean="0"/>
              <a:t>二十一世紀最性感的職業</a:t>
            </a:r>
            <a:r>
              <a:rPr lang="en-US" altLang="zh-TW" dirty="0" smtClean="0"/>
              <a:t>》</a:t>
            </a:r>
            <a:r>
              <a:rPr lang="zh-TW" altLang="en-US" dirty="0" smtClean="0"/>
              <a:t>後，數據科學逐漸成為一個時髦術語（英語：</a:t>
            </a:r>
            <a:r>
              <a:rPr lang="en-US" altLang="zh-TW" dirty="0" smtClean="0"/>
              <a:t>Buzzword)</a:t>
            </a:r>
            <a:endParaRPr lang="zh-TW" altLang="en-US" dirty="0"/>
          </a:p>
        </p:txBody>
      </p:sp>
    </p:spTree>
    <p:extLst>
      <p:ext uri="{BB962C8B-B14F-4D97-AF65-F5344CB8AC3E}">
        <p14:creationId xmlns:p14="http://schemas.microsoft.com/office/powerpoint/2010/main" val="138700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rotWithShape="1">
          <a:blip r:embed="rId2"/>
          <a:srcRect b="9830"/>
          <a:stretch/>
        </p:blipFill>
        <p:spPr>
          <a:xfrm>
            <a:off x="397891" y="1357491"/>
            <a:ext cx="8176452" cy="4148572"/>
          </a:xfrm>
          <a:prstGeom prst="rect">
            <a:avLst/>
          </a:prstGeom>
        </p:spPr>
      </p:pic>
    </p:spTree>
    <p:extLst>
      <p:ext uri="{BB962C8B-B14F-4D97-AF65-F5344CB8AC3E}">
        <p14:creationId xmlns:p14="http://schemas.microsoft.com/office/powerpoint/2010/main" val="250880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6801" y="299225"/>
            <a:ext cx="2427588" cy="771696"/>
          </a:xfrm>
        </p:spPr>
        <p:txBody>
          <a:bodyPr>
            <a:normAutofit/>
          </a:bodyPr>
          <a:lstStyle/>
          <a:p>
            <a:r>
              <a:rPr lang="zh-TW" altLang="en-US" dirty="0" smtClean="0"/>
              <a:t>學習套</a:t>
            </a:r>
            <a:r>
              <a:rPr lang="zh-TW" altLang="en-US" dirty="0"/>
              <a:t>件</a:t>
            </a:r>
          </a:p>
        </p:txBody>
      </p:sp>
      <p:sp>
        <p:nvSpPr>
          <p:cNvPr id="3" name="內容版面配置區 2"/>
          <p:cNvSpPr>
            <a:spLocks noGrp="1"/>
          </p:cNvSpPr>
          <p:nvPr>
            <p:ph idx="1"/>
          </p:nvPr>
        </p:nvSpPr>
        <p:spPr>
          <a:xfrm>
            <a:off x="158544" y="2890833"/>
            <a:ext cx="7156106" cy="502509"/>
          </a:xfrm>
          <a:solidFill>
            <a:schemeClr val="accent4">
              <a:lumMod val="20000"/>
              <a:lumOff val="80000"/>
            </a:schemeClr>
          </a:solidFill>
        </p:spPr>
        <p:txBody>
          <a:bodyPr/>
          <a:lstStyle/>
          <a:p>
            <a:pPr marL="0" indent="0">
              <a:buNone/>
            </a:pPr>
            <a:r>
              <a:rPr lang="en-US" altLang="zh-TW" dirty="0" smtClean="0"/>
              <a:t>Machine Learning</a:t>
            </a:r>
            <a:endParaRPr lang="zh-TW" altLang="en-US" dirty="0"/>
          </a:p>
        </p:txBody>
      </p:sp>
      <p:sp>
        <p:nvSpPr>
          <p:cNvPr id="4" name="內容版面配置區 2"/>
          <p:cNvSpPr txBox="1">
            <a:spLocks/>
          </p:cNvSpPr>
          <p:nvPr/>
        </p:nvSpPr>
        <p:spPr>
          <a:xfrm>
            <a:off x="0" y="4310448"/>
            <a:ext cx="9144000" cy="516926"/>
          </a:xfrm>
          <a:prstGeom prst="rect">
            <a:avLst/>
          </a:prstGeom>
          <a:solidFill>
            <a:schemeClr val="accent4">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Data Science</a:t>
            </a:r>
            <a:endParaRPr lang="zh-TW" altLang="en-US" dirty="0"/>
          </a:p>
        </p:txBody>
      </p:sp>
      <p:sp>
        <p:nvSpPr>
          <p:cNvPr id="5" name="內容版面配置區 2"/>
          <p:cNvSpPr txBox="1">
            <a:spLocks/>
          </p:cNvSpPr>
          <p:nvPr/>
        </p:nvSpPr>
        <p:spPr>
          <a:xfrm>
            <a:off x="250343" y="1421384"/>
            <a:ext cx="4857750" cy="502509"/>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AI Deep Learning</a:t>
            </a:r>
            <a:endParaRPr lang="zh-TW" altLang="en-US" dirty="0"/>
          </a:p>
        </p:txBody>
      </p:sp>
      <p:pic>
        <p:nvPicPr>
          <p:cNvPr id="7" name="圖片 6"/>
          <p:cNvPicPr>
            <a:picLocks noChangeAspect="1"/>
          </p:cNvPicPr>
          <p:nvPr/>
        </p:nvPicPr>
        <p:blipFill>
          <a:blip r:embed="rId2"/>
          <a:stretch>
            <a:fillRect/>
          </a:stretch>
        </p:blipFill>
        <p:spPr>
          <a:xfrm>
            <a:off x="2958412" y="4366868"/>
            <a:ext cx="5715000" cy="1190625"/>
          </a:xfrm>
          <a:prstGeom prst="rect">
            <a:avLst/>
          </a:prstGeom>
        </p:spPr>
      </p:pic>
      <p:pic>
        <p:nvPicPr>
          <p:cNvPr id="1026" name="Picture 2" descr="ãpandas data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115" y="5070756"/>
            <a:ext cx="2298274" cy="14358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numpy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0451" y="5664638"/>
            <a:ext cx="2378491" cy="9414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matplotlibã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827" y="5829525"/>
            <a:ext cx="2823007" cy="677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scikit-learnãçåçæå°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85165" y="2923881"/>
            <a:ext cx="1789062" cy="963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ãKerasãçåçæå°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63025" y="945278"/>
            <a:ext cx="1563828" cy="4535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tensorflowãçåçæå°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3039" y="1367211"/>
            <a:ext cx="1410845" cy="1175704"/>
          </a:xfrm>
          <a:prstGeom prst="rect">
            <a:avLst/>
          </a:prstGeom>
          <a:noFill/>
          <a:extLst>
            <a:ext uri="{909E8E84-426E-40DD-AFC4-6F175D3DCCD1}">
              <a14:hiddenFill xmlns:a14="http://schemas.microsoft.com/office/drawing/2010/main">
                <a:solidFill>
                  <a:srgbClr val="FFFFFF"/>
                </a:solidFill>
              </a14:hiddenFill>
            </a:ext>
          </a:extLst>
        </p:spPr>
      </p:pic>
      <p:pic>
        <p:nvPicPr>
          <p:cNvPr id="11" name="圖片 10"/>
          <p:cNvPicPr>
            <a:picLocks noChangeAspect="1"/>
          </p:cNvPicPr>
          <p:nvPr/>
        </p:nvPicPr>
        <p:blipFill>
          <a:blip r:embed="rId9"/>
          <a:stretch>
            <a:fillRect/>
          </a:stretch>
        </p:blipFill>
        <p:spPr>
          <a:xfrm>
            <a:off x="5380303" y="1679930"/>
            <a:ext cx="1683597" cy="458095"/>
          </a:xfrm>
          <a:prstGeom prst="rect">
            <a:avLst/>
          </a:prstGeom>
        </p:spPr>
      </p:pic>
      <p:pic>
        <p:nvPicPr>
          <p:cNvPr id="1040" name="Picture 16" descr="ãcaffe2ãçåçæå°çµæ"/>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14650" y="1070921"/>
            <a:ext cx="1660899" cy="871972"/>
          </a:xfrm>
          <a:prstGeom prst="rect">
            <a:avLst/>
          </a:prstGeom>
          <a:noFill/>
          <a:extLst>
            <a:ext uri="{909E8E84-426E-40DD-AFC4-6F175D3DCCD1}">
              <a14:hiddenFill xmlns:a14="http://schemas.microsoft.com/office/drawing/2010/main">
                <a:solidFill>
                  <a:srgbClr val="FFFFFF"/>
                </a:solidFill>
              </a14:hiddenFill>
            </a:ext>
          </a:extLst>
        </p:spPr>
      </p:pic>
      <p:pic>
        <p:nvPicPr>
          <p:cNvPr id="13" name="圖片 12"/>
          <p:cNvPicPr>
            <a:picLocks noChangeAspect="1"/>
          </p:cNvPicPr>
          <p:nvPr/>
        </p:nvPicPr>
        <p:blipFill>
          <a:blip r:embed="rId11"/>
          <a:stretch>
            <a:fillRect/>
          </a:stretch>
        </p:blipFill>
        <p:spPr>
          <a:xfrm>
            <a:off x="7314650" y="1817804"/>
            <a:ext cx="1681391" cy="588487"/>
          </a:xfrm>
          <a:prstGeom prst="rect">
            <a:avLst/>
          </a:prstGeom>
        </p:spPr>
      </p:pic>
    </p:spTree>
    <p:extLst>
      <p:ext uri="{BB962C8B-B14F-4D97-AF65-F5344CB8AC3E}">
        <p14:creationId xmlns:p14="http://schemas.microsoft.com/office/powerpoint/2010/main" val="73000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台灣資料科學年會</a:t>
            </a:r>
          </a:p>
        </p:txBody>
      </p:sp>
      <p:pic>
        <p:nvPicPr>
          <p:cNvPr id="6" name="內容版面配置區 5"/>
          <p:cNvPicPr>
            <a:picLocks noGrp="1" noChangeAspect="1"/>
          </p:cNvPicPr>
          <p:nvPr>
            <p:ph idx="1"/>
          </p:nvPr>
        </p:nvPicPr>
        <p:blipFill>
          <a:blip r:embed="rId2"/>
          <a:stretch>
            <a:fillRect/>
          </a:stretch>
        </p:blipFill>
        <p:spPr>
          <a:xfrm>
            <a:off x="1330007" y="1393005"/>
            <a:ext cx="6106960" cy="4585007"/>
          </a:xfrm>
          <a:prstGeom prst="rect">
            <a:avLst/>
          </a:prstGeom>
        </p:spPr>
      </p:pic>
      <p:pic>
        <p:nvPicPr>
          <p:cNvPr id="4" name="圖片 3"/>
          <p:cNvPicPr>
            <a:picLocks noChangeAspect="1"/>
          </p:cNvPicPr>
          <p:nvPr/>
        </p:nvPicPr>
        <p:blipFill>
          <a:blip r:embed="rId3"/>
          <a:stretch>
            <a:fillRect/>
          </a:stretch>
        </p:blipFill>
        <p:spPr>
          <a:xfrm>
            <a:off x="5973097" y="113507"/>
            <a:ext cx="1712118" cy="1712118"/>
          </a:xfrm>
          <a:prstGeom prst="rect">
            <a:avLst/>
          </a:prstGeom>
        </p:spPr>
      </p:pic>
      <p:sp>
        <p:nvSpPr>
          <p:cNvPr id="5" name="矩形 4"/>
          <p:cNvSpPr/>
          <p:nvPr/>
        </p:nvSpPr>
        <p:spPr>
          <a:xfrm>
            <a:off x="400050" y="230190"/>
            <a:ext cx="5801647" cy="369332"/>
          </a:xfrm>
          <a:prstGeom prst="rect">
            <a:avLst/>
          </a:prstGeom>
        </p:spPr>
        <p:txBody>
          <a:bodyPr wrap="square">
            <a:spAutoFit/>
          </a:bodyPr>
          <a:lstStyle/>
          <a:p>
            <a:r>
              <a:rPr lang="en-US" altLang="zh-TW" dirty="0" smtClean="0"/>
              <a:t>https://www.slideshare.net/tw_dsconf/presentations</a:t>
            </a:r>
            <a:endParaRPr lang="zh-TW" altLang="en-US" dirty="0"/>
          </a:p>
        </p:txBody>
      </p:sp>
      <p:sp>
        <p:nvSpPr>
          <p:cNvPr id="7" name="矩形 6"/>
          <p:cNvSpPr/>
          <p:nvPr/>
        </p:nvSpPr>
        <p:spPr>
          <a:xfrm>
            <a:off x="628650" y="6145160"/>
            <a:ext cx="6317226" cy="369332"/>
          </a:xfrm>
          <a:prstGeom prst="rect">
            <a:avLst/>
          </a:prstGeom>
        </p:spPr>
        <p:txBody>
          <a:bodyPr wrap="square">
            <a:spAutoFit/>
          </a:bodyPr>
          <a:lstStyle/>
          <a:p>
            <a:r>
              <a:rPr lang="en-US" altLang="zh-TW" dirty="0" smtClean="0"/>
              <a:t>https://www.slideshare.net/tw_dsconf/ss-136596499</a:t>
            </a:r>
            <a:endParaRPr lang="zh-TW" altLang="en-US" dirty="0"/>
          </a:p>
        </p:txBody>
      </p:sp>
    </p:spTree>
    <p:extLst>
      <p:ext uri="{BB962C8B-B14F-4D97-AF65-F5344CB8AC3E}">
        <p14:creationId xmlns:p14="http://schemas.microsoft.com/office/powerpoint/2010/main" val="273739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https://aiacademy.tw/</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628650" y="1972849"/>
            <a:ext cx="7742591" cy="3407959"/>
          </a:xfrm>
          <a:prstGeom prst="rect">
            <a:avLst/>
          </a:prstGeom>
        </p:spPr>
      </p:pic>
    </p:spTree>
    <p:extLst>
      <p:ext uri="{BB962C8B-B14F-4D97-AF65-F5344CB8AC3E}">
        <p14:creationId xmlns:p14="http://schemas.microsoft.com/office/powerpoint/2010/main" val="353339732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590</Words>
  <Application>Microsoft Office PowerPoint</Application>
  <PresentationFormat>如螢幕大小 (4:3)</PresentationFormat>
  <Paragraphs>59</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等线</vt:lpstr>
      <vt:lpstr>新細明體</vt:lpstr>
      <vt:lpstr>Arial</vt:lpstr>
      <vt:lpstr>Calibri</vt:lpstr>
      <vt:lpstr>Calibri Light</vt:lpstr>
      <vt:lpstr>Office 佈景主題</vt:lpstr>
      <vt:lpstr>資料科學</vt:lpstr>
      <vt:lpstr>資料科學（data science）</vt:lpstr>
      <vt:lpstr>資料科學（data science）</vt:lpstr>
      <vt:lpstr>科學四大典範:</vt:lpstr>
      <vt:lpstr>PowerPoint 簡報</vt:lpstr>
      <vt:lpstr>PowerPoint 簡報</vt:lpstr>
      <vt:lpstr>學習套件</vt:lpstr>
      <vt:lpstr>台灣資料科學年會</vt:lpstr>
      <vt:lpstr>https://aiacademy.tw/</vt:lpstr>
      <vt:lpstr>PowerPoint 簡報</vt:lpstr>
      <vt:lpstr>PowerPoint 簡報</vt:lpstr>
      <vt:lpstr>PowerPoint 簡報</vt:lpstr>
      <vt:lpstr>PowerPoint 簡報</vt:lpstr>
      <vt:lpstr>PowerPoint 簡報</vt:lpstr>
      <vt:lpstr>openedx.iiiedu.org.tw</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資料科學</dc:title>
  <dc:creator>Ben Tseng</dc:creator>
  <cp:lastModifiedBy>Ben Tseng</cp:lastModifiedBy>
  <cp:revision>12</cp:revision>
  <dcterms:created xsi:type="dcterms:W3CDTF">2020-10-30T20:49:46Z</dcterms:created>
  <dcterms:modified xsi:type="dcterms:W3CDTF">2020-10-30T23:05:50Z</dcterms:modified>
</cp:coreProperties>
</file>