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6" r:id="rId4"/>
    <p:sldId id="277" r:id="rId5"/>
    <p:sldId id="278" r:id="rId6"/>
    <p:sldId id="279" r:id="rId7"/>
    <p:sldId id="281" r:id="rId8"/>
    <p:sldId id="272" r:id="rId9"/>
    <p:sldId id="274" r:id="rId10"/>
    <p:sldId id="315" r:id="rId11"/>
    <p:sldId id="317" r:id="rId12"/>
    <p:sldId id="312" r:id="rId13"/>
    <p:sldId id="313" r:id="rId14"/>
    <p:sldId id="287" r:id="rId15"/>
    <p:sldId id="288" r:id="rId16"/>
    <p:sldId id="289" r:id="rId17"/>
    <p:sldId id="290" r:id="rId18"/>
    <p:sldId id="318" r:id="rId19"/>
    <p:sldId id="304" r:id="rId20"/>
    <p:sldId id="311" r:id="rId21"/>
    <p:sldId id="310" r:id="rId22"/>
    <p:sldId id="335" r:id="rId23"/>
    <p:sldId id="296" r:id="rId24"/>
    <p:sldId id="294" r:id="rId25"/>
    <p:sldId id="297" r:id="rId26"/>
    <p:sldId id="295" r:id="rId27"/>
    <p:sldId id="293" r:id="rId28"/>
    <p:sldId id="299" r:id="rId29"/>
    <p:sldId id="300" r:id="rId30"/>
    <p:sldId id="301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261" r:id="rId48"/>
    <p:sldId id="263" r:id="rId49"/>
    <p:sldId id="262" r:id="rId50"/>
    <p:sldId id="265" r:id="rId51"/>
    <p:sldId id="266" r:id="rId52"/>
    <p:sldId id="264" r:id="rId53"/>
    <p:sldId id="292" r:id="rId54"/>
    <p:sldId id="284" r:id="rId55"/>
    <p:sldId id="285" r:id="rId56"/>
    <p:sldId id="286" r:id="rId57"/>
    <p:sldId id="269" r:id="rId58"/>
    <p:sldId id="336" r:id="rId59"/>
    <p:sldId id="337" r:id="rId60"/>
    <p:sldId id="338" r:id="rId61"/>
    <p:sldId id="339" r:id="rId62"/>
    <p:sldId id="341" r:id="rId63"/>
    <p:sldId id="342" r:id="rId64"/>
    <p:sldId id="343" r:id="rId65"/>
    <p:sldId id="344" r:id="rId66"/>
    <p:sldId id="345" r:id="rId67"/>
    <p:sldId id="346" r:id="rId6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27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02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7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51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52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196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3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90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1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49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0D9A2-86B8-4AAE-9C45-F54EE7E68A19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37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0D9A2-86B8-4AAE-9C45-F54EE7E68A19}" type="datetimeFigureOut">
              <a:rPr lang="zh-TW" altLang="en-US" smtClean="0"/>
              <a:t>2020/11/14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A18F-D355-42F3-841C-0A3143C85F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8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JianKaiWang2/keras-tensorflow-distributed-training-in-keras-and-tensorflow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 smtClean="0"/>
              <a:t>From 1.x to 2.x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7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9382" y="365126"/>
            <a:ext cx="8265968" cy="734001"/>
          </a:xfrm>
        </p:spPr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fr-FR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atrix Multiplication</a:t>
            </a:r>
            <a:r>
              <a:rPr lang="fr-FR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matrix product 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2690" y="1099127"/>
            <a:ext cx="719916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tensorflow</a:t>
            </a:r>
            <a:r>
              <a:rPr lang="en-US" altLang="zh-TW" sz="2400" dirty="0" smtClean="0"/>
              <a:t> as </a:t>
            </a:r>
            <a:r>
              <a:rPr lang="en-US" altLang="zh-TW" sz="2400" dirty="0" err="1" smtClean="0"/>
              <a:t>tf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 = </a:t>
            </a:r>
            <a:r>
              <a:rPr lang="en-US" altLang="zh-TW" sz="2400" dirty="0" err="1" smtClean="0"/>
              <a:t>tf.Variable</a:t>
            </a:r>
            <a:r>
              <a:rPr lang="en-US" altLang="zh-TW" sz="2400" dirty="0" smtClean="0"/>
              <a:t>([[0,1], [2,3]], name="</a:t>
            </a:r>
            <a:r>
              <a:rPr lang="en-US" altLang="zh-TW" sz="2400" dirty="0" err="1" smtClean="0"/>
              <a:t>matrix_a</a:t>
            </a:r>
            <a:r>
              <a:rPr lang="en-US" altLang="zh-TW" sz="2400" dirty="0" smtClean="0"/>
              <a:t>")</a:t>
            </a:r>
          </a:p>
          <a:p>
            <a:r>
              <a:rPr lang="en-US" altLang="zh-TW" sz="2400" dirty="0" smtClean="0"/>
              <a:t>b = </a:t>
            </a:r>
            <a:r>
              <a:rPr lang="en-US" altLang="zh-TW" sz="2400" dirty="0" err="1" smtClean="0"/>
              <a:t>tf.Variable</a:t>
            </a:r>
            <a:r>
              <a:rPr lang="en-US" altLang="zh-TW" sz="2400" dirty="0" smtClean="0"/>
              <a:t>([[2,4], [8,9]], name="</a:t>
            </a:r>
            <a:r>
              <a:rPr lang="en-US" altLang="zh-TW" sz="2400" dirty="0" err="1" smtClean="0"/>
              <a:t>matrix_b</a:t>
            </a:r>
            <a:r>
              <a:rPr lang="en-US" altLang="zh-TW" sz="2400" dirty="0" smtClean="0"/>
              <a:t>")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add = </a:t>
            </a:r>
            <a:r>
              <a:rPr lang="en-US" altLang="zh-TW" sz="2400" dirty="0" err="1" smtClean="0"/>
              <a:t>tf.add</a:t>
            </a:r>
            <a:r>
              <a:rPr lang="en-US" altLang="zh-TW" sz="2400" dirty="0" smtClean="0"/>
              <a:t>(a, b)</a:t>
            </a:r>
          </a:p>
          <a:p>
            <a:r>
              <a:rPr lang="en-US" altLang="zh-TW" sz="2400" dirty="0" smtClean="0"/>
              <a:t>final = </a:t>
            </a:r>
            <a:r>
              <a:rPr lang="en-US" altLang="zh-TW" sz="2400" dirty="0" err="1" smtClean="0"/>
              <a:t>tf.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multiply</a:t>
            </a:r>
            <a:r>
              <a:rPr lang="en-US" altLang="zh-TW" sz="2400" dirty="0" smtClean="0"/>
              <a:t>(add, a)</a:t>
            </a:r>
          </a:p>
          <a:p>
            <a:r>
              <a:rPr lang="en-US" altLang="zh-TW" sz="2400" dirty="0" smtClean="0"/>
              <a:t>final2= </a:t>
            </a:r>
            <a:r>
              <a:rPr lang="en-US" altLang="zh-TW" sz="2400" dirty="0" err="1" smtClean="0"/>
              <a:t>tf.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matmul</a:t>
            </a:r>
            <a:r>
              <a:rPr lang="en-US" altLang="zh-TW" sz="2400" dirty="0" smtClean="0"/>
              <a:t>(add, a)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with </a:t>
            </a:r>
            <a:r>
              <a:rPr lang="en-US" altLang="zh-TW" sz="2400" dirty="0" err="1" smtClean="0"/>
              <a:t>tf.Session</a:t>
            </a:r>
            <a:r>
              <a:rPr lang="en-US" altLang="zh-TW" sz="2400" dirty="0" smtClean="0"/>
              <a:t>() as s: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init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tf.variables_initializer</a:t>
            </a:r>
            <a:r>
              <a:rPr lang="en-US" altLang="zh-TW" sz="2400" dirty="0" smtClean="0"/>
              <a:t>([a, b], name="</a:t>
            </a:r>
            <a:r>
              <a:rPr lang="en-US" altLang="zh-TW" sz="2400" dirty="0" err="1" smtClean="0"/>
              <a:t>init</a:t>
            </a:r>
            <a:r>
              <a:rPr lang="en-US" altLang="zh-TW" sz="2400" dirty="0" smtClean="0"/>
              <a:t>")</a:t>
            </a:r>
          </a:p>
          <a:p>
            <a:r>
              <a:rPr lang="en-US" altLang="zh-TW" sz="2400" dirty="0" smtClean="0"/>
              <a:t>    </a:t>
            </a:r>
            <a:r>
              <a:rPr lang="en-US" altLang="zh-TW" sz="2400" dirty="0" err="1" smtClean="0"/>
              <a:t>s.run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init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    print(</a:t>
            </a:r>
            <a:r>
              <a:rPr lang="en-US" altLang="zh-TW" sz="2400" dirty="0" err="1" smtClean="0"/>
              <a:t>s.run</a:t>
            </a:r>
            <a:r>
              <a:rPr lang="en-US" altLang="zh-TW" sz="2400" dirty="0" smtClean="0"/>
              <a:t>(final))</a:t>
            </a:r>
          </a:p>
          <a:p>
            <a:r>
              <a:rPr lang="en-US" altLang="zh-TW" sz="2400" dirty="0" smtClean="0"/>
              <a:t>    print(</a:t>
            </a:r>
            <a:r>
              <a:rPr lang="en-US" altLang="zh-TW" sz="2400" dirty="0" err="1" smtClean="0"/>
              <a:t>s.run</a:t>
            </a:r>
            <a:r>
              <a:rPr lang="en-US" altLang="zh-TW" sz="2400" dirty="0" smtClean="0"/>
              <a:t>(final2))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25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444" y="365126"/>
            <a:ext cx="5426647" cy="59584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7418" y="6323585"/>
            <a:ext cx="7116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https://morioh.com/p/d669c3deea75/deep-learning-with-tensorflow-2-0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80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0544" y="436850"/>
            <a:ext cx="707043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/>
              <a:t>import </a:t>
            </a:r>
            <a:r>
              <a:rPr lang="en-US" altLang="zh-TW" sz="3600" dirty="0" err="1"/>
              <a:t>tensorflow</a:t>
            </a:r>
            <a:r>
              <a:rPr lang="en-US" altLang="zh-TW" sz="3600" dirty="0"/>
              <a:t> as </a:t>
            </a:r>
            <a:r>
              <a:rPr lang="en-US" altLang="zh-TW" sz="3600" dirty="0" err="1"/>
              <a:t>tf</a:t>
            </a:r>
            <a:endParaRPr lang="en-US" altLang="zh-TW" sz="3600" dirty="0"/>
          </a:p>
          <a:p>
            <a:r>
              <a:rPr lang="en-US" altLang="zh-TW" sz="2800" dirty="0"/>
              <a:t>a = </a:t>
            </a:r>
            <a:r>
              <a:rPr lang="en-US" altLang="zh-TW" sz="2800" dirty="0" err="1"/>
              <a:t>tf.Variable</a:t>
            </a:r>
            <a:r>
              <a:rPr lang="en-US" altLang="zh-TW" sz="2800" dirty="0"/>
              <a:t>([[0,1], [2,3]], name="</a:t>
            </a:r>
            <a:r>
              <a:rPr lang="en-US" altLang="zh-TW" sz="2800" dirty="0" err="1"/>
              <a:t>matrix_a</a:t>
            </a:r>
            <a:r>
              <a:rPr lang="en-US" altLang="zh-TW" sz="2800" dirty="0"/>
              <a:t>")</a:t>
            </a:r>
          </a:p>
          <a:p>
            <a:r>
              <a:rPr lang="en-US" altLang="zh-TW" sz="2800" dirty="0"/>
              <a:t>b = </a:t>
            </a:r>
            <a:r>
              <a:rPr lang="en-US" altLang="zh-TW" sz="2800" dirty="0" err="1"/>
              <a:t>tf.Variable</a:t>
            </a:r>
            <a:r>
              <a:rPr lang="en-US" altLang="zh-TW" sz="2800" dirty="0"/>
              <a:t>([[2,4], [8,9]], name="</a:t>
            </a:r>
            <a:r>
              <a:rPr lang="en-US" altLang="zh-TW" sz="2800" dirty="0" err="1"/>
              <a:t>matrix_b</a:t>
            </a:r>
            <a:r>
              <a:rPr lang="en-US" altLang="zh-TW" sz="2800" dirty="0"/>
              <a:t>")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add </a:t>
            </a:r>
            <a:r>
              <a:rPr lang="en-US" altLang="zh-TW" sz="3600" dirty="0"/>
              <a:t>= </a:t>
            </a:r>
            <a:r>
              <a:rPr lang="en-US" altLang="zh-TW" sz="3600" dirty="0" err="1"/>
              <a:t>tf.add</a:t>
            </a:r>
            <a:r>
              <a:rPr lang="en-US" altLang="zh-TW" sz="3600" dirty="0"/>
              <a:t>(a, b</a:t>
            </a:r>
            <a:r>
              <a:rPr lang="en-US" altLang="zh-TW" sz="3600" dirty="0" smtClean="0"/>
              <a:t>)</a:t>
            </a:r>
          </a:p>
          <a:p>
            <a:endParaRPr lang="en-US" altLang="zh-TW" sz="3600" dirty="0"/>
          </a:p>
          <a:p>
            <a:r>
              <a:rPr lang="en-US" altLang="zh-TW" sz="3600" dirty="0"/>
              <a:t>final = </a:t>
            </a:r>
            <a:r>
              <a:rPr lang="en-US" altLang="zh-TW" sz="3600" dirty="0" err="1"/>
              <a:t>tf.multiply</a:t>
            </a:r>
            <a:r>
              <a:rPr lang="en-US" altLang="zh-TW" sz="3600" dirty="0"/>
              <a:t>(add, a)</a:t>
            </a:r>
          </a:p>
          <a:p>
            <a:r>
              <a:rPr lang="en-US" altLang="zh-TW" sz="3600" dirty="0"/>
              <a:t>final2= </a:t>
            </a:r>
            <a:r>
              <a:rPr lang="en-US" altLang="zh-TW" sz="3600" dirty="0" err="1"/>
              <a:t>tf.matmul</a:t>
            </a:r>
            <a:r>
              <a:rPr lang="en-US" altLang="zh-TW" sz="3600" dirty="0"/>
              <a:t>(add, a)</a:t>
            </a:r>
          </a:p>
          <a:p>
            <a:endParaRPr lang="en-US" altLang="zh-TW" sz="3600" dirty="0"/>
          </a:p>
          <a:p>
            <a:r>
              <a:rPr lang="en-US" altLang="zh-TW" sz="3600" dirty="0"/>
              <a:t>print(final)</a:t>
            </a:r>
          </a:p>
          <a:p>
            <a:r>
              <a:rPr lang="en-US" altLang="zh-TW" sz="3600" dirty="0"/>
              <a:t>print(final2)</a:t>
            </a:r>
            <a:endParaRPr lang="zh-TW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6147086" y="258618"/>
            <a:ext cx="2599173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3200" dirty="0" err="1" smtClean="0">
                <a:solidFill>
                  <a:schemeClr val="bg1"/>
                </a:solidFill>
              </a:rPr>
              <a:t>Tensorflow</a:t>
            </a:r>
            <a:r>
              <a:rPr lang="en-US" altLang="zh-TW" sz="3200" dirty="0" smtClean="0">
                <a:solidFill>
                  <a:schemeClr val="bg1"/>
                </a:solidFill>
              </a:rPr>
              <a:t> </a:t>
            </a:r>
            <a:r>
              <a:rPr lang="en-US" altLang="zh-TW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2.x</a:t>
            </a:r>
            <a:endParaRPr lang="zh-TW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661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122" y="485306"/>
            <a:ext cx="7424049" cy="557385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9870" y="6179449"/>
            <a:ext cx="8145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https://www.slideshare.net/ocampesato/introduction-to-tensorflow-2-152333392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365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smtClean="0"/>
              <a:t>Learning </a:t>
            </a:r>
            <a:r>
              <a:rPr lang="en-US" altLang="zh-TW" sz="7200" dirty="0" err="1" smtClean="0"/>
              <a:t>Tensorflow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06375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7814" y="652607"/>
            <a:ext cx="7886700" cy="64972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指南</a:t>
            </a:r>
            <a:r>
              <a:rPr lang="en-US" altLang="zh-TW" dirty="0" smtClean="0"/>
              <a:t>Guide  </a:t>
            </a:r>
            <a:r>
              <a:rPr lang="en-US" altLang="zh-TW" dirty="0"/>
              <a:t>https://</a:t>
            </a:r>
            <a:r>
              <a:rPr lang="en-US" altLang="zh-TW" dirty="0" smtClean="0"/>
              <a:t>www.tensorflow.org/guide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39" y="1468075"/>
            <a:ext cx="8504440" cy="442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7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6241" y="311266"/>
            <a:ext cx="7886700" cy="819314"/>
          </a:xfrm>
        </p:spPr>
        <p:txBody>
          <a:bodyPr/>
          <a:lstStyle/>
          <a:p>
            <a:r>
              <a:rPr lang="zh-TW" altLang="en-US" dirty="0" smtClean="0"/>
              <a:t>教學課程</a:t>
            </a:r>
            <a:r>
              <a:rPr lang="en-US" altLang="zh-TW" dirty="0" smtClean="0"/>
              <a:t>Tutorials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340006"/>
            <a:ext cx="7886700" cy="132257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96" y="1720232"/>
            <a:ext cx="8239650" cy="42464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6241" y="1060722"/>
            <a:ext cx="4844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https://www.tensorflow.org/tutorials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9557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1708150" cy="964910"/>
          </a:xfrm>
        </p:spPr>
        <p:txBody>
          <a:bodyPr/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20436" y="1073835"/>
            <a:ext cx="5629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https://www.tensorflow.org/guide/keras/overview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436" y="1904141"/>
            <a:ext cx="7157324" cy="29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97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1176" y="282000"/>
            <a:ext cx="7886700" cy="909492"/>
          </a:xfrm>
        </p:spPr>
        <p:txBody>
          <a:bodyPr/>
          <a:lstStyle/>
          <a:p>
            <a:r>
              <a:rPr lang="en-US" altLang="zh-TW" dirty="0" err="1" smtClean="0"/>
              <a:t>Youtube</a:t>
            </a:r>
            <a:r>
              <a:rPr lang="zh-TW" altLang="en-US" dirty="0" smtClean="0"/>
              <a:t>頻道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Inside </a:t>
            </a:r>
            <a:r>
              <a:rPr lang="en-US" altLang="zh-TW" dirty="0" err="1"/>
              <a:t>TensorFlow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123" y="2413148"/>
            <a:ext cx="6931753" cy="317629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21854" y="1274619"/>
            <a:ext cx="7725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https://www.youtube.com/playlist?list=PLQY2H8rRoyvzIuB8rZXs7pfyjiSUs8Vza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19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754" y="1250650"/>
            <a:ext cx="3185762" cy="43050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72670" y="5436176"/>
            <a:ext cx="307109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 dirty="0"/>
              <a:t>https://github.com/ageron/handson-ml2</a:t>
            </a:r>
            <a:endParaRPr lang="zh-TW" altLang="en-US" sz="1350" dirty="0"/>
          </a:p>
        </p:txBody>
      </p:sp>
      <p:sp>
        <p:nvSpPr>
          <p:cNvPr id="7" name="矩形 6"/>
          <p:cNvSpPr/>
          <p:nvPr/>
        </p:nvSpPr>
        <p:spPr>
          <a:xfrm>
            <a:off x="498886" y="1112150"/>
            <a:ext cx="165545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350"/>
              <a:t>handson-ml2/</a:t>
            </a:r>
            <a:r>
              <a:rPr lang="en-US" altLang="zh-TW" sz="1350" dirty="0" err="1"/>
              <a:t>docker</a:t>
            </a:r>
            <a:endParaRPr lang="zh-TW" altLang="en-US" sz="1350" dirty="0"/>
          </a:p>
        </p:txBody>
      </p:sp>
      <p:sp>
        <p:nvSpPr>
          <p:cNvPr id="8" name="矩形 7"/>
          <p:cNvSpPr/>
          <p:nvPr/>
        </p:nvSpPr>
        <p:spPr>
          <a:xfrm>
            <a:off x="3975626" y="1389149"/>
            <a:ext cx="435788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/>
              <a:t>【</a:t>
            </a:r>
            <a:r>
              <a:rPr lang="zh-TW" altLang="en-US" sz="1050" dirty="0"/>
              <a:t>第一部分　機器學習基本知識</a:t>
            </a:r>
            <a:r>
              <a:rPr lang="en-US" altLang="zh-TW" sz="1050" dirty="0"/>
              <a:t>】</a:t>
            </a:r>
          </a:p>
          <a:p>
            <a:r>
              <a:rPr lang="en-US" altLang="zh-TW" sz="1050" dirty="0"/>
              <a:t>chapter 01</a:t>
            </a:r>
            <a:r>
              <a:rPr lang="zh-TW" altLang="en-US" sz="1050" dirty="0"/>
              <a:t>　機器學習領域</a:t>
            </a:r>
          </a:p>
          <a:p>
            <a:r>
              <a:rPr lang="en-US" altLang="zh-TW" sz="1050" dirty="0"/>
              <a:t>chapter 02</a:t>
            </a:r>
            <a:r>
              <a:rPr lang="zh-TW" altLang="en-US" sz="1050" dirty="0"/>
              <a:t>　端對端機器學習專案</a:t>
            </a:r>
          </a:p>
          <a:p>
            <a:r>
              <a:rPr lang="en-US" altLang="zh-TW" sz="1050" dirty="0"/>
              <a:t>chapter 03</a:t>
            </a:r>
            <a:r>
              <a:rPr lang="zh-TW" altLang="en-US" sz="1050" dirty="0"/>
              <a:t>　分類</a:t>
            </a:r>
          </a:p>
          <a:p>
            <a:r>
              <a:rPr lang="en-US" altLang="zh-TW" sz="1050" dirty="0"/>
              <a:t>chapter 04</a:t>
            </a:r>
            <a:r>
              <a:rPr lang="zh-TW" altLang="en-US" sz="1050" dirty="0"/>
              <a:t>　訓練模型</a:t>
            </a:r>
          </a:p>
          <a:p>
            <a:r>
              <a:rPr lang="en-US" altLang="zh-TW" sz="1050" dirty="0"/>
              <a:t>chapter 05</a:t>
            </a:r>
            <a:r>
              <a:rPr lang="zh-TW" altLang="en-US" sz="1050" dirty="0"/>
              <a:t>　支援向量機</a:t>
            </a:r>
          </a:p>
          <a:p>
            <a:r>
              <a:rPr lang="en-US" altLang="zh-TW" sz="1050" dirty="0"/>
              <a:t>chapter 06</a:t>
            </a:r>
            <a:r>
              <a:rPr lang="zh-TW" altLang="en-US" sz="1050" dirty="0"/>
              <a:t>　決策樹</a:t>
            </a:r>
          </a:p>
          <a:p>
            <a:r>
              <a:rPr lang="en-US" altLang="zh-TW" sz="1050" dirty="0"/>
              <a:t>chapter 07</a:t>
            </a:r>
            <a:r>
              <a:rPr lang="zh-TW" altLang="en-US" sz="1050" dirty="0"/>
              <a:t>　整體學習與隨機森林</a:t>
            </a:r>
          </a:p>
          <a:p>
            <a:r>
              <a:rPr lang="en-US" altLang="zh-TW" sz="1050" dirty="0"/>
              <a:t>chapter 08</a:t>
            </a:r>
            <a:r>
              <a:rPr lang="zh-TW" altLang="en-US" sz="1050" dirty="0"/>
              <a:t>　降維</a:t>
            </a:r>
          </a:p>
          <a:p>
            <a:r>
              <a:rPr lang="en-US" altLang="zh-TW" sz="1050" dirty="0"/>
              <a:t>chapter 09</a:t>
            </a:r>
            <a:r>
              <a:rPr lang="zh-TW" altLang="en-US" sz="1050" dirty="0"/>
              <a:t>　無監督學習技術</a:t>
            </a:r>
          </a:p>
          <a:p>
            <a:endParaRPr lang="zh-TW" altLang="en-US" sz="1050" dirty="0"/>
          </a:p>
          <a:p>
            <a:r>
              <a:rPr lang="en-US" altLang="zh-TW" sz="1050" dirty="0"/>
              <a:t>【</a:t>
            </a:r>
            <a:r>
              <a:rPr lang="zh-TW" altLang="en-US" sz="1050" dirty="0"/>
              <a:t>第二部分　神經網路與深度學習</a:t>
            </a:r>
            <a:r>
              <a:rPr lang="en-US" altLang="zh-TW" sz="1050" dirty="0"/>
              <a:t>】</a:t>
            </a:r>
          </a:p>
          <a:p>
            <a:r>
              <a:rPr lang="en-US" altLang="zh-TW" sz="1050" dirty="0"/>
              <a:t>chapter 10</a:t>
            </a:r>
            <a:r>
              <a:rPr lang="zh-TW" altLang="en-US" sz="1050" dirty="0"/>
              <a:t>　以 </a:t>
            </a:r>
            <a:r>
              <a:rPr lang="en-US" altLang="zh-TW" sz="1050" dirty="0" err="1"/>
              <a:t>Keras</a:t>
            </a:r>
            <a:r>
              <a:rPr lang="en-US" altLang="zh-TW" sz="1050" dirty="0"/>
              <a:t> </a:t>
            </a:r>
            <a:r>
              <a:rPr lang="zh-TW" altLang="en-US" sz="1050" dirty="0"/>
              <a:t>介紹人工神經網路</a:t>
            </a:r>
          </a:p>
          <a:p>
            <a:r>
              <a:rPr lang="en-US" altLang="zh-TW" sz="1050" dirty="0"/>
              <a:t>chapter 11</a:t>
            </a:r>
            <a:r>
              <a:rPr lang="zh-TW" altLang="en-US" sz="1050" dirty="0"/>
              <a:t>　訓練深度神經網路</a:t>
            </a:r>
          </a:p>
          <a:p>
            <a:r>
              <a:rPr lang="en-US" altLang="zh-TW" sz="1050" dirty="0"/>
              <a:t>chapter 12</a:t>
            </a:r>
            <a:r>
              <a:rPr lang="zh-TW" altLang="en-US" sz="1050" dirty="0"/>
              <a:t>　用 </a:t>
            </a:r>
            <a:r>
              <a:rPr lang="en-US" altLang="zh-TW" sz="1050" dirty="0" err="1"/>
              <a:t>TensorFlow</a:t>
            </a:r>
            <a:r>
              <a:rPr lang="en-US" altLang="zh-TW" sz="1050" dirty="0"/>
              <a:t> </a:t>
            </a:r>
            <a:r>
              <a:rPr lang="zh-TW" altLang="en-US" sz="1050" dirty="0"/>
              <a:t>來自製模型和進行訓練</a:t>
            </a:r>
          </a:p>
          <a:p>
            <a:r>
              <a:rPr lang="en-US" altLang="zh-TW" sz="1050" dirty="0"/>
              <a:t>chapter 13</a:t>
            </a:r>
            <a:r>
              <a:rPr lang="zh-TW" altLang="en-US" sz="1050" dirty="0"/>
              <a:t>　使用 </a:t>
            </a:r>
            <a:r>
              <a:rPr lang="en-US" altLang="zh-TW" sz="1050" dirty="0" err="1"/>
              <a:t>TensorFlow</a:t>
            </a:r>
            <a:r>
              <a:rPr lang="en-US" altLang="zh-TW" sz="1050" dirty="0"/>
              <a:t> </a:t>
            </a:r>
            <a:r>
              <a:rPr lang="zh-TW" altLang="en-US" sz="1050" dirty="0"/>
              <a:t>來載入和預先處理資料</a:t>
            </a:r>
          </a:p>
          <a:p>
            <a:r>
              <a:rPr lang="en-US" altLang="zh-TW" sz="1050" dirty="0"/>
              <a:t>chapter 14</a:t>
            </a:r>
            <a:r>
              <a:rPr lang="zh-TW" altLang="en-US" sz="1050" dirty="0"/>
              <a:t>　使用摺積神經網路來製作深度電腦視覺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chapter 15</a:t>
            </a:r>
            <a:r>
              <a:rPr lang="zh-TW" altLang="en-US" sz="1050" dirty="0"/>
              <a:t>　使用 </a:t>
            </a:r>
            <a:r>
              <a:rPr lang="en-US" altLang="zh-TW" sz="1050" dirty="0"/>
              <a:t>RNN </a:t>
            </a:r>
            <a:r>
              <a:rPr lang="zh-TW" altLang="en-US" sz="1050" dirty="0"/>
              <a:t>和 </a:t>
            </a:r>
            <a:r>
              <a:rPr lang="en-US" altLang="zh-TW" sz="1050" dirty="0"/>
              <a:t>CNN </a:t>
            </a:r>
            <a:r>
              <a:rPr lang="zh-TW" altLang="en-US" sz="1050" dirty="0"/>
              <a:t>來處理序列</a:t>
            </a:r>
          </a:p>
          <a:p>
            <a:r>
              <a:rPr lang="en-US" altLang="zh-TW" sz="1050" dirty="0"/>
              <a:t>chapter 16</a:t>
            </a:r>
            <a:r>
              <a:rPr lang="zh-TW" altLang="en-US" sz="1050" dirty="0"/>
              <a:t>　用 </a:t>
            </a:r>
            <a:r>
              <a:rPr lang="en-US" altLang="zh-TW" sz="1050" dirty="0"/>
              <a:t>RNN </a:t>
            </a:r>
            <a:r>
              <a:rPr lang="zh-TW" altLang="en-US" sz="1050" dirty="0"/>
              <a:t>與 </a:t>
            </a:r>
            <a:r>
              <a:rPr lang="en-US" altLang="zh-TW" sz="1050" dirty="0"/>
              <a:t>Attention </a:t>
            </a:r>
            <a:r>
              <a:rPr lang="zh-TW" altLang="en-US" sz="1050" dirty="0"/>
              <a:t>處理自然語言</a:t>
            </a:r>
            <a:endParaRPr lang="en-US" altLang="zh-TW" sz="1050" dirty="0"/>
          </a:p>
          <a:p>
            <a:endParaRPr lang="zh-TW" altLang="en-US" sz="1050" dirty="0"/>
          </a:p>
          <a:p>
            <a:r>
              <a:rPr lang="en-US" altLang="zh-TW" sz="1050" dirty="0"/>
              <a:t>chapter 17</a:t>
            </a:r>
            <a:r>
              <a:rPr lang="zh-TW" altLang="en-US" sz="1050" dirty="0"/>
              <a:t>　使用自動編碼網路與 </a:t>
            </a:r>
            <a:r>
              <a:rPr lang="en-US" altLang="zh-TW" sz="1050" dirty="0"/>
              <a:t>GAN </a:t>
            </a:r>
            <a:r>
              <a:rPr lang="zh-TW" altLang="en-US" sz="1050" dirty="0"/>
              <a:t>來進行表徵學習與生成學習</a:t>
            </a:r>
          </a:p>
          <a:p>
            <a:r>
              <a:rPr lang="en-US" altLang="zh-TW" sz="1050" dirty="0"/>
              <a:t>chapter 18</a:t>
            </a:r>
            <a:r>
              <a:rPr lang="zh-TW" altLang="en-US" sz="1050" dirty="0"/>
              <a:t>　強化學習</a:t>
            </a:r>
          </a:p>
          <a:p>
            <a:r>
              <a:rPr lang="en-US" altLang="zh-TW" sz="1050" dirty="0"/>
              <a:t>chapter 19</a:t>
            </a:r>
            <a:r>
              <a:rPr lang="zh-TW" altLang="en-US" sz="1050" dirty="0"/>
              <a:t>　大規模訓練與部署 </a:t>
            </a:r>
            <a:r>
              <a:rPr lang="en-US" altLang="zh-TW" sz="1050" dirty="0" err="1"/>
              <a:t>TensorFlow</a:t>
            </a:r>
            <a:r>
              <a:rPr lang="en-US" altLang="zh-TW" sz="1050" dirty="0"/>
              <a:t> </a:t>
            </a:r>
            <a:r>
              <a:rPr lang="zh-TW" altLang="en-US" sz="1050" dirty="0"/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378880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224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= Tensor + Flow</a:t>
            </a:r>
          </a:p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 1.X vs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2.x</a:t>
            </a:r>
          </a:p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 API: Low-level  High Level</a:t>
            </a:r>
          </a:p>
          <a:p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en-US" altLang="zh-TW" dirty="0" err="1"/>
              <a:t>Keras</a:t>
            </a:r>
            <a:r>
              <a:rPr lang="en-US" altLang="zh-TW" dirty="0"/>
              <a:t> API</a:t>
            </a:r>
          </a:p>
          <a:p>
            <a:r>
              <a:rPr lang="en-US" altLang="zh-TW" dirty="0" err="1" smtClean="0"/>
              <a:t>Tensorflow</a:t>
            </a:r>
            <a:r>
              <a:rPr lang="en-US" altLang="zh-TW" dirty="0" smtClean="0"/>
              <a:t> Data API</a:t>
            </a:r>
            <a:r>
              <a:rPr lang="en-US" altLang="zh-TW" b="1" dirty="0">
                <a:solidFill>
                  <a:srgbClr val="FF0000"/>
                </a:solidFill>
              </a:rPr>
              <a:t>[Day 2</a:t>
            </a:r>
            <a:r>
              <a:rPr lang="en-US" altLang="zh-TW" b="1" dirty="0" smtClean="0">
                <a:solidFill>
                  <a:srgbClr val="FF0000"/>
                </a:solidFill>
              </a:rPr>
              <a:t>]</a:t>
            </a:r>
            <a:endParaRPr lang="en-US" altLang="zh-TW" dirty="0" smtClean="0"/>
          </a:p>
          <a:p>
            <a:r>
              <a:rPr lang="en-US" altLang="zh-TW" dirty="0" err="1"/>
              <a:t>Tensorflow</a:t>
            </a:r>
            <a:r>
              <a:rPr lang="en-US" altLang="zh-TW" dirty="0"/>
              <a:t> Estimator </a:t>
            </a:r>
            <a:r>
              <a:rPr lang="en-US" altLang="zh-TW" dirty="0" smtClean="0"/>
              <a:t>API</a:t>
            </a:r>
            <a:r>
              <a:rPr lang="en-US" altLang="zh-TW" b="1" dirty="0">
                <a:solidFill>
                  <a:srgbClr val="FF0000"/>
                </a:solidFill>
              </a:rPr>
              <a:t>[Day 2</a:t>
            </a:r>
            <a:r>
              <a:rPr lang="en-US" altLang="zh-TW" b="1" dirty="0" smtClean="0">
                <a:solidFill>
                  <a:srgbClr val="FF0000"/>
                </a:solidFill>
              </a:rPr>
              <a:t>]</a:t>
            </a:r>
            <a:endParaRPr lang="en-US" altLang="zh-TW" dirty="0"/>
          </a:p>
          <a:p>
            <a:r>
              <a:rPr lang="en-US" altLang="zh-TW" dirty="0" err="1" smtClean="0"/>
              <a:t>TensorBoard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</a:rPr>
              <a:t>TensorFlow</a:t>
            </a:r>
            <a:r>
              <a:rPr lang="en-US" altLang="zh-TW" b="1" dirty="0" smtClean="0">
                <a:solidFill>
                  <a:srgbClr val="FF0000"/>
                </a:solidFill>
              </a:rPr>
              <a:t> Hub [Day 2]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常用的 </a:t>
            </a:r>
            <a:r>
              <a:rPr lang="en-US" altLang="zh-TW" dirty="0" err="1" smtClean="0"/>
              <a:t>Function:tf.cast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919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smtClean="0"/>
              <a:t>TOPIC</a:t>
            </a:r>
          </a:p>
          <a:p>
            <a:r>
              <a:rPr lang="en-US" altLang="zh-TW" sz="3600" dirty="0" err="1" smtClean="0"/>
              <a:t>Tensorflow</a:t>
            </a:r>
            <a:r>
              <a:rPr lang="zh-TW" altLang="en-US" sz="3600" dirty="0" smtClean="0"/>
              <a:t>模組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92531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875272"/>
              </p:ext>
            </p:extLst>
          </p:nvPr>
        </p:nvGraphicFramePr>
        <p:xfrm>
          <a:off x="314037" y="528781"/>
          <a:ext cx="8469745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491">
                  <a:extLst>
                    <a:ext uri="{9D8B030D-6E8A-4147-A177-3AD203B41FA5}">
                      <a16:colId xmlns:a16="http://schemas.microsoft.com/office/drawing/2014/main" val="4172045248"/>
                    </a:ext>
                  </a:extLst>
                </a:gridCol>
                <a:gridCol w="6770254">
                  <a:extLst>
                    <a:ext uri="{9D8B030D-6E8A-4147-A177-3AD203B41FA5}">
                      <a16:colId xmlns:a16="http://schemas.microsoft.com/office/drawing/2014/main" val="3622411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模組名稱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96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7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6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tf.math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數學運算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49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tf.linalg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矩陣運算與線性代數</a:t>
                      </a:r>
                      <a:r>
                        <a:rPr lang="en-US" altLang="zh-TW" dirty="0" smtClean="0"/>
                        <a:t>(linear algebra)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6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tf.random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隨機函數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5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tf.distributions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各類型的機率分布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6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60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tf.nn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各種類神經網路運算的運算單元＋</a:t>
                      </a:r>
                      <a:r>
                        <a:rPr lang="en-US" altLang="zh-TW" dirty="0" smtClean="0"/>
                        <a:t>activation function</a:t>
                      </a:r>
                    </a:p>
                    <a:p>
                      <a:r>
                        <a:rPr lang="en-US" altLang="zh-TW" dirty="0" err="1" smtClean="0"/>
                        <a:t>tf.nn.rnn_cell.BasicLSTMCell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73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tf.layers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各種運算層</a:t>
                      </a:r>
                      <a:endParaRPr lang="en-US" altLang="zh-TW" dirty="0" smtClean="0"/>
                    </a:p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 Normalization layer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3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tf.train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優化器　</a:t>
                      </a:r>
                      <a:r>
                        <a:rPr lang="en-US" altLang="zh-TW" dirty="0" err="1" smtClean="0"/>
                        <a:t>tf.train.AdamOptimizer</a:t>
                      </a:r>
                      <a:r>
                        <a:rPr lang="zh-TW" altLang="en-US" dirty="0" smtClean="0"/>
                        <a:t>　</a:t>
                      </a:r>
                      <a:r>
                        <a:rPr lang="en-US" altLang="zh-TW" dirty="0" err="1" smtClean="0"/>
                        <a:t>tf.train.GradientDescentOptimizer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5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tf.initializers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各類型的初始化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98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tf.losses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各類型的損失函數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4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tf.metrics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模型的判斷指標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470320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2783014" y="676624"/>
            <a:ext cx="22245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dirty="0" err="1" smtClean="0"/>
              <a:t>tf.keras</a:t>
            </a:r>
            <a:endParaRPr lang="zh-TW" altLang="en-US" sz="5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680304" y="768957"/>
            <a:ext cx="31034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 smtClean="0"/>
              <a:t>tf.estimator</a:t>
            </a:r>
            <a:endParaRPr lang="zh-TW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314036" y="108285"/>
            <a:ext cx="5366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https://www.tensorflow.org/api_docs/python/tf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52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6215495" cy="955674"/>
          </a:xfrm>
        </p:spPr>
        <p:txBody>
          <a:bodyPr/>
          <a:lstStyle/>
          <a:p>
            <a:r>
              <a:rPr lang="en-US" altLang="zh-TW" dirty="0" err="1"/>
              <a:t>tensorflow_datasets</a:t>
            </a:r>
            <a:r>
              <a:rPr lang="en-US" altLang="zh-TW" dirty="0"/>
              <a:t> (</a:t>
            </a:r>
            <a:r>
              <a:rPr lang="en-US" altLang="zh-TW" dirty="0" err="1"/>
              <a:t>tfds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179" y="1945141"/>
            <a:ext cx="7793531" cy="39384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9179" y="1212900"/>
            <a:ext cx="6054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https://www.tensorflow.org/datasets/api_docs/python/tfds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2841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smtClean="0"/>
              <a:t>TOPIC</a:t>
            </a:r>
          </a:p>
          <a:p>
            <a:r>
              <a:rPr lang="en-US" altLang="zh-TW" sz="3600" b="1" dirty="0" err="1"/>
              <a:t>TensorFlow</a:t>
            </a:r>
            <a:r>
              <a:rPr lang="en-US" altLang="zh-TW" sz="3600" b="1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1875194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Hub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28650" y="1878412"/>
            <a:ext cx="803448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err="1"/>
              <a:t>TensorFlow</a:t>
            </a:r>
            <a:r>
              <a:rPr lang="en-US" altLang="zh-TW" sz="2000" dirty="0"/>
              <a:t> Hub </a:t>
            </a:r>
            <a:r>
              <a:rPr lang="zh-TW" altLang="en-US" sz="2000" dirty="0"/>
              <a:t>是一種程式庫，內容是可重複利用的機器學習模組。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TensorFlow</a:t>
            </a:r>
            <a:r>
              <a:rPr lang="en-US" altLang="zh-TW" sz="2000" dirty="0"/>
              <a:t> Hub </a:t>
            </a:r>
            <a:r>
              <a:rPr lang="zh-TW" altLang="en-US" sz="2000" dirty="0"/>
              <a:t>程式庫是用來發布、探索和使用機器學習模型中可重複利用的部分。模組是 </a:t>
            </a:r>
            <a:r>
              <a:rPr lang="en-US" altLang="zh-TW" sz="2000" dirty="0" err="1"/>
              <a:t>TensorFlow</a:t>
            </a:r>
            <a:r>
              <a:rPr lang="en-US" altLang="zh-TW" sz="2000" dirty="0"/>
              <a:t> </a:t>
            </a:r>
            <a:r>
              <a:rPr lang="zh-TW" altLang="en-US" sz="2000" dirty="0"/>
              <a:t>圖形的獨立部分，包含權重和資產，可在不同的工作中重複使用，這個流程稱為「遷移學習」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遷移</a:t>
            </a:r>
            <a:r>
              <a:rPr lang="zh-TW" altLang="en-US" sz="2800" dirty="0"/>
              <a:t>學習可以：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/>
              <a:t>使用較小的資料集訓練模型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/>
              <a:t>改善一般化功能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/>
              <a:t>加快訓練速度</a:t>
            </a:r>
          </a:p>
        </p:txBody>
      </p:sp>
    </p:spTree>
    <p:extLst>
      <p:ext uri="{BB962C8B-B14F-4D97-AF65-F5344CB8AC3E}">
        <p14:creationId xmlns:p14="http://schemas.microsoft.com/office/powerpoint/2010/main" val="1639554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423641" cy="927965"/>
          </a:xfrm>
        </p:spPr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Hub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095" y="2213480"/>
            <a:ext cx="7248772" cy="25849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8650" y="1129207"/>
            <a:ext cx="5155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https://www.tensorflow.org/hub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7910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Transfer Learning</a:t>
            </a:r>
            <a:r>
              <a:rPr lang="zh-TW" altLang="en-US" dirty="0" smtClean="0"/>
              <a:t>會展示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8890" y="1831722"/>
            <a:ext cx="80379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strike="dblStrike" dirty="0"/>
              <a:t> </a:t>
            </a:r>
            <a:r>
              <a:rPr lang="en-US" altLang="zh-TW" sz="2000" strike="dblStrike" dirty="0"/>
              <a:t>!pip install "</a:t>
            </a:r>
            <a:r>
              <a:rPr lang="en-US" altLang="zh-TW" sz="2000" strike="dblStrike" dirty="0" err="1"/>
              <a:t>tensorflow_hub</a:t>
            </a:r>
            <a:r>
              <a:rPr lang="en-US" altLang="zh-TW" sz="2000" strike="dblStrike" dirty="0"/>
              <a:t>&gt;=0.6.0"</a:t>
            </a:r>
          </a:p>
          <a:p>
            <a:r>
              <a:rPr lang="en-US" altLang="zh-TW" sz="2000" strike="dblStrike" dirty="0"/>
              <a:t>  !pip install "</a:t>
            </a:r>
            <a:r>
              <a:rPr lang="en-US" altLang="zh-TW" sz="2000" strike="dblStrike" dirty="0" err="1"/>
              <a:t>tensorflow</a:t>
            </a:r>
            <a:r>
              <a:rPr lang="en-US" altLang="zh-TW" sz="2000" strike="dblStrike" dirty="0"/>
              <a:t>&gt;=2.0.0"</a:t>
            </a:r>
          </a:p>
          <a:p>
            <a:endParaRPr lang="en-US" altLang="zh-TW" sz="2000" dirty="0"/>
          </a:p>
          <a:p>
            <a:r>
              <a:rPr lang="en-US" altLang="zh-TW" sz="2000" dirty="0"/>
              <a:t>  import </a:t>
            </a:r>
            <a:r>
              <a:rPr lang="en-US" altLang="zh-TW" sz="2000" dirty="0" err="1"/>
              <a:t>tensorflow</a:t>
            </a:r>
            <a:r>
              <a:rPr lang="en-US" altLang="zh-TW" sz="2000" dirty="0"/>
              <a:t> as </a:t>
            </a:r>
            <a:r>
              <a:rPr lang="en-US" altLang="zh-TW" sz="2000" dirty="0" err="1"/>
              <a:t>tf</a:t>
            </a:r>
            <a:endParaRPr lang="en-US" altLang="zh-TW" sz="2000" dirty="0"/>
          </a:p>
          <a:p>
            <a:r>
              <a:rPr lang="en-US" altLang="zh-TW" sz="2000" dirty="0"/>
              <a:t>  import </a:t>
            </a:r>
            <a:r>
              <a:rPr lang="en-US" altLang="zh-TW" sz="2000" dirty="0" err="1"/>
              <a:t>tensorflow_hub</a:t>
            </a:r>
            <a:r>
              <a:rPr lang="en-US" altLang="zh-TW" sz="2000" dirty="0"/>
              <a:t> as hub</a:t>
            </a:r>
          </a:p>
          <a:p>
            <a:endParaRPr lang="en-US" altLang="zh-TW" sz="2000" dirty="0"/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module_url</a:t>
            </a:r>
            <a:r>
              <a:rPr lang="en-US" altLang="zh-TW" sz="2000" dirty="0"/>
              <a:t> = </a:t>
            </a:r>
            <a:r>
              <a:rPr lang="en-US" altLang="zh-TW" sz="2000" dirty="0" smtClean="0"/>
              <a:t>https</a:t>
            </a:r>
            <a:r>
              <a:rPr lang="en-US" altLang="zh-TW" sz="2000" dirty="0"/>
              <a:t>://</a:t>
            </a:r>
            <a:r>
              <a:rPr lang="en-US" altLang="zh-TW" sz="2000" dirty="0" smtClean="0"/>
              <a:t>tfhub.dev/google/nnlm-en-dim128/2</a:t>
            </a:r>
          </a:p>
          <a:p>
            <a:endParaRPr lang="en-US" altLang="zh-TW" sz="2000" dirty="0"/>
          </a:p>
          <a:p>
            <a:r>
              <a:rPr lang="en-US" altLang="zh-TW" sz="2000" dirty="0"/>
              <a:t>  embed = </a:t>
            </a:r>
            <a:r>
              <a:rPr lang="en-US" altLang="zh-TW" sz="2000" dirty="0" err="1"/>
              <a:t>hub.</a:t>
            </a:r>
            <a:r>
              <a:rPr lang="en-US" altLang="zh-TW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KerasLayer</a:t>
            </a:r>
            <a:r>
              <a:rPr lang="en-US" altLang="zh-TW" sz="2000" dirty="0"/>
              <a:t>(</a:t>
            </a:r>
            <a:r>
              <a:rPr lang="en-US" altLang="zh-TW" sz="2000" dirty="0" err="1"/>
              <a:t>module_url</a:t>
            </a:r>
            <a:r>
              <a:rPr lang="en-US" altLang="zh-TW" sz="2000" dirty="0" smtClean="0"/>
              <a:t>)</a:t>
            </a:r>
          </a:p>
          <a:p>
            <a:endParaRPr lang="en-US" altLang="zh-TW" sz="2000" dirty="0"/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embeddings</a:t>
            </a:r>
            <a:r>
              <a:rPr lang="en-US" altLang="zh-TW" sz="2000" dirty="0"/>
              <a:t> = embed(["A long sentence.", "single-word</a:t>
            </a:r>
            <a:r>
              <a:rPr lang="en-US" altLang="zh-TW" sz="2000" dirty="0" smtClean="0"/>
              <a:t>", </a:t>
            </a:r>
            <a:r>
              <a:rPr lang="en-US" altLang="zh-TW" sz="2000" dirty="0"/>
              <a:t>"http://example.com"])</a:t>
            </a:r>
          </a:p>
          <a:p>
            <a:r>
              <a:rPr lang="en-US" altLang="zh-TW" sz="2000" dirty="0"/>
              <a:t>  print(</a:t>
            </a:r>
            <a:r>
              <a:rPr lang="en-US" altLang="zh-TW" sz="2000" dirty="0" err="1"/>
              <a:t>embeddings.shape</a:t>
            </a:r>
            <a:r>
              <a:rPr lang="en-US" altLang="zh-TW" sz="2000" dirty="0"/>
              <a:t>)  #(3,128)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4443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smtClean="0"/>
              <a:t>TOPIC</a:t>
            </a:r>
          </a:p>
          <a:p>
            <a:r>
              <a:rPr lang="en-US" altLang="zh-TW" sz="3600" b="1" dirty="0" err="1" smtClean="0"/>
              <a:t>Tensorflow</a:t>
            </a:r>
            <a:r>
              <a:rPr lang="zh-TW" altLang="en-US" sz="3600" b="1" dirty="0" smtClean="0"/>
              <a:t>  </a:t>
            </a:r>
            <a:r>
              <a:rPr lang="en-US" altLang="zh-TW" sz="3600" b="1" dirty="0" smtClean="0"/>
              <a:t>DATA API</a:t>
            </a:r>
            <a:endParaRPr lang="en-US" altLang="zh-TW" sz="3600" b="1" dirty="0"/>
          </a:p>
        </p:txBody>
      </p:sp>
      <p:sp>
        <p:nvSpPr>
          <p:cNvPr id="3" name="矩形 2"/>
          <p:cNvSpPr/>
          <p:nvPr/>
        </p:nvSpPr>
        <p:spPr>
          <a:xfrm>
            <a:off x="215485" y="4306516"/>
            <a:ext cx="2331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solidFill>
                  <a:srgbClr val="FFFF00"/>
                </a:solidFill>
              </a:rPr>
              <a:t>tf.data.Dataset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20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30" y="1932152"/>
            <a:ext cx="7958220" cy="43578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7129" y="1249326"/>
            <a:ext cx="79582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https://www.tensorflow.org/api_docs/python/tf/data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557129" y="338526"/>
            <a:ext cx="31249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dirty="0" err="1"/>
              <a:t>Tf.data</a:t>
            </a:r>
            <a:r>
              <a:rPr lang="zh-TW" altLang="en-US" sz="4800" dirty="0"/>
              <a:t>模組</a:t>
            </a:r>
          </a:p>
        </p:txBody>
      </p:sp>
    </p:spTree>
    <p:extLst>
      <p:ext uri="{BB962C8B-B14F-4D97-AF65-F5344CB8AC3E}">
        <p14:creationId xmlns:p14="http://schemas.microsoft.com/office/powerpoint/2010/main" val="4015790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tf.data.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en-US" altLang="zh-TW" dirty="0"/>
              <a:t> API 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98945" y="2238076"/>
            <a:ext cx="68857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Dataset usage follows a common pattern:</a:t>
            </a:r>
          </a:p>
          <a:p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Create a source dataset from your input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Apply dataset transformations to preprocess the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Iterate over the dataset and process the elements.</a:t>
            </a:r>
          </a:p>
        </p:txBody>
      </p:sp>
      <p:sp>
        <p:nvSpPr>
          <p:cNvPr id="4" name="矩形 3"/>
          <p:cNvSpPr/>
          <p:nvPr/>
        </p:nvSpPr>
        <p:spPr>
          <a:xfrm>
            <a:off x="511464" y="1373873"/>
            <a:ext cx="7653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tf.data.Dataset</a:t>
            </a:r>
            <a:r>
              <a:rPr lang="en-US" altLang="zh-TW" dirty="0" smtClean="0"/>
              <a:t> API supports writing descriptive and efficient input pipelines. 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1464" y="5041271"/>
            <a:ext cx="83174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Iteration happens in a streaming fashion, so the full dataset does not need to fit into memory.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4127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496291"/>
            <a:ext cx="9144000" cy="37776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endParaRPr lang="en-US" altLang="zh-TW" sz="7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7200" dirty="0" smtClean="0"/>
              <a:t>Tensor + Flow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358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55963" y="999989"/>
            <a:ext cx="69503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CNN </a:t>
            </a:r>
            <a:r>
              <a:rPr lang="zh-TW" altLang="en-US" sz="3600" dirty="0" smtClean="0"/>
              <a:t>處理</a:t>
            </a:r>
            <a:r>
              <a:rPr lang="en-US" altLang="zh-TW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MINST </a:t>
            </a:r>
            <a:r>
              <a:rPr lang="zh-TW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手寫資料集</a:t>
            </a:r>
            <a:endParaRPr lang="en-US" altLang="zh-TW" sz="3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3600" dirty="0"/>
          </a:p>
          <a:p>
            <a:r>
              <a:rPr lang="zh-TW" altLang="en-US" sz="3600" dirty="0" smtClean="0"/>
              <a:t>資料集讀進後要如何提取打包成一批一批以供供模型訓練</a:t>
            </a:r>
            <a:r>
              <a:rPr lang="en-US" altLang="zh-TW" sz="3600" dirty="0" smtClean="0"/>
              <a:t>?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591127" y="3817127"/>
            <a:ext cx="7980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 err="1" smtClean="0"/>
              <a:t>mnist.train.next_batch</a:t>
            </a:r>
            <a:r>
              <a:rPr lang="en-US" altLang="zh-TW" sz="2400" dirty="0" smtClean="0"/>
              <a:t>()</a:t>
            </a:r>
            <a:r>
              <a:rPr lang="zh-TW" altLang="en-US" sz="2400" dirty="0" smtClean="0"/>
              <a:t>函數，再配合</a:t>
            </a:r>
            <a:r>
              <a:rPr lang="en-US" altLang="zh-TW" sz="2400" dirty="0" err="1" smtClean="0"/>
              <a:t>feed_dict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饋入模型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用此函數執行時會產生警告表示此函數已被退化</a:t>
            </a:r>
            <a:endParaRPr lang="en-US" altLang="zh-TW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dirty="0" smtClean="0"/>
              <a:t>要使用</a:t>
            </a:r>
            <a:r>
              <a:rPr lang="en-US" altLang="zh-TW" sz="2400" dirty="0" err="1" smtClean="0"/>
              <a:t>tf.data</a:t>
            </a:r>
            <a:r>
              <a:rPr lang="zh-TW" altLang="en-US" sz="2400" dirty="0" smtClean="0"/>
              <a:t>方法取代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5022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4283968" y="622960"/>
            <a:ext cx="136815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資料載入</a:t>
            </a:r>
            <a:endParaRPr lang="zh-TW" altLang="en-US" sz="3600" dirty="0"/>
          </a:p>
        </p:txBody>
      </p:sp>
      <p:sp>
        <p:nvSpPr>
          <p:cNvPr id="3" name="圓角矩形 2"/>
          <p:cNvSpPr/>
          <p:nvPr/>
        </p:nvSpPr>
        <p:spPr>
          <a:xfrm>
            <a:off x="5148064" y="2132856"/>
            <a:ext cx="136815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資料</a:t>
            </a:r>
            <a:r>
              <a:rPr lang="zh-TW" altLang="en-US" sz="2400" dirty="0" smtClean="0"/>
              <a:t>預處理</a:t>
            </a:r>
            <a:endParaRPr lang="zh-TW" altLang="en-US" sz="2400" dirty="0"/>
          </a:p>
        </p:txBody>
      </p:sp>
      <p:sp>
        <p:nvSpPr>
          <p:cNvPr id="4" name="向右箭號 3"/>
          <p:cNvSpPr/>
          <p:nvPr/>
        </p:nvSpPr>
        <p:spPr>
          <a:xfrm rot="5400000">
            <a:off x="5655548" y="3639324"/>
            <a:ext cx="864096" cy="8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292080" y="4720600"/>
            <a:ext cx="1368152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smtClean="0"/>
              <a:t>AI</a:t>
            </a:r>
            <a:endParaRPr lang="zh-TW" altLang="en-US" sz="36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70" y="377994"/>
            <a:ext cx="3168352" cy="6102011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862270" y="2780928"/>
            <a:ext cx="2963942" cy="30963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222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9592" y="1554750"/>
            <a:ext cx="712879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The </a:t>
            </a:r>
            <a:r>
              <a:rPr lang="en-US" altLang="zh-TW" sz="2800" dirty="0" err="1" smtClean="0"/>
              <a:t>tf.data.Dataset</a:t>
            </a:r>
            <a:r>
              <a:rPr lang="en-US" altLang="zh-TW" sz="2800" dirty="0" smtClean="0"/>
              <a:t> API supports writing descriptive and efficient input pipelines. </a:t>
            </a:r>
          </a:p>
          <a:p>
            <a:endParaRPr lang="en-US" altLang="zh-TW" sz="2800" dirty="0"/>
          </a:p>
          <a:p>
            <a:r>
              <a:rPr lang="en-US" altLang="zh-TW" sz="2800" dirty="0" smtClean="0"/>
              <a:t>Dataset usage follows a common pattern: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source dataset from your input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 dataset transformations to preprocess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Iterate over the dataset and process the elements.</a:t>
            </a:r>
          </a:p>
          <a:p>
            <a:endParaRPr lang="en-US" altLang="zh-TW" dirty="0" smtClean="0"/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Iteration happens in a streaming fashion, so the full dataset does not need to fit into memory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1520" y="476672"/>
            <a:ext cx="7043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tf.data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Build </a:t>
            </a: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 pipelines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7608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3808" y="1423037"/>
            <a:ext cx="246163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向下箭號 2"/>
          <p:cNvSpPr/>
          <p:nvPr/>
        </p:nvSpPr>
        <p:spPr>
          <a:xfrm>
            <a:off x="3779912" y="2215125"/>
            <a:ext cx="64807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4499991" y="2219870"/>
            <a:ext cx="3069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tf.data.Dataset.from_tensors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873130" y="3079221"/>
            <a:ext cx="297318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4041" y="2589202"/>
            <a:ext cx="3544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tf.data.Dataset.from_tensor_slices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1600" y="2386728"/>
            <a:ext cx="261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tf.data.TFRecordDataset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04048" y="3902667"/>
            <a:ext cx="1517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Dataset.map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3808572" y="3884602"/>
            <a:ext cx="64807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75897" y="404664"/>
            <a:ext cx="68688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 err="1" smtClean="0"/>
              <a:t>tf.data</a:t>
            </a:r>
            <a:r>
              <a:rPr lang="en-US" altLang="zh-TW" sz="3200" dirty="0" smtClean="0"/>
              <a:t>: Build </a:t>
            </a:r>
            <a:r>
              <a:rPr lang="en-US" altLang="zh-TW" sz="3200" dirty="0" err="1" smtClean="0"/>
              <a:t>TensorFlow</a:t>
            </a:r>
            <a:r>
              <a:rPr lang="en-US" altLang="zh-TW" sz="3200" dirty="0" smtClean="0"/>
              <a:t> input pipelines</a:t>
            </a:r>
            <a:endParaRPr lang="zh-TW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1471416" y="4047913"/>
            <a:ext cx="2111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data transformation 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323767" y="4232579"/>
            <a:ext cx="2901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per-element transformations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923962" y="4594622"/>
            <a:ext cx="167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dirty="0" err="1" smtClean="0"/>
              <a:t>Dataset.batch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508104" y="4963563"/>
            <a:ext cx="307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multi-element transformations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97250" y="5013176"/>
            <a:ext cx="3960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資料集讀進後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要如何提取打包成一批一批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以供供模型訓練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4238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1608706"/>
            <a:ext cx="24482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apply</a:t>
            </a:r>
          </a:p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as_numpy_iterator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</a:t>
            </a:r>
          </a:p>
          <a:p>
            <a:r>
              <a:rPr lang="en-US" altLang="zh-TW" dirty="0" smtClean="0"/>
              <a:t>cache</a:t>
            </a:r>
          </a:p>
          <a:p>
            <a:r>
              <a:rPr lang="en-US" altLang="zh-TW" dirty="0" smtClean="0"/>
              <a:t>concatenate</a:t>
            </a:r>
          </a:p>
          <a:p>
            <a:r>
              <a:rPr lang="en-US" altLang="zh-TW" dirty="0" smtClean="0"/>
              <a:t>enumerate</a:t>
            </a:r>
          </a:p>
          <a:p>
            <a:r>
              <a:rPr lang="en-US" altLang="zh-TW" dirty="0" smtClean="0"/>
              <a:t>filter</a:t>
            </a:r>
          </a:p>
          <a:p>
            <a:r>
              <a:rPr lang="en-US" altLang="zh-TW" dirty="0" err="1" smtClean="0"/>
              <a:t>flat_map</a:t>
            </a:r>
            <a:endParaRPr lang="en-US" altLang="zh-TW" dirty="0" smtClean="0"/>
          </a:p>
          <a:p>
            <a:r>
              <a:rPr lang="en-US" altLang="zh-TW" dirty="0" err="1" smtClean="0"/>
              <a:t>from_generator</a:t>
            </a:r>
            <a:endParaRPr lang="en-US" altLang="zh-TW" dirty="0" smtClean="0"/>
          </a:p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from_tensor_slices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from_tensors</a:t>
            </a:r>
            <a:endParaRPr lang="en-US" altLang="zh-TW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dirty="0" smtClean="0"/>
              <a:t>interleave</a:t>
            </a:r>
          </a:p>
          <a:p>
            <a:r>
              <a:rPr lang="en-US" altLang="zh-TW" dirty="0" err="1" smtClean="0"/>
              <a:t>list_files</a:t>
            </a:r>
            <a:endParaRPr lang="en-US" altLang="zh-TW" dirty="0" smtClean="0"/>
          </a:p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</a:p>
          <a:p>
            <a:r>
              <a:rPr lang="en-US" altLang="zh-TW" dirty="0" smtClean="0"/>
              <a:t>options</a:t>
            </a:r>
          </a:p>
        </p:txBody>
      </p:sp>
      <p:sp>
        <p:nvSpPr>
          <p:cNvPr id="5" name="矩形 4"/>
          <p:cNvSpPr/>
          <p:nvPr/>
        </p:nvSpPr>
        <p:spPr>
          <a:xfrm>
            <a:off x="4500641" y="1617767"/>
            <a:ext cx="228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TW" dirty="0" err="1">
                <a:solidFill>
                  <a:prstClr val="black"/>
                </a:solidFill>
              </a:rPr>
              <a:t>padded_batch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 err="1">
                <a:solidFill>
                  <a:prstClr val="black"/>
                </a:solidFill>
              </a:rPr>
              <a:t>prefetch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range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reduce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repeat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shard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shuffle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skip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take</a:t>
            </a:r>
          </a:p>
          <a:p>
            <a:pPr lvl="0"/>
            <a:r>
              <a:rPr lang="en-US" altLang="zh-TW" dirty="0" err="1">
                <a:solidFill>
                  <a:prstClr val="black"/>
                </a:solidFill>
              </a:rPr>
              <a:t>unbatch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window</a:t>
            </a:r>
          </a:p>
          <a:p>
            <a:pPr lvl="0"/>
            <a:r>
              <a:rPr lang="en-US" altLang="zh-TW" dirty="0" err="1">
                <a:solidFill>
                  <a:prstClr val="black"/>
                </a:solidFill>
              </a:rPr>
              <a:t>with_options</a:t>
            </a:r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zip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__</a:t>
            </a:r>
            <a:r>
              <a:rPr lang="en-US" altLang="zh-TW" dirty="0" err="1">
                <a:solidFill>
                  <a:prstClr val="black"/>
                </a:solidFill>
              </a:rPr>
              <a:t>iter</a:t>
            </a:r>
            <a:r>
              <a:rPr lang="en-US" altLang="zh-TW" dirty="0">
                <a:solidFill>
                  <a:prstClr val="black"/>
                </a:solidFill>
              </a:rPr>
              <a:t>__</a:t>
            </a:r>
          </a:p>
        </p:txBody>
      </p:sp>
      <p:sp>
        <p:nvSpPr>
          <p:cNvPr id="6" name="矩形 5"/>
          <p:cNvSpPr/>
          <p:nvPr/>
        </p:nvSpPr>
        <p:spPr>
          <a:xfrm>
            <a:off x="1187624" y="188640"/>
            <a:ext cx="6624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tf.data.Dataset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支援許多</a:t>
            </a:r>
            <a:endParaRPr lang="zh-TW" altLang="en-US" dirty="0" smtClean="0">
              <a:solidFill>
                <a:prstClr val="black"/>
              </a:solidFill>
            </a:endParaRPr>
          </a:p>
          <a:p>
            <a:r>
              <a:rPr lang="en-US" altLang="zh-TW" sz="3600" dirty="0" smtClean="0"/>
              <a:t>data transformation</a:t>
            </a:r>
            <a:r>
              <a:rPr lang="zh-TW" altLang="en-US" sz="3600" dirty="0"/>
              <a:t>的</a:t>
            </a:r>
          </a:p>
          <a:p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6792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43508" y="151119"/>
          <a:ext cx="8604956" cy="663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287">
                  <a:extLst>
                    <a:ext uri="{9D8B030D-6E8A-4147-A177-3AD203B41FA5}">
                      <a16:colId xmlns:a16="http://schemas.microsoft.com/office/drawing/2014/main" val="3915819458"/>
                    </a:ext>
                  </a:extLst>
                </a:gridCol>
                <a:gridCol w="6568669">
                  <a:extLst>
                    <a:ext uri="{9D8B030D-6E8A-4147-A177-3AD203B41FA5}">
                      <a16:colId xmlns:a16="http://schemas.microsoft.com/office/drawing/2014/main" val="245522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9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apply()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Applies a transformation function to this dataset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4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as_numpy_iterator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Returns an iterator which converts all elements of the dataset to </a:t>
                      </a:r>
                      <a:r>
                        <a:rPr lang="en-US" altLang="zh-TW" dirty="0" err="1" smtClean="0"/>
                        <a:t>numpy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9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batch()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Combines consecutive elements of this dataset into batches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48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cache()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Caches the elements in this dataset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1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concatenate()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Creates a `Dataset` by concatenating the given dataset with this dataset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5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element_spec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type specification of an element of this dataset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enumerate()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Enumerates the elements of this dataset.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4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filter() </a:t>
                      </a:r>
                    </a:p>
                    <a:p>
                      <a:r>
                        <a:rPr lang="zh-TW" altLang="en-US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過濾</a:t>
                      </a:r>
                      <a:endParaRPr lang="zh-TW" alt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Filters this dataset according to `predicate`.</a:t>
                      </a:r>
                    </a:p>
                    <a:p>
                      <a:r>
                        <a:rPr lang="en-US" altLang="zh-TW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filter(   predicate</a:t>
                      </a:r>
                      <a:r>
                        <a:rPr lang="zh-TW" alt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 </a:t>
                      </a:r>
                      <a:r>
                        <a:rPr lang="en-US" altLang="zh-TW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</a:t>
                      </a:r>
                      <a:endParaRPr lang="zh-TW" altLang="en-US" sz="18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4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0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flat_map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Maps `</a:t>
                      </a:r>
                      <a:r>
                        <a:rPr lang="en-US" altLang="zh-TW" dirty="0" err="1" smtClean="0"/>
                        <a:t>map_func</a:t>
                      </a:r>
                      <a:r>
                        <a:rPr lang="en-US" altLang="zh-TW" dirty="0" smtClean="0"/>
                        <a:t>` across this dataset and flattens the result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9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from_generator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Creates a `Dataset` whose elements are generated by `generator`.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from_tensor_slices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Creates a `Dataset` whose elements are slices of the given tensors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0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from_tensors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Creates a `Dataset` with a single element, comprising the given tensors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041560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427984" y="260648"/>
            <a:ext cx="7902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953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107504" y="116632"/>
          <a:ext cx="8856984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439">
                  <a:extLst>
                    <a:ext uri="{9D8B030D-6E8A-4147-A177-3AD203B41FA5}">
                      <a16:colId xmlns:a16="http://schemas.microsoft.com/office/drawing/2014/main" val="3915819458"/>
                    </a:ext>
                  </a:extLst>
                </a:gridCol>
                <a:gridCol w="7092545">
                  <a:extLst>
                    <a:ext uri="{9D8B030D-6E8A-4147-A177-3AD203B41FA5}">
                      <a16:colId xmlns:a16="http://schemas.microsoft.com/office/drawing/2014/main" val="2455228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95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interleave()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Maps `</a:t>
                      </a:r>
                      <a:r>
                        <a:rPr lang="en-US" altLang="zh-TW" dirty="0" err="1" smtClean="0"/>
                        <a:t>map_func</a:t>
                      </a:r>
                      <a:r>
                        <a:rPr lang="en-US" altLang="zh-TW" dirty="0" smtClean="0"/>
                        <a:t>` across this dataset, and interleaves the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7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list_files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 dataset of all files matching one or more glob patterns.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4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map()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Maps `</a:t>
                      </a:r>
                      <a:r>
                        <a:rPr lang="en-US" altLang="zh-TW" dirty="0" err="1" smtClean="0"/>
                        <a:t>map_func</a:t>
                      </a:r>
                      <a:r>
                        <a:rPr lang="en-US" altLang="zh-TW" dirty="0" smtClean="0"/>
                        <a:t>` across the elements of this dataset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02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options()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Returns the options for this dataset and its inputs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padded_batch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Combines consecutive elements of this dataset into padded batches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41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prefetch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Creates a `Dataset` that </a:t>
                      </a:r>
                      <a:r>
                        <a:rPr lang="en-US" altLang="zh-TW" dirty="0" err="1" smtClean="0"/>
                        <a:t>prefetches</a:t>
                      </a:r>
                      <a:r>
                        <a:rPr lang="en-US" altLang="zh-TW" dirty="0" smtClean="0"/>
                        <a:t> elements from this dataset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12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range()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Creates a `Dataset` of a step-separated range of values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97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reduce()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Reduces the input dataset to a single element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48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repeat()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Repeats this dataset so each original value is seen `count` times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81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shard()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Creates a `Dataset` that includes only 1/`</a:t>
                      </a:r>
                      <a:r>
                        <a:rPr lang="en-US" altLang="zh-TW" dirty="0" err="1" smtClean="0"/>
                        <a:t>num_shards</a:t>
                      </a:r>
                      <a:r>
                        <a:rPr lang="en-US" altLang="zh-TW" dirty="0" smtClean="0"/>
                        <a:t>` of this dataset.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55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shuffle()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Randomly shuffles the elements of this dataset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skip()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Creates a `Dataset` that skips `count` elements from this dataset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4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take() 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Creates a `Dataset` with at most `count` elements from this dataset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4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unbatch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Splits elements of a dataset into multiple elements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0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window()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Combines (nests of) input elements into a dataset of (nests of) windows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99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with_options</a:t>
                      </a:r>
                      <a:r>
                        <a:rPr lang="en-US" altLang="zh-TW" dirty="0" smtClean="0"/>
                        <a:t>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Returns a new `</a:t>
                      </a:r>
                      <a:r>
                        <a:rPr lang="en-US" altLang="zh-TW" dirty="0" err="1" smtClean="0"/>
                        <a:t>tf.data.Dataset</a:t>
                      </a:r>
                      <a:r>
                        <a:rPr lang="en-US" altLang="zh-TW" dirty="0" smtClean="0"/>
                        <a:t>` with the given options set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46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zip()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Creates a `Dataset` by zipping together the given datasets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793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56531"/>
            <a:ext cx="9036496" cy="10081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產生</a:t>
            </a:r>
            <a:r>
              <a:rPr lang="en-US" altLang="zh-TW" sz="4400" dirty="0" smtClean="0"/>
              <a:t>dataset object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53090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5212"/>
            <a:ext cx="4690864" cy="78752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產生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8910" y="3284984"/>
            <a:ext cx="8136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dataset = </a:t>
            </a:r>
            <a:r>
              <a:rPr lang="en-US" altLang="zh-TW" sz="2800" dirty="0" err="1" smtClean="0"/>
              <a:t>tf.data.Dataset.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from_tensor_slices</a:t>
            </a:r>
            <a:r>
              <a:rPr lang="en-US" altLang="zh-TW" sz="2800" dirty="0" smtClean="0"/>
              <a:t>([1, 2, 3])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for element in dataset:</a:t>
            </a:r>
          </a:p>
          <a:p>
            <a:r>
              <a:rPr lang="en-US" altLang="zh-TW" sz="2800" dirty="0" smtClean="0"/>
              <a:t>  print(element)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395536" y="5589240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https://laoweizz.blogspot.com/2019/01/tensorflow-dataset.h</a:t>
            </a:r>
            <a:r>
              <a:rPr lang="en-US" altLang="zh-TW" dirty="0" smtClean="0"/>
              <a:t>tml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89145" y="836711"/>
            <a:ext cx="246163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向下箭號 5"/>
          <p:cNvSpPr/>
          <p:nvPr/>
        </p:nvSpPr>
        <p:spPr>
          <a:xfrm>
            <a:off x="6225249" y="1628799"/>
            <a:ext cx="64807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18467" y="2492895"/>
            <a:ext cx="297318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08304" y="404664"/>
            <a:ext cx="13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python list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51588" y="3809463"/>
            <a:ext cx="13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python list</a:t>
            </a:r>
            <a:endParaRPr lang="zh-TW" altLang="en-US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1054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87624" y="1628800"/>
            <a:ext cx="61744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np.random.sample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((100,2))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=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tf.data.Dataset.from_tensor_slices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list(dataset)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45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3994" y="217345"/>
            <a:ext cx="2982769" cy="662781"/>
          </a:xfrm>
        </p:spPr>
        <p:txBody>
          <a:bodyPr>
            <a:noAutofit/>
          </a:bodyPr>
          <a:lstStyle/>
          <a:p>
            <a:r>
              <a:rPr lang="en-US" altLang="zh-TW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Deep Learning With TensorFlow 2.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3" y="3626007"/>
            <a:ext cx="8731874" cy="309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t="20959" b="8187"/>
          <a:stretch/>
        </p:blipFill>
        <p:spPr>
          <a:xfrm>
            <a:off x="850034" y="1027907"/>
            <a:ext cx="6076950" cy="323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05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5212"/>
            <a:ext cx="4690864" cy="78752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產生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74242" y="332656"/>
            <a:ext cx="246163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向下箭號 5"/>
          <p:cNvSpPr/>
          <p:nvPr/>
        </p:nvSpPr>
        <p:spPr>
          <a:xfrm>
            <a:off x="6510346" y="1124744"/>
            <a:ext cx="648072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03564" y="1988840"/>
            <a:ext cx="297318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6482" y="2735342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dataset = </a:t>
            </a:r>
            <a:r>
              <a:rPr lang="en-US" altLang="zh-TW" sz="2400" dirty="0" err="1" smtClean="0"/>
              <a:t>tf.data.</a:t>
            </a:r>
            <a:r>
              <a:rPr lang="en-US" altLang="zh-TW" sz="2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TextLineDataset</a:t>
            </a:r>
            <a:r>
              <a:rPr lang="en-US" altLang="zh-TW" sz="2400" dirty="0" smtClean="0"/>
              <a:t>(["file1.txt", "file2.txt"])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34102" y="4005065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=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tf.data.</a:t>
            </a:r>
            <a:r>
              <a:rPr lang="en-US" altLang="zh-TW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TFRecordDataset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(["file1.tfrecords", "file2.tfrecords"])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1032" y="3501008"/>
            <a:ext cx="2972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TFRecord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格式的資料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8490" y="2188895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文字型資料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1032" y="4797152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create a dataset of all files matching a pattern, use 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tf.data.Dataset.</a:t>
            </a:r>
            <a:r>
              <a:rPr lang="en-US" altLang="zh-TW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list_files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3846" y="5589240"/>
            <a:ext cx="7686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dataset = </a:t>
            </a:r>
            <a:r>
              <a:rPr lang="en-US" altLang="zh-TW" sz="2800" dirty="0" err="1" smtClean="0"/>
              <a:t>tf.data.Dataset.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list_files</a:t>
            </a:r>
            <a:r>
              <a:rPr lang="en-US" altLang="zh-TW" sz="2800" dirty="0" smtClean="0"/>
              <a:t>("/path/*.txt")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7203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15616" y="1442685"/>
            <a:ext cx="69127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itertools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gen():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for i in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itertools.count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(1):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yield (i, [1] * i)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=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tf.data.Dataset.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from_generator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2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(tf.int64, tf.int64),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tf.TensorShape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([]), 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tf.TensorShape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([None])))</a:t>
            </a:r>
          </a:p>
          <a:p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dataset.take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(3).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as_numpy_iterator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332656"/>
            <a:ext cx="62369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 </a:t>
            </a:r>
            <a:r>
              <a:rPr lang="en-US" altLang="zh-TW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tf.data.Dataset.</a:t>
            </a:r>
            <a:r>
              <a:rPr lang="en-US" altLang="zh-TW" sz="3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from_generator</a:t>
            </a:r>
            <a:endParaRPr lang="zh-TW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1043608" y="1370677"/>
            <a:ext cx="3816424" cy="2088232"/>
          </a:xfrm>
          <a:prstGeom prst="roundRect">
            <a:avLst/>
          </a:prstGeom>
          <a:noFill/>
          <a:ln w="571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71800" y="2230127"/>
            <a:ext cx="328301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定義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的產生器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95736" y="4106981"/>
            <a:ext cx="331417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的產生器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generator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755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256531"/>
            <a:ext cx="9036496" cy="10081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transformation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資料轉換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2705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1184" y="1916832"/>
            <a:ext cx="7704856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import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tensorflow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 as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tf</a:t>
            </a:r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  <a:p>
            <a:endParaRPr lang="en-US" altLang="zh-TW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 = 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tf.data.Dataset.</a:t>
            </a:r>
            <a:r>
              <a:rPr lang="en-US" altLang="zh-TW" sz="1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from_tensor_slices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([1, 2, 3])</a:t>
            </a:r>
          </a:p>
          <a:p>
            <a:endParaRPr lang="en-US" altLang="zh-TW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 = 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dataset.</a:t>
            </a:r>
            <a:r>
              <a:rPr lang="en-US" altLang="zh-TW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map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</a:t>
            </a:r>
            <a:r>
              <a:rPr lang="en-US" altLang="zh-TW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lambda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 x: x*2+5)</a:t>
            </a:r>
          </a:p>
          <a:p>
            <a:endParaRPr lang="en-US" altLang="zh-TW" sz="2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  <a:p>
            <a:r>
              <a:rPr lang="en-US" altLang="zh-TW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list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</a:t>
            </a:r>
            <a:r>
              <a:rPr lang="en-US" altLang="zh-TW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dataset.</a:t>
            </a:r>
            <a:r>
              <a:rPr lang="en-US" altLang="zh-TW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as_numpy_iterator</a:t>
            </a: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())</a:t>
            </a:r>
            <a:endParaRPr lang="en-US" altLang="zh-TW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620688"/>
            <a:ext cx="78878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transformation</a:t>
            </a: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資料轉換 技術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486916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https://www.tensorflow.org/api_docs/python/tf/data/Dataset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5733256"/>
            <a:ext cx="1015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[7, 9, 11]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8716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2924944"/>
            <a:ext cx="842493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dataset = </a:t>
            </a:r>
            <a:r>
              <a:rPr lang="en-US" altLang="zh-TW" sz="2400" dirty="0" err="1" smtClean="0"/>
              <a:t>Dataset.from_tensor_slices</a:t>
            </a:r>
            <a:r>
              <a:rPr lang="en-US" altLang="zh-TW" sz="2400" dirty="0" smtClean="0"/>
              <a:t>([[1, 2, 3], [4, 5, 6], [7, 8, 9]])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dataset = </a:t>
            </a:r>
            <a:r>
              <a:rPr lang="en-US" altLang="zh-TW" sz="2000" dirty="0" err="1" smtClean="0"/>
              <a:t>dataset.</a:t>
            </a:r>
            <a:r>
              <a:rPr lang="en-US" altLang="zh-TW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flat_map</a:t>
            </a:r>
            <a:r>
              <a:rPr lang="en-US" altLang="zh-TW" sz="2000" dirty="0" smtClean="0"/>
              <a:t>(lambda x: </a:t>
            </a:r>
            <a:r>
              <a:rPr lang="en-US" altLang="zh-TW" sz="2000" dirty="0" err="1" smtClean="0"/>
              <a:t>Dataset.from_tensor_slices</a:t>
            </a:r>
            <a:r>
              <a:rPr lang="en-US" altLang="zh-TW" sz="2000" dirty="0" smtClean="0"/>
              <a:t>(x))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list(</a:t>
            </a:r>
            <a:r>
              <a:rPr lang="en-US" altLang="zh-TW" sz="2400" dirty="0" err="1" smtClean="0"/>
              <a:t>dataset.as_numpy_iterator</a:t>
            </a:r>
            <a:r>
              <a:rPr lang="en-US" altLang="zh-TW" sz="2400" dirty="0" smtClean="0"/>
              <a:t>())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67544" y="719118"/>
            <a:ext cx="3583032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程式執行後結果為何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5589240"/>
            <a:ext cx="4600811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zh-TW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flat_map</a:t>
            </a:r>
            <a:r>
              <a:rPr lang="en-US" altLang="zh-TW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zh-TW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en-US" altLang="zh-TW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map()</a:t>
            </a:r>
            <a:r>
              <a:rPr lang="zh-TW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有何差異</a:t>
            </a:r>
            <a:r>
              <a:rPr lang="en-US" altLang="zh-TW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altLang="zh-TW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96117" y="288230"/>
            <a:ext cx="252028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flat_map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map_func</a:t>
            </a:r>
            <a:endParaRPr lang="en-US" altLang="zh-TW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96116" y="1844824"/>
            <a:ext cx="3552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Maps </a:t>
            </a:r>
            <a:r>
              <a:rPr lang="en-US" altLang="zh-TW" dirty="0" err="1" smtClean="0"/>
              <a:t>map_func</a:t>
            </a:r>
            <a:r>
              <a:rPr lang="en-US" altLang="zh-TW" dirty="0" smtClean="0"/>
              <a:t> across this dataset and flattens the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994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9288" y="2564904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 =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tf.data.Dataset.range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(100)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/>
            </a:r>
            <a:b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</a:br>
            <a:r>
              <a:rPr lang="en-US" altLang="zh-TW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def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dataset_fn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</a:t>
            </a:r>
            <a:r>
              <a:rPr lang="en-US" altLang="zh-TW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ds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):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  return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ds.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filter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</a:t>
            </a:r>
            <a:r>
              <a:rPr lang="en-US" altLang="zh-TW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lambda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 x: x &lt; 15)</a:t>
            </a:r>
          </a:p>
          <a:p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/>
            </a:r>
            <a:b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</a:b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 =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dataset.apply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dataset_fn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)</a:t>
            </a:r>
          </a:p>
          <a:p>
            <a:r>
              <a:rPr lang="en-US" altLang="zh-TW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list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dataset.as_numpy_iterator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/>
              </a:rPr>
              <a:t>())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4" y="719118"/>
            <a:ext cx="3583032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程式執行後結果為何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36096" y="457508"/>
            <a:ext cx="2304256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3200" dirty="0" smtClean="0"/>
              <a:t>filter(</a:t>
            </a:r>
          </a:p>
          <a:p>
            <a:r>
              <a:rPr lang="en-US" altLang="zh-TW" sz="3200" dirty="0" smtClean="0"/>
              <a:t>    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</a:p>
          <a:p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446102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7544" y="719118"/>
            <a:ext cx="3583032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程式執行後結果為何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altLang="zh-TW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2060848"/>
            <a:ext cx="74569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 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as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</a:t>
            </a:r>
            <a:endParaRPr lang="en-US" altLang="zh-TW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 = 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tf.data.Dataset.from_tensor_slices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([1, 2, 3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</a:t>
            </a:r>
          </a:p>
          <a:p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filter_fn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return 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tf.math.equal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 1)</a:t>
            </a:r>
          </a:p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 = 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dataset.filter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filter_fn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altLang="zh-TW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dataset.as_numpy_iterator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115246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smtClean="0"/>
              <a:t>TOPIC</a:t>
            </a:r>
          </a:p>
          <a:p>
            <a:r>
              <a:rPr lang="en-US" altLang="zh-TW" sz="3600" b="1" dirty="0" err="1" smtClean="0"/>
              <a:t>Tensorflow</a:t>
            </a:r>
            <a:r>
              <a:rPr lang="zh-TW" altLang="en-US" sz="3600" b="1" dirty="0" smtClean="0"/>
              <a:t>  </a:t>
            </a:r>
            <a:r>
              <a:rPr lang="en-US" altLang="zh-TW" sz="3600" b="1" dirty="0" smtClean="0"/>
              <a:t>Estimator API</a:t>
            </a:r>
            <a:endParaRPr lang="en-US" altLang="zh-TW" sz="3600" b="1" dirty="0"/>
          </a:p>
        </p:txBody>
      </p:sp>
    </p:spTree>
    <p:extLst>
      <p:ext uri="{BB962C8B-B14F-4D97-AF65-F5344CB8AC3E}">
        <p14:creationId xmlns:p14="http://schemas.microsoft.com/office/powerpoint/2010/main" val="21416201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92" y="1099562"/>
            <a:ext cx="7886700" cy="40234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8650" y="5320615"/>
            <a:ext cx="7776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https://ithelp.ithome.com.tw/articles/10214949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99555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2396" y="1299153"/>
            <a:ext cx="7886700" cy="410412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Estimator </a:t>
            </a:r>
            <a:r>
              <a:rPr lang="en-US" altLang="zh-TW" dirty="0" smtClean="0"/>
              <a:t>API:</a:t>
            </a:r>
            <a:r>
              <a:rPr lang="zh-TW" altLang="en-US" dirty="0" smtClean="0"/>
              <a:t> </a:t>
            </a:r>
            <a:r>
              <a:rPr lang="en-US" altLang="zh-TW" dirty="0" smtClean="0"/>
              <a:t>High-level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API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使用</a:t>
            </a:r>
            <a:r>
              <a:rPr lang="en-US" altLang="zh-TW" dirty="0"/>
              <a:t>Estimator API</a:t>
            </a:r>
            <a:r>
              <a:rPr lang="zh-TW" altLang="en-US" dirty="0"/>
              <a:t>有下列優點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快速的建構模型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產生</a:t>
            </a:r>
            <a:r>
              <a:rPr lang="en-US" altLang="zh-TW" dirty="0"/>
              <a:t>checkpoint</a:t>
            </a:r>
            <a:r>
              <a:rPr lang="zh-TW" altLang="en-US" dirty="0"/>
              <a:t>檔案</a:t>
            </a:r>
            <a:r>
              <a:rPr lang="en-US" altLang="zh-TW" dirty="0"/>
              <a:t>(*.</a:t>
            </a:r>
            <a:r>
              <a:rPr lang="en-US" altLang="zh-TW" dirty="0" err="1"/>
              <a:t>ckpt</a:t>
            </a:r>
            <a:r>
              <a:rPr lang="zh-TW" altLang="en-US" dirty="0"/>
              <a:t>檔案</a:t>
            </a:r>
            <a:r>
              <a:rPr lang="en-US" altLang="zh-TW" dirty="0"/>
              <a:t>)</a:t>
            </a:r>
            <a:r>
              <a:rPr lang="zh-TW" altLang="en-US" dirty="0"/>
              <a:t>，用於暫停或繼續訓練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訓練在超出記憶體的資料量上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訓練、評估、監測都可以輕鬆做到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分散式訓練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超參數的搜索、調整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TW" altLang="en-US" dirty="0"/>
              <a:t>提供生產用模型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535709" y="6081066"/>
            <a:ext cx="70381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https://ithelp.ithome.com.tw/articles/10215232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935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/>
          <p:cNvSpPr/>
          <p:nvPr/>
        </p:nvSpPr>
        <p:spPr>
          <a:xfrm>
            <a:off x="314036" y="2835564"/>
            <a:ext cx="8626764" cy="25122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761999" y="117693"/>
            <a:ext cx="743065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import </a:t>
            </a:r>
            <a:r>
              <a:rPr lang="en-US" altLang="zh-TW" sz="3600" dirty="0" err="1" smtClean="0"/>
              <a:t>tensorflow</a:t>
            </a:r>
            <a:r>
              <a:rPr lang="en-US" altLang="zh-TW" sz="3600" dirty="0" smtClean="0"/>
              <a:t> as </a:t>
            </a:r>
            <a:r>
              <a:rPr lang="en-US" altLang="zh-TW" sz="3600" dirty="0" err="1" smtClean="0"/>
              <a:t>tf</a:t>
            </a:r>
            <a:endParaRPr lang="en-US" altLang="zh-TW" sz="3600" dirty="0" smtClean="0"/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print("</a:t>
            </a:r>
            <a:r>
              <a:rPr lang="zh-TW" altLang="en-US" sz="3600" dirty="0" smtClean="0"/>
              <a:t>簡單的</a:t>
            </a:r>
            <a:r>
              <a:rPr lang="en-US" altLang="zh-TW" sz="3600" dirty="0" smtClean="0"/>
              <a:t>Python</a:t>
            </a:r>
            <a:r>
              <a:rPr lang="zh-TW" altLang="en-US" sz="3600" dirty="0" smtClean="0"/>
              <a:t>加法</a:t>
            </a:r>
            <a:r>
              <a:rPr lang="en-US" altLang="zh-TW" sz="3600" dirty="0" smtClean="0"/>
              <a:t>:")</a:t>
            </a:r>
          </a:p>
          <a:p>
            <a:r>
              <a:rPr lang="en-US" altLang="zh-TW" sz="3600" dirty="0" smtClean="0"/>
              <a:t>print(8 + 7)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print("</a:t>
            </a:r>
            <a:r>
              <a:rPr lang="en-US" altLang="zh-TW" sz="3600" dirty="0" err="1" smtClean="0"/>
              <a:t>TensorFlow</a:t>
            </a:r>
            <a:r>
              <a:rPr lang="zh-TW" altLang="en-US" sz="3600" dirty="0" smtClean="0"/>
              <a:t>的加法</a:t>
            </a:r>
            <a:r>
              <a:rPr lang="en-US" altLang="zh-TW" sz="3600" dirty="0" smtClean="0"/>
              <a:t>:")</a:t>
            </a:r>
          </a:p>
          <a:p>
            <a:r>
              <a:rPr lang="en-US" altLang="zh-TW" sz="3600" dirty="0" smtClean="0"/>
              <a:t>eight = </a:t>
            </a:r>
            <a:r>
              <a:rPr lang="en-US" altLang="zh-TW" sz="3600" dirty="0" err="1" smtClean="0"/>
              <a:t>tf.constant</a:t>
            </a:r>
            <a:r>
              <a:rPr lang="en-US" altLang="zh-TW" sz="3600" dirty="0" smtClean="0"/>
              <a:t>(8)</a:t>
            </a:r>
          </a:p>
          <a:p>
            <a:r>
              <a:rPr lang="en-US" altLang="zh-TW" sz="3600" dirty="0" smtClean="0"/>
              <a:t>seven = </a:t>
            </a:r>
            <a:r>
              <a:rPr lang="en-US" altLang="zh-TW" sz="3600" dirty="0" err="1" smtClean="0"/>
              <a:t>tf.constant</a:t>
            </a:r>
            <a:r>
              <a:rPr lang="en-US" altLang="zh-TW" sz="3600" dirty="0" smtClean="0"/>
              <a:t>(7)</a:t>
            </a:r>
          </a:p>
          <a:p>
            <a:r>
              <a:rPr lang="en-US" altLang="zh-TW" sz="3600" dirty="0" smtClean="0"/>
              <a:t>add = </a:t>
            </a:r>
            <a:r>
              <a:rPr lang="en-US" altLang="zh-TW" sz="3600" dirty="0" err="1" smtClean="0"/>
              <a:t>tf.add</a:t>
            </a:r>
            <a:r>
              <a:rPr lang="en-US" altLang="zh-TW" sz="3600" dirty="0" smtClean="0"/>
              <a:t>(eight, seven)</a:t>
            </a:r>
          </a:p>
          <a:p>
            <a:endParaRPr lang="en-US" altLang="zh-TW" sz="3600" dirty="0" smtClean="0"/>
          </a:p>
          <a:p>
            <a:r>
              <a:rPr lang="en-US" altLang="zh-TW" sz="3600" dirty="0" smtClean="0"/>
              <a:t>with </a:t>
            </a:r>
            <a:r>
              <a:rPr lang="en-US" altLang="zh-TW" sz="3600" dirty="0" err="1" smtClean="0"/>
              <a:t>tf.Session</a:t>
            </a:r>
            <a:r>
              <a:rPr lang="en-US" altLang="zh-TW" sz="3600" dirty="0" smtClean="0"/>
              <a:t>() as </a:t>
            </a:r>
            <a:r>
              <a:rPr lang="en-US" altLang="zh-TW" sz="3600" dirty="0" err="1" smtClean="0"/>
              <a:t>sess</a:t>
            </a:r>
            <a:r>
              <a:rPr lang="en-US" altLang="zh-TW" sz="3600" dirty="0" smtClean="0"/>
              <a:t>:</a:t>
            </a:r>
          </a:p>
          <a:p>
            <a:r>
              <a:rPr lang="en-US" altLang="zh-TW" sz="3600" dirty="0" smtClean="0"/>
              <a:t>  print(</a:t>
            </a:r>
            <a:r>
              <a:rPr lang="en-US" altLang="zh-TW" sz="3600" dirty="0" err="1" smtClean="0"/>
              <a:t>sess.run</a:t>
            </a:r>
            <a:r>
              <a:rPr lang="en-US" altLang="zh-TW" sz="3600" dirty="0" smtClean="0"/>
              <a:t>(add))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2386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0255" y="1850288"/>
            <a:ext cx="8077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Estimator</a:t>
            </a:r>
            <a:r>
              <a:rPr lang="zh-TW" altLang="en-US" dirty="0" smtClean="0"/>
              <a:t>提供了一些類</a:t>
            </a:r>
            <a:r>
              <a:rPr lang="zh-TW" altLang="en-US" dirty="0"/>
              <a:t>別</a:t>
            </a:r>
            <a:r>
              <a:rPr lang="zh-TW" altLang="en-US" dirty="0" smtClean="0"/>
              <a:t>，你可以快速配置產生實體來創建</a:t>
            </a:r>
            <a:r>
              <a:rPr lang="en-US" altLang="zh-TW" dirty="0" err="1" smtClean="0"/>
              <a:t>regressors</a:t>
            </a:r>
            <a:r>
              <a:rPr lang="zh-TW" altLang="en-US" dirty="0"/>
              <a:t>和</a:t>
            </a:r>
            <a:r>
              <a:rPr lang="en-US" altLang="zh-TW" dirty="0"/>
              <a:t>classifiers</a:t>
            </a:r>
            <a:r>
              <a:rPr lang="zh-TW" altLang="en-US" dirty="0"/>
              <a:t>：</a:t>
            </a:r>
          </a:p>
          <a:p>
            <a:endParaRPr lang="zh-TW" altLang="en-US" dirty="0"/>
          </a:p>
          <a:p>
            <a:r>
              <a:rPr lang="en-US" altLang="zh-TW" dirty="0" err="1"/>
              <a:t>tf.estimator.LinearClassifier</a:t>
            </a:r>
            <a:r>
              <a:rPr lang="en-US" altLang="zh-TW" dirty="0"/>
              <a:t>: </a:t>
            </a:r>
            <a:r>
              <a:rPr lang="zh-TW" altLang="en-US" dirty="0" smtClean="0"/>
              <a:t>線性分類模型</a:t>
            </a:r>
          </a:p>
          <a:p>
            <a:r>
              <a:rPr lang="en-US" altLang="zh-TW" dirty="0" err="1" smtClean="0"/>
              <a:t>tf.estimator.LinearRegressor</a:t>
            </a:r>
            <a:r>
              <a:rPr lang="en-US" altLang="zh-TW" dirty="0"/>
              <a:t>: </a:t>
            </a:r>
            <a:r>
              <a:rPr lang="zh-TW" altLang="en-US" dirty="0" smtClean="0"/>
              <a:t>線性回歸模型</a:t>
            </a:r>
          </a:p>
          <a:p>
            <a:r>
              <a:rPr lang="en-US" altLang="zh-TW" dirty="0" err="1" smtClean="0"/>
              <a:t>tf.estimator.DNNClassifier</a:t>
            </a:r>
            <a:r>
              <a:rPr lang="en-US" altLang="zh-TW" dirty="0"/>
              <a:t>: </a:t>
            </a:r>
            <a:r>
              <a:rPr lang="zh-TW" altLang="en-US" dirty="0" smtClean="0"/>
              <a:t>創建一個神經網路分類模型</a:t>
            </a:r>
          </a:p>
          <a:p>
            <a:r>
              <a:rPr lang="en-US" altLang="zh-TW" dirty="0" err="1" smtClean="0"/>
              <a:t>tf.estimator.DNNRegressor</a:t>
            </a:r>
            <a:r>
              <a:rPr lang="en-US" altLang="zh-TW" dirty="0"/>
              <a:t>: </a:t>
            </a:r>
            <a:r>
              <a:rPr lang="zh-TW" altLang="en-US" dirty="0" smtClean="0"/>
              <a:t>創建一個神經網路回歸模型</a:t>
            </a:r>
          </a:p>
          <a:p>
            <a:r>
              <a:rPr lang="en-US" altLang="zh-TW" dirty="0" err="1" smtClean="0"/>
              <a:t>tf.estimator.DNNLinearCombinedClassifier</a:t>
            </a:r>
            <a:r>
              <a:rPr lang="en-US" altLang="zh-TW" dirty="0"/>
              <a:t>: </a:t>
            </a:r>
            <a:r>
              <a:rPr lang="zh-TW" altLang="en-US" dirty="0" smtClean="0"/>
              <a:t>創建一個</a:t>
            </a:r>
            <a:r>
              <a:rPr lang="en-US" altLang="zh-TW" dirty="0" err="1" smtClean="0"/>
              <a:t>deep&amp;wide</a:t>
            </a:r>
            <a:r>
              <a:rPr lang="zh-TW" altLang="en-US" dirty="0" smtClean="0"/>
              <a:t>分類模型</a:t>
            </a:r>
          </a:p>
          <a:p>
            <a:r>
              <a:rPr lang="en-US" altLang="zh-TW" dirty="0" err="1" smtClean="0"/>
              <a:t>tf.estimator.DNNLinearCombinedRegressor</a:t>
            </a:r>
            <a:r>
              <a:rPr lang="en-US" altLang="zh-TW" dirty="0"/>
              <a:t>: </a:t>
            </a:r>
            <a:r>
              <a:rPr lang="zh-TW" altLang="en-US" dirty="0" smtClean="0"/>
              <a:t>創建一個</a:t>
            </a:r>
            <a:r>
              <a:rPr lang="en-US" altLang="zh-TW" dirty="0" err="1" smtClean="0"/>
              <a:t>deep&amp;wide</a:t>
            </a:r>
            <a:r>
              <a:rPr lang="zh-TW" altLang="en-US" dirty="0" smtClean="0"/>
              <a:t>回歸模型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7274" y="5267098"/>
            <a:ext cx="4619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http://d0evi1.com/tensorflow/estimators/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20255" y="465048"/>
            <a:ext cx="76254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tf.estimator</a:t>
            </a:r>
            <a:r>
              <a:rPr lang="zh-TW" altLang="en-US" sz="2400" dirty="0"/>
              <a:t>框架可以很方便地通過高級</a:t>
            </a:r>
            <a:r>
              <a:rPr lang="en-US" altLang="zh-TW" sz="2400" dirty="0"/>
              <a:t>Estimator API</a:t>
            </a:r>
            <a:r>
              <a:rPr lang="zh-TW" altLang="en-US" sz="2400" dirty="0"/>
              <a:t>來構建和訓練機器學習模型。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40569804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ade estimators are sub-classes of `Estimator`. Custom Estimators are usually (direct) instances of `Estimator`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5" y="1431636"/>
            <a:ext cx="7914384" cy="361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28650" y="5877038"/>
            <a:ext cx="76892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https://tensorflow.juejin.im/get_started/custom_estimators.html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01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8595" y="1083024"/>
            <a:ext cx="70647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Build a linear model with </a:t>
            </a:r>
            <a:r>
              <a:rPr lang="en-US" altLang="zh-TW" sz="2400" dirty="0" smtClean="0"/>
              <a:t>Estimators</a:t>
            </a:r>
          </a:p>
          <a:p>
            <a:r>
              <a:rPr lang="en-US" altLang="zh-TW" sz="2400" dirty="0"/>
              <a:t>https://tensorflow.google.cn/tutorials/estimator/linear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40912" y="2256090"/>
            <a:ext cx="66596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trees using </a:t>
            </a:r>
            <a:r>
              <a:rPr lang="en-US" altLang="zh-TW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Estimators</a:t>
            </a:r>
          </a:p>
          <a:p>
            <a:r>
              <a:rPr lang="zh-TW" altLang="en-US" dirty="0" smtClean="0"/>
              <a:t>在 </a:t>
            </a:r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 smtClean="0"/>
              <a:t>中訓練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提升樹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Boosted Trees</a:t>
            </a:r>
            <a:r>
              <a:rPr lang="zh-TW" altLang="en-US" dirty="0" smtClean="0"/>
              <a:t>模型</a:t>
            </a:r>
            <a:endParaRPr lang="en-US" altLang="zh-TW" dirty="0" smtClean="0"/>
          </a:p>
          <a:p>
            <a:r>
              <a:rPr lang="en-US" altLang="zh-TW" dirty="0"/>
              <a:t>https://tensorflow.google.cn/tutorials/estimator/boosted_trees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0912" y="4155791"/>
            <a:ext cx="54898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鮑魚年齡預測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400" dirty="0"/>
              <a:t>http://d0evi1.com/tensorflow/estimators/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1177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5874" y="842879"/>
            <a:ext cx="1723549" cy="707886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思考題</a:t>
            </a:r>
            <a:endParaRPr lang="zh-TW" altLang="en-US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05874" y="2256043"/>
            <a:ext cx="61374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 smtClean="0"/>
              <a:t>如何將現有的</a:t>
            </a:r>
            <a:r>
              <a:rPr lang="en-US" altLang="zh-TW" sz="3200" dirty="0" err="1" smtClean="0"/>
              <a:t>scikit</a:t>
            </a:r>
            <a:r>
              <a:rPr lang="en-US" altLang="zh-TW" sz="3200" dirty="0" smtClean="0"/>
              <a:t>-learn, </a:t>
            </a:r>
            <a:r>
              <a:rPr lang="en-US" altLang="zh-TW" sz="3200" dirty="0" err="1" smtClean="0"/>
              <a:t>scipy</a:t>
            </a:r>
            <a:r>
              <a:rPr lang="en-US" altLang="zh-TW" sz="3200" dirty="0" smtClean="0"/>
              <a:t>,……</a:t>
            </a:r>
          </a:p>
          <a:p>
            <a:r>
              <a:rPr lang="zh-TW" altLang="en-US" sz="3200" dirty="0" smtClean="0"/>
              <a:t>整合到</a:t>
            </a:r>
            <a:r>
              <a:rPr lang="en-US" altLang="zh-TW" sz="3200" dirty="0" err="1" smtClean="0"/>
              <a:t>Tensorflow</a:t>
            </a:r>
            <a:r>
              <a:rPr lang="en-US" altLang="zh-TW" sz="3200" dirty="0" smtClean="0"/>
              <a:t> Framework</a:t>
            </a:r>
          </a:p>
          <a:p>
            <a:r>
              <a:rPr lang="zh-TW" altLang="en-US" sz="3200" dirty="0" smtClean="0"/>
              <a:t>並提供性能更優異的執行環境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0651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smtClean="0"/>
              <a:t>TOPIC</a:t>
            </a:r>
          </a:p>
          <a:p>
            <a:r>
              <a:rPr lang="zh-TW" altLang="en-US" sz="3600" dirty="0"/>
              <a:t>常用的</a:t>
            </a:r>
            <a:r>
              <a:rPr lang="en-US" altLang="zh-TW" sz="3600" dirty="0" err="1"/>
              <a:t>Function:tf.cast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300650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637" y="621206"/>
            <a:ext cx="6086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tf.cast</a:t>
            </a:r>
            <a:r>
              <a:rPr lang="zh-CN" altLang="en-US" sz="2800" dirty="0"/>
              <a:t>：用於改變某個張量的資料類型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415637" y="2912194"/>
            <a:ext cx="84050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import </a:t>
            </a:r>
            <a:r>
              <a:rPr lang="en-US" altLang="zh-TW" sz="2800" dirty="0" err="1" smtClean="0"/>
              <a:t>tensorflow</a:t>
            </a:r>
            <a:r>
              <a:rPr lang="en-US" altLang="zh-TW" sz="2800" dirty="0" smtClean="0"/>
              <a:t> as </a:t>
            </a:r>
            <a:r>
              <a:rPr lang="en-US" altLang="zh-TW" sz="2800" dirty="0" err="1" smtClean="0"/>
              <a:t>tf</a:t>
            </a:r>
            <a:r>
              <a:rPr lang="en-US" altLang="zh-TW" sz="2800" dirty="0" smtClean="0"/>
              <a:t>;</a:t>
            </a:r>
          </a:p>
          <a:p>
            <a:r>
              <a:rPr lang="en-US" altLang="zh-TW" sz="2800" dirty="0" smtClean="0"/>
              <a:t>import </a:t>
            </a:r>
            <a:r>
              <a:rPr lang="en-US" altLang="zh-TW" sz="2800" dirty="0" err="1" smtClean="0"/>
              <a:t>numpy</a:t>
            </a:r>
            <a:r>
              <a:rPr lang="en-US" altLang="zh-TW" sz="2800" dirty="0" smtClean="0"/>
              <a:t> as np;</a:t>
            </a:r>
          </a:p>
          <a:p>
            <a:r>
              <a:rPr lang="en-US" altLang="zh-TW" sz="2800" dirty="0" smtClean="0"/>
              <a:t> </a:t>
            </a:r>
          </a:p>
          <a:p>
            <a:r>
              <a:rPr lang="en-US" altLang="zh-TW" sz="2800" dirty="0" smtClean="0"/>
              <a:t>A = </a:t>
            </a:r>
            <a:r>
              <a:rPr lang="en-US" altLang="zh-TW" sz="2800" dirty="0" err="1" smtClean="0"/>
              <a:t>tf.convert_to_tensor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np.array</a:t>
            </a:r>
            <a:r>
              <a:rPr lang="en-US" altLang="zh-TW" sz="2800" dirty="0" smtClean="0"/>
              <a:t>([[1,1,2,4], [3,4,8,5]]))</a:t>
            </a:r>
          </a:p>
          <a:p>
            <a:r>
              <a:rPr lang="en-US" altLang="zh-TW" sz="2800" dirty="0" smtClean="0"/>
              <a:t>print(</a:t>
            </a:r>
            <a:r>
              <a:rPr lang="en-US" altLang="zh-TW" sz="2800" dirty="0" err="1" smtClean="0"/>
              <a:t>A.dtype</a:t>
            </a:r>
            <a:r>
              <a:rPr lang="en-US" altLang="zh-TW" sz="2800" dirty="0" smtClean="0"/>
              <a:t>)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b = </a:t>
            </a:r>
            <a:r>
              <a:rPr lang="en-US" altLang="zh-TW" sz="2800" dirty="0" err="1" smtClean="0"/>
              <a:t>tf.cast</a:t>
            </a:r>
            <a:r>
              <a:rPr lang="en-US" altLang="zh-TW" sz="2800" dirty="0" smtClean="0"/>
              <a:t>(A, tf.float32)</a:t>
            </a:r>
          </a:p>
          <a:p>
            <a:r>
              <a:rPr lang="en-US" altLang="zh-TW" sz="2800" dirty="0" smtClean="0"/>
              <a:t>print(</a:t>
            </a:r>
            <a:r>
              <a:rPr lang="en-US" altLang="zh-TW" sz="2800" dirty="0" err="1" smtClean="0"/>
              <a:t>b.dtype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31091" y="1395772"/>
            <a:ext cx="257232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tf.cast</a:t>
            </a:r>
            <a:r>
              <a:rPr lang="en-US" altLang="zh-TW" dirty="0" smtClean="0"/>
              <a:t>(</a:t>
            </a:r>
          </a:p>
          <a:p>
            <a:r>
              <a:rPr lang="en-US" altLang="zh-TW" dirty="0" smtClean="0"/>
              <a:t>    x,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, name=None</a:t>
            </a:r>
          </a:p>
          <a:p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8825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5637" y="621206"/>
            <a:ext cx="6086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/>
              <a:t>tf.cast</a:t>
            </a:r>
            <a:r>
              <a:rPr lang="zh-CN" altLang="en-US" sz="2800" dirty="0"/>
              <a:t>：用於改變某個張量的資料類型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18836" y="1631513"/>
            <a:ext cx="257232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err="1" smtClean="0"/>
              <a:t>tf.cast</a:t>
            </a:r>
            <a:r>
              <a:rPr lang="en-US" altLang="zh-TW" dirty="0" smtClean="0"/>
              <a:t>(</a:t>
            </a:r>
          </a:p>
          <a:p>
            <a:r>
              <a:rPr lang="en-US" altLang="zh-TW" dirty="0" smtClean="0"/>
              <a:t>    x, </a:t>
            </a:r>
            <a:r>
              <a:rPr lang="en-US" altLang="zh-TW" dirty="0" err="1" smtClean="0"/>
              <a:t>dtype</a:t>
            </a:r>
            <a:r>
              <a:rPr lang="en-US" altLang="zh-TW" dirty="0" smtClean="0"/>
              <a:t>, name=None</a:t>
            </a:r>
          </a:p>
          <a:p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18836" y="2990509"/>
          <a:ext cx="7597487" cy="2581910"/>
        </p:xfrm>
        <a:graphic>
          <a:graphicData uri="http://schemas.openxmlformats.org/drawingml/2006/table">
            <a:tbl>
              <a:tblPr/>
              <a:tblGrid>
                <a:gridCol w="901125">
                  <a:extLst>
                    <a:ext uri="{9D8B030D-6E8A-4147-A177-3AD203B41FA5}">
                      <a16:colId xmlns:a16="http://schemas.microsoft.com/office/drawing/2014/main" val="1270300757"/>
                    </a:ext>
                  </a:extLst>
                </a:gridCol>
                <a:gridCol w="6696362">
                  <a:extLst>
                    <a:ext uri="{9D8B030D-6E8A-4147-A177-3AD203B41FA5}">
                      <a16:colId xmlns:a16="http://schemas.microsoft.com/office/drawing/2014/main" val="2622594432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0" dirty="0" err="1">
                          <a:solidFill>
                            <a:srgbClr val="202124"/>
                          </a:solidFill>
                          <a:effectLst/>
                          <a:latin typeface="Roboto"/>
                        </a:rPr>
                        <a:t>Args</a:t>
                      </a:r>
                      <a:endParaRPr lang="en-US" b="0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466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 Tensor or </a:t>
                      </a:r>
                      <a:r>
                        <a:rPr lang="en-US" dirty="0" err="1">
                          <a:effectLst/>
                        </a:rPr>
                        <a:t>SparseTensor</a:t>
                      </a:r>
                      <a:r>
                        <a:rPr lang="en-US" dirty="0">
                          <a:effectLst/>
                        </a:rPr>
                        <a:t> or </a:t>
                      </a:r>
                      <a:r>
                        <a:rPr lang="en-US" dirty="0" err="1">
                          <a:effectLst/>
                        </a:rPr>
                        <a:t>IndexedSlices</a:t>
                      </a:r>
                      <a:r>
                        <a:rPr lang="en-US" dirty="0">
                          <a:effectLst/>
                        </a:rPr>
                        <a:t> of numeric type. 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It could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be</a:t>
                      </a:r>
                      <a:r>
                        <a:rPr lang="en-US" dirty="0">
                          <a:effectLst/>
                        </a:rPr>
                        <a:t> uint8, uint16, uint32, uint64, int8, int16, int32, int64</a:t>
                      </a:r>
                      <a:r>
                        <a:rPr lang="en-US" dirty="0" smtClean="0">
                          <a:effectLst/>
                        </a:rPr>
                        <a:t>,</a:t>
                      </a:r>
                    </a:p>
                    <a:p>
                      <a:pPr algn="l" fontAlgn="t"/>
                      <a:r>
                        <a:rPr lang="en-US" dirty="0">
                          <a:effectLst/>
                        </a:rPr>
                        <a:t> float16, float32, float64, complex64, complex128, bfloat16.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666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dtype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destination type. </a:t>
                      </a:r>
                      <a:endParaRPr lang="en-US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The </a:t>
                      </a:r>
                      <a:r>
                        <a:rPr lang="en-US" dirty="0">
                          <a:effectLst/>
                        </a:rPr>
                        <a:t>list of supported </a:t>
                      </a:r>
                      <a:r>
                        <a:rPr lang="en-US" dirty="0" err="1">
                          <a:effectLst/>
                        </a:rPr>
                        <a:t>dtypes</a:t>
                      </a:r>
                      <a:r>
                        <a:rPr lang="en-US" dirty="0">
                          <a:effectLst/>
                        </a:rPr>
                        <a:t> is the same as x.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58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name for the operation (optional).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602548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629891" y="1580092"/>
          <a:ext cx="4488760" cy="1019810"/>
        </p:xfrm>
        <a:graphic>
          <a:graphicData uri="http://schemas.openxmlformats.org/drawingml/2006/table">
            <a:tbl>
              <a:tblPr/>
              <a:tblGrid>
                <a:gridCol w="4488760">
                  <a:extLst>
                    <a:ext uri="{9D8B030D-6E8A-4147-A177-3AD203B41FA5}">
                      <a16:colId xmlns:a16="http://schemas.microsoft.com/office/drawing/2014/main" val="8949706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solidFill>
                            <a:srgbClr val="202124"/>
                          </a:solidFill>
                          <a:effectLst/>
                          <a:latin typeface="Roboto"/>
                        </a:rPr>
                        <a:t>Returns</a:t>
                      </a: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77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 Tensor or </a:t>
                      </a:r>
                      <a:r>
                        <a:rPr lang="en-US" dirty="0" err="1">
                          <a:effectLst/>
                        </a:rPr>
                        <a:t>SparseTensor</a:t>
                      </a:r>
                      <a:r>
                        <a:rPr lang="en-US" dirty="0">
                          <a:effectLst/>
                        </a:rPr>
                        <a:t> or </a:t>
                      </a:r>
                      <a:r>
                        <a:rPr lang="en-US" dirty="0" err="1">
                          <a:effectLst/>
                        </a:rPr>
                        <a:t>IndexedSlices</a:t>
                      </a:r>
                      <a:r>
                        <a:rPr lang="en-US" dirty="0">
                          <a:effectLst/>
                        </a:rPr>
                        <a:t> with same shape as x and same type as </a:t>
                      </a:r>
                      <a:r>
                        <a:rPr lang="en-US" dirty="0" err="1">
                          <a:effectLst/>
                        </a:rPr>
                        <a:t>dtype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11401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18837" y="5838190"/>
          <a:ext cx="7597486" cy="745490"/>
        </p:xfrm>
        <a:graphic>
          <a:graphicData uri="http://schemas.openxmlformats.org/drawingml/2006/table">
            <a:tbl>
              <a:tblPr/>
              <a:tblGrid>
                <a:gridCol w="1705179">
                  <a:extLst>
                    <a:ext uri="{9D8B030D-6E8A-4147-A177-3AD203B41FA5}">
                      <a16:colId xmlns:a16="http://schemas.microsoft.com/office/drawing/2014/main" val="4253047022"/>
                    </a:ext>
                  </a:extLst>
                </a:gridCol>
                <a:gridCol w="5892307">
                  <a:extLst>
                    <a:ext uri="{9D8B030D-6E8A-4147-A177-3AD203B41FA5}">
                      <a16:colId xmlns:a16="http://schemas.microsoft.com/office/drawing/2014/main" val="361245249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b="0">
                          <a:solidFill>
                            <a:srgbClr val="202124"/>
                          </a:solidFill>
                          <a:effectLst/>
                          <a:latin typeface="Roboto"/>
                        </a:rPr>
                        <a:t>Raises</a:t>
                      </a: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4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TypeError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If x cannot be cast to the </a:t>
                      </a:r>
                      <a:r>
                        <a:rPr lang="en-US" dirty="0" err="1">
                          <a:effectLst/>
                        </a:rPr>
                        <a:t>dtype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50800" marR="50800" marT="4445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EDF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F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65517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15637" y="1129296"/>
            <a:ext cx="7190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https://tensorflow.google.cn/api_docs/python/tf/cast?hl=uk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02151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7200" dirty="0" smtClean="0"/>
              <a:t>More</a:t>
            </a:r>
          </a:p>
          <a:p>
            <a:r>
              <a:rPr lang="en-US" altLang="zh-TW" sz="7200" dirty="0" smtClean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2844193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29565"/>
          </a:xfrm>
        </p:spPr>
        <p:txBody>
          <a:bodyPr/>
          <a:lstStyle/>
          <a:p>
            <a:r>
              <a:rPr lang="en-US" altLang="zh-TW" dirty="0" err="1"/>
              <a:t>Tensorflow</a:t>
            </a:r>
            <a:r>
              <a:rPr lang="zh-TW" altLang="en-US" dirty="0"/>
              <a:t>模型訓練技術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tf.GradientTape</a:t>
            </a:r>
            <a:endParaRPr lang="en-US" altLang="zh-TW" dirty="0" smtClean="0"/>
          </a:p>
          <a:p>
            <a:r>
              <a:rPr lang="en-US" altLang="zh-TW" dirty="0" err="1"/>
              <a:t>t</a:t>
            </a:r>
            <a:r>
              <a:rPr lang="en-US" altLang="zh-TW" dirty="0" err="1" smtClean="0"/>
              <a:t>f.summary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TensorBoard</a:t>
            </a:r>
            <a:endParaRPr lang="zh-TW" altLang="en-US" dirty="0"/>
          </a:p>
          <a:p>
            <a:r>
              <a:rPr lang="en-US" altLang="zh-TW" dirty="0" err="1" smtClean="0"/>
              <a:t>tf.distribute</a:t>
            </a:r>
            <a:r>
              <a:rPr lang="en-US" altLang="zh-TW" dirty="0" smtClean="0"/>
              <a:t>[</a:t>
            </a:r>
            <a:r>
              <a:rPr lang="zh-TW" altLang="en-US" dirty="0" smtClean="0"/>
              <a:t>進階課程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4699635"/>
            <a:ext cx="80171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Keras</a:t>
            </a:r>
            <a:r>
              <a:rPr lang="en-US" altLang="zh-TW" dirty="0"/>
              <a:t>, </a:t>
            </a:r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zh-TW" altLang="en-US" dirty="0"/>
              <a:t>進行分散式訓練初</a:t>
            </a:r>
            <a:r>
              <a:rPr lang="zh-TW" altLang="en-US" dirty="0" smtClean="0"/>
              <a:t>探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en-US" altLang="zh-TW" dirty="0"/>
              <a:t>(Distributed Training in </a:t>
            </a:r>
            <a:r>
              <a:rPr lang="en-US" altLang="zh-TW" dirty="0" err="1"/>
              <a:t>Keras</a:t>
            </a:r>
            <a:r>
              <a:rPr lang="en-US" altLang="zh-TW" dirty="0"/>
              <a:t> and </a:t>
            </a:r>
            <a:r>
              <a:rPr lang="en-US" altLang="zh-TW" dirty="0" err="1"/>
              <a:t>Tensorflow</a:t>
            </a:r>
            <a:r>
              <a:rPr lang="en-US" altLang="zh-TW" dirty="0" smtClean="0"/>
              <a:t>)</a:t>
            </a:r>
          </a:p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www.slideshare.net/JianKaiWang2/keras-tensorflow-distributed-training-in-keras-and-tensorflow</a:t>
            </a:r>
            <a:endParaRPr lang="en-US" altLang="zh-TW" dirty="0" smtClean="0"/>
          </a:p>
          <a:p>
            <a:r>
              <a:rPr lang="en-US" altLang="zh-TW" dirty="0"/>
              <a:t>https://github.com/jiankaiwang/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82689" y="3896024"/>
            <a:ext cx="57827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分散式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 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59779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3573895" cy="1011092"/>
          </a:xfrm>
        </p:spPr>
        <p:txBody>
          <a:bodyPr/>
          <a:lstStyle/>
          <a:p>
            <a:r>
              <a:rPr lang="en-US" altLang="zh-TW" dirty="0" err="1" smtClean="0"/>
              <a:t>tf.summary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1191553"/>
            <a:ext cx="5795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https://www.tensorflow.org/api_docs/python/tf/summary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702138"/>
            <a:ext cx="81458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Operations for writing summary data, for use in analysis and visualization.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The </a:t>
            </a:r>
            <a:r>
              <a:rPr lang="en-US" altLang="zh-TW" sz="2400" dirty="0" err="1" smtClean="0"/>
              <a:t>tf.summary</a:t>
            </a:r>
            <a:r>
              <a:rPr lang="en-US" altLang="zh-TW" sz="2400" dirty="0" smtClean="0"/>
              <a:t> module provides APIs for writing summary data. This data can be visualized in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TensorBoard</a:t>
            </a:r>
            <a:r>
              <a:rPr lang="en-US" altLang="zh-TW" sz="2400" dirty="0" smtClean="0"/>
              <a:t>, the visualization toolkit that comes with </a:t>
            </a:r>
            <a:r>
              <a:rPr lang="en-US" altLang="zh-TW" sz="2400" dirty="0" err="1" smtClean="0"/>
              <a:t>TensorFlow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428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491" y="944893"/>
            <a:ext cx="882996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 err="1" smtClean="0"/>
              <a:t>tf.constant</a:t>
            </a:r>
            <a:r>
              <a:rPr lang="en-US" altLang="zh-TW" sz="3200" dirty="0" smtClean="0"/>
              <a:t>() </a:t>
            </a:r>
            <a:r>
              <a:rPr lang="zh-TW" altLang="en-US" sz="3200" dirty="0" smtClean="0"/>
              <a:t>創造常數張量</a:t>
            </a:r>
            <a:endParaRPr lang="en-US" altLang="zh-TW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 err="1" smtClean="0"/>
              <a:t>tf.zeros</a:t>
            </a:r>
            <a:r>
              <a:rPr lang="en-US" altLang="zh-TW" sz="3200" dirty="0" smtClean="0"/>
              <a:t>() </a:t>
            </a:r>
            <a:r>
              <a:rPr lang="zh-TW" altLang="en-US" sz="3200" dirty="0" smtClean="0"/>
              <a:t>：建構內容數值皆為 </a:t>
            </a:r>
            <a:r>
              <a:rPr lang="en-US" altLang="zh-TW" sz="3200" dirty="0" smtClean="0"/>
              <a:t>0 </a:t>
            </a:r>
            <a:r>
              <a:rPr lang="zh-TW" altLang="en-US" sz="3200" dirty="0" smtClean="0"/>
              <a:t>的常數張量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 err="1" smtClean="0"/>
              <a:t>tf.ones</a:t>
            </a:r>
            <a:r>
              <a:rPr lang="en-US" altLang="zh-TW" sz="3200" dirty="0" smtClean="0"/>
              <a:t>() </a:t>
            </a:r>
            <a:r>
              <a:rPr lang="zh-TW" altLang="en-US" sz="3200" dirty="0" smtClean="0"/>
              <a:t>：建構內容數值皆為 </a:t>
            </a:r>
            <a:r>
              <a:rPr lang="en-US" altLang="zh-TW" sz="3200" dirty="0" smtClean="0"/>
              <a:t>1 </a:t>
            </a:r>
            <a:r>
              <a:rPr lang="zh-TW" altLang="en-US" sz="3200" dirty="0" smtClean="0"/>
              <a:t>的常數張量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tf.fill</a:t>
            </a:r>
            <a:r>
              <a:rPr lang="en-US" altLang="zh-TW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：建構內容數值皆為特定值的常數張量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 err="1" smtClean="0"/>
              <a:t>tf.range</a:t>
            </a:r>
            <a:r>
              <a:rPr lang="en-US" altLang="zh-TW" sz="3200" dirty="0" smtClean="0"/>
              <a:t>() </a:t>
            </a:r>
            <a:r>
              <a:rPr lang="zh-TW" altLang="en-US" sz="3200" dirty="0" smtClean="0"/>
              <a:t>：建構內容數值為 </a:t>
            </a:r>
            <a:r>
              <a:rPr lang="en-US" altLang="zh-TW" sz="3200" dirty="0" smtClean="0"/>
              <a:t>(start, limit, delta) </a:t>
            </a:r>
            <a:r>
              <a:rPr lang="zh-TW" altLang="en-US" sz="3200" dirty="0" smtClean="0"/>
              <a:t>數列的常數張量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 err="1" smtClean="0"/>
              <a:t>tf.random_normal</a:t>
            </a:r>
            <a:r>
              <a:rPr lang="en-US" altLang="zh-TW" sz="3200" dirty="0" smtClean="0"/>
              <a:t>() </a:t>
            </a:r>
            <a:r>
              <a:rPr lang="zh-TW" altLang="en-US" sz="3200" dirty="0" smtClean="0"/>
              <a:t>：建構內容數值為符合常態分佈數列的常數張量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dirty="0" err="1" smtClean="0"/>
              <a:t>tf.random_uniform</a:t>
            </a:r>
            <a:r>
              <a:rPr lang="en-US" altLang="zh-TW" sz="3200" dirty="0" smtClean="0"/>
              <a:t>() </a:t>
            </a:r>
            <a:r>
              <a:rPr lang="zh-TW" altLang="en-US" sz="3200" dirty="0" smtClean="0"/>
              <a:t>：建構內容數值為符合均勻分佈數列的常數張量</a:t>
            </a:r>
            <a:endParaRPr lang="zh-TW" altLang="en-US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0200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4540" y="90215"/>
            <a:ext cx="7517823" cy="706292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TensorBoard</a:t>
            </a:r>
            <a:r>
              <a:rPr lang="zh-TW" altLang="en-US" dirty="0"/>
              <a:t>：</a:t>
            </a:r>
            <a:r>
              <a:rPr lang="en-US" altLang="zh-TW" sz="3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altLang="zh-TW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的視覺化工具包</a:t>
            </a:r>
          </a:p>
        </p:txBody>
      </p:sp>
      <p:sp>
        <p:nvSpPr>
          <p:cNvPr id="5" name="矩形 4"/>
          <p:cNvSpPr/>
          <p:nvPr/>
        </p:nvSpPr>
        <p:spPr>
          <a:xfrm>
            <a:off x="244540" y="688176"/>
            <a:ext cx="4060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https://www.tensorflow.org/tensorboard</a:t>
            </a:r>
            <a:endParaRPr lang="zh-TW" altLang="en-US" dirty="0"/>
          </a:p>
        </p:txBody>
      </p:sp>
      <p:pic>
        <p:nvPicPr>
          <p:cNvPr id="1026" name="Picture 2" descr="https://www.tensorflow.org/tensorboard/images/tensorboar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248" y="1532967"/>
            <a:ext cx="4527163" cy="342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02572" y="1643471"/>
            <a:ext cx="348153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追蹤損失和準確率等指標，並以視覺化的方式呈現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以視覺化的方式呈現模型圖 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運算和層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檢視權重、偏誤或其他張量隨時間變化的直方圖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將嵌入投影至較低維度的空間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顯示圖片、文字和音訊資料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剖析 </a:t>
            </a:r>
            <a:r>
              <a:rPr lang="en-US" altLang="zh-TW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altLang="zh-TW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還有更多功能</a:t>
            </a: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5538" y="1064405"/>
            <a:ext cx="8099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TensorBoard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提供機器學習實驗所需的視覺化呈現和工具：</a:t>
            </a:r>
          </a:p>
        </p:txBody>
      </p:sp>
      <p:sp>
        <p:nvSpPr>
          <p:cNvPr id="9" name="矩形 8"/>
          <p:cNvSpPr/>
          <p:nvPr/>
        </p:nvSpPr>
        <p:spPr>
          <a:xfrm>
            <a:off x="255538" y="4284062"/>
            <a:ext cx="334226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TensorBoard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load_ext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tensorboard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tensorboard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--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logdir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lab2-logs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540" y="5362754"/>
            <a:ext cx="658346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階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研讀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輕鬆學會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2.0 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人工智慧深度學習實作開發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2/e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黃士嘉、林邑撰 著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博碩文化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Ch2.4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與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Ch7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7800" y="6095131"/>
            <a:ext cx="536171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 smtClean="0"/>
              <a:t>Hands-on </a:t>
            </a:r>
            <a:r>
              <a:rPr lang="en-US" altLang="zh-TW" dirty="0" err="1" smtClean="0"/>
              <a:t>TensorBoard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Dev Summit 2017)</a:t>
            </a:r>
          </a:p>
          <a:p>
            <a:r>
              <a:rPr lang="en-US" altLang="zh-TW" dirty="0" smtClean="0"/>
              <a:t>https://www.youtube.com/watch?v=eBbEDRsCmv4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837944" y="4838060"/>
            <a:ext cx="4525085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TW" altLang="en-US" dirty="0" smtClean="0"/>
              <a:t>實戰</a:t>
            </a:r>
            <a:endParaRPr lang="en-US" altLang="zh-TW" dirty="0" smtClean="0"/>
          </a:p>
          <a:p>
            <a:r>
              <a:rPr lang="en-US" altLang="zh-TW" sz="1200" dirty="0" smtClean="0"/>
              <a:t>Using </a:t>
            </a:r>
            <a:r>
              <a:rPr lang="en-US" altLang="zh-TW" sz="1200" dirty="0" err="1" smtClean="0"/>
              <a:t>TensorBoard</a:t>
            </a:r>
            <a:r>
              <a:rPr lang="en-US" altLang="zh-TW" sz="1200" dirty="0" smtClean="0"/>
              <a:t> in Notebooks</a:t>
            </a:r>
          </a:p>
          <a:p>
            <a:r>
              <a:rPr lang="en-US" altLang="zh-TW" sz="1200" dirty="0" smtClean="0"/>
              <a:t>https://www.tensorflow.org/tensorboard/tensorboard_in_notebooks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27335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065895" cy="826365"/>
          </a:xfrm>
        </p:spPr>
        <p:txBody>
          <a:bodyPr/>
          <a:lstStyle/>
          <a:p>
            <a:r>
              <a:rPr lang="en-US" altLang="zh-TW" dirty="0" err="1" smtClean="0"/>
              <a:t>tf.distribute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1" y="1139226"/>
            <a:ext cx="5559714" cy="366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Library for running a computation across multiple devices.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81035" y="616006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</a:t>
            </a:r>
            <a:r>
              <a:rPr lang="zh-TW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台機器上分散式運算用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8650" y="5050511"/>
            <a:ext cx="8283999" cy="1446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Inside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tf.distribute.Strategy</a:t>
            </a:r>
            <a:endParaRPr lang="en-US" altLang="zh-TW" dirty="0" smtClean="0"/>
          </a:p>
          <a:p>
            <a:r>
              <a:rPr lang="en-US" altLang="zh-TW" dirty="0" smtClean="0"/>
              <a:t>https://www.youtube.com/watch?v=jKV53r9-H14</a:t>
            </a:r>
          </a:p>
          <a:p>
            <a:endParaRPr lang="en-US" altLang="zh-TW" dirty="0"/>
          </a:p>
          <a:p>
            <a:r>
              <a:rPr lang="en-US" altLang="zh-TW" sz="1600" dirty="0"/>
              <a:t>Performant, scalable models in </a:t>
            </a:r>
            <a:r>
              <a:rPr lang="en-US" altLang="zh-TW" sz="1600" dirty="0" err="1"/>
              <a:t>TensorFlow</a:t>
            </a:r>
            <a:r>
              <a:rPr lang="en-US" altLang="zh-TW" sz="1600" dirty="0"/>
              <a:t> 2 with </a:t>
            </a:r>
            <a:r>
              <a:rPr lang="en-US" altLang="zh-TW" sz="1600" dirty="0" err="1"/>
              <a:t>tf.data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tf.function</a:t>
            </a:r>
            <a:r>
              <a:rPr lang="en-US" altLang="zh-TW" sz="1600" dirty="0"/>
              <a:t> &amp; </a:t>
            </a:r>
            <a:r>
              <a:rPr lang="en-US" altLang="zh-TW" sz="1600" dirty="0" err="1"/>
              <a:t>tf.distribute</a:t>
            </a:r>
            <a:r>
              <a:rPr lang="en-US" altLang="zh-TW" sz="1600" dirty="0"/>
              <a:t> (TF World '19)</a:t>
            </a:r>
          </a:p>
          <a:p>
            <a:r>
              <a:rPr lang="en-US" altLang="zh-TW" dirty="0" smtClean="0"/>
              <a:t>https://www.youtube.com/watch?v=yH1cF7GnoIo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81035" y="301970"/>
            <a:ext cx="3595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Distributed training with </a:t>
            </a:r>
            <a:r>
              <a:rPr lang="en-US" altLang="zh-TW" dirty="0" err="1" smtClean="0"/>
              <a:t>TensorFlow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28650" y="1511786"/>
            <a:ext cx="7277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https://www.tensorflow.org/guide/distributed_training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54" y="2162262"/>
            <a:ext cx="5383508" cy="269943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35535" y="3320482"/>
            <a:ext cx="467711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smtClean="0"/>
              <a:t>Distributed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training (Google I/O '18)</a:t>
            </a:r>
          </a:p>
          <a:p>
            <a:r>
              <a:rPr lang="en-US" altLang="zh-TW" sz="1400" dirty="0" smtClean="0"/>
              <a:t>https://www.youtube.com/watch?v=bRMGoPqsn20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2807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6D72-4E0E-4822-92DE-EF70A66F4C99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4005064"/>
            <a:ext cx="9144000" cy="10801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 err="1"/>
              <a:t>tf.GradientTape</a:t>
            </a:r>
            <a:endParaRPr lang="zh-TW" altLang="en-US" sz="4800" dirty="0"/>
          </a:p>
        </p:txBody>
      </p:sp>
      <p:sp>
        <p:nvSpPr>
          <p:cNvPr id="4" name="矩形 3"/>
          <p:cNvSpPr/>
          <p:nvPr/>
        </p:nvSpPr>
        <p:spPr>
          <a:xfrm>
            <a:off x="1691680" y="5229200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Record operations for automatic differentiation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691680" y="5650215"/>
            <a:ext cx="6035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https://www.tensorflow.org/api_docs/python/tf/GradientTape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38218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30824" cy="1023597"/>
          </a:xfrm>
        </p:spPr>
        <p:txBody>
          <a:bodyPr/>
          <a:lstStyle/>
          <a:p>
            <a:pPr algn="l"/>
            <a:r>
              <a:rPr lang="en-US" altLang="zh-TW" dirty="0" err="1"/>
              <a:t>tf.GradientTape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6D72-4E0E-4822-92DE-EF70A66F4C99}" type="slidenum">
              <a:rPr lang="zh-TW" altLang="en-US" smtClean="0"/>
              <a:t>63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6388" y="2060848"/>
            <a:ext cx="79312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err="1" smtClean="0"/>
              <a:t>tf.GradientTape</a:t>
            </a:r>
            <a:r>
              <a:rPr lang="zh-TW" altLang="en-US" sz="2400" dirty="0" smtClean="0"/>
              <a:t>定義在</a:t>
            </a:r>
            <a:r>
              <a:rPr lang="en-US" altLang="zh-TW" sz="2400" dirty="0" smtClean="0"/>
              <a:t>tensorflow/python/eager/backprop.py</a:t>
            </a:r>
            <a:r>
              <a:rPr lang="zh-TW" altLang="en-US" sz="2400" dirty="0" smtClean="0"/>
              <a:t>檔中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err="1" smtClean="0"/>
              <a:t>GradientTape</a:t>
            </a:r>
            <a:r>
              <a:rPr lang="zh-TW" altLang="en-US" sz="2400" dirty="0"/>
              <a:t>是</a:t>
            </a:r>
            <a:r>
              <a:rPr lang="en-US" altLang="zh-TW" sz="2400" dirty="0" smtClean="0"/>
              <a:t>eager</a:t>
            </a:r>
            <a:r>
              <a:rPr lang="zh-TW" altLang="en-US" sz="2400" dirty="0" smtClean="0"/>
              <a:t>模式下計算梯度用的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eager</a:t>
            </a:r>
            <a:r>
              <a:rPr lang="zh-TW" altLang="en-US" sz="2400" dirty="0" smtClean="0"/>
              <a:t>模式是</a:t>
            </a:r>
            <a:r>
              <a:rPr lang="en-US" altLang="zh-TW" sz="2400" dirty="0" err="1" smtClean="0"/>
              <a:t>TensorFlow</a:t>
            </a:r>
            <a:r>
              <a:rPr lang="en-US" altLang="zh-TW" sz="2400" dirty="0" smtClean="0"/>
              <a:t> 2.0</a:t>
            </a:r>
            <a:r>
              <a:rPr lang="zh-TW" altLang="en-US" sz="2400" dirty="0" smtClean="0"/>
              <a:t>的預設模式</a:t>
            </a:r>
            <a:endParaRPr lang="en-US" altLang="zh-TW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 err="1" smtClean="0"/>
              <a:t>tf.GradientTape</a:t>
            </a:r>
            <a:r>
              <a:rPr lang="zh-TW" altLang="en-US" sz="2400" dirty="0" smtClean="0"/>
              <a:t>是官方大力推薦的用法</a:t>
            </a:r>
            <a:endParaRPr lang="en-US" altLang="zh-TW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606388" y="5733256"/>
            <a:ext cx="5987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https://blog.csdn.net/guanxs/java/article/details/102471843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78904" y="1157107"/>
            <a:ext cx="6557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Record operations for automatic differentiation.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77382" y="5110162"/>
            <a:ext cx="7704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https://tensorflow.google.cn/api_docs/python/tf/GradientTape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25024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6D72-4E0E-4822-92DE-EF70A66F4C99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3568" y="1124744"/>
            <a:ext cx="7560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 = </a:t>
            </a:r>
            <a:r>
              <a:rPr lang="en-US" altLang="zh-TW" sz="2800" dirty="0" err="1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tf.constant</a:t>
            </a: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TW" sz="2800" dirty="0">
                <a:solidFill>
                  <a:srgbClr val="C5392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3.0</a:t>
            </a: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en-US" altLang="zh-TW" sz="2800" dirty="0"/>
              <a:t/>
            </a:r>
            <a:br>
              <a:rPr lang="en-US" altLang="zh-TW" sz="2800" dirty="0"/>
            </a:br>
            <a:endParaRPr lang="en-US" altLang="zh-TW" sz="2800" dirty="0" smtClean="0"/>
          </a:p>
          <a:p>
            <a:r>
              <a:rPr lang="en-US" altLang="zh-TW" sz="2800" dirty="0" smtClean="0">
                <a:solidFill>
                  <a:srgbClr val="3B78E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with</a:t>
            </a: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TW" sz="2800" dirty="0" err="1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tf.</a:t>
            </a:r>
            <a:r>
              <a:rPr lang="en-US" altLang="zh-TW" sz="2800" dirty="0" err="1">
                <a:solidFill>
                  <a:srgbClr val="9C27B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GradientTape</a:t>
            </a: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 </a:t>
            </a:r>
            <a:r>
              <a:rPr lang="en-US" altLang="zh-TW" sz="2800" dirty="0">
                <a:solidFill>
                  <a:srgbClr val="3B78E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</a:t>
            </a: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g:</a:t>
            </a:r>
            <a:b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</a:t>
            </a:r>
            <a:r>
              <a:rPr lang="en-US" altLang="zh-TW" sz="2800" dirty="0" err="1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g.</a:t>
            </a:r>
            <a:r>
              <a:rPr lang="en-US" altLang="zh-TW" sz="2800" b="1" dirty="0" err="1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watch</a:t>
            </a: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(x)</a:t>
            </a:r>
            <a:b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 y = x * x</a:t>
            </a:r>
            <a:b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lang="en-US" altLang="zh-TW" sz="2800" dirty="0" smtClean="0">
              <a:solidFill>
                <a:srgbClr val="3747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800" dirty="0" err="1" smtClean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dy_dx</a:t>
            </a:r>
            <a:r>
              <a:rPr lang="en-US" altLang="zh-TW" sz="2800" dirty="0" smtClean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 </a:t>
            </a:r>
            <a:r>
              <a:rPr lang="en-US" altLang="zh-TW" sz="2800" dirty="0" err="1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g.gradient</a:t>
            </a:r>
            <a:r>
              <a:rPr lang="en-US" altLang="zh-TW" sz="2800" dirty="0">
                <a:solidFill>
                  <a:srgbClr val="3747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(y, x) </a:t>
            </a:r>
            <a:endParaRPr lang="en-US" altLang="zh-TW" sz="2800" dirty="0" smtClean="0">
              <a:solidFill>
                <a:srgbClr val="37474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TW" sz="2800" dirty="0" smtClean="0">
                <a:solidFill>
                  <a:srgbClr val="D81B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 </a:t>
            </a:r>
            <a:r>
              <a:rPr lang="en-US" altLang="zh-TW" sz="2800" dirty="0">
                <a:solidFill>
                  <a:srgbClr val="D81B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y’ = 2*x = 2*3 = 6</a:t>
            </a:r>
            <a:endParaRPr lang="zh-TW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11560" y="5013176"/>
            <a:ext cx="781236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GradientTape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默認只監控由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tf.Variable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創建的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traiable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=True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屬性（預設）的變數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上面例子中的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，因此計算梯度需要增加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g.watch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函數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99285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6D72-4E0E-4822-92DE-EF70A66F4C99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79512" y="0"/>
            <a:ext cx="1907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79512" y="630509"/>
          <a:ext cx="8712968" cy="59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34">
                  <a:extLst>
                    <a:ext uri="{9D8B030D-6E8A-4147-A177-3AD203B41FA5}">
                      <a16:colId xmlns:a16="http://schemas.microsoft.com/office/drawing/2014/main" val="793065316"/>
                    </a:ext>
                  </a:extLst>
                </a:gridCol>
                <a:gridCol w="6456334">
                  <a:extLst>
                    <a:ext uri="{9D8B030D-6E8A-4147-A177-3AD203B41FA5}">
                      <a16:colId xmlns:a16="http://schemas.microsoft.com/office/drawing/2014/main" val="3707461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7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batch_jacobian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Computes and stacks per-example </a:t>
                      </a:r>
                      <a:r>
                        <a:rPr lang="en-US" altLang="zh-TW" sz="1800" dirty="0" err="1" smtClean="0"/>
                        <a:t>jacobians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8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gradient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Computes the gradient using operations recorded in context of this tape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2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jacobian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Computes the </a:t>
                      </a:r>
                      <a:r>
                        <a:rPr lang="en-US" altLang="zh-TW" sz="1800" dirty="0" err="1" smtClean="0"/>
                        <a:t>jacobian</a:t>
                      </a:r>
                      <a:r>
                        <a:rPr lang="en-US" altLang="zh-TW" sz="1800" dirty="0" smtClean="0"/>
                        <a:t> using operations recorded in context of this tape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69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reset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Clears all information stored in this tape.</a:t>
                      </a:r>
                    </a:p>
                    <a:p>
                      <a:r>
                        <a:rPr lang="en-US" altLang="zh-TW" sz="1800" dirty="0" smtClean="0"/>
                        <a:t>Equivalent to exiting and reentering the tape context manager with a new tape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1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stop_recording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Temporarily stops recording operations on this tape.</a:t>
                      </a:r>
                    </a:p>
                    <a:p>
                      <a:r>
                        <a:rPr lang="en-US" altLang="zh-TW" sz="1800" dirty="0" smtClean="0"/>
                        <a:t>Operations executed while this context manager is active will not be recorded on the tape. This is useful for reducing the memory used by tracing all computations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81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Yields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5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watch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Ensures that tensor is being traced by this tape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98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watched_variables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Returns variables watched by this tape in order of construction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2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__enter__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Enters a context inside which operations are recorded on this tape.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04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__exit__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Exits the recording context, no further operations are traced.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47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8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https://github.com/tensorflow/tensorflow/blob/r2.0/tensorflow/python/eager/backprop.py</a:t>
            </a:r>
            <a:endParaRPr lang="zh-TW" altLang="en-US" sz="20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6D72-4E0E-4822-92DE-EF70A66F4C99}" type="slidenum">
              <a:rPr lang="zh-TW" altLang="en-US" smtClean="0"/>
              <a:t>66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47870" y="1417638"/>
            <a:ext cx="83346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gradients_function</a:t>
            </a:r>
            <a:r>
              <a:rPr lang="en-US" altLang="zh-TW" dirty="0"/>
              <a:t>(f, </a:t>
            </a:r>
            <a:r>
              <a:rPr lang="en-US" altLang="zh-TW" dirty="0" err="1"/>
              <a:t>params</a:t>
            </a:r>
            <a:r>
              <a:rPr lang="en-US" altLang="zh-TW" dirty="0"/>
              <a:t>=None):</a:t>
            </a:r>
          </a:p>
          <a:p>
            <a:r>
              <a:rPr lang="en-US" altLang="zh-TW" dirty="0"/>
              <a:t>  """Returns a function which differentiates f with respect to </a:t>
            </a:r>
            <a:r>
              <a:rPr lang="en-US" altLang="zh-TW" dirty="0" err="1"/>
              <a:t>params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  Example:</a:t>
            </a:r>
          </a:p>
          <a:p>
            <a:r>
              <a:rPr lang="en-US" altLang="zh-TW" dirty="0"/>
              <a:t>  ```python</a:t>
            </a:r>
          </a:p>
          <a:p>
            <a:r>
              <a:rPr lang="en-US" altLang="zh-TW" dirty="0"/>
              <a:t>  # f(x, y) = (x ^ 3) * y - x * (y ^ 2)</a:t>
            </a:r>
          </a:p>
          <a:p>
            <a:r>
              <a:rPr lang="en-US" altLang="zh-TW" dirty="0"/>
              <a:t>  # Therefore, the 1st order derivatives are:</a:t>
            </a:r>
          </a:p>
          <a:p>
            <a:r>
              <a:rPr lang="en-US" altLang="zh-TW" dirty="0"/>
              <a:t>  #   </a:t>
            </a:r>
            <a:r>
              <a:rPr lang="en-US" altLang="zh-TW" dirty="0" err="1"/>
              <a:t>df</a:t>
            </a:r>
            <a:r>
              <a:rPr lang="en-US" altLang="zh-TW" dirty="0"/>
              <a:t> / dx = 3 * (x ^ 2) * y - y ^ 2</a:t>
            </a:r>
          </a:p>
          <a:p>
            <a:r>
              <a:rPr lang="en-US" altLang="zh-TW" dirty="0"/>
              <a:t>  #   </a:t>
            </a:r>
            <a:r>
              <a:rPr lang="en-US" altLang="zh-TW" dirty="0" err="1"/>
              <a:t>df</a:t>
            </a:r>
            <a:r>
              <a:rPr lang="en-US" altLang="zh-TW" dirty="0"/>
              <a:t> / </a:t>
            </a:r>
            <a:r>
              <a:rPr lang="en-US" altLang="zh-TW" dirty="0" err="1"/>
              <a:t>dy</a:t>
            </a:r>
            <a:r>
              <a:rPr lang="en-US" altLang="zh-TW" dirty="0"/>
              <a:t> = x ^ 3 - 2 * x * y</a:t>
            </a:r>
          </a:p>
          <a:p>
            <a:r>
              <a:rPr lang="en-US" altLang="zh-TW" dirty="0"/>
              <a:t>  # The 2nd order derivatives with respect to x is:</a:t>
            </a:r>
          </a:p>
          <a:p>
            <a:r>
              <a:rPr lang="en-US" altLang="zh-TW" dirty="0"/>
              <a:t>  #   d^2 f / (dx)^2 = 6 * x * y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def</a:t>
            </a:r>
            <a:r>
              <a:rPr lang="en-US" altLang="zh-TW" dirty="0"/>
              <a:t> f(x, y):</a:t>
            </a:r>
          </a:p>
          <a:p>
            <a:r>
              <a:rPr lang="en-US" altLang="zh-TW" dirty="0"/>
              <a:t>    return x * x * x * y - x * y * y</a:t>
            </a:r>
          </a:p>
          <a:p>
            <a:r>
              <a:rPr lang="en-US" altLang="zh-TW" dirty="0"/>
              <a:t>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38011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6D72-4E0E-4822-92DE-EF70A66F4C99}" type="slidenum">
              <a:rPr lang="zh-TW" altLang="en-US" smtClean="0"/>
              <a:t>67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94252" y="692696"/>
            <a:ext cx="829254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dirty="0">
                <a:solidFill>
                  <a:prstClr val="black"/>
                </a:solidFill>
              </a:rPr>
              <a:t># Obtain a function that returns 1st order gradients.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</a:t>
            </a:r>
            <a:r>
              <a:rPr lang="en-US" altLang="zh-TW" dirty="0" err="1">
                <a:solidFill>
                  <a:prstClr val="black"/>
                </a:solidFill>
              </a:rPr>
              <a:t>grad_fn</a:t>
            </a:r>
            <a:r>
              <a:rPr lang="en-US" altLang="zh-TW" dirty="0">
                <a:solidFill>
                  <a:prstClr val="black"/>
                </a:solidFill>
              </a:rPr>
              <a:t> = </a:t>
            </a:r>
            <a:r>
              <a:rPr lang="en-US" altLang="zh-TW" dirty="0" err="1">
                <a:solidFill>
                  <a:prstClr val="black"/>
                </a:solidFill>
              </a:rPr>
              <a:t>tfe.gradients_function</a:t>
            </a:r>
            <a:r>
              <a:rPr lang="en-US" altLang="zh-TW" dirty="0">
                <a:solidFill>
                  <a:prstClr val="black"/>
                </a:solidFill>
              </a:rPr>
              <a:t>(f)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x = 2.0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y = 3.0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# Invoke the 1st order gradient function.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</a:t>
            </a:r>
            <a:r>
              <a:rPr lang="en-US" altLang="zh-TW" dirty="0" err="1">
                <a:solidFill>
                  <a:prstClr val="black"/>
                </a:solidFill>
              </a:rPr>
              <a:t>x_grad</a:t>
            </a:r>
            <a:r>
              <a:rPr lang="en-US" altLang="zh-TW" dirty="0">
                <a:solidFill>
                  <a:prstClr val="black"/>
                </a:solidFill>
              </a:rPr>
              <a:t>, </a:t>
            </a:r>
            <a:r>
              <a:rPr lang="en-US" altLang="zh-TW" dirty="0" err="1">
                <a:solidFill>
                  <a:prstClr val="black"/>
                </a:solidFill>
              </a:rPr>
              <a:t>y_grad</a:t>
            </a:r>
            <a:r>
              <a:rPr lang="en-US" altLang="zh-TW" dirty="0">
                <a:solidFill>
                  <a:prstClr val="black"/>
                </a:solidFill>
              </a:rPr>
              <a:t> = </a:t>
            </a:r>
            <a:r>
              <a:rPr lang="en-US" altLang="zh-TW" dirty="0" err="1">
                <a:solidFill>
                  <a:prstClr val="black"/>
                </a:solidFill>
              </a:rPr>
              <a:t>grad_fn</a:t>
            </a:r>
            <a:r>
              <a:rPr lang="en-US" altLang="zh-TW" dirty="0">
                <a:solidFill>
                  <a:prstClr val="black"/>
                </a:solidFill>
              </a:rPr>
              <a:t>(x, y)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assert </a:t>
            </a:r>
            <a:r>
              <a:rPr lang="en-US" altLang="zh-TW" dirty="0" err="1">
                <a:solidFill>
                  <a:prstClr val="black"/>
                </a:solidFill>
              </a:rPr>
              <a:t>x_grad.numpy</a:t>
            </a:r>
            <a:r>
              <a:rPr lang="en-US" altLang="zh-TW" dirty="0">
                <a:solidFill>
                  <a:prstClr val="black"/>
                </a:solidFill>
              </a:rPr>
              <a:t>() == 3 * (2 ** 2) * 3 - 3 ** 2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assert </a:t>
            </a:r>
            <a:r>
              <a:rPr lang="en-US" altLang="zh-TW" dirty="0" err="1">
                <a:solidFill>
                  <a:prstClr val="black"/>
                </a:solidFill>
              </a:rPr>
              <a:t>y_grad.numpy</a:t>
            </a:r>
            <a:r>
              <a:rPr lang="en-US" altLang="zh-TW" dirty="0">
                <a:solidFill>
                  <a:prstClr val="black"/>
                </a:solidFill>
              </a:rPr>
              <a:t>() == (2 ** 3) - 2 * 2 * 3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# Obtain a function that returns the 2nd order gradient with respect to x.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</a:t>
            </a:r>
            <a:r>
              <a:rPr lang="en-US" altLang="zh-TW" dirty="0" err="1">
                <a:solidFill>
                  <a:prstClr val="black"/>
                </a:solidFill>
              </a:rPr>
              <a:t>gradgrad_fn</a:t>
            </a:r>
            <a:r>
              <a:rPr lang="en-US" altLang="zh-TW" dirty="0">
                <a:solidFill>
                  <a:prstClr val="black"/>
                </a:solidFill>
              </a:rPr>
              <a:t> = </a:t>
            </a:r>
            <a:r>
              <a:rPr lang="en-US" altLang="zh-TW" dirty="0" err="1">
                <a:solidFill>
                  <a:prstClr val="black"/>
                </a:solidFill>
              </a:rPr>
              <a:t>tfe.gradients_function</a:t>
            </a:r>
            <a:r>
              <a:rPr lang="en-US" altLang="zh-TW" dirty="0">
                <a:solidFill>
                  <a:prstClr val="black"/>
                </a:solidFill>
              </a:rPr>
              <a:t>(lambda x, y: </a:t>
            </a:r>
            <a:r>
              <a:rPr lang="en-US" altLang="zh-TW" dirty="0" err="1">
                <a:solidFill>
                  <a:prstClr val="black"/>
                </a:solidFill>
              </a:rPr>
              <a:t>grad_fn</a:t>
            </a:r>
            <a:r>
              <a:rPr lang="en-US" altLang="zh-TW" dirty="0">
                <a:solidFill>
                  <a:prstClr val="black"/>
                </a:solidFill>
              </a:rPr>
              <a:t>(x, y)[0])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# Invoke the 2nd order gradient function.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</a:t>
            </a:r>
            <a:r>
              <a:rPr lang="en-US" altLang="zh-TW" dirty="0" err="1">
                <a:solidFill>
                  <a:prstClr val="black"/>
                </a:solidFill>
              </a:rPr>
              <a:t>x_gradgrad</a:t>
            </a:r>
            <a:r>
              <a:rPr lang="en-US" altLang="zh-TW" dirty="0">
                <a:solidFill>
                  <a:prstClr val="black"/>
                </a:solidFill>
              </a:rPr>
              <a:t> = </a:t>
            </a:r>
            <a:r>
              <a:rPr lang="en-US" altLang="zh-TW" dirty="0" err="1">
                <a:solidFill>
                  <a:prstClr val="black"/>
                </a:solidFill>
              </a:rPr>
              <a:t>gradgrad_fn</a:t>
            </a:r>
            <a:r>
              <a:rPr lang="en-US" altLang="zh-TW" dirty="0">
                <a:solidFill>
                  <a:prstClr val="black"/>
                </a:solidFill>
              </a:rPr>
              <a:t>(x, y)[0]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assert </a:t>
            </a:r>
            <a:r>
              <a:rPr lang="en-US" altLang="zh-TW" dirty="0" err="1">
                <a:solidFill>
                  <a:prstClr val="black"/>
                </a:solidFill>
              </a:rPr>
              <a:t>x_gradgrad.numpy</a:t>
            </a:r>
            <a:r>
              <a:rPr lang="en-US" altLang="zh-TW" dirty="0">
                <a:solidFill>
                  <a:prstClr val="black"/>
                </a:solidFill>
              </a:rPr>
              <a:t>() == 6 * 2 * 3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# To obtain a callable that returns the gradient(s) of `f` with respect to a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# subset of its inputs, use the `</a:t>
            </a:r>
            <a:r>
              <a:rPr lang="en-US" altLang="zh-TW" dirty="0" err="1">
                <a:solidFill>
                  <a:prstClr val="black"/>
                </a:solidFill>
              </a:rPr>
              <a:t>params</a:t>
            </a:r>
            <a:r>
              <a:rPr lang="en-US" altLang="zh-TW" dirty="0">
                <a:solidFill>
                  <a:prstClr val="black"/>
                </a:solidFill>
              </a:rPr>
              <a:t>` keyword argument with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# `</a:t>
            </a:r>
            <a:r>
              <a:rPr lang="en-US" altLang="zh-TW" dirty="0" err="1">
                <a:solidFill>
                  <a:prstClr val="black"/>
                </a:solidFill>
              </a:rPr>
              <a:t>gradients_function</a:t>
            </a:r>
            <a:r>
              <a:rPr lang="en-US" altLang="zh-TW" dirty="0">
                <a:solidFill>
                  <a:prstClr val="black"/>
                </a:solidFill>
              </a:rPr>
              <a:t>()`.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</a:t>
            </a:r>
            <a:r>
              <a:rPr lang="en-US" altLang="zh-TW" dirty="0" err="1">
                <a:solidFill>
                  <a:prstClr val="black"/>
                </a:solidFill>
              </a:rPr>
              <a:t>ygrad_fn</a:t>
            </a:r>
            <a:r>
              <a:rPr lang="en-US" altLang="zh-TW" dirty="0">
                <a:solidFill>
                  <a:prstClr val="black"/>
                </a:solidFill>
              </a:rPr>
              <a:t> = </a:t>
            </a:r>
            <a:r>
              <a:rPr lang="en-US" altLang="zh-TW" dirty="0" err="1">
                <a:solidFill>
                  <a:prstClr val="black"/>
                </a:solidFill>
              </a:rPr>
              <a:t>tfe.gradients_function</a:t>
            </a:r>
            <a:r>
              <a:rPr lang="en-US" altLang="zh-TW" dirty="0">
                <a:solidFill>
                  <a:prstClr val="black"/>
                </a:solidFill>
              </a:rPr>
              <a:t>(f, </a:t>
            </a:r>
            <a:r>
              <a:rPr lang="en-US" altLang="zh-TW" dirty="0" err="1">
                <a:solidFill>
                  <a:prstClr val="black"/>
                </a:solidFill>
              </a:rPr>
              <a:t>params</a:t>
            </a:r>
            <a:r>
              <a:rPr lang="en-US" altLang="zh-TW" dirty="0">
                <a:solidFill>
                  <a:prstClr val="black"/>
                </a:solidFill>
              </a:rPr>
              <a:t>=[1])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(</a:t>
            </a:r>
            <a:r>
              <a:rPr lang="en-US" altLang="zh-TW" dirty="0" err="1">
                <a:solidFill>
                  <a:prstClr val="black"/>
                </a:solidFill>
              </a:rPr>
              <a:t>y_grad</a:t>
            </a:r>
            <a:r>
              <a:rPr lang="en-US" altLang="zh-TW" dirty="0">
                <a:solidFill>
                  <a:prstClr val="black"/>
                </a:solidFill>
              </a:rPr>
              <a:t>,) = </a:t>
            </a:r>
            <a:r>
              <a:rPr lang="en-US" altLang="zh-TW" dirty="0" err="1">
                <a:solidFill>
                  <a:prstClr val="black"/>
                </a:solidFill>
              </a:rPr>
              <a:t>ygrad_fn</a:t>
            </a:r>
            <a:r>
              <a:rPr lang="en-US" altLang="zh-TW" dirty="0">
                <a:solidFill>
                  <a:prstClr val="black"/>
                </a:solidFill>
              </a:rPr>
              <a:t>(x, y)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assert </a:t>
            </a:r>
            <a:r>
              <a:rPr lang="en-US" altLang="zh-TW" dirty="0" err="1">
                <a:solidFill>
                  <a:prstClr val="black"/>
                </a:solidFill>
              </a:rPr>
              <a:t>y_grad.numpy</a:t>
            </a:r>
            <a:r>
              <a:rPr lang="en-US" altLang="zh-TW" dirty="0">
                <a:solidFill>
                  <a:prstClr val="black"/>
                </a:solidFill>
              </a:rPr>
              <a:t>() == (2 ** 3) - 2 * 2 * 3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0" y="1496291"/>
            <a:ext cx="9144000" cy="37776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2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endParaRPr lang="en-US" altLang="zh-TW" sz="7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zh-TW" sz="7200" dirty="0" smtClean="0"/>
              <a:t>1.X vs 2.x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59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9518" y="22561"/>
            <a:ext cx="3998768" cy="1048038"/>
          </a:xfrm>
        </p:spPr>
        <p:txBody>
          <a:bodyPr/>
          <a:lstStyle/>
          <a:p>
            <a:r>
              <a:rPr lang="en-US" altLang="zh-TW" dirty="0" err="1" smtClean="0"/>
              <a:t>Tensorflow</a:t>
            </a:r>
            <a:r>
              <a:rPr lang="zh-TW" altLang="en-US" dirty="0" smtClean="0"/>
              <a:t>版本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375572" y="1670502"/>
            <a:ext cx="3663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1.0.0</a:t>
            </a:r>
            <a:r>
              <a:rPr lang="zh-TW" altLang="en-US" sz="2000" dirty="0" smtClean="0"/>
              <a:t>版本發布於</a:t>
            </a:r>
            <a:r>
              <a:rPr lang="en-US" altLang="zh-TW" sz="2000" dirty="0" smtClean="0"/>
              <a:t>2017</a:t>
            </a:r>
            <a:r>
              <a:rPr lang="zh-TW" altLang="en-US" sz="2000" dirty="0" smtClean="0"/>
              <a:t>年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月</a:t>
            </a:r>
            <a:r>
              <a:rPr lang="en-US" altLang="zh-TW" sz="2000" dirty="0" smtClean="0"/>
              <a:t>11</a:t>
            </a:r>
            <a:r>
              <a:rPr lang="zh-TW" altLang="en-US" sz="2000" dirty="0" smtClean="0"/>
              <a:t>日</a:t>
            </a:r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172519" y="2540176"/>
            <a:ext cx="697345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Stable release	</a:t>
            </a:r>
            <a:r>
              <a:rPr lang="en-US" altLang="zh-TW" sz="2800" dirty="0"/>
              <a:t>1.15.3 </a:t>
            </a:r>
            <a:r>
              <a:rPr lang="en-US" altLang="zh-TW" sz="2800" dirty="0" smtClean="0"/>
              <a:t>/ </a:t>
            </a:r>
            <a:r>
              <a:rPr lang="en-US" altLang="zh-TW" sz="2800" dirty="0"/>
              <a:t>18 May, 2020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1172519" y="1061566"/>
            <a:ext cx="592050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Initial release	November 9, 2015</a:t>
            </a:r>
          </a:p>
        </p:txBody>
      </p:sp>
      <p:sp>
        <p:nvSpPr>
          <p:cNvPr id="6" name="矩形 5"/>
          <p:cNvSpPr/>
          <p:nvPr/>
        </p:nvSpPr>
        <p:spPr>
          <a:xfrm>
            <a:off x="561304" y="701267"/>
            <a:ext cx="695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https://github.com/tensorflow/tensorflow/blob/master/RELEASE.md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9782" y="6255435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https://github.com/tensorflow/tensorflow/releases/tag/v2.0.0-rc0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909782" y="5980509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08</a:t>
            </a:r>
            <a:r>
              <a:rPr lang="zh-TW" altLang="en-US" dirty="0" smtClean="0"/>
              <a:t>月</a:t>
            </a:r>
            <a:r>
              <a:rPr lang="en-US" altLang="zh-TW" dirty="0" smtClean="0"/>
              <a:t>24</a:t>
            </a:r>
            <a:r>
              <a:rPr lang="zh-TW" altLang="en-US" dirty="0" smtClean="0"/>
              <a:t>日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57824" y="556397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7</a:t>
            </a:r>
            <a:r>
              <a:rPr lang="zh-TW" altLang="en-US" dirty="0" smtClean="0"/>
              <a:t>日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37102" y="5563974"/>
            <a:ext cx="3533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!pip install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==2.0.0-beta0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57824" y="5194642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2019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6</a:t>
            </a:r>
            <a:r>
              <a:rPr lang="zh-TW" altLang="en-US" dirty="0" smtClean="0"/>
              <a:t>日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63211" y="5203577"/>
            <a:ext cx="399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!pip3 install -q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==2.0.0-alpha0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459526" y="3686682"/>
            <a:ext cx="41979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Aug. 24, 2019: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2.0 rc0</a:t>
            </a:r>
          </a:p>
          <a:p>
            <a:r>
              <a:rPr lang="en-US" altLang="zh-TW" dirty="0" smtClean="0"/>
              <a:t>Jun. 8, 2019: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2.0 Beta</a:t>
            </a:r>
          </a:p>
          <a:p>
            <a:r>
              <a:rPr lang="en-US" altLang="zh-TW" dirty="0" smtClean="0"/>
              <a:t>Mar. 7, 2019: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2.0 Alpha</a:t>
            </a:r>
          </a:p>
          <a:p>
            <a:r>
              <a:rPr lang="en-US" altLang="zh-TW" dirty="0" smtClean="0"/>
              <a:t>Jan. 11, 2019: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r2.0 preview</a:t>
            </a:r>
          </a:p>
          <a:p>
            <a:r>
              <a:rPr lang="en-US" altLang="zh-TW" dirty="0" smtClean="0"/>
              <a:t>Aug. 14, 2018: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2.0 is coming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1304" y="4379128"/>
            <a:ext cx="3951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2019.4.23 </a:t>
            </a:r>
            <a:r>
              <a:rPr lang="en-US" altLang="zh-TW" dirty="0" err="1" smtClean="0"/>
              <a:t>TensorFlow</a:t>
            </a:r>
            <a:r>
              <a:rPr lang="en-US" altLang="zh-TW" dirty="0" smtClean="0"/>
              <a:t> Dev Summit 2019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58972" y="2079547"/>
            <a:ext cx="3663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1.4.0</a:t>
            </a:r>
            <a:r>
              <a:rPr lang="zh-TW" altLang="en-US" sz="2000" dirty="0"/>
              <a:t>版本發布於</a:t>
            </a:r>
            <a:r>
              <a:rPr lang="en-US" altLang="zh-TW" sz="2000" dirty="0"/>
              <a:t>2017</a:t>
            </a:r>
            <a:r>
              <a:rPr lang="zh-TW" altLang="en-US" sz="2000" dirty="0" smtClean="0"/>
              <a:t>年</a:t>
            </a:r>
            <a:r>
              <a:rPr lang="en-US" altLang="zh-TW" sz="2000" dirty="0" smtClean="0"/>
              <a:t>11</a:t>
            </a:r>
            <a:r>
              <a:rPr lang="zh-TW" altLang="en-US" sz="2000" dirty="0" smtClean="0"/>
              <a:t>月</a:t>
            </a:r>
            <a:r>
              <a:rPr lang="en-US" altLang="zh-TW" sz="2000" dirty="0"/>
              <a:t>3</a:t>
            </a:r>
            <a:r>
              <a:rPr lang="zh-TW" altLang="en-US" sz="2000" dirty="0" smtClean="0"/>
              <a:t>日</a:t>
            </a:r>
            <a:endParaRPr lang="zh-TW" altLang="en-US" sz="2000" dirty="0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78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TensorFlow</a:t>
            </a:r>
            <a:r>
              <a:rPr lang="en-US" altLang="zh-TW" dirty="0"/>
              <a:t> </a:t>
            </a:r>
            <a:r>
              <a:rPr lang="en-US" altLang="zh-TW" dirty="0" smtClean="0"/>
              <a:t>computation models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32845" y="4708512"/>
            <a:ext cx="50606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</a:t>
            </a:r>
            <a:r>
              <a:rPr lang="en-US" altLang="zh-TW" sz="4400" dirty="0" smtClean="0"/>
              <a:t> control flow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541179" y="1875165"/>
            <a:ext cx="47670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</a:t>
            </a:r>
            <a:r>
              <a:rPr lang="en-US" altLang="zh-TW" sz="4800" dirty="0" smtClean="0"/>
              <a:t>control flow</a:t>
            </a:r>
            <a:endParaRPr lang="zh-TW" altLang="en-US" sz="4800" dirty="0"/>
          </a:p>
        </p:txBody>
      </p:sp>
      <p:sp>
        <p:nvSpPr>
          <p:cNvPr id="6" name="矩形 5"/>
          <p:cNvSpPr/>
          <p:nvPr/>
        </p:nvSpPr>
        <p:spPr>
          <a:xfrm>
            <a:off x="2336902" y="5547797"/>
            <a:ext cx="475001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eager execution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Tensorflow</a:t>
            </a: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1.4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後開始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3427" y="2716049"/>
            <a:ext cx="631454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 smtClean="0"/>
              <a:t>先定義</a:t>
            </a:r>
            <a:r>
              <a:rPr lang="en-US" altLang="zh-TW" sz="4000" dirty="0" smtClean="0"/>
              <a:t>computation graph,</a:t>
            </a:r>
          </a:p>
          <a:p>
            <a:r>
              <a:rPr lang="zh-TW" altLang="en-US" sz="4000" dirty="0" smtClean="0"/>
              <a:t>後建</a:t>
            </a:r>
            <a:r>
              <a:rPr lang="en-US" altLang="zh-TW" sz="4000" dirty="0"/>
              <a:t>s</a:t>
            </a:r>
            <a:r>
              <a:rPr lang="en-US" altLang="zh-TW" sz="4000" dirty="0" smtClean="0"/>
              <a:t>ession</a:t>
            </a:r>
            <a:r>
              <a:rPr lang="zh-TW" altLang="en-US" sz="4000" dirty="0" smtClean="0"/>
              <a:t>執行上述計算圖</a:t>
            </a:r>
            <a:endParaRPr lang="en-US" altLang="zh-TW" sz="4000" dirty="0"/>
          </a:p>
        </p:txBody>
      </p:sp>
      <p:sp>
        <p:nvSpPr>
          <p:cNvPr id="8" name="矩形 7"/>
          <p:cNvSpPr/>
          <p:nvPr/>
        </p:nvSpPr>
        <p:spPr>
          <a:xfrm>
            <a:off x="1532845" y="176997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靜態圖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41681" y="459645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動</a:t>
            </a:r>
            <a:r>
              <a:rPr lang="zh-TW" altLang="en-US" dirty="0" smtClean="0"/>
              <a:t>態圖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10008" y="1760088"/>
            <a:ext cx="2528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static computation graph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14AF-6E0E-4ECD-A98B-7739776315F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50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</TotalTime>
  <Words>2896</Words>
  <Application>Microsoft Office PowerPoint</Application>
  <PresentationFormat>如螢幕大小 (4:3)</PresentationFormat>
  <Paragraphs>615</Paragraphs>
  <Slides>67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67</vt:i4>
      </vt:variant>
    </vt:vector>
  </HeadingPairs>
  <TitlesOfParts>
    <vt:vector size="78" baseType="lpstr">
      <vt:lpstr>等线</vt:lpstr>
      <vt:lpstr>Microsoft YaHei</vt:lpstr>
      <vt:lpstr>Roboto</vt:lpstr>
      <vt:lpstr>新細明體</vt:lpstr>
      <vt:lpstr>標楷體</vt:lpstr>
      <vt:lpstr>Arial</vt:lpstr>
      <vt:lpstr>Calibri</vt:lpstr>
      <vt:lpstr>Calibri Light</vt:lpstr>
      <vt:lpstr>Courier New</vt:lpstr>
      <vt:lpstr>Wingdings</vt:lpstr>
      <vt:lpstr>Office 佈景主題</vt:lpstr>
      <vt:lpstr>Tensorflow: From 1.x to 2.x</vt:lpstr>
      <vt:lpstr>Agenda</vt:lpstr>
      <vt:lpstr>PowerPoint 簡報</vt:lpstr>
      <vt:lpstr>Tensor</vt:lpstr>
      <vt:lpstr>PowerPoint 簡報</vt:lpstr>
      <vt:lpstr>PowerPoint 簡報</vt:lpstr>
      <vt:lpstr>PowerPoint 簡報</vt:lpstr>
      <vt:lpstr>Tensorflow版本</vt:lpstr>
      <vt:lpstr>TensorFlow computation models</vt:lpstr>
      <vt:lpstr>Matrix Multiplication or matrix product </vt:lpstr>
      <vt:lpstr>PowerPoint 簡報</vt:lpstr>
      <vt:lpstr>PowerPoint 簡報</vt:lpstr>
      <vt:lpstr>PowerPoint 簡報</vt:lpstr>
      <vt:lpstr>PowerPoint 簡報</vt:lpstr>
      <vt:lpstr>PowerPoint 簡報</vt:lpstr>
      <vt:lpstr>教學課程Tutorials</vt:lpstr>
      <vt:lpstr>Keras </vt:lpstr>
      <vt:lpstr>Youtube頻道: Inside TensorFlow</vt:lpstr>
      <vt:lpstr>PowerPoint 簡報</vt:lpstr>
      <vt:lpstr>PowerPoint 簡報</vt:lpstr>
      <vt:lpstr>PowerPoint 簡報</vt:lpstr>
      <vt:lpstr>tensorflow_datasets (tfds)</vt:lpstr>
      <vt:lpstr>PowerPoint 簡報</vt:lpstr>
      <vt:lpstr>TensorFlow Hub</vt:lpstr>
      <vt:lpstr>TensorFlow Hub</vt:lpstr>
      <vt:lpstr>Transfer Learning會展示…</vt:lpstr>
      <vt:lpstr>PowerPoint 簡報</vt:lpstr>
      <vt:lpstr>PowerPoint 簡報</vt:lpstr>
      <vt:lpstr>tf.data.Dataset API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產生dataset object</vt:lpstr>
      <vt:lpstr>PowerPoint 簡報</vt:lpstr>
      <vt:lpstr>產生dataset object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Tensorflow模型訓練技術</vt:lpstr>
      <vt:lpstr>tf.summary</vt:lpstr>
      <vt:lpstr>TensorBoard：TensorFlow 的視覺化工具包</vt:lpstr>
      <vt:lpstr>tf.distribute</vt:lpstr>
      <vt:lpstr>PowerPoint 簡報</vt:lpstr>
      <vt:lpstr>tf.GradientTape</vt:lpstr>
      <vt:lpstr>PowerPoint 簡報</vt:lpstr>
      <vt:lpstr>PowerPoint 簡報</vt:lpstr>
      <vt:lpstr>https://github.com/tensorflow/tensorflow/blob/r2.0/tensorflow/python/eager/backprop.py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</dc:title>
  <dc:creator>Ben Tseng</dc:creator>
  <cp:lastModifiedBy>Ben Tseng</cp:lastModifiedBy>
  <cp:revision>26</cp:revision>
  <dcterms:created xsi:type="dcterms:W3CDTF">2020-06-05T04:09:28Z</dcterms:created>
  <dcterms:modified xsi:type="dcterms:W3CDTF">2020-11-13T23:15:21Z</dcterms:modified>
</cp:coreProperties>
</file>