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4" r:id="rId6"/>
    <p:sldId id="268" r:id="rId7"/>
    <p:sldId id="267" r:id="rId8"/>
    <p:sldId id="270" r:id="rId9"/>
    <p:sldId id="269" r:id="rId10"/>
    <p:sldId id="271" r:id="rId11"/>
    <p:sldId id="258" r:id="rId12"/>
    <p:sldId id="272" r:id="rId13"/>
    <p:sldId id="273" r:id="rId14"/>
    <p:sldId id="265" r:id="rId15"/>
    <p:sldId id="266" r:id="rId16"/>
    <p:sldId id="260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C634-727F-4F0D-B62D-E6BE9644A270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207C-1360-47C2-A988-497CD9885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98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C634-727F-4F0D-B62D-E6BE9644A270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207C-1360-47C2-A988-497CD9885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81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C634-727F-4F0D-B62D-E6BE9644A270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207C-1360-47C2-A988-497CD9885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06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C634-727F-4F0D-B62D-E6BE9644A270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207C-1360-47C2-A988-497CD9885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32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C634-727F-4F0D-B62D-E6BE9644A270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207C-1360-47C2-A988-497CD9885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0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C634-727F-4F0D-B62D-E6BE9644A270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207C-1360-47C2-A988-497CD9885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79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C634-727F-4F0D-B62D-E6BE9644A270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207C-1360-47C2-A988-497CD9885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55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C634-727F-4F0D-B62D-E6BE9644A270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207C-1360-47C2-A988-497CD9885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4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C634-727F-4F0D-B62D-E6BE9644A270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207C-1360-47C2-A988-497CD9885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90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C634-727F-4F0D-B62D-E6BE9644A270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207C-1360-47C2-A988-497CD9885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79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C634-727F-4F0D-B62D-E6BE9644A270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207C-1360-47C2-A988-497CD9885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02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1C634-727F-4F0D-B62D-E6BE9644A270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207C-1360-47C2-A988-497CD9885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19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10755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IDS</a:t>
            </a:r>
            <a:r>
              <a:rPr lang="zh-TW" altLang="en-US" dirty="0" smtClean="0"/>
              <a:t>攻擊與偵測實務</a:t>
            </a:r>
            <a:r>
              <a:rPr lang="en-US" altLang="zh-TW" dirty="0" smtClean="0"/>
              <a:t>(1)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SYN flood</a:t>
            </a:r>
            <a:r>
              <a:rPr lang="zh-TW" altLang="en-US" dirty="0" smtClean="0"/>
              <a:t> </a:t>
            </a:r>
            <a:r>
              <a:rPr lang="en-US" altLang="zh-TW" dirty="0" smtClean="0"/>
              <a:t>DOS</a:t>
            </a:r>
            <a:r>
              <a:rPr lang="zh-TW" altLang="en-US" dirty="0" smtClean="0"/>
              <a:t> </a:t>
            </a:r>
            <a:endParaRPr lang="en-US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62556" y="116632"/>
            <a:ext cx="38164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dirty="0" err="1">
                <a:solidFill>
                  <a:prstClr val="black"/>
                </a:solidFill>
                <a:cs typeface="+mj-cs"/>
              </a:rPr>
              <a:t>MyFirstSecurity</a:t>
            </a:r>
            <a:endParaRPr lang="zh-TW" altLang="en-US" sz="4000" dirty="0">
              <a:solidFill>
                <a:prstClr val="black"/>
              </a:solidFill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0588" y="722085"/>
            <a:ext cx="3262432" cy="461665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資訊安全基礎實務課程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5239" y="1183750"/>
            <a:ext cx="3297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教育部資訊安全人才培育計畫</a:t>
            </a:r>
          </a:p>
          <a:p>
            <a:r>
              <a:rPr lang="zh-TW" altLang="en-US" dirty="0" smtClean="0"/>
              <a:t>資安實務示範課程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2901" y="6093295"/>
            <a:ext cx="8449249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Powered by 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崑山科技大學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+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 國立台南一中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2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260648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200" dirty="0"/>
          </a:p>
        </p:txBody>
      </p:sp>
      <p:sp>
        <p:nvSpPr>
          <p:cNvPr id="6" name="矩形 5"/>
          <p:cNvSpPr/>
          <p:nvPr/>
        </p:nvSpPr>
        <p:spPr>
          <a:xfrm>
            <a:off x="395536" y="313492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TW" altLang="en-US" sz="2800" dirty="0">
                <a:solidFill>
                  <a:prstClr val="white"/>
                </a:solidFill>
              </a:rPr>
              <a:t>使用</a:t>
            </a:r>
            <a:r>
              <a:rPr lang="en-US" altLang="zh-TW" sz="2800" dirty="0">
                <a:solidFill>
                  <a:prstClr val="white"/>
                </a:solidFill>
              </a:rPr>
              <a:t>hping3</a:t>
            </a:r>
            <a:r>
              <a:rPr lang="zh-TW" altLang="en-US" sz="2800" dirty="0" smtClean="0">
                <a:solidFill>
                  <a:prstClr val="white"/>
                </a:solidFill>
              </a:rPr>
              <a:t>進行</a:t>
            </a:r>
            <a:r>
              <a:rPr lang="en-US" altLang="zh-TW" sz="2800" dirty="0" smtClean="0">
                <a:solidFill>
                  <a:prstClr val="white"/>
                </a:solidFill>
              </a:rPr>
              <a:t>SYN </a:t>
            </a:r>
            <a:r>
              <a:rPr lang="en-US" altLang="zh-TW" sz="2800" dirty="0">
                <a:solidFill>
                  <a:prstClr val="white"/>
                </a:solidFill>
              </a:rPr>
              <a:t>flood</a:t>
            </a:r>
            <a:r>
              <a:rPr lang="zh-TW" altLang="en-US" sz="2800" dirty="0">
                <a:solidFill>
                  <a:prstClr val="white"/>
                </a:solidFill>
              </a:rPr>
              <a:t> </a:t>
            </a:r>
            <a:r>
              <a:rPr lang="en-US" altLang="zh-TW" sz="2800" dirty="0">
                <a:solidFill>
                  <a:prstClr val="white"/>
                </a:solidFill>
              </a:rPr>
              <a:t>DOS</a:t>
            </a:r>
            <a:r>
              <a:rPr lang="zh-TW" altLang="en-US" sz="2800" dirty="0">
                <a:solidFill>
                  <a:prstClr val="white"/>
                </a:solidFill>
              </a:rPr>
              <a:t> </a:t>
            </a:r>
            <a:r>
              <a:rPr lang="zh-TW" altLang="en-US" sz="2800" dirty="0" smtClean="0">
                <a:solidFill>
                  <a:prstClr val="white"/>
                </a:solidFill>
              </a:rPr>
              <a:t>攻擊</a:t>
            </a:r>
            <a:r>
              <a:rPr lang="zh-TW" altLang="en-US" sz="2800" dirty="0">
                <a:solidFill>
                  <a:prstClr val="white"/>
                </a:solidFill>
              </a:rPr>
              <a:t>測試</a:t>
            </a:r>
            <a:endParaRPr lang="zh-TW" altLang="en-US" sz="2800" dirty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3105835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dirty="0" smtClean="0">
                <a:solidFill>
                  <a:schemeClr val="bg1"/>
                </a:solidFill>
              </a:rPr>
              <a:t>http://man.linuxde.net/hping3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dirty="0" smtClean="0">
                <a:solidFill>
                  <a:schemeClr val="bg1"/>
                </a:solidFill>
              </a:rPr>
              <a:t>https://mochazz.github.io/2017/07/23/hping3/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dirty="0" smtClean="0">
                <a:solidFill>
                  <a:schemeClr val="bg1"/>
                </a:solidFill>
              </a:rPr>
              <a:t>https://blog.kkbruce.net/2010/08/hping.html#.W_vkIzgzaUk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9079" y="908720"/>
            <a:ext cx="3877985" cy="58477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solidFill>
                  <a:srgbClr val="FFFF00"/>
                </a:solidFill>
              </a:rPr>
              <a:t>參考資料與進階研讀</a:t>
            </a:r>
            <a:endParaRPr lang="zh-TW" alt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dirty="0"/>
              <a:t>測試</a:t>
            </a:r>
            <a:r>
              <a:rPr lang="zh-TW" altLang="en-US" sz="7200" dirty="0" smtClean="0"/>
              <a:t>環境</a:t>
            </a:r>
            <a:endParaRPr lang="zh-TW" altLang="en-US" sz="7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76347"/>
            <a:ext cx="28416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90712"/>
            <a:ext cx="3224764" cy="181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238138" y="6296857"/>
            <a:ext cx="2888804" cy="40011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測試環境</a:t>
            </a:r>
            <a:r>
              <a:rPr lang="en-US" altLang="zh-TW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:</a:t>
            </a:r>
            <a:r>
              <a:rPr lang="zh-TW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IDS201811.ova</a:t>
            </a:r>
            <a:endParaRPr lang="zh-TW" altLang="en-US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9580" y="6296857"/>
            <a:ext cx="3331938" cy="40011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測試環境</a:t>
            </a:r>
            <a:r>
              <a:rPr lang="en-US" altLang="zh-TW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:</a:t>
            </a:r>
            <a:r>
              <a:rPr lang="zh-TW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KALI_2018ver4.ova</a:t>
            </a:r>
            <a:endParaRPr lang="zh-TW" altLang="en-US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42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200" dirty="0"/>
          </a:p>
        </p:txBody>
      </p:sp>
      <p:sp>
        <p:nvSpPr>
          <p:cNvPr id="6" name="矩形 5"/>
          <p:cNvSpPr/>
          <p:nvPr/>
        </p:nvSpPr>
        <p:spPr>
          <a:xfrm>
            <a:off x="395536" y="313492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TW" altLang="en-US" sz="2800" dirty="0">
                <a:solidFill>
                  <a:prstClr val="white"/>
                </a:solidFill>
              </a:rPr>
              <a:t>使用</a:t>
            </a:r>
            <a:r>
              <a:rPr lang="en-US" altLang="zh-TW" sz="2800" dirty="0">
                <a:solidFill>
                  <a:prstClr val="white"/>
                </a:solidFill>
              </a:rPr>
              <a:t>hping3</a:t>
            </a:r>
            <a:r>
              <a:rPr lang="zh-TW" altLang="en-US" sz="2800" dirty="0" smtClean="0">
                <a:solidFill>
                  <a:prstClr val="white"/>
                </a:solidFill>
              </a:rPr>
              <a:t>進行</a:t>
            </a:r>
            <a:r>
              <a:rPr lang="en-US" altLang="zh-TW" sz="2800" dirty="0" smtClean="0">
                <a:solidFill>
                  <a:prstClr val="white"/>
                </a:solidFill>
              </a:rPr>
              <a:t>SYN </a:t>
            </a:r>
            <a:r>
              <a:rPr lang="en-US" altLang="zh-TW" sz="2800" dirty="0">
                <a:solidFill>
                  <a:prstClr val="white"/>
                </a:solidFill>
              </a:rPr>
              <a:t>flood</a:t>
            </a:r>
            <a:r>
              <a:rPr lang="zh-TW" altLang="en-US" sz="2800" dirty="0">
                <a:solidFill>
                  <a:prstClr val="white"/>
                </a:solidFill>
              </a:rPr>
              <a:t> </a:t>
            </a:r>
            <a:r>
              <a:rPr lang="en-US" altLang="zh-TW" sz="2800" dirty="0">
                <a:solidFill>
                  <a:prstClr val="white"/>
                </a:solidFill>
              </a:rPr>
              <a:t>DOS</a:t>
            </a:r>
            <a:r>
              <a:rPr lang="zh-TW" altLang="en-US" sz="2800" dirty="0">
                <a:solidFill>
                  <a:prstClr val="white"/>
                </a:solidFill>
              </a:rPr>
              <a:t> </a:t>
            </a:r>
            <a:r>
              <a:rPr lang="zh-TW" altLang="en-US" sz="2800" dirty="0" smtClean="0">
                <a:solidFill>
                  <a:prstClr val="white"/>
                </a:solidFill>
              </a:rPr>
              <a:t>攻擊</a:t>
            </a:r>
            <a:r>
              <a:rPr lang="zh-TW" altLang="en-US" sz="2800" dirty="0">
                <a:solidFill>
                  <a:prstClr val="white"/>
                </a:solidFill>
              </a:rPr>
              <a:t>測試</a:t>
            </a:r>
            <a:endParaRPr lang="zh-TW" altLang="en-US" sz="2800" dirty="0">
              <a:solidFill>
                <a:prstClr val="white"/>
              </a:solidFill>
            </a:endParaRPr>
          </a:p>
        </p:txBody>
      </p:sp>
      <p:pic>
        <p:nvPicPr>
          <p:cNvPr id="10" name="Picture 10" descr="ãsnort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268760"/>
            <a:ext cx="2370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419872" y="1756070"/>
            <a:ext cx="39998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>
                <a:solidFill>
                  <a:prstClr val="white"/>
                </a:solidFill>
              </a:rPr>
              <a:t>Snort</a:t>
            </a:r>
            <a:r>
              <a:rPr lang="zh-TW" altLang="en-US" sz="4800" dirty="0" smtClean="0">
                <a:solidFill>
                  <a:prstClr val="white"/>
                </a:solidFill>
              </a:rPr>
              <a:t>偵測規則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7402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200" dirty="0"/>
          </a:p>
        </p:txBody>
      </p:sp>
      <p:sp>
        <p:nvSpPr>
          <p:cNvPr id="6" name="矩形 5"/>
          <p:cNvSpPr/>
          <p:nvPr/>
        </p:nvSpPr>
        <p:spPr>
          <a:xfrm>
            <a:off x="395536" y="313492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TW" altLang="en-US" sz="2800" dirty="0">
                <a:solidFill>
                  <a:prstClr val="white"/>
                </a:solidFill>
              </a:rPr>
              <a:t>使用</a:t>
            </a:r>
            <a:r>
              <a:rPr lang="en-US" altLang="zh-TW" sz="2800" dirty="0">
                <a:solidFill>
                  <a:prstClr val="white"/>
                </a:solidFill>
              </a:rPr>
              <a:t>hping3</a:t>
            </a:r>
            <a:r>
              <a:rPr lang="zh-TW" altLang="en-US" sz="2800" dirty="0" smtClean="0">
                <a:solidFill>
                  <a:prstClr val="white"/>
                </a:solidFill>
              </a:rPr>
              <a:t>進行</a:t>
            </a:r>
            <a:r>
              <a:rPr lang="en-US" altLang="zh-TW" sz="2800" dirty="0" smtClean="0">
                <a:solidFill>
                  <a:prstClr val="white"/>
                </a:solidFill>
              </a:rPr>
              <a:t>SYN </a:t>
            </a:r>
            <a:r>
              <a:rPr lang="en-US" altLang="zh-TW" sz="2800" dirty="0">
                <a:solidFill>
                  <a:prstClr val="white"/>
                </a:solidFill>
              </a:rPr>
              <a:t>flood</a:t>
            </a:r>
            <a:r>
              <a:rPr lang="zh-TW" altLang="en-US" sz="2800" dirty="0">
                <a:solidFill>
                  <a:prstClr val="white"/>
                </a:solidFill>
              </a:rPr>
              <a:t> </a:t>
            </a:r>
            <a:r>
              <a:rPr lang="en-US" altLang="zh-TW" sz="2800" dirty="0">
                <a:solidFill>
                  <a:prstClr val="white"/>
                </a:solidFill>
              </a:rPr>
              <a:t>DOS</a:t>
            </a:r>
            <a:r>
              <a:rPr lang="zh-TW" altLang="en-US" sz="2800" dirty="0">
                <a:solidFill>
                  <a:prstClr val="white"/>
                </a:solidFill>
              </a:rPr>
              <a:t> </a:t>
            </a:r>
            <a:r>
              <a:rPr lang="zh-TW" altLang="en-US" sz="2800" dirty="0" smtClean="0">
                <a:solidFill>
                  <a:prstClr val="white"/>
                </a:solidFill>
              </a:rPr>
              <a:t>攻擊</a:t>
            </a:r>
            <a:r>
              <a:rPr lang="zh-TW" altLang="en-US" sz="2800" dirty="0">
                <a:solidFill>
                  <a:prstClr val="white"/>
                </a:solidFill>
              </a:rPr>
              <a:t>測試</a:t>
            </a:r>
            <a:endParaRPr lang="zh-TW" altLang="en-US" sz="2800" dirty="0">
              <a:solidFill>
                <a:prstClr val="white"/>
              </a:solidFill>
            </a:endParaRPr>
          </a:p>
        </p:txBody>
      </p:sp>
      <p:pic>
        <p:nvPicPr>
          <p:cNvPr id="10" name="Picture 10" descr="ãsnort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268760"/>
            <a:ext cx="2370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419872" y="175607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日誌分析</a:t>
            </a:r>
            <a:endParaRPr lang="zh-TW" altLang="en-US" sz="48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75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/>
              <a:t>SYN flood</a:t>
            </a:r>
            <a:r>
              <a:rPr lang="zh-TW" altLang="en-US" sz="7200" dirty="0" smtClean="0"/>
              <a:t> </a:t>
            </a:r>
            <a:r>
              <a:rPr lang="en-US" altLang="zh-TW" sz="7200" dirty="0" smtClean="0"/>
              <a:t>DOS</a:t>
            </a:r>
            <a:r>
              <a:rPr lang="zh-TW" altLang="en-US" sz="7200" dirty="0" smtClean="0"/>
              <a:t> </a:t>
            </a:r>
            <a:endParaRPr lang="en-US" altLang="zh-TW" sz="7200" dirty="0" smtClean="0"/>
          </a:p>
          <a:p>
            <a:pPr algn="ctr"/>
            <a:r>
              <a:rPr lang="zh-TW" altLang="en-US" sz="7200" dirty="0" smtClean="0"/>
              <a:t>防禦技術</a:t>
            </a:r>
            <a:endParaRPr lang="zh-TW" altLang="en-US" sz="7200" dirty="0"/>
          </a:p>
        </p:txBody>
      </p:sp>
      <p:sp>
        <p:nvSpPr>
          <p:cNvPr id="5" name="矩形 4"/>
          <p:cNvSpPr/>
          <p:nvPr/>
        </p:nvSpPr>
        <p:spPr>
          <a:xfrm>
            <a:off x="755576" y="5085184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RFC </a:t>
            </a:r>
            <a:r>
              <a:rPr lang="en-US" altLang="zh-TW" sz="2800" dirty="0" smtClean="0">
                <a:solidFill>
                  <a:schemeClr val="bg1"/>
                </a:solidFill>
              </a:rPr>
              <a:t>4987</a:t>
            </a:r>
          </a:p>
          <a:p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 SYN Flooding Attacks and Common Mitigations</a:t>
            </a:r>
          </a:p>
          <a:p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https://tools.ietf.org/html/rfc4987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405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200" dirty="0"/>
          </a:p>
        </p:txBody>
      </p:sp>
      <p:sp>
        <p:nvSpPr>
          <p:cNvPr id="5" name="矩形 4"/>
          <p:cNvSpPr/>
          <p:nvPr/>
        </p:nvSpPr>
        <p:spPr>
          <a:xfrm>
            <a:off x="574643" y="5517232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RFC </a:t>
            </a:r>
            <a:r>
              <a:rPr lang="en-US" altLang="zh-TW" sz="2000" dirty="0" smtClean="0">
                <a:solidFill>
                  <a:schemeClr val="bg1"/>
                </a:solidFill>
              </a:rPr>
              <a:t>4987</a:t>
            </a:r>
          </a:p>
          <a:p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 SYN Flooding Attacks and Common Mitigations</a:t>
            </a:r>
          </a:p>
          <a:p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https://tools.ietf.org/html/rfc4987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620688"/>
            <a:ext cx="7416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</a:rPr>
              <a:t>SYN flood DOS </a:t>
            </a:r>
            <a:r>
              <a:rPr lang="zh-TW" altLang="en-US" sz="4800" dirty="0" smtClean="0">
                <a:solidFill>
                  <a:schemeClr val="bg1"/>
                </a:solidFill>
              </a:rPr>
              <a:t>防禦技術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9632" y="1700808"/>
            <a:ext cx="61024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>
                <a:solidFill>
                  <a:schemeClr val="bg1"/>
                </a:solidFill>
              </a:rPr>
              <a:t>Filtering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>
                <a:solidFill>
                  <a:schemeClr val="bg1"/>
                </a:solidFill>
              </a:rPr>
              <a:t>Increasing Backlog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>
                <a:solidFill>
                  <a:schemeClr val="bg1"/>
                </a:solidFill>
              </a:rPr>
              <a:t>Reducing SYN-RECEIVED Timer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>
                <a:solidFill>
                  <a:schemeClr val="bg1"/>
                </a:solidFill>
              </a:rPr>
              <a:t>Recycling the Oldest Half-Open TCP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>
                <a:solidFill>
                  <a:schemeClr val="bg1"/>
                </a:solidFill>
              </a:rPr>
              <a:t>SYN Cache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>
                <a:solidFill>
                  <a:schemeClr val="bg1"/>
                </a:solidFill>
              </a:rPr>
              <a:t>SYN cookies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>
                <a:solidFill>
                  <a:schemeClr val="bg1"/>
                </a:solidFill>
              </a:rPr>
              <a:t>Hybrid Approaches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>
                <a:solidFill>
                  <a:schemeClr val="bg1"/>
                </a:solidFill>
              </a:rPr>
              <a:t>Firewalls and Proxies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60032" y="5162488"/>
            <a:ext cx="4118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https://en.wikipedia.org/wiki/SYN_flood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716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dirty="0" smtClean="0"/>
              <a:t>小小測驗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14697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dirty="0" smtClean="0"/>
              <a:t>課程單元目標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9983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/>
              <a:t>SYN flood</a:t>
            </a:r>
            <a:r>
              <a:rPr lang="zh-TW" altLang="en-US" sz="7200" dirty="0" smtClean="0"/>
              <a:t> </a:t>
            </a:r>
            <a:r>
              <a:rPr lang="en-US" altLang="zh-TW" sz="7200" dirty="0" smtClean="0"/>
              <a:t>DOS</a:t>
            </a:r>
            <a:r>
              <a:rPr lang="zh-TW" altLang="en-US" sz="7200" dirty="0" smtClean="0"/>
              <a:t> 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74355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200" dirty="0"/>
          </a:p>
        </p:txBody>
      </p:sp>
      <p:sp>
        <p:nvSpPr>
          <p:cNvPr id="5" name="矩形 4"/>
          <p:cNvSpPr/>
          <p:nvPr/>
        </p:nvSpPr>
        <p:spPr>
          <a:xfrm>
            <a:off x="827584" y="6021288"/>
            <a:ext cx="398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https://en.wikipedia.org/wiki/SYN_flood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404664"/>
            <a:ext cx="39472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800" dirty="0" smtClean="0">
                <a:solidFill>
                  <a:schemeClr val="bg1"/>
                </a:solidFill>
              </a:rPr>
              <a:t>SYN flood</a:t>
            </a:r>
            <a:r>
              <a:rPr lang="zh-TW" altLang="en-US" sz="4800" dirty="0" smtClean="0">
                <a:solidFill>
                  <a:schemeClr val="bg1"/>
                </a:solidFill>
              </a:rPr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DOS</a:t>
            </a:r>
            <a:r>
              <a:rPr lang="zh-TW" altLang="en-US" sz="4800" dirty="0" smtClean="0">
                <a:solidFill>
                  <a:schemeClr val="bg1"/>
                </a:solidFill>
              </a:rPr>
              <a:t> 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upload.wikimedia.org/wikipedia/commons/thumb/9/9a/Tcp_normal.svg/220px-Tcp_norm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20888"/>
            <a:ext cx="4837065" cy="349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403648" y="1556792"/>
            <a:ext cx="6587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正常</a:t>
            </a:r>
            <a:r>
              <a:rPr lang="zh-TW" altLang="en-US" sz="2800" dirty="0" smtClean="0">
                <a:solidFill>
                  <a:schemeClr val="bg1"/>
                </a:solidFill>
              </a:rPr>
              <a:t>的</a:t>
            </a:r>
            <a:r>
              <a:rPr lang="en-US" altLang="zh-TW" sz="2800" dirty="0" smtClean="0">
                <a:solidFill>
                  <a:schemeClr val="bg1"/>
                </a:solidFill>
              </a:rPr>
              <a:t>TCP</a:t>
            </a:r>
            <a:r>
              <a:rPr lang="zh-TW" altLang="en-US" sz="2800" dirty="0" smtClean="0">
                <a:solidFill>
                  <a:schemeClr val="bg1"/>
                </a:solidFill>
              </a:rPr>
              <a:t>三向交握</a:t>
            </a:r>
            <a:r>
              <a:rPr lang="en-US" altLang="zh-TW" sz="2800" dirty="0" smtClean="0">
                <a:solidFill>
                  <a:schemeClr val="bg1"/>
                </a:solidFill>
              </a:rPr>
              <a:t>(three-way handshake)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5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200" dirty="0"/>
          </a:p>
        </p:txBody>
      </p:sp>
      <p:sp>
        <p:nvSpPr>
          <p:cNvPr id="5" name="矩形 4"/>
          <p:cNvSpPr/>
          <p:nvPr/>
        </p:nvSpPr>
        <p:spPr>
          <a:xfrm>
            <a:off x="323528" y="6205954"/>
            <a:ext cx="398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https://en.wikipedia.org/wiki/SYN_flood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404664"/>
            <a:ext cx="39472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800" dirty="0" smtClean="0">
                <a:solidFill>
                  <a:schemeClr val="bg1"/>
                </a:solidFill>
              </a:rPr>
              <a:t>SYN flood</a:t>
            </a:r>
            <a:r>
              <a:rPr lang="zh-TW" altLang="en-US" sz="4800" dirty="0" smtClean="0">
                <a:solidFill>
                  <a:schemeClr val="bg1"/>
                </a:solidFill>
              </a:rPr>
              <a:t> </a:t>
            </a:r>
            <a:r>
              <a:rPr lang="en-US" altLang="zh-TW" sz="4800" dirty="0" smtClean="0">
                <a:solidFill>
                  <a:schemeClr val="bg1"/>
                </a:solidFill>
              </a:rPr>
              <a:t>DOS</a:t>
            </a:r>
            <a:r>
              <a:rPr lang="zh-TW" altLang="en-US" sz="4800" dirty="0" smtClean="0">
                <a:solidFill>
                  <a:schemeClr val="bg1"/>
                </a:solidFill>
              </a:rPr>
              <a:t> 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43" y="1123295"/>
            <a:ext cx="419100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38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dirty="0" smtClean="0"/>
              <a:t>使用</a:t>
            </a:r>
            <a:r>
              <a:rPr lang="en-US" altLang="zh-TW" sz="7200" dirty="0" smtClean="0"/>
              <a:t>hping3</a:t>
            </a:r>
            <a:r>
              <a:rPr lang="zh-TW" altLang="en-US" sz="7200" dirty="0" smtClean="0"/>
              <a:t>進行</a:t>
            </a:r>
            <a:endParaRPr lang="en-US" altLang="zh-TW" sz="7200" dirty="0" smtClean="0"/>
          </a:p>
          <a:p>
            <a:pPr algn="ctr"/>
            <a:r>
              <a:rPr lang="en-US" altLang="zh-TW" sz="7200" dirty="0" smtClean="0"/>
              <a:t>SYN flood</a:t>
            </a:r>
            <a:r>
              <a:rPr lang="zh-TW" altLang="en-US" sz="7200" dirty="0" smtClean="0"/>
              <a:t> </a:t>
            </a:r>
            <a:r>
              <a:rPr lang="en-US" altLang="zh-TW" sz="7200" dirty="0" smtClean="0"/>
              <a:t>DOS</a:t>
            </a:r>
            <a:r>
              <a:rPr lang="zh-TW" altLang="en-US" sz="7200" dirty="0" smtClean="0"/>
              <a:t> </a:t>
            </a:r>
            <a:endParaRPr lang="en-US" altLang="zh-TW" sz="7200" dirty="0" smtClean="0"/>
          </a:p>
          <a:p>
            <a:pPr algn="ctr"/>
            <a:r>
              <a:rPr lang="zh-TW" altLang="en-US" sz="7200" dirty="0" smtClean="0"/>
              <a:t>攻擊測試</a:t>
            </a:r>
            <a:endParaRPr lang="zh-TW" altLang="en-US" sz="7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4" t="19655" r="22122" b="29404"/>
          <a:stretch/>
        </p:blipFill>
        <p:spPr bwMode="auto">
          <a:xfrm>
            <a:off x="755576" y="5229200"/>
            <a:ext cx="2586446" cy="1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37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200" dirty="0"/>
          </a:p>
        </p:txBody>
      </p:sp>
      <p:sp>
        <p:nvSpPr>
          <p:cNvPr id="6" name="矩形 5"/>
          <p:cNvSpPr/>
          <p:nvPr/>
        </p:nvSpPr>
        <p:spPr>
          <a:xfrm>
            <a:off x="395536" y="313492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TW" altLang="en-US" sz="2800" dirty="0">
                <a:solidFill>
                  <a:prstClr val="white"/>
                </a:solidFill>
              </a:rPr>
              <a:t>使用</a:t>
            </a:r>
            <a:r>
              <a:rPr lang="en-US" altLang="zh-TW" sz="2800" dirty="0">
                <a:solidFill>
                  <a:prstClr val="white"/>
                </a:solidFill>
              </a:rPr>
              <a:t>hping3</a:t>
            </a:r>
            <a:r>
              <a:rPr lang="zh-TW" altLang="en-US" sz="2800" dirty="0" smtClean="0">
                <a:solidFill>
                  <a:prstClr val="white"/>
                </a:solidFill>
              </a:rPr>
              <a:t>進行</a:t>
            </a:r>
            <a:r>
              <a:rPr lang="en-US" altLang="zh-TW" sz="2800" dirty="0" smtClean="0">
                <a:solidFill>
                  <a:prstClr val="white"/>
                </a:solidFill>
              </a:rPr>
              <a:t>SYN </a:t>
            </a:r>
            <a:r>
              <a:rPr lang="en-US" altLang="zh-TW" sz="2800" dirty="0">
                <a:solidFill>
                  <a:prstClr val="white"/>
                </a:solidFill>
              </a:rPr>
              <a:t>flood</a:t>
            </a:r>
            <a:r>
              <a:rPr lang="zh-TW" altLang="en-US" sz="2800" dirty="0">
                <a:solidFill>
                  <a:prstClr val="white"/>
                </a:solidFill>
              </a:rPr>
              <a:t> </a:t>
            </a:r>
            <a:r>
              <a:rPr lang="en-US" altLang="zh-TW" sz="2800" dirty="0">
                <a:solidFill>
                  <a:prstClr val="white"/>
                </a:solidFill>
              </a:rPr>
              <a:t>DOS</a:t>
            </a:r>
            <a:r>
              <a:rPr lang="zh-TW" altLang="en-US" sz="2800" dirty="0">
                <a:solidFill>
                  <a:prstClr val="white"/>
                </a:solidFill>
              </a:rPr>
              <a:t> </a:t>
            </a:r>
            <a:r>
              <a:rPr lang="zh-TW" altLang="en-US" sz="2800" dirty="0" smtClean="0">
                <a:solidFill>
                  <a:prstClr val="white"/>
                </a:solidFill>
              </a:rPr>
              <a:t>攻擊</a:t>
            </a:r>
            <a:r>
              <a:rPr lang="zh-TW" altLang="en-US" sz="2800" dirty="0">
                <a:solidFill>
                  <a:prstClr val="white"/>
                </a:solidFill>
              </a:rPr>
              <a:t>測試</a:t>
            </a:r>
            <a:endParaRPr lang="zh-TW" altLang="en-US" sz="2800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2636912"/>
            <a:ext cx="763284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chemeClr val="bg1"/>
                </a:solidFill>
              </a:rPr>
              <a:t>hping3</a:t>
            </a:r>
            <a:r>
              <a:rPr lang="zh-TW" altLang="en-US" sz="2400" dirty="0" smtClean="0">
                <a:solidFill>
                  <a:schemeClr val="bg1"/>
                </a:solidFill>
              </a:rPr>
              <a:t>是一款免費的封包生成器和分析器。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solidFill>
                  <a:schemeClr val="bg1"/>
                </a:solidFill>
              </a:rPr>
              <a:t>功能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</a:rPr>
              <a:t>可用于安全稽核、防火牆規則測試、網路測試、埠掃描、性能測試，壓力測試</a:t>
            </a:r>
            <a:r>
              <a:rPr lang="en-US" altLang="zh-TW" sz="2400" dirty="0" smtClean="0">
                <a:solidFill>
                  <a:schemeClr val="bg1"/>
                </a:solidFill>
              </a:rPr>
              <a:t>(DOS)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chemeClr val="bg1"/>
                </a:solidFill>
              </a:rPr>
              <a:t>Kali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linux</a:t>
            </a:r>
            <a:r>
              <a:rPr lang="zh-TW" altLang="en-US" sz="2400" dirty="0" smtClean="0">
                <a:solidFill>
                  <a:schemeClr val="bg1"/>
                </a:solidFill>
              </a:rPr>
              <a:t>已整合</a:t>
            </a:r>
            <a:r>
              <a:rPr lang="en-US" altLang="zh-TW" sz="2400" dirty="0" smtClean="0">
                <a:solidFill>
                  <a:prstClr val="white"/>
                </a:solidFill>
              </a:rPr>
              <a:t>hping3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</a:rPr>
              <a:t>     </a:t>
            </a:r>
            <a:r>
              <a:rPr lang="en-US" altLang="zh-TW" sz="2400" dirty="0" smtClean="0">
                <a:solidFill>
                  <a:schemeClr val="bg1"/>
                </a:solidFill>
              </a:rPr>
              <a:t>https://tools.kali.org/information-gathering/hping3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solidFill>
                  <a:schemeClr val="bg1"/>
                </a:solidFill>
              </a:rPr>
              <a:t>特色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solidFill>
                  <a:schemeClr val="bg1"/>
                </a:solidFill>
              </a:rPr>
              <a:t>幾乎可以發送任意類型的</a:t>
            </a:r>
            <a:r>
              <a:rPr lang="en-US" altLang="zh-TW" sz="2400" dirty="0" smtClean="0">
                <a:solidFill>
                  <a:schemeClr val="bg1"/>
                </a:solidFill>
              </a:rPr>
              <a:t>TCP/IP</a:t>
            </a:r>
            <a:r>
              <a:rPr lang="zh-TW" altLang="en-US" sz="2400" dirty="0" smtClean="0">
                <a:solidFill>
                  <a:schemeClr val="bg1"/>
                </a:solidFill>
              </a:rPr>
              <a:t>資料包。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solidFill>
                  <a:schemeClr val="bg1"/>
                </a:solidFill>
              </a:rPr>
              <a:t>功能強大但是每次只能向一個</a:t>
            </a:r>
            <a:r>
              <a:rPr lang="en-US" altLang="zh-TW" sz="2400" dirty="0" smtClean="0">
                <a:solidFill>
                  <a:schemeClr val="bg1"/>
                </a:solidFill>
              </a:rPr>
              <a:t>IP</a:t>
            </a:r>
            <a:r>
              <a:rPr lang="zh-TW" altLang="en-US" sz="2400" dirty="0" smtClean="0">
                <a:solidFill>
                  <a:schemeClr val="bg1"/>
                </a:solidFill>
              </a:rPr>
              <a:t>位址發送資料包，還能夠在兩個相互包含的通道之間傳送檔。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58184"/>
            <a:ext cx="14287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055503" y="1980860"/>
            <a:ext cx="4373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</a:rPr>
              <a:t>官方網址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  <a:r>
              <a:rPr lang="en-US" altLang="zh-TW" sz="2400" dirty="0" smtClean="0">
                <a:solidFill>
                  <a:schemeClr val="bg1"/>
                </a:solidFill>
              </a:rPr>
              <a:t>http://www.hping.org/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4" t="19655" r="22122" b="29404"/>
          <a:stretch/>
        </p:blipFill>
        <p:spPr bwMode="auto">
          <a:xfrm>
            <a:off x="6372200" y="925364"/>
            <a:ext cx="2586446" cy="1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6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200" dirty="0"/>
          </a:p>
        </p:txBody>
      </p:sp>
      <p:sp>
        <p:nvSpPr>
          <p:cNvPr id="6" name="矩形 5"/>
          <p:cNvSpPr/>
          <p:nvPr/>
        </p:nvSpPr>
        <p:spPr>
          <a:xfrm>
            <a:off x="395536" y="313492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TW" altLang="en-US" sz="2800" dirty="0">
                <a:solidFill>
                  <a:prstClr val="white"/>
                </a:solidFill>
              </a:rPr>
              <a:t>使用</a:t>
            </a:r>
            <a:r>
              <a:rPr lang="en-US" altLang="zh-TW" sz="2800" dirty="0">
                <a:solidFill>
                  <a:prstClr val="white"/>
                </a:solidFill>
              </a:rPr>
              <a:t>hping3</a:t>
            </a:r>
            <a:r>
              <a:rPr lang="zh-TW" altLang="en-US" sz="2800" dirty="0" smtClean="0">
                <a:solidFill>
                  <a:prstClr val="white"/>
                </a:solidFill>
              </a:rPr>
              <a:t>進行</a:t>
            </a:r>
            <a:r>
              <a:rPr lang="en-US" altLang="zh-TW" sz="2800" dirty="0" smtClean="0">
                <a:solidFill>
                  <a:prstClr val="white"/>
                </a:solidFill>
              </a:rPr>
              <a:t>SYN </a:t>
            </a:r>
            <a:r>
              <a:rPr lang="en-US" altLang="zh-TW" sz="2800" dirty="0">
                <a:solidFill>
                  <a:prstClr val="white"/>
                </a:solidFill>
              </a:rPr>
              <a:t>flood</a:t>
            </a:r>
            <a:r>
              <a:rPr lang="zh-TW" altLang="en-US" sz="2800" dirty="0">
                <a:solidFill>
                  <a:prstClr val="white"/>
                </a:solidFill>
              </a:rPr>
              <a:t> </a:t>
            </a:r>
            <a:r>
              <a:rPr lang="en-US" altLang="zh-TW" sz="2800" dirty="0">
                <a:solidFill>
                  <a:prstClr val="white"/>
                </a:solidFill>
              </a:rPr>
              <a:t>DOS</a:t>
            </a:r>
            <a:r>
              <a:rPr lang="zh-TW" altLang="en-US" sz="2800" dirty="0">
                <a:solidFill>
                  <a:prstClr val="white"/>
                </a:solidFill>
              </a:rPr>
              <a:t> </a:t>
            </a:r>
            <a:r>
              <a:rPr lang="zh-TW" altLang="en-US" sz="2800" dirty="0" smtClean="0">
                <a:solidFill>
                  <a:prstClr val="white"/>
                </a:solidFill>
              </a:rPr>
              <a:t>攻擊</a:t>
            </a:r>
            <a:r>
              <a:rPr lang="zh-TW" altLang="en-US" sz="2800" dirty="0">
                <a:solidFill>
                  <a:prstClr val="white"/>
                </a:solidFill>
              </a:rPr>
              <a:t>測試</a:t>
            </a:r>
            <a:endParaRPr lang="zh-TW" altLang="en-US" sz="2800" dirty="0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79" y="980728"/>
            <a:ext cx="7280236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1560" y="6381328"/>
            <a:ext cx="3508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http://man.linuxde.net/hping3</a:t>
            </a:r>
            <a:endParaRPr lang="zh-TW" altLang="en-US" sz="20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414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200" dirty="0"/>
          </a:p>
        </p:txBody>
      </p:sp>
      <p:sp>
        <p:nvSpPr>
          <p:cNvPr id="6" name="矩形 5"/>
          <p:cNvSpPr/>
          <p:nvPr/>
        </p:nvSpPr>
        <p:spPr>
          <a:xfrm>
            <a:off x="395536" y="313492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TW" altLang="en-US" sz="2800" dirty="0">
                <a:solidFill>
                  <a:prstClr val="white"/>
                </a:solidFill>
              </a:rPr>
              <a:t>使用</a:t>
            </a:r>
            <a:r>
              <a:rPr lang="en-US" altLang="zh-TW" sz="2800" dirty="0">
                <a:solidFill>
                  <a:prstClr val="white"/>
                </a:solidFill>
              </a:rPr>
              <a:t>hping3</a:t>
            </a:r>
            <a:r>
              <a:rPr lang="zh-TW" altLang="en-US" sz="2800" dirty="0" smtClean="0">
                <a:solidFill>
                  <a:prstClr val="white"/>
                </a:solidFill>
              </a:rPr>
              <a:t>進行</a:t>
            </a:r>
            <a:r>
              <a:rPr lang="en-US" altLang="zh-TW" sz="2800" dirty="0" smtClean="0">
                <a:solidFill>
                  <a:prstClr val="white"/>
                </a:solidFill>
              </a:rPr>
              <a:t>SYN </a:t>
            </a:r>
            <a:r>
              <a:rPr lang="en-US" altLang="zh-TW" sz="2800" dirty="0">
                <a:solidFill>
                  <a:prstClr val="white"/>
                </a:solidFill>
              </a:rPr>
              <a:t>flood</a:t>
            </a:r>
            <a:r>
              <a:rPr lang="zh-TW" altLang="en-US" sz="2800" dirty="0">
                <a:solidFill>
                  <a:prstClr val="white"/>
                </a:solidFill>
              </a:rPr>
              <a:t> </a:t>
            </a:r>
            <a:r>
              <a:rPr lang="en-US" altLang="zh-TW" sz="2800" dirty="0">
                <a:solidFill>
                  <a:prstClr val="white"/>
                </a:solidFill>
              </a:rPr>
              <a:t>DOS</a:t>
            </a:r>
            <a:r>
              <a:rPr lang="zh-TW" altLang="en-US" sz="2800" dirty="0">
                <a:solidFill>
                  <a:prstClr val="white"/>
                </a:solidFill>
              </a:rPr>
              <a:t> </a:t>
            </a:r>
            <a:r>
              <a:rPr lang="zh-TW" altLang="en-US" sz="2800" dirty="0" smtClean="0">
                <a:solidFill>
                  <a:prstClr val="white"/>
                </a:solidFill>
              </a:rPr>
              <a:t>攻擊</a:t>
            </a:r>
            <a:r>
              <a:rPr lang="zh-TW" altLang="en-US" sz="2800" dirty="0">
                <a:solidFill>
                  <a:prstClr val="white"/>
                </a:solidFill>
              </a:rPr>
              <a:t>測試</a:t>
            </a:r>
            <a:endParaRPr lang="zh-TW" altLang="en-US" sz="2800" dirty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404" y="3044279"/>
            <a:ext cx="86918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>
                <a:solidFill>
                  <a:schemeClr val="bg1"/>
                </a:solidFill>
              </a:rPr>
              <a:t>hping3 </a:t>
            </a:r>
            <a:r>
              <a:rPr lang="en-US" altLang="zh-TW" sz="4400" dirty="0" smtClean="0">
                <a:solidFill>
                  <a:srgbClr val="92D050"/>
                </a:solidFill>
              </a:rPr>
              <a:t>-S </a:t>
            </a:r>
            <a:r>
              <a:rPr lang="en-US" altLang="zh-TW" sz="4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-p 80 </a:t>
            </a:r>
            <a:r>
              <a:rPr lang="en-US" altLang="zh-TW" sz="4400" dirty="0" smtClean="0">
                <a:solidFill>
                  <a:srgbClr val="00B0F0"/>
                </a:solidFill>
              </a:rPr>
              <a:t>--flood </a:t>
            </a:r>
            <a:r>
              <a:rPr lang="en-US" altLang="zh-TW" sz="4400" dirty="0" smtClean="0">
                <a:solidFill>
                  <a:srgbClr val="FFFF00"/>
                </a:solidFill>
              </a:rPr>
              <a:t>192.168.3.102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2120" y="2397948"/>
            <a:ext cx="23358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FFFF00"/>
                </a:solidFill>
              </a:rPr>
              <a:t>被攻擊的機器 </a:t>
            </a:r>
            <a:r>
              <a:rPr lang="en-US" altLang="zh-TW" sz="2400" dirty="0" smtClean="0">
                <a:solidFill>
                  <a:srgbClr val="FFFF00"/>
                </a:solidFill>
              </a:rPr>
              <a:t>IP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81" y="4149080"/>
            <a:ext cx="3224764" cy="181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14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322</Words>
  <Application>Microsoft Office PowerPoint</Application>
  <PresentationFormat>如螢幕大小 (4:3)</PresentationFormat>
  <Paragraphs>62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IDS攻擊與偵測實務(1)  SYN flood DOS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IDS攻擊與偵測實務(1)  SYN flood DOS</dc:title>
  <dc:creator>TB</dc:creator>
  <cp:lastModifiedBy>TB</cp:lastModifiedBy>
  <cp:revision>5</cp:revision>
  <dcterms:created xsi:type="dcterms:W3CDTF">2018-11-26T12:00:34Z</dcterms:created>
  <dcterms:modified xsi:type="dcterms:W3CDTF">2018-11-26T12:44:06Z</dcterms:modified>
</cp:coreProperties>
</file>