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9" r:id="rId4"/>
    <p:sldId id="394" r:id="rId5"/>
    <p:sldId id="388" r:id="rId6"/>
    <p:sldId id="389" r:id="rId7"/>
    <p:sldId id="391" r:id="rId8"/>
    <p:sldId id="393" r:id="rId9"/>
    <p:sldId id="392" r:id="rId10"/>
    <p:sldId id="395" r:id="rId11"/>
    <p:sldId id="396" r:id="rId12"/>
    <p:sldId id="397" r:id="rId13"/>
    <p:sldId id="398" r:id="rId14"/>
    <p:sldId id="399" r:id="rId15"/>
    <p:sldId id="400" r:id="rId16"/>
    <p:sldId id="402" r:id="rId17"/>
    <p:sldId id="401" r:id="rId18"/>
    <p:sldId id="407" r:id="rId19"/>
    <p:sldId id="404" r:id="rId20"/>
    <p:sldId id="403" r:id="rId21"/>
    <p:sldId id="405" r:id="rId22"/>
    <p:sldId id="40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2018/2/9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76865" y="169077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800" b="1" dirty="0" err="1"/>
              <a:t>Iot</a:t>
            </a:r>
            <a:r>
              <a:rPr lang="en-US" altLang="zh-TW" sz="4800" b="1" dirty="0"/>
              <a:t> Honeypot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610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0" dirty="0" err="1" smtClean="0"/>
              <a:t>ssh</a:t>
            </a:r>
            <a:r>
              <a:rPr lang="en-US" altLang="zh-TW" sz="7000" dirty="0" smtClean="0"/>
              <a:t> honeypot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06965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https://github.com/desaster/kippo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222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Kippo</a:t>
            </a:r>
            <a:r>
              <a:rPr lang="en-US" altLang="zh-TW" sz="4800" b="1" dirty="0" smtClean="0"/>
              <a:t> </a:t>
            </a:r>
            <a:r>
              <a:rPr lang="en-US" altLang="zh-TW" sz="4800" b="1" dirty="0" err="1"/>
              <a:t>ssh</a:t>
            </a:r>
            <a:r>
              <a:rPr lang="en-US" altLang="zh-TW" sz="4800" b="1" dirty="0" smtClean="0"/>
              <a:t> honeypot</a:t>
            </a:r>
            <a:endParaRPr lang="en-US" altLang="zh-TW" sz="4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49" y="1361135"/>
            <a:ext cx="76962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904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Install </a:t>
            </a:r>
            <a:r>
              <a:rPr lang="en-US" altLang="zh-TW" sz="4800" b="1" dirty="0" err="1"/>
              <a:t>kippo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honeypot</a:t>
            </a:r>
            <a:endParaRPr lang="en-US" altLang="zh-TW" sz="4800" b="1" dirty="0"/>
          </a:p>
        </p:txBody>
      </p:sp>
      <p:sp>
        <p:nvSpPr>
          <p:cNvPr id="4" name="矩形 3"/>
          <p:cNvSpPr/>
          <p:nvPr/>
        </p:nvSpPr>
        <p:spPr>
          <a:xfrm>
            <a:off x="417791" y="1223564"/>
            <a:ext cx="107965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000" dirty="0"/>
          </a:p>
          <a:p>
            <a:r>
              <a:rPr lang="zh-TW" altLang="en-US" sz="2000" dirty="0"/>
              <a:t>git clone </a:t>
            </a:r>
            <a:r>
              <a:rPr lang="en-US" altLang="zh-TW" sz="2000" dirty="0"/>
              <a:t>https://github.com/desaster/kippo.git </a:t>
            </a:r>
            <a:endParaRPr lang="en-US" altLang="zh-TW" sz="2000" dirty="0" smtClean="0"/>
          </a:p>
          <a:p>
            <a:r>
              <a:rPr lang="zh-TW" altLang="en-US" sz="2000" dirty="0" smtClean="0"/>
              <a:t>cd </a:t>
            </a:r>
            <a:r>
              <a:rPr lang="en-US" altLang="zh-TW" sz="2000" dirty="0" err="1" smtClean="0"/>
              <a:t>kippo</a:t>
            </a:r>
            <a:r>
              <a:rPr lang="en-US" altLang="zh-TW" sz="2000" dirty="0" smtClean="0"/>
              <a:t>/</a:t>
            </a:r>
          </a:p>
          <a:p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17791" y="2972580"/>
            <a:ext cx="2255279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/>
              <a:t>[</a:t>
            </a:r>
            <a:r>
              <a:rPr lang="en-US" altLang="zh-TW" sz="2000" dirty="0" err="1"/>
              <a:t>database_mysql</a:t>
            </a:r>
            <a:r>
              <a:rPr lang="en-US" altLang="zh-TW" sz="2000" dirty="0"/>
              <a:t>]</a:t>
            </a:r>
          </a:p>
          <a:p>
            <a:r>
              <a:rPr lang="en-US" altLang="zh-TW" sz="2000" dirty="0"/>
              <a:t>host = localhost</a:t>
            </a:r>
          </a:p>
          <a:p>
            <a:r>
              <a:rPr lang="en-US" altLang="zh-TW" sz="2000" dirty="0"/>
              <a:t>database = </a:t>
            </a:r>
            <a:r>
              <a:rPr lang="en-US" altLang="zh-TW" sz="2000" dirty="0" err="1"/>
              <a:t>kippo</a:t>
            </a:r>
            <a:endParaRPr lang="en-US" altLang="zh-TW" sz="2000" dirty="0"/>
          </a:p>
          <a:p>
            <a:r>
              <a:rPr lang="en-US" altLang="zh-TW" sz="2000" dirty="0"/>
              <a:t>username = </a:t>
            </a:r>
            <a:r>
              <a:rPr lang="en-US" altLang="zh-TW" sz="2000" dirty="0" err="1"/>
              <a:t>kippo</a:t>
            </a:r>
            <a:endParaRPr lang="en-US" altLang="zh-TW" sz="2000" dirty="0"/>
          </a:p>
          <a:p>
            <a:r>
              <a:rPr lang="en-US" altLang="zh-TW" sz="2000" dirty="0"/>
              <a:t>password = </a:t>
            </a:r>
            <a:r>
              <a:rPr lang="en-US" altLang="zh-TW" sz="2000" dirty="0" err="1"/>
              <a:t>kippo</a:t>
            </a:r>
            <a:endParaRPr lang="en-US" altLang="zh-TW" sz="2000" dirty="0"/>
          </a:p>
          <a:p>
            <a:r>
              <a:rPr lang="en-US" altLang="zh-TW" sz="2000" dirty="0"/>
              <a:t>port = 3306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17791" y="2531129"/>
            <a:ext cx="142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vim kippo.cfg</a:t>
            </a:r>
          </a:p>
        </p:txBody>
      </p:sp>
    </p:spTree>
    <p:extLst>
      <p:ext uri="{BB962C8B-B14F-4D97-AF65-F5344CB8AC3E}">
        <p14:creationId xmlns:p14="http://schemas.microsoft.com/office/powerpoint/2010/main" val="12109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6760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Start </a:t>
            </a:r>
            <a:r>
              <a:rPr lang="en-US" altLang="zh-TW" sz="4800" b="1" dirty="0" err="1" smtClean="0"/>
              <a:t>ssh</a:t>
            </a:r>
            <a:r>
              <a:rPr lang="en-US" altLang="zh-TW" sz="4800" b="1" dirty="0" smtClean="0"/>
              <a:t> honeypot Server</a:t>
            </a:r>
            <a:endParaRPr lang="en-US" altLang="zh-TW" sz="4800" b="1" dirty="0"/>
          </a:p>
        </p:txBody>
      </p:sp>
      <p:sp>
        <p:nvSpPr>
          <p:cNvPr id="8" name="矩形 7"/>
          <p:cNvSpPr/>
          <p:nvPr/>
        </p:nvSpPr>
        <p:spPr>
          <a:xfrm>
            <a:off x="323527" y="1449612"/>
            <a:ext cx="1124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./start.sh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849722"/>
            <a:ext cx="683919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8322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ssh</a:t>
            </a:r>
            <a:r>
              <a:rPr lang="en-US" altLang="zh-TW" sz="4800" b="1" dirty="0" smtClean="0"/>
              <a:t> Honeypot Client Connection</a:t>
            </a:r>
            <a:endParaRPr lang="en-US" altLang="zh-TW" sz="4800" b="1" dirty="0"/>
          </a:p>
        </p:txBody>
      </p:sp>
      <p:pic>
        <p:nvPicPr>
          <p:cNvPr id="2052" name="Picture 4" descr="「kali linux 2017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38" y="4589911"/>
            <a:ext cx="2744787" cy="9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13" y="2101228"/>
            <a:ext cx="2199203" cy="1635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81513" y="1485684"/>
            <a:ext cx="2242089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000" dirty="0"/>
              <a:t>Iot Honeypot</a:t>
            </a:r>
          </a:p>
        </p:txBody>
      </p:sp>
      <p:sp>
        <p:nvSpPr>
          <p:cNvPr id="11" name="向右箭號 10"/>
          <p:cNvSpPr/>
          <p:nvPr/>
        </p:nvSpPr>
        <p:spPr>
          <a:xfrm rot="18904450">
            <a:off x="8004604" y="3455645"/>
            <a:ext cx="1328738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86234" y="3367667"/>
            <a:ext cx="603050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500" dirty="0" err="1" smtClean="0"/>
              <a:t>ssh</a:t>
            </a:r>
            <a:endParaRPr lang="zh-TW" altLang="en-US" sz="25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3" y="2518757"/>
            <a:ext cx="4821210" cy="25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4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0" dirty="0"/>
              <a:t>S</a:t>
            </a:r>
            <a:r>
              <a:rPr lang="en-US" altLang="zh-TW" sz="7000" dirty="0" smtClean="0"/>
              <a:t>ave </a:t>
            </a:r>
            <a:r>
              <a:rPr lang="en-US" altLang="zh-TW" sz="7000" dirty="0" err="1"/>
              <a:t>D</a:t>
            </a:r>
            <a:r>
              <a:rPr lang="en-US" altLang="zh-TW" sz="7000" dirty="0" err="1" smtClean="0"/>
              <a:t>ataSet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3619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18" y="1328866"/>
            <a:ext cx="6096000" cy="550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MySQLdb</a:t>
            </a:r>
            <a:r>
              <a:rPr lang="en-US" altLang="zh-TW" sz="1600" dirty="0"/>
              <a:t> as </a:t>
            </a:r>
            <a:r>
              <a:rPr lang="en-US" altLang="zh-TW" sz="1600" dirty="0" err="1"/>
              <a:t>dbapi</a:t>
            </a:r>
            <a:endParaRPr lang="en-US" altLang="zh-TW" sz="1600" dirty="0"/>
          </a:p>
          <a:p>
            <a:r>
              <a:rPr lang="en-US" altLang="zh-TW" sz="1600" dirty="0"/>
              <a:t>import sys</a:t>
            </a:r>
          </a:p>
          <a:p>
            <a:r>
              <a:rPr lang="en-US" altLang="zh-TW" sz="1600" dirty="0"/>
              <a:t>import csv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dbServer</a:t>
            </a:r>
            <a:r>
              <a:rPr lang="en-US" altLang="zh-TW" sz="1600" dirty="0"/>
              <a:t>='192.168.2.76'</a:t>
            </a:r>
          </a:p>
          <a:p>
            <a:r>
              <a:rPr lang="en-US" altLang="zh-TW" sz="1600" dirty="0" err="1"/>
              <a:t>dbUser</a:t>
            </a:r>
            <a:r>
              <a:rPr lang="en-US" altLang="zh-TW" sz="1600" dirty="0"/>
              <a:t>='</a:t>
            </a:r>
            <a:r>
              <a:rPr lang="en-US" altLang="zh-TW" sz="1600" dirty="0" err="1"/>
              <a:t>ksu</a:t>
            </a:r>
            <a:r>
              <a:rPr lang="en-US" altLang="zh-TW" sz="1600" dirty="0"/>
              <a:t>'</a:t>
            </a:r>
          </a:p>
          <a:p>
            <a:r>
              <a:rPr lang="en-US" altLang="zh-TW" sz="1600" dirty="0" err="1"/>
              <a:t>dbPass</a:t>
            </a:r>
            <a:r>
              <a:rPr lang="en-US" altLang="zh-TW" sz="1600" dirty="0"/>
              <a:t>='ksulab8'</a:t>
            </a:r>
          </a:p>
          <a:p>
            <a:r>
              <a:rPr lang="en-US" altLang="zh-TW" sz="1600" dirty="0"/>
              <a:t>#</a:t>
            </a:r>
            <a:r>
              <a:rPr lang="en-US" altLang="zh-TW" sz="1600" dirty="0" err="1"/>
              <a:t>dbSchema</a:t>
            </a:r>
            <a:r>
              <a:rPr lang="en-US" altLang="zh-TW" sz="1600" dirty="0"/>
              <a:t>='</a:t>
            </a:r>
            <a:r>
              <a:rPr lang="en-US" altLang="zh-TW" sz="1600" dirty="0" err="1"/>
              <a:t>telhoney</a:t>
            </a:r>
            <a:r>
              <a:rPr lang="en-US" altLang="zh-TW" sz="1600" dirty="0"/>
              <a:t>'</a:t>
            </a:r>
          </a:p>
          <a:p>
            <a:r>
              <a:rPr lang="en-US" altLang="zh-TW" sz="1600" dirty="0" err="1"/>
              <a:t>db</a:t>
            </a:r>
            <a:r>
              <a:rPr lang="en-US" altLang="zh-TW" sz="1600" dirty="0"/>
              <a:t>='</a:t>
            </a:r>
            <a:r>
              <a:rPr lang="en-US" altLang="zh-TW" sz="1600" dirty="0" err="1"/>
              <a:t>telhoney</a:t>
            </a:r>
            <a:r>
              <a:rPr lang="en-US" altLang="zh-TW" sz="1600" dirty="0"/>
              <a:t>'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dbQuery</a:t>
            </a:r>
            <a:r>
              <a:rPr lang="en-US" altLang="zh-TW" sz="1600" dirty="0"/>
              <a:t>='SELECT `user`,`pass`,`</a:t>
            </a:r>
            <a:r>
              <a:rPr lang="en-US" altLang="zh-TW" sz="1600" dirty="0" err="1"/>
              <a:t>text_combined</a:t>
            </a:r>
            <a:r>
              <a:rPr lang="en-US" altLang="zh-TW" sz="1600" dirty="0"/>
              <a:t>` FROM `conns`;'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dbapi.connect</a:t>
            </a:r>
            <a:r>
              <a:rPr lang="en-US" altLang="zh-TW" sz="1600" dirty="0"/>
              <a:t>(host=</a:t>
            </a:r>
            <a:r>
              <a:rPr lang="en-US" altLang="zh-TW" sz="1600" dirty="0" err="1"/>
              <a:t>dbServer,user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dbUser,passwd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dbPass,db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cur=</a:t>
            </a:r>
            <a:r>
              <a:rPr lang="en-US" altLang="zh-TW" sz="1600" dirty="0" err="1"/>
              <a:t>db.cursor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 err="1"/>
              <a:t>cur.execute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dbQuery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result=</a:t>
            </a:r>
            <a:r>
              <a:rPr lang="en-US" altLang="zh-TW" sz="1600" dirty="0" err="1"/>
              <a:t>cur.fetchall</a:t>
            </a:r>
            <a:r>
              <a:rPr lang="en-US" altLang="zh-TW" sz="1600" dirty="0"/>
              <a:t>()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with open("telnet.csv", "</a:t>
            </a:r>
            <a:r>
              <a:rPr lang="en-US" altLang="zh-TW" sz="1600" dirty="0" err="1"/>
              <a:t>wb</a:t>
            </a:r>
            <a:r>
              <a:rPr lang="en-US" altLang="zh-TW" sz="1600" dirty="0"/>
              <a:t>") as f:</a:t>
            </a:r>
          </a:p>
          <a:p>
            <a:r>
              <a:rPr lang="en-US" altLang="zh-TW" sz="1600" dirty="0"/>
              <a:t>    writer = </a:t>
            </a:r>
            <a:r>
              <a:rPr lang="en-US" altLang="zh-TW" sz="1600" dirty="0" err="1"/>
              <a:t>csv.writer</a:t>
            </a:r>
            <a:r>
              <a:rPr lang="en-US" altLang="zh-TW" sz="1600" dirty="0"/>
              <a:t>(f)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writer.writerows</a:t>
            </a:r>
            <a:r>
              <a:rPr lang="en-US" altLang="zh-TW" sz="1600" dirty="0"/>
              <a:t>(result)</a:t>
            </a:r>
          </a:p>
          <a:p>
            <a:endParaRPr lang="en-US" altLang="zh-TW" sz="1600" dirty="0"/>
          </a:p>
          <a:p>
            <a:r>
              <a:rPr lang="en-US" altLang="zh-TW" sz="1600" dirty="0"/>
              <a:t>print 'Write telnet.csv!'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18" y="1328866"/>
            <a:ext cx="5456204" cy="790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5418" y="17957"/>
            <a:ext cx="3742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telnet </a:t>
            </a:r>
            <a:r>
              <a:rPr lang="en-US" altLang="zh-TW" sz="4800" b="1" dirty="0" smtClean="0"/>
              <a:t>dataset</a:t>
            </a:r>
            <a:endParaRPr lang="en-US" altLang="zh-TW" sz="4800" b="1" dirty="0"/>
          </a:p>
        </p:txBody>
      </p:sp>
      <p:sp>
        <p:nvSpPr>
          <p:cNvPr id="3" name="矩形 2"/>
          <p:cNvSpPr/>
          <p:nvPr/>
        </p:nvSpPr>
        <p:spPr>
          <a:xfrm>
            <a:off x="6261418" y="2284922"/>
            <a:ext cx="4186018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將telnet log從mysql轉存為csv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08" y="2761976"/>
            <a:ext cx="1536912" cy="39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418" y="1259652"/>
            <a:ext cx="6096000" cy="550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MySQLdb</a:t>
            </a:r>
            <a:r>
              <a:rPr lang="en-US" altLang="zh-TW" sz="1600" dirty="0"/>
              <a:t> as </a:t>
            </a:r>
            <a:r>
              <a:rPr lang="en-US" altLang="zh-TW" sz="1600" dirty="0" err="1"/>
              <a:t>dbapi</a:t>
            </a:r>
            <a:endParaRPr lang="en-US" altLang="zh-TW" sz="1600" dirty="0"/>
          </a:p>
          <a:p>
            <a:r>
              <a:rPr lang="en-US" altLang="zh-TW" sz="1600" dirty="0"/>
              <a:t>import sys</a:t>
            </a:r>
          </a:p>
          <a:p>
            <a:r>
              <a:rPr lang="en-US" altLang="zh-TW" sz="1600" dirty="0"/>
              <a:t>import csv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dbServer</a:t>
            </a:r>
            <a:r>
              <a:rPr lang="en-US" altLang="zh-TW" sz="1600" dirty="0"/>
              <a:t>='192.168.2.76'</a:t>
            </a:r>
          </a:p>
          <a:p>
            <a:r>
              <a:rPr lang="en-US" altLang="zh-TW" sz="1600" dirty="0" err="1"/>
              <a:t>dbUser</a:t>
            </a:r>
            <a:r>
              <a:rPr lang="en-US" altLang="zh-TW" sz="1600" dirty="0"/>
              <a:t>='</a:t>
            </a:r>
            <a:r>
              <a:rPr lang="en-US" altLang="zh-TW" sz="1600" dirty="0" err="1"/>
              <a:t>ksu</a:t>
            </a:r>
            <a:r>
              <a:rPr lang="en-US" altLang="zh-TW" sz="1600" dirty="0"/>
              <a:t>'</a:t>
            </a:r>
          </a:p>
          <a:p>
            <a:r>
              <a:rPr lang="en-US" altLang="zh-TW" sz="1600" dirty="0" err="1"/>
              <a:t>dbPass</a:t>
            </a:r>
            <a:r>
              <a:rPr lang="en-US" altLang="zh-TW" sz="1600" dirty="0"/>
              <a:t>='ksulab8'</a:t>
            </a:r>
          </a:p>
          <a:p>
            <a:r>
              <a:rPr lang="en-US" altLang="zh-TW" sz="1600" dirty="0" err="1"/>
              <a:t>db</a:t>
            </a:r>
            <a:r>
              <a:rPr lang="en-US" altLang="zh-TW" sz="1600" dirty="0"/>
              <a:t>='</a:t>
            </a:r>
            <a:r>
              <a:rPr lang="en-US" altLang="zh-TW" sz="1600" dirty="0" err="1"/>
              <a:t>kippo</a:t>
            </a:r>
            <a:r>
              <a:rPr lang="en-US" altLang="zh-TW" sz="1600" dirty="0"/>
              <a:t>'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dbQuery</a:t>
            </a:r>
            <a:r>
              <a:rPr lang="en-US" altLang="zh-TW" sz="1600" dirty="0"/>
              <a:t>='SELECT </a:t>
            </a:r>
            <a:r>
              <a:rPr lang="en-US" altLang="zh-TW" sz="1600" dirty="0" err="1"/>
              <a:t>a.username,a.password,b.input</a:t>
            </a:r>
            <a:r>
              <a:rPr lang="en-US" altLang="zh-TW" sz="1600" dirty="0"/>
              <a:t> FROM </a:t>
            </a:r>
            <a:r>
              <a:rPr lang="en-US" altLang="zh-TW" sz="1600" dirty="0" err="1"/>
              <a:t>auth</a:t>
            </a:r>
            <a:r>
              <a:rPr lang="en-US" altLang="zh-TW" sz="1600" dirty="0"/>
              <a:t> as a INNER JOIN input as b ON </a:t>
            </a:r>
            <a:r>
              <a:rPr lang="en-US" altLang="zh-TW" sz="1600" dirty="0" err="1"/>
              <a:t>a.session</a:t>
            </a:r>
            <a:r>
              <a:rPr lang="en-US" altLang="zh-TW" sz="1600" dirty="0"/>
              <a:t>= </a:t>
            </a:r>
            <a:r>
              <a:rPr lang="en-US" altLang="zh-TW" sz="1600" dirty="0" err="1"/>
              <a:t>b.session</a:t>
            </a:r>
            <a:r>
              <a:rPr lang="en-US" altLang="zh-TW" sz="1600" dirty="0"/>
              <a:t>;'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db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dbapi.connect</a:t>
            </a:r>
            <a:r>
              <a:rPr lang="en-US" altLang="zh-TW" sz="1600" dirty="0"/>
              <a:t>(host=</a:t>
            </a:r>
            <a:r>
              <a:rPr lang="en-US" altLang="zh-TW" sz="1600" dirty="0" err="1"/>
              <a:t>dbServer,user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dbUser,passwd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dbPass,db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db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cur=</a:t>
            </a:r>
            <a:r>
              <a:rPr lang="en-US" altLang="zh-TW" sz="1600" dirty="0" err="1"/>
              <a:t>db.cursor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 err="1"/>
              <a:t>cur.execute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dbQuery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result=</a:t>
            </a:r>
            <a:r>
              <a:rPr lang="en-US" altLang="zh-TW" sz="1600" dirty="0" err="1"/>
              <a:t>cur.fetchall</a:t>
            </a:r>
            <a:r>
              <a:rPr lang="en-US" altLang="zh-TW" sz="1600" dirty="0"/>
              <a:t>()</a:t>
            </a:r>
          </a:p>
          <a:p>
            <a:endParaRPr lang="en-US" altLang="zh-TW" sz="1600" dirty="0"/>
          </a:p>
          <a:p>
            <a:r>
              <a:rPr lang="en-US" altLang="zh-TW" sz="1600" dirty="0"/>
              <a:t>with open("ssh.csv", "</a:t>
            </a:r>
            <a:r>
              <a:rPr lang="en-US" altLang="zh-TW" sz="1600" dirty="0" err="1"/>
              <a:t>wb</a:t>
            </a:r>
            <a:r>
              <a:rPr lang="en-US" altLang="zh-TW" sz="1600" dirty="0"/>
              <a:t>") as f:</a:t>
            </a:r>
          </a:p>
          <a:p>
            <a:r>
              <a:rPr lang="en-US" altLang="zh-TW" sz="1600" dirty="0"/>
              <a:t>    writer = </a:t>
            </a:r>
            <a:r>
              <a:rPr lang="en-US" altLang="zh-TW" sz="1600" dirty="0" err="1"/>
              <a:t>csv.writer</a:t>
            </a:r>
            <a:r>
              <a:rPr lang="en-US" altLang="zh-TW" sz="1600" dirty="0"/>
              <a:t>(f)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writer.writerows</a:t>
            </a:r>
            <a:r>
              <a:rPr lang="en-US" altLang="zh-TW" sz="1600" dirty="0"/>
              <a:t>(result</a:t>
            </a:r>
            <a:r>
              <a:rPr lang="en-US" altLang="zh-TW" sz="1600" dirty="0" smtClean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print 'Write ssh.csv!'</a:t>
            </a:r>
          </a:p>
        </p:txBody>
      </p:sp>
      <p:sp>
        <p:nvSpPr>
          <p:cNvPr id="6" name="矩形 5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5418" y="17957"/>
            <a:ext cx="304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err="1" smtClean="0"/>
              <a:t>ssh</a:t>
            </a:r>
            <a:r>
              <a:rPr lang="zh-TW" altLang="en-US" sz="4800" b="1" dirty="0" smtClean="0"/>
              <a:t> </a:t>
            </a:r>
            <a:r>
              <a:rPr lang="en-US" altLang="zh-TW" sz="4800" b="1" dirty="0"/>
              <a:t>dataset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41" y="1450801"/>
            <a:ext cx="5455395" cy="77053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80541" y="2581688"/>
            <a:ext cx="3832139" cy="4770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 smtClean="0"/>
              <a:t>將</a:t>
            </a:r>
            <a:r>
              <a:rPr lang="en-US" altLang="zh-TW" sz="2500" dirty="0" err="1" smtClean="0"/>
              <a:t>ssh</a:t>
            </a:r>
            <a:r>
              <a:rPr lang="en-US" altLang="zh-TW" sz="2500" dirty="0" smtClean="0"/>
              <a:t> </a:t>
            </a:r>
            <a:r>
              <a:rPr lang="zh-TW" altLang="en-US" sz="2500" dirty="0" smtClean="0"/>
              <a:t>l</a:t>
            </a:r>
            <a:r>
              <a:rPr lang="zh-TW" altLang="en-US" sz="2500" dirty="0"/>
              <a:t>og從mysql轉存為csv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80" y="2221337"/>
            <a:ext cx="1947065" cy="4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0" dirty="0" err="1" smtClean="0"/>
              <a:t>D</a:t>
            </a:r>
            <a:r>
              <a:rPr lang="en-US" altLang="zh-TW" sz="7000" dirty="0" err="1" smtClean="0"/>
              <a:t>ataSet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01455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http://www.voidcn.com/article/p-xrhmeeol-bew.html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3290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SEA</a:t>
            </a:r>
            <a:r>
              <a:rPr lang="zh-TW" altLang="en-US" sz="4800" b="1" dirty="0" smtClean="0"/>
              <a:t> </a:t>
            </a:r>
            <a:r>
              <a:rPr lang="en-US" altLang="zh-TW" sz="4800" b="1" dirty="0" err="1"/>
              <a:t>DataSet</a:t>
            </a:r>
            <a:endParaRPr lang="en-US" altLang="zh-TW" sz="48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" y="2670246"/>
            <a:ext cx="3900111" cy="40503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4" y="2009591"/>
            <a:ext cx="2189142" cy="48079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07" y="2022110"/>
            <a:ext cx="2269155" cy="478288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10485" y="5830372"/>
            <a:ext cx="26577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http://www.schonlau.net/</a:t>
            </a:r>
          </a:p>
        </p:txBody>
      </p:sp>
      <p:sp>
        <p:nvSpPr>
          <p:cNvPr id="5" name="矩形 4"/>
          <p:cNvSpPr/>
          <p:nvPr/>
        </p:nvSpPr>
        <p:spPr>
          <a:xfrm>
            <a:off x="165418" y="1377584"/>
            <a:ext cx="11747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SEA</a:t>
            </a:r>
            <a:r>
              <a:rPr lang="zh-TW" altLang="en-US" dirty="0"/>
              <a:t>數據集涵蓋</a:t>
            </a:r>
            <a:r>
              <a:rPr lang="en-US" altLang="zh-TW" dirty="0"/>
              <a:t>70</a:t>
            </a:r>
            <a:r>
              <a:rPr lang="zh-TW" altLang="en-US" dirty="0"/>
              <a:t>多個</a:t>
            </a:r>
            <a:r>
              <a:rPr lang="en-US" altLang="zh-TW" dirty="0"/>
              <a:t>UNIX</a:t>
            </a:r>
            <a:r>
              <a:rPr lang="zh-TW" altLang="en-US" dirty="0"/>
              <a:t>系統用戶的行為日誌，這些數據來自於</a:t>
            </a:r>
            <a:r>
              <a:rPr lang="en-US" altLang="zh-TW" dirty="0"/>
              <a:t>UNIX</a:t>
            </a:r>
            <a:r>
              <a:rPr lang="zh-TW" altLang="en-US" dirty="0"/>
              <a:t>系統</a:t>
            </a:r>
            <a:r>
              <a:rPr lang="en-US" altLang="zh-TW" dirty="0"/>
              <a:t>acct</a:t>
            </a:r>
            <a:r>
              <a:rPr lang="zh-TW" altLang="en-US" dirty="0"/>
              <a:t>機制記錄的用戶使用的命令。</a:t>
            </a:r>
            <a:r>
              <a:rPr lang="en-US" altLang="zh-TW" dirty="0"/>
              <a:t>SEA</a:t>
            </a:r>
            <a:r>
              <a:rPr lang="zh-TW" altLang="en-US" dirty="0"/>
              <a:t>數據集中每個用戶都採集了</a:t>
            </a:r>
            <a:r>
              <a:rPr lang="en-US" altLang="zh-TW" dirty="0"/>
              <a:t>15000</a:t>
            </a:r>
            <a:r>
              <a:rPr lang="zh-TW" altLang="en-US" dirty="0"/>
              <a:t>條命令，從用戶集合中隨機抽取</a:t>
            </a:r>
            <a:r>
              <a:rPr lang="en-US" altLang="zh-TW" dirty="0"/>
              <a:t>50</a:t>
            </a:r>
            <a:r>
              <a:rPr lang="zh-TW" altLang="en-US" dirty="0"/>
              <a:t>個用戶作為正常用戶，剩餘用戶的命令塊中隨機插入模擬命令作為內部偽裝者攻擊數據。</a:t>
            </a:r>
          </a:p>
        </p:txBody>
      </p:sp>
      <p:sp>
        <p:nvSpPr>
          <p:cNvPr id="2" name="矩形 1"/>
          <p:cNvSpPr/>
          <p:nvPr/>
        </p:nvSpPr>
        <p:spPr>
          <a:xfrm>
            <a:off x="814405" y="3691182"/>
            <a:ext cx="10753859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500" dirty="0"/>
              <a:t>因方便測試所以先使用</a:t>
            </a:r>
            <a:r>
              <a:rPr lang="en-US" altLang="zh-TW" sz="2500" dirty="0"/>
              <a:t>SEA</a:t>
            </a:r>
            <a:r>
              <a:rPr lang="zh-TW" altLang="en-US" sz="2500" dirty="0"/>
              <a:t>數據集</a:t>
            </a:r>
          </a:p>
          <a:p>
            <a:endParaRPr lang="en-US" altLang="zh-TW" sz="2500" dirty="0"/>
          </a:p>
          <a:p>
            <a:r>
              <a:rPr lang="zh-TW" altLang="en-US" sz="2500" dirty="0" smtClean="0"/>
              <a:t>每</a:t>
            </a:r>
            <a:r>
              <a:rPr lang="zh-TW" altLang="en-US" sz="2500" dirty="0"/>
              <a:t>個log包含15000條操作指令，其中</a:t>
            </a:r>
            <a:r>
              <a:rPr lang="zh-TW" altLang="en-US" sz="2500" b="1" dirty="0">
                <a:solidFill>
                  <a:srgbClr val="FF0000"/>
                </a:solidFill>
              </a:rPr>
              <a:t>前5000條</a:t>
            </a:r>
            <a:r>
              <a:rPr lang="zh-TW" altLang="en-US" sz="2500" dirty="0"/>
              <a:t>都是</a:t>
            </a:r>
            <a:r>
              <a:rPr lang="zh-TW" altLang="en-US" sz="2500" b="1" dirty="0">
                <a:solidFill>
                  <a:srgbClr val="FF0000"/>
                </a:solidFill>
              </a:rPr>
              <a:t>正常操作指令</a:t>
            </a:r>
            <a:r>
              <a:rPr lang="zh-TW" altLang="en-US" sz="2500" dirty="0"/>
              <a:t>，</a:t>
            </a:r>
            <a:r>
              <a:rPr lang="zh-TW" altLang="en-US" sz="2500" b="1" dirty="0">
                <a:solidFill>
                  <a:srgbClr val="FF0000"/>
                </a:solidFill>
              </a:rPr>
              <a:t>後面的10000條</a:t>
            </a:r>
            <a:r>
              <a:rPr lang="zh-TW" altLang="en-US" sz="2500" dirty="0"/>
              <a:t>包含有</a:t>
            </a:r>
            <a:r>
              <a:rPr lang="zh-TW" altLang="en-US" sz="2500" b="1" dirty="0">
                <a:solidFill>
                  <a:srgbClr val="FF0000"/>
                </a:solidFill>
              </a:rPr>
              <a:t>異常操作指令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205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9168176" y="476518"/>
            <a:ext cx="2919211" cy="4223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3337755" y="2069069"/>
            <a:ext cx="5308662" cy="2446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87" y="2641250"/>
            <a:ext cx="2199203" cy="16357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851002" y="2364251"/>
            <a:ext cx="2242089" cy="5539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000" dirty="0"/>
              <a:t>Iot Honeypot</a:t>
            </a:r>
          </a:p>
        </p:txBody>
      </p:sp>
      <p:pic>
        <p:nvPicPr>
          <p:cNvPr id="4" name="Picture 2" descr="「use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5" y="1821739"/>
            <a:ext cx="1470712" cy="14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「use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5" y="3513731"/>
            <a:ext cx="1470712" cy="14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「use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5" y="5205723"/>
            <a:ext cx="1470712" cy="147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1790677" y="2444315"/>
            <a:ext cx="1132827" cy="112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1784219" y="3337296"/>
            <a:ext cx="1351504" cy="985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710209" y="4700501"/>
            <a:ext cx="1314841" cy="1240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92708" y="2813647"/>
            <a:ext cx="74039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telnet</a:t>
            </a:r>
          </a:p>
        </p:txBody>
      </p:sp>
      <p:sp>
        <p:nvSpPr>
          <p:cNvPr id="19" name="矩形 18"/>
          <p:cNvSpPr/>
          <p:nvPr/>
        </p:nvSpPr>
        <p:spPr>
          <a:xfrm>
            <a:off x="6628041" y="3078432"/>
            <a:ext cx="688009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000" dirty="0" err="1" smtClean="0"/>
              <a:t>ssh</a:t>
            </a:r>
            <a:endParaRPr lang="zh-TW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6418720" y="3830292"/>
            <a:ext cx="1106650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3000" dirty="0"/>
              <a:t>telnet</a:t>
            </a:r>
            <a:endParaRPr lang="zh-TW" altLang="en-US" sz="3000" dirty="0"/>
          </a:p>
        </p:txBody>
      </p:sp>
      <p:sp>
        <p:nvSpPr>
          <p:cNvPr id="21" name="矩形 20"/>
          <p:cNvSpPr/>
          <p:nvPr/>
        </p:nvSpPr>
        <p:spPr>
          <a:xfrm>
            <a:off x="2292235" y="4243367"/>
            <a:ext cx="4860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 err="1" smtClean="0"/>
              <a:t>ssh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79" y="669904"/>
            <a:ext cx="2199203" cy="1635771"/>
          </a:xfrm>
          <a:prstGeom prst="rect">
            <a:avLst/>
          </a:prstGeom>
        </p:spPr>
      </p:pic>
      <p:sp>
        <p:nvSpPr>
          <p:cNvPr id="23" name="向右箭號 22"/>
          <p:cNvSpPr/>
          <p:nvPr/>
        </p:nvSpPr>
        <p:spPr>
          <a:xfrm>
            <a:off x="8255626" y="3106294"/>
            <a:ext cx="1075085" cy="647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Picture 2" descr="「LO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086" y="2693893"/>
            <a:ext cx="1264230" cy="12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向右箭號 28"/>
          <p:cNvSpPr/>
          <p:nvPr/>
        </p:nvSpPr>
        <p:spPr>
          <a:xfrm rot="5400000">
            <a:off x="10101658" y="4459591"/>
            <a:ext cx="1075085" cy="647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「tensorflow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69" y="5585796"/>
            <a:ext cx="2920240" cy="5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3049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Dataset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set</a:t>
            </a:r>
            <a:endParaRPr lang="en-US" altLang="zh-TW" sz="48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1" y="1403798"/>
            <a:ext cx="1290582" cy="53020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73" y="1403798"/>
            <a:ext cx="2366643" cy="53125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15292" y="4738284"/>
            <a:ext cx="132427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normal data</a:t>
            </a:r>
          </a:p>
        </p:txBody>
      </p:sp>
      <p:sp>
        <p:nvSpPr>
          <p:cNvPr id="9" name="矩形 8"/>
          <p:cNvSpPr/>
          <p:nvPr/>
        </p:nvSpPr>
        <p:spPr>
          <a:xfrm>
            <a:off x="7163394" y="4709708"/>
            <a:ext cx="136216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telnet attack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9605523" y="1503802"/>
            <a:ext cx="2108269" cy="4708981"/>
            <a:chOff x="9778931" y="1310619"/>
            <a:chExt cx="2108269" cy="4708981"/>
          </a:xfrm>
        </p:grpSpPr>
        <p:sp>
          <p:nvSpPr>
            <p:cNvPr id="10" name="矩形 9"/>
            <p:cNvSpPr/>
            <p:nvPr/>
          </p:nvSpPr>
          <p:spPr>
            <a:xfrm>
              <a:off x="9778931" y="1310619"/>
              <a:ext cx="2108269" cy="47089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500" dirty="0"/>
                <a:t>數據處理</a:t>
              </a:r>
              <a:r>
                <a:rPr lang="zh-TW" altLang="en-US" sz="2500" dirty="0" smtClean="0"/>
                <a:t>流程</a:t>
              </a:r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zh-TW" altLang="en-US" sz="25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226476" y="1775666"/>
              <a:ext cx="121058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rgbClr val="FF0000"/>
                  </a:solidFill>
                </a:rPr>
                <a:t>原始數據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098235" y="2902678"/>
              <a:ext cx="146706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dirty="0" smtClean="0"/>
                <a:t>字串前處理</a:t>
              </a:r>
              <a:endParaRPr lang="zh-TW" altLang="en-US" sz="2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148983" y="3957873"/>
              <a:ext cx="146706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dirty="0"/>
                <a:t>字串向量化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19809" y="4980325"/>
              <a:ext cx="1210588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TW" altLang="en-US" sz="2000" dirty="0"/>
                <a:t>劃分</a:t>
              </a:r>
            </a:p>
            <a:p>
              <a:pPr algn="ctr"/>
              <a:r>
                <a:rPr lang="zh-TW" altLang="en-US" sz="2000" dirty="0"/>
                <a:t>訓練數據</a:t>
              </a:r>
            </a:p>
            <a:p>
              <a:pPr algn="ctr"/>
              <a:r>
                <a:rPr lang="zh-TW" altLang="en-US" sz="2000" dirty="0"/>
                <a:t>測試數據</a:t>
              </a:r>
            </a:p>
          </p:txBody>
        </p:sp>
        <p:sp>
          <p:nvSpPr>
            <p:cNvPr id="19" name="向下箭號 18"/>
            <p:cNvSpPr/>
            <p:nvPr/>
          </p:nvSpPr>
          <p:spPr>
            <a:xfrm>
              <a:off x="10639141" y="2280336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下箭號 19"/>
            <p:cNvSpPr/>
            <p:nvPr/>
          </p:nvSpPr>
          <p:spPr>
            <a:xfrm>
              <a:off x="10668205" y="3350690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下箭號 20"/>
            <p:cNvSpPr/>
            <p:nvPr/>
          </p:nvSpPr>
          <p:spPr>
            <a:xfrm>
              <a:off x="10668205" y="4383466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31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82" y="230428"/>
            <a:ext cx="6470080" cy="63495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5418" y="17957"/>
            <a:ext cx="2942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Data Clean</a:t>
            </a:r>
          </a:p>
        </p:txBody>
      </p:sp>
      <p:sp>
        <p:nvSpPr>
          <p:cNvPr id="3" name="矩形 2"/>
          <p:cNvSpPr/>
          <p:nvPr/>
        </p:nvSpPr>
        <p:spPr>
          <a:xfrm>
            <a:off x="165418" y="1384503"/>
            <a:ext cx="4769476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import csv,pickle,time</a:t>
            </a:r>
          </a:p>
          <a:p>
            <a:r>
              <a:rPr lang="zh-TW" altLang="en-US" dirty="0"/>
              <a:t>from collections import Counter</a:t>
            </a:r>
          </a:p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/>
              <a:t>from sklearn.manifold import TSNE</a:t>
            </a:r>
          </a:p>
          <a:p>
            <a:r>
              <a:rPr lang="zh-TW" altLang="en-US" dirty="0"/>
              <a:t>from utils import GeneSeg</a:t>
            </a:r>
          </a:p>
          <a:p>
            <a:r>
              <a:rPr lang="zh-TW" altLang="en-US" dirty="0"/>
              <a:t>from gensim.models.word2vec import Word2Vec</a:t>
            </a:r>
          </a:p>
          <a:p>
            <a:r>
              <a:rPr lang="zh-TW" altLang="en-US" dirty="0"/>
              <a:t>learning_rate=0.1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vocabulary_size=100</a:t>
            </a:r>
          </a:p>
          <a:p>
            <a:r>
              <a:rPr lang="zh-TW" altLang="en-US" dirty="0"/>
              <a:t>batch_size=128</a:t>
            </a:r>
          </a:p>
          <a:p>
            <a:r>
              <a:rPr lang="zh-TW" altLang="en-US" dirty="0"/>
              <a:t>embedding_size=128</a:t>
            </a:r>
          </a:p>
          <a:p>
            <a:r>
              <a:rPr lang="zh-TW" altLang="en-US" dirty="0"/>
              <a:t>num_skips=4</a:t>
            </a:r>
          </a:p>
          <a:p>
            <a:r>
              <a:rPr lang="zh-TW" altLang="en-US" dirty="0"/>
              <a:t>skip_window=5</a:t>
            </a:r>
          </a:p>
          <a:p>
            <a:r>
              <a:rPr lang="zh-TW" altLang="en-US" dirty="0"/>
              <a:t>num_sampled=64</a:t>
            </a:r>
          </a:p>
          <a:p>
            <a:r>
              <a:rPr lang="zh-TW" altLang="en-US" dirty="0"/>
              <a:t>num_iter=5</a:t>
            </a:r>
          </a:p>
          <a:p>
            <a:r>
              <a:rPr lang="zh-TW" altLang="en-US" dirty="0"/>
              <a:t>plot_only=100</a:t>
            </a:r>
          </a:p>
        </p:txBody>
      </p:sp>
      <p:sp>
        <p:nvSpPr>
          <p:cNvPr id="10" name="矩形 9"/>
          <p:cNvSpPr/>
          <p:nvPr/>
        </p:nvSpPr>
        <p:spPr>
          <a:xfrm>
            <a:off x="2638982" y="3199992"/>
            <a:ext cx="6096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with open("data/</a:t>
            </a:r>
            <a:r>
              <a:rPr lang="zh-TW" altLang="en-US" b="1" dirty="0">
                <a:solidFill>
                  <a:srgbClr val="FF0000"/>
                </a:solidFill>
              </a:rPr>
              <a:t>telnet_attack.csv</a:t>
            </a:r>
            <a:r>
              <a:rPr lang="zh-TW" altLang="en-US" dirty="0"/>
              <a:t>","r",encoding="utf-8") as f:</a:t>
            </a:r>
          </a:p>
          <a:p>
            <a:r>
              <a:rPr lang="zh-TW" altLang="en-US" dirty="0"/>
              <a:t>    reader=csv.DictReader(f,fieldnames=["payload"])</a:t>
            </a:r>
          </a:p>
          <a:p>
            <a:r>
              <a:rPr lang="zh-TW" altLang="en-US" dirty="0"/>
              <a:t>    for row in reader:</a:t>
            </a:r>
          </a:p>
          <a:p>
            <a:r>
              <a:rPr lang="zh-TW" altLang="en-US" dirty="0"/>
              <a:t>        payload=row["payload"]</a:t>
            </a:r>
          </a:p>
          <a:p>
            <a:r>
              <a:rPr lang="zh-TW" altLang="en-US" dirty="0"/>
              <a:t>        word=GeneSeg(payload)</a:t>
            </a:r>
          </a:p>
          <a:p>
            <a:r>
              <a:rPr lang="zh-TW" altLang="en-US" dirty="0"/>
              <a:t>        datas.append(word)</a:t>
            </a:r>
          </a:p>
          <a:p>
            <a:r>
              <a:rPr lang="zh-TW" altLang="en-US" dirty="0"/>
              <a:t>        words+=word</a:t>
            </a:r>
          </a:p>
        </p:txBody>
      </p:sp>
      <p:sp>
        <p:nvSpPr>
          <p:cNvPr id="12" name="矩形 11"/>
          <p:cNvSpPr/>
          <p:nvPr/>
        </p:nvSpPr>
        <p:spPr>
          <a:xfrm>
            <a:off x="3179313" y="168002"/>
            <a:ext cx="440886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在telnet_attack.csv中出現100次以上的指令</a:t>
            </a:r>
          </a:p>
          <a:p>
            <a:r>
              <a:rPr lang="zh-TW" altLang="en-US" dirty="0"/>
              <a:t>就作為惡意</a:t>
            </a:r>
            <a:r>
              <a:rPr lang="zh-TW" altLang="en-US" dirty="0" smtClean="0"/>
              <a:t>特徵並分詞出來</a:t>
            </a:r>
            <a:endParaRPr lang="en-US" altLang="zh-TW" dirty="0" smtClean="0"/>
          </a:p>
          <a:p>
            <a:r>
              <a:rPr lang="zh-TW" altLang="en-US" dirty="0" smtClean="0"/>
              <a:t>其餘標記為</a:t>
            </a:r>
            <a:r>
              <a:rPr lang="en-US" altLang="zh-TW" dirty="0"/>
              <a:t>"UNK"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5418" y="4888048"/>
            <a:ext cx="60960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 for word in data:</a:t>
            </a:r>
          </a:p>
          <a:p>
            <a:r>
              <a:rPr lang="zh-TW" altLang="en-US" dirty="0"/>
              <a:t>            if word in vocabulary:</a:t>
            </a:r>
          </a:p>
          <a:p>
            <a:r>
              <a:rPr lang="zh-TW" altLang="en-US" dirty="0"/>
              <a:t>                d_set.append(word</a:t>
            </a:r>
            <a:r>
              <a:rPr lang="zh-TW" altLang="en-US" dirty="0" smtClean="0"/>
              <a:t>)              </a:t>
            </a:r>
            <a:endParaRPr lang="zh-TW" altLang="en-US" dirty="0"/>
          </a:p>
          <a:p>
            <a:r>
              <a:rPr lang="zh-TW" altLang="en-US" dirty="0"/>
              <a:t>            else:</a:t>
            </a:r>
          </a:p>
          <a:p>
            <a:r>
              <a:rPr lang="zh-TW" altLang="en-US" dirty="0"/>
              <a:t>                d_set.append("</a:t>
            </a:r>
            <a:r>
              <a:rPr lang="zh-TW" altLang="en-US" b="1" dirty="0">
                <a:solidFill>
                  <a:srgbClr val="FF0000"/>
                </a:solidFill>
              </a:rPr>
              <a:t>UNK</a:t>
            </a:r>
            <a:r>
              <a:rPr lang="zh-TW" altLang="en-US" dirty="0"/>
              <a:t>")</a:t>
            </a:r>
          </a:p>
          <a:p>
            <a:r>
              <a:rPr lang="zh-TW" altLang="en-US" dirty="0"/>
              <a:t>                count[0][1]+=1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9605523" y="1503802"/>
            <a:ext cx="2108269" cy="4708981"/>
            <a:chOff x="9778931" y="1310619"/>
            <a:chExt cx="2108269" cy="4708981"/>
          </a:xfrm>
        </p:grpSpPr>
        <p:sp>
          <p:nvSpPr>
            <p:cNvPr id="16" name="矩形 15"/>
            <p:cNvSpPr/>
            <p:nvPr/>
          </p:nvSpPr>
          <p:spPr>
            <a:xfrm>
              <a:off x="9778931" y="1310619"/>
              <a:ext cx="2108269" cy="47089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500" dirty="0"/>
                <a:t>數據處理</a:t>
              </a:r>
              <a:r>
                <a:rPr lang="zh-TW" altLang="en-US" sz="2500" dirty="0" smtClean="0"/>
                <a:t>流程</a:t>
              </a:r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en-US" altLang="zh-TW" sz="2500" dirty="0" smtClean="0"/>
            </a:p>
            <a:p>
              <a:endParaRPr lang="en-US" altLang="zh-TW" sz="2500" dirty="0" smtClean="0"/>
            </a:p>
            <a:p>
              <a:endParaRPr lang="en-US" altLang="zh-TW" sz="2500" dirty="0"/>
            </a:p>
            <a:p>
              <a:endParaRPr lang="zh-TW" altLang="en-US" sz="25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226476" y="1775666"/>
              <a:ext cx="121058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dirty="0">
                  <a:solidFill>
                    <a:schemeClr val="tx1"/>
                  </a:solidFill>
                </a:rPr>
                <a:t>原始數據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098235" y="2902678"/>
              <a:ext cx="146706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FF0000"/>
                  </a:solidFill>
                </a:rPr>
                <a:t>字串前處理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48983" y="3957873"/>
              <a:ext cx="1467068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TW" altLang="en-US" sz="2000" dirty="0"/>
                <a:t>字串向量化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19809" y="4980325"/>
              <a:ext cx="1210588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TW" altLang="en-US" sz="2000" dirty="0"/>
                <a:t>劃分</a:t>
              </a:r>
            </a:p>
            <a:p>
              <a:pPr algn="ctr"/>
              <a:r>
                <a:rPr lang="zh-TW" altLang="en-US" sz="2000" dirty="0"/>
                <a:t>訓練數據</a:t>
              </a:r>
            </a:p>
            <a:p>
              <a:pPr algn="ctr"/>
              <a:r>
                <a:rPr lang="zh-TW" altLang="en-US" sz="2000" dirty="0"/>
                <a:t>測試數據</a:t>
              </a:r>
            </a:p>
          </p:txBody>
        </p:sp>
        <p:sp>
          <p:nvSpPr>
            <p:cNvPr id="21" name="向下箭號 20"/>
            <p:cNvSpPr/>
            <p:nvPr/>
          </p:nvSpPr>
          <p:spPr>
            <a:xfrm>
              <a:off x="10639141" y="2280336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下箭號 21"/>
            <p:cNvSpPr/>
            <p:nvPr/>
          </p:nvSpPr>
          <p:spPr>
            <a:xfrm>
              <a:off x="10668205" y="3350690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下箭號 22"/>
            <p:cNvSpPr/>
            <p:nvPr/>
          </p:nvSpPr>
          <p:spPr>
            <a:xfrm>
              <a:off x="10668205" y="4383466"/>
              <a:ext cx="428625" cy="548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12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5418" y="17957"/>
            <a:ext cx="4890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Data </a:t>
            </a:r>
            <a:r>
              <a:rPr lang="en-US" altLang="zh-TW" sz="4800" b="1" dirty="0"/>
              <a:t>Vectorization</a:t>
            </a:r>
            <a:endParaRPr lang="zh-TW" altLang="en-US" sz="4800" b="1" dirty="0"/>
          </a:p>
        </p:txBody>
      </p:sp>
      <p:sp>
        <p:nvSpPr>
          <p:cNvPr id="9" name="向下箭號 8"/>
          <p:cNvSpPr/>
          <p:nvPr/>
        </p:nvSpPr>
        <p:spPr>
          <a:xfrm rot="16200000">
            <a:off x="4947357" y="3908310"/>
            <a:ext cx="776757" cy="972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778931" y="1732148"/>
            <a:ext cx="2108269" cy="4708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數據處理</a:t>
            </a:r>
            <a:r>
              <a:rPr lang="zh-TW" altLang="en-US" sz="2500" dirty="0" smtClean="0"/>
              <a:t>流程</a:t>
            </a:r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zh-TW" altLang="en-US" sz="2500" dirty="0"/>
          </a:p>
        </p:txBody>
      </p:sp>
      <p:sp>
        <p:nvSpPr>
          <p:cNvPr id="12" name="矩形 11"/>
          <p:cNvSpPr/>
          <p:nvPr/>
        </p:nvSpPr>
        <p:spPr>
          <a:xfrm>
            <a:off x="10226476" y="2197195"/>
            <a:ext cx="121058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000" dirty="0"/>
              <a:t>原始數據</a:t>
            </a:r>
          </a:p>
        </p:txBody>
      </p:sp>
      <p:sp>
        <p:nvSpPr>
          <p:cNvPr id="13" name="矩形 12"/>
          <p:cNvSpPr/>
          <p:nvPr/>
        </p:nvSpPr>
        <p:spPr>
          <a:xfrm>
            <a:off x="10098235" y="3795524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000" dirty="0" smtClean="0"/>
              <a:t>字串前處理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0098235" y="4608491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字串向量化</a:t>
            </a:r>
          </a:p>
        </p:txBody>
      </p:sp>
      <p:sp>
        <p:nvSpPr>
          <p:cNvPr id="15" name="向下箭號 14"/>
          <p:cNvSpPr/>
          <p:nvPr/>
        </p:nvSpPr>
        <p:spPr>
          <a:xfrm>
            <a:off x="10617457" y="5052703"/>
            <a:ext cx="428625" cy="34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226476" y="5398616"/>
            <a:ext cx="1210588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TW" altLang="en-US" sz="2000" dirty="0"/>
              <a:t>劃分</a:t>
            </a:r>
          </a:p>
          <a:p>
            <a:pPr algn="ctr"/>
            <a:r>
              <a:rPr lang="zh-TW" altLang="en-US" sz="2000" dirty="0"/>
              <a:t>訓練數據</a:t>
            </a:r>
          </a:p>
          <a:p>
            <a:pPr algn="ctr"/>
            <a:r>
              <a:rPr lang="zh-TW" altLang="en-US" sz="2000" dirty="0"/>
              <a:t>測試數據</a:t>
            </a:r>
          </a:p>
        </p:txBody>
      </p:sp>
      <p:sp>
        <p:nvSpPr>
          <p:cNvPr id="17" name="向下箭號 16"/>
          <p:cNvSpPr/>
          <p:nvPr/>
        </p:nvSpPr>
        <p:spPr>
          <a:xfrm>
            <a:off x="10617457" y="4239736"/>
            <a:ext cx="428625" cy="34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10617457" y="3437399"/>
            <a:ext cx="428625" cy="34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40294" y="3007182"/>
            <a:ext cx="144411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dirty="0"/>
              <a:t>URL Decode</a:t>
            </a:r>
            <a:endParaRPr lang="zh-TW" altLang="en-US" sz="2000" dirty="0"/>
          </a:p>
        </p:txBody>
      </p:sp>
      <p:sp>
        <p:nvSpPr>
          <p:cNvPr id="20" name="向下箭號 19"/>
          <p:cNvSpPr/>
          <p:nvPr/>
        </p:nvSpPr>
        <p:spPr>
          <a:xfrm>
            <a:off x="10648037" y="2627006"/>
            <a:ext cx="428625" cy="34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0"/>
          <a:stretch/>
        </p:blipFill>
        <p:spPr>
          <a:xfrm>
            <a:off x="178818" y="2039682"/>
            <a:ext cx="4351182" cy="386402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1" b="447"/>
          <a:stretch/>
        </p:blipFill>
        <p:spPr>
          <a:xfrm>
            <a:off x="6559763" y="1517302"/>
            <a:ext cx="2209800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7084" y="1628983"/>
            <a:ext cx="11612965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Ubuntu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16.04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64bit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Python 2.7</a:t>
            </a: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2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/>
              <a:t>系統</a:t>
            </a:r>
            <a:r>
              <a:rPr lang="zh-TW" altLang="en-US" sz="4800" b="1" dirty="0"/>
              <a:t>環境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5748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0" dirty="0"/>
              <a:t>telnet honeypot</a:t>
            </a:r>
            <a:endParaRPr lang="zh-TW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78798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https://github.com/Phype/telnet-iot-honeypot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281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Telnet </a:t>
            </a:r>
            <a:r>
              <a:rPr lang="en-US" altLang="zh-TW" sz="4800" b="1" dirty="0" err="1"/>
              <a:t>IoT</a:t>
            </a:r>
            <a:r>
              <a:rPr lang="en-US" altLang="zh-TW" sz="4800" b="1" dirty="0"/>
              <a:t> honeypot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385887"/>
            <a:ext cx="8344064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5459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Install </a:t>
            </a:r>
            <a:r>
              <a:rPr lang="en-US" altLang="zh-TW" sz="4800" b="1" dirty="0" err="1"/>
              <a:t>IoT</a:t>
            </a:r>
            <a:r>
              <a:rPr lang="en-US" altLang="zh-TW" sz="4800" b="1" dirty="0"/>
              <a:t> </a:t>
            </a:r>
            <a:r>
              <a:rPr lang="en-US" altLang="zh-TW" sz="4800" b="1" dirty="0" smtClean="0"/>
              <a:t>honeypot</a:t>
            </a:r>
            <a:endParaRPr lang="en-US" altLang="zh-TW" sz="4800" b="1" dirty="0"/>
          </a:p>
        </p:txBody>
      </p:sp>
      <p:sp>
        <p:nvSpPr>
          <p:cNvPr id="4" name="矩形 3"/>
          <p:cNvSpPr/>
          <p:nvPr/>
        </p:nvSpPr>
        <p:spPr>
          <a:xfrm>
            <a:off x="333375" y="1414105"/>
            <a:ext cx="10796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sudo apt-get python-pip libmysqlclient-dev python-mysqldb git</a:t>
            </a:r>
          </a:p>
          <a:p>
            <a:r>
              <a:rPr lang="zh-TW" altLang="en-US" sz="2000" dirty="0"/>
              <a:t>sudo apt-get install mysql-server mysql-client -y</a:t>
            </a:r>
          </a:p>
          <a:p>
            <a:r>
              <a:rPr lang="zh-TW" altLang="en-US" sz="2000" dirty="0"/>
              <a:t>sudo apt-get install apache2</a:t>
            </a:r>
          </a:p>
          <a:p>
            <a:r>
              <a:rPr lang="zh-TW" altLang="en-US" sz="2000" dirty="0"/>
              <a:t>sudo pip install setuptools flask sqlalchemy requests decorator dnspython ipaddress</a:t>
            </a:r>
          </a:p>
          <a:p>
            <a:endParaRPr lang="zh-TW" altLang="en-US" sz="2000" dirty="0"/>
          </a:p>
          <a:p>
            <a:r>
              <a:rPr lang="zh-TW" altLang="en-US" sz="2000" dirty="0"/>
              <a:t>git clone https://github.com/Phype/telnet-iot-honeypot.git</a:t>
            </a:r>
          </a:p>
          <a:p>
            <a:r>
              <a:rPr lang="zh-TW" altLang="en-US" sz="2000" dirty="0"/>
              <a:t>cd telnet-iot-honeypot/</a:t>
            </a:r>
          </a:p>
          <a:p>
            <a:endParaRPr lang="zh-TW" altLang="en-US" sz="2000" dirty="0"/>
          </a:p>
          <a:p>
            <a:r>
              <a:rPr lang="zh-TW" altLang="en-US" sz="2000" dirty="0"/>
              <a:t>mysql -u root -p</a:t>
            </a:r>
          </a:p>
          <a:p>
            <a:r>
              <a:rPr lang="zh-TW" altLang="en-US" sz="2000" dirty="0"/>
              <a:t>create database telhoney;</a:t>
            </a:r>
          </a:p>
          <a:p>
            <a:r>
              <a:rPr lang="zh-TW" altLang="en-US" sz="2000" dirty="0"/>
              <a:t>grant all privileges on telhoney.* to telhoney@localhost identified by "ksulab8";</a:t>
            </a:r>
          </a:p>
          <a:p>
            <a:r>
              <a:rPr lang="zh-TW" altLang="en-US" sz="2000" dirty="0"/>
              <a:t>flush privileges;</a:t>
            </a:r>
          </a:p>
        </p:txBody>
      </p:sp>
      <p:sp>
        <p:nvSpPr>
          <p:cNvPr id="6" name="矩形 5"/>
          <p:cNvSpPr/>
          <p:nvPr/>
        </p:nvSpPr>
        <p:spPr>
          <a:xfrm>
            <a:off x="333375" y="5154155"/>
            <a:ext cx="10796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vim </a:t>
            </a:r>
            <a:r>
              <a:rPr lang="en-US" altLang="zh-TW" sz="2000" dirty="0" err="1" smtClean="0"/>
              <a:t>config.json</a:t>
            </a:r>
            <a:endParaRPr lang="en-US" altLang="zh-TW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333375" y="5554265"/>
            <a:ext cx="771048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"sql": "mysql+mysqldb://telhoney:ksulab8@localhost/telhoney",</a:t>
            </a:r>
          </a:p>
        </p:txBody>
      </p:sp>
      <p:sp>
        <p:nvSpPr>
          <p:cNvPr id="8" name="矩形 7"/>
          <p:cNvSpPr/>
          <p:nvPr/>
        </p:nvSpPr>
        <p:spPr>
          <a:xfrm>
            <a:off x="333375" y="5954375"/>
            <a:ext cx="10796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vim honeypot.py</a:t>
            </a:r>
            <a:endParaRPr lang="en-US" altLang="zh-TW" sz="2000" dirty="0" smtClean="0"/>
          </a:p>
        </p:txBody>
      </p:sp>
      <p:sp>
        <p:nvSpPr>
          <p:cNvPr id="9" name="矩形 8"/>
          <p:cNvSpPr/>
          <p:nvPr/>
        </p:nvSpPr>
        <p:spPr>
          <a:xfrm>
            <a:off x="333375" y="6308883"/>
            <a:ext cx="242411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 err="1"/>
              <a:t>srv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Telnetd</a:t>
            </a:r>
            <a:r>
              <a:rPr lang="en-US" altLang="zh-TW" sz="2000" dirty="0"/>
              <a:t>(23)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86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5418" y="17957"/>
            <a:ext cx="7594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/>
              <a:t>Start telnet honeypot Server</a:t>
            </a:r>
            <a:endParaRPr lang="en-US" altLang="zh-TW" sz="4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7" y="2039682"/>
            <a:ext cx="8763067" cy="7262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7" y="1449612"/>
            <a:ext cx="2860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sudo python honeypot.py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7" y="3145823"/>
            <a:ext cx="222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 python backend.py</a:t>
            </a:r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5" y="3568665"/>
            <a:ext cx="8692866" cy="12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9016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telnet Honeypot </a:t>
            </a:r>
            <a:r>
              <a:rPr lang="en-US" altLang="zh-TW" sz="4800" b="1" dirty="0" smtClean="0"/>
              <a:t>Client Connection</a:t>
            </a:r>
            <a:endParaRPr lang="en-US" altLang="zh-TW" sz="4800" b="1" dirty="0"/>
          </a:p>
        </p:txBody>
      </p:sp>
      <p:pic>
        <p:nvPicPr>
          <p:cNvPr id="2052" name="Picture 4" descr="「kali linux 2017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578576"/>
            <a:ext cx="2744787" cy="9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13" y="2101228"/>
            <a:ext cx="2199203" cy="16357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81513" y="1485684"/>
            <a:ext cx="2242089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3000" dirty="0"/>
              <a:t>Iot Honeypot</a:t>
            </a:r>
          </a:p>
        </p:txBody>
      </p:sp>
      <p:sp>
        <p:nvSpPr>
          <p:cNvPr id="11" name="向右箭號 10"/>
          <p:cNvSpPr/>
          <p:nvPr/>
        </p:nvSpPr>
        <p:spPr>
          <a:xfrm rot="18904450">
            <a:off x="8004604" y="3455645"/>
            <a:ext cx="1328738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07274" y="3368515"/>
            <a:ext cx="956929" cy="4770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500" dirty="0"/>
              <a:t>telnet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776113"/>
            <a:ext cx="5083664" cy="41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24" y="797987"/>
            <a:ext cx="1218097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65418" y="17957"/>
            <a:ext cx="688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telnet Honeypot </a:t>
            </a:r>
            <a:r>
              <a:rPr lang="en-US" altLang="zh-TW" sz="4800" b="1" dirty="0" smtClean="0"/>
              <a:t>Database</a:t>
            </a:r>
            <a:endParaRPr lang="en-US" altLang="zh-TW" sz="4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471613"/>
            <a:ext cx="5006569" cy="52794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3600622"/>
            <a:ext cx="7643812" cy="31504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00938" y="4071938"/>
            <a:ext cx="2986087" cy="26791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45981" y="2395468"/>
            <a:ext cx="6096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確定Client連入所輸入的資料有寫入資料庫,之後用pytho</a:t>
            </a:r>
            <a:r>
              <a:rPr lang="zh-TW" altLang="en-US" dirty="0" smtClean="0"/>
              <a:t>n把</a:t>
            </a:r>
            <a:r>
              <a:rPr lang="zh-TW" altLang="en-US" dirty="0"/>
              <a:t>資料庫的資料讀出來作分析就行</a:t>
            </a:r>
          </a:p>
        </p:txBody>
      </p:sp>
    </p:spTree>
    <p:extLst>
      <p:ext uri="{BB962C8B-B14F-4D97-AF65-F5344CB8AC3E}">
        <p14:creationId xmlns:p14="http://schemas.microsoft.com/office/powerpoint/2010/main" val="353292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961</Words>
  <Application>Microsoft Office PowerPoint</Application>
  <PresentationFormat>寬螢幕</PresentationFormat>
  <Paragraphs>197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Iot Honeypot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Win7</cp:lastModifiedBy>
  <cp:revision>477</cp:revision>
  <dcterms:created xsi:type="dcterms:W3CDTF">2017-03-24T04:26:28Z</dcterms:created>
  <dcterms:modified xsi:type="dcterms:W3CDTF">2018-02-08T22:13:56Z</dcterms:modified>
</cp:coreProperties>
</file>