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90" r:id="rId4"/>
  </p:sldMasterIdLst>
  <p:notesMasterIdLst>
    <p:notesMasterId r:id="rId157"/>
  </p:notesMasterIdLst>
  <p:sldIdLst>
    <p:sldId id="360" r:id="rId5"/>
    <p:sldId id="361" r:id="rId6"/>
    <p:sldId id="362" r:id="rId7"/>
    <p:sldId id="493" r:id="rId8"/>
    <p:sldId id="363" r:id="rId9"/>
    <p:sldId id="364" r:id="rId10"/>
    <p:sldId id="365" r:id="rId11"/>
    <p:sldId id="366" r:id="rId12"/>
    <p:sldId id="367" r:id="rId13"/>
    <p:sldId id="368" r:id="rId14"/>
    <p:sldId id="369" r:id="rId15"/>
    <p:sldId id="370" r:id="rId16"/>
    <p:sldId id="371" r:id="rId17"/>
    <p:sldId id="486" r:id="rId18"/>
    <p:sldId id="372" r:id="rId19"/>
    <p:sldId id="487" r:id="rId20"/>
    <p:sldId id="373" r:id="rId21"/>
    <p:sldId id="374" r:id="rId22"/>
    <p:sldId id="375" r:id="rId23"/>
    <p:sldId id="376" r:id="rId24"/>
    <p:sldId id="377" r:id="rId25"/>
    <p:sldId id="378" r:id="rId26"/>
    <p:sldId id="379" r:id="rId27"/>
    <p:sldId id="380" r:id="rId28"/>
    <p:sldId id="381" r:id="rId29"/>
    <p:sldId id="382" r:id="rId30"/>
    <p:sldId id="383" r:id="rId31"/>
    <p:sldId id="384" r:id="rId32"/>
    <p:sldId id="385" r:id="rId33"/>
    <p:sldId id="386" r:id="rId34"/>
    <p:sldId id="488" r:id="rId35"/>
    <p:sldId id="489" r:id="rId36"/>
    <p:sldId id="490" r:id="rId37"/>
    <p:sldId id="491" r:id="rId38"/>
    <p:sldId id="492" r:id="rId39"/>
    <p:sldId id="389" r:id="rId40"/>
    <p:sldId id="390" r:id="rId41"/>
    <p:sldId id="391" r:id="rId42"/>
    <p:sldId id="392" r:id="rId43"/>
    <p:sldId id="497" r:id="rId44"/>
    <p:sldId id="393" r:id="rId45"/>
    <p:sldId id="394" r:id="rId46"/>
    <p:sldId id="494" r:id="rId47"/>
    <p:sldId id="395" r:id="rId48"/>
    <p:sldId id="495" r:id="rId49"/>
    <p:sldId id="496" r:id="rId50"/>
    <p:sldId id="397" r:id="rId51"/>
    <p:sldId id="398" r:id="rId52"/>
    <p:sldId id="498" r:id="rId53"/>
    <p:sldId id="499" r:id="rId54"/>
    <p:sldId id="500" r:id="rId55"/>
    <p:sldId id="501" r:id="rId56"/>
    <p:sldId id="502" r:id="rId57"/>
    <p:sldId id="403" r:id="rId58"/>
    <p:sldId id="404" r:id="rId59"/>
    <p:sldId id="405" r:id="rId60"/>
    <p:sldId id="406" r:id="rId61"/>
    <p:sldId id="407" r:id="rId62"/>
    <p:sldId id="408" r:id="rId63"/>
    <p:sldId id="409" r:id="rId64"/>
    <p:sldId id="410" r:id="rId65"/>
    <p:sldId id="411" r:id="rId66"/>
    <p:sldId id="412" r:id="rId67"/>
    <p:sldId id="413" r:id="rId68"/>
    <p:sldId id="414" r:id="rId69"/>
    <p:sldId id="504" r:id="rId70"/>
    <p:sldId id="415" r:id="rId71"/>
    <p:sldId id="505" r:id="rId72"/>
    <p:sldId id="416" r:id="rId73"/>
    <p:sldId id="506" r:id="rId74"/>
    <p:sldId id="507" r:id="rId75"/>
    <p:sldId id="508" r:id="rId76"/>
    <p:sldId id="509" r:id="rId77"/>
    <p:sldId id="510" r:id="rId78"/>
    <p:sldId id="511" r:id="rId79"/>
    <p:sldId id="512" r:id="rId80"/>
    <p:sldId id="513" r:id="rId81"/>
    <p:sldId id="514" r:id="rId82"/>
    <p:sldId id="515" r:id="rId83"/>
    <p:sldId id="418" r:id="rId84"/>
    <p:sldId id="419" r:id="rId85"/>
    <p:sldId id="420" r:id="rId86"/>
    <p:sldId id="421" r:id="rId87"/>
    <p:sldId id="422" r:id="rId88"/>
    <p:sldId id="423" r:id="rId89"/>
    <p:sldId id="424" r:id="rId90"/>
    <p:sldId id="425" r:id="rId91"/>
    <p:sldId id="426" r:id="rId92"/>
    <p:sldId id="427" r:id="rId93"/>
    <p:sldId id="428" r:id="rId94"/>
    <p:sldId id="429" r:id="rId95"/>
    <p:sldId id="430" r:id="rId96"/>
    <p:sldId id="431" r:id="rId97"/>
    <p:sldId id="432" r:id="rId98"/>
    <p:sldId id="433" r:id="rId99"/>
    <p:sldId id="434" r:id="rId100"/>
    <p:sldId id="435" r:id="rId101"/>
    <p:sldId id="436" r:id="rId102"/>
    <p:sldId id="516" r:id="rId103"/>
    <p:sldId id="437" r:id="rId104"/>
    <p:sldId id="438" r:id="rId105"/>
    <p:sldId id="439" r:id="rId106"/>
    <p:sldId id="520" r:id="rId107"/>
    <p:sldId id="521" r:id="rId108"/>
    <p:sldId id="441" r:id="rId109"/>
    <p:sldId id="442" r:id="rId110"/>
    <p:sldId id="443" r:id="rId111"/>
    <p:sldId id="444" r:id="rId112"/>
    <p:sldId id="445" r:id="rId113"/>
    <p:sldId id="446" r:id="rId114"/>
    <p:sldId id="447" r:id="rId115"/>
    <p:sldId id="522" r:id="rId116"/>
    <p:sldId id="448" r:id="rId117"/>
    <p:sldId id="449" r:id="rId118"/>
    <p:sldId id="450" r:id="rId119"/>
    <p:sldId id="451" r:id="rId120"/>
    <p:sldId id="452" r:id="rId121"/>
    <p:sldId id="453" r:id="rId122"/>
    <p:sldId id="454" r:id="rId123"/>
    <p:sldId id="523" r:id="rId124"/>
    <p:sldId id="524" r:id="rId125"/>
    <p:sldId id="525" r:id="rId126"/>
    <p:sldId id="526" r:id="rId127"/>
    <p:sldId id="527" r:id="rId128"/>
    <p:sldId id="528" r:id="rId129"/>
    <p:sldId id="529" r:id="rId130"/>
    <p:sldId id="530" r:id="rId131"/>
    <p:sldId id="531" r:id="rId132"/>
    <p:sldId id="532" r:id="rId133"/>
    <p:sldId id="533" r:id="rId134"/>
    <p:sldId id="534" r:id="rId135"/>
    <p:sldId id="535" r:id="rId136"/>
    <p:sldId id="536" r:id="rId137"/>
    <p:sldId id="469" r:id="rId138"/>
    <p:sldId id="470" r:id="rId139"/>
    <p:sldId id="471" r:id="rId140"/>
    <p:sldId id="472" r:id="rId141"/>
    <p:sldId id="473" r:id="rId142"/>
    <p:sldId id="474" r:id="rId143"/>
    <p:sldId id="475" r:id="rId144"/>
    <p:sldId id="540" r:id="rId145"/>
    <p:sldId id="541" r:id="rId146"/>
    <p:sldId id="476" r:id="rId147"/>
    <p:sldId id="477" r:id="rId148"/>
    <p:sldId id="478" r:id="rId149"/>
    <p:sldId id="479" r:id="rId150"/>
    <p:sldId id="480" r:id="rId151"/>
    <p:sldId id="537" r:id="rId152"/>
    <p:sldId id="542" r:id="rId153"/>
    <p:sldId id="538" r:id="rId154"/>
    <p:sldId id="539" r:id="rId155"/>
    <p:sldId id="543" r:id="rId156"/>
  </p:sldIdLst>
  <p:sldSz cx="9144000" cy="6858000" type="screen4x3"/>
  <p:notesSz cx="6858000" cy="9144000"/>
  <p:defaultTextStyle>
    <a:defPPr>
      <a:defRPr lang="zh-CN"/>
    </a:defPPr>
    <a:lvl1pPr algn="ctr" rtl="0" fontAlgn="base">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600" kern="1200">
        <a:solidFill>
          <a:schemeClr val="tx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600" kern="1200">
        <a:solidFill>
          <a:schemeClr val="tx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600" kern="1200">
        <a:solidFill>
          <a:schemeClr val="tx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600" kern="1200">
        <a:solidFill>
          <a:schemeClr val="tx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AE241"/>
    <a:srgbClr val="B05800"/>
    <a:srgbClr val="864300"/>
    <a:srgbClr val="663300"/>
    <a:srgbClr val="CCCC99"/>
    <a:srgbClr val="99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04" autoAdjust="0"/>
  </p:normalViewPr>
  <p:slideViewPr>
    <p:cSldViewPr>
      <p:cViewPr varScale="1">
        <p:scale>
          <a:sx n="110" d="100"/>
          <a:sy n="110" d="100"/>
        </p:scale>
        <p:origin x="164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2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slide" Target="slides/slide150.xml"/><Relationship Id="rId159" Type="http://schemas.openxmlformats.org/officeDocument/2006/relationships/viewProps" Target="view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slide" Target="slides/slide141.xml"/><Relationship Id="rId153" Type="http://schemas.openxmlformats.org/officeDocument/2006/relationships/slide" Target="slides/slide149.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slide" Target="slides/slide144.xml"/><Relationship Id="rId151" Type="http://schemas.openxmlformats.org/officeDocument/2006/relationships/slide" Target="slides/slide147.xml"/><Relationship Id="rId156" Type="http://schemas.openxmlformats.org/officeDocument/2006/relationships/slide" Target="slides/slide152.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7EF231-1331-4784-9748-78461C8F88A0}" type="datetimeFigureOut">
              <a:rPr lang="zh-CN" altLang="en-US" smtClean="0"/>
              <a:t>2019/11/4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EA062-4471-4342-9BC8-17A975EF9C77}" type="slidenum">
              <a:rPr lang="zh-CN" altLang="en-US" smtClean="0"/>
              <a:t>‹#›</a:t>
            </a:fld>
            <a:endParaRPr lang="zh-CN" altLang="en-US"/>
          </a:p>
        </p:txBody>
      </p:sp>
    </p:spTree>
    <p:extLst>
      <p:ext uri="{BB962C8B-B14F-4D97-AF65-F5344CB8AC3E}">
        <p14:creationId xmlns:p14="http://schemas.microsoft.com/office/powerpoint/2010/main" val="1949974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EA062-4471-4342-9BC8-17A975EF9C77}" type="slidenum">
              <a:rPr lang="zh-CN" altLang="en-US" smtClean="0"/>
              <a:t>152</a:t>
            </a:fld>
            <a:endParaRPr lang="zh-CN" altLang="en-US"/>
          </a:p>
        </p:txBody>
      </p:sp>
    </p:spTree>
    <p:extLst>
      <p:ext uri="{BB962C8B-B14F-4D97-AF65-F5344CB8AC3E}">
        <p14:creationId xmlns:p14="http://schemas.microsoft.com/office/powerpoint/2010/main" val="1265207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89100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1492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692150"/>
            <a:ext cx="2286000" cy="55451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692150"/>
            <a:ext cx="6705600" cy="55451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07310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44220824-4C65-4C07-814F-83113D060CED}" type="slidenum">
              <a:rPr lang="en-US" altLang="zh-CN"/>
              <a:pPr/>
              <a:t>‹#›</a:t>
            </a:fld>
            <a:endParaRPr lang="en-US" altLang="zh-CN"/>
          </a:p>
        </p:txBody>
      </p:sp>
    </p:spTree>
    <p:extLst>
      <p:ext uri="{BB962C8B-B14F-4D97-AF65-F5344CB8AC3E}">
        <p14:creationId xmlns:p14="http://schemas.microsoft.com/office/powerpoint/2010/main" val="1522914996"/>
      </p:ext>
    </p:extLst>
  </p:cSld>
  <p:clrMapOvr>
    <a:masterClrMapping/>
  </p:clrMapOvr>
  <p:transition>
    <p:check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0C1EFCD4-1EA7-45D6-A063-24C642E8501D}" type="slidenum">
              <a:rPr lang="en-US" altLang="zh-CN"/>
              <a:pPr/>
              <a:t>‹#›</a:t>
            </a:fld>
            <a:endParaRPr lang="en-US" altLang="zh-CN"/>
          </a:p>
        </p:txBody>
      </p:sp>
    </p:spTree>
    <p:extLst>
      <p:ext uri="{BB962C8B-B14F-4D97-AF65-F5344CB8AC3E}">
        <p14:creationId xmlns:p14="http://schemas.microsoft.com/office/powerpoint/2010/main" val="2318982454"/>
      </p:ext>
    </p:extLst>
  </p:cSld>
  <p:clrMapOvr>
    <a:masterClrMapping/>
  </p:clrMapOvr>
  <p:transition>
    <p:check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0"/>
            </a:lvl1pPr>
          </a:lstStyle>
          <a:p>
            <a:fld id="{805245D2-1D9C-4E48-8F2D-830673C10D43}" type="slidenum">
              <a:rPr lang="en-US" altLang="zh-CN"/>
              <a:pPr/>
              <a:t>‹#›</a:t>
            </a:fld>
            <a:endParaRPr lang="en-US" altLang="zh-CN"/>
          </a:p>
        </p:txBody>
      </p:sp>
    </p:spTree>
    <p:extLst>
      <p:ext uri="{BB962C8B-B14F-4D97-AF65-F5344CB8AC3E}">
        <p14:creationId xmlns:p14="http://schemas.microsoft.com/office/powerpoint/2010/main" val="2464290008"/>
      </p:ext>
    </p:extLst>
  </p:cSld>
  <p:clrMapOvr>
    <a:masterClrMapping/>
  </p:clrMapOvr>
  <p:transition>
    <p:check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0"/>
            </a:lvl1pPr>
          </a:lstStyle>
          <a:p>
            <a:fld id="{B0CA4756-6990-4238-9FCD-F52524E14C9F}" type="slidenum">
              <a:rPr lang="en-US" altLang="zh-CN"/>
              <a:pPr/>
              <a:t>‹#›</a:t>
            </a:fld>
            <a:endParaRPr lang="en-US" altLang="zh-CN"/>
          </a:p>
        </p:txBody>
      </p:sp>
    </p:spTree>
    <p:extLst>
      <p:ext uri="{BB962C8B-B14F-4D97-AF65-F5344CB8AC3E}">
        <p14:creationId xmlns:p14="http://schemas.microsoft.com/office/powerpoint/2010/main" val="484391950"/>
      </p:ext>
    </p:extLst>
  </p:cSld>
  <p:clrMapOvr>
    <a:masterClrMapping/>
  </p:clrMapOvr>
  <p:transition>
    <p:check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0"/>
            </a:lvl1pPr>
          </a:lstStyle>
          <a:p>
            <a:fld id="{D5D040DE-8C2C-4BF9-83B1-1EBFC318F561}" type="slidenum">
              <a:rPr lang="en-US" altLang="zh-CN"/>
              <a:pPr/>
              <a:t>‹#›</a:t>
            </a:fld>
            <a:endParaRPr lang="en-US" altLang="zh-CN"/>
          </a:p>
        </p:txBody>
      </p:sp>
    </p:spTree>
    <p:extLst>
      <p:ext uri="{BB962C8B-B14F-4D97-AF65-F5344CB8AC3E}">
        <p14:creationId xmlns:p14="http://schemas.microsoft.com/office/powerpoint/2010/main" val="1422317047"/>
      </p:ext>
    </p:extLst>
  </p:cSld>
  <p:clrMapOvr>
    <a:masterClrMapping/>
  </p:clrMapOvr>
  <p:transition>
    <p:check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kumimoji="0"/>
            </a:lvl1pPr>
          </a:lstStyle>
          <a:p>
            <a:fld id="{62AFB3FC-A7C9-4FD1-BF8B-770EB51587F3}" type="slidenum">
              <a:rPr lang="en-US" altLang="zh-CN"/>
              <a:pPr/>
              <a:t>‹#›</a:t>
            </a:fld>
            <a:endParaRPr lang="en-US" altLang="zh-CN"/>
          </a:p>
        </p:txBody>
      </p:sp>
    </p:spTree>
    <p:extLst>
      <p:ext uri="{BB962C8B-B14F-4D97-AF65-F5344CB8AC3E}">
        <p14:creationId xmlns:p14="http://schemas.microsoft.com/office/powerpoint/2010/main" val="3551371481"/>
      </p:ext>
    </p:extLst>
  </p:cSld>
  <p:clrMapOvr>
    <a:masterClrMapping/>
  </p:clrMapOvr>
  <p:transition>
    <p:check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8"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kumimoji="0"/>
            </a:lvl1pPr>
          </a:lstStyle>
          <a:p>
            <a:fld id="{45FBEF36-36DF-4F1A-8207-8B35A4098FEF}" type="slidenum">
              <a:rPr lang="en-US" altLang="zh-CN"/>
              <a:pPr/>
              <a:t>‹#›</a:t>
            </a:fld>
            <a:endParaRPr lang="en-US" altLang="zh-CN"/>
          </a:p>
        </p:txBody>
      </p:sp>
    </p:spTree>
    <p:extLst>
      <p:ext uri="{BB962C8B-B14F-4D97-AF65-F5344CB8AC3E}">
        <p14:creationId xmlns:p14="http://schemas.microsoft.com/office/powerpoint/2010/main" val="2845026786"/>
      </p:ext>
    </p:extLst>
  </p:cSld>
  <p:clrMapOvr>
    <a:masterClrMapping/>
  </p:clrMapOvr>
  <p:transition>
    <p:check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4"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kumimoji="0"/>
            </a:lvl1pPr>
          </a:lstStyle>
          <a:p>
            <a:fld id="{1DCCF318-A597-4B11-ABC1-8C95C6241146}" type="slidenum">
              <a:rPr lang="en-US" altLang="zh-CN"/>
              <a:pPr/>
              <a:t>‹#›</a:t>
            </a:fld>
            <a:endParaRPr lang="en-US" altLang="zh-CN"/>
          </a:p>
        </p:txBody>
      </p:sp>
    </p:spTree>
    <p:extLst>
      <p:ext uri="{BB962C8B-B14F-4D97-AF65-F5344CB8AC3E}">
        <p14:creationId xmlns:p14="http://schemas.microsoft.com/office/powerpoint/2010/main" val="690487586"/>
      </p:ext>
    </p:extLst>
  </p:cSld>
  <p:clrMapOvr>
    <a:masterClrMapping/>
  </p:clrMapOvr>
  <p:transition>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14246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3"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kumimoji="0"/>
            </a:lvl1pPr>
          </a:lstStyle>
          <a:p>
            <a:fld id="{41FDB55B-471F-4DE3-8780-83D19A58F942}" type="slidenum">
              <a:rPr lang="en-US" altLang="zh-CN"/>
              <a:pPr/>
              <a:t>‹#›</a:t>
            </a:fld>
            <a:endParaRPr lang="en-US" altLang="zh-CN"/>
          </a:p>
        </p:txBody>
      </p:sp>
    </p:spTree>
    <p:extLst>
      <p:ext uri="{BB962C8B-B14F-4D97-AF65-F5344CB8AC3E}">
        <p14:creationId xmlns:p14="http://schemas.microsoft.com/office/powerpoint/2010/main" val="2782878715"/>
      </p:ext>
    </p:extLst>
  </p:cSld>
  <p:clrMapOvr>
    <a:masterClrMapping/>
  </p:clrMapOvr>
  <p:transition>
    <p:checke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kumimoji="0"/>
            </a:lvl1pPr>
          </a:lstStyle>
          <a:p>
            <a:fld id="{C7E4562B-F739-40F2-870F-6F02208599E5}" type="slidenum">
              <a:rPr lang="en-US" altLang="zh-CN"/>
              <a:pPr/>
              <a:t>‹#›</a:t>
            </a:fld>
            <a:endParaRPr lang="en-US" altLang="zh-CN"/>
          </a:p>
        </p:txBody>
      </p:sp>
    </p:spTree>
    <p:extLst>
      <p:ext uri="{BB962C8B-B14F-4D97-AF65-F5344CB8AC3E}">
        <p14:creationId xmlns:p14="http://schemas.microsoft.com/office/powerpoint/2010/main" val="738515033"/>
      </p:ext>
    </p:extLst>
  </p:cSld>
  <p:clrMapOvr>
    <a:masterClrMapping/>
  </p:clrMapOvr>
  <p:transition>
    <p:checke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kumimoji="0"/>
            </a:lvl1pPr>
          </a:lstStyle>
          <a:p>
            <a:fld id="{B1F926B8-305D-4E26-A62C-2409979F6D10}" type="slidenum">
              <a:rPr lang="en-US" altLang="zh-CN"/>
              <a:pPr/>
              <a:t>‹#›</a:t>
            </a:fld>
            <a:endParaRPr lang="en-US" altLang="zh-CN"/>
          </a:p>
        </p:txBody>
      </p:sp>
    </p:spTree>
    <p:extLst>
      <p:ext uri="{BB962C8B-B14F-4D97-AF65-F5344CB8AC3E}">
        <p14:creationId xmlns:p14="http://schemas.microsoft.com/office/powerpoint/2010/main" val="1003623133"/>
      </p:ext>
    </p:extLst>
  </p:cSld>
  <p:clrMapOvr>
    <a:masterClrMapping/>
  </p:clrMapOvr>
  <p:transition>
    <p:checke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0"/>
            </a:lvl1pPr>
          </a:lstStyle>
          <a:p>
            <a:fld id="{550834DC-F569-41BC-8948-731BBE9EA04D}" type="slidenum">
              <a:rPr lang="en-US" altLang="zh-CN"/>
              <a:pPr/>
              <a:t>‹#›</a:t>
            </a:fld>
            <a:endParaRPr lang="en-US" altLang="zh-CN"/>
          </a:p>
        </p:txBody>
      </p:sp>
    </p:spTree>
    <p:extLst>
      <p:ext uri="{BB962C8B-B14F-4D97-AF65-F5344CB8AC3E}">
        <p14:creationId xmlns:p14="http://schemas.microsoft.com/office/powerpoint/2010/main" val="688251353"/>
      </p:ext>
    </p:extLst>
  </p:cSld>
  <p:clrMapOvr>
    <a:masterClrMapping/>
  </p:clrMapOvr>
  <p:transition>
    <p:checke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0"/>
            </a:lvl1pPr>
          </a:lstStyle>
          <a:p>
            <a:fld id="{2AE18626-5438-462D-8DA6-5A4321C053BB}" type="slidenum">
              <a:rPr lang="en-US" altLang="zh-CN"/>
              <a:pPr/>
              <a:t>‹#›</a:t>
            </a:fld>
            <a:endParaRPr lang="en-US" altLang="zh-CN"/>
          </a:p>
        </p:txBody>
      </p:sp>
    </p:spTree>
    <p:extLst>
      <p:ext uri="{BB962C8B-B14F-4D97-AF65-F5344CB8AC3E}">
        <p14:creationId xmlns:p14="http://schemas.microsoft.com/office/powerpoint/2010/main" val="2298038706"/>
      </p:ext>
    </p:extLst>
  </p:cSld>
  <p:clrMapOvr>
    <a:masterClrMapping/>
  </p:clrMapOvr>
  <p:transition>
    <p:checke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4"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kumimoji="0"/>
            </a:lvl1pPr>
          </a:lstStyle>
          <a:p>
            <a:fld id="{3BCE3054-635A-4E8B-A950-A0BF9857B940}" type="slidenum">
              <a:rPr lang="en-US" altLang="zh-CN"/>
              <a:pPr/>
              <a:t>‹#›</a:t>
            </a:fld>
            <a:endParaRPr lang="en-US" altLang="zh-CN"/>
          </a:p>
        </p:txBody>
      </p:sp>
    </p:spTree>
    <p:extLst>
      <p:ext uri="{BB962C8B-B14F-4D97-AF65-F5344CB8AC3E}">
        <p14:creationId xmlns:p14="http://schemas.microsoft.com/office/powerpoint/2010/main" val="960179373"/>
      </p:ext>
    </p:extLst>
  </p:cSld>
  <p:clrMapOvr>
    <a:masterClrMapping/>
  </p:clrMapOvr>
  <p:transition>
    <p:checke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kumimoji="0"/>
            </a:lvl1pPr>
          </a:lstStyle>
          <a:p>
            <a:fld id="{7C40AFAC-AB13-49B7-A2F1-819C87F9619F}" type="slidenum">
              <a:rPr lang="en-US" altLang="zh-CN"/>
              <a:pPr/>
              <a:t>‹#›</a:t>
            </a:fld>
            <a:endParaRPr lang="en-US" altLang="zh-CN"/>
          </a:p>
        </p:txBody>
      </p:sp>
    </p:spTree>
    <p:extLst>
      <p:ext uri="{BB962C8B-B14F-4D97-AF65-F5344CB8AC3E}">
        <p14:creationId xmlns:p14="http://schemas.microsoft.com/office/powerpoint/2010/main" val="1731477264"/>
      </p:ext>
    </p:extLst>
  </p:cSld>
  <p:clrMapOvr>
    <a:masterClrMapping/>
  </p:clrMapOvr>
  <p:transition>
    <p:checke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0"/>
            </a:lvl1pPr>
          </a:lstStyle>
          <a:p>
            <a:fld id="{F80F8E3E-8EA3-4A18-ADF0-757C22BF7315}" type="slidenum">
              <a:rPr lang="en-US" altLang="zh-CN"/>
              <a:pPr/>
              <a:t>‹#›</a:t>
            </a:fld>
            <a:endParaRPr lang="en-US" altLang="zh-CN"/>
          </a:p>
        </p:txBody>
      </p:sp>
    </p:spTree>
    <p:extLst>
      <p:ext uri="{BB962C8B-B14F-4D97-AF65-F5344CB8AC3E}">
        <p14:creationId xmlns:p14="http://schemas.microsoft.com/office/powerpoint/2010/main" val="970406630"/>
      </p:ext>
    </p:extLst>
  </p:cSld>
  <p:clrMapOvr>
    <a:masterClrMapping/>
  </p:clrMapOvr>
  <p:transition>
    <p:checke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0"/>
            </a:lvl1pPr>
          </a:lstStyle>
          <a:p>
            <a:fld id="{D5BF68BC-97AD-466F-B52D-64AA40866CA2}" type="slidenum">
              <a:rPr lang="en-US" altLang="zh-CN"/>
              <a:pPr/>
              <a:t>‹#›</a:t>
            </a:fld>
            <a:endParaRPr lang="en-US" altLang="zh-CN"/>
          </a:p>
        </p:txBody>
      </p:sp>
    </p:spTree>
    <p:extLst>
      <p:ext uri="{BB962C8B-B14F-4D97-AF65-F5344CB8AC3E}">
        <p14:creationId xmlns:p14="http://schemas.microsoft.com/office/powerpoint/2010/main" val="2902879291"/>
      </p:ext>
    </p:extLst>
  </p:cSld>
  <p:clrMapOvr>
    <a:masterClrMapping/>
  </p:clrMapOvr>
  <p:transition>
    <p:checke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0"/>
            </a:lvl1pPr>
          </a:lstStyle>
          <a:p>
            <a:fld id="{28EFC0D5-057F-46E2-9DD4-E8106D6CA859}" type="slidenum">
              <a:rPr lang="en-US" altLang="zh-CN"/>
              <a:pPr/>
              <a:t>‹#›</a:t>
            </a:fld>
            <a:endParaRPr lang="en-US" altLang="zh-CN"/>
          </a:p>
        </p:txBody>
      </p:sp>
    </p:spTree>
    <p:extLst>
      <p:ext uri="{BB962C8B-B14F-4D97-AF65-F5344CB8AC3E}">
        <p14:creationId xmlns:p14="http://schemas.microsoft.com/office/powerpoint/2010/main" val="2902555710"/>
      </p:ext>
    </p:extLst>
  </p:cSld>
  <p:clrMapOvr>
    <a:masterClrMapping/>
  </p:clrMapOvr>
  <p:transition>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810796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kumimoji="0"/>
            </a:lvl1pPr>
          </a:lstStyle>
          <a:p>
            <a:fld id="{523A4063-0E7A-47C7-96AD-7464089AE8F5}" type="slidenum">
              <a:rPr lang="en-US" altLang="zh-CN"/>
              <a:pPr/>
              <a:t>‹#›</a:t>
            </a:fld>
            <a:endParaRPr lang="en-US" altLang="zh-CN"/>
          </a:p>
        </p:txBody>
      </p:sp>
    </p:spTree>
    <p:extLst>
      <p:ext uri="{BB962C8B-B14F-4D97-AF65-F5344CB8AC3E}">
        <p14:creationId xmlns:p14="http://schemas.microsoft.com/office/powerpoint/2010/main" val="2750827772"/>
      </p:ext>
    </p:extLst>
  </p:cSld>
  <p:clrMapOvr>
    <a:masterClrMapping/>
  </p:clrMapOvr>
  <p:transition>
    <p:checke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8"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kumimoji="0"/>
            </a:lvl1pPr>
          </a:lstStyle>
          <a:p>
            <a:fld id="{32AC7F73-6AB0-47CF-888E-689A15BC5B7E}" type="slidenum">
              <a:rPr lang="en-US" altLang="zh-CN"/>
              <a:pPr/>
              <a:t>‹#›</a:t>
            </a:fld>
            <a:endParaRPr lang="en-US" altLang="zh-CN"/>
          </a:p>
        </p:txBody>
      </p:sp>
    </p:spTree>
    <p:extLst>
      <p:ext uri="{BB962C8B-B14F-4D97-AF65-F5344CB8AC3E}">
        <p14:creationId xmlns:p14="http://schemas.microsoft.com/office/powerpoint/2010/main" val="4106714739"/>
      </p:ext>
    </p:extLst>
  </p:cSld>
  <p:clrMapOvr>
    <a:masterClrMapping/>
  </p:clrMapOvr>
  <p:transition>
    <p:checke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4"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kumimoji="0"/>
            </a:lvl1pPr>
          </a:lstStyle>
          <a:p>
            <a:fld id="{9B5EAC33-DBD0-412D-A2F8-284E4D8CC5B1}" type="slidenum">
              <a:rPr lang="en-US" altLang="zh-CN"/>
              <a:pPr/>
              <a:t>‹#›</a:t>
            </a:fld>
            <a:endParaRPr lang="en-US" altLang="zh-CN"/>
          </a:p>
        </p:txBody>
      </p:sp>
    </p:spTree>
    <p:extLst>
      <p:ext uri="{BB962C8B-B14F-4D97-AF65-F5344CB8AC3E}">
        <p14:creationId xmlns:p14="http://schemas.microsoft.com/office/powerpoint/2010/main" val="3321193078"/>
      </p:ext>
    </p:extLst>
  </p:cSld>
  <p:clrMapOvr>
    <a:masterClrMapping/>
  </p:clrMapOvr>
  <p:transition>
    <p:checke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3"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kumimoji="0"/>
            </a:lvl1pPr>
          </a:lstStyle>
          <a:p>
            <a:fld id="{1E34CBA7-5A44-4538-A8F9-B85AC7A32685}" type="slidenum">
              <a:rPr lang="en-US" altLang="zh-CN"/>
              <a:pPr/>
              <a:t>‹#›</a:t>
            </a:fld>
            <a:endParaRPr lang="en-US" altLang="zh-CN"/>
          </a:p>
        </p:txBody>
      </p:sp>
    </p:spTree>
    <p:extLst>
      <p:ext uri="{BB962C8B-B14F-4D97-AF65-F5344CB8AC3E}">
        <p14:creationId xmlns:p14="http://schemas.microsoft.com/office/powerpoint/2010/main" val="2651372393"/>
      </p:ext>
    </p:extLst>
  </p:cSld>
  <p:clrMapOvr>
    <a:masterClrMapping/>
  </p:clrMapOvr>
  <p:transition>
    <p:checke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kumimoji="0"/>
            </a:lvl1pPr>
          </a:lstStyle>
          <a:p>
            <a:fld id="{64E983CE-DAC6-49BF-89B5-0F764E520697}" type="slidenum">
              <a:rPr lang="en-US" altLang="zh-CN"/>
              <a:pPr/>
              <a:t>‹#›</a:t>
            </a:fld>
            <a:endParaRPr lang="en-US" altLang="zh-CN"/>
          </a:p>
        </p:txBody>
      </p:sp>
    </p:spTree>
    <p:extLst>
      <p:ext uri="{BB962C8B-B14F-4D97-AF65-F5344CB8AC3E}">
        <p14:creationId xmlns:p14="http://schemas.microsoft.com/office/powerpoint/2010/main" val="1955364923"/>
      </p:ext>
    </p:extLst>
  </p:cSld>
  <p:clrMapOvr>
    <a:masterClrMapping/>
  </p:clrMapOvr>
  <p:transition>
    <p:checke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kumimoji="0"/>
            </a:lvl1pPr>
          </a:lstStyle>
          <a:p>
            <a:fld id="{49C7F15C-B5BF-47F7-9065-4FECDD2AEF9D}" type="slidenum">
              <a:rPr lang="en-US" altLang="zh-CN"/>
              <a:pPr/>
              <a:t>‹#›</a:t>
            </a:fld>
            <a:endParaRPr lang="en-US" altLang="zh-CN"/>
          </a:p>
        </p:txBody>
      </p:sp>
    </p:spTree>
    <p:extLst>
      <p:ext uri="{BB962C8B-B14F-4D97-AF65-F5344CB8AC3E}">
        <p14:creationId xmlns:p14="http://schemas.microsoft.com/office/powerpoint/2010/main" val="2282595934"/>
      </p:ext>
    </p:extLst>
  </p:cSld>
  <p:clrMapOvr>
    <a:masterClrMapping/>
  </p:clrMapOvr>
  <p:transition>
    <p:checke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0"/>
            </a:lvl1pPr>
          </a:lstStyle>
          <a:p>
            <a:fld id="{FE4197E0-DB62-4F27-8CD4-0BC1E01FACC5}" type="slidenum">
              <a:rPr lang="en-US" altLang="zh-CN"/>
              <a:pPr/>
              <a:t>‹#›</a:t>
            </a:fld>
            <a:endParaRPr lang="en-US" altLang="zh-CN"/>
          </a:p>
        </p:txBody>
      </p:sp>
    </p:spTree>
    <p:extLst>
      <p:ext uri="{BB962C8B-B14F-4D97-AF65-F5344CB8AC3E}">
        <p14:creationId xmlns:p14="http://schemas.microsoft.com/office/powerpoint/2010/main" val="2580403571"/>
      </p:ext>
    </p:extLst>
  </p:cSld>
  <p:clrMapOvr>
    <a:masterClrMapping/>
  </p:clrMapOvr>
  <p:transition>
    <p:checke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0"/>
            </a:lvl1pPr>
          </a:lstStyle>
          <a:p>
            <a:fld id="{A54FEE52-37AB-4361-970B-0016707EC42A}" type="slidenum">
              <a:rPr lang="en-US" altLang="zh-CN"/>
              <a:pPr/>
              <a:t>‹#›</a:t>
            </a:fld>
            <a:endParaRPr lang="en-US" altLang="zh-CN"/>
          </a:p>
        </p:txBody>
      </p:sp>
    </p:spTree>
    <p:extLst>
      <p:ext uri="{BB962C8B-B14F-4D97-AF65-F5344CB8AC3E}">
        <p14:creationId xmlns:p14="http://schemas.microsoft.com/office/powerpoint/2010/main" val="2885698825"/>
      </p:ext>
    </p:extLst>
  </p:cSld>
  <p:clrMapOvr>
    <a:masterClrMapping/>
  </p:clrMapOvr>
  <p:transition>
    <p:checke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4"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kumimoji="0"/>
            </a:lvl1pPr>
          </a:lstStyle>
          <a:p>
            <a:fld id="{22752986-B857-4B2A-8F61-92C701182ADB}" type="slidenum">
              <a:rPr lang="en-US" altLang="zh-CN"/>
              <a:pPr/>
              <a:t>‹#›</a:t>
            </a:fld>
            <a:endParaRPr lang="en-US" altLang="zh-CN"/>
          </a:p>
        </p:txBody>
      </p:sp>
    </p:spTree>
    <p:extLst>
      <p:ext uri="{BB962C8B-B14F-4D97-AF65-F5344CB8AC3E}">
        <p14:creationId xmlns:p14="http://schemas.microsoft.com/office/powerpoint/2010/main" val="3497230540"/>
      </p:ext>
    </p:extLst>
  </p:cSld>
  <p:clrMapOvr>
    <a:masterClrMapping/>
  </p:clrMapOvr>
  <p:transition>
    <p:checke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kumimoji="0"/>
            </a:lvl1pPr>
          </a:lstStyle>
          <a:p>
            <a:fld id="{76B6C9B9-A258-41B2-93FA-31889DF40196}" type="slidenum">
              <a:rPr lang="en-US" altLang="zh-CN"/>
              <a:pPr/>
              <a:t>‹#›</a:t>
            </a:fld>
            <a:endParaRPr lang="en-US" altLang="zh-CN"/>
          </a:p>
        </p:txBody>
      </p:sp>
    </p:spTree>
    <p:extLst>
      <p:ext uri="{BB962C8B-B14F-4D97-AF65-F5344CB8AC3E}">
        <p14:creationId xmlns:p14="http://schemas.microsoft.com/office/powerpoint/2010/main" val="3299318188"/>
      </p:ext>
    </p:extLst>
  </p:cSld>
  <p:clrMapOvr>
    <a:masterClrMapping/>
  </p:clrMapOvr>
  <p:transition>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5761038"/>
            <a:ext cx="4495800" cy="476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5761038"/>
            <a:ext cx="4495800" cy="476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3506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0"/>
            </a:lvl1pPr>
          </a:lstStyle>
          <a:p>
            <a:fld id="{13E85A99-6FC4-406B-9D45-B601EED6C801}" type="slidenum">
              <a:rPr lang="en-US" altLang="zh-CN"/>
              <a:pPr/>
              <a:t>‹#›</a:t>
            </a:fld>
            <a:endParaRPr lang="en-US" altLang="zh-CN"/>
          </a:p>
        </p:txBody>
      </p:sp>
    </p:spTree>
    <p:extLst>
      <p:ext uri="{BB962C8B-B14F-4D97-AF65-F5344CB8AC3E}">
        <p14:creationId xmlns:p14="http://schemas.microsoft.com/office/powerpoint/2010/main" val="3675073442"/>
      </p:ext>
    </p:extLst>
  </p:cSld>
  <p:clrMapOvr>
    <a:masterClrMapping/>
  </p:clrMapOvr>
  <p:transition>
    <p:checke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0"/>
            </a:lvl1pPr>
          </a:lstStyle>
          <a:p>
            <a:fld id="{EE5AFB2D-D5AE-434F-804B-F828788E36BB}" type="slidenum">
              <a:rPr lang="en-US" altLang="zh-CN"/>
              <a:pPr/>
              <a:t>‹#›</a:t>
            </a:fld>
            <a:endParaRPr lang="en-US" altLang="zh-CN"/>
          </a:p>
        </p:txBody>
      </p:sp>
    </p:spTree>
    <p:extLst>
      <p:ext uri="{BB962C8B-B14F-4D97-AF65-F5344CB8AC3E}">
        <p14:creationId xmlns:p14="http://schemas.microsoft.com/office/powerpoint/2010/main" val="3445482725"/>
      </p:ext>
    </p:extLst>
  </p:cSld>
  <p:clrMapOvr>
    <a:masterClrMapping/>
  </p:clrMapOvr>
  <p:transition>
    <p:checke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0"/>
            </a:lvl1pPr>
          </a:lstStyle>
          <a:p>
            <a:fld id="{F5DCCE81-242E-419A-973D-F7D366B5B480}" type="slidenum">
              <a:rPr lang="en-US" altLang="zh-CN"/>
              <a:pPr/>
              <a:t>‹#›</a:t>
            </a:fld>
            <a:endParaRPr lang="en-US" altLang="zh-CN"/>
          </a:p>
        </p:txBody>
      </p:sp>
    </p:spTree>
    <p:extLst>
      <p:ext uri="{BB962C8B-B14F-4D97-AF65-F5344CB8AC3E}">
        <p14:creationId xmlns:p14="http://schemas.microsoft.com/office/powerpoint/2010/main" val="4207602110"/>
      </p:ext>
    </p:extLst>
  </p:cSld>
  <p:clrMapOvr>
    <a:masterClrMapping/>
  </p:clrMapOvr>
  <p:transition>
    <p:checke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kumimoji="0"/>
            </a:lvl1pPr>
          </a:lstStyle>
          <a:p>
            <a:fld id="{AB07506F-DE25-4BF2-BE0F-DBDAE93FB13A}" type="slidenum">
              <a:rPr lang="en-US" altLang="zh-CN"/>
              <a:pPr/>
              <a:t>‹#›</a:t>
            </a:fld>
            <a:endParaRPr lang="en-US" altLang="zh-CN"/>
          </a:p>
        </p:txBody>
      </p:sp>
    </p:spTree>
    <p:extLst>
      <p:ext uri="{BB962C8B-B14F-4D97-AF65-F5344CB8AC3E}">
        <p14:creationId xmlns:p14="http://schemas.microsoft.com/office/powerpoint/2010/main" val="233457640"/>
      </p:ext>
    </p:extLst>
  </p:cSld>
  <p:clrMapOvr>
    <a:masterClrMapping/>
  </p:clrMapOvr>
  <p:transition>
    <p:checke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8"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kumimoji="0"/>
            </a:lvl1pPr>
          </a:lstStyle>
          <a:p>
            <a:fld id="{67759BAB-7FDA-4AC7-BDF4-87A6DC16BAD9}" type="slidenum">
              <a:rPr lang="en-US" altLang="zh-CN"/>
              <a:pPr/>
              <a:t>‹#›</a:t>
            </a:fld>
            <a:endParaRPr lang="en-US" altLang="zh-CN"/>
          </a:p>
        </p:txBody>
      </p:sp>
    </p:spTree>
    <p:extLst>
      <p:ext uri="{BB962C8B-B14F-4D97-AF65-F5344CB8AC3E}">
        <p14:creationId xmlns:p14="http://schemas.microsoft.com/office/powerpoint/2010/main" val="410143958"/>
      </p:ext>
    </p:extLst>
  </p:cSld>
  <p:clrMapOvr>
    <a:masterClrMapping/>
  </p:clrMapOvr>
  <p:transition>
    <p:checke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4"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kumimoji="0"/>
            </a:lvl1pPr>
          </a:lstStyle>
          <a:p>
            <a:fld id="{C4ABC5F0-EFCA-46DB-B066-9A57948E6DB6}" type="slidenum">
              <a:rPr lang="en-US" altLang="zh-CN"/>
              <a:pPr/>
              <a:t>‹#›</a:t>
            </a:fld>
            <a:endParaRPr lang="en-US" altLang="zh-CN"/>
          </a:p>
        </p:txBody>
      </p:sp>
    </p:spTree>
    <p:extLst>
      <p:ext uri="{BB962C8B-B14F-4D97-AF65-F5344CB8AC3E}">
        <p14:creationId xmlns:p14="http://schemas.microsoft.com/office/powerpoint/2010/main" val="2730784603"/>
      </p:ext>
    </p:extLst>
  </p:cSld>
  <p:clrMapOvr>
    <a:masterClrMapping/>
  </p:clrMapOvr>
  <p:transition>
    <p:checke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3"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kumimoji="0"/>
            </a:lvl1pPr>
          </a:lstStyle>
          <a:p>
            <a:fld id="{E5444B30-7414-402F-81B1-7A967A0D9B4B}" type="slidenum">
              <a:rPr lang="en-US" altLang="zh-CN"/>
              <a:pPr/>
              <a:t>‹#›</a:t>
            </a:fld>
            <a:endParaRPr lang="en-US" altLang="zh-CN"/>
          </a:p>
        </p:txBody>
      </p:sp>
    </p:spTree>
    <p:extLst>
      <p:ext uri="{BB962C8B-B14F-4D97-AF65-F5344CB8AC3E}">
        <p14:creationId xmlns:p14="http://schemas.microsoft.com/office/powerpoint/2010/main" val="3838915650"/>
      </p:ext>
    </p:extLst>
  </p:cSld>
  <p:clrMapOvr>
    <a:masterClrMapping/>
  </p:clrMapOvr>
  <p:transition>
    <p:checke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kumimoji="0"/>
            </a:lvl1pPr>
          </a:lstStyle>
          <a:p>
            <a:fld id="{73E5E033-B14C-4D56-AA19-A5BA40A98D6D}" type="slidenum">
              <a:rPr lang="en-US" altLang="zh-CN"/>
              <a:pPr/>
              <a:t>‹#›</a:t>
            </a:fld>
            <a:endParaRPr lang="en-US" altLang="zh-CN"/>
          </a:p>
        </p:txBody>
      </p:sp>
    </p:spTree>
    <p:extLst>
      <p:ext uri="{BB962C8B-B14F-4D97-AF65-F5344CB8AC3E}">
        <p14:creationId xmlns:p14="http://schemas.microsoft.com/office/powerpoint/2010/main" val="2811310677"/>
      </p:ext>
    </p:extLst>
  </p:cSld>
  <p:clrMapOvr>
    <a:masterClrMapping/>
  </p:clrMapOvr>
  <p:transition>
    <p:checke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kumimoji="0"/>
            </a:lvl1pPr>
          </a:lstStyle>
          <a:p>
            <a:fld id="{A4748D6E-5B36-4861-B204-5AC37AD1E499}" type="slidenum">
              <a:rPr lang="en-US" altLang="zh-CN"/>
              <a:pPr/>
              <a:t>‹#›</a:t>
            </a:fld>
            <a:endParaRPr lang="en-US" altLang="zh-CN"/>
          </a:p>
        </p:txBody>
      </p:sp>
    </p:spTree>
    <p:extLst>
      <p:ext uri="{BB962C8B-B14F-4D97-AF65-F5344CB8AC3E}">
        <p14:creationId xmlns:p14="http://schemas.microsoft.com/office/powerpoint/2010/main" val="1063242587"/>
      </p:ext>
    </p:extLst>
  </p:cSld>
  <p:clrMapOvr>
    <a:masterClrMapping/>
  </p:clrMapOvr>
  <p:transition>
    <p:checke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0"/>
            </a:lvl1pPr>
          </a:lstStyle>
          <a:p>
            <a:fld id="{D1762E18-D0C4-4FDF-A59F-5DBA3B027BC1}" type="slidenum">
              <a:rPr lang="en-US" altLang="zh-CN"/>
              <a:pPr/>
              <a:t>‹#›</a:t>
            </a:fld>
            <a:endParaRPr lang="en-US" altLang="zh-CN"/>
          </a:p>
        </p:txBody>
      </p:sp>
    </p:spTree>
    <p:extLst>
      <p:ext uri="{BB962C8B-B14F-4D97-AF65-F5344CB8AC3E}">
        <p14:creationId xmlns:p14="http://schemas.microsoft.com/office/powerpoint/2010/main" val="1403299569"/>
      </p:ext>
    </p:extLst>
  </p:cSld>
  <p:clrMapOvr>
    <a:masterClrMapping/>
  </p:clrMapOvr>
  <p:transition>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053260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5"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kumimoji="0"/>
            </a:lvl1pPr>
          </a:lstStyle>
          <a:p>
            <a:fld id="{86DCF932-3F2A-405B-A32F-FD6A45F8B9AF}" type="slidenum">
              <a:rPr lang="en-US" altLang="zh-CN"/>
              <a:pPr/>
              <a:t>‹#›</a:t>
            </a:fld>
            <a:endParaRPr lang="en-US" altLang="zh-CN"/>
          </a:p>
        </p:txBody>
      </p:sp>
    </p:spTree>
    <p:extLst>
      <p:ext uri="{BB962C8B-B14F-4D97-AF65-F5344CB8AC3E}">
        <p14:creationId xmlns:p14="http://schemas.microsoft.com/office/powerpoint/2010/main" val="3295300197"/>
      </p:ext>
    </p:extLst>
  </p:cSld>
  <p:clrMapOvr>
    <a:masterClrMapping/>
  </p:clrMapOvr>
  <p:transition>
    <p:checke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4"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kumimoji="0"/>
            </a:lvl1pPr>
          </a:lstStyle>
          <a:p>
            <a:fld id="{1AD3AC2A-B1DE-40C0-9DB9-024C2CE070A1}" type="slidenum">
              <a:rPr lang="en-US" altLang="zh-CN"/>
              <a:pPr/>
              <a:t>‹#›</a:t>
            </a:fld>
            <a:endParaRPr lang="en-US" altLang="zh-CN"/>
          </a:p>
        </p:txBody>
      </p:sp>
    </p:spTree>
    <p:extLst>
      <p:ext uri="{BB962C8B-B14F-4D97-AF65-F5344CB8AC3E}">
        <p14:creationId xmlns:p14="http://schemas.microsoft.com/office/powerpoint/2010/main" val="20394688"/>
      </p:ext>
    </p:extLst>
  </p:cSld>
  <p:clrMapOvr>
    <a:masterClrMapping/>
  </p:clrMapOvr>
  <p:transition>
    <p:checke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lgn="ctr">
              <a:defRPr kumimoji="0"/>
            </a:lvl1pPr>
          </a:lstStyle>
          <a:p>
            <a:pPr>
              <a:defRPr/>
            </a:pPr>
            <a:endParaRPr lang="en-US" altLang="zh-CN"/>
          </a:p>
        </p:txBody>
      </p:sp>
      <p:sp>
        <p:nvSpPr>
          <p:cNvPr id="6" name="Rectangle 5"/>
          <p:cNvSpPr>
            <a:spLocks noGrp="1" noChangeArrowheads="1"/>
          </p:cNvSpPr>
          <p:nvPr>
            <p:ph type="ftr" sz="quarter" idx="11"/>
          </p:nvPr>
        </p:nvSpPr>
        <p:spPr/>
        <p:txBody>
          <a:bodyPr/>
          <a:lstStyle>
            <a:lvl1pPr>
              <a:defRPr kumimoji="0"/>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kumimoji="0"/>
            </a:lvl1pPr>
          </a:lstStyle>
          <a:p>
            <a:fld id="{B5549133-4EBB-4155-8DD1-A8CD7DF5AD72}" type="slidenum">
              <a:rPr lang="en-US" altLang="zh-CN"/>
              <a:pPr/>
              <a:t>‹#›</a:t>
            </a:fld>
            <a:endParaRPr lang="en-US" altLang="zh-CN"/>
          </a:p>
        </p:txBody>
      </p:sp>
    </p:spTree>
    <p:extLst>
      <p:ext uri="{BB962C8B-B14F-4D97-AF65-F5344CB8AC3E}">
        <p14:creationId xmlns:p14="http://schemas.microsoft.com/office/powerpoint/2010/main" val="2964708900"/>
      </p:ext>
    </p:extLst>
  </p:cSld>
  <p:clrMapOvr>
    <a:masterClrMapping/>
  </p:clrMapOvr>
  <p:transition>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62818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9405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0949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911204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5.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4.jpeg"/><Relationship Id="rId2" Type="http://schemas.openxmlformats.org/officeDocument/2006/relationships/slideLayout" Target="../slideLayouts/slideLayout15.xml"/><Relationship Id="rId16" Type="http://schemas.openxmlformats.org/officeDocument/2006/relationships/image" Target="../media/image3.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gif"/><Relationship Id="rId10" Type="http://schemas.openxmlformats.org/officeDocument/2006/relationships/slideLayout" Target="../slideLayouts/slideLayout23.xml"/><Relationship Id="rId19" Type="http://schemas.openxmlformats.org/officeDocument/2006/relationships/image" Target="../media/image6.gif"/><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image" Target="../media/image5.jpe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image" Target="../media/image4.jpeg"/><Relationship Id="rId2" Type="http://schemas.openxmlformats.org/officeDocument/2006/relationships/slideLayout" Target="../slideLayouts/slideLayout28.xml"/><Relationship Id="rId16" Type="http://schemas.openxmlformats.org/officeDocument/2006/relationships/image" Target="../media/image3.jpe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2.gif"/><Relationship Id="rId10" Type="http://schemas.openxmlformats.org/officeDocument/2006/relationships/slideLayout" Target="../slideLayouts/slideLayout36.xml"/><Relationship Id="rId19" Type="http://schemas.openxmlformats.org/officeDocument/2006/relationships/image" Target="../media/image6.gif"/><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image" Target="../media/image5.jpeg"/><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image" Target="../media/image4.jpeg"/><Relationship Id="rId2" Type="http://schemas.openxmlformats.org/officeDocument/2006/relationships/slideLayout" Target="../slideLayouts/slideLayout41.xml"/><Relationship Id="rId16" Type="http://schemas.openxmlformats.org/officeDocument/2006/relationships/image" Target="../media/image3.jpe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2.gif"/><Relationship Id="rId10" Type="http://schemas.openxmlformats.org/officeDocument/2006/relationships/slideLayout" Target="../slideLayouts/slideLayout49.xml"/><Relationship Id="rId19" Type="http://schemas.openxmlformats.org/officeDocument/2006/relationships/image" Target="../media/image6.gif"/><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42" descr="图片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350" y="-6350"/>
            <a:ext cx="9156700"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68313" y="69215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0" y="5761038"/>
            <a:ext cx="914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chemeClr val="tx1"/>
                </a:solidFill>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Arial" charset="0"/>
              </a:defRPr>
            </a:lvl1pPr>
          </a:lstStyle>
          <a:p>
            <a:pPr>
              <a:defRPr/>
            </a:pPr>
            <a:endParaRPr lang="en-US" altLang="zh-CN"/>
          </a:p>
        </p:txBody>
      </p:sp>
      <p:sp>
        <p:nvSpPr>
          <p:cNvPr id="1031" name="Oval 624"/>
          <p:cNvSpPr>
            <a:spLocks noChangeArrowheads="1"/>
          </p:cNvSpPr>
          <p:nvPr userDrawn="1"/>
        </p:nvSpPr>
        <p:spPr bwMode="auto">
          <a:xfrm>
            <a:off x="4211638" y="6353175"/>
            <a:ext cx="579437" cy="388938"/>
          </a:xfrm>
          <a:prstGeom prst="ellipse">
            <a:avLst/>
          </a:prstGeom>
          <a:solidFill>
            <a:srgbClr val="FFEFD1"/>
          </a:solidFill>
          <a:ln>
            <a:noFill/>
          </a:ln>
          <a:effectLst>
            <a:prstShdw prst="shdw17" dist="17961" dir="2700000">
              <a:srgbClr val="998F7D"/>
            </a:prstShdw>
          </a:effectLst>
          <a:extLst>
            <a:ext uri="{91240B29-F687-4F45-9708-019B960494DF}">
              <a14:hiddenLine xmlns:a14="http://schemas.microsoft.com/office/drawing/2010/main" w="9525" algn="ctr">
                <a:solidFill>
                  <a:schemeClr val="tx1"/>
                </a:solidFill>
                <a:round/>
                <a:headEnd/>
                <a:tailEnd/>
              </a14:hiddenLine>
            </a:ext>
          </a:extLst>
        </p:spPr>
        <p:txBody>
          <a:bodyPr lIns="0" tIns="0" rIns="0" bIns="0" anchor="ct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fld id="{94176FDB-767A-43F0-AA6D-4A56AAD952A7}" type="slidenum">
              <a:rPr lang="en-US" altLang="zh-CN" sz="1800" b="1">
                <a:solidFill>
                  <a:srgbClr val="C75399"/>
                </a:solidFill>
                <a:latin typeface="华文行楷" panose="02010800040101010101" pitchFamily="2" charset="-122"/>
                <a:ea typeface="华文行楷" panose="02010800040101010101" pitchFamily="2" charset="-122"/>
              </a:rPr>
              <a:pPr eaLnBrk="1" hangingPunct="1"/>
              <a:t>‹#›</a:t>
            </a:fld>
            <a:endParaRPr lang="en-US" altLang="zh-CN" sz="1800" b="1">
              <a:solidFill>
                <a:srgbClr val="C75399"/>
              </a:solidFill>
              <a:latin typeface="华文行楷" panose="02010800040101010101" pitchFamily="2" charset="-122"/>
              <a:ea typeface="华文行楷" panose="02010800040101010101" pitchFamily="2" charset="-122"/>
            </a:endParaRPr>
          </a:p>
        </p:txBody>
      </p:sp>
      <p:sp>
        <p:nvSpPr>
          <p:cNvPr id="1032" name="Rectangle 346"/>
          <p:cNvSpPr>
            <a:spLocks noChangeArrowheads="1"/>
          </p:cNvSpPr>
          <p:nvPr userDrawn="1"/>
        </p:nvSpPr>
        <p:spPr bwMode="auto">
          <a:xfrm>
            <a:off x="-12700" y="0"/>
            <a:ext cx="9144000" cy="6858000"/>
          </a:xfrm>
          <a:prstGeom prst="rect">
            <a:avLst/>
          </a:prstGeom>
          <a:noFill/>
          <a:ln w="28575" algn="ctr">
            <a:solidFill>
              <a:srgbClr val="8ADBFF"/>
            </a:solidFill>
            <a:miter lim="800000"/>
            <a:headEnd/>
            <a:tailEnd/>
          </a:ln>
          <a:effectLst>
            <a:prstShdw prst="shdw17" dist="17961" dir="2700000">
              <a:srgbClr val="538399"/>
            </a:prstShdw>
          </a:effectLst>
          <a:extLst>
            <a:ext uri="{909E8E84-426E-40DD-AFC4-6F175D3DCCD1}">
              <a14:hiddenFill xmlns:a14="http://schemas.microsoft.com/office/drawing/2010/main">
                <a:solidFill>
                  <a:schemeClr val="accent1"/>
                </a:solidFill>
              </a14:hiddenFill>
            </a:ext>
          </a:extLst>
        </p:spPr>
        <p:txBody>
          <a:bodyPr wrap="none" anchor="ctr">
            <a:spAutoFit/>
          </a:bodyPr>
          <a:lstStyle>
            <a:lvl1pPr eaLnBrk="0" hangingPunct="0">
              <a:defRPr sz="3600">
                <a:solidFill>
                  <a:schemeClr val="tx2"/>
                </a:solidFill>
                <a:latin typeface="Times New Roman" pitchFamily="18" charset="0"/>
                <a:ea typeface="宋体" pitchFamily="2" charset="-122"/>
              </a:defRPr>
            </a:lvl1pPr>
            <a:lvl2pPr marL="742950" indent="-285750" eaLnBrk="0" hangingPunct="0">
              <a:defRPr sz="3600">
                <a:solidFill>
                  <a:schemeClr val="tx2"/>
                </a:solidFill>
                <a:latin typeface="Times New Roman" pitchFamily="18" charset="0"/>
                <a:ea typeface="宋体" pitchFamily="2" charset="-122"/>
              </a:defRPr>
            </a:lvl2pPr>
            <a:lvl3pPr marL="1143000" indent="-228600" eaLnBrk="0" hangingPunct="0">
              <a:defRPr sz="3600">
                <a:solidFill>
                  <a:schemeClr val="tx2"/>
                </a:solidFill>
                <a:latin typeface="Times New Roman" pitchFamily="18" charset="0"/>
                <a:ea typeface="宋体" pitchFamily="2" charset="-122"/>
              </a:defRPr>
            </a:lvl3pPr>
            <a:lvl4pPr marL="1600200" indent="-228600" eaLnBrk="0" hangingPunct="0">
              <a:defRPr sz="3600">
                <a:solidFill>
                  <a:schemeClr val="tx2"/>
                </a:solidFill>
                <a:latin typeface="Times New Roman" pitchFamily="18" charset="0"/>
                <a:ea typeface="宋体" pitchFamily="2" charset="-122"/>
              </a:defRPr>
            </a:lvl4pPr>
            <a:lvl5pPr marL="2057400" indent="-228600" eaLnBrk="0" hangingPunct="0">
              <a:defRPr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600">
                <a:solidFill>
                  <a:schemeClr val="tx2"/>
                </a:solidFill>
                <a:latin typeface="Times New Roman" pitchFamily="18" charset="0"/>
                <a:ea typeface="宋体" pitchFamily="2" charset="-122"/>
              </a:defRPr>
            </a:lvl9pPr>
          </a:lstStyle>
          <a:p>
            <a:pPr eaLnBrk="1" hangingPunct="1">
              <a:defRPr/>
            </a:pPr>
            <a:endParaRPr lang="zh-CN" altLang="en-US" smtClean="0"/>
          </a:p>
        </p:txBody>
      </p:sp>
      <p:sp>
        <p:nvSpPr>
          <p:cNvPr id="1033" name="Text Box 843"/>
          <p:cNvSpPr txBox="1">
            <a:spLocks noChangeArrowheads="1"/>
          </p:cNvSpPr>
          <p:nvPr userDrawn="1"/>
        </p:nvSpPr>
        <p:spPr bwMode="auto">
          <a:xfrm>
            <a:off x="1900238" y="206375"/>
            <a:ext cx="5111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itchFamily="18" charset="0"/>
                <a:ea typeface="宋体" pitchFamily="2" charset="-122"/>
              </a:defRPr>
            </a:lvl1pPr>
            <a:lvl2pPr marL="742950" indent="-285750" eaLnBrk="0" hangingPunct="0">
              <a:defRPr sz="3600">
                <a:solidFill>
                  <a:schemeClr val="tx2"/>
                </a:solidFill>
                <a:latin typeface="Times New Roman" pitchFamily="18" charset="0"/>
                <a:ea typeface="宋体" pitchFamily="2" charset="-122"/>
              </a:defRPr>
            </a:lvl2pPr>
            <a:lvl3pPr marL="1143000" indent="-228600" eaLnBrk="0" hangingPunct="0">
              <a:defRPr sz="3600">
                <a:solidFill>
                  <a:schemeClr val="tx2"/>
                </a:solidFill>
                <a:latin typeface="Times New Roman" pitchFamily="18" charset="0"/>
                <a:ea typeface="宋体" pitchFamily="2" charset="-122"/>
              </a:defRPr>
            </a:lvl3pPr>
            <a:lvl4pPr marL="1600200" indent="-228600" eaLnBrk="0" hangingPunct="0">
              <a:defRPr sz="3600">
                <a:solidFill>
                  <a:schemeClr val="tx2"/>
                </a:solidFill>
                <a:latin typeface="Times New Roman" pitchFamily="18" charset="0"/>
                <a:ea typeface="宋体" pitchFamily="2" charset="-122"/>
              </a:defRPr>
            </a:lvl4pPr>
            <a:lvl5pPr marL="2057400" indent="-228600" eaLnBrk="0" hangingPunct="0">
              <a:defRPr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600">
                <a:solidFill>
                  <a:schemeClr val="tx2"/>
                </a:solidFill>
                <a:latin typeface="Times New Roman" pitchFamily="18" charset="0"/>
                <a:ea typeface="宋体" pitchFamily="2" charset="-122"/>
              </a:defRPr>
            </a:lvl9pPr>
          </a:lstStyle>
          <a:p>
            <a:pPr eaLnBrk="1" hangingPunct="1">
              <a:spcBef>
                <a:spcPct val="50000"/>
              </a:spcBef>
              <a:defRPr/>
            </a:pPr>
            <a:r>
              <a:rPr lang="zh-CN" altLang="en-US" sz="1800" smtClean="0">
                <a:solidFill>
                  <a:srgbClr val="990000"/>
                </a:solidFill>
                <a:latin typeface="方正姚体简体" pitchFamily="65" charset="-122"/>
                <a:ea typeface="方正姚体简体" pitchFamily="65" charset="-122"/>
              </a:rPr>
              <a:t>第三章    处理机调度与死锁</a:t>
            </a:r>
            <a:endParaRPr lang="zh-CN" altLang="en-US" smtClean="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p:txStyles>
    <p:title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p:titleStyle>
    <p:bodyStyle>
      <a:lvl1pPr marL="342900" indent="-342900" algn="ctr" rtl="0" eaLnBrk="0" fontAlgn="base" hangingPunct="0">
        <a:spcBef>
          <a:spcPct val="0"/>
        </a:spcBef>
        <a:spcAft>
          <a:spcPct val="0"/>
        </a:spcAft>
        <a:defRPr sz="2200">
          <a:solidFill>
            <a:schemeClr val="tx1"/>
          </a:solidFill>
          <a:latin typeface="+mn-lt"/>
          <a:ea typeface="+mn-ea"/>
          <a:cs typeface="+mn-cs"/>
        </a:defRPr>
      </a:lvl1pPr>
      <a:lvl2pPr marL="742950" indent="-285750" algn="ctr" rtl="0" eaLnBrk="0" fontAlgn="base" hangingPunct="0">
        <a:spcBef>
          <a:spcPct val="0"/>
        </a:spcBef>
        <a:spcAft>
          <a:spcPct val="0"/>
        </a:spcAft>
        <a:defRPr sz="2200">
          <a:solidFill>
            <a:schemeClr val="tx1"/>
          </a:solidFill>
          <a:latin typeface="+mn-lt"/>
          <a:ea typeface="+mn-ea"/>
        </a:defRPr>
      </a:lvl2pPr>
      <a:lvl3pPr marL="1143000" indent="-228600" algn="ctr" rtl="0" eaLnBrk="0" fontAlgn="base" hangingPunct="0">
        <a:spcBef>
          <a:spcPct val="0"/>
        </a:spcBef>
        <a:spcAft>
          <a:spcPct val="0"/>
        </a:spcAft>
        <a:defRPr sz="2200">
          <a:solidFill>
            <a:schemeClr val="tx1"/>
          </a:solidFill>
          <a:latin typeface="+mn-lt"/>
          <a:ea typeface="+mn-ea"/>
        </a:defRPr>
      </a:lvl3pPr>
      <a:lvl4pPr marL="1600200" indent="-228600" algn="ctr" rtl="0" eaLnBrk="0" fontAlgn="base" hangingPunct="0">
        <a:spcBef>
          <a:spcPct val="0"/>
        </a:spcBef>
        <a:spcAft>
          <a:spcPct val="0"/>
        </a:spcAft>
        <a:defRPr sz="2200">
          <a:solidFill>
            <a:schemeClr val="tx1"/>
          </a:solidFill>
          <a:latin typeface="+mn-lt"/>
          <a:ea typeface="+mn-ea"/>
        </a:defRPr>
      </a:lvl4pPr>
      <a:lvl5pPr marL="2057400" indent="-228600" algn="ctr" rtl="0" eaLnBrk="0" fontAlgn="base" hangingPunct="0">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400">
                <a:solidFill>
                  <a:srgbClr val="000000"/>
                </a:solidFill>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1" sz="1400">
                <a:solidFill>
                  <a:srgbClr val="000000"/>
                </a:solidFill>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400">
                <a:solidFill>
                  <a:srgbClr val="000000"/>
                </a:solidFill>
              </a:defRPr>
            </a:lvl1pPr>
          </a:lstStyle>
          <a:p>
            <a:fld id="{7C88FF3C-FE40-45FB-8459-0BBDF20C0B58}" type="slidenum">
              <a:rPr lang="en-US" altLang="zh-CN"/>
              <a:pPr/>
              <a:t>‹#›</a:t>
            </a:fld>
            <a:endParaRPr lang="en-US" altLang="zh-CN"/>
          </a:p>
        </p:txBody>
      </p:sp>
      <p:pic>
        <p:nvPicPr>
          <p:cNvPr id="2055" name="Picture 7" descr="E:\课件素材\GIF动画插件2\GIF-395.GIF"/>
          <p:cNvPicPr>
            <a:picLocks noChangeAspect="1" noChangeArrowheads="1" noCrop="1"/>
          </p:cNvPicPr>
          <p:nvPr userDrawn="1"/>
        </p:nvPicPr>
        <p:blipFill>
          <a:blip r:embed="rId15">
            <a:extLst>
              <a:ext uri="{28A0092B-C50C-407E-A947-70E740481C1C}">
                <a14:useLocalDpi xmlns:a14="http://schemas.microsoft.com/office/drawing/2010/main" val="0"/>
              </a:ext>
            </a:extLst>
          </a:blip>
          <a:srcRect/>
          <a:stretch>
            <a:fillRect/>
          </a:stretch>
        </p:blipFill>
        <p:spPr bwMode="auto">
          <a:xfrm flipV="1">
            <a:off x="0" y="457200"/>
            <a:ext cx="51816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8" descr="E:\课件素材\背景图片2\BJ2040.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096000"/>
            <a:ext cx="541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9" descr="E:\课件素材\背景图片2\BJ2040.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572000" y="6248400"/>
            <a:ext cx="457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0" descr="E:\课件素材\背景图片2\BJ2044.JP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8001000" y="0"/>
            <a:ext cx="114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11" descr="E:\课件素材\GIF动画插件1\GIF100.GIF"/>
          <p:cNvPicPr>
            <a:picLocks noChangeAspect="1" noChangeArrowheads="1" noCrop="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0" y="0"/>
            <a:ext cx="4572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Text Box 15"/>
          <p:cNvSpPr txBox="1">
            <a:spLocks noChangeArrowheads="1"/>
          </p:cNvSpPr>
          <p:nvPr userDrawn="1"/>
        </p:nvSpPr>
        <p:spPr bwMode="auto">
          <a:xfrm>
            <a:off x="882650" y="30163"/>
            <a:ext cx="3916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defRPr/>
            </a:pPr>
            <a:r>
              <a:rPr lang="zh-CN" altLang="en-US" smtClean="0">
                <a:solidFill>
                  <a:srgbClr val="000000"/>
                </a:solidFill>
                <a:latin typeface="华文行楷" pitchFamily="2" charset="-122"/>
                <a:ea typeface="华文行楷" pitchFamily="2" charset="-122"/>
              </a:rPr>
              <a:t>第三章　处理机调度与死锁 </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Lst>
  <p:transition>
    <p:checker/>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400">
                <a:solidFill>
                  <a:srgbClr val="000000"/>
                </a:solidFill>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1" sz="1400">
                <a:solidFill>
                  <a:srgbClr val="000000"/>
                </a:solidFill>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400">
                <a:solidFill>
                  <a:srgbClr val="000000"/>
                </a:solidFill>
              </a:defRPr>
            </a:lvl1pPr>
          </a:lstStyle>
          <a:p>
            <a:fld id="{1B2BCD30-1B13-4DE8-9934-394EF4BE3B6A}" type="slidenum">
              <a:rPr lang="en-US" altLang="zh-CN"/>
              <a:pPr/>
              <a:t>‹#›</a:t>
            </a:fld>
            <a:endParaRPr lang="en-US" altLang="zh-CN"/>
          </a:p>
        </p:txBody>
      </p:sp>
      <p:pic>
        <p:nvPicPr>
          <p:cNvPr id="3079" name="Picture 7" descr="E:\课件素材\GIF动画插件2\GIF-395.GIF"/>
          <p:cNvPicPr>
            <a:picLocks noChangeAspect="1" noChangeArrowheads="1" noCrop="1"/>
          </p:cNvPicPr>
          <p:nvPr userDrawn="1"/>
        </p:nvPicPr>
        <p:blipFill>
          <a:blip r:embed="rId15">
            <a:extLst>
              <a:ext uri="{28A0092B-C50C-407E-A947-70E740481C1C}">
                <a14:useLocalDpi xmlns:a14="http://schemas.microsoft.com/office/drawing/2010/main" val="0"/>
              </a:ext>
            </a:extLst>
          </a:blip>
          <a:srcRect/>
          <a:stretch>
            <a:fillRect/>
          </a:stretch>
        </p:blipFill>
        <p:spPr bwMode="auto">
          <a:xfrm flipV="1">
            <a:off x="0" y="457200"/>
            <a:ext cx="51816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8" descr="E:\课件素材\背景图片2\BJ2040.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096000"/>
            <a:ext cx="541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9" descr="E:\课件素材\背景图片2\BJ2040.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572000" y="6248400"/>
            <a:ext cx="457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0" descr="E:\课件素材\背景图片2\BJ2044.JP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8001000" y="0"/>
            <a:ext cx="114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1" descr="E:\课件素材\GIF动画插件1\GIF100.GIF"/>
          <p:cNvPicPr>
            <a:picLocks noChangeAspect="1" noChangeArrowheads="1" noCrop="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0" y="0"/>
            <a:ext cx="4572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Text Box 15"/>
          <p:cNvSpPr txBox="1">
            <a:spLocks noChangeArrowheads="1"/>
          </p:cNvSpPr>
          <p:nvPr userDrawn="1"/>
        </p:nvSpPr>
        <p:spPr bwMode="auto">
          <a:xfrm>
            <a:off x="882650" y="30163"/>
            <a:ext cx="3916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defRPr/>
            </a:pPr>
            <a:r>
              <a:rPr lang="zh-CN" altLang="en-US" smtClean="0">
                <a:solidFill>
                  <a:srgbClr val="000000"/>
                </a:solidFill>
                <a:latin typeface="华文行楷" pitchFamily="2" charset="-122"/>
                <a:ea typeface="华文行楷" pitchFamily="2" charset="-122"/>
              </a:rPr>
              <a:t>第三章　处理机调度与死锁 </a:t>
            </a:r>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Lst>
  <p:transition>
    <p:checker/>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1" sz="1400">
                <a:solidFill>
                  <a:srgbClr val="000000"/>
                </a:solidFill>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1" sz="1400">
                <a:solidFill>
                  <a:srgbClr val="000000"/>
                </a:solidFill>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400">
                <a:solidFill>
                  <a:srgbClr val="000000"/>
                </a:solidFill>
              </a:defRPr>
            </a:lvl1pPr>
          </a:lstStyle>
          <a:p>
            <a:fld id="{06789A10-DE8C-48F0-8A5F-5BB912CB0AA2}" type="slidenum">
              <a:rPr lang="en-US" altLang="zh-CN"/>
              <a:pPr/>
              <a:t>‹#›</a:t>
            </a:fld>
            <a:endParaRPr lang="en-US" altLang="zh-CN"/>
          </a:p>
        </p:txBody>
      </p:sp>
      <p:pic>
        <p:nvPicPr>
          <p:cNvPr id="4103" name="Picture 7" descr="E:\课件素材\GIF动画插件2\GIF-395.GIF"/>
          <p:cNvPicPr>
            <a:picLocks noChangeAspect="1" noChangeArrowheads="1" noCrop="1"/>
          </p:cNvPicPr>
          <p:nvPr userDrawn="1"/>
        </p:nvPicPr>
        <p:blipFill>
          <a:blip r:embed="rId15">
            <a:extLst>
              <a:ext uri="{28A0092B-C50C-407E-A947-70E740481C1C}">
                <a14:useLocalDpi xmlns:a14="http://schemas.microsoft.com/office/drawing/2010/main" val="0"/>
              </a:ext>
            </a:extLst>
          </a:blip>
          <a:srcRect/>
          <a:stretch>
            <a:fillRect/>
          </a:stretch>
        </p:blipFill>
        <p:spPr bwMode="auto">
          <a:xfrm flipV="1">
            <a:off x="0" y="457200"/>
            <a:ext cx="51816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8" descr="E:\课件素材\背景图片2\BJ2040.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096000"/>
            <a:ext cx="541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9" descr="E:\课件素材\背景图片2\BJ2040.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572000" y="6248400"/>
            <a:ext cx="457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0" descr="E:\课件素材\背景图片2\BJ2044.JP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8001000" y="0"/>
            <a:ext cx="114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1" descr="E:\课件素材\GIF动画插件1\GIF100.GIF"/>
          <p:cNvPicPr>
            <a:picLocks noChangeAspect="1" noChangeArrowheads="1" noCrop="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0" y="0"/>
            <a:ext cx="4572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Text Box 15"/>
          <p:cNvSpPr txBox="1">
            <a:spLocks noChangeArrowheads="1"/>
          </p:cNvSpPr>
          <p:nvPr userDrawn="1"/>
        </p:nvSpPr>
        <p:spPr bwMode="auto">
          <a:xfrm>
            <a:off x="882650" y="30163"/>
            <a:ext cx="3916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defRPr/>
            </a:pPr>
            <a:r>
              <a:rPr lang="zh-CN" altLang="en-US" smtClean="0">
                <a:solidFill>
                  <a:srgbClr val="000000"/>
                </a:solidFill>
                <a:latin typeface="华文行楷" pitchFamily="2" charset="-122"/>
                <a:ea typeface="华文行楷" pitchFamily="2" charset="-122"/>
              </a:rPr>
              <a:t>第三章　处理机调度与死锁 </a:t>
            </a:r>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Lst>
  <p:transition>
    <p:checker/>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15.xml"/><Relationship Id="rId3" Type="http://schemas.openxmlformats.org/officeDocument/2006/relationships/slide" Target="slide12.xml"/><Relationship Id="rId7" Type="http://schemas.openxmlformats.org/officeDocument/2006/relationships/slide" Target="slide109.xml"/><Relationship Id="rId12" Type="http://schemas.openxmlformats.org/officeDocument/2006/relationships/image" Target="../media/image7.gif"/><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91.xml"/><Relationship Id="rId11" Type="http://schemas.openxmlformats.org/officeDocument/2006/relationships/hyperlink" Target="&#23553;&#38754;&#21450;&#30446;&#24405;.ppt#2. &#24187;&#28783;&#29255; 2" TargetMode="External"/><Relationship Id="rId5" Type="http://schemas.openxmlformats.org/officeDocument/2006/relationships/slide" Target="slide57.xml"/><Relationship Id="rId10" Type="http://schemas.openxmlformats.org/officeDocument/2006/relationships/slide" Target="slide122.xml"/><Relationship Id="rId4" Type="http://schemas.openxmlformats.org/officeDocument/2006/relationships/slide" Target="slide27.xml"/><Relationship Id="rId9" Type="http://schemas.openxmlformats.org/officeDocument/2006/relationships/slide" Target="slide1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0.xml"/><Relationship Id="rId1" Type="http://schemas.openxmlformats.org/officeDocument/2006/relationships/vmlDrawing" Target="../drawings/vmlDrawing13.vml"/><Relationship Id="rId4" Type="http://schemas.openxmlformats.org/officeDocument/2006/relationships/image" Target="../media/image33.emf"/></Relationships>
</file>

<file path=ppt/slides/_rels/slide10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3.xml"/></Relationships>
</file>

<file path=ppt/slides/_rels/slide1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5.wmf"/></Relationships>
</file>

<file path=ppt/slides/_rels/slide4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7.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8.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1.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3.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8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p:txBody>
          <a:bodyPr/>
          <a:lstStyle/>
          <a:p>
            <a:pPr eaLnBrk="1" hangingPunct="1"/>
            <a:endParaRPr lang="zh-CN" altLang="zh-CN" smtClean="0"/>
          </a:p>
        </p:txBody>
      </p:sp>
      <p:sp>
        <p:nvSpPr>
          <p:cNvPr id="47107" name="Text Box 10"/>
          <p:cNvSpPr txBox="1">
            <a:spLocks noChangeArrowheads="1"/>
          </p:cNvSpPr>
          <p:nvPr/>
        </p:nvSpPr>
        <p:spPr bwMode="auto">
          <a:xfrm>
            <a:off x="503238" y="1270000"/>
            <a:ext cx="81010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400" b="1">
                <a:solidFill>
                  <a:srgbClr val="CC0099"/>
                </a:solidFill>
                <a:latin typeface="方正琥珀简体" pitchFamily="65" charset="-122"/>
                <a:ea typeface="方正琥珀简体" pitchFamily="65" charset="-122"/>
              </a:rPr>
              <a:t>第三章    处理机调度与死锁</a:t>
            </a:r>
          </a:p>
        </p:txBody>
      </p:sp>
      <p:sp>
        <p:nvSpPr>
          <p:cNvPr id="47108" name="Text Box 14"/>
          <p:cNvSpPr txBox="1">
            <a:spLocks noChangeArrowheads="1"/>
          </p:cNvSpPr>
          <p:nvPr/>
        </p:nvSpPr>
        <p:spPr bwMode="auto">
          <a:xfrm>
            <a:off x="1835150" y="2492375"/>
            <a:ext cx="5761038"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r>
              <a:rPr lang="en-US" altLang="zh-CN" sz="2400">
                <a:solidFill>
                  <a:srgbClr val="0033CC"/>
                </a:solidFill>
                <a:hlinkClick r:id="rId2" action="ppaction://hlinksldjump"/>
              </a:rPr>
              <a:t>3.1  </a:t>
            </a:r>
            <a:r>
              <a:rPr lang="zh-CN" altLang="en-US" sz="2400">
                <a:solidFill>
                  <a:srgbClr val="0033CC"/>
                </a:solidFill>
                <a:hlinkClick r:id="rId2" action="ppaction://hlinksldjump"/>
              </a:rPr>
              <a:t>处理机调度的层次和调度算法的目标</a:t>
            </a:r>
            <a:endParaRPr lang="zh-CN" altLang="en-US" sz="2400">
              <a:solidFill>
                <a:srgbClr val="0033CC"/>
              </a:solidFill>
            </a:endParaRPr>
          </a:p>
          <a:p>
            <a:pPr algn="l" eaLnBrk="1" hangingPunct="1"/>
            <a:r>
              <a:rPr lang="en-US" altLang="zh-CN" sz="2400">
                <a:solidFill>
                  <a:srgbClr val="0033CC"/>
                </a:solidFill>
                <a:hlinkClick r:id="rId3" action="ppaction://hlinksldjump"/>
              </a:rPr>
              <a:t>3.2  </a:t>
            </a:r>
            <a:r>
              <a:rPr lang="zh-CN" altLang="en-US" sz="2400">
                <a:solidFill>
                  <a:srgbClr val="0033CC"/>
                </a:solidFill>
                <a:hlinkClick r:id="rId3" action="ppaction://hlinksldjump"/>
              </a:rPr>
              <a:t>作业与作业调度</a:t>
            </a:r>
            <a:endParaRPr lang="zh-CN" altLang="en-US" sz="2400">
              <a:solidFill>
                <a:srgbClr val="0033CC"/>
              </a:solidFill>
            </a:endParaRPr>
          </a:p>
          <a:p>
            <a:pPr algn="l" eaLnBrk="1" hangingPunct="1"/>
            <a:r>
              <a:rPr lang="en-US" altLang="zh-CN" sz="2400">
                <a:solidFill>
                  <a:srgbClr val="0033CC"/>
                </a:solidFill>
                <a:hlinkClick r:id="rId4" action="ppaction://hlinksldjump"/>
              </a:rPr>
              <a:t>3.3  </a:t>
            </a:r>
            <a:r>
              <a:rPr lang="zh-CN" altLang="en-US" sz="2400">
                <a:solidFill>
                  <a:srgbClr val="0033CC"/>
                </a:solidFill>
                <a:hlinkClick r:id="rId4" action="ppaction://hlinksldjump"/>
              </a:rPr>
              <a:t>进程调度</a:t>
            </a:r>
            <a:endParaRPr lang="zh-CN" altLang="en-US" sz="2400">
              <a:solidFill>
                <a:srgbClr val="0033CC"/>
              </a:solidFill>
            </a:endParaRPr>
          </a:p>
          <a:p>
            <a:pPr algn="l" eaLnBrk="1" hangingPunct="1"/>
            <a:r>
              <a:rPr lang="en-US" altLang="zh-CN" sz="2400">
                <a:solidFill>
                  <a:srgbClr val="0033CC"/>
                </a:solidFill>
                <a:hlinkClick r:id="rId5" action="ppaction://hlinksldjump"/>
              </a:rPr>
              <a:t>3.4  </a:t>
            </a:r>
            <a:r>
              <a:rPr lang="zh-CN" altLang="en-US" sz="2400">
                <a:solidFill>
                  <a:srgbClr val="0033CC"/>
                </a:solidFill>
                <a:hlinkClick r:id="rId5" action="ppaction://hlinksldjump"/>
              </a:rPr>
              <a:t>实时调度</a:t>
            </a:r>
            <a:endParaRPr lang="zh-CN" altLang="en-US" sz="2400">
              <a:solidFill>
                <a:srgbClr val="0033CC"/>
              </a:solidFill>
            </a:endParaRPr>
          </a:p>
          <a:p>
            <a:pPr algn="l" eaLnBrk="1" hangingPunct="1"/>
            <a:r>
              <a:rPr lang="en-US" altLang="zh-CN" sz="2400">
                <a:solidFill>
                  <a:srgbClr val="0033CC"/>
                </a:solidFill>
                <a:hlinkClick r:id="rId6" action="ppaction://hlinksldjump"/>
              </a:rPr>
              <a:t>3.5  </a:t>
            </a:r>
            <a:r>
              <a:rPr lang="zh-CN" altLang="en-US" sz="2400">
                <a:solidFill>
                  <a:srgbClr val="0033CC"/>
                </a:solidFill>
                <a:hlinkClick r:id="rId6" action="ppaction://hlinksldjump"/>
              </a:rPr>
              <a:t>死锁概述</a:t>
            </a:r>
            <a:endParaRPr lang="zh-CN" altLang="en-US" sz="2400">
              <a:solidFill>
                <a:srgbClr val="0033CC"/>
              </a:solidFill>
            </a:endParaRPr>
          </a:p>
          <a:p>
            <a:pPr algn="l" eaLnBrk="1" hangingPunct="1"/>
            <a:r>
              <a:rPr lang="en-US" altLang="zh-CN" sz="2400">
                <a:solidFill>
                  <a:srgbClr val="0033CC"/>
                </a:solidFill>
                <a:hlinkClick r:id="rId7" action="ppaction://hlinksldjump"/>
              </a:rPr>
              <a:t>3.6  </a:t>
            </a:r>
            <a:r>
              <a:rPr lang="zh-CN" altLang="en-US" sz="2400">
                <a:solidFill>
                  <a:srgbClr val="0033CC"/>
                </a:solidFill>
                <a:hlinkClick r:id="rId7" action="ppaction://hlinksldjump"/>
              </a:rPr>
              <a:t>预防死锁</a:t>
            </a:r>
            <a:endParaRPr lang="zh-CN" altLang="en-US" sz="2400">
              <a:solidFill>
                <a:srgbClr val="0033CC"/>
              </a:solidFill>
            </a:endParaRPr>
          </a:p>
          <a:p>
            <a:pPr algn="l" eaLnBrk="1" hangingPunct="1"/>
            <a:r>
              <a:rPr lang="en-US" altLang="zh-CN" sz="2400">
                <a:solidFill>
                  <a:srgbClr val="0033CC"/>
                </a:solidFill>
                <a:hlinkClick r:id="rId8" action="ppaction://hlinksldjump"/>
              </a:rPr>
              <a:t>3.7  </a:t>
            </a:r>
            <a:r>
              <a:rPr lang="zh-CN" altLang="en-US" sz="2400">
                <a:solidFill>
                  <a:srgbClr val="0033CC"/>
                </a:solidFill>
                <a:hlinkClick r:id="rId8" action="ppaction://hlinksldjump"/>
              </a:rPr>
              <a:t>避免死锁</a:t>
            </a:r>
            <a:endParaRPr lang="zh-CN" altLang="en-US" sz="2400">
              <a:solidFill>
                <a:srgbClr val="0033CC"/>
              </a:solidFill>
            </a:endParaRPr>
          </a:p>
          <a:p>
            <a:pPr algn="l" eaLnBrk="1" hangingPunct="1"/>
            <a:r>
              <a:rPr lang="en-US" altLang="zh-CN" sz="2400">
                <a:solidFill>
                  <a:srgbClr val="0033CC"/>
                </a:solidFill>
                <a:hlinkClick r:id="rId9" action="ppaction://hlinksldjump"/>
              </a:rPr>
              <a:t>3.8  </a:t>
            </a:r>
            <a:r>
              <a:rPr lang="zh-CN" altLang="en-US" sz="2400">
                <a:solidFill>
                  <a:srgbClr val="0033CC"/>
                </a:solidFill>
                <a:hlinkClick r:id="rId9" action="ppaction://hlinksldjump"/>
              </a:rPr>
              <a:t>死锁的检测与解除</a:t>
            </a:r>
            <a:endParaRPr lang="zh-CN" altLang="en-US" sz="2400">
              <a:solidFill>
                <a:srgbClr val="0033CC"/>
              </a:solidFill>
            </a:endParaRPr>
          </a:p>
          <a:p>
            <a:pPr algn="l" eaLnBrk="1" hangingPunct="1"/>
            <a:r>
              <a:rPr lang="zh-CN" altLang="en-US" sz="2400">
                <a:solidFill>
                  <a:srgbClr val="0033CC"/>
                </a:solidFill>
                <a:hlinkClick r:id="rId10" action="ppaction://hlinksldjump"/>
              </a:rPr>
              <a:t>习题</a:t>
            </a:r>
            <a:endParaRPr lang="zh-CN" altLang="en-US" sz="2400">
              <a:solidFill>
                <a:srgbClr val="0033CC"/>
              </a:solidFill>
            </a:endParaRPr>
          </a:p>
        </p:txBody>
      </p:sp>
      <p:pic>
        <p:nvPicPr>
          <p:cNvPr id="47109" name="Picture 23" descr="GIF081">
            <a:hlinkClick r:id="rId11"/>
          </p:cNvPr>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8177213" y="6243638"/>
            <a:ext cx="952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lnSpc>
                <a:spcPct val="150000"/>
              </a:lnSpc>
            </a:pPr>
            <a:r>
              <a:rPr lang="zh-CN" altLang="en-US" b="1" smtClean="0"/>
              <a:t>　　</a:t>
            </a:r>
            <a:r>
              <a:rPr lang="en-US" altLang="zh-CN" b="1" smtClean="0">
                <a:latin typeface="黑体" panose="02010609060101010101" pitchFamily="49" charset="-122"/>
                <a:ea typeface="黑体" panose="02010609060101010101" pitchFamily="49" charset="-122"/>
              </a:rPr>
              <a:t>3. </a:t>
            </a:r>
            <a:r>
              <a:rPr lang="zh-CN" altLang="en-US" b="1" smtClean="0">
                <a:latin typeface="黑体" panose="02010609060101010101" pitchFamily="49" charset="-122"/>
                <a:ea typeface="黑体" panose="02010609060101010101" pitchFamily="49" charset="-122"/>
              </a:rPr>
              <a:t>分时系统的目标</a:t>
            </a:r>
            <a:br>
              <a:rPr lang="zh-CN" altLang="en-US" b="1" smtClean="0">
                <a:latin typeface="黑体" panose="02010609060101010101" pitchFamily="49" charset="-122"/>
                <a:ea typeface="黑体" panose="02010609060101010101" pitchFamily="49" charset="-122"/>
              </a:rPr>
            </a:br>
            <a:r>
              <a:rPr lang="zh-CN" altLang="en-US" b="1" smtClean="0"/>
              <a:t>　　</a:t>
            </a:r>
            <a:r>
              <a:rPr lang="en-US" altLang="zh-CN" b="1" smtClean="0"/>
              <a:t>(1) </a:t>
            </a:r>
            <a:r>
              <a:rPr lang="zh-CN" altLang="en-US" b="1" smtClean="0"/>
              <a:t>响应时间快。</a:t>
            </a:r>
            <a:r>
              <a:rPr lang="en-US" altLang="zh-CN" b="1" smtClean="0"/>
              <a:t/>
            </a:r>
            <a:br>
              <a:rPr lang="en-US" altLang="zh-CN" b="1" smtClean="0"/>
            </a:br>
            <a:r>
              <a:rPr lang="en-US" altLang="zh-CN" b="1" smtClean="0"/>
              <a:t>        </a:t>
            </a:r>
            <a:r>
              <a:rPr lang="zh-CN" altLang="en-US" b="1" smtClean="0"/>
              <a:t>相应时间：从用户通过键盘提交一个请求开始，直到屏幕上显示出处理结果为止的一段时间间隔。</a:t>
            </a:r>
            <a:br>
              <a:rPr lang="zh-CN" altLang="en-US" b="1" smtClean="0"/>
            </a:br>
            <a:r>
              <a:rPr lang="zh-CN" altLang="en-US" b="1" smtClean="0"/>
              <a:t>　　</a:t>
            </a:r>
            <a:r>
              <a:rPr lang="en-US" altLang="zh-CN" b="1" smtClean="0"/>
              <a:t>(2) </a:t>
            </a:r>
            <a:r>
              <a:rPr lang="zh-CN" altLang="en-US" b="1" smtClean="0"/>
              <a:t>均衡性。 </a:t>
            </a:r>
            <a:r>
              <a:rPr lang="en-US" altLang="zh-CN" b="1" smtClean="0"/>
              <a:t/>
            </a:r>
            <a:br>
              <a:rPr lang="en-US" altLang="zh-CN" b="1" smtClean="0"/>
            </a:br>
            <a:r>
              <a:rPr lang="en-US" altLang="zh-CN" b="1" smtClean="0"/>
              <a:t>       </a:t>
            </a:r>
            <a:r>
              <a:rPr lang="zh-CN" altLang="en-US" b="1" smtClean="0"/>
              <a:t>系统响应时间的快慢与用户所请求服务的复杂性相适应。</a:t>
            </a:r>
          </a:p>
        </p:txBody>
      </p:sp>
      <p:sp>
        <p:nvSpPr>
          <p:cNvPr id="56323"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endParaRPr lang="zh-CN" altLang="zh-CN" smtClean="0"/>
          </a:p>
        </p:txBody>
      </p:sp>
      <p:sp>
        <p:nvSpPr>
          <p:cNvPr id="148483" name="Rectangle 3"/>
          <p:cNvSpPr>
            <a:spLocks noGrp="1" noChangeArrowheads="1"/>
          </p:cNvSpPr>
          <p:nvPr>
            <p:ph type="body" idx="1"/>
          </p:nvPr>
        </p:nvSpPr>
        <p:spPr/>
        <p:txBody>
          <a:bodyPr/>
          <a:lstStyle/>
          <a:p>
            <a:pPr eaLnBrk="1" hangingPunct="1"/>
            <a:r>
              <a:rPr lang="en-US" altLang="zh-CN" smtClean="0"/>
              <a:t> </a:t>
            </a:r>
            <a:r>
              <a:rPr lang="zh-CN" altLang="en-US" smtClean="0"/>
              <a:t>图</a:t>
            </a:r>
            <a:r>
              <a:rPr lang="en-US" altLang="zh-CN" smtClean="0"/>
              <a:t>3-13  </a:t>
            </a:r>
            <a:r>
              <a:rPr lang="zh-CN" altLang="en-US" smtClean="0"/>
              <a:t>进程之间通信时的死锁 </a:t>
            </a:r>
          </a:p>
        </p:txBody>
      </p:sp>
      <p:pic>
        <p:nvPicPr>
          <p:cNvPr id="148484" name="Picture 4" descr="3-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052513"/>
            <a:ext cx="473392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lnSpc>
                <a:spcPct val="140000"/>
              </a:lnSpc>
            </a:pPr>
            <a:r>
              <a:rPr lang="zh-CN" altLang="en-US" smtClean="0"/>
              <a:t>　　</a:t>
            </a:r>
            <a:r>
              <a:rPr lang="en-US" altLang="zh-CN" smtClean="0">
                <a:latin typeface="黑体" panose="02010609060101010101" pitchFamily="49" charset="-122"/>
                <a:ea typeface="黑体" panose="02010609060101010101" pitchFamily="49" charset="-122"/>
              </a:rPr>
              <a:t>3. </a:t>
            </a:r>
            <a:r>
              <a:rPr lang="zh-CN" altLang="en-US" smtClean="0">
                <a:latin typeface="黑体" panose="02010609060101010101" pitchFamily="49" charset="-122"/>
                <a:ea typeface="黑体" panose="02010609060101010101" pitchFamily="49" charset="-122"/>
              </a:rPr>
              <a:t>进程推进顺序不当引起死锁</a:t>
            </a:r>
            <a:br>
              <a:rPr lang="zh-CN" altLang="en-US" smtClean="0">
                <a:latin typeface="黑体" panose="02010609060101010101" pitchFamily="49" charset="-122"/>
                <a:ea typeface="黑体" panose="02010609060101010101" pitchFamily="49" charset="-122"/>
              </a:rPr>
            </a:br>
            <a:r>
              <a:rPr lang="zh-CN" altLang="en-US" smtClean="0"/>
              <a:t>　　除了系统中多个进程对资源的竞争会引发死锁外，进程在运行过程中，对资源进行申请和释放的顺序是否合法，也是在系统中是否会产生死锁的一个重要因素。 </a:t>
            </a:r>
          </a:p>
        </p:txBody>
      </p:sp>
      <p:sp>
        <p:nvSpPr>
          <p:cNvPr id="149507"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lnSpc>
                <a:spcPct val="140000"/>
              </a:lnSpc>
            </a:pPr>
            <a:r>
              <a:rPr lang="zh-CN" altLang="en-US" smtClean="0"/>
              <a:t>　　</a:t>
            </a:r>
            <a:r>
              <a:rPr lang="en-US" altLang="zh-CN" smtClean="0"/>
              <a:t>1) </a:t>
            </a:r>
            <a:r>
              <a:rPr lang="zh-CN" altLang="en-US" smtClean="0"/>
              <a:t>进程推进顺序合法</a:t>
            </a:r>
            <a:br>
              <a:rPr lang="zh-CN" altLang="en-US" smtClean="0"/>
            </a:br>
            <a:r>
              <a:rPr lang="zh-CN" altLang="en-US" smtClean="0"/>
              <a:t>　　在进程</a:t>
            </a:r>
            <a:r>
              <a:rPr lang="en-US" altLang="zh-CN" smtClean="0"/>
              <a:t>P</a:t>
            </a:r>
            <a:r>
              <a:rPr lang="en-US" altLang="zh-CN" baseline="-25000" smtClean="0"/>
              <a:t>1</a:t>
            </a:r>
            <a:r>
              <a:rPr lang="zh-CN" altLang="en-US" smtClean="0"/>
              <a:t>和</a:t>
            </a:r>
            <a:r>
              <a:rPr lang="en-US" altLang="zh-CN" smtClean="0"/>
              <a:t>P</a:t>
            </a:r>
            <a:r>
              <a:rPr lang="en-US" altLang="zh-CN" baseline="-25000" smtClean="0"/>
              <a:t>2</a:t>
            </a:r>
            <a:r>
              <a:rPr lang="zh-CN" altLang="en-US" smtClean="0"/>
              <a:t>并发执行时，如果按图</a:t>
            </a:r>
            <a:r>
              <a:rPr lang="en-US" altLang="zh-CN" smtClean="0"/>
              <a:t>3-14</a:t>
            </a:r>
            <a:r>
              <a:rPr lang="zh-CN" altLang="en-US" smtClean="0"/>
              <a:t>中的曲线①所示的顺序推进：</a:t>
            </a:r>
            <a:r>
              <a:rPr lang="en-US" altLang="zh-CN" smtClean="0"/>
              <a:t>P</a:t>
            </a:r>
            <a:r>
              <a:rPr lang="en-US" altLang="zh-CN" baseline="-25000" smtClean="0"/>
              <a:t>1</a:t>
            </a:r>
            <a:r>
              <a:rPr lang="zh-CN" altLang="en-US" smtClean="0"/>
              <a:t>：</a:t>
            </a:r>
            <a:r>
              <a:rPr lang="en-US" altLang="zh-CN" smtClean="0"/>
              <a:t>Request(R</a:t>
            </a:r>
            <a:r>
              <a:rPr lang="en-US" altLang="zh-CN" baseline="-25000" smtClean="0"/>
              <a:t>1</a:t>
            </a:r>
            <a:r>
              <a:rPr lang="en-US" altLang="zh-CN" smtClean="0"/>
              <a:t>)→P</a:t>
            </a:r>
            <a:r>
              <a:rPr lang="en-US" altLang="zh-CN" baseline="-25000" smtClean="0"/>
              <a:t>1</a:t>
            </a:r>
            <a:r>
              <a:rPr lang="zh-CN" altLang="en-US" smtClean="0"/>
              <a:t>：</a:t>
            </a:r>
            <a:r>
              <a:rPr lang="en-US" altLang="zh-CN" smtClean="0"/>
              <a:t>Request(R</a:t>
            </a:r>
            <a:r>
              <a:rPr lang="en-US" altLang="zh-CN" baseline="-25000" smtClean="0"/>
              <a:t>2</a:t>
            </a:r>
            <a:r>
              <a:rPr lang="en-US" altLang="zh-CN" smtClean="0"/>
              <a:t>)→P</a:t>
            </a:r>
            <a:r>
              <a:rPr lang="en-US" altLang="zh-CN" baseline="-25000" smtClean="0"/>
              <a:t>1</a:t>
            </a:r>
            <a:r>
              <a:rPr lang="zh-CN" altLang="en-US" smtClean="0"/>
              <a:t>：</a:t>
            </a:r>
            <a:r>
              <a:rPr lang="en-US" altLang="zh-CN" smtClean="0"/>
              <a:t>Releast(R</a:t>
            </a:r>
            <a:r>
              <a:rPr lang="en-US" altLang="zh-CN" baseline="-25000" smtClean="0"/>
              <a:t>1</a:t>
            </a:r>
            <a:r>
              <a:rPr lang="en-US" altLang="zh-CN" smtClean="0"/>
              <a:t>)→P</a:t>
            </a:r>
            <a:r>
              <a:rPr lang="en-US" altLang="zh-CN" baseline="-25000" smtClean="0"/>
              <a:t>1</a:t>
            </a:r>
            <a:r>
              <a:rPr lang="zh-CN" altLang="en-US" smtClean="0"/>
              <a:t>：</a:t>
            </a:r>
            <a:r>
              <a:rPr lang="en-US" altLang="zh-CN" smtClean="0"/>
              <a:t>Release(R</a:t>
            </a:r>
            <a:r>
              <a:rPr lang="en-US" altLang="zh-CN" baseline="-25000" smtClean="0"/>
              <a:t>2</a:t>
            </a:r>
            <a:r>
              <a:rPr lang="en-US" altLang="zh-CN" smtClean="0"/>
              <a:t>)→P</a:t>
            </a:r>
            <a:r>
              <a:rPr lang="en-US" altLang="zh-CN" baseline="-25000" smtClean="0"/>
              <a:t>2</a:t>
            </a:r>
            <a:r>
              <a:rPr lang="zh-CN" altLang="en-US" smtClean="0"/>
              <a:t>：</a:t>
            </a:r>
            <a:r>
              <a:rPr lang="en-US" altLang="zh-CN" smtClean="0"/>
              <a:t>Request(R</a:t>
            </a:r>
            <a:r>
              <a:rPr lang="en-US" altLang="zh-CN" baseline="-25000" smtClean="0"/>
              <a:t>2</a:t>
            </a:r>
            <a:r>
              <a:rPr lang="en-US" altLang="zh-CN" smtClean="0"/>
              <a:t>)→P</a:t>
            </a:r>
            <a:r>
              <a:rPr lang="en-US" altLang="zh-CN" baseline="-25000" smtClean="0"/>
              <a:t>2</a:t>
            </a:r>
            <a:r>
              <a:rPr lang="zh-CN" altLang="en-US" smtClean="0"/>
              <a:t>：</a:t>
            </a:r>
            <a:r>
              <a:rPr lang="en-US" altLang="zh-CN" smtClean="0"/>
              <a:t>Request(R</a:t>
            </a:r>
            <a:r>
              <a:rPr lang="en-US" altLang="zh-CN" baseline="-25000" smtClean="0"/>
              <a:t>1</a:t>
            </a:r>
            <a:r>
              <a:rPr lang="en-US" altLang="zh-CN" smtClean="0"/>
              <a:t>)→P</a:t>
            </a:r>
            <a:r>
              <a:rPr lang="en-US" altLang="zh-CN" baseline="-25000" smtClean="0"/>
              <a:t>2</a:t>
            </a:r>
            <a:r>
              <a:rPr lang="zh-CN" altLang="en-US" smtClean="0"/>
              <a:t>：</a:t>
            </a:r>
            <a:r>
              <a:rPr lang="en-US" altLang="zh-CN" smtClean="0"/>
              <a:t>Release(R</a:t>
            </a:r>
            <a:r>
              <a:rPr lang="en-US" altLang="zh-CN" baseline="-25000" smtClean="0"/>
              <a:t>2</a:t>
            </a:r>
            <a:r>
              <a:rPr lang="en-US" altLang="zh-CN" smtClean="0"/>
              <a:t>)→P</a:t>
            </a:r>
            <a:r>
              <a:rPr lang="en-US" altLang="zh-CN" baseline="-25000" smtClean="0"/>
              <a:t>2</a:t>
            </a:r>
            <a:r>
              <a:rPr lang="zh-CN" altLang="en-US" smtClean="0"/>
              <a:t>：</a:t>
            </a:r>
            <a:r>
              <a:rPr lang="en-US" altLang="zh-CN" smtClean="0"/>
              <a:t>Release(R</a:t>
            </a:r>
            <a:r>
              <a:rPr lang="en-US" altLang="zh-CN" baseline="-25000" smtClean="0"/>
              <a:t>1</a:t>
            </a:r>
            <a:r>
              <a:rPr lang="en-US" altLang="zh-CN" smtClean="0"/>
              <a:t>)</a:t>
            </a:r>
            <a:r>
              <a:rPr lang="zh-CN" altLang="en-US" smtClean="0"/>
              <a:t>，两个进程可顺利完成。类似地，若按图中曲线②和③所示的顺序推进，两进程也可以顺利完成。我们称这种不会引起进程死锁的推进顺序是合法的。</a:t>
            </a:r>
          </a:p>
        </p:txBody>
      </p:sp>
      <p:sp>
        <p:nvSpPr>
          <p:cNvPr id="150531"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Text Box 4"/>
          <p:cNvSpPr txBox="1">
            <a:spLocks noChangeArrowheads="1"/>
          </p:cNvSpPr>
          <p:nvPr/>
        </p:nvSpPr>
        <p:spPr bwMode="auto">
          <a:xfrm>
            <a:off x="827088" y="492125"/>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r>
              <a:rPr kumimoji="1" lang="en-US" altLang="zh-CN" sz="2400" b="1">
                <a:solidFill>
                  <a:srgbClr val="000000"/>
                </a:solidFill>
                <a:ea typeface="黑体" panose="02010609060101010101" pitchFamily="49" charset="-122"/>
              </a:rPr>
              <a:t>2) </a:t>
            </a:r>
            <a:r>
              <a:rPr kumimoji="1" lang="zh-CN" altLang="en-US" sz="2400" b="1">
                <a:solidFill>
                  <a:srgbClr val="000000"/>
                </a:solidFill>
                <a:ea typeface="黑体" panose="02010609060101010101" pitchFamily="49" charset="-122"/>
              </a:rPr>
              <a:t>进程推进顺序不当引起死锁 </a:t>
            </a:r>
          </a:p>
        </p:txBody>
      </p:sp>
      <p:sp>
        <p:nvSpPr>
          <p:cNvPr id="151555" name="矩形 1"/>
          <p:cNvSpPr>
            <a:spLocks noChangeArrowheads="1"/>
          </p:cNvSpPr>
          <p:nvPr/>
        </p:nvSpPr>
        <p:spPr bwMode="auto">
          <a:xfrm>
            <a:off x="34925" y="1052513"/>
            <a:ext cx="9253538"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lnSpc>
                <a:spcPct val="150000"/>
              </a:lnSpc>
            </a:pPr>
            <a:r>
              <a:rPr kumimoji="1" lang="en-US" altLang="zh-CN" sz="2400" b="1">
                <a:solidFill>
                  <a:srgbClr val="000000"/>
                </a:solidFill>
              </a:rPr>
              <a:t>     </a:t>
            </a:r>
            <a:r>
              <a:rPr kumimoji="1" lang="zh-CN" altLang="zh-CN" sz="2400" b="1">
                <a:solidFill>
                  <a:srgbClr val="000000"/>
                </a:solidFill>
              </a:rPr>
              <a:t>在多道批处理系统中并发执行的各个进程具有</a:t>
            </a:r>
            <a:r>
              <a:rPr kumimoji="1" lang="zh-CN" altLang="zh-CN" sz="2400" b="1">
                <a:solidFill>
                  <a:srgbClr val="FF3399"/>
                </a:solidFill>
              </a:rPr>
              <a:t>异步特征</a:t>
            </a:r>
            <a:r>
              <a:rPr kumimoji="1" lang="zh-CN" altLang="zh-CN" sz="2400" b="1">
                <a:solidFill>
                  <a:srgbClr val="000000"/>
                </a:solidFill>
              </a:rPr>
              <a:t>，也就是每个进程都是以走走停停的方式执行的，而且每次停多长时间，以及占有处理机多长时间都是不确定的。所以并发执行的两个进程之间相互抢占处理机的时间及抢占后占有的时间都不确定，</a:t>
            </a:r>
            <a:r>
              <a:rPr kumimoji="1" lang="zh-CN" altLang="zh-CN" sz="2400" b="1">
                <a:solidFill>
                  <a:srgbClr val="FF3399"/>
                </a:solidFill>
              </a:rPr>
              <a:t>导致两个进程并发执行时可能顺利执行，也可能发生死锁。</a:t>
            </a:r>
          </a:p>
          <a:p>
            <a:pPr algn="l" eaLnBrk="1" hangingPunct="1">
              <a:lnSpc>
                <a:spcPct val="150000"/>
              </a:lnSpc>
            </a:pPr>
            <a:r>
              <a:rPr kumimoji="1" lang="zh-CN" altLang="zh-CN" sz="2400" b="1">
                <a:solidFill>
                  <a:srgbClr val="000000"/>
                </a:solidFill>
              </a:rPr>
              <a:t>假设两个并发执行的进程主体程序描述如下：</a:t>
            </a:r>
          </a:p>
          <a:p>
            <a:pPr algn="l" eaLnBrk="1" hangingPunct="1">
              <a:lnSpc>
                <a:spcPct val="150000"/>
              </a:lnSpc>
            </a:pPr>
            <a:r>
              <a:rPr kumimoji="1" lang="en-US" altLang="zh-CN" sz="2000" b="1">
                <a:solidFill>
                  <a:srgbClr val="000000"/>
                </a:solidFill>
              </a:rPr>
              <a:t>P</a:t>
            </a:r>
            <a:r>
              <a:rPr kumimoji="1" lang="en-US" altLang="zh-CN" sz="2000" b="1" baseline="-25000">
                <a:solidFill>
                  <a:srgbClr val="000000"/>
                </a:solidFill>
              </a:rPr>
              <a:t>a</a:t>
            </a:r>
            <a:r>
              <a:rPr kumimoji="1" lang="zh-CN" altLang="zh-CN" sz="2000" b="1">
                <a:solidFill>
                  <a:srgbClr val="000000"/>
                </a:solidFill>
              </a:rPr>
              <a:t>：</a:t>
            </a:r>
            <a:r>
              <a:rPr kumimoji="1" lang="en-US" altLang="zh-CN" sz="2000" b="1">
                <a:solidFill>
                  <a:srgbClr val="000000"/>
                </a:solidFill>
              </a:rPr>
              <a:t>Request</a:t>
            </a:r>
            <a:r>
              <a:rPr kumimoji="1" lang="zh-CN" altLang="zh-CN" sz="2000" b="1">
                <a:solidFill>
                  <a:srgbClr val="000000"/>
                </a:solidFill>
              </a:rPr>
              <a:t>（</a:t>
            </a:r>
            <a:r>
              <a:rPr kumimoji="1" lang="en-US" altLang="zh-CN" sz="2000" b="1">
                <a:solidFill>
                  <a:srgbClr val="000000"/>
                </a:solidFill>
              </a:rPr>
              <a:t>R</a:t>
            </a:r>
            <a:r>
              <a:rPr kumimoji="1" lang="en-US" altLang="zh-CN" sz="2000" b="1" baseline="-25000">
                <a:solidFill>
                  <a:srgbClr val="000000"/>
                </a:solidFill>
              </a:rPr>
              <a:t>1</a:t>
            </a:r>
            <a:r>
              <a:rPr kumimoji="1" lang="zh-CN" altLang="zh-CN" sz="2000" b="1">
                <a:solidFill>
                  <a:srgbClr val="000000"/>
                </a:solidFill>
              </a:rPr>
              <a:t>）；</a:t>
            </a:r>
            <a:r>
              <a:rPr kumimoji="1" lang="en-US" altLang="zh-CN" sz="2000" b="1">
                <a:solidFill>
                  <a:srgbClr val="000000"/>
                </a:solidFill>
              </a:rPr>
              <a:t>Request</a:t>
            </a:r>
            <a:r>
              <a:rPr kumimoji="1" lang="zh-CN" altLang="zh-CN" sz="2000" b="1">
                <a:solidFill>
                  <a:srgbClr val="000000"/>
                </a:solidFill>
              </a:rPr>
              <a:t>（</a:t>
            </a:r>
            <a:r>
              <a:rPr kumimoji="1" lang="en-US" altLang="zh-CN" sz="2000" b="1">
                <a:solidFill>
                  <a:srgbClr val="000000"/>
                </a:solidFill>
              </a:rPr>
              <a:t>R</a:t>
            </a:r>
            <a:r>
              <a:rPr kumimoji="1" lang="en-US" altLang="zh-CN" sz="2000" b="1" baseline="-25000">
                <a:solidFill>
                  <a:srgbClr val="000000"/>
                </a:solidFill>
              </a:rPr>
              <a:t>2</a:t>
            </a:r>
            <a:r>
              <a:rPr kumimoji="1" lang="zh-CN" altLang="zh-CN" sz="2000" b="1">
                <a:solidFill>
                  <a:srgbClr val="000000"/>
                </a:solidFill>
              </a:rPr>
              <a:t>）；</a:t>
            </a:r>
            <a:r>
              <a:rPr kumimoji="1" lang="en-US" altLang="zh-CN" sz="2000" b="1">
                <a:solidFill>
                  <a:srgbClr val="000000"/>
                </a:solidFill>
              </a:rPr>
              <a:t> Release</a:t>
            </a:r>
            <a:r>
              <a:rPr kumimoji="1" lang="zh-CN" altLang="zh-CN" sz="2000" b="1">
                <a:solidFill>
                  <a:srgbClr val="000000"/>
                </a:solidFill>
              </a:rPr>
              <a:t>（</a:t>
            </a:r>
            <a:r>
              <a:rPr kumimoji="1" lang="en-US" altLang="zh-CN" sz="2000" b="1">
                <a:solidFill>
                  <a:srgbClr val="000000"/>
                </a:solidFill>
              </a:rPr>
              <a:t>R</a:t>
            </a:r>
            <a:r>
              <a:rPr kumimoji="1" lang="en-US" altLang="zh-CN" sz="2000" b="1" baseline="-25000">
                <a:solidFill>
                  <a:srgbClr val="000000"/>
                </a:solidFill>
              </a:rPr>
              <a:t>1</a:t>
            </a:r>
            <a:r>
              <a:rPr kumimoji="1" lang="zh-CN" altLang="zh-CN" sz="2000" b="1">
                <a:solidFill>
                  <a:srgbClr val="000000"/>
                </a:solidFill>
              </a:rPr>
              <a:t>）；</a:t>
            </a:r>
            <a:r>
              <a:rPr kumimoji="1" lang="en-US" altLang="zh-CN" sz="2000" b="1">
                <a:solidFill>
                  <a:srgbClr val="000000"/>
                </a:solidFill>
              </a:rPr>
              <a:t>Release</a:t>
            </a:r>
            <a:r>
              <a:rPr kumimoji="1" lang="zh-CN" altLang="zh-CN" sz="2000" b="1">
                <a:solidFill>
                  <a:srgbClr val="000000"/>
                </a:solidFill>
              </a:rPr>
              <a:t>（</a:t>
            </a:r>
            <a:r>
              <a:rPr kumimoji="1" lang="en-US" altLang="zh-CN" sz="2000" b="1">
                <a:solidFill>
                  <a:srgbClr val="000000"/>
                </a:solidFill>
              </a:rPr>
              <a:t>R</a:t>
            </a:r>
            <a:r>
              <a:rPr kumimoji="1" lang="en-US" altLang="zh-CN" sz="2000" b="1" baseline="-25000">
                <a:solidFill>
                  <a:srgbClr val="000000"/>
                </a:solidFill>
              </a:rPr>
              <a:t>2</a:t>
            </a:r>
            <a:r>
              <a:rPr kumimoji="1" lang="zh-CN" altLang="zh-CN" sz="2000" b="1">
                <a:solidFill>
                  <a:srgbClr val="000000"/>
                </a:solidFill>
              </a:rPr>
              <a:t>）；</a:t>
            </a:r>
          </a:p>
          <a:p>
            <a:pPr algn="l" eaLnBrk="1" hangingPunct="1">
              <a:lnSpc>
                <a:spcPct val="150000"/>
              </a:lnSpc>
            </a:pPr>
            <a:r>
              <a:rPr kumimoji="1" lang="en-US" altLang="zh-CN" sz="2000" b="1">
                <a:solidFill>
                  <a:srgbClr val="000000"/>
                </a:solidFill>
              </a:rPr>
              <a:t>P</a:t>
            </a:r>
            <a:r>
              <a:rPr kumimoji="1" lang="en-US" altLang="zh-CN" sz="2000" b="1" baseline="-25000">
                <a:solidFill>
                  <a:srgbClr val="000000"/>
                </a:solidFill>
              </a:rPr>
              <a:t>b</a:t>
            </a:r>
            <a:r>
              <a:rPr kumimoji="1" lang="zh-CN" altLang="zh-CN" sz="2000" b="1">
                <a:solidFill>
                  <a:srgbClr val="000000"/>
                </a:solidFill>
              </a:rPr>
              <a:t>：</a:t>
            </a:r>
            <a:r>
              <a:rPr kumimoji="1" lang="en-US" altLang="zh-CN" sz="2000" b="1">
                <a:solidFill>
                  <a:srgbClr val="000000"/>
                </a:solidFill>
              </a:rPr>
              <a:t>Request</a:t>
            </a:r>
            <a:r>
              <a:rPr kumimoji="1" lang="zh-CN" altLang="zh-CN" sz="2000" b="1">
                <a:solidFill>
                  <a:srgbClr val="000000"/>
                </a:solidFill>
              </a:rPr>
              <a:t>（</a:t>
            </a:r>
            <a:r>
              <a:rPr kumimoji="1" lang="en-US" altLang="zh-CN" sz="2000" b="1">
                <a:solidFill>
                  <a:srgbClr val="000000"/>
                </a:solidFill>
              </a:rPr>
              <a:t>R</a:t>
            </a:r>
            <a:r>
              <a:rPr kumimoji="1" lang="en-US" altLang="zh-CN" sz="2000" b="1" baseline="-25000">
                <a:solidFill>
                  <a:srgbClr val="000000"/>
                </a:solidFill>
              </a:rPr>
              <a:t>2</a:t>
            </a:r>
            <a:r>
              <a:rPr kumimoji="1" lang="zh-CN" altLang="zh-CN" sz="2000" b="1">
                <a:solidFill>
                  <a:srgbClr val="000000"/>
                </a:solidFill>
              </a:rPr>
              <a:t>）；</a:t>
            </a:r>
            <a:r>
              <a:rPr kumimoji="1" lang="en-US" altLang="zh-CN" sz="2000" b="1">
                <a:solidFill>
                  <a:srgbClr val="000000"/>
                </a:solidFill>
              </a:rPr>
              <a:t>Request</a:t>
            </a:r>
            <a:r>
              <a:rPr kumimoji="1" lang="zh-CN" altLang="zh-CN" sz="2000" b="1">
                <a:solidFill>
                  <a:srgbClr val="000000"/>
                </a:solidFill>
              </a:rPr>
              <a:t>（</a:t>
            </a:r>
            <a:r>
              <a:rPr kumimoji="1" lang="en-US" altLang="zh-CN" sz="2000" b="1">
                <a:solidFill>
                  <a:srgbClr val="000000"/>
                </a:solidFill>
              </a:rPr>
              <a:t>R</a:t>
            </a:r>
            <a:r>
              <a:rPr kumimoji="1" lang="en-US" altLang="zh-CN" sz="2000" b="1" baseline="-25000">
                <a:solidFill>
                  <a:srgbClr val="000000"/>
                </a:solidFill>
              </a:rPr>
              <a:t>1</a:t>
            </a:r>
            <a:r>
              <a:rPr kumimoji="1" lang="zh-CN" altLang="zh-CN" sz="2000" b="1">
                <a:solidFill>
                  <a:srgbClr val="000000"/>
                </a:solidFill>
              </a:rPr>
              <a:t>）；</a:t>
            </a:r>
            <a:r>
              <a:rPr kumimoji="1" lang="en-US" altLang="zh-CN" sz="2000" b="1">
                <a:solidFill>
                  <a:srgbClr val="000000"/>
                </a:solidFill>
              </a:rPr>
              <a:t> Release</a:t>
            </a:r>
            <a:r>
              <a:rPr kumimoji="1" lang="zh-CN" altLang="zh-CN" sz="2000" b="1">
                <a:solidFill>
                  <a:srgbClr val="000000"/>
                </a:solidFill>
              </a:rPr>
              <a:t>（</a:t>
            </a:r>
            <a:r>
              <a:rPr kumimoji="1" lang="en-US" altLang="zh-CN" sz="2000" b="1">
                <a:solidFill>
                  <a:srgbClr val="000000"/>
                </a:solidFill>
              </a:rPr>
              <a:t>R</a:t>
            </a:r>
            <a:r>
              <a:rPr kumimoji="1" lang="en-US" altLang="zh-CN" sz="2000" b="1" baseline="-25000">
                <a:solidFill>
                  <a:srgbClr val="000000"/>
                </a:solidFill>
              </a:rPr>
              <a:t>2</a:t>
            </a:r>
            <a:r>
              <a:rPr kumimoji="1" lang="zh-CN" altLang="zh-CN" sz="2000" b="1">
                <a:solidFill>
                  <a:srgbClr val="000000"/>
                </a:solidFill>
              </a:rPr>
              <a:t>）；</a:t>
            </a:r>
            <a:r>
              <a:rPr kumimoji="1" lang="en-US" altLang="zh-CN" sz="2000" b="1">
                <a:solidFill>
                  <a:srgbClr val="000000"/>
                </a:solidFill>
              </a:rPr>
              <a:t>Release</a:t>
            </a:r>
            <a:r>
              <a:rPr kumimoji="1" lang="zh-CN" altLang="zh-CN" sz="2000" b="1">
                <a:solidFill>
                  <a:srgbClr val="000000"/>
                </a:solidFill>
              </a:rPr>
              <a:t>（</a:t>
            </a:r>
            <a:r>
              <a:rPr kumimoji="1" lang="en-US" altLang="zh-CN" sz="2000" b="1">
                <a:solidFill>
                  <a:srgbClr val="000000"/>
                </a:solidFill>
              </a:rPr>
              <a:t>R</a:t>
            </a:r>
            <a:r>
              <a:rPr kumimoji="1" lang="en-US" altLang="zh-CN" sz="2000" b="1" baseline="-25000">
                <a:solidFill>
                  <a:srgbClr val="000000"/>
                </a:solidFill>
              </a:rPr>
              <a:t>1</a:t>
            </a:r>
            <a:r>
              <a:rPr kumimoji="1" lang="zh-CN" altLang="zh-CN" sz="2000" b="1">
                <a:solidFill>
                  <a:srgbClr val="000000"/>
                </a:solidFill>
              </a:rPr>
              <a:t>）；</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animEffect transition="in" filter="dissolve">
                                      <p:cBhvr>
                                        <p:cTn id="7" dur="500"/>
                                        <p:tgtEl>
                                          <p:spTgt spid="111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1" name="Text Box 5"/>
          <p:cNvSpPr txBox="1">
            <a:spLocks noChangeArrowheads="1"/>
          </p:cNvSpPr>
          <p:nvPr/>
        </p:nvSpPr>
        <p:spPr bwMode="auto">
          <a:xfrm>
            <a:off x="684213" y="620713"/>
            <a:ext cx="307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r>
              <a:rPr kumimoji="1" lang="en-US" altLang="en-US" sz="2400">
                <a:solidFill>
                  <a:srgbClr val="000000"/>
                </a:solidFill>
              </a:rPr>
              <a:t>①</a:t>
            </a:r>
            <a:r>
              <a:rPr kumimoji="1" lang="en-US" altLang="zh-CN" sz="2400">
                <a:solidFill>
                  <a:srgbClr val="000000"/>
                </a:solidFill>
              </a:rPr>
              <a:t> </a:t>
            </a:r>
            <a:r>
              <a:rPr kumimoji="1" lang="zh-CN" altLang="en-US" sz="2400">
                <a:solidFill>
                  <a:srgbClr val="000000"/>
                </a:solidFill>
                <a:ea typeface="黑体" panose="02010609060101010101" pitchFamily="49" charset="-122"/>
              </a:rPr>
              <a:t>进程推进顺序合法 </a:t>
            </a:r>
          </a:p>
        </p:txBody>
      </p:sp>
      <p:sp>
        <p:nvSpPr>
          <p:cNvPr id="152579"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endParaRPr kumimoji="1" lang="zh-CN" altLang="en-US" sz="2400">
              <a:solidFill>
                <a:srgbClr val="000000"/>
              </a:solidFill>
            </a:endParaRPr>
          </a:p>
        </p:txBody>
      </p:sp>
      <p:graphicFrame>
        <p:nvGraphicFramePr>
          <p:cNvPr id="152580" name="对象 2"/>
          <p:cNvGraphicFramePr>
            <a:graphicFrameLocks noChangeAspect="1"/>
          </p:cNvGraphicFramePr>
          <p:nvPr/>
        </p:nvGraphicFramePr>
        <p:xfrm>
          <a:off x="684213" y="1077913"/>
          <a:ext cx="7416800" cy="4873625"/>
        </p:xfrm>
        <a:graphic>
          <a:graphicData uri="http://schemas.openxmlformats.org/presentationml/2006/ole">
            <mc:AlternateContent xmlns:mc="http://schemas.openxmlformats.org/markup-compatibility/2006">
              <mc:Choice xmlns:v="urn:schemas-microsoft-com:vml" Requires="v">
                <p:oleObj spid="_x0000_s152589" name="Visio" r:id="rId3" imgW="6037909" imgH="3969363" progId="Visio.Drawing.11">
                  <p:embed/>
                </p:oleObj>
              </mc:Choice>
              <mc:Fallback>
                <p:oleObj name="Visio" r:id="rId3" imgW="6037909" imgH="3969363" progId="Visio.Drawing.11">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077913"/>
                        <a:ext cx="74168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2581" name="Rectangle 3"/>
          <p:cNvSpPr>
            <a:spLocks noChangeArrowheads="1"/>
          </p:cNvSpPr>
          <p:nvPr/>
        </p:nvSpPr>
        <p:spPr bwMode="auto">
          <a:xfrm>
            <a:off x="3379788" y="6049963"/>
            <a:ext cx="23844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r>
              <a:rPr kumimoji="1" lang="zh-CN" altLang="zh-CN" sz="2000">
                <a:solidFill>
                  <a:srgbClr val="000000"/>
                </a:solidFill>
              </a:rPr>
              <a:t>图</a:t>
            </a:r>
            <a:r>
              <a:rPr kumimoji="1" lang="en-US" altLang="zh-CN" sz="2000">
                <a:solidFill>
                  <a:srgbClr val="000000"/>
                </a:solidFill>
              </a:rPr>
              <a:t>3-5 </a:t>
            </a:r>
            <a:r>
              <a:rPr kumimoji="1" lang="zh-CN" altLang="en-US" sz="2000">
                <a:solidFill>
                  <a:srgbClr val="000000"/>
                </a:solidFill>
              </a:rPr>
              <a:t>进程推进顺序</a:t>
            </a:r>
          </a:p>
        </p:txBody>
      </p:sp>
      <p:sp>
        <p:nvSpPr>
          <p:cNvPr id="152582" name="矩形 4"/>
          <p:cNvSpPr>
            <a:spLocks noChangeArrowheads="1"/>
          </p:cNvSpPr>
          <p:nvPr/>
        </p:nvSpPr>
        <p:spPr bwMode="auto">
          <a:xfrm>
            <a:off x="4056063" y="647700"/>
            <a:ext cx="341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r>
              <a:rPr kumimoji="1" lang="en-US" altLang="zh-CN" sz="2400">
                <a:solidFill>
                  <a:srgbClr val="000000"/>
                </a:solidFill>
                <a:ea typeface="黑体" panose="02010609060101010101" pitchFamily="49" charset="-122"/>
              </a:rPr>
              <a:t> </a:t>
            </a:r>
            <a:r>
              <a:rPr kumimoji="1" lang="en-US" altLang="en-US" sz="2400">
                <a:solidFill>
                  <a:srgbClr val="000000"/>
                </a:solidFill>
              </a:rPr>
              <a:t>②</a:t>
            </a:r>
            <a:r>
              <a:rPr kumimoji="1" lang="en-US" altLang="zh-CN" sz="2400">
                <a:solidFill>
                  <a:srgbClr val="000000"/>
                </a:solidFill>
              </a:rPr>
              <a:t> </a:t>
            </a:r>
            <a:r>
              <a:rPr kumimoji="1" lang="zh-CN" altLang="en-US" sz="2400">
                <a:solidFill>
                  <a:srgbClr val="000000"/>
                </a:solidFill>
                <a:ea typeface="黑体" panose="02010609060101010101" pitchFamily="49" charset="-122"/>
              </a:rPr>
              <a:t>进程推进顺序非法</a:t>
            </a:r>
            <a:endParaRPr kumimoji="1" lang="zh-CN" altLang="en-US" sz="2400">
              <a:solidFill>
                <a:srgbClr val="000000"/>
              </a:solidFill>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1621"/>
                                        </p:tgtEl>
                                        <p:attrNameLst>
                                          <p:attrName>style.visibility</p:attrName>
                                        </p:attrNameLst>
                                      </p:cBhvr>
                                      <p:to>
                                        <p:strVal val="visible"/>
                                      </p:to>
                                    </p:set>
                                    <p:anim to="" calcmode="lin" valueType="num">
                                      <p:cBhvr>
                                        <p:cTn id="7" dur="1" fill="hold"/>
                                        <p:tgtEl>
                                          <p:spTgt spid="11162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endParaRPr lang="zh-CN" altLang="zh-CN" smtClean="0"/>
          </a:p>
        </p:txBody>
      </p:sp>
      <p:sp>
        <p:nvSpPr>
          <p:cNvPr id="153603" name="Rectangle 3"/>
          <p:cNvSpPr>
            <a:spLocks noGrp="1" noChangeArrowheads="1"/>
          </p:cNvSpPr>
          <p:nvPr>
            <p:ph type="body" idx="1"/>
          </p:nvPr>
        </p:nvSpPr>
        <p:spPr/>
        <p:txBody>
          <a:bodyPr/>
          <a:lstStyle/>
          <a:p>
            <a:pPr eaLnBrk="1" hangingPunct="1"/>
            <a:r>
              <a:rPr lang="zh-CN" altLang="en-US" smtClean="0"/>
              <a:t>图</a:t>
            </a:r>
            <a:r>
              <a:rPr lang="en-US" altLang="zh-CN" smtClean="0"/>
              <a:t>3-14</a:t>
            </a:r>
            <a:r>
              <a:rPr lang="zh-CN" altLang="en-US" smtClean="0"/>
              <a:t>　进程推进顺序对死锁的影响</a:t>
            </a:r>
          </a:p>
        </p:txBody>
      </p:sp>
      <p:pic>
        <p:nvPicPr>
          <p:cNvPr id="153604" name="Picture 4" descr="3-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557338"/>
            <a:ext cx="6170613" cy="365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lnSpc>
                <a:spcPct val="150000"/>
              </a:lnSpc>
            </a:pPr>
            <a:r>
              <a:rPr lang="en-US" altLang="zh-CN" smtClean="0">
                <a:latin typeface="黑体" panose="02010609060101010101" pitchFamily="49" charset="-122"/>
                <a:ea typeface="黑体" panose="02010609060101010101" pitchFamily="49" charset="-122"/>
              </a:rPr>
              <a:t>3.5.3  </a:t>
            </a:r>
            <a:r>
              <a:rPr lang="zh-CN" altLang="en-US" smtClean="0">
                <a:latin typeface="黑体" panose="02010609060101010101" pitchFamily="49" charset="-122"/>
                <a:ea typeface="黑体" panose="02010609060101010101" pitchFamily="49" charset="-122"/>
              </a:rPr>
              <a:t>死锁的定义、必要条件和处理方法     </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en-US" altLang="zh-CN" smtClean="0">
                <a:latin typeface="黑体" panose="02010609060101010101" pitchFamily="49" charset="-122"/>
                <a:ea typeface="黑体" panose="02010609060101010101" pitchFamily="49" charset="-122"/>
              </a:rPr>
              <a:t>1. </a:t>
            </a:r>
            <a:r>
              <a:rPr lang="zh-CN" altLang="en-US" smtClean="0">
                <a:latin typeface="黑体" panose="02010609060101010101" pitchFamily="49" charset="-122"/>
                <a:ea typeface="黑体" panose="02010609060101010101" pitchFamily="49" charset="-122"/>
              </a:rPr>
              <a:t>死锁的定义</a:t>
            </a:r>
            <a:br>
              <a:rPr lang="zh-CN" altLang="en-US" smtClean="0">
                <a:latin typeface="黑体" panose="02010609060101010101" pitchFamily="49" charset="-122"/>
                <a:ea typeface="黑体" panose="02010609060101010101" pitchFamily="49" charset="-122"/>
              </a:rPr>
            </a:br>
            <a:r>
              <a:rPr lang="zh-CN" altLang="en-US" smtClean="0"/>
              <a:t>　　在一组进程发生死锁的情况下，这组死锁进程中的每一个进程，都在等待另一个死锁进程所占有的资源。</a:t>
            </a:r>
            <a:r>
              <a:rPr lang="en-US" altLang="zh-CN" smtClean="0"/>
              <a:t/>
            </a:r>
            <a:br>
              <a:rPr lang="en-US" altLang="zh-CN" smtClean="0"/>
            </a:br>
            <a:r>
              <a:rPr lang="en-US" altLang="zh-CN" smtClean="0"/>
              <a:t>     </a:t>
            </a:r>
            <a:r>
              <a:rPr lang="zh-CN" altLang="en-US" smtClean="0"/>
              <a:t>如果一组进程中的每个进程都在等待仅由该组进程中的其他进程才能引发的事件，那么该组进程是死锁的</a:t>
            </a:r>
            <a:r>
              <a:rPr lang="en-US" altLang="zh-CN" smtClean="0"/>
              <a:t>(Deadlock)</a:t>
            </a:r>
            <a:r>
              <a:rPr lang="zh-CN" altLang="en-US" smtClean="0"/>
              <a:t>。</a:t>
            </a:r>
          </a:p>
        </p:txBody>
      </p:sp>
      <p:sp>
        <p:nvSpPr>
          <p:cNvPr id="154627"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zh-CN" altLang="en-US" b="1" smtClean="0"/>
              <a:t>　　</a:t>
            </a:r>
            <a:r>
              <a:rPr lang="en-US" altLang="zh-CN" b="1" smtClean="0">
                <a:latin typeface="黑体" panose="02010609060101010101" pitchFamily="49" charset="-122"/>
                <a:ea typeface="黑体" panose="02010609060101010101" pitchFamily="49" charset="-122"/>
              </a:rPr>
              <a:t>2. </a:t>
            </a:r>
            <a:r>
              <a:rPr lang="zh-CN" altLang="en-US" b="1" smtClean="0">
                <a:latin typeface="黑体" panose="02010609060101010101" pitchFamily="49" charset="-122"/>
                <a:ea typeface="黑体" panose="02010609060101010101" pitchFamily="49" charset="-122"/>
              </a:rPr>
              <a:t>产生死锁的必要条件</a:t>
            </a:r>
            <a:br>
              <a:rPr lang="zh-CN" altLang="en-US" b="1" smtClean="0">
                <a:latin typeface="黑体" panose="02010609060101010101" pitchFamily="49" charset="-122"/>
                <a:ea typeface="黑体" panose="02010609060101010101" pitchFamily="49" charset="-122"/>
              </a:rPr>
            </a:br>
            <a:r>
              <a:rPr lang="zh-CN" altLang="en-US" b="1" smtClean="0">
                <a:latin typeface="黑体" panose="02010609060101010101" pitchFamily="49" charset="-122"/>
                <a:ea typeface="黑体" panose="02010609060101010101" pitchFamily="49" charset="-122"/>
              </a:rPr>
              <a:t>　　</a:t>
            </a:r>
            <a:r>
              <a:rPr lang="zh-CN" altLang="en-US" b="1" smtClean="0"/>
              <a:t>虽然进程在运行过程中可能会发生死锁，但产生进程死锁是必须具备一定条件的。综上所述不难看出，产生死锁必须同时具备下面四个必要条件，只要其中任一个条件不成立，死锁就不会发生：</a:t>
            </a:r>
            <a:br>
              <a:rPr lang="zh-CN" altLang="en-US" b="1" smtClean="0"/>
            </a:br>
            <a:r>
              <a:rPr lang="zh-CN" altLang="en-US" b="1" smtClean="0"/>
              <a:t>　　</a:t>
            </a:r>
            <a:r>
              <a:rPr lang="en-US" altLang="zh-CN" b="1" smtClean="0"/>
              <a:t>(1) </a:t>
            </a:r>
            <a:r>
              <a:rPr lang="zh-CN" altLang="en-US" b="1" smtClean="0"/>
              <a:t>互斥条件。</a:t>
            </a:r>
            <a:br>
              <a:rPr lang="zh-CN" altLang="en-US" b="1" smtClean="0"/>
            </a:br>
            <a:r>
              <a:rPr lang="zh-CN" altLang="en-US" b="1" smtClean="0"/>
              <a:t>　　</a:t>
            </a:r>
            <a:r>
              <a:rPr lang="en-US" altLang="zh-CN" b="1" smtClean="0"/>
              <a:t>(2) </a:t>
            </a:r>
            <a:r>
              <a:rPr lang="zh-CN" altLang="en-US" b="1" smtClean="0"/>
              <a:t>请求和保持条件。</a:t>
            </a:r>
            <a:br>
              <a:rPr lang="zh-CN" altLang="en-US" b="1" smtClean="0"/>
            </a:br>
            <a:r>
              <a:rPr lang="zh-CN" altLang="en-US" b="1" smtClean="0"/>
              <a:t>　　</a:t>
            </a:r>
            <a:r>
              <a:rPr lang="en-US" altLang="zh-CN" b="1" smtClean="0"/>
              <a:t>(3) </a:t>
            </a:r>
            <a:r>
              <a:rPr lang="zh-CN" altLang="en-US" b="1" smtClean="0"/>
              <a:t>不可抢占条件。</a:t>
            </a:r>
            <a:br>
              <a:rPr lang="zh-CN" altLang="en-US" b="1" smtClean="0"/>
            </a:br>
            <a:r>
              <a:rPr lang="zh-CN" altLang="en-US" b="1" smtClean="0"/>
              <a:t>　　</a:t>
            </a:r>
            <a:r>
              <a:rPr lang="en-US" altLang="zh-CN" b="1" smtClean="0"/>
              <a:t>(4) </a:t>
            </a:r>
            <a:r>
              <a:rPr lang="zh-CN" altLang="en-US" b="1" smtClean="0"/>
              <a:t>循环等待条件。</a:t>
            </a:r>
          </a:p>
        </p:txBody>
      </p:sp>
      <p:sp>
        <p:nvSpPr>
          <p:cNvPr id="155651"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lnSpc>
                <a:spcPct val="140000"/>
              </a:lnSpc>
            </a:pPr>
            <a:r>
              <a:rPr lang="zh-CN" altLang="en-US" b="1" smtClean="0"/>
              <a:t>　　</a:t>
            </a:r>
            <a:r>
              <a:rPr lang="en-US" altLang="zh-CN" b="1" smtClean="0">
                <a:latin typeface="黑体" panose="02010609060101010101" pitchFamily="49" charset="-122"/>
                <a:ea typeface="黑体" panose="02010609060101010101" pitchFamily="49" charset="-122"/>
              </a:rPr>
              <a:t>3. </a:t>
            </a:r>
            <a:r>
              <a:rPr lang="zh-CN" altLang="en-US" b="1" smtClean="0">
                <a:latin typeface="黑体" panose="02010609060101010101" pitchFamily="49" charset="-122"/>
                <a:ea typeface="黑体" panose="02010609060101010101" pitchFamily="49" charset="-122"/>
              </a:rPr>
              <a:t>处理死锁的方法</a:t>
            </a:r>
            <a:r>
              <a:rPr lang="zh-CN" altLang="en-US" b="1" smtClean="0"/>
              <a:t/>
            </a:r>
            <a:br>
              <a:rPr lang="zh-CN" altLang="en-US" b="1" smtClean="0"/>
            </a:br>
            <a:r>
              <a:rPr lang="zh-CN" altLang="en-US" b="1" smtClean="0"/>
              <a:t>　　目前处理死锁的方法可归结为四种：</a:t>
            </a:r>
            <a:br>
              <a:rPr lang="zh-CN" altLang="en-US" b="1" smtClean="0"/>
            </a:br>
            <a:r>
              <a:rPr lang="zh-CN" altLang="en-US" b="1" smtClean="0"/>
              <a:t>　　</a:t>
            </a:r>
            <a:r>
              <a:rPr lang="en-US" altLang="zh-CN" b="1" smtClean="0"/>
              <a:t>(1) </a:t>
            </a:r>
            <a:r>
              <a:rPr lang="zh-CN" altLang="en-US" b="1" smtClean="0"/>
              <a:t>预防死锁。</a:t>
            </a:r>
            <a:br>
              <a:rPr lang="zh-CN" altLang="en-US" b="1" smtClean="0"/>
            </a:br>
            <a:r>
              <a:rPr lang="zh-CN" altLang="en-US" b="1" smtClean="0"/>
              <a:t>　　</a:t>
            </a:r>
            <a:r>
              <a:rPr lang="en-US" altLang="zh-CN" b="1" smtClean="0"/>
              <a:t>(2) </a:t>
            </a:r>
            <a:r>
              <a:rPr lang="zh-CN" altLang="en-US" b="1" smtClean="0"/>
              <a:t>避免死锁。</a:t>
            </a:r>
            <a:br>
              <a:rPr lang="zh-CN" altLang="en-US" b="1" smtClean="0"/>
            </a:br>
            <a:r>
              <a:rPr lang="zh-CN" altLang="en-US" b="1" smtClean="0"/>
              <a:t>　　</a:t>
            </a:r>
            <a:r>
              <a:rPr lang="en-US" altLang="zh-CN" b="1" smtClean="0"/>
              <a:t>(3) </a:t>
            </a:r>
            <a:r>
              <a:rPr lang="zh-CN" altLang="en-US" b="1" smtClean="0"/>
              <a:t>检测死锁。</a:t>
            </a:r>
            <a:br>
              <a:rPr lang="zh-CN" altLang="en-US" b="1" smtClean="0"/>
            </a:br>
            <a:r>
              <a:rPr lang="zh-CN" altLang="en-US" b="1" smtClean="0"/>
              <a:t>　　</a:t>
            </a:r>
            <a:r>
              <a:rPr lang="en-US" altLang="zh-CN" b="1" smtClean="0"/>
              <a:t>(4) </a:t>
            </a:r>
            <a:r>
              <a:rPr lang="zh-CN" altLang="en-US" b="1" smtClean="0"/>
              <a:t>解除死锁。</a:t>
            </a:r>
          </a:p>
        </p:txBody>
      </p:sp>
      <p:sp>
        <p:nvSpPr>
          <p:cNvPr id="156675" name="Rectangle 3"/>
          <p:cNvSpPr>
            <a:spLocks noGrp="1" noChangeArrowheads="1"/>
          </p:cNvSpPr>
          <p:nvPr>
            <p:ph type="body" idx="1"/>
          </p:nvPr>
        </p:nvSpPr>
        <p:spPr/>
        <p:txBody>
          <a:bodyPr/>
          <a:lstStyle/>
          <a:p>
            <a:pPr eaLnBrk="1" hangingPunct="1"/>
            <a:endParaRPr lang="zh-CN" altLang="zh-CN" smtClean="0"/>
          </a:p>
        </p:txBody>
      </p:sp>
      <p:sp>
        <p:nvSpPr>
          <p:cNvPr id="156676" name="AutoShape 4">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lnSpc>
                <a:spcPct val="150000"/>
              </a:lnSpc>
            </a:pPr>
            <a:r>
              <a:rPr lang="en-US" altLang="zh-CN" sz="3200" smtClean="0">
                <a:latin typeface="黑体" panose="02010609060101010101" pitchFamily="49" charset="-122"/>
                <a:ea typeface="黑体" panose="02010609060101010101" pitchFamily="49" charset="-122"/>
              </a:rPr>
              <a:t> </a:t>
            </a:r>
            <a:r>
              <a:rPr lang="zh-CN" altLang="en-US" sz="3200" smtClean="0">
                <a:latin typeface="黑体" panose="02010609060101010101" pitchFamily="49" charset="-122"/>
                <a:ea typeface="黑体" panose="02010609060101010101" pitchFamily="49" charset="-122"/>
              </a:rPr>
              <a:t>　　　　</a:t>
            </a:r>
            <a:r>
              <a:rPr lang="en-US" altLang="zh-CN" sz="3200" smtClean="0">
                <a:latin typeface="黑体" panose="02010609060101010101" pitchFamily="49" charset="-122"/>
                <a:ea typeface="黑体" panose="02010609060101010101" pitchFamily="49" charset="-122"/>
              </a:rPr>
              <a:t>3.6  </a:t>
            </a:r>
            <a:r>
              <a:rPr lang="zh-CN" altLang="en-US" sz="3200" smtClean="0">
                <a:latin typeface="黑体" panose="02010609060101010101" pitchFamily="49" charset="-122"/>
                <a:ea typeface="黑体" panose="02010609060101010101" pitchFamily="49" charset="-122"/>
              </a:rPr>
              <a:t>预 防 死 锁</a:t>
            </a:r>
            <a:br>
              <a:rPr lang="zh-CN" altLang="en-US" sz="3200" smtClean="0">
                <a:latin typeface="黑体" panose="02010609060101010101" pitchFamily="49" charset="-122"/>
                <a:ea typeface="黑体" panose="02010609060101010101" pitchFamily="49" charset="-122"/>
              </a:rPr>
            </a:br>
            <a:r>
              <a:rPr lang="zh-CN" altLang="en-US" smtClean="0"/>
              <a:t/>
            </a:r>
            <a:br>
              <a:rPr lang="zh-CN" altLang="en-US" smtClean="0"/>
            </a:br>
            <a:r>
              <a:rPr lang="zh-CN" altLang="en-US" smtClean="0"/>
              <a:t>　　预防死锁的方法是通过破坏产生死锁的四个必要条件中的一个或几个，以避免发生死锁。由于互斥条件是非共享设备所必须的，不仅不能改变，还应加以保证，因此主要是破坏产生死锁的后三个条件。</a:t>
            </a:r>
          </a:p>
        </p:txBody>
      </p:sp>
      <p:sp>
        <p:nvSpPr>
          <p:cNvPr id="157699"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lnSpc>
                <a:spcPct val="150000"/>
              </a:lnSpc>
            </a:pPr>
            <a:r>
              <a:rPr lang="zh-CN" altLang="en-US" b="1" smtClean="0"/>
              <a:t>　　</a:t>
            </a:r>
            <a:r>
              <a:rPr lang="en-US" altLang="zh-CN" b="1" smtClean="0">
                <a:latin typeface="黑体" panose="02010609060101010101" pitchFamily="49" charset="-122"/>
                <a:ea typeface="黑体" panose="02010609060101010101" pitchFamily="49" charset="-122"/>
              </a:rPr>
              <a:t>4. </a:t>
            </a:r>
            <a:r>
              <a:rPr lang="zh-CN" altLang="en-US" b="1" smtClean="0">
                <a:latin typeface="黑体" panose="02010609060101010101" pitchFamily="49" charset="-122"/>
                <a:ea typeface="黑体" panose="02010609060101010101" pitchFamily="49" charset="-122"/>
              </a:rPr>
              <a:t>实时系统的目标</a:t>
            </a:r>
            <a:br>
              <a:rPr lang="zh-CN" altLang="en-US" b="1" smtClean="0">
                <a:latin typeface="黑体" panose="02010609060101010101" pitchFamily="49" charset="-122"/>
                <a:ea typeface="黑体" panose="02010609060101010101" pitchFamily="49" charset="-122"/>
              </a:rPr>
            </a:br>
            <a:r>
              <a:rPr lang="zh-CN" altLang="en-US" b="1" smtClean="0">
                <a:latin typeface="黑体" panose="02010609060101010101" pitchFamily="49" charset="-122"/>
                <a:ea typeface="黑体" panose="02010609060101010101" pitchFamily="49" charset="-122"/>
              </a:rPr>
              <a:t>　　</a:t>
            </a:r>
            <a:r>
              <a:rPr lang="en-US" altLang="zh-CN" b="1" smtClean="0"/>
              <a:t>(1) </a:t>
            </a:r>
            <a:r>
              <a:rPr lang="zh-CN" altLang="en-US" b="1" smtClean="0"/>
              <a:t>截止时间的保证。</a:t>
            </a:r>
            <a:r>
              <a:rPr lang="en-US" altLang="zh-CN" b="1" smtClean="0"/>
              <a:t/>
            </a:r>
            <a:br>
              <a:rPr lang="en-US" altLang="zh-CN" b="1" smtClean="0"/>
            </a:br>
            <a:r>
              <a:rPr lang="en-US" altLang="zh-CN" b="1" smtClean="0"/>
              <a:t>      </a:t>
            </a:r>
            <a:r>
              <a:rPr lang="zh-CN" altLang="en-US" b="1" smtClean="0"/>
              <a:t>所谓截止时间，是指某任务必须开始执行的最迟时间，或必须完成的最迟时间。</a:t>
            </a:r>
            <a:br>
              <a:rPr lang="zh-CN" altLang="en-US" b="1" smtClean="0"/>
            </a:br>
            <a:r>
              <a:rPr lang="zh-CN" altLang="en-US" b="1" smtClean="0"/>
              <a:t>　　</a:t>
            </a:r>
            <a:r>
              <a:rPr lang="en-US" altLang="zh-CN" b="1" smtClean="0"/>
              <a:t>(2) </a:t>
            </a:r>
            <a:r>
              <a:rPr lang="zh-CN" altLang="en-US" b="1" smtClean="0"/>
              <a:t>可预测性。 </a:t>
            </a:r>
            <a:r>
              <a:rPr lang="en-US" altLang="zh-CN" b="1" smtClean="0"/>
              <a:t/>
            </a:r>
            <a:br>
              <a:rPr lang="en-US" altLang="zh-CN" b="1" smtClean="0"/>
            </a:br>
            <a:endParaRPr lang="zh-CN" altLang="en-US" b="1" smtClean="0"/>
          </a:p>
        </p:txBody>
      </p:sp>
      <p:sp>
        <p:nvSpPr>
          <p:cNvPr id="57347" name="Rectangle 3"/>
          <p:cNvSpPr>
            <a:spLocks noGrp="1" noChangeArrowheads="1"/>
          </p:cNvSpPr>
          <p:nvPr>
            <p:ph type="body" idx="1"/>
          </p:nvPr>
        </p:nvSpPr>
        <p:spPr/>
        <p:txBody>
          <a:bodyPr/>
          <a:lstStyle/>
          <a:p>
            <a:pPr eaLnBrk="1" hangingPunct="1"/>
            <a:endParaRPr lang="zh-CN" altLang="zh-CN" smtClean="0"/>
          </a:p>
        </p:txBody>
      </p:sp>
      <p:sp>
        <p:nvSpPr>
          <p:cNvPr id="57348" name="AutoShape 4">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lnSpc>
                <a:spcPct val="140000"/>
              </a:lnSpc>
            </a:pPr>
            <a:r>
              <a:rPr lang="en-US" altLang="zh-CN" smtClean="0">
                <a:latin typeface="黑体" panose="02010609060101010101" pitchFamily="49" charset="-122"/>
                <a:ea typeface="黑体" panose="02010609060101010101" pitchFamily="49" charset="-122"/>
              </a:rPr>
              <a:t>3.6.1  </a:t>
            </a:r>
            <a:r>
              <a:rPr lang="zh-CN" altLang="en-US" smtClean="0">
                <a:latin typeface="黑体" panose="02010609060101010101" pitchFamily="49" charset="-122"/>
                <a:ea typeface="黑体" panose="02010609060101010101" pitchFamily="49" charset="-122"/>
              </a:rPr>
              <a:t>破坏</a:t>
            </a:r>
            <a:r>
              <a:rPr lang="zh-CN" altLang="en-US" smtClean="0">
                <a:ea typeface="黑体" panose="02010609060101010101" pitchFamily="49" charset="-122"/>
              </a:rPr>
              <a:t>“</a:t>
            </a:r>
            <a:r>
              <a:rPr lang="zh-CN" altLang="en-US" smtClean="0">
                <a:latin typeface="黑体" panose="02010609060101010101" pitchFamily="49" charset="-122"/>
                <a:ea typeface="黑体" panose="02010609060101010101" pitchFamily="49" charset="-122"/>
              </a:rPr>
              <a:t>请求和保持</a:t>
            </a:r>
            <a:r>
              <a:rPr lang="zh-CN" altLang="en-US" smtClean="0">
                <a:ea typeface="黑体" panose="02010609060101010101" pitchFamily="49" charset="-122"/>
              </a:rPr>
              <a:t>”</a:t>
            </a:r>
            <a:r>
              <a:rPr lang="zh-CN" altLang="en-US" smtClean="0">
                <a:latin typeface="黑体" panose="02010609060101010101" pitchFamily="49" charset="-122"/>
                <a:ea typeface="黑体" panose="02010609060101010101" pitchFamily="49" charset="-122"/>
              </a:rPr>
              <a:t>条件  </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zh-CN" altLang="en-US" smtClean="0"/>
              <a:t>为了能破坏“请求和保持”条件，系统必须保证做到：当一个进程在请求资源时，它不能持有不可抢占资源。该保证可通过如下两个不同的协议实现：</a:t>
            </a:r>
            <a:br>
              <a:rPr lang="zh-CN" altLang="en-US" smtClean="0"/>
            </a:br>
            <a:r>
              <a:rPr lang="zh-CN" altLang="en-US" smtClean="0"/>
              <a:t>　　</a:t>
            </a:r>
            <a:r>
              <a:rPr lang="en-US" altLang="zh-CN" smtClean="0">
                <a:latin typeface="黑体" panose="02010609060101010101" pitchFamily="49" charset="-122"/>
                <a:ea typeface="黑体" panose="02010609060101010101" pitchFamily="49" charset="-122"/>
              </a:rPr>
              <a:t>1. </a:t>
            </a:r>
            <a:r>
              <a:rPr lang="zh-CN" altLang="en-US" smtClean="0">
                <a:latin typeface="黑体" panose="02010609060101010101" pitchFamily="49" charset="-122"/>
                <a:ea typeface="黑体" panose="02010609060101010101" pitchFamily="49" charset="-122"/>
              </a:rPr>
              <a:t>第一种协议</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zh-CN" altLang="en-US" smtClean="0"/>
              <a:t>该协议规定，所有进程在开始运行之前，必须一次性地申请其在整个运行过程中所需的全部资源。 </a:t>
            </a:r>
          </a:p>
        </p:txBody>
      </p:sp>
      <p:sp>
        <p:nvSpPr>
          <p:cNvPr id="158723"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lnSpc>
                <a:spcPct val="150000"/>
              </a:lnSpc>
            </a:pPr>
            <a:r>
              <a:rPr lang="zh-CN" altLang="en-US" smtClean="0"/>
              <a:t>　　</a:t>
            </a:r>
            <a:r>
              <a:rPr lang="en-US" altLang="zh-CN" smtClean="0">
                <a:latin typeface="黑体" panose="02010609060101010101" pitchFamily="49" charset="-122"/>
                <a:ea typeface="黑体" panose="02010609060101010101" pitchFamily="49" charset="-122"/>
              </a:rPr>
              <a:t>2. </a:t>
            </a:r>
            <a:r>
              <a:rPr lang="zh-CN" altLang="en-US" smtClean="0">
                <a:latin typeface="黑体" panose="02010609060101010101" pitchFamily="49" charset="-122"/>
                <a:ea typeface="黑体" panose="02010609060101010101" pitchFamily="49" charset="-122"/>
              </a:rPr>
              <a:t>第二种协议</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zh-CN" altLang="en-US" smtClean="0"/>
              <a:t>该协议是对第一种协议的改进，它允许一个进程只获得运行初期所需的资源后，便开始运行。 进程在运行过程中再逐步释放已分配给自己的、且已经用毕的全部资源，然后再申请新的所需资源。</a:t>
            </a:r>
          </a:p>
        </p:txBody>
      </p:sp>
      <p:sp>
        <p:nvSpPr>
          <p:cNvPr id="159747"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1"/>
          <p:cNvSpPr>
            <a:spLocks noGrp="1"/>
          </p:cNvSpPr>
          <p:nvPr>
            <p:ph type="title"/>
          </p:nvPr>
        </p:nvSpPr>
        <p:spPr/>
        <p:txBody>
          <a:bodyPr/>
          <a:lstStyle/>
          <a:p>
            <a:r>
              <a:rPr lang="zh-CN" altLang="en-US" smtClean="0"/>
              <a:t>优点：</a:t>
            </a:r>
            <a:r>
              <a:rPr lang="en-US" altLang="zh-CN" smtClean="0"/>
              <a:t/>
            </a:r>
            <a:br>
              <a:rPr lang="en-US" altLang="zh-CN" smtClean="0"/>
            </a:br>
            <a:r>
              <a:rPr lang="zh-CN" altLang="en-US" smtClean="0"/>
              <a:t>简单、易行且安全。</a:t>
            </a:r>
            <a:r>
              <a:rPr lang="en-US" altLang="zh-CN" smtClean="0"/>
              <a:t/>
            </a:r>
            <a:br>
              <a:rPr lang="en-US" altLang="zh-CN" smtClean="0"/>
            </a:br>
            <a:r>
              <a:rPr lang="zh-CN" altLang="en-US" smtClean="0"/>
              <a:t>缺点：</a:t>
            </a:r>
            <a:r>
              <a:rPr lang="en-US" altLang="zh-CN" smtClean="0"/>
              <a:t/>
            </a:r>
            <a:br>
              <a:rPr lang="en-US" altLang="zh-CN" smtClean="0"/>
            </a:br>
            <a:r>
              <a:rPr lang="zh-CN" altLang="en-US" smtClean="0"/>
              <a:t>（</a:t>
            </a:r>
            <a:r>
              <a:rPr lang="en-US" altLang="zh-CN" smtClean="0"/>
              <a:t>1</a:t>
            </a:r>
            <a:r>
              <a:rPr lang="zh-CN" altLang="en-US" smtClean="0"/>
              <a:t>）资源严重浪费。</a:t>
            </a:r>
            <a:r>
              <a:rPr lang="en-US" altLang="zh-CN" smtClean="0"/>
              <a:t/>
            </a:r>
            <a:br>
              <a:rPr lang="en-US" altLang="zh-CN" smtClean="0"/>
            </a:br>
            <a:r>
              <a:rPr lang="zh-CN" altLang="en-US" smtClean="0"/>
              <a:t>（</a:t>
            </a:r>
            <a:r>
              <a:rPr lang="en-US" altLang="zh-CN" smtClean="0"/>
              <a:t>2</a:t>
            </a:r>
            <a:r>
              <a:rPr lang="zh-CN" altLang="en-US" smtClean="0"/>
              <a:t>）进程经常会发生饥饿现象。</a:t>
            </a:r>
          </a:p>
        </p:txBody>
      </p:sp>
      <p:sp>
        <p:nvSpPr>
          <p:cNvPr id="160771" name="内容占位符 2"/>
          <p:cNvSpPr>
            <a:spLocks noGrp="1"/>
          </p:cNvSpPr>
          <p:nvPr>
            <p:ph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lnSpc>
                <a:spcPct val="140000"/>
              </a:lnSpc>
            </a:pPr>
            <a:r>
              <a:rPr lang="en-US" altLang="zh-CN" smtClean="0">
                <a:latin typeface="黑体" panose="02010609060101010101" pitchFamily="49" charset="-122"/>
                <a:ea typeface="黑体" panose="02010609060101010101" pitchFamily="49" charset="-122"/>
              </a:rPr>
              <a:t>3.6.2  </a:t>
            </a:r>
            <a:r>
              <a:rPr lang="zh-CN" altLang="en-US" smtClean="0">
                <a:latin typeface="黑体" panose="02010609060101010101" pitchFamily="49" charset="-122"/>
                <a:ea typeface="黑体" panose="02010609060101010101" pitchFamily="49" charset="-122"/>
              </a:rPr>
              <a:t>破坏</a:t>
            </a:r>
            <a:r>
              <a:rPr lang="zh-CN" altLang="en-US" smtClean="0">
                <a:ea typeface="黑体" panose="02010609060101010101" pitchFamily="49" charset="-122"/>
              </a:rPr>
              <a:t>“</a:t>
            </a:r>
            <a:r>
              <a:rPr lang="zh-CN" altLang="en-US" smtClean="0">
                <a:latin typeface="黑体" panose="02010609060101010101" pitchFamily="49" charset="-122"/>
                <a:ea typeface="黑体" panose="02010609060101010101" pitchFamily="49" charset="-122"/>
              </a:rPr>
              <a:t>不可抢占</a:t>
            </a:r>
            <a:r>
              <a:rPr lang="zh-CN" altLang="en-US" smtClean="0">
                <a:ea typeface="黑体" panose="02010609060101010101" pitchFamily="49" charset="-122"/>
              </a:rPr>
              <a:t>”</a:t>
            </a:r>
            <a:r>
              <a:rPr lang="zh-CN" altLang="en-US" smtClean="0">
                <a:latin typeface="黑体" panose="02010609060101010101" pitchFamily="49" charset="-122"/>
                <a:ea typeface="黑体" panose="02010609060101010101" pitchFamily="49" charset="-122"/>
              </a:rPr>
              <a:t>条件  </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zh-CN" altLang="en-US" smtClean="0"/>
              <a:t>为了能破坏“不可抢占”条件，协议中规定，当一个已经保持了某些不可被抢占资源的进程，提出新的资源请求而不能得到满足时，它必须释放已经保持的所有资源，待以后需要时再重新申请。这意味着进程已占有的资源会被暂时地释放，或者说是被抢占了，从而破坏了“不可抢占”条件。</a:t>
            </a:r>
          </a:p>
        </p:txBody>
      </p:sp>
      <p:sp>
        <p:nvSpPr>
          <p:cNvPr id="161795"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lnSpc>
                <a:spcPct val="150000"/>
              </a:lnSpc>
            </a:pPr>
            <a:r>
              <a:rPr lang="en-US" altLang="zh-CN" smtClean="0">
                <a:latin typeface="黑体" panose="02010609060101010101" pitchFamily="49" charset="-122"/>
                <a:ea typeface="黑体" panose="02010609060101010101" pitchFamily="49" charset="-122"/>
              </a:rPr>
              <a:t>3.6.3  </a:t>
            </a:r>
            <a:r>
              <a:rPr lang="zh-CN" altLang="en-US" smtClean="0">
                <a:latin typeface="黑体" panose="02010609060101010101" pitchFamily="49" charset="-122"/>
                <a:ea typeface="黑体" panose="02010609060101010101" pitchFamily="49" charset="-122"/>
              </a:rPr>
              <a:t>破坏</a:t>
            </a:r>
            <a:r>
              <a:rPr lang="zh-CN" altLang="en-US" smtClean="0">
                <a:ea typeface="黑体" panose="02010609060101010101" pitchFamily="49" charset="-122"/>
              </a:rPr>
              <a:t>“</a:t>
            </a:r>
            <a:r>
              <a:rPr lang="zh-CN" altLang="en-US" smtClean="0">
                <a:latin typeface="黑体" panose="02010609060101010101" pitchFamily="49" charset="-122"/>
                <a:ea typeface="黑体" panose="02010609060101010101" pitchFamily="49" charset="-122"/>
              </a:rPr>
              <a:t>循环等待</a:t>
            </a:r>
            <a:r>
              <a:rPr lang="zh-CN" altLang="en-US" smtClean="0">
                <a:ea typeface="黑体" panose="02010609060101010101" pitchFamily="49" charset="-122"/>
              </a:rPr>
              <a:t>”</a:t>
            </a:r>
            <a:r>
              <a:rPr lang="zh-CN" altLang="en-US" smtClean="0">
                <a:latin typeface="黑体" panose="02010609060101010101" pitchFamily="49" charset="-122"/>
                <a:ea typeface="黑体" panose="02010609060101010101" pitchFamily="49" charset="-122"/>
              </a:rPr>
              <a:t>条件      </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zh-CN" altLang="en-US" smtClean="0"/>
              <a:t>一个能保证“循环等待”条件不成立的方法是，对系统所有资源类型进行线性排序，并赋予不同的序号。 </a:t>
            </a:r>
            <a:r>
              <a:rPr lang="en-US" altLang="zh-CN" smtClean="0"/>
              <a:t/>
            </a:r>
            <a:br>
              <a:rPr lang="en-US" altLang="zh-CN" smtClean="0"/>
            </a:br>
            <a:r>
              <a:rPr lang="en-US" altLang="zh-CN" smtClean="0"/>
              <a:t/>
            </a:r>
            <a:br>
              <a:rPr lang="en-US" altLang="zh-CN" smtClean="0"/>
            </a:br>
            <a:r>
              <a:rPr lang="en-US" altLang="zh-CN" smtClean="0"/>
              <a:t>     </a:t>
            </a:r>
            <a:r>
              <a:rPr lang="zh-CN" altLang="en-US" smtClean="0">
                <a:latin typeface="黑体" panose="02010609060101010101" pitchFamily="49" charset="-122"/>
                <a:ea typeface="黑体" panose="02010609060101010101" pitchFamily="49" charset="-122"/>
              </a:rPr>
              <a:t>缺点：各类资源所分配的序号必须相对稳定，限制了新类资源的增加；有些作业与此顺序不同，造成资源浪费；为方便用户，限制条件增加。</a:t>
            </a:r>
            <a:endParaRPr lang="zh-CN" altLang="en-US" smtClean="0"/>
          </a:p>
        </p:txBody>
      </p:sp>
      <p:sp>
        <p:nvSpPr>
          <p:cNvPr id="162819" name="Rectangle 3"/>
          <p:cNvSpPr>
            <a:spLocks noGrp="1" noChangeArrowheads="1"/>
          </p:cNvSpPr>
          <p:nvPr>
            <p:ph type="body" idx="1"/>
          </p:nvPr>
        </p:nvSpPr>
        <p:spPr/>
        <p:txBody>
          <a:bodyPr/>
          <a:lstStyle/>
          <a:p>
            <a:pPr eaLnBrk="1" hangingPunct="1"/>
            <a:endParaRPr lang="zh-CN" altLang="zh-CN" smtClean="0"/>
          </a:p>
        </p:txBody>
      </p:sp>
      <p:sp>
        <p:nvSpPr>
          <p:cNvPr id="162820" name="AutoShape 4">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lnSpc>
                <a:spcPct val="140000"/>
              </a:lnSpc>
            </a:pPr>
            <a:r>
              <a:rPr lang="en-US" altLang="zh-CN" sz="3200" smtClean="0">
                <a:latin typeface="黑体" panose="02010609060101010101" pitchFamily="49" charset="-122"/>
                <a:ea typeface="黑体" panose="02010609060101010101" pitchFamily="49" charset="-122"/>
              </a:rPr>
              <a:t> </a:t>
            </a:r>
            <a:r>
              <a:rPr lang="zh-CN" altLang="en-US" sz="3200" smtClean="0">
                <a:latin typeface="黑体" panose="02010609060101010101" pitchFamily="49" charset="-122"/>
                <a:ea typeface="黑体" panose="02010609060101010101" pitchFamily="49" charset="-122"/>
              </a:rPr>
              <a:t>　　　　</a:t>
            </a:r>
            <a:r>
              <a:rPr lang="en-US" altLang="zh-CN" sz="3200" smtClean="0">
                <a:latin typeface="黑体" panose="02010609060101010101" pitchFamily="49" charset="-122"/>
                <a:ea typeface="黑体" panose="02010609060101010101" pitchFamily="49" charset="-122"/>
              </a:rPr>
              <a:t>3.7  </a:t>
            </a:r>
            <a:r>
              <a:rPr lang="zh-CN" altLang="en-US" sz="3200" smtClean="0">
                <a:latin typeface="黑体" panose="02010609060101010101" pitchFamily="49" charset="-122"/>
                <a:ea typeface="黑体" panose="02010609060101010101" pitchFamily="49" charset="-122"/>
              </a:rPr>
              <a:t>避 免 死 锁</a:t>
            </a:r>
            <a:br>
              <a:rPr lang="zh-CN" altLang="en-US" sz="3200" smtClean="0">
                <a:latin typeface="黑体" panose="02010609060101010101" pitchFamily="49" charset="-122"/>
                <a:ea typeface="黑体" panose="02010609060101010101" pitchFamily="49" charset="-122"/>
              </a:rPr>
            </a:br>
            <a:r>
              <a:rPr lang="zh-CN" altLang="en-US" smtClean="0"/>
              <a:t/>
            </a:r>
            <a:br>
              <a:rPr lang="zh-CN" altLang="en-US" smtClean="0"/>
            </a:br>
            <a:r>
              <a:rPr lang="zh-CN" altLang="en-US" smtClean="0"/>
              <a:t>　　避免死锁同样是属于事先预防的策略，但并不是事先采取某种限制措施，破坏产生死锁的必要条件，而是在资源动态分配过程中，防止系统进入不安全状态，以避免发生死锁。这种方法所施加的限制条件较弱，可能获得较好的系统性能，目前常用此方法来避免发生死锁。</a:t>
            </a:r>
          </a:p>
        </p:txBody>
      </p:sp>
      <p:sp>
        <p:nvSpPr>
          <p:cNvPr id="163843"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lnSpc>
                <a:spcPct val="140000"/>
              </a:lnSpc>
            </a:pPr>
            <a:r>
              <a:rPr lang="en-US" altLang="zh-CN" smtClean="0">
                <a:latin typeface="黑体" panose="02010609060101010101" pitchFamily="49" charset="-122"/>
                <a:ea typeface="黑体" panose="02010609060101010101" pitchFamily="49" charset="-122"/>
              </a:rPr>
              <a:t>3.7.1</a:t>
            </a:r>
            <a:r>
              <a:rPr lang="zh-CN" altLang="en-US" smtClean="0">
                <a:latin typeface="黑体" panose="02010609060101010101" pitchFamily="49" charset="-122"/>
                <a:ea typeface="黑体" panose="02010609060101010101" pitchFamily="49" charset="-122"/>
              </a:rPr>
              <a:t>　系统安全状态</a:t>
            </a:r>
            <a:r>
              <a:rPr lang="zh-CN" altLang="en-US" smtClean="0"/>
              <a:t> </a:t>
            </a:r>
            <a:br>
              <a:rPr lang="zh-CN" altLang="en-US" smtClean="0"/>
            </a:br>
            <a:r>
              <a:rPr lang="zh-CN" altLang="en-US" smtClean="0"/>
              <a:t>　　在死锁避免方法中，把系统的状态分为安全状态和不安全状态。当系统处于安全状态时，可避免发生死锁。反之，当系统处于不安全状态时，则可能进入到死锁状态。</a:t>
            </a:r>
            <a:br>
              <a:rPr lang="zh-CN" altLang="en-US" smtClean="0"/>
            </a:br>
            <a:r>
              <a:rPr lang="zh-CN" altLang="en-US" smtClean="0"/>
              <a:t>　　</a:t>
            </a:r>
            <a:r>
              <a:rPr lang="en-US" altLang="zh-CN" smtClean="0">
                <a:latin typeface="黑体" panose="02010609060101010101" pitchFamily="49" charset="-122"/>
                <a:ea typeface="黑体" panose="02010609060101010101" pitchFamily="49" charset="-122"/>
              </a:rPr>
              <a:t>1. </a:t>
            </a:r>
            <a:r>
              <a:rPr lang="zh-CN" altLang="en-US" smtClean="0">
                <a:latin typeface="黑体" panose="02010609060101010101" pitchFamily="49" charset="-122"/>
                <a:ea typeface="黑体" panose="02010609060101010101" pitchFamily="49" charset="-122"/>
              </a:rPr>
              <a:t>安全状态</a:t>
            </a:r>
            <a:r>
              <a:rPr lang="zh-CN" altLang="en-US" smtClean="0"/>
              <a:t/>
            </a:r>
            <a:br>
              <a:rPr lang="zh-CN" altLang="en-US" smtClean="0"/>
            </a:br>
            <a:r>
              <a:rPr lang="zh-CN" altLang="en-US" smtClean="0"/>
              <a:t>　　在该方法中，允许进程动态地申请资源，但系统在进行资源分配之前，应先计算此次资源分配的安全性。 </a:t>
            </a:r>
          </a:p>
        </p:txBody>
      </p:sp>
      <p:sp>
        <p:nvSpPr>
          <p:cNvPr id="164867"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468313" y="692150"/>
            <a:ext cx="8207375" cy="4232275"/>
          </a:xfrm>
        </p:spPr>
        <p:txBody>
          <a:bodyPr/>
          <a:lstStyle/>
          <a:p>
            <a:pPr eaLnBrk="1" hangingPunct="1"/>
            <a:r>
              <a:rPr lang="zh-CN" altLang="en-US" smtClean="0"/>
              <a:t>　　</a:t>
            </a:r>
            <a:r>
              <a:rPr lang="en-US" altLang="zh-CN" smtClean="0">
                <a:latin typeface="黑体" panose="02010609060101010101" pitchFamily="49" charset="-122"/>
                <a:ea typeface="黑体" panose="02010609060101010101" pitchFamily="49" charset="-122"/>
              </a:rPr>
              <a:t>2. </a:t>
            </a:r>
            <a:r>
              <a:rPr lang="zh-CN" altLang="en-US" smtClean="0">
                <a:latin typeface="黑体" panose="02010609060101010101" pitchFamily="49" charset="-122"/>
                <a:ea typeface="黑体" panose="02010609060101010101" pitchFamily="49" charset="-122"/>
              </a:rPr>
              <a:t>安全状态之例</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zh-CN" altLang="en-US" smtClean="0"/>
              <a:t>假定系统中有三个进程</a:t>
            </a:r>
            <a:r>
              <a:rPr lang="en-US" altLang="zh-CN" smtClean="0"/>
              <a:t>P</a:t>
            </a:r>
            <a:r>
              <a:rPr lang="en-US" altLang="zh-CN" baseline="-25000" smtClean="0"/>
              <a:t>1</a:t>
            </a:r>
            <a:r>
              <a:rPr lang="zh-CN" altLang="en-US" smtClean="0"/>
              <a:t>、</a:t>
            </a:r>
            <a:r>
              <a:rPr lang="en-US" altLang="zh-CN" smtClean="0"/>
              <a:t>P</a:t>
            </a:r>
            <a:r>
              <a:rPr lang="en-US" altLang="zh-CN" baseline="-25000" smtClean="0"/>
              <a:t>2</a:t>
            </a:r>
            <a:r>
              <a:rPr lang="zh-CN" altLang="en-US" smtClean="0"/>
              <a:t>和</a:t>
            </a:r>
            <a:r>
              <a:rPr lang="en-US" altLang="zh-CN" smtClean="0"/>
              <a:t>P</a:t>
            </a:r>
            <a:r>
              <a:rPr lang="en-US" altLang="zh-CN" baseline="-25000" smtClean="0"/>
              <a:t>3</a:t>
            </a:r>
            <a:r>
              <a:rPr lang="zh-CN" altLang="en-US" smtClean="0"/>
              <a:t>，共有</a:t>
            </a:r>
            <a:r>
              <a:rPr lang="en-US" altLang="zh-CN" smtClean="0"/>
              <a:t>12</a:t>
            </a:r>
            <a:r>
              <a:rPr lang="zh-CN" altLang="en-US" smtClean="0"/>
              <a:t>台磁带机。进程</a:t>
            </a:r>
            <a:r>
              <a:rPr lang="en-US" altLang="zh-CN" smtClean="0"/>
              <a:t>P</a:t>
            </a:r>
            <a:r>
              <a:rPr lang="en-US" altLang="zh-CN" baseline="-25000" smtClean="0"/>
              <a:t>1</a:t>
            </a:r>
            <a:r>
              <a:rPr lang="zh-CN" altLang="en-US" smtClean="0"/>
              <a:t>总共要求</a:t>
            </a:r>
            <a:r>
              <a:rPr lang="en-US" altLang="zh-CN" smtClean="0"/>
              <a:t>10</a:t>
            </a:r>
            <a:r>
              <a:rPr lang="zh-CN" altLang="en-US" smtClean="0"/>
              <a:t>台磁带机，</a:t>
            </a:r>
            <a:r>
              <a:rPr lang="en-US" altLang="zh-CN" smtClean="0"/>
              <a:t>P</a:t>
            </a:r>
            <a:r>
              <a:rPr lang="en-US" altLang="zh-CN" baseline="-25000" smtClean="0"/>
              <a:t>2</a:t>
            </a:r>
            <a:r>
              <a:rPr lang="zh-CN" altLang="en-US" smtClean="0"/>
              <a:t>和</a:t>
            </a:r>
            <a:r>
              <a:rPr lang="en-US" altLang="zh-CN" smtClean="0"/>
              <a:t>P</a:t>
            </a:r>
            <a:r>
              <a:rPr lang="en-US" altLang="zh-CN" baseline="-25000" smtClean="0"/>
              <a:t>3</a:t>
            </a:r>
            <a:r>
              <a:rPr lang="zh-CN" altLang="en-US" smtClean="0"/>
              <a:t>分别要求</a:t>
            </a:r>
            <a:r>
              <a:rPr lang="en-US" altLang="zh-CN" smtClean="0"/>
              <a:t>4</a:t>
            </a:r>
            <a:r>
              <a:rPr lang="zh-CN" altLang="en-US" smtClean="0"/>
              <a:t>台和</a:t>
            </a:r>
            <a:r>
              <a:rPr lang="en-US" altLang="zh-CN" smtClean="0"/>
              <a:t>9</a:t>
            </a:r>
            <a:r>
              <a:rPr lang="zh-CN" altLang="en-US" smtClean="0"/>
              <a:t>台。假设在</a:t>
            </a:r>
            <a:r>
              <a:rPr lang="en-US" altLang="zh-CN" smtClean="0"/>
              <a:t>T</a:t>
            </a:r>
            <a:r>
              <a:rPr lang="en-US" altLang="zh-CN" baseline="-25000" smtClean="0"/>
              <a:t>0</a:t>
            </a:r>
            <a:r>
              <a:rPr lang="zh-CN" altLang="en-US" smtClean="0"/>
              <a:t>时刻，进程</a:t>
            </a:r>
            <a:r>
              <a:rPr lang="en-US" altLang="zh-CN" smtClean="0"/>
              <a:t>P</a:t>
            </a:r>
            <a:r>
              <a:rPr lang="en-US" altLang="zh-CN" baseline="-25000" smtClean="0"/>
              <a:t>1</a:t>
            </a:r>
            <a:r>
              <a:rPr lang="zh-CN" altLang="en-US" smtClean="0"/>
              <a:t>、</a:t>
            </a:r>
            <a:r>
              <a:rPr lang="en-US" altLang="zh-CN" smtClean="0"/>
              <a:t>P</a:t>
            </a:r>
            <a:r>
              <a:rPr lang="en-US" altLang="zh-CN" baseline="-25000" smtClean="0"/>
              <a:t>2</a:t>
            </a:r>
            <a:r>
              <a:rPr lang="zh-CN" altLang="en-US" smtClean="0"/>
              <a:t>和</a:t>
            </a:r>
            <a:r>
              <a:rPr lang="en-US" altLang="zh-CN" smtClean="0"/>
              <a:t>P</a:t>
            </a:r>
            <a:r>
              <a:rPr lang="en-US" altLang="zh-CN" baseline="-25000" smtClean="0"/>
              <a:t>3</a:t>
            </a:r>
            <a:r>
              <a:rPr lang="zh-CN" altLang="en-US" smtClean="0"/>
              <a:t>已分别获得</a:t>
            </a:r>
            <a:r>
              <a:rPr lang="en-US" altLang="zh-CN" smtClean="0"/>
              <a:t>5</a:t>
            </a:r>
            <a:r>
              <a:rPr lang="zh-CN" altLang="en-US" smtClean="0"/>
              <a:t>台、</a:t>
            </a:r>
            <a:r>
              <a:rPr lang="en-US" altLang="zh-CN" smtClean="0"/>
              <a:t>2</a:t>
            </a:r>
            <a:r>
              <a:rPr lang="zh-CN" altLang="en-US" smtClean="0"/>
              <a:t>台和</a:t>
            </a:r>
            <a:r>
              <a:rPr lang="en-US" altLang="zh-CN" smtClean="0"/>
              <a:t>2</a:t>
            </a:r>
            <a:r>
              <a:rPr lang="zh-CN" altLang="en-US" smtClean="0"/>
              <a:t>台磁带机，尚有</a:t>
            </a:r>
            <a:r>
              <a:rPr lang="en-US" altLang="zh-CN" smtClean="0"/>
              <a:t>3</a:t>
            </a:r>
            <a:r>
              <a:rPr lang="zh-CN" altLang="en-US" smtClean="0"/>
              <a:t>台空闲未分配，如下表所示：</a:t>
            </a:r>
          </a:p>
        </p:txBody>
      </p:sp>
      <p:sp>
        <p:nvSpPr>
          <p:cNvPr id="165891" name="Rectangle 3"/>
          <p:cNvSpPr>
            <a:spLocks noGrp="1" noChangeArrowheads="1"/>
          </p:cNvSpPr>
          <p:nvPr>
            <p:ph type="body" idx="1"/>
          </p:nvPr>
        </p:nvSpPr>
        <p:spPr>
          <a:xfrm>
            <a:off x="23813" y="5013325"/>
            <a:ext cx="9144000" cy="476250"/>
          </a:xfrm>
        </p:spPr>
        <p:txBody>
          <a:bodyPr/>
          <a:lstStyle/>
          <a:p>
            <a:pPr eaLnBrk="1" hangingPunct="1"/>
            <a:r>
              <a:rPr lang="zh-CN" altLang="en-US" smtClean="0"/>
              <a:t>经分析存在安全序列</a:t>
            </a:r>
            <a:r>
              <a:rPr lang="en-US" altLang="zh-CN" smtClean="0"/>
              <a:t>&lt;p2,p1,p3&gt;</a:t>
            </a:r>
            <a:endParaRPr lang="zh-CN" altLang="zh-CN" smtClean="0"/>
          </a:p>
        </p:txBody>
      </p:sp>
      <p:pic>
        <p:nvPicPr>
          <p:cNvPr id="16589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188" y="3429000"/>
            <a:ext cx="78486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a:lnSpc>
                <a:spcPct val="155000"/>
              </a:lnSpc>
              <a:spcBef>
                <a:spcPct val="50000"/>
              </a:spcBef>
            </a:pPr>
            <a:r>
              <a:rPr lang="zh-CN" altLang="en-US" smtClean="0"/>
              <a:t>　　</a:t>
            </a:r>
            <a:r>
              <a:rPr lang="en-US" altLang="zh-CN" smtClean="0">
                <a:latin typeface="黑体" panose="02010609060101010101" pitchFamily="49" charset="-122"/>
                <a:ea typeface="黑体" panose="02010609060101010101" pitchFamily="49" charset="-122"/>
              </a:rPr>
              <a:t>3. </a:t>
            </a:r>
            <a:r>
              <a:rPr lang="zh-CN" altLang="en-US" smtClean="0">
                <a:latin typeface="黑体" panose="02010609060101010101" pitchFamily="49" charset="-122"/>
                <a:ea typeface="黑体" panose="02010609060101010101" pitchFamily="49" charset="-122"/>
              </a:rPr>
              <a:t>由安全状态向不安全状态的转换</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zh-CN" altLang="en-US" smtClean="0">
                <a:ea typeface="黑体" panose="02010609060101010101" pitchFamily="49" charset="-122"/>
              </a:rPr>
              <a:t>如果不按照安全序列分配资源，则系统可能会由安全状态进入不安全状态。例如，在</a:t>
            </a:r>
            <a:r>
              <a:rPr lang="en-US" altLang="zh-CN" i="1" smtClean="0">
                <a:ea typeface="黑体" panose="02010609060101010101" pitchFamily="49" charset="-122"/>
              </a:rPr>
              <a:t>T</a:t>
            </a:r>
            <a:r>
              <a:rPr lang="en-US" altLang="zh-CN" baseline="-25000" smtClean="0">
                <a:ea typeface="黑体" panose="02010609060101010101" pitchFamily="49" charset="-122"/>
              </a:rPr>
              <a:t>0</a:t>
            </a:r>
            <a:r>
              <a:rPr lang="zh-CN" altLang="en-US" smtClean="0">
                <a:ea typeface="黑体" panose="02010609060101010101" pitchFamily="49" charset="-122"/>
              </a:rPr>
              <a:t>时刻以后，</a:t>
            </a:r>
            <a:r>
              <a:rPr lang="en-US" altLang="zh-CN" smtClean="0">
                <a:ea typeface="黑体" panose="02010609060101010101" pitchFamily="49" charset="-122"/>
              </a:rPr>
              <a:t>P</a:t>
            </a:r>
            <a:r>
              <a:rPr lang="en-US" altLang="zh-CN" baseline="-25000" smtClean="0">
                <a:ea typeface="黑体" panose="02010609060101010101" pitchFamily="49" charset="-122"/>
              </a:rPr>
              <a:t>3</a:t>
            </a:r>
            <a:r>
              <a:rPr lang="zh-CN" altLang="en-US" smtClean="0">
                <a:ea typeface="黑体" panose="02010609060101010101" pitchFamily="49" charset="-122"/>
              </a:rPr>
              <a:t>又请求</a:t>
            </a:r>
            <a:r>
              <a:rPr lang="en-US" altLang="zh-CN" smtClean="0">
                <a:ea typeface="黑体" panose="02010609060101010101" pitchFamily="49" charset="-122"/>
              </a:rPr>
              <a:t>1</a:t>
            </a:r>
            <a:r>
              <a:rPr lang="zh-CN" altLang="en-US" smtClean="0">
                <a:ea typeface="黑体" panose="02010609060101010101" pitchFamily="49" charset="-122"/>
              </a:rPr>
              <a:t>台磁带机，若此时系统把剩余</a:t>
            </a:r>
            <a:r>
              <a:rPr lang="en-US" altLang="zh-CN" smtClean="0">
                <a:ea typeface="黑体" panose="02010609060101010101" pitchFamily="49" charset="-122"/>
              </a:rPr>
              <a:t>3</a:t>
            </a:r>
            <a:r>
              <a:rPr lang="zh-CN" altLang="en-US" smtClean="0">
                <a:ea typeface="黑体" panose="02010609060101010101" pitchFamily="49" charset="-122"/>
              </a:rPr>
              <a:t>台中的</a:t>
            </a:r>
            <a:r>
              <a:rPr lang="en-US" altLang="zh-CN" smtClean="0">
                <a:ea typeface="黑体" panose="02010609060101010101" pitchFamily="49" charset="-122"/>
              </a:rPr>
              <a:t>1</a:t>
            </a:r>
            <a:r>
              <a:rPr lang="zh-CN" altLang="en-US" smtClean="0">
                <a:ea typeface="黑体" panose="02010609060101010101" pitchFamily="49" charset="-122"/>
              </a:rPr>
              <a:t>台分配给</a:t>
            </a:r>
            <a:r>
              <a:rPr lang="en-US" altLang="zh-CN" smtClean="0">
                <a:ea typeface="黑体" panose="02010609060101010101" pitchFamily="49" charset="-122"/>
              </a:rPr>
              <a:t>P</a:t>
            </a:r>
            <a:r>
              <a:rPr lang="en-US" altLang="zh-CN" baseline="-25000" smtClean="0">
                <a:ea typeface="黑体" panose="02010609060101010101" pitchFamily="49" charset="-122"/>
              </a:rPr>
              <a:t>3</a:t>
            </a:r>
            <a:r>
              <a:rPr lang="zh-CN" altLang="en-US" smtClean="0">
                <a:ea typeface="黑体" panose="02010609060101010101" pitchFamily="49" charset="-122"/>
              </a:rPr>
              <a:t>，则系统便进入不安全状态。 因为，此时也无法再找到一个安全序列， 例如，把其余的</a:t>
            </a:r>
            <a:r>
              <a:rPr lang="en-US" altLang="zh-CN" smtClean="0">
                <a:ea typeface="黑体" panose="02010609060101010101" pitchFamily="49" charset="-122"/>
              </a:rPr>
              <a:t>2</a:t>
            </a:r>
            <a:r>
              <a:rPr lang="zh-CN" altLang="en-US" smtClean="0">
                <a:ea typeface="黑体" panose="02010609060101010101" pitchFamily="49" charset="-122"/>
              </a:rPr>
              <a:t>台分配给</a:t>
            </a:r>
            <a:r>
              <a:rPr lang="en-US" altLang="zh-CN" smtClean="0">
                <a:ea typeface="黑体" panose="02010609060101010101" pitchFamily="49" charset="-122"/>
              </a:rPr>
              <a:t>P</a:t>
            </a:r>
            <a:r>
              <a:rPr lang="en-US" altLang="zh-CN" baseline="-25000" smtClean="0">
                <a:ea typeface="黑体" panose="02010609060101010101" pitchFamily="49" charset="-122"/>
              </a:rPr>
              <a:t>2</a:t>
            </a:r>
            <a:r>
              <a:rPr lang="zh-CN" altLang="en-US" smtClean="0">
                <a:ea typeface="黑体" panose="02010609060101010101" pitchFamily="49" charset="-122"/>
              </a:rPr>
              <a:t>，这样，在</a:t>
            </a:r>
            <a:r>
              <a:rPr lang="en-US" altLang="zh-CN" smtClean="0">
                <a:ea typeface="黑体" panose="02010609060101010101" pitchFamily="49" charset="-122"/>
              </a:rPr>
              <a:t>P</a:t>
            </a:r>
            <a:r>
              <a:rPr lang="en-US" altLang="zh-CN" baseline="-25000" smtClean="0">
                <a:ea typeface="黑体" panose="02010609060101010101" pitchFamily="49" charset="-122"/>
              </a:rPr>
              <a:t>2</a:t>
            </a:r>
            <a:r>
              <a:rPr lang="zh-CN" altLang="en-US" smtClean="0">
                <a:ea typeface="黑体" panose="02010609060101010101" pitchFamily="49" charset="-122"/>
              </a:rPr>
              <a:t>完成后只能释放出</a:t>
            </a:r>
            <a:r>
              <a:rPr lang="en-US" altLang="zh-CN" smtClean="0">
                <a:ea typeface="黑体" panose="02010609060101010101" pitchFamily="49" charset="-122"/>
              </a:rPr>
              <a:t>4</a:t>
            </a:r>
            <a:r>
              <a:rPr lang="zh-CN" altLang="en-US" smtClean="0">
                <a:ea typeface="黑体" panose="02010609060101010101" pitchFamily="49" charset="-122"/>
              </a:rPr>
              <a:t>台，既不能满足</a:t>
            </a:r>
            <a:r>
              <a:rPr lang="en-US" altLang="zh-CN" smtClean="0">
                <a:ea typeface="黑体" panose="02010609060101010101" pitchFamily="49" charset="-122"/>
              </a:rPr>
              <a:t>P</a:t>
            </a:r>
            <a:r>
              <a:rPr lang="en-US" altLang="zh-CN" baseline="-25000" smtClean="0">
                <a:ea typeface="黑体" panose="02010609060101010101" pitchFamily="49" charset="-122"/>
              </a:rPr>
              <a:t>1</a:t>
            </a:r>
            <a:r>
              <a:rPr lang="zh-CN" altLang="en-US" smtClean="0">
                <a:ea typeface="黑体" panose="02010609060101010101" pitchFamily="49" charset="-122"/>
              </a:rPr>
              <a:t>尚需</a:t>
            </a:r>
            <a:r>
              <a:rPr lang="en-US" altLang="zh-CN" smtClean="0">
                <a:ea typeface="黑体" panose="02010609060101010101" pitchFamily="49" charset="-122"/>
              </a:rPr>
              <a:t>5</a:t>
            </a:r>
            <a:r>
              <a:rPr lang="zh-CN" altLang="en-US" smtClean="0">
                <a:ea typeface="黑体" panose="02010609060101010101" pitchFamily="49" charset="-122"/>
              </a:rPr>
              <a:t>台的要求，也不能满足</a:t>
            </a:r>
            <a:r>
              <a:rPr lang="en-US" altLang="zh-CN" smtClean="0">
                <a:ea typeface="黑体" panose="02010609060101010101" pitchFamily="49" charset="-122"/>
              </a:rPr>
              <a:t>P</a:t>
            </a:r>
            <a:r>
              <a:rPr lang="en-US" altLang="zh-CN" baseline="-25000" smtClean="0">
                <a:ea typeface="黑体" panose="02010609060101010101" pitchFamily="49" charset="-122"/>
              </a:rPr>
              <a:t>3</a:t>
            </a:r>
            <a:r>
              <a:rPr lang="zh-CN" altLang="en-US" smtClean="0">
                <a:ea typeface="黑体" panose="02010609060101010101" pitchFamily="49" charset="-122"/>
              </a:rPr>
              <a:t>尚需</a:t>
            </a:r>
            <a:r>
              <a:rPr lang="en-US" altLang="zh-CN" smtClean="0">
                <a:ea typeface="黑体" panose="02010609060101010101" pitchFamily="49" charset="-122"/>
              </a:rPr>
              <a:t>6</a:t>
            </a:r>
            <a:r>
              <a:rPr lang="zh-CN" altLang="en-US" smtClean="0">
                <a:ea typeface="黑体" panose="02010609060101010101" pitchFamily="49" charset="-122"/>
              </a:rPr>
              <a:t>台的要求，致使它们都无法推进到完成，彼此都在等待对方释放资源，即陷入僵局，结果导致死锁。 </a:t>
            </a:r>
          </a:p>
        </p:txBody>
      </p:sp>
      <p:sp>
        <p:nvSpPr>
          <p:cNvPr id="166915"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lnSpc>
                <a:spcPct val="150000"/>
              </a:lnSpc>
            </a:pPr>
            <a:r>
              <a:rPr lang="en-US" altLang="zh-CN" smtClean="0">
                <a:latin typeface="黑体" panose="02010609060101010101" pitchFamily="49" charset="-122"/>
                <a:ea typeface="黑体" panose="02010609060101010101" pitchFamily="49" charset="-122"/>
              </a:rPr>
              <a:t>3.7.2  </a:t>
            </a:r>
            <a:r>
              <a:rPr lang="zh-CN" altLang="en-US" smtClean="0">
                <a:latin typeface="黑体" panose="02010609060101010101" pitchFamily="49" charset="-122"/>
                <a:ea typeface="黑体" panose="02010609060101010101" pitchFamily="49" charset="-122"/>
              </a:rPr>
              <a:t>利用银行家算法避免死锁</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zh-CN" altLang="en-US" smtClean="0"/>
              <a:t>最有代表性的避免死锁的算法是</a:t>
            </a:r>
            <a:r>
              <a:rPr lang="en-US" altLang="zh-CN" smtClean="0"/>
              <a:t>Dijkstra</a:t>
            </a:r>
            <a:r>
              <a:rPr lang="zh-CN" altLang="en-US" smtClean="0"/>
              <a:t>的银行家算法。起这样的名字是由于该算法原本是为银行系统设计的，以确保银行在发放现金贷款时，不会发生不能满足所有客户需要的情况。在</a:t>
            </a:r>
            <a:r>
              <a:rPr lang="en-US" altLang="zh-CN" smtClean="0"/>
              <a:t>OS</a:t>
            </a:r>
            <a:r>
              <a:rPr lang="zh-CN" altLang="en-US" smtClean="0"/>
              <a:t>中也可用它来实现避免死锁。</a:t>
            </a:r>
          </a:p>
        </p:txBody>
      </p:sp>
      <p:sp>
        <p:nvSpPr>
          <p:cNvPr id="167939"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lnSpc>
                <a:spcPct val="140000"/>
              </a:lnSpc>
            </a:pPr>
            <a:r>
              <a:rPr lang="zh-CN" altLang="en-US" sz="3200" b="1" smtClean="0">
                <a:latin typeface="黑体" panose="02010609060101010101" pitchFamily="49" charset="-122"/>
                <a:ea typeface="黑体" panose="02010609060101010101" pitchFamily="49" charset="-122"/>
              </a:rPr>
              <a:t>　　　　</a:t>
            </a:r>
            <a:r>
              <a:rPr lang="en-US" altLang="zh-CN" sz="3200" b="1" smtClean="0">
                <a:latin typeface="黑体" panose="02010609060101010101" pitchFamily="49" charset="-122"/>
                <a:ea typeface="黑体" panose="02010609060101010101" pitchFamily="49" charset="-122"/>
              </a:rPr>
              <a:t>3.2  </a:t>
            </a:r>
            <a:r>
              <a:rPr lang="zh-CN" altLang="en-US" sz="3200" b="1" smtClean="0">
                <a:latin typeface="黑体" panose="02010609060101010101" pitchFamily="49" charset="-122"/>
                <a:ea typeface="黑体" panose="02010609060101010101" pitchFamily="49" charset="-122"/>
              </a:rPr>
              <a:t>作业与作业调度</a:t>
            </a:r>
            <a:r>
              <a:rPr lang="zh-CN" altLang="en-US" b="1" smtClean="0"/>
              <a:t/>
            </a:r>
            <a:br>
              <a:rPr lang="zh-CN" altLang="en-US" b="1" smtClean="0"/>
            </a:br>
            <a:r>
              <a:rPr lang="zh-CN" altLang="en-US" b="1" smtClean="0"/>
              <a:t/>
            </a:r>
            <a:br>
              <a:rPr lang="zh-CN" altLang="en-US" b="1" smtClean="0"/>
            </a:br>
            <a:r>
              <a:rPr lang="zh-CN" altLang="en-US" b="1" smtClean="0"/>
              <a:t>　　在多道批处理系统中，作业是用户提交给系统的一项相对独立的工作。操作员把用户提交的作业通过相应的输入设备输入到磁盘存储器，并保存在一个后备作业队列中。再由作业调度程序将其从外存调入内存。</a:t>
            </a:r>
          </a:p>
        </p:txBody>
      </p:sp>
      <p:sp>
        <p:nvSpPr>
          <p:cNvPr id="58371"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标题 1"/>
          <p:cNvSpPr>
            <a:spLocks noGrp="1"/>
          </p:cNvSpPr>
          <p:nvPr>
            <p:ph type="title"/>
          </p:nvPr>
        </p:nvSpPr>
        <p:spPr/>
        <p:txBody>
          <a:bodyPr/>
          <a:lstStyle/>
          <a:p>
            <a:pPr indent="449263" eaLnBrk="1" hangingPunct="1">
              <a:lnSpc>
                <a:spcPct val="120000"/>
              </a:lnSpc>
            </a:pPr>
            <a:r>
              <a:rPr lang="zh-CN" altLang="en-US" b="1" smtClean="0"/>
              <a:t>一个银行家把他的固定资金贷给若干顾客，只要不出现一个顾客借走所有资金后还不够，银行家的资金还是安全的，银行家就需要一个算法保证借出去的资金在有限时间内可收回。</a:t>
            </a:r>
            <a:br>
              <a:rPr lang="zh-CN" altLang="en-US" b="1" smtClean="0"/>
            </a:br>
            <a:r>
              <a:rPr lang="zh-CN" altLang="en-US" b="1" smtClean="0"/>
              <a:t>假定顾客分成若干次进行贷款，并在第一次贷款时说明他的最大借款额，具体算法如下：</a:t>
            </a:r>
            <a:br>
              <a:rPr lang="zh-CN" altLang="en-US" b="1" smtClean="0"/>
            </a:br>
            <a:r>
              <a:rPr lang="en-US" altLang="zh-CN" b="1" smtClean="0"/>
              <a:t>1) </a:t>
            </a:r>
            <a:r>
              <a:rPr lang="zh-CN" altLang="en-US" b="1" smtClean="0"/>
              <a:t>顾客的贷款操作依次顺序进行，直到全部操作完成。</a:t>
            </a:r>
            <a:br>
              <a:rPr lang="zh-CN" altLang="en-US" b="1" smtClean="0"/>
            </a:br>
            <a:r>
              <a:rPr lang="en-US" altLang="zh-CN" b="1" smtClean="0"/>
              <a:t>2) </a:t>
            </a:r>
            <a:r>
              <a:rPr lang="zh-CN" altLang="en-US" b="1" smtClean="0"/>
              <a:t>银行家对当前顾客的贷款操作进行判断，以确定其安全性，看能否支持顾客贷款。</a:t>
            </a:r>
            <a:br>
              <a:rPr lang="zh-CN" altLang="en-US" b="1" smtClean="0"/>
            </a:br>
            <a:r>
              <a:rPr lang="en-US" altLang="zh-CN" b="1" smtClean="0"/>
              <a:t>3) </a:t>
            </a:r>
            <a:r>
              <a:rPr lang="zh-CN" altLang="en-US" b="1" smtClean="0"/>
              <a:t>安全时，贷款；否则，暂不贷款。</a:t>
            </a:r>
            <a:br>
              <a:rPr lang="zh-CN" altLang="en-US" b="1" smtClean="0"/>
            </a:br>
            <a:endParaRPr lang="zh-CN" altLang="en-US" smtClean="0"/>
          </a:p>
        </p:txBody>
      </p:sp>
      <p:sp>
        <p:nvSpPr>
          <p:cNvPr id="168963" name="内容占位符 2"/>
          <p:cNvSpPr>
            <a:spLocks noGrp="1"/>
          </p:cNvSpPr>
          <p:nvPr>
            <p:ph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9" name="Text Box 5"/>
          <p:cNvSpPr txBox="1">
            <a:spLocks noChangeArrowheads="1"/>
          </p:cNvSpPr>
          <p:nvPr/>
        </p:nvSpPr>
        <p:spPr bwMode="auto">
          <a:xfrm>
            <a:off x="684213" y="677863"/>
            <a:ext cx="45878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r>
              <a:rPr kumimoji="1" lang="en-US" altLang="zh-CN" sz="2800" b="1">
                <a:solidFill>
                  <a:srgbClr val="000000"/>
                </a:solidFill>
                <a:ea typeface="黑体" panose="02010609060101010101" pitchFamily="49" charset="-122"/>
              </a:rPr>
              <a:t>1) </a:t>
            </a:r>
            <a:r>
              <a:rPr kumimoji="1" lang="zh-CN" altLang="en-US" sz="2800" b="1">
                <a:solidFill>
                  <a:srgbClr val="000000"/>
                </a:solidFill>
                <a:ea typeface="黑体" panose="02010609060101010101" pitchFamily="49" charset="-122"/>
              </a:rPr>
              <a:t>银行家算法中的数据结构 </a:t>
            </a:r>
          </a:p>
        </p:txBody>
      </p:sp>
      <p:sp>
        <p:nvSpPr>
          <p:cNvPr id="118790" name="Text Box 6"/>
          <p:cNvSpPr txBox="1">
            <a:spLocks noChangeArrowheads="1"/>
          </p:cNvSpPr>
          <p:nvPr/>
        </p:nvSpPr>
        <p:spPr bwMode="auto">
          <a:xfrm>
            <a:off x="468313" y="1484313"/>
            <a:ext cx="8001000"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70000"/>
              </a:lnSpc>
              <a:spcBef>
                <a:spcPct val="50000"/>
              </a:spcBef>
            </a:pPr>
            <a:r>
              <a:rPr kumimoji="1" lang="en-US" altLang="zh-CN" sz="2800">
                <a:solidFill>
                  <a:srgbClr val="000000"/>
                </a:solidFill>
                <a:ea typeface="黑体" panose="02010609060101010101" pitchFamily="49" charset="-122"/>
              </a:rPr>
              <a:t>        </a:t>
            </a:r>
            <a:r>
              <a:rPr kumimoji="1" lang="en-US" altLang="en-US" sz="2400">
                <a:solidFill>
                  <a:srgbClr val="000000"/>
                </a:solidFill>
              </a:rPr>
              <a:t>①</a:t>
            </a:r>
            <a:r>
              <a:rPr kumimoji="1" lang="en-US" altLang="zh-CN" sz="2400">
                <a:solidFill>
                  <a:srgbClr val="000000"/>
                </a:solidFill>
              </a:rPr>
              <a:t> </a:t>
            </a:r>
            <a:r>
              <a:rPr kumimoji="1" lang="zh-CN" altLang="en-US" sz="2800">
                <a:solidFill>
                  <a:srgbClr val="000000"/>
                </a:solidFill>
                <a:ea typeface="黑体" panose="02010609060101010101" pitchFamily="49" charset="-122"/>
              </a:rPr>
              <a:t>可利用资源向量</a:t>
            </a:r>
            <a:r>
              <a:rPr kumimoji="1" lang="en-US" altLang="zh-CN" sz="2800">
                <a:solidFill>
                  <a:srgbClr val="000000"/>
                </a:solidFill>
                <a:ea typeface="黑体" panose="02010609060101010101" pitchFamily="49" charset="-122"/>
              </a:rPr>
              <a:t>Available</a:t>
            </a:r>
            <a:r>
              <a:rPr kumimoji="1" lang="zh-CN" altLang="en-US" sz="2800">
                <a:solidFill>
                  <a:srgbClr val="000000"/>
                </a:solidFill>
                <a:ea typeface="黑体" panose="02010609060101010101" pitchFamily="49" charset="-122"/>
              </a:rPr>
              <a:t>。这是一个含有</a:t>
            </a:r>
            <a:r>
              <a:rPr kumimoji="1" lang="en-US" altLang="zh-CN" sz="2800" i="1">
                <a:solidFill>
                  <a:srgbClr val="000000"/>
                </a:solidFill>
                <a:ea typeface="黑体" panose="02010609060101010101" pitchFamily="49" charset="-122"/>
              </a:rPr>
              <a:t>m</a:t>
            </a:r>
            <a:r>
              <a:rPr kumimoji="1" lang="zh-CN" altLang="en-US" sz="2800">
                <a:solidFill>
                  <a:srgbClr val="000000"/>
                </a:solidFill>
                <a:ea typeface="黑体" panose="02010609060101010101" pitchFamily="49" charset="-122"/>
              </a:rPr>
              <a:t>个元素的数组，其中的每一个元素代表一类可利用的资源数目，其初始值是系统中所配置的该类全部可用资源的数目，其数值随该类资源的分配和回收而动态地改变。如果</a:t>
            </a:r>
            <a:r>
              <a:rPr kumimoji="1" lang="en-US" altLang="zh-CN" sz="2800">
                <a:solidFill>
                  <a:srgbClr val="000000"/>
                </a:solidFill>
                <a:ea typeface="黑体" panose="02010609060101010101" pitchFamily="49" charset="-122"/>
              </a:rPr>
              <a:t>Available</a:t>
            </a:r>
            <a:r>
              <a:rPr kumimoji="1" lang="zh-CN" altLang="en-US" sz="2800">
                <a:solidFill>
                  <a:srgbClr val="000000"/>
                </a:solidFill>
                <a:ea typeface="黑体" panose="02010609060101010101" pitchFamily="49" charset="-122"/>
              </a:rPr>
              <a:t>［</a:t>
            </a:r>
            <a:r>
              <a:rPr kumimoji="1" lang="en-US" altLang="zh-CN" sz="2800">
                <a:solidFill>
                  <a:srgbClr val="000000"/>
                </a:solidFill>
                <a:ea typeface="黑体" panose="02010609060101010101" pitchFamily="49" charset="-122"/>
              </a:rPr>
              <a:t>j</a:t>
            </a:r>
            <a:r>
              <a:rPr kumimoji="1" lang="zh-CN" altLang="en-US" sz="2800">
                <a:solidFill>
                  <a:srgbClr val="000000"/>
                </a:solidFill>
                <a:ea typeface="黑体" panose="02010609060101010101" pitchFamily="49" charset="-122"/>
              </a:rPr>
              <a:t>］</a:t>
            </a:r>
            <a:r>
              <a:rPr kumimoji="1" lang="en-US" altLang="zh-CN" sz="2800">
                <a:solidFill>
                  <a:srgbClr val="000000"/>
                </a:solidFill>
                <a:ea typeface="黑体" panose="02010609060101010101" pitchFamily="49" charset="-122"/>
              </a:rPr>
              <a:t>=K</a:t>
            </a:r>
            <a:r>
              <a:rPr kumimoji="1" lang="zh-CN" altLang="en-US" sz="2800">
                <a:solidFill>
                  <a:srgbClr val="000000"/>
                </a:solidFill>
                <a:ea typeface="黑体" panose="02010609060101010101" pitchFamily="49" charset="-122"/>
              </a:rPr>
              <a:t>，则表示系统中现有</a:t>
            </a:r>
            <a:r>
              <a:rPr kumimoji="1" lang="en-US" altLang="zh-CN" sz="2800">
                <a:solidFill>
                  <a:srgbClr val="000000"/>
                </a:solidFill>
                <a:ea typeface="黑体" panose="02010609060101010101" pitchFamily="49" charset="-122"/>
              </a:rPr>
              <a:t>R</a:t>
            </a:r>
            <a:r>
              <a:rPr kumimoji="1" lang="en-US" altLang="zh-CN" sz="2800" baseline="-25000">
                <a:solidFill>
                  <a:srgbClr val="000000"/>
                </a:solidFill>
                <a:ea typeface="黑体" panose="02010609060101010101" pitchFamily="49" charset="-122"/>
              </a:rPr>
              <a:t>j</a:t>
            </a:r>
            <a:r>
              <a:rPr kumimoji="1" lang="zh-CN" altLang="en-US" sz="2800">
                <a:solidFill>
                  <a:srgbClr val="000000"/>
                </a:solidFill>
                <a:ea typeface="黑体" panose="02010609060101010101" pitchFamily="49" charset="-122"/>
              </a:rPr>
              <a:t>类资源</a:t>
            </a:r>
            <a:r>
              <a:rPr kumimoji="1" lang="en-US" altLang="zh-CN" sz="2800" i="1">
                <a:solidFill>
                  <a:srgbClr val="000000"/>
                </a:solidFill>
                <a:ea typeface="黑体" panose="02010609060101010101" pitchFamily="49" charset="-122"/>
              </a:rPr>
              <a:t>K</a:t>
            </a:r>
            <a:r>
              <a:rPr kumimoji="1" lang="zh-CN" altLang="en-US" sz="2800">
                <a:solidFill>
                  <a:srgbClr val="000000"/>
                </a:solidFill>
                <a:ea typeface="黑体" panose="02010609060101010101" pitchFamily="49" charset="-122"/>
              </a:rPr>
              <a:t>个。 </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8789"/>
                                        </p:tgtEl>
                                        <p:attrNameLst>
                                          <p:attrName>style.visibility</p:attrName>
                                        </p:attrNameLst>
                                      </p:cBhvr>
                                      <p:to>
                                        <p:strVal val="visible"/>
                                      </p:to>
                                    </p:set>
                                    <p:animEffect transition="in" filter="checkerboard(across)">
                                      <p:cBhvr>
                                        <p:cTn id="7" dur="500"/>
                                        <p:tgtEl>
                                          <p:spTgt spid="1187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18790">
                                            <p:txEl>
                                              <p:pRg st="0" end="0"/>
                                            </p:txEl>
                                          </p:spTgt>
                                        </p:tgtEl>
                                        <p:attrNameLst>
                                          <p:attrName>style.visibility</p:attrName>
                                        </p:attrNameLst>
                                      </p:cBhvr>
                                      <p:to>
                                        <p:strVal val="visible"/>
                                      </p:to>
                                    </p:set>
                                    <p:anim to="" calcmode="lin" valueType="num">
                                      <p:cBhvr>
                                        <p:cTn id="12" dur="1" fill="hold"/>
                                        <p:tgtEl>
                                          <p:spTgt spid="118790">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Text Box 4"/>
          <p:cNvSpPr txBox="1">
            <a:spLocks noChangeArrowheads="1"/>
          </p:cNvSpPr>
          <p:nvPr/>
        </p:nvSpPr>
        <p:spPr bwMode="auto">
          <a:xfrm>
            <a:off x="381000" y="609600"/>
            <a:ext cx="8458200" cy="502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25000"/>
              </a:spcBef>
            </a:pPr>
            <a:r>
              <a:rPr kumimoji="1" lang="en-US" altLang="zh-CN" sz="2400">
                <a:solidFill>
                  <a:srgbClr val="000000"/>
                </a:solidFill>
                <a:ea typeface="黑体" panose="02010609060101010101" pitchFamily="49" charset="-122"/>
              </a:rPr>
              <a:t>       </a:t>
            </a:r>
            <a:r>
              <a:rPr kumimoji="1" lang="en-US" altLang="en-US" sz="2400">
                <a:solidFill>
                  <a:srgbClr val="000000"/>
                </a:solidFill>
              </a:rPr>
              <a:t>②</a:t>
            </a:r>
            <a:r>
              <a:rPr kumimoji="1" lang="en-US" altLang="zh-CN" sz="2400">
                <a:solidFill>
                  <a:srgbClr val="000000"/>
                </a:solidFill>
              </a:rPr>
              <a:t> </a:t>
            </a:r>
            <a:r>
              <a:rPr kumimoji="1" lang="zh-CN" altLang="en-US" sz="2400">
                <a:solidFill>
                  <a:srgbClr val="000000"/>
                </a:solidFill>
                <a:ea typeface="黑体" panose="02010609060101010101" pitchFamily="49" charset="-122"/>
              </a:rPr>
              <a:t>最大需求矩阵</a:t>
            </a:r>
            <a:r>
              <a:rPr kumimoji="1" lang="en-US" altLang="zh-CN" sz="2400">
                <a:solidFill>
                  <a:srgbClr val="000000"/>
                </a:solidFill>
                <a:ea typeface="黑体" panose="02010609060101010101" pitchFamily="49" charset="-122"/>
              </a:rPr>
              <a:t>Max</a:t>
            </a:r>
            <a:r>
              <a:rPr kumimoji="1" lang="zh-CN" altLang="en-US" sz="2400">
                <a:solidFill>
                  <a:srgbClr val="000000"/>
                </a:solidFill>
                <a:ea typeface="黑体" panose="02010609060101010101" pitchFamily="49" charset="-122"/>
              </a:rPr>
              <a:t>。这是一个</a:t>
            </a:r>
            <a:r>
              <a:rPr kumimoji="1" lang="en-US" altLang="zh-CN" sz="2400" i="1">
                <a:solidFill>
                  <a:srgbClr val="000000"/>
                </a:solidFill>
                <a:ea typeface="黑体" panose="02010609060101010101" pitchFamily="49" charset="-122"/>
              </a:rPr>
              <a:t>n</a:t>
            </a:r>
            <a:r>
              <a:rPr kumimoji="1" lang="en-US" altLang="zh-CN" sz="2400">
                <a:solidFill>
                  <a:srgbClr val="000000"/>
                </a:solidFill>
                <a:ea typeface="黑体" panose="02010609060101010101" pitchFamily="49" charset="-122"/>
              </a:rPr>
              <a:t>×</a:t>
            </a:r>
            <a:r>
              <a:rPr kumimoji="1" lang="en-US" altLang="zh-CN" sz="2400" i="1">
                <a:solidFill>
                  <a:srgbClr val="000000"/>
                </a:solidFill>
                <a:ea typeface="黑体" panose="02010609060101010101" pitchFamily="49" charset="-122"/>
              </a:rPr>
              <a:t>m</a:t>
            </a:r>
            <a:r>
              <a:rPr kumimoji="1" lang="zh-CN" altLang="en-US" sz="2400">
                <a:solidFill>
                  <a:srgbClr val="000000"/>
                </a:solidFill>
                <a:ea typeface="黑体" panose="02010609060101010101" pitchFamily="49" charset="-122"/>
              </a:rPr>
              <a:t>的矩阵，它定义了系统中</a:t>
            </a:r>
            <a:r>
              <a:rPr kumimoji="1" lang="en-US" altLang="zh-CN" sz="2400" i="1">
                <a:solidFill>
                  <a:srgbClr val="000000"/>
                </a:solidFill>
                <a:ea typeface="黑体" panose="02010609060101010101" pitchFamily="49" charset="-122"/>
              </a:rPr>
              <a:t>n</a:t>
            </a:r>
            <a:r>
              <a:rPr kumimoji="1" lang="zh-CN" altLang="en-US" sz="2400">
                <a:solidFill>
                  <a:srgbClr val="000000"/>
                </a:solidFill>
                <a:ea typeface="黑体" panose="02010609060101010101" pitchFamily="49" charset="-122"/>
              </a:rPr>
              <a:t>个进程中的每一个进程对</a:t>
            </a:r>
            <a:r>
              <a:rPr kumimoji="1" lang="en-US" altLang="zh-CN" sz="2400" i="1">
                <a:solidFill>
                  <a:srgbClr val="000000"/>
                </a:solidFill>
                <a:ea typeface="黑体" panose="02010609060101010101" pitchFamily="49" charset="-122"/>
              </a:rPr>
              <a:t>m</a:t>
            </a:r>
            <a:r>
              <a:rPr kumimoji="1" lang="zh-CN" altLang="en-US" sz="2400">
                <a:solidFill>
                  <a:srgbClr val="000000"/>
                </a:solidFill>
                <a:ea typeface="黑体" panose="02010609060101010101" pitchFamily="49" charset="-122"/>
              </a:rPr>
              <a:t>类资源的最大需求。如果</a:t>
            </a:r>
            <a:r>
              <a:rPr kumimoji="1" lang="en-US" altLang="zh-CN" sz="2400">
                <a:solidFill>
                  <a:srgbClr val="000000"/>
                </a:solidFill>
                <a:ea typeface="黑体" panose="02010609060101010101" pitchFamily="49" charset="-122"/>
              </a:rPr>
              <a:t>Max</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i,j</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=K</a:t>
            </a:r>
            <a:r>
              <a:rPr kumimoji="1" lang="zh-CN" altLang="en-US" sz="2400">
                <a:solidFill>
                  <a:srgbClr val="000000"/>
                </a:solidFill>
                <a:ea typeface="黑体" panose="02010609060101010101" pitchFamily="49" charset="-122"/>
              </a:rPr>
              <a:t>，则表示进程</a:t>
            </a:r>
            <a:r>
              <a:rPr kumimoji="1" lang="en-US" altLang="zh-CN" sz="2400">
                <a:solidFill>
                  <a:srgbClr val="000000"/>
                </a:solidFill>
                <a:ea typeface="黑体" panose="02010609060101010101" pitchFamily="49" charset="-122"/>
              </a:rPr>
              <a:t>i</a:t>
            </a:r>
            <a:r>
              <a:rPr kumimoji="1" lang="zh-CN" altLang="en-US" sz="2400">
                <a:solidFill>
                  <a:srgbClr val="000000"/>
                </a:solidFill>
                <a:ea typeface="黑体" panose="02010609060101010101" pitchFamily="49" charset="-122"/>
              </a:rPr>
              <a:t>需要</a:t>
            </a:r>
            <a:r>
              <a:rPr kumimoji="1" lang="en-US" altLang="zh-CN" sz="2400">
                <a:solidFill>
                  <a:srgbClr val="000000"/>
                </a:solidFill>
                <a:ea typeface="黑体" panose="02010609060101010101" pitchFamily="49" charset="-122"/>
              </a:rPr>
              <a:t>R</a:t>
            </a:r>
            <a:r>
              <a:rPr kumimoji="1" lang="en-US" altLang="zh-CN" sz="2400" baseline="-25000">
                <a:solidFill>
                  <a:srgbClr val="000000"/>
                </a:solidFill>
                <a:ea typeface="黑体" panose="02010609060101010101" pitchFamily="49" charset="-122"/>
              </a:rPr>
              <a:t>j</a:t>
            </a:r>
            <a:r>
              <a:rPr kumimoji="1" lang="zh-CN" altLang="en-US" sz="2400">
                <a:solidFill>
                  <a:srgbClr val="000000"/>
                </a:solidFill>
                <a:ea typeface="黑体" panose="02010609060101010101" pitchFamily="49" charset="-122"/>
              </a:rPr>
              <a:t>类资源的最大数目为</a:t>
            </a:r>
            <a:r>
              <a:rPr kumimoji="1" lang="en-US" altLang="zh-CN" sz="2400">
                <a:solidFill>
                  <a:srgbClr val="000000"/>
                </a:solidFill>
                <a:ea typeface="黑体" panose="02010609060101010101" pitchFamily="49" charset="-122"/>
              </a:rPr>
              <a:t>K</a:t>
            </a:r>
            <a:r>
              <a:rPr kumimoji="1" lang="zh-CN" altLang="en-US" sz="2400">
                <a:solidFill>
                  <a:srgbClr val="000000"/>
                </a:solidFill>
                <a:ea typeface="黑体" panose="02010609060101010101" pitchFamily="49" charset="-122"/>
              </a:rPr>
              <a:t>。</a:t>
            </a:r>
          </a:p>
          <a:p>
            <a:pPr algn="just" eaLnBrk="1" hangingPunct="1">
              <a:lnSpc>
                <a:spcPct val="130000"/>
              </a:lnSpc>
              <a:spcBef>
                <a:spcPct val="25000"/>
              </a:spcBef>
            </a:pPr>
            <a:r>
              <a:rPr kumimoji="1" lang="zh-CN" altLang="en-US" sz="2400">
                <a:solidFill>
                  <a:srgbClr val="000000"/>
                </a:solidFill>
                <a:ea typeface="黑体" panose="02010609060101010101" pitchFamily="49" charset="-122"/>
              </a:rPr>
              <a:t>       </a:t>
            </a:r>
            <a:r>
              <a:rPr kumimoji="1" lang="en-US" altLang="en-US" sz="2400">
                <a:solidFill>
                  <a:srgbClr val="000000"/>
                </a:solidFill>
              </a:rPr>
              <a:t>③</a:t>
            </a:r>
            <a:r>
              <a:rPr kumimoji="1" lang="zh-CN" altLang="en-US" sz="2400">
                <a:solidFill>
                  <a:srgbClr val="000000"/>
                </a:solidFill>
              </a:rPr>
              <a:t> </a:t>
            </a:r>
            <a:r>
              <a:rPr kumimoji="1" lang="zh-CN" altLang="en-US" sz="2400">
                <a:solidFill>
                  <a:srgbClr val="000000"/>
                </a:solidFill>
                <a:ea typeface="黑体" panose="02010609060101010101" pitchFamily="49" charset="-122"/>
              </a:rPr>
              <a:t>分配矩阵</a:t>
            </a:r>
            <a:r>
              <a:rPr kumimoji="1" lang="en-US" altLang="zh-CN" sz="2400">
                <a:solidFill>
                  <a:srgbClr val="000000"/>
                </a:solidFill>
                <a:ea typeface="黑体" panose="02010609060101010101" pitchFamily="49" charset="-122"/>
              </a:rPr>
              <a:t>Allocation</a:t>
            </a:r>
            <a:r>
              <a:rPr kumimoji="1" lang="zh-CN" altLang="en-US" sz="2400">
                <a:solidFill>
                  <a:srgbClr val="000000"/>
                </a:solidFill>
                <a:ea typeface="黑体" panose="02010609060101010101" pitchFamily="49" charset="-122"/>
              </a:rPr>
              <a:t>。这也是一个</a:t>
            </a:r>
            <a:r>
              <a:rPr kumimoji="1" lang="en-US" altLang="zh-CN" sz="2400" i="1">
                <a:solidFill>
                  <a:srgbClr val="000000"/>
                </a:solidFill>
                <a:ea typeface="黑体" panose="02010609060101010101" pitchFamily="49" charset="-122"/>
              </a:rPr>
              <a:t>n</a:t>
            </a:r>
            <a:r>
              <a:rPr kumimoji="1" lang="en-US" altLang="zh-CN" sz="2400">
                <a:solidFill>
                  <a:srgbClr val="000000"/>
                </a:solidFill>
                <a:ea typeface="黑体" panose="02010609060101010101" pitchFamily="49" charset="-122"/>
              </a:rPr>
              <a:t>×</a:t>
            </a:r>
            <a:r>
              <a:rPr kumimoji="1" lang="en-US" altLang="zh-CN" sz="2400" i="1">
                <a:solidFill>
                  <a:srgbClr val="000000"/>
                </a:solidFill>
                <a:ea typeface="黑体" panose="02010609060101010101" pitchFamily="49" charset="-122"/>
              </a:rPr>
              <a:t>m</a:t>
            </a:r>
            <a:r>
              <a:rPr kumimoji="1" lang="zh-CN" altLang="en-US" sz="2400">
                <a:solidFill>
                  <a:srgbClr val="000000"/>
                </a:solidFill>
                <a:ea typeface="黑体" panose="02010609060101010101" pitchFamily="49" charset="-122"/>
              </a:rPr>
              <a:t>的矩阵，它定义了系统中每一类资源当前已分配给每一进程的资源数。如果</a:t>
            </a:r>
            <a:r>
              <a:rPr kumimoji="1" lang="en-US" altLang="zh-CN" sz="2400">
                <a:solidFill>
                  <a:srgbClr val="000000"/>
                </a:solidFill>
                <a:ea typeface="黑体" panose="02010609060101010101" pitchFamily="49" charset="-122"/>
              </a:rPr>
              <a:t>Allocation</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i,j</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=K</a:t>
            </a:r>
            <a:r>
              <a:rPr kumimoji="1" lang="zh-CN" altLang="en-US" sz="2400">
                <a:solidFill>
                  <a:srgbClr val="000000"/>
                </a:solidFill>
                <a:ea typeface="黑体" panose="02010609060101010101" pitchFamily="49" charset="-122"/>
              </a:rPr>
              <a:t>，则表示进程</a:t>
            </a:r>
            <a:r>
              <a:rPr kumimoji="1" lang="en-US" altLang="zh-CN" sz="2400">
                <a:solidFill>
                  <a:srgbClr val="000000"/>
                </a:solidFill>
                <a:ea typeface="黑体" panose="02010609060101010101" pitchFamily="49" charset="-122"/>
              </a:rPr>
              <a:t>i</a:t>
            </a:r>
            <a:r>
              <a:rPr kumimoji="1" lang="zh-CN" altLang="en-US" sz="2400">
                <a:solidFill>
                  <a:srgbClr val="000000"/>
                </a:solidFill>
                <a:ea typeface="黑体" panose="02010609060101010101" pitchFamily="49" charset="-122"/>
              </a:rPr>
              <a:t>当前已分得</a:t>
            </a:r>
            <a:r>
              <a:rPr kumimoji="1" lang="en-US" altLang="zh-CN" sz="2400" i="1">
                <a:solidFill>
                  <a:srgbClr val="000000"/>
                </a:solidFill>
                <a:ea typeface="黑体" panose="02010609060101010101" pitchFamily="49" charset="-122"/>
              </a:rPr>
              <a:t>R</a:t>
            </a:r>
            <a:r>
              <a:rPr kumimoji="1" lang="en-US" altLang="zh-CN" sz="2400" baseline="-25000">
                <a:solidFill>
                  <a:srgbClr val="000000"/>
                </a:solidFill>
                <a:ea typeface="黑体" panose="02010609060101010101" pitchFamily="49" charset="-122"/>
              </a:rPr>
              <a:t>j</a:t>
            </a:r>
            <a:r>
              <a:rPr kumimoji="1" lang="zh-CN" altLang="en-US" sz="2400">
                <a:solidFill>
                  <a:srgbClr val="000000"/>
                </a:solidFill>
                <a:ea typeface="黑体" panose="02010609060101010101" pitchFamily="49" charset="-122"/>
              </a:rPr>
              <a:t>类资源的数目为</a:t>
            </a:r>
            <a:r>
              <a:rPr kumimoji="1" lang="en-US" altLang="zh-CN" sz="2400" i="1">
                <a:solidFill>
                  <a:srgbClr val="000000"/>
                </a:solidFill>
                <a:ea typeface="黑体" panose="02010609060101010101" pitchFamily="49" charset="-122"/>
              </a:rPr>
              <a:t>K</a:t>
            </a:r>
            <a:r>
              <a:rPr kumimoji="1" lang="zh-CN" altLang="en-US" sz="2400">
                <a:solidFill>
                  <a:srgbClr val="000000"/>
                </a:solidFill>
                <a:ea typeface="黑体" panose="02010609060101010101" pitchFamily="49" charset="-122"/>
              </a:rPr>
              <a:t>。</a:t>
            </a:r>
          </a:p>
          <a:p>
            <a:pPr algn="just" eaLnBrk="1" hangingPunct="1">
              <a:lnSpc>
                <a:spcPct val="130000"/>
              </a:lnSpc>
              <a:spcBef>
                <a:spcPct val="25000"/>
              </a:spcBef>
            </a:pPr>
            <a:r>
              <a:rPr kumimoji="1" lang="zh-CN" altLang="en-US" sz="2400">
                <a:solidFill>
                  <a:srgbClr val="000000"/>
                </a:solidFill>
                <a:ea typeface="黑体" panose="02010609060101010101" pitchFamily="49" charset="-122"/>
              </a:rPr>
              <a:t>       </a:t>
            </a:r>
            <a:r>
              <a:rPr kumimoji="1" lang="en-US" altLang="en-US" sz="2400">
                <a:solidFill>
                  <a:srgbClr val="000000"/>
                </a:solidFill>
              </a:rPr>
              <a:t>④</a:t>
            </a:r>
            <a:r>
              <a:rPr kumimoji="1" lang="zh-CN" altLang="en-US" sz="2400">
                <a:solidFill>
                  <a:srgbClr val="000000"/>
                </a:solidFill>
              </a:rPr>
              <a:t> </a:t>
            </a:r>
            <a:r>
              <a:rPr kumimoji="1" lang="zh-CN" altLang="en-US" sz="2400">
                <a:solidFill>
                  <a:srgbClr val="000000"/>
                </a:solidFill>
                <a:ea typeface="黑体" panose="02010609060101010101" pitchFamily="49" charset="-122"/>
              </a:rPr>
              <a:t>需求矩阵</a:t>
            </a:r>
            <a:r>
              <a:rPr kumimoji="1" lang="en-US" altLang="zh-CN" sz="2400">
                <a:solidFill>
                  <a:srgbClr val="000000"/>
                </a:solidFill>
                <a:ea typeface="黑体" panose="02010609060101010101" pitchFamily="49" charset="-122"/>
              </a:rPr>
              <a:t>Need</a:t>
            </a:r>
            <a:r>
              <a:rPr kumimoji="1" lang="zh-CN" altLang="en-US" sz="2400">
                <a:solidFill>
                  <a:srgbClr val="000000"/>
                </a:solidFill>
                <a:ea typeface="黑体" panose="02010609060101010101" pitchFamily="49" charset="-122"/>
              </a:rPr>
              <a:t>。这也是一个</a:t>
            </a:r>
            <a:r>
              <a:rPr kumimoji="1" lang="en-US" altLang="zh-CN" sz="2400" i="1">
                <a:solidFill>
                  <a:srgbClr val="000000"/>
                </a:solidFill>
                <a:ea typeface="黑体" panose="02010609060101010101" pitchFamily="49" charset="-122"/>
              </a:rPr>
              <a:t>n</a:t>
            </a:r>
            <a:r>
              <a:rPr kumimoji="1" lang="en-US" altLang="zh-CN" sz="2400">
                <a:solidFill>
                  <a:srgbClr val="000000"/>
                </a:solidFill>
                <a:ea typeface="黑体" panose="02010609060101010101" pitchFamily="49" charset="-122"/>
              </a:rPr>
              <a:t>×</a:t>
            </a:r>
            <a:r>
              <a:rPr kumimoji="1" lang="en-US" altLang="zh-CN" sz="2400" i="1">
                <a:solidFill>
                  <a:srgbClr val="000000"/>
                </a:solidFill>
                <a:ea typeface="黑体" panose="02010609060101010101" pitchFamily="49" charset="-122"/>
              </a:rPr>
              <a:t>m</a:t>
            </a:r>
            <a:r>
              <a:rPr kumimoji="1" lang="zh-CN" altLang="en-US" sz="2400">
                <a:solidFill>
                  <a:srgbClr val="000000"/>
                </a:solidFill>
                <a:ea typeface="黑体" panose="02010609060101010101" pitchFamily="49" charset="-122"/>
              </a:rPr>
              <a:t>的矩阵，用以表示每一个进程尚需的各类资源数。如果</a:t>
            </a:r>
            <a:r>
              <a:rPr kumimoji="1" lang="en-US" altLang="zh-CN" sz="2400">
                <a:solidFill>
                  <a:srgbClr val="000000"/>
                </a:solidFill>
                <a:ea typeface="黑体" panose="02010609060101010101" pitchFamily="49" charset="-122"/>
              </a:rPr>
              <a:t>Need</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i,j</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a:t>
            </a:r>
            <a:r>
              <a:rPr kumimoji="1" lang="en-US" altLang="zh-CN" sz="2400" i="1">
                <a:solidFill>
                  <a:srgbClr val="000000"/>
                </a:solidFill>
                <a:ea typeface="黑体" panose="02010609060101010101" pitchFamily="49" charset="-122"/>
              </a:rPr>
              <a:t>K</a:t>
            </a:r>
            <a:r>
              <a:rPr kumimoji="1" lang="zh-CN" altLang="en-US" sz="2400">
                <a:solidFill>
                  <a:srgbClr val="000000"/>
                </a:solidFill>
                <a:ea typeface="黑体" panose="02010609060101010101" pitchFamily="49" charset="-122"/>
              </a:rPr>
              <a:t>，则表示进程</a:t>
            </a:r>
            <a:r>
              <a:rPr kumimoji="1" lang="en-US" altLang="zh-CN" sz="2400">
                <a:solidFill>
                  <a:srgbClr val="000000"/>
                </a:solidFill>
                <a:ea typeface="黑体" panose="02010609060101010101" pitchFamily="49" charset="-122"/>
              </a:rPr>
              <a:t>i</a:t>
            </a:r>
            <a:r>
              <a:rPr kumimoji="1" lang="zh-CN" altLang="en-US" sz="2400">
                <a:solidFill>
                  <a:srgbClr val="000000"/>
                </a:solidFill>
                <a:ea typeface="黑体" panose="02010609060101010101" pitchFamily="49" charset="-122"/>
              </a:rPr>
              <a:t>还需要</a:t>
            </a:r>
            <a:r>
              <a:rPr kumimoji="1" lang="en-US" altLang="zh-CN" sz="2400">
                <a:solidFill>
                  <a:srgbClr val="000000"/>
                </a:solidFill>
                <a:ea typeface="黑体" panose="02010609060101010101" pitchFamily="49" charset="-122"/>
              </a:rPr>
              <a:t>R</a:t>
            </a:r>
            <a:r>
              <a:rPr kumimoji="1" lang="en-US" altLang="zh-CN" sz="2400" baseline="-25000">
                <a:solidFill>
                  <a:srgbClr val="000000"/>
                </a:solidFill>
                <a:ea typeface="黑体" panose="02010609060101010101" pitchFamily="49" charset="-122"/>
              </a:rPr>
              <a:t>j</a:t>
            </a:r>
            <a:r>
              <a:rPr kumimoji="1" lang="zh-CN" altLang="en-US" sz="2400">
                <a:solidFill>
                  <a:srgbClr val="000000"/>
                </a:solidFill>
                <a:ea typeface="黑体" panose="02010609060101010101" pitchFamily="49" charset="-122"/>
              </a:rPr>
              <a:t>类资源</a:t>
            </a:r>
            <a:r>
              <a:rPr kumimoji="1" lang="en-US" altLang="zh-CN" sz="2400" i="1">
                <a:solidFill>
                  <a:srgbClr val="000000"/>
                </a:solidFill>
                <a:ea typeface="黑体" panose="02010609060101010101" pitchFamily="49" charset="-122"/>
              </a:rPr>
              <a:t>K</a:t>
            </a:r>
            <a:r>
              <a:rPr kumimoji="1" lang="zh-CN" altLang="en-US" sz="2400">
                <a:solidFill>
                  <a:srgbClr val="000000"/>
                </a:solidFill>
                <a:ea typeface="黑体" panose="02010609060101010101" pitchFamily="49" charset="-122"/>
              </a:rPr>
              <a:t>个，方能完成其任务。  </a:t>
            </a:r>
          </a:p>
        </p:txBody>
      </p:sp>
      <p:sp>
        <p:nvSpPr>
          <p:cNvPr id="117765" name="Text Box 5"/>
          <p:cNvSpPr txBox="1">
            <a:spLocks noChangeArrowheads="1"/>
          </p:cNvSpPr>
          <p:nvPr/>
        </p:nvSpPr>
        <p:spPr bwMode="auto">
          <a:xfrm>
            <a:off x="1187450" y="5661025"/>
            <a:ext cx="573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r>
              <a:rPr kumimoji="1" lang="en-US" altLang="zh-CN" sz="2400" b="1">
                <a:solidFill>
                  <a:srgbClr val="FF0066"/>
                </a:solidFill>
                <a:ea typeface="黑体" panose="02010609060101010101" pitchFamily="49" charset="-122"/>
              </a:rPr>
              <a:t>Need</a:t>
            </a:r>
            <a:r>
              <a:rPr kumimoji="1" lang="zh-CN" altLang="en-US" sz="2400" b="1">
                <a:solidFill>
                  <a:srgbClr val="FF0066"/>
                </a:solidFill>
                <a:ea typeface="黑体" panose="02010609060101010101" pitchFamily="49" charset="-122"/>
              </a:rPr>
              <a:t>［</a:t>
            </a:r>
            <a:r>
              <a:rPr kumimoji="1" lang="en-US" altLang="zh-CN" sz="2400" b="1">
                <a:solidFill>
                  <a:srgbClr val="FF0066"/>
                </a:solidFill>
                <a:ea typeface="黑体" panose="02010609060101010101" pitchFamily="49" charset="-122"/>
              </a:rPr>
              <a:t>i,j</a:t>
            </a:r>
            <a:r>
              <a:rPr kumimoji="1" lang="zh-CN" altLang="en-US" sz="2400" b="1">
                <a:solidFill>
                  <a:srgbClr val="FF0066"/>
                </a:solidFill>
                <a:ea typeface="黑体" panose="02010609060101010101" pitchFamily="49" charset="-122"/>
              </a:rPr>
              <a:t>］</a:t>
            </a:r>
            <a:r>
              <a:rPr kumimoji="1" lang="en-US" altLang="zh-CN" sz="2400" b="1">
                <a:solidFill>
                  <a:srgbClr val="FF0066"/>
                </a:solidFill>
                <a:ea typeface="黑体" panose="02010609060101010101" pitchFamily="49" charset="-122"/>
              </a:rPr>
              <a:t>=Max</a:t>
            </a:r>
            <a:r>
              <a:rPr kumimoji="1" lang="zh-CN" altLang="en-US" sz="2400" b="1">
                <a:solidFill>
                  <a:srgbClr val="FF0066"/>
                </a:solidFill>
                <a:ea typeface="黑体" panose="02010609060101010101" pitchFamily="49" charset="-122"/>
              </a:rPr>
              <a:t>［</a:t>
            </a:r>
            <a:r>
              <a:rPr kumimoji="1" lang="en-US" altLang="zh-CN" sz="2400" b="1">
                <a:solidFill>
                  <a:srgbClr val="FF0066"/>
                </a:solidFill>
                <a:ea typeface="黑体" panose="02010609060101010101" pitchFamily="49" charset="-122"/>
              </a:rPr>
              <a:t>i,j</a:t>
            </a:r>
            <a:r>
              <a:rPr kumimoji="1" lang="zh-CN" altLang="en-US" sz="2400" b="1">
                <a:solidFill>
                  <a:srgbClr val="FF0066"/>
                </a:solidFill>
                <a:ea typeface="黑体" panose="02010609060101010101" pitchFamily="49" charset="-122"/>
              </a:rPr>
              <a:t>］</a:t>
            </a:r>
            <a:r>
              <a:rPr kumimoji="1" lang="en-US" altLang="zh-CN" sz="2400" b="1">
                <a:solidFill>
                  <a:srgbClr val="FF0066"/>
                </a:solidFill>
                <a:ea typeface="黑体" panose="02010609060101010101" pitchFamily="49" charset="-122"/>
              </a:rPr>
              <a:t>-Allocation</a:t>
            </a:r>
            <a:r>
              <a:rPr kumimoji="1" lang="zh-CN" altLang="en-US" sz="2400" b="1">
                <a:solidFill>
                  <a:srgbClr val="FF0066"/>
                </a:solidFill>
                <a:ea typeface="黑体" panose="02010609060101010101" pitchFamily="49" charset="-122"/>
              </a:rPr>
              <a:t>［</a:t>
            </a:r>
            <a:r>
              <a:rPr kumimoji="1" lang="en-US" altLang="zh-CN" sz="2400" b="1">
                <a:solidFill>
                  <a:srgbClr val="FF0066"/>
                </a:solidFill>
                <a:ea typeface="黑体" panose="02010609060101010101" pitchFamily="49" charset="-122"/>
              </a:rPr>
              <a:t>i,j</a:t>
            </a:r>
            <a:r>
              <a:rPr kumimoji="1" lang="zh-CN" altLang="en-US" sz="2400" b="1">
                <a:solidFill>
                  <a:srgbClr val="FF0066"/>
                </a:solidFill>
                <a:ea typeface="黑体" panose="02010609060101010101" pitchFamily="49" charset="-122"/>
              </a:rPr>
              <a:t>］ </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7764">
                                            <p:txEl>
                                              <p:pRg st="0" end="0"/>
                                            </p:txEl>
                                          </p:spTgt>
                                        </p:tgtEl>
                                        <p:attrNameLst>
                                          <p:attrName>style.visibility</p:attrName>
                                        </p:attrNameLst>
                                      </p:cBhvr>
                                      <p:to>
                                        <p:strVal val="visible"/>
                                      </p:to>
                                    </p:set>
                                    <p:animEffect transition="in" filter="checkerboard(across)">
                                      <p:cBhvr>
                                        <p:cTn id="7" dur="500"/>
                                        <p:tgtEl>
                                          <p:spTgt spid="1177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7764">
                                            <p:txEl>
                                              <p:pRg st="1" end="1"/>
                                            </p:txEl>
                                          </p:spTgt>
                                        </p:tgtEl>
                                        <p:attrNameLst>
                                          <p:attrName>style.visibility</p:attrName>
                                        </p:attrNameLst>
                                      </p:cBhvr>
                                      <p:to>
                                        <p:strVal val="visible"/>
                                      </p:to>
                                    </p:set>
                                    <p:animEffect transition="in" filter="checkerboard(across)">
                                      <p:cBhvr>
                                        <p:cTn id="12" dur="500"/>
                                        <p:tgtEl>
                                          <p:spTgt spid="11776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17764">
                                            <p:txEl>
                                              <p:pRg st="2" end="2"/>
                                            </p:txEl>
                                          </p:spTgt>
                                        </p:tgtEl>
                                        <p:attrNameLst>
                                          <p:attrName>style.visibility</p:attrName>
                                        </p:attrNameLst>
                                      </p:cBhvr>
                                      <p:to>
                                        <p:strVal val="visible"/>
                                      </p:to>
                                    </p:set>
                                    <p:animEffect transition="in" filter="checkerboard(across)">
                                      <p:cBhvr>
                                        <p:cTn id="17" dur="500"/>
                                        <p:tgtEl>
                                          <p:spTgt spid="11776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7765"/>
                                        </p:tgtEl>
                                        <p:attrNameLst>
                                          <p:attrName>style.visibility</p:attrName>
                                        </p:attrNameLst>
                                      </p:cBhvr>
                                      <p:to>
                                        <p:strVal val="visible"/>
                                      </p:to>
                                    </p:set>
                                    <p:animEffect transition="in" filter="box(in)">
                                      <p:cBhvr>
                                        <p:cTn id="22" dur="500"/>
                                        <p:tgtEl>
                                          <p:spTgt spid="117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5"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Text Box 4"/>
          <p:cNvSpPr txBox="1">
            <a:spLocks noChangeArrowheads="1"/>
          </p:cNvSpPr>
          <p:nvPr/>
        </p:nvSpPr>
        <p:spPr bwMode="auto">
          <a:xfrm>
            <a:off x="395288" y="476250"/>
            <a:ext cx="83058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50000"/>
              </a:spcBef>
            </a:pPr>
            <a:r>
              <a:rPr kumimoji="1" lang="en-US" altLang="zh-CN" sz="2400">
                <a:solidFill>
                  <a:srgbClr val="000000"/>
                </a:solidFill>
                <a:ea typeface="黑体" panose="02010609060101010101" pitchFamily="49" charset="-122"/>
              </a:rPr>
              <a:t>        </a:t>
            </a:r>
            <a:r>
              <a:rPr kumimoji="1" lang="en-US" altLang="zh-CN" sz="2400" b="1">
                <a:solidFill>
                  <a:srgbClr val="000000"/>
                </a:solidFill>
                <a:ea typeface="黑体" panose="02010609060101010101" pitchFamily="49" charset="-122"/>
              </a:rPr>
              <a:t>2) </a:t>
            </a:r>
            <a:r>
              <a:rPr kumimoji="1" lang="zh-CN" altLang="en-US" sz="2400" b="1">
                <a:solidFill>
                  <a:srgbClr val="000000"/>
                </a:solidFill>
                <a:ea typeface="黑体" panose="02010609060101010101" pitchFamily="49" charset="-122"/>
              </a:rPr>
              <a:t>银行家算法的实现</a:t>
            </a:r>
          </a:p>
          <a:p>
            <a:pPr algn="just" eaLnBrk="1" hangingPunct="1">
              <a:lnSpc>
                <a:spcPct val="150000"/>
              </a:lnSpc>
              <a:spcBef>
                <a:spcPct val="50000"/>
              </a:spcBef>
            </a:pPr>
            <a:r>
              <a:rPr kumimoji="1" lang="zh-CN" altLang="en-US" sz="2400">
                <a:solidFill>
                  <a:srgbClr val="000000"/>
                </a:solidFill>
                <a:ea typeface="黑体" panose="02010609060101010101" pitchFamily="49" charset="-122"/>
              </a:rPr>
              <a:t>       设</a:t>
            </a:r>
            <a:r>
              <a:rPr kumimoji="1" lang="en-US" altLang="zh-CN" sz="2400">
                <a:solidFill>
                  <a:srgbClr val="000000"/>
                </a:solidFill>
                <a:ea typeface="黑体" panose="02010609060101010101" pitchFamily="49" charset="-122"/>
              </a:rPr>
              <a:t>Request</a:t>
            </a:r>
            <a:r>
              <a:rPr kumimoji="1" lang="en-US" altLang="zh-CN" sz="2400" baseline="-25000">
                <a:solidFill>
                  <a:srgbClr val="000000"/>
                </a:solidFill>
                <a:ea typeface="黑体" panose="02010609060101010101" pitchFamily="49" charset="-122"/>
              </a:rPr>
              <a:t>i</a:t>
            </a:r>
            <a:r>
              <a:rPr kumimoji="1" lang="zh-CN" altLang="en-US" sz="2400">
                <a:solidFill>
                  <a:srgbClr val="000000"/>
                </a:solidFill>
                <a:ea typeface="黑体" panose="02010609060101010101" pitchFamily="49" charset="-122"/>
              </a:rPr>
              <a:t>是进程</a:t>
            </a:r>
            <a:r>
              <a:rPr kumimoji="1" lang="en-US" altLang="zh-CN" sz="2400">
                <a:solidFill>
                  <a:srgbClr val="000000"/>
                </a:solidFill>
                <a:ea typeface="黑体" panose="02010609060101010101" pitchFamily="49" charset="-122"/>
              </a:rPr>
              <a:t>P</a:t>
            </a:r>
            <a:r>
              <a:rPr kumimoji="1" lang="en-US" altLang="zh-CN" sz="2400" baseline="-25000">
                <a:solidFill>
                  <a:srgbClr val="000000"/>
                </a:solidFill>
                <a:ea typeface="黑体" panose="02010609060101010101" pitchFamily="49" charset="-122"/>
              </a:rPr>
              <a:t>i</a:t>
            </a:r>
            <a:r>
              <a:rPr kumimoji="1" lang="zh-CN" altLang="en-US" sz="2400">
                <a:solidFill>
                  <a:srgbClr val="000000"/>
                </a:solidFill>
                <a:ea typeface="黑体" panose="02010609060101010101" pitchFamily="49" charset="-122"/>
              </a:rPr>
              <a:t>的请求向量，如果</a:t>
            </a:r>
            <a:r>
              <a:rPr kumimoji="1" lang="en-US" altLang="zh-CN" sz="2400">
                <a:solidFill>
                  <a:srgbClr val="000000"/>
                </a:solidFill>
                <a:ea typeface="黑体" panose="02010609060101010101" pitchFamily="49" charset="-122"/>
              </a:rPr>
              <a:t>Request</a:t>
            </a:r>
            <a:r>
              <a:rPr kumimoji="1" lang="en-US" altLang="zh-CN" sz="2400" baseline="-25000">
                <a:solidFill>
                  <a:srgbClr val="000000"/>
                </a:solidFill>
                <a:ea typeface="黑体" panose="02010609060101010101" pitchFamily="49" charset="-122"/>
              </a:rPr>
              <a:t>i</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j</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a:t>
            </a:r>
            <a:r>
              <a:rPr kumimoji="1" lang="en-US" altLang="zh-CN" sz="2400" i="1">
                <a:solidFill>
                  <a:srgbClr val="000000"/>
                </a:solidFill>
                <a:ea typeface="黑体" panose="02010609060101010101" pitchFamily="49" charset="-122"/>
              </a:rPr>
              <a:t>K</a:t>
            </a:r>
            <a:r>
              <a:rPr kumimoji="1" lang="zh-CN" altLang="en-US" sz="2400">
                <a:solidFill>
                  <a:srgbClr val="000000"/>
                </a:solidFill>
                <a:ea typeface="黑体" panose="02010609060101010101" pitchFamily="49" charset="-122"/>
              </a:rPr>
              <a:t>，表示进程</a:t>
            </a:r>
            <a:r>
              <a:rPr kumimoji="1" lang="en-US" altLang="zh-CN" sz="2400">
                <a:solidFill>
                  <a:srgbClr val="000000"/>
                </a:solidFill>
                <a:ea typeface="黑体" panose="02010609060101010101" pitchFamily="49" charset="-122"/>
              </a:rPr>
              <a:t>P</a:t>
            </a:r>
            <a:r>
              <a:rPr kumimoji="1" lang="en-US" altLang="zh-CN" sz="2400" baseline="-25000">
                <a:solidFill>
                  <a:srgbClr val="000000"/>
                </a:solidFill>
                <a:ea typeface="黑体" panose="02010609060101010101" pitchFamily="49" charset="-122"/>
              </a:rPr>
              <a:t>i</a:t>
            </a:r>
            <a:r>
              <a:rPr kumimoji="1" lang="zh-CN" altLang="en-US" sz="2400">
                <a:solidFill>
                  <a:srgbClr val="000000"/>
                </a:solidFill>
                <a:ea typeface="黑体" panose="02010609060101010101" pitchFamily="49" charset="-122"/>
              </a:rPr>
              <a:t>需要</a:t>
            </a:r>
            <a:r>
              <a:rPr kumimoji="1" lang="en-US" altLang="zh-CN" sz="2400" i="1">
                <a:solidFill>
                  <a:srgbClr val="000000"/>
                </a:solidFill>
                <a:ea typeface="黑体" panose="02010609060101010101" pitchFamily="49" charset="-122"/>
              </a:rPr>
              <a:t>K</a:t>
            </a:r>
            <a:r>
              <a:rPr kumimoji="1" lang="zh-CN" altLang="en-US" sz="2400">
                <a:solidFill>
                  <a:srgbClr val="000000"/>
                </a:solidFill>
                <a:ea typeface="黑体" panose="02010609060101010101" pitchFamily="49" charset="-122"/>
              </a:rPr>
              <a:t>个</a:t>
            </a:r>
            <a:r>
              <a:rPr kumimoji="1" lang="en-US" altLang="zh-CN" sz="2400">
                <a:solidFill>
                  <a:srgbClr val="000000"/>
                </a:solidFill>
                <a:ea typeface="黑体" panose="02010609060101010101" pitchFamily="49" charset="-122"/>
              </a:rPr>
              <a:t>R</a:t>
            </a:r>
            <a:r>
              <a:rPr kumimoji="1" lang="en-US" altLang="zh-CN" sz="2400" baseline="-25000">
                <a:solidFill>
                  <a:srgbClr val="000000"/>
                </a:solidFill>
                <a:ea typeface="黑体" panose="02010609060101010101" pitchFamily="49" charset="-122"/>
              </a:rPr>
              <a:t>j</a:t>
            </a:r>
            <a:r>
              <a:rPr kumimoji="1" lang="zh-CN" altLang="en-US" sz="2400">
                <a:solidFill>
                  <a:srgbClr val="000000"/>
                </a:solidFill>
                <a:ea typeface="黑体" panose="02010609060101010101" pitchFamily="49" charset="-122"/>
              </a:rPr>
              <a:t>类型的资源。当</a:t>
            </a:r>
            <a:r>
              <a:rPr kumimoji="1" lang="en-US" altLang="zh-CN" sz="2400">
                <a:solidFill>
                  <a:srgbClr val="000000"/>
                </a:solidFill>
                <a:ea typeface="黑体" panose="02010609060101010101" pitchFamily="49" charset="-122"/>
              </a:rPr>
              <a:t>P</a:t>
            </a:r>
            <a:r>
              <a:rPr kumimoji="1" lang="en-US" altLang="zh-CN" sz="2400" baseline="-25000">
                <a:solidFill>
                  <a:srgbClr val="000000"/>
                </a:solidFill>
                <a:ea typeface="黑体" panose="02010609060101010101" pitchFamily="49" charset="-122"/>
              </a:rPr>
              <a:t>i</a:t>
            </a:r>
            <a:r>
              <a:rPr kumimoji="1" lang="zh-CN" altLang="en-US" sz="2400">
                <a:solidFill>
                  <a:srgbClr val="000000"/>
                </a:solidFill>
                <a:ea typeface="黑体" panose="02010609060101010101" pitchFamily="49" charset="-122"/>
              </a:rPr>
              <a:t>发出资源请求后，系统按下述步骤进行检查：</a:t>
            </a:r>
          </a:p>
          <a:p>
            <a:pPr algn="just" eaLnBrk="1" hangingPunct="1">
              <a:lnSpc>
                <a:spcPct val="150000"/>
              </a:lnSpc>
              <a:spcBef>
                <a:spcPct val="50000"/>
              </a:spcBef>
            </a:pPr>
            <a:r>
              <a:rPr kumimoji="1" lang="zh-CN" altLang="en-US" sz="2400">
                <a:solidFill>
                  <a:srgbClr val="000000"/>
                </a:solidFill>
                <a:ea typeface="黑体" panose="02010609060101010101" pitchFamily="49" charset="-122"/>
              </a:rPr>
              <a:t>       </a:t>
            </a:r>
            <a:r>
              <a:rPr kumimoji="1" lang="en-US" altLang="en-US" sz="2400">
                <a:solidFill>
                  <a:srgbClr val="000000"/>
                </a:solidFill>
              </a:rPr>
              <a:t>①</a:t>
            </a:r>
            <a:r>
              <a:rPr kumimoji="1" lang="zh-CN" altLang="en-US" sz="2400">
                <a:solidFill>
                  <a:srgbClr val="000000"/>
                </a:solidFill>
              </a:rPr>
              <a:t> </a:t>
            </a:r>
            <a:r>
              <a:rPr kumimoji="1" lang="zh-CN" altLang="en-US" sz="2400">
                <a:solidFill>
                  <a:srgbClr val="000000"/>
                </a:solidFill>
                <a:ea typeface="黑体" panose="02010609060101010101" pitchFamily="49" charset="-122"/>
              </a:rPr>
              <a:t>如果</a:t>
            </a:r>
            <a:r>
              <a:rPr kumimoji="1" lang="en-US" altLang="zh-CN" sz="2400">
                <a:solidFill>
                  <a:srgbClr val="000000"/>
                </a:solidFill>
                <a:ea typeface="黑体" panose="02010609060101010101" pitchFamily="49" charset="-122"/>
              </a:rPr>
              <a:t>Request</a:t>
            </a:r>
            <a:r>
              <a:rPr kumimoji="1" lang="en-US" altLang="zh-CN" sz="2400" baseline="-25000">
                <a:solidFill>
                  <a:srgbClr val="000000"/>
                </a:solidFill>
                <a:ea typeface="黑体" panose="02010609060101010101" pitchFamily="49" charset="-122"/>
              </a:rPr>
              <a:t>i</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j</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Need</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i,j</a:t>
            </a:r>
            <a:r>
              <a:rPr kumimoji="1" lang="zh-CN" altLang="en-US" sz="2400">
                <a:solidFill>
                  <a:srgbClr val="000000"/>
                </a:solidFill>
                <a:ea typeface="黑体" panose="02010609060101010101" pitchFamily="49" charset="-122"/>
              </a:rPr>
              <a:t>］，便转向步骤</a:t>
            </a:r>
            <a:r>
              <a:rPr kumimoji="1" lang="en-US" altLang="zh-CN" sz="2400">
                <a:solidFill>
                  <a:srgbClr val="000000"/>
                </a:solidFill>
                <a:ea typeface="黑体" panose="02010609060101010101" pitchFamily="49" charset="-122"/>
              </a:rPr>
              <a:t>(2)</a:t>
            </a:r>
            <a:r>
              <a:rPr kumimoji="1" lang="zh-CN" altLang="en-US" sz="2400">
                <a:solidFill>
                  <a:srgbClr val="000000"/>
                </a:solidFill>
                <a:ea typeface="黑体" panose="02010609060101010101" pitchFamily="49" charset="-122"/>
              </a:rPr>
              <a:t>；否则认为出错，因为它所需要的资源数已超过它所宣布的最大值。</a:t>
            </a:r>
          </a:p>
          <a:p>
            <a:pPr algn="just" eaLnBrk="1" hangingPunct="1">
              <a:lnSpc>
                <a:spcPct val="150000"/>
              </a:lnSpc>
              <a:spcBef>
                <a:spcPct val="50000"/>
              </a:spcBef>
            </a:pPr>
            <a:r>
              <a:rPr kumimoji="1" lang="zh-CN" altLang="en-US" sz="2400">
                <a:solidFill>
                  <a:srgbClr val="000000"/>
                </a:solidFill>
                <a:ea typeface="黑体" panose="02010609060101010101" pitchFamily="49" charset="-122"/>
              </a:rPr>
              <a:t>       </a:t>
            </a:r>
            <a:r>
              <a:rPr kumimoji="1" lang="en-US" altLang="en-US" sz="2400">
                <a:solidFill>
                  <a:srgbClr val="000000"/>
                </a:solidFill>
              </a:rPr>
              <a:t>②</a:t>
            </a:r>
            <a:r>
              <a:rPr kumimoji="1" lang="zh-CN" altLang="en-US" sz="2400">
                <a:solidFill>
                  <a:srgbClr val="000000"/>
                </a:solidFill>
              </a:rPr>
              <a:t> </a:t>
            </a:r>
            <a:r>
              <a:rPr kumimoji="1" lang="zh-CN" altLang="en-US" sz="2400">
                <a:solidFill>
                  <a:srgbClr val="000000"/>
                </a:solidFill>
                <a:ea typeface="黑体" panose="02010609060101010101" pitchFamily="49" charset="-122"/>
              </a:rPr>
              <a:t>如果</a:t>
            </a:r>
            <a:r>
              <a:rPr kumimoji="1" lang="en-US" altLang="zh-CN" sz="2400">
                <a:solidFill>
                  <a:srgbClr val="000000"/>
                </a:solidFill>
                <a:ea typeface="黑体" panose="02010609060101010101" pitchFamily="49" charset="-122"/>
              </a:rPr>
              <a:t>Request</a:t>
            </a:r>
            <a:r>
              <a:rPr kumimoji="1" lang="en-US" altLang="zh-CN" sz="2400" baseline="-25000">
                <a:solidFill>
                  <a:srgbClr val="000000"/>
                </a:solidFill>
                <a:ea typeface="黑体" panose="02010609060101010101" pitchFamily="49" charset="-122"/>
              </a:rPr>
              <a:t>i</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j</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Available</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j</a:t>
            </a:r>
            <a:r>
              <a:rPr kumimoji="1" lang="zh-CN" altLang="en-US" sz="2400">
                <a:solidFill>
                  <a:srgbClr val="000000"/>
                </a:solidFill>
                <a:ea typeface="黑体" panose="02010609060101010101" pitchFamily="49" charset="-122"/>
              </a:rPr>
              <a:t>］，便转向步骤</a:t>
            </a:r>
            <a:r>
              <a:rPr kumimoji="1" lang="en-US" altLang="zh-CN" sz="2400">
                <a:solidFill>
                  <a:srgbClr val="000000"/>
                </a:solidFill>
                <a:ea typeface="黑体" panose="02010609060101010101" pitchFamily="49" charset="-122"/>
              </a:rPr>
              <a:t>(3)</a:t>
            </a:r>
            <a:r>
              <a:rPr kumimoji="1" lang="zh-CN" altLang="en-US" sz="2400">
                <a:solidFill>
                  <a:srgbClr val="000000"/>
                </a:solidFill>
                <a:ea typeface="黑体" panose="02010609060101010101" pitchFamily="49" charset="-122"/>
              </a:rPr>
              <a:t>；否则， 表示尚无足够资源，</a:t>
            </a:r>
            <a:r>
              <a:rPr kumimoji="1" lang="en-US" altLang="zh-CN" sz="2400">
                <a:solidFill>
                  <a:srgbClr val="000000"/>
                </a:solidFill>
                <a:ea typeface="黑体" panose="02010609060101010101" pitchFamily="49" charset="-122"/>
              </a:rPr>
              <a:t>P</a:t>
            </a:r>
            <a:r>
              <a:rPr kumimoji="1" lang="en-US" altLang="zh-CN" sz="2400" baseline="-25000">
                <a:solidFill>
                  <a:srgbClr val="000000"/>
                </a:solidFill>
                <a:ea typeface="黑体" panose="02010609060101010101" pitchFamily="49" charset="-122"/>
              </a:rPr>
              <a:t>i</a:t>
            </a:r>
            <a:r>
              <a:rPr kumimoji="1" lang="zh-CN" altLang="en-US" sz="2400">
                <a:solidFill>
                  <a:srgbClr val="000000"/>
                </a:solidFill>
                <a:ea typeface="黑体" panose="02010609060101010101" pitchFamily="49" charset="-122"/>
              </a:rPr>
              <a:t>须等待。 </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121860">
                                            <p:txEl>
                                              <p:pRg st="1" end="1"/>
                                            </p:txEl>
                                          </p:spTgt>
                                        </p:tgtEl>
                                        <p:attrNameLst>
                                          <p:attrName>style.visibility</p:attrName>
                                        </p:attrNameLst>
                                      </p:cBhvr>
                                      <p:to>
                                        <p:strVal val="visible"/>
                                      </p:to>
                                    </p:set>
                                    <p:animEffect transition="in" filter="wheel(4)">
                                      <p:cBhvr>
                                        <p:cTn id="7" dur="2000"/>
                                        <p:tgtEl>
                                          <p:spTgt spid="12186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121860">
                                            <p:txEl>
                                              <p:pRg st="2" end="2"/>
                                            </p:txEl>
                                          </p:spTgt>
                                        </p:tgtEl>
                                        <p:attrNameLst>
                                          <p:attrName>style.visibility</p:attrName>
                                        </p:attrNameLst>
                                      </p:cBhvr>
                                      <p:to>
                                        <p:strVal val="visible"/>
                                      </p:to>
                                    </p:set>
                                    <p:animEffect transition="in" filter="wheel(4)">
                                      <p:cBhvr>
                                        <p:cTn id="12" dur="2000"/>
                                        <p:tgtEl>
                                          <p:spTgt spid="12186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4" fill="hold" nodeType="clickEffect">
                                  <p:stCondLst>
                                    <p:cond delay="0"/>
                                  </p:stCondLst>
                                  <p:childTnLst>
                                    <p:set>
                                      <p:cBhvr>
                                        <p:cTn id="16" dur="1" fill="hold">
                                          <p:stCondLst>
                                            <p:cond delay="0"/>
                                          </p:stCondLst>
                                        </p:cTn>
                                        <p:tgtEl>
                                          <p:spTgt spid="121860">
                                            <p:txEl>
                                              <p:pRg st="3" end="3"/>
                                            </p:txEl>
                                          </p:spTgt>
                                        </p:tgtEl>
                                        <p:attrNameLst>
                                          <p:attrName>style.visibility</p:attrName>
                                        </p:attrNameLst>
                                      </p:cBhvr>
                                      <p:to>
                                        <p:strVal val="visible"/>
                                      </p:to>
                                    </p:set>
                                    <p:animEffect transition="in" filter="wheel(4)">
                                      <p:cBhvr>
                                        <p:cTn id="17" dur="2000"/>
                                        <p:tgtEl>
                                          <p:spTgt spid="1218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Text Box 4"/>
          <p:cNvSpPr txBox="1">
            <a:spLocks noChangeArrowheads="1"/>
          </p:cNvSpPr>
          <p:nvPr/>
        </p:nvSpPr>
        <p:spPr bwMode="auto">
          <a:xfrm>
            <a:off x="457200" y="762000"/>
            <a:ext cx="8305800" cy="526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35000"/>
              </a:lnSpc>
              <a:spcBef>
                <a:spcPct val="50000"/>
              </a:spcBef>
            </a:pPr>
            <a:r>
              <a:rPr kumimoji="1" lang="en-US" altLang="zh-CN" sz="2400">
                <a:solidFill>
                  <a:srgbClr val="000000"/>
                </a:solidFill>
                <a:ea typeface="黑体" panose="02010609060101010101" pitchFamily="49" charset="-122"/>
              </a:rPr>
              <a:t>       </a:t>
            </a:r>
            <a:r>
              <a:rPr kumimoji="1" lang="en-US" altLang="en-US" sz="2400">
                <a:solidFill>
                  <a:srgbClr val="000000"/>
                </a:solidFill>
              </a:rPr>
              <a:t>③</a:t>
            </a:r>
            <a:r>
              <a:rPr kumimoji="1" lang="en-US" altLang="zh-CN" sz="2400">
                <a:solidFill>
                  <a:srgbClr val="000000"/>
                </a:solidFill>
              </a:rPr>
              <a:t> </a:t>
            </a:r>
            <a:r>
              <a:rPr kumimoji="1" lang="zh-CN" altLang="en-US" sz="2400">
                <a:solidFill>
                  <a:srgbClr val="000000"/>
                </a:solidFill>
                <a:ea typeface="黑体" panose="02010609060101010101" pitchFamily="49" charset="-122"/>
              </a:rPr>
              <a:t>系统试探着把资源分配给进程</a:t>
            </a:r>
            <a:r>
              <a:rPr kumimoji="1" lang="en-US" altLang="zh-CN" sz="2400">
                <a:solidFill>
                  <a:srgbClr val="000000"/>
                </a:solidFill>
                <a:ea typeface="黑体" panose="02010609060101010101" pitchFamily="49" charset="-122"/>
              </a:rPr>
              <a:t>P</a:t>
            </a:r>
            <a:r>
              <a:rPr kumimoji="1" lang="en-US" altLang="zh-CN" sz="2400" baseline="-25000">
                <a:solidFill>
                  <a:srgbClr val="000000"/>
                </a:solidFill>
                <a:ea typeface="黑体" panose="02010609060101010101" pitchFamily="49" charset="-122"/>
              </a:rPr>
              <a:t>i</a:t>
            </a:r>
            <a:r>
              <a:rPr kumimoji="1" lang="zh-CN" altLang="en-US" sz="2400">
                <a:solidFill>
                  <a:srgbClr val="000000"/>
                </a:solidFill>
                <a:ea typeface="黑体" panose="02010609060101010101" pitchFamily="49" charset="-122"/>
              </a:rPr>
              <a:t>，并修改下面数据结构中的数值：</a:t>
            </a:r>
          </a:p>
          <a:p>
            <a:pPr lvl="1" algn="just" eaLnBrk="1" hangingPunct="1">
              <a:lnSpc>
                <a:spcPct val="135000"/>
              </a:lnSpc>
              <a:spcBef>
                <a:spcPct val="50000"/>
              </a:spcBef>
            </a:pPr>
            <a:r>
              <a:rPr kumimoji="1" lang="zh-CN" altLang="en-US" sz="2400">
                <a:solidFill>
                  <a:srgbClr val="000000"/>
                </a:solidFill>
                <a:ea typeface="黑体" panose="02010609060101010101" pitchFamily="49" charset="-122"/>
              </a:rPr>
              <a:t>  </a:t>
            </a:r>
            <a:r>
              <a:rPr kumimoji="1" lang="en-US" altLang="zh-CN" sz="2400">
                <a:solidFill>
                  <a:srgbClr val="000000"/>
                </a:solidFill>
                <a:ea typeface="黑体" panose="02010609060101010101" pitchFamily="49" charset="-122"/>
              </a:rPr>
              <a:t>Available</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j</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=Available</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j</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-Request</a:t>
            </a:r>
            <a:r>
              <a:rPr kumimoji="1" lang="en-US" altLang="zh-CN" sz="2400" baseline="-25000">
                <a:solidFill>
                  <a:srgbClr val="000000"/>
                </a:solidFill>
                <a:ea typeface="黑体" panose="02010609060101010101" pitchFamily="49" charset="-122"/>
              </a:rPr>
              <a:t>i</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j</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a:t>
            </a:r>
          </a:p>
          <a:p>
            <a:pPr lvl="1" algn="just" eaLnBrk="1" hangingPunct="1">
              <a:lnSpc>
                <a:spcPct val="135000"/>
              </a:lnSpc>
              <a:spcBef>
                <a:spcPct val="50000"/>
              </a:spcBef>
            </a:pPr>
            <a:r>
              <a:rPr kumimoji="1" lang="en-US" altLang="zh-CN" sz="2400">
                <a:solidFill>
                  <a:srgbClr val="000000"/>
                </a:solidFill>
                <a:ea typeface="黑体" panose="02010609060101010101" pitchFamily="49" charset="-122"/>
              </a:rPr>
              <a:t>  Allocation</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i,j</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=Allocation</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i,j</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+Request</a:t>
            </a:r>
            <a:r>
              <a:rPr kumimoji="1" lang="en-US" altLang="zh-CN" sz="2400" baseline="-25000">
                <a:solidFill>
                  <a:srgbClr val="000000"/>
                </a:solidFill>
                <a:ea typeface="黑体" panose="02010609060101010101" pitchFamily="49" charset="-122"/>
              </a:rPr>
              <a:t>i</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j</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a:t>
            </a:r>
          </a:p>
          <a:p>
            <a:pPr lvl="1" algn="just" eaLnBrk="1" hangingPunct="1">
              <a:lnSpc>
                <a:spcPct val="135000"/>
              </a:lnSpc>
              <a:spcBef>
                <a:spcPct val="50000"/>
              </a:spcBef>
            </a:pPr>
            <a:r>
              <a:rPr kumimoji="1" lang="en-US" altLang="zh-CN" sz="2400">
                <a:solidFill>
                  <a:srgbClr val="000000"/>
                </a:solidFill>
                <a:ea typeface="黑体" panose="02010609060101010101" pitchFamily="49" charset="-122"/>
              </a:rPr>
              <a:t>  Need</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i,j</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=Need</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i,j</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-Request</a:t>
            </a:r>
            <a:r>
              <a:rPr kumimoji="1" lang="en-US" altLang="zh-CN" sz="2400" baseline="-25000">
                <a:solidFill>
                  <a:srgbClr val="000000"/>
                </a:solidFill>
                <a:ea typeface="黑体" panose="02010609060101010101" pitchFamily="49" charset="-122"/>
              </a:rPr>
              <a:t>i</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j</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a:t>
            </a:r>
          </a:p>
          <a:p>
            <a:pPr algn="just" eaLnBrk="1" hangingPunct="1">
              <a:lnSpc>
                <a:spcPct val="135000"/>
              </a:lnSpc>
              <a:spcBef>
                <a:spcPct val="50000"/>
              </a:spcBef>
            </a:pPr>
            <a:r>
              <a:rPr kumimoji="1" lang="en-US" altLang="zh-CN" sz="2400">
                <a:solidFill>
                  <a:srgbClr val="000000"/>
                </a:solidFill>
                <a:ea typeface="黑体" panose="02010609060101010101" pitchFamily="49" charset="-122"/>
              </a:rPr>
              <a:t>       </a:t>
            </a:r>
            <a:r>
              <a:rPr kumimoji="1" lang="en-US" altLang="en-US" sz="2400">
                <a:solidFill>
                  <a:srgbClr val="000000"/>
                </a:solidFill>
              </a:rPr>
              <a:t>④</a:t>
            </a:r>
            <a:r>
              <a:rPr kumimoji="1" lang="en-US" altLang="zh-CN" sz="2400">
                <a:solidFill>
                  <a:srgbClr val="000000"/>
                </a:solidFill>
              </a:rPr>
              <a:t> </a:t>
            </a:r>
            <a:r>
              <a:rPr kumimoji="1" lang="zh-CN" altLang="en-US" sz="2400">
                <a:solidFill>
                  <a:srgbClr val="000000"/>
                </a:solidFill>
                <a:ea typeface="黑体" panose="02010609060101010101" pitchFamily="49" charset="-122"/>
              </a:rPr>
              <a:t>系统执行安全性算法，检查此次资源分配后，系统是否处于安全状态。若安全，才正式将资源分配给进程</a:t>
            </a:r>
            <a:r>
              <a:rPr kumimoji="1" lang="en-US" altLang="zh-CN" sz="2400">
                <a:solidFill>
                  <a:srgbClr val="000000"/>
                </a:solidFill>
                <a:ea typeface="黑体" panose="02010609060101010101" pitchFamily="49" charset="-122"/>
              </a:rPr>
              <a:t>P</a:t>
            </a:r>
            <a:r>
              <a:rPr kumimoji="1" lang="en-US" altLang="zh-CN" sz="2400" baseline="-25000">
                <a:solidFill>
                  <a:srgbClr val="000000"/>
                </a:solidFill>
                <a:ea typeface="黑体" panose="02010609060101010101" pitchFamily="49" charset="-122"/>
              </a:rPr>
              <a:t>i</a:t>
            </a:r>
            <a:r>
              <a:rPr kumimoji="1" lang="zh-CN" altLang="en-US" sz="2400">
                <a:solidFill>
                  <a:srgbClr val="000000"/>
                </a:solidFill>
                <a:ea typeface="黑体" panose="02010609060101010101" pitchFamily="49" charset="-122"/>
              </a:rPr>
              <a:t>，以完成本次分配；否则， 将本次的试探分配作废，恢复原来的资源分配状态，让进程</a:t>
            </a:r>
            <a:r>
              <a:rPr kumimoji="1" lang="en-US" altLang="zh-CN" sz="2400">
                <a:solidFill>
                  <a:srgbClr val="000000"/>
                </a:solidFill>
                <a:ea typeface="黑体" panose="02010609060101010101" pitchFamily="49" charset="-122"/>
              </a:rPr>
              <a:t>P</a:t>
            </a:r>
            <a:r>
              <a:rPr kumimoji="1" lang="en-US" altLang="zh-CN" sz="2400" baseline="-25000">
                <a:solidFill>
                  <a:srgbClr val="000000"/>
                </a:solidFill>
                <a:ea typeface="黑体" panose="02010609060101010101" pitchFamily="49" charset="-122"/>
              </a:rPr>
              <a:t>i</a:t>
            </a:r>
            <a:r>
              <a:rPr kumimoji="1" lang="zh-CN" altLang="en-US" sz="2400">
                <a:solidFill>
                  <a:srgbClr val="000000"/>
                </a:solidFill>
                <a:ea typeface="黑体" panose="02010609060101010101" pitchFamily="49" charset="-122"/>
              </a:rPr>
              <a:t>等待。 </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0836">
                                            <p:txEl>
                                              <p:pRg st="0" end="0"/>
                                            </p:txEl>
                                          </p:spTgt>
                                        </p:tgtEl>
                                        <p:attrNameLst>
                                          <p:attrName>style.visibility</p:attrName>
                                        </p:attrNameLst>
                                      </p:cBhvr>
                                      <p:to>
                                        <p:strVal val="visible"/>
                                      </p:to>
                                    </p:set>
                                    <p:animEffect transition="in" filter="checkerboard(across)">
                                      <p:cBhvr>
                                        <p:cTn id="7" dur="500"/>
                                        <p:tgtEl>
                                          <p:spTgt spid="1208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20836">
                                            <p:txEl>
                                              <p:pRg st="1" end="1"/>
                                            </p:txEl>
                                          </p:spTgt>
                                        </p:tgtEl>
                                        <p:attrNameLst>
                                          <p:attrName>style.visibility</p:attrName>
                                        </p:attrNameLst>
                                      </p:cBhvr>
                                      <p:to>
                                        <p:strVal val="visible"/>
                                      </p:to>
                                    </p:set>
                                    <p:animEffect transition="in" filter="checkerboard(across)">
                                      <p:cBhvr>
                                        <p:cTn id="12" dur="500"/>
                                        <p:tgtEl>
                                          <p:spTgt spid="1208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20836">
                                            <p:txEl>
                                              <p:pRg st="2" end="2"/>
                                            </p:txEl>
                                          </p:spTgt>
                                        </p:tgtEl>
                                        <p:attrNameLst>
                                          <p:attrName>style.visibility</p:attrName>
                                        </p:attrNameLst>
                                      </p:cBhvr>
                                      <p:to>
                                        <p:strVal val="visible"/>
                                      </p:to>
                                    </p:set>
                                    <p:animEffect transition="in" filter="checkerboard(across)">
                                      <p:cBhvr>
                                        <p:cTn id="17" dur="500"/>
                                        <p:tgtEl>
                                          <p:spTgt spid="1208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20836">
                                            <p:txEl>
                                              <p:pRg st="3" end="3"/>
                                            </p:txEl>
                                          </p:spTgt>
                                        </p:tgtEl>
                                        <p:attrNameLst>
                                          <p:attrName>style.visibility</p:attrName>
                                        </p:attrNameLst>
                                      </p:cBhvr>
                                      <p:to>
                                        <p:strVal val="visible"/>
                                      </p:to>
                                    </p:set>
                                    <p:animEffect transition="in" filter="checkerboard(across)">
                                      <p:cBhvr>
                                        <p:cTn id="22" dur="500"/>
                                        <p:tgtEl>
                                          <p:spTgt spid="12083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20836">
                                            <p:txEl>
                                              <p:pRg st="4" end="4"/>
                                            </p:txEl>
                                          </p:spTgt>
                                        </p:tgtEl>
                                        <p:attrNameLst>
                                          <p:attrName>style.visibility</p:attrName>
                                        </p:attrNameLst>
                                      </p:cBhvr>
                                      <p:to>
                                        <p:strVal val="visible"/>
                                      </p:to>
                                    </p:set>
                                    <p:animEffect transition="in" filter="checkerboard(across)">
                                      <p:cBhvr>
                                        <p:cTn id="27" dur="500"/>
                                        <p:tgtEl>
                                          <p:spTgt spid="1208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4"/>
          <p:cNvSpPr txBox="1">
            <a:spLocks noChangeArrowheads="1"/>
          </p:cNvSpPr>
          <p:nvPr/>
        </p:nvSpPr>
        <p:spPr bwMode="auto">
          <a:xfrm>
            <a:off x="684213" y="692150"/>
            <a:ext cx="244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r>
              <a:rPr kumimoji="1" lang="en-US" altLang="zh-CN" sz="2800" b="1">
                <a:solidFill>
                  <a:srgbClr val="000000"/>
                </a:solidFill>
                <a:ea typeface="黑体" panose="02010609060101010101" pitchFamily="49" charset="-122"/>
              </a:rPr>
              <a:t>3) </a:t>
            </a:r>
            <a:r>
              <a:rPr kumimoji="1" lang="zh-CN" altLang="en-US" sz="2800" b="1">
                <a:solidFill>
                  <a:srgbClr val="000000"/>
                </a:solidFill>
                <a:ea typeface="黑体" panose="02010609060101010101" pitchFamily="49" charset="-122"/>
              </a:rPr>
              <a:t>安全性算法 </a:t>
            </a:r>
          </a:p>
        </p:txBody>
      </p:sp>
      <p:sp>
        <p:nvSpPr>
          <p:cNvPr id="124933" name="Text Box 5"/>
          <p:cNvSpPr txBox="1">
            <a:spLocks noChangeArrowheads="1"/>
          </p:cNvSpPr>
          <p:nvPr/>
        </p:nvSpPr>
        <p:spPr bwMode="auto">
          <a:xfrm>
            <a:off x="684213" y="1341438"/>
            <a:ext cx="8077200"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1813" indent="-531813"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55000"/>
              </a:lnSpc>
              <a:spcBef>
                <a:spcPct val="50000"/>
              </a:spcBef>
            </a:pPr>
            <a:r>
              <a:rPr kumimoji="1" lang="en-US" altLang="zh-CN" sz="2800">
                <a:solidFill>
                  <a:srgbClr val="000000"/>
                </a:solidFill>
                <a:ea typeface="黑体" panose="02010609060101010101" pitchFamily="49" charset="-122"/>
              </a:rPr>
              <a:t>① </a:t>
            </a:r>
            <a:r>
              <a:rPr kumimoji="1" lang="zh-CN" altLang="en-US" sz="2800">
                <a:solidFill>
                  <a:srgbClr val="000000"/>
                </a:solidFill>
                <a:ea typeface="黑体" panose="02010609060101010101" pitchFamily="49" charset="-122"/>
              </a:rPr>
              <a:t>设置两个向量： </a:t>
            </a:r>
          </a:p>
          <a:p>
            <a:pPr algn="just" eaLnBrk="1" hangingPunct="1">
              <a:lnSpc>
                <a:spcPct val="120000"/>
              </a:lnSpc>
              <a:spcBef>
                <a:spcPct val="50000"/>
              </a:spcBef>
              <a:buFont typeface="Wingdings" panose="05000000000000000000" pitchFamily="2" charset="2"/>
              <a:buChar char="Ø"/>
            </a:pPr>
            <a:r>
              <a:rPr kumimoji="1" lang="zh-CN" altLang="en-US" sz="2800">
                <a:solidFill>
                  <a:srgbClr val="000000"/>
                </a:solidFill>
                <a:ea typeface="黑体" panose="02010609060101010101" pitchFamily="49" charset="-122"/>
              </a:rPr>
              <a:t>工作向量</a:t>
            </a:r>
            <a:r>
              <a:rPr kumimoji="1" lang="en-US" altLang="zh-CN" sz="2800">
                <a:solidFill>
                  <a:srgbClr val="000000"/>
                </a:solidFill>
                <a:ea typeface="黑体" panose="02010609060101010101" pitchFamily="49" charset="-122"/>
              </a:rPr>
              <a:t>Work: </a:t>
            </a:r>
            <a:r>
              <a:rPr kumimoji="1" lang="zh-CN" altLang="en-US" sz="2800">
                <a:solidFill>
                  <a:srgbClr val="000000"/>
                </a:solidFill>
                <a:ea typeface="黑体" panose="02010609060101010101" pitchFamily="49" charset="-122"/>
              </a:rPr>
              <a:t>它表示系统可提供给进程继续运行所需的各类资源数目，它含有</a:t>
            </a:r>
            <a:r>
              <a:rPr kumimoji="1" lang="en-US" altLang="zh-CN" sz="2800" i="1">
                <a:solidFill>
                  <a:srgbClr val="000000"/>
                </a:solidFill>
                <a:ea typeface="黑体" panose="02010609060101010101" pitchFamily="49" charset="-122"/>
              </a:rPr>
              <a:t>m</a:t>
            </a:r>
            <a:r>
              <a:rPr kumimoji="1" lang="zh-CN" altLang="en-US" sz="2800">
                <a:solidFill>
                  <a:srgbClr val="000000"/>
                </a:solidFill>
                <a:ea typeface="黑体" panose="02010609060101010101" pitchFamily="49" charset="-122"/>
              </a:rPr>
              <a:t>个元素，在执行安全算法开始时，</a:t>
            </a:r>
            <a:r>
              <a:rPr kumimoji="1" lang="en-US" altLang="zh-CN" sz="2800">
                <a:solidFill>
                  <a:srgbClr val="000000"/>
                </a:solidFill>
                <a:ea typeface="黑体" panose="02010609060101010101" pitchFamily="49" charset="-122"/>
              </a:rPr>
              <a:t>Work∶=Available; </a:t>
            </a:r>
          </a:p>
          <a:p>
            <a:pPr algn="just" eaLnBrk="1" hangingPunct="1">
              <a:lnSpc>
                <a:spcPct val="120000"/>
              </a:lnSpc>
              <a:spcBef>
                <a:spcPct val="50000"/>
              </a:spcBef>
              <a:buFont typeface="Wingdings" panose="05000000000000000000" pitchFamily="2" charset="2"/>
              <a:buChar char="Ø"/>
            </a:pPr>
            <a:r>
              <a:rPr kumimoji="1" lang="en-US" altLang="zh-CN" sz="2800">
                <a:solidFill>
                  <a:srgbClr val="000000"/>
                </a:solidFill>
                <a:ea typeface="黑体" panose="02010609060101010101" pitchFamily="49" charset="-122"/>
              </a:rPr>
              <a:t>Finish: </a:t>
            </a:r>
            <a:r>
              <a:rPr kumimoji="1" lang="zh-CN" altLang="en-US" sz="2800">
                <a:solidFill>
                  <a:srgbClr val="000000"/>
                </a:solidFill>
                <a:ea typeface="黑体" panose="02010609060101010101" pitchFamily="49" charset="-122"/>
              </a:rPr>
              <a:t>它表示系统是否有足够的资源分配给进程，使之运行完成。开始时先做</a:t>
            </a:r>
            <a:r>
              <a:rPr kumimoji="1" lang="en-US" altLang="zh-CN" sz="2800">
                <a:solidFill>
                  <a:srgbClr val="000000"/>
                </a:solidFill>
                <a:ea typeface="黑体" panose="02010609060101010101" pitchFamily="49" charset="-122"/>
              </a:rPr>
              <a:t>Finish</a:t>
            </a:r>
            <a:r>
              <a:rPr kumimoji="1" lang="zh-CN" altLang="en-US" sz="2800">
                <a:solidFill>
                  <a:srgbClr val="000000"/>
                </a:solidFill>
                <a:ea typeface="黑体" panose="02010609060101010101" pitchFamily="49" charset="-122"/>
              </a:rPr>
              <a:t>［</a:t>
            </a:r>
            <a:r>
              <a:rPr kumimoji="1" lang="en-US" altLang="zh-CN" sz="2800">
                <a:solidFill>
                  <a:srgbClr val="000000"/>
                </a:solidFill>
                <a:ea typeface="黑体" panose="02010609060101010101" pitchFamily="49" charset="-122"/>
              </a:rPr>
              <a:t>i</a:t>
            </a:r>
            <a:r>
              <a:rPr kumimoji="1" lang="zh-CN" altLang="en-US" sz="2800">
                <a:solidFill>
                  <a:srgbClr val="000000"/>
                </a:solidFill>
                <a:ea typeface="黑体" panose="02010609060101010101" pitchFamily="49" charset="-122"/>
              </a:rPr>
              <a:t>］∶</a:t>
            </a:r>
            <a:r>
              <a:rPr kumimoji="1" lang="en-US" altLang="zh-CN" sz="2800">
                <a:solidFill>
                  <a:srgbClr val="000000"/>
                </a:solidFill>
                <a:ea typeface="黑体" panose="02010609060101010101" pitchFamily="49" charset="-122"/>
              </a:rPr>
              <a:t>=false; </a:t>
            </a:r>
            <a:r>
              <a:rPr kumimoji="1" lang="zh-CN" altLang="en-US" sz="2800">
                <a:solidFill>
                  <a:srgbClr val="000000"/>
                </a:solidFill>
                <a:ea typeface="黑体" panose="02010609060101010101" pitchFamily="49" charset="-122"/>
              </a:rPr>
              <a:t>当有足够资源分配给进程时， 再令</a:t>
            </a:r>
            <a:r>
              <a:rPr kumimoji="1" lang="en-US" altLang="zh-CN" sz="2800">
                <a:solidFill>
                  <a:srgbClr val="000000"/>
                </a:solidFill>
                <a:ea typeface="黑体" panose="02010609060101010101" pitchFamily="49" charset="-122"/>
              </a:rPr>
              <a:t>Finish</a:t>
            </a:r>
            <a:r>
              <a:rPr kumimoji="1" lang="zh-CN" altLang="en-US" sz="2800">
                <a:solidFill>
                  <a:srgbClr val="000000"/>
                </a:solidFill>
                <a:ea typeface="黑体" panose="02010609060101010101" pitchFamily="49" charset="-122"/>
              </a:rPr>
              <a:t>［</a:t>
            </a:r>
            <a:r>
              <a:rPr kumimoji="1" lang="en-US" altLang="zh-CN" sz="2800">
                <a:solidFill>
                  <a:srgbClr val="000000"/>
                </a:solidFill>
                <a:ea typeface="黑体" panose="02010609060101010101" pitchFamily="49" charset="-122"/>
              </a:rPr>
              <a:t>i</a:t>
            </a:r>
            <a:r>
              <a:rPr kumimoji="1" lang="zh-CN" altLang="en-US" sz="2800">
                <a:solidFill>
                  <a:srgbClr val="000000"/>
                </a:solidFill>
                <a:ea typeface="黑体" panose="02010609060101010101" pitchFamily="49" charset="-122"/>
              </a:rPr>
              <a:t>］∶</a:t>
            </a:r>
            <a:r>
              <a:rPr kumimoji="1" lang="en-US" altLang="zh-CN" sz="2800">
                <a:solidFill>
                  <a:srgbClr val="000000"/>
                </a:solidFill>
                <a:ea typeface="黑体" panose="02010609060101010101" pitchFamily="49" charset="-122"/>
              </a:rPr>
              <a:t>=true</a:t>
            </a:r>
            <a:r>
              <a:rPr kumimoji="1" lang="zh-CN" altLang="en-US" sz="2800">
                <a:solidFill>
                  <a:srgbClr val="000000"/>
                </a:solidFill>
                <a:ea typeface="黑体" panose="02010609060101010101" pitchFamily="49" charset="-122"/>
              </a:rPr>
              <a:t>。 </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4933">
                                            <p:txEl>
                                              <p:pRg st="0" end="0"/>
                                            </p:txEl>
                                          </p:spTgt>
                                        </p:tgtEl>
                                        <p:attrNameLst>
                                          <p:attrName>style.visibility</p:attrName>
                                        </p:attrNameLst>
                                      </p:cBhvr>
                                      <p:to>
                                        <p:strVal val="visible"/>
                                      </p:to>
                                    </p:set>
                                    <p:animEffect transition="in" filter="checkerboard(across)">
                                      <p:cBhvr>
                                        <p:cTn id="7" dur="500"/>
                                        <p:tgtEl>
                                          <p:spTgt spid="1249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24933">
                                            <p:txEl>
                                              <p:pRg st="1" end="1"/>
                                            </p:txEl>
                                          </p:spTgt>
                                        </p:tgtEl>
                                        <p:attrNameLst>
                                          <p:attrName>style.visibility</p:attrName>
                                        </p:attrNameLst>
                                      </p:cBhvr>
                                      <p:to>
                                        <p:strVal val="visible"/>
                                      </p:to>
                                    </p:set>
                                    <p:animEffect transition="in" filter="checkerboard(across)">
                                      <p:cBhvr>
                                        <p:cTn id="12" dur="500"/>
                                        <p:tgtEl>
                                          <p:spTgt spid="12493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24933">
                                            <p:txEl>
                                              <p:pRg st="2" end="2"/>
                                            </p:txEl>
                                          </p:spTgt>
                                        </p:tgtEl>
                                        <p:attrNameLst>
                                          <p:attrName>style.visibility</p:attrName>
                                        </p:attrNameLst>
                                      </p:cBhvr>
                                      <p:to>
                                        <p:strVal val="visible"/>
                                      </p:to>
                                    </p:set>
                                    <p:animEffect transition="in" filter="checkerboard(across)">
                                      <p:cBhvr>
                                        <p:cTn id="17" dur="500"/>
                                        <p:tgtEl>
                                          <p:spTgt spid="1249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Text Box 4"/>
          <p:cNvSpPr txBox="1">
            <a:spLocks noChangeArrowheads="1"/>
          </p:cNvSpPr>
          <p:nvPr/>
        </p:nvSpPr>
        <p:spPr bwMode="auto">
          <a:xfrm>
            <a:off x="609600" y="533400"/>
            <a:ext cx="8001000" cy="480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0850" indent="-450850" eaLnBrk="0" hangingPunct="0">
              <a:defRPr sz="3600">
                <a:solidFill>
                  <a:schemeClr val="tx2"/>
                </a:solidFill>
                <a:latin typeface="Times New Roman" panose="02020603050405020304" pitchFamily="18" charset="0"/>
                <a:ea typeface="宋体" panose="02010600030101010101" pitchFamily="2" charset="-122"/>
              </a:defRPr>
            </a:lvl1pPr>
            <a:lvl2pPr marL="804863" indent="63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pPr>
            <a:r>
              <a:rPr kumimoji="1" lang="en-US" altLang="zh-CN" sz="2400">
                <a:solidFill>
                  <a:srgbClr val="000000"/>
                </a:solidFill>
                <a:ea typeface="黑体" panose="02010609060101010101" pitchFamily="49" charset="-122"/>
              </a:rPr>
              <a:t> ② </a:t>
            </a:r>
            <a:r>
              <a:rPr kumimoji="1" lang="zh-CN" altLang="en-US" sz="2400">
                <a:solidFill>
                  <a:srgbClr val="000000"/>
                </a:solidFill>
                <a:ea typeface="黑体" panose="02010609060101010101" pitchFamily="49" charset="-122"/>
              </a:rPr>
              <a:t>从进程集合中找到一个能满足下述条件的进程： </a:t>
            </a:r>
          </a:p>
          <a:p>
            <a:pPr algn="just" eaLnBrk="1" hangingPunct="1">
              <a:lnSpc>
                <a:spcPct val="130000"/>
              </a:lnSpc>
              <a:spcBef>
                <a:spcPct val="50000"/>
              </a:spcBef>
              <a:buFont typeface="Wingdings" panose="05000000000000000000" pitchFamily="2" charset="2"/>
              <a:buChar char="Ø"/>
            </a:pPr>
            <a:r>
              <a:rPr kumimoji="1" lang="en-US" altLang="zh-CN" sz="2400">
                <a:solidFill>
                  <a:srgbClr val="000000"/>
                </a:solidFill>
                <a:ea typeface="黑体" panose="02010609060101010101" pitchFamily="49" charset="-122"/>
              </a:rPr>
              <a:t>Finish</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i</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=false; </a:t>
            </a:r>
          </a:p>
          <a:p>
            <a:pPr algn="just" eaLnBrk="1" hangingPunct="1">
              <a:lnSpc>
                <a:spcPct val="130000"/>
              </a:lnSpc>
              <a:spcBef>
                <a:spcPct val="50000"/>
              </a:spcBef>
              <a:buFont typeface="Wingdings" panose="05000000000000000000" pitchFamily="2" charset="2"/>
              <a:buChar char="Ø"/>
            </a:pPr>
            <a:r>
              <a:rPr kumimoji="1" lang="en-US" altLang="zh-CN" sz="2400">
                <a:solidFill>
                  <a:srgbClr val="000000"/>
                </a:solidFill>
                <a:ea typeface="黑体" panose="02010609060101010101" pitchFamily="49" charset="-122"/>
              </a:rPr>
              <a:t>Need</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i,j</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Work</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j</a:t>
            </a:r>
            <a:r>
              <a:rPr kumimoji="1" lang="zh-CN" altLang="en-US" sz="2400">
                <a:solidFill>
                  <a:srgbClr val="000000"/>
                </a:solidFill>
                <a:ea typeface="黑体" panose="02010609060101010101" pitchFamily="49" charset="-122"/>
              </a:rPr>
              <a:t>］； 若找到， 执行步骤</a:t>
            </a:r>
            <a:r>
              <a:rPr kumimoji="1" lang="en-US" altLang="en-US" sz="2400">
                <a:solidFill>
                  <a:srgbClr val="000000"/>
                </a:solidFill>
              </a:rPr>
              <a:t>③</a:t>
            </a:r>
            <a:r>
              <a:rPr kumimoji="1" lang="zh-CN" altLang="en-US" sz="2400">
                <a:solidFill>
                  <a:srgbClr val="000000"/>
                </a:solidFill>
                <a:ea typeface="黑体" panose="02010609060101010101" pitchFamily="49" charset="-122"/>
              </a:rPr>
              <a:t>， 否则，执行步骤</a:t>
            </a:r>
            <a:r>
              <a:rPr kumimoji="1" lang="en-US" altLang="en-US" sz="2400">
                <a:solidFill>
                  <a:srgbClr val="000000"/>
                </a:solidFill>
              </a:rPr>
              <a:t>④</a:t>
            </a:r>
            <a:r>
              <a:rPr kumimoji="1" lang="zh-CN" altLang="en-US" sz="2400">
                <a:solidFill>
                  <a:srgbClr val="000000"/>
                </a:solidFill>
                <a:ea typeface="黑体" panose="02010609060101010101" pitchFamily="49" charset="-122"/>
              </a:rPr>
              <a:t>。</a:t>
            </a:r>
          </a:p>
          <a:p>
            <a:pPr algn="just" eaLnBrk="1" hangingPunct="1">
              <a:lnSpc>
                <a:spcPct val="130000"/>
              </a:lnSpc>
              <a:spcBef>
                <a:spcPct val="50000"/>
              </a:spcBef>
            </a:pPr>
            <a:r>
              <a:rPr kumimoji="1" lang="zh-CN" altLang="en-US" sz="2400">
                <a:solidFill>
                  <a:srgbClr val="000000"/>
                </a:solidFill>
                <a:ea typeface="黑体" panose="02010609060101010101" pitchFamily="49" charset="-122"/>
              </a:rPr>
              <a:t> </a:t>
            </a:r>
            <a:r>
              <a:rPr kumimoji="1" lang="en-US" altLang="en-US" sz="2400">
                <a:solidFill>
                  <a:srgbClr val="000000"/>
                </a:solidFill>
              </a:rPr>
              <a:t>③</a:t>
            </a:r>
            <a:r>
              <a:rPr kumimoji="1" lang="zh-CN" altLang="en-US" sz="2400">
                <a:solidFill>
                  <a:srgbClr val="000000"/>
                </a:solidFill>
              </a:rPr>
              <a:t> </a:t>
            </a:r>
            <a:r>
              <a:rPr kumimoji="1" lang="zh-CN" altLang="en-US" sz="2400">
                <a:solidFill>
                  <a:srgbClr val="000000"/>
                </a:solidFill>
                <a:ea typeface="黑体" panose="02010609060101010101" pitchFamily="49" charset="-122"/>
              </a:rPr>
              <a:t>当进程</a:t>
            </a:r>
            <a:r>
              <a:rPr kumimoji="1" lang="en-US" altLang="zh-CN" sz="2400">
                <a:solidFill>
                  <a:srgbClr val="000000"/>
                </a:solidFill>
                <a:ea typeface="黑体" panose="02010609060101010101" pitchFamily="49" charset="-122"/>
              </a:rPr>
              <a:t>P</a:t>
            </a:r>
            <a:r>
              <a:rPr kumimoji="1" lang="en-US" altLang="zh-CN" sz="2400" baseline="-25000">
                <a:solidFill>
                  <a:srgbClr val="000000"/>
                </a:solidFill>
                <a:ea typeface="黑体" panose="02010609060101010101" pitchFamily="49" charset="-122"/>
              </a:rPr>
              <a:t>i</a:t>
            </a:r>
            <a:r>
              <a:rPr kumimoji="1" lang="zh-CN" altLang="en-US" sz="2400">
                <a:solidFill>
                  <a:srgbClr val="000000"/>
                </a:solidFill>
                <a:ea typeface="黑体" panose="02010609060101010101" pitchFamily="49" charset="-122"/>
              </a:rPr>
              <a:t>获得资源后，可顺利执行，直至完成，并释放出分配给它的资源，故应执行：</a:t>
            </a:r>
          </a:p>
          <a:p>
            <a:pPr lvl="1" algn="just" eaLnBrk="1" hangingPunct="1">
              <a:lnSpc>
                <a:spcPct val="130000"/>
              </a:lnSpc>
              <a:spcBef>
                <a:spcPct val="50000"/>
              </a:spcBef>
            </a:pPr>
            <a:r>
              <a:rPr kumimoji="1" lang="zh-CN" altLang="en-US" sz="2400">
                <a:solidFill>
                  <a:srgbClr val="000000"/>
                </a:solidFill>
                <a:ea typeface="黑体" panose="02010609060101010101" pitchFamily="49" charset="-122"/>
              </a:rPr>
              <a:t> </a:t>
            </a:r>
            <a:r>
              <a:rPr kumimoji="1" lang="en-US" altLang="zh-CN" sz="2400">
                <a:solidFill>
                  <a:srgbClr val="000000"/>
                </a:solidFill>
                <a:ea typeface="黑体" panose="02010609060101010101" pitchFamily="49" charset="-122"/>
              </a:rPr>
              <a:t>Work</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j</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=Work</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j</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+Allocation</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i,j</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a:t>
            </a:r>
          </a:p>
          <a:p>
            <a:pPr lvl="1" algn="just" eaLnBrk="1" hangingPunct="1">
              <a:lnSpc>
                <a:spcPct val="130000"/>
              </a:lnSpc>
              <a:spcBef>
                <a:spcPct val="50000"/>
              </a:spcBef>
            </a:pPr>
            <a:r>
              <a:rPr kumimoji="1" lang="en-US" altLang="zh-CN" sz="2400">
                <a:solidFill>
                  <a:srgbClr val="000000"/>
                </a:solidFill>
                <a:ea typeface="黑体" panose="02010609060101010101" pitchFamily="49" charset="-122"/>
              </a:rPr>
              <a:t>  Finish</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i</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=true;  </a:t>
            </a:r>
            <a:r>
              <a:rPr kumimoji="1" lang="zh-CN" altLang="en-US" sz="2400">
                <a:solidFill>
                  <a:srgbClr val="000000"/>
                </a:solidFill>
                <a:ea typeface="黑体" panose="02010609060101010101" pitchFamily="49" charset="-122"/>
              </a:rPr>
              <a:t>转步骤 </a:t>
            </a:r>
            <a:r>
              <a:rPr kumimoji="1" lang="zh-CN" altLang="en-US" sz="2400">
                <a:solidFill>
                  <a:srgbClr val="000000"/>
                </a:solidFill>
              </a:rPr>
              <a:t>② ；</a:t>
            </a:r>
          </a:p>
        </p:txBody>
      </p:sp>
      <p:sp>
        <p:nvSpPr>
          <p:cNvPr id="123909" name="Text Box 5"/>
          <p:cNvSpPr txBox="1">
            <a:spLocks noChangeArrowheads="1"/>
          </p:cNvSpPr>
          <p:nvPr/>
        </p:nvSpPr>
        <p:spPr bwMode="auto">
          <a:xfrm>
            <a:off x="539750" y="5300663"/>
            <a:ext cx="81534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40000"/>
              </a:lnSpc>
              <a:spcBef>
                <a:spcPct val="50000"/>
              </a:spcBef>
            </a:pPr>
            <a:r>
              <a:rPr kumimoji="1" lang="en-US" altLang="zh-CN" sz="2400">
                <a:solidFill>
                  <a:srgbClr val="000000"/>
                </a:solidFill>
                <a:ea typeface="黑体" panose="02010609060101010101" pitchFamily="49" charset="-122"/>
              </a:rPr>
              <a:t> </a:t>
            </a:r>
            <a:r>
              <a:rPr kumimoji="1" lang="en-US" altLang="en-US" sz="2400">
                <a:solidFill>
                  <a:srgbClr val="000000"/>
                </a:solidFill>
              </a:rPr>
              <a:t>④</a:t>
            </a:r>
            <a:r>
              <a:rPr kumimoji="1" lang="en-US" altLang="zh-CN" sz="2400">
                <a:solidFill>
                  <a:srgbClr val="000000"/>
                </a:solidFill>
              </a:rPr>
              <a:t> </a:t>
            </a:r>
            <a:r>
              <a:rPr kumimoji="1" lang="zh-CN" altLang="en-US" sz="2400">
                <a:solidFill>
                  <a:srgbClr val="000000"/>
                </a:solidFill>
                <a:ea typeface="黑体" panose="02010609060101010101" pitchFamily="49" charset="-122"/>
              </a:rPr>
              <a:t>如果所有进程的</a:t>
            </a:r>
            <a:r>
              <a:rPr kumimoji="1" lang="en-US" altLang="zh-CN" sz="2400">
                <a:solidFill>
                  <a:srgbClr val="000000"/>
                </a:solidFill>
                <a:ea typeface="黑体" panose="02010609060101010101" pitchFamily="49" charset="-122"/>
              </a:rPr>
              <a:t>Finish</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i</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=true</a:t>
            </a:r>
            <a:r>
              <a:rPr kumimoji="1" lang="zh-CN" altLang="en-US" sz="2400">
                <a:solidFill>
                  <a:srgbClr val="000000"/>
                </a:solidFill>
                <a:ea typeface="黑体" panose="02010609060101010101" pitchFamily="49" charset="-122"/>
              </a:rPr>
              <a:t>都满足， 则表示系统处于安全状态；否则，系统处于不安全状态。 </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3908">
                                            <p:txEl>
                                              <p:pRg st="0" end="0"/>
                                            </p:txEl>
                                          </p:spTgt>
                                        </p:tgtEl>
                                        <p:attrNameLst>
                                          <p:attrName>style.visibility</p:attrName>
                                        </p:attrNameLst>
                                      </p:cBhvr>
                                      <p:to>
                                        <p:strVal val="visible"/>
                                      </p:to>
                                    </p:set>
                                    <p:animEffect transition="in" filter="box(in)">
                                      <p:cBhvr>
                                        <p:cTn id="7" dur="500"/>
                                        <p:tgtEl>
                                          <p:spTgt spid="1239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3908">
                                            <p:txEl>
                                              <p:pRg st="1" end="1"/>
                                            </p:txEl>
                                          </p:spTgt>
                                        </p:tgtEl>
                                        <p:attrNameLst>
                                          <p:attrName>style.visibility</p:attrName>
                                        </p:attrNameLst>
                                      </p:cBhvr>
                                      <p:to>
                                        <p:strVal val="visible"/>
                                      </p:to>
                                    </p:set>
                                    <p:animEffect transition="in" filter="box(in)">
                                      <p:cBhvr>
                                        <p:cTn id="12" dur="500"/>
                                        <p:tgtEl>
                                          <p:spTgt spid="1239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23908">
                                            <p:txEl>
                                              <p:pRg st="2" end="2"/>
                                            </p:txEl>
                                          </p:spTgt>
                                        </p:tgtEl>
                                        <p:attrNameLst>
                                          <p:attrName>style.visibility</p:attrName>
                                        </p:attrNameLst>
                                      </p:cBhvr>
                                      <p:to>
                                        <p:strVal val="visible"/>
                                      </p:to>
                                    </p:set>
                                    <p:animEffect transition="in" filter="box(in)">
                                      <p:cBhvr>
                                        <p:cTn id="17" dur="500"/>
                                        <p:tgtEl>
                                          <p:spTgt spid="1239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123908">
                                            <p:txEl>
                                              <p:pRg st="3" end="3"/>
                                            </p:txEl>
                                          </p:spTgt>
                                        </p:tgtEl>
                                        <p:attrNameLst>
                                          <p:attrName>style.visibility</p:attrName>
                                        </p:attrNameLst>
                                      </p:cBhvr>
                                      <p:to>
                                        <p:strVal val="visible"/>
                                      </p:to>
                                    </p:set>
                                    <p:animEffect transition="in" filter="diamond(in)">
                                      <p:cBhvr>
                                        <p:cTn id="22" dur="2000"/>
                                        <p:tgtEl>
                                          <p:spTgt spid="12390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123908">
                                            <p:txEl>
                                              <p:pRg st="4" end="4"/>
                                            </p:txEl>
                                          </p:spTgt>
                                        </p:tgtEl>
                                        <p:attrNameLst>
                                          <p:attrName>style.visibility</p:attrName>
                                        </p:attrNameLst>
                                      </p:cBhvr>
                                      <p:to>
                                        <p:strVal val="visible"/>
                                      </p:to>
                                    </p:set>
                                    <p:animEffect transition="in" filter="diamond(in)">
                                      <p:cBhvr>
                                        <p:cTn id="27" dur="2000"/>
                                        <p:tgtEl>
                                          <p:spTgt spid="12390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123908">
                                            <p:txEl>
                                              <p:pRg st="5" end="5"/>
                                            </p:txEl>
                                          </p:spTgt>
                                        </p:tgtEl>
                                        <p:attrNameLst>
                                          <p:attrName>style.visibility</p:attrName>
                                        </p:attrNameLst>
                                      </p:cBhvr>
                                      <p:to>
                                        <p:strVal val="visible"/>
                                      </p:to>
                                    </p:set>
                                    <p:animEffect transition="in" filter="diamond(in)">
                                      <p:cBhvr>
                                        <p:cTn id="32" dur="2000"/>
                                        <p:tgtEl>
                                          <p:spTgt spid="12390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123909"/>
                                        </p:tgtEl>
                                        <p:attrNameLst>
                                          <p:attrName>style.visibility</p:attrName>
                                        </p:attrNameLst>
                                      </p:cBhvr>
                                      <p:to>
                                        <p:strVal val="visible"/>
                                      </p:to>
                                    </p:set>
                                    <p:animEffect transition="in" filter="diamond(in)">
                                      <p:cBhvr>
                                        <p:cTn id="37" dur="2000"/>
                                        <p:tgtEl>
                                          <p:spTgt spid="123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9"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4"/>
          <p:cNvSpPr txBox="1">
            <a:spLocks noChangeArrowheads="1"/>
          </p:cNvSpPr>
          <p:nvPr/>
        </p:nvSpPr>
        <p:spPr bwMode="auto">
          <a:xfrm>
            <a:off x="755650" y="981075"/>
            <a:ext cx="3025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sz="2400">
                <a:solidFill>
                  <a:srgbClr val="000000"/>
                </a:solidFill>
              </a:rPr>
              <a:t>银行家算法流程图：</a:t>
            </a:r>
          </a:p>
        </p:txBody>
      </p:sp>
      <p:sp>
        <p:nvSpPr>
          <p:cNvPr id="311301" name="Rectangle 5"/>
          <p:cNvSpPr>
            <a:spLocks noChangeArrowheads="1"/>
          </p:cNvSpPr>
          <p:nvPr/>
        </p:nvSpPr>
        <p:spPr bwMode="auto">
          <a:xfrm>
            <a:off x="2268538" y="1890713"/>
            <a:ext cx="3754437" cy="466725"/>
          </a:xfrm>
          <a:prstGeom prst="rect">
            <a:avLst/>
          </a:prstGeom>
          <a:solidFill>
            <a:srgbClr val="CCFFFF">
              <a:alpha val="63136"/>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r>
              <a:rPr kumimoji="1" lang="en-US" altLang="zh-CN" sz="2400">
                <a:solidFill>
                  <a:srgbClr val="000000"/>
                </a:solidFill>
              </a:rPr>
              <a:t>Requesti</a:t>
            </a:r>
            <a:r>
              <a:rPr kumimoji="1" lang="zh-CN" altLang="en-US" sz="2400">
                <a:solidFill>
                  <a:srgbClr val="000000"/>
                </a:solidFill>
              </a:rPr>
              <a:t>［</a:t>
            </a:r>
            <a:r>
              <a:rPr kumimoji="1" lang="en-US" altLang="zh-CN" sz="2400">
                <a:solidFill>
                  <a:srgbClr val="000000"/>
                </a:solidFill>
              </a:rPr>
              <a:t>j</a:t>
            </a:r>
            <a:r>
              <a:rPr kumimoji="1" lang="zh-CN" altLang="en-US" sz="2400">
                <a:solidFill>
                  <a:srgbClr val="000000"/>
                </a:solidFill>
              </a:rPr>
              <a:t>］≤</a:t>
            </a:r>
            <a:r>
              <a:rPr kumimoji="1" lang="en-US" altLang="zh-CN" sz="2400">
                <a:solidFill>
                  <a:srgbClr val="000000"/>
                </a:solidFill>
              </a:rPr>
              <a:t>Need</a:t>
            </a:r>
            <a:r>
              <a:rPr kumimoji="1" lang="zh-CN" altLang="en-US" sz="2400">
                <a:solidFill>
                  <a:srgbClr val="000000"/>
                </a:solidFill>
              </a:rPr>
              <a:t>［</a:t>
            </a:r>
            <a:r>
              <a:rPr kumimoji="1" lang="en-US" altLang="zh-CN" sz="2400">
                <a:solidFill>
                  <a:srgbClr val="000000"/>
                </a:solidFill>
              </a:rPr>
              <a:t>i,j</a:t>
            </a:r>
            <a:r>
              <a:rPr kumimoji="1" lang="zh-CN" altLang="en-US" sz="2400">
                <a:solidFill>
                  <a:srgbClr val="000000"/>
                </a:solidFill>
              </a:rPr>
              <a:t>］</a:t>
            </a:r>
          </a:p>
        </p:txBody>
      </p:sp>
      <p:sp>
        <p:nvSpPr>
          <p:cNvPr id="311302" name="Rectangle 6"/>
          <p:cNvSpPr>
            <a:spLocks noChangeArrowheads="1"/>
          </p:cNvSpPr>
          <p:nvPr/>
        </p:nvSpPr>
        <p:spPr bwMode="auto">
          <a:xfrm>
            <a:off x="2051050" y="2781300"/>
            <a:ext cx="4133850" cy="466725"/>
          </a:xfrm>
          <a:prstGeom prst="rect">
            <a:avLst/>
          </a:prstGeom>
          <a:solidFill>
            <a:srgbClr val="CCFFFF">
              <a:alpha val="63136"/>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r>
              <a:rPr kumimoji="1" lang="en-US" altLang="zh-CN" sz="2400">
                <a:solidFill>
                  <a:srgbClr val="000000"/>
                </a:solidFill>
              </a:rPr>
              <a:t>Requesti</a:t>
            </a:r>
            <a:r>
              <a:rPr kumimoji="1" lang="zh-CN" altLang="en-US" sz="2400">
                <a:solidFill>
                  <a:srgbClr val="000000"/>
                </a:solidFill>
              </a:rPr>
              <a:t>［</a:t>
            </a:r>
            <a:r>
              <a:rPr kumimoji="1" lang="en-US" altLang="zh-CN" sz="2400">
                <a:solidFill>
                  <a:srgbClr val="000000"/>
                </a:solidFill>
              </a:rPr>
              <a:t>j</a:t>
            </a:r>
            <a:r>
              <a:rPr kumimoji="1" lang="zh-CN" altLang="en-US" sz="2400">
                <a:solidFill>
                  <a:srgbClr val="000000"/>
                </a:solidFill>
              </a:rPr>
              <a:t>］≤</a:t>
            </a:r>
            <a:r>
              <a:rPr kumimoji="1" lang="en-US" altLang="zh-CN" sz="2400">
                <a:solidFill>
                  <a:srgbClr val="000000"/>
                </a:solidFill>
              </a:rPr>
              <a:t>Available</a:t>
            </a:r>
            <a:r>
              <a:rPr kumimoji="1" lang="zh-CN" altLang="en-US" sz="2400">
                <a:solidFill>
                  <a:srgbClr val="000000"/>
                </a:solidFill>
              </a:rPr>
              <a:t>［</a:t>
            </a:r>
            <a:r>
              <a:rPr kumimoji="1" lang="en-US" altLang="zh-CN" sz="2400">
                <a:solidFill>
                  <a:srgbClr val="000000"/>
                </a:solidFill>
              </a:rPr>
              <a:t>j</a:t>
            </a:r>
            <a:r>
              <a:rPr kumimoji="1" lang="zh-CN" altLang="en-US" sz="2400">
                <a:solidFill>
                  <a:srgbClr val="000000"/>
                </a:solidFill>
              </a:rPr>
              <a:t>］</a:t>
            </a:r>
          </a:p>
        </p:txBody>
      </p:sp>
      <p:sp>
        <p:nvSpPr>
          <p:cNvPr id="311303" name="Rectangle 7"/>
          <p:cNvSpPr>
            <a:spLocks noChangeArrowheads="1"/>
          </p:cNvSpPr>
          <p:nvPr/>
        </p:nvSpPr>
        <p:spPr bwMode="auto">
          <a:xfrm>
            <a:off x="1270000" y="3573463"/>
            <a:ext cx="5680075" cy="466725"/>
          </a:xfrm>
          <a:prstGeom prst="rect">
            <a:avLst/>
          </a:prstGeom>
          <a:solidFill>
            <a:srgbClr val="CCFFFF">
              <a:alpha val="63136"/>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r>
              <a:rPr kumimoji="1" lang="zh-CN" altLang="en-US" sz="2400">
                <a:solidFill>
                  <a:srgbClr val="000000"/>
                </a:solidFill>
              </a:rPr>
              <a:t>试探着把资源分配给进程，修改数据结构</a:t>
            </a:r>
          </a:p>
        </p:txBody>
      </p:sp>
      <p:sp>
        <p:nvSpPr>
          <p:cNvPr id="311304" name="Rectangle 8"/>
          <p:cNvSpPr>
            <a:spLocks noChangeArrowheads="1"/>
          </p:cNvSpPr>
          <p:nvPr/>
        </p:nvSpPr>
        <p:spPr bwMode="auto">
          <a:xfrm>
            <a:off x="2938463" y="4402138"/>
            <a:ext cx="2327275" cy="466725"/>
          </a:xfrm>
          <a:prstGeom prst="rect">
            <a:avLst/>
          </a:prstGeom>
          <a:solidFill>
            <a:srgbClr val="CCFFFF">
              <a:alpha val="63136"/>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r>
              <a:rPr kumimoji="1" lang="zh-CN" altLang="en-US" sz="2400">
                <a:solidFill>
                  <a:srgbClr val="000000"/>
                </a:solidFill>
              </a:rPr>
              <a:t>安全性算法检查</a:t>
            </a:r>
          </a:p>
        </p:txBody>
      </p:sp>
      <p:sp>
        <p:nvSpPr>
          <p:cNvPr id="311307" name="Line 11"/>
          <p:cNvSpPr>
            <a:spLocks noChangeShapeType="1"/>
          </p:cNvSpPr>
          <p:nvPr/>
        </p:nvSpPr>
        <p:spPr bwMode="auto">
          <a:xfrm>
            <a:off x="4140200" y="2349500"/>
            <a:ext cx="0" cy="433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08" name="Line 12"/>
          <p:cNvSpPr>
            <a:spLocks noChangeShapeType="1"/>
          </p:cNvSpPr>
          <p:nvPr/>
        </p:nvSpPr>
        <p:spPr bwMode="auto">
          <a:xfrm>
            <a:off x="4129088" y="323532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09" name="Line 13"/>
          <p:cNvSpPr>
            <a:spLocks noChangeShapeType="1"/>
          </p:cNvSpPr>
          <p:nvPr/>
        </p:nvSpPr>
        <p:spPr bwMode="auto">
          <a:xfrm>
            <a:off x="4111625" y="4043363"/>
            <a:ext cx="0"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1301"/>
                                        </p:tgtEl>
                                        <p:attrNameLst>
                                          <p:attrName>style.visibility</p:attrName>
                                        </p:attrNameLst>
                                      </p:cBhvr>
                                      <p:to>
                                        <p:strVal val="visible"/>
                                      </p:to>
                                    </p:set>
                                    <p:animEffect transition="in" filter="box(in)">
                                      <p:cBhvr>
                                        <p:cTn id="7" dur="500"/>
                                        <p:tgtEl>
                                          <p:spTgt spid="3113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11307"/>
                                        </p:tgtEl>
                                        <p:attrNameLst>
                                          <p:attrName>style.visibility</p:attrName>
                                        </p:attrNameLst>
                                      </p:cBhvr>
                                      <p:to>
                                        <p:strVal val="visible"/>
                                      </p:to>
                                    </p:set>
                                    <p:animEffect transition="in" filter="box(in)">
                                      <p:cBhvr>
                                        <p:cTn id="12" dur="500"/>
                                        <p:tgtEl>
                                          <p:spTgt spid="3113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11302"/>
                                        </p:tgtEl>
                                        <p:attrNameLst>
                                          <p:attrName>style.visibility</p:attrName>
                                        </p:attrNameLst>
                                      </p:cBhvr>
                                      <p:to>
                                        <p:strVal val="visible"/>
                                      </p:to>
                                    </p:set>
                                    <p:animEffect transition="in" filter="box(in)">
                                      <p:cBhvr>
                                        <p:cTn id="17" dur="500"/>
                                        <p:tgtEl>
                                          <p:spTgt spid="3113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11308"/>
                                        </p:tgtEl>
                                        <p:attrNameLst>
                                          <p:attrName>style.visibility</p:attrName>
                                        </p:attrNameLst>
                                      </p:cBhvr>
                                      <p:to>
                                        <p:strVal val="visible"/>
                                      </p:to>
                                    </p:set>
                                    <p:animEffect transition="in" filter="box(in)">
                                      <p:cBhvr>
                                        <p:cTn id="22" dur="500"/>
                                        <p:tgtEl>
                                          <p:spTgt spid="3113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11303"/>
                                        </p:tgtEl>
                                        <p:attrNameLst>
                                          <p:attrName>style.visibility</p:attrName>
                                        </p:attrNameLst>
                                      </p:cBhvr>
                                      <p:to>
                                        <p:strVal val="visible"/>
                                      </p:to>
                                    </p:set>
                                    <p:animEffect transition="in" filter="box(in)">
                                      <p:cBhvr>
                                        <p:cTn id="27" dur="500"/>
                                        <p:tgtEl>
                                          <p:spTgt spid="3113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11309"/>
                                        </p:tgtEl>
                                        <p:attrNameLst>
                                          <p:attrName>style.visibility</p:attrName>
                                        </p:attrNameLst>
                                      </p:cBhvr>
                                      <p:to>
                                        <p:strVal val="visible"/>
                                      </p:to>
                                    </p:set>
                                    <p:animEffect transition="in" filter="box(in)">
                                      <p:cBhvr>
                                        <p:cTn id="32" dur="500"/>
                                        <p:tgtEl>
                                          <p:spTgt spid="3113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11304"/>
                                        </p:tgtEl>
                                        <p:attrNameLst>
                                          <p:attrName>style.visibility</p:attrName>
                                        </p:attrNameLst>
                                      </p:cBhvr>
                                      <p:to>
                                        <p:strVal val="visible"/>
                                      </p:to>
                                    </p:set>
                                    <p:animEffect transition="in" filter="box(in)">
                                      <p:cBhvr>
                                        <p:cTn id="37" dur="500"/>
                                        <p:tgtEl>
                                          <p:spTgt spid="311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1" grpId="0" animBg="1"/>
      <p:bldP spid="311302" grpId="0" animBg="1"/>
      <p:bldP spid="311303" grpId="0" animBg="1"/>
      <p:bldP spid="311304" grpId="0" animBg="1"/>
      <p:bldP spid="311307" grpId="0" animBg="1"/>
      <p:bldP spid="311308" grpId="0" animBg="1"/>
      <p:bldP spid="311309"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4"/>
          <p:cNvSpPr txBox="1">
            <a:spLocks noChangeArrowheads="1"/>
          </p:cNvSpPr>
          <p:nvPr/>
        </p:nvSpPr>
        <p:spPr bwMode="auto">
          <a:xfrm>
            <a:off x="838200" y="685800"/>
            <a:ext cx="272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r>
              <a:rPr kumimoji="1" lang="en-US" altLang="zh-CN" sz="2400" b="1">
                <a:solidFill>
                  <a:srgbClr val="000000"/>
                </a:solidFill>
                <a:ea typeface="黑体" panose="02010609060101010101" pitchFamily="49" charset="-122"/>
              </a:rPr>
              <a:t>4) </a:t>
            </a:r>
            <a:r>
              <a:rPr kumimoji="1" lang="zh-CN" altLang="en-US" sz="2400" b="1">
                <a:solidFill>
                  <a:srgbClr val="000000"/>
                </a:solidFill>
                <a:ea typeface="黑体" panose="02010609060101010101" pitchFamily="49" charset="-122"/>
              </a:rPr>
              <a:t>银行家算法之例 </a:t>
            </a:r>
          </a:p>
        </p:txBody>
      </p:sp>
      <p:sp>
        <p:nvSpPr>
          <p:cNvPr id="177155" name="Text Box 5"/>
          <p:cNvSpPr txBox="1">
            <a:spLocks noChangeArrowheads="1"/>
          </p:cNvSpPr>
          <p:nvPr/>
        </p:nvSpPr>
        <p:spPr bwMode="auto">
          <a:xfrm>
            <a:off x="304800" y="1219200"/>
            <a:ext cx="8534400" cy="157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35000"/>
              </a:lnSpc>
              <a:spcBef>
                <a:spcPct val="50000"/>
              </a:spcBef>
            </a:pPr>
            <a:r>
              <a:rPr kumimoji="1" lang="en-US" altLang="zh-CN" sz="2400">
                <a:solidFill>
                  <a:srgbClr val="000000"/>
                </a:solidFill>
                <a:ea typeface="黑体" panose="02010609060101010101" pitchFamily="49" charset="-122"/>
              </a:rPr>
              <a:t>       </a:t>
            </a:r>
            <a:r>
              <a:rPr kumimoji="1" lang="zh-CN" altLang="en-US" sz="2400">
                <a:solidFill>
                  <a:srgbClr val="000000"/>
                </a:solidFill>
                <a:ea typeface="黑体" panose="02010609060101010101" pitchFamily="49" charset="-122"/>
              </a:rPr>
              <a:t>假定系统中有五个进程｛</a:t>
            </a:r>
            <a:r>
              <a:rPr kumimoji="1" lang="en-US" altLang="zh-CN" sz="2400">
                <a:solidFill>
                  <a:srgbClr val="000000"/>
                </a:solidFill>
                <a:ea typeface="黑体" panose="02010609060101010101" pitchFamily="49" charset="-122"/>
              </a:rPr>
              <a:t>P</a:t>
            </a:r>
            <a:r>
              <a:rPr kumimoji="1" lang="en-US" altLang="zh-CN" sz="2400" baseline="-25000">
                <a:solidFill>
                  <a:srgbClr val="000000"/>
                </a:solidFill>
                <a:ea typeface="黑体" panose="02010609060101010101" pitchFamily="49" charset="-122"/>
              </a:rPr>
              <a:t>0</a:t>
            </a:r>
            <a:r>
              <a:rPr kumimoji="1" lang="en-US" altLang="zh-CN" sz="2400">
                <a:solidFill>
                  <a:srgbClr val="000000"/>
                </a:solidFill>
                <a:ea typeface="黑体" panose="02010609060101010101" pitchFamily="49" charset="-122"/>
              </a:rPr>
              <a:t>, P</a:t>
            </a:r>
            <a:r>
              <a:rPr kumimoji="1" lang="en-US" altLang="zh-CN" sz="2400" baseline="-25000">
                <a:solidFill>
                  <a:srgbClr val="000000"/>
                </a:solidFill>
                <a:ea typeface="黑体" panose="02010609060101010101" pitchFamily="49" charset="-122"/>
              </a:rPr>
              <a:t>1</a:t>
            </a:r>
            <a:r>
              <a:rPr kumimoji="1" lang="en-US" altLang="zh-CN" sz="2400">
                <a:solidFill>
                  <a:srgbClr val="000000"/>
                </a:solidFill>
                <a:ea typeface="黑体" panose="02010609060101010101" pitchFamily="49" charset="-122"/>
              </a:rPr>
              <a:t>, P</a:t>
            </a:r>
            <a:r>
              <a:rPr kumimoji="1" lang="en-US" altLang="zh-CN" sz="2400" baseline="-25000">
                <a:solidFill>
                  <a:srgbClr val="000000"/>
                </a:solidFill>
                <a:ea typeface="黑体" panose="02010609060101010101" pitchFamily="49" charset="-122"/>
              </a:rPr>
              <a:t>2</a:t>
            </a:r>
            <a:r>
              <a:rPr kumimoji="1" lang="en-US" altLang="zh-CN" sz="2400">
                <a:solidFill>
                  <a:srgbClr val="000000"/>
                </a:solidFill>
                <a:ea typeface="黑体" panose="02010609060101010101" pitchFamily="49" charset="-122"/>
              </a:rPr>
              <a:t>, P</a:t>
            </a:r>
            <a:r>
              <a:rPr kumimoji="1" lang="en-US" altLang="zh-CN" sz="2400" baseline="-25000">
                <a:solidFill>
                  <a:srgbClr val="000000"/>
                </a:solidFill>
                <a:ea typeface="黑体" panose="02010609060101010101" pitchFamily="49" charset="-122"/>
              </a:rPr>
              <a:t>3</a:t>
            </a:r>
            <a:r>
              <a:rPr kumimoji="1" lang="en-US" altLang="zh-CN" sz="2400">
                <a:solidFill>
                  <a:srgbClr val="000000"/>
                </a:solidFill>
                <a:ea typeface="黑体" panose="02010609060101010101" pitchFamily="49" charset="-122"/>
              </a:rPr>
              <a:t>, P</a:t>
            </a:r>
            <a:r>
              <a:rPr kumimoji="1" lang="en-US" altLang="zh-CN" sz="2400" baseline="-25000">
                <a:solidFill>
                  <a:srgbClr val="000000"/>
                </a:solidFill>
                <a:ea typeface="黑体" panose="02010609060101010101" pitchFamily="49" charset="-122"/>
              </a:rPr>
              <a:t>4</a:t>
            </a:r>
            <a:r>
              <a:rPr kumimoji="1" lang="zh-CN" altLang="en-US" sz="2400">
                <a:solidFill>
                  <a:srgbClr val="000000"/>
                </a:solidFill>
                <a:ea typeface="黑体" panose="02010609060101010101" pitchFamily="49" charset="-122"/>
              </a:rPr>
              <a:t>｝和三类资源｛</a:t>
            </a:r>
            <a:r>
              <a:rPr kumimoji="1" lang="en-US" altLang="zh-CN" sz="2400">
                <a:solidFill>
                  <a:srgbClr val="000000"/>
                </a:solidFill>
                <a:ea typeface="黑体" panose="02010609060101010101" pitchFamily="49" charset="-122"/>
              </a:rPr>
              <a:t>A, B, C</a:t>
            </a:r>
            <a:r>
              <a:rPr kumimoji="1" lang="zh-CN" altLang="en-US" sz="2400">
                <a:solidFill>
                  <a:srgbClr val="000000"/>
                </a:solidFill>
                <a:ea typeface="黑体" panose="02010609060101010101" pitchFamily="49" charset="-122"/>
              </a:rPr>
              <a:t>｝，各种资源的数量分别为</a:t>
            </a:r>
            <a:r>
              <a:rPr kumimoji="1" lang="en-US" altLang="zh-CN" sz="2400">
                <a:solidFill>
                  <a:srgbClr val="000000"/>
                </a:solidFill>
                <a:ea typeface="黑体" panose="02010609060101010101" pitchFamily="49" charset="-122"/>
              </a:rPr>
              <a:t>10</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5</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7</a:t>
            </a:r>
            <a:r>
              <a:rPr kumimoji="1" lang="zh-CN" altLang="en-US" sz="2400">
                <a:solidFill>
                  <a:srgbClr val="000000"/>
                </a:solidFill>
                <a:ea typeface="黑体" panose="02010609060101010101" pitchFamily="49" charset="-122"/>
              </a:rPr>
              <a:t>，在</a:t>
            </a:r>
            <a:r>
              <a:rPr kumimoji="1" lang="en-US" altLang="zh-CN" sz="2400" i="1">
                <a:solidFill>
                  <a:srgbClr val="000000"/>
                </a:solidFill>
                <a:ea typeface="黑体" panose="02010609060101010101" pitchFamily="49" charset="-122"/>
              </a:rPr>
              <a:t>T</a:t>
            </a:r>
            <a:r>
              <a:rPr kumimoji="1" lang="en-US" altLang="zh-CN" sz="2400" baseline="-25000">
                <a:solidFill>
                  <a:srgbClr val="000000"/>
                </a:solidFill>
                <a:ea typeface="黑体" panose="02010609060101010101" pitchFamily="49" charset="-122"/>
              </a:rPr>
              <a:t>0</a:t>
            </a:r>
            <a:r>
              <a:rPr kumimoji="1" lang="zh-CN" altLang="en-US" sz="2400">
                <a:solidFill>
                  <a:srgbClr val="000000"/>
                </a:solidFill>
                <a:ea typeface="黑体" panose="02010609060101010101" pitchFamily="49" charset="-122"/>
              </a:rPr>
              <a:t>时刻的资源分配情况如图 </a:t>
            </a:r>
            <a:r>
              <a:rPr kumimoji="1" lang="en-US" altLang="zh-CN" sz="2400">
                <a:solidFill>
                  <a:srgbClr val="000000"/>
                </a:solidFill>
                <a:ea typeface="黑体" panose="02010609060101010101" pitchFamily="49" charset="-122"/>
              </a:rPr>
              <a:t>3-19 </a:t>
            </a:r>
            <a:r>
              <a:rPr kumimoji="1" lang="zh-CN" altLang="en-US" sz="2400">
                <a:solidFill>
                  <a:srgbClr val="000000"/>
                </a:solidFill>
                <a:ea typeface="黑体" panose="02010609060101010101" pitchFamily="49" charset="-122"/>
              </a:rPr>
              <a:t>所示。 </a:t>
            </a:r>
          </a:p>
        </p:txBody>
      </p:sp>
      <p:sp>
        <p:nvSpPr>
          <p:cNvPr id="177156" name="Text Box 6"/>
          <p:cNvSpPr txBox="1">
            <a:spLocks noChangeArrowheads="1"/>
          </p:cNvSpPr>
          <p:nvPr/>
        </p:nvSpPr>
        <p:spPr bwMode="auto">
          <a:xfrm>
            <a:off x="2971800" y="6400800"/>
            <a:ext cx="4062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r>
              <a:rPr kumimoji="1" lang="zh-CN" altLang="en-US" sz="2400">
                <a:solidFill>
                  <a:srgbClr val="000000"/>
                </a:solidFill>
                <a:ea typeface="黑体" panose="02010609060101010101" pitchFamily="49" charset="-122"/>
              </a:rPr>
              <a:t>图 </a:t>
            </a:r>
            <a:r>
              <a:rPr kumimoji="1" lang="en-US" altLang="zh-CN" sz="2400">
                <a:solidFill>
                  <a:srgbClr val="000000"/>
                </a:solidFill>
                <a:ea typeface="黑体" panose="02010609060101010101" pitchFamily="49" charset="-122"/>
              </a:rPr>
              <a:t>3-19  </a:t>
            </a:r>
            <a:r>
              <a:rPr kumimoji="1" lang="en-US" altLang="zh-CN" sz="2400" i="1">
                <a:solidFill>
                  <a:srgbClr val="000000"/>
                </a:solidFill>
                <a:ea typeface="黑体" panose="02010609060101010101" pitchFamily="49" charset="-122"/>
              </a:rPr>
              <a:t>T</a:t>
            </a:r>
            <a:r>
              <a:rPr kumimoji="1" lang="en-US" altLang="zh-CN" sz="2400" baseline="-25000">
                <a:solidFill>
                  <a:srgbClr val="000000"/>
                </a:solidFill>
                <a:ea typeface="黑体" panose="02010609060101010101" pitchFamily="49" charset="-122"/>
              </a:rPr>
              <a:t>0</a:t>
            </a:r>
            <a:r>
              <a:rPr kumimoji="1" lang="zh-CN" altLang="en-US" sz="2400">
                <a:solidFill>
                  <a:srgbClr val="000000"/>
                </a:solidFill>
                <a:ea typeface="黑体" panose="02010609060101010101" pitchFamily="49" charset="-122"/>
              </a:rPr>
              <a:t>时刻的资源分配表 </a:t>
            </a:r>
          </a:p>
        </p:txBody>
      </p:sp>
      <p:pic>
        <p:nvPicPr>
          <p:cNvPr id="122887" name="Picture 7" descr="未标题-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667000"/>
            <a:ext cx="7696200" cy="371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2887"/>
                                        </p:tgtEl>
                                        <p:attrNameLst>
                                          <p:attrName>style.visibility</p:attrName>
                                        </p:attrNameLst>
                                      </p:cBhvr>
                                      <p:to>
                                        <p:strVal val="visible"/>
                                      </p:to>
                                    </p:set>
                                    <p:animEffect transition="in" filter="checkerboard(across)">
                                      <p:cBhvr>
                                        <p:cTn id="7" dur="500"/>
                                        <p:tgtEl>
                                          <p:spTgt spid="122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4"/>
          <p:cNvSpPr txBox="1">
            <a:spLocks noChangeArrowheads="1"/>
          </p:cNvSpPr>
          <p:nvPr/>
        </p:nvSpPr>
        <p:spPr bwMode="auto">
          <a:xfrm>
            <a:off x="1143000" y="1066800"/>
            <a:ext cx="3402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r>
              <a:rPr kumimoji="1" lang="en-US" altLang="en-US" sz="2400">
                <a:solidFill>
                  <a:srgbClr val="000000"/>
                </a:solidFill>
              </a:rPr>
              <a:t>①</a:t>
            </a:r>
            <a:r>
              <a:rPr kumimoji="1" lang="en-US" altLang="zh-CN" sz="2400">
                <a:solidFill>
                  <a:srgbClr val="000000"/>
                </a:solidFill>
                <a:ea typeface="黑体" panose="02010609060101010101" pitchFamily="49" charset="-122"/>
              </a:rPr>
              <a:t></a:t>
            </a:r>
            <a:r>
              <a:rPr kumimoji="1" lang="en-US" altLang="zh-CN" sz="2400" i="1">
                <a:solidFill>
                  <a:srgbClr val="000000"/>
                </a:solidFill>
                <a:ea typeface="黑体" panose="02010609060101010101" pitchFamily="49" charset="-122"/>
              </a:rPr>
              <a:t>T</a:t>
            </a:r>
            <a:r>
              <a:rPr kumimoji="1" lang="en-US" altLang="zh-CN" sz="2400" baseline="-25000">
                <a:solidFill>
                  <a:srgbClr val="000000"/>
                </a:solidFill>
                <a:ea typeface="黑体" panose="02010609060101010101" pitchFamily="49" charset="-122"/>
              </a:rPr>
              <a:t>0</a:t>
            </a:r>
            <a:r>
              <a:rPr kumimoji="1" lang="zh-CN" altLang="en-US" sz="2400">
                <a:solidFill>
                  <a:srgbClr val="000000"/>
                </a:solidFill>
                <a:ea typeface="黑体" panose="02010609060101010101" pitchFamily="49" charset="-122"/>
              </a:rPr>
              <a:t>时刻的安全性： </a:t>
            </a:r>
          </a:p>
        </p:txBody>
      </p:sp>
      <p:sp>
        <p:nvSpPr>
          <p:cNvPr id="178179" name="Text Box 5"/>
          <p:cNvSpPr txBox="1">
            <a:spLocks noChangeArrowheads="1"/>
          </p:cNvSpPr>
          <p:nvPr/>
        </p:nvSpPr>
        <p:spPr bwMode="auto">
          <a:xfrm>
            <a:off x="2971800" y="5867400"/>
            <a:ext cx="3681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r>
              <a:rPr kumimoji="1" lang="zh-CN" altLang="en-US" sz="2400">
                <a:solidFill>
                  <a:srgbClr val="000000"/>
                </a:solidFill>
                <a:ea typeface="黑体" panose="02010609060101010101" pitchFamily="49" charset="-122"/>
              </a:rPr>
              <a:t>图 </a:t>
            </a:r>
            <a:r>
              <a:rPr kumimoji="1" lang="en-US" altLang="zh-CN" sz="2400">
                <a:solidFill>
                  <a:srgbClr val="000000"/>
                </a:solidFill>
                <a:ea typeface="黑体" panose="02010609060101010101" pitchFamily="49" charset="-122"/>
              </a:rPr>
              <a:t>3-20 </a:t>
            </a:r>
            <a:r>
              <a:rPr kumimoji="1" lang="en-US" altLang="zh-CN" sz="2400" i="1">
                <a:solidFill>
                  <a:srgbClr val="000000"/>
                </a:solidFill>
                <a:ea typeface="黑体" panose="02010609060101010101" pitchFamily="49" charset="-122"/>
              </a:rPr>
              <a:t>T</a:t>
            </a:r>
            <a:r>
              <a:rPr kumimoji="1" lang="en-US" altLang="zh-CN" sz="2400" baseline="-25000">
                <a:solidFill>
                  <a:srgbClr val="000000"/>
                </a:solidFill>
                <a:ea typeface="黑体" panose="02010609060101010101" pitchFamily="49" charset="-122"/>
              </a:rPr>
              <a:t>0</a:t>
            </a:r>
            <a:r>
              <a:rPr kumimoji="1" lang="zh-CN" altLang="en-US" sz="2400">
                <a:solidFill>
                  <a:srgbClr val="000000"/>
                </a:solidFill>
                <a:ea typeface="黑体" panose="02010609060101010101" pitchFamily="49" charset="-122"/>
              </a:rPr>
              <a:t>时刻的安全序列 </a:t>
            </a:r>
          </a:p>
        </p:txBody>
      </p:sp>
      <p:pic>
        <p:nvPicPr>
          <p:cNvPr id="178180" name="Picture 6" descr="未标题-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7400"/>
            <a:ext cx="914400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lnSpc>
                <a:spcPct val="150000"/>
              </a:lnSpc>
            </a:pPr>
            <a:r>
              <a:rPr lang="en-US" altLang="zh-CN" smtClean="0">
                <a:latin typeface="黑体" panose="02010609060101010101" pitchFamily="49" charset="-122"/>
                <a:ea typeface="黑体" panose="02010609060101010101" pitchFamily="49" charset="-122"/>
              </a:rPr>
              <a:t>3.2.1  </a:t>
            </a:r>
            <a:r>
              <a:rPr lang="zh-CN" altLang="en-US" smtClean="0">
                <a:latin typeface="黑体" panose="02010609060101010101" pitchFamily="49" charset="-122"/>
                <a:ea typeface="黑体" panose="02010609060101010101" pitchFamily="49" charset="-122"/>
              </a:rPr>
              <a:t>批处理系统中的作业</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en-US" altLang="zh-CN" smtClean="0">
                <a:latin typeface="黑体" panose="02010609060101010101" pitchFamily="49" charset="-122"/>
                <a:ea typeface="黑体" panose="02010609060101010101" pitchFamily="49" charset="-122"/>
              </a:rPr>
              <a:t>1. </a:t>
            </a:r>
            <a:r>
              <a:rPr lang="zh-CN" altLang="en-US" smtClean="0">
                <a:latin typeface="黑体" panose="02010609060101010101" pitchFamily="49" charset="-122"/>
                <a:ea typeface="黑体" panose="02010609060101010101" pitchFamily="49" charset="-122"/>
              </a:rPr>
              <a:t>作业和作业步</a:t>
            </a:r>
            <a:br>
              <a:rPr lang="zh-CN" altLang="en-US" smtClean="0">
                <a:latin typeface="黑体" panose="02010609060101010101" pitchFamily="49" charset="-122"/>
                <a:ea typeface="黑体" panose="02010609060101010101" pitchFamily="49" charset="-122"/>
              </a:rPr>
            </a:br>
            <a:r>
              <a:rPr lang="zh-CN" altLang="en-US" smtClean="0"/>
              <a:t>　　</a:t>
            </a:r>
            <a:r>
              <a:rPr lang="en-US" altLang="zh-CN" smtClean="0"/>
              <a:t>(1) </a:t>
            </a:r>
            <a:r>
              <a:rPr lang="zh-CN" altLang="en-US" smtClean="0"/>
              <a:t>作业</a:t>
            </a:r>
            <a:r>
              <a:rPr lang="en-US" altLang="zh-CN" smtClean="0"/>
              <a:t>(Job)</a:t>
            </a:r>
            <a:r>
              <a:rPr lang="zh-CN" altLang="en-US" smtClean="0"/>
              <a:t>。</a:t>
            </a:r>
            <a:r>
              <a:rPr lang="en-US" altLang="zh-CN" smtClean="0"/>
              <a:t/>
            </a:r>
            <a:br>
              <a:rPr lang="en-US" altLang="zh-CN" smtClean="0"/>
            </a:br>
            <a:r>
              <a:rPr lang="en-US" altLang="zh-CN" smtClean="0"/>
              <a:t>        </a:t>
            </a:r>
            <a:r>
              <a:rPr lang="zh-CN" altLang="en-US" b="1" smtClean="0">
                <a:latin typeface="宋体" panose="02010600030101010101" pitchFamily="2" charset="-122"/>
              </a:rPr>
              <a:t>作业是一个比程序更为广泛的概念，它不仅</a:t>
            </a:r>
            <a:r>
              <a:rPr lang="zh-CN" altLang="en-US" b="1" smtClean="0">
                <a:solidFill>
                  <a:srgbClr val="FF0000"/>
                </a:solidFill>
                <a:latin typeface="宋体" panose="02010600030101010101" pitchFamily="2" charset="-122"/>
              </a:rPr>
              <a:t>包含了通常的程序和数据，而且还应配有一份作业说明书，系统根据该说明书来对程序的运行进行控制</a:t>
            </a:r>
            <a:r>
              <a:rPr lang="zh-CN" altLang="en-US" b="1" smtClean="0">
                <a:latin typeface="宋体" panose="02010600030101010101" pitchFamily="2" charset="-122"/>
              </a:rPr>
              <a:t>。在批处理系统中，是以作业为基本单位从外存调入内存的。</a:t>
            </a:r>
            <a:r>
              <a:rPr lang="zh-CN" altLang="en-US" smtClean="0"/>
              <a:t/>
            </a:r>
            <a:br>
              <a:rPr lang="zh-CN" altLang="en-US" smtClean="0"/>
            </a:br>
            <a:endParaRPr lang="zh-CN" altLang="en-US" smtClean="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Text Box 4"/>
          <p:cNvSpPr txBox="1">
            <a:spLocks noChangeArrowheads="1"/>
          </p:cNvSpPr>
          <p:nvPr/>
        </p:nvSpPr>
        <p:spPr bwMode="auto">
          <a:xfrm>
            <a:off x="685800" y="838200"/>
            <a:ext cx="79248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40000"/>
              </a:lnSpc>
              <a:spcBef>
                <a:spcPct val="50000"/>
              </a:spcBef>
            </a:pPr>
            <a:r>
              <a:rPr kumimoji="1" lang="en-US" altLang="zh-CN" sz="2400">
                <a:solidFill>
                  <a:srgbClr val="000000"/>
                </a:solidFill>
                <a:ea typeface="黑体" panose="02010609060101010101" pitchFamily="49" charset="-122"/>
              </a:rPr>
              <a:t>       </a:t>
            </a:r>
            <a:r>
              <a:rPr kumimoji="1" lang="en-US" altLang="en-US" sz="2400">
                <a:solidFill>
                  <a:srgbClr val="000000"/>
                </a:solidFill>
              </a:rPr>
              <a:t>②</a:t>
            </a:r>
            <a:r>
              <a:rPr kumimoji="1" lang="en-US" altLang="zh-CN" sz="2400">
                <a:solidFill>
                  <a:srgbClr val="000000"/>
                </a:solidFill>
              </a:rPr>
              <a:t> </a:t>
            </a:r>
            <a:r>
              <a:rPr kumimoji="1" lang="en-US" altLang="zh-CN" sz="2400">
                <a:solidFill>
                  <a:srgbClr val="000000"/>
                </a:solidFill>
                <a:ea typeface="黑体" panose="02010609060101010101" pitchFamily="49" charset="-122"/>
              </a:rPr>
              <a:t>P</a:t>
            </a:r>
            <a:r>
              <a:rPr kumimoji="1" lang="en-US" altLang="zh-CN" sz="2400" baseline="-25000">
                <a:solidFill>
                  <a:srgbClr val="000000"/>
                </a:solidFill>
                <a:ea typeface="黑体" panose="02010609060101010101" pitchFamily="49" charset="-122"/>
              </a:rPr>
              <a:t>1</a:t>
            </a:r>
            <a:r>
              <a:rPr kumimoji="1" lang="zh-CN" altLang="en-US" sz="2400">
                <a:solidFill>
                  <a:srgbClr val="000000"/>
                </a:solidFill>
                <a:ea typeface="黑体" panose="02010609060101010101" pitchFamily="49" charset="-122"/>
              </a:rPr>
              <a:t>请求资源：</a:t>
            </a:r>
            <a:r>
              <a:rPr kumimoji="1" lang="en-US" altLang="zh-CN" sz="2400">
                <a:solidFill>
                  <a:srgbClr val="000000"/>
                </a:solidFill>
                <a:ea typeface="黑体" panose="02010609060101010101" pitchFamily="49" charset="-122"/>
              </a:rPr>
              <a:t>P</a:t>
            </a:r>
            <a:r>
              <a:rPr kumimoji="1" lang="en-US" altLang="zh-CN" sz="2400" baseline="-25000">
                <a:solidFill>
                  <a:srgbClr val="000000"/>
                </a:solidFill>
                <a:ea typeface="黑体" panose="02010609060101010101" pitchFamily="49" charset="-122"/>
              </a:rPr>
              <a:t>1</a:t>
            </a:r>
            <a:r>
              <a:rPr kumimoji="1" lang="zh-CN" altLang="en-US" sz="2400">
                <a:solidFill>
                  <a:srgbClr val="000000"/>
                </a:solidFill>
                <a:ea typeface="黑体" panose="02010609060101010101" pitchFamily="49" charset="-122"/>
              </a:rPr>
              <a:t>发出请求向量</a:t>
            </a:r>
            <a:r>
              <a:rPr kumimoji="1" lang="en-US" altLang="zh-CN" sz="2400">
                <a:solidFill>
                  <a:srgbClr val="000000"/>
                </a:solidFill>
                <a:ea typeface="黑体" panose="02010609060101010101" pitchFamily="49" charset="-122"/>
              </a:rPr>
              <a:t>Request</a:t>
            </a:r>
            <a:r>
              <a:rPr kumimoji="1" lang="en-US" altLang="zh-CN" sz="2400" baseline="-25000">
                <a:solidFill>
                  <a:srgbClr val="000000"/>
                </a:solidFill>
                <a:ea typeface="黑体" panose="02010609060101010101" pitchFamily="49" charset="-122"/>
              </a:rPr>
              <a:t>1</a:t>
            </a:r>
            <a:r>
              <a:rPr kumimoji="1" lang="en-US" altLang="zh-CN" sz="2400">
                <a:solidFill>
                  <a:srgbClr val="000000"/>
                </a:solidFill>
                <a:ea typeface="黑体" panose="02010609060101010101" pitchFamily="49" charset="-122"/>
              </a:rPr>
              <a:t>(1</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0</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2)</a:t>
            </a:r>
            <a:r>
              <a:rPr kumimoji="1" lang="zh-CN" altLang="en-US" sz="2400">
                <a:solidFill>
                  <a:srgbClr val="000000"/>
                </a:solidFill>
                <a:ea typeface="黑体" panose="02010609060101010101" pitchFamily="49" charset="-122"/>
              </a:rPr>
              <a:t>，系统按银行家算法进行检查：</a:t>
            </a:r>
          </a:p>
          <a:p>
            <a:pPr algn="just" eaLnBrk="1" hangingPunct="1">
              <a:lnSpc>
                <a:spcPct val="140000"/>
              </a:lnSpc>
              <a:spcBef>
                <a:spcPct val="50000"/>
              </a:spcBef>
              <a:buFontTx/>
              <a:buAutoNum type="alphaLcParenR"/>
            </a:pPr>
            <a:r>
              <a:rPr kumimoji="1" lang="en-US" altLang="zh-CN" sz="2400">
                <a:solidFill>
                  <a:srgbClr val="000000"/>
                </a:solidFill>
                <a:ea typeface="黑体" panose="02010609060101010101" pitchFamily="49" charset="-122"/>
              </a:rPr>
              <a:t>Request</a:t>
            </a:r>
            <a:r>
              <a:rPr kumimoji="1" lang="en-US" altLang="zh-CN" sz="2400" baseline="-25000">
                <a:solidFill>
                  <a:srgbClr val="000000"/>
                </a:solidFill>
                <a:ea typeface="黑体" panose="02010609060101010101" pitchFamily="49" charset="-122"/>
              </a:rPr>
              <a:t>1</a:t>
            </a:r>
            <a:r>
              <a:rPr kumimoji="1" lang="en-US" altLang="zh-CN" sz="2400">
                <a:solidFill>
                  <a:srgbClr val="000000"/>
                </a:solidFill>
                <a:ea typeface="黑体" panose="02010609060101010101" pitchFamily="49" charset="-122"/>
              </a:rPr>
              <a:t>(1, 0, 2)≤Need</a:t>
            </a:r>
            <a:r>
              <a:rPr kumimoji="1" lang="en-US" altLang="zh-CN" sz="2400" baseline="-25000">
                <a:solidFill>
                  <a:srgbClr val="000000"/>
                </a:solidFill>
                <a:ea typeface="黑体" panose="02010609060101010101" pitchFamily="49" charset="-122"/>
              </a:rPr>
              <a:t>1</a:t>
            </a:r>
            <a:r>
              <a:rPr kumimoji="1" lang="en-US" altLang="zh-CN" sz="2400">
                <a:solidFill>
                  <a:srgbClr val="000000"/>
                </a:solidFill>
                <a:ea typeface="黑体" panose="02010609060101010101" pitchFamily="49" charset="-122"/>
              </a:rPr>
              <a:t>(1, 2, 2)</a:t>
            </a:r>
          </a:p>
          <a:p>
            <a:pPr algn="just" eaLnBrk="1" hangingPunct="1">
              <a:lnSpc>
                <a:spcPct val="140000"/>
              </a:lnSpc>
              <a:spcBef>
                <a:spcPct val="50000"/>
              </a:spcBef>
              <a:buFontTx/>
              <a:buAutoNum type="alphaLcParenR"/>
            </a:pPr>
            <a:r>
              <a:rPr kumimoji="1" lang="en-US" altLang="zh-CN" sz="2400">
                <a:solidFill>
                  <a:srgbClr val="000000"/>
                </a:solidFill>
                <a:ea typeface="黑体" panose="02010609060101010101" pitchFamily="49" charset="-122"/>
              </a:rPr>
              <a:t>Request</a:t>
            </a:r>
            <a:r>
              <a:rPr kumimoji="1" lang="en-US" altLang="zh-CN" sz="2400" baseline="-25000">
                <a:solidFill>
                  <a:srgbClr val="000000"/>
                </a:solidFill>
                <a:ea typeface="黑体" panose="02010609060101010101" pitchFamily="49" charset="-122"/>
              </a:rPr>
              <a:t>1</a:t>
            </a:r>
            <a:r>
              <a:rPr kumimoji="1" lang="en-US" altLang="zh-CN" sz="2400">
                <a:solidFill>
                  <a:srgbClr val="000000"/>
                </a:solidFill>
                <a:ea typeface="黑体" panose="02010609060101010101" pitchFamily="49" charset="-122"/>
              </a:rPr>
              <a:t>(1, 0, 2)≤Available</a:t>
            </a:r>
            <a:r>
              <a:rPr kumimoji="1" lang="en-US" altLang="zh-CN" sz="2400" baseline="-25000">
                <a:solidFill>
                  <a:srgbClr val="000000"/>
                </a:solidFill>
                <a:ea typeface="黑体" panose="02010609060101010101" pitchFamily="49" charset="-122"/>
              </a:rPr>
              <a:t>1</a:t>
            </a:r>
            <a:r>
              <a:rPr kumimoji="1" lang="en-US" altLang="zh-CN" sz="2400">
                <a:solidFill>
                  <a:srgbClr val="000000"/>
                </a:solidFill>
                <a:ea typeface="黑体" panose="02010609060101010101" pitchFamily="49" charset="-122"/>
              </a:rPr>
              <a:t>(3, 3, 2)</a:t>
            </a:r>
          </a:p>
          <a:p>
            <a:pPr algn="just" eaLnBrk="1" hangingPunct="1">
              <a:lnSpc>
                <a:spcPct val="140000"/>
              </a:lnSpc>
              <a:spcBef>
                <a:spcPct val="50000"/>
              </a:spcBef>
              <a:buFontTx/>
              <a:buAutoNum type="alphaLcParenR"/>
            </a:pPr>
            <a:r>
              <a:rPr kumimoji="1" lang="zh-CN" altLang="en-US" sz="2400">
                <a:solidFill>
                  <a:srgbClr val="000000"/>
                </a:solidFill>
                <a:ea typeface="黑体" panose="02010609060101010101" pitchFamily="49" charset="-122"/>
              </a:rPr>
              <a:t>系统先假定可为</a:t>
            </a:r>
            <a:r>
              <a:rPr kumimoji="1" lang="en-US" altLang="zh-CN" sz="2400">
                <a:solidFill>
                  <a:srgbClr val="000000"/>
                </a:solidFill>
                <a:ea typeface="黑体" panose="02010609060101010101" pitchFamily="49" charset="-122"/>
              </a:rPr>
              <a:t>P</a:t>
            </a:r>
            <a:r>
              <a:rPr kumimoji="1" lang="en-US" altLang="zh-CN" sz="2400" baseline="-25000">
                <a:solidFill>
                  <a:srgbClr val="000000"/>
                </a:solidFill>
                <a:ea typeface="黑体" panose="02010609060101010101" pitchFamily="49" charset="-122"/>
              </a:rPr>
              <a:t>1</a:t>
            </a:r>
            <a:r>
              <a:rPr kumimoji="1" lang="zh-CN" altLang="en-US" sz="2400">
                <a:solidFill>
                  <a:srgbClr val="000000"/>
                </a:solidFill>
                <a:ea typeface="黑体" panose="02010609060101010101" pitchFamily="49" charset="-122"/>
              </a:rPr>
              <a:t>分配资源，并修改</a:t>
            </a:r>
            <a:r>
              <a:rPr kumimoji="1" lang="en-US" altLang="zh-CN" sz="2400">
                <a:solidFill>
                  <a:srgbClr val="000000"/>
                </a:solidFill>
                <a:ea typeface="黑体" panose="02010609060101010101" pitchFamily="49" charset="-122"/>
              </a:rPr>
              <a:t>Available, Allocation</a:t>
            </a:r>
            <a:r>
              <a:rPr kumimoji="1" lang="en-US" altLang="zh-CN" sz="2400" baseline="-25000">
                <a:solidFill>
                  <a:srgbClr val="000000"/>
                </a:solidFill>
                <a:ea typeface="黑体" panose="02010609060101010101" pitchFamily="49" charset="-122"/>
              </a:rPr>
              <a:t>1</a:t>
            </a:r>
            <a:r>
              <a:rPr kumimoji="1" lang="zh-CN" altLang="en-US" sz="2400">
                <a:solidFill>
                  <a:srgbClr val="000000"/>
                </a:solidFill>
                <a:ea typeface="黑体" panose="02010609060101010101" pitchFamily="49" charset="-122"/>
              </a:rPr>
              <a:t>和</a:t>
            </a:r>
            <a:r>
              <a:rPr kumimoji="1" lang="en-US" altLang="zh-CN" sz="2400">
                <a:solidFill>
                  <a:srgbClr val="000000"/>
                </a:solidFill>
                <a:ea typeface="黑体" panose="02010609060101010101" pitchFamily="49" charset="-122"/>
              </a:rPr>
              <a:t>Need</a:t>
            </a:r>
            <a:r>
              <a:rPr kumimoji="1" lang="en-US" altLang="zh-CN" sz="2400" baseline="-25000">
                <a:solidFill>
                  <a:srgbClr val="000000"/>
                </a:solidFill>
                <a:ea typeface="黑体" panose="02010609060101010101" pitchFamily="49" charset="-122"/>
              </a:rPr>
              <a:t>1</a:t>
            </a:r>
            <a:r>
              <a:rPr kumimoji="1" lang="zh-CN" altLang="en-US" sz="2400">
                <a:solidFill>
                  <a:srgbClr val="000000"/>
                </a:solidFill>
                <a:ea typeface="黑体" panose="02010609060101010101" pitchFamily="49" charset="-122"/>
              </a:rPr>
              <a:t>向量，由此形成的资源变化情况如图 </a:t>
            </a:r>
            <a:r>
              <a:rPr kumimoji="1" lang="en-US" altLang="zh-CN" sz="2400">
                <a:solidFill>
                  <a:srgbClr val="000000"/>
                </a:solidFill>
                <a:ea typeface="黑体" panose="02010609060101010101" pitchFamily="49" charset="-122"/>
              </a:rPr>
              <a:t>3-15 </a:t>
            </a:r>
            <a:r>
              <a:rPr kumimoji="1" lang="zh-CN" altLang="en-US" sz="2400">
                <a:solidFill>
                  <a:srgbClr val="000000"/>
                </a:solidFill>
                <a:ea typeface="黑体" panose="02010609060101010101" pitchFamily="49" charset="-122"/>
              </a:rPr>
              <a:t>中的圆括号所示。</a:t>
            </a:r>
          </a:p>
          <a:p>
            <a:pPr algn="l" eaLnBrk="1" hangingPunct="1">
              <a:lnSpc>
                <a:spcPct val="140000"/>
              </a:lnSpc>
              <a:spcBef>
                <a:spcPct val="50000"/>
              </a:spcBef>
              <a:buFontTx/>
              <a:buAutoNum type="alphaLcParenR"/>
            </a:pPr>
            <a:r>
              <a:rPr kumimoji="1" lang="zh-CN" altLang="en-US" sz="2400">
                <a:solidFill>
                  <a:srgbClr val="000000"/>
                </a:solidFill>
                <a:ea typeface="黑体" panose="02010609060101010101" pitchFamily="49" charset="-122"/>
              </a:rPr>
              <a:t>再利用安全性算法检查此时系统是否安全。 </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5956">
                                            <p:txEl>
                                              <p:pRg st="0" end="0"/>
                                            </p:txEl>
                                          </p:spTgt>
                                        </p:tgtEl>
                                        <p:attrNameLst>
                                          <p:attrName>style.visibility</p:attrName>
                                        </p:attrNameLst>
                                      </p:cBhvr>
                                      <p:to>
                                        <p:strVal val="visible"/>
                                      </p:to>
                                    </p:set>
                                    <p:animEffect transition="in" filter="checkerboard(across)">
                                      <p:cBhvr>
                                        <p:cTn id="7" dur="500"/>
                                        <p:tgtEl>
                                          <p:spTgt spid="1259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5956">
                                            <p:txEl>
                                              <p:pRg st="1" end="1"/>
                                            </p:txEl>
                                          </p:spTgt>
                                        </p:tgtEl>
                                        <p:attrNameLst>
                                          <p:attrName>style.visibility</p:attrName>
                                        </p:attrNameLst>
                                      </p:cBhvr>
                                      <p:to>
                                        <p:strVal val="visible"/>
                                      </p:to>
                                    </p:set>
                                    <p:animEffect transition="in" filter="box(in)">
                                      <p:cBhvr>
                                        <p:cTn id="12" dur="500"/>
                                        <p:tgtEl>
                                          <p:spTgt spid="12595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25956">
                                            <p:txEl>
                                              <p:pRg st="2" end="2"/>
                                            </p:txEl>
                                          </p:spTgt>
                                        </p:tgtEl>
                                        <p:attrNameLst>
                                          <p:attrName>style.visibility</p:attrName>
                                        </p:attrNameLst>
                                      </p:cBhvr>
                                      <p:to>
                                        <p:strVal val="visible"/>
                                      </p:to>
                                    </p:set>
                                    <p:animEffect transition="in" filter="box(in)">
                                      <p:cBhvr>
                                        <p:cTn id="17" dur="500"/>
                                        <p:tgtEl>
                                          <p:spTgt spid="12595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25956">
                                            <p:txEl>
                                              <p:pRg st="3" end="3"/>
                                            </p:txEl>
                                          </p:spTgt>
                                        </p:tgtEl>
                                        <p:attrNameLst>
                                          <p:attrName>style.visibility</p:attrName>
                                        </p:attrNameLst>
                                      </p:cBhvr>
                                      <p:to>
                                        <p:strVal val="visible"/>
                                      </p:to>
                                    </p:set>
                                    <p:animEffect transition="in" filter="box(in)">
                                      <p:cBhvr>
                                        <p:cTn id="22" dur="500"/>
                                        <p:tgtEl>
                                          <p:spTgt spid="12595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25956">
                                            <p:txEl>
                                              <p:pRg st="4" end="4"/>
                                            </p:txEl>
                                          </p:spTgt>
                                        </p:tgtEl>
                                        <p:attrNameLst>
                                          <p:attrName>style.visibility</p:attrName>
                                        </p:attrNameLst>
                                      </p:cBhvr>
                                      <p:to>
                                        <p:strVal val="visible"/>
                                      </p:to>
                                    </p:set>
                                    <p:animEffect transition="in" filter="box(in)">
                                      <p:cBhvr>
                                        <p:cTn id="27" dur="500"/>
                                        <p:tgtEl>
                                          <p:spTgt spid="1259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4"/>
          <p:cNvSpPr txBox="1">
            <a:spLocks noChangeArrowheads="1"/>
          </p:cNvSpPr>
          <p:nvPr/>
        </p:nvSpPr>
        <p:spPr bwMode="auto">
          <a:xfrm>
            <a:off x="2438400" y="5638800"/>
            <a:ext cx="4976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r>
              <a:rPr kumimoji="1" lang="zh-CN" altLang="en-US" sz="2400">
                <a:solidFill>
                  <a:srgbClr val="000000"/>
                </a:solidFill>
                <a:ea typeface="黑体" panose="02010609060101010101" pitchFamily="49" charset="-122"/>
              </a:rPr>
              <a:t>图 </a:t>
            </a:r>
            <a:r>
              <a:rPr kumimoji="1" lang="en-US" altLang="zh-CN" sz="2400">
                <a:solidFill>
                  <a:srgbClr val="000000"/>
                </a:solidFill>
                <a:ea typeface="黑体" panose="02010609060101010101" pitchFamily="49" charset="-122"/>
              </a:rPr>
              <a:t>3-21  P</a:t>
            </a:r>
            <a:r>
              <a:rPr kumimoji="1" lang="en-US" altLang="zh-CN" sz="2400" baseline="-25000">
                <a:solidFill>
                  <a:srgbClr val="000000"/>
                </a:solidFill>
                <a:ea typeface="黑体" panose="02010609060101010101" pitchFamily="49" charset="-122"/>
              </a:rPr>
              <a:t>1</a:t>
            </a:r>
            <a:r>
              <a:rPr kumimoji="1" lang="zh-CN" altLang="en-US" sz="2400">
                <a:solidFill>
                  <a:srgbClr val="000000"/>
                </a:solidFill>
                <a:ea typeface="黑体" panose="02010609060101010101" pitchFamily="49" charset="-122"/>
              </a:rPr>
              <a:t>申请资源时的安全性检查 </a:t>
            </a:r>
          </a:p>
        </p:txBody>
      </p:sp>
      <p:pic>
        <p:nvPicPr>
          <p:cNvPr id="180227" name="Picture 5" descr="未标题-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40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Text Box 4"/>
          <p:cNvSpPr txBox="1">
            <a:spLocks noChangeArrowheads="1"/>
          </p:cNvSpPr>
          <p:nvPr/>
        </p:nvSpPr>
        <p:spPr bwMode="auto">
          <a:xfrm>
            <a:off x="609600" y="762000"/>
            <a:ext cx="80772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pPr>
            <a:r>
              <a:rPr kumimoji="1" lang="en-US" altLang="en-US" sz="2400">
                <a:solidFill>
                  <a:srgbClr val="000000"/>
                </a:solidFill>
              </a:rPr>
              <a:t>③</a:t>
            </a:r>
            <a:r>
              <a:rPr kumimoji="1" lang="en-US" altLang="zh-CN" sz="2400">
                <a:solidFill>
                  <a:srgbClr val="000000"/>
                </a:solidFill>
              </a:rPr>
              <a:t> </a:t>
            </a:r>
            <a:r>
              <a:rPr kumimoji="1" lang="en-US" altLang="zh-CN" sz="2400">
                <a:solidFill>
                  <a:srgbClr val="000000"/>
                </a:solidFill>
                <a:ea typeface="黑体" panose="02010609060101010101" pitchFamily="49" charset="-122"/>
              </a:rPr>
              <a:t>P</a:t>
            </a:r>
            <a:r>
              <a:rPr kumimoji="1" lang="en-US" altLang="zh-CN" sz="2400" baseline="-25000">
                <a:solidFill>
                  <a:srgbClr val="000000"/>
                </a:solidFill>
                <a:ea typeface="黑体" panose="02010609060101010101" pitchFamily="49" charset="-122"/>
              </a:rPr>
              <a:t>4</a:t>
            </a:r>
            <a:r>
              <a:rPr kumimoji="1" lang="zh-CN" altLang="en-US" sz="2400">
                <a:solidFill>
                  <a:srgbClr val="000000"/>
                </a:solidFill>
                <a:ea typeface="黑体" panose="02010609060101010101" pitchFamily="49" charset="-122"/>
              </a:rPr>
              <a:t>请求资源：</a:t>
            </a:r>
            <a:r>
              <a:rPr kumimoji="1" lang="en-US" altLang="zh-CN" sz="2400">
                <a:solidFill>
                  <a:srgbClr val="000000"/>
                </a:solidFill>
                <a:ea typeface="黑体" panose="02010609060101010101" pitchFamily="49" charset="-122"/>
              </a:rPr>
              <a:t>P</a:t>
            </a:r>
            <a:r>
              <a:rPr kumimoji="1" lang="en-US" altLang="zh-CN" sz="2400" baseline="-25000">
                <a:solidFill>
                  <a:srgbClr val="000000"/>
                </a:solidFill>
                <a:ea typeface="黑体" panose="02010609060101010101" pitchFamily="49" charset="-122"/>
              </a:rPr>
              <a:t>4</a:t>
            </a:r>
            <a:r>
              <a:rPr kumimoji="1" lang="zh-CN" altLang="en-US" sz="2400">
                <a:solidFill>
                  <a:srgbClr val="000000"/>
                </a:solidFill>
                <a:ea typeface="黑体" panose="02010609060101010101" pitchFamily="49" charset="-122"/>
              </a:rPr>
              <a:t>发出请求向量</a:t>
            </a:r>
            <a:r>
              <a:rPr kumimoji="1" lang="en-US" altLang="zh-CN" sz="2400">
                <a:solidFill>
                  <a:srgbClr val="000000"/>
                </a:solidFill>
                <a:ea typeface="黑体" panose="02010609060101010101" pitchFamily="49" charset="-122"/>
              </a:rPr>
              <a:t>Request</a:t>
            </a:r>
            <a:r>
              <a:rPr kumimoji="1" lang="en-US" altLang="zh-CN" sz="2400" baseline="-25000">
                <a:solidFill>
                  <a:srgbClr val="000000"/>
                </a:solidFill>
                <a:ea typeface="黑体" panose="02010609060101010101" pitchFamily="49" charset="-122"/>
              </a:rPr>
              <a:t>4</a:t>
            </a:r>
            <a:r>
              <a:rPr kumimoji="1" lang="en-US" altLang="zh-CN" sz="2400">
                <a:solidFill>
                  <a:srgbClr val="000000"/>
                </a:solidFill>
                <a:ea typeface="黑体" panose="02010609060101010101" pitchFamily="49" charset="-122"/>
              </a:rPr>
              <a:t>(3</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3</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0)</a:t>
            </a:r>
            <a:r>
              <a:rPr kumimoji="1" lang="zh-CN" altLang="en-US" sz="2400">
                <a:solidFill>
                  <a:srgbClr val="000000"/>
                </a:solidFill>
                <a:ea typeface="黑体" panose="02010609060101010101" pitchFamily="49" charset="-122"/>
              </a:rPr>
              <a:t>，系统按银行家算法进行检查：</a:t>
            </a:r>
          </a:p>
          <a:p>
            <a:pPr algn="just" eaLnBrk="1" hangingPunct="1">
              <a:lnSpc>
                <a:spcPct val="130000"/>
              </a:lnSpc>
              <a:spcBef>
                <a:spcPct val="50000"/>
              </a:spcBef>
              <a:buFontTx/>
              <a:buAutoNum type="alphaLcParenR"/>
            </a:pPr>
            <a:r>
              <a:rPr kumimoji="1" lang="en-US" altLang="zh-CN" sz="2400">
                <a:solidFill>
                  <a:srgbClr val="000000"/>
                </a:solidFill>
                <a:ea typeface="黑体" panose="02010609060101010101" pitchFamily="49" charset="-122"/>
              </a:rPr>
              <a:t>Request</a:t>
            </a:r>
            <a:r>
              <a:rPr kumimoji="1" lang="en-US" altLang="zh-CN" sz="2400" baseline="-25000">
                <a:solidFill>
                  <a:srgbClr val="000000"/>
                </a:solidFill>
                <a:ea typeface="黑体" panose="02010609060101010101" pitchFamily="49" charset="-122"/>
              </a:rPr>
              <a:t>4</a:t>
            </a:r>
            <a:r>
              <a:rPr kumimoji="1" lang="en-US" altLang="zh-CN" sz="2400">
                <a:solidFill>
                  <a:srgbClr val="000000"/>
                </a:solidFill>
                <a:ea typeface="黑体" panose="02010609060101010101" pitchFamily="49" charset="-122"/>
              </a:rPr>
              <a:t>(3, 3, 0)≤Need</a:t>
            </a:r>
            <a:r>
              <a:rPr kumimoji="1" lang="en-US" altLang="zh-CN" sz="2400" baseline="-25000">
                <a:solidFill>
                  <a:srgbClr val="000000"/>
                </a:solidFill>
                <a:ea typeface="黑体" panose="02010609060101010101" pitchFamily="49" charset="-122"/>
              </a:rPr>
              <a:t>4</a:t>
            </a:r>
            <a:r>
              <a:rPr kumimoji="1" lang="en-US" altLang="zh-CN" sz="2400">
                <a:solidFill>
                  <a:srgbClr val="000000"/>
                </a:solidFill>
                <a:ea typeface="黑体" panose="02010609060101010101" pitchFamily="49" charset="-122"/>
              </a:rPr>
              <a:t>(4, 3, 1);</a:t>
            </a:r>
          </a:p>
          <a:p>
            <a:pPr algn="just" eaLnBrk="1" hangingPunct="1">
              <a:lnSpc>
                <a:spcPct val="130000"/>
              </a:lnSpc>
              <a:spcBef>
                <a:spcPct val="50000"/>
              </a:spcBef>
              <a:buFontTx/>
              <a:buAutoNum type="alphaLcParenR"/>
            </a:pPr>
            <a:r>
              <a:rPr kumimoji="1" lang="en-US" altLang="zh-CN" sz="2400">
                <a:solidFill>
                  <a:srgbClr val="000000"/>
                </a:solidFill>
                <a:ea typeface="黑体" panose="02010609060101010101" pitchFamily="49" charset="-122"/>
              </a:rPr>
              <a:t>Request</a:t>
            </a:r>
            <a:r>
              <a:rPr kumimoji="1" lang="en-US" altLang="zh-CN" sz="2400" baseline="-25000">
                <a:solidFill>
                  <a:srgbClr val="000000"/>
                </a:solidFill>
                <a:ea typeface="黑体" panose="02010609060101010101" pitchFamily="49" charset="-122"/>
              </a:rPr>
              <a:t>4</a:t>
            </a:r>
            <a:r>
              <a:rPr kumimoji="1" lang="en-US" altLang="zh-CN" sz="2400">
                <a:solidFill>
                  <a:srgbClr val="000000"/>
                </a:solidFill>
                <a:ea typeface="黑体" panose="02010609060101010101" pitchFamily="49" charset="-122"/>
              </a:rPr>
              <a:t>(3, 3, 0) &lt; Available(2, 3, 0)</a:t>
            </a:r>
            <a:r>
              <a:rPr kumimoji="1" lang="zh-CN" altLang="en-US" sz="2400">
                <a:solidFill>
                  <a:srgbClr val="000000"/>
                </a:solidFill>
                <a:ea typeface="黑体" panose="02010609060101010101" pitchFamily="49" charset="-122"/>
              </a:rPr>
              <a:t>，让</a:t>
            </a:r>
            <a:r>
              <a:rPr kumimoji="1" lang="en-US" altLang="zh-CN" sz="2400">
                <a:solidFill>
                  <a:srgbClr val="000000"/>
                </a:solidFill>
                <a:ea typeface="黑体" panose="02010609060101010101" pitchFamily="49" charset="-122"/>
              </a:rPr>
              <a:t>P</a:t>
            </a:r>
            <a:r>
              <a:rPr kumimoji="1" lang="en-US" altLang="zh-CN" sz="2400" baseline="-25000">
                <a:solidFill>
                  <a:srgbClr val="000000"/>
                </a:solidFill>
                <a:ea typeface="黑体" panose="02010609060101010101" pitchFamily="49" charset="-122"/>
              </a:rPr>
              <a:t>4</a:t>
            </a:r>
            <a:r>
              <a:rPr kumimoji="1" lang="zh-CN" altLang="en-US" sz="2400">
                <a:solidFill>
                  <a:srgbClr val="000000"/>
                </a:solidFill>
                <a:ea typeface="黑体" panose="02010609060101010101" pitchFamily="49" charset="-122"/>
              </a:rPr>
              <a:t>等待。  </a:t>
            </a:r>
          </a:p>
          <a:p>
            <a:pPr algn="just" eaLnBrk="1" hangingPunct="1">
              <a:lnSpc>
                <a:spcPct val="130000"/>
              </a:lnSpc>
              <a:spcBef>
                <a:spcPct val="50000"/>
              </a:spcBef>
            </a:pPr>
            <a:r>
              <a:rPr kumimoji="1" lang="en-US" altLang="en-US" sz="2400">
                <a:solidFill>
                  <a:srgbClr val="000000"/>
                </a:solidFill>
              </a:rPr>
              <a:t>④</a:t>
            </a:r>
            <a:r>
              <a:rPr kumimoji="1" lang="zh-CN" altLang="en-US" sz="2400">
                <a:solidFill>
                  <a:srgbClr val="000000"/>
                </a:solidFill>
              </a:rPr>
              <a:t> </a:t>
            </a:r>
            <a:r>
              <a:rPr kumimoji="1" lang="en-US" altLang="zh-CN" sz="2400">
                <a:solidFill>
                  <a:srgbClr val="000000"/>
                </a:solidFill>
                <a:ea typeface="黑体" panose="02010609060101010101" pitchFamily="49" charset="-122"/>
              </a:rPr>
              <a:t>P</a:t>
            </a:r>
            <a:r>
              <a:rPr kumimoji="1" lang="en-US" altLang="zh-CN" sz="2400" baseline="-25000">
                <a:solidFill>
                  <a:srgbClr val="000000"/>
                </a:solidFill>
                <a:ea typeface="黑体" panose="02010609060101010101" pitchFamily="49" charset="-122"/>
              </a:rPr>
              <a:t>0</a:t>
            </a:r>
            <a:r>
              <a:rPr kumimoji="1" lang="zh-CN" altLang="en-US" sz="2400">
                <a:solidFill>
                  <a:srgbClr val="000000"/>
                </a:solidFill>
                <a:ea typeface="黑体" panose="02010609060101010101" pitchFamily="49" charset="-122"/>
              </a:rPr>
              <a:t>请求资源：</a:t>
            </a:r>
            <a:r>
              <a:rPr kumimoji="1" lang="en-US" altLang="zh-CN" sz="2400">
                <a:solidFill>
                  <a:srgbClr val="000000"/>
                </a:solidFill>
                <a:ea typeface="黑体" panose="02010609060101010101" pitchFamily="49" charset="-122"/>
              </a:rPr>
              <a:t>P</a:t>
            </a:r>
            <a:r>
              <a:rPr kumimoji="1" lang="en-US" altLang="zh-CN" sz="2400" baseline="-25000">
                <a:solidFill>
                  <a:srgbClr val="000000"/>
                </a:solidFill>
                <a:ea typeface="黑体" panose="02010609060101010101" pitchFamily="49" charset="-122"/>
              </a:rPr>
              <a:t>0</a:t>
            </a:r>
            <a:r>
              <a:rPr kumimoji="1" lang="zh-CN" altLang="en-US" sz="2400">
                <a:solidFill>
                  <a:srgbClr val="000000"/>
                </a:solidFill>
                <a:ea typeface="黑体" panose="02010609060101010101" pitchFamily="49" charset="-122"/>
              </a:rPr>
              <a:t>发出请求向量</a:t>
            </a:r>
            <a:r>
              <a:rPr kumimoji="1" lang="en-US" altLang="zh-CN" sz="2400">
                <a:solidFill>
                  <a:srgbClr val="000000"/>
                </a:solidFill>
                <a:ea typeface="黑体" panose="02010609060101010101" pitchFamily="49" charset="-122"/>
              </a:rPr>
              <a:t>Requst</a:t>
            </a:r>
            <a:r>
              <a:rPr kumimoji="1" lang="en-US" altLang="zh-CN" sz="2400" baseline="-25000">
                <a:solidFill>
                  <a:srgbClr val="000000"/>
                </a:solidFill>
                <a:ea typeface="黑体" panose="02010609060101010101" pitchFamily="49" charset="-122"/>
              </a:rPr>
              <a:t>0</a:t>
            </a:r>
            <a:r>
              <a:rPr kumimoji="1" lang="en-US" altLang="zh-CN" sz="2400">
                <a:solidFill>
                  <a:srgbClr val="000000"/>
                </a:solidFill>
                <a:ea typeface="黑体" panose="02010609060101010101" pitchFamily="49" charset="-122"/>
              </a:rPr>
              <a:t>(0</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2</a:t>
            </a:r>
            <a:r>
              <a:rPr kumimoji="1" lang="zh-CN" altLang="en-US" sz="2400">
                <a:solidFill>
                  <a:srgbClr val="000000"/>
                </a:solidFill>
                <a:ea typeface="黑体" panose="02010609060101010101" pitchFamily="49" charset="-122"/>
              </a:rPr>
              <a:t>，</a:t>
            </a:r>
            <a:r>
              <a:rPr kumimoji="1" lang="en-US" altLang="zh-CN" sz="2400">
                <a:solidFill>
                  <a:srgbClr val="000000"/>
                </a:solidFill>
                <a:ea typeface="黑体" panose="02010609060101010101" pitchFamily="49" charset="-122"/>
              </a:rPr>
              <a:t>0)</a:t>
            </a:r>
            <a:r>
              <a:rPr kumimoji="1" lang="zh-CN" altLang="en-US" sz="2400">
                <a:solidFill>
                  <a:srgbClr val="000000"/>
                </a:solidFill>
                <a:ea typeface="黑体" panose="02010609060101010101" pitchFamily="49" charset="-122"/>
              </a:rPr>
              <a:t>，系统按银行家算法进行检查：</a:t>
            </a:r>
          </a:p>
          <a:p>
            <a:pPr algn="just" eaLnBrk="1" hangingPunct="1">
              <a:lnSpc>
                <a:spcPct val="130000"/>
              </a:lnSpc>
              <a:spcBef>
                <a:spcPct val="50000"/>
              </a:spcBef>
            </a:pPr>
            <a:r>
              <a:rPr kumimoji="1" lang="en-US" altLang="zh-CN" sz="2400">
                <a:solidFill>
                  <a:srgbClr val="000000"/>
                </a:solidFill>
                <a:ea typeface="黑体" panose="02010609060101010101" pitchFamily="49" charset="-122"/>
              </a:rPr>
              <a:t>a)  Request</a:t>
            </a:r>
            <a:r>
              <a:rPr kumimoji="1" lang="en-US" altLang="zh-CN" sz="2400" baseline="-25000">
                <a:solidFill>
                  <a:srgbClr val="000000"/>
                </a:solidFill>
                <a:ea typeface="黑体" panose="02010609060101010101" pitchFamily="49" charset="-122"/>
              </a:rPr>
              <a:t>0</a:t>
            </a:r>
            <a:r>
              <a:rPr kumimoji="1" lang="en-US" altLang="zh-CN" sz="2400">
                <a:solidFill>
                  <a:srgbClr val="000000"/>
                </a:solidFill>
                <a:ea typeface="黑体" panose="02010609060101010101" pitchFamily="49" charset="-122"/>
              </a:rPr>
              <a:t>(0, 2, 0)≤Need</a:t>
            </a:r>
            <a:r>
              <a:rPr kumimoji="1" lang="en-US" altLang="zh-CN" sz="2400" baseline="-25000">
                <a:solidFill>
                  <a:srgbClr val="000000"/>
                </a:solidFill>
                <a:ea typeface="黑体" panose="02010609060101010101" pitchFamily="49" charset="-122"/>
              </a:rPr>
              <a:t>0</a:t>
            </a:r>
            <a:r>
              <a:rPr kumimoji="1" lang="en-US" altLang="zh-CN" sz="2400">
                <a:solidFill>
                  <a:srgbClr val="000000"/>
                </a:solidFill>
                <a:ea typeface="黑体" panose="02010609060101010101" pitchFamily="49" charset="-122"/>
              </a:rPr>
              <a:t>(7, 4, 3);</a:t>
            </a:r>
          </a:p>
          <a:p>
            <a:pPr algn="just" eaLnBrk="1" hangingPunct="1">
              <a:lnSpc>
                <a:spcPct val="130000"/>
              </a:lnSpc>
              <a:spcBef>
                <a:spcPct val="50000"/>
              </a:spcBef>
            </a:pPr>
            <a:r>
              <a:rPr kumimoji="1" lang="en-US" altLang="zh-CN" sz="2400">
                <a:solidFill>
                  <a:srgbClr val="000000"/>
                </a:solidFill>
                <a:ea typeface="黑体" panose="02010609060101010101" pitchFamily="49" charset="-122"/>
              </a:rPr>
              <a:t>b)  Request</a:t>
            </a:r>
            <a:r>
              <a:rPr kumimoji="1" lang="en-US" altLang="zh-CN" sz="2400" baseline="-25000">
                <a:solidFill>
                  <a:srgbClr val="000000"/>
                </a:solidFill>
                <a:ea typeface="黑体" panose="02010609060101010101" pitchFamily="49" charset="-122"/>
              </a:rPr>
              <a:t>0</a:t>
            </a:r>
            <a:r>
              <a:rPr kumimoji="1" lang="en-US" altLang="zh-CN" sz="2400">
                <a:solidFill>
                  <a:srgbClr val="000000"/>
                </a:solidFill>
                <a:ea typeface="黑体" panose="02010609060101010101" pitchFamily="49" charset="-122"/>
              </a:rPr>
              <a:t>(0, 2, 0)≤Available(2, 3, 0);</a:t>
            </a:r>
          </a:p>
          <a:p>
            <a:pPr algn="l" eaLnBrk="1" hangingPunct="1">
              <a:lnSpc>
                <a:spcPct val="130000"/>
              </a:lnSpc>
              <a:spcBef>
                <a:spcPct val="50000"/>
              </a:spcBef>
            </a:pPr>
            <a:r>
              <a:rPr kumimoji="1" lang="en-US" altLang="zh-CN" sz="2400">
                <a:solidFill>
                  <a:srgbClr val="000000"/>
                </a:solidFill>
                <a:ea typeface="黑体" panose="02010609060101010101" pitchFamily="49" charset="-122"/>
              </a:rPr>
              <a:t>c)  </a:t>
            </a:r>
            <a:r>
              <a:rPr kumimoji="1" lang="zh-CN" altLang="en-US" sz="2400">
                <a:solidFill>
                  <a:srgbClr val="000000"/>
                </a:solidFill>
                <a:ea typeface="黑体" panose="02010609060101010101" pitchFamily="49" charset="-122"/>
              </a:rPr>
              <a:t>系统暂时先假定可为</a:t>
            </a:r>
            <a:r>
              <a:rPr kumimoji="1" lang="en-US" altLang="zh-CN" sz="2400">
                <a:solidFill>
                  <a:srgbClr val="000000"/>
                </a:solidFill>
                <a:ea typeface="黑体" panose="02010609060101010101" pitchFamily="49" charset="-122"/>
              </a:rPr>
              <a:t>P</a:t>
            </a:r>
            <a:r>
              <a:rPr kumimoji="1" lang="en-US" altLang="zh-CN" sz="2400" baseline="-25000">
                <a:solidFill>
                  <a:srgbClr val="000000"/>
                </a:solidFill>
                <a:ea typeface="黑体" panose="02010609060101010101" pitchFamily="49" charset="-122"/>
              </a:rPr>
              <a:t>0</a:t>
            </a:r>
            <a:r>
              <a:rPr kumimoji="1" lang="zh-CN" altLang="en-US" sz="2400">
                <a:solidFill>
                  <a:srgbClr val="000000"/>
                </a:solidFill>
                <a:ea typeface="黑体" panose="02010609060101010101" pitchFamily="49" charset="-122"/>
              </a:rPr>
              <a:t>分配资源，并修改有关数据，如图 </a:t>
            </a:r>
            <a:r>
              <a:rPr kumimoji="1" lang="en-US" altLang="zh-CN" sz="2400">
                <a:solidFill>
                  <a:srgbClr val="000000"/>
                </a:solidFill>
                <a:ea typeface="黑体" panose="02010609060101010101" pitchFamily="49" charset="-122"/>
              </a:rPr>
              <a:t>3-22 </a:t>
            </a:r>
            <a:r>
              <a:rPr kumimoji="1" lang="zh-CN" altLang="en-US" sz="2400">
                <a:solidFill>
                  <a:srgbClr val="000000"/>
                </a:solidFill>
                <a:ea typeface="黑体" panose="02010609060101010101" pitchFamily="49" charset="-122"/>
              </a:rPr>
              <a:t>所示。 </a:t>
            </a:r>
          </a:p>
        </p:txBody>
      </p:sp>
      <p:sp>
        <p:nvSpPr>
          <p:cNvPr id="129030" name="Line 6"/>
          <p:cNvSpPr>
            <a:spLocks noChangeShapeType="1"/>
          </p:cNvSpPr>
          <p:nvPr/>
        </p:nvSpPr>
        <p:spPr bwMode="auto">
          <a:xfrm flipH="1">
            <a:off x="3348038" y="2708275"/>
            <a:ext cx="144462"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9028">
                                            <p:txEl>
                                              <p:pRg st="0" end="0"/>
                                            </p:txEl>
                                          </p:spTgt>
                                        </p:tgtEl>
                                        <p:attrNameLst>
                                          <p:attrName>style.visibility</p:attrName>
                                        </p:attrNameLst>
                                      </p:cBhvr>
                                      <p:to>
                                        <p:strVal val="visible"/>
                                      </p:to>
                                    </p:set>
                                    <p:animEffect transition="in" filter="checkerboard(across)">
                                      <p:cBhvr>
                                        <p:cTn id="7" dur="500"/>
                                        <p:tgtEl>
                                          <p:spTgt spid="1290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29028">
                                            <p:txEl>
                                              <p:pRg st="1" end="1"/>
                                            </p:txEl>
                                          </p:spTgt>
                                        </p:tgtEl>
                                        <p:attrNameLst>
                                          <p:attrName>style.visibility</p:attrName>
                                        </p:attrNameLst>
                                      </p:cBhvr>
                                      <p:to>
                                        <p:strVal val="visible"/>
                                      </p:to>
                                    </p:set>
                                    <p:animEffect transition="in" filter="checkerboard(across)">
                                      <p:cBhvr>
                                        <p:cTn id="12" dur="500"/>
                                        <p:tgtEl>
                                          <p:spTgt spid="12902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29028">
                                            <p:txEl>
                                              <p:pRg st="2" end="2"/>
                                            </p:txEl>
                                          </p:spTgt>
                                        </p:tgtEl>
                                        <p:attrNameLst>
                                          <p:attrName>style.visibility</p:attrName>
                                        </p:attrNameLst>
                                      </p:cBhvr>
                                      <p:to>
                                        <p:strVal val="visible"/>
                                      </p:to>
                                    </p:set>
                                    <p:animEffect transition="in" filter="checkerboard(across)">
                                      <p:cBhvr>
                                        <p:cTn id="17" dur="500"/>
                                        <p:tgtEl>
                                          <p:spTgt spid="129028">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29030"/>
                                        </p:tgtEl>
                                        <p:attrNameLst>
                                          <p:attrName>style.visibility</p:attrName>
                                        </p:attrNameLst>
                                      </p:cBhvr>
                                      <p:to>
                                        <p:strVal val="visible"/>
                                      </p:to>
                                    </p:set>
                                    <p:animEffect transition="in" filter="checkerboard(across)">
                                      <p:cBhvr>
                                        <p:cTn id="20" dur="500"/>
                                        <p:tgtEl>
                                          <p:spTgt spid="12903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ntr" presetSubtype="16" fill="hold" nodeType="clickEffect">
                                  <p:stCondLst>
                                    <p:cond delay="0"/>
                                  </p:stCondLst>
                                  <p:childTnLst>
                                    <p:set>
                                      <p:cBhvr>
                                        <p:cTn id="24" dur="1" fill="hold">
                                          <p:stCondLst>
                                            <p:cond delay="0"/>
                                          </p:stCondLst>
                                        </p:cTn>
                                        <p:tgtEl>
                                          <p:spTgt spid="129028">
                                            <p:txEl>
                                              <p:pRg st="3" end="3"/>
                                            </p:txEl>
                                          </p:spTgt>
                                        </p:tgtEl>
                                        <p:attrNameLst>
                                          <p:attrName>style.visibility</p:attrName>
                                        </p:attrNameLst>
                                      </p:cBhvr>
                                      <p:to>
                                        <p:strVal val="visible"/>
                                      </p:to>
                                    </p:set>
                                    <p:animEffect transition="in" filter="diamond(in)">
                                      <p:cBhvr>
                                        <p:cTn id="25" dur="2000"/>
                                        <p:tgtEl>
                                          <p:spTgt spid="129028">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8" presetClass="entr" presetSubtype="16" fill="hold" nodeType="clickEffect">
                                  <p:stCondLst>
                                    <p:cond delay="0"/>
                                  </p:stCondLst>
                                  <p:childTnLst>
                                    <p:set>
                                      <p:cBhvr>
                                        <p:cTn id="29" dur="1" fill="hold">
                                          <p:stCondLst>
                                            <p:cond delay="0"/>
                                          </p:stCondLst>
                                        </p:cTn>
                                        <p:tgtEl>
                                          <p:spTgt spid="129028">
                                            <p:txEl>
                                              <p:pRg st="4" end="4"/>
                                            </p:txEl>
                                          </p:spTgt>
                                        </p:tgtEl>
                                        <p:attrNameLst>
                                          <p:attrName>style.visibility</p:attrName>
                                        </p:attrNameLst>
                                      </p:cBhvr>
                                      <p:to>
                                        <p:strVal val="visible"/>
                                      </p:to>
                                    </p:set>
                                    <p:animEffect transition="in" filter="diamond(in)">
                                      <p:cBhvr>
                                        <p:cTn id="30" dur="2000"/>
                                        <p:tgtEl>
                                          <p:spTgt spid="129028">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8" presetClass="entr" presetSubtype="16" fill="hold" nodeType="clickEffect">
                                  <p:stCondLst>
                                    <p:cond delay="0"/>
                                  </p:stCondLst>
                                  <p:childTnLst>
                                    <p:set>
                                      <p:cBhvr>
                                        <p:cTn id="34" dur="1" fill="hold">
                                          <p:stCondLst>
                                            <p:cond delay="0"/>
                                          </p:stCondLst>
                                        </p:cTn>
                                        <p:tgtEl>
                                          <p:spTgt spid="129028">
                                            <p:txEl>
                                              <p:pRg st="5" end="5"/>
                                            </p:txEl>
                                          </p:spTgt>
                                        </p:tgtEl>
                                        <p:attrNameLst>
                                          <p:attrName>style.visibility</p:attrName>
                                        </p:attrNameLst>
                                      </p:cBhvr>
                                      <p:to>
                                        <p:strVal val="visible"/>
                                      </p:to>
                                    </p:set>
                                    <p:animEffect transition="in" filter="diamond(in)">
                                      <p:cBhvr>
                                        <p:cTn id="35" dur="2000"/>
                                        <p:tgtEl>
                                          <p:spTgt spid="129028">
                                            <p:txEl>
                                              <p:pRg st="5" end="5"/>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8" presetClass="entr" presetSubtype="16" fill="hold" nodeType="clickEffect">
                                  <p:stCondLst>
                                    <p:cond delay="0"/>
                                  </p:stCondLst>
                                  <p:childTnLst>
                                    <p:set>
                                      <p:cBhvr>
                                        <p:cTn id="39" dur="1" fill="hold">
                                          <p:stCondLst>
                                            <p:cond delay="0"/>
                                          </p:stCondLst>
                                        </p:cTn>
                                        <p:tgtEl>
                                          <p:spTgt spid="129028">
                                            <p:txEl>
                                              <p:pRg st="6" end="6"/>
                                            </p:txEl>
                                          </p:spTgt>
                                        </p:tgtEl>
                                        <p:attrNameLst>
                                          <p:attrName>style.visibility</p:attrName>
                                        </p:attrNameLst>
                                      </p:cBhvr>
                                      <p:to>
                                        <p:strVal val="visible"/>
                                      </p:to>
                                    </p:set>
                                    <p:animEffect transition="in" filter="diamond(in)">
                                      <p:cBhvr>
                                        <p:cTn id="40" dur="2000"/>
                                        <p:tgtEl>
                                          <p:spTgt spid="1290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4"/>
          <p:cNvSpPr txBox="1">
            <a:spLocks noChangeArrowheads="1"/>
          </p:cNvSpPr>
          <p:nvPr/>
        </p:nvSpPr>
        <p:spPr bwMode="auto">
          <a:xfrm>
            <a:off x="1835150" y="4652963"/>
            <a:ext cx="551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r>
              <a:rPr kumimoji="1" lang="zh-CN" altLang="en-US" sz="2400">
                <a:solidFill>
                  <a:srgbClr val="000000"/>
                </a:solidFill>
                <a:ea typeface="黑体" panose="02010609060101010101" pitchFamily="49" charset="-122"/>
              </a:rPr>
              <a:t>图 </a:t>
            </a:r>
            <a:r>
              <a:rPr kumimoji="1" lang="en-US" altLang="zh-CN" sz="2400">
                <a:solidFill>
                  <a:srgbClr val="000000"/>
                </a:solidFill>
                <a:ea typeface="黑体" panose="02010609060101010101" pitchFamily="49" charset="-122"/>
              </a:rPr>
              <a:t>3-22 </a:t>
            </a:r>
            <a:r>
              <a:rPr kumimoji="1" lang="zh-CN" altLang="en-US" sz="2400">
                <a:solidFill>
                  <a:srgbClr val="000000"/>
                </a:solidFill>
                <a:ea typeface="黑体" panose="02010609060101010101" pitchFamily="49" charset="-122"/>
              </a:rPr>
              <a:t>为</a:t>
            </a:r>
            <a:r>
              <a:rPr kumimoji="1" lang="en-US" altLang="zh-CN" sz="2400">
                <a:solidFill>
                  <a:srgbClr val="000000"/>
                </a:solidFill>
                <a:ea typeface="黑体" panose="02010609060101010101" pitchFamily="49" charset="-122"/>
              </a:rPr>
              <a:t>P</a:t>
            </a:r>
            <a:r>
              <a:rPr kumimoji="1" lang="en-US" altLang="zh-CN" sz="2400" baseline="-25000">
                <a:solidFill>
                  <a:srgbClr val="000000"/>
                </a:solidFill>
                <a:ea typeface="黑体" panose="02010609060101010101" pitchFamily="49" charset="-122"/>
              </a:rPr>
              <a:t>0</a:t>
            </a:r>
            <a:r>
              <a:rPr kumimoji="1" lang="zh-CN" altLang="en-US" sz="2400">
                <a:solidFill>
                  <a:srgbClr val="000000"/>
                </a:solidFill>
                <a:ea typeface="黑体" panose="02010609060101010101" pitchFamily="49" charset="-122"/>
              </a:rPr>
              <a:t>分配资源后的有关资源数据 </a:t>
            </a:r>
          </a:p>
        </p:txBody>
      </p:sp>
      <p:pic>
        <p:nvPicPr>
          <p:cNvPr id="182275" name="Picture 6" descr="未标题-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50"/>
            <a:ext cx="9144000"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7" name="Text Box 7"/>
          <p:cNvSpPr txBox="1">
            <a:spLocks noChangeArrowheads="1"/>
          </p:cNvSpPr>
          <p:nvPr/>
        </p:nvSpPr>
        <p:spPr bwMode="auto">
          <a:xfrm>
            <a:off x="250825" y="5084763"/>
            <a:ext cx="84248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en-US" altLang="zh-CN" sz="2400">
                <a:solidFill>
                  <a:srgbClr val="000000"/>
                </a:solidFill>
                <a:ea typeface="黑体" panose="02010609060101010101" pitchFamily="49" charset="-122"/>
              </a:rPr>
              <a:t>d</a:t>
            </a:r>
            <a:r>
              <a:rPr kumimoji="1" lang="zh-CN" altLang="en-US" sz="2400">
                <a:solidFill>
                  <a:srgbClr val="000000"/>
                </a:solidFill>
                <a:ea typeface="黑体" panose="02010609060101010101" pitchFamily="49" charset="-122"/>
              </a:rPr>
              <a:t>） 进行安全性检查，可用资源</a:t>
            </a:r>
            <a:r>
              <a:rPr kumimoji="1" lang="en-US" altLang="zh-CN" sz="2400">
                <a:solidFill>
                  <a:srgbClr val="000000"/>
                </a:solidFill>
                <a:ea typeface="黑体" panose="02010609060101010101" pitchFamily="49" charset="-122"/>
              </a:rPr>
              <a:t>Available(2,1,0)</a:t>
            </a:r>
            <a:r>
              <a:rPr kumimoji="1" lang="zh-CN" altLang="en-US" sz="2400">
                <a:solidFill>
                  <a:srgbClr val="000000"/>
                </a:solidFill>
                <a:ea typeface="黑体" panose="02010609060101010101" pitchFamily="49" charset="-122"/>
              </a:rPr>
              <a:t>已不能满足任何进程的需要，故系统进入不安全状态，此时系统不分配资源。</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8007">
                                            <p:txEl>
                                              <p:pRg st="0" end="0"/>
                                            </p:txEl>
                                          </p:spTgt>
                                        </p:tgtEl>
                                        <p:attrNameLst>
                                          <p:attrName>style.visibility</p:attrName>
                                        </p:attrNameLst>
                                      </p:cBhvr>
                                      <p:to>
                                        <p:strVal val="visible"/>
                                      </p:to>
                                    </p:set>
                                    <p:animEffect transition="in" filter="checkerboard(across)">
                                      <p:cBhvr>
                                        <p:cTn id="7" dur="500"/>
                                        <p:tgtEl>
                                          <p:spTgt spid="1280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lnSpc>
                <a:spcPct val="140000"/>
              </a:lnSpc>
            </a:pPr>
            <a:r>
              <a:rPr lang="zh-CN" altLang="en-US" smtClean="0"/>
              <a:t>　　　　 </a:t>
            </a:r>
            <a:r>
              <a:rPr lang="en-US" altLang="zh-CN" sz="3200" smtClean="0">
                <a:latin typeface="黑体" panose="02010609060101010101" pitchFamily="49" charset="-122"/>
                <a:ea typeface="黑体" panose="02010609060101010101" pitchFamily="49" charset="-122"/>
              </a:rPr>
              <a:t>3.8  </a:t>
            </a:r>
            <a:r>
              <a:rPr lang="zh-CN" altLang="en-US" sz="3200" smtClean="0">
                <a:latin typeface="黑体" panose="02010609060101010101" pitchFamily="49" charset="-122"/>
                <a:ea typeface="黑体" panose="02010609060101010101" pitchFamily="49" charset="-122"/>
              </a:rPr>
              <a:t>死锁的检测与解除 </a:t>
            </a:r>
            <a:br>
              <a:rPr lang="zh-CN" altLang="en-US" sz="3200" smtClean="0">
                <a:latin typeface="黑体" panose="02010609060101010101" pitchFamily="49" charset="-122"/>
                <a:ea typeface="黑体" panose="02010609060101010101" pitchFamily="49" charset="-122"/>
              </a:rPr>
            </a:br>
            <a:r>
              <a:rPr lang="zh-CN" altLang="en-US" smtClean="0"/>
              <a:t/>
            </a:r>
            <a:br>
              <a:rPr lang="zh-CN" altLang="en-US" smtClean="0"/>
            </a:br>
            <a:r>
              <a:rPr lang="zh-CN" altLang="en-US" smtClean="0"/>
              <a:t>　　如果在系统中，既不采取死锁预防措施，也未配有死锁避免算法，系统很可能会发生死锁。在这种情况下，系统应当提供两个算法：</a:t>
            </a:r>
            <a:br>
              <a:rPr lang="zh-CN" altLang="en-US" smtClean="0"/>
            </a:br>
            <a:r>
              <a:rPr lang="zh-CN" altLang="en-US" smtClean="0"/>
              <a:t>　　① 死锁检测算法。该方法用于检测系统状态，以确定系统中是否发生了死锁。</a:t>
            </a:r>
            <a:br>
              <a:rPr lang="zh-CN" altLang="en-US" smtClean="0"/>
            </a:br>
            <a:r>
              <a:rPr lang="zh-CN" altLang="en-US" smtClean="0"/>
              <a:t>　　② 死锁解除算法。当认定系统中已发生了死锁，利用该算法可将系统从死锁状态中解脱出来。</a:t>
            </a:r>
          </a:p>
        </p:txBody>
      </p:sp>
      <p:sp>
        <p:nvSpPr>
          <p:cNvPr id="183299"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lnSpc>
                <a:spcPct val="140000"/>
              </a:lnSpc>
            </a:pPr>
            <a:r>
              <a:rPr lang="en-US" altLang="zh-CN" smtClean="0">
                <a:latin typeface="黑体" panose="02010609060101010101" pitchFamily="49" charset="-122"/>
                <a:ea typeface="黑体" panose="02010609060101010101" pitchFamily="49" charset="-122"/>
              </a:rPr>
              <a:t>3.8.1  </a:t>
            </a:r>
            <a:r>
              <a:rPr lang="zh-CN" altLang="en-US" smtClean="0">
                <a:latin typeface="黑体" panose="02010609060101010101" pitchFamily="49" charset="-122"/>
                <a:ea typeface="黑体" panose="02010609060101010101" pitchFamily="49" charset="-122"/>
              </a:rPr>
              <a:t>死锁的检测 </a:t>
            </a:r>
            <a:br>
              <a:rPr lang="zh-CN" altLang="en-US" smtClean="0">
                <a:latin typeface="黑体" panose="02010609060101010101" pitchFamily="49" charset="-122"/>
                <a:ea typeface="黑体" panose="02010609060101010101" pitchFamily="49" charset="-122"/>
              </a:rPr>
            </a:br>
            <a:r>
              <a:rPr lang="zh-CN" altLang="en-US" smtClean="0"/>
              <a:t>　　为了能对系统中是否已发生了死锁进行检测，在系统中必须：① 保存有关资源的请求和分配信息；② 提供一种算法，它利用这些信息来检测系统是否已进入死锁状态。</a:t>
            </a:r>
            <a:br>
              <a:rPr lang="zh-CN" altLang="en-US" smtClean="0"/>
            </a:br>
            <a:r>
              <a:rPr lang="zh-CN" altLang="en-US" smtClean="0"/>
              <a:t>　　</a:t>
            </a:r>
            <a:r>
              <a:rPr lang="en-US" altLang="zh-CN" smtClean="0">
                <a:latin typeface="黑体" panose="02010609060101010101" pitchFamily="49" charset="-122"/>
                <a:ea typeface="黑体" panose="02010609060101010101" pitchFamily="49" charset="-122"/>
              </a:rPr>
              <a:t>1. </a:t>
            </a:r>
            <a:r>
              <a:rPr lang="zh-CN" altLang="en-US" smtClean="0">
                <a:latin typeface="黑体" panose="02010609060101010101" pitchFamily="49" charset="-122"/>
                <a:ea typeface="黑体" panose="02010609060101010101" pitchFamily="49" charset="-122"/>
              </a:rPr>
              <a:t>资源分配图</a:t>
            </a:r>
            <a:r>
              <a:rPr lang="en-US" altLang="zh-CN" smtClean="0">
                <a:latin typeface="黑体" panose="02010609060101010101" pitchFamily="49" charset="-122"/>
                <a:ea typeface="黑体" panose="02010609060101010101" pitchFamily="49" charset="-122"/>
              </a:rPr>
              <a:t>(Resource Allocation Graph)</a:t>
            </a:r>
            <a:br>
              <a:rPr lang="en-US" altLang="zh-CN" smtClean="0">
                <a:latin typeface="黑体" panose="02010609060101010101" pitchFamily="49" charset="-122"/>
                <a:ea typeface="黑体" panose="02010609060101010101" pitchFamily="49" charset="-122"/>
              </a:rPr>
            </a:br>
            <a:r>
              <a:rPr lang="zh-CN" altLang="en-US" smtClean="0"/>
              <a:t>　　系统死锁，可利用资源分配图来描述。 </a:t>
            </a:r>
          </a:p>
        </p:txBody>
      </p:sp>
      <p:sp>
        <p:nvSpPr>
          <p:cNvPr id="184323"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lnSpc>
                <a:spcPct val="120000"/>
              </a:lnSpc>
            </a:pPr>
            <a:r>
              <a:rPr lang="zh-CN" altLang="en-US" smtClean="0"/>
              <a:t>　　该图是由一组结点</a:t>
            </a:r>
            <a:r>
              <a:rPr lang="en-US" altLang="zh-CN" smtClean="0"/>
              <a:t>N</a:t>
            </a:r>
            <a:r>
              <a:rPr lang="zh-CN" altLang="en-US" smtClean="0"/>
              <a:t>和一组边</a:t>
            </a:r>
            <a:r>
              <a:rPr lang="en-US" altLang="zh-CN" smtClean="0"/>
              <a:t>E</a:t>
            </a:r>
            <a:r>
              <a:rPr lang="zh-CN" altLang="en-US" smtClean="0"/>
              <a:t>所组成的一个对偶</a:t>
            </a:r>
            <a:r>
              <a:rPr lang="en-US" altLang="zh-CN" smtClean="0"/>
              <a:t>G = (N, E)</a:t>
            </a:r>
            <a:r>
              <a:rPr lang="zh-CN" altLang="en-US" smtClean="0"/>
              <a:t>，它具有下述形式的定义和限制： </a:t>
            </a:r>
            <a:br>
              <a:rPr lang="zh-CN" altLang="en-US" smtClean="0"/>
            </a:br>
            <a:r>
              <a:rPr lang="zh-CN" altLang="en-US" smtClean="0"/>
              <a:t>　　</a:t>
            </a:r>
            <a:r>
              <a:rPr lang="en-US" altLang="zh-CN" smtClean="0"/>
              <a:t>(1) </a:t>
            </a:r>
            <a:r>
              <a:rPr lang="zh-CN" altLang="en-US" smtClean="0"/>
              <a:t>把</a:t>
            </a:r>
            <a:r>
              <a:rPr lang="en-US" altLang="zh-CN" smtClean="0"/>
              <a:t>N</a:t>
            </a:r>
            <a:r>
              <a:rPr lang="zh-CN" altLang="en-US" smtClean="0"/>
              <a:t>分为两个互斥的子集，即一组进程结点</a:t>
            </a:r>
            <a:r>
              <a:rPr lang="en-US" altLang="zh-CN" smtClean="0"/>
              <a:t>P={P</a:t>
            </a:r>
            <a:r>
              <a:rPr lang="en-US" altLang="zh-CN" baseline="-25000" smtClean="0"/>
              <a:t>1</a:t>
            </a:r>
            <a:r>
              <a:rPr lang="en-US" altLang="zh-CN" smtClean="0"/>
              <a:t>, P</a:t>
            </a:r>
            <a:r>
              <a:rPr lang="en-US" altLang="zh-CN" baseline="-25000" smtClean="0"/>
              <a:t>2</a:t>
            </a:r>
            <a:r>
              <a:rPr lang="en-US" altLang="zh-CN" smtClean="0"/>
              <a:t>, …, P</a:t>
            </a:r>
            <a:r>
              <a:rPr lang="en-US" altLang="zh-CN" baseline="-25000" smtClean="0"/>
              <a:t>n</a:t>
            </a:r>
            <a:r>
              <a:rPr lang="en-US" altLang="zh-CN" smtClean="0"/>
              <a:t>}</a:t>
            </a:r>
            <a:r>
              <a:rPr lang="zh-CN" altLang="en-US" smtClean="0"/>
              <a:t>和一组资源结点</a:t>
            </a:r>
            <a:r>
              <a:rPr lang="en-US" altLang="zh-CN" smtClean="0"/>
              <a:t>R={R</a:t>
            </a:r>
            <a:r>
              <a:rPr lang="en-US" altLang="zh-CN" baseline="-25000" smtClean="0"/>
              <a:t>1</a:t>
            </a:r>
            <a:r>
              <a:rPr lang="en-US" altLang="zh-CN" smtClean="0"/>
              <a:t>, R</a:t>
            </a:r>
            <a:r>
              <a:rPr lang="en-US" altLang="zh-CN" baseline="-25000" smtClean="0"/>
              <a:t>2</a:t>
            </a:r>
            <a:r>
              <a:rPr lang="en-US" altLang="zh-CN" smtClean="0"/>
              <a:t>, …, R</a:t>
            </a:r>
            <a:r>
              <a:rPr lang="en-US" altLang="zh-CN" baseline="-25000" smtClean="0"/>
              <a:t>n</a:t>
            </a:r>
            <a:r>
              <a:rPr lang="en-US" altLang="zh-CN" smtClean="0"/>
              <a:t>}</a:t>
            </a:r>
            <a:r>
              <a:rPr lang="zh-CN" altLang="en-US" smtClean="0"/>
              <a:t>，</a:t>
            </a:r>
            <a:r>
              <a:rPr lang="en-US" altLang="zh-CN" smtClean="0"/>
              <a:t>N = P∪R</a:t>
            </a:r>
            <a:r>
              <a:rPr lang="zh-CN" altLang="en-US" smtClean="0"/>
              <a:t>。在图</a:t>
            </a:r>
            <a:r>
              <a:rPr lang="en-US" altLang="zh-CN" smtClean="0"/>
              <a:t>3-19</a:t>
            </a:r>
            <a:r>
              <a:rPr lang="zh-CN" altLang="en-US" smtClean="0"/>
              <a:t>所示的例子中，</a:t>
            </a:r>
            <a:r>
              <a:rPr lang="en-US" altLang="zh-CN" smtClean="0"/>
              <a:t>P = {P</a:t>
            </a:r>
            <a:r>
              <a:rPr lang="en-US" altLang="zh-CN" baseline="-25000" smtClean="0"/>
              <a:t>1</a:t>
            </a:r>
            <a:r>
              <a:rPr lang="en-US" altLang="zh-CN" smtClean="0"/>
              <a:t>, P</a:t>
            </a:r>
            <a:r>
              <a:rPr lang="en-US" altLang="zh-CN" baseline="-25000" smtClean="0"/>
              <a:t>2</a:t>
            </a:r>
            <a:r>
              <a:rPr lang="en-US" altLang="zh-CN" smtClean="0"/>
              <a:t>}</a:t>
            </a:r>
            <a:r>
              <a:rPr lang="zh-CN" altLang="en-US" smtClean="0"/>
              <a:t>，</a:t>
            </a:r>
            <a:r>
              <a:rPr lang="en-US" altLang="zh-CN" smtClean="0"/>
              <a:t>R = {R</a:t>
            </a:r>
            <a:r>
              <a:rPr lang="en-US" altLang="zh-CN" baseline="-25000" smtClean="0"/>
              <a:t>1</a:t>
            </a:r>
            <a:r>
              <a:rPr lang="en-US" altLang="zh-CN" smtClean="0"/>
              <a:t>, R</a:t>
            </a:r>
            <a:r>
              <a:rPr lang="en-US" altLang="zh-CN" baseline="-25000" smtClean="0"/>
              <a:t>2</a:t>
            </a:r>
            <a:r>
              <a:rPr lang="en-US" altLang="zh-CN" smtClean="0"/>
              <a:t>}</a:t>
            </a:r>
            <a:r>
              <a:rPr lang="zh-CN" altLang="en-US" smtClean="0"/>
              <a:t>，</a:t>
            </a:r>
            <a:r>
              <a:rPr lang="en-US" altLang="zh-CN" smtClean="0"/>
              <a:t>N = {R</a:t>
            </a:r>
            <a:r>
              <a:rPr lang="en-US" altLang="zh-CN" baseline="-25000" smtClean="0"/>
              <a:t>1</a:t>
            </a:r>
            <a:r>
              <a:rPr lang="en-US" altLang="zh-CN" smtClean="0"/>
              <a:t>, R</a:t>
            </a:r>
            <a:r>
              <a:rPr lang="en-US" altLang="zh-CN" baseline="-25000" smtClean="0"/>
              <a:t>2</a:t>
            </a:r>
            <a:r>
              <a:rPr lang="en-US" altLang="zh-CN" smtClean="0"/>
              <a:t>}∪{P</a:t>
            </a:r>
            <a:r>
              <a:rPr lang="en-US" altLang="zh-CN" baseline="-25000" smtClean="0"/>
              <a:t>1</a:t>
            </a:r>
            <a:r>
              <a:rPr lang="en-US" altLang="zh-CN" smtClean="0"/>
              <a:t>, P</a:t>
            </a:r>
            <a:r>
              <a:rPr lang="en-US" altLang="zh-CN" baseline="-25000" smtClean="0"/>
              <a:t>2</a:t>
            </a:r>
            <a:r>
              <a:rPr lang="en-US" altLang="zh-CN" smtClean="0"/>
              <a:t>}</a:t>
            </a:r>
            <a:r>
              <a:rPr lang="zh-CN" altLang="en-US" smtClean="0"/>
              <a:t>。</a:t>
            </a:r>
            <a:br>
              <a:rPr lang="zh-CN" altLang="en-US" smtClean="0"/>
            </a:br>
            <a:r>
              <a:rPr lang="zh-CN" altLang="en-US" smtClean="0"/>
              <a:t>　　</a:t>
            </a:r>
            <a:r>
              <a:rPr lang="en-US" altLang="zh-CN" smtClean="0"/>
              <a:t>(2) </a:t>
            </a:r>
            <a:r>
              <a:rPr lang="zh-CN" altLang="en-US" smtClean="0"/>
              <a:t>凡属于</a:t>
            </a:r>
            <a:r>
              <a:rPr lang="en-US" altLang="zh-CN" smtClean="0"/>
              <a:t>E</a:t>
            </a:r>
            <a:r>
              <a:rPr lang="zh-CN" altLang="en-US" smtClean="0"/>
              <a:t>中的一个边</a:t>
            </a:r>
            <a:r>
              <a:rPr lang="en-US" altLang="zh-CN" smtClean="0"/>
              <a:t>e∈E</a:t>
            </a:r>
            <a:r>
              <a:rPr lang="zh-CN" altLang="en-US" smtClean="0"/>
              <a:t>，都连接着</a:t>
            </a:r>
            <a:r>
              <a:rPr lang="en-US" altLang="zh-CN" smtClean="0"/>
              <a:t>P</a:t>
            </a:r>
            <a:r>
              <a:rPr lang="zh-CN" altLang="en-US" smtClean="0"/>
              <a:t>中的一个结点和</a:t>
            </a:r>
            <a:r>
              <a:rPr lang="en-US" altLang="zh-CN" smtClean="0"/>
              <a:t>R</a:t>
            </a:r>
            <a:r>
              <a:rPr lang="zh-CN" altLang="en-US" smtClean="0"/>
              <a:t>中的一个结点，</a:t>
            </a:r>
            <a:r>
              <a:rPr lang="en-US" altLang="zh-CN" smtClean="0"/>
              <a:t>e = {P</a:t>
            </a:r>
            <a:r>
              <a:rPr lang="en-US" altLang="zh-CN" baseline="-25000" smtClean="0"/>
              <a:t>i</a:t>
            </a:r>
            <a:r>
              <a:rPr lang="en-US" altLang="zh-CN" smtClean="0"/>
              <a:t>, R</a:t>
            </a:r>
            <a:r>
              <a:rPr lang="en-US" altLang="zh-CN" baseline="-25000" smtClean="0"/>
              <a:t>j</a:t>
            </a:r>
            <a:r>
              <a:rPr lang="en-US" altLang="zh-CN" smtClean="0"/>
              <a:t>}</a:t>
            </a:r>
            <a:r>
              <a:rPr lang="zh-CN" altLang="en-US" smtClean="0"/>
              <a:t>是资源请求边，由进程</a:t>
            </a:r>
            <a:r>
              <a:rPr lang="en-US" altLang="zh-CN" smtClean="0"/>
              <a:t>P</a:t>
            </a:r>
            <a:r>
              <a:rPr lang="en-US" altLang="zh-CN" baseline="-25000" smtClean="0"/>
              <a:t>i</a:t>
            </a:r>
            <a:r>
              <a:rPr lang="zh-CN" altLang="en-US" smtClean="0"/>
              <a:t>指向资源</a:t>
            </a:r>
            <a:r>
              <a:rPr lang="en-US" altLang="zh-CN" smtClean="0"/>
              <a:t>R</a:t>
            </a:r>
            <a:r>
              <a:rPr lang="en-US" altLang="zh-CN" baseline="-25000" smtClean="0"/>
              <a:t>j</a:t>
            </a:r>
            <a:r>
              <a:rPr lang="zh-CN" altLang="en-US" smtClean="0"/>
              <a:t>，它表示进程</a:t>
            </a:r>
            <a:r>
              <a:rPr lang="en-US" altLang="zh-CN" smtClean="0"/>
              <a:t>P</a:t>
            </a:r>
            <a:r>
              <a:rPr lang="en-US" altLang="zh-CN" baseline="-25000" smtClean="0"/>
              <a:t>i</a:t>
            </a:r>
            <a:r>
              <a:rPr lang="zh-CN" altLang="en-US" smtClean="0"/>
              <a:t>请求一个单位的</a:t>
            </a:r>
            <a:r>
              <a:rPr lang="en-US" altLang="zh-CN" smtClean="0"/>
              <a:t>R</a:t>
            </a:r>
            <a:r>
              <a:rPr lang="en-US" altLang="zh-CN" baseline="-25000" smtClean="0"/>
              <a:t>j</a:t>
            </a:r>
            <a:r>
              <a:rPr lang="zh-CN" altLang="en-US" smtClean="0"/>
              <a:t>资源。</a:t>
            </a:r>
            <a:r>
              <a:rPr lang="en-US" altLang="zh-CN" smtClean="0"/>
              <a:t>E = {R</a:t>
            </a:r>
            <a:r>
              <a:rPr lang="en-US" altLang="zh-CN" baseline="-25000" smtClean="0"/>
              <a:t>j</a:t>
            </a:r>
            <a:r>
              <a:rPr lang="en-US" altLang="zh-CN" smtClean="0"/>
              <a:t>, P</a:t>
            </a:r>
            <a:r>
              <a:rPr lang="en-US" altLang="zh-CN" baseline="-25000" smtClean="0"/>
              <a:t>i</a:t>
            </a:r>
            <a:r>
              <a:rPr lang="en-US" altLang="zh-CN" smtClean="0"/>
              <a:t>}</a:t>
            </a:r>
            <a:r>
              <a:rPr lang="zh-CN" altLang="en-US" smtClean="0"/>
              <a:t>是资源分配边，由资源</a:t>
            </a:r>
            <a:r>
              <a:rPr lang="en-US" altLang="zh-CN" smtClean="0"/>
              <a:t>R</a:t>
            </a:r>
            <a:r>
              <a:rPr lang="en-US" altLang="zh-CN" baseline="-25000" smtClean="0"/>
              <a:t>j</a:t>
            </a:r>
            <a:r>
              <a:rPr lang="zh-CN" altLang="en-US" smtClean="0"/>
              <a:t>指向进程</a:t>
            </a:r>
            <a:r>
              <a:rPr lang="en-US" altLang="zh-CN" smtClean="0"/>
              <a:t>P</a:t>
            </a:r>
            <a:r>
              <a:rPr lang="en-US" altLang="zh-CN" baseline="-25000" smtClean="0"/>
              <a:t>i</a:t>
            </a:r>
            <a:r>
              <a:rPr lang="zh-CN" altLang="en-US" smtClean="0"/>
              <a:t>，它表示把一个单位的资源</a:t>
            </a:r>
            <a:r>
              <a:rPr lang="en-US" altLang="zh-CN" smtClean="0"/>
              <a:t>R</a:t>
            </a:r>
            <a:r>
              <a:rPr lang="en-US" altLang="zh-CN" baseline="-25000" smtClean="0"/>
              <a:t>j</a:t>
            </a:r>
            <a:r>
              <a:rPr lang="zh-CN" altLang="en-US" smtClean="0"/>
              <a:t>分配给进程</a:t>
            </a:r>
            <a:r>
              <a:rPr lang="en-US" altLang="zh-CN" smtClean="0"/>
              <a:t>P</a:t>
            </a:r>
            <a:r>
              <a:rPr lang="en-US" altLang="zh-CN" baseline="-25000" smtClean="0"/>
              <a:t>i</a:t>
            </a:r>
            <a:r>
              <a:rPr lang="zh-CN" altLang="en-US" smtClean="0"/>
              <a:t>。图</a:t>
            </a:r>
            <a:r>
              <a:rPr lang="en-US" altLang="zh-CN" smtClean="0"/>
              <a:t>3-19</a:t>
            </a:r>
            <a:r>
              <a:rPr lang="zh-CN" altLang="en-US" smtClean="0"/>
              <a:t>中示出了两个请求边和两个分配边，即</a:t>
            </a:r>
            <a:r>
              <a:rPr lang="en-US" altLang="zh-CN" smtClean="0"/>
              <a:t>E = {(P</a:t>
            </a:r>
            <a:r>
              <a:rPr lang="en-US" altLang="zh-CN" baseline="-25000" smtClean="0"/>
              <a:t>1</a:t>
            </a:r>
            <a:r>
              <a:rPr lang="en-US" altLang="zh-CN" smtClean="0"/>
              <a:t>, R</a:t>
            </a:r>
            <a:r>
              <a:rPr lang="en-US" altLang="zh-CN" baseline="-25000" smtClean="0"/>
              <a:t>2</a:t>
            </a:r>
            <a:r>
              <a:rPr lang="en-US" altLang="zh-CN" smtClean="0"/>
              <a:t>), (R</a:t>
            </a:r>
            <a:r>
              <a:rPr lang="en-US" altLang="zh-CN" baseline="-25000" smtClean="0"/>
              <a:t>2</a:t>
            </a:r>
            <a:r>
              <a:rPr lang="en-US" altLang="zh-CN" smtClean="0"/>
              <a:t>, P</a:t>
            </a:r>
            <a:r>
              <a:rPr lang="en-US" altLang="zh-CN" baseline="-25000" smtClean="0"/>
              <a:t>2</a:t>
            </a:r>
            <a:r>
              <a:rPr lang="en-US" altLang="zh-CN" smtClean="0"/>
              <a:t>), (P</a:t>
            </a:r>
            <a:r>
              <a:rPr lang="en-US" altLang="zh-CN" baseline="-25000" smtClean="0"/>
              <a:t>2</a:t>
            </a:r>
            <a:r>
              <a:rPr lang="en-US" altLang="zh-CN" smtClean="0"/>
              <a:t>, R</a:t>
            </a:r>
            <a:r>
              <a:rPr lang="en-US" altLang="zh-CN" baseline="-25000" smtClean="0"/>
              <a:t>1</a:t>
            </a:r>
            <a:r>
              <a:rPr lang="en-US" altLang="zh-CN" smtClean="0"/>
              <a:t>), (R</a:t>
            </a:r>
            <a:r>
              <a:rPr lang="en-US" altLang="zh-CN" baseline="-25000" smtClean="0"/>
              <a:t>1</a:t>
            </a:r>
            <a:r>
              <a:rPr lang="en-US" altLang="zh-CN" smtClean="0"/>
              <a:t>, P</a:t>
            </a:r>
            <a:r>
              <a:rPr lang="en-US" altLang="zh-CN" baseline="-25000" smtClean="0"/>
              <a:t>1</a:t>
            </a:r>
            <a:r>
              <a:rPr lang="en-US" altLang="zh-CN" smtClean="0"/>
              <a:t>)}</a:t>
            </a:r>
            <a:r>
              <a:rPr lang="zh-CN" altLang="en-US" smtClean="0"/>
              <a:t>。</a:t>
            </a:r>
          </a:p>
        </p:txBody>
      </p:sp>
      <p:sp>
        <p:nvSpPr>
          <p:cNvPr id="185347"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endParaRPr lang="zh-CN" altLang="zh-CN" smtClean="0"/>
          </a:p>
        </p:txBody>
      </p:sp>
      <p:sp>
        <p:nvSpPr>
          <p:cNvPr id="186371" name="Rectangle 3"/>
          <p:cNvSpPr>
            <a:spLocks noGrp="1" noChangeArrowheads="1"/>
          </p:cNvSpPr>
          <p:nvPr>
            <p:ph type="body" idx="1"/>
          </p:nvPr>
        </p:nvSpPr>
        <p:spPr/>
        <p:txBody>
          <a:bodyPr/>
          <a:lstStyle/>
          <a:p>
            <a:pPr eaLnBrk="1" hangingPunct="1"/>
            <a:r>
              <a:rPr lang="zh-CN" altLang="en-US" smtClean="0"/>
              <a:t>图</a:t>
            </a:r>
            <a:r>
              <a:rPr lang="en-US" altLang="zh-CN" smtClean="0"/>
              <a:t>3-19  </a:t>
            </a:r>
            <a:r>
              <a:rPr lang="zh-CN" altLang="en-US" smtClean="0"/>
              <a:t>每类资源有多个时的情况</a:t>
            </a:r>
          </a:p>
        </p:txBody>
      </p:sp>
      <p:pic>
        <p:nvPicPr>
          <p:cNvPr id="186372" name="Picture 4" descr="3-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125538"/>
            <a:ext cx="479107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r>
              <a:rPr lang="zh-CN" altLang="en-US" smtClean="0"/>
              <a:t>　　</a:t>
            </a:r>
            <a:r>
              <a:rPr lang="en-US" altLang="zh-CN" smtClean="0">
                <a:latin typeface="黑体" panose="02010609060101010101" pitchFamily="49" charset="-122"/>
                <a:ea typeface="黑体" panose="02010609060101010101" pitchFamily="49" charset="-122"/>
              </a:rPr>
              <a:t>2</a:t>
            </a:r>
            <a:r>
              <a:rPr lang="zh-CN" altLang="en-US" smtClean="0">
                <a:latin typeface="黑体" panose="02010609060101010101" pitchFamily="49" charset="-122"/>
                <a:ea typeface="黑体" panose="02010609060101010101" pitchFamily="49" charset="-122"/>
              </a:rPr>
              <a:t>．死锁定理</a:t>
            </a:r>
            <a:r>
              <a:rPr lang="zh-CN" altLang="en-US" smtClean="0"/>
              <a:t/>
            </a:r>
            <a:br>
              <a:rPr lang="zh-CN" altLang="en-US" smtClean="0"/>
            </a:br>
            <a:r>
              <a:rPr lang="zh-CN" altLang="en-US" smtClean="0"/>
              <a:t>　　我们可以利用把资源分配图加以简化的方法</a:t>
            </a:r>
            <a:r>
              <a:rPr lang="en-US" altLang="zh-CN" smtClean="0"/>
              <a:t>(</a:t>
            </a:r>
            <a:r>
              <a:rPr lang="zh-CN" altLang="en-US" smtClean="0"/>
              <a:t>图</a:t>
            </a:r>
            <a:r>
              <a:rPr lang="en-US" altLang="zh-CN" smtClean="0"/>
              <a:t>3-19)</a:t>
            </a:r>
            <a:r>
              <a:rPr lang="zh-CN" altLang="en-US" smtClean="0"/>
              <a:t>，来检测当系统处于</a:t>
            </a:r>
            <a:r>
              <a:rPr lang="en-US" altLang="zh-CN" smtClean="0"/>
              <a:t>S</a:t>
            </a:r>
            <a:r>
              <a:rPr lang="zh-CN" altLang="en-US" smtClean="0"/>
              <a:t>状态时，是否为死锁状态。简化方法如下：</a:t>
            </a:r>
            <a:br>
              <a:rPr lang="zh-CN" altLang="en-US" smtClean="0"/>
            </a:br>
            <a:r>
              <a:rPr lang="zh-CN" altLang="en-US" smtClean="0"/>
              <a:t>　　</a:t>
            </a:r>
            <a:r>
              <a:rPr lang="en-US" altLang="zh-CN" smtClean="0"/>
              <a:t>(1) </a:t>
            </a:r>
            <a:r>
              <a:rPr lang="zh-CN" altLang="en-US" smtClean="0"/>
              <a:t>在资源分配图中，找出一个既不阻塞又非独立的进程结点</a:t>
            </a:r>
            <a:r>
              <a:rPr lang="en-US" altLang="zh-CN" smtClean="0"/>
              <a:t>P</a:t>
            </a:r>
            <a:r>
              <a:rPr lang="en-US" altLang="zh-CN" baseline="-25000" smtClean="0"/>
              <a:t>i</a:t>
            </a:r>
            <a:r>
              <a:rPr lang="zh-CN" altLang="en-US" smtClean="0"/>
              <a:t>。在顺利的情况下，</a:t>
            </a:r>
            <a:r>
              <a:rPr lang="en-US" altLang="zh-CN" smtClean="0"/>
              <a:t>P</a:t>
            </a:r>
            <a:r>
              <a:rPr lang="en-US" altLang="zh-CN" baseline="-25000" smtClean="0"/>
              <a:t>i</a:t>
            </a:r>
            <a:r>
              <a:rPr lang="zh-CN" altLang="en-US" smtClean="0"/>
              <a:t>可获得所需资源而继续运行，直至运行完毕，再释放其所占有的全部资源，这相当于消去</a:t>
            </a:r>
            <a:r>
              <a:rPr lang="en-US" altLang="zh-CN" smtClean="0"/>
              <a:t>P</a:t>
            </a:r>
            <a:r>
              <a:rPr lang="en-US" altLang="zh-CN" baseline="-25000" smtClean="0"/>
              <a:t>i</a:t>
            </a:r>
            <a:r>
              <a:rPr lang="zh-CN" altLang="en-US" smtClean="0"/>
              <a:t>的请求边和分配边，使之成为孤立的结点。在图</a:t>
            </a:r>
            <a:r>
              <a:rPr lang="en-US" altLang="zh-CN" smtClean="0"/>
              <a:t>3-20(a)</a:t>
            </a:r>
            <a:r>
              <a:rPr lang="zh-CN" altLang="en-US" smtClean="0"/>
              <a:t>中，将</a:t>
            </a:r>
            <a:r>
              <a:rPr lang="en-US" altLang="zh-CN" smtClean="0"/>
              <a:t>P</a:t>
            </a:r>
            <a:r>
              <a:rPr lang="en-US" altLang="zh-CN" baseline="-25000" smtClean="0"/>
              <a:t>1</a:t>
            </a:r>
            <a:r>
              <a:rPr lang="zh-CN" altLang="en-US" smtClean="0"/>
              <a:t>的两个分配边和一个请求边消去，便形成图</a:t>
            </a:r>
            <a:r>
              <a:rPr lang="en-US" altLang="zh-CN" smtClean="0"/>
              <a:t>(b)</a:t>
            </a:r>
            <a:r>
              <a:rPr lang="zh-CN" altLang="en-US" smtClean="0"/>
              <a:t>所示的情况。</a:t>
            </a:r>
          </a:p>
        </p:txBody>
      </p:sp>
      <p:sp>
        <p:nvSpPr>
          <p:cNvPr id="187395"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endParaRPr lang="zh-CN" altLang="zh-CN" smtClean="0"/>
          </a:p>
        </p:txBody>
      </p:sp>
      <p:sp>
        <p:nvSpPr>
          <p:cNvPr id="188419" name="Rectangle 3"/>
          <p:cNvSpPr>
            <a:spLocks noGrp="1" noChangeArrowheads="1"/>
          </p:cNvSpPr>
          <p:nvPr>
            <p:ph type="body" idx="1"/>
          </p:nvPr>
        </p:nvSpPr>
        <p:spPr>
          <a:xfrm>
            <a:off x="0" y="5084763"/>
            <a:ext cx="9144000" cy="476250"/>
          </a:xfrm>
        </p:spPr>
        <p:txBody>
          <a:bodyPr/>
          <a:lstStyle/>
          <a:p>
            <a:pPr eaLnBrk="1" hangingPunct="1"/>
            <a:r>
              <a:rPr lang="zh-CN" altLang="en-US" smtClean="0"/>
              <a:t>图</a:t>
            </a:r>
            <a:r>
              <a:rPr lang="en-US" altLang="zh-CN" smtClean="0"/>
              <a:t>3-20  </a:t>
            </a:r>
            <a:r>
              <a:rPr lang="zh-CN" altLang="en-US" smtClean="0"/>
              <a:t>资源分配图的简化</a:t>
            </a:r>
          </a:p>
        </p:txBody>
      </p:sp>
      <p:pic>
        <p:nvPicPr>
          <p:cNvPr id="188420" name="Picture 4" descr="3-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16113"/>
            <a:ext cx="7273925"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4"/>
          <p:cNvSpPr txBox="1">
            <a:spLocks noChangeArrowheads="1"/>
          </p:cNvSpPr>
          <p:nvPr/>
        </p:nvSpPr>
        <p:spPr bwMode="auto">
          <a:xfrm>
            <a:off x="457200" y="836613"/>
            <a:ext cx="8382000" cy="471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pPr>
            <a:r>
              <a:rPr kumimoji="1" lang="zh-CN" altLang="en-US" sz="2400" b="1">
                <a:solidFill>
                  <a:schemeClr val="tx1"/>
                </a:solidFill>
                <a:latin typeface="宋体" panose="02010600030101010101" pitchFamily="2" charset="-122"/>
              </a:rPr>
              <a:t>　　</a:t>
            </a:r>
            <a:r>
              <a:rPr kumimoji="1" lang="en-US" altLang="zh-CN" sz="2400" b="1">
                <a:solidFill>
                  <a:schemeClr val="tx1"/>
                </a:solidFill>
                <a:latin typeface="宋体" panose="02010600030101010101" pitchFamily="2" charset="-122"/>
              </a:rPr>
              <a:t>(2) </a:t>
            </a:r>
            <a:r>
              <a:rPr kumimoji="1" lang="zh-CN" altLang="en-US" sz="2400" b="1">
                <a:solidFill>
                  <a:schemeClr val="tx1"/>
                </a:solidFill>
                <a:latin typeface="宋体" panose="02010600030101010101" pitchFamily="2" charset="-122"/>
              </a:rPr>
              <a:t>作业步</a:t>
            </a:r>
            <a:r>
              <a:rPr kumimoji="1" lang="en-US" altLang="zh-CN" sz="2400" b="1">
                <a:solidFill>
                  <a:schemeClr val="tx1"/>
                </a:solidFill>
                <a:latin typeface="宋体" panose="02010600030101010101" pitchFamily="2" charset="-122"/>
              </a:rPr>
              <a:t>(Job Step)</a:t>
            </a:r>
            <a:r>
              <a:rPr kumimoji="1" lang="zh-CN" altLang="en-US" sz="2400" b="1">
                <a:solidFill>
                  <a:schemeClr val="tx1"/>
                </a:solidFill>
                <a:latin typeface="宋体" panose="02010600030101010101" pitchFamily="2" charset="-122"/>
              </a:rPr>
              <a:t>。通常，在作业运行期间，每个作业都必须经过若干个相对独立，又相互关联的顺序加工步骤才能得到结果，我们把其中的</a:t>
            </a:r>
            <a:r>
              <a:rPr kumimoji="1" lang="zh-CN" altLang="en-US" sz="2400" b="1">
                <a:solidFill>
                  <a:srgbClr val="FF0000"/>
                </a:solidFill>
                <a:latin typeface="宋体" panose="02010600030101010101" pitchFamily="2" charset="-122"/>
              </a:rPr>
              <a:t>每一个加工步骤称为一个作业步</a:t>
            </a:r>
            <a:r>
              <a:rPr kumimoji="1" lang="zh-CN" altLang="en-US" sz="2400" b="1">
                <a:solidFill>
                  <a:schemeClr val="tx1"/>
                </a:solidFill>
                <a:latin typeface="宋体" panose="02010600030101010101" pitchFamily="2" charset="-122"/>
              </a:rPr>
              <a:t>，各作业步之间存在着相互联系，往往是把上一个作业步的输出作为下一个作业步的输入。例如，一个典型的作业可分成三个作业步：① </a:t>
            </a:r>
            <a:r>
              <a:rPr kumimoji="1" lang="zh-CN" altLang="en-US" sz="2400" b="1">
                <a:solidFill>
                  <a:schemeClr val="tx1"/>
                </a:solidFill>
                <a:latin typeface="Courier New" panose="02070309020205020404" pitchFamily="49" charset="0"/>
              </a:rPr>
              <a:t>“</a:t>
            </a:r>
            <a:r>
              <a:rPr kumimoji="1" lang="zh-CN" altLang="en-US" sz="2400" b="1">
                <a:solidFill>
                  <a:schemeClr val="tx1"/>
                </a:solidFill>
                <a:latin typeface="宋体" panose="02010600030101010101" pitchFamily="2" charset="-122"/>
              </a:rPr>
              <a:t>编译</a:t>
            </a:r>
            <a:r>
              <a:rPr kumimoji="1" lang="zh-CN" altLang="en-US" sz="2400" b="1">
                <a:solidFill>
                  <a:schemeClr val="tx1"/>
                </a:solidFill>
                <a:latin typeface="Courier New" panose="02070309020205020404" pitchFamily="49" charset="0"/>
              </a:rPr>
              <a:t>”</a:t>
            </a:r>
            <a:r>
              <a:rPr kumimoji="1" lang="zh-CN" altLang="en-US" sz="2400" b="1">
                <a:solidFill>
                  <a:schemeClr val="tx1"/>
                </a:solidFill>
                <a:latin typeface="宋体" panose="02010600030101010101" pitchFamily="2" charset="-122"/>
              </a:rPr>
              <a:t>作业步，通过执行编译程序对源程序进行编译，产生若干个目标程序段；② </a:t>
            </a:r>
            <a:r>
              <a:rPr kumimoji="1" lang="zh-CN" altLang="en-US" sz="2400" b="1">
                <a:solidFill>
                  <a:schemeClr val="tx1"/>
                </a:solidFill>
                <a:latin typeface="Courier New" panose="02070309020205020404" pitchFamily="49" charset="0"/>
              </a:rPr>
              <a:t>“</a:t>
            </a:r>
            <a:r>
              <a:rPr kumimoji="1" lang="zh-CN" altLang="en-US" sz="2400" b="1">
                <a:solidFill>
                  <a:schemeClr val="tx1"/>
                </a:solidFill>
                <a:latin typeface="宋体" panose="02010600030101010101" pitchFamily="2" charset="-122"/>
              </a:rPr>
              <a:t>连结装配</a:t>
            </a:r>
            <a:r>
              <a:rPr kumimoji="1" lang="zh-CN" altLang="en-US" sz="2400" b="1">
                <a:solidFill>
                  <a:schemeClr val="tx1"/>
                </a:solidFill>
                <a:latin typeface="Courier New" panose="02070309020205020404" pitchFamily="49" charset="0"/>
              </a:rPr>
              <a:t>”</a:t>
            </a:r>
            <a:r>
              <a:rPr kumimoji="1" lang="zh-CN" altLang="en-US" sz="2400" b="1">
                <a:solidFill>
                  <a:schemeClr val="tx1"/>
                </a:solidFill>
                <a:latin typeface="宋体" panose="02010600030101010101" pitchFamily="2" charset="-122"/>
              </a:rPr>
              <a:t>作业步，将</a:t>
            </a:r>
            <a:r>
              <a:rPr kumimoji="1" lang="zh-CN" altLang="en-US" sz="2400" b="1">
                <a:solidFill>
                  <a:schemeClr val="tx1"/>
                </a:solidFill>
                <a:latin typeface="Courier New" panose="02070309020205020404" pitchFamily="49" charset="0"/>
              </a:rPr>
              <a:t>“</a:t>
            </a:r>
            <a:r>
              <a:rPr kumimoji="1" lang="zh-CN" altLang="en-US" sz="2400" b="1">
                <a:solidFill>
                  <a:schemeClr val="tx1"/>
                </a:solidFill>
                <a:latin typeface="宋体" panose="02010600030101010101" pitchFamily="2" charset="-122"/>
              </a:rPr>
              <a:t>编译</a:t>
            </a:r>
            <a:r>
              <a:rPr kumimoji="1" lang="zh-CN" altLang="en-US" sz="2400" b="1">
                <a:solidFill>
                  <a:schemeClr val="tx1"/>
                </a:solidFill>
                <a:latin typeface="Courier New" panose="02070309020205020404" pitchFamily="49" charset="0"/>
              </a:rPr>
              <a:t>”</a:t>
            </a:r>
            <a:r>
              <a:rPr kumimoji="1" lang="zh-CN" altLang="en-US" sz="2400" b="1">
                <a:solidFill>
                  <a:schemeClr val="tx1"/>
                </a:solidFill>
                <a:latin typeface="宋体" panose="02010600030101010101" pitchFamily="2" charset="-122"/>
              </a:rPr>
              <a:t>作业步所产生的若干个目标程序段装配成可执行的目标程序；③ </a:t>
            </a:r>
            <a:r>
              <a:rPr kumimoji="1" lang="zh-CN" altLang="en-US" sz="2400" b="1">
                <a:solidFill>
                  <a:schemeClr val="tx1"/>
                </a:solidFill>
                <a:latin typeface="Courier New" panose="02070309020205020404" pitchFamily="49" charset="0"/>
              </a:rPr>
              <a:t>“</a:t>
            </a:r>
            <a:r>
              <a:rPr kumimoji="1" lang="zh-CN" altLang="en-US" sz="2400" b="1">
                <a:solidFill>
                  <a:schemeClr val="tx1"/>
                </a:solidFill>
                <a:latin typeface="宋体" panose="02010600030101010101" pitchFamily="2" charset="-122"/>
              </a:rPr>
              <a:t>运行</a:t>
            </a:r>
            <a:r>
              <a:rPr kumimoji="1" lang="zh-CN" altLang="en-US" sz="2400" b="1">
                <a:solidFill>
                  <a:schemeClr val="tx1"/>
                </a:solidFill>
                <a:latin typeface="Courier New" panose="02070309020205020404" pitchFamily="49" charset="0"/>
              </a:rPr>
              <a:t>”</a:t>
            </a:r>
            <a:r>
              <a:rPr kumimoji="1" lang="zh-CN" altLang="en-US" sz="2400" b="1">
                <a:solidFill>
                  <a:schemeClr val="tx1"/>
                </a:solidFill>
                <a:latin typeface="宋体" panose="02010600030101010101" pitchFamily="2" charset="-122"/>
              </a:rPr>
              <a:t>作业步，将可执行的目标程序读入内存并控制其运行。</a:t>
            </a:r>
          </a:p>
          <a:p>
            <a:pPr eaLnBrk="1" hangingPunct="1">
              <a:lnSpc>
                <a:spcPct val="110000"/>
              </a:lnSpc>
              <a:spcBef>
                <a:spcPct val="50000"/>
              </a:spcBef>
            </a:pPr>
            <a:r>
              <a:rPr kumimoji="1" lang="zh-CN" altLang="en-US" sz="2400" b="1">
                <a:solidFill>
                  <a:schemeClr val="tx1"/>
                </a:solidFill>
              </a:rPr>
              <a:t>　　</a:t>
            </a:r>
          </a:p>
        </p:txBody>
      </p:sp>
    </p:spTree>
  </p:cSld>
  <p:clrMapOvr>
    <a:masterClrMapping/>
  </p:clrMapOvr>
  <p:transition spd="slow"/>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r>
              <a:rPr lang="zh-CN" altLang="en-US" smtClean="0"/>
              <a:t>　　</a:t>
            </a:r>
            <a:r>
              <a:rPr lang="en-US" altLang="zh-CN" smtClean="0"/>
              <a:t>(2)  P</a:t>
            </a:r>
            <a:r>
              <a:rPr lang="en-US" altLang="zh-CN" baseline="-25000" smtClean="0"/>
              <a:t>1</a:t>
            </a:r>
            <a:r>
              <a:rPr lang="zh-CN" altLang="en-US" smtClean="0"/>
              <a:t>释放资源后，便可使</a:t>
            </a:r>
            <a:r>
              <a:rPr lang="en-US" altLang="zh-CN" smtClean="0"/>
              <a:t>P</a:t>
            </a:r>
            <a:r>
              <a:rPr lang="en-US" altLang="zh-CN" baseline="-25000" smtClean="0"/>
              <a:t>2</a:t>
            </a:r>
            <a:r>
              <a:rPr lang="zh-CN" altLang="en-US" smtClean="0"/>
              <a:t>获得资源而继续运行，直至</a:t>
            </a:r>
            <a:r>
              <a:rPr lang="en-US" altLang="zh-CN" smtClean="0"/>
              <a:t>P</a:t>
            </a:r>
            <a:r>
              <a:rPr lang="en-US" altLang="zh-CN" baseline="-25000" smtClean="0"/>
              <a:t>2</a:t>
            </a:r>
            <a:r>
              <a:rPr lang="zh-CN" altLang="en-US" smtClean="0"/>
              <a:t>完成后又释放出它所占有的全部资源，形成图</a:t>
            </a:r>
            <a:r>
              <a:rPr lang="en-US" altLang="zh-CN" smtClean="0"/>
              <a:t>(c)</a:t>
            </a:r>
            <a:r>
              <a:rPr lang="zh-CN" altLang="en-US" smtClean="0"/>
              <a:t>所示的情况，即将</a:t>
            </a:r>
            <a:r>
              <a:rPr lang="en-US" altLang="zh-CN" smtClean="0"/>
              <a:t>P</a:t>
            </a:r>
            <a:r>
              <a:rPr lang="en-US" altLang="zh-CN" baseline="-25000" smtClean="0"/>
              <a:t>2</a:t>
            </a:r>
            <a:r>
              <a:rPr lang="zh-CN" altLang="en-US" smtClean="0"/>
              <a:t>的两条请求边和一条分配边消去。</a:t>
            </a:r>
            <a:br>
              <a:rPr lang="zh-CN" altLang="en-US" smtClean="0"/>
            </a:br>
            <a:r>
              <a:rPr lang="zh-CN" altLang="en-US" smtClean="0"/>
              <a:t>　　</a:t>
            </a:r>
            <a:r>
              <a:rPr lang="en-US" altLang="zh-CN" smtClean="0"/>
              <a:t>(3) </a:t>
            </a:r>
            <a:r>
              <a:rPr lang="zh-CN" altLang="en-US" smtClean="0"/>
              <a:t>在进行一系列的简化后，若能消去图中所有的边，使所有的进程结点都成为孤立结点，则称该图是可完全简化的；若不能通过任何过程使该图完全简化，则称该图是不可完全简化的。</a:t>
            </a:r>
          </a:p>
        </p:txBody>
      </p:sp>
      <p:sp>
        <p:nvSpPr>
          <p:cNvPr id="189443"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755650" y="620713"/>
            <a:ext cx="7772400" cy="1143000"/>
          </a:xfrm>
        </p:spPr>
        <p:txBody>
          <a:bodyPr/>
          <a:lstStyle/>
          <a:p>
            <a:r>
              <a:rPr lang="zh-CN" altLang="en-US" smtClean="0"/>
              <a:t>举例：资源分配图简化</a:t>
            </a:r>
            <a:r>
              <a:rPr lang="en-US" altLang="zh-CN" smtClean="0"/>
              <a:t>1</a:t>
            </a:r>
          </a:p>
        </p:txBody>
      </p:sp>
      <p:sp>
        <p:nvSpPr>
          <p:cNvPr id="190467" name="Rectangle 3"/>
          <p:cNvSpPr>
            <a:spLocks noGrp="1" noChangeArrowheads="1"/>
          </p:cNvSpPr>
          <p:nvPr>
            <p:ph type="body" idx="1"/>
          </p:nvPr>
        </p:nvSpPr>
        <p:spPr>
          <a:xfrm>
            <a:off x="1116013" y="1484313"/>
            <a:ext cx="4303712" cy="652462"/>
          </a:xfrm>
        </p:spPr>
        <p:txBody>
          <a:bodyPr/>
          <a:lstStyle/>
          <a:p>
            <a:r>
              <a:rPr lang="zh-CN" altLang="en-US" smtClean="0"/>
              <a:t>下图是否存在死锁？</a:t>
            </a:r>
          </a:p>
        </p:txBody>
      </p:sp>
      <p:grpSp>
        <p:nvGrpSpPr>
          <p:cNvPr id="190468" name="Group 4"/>
          <p:cNvGrpSpPr>
            <a:grpSpLocks/>
          </p:cNvGrpSpPr>
          <p:nvPr/>
        </p:nvGrpSpPr>
        <p:grpSpPr bwMode="auto">
          <a:xfrm>
            <a:off x="969963" y="2636838"/>
            <a:ext cx="936625" cy="431800"/>
            <a:chOff x="1247" y="1253"/>
            <a:chExt cx="590" cy="272"/>
          </a:xfrm>
        </p:grpSpPr>
        <p:sp>
          <p:nvSpPr>
            <p:cNvPr id="190495" name="Rectangle 5"/>
            <p:cNvSpPr>
              <a:spLocks noChangeArrowheads="1"/>
            </p:cNvSpPr>
            <p:nvPr/>
          </p:nvSpPr>
          <p:spPr bwMode="auto">
            <a:xfrm>
              <a:off x="1247" y="1253"/>
              <a:ext cx="590" cy="272"/>
            </a:xfrm>
            <a:prstGeom prst="rect">
              <a:avLst/>
            </a:prstGeom>
            <a:noFill/>
            <a:ln w="349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endParaRPr kumimoji="1" lang="zh-CN" altLang="en-US" sz="2400">
                <a:solidFill>
                  <a:srgbClr val="000000"/>
                </a:solidFill>
              </a:endParaRPr>
            </a:p>
          </p:txBody>
        </p:sp>
        <p:sp>
          <p:nvSpPr>
            <p:cNvPr id="190496" name="Oval 6"/>
            <p:cNvSpPr>
              <a:spLocks noChangeArrowheads="1"/>
            </p:cNvSpPr>
            <p:nvPr/>
          </p:nvSpPr>
          <p:spPr bwMode="auto">
            <a:xfrm>
              <a:off x="1474" y="1344"/>
              <a:ext cx="91" cy="90"/>
            </a:xfrm>
            <a:prstGeom prst="ellipse">
              <a:avLst/>
            </a:prstGeom>
            <a:noFill/>
            <a:ln w="349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endParaRPr kumimoji="1" lang="zh-CN" altLang="en-US" sz="2400">
                <a:solidFill>
                  <a:srgbClr val="000000"/>
                </a:solidFill>
              </a:endParaRPr>
            </a:p>
          </p:txBody>
        </p:sp>
      </p:grpSp>
      <p:sp>
        <p:nvSpPr>
          <p:cNvPr id="190469" name="Oval 7"/>
          <p:cNvSpPr>
            <a:spLocks noChangeArrowheads="1"/>
          </p:cNvSpPr>
          <p:nvPr/>
        </p:nvSpPr>
        <p:spPr bwMode="auto">
          <a:xfrm>
            <a:off x="538163" y="4221163"/>
            <a:ext cx="576262" cy="576262"/>
          </a:xfrm>
          <a:prstGeom prst="ellipse">
            <a:avLst/>
          </a:prstGeom>
          <a:noFill/>
          <a:ln w="349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00"/>
                </a:solidFill>
              </a:rPr>
              <a:t>p1</a:t>
            </a:r>
          </a:p>
        </p:txBody>
      </p:sp>
      <p:sp>
        <p:nvSpPr>
          <p:cNvPr id="190470" name="Oval 8"/>
          <p:cNvSpPr>
            <a:spLocks noChangeArrowheads="1"/>
          </p:cNvSpPr>
          <p:nvPr/>
        </p:nvSpPr>
        <p:spPr bwMode="auto">
          <a:xfrm>
            <a:off x="2987675" y="4221163"/>
            <a:ext cx="576263" cy="576262"/>
          </a:xfrm>
          <a:prstGeom prst="ellipse">
            <a:avLst/>
          </a:prstGeom>
          <a:noFill/>
          <a:ln w="349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00"/>
                </a:solidFill>
              </a:rPr>
              <a:t>p2</a:t>
            </a:r>
          </a:p>
        </p:txBody>
      </p:sp>
      <p:sp>
        <p:nvSpPr>
          <p:cNvPr id="190471" name="Oval 9"/>
          <p:cNvSpPr>
            <a:spLocks noChangeArrowheads="1"/>
          </p:cNvSpPr>
          <p:nvPr/>
        </p:nvSpPr>
        <p:spPr bwMode="auto">
          <a:xfrm>
            <a:off x="5867400" y="4148138"/>
            <a:ext cx="576263" cy="576262"/>
          </a:xfrm>
          <a:prstGeom prst="ellipse">
            <a:avLst/>
          </a:prstGeom>
          <a:noFill/>
          <a:ln w="349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00"/>
                </a:solidFill>
              </a:rPr>
              <a:t>p3</a:t>
            </a:r>
          </a:p>
        </p:txBody>
      </p:sp>
      <p:sp>
        <p:nvSpPr>
          <p:cNvPr id="190472" name="Rectangle 10"/>
          <p:cNvSpPr>
            <a:spLocks noChangeArrowheads="1"/>
          </p:cNvSpPr>
          <p:nvPr/>
        </p:nvSpPr>
        <p:spPr bwMode="auto">
          <a:xfrm>
            <a:off x="1546225" y="5805488"/>
            <a:ext cx="936625" cy="431800"/>
          </a:xfrm>
          <a:prstGeom prst="rect">
            <a:avLst/>
          </a:prstGeom>
          <a:noFill/>
          <a:ln w="349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endParaRPr kumimoji="1" lang="zh-CN" altLang="en-US" sz="2400">
              <a:solidFill>
                <a:srgbClr val="000000"/>
              </a:solidFill>
            </a:endParaRPr>
          </a:p>
        </p:txBody>
      </p:sp>
      <p:sp>
        <p:nvSpPr>
          <p:cNvPr id="190473" name="Oval 11"/>
          <p:cNvSpPr>
            <a:spLocks noChangeArrowheads="1"/>
          </p:cNvSpPr>
          <p:nvPr/>
        </p:nvSpPr>
        <p:spPr bwMode="auto">
          <a:xfrm>
            <a:off x="1762125" y="5949950"/>
            <a:ext cx="144463" cy="142875"/>
          </a:xfrm>
          <a:prstGeom prst="ellipse">
            <a:avLst/>
          </a:prstGeom>
          <a:noFill/>
          <a:ln w="349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endParaRPr kumimoji="1" lang="zh-CN" altLang="en-US" sz="2400">
              <a:solidFill>
                <a:srgbClr val="000000"/>
              </a:solidFill>
            </a:endParaRPr>
          </a:p>
        </p:txBody>
      </p:sp>
      <p:sp>
        <p:nvSpPr>
          <p:cNvPr id="190474" name="Oval 12"/>
          <p:cNvSpPr>
            <a:spLocks noChangeArrowheads="1"/>
          </p:cNvSpPr>
          <p:nvPr/>
        </p:nvSpPr>
        <p:spPr bwMode="auto">
          <a:xfrm>
            <a:off x="2049463" y="5948363"/>
            <a:ext cx="144462" cy="142875"/>
          </a:xfrm>
          <a:prstGeom prst="ellipse">
            <a:avLst/>
          </a:prstGeom>
          <a:noFill/>
          <a:ln w="349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endParaRPr kumimoji="1" lang="zh-CN" altLang="en-US" sz="2400">
              <a:solidFill>
                <a:srgbClr val="000000"/>
              </a:solidFill>
            </a:endParaRPr>
          </a:p>
        </p:txBody>
      </p:sp>
      <p:grpSp>
        <p:nvGrpSpPr>
          <p:cNvPr id="190475" name="Group 13"/>
          <p:cNvGrpSpPr>
            <a:grpSpLocks/>
          </p:cNvGrpSpPr>
          <p:nvPr/>
        </p:nvGrpSpPr>
        <p:grpSpPr bwMode="auto">
          <a:xfrm>
            <a:off x="4641850" y="5805488"/>
            <a:ext cx="936625" cy="431800"/>
            <a:chOff x="1247" y="1253"/>
            <a:chExt cx="590" cy="272"/>
          </a:xfrm>
        </p:grpSpPr>
        <p:sp>
          <p:nvSpPr>
            <p:cNvPr id="190493" name="Rectangle 14"/>
            <p:cNvSpPr>
              <a:spLocks noChangeArrowheads="1"/>
            </p:cNvSpPr>
            <p:nvPr/>
          </p:nvSpPr>
          <p:spPr bwMode="auto">
            <a:xfrm>
              <a:off x="1247" y="1253"/>
              <a:ext cx="590" cy="272"/>
            </a:xfrm>
            <a:prstGeom prst="rect">
              <a:avLst/>
            </a:prstGeom>
            <a:noFill/>
            <a:ln w="349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endParaRPr kumimoji="1" lang="zh-CN" altLang="en-US" sz="2400">
                <a:solidFill>
                  <a:srgbClr val="000000"/>
                </a:solidFill>
              </a:endParaRPr>
            </a:p>
          </p:txBody>
        </p:sp>
        <p:sp>
          <p:nvSpPr>
            <p:cNvPr id="190494" name="Oval 15"/>
            <p:cNvSpPr>
              <a:spLocks noChangeArrowheads="1"/>
            </p:cNvSpPr>
            <p:nvPr/>
          </p:nvSpPr>
          <p:spPr bwMode="auto">
            <a:xfrm>
              <a:off x="1474" y="1344"/>
              <a:ext cx="91" cy="90"/>
            </a:xfrm>
            <a:prstGeom prst="ellipse">
              <a:avLst/>
            </a:prstGeom>
            <a:noFill/>
            <a:ln w="349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endParaRPr kumimoji="1" lang="zh-CN" altLang="en-US" sz="2400">
                <a:solidFill>
                  <a:srgbClr val="000000"/>
                </a:solidFill>
              </a:endParaRPr>
            </a:p>
          </p:txBody>
        </p:sp>
      </p:grpSp>
      <p:sp>
        <p:nvSpPr>
          <p:cNvPr id="190476" name="Oval 16"/>
          <p:cNvSpPr>
            <a:spLocks noChangeArrowheads="1"/>
          </p:cNvSpPr>
          <p:nvPr/>
        </p:nvSpPr>
        <p:spPr bwMode="auto">
          <a:xfrm>
            <a:off x="4714875" y="5948363"/>
            <a:ext cx="144463" cy="142875"/>
          </a:xfrm>
          <a:prstGeom prst="ellipse">
            <a:avLst/>
          </a:prstGeom>
          <a:noFill/>
          <a:ln w="349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endParaRPr kumimoji="1" lang="zh-CN" altLang="en-US" sz="2400">
              <a:solidFill>
                <a:srgbClr val="000000"/>
              </a:solidFill>
            </a:endParaRPr>
          </a:p>
        </p:txBody>
      </p:sp>
      <p:sp>
        <p:nvSpPr>
          <p:cNvPr id="190477" name="Oval 17"/>
          <p:cNvSpPr>
            <a:spLocks noChangeArrowheads="1"/>
          </p:cNvSpPr>
          <p:nvPr/>
        </p:nvSpPr>
        <p:spPr bwMode="auto">
          <a:xfrm>
            <a:off x="5291138" y="5948363"/>
            <a:ext cx="144462" cy="142875"/>
          </a:xfrm>
          <a:prstGeom prst="ellipse">
            <a:avLst/>
          </a:prstGeom>
          <a:noFill/>
          <a:ln w="349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endParaRPr kumimoji="1" lang="zh-CN" altLang="en-US" sz="2400">
              <a:solidFill>
                <a:srgbClr val="000000"/>
              </a:solidFill>
            </a:endParaRPr>
          </a:p>
        </p:txBody>
      </p:sp>
      <p:grpSp>
        <p:nvGrpSpPr>
          <p:cNvPr id="190478" name="Group 18"/>
          <p:cNvGrpSpPr>
            <a:grpSpLocks/>
          </p:cNvGrpSpPr>
          <p:nvPr/>
        </p:nvGrpSpPr>
        <p:grpSpPr bwMode="auto">
          <a:xfrm>
            <a:off x="4283075" y="2636838"/>
            <a:ext cx="936625" cy="431800"/>
            <a:chOff x="1247" y="1253"/>
            <a:chExt cx="590" cy="272"/>
          </a:xfrm>
        </p:grpSpPr>
        <p:sp>
          <p:nvSpPr>
            <p:cNvPr id="190491" name="Rectangle 19"/>
            <p:cNvSpPr>
              <a:spLocks noChangeArrowheads="1"/>
            </p:cNvSpPr>
            <p:nvPr/>
          </p:nvSpPr>
          <p:spPr bwMode="auto">
            <a:xfrm>
              <a:off x="1247" y="1253"/>
              <a:ext cx="590" cy="272"/>
            </a:xfrm>
            <a:prstGeom prst="rect">
              <a:avLst/>
            </a:prstGeom>
            <a:noFill/>
            <a:ln w="349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endParaRPr kumimoji="1" lang="zh-CN" altLang="en-US" sz="2400">
                <a:solidFill>
                  <a:srgbClr val="000000"/>
                </a:solidFill>
              </a:endParaRPr>
            </a:p>
          </p:txBody>
        </p:sp>
        <p:sp>
          <p:nvSpPr>
            <p:cNvPr id="190492" name="Oval 20"/>
            <p:cNvSpPr>
              <a:spLocks noChangeArrowheads="1"/>
            </p:cNvSpPr>
            <p:nvPr/>
          </p:nvSpPr>
          <p:spPr bwMode="auto">
            <a:xfrm>
              <a:off x="1474" y="1344"/>
              <a:ext cx="91" cy="90"/>
            </a:xfrm>
            <a:prstGeom prst="ellipse">
              <a:avLst/>
            </a:prstGeom>
            <a:noFill/>
            <a:ln w="349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endParaRPr kumimoji="1" lang="zh-CN" altLang="en-US" sz="2400">
                <a:solidFill>
                  <a:srgbClr val="000000"/>
                </a:solidFill>
              </a:endParaRPr>
            </a:p>
          </p:txBody>
        </p:sp>
      </p:grpSp>
      <p:sp>
        <p:nvSpPr>
          <p:cNvPr id="190479" name="Rectangle 21"/>
          <p:cNvSpPr>
            <a:spLocks noChangeArrowheads="1"/>
          </p:cNvSpPr>
          <p:nvPr/>
        </p:nvSpPr>
        <p:spPr bwMode="auto">
          <a:xfrm>
            <a:off x="1258888" y="2132013"/>
            <a:ext cx="4318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00"/>
                </a:solidFill>
              </a:rPr>
              <a:t>r1</a:t>
            </a:r>
          </a:p>
        </p:txBody>
      </p:sp>
      <p:sp>
        <p:nvSpPr>
          <p:cNvPr id="190480" name="Rectangle 22"/>
          <p:cNvSpPr>
            <a:spLocks noChangeArrowheads="1"/>
          </p:cNvSpPr>
          <p:nvPr/>
        </p:nvSpPr>
        <p:spPr bwMode="auto">
          <a:xfrm>
            <a:off x="4857750" y="6308725"/>
            <a:ext cx="4318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00"/>
                </a:solidFill>
              </a:rPr>
              <a:t>r4</a:t>
            </a:r>
          </a:p>
        </p:txBody>
      </p:sp>
      <p:sp>
        <p:nvSpPr>
          <p:cNvPr id="190481" name="Rectangle 23"/>
          <p:cNvSpPr>
            <a:spLocks noChangeArrowheads="1"/>
          </p:cNvSpPr>
          <p:nvPr/>
        </p:nvSpPr>
        <p:spPr bwMode="auto">
          <a:xfrm>
            <a:off x="1833563" y="6308725"/>
            <a:ext cx="4318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00"/>
                </a:solidFill>
              </a:rPr>
              <a:t>r2</a:t>
            </a:r>
          </a:p>
        </p:txBody>
      </p:sp>
      <p:sp>
        <p:nvSpPr>
          <p:cNvPr id="190482" name="Rectangle 24"/>
          <p:cNvSpPr>
            <a:spLocks noChangeArrowheads="1"/>
          </p:cNvSpPr>
          <p:nvPr/>
        </p:nvSpPr>
        <p:spPr bwMode="auto">
          <a:xfrm>
            <a:off x="4498975" y="2060575"/>
            <a:ext cx="4318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00"/>
                </a:solidFill>
              </a:rPr>
              <a:t>r3</a:t>
            </a:r>
          </a:p>
        </p:txBody>
      </p:sp>
      <p:sp>
        <p:nvSpPr>
          <p:cNvPr id="190483" name="Line 25"/>
          <p:cNvSpPr>
            <a:spLocks noChangeShapeType="1"/>
          </p:cNvSpPr>
          <p:nvPr/>
        </p:nvSpPr>
        <p:spPr bwMode="auto">
          <a:xfrm flipV="1">
            <a:off x="2193925" y="4797425"/>
            <a:ext cx="863600" cy="1150938"/>
          </a:xfrm>
          <a:prstGeom prst="line">
            <a:avLst/>
          </a:prstGeom>
          <a:noFill/>
          <a:ln w="349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0484" name="Line 26"/>
          <p:cNvSpPr>
            <a:spLocks noChangeShapeType="1"/>
          </p:cNvSpPr>
          <p:nvPr/>
        </p:nvSpPr>
        <p:spPr bwMode="auto">
          <a:xfrm flipH="1" flipV="1">
            <a:off x="898525" y="4797425"/>
            <a:ext cx="863600" cy="1150938"/>
          </a:xfrm>
          <a:prstGeom prst="line">
            <a:avLst/>
          </a:prstGeom>
          <a:noFill/>
          <a:ln w="349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0485" name="Line 27"/>
          <p:cNvSpPr>
            <a:spLocks noChangeShapeType="1"/>
          </p:cNvSpPr>
          <p:nvPr/>
        </p:nvSpPr>
        <p:spPr bwMode="auto">
          <a:xfrm flipV="1">
            <a:off x="825500" y="3068638"/>
            <a:ext cx="360363" cy="1152525"/>
          </a:xfrm>
          <a:prstGeom prst="line">
            <a:avLst/>
          </a:prstGeom>
          <a:noFill/>
          <a:ln w="349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0486" name="Line 28"/>
          <p:cNvSpPr>
            <a:spLocks noChangeShapeType="1"/>
          </p:cNvSpPr>
          <p:nvPr/>
        </p:nvSpPr>
        <p:spPr bwMode="auto">
          <a:xfrm>
            <a:off x="1474788" y="2852738"/>
            <a:ext cx="1582737" cy="1439862"/>
          </a:xfrm>
          <a:prstGeom prst="line">
            <a:avLst/>
          </a:prstGeom>
          <a:noFill/>
          <a:ln w="349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0487" name="Line 29"/>
          <p:cNvSpPr>
            <a:spLocks noChangeShapeType="1"/>
          </p:cNvSpPr>
          <p:nvPr/>
        </p:nvSpPr>
        <p:spPr bwMode="auto">
          <a:xfrm flipV="1">
            <a:off x="3417888" y="3068638"/>
            <a:ext cx="1081087" cy="1152525"/>
          </a:xfrm>
          <a:prstGeom prst="line">
            <a:avLst/>
          </a:prstGeom>
          <a:noFill/>
          <a:ln w="349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0488" name="Line 30"/>
          <p:cNvSpPr>
            <a:spLocks noChangeShapeType="1"/>
          </p:cNvSpPr>
          <p:nvPr/>
        </p:nvSpPr>
        <p:spPr bwMode="auto">
          <a:xfrm>
            <a:off x="4786313" y="2924175"/>
            <a:ext cx="1152525" cy="1223963"/>
          </a:xfrm>
          <a:prstGeom prst="line">
            <a:avLst/>
          </a:prstGeom>
          <a:noFill/>
          <a:ln w="349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0489" name="Line 31"/>
          <p:cNvSpPr>
            <a:spLocks noChangeShapeType="1"/>
          </p:cNvSpPr>
          <p:nvPr/>
        </p:nvSpPr>
        <p:spPr bwMode="auto">
          <a:xfrm flipH="1">
            <a:off x="2482850" y="4652963"/>
            <a:ext cx="3455988" cy="1223962"/>
          </a:xfrm>
          <a:prstGeom prst="line">
            <a:avLst/>
          </a:prstGeom>
          <a:noFill/>
          <a:ln w="349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48" name="AutoShape 32"/>
          <p:cNvSpPr>
            <a:spLocks noChangeArrowheads="1"/>
          </p:cNvSpPr>
          <p:nvPr/>
        </p:nvSpPr>
        <p:spPr bwMode="auto">
          <a:xfrm>
            <a:off x="5653088" y="1484313"/>
            <a:ext cx="3240087" cy="1439862"/>
          </a:xfrm>
          <a:prstGeom prst="wedgeRoundRectCallout">
            <a:avLst>
              <a:gd name="adj1" fmla="val -58380"/>
              <a:gd name="adj2" fmla="val 48347"/>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rgbClr val="000000"/>
                </a:solidFill>
              </a:rPr>
              <a:t>此图不可完全简化，存在死锁。</a:t>
            </a:r>
          </a:p>
          <a:p>
            <a:pPr eaLnBrk="1" hangingPunct="1"/>
            <a:endParaRPr kumimoji="1" lang="zh-CN" altLang="en-US" sz="2800">
              <a:solidFill>
                <a:srgbClr val="000000"/>
              </a:solidFill>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39648"/>
                                        </p:tgtEl>
                                        <p:attrNameLst>
                                          <p:attrName>style.visibility</p:attrName>
                                        </p:attrNameLst>
                                      </p:cBhvr>
                                      <p:to>
                                        <p:strVal val="visible"/>
                                      </p:to>
                                    </p:set>
                                    <p:anim calcmode="lin" valueType="num">
                                      <p:cBhvr>
                                        <p:cTn id="7" dur="1000" decel="50000" fill="hold">
                                          <p:stCondLst>
                                            <p:cond delay="0"/>
                                          </p:stCondLst>
                                        </p:cTn>
                                        <p:tgtEl>
                                          <p:spTgt spid="239648"/>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239648"/>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239648"/>
                                        </p:tgtEl>
                                        <p:attrNameLst>
                                          <p:attrName>ppt_w</p:attrName>
                                        </p:attrNameLst>
                                      </p:cBhvr>
                                      <p:tavLst>
                                        <p:tav tm="0">
                                          <p:val>
                                            <p:strVal val="#ppt_w*.05"/>
                                          </p:val>
                                        </p:tav>
                                        <p:tav tm="100000">
                                          <p:val>
                                            <p:strVal val="#ppt_w"/>
                                          </p:val>
                                        </p:tav>
                                      </p:tavLst>
                                    </p:anim>
                                    <p:anim calcmode="lin" valueType="num">
                                      <p:cBhvr>
                                        <p:cTn id="10" dur="2000" fill="hold"/>
                                        <p:tgtEl>
                                          <p:spTgt spid="239648"/>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239648"/>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239648"/>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239648"/>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239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48"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zh-CN" altLang="en-US" smtClean="0"/>
              <a:t>资源分配图简化例</a:t>
            </a:r>
            <a:r>
              <a:rPr lang="en-US" altLang="zh-CN" smtClean="0"/>
              <a:t>2</a:t>
            </a:r>
          </a:p>
        </p:txBody>
      </p:sp>
      <p:sp>
        <p:nvSpPr>
          <p:cNvPr id="191491" name="Rectangle 3"/>
          <p:cNvSpPr>
            <a:spLocks noGrp="1" noChangeArrowheads="1"/>
          </p:cNvSpPr>
          <p:nvPr>
            <p:ph type="body" idx="1"/>
          </p:nvPr>
        </p:nvSpPr>
        <p:spPr>
          <a:xfrm>
            <a:off x="1131888" y="1552575"/>
            <a:ext cx="7772400" cy="652463"/>
          </a:xfrm>
        </p:spPr>
        <p:txBody>
          <a:bodyPr/>
          <a:lstStyle/>
          <a:p>
            <a:r>
              <a:rPr lang="zh-CN" altLang="en-US" smtClean="0"/>
              <a:t>下图是否存在死锁？</a:t>
            </a:r>
          </a:p>
        </p:txBody>
      </p:sp>
      <p:sp>
        <p:nvSpPr>
          <p:cNvPr id="191492" name="Rectangle 4"/>
          <p:cNvSpPr>
            <a:spLocks noChangeArrowheads="1"/>
          </p:cNvSpPr>
          <p:nvPr/>
        </p:nvSpPr>
        <p:spPr bwMode="auto">
          <a:xfrm>
            <a:off x="1979613" y="3860800"/>
            <a:ext cx="936625" cy="431800"/>
          </a:xfrm>
          <a:prstGeom prst="rect">
            <a:avLst/>
          </a:prstGeom>
          <a:noFill/>
          <a:ln w="412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endParaRPr kumimoji="1" lang="zh-CN" altLang="en-US" sz="2400">
              <a:solidFill>
                <a:srgbClr val="000000"/>
              </a:solidFill>
            </a:endParaRPr>
          </a:p>
        </p:txBody>
      </p:sp>
      <p:sp>
        <p:nvSpPr>
          <p:cNvPr id="191493" name="Oval 5"/>
          <p:cNvSpPr>
            <a:spLocks noChangeArrowheads="1"/>
          </p:cNvSpPr>
          <p:nvPr/>
        </p:nvSpPr>
        <p:spPr bwMode="auto">
          <a:xfrm>
            <a:off x="2266950" y="4005263"/>
            <a:ext cx="144463" cy="142875"/>
          </a:xfrm>
          <a:prstGeom prst="ellipse">
            <a:avLst/>
          </a:prstGeom>
          <a:noFill/>
          <a:ln w="412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endParaRPr kumimoji="1" lang="zh-CN" altLang="en-US" sz="2400">
              <a:solidFill>
                <a:srgbClr val="000000"/>
              </a:solidFill>
            </a:endParaRPr>
          </a:p>
        </p:txBody>
      </p:sp>
      <p:sp>
        <p:nvSpPr>
          <p:cNvPr id="240646" name="Oval 6"/>
          <p:cNvSpPr>
            <a:spLocks noChangeArrowheads="1"/>
          </p:cNvSpPr>
          <p:nvPr/>
        </p:nvSpPr>
        <p:spPr bwMode="auto">
          <a:xfrm>
            <a:off x="1547813" y="5445125"/>
            <a:ext cx="576262" cy="576263"/>
          </a:xfrm>
          <a:prstGeom prst="ellipse">
            <a:avLst/>
          </a:prstGeom>
          <a:noFill/>
          <a:ln w="412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00"/>
                </a:solidFill>
              </a:rPr>
              <a:t>p2</a:t>
            </a:r>
          </a:p>
        </p:txBody>
      </p:sp>
      <p:sp>
        <p:nvSpPr>
          <p:cNvPr id="240647" name="Oval 7"/>
          <p:cNvSpPr>
            <a:spLocks noChangeArrowheads="1"/>
          </p:cNvSpPr>
          <p:nvPr/>
        </p:nvSpPr>
        <p:spPr bwMode="auto">
          <a:xfrm>
            <a:off x="3995738" y="5445125"/>
            <a:ext cx="576262" cy="576263"/>
          </a:xfrm>
          <a:prstGeom prst="ellipse">
            <a:avLst/>
          </a:prstGeom>
          <a:noFill/>
          <a:ln w="412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00"/>
                </a:solidFill>
              </a:rPr>
              <a:t>p3</a:t>
            </a:r>
          </a:p>
        </p:txBody>
      </p:sp>
      <p:sp>
        <p:nvSpPr>
          <p:cNvPr id="240648" name="Oval 8"/>
          <p:cNvSpPr>
            <a:spLocks noChangeArrowheads="1"/>
          </p:cNvSpPr>
          <p:nvPr/>
        </p:nvSpPr>
        <p:spPr bwMode="auto">
          <a:xfrm>
            <a:off x="6804025" y="5445125"/>
            <a:ext cx="576263" cy="576263"/>
          </a:xfrm>
          <a:prstGeom prst="ellipse">
            <a:avLst/>
          </a:prstGeom>
          <a:noFill/>
          <a:ln w="412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00"/>
                </a:solidFill>
              </a:rPr>
              <a:t>p4</a:t>
            </a:r>
          </a:p>
        </p:txBody>
      </p:sp>
      <p:sp>
        <p:nvSpPr>
          <p:cNvPr id="191497" name="Oval 9"/>
          <p:cNvSpPr>
            <a:spLocks noChangeArrowheads="1"/>
          </p:cNvSpPr>
          <p:nvPr/>
        </p:nvSpPr>
        <p:spPr bwMode="auto">
          <a:xfrm>
            <a:off x="5867400" y="4005263"/>
            <a:ext cx="144463" cy="142875"/>
          </a:xfrm>
          <a:prstGeom prst="ellipse">
            <a:avLst/>
          </a:prstGeom>
          <a:noFill/>
          <a:ln w="412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endParaRPr kumimoji="1" lang="zh-CN" altLang="en-US" sz="2400">
              <a:solidFill>
                <a:srgbClr val="000000"/>
              </a:solidFill>
            </a:endParaRPr>
          </a:p>
        </p:txBody>
      </p:sp>
      <p:sp>
        <p:nvSpPr>
          <p:cNvPr id="191498" name="Oval 10"/>
          <p:cNvSpPr>
            <a:spLocks noChangeArrowheads="1"/>
          </p:cNvSpPr>
          <p:nvPr/>
        </p:nvSpPr>
        <p:spPr bwMode="auto">
          <a:xfrm>
            <a:off x="2627313" y="4005263"/>
            <a:ext cx="144462" cy="142875"/>
          </a:xfrm>
          <a:prstGeom prst="ellipse">
            <a:avLst/>
          </a:prstGeom>
          <a:noFill/>
          <a:ln w="412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endParaRPr kumimoji="1" lang="zh-CN" altLang="en-US" sz="2400">
              <a:solidFill>
                <a:srgbClr val="000000"/>
              </a:solidFill>
            </a:endParaRPr>
          </a:p>
        </p:txBody>
      </p:sp>
      <p:sp>
        <p:nvSpPr>
          <p:cNvPr id="191499" name="Rectangle 11"/>
          <p:cNvSpPr>
            <a:spLocks noChangeArrowheads="1"/>
          </p:cNvSpPr>
          <p:nvPr/>
        </p:nvSpPr>
        <p:spPr bwMode="auto">
          <a:xfrm>
            <a:off x="5292725" y="3860800"/>
            <a:ext cx="936625" cy="431800"/>
          </a:xfrm>
          <a:prstGeom prst="rect">
            <a:avLst/>
          </a:prstGeom>
          <a:noFill/>
          <a:ln w="412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endParaRPr kumimoji="1" lang="zh-CN" altLang="en-US" sz="2400">
              <a:solidFill>
                <a:srgbClr val="000000"/>
              </a:solidFill>
            </a:endParaRPr>
          </a:p>
        </p:txBody>
      </p:sp>
      <p:sp>
        <p:nvSpPr>
          <p:cNvPr id="191500" name="Oval 12"/>
          <p:cNvSpPr>
            <a:spLocks noChangeArrowheads="1"/>
          </p:cNvSpPr>
          <p:nvPr/>
        </p:nvSpPr>
        <p:spPr bwMode="auto">
          <a:xfrm>
            <a:off x="5508625" y="4005263"/>
            <a:ext cx="144463" cy="142875"/>
          </a:xfrm>
          <a:prstGeom prst="ellipse">
            <a:avLst/>
          </a:prstGeom>
          <a:noFill/>
          <a:ln w="412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endParaRPr kumimoji="1" lang="zh-CN" altLang="en-US" sz="2400">
              <a:solidFill>
                <a:srgbClr val="000000"/>
              </a:solidFill>
            </a:endParaRPr>
          </a:p>
        </p:txBody>
      </p:sp>
      <p:sp>
        <p:nvSpPr>
          <p:cNvPr id="191501" name="Rectangle 13"/>
          <p:cNvSpPr>
            <a:spLocks noChangeArrowheads="1"/>
          </p:cNvSpPr>
          <p:nvPr/>
        </p:nvSpPr>
        <p:spPr bwMode="auto">
          <a:xfrm>
            <a:off x="2339975" y="3284538"/>
            <a:ext cx="4318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00"/>
                </a:solidFill>
              </a:rPr>
              <a:t>r1</a:t>
            </a:r>
          </a:p>
        </p:txBody>
      </p:sp>
      <p:sp>
        <p:nvSpPr>
          <p:cNvPr id="191502" name="Rectangle 14"/>
          <p:cNvSpPr>
            <a:spLocks noChangeArrowheads="1"/>
          </p:cNvSpPr>
          <p:nvPr/>
        </p:nvSpPr>
        <p:spPr bwMode="auto">
          <a:xfrm>
            <a:off x="5508625" y="3284538"/>
            <a:ext cx="4318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00"/>
                </a:solidFill>
              </a:rPr>
              <a:t>r2</a:t>
            </a:r>
          </a:p>
        </p:txBody>
      </p:sp>
      <p:sp>
        <p:nvSpPr>
          <p:cNvPr id="240655" name="Line 15"/>
          <p:cNvSpPr>
            <a:spLocks noChangeShapeType="1"/>
          </p:cNvSpPr>
          <p:nvPr/>
        </p:nvSpPr>
        <p:spPr bwMode="auto">
          <a:xfrm flipH="1">
            <a:off x="1835150" y="4148138"/>
            <a:ext cx="504825" cy="1296987"/>
          </a:xfrm>
          <a:prstGeom prst="line">
            <a:avLst/>
          </a:prstGeom>
          <a:noFill/>
          <a:ln w="412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56" name="Line 16"/>
          <p:cNvSpPr>
            <a:spLocks noChangeShapeType="1"/>
          </p:cNvSpPr>
          <p:nvPr/>
        </p:nvSpPr>
        <p:spPr bwMode="auto">
          <a:xfrm>
            <a:off x="6011863" y="4149725"/>
            <a:ext cx="936625" cy="1295400"/>
          </a:xfrm>
          <a:prstGeom prst="line">
            <a:avLst/>
          </a:prstGeom>
          <a:noFill/>
          <a:ln w="412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57" name="Oval 17"/>
          <p:cNvSpPr>
            <a:spLocks noChangeArrowheads="1"/>
          </p:cNvSpPr>
          <p:nvPr/>
        </p:nvSpPr>
        <p:spPr bwMode="auto">
          <a:xfrm>
            <a:off x="3851275" y="2420938"/>
            <a:ext cx="576263" cy="576262"/>
          </a:xfrm>
          <a:prstGeom prst="ellipse">
            <a:avLst/>
          </a:prstGeom>
          <a:noFill/>
          <a:ln w="412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b="1">
                <a:solidFill>
                  <a:srgbClr val="000000"/>
                </a:solidFill>
              </a:rPr>
              <a:t>p1</a:t>
            </a:r>
          </a:p>
        </p:txBody>
      </p:sp>
      <p:sp>
        <p:nvSpPr>
          <p:cNvPr id="240658" name="Line 18"/>
          <p:cNvSpPr>
            <a:spLocks noChangeShapeType="1"/>
          </p:cNvSpPr>
          <p:nvPr/>
        </p:nvSpPr>
        <p:spPr bwMode="auto">
          <a:xfrm flipH="1" flipV="1">
            <a:off x="4427538" y="2852738"/>
            <a:ext cx="1152525" cy="1152525"/>
          </a:xfrm>
          <a:prstGeom prst="line">
            <a:avLst/>
          </a:prstGeom>
          <a:noFill/>
          <a:ln w="412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59" name="Line 19"/>
          <p:cNvSpPr>
            <a:spLocks noChangeShapeType="1"/>
          </p:cNvSpPr>
          <p:nvPr/>
        </p:nvSpPr>
        <p:spPr bwMode="auto">
          <a:xfrm>
            <a:off x="2771775" y="4149725"/>
            <a:ext cx="1368425" cy="1366838"/>
          </a:xfrm>
          <a:prstGeom prst="line">
            <a:avLst/>
          </a:prstGeom>
          <a:noFill/>
          <a:ln w="412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60" name="Line 20"/>
          <p:cNvSpPr>
            <a:spLocks noChangeShapeType="1"/>
          </p:cNvSpPr>
          <p:nvPr/>
        </p:nvSpPr>
        <p:spPr bwMode="auto">
          <a:xfrm flipH="1">
            <a:off x="2557463" y="2852738"/>
            <a:ext cx="1366837" cy="936625"/>
          </a:xfrm>
          <a:prstGeom prst="line">
            <a:avLst/>
          </a:prstGeom>
          <a:noFill/>
          <a:ln w="412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61" name="Line 21"/>
          <p:cNvSpPr>
            <a:spLocks noChangeShapeType="1"/>
          </p:cNvSpPr>
          <p:nvPr/>
        </p:nvSpPr>
        <p:spPr bwMode="auto">
          <a:xfrm flipV="1">
            <a:off x="4356100" y="4292600"/>
            <a:ext cx="1223963" cy="1152525"/>
          </a:xfrm>
          <a:prstGeom prst="line">
            <a:avLst/>
          </a:prstGeom>
          <a:noFill/>
          <a:ln w="412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0662" name="AutoShape 22"/>
          <p:cNvSpPr>
            <a:spLocks noChangeArrowheads="1"/>
          </p:cNvSpPr>
          <p:nvPr/>
        </p:nvSpPr>
        <p:spPr bwMode="auto">
          <a:xfrm>
            <a:off x="5653088" y="1484313"/>
            <a:ext cx="3240087" cy="1439862"/>
          </a:xfrm>
          <a:prstGeom prst="wedgeRoundRectCallout">
            <a:avLst>
              <a:gd name="adj1" fmla="val -58380"/>
              <a:gd name="adj2" fmla="val 48347"/>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rgbClr val="000000"/>
                </a:solidFill>
              </a:rPr>
              <a:t>此图可以完全简化，不存在死锁。</a:t>
            </a:r>
          </a:p>
          <a:p>
            <a:pPr eaLnBrk="1" hangingPunct="1"/>
            <a:endParaRPr kumimoji="1" lang="zh-CN" altLang="en-US" sz="2800">
              <a:solidFill>
                <a:srgbClr val="000000"/>
              </a:solidFill>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mph" presetSubtype="0" fill="hold" grpId="0" nodeType="clickEffect">
                                  <p:stCondLst>
                                    <p:cond delay="0"/>
                                  </p:stCondLst>
                                  <p:iterate type="lt">
                                    <p:tmPct val="4000"/>
                                  </p:iterate>
                                  <p:childTnLst>
                                    <p:set>
                                      <p:cBhvr override="childStyle">
                                        <p:cTn id="6" dur="1000" fill="hold"/>
                                        <p:tgtEl>
                                          <p:spTgt spid="240646"/>
                                        </p:tgtEl>
                                        <p:attrNameLst>
                                          <p:attrName>style.color</p:attrName>
                                        </p:attrNameLst>
                                      </p:cBhvr>
                                      <p:to>
                                        <p:clrVal>
                                          <a:schemeClr val="hlink"/>
                                        </p:clrVal>
                                      </p:to>
                                    </p:set>
                                    <p:set>
                                      <p:cBhvr>
                                        <p:cTn id="7" dur="1000" fill="hold"/>
                                        <p:tgtEl>
                                          <p:spTgt spid="240646"/>
                                        </p:tgtEl>
                                        <p:attrNameLst>
                                          <p:attrName>fillcolor</p:attrName>
                                        </p:attrNameLst>
                                      </p:cBhvr>
                                      <p:to>
                                        <p:clrVal>
                                          <a:schemeClr val="hlink"/>
                                        </p:clrVal>
                                      </p:to>
                                    </p:set>
                                    <p:set>
                                      <p:cBhvr>
                                        <p:cTn id="8" dur="1000" fill="hold"/>
                                        <p:tgtEl>
                                          <p:spTgt spid="240646"/>
                                        </p:tgtEl>
                                        <p:attrNameLst>
                                          <p:attrName>fill.type</p:attrName>
                                        </p:attrNameLst>
                                      </p:cBhvr>
                                      <p:to>
                                        <p:strVal val="solid"/>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1" presetClass="exit" presetSubtype="4" fill="hold" grpId="0" nodeType="clickEffect">
                                  <p:stCondLst>
                                    <p:cond delay="0"/>
                                  </p:stCondLst>
                                  <p:childTnLst>
                                    <p:animEffect transition="out" filter="wheel(4)">
                                      <p:cBhvr>
                                        <p:cTn id="12" dur="3000"/>
                                        <p:tgtEl>
                                          <p:spTgt spid="240655"/>
                                        </p:tgtEl>
                                      </p:cBhvr>
                                    </p:animEffect>
                                    <p:set>
                                      <p:cBhvr>
                                        <p:cTn id="13" dur="1" fill="hold">
                                          <p:stCondLst>
                                            <p:cond delay="2999"/>
                                          </p:stCondLst>
                                        </p:cTn>
                                        <p:tgtEl>
                                          <p:spTgt spid="240655"/>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mph" presetSubtype="0" fill="hold" grpId="0" nodeType="clickEffect">
                                  <p:stCondLst>
                                    <p:cond delay="0"/>
                                  </p:stCondLst>
                                  <p:iterate type="lt">
                                    <p:tmPct val="4000"/>
                                  </p:iterate>
                                  <p:childTnLst>
                                    <p:set>
                                      <p:cBhvr override="childStyle">
                                        <p:cTn id="17" dur="1000" fill="hold"/>
                                        <p:tgtEl>
                                          <p:spTgt spid="240648"/>
                                        </p:tgtEl>
                                        <p:attrNameLst>
                                          <p:attrName>style.color</p:attrName>
                                        </p:attrNameLst>
                                      </p:cBhvr>
                                      <p:to>
                                        <p:clrVal>
                                          <a:schemeClr val="hlink"/>
                                        </p:clrVal>
                                      </p:to>
                                    </p:set>
                                    <p:set>
                                      <p:cBhvr>
                                        <p:cTn id="18" dur="1000" fill="hold"/>
                                        <p:tgtEl>
                                          <p:spTgt spid="240648"/>
                                        </p:tgtEl>
                                        <p:attrNameLst>
                                          <p:attrName>fillcolor</p:attrName>
                                        </p:attrNameLst>
                                      </p:cBhvr>
                                      <p:to>
                                        <p:clrVal>
                                          <a:schemeClr val="hlink"/>
                                        </p:clrVal>
                                      </p:to>
                                    </p:set>
                                    <p:set>
                                      <p:cBhvr>
                                        <p:cTn id="19" dur="1000" fill="hold"/>
                                        <p:tgtEl>
                                          <p:spTgt spid="240648"/>
                                        </p:tgtEl>
                                        <p:attrNameLst>
                                          <p:attrName>fill.type</p:attrName>
                                        </p:attrNameLst>
                                      </p:cBhvr>
                                      <p:to>
                                        <p:strVal val="solid"/>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1" presetClass="exit" presetSubtype="4" fill="hold" grpId="0" nodeType="clickEffect">
                                  <p:stCondLst>
                                    <p:cond delay="0"/>
                                  </p:stCondLst>
                                  <p:childTnLst>
                                    <p:animEffect transition="out" filter="wheel(4)">
                                      <p:cBhvr>
                                        <p:cTn id="23" dur="3000"/>
                                        <p:tgtEl>
                                          <p:spTgt spid="240656"/>
                                        </p:tgtEl>
                                      </p:cBhvr>
                                    </p:animEffect>
                                    <p:set>
                                      <p:cBhvr>
                                        <p:cTn id="24" dur="1" fill="hold">
                                          <p:stCondLst>
                                            <p:cond delay="2999"/>
                                          </p:stCondLst>
                                        </p:cTn>
                                        <p:tgtEl>
                                          <p:spTgt spid="240656"/>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mph" presetSubtype="0" fill="hold" grpId="0" nodeType="clickEffect">
                                  <p:stCondLst>
                                    <p:cond delay="0"/>
                                  </p:stCondLst>
                                  <p:iterate type="lt">
                                    <p:tmPct val="4000"/>
                                  </p:iterate>
                                  <p:childTnLst>
                                    <p:set>
                                      <p:cBhvr override="childStyle">
                                        <p:cTn id="28" dur="1000" fill="hold"/>
                                        <p:tgtEl>
                                          <p:spTgt spid="240657"/>
                                        </p:tgtEl>
                                        <p:attrNameLst>
                                          <p:attrName>style.color</p:attrName>
                                        </p:attrNameLst>
                                      </p:cBhvr>
                                      <p:to>
                                        <p:clrVal>
                                          <a:schemeClr val="hlink"/>
                                        </p:clrVal>
                                      </p:to>
                                    </p:set>
                                    <p:set>
                                      <p:cBhvr>
                                        <p:cTn id="29" dur="1000" fill="hold"/>
                                        <p:tgtEl>
                                          <p:spTgt spid="240657"/>
                                        </p:tgtEl>
                                        <p:attrNameLst>
                                          <p:attrName>fillcolor</p:attrName>
                                        </p:attrNameLst>
                                      </p:cBhvr>
                                      <p:to>
                                        <p:clrVal>
                                          <a:schemeClr val="hlink"/>
                                        </p:clrVal>
                                      </p:to>
                                    </p:set>
                                    <p:set>
                                      <p:cBhvr>
                                        <p:cTn id="30" dur="1000" fill="hold"/>
                                        <p:tgtEl>
                                          <p:spTgt spid="240657"/>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1" presetClass="exit" presetSubtype="4" fill="hold" grpId="0" nodeType="clickEffect">
                                  <p:stCondLst>
                                    <p:cond delay="0"/>
                                  </p:stCondLst>
                                  <p:childTnLst>
                                    <p:animEffect transition="out" filter="wheel(4)">
                                      <p:cBhvr>
                                        <p:cTn id="34" dur="3000"/>
                                        <p:tgtEl>
                                          <p:spTgt spid="240660"/>
                                        </p:tgtEl>
                                      </p:cBhvr>
                                    </p:animEffect>
                                    <p:set>
                                      <p:cBhvr>
                                        <p:cTn id="35" dur="1" fill="hold">
                                          <p:stCondLst>
                                            <p:cond delay="2999"/>
                                          </p:stCondLst>
                                        </p:cTn>
                                        <p:tgtEl>
                                          <p:spTgt spid="240660"/>
                                        </p:tgtEl>
                                        <p:attrNameLst>
                                          <p:attrName>style.visibility</p:attrName>
                                        </p:attrNameLst>
                                      </p:cBhvr>
                                      <p:to>
                                        <p:strVal val="hidden"/>
                                      </p:to>
                                    </p:set>
                                  </p:childTnLst>
                                </p:cTn>
                              </p:par>
                              <p:par>
                                <p:cTn id="36" presetID="21" presetClass="exit" presetSubtype="4" fill="hold" grpId="0" nodeType="withEffect">
                                  <p:stCondLst>
                                    <p:cond delay="0"/>
                                  </p:stCondLst>
                                  <p:childTnLst>
                                    <p:animEffect transition="out" filter="wheel(4)">
                                      <p:cBhvr>
                                        <p:cTn id="37" dur="3000"/>
                                        <p:tgtEl>
                                          <p:spTgt spid="240658"/>
                                        </p:tgtEl>
                                      </p:cBhvr>
                                    </p:animEffect>
                                    <p:set>
                                      <p:cBhvr>
                                        <p:cTn id="38" dur="1" fill="hold">
                                          <p:stCondLst>
                                            <p:cond delay="2999"/>
                                          </p:stCondLst>
                                        </p:cTn>
                                        <p:tgtEl>
                                          <p:spTgt spid="240658"/>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mph" presetSubtype="0" fill="hold" grpId="0" nodeType="clickEffect">
                                  <p:stCondLst>
                                    <p:cond delay="0"/>
                                  </p:stCondLst>
                                  <p:iterate type="lt">
                                    <p:tmPct val="4000"/>
                                  </p:iterate>
                                  <p:childTnLst>
                                    <p:set>
                                      <p:cBhvr override="childStyle">
                                        <p:cTn id="42" dur="1000" fill="hold"/>
                                        <p:tgtEl>
                                          <p:spTgt spid="240647"/>
                                        </p:tgtEl>
                                        <p:attrNameLst>
                                          <p:attrName>style.color</p:attrName>
                                        </p:attrNameLst>
                                      </p:cBhvr>
                                      <p:to>
                                        <p:clrVal>
                                          <a:schemeClr val="hlink"/>
                                        </p:clrVal>
                                      </p:to>
                                    </p:set>
                                    <p:set>
                                      <p:cBhvr>
                                        <p:cTn id="43" dur="1000" fill="hold"/>
                                        <p:tgtEl>
                                          <p:spTgt spid="240647"/>
                                        </p:tgtEl>
                                        <p:attrNameLst>
                                          <p:attrName>fillcolor</p:attrName>
                                        </p:attrNameLst>
                                      </p:cBhvr>
                                      <p:to>
                                        <p:clrVal>
                                          <a:schemeClr val="hlink"/>
                                        </p:clrVal>
                                      </p:to>
                                    </p:set>
                                    <p:set>
                                      <p:cBhvr>
                                        <p:cTn id="44" dur="1000" fill="hold"/>
                                        <p:tgtEl>
                                          <p:spTgt spid="240647"/>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1" presetClass="exit" presetSubtype="4" fill="hold" grpId="0" nodeType="clickEffect">
                                  <p:stCondLst>
                                    <p:cond delay="0"/>
                                  </p:stCondLst>
                                  <p:childTnLst>
                                    <p:animEffect transition="out" filter="wheel(4)">
                                      <p:cBhvr>
                                        <p:cTn id="48" dur="3000"/>
                                        <p:tgtEl>
                                          <p:spTgt spid="240661"/>
                                        </p:tgtEl>
                                      </p:cBhvr>
                                    </p:animEffect>
                                    <p:set>
                                      <p:cBhvr>
                                        <p:cTn id="49" dur="1" fill="hold">
                                          <p:stCondLst>
                                            <p:cond delay="2999"/>
                                          </p:stCondLst>
                                        </p:cTn>
                                        <p:tgtEl>
                                          <p:spTgt spid="240661"/>
                                        </p:tgtEl>
                                        <p:attrNameLst>
                                          <p:attrName>style.visibility</p:attrName>
                                        </p:attrNameLst>
                                      </p:cBhvr>
                                      <p:to>
                                        <p:strVal val="hidden"/>
                                      </p:to>
                                    </p:set>
                                  </p:childTnLst>
                                </p:cTn>
                              </p:par>
                              <p:par>
                                <p:cTn id="50" presetID="21" presetClass="exit" presetSubtype="4" fill="hold" grpId="0" nodeType="withEffect">
                                  <p:stCondLst>
                                    <p:cond delay="0"/>
                                  </p:stCondLst>
                                  <p:childTnLst>
                                    <p:animEffect transition="out" filter="wheel(4)">
                                      <p:cBhvr>
                                        <p:cTn id="51" dur="3000"/>
                                        <p:tgtEl>
                                          <p:spTgt spid="240659"/>
                                        </p:tgtEl>
                                      </p:cBhvr>
                                    </p:animEffect>
                                    <p:set>
                                      <p:cBhvr>
                                        <p:cTn id="52" dur="1" fill="hold">
                                          <p:stCondLst>
                                            <p:cond delay="2999"/>
                                          </p:stCondLst>
                                        </p:cTn>
                                        <p:tgtEl>
                                          <p:spTgt spid="240659"/>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5" presetClass="entr" presetSubtype="0" fill="hold" grpId="0" nodeType="clickEffect">
                                  <p:stCondLst>
                                    <p:cond delay="0"/>
                                  </p:stCondLst>
                                  <p:childTnLst>
                                    <p:set>
                                      <p:cBhvr>
                                        <p:cTn id="56" dur="1" fill="hold">
                                          <p:stCondLst>
                                            <p:cond delay="0"/>
                                          </p:stCondLst>
                                        </p:cTn>
                                        <p:tgtEl>
                                          <p:spTgt spid="240662"/>
                                        </p:tgtEl>
                                        <p:attrNameLst>
                                          <p:attrName>style.visibility</p:attrName>
                                        </p:attrNameLst>
                                      </p:cBhvr>
                                      <p:to>
                                        <p:strVal val="visible"/>
                                      </p:to>
                                    </p:set>
                                    <p:anim calcmode="lin" valueType="num">
                                      <p:cBhvr>
                                        <p:cTn id="57" dur="1000" decel="50000" fill="hold">
                                          <p:stCondLst>
                                            <p:cond delay="0"/>
                                          </p:stCondLst>
                                        </p:cTn>
                                        <p:tgtEl>
                                          <p:spTgt spid="240662"/>
                                        </p:tgtEl>
                                        <p:attrNameLst>
                                          <p:attrName>style.rotation</p:attrName>
                                        </p:attrNameLst>
                                      </p:cBhvr>
                                      <p:tavLst>
                                        <p:tav tm="0">
                                          <p:val>
                                            <p:fltVal val="-90"/>
                                          </p:val>
                                        </p:tav>
                                        <p:tav tm="100000">
                                          <p:val>
                                            <p:fltVal val="0"/>
                                          </p:val>
                                        </p:tav>
                                      </p:tavLst>
                                    </p:anim>
                                    <p:anim calcmode="lin" valueType="num">
                                      <p:cBhvr>
                                        <p:cTn id="58" dur="1000" decel="50000" fill="hold">
                                          <p:stCondLst>
                                            <p:cond delay="0"/>
                                          </p:stCondLst>
                                        </p:cTn>
                                        <p:tgtEl>
                                          <p:spTgt spid="240662"/>
                                        </p:tgtEl>
                                        <p:attrNameLst>
                                          <p:attrName>ppt_w</p:attrName>
                                        </p:attrNameLst>
                                      </p:cBhvr>
                                      <p:tavLst>
                                        <p:tav tm="0">
                                          <p:val>
                                            <p:strVal val="#ppt_w"/>
                                          </p:val>
                                        </p:tav>
                                        <p:tav tm="100000">
                                          <p:val>
                                            <p:strVal val="#ppt_w*.05"/>
                                          </p:val>
                                        </p:tav>
                                      </p:tavLst>
                                    </p:anim>
                                    <p:anim calcmode="lin" valueType="num">
                                      <p:cBhvr>
                                        <p:cTn id="59" dur="1000" accel="50000" fill="hold">
                                          <p:stCondLst>
                                            <p:cond delay="1000"/>
                                          </p:stCondLst>
                                        </p:cTn>
                                        <p:tgtEl>
                                          <p:spTgt spid="240662"/>
                                        </p:tgtEl>
                                        <p:attrNameLst>
                                          <p:attrName>ppt_w</p:attrName>
                                        </p:attrNameLst>
                                      </p:cBhvr>
                                      <p:tavLst>
                                        <p:tav tm="0">
                                          <p:val>
                                            <p:strVal val="#ppt_w*.05"/>
                                          </p:val>
                                        </p:tav>
                                        <p:tav tm="100000">
                                          <p:val>
                                            <p:strVal val="#ppt_w"/>
                                          </p:val>
                                        </p:tav>
                                      </p:tavLst>
                                    </p:anim>
                                    <p:anim calcmode="lin" valueType="num">
                                      <p:cBhvr>
                                        <p:cTn id="60" dur="2000" fill="hold"/>
                                        <p:tgtEl>
                                          <p:spTgt spid="240662"/>
                                        </p:tgtEl>
                                        <p:attrNameLst>
                                          <p:attrName>ppt_h</p:attrName>
                                        </p:attrNameLst>
                                      </p:cBhvr>
                                      <p:tavLst>
                                        <p:tav tm="0">
                                          <p:val>
                                            <p:strVal val="#ppt_h"/>
                                          </p:val>
                                        </p:tav>
                                        <p:tav tm="100000">
                                          <p:val>
                                            <p:strVal val="#ppt_h"/>
                                          </p:val>
                                        </p:tav>
                                      </p:tavLst>
                                    </p:anim>
                                    <p:anim calcmode="lin" valueType="num">
                                      <p:cBhvr>
                                        <p:cTn id="61" dur="1000" decel="50000" fill="hold">
                                          <p:stCondLst>
                                            <p:cond delay="0"/>
                                          </p:stCondLst>
                                        </p:cTn>
                                        <p:tgtEl>
                                          <p:spTgt spid="240662"/>
                                        </p:tgtEl>
                                        <p:attrNameLst>
                                          <p:attrName>ppt_x</p:attrName>
                                        </p:attrNameLst>
                                      </p:cBhvr>
                                      <p:tavLst>
                                        <p:tav tm="0">
                                          <p:val>
                                            <p:strVal val="#ppt_x+.4"/>
                                          </p:val>
                                        </p:tav>
                                        <p:tav tm="100000">
                                          <p:val>
                                            <p:strVal val="#ppt_x"/>
                                          </p:val>
                                        </p:tav>
                                      </p:tavLst>
                                    </p:anim>
                                    <p:anim calcmode="lin" valueType="num">
                                      <p:cBhvr>
                                        <p:cTn id="62" dur="1000" decel="50000" fill="hold">
                                          <p:stCondLst>
                                            <p:cond delay="0"/>
                                          </p:stCondLst>
                                        </p:cTn>
                                        <p:tgtEl>
                                          <p:spTgt spid="240662"/>
                                        </p:tgtEl>
                                        <p:attrNameLst>
                                          <p:attrName>ppt_y</p:attrName>
                                        </p:attrNameLst>
                                      </p:cBhvr>
                                      <p:tavLst>
                                        <p:tav tm="0">
                                          <p:val>
                                            <p:strVal val="#ppt_y-.2"/>
                                          </p:val>
                                        </p:tav>
                                        <p:tav tm="100000">
                                          <p:val>
                                            <p:strVal val="#ppt_y+.1"/>
                                          </p:val>
                                        </p:tav>
                                      </p:tavLst>
                                    </p:anim>
                                    <p:anim calcmode="lin" valueType="num">
                                      <p:cBhvr>
                                        <p:cTn id="63" dur="1000" accel="50000" fill="hold">
                                          <p:stCondLst>
                                            <p:cond delay="1000"/>
                                          </p:stCondLst>
                                        </p:cTn>
                                        <p:tgtEl>
                                          <p:spTgt spid="240662"/>
                                        </p:tgtEl>
                                        <p:attrNameLst>
                                          <p:attrName>ppt_y</p:attrName>
                                        </p:attrNameLst>
                                      </p:cBhvr>
                                      <p:tavLst>
                                        <p:tav tm="0">
                                          <p:val>
                                            <p:strVal val="#ppt_y+.1"/>
                                          </p:val>
                                        </p:tav>
                                        <p:tav tm="100000">
                                          <p:val>
                                            <p:strVal val="#ppt_y"/>
                                          </p:val>
                                        </p:tav>
                                      </p:tavLst>
                                    </p:anim>
                                    <p:animEffect transition="in" filter="fade">
                                      <p:cBhvr>
                                        <p:cTn id="64" dur="2000" decel="50000">
                                          <p:stCondLst>
                                            <p:cond delay="0"/>
                                          </p:stCondLst>
                                        </p:cTn>
                                        <p:tgtEl>
                                          <p:spTgt spid="24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6" grpId="0" animBg="1"/>
      <p:bldP spid="240647" grpId="0" animBg="1"/>
      <p:bldP spid="240648" grpId="0" animBg="1"/>
      <p:bldP spid="240655" grpId="0" animBg="1"/>
      <p:bldP spid="240656" grpId="0" animBg="1"/>
      <p:bldP spid="240657" grpId="0" animBg="1"/>
      <p:bldP spid="240658" grpId="0" animBg="1"/>
      <p:bldP spid="240659" grpId="0" animBg="1"/>
      <p:bldP spid="240660" grpId="0" animBg="1"/>
      <p:bldP spid="240661" grpId="0" animBg="1"/>
      <p:bldP spid="240662"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lnSpc>
                <a:spcPct val="110000"/>
              </a:lnSpc>
            </a:pPr>
            <a:r>
              <a:rPr lang="zh-CN" altLang="en-US" smtClean="0"/>
              <a:t>　　</a:t>
            </a:r>
            <a:r>
              <a:rPr lang="en-US" altLang="zh-CN" smtClean="0">
                <a:latin typeface="黑体" panose="02010609060101010101" pitchFamily="49" charset="-122"/>
                <a:ea typeface="黑体" panose="02010609060101010101" pitchFamily="49" charset="-122"/>
              </a:rPr>
              <a:t>3</a:t>
            </a:r>
            <a:r>
              <a:rPr lang="zh-CN" altLang="en-US" smtClean="0">
                <a:latin typeface="黑体" panose="02010609060101010101" pitchFamily="49" charset="-122"/>
                <a:ea typeface="黑体" panose="02010609060101010101" pitchFamily="49" charset="-122"/>
              </a:rPr>
              <a:t>．死锁检测中的数据结构</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zh-CN" altLang="en-US" smtClean="0"/>
              <a:t>死锁检测中的数据结构类似于银行家算法中的数据结构：</a:t>
            </a:r>
            <a:br>
              <a:rPr lang="zh-CN" altLang="en-US" smtClean="0"/>
            </a:br>
            <a:r>
              <a:rPr lang="zh-CN" altLang="en-US" smtClean="0"/>
              <a:t>　　</a:t>
            </a:r>
            <a:r>
              <a:rPr lang="en-US" altLang="zh-CN" smtClean="0"/>
              <a:t>(1) </a:t>
            </a:r>
            <a:r>
              <a:rPr lang="zh-CN" altLang="en-US" smtClean="0"/>
              <a:t>可利用资源向量</a:t>
            </a:r>
            <a:r>
              <a:rPr lang="en-US" altLang="zh-CN" smtClean="0"/>
              <a:t>Available</a:t>
            </a:r>
            <a:r>
              <a:rPr lang="zh-CN" altLang="en-US" smtClean="0"/>
              <a:t>，它表示了</a:t>
            </a:r>
            <a:r>
              <a:rPr lang="en-US" altLang="zh-CN" smtClean="0"/>
              <a:t>m</a:t>
            </a:r>
            <a:r>
              <a:rPr lang="zh-CN" altLang="en-US" smtClean="0"/>
              <a:t>类资源中每一类资源的可用数目。</a:t>
            </a:r>
            <a:br>
              <a:rPr lang="zh-CN" altLang="en-US" smtClean="0"/>
            </a:br>
            <a:r>
              <a:rPr lang="zh-CN" altLang="en-US" smtClean="0"/>
              <a:t>　　</a:t>
            </a:r>
            <a:r>
              <a:rPr lang="en-US" altLang="zh-CN" smtClean="0"/>
              <a:t>(2) </a:t>
            </a:r>
            <a:r>
              <a:rPr lang="zh-CN" altLang="en-US" smtClean="0"/>
              <a:t>把不占用资源的进程</a:t>
            </a:r>
            <a:r>
              <a:rPr lang="en-US" altLang="zh-CN" smtClean="0"/>
              <a:t>(</a:t>
            </a:r>
            <a:r>
              <a:rPr lang="zh-CN" altLang="en-US" smtClean="0"/>
              <a:t>向量</a:t>
            </a:r>
            <a:r>
              <a:rPr lang="en-US" altLang="zh-CN" smtClean="0"/>
              <a:t>Allocation=0)</a:t>
            </a:r>
            <a:r>
              <a:rPr lang="zh-CN" altLang="en-US" smtClean="0"/>
              <a:t>记入</a:t>
            </a:r>
            <a:r>
              <a:rPr lang="en-US" altLang="zh-CN" smtClean="0"/>
              <a:t>L</a:t>
            </a:r>
            <a:r>
              <a:rPr lang="zh-CN" altLang="en-US" smtClean="0"/>
              <a:t>表中，即</a:t>
            </a:r>
            <a:r>
              <a:rPr lang="en-US" altLang="zh-CN" smtClean="0"/>
              <a:t>L</a:t>
            </a:r>
            <a:r>
              <a:rPr lang="en-US" altLang="zh-CN" baseline="-25000" smtClean="0"/>
              <a:t>i</a:t>
            </a:r>
            <a:r>
              <a:rPr lang="en-US" altLang="zh-CN" smtClean="0"/>
              <a:t>∪L</a:t>
            </a:r>
            <a:r>
              <a:rPr lang="zh-CN" altLang="en-US" smtClean="0"/>
              <a:t>。</a:t>
            </a:r>
            <a:br>
              <a:rPr lang="zh-CN" altLang="en-US" smtClean="0"/>
            </a:br>
            <a:r>
              <a:rPr lang="zh-CN" altLang="en-US" smtClean="0"/>
              <a:t>　　</a:t>
            </a:r>
            <a:r>
              <a:rPr lang="en-US" altLang="zh-CN" smtClean="0"/>
              <a:t>(3) </a:t>
            </a:r>
            <a:r>
              <a:rPr lang="zh-CN" altLang="en-US" smtClean="0"/>
              <a:t>从进程集合中找到一个</a:t>
            </a:r>
            <a:r>
              <a:rPr lang="en-US" altLang="zh-CN" smtClean="0"/>
              <a:t>Requesti≤Work</a:t>
            </a:r>
            <a:r>
              <a:rPr lang="zh-CN" altLang="en-US" smtClean="0"/>
              <a:t>的进程，做如下处理：① 将其资源分配图简化，释放出资源，增加工作向量</a:t>
            </a:r>
            <a:r>
              <a:rPr lang="en-US" altLang="zh-CN" smtClean="0"/>
              <a:t>Work =Work + Allocation i</a:t>
            </a:r>
            <a:r>
              <a:rPr lang="zh-CN" altLang="en-US" smtClean="0"/>
              <a:t>。② 将它记入</a:t>
            </a:r>
            <a:r>
              <a:rPr lang="en-US" altLang="zh-CN" smtClean="0"/>
              <a:t>L</a:t>
            </a:r>
            <a:r>
              <a:rPr lang="zh-CN" altLang="en-US" smtClean="0"/>
              <a:t>表中。</a:t>
            </a:r>
            <a:br>
              <a:rPr lang="zh-CN" altLang="en-US" smtClean="0"/>
            </a:br>
            <a:r>
              <a:rPr lang="zh-CN" altLang="en-US" smtClean="0"/>
              <a:t>　　</a:t>
            </a:r>
            <a:r>
              <a:rPr lang="en-US" altLang="zh-CN" smtClean="0"/>
              <a:t>(4) </a:t>
            </a:r>
            <a:r>
              <a:rPr lang="zh-CN" altLang="en-US" smtClean="0"/>
              <a:t>若不能把所有进程都记入</a:t>
            </a:r>
            <a:r>
              <a:rPr lang="en-US" altLang="zh-CN" smtClean="0"/>
              <a:t>L</a:t>
            </a:r>
            <a:r>
              <a:rPr lang="zh-CN" altLang="en-US" smtClean="0"/>
              <a:t>表中，便表明系统状态</a:t>
            </a:r>
            <a:r>
              <a:rPr lang="en-US" altLang="zh-CN" smtClean="0"/>
              <a:t>S</a:t>
            </a:r>
            <a:r>
              <a:rPr lang="zh-CN" altLang="en-US" smtClean="0"/>
              <a:t>的资源分配图是不可完全简化的。因此，该系统状态将发生死锁。</a:t>
            </a:r>
          </a:p>
        </p:txBody>
      </p:sp>
      <p:sp>
        <p:nvSpPr>
          <p:cNvPr id="192515"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3.8.2  </a:t>
            </a:r>
            <a:r>
              <a:rPr lang="zh-CN" altLang="en-US" smtClean="0">
                <a:latin typeface="黑体" panose="02010609060101010101" pitchFamily="49" charset="-122"/>
                <a:ea typeface="黑体" panose="02010609060101010101" pitchFamily="49" charset="-122"/>
              </a:rPr>
              <a:t>死锁的解除</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en-US" altLang="zh-CN" smtClean="0">
                <a:latin typeface="黑体" panose="02010609060101010101" pitchFamily="49" charset="-122"/>
                <a:ea typeface="黑体" panose="02010609060101010101" pitchFamily="49" charset="-122"/>
              </a:rPr>
              <a:t>1. </a:t>
            </a:r>
            <a:r>
              <a:rPr lang="zh-CN" altLang="en-US" smtClean="0">
                <a:latin typeface="黑体" panose="02010609060101010101" pitchFamily="49" charset="-122"/>
                <a:ea typeface="黑体" panose="02010609060101010101" pitchFamily="49" charset="-122"/>
              </a:rPr>
              <a:t>终止进程的方法</a:t>
            </a:r>
            <a:br>
              <a:rPr lang="zh-CN" altLang="en-US" smtClean="0">
                <a:latin typeface="黑体" panose="02010609060101010101" pitchFamily="49" charset="-122"/>
                <a:ea typeface="黑体" panose="02010609060101010101" pitchFamily="49" charset="-122"/>
              </a:rPr>
            </a:br>
            <a:r>
              <a:rPr lang="zh-CN" altLang="en-US" smtClean="0"/>
              <a:t>　　</a:t>
            </a:r>
            <a:r>
              <a:rPr lang="en-US" altLang="zh-CN" smtClean="0"/>
              <a:t>1) </a:t>
            </a:r>
            <a:r>
              <a:rPr lang="zh-CN" altLang="en-US" smtClean="0"/>
              <a:t>终止所有死锁进程</a:t>
            </a:r>
            <a:br>
              <a:rPr lang="zh-CN" altLang="en-US" smtClean="0"/>
            </a:br>
            <a:r>
              <a:rPr lang="zh-CN" altLang="en-US" smtClean="0"/>
              <a:t>　　这是一种最简单的方法，即是终止所有的死锁进程，死锁自然也就解除了，但所付出的代价可能会很大。因为其中有些进程可能已经运行了很长时间，已接近结束，一旦被终止真可谓“功亏一篑”，以后还得从头再来。还可能会有其它方面的代价，在此不再一一列举。</a:t>
            </a:r>
          </a:p>
        </p:txBody>
      </p:sp>
      <p:sp>
        <p:nvSpPr>
          <p:cNvPr id="193539"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r>
              <a:rPr lang="zh-CN" altLang="en-US" smtClean="0"/>
              <a:t>　　</a:t>
            </a:r>
            <a:r>
              <a:rPr lang="en-US" altLang="zh-CN" smtClean="0"/>
              <a:t>2) </a:t>
            </a:r>
            <a:r>
              <a:rPr lang="zh-CN" altLang="en-US" smtClean="0"/>
              <a:t>逐个终止进程</a:t>
            </a:r>
            <a:br>
              <a:rPr lang="zh-CN" altLang="en-US" smtClean="0"/>
            </a:br>
            <a:r>
              <a:rPr lang="zh-CN" altLang="en-US" smtClean="0"/>
              <a:t>　　稍微温和的方法是，按照某种顺序，逐个地终止进程，直至有足够的资源，以打破循环等待，把系统从死锁状态解脱出来为止。但该方法所付出的代价也可能很大。因为每终止一个进程，都需要用死锁检测算法确定系统死锁是否已经被解除，若未解除还需再终止另一个进程。另外，在采取逐个终止进程策略时，还涉及到应采用什么策略选择一个要终止的进程。选择策略最主要的依据是，为死锁解除所付出的“代价最小”。但怎么样才算是“代价最小”，很难有一个精确的度量。 </a:t>
            </a:r>
          </a:p>
        </p:txBody>
      </p:sp>
      <p:sp>
        <p:nvSpPr>
          <p:cNvPr id="194563"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lnSpc>
                <a:spcPct val="150000"/>
              </a:lnSpc>
            </a:pPr>
            <a:r>
              <a:rPr lang="zh-CN" altLang="en-US" smtClean="0"/>
              <a:t>　　</a:t>
            </a:r>
            <a:r>
              <a:rPr lang="en-US" altLang="zh-CN" smtClean="0">
                <a:latin typeface="黑体" panose="02010609060101010101" pitchFamily="49" charset="-122"/>
                <a:ea typeface="黑体" panose="02010609060101010101" pitchFamily="49" charset="-122"/>
              </a:rPr>
              <a:t>2. </a:t>
            </a:r>
            <a:r>
              <a:rPr lang="zh-CN" altLang="en-US" smtClean="0">
                <a:latin typeface="黑体" panose="02010609060101010101" pitchFamily="49" charset="-122"/>
                <a:ea typeface="黑体" panose="02010609060101010101" pitchFamily="49" charset="-122"/>
              </a:rPr>
              <a:t>付出代价最小的死锁解除算法</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zh-CN" altLang="en-US" smtClean="0"/>
              <a:t>一种付出代价最小的死锁解除算法如图</a:t>
            </a:r>
            <a:r>
              <a:rPr lang="en-US" altLang="zh-CN" smtClean="0"/>
              <a:t>3-21</a:t>
            </a:r>
            <a:r>
              <a:rPr lang="zh-CN" altLang="en-US" smtClean="0"/>
              <a:t>所示。 </a:t>
            </a:r>
          </a:p>
        </p:txBody>
      </p:sp>
      <p:sp>
        <p:nvSpPr>
          <p:cNvPr id="195587"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endParaRPr lang="zh-CN" altLang="zh-CN" smtClean="0"/>
          </a:p>
        </p:txBody>
      </p:sp>
      <p:sp>
        <p:nvSpPr>
          <p:cNvPr id="196611" name="Rectangle 3"/>
          <p:cNvSpPr>
            <a:spLocks noGrp="1" noChangeArrowheads="1"/>
          </p:cNvSpPr>
          <p:nvPr>
            <p:ph type="body" idx="1"/>
          </p:nvPr>
        </p:nvSpPr>
        <p:spPr/>
        <p:txBody>
          <a:bodyPr/>
          <a:lstStyle/>
          <a:p>
            <a:pPr eaLnBrk="1" hangingPunct="1"/>
            <a:r>
              <a:rPr lang="zh-CN" altLang="en-US" smtClean="0"/>
              <a:t>图</a:t>
            </a:r>
            <a:r>
              <a:rPr lang="en-US" altLang="zh-CN" smtClean="0"/>
              <a:t>3-21  </a:t>
            </a:r>
            <a:r>
              <a:rPr lang="zh-CN" altLang="en-US" smtClean="0"/>
              <a:t>付出代价最小的死锁解除算法</a:t>
            </a:r>
          </a:p>
        </p:txBody>
      </p:sp>
      <p:pic>
        <p:nvPicPr>
          <p:cNvPr id="196612" name="Picture 4" descr="3-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628775"/>
            <a:ext cx="6769100"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6613" name="AutoShape 5">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36"/>
          <p:cNvSpPr txBox="1">
            <a:spLocks noChangeArrowheads="1"/>
          </p:cNvSpPr>
          <p:nvPr/>
        </p:nvSpPr>
        <p:spPr bwMode="auto">
          <a:xfrm>
            <a:off x="467544" y="2527133"/>
            <a:ext cx="83534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en-US" altLang="zh-CN" sz="2800">
                <a:solidFill>
                  <a:schemeClr val="tx1"/>
                </a:solidFill>
                <a:ea typeface="黑体" panose="02010609060101010101" pitchFamily="49" charset="-122"/>
              </a:rPr>
              <a:t>2.</a:t>
            </a:r>
            <a:r>
              <a:rPr kumimoji="1" lang="zh-CN" altLang="en-US" sz="2800">
                <a:solidFill>
                  <a:schemeClr val="tx1"/>
                </a:solidFill>
                <a:ea typeface="黑体" panose="02010609060101010101" pitchFamily="49" charset="-122"/>
              </a:rPr>
              <a:t>在选择调度方式和调度算法时，常用的评价准则有哪些？（从系统和用户两个角度分析</a:t>
            </a:r>
            <a:r>
              <a:rPr kumimoji="1" lang="zh-CN" altLang="en-US" sz="2800" smtClean="0">
                <a:solidFill>
                  <a:schemeClr val="tx1"/>
                </a:solidFill>
                <a:ea typeface="黑体" panose="02010609060101010101" pitchFamily="49" charset="-122"/>
              </a:rPr>
              <a:t>）</a:t>
            </a:r>
            <a:endParaRPr kumimoji="1" lang="zh-CN" altLang="en-US" sz="2800">
              <a:solidFill>
                <a:schemeClr val="tx1"/>
              </a:solidFill>
              <a:ea typeface="黑体" panose="02010609060101010101" pitchFamily="49" charset="-122"/>
            </a:endParaRPr>
          </a:p>
        </p:txBody>
      </p:sp>
      <p:sp>
        <p:nvSpPr>
          <p:cNvPr id="197635" name="Text Box 38"/>
          <p:cNvSpPr txBox="1">
            <a:spLocks noChangeArrowheads="1"/>
          </p:cNvSpPr>
          <p:nvPr/>
        </p:nvSpPr>
        <p:spPr bwMode="auto">
          <a:xfrm>
            <a:off x="436225" y="1245054"/>
            <a:ext cx="8135938"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en-US" altLang="zh-CN" sz="2400" b="1">
                <a:solidFill>
                  <a:schemeClr val="tx1"/>
                </a:solidFill>
                <a:latin typeface="黑体" panose="02010609060101010101" pitchFamily="49" charset="-122"/>
                <a:ea typeface="黑体" panose="02010609060101010101" pitchFamily="49" charset="-122"/>
              </a:rPr>
              <a:t>1. </a:t>
            </a:r>
            <a:r>
              <a:rPr kumimoji="1" lang="zh-CN" altLang="en-US" sz="2400" b="1">
                <a:solidFill>
                  <a:schemeClr val="tx1"/>
                </a:solidFill>
                <a:latin typeface="黑体" panose="02010609060101010101" pitchFamily="49" charset="-122"/>
                <a:ea typeface="黑体" panose="02010609060101010101" pitchFamily="49" charset="-122"/>
              </a:rPr>
              <a:t>名词解释：死锁，作业调度，进程调度，中级调度，周转时间，响应时间</a:t>
            </a:r>
          </a:p>
        </p:txBody>
      </p:sp>
      <p:sp>
        <p:nvSpPr>
          <p:cNvPr id="197636" name="TextBox 1"/>
          <p:cNvSpPr txBox="1">
            <a:spLocks noChangeArrowheads="1"/>
          </p:cNvSpPr>
          <p:nvPr/>
        </p:nvSpPr>
        <p:spPr bwMode="auto">
          <a:xfrm>
            <a:off x="3563888" y="620688"/>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kumimoji="1" lang="zh-CN" altLang="en-US" sz="2400">
                <a:solidFill>
                  <a:schemeClr val="tx1"/>
                </a:solidFill>
              </a:rPr>
              <a:t>第三章作业</a:t>
            </a:r>
          </a:p>
        </p:txBody>
      </p:sp>
      <p:sp>
        <p:nvSpPr>
          <p:cNvPr id="5" name="Text Box 36"/>
          <p:cNvSpPr txBox="1">
            <a:spLocks noChangeArrowheads="1"/>
          </p:cNvSpPr>
          <p:nvPr/>
        </p:nvSpPr>
        <p:spPr bwMode="auto">
          <a:xfrm>
            <a:off x="343484" y="3933056"/>
            <a:ext cx="83534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en-US" altLang="zh-CN" sz="2800" smtClean="0">
                <a:solidFill>
                  <a:schemeClr val="tx1"/>
                </a:solidFill>
                <a:ea typeface="黑体" panose="02010609060101010101" pitchFamily="49" charset="-122"/>
              </a:rPr>
              <a:t>3. </a:t>
            </a:r>
            <a:r>
              <a:rPr kumimoji="1" lang="zh-CN" altLang="en-US" sz="2800" smtClean="0">
                <a:solidFill>
                  <a:schemeClr val="tx1"/>
                </a:solidFill>
                <a:ea typeface="黑体" panose="02010609060101010101" pitchFamily="49" charset="-122"/>
              </a:rPr>
              <a:t>用于作业调度或进程调度的算法有哪些？举例说明日常生活中哪些场合能用到这些算法？</a:t>
            </a:r>
            <a:endParaRPr kumimoji="1" lang="zh-CN" altLang="en-US" sz="2800">
              <a:solidFill>
                <a:schemeClr val="tx1"/>
              </a:solidFill>
              <a:ea typeface="黑体" panose="02010609060101010101" pitchFamily="49" charset="-122"/>
            </a:endParaRPr>
          </a:p>
        </p:txBody>
      </p:sp>
    </p:spTree>
  </p:cSld>
  <p:clrMapOvr>
    <a:masterClrMapping/>
  </p:clrMapOvr>
  <p:transition>
    <p:checke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5339680"/>
          </a:xfrm>
        </p:spPr>
        <p:txBody>
          <a:bodyPr/>
          <a:lstStyle/>
          <a:p>
            <a:pPr eaLnBrk="1" hangingPunct="1">
              <a:spcBef>
                <a:spcPct val="50000"/>
              </a:spcBef>
            </a:pPr>
            <a:r>
              <a:rPr kumimoji="1" lang="en-US" altLang="zh-CN" smtClean="0">
                <a:solidFill>
                  <a:schemeClr val="tx1"/>
                </a:solidFill>
                <a:ea typeface="黑体" panose="02010609060101010101" pitchFamily="49" charset="-122"/>
              </a:rPr>
              <a:t>4. </a:t>
            </a:r>
            <a:r>
              <a:rPr kumimoji="1" lang="zh-CN" altLang="en-US">
                <a:solidFill>
                  <a:schemeClr val="tx1"/>
                </a:solidFill>
                <a:ea typeface="黑体" panose="02010609060101010101" pitchFamily="49" charset="-122"/>
              </a:rPr>
              <a:t>死锁产生的原因和必要条件有哪些？</a:t>
            </a:r>
            <a:br>
              <a:rPr kumimoji="1" lang="zh-CN" altLang="en-US">
                <a:solidFill>
                  <a:schemeClr val="tx1"/>
                </a:solidFill>
                <a:ea typeface="黑体" panose="02010609060101010101" pitchFamily="49" charset="-122"/>
              </a:rPr>
            </a:br>
            <a:r>
              <a:rPr kumimoji="1" lang="en-US" altLang="zh-CN" smtClean="0">
                <a:solidFill>
                  <a:schemeClr val="tx1"/>
                </a:solidFill>
                <a:ea typeface="黑体" panose="02010609060101010101" pitchFamily="49" charset="-122"/>
              </a:rPr>
              <a:t>5.</a:t>
            </a:r>
            <a:r>
              <a:rPr kumimoji="1" lang="zh-CN" altLang="en-US">
                <a:solidFill>
                  <a:schemeClr val="tx1"/>
                </a:solidFill>
                <a:ea typeface="黑体" panose="02010609060101010101" pitchFamily="49" charset="-122"/>
              </a:rPr>
              <a:t>死锁</a:t>
            </a:r>
            <a:r>
              <a:rPr kumimoji="1" lang="zh-CN" altLang="en-US">
                <a:solidFill>
                  <a:srgbClr val="FF0066"/>
                </a:solidFill>
                <a:ea typeface="黑体" panose="02010609060101010101" pitchFamily="49" charset="-122"/>
              </a:rPr>
              <a:t>预防</a:t>
            </a:r>
            <a:r>
              <a:rPr kumimoji="1" lang="zh-CN" altLang="en-US">
                <a:solidFill>
                  <a:schemeClr val="tx1"/>
                </a:solidFill>
                <a:ea typeface="黑体" panose="02010609060101010101" pitchFamily="49" charset="-122"/>
              </a:rPr>
              <a:t>的方法是什么？</a:t>
            </a:r>
            <a:br>
              <a:rPr kumimoji="1" lang="zh-CN" altLang="en-US">
                <a:solidFill>
                  <a:schemeClr val="tx1"/>
                </a:solidFill>
                <a:ea typeface="黑体" panose="02010609060101010101" pitchFamily="49" charset="-122"/>
              </a:rPr>
            </a:br>
            <a:r>
              <a:rPr kumimoji="1" lang="en-US" altLang="zh-CN" smtClean="0">
                <a:solidFill>
                  <a:schemeClr val="tx1"/>
                </a:solidFill>
                <a:ea typeface="黑体" panose="02010609060101010101" pitchFamily="49" charset="-122"/>
              </a:rPr>
              <a:t>6.</a:t>
            </a:r>
            <a:r>
              <a:rPr kumimoji="1" lang="zh-CN" altLang="en-US">
                <a:solidFill>
                  <a:schemeClr val="tx1"/>
                </a:solidFill>
                <a:ea typeface="黑体" panose="02010609060101010101" pitchFamily="49" charset="-122"/>
              </a:rPr>
              <a:t>死锁</a:t>
            </a:r>
            <a:r>
              <a:rPr kumimoji="1" lang="zh-CN" altLang="en-US">
                <a:solidFill>
                  <a:srgbClr val="FF0066"/>
                </a:solidFill>
                <a:ea typeface="黑体" panose="02010609060101010101" pitchFamily="49" charset="-122"/>
              </a:rPr>
              <a:t>解除</a:t>
            </a:r>
            <a:r>
              <a:rPr kumimoji="1" lang="zh-CN" altLang="en-US">
                <a:solidFill>
                  <a:schemeClr val="tx1"/>
                </a:solidFill>
                <a:ea typeface="黑体" panose="02010609060101010101" pitchFamily="49" charset="-122"/>
              </a:rPr>
              <a:t>的方法是什么？</a:t>
            </a:r>
            <a:br>
              <a:rPr kumimoji="1" lang="zh-CN" altLang="en-US">
                <a:solidFill>
                  <a:schemeClr val="tx1"/>
                </a:solidFill>
                <a:ea typeface="黑体" panose="02010609060101010101" pitchFamily="49" charset="-122"/>
              </a:rPr>
            </a:br>
            <a:endParaRPr lang="zh-CN" altLang="en-US"/>
          </a:p>
        </p:txBody>
      </p:sp>
    </p:spTree>
    <p:extLst>
      <p:ext uri="{BB962C8B-B14F-4D97-AF65-F5344CB8AC3E}">
        <p14:creationId xmlns:p14="http://schemas.microsoft.com/office/powerpoint/2010/main" val="1990604047"/>
      </p:ext>
    </p:extLst>
  </p:cSld>
  <p:clrMapOvr>
    <a:masterClrMapping/>
  </p:clrMapOvr>
  <p:transition>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68313" y="620713"/>
            <a:ext cx="8207375" cy="5545137"/>
          </a:xfrm>
        </p:spPr>
        <p:txBody>
          <a:bodyPr/>
          <a:lstStyle/>
          <a:p>
            <a:pPr eaLnBrk="1" hangingPunct="1">
              <a:lnSpc>
                <a:spcPct val="140000"/>
              </a:lnSpc>
            </a:pPr>
            <a:r>
              <a:rPr lang="zh-CN" altLang="en-US" b="1" smtClean="0"/>
              <a:t>　　</a:t>
            </a:r>
            <a:r>
              <a:rPr lang="en-US" altLang="zh-CN" b="1" smtClean="0">
                <a:latin typeface="黑体" panose="02010609060101010101" pitchFamily="49" charset="-122"/>
                <a:ea typeface="黑体" panose="02010609060101010101" pitchFamily="49" charset="-122"/>
              </a:rPr>
              <a:t>2. </a:t>
            </a:r>
            <a:r>
              <a:rPr lang="zh-CN" altLang="en-US" b="1" smtClean="0">
                <a:latin typeface="黑体" panose="02010609060101010101" pitchFamily="49" charset="-122"/>
                <a:ea typeface="黑体" panose="02010609060101010101" pitchFamily="49" charset="-122"/>
              </a:rPr>
              <a:t>作业控制块</a:t>
            </a:r>
            <a:r>
              <a:rPr lang="en-US" altLang="zh-CN" b="1" smtClean="0">
                <a:latin typeface="黑体" panose="02010609060101010101" pitchFamily="49" charset="-122"/>
                <a:ea typeface="黑体" panose="02010609060101010101" pitchFamily="49" charset="-122"/>
              </a:rPr>
              <a:t>(Job Control Block</a:t>
            </a:r>
            <a:r>
              <a:rPr lang="zh-CN" altLang="en-US" b="1" smtClean="0">
                <a:latin typeface="黑体" panose="02010609060101010101" pitchFamily="49" charset="-122"/>
                <a:ea typeface="黑体" panose="02010609060101010101" pitchFamily="49" charset="-122"/>
              </a:rPr>
              <a:t>，</a:t>
            </a:r>
            <a:r>
              <a:rPr lang="en-US" altLang="zh-CN" b="1" smtClean="0">
                <a:latin typeface="黑体" panose="02010609060101010101" pitchFamily="49" charset="-122"/>
                <a:ea typeface="黑体" panose="02010609060101010101" pitchFamily="49" charset="-122"/>
              </a:rPr>
              <a:t>JCB)</a:t>
            </a:r>
            <a:br>
              <a:rPr lang="en-US" altLang="zh-CN" b="1" smtClean="0">
                <a:latin typeface="黑体" panose="02010609060101010101" pitchFamily="49" charset="-122"/>
                <a:ea typeface="黑体" panose="02010609060101010101" pitchFamily="49" charset="-122"/>
              </a:rPr>
            </a:br>
            <a:r>
              <a:rPr lang="zh-CN" altLang="en-US" b="1" smtClean="0">
                <a:latin typeface="黑体" panose="02010609060101010101" pitchFamily="49" charset="-122"/>
                <a:ea typeface="黑体" panose="02010609060101010101" pitchFamily="49" charset="-122"/>
              </a:rPr>
              <a:t>　　</a:t>
            </a:r>
            <a:r>
              <a:rPr lang="zh-CN" altLang="en-US" b="1" smtClean="0"/>
              <a:t>为了管理和调度作业，在多道批处理系统中，为每个作业设置了一个</a:t>
            </a:r>
            <a:r>
              <a:rPr lang="zh-CN" altLang="en-US" b="1" smtClean="0">
                <a:solidFill>
                  <a:srgbClr val="0000FF"/>
                </a:solidFill>
              </a:rPr>
              <a:t>作业控制块</a:t>
            </a:r>
            <a:r>
              <a:rPr lang="en-US" altLang="zh-CN" b="1" smtClean="0">
                <a:solidFill>
                  <a:srgbClr val="0000FF"/>
                </a:solidFill>
              </a:rPr>
              <a:t>JCB</a:t>
            </a:r>
            <a:r>
              <a:rPr lang="zh-CN" altLang="en-US" b="1" smtClean="0">
                <a:solidFill>
                  <a:srgbClr val="0000FF"/>
                </a:solidFill>
              </a:rPr>
              <a:t>，它是作业在系统中存在的标志，其中保存了系统对作业进行管理和调度所需的全部信息</a:t>
            </a:r>
            <a:r>
              <a:rPr lang="zh-CN" altLang="en-US" b="1" smtClean="0"/>
              <a:t>。通常在</a:t>
            </a:r>
            <a:r>
              <a:rPr lang="en-US" altLang="zh-CN" b="1" smtClean="0"/>
              <a:t>JCB</a:t>
            </a:r>
            <a:r>
              <a:rPr lang="zh-CN" altLang="en-US" b="1" smtClean="0"/>
              <a:t>中包含的内容有：作业标识、用户名称、用户账号、作业类型</a:t>
            </a:r>
            <a:r>
              <a:rPr lang="en-US" altLang="zh-CN" b="1" smtClean="0"/>
              <a:t>(CPU </a:t>
            </a:r>
            <a:r>
              <a:rPr lang="zh-CN" altLang="en-US" b="1" smtClean="0"/>
              <a:t>繁忙型、</a:t>
            </a:r>
            <a:r>
              <a:rPr lang="en-US" altLang="zh-CN" b="1" smtClean="0"/>
              <a:t>I/O </a:t>
            </a:r>
            <a:r>
              <a:rPr lang="zh-CN" altLang="en-US" b="1" smtClean="0"/>
              <a:t>繁忙型、批量型、终端型</a:t>
            </a:r>
            <a:r>
              <a:rPr lang="en-US" altLang="zh-CN" b="1" smtClean="0"/>
              <a:t>)</a:t>
            </a:r>
            <a:r>
              <a:rPr lang="zh-CN" altLang="en-US" b="1" smtClean="0"/>
              <a:t>、作业状态、调度信息</a:t>
            </a:r>
            <a:r>
              <a:rPr lang="en-US" altLang="zh-CN" b="1" smtClean="0"/>
              <a:t>(</a:t>
            </a:r>
            <a:r>
              <a:rPr lang="zh-CN" altLang="en-US" b="1" smtClean="0"/>
              <a:t>优先级、作业运行时间</a:t>
            </a:r>
            <a:r>
              <a:rPr lang="en-US" altLang="zh-CN" b="1" smtClean="0"/>
              <a:t>)</a:t>
            </a:r>
            <a:r>
              <a:rPr lang="zh-CN" altLang="en-US" b="1" smtClean="0"/>
              <a:t>、资源需求</a:t>
            </a:r>
            <a:r>
              <a:rPr lang="en-US" altLang="zh-CN" b="1" smtClean="0"/>
              <a:t>(</a:t>
            </a:r>
            <a:r>
              <a:rPr lang="zh-CN" altLang="en-US" b="1" smtClean="0"/>
              <a:t>预计运行时间、要求内存大小等</a:t>
            </a:r>
            <a:r>
              <a:rPr lang="en-US" altLang="zh-CN" b="1" smtClean="0"/>
              <a:t>)</a:t>
            </a:r>
            <a:r>
              <a:rPr lang="zh-CN" altLang="en-US" b="1" smtClean="0"/>
              <a:t>、资源使用情况等。</a:t>
            </a:r>
          </a:p>
        </p:txBody>
      </p:sp>
      <p:sp>
        <p:nvSpPr>
          <p:cNvPr id="61443"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3"/>
          <p:cNvSpPr>
            <a:spLocks noGrp="1" noChangeArrowheads="1"/>
          </p:cNvSpPr>
          <p:nvPr>
            <p:ph type="body" sz="half" idx="1"/>
          </p:nvPr>
        </p:nvSpPr>
        <p:spPr>
          <a:xfrm>
            <a:off x="685800" y="692150"/>
            <a:ext cx="7847013" cy="1441450"/>
          </a:xfrm>
        </p:spPr>
        <p:txBody>
          <a:bodyPr/>
          <a:lstStyle/>
          <a:p>
            <a:pPr marL="0" indent="539750" algn="l" eaLnBrk="1" hangingPunct="1"/>
            <a:r>
              <a:rPr lang="en-US" altLang="zh-CN" sz="2800" smtClean="0"/>
              <a:t>8. </a:t>
            </a:r>
            <a:r>
              <a:rPr lang="zh-CN" altLang="en-US" sz="2800" smtClean="0"/>
              <a:t>假设有</a:t>
            </a:r>
            <a:r>
              <a:rPr lang="en-US" altLang="zh-CN" sz="2800" smtClean="0"/>
              <a:t>4</a:t>
            </a:r>
            <a:r>
              <a:rPr lang="zh-CN" altLang="en-US" sz="2800" smtClean="0"/>
              <a:t>道作业，它们的提交时刻及执行时间如表所示。</a:t>
            </a:r>
          </a:p>
        </p:txBody>
      </p:sp>
      <p:graphicFrame>
        <p:nvGraphicFramePr>
          <p:cNvPr id="233516" name="Group 44"/>
          <p:cNvGraphicFramePr>
            <a:graphicFrameLocks noGrp="1"/>
          </p:cNvGraphicFramePr>
          <p:nvPr>
            <p:ph sz="half" idx="2"/>
          </p:nvPr>
        </p:nvGraphicFramePr>
        <p:xfrm>
          <a:off x="1403350" y="1700213"/>
          <a:ext cx="6656388" cy="2911477"/>
        </p:xfrm>
        <a:graphic>
          <a:graphicData uri="http://schemas.openxmlformats.org/drawingml/2006/table">
            <a:tbl>
              <a:tblPr/>
              <a:tblGrid>
                <a:gridCol w="2219325"/>
                <a:gridCol w="2217738"/>
                <a:gridCol w="2219325"/>
              </a:tblGrid>
              <a:tr h="582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smtClean="0">
                          <a:ln>
                            <a:noFill/>
                          </a:ln>
                          <a:solidFill>
                            <a:schemeClr val="tx1"/>
                          </a:solidFill>
                          <a:effectLst/>
                          <a:latin typeface="Times New Roman" pitchFamily="18" charset="0"/>
                          <a:ea typeface="宋体" pitchFamily="2" charset="-122"/>
                        </a:rPr>
                        <a:t>作业号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提交时刻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运行时刻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10</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Times New Roman" pitchFamily="18" charset="0"/>
                          <a:ea typeface="宋体" pitchFamily="2" charset="-122"/>
                        </a:rPr>
                        <a:t>60</a:t>
                      </a:r>
                      <a:r>
                        <a:rPr kumimoji="1" lang="zh-CN" altLang="en-US" sz="2800" b="0" i="0" u="none" strike="noStrike" cap="none" normalizeH="0" baseline="0" dirty="0" smtClean="0">
                          <a:ln>
                            <a:noFill/>
                          </a:ln>
                          <a:solidFill>
                            <a:schemeClr val="tx1"/>
                          </a:solidFill>
                          <a:effectLst/>
                          <a:latin typeface="Times New Roman" pitchFamily="18"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Times New Roman" pitchFamily="18"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10</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Times New Roman" pitchFamily="18" charset="0"/>
                          <a:ea typeface="宋体" pitchFamily="2" charset="-122"/>
                        </a:rPr>
                        <a:t>50</a:t>
                      </a:r>
                      <a:r>
                        <a:rPr kumimoji="1" lang="zh-CN" altLang="en-US" sz="2800" b="0" i="0" u="none" strike="noStrike" cap="none" normalizeH="0" baseline="0" dirty="0" smtClean="0">
                          <a:ln>
                            <a:noFill/>
                          </a:ln>
                          <a:solidFill>
                            <a:schemeClr val="tx1"/>
                          </a:solidFill>
                          <a:effectLst/>
                          <a:latin typeface="Times New Roman" pitchFamily="18"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10</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40</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10</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30</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分钟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8685" name="Text Box 41"/>
          <p:cNvSpPr txBox="1">
            <a:spLocks noChangeArrowheads="1"/>
          </p:cNvSpPr>
          <p:nvPr/>
        </p:nvSpPr>
        <p:spPr bwMode="auto">
          <a:xfrm>
            <a:off x="827088" y="4652963"/>
            <a:ext cx="7921625"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30238"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sz="2800">
                <a:solidFill>
                  <a:schemeClr val="tx1"/>
                </a:solidFill>
                <a:ea typeface="黑体" panose="02010609060101010101" pitchFamily="49" charset="-122"/>
              </a:rPr>
              <a:t>计算在单道程序环境下，采用先来先服务和最短作业优先调度算法时的</a:t>
            </a:r>
            <a:r>
              <a:rPr kumimoji="1" lang="zh-CN" altLang="en-US" sz="2800">
                <a:solidFill>
                  <a:srgbClr val="FF0066"/>
                </a:solidFill>
                <a:ea typeface="黑体" panose="02010609060101010101" pitchFamily="49" charset="-122"/>
              </a:rPr>
              <a:t>作业执行过程</a:t>
            </a:r>
            <a:r>
              <a:rPr kumimoji="1" lang="zh-CN" altLang="en-US" sz="2800">
                <a:solidFill>
                  <a:schemeClr val="tx1"/>
                </a:solidFill>
                <a:ea typeface="黑体" panose="02010609060101010101" pitchFamily="49" charset="-122"/>
              </a:rPr>
              <a:t>并计算</a:t>
            </a:r>
            <a:r>
              <a:rPr kumimoji="1" lang="zh-CN" altLang="en-US" sz="2800">
                <a:solidFill>
                  <a:srgbClr val="FF0066"/>
                </a:solidFill>
                <a:ea typeface="黑体" panose="02010609060101010101" pitchFamily="49" charset="-122"/>
              </a:rPr>
              <a:t>平均周转时间</a:t>
            </a:r>
            <a:r>
              <a:rPr kumimoji="1" lang="zh-CN" altLang="en-US" sz="2800">
                <a:solidFill>
                  <a:schemeClr val="tx1"/>
                </a:solidFill>
                <a:ea typeface="黑体" panose="02010609060101010101" pitchFamily="49" charset="-122"/>
              </a:rPr>
              <a:t>和</a:t>
            </a:r>
            <a:r>
              <a:rPr kumimoji="1" lang="zh-CN" altLang="en-US" sz="2800">
                <a:solidFill>
                  <a:srgbClr val="FF0066"/>
                </a:solidFill>
                <a:ea typeface="黑体" panose="02010609060101010101" pitchFamily="49" charset="-122"/>
              </a:rPr>
              <a:t>平均带权周转时间</a:t>
            </a:r>
            <a:r>
              <a:rPr kumimoji="1" lang="zh-CN" altLang="en-US" sz="2800">
                <a:solidFill>
                  <a:schemeClr val="tx1"/>
                </a:solidFill>
                <a:ea typeface="黑体" panose="02010609060101010101" pitchFamily="49" charset="-122"/>
              </a:rPr>
              <a:t>。</a:t>
            </a:r>
          </a:p>
        </p:txBody>
      </p:sp>
    </p:spTree>
  </p:cSld>
  <p:clrMapOvr>
    <a:masterClrMapping/>
  </p:clrMapOvr>
  <p:transition>
    <p:checke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3"/>
          <p:cNvSpPr>
            <a:spLocks noGrp="1" noChangeArrowheads="1"/>
          </p:cNvSpPr>
          <p:nvPr>
            <p:ph type="body" idx="1"/>
          </p:nvPr>
        </p:nvSpPr>
        <p:spPr>
          <a:xfrm>
            <a:off x="395288" y="692150"/>
            <a:ext cx="7772400" cy="5330825"/>
          </a:xfrm>
        </p:spPr>
        <p:txBody>
          <a:bodyPr/>
          <a:lstStyle/>
          <a:p>
            <a:pPr marL="0" indent="266700" algn="l"/>
            <a:r>
              <a:rPr lang="en-US" altLang="zh-CN" sz="1800" smtClean="0"/>
              <a:t>7</a:t>
            </a:r>
            <a:r>
              <a:rPr lang="zh-CN" altLang="en-US" sz="1800" smtClean="0"/>
              <a:t>、</a:t>
            </a:r>
            <a:r>
              <a:rPr lang="zh-CN" altLang="zh-CN" sz="1800" smtClean="0"/>
              <a:t>假设系统中有五个进程</a:t>
            </a:r>
            <a:r>
              <a:rPr lang="en-US" altLang="zh-CN" sz="1800" smtClean="0"/>
              <a:t>{P</a:t>
            </a:r>
            <a:r>
              <a:rPr lang="en-US" altLang="zh-CN" sz="1800" baseline="-30000" smtClean="0"/>
              <a:t>0</a:t>
            </a:r>
            <a:r>
              <a:rPr lang="zh-CN" altLang="en-US" sz="1800" smtClean="0"/>
              <a:t>，</a:t>
            </a:r>
            <a:r>
              <a:rPr lang="en-US" altLang="zh-CN" sz="1800" smtClean="0"/>
              <a:t>P</a:t>
            </a:r>
            <a:r>
              <a:rPr lang="en-US" altLang="zh-CN" sz="1800" baseline="-30000" smtClean="0"/>
              <a:t>1</a:t>
            </a:r>
            <a:r>
              <a:rPr lang="zh-CN" altLang="en-US" sz="1800" smtClean="0"/>
              <a:t>，</a:t>
            </a:r>
            <a:r>
              <a:rPr lang="en-US" altLang="zh-CN" sz="1800" smtClean="0"/>
              <a:t>P</a:t>
            </a:r>
            <a:r>
              <a:rPr lang="en-US" altLang="zh-CN" sz="1800" baseline="-30000" smtClean="0"/>
              <a:t>2</a:t>
            </a:r>
            <a:r>
              <a:rPr lang="zh-CN" altLang="en-US" sz="1800" smtClean="0"/>
              <a:t>，</a:t>
            </a:r>
            <a:r>
              <a:rPr lang="en-US" altLang="zh-CN" sz="1800" smtClean="0"/>
              <a:t>P</a:t>
            </a:r>
            <a:r>
              <a:rPr lang="en-US" altLang="zh-CN" sz="1800" baseline="-30000" smtClean="0"/>
              <a:t>3</a:t>
            </a:r>
            <a:r>
              <a:rPr lang="zh-CN" altLang="en-US" sz="1800" smtClean="0"/>
              <a:t>，</a:t>
            </a:r>
            <a:r>
              <a:rPr lang="en-US" altLang="zh-CN" sz="1800" smtClean="0"/>
              <a:t>P</a:t>
            </a:r>
            <a:r>
              <a:rPr lang="en-US" altLang="zh-CN" sz="1800" baseline="-30000" smtClean="0"/>
              <a:t>4</a:t>
            </a:r>
            <a:r>
              <a:rPr lang="en-US" altLang="zh-CN" sz="1800" smtClean="0"/>
              <a:t>}</a:t>
            </a:r>
            <a:r>
              <a:rPr lang="zh-CN" altLang="en-US" sz="1800" smtClean="0"/>
              <a:t>，三类资源</a:t>
            </a:r>
            <a:r>
              <a:rPr lang="en-US" altLang="zh-CN" sz="1800" smtClean="0"/>
              <a:t>{A,B,C }</a:t>
            </a:r>
            <a:r>
              <a:rPr lang="zh-CN" altLang="en-US" sz="1800" smtClean="0"/>
              <a:t>， </a:t>
            </a:r>
            <a:r>
              <a:rPr lang="en-US" altLang="zh-CN" sz="1800" smtClean="0"/>
              <a:t>A</a:t>
            </a:r>
            <a:r>
              <a:rPr lang="zh-CN" altLang="en-US" sz="1800" smtClean="0"/>
              <a:t>类资源共有</a:t>
            </a:r>
            <a:r>
              <a:rPr lang="en-US" altLang="zh-CN" sz="1800" smtClean="0"/>
              <a:t>17</a:t>
            </a:r>
            <a:r>
              <a:rPr lang="zh-CN" altLang="en-US" sz="1800" smtClean="0"/>
              <a:t>个，</a:t>
            </a:r>
            <a:r>
              <a:rPr lang="en-US" altLang="zh-CN" sz="1800" smtClean="0"/>
              <a:t>B</a:t>
            </a:r>
            <a:r>
              <a:rPr lang="zh-CN" altLang="en-US" sz="1800" smtClean="0"/>
              <a:t>类资源共有</a:t>
            </a:r>
            <a:r>
              <a:rPr lang="en-US" altLang="zh-CN" sz="1800" smtClean="0"/>
              <a:t>5</a:t>
            </a:r>
            <a:r>
              <a:rPr lang="zh-CN" altLang="en-US" sz="1800" smtClean="0"/>
              <a:t>个，</a:t>
            </a:r>
            <a:r>
              <a:rPr lang="en-US" altLang="zh-CN" sz="1800" smtClean="0"/>
              <a:t>C</a:t>
            </a:r>
            <a:r>
              <a:rPr lang="zh-CN" altLang="en-US" sz="1800" smtClean="0"/>
              <a:t>类资源共有</a:t>
            </a:r>
            <a:r>
              <a:rPr lang="en-US" altLang="zh-CN" sz="1800" smtClean="0"/>
              <a:t>17</a:t>
            </a:r>
            <a:r>
              <a:rPr lang="zh-CN" altLang="en-US" sz="1800" smtClean="0"/>
              <a:t>个。在</a:t>
            </a:r>
            <a:r>
              <a:rPr lang="en-US" altLang="zh-CN" sz="1800" smtClean="0"/>
              <a:t>T</a:t>
            </a:r>
            <a:r>
              <a:rPr lang="en-US" altLang="zh-CN" sz="1800" baseline="-30000" smtClean="0"/>
              <a:t>0</a:t>
            </a:r>
            <a:r>
              <a:rPr lang="zh-CN" altLang="en-US" sz="1800" smtClean="0"/>
              <a:t>时刻，各个进程对资源的需求和占有情况如下表所示。</a:t>
            </a:r>
          </a:p>
          <a:p>
            <a:pPr marL="0" indent="266700" algn="l"/>
            <a:endParaRPr lang="en-US" altLang="zh-CN" sz="1800" smtClean="0"/>
          </a:p>
          <a:p>
            <a:pPr marL="0" indent="266700" algn="l"/>
            <a:endParaRPr lang="en-US" altLang="zh-CN" sz="1800" smtClean="0"/>
          </a:p>
          <a:p>
            <a:pPr marL="0" indent="266700" algn="l"/>
            <a:endParaRPr lang="en-US" altLang="zh-CN" sz="1800" smtClean="0"/>
          </a:p>
          <a:p>
            <a:pPr marL="0" indent="266700" algn="l"/>
            <a:endParaRPr lang="en-US" altLang="zh-CN" sz="1800" smtClean="0"/>
          </a:p>
          <a:p>
            <a:pPr marL="0" indent="266700" algn="l"/>
            <a:endParaRPr lang="en-US" altLang="zh-CN" sz="1800" smtClean="0"/>
          </a:p>
          <a:p>
            <a:pPr marL="0" indent="266700" algn="l"/>
            <a:endParaRPr lang="en-US" altLang="zh-CN" sz="1800" smtClean="0"/>
          </a:p>
          <a:p>
            <a:pPr marL="0" indent="266700" algn="l"/>
            <a:endParaRPr lang="en-US" altLang="zh-CN" sz="1800" smtClean="0"/>
          </a:p>
          <a:p>
            <a:pPr marL="0" indent="266700" algn="l"/>
            <a:endParaRPr lang="en-US" altLang="zh-CN" sz="1800" smtClean="0"/>
          </a:p>
          <a:p>
            <a:pPr marL="0" indent="266700" algn="l"/>
            <a:endParaRPr lang="zh-CN" altLang="en-US" sz="1800" smtClean="0"/>
          </a:p>
          <a:p>
            <a:pPr marL="0" indent="266700" algn="l"/>
            <a:r>
              <a:rPr lang="en-US" altLang="zh-CN" sz="1800" smtClean="0"/>
              <a:t>1</a:t>
            </a:r>
            <a:r>
              <a:rPr lang="zh-CN" altLang="en-US" sz="1800" smtClean="0"/>
              <a:t>）计算当前系统的可利用资源个数和需求矩阵。</a:t>
            </a:r>
          </a:p>
          <a:p>
            <a:pPr marL="0" indent="266700" algn="l"/>
            <a:r>
              <a:rPr lang="en-US" altLang="zh-CN" sz="1800" smtClean="0"/>
              <a:t>2</a:t>
            </a:r>
            <a:r>
              <a:rPr lang="zh-CN" altLang="en-US" sz="1800" smtClean="0"/>
              <a:t>）判定该系统当前的安全性，如果安全给出安全序列；否则说明原因。</a:t>
            </a:r>
          </a:p>
          <a:p>
            <a:pPr marL="0" indent="266700" algn="l"/>
            <a:r>
              <a:rPr lang="en-US" altLang="zh-CN" sz="1800" smtClean="0"/>
              <a:t>3</a:t>
            </a:r>
            <a:r>
              <a:rPr lang="zh-CN" altLang="en-US" sz="1800" smtClean="0"/>
              <a:t>）在当前</a:t>
            </a:r>
            <a:r>
              <a:rPr lang="en-US" altLang="zh-CN" sz="1800" smtClean="0"/>
              <a:t>T</a:t>
            </a:r>
            <a:r>
              <a:rPr lang="en-US" altLang="zh-CN" sz="1800" baseline="-30000" smtClean="0"/>
              <a:t>0</a:t>
            </a:r>
            <a:r>
              <a:rPr lang="zh-CN" altLang="en-US" sz="1800" smtClean="0"/>
              <a:t>时刻，进程</a:t>
            </a:r>
            <a:r>
              <a:rPr lang="en-US" altLang="zh-CN" sz="1800" smtClean="0"/>
              <a:t>P</a:t>
            </a:r>
            <a:r>
              <a:rPr lang="en-US" altLang="zh-CN" sz="1800" baseline="-30000" smtClean="0"/>
              <a:t>1</a:t>
            </a:r>
            <a:r>
              <a:rPr lang="zh-CN" altLang="en-US" sz="1800" smtClean="0"/>
              <a:t>提出请求（</a:t>
            </a:r>
            <a:r>
              <a:rPr lang="en-US" altLang="zh-CN" sz="1800" smtClean="0"/>
              <a:t>1,2,0</a:t>
            </a:r>
            <a:r>
              <a:rPr lang="zh-CN" altLang="en-US" sz="1800" smtClean="0"/>
              <a:t>），则该请求能否得到满足，说明原因。</a:t>
            </a:r>
          </a:p>
          <a:p>
            <a:pPr marL="0" indent="266700" algn="l"/>
            <a:r>
              <a:rPr lang="en-US" altLang="zh-CN" sz="1800" smtClean="0"/>
              <a:t>4</a:t>
            </a:r>
            <a:r>
              <a:rPr lang="zh-CN" altLang="en-US" sz="1800" smtClean="0"/>
              <a:t>）如果进程</a:t>
            </a:r>
            <a:r>
              <a:rPr lang="en-US" altLang="zh-CN" sz="1800" smtClean="0"/>
              <a:t>P</a:t>
            </a:r>
            <a:r>
              <a:rPr lang="en-US" altLang="zh-CN" sz="1800" baseline="-30000" smtClean="0"/>
              <a:t>0</a:t>
            </a:r>
            <a:r>
              <a:rPr lang="zh-CN" altLang="en-US" sz="1800" smtClean="0"/>
              <a:t>又提出请求（</a:t>
            </a:r>
            <a:r>
              <a:rPr lang="en-US" altLang="zh-CN" sz="1800" smtClean="0"/>
              <a:t>0,1,3</a:t>
            </a:r>
            <a:r>
              <a:rPr lang="zh-CN" altLang="en-US" sz="1800" smtClean="0"/>
              <a:t>），资源能否顺利分配？说明原因</a:t>
            </a:r>
          </a:p>
        </p:txBody>
      </p:sp>
      <p:graphicFrame>
        <p:nvGraphicFramePr>
          <p:cNvPr id="4" name="表格 3"/>
          <p:cNvGraphicFramePr>
            <a:graphicFrameLocks noGrp="1"/>
          </p:cNvGraphicFramePr>
          <p:nvPr/>
        </p:nvGraphicFramePr>
        <p:xfrm>
          <a:off x="1692275" y="1916113"/>
          <a:ext cx="4248150" cy="1800224"/>
        </p:xfrm>
        <a:graphic>
          <a:graphicData uri="http://schemas.openxmlformats.org/drawingml/2006/table">
            <a:tbl>
              <a:tblPr firstRow="1" firstCol="1" lastRow="1" lastCol="1" bandRow="1" bandCol="1"/>
              <a:tblGrid>
                <a:gridCol w="1258712"/>
                <a:gridCol w="1409931"/>
                <a:gridCol w="1579507"/>
              </a:tblGrid>
              <a:tr h="514349">
                <a:tc>
                  <a:txBody>
                    <a:bodyPr/>
                    <a:lstStyle/>
                    <a:p>
                      <a:pPr algn="r">
                        <a:spcAft>
                          <a:spcPts val="0"/>
                        </a:spcAft>
                      </a:pPr>
                      <a:r>
                        <a:rPr lang="zh-CN" sz="1400" dirty="0">
                          <a:effectLst/>
                          <a:latin typeface="宋体"/>
                          <a:cs typeface="宋体"/>
                        </a:rPr>
                        <a:t>资源</a:t>
                      </a:r>
                    </a:p>
                    <a:p>
                      <a:pPr algn="just">
                        <a:spcAft>
                          <a:spcPts val="0"/>
                        </a:spcAft>
                      </a:pPr>
                      <a:r>
                        <a:rPr lang="zh-CN" sz="1400" dirty="0">
                          <a:effectLst/>
                          <a:latin typeface="宋体"/>
                          <a:cs typeface="宋体"/>
                        </a:rPr>
                        <a:t>申请进程</a:t>
                      </a: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zh-CN" sz="1400">
                          <a:effectLst/>
                          <a:latin typeface="宋体"/>
                          <a:cs typeface="宋体"/>
                        </a:rPr>
                        <a:t>最大需求资源</a:t>
                      </a:r>
                    </a:p>
                    <a:p>
                      <a:pPr algn="ctr">
                        <a:spcAft>
                          <a:spcPts val="0"/>
                        </a:spcAft>
                      </a:pPr>
                      <a:r>
                        <a:rPr lang="en-US" sz="1400">
                          <a:effectLst/>
                          <a:latin typeface="宋体"/>
                          <a:cs typeface="宋体"/>
                        </a:rPr>
                        <a:t>A     B     C</a:t>
                      </a:r>
                      <a:endParaRPr lang="zh-CN" sz="1400">
                        <a:effectLst/>
                        <a:latin typeface="宋体"/>
                        <a:cs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dirty="0">
                          <a:effectLst/>
                          <a:latin typeface="宋体"/>
                          <a:cs typeface="宋体"/>
                        </a:rPr>
                        <a:t>已分配资源</a:t>
                      </a:r>
                    </a:p>
                    <a:p>
                      <a:pPr algn="ctr">
                        <a:spcAft>
                          <a:spcPts val="0"/>
                        </a:spcAft>
                      </a:pPr>
                      <a:r>
                        <a:rPr lang="en-US" sz="1400" dirty="0">
                          <a:effectLst/>
                          <a:latin typeface="宋体"/>
                          <a:cs typeface="宋体"/>
                        </a:rPr>
                        <a:t>A     B     C</a:t>
                      </a:r>
                      <a:endParaRPr lang="zh-CN" sz="1400" dirty="0">
                        <a:effectLst/>
                        <a:latin typeface="宋体"/>
                        <a:cs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175">
                <a:tc>
                  <a:txBody>
                    <a:bodyPr/>
                    <a:lstStyle/>
                    <a:p>
                      <a:pPr algn="ctr">
                        <a:spcAft>
                          <a:spcPts val="0"/>
                        </a:spcAft>
                      </a:pPr>
                      <a:r>
                        <a:rPr lang="en-US" sz="1400">
                          <a:effectLst/>
                          <a:latin typeface="宋体"/>
                          <a:cs typeface="宋体"/>
                        </a:rPr>
                        <a:t>P</a:t>
                      </a:r>
                      <a:r>
                        <a:rPr lang="en-US" sz="1400" baseline="-25000">
                          <a:effectLst/>
                          <a:latin typeface="宋体"/>
                          <a:cs typeface="宋体"/>
                        </a:rPr>
                        <a:t>0</a:t>
                      </a:r>
                      <a:endParaRPr lang="zh-CN" sz="1400">
                        <a:effectLst/>
                        <a:latin typeface="宋体"/>
                        <a:cs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dirty="0">
                          <a:effectLst/>
                          <a:latin typeface="宋体"/>
                          <a:cs typeface="宋体"/>
                        </a:rPr>
                        <a:t>5     5     9</a:t>
                      </a:r>
                      <a:endParaRPr lang="zh-CN" sz="1400" dirty="0">
                        <a:effectLst/>
                        <a:latin typeface="宋体"/>
                        <a:cs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effectLst/>
                          <a:latin typeface="宋体"/>
                          <a:cs typeface="宋体"/>
                        </a:rPr>
                        <a:t>2     1     2</a:t>
                      </a:r>
                      <a:endParaRPr lang="zh-CN" sz="1400">
                        <a:effectLst/>
                        <a:latin typeface="宋体"/>
                        <a:cs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175">
                <a:tc>
                  <a:txBody>
                    <a:bodyPr/>
                    <a:lstStyle/>
                    <a:p>
                      <a:pPr algn="ctr">
                        <a:spcAft>
                          <a:spcPts val="0"/>
                        </a:spcAft>
                      </a:pPr>
                      <a:r>
                        <a:rPr lang="en-US" sz="1400">
                          <a:effectLst/>
                          <a:latin typeface="宋体"/>
                          <a:cs typeface="宋体"/>
                        </a:rPr>
                        <a:t>P</a:t>
                      </a:r>
                      <a:r>
                        <a:rPr lang="en-US" sz="1400" baseline="-25000">
                          <a:effectLst/>
                          <a:latin typeface="宋体"/>
                          <a:cs typeface="宋体"/>
                        </a:rPr>
                        <a:t>1</a:t>
                      </a:r>
                      <a:endParaRPr lang="zh-CN" sz="1400">
                        <a:effectLst/>
                        <a:latin typeface="宋体"/>
                        <a:cs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effectLst/>
                          <a:latin typeface="宋体"/>
                          <a:cs typeface="宋体"/>
                        </a:rPr>
                        <a:t>5     3     6</a:t>
                      </a:r>
                      <a:endParaRPr lang="zh-CN" sz="1400">
                        <a:effectLst/>
                        <a:latin typeface="宋体"/>
                        <a:cs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effectLst/>
                          <a:latin typeface="宋体"/>
                          <a:cs typeface="宋体"/>
                        </a:rPr>
                        <a:t>4     0     2</a:t>
                      </a:r>
                      <a:endParaRPr lang="zh-CN" sz="1400">
                        <a:effectLst/>
                        <a:latin typeface="宋体"/>
                        <a:cs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175">
                <a:tc>
                  <a:txBody>
                    <a:bodyPr/>
                    <a:lstStyle/>
                    <a:p>
                      <a:pPr algn="ctr">
                        <a:spcAft>
                          <a:spcPts val="0"/>
                        </a:spcAft>
                      </a:pPr>
                      <a:r>
                        <a:rPr lang="en-US" sz="1400">
                          <a:effectLst/>
                          <a:latin typeface="宋体"/>
                          <a:cs typeface="宋体"/>
                        </a:rPr>
                        <a:t>P</a:t>
                      </a:r>
                      <a:r>
                        <a:rPr lang="en-US" sz="1400" baseline="-25000">
                          <a:effectLst/>
                          <a:latin typeface="宋体"/>
                          <a:cs typeface="宋体"/>
                        </a:rPr>
                        <a:t>2</a:t>
                      </a:r>
                      <a:endParaRPr lang="zh-CN" sz="1400">
                        <a:effectLst/>
                        <a:latin typeface="宋体"/>
                        <a:cs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effectLst/>
                          <a:latin typeface="宋体"/>
                          <a:cs typeface="宋体"/>
                        </a:rPr>
                        <a:t>4     0     11</a:t>
                      </a:r>
                      <a:endParaRPr lang="zh-CN" sz="1400">
                        <a:effectLst/>
                        <a:latin typeface="宋体"/>
                        <a:cs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effectLst/>
                          <a:latin typeface="宋体"/>
                          <a:cs typeface="宋体"/>
                        </a:rPr>
                        <a:t>4     0     5</a:t>
                      </a:r>
                      <a:endParaRPr lang="zh-CN" sz="1400">
                        <a:effectLst/>
                        <a:latin typeface="宋体"/>
                        <a:cs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175">
                <a:tc>
                  <a:txBody>
                    <a:bodyPr/>
                    <a:lstStyle/>
                    <a:p>
                      <a:pPr algn="ctr">
                        <a:spcAft>
                          <a:spcPts val="0"/>
                        </a:spcAft>
                      </a:pPr>
                      <a:r>
                        <a:rPr lang="en-US" sz="1400">
                          <a:effectLst/>
                          <a:latin typeface="宋体"/>
                          <a:cs typeface="宋体"/>
                        </a:rPr>
                        <a:t>P</a:t>
                      </a:r>
                      <a:r>
                        <a:rPr lang="en-US" sz="1400" baseline="-25000">
                          <a:effectLst/>
                          <a:latin typeface="宋体"/>
                          <a:cs typeface="宋体"/>
                        </a:rPr>
                        <a:t>3</a:t>
                      </a:r>
                      <a:endParaRPr lang="zh-CN" sz="1400">
                        <a:effectLst/>
                        <a:latin typeface="宋体"/>
                        <a:cs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effectLst/>
                          <a:latin typeface="宋体"/>
                          <a:cs typeface="宋体"/>
                        </a:rPr>
                        <a:t>4     5     5</a:t>
                      </a:r>
                      <a:endParaRPr lang="zh-CN" sz="1400">
                        <a:effectLst/>
                        <a:latin typeface="宋体"/>
                        <a:cs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effectLst/>
                          <a:latin typeface="宋体"/>
                          <a:cs typeface="宋体"/>
                        </a:rPr>
                        <a:t>2     0     4</a:t>
                      </a:r>
                      <a:endParaRPr lang="zh-CN" sz="1400">
                        <a:effectLst/>
                        <a:latin typeface="宋体"/>
                        <a:cs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175">
                <a:tc>
                  <a:txBody>
                    <a:bodyPr/>
                    <a:lstStyle/>
                    <a:p>
                      <a:pPr algn="ctr">
                        <a:spcAft>
                          <a:spcPts val="0"/>
                        </a:spcAft>
                      </a:pPr>
                      <a:r>
                        <a:rPr lang="en-US" sz="1400">
                          <a:effectLst/>
                          <a:latin typeface="宋体"/>
                          <a:cs typeface="宋体"/>
                        </a:rPr>
                        <a:t>P</a:t>
                      </a:r>
                      <a:r>
                        <a:rPr lang="en-US" sz="1400" baseline="-25000">
                          <a:effectLst/>
                          <a:latin typeface="宋体"/>
                          <a:cs typeface="宋体"/>
                        </a:rPr>
                        <a:t>4</a:t>
                      </a:r>
                      <a:endParaRPr lang="zh-CN" sz="1400">
                        <a:effectLst/>
                        <a:latin typeface="宋体"/>
                        <a:cs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effectLst/>
                          <a:latin typeface="宋体"/>
                          <a:cs typeface="宋体"/>
                        </a:rPr>
                        <a:t>4     2     1</a:t>
                      </a:r>
                      <a:endParaRPr lang="zh-CN" sz="1400">
                        <a:effectLst/>
                        <a:latin typeface="宋体"/>
                        <a:cs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dirty="0">
                          <a:effectLst/>
                          <a:latin typeface="宋体"/>
                          <a:cs typeface="宋体"/>
                        </a:rPr>
                        <a:t>3     1     1</a:t>
                      </a:r>
                      <a:endParaRPr lang="zh-CN" sz="1400" dirty="0">
                        <a:effectLst/>
                        <a:latin typeface="宋体"/>
                        <a:cs typeface="宋体"/>
                      </a:endParaRPr>
                    </a:p>
                  </a:txBody>
                  <a:tcPr marL="68575" marR="685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1640" y="628529"/>
            <a:ext cx="6192688" cy="504056"/>
          </a:xfrm>
        </p:spPr>
        <p:txBody>
          <a:bodyPr/>
          <a:lstStyle/>
          <a:p>
            <a:r>
              <a:rPr lang="zh-CN" altLang="en-US" sz="2800" smtClean="0"/>
              <a:t>大作业</a:t>
            </a:r>
            <a:endParaRPr lang="zh-CN" altLang="en-US" sz="2800"/>
          </a:p>
        </p:txBody>
      </p:sp>
      <p:sp>
        <p:nvSpPr>
          <p:cNvPr id="4" name="文本框 3"/>
          <p:cNvSpPr txBox="1"/>
          <p:nvPr/>
        </p:nvSpPr>
        <p:spPr>
          <a:xfrm>
            <a:off x="395536" y="1340768"/>
            <a:ext cx="8352928" cy="1815882"/>
          </a:xfrm>
          <a:prstGeom prst="rect">
            <a:avLst/>
          </a:prstGeom>
          <a:noFill/>
        </p:spPr>
        <p:txBody>
          <a:bodyPr wrap="square" rtlCol="0">
            <a:spAutoFit/>
          </a:bodyPr>
          <a:lstStyle/>
          <a:p>
            <a:pPr algn="l"/>
            <a:r>
              <a:rPr lang="zh-CN" altLang="en-US" sz="2800" smtClean="0"/>
              <a:t>     选定一种</a:t>
            </a:r>
            <a:r>
              <a:rPr lang="zh-CN" altLang="en-US" sz="2800"/>
              <a:t>具体</a:t>
            </a:r>
            <a:r>
              <a:rPr lang="zh-CN" altLang="en-US" sz="2800" smtClean="0"/>
              <a:t>操作系统，查阅相关资料，结合本章操作系统原理中的处理机管理的相关内容（进程（线程）管理、处理机调度和死锁），分析该操作系统有关处理机管理的实现方式。</a:t>
            </a:r>
            <a:endParaRPr lang="zh-CN" altLang="en-US" sz="2800"/>
          </a:p>
        </p:txBody>
      </p:sp>
      <p:sp>
        <p:nvSpPr>
          <p:cNvPr id="5" name="矩形 4"/>
          <p:cNvSpPr/>
          <p:nvPr/>
        </p:nvSpPr>
        <p:spPr>
          <a:xfrm>
            <a:off x="575556" y="3429000"/>
            <a:ext cx="7992888" cy="2419124"/>
          </a:xfrm>
          <a:prstGeom prst="rect">
            <a:avLst/>
          </a:prstGeom>
        </p:spPr>
        <p:txBody>
          <a:bodyPr wrap="square">
            <a:spAutoFit/>
          </a:bodyPr>
          <a:lstStyle/>
          <a:p>
            <a:pPr eaLnBrk="1" hangingPunct="1">
              <a:lnSpc>
                <a:spcPct val="105000"/>
              </a:lnSpc>
              <a:buFontTx/>
              <a:buNone/>
            </a:pPr>
            <a:r>
              <a:rPr lang="zh-CN" altLang="en-US" smtClean="0"/>
              <a:t>                依据所选操作系统，自拟题目。</a:t>
            </a:r>
            <a:r>
              <a:rPr lang="zh-CN" altLang="en-US" smtClean="0"/>
              <a:t>至少</a:t>
            </a:r>
            <a:r>
              <a:rPr lang="zh-CN" altLang="en-US"/>
              <a:t>包含五篇以上的参考文献。</a:t>
            </a:r>
            <a:endParaRPr lang="en-US" altLang="zh-CN"/>
          </a:p>
          <a:p>
            <a:pPr eaLnBrk="1" hangingPunct="1">
              <a:lnSpc>
                <a:spcPct val="105000"/>
              </a:lnSpc>
              <a:buFontTx/>
              <a:buNone/>
            </a:pPr>
            <a:r>
              <a:rPr lang="zh-CN" altLang="en-US"/>
              <a:t>         </a:t>
            </a:r>
            <a:endParaRPr lang="en-US" altLang="zh-CN"/>
          </a:p>
          <a:p>
            <a:pPr eaLnBrk="1" hangingPunct="1">
              <a:lnSpc>
                <a:spcPct val="105000"/>
              </a:lnSpc>
              <a:buFontTx/>
              <a:buNone/>
            </a:pPr>
            <a:r>
              <a:rPr lang="en-US" altLang="zh-CN"/>
              <a:t> </a:t>
            </a:r>
            <a:r>
              <a:rPr lang="zh-CN" altLang="en-US" smtClean="0"/>
              <a:t>要求</a:t>
            </a:r>
            <a:r>
              <a:rPr lang="en-US" altLang="zh-CN" smtClean="0"/>
              <a:t>11</a:t>
            </a:r>
            <a:r>
              <a:rPr lang="zh-CN" altLang="en-US" smtClean="0"/>
              <a:t>月</a:t>
            </a:r>
            <a:r>
              <a:rPr lang="en-US" altLang="zh-CN"/>
              <a:t>20</a:t>
            </a:r>
            <a:r>
              <a:rPr lang="zh-CN" altLang="en-US"/>
              <a:t>日完成。</a:t>
            </a:r>
            <a:endParaRPr lang="en-US" altLang="zh-CN"/>
          </a:p>
        </p:txBody>
      </p:sp>
    </p:spTree>
    <p:extLst>
      <p:ext uri="{BB962C8B-B14F-4D97-AF65-F5344CB8AC3E}">
        <p14:creationId xmlns:p14="http://schemas.microsoft.com/office/powerpoint/2010/main" val="1802868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4"/>
          <p:cNvSpPr txBox="1">
            <a:spLocks noChangeArrowheads="1"/>
          </p:cNvSpPr>
          <p:nvPr/>
        </p:nvSpPr>
        <p:spPr bwMode="auto">
          <a:xfrm>
            <a:off x="533400" y="838200"/>
            <a:ext cx="82296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lnSpc>
                <a:spcPct val="130000"/>
              </a:lnSpc>
              <a:spcBef>
                <a:spcPct val="50000"/>
              </a:spcBef>
            </a:pPr>
            <a:r>
              <a:rPr kumimoji="1" lang="zh-CN" altLang="en-US" sz="2400" b="1">
                <a:solidFill>
                  <a:schemeClr val="tx1"/>
                </a:solidFill>
                <a:latin typeface="宋体" panose="02010600030101010101" pitchFamily="2" charset="-122"/>
              </a:rPr>
              <a:t>　　</a:t>
            </a:r>
            <a:r>
              <a:rPr kumimoji="1" lang="zh-CN" altLang="en-US" sz="2400" b="1">
                <a:solidFill>
                  <a:srgbClr val="FF0000"/>
                </a:solidFill>
                <a:latin typeface="宋体" panose="02010600030101010101" pitchFamily="2" charset="-122"/>
              </a:rPr>
              <a:t>每当作业进入系统时，系统便为每个作业建立一个</a:t>
            </a:r>
            <a:r>
              <a:rPr kumimoji="1" lang="en-US" altLang="zh-CN" sz="2400" b="1">
                <a:solidFill>
                  <a:srgbClr val="FF0000"/>
                </a:solidFill>
              </a:rPr>
              <a:t>JCB</a:t>
            </a:r>
            <a:r>
              <a:rPr kumimoji="1" lang="zh-CN" altLang="en-US" sz="2400" b="1">
                <a:solidFill>
                  <a:srgbClr val="FF0000"/>
                </a:solidFill>
                <a:latin typeface="宋体" panose="02010600030101010101" pitchFamily="2" charset="-122"/>
              </a:rPr>
              <a:t>，根据作业类型将它插入相应的后备队列中。</a:t>
            </a:r>
            <a:r>
              <a:rPr kumimoji="1" lang="zh-CN" altLang="en-US" sz="2400" b="1">
                <a:solidFill>
                  <a:schemeClr val="tx1"/>
                </a:solidFill>
                <a:latin typeface="宋体" panose="02010600030101010101" pitchFamily="2" charset="-122"/>
              </a:rPr>
              <a:t>作业调度程序依据一定的调度算法来调度它们，被调度到的作业将会装入内存。在作业运行期间，系统就按照</a:t>
            </a:r>
            <a:r>
              <a:rPr kumimoji="1" lang="en-US" altLang="zh-CN" sz="2400" b="1">
                <a:solidFill>
                  <a:schemeClr val="tx1"/>
                </a:solidFill>
              </a:rPr>
              <a:t>JCB</a:t>
            </a:r>
            <a:r>
              <a:rPr kumimoji="1" lang="zh-CN" altLang="en-US" sz="2400" b="1">
                <a:solidFill>
                  <a:schemeClr val="tx1"/>
                </a:solidFill>
                <a:latin typeface="宋体" panose="02010600030101010101" pitchFamily="2" charset="-122"/>
              </a:rPr>
              <a:t>中的信息对作业进行控制。当一个作业执行结束进入完成状态时，系统负责回收分配给它的资源，撤消它的作业控制块。</a:t>
            </a:r>
            <a:r>
              <a:rPr kumimoji="1" lang="zh-CN" altLang="en-US" sz="2400" b="1">
                <a:solidFill>
                  <a:schemeClr val="tx1"/>
                </a:solidFill>
              </a:rPr>
              <a:t> </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lnSpc>
                <a:spcPct val="140000"/>
              </a:lnSpc>
            </a:pPr>
            <a:r>
              <a:rPr lang="zh-CN" altLang="en-US" b="1" smtClean="0"/>
              <a:t>　　</a:t>
            </a:r>
            <a:r>
              <a:rPr lang="en-US" altLang="zh-CN" b="1" smtClean="0">
                <a:latin typeface="黑体" panose="02010609060101010101" pitchFamily="49" charset="-122"/>
                <a:ea typeface="黑体" panose="02010609060101010101" pitchFamily="49" charset="-122"/>
              </a:rPr>
              <a:t>3. </a:t>
            </a:r>
            <a:r>
              <a:rPr lang="zh-CN" altLang="en-US" b="1" smtClean="0">
                <a:latin typeface="黑体" panose="02010609060101010101" pitchFamily="49" charset="-122"/>
                <a:ea typeface="黑体" panose="02010609060101010101" pitchFamily="49" charset="-122"/>
              </a:rPr>
              <a:t>作业运行的三个阶段和三种状态 </a:t>
            </a:r>
            <a:br>
              <a:rPr lang="zh-CN" altLang="en-US" b="1" smtClean="0">
                <a:latin typeface="黑体" panose="02010609060101010101" pitchFamily="49" charset="-122"/>
                <a:ea typeface="黑体" panose="02010609060101010101" pitchFamily="49" charset="-122"/>
              </a:rPr>
            </a:br>
            <a:r>
              <a:rPr lang="zh-CN" altLang="en-US" b="1" smtClean="0">
                <a:latin typeface="黑体" panose="02010609060101010101" pitchFamily="49" charset="-122"/>
                <a:ea typeface="黑体" panose="02010609060101010101" pitchFamily="49" charset="-122"/>
              </a:rPr>
              <a:t>　　</a:t>
            </a:r>
            <a:r>
              <a:rPr lang="zh-CN" altLang="en-US" b="1" smtClean="0"/>
              <a:t>作业从进入系统到运行结束，通常需要经历收容、运行和完成三个阶段。相应的作业也就有“后备状态”、“运行状态”和“完成状态”。</a:t>
            </a:r>
            <a:br>
              <a:rPr lang="zh-CN" altLang="en-US" b="1" smtClean="0"/>
            </a:br>
            <a:r>
              <a:rPr lang="zh-CN" altLang="en-US" b="1" smtClean="0"/>
              <a:t>　　</a:t>
            </a:r>
            <a:r>
              <a:rPr lang="en-US" altLang="zh-CN" b="1" smtClean="0"/>
              <a:t>(1) </a:t>
            </a:r>
            <a:r>
              <a:rPr lang="zh-CN" altLang="en-US" b="1" smtClean="0"/>
              <a:t>收容阶段。输入到外存</a:t>
            </a:r>
            <a:br>
              <a:rPr lang="zh-CN" altLang="en-US" b="1" smtClean="0"/>
            </a:br>
            <a:r>
              <a:rPr lang="zh-CN" altLang="en-US" b="1" smtClean="0"/>
              <a:t>　　</a:t>
            </a:r>
            <a:r>
              <a:rPr lang="en-US" altLang="zh-CN" b="1" smtClean="0"/>
              <a:t>(2) </a:t>
            </a:r>
            <a:r>
              <a:rPr lang="zh-CN" altLang="en-US" b="1" smtClean="0"/>
              <a:t>运行阶段。　放入就绪队列，直到运行结束。　</a:t>
            </a:r>
            <a:br>
              <a:rPr lang="zh-CN" altLang="en-US" b="1" smtClean="0"/>
            </a:br>
            <a:r>
              <a:rPr lang="zh-CN" altLang="en-US" b="1" smtClean="0"/>
              <a:t>　　</a:t>
            </a:r>
            <a:r>
              <a:rPr lang="en-US" altLang="zh-CN" b="1" smtClean="0"/>
              <a:t>(3) </a:t>
            </a:r>
            <a:r>
              <a:rPr lang="zh-CN" altLang="en-US" b="1" smtClean="0"/>
              <a:t>完成阶段。 回收资源和</a:t>
            </a:r>
            <a:r>
              <a:rPr lang="en-US" altLang="zh-CN" b="1" smtClean="0"/>
              <a:t>JCB, </a:t>
            </a:r>
            <a:r>
              <a:rPr lang="zh-CN" altLang="en-US" b="1" smtClean="0"/>
              <a:t>输出结果。</a:t>
            </a:r>
          </a:p>
        </p:txBody>
      </p:sp>
      <p:sp>
        <p:nvSpPr>
          <p:cNvPr id="63491"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b="1" smtClean="0">
                <a:latin typeface="黑体" panose="02010609060101010101" pitchFamily="49" charset="-122"/>
                <a:ea typeface="黑体" panose="02010609060101010101" pitchFamily="49" charset="-122"/>
              </a:rPr>
              <a:t>3.2.2  </a:t>
            </a:r>
            <a:r>
              <a:rPr lang="zh-CN" altLang="en-US" b="1" smtClean="0">
                <a:latin typeface="黑体" panose="02010609060101010101" pitchFamily="49" charset="-122"/>
                <a:ea typeface="黑体" panose="02010609060101010101" pitchFamily="49" charset="-122"/>
              </a:rPr>
              <a:t>作业调度的主要任务   </a:t>
            </a:r>
            <a:br>
              <a:rPr lang="zh-CN" altLang="en-US" b="1" smtClean="0">
                <a:latin typeface="黑体" panose="02010609060101010101" pitchFamily="49" charset="-122"/>
                <a:ea typeface="黑体" panose="02010609060101010101" pitchFamily="49" charset="-122"/>
              </a:rPr>
            </a:br>
            <a:r>
              <a:rPr lang="zh-CN" altLang="en-US" b="1" smtClean="0"/>
              <a:t>　　作业调度的主要任务是，根据</a:t>
            </a:r>
            <a:r>
              <a:rPr lang="en-US" altLang="zh-CN" b="1" smtClean="0"/>
              <a:t>JCB</a:t>
            </a:r>
            <a:r>
              <a:rPr lang="zh-CN" altLang="en-US" b="1" smtClean="0"/>
              <a:t>中的信息，检查系统中的资源能否满足作业对资源的需求，</a:t>
            </a:r>
            <a:r>
              <a:rPr lang="zh-CN" altLang="en-US" b="1" smtClean="0">
                <a:solidFill>
                  <a:srgbClr val="0000FF"/>
                </a:solidFill>
              </a:rPr>
              <a:t>以及按照一定的调度算法，从外存的后备队列中选取某些作业调入内存，并为它们创建进程、分配必要的资源。</a:t>
            </a:r>
            <a:r>
              <a:rPr lang="zh-CN" altLang="en-US" b="1" smtClean="0"/>
              <a:t>然后再将新创建的进程排在就绪队列上等待调度。因此，也把作业调度称为接纳调度</a:t>
            </a:r>
            <a:r>
              <a:rPr lang="en-US" altLang="zh-CN" b="1" smtClean="0"/>
              <a:t>(Admission Scheduling)</a:t>
            </a:r>
            <a:r>
              <a:rPr lang="zh-CN" altLang="en-US" b="1" smtClean="0"/>
              <a:t>。在每次执行作业调度时，都需做出以下两个决定。 </a:t>
            </a:r>
            <a:br>
              <a:rPr lang="zh-CN" altLang="en-US" b="1" smtClean="0"/>
            </a:br>
            <a:r>
              <a:rPr lang="zh-CN" altLang="en-US" b="1" smtClean="0"/>
              <a:t>　　</a:t>
            </a:r>
            <a:r>
              <a:rPr lang="en-US" altLang="zh-CN" b="1" smtClean="0">
                <a:latin typeface="黑体" panose="02010609060101010101" pitchFamily="49" charset="-122"/>
                <a:ea typeface="黑体" panose="02010609060101010101" pitchFamily="49" charset="-122"/>
              </a:rPr>
              <a:t>1. </a:t>
            </a:r>
            <a:r>
              <a:rPr lang="zh-CN" altLang="en-US" b="1" smtClean="0">
                <a:latin typeface="黑体" panose="02010609060101010101" pitchFamily="49" charset="-122"/>
                <a:ea typeface="黑体" panose="02010609060101010101" pitchFamily="49" charset="-122"/>
              </a:rPr>
              <a:t>接纳多少个作业</a:t>
            </a:r>
            <a:br>
              <a:rPr lang="zh-CN" altLang="en-US" b="1" smtClean="0">
                <a:latin typeface="黑体" panose="02010609060101010101" pitchFamily="49" charset="-122"/>
                <a:ea typeface="黑体" panose="02010609060101010101" pitchFamily="49" charset="-122"/>
              </a:rPr>
            </a:br>
            <a:r>
              <a:rPr lang="zh-CN" altLang="en-US" b="1" smtClean="0">
                <a:latin typeface="黑体" panose="02010609060101010101" pitchFamily="49" charset="-122"/>
                <a:ea typeface="黑体" panose="02010609060101010101" pitchFamily="49" charset="-122"/>
              </a:rPr>
              <a:t>　　</a:t>
            </a:r>
            <a:r>
              <a:rPr lang="en-US" altLang="zh-CN" b="1" smtClean="0">
                <a:latin typeface="黑体" panose="02010609060101010101" pitchFamily="49" charset="-122"/>
                <a:ea typeface="黑体" panose="02010609060101010101" pitchFamily="49" charset="-122"/>
              </a:rPr>
              <a:t>2. </a:t>
            </a:r>
            <a:r>
              <a:rPr lang="zh-CN" altLang="en-US" b="1" smtClean="0">
                <a:latin typeface="黑体" panose="02010609060101010101" pitchFamily="49" charset="-122"/>
                <a:ea typeface="黑体" panose="02010609060101010101" pitchFamily="49" charset="-122"/>
              </a:rPr>
              <a:t>接纳哪些作业</a:t>
            </a:r>
          </a:p>
        </p:txBody>
      </p:sp>
      <p:sp>
        <p:nvSpPr>
          <p:cNvPr id="64515"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lnSpc>
                <a:spcPct val="140000"/>
              </a:lnSpc>
            </a:pPr>
            <a:r>
              <a:rPr lang="en-US" altLang="zh-CN" b="1" smtClean="0">
                <a:latin typeface="黑体" panose="02010609060101010101" pitchFamily="49" charset="-122"/>
                <a:ea typeface="黑体" panose="02010609060101010101" pitchFamily="49" charset="-122"/>
              </a:rPr>
              <a:t>3.2.3  </a:t>
            </a:r>
            <a:r>
              <a:rPr lang="zh-CN" altLang="en-US" b="1" smtClean="0">
                <a:latin typeface="黑体" panose="02010609060101010101" pitchFamily="49" charset="-122"/>
                <a:ea typeface="黑体" panose="02010609060101010101" pitchFamily="49" charset="-122"/>
              </a:rPr>
              <a:t>先来先服务</a:t>
            </a:r>
            <a:r>
              <a:rPr lang="en-US" altLang="zh-CN" b="1" smtClean="0">
                <a:latin typeface="黑体" panose="02010609060101010101" pitchFamily="49" charset="-122"/>
                <a:ea typeface="黑体" panose="02010609060101010101" pitchFamily="49" charset="-122"/>
              </a:rPr>
              <a:t>(FCFS)</a:t>
            </a:r>
            <a:r>
              <a:rPr lang="zh-CN" altLang="en-US" b="1" smtClean="0">
                <a:latin typeface="黑体" panose="02010609060101010101" pitchFamily="49" charset="-122"/>
                <a:ea typeface="黑体" panose="02010609060101010101" pitchFamily="49" charset="-122"/>
              </a:rPr>
              <a:t>和短作业优先</a:t>
            </a:r>
            <a:r>
              <a:rPr lang="en-US" altLang="zh-CN" b="1" smtClean="0">
                <a:latin typeface="黑体" panose="02010609060101010101" pitchFamily="49" charset="-122"/>
                <a:ea typeface="黑体" panose="02010609060101010101" pitchFamily="49" charset="-122"/>
              </a:rPr>
              <a:t>(SJF)</a:t>
            </a:r>
            <a:r>
              <a:rPr lang="zh-CN" altLang="en-US" b="1" smtClean="0">
                <a:latin typeface="黑体" panose="02010609060101010101" pitchFamily="49" charset="-122"/>
                <a:ea typeface="黑体" panose="02010609060101010101" pitchFamily="49" charset="-122"/>
              </a:rPr>
              <a:t>调度算法  </a:t>
            </a:r>
            <a:br>
              <a:rPr lang="zh-CN" altLang="en-US" b="1" smtClean="0">
                <a:latin typeface="黑体" panose="02010609060101010101" pitchFamily="49" charset="-122"/>
                <a:ea typeface="黑体" panose="02010609060101010101" pitchFamily="49" charset="-122"/>
              </a:rPr>
            </a:br>
            <a:r>
              <a:rPr lang="zh-CN" altLang="en-US" b="1" smtClean="0">
                <a:latin typeface="黑体" panose="02010609060101010101" pitchFamily="49" charset="-122"/>
                <a:ea typeface="黑体" panose="02010609060101010101" pitchFamily="49" charset="-122"/>
              </a:rPr>
              <a:t>　　</a:t>
            </a:r>
            <a:r>
              <a:rPr lang="en-US" altLang="zh-CN" b="1" smtClean="0">
                <a:latin typeface="黑体" panose="02010609060101010101" pitchFamily="49" charset="-122"/>
                <a:ea typeface="黑体" panose="02010609060101010101" pitchFamily="49" charset="-122"/>
              </a:rPr>
              <a:t>1. </a:t>
            </a:r>
            <a:r>
              <a:rPr lang="zh-CN" altLang="en-US" b="1" smtClean="0">
                <a:latin typeface="黑体" panose="02010609060101010101" pitchFamily="49" charset="-122"/>
                <a:ea typeface="黑体" panose="02010609060101010101" pitchFamily="49" charset="-122"/>
              </a:rPr>
              <a:t>先来先服务</a:t>
            </a:r>
            <a:r>
              <a:rPr lang="en-US" altLang="zh-CN" b="1" smtClean="0">
                <a:latin typeface="黑体" panose="02010609060101010101" pitchFamily="49" charset="-122"/>
                <a:ea typeface="黑体" panose="02010609060101010101" pitchFamily="49" charset="-122"/>
              </a:rPr>
              <a:t>(first-come first-served</a:t>
            </a:r>
            <a:r>
              <a:rPr lang="zh-CN" altLang="en-US" b="1" smtClean="0">
                <a:latin typeface="黑体" panose="02010609060101010101" pitchFamily="49" charset="-122"/>
                <a:ea typeface="黑体" panose="02010609060101010101" pitchFamily="49" charset="-122"/>
              </a:rPr>
              <a:t>，</a:t>
            </a:r>
            <a:r>
              <a:rPr lang="en-US" altLang="zh-CN" b="1" smtClean="0">
                <a:latin typeface="黑体" panose="02010609060101010101" pitchFamily="49" charset="-122"/>
                <a:ea typeface="黑体" panose="02010609060101010101" pitchFamily="49" charset="-122"/>
              </a:rPr>
              <a:t>FCFS)</a:t>
            </a:r>
            <a:r>
              <a:rPr lang="zh-CN" altLang="en-US" b="1" smtClean="0">
                <a:latin typeface="黑体" panose="02010609060101010101" pitchFamily="49" charset="-122"/>
                <a:ea typeface="黑体" panose="02010609060101010101" pitchFamily="49" charset="-122"/>
              </a:rPr>
              <a:t>调度算法</a:t>
            </a:r>
            <a:br>
              <a:rPr lang="zh-CN" altLang="en-US" b="1" smtClean="0">
                <a:latin typeface="黑体" panose="02010609060101010101" pitchFamily="49" charset="-122"/>
                <a:ea typeface="黑体" panose="02010609060101010101" pitchFamily="49" charset="-122"/>
              </a:rPr>
            </a:br>
            <a:r>
              <a:rPr lang="zh-CN" altLang="en-US" b="1" smtClean="0"/>
              <a:t>　　</a:t>
            </a:r>
            <a:r>
              <a:rPr lang="en-US" altLang="zh-CN" b="1" smtClean="0"/>
              <a:t>FCFS</a:t>
            </a:r>
            <a:r>
              <a:rPr lang="zh-CN" altLang="en-US" b="1" smtClean="0"/>
              <a:t>是最简单的调度算法，该算法既可用于作业调度，也可用于进程调度。当在作业调度中采用该算法时，系统将按照作业到达的先后次序来进行调度，或者说它是优先考虑在系统中等待时间最长的作业，而不管该作业所需执行时间的长短，从后备作业队列中选择几个最先进入该队列的作业，将它们调入内存，为它们分配资源和创建进程。然后把它放入就绪队列。</a:t>
            </a:r>
          </a:p>
        </p:txBody>
      </p:sp>
      <p:sp>
        <p:nvSpPr>
          <p:cNvPr id="65539"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lnSpc>
                <a:spcPct val="150000"/>
              </a:lnSpc>
            </a:pPr>
            <a:r>
              <a:rPr lang="en-US" altLang="zh-CN" smtClean="0"/>
              <a:t> </a:t>
            </a:r>
            <a:r>
              <a:rPr lang="en-US" altLang="zh-CN" sz="3200" smtClean="0">
                <a:latin typeface="黑体" panose="02010609060101010101" pitchFamily="49" charset="-122"/>
                <a:ea typeface="黑体" panose="02010609060101010101" pitchFamily="49" charset="-122"/>
              </a:rPr>
              <a:t>3.1  </a:t>
            </a:r>
            <a:r>
              <a:rPr lang="zh-CN" altLang="en-US" sz="3200" smtClean="0">
                <a:latin typeface="黑体" panose="02010609060101010101" pitchFamily="49" charset="-122"/>
                <a:ea typeface="黑体" panose="02010609060101010101" pitchFamily="49" charset="-122"/>
              </a:rPr>
              <a:t>处理机调度的层次和调度算法的目标</a:t>
            </a:r>
            <a:br>
              <a:rPr lang="zh-CN" altLang="en-US" sz="3200" smtClean="0">
                <a:latin typeface="黑体" panose="02010609060101010101" pitchFamily="49" charset="-122"/>
                <a:ea typeface="黑体" panose="02010609060101010101" pitchFamily="49" charset="-122"/>
              </a:rPr>
            </a:br>
            <a:r>
              <a:rPr lang="zh-CN" altLang="en-US" smtClean="0"/>
              <a:t/>
            </a:r>
            <a:br>
              <a:rPr lang="zh-CN" altLang="en-US" smtClean="0"/>
            </a:br>
            <a:r>
              <a:rPr lang="zh-CN" altLang="en-US" smtClean="0"/>
              <a:t>　　在多道程序系统中，调度的实质是一种资源分配，处理机调度是对处理机资源进行分配。</a:t>
            </a:r>
            <a:r>
              <a:rPr lang="zh-CN" altLang="en-US" smtClean="0">
                <a:solidFill>
                  <a:srgbClr val="FF0000"/>
                </a:solidFill>
              </a:rPr>
              <a:t>处理机调度算法是指根据处理机分配策略所规定的处理机分配算法。</a:t>
            </a:r>
            <a:r>
              <a:rPr lang="zh-CN" altLang="en-US" smtClean="0"/>
              <a:t>在多道批处理系统中，一个作业从提交到获得处理机执行，直至作业运行完毕，可能需要经历多级处理机调度，下面先来了解处理机调度的层次。</a:t>
            </a:r>
          </a:p>
        </p:txBody>
      </p:sp>
      <p:sp>
        <p:nvSpPr>
          <p:cNvPr id="48131"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b="1" smtClean="0"/>
              <a:t>　　</a:t>
            </a:r>
            <a:r>
              <a:rPr lang="en-US" altLang="zh-CN" b="1" smtClean="0">
                <a:latin typeface="黑体" panose="02010609060101010101" pitchFamily="49" charset="-122"/>
                <a:ea typeface="黑体" panose="02010609060101010101" pitchFamily="49" charset="-122"/>
              </a:rPr>
              <a:t>2. </a:t>
            </a:r>
            <a:r>
              <a:rPr lang="zh-CN" altLang="en-US" b="1" smtClean="0">
                <a:latin typeface="黑体" panose="02010609060101010101" pitchFamily="49" charset="-122"/>
                <a:ea typeface="黑体" panose="02010609060101010101" pitchFamily="49" charset="-122"/>
              </a:rPr>
              <a:t>短作业优先</a:t>
            </a:r>
            <a:r>
              <a:rPr lang="en-US" altLang="zh-CN" b="1" smtClean="0">
                <a:latin typeface="黑体" panose="02010609060101010101" pitchFamily="49" charset="-122"/>
                <a:ea typeface="黑体" panose="02010609060101010101" pitchFamily="49" charset="-122"/>
              </a:rPr>
              <a:t>(short job first</a:t>
            </a:r>
            <a:r>
              <a:rPr lang="zh-CN" altLang="en-US" b="1" smtClean="0">
                <a:latin typeface="黑体" panose="02010609060101010101" pitchFamily="49" charset="-122"/>
                <a:ea typeface="黑体" panose="02010609060101010101" pitchFamily="49" charset="-122"/>
              </a:rPr>
              <a:t>，</a:t>
            </a:r>
            <a:r>
              <a:rPr lang="en-US" altLang="zh-CN" b="1" smtClean="0">
                <a:latin typeface="黑体" panose="02010609060101010101" pitchFamily="49" charset="-122"/>
                <a:ea typeface="黑体" panose="02010609060101010101" pitchFamily="49" charset="-122"/>
              </a:rPr>
              <a:t>SJF)</a:t>
            </a:r>
            <a:r>
              <a:rPr lang="zh-CN" altLang="en-US" b="1" smtClean="0">
                <a:latin typeface="黑体" panose="02010609060101010101" pitchFamily="49" charset="-122"/>
                <a:ea typeface="黑体" panose="02010609060101010101" pitchFamily="49" charset="-122"/>
              </a:rPr>
              <a:t>的调度算法 </a:t>
            </a:r>
            <a:br>
              <a:rPr lang="zh-CN" altLang="en-US" b="1" smtClean="0">
                <a:latin typeface="黑体" panose="02010609060101010101" pitchFamily="49" charset="-122"/>
                <a:ea typeface="黑体" panose="02010609060101010101" pitchFamily="49" charset="-122"/>
              </a:rPr>
            </a:br>
            <a:r>
              <a:rPr lang="zh-CN" altLang="en-US" b="1" smtClean="0">
                <a:latin typeface="黑体" panose="02010609060101010101" pitchFamily="49" charset="-122"/>
                <a:ea typeface="黑体" panose="02010609060101010101" pitchFamily="49" charset="-122"/>
              </a:rPr>
              <a:t>　　</a:t>
            </a:r>
            <a:r>
              <a:rPr lang="zh-CN" altLang="en-US" b="1" smtClean="0"/>
              <a:t>由于在实际情况中，短作业</a:t>
            </a:r>
            <a:r>
              <a:rPr lang="en-US" altLang="zh-CN" b="1" smtClean="0"/>
              <a:t>(</a:t>
            </a:r>
            <a:r>
              <a:rPr lang="zh-CN" altLang="en-US" b="1" smtClean="0"/>
              <a:t>进程</a:t>
            </a:r>
            <a:r>
              <a:rPr lang="en-US" altLang="zh-CN" b="1" smtClean="0"/>
              <a:t>)</a:t>
            </a:r>
            <a:r>
              <a:rPr lang="zh-CN" altLang="en-US" b="1" smtClean="0"/>
              <a:t>占有很大比例，为了能使它们能比长作业优先执行，而产生了短作业优先调度算法。</a:t>
            </a:r>
            <a:br>
              <a:rPr lang="zh-CN" altLang="en-US" b="1" smtClean="0"/>
            </a:br>
            <a:r>
              <a:rPr lang="zh-CN" altLang="en-US" b="1" smtClean="0"/>
              <a:t>　　</a:t>
            </a:r>
            <a:r>
              <a:rPr lang="en-US" altLang="zh-CN" b="1" smtClean="0"/>
              <a:t>1) </a:t>
            </a:r>
            <a:r>
              <a:rPr lang="zh-CN" altLang="en-US" b="1" smtClean="0"/>
              <a:t>短作业优先算法</a:t>
            </a:r>
            <a:br>
              <a:rPr lang="zh-CN" altLang="en-US" b="1" smtClean="0"/>
            </a:br>
            <a:r>
              <a:rPr lang="zh-CN" altLang="en-US" b="1" smtClean="0"/>
              <a:t>　　</a:t>
            </a:r>
            <a:r>
              <a:rPr lang="en-US" altLang="zh-CN" b="1" smtClean="0"/>
              <a:t>SJF</a:t>
            </a:r>
            <a:r>
              <a:rPr lang="zh-CN" altLang="en-US" b="1" smtClean="0"/>
              <a:t>算法是以作业的长短来计算优先级，作业越短，其优先级越高。作业的长短是以作业所要求的运行时间来衡量的。</a:t>
            </a:r>
            <a:r>
              <a:rPr lang="en-US" altLang="zh-CN" b="1" smtClean="0"/>
              <a:t>SJF</a:t>
            </a:r>
            <a:r>
              <a:rPr lang="zh-CN" altLang="en-US" b="1" smtClean="0"/>
              <a:t>算法可以分别用于作业调度和进程调度。在把短作业优先调度算法用于作业调度时，它将从外存的作业后备队列中选择若干个估计运行时间最短的作业，优先将它们调入内存运行。</a:t>
            </a:r>
          </a:p>
        </p:txBody>
      </p:sp>
      <p:sp>
        <p:nvSpPr>
          <p:cNvPr id="66563"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b="1" smtClean="0"/>
              <a:t>　　</a:t>
            </a:r>
            <a:r>
              <a:rPr lang="en-US" altLang="zh-CN" b="1" smtClean="0"/>
              <a:t>2) </a:t>
            </a:r>
            <a:r>
              <a:rPr lang="zh-CN" altLang="en-US" b="1" smtClean="0"/>
              <a:t>短作业优先算法的缺点</a:t>
            </a:r>
            <a:br>
              <a:rPr lang="zh-CN" altLang="en-US" b="1" smtClean="0"/>
            </a:br>
            <a:r>
              <a:rPr lang="zh-CN" altLang="en-US" b="1" smtClean="0"/>
              <a:t>　　</a:t>
            </a:r>
            <a:r>
              <a:rPr lang="en-US" altLang="zh-CN" b="1" smtClean="0"/>
              <a:t>SJF</a:t>
            </a:r>
            <a:r>
              <a:rPr lang="zh-CN" altLang="en-US" b="1" smtClean="0"/>
              <a:t>调度算法较之</a:t>
            </a:r>
            <a:r>
              <a:rPr lang="en-US" altLang="zh-CN" b="1" smtClean="0"/>
              <a:t>FCFS</a:t>
            </a:r>
            <a:r>
              <a:rPr lang="zh-CN" altLang="en-US" b="1" smtClean="0"/>
              <a:t>算法有了明显的改进，但仍然存在不容忽视的缺点：</a:t>
            </a:r>
            <a:br>
              <a:rPr lang="zh-CN" altLang="en-US" b="1" smtClean="0"/>
            </a:br>
            <a:r>
              <a:rPr lang="zh-CN" altLang="en-US" b="1" smtClean="0"/>
              <a:t>　　</a:t>
            </a:r>
            <a:r>
              <a:rPr lang="en-US" altLang="zh-CN" b="1" smtClean="0"/>
              <a:t>(1) </a:t>
            </a:r>
            <a:r>
              <a:rPr lang="zh-CN" altLang="en-US" b="1" smtClean="0"/>
              <a:t>必须预知作业的运行时间。在采用这种算法时，要先知道每个作业的运行时间。即使是程序员也很难准确估计作业的运行时间，如果估计过低，系统就可能按估计的时间终止作业的运行，但此时作业并未完成，故一般都会偏长估计。</a:t>
            </a:r>
            <a:br>
              <a:rPr lang="zh-CN" altLang="en-US" b="1" smtClean="0"/>
            </a:br>
            <a:r>
              <a:rPr lang="zh-CN" altLang="en-US" b="1" smtClean="0"/>
              <a:t>　　</a:t>
            </a:r>
            <a:r>
              <a:rPr lang="en-US" altLang="zh-CN" b="1" smtClean="0"/>
              <a:t>(2) </a:t>
            </a:r>
            <a:r>
              <a:rPr lang="zh-CN" altLang="en-US" b="1" smtClean="0"/>
              <a:t>对长作业非常不利，长作业的周转时间会明显地增长。更严重的是，该算法完全忽视作业的等待时间，可能使作业等待时间过长，出现饥饿现象。</a:t>
            </a:r>
          </a:p>
        </p:txBody>
      </p:sp>
      <p:sp>
        <p:nvSpPr>
          <p:cNvPr id="67587"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lnSpc>
                <a:spcPct val="150000"/>
              </a:lnSpc>
            </a:pPr>
            <a:r>
              <a:rPr lang="zh-CN" altLang="en-US" b="1" smtClean="0"/>
              <a:t>　　</a:t>
            </a:r>
            <a:r>
              <a:rPr lang="en-US" altLang="zh-CN" b="1" smtClean="0"/>
              <a:t>(3) </a:t>
            </a:r>
            <a:r>
              <a:rPr lang="zh-CN" altLang="en-US" b="1" smtClean="0"/>
              <a:t>在采用</a:t>
            </a:r>
            <a:r>
              <a:rPr lang="en-US" altLang="zh-CN" b="1" smtClean="0"/>
              <a:t>FCFS</a:t>
            </a:r>
            <a:r>
              <a:rPr lang="zh-CN" altLang="en-US" b="1" smtClean="0"/>
              <a:t>算法时，人</a:t>
            </a:r>
            <a:r>
              <a:rPr lang="en-US" altLang="zh-CN" b="1" smtClean="0"/>
              <a:t>—</a:t>
            </a:r>
            <a:r>
              <a:rPr lang="zh-CN" altLang="en-US" b="1" smtClean="0"/>
              <a:t>机无法实现交互。</a:t>
            </a:r>
            <a:br>
              <a:rPr lang="zh-CN" altLang="en-US" b="1" smtClean="0"/>
            </a:br>
            <a:r>
              <a:rPr lang="zh-CN" altLang="en-US" b="1" smtClean="0"/>
              <a:t>　　</a:t>
            </a:r>
            <a:r>
              <a:rPr lang="en-US" altLang="zh-CN" b="1" smtClean="0"/>
              <a:t>(4) </a:t>
            </a:r>
            <a:r>
              <a:rPr lang="zh-CN" altLang="en-US" b="1" smtClean="0"/>
              <a:t>该调度算法完全未考虑作业的紧迫程度，故不能保证紧迫性作业能得到及时处理。</a:t>
            </a:r>
          </a:p>
        </p:txBody>
      </p:sp>
      <p:sp>
        <p:nvSpPr>
          <p:cNvPr id="68611"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lnSpc>
                <a:spcPct val="140000"/>
              </a:lnSpc>
            </a:pPr>
            <a:r>
              <a:rPr lang="en-US" altLang="zh-CN" b="1" smtClean="0">
                <a:latin typeface="黑体" panose="02010609060101010101" pitchFamily="49" charset="-122"/>
                <a:ea typeface="黑体" panose="02010609060101010101" pitchFamily="49" charset="-122"/>
              </a:rPr>
              <a:t>3.2.4  </a:t>
            </a:r>
            <a:r>
              <a:rPr lang="zh-CN" altLang="en-US" b="1" smtClean="0">
                <a:latin typeface="黑体" panose="02010609060101010101" pitchFamily="49" charset="-122"/>
                <a:ea typeface="黑体" panose="02010609060101010101" pitchFamily="49" charset="-122"/>
              </a:rPr>
              <a:t>优先级调度算法和高响应比优先调度算法</a:t>
            </a:r>
            <a:br>
              <a:rPr lang="zh-CN" altLang="en-US" b="1" smtClean="0">
                <a:latin typeface="黑体" panose="02010609060101010101" pitchFamily="49" charset="-122"/>
                <a:ea typeface="黑体" panose="02010609060101010101" pitchFamily="49" charset="-122"/>
              </a:rPr>
            </a:br>
            <a:r>
              <a:rPr lang="zh-CN" altLang="en-US" b="1" smtClean="0">
                <a:latin typeface="黑体" panose="02010609060101010101" pitchFamily="49" charset="-122"/>
                <a:ea typeface="黑体" panose="02010609060101010101" pitchFamily="49" charset="-122"/>
              </a:rPr>
              <a:t>　　</a:t>
            </a:r>
            <a:r>
              <a:rPr lang="en-US" altLang="zh-CN" b="1" smtClean="0">
                <a:latin typeface="黑体" panose="02010609060101010101" pitchFamily="49" charset="-122"/>
                <a:ea typeface="黑体" panose="02010609060101010101" pitchFamily="49" charset="-122"/>
              </a:rPr>
              <a:t>1. </a:t>
            </a:r>
            <a:r>
              <a:rPr lang="zh-CN" altLang="en-US" b="1" smtClean="0">
                <a:latin typeface="黑体" panose="02010609060101010101" pitchFamily="49" charset="-122"/>
                <a:ea typeface="黑体" panose="02010609060101010101" pitchFamily="49" charset="-122"/>
              </a:rPr>
              <a:t>优先级调度算法</a:t>
            </a:r>
            <a:r>
              <a:rPr lang="en-US" altLang="zh-CN" b="1" smtClean="0">
                <a:latin typeface="黑体" panose="02010609060101010101" pitchFamily="49" charset="-122"/>
                <a:ea typeface="黑体" panose="02010609060101010101" pitchFamily="49" charset="-122"/>
              </a:rPr>
              <a:t>(priority-scheduling algorithm</a:t>
            </a:r>
            <a:r>
              <a:rPr lang="zh-CN" altLang="en-US" b="1" smtClean="0">
                <a:latin typeface="黑体" panose="02010609060101010101" pitchFamily="49" charset="-122"/>
                <a:ea typeface="黑体" panose="02010609060101010101" pitchFamily="49" charset="-122"/>
              </a:rPr>
              <a:t>，</a:t>
            </a:r>
            <a:r>
              <a:rPr lang="en-US" altLang="zh-CN" b="1" smtClean="0">
                <a:latin typeface="黑体" panose="02010609060101010101" pitchFamily="49" charset="-122"/>
                <a:ea typeface="黑体" panose="02010609060101010101" pitchFamily="49" charset="-122"/>
              </a:rPr>
              <a:t>PSA)</a:t>
            </a:r>
            <a:br>
              <a:rPr lang="en-US" altLang="zh-CN" b="1" smtClean="0">
                <a:latin typeface="黑体" panose="02010609060101010101" pitchFamily="49" charset="-122"/>
                <a:ea typeface="黑体" panose="02010609060101010101" pitchFamily="49" charset="-122"/>
              </a:rPr>
            </a:br>
            <a:r>
              <a:rPr lang="zh-CN" altLang="en-US" b="1" smtClean="0"/>
              <a:t>　　我们可以这样来看作业的优先级，对于先来先服务调度算法，作业的等待时间就是作业的优先级，等待时间越长，其优先级越高。对于短作业优先调度算法，作业的长短就是作业的优先级，作业所需运行的时间越短，其优先级越高。但上述两种优先级都不能反映作业的紧迫程度。</a:t>
            </a:r>
            <a:r>
              <a:rPr lang="zh-CN" altLang="en-US" b="1" smtClean="0">
                <a:solidFill>
                  <a:srgbClr val="0000FF"/>
                </a:solidFill>
              </a:rPr>
              <a:t>基于作业紧迫程度，由外部赋予相应的优先级。 </a:t>
            </a:r>
          </a:p>
        </p:txBody>
      </p:sp>
      <p:sp>
        <p:nvSpPr>
          <p:cNvPr id="69635"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lnSpc>
                <a:spcPct val="140000"/>
              </a:lnSpc>
            </a:pPr>
            <a:r>
              <a:rPr lang="zh-CN" altLang="en-US" smtClean="0"/>
              <a:t>　</a:t>
            </a:r>
            <a:r>
              <a:rPr lang="en-US" altLang="zh-CN" smtClean="0">
                <a:latin typeface="黑体" panose="02010609060101010101" pitchFamily="49" charset="-122"/>
                <a:ea typeface="黑体" panose="02010609060101010101" pitchFamily="49" charset="-122"/>
              </a:rPr>
              <a:t/>
            </a:r>
            <a:br>
              <a:rPr lang="en-US" altLang="zh-CN"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zh-CN" altLang="en-US" smtClean="0"/>
              <a:t>在批处理系统中，</a:t>
            </a:r>
            <a:r>
              <a:rPr lang="en-US" altLang="zh-CN" smtClean="0"/>
              <a:t>FCFS</a:t>
            </a:r>
            <a:r>
              <a:rPr lang="zh-CN" altLang="en-US" smtClean="0"/>
              <a:t>算法所考虑的只是作业的等待时间，而忽视了作业的运行时间。而</a:t>
            </a:r>
            <a:r>
              <a:rPr lang="en-US" altLang="zh-CN" smtClean="0"/>
              <a:t>SJF</a:t>
            </a:r>
            <a:r>
              <a:rPr lang="zh-CN" altLang="en-US" smtClean="0"/>
              <a:t>算法正好与之相反，只考虑作业的运行时间，而忽视了作业的等待时间。高响应比优先调度算法则是既考虑了作业的等待时间，又考虑作业运行时间的调度算法，因此既照顾了短作业，又不致使长作业的等待时间过长，从而改善了处理机调度的性能。</a:t>
            </a:r>
          </a:p>
        </p:txBody>
      </p:sp>
      <p:sp>
        <p:nvSpPr>
          <p:cNvPr id="70659"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lnSpc>
                <a:spcPct val="140000"/>
              </a:lnSpc>
            </a:pPr>
            <a:r>
              <a:rPr lang="zh-CN" altLang="en-US" smtClean="0"/>
              <a:t>　　</a:t>
            </a:r>
            <a:r>
              <a:rPr lang="en-US" altLang="zh-CN" smtClean="0"/>
              <a:t/>
            </a:r>
            <a:br>
              <a:rPr lang="en-US" altLang="zh-CN" smtClean="0"/>
            </a:br>
            <a:r>
              <a:rPr lang="zh-CN" altLang="en-US" smtClean="0"/>
              <a:t>　</a:t>
            </a:r>
            <a:r>
              <a:rPr lang="en-US" altLang="zh-CN" smtClean="0">
                <a:latin typeface="黑体" panose="02010609060101010101" pitchFamily="49" charset="-122"/>
                <a:ea typeface="黑体" panose="02010609060101010101" pitchFamily="49" charset="-122"/>
              </a:rPr>
              <a:t>2. </a:t>
            </a:r>
            <a:r>
              <a:rPr lang="zh-CN" altLang="en-US" smtClean="0">
                <a:latin typeface="黑体" panose="02010609060101010101" pitchFamily="49" charset="-122"/>
                <a:ea typeface="黑体" panose="02010609060101010101" pitchFamily="49" charset="-122"/>
              </a:rPr>
              <a:t>高响应比优先调度算法</a:t>
            </a:r>
            <a:r>
              <a:rPr lang="en-US" altLang="zh-CN" smtClean="0">
                <a:latin typeface="黑体" panose="02010609060101010101" pitchFamily="49" charset="-122"/>
                <a:ea typeface="黑体" panose="02010609060101010101" pitchFamily="49" charset="-122"/>
              </a:rPr>
              <a:t>(Highest Response Ratio Next</a:t>
            </a:r>
            <a:r>
              <a:rPr lang="zh-CN" altLang="en-US" smtClean="0">
                <a:latin typeface="黑体" panose="02010609060101010101" pitchFamily="49" charset="-122"/>
                <a:ea typeface="黑体" panose="02010609060101010101" pitchFamily="49" charset="-122"/>
              </a:rPr>
              <a:t>，</a:t>
            </a:r>
            <a:r>
              <a:rPr lang="en-US" altLang="zh-CN" smtClean="0">
                <a:latin typeface="黑体" panose="02010609060101010101" pitchFamily="49" charset="-122"/>
                <a:ea typeface="黑体" panose="02010609060101010101" pitchFamily="49" charset="-122"/>
              </a:rPr>
              <a:t>HRRN) </a:t>
            </a:r>
            <a:r>
              <a:rPr lang="en-US" altLang="zh-CN" smtClean="0"/>
              <a:t/>
            </a:r>
            <a:br>
              <a:rPr lang="en-US" altLang="zh-CN" smtClean="0"/>
            </a:br>
            <a:r>
              <a:rPr lang="en-US" altLang="zh-CN" smtClean="0"/>
              <a:t/>
            </a:r>
            <a:br>
              <a:rPr lang="en-US" altLang="zh-CN" smtClean="0"/>
            </a:br>
            <a:r>
              <a:rPr lang="en-US" altLang="zh-CN" smtClean="0"/>
              <a:t>       </a:t>
            </a:r>
            <a:r>
              <a:rPr lang="zh-CN" altLang="en-US" smtClean="0"/>
              <a:t>如果我们能为每个作业引入一个动态优先级，即优先级是可以改变的，令它随等待时间延长而增加，这将使长作业的优先级在等待期间不断地增加，等到足够的时间后，必然有机会获得处理机。该优先级的变化规律可描述为：</a:t>
            </a:r>
          </a:p>
        </p:txBody>
      </p:sp>
      <p:sp>
        <p:nvSpPr>
          <p:cNvPr id="71683" name="Rectangle 3"/>
          <p:cNvSpPr>
            <a:spLocks noGrp="1" noChangeArrowheads="1"/>
          </p:cNvSpPr>
          <p:nvPr>
            <p:ph type="body" idx="1"/>
          </p:nvPr>
        </p:nvSpPr>
        <p:spPr/>
        <p:txBody>
          <a:bodyPr/>
          <a:lstStyle/>
          <a:p>
            <a:pPr eaLnBrk="1" hangingPunct="1"/>
            <a:endParaRPr lang="zh-CN" altLang="zh-CN" smtClean="0"/>
          </a:p>
        </p:txBody>
      </p:sp>
      <p:sp>
        <p:nvSpPr>
          <p:cNvPr id="71684" name="Rectangle 5"/>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685" name="Object 4"/>
          <p:cNvGraphicFramePr>
            <a:graphicFrameLocks noChangeAspect="1"/>
          </p:cNvGraphicFramePr>
          <p:nvPr/>
        </p:nvGraphicFramePr>
        <p:xfrm>
          <a:off x="2268538" y="4868863"/>
          <a:ext cx="4241800" cy="785812"/>
        </p:xfrm>
        <a:graphic>
          <a:graphicData uri="http://schemas.openxmlformats.org/presentationml/2006/ole">
            <mc:AlternateContent xmlns:mc="http://schemas.openxmlformats.org/markup-compatibility/2006">
              <mc:Choice xmlns:v="urn:schemas-microsoft-com:vml" Requires="v">
                <p:oleObj spid="_x0000_s71692" name="公式" r:id="rId3" imgW="2057400" imgH="381000" progId="Equation.3">
                  <p:embed/>
                </p:oleObj>
              </mc:Choice>
              <mc:Fallback>
                <p:oleObj name="公式" r:id="rId3" imgW="2057400" imgH="381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868863"/>
                        <a:ext cx="424180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68313" y="692150"/>
            <a:ext cx="8207375" cy="2376488"/>
          </a:xfrm>
        </p:spPr>
        <p:txBody>
          <a:bodyPr/>
          <a:lstStyle/>
          <a:p>
            <a:pPr eaLnBrk="1" hangingPunct="1">
              <a:lnSpc>
                <a:spcPct val="150000"/>
              </a:lnSpc>
            </a:pPr>
            <a:r>
              <a:rPr lang="zh-CN" altLang="en-US" b="1" smtClean="0"/>
              <a:t>　　由于等待时间与服务时间之和就是系统对该作业的响应时间，故该优先级又相当于响应比</a:t>
            </a:r>
            <a:r>
              <a:rPr lang="en-US" altLang="zh-CN" b="1" i="1" smtClean="0"/>
              <a:t>R</a:t>
            </a:r>
            <a:r>
              <a:rPr lang="en-US" altLang="zh-CN" b="1" baseline="-25000" smtClean="0"/>
              <a:t>P</a:t>
            </a:r>
            <a:r>
              <a:rPr lang="zh-CN" altLang="en-US" b="1" smtClean="0"/>
              <a:t>。据此，优先又可表示为：</a:t>
            </a:r>
          </a:p>
        </p:txBody>
      </p:sp>
      <p:sp>
        <p:nvSpPr>
          <p:cNvPr id="72707" name="Rectangle 3"/>
          <p:cNvSpPr>
            <a:spLocks noGrp="1" noChangeArrowheads="1"/>
          </p:cNvSpPr>
          <p:nvPr>
            <p:ph type="body" idx="1"/>
          </p:nvPr>
        </p:nvSpPr>
        <p:spPr>
          <a:xfrm>
            <a:off x="0" y="3357563"/>
            <a:ext cx="9324975" cy="2879725"/>
          </a:xfrm>
        </p:spPr>
        <p:txBody>
          <a:bodyPr/>
          <a:lstStyle/>
          <a:p>
            <a:pPr marL="457200" indent="-457200" algn="l" eaLnBrk="1" hangingPunct="1">
              <a:buFont typeface="宋体" panose="02010600030101010101" pitchFamily="2" charset="-122"/>
              <a:buAutoNum type="circleNumDbPlain"/>
            </a:pPr>
            <a:r>
              <a:rPr lang="zh-CN" altLang="en-US" sz="2400" b="1" smtClean="0"/>
              <a:t>作业等待时间相同，服务时间越短，优先级越高，类似</a:t>
            </a:r>
            <a:r>
              <a:rPr lang="en-US" altLang="zh-CN" sz="2400" b="1" smtClean="0"/>
              <a:t>SJP</a:t>
            </a:r>
            <a:r>
              <a:rPr lang="zh-CN" altLang="en-US" sz="2400" b="1" smtClean="0"/>
              <a:t>算法。</a:t>
            </a:r>
            <a:endParaRPr lang="en-US" altLang="zh-CN" sz="2400" b="1" smtClean="0"/>
          </a:p>
          <a:p>
            <a:pPr marL="457200" indent="-457200" algn="l" eaLnBrk="1" hangingPunct="1">
              <a:buFont typeface="宋体" panose="02010600030101010101" pitchFamily="2" charset="-122"/>
              <a:buAutoNum type="circleNumDbPlain"/>
            </a:pPr>
            <a:r>
              <a:rPr lang="zh-CN" altLang="en-US" sz="2400" b="1" smtClean="0"/>
              <a:t>服务时间相同时，作业的优先权决定于其等待的时间，类似</a:t>
            </a:r>
            <a:r>
              <a:rPr lang="en-US" altLang="zh-CN" sz="2400" b="1" smtClean="0"/>
              <a:t>FCFS</a:t>
            </a:r>
            <a:r>
              <a:rPr lang="zh-CN" altLang="en-US" sz="2400" b="1" smtClean="0"/>
              <a:t>算法。</a:t>
            </a:r>
            <a:endParaRPr lang="en-US" altLang="zh-CN" sz="2400" b="1" smtClean="0"/>
          </a:p>
          <a:p>
            <a:pPr marL="457200" indent="-457200" algn="l" eaLnBrk="1" hangingPunct="1">
              <a:buFont typeface="宋体" panose="02010600030101010101" pitchFamily="2" charset="-122"/>
              <a:buAutoNum type="circleNumDbPlain"/>
            </a:pPr>
            <a:r>
              <a:rPr lang="zh-CN" altLang="en-US" sz="2400" b="1" smtClean="0"/>
              <a:t>对于长作业的优先级，可以随着等待时间的增加而提高。</a:t>
            </a:r>
            <a:endParaRPr lang="zh-CN" altLang="zh-CN" sz="2400" b="1" smtClean="0"/>
          </a:p>
        </p:txBody>
      </p:sp>
      <p:sp>
        <p:nvSpPr>
          <p:cNvPr id="72708" name="Rectangle 5"/>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2709" name="Object 4"/>
          <p:cNvGraphicFramePr>
            <a:graphicFrameLocks noChangeAspect="1"/>
          </p:cNvGraphicFramePr>
          <p:nvPr/>
        </p:nvGraphicFramePr>
        <p:xfrm>
          <a:off x="1547813" y="2060575"/>
          <a:ext cx="5689600" cy="779463"/>
        </p:xfrm>
        <a:graphic>
          <a:graphicData uri="http://schemas.openxmlformats.org/presentationml/2006/ole">
            <mc:AlternateContent xmlns:mc="http://schemas.openxmlformats.org/markup-compatibility/2006">
              <mc:Choice xmlns:v="urn:schemas-microsoft-com:vml" Requires="v">
                <p:oleObj spid="_x0000_s72717" name="公式" r:id="rId3" imgW="2781300" imgH="381000" progId="Equation.3">
                  <p:embed/>
                </p:oleObj>
              </mc:Choice>
              <mc:Fallback>
                <p:oleObj name="公式" r:id="rId3" imgW="2781300" imgH="381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060575"/>
                        <a:ext cx="5689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0" name="AutoShape 6">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lnSpc>
                <a:spcPct val="140000"/>
              </a:lnSpc>
            </a:pPr>
            <a:r>
              <a:rPr lang="en-US" altLang="zh-CN" sz="3200" b="1" smtClean="0">
                <a:latin typeface="黑体" panose="02010609060101010101" pitchFamily="49" charset="-122"/>
                <a:ea typeface="黑体" panose="02010609060101010101" pitchFamily="49" charset="-122"/>
              </a:rPr>
              <a:t> </a:t>
            </a:r>
            <a:r>
              <a:rPr lang="zh-CN" altLang="en-US" sz="3200" b="1" smtClean="0">
                <a:latin typeface="黑体" panose="02010609060101010101" pitchFamily="49" charset="-122"/>
                <a:ea typeface="黑体" panose="02010609060101010101" pitchFamily="49" charset="-122"/>
              </a:rPr>
              <a:t>　　　　　</a:t>
            </a:r>
            <a:r>
              <a:rPr lang="en-US" altLang="zh-CN" sz="3200" b="1" smtClean="0">
                <a:latin typeface="黑体" panose="02010609060101010101" pitchFamily="49" charset="-122"/>
                <a:ea typeface="黑体" panose="02010609060101010101" pitchFamily="49" charset="-122"/>
              </a:rPr>
              <a:t>3.3  </a:t>
            </a:r>
            <a:r>
              <a:rPr lang="zh-CN" altLang="en-US" sz="3200" b="1" smtClean="0">
                <a:latin typeface="黑体" panose="02010609060101010101" pitchFamily="49" charset="-122"/>
                <a:ea typeface="黑体" panose="02010609060101010101" pitchFamily="49" charset="-122"/>
              </a:rPr>
              <a:t>进 程 调 度</a:t>
            </a:r>
            <a:br>
              <a:rPr lang="zh-CN" altLang="en-US" sz="3200" b="1" smtClean="0">
                <a:latin typeface="黑体" panose="02010609060101010101" pitchFamily="49" charset="-122"/>
                <a:ea typeface="黑体" panose="02010609060101010101" pitchFamily="49" charset="-122"/>
              </a:rPr>
            </a:br>
            <a:r>
              <a:rPr lang="zh-CN" altLang="en-US" b="1" smtClean="0"/>
              <a:t/>
            </a:r>
            <a:br>
              <a:rPr lang="zh-CN" altLang="en-US" b="1" smtClean="0"/>
            </a:br>
            <a:r>
              <a:rPr lang="zh-CN" altLang="en-US" b="1" smtClean="0"/>
              <a:t>　　进程调度是</a:t>
            </a:r>
            <a:r>
              <a:rPr lang="en-US" altLang="zh-CN" b="1" smtClean="0"/>
              <a:t>OS</a:t>
            </a:r>
            <a:r>
              <a:rPr lang="zh-CN" altLang="en-US" b="1" smtClean="0"/>
              <a:t>中必不可少的一种调度。因此在三种类型的</a:t>
            </a:r>
            <a:r>
              <a:rPr lang="en-US" altLang="zh-CN" b="1" smtClean="0"/>
              <a:t>OS</a:t>
            </a:r>
            <a:r>
              <a:rPr lang="zh-CN" altLang="en-US" b="1" smtClean="0"/>
              <a:t>中，都无一例外地配置了进程调度。此外它也是对系统性能影响最大的一种处理机调度，相应的，有关进程调度的算法也较多。</a:t>
            </a:r>
          </a:p>
        </p:txBody>
      </p:sp>
      <p:sp>
        <p:nvSpPr>
          <p:cNvPr id="73731"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lnSpc>
                <a:spcPct val="150000"/>
              </a:lnSpc>
            </a:pPr>
            <a:r>
              <a:rPr lang="en-US" altLang="zh-CN" b="1" smtClean="0">
                <a:latin typeface="黑体" panose="02010609060101010101" pitchFamily="49" charset="-122"/>
                <a:ea typeface="黑体" panose="02010609060101010101" pitchFamily="49" charset="-122"/>
              </a:rPr>
              <a:t>3.3.1  </a:t>
            </a:r>
            <a:r>
              <a:rPr lang="zh-CN" altLang="en-US" b="1" smtClean="0">
                <a:latin typeface="黑体" panose="02010609060101010101" pitchFamily="49" charset="-122"/>
                <a:ea typeface="黑体" panose="02010609060101010101" pitchFamily="49" charset="-122"/>
              </a:rPr>
              <a:t>进程调度的任务、机制和方式   </a:t>
            </a:r>
            <a:br>
              <a:rPr lang="zh-CN" altLang="en-US" b="1" smtClean="0">
                <a:latin typeface="黑体" panose="02010609060101010101" pitchFamily="49" charset="-122"/>
                <a:ea typeface="黑体" panose="02010609060101010101" pitchFamily="49" charset="-122"/>
              </a:rPr>
            </a:br>
            <a:r>
              <a:rPr lang="zh-CN" altLang="en-US" b="1" smtClean="0">
                <a:latin typeface="黑体" panose="02010609060101010101" pitchFamily="49" charset="-122"/>
                <a:ea typeface="黑体" panose="02010609060101010101" pitchFamily="49" charset="-122"/>
              </a:rPr>
              <a:t>　　</a:t>
            </a:r>
            <a:r>
              <a:rPr lang="en-US" altLang="zh-CN" b="1" smtClean="0">
                <a:latin typeface="黑体" panose="02010609060101010101" pitchFamily="49" charset="-122"/>
                <a:ea typeface="黑体" panose="02010609060101010101" pitchFamily="49" charset="-122"/>
              </a:rPr>
              <a:t>1. </a:t>
            </a:r>
            <a:r>
              <a:rPr lang="zh-CN" altLang="en-US" b="1" smtClean="0">
                <a:latin typeface="黑体" panose="02010609060101010101" pitchFamily="49" charset="-122"/>
                <a:ea typeface="黑体" panose="02010609060101010101" pitchFamily="49" charset="-122"/>
              </a:rPr>
              <a:t>进程调度的任务</a:t>
            </a:r>
            <a:br>
              <a:rPr lang="zh-CN" altLang="en-US" b="1" smtClean="0">
                <a:latin typeface="黑体" panose="02010609060101010101" pitchFamily="49" charset="-122"/>
                <a:ea typeface="黑体" panose="02010609060101010101" pitchFamily="49" charset="-122"/>
              </a:rPr>
            </a:br>
            <a:r>
              <a:rPr lang="zh-CN" altLang="en-US" b="1" smtClean="0"/>
              <a:t>　　进程调度的任务主要有三：</a:t>
            </a:r>
            <a:br>
              <a:rPr lang="zh-CN" altLang="en-US" b="1" smtClean="0"/>
            </a:br>
            <a:r>
              <a:rPr lang="zh-CN" altLang="en-US" b="1" smtClean="0"/>
              <a:t>　　</a:t>
            </a:r>
            <a:r>
              <a:rPr lang="en-US" altLang="zh-CN" b="1" smtClean="0"/>
              <a:t>(1) </a:t>
            </a:r>
            <a:r>
              <a:rPr lang="zh-CN" altLang="en-US" b="1" smtClean="0"/>
              <a:t>保存处理机的现场信息。</a:t>
            </a:r>
            <a:br>
              <a:rPr lang="zh-CN" altLang="en-US" b="1" smtClean="0"/>
            </a:br>
            <a:r>
              <a:rPr lang="zh-CN" altLang="en-US" b="1" smtClean="0"/>
              <a:t>　　</a:t>
            </a:r>
            <a:r>
              <a:rPr lang="en-US" altLang="zh-CN" b="1" smtClean="0"/>
              <a:t>(2) </a:t>
            </a:r>
            <a:r>
              <a:rPr lang="zh-CN" altLang="en-US" b="1" smtClean="0"/>
              <a:t>按某种算法选取进程。</a:t>
            </a:r>
            <a:br>
              <a:rPr lang="zh-CN" altLang="en-US" b="1" smtClean="0"/>
            </a:br>
            <a:r>
              <a:rPr lang="zh-CN" altLang="en-US" b="1" smtClean="0"/>
              <a:t>　　</a:t>
            </a:r>
            <a:r>
              <a:rPr lang="en-US" altLang="zh-CN" b="1" smtClean="0"/>
              <a:t>(3) </a:t>
            </a:r>
            <a:r>
              <a:rPr lang="zh-CN" altLang="en-US" b="1" smtClean="0"/>
              <a:t>把处理器分配给进程。 </a:t>
            </a:r>
          </a:p>
        </p:txBody>
      </p:sp>
      <p:sp>
        <p:nvSpPr>
          <p:cNvPr id="74755"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lnSpc>
                <a:spcPct val="150000"/>
              </a:lnSpc>
            </a:pPr>
            <a:r>
              <a:rPr lang="zh-CN" altLang="en-US" smtClean="0"/>
              <a:t>　</a:t>
            </a:r>
            <a:r>
              <a:rPr lang="zh-CN" altLang="en-US" smtClean="0">
                <a:latin typeface="黑体" panose="02010609060101010101" pitchFamily="49" charset="-122"/>
                <a:ea typeface="黑体" panose="02010609060101010101" pitchFamily="49" charset="-122"/>
              </a:rPr>
              <a:t>　</a:t>
            </a:r>
            <a:r>
              <a:rPr lang="en-US" altLang="zh-CN" smtClean="0">
                <a:latin typeface="黑体" panose="02010609060101010101" pitchFamily="49" charset="-122"/>
                <a:ea typeface="黑体" panose="02010609060101010101" pitchFamily="49" charset="-122"/>
              </a:rPr>
              <a:t>2. </a:t>
            </a:r>
            <a:r>
              <a:rPr lang="zh-CN" altLang="en-US" smtClean="0">
                <a:latin typeface="黑体" panose="02010609060101010101" pitchFamily="49" charset="-122"/>
                <a:ea typeface="黑体" panose="02010609060101010101" pitchFamily="49" charset="-122"/>
              </a:rPr>
              <a:t>进程调度机制</a:t>
            </a:r>
            <a:r>
              <a:rPr lang="zh-CN" altLang="en-US" smtClean="0">
                <a:latin typeface="方正琥珀简体" pitchFamily="65" charset="-122"/>
                <a:ea typeface="方正琥珀简体" pitchFamily="65" charset="-122"/>
              </a:rPr>
              <a:t/>
            </a:r>
            <a:br>
              <a:rPr lang="zh-CN" altLang="en-US" smtClean="0">
                <a:latin typeface="方正琥珀简体" pitchFamily="65" charset="-122"/>
                <a:ea typeface="方正琥珀简体" pitchFamily="65" charset="-122"/>
              </a:rPr>
            </a:br>
            <a:r>
              <a:rPr lang="zh-CN" altLang="en-US" smtClean="0">
                <a:latin typeface="方正琥珀简体" pitchFamily="65" charset="-122"/>
                <a:ea typeface="方正琥珀简体" pitchFamily="65" charset="-122"/>
              </a:rPr>
              <a:t>　　</a:t>
            </a:r>
            <a:r>
              <a:rPr lang="zh-CN" altLang="en-US" smtClean="0"/>
              <a:t>为了实现进程调度，在进程调度机制中，应具有如下三个基本部分，如图</a:t>
            </a:r>
            <a:r>
              <a:rPr lang="en-US" altLang="zh-CN" smtClean="0"/>
              <a:t>3-1</a:t>
            </a:r>
            <a:r>
              <a:rPr lang="zh-CN" altLang="en-US" smtClean="0"/>
              <a:t>所示。</a:t>
            </a:r>
            <a:br>
              <a:rPr lang="zh-CN" altLang="en-US" smtClean="0"/>
            </a:br>
            <a:r>
              <a:rPr lang="zh-CN" altLang="en-US" smtClean="0"/>
              <a:t>　　</a:t>
            </a:r>
            <a:r>
              <a:rPr lang="en-US" altLang="zh-CN" smtClean="0"/>
              <a:t>(1) </a:t>
            </a:r>
            <a:r>
              <a:rPr lang="zh-CN" altLang="en-US" smtClean="0"/>
              <a:t>排队器。 </a:t>
            </a:r>
            <a:br>
              <a:rPr lang="zh-CN" altLang="en-US" smtClean="0"/>
            </a:br>
            <a:r>
              <a:rPr lang="zh-CN" altLang="en-US" smtClean="0"/>
              <a:t>　　</a:t>
            </a:r>
            <a:r>
              <a:rPr lang="en-US" altLang="zh-CN" smtClean="0"/>
              <a:t>(2) </a:t>
            </a:r>
            <a:r>
              <a:rPr lang="zh-CN" altLang="en-US" smtClean="0"/>
              <a:t>分派器。 </a:t>
            </a:r>
            <a:br>
              <a:rPr lang="zh-CN" altLang="en-US" smtClean="0"/>
            </a:br>
            <a:r>
              <a:rPr lang="zh-CN" altLang="en-US" smtClean="0"/>
              <a:t>　　</a:t>
            </a:r>
            <a:r>
              <a:rPr lang="en-US" altLang="zh-CN" smtClean="0"/>
              <a:t>(3) </a:t>
            </a:r>
            <a:r>
              <a:rPr lang="zh-CN" altLang="en-US" smtClean="0"/>
              <a:t>上下文切换器。 </a:t>
            </a:r>
          </a:p>
        </p:txBody>
      </p:sp>
      <p:sp>
        <p:nvSpPr>
          <p:cNvPr id="75779"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lnSpc>
                <a:spcPct val="150000"/>
              </a:lnSpc>
            </a:pPr>
            <a:r>
              <a:rPr lang="en-US" altLang="zh-CN" smtClean="0">
                <a:latin typeface="黑体" panose="02010609060101010101" pitchFamily="49" charset="-122"/>
                <a:ea typeface="黑体" panose="02010609060101010101" pitchFamily="49" charset="-122"/>
              </a:rPr>
              <a:t>3.1.1  </a:t>
            </a:r>
            <a:r>
              <a:rPr lang="zh-CN" altLang="en-US" smtClean="0">
                <a:latin typeface="黑体" panose="02010609060101010101" pitchFamily="49" charset="-122"/>
                <a:ea typeface="黑体" panose="02010609060101010101" pitchFamily="49" charset="-122"/>
              </a:rPr>
              <a:t>处理机调度的层次</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en-US" altLang="zh-CN" smtClean="0">
                <a:latin typeface="黑体" panose="02010609060101010101" pitchFamily="49" charset="-122"/>
                <a:ea typeface="黑体" panose="02010609060101010101" pitchFamily="49" charset="-122"/>
              </a:rPr>
              <a:t>1. </a:t>
            </a:r>
            <a:r>
              <a:rPr lang="zh-CN" altLang="en-US" smtClean="0">
                <a:latin typeface="黑体" panose="02010609060101010101" pitchFamily="49" charset="-122"/>
                <a:ea typeface="黑体" panose="02010609060101010101" pitchFamily="49" charset="-122"/>
              </a:rPr>
              <a:t>高级调度</a:t>
            </a:r>
            <a:r>
              <a:rPr lang="en-US" altLang="zh-CN" smtClean="0">
                <a:latin typeface="黑体" panose="02010609060101010101" pitchFamily="49" charset="-122"/>
                <a:ea typeface="黑体" panose="02010609060101010101" pitchFamily="49" charset="-122"/>
              </a:rPr>
              <a:t>(High Level Scheduling)</a:t>
            </a:r>
            <a:br>
              <a:rPr lang="en-US" altLang="zh-CN" smtClean="0">
                <a:latin typeface="黑体" panose="02010609060101010101" pitchFamily="49" charset="-122"/>
                <a:ea typeface="黑体" panose="02010609060101010101" pitchFamily="49" charset="-122"/>
              </a:rPr>
            </a:br>
            <a:r>
              <a:rPr lang="en-US" altLang="zh-CN" smtClean="0">
                <a:latin typeface="黑体" panose="02010609060101010101" pitchFamily="49" charset="-122"/>
                <a:ea typeface="黑体" panose="02010609060101010101" pitchFamily="49" charset="-122"/>
              </a:rPr>
              <a:t>     </a:t>
            </a:r>
            <a:r>
              <a:rPr lang="zh-CN" altLang="en-US" smtClean="0">
                <a:latin typeface="黑体" panose="02010609060101010101" pitchFamily="49" charset="-122"/>
                <a:ea typeface="黑体" panose="02010609060101010101" pitchFamily="49" charset="-122"/>
              </a:rPr>
              <a:t>长程调度或作业调度，调度对象是作业。</a:t>
            </a:r>
            <a:r>
              <a:rPr lang="en-US" altLang="zh-CN" smtClean="0">
                <a:latin typeface="黑体" panose="02010609060101010101" pitchFamily="49" charset="-122"/>
                <a:ea typeface="黑体" panose="02010609060101010101" pitchFamily="49" charset="-122"/>
              </a:rPr>
              <a:t/>
            </a:r>
            <a:br>
              <a:rPr lang="en-US" altLang="zh-CN"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en-US" altLang="zh-CN" smtClean="0">
                <a:latin typeface="黑体" panose="02010609060101010101" pitchFamily="49" charset="-122"/>
                <a:ea typeface="黑体" panose="02010609060101010101" pitchFamily="49" charset="-122"/>
              </a:rPr>
              <a:t>2. </a:t>
            </a:r>
            <a:r>
              <a:rPr lang="zh-CN" altLang="en-US" smtClean="0">
                <a:latin typeface="黑体" panose="02010609060101010101" pitchFamily="49" charset="-122"/>
                <a:ea typeface="黑体" panose="02010609060101010101" pitchFamily="49" charset="-122"/>
              </a:rPr>
              <a:t>低级调度</a:t>
            </a:r>
            <a:r>
              <a:rPr lang="en-US" altLang="zh-CN" smtClean="0">
                <a:latin typeface="黑体" panose="02010609060101010101" pitchFamily="49" charset="-122"/>
                <a:ea typeface="黑体" panose="02010609060101010101" pitchFamily="49" charset="-122"/>
              </a:rPr>
              <a:t>(Low Level Scheduling)</a:t>
            </a:r>
            <a:br>
              <a:rPr lang="en-US" altLang="zh-CN" smtClean="0">
                <a:latin typeface="黑体" panose="02010609060101010101" pitchFamily="49" charset="-122"/>
                <a:ea typeface="黑体" panose="02010609060101010101" pitchFamily="49" charset="-122"/>
              </a:rPr>
            </a:br>
            <a:r>
              <a:rPr lang="en-US" altLang="zh-CN" smtClean="0">
                <a:latin typeface="黑体" panose="02010609060101010101" pitchFamily="49" charset="-122"/>
                <a:ea typeface="黑体" panose="02010609060101010101" pitchFamily="49" charset="-122"/>
              </a:rPr>
              <a:t>    </a:t>
            </a:r>
            <a:r>
              <a:rPr lang="zh-CN" altLang="en-US" smtClean="0">
                <a:latin typeface="黑体" panose="02010609060101010101" pitchFamily="49" charset="-122"/>
                <a:ea typeface="黑体" panose="02010609060101010101" pitchFamily="49" charset="-122"/>
              </a:rPr>
              <a:t>进程调度或短程调度，所调度的对象是进程（或内核级线程）</a:t>
            </a:r>
            <a:r>
              <a:rPr lang="en-US" altLang="zh-CN" smtClean="0">
                <a:latin typeface="黑体" panose="02010609060101010101" pitchFamily="49" charset="-122"/>
                <a:ea typeface="黑体" panose="02010609060101010101" pitchFamily="49" charset="-122"/>
              </a:rPr>
              <a:t/>
            </a:r>
            <a:br>
              <a:rPr lang="en-US" altLang="zh-CN"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en-US" altLang="zh-CN" smtClean="0">
                <a:latin typeface="黑体" panose="02010609060101010101" pitchFamily="49" charset="-122"/>
                <a:ea typeface="黑体" panose="02010609060101010101" pitchFamily="49" charset="-122"/>
              </a:rPr>
              <a:t>3. </a:t>
            </a:r>
            <a:r>
              <a:rPr lang="zh-CN" altLang="en-US" smtClean="0">
                <a:latin typeface="黑体" panose="02010609060101010101" pitchFamily="49" charset="-122"/>
                <a:ea typeface="黑体" panose="02010609060101010101" pitchFamily="49" charset="-122"/>
              </a:rPr>
              <a:t>中级调度</a:t>
            </a:r>
            <a:r>
              <a:rPr lang="en-US" altLang="zh-CN" smtClean="0">
                <a:latin typeface="黑体" panose="02010609060101010101" pitchFamily="49" charset="-122"/>
                <a:ea typeface="黑体" panose="02010609060101010101" pitchFamily="49" charset="-122"/>
              </a:rPr>
              <a:t>(Intermediate Scheduling)</a:t>
            </a:r>
            <a:br>
              <a:rPr lang="en-US" altLang="zh-CN" smtClean="0">
                <a:latin typeface="黑体" panose="02010609060101010101" pitchFamily="49" charset="-122"/>
                <a:ea typeface="黑体" panose="02010609060101010101" pitchFamily="49" charset="-122"/>
              </a:rPr>
            </a:br>
            <a:r>
              <a:rPr lang="en-US" altLang="zh-CN" smtClean="0">
                <a:latin typeface="黑体" panose="02010609060101010101" pitchFamily="49" charset="-122"/>
                <a:ea typeface="黑体" panose="02010609060101010101" pitchFamily="49" charset="-122"/>
              </a:rPr>
              <a:t>    </a:t>
            </a:r>
            <a:r>
              <a:rPr lang="zh-CN" altLang="en-US" smtClean="0">
                <a:latin typeface="黑体" panose="02010609060101010101" pitchFamily="49" charset="-122"/>
                <a:ea typeface="黑体" panose="02010609060101010101" pitchFamily="49" charset="-122"/>
              </a:rPr>
              <a:t>内存调度。目的是提高内存的利用率和系统的吞吐量。</a:t>
            </a:r>
            <a:endParaRPr lang="en-US" altLang="zh-CN" smtClean="0">
              <a:latin typeface="黑体" panose="02010609060101010101" pitchFamily="49" charset="-122"/>
              <a:ea typeface="黑体" panose="02010609060101010101" pitchFamily="49" charset="-122"/>
            </a:endParaRPr>
          </a:p>
        </p:txBody>
      </p:sp>
      <p:sp>
        <p:nvSpPr>
          <p:cNvPr id="49155"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idx="1"/>
          </p:nvPr>
        </p:nvSpPr>
        <p:spPr>
          <a:xfrm>
            <a:off x="0" y="5013325"/>
            <a:ext cx="9144000" cy="476250"/>
          </a:xfrm>
        </p:spPr>
        <p:txBody>
          <a:bodyPr/>
          <a:lstStyle/>
          <a:p>
            <a:pPr eaLnBrk="1" hangingPunct="1"/>
            <a:r>
              <a:rPr lang="zh-CN" altLang="en-US" smtClean="0"/>
              <a:t>图</a:t>
            </a:r>
            <a:r>
              <a:rPr lang="en-US" altLang="zh-CN" smtClean="0"/>
              <a:t>3-1  </a:t>
            </a:r>
            <a:r>
              <a:rPr lang="zh-CN" altLang="en-US" smtClean="0"/>
              <a:t>进程调度机制</a:t>
            </a:r>
          </a:p>
        </p:txBody>
      </p:sp>
      <p:pic>
        <p:nvPicPr>
          <p:cNvPr id="76803" name="Picture 4" descr="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628775"/>
            <a:ext cx="6624637" cy="309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矩形 1"/>
          <p:cNvSpPr>
            <a:spLocks noChangeArrowheads="1"/>
          </p:cNvSpPr>
          <p:nvPr/>
        </p:nvSpPr>
        <p:spPr bwMode="auto">
          <a:xfrm>
            <a:off x="1047750" y="476250"/>
            <a:ext cx="32512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pPr>
            <a:r>
              <a:rPr kumimoji="1" lang="zh-CN" altLang="en-US" sz="2800" b="1">
                <a:latin typeface="宋体" panose="02010600030101010101" pitchFamily="2" charset="-122"/>
              </a:rPr>
              <a:t>　</a:t>
            </a:r>
            <a:r>
              <a:rPr kumimoji="1" lang="en-US" altLang="zh-CN" sz="2800" b="1">
                <a:latin typeface="宋体" panose="02010600030101010101" pitchFamily="2" charset="-122"/>
              </a:rPr>
              <a:t>2</a:t>
            </a:r>
            <a:r>
              <a:rPr kumimoji="1" lang="zh-CN" altLang="en-US" sz="2800" b="1">
                <a:latin typeface="宋体" panose="02010600030101010101" pitchFamily="2" charset="-122"/>
              </a:rPr>
              <a:t>．进程调度机制</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4"/>
          <p:cNvSpPr txBox="1">
            <a:spLocks noChangeArrowheads="1"/>
          </p:cNvSpPr>
          <p:nvPr/>
        </p:nvSpPr>
        <p:spPr bwMode="auto">
          <a:xfrm>
            <a:off x="457200" y="762000"/>
            <a:ext cx="8305800" cy="377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pPr>
            <a:r>
              <a:rPr kumimoji="1" lang="zh-CN" altLang="en-US" sz="2400" b="1">
                <a:solidFill>
                  <a:schemeClr val="tx1"/>
                </a:solidFill>
                <a:latin typeface="宋体" panose="02010600030101010101" pitchFamily="2" charset="-122"/>
              </a:rPr>
              <a:t>　　为了实现进程调度，应具有如下三个基本机制：</a:t>
            </a:r>
          </a:p>
          <a:p>
            <a:pPr algn="just" eaLnBrk="1" hangingPunct="1">
              <a:lnSpc>
                <a:spcPct val="130000"/>
              </a:lnSpc>
              <a:spcBef>
                <a:spcPct val="50000"/>
              </a:spcBef>
            </a:pPr>
            <a:r>
              <a:rPr kumimoji="1" lang="zh-CN" altLang="en-US" sz="2400" b="1">
                <a:solidFill>
                  <a:schemeClr val="tx1"/>
                </a:solidFill>
                <a:latin typeface="宋体" panose="02010600030101010101" pitchFamily="2" charset="-122"/>
              </a:rPr>
              <a:t>　</a:t>
            </a:r>
            <a:r>
              <a:rPr kumimoji="1" lang="zh-CN" altLang="en-US" sz="2400" b="1">
                <a:solidFill>
                  <a:schemeClr val="accent2"/>
                </a:solidFill>
                <a:latin typeface="宋体" panose="02010600030101010101" pitchFamily="2" charset="-122"/>
              </a:rPr>
              <a:t>　</a:t>
            </a:r>
            <a:r>
              <a:rPr kumimoji="1" lang="en-US" altLang="zh-CN" sz="2400" b="1">
                <a:solidFill>
                  <a:schemeClr val="accent2"/>
                </a:solidFill>
                <a:latin typeface="宋体" panose="02010600030101010101" pitchFamily="2" charset="-122"/>
              </a:rPr>
              <a:t>(1) </a:t>
            </a:r>
            <a:r>
              <a:rPr kumimoji="1" lang="zh-CN" altLang="en-US" sz="2400" b="1">
                <a:solidFill>
                  <a:schemeClr val="accent2"/>
                </a:solidFill>
                <a:latin typeface="宋体" panose="02010600030101010101" pitchFamily="2" charset="-122"/>
              </a:rPr>
              <a:t>排队器。</a:t>
            </a:r>
            <a:r>
              <a:rPr kumimoji="1" lang="zh-CN" altLang="en-US" sz="2400" b="1">
                <a:solidFill>
                  <a:schemeClr val="tx1"/>
                </a:solidFill>
                <a:latin typeface="宋体" panose="02010600030101010101" pitchFamily="2" charset="-122"/>
              </a:rPr>
              <a:t>为了提高进程调度的效率，应事先将系统中所有的就绪进程按照一定的方式排成一个或多个队列，以便调度程序能最快地找到它。</a:t>
            </a:r>
          </a:p>
          <a:p>
            <a:pPr algn="l" eaLnBrk="1" hangingPunct="1">
              <a:lnSpc>
                <a:spcPct val="130000"/>
              </a:lnSpc>
              <a:spcBef>
                <a:spcPct val="50000"/>
              </a:spcBef>
            </a:pPr>
            <a:r>
              <a:rPr kumimoji="1" lang="zh-CN" altLang="en-US" sz="2400" b="1">
                <a:solidFill>
                  <a:schemeClr val="tx1"/>
                </a:solidFill>
              </a:rPr>
              <a:t>　　</a:t>
            </a:r>
            <a:r>
              <a:rPr kumimoji="1" lang="en-US" altLang="zh-CN" sz="2400" b="1">
                <a:solidFill>
                  <a:schemeClr val="accent2"/>
                </a:solidFill>
              </a:rPr>
              <a:t>(2) </a:t>
            </a:r>
            <a:r>
              <a:rPr kumimoji="1" lang="zh-CN" altLang="en-US" sz="2400" b="1">
                <a:solidFill>
                  <a:schemeClr val="accent2"/>
                </a:solidFill>
                <a:latin typeface="宋体" panose="02010600030101010101" pitchFamily="2" charset="-122"/>
              </a:rPr>
              <a:t>分派器</a:t>
            </a:r>
            <a:r>
              <a:rPr kumimoji="1" lang="en-US" altLang="zh-CN" sz="2400" b="1">
                <a:solidFill>
                  <a:schemeClr val="accent2"/>
                </a:solidFill>
              </a:rPr>
              <a:t>(</a:t>
            </a:r>
            <a:r>
              <a:rPr kumimoji="1" lang="zh-CN" altLang="en-US" sz="2400" b="1">
                <a:solidFill>
                  <a:schemeClr val="accent2"/>
                </a:solidFill>
                <a:latin typeface="宋体" panose="02010600030101010101" pitchFamily="2" charset="-122"/>
              </a:rPr>
              <a:t>分派程序</a:t>
            </a:r>
            <a:r>
              <a:rPr kumimoji="1" lang="en-US" altLang="zh-CN" sz="2400" b="1">
                <a:solidFill>
                  <a:schemeClr val="accent2"/>
                </a:solidFill>
              </a:rPr>
              <a:t>)</a:t>
            </a:r>
            <a:r>
              <a:rPr kumimoji="1" lang="zh-CN" altLang="en-US" sz="2400" b="1">
                <a:solidFill>
                  <a:schemeClr val="accent2"/>
                </a:solidFill>
                <a:latin typeface="宋体" panose="02010600030101010101" pitchFamily="2" charset="-122"/>
              </a:rPr>
              <a:t>。</a:t>
            </a:r>
            <a:r>
              <a:rPr kumimoji="1" lang="zh-CN" altLang="en-US" sz="2400" b="1">
                <a:solidFill>
                  <a:schemeClr val="tx1"/>
                </a:solidFill>
                <a:latin typeface="宋体" panose="02010600030101010101" pitchFamily="2" charset="-122"/>
              </a:rPr>
              <a:t>分派器把由进程调度程序所选定的进程，从就绪队列中取出该进程，然后进行上下文切换，将处理机分配给它</a:t>
            </a:r>
            <a:r>
              <a:rPr kumimoji="1" lang="zh-CN" altLang="en-US" sz="2400" b="1">
                <a:solidFill>
                  <a:schemeClr val="tx1"/>
                </a:solidFill>
              </a:rPr>
              <a:t> </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4"/>
          <p:cNvSpPr txBox="1">
            <a:spLocks noChangeArrowheads="1"/>
          </p:cNvSpPr>
          <p:nvPr/>
        </p:nvSpPr>
        <p:spPr bwMode="auto">
          <a:xfrm>
            <a:off x="457200" y="762000"/>
            <a:ext cx="8382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lnSpc>
                <a:spcPct val="140000"/>
              </a:lnSpc>
              <a:spcBef>
                <a:spcPct val="50000"/>
              </a:spcBef>
            </a:pPr>
            <a:r>
              <a:rPr kumimoji="1" lang="zh-CN" altLang="en-US" sz="2400" b="1">
                <a:solidFill>
                  <a:schemeClr val="tx1"/>
                </a:solidFill>
              </a:rPr>
              <a:t>　　</a:t>
            </a:r>
            <a:r>
              <a:rPr kumimoji="1" lang="en-US" altLang="zh-CN" sz="2400" b="1">
                <a:solidFill>
                  <a:schemeClr val="accent2"/>
                </a:solidFill>
              </a:rPr>
              <a:t>(3) </a:t>
            </a:r>
            <a:r>
              <a:rPr kumimoji="1" lang="zh-CN" altLang="en-US" sz="2400" b="1">
                <a:solidFill>
                  <a:schemeClr val="accent2"/>
                </a:solidFill>
                <a:latin typeface="宋体" panose="02010600030101010101" pitchFamily="2" charset="-122"/>
              </a:rPr>
              <a:t>上下文切换机制。</a:t>
            </a:r>
            <a:r>
              <a:rPr kumimoji="1" lang="zh-CN" altLang="en-US" sz="2400" b="1">
                <a:solidFill>
                  <a:schemeClr val="tx1"/>
                </a:solidFill>
                <a:latin typeface="宋体" panose="02010600030101010101" pitchFamily="2" charset="-122"/>
              </a:rPr>
              <a:t>当对处理机进行切换时，会发生两对上下文切换操作。在第一对上下文切换时，操作系统将保存当前进程的上下文，而装入分派程序的上下文，以便分派程序运行；在第二对上下文切换时，将移出分派程序，而把新选进程的</a:t>
            </a:r>
            <a:r>
              <a:rPr kumimoji="1" lang="en-US" altLang="zh-CN" sz="2400" b="1">
                <a:solidFill>
                  <a:schemeClr val="tx1"/>
                </a:solidFill>
              </a:rPr>
              <a:t>CPU</a:t>
            </a:r>
            <a:r>
              <a:rPr kumimoji="1" lang="zh-CN" altLang="en-US" sz="2400" b="1">
                <a:solidFill>
                  <a:schemeClr val="tx1"/>
                </a:solidFill>
                <a:latin typeface="宋体" panose="02010600030101010101" pitchFamily="2" charset="-122"/>
              </a:rPr>
              <a:t>现场信息装入到处理机的各个相应寄存器中。</a:t>
            </a:r>
            <a:r>
              <a:rPr kumimoji="1" lang="zh-CN" altLang="en-US" sz="2400" b="1">
                <a:solidFill>
                  <a:schemeClr val="tx1"/>
                </a:solidFill>
              </a:rPr>
              <a:t> </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Text Box 5"/>
          <p:cNvSpPr txBox="1">
            <a:spLocks noChangeArrowheads="1"/>
          </p:cNvSpPr>
          <p:nvPr/>
        </p:nvSpPr>
        <p:spPr bwMode="auto">
          <a:xfrm>
            <a:off x="323850" y="1341438"/>
            <a:ext cx="8153400" cy="539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30238"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pPr>
            <a:r>
              <a:rPr kumimoji="1" lang="en-US" altLang="zh-CN" sz="2800">
                <a:solidFill>
                  <a:schemeClr val="tx1"/>
                </a:solidFill>
                <a:ea typeface="黑体" panose="02010609060101010101" pitchFamily="49" charset="-122"/>
              </a:rPr>
              <a:t>① </a:t>
            </a:r>
            <a:r>
              <a:rPr kumimoji="1" lang="zh-CN" altLang="en-US" sz="2800">
                <a:solidFill>
                  <a:schemeClr val="tx1"/>
                </a:solidFill>
                <a:ea typeface="黑体" panose="02010609060101010101" pitchFamily="49" charset="-122"/>
              </a:rPr>
              <a:t>非抢占方式</a:t>
            </a:r>
            <a:r>
              <a:rPr kumimoji="1" lang="en-US" altLang="zh-CN" sz="2800">
                <a:solidFill>
                  <a:schemeClr val="tx1"/>
                </a:solidFill>
                <a:ea typeface="黑体" panose="02010609060101010101" pitchFamily="49" charset="-122"/>
              </a:rPr>
              <a:t>(Non-preemptive Mode)</a:t>
            </a:r>
          </a:p>
          <a:p>
            <a:pPr algn="just" eaLnBrk="1" hangingPunct="1">
              <a:lnSpc>
                <a:spcPct val="130000"/>
              </a:lnSpc>
              <a:spcBef>
                <a:spcPct val="50000"/>
              </a:spcBef>
            </a:pPr>
            <a:r>
              <a:rPr kumimoji="1" lang="en-US" altLang="zh-CN" sz="2800">
                <a:solidFill>
                  <a:schemeClr val="tx1"/>
                </a:solidFill>
                <a:ea typeface="黑体" panose="02010609060101010101" pitchFamily="49" charset="-122"/>
              </a:rPr>
              <a:t> </a:t>
            </a:r>
            <a:r>
              <a:rPr kumimoji="1" lang="zh-CN" altLang="en-US" sz="2800">
                <a:solidFill>
                  <a:schemeClr val="tx1"/>
                </a:solidFill>
                <a:ea typeface="黑体" panose="02010609060101010101" pitchFamily="49" charset="-122"/>
              </a:rPr>
              <a:t>可能引起进程调度的因素：</a:t>
            </a:r>
          </a:p>
          <a:p>
            <a:pPr algn="just" eaLnBrk="1" hangingPunct="1">
              <a:lnSpc>
                <a:spcPct val="130000"/>
              </a:lnSpc>
              <a:spcBef>
                <a:spcPct val="50000"/>
              </a:spcBef>
              <a:buFont typeface="Wingdings" panose="05000000000000000000" pitchFamily="2" charset="2"/>
              <a:buChar char="Ø"/>
            </a:pPr>
            <a:r>
              <a:rPr kumimoji="1" lang="zh-CN" altLang="en-US" sz="2800">
                <a:solidFill>
                  <a:schemeClr val="tx1"/>
                </a:solidFill>
                <a:ea typeface="黑体" panose="02010609060101010101" pitchFamily="49" charset="-122"/>
              </a:rPr>
              <a:t>正在执行的进程执行完毕， 或因发生某事件而不能再继续执行； </a:t>
            </a:r>
          </a:p>
          <a:p>
            <a:pPr algn="just" eaLnBrk="1" hangingPunct="1">
              <a:lnSpc>
                <a:spcPct val="130000"/>
              </a:lnSpc>
              <a:spcBef>
                <a:spcPct val="50000"/>
              </a:spcBef>
              <a:buFont typeface="Wingdings" panose="05000000000000000000" pitchFamily="2" charset="2"/>
              <a:buChar char="Ø"/>
            </a:pPr>
            <a:r>
              <a:rPr kumimoji="1" lang="zh-CN" altLang="en-US" sz="2800">
                <a:solidFill>
                  <a:schemeClr val="tx1"/>
                </a:solidFill>
                <a:ea typeface="黑体" panose="02010609060101010101" pitchFamily="49" charset="-122"/>
              </a:rPr>
              <a:t>执行中的进程因提出</a:t>
            </a:r>
            <a:r>
              <a:rPr kumimoji="1" lang="en-US" altLang="zh-CN" sz="2800">
                <a:solidFill>
                  <a:schemeClr val="tx1"/>
                </a:solidFill>
                <a:ea typeface="黑体" panose="02010609060101010101" pitchFamily="49" charset="-122"/>
              </a:rPr>
              <a:t>I/O</a:t>
            </a:r>
            <a:r>
              <a:rPr kumimoji="1" lang="zh-CN" altLang="en-US" sz="2800">
                <a:solidFill>
                  <a:schemeClr val="tx1"/>
                </a:solidFill>
                <a:ea typeface="黑体" panose="02010609060101010101" pitchFamily="49" charset="-122"/>
              </a:rPr>
              <a:t>请求而暂停执行；</a:t>
            </a:r>
          </a:p>
          <a:p>
            <a:pPr algn="just" eaLnBrk="1" hangingPunct="1">
              <a:lnSpc>
                <a:spcPct val="130000"/>
              </a:lnSpc>
              <a:spcBef>
                <a:spcPct val="50000"/>
              </a:spcBef>
              <a:buFont typeface="Wingdings" panose="05000000000000000000" pitchFamily="2" charset="2"/>
              <a:buChar char="Ø"/>
            </a:pPr>
            <a:r>
              <a:rPr kumimoji="1" lang="zh-CN" altLang="en-US" sz="2800">
                <a:solidFill>
                  <a:schemeClr val="tx1"/>
                </a:solidFill>
                <a:ea typeface="黑体" panose="02010609060101010101" pitchFamily="49" charset="-122"/>
              </a:rPr>
              <a:t>在进程通信或同步过程中执行了某种原语操作，如</a:t>
            </a:r>
            <a:r>
              <a:rPr kumimoji="1" lang="en-US" altLang="zh-CN" sz="2800">
                <a:solidFill>
                  <a:schemeClr val="tx1"/>
                </a:solidFill>
                <a:ea typeface="黑体" panose="02010609060101010101" pitchFamily="49" charset="-122"/>
              </a:rPr>
              <a:t>P</a:t>
            </a:r>
            <a:r>
              <a:rPr kumimoji="1" lang="zh-CN" altLang="en-US" sz="2800">
                <a:solidFill>
                  <a:schemeClr val="tx1"/>
                </a:solidFill>
                <a:ea typeface="黑体" panose="02010609060101010101" pitchFamily="49" charset="-122"/>
              </a:rPr>
              <a:t>操作</a:t>
            </a:r>
            <a:r>
              <a:rPr kumimoji="1" lang="en-US" altLang="zh-CN" sz="2800">
                <a:solidFill>
                  <a:schemeClr val="tx1"/>
                </a:solidFill>
                <a:ea typeface="黑体" panose="02010609060101010101" pitchFamily="49" charset="-122"/>
              </a:rPr>
              <a:t>(wait</a:t>
            </a:r>
            <a:r>
              <a:rPr kumimoji="1" lang="zh-CN" altLang="en-US" sz="2800">
                <a:solidFill>
                  <a:schemeClr val="tx1"/>
                </a:solidFill>
                <a:ea typeface="黑体" panose="02010609060101010101" pitchFamily="49" charset="-122"/>
              </a:rPr>
              <a:t>操作</a:t>
            </a:r>
            <a:r>
              <a:rPr kumimoji="1" lang="en-US" altLang="zh-CN" sz="2800">
                <a:solidFill>
                  <a:schemeClr val="tx1"/>
                </a:solidFill>
                <a:ea typeface="黑体" panose="02010609060101010101" pitchFamily="49" charset="-122"/>
              </a:rPr>
              <a:t>)</a:t>
            </a:r>
            <a:r>
              <a:rPr kumimoji="1" lang="zh-CN" altLang="en-US" sz="2800">
                <a:solidFill>
                  <a:schemeClr val="tx1"/>
                </a:solidFill>
                <a:ea typeface="黑体" panose="02010609060101010101" pitchFamily="49" charset="-122"/>
              </a:rPr>
              <a:t>、</a:t>
            </a:r>
            <a:r>
              <a:rPr kumimoji="1" lang="en-US" altLang="zh-CN" sz="2800">
                <a:solidFill>
                  <a:schemeClr val="tx1"/>
                </a:solidFill>
                <a:ea typeface="黑体" panose="02010609060101010101" pitchFamily="49" charset="-122"/>
              </a:rPr>
              <a:t>Block</a:t>
            </a:r>
            <a:r>
              <a:rPr kumimoji="1" lang="zh-CN" altLang="en-US" sz="2800">
                <a:solidFill>
                  <a:schemeClr val="tx1"/>
                </a:solidFill>
                <a:ea typeface="黑体" panose="02010609060101010101" pitchFamily="49" charset="-122"/>
              </a:rPr>
              <a:t>原语、</a:t>
            </a:r>
            <a:r>
              <a:rPr kumimoji="1" lang="en-US" altLang="zh-CN" sz="2800">
                <a:solidFill>
                  <a:schemeClr val="tx1"/>
                </a:solidFill>
                <a:ea typeface="黑体" panose="02010609060101010101" pitchFamily="49" charset="-122"/>
              </a:rPr>
              <a:t>Wakeup</a:t>
            </a:r>
            <a:r>
              <a:rPr kumimoji="1" lang="zh-CN" altLang="en-US" sz="2800">
                <a:solidFill>
                  <a:schemeClr val="tx1"/>
                </a:solidFill>
                <a:ea typeface="黑体" panose="02010609060101010101" pitchFamily="49" charset="-122"/>
              </a:rPr>
              <a:t>原语等。</a:t>
            </a:r>
          </a:p>
        </p:txBody>
      </p:sp>
      <p:sp>
        <p:nvSpPr>
          <p:cNvPr id="79875" name="TextBox 1"/>
          <p:cNvSpPr txBox="1">
            <a:spLocks noChangeArrowheads="1"/>
          </p:cNvSpPr>
          <p:nvPr/>
        </p:nvSpPr>
        <p:spPr bwMode="auto">
          <a:xfrm>
            <a:off x="971550" y="836613"/>
            <a:ext cx="30686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tx1"/>
                </a:solidFill>
              </a:rPr>
              <a:t>3. </a:t>
            </a:r>
            <a:r>
              <a:rPr kumimoji="1" lang="zh-CN" altLang="en-US" sz="2800" b="1">
                <a:solidFill>
                  <a:schemeClr val="tx1"/>
                </a:solidFill>
              </a:rPr>
              <a:t>进程的调度方式</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101">
                                            <p:txEl>
                                              <p:pRg st="1" end="1"/>
                                            </p:txEl>
                                          </p:spTgt>
                                        </p:tgtEl>
                                        <p:attrNameLst>
                                          <p:attrName>style.visibility</p:attrName>
                                        </p:attrNameLst>
                                      </p:cBhvr>
                                      <p:to>
                                        <p:strVal val="visible"/>
                                      </p:to>
                                    </p:set>
                                    <p:animEffect transition="in" filter="diamond(in)">
                                      <p:cBhvr>
                                        <p:cTn id="7" dur="2000"/>
                                        <p:tgtEl>
                                          <p:spTgt spid="410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4101">
                                            <p:txEl>
                                              <p:pRg st="2" end="2"/>
                                            </p:txEl>
                                          </p:spTgt>
                                        </p:tgtEl>
                                        <p:attrNameLst>
                                          <p:attrName>style.visibility</p:attrName>
                                        </p:attrNameLst>
                                      </p:cBhvr>
                                      <p:to>
                                        <p:strVal val="visible"/>
                                      </p:to>
                                    </p:set>
                                    <p:animEffect transition="in" filter="diamond(in)">
                                      <p:cBhvr>
                                        <p:cTn id="12" dur="2000"/>
                                        <p:tgtEl>
                                          <p:spTgt spid="410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4101">
                                            <p:txEl>
                                              <p:pRg st="3" end="3"/>
                                            </p:txEl>
                                          </p:spTgt>
                                        </p:tgtEl>
                                        <p:attrNameLst>
                                          <p:attrName>style.visibility</p:attrName>
                                        </p:attrNameLst>
                                      </p:cBhvr>
                                      <p:to>
                                        <p:strVal val="visible"/>
                                      </p:to>
                                    </p:set>
                                    <p:animEffect transition="in" filter="diamond(in)">
                                      <p:cBhvr>
                                        <p:cTn id="17" dur="2000"/>
                                        <p:tgtEl>
                                          <p:spTgt spid="410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4101">
                                            <p:txEl>
                                              <p:pRg st="4" end="4"/>
                                            </p:txEl>
                                          </p:spTgt>
                                        </p:tgtEl>
                                        <p:attrNameLst>
                                          <p:attrName>style.visibility</p:attrName>
                                        </p:attrNameLst>
                                      </p:cBhvr>
                                      <p:to>
                                        <p:strVal val="visible"/>
                                      </p:to>
                                    </p:set>
                                    <p:animEffect transition="in" filter="diamond(in)">
                                      <p:cBhvr>
                                        <p:cTn id="22" dur="2000"/>
                                        <p:tgtEl>
                                          <p:spTgt spid="41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4"/>
          <p:cNvSpPr txBox="1">
            <a:spLocks noChangeArrowheads="1"/>
          </p:cNvSpPr>
          <p:nvPr/>
        </p:nvSpPr>
        <p:spPr bwMode="auto">
          <a:xfrm>
            <a:off x="381000" y="1700213"/>
            <a:ext cx="8458200" cy="293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lnSpc>
                <a:spcPct val="200000"/>
              </a:lnSpc>
              <a:spcBef>
                <a:spcPct val="50000"/>
              </a:spcBef>
            </a:pPr>
            <a:r>
              <a:rPr kumimoji="1" lang="zh-CN" altLang="en-US" sz="2400" b="1">
                <a:solidFill>
                  <a:schemeClr val="tx1"/>
                </a:solidFill>
                <a:latin typeface="宋体" panose="02010600030101010101" pitchFamily="2" charset="-122"/>
              </a:rPr>
              <a:t>　　这种调度方式的</a:t>
            </a:r>
            <a:r>
              <a:rPr kumimoji="1" lang="zh-CN" altLang="en-US" sz="2400" b="1">
                <a:solidFill>
                  <a:schemeClr val="accent2"/>
                </a:solidFill>
                <a:latin typeface="宋体" panose="02010600030101010101" pitchFamily="2" charset="-122"/>
              </a:rPr>
              <a:t>优点</a:t>
            </a:r>
            <a:r>
              <a:rPr kumimoji="1" lang="zh-CN" altLang="en-US" sz="2400" b="1">
                <a:solidFill>
                  <a:schemeClr val="tx1"/>
                </a:solidFill>
                <a:latin typeface="宋体" panose="02010600030101010101" pitchFamily="2" charset="-122"/>
              </a:rPr>
              <a:t>是实现简单，系统开销小，适用于大多数的批处理系统环境。但它难以满足紧急任务的要求</a:t>
            </a:r>
            <a:r>
              <a:rPr kumimoji="1" lang="en-US" altLang="zh-CN" sz="2400" b="1">
                <a:solidFill>
                  <a:schemeClr val="tx1"/>
                </a:solidFill>
              </a:rPr>
              <a:t>——</a:t>
            </a:r>
            <a:r>
              <a:rPr kumimoji="1" lang="zh-CN" altLang="en-US" sz="2400" b="1">
                <a:solidFill>
                  <a:schemeClr val="tx1"/>
                </a:solidFill>
                <a:latin typeface="宋体" panose="02010600030101010101" pitchFamily="2" charset="-122"/>
              </a:rPr>
              <a:t>立即执行，因而可能造成难以预料的后果。显然，在要求比较严格的实时系统中，不宜采用这种调度方式。</a:t>
            </a:r>
            <a:r>
              <a:rPr kumimoji="1" lang="zh-CN" altLang="en-US" sz="2400" b="1">
                <a:solidFill>
                  <a:schemeClr val="tx1"/>
                </a:solidFill>
              </a:rPr>
              <a:t> </a:t>
            </a: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4"/>
          <p:cNvSpPr txBox="1">
            <a:spLocks noChangeArrowheads="1"/>
          </p:cNvSpPr>
          <p:nvPr/>
        </p:nvSpPr>
        <p:spPr bwMode="auto">
          <a:xfrm>
            <a:off x="1116013" y="836613"/>
            <a:ext cx="57705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kumimoji="1" lang="en-US" altLang="zh-CN" sz="3200" b="1">
                <a:solidFill>
                  <a:schemeClr val="tx1"/>
                </a:solidFill>
              </a:rPr>
              <a:t>② </a:t>
            </a:r>
            <a:r>
              <a:rPr kumimoji="1" lang="zh-CN" altLang="en-US" sz="3200" b="1">
                <a:solidFill>
                  <a:schemeClr val="tx1"/>
                </a:solidFill>
                <a:ea typeface="黑体" panose="02010609060101010101" pitchFamily="49" charset="-122"/>
              </a:rPr>
              <a:t>抢占方式</a:t>
            </a:r>
            <a:r>
              <a:rPr kumimoji="1" lang="en-US" altLang="zh-CN" sz="3200" b="1">
                <a:solidFill>
                  <a:schemeClr val="tx1"/>
                </a:solidFill>
                <a:ea typeface="黑体" panose="02010609060101010101" pitchFamily="49" charset="-122"/>
              </a:rPr>
              <a:t>(Preemptive Mode) </a:t>
            </a:r>
          </a:p>
        </p:txBody>
      </p:sp>
      <p:sp>
        <p:nvSpPr>
          <p:cNvPr id="81923" name="Text Box 5"/>
          <p:cNvSpPr txBox="1">
            <a:spLocks noChangeArrowheads="1"/>
          </p:cNvSpPr>
          <p:nvPr/>
        </p:nvSpPr>
        <p:spPr bwMode="auto">
          <a:xfrm>
            <a:off x="1476375" y="1700213"/>
            <a:ext cx="3117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kumimoji="1" lang="zh-CN" altLang="en-US" sz="2800">
                <a:solidFill>
                  <a:schemeClr val="tx1"/>
                </a:solidFill>
                <a:ea typeface="黑体" panose="02010609060101010101" pitchFamily="49" charset="-122"/>
              </a:rPr>
              <a:t>抢占的原则有： </a:t>
            </a:r>
          </a:p>
        </p:txBody>
      </p:sp>
      <p:sp>
        <p:nvSpPr>
          <p:cNvPr id="5126" name="Text Box 6"/>
          <p:cNvSpPr txBox="1">
            <a:spLocks noChangeArrowheads="1"/>
          </p:cNvSpPr>
          <p:nvPr/>
        </p:nvSpPr>
        <p:spPr bwMode="auto">
          <a:xfrm>
            <a:off x="1547813" y="2133600"/>
            <a:ext cx="4117975" cy="254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lnSpc>
                <a:spcPct val="200000"/>
              </a:lnSpc>
              <a:buFontTx/>
              <a:buChar char="•"/>
            </a:pPr>
            <a:r>
              <a:rPr kumimoji="1" lang="zh-CN" altLang="en-US" sz="2800">
                <a:solidFill>
                  <a:schemeClr val="tx1"/>
                </a:solidFill>
                <a:ea typeface="黑体" panose="02010609060101010101" pitchFamily="49" charset="-122"/>
              </a:rPr>
              <a:t>时间片原则</a:t>
            </a:r>
          </a:p>
          <a:p>
            <a:pPr algn="l" eaLnBrk="1" hangingPunct="1">
              <a:lnSpc>
                <a:spcPct val="200000"/>
              </a:lnSpc>
              <a:buFontTx/>
              <a:buChar char="•"/>
            </a:pPr>
            <a:r>
              <a:rPr kumimoji="1" lang="zh-CN" altLang="en-US" sz="2800">
                <a:solidFill>
                  <a:schemeClr val="tx1"/>
                </a:solidFill>
                <a:ea typeface="黑体" panose="02010609060101010101" pitchFamily="49" charset="-122"/>
              </a:rPr>
              <a:t>优先权原则</a:t>
            </a:r>
          </a:p>
          <a:p>
            <a:pPr algn="l" eaLnBrk="1" hangingPunct="1">
              <a:lnSpc>
                <a:spcPct val="200000"/>
              </a:lnSpc>
              <a:buFontTx/>
              <a:buChar char="•"/>
            </a:pPr>
            <a:r>
              <a:rPr kumimoji="1" lang="zh-CN" altLang="en-US" sz="2800">
                <a:solidFill>
                  <a:schemeClr val="tx1"/>
                </a:solidFill>
                <a:ea typeface="黑体" panose="02010609060101010101" pitchFamily="49" charset="-122"/>
              </a:rPr>
              <a:t>短作业</a:t>
            </a:r>
            <a:r>
              <a:rPr kumimoji="1" lang="en-US" altLang="zh-CN" sz="2800">
                <a:solidFill>
                  <a:schemeClr val="tx1"/>
                </a:solidFill>
                <a:ea typeface="黑体" panose="02010609060101010101" pitchFamily="49" charset="-122"/>
              </a:rPr>
              <a:t>(</a:t>
            </a:r>
            <a:r>
              <a:rPr kumimoji="1" lang="zh-CN" altLang="en-US" sz="2800">
                <a:solidFill>
                  <a:schemeClr val="tx1"/>
                </a:solidFill>
                <a:ea typeface="黑体" panose="02010609060101010101" pitchFamily="49" charset="-122"/>
              </a:rPr>
              <a:t>进程</a:t>
            </a:r>
            <a:r>
              <a:rPr kumimoji="1" lang="en-US" altLang="zh-CN" sz="2800">
                <a:solidFill>
                  <a:schemeClr val="tx1"/>
                </a:solidFill>
                <a:ea typeface="黑体" panose="02010609060101010101" pitchFamily="49" charset="-122"/>
              </a:rPr>
              <a:t>)</a:t>
            </a:r>
            <a:r>
              <a:rPr kumimoji="1" lang="zh-CN" altLang="en-US" sz="2800">
                <a:solidFill>
                  <a:schemeClr val="tx1"/>
                </a:solidFill>
                <a:ea typeface="黑体" panose="02010609060101010101" pitchFamily="49" charset="-122"/>
              </a:rPr>
              <a:t>优先原则</a:t>
            </a:r>
          </a:p>
        </p:txBody>
      </p:sp>
      <p:sp>
        <p:nvSpPr>
          <p:cNvPr id="81925" name="Rectangle 2"/>
          <p:cNvSpPr>
            <a:spLocks noChangeArrowheads="1"/>
          </p:cNvSpPr>
          <p:nvPr/>
        </p:nvSpPr>
        <p:spPr bwMode="auto">
          <a:xfrm>
            <a:off x="-115888" y="5013325"/>
            <a:ext cx="92884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800" b="1">
                <a:solidFill>
                  <a:srgbClr val="FF0066"/>
                </a:solidFill>
              </a:rPr>
              <a:t> 后两个不一定必须采用抢占方式，也可以采用非抢占方式。</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animEffect transition="in" filter="diamond(in)">
                                      <p:cBhvr>
                                        <p:cTn id="7" dur="2000"/>
                                        <p:tgtEl>
                                          <p:spTgt spid="51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5126">
                                            <p:txEl>
                                              <p:pRg st="1" end="1"/>
                                            </p:txEl>
                                          </p:spTgt>
                                        </p:tgtEl>
                                        <p:attrNameLst>
                                          <p:attrName>style.visibility</p:attrName>
                                        </p:attrNameLst>
                                      </p:cBhvr>
                                      <p:to>
                                        <p:strVal val="visible"/>
                                      </p:to>
                                    </p:set>
                                    <p:animEffect transition="in" filter="diamond(in)">
                                      <p:cBhvr>
                                        <p:cTn id="12" dur="2000"/>
                                        <p:tgtEl>
                                          <p:spTgt spid="51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5126">
                                            <p:txEl>
                                              <p:pRg st="2" end="2"/>
                                            </p:txEl>
                                          </p:spTgt>
                                        </p:tgtEl>
                                        <p:attrNameLst>
                                          <p:attrName>style.visibility</p:attrName>
                                        </p:attrNameLst>
                                      </p:cBhvr>
                                      <p:to>
                                        <p:strVal val="visible"/>
                                      </p:to>
                                    </p:set>
                                    <p:animEffect transition="in" filter="diamond(in)">
                                      <p:cBhvr>
                                        <p:cTn id="17" dur="2000"/>
                                        <p:tgtEl>
                                          <p:spTgt spid="51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3.3.2  </a:t>
            </a:r>
            <a:r>
              <a:rPr lang="zh-CN" altLang="en-US" smtClean="0">
                <a:latin typeface="黑体" panose="02010609060101010101" pitchFamily="49" charset="-122"/>
                <a:ea typeface="黑体" panose="02010609060101010101" pitchFamily="49" charset="-122"/>
              </a:rPr>
              <a:t>轮转调度算法</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en-US" altLang="zh-CN" smtClean="0">
                <a:latin typeface="黑体" panose="02010609060101010101" pitchFamily="49" charset="-122"/>
                <a:ea typeface="黑体" panose="02010609060101010101" pitchFamily="49" charset="-122"/>
              </a:rPr>
              <a:t>1. </a:t>
            </a:r>
            <a:r>
              <a:rPr lang="zh-CN" altLang="en-US" smtClean="0">
                <a:latin typeface="黑体" panose="02010609060101010101" pitchFamily="49" charset="-122"/>
                <a:ea typeface="黑体" panose="02010609060101010101" pitchFamily="49" charset="-122"/>
              </a:rPr>
              <a:t>轮转法的基本原理</a:t>
            </a:r>
            <a:br>
              <a:rPr lang="zh-CN" altLang="en-US" smtClean="0">
                <a:latin typeface="黑体" panose="02010609060101010101" pitchFamily="49" charset="-122"/>
                <a:ea typeface="黑体" panose="02010609060101010101" pitchFamily="49" charset="-122"/>
              </a:rPr>
            </a:br>
            <a:r>
              <a:rPr lang="zh-CN" altLang="en-US" smtClean="0"/>
              <a:t>　　在轮转</a:t>
            </a:r>
            <a:r>
              <a:rPr lang="en-US" altLang="zh-CN" smtClean="0"/>
              <a:t>(RR)</a:t>
            </a:r>
            <a:r>
              <a:rPr lang="zh-CN" altLang="en-US" smtClean="0"/>
              <a:t>法中，系统将所有的就绪进程按</a:t>
            </a:r>
            <a:r>
              <a:rPr lang="en-US" altLang="zh-CN" smtClean="0"/>
              <a:t>FCFS</a:t>
            </a:r>
            <a:r>
              <a:rPr lang="zh-CN" altLang="en-US" smtClean="0"/>
              <a:t>策略排成一个就绪队列。系统可设置每隔一定时间</a:t>
            </a:r>
            <a:r>
              <a:rPr lang="en-US" altLang="zh-CN" smtClean="0"/>
              <a:t>(</a:t>
            </a:r>
            <a:r>
              <a:rPr lang="zh-CN" altLang="en-US" smtClean="0"/>
              <a:t>如</a:t>
            </a:r>
            <a:r>
              <a:rPr lang="en-US" altLang="zh-CN" smtClean="0"/>
              <a:t>30 ms)</a:t>
            </a:r>
            <a:r>
              <a:rPr lang="zh-CN" altLang="en-US" smtClean="0"/>
              <a:t>便产生一次中断，去激活进程调度程序进行调度，把</a:t>
            </a:r>
            <a:r>
              <a:rPr lang="en-US" altLang="zh-CN" smtClean="0"/>
              <a:t>CPU</a:t>
            </a:r>
            <a:r>
              <a:rPr lang="zh-CN" altLang="en-US" smtClean="0"/>
              <a:t>分配给队首进程，并令其执行一个时间片。当它运行完毕后，又把处理机分配给就绪队列中新的队首进程，也让它执行一个时间片。这样，就可以保证就绪队列中的所有进程在确定的时间段内，都能获得一个时间片的处理机时间。</a:t>
            </a:r>
          </a:p>
        </p:txBody>
      </p:sp>
      <p:sp>
        <p:nvSpPr>
          <p:cNvPr id="82947"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lnSpc>
                <a:spcPct val="140000"/>
              </a:lnSpc>
            </a:pPr>
            <a:r>
              <a:rPr lang="zh-CN" altLang="en-US" smtClean="0"/>
              <a:t>　　</a:t>
            </a:r>
            <a:r>
              <a:rPr lang="en-US" altLang="zh-CN" smtClean="0">
                <a:latin typeface="黑体" panose="02010609060101010101" pitchFamily="49" charset="-122"/>
                <a:ea typeface="黑体" panose="02010609060101010101" pitchFamily="49" charset="-122"/>
              </a:rPr>
              <a:t>2. </a:t>
            </a:r>
            <a:r>
              <a:rPr lang="zh-CN" altLang="en-US" smtClean="0">
                <a:latin typeface="黑体" panose="02010609060101010101" pitchFamily="49" charset="-122"/>
                <a:ea typeface="黑体" panose="02010609060101010101" pitchFamily="49" charset="-122"/>
              </a:rPr>
              <a:t>进程切换时机</a:t>
            </a:r>
            <a:r>
              <a:rPr lang="zh-CN" altLang="en-US" smtClean="0"/>
              <a:t/>
            </a:r>
            <a:br>
              <a:rPr lang="zh-CN" altLang="en-US" smtClean="0"/>
            </a:br>
            <a:r>
              <a:rPr lang="zh-CN" altLang="en-US" smtClean="0"/>
              <a:t>　　在</a:t>
            </a:r>
            <a:r>
              <a:rPr lang="en-US" altLang="zh-CN" smtClean="0"/>
              <a:t>RR</a:t>
            </a:r>
            <a:r>
              <a:rPr lang="zh-CN" altLang="en-US" smtClean="0"/>
              <a:t>调度算法中，应在何时进行进程的切换，可分为两种情况：① 若一个时间片尚未用完，正在运行的进程便已经完成，就立即激活调度程序，将它从就绪队列中删除，再调度就绪队列中队首的进程运行，并启动一个新的时间片。② 在一个时间片用完时，计时器中断处理程序被激活。如果进程尚未运行完毕，调度程序将把它送往就绪队列的末尾。</a:t>
            </a:r>
          </a:p>
        </p:txBody>
      </p:sp>
      <p:sp>
        <p:nvSpPr>
          <p:cNvPr id="83971"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smtClean="0"/>
              <a:t>　　</a:t>
            </a:r>
            <a:r>
              <a:rPr lang="en-US" altLang="zh-CN" smtClean="0">
                <a:latin typeface="黑体" panose="02010609060101010101" pitchFamily="49" charset="-122"/>
                <a:ea typeface="黑体" panose="02010609060101010101" pitchFamily="49" charset="-122"/>
              </a:rPr>
              <a:t>3. </a:t>
            </a:r>
            <a:r>
              <a:rPr lang="zh-CN" altLang="en-US" smtClean="0">
                <a:latin typeface="黑体" panose="02010609060101010101" pitchFamily="49" charset="-122"/>
                <a:ea typeface="黑体" panose="02010609060101010101" pitchFamily="49" charset="-122"/>
              </a:rPr>
              <a:t>时间片大小的确定</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zh-CN" altLang="en-US" smtClean="0"/>
              <a:t>在轮转算法中，时间片的大小对系统性能有很大的</a:t>
            </a:r>
            <a:br>
              <a:rPr lang="zh-CN" altLang="en-US" smtClean="0"/>
            </a:br>
            <a:r>
              <a:rPr lang="zh-CN" altLang="en-US" smtClean="0"/>
              <a:t>影响。 </a:t>
            </a:r>
            <a:br>
              <a:rPr lang="zh-CN" altLang="en-US" smtClean="0"/>
            </a:br>
            <a:r>
              <a:rPr lang="zh-CN" altLang="en-US" smtClean="0"/>
              <a:t>　　图</a:t>
            </a:r>
            <a:r>
              <a:rPr lang="en-US" altLang="zh-CN" smtClean="0"/>
              <a:t>3-2</a:t>
            </a:r>
            <a:r>
              <a:rPr lang="zh-CN" altLang="en-US" smtClean="0"/>
              <a:t>示出了时间片大小对响应时间的影响，其中图</a:t>
            </a:r>
            <a:r>
              <a:rPr lang="en-US" altLang="zh-CN" smtClean="0"/>
              <a:t>(a)</a:t>
            </a:r>
            <a:r>
              <a:rPr lang="zh-CN" altLang="en-US" smtClean="0"/>
              <a:t>是时间片略大于典型交互的时间，而图</a:t>
            </a:r>
            <a:r>
              <a:rPr lang="en-US" altLang="zh-CN" smtClean="0"/>
              <a:t>(b)</a:t>
            </a:r>
            <a:r>
              <a:rPr lang="zh-CN" altLang="en-US" smtClean="0"/>
              <a:t>是时间片小于典型交互的时间。图</a:t>
            </a:r>
            <a:r>
              <a:rPr lang="en-US" altLang="zh-CN" smtClean="0"/>
              <a:t>3-3</a:t>
            </a:r>
            <a:r>
              <a:rPr lang="zh-CN" altLang="en-US" smtClean="0"/>
              <a:t>示出了时间片分别为</a:t>
            </a:r>
            <a:r>
              <a:rPr lang="en-US" altLang="zh-CN" smtClean="0"/>
              <a:t>q = 1</a:t>
            </a:r>
            <a:r>
              <a:rPr lang="zh-CN" altLang="en-US" smtClean="0"/>
              <a:t>和</a:t>
            </a:r>
            <a:r>
              <a:rPr lang="en-US" altLang="zh-CN" smtClean="0"/>
              <a:t>q = 4</a:t>
            </a:r>
            <a:r>
              <a:rPr lang="zh-CN" altLang="en-US" smtClean="0"/>
              <a:t>时对平均周转时间的影响。 </a:t>
            </a:r>
          </a:p>
        </p:txBody>
      </p:sp>
      <p:sp>
        <p:nvSpPr>
          <p:cNvPr id="84995"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endParaRPr lang="zh-CN" altLang="zh-CN" smtClean="0"/>
          </a:p>
        </p:txBody>
      </p:sp>
      <p:sp>
        <p:nvSpPr>
          <p:cNvPr id="86019" name="Rectangle 3"/>
          <p:cNvSpPr>
            <a:spLocks noGrp="1" noChangeArrowheads="1"/>
          </p:cNvSpPr>
          <p:nvPr>
            <p:ph type="body" idx="1"/>
          </p:nvPr>
        </p:nvSpPr>
        <p:spPr/>
        <p:txBody>
          <a:bodyPr/>
          <a:lstStyle/>
          <a:p>
            <a:pPr eaLnBrk="1" hangingPunct="1"/>
            <a:r>
              <a:rPr lang="zh-CN" altLang="en-US" smtClean="0"/>
              <a:t>图</a:t>
            </a:r>
            <a:r>
              <a:rPr lang="en-US" altLang="zh-CN" smtClean="0"/>
              <a:t>3-2  </a:t>
            </a:r>
            <a:r>
              <a:rPr lang="zh-CN" altLang="en-US" smtClean="0"/>
              <a:t>时间片大小对响应时间的影响</a:t>
            </a:r>
          </a:p>
        </p:txBody>
      </p:sp>
      <p:pic>
        <p:nvPicPr>
          <p:cNvPr id="86020" name="Picture 4" descr="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268413"/>
            <a:ext cx="6264275" cy="396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457200" y="838200"/>
            <a:ext cx="8305800"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lnSpc>
                <a:spcPct val="120000"/>
              </a:lnSpc>
              <a:spcBef>
                <a:spcPct val="50000"/>
              </a:spcBef>
            </a:pPr>
            <a:r>
              <a:rPr kumimoji="1" lang="zh-CN" altLang="en-US" sz="2400" b="1">
                <a:solidFill>
                  <a:schemeClr val="tx1"/>
                </a:solidFill>
                <a:latin typeface="宋体" panose="02010600030101010101" pitchFamily="2" charset="-122"/>
              </a:rPr>
              <a:t>　　在上述三种调度中，</a:t>
            </a:r>
            <a:r>
              <a:rPr kumimoji="1" lang="zh-CN" altLang="en-US" sz="2400" b="1">
                <a:solidFill>
                  <a:srgbClr val="FF0000"/>
                </a:solidFill>
                <a:latin typeface="宋体" panose="02010600030101010101" pitchFamily="2" charset="-122"/>
              </a:rPr>
              <a:t>进程调度的运行频率最高</a:t>
            </a:r>
            <a:r>
              <a:rPr kumimoji="1" lang="zh-CN" altLang="en-US" sz="2400" b="1">
                <a:solidFill>
                  <a:schemeClr val="tx1"/>
                </a:solidFill>
                <a:latin typeface="宋体" panose="02010600030101010101" pitchFamily="2" charset="-122"/>
              </a:rPr>
              <a:t>，在分时系统中通常是</a:t>
            </a:r>
            <a:r>
              <a:rPr kumimoji="1" lang="en-US" altLang="zh-CN" sz="2400" b="1">
                <a:solidFill>
                  <a:schemeClr val="tx1"/>
                </a:solidFill>
              </a:rPr>
              <a:t>10</a:t>
            </a:r>
            <a:r>
              <a:rPr kumimoji="1" lang="zh-CN" altLang="en-US" sz="2400" b="1">
                <a:solidFill>
                  <a:schemeClr val="tx1"/>
                </a:solidFill>
                <a:latin typeface="宋体" panose="02010600030101010101" pitchFamily="2" charset="-122"/>
              </a:rPr>
              <a:t>～</a:t>
            </a:r>
            <a:r>
              <a:rPr kumimoji="1" lang="en-US" altLang="zh-CN" sz="2400" b="1">
                <a:solidFill>
                  <a:schemeClr val="tx1"/>
                </a:solidFill>
              </a:rPr>
              <a:t>100 ms</a:t>
            </a:r>
            <a:r>
              <a:rPr kumimoji="1" lang="zh-CN" altLang="en-US" sz="2400" b="1">
                <a:solidFill>
                  <a:schemeClr val="tx1"/>
                </a:solidFill>
                <a:latin typeface="宋体" panose="02010600030101010101" pitchFamily="2" charset="-122"/>
              </a:rPr>
              <a:t>便进行一次进程调度，因此把它称为</a:t>
            </a:r>
            <a:r>
              <a:rPr kumimoji="1" lang="zh-CN" altLang="en-US" sz="2400" b="1">
                <a:solidFill>
                  <a:srgbClr val="FF0000"/>
                </a:solidFill>
                <a:latin typeface="宋体" panose="02010600030101010101" pitchFamily="2" charset="-122"/>
              </a:rPr>
              <a:t>短程调度</a:t>
            </a:r>
            <a:r>
              <a:rPr kumimoji="1" lang="zh-CN" altLang="en-US" sz="2400" b="1">
                <a:solidFill>
                  <a:schemeClr val="tx1"/>
                </a:solidFill>
                <a:latin typeface="宋体" panose="02010600030101010101" pitchFamily="2" charset="-122"/>
              </a:rPr>
              <a:t>。为避免进程调度占用太多的</a:t>
            </a:r>
            <a:r>
              <a:rPr kumimoji="1" lang="en-US" altLang="zh-CN" sz="2400" b="1">
                <a:solidFill>
                  <a:schemeClr val="tx1"/>
                </a:solidFill>
              </a:rPr>
              <a:t>CPU</a:t>
            </a:r>
            <a:r>
              <a:rPr kumimoji="1" lang="zh-CN" altLang="en-US" sz="2400" b="1">
                <a:solidFill>
                  <a:schemeClr val="tx1"/>
                </a:solidFill>
                <a:latin typeface="宋体" panose="02010600030101010101" pitchFamily="2" charset="-122"/>
              </a:rPr>
              <a:t>时间，进程调度算法不宜太复杂。作业调度往往是发生在一个</a:t>
            </a:r>
            <a:r>
              <a:rPr kumimoji="1" lang="en-US" altLang="zh-CN" sz="2400" b="1">
                <a:solidFill>
                  <a:schemeClr val="tx1"/>
                </a:solidFill>
              </a:rPr>
              <a:t>(</a:t>
            </a:r>
            <a:r>
              <a:rPr kumimoji="1" lang="zh-CN" altLang="en-US" sz="2400" b="1">
                <a:solidFill>
                  <a:schemeClr val="tx1"/>
                </a:solidFill>
                <a:latin typeface="宋体" panose="02010600030101010101" pitchFamily="2" charset="-122"/>
              </a:rPr>
              <a:t>批</a:t>
            </a:r>
            <a:r>
              <a:rPr kumimoji="1" lang="en-US" altLang="zh-CN" sz="2400" b="1">
                <a:solidFill>
                  <a:schemeClr val="tx1"/>
                </a:solidFill>
              </a:rPr>
              <a:t>)</a:t>
            </a:r>
            <a:r>
              <a:rPr kumimoji="1" lang="zh-CN" altLang="en-US" sz="2400" b="1">
                <a:solidFill>
                  <a:schemeClr val="tx1"/>
                </a:solidFill>
                <a:latin typeface="宋体" panose="02010600030101010101" pitchFamily="2" charset="-122"/>
              </a:rPr>
              <a:t>作业运行完毕，退出系统，而需要重新调入一个</a:t>
            </a:r>
            <a:r>
              <a:rPr kumimoji="1" lang="en-US" altLang="zh-CN" sz="2400" b="1">
                <a:solidFill>
                  <a:schemeClr val="tx1"/>
                </a:solidFill>
              </a:rPr>
              <a:t>(</a:t>
            </a:r>
            <a:r>
              <a:rPr kumimoji="1" lang="zh-CN" altLang="en-US" sz="2400" b="1">
                <a:solidFill>
                  <a:schemeClr val="tx1"/>
                </a:solidFill>
                <a:latin typeface="宋体" panose="02010600030101010101" pitchFamily="2" charset="-122"/>
              </a:rPr>
              <a:t>批</a:t>
            </a:r>
            <a:r>
              <a:rPr kumimoji="1" lang="en-US" altLang="zh-CN" sz="2400" b="1">
                <a:solidFill>
                  <a:schemeClr val="tx1"/>
                </a:solidFill>
              </a:rPr>
              <a:t>)</a:t>
            </a:r>
            <a:r>
              <a:rPr kumimoji="1" lang="zh-CN" altLang="en-US" sz="2400" b="1">
                <a:solidFill>
                  <a:schemeClr val="tx1"/>
                </a:solidFill>
                <a:latin typeface="宋体" panose="02010600030101010101" pitchFamily="2" charset="-122"/>
              </a:rPr>
              <a:t>作业进入内存时，故</a:t>
            </a:r>
            <a:r>
              <a:rPr kumimoji="1" lang="zh-CN" altLang="en-US" sz="2400" b="1">
                <a:solidFill>
                  <a:srgbClr val="FF0000"/>
                </a:solidFill>
                <a:latin typeface="宋体" panose="02010600030101010101" pitchFamily="2" charset="-122"/>
              </a:rPr>
              <a:t>作业调度的周期较长</a:t>
            </a:r>
            <a:r>
              <a:rPr kumimoji="1" lang="zh-CN" altLang="en-US" sz="2400" b="1">
                <a:solidFill>
                  <a:schemeClr val="tx1"/>
                </a:solidFill>
                <a:latin typeface="宋体" panose="02010600030101010101" pitchFamily="2" charset="-122"/>
              </a:rPr>
              <a:t>，大约几分钟一次，因此把它称为</a:t>
            </a:r>
            <a:r>
              <a:rPr kumimoji="1" lang="zh-CN" altLang="en-US" sz="2400" b="1">
                <a:solidFill>
                  <a:srgbClr val="FF0000"/>
                </a:solidFill>
                <a:latin typeface="宋体" panose="02010600030101010101" pitchFamily="2" charset="-122"/>
              </a:rPr>
              <a:t>长程调度</a:t>
            </a:r>
            <a:r>
              <a:rPr kumimoji="1" lang="zh-CN" altLang="en-US" sz="2400" b="1">
                <a:solidFill>
                  <a:schemeClr val="tx1"/>
                </a:solidFill>
                <a:latin typeface="宋体" panose="02010600030101010101" pitchFamily="2" charset="-122"/>
              </a:rPr>
              <a:t>。由于其运行频率较低，故允许作业调度算法花费较多的时间。</a:t>
            </a:r>
            <a:r>
              <a:rPr kumimoji="1" lang="zh-CN" altLang="en-US" sz="2400" b="1">
                <a:solidFill>
                  <a:srgbClr val="FF0000"/>
                </a:solidFill>
                <a:latin typeface="宋体" panose="02010600030101010101" pitchFamily="2" charset="-122"/>
              </a:rPr>
              <a:t>中级调度</a:t>
            </a:r>
            <a:r>
              <a:rPr kumimoji="1" lang="zh-CN" altLang="en-US" sz="2400" b="1">
                <a:solidFill>
                  <a:schemeClr val="tx1"/>
                </a:solidFill>
                <a:latin typeface="宋体" panose="02010600030101010101" pitchFamily="2" charset="-122"/>
              </a:rPr>
              <a:t>的运行频率基本上介于上述两种调度之间，因此把它称为</a:t>
            </a:r>
            <a:r>
              <a:rPr kumimoji="1" lang="zh-CN" altLang="en-US" sz="2400" b="1">
                <a:solidFill>
                  <a:srgbClr val="FF0000"/>
                </a:solidFill>
                <a:latin typeface="宋体" panose="02010600030101010101" pitchFamily="2" charset="-122"/>
              </a:rPr>
              <a:t>中程调度</a:t>
            </a:r>
            <a:r>
              <a:rPr kumimoji="1" lang="zh-CN" altLang="en-US" sz="2400" b="1">
                <a:solidFill>
                  <a:schemeClr val="tx1"/>
                </a:solidFill>
                <a:latin typeface="宋体" panose="02010600030101010101" pitchFamily="2" charset="-122"/>
              </a:rPr>
              <a:t>。</a:t>
            </a:r>
            <a:r>
              <a:rPr kumimoji="1" lang="zh-CN" altLang="en-US" sz="2400" b="1">
                <a:solidFill>
                  <a:schemeClr val="tx1"/>
                </a:solidFill>
              </a:rPr>
              <a:t> </a:t>
            </a:r>
          </a:p>
        </p:txBody>
      </p:sp>
      <p:sp>
        <p:nvSpPr>
          <p:cNvPr id="50179" name="AutoShape 5">
            <a:hlinkClick r:id="" action="ppaction://hlinkshowjump?jump=firstslide" highlightClick="1"/>
          </p:cNvPr>
          <p:cNvSpPr>
            <a:spLocks noChangeArrowheads="1"/>
          </p:cNvSpPr>
          <p:nvPr/>
        </p:nvSpPr>
        <p:spPr bwMode="auto">
          <a:xfrm>
            <a:off x="8382000" y="6400800"/>
            <a:ext cx="762000" cy="4572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endParaRPr kumimoji="1" lang="zh-CN" altLang="en-US" sz="2400">
              <a:solidFill>
                <a:schemeClr val="tx1"/>
              </a:solidFill>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4"/>
          <p:cNvSpPr txBox="1">
            <a:spLocks noChangeArrowheads="1"/>
          </p:cNvSpPr>
          <p:nvPr/>
        </p:nvSpPr>
        <p:spPr bwMode="auto">
          <a:xfrm>
            <a:off x="2667000" y="5867400"/>
            <a:ext cx="481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kumimoji="1" lang="zh-CN" altLang="en-US" sz="2400">
                <a:solidFill>
                  <a:schemeClr val="tx1"/>
                </a:solidFill>
                <a:latin typeface="宋体" panose="02010600030101010101" pitchFamily="2" charset="-122"/>
              </a:rPr>
              <a:t>图</a:t>
            </a:r>
            <a:r>
              <a:rPr kumimoji="1" lang="en-US" altLang="zh-CN" sz="2400">
                <a:solidFill>
                  <a:schemeClr val="tx1"/>
                </a:solidFill>
              </a:rPr>
              <a:t>3-7  q=1</a:t>
            </a:r>
            <a:r>
              <a:rPr kumimoji="1" lang="zh-CN" altLang="en-US" sz="2400">
                <a:solidFill>
                  <a:schemeClr val="tx1"/>
                </a:solidFill>
                <a:latin typeface="宋体" panose="02010600030101010101" pitchFamily="2" charset="-122"/>
              </a:rPr>
              <a:t>和</a:t>
            </a:r>
            <a:r>
              <a:rPr kumimoji="1" lang="en-US" altLang="zh-CN" sz="2400">
                <a:solidFill>
                  <a:schemeClr val="tx1"/>
                </a:solidFill>
              </a:rPr>
              <a:t>q=4</a:t>
            </a:r>
            <a:r>
              <a:rPr kumimoji="1" lang="zh-CN" altLang="en-US" sz="2400">
                <a:solidFill>
                  <a:schemeClr val="tx1"/>
                </a:solidFill>
                <a:latin typeface="宋体" panose="02010600030101010101" pitchFamily="2" charset="-122"/>
              </a:rPr>
              <a:t>时的进程运行情况</a:t>
            </a:r>
            <a:r>
              <a:rPr kumimoji="1" lang="zh-CN" altLang="en-US" sz="2400">
                <a:solidFill>
                  <a:schemeClr val="tx1"/>
                </a:solidFill>
              </a:rPr>
              <a:t> </a:t>
            </a:r>
          </a:p>
        </p:txBody>
      </p:sp>
      <p:graphicFrame>
        <p:nvGraphicFramePr>
          <p:cNvPr id="87043" name="Object 5"/>
          <p:cNvGraphicFramePr>
            <a:graphicFrameLocks noChangeAspect="1"/>
          </p:cNvGraphicFramePr>
          <p:nvPr/>
        </p:nvGraphicFramePr>
        <p:xfrm>
          <a:off x="304800" y="685800"/>
          <a:ext cx="8458200" cy="5114925"/>
        </p:xfrm>
        <a:graphic>
          <a:graphicData uri="http://schemas.openxmlformats.org/presentationml/2006/ole">
            <mc:AlternateContent xmlns:mc="http://schemas.openxmlformats.org/markup-compatibility/2006">
              <mc:Choice xmlns:v="urn:schemas-microsoft-com:vml" Requires="v">
                <p:oleObj spid="_x0000_s87050" r:id="rId3" imgW="4001156" imgH="2416896" progId="Visio.Drawing.4">
                  <p:embed/>
                </p:oleObj>
              </mc:Choice>
              <mc:Fallback>
                <p:oleObj r:id="rId3" imgW="4001156" imgH="2416896"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685800"/>
                        <a:ext cx="8458200"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body" idx="1"/>
          </p:nvPr>
        </p:nvSpPr>
        <p:spPr>
          <a:xfrm>
            <a:off x="0" y="5013325"/>
            <a:ext cx="9144000" cy="476250"/>
          </a:xfrm>
        </p:spPr>
        <p:txBody>
          <a:bodyPr/>
          <a:lstStyle/>
          <a:p>
            <a:pPr eaLnBrk="1" hangingPunct="1"/>
            <a:r>
              <a:rPr lang="zh-CN" altLang="en-US" smtClean="0"/>
              <a:t>图</a:t>
            </a:r>
            <a:r>
              <a:rPr lang="en-US" altLang="zh-CN" smtClean="0"/>
              <a:t>3-3  q = 1</a:t>
            </a:r>
            <a:r>
              <a:rPr lang="zh-CN" altLang="en-US" smtClean="0"/>
              <a:t>和</a:t>
            </a:r>
            <a:r>
              <a:rPr lang="en-US" altLang="zh-CN" smtClean="0"/>
              <a:t>q = 4</a:t>
            </a:r>
            <a:r>
              <a:rPr lang="zh-CN" altLang="en-US" smtClean="0"/>
              <a:t>时进程的周转时间</a:t>
            </a:r>
          </a:p>
        </p:txBody>
      </p:sp>
      <p:pic>
        <p:nvPicPr>
          <p:cNvPr id="88067" name="Picture 4"/>
          <p:cNvPicPr>
            <a:picLocks noGrp="1" noChangeAspect="1" noChangeArrowheads="1"/>
          </p:cNvPicPr>
          <p:nvPr>
            <p:ph type="title"/>
          </p:nvPr>
        </p:nvPicPr>
        <p:blipFill>
          <a:blip r:embed="rId2" cstate="print">
            <a:extLst>
              <a:ext uri="{28A0092B-C50C-407E-A947-70E740481C1C}">
                <a14:useLocalDpi xmlns:a14="http://schemas.microsoft.com/office/drawing/2010/main" val="0"/>
              </a:ext>
            </a:extLst>
          </a:blip>
          <a:srcRect/>
          <a:stretch>
            <a:fillRect/>
          </a:stretch>
        </p:blipFill>
        <p:spPr>
          <a:xfrm>
            <a:off x="395288" y="1628775"/>
            <a:ext cx="8353425" cy="2768600"/>
          </a:xfrm>
          <a:noFill/>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68313" y="692150"/>
            <a:ext cx="8496300" cy="5545138"/>
          </a:xfrm>
        </p:spPr>
        <p:txBody>
          <a:bodyPr/>
          <a:lstStyle/>
          <a:p>
            <a:pPr eaLnBrk="1" hangingPunct="1">
              <a:lnSpc>
                <a:spcPct val="140000"/>
              </a:lnSpc>
            </a:pPr>
            <a:r>
              <a:rPr lang="en-US" altLang="zh-CN" smtClean="0">
                <a:latin typeface="黑体" panose="02010609060101010101" pitchFamily="49" charset="-122"/>
                <a:ea typeface="黑体" panose="02010609060101010101" pitchFamily="49" charset="-122"/>
              </a:rPr>
              <a:t>3.3.3  </a:t>
            </a:r>
            <a:r>
              <a:rPr lang="zh-CN" altLang="en-US" smtClean="0">
                <a:latin typeface="黑体" panose="02010609060101010101" pitchFamily="49" charset="-122"/>
                <a:ea typeface="黑体" panose="02010609060101010101" pitchFamily="49" charset="-122"/>
              </a:rPr>
              <a:t>优先级调度算法</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en-US" altLang="zh-CN" smtClean="0">
                <a:latin typeface="黑体" panose="02010609060101010101" pitchFamily="49" charset="-122"/>
                <a:ea typeface="黑体" panose="02010609060101010101" pitchFamily="49" charset="-122"/>
              </a:rPr>
              <a:t>1. </a:t>
            </a:r>
            <a:r>
              <a:rPr lang="zh-CN" altLang="en-US" smtClean="0">
                <a:latin typeface="黑体" panose="02010609060101010101" pitchFamily="49" charset="-122"/>
                <a:ea typeface="黑体" panose="02010609060101010101" pitchFamily="49" charset="-122"/>
              </a:rPr>
              <a:t>优先级调度算法的类型</a:t>
            </a:r>
            <a:r>
              <a:rPr lang="zh-CN" altLang="en-US" smtClean="0"/>
              <a:t/>
            </a:r>
            <a:br>
              <a:rPr lang="zh-CN" altLang="en-US" smtClean="0"/>
            </a:br>
            <a:r>
              <a:rPr lang="zh-CN" altLang="en-US" smtClean="0"/>
              <a:t>　　</a:t>
            </a:r>
            <a:r>
              <a:rPr lang="en-US" altLang="zh-CN" smtClean="0"/>
              <a:t>(1) </a:t>
            </a:r>
            <a:r>
              <a:rPr lang="zh-CN" altLang="en-US" smtClean="0"/>
              <a:t>非抢占式优先级调度算法。</a:t>
            </a:r>
            <a:r>
              <a:rPr lang="en-US" altLang="zh-CN" smtClean="0"/>
              <a:t/>
            </a:r>
            <a:br>
              <a:rPr lang="en-US" altLang="zh-CN" smtClean="0"/>
            </a:br>
            <a:r>
              <a:rPr lang="en-US" altLang="zh-CN" smtClean="0"/>
              <a:t>     </a:t>
            </a:r>
            <a:r>
              <a:rPr lang="zh-CN" altLang="en-US" smtClean="0">
                <a:ea typeface="黑体" panose="02010609060101010101" pitchFamily="49" charset="-122"/>
              </a:rPr>
              <a:t>系统一旦把处理机分配给</a:t>
            </a:r>
            <a:r>
              <a:rPr lang="zh-CN" altLang="en-US" smtClean="0">
                <a:solidFill>
                  <a:srgbClr val="FF0000"/>
                </a:solidFill>
                <a:ea typeface="黑体" panose="02010609060101010101" pitchFamily="49" charset="-122"/>
              </a:rPr>
              <a:t>就绪队列中优先权最高的进程后，该进程便一直执行下去，直至完成</a:t>
            </a:r>
            <a:r>
              <a:rPr lang="zh-CN" altLang="en-US" smtClean="0">
                <a:ea typeface="黑体" panose="02010609060101010101" pitchFamily="49" charset="-122"/>
              </a:rPr>
              <a:t>； 或因发生某事件使该进程放弃处理机时，系统方可再将处理机重新分配给另一优先权最高的进程。这种调度算法主要用于批处理系统中；也可用于某些对实时性要求不严的实时系统中</a:t>
            </a:r>
            <a:r>
              <a:rPr lang="zh-CN" altLang="en-US" smtClean="0"/>
              <a:t/>
            </a:r>
            <a:br>
              <a:rPr lang="zh-CN" altLang="en-US" smtClean="0"/>
            </a:br>
            <a:r>
              <a:rPr lang="zh-CN" altLang="en-US" smtClean="0"/>
              <a:t>　　</a:t>
            </a:r>
          </a:p>
        </p:txBody>
      </p:sp>
      <p:sp>
        <p:nvSpPr>
          <p:cNvPr id="89091"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457200" y="609600"/>
            <a:ext cx="8229600" cy="581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19138"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pPr>
            <a:r>
              <a:rPr kumimoji="1" lang="en-US" altLang="zh-CN" sz="2800">
                <a:solidFill>
                  <a:schemeClr val="tx1"/>
                </a:solidFill>
                <a:ea typeface="黑体" panose="02010609060101010101" pitchFamily="49" charset="-122"/>
              </a:rPr>
              <a:t>  (2) </a:t>
            </a:r>
            <a:r>
              <a:rPr kumimoji="1" lang="zh-CN" altLang="en-US" sz="2800">
                <a:solidFill>
                  <a:schemeClr val="tx1"/>
                </a:solidFill>
                <a:ea typeface="黑体" panose="02010609060101010101" pitchFamily="49" charset="-122"/>
              </a:rPr>
              <a:t>抢占式优先权调度算法</a:t>
            </a:r>
          </a:p>
          <a:p>
            <a:pPr algn="just" eaLnBrk="1" hangingPunct="1">
              <a:lnSpc>
                <a:spcPct val="130000"/>
              </a:lnSpc>
              <a:spcBef>
                <a:spcPct val="20000"/>
              </a:spcBef>
            </a:pPr>
            <a:r>
              <a:rPr kumimoji="1" lang="zh-CN" altLang="en-US" sz="2800">
                <a:solidFill>
                  <a:schemeClr val="tx1"/>
                </a:solidFill>
                <a:ea typeface="黑体" panose="02010609060101010101" pitchFamily="49" charset="-122"/>
              </a:rPr>
              <a:t>系统把处理机分配给优先权最高的进程，使之执行。但在其执行期间，只要又出现了另一个其优先权更高的进程，进程调度程序就立即停止当前进程</a:t>
            </a:r>
            <a:r>
              <a:rPr kumimoji="1" lang="en-US" altLang="zh-CN" sz="2800">
                <a:solidFill>
                  <a:schemeClr val="tx1"/>
                </a:solidFill>
                <a:ea typeface="黑体" panose="02010609060101010101" pitchFamily="49" charset="-122"/>
              </a:rPr>
              <a:t>(</a:t>
            </a:r>
            <a:r>
              <a:rPr kumimoji="1" lang="zh-CN" altLang="en-US" sz="2800">
                <a:solidFill>
                  <a:schemeClr val="tx1"/>
                </a:solidFill>
                <a:ea typeface="黑体" panose="02010609060101010101" pitchFamily="49" charset="-122"/>
              </a:rPr>
              <a:t>原优先权最高的进程</a:t>
            </a:r>
            <a:r>
              <a:rPr kumimoji="1" lang="en-US" altLang="zh-CN" sz="2800">
                <a:solidFill>
                  <a:schemeClr val="tx1"/>
                </a:solidFill>
                <a:ea typeface="黑体" panose="02010609060101010101" pitchFamily="49" charset="-122"/>
              </a:rPr>
              <a:t>)</a:t>
            </a:r>
            <a:r>
              <a:rPr kumimoji="1" lang="zh-CN" altLang="en-US" sz="2800">
                <a:solidFill>
                  <a:schemeClr val="tx1"/>
                </a:solidFill>
                <a:ea typeface="黑体" panose="02010609060101010101" pitchFamily="49" charset="-122"/>
              </a:rPr>
              <a:t>的执行，重新将处理机分配给新到的优先权最高的进程。</a:t>
            </a:r>
          </a:p>
          <a:p>
            <a:pPr algn="just" eaLnBrk="1" hangingPunct="1">
              <a:lnSpc>
                <a:spcPct val="130000"/>
              </a:lnSpc>
              <a:spcBef>
                <a:spcPct val="20000"/>
              </a:spcBef>
            </a:pPr>
            <a:r>
              <a:rPr kumimoji="1" lang="zh-CN" altLang="en-US" sz="2800">
                <a:solidFill>
                  <a:schemeClr val="tx1"/>
                </a:solidFill>
                <a:ea typeface="黑体" panose="02010609060101010101" pitchFamily="49" charset="-122"/>
              </a:rPr>
              <a:t>显然，这种抢占式的优先权调度算法，能更好地满足紧迫作业的要求，故而常用于要求比较严格的实时系统中， 以及对性能要求较高的批处理和分时系统中。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diamond(in)">
                                      <p:cBhvr>
                                        <p:cTn id="7" dur="2000"/>
                                        <p:tgtEl>
                                          <p:spTgt spid="194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9460">
                                            <p:txEl>
                                              <p:pRg st="1" end="1"/>
                                            </p:txEl>
                                          </p:spTgt>
                                        </p:tgtEl>
                                        <p:attrNameLst>
                                          <p:attrName>style.visibility</p:attrName>
                                        </p:attrNameLst>
                                      </p:cBhvr>
                                      <p:to>
                                        <p:strVal val="visible"/>
                                      </p:to>
                                    </p:set>
                                    <p:animEffect transition="in" filter="diamond(in)">
                                      <p:cBhvr>
                                        <p:cTn id="12" dur="2000"/>
                                        <p:tgtEl>
                                          <p:spTgt spid="194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19460">
                                            <p:txEl>
                                              <p:pRg st="2" end="2"/>
                                            </p:txEl>
                                          </p:spTgt>
                                        </p:tgtEl>
                                        <p:attrNameLst>
                                          <p:attrName>style.visibility</p:attrName>
                                        </p:attrNameLst>
                                      </p:cBhvr>
                                      <p:to>
                                        <p:strVal val="visible"/>
                                      </p:to>
                                    </p:set>
                                    <p:animEffect transition="in" filter="diamond(in)">
                                      <p:cBhvr>
                                        <p:cTn id="17" dur="2000"/>
                                        <p:tgtEl>
                                          <p:spTgt spid="194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lnSpc>
                <a:spcPct val="140000"/>
              </a:lnSpc>
            </a:pPr>
            <a:r>
              <a:rPr lang="zh-CN" altLang="en-US" smtClean="0"/>
              <a:t>　　</a:t>
            </a:r>
            <a:r>
              <a:rPr lang="en-US" altLang="zh-CN" smtClean="0">
                <a:latin typeface="黑体" panose="02010609060101010101" pitchFamily="49" charset="-122"/>
                <a:ea typeface="黑体" panose="02010609060101010101" pitchFamily="49" charset="-122"/>
              </a:rPr>
              <a:t>2. </a:t>
            </a:r>
            <a:r>
              <a:rPr lang="zh-CN" altLang="en-US" smtClean="0">
                <a:latin typeface="黑体" panose="02010609060101010101" pitchFamily="49" charset="-122"/>
                <a:ea typeface="黑体" panose="02010609060101010101" pitchFamily="49" charset="-122"/>
              </a:rPr>
              <a:t>优先级的类型</a:t>
            </a:r>
            <a:r>
              <a:rPr lang="zh-CN" altLang="en-US" smtClean="0"/>
              <a:t/>
            </a:r>
            <a:br>
              <a:rPr lang="zh-CN" altLang="en-US" smtClean="0"/>
            </a:br>
            <a:r>
              <a:rPr lang="zh-CN" altLang="en-US" smtClean="0"/>
              <a:t>　　</a:t>
            </a:r>
            <a:r>
              <a:rPr lang="en-US" altLang="zh-CN" smtClean="0"/>
              <a:t>1) </a:t>
            </a:r>
            <a:r>
              <a:rPr lang="zh-CN" altLang="en-US" smtClean="0"/>
              <a:t>静态优先级</a:t>
            </a:r>
            <a:br>
              <a:rPr lang="zh-CN" altLang="en-US" smtClean="0"/>
            </a:br>
            <a:r>
              <a:rPr lang="zh-CN" altLang="en-US" smtClean="0"/>
              <a:t>　　静态优先级是在创建进程时确定的，在进程的整个运行期间保持不变。优先级是利用某一范围内的一个整数来表示的，例如</a:t>
            </a:r>
            <a:r>
              <a:rPr lang="en-US" altLang="zh-CN" smtClean="0"/>
              <a:t>0</a:t>
            </a:r>
            <a:r>
              <a:rPr lang="zh-CN" altLang="en-US" smtClean="0"/>
              <a:t>～</a:t>
            </a:r>
            <a:r>
              <a:rPr lang="en-US" altLang="zh-CN" smtClean="0"/>
              <a:t>255</a:t>
            </a:r>
            <a:r>
              <a:rPr lang="zh-CN" altLang="en-US" smtClean="0"/>
              <a:t>中的某一整数，又把该整数称为优先数。</a:t>
            </a:r>
          </a:p>
        </p:txBody>
      </p:sp>
      <p:sp>
        <p:nvSpPr>
          <p:cNvPr id="91139"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4"/>
          <p:cNvSpPr txBox="1">
            <a:spLocks noChangeArrowheads="1"/>
          </p:cNvSpPr>
          <p:nvPr/>
        </p:nvSpPr>
        <p:spPr bwMode="auto">
          <a:xfrm>
            <a:off x="755650" y="765175"/>
            <a:ext cx="7777163"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719138"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lnSpc>
                <a:spcPct val="130000"/>
              </a:lnSpc>
            </a:pPr>
            <a:r>
              <a:rPr kumimoji="1" lang="zh-CN" altLang="en-US" sz="2800">
                <a:solidFill>
                  <a:schemeClr val="tx1"/>
                </a:solidFill>
                <a:ea typeface="黑体" panose="02010609060101010101" pitchFamily="49" charset="-122"/>
              </a:rPr>
              <a:t>确定进程优先权的依据有如下三个方面：</a:t>
            </a:r>
          </a:p>
          <a:p>
            <a:pPr algn="l" eaLnBrk="1" hangingPunct="1">
              <a:lnSpc>
                <a:spcPct val="130000"/>
              </a:lnSpc>
            </a:pPr>
            <a:r>
              <a:rPr kumimoji="1" lang="en-US" altLang="en-US" sz="2400">
                <a:solidFill>
                  <a:schemeClr val="tx1"/>
                </a:solidFill>
              </a:rPr>
              <a:t>①</a:t>
            </a:r>
            <a:r>
              <a:rPr kumimoji="1" lang="zh-CN" altLang="en-US" sz="2400">
                <a:solidFill>
                  <a:schemeClr val="tx1"/>
                </a:solidFill>
              </a:rPr>
              <a:t> </a:t>
            </a:r>
            <a:r>
              <a:rPr kumimoji="1" lang="zh-CN" altLang="en-US" sz="2800">
                <a:solidFill>
                  <a:schemeClr val="tx1"/>
                </a:solidFill>
                <a:ea typeface="黑体" panose="02010609060101010101" pitchFamily="49" charset="-122"/>
              </a:rPr>
              <a:t>进程类型。 系统进程的优先权高于一般用户进程的优先权。</a:t>
            </a:r>
          </a:p>
          <a:p>
            <a:pPr algn="l" eaLnBrk="1" hangingPunct="1">
              <a:lnSpc>
                <a:spcPct val="130000"/>
              </a:lnSpc>
            </a:pPr>
            <a:r>
              <a:rPr kumimoji="1" lang="en-US" altLang="en-US" sz="2400">
                <a:solidFill>
                  <a:schemeClr val="tx1"/>
                </a:solidFill>
              </a:rPr>
              <a:t>②</a:t>
            </a:r>
            <a:r>
              <a:rPr kumimoji="1" lang="zh-CN" altLang="en-US" sz="2400">
                <a:solidFill>
                  <a:schemeClr val="tx1"/>
                </a:solidFill>
              </a:rPr>
              <a:t> </a:t>
            </a:r>
            <a:r>
              <a:rPr kumimoji="1" lang="zh-CN" altLang="en-US" sz="2800">
                <a:solidFill>
                  <a:schemeClr val="tx1"/>
                </a:solidFill>
                <a:ea typeface="黑体" panose="02010609060101010101" pitchFamily="49" charset="-122"/>
              </a:rPr>
              <a:t>进程对资源的需求。 估计运行时间和内存需要量少的进程应赋予较高的优先权。</a:t>
            </a:r>
          </a:p>
          <a:p>
            <a:pPr algn="l" eaLnBrk="1" hangingPunct="1">
              <a:lnSpc>
                <a:spcPct val="130000"/>
              </a:lnSpc>
            </a:pPr>
            <a:r>
              <a:rPr kumimoji="1" lang="en-US" altLang="en-US" sz="2400">
                <a:solidFill>
                  <a:schemeClr val="tx1"/>
                </a:solidFill>
              </a:rPr>
              <a:t>③</a:t>
            </a:r>
            <a:r>
              <a:rPr kumimoji="1" lang="zh-CN" altLang="en-US" sz="2400">
                <a:solidFill>
                  <a:schemeClr val="tx1"/>
                </a:solidFill>
              </a:rPr>
              <a:t> </a:t>
            </a:r>
            <a:r>
              <a:rPr kumimoji="1" lang="zh-CN" altLang="en-US" sz="2800">
                <a:solidFill>
                  <a:schemeClr val="tx1"/>
                </a:solidFill>
                <a:ea typeface="黑体" panose="02010609060101010101" pitchFamily="49" charset="-122"/>
              </a:rPr>
              <a:t>用户要求。 由用户进程的紧迫程度及用户所付费用的多少来确定优先权的。</a:t>
            </a:r>
          </a:p>
          <a:p>
            <a:pPr algn="l" eaLnBrk="1" hangingPunct="1">
              <a:lnSpc>
                <a:spcPct val="130000"/>
              </a:lnSpc>
            </a:pPr>
            <a:r>
              <a:rPr kumimoji="1" lang="zh-CN" altLang="en-US" sz="2800">
                <a:solidFill>
                  <a:schemeClr val="tx1"/>
                </a:solidFill>
                <a:ea typeface="黑体" panose="02010609060101010101" pitchFamily="49" charset="-122"/>
              </a:rPr>
              <a:t>静态优先权简单易行，系统开销小，但不够精确，可能出现低优先权作业长期不被调度。故静态优先权用在要求不高的系统中。</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Effect transition="in" filter="diamond(in)">
                                      <p:cBhvr>
                                        <p:cTn id="7" dur="2000"/>
                                        <p:tgtEl>
                                          <p:spTgt spid="215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1508">
                                            <p:txEl>
                                              <p:pRg st="1" end="1"/>
                                            </p:txEl>
                                          </p:spTgt>
                                        </p:tgtEl>
                                        <p:attrNameLst>
                                          <p:attrName>style.visibility</p:attrName>
                                        </p:attrNameLst>
                                      </p:cBhvr>
                                      <p:to>
                                        <p:strVal val="visible"/>
                                      </p:to>
                                    </p:set>
                                    <p:animEffect transition="in" filter="box(in)">
                                      <p:cBhvr>
                                        <p:cTn id="12" dur="500"/>
                                        <p:tgtEl>
                                          <p:spTgt spid="215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1508">
                                            <p:txEl>
                                              <p:pRg st="2" end="2"/>
                                            </p:txEl>
                                          </p:spTgt>
                                        </p:tgtEl>
                                        <p:attrNameLst>
                                          <p:attrName>style.visibility</p:attrName>
                                        </p:attrNameLst>
                                      </p:cBhvr>
                                      <p:to>
                                        <p:strVal val="visible"/>
                                      </p:to>
                                    </p:set>
                                    <p:animEffect transition="in" filter="box(in)">
                                      <p:cBhvr>
                                        <p:cTn id="17" dur="500"/>
                                        <p:tgtEl>
                                          <p:spTgt spid="215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1508">
                                            <p:txEl>
                                              <p:pRg st="3" end="3"/>
                                            </p:txEl>
                                          </p:spTgt>
                                        </p:tgtEl>
                                        <p:attrNameLst>
                                          <p:attrName>style.visibility</p:attrName>
                                        </p:attrNameLst>
                                      </p:cBhvr>
                                      <p:to>
                                        <p:strVal val="visible"/>
                                      </p:to>
                                    </p:set>
                                    <p:animEffect transition="in" filter="box(in)">
                                      <p:cBhvr>
                                        <p:cTn id="22" dur="500"/>
                                        <p:tgtEl>
                                          <p:spTgt spid="2150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1508">
                                            <p:txEl>
                                              <p:pRg st="4" end="4"/>
                                            </p:txEl>
                                          </p:spTgt>
                                        </p:tgtEl>
                                        <p:attrNameLst>
                                          <p:attrName>style.visibility</p:attrName>
                                        </p:attrNameLst>
                                      </p:cBhvr>
                                      <p:to>
                                        <p:strVal val="visible"/>
                                      </p:to>
                                    </p:set>
                                    <p:animEffect transition="in" filter="box(in)">
                                      <p:cBhvr>
                                        <p:cTn id="27" dur="500"/>
                                        <p:tgtEl>
                                          <p:spTgt spid="215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1028"/>
          <p:cNvSpPr txBox="1">
            <a:spLocks noChangeArrowheads="1"/>
          </p:cNvSpPr>
          <p:nvPr/>
        </p:nvSpPr>
        <p:spPr bwMode="auto">
          <a:xfrm>
            <a:off x="250825" y="476250"/>
            <a:ext cx="8588375" cy="594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pPr>
            <a:r>
              <a:rPr kumimoji="1" lang="en-US" altLang="zh-CN" sz="2800">
                <a:solidFill>
                  <a:schemeClr val="tx1"/>
                </a:solidFill>
                <a:ea typeface="黑体" panose="02010609060101010101" pitchFamily="49" charset="-122"/>
              </a:rPr>
              <a:t>        2) </a:t>
            </a:r>
            <a:r>
              <a:rPr kumimoji="1" lang="zh-CN" altLang="en-US" sz="2800">
                <a:solidFill>
                  <a:schemeClr val="tx1"/>
                </a:solidFill>
                <a:ea typeface="黑体" panose="02010609060101010101" pitchFamily="49" charset="-122"/>
              </a:rPr>
              <a:t>动态优先权</a:t>
            </a:r>
          </a:p>
          <a:p>
            <a:pPr algn="just" eaLnBrk="1" hangingPunct="1">
              <a:lnSpc>
                <a:spcPct val="120000"/>
              </a:lnSpc>
              <a:spcBef>
                <a:spcPct val="50000"/>
              </a:spcBef>
            </a:pPr>
            <a:r>
              <a:rPr kumimoji="1" lang="zh-CN" altLang="en-US" sz="2800">
                <a:solidFill>
                  <a:schemeClr val="tx1"/>
                </a:solidFill>
                <a:ea typeface="黑体" panose="02010609060101010101" pitchFamily="49" charset="-122"/>
              </a:rPr>
              <a:t>        </a:t>
            </a:r>
            <a:r>
              <a:rPr kumimoji="1" lang="zh-CN" altLang="en-US" sz="2800">
                <a:solidFill>
                  <a:srgbClr val="FF0000"/>
                </a:solidFill>
                <a:ea typeface="黑体" panose="02010609060101010101" pitchFamily="49" charset="-122"/>
              </a:rPr>
              <a:t>动态优先权是指在创建进程时所赋予的优先权，是可以随进程的推进或随其等待时间的增加而改变的，以便获得更好的调度性能。</a:t>
            </a:r>
            <a:r>
              <a:rPr kumimoji="1" lang="zh-CN" altLang="en-US" sz="2800">
                <a:solidFill>
                  <a:schemeClr val="tx1"/>
                </a:solidFill>
                <a:ea typeface="黑体" panose="02010609060101010101" pitchFamily="49" charset="-122"/>
              </a:rPr>
              <a:t>例如，我们可以规定，在就绪队列中的进程，随其等待时间的增长，其优先权以速率</a:t>
            </a:r>
            <a:r>
              <a:rPr kumimoji="1" lang="en-US" altLang="zh-CN" sz="2800">
                <a:solidFill>
                  <a:schemeClr val="tx1"/>
                </a:solidFill>
                <a:ea typeface="黑体" panose="02010609060101010101" pitchFamily="49" charset="-122"/>
              </a:rPr>
              <a:t>a</a:t>
            </a:r>
            <a:r>
              <a:rPr kumimoji="1" lang="zh-CN" altLang="en-US" sz="2800">
                <a:solidFill>
                  <a:schemeClr val="tx1"/>
                </a:solidFill>
                <a:ea typeface="黑体" panose="02010609060101010101" pitchFamily="49" charset="-122"/>
              </a:rPr>
              <a:t>提高。如：若所有的就绪进程具有各不相同的优先权初值，那么，对于优先权初值低的进程，在等待了足够的时间后，其优先权便可能升为最高，从而可以获得处理机。当采用抢占式优先权调度算法时，如果再规定当前进程的优先权以速率</a:t>
            </a:r>
            <a:r>
              <a:rPr kumimoji="1" lang="en-US" altLang="zh-CN" sz="2800">
                <a:solidFill>
                  <a:schemeClr val="tx1"/>
                </a:solidFill>
                <a:ea typeface="黑体" panose="02010609060101010101" pitchFamily="49" charset="-122"/>
              </a:rPr>
              <a:t>b</a:t>
            </a:r>
            <a:r>
              <a:rPr kumimoji="1" lang="zh-CN" altLang="en-US" sz="2800">
                <a:solidFill>
                  <a:schemeClr val="tx1"/>
                </a:solidFill>
                <a:ea typeface="黑体" panose="02010609060101010101" pitchFamily="49" charset="-122"/>
              </a:rPr>
              <a:t>下降，则可防止一个长作业长期地垄断处理机。 </a:t>
            </a: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lnSpc>
                <a:spcPct val="140000"/>
              </a:lnSpc>
            </a:pPr>
            <a:r>
              <a:rPr lang="en-US" altLang="zh-CN" b="1" smtClean="0">
                <a:latin typeface="黑体" panose="02010609060101010101" pitchFamily="49" charset="-122"/>
                <a:ea typeface="黑体" panose="02010609060101010101" pitchFamily="49" charset="-122"/>
              </a:rPr>
              <a:t>3.3.4  </a:t>
            </a:r>
            <a:r>
              <a:rPr lang="zh-CN" altLang="en-US" b="1" smtClean="0">
                <a:latin typeface="黑体" panose="02010609060101010101" pitchFamily="49" charset="-122"/>
                <a:ea typeface="黑体" panose="02010609060101010101" pitchFamily="49" charset="-122"/>
              </a:rPr>
              <a:t>多队列调度算法</a:t>
            </a:r>
            <a:br>
              <a:rPr lang="zh-CN" altLang="en-US" b="1" smtClean="0">
                <a:latin typeface="黑体" panose="02010609060101010101" pitchFamily="49" charset="-122"/>
                <a:ea typeface="黑体" panose="02010609060101010101" pitchFamily="49" charset="-122"/>
              </a:rPr>
            </a:br>
            <a:r>
              <a:rPr lang="zh-CN" altLang="en-US" b="1" smtClean="0">
                <a:latin typeface="黑体" panose="02010609060101010101" pitchFamily="49" charset="-122"/>
                <a:ea typeface="黑体" panose="02010609060101010101" pitchFamily="49" charset="-122"/>
              </a:rPr>
              <a:t>　　</a:t>
            </a:r>
            <a:r>
              <a:rPr lang="zh-CN" altLang="en-US" b="1" smtClean="0"/>
              <a:t>如前所述的各种调度算法，尤其在应用于进程调度时，由于系统中仅设置一个进程的就绪队列，即低级调度算法是固定的、单一的，无法满足系统中不同用户对进程调度策略的不同要求，在多处理机系统中，这种单一调度策略实现机制的缺点更显突出，由此，多级队列调度算法能够在一定程度上弥补这一缺点。</a:t>
            </a:r>
            <a:r>
              <a:rPr lang="en-US" altLang="zh-CN" b="1" smtClean="0"/>
              <a:t/>
            </a:r>
            <a:br>
              <a:rPr lang="en-US" altLang="zh-CN" b="1" smtClean="0"/>
            </a:br>
            <a:r>
              <a:rPr lang="en-US" altLang="zh-CN" b="1" smtClean="0">
                <a:solidFill>
                  <a:srgbClr val="FF0000"/>
                </a:solidFill>
              </a:rPr>
              <a:t>      </a:t>
            </a:r>
            <a:r>
              <a:rPr lang="zh-CN" altLang="en-US" b="1" smtClean="0">
                <a:solidFill>
                  <a:srgbClr val="FF0000"/>
                </a:solidFill>
              </a:rPr>
              <a:t>设置多个就绪队列，为每个队列实施不同的调度算法，系统针对不同用户进程的需求，提供多种调度策略。</a:t>
            </a:r>
          </a:p>
        </p:txBody>
      </p:sp>
      <p:sp>
        <p:nvSpPr>
          <p:cNvPr id="94211"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lnSpc>
                <a:spcPct val="140000"/>
              </a:lnSpc>
            </a:pPr>
            <a:r>
              <a:rPr lang="en-US" altLang="zh-CN" smtClean="0">
                <a:latin typeface="黑体" panose="02010609060101010101" pitchFamily="49" charset="-122"/>
                <a:ea typeface="黑体" panose="02010609060101010101" pitchFamily="49" charset="-122"/>
              </a:rPr>
              <a:t>3.3.5  </a:t>
            </a:r>
            <a:r>
              <a:rPr lang="zh-CN" altLang="en-US" smtClean="0">
                <a:latin typeface="黑体" panose="02010609060101010101" pitchFamily="49" charset="-122"/>
                <a:ea typeface="黑体" panose="02010609060101010101" pitchFamily="49" charset="-122"/>
              </a:rPr>
              <a:t>多级反馈队列</a:t>
            </a:r>
            <a:r>
              <a:rPr lang="en-US" altLang="zh-CN" smtClean="0">
                <a:latin typeface="黑体" panose="02010609060101010101" pitchFamily="49" charset="-122"/>
                <a:ea typeface="黑体" panose="02010609060101010101" pitchFamily="49" charset="-122"/>
              </a:rPr>
              <a:t>(multileved feedback queue)</a:t>
            </a:r>
            <a:r>
              <a:rPr lang="zh-CN" altLang="en-US" smtClean="0">
                <a:latin typeface="黑体" panose="02010609060101010101" pitchFamily="49" charset="-122"/>
                <a:ea typeface="黑体" panose="02010609060101010101" pitchFamily="49" charset="-122"/>
              </a:rPr>
              <a:t>调度算法  </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en-US" altLang="zh-CN" smtClean="0">
                <a:latin typeface="黑体" panose="02010609060101010101" pitchFamily="49" charset="-122"/>
                <a:ea typeface="黑体" panose="02010609060101010101" pitchFamily="49" charset="-122"/>
              </a:rPr>
              <a:t>1. </a:t>
            </a:r>
            <a:r>
              <a:rPr lang="zh-CN" altLang="en-US" smtClean="0">
                <a:latin typeface="黑体" panose="02010609060101010101" pitchFamily="49" charset="-122"/>
                <a:ea typeface="黑体" panose="02010609060101010101" pitchFamily="49" charset="-122"/>
              </a:rPr>
              <a:t>调度机制</a:t>
            </a:r>
            <a:br>
              <a:rPr lang="zh-CN" altLang="en-US" smtClean="0">
                <a:latin typeface="黑体" panose="02010609060101010101" pitchFamily="49" charset="-122"/>
                <a:ea typeface="黑体" panose="02010609060101010101" pitchFamily="49" charset="-122"/>
              </a:rPr>
            </a:br>
            <a:r>
              <a:rPr lang="zh-CN" altLang="en-US" smtClean="0"/>
              <a:t>　　多级反馈队列调度算法的调度机制可描述如下：</a:t>
            </a:r>
            <a:br>
              <a:rPr lang="zh-CN" altLang="en-US" smtClean="0"/>
            </a:br>
            <a:r>
              <a:rPr lang="zh-CN" altLang="en-US" smtClean="0"/>
              <a:t>　　</a:t>
            </a:r>
            <a:r>
              <a:rPr lang="en-US" altLang="zh-CN" smtClean="0"/>
              <a:t>(1) </a:t>
            </a:r>
            <a:r>
              <a:rPr lang="zh-CN" altLang="en-US" smtClean="0"/>
              <a:t>设置多个就绪队列。 </a:t>
            </a:r>
            <a:br>
              <a:rPr lang="zh-CN" altLang="en-US" smtClean="0"/>
            </a:br>
            <a:r>
              <a:rPr lang="zh-CN" altLang="en-US" smtClean="0"/>
              <a:t>　　图</a:t>
            </a:r>
            <a:r>
              <a:rPr lang="en-US" altLang="zh-CN" smtClean="0"/>
              <a:t>3-4</a:t>
            </a:r>
            <a:r>
              <a:rPr lang="zh-CN" altLang="en-US" smtClean="0"/>
              <a:t>是多级反馈队列算法的示意图。</a:t>
            </a:r>
          </a:p>
        </p:txBody>
      </p:sp>
      <p:sp>
        <p:nvSpPr>
          <p:cNvPr id="95235"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5"/>
          <p:cNvSpPr txBox="1">
            <a:spLocks noChangeArrowheads="1"/>
          </p:cNvSpPr>
          <p:nvPr/>
        </p:nvSpPr>
        <p:spPr bwMode="auto">
          <a:xfrm>
            <a:off x="539750" y="1412875"/>
            <a:ext cx="8001000" cy="359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pPr>
            <a:r>
              <a:rPr kumimoji="1" lang="en-US" altLang="zh-CN" sz="2400">
                <a:solidFill>
                  <a:schemeClr val="tx1"/>
                </a:solidFill>
                <a:ea typeface="黑体" panose="02010609060101010101" pitchFamily="49" charset="-122"/>
              </a:rPr>
              <a:t>       1) </a:t>
            </a:r>
            <a:r>
              <a:rPr kumimoji="1" lang="zh-CN" altLang="en-US" sz="2400">
                <a:solidFill>
                  <a:schemeClr val="tx1"/>
                </a:solidFill>
                <a:ea typeface="黑体" panose="02010609060101010101" pitchFamily="49" charset="-122"/>
              </a:rPr>
              <a:t>应设置多个就绪队列，并为各个队列赋予不同的优先级。 </a:t>
            </a:r>
            <a:r>
              <a:rPr kumimoji="1" lang="zh-CN" altLang="en-US" sz="2400">
                <a:solidFill>
                  <a:srgbClr val="0000FF"/>
                </a:solidFill>
                <a:ea typeface="黑体" panose="02010609060101010101" pitchFamily="49" charset="-122"/>
              </a:rPr>
              <a:t>第一个队列的优先级最高，第二个队列次之，其余各队列的优先权逐个降低。</a:t>
            </a:r>
            <a:r>
              <a:rPr kumimoji="1" lang="zh-CN" altLang="en-US" sz="2400">
                <a:solidFill>
                  <a:schemeClr val="tx1"/>
                </a:solidFill>
                <a:ea typeface="黑体" panose="02010609060101010101" pitchFamily="49" charset="-122"/>
              </a:rPr>
              <a:t>该算法赋予各个队列中进程执行时间片的大小也各不相同，在优先权愈高的队列中，为每个进程所规定的执行时间片就愈小。例如，第二个队列的时间片要比第一个队列的时间片长一倍，</a:t>
            </a:r>
            <a:r>
              <a:rPr kumimoji="1" lang="en-US" altLang="zh-CN" sz="2400">
                <a:solidFill>
                  <a:schemeClr val="tx1"/>
                </a:solidFill>
                <a:latin typeface="Courier New" panose="02070309020205020404" pitchFamily="49" charset="0"/>
                <a:ea typeface="黑体" panose="02010609060101010101" pitchFamily="49" charset="-122"/>
              </a:rPr>
              <a:t>……</a:t>
            </a:r>
            <a:r>
              <a:rPr kumimoji="1" lang="zh-CN" altLang="en-US" sz="2400">
                <a:solidFill>
                  <a:schemeClr val="tx1"/>
                </a:solidFill>
                <a:ea typeface="黑体" panose="02010609060101010101" pitchFamily="49" charset="-122"/>
              </a:rPr>
              <a:t>，第</a:t>
            </a:r>
            <a:r>
              <a:rPr kumimoji="1" lang="en-US" altLang="zh-CN" sz="2400" i="1">
                <a:solidFill>
                  <a:schemeClr val="tx1"/>
                </a:solidFill>
                <a:ea typeface="黑体" panose="02010609060101010101" pitchFamily="49" charset="-122"/>
              </a:rPr>
              <a:t>i</a:t>
            </a:r>
            <a:r>
              <a:rPr kumimoji="1" lang="en-US" altLang="zh-CN" sz="2400">
                <a:solidFill>
                  <a:schemeClr val="tx1"/>
                </a:solidFill>
                <a:ea typeface="黑体" panose="02010609060101010101" pitchFamily="49" charset="-122"/>
              </a:rPr>
              <a:t>+1</a:t>
            </a:r>
            <a:r>
              <a:rPr kumimoji="1" lang="zh-CN" altLang="en-US" sz="2400">
                <a:solidFill>
                  <a:schemeClr val="tx1"/>
                </a:solidFill>
                <a:ea typeface="黑体" panose="02010609060101010101" pitchFamily="49" charset="-122"/>
              </a:rPr>
              <a:t>个队列的时间片要比第</a:t>
            </a:r>
            <a:r>
              <a:rPr kumimoji="1" lang="en-US" altLang="zh-CN" sz="2400">
                <a:solidFill>
                  <a:schemeClr val="tx1"/>
                </a:solidFill>
                <a:ea typeface="黑体" panose="02010609060101010101" pitchFamily="49" charset="-122"/>
              </a:rPr>
              <a:t>i</a:t>
            </a:r>
            <a:r>
              <a:rPr kumimoji="1" lang="zh-CN" altLang="en-US" sz="2400">
                <a:solidFill>
                  <a:schemeClr val="tx1"/>
                </a:solidFill>
                <a:ea typeface="黑体" panose="02010609060101010101" pitchFamily="49" charset="-122"/>
              </a:rPr>
              <a:t>个队列的时间片长一倍。 图 </a:t>
            </a:r>
            <a:r>
              <a:rPr kumimoji="1" lang="en-US" altLang="zh-CN" sz="2400">
                <a:solidFill>
                  <a:schemeClr val="tx1"/>
                </a:solidFill>
                <a:ea typeface="黑体" panose="02010609060101010101" pitchFamily="49" charset="-122"/>
              </a:rPr>
              <a:t>3-7 </a:t>
            </a:r>
            <a:r>
              <a:rPr kumimoji="1" lang="zh-CN" altLang="en-US" sz="2400">
                <a:solidFill>
                  <a:schemeClr val="tx1"/>
                </a:solidFill>
                <a:ea typeface="黑体" panose="02010609060101010101" pitchFamily="49" charset="-122"/>
              </a:rPr>
              <a:t>是多级反馈队列算法的示意。 </a:t>
            </a:r>
          </a:p>
        </p:txBody>
      </p:sp>
      <p:sp>
        <p:nvSpPr>
          <p:cNvPr id="96259" name="矩形 1"/>
          <p:cNvSpPr>
            <a:spLocks noChangeArrowheads="1"/>
          </p:cNvSpPr>
          <p:nvPr/>
        </p:nvSpPr>
        <p:spPr bwMode="auto">
          <a:xfrm>
            <a:off x="263525" y="663575"/>
            <a:ext cx="8891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r>
              <a:rPr lang="en-US" altLang="zh-CN" sz="2400">
                <a:latin typeface="黑体" panose="02010609060101010101" pitchFamily="49" charset="-122"/>
                <a:ea typeface="黑体" panose="02010609060101010101" pitchFamily="49" charset="-122"/>
              </a:rPr>
              <a:t>3.3.5  </a:t>
            </a:r>
            <a:r>
              <a:rPr lang="zh-CN" altLang="en-US" sz="2400">
                <a:latin typeface="黑体" panose="02010609060101010101" pitchFamily="49" charset="-122"/>
                <a:ea typeface="黑体" panose="02010609060101010101" pitchFamily="49" charset="-122"/>
              </a:rPr>
              <a:t>多级反馈队列</a:t>
            </a:r>
            <a:r>
              <a:rPr lang="en-US" altLang="zh-CN" sz="2400">
                <a:latin typeface="黑体" panose="02010609060101010101" pitchFamily="49" charset="-122"/>
                <a:ea typeface="黑体" panose="02010609060101010101" pitchFamily="49" charset="-122"/>
              </a:rPr>
              <a:t>(multileved feedback queue)</a:t>
            </a:r>
            <a:r>
              <a:rPr lang="zh-CN" altLang="en-US" sz="2400">
                <a:latin typeface="黑体" panose="02010609060101010101" pitchFamily="49" charset="-122"/>
                <a:ea typeface="黑体" panose="02010609060101010101" pitchFamily="49" charset="-122"/>
              </a:rPr>
              <a:t>调度算法 </a:t>
            </a:r>
            <a:endParaRPr lang="zh-CN" altLang="en-US" sz="240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lnSpc>
                <a:spcPct val="140000"/>
              </a:lnSpc>
            </a:pPr>
            <a:r>
              <a:rPr lang="en-US" altLang="zh-CN" b="1" smtClean="0">
                <a:latin typeface="黑体" panose="02010609060101010101" pitchFamily="49" charset="-122"/>
                <a:ea typeface="黑体" panose="02010609060101010101" pitchFamily="49" charset="-122"/>
              </a:rPr>
              <a:t>3.1.2  </a:t>
            </a:r>
            <a:r>
              <a:rPr lang="zh-CN" altLang="en-US" b="1" smtClean="0">
                <a:latin typeface="黑体" panose="02010609060101010101" pitchFamily="49" charset="-122"/>
                <a:ea typeface="黑体" panose="02010609060101010101" pitchFamily="49" charset="-122"/>
              </a:rPr>
              <a:t>处理机调度算法的目标</a:t>
            </a:r>
            <a:br>
              <a:rPr lang="zh-CN" altLang="en-US" b="1" smtClean="0">
                <a:latin typeface="黑体" panose="02010609060101010101" pitchFamily="49" charset="-122"/>
                <a:ea typeface="黑体" panose="02010609060101010101" pitchFamily="49" charset="-122"/>
              </a:rPr>
            </a:br>
            <a:r>
              <a:rPr lang="zh-CN" altLang="en-US" b="1" smtClean="0">
                <a:latin typeface="黑体" panose="02010609060101010101" pitchFamily="49" charset="-122"/>
                <a:ea typeface="黑体" panose="02010609060101010101" pitchFamily="49" charset="-122"/>
              </a:rPr>
              <a:t>　　</a:t>
            </a:r>
            <a:r>
              <a:rPr lang="en-US" altLang="zh-CN" b="1" smtClean="0">
                <a:latin typeface="黑体" panose="02010609060101010101" pitchFamily="49" charset="-122"/>
                <a:ea typeface="黑体" panose="02010609060101010101" pitchFamily="49" charset="-122"/>
              </a:rPr>
              <a:t>1. </a:t>
            </a:r>
            <a:r>
              <a:rPr lang="zh-CN" altLang="en-US" b="1" smtClean="0">
                <a:latin typeface="黑体" panose="02010609060101010101" pitchFamily="49" charset="-122"/>
                <a:ea typeface="黑体" panose="02010609060101010101" pitchFamily="49" charset="-122"/>
              </a:rPr>
              <a:t>处理机调度算法的共同目标</a:t>
            </a:r>
            <a:br>
              <a:rPr lang="zh-CN" altLang="en-US" b="1" smtClean="0">
                <a:latin typeface="黑体" panose="02010609060101010101" pitchFamily="49" charset="-122"/>
                <a:ea typeface="黑体" panose="02010609060101010101" pitchFamily="49" charset="-122"/>
              </a:rPr>
            </a:br>
            <a:r>
              <a:rPr lang="zh-CN" altLang="en-US" b="1" smtClean="0"/>
              <a:t>　　</a:t>
            </a:r>
            <a:r>
              <a:rPr lang="en-US" altLang="zh-CN" b="1" smtClean="0">
                <a:solidFill>
                  <a:srgbClr val="0000FF"/>
                </a:solidFill>
              </a:rPr>
              <a:t>(1) </a:t>
            </a:r>
            <a:r>
              <a:rPr lang="zh-CN" altLang="en-US" b="1" smtClean="0">
                <a:solidFill>
                  <a:srgbClr val="0000FF"/>
                </a:solidFill>
              </a:rPr>
              <a:t>资源利用率。</a:t>
            </a:r>
            <a:r>
              <a:rPr lang="zh-CN" altLang="en-US" b="1" smtClean="0"/>
              <a:t>为提高系统的资源利用率，应使系统中的处理机和其它所有资源都尽可能地保持忙碌状态，其中最重要的处理机利用率可用以下方法计算：</a:t>
            </a:r>
          </a:p>
        </p:txBody>
      </p:sp>
      <p:sp>
        <p:nvSpPr>
          <p:cNvPr id="51203" name="Rectangle 3"/>
          <p:cNvSpPr>
            <a:spLocks noGrp="1" noChangeArrowheads="1"/>
          </p:cNvSpPr>
          <p:nvPr>
            <p:ph type="body" idx="1"/>
          </p:nvPr>
        </p:nvSpPr>
        <p:spPr/>
        <p:txBody>
          <a:bodyPr/>
          <a:lstStyle/>
          <a:p>
            <a:pPr eaLnBrk="1" hangingPunct="1"/>
            <a:endParaRPr lang="zh-CN" altLang="zh-CN" smtClean="0"/>
          </a:p>
        </p:txBody>
      </p:sp>
      <p:pic>
        <p:nvPicPr>
          <p:cNvPr id="5120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17108" t="-18819" r="17667" b="-23616"/>
          <a:stretch>
            <a:fillRect/>
          </a:stretch>
        </p:blipFill>
        <p:spPr bwMode="auto">
          <a:xfrm>
            <a:off x="1258888" y="3933825"/>
            <a:ext cx="6624637" cy="109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4"/>
          <p:cNvSpPr txBox="1">
            <a:spLocks noChangeArrowheads="1"/>
          </p:cNvSpPr>
          <p:nvPr/>
        </p:nvSpPr>
        <p:spPr bwMode="auto">
          <a:xfrm>
            <a:off x="2124075" y="5734050"/>
            <a:ext cx="417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kumimoji="1" lang="zh-CN" altLang="en-US" sz="2400">
                <a:solidFill>
                  <a:schemeClr val="tx1"/>
                </a:solidFill>
                <a:ea typeface="黑体" panose="02010609060101010101" pitchFamily="49" charset="-122"/>
              </a:rPr>
              <a:t>图 </a:t>
            </a:r>
            <a:r>
              <a:rPr kumimoji="1" lang="en-US" altLang="zh-CN" sz="2400">
                <a:solidFill>
                  <a:schemeClr val="tx1"/>
                </a:solidFill>
                <a:ea typeface="黑体" panose="02010609060101010101" pitchFamily="49" charset="-122"/>
              </a:rPr>
              <a:t>3-8 </a:t>
            </a:r>
            <a:r>
              <a:rPr kumimoji="1" lang="zh-CN" altLang="en-US" sz="2400">
                <a:solidFill>
                  <a:schemeClr val="tx1"/>
                </a:solidFill>
                <a:ea typeface="黑体" panose="02010609060101010101" pitchFamily="49" charset="-122"/>
              </a:rPr>
              <a:t>多级反馈队列调度算法 </a:t>
            </a:r>
          </a:p>
        </p:txBody>
      </p:sp>
      <p:graphicFrame>
        <p:nvGraphicFramePr>
          <p:cNvPr id="97283" name="Object 5"/>
          <p:cNvGraphicFramePr>
            <a:graphicFrameLocks noChangeAspect="1"/>
          </p:cNvGraphicFramePr>
          <p:nvPr/>
        </p:nvGraphicFramePr>
        <p:xfrm>
          <a:off x="762000" y="304800"/>
          <a:ext cx="7772400" cy="5711825"/>
        </p:xfrm>
        <a:graphic>
          <a:graphicData uri="http://schemas.openxmlformats.org/presentationml/2006/ole">
            <mc:AlternateContent xmlns:mc="http://schemas.openxmlformats.org/markup-compatibility/2006">
              <mc:Choice xmlns:v="urn:schemas-microsoft-com:vml" Requires="v">
                <p:oleObj spid="_x0000_s97290" name="Visio" r:id="rId3" imgW="2443790" imgH="1797546" progId="Visio.Drawing.11">
                  <p:embed/>
                </p:oleObj>
              </mc:Choice>
              <mc:Fallback>
                <p:oleObj name="Visio" r:id="rId3" imgW="2443790" imgH="1797546"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04800"/>
                        <a:ext cx="7772400" cy="571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4"/>
          <p:cNvSpPr txBox="1">
            <a:spLocks noChangeArrowheads="1"/>
          </p:cNvSpPr>
          <p:nvPr/>
        </p:nvSpPr>
        <p:spPr bwMode="auto">
          <a:xfrm>
            <a:off x="611188" y="692150"/>
            <a:ext cx="8077200"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pPr>
            <a:r>
              <a:rPr kumimoji="1" lang="en-US" altLang="zh-CN" sz="2800">
                <a:solidFill>
                  <a:schemeClr val="tx1"/>
                </a:solidFill>
                <a:ea typeface="黑体" panose="02010609060101010101" pitchFamily="49" charset="-122"/>
              </a:rPr>
              <a:t>        2) </a:t>
            </a:r>
            <a:r>
              <a:rPr kumimoji="1" lang="zh-CN" altLang="en-US" sz="2800">
                <a:solidFill>
                  <a:schemeClr val="tx1"/>
                </a:solidFill>
                <a:ea typeface="黑体" panose="02010609060101010101" pitchFamily="49" charset="-122"/>
              </a:rPr>
              <a:t>当一个新进程进入内存后，首先将它放入第一队列的末尾，按</a:t>
            </a:r>
            <a:r>
              <a:rPr kumimoji="1" lang="en-US" altLang="zh-CN" sz="2800">
                <a:solidFill>
                  <a:schemeClr val="tx1"/>
                </a:solidFill>
                <a:ea typeface="黑体" panose="02010609060101010101" pitchFamily="49" charset="-122"/>
              </a:rPr>
              <a:t>FCFS</a:t>
            </a:r>
            <a:r>
              <a:rPr kumimoji="1" lang="zh-CN" altLang="en-US" sz="2800">
                <a:solidFill>
                  <a:schemeClr val="tx1"/>
                </a:solidFill>
                <a:ea typeface="黑体" panose="02010609060101010101" pitchFamily="49" charset="-122"/>
              </a:rPr>
              <a:t>原则排队等待调度。当轮到该进程执行时，如它能在该时间片内完成，便可准备撤离系统；如果它在一个时间片结束时尚未完成，调度程序便将该进程转入第二队列的末尾，再同样地按</a:t>
            </a:r>
            <a:r>
              <a:rPr kumimoji="1" lang="en-US" altLang="zh-CN" sz="2800">
                <a:solidFill>
                  <a:schemeClr val="tx1"/>
                </a:solidFill>
                <a:ea typeface="黑体" panose="02010609060101010101" pitchFamily="49" charset="-122"/>
              </a:rPr>
              <a:t>FCFS</a:t>
            </a:r>
            <a:r>
              <a:rPr kumimoji="1" lang="zh-CN" altLang="en-US" sz="2800">
                <a:solidFill>
                  <a:schemeClr val="tx1"/>
                </a:solidFill>
                <a:ea typeface="黑体" panose="02010609060101010101" pitchFamily="49" charset="-122"/>
              </a:rPr>
              <a:t>原则等待调度执行；如果它在第二队列中运行一个时间片后仍未完成，再依次将它放入第三队列，</a:t>
            </a:r>
            <a:r>
              <a:rPr kumimoji="1" lang="en-US" altLang="zh-CN" sz="2800">
                <a:solidFill>
                  <a:schemeClr val="tx1"/>
                </a:solidFill>
                <a:latin typeface="Courier New" panose="02070309020205020404" pitchFamily="49" charset="0"/>
                <a:ea typeface="黑体" panose="02010609060101010101" pitchFamily="49" charset="-122"/>
              </a:rPr>
              <a:t>……</a:t>
            </a:r>
            <a:r>
              <a:rPr kumimoji="1" lang="zh-CN" altLang="en-US" sz="2800">
                <a:solidFill>
                  <a:schemeClr val="tx1"/>
                </a:solidFill>
                <a:ea typeface="黑体" panose="02010609060101010101" pitchFamily="49" charset="-122"/>
              </a:rPr>
              <a:t>，如此下去，当一个长作业</a:t>
            </a:r>
            <a:r>
              <a:rPr kumimoji="1" lang="en-US" altLang="zh-CN" sz="2800">
                <a:solidFill>
                  <a:schemeClr val="tx1"/>
                </a:solidFill>
                <a:ea typeface="黑体" panose="02010609060101010101" pitchFamily="49" charset="-122"/>
              </a:rPr>
              <a:t>(</a:t>
            </a:r>
            <a:r>
              <a:rPr kumimoji="1" lang="zh-CN" altLang="en-US" sz="2800">
                <a:solidFill>
                  <a:schemeClr val="tx1"/>
                </a:solidFill>
                <a:ea typeface="黑体" panose="02010609060101010101" pitchFamily="49" charset="-122"/>
              </a:rPr>
              <a:t>进程</a:t>
            </a:r>
            <a:r>
              <a:rPr kumimoji="1" lang="en-US" altLang="zh-CN" sz="2800">
                <a:solidFill>
                  <a:schemeClr val="tx1"/>
                </a:solidFill>
                <a:ea typeface="黑体" panose="02010609060101010101" pitchFamily="49" charset="-122"/>
              </a:rPr>
              <a:t>)</a:t>
            </a:r>
            <a:r>
              <a:rPr kumimoji="1" lang="zh-CN" altLang="en-US" sz="2800">
                <a:solidFill>
                  <a:schemeClr val="tx1"/>
                </a:solidFill>
                <a:ea typeface="黑体" panose="02010609060101010101" pitchFamily="49" charset="-122"/>
              </a:rPr>
              <a:t>从第一队列依次降到第</a:t>
            </a:r>
            <a:r>
              <a:rPr kumimoji="1" lang="en-US" altLang="zh-CN" sz="2800">
                <a:solidFill>
                  <a:schemeClr val="tx1"/>
                </a:solidFill>
                <a:ea typeface="黑体" panose="02010609060101010101" pitchFamily="49" charset="-122"/>
              </a:rPr>
              <a:t>n</a:t>
            </a:r>
            <a:r>
              <a:rPr kumimoji="1" lang="zh-CN" altLang="en-US" sz="2800">
                <a:solidFill>
                  <a:schemeClr val="tx1"/>
                </a:solidFill>
                <a:ea typeface="黑体" panose="02010609060101010101" pitchFamily="49" charset="-122"/>
              </a:rPr>
              <a:t>队列后，在第</a:t>
            </a:r>
            <a:r>
              <a:rPr kumimoji="1" lang="en-US" altLang="zh-CN" sz="2800">
                <a:solidFill>
                  <a:schemeClr val="tx1"/>
                </a:solidFill>
                <a:ea typeface="黑体" panose="02010609060101010101" pitchFamily="49" charset="-122"/>
              </a:rPr>
              <a:t>n</a:t>
            </a:r>
            <a:r>
              <a:rPr kumimoji="1" lang="zh-CN" altLang="en-US" sz="2800">
                <a:solidFill>
                  <a:schemeClr val="tx1"/>
                </a:solidFill>
                <a:ea typeface="黑体" panose="02010609060101010101" pitchFamily="49" charset="-122"/>
              </a:rPr>
              <a:t>队列中便采取按时间片轮转的方式运行。 </a:t>
            </a: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4"/>
          <p:cNvSpPr txBox="1">
            <a:spLocks noChangeArrowheads="1"/>
          </p:cNvSpPr>
          <p:nvPr/>
        </p:nvSpPr>
        <p:spPr bwMode="auto">
          <a:xfrm>
            <a:off x="762000" y="1066800"/>
            <a:ext cx="7772400"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pPr>
            <a:r>
              <a:rPr kumimoji="1" lang="en-US" altLang="zh-CN" sz="2800">
                <a:solidFill>
                  <a:schemeClr val="tx1"/>
                </a:solidFill>
                <a:ea typeface="黑体" panose="02010609060101010101" pitchFamily="49" charset="-122"/>
              </a:rPr>
              <a:t>       3) </a:t>
            </a:r>
            <a:r>
              <a:rPr kumimoji="1" lang="zh-CN" altLang="en-US" sz="2800">
                <a:solidFill>
                  <a:schemeClr val="tx1"/>
                </a:solidFill>
                <a:ea typeface="黑体" panose="02010609060101010101" pitchFamily="49" charset="-122"/>
              </a:rPr>
              <a:t>仅当第一队列空闲时，调度程序才调度第二队列中的进程运行； 仅当第</a:t>
            </a:r>
            <a:r>
              <a:rPr kumimoji="1" lang="en-US" altLang="zh-CN" sz="2800">
                <a:solidFill>
                  <a:schemeClr val="tx1"/>
                </a:solidFill>
                <a:ea typeface="黑体" panose="02010609060101010101" pitchFamily="49" charset="-122"/>
              </a:rPr>
              <a:t>1~(i-1) </a:t>
            </a:r>
            <a:r>
              <a:rPr kumimoji="1" lang="zh-CN" altLang="en-US" sz="2800">
                <a:solidFill>
                  <a:schemeClr val="tx1"/>
                </a:solidFill>
                <a:ea typeface="黑体" panose="02010609060101010101" pitchFamily="49" charset="-122"/>
              </a:rPr>
              <a:t>队列均空时，才会调度第</a:t>
            </a:r>
            <a:r>
              <a:rPr kumimoji="1" lang="en-US" altLang="zh-CN" sz="2800">
                <a:solidFill>
                  <a:schemeClr val="tx1"/>
                </a:solidFill>
                <a:ea typeface="黑体" panose="02010609060101010101" pitchFamily="49" charset="-122"/>
              </a:rPr>
              <a:t>i</a:t>
            </a:r>
            <a:r>
              <a:rPr kumimoji="1" lang="zh-CN" altLang="en-US" sz="2800">
                <a:solidFill>
                  <a:schemeClr val="tx1"/>
                </a:solidFill>
                <a:ea typeface="黑体" panose="02010609060101010101" pitchFamily="49" charset="-122"/>
              </a:rPr>
              <a:t>队列中的进程运行。如果处理机正在第</a:t>
            </a:r>
            <a:r>
              <a:rPr kumimoji="1" lang="en-US" altLang="zh-CN" sz="2800">
                <a:solidFill>
                  <a:schemeClr val="tx1"/>
                </a:solidFill>
                <a:ea typeface="黑体" panose="02010609060101010101" pitchFamily="49" charset="-122"/>
              </a:rPr>
              <a:t>i</a:t>
            </a:r>
            <a:r>
              <a:rPr kumimoji="1" lang="zh-CN" altLang="en-US" sz="2800">
                <a:solidFill>
                  <a:schemeClr val="tx1"/>
                </a:solidFill>
                <a:ea typeface="黑体" panose="02010609060101010101" pitchFamily="49" charset="-122"/>
              </a:rPr>
              <a:t>队列中为某进程服务时，又有新进程进入，则此时新进程将抢占正在运行进程的处理机，即由调度程序把正在运行的进程放回到第</a:t>
            </a:r>
            <a:r>
              <a:rPr kumimoji="1" lang="en-US" altLang="zh-CN" sz="2800">
                <a:solidFill>
                  <a:schemeClr val="tx1"/>
                </a:solidFill>
                <a:ea typeface="黑体" panose="02010609060101010101" pitchFamily="49" charset="-122"/>
              </a:rPr>
              <a:t>i</a:t>
            </a:r>
            <a:r>
              <a:rPr kumimoji="1" lang="zh-CN" altLang="en-US" sz="2800">
                <a:solidFill>
                  <a:schemeClr val="tx1"/>
                </a:solidFill>
                <a:ea typeface="黑体" panose="02010609060101010101" pitchFamily="49" charset="-122"/>
              </a:rPr>
              <a:t>队列的末尾，把处理机分配给新到的高优先权进程。 </a:t>
            </a: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4"/>
          <p:cNvSpPr txBox="1">
            <a:spLocks noChangeArrowheads="1"/>
          </p:cNvSpPr>
          <p:nvPr/>
        </p:nvSpPr>
        <p:spPr bwMode="auto">
          <a:xfrm>
            <a:off x="1374775" y="1044575"/>
            <a:ext cx="6143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kumimoji="1" lang="en-US" altLang="zh-CN" sz="3200" b="1">
                <a:solidFill>
                  <a:schemeClr val="tx1"/>
                </a:solidFill>
                <a:ea typeface="黑体" panose="02010609060101010101" pitchFamily="49" charset="-122"/>
              </a:rPr>
              <a:t>(3) </a:t>
            </a:r>
            <a:r>
              <a:rPr kumimoji="1" lang="zh-CN" altLang="en-US" sz="3200" b="1">
                <a:solidFill>
                  <a:schemeClr val="tx1"/>
                </a:solidFill>
                <a:ea typeface="黑体" panose="02010609060101010101" pitchFamily="49" charset="-122"/>
              </a:rPr>
              <a:t>多级反馈队列调度算法的性能 </a:t>
            </a:r>
          </a:p>
        </p:txBody>
      </p:sp>
      <p:sp>
        <p:nvSpPr>
          <p:cNvPr id="100355" name="Text Box 5"/>
          <p:cNvSpPr txBox="1">
            <a:spLocks noChangeArrowheads="1"/>
          </p:cNvSpPr>
          <p:nvPr/>
        </p:nvSpPr>
        <p:spPr bwMode="auto">
          <a:xfrm>
            <a:off x="1295400" y="1981200"/>
            <a:ext cx="7237413" cy="385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pPr>
            <a:r>
              <a:rPr kumimoji="1" lang="en-US" altLang="zh-CN" sz="2800">
                <a:solidFill>
                  <a:schemeClr val="tx1"/>
                </a:solidFill>
                <a:ea typeface="黑体" panose="02010609060101010101" pitchFamily="49" charset="-122"/>
              </a:rPr>
              <a:t>1)  </a:t>
            </a:r>
            <a:r>
              <a:rPr kumimoji="1" lang="zh-CN" altLang="en-US" sz="2800">
                <a:solidFill>
                  <a:schemeClr val="tx1"/>
                </a:solidFill>
                <a:ea typeface="黑体" panose="02010609060101010101" pitchFamily="49" charset="-122"/>
              </a:rPr>
              <a:t>终端型作业用户。 即交互型作业：较小</a:t>
            </a:r>
          </a:p>
          <a:p>
            <a:pPr algn="just" eaLnBrk="1" hangingPunct="1">
              <a:lnSpc>
                <a:spcPct val="130000"/>
              </a:lnSpc>
              <a:spcBef>
                <a:spcPct val="50000"/>
              </a:spcBef>
            </a:pPr>
            <a:r>
              <a:rPr kumimoji="1" lang="en-US" altLang="zh-CN" sz="2800">
                <a:solidFill>
                  <a:schemeClr val="tx1"/>
                </a:solidFill>
                <a:ea typeface="黑体" panose="02010609060101010101" pitchFamily="49" charset="-122"/>
              </a:rPr>
              <a:t>2) </a:t>
            </a:r>
            <a:r>
              <a:rPr kumimoji="1" lang="zh-CN" altLang="en-US" sz="2800">
                <a:solidFill>
                  <a:schemeClr val="tx1"/>
                </a:solidFill>
                <a:ea typeface="黑体" panose="02010609060101010101" pitchFamily="49" charset="-122"/>
              </a:rPr>
              <a:t>短批处理作业用户。 一般在第一个队列完成，也可在二三队列完成。</a:t>
            </a:r>
          </a:p>
          <a:p>
            <a:pPr algn="just" eaLnBrk="1" hangingPunct="1">
              <a:lnSpc>
                <a:spcPct val="130000"/>
              </a:lnSpc>
              <a:spcBef>
                <a:spcPct val="50000"/>
              </a:spcBef>
            </a:pPr>
            <a:r>
              <a:rPr kumimoji="1" lang="en-US" altLang="zh-CN" sz="2800">
                <a:solidFill>
                  <a:schemeClr val="tx1"/>
                </a:solidFill>
                <a:ea typeface="黑体" panose="02010609060101010101" pitchFamily="49" charset="-122"/>
              </a:rPr>
              <a:t>3) </a:t>
            </a:r>
            <a:r>
              <a:rPr kumimoji="1" lang="zh-CN" altLang="en-US" sz="2800">
                <a:solidFill>
                  <a:schemeClr val="tx1"/>
                </a:solidFill>
                <a:ea typeface="黑体" panose="02010609060101010101" pitchFamily="49" charset="-122"/>
              </a:rPr>
              <a:t>长批处理作业用户。它依次执行到第</a:t>
            </a:r>
            <a:r>
              <a:rPr kumimoji="1" lang="en-US" altLang="zh-CN" sz="2800">
                <a:solidFill>
                  <a:schemeClr val="tx1"/>
                </a:solidFill>
                <a:ea typeface="黑体" panose="02010609060101010101" pitchFamily="49" charset="-122"/>
              </a:rPr>
              <a:t>n</a:t>
            </a:r>
            <a:r>
              <a:rPr kumimoji="1" lang="zh-CN" altLang="en-US" sz="2800">
                <a:solidFill>
                  <a:schemeClr val="tx1"/>
                </a:solidFill>
                <a:ea typeface="黑体" panose="02010609060101010101" pitchFamily="49" charset="-122"/>
              </a:rPr>
              <a:t>个队列，再按时间片轮转方式运行，用户不必担心作业长期得不到处理。</a:t>
            </a: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lnSpc>
                <a:spcPct val="140000"/>
              </a:lnSpc>
            </a:pPr>
            <a:r>
              <a:rPr lang="en-US" altLang="zh-CN" smtClean="0">
                <a:latin typeface="黑体" panose="02010609060101010101" pitchFamily="49" charset="-122"/>
                <a:ea typeface="黑体" panose="02010609060101010101" pitchFamily="49" charset="-122"/>
              </a:rPr>
              <a:t>3.3.6  </a:t>
            </a:r>
            <a:r>
              <a:rPr lang="zh-CN" altLang="en-US" smtClean="0">
                <a:latin typeface="黑体" panose="02010609060101010101" pitchFamily="49" charset="-122"/>
                <a:ea typeface="黑体" panose="02010609060101010101" pitchFamily="49" charset="-122"/>
              </a:rPr>
              <a:t>基于公平原则的调度算法   </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en-US" altLang="zh-CN" smtClean="0">
                <a:latin typeface="黑体" panose="02010609060101010101" pitchFamily="49" charset="-122"/>
                <a:ea typeface="黑体" panose="02010609060101010101" pitchFamily="49" charset="-122"/>
              </a:rPr>
              <a:t>1. </a:t>
            </a:r>
            <a:r>
              <a:rPr lang="zh-CN" altLang="en-US" smtClean="0">
                <a:latin typeface="黑体" panose="02010609060101010101" pitchFamily="49" charset="-122"/>
                <a:ea typeface="黑体" panose="02010609060101010101" pitchFamily="49" charset="-122"/>
              </a:rPr>
              <a:t>保证调度算法</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zh-CN" altLang="en-US" smtClean="0"/>
              <a:t>保证调度算法是另外一种类型的调度算法，它向用户所做出的保证并不是优先运行，而是明确的性能保证，该算法可以做到调度的公平性。一种比较容易实现的性能保证是处理机分配的公平性。如果在系统中有</a:t>
            </a:r>
            <a:r>
              <a:rPr lang="en-US" altLang="zh-CN" smtClean="0"/>
              <a:t>n</a:t>
            </a:r>
            <a:r>
              <a:rPr lang="zh-CN" altLang="en-US" smtClean="0"/>
              <a:t>个相同类型的进程同时运行，为公平起见，须保证每个进程都获得相同的处理机时间</a:t>
            </a:r>
            <a:r>
              <a:rPr lang="en-US" altLang="zh-CN" smtClean="0"/>
              <a:t>1/n</a:t>
            </a:r>
            <a:r>
              <a:rPr lang="zh-CN" altLang="en-US" smtClean="0"/>
              <a:t>。 </a:t>
            </a:r>
          </a:p>
        </p:txBody>
      </p:sp>
      <p:sp>
        <p:nvSpPr>
          <p:cNvPr id="101379"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lnSpc>
                <a:spcPct val="120000"/>
              </a:lnSpc>
            </a:pPr>
            <a:r>
              <a:rPr lang="zh-CN" altLang="en-US" smtClean="0"/>
              <a:t>　　在实施公平调度算法时系统中必须具有这样一些功能：</a:t>
            </a:r>
            <a:br>
              <a:rPr lang="zh-CN" altLang="en-US" smtClean="0"/>
            </a:br>
            <a:r>
              <a:rPr lang="zh-CN" altLang="en-US" smtClean="0"/>
              <a:t>　　</a:t>
            </a:r>
            <a:r>
              <a:rPr lang="en-US" altLang="zh-CN" smtClean="0"/>
              <a:t>(1) </a:t>
            </a:r>
            <a:r>
              <a:rPr lang="zh-CN" altLang="en-US" smtClean="0"/>
              <a:t>跟踪计算每个进程自创建以来已经执行的处理时间。</a:t>
            </a:r>
            <a:br>
              <a:rPr lang="zh-CN" altLang="en-US" smtClean="0"/>
            </a:br>
            <a:r>
              <a:rPr lang="zh-CN" altLang="en-US" smtClean="0"/>
              <a:t>　　</a:t>
            </a:r>
            <a:r>
              <a:rPr lang="en-US" altLang="zh-CN" smtClean="0"/>
              <a:t>(2) </a:t>
            </a:r>
            <a:r>
              <a:rPr lang="zh-CN" altLang="en-US" smtClean="0"/>
              <a:t>计算每个进程应获得的处理机时间，即自创建以来的时间除以</a:t>
            </a:r>
            <a:r>
              <a:rPr lang="en-US" altLang="zh-CN" smtClean="0"/>
              <a:t>n</a:t>
            </a:r>
            <a:r>
              <a:rPr lang="zh-CN" altLang="en-US" smtClean="0"/>
              <a:t>。</a:t>
            </a:r>
            <a:br>
              <a:rPr lang="zh-CN" altLang="en-US" smtClean="0"/>
            </a:br>
            <a:r>
              <a:rPr lang="zh-CN" altLang="en-US" smtClean="0"/>
              <a:t>　　</a:t>
            </a:r>
            <a:r>
              <a:rPr lang="en-US" altLang="zh-CN" smtClean="0"/>
              <a:t>(3) </a:t>
            </a:r>
            <a:r>
              <a:rPr lang="zh-CN" altLang="en-US" smtClean="0"/>
              <a:t>计算进程获得处理机时间的比率，即进程实际执行的处理时间和应获得的处理机时间之比。</a:t>
            </a:r>
            <a:br>
              <a:rPr lang="zh-CN" altLang="en-US" smtClean="0"/>
            </a:br>
            <a:r>
              <a:rPr lang="zh-CN" altLang="en-US" smtClean="0"/>
              <a:t>　　</a:t>
            </a:r>
            <a:r>
              <a:rPr lang="en-US" altLang="zh-CN" smtClean="0"/>
              <a:t>(4) </a:t>
            </a:r>
            <a:r>
              <a:rPr lang="zh-CN" altLang="en-US" smtClean="0"/>
              <a:t>比较各进程获得处理机时间的比率。如进程</a:t>
            </a:r>
            <a:r>
              <a:rPr lang="en-US" altLang="zh-CN" smtClean="0"/>
              <a:t>A</a:t>
            </a:r>
            <a:r>
              <a:rPr lang="zh-CN" altLang="en-US" smtClean="0"/>
              <a:t>的比率最低，为</a:t>
            </a:r>
            <a:r>
              <a:rPr lang="en-US" altLang="zh-CN" smtClean="0"/>
              <a:t>0.5</a:t>
            </a:r>
            <a:r>
              <a:rPr lang="zh-CN" altLang="en-US" smtClean="0"/>
              <a:t>，而进程</a:t>
            </a:r>
            <a:r>
              <a:rPr lang="en-US" altLang="zh-CN" smtClean="0"/>
              <a:t>B</a:t>
            </a:r>
            <a:r>
              <a:rPr lang="zh-CN" altLang="en-US" smtClean="0"/>
              <a:t>的比率为</a:t>
            </a:r>
            <a:r>
              <a:rPr lang="en-US" altLang="zh-CN" smtClean="0"/>
              <a:t>0.8</a:t>
            </a:r>
            <a:r>
              <a:rPr lang="zh-CN" altLang="en-US" smtClean="0"/>
              <a:t>，进程</a:t>
            </a:r>
            <a:r>
              <a:rPr lang="en-US" altLang="zh-CN" smtClean="0"/>
              <a:t>C</a:t>
            </a:r>
            <a:r>
              <a:rPr lang="zh-CN" altLang="en-US" smtClean="0"/>
              <a:t>的比率为</a:t>
            </a:r>
            <a:r>
              <a:rPr lang="en-US" altLang="zh-CN" smtClean="0"/>
              <a:t>1.2</a:t>
            </a:r>
            <a:r>
              <a:rPr lang="zh-CN" altLang="en-US" smtClean="0"/>
              <a:t>等。</a:t>
            </a:r>
            <a:br>
              <a:rPr lang="zh-CN" altLang="en-US" smtClean="0"/>
            </a:br>
            <a:r>
              <a:rPr lang="zh-CN" altLang="en-US" smtClean="0"/>
              <a:t>　　</a:t>
            </a:r>
            <a:r>
              <a:rPr lang="en-US" altLang="zh-CN" smtClean="0"/>
              <a:t>(5) </a:t>
            </a:r>
            <a:r>
              <a:rPr lang="zh-CN" altLang="en-US" smtClean="0"/>
              <a:t>调度程序应选择比率最小的进程将处理机分配给它，并让该进程一直运行，直到超过最接近它的进程比率为止。</a:t>
            </a:r>
          </a:p>
        </p:txBody>
      </p:sp>
      <p:sp>
        <p:nvSpPr>
          <p:cNvPr id="102403"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lnSpc>
                <a:spcPct val="150000"/>
              </a:lnSpc>
            </a:pPr>
            <a:r>
              <a:rPr lang="zh-CN" altLang="en-US" smtClean="0"/>
              <a:t>　　</a:t>
            </a:r>
            <a:r>
              <a:rPr lang="en-US" altLang="zh-CN" smtClean="0">
                <a:latin typeface="黑体" panose="02010609060101010101" pitchFamily="49" charset="-122"/>
                <a:ea typeface="黑体" panose="02010609060101010101" pitchFamily="49" charset="-122"/>
              </a:rPr>
              <a:t>2. </a:t>
            </a:r>
            <a:r>
              <a:rPr lang="zh-CN" altLang="en-US" smtClean="0">
                <a:latin typeface="黑体" panose="02010609060101010101" pitchFamily="49" charset="-122"/>
                <a:ea typeface="黑体" panose="02010609060101010101" pitchFamily="49" charset="-122"/>
              </a:rPr>
              <a:t>公平分享调度算法</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zh-CN" altLang="en-US" smtClean="0"/>
              <a:t>分配给每个进程相同的处理机时间，显然，这对诸进程而言，是体现了一定程度的公平，但如果各个用户所拥有的进程数不同，就会发生对用户的不公平问题。 </a:t>
            </a:r>
          </a:p>
        </p:txBody>
      </p:sp>
      <p:sp>
        <p:nvSpPr>
          <p:cNvPr id="103427" name="Rectangle 3"/>
          <p:cNvSpPr>
            <a:spLocks noGrp="1" noChangeArrowheads="1"/>
          </p:cNvSpPr>
          <p:nvPr>
            <p:ph type="body" idx="1"/>
          </p:nvPr>
        </p:nvSpPr>
        <p:spPr/>
        <p:txBody>
          <a:bodyPr/>
          <a:lstStyle/>
          <a:p>
            <a:pPr eaLnBrk="1" hangingPunct="1"/>
            <a:endParaRPr lang="zh-CN" altLang="zh-CN" smtClean="0"/>
          </a:p>
        </p:txBody>
      </p:sp>
      <p:sp>
        <p:nvSpPr>
          <p:cNvPr id="103428" name="AutoShape 4">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lnSpc>
                <a:spcPct val="140000"/>
              </a:lnSpc>
            </a:pPr>
            <a:r>
              <a:rPr lang="en-US" altLang="zh-CN" smtClean="0"/>
              <a:t> </a:t>
            </a:r>
            <a:r>
              <a:rPr lang="zh-CN" altLang="en-US" smtClean="0"/>
              <a:t>　　　　　　</a:t>
            </a:r>
            <a:r>
              <a:rPr lang="en-US" altLang="zh-CN" sz="3200" smtClean="0">
                <a:latin typeface="黑体" panose="02010609060101010101" pitchFamily="49" charset="-122"/>
                <a:ea typeface="黑体" panose="02010609060101010101" pitchFamily="49" charset="-122"/>
              </a:rPr>
              <a:t>3.4  </a:t>
            </a:r>
            <a:r>
              <a:rPr lang="zh-CN" altLang="en-US" sz="3200" smtClean="0">
                <a:latin typeface="黑体" panose="02010609060101010101" pitchFamily="49" charset="-122"/>
                <a:ea typeface="黑体" panose="02010609060101010101" pitchFamily="49" charset="-122"/>
              </a:rPr>
              <a:t>实 时 调 度</a:t>
            </a:r>
            <a:br>
              <a:rPr lang="zh-CN" altLang="en-US" sz="3200" smtClean="0">
                <a:latin typeface="黑体" panose="02010609060101010101" pitchFamily="49" charset="-122"/>
                <a:ea typeface="黑体" panose="02010609060101010101" pitchFamily="49" charset="-122"/>
              </a:rPr>
            </a:br>
            <a:r>
              <a:rPr lang="zh-CN" altLang="en-US" smtClean="0"/>
              <a:t/>
            </a:r>
            <a:br>
              <a:rPr lang="zh-CN" altLang="en-US" smtClean="0"/>
            </a:br>
            <a:r>
              <a:rPr lang="zh-CN" altLang="en-US" smtClean="0"/>
              <a:t>　　在实时系统中，可能存在着两类不同性质的实时任务，即</a:t>
            </a:r>
            <a:r>
              <a:rPr lang="en-US" altLang="zh-CN" smtClean="0"/>
              <a:t>HRT</a:t>
            </a:r>
            <a:r>
              <a:rPr lang="zh-CN" altLang="en-US" smtClean="0"/>
              <a:t>任务和</a:t>
            </a:r>
            <a:r>
              <a:rPr lang="en-US" altLang="zh-CN" smtClean="0"/>
              <a:t>SRT</a:t>
            </a:r>
            <a:r>
              <a:rPr lang="zh-CN" altLang="en-US" smtClean="0"/>
              <a:t>任务，它们都联系着一个截止时间。为保证系统能正常工作，实时调度必须能满足实时任务对截止时间的要求。为此，实现实时调度应具备一定的条件。</a:t>
            </a:r>
          </a:p>
        </p:txBody>
      </p:sp>
      <p:sp>
        <p:nvSpPr>
          <p:cNvPr id="104451"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lnSpc>
                <a:spcPct val="140000"/>
              </a:lnSpc>
            </a:pPr>
            <a:r>
              <a:rPr lang="en-US" altLang="zh-CN" b="1" smtClean="0">
                <a:latin typeface="黑体" panose="02010609060101010101" pitchFamily="49" charset="-122"/>
                <a:ea typeface="黑体" panose="02010609060101010101" pitchFamily="49" charset="-122"/>
              </a:rPr>
              <a:t>3.4.1  </a:t>
            </a:r>
            <a:r>
              <a:rPr lang="zh-CN" altLang="en-US" b="1" smtClean="0">
                <a:latin typeface="黑体" panose="02010609060101010101" pitchFamily="49" charset="-122"/>
                <a:ea typeface="黑体" panose="02010609060101010101" pitchFamily="49" charset="-122"/>
              </a:rPr>
              <a:t>实现实时调度的基本条件</a:t>
            </a:r>
            <a:br>
              <a:rPr lang="zh-CN" altLang="en-US" b="1" smtClean="0">
                <a:latin typeface="黑体" panose="02010609060101010101" pitchFamily="49" charset="-122"/>
                <a:ea typeface="黑体" panose="02010609060101010101" pitchFamily="49" charset="-122"/>
              </a:rPr>
            </a:br>
            <a:r>
              <a:rPr lang="zh-CN" altLang="en-US" b="1" smtClean="0">
                <a:latin typeface="黑体" panose="02010609060101010101" pitchFamily="49" charset="-122"/>
                <a:ea typeface="黑体" panose="02010609060101010101" pitchFamily="49" charset="-122"/>
              </a:rPr>
              <a:t>　　</a:t>
            </a:r>
            <a:r>
              <a:rPr lang="en-US" altLang="zh-CN" b="1" smtClean="0">
                <a:latin typeface="黑体" panose="02010609060101010101" pitchFamily="49" charset="-122"/>
                <a:ea typeface="黑体" panose="02010609060101010101" pitchFamily="49" charset="-122"/>
              </a:rPr>
              <a:t>1. </a:t>
            </a:r>
            <a:r>
              <a:rPr lang="zh-CN" altLang="en-US" b="1" smtClean="0">
                <a:latin typeface="黑体" panose="02010609060101010101" pitchFamily="49" charset="-122"/>
                <a:ea typeface="黑体" panose="02010609060101010101" pitchFamily="49" charset="-122"/>
              </a:rPr>
              <a:t>提供必要的信息</a:t>
            </a:r>
            <a:br>
              <a:rPr lang="zh-CN" altLang="en-US" b="1" smtClean="0">
                <a:latin typeface="黑体" panose="02010609060101010101" pitchFamily="49" charset="-122"/>
                <a:ea typeface="黑体" panose="02010609060101010101" pitchFamily="49" charset="-122"/>
              </a:rPr>
            </a:br>
            <a:r>
              <a:rPr lang="zh-CN" altLang="en-US" b="1" smtClean="0"/>
              <a:t>　　为了实现实时调度，系统应向调度程序提供有关任务的信息：</a:t>
            </a:r>
            <a:br>
              <a:rPr lang="zh-CN" altLang="en-US" b="1" smtClean="0"/>
            </a:br>
            <a:r>
              <a:rPr lang="zh-CN" altLang="en-US" b="1" smtClean="0"/>
              <a:t>　</a:t>
            </a:r>
            <a:r>
              <a:rPr lang="zh-CN" altLang="en-US" b="1" smtClean="0">
                <a:solidFill>
                  <a:srgbClr val="0000FF"/>
                </a:solidFill>
              </a:rPr>
              <a:t>　</a:t>
            </a:r>
            <a:r>
              <a:rPr lang="en-US" altLang="zh-CN" b="1" smtClean="0">
                <a:solidFill>
                  <a:srgbClr val="0000FF"/>
                </a:solidFill>
              </a:rPr>
              <a:t>(1) </a:t>
            </a:r>
            <a:r>
              <a:rPr lang="zh-CN" altLang="en-US" b="1" smtClean="0">
                <a:solidFill>
                  <a:srgbClr val="0000FF"/>
                </a:solidFill>
              </a:rPr>
              <a:t>就绪时间，</a:t>
            </a:r>
            <a:r>
              <a:rPr lang="zh-CN" altLang="en-US" b="1" smtClean="0"/>
              <a:t>是指某任务成为就绪状态的起始时间，在周期任务的情况下，它是事先预知的一串时间序列。</a:t>
            </a:r>
            <a:br>
              <a:rPr lang="zh-CN" altLang="en-US" b="1" smtClean="0"/>
            </a:br>
            <a:r>
              <a:rPr lang="zh-CN" altLang="en-US" b="1" smtClean="0"/>
              <a:t>　</a:t>
            </a:r>
            <a:r>
              <a:rPr lang="zh-CN" altLang="en-US" b="1" smtClean="0">
                <a:solidFill>
                  <a:srgbClr val="0000FF"/>
                </a:solidFill>
              </a:rPr>
              <a:t>　</a:t>
            </a:r>
            <a:r>
              <a:rPr lang="en-US" altLang="zh-CN" b="1" smtClean="0">
                <a:solidFill>
                  <a:srgbClr val="0000FF"/>
                </a:solidFill>
              </a:rPr>
              <a:t>(2) </a:t>
            </a:r>
            <a:r>
              <a:rPr lang="zh-CN" altLang="en-US" b="1" smtClean="0">
                <a:solidFill>
                  <a:srgbClr val="0000FF"/>
                </a:solidFill>
              </a:rPr>
              <a:t>开始截止时间和完成截止时间，</a:t>
            </a:r>
            <a:r>
              <a:rPr lang="zh-CN" altLang="en-US" b="1" smtClean="0"/>
              <a:t>对于典型的实时应用，只须知道开始截止时间，或者完成截止时间。</a:t>
            </a:r>
          </a:p>
        </p:txBody>
      </p:sp>
      <p:sp>
        <p:nvSpPr>
          <p:cNvPr id="105475"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lnSpc>
                <a:spcPct val="140000"/>
              </a:lnSpc>
            </a:pPr>
            <a:r>
              <a:rPr lang="zh-CN" altLang="en-US" b="1" smtClean="0"/>
              <a:t>　　</a:t>
            </a:r>
            <a:r>
              <a:rPr lang="en-US" altLang="zh-CN" b="1" smtClean="0">
                <a:solidFill>
                  <a:srgbClr val="0000FF"/>
                </a:solidFill>
              </a:rPr>
              <a:t>(3) </a:t>
            </a:r>
            <a:r>
              <a:rPr lang="zh-CN" altLang="en-US" b="1" smtClean="0">
                <a:solidFill>
                  <a:srgbClr val="0000FF"/>
                </a:solidFill>
              </a:rPr>
              <a:t>处理时间，</a:t>
            </a:r>
            <a:r>
              <a:rPr lang="zh-CN" altLang="en-US" b="1" smtClean="0"/>
              <a:t>一个任务从开始执行，直至完成时所需的时间。</a:t>
            </a:r>
            <a:br>
              <a:rPr lang="zh-CN" altLang="en-US" b="1" smtClean="0"/>
            </a:br>
            <a:r>
              <a:rPr lang="zh-CN" altLang="en-US" b="1" smtClean="0"/>
              <a:t>　</a:t>
            </a:r>
            <a:r>
              <a:rPr lang="zh-CN" altLang="en-US" b="1" smtClean="0">
                <a:solidFill>
                  <a:srgbClr val="0000FF"/>
                </a:solidFill>
              </a:rPr>
              <a:t>　</a:t>
            </a:r>
            <a:r>
              <a:rPr lang="en-US" altLang="zh-CN" b="1" smtClean="0">
                <a:solidFill>
                  <a:srgbClr val="0000FF"/>
                </a:solidFill>
              </a:rPr>
              <a:t>(4) </a:t>
            </a:r>
            <a:r>
              <a:rPr lang="zh-CN" altLang="en-US" b="1" smtClean="0">
                <a:solidFill>
                  <a:srgbClr val="0000FF"/>
                </a:solidFill>
              </a:rPr>
              <a:t>资源要求，</a:t>
            </a:r>
            <a:r>
              <a:rPr lang="zh-CN" altLang="en-US" b="1" smtClean="0"/>
              <a:t>任务执行时所需的一组资源。</a:t>
            </a:r>
            <a:br>
              <a:rPr lang="zh-CN" altLang="en-US" b="1" smtClean="0"/>
            </a:br>
            <a:r>
              <a:rPr lang="zh-CN" altLang="en-US" b="1" smtClean="0"/>
              <a:t>　</a:t>
            </a:r>
            <a:r>
              <a:rPr lang="zh-CN" altLang="en-US" b="1" smtClean="0">
                <a:solidFill>
                  <a:srgbClr val="0000FF"/>
                </a:solidFill>
              </a:rPr>
              <a:t>　</a:t>
            </a:r>
            <a:r>
              <a:rPr lang="en-US" altLang="zh-CN" b="1" smtClean="0">
                <a:solidFill>
                  <a:srgbClr val="0000FF"/>
                </a:solidFill>
              </a:rPr>
              <a:t>(5) </a:t>
            </a:r>
            <a:r>
              <a:rPr lang="zh-CN" altLang="en-US" b="1" smtClean="0">
                <a:solidFill>
                  <a:srgbClr val="0000FF"/>
                </a:solidFill>
              </a:rPr>
              <a:t>优先级，</a:t>
            </a:r>
            <a:r>
              <a:rPr lang="zh-CN" altLang="en-US" b="1" smtClean="0"/>
              <a:t>如果某任务的开始截止时间错过，势必引起故障，则应为该任务赋予“绝对”优先级；如果其开始截止时间的错过，对任务的继续运行无重大影响，则可为其赋予“相对”优先级，供调度程序参考。</a:t>
            </a:r>
          </a:p>
        </p:txBody>
      </p:sp>
      <p:sp>
        <p:nvSpPr>
          <p:cNvPr id="106499"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b="1" smtClean="0"/>
              <a:t>　　</a:t>
            </a:r>
            <a:r>
              <a:rPr lang="en-US" altLang="zh-CN" b="1" smtClean="0">
                <a:solidFill>
                  <a:srgbClr val="0000FF"/>
                </a:solidFill>
              </a:rPr>
              <a:t>(2) </a:t>
            </a:r>
            <a:r>
              <a:rPr lang="zh-CN" altLang="en-US" b="1" smtClean="0">
                <a:solidFill>
                  <a:srgbClr val="0000FF"/>
                </a:solidFill>
              </a:rPr>
              <a:t>公平性。</a:t>
            </a:r>
            <a:r>
              <a:rPr lang="zh-CN" altLang="en-US" b="1" smtClean="0"/>
              <a:t>公平性是指应使诸进程都获得合理的</a:t>
            </a:r>
            <a:r>
              <a:rPr lang="en-US" altLang="zh-CN" b="1" smtClean="0"/>
              <a:t>CPU </a:t>
            </a:r>
            <a:r>
              <a:rPr lang="zh-CN" altLang="en-US" b="1" smtClean="0"/>
              <a:t>时间，不会发生进程饥饿现象。公平性是相对的，对相同类型的进程应获得相同的服务；但对于不同类型的进程，由于其紧急程度或重要性的不同，则应提供不同的服务。</a:t>
            </a:r>
            <a:br>
              <a:rPr lang="zh-CN" altLang="en-US" b="1" smtClean="0"/>
            </a:br>
            <a:r>
              <a:rPr lang="zh-CN" altLang="en-US" b="1" smtClean="0"/>
              <a:t>　</a:t>
            </a:r>
            <a:r>
              <a:rPr lang="zh-CN" altLang="en-US" b="1" smtClean="0">
                <a:solidFill>
                  <a:srgbClr val="0000FF"/>
                </a:solidFill>
              </a:rPr>
              <a:t>　</a:t>
            </a:r>
            <a:r>
              <a:rPr lang="en-US" altLang="zh-CN" b="1" smtClean="0">
                <a:solidFill>
                  <a:srgbClr val="0000FF"/>
                </a:solidFill>
              </a:rPr>
              <a:t>(3) </a:t>
            </a:r>
            <a:r>
              <a:rPr lang="zh-CN" altLang="en-US" b="1" smtClean="0">
                <a:solidFill>
                  <a:srgbClr val="0000FF"/>
                </a:solidFill>
              </a:rPr>
              <a:t>平衡性。</a:t>
            </a:r>
            <a:r>
              <a:rPr lang="zh-CN" altLang="en-US" b="1" smtClean="0"/>
              <a:t>由于在系统中可能具有多种类型的进程，有的属于计算型作业，有的属于</a:t>
            </a:r>
            <a:r>
              <a:rPr lang="en-US" altLang="zh-CN" b="1" smtClean="0"/>
              <a:t>I/O</a:t>
            </a:r>
            <a:r>
              <a:rPr lang="zh-CN" altLang="en-US" b="1" smtClean="0"/>
              <a:t>型。为使系统中的</a:t>
            </a:r>
            <a:r>
              <a:rPr lang="en-US" altLang="zh-CN" b="1" smtClean="0"/>
              <a:t>CPU</a:t>
            </a:r>
            <a:r>
              <a:rPr lang="zh-CN" altLang="en-US" b="1" smtClean="0"/>
              <a:t>和各种外部设备都能经常处于忙碌状态，调度算法应尽可能保持系统资源使用的平衡性。</a:t>
            </a:r>
            <a:br>
              <a:rPr lang="zh-CN" altLang="en-US" b="1" smtClean="0"/>
            </a:br>
            <a:r>
              <a:rPr lang="zh-CN" altLang="en-US" b="1" smtClean="0">
                <a:solidFill>
                  <a:srgbClr val="0000FF"/>
                </a:solidFill>
              </a:rPr>
              <a:t>　　</a:t>
            </a:r>
            <a:r>
              <a:rPr lang="en-US" altLang="zh-CN" b="1" smtClean="0">
                <a:solidFill>
                  <a:srgbClr val="0000FF"/>
                </a:solidFill>
              </a:rPr>
              <a:t>(4) </a:t>
            </a:r>
            <a:r>
              <a:rPr lang="zh-CN" altLang="en-US" b="1" smtClean="0">
                <a:solidFill>
                  <a:srgbClr val="0000FF"/>
                </a:solidFill>
              </a:rPr>
              <a:t>策略强制执行。</a:t>
            </a:r>
            <a:r>
              <a:rPr lang="zh-CN" altLang="en-US" b="1" smtClean="0"/>
              <a:t>对所制订的策略其中包括安全策略，只要需要，就必须予以准确地执行，即使会造成某些工作的延迟也要执行。</a:t>
            </a:r>
          </a:p>
        </p:txBody>
      </p:sp>
      <p:sp>
        <p:nvSpPr>
          <p:cNvPr id="52227"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68313" y="692150"/>
            <a:ext cx="8207375" cy="3168650"/>
          </a:xfrm>
        </p:spPr>
        <p:txBody>
          <a:bodyPr/>
          <a:lstStyle/>
          <a:p>
            <a:pPr eaLnBrk="1" hangingPunct="1">
              <a:lnSpc>
                <a:spcPct val="140000"/>
              </a:lnSpc>
            </a:pPr>
            <a:r>
              <a:rPr lang="zh-CN" altLang="en-US" b="1" smtClean="0"/>
              <a:t>　　</a:t>
            </a:r>
            <a:r>
              <a:rPr lang="en-US" altLang="zh-CN" b="1" smtClean="0">
                <a:latin typeface="黑体" panose="02010609060101010101" pitchFamily="49" charset="-122"/>
                <a:ea typeface="黑体" panose="02010609060101010101" pitchFamily="49" charset="-122"/>
              </a:rPr>
              <a:t>2. </a:t>
            </a:r>
            <a:r>
              <a:rPr lang="zh-CN" altLang="en-US" b="1" smtClean="0">
                <a:latin typeface="黑体" panose="02010609060101010101" pitchFamily="49" charset="-122"/>
                <a:ea typeface="黑体" panose="02010609060101010101" pitchFamily="49" charset="-122"/>
              </a:rPr>
              <a:t>系统处理能力强</a:t>
            </a:r>
            <a:br>
              <a:rPr lang="zh-CN" altLang="en-US" b="1" smtClean="0">
                <a:latin typeface="黑体" panose="02010609060101010101" pitchFamily="49" charset="-122"/>
                <a:ea typeface="黑体" panose="02010609060101010101" pitchFamily="49" charset="-122"/>
              </a:rPr>
            </a:br>
            <a:r>
              <a:rPr lang="zh-CN" altLang="en-US" b="1" smtClean="0">
                <a:latin typeface="黑体" panose="02010609060101010101" pitchFamily="49" charset="-122"/>
                <a:ea typeface="黑体" panose="02010609060101010101" pitchFamily="49" charset="-122"/>
              </a:rPr>
              <a:t>　　</a:t>
            </a:r>
            <a:r>
              <a:rPr lang="zh-CN" altLang="en-US" b="1" smtClean="0"/>
              <a:t>假定系统中有</a:t>
            </a:r>
            <a:r>
              <a:rPr lang="en-US" altLang="zh-CN" b="1" smtClean="0"/>
              <a:t>m</a:t>
            </a:r>
            <a:r>
              <a:rPr lang="zh-CN" altLang="en-US" b="1" smtClean="0"/>
              <a:t>个周期性的硬实时任务</a:t>
            </a:r>
            <a:r>
              <a:rPr lang="en-US" altLang="zh-CN" b="1" smtClean="0"/>
              <a:t>HRT</a:t>
            </a:r>
            <a:r>
              <a:rPr lang="zh-CN" altLang="en-US" b="1" smtClean="0"/>
              <a:t>，它们的处理时间可表示为</a:t>
            </a:r>
            <a:r>
              <a:rPr lang="en-US" altLang="zh-CN" b="1" smtClean="0"/>
              <a:t>C</a:t>
            </a:r>
            <a:r>
              <a:rPr lang="en-US" altLang="zh-CN" b="1" baseline="-25000" smtClean="0"/>
              <a:t>i</a:t>
            </a:r>
            <a:r>
              <a:rPr lang="zh-CN" altLang="en-US" b="1" smtClean="0"/>
              <a:t>，周期时间表示为</a:t>
            </a:r>
            <a:r>
              <a:rPr lang="en-US" altLang="zh-CN" b="1" smtClean="0"/>
              <a:t>P</a:t>
            </a:r>
            <a:r>
              <a:rPr lang="en-US" altLang="zh-CN" b="1" baseline="-25000" smtClean="0"/>
              <a:t>i</a:t>
            </a:r>
            <a:r>
              <a:rPr lang="zh-CN" altLang="en-US" b="1" smtClean="0"/>
              <a:t>，则在单处理机情况下，必须满足下面的限制条件系统才是可调度的：</a:t>
            </a:r>
          </a:p>
        </p:txBody>
      </p:sp>
      <p:sp>
        <p:nvSpPr>
          <p:cNvPr id="107523"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7524" name="Object 4"/>
          <p:cNvGraphicFramePr>
            <a:graphicFrameLocks noChangeAspect="1"/>
          </p:cNvGraphicFramePr>
          <p:nvPr/>
        </p:nvGraphicFramePr>
        <p:xfrm>
          <a:off x="3197225" y="2852738"/>
          <a:ext cx="1374775" cy="1030287"/>
        </p:xfrm>
        <a:graphic>
          <a:graphicData uri="http://schemas.openxmlformats.org/presentationml/2006/ole">
            <mc:AlternateContent xmlns:mc="http://schemas.openxmlformats.org/markup-compatibility/2006">
              <mc:Choice xmlns:v="urn:schemas-microsoft-com:vml" Requires="v">
                <p:oleObj spid="_x0000_s107532" name="公式" r:id="rId3" imgW="571252" imgH="431613" progId="Equation.3">
                  <p:embed/>
                </p:oleObj>
              </mc:Choice>
              <mc:Fallback>
                <p:oleObj name="公式" r:id="rId3" imgW="571252"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7225" y="2852738"/>
                        <a:ext cx="1374775"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7525" name="矩形 1"/>
          <p:cNvSpPr>
            <a:spLocks noChangeArrowheads="1"/>
          </p:cNvSpPr>
          <p:nvPr/>
        </p:nvSpPr>
        <p:spPr bwMode="auto">
          <a:xfrm>
            <a:off x="649288" y="4076700"/>
            <a:ext cx="8007350"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pPr>
            <a:r>
              <a:rPr kumimoji="1" lang="zh-CN" altLang="en-US" sz="2400" b="1">
                <a:solidFill>
                  <a:srgbClr val="000000"/>
                </a:solidFill>
                <a:latin typeface="宋体" panose="02010600030101010101" pitchFamily="2" charset="-122"/>
              </a:rPr>
              <a:t>   系统才是可调度的。假如系统中有</a:t>
            </a:r>
            <a:r>
              <a:rPr kumimoji="1" lang="en-US" altLang="zh-CN" sz="2400" b="1">
                <a:solidFill>
                  <a:srgbClr val="000000"/>
                </a:solidFill>
                <a:latin typeface="宋体" panose="02010600030101010101" pitchFamily="2" charset="-122"/>
              </a:rPr>
              <a:t>6</a:t>
            </a:r>
            <a:r>
              <a:rPr kumimoji="1" lang="zh-CN" altLang="en-US" sz="2400" b="1">
                <a:solidFill>
                  <a:srgbClr val="000000"/>
                </a:solidFill>
                <a:latin typeface="宋体" panose="02010600030101010101" pitchFamily="2" charset="-122"/>
              </a:rPr>
              <a:t>个硬实时任务，它们的周期时间都是 </a:t>
            </a:r>
            <a:r>
              <a:rPr kumimoji="1" lang="en-US" altLang="zh-CN" sz="2400" b="1">
                <a:solidFill>
                  <a:srgbClr val="000000"/>
                </a:solidFill>
                <a:latin typeface="宋体" panose="02010600030101010101" pitchFamily="2" charset="-122"/>
              </a:rPr>
              <a:t>50 ms</a:t>
            </a:r>
            <a:r>
              <a:rPr kumimoji="1" lang="zh-CN" altLang="en-US" sz="2400" b="1">
                <a:solidFill>
                  <a:srgbClr val="000000"/>
                </a:solidFill>
                <a:latin typeface="宋体" panose="02010600030101010101" pitchFamily="2" charset="-122"/>
              </a:rPr>
              <a:t>，而每次的处理时间为 </a:t>
            </a:r>
            <a:r>
              <a:rPr kumimoji="1" lang="en-US" altLang="zh-CN" sz="2400" b="1">
                <a:solidFill>
                  <a:srgbClr val="000000"/>
                </a:solidFill>
                <a:latin typeface="宋体" panose="02010600030101010101" pitchFamily="2" charset="-122"/>
              </a:rPr>
              <a:t>10 ms</a:t>
            </a:r>
            <a:r>
              <a:rPr kumimoji="1" lang="zh-CN" altLang="en-US" sz="2400" b="1">
                <a:solidFill>
                  <a:srgbClr val="000000"/>
                </a:solidFill>
                <a:latin typeface="宋体" panose="02010600030101010101" pitchFamily="2" charset="-122"/>
              </a:rPr>
              <a:t>，则不难算出，此时是不能满足上式的，因而系统是不可调度的。</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lnSpc>
                <a:spcPct val="150000"/>
              </a:lnSpc>
            </a:pPr>
            <a:r>
              <a:rPr lang="zh-CN" altLang="en-US" b="1" smtClean="0"/>
              <a:t>　　提高系统处理能力的途径有二：一是采用单处理机系统，但须增强其处理能力，以显著地减少对每一个任务的处理时间；二是采用多处理机系统。假定系统中的处理机数为</a:t>
            </a:r>
            <a:r>
              <a:rPr lang="en-US" altLang="zh-CN" b="1" smtClean="0"/>
              <a:t>N</a:t>
            </a:r>
            <a:r>
              <a:rPr lang="zh-CN" altLang="en-US" b="1" smtClean="0"/>
              <a:t>，则应将上述的限制条件改为：</a:t>
            </a:r>
          </a:p>
        </p:txBody>
      </p:sp>
      <p:sp>
        <p:nvSpPr>
          <p:cNvPr id="108547" name="Rectangle 3"/>
          <p:cNvSpPr>
            <a:spLocks noGrp="1" noChangeArrowheads="1"/>
          </p:cNvSpPr>
          <p:nvPr>
            <p:ph type="body" idx="1"/>
          </p:nvPr>
        </p:nvSpPr>
        <p:spPr/>
        <p:txBody>
          <a:bodyPr/>
          <a:lstStyle/>
          <a:p>
            <a:pPr eaLnBrk="1" hangingPunct="1"/>
            <a:endParaRPr lang="zh-CN" altLang="zh-CN" smtClean="0"/>
          </a:p>
        </p:txBody>
      </p:sp>
      <p:sp>
        <p:nvSpPr>
          <p:cNvPr id="10854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8549" name="Object 4"/>
          <p:cNvGraphicFramePr>
            <a:graphicFrameLocks noChangeAspect="1"/>
          </p:cNvGraphicFramePr>
          <p:nvPr/>
        </p:nvGraphicFramePr>
        <p:xfrm>
          <a:off x="3635375" y="3500438"/>
          <a:ext cx="1504950" cy="1011237"/>
        </p:xfrm>
        <a:graphic>
          <a:graphicData uri="http://schemas.openxmlformats.org/presentationml/2006/ole">
            <mc:AlternateContent xmlns:mc="http://schemas.openxmlformats.org/markup-compatibility/2006">
              <mc:Choice xmlns:v="urn:schemas-microsoft-com:vml" Requires="v">
                <p:oleObj spid="_x0000_s108556" name="公式" r:id="rId3" imgW="634725" imgH="431613" progId="Equation.3">
                  <p:embed/>
                </p:oleObj>
              </mc:Choice>
              <mc:Fallback>
                <p:oleObj name="公式" r:id="rId3" imgW="634725"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3500438"/>
                        <a:ext cx="1504950"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lnSpc>
                <a:spcPct val="150000"/>
              </a:lnSpc>
            </a:pPr>
            <a:r>
              <a:rPr lang="zh-CN" altLang="en-US" b="1" smtClean="0"/>
              <a:t>　　</a:t>
            </a:r>
            <a:r>
              <a:rPr lang="en-US" altLang="zh-CN" b="1" smtClean="0">
                <a:latin typeface="黑体" panose="02010609060101010101" pitchFamily="49" charset="-122"/>
                <a:ea typeface="黑体" panose="02010609060101010101" pitchFamily="49" charset="-122"/>
              </a:rPr>
              <a:t>3. </a:t>
            </a:r>
            <a:r>
              <a:rPr lang="zh-CN" altLang="en-US" b="1" smtClean="0">
                <a:latin typeface="黑体" panose="02010609060101010101" pitchFamily="49" charset="-122"/>
                <a:ea typeface="黑体" panose="02010609060101010101" pitchFamily="49" charset="-122"/>
              </a:rPr>
              <a:t>采用抢占式调度机制</a:t>
            </a:r>
            <a:br>
              <a:rPr lang="zh-CN" altLang="en-US" b="1" smtClean="0">
                <a:latin typeface="黑体" panose="02010609060101010101" pitchFamily="49" charset="-122"/>
                <a:ea typeface="黑体" panose="02010609060101010101" pitchFamily="49" charset="-122"/>
              </a:rPr>
            </a:br>
            <a:r>
              <a:rPr lang="zh-CN" altLang="en-US" b="1" smtClean="0">
                <a:latin typeface="黑体" panose="02010609060101010101" pitchFamily="49" charset="-122"/>
                <a:ea typeface="黑体" panose="02010609060101010101" pitchFamily="49" charset="-122"/>
              </a:rPr>
              <a:t>　　</a:t>
            </a:r>
            <a:r>
              <a:rPr lang="zh-CN" altLang="en-US" b="1" smtClean="0"/>
              <a:t>在含有</a:t>
            </a:r>
            <a:r>
              <a:rPr lang="en-US" altLang="zh-CN" b="1" smtClean="0"/>
              <a:t>HRT</a:t>
            </a:r>
            <a:r>
              <a:rPr lang="zh-CN" altLang="en-US" b="1" smtClean="0"/>
              <a:t>任务的实时系统中，广泛采用抢占机制。这样便可满足</a:t>
            </a:r>
            <a:r>
              <a:rPr lang="en-US" altLang="zh-CN" b="1" smtClean="0"/>
              <a:t>HRT</a:t>
            </a:r>
            <a:r>
              <a:rPr lang="zh-CN" altLang="en-US" b="1" smtClean="0"/>
              <a:t>任务对截止时间的要求。但这种调度机制比较复杂。 </a:t>
            </a:r>
          </a:p>
        </p:txBody>
      </p:sp>
      <p:sp>
        <p:nvSpPr>
          <p:cNvPr id="109571"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zh-CN" altLang="en-US" b="1" smtClean="0"/>
              <a:t>　　</a:t>
            </a:r>
            <a:r>
              <a:rPr lang="en-US" altLang="zh-CN" b="1" smtClean="0">
                <a:latin typeface="黑体" panose="02010609060101010101" pitchFamily="49" charset="-122"/>
                <a:ea typeface="黑体" panose="02010609060101010101" pitchFamily="49" charset="-122"/>
              </a:rPr>
              <a:t>4. </a:t>
            </a:r>
            <a:r>
              <a:rPr lang="zh-CN" altLang="en-US" b="1" smtClean="0">
                <a:latin typeface="黑体" panose="02010609060101010101" pitchFamily="49" charset="-122"/>
                <a:ea typeface="黑体" panose="02010609060101010101" pitchFamily="49" charset="-122"/>
              </a:rPr>
              <a:t>具有快速切换机制</a:t>
            </a:r>
            <a:br>
              <a:rPr lang="zh-CN" altLang="en-US" b="1" smtClean="0">
                <a:latin typeface="黑体" panose="02010609060101010101" pitchFamily="49" charset="-122"/>
                <a:ea typeface="黑体" panose="02010609060101010101" pitchFamily="49" charset="-122"/>
              </a:rPr>
            </a:br>
            <a:r>
              <a:rPr lang="zh-CN" altLang="en-US" b="1" smtClean="0">
                <a:latin typeface="黑体" panose="02010609060101010101" pitchFamily="49" charset="-122"/>
                <a:ea typeface="黑体" panose="02010609060101010101" pitchFamily="49" charset="-122"/>
              </a:rPr>
              <a:t>　　</a:t>
            </a:r>
            <a:r>
              <a:rPr lang="zh-CN" altLang="en-US" b="1" smtClean="0"/>
              <a:t>为保证硬实时任务能及时运行，在系统中还应具有快速切换机制，使之能进行任务的快速切换。该机制应具有如下两方面的能力：</a:t>
            </a:r>
            <a:br>
              <a:rPr lang="zh-CN" altLang="en-US" b="1" smtClean="0"/>
            </a:br>
            <a:r>
              <a:rPr lang="zh-CN" altLang="en-US" b="1" smtClean="0"/>
              <a:t>　　</a:t>
            </a:r>
            <a:r>
              <a:rPr lang="en-US" altLang="zh-CN" b="1" smtClean="0"/>
              <a:t>(1) </a:t>
            </a:r>
            <a:r>
              <a:rPr lang="zh-CN" altLang="en-US" b="1" smtClean="0"/>
              <a:t>对中断的快速响应能力。对紧迫的外部事件请求中断能及时响应，要求系统具有快速硬件中断机构，还应使禁止中断的时间间隔尽量短，以免耽误时机</a:t>
            </a:r>
            <a:r>
              <a:rPr lang="en-US" altLang="zh-CN" b="1" smtClean="0"/>
              <a:t>(</a:t>
            </a:r>
            <a:r>
              <a:rPr lang="zh-CN" altLang="en-US" b="1" smtClean="0"/>
              <a:t>其它紧迫任务</a:t>
            </a:r>
            <a:r>
              <a:rPr lang="en-US" altLang="zh-CN" b="1" smtClean="0"/>
              <a:t>)</a:t>
            </a:r>
            <a:r>
              <a:rPr lang="zh-CN" altLang="en-US" b="1" smtClean="0"/>
              <a:t>。</a:t>
            </a:r>
            <a:br>
              <a:rPr lang="zh-CN" altLang="en-US" b="1" smtClean="0"/>
            </a:br>
            <a:r>
              <a:rPr lang="zh-CN" altLang="en-US" b="1" smtClean="0"/>
              <a:t>　　</a:t>
            </a:r>
            <a:r>
              <a:rPr lang="en-US" altLang="zh-CN" b="1" smtClean="0"/>
              <a:t>(2) </a:t>
            </a:r>
            <a:r>
              <a:rPr lang="zh-CN" altLang="en-US" b="1" smtClean="0"/>
              <a:t>快速的任务分派能力。为了提高分派程序进行任务切换时的速度，应使系统中的每个运行功能单位适当的小，以减少任务切换的时间开销。</a:t>
            </a:r>
          </a:p>
        </p:txBody>
      </p:sp>
      <p:sp>
        <p:nvSpPr>
          <p:cNvPr id="110595"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lnSpc>
                <a:spcPct val="150000"/>
              </a:lnSpc>
            </a:pPr>
            <a:r>
              <a:rPr lang="en-US" altLang="zh-CN" b="1" smtClean="0">
                <a:latin typeface="黑体" panose="02010609060101010101" pitchFamily="49" charset="-122"/>
                <a:ea typeface="黑体" panose="02010609060101010101" pitchFamily="49" charset="-122"/>
              </a:rPr>
              <a:t>3.4.2  </a:t>
            </a:r>
            <a:r>
              <a:rPr lang="zh-CN" altLang="en-US" b="1" smtClean="0">
                <a:latin typeface="黑体" panose="02010609060101010101" pitchFamily="49" charset="-122"/>
                <a:ea typeface="黑体" panose="02010609060101010101" pitchFamily="49" charset="-122"/>
              </a:rPr>
              <a:t>实时调度算法的分类</a:t>
            </a:r>
            <a:r>
              <a:rPr lang="zh-CN" altLang="en-US" b="1" smtClean="0"/>
              <a:t>      </a:t>
            </a:r>
            <a:br>
              <a:rPr lang="zh-CN" altLang="en-US" b="1" smtClean="0"/>
            </a:br>
            <a:r>
              <a:rPr lang="zh-CN" altLang="en-US" b="1" smtClean="0"/>
              <a:t>　　可以按不同方式对实时调度算法加以分类：① 根据实时任务性质，可将实时调度的算法分为硬实时调度算法和软实时调度算法；② 按调度方式，则可分为非抢占调度算法和抢占调度算法。 </a:t>
            </a:r>
          </a:p>
        </p:txBody>
      </p:sp>
      <p:sp>
        <p:nvSpPr>
          <p:cNvPr id="111619"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lnSpc>
                <a:spcPct val="150000"/>
              </a:lnSpc>
            </a:pPr>
            <a:r>
              <a:rPr lang="zh-CN" altLang="en-US" b="1" smtClean="0"/>
              <a:t>　　</a:t>
            </a:r>
            <a:r>
              <a:rPr lang="en-US" altLang="zh-CN" b="1" smtClean="0">
                <a:latin typeface="黑体" panose="02010609060101010101" pitchFamily="49" charset="-122"/>
                <a:ea typeface="黑体" panose="02010609060101010101" pitchFamily="49" charset="-122"/>
              </a:rPr>
              <a:t>1. </a:t>
            </a:r>
            <a:r>
              <a:rPr lang="zh-CN" altLang="en-US" b="1" smtClean="0">
                <a:latin typeface="黑体" panose="02010609060101010101" pitchFamily="49" charset="-122"/>
                <a:ea typeface="黑体" panose="02010609060101010101" pitchFamily="49" charset="-122"/>
              </a:rPr>
              <a:t>非抢占式调度算法</a:t>
            </a:r>
            <a:br>
              <a:rPr lang="zh-CN" altLang="en-US" b="1" smtClean="0">
                <a:latin typeface="黑体" panose="02010609060101010101" pitchFamily="49" charset="-122"/>
                <a:ea typeface="黑体" panose="02010609060101010101" pitchFamily="49" charset="-122"/>
              </a:rPr>
            </a:br>
            <a:r>
              <a:rPr lang="zh-CN" altLang="en-US" b="1" smtClean="0">
                <a:latin typeface="黑体" panose="02010609060101010101" pitchFamily="49" charset="-122"/>
                <a:ea typeface="黑体" panose="02010609060101010101" pitchFamily="49" charset="-122"/>
              </a:rPr>
              <a:t>　　</a:t>
            </a:r>
            <a:r>
              <a:rPr lang="en-US" altLang="zh-CN" b="1" smtClean="0"/>
              <a:t>(1) </a:t>
            </a:r>
            <a:r>
              <a:rPr lang="zh-CN" altLang="en-US" b="1" smtClean="0"/>
              <a:t>非抢占式</a:t>
            </a:r>
            <a:r>
              <a:rPr lang="zh-CN" altLang="en-US" b="1" smtClean="0">
                <a:solidFill>
                  <a:srgbClr val="0000FF"/>
                </a:solidFill>
              </a:rPr>
              <a:t>轮转调度</a:t>
            </a:r>
            <a:r>
              <a:rPr lang="zh-CN" altLang="en-US" b="1" smtClean="0"/>
              <a:t>算法。</a:t>
            </a:r>
            <a:r>
              <a:rPr lang="en-US" altLang="zh-CN" b="1" smtClean="0"/>
              <a:t/>
            </a:r>
            <a:br>
              <a:rPr lang="en-US" altLang="zh-CN" b="1" smtClean="0"/>
            </a:br>
            <a:r>
              <a:rPr lang="en-US" altLang="zh-CN" b="1" smtClean="0"/>
              <a:t>         </a:t>
            </a:r>
            <a:r>
              <a:rPr lang="zh-CN" altLang="en-US" b="1" smtClean="0">
                <a:latin typeface="宋体" panose="02010600030101010101" pitchFamily="2" charset="-122"/>
              </a:rPr>
              <a:t>该算法常用于工业生产的群控系统中，由一台计算机控制若干个相同的</a:t>
            </a:r>
            <a:r>
              <a:rPr lang="en-US" altLang="zh-CN" b="1" smtClean="0"/>
              <a:t>(</a:t>
            </a:r>
            <a:r>
              <a:rPr lang="zh-CN" altLang="en-US" b="1" smtClean="0">
                <a:latin typeface="宋体" panose="02010600030101010101" pitchFamily="2" charset="-122"/>
              </a:rPr>
              <a:t>或类似的</a:t>
            </a:r>
            <a:r>
              <a:rPr lang="en-US" altLang="zh-CN" b="1" smtClean="0"/>
              <a:t>)</a:t>
            </a:r>
            <a:r>
              <a:rPr lang="zh-CN" altLang="en-US" b="1" smtClean="0">
                <a:latin typeface="宋体" panose="02010600030101010101" pitchFamily="2" charset="-122"/>
              </a:rPr>
              <a:t>对象，为每一个被控对象建立一个实时任务，并将它们排成一个轮转队列。调度程序每次选择队列中的第一个任务投入运行。当该任务完成后，便把它挂在轮转队列的末尾，等待下次调度运行，而调度程序再选择下一个</a:t>
            </a:r>
            <a:r>
              <a:rPr lang="en-US" altLang="zh-CN" b="1" smtClean="0"/>
              <a:t>(</a:t>
            </a:r>
            <a:r>
              <a:rPr lang="zh-CN" altLang="en-US" b="1" smtClean="0">
                <a:latin typeface="宋体" panose="02010600030101010101" pitchFamily="2" charset="-122"/>
              </a:rPr>
              <a:t>队首</a:t>
            </a:r>
            <a:r>
              <a:rPr lang="en-US" altLang="zh-CN" b="1" smtClean="0"/>
              <a:t>)</a:t>
            </a:r>
            <a:r>
              <a:rPr lang="zh-CN" altLang="en-US" b="1" smtClean="0">
                <a:latin typeface="宋体" panose="02010600030101010101" pitchFamily="2" charset="-122"/>
              </a:rPr>
              <a:t>任务运行。这种调度算法可获得数秒至数十秒的响应时间，可用于要求不太严格的实时控制系统中</a:t>
            </a:r>
            <a:r>
              <a:rPr lang="zh-CN" altLang="en-US" b="1" smtClean="0"/>
              <a:t/>
            </a:r>
            <a:br>
              <a:rPr lang="zh-CN" altLang="en-US" b="1" smtClean="0"/>
            </a:br>
            <a:r>
              <a:rPr lang="zh-CN" altLang="en-US" b="1" smtClean="0"/>
              <a: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4"/>
          <p:cNvSpPr txBox="1">
            <a:spLocks noChangeArrowheads="1"/>
          </p:cNvSpPr>
          <p:nvPr/>
        </p:nvSpPr>
        <p:spPr bwMode="auto">
          <a:xfrm>
            <a:off x="381000" y="838200"/>
            <a:ext cx="8382000" cy="382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pPr>
            <a:r>
              <a:rPr kumimoji="1" lang="zh-CN" altLang="en-US" sz="2400" b="1">
                <a:solidFill>
                  <a:schemeClr val="tx1"/>
                </a:solidFill>
                <a:latin typeface="宋体" panose="02010600030101010101" pitchFamily="2" charset="-122"/>
              </a:rPr>
              <a:t>　　</a:t>
            </a:r>
            <a:r>
              <a:rPr kumimoji="1" lang="en-US" altLang="zh-CN" sz="2400" b="1">
                <a:solidFill>
                  <a:schemeClr val="tx1"/>
                </a:solidFill>
              </a:rPr>
              <a:t> (2) </a:t>
            </a:r>
            <a:r>
              <a:rPr kumimoji="1" lang="zh-CN" altLang="en-US" sz="2400" b="1">
                <a:solidFill>
                  <a:schemeClr val="tx1"/>
                </a:solidFill>
              </a:rPr>
              <a:t>非抢占式</a:t>
            </a:r>
            <a:r>
              <a:rPr kumimoji="1" lang="zh-CN" altLang="en-US" sz="2400" b="1">
                <a:solidFill>
                  <a:srgbClr val="0000FF"/>
                </a:solidFill>
              </a:rPr>
              <a:t>优先调度</a:t>
            </a:r>
            <a:r>
              <a:rPr kumimoji="1" lang="zh-CN" altLang="en-US" sz="2400" b="1">
                <a:solidFill>
                  <a:schemeClr val="tx1"/>
                </a:solidFill>
              </a:rPr>
              <a:t>算法。 </a:t>
            </a:r>
            <a:r>
              <a:rPr kumimoji="1" lang="zh-CN" altLang="en-US" sz="2400" b="1">
                <a:solidFill>
                  <a:schemeClr val="tx1"/>
                </a:solidFill>
                <a:latin typeface="宋体" panose="02010600030101010101" pitchFamily="2" charset="-122"/>
              </a:rPr>
              <a:t>　</a:t>
            </a:r>
            <a:endParaRPr kumimoji="1" lang="en-US" altLang="zh-CN" sz="2400" b="1">
              <a:solidFill>
                <a:schemeClr val="tx1"/>
              </a:solidFill>
              <a:latin typeface="宋体" panose="02010600030101010101" pitchFamily="2" charset="-122"/>
            </a:endParaRPr>
          </a:p>
          <a:p>
            <a:pPr algn="just" eaLnBrk="1" hangingPunct="1">
              <a:lnSpc>
                <a:spcPct val="120000"/>
              </a:lnSpc>
              <a:spcBef>
                <a:spcPct val="50000"/>
              </a:spcBef>
            </a:pPr>
            <a:r>
              <a:rPr kumimoji="1" lang="en-US" altLang="zh-CN" sz="2400" b="1">
                <a:solidFill>
                  <a:schemeClr val="tx1"/>
                </a:solidFill>
                <a:latin typeface="宋体" panose="02010600030101010101" pitchFamily="2" charset="-122"/>
              </a:rPr>
              <a:t> </a:t>
            </a:r>
            <a:r>
              <a:rPr kumimoji="1" lang="zh-CN" altLang="en-US" sz="2400" b="1">
                <a:solidFill>
                  <a:schemeClr val="tx1"/>
                </a:solidFill>
                <a:latin typeface="宋体" panose="02010600030101010101" pitchFamily="2" charset="-122"/>
              </a:rPr>
              <a:t>　如果在实时系统中存在着要求较为严格</a:t>
            </a:r>
            <a:r>
              <a:rPr kumimoji="1" lang="en-US" altLang="zh-CN" sz="2400" b="1">
                <a:solidFill>
                  <a:schemeClr val="tx1"/>
                </a:solidFill>
              </a:rPr>
              <a:t>(</a:t>
            </a:r>
            <a:r>
              <a:rPr kumimoji="1" lang="zh-CN" altLang="en-US" sz="2400" b="1">
                <a:solidFill>
                  <a:schemeClr val="tx1"/>
                </a:solidFill>
                <a:latin typeface="宋体" panose="02010600030101010101" pitchFamily="2" charset="-122"/>
              </a:rPr>
              <a:t>响应时间为数百毫秒</a:t>
            </a:r>
            <a:r>
              <a:rPr kumimoji="1" lang="en-US" altLang="zh-CN" sz="2400" b="1">
                <a:solidFill>
                  <a:schemeClr val="tx1"/>
                </a:solidFill>
              </a:rPr>
              <a:t>)</a:t>
            </a:r>
            <a:r>
              <a:rPr kumimoji="1" lang="zh-CN" altLang="en-US" sz="2400" b="1">
                <a:solidFill>
                  <a:schemeClr val="tx1"/>
                </a:solidFill>
                <a:latin typeface="宋体" panose="02010600030101010101" pitchFamily="2" charset="-122"/>
              </a:rPr>
              <a:t>的任务，则可采用非抢占式优先调度算法为这些任务赋予较高的优先级。当这些实时任务到达时，把它们安排在就绪队列的队首，等待当前任务自我终止或运行完成后才能被调度执行。这种调度算法在做了精心的处理后，有可能获得仅为数秒至数百毫秒级的响应时间，因而可用于有一定要求的实时控制系统中。</a:t>
            </a:r>
            <a:r>
              <a:rPr kumimoji="1" lang="zh-CN" altLang="en-US" sz="2400" b="1">
                <a:solidFill>
                  <a:schemeClr val="tx1"/>
                </a:solidFill>
              </a:rPr>
              <a:t> </a:t>
            </a: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lnSpc>
                <a:spcPct val="140000"/>
              </a:lnSpc>
            </a:pPr>
            <a:r>
              <a:rPr lang="zh-CN" altLang="en-US" smtClean="0"/>
              <a:t>　　</a:t>
            </a:r>
            <a:r>
              <a:rPr lang="en-US" altLang="zh-CN" smtClean="0">
                <a:latin typeface="黑体" panose="02010609060101010101" pitchFamily="49" charset="-122"/>
                <a:ea typeface="黑体" panose="02010609060101010101" pitchFamily="49" charset="-122"/>
              </a:rPr>
              <a:t>2. </a:t>
            </a:r>
            <a:r>
              <a:rPr lang="zh-CN" altLang="en-US" smtClean="0">
                <a:latin typeface="黑体" panose="02010609060101010101" pitchFamily="49" charset="-122"/>
                <a:ea typeface="黑体" panose="02010609060101010101" pitchFamily="49" charset="-122"/>
              </a:rPr>
              <a:t>抢占式调度算法</a:t>
            </a:r>
            <a:r>
              <a:rPr lang="zh-CN" altLang="en-US" smtClean="0"/>
              <a:t/>
            </a:r>
            <a:br>
              <a:rPr lang="zh-CN" altLang="en-US" smtClean="0"/>
            </a:br>
            <a:r>
              <a:rPr lang="zh-CN" altLang="en-US" smtClean="0"/>
              <a:t>　　可根据抢占发生时间的不同而进一步分成以下两种调度算法：</a:t>
            </a:r>
            <a:br>
              <a:rPr lang="zh-CN" altLang="en-US" smtClean="0"/>
            </a:br>
            <a:r>
              <a:rPr lang="zh-CN" altLang="en-US" smtClean="0"/>
              <a:t>　</a:t>
            </a:r>
            <a:r>
              <a:rPr lang="zh-CN" altLang="en-US" b="1" smtClean="0"/>
              <a:t>　</a:t>
            </a:r>
            <a:r>
              <a:rPr lang="en-US" altLang="zh-CN" b="1" smtClean="0"/>
              <a:t>(1) </a:t>
            </a:r>
            <a:r>
              <a:rPr lang="zh-CN" altLang="en-US" b="1" smtClean="0"/>
              <a:t>基于时钟中断的抢占式优先级调度算法。</a:t>
            </a:r>
            <a:r>
              <a:rPr lang="en-US" altLang="zh-CN" smtClean="0"/>
              <a:t/>
            </a:r>
            <a:br>
              <a:rPr lang="en-US" altLang="zh-CN" smtClean="0"/>
            </a:br>
            <a:r>
              <a:rPr lang="en-US" altLang="zh-CN" smtClean="0"/>
              <a:t>       </a:t>
            </a:r>
            <a:r>
              <a:rPr lang="zh-CN" altLang="en-US" b="1" smtClean="0">
                <a:latin typeface="宋体" panose="02010600030101010101" pitchFamily="2" charset="-122"/>
              </a:rPr>
              <a:t>在某实时任务到达后，如果该任务的优先级高于当前任务的优先级，这时并不立即抢占当前任务的处理机，而是等到时钟中断到来时，调度程序才剥夺当前任务的执行，将处理机分配给新到的高优先权任务。这种调度算法能获得较好的响应效果，其调度延迟可降为几十毫秒至几毫秒。因此，此算法可用于大多数的实时系统中。</a:t>
            </a:r>
            <a:r>
              <a:rPr lang="zh-CN" altLang="en-US" smtClean="0"/>
              <a:t/>
            </a:r>
            <a:br>
              <a:rPr lang="zh-CN" altLang="en-US" smtClean="0"/>
            </a:br>
            <a:endParaRPr lang="zh-CN" alt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4"/>
          <p:cNvSpPr txBox="1">
            <a:spLocks noChangeArrowheads="1"/>
          </p:cNvSpPr>
          <p:nvPr/>
        </p:nvSpPr>
        <p:spPr bwMode="auto">
          <a:xfrm>
            <a:off x="250825" y="620713"/>
            <a:ext cx="8642350"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pPr>
            <a:r>
              <a:rPr kumimoji="1" lang="zh-CN" altLang="en-US" sz="2400" b="1">
                <a:solidFill>
                  <a:schemeClr val="tx1"/>
                </a:solidFill>
                <a:latin typeface="宋体" panose="02010600030101010101" pitchFamily="2" charset="-122"/>
              </a:rPr>
              <a:t>　　（</a:t>
            </a:r>
            <a:r>
              <a:rPr kumimoji="1" lang="en-US" altLang="zh-CN" sz="2400" b="1">
                <a:solidFill>
                  <a:schemeClr val="tx1"/>
                </a:solidFill>
                <a:latin typeface="宋体" panose="02010600030101010101" pitchFamily="2" charset="-122"/>
              </a:rPr>
              <a:t>2</a:t>
            </a:r>
            <a:r>
              <a:rPr kumimoji="1" lang="zh-CN" altLang="en-US" sz="2400" b="1">
                <a:solidFill>
                  <a:schemeClr val="tx1"/>
                </a:solidFill>
                <a:latin typeface="宋体" panose="02010600030101010101" pitchFamily="2" charset="-122"/>
              </a:rPr>
              <a:t>）立即抢占</a:t>
            </a:r>
            <a:r>
              <a:rPr kumimoji="1" lang="en-US" altLang="zh-CN" sz="2400" b="1">
                <a:solidFill>
                  <a:schemeClr val="tx1"/>
                </a:solidFill>
                <a:latin typeface="宋体" panose="02010600030101010101" pitchFamily="2" charset="-122"/>
              </a:rPr>
              <a:t>(Immediate Preemption)</a:t>
            </a:r>
            <a:r>
              <a:rPr kumimoji="1" lang="zh-CN" altLang="en-US" sz="2400" b="1">
                <a:solidFill>
                  <a:schemeClr val="tx1"/>
                </a:solidFill>
                <a:latin typeface="宋体" panose="02010600030101010101" pitchFamily="2" charset="-122"/>
              </a:rPr>
              <a:t>的优先权调度算法</a:t>
            </a:r>
          </a:p>
          <a:p>
            <a:pPr algn="just" eaLnBrk="1" hangingPunct="1">
              <a:lnSpc>
                <a:spcPct val="130000"/>
              </a:lnSpc>
              <a:spcBef>
                <a:spcPct val="50000"/>
              </a:spcBef>
            </a:pPr>
            <a:r>
              <a:rPr kumimoji="1" lang="zh-CN" altLang="en-US" sz="2400" b="1">
                <a:solidFill>
                  <a:schemeClr val="tx1"/>
                </a:solidFill>
                <a:latin typeface="宋体" panose="02010600030101010101" pitchFamily="2" charset="-122"/>
              </a:rPr>
              <a:t>　　在这种调度策略中，要求操作系统具有快速响应外部事件中断的能力。一旦出现外部中断，只要当前任务未处于临界区，便立即剥夺当前任务的执行，把处理机分配给请求中断的紧迫任务。这种算法能获得非常快的响应，可把调度延迟降低到几毫秒至</a:t>
            </a:r>
            <a:r>
              <a:rPr kumimoji="1" lang="en-US" altLang="zh-CN" sz="2400" b="1">
                <a:solidFill>
                  <a:schemeClr val="tx1"/>
                </a:solidFill>
                <a:latin typeface="宋体" panose="02010600030101010101" pitchFamily="2" charset="-122"/>
              </a:rPr>
              <a:t>100</a:t>
            </a:r>
            <a:r>
              <a:rPr kumimoji="1" lang="zh-CN" altLang="en-US" sz="2400" b="1">
                <a:solidFill>
                  <a:schemeClr val="tx1"/>
                </a:solidFill>
                <a:latin typeface="宋体" panose="02010600030101010101" pitchFamily="2" charset="-122"/>
              </a:rPr>
              <a:t>微秒，甚至更低。</a:t>
            </a:r>
          </a:p>
          <a:p>
            <a:pPr eaLnBrk="1" hangingPunct="1">
              <a:lnSpc>
                <a:spcPct val="130000"/>
              </a:lnSpc>
              <a:spcBef>
                <a:spcPct val="50000"/>
              </a:spcBef>
            </a:pPr>
            <a:r>
              <a:rPr kumimoji="1" lang="zh-CN" altLang="en-US" sz="2400" b="1">
                <a:solidFill>
                  <a:schemeClr val="tx1"/>
                </a:solidFill>
                <a:latin typeface="宋体" panose="02010600030101010101" pitchFamily="2" charset="-122"/>
              </a:rPr>
              <a:t>　　图</a:t>
            </a:r>
            <a:r>
              <a:rPr kumimoji="1" lang="en-US" altLang="zh-CN" sz="2400" b="1">
                <a:solidFill>
                  <a:schemeClr val="tx1"/>
                </a:solidFill>
              </a:rPr>
              <a:t>3-5</a:t>
            </a:r>
            <a:r>
              <a:rPr kumimoji="1" lang="zh-CN" altLang="en-US" sz="2400" b="1">
                <a:solidFill>
                  <a:schemeClr val="tx1"/>
                </a:solidFill>
                <a:latin typeface="宋体" panose="02010600030101010101" pitchFamily="2" charset="-122"/>
              </a:rPr>
              <a:t>中的</a:t>
            </a:r>
            <a:r>
              <a:rPr kumimoji="1" lang="en-US" altLang="zh-CN" sz="2400" b="1">
                <a:solidFill>
                  <a:schemeClr val="tx1"/>
                </a:solidFill>
              </a:rPr>
              <a:t>(a)</a:t>
            </a:r>
            <a:r>
              <a:rPr kumimoji="1" lang="zh-CN" altLang="en-US" sz="2400" b="1">
                <a:solidFill>
                  <a:schemeClr val="tx1"/>
                </a:solidFill>
                <a:latin typeface="宋体" panose="02010600030101010101" pitchFamily="2" charset="-122"/>
              </a:rPr>
              <a:t>、</a:t>
            </a:r>
            <a:r>
              <a:rPr kumimoji="1" lang="en-US" altLang="zh-CN" sz="2400" b="1">
                <a:solidFill>
                  <a:schemeClr val="tx1"/>
                </a:solidFill>
              </a:rPr>
              <a:t>(b)</a:t>
            </a:r>
            <a:r>
              <a:rPr kumimoji="1" lang="zh-CN" altLang="en-US" sz="2400" b="1">
                <a:solidFill>
                  <a:schemeClr val="tx1"/>
                </a:solidFill>
                <a:latin typeface="宋体" panose="02010600030101010101" pitchFamily="2" charset="-122"/>
              </a:rPr>
              <a:t>、</a:t>
            </a:r>
            <a:r>
              <a:rPr kumimoji="1" lang="en-US" altLang="zh-CN" sz="2400" b="1">
                <a:solidFill>
                  <a:schemeClr val="tx1"/>
                </a:solidFill>
              </a:rPr>
              <a:t>(c)</a:t>
            </a:r>
            <a:r>
              <a:rPr kumimoji="1" lang="zh-CN" altLang="en-US" sz="2400" b="1">
                <a:solidFill>
                  <a:schemeClr val="tx1"/>
                </a:solidFill>
                <a:latin typeface="宋体" panose="02010600030101010101" pitchFamily="2" charset="-122"/>
              </a:rPr>
              <a:t>、</a:t>
            </a:r>
            <a:r>
              <a:rPr kumimoji="1" lang="en-US" altLang="zh-CN" sz="2400" b="1">
                <a:solidFill>
                  <a:schemeClr val="tx1"/>
                </a:solidFill>
              </a:rPr>
              <a:t>(d)</a:t>
            </a:r>
            <a:r>
              <a:rPr kumimoji="1" lang="zh-CN" altLang="en-US" sz="2400" b="1">
                <a:solidFill>
                  <a:schemeClr val="tx1"/>
                </a:solidFill>
                <a:latin typeface="宋体" panose="02010600030101010101" pitchFamily="2" charset="-122"/>
              </a:rPr>
              <a:t>分别示出了采用非抢占式轮转调度算法、非抢占式优先权调度算法、基于时钟中断抢占的优先权调度算法和立即抢占的优先权调度算法四种情况的调度时间。</a:t>
            </a:r>
            <a:r>
              <a:rPr kumimoji="1" lang="zh-CN" altLang="en-US" sz="2400" b="1">
                <a:solidFill>
                  <a:schemeClr val="tx1"/>
                </a:solidFill>
              </a:rPr>
              <a:t> </a:t>
            </a:r>
          </a:p>
        </p:txBody>
      </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endParaRPr lang="zh-CN" altLang="zh-CN" smtClean="0"/>
          </a:p>
        </p:txBody>
      </p:sp>
      <p:sp>
        <p:nvSpPr>
          <p:cNvPr id="116739" name="Rectangle 3"/>
          <p:cNvSpPr>
            <a:spLocks noGrp="1" noChangeArrowheads="1"/>
          </p:cNvSpPr>
          <p:nvPr>
            <p:ph type="body" idx="1"/>
          </p:nvPr>
        </p:nvSpPr>
        <p:spPr>
          <a:xfrm>
            <a:off x="0" y="5373688"/>
            <a:ext cx="9144000" cy="476250"/>
          </a:xfrm>
        </p:spPr>
        <p:txBody>
          <a:bodyPr/>
          <a:lstStyle/>
          <a:p>
            <a:pPr eaLnBrk="1" hangingPunct="1"/>
            <a:r>
              <a:rPr lang="zh-CN" altLang="en-US" smtClean="0"/>
              <a:t>图</a:t>
            </a:r>
            <a:r>
              <a:rPr lang="en-US" altLang="zh-CN" smtClean="0"/>
              <a:t>3-5  </a:t>
            </a:r>
            <a:r>
              <a:rPr lang="zh-CN" altLang="en-US" smtClean="0"/>
              <a:t>实时进程调度</a:t>
            </a:r>
          </a:p>
        </p:txBody>
      </p:sp>
      <p:pic>
        <p:nvPicPr>
          <p:cNvPr id="116740" name="Picture 4" descr="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844675"/>
            <a:ext cx="7273925"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95288" y="585788"/>
            <a:ext cx="8207375" cy="2663825"/>
          </a:xfrm>
        </p:spPr>
        <p:txBody>
          <a:bodyPr/>
          <a:lstStyle/>
          <a:p>
            <a:pPr eaLnBrk="1" hangingPunct="1"/>
            <a:r>
              <a:rPr lang="zh-CN" altLang="en-US" b="1" smtClean="0"/>
              <a:t>　　</a:t>
            </a:r>
            <a:r>
              <a:rPr lang="en-US" altLang="zh-CN" b="1" smtClean="0">
                <a:latin typeface="黑体" panose="02010609060101010101" pitchFamily="49" charset="-122"/>
                <a:ea typeface="黑体" panose="02010609060101010101" pitchFamily="49" charset="-122"/>
              </a:rPr>
              <a:t>2. </a:t>
            </a:r>
            <a:r>
              <a:rPr lang="zh-CN" altLang="en-US" b="1" smtClean="0">
                <a:latin typeface="黑体" panose="02010609060101010101" pitchFamily="49" charset="-122"/>
                <a:ea typeface="黑体" panose="02010609060101010101" pitchFamily="49" charset="-122"/>
              </a:rPr>
              <a:t>批处理系统的目标</a:t>
            </a:r>
            <a:br>
              <a:rPr lang="zh-CN" altLang="en-US" b="1" smtClean="0">
                <a:latin typeface="黑体" panose="02010609060101010101" pitchFamily="49" charset="-122"/>
                <a:ea typeface="黑体" panose="02010609060101010101" pitchFamily="49" charset="-122"/>
              </a:rPr>
            </a:br>
            <a:r>
              <a:rPr lang="zh-CN" altLang="en-US" b="1" smtClean="0">
                <a:latin typeface="黑体" panose="02010609060101010101" pitchFamily="49" charset="-122"/>
                <a:ea typeface="黑体" panose="02010609060101010101" pitchFamily="49" charset="-122"/>
              </a:rPr>
              <a:t>　　</a:t>
            </a:r>
            <a:r>
              <a:rPr lang="en-US" altLang="zh-CN" b="1" smtClean="0"/>
              <a:t>(1) </a:t>
            </a:r>
            <a:r>
              <a:rPr lang="zh-CN" altLang="en-US" b="1" smtClean="0"/>
              <a:t>平均周转时间短。 </a:t>
            </a:r>
            <a:br>
              <a:rPr lang="zh-CN" altLang="en-US" b="1" smtClean="0"/>
            </a:br>
            <a:r>
              <a:rPr lang="zh-CN" altLang="en-US" b="1" smtClean="0"/>
              <a:t>         平均周转时间描述为：</a:t>
            </a:r>
          </a:p>
        </p:txBody>
      </p:sp>
      <p:sp>
        <p:nvSpPr>
          <p:cNvPr id="53251"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3252" name="Object 4"/>
          <p:cNvGraphicFramePr>
            <a:graphicFrameLocks noChangeAspect="1"/>
          </p:cNvGraphicFramePr>
          <p:nvPr/>
        </p:nvGraphicFramePr>
        <p:xfrm>
          <a:off x="3492500" y="2420938"/>
          <a:ext cx="1511300" cy="860425"/>
        </p:xfrm>
        <a:graphic>
          <a:graphicData uri="http://schemas.openxmlformats.org/presentationml/2006/ole">
            <mc:AlternateContent xmlns:mc="http://schemas.openxmlformats.org/markup-compatibility/2006">
              <mc:Choice xmlns:v="urn:schemas-microsoft-com:vml" Requires="v">
                <p:oleObj spid="_x0000_s53265" name="公式" r:id="rId3" imgW="748975" imgH="431613" progId="Equation.3">
                  <p:embed/>
                </p:oleObj>
              </mc:Choice>
              <mc:Fallback>
                <p:oleObj name="公式" r:id="rId3" imgW="748975"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2420938"/>
                        <a:ext cx="1511300" cy="860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3" name="TextBox 1"/>
          <p:cNvSpPr txBox="1">
            <a:spLocks noChangeArrowheads="1"/>
          </p:cNvSpPr>
          <p:nvPr/>
        </p:nvSpPr>
        <p:spPr bwMode="auto">
          <a:xfrm>
            <a:off x="1331913" y="3886200"/>
            <a:ext cx="5032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b="1"/>
              <a:t>周转时间</a:t>
            </a:r>
          </a:p>
        </p:txBody>
      </p:sp>
      <p:sp>
        <p:nvSpPr>
          <p:cNvPr id="53254" name="TextBox 2"/>
          <p:cNvSpPr txBox="1">
            <a:spLocks noChangeArrowheads="1"/>
          </p:cNvSpPr>
          <p:nvPr/>
        </p:nvSpPr>
        <p:spPr bwMode="auto">
          <a:xfrm>
            <a:off x="2547938" y="3860800"/>
            <a:ext cx="4608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2400" b="1"/>
              <a:t>作业在外存等待作业调度时间</a:t>
            </a:r>
          </a:p>
        </p:txBody>
      </p:sp>
      <p:sp>
        <p:nvSpPr>
          <p:cNvPr id="53255" name="TextBox 6"/>
          <p:cNvSpPr txBox="1">
            <a:spLocks noChangeArrowheads="1"/>
          </p:cNvSpPr>
          <p:nvPr/>
        </p:nvSpPr>
        <p:spPr bwMode="auto">
          <a:xfrm>
            <a:off x="2411413" y="4508500"/>
            <a:ext cx="552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400" b="1"/>
              <a:t>作业在就绪队列上等待进程调度的时间</a:t>
            </a:r>
          </a:p>
        </p:txBody>
      </p:sp>
      <p:sp>
        <p:nvSpPr>
          <p:cNvPr id="53256" name="TextBox 7"/>
          <p:cNvSpPr txBox="1">
            <a:spLocks noChangeArrowheads="1"/>
          </p:cNvSpPr>
          <p:nvPr/>
        </p:nvSpPr>
        <p:spPr bwMode="auto">
          <a:xfrm>
            <a:off x="2411413" y="5145088"/>
            <a:ext cx="48815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2400" b="1"/>
              <a:t>进程在</a:t>
            </a:r>
            <a:r>
              <a:rPr lang="en-US" altLang="zh-CN" sz="2400" b="1"/>
              <a:t>CPU</a:t>
            </a:r>
            <a:r>
              <a:rPr lang="zh-CN" altLang="en-US" sz="2400" b="1"/>
              <a:t>上的执行时间</a:t>
            </a:r>
          </a:p>
        </p:txBody>
      </p:sp>
      <p:sp>
        <p:nvSpPr>
          <p:cNvPr id="53257" name="TextBox 8"/>
          <p:cNvSpPr txBox="1">
            <a:spLocks noChangeArrowheads="1"/>
          </p:cNvSpPr>
          <p:nvPr/>
        </p:nvSpPr>
        <p:spPr bwMode="auto">
          <a:xfrm>
            <a:off x="2411413" y="5732463"/>
            <a:ext cx="4881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r>
              <a:rPr lang="zh-CN" altLang="en-US" sz="2400" b="1"/>
              <a:t>进程等待</a:t>
            </a:r>
            <a:r>
              <a:rPr lang="en-US" altLang="zh-CN" sz="2400" b="1"/>
              <a:t>I/O</a:t>
            </a:r>
            <a:r>
              <a:rPr lang="zh-CN" altLang="en-US" sz="2400" b="1"/>
              <a:t>操作完成的时间</a:t>
            </a:r>
          </a:p>
        </p:txBody>
      </p:sp>
      <p:sp>
        <p:nvSpPr>
          <p:cNvPr id="53258" name="左大括号 3"/>
          <p:cNvSpPr>
            <a:spLocks/>
          </p:cNvSpPr>
          <p:nvPr/>
        </p:nvSpPr>
        <p:spPr bwMode="auto">
          <a:xfrm>
            <a:off x="1979613" y="3919538"/>
            <a:ext cx="215900" cy="2103437"/>
          </a:xfrm>
          <a:prstGeom prst="leftBrace">
            <a:avLst>
              <a:gd name="adj1" fmla="val 8344"/>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b="1"/>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4"/>
          <p:cNvSpPr txBox="1">
            <a:spLocks noChangeArrowheads="1"/>
          </p:cNvSpPr>
          <p:nvPr/>
        </p:nvSpPr>
        <p:spPr bwMode="auto">
          <a:xfrm>
            <a:off x="107950" y="762000"/>
            <a:ext cx="9036050" cy="411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pPr>
            <a:r>
              <a:rPr kumimoji="1" lang="en-US" altLang="zh-CN" sz="2400" b="1">
                <a:solidFill>
                  <a:schemeClr val="tx1"/>
                </a:solidFill>
                <a:latin typeface="宋体" panose="02010600030101010101" pitchFamily="2" charset="-122"/>
              </a:rPr>
              <a:t>3.4.3  </a:t>
            </a:r>
            <a:r>
              <a:rPr kumimoji="1" lang="zh-CN" altLang="en-US" sz="2400" b="1">
                <a:solidFill>
                  <a:schemeClr val="tx1"/>
                </a:solidFill>
                <a:latin typeface="宋体" panose="02010600030101010101" pitchFamily="2" charset="-122"/>
              </a:rPr>
              <a:t>最早截止时间优先即</a:t>
            </a:r>
            <a:r>
              <a:rPr kumimoji="1" lang="en-US" altLang="zh-CN" sz="2400" b="1">
                <a:solidFill>
                  <a:schemeClr val="tx1"/>
                </a:solidFill>
                <a:latin typeface="宋体" panose="02010600030101010101" pitchFamily="2" charset="-122"/>
              </a:rPr>
              <a:t>EDF(Earliest Deadline First)</a:t>
            </a:r>
            <a:r>
              <a:rPr kumimoji="1" lang="zh-CN" altLang="en-US" sz="2400" b="1">
                <a:solidFill>
                  <a:schemeClr val="tx1"/>
                </a:solidFill>
                <a:latin typeface="宋体" panose="02010600030101010101" pitchFamily="2" charset="-122"/>
              </a:rPr>
              <a:t>算法</a:t>
            </a:r>
          </a:p>
          <a:p>
            <a:pPr algn="l" eaLnBrk="1" hangingPunct="1">
              <a:lnSpc>
                <a:spcPct val="130000"/>
              </a:lnSpc>
              <a:spcBef>
                <a:spcPct val="50000"/>
              </a:spcBef>
            </a:pPr>
            <a:r>
              <a:rPr kumimoji="1" lang="zh-CN" altLang="en-US" sz="2400" b="1">
                <a:solidFill>
                  <a:schemeClr val="tx1"/>
                </a:solidFill>
                <a:latin typeface="宋体" panose="02010600030101010101" pitchFamily="2" charset="-122"/>
              </a:rPr>
              <a:t>　　该算法是根据任务的开始截止时间来确定任务的优先级。截止时间愈早，其优先级愈高。该算法要求在系统中保持一个实时任务就绪队列，该队列按各任务截止时间的早晚排序；当然，具有最早截止时间的任务排在队列的最前面。调度程序在选择任务时，总是选择就绪队列中的第一个任务，为之分配处理机，使之投入运行。最早截止时间优先算法既可用于抢占式调度，也可用于非抢占式调度方式中。</a:t>
            </a:r>
            <a:r>
              <a:rPr kumimoji="1" lang="zh-CN" altLang="en-US" sz="2400" b="1">
                <a:solidFill>
                  <a:schemeClr val="tx1"/>
                </a:solidFill>
              </a:rPr>
              <a:t> </a:t>
            </a:r>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4"/>
          <p:cNvSpPr txBox="1">
            <a:spLocks noChangeArrowheads="1"/>
          </p:cNvSpPr>
          <p:nvPr/>
        </p:nvSpPr>
        <p:spPr bwMode="auto">
          <a:xfrm>
            <a:off x="1600200" y="5562600"/>
            <a:ext cx="612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kumimoji="1" lang="zh-CN" altLang="en-US" sz="2400">
                <a:solidFill>
                  <a:schemeClr val="tx1"/>
                </a:solidFill>
                <a:latin typeface="宋体" panose="02010600030101010101" pitchFamily="2" charset="-122"/>
              </a:rPr>
              <a:t>图 </a:t>
            </a:r>
            <a:r>
              <a:rPr kumimoji="1" lang="en-US" altLang="zh-CN" sz="2400">
                <a:solidFill>
                  <a:schemeClr val="tx1"/>
                </a:solidFill>
                <a:latin typeface="宋体" panose="02010600030101010101" pitchFamily="2" charset="-122"/>
              </a:rPr>
              <a:t>3-9</a:t>
            </a:r>
            <a:r>
              <a:rPr kumimoji="1" lang="zh-CN" altLang="en-US" sz="2400">
                <a:solidFill>
                  <a:schemeClr val="tx1"/>
                </a:solidFill>
                <a:latin typeface="宋体" panose="02010600030101010101" pitchFamily="2" charset="-122"/>
              </a:rPr>
              <a:t>　</a:t>
            </a:r>
            <a:r>
              <a:rPr kumimoji="1" lang="en-US" altLang="zh-CN" sz="2400">
                <a:solidFill>
                  <a:schemeClr val="tx1"/>
                </a:solidFill>
                <a:latin typeface="宋体" panose="02010600030101010101" pitchFamily="2" charset="-122"/>
              </a:rPr>
              <a:t>EDF</a:t>
            </a:r>
            <a:r>
              <a:rPr kumimoji="1" lang="zh-CN" altLang="en-US" sz="2400">
                <a:solidFill>
                  <a:schemeClr val="tx1"/>
                </a:solidFill>
                <a:latin typeface="宋体" panose="02010600030101010101" pitchFamily="2" charset="-122"/>
              </a:rPr>
              <a:t>算法用于非抢占调度的调度方式</a:t>
            </a:r>
            <a:endParaRPr kumimoji="1" lang="zh-CN" altLang="en-US" sz="2400">
              <a:solidFill>
                <a:schemeClr val="tx1"/>
              </a:solidFill>
            </a:endParaRPr>
          </a:p>
        </p:txBody>
      </p:sp>
      <p:graphicFrame>
        <p:nvGraphicFramePr>
          <p:cNvPr id="118787" name="Object 5"/>
          <p:cNvGraphicFramePr>
            <a:graphicFrameLocks noChangeAspect="1"/>
          </p:cNvGraphicFramePr>
          <p:nvPr/>
        </p:nvGraphicFramePr>
        <p:xfrm>
          <a:off x="152400" y="1828800"/>
          <a:ext cx="8839200" cy="2828925"/>
        </p:xfrm>
        <a:graphic>
          <a:graphicData uri="http://schemas.openxmlformats.org/presentationml/2006/ole">
            <mc:AlternateContent xmlns:mc="http://schemas.openxmlformats.org/markup-compatibility/2006">
              <mc:Choice xmlns:v="urn:schemas-microsoft-com:vml" Requires="v">
                <p:oleObj spid="_x0000_s118795" r:id="rId3" imgW="3575086" imgH="1145063" progId="Visio.Drawing.4">
                  <p:embed/>
                </p:oleObj>
              </mc:Choice>
              <mc:Fallback>
                <p:oleObj r:id="rId3" imgW="3575086" imgH="1145063"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828800"/>
                        <a:ext cx="883920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8788" name="矩形 1"/>
          <p:cNvSpPr>
            <a:spLocks noChangeArrowheads="1"/>
          </p:cNvSpPr>
          <p:nvPr/>
        </p:nvSpPr>
        <p:spPr bwMode="auto">
          <a:xfrm>
            <a:off x="468313" y="692150"/>
            <a:ext cx="6335712"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pPr>
            <a:r>
              <a:rPr kumimoji="1" lang="en-US" altLang="zh-CN" sz="2400">
                <a:solidFill>
                  <a:schemeClr val="tx1"/>
                </a:solidFill>
                <a:latin typeface="宋体" panose="02010600030101010101" pitchFamily="2" charset="-122"/>
              </a:rPr>
              <a:t>1</a:t>
            </a:r>
            <a:r>
              <a:rPr kumimoji="1" lang="zh-CN" altLang="en-US" sz="2400">
                <a:solidFill>
                  <a:schemeClr val="tx1"/>
                </a:solidFill>
                <a:latin typeface="宋体" panose="02010600030101010101" pitchFamily="2" charset="-122"/>
              </a:rPr>
              <a:t>、</a:t>
            </a:r>
            <a:r>
              <a:rPr kumimoji="1" lang="en-US" altLang="zh-CN" sz="2400">
                <a:solidFill>
                  <a:schemeClr val="tx1"/>
                </a:solidFill>
                <a:latin typeface="宋体" panose="02010600030101010101" pitchFamily="2" charset="-122"/>
              </a:rPr>
              <a:t> </a:t>
            </a:r>
            <a:r>
              <a:rPr kumimoji="1" lang="zh-CN" altLang="en-US" sz="2400">
                <a:solidFill>
                  <a:schemeClr val="tx1"/>
                </a:solidFill>
                <a:latin typeface="宋体" panose="02010600030101010101" pitchFamily="2" charset="-122"/>
              </a:rPr>
              <a:t>非抢占式调度方式用于非周期实时任务</a:t>
            </a:r>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4"/>
          <p:cNvSpPr txBox="1">
            <a:spLocks noChangeArrowheads="1"/>
          </p:cNvSpPr>
          <p:nvPr/>
        </p:nvSpPr>
        <p:spPr bwMode="auto">
          <a:xfrm>
            <a:off x="533400" y="838200"/>
            <a:ext cx="8229600" cy="454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pPr>
            <a:r>
              <a:rPr kumimoji="1" lang="zh-CN" altLang="en-US" sz="2400" b="1">
                <a:solidFill>
                  <a:schemeClr val="tx1"/>
                </a:solidFill>
                <a:latin typeface="宋体" panose="02010600030101010101" pitchFamily="2" charset="-122"/>
              </a:rPr>
              <a:t>　　</a:t>
            </a:r>
            <a:r>
              <a:rPr kumimoji="1" lang="en-US" altLang="zh-CN" sz="2400" b="1">
                <a:solidFill>
                  <a:schemeClr val="tx1"/>
                </a:solidFill>
                <a:latin typeface="宋体" panose="02010600030101010101" pitchFamily="2" charset="-122"/>
              </a:rPr>
              <a:t>2) </a:t>
            </a:r>
            <a:r>
              <a:rPr kumimoji="1" lang="zh-CN" altLang="en-US" sz="2400" b="1">
                <a:solidFill>
                  <a:schemeClr val="tx1"/>
                </a:solidFill>
                <a:latin typeface="宋体" panose="02010600030101010101" pitchFamily="2" charset="-122"/>
              </a:rPr>
              <a:t>抢占式调度方式用于周期实时任务</a:t>
            </a:r>
          </a:p>
          <a:p>
            <a:pPr eaLnBrk="1" hangingPunct="1">
              <a:lnSpc>
                <a:spcPct val="130000"/>
              </a:lnSpc>
              <a:spcBef>
                <a:spcPct val="50000"/>
              </a:spcBef>
            </a:pPr>
            <a:r>
              <a:rPr kumimoji="1" lang="zh-CN" altLang="en-US" sz="2400" b="1">
                <a:solidFill>
                  <a:schemeClr val="tx1"/>
                </a:solidFill>
                <a:latin typeface="宋体" panose="02010600030101010101" pitchFamily="2" charset="-122"/>
              </a:rPr>
              <a:t>　　图</a:t>
            </a:r>
            <a:r>
              <a:rPr kumimoji="1" lang="en-US" altLang="zh-CN" sz="2400" b="1">
                <a:solidFill>
                  <a:schemeClr val="tx1"/>
                </a:solidFill>
              </a:rPr>
              <a:t>3-10</a:t>
            </a:r>
            <a:r>
              <a:rPr kumimoji="1" lang="zh-CN" altLang="en-US" sz="2400" b="1">
                <a:solidFill>
                  <a:schemeClr val="tx1"/>
                </a:solidFill>
                <a:latin typeface="宋体" panose="02010600030101010101" pitchFamily="2" charset="-122"/>
              </a:rPr>
              <a:t>示出了将最早截止时间优先算法用于抢占调度方式之例。在该例中有两个周期性任务，</a:t>
            </a:r>
            <a:r>
              <a:rPr kumimoji="1" lang="zh-CN" altLang="en-US" sz="2400" b="1">
                <a:solidFill>
                  <a:srgbClr val="002060"/>
                </a:solidFill>
                <a:latin typeface="宋体" panose="02010600030101010101" pitchFamily="2" charset="-122"/>
              </a:rPr>
              <a:t>任务</a:t>
            </a:r>
            <a:r>
              <a:rPr kumimoji="1" lang="en-US" altLang="zh-CN" sz="2400" b="1">
                <a:solidFill>
                  <a:srgbClr val="002060"/>
                </a:solidFill>
              </a:rPr>
              <a:t>A</a:t>
            </a:r>
            <a:r>
              <a:rPr kumimoji="1" lang="zh-CN" altLang="en-US" sz="2400" b="1">
                <a:solidFill>
                  <a:srgbClr val="002060"/>
                </a:solidFill>
                <a:latin typeface="宋体" panose="02010600030101010101" pitchFamily="2" charset="-122"/>
              </a:rPr>
              <a:t>的周期时间为</a:t>
            </a:r>
            <a:r>
              <a:rPr kumimoji="1" lang="en-US" altLang="zh-CN" sz="2400" b="1">
                <a:solidFill>
                  <a:srgbClr val="002060"/>
                </a:solidFill>
              </a:rPr>
              <a:t>20 ms</a:t>
            </a:r>
            <a:r>
              <a:rPr kumimoji="1" lang="zh-CN" altLang="en-US" sz="2400" b="1">
                <a:solidFill>
                  <a:srgbClr val="002060"/>
                </a:solidFill>
                <a:latin typeface="宋体" panose="02010600030101010101" pitchFamily="2" charset="-122"/>
              </a:rPr>
              <a:t>，每个周期的处理时间为</a:t>
            </a:r>
            <a:r>
              <a:rPr kumimoji="1" lang="en-US" altLang="zh-CN" sz="2400" b="1">
                <a:solidFill>
                  <a:srgbClr val="002060"/>
                </a:solidFill>
              </a:rPr>
              <a:t>10 ms</a:t>
            </a:r>
            <a:r>
              <a:rPr kumimoji="1" lang="zh-CN" altLang="en-US" sz="2400" b="1">
                <a:solidFill>
                  <a:srgbClr val="002060"/>
                </a:solidFill>
                <a:latin typeface="宋体" panose="02010600030101010101" pitchFamily="2" charset="-122"/>
              </a:rPr>
              <a:t>；任务</a:t>
            </a:r>
            <a:r>
              <a:rPr kumimoji="1" lang="en-US" altLang="zh-CN" sz="2400" b="1">
                <a:solidFill>
                  <a:srgbClr val="002060"/>
                </a:solidFill>
              </a:rPr>
              <a:t>B</a:t>
            </a:r>
            <a:r>
              <a:rPr kumimoji="1" lang="zh-CN" altLang="en-US" sz="2400" b="1">
                <a:solidFill>
                  <a:srgbClr val="002060"/>
                </a:solidFill>
                <a:latin typeface="宋体" panose="02010600030101010101" pitchFamily="2" charset="-122"/>
              </a:rPr>
              <a:t>的周期时间为</a:t>
            </a:r>
            <a:r>
              <a:rPr kumimoji="1" lang="en-US" altLang="zh-CN" sz="2400" b="1">
                <a:solidFill>
                  <a:srgbClr val="002060"/>
                </a:solidFill>
              </a:rPr>
              <a:t>50 ms</a:t>
            </a:r>
            <a:r>
              <a:rPr kumimoji="1" lang="zh-CN" altLang="en-US" sz="2400" b="1">
                <a:solidFill>
                  <a:srgbClr val="002060"/>
                </a:solidFill>
                <a:latin typeface="宋体" panose="02010600030101010101" pitchFamily="2" charset="-122"/>
              </a:rPr>
              <a:t>，每个周期的处理时间为</a:t>
            </a:r>
            <a:r>
              <a:rPr kumimoji="1" lang="en-US" altLang="zh-CN" sz="2400" b="1">
                <a:solidFill>
                  <a:srgbClr val="002060"/>
                </a:solidFill>
              </a:rPr>
              <a:t>25 ms</a:t>
            </a:r>
            <a:r>
              <a:rPr kumimoji="1" lang="zh-CN" altLang="en-US" sz="2400" b="1">
                <a:solidFill>
                  <a:srgbClr val="002060"/>
                </a:solidFill>
                <a:latin typeface="宋体" panose="02010600030101010101" pitchFamily="2" charset="-122"/>
              </a:rPr>
              <a:t>。</a:t>
            </a:r>
            <a:r>
              <a:rPr kumimoji="1" lang="zh-CN" altLang="en-US" sz="2400" b="1">
                <a:solidFill>
                  <a:schemeClr val="tx1"/>
                </a:solidFill>
                <a:latin typeface="宋体" panose="02010600030101010101" pitchFamily="2" charset="-122"/>
              </a:rPr>
              <a:t>图中的第一行示出了两个任务的到达时间、最后期限和执行时间图。其中任务</a:t>
            </a:r>
            <a:r>
              <a:rPr kumimoji="1" lang="en-US" altLang="zh-CN" sz="2400" b="1">
                <a:solidFill>
                  <a:schemeClr val="tx1"/>
                </a:solidFill>
              </a:rPr>
              <a:t>A</a:t>
            </a:r>
            <a:r>
              <a:rPr kumimoji="1" lang="zh-CN" altLang="en-US" sz="2400" b="1">
                <a:solidFill>
                  <a:schemeClr val="tx1"/>
                </a:solidFill>
                <a:latin typeface="宋体" panose="02010600030101010101" pitchFamily="2" charset="-122"/>
              </a:rPr>
              <a:t>的到达时间为</a:t>
            </a:r>
            <a:r>
              <a:rPr kumimoji="1" lang="en-US" altLang="zh-CN" sz="2400" b="1">
                <a:solidFill>
                  <a:schemeClr val="tx1"/>
                </a:solidFill>
              </a:rPr>
              <a:t>0</a:t>
            </a:r>
            <a:r>
              <a:rPr kumimoji="1" lang="zh-CN" altLang="en-US" sz="2400" b="1">
                <a:solidFill>
                  <a:schemeClr val="tx1"/>
                </a:solidFill>
                <a:latin typeface="宋体" panose="02010600030101010101" pitchFamily="2" charset="-122"/>
              </a:rPr>
              <a:t>、</a:t>
            </a:r>
            <a:r>
              <a:rPr kumimoji="1" lang="en-US" altLang="zh-CN" sz="2400" b="1">
                <a:solidFill>
                  <a:schemeClr val="tx1"/>
                </a:solidFill>
              </a:rPr>
              <a:t>20</a:t>
            </a:r>
            <a:r>
              <a:rPr kumimoji="1" lang="zh-CN" altLang="en-US" sz="2400" b="1">
                <a:solidFill>
                  <a:schemeClr val="tx1"/>
                </a:solidFill>
                <a:latin typeface="宋体" panose="02010600030101010101" pitchFamily="2" charset="-122"/>
              </a:rPr>
              <a:t>、</a:t>
            </a:r>
            <a:r>
              <a:rPr kumimoji="1" lang="en-US" altLang="zh-CN" sz="2400" b="1">
                <a:solidFill>
                  <a:schemeClr val="tx1"/>
                </a:solidFill>
              </a:rPr>
              <a:t>40</a:t>
            </a:r>
            <a:r>
              <a:rPr kumimoji="1" lang="zh-CN" altLang="en-US" sz="2400" b="1">
                <a:solidFill>
                  <a:schemeClr val="tx1"/>
                </a:solidFill>
                <a:latin typeface="宋体" panose="02010600030101010101" pitchFamily="2" charset="-122"/>
              </a:rPr>
              <a:t>、</a:t>
            </a:r>
            <a:r>
              <a:rPr kumimoji="1" lang="en-US" altLang="zh-CN" sz="2400" b="1">
                <a:solidFill>
                  <a:schemeClr val="tx1"/>
                </a:solidFill>
              </a:rPr>
              <a:t>…</a:t>
            </a:r>
            <a:r>
              <a:rPr kumimoji="1" lang="zh-CN" altLang="en-US" sz="2400" b="1">
                <a:solidFill>
                  <a:schemeClr val="tx1"/>
                </a:solidFill>
                <a:latin typeface="宋体" panose="02010600030101010101" pitchFamily="2" charset="-122"/>
              </a:rPr>
              <a:t>；任务</a:t>
            </a:r>
            <a:r>
              <a:rPr kumimoji="1" lang="en-US" altLang="zh-CN" sz="2400" b="1">
                <a:solidFill>
                  <a:schemeClr val="tx1"/>
                </a:solidFill>
              </a:rPr>
              <a:t>A</a:t>
            </a:r>
            <a:r>
              <a:rPr kumimoji="1" lang="zh-CN" altLang="en-US" sz="2400" b="1">
                <a:solidFill>
                  <a:schemeClr val="tx1"/>
                </a:solidFill>
                <a:latin typeface="宋体" panose="02010600030101010101" pitchFamily="2" charset="-122"/>
              </a:rPr>
              <a:t>的最后期限为</a:t>
            </a:r>
            <a:r>
              <a:rPr kumimoji="1" lang="en-US" altLang="zh-CN" sz="2400" b="1">
                <a:solidFill>
                  <a:schemeClr val="tx1"/>
                </a:solidFill>
              </a:rPr>
              <a:t>20</a:t>
            </a:r>
            <a:r>
              <a:rPr kumimoji="1" lang="zh-CN" altLang="en-US" sz="2400" b="1">
                <a:solidFill>
                  <a:schemeClr val="tx1"/>
                </a:solidFill>
                <a:latin typeface="宋体" panose="02010600030101010101" pitchFamily="2" charset="-122"/>
              </a:rPr>
              <a:t>、</a:t>
            </a:r>
            <a:r>
              <a:rPr kumimoji="1" lang="en-US" altLang="zh-CN" sz="2400" b="1">
                <a:solidFill>
                  <a:schemeClr val="tx1"/>
                </a:solidFill>
              </a:rPr>
              <a:t>40</a:t>
            </a:r>
            <a:r>
              <a:rPr kumimoji="1" lang="zh-CN" altLang="en-US" sz="2400" b="1">
                <a:solidFill>
                  <a:schemeClr val="tx1"/>
                </a:solidFill>
                <a:latin typeface="宋体" panose="02010600030101010101" pitchFamily="2" charset="-122"/>
              </a:rPr>
              <a:t>、</a:t>
            </a:r>
            <a:r>
              <a:rPr kumimoji="1" lang="en-US" altLang="zh-CN" sz="2400" b="1">
                <a:solidFill>
                  <a:schemeClr val="tx1"/>
                </a:solidFill>
              </a:rPr>
              <a:t>60</a:t>
            </a:r>
            <a:r>
              <a:rPr kumimoji="1" lang="zh-CN" altLang="en-US" sz="2400" b="1">
                <a:solidFill>
                  <a:schemeClr val="tx1"/>
                </a:solidFill>
                <a:latin typeface="宋体" panose="02010600030101010101" pitchFamily="2" charset="-122"/>
              </a:rPr>
              <a:t>、</a:t>
            </a:r>
            <a:r>
              <a:rPr kumimoji="1" lang="en-US" altLang="zh-CN" sz="2400" b="1">
                <a:solidFill>
                  <a:schemeClr val="tx1"/>
                </a:solidFill>
              </a:rPr>
              <a:t>…</a:t>
            </a:r>
            <a:r>
              <a:rPr kumimoji="1" lang="zh-CN" altLang="en-US" sz="2400" b="1">
                <a:solidFill>
                  <a:schemeClr val="tx1"/>
                </a:solidFill>
                <a:latin typeface="宋体" panose="02010600030101010101" pitchFamily="2" charset="-122"/>
              </a:rPr>
              <a:t>；任务</a:t>
            </a:r>
            <a:r>
              <a:rPr kumimoji="1" lang="en-US" altLang="zh-CN" sz="2400" b="1">
                <a:solidFill>
                  <a:schemeClr val="tx1"/>
                </a:solidFill>
              </a:rPr>
              <a:t>B</a:t>
            </a:r>
            <a:r>
              <a:rPr kumimoji="1" lang="zh-CN" altLang="en-US" sz="2400" b="1">
                <a:solidFill>
                  <a:schemeClr val="tx1"/>
                </a:solidFill>
                <a:latin typeface="宋体" panose="02010600030101010101" pitchFamily="2" charset="-122"/>
              </a:rPr>
              <a:t>的到达时间为</a:t>
            </a:r>
            <a:r>
              <a:rPr kumimoji="1" lang="en-US" altLang="zh-CN" sz="2400" b="1">
                <a:solidFill>
                  <a:schemeClr val="tx1"/>
                </a:solidFill>
              </a:rPr>
              <a:t>0</a:t>
            </a:r>
            <a:r>
              <a:rPr kumimoji="1" lang="zh-CN" altLang="en-US" sz="2400" b="1">
                <a:solidFill>
                  <a:schemeClr val="tx1"/>
                </a:solidFill>
                <a:latin typeface="宋体" panose="02010600030101010101" pitchFamily="2" charset="-122"/>
              </a:rPr>
              <a:t>、</a:t>
            </a:r>
            <a:r>
              <a:rPr kumimoji="1" lang="en-US" altLang="zh-CN" sz="2400" b="1">
                <a:solidFill>
                  <a:schemeClr val="tx1"/>
                </a:solidFill>
              </a:rPr>
              <a:t>50</a:t>
            </a:r>
            <a:r>
              <a:rPr kumimoji="1" lang="zh-CN" altLang="en-US" sz="2400" b="1">
                <a:solidFill>
                  <a:schemeClr val="tx1"/>
                </a:solidFill>
                <a:latin typeface="宋体" panose="02010600030101010101" pitchFamily="2" charset="-122"/>
              </a:rPr>
              <a:t>、</a:t>
            </a:r>
            <a:r>
              <a:rPr kumimoji="1" lang="en-US" altLang="zh-CN" sz="2400" b="1">
                <a:solidFill>
                  <a:schemeClr val="tx1"/>
                </a:solidFill>
              </a:rPr>
              <a:t>100</a:t>
            </a:r>
            <a:r>
              <a:rPr kumimoji="1" lang="zh-CN" altLang="en-US" sz="2400" b="1">
                <a:solidFill>
                  <a:schemeClr val="tx1"/>
                </a:solidFill>
                <a:latin typeface="宋体" panose="02010600030101010101" pitchFamily="2" charset="-122"/>
              </a:rPr>
              <a:t>、</a:t>
            </a:r>
            <a:r>
              <a:rPr kumimoji="1" lang="en-US" altLang="zh-CN" sz="2400" b="1">
                <a:solidFill>
                  <a:schemeClr val="tx1"/>
                </a:solidFill>
              </a:rPr>
              <a:t>…</a:t>
            </a:r>
            <a:r>
              <a:rPr kumimoji="1" lang="zh-CN" altLang="en-US" sz="2400" b="1">
                <a:solidFill>
                  <a:schemeClr val="tx1"/>
                </a:solidFill>
                <a:latin typeface="宋体" panose="02010600030101010101" pitchFamily="2" charset="-122"/>
              </a:rPr>
              <a:t>；任务</a:t>
            </a:r>
            <a:r>
              <a:rPr kumimoji="1" lang="en-US" altLang="zh-CN" sz="2400" b="1">
                <a:solidFill>
                  <a:schemeClr val="tx1"/>
                </a:solidFill>
              </a:rPr>
              <a:t>B</a:t>
            </a:r>
            <a:r>
              <a:rPr kumimoji="1" lang="zh-CN" altLang="en-US" sz="2400" b="1">
                <a:solidFill>
                  <a:schemeClr val="tx1"/>
                </a:solidFill>
                <a:latin typeface="宋体" panose="02010600030101010101" pitchFamily="2" charset="-122"/>
              </a:rPr>
              <a:t>的最后期限为</a:t>
            </a:r>
            <a:r>
              <a:rPr kumimoji="1" lang="en-US" altLang="zh-CN" sz="2400" b="1">
                <a:solidFill>
                  <a:schemeClr val="tx1"/>
                </a:solidFill>
              </a:rPr>
              <a:t>50</a:t>
            </a:r>
            <a:r>
              <a:rPr kumimoji="1" lang="zh-CN" altLang="en-US" sz="2400" b="1">
                <a:solidFill>
                  <a:schemeClr val="tx1"/>
                </a:solidFill>
                <a:latin typeface="宋体" panose="02010600030101010101" pitchFamily="2" charset="-122"/>
              </a:rPr>
              <a:t>、</a:t>
            </a:r>
            <a:r>
              <a:rPr kumimoji="1" lang="en-US" altLang="zh-CN" sz="2400" b="1">
                <a:solidFill>
                  <a:schemeClr val="tx1"/>
                </a:solidFill>
              </a:rPr>
              <a:t>100</a:t>
            </a:r>
            <a:r>
              <a:rPr kumimoji="1" lang="zh-CN" altLang="en-US" sz="2400" b="1">
                <a:solidFill>
                  <a:schemeClr val="tx1"/>
                </a:solidFill>
                <a:latin typeface="宋体" panose="02010600030101010101" pitchFamily="2" charset="-122"/>
              </a:rPr>
              <a:t>、</a:t>
            </a:r>
            <a:r>
              <a:rPr kumimoji="1" lang="en-US" altLang="zh-CN" sz="2400" b="1">
                <a:solidFill>
                  <a:schemeClr val="tx1"/>
                </a:solidFill>
              </a:rPr>
              <a:t>150</a:t>
            </a:r>
            <a:r>
              <a:rPr kumimoji="1" lang="zh-CN" altLang="en-US" sz="2400" b="1">
                <a:solidFill>
                  <a:schemeClr val="tx1"/>
                </a:solidFill>
                <a:latin typeface="宋体" panose="02010600030101010101" pitchFamily="2" charset="-122"/>
              </a:rPr>
              <a:t>、</a:t>
            </a:r>
            <a:r>
              <a:rPr kumimoji="1" lang="en-US" altLang="zh-CN" sz="2400" b="1">
                <a:solidFill>
                  <a:schemeClr val="tx1"/>
                </a:solidFill>
              </a:rPr>
              <a:t>…(</a:t>
            </a:r>
            <a:r>
              <a:rPr kumimoji="1" lang="zh-CN" altLang="en-US" sz="2400" b="1">
                <a:solidFill>
                  <a:schemeClr val="tx1"/>
                </a:solidFill>
                <a:latin typeface="宋体" panose="02010600030101010101" pitchFamily="2" charset="-122"/>
              </a:rPr>
              <a:t>注：单位皆为</a:t>
            </a:r>
            <a:r>
              <a:rPr kumimoji="1" lang="en-US" altLang="zh-CN" sz="2400" b="1">
                <a:solidFill>
                  <a:schemeClr val="tx1"/>
                </a:solidFill>
              </a:rPr>
              <a:t>ms)</a:t>
            </a:r>
            <a:r>
              <a:rPr kumimoji="1" lang="zh-CN" altLang="en-US" sz="2400" b="1">
                <a:solidFill>
                  <a:schemeClr val="tx1"/>
                </a:solidFill>
                <a:latin typeface="宋体" panose="02010600030101010101" pitchFamily="2" charset="-122"/>
              </a:rPr>
              <a:t>。</a:t>
            </a:r>
            <a:r>
              <a:rPr kumimoji="1" lang="zh-CN" altLang="en-US" sz="2400" b="1">
                <a:solidFill>
                  <a:schemeClr val="tx1"/>
                </a:solidFill>
              </a:rPr>
              <a:t> </a:t>
            </a:r>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4"/>
          <p:cNvSpPr txBox="1">
            <a:spLocks noChangeArrowheads="1"/>
          </p:cNvSpPr>
          <p:nvPr/>
        </p:nvSpPr>
        <p:spPr bwMode="auto">
          <a:xfrm>
            <a:off x="990600" y="6400800"/>
            <a:ext cx="7372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kumimoji="1" lang="zh-CN" altLang="en-US" sz="2400">
                <a:solidFill>
                  <a:schemeClr val="tx1"/>
                </a:solidFill>
                <a:latin typeface="宋体" panose="02010600030101010101" pitchFamily="2" charset="-122"/>
              </a:rPr>
              <a:t>图</a:t>
            </a:r>
            <a:r>
              <a:rPr kumimoji="1" lang="en-US" altLang="zh-CN" sz="2400">
                <a:solidFill>
                  <a:schemeClr val="tx1"/>
                </a:solidFill>
              </a:rPr>
              <a:t>3-10  </a:t>
            </a:r>
            <a:r>
              <a:rPr kumimoji="1" lang="zh-CN" altLang="en-US" sz="2400">
                <a:solidFill>
                  <a:schemeClr val="tx1"/>
                </a:solidFill>
                <a:latin typeface="宋体" panose="02010600030101010101" pitchFamily="2" charset="-122"/>
              </a:rPr>
              <a:t>最早截止时间优先算法用于抢占调度方式之例</a:t>
            </a:r>
            <a:r>
              <a:rPr kumimoji="1" lang="zh-CN" altLang="en-US" sz="2400">
                <a:solidFill>
                  <a:schemeClr val="tx1"/>
                </a:solidFill>
              </a:rPr>
              <a:t> </a:t>
            </a:r>
          </a:p>
        </p:txBody>
      </p:sp>
      <p:graphicFrame>
        <p:nvGraphicFramePr>
          <p:cNvPr id="120835" name="Object 5"/>
          <p:cNvGraphicFramePr>
            <a:graphicFrameLocks noChangeAspect="1"/>
          </p:cNvGraphicFramePr>
          <p:nvPr>
            <p:extLst>
              <p:ext uri="{D42A27DB-BD31-4B8C-83A1-F6EECF244321}">
                <p14:modId xmlns:p14="http://schemas.microsoft.com/office/powerpoint/2010/main" val="3090015119"/>
              </p:ext>
            </p:extLst>
          </p:nvPr>
        </p:nvGraphicFramePr>
        <p:xfrm>
          <a:off x="611560" y="980728"/>
          <a:ext cx="7416824" cy="4929434"/>
        </p:xfrm>
        <a:graphic>
          <a:graphicData uri="http://schemas.openxmlformats.org/presentationml/2006/ole">
            <mc:AlternateContent xmlns:mc="http://schemas.openxmlformats.org/markup-compatibility/2006">
              <mc:Choice xmlns:v="urn:schemas-microsoft-com:vml" Requires="v">
                <p:oleObj spid="_x0000_s120842" r:id="rId3" imgW="4349213" imgH="3485072" progId="Visio.Drawing.4">
                  <p:embed/>
                </p:oleObj>
              </mc:Choice>
              <mc:Fallback>
                <p:oleObj r:id="rId3" imgW="4349213" imgH="3485072"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980728"/>
                        <a:ext cx="7416824" cy="4929434"/>
                      </a:xfrm>
                      <a:prstGeom prst="rect">
                        <a:avLst/>
                      </a:prstGeom>
                      <a:noFill/>
                      <a:ln>
                        <a:noFill/>
                      </a:ln>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4"/>
          <p:cNvSpPr txBox="1">
            <a:spLocks noChangeArrowheads="1"/>
          </p:cNvSpPr>
          <p:nvPr/>
        </p:nvSpPr>
        <p:spPr bwMode="auto">
          <a:xfrm>
            <a:off x="457200" y="838200"/>
            <a:ext cx="8229600"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pPr>
            <a:r>
              <a:rPr kumimoji="1" lang="zh-CN" altLang="en-US" sz="2400">
                <a:solidFill>
                  <a:schemeClr val="tx1"/>
                </a:solidFill>
                <a:latin typeface="宋体" panose="02010600030101010101" pitchFamily="2" charset="-122"/>
              </a:rPr>
              <a:t>　　为了说明通常的优先级调度不能适用于实时系统，该图特增加了第二和第三行。在第二行中假定任务</a:t>
            </a:r>
            <a:r>
              <a:rPr kumimoji="1" lang="en-US" altLang="zh-CN" sz="2400">
                <a:solidFill>
                  <a:schemeClr val="tx1"/>
                </a:solidFill>
                <a:latin typeface="宋体" panose="02010600030101010101" pitchFamily="2" charset="-122"/>
              </a:rPr>
              <a:t>A</a:t>
            </a:r>
            <a:r>
              <a:rPr kumimoji="1" lang="zh-CN" altLang="en-US" sz="2400">
                <a:solidFill>
                  <a:schemeClr val="tx1"/>
                </a:solidFill>
                <a:latin typeface="宋体" panose="02010600030101010101" pitchFamily="2" charset="-122"/>
              </a:rPr>
              <a:t>具有较高的优先级，所以在</a:t>
            </a:r>
            <a:r>
              <a:rPr kumimoji="1" lang="en-US" altLang="zh-CN" sz="2400" i="1">
                <a:solidFill>
                  <a:schemeClr val="tx1"/>
                </a:solidFill>
                <a:latin typeface="宋体" panose="02010600030101010101" pitchFamily="2" charset="-122"/>
              </a:rPr>
              <a:t>t</a:t>
            </a:r>
            <a:r>
              <a:rPr kumimoji="1" lang="en-US" altLang="zh-CN" sz="2400">
                <a:solidFill>
                  <a:schemeClr val="tx1"/>
                </a:solidFill>
                <a:latin typeface="宋体" panose="02010600030101010101" pitchFamily="2" charset="-122"/>
              </a:rPr>
              <a:t>=0 ms</a:t>
            </a:r>
            <a:r>
              <a:rPr kumimoji="1" lang="zh-CN" altLang="en-US" sz="2400">
                <a:solidFill>
                  <a:schemeClr val="tx1"/>
                </a:solidFill>
                <a:latin typeface="宋体" panose="02010600030101010101" pitchFamily="2" charset="-122"/>
              </a:rPr>
              <a:t>时，先调度</a:t>
            </a:r>
            <a:r>
              <a:rPr kumimoji="1" lang="en-US" altLang="zh-CN" sz="2400">
                <a:solidFill>
                  <a:schemeClr val="tx1"/>
                </a:solidFill>
                <a:latin typeface="宋体" panose="02010600030101010101" pitchFamily="2" charset="-122"/>
              </a:rPr>
              <a:t>A1</a:t>
            </a:r>
            <a:r>
              <a:rPr kumimoji="1" lang="zh-CN" altLang="en-US" sz="2400">
                <a:solidFill>
                  <a:schemeClr val="tx1"/>
                </a:solidFill>
                <a:latin typeface="宋体" panose="02010600030101010101" pitchFamily="2" charset="-122"/>
              </a:rPr>
              <a:t>执行，在</a:t>
            </a:r>
            <a:r>
              <a:rPr kumimoji="1" lang="en-US" altLang="zh-CN" sz="2400">
                <a:solidFill>
                  <a:schemeClr val="tx1"/>
                </a:solidFill>
                <a:latin typeface="宋体" panose="02010600030101010101" pitchFamily="2" charset="-122"/>
              </a:rPr>
              <a:t>A1</a:t>
            </a:r>
            <a:r>
              <a:rPr kumimoji="1" lang="zh-CN" altLang="en-US" sz="2400">
                <a:solidFill>
                  <a:schemeClr val="tx1"/>
                </a:solidFill>
                <a:latin typeface="宋体" panose="02010600030101010101" pitchFamily="2" charset="-122"/>
              </a:rPr>
              <a:t>完成后</a:t>
            </a:r>
            <a:r>
              <a:rPr kumimoji="1" lang="en-US" altLang="zh-CN" sz="2400">
                <a:solidFill>
                  <a:schemeClr val="tx1"/>
                </a:solidFill>
              </a:rPr>
              <a:t>(</a:t>
            </a:r>
            <a:r>
              <a:rPr kumimoji="1" lang="en-US" altLang="zh-CN" sz="2400" i="1">
                <a:solidFill>
                  <a:schemeClr val="tx1"/>
                </a:solidFill>
              </a:rPr>
              <a:t>t</a:t>
            </a:r>
            <a:r>
              <a:rPr kumimoji="1" lang="en-US" altLang="zh-CN" sz="2400">
                <a:solidFill>
                  <a:schemeClr val="tx1"/>
                </a:solidFill>
              </a:rPr>
              <a:t> = 10 ms)</a:t>
            </a:r>
            <a:r>
              <a:rPr kumimoji="1" lang="zh-CN" altLang="en-US" sz="2400">
                <a:solidFill>
                  <a:schemeClr val="tx1"/>
                </a:solidFill>
                <a:latin typeface="宋体" panose="02010600030101010101" pitchFamily="2" charset="-122"/>
              </a:rPr>
              <a:t>才调度</a:t>
            </a:r>
            <a:r>
              <a:rPr kumimoji="1" lang="en-US" altLang="zh-CN" sz="2400">
                <a:solidFill>
                  <a:schemeClr val="tx1"/>
                </a:solidFill>
              </a:rPr>
              <a:t>B1</a:t>
            </a:r>
            <a:r>
              <a:rPr kumimoji="1" lang="zh-CN" altLang="en-US" sz="2400">
                <a:solidFill>
                  <a:schemeClr val="tx1"/>
                </a:solidFill>
                <a:latin typeface="宋体" panose="02010600030101010101" pitchFamily="2" charset="-122"/>
              </a:rPr>
              <a:t>执行；在</a:t>
            </a:r>
            <a:r>
              <a:rPr kumimoji="1" lang="en-US" altLang="zh-CN" sz="2400" i="1">
                <a:solidFill>
                  <a:schemeClr val="tx1"/>
                </a:solidFill>
              </a:rPr>
              <a:t>t</a:t>
            </a:r>
            <a:r>
              <a:rPr kumimoji="1" lang="en-US" altLang="zh-CN" sz="2400">
                <a:solidFill>
                  <a:schemeClr val="tx1"/>
                </a:solidFill>
              </a:rPr>
              <a:t> = 20 ms</a:t>
            </a:r>
            <a:r>
              <a:rPr kumimoji="1" lang="zh-CN" altLang="en-US" sz="2400">
                <a:solidFill>
                  <a:schemeClr val="tx1"/>
                </a:solidFill>
                <a:latin typeface="宋体" panose="02010600030101010101" pitchFamily="2" charset="-122"/>
              </a:rPr>
              <a:t>时，调度</a:t>
            </a:r>
            <a:r>
              <a:rPr kumimoji="1" lang="en-US" altLang="zh-CN" sz="2400">
                <a:solidFill>
                  <a:schemeClr val="tx1"/>
                </a:solidFill>
              </a:rPr>
              <a:t>A2</a:t>
            </a:r>
            <a:r>
              <a:rPr kumimoji="1" lang="zh-CN" altLang="en-US" sz="2400">
                <a:solidFill>
                  <a:schemeClr val="tx1"/>
                </a:solidFill>
                <a:latin typeface="宋体" panose="02010600030101010101" pitchFamily="2" charset="-122"/>
              </a:rPr>
              <a:t>执行；在</a:t>
            </a:r>
            <a:r>
              <a:rPr kumimoji="1" lang="en-US" altLang="zh-CN" sz="2400" i="1">
                <a:solidFill>
                  <a:schemeClr val="tx1"/>
                </a:solidFill>
              </a:rPr>
              <a:t>t</a:t>
            </a:r>
            <a:r>
              <a:rPr kumimoji="1" lang="en-US" altLang="zh-CN" sz="2400">
                <a:solidFill>
                  <a:schemeClr val="tx1"/>
                </a:solidFill>
              </a:rPr>
              <a:t> = 30 ms</a:t>
            </a:r>
            <a:r>
              <a:rPr kumimoji="1" lang="zh-CN" altLang="en-US" sz="2400">
                <a:solidFill>
                  <a:schemeClr val="tx1"/>
                </a:solidFill>
                <a:latin typeface="宋体" panose="02010600030101010101" pitchFamily="2" charset="-122"/>
              </a:rPr>
              <a:t>时，</a:t>
            </a:r>
            <a:r>
              <a:rPr kumimoji="1" lang="en-US" altLang="zh-CN" sz="2400">
                <a:solidFill>
                  <a:schemeClr val="tx1"/>
                </a:solidFill>
              </a:rPr>
              <a:t>A2</a:t>
            </a:r>
            <a:r>
              <a:rPr kumimoji="1" lang="zh-CN" altLang="en-US" sz="2400">
                <a:solidFill>
                  <a:schemeClr val="tx1"/>
                </a:solidFill>
                <a:latin typeface="宋体" panose="02010600030101010101" pitchFamily="2" charset="-122"/>
              </a:rPr>
              <a:t>完成，又调度</a:t>
            </a:r>
            <a:r>
              <a:rPr kumimoji="1" lang="en-US" altLang="zh-CN" sz="2400">
                <a:solidFill>
                  <a:schemeClr val="tx1"/>
                </a:solidFill>
              </a:rPr>
              <a:t>B1</a:t>
            </a:r>
            <a:r>
              <a:rPr kumimoji="1" lang="zh-CN" altLang="en-US" sz="2400">
                <a:solidFill>
                  <a:schemeClr val="tx1"/>
                </a:solidFill>
                <a:latin typeface="宋体" panose="02010600030101010101" pitchFamily="2" charset="-122"/>
              </a:rPr>
              <a:t>执行；在</a:t>
            </a:r>
            <a:r>
              <a:rPr kumimoji="1" lang="en-US" altLang="zh-CN" sz="2400">
                <a:solidFill>
                  <a:schemeClr val="tx1"/>
                </a:solidFill>
              </a:rPr>
              <a:t>t = 40 ms</a:t>
            </a:r>
            <a:r>
              <a:rPr kumimoji="1" lang="zh-CN" altLang="en-US" sz="2400">
                <a:solidFill>
                  <a:schemeClr val="tx1"/>
                </a:solidFill>
                <a:latin typeface="宋体" panose="02010600030101010101" pitchFamily="2" charset="-122"/>
              </a:rPr>
              <a:t>时，调度</a:t>
            </a:r>
            <a:r>
              <a:rPr kumimoji="1" lang="en-US" altLang="zh-CN" sz="2400">
                <a:solidFill>
                  <a:schemeClr val="tx1"/>
                </a:solidFill>
              </a:rPr>
              <a:t>A3</a:t>
            </a:r>
            <a:r>
              <a:rPr kumimoji="1" lang="zh-CN" altLang="en-US" sz="2400">
                <a:solidFill>
                  <a:schemeClr val="tx1"/>
                </a:solidFill>
                <a:latin typeface="宋体" panose="02010600030101010101" pitchFamily="2" charset="-122"/>
              </a:rPr>
              <a:t>执行；在</a:t>
            </a:r>
            <a:r>
              <a:rPr kumimoji="1" lang="en-US" altLang="zh-CN" sz="2400">
                <a:solidFill>
                  <a:schemeClr val="tx1"/>
                </a:solidFill>
              </a:rPr>
              <a:t>t = 50 ms</a:t>
            </a:r>
            <a:r>
              <a:rPr kumimoji="1" lang="zh-CN" altLang="en-US" sz="2400">
                <a:solidFill>
                  <a:schemeClr val="tx1"/>
                </a:solidFill>
                <a:latin typeface="宋体" panose="02010600030101010101" pitchFamily="2" charset="-122"/>
              </a:rPr>
              <a:t>时，虽然</a:t>
            </a:r>
            <a:r>
              <a:rPr kumimoji="1" lang="en-US" altLang="zh-CN" sz="2400">
                <a:solidFill>
                  <a:schemeClr val="tx1"/>
                </a:solidFill>
              </a:rPr>
              <a:t>A3</a:t>
            </a:r>
            <a:r>
              <a:rPr kumimoji="1" lang="zh-CN" altLang="en-US" sz="2400">
                <a:solidFill>
                  <a:schemeClr val="tx1"/>
                </a:solidFill>
                <a:latin typeface="宋体" panose="02010600030101010101" pitchFamily="2" charset="-122"/>
              </a:rPr>
              <a:t>已完成，但</a:t>
            </a:r>
            <a:r>
              <a:rPr kumimoji="1" lang="en-US" altLang="zh-CN" sz="2400">
                <a:solidFill>
                  <a:schemeClr val="tx1"/>
                </a:solidFill>
              </a:rPr>
              <a:t>B1</a:t>
            </a:r>
            <a:r>
              <a:rPr kumimoji="1" lang="zh-CN" altLang="en-US" sz="2400">
                <a:solidFill>
                  <a:schemeClr val="tx1"/>
                </a:solidFill>
                <a:latin typeface="宋体" panose="02010600030101010101" pitchFamily="2" charset="-122"/>
              </a:rPr>
              <a:t>已错过了它的最后期限，这说明了利用通常的优先级调度已经失败。第三行与第二行类似，只是假定任务</a:t>
            </a:r>
            <a:r>
              <a:rPr kumimoji="1" lang="en-US" altLang="zh-CN" sz="2400">
                <a:solidFill>
                  <a:schemeClr val="tx1"/>
                </a:solidFill>
              </a:rPr>
              <a:t>B</a:t>
            </a:r>
            <a:r>
              <a:rPr kumimoji="1" lang="zh-CN" altLang="en-US" sz="2400">
                <a:solidFill>
                  <a:schemeClr val="tx1"/>
                </a:solidFill>
                <a:latin typeface="宋体" panose="02010600030101010101" pitchFamily="2" charset="-122"/>
              </a:rPr>
              <a:t>具有较高的优先级。</a:t>
            </a:r>
            <a:r>
              <a:rPr kumimoji="1" lang="zh-CN" altLang="en-US" sz="2400">
                <a:solidFill>
                  <a:schemeClr val="tx1"/>
                </a:solidFill>
              </a:rPr>
              <a:t> </a:t>
            </a:r>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4"/>
          <p:cNvSpPr txBox="1">
            <a:spLocks noChangeArrowheads="1"/>
          </p:cNvSpPr>
          <p:nvPr/>
        </p:nvSpPr>
        <p:spPr bwMode="auto">
          <a:xfrm>
            <a:off x="457200" y="812800"/>
            <a:ext cx="8305800" cy="43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pPr>
            <a:r>
              <a:rPr kumimoji="1" lang="zh-CN" altLang="en-US" sz="2400">
                <a:solidFill>
                  <a:schemeClr val="tx1"/>
                </a:solidFill>
                <a:latin typeface="宋体" panose="02010600030101010101" pitchFamily="2" charset="-122"/>
              </a:rPr>
              <a:t>　　第四行是采用最早截止时间优先算法的时间图。在</a:t>
            </a:r>
            <a:r>
              <a:rPr kumimoji="1" lang="en-US" altLang="zh-CN" sz="2400">
                <a:solidFill>
                  <a:schemeClr val="tx1"/>
                </a:solidFill>
              </a:rPr>
              <a:t>t = 0</a:t>
            </a:r>
            <a:r>
              <a:rPr kumimoji="1" lang="zh-CN" altLang="en-US" sz="2400">
                <a:solidFill>
                  <a:schemeClr val="tx1"/>
                </a:solidFill>
                <a:latin typeface="宋体" panose="02010600030101010101" pitchFamily="2" charset="-122"/>
              </a:rPr>
              <a:t>时，</a:t>
            </a:r>
            <a:r>
              <a:rPr kumimoji="1" lang="en-US" altLang="zh-CN" sz="2400">
                <a:solidFill>
                  <a:schemeClr val="tx1"/>
                </a:solidFill>
              </a:rPr>
              <a:t>A1</a:t>
            </a:r>
            <a:r>
              <a:rPr kumimoji="1" lang="zh-CN" altLang="en-US" sz="2400">
                <a:solidFill>
                  <a:schemeClr val="tx1"/>
                </a:solidFill>
                <a:latin typeface="宋体" panose="02010600030101010101" pitchFamily="2" charset="-122"/>
              </a:rPr>
              <a:t>和</a:t>
            </a:r>
            <a:r>
              <a:rPr kumimoji="1" lang="en-US" altLang="zh-CN" sz="2400">
                <a:solidFill>
                  <a:schemeClr val="tx1"/>
                </a:solidFill>
              </a:rPr>
              <a:t>B1</a:t>
            </a:r>
            <a:r>
              <a:rPr kumimoji="1" lang="zh-CN" altLang="en-US" sz="2400">
                <a:solidFill>
                  <a:schemeClr val="tx1"/>
                </a:solidFill>
                <a:latin typeface="宋体" panose="02010600030101010101" pitchFamily="2" charset="-122"/>
              </a:rPr>
              <a:t>同时到达，由于</a:t>
            </a:r>
            <a:r>
              <a:rPr kumimoji="1" lang="en-US" altLang="zh-CN" sz="2400">
                <a:solidFill>
                  <a:schemeClr val="tx1"/>
                </a:solidFill>
              </a:rPr>
              <a:t>A1</a:t>
            </a:r>
            <a:r>
              <a:rPr kumimoji="1" lang="zh-CN" altLang="en-US" sz="2400">
                <a:solidFill>
                  <a:schemeClr val="tx1"/>
                </a:solidFill>
                <a:latin typeface="宋体" panose="02010600030101010101" pitchFamily="2" charset="-122"/>
              </a:rPr>
              <a:t>的截止时间比</a:t>
            </a:r>
            <a:r>
              <a:rPr kumimoji="1" lang="en-US" altLang="zh-CN" sz="2400">
                <a:solidFill>
                  <a:schemeClr val="tx1"/>
                </a:solidFill>
              </a:rPr>
              <a:t>B1</a:t>
            </a:r>
            <a:r>
              <a:rPr kumimoji="1" lang="zh-CN" altLang="en-US" sz="2400">
                <a:solidFill>
                  <a:schemeClr val="tx1"/>
                </a:solidFill>
                <a:latin typeface="宋体" panose="02010600030101010101" pitchFamily="2" charset="-122"/>
              </a:rPr>
              <a:t>早，故调度</a:t>
            </a:r>
            <a:r>
              <a:rPr kumimoji="1" lang="en-US" altLang="zh-CN" sz="2400">
                <a:solidFill>
                  <a:schemeClr val="tx1"/>
                </a:solidFill>
              </a:rPr>
              <a:t>A1</a:t>
            </a:r>
            <a:r>
              <a:rPr kumimoji="1" lang="zh-CN" altLang="en-US" sz="2400">
                <a:solidFill>
                  <a:schemeClr val="tx1"/>
                </a:solidFill>
                <a:latin typeface="宋体" panose="02010600030101010101" pitchFamily="2" charset="-122"/>
              </a:rPr>
              <a:t>执行；在</a:t>
            </a:r>
            <a:r>
              <a:rPr kumimoji="1" lang="en-US" altLang="zh-CN" sz="2400">
                <a:solidFill>
                  <a:schemeClr val="tx1"/>
                </a:solidFill>
              </a:rPr>
              <a:t>t = 10</a:t>
            </a:r>
            <a:r>
              <a:rPr kumimoji="1" lang="zh-CN" altLang="en-US" sz="2400">
                <a:solidFill>
                  <a:schemeClr val="tx1"/>
                </a:solidFill>
                <a:latin typeface="宋体" panose="02010600030101010101" pitchFamily="2" charset="-122"/>
              </a:rPr>
              <a:t>时，</a:t>
            </a:r>
            <a:r>
              <a:rPr kumimoji="1" lang="en-US" altLang="zh-CN" sz="2400">
                <a:solidFill>
                  <a:schemeClr val="tx1"/>
                </a:solidFill>
              </a:rPr>
              <a:t>A1</a:t>
            </a:r>
            <a:r>
              <a:rPr kumimoji="1" lang="zh-CN" altLang="en-US" sz="2400">
                <a:solidFill>
                  <a:schemeClr val="tx1"/>
                </a:solidFill>
                <a:latin typeface="宋体" panose="02010600030101010101" pitchFamily="2" charset="-122"/>
              </a:rPr>
              <a:t>完成，又调度</a:t>
            </a:r>
            <a:r>
              <a:rPr kumimoji="1" lang="en-US" altLang="zh-CN" sz="2400">
                <a:solidFill>
                  <a:schemeClr val="tx1"/>
                </a:solidFill>
              </a:rPr>
              <a:t>B1</a:t>
            </a:r>
            <a:r>
              <a:rPr kumimoji="1" lang="zh-CN" altLang="en-US" sz="2400">
                <a:solidFill>
                  <a:schemeClr val="tx1"/>
                </a:solidFill>
                <a:latin typeface="宋体" panose="02010600030101010101" pitchFamily="2" charset="-122"/>
              </a:rPr>
              <a:t>执行；在</a:t>
            </a:r>
            <a:r>
              <a:rPr kumimoji="1" lang="en-US" altLang="zh-CN" sz="2400">
                <a:solidFill>
                  <a:schemeClr val="tx1"/>
                </a:solidFill>
              </a:rPr>
              <a:t>t = 20</a:t>
            </a:r>
            <a:r>
              <a:rPr kumimoji="1" lang="zh-CN" altLang="en-US" sz="2400">
                <a:solidFill>
                  <a:schemeClr val="tx1"/>
                </a:solidFill>
                <a:latin typeface="宋体" panose="02010600030101010101" pitchFamily="2" charset="-122"/>
              </a:rPr>
              <a:t>时，</a:t>
            </a:r>
            <a:r>
              <a:rPr kumimoji="1" lang="en-US" altLang="zh-CN" sz="2400">
                <a:solidFill>
                  <a:schemeClr val="tx1"/>
                </a:solidFill>
              </a:rPr>
              <a:t>A2</a:t>
            </a:r>
            <a:r>
              <a:rPr kumimoji="1" lang="zh-CN" altLang="en-US" sz="2400">
                <a:solidFill>
                  <a:schemeClr val="tx1"/>
                </a:solidFill>
                <a:latin typeface="宋体" panose="02010600030101010101" pitchFamily="2" charset="-122"/>
              </a:rPr>
              <a:t>到达，由于</a:t>
            </a:r>
            <a:r>
              <a:rPr kumimoji="1" lang="en-US" altLang="zh-CN" sz="2400">
                <a:solidFill>
                  <a:schemeClr val="tx1"/>
                </a:solidFill>
              </a:rPr>
              <a:t>A2</a:t>
            </a:r>
            <a:r>
              <a:rPr kumimoji="1" lang="zh-CN" altLang="en-US" sz="2400">
                <a:solidFill>
                  <a:schemeClr val="tx1"/>
                </a:solidFill>
                <a:latin typeface="宋体" panose="02010600030101010101" pitchFamily="2" charset="-122"/>
              </a:rPr>
              <a:t>的截止时间比</a:t>
            </a:r>
            <a:r>
              <a:rPr kumimoji="1" lang="en-US" altLang="zh-CN" sz="2400">
                <a:solidFill>
                  <a:schemeClr val="tx1"/>
                </a:solidFill>
              </a:rPr>
              <a:t>B2</a:t>
            </a:r>
            <a:r>
              <a:rPr kumimoji="1" lang="zh-CN" altLang="en-US" sz="2400">
                <a:solidFill>
                  <a:schemeClr val="tx1"/>
                </a:solidFill>
                <a:latin typeface="宋体" panose="02010600030101010101" pitchFamily="2" charset="-122"/>
              </a:rPr>
              <a:t>早，</a:t>
            </a:r>
            <a:r>
              <a:rPr kumimoji="1" lang="en-US" altLang="zh-CN" sz="2400">
                <a:solidFill>
                  <a:schemeClr val="tx1"/>
                </a:solidFill>
              </a:rPr>
              <a:t>B1</a:t>
            </a:r>
            <a:r>
              <a:rPr kumimoji="1" lang="zh-CN" altLang="en-US" sz="2400">
                <a:solidFill>
                  <a:schemeClr val="tx1"/>
                </a:solidFill>
                <a:latin typeface="宋体" panose="02010600030101010101" pitchFamily="2" charset="-122"/>
              </a:rPr>
              <a:t>被中断而调度</a:t>
            </a:r>
            <a:r>
              <a:rPr kumimoji="1" lang="en-US" altLang="zh-CN" sz="2400">
                <a:solidFill>
                  <a:schemeClr val="tx1"/>
                </a:solidFill>
              </a:rPr>
              <a:t>A2</a:t>
            </a:r>
            <a:r>
              <a:rPr kumimoji="1" lang="zh-CN" altLang="en-US" sz="2400">
                <a:solidFill>
                  <a:schemeClr val="tx1"/>
                </a:solidFill>
                <a:latin typeface="宋体" panose="02010600030101010101" pitchFamily="2" charset="-122"/>
              </a:rPr>
              <a:t>执行；在</a:t>
            </a:r>
            <a:r>
              <a:rPr kumimoji="1" lang="en-US" altLang="zh-CN" sz="2400">
                <a:solidFill>
                  <a:schemeClr val="tx1"/>
                </a:solidFill>
              </a:rPr>
              <a:t>t = 30</a:t>
            </a:r>
            <a:r>
              <a:rPr kumimoji="1" lang="zh-CN" altLang="en-US" sz="2400">
                <a:solidFill>
                  <a:schemeClr val="tx1"/>
                </a:solidFill>
                <a:latin typeface="宋体" panose="02010600030101010101" pitchFamily="2" charset="-122"/>
              </a:rPr>
              <a:t>时，</a:t>
            </a:r>
            <a:r>
              <a:rPr kumimoji="1" lang="en-US" altLang="zh-CN" sz="2400">
                <a:solidFill>
                  <a:schemeClr val="tx1"/>
                </a:solidFill>
              </a:rPr>
              <a:t>A2</a:t>
            </a:r>
            <a:r>
              <a:rPr kumimoji="1" lang="zh-CN" altLang="en-US" sz="2400">
                <a:solidFill>
                  <a:schemeClr val="tx1"/>
                </a:solidFill>
                <a:latin typeface="宋体" panose="02010600030101010101" pitchFamily="2" charset="-122"/>
              </a:rPr>
              <a:t>完成，又重新调度</a:t>
            </a:r>
            <a:r>
              <a:rPr kumimoji="1" lang="en-US" altLang="zh-CN" sz="2400">
                <a:solidFill>
                  <a:schemeClr val="tx1"/>
                </a:solidFill>
              </a:rPr>
              <a:t>B1</a:t>
            </a:r>
            <a:r>
              <a:rPr kumimoji="1" lang="zh-CN" altLang="en-US" sz="2400">
                <a:solidFill>
                  <a:schemeClr val="tx1"/>
                </a:solidFill>
                <a:latin typeface="宋体" panose="02010600030101010101" pitchFamily="2" charset="-122"/>
              </a:rPr>
              <a:t>执行；在</a:t>
            </a:r>
            <a:r>
              <a:rPr kumimoji="1" lang="en-US" altLang="zh-CN" sz="2400">
                <a:solidFill>
                  <a:schemeClr val="tx1"/>
                </a:solidFill>
              </a:rPr>
              <a:t>t = 40</a:t>
            </a:r>
            <a:r>
              <a:rPr kumimoji="1" lang="zh-CN" altLang="en-US" sz="2400">
                <a:solidFill>
                  <a:schemeClr val="tx1"/>
                </a:solidFill>
                <a:latin typeface="宋体" panose="02010600030101010101" pitchFamily="2" charset="-122"/>
              </a:rPr>
              <a:t>时，</a:t>
            </a:r>
            <a:r>
              <a:rPr kumimoji="1" lang="en-US" altLang="zh-CN" sz="2400">
                <a:solidFill>
                  <a:schemeClr val="tx1"/>
                </a:solidFill>
              </a:rPr>
              <a:t>A3</a:t>
            </a:r>
            <a:r>
              <a:rPr kumimoji="1" lang="zh-CN" altLang="en-US" sz="2400">
                <a:solidFill>
                  <a:schemeClr val="tx1"/>
                </a:solidFill>
                <a:latin typeface="宋体" panose="02010600030101010101" pitchFamily="2" charset="-122"/>
              </a:rPr>
              <a:t>又到达，但</a:t>
            </a:r>
            <a:r>
              <a:rPr kumimoji="1" lang="en-US" altLang="zh-CN" sz="2400">
                <a:solidFill>
                  <a:schemeClr val="tx1"/>
                </a:solidFill>
              </a:rPr>
              <a:t>B1</a:t>
            </a:r>
            <a:r>
              <a:rPr kumimoji="1" lang="zh-CN" altLang="en-US" sz="2400">
                <a:solidFill>
                  <a:schemeClr val="tx1"/>
                </a:solidFill>
                <a:latin typeface="宋体" panose="02010600030101010101" pitchFamily="2" charset="-122"/>
              </a:rPr>
              <a:t>的截止时间要比</a:t>
            </a:r>
            <a:r>
              <a:rPr kumimoji="1" lang="en-US" altLang="zh-CN" sz="2400">
                <a:solidFill>
                  <a:schemeClr val="tx1"/>
                </a:solidFill>
              </a:rPr>
              <a:t>A3</a:t>
            </a:r>
            <a:r>
              <a:rPr kumimoji="1" lang="zh-CN" altLang="en-US" sz="2400">
                <a:solidFill>
                  <a:schemeClr val="tx1"/>
                </a:solidFill>
                <a:latin typeface="宋体" panose="02010600030101010101" pitchFamily="2" charset="-122"/>
              </a:rPr>
              <a:t>早，仍应让</a:t>
            </a:r>
            <a:r>
              <a:rPr kumimoji="1" lang="en-US" altLang="zh-CN" sz="2400">
                <a:solidFill>
                  <a:schemeClr val="tx1"/>
                </a:solidFill>
              </a:rPr>
              <a:t>B1</a:t>
            </a:r>
            <a:r>
              <a:rPr kumimoji="1" lang="zh-CN" altLang="en-US" sz="2400">
                <a:solidFill>
                  <a:schemeClr val="tx1"/>
                </a:solidFill>
                <a:latin typeface="宋体" panose="02010600030101010101" pitchFamily="2" charset="-122"/>
              </a:rPr>
              <a:t>继续执行直到完成</a:t>
            </a:r>
            <a:r>
              <a:rPr kumimoji="1" lang="en-US" altLang="zh-CN" sz="2400">
                <a:solidFill>
                  <a:schemeClr val="tx1"/>
                </a:solidFill>
              </a:rPr>
              <a:t>(t = 45)</a:t>
            </a:r>
            <a:r>
              <a:rPr kumimoji="1" lang="zh-CN" altLang="en-US" sz="2400">
                <a:solidFill>
                  <a:schemeClr val="tx1"/>
                </a:solidFill>
                <a:latin typeface="宋体" panose="02010600030101010101" pitchFamily="2" charset="-122"/>
              </a:rPr>
              <a:t>，然后再调度</a:t>
            </a:r>
            <a:r>
              <a:rPr kumimoji="1" lang="en-US" altLang="zh-CN" sz="2400">
                <a:solidFill>
                  <a:schemeClr val="tx1"/>
                </a:solidFill>
              </a:rPr>
              <a:t>A3</a:t>
            </a:r>
            <a:r>
              <a:rPr kumimoji="1" lang="zh-CN" altLang="en-US" sz="2400">
                <a:solidFill>
                  <a:schemeClr val="tx1"/>
                </a:solidFill>
                <a:latin typeface="宋体" panose="02010600030101010101" pitchFamily="2" charset="-122"/>
              </a:rPr>
              <a:t>执行；在</a:t>
            </a:r>
            <a:r>
              <a:rPr kumimoji="1" lang="en-US" altLang="zh-CN" sz="2400">
                <a:solidFill>
                  <a:schemeClr val="tx1"/>
                </a:solidFill>
              </a:rPr>
              <a:t>t = 55</a:t>
            </a:r>
            <a:r>
              <a:rPr kumimoji="1" lang="zh-CN" altLang="en-US" sz="2400">
                <a:solidFill>
                  <a:schemeClr val="tx1"/>
                </a:solidFill>
                <a:latin typeface="宋体" panose="02010600030101010101" pitchFamily="2" charset="-122"/>
              </a:rPr>
              <a:t>时，</a:t>
            </a:r>
            <a:r>
              <a:rPr kumimoji="1" lang="en-US" altLang="zh-CN" sz="2400">
                <a:solidFill>
                  <a:schemeClr val="tx1"/>
                </a:solidFill>
              </a:rPr>
              <a:t>A3</a:t>
            </a:r>
            <a:r>
              <a:rPr kumimoji="1" lang="zh-CN" altLang="en-US" sz="2400">
                <a:solidFill>
                  <a:schemeClr val="tx1"/>
                </a:solidFill>
                <a:latin typeface="宋体" panose="02010600030101010101" pitchFamily="2" charset="-122"/>
              </a:rPr>
              <a:t>完成，又调度</a:t>
            </a:r>
            <a:r>
              <a:rPr kumimoji="1" lang="en-US" altLang="zh-CN" sz="2400">
                <a:solidFill>
                  <a:schemeClr val="tx1"/>
                </a:solidFill>
              </a:rPr>
              <a:t>B2</a:t>
            </a:r>
            <a:r>
              <a:rPr kumimoji="1" lang="zh-CN" altLang="en-US" sz="2400">
                <a:solidFill>
                  <a:schemeClr val="tx1"/>
                </a:solidFill>
                <a:latin typeface="宋体" panose="02010600030101010101" pitchFamily="2" charset="-122"/>
              </a:rPr>
              <a:t>执行。在该例中利用最早截止时间优先算法可以满足系统的要求。</a:t>
            </a:r>
            <a:r>
              <a:rPr kumimoji="1" lang="zh-CN" altLang="en-US" sz="2400">
                <a:solidFill>
                  <a:schemeClr val="tx1"/>
                </a:solidFill>
              </a:rPr>
              <a:t> </a:t>
            </a:r>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4"/>
          <p:cNvSpPr txBox="1">
            <a:spLocks noChangeArrowheads="1"/>
          </p:cNvSpPr>
          <p:nvPr/>
        </p:nvSpPr>
        <p:spPr bwMode="auto">
          <a:xfrm>
            <a:off x="457200" y="762000"/>
            <a:ext cx="8305800" cy="509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pPr>
            <a:r>
              <a:rPr kumimoji="1" lang="zh-CN" altLang="en-US" sz="2400" b="1">
                <a:solidFill>
                  <a:schemeClr val="tx1"/>
                </a:solidFill>
                <a:latin typeface="宋体" panose="02010600030101010101" pitchFamily="2" charset="-122"/>
              </a:rPr>
              <a:t>　</a:t>
            </a:r>
            <a:r>
              <a:rPr kumimoji="1" lang="en-US" altLang="zh-CN" sz="2400" b="1">
                <a:solidFill>
                  <a:schemeClr val="tx1"/>
                </a:solidFill>
                <a:latin typeface="宋体" panose="02010600030101010101" pitchFamily="2" charset="-122"/>
              </a:rPr>
              <a:t>3.4.4 </a:t>
            </a:r>
            <a:r>
              <a:rPr kumimoji="1" lang="zh-CN" altLang="en-US" sz="2400" b="1">
                <a:solidFill>
                  <a:schemeClr val="tx1"/>
                </a:solidFill>
                <a:latin typeface="宋体" panose="02010600030101010101" pitchFamily="2" charset="-122"/>
              </a:rPr>
              <a:t>最低松弛度优先即</a:t>
            </a:r>
            <a:r>
              <a:rPr kumimoji="1" lang="en-US" altLang="zh-CN" sz="2400" b="1">
                <a:solidFill>
                  <a:schemeClr val="tx1"/>
                </a:solidFill>
                <a:latin typeface="宋体" panose="02010600030101010101" pitchFamily="2" charset="-122"/>
              </a:rPr>
              <a:t>LLF(Least Laxity First)</a:t>
            </a:r>
            <a:r>
              <a:rPr kumimoji="1" lang="zh-CN" altLang="en-US" sz="2400" b="1">
                <a:solidFill>
                  <a:schemeClr val="tx1"/>
                </a:solidFill>
                <a:latin typeface="宋体" panose="02010600030101010101" pitchFamily="2" charset="-122"/>
              </a:rPr>
              <a:t>算法</a:t>
            </a:r>
          </a:p>
          <a:p>
            <a:pPr algn="l" eaLnBrk="1" hangingPunct="1">
              <a:lnSpc>
                <a:spcPct val="120000"/>
              </a:lnSpc>
              <a:spcBef>
                <a:spcPct val="50000"/>
              </a:spcBef>
            </a:pPr>
            <a:r>
              <a:rPr kumimoji="1" lang="zh-CN" altLang="en-US" sz="2400" b="1">
                <a:solidFill>
                  <a:schemeClr val="tx1"/>
                </a:solidFill>
                <a:latin typeface="宋体" panose="02010600030101010101" pitchFamily="2" charset="-122"/>
              </a:rPr>
              <a:t>　　</a:t>
            </a:r>
            <a:r>
              <a:rPr kumimoji="1" lang="zh-CN" altLang="en-US" sz="2400" b="1">
                <a:solidFill>
                  <a:srgbClr val="FF0000"/>
                </a:solidFill>
                <a:latin typeface="宋体" panose="02010600030101010101" pitchFamily="2" charset="-122"/>
              </a:rPr>
              <a:t>该算法是根据任务紧急</a:t>
            </a:r>
            <a:r>
              <a:rPr kumimoji="1" lang="en-US" altLang="zh-CN" sz="2400" b="1">
                <a:solidFill>
                  <a:srgbClr val="FF0000"/>
                </a:solidFill>
              </a:rPr>
              <a:t>(</a:t>
            </a:r>
            <a:r>
              <a:rPr kumimoji="1" lang="zh-CN" altLang="en-US" sz="2400" b="1">
                <a:solidFill>
                  <a:srgbClr val="FF0000"/>
                </a:solidFill>
                <a:latin typeface="宋体" panose="02010600030101010101" pitchFamily="2" charset="-122"/>
              </a:rPr>
              <a:t>或松弛</a:t>
            </a:r>
            <a:r>
              <a:rPr kumimoji="1" lang="en-US" altLang="zh-CN" sz="2400" b="1">
                <a:solidFill>
                  <a:srgbClr val="FF0000"/>
                </a:solidFill>
              </a:rPr>
              <a:t>)</a:t>
            </a:r>
            <a:r>
              <a:rPr kumimoji="1" lang="zh-CN" altLang="en-US" sz="2400" b="1">
                <a:solidFill>
                  <a:srgbClr val="FF0000"/>
                </a:solidFill>
                <a:latin typeface="宋体" panose="02010600030101010101" pitchFamily="2" charset="-122"/>
              </a:rPr>
              <a:t>的程度，来确定任务的优先级。任务的紧急程度愈高，为该任务所赋予的优先级就愈高，以使之优先执行</a:t>
            </a:r>
            <a:r>
              <a:rPr kumimoji="1" lang="zh-CN" altLang="en-US" sz="2400" b="1">
                <a:solidFill>
                  <a:schemeClr val="tx1"/>
                </a:solidFill>
                <a:latin typeface="宋体" panose="02010600030101010101" pitchFamily="2" charset="-122"/>
              </a:rPr>
              <a:t>。例如，一个任务在</a:t>
            </a:r>
            <a:r>
              <a:rPr kumimoji="1" lang="en-US" altLang="zh-CN" sz="2400" b="1">
                <a:solidFill>
                  <a:schemeClr val="tx1"/>
                </a:solidFill>
              </a:rPr>
              <a:t>200 ms</a:t>
            </a:r>
            <a:r>
              <a:rPr kumimoji="1" lang="zh-CN" altLang="en-US" sz="2400" b="1">
                <a:solidFill>
                  <a:schemeClr val="tx1"/>
                </a:solidFill>
                <a:latin typeface="宋体" panose="02010600030101010101" pitchFamily="2" charset="-122"/>
              </a:rPr>
              <a:t>时必须完成，而它本身所需的运行时间就有</a:t>
            </a:r>
            <a:r>
              <a:rPr kumimoji="1" lang="en-US" altLang="zh-CN" sz="2400" b="1">
                <a:solidFill>
                  <a:schemeClr val="tx1"/>
                </a:solidFill>
              </a:rPr>
              <a:t>100 ms</a:t>
            </a:r>
            <a:r>
              <a:rPr kumimoji="1" lang="zh-CN" altLang="en-US" sz="2400" b="1">
                <a:solidFill>
                  <a:schemeClr val="tx1"/>
                </a:solidFill>
                <a:latin typeface="宋体" panose="02010600030101010101" pitchFamily="2" charset="-122"/>
              </a:rPr>
              <a:t>，因此，调度程序必须在</a:t>
            </a:r>
            <a:r>
              <a:rPr kumimoji="1" lang="en-US" altLang="zh-CN" sz="2400" b="1">
                <a:solidFill>
                  <a:schemeClr val="tx1"/>
                </a:solidFill>
              </a:rPr>
              <a:t>100 ms</a:t>
            </a:r>
            <a:r>
              <a:rPr kumimoji="1" lang="zh-CN" altLang="en-US" sz="2400" b="1">
                <a:solidFill>
                  <a:schemeClr val="tx1"/>
                </a:solidFill>
                <a:latin typeface="宋体" panose="02010600030101010101" pitchFamily="2" charset="-122"/>
              </a:rPr>
              <a:t>之前调度执行，该任务的紧急程度</a:t>
            </a:r>
            <a:r>
              <a:rPr kumimoji="1" lang="en-US" altLang="zh-CN" sz="2400" b="1">
                <a:solidFill>
                  <a:schemeClr val="tx1"/>
                </a:solidFill>
              </a:rPr>
              <a:t>(</a:t>
            </a:r>
            <a:r>
              <a:rPr kumimoji="1" lang="zh-CN" altLang="en-US" sz="2400" b="1">
                <a:solidFill>
                  <a:schemeClr val="tx1"/>
                </a:solidFill>
                <a:latin typeface="宋体" panose="02010600030101010101" pitchFamily="2" charset="-122"/>
              </a:rPr>
              <a:t>松弛程度</a:t>
            </a:r>
            <a:r>
              <a:rPr kumimoji="1" lang="en-US" altLang="zh-CN" sz="2400" b="1">
                <a:solidFill>
                  <a:schemeClr val="tx1"/>
                </a:solidFill>
              </a:rPr>
              <a:t>)</a:t>
            </a:r>
            <a:r>
              <a:rPr kumimoji="1" lang="zh-CN" altLang="en-US" sz="2400" b="1">
                <a:solidFill>
                  <a:schemeClr val="tx1"/>
                </a:solidFill>
                <a:latin typeface="宋体" panose="02010600030101010101" pitchFamily="2" charset="-122"/>
              </a:rPr>
              <a:t>为</a:t>
            </a:r>
            <a:r>
              <a:rPr kumimoji="1" lang="en-US" altLang="zh-CN" sz="2400" b="1">
                <a:solidFill>
                  <a:schemeClr val="tx1"/>
                </a:solidFill>
              </a:rPr>
              <a:t>100 ms</a:t>
            </a:r>
            <a:r>
              <a:rPr kumimoji="1" lang="zh-CN" altLang="en-US" sz="2400" b="1">
                <a:solidFill>
                  <a:schemeClr val="tx1"/>
                </a:solidFill>
                <a:latin typeface="宋体" panose="02010600030101010101" pitchFamily="2" charset="-122"/>
              </a:rPr>
              <a:t>。又如，另一任务在</a:t>
            </a:r>
            <a:r>
              <a:rPr kumimoji="1" lang="en-US" altLang="zh-CN" sz="2400" b="1">
                <a:solidFill>
                  <a:schemeClr val="tx1"/>
                </a:solidFill>
              </a:rPr>
              <a:t>400 ms</a:t>
            </a:r>
            <a:r>
              <a:rPr kumimoji="1" lang="zh-CN" altLang="en-US" sz="2400" b="1">
                <a:solidFill>
                  <a:schemeClr val="tx1"/>
                </a:solidFill>
                <a:latin typeface="宋体" panose="02010600030101010101" pitchFamily="2" charset="-122"/>
              </a:rPr>
              <a:t>时必须完成，它本身需要运行</a:t>
            </a:r>
            <a:r>
              <a:rPr kumimoji="1" lang="zh-CN" altLang="en-US" sz="2400" b="1">
                <a:solidFill>
                  <a:schemeClr val="tx1"/>
                </a:solidFill>
              </a:rPr>
              <a:t> </a:t>
            </a:r>
            <a:r>
              <a:rPr kumimoji="1" lang="en-US" altLang="zh-CN" sz="2400" b="1">
                <a:solidFill>
                  <a:schemeClr val="tx1"/>
                </a:solidFill>
              </a:rPr>
              <a:t>150 ms</a:t>
            </a:r>
            <a:r>
              <a:rPr kumimoji="1" lang="zh-CN" altLang="en-US" sz="2400" b="1">
                <a:solidFill>
                  <a:schemeClr val="tx1"/>
                </a:solidFill>
                <a:latin typeface="宋体" panose="02010600030101010101" pitchFamily="2" charset="-122"/>
              </a:rPr>
              <a:t>，则其松弛程度为</a:t>
            </a:r>
            <a:r>
              <a:rPr kumimoji="1" lang="zh-CN" altLang="en-US" sz="2400" b="1">
                <a:solidFill>
                  <a:schemeClr val="tx1"/>
                </a:solidFill>
              </a:rPr>
              <a:t> </a:t>
            </a:r>
            <a:r>
              <a:rPr kumimoji="1" lang="en-US" altLang="zh-CN" sz="2400" b="1">
                <a:solidFill>
                  <a:schemeClr val="tx1"/>
                </a:solidFill>
              </a:rPr>
              <a:t>250 ms</a:t>
            </a:r>
            <a:r>
              <a:rPr kumimoji="1" lang="zh-CN" altLang="en-US" sz="2400" b="1">
                <a:solidFill>
                  <a:schemeClr val="tx1"/>
                </a:solidFill>
                <a:latin typeface="宋体" panose="02010600030101010101" pitchFamily="2" charset="-122"/>
              </a:rPr>
              <a:t>。在实现该算法时要求系统中有一个按松弛度排序的实时任务就绪队列，松弛度最低的任务排在队列最前面，调度程序总是选择就绪队列中的队首任务执行。</a:t>
            </a:r>
            <a:r>
              <a:rPr kumimoji="1" lang="zh-CN" altLang="en-US" sz="2400" b="1">
                <a:solidFill>
                  <a:schemeClr val="tx1"/>
                </a:solidFill>
              </a:rPr>
              <a:t> </a:t>
            </a:r>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4"/>
          <p:cNvSpPr txBox="1">
            <a:spLocks noChangeArrowheads="1"/>
          </p:cNvSpPr>
          <p:nvPr/>
        </p:nvSpPr>
        <p:spPr bwMode="auto">
          <a:xfrm>
            <a:off x="457200" y="914400"/>
            <a:ext cx="8305800"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l" eaLnBrk="1" hangingPunct="1">
              <a:lnSpc>
                <a:spcPct val="120000"/>
              </a:lnSpc>
              <a:spcBef>
                <a:spcPct val="50000"/>
              </a:spcBef>
            </a:pPr>
            <a:r>
              <a:rPr kumimoji="1" lang="zh-CN" altLang="en-US" sz="2400">
                <a:solidFill>
                  <a:schemeClr val="tx1"/>
                </a:solidFill>
                <a:latin typeface="宋体" panose="02010600030101010101" pitchFamily="2" charset="-122"/>
              </a:rPr>
              <a:t>　　该算法主要用于可抢占调度方式中。假如在一个实时系统中，有两个周期性实时任务</a:t>
            </a:r>
            <a:r>
              <a:rPr kumimoji="1" lang="en-US" altLang="zh-CN" sz="2400">
                <a:solidFill>
                  <a:schemeClr val="tx1"/>
                </a:solidFill>
              </a:rPr>
              <a:t>A</a:t>
            </a:r>
            <a:r>
              <a:rPr kumimoji="1" lang="zh-CN" altLang="en-US" sz="2400">
                <a:solidFill>
                  <a:schemeClr val="tx1"/>
                </a:solidFill>
                <a:latin typeface="宋体" panose="02010600030101010101" pitchFamily="2" charset="-122"/>
              </a:rPr>
              <a:t>和</a:t>
            </a:r>
            <a:r>
              <a:rPr kumimoji="1" lang="en-US" altLang="zh-CN" sz="2400">
                <a:solidFill>
                  <a:schemeClr val="tx1"/>
                </a:solidFill>
              </a:rPr>
              <a:t>B</a:t>
            </a:r>
            <a:r>
              <a:rPr kumimoji="1" lang="zh-CN" altLang="en-US" sz="2400">
                <a:solidFill>
                  <a:schemeClr val="tx1"/>
                </a:solidFill>
                <a:latin typeface="宋体" panose="02010600030101010101" pitchFamily="2" charset="-122"/>
              </a:rPr>
              <a:t>，任务</a:t>
            </a:r>
            <a:r>
              <a:rPr kumimoji="1" lang="en-US" altLang="zh-CN" sz="2400">
                <a:solidFill>
                  <a:schemeClr val="tx1"/>
                </a:solidFill>
              </a:rPr>
              <a:t>A</a:t>
            </a:r>
            <a:r>
              <a:rPr kumimoji="1" lang="zh-CN" altLang="en-US" sz="2400">
                <a:solidFill>
                  <a:schemeClr val="tx1"/>
                </a:solidFill>
                <a:latin typeface="宋体" panose="02010600030101010101" pitchFamily="2" charset="-122"/>
              </a:rPr>
              <a:t>要求每</a:t>
            </a:r>
            <a:r>
              <a:rPr kumimoji="1" lang="zh-CN" altLang="en-US" sz="2400">
                <a:solidFill>
                  <a:schemeClr val="tx1"/>
                </a:solidFill>
              </a:rPr>
              <a:t> </a:t>
            </a:r>
            <a:r>
              <a:rPr kumimoji="1" lang="en-US" altLang="zh-CN" sz="2400">
                <a:solidFill>
                  <a:schemeClr val="tx1"/>
                </a:solidFill>
              </a:rPr>
              <a:t>20 ms</a:t>
            </a:r>
            <a:r>
              <a:rPr kumimoji="1" lang="zh-CN" altLang="en-US" sz="2400">
                <a:solidFill>
                  <a:schemeClr val="tx1"/>
                </a:solidFill>
                <a:latin typeface="宋体" panose="02010600030101010101" pitchFamily="2" charset="-122"/>
              </a:rPr>
              <a:t>执行一次，执行时间为</a:t>
            </a:r>
            <a:r>
              <a:rPr kumimoji="1" lang="zh-CN" altLang="en-US" sz="2400">
                <a:solidFill>
                  <a:schemeClr val="tx1"/>
                </a:solidFill>
              </a:rPr>
              <a:t> </a:t>
            </a:r>
            <a:r>
              <a:rPr kumimoji="1" lang="en-US" altLang="zh-CN" sz="2400">
                <a:solidFill>
                  <a:schemeClr val="tx1"/>
                </a:solidFill>
              </a:rPr>
              <a:t>10 ms</a:t>
            </a:r>
            <a:r>
              <a:rPr kumimoji="1" lang="zh-CN" altLang="en-US" sz="2400">
                <a:solidFill>
                  <a:schemeClr val="tx1"/>
                </a:solidFill>
                <a:latin typeface="宋体" panose="02010600030101010101" pitchFamily="2" charset="-122"/>
              </a:rPr>
              <a:t>；任务</a:t>
            </a:r>
            <a:r>
              <a:rPr kumimoji="1" lang="en-US" altLang="zh-CN" sz="2400">
                <a:solidFill>
                  <a:schemeClr val="tx1"/>
                </a:solidFill>
              </a:rPr>
              <a:t>B</a:t>
            </a:r>
            <a:r>
              <a:rPr kumimoji="1" lang="zh-CN" altLang="en-US" sz="2400">
                <a:solidFill>
                  <a:schemeClr val="tx1"/>
                </a:solidFill>
                <a:latin typeface="宋体" panose="02010600030101010101" pitchFamily="2" charset="-122"/>
              </a:rPr>
              <a:t>只要求每</a:t>
            </a:r>
            <a:r>
              <a:rPr kumimoji="1" lang="en-US" altLang="zh-CN" sz="2400">
                <a:solidFill>
                  <a:schemeClr val="tx1"/>
                </a:solidFill>
              </a:rPr>
              <a:t>50 ms</a:t>
            </a:r>
            <a:r>
              <a:rPr kumimoji="1" lang="zh-CN" altLang="en-US" sz="2400">
                <a:solidFill>
                  <a:schemeClr val="tx1"/>
                </a:solidFill>
                <a:latin typeface="宋体" panose="02010600030101010101" pitchFamily="2" charset="-122"/>
              </a:rPr>
              <a:t>执行一次，执行时间为</a:t>
            </a:r>
            <a:r>
              <a:rPr kumimoji="1" lang="zh-CN" altLang="en-US" sz="2400">
                <a:solidFill>
                  <a:schemeClr val="tx1"/>
                </a:solidFill>
              </a:rPr>
              <a:t> </a:t>
            </a:r>
            <a:r>
              <a:rPr kumimoji="1" lang="en-US" altLang="zh-CN" sz="2400">
                <a:solidFill>
                  <a:schemeClr val="tx1"/>
                </a:solidFill>
              </a:rPr>
              <a:t>25 ms</a:t>
            </a:r>
            <a:r>
              <a:rPr kumimoji="1" lang="zh-CN" altLang="en-US" sz="2400">
                <a:solidFill>
                  <a:schemeClr val="tx1"/>
                </a:solidFill>
                <a:latin typeface="宋体" panose="02010600030101010101" pitchFamily="2" charset="-122"/>
              </a:rPr>
              <a:t>。由此可得知任务</a:t>
            </a:r>
            <a:r>
              <a:rPr kumimoji="1" lang="en-US" altLang="zh-CN" sz="2400">
                <a:solidFill>
                  <a:schemeClr val="tx1"/>
                </a:solidFill>
              </a:rPr>
              <a:t>A</a:t>
            </a:r>
            <a:r>
              <a:rPr kumimoji="1" lang="zh-CN" altLang="en-US" sz="2400">
                <a:solidFill>
                  <a:schemeClr val="tx1"/>
                </a:solidFill>
                <a:latin typeface="宋体" panose="02010600030101010101" pitchFamily="2" charset="-122"/>
              </a:rPr>
              <a:t>和</a:t>
            </a:r>
            <a:r>
              <a:rPr kumimoji="1" lang="en-US" altLang="zh-CN" sz="2400">
                <a:solidFill>
                  <a:schemeClr val="tx1"/>
                </a:solidFill>
              </a:rPr>
              <a:t>B</a:t>
            </a:r>
            <a:r>
              <a:rPr kumimoji="1" lang="zh-CN" altLang="en-US" sz="2400">
                <a:solidFill>
                  <a:schemeClr val="tx1"/>
                </a:solidFill>
                <a:latin typeface="宋体" panose="02010600030101010101" pitchFamily="2" charset="-122"/>
              </a:rPr>
              <a:t>每次必须完成的时间分别为：</a:t>
            </a:r>
            <a:r>
              <a:rPr kumimoji="1" lang="en-US" altLang="zh-CN" sz="2400">
                <a:solidFill>
                  <a:schemeClr val="tx1"/>
                </a:solidFill>
              </a:rPr>
              <a:t>A1</a:t>
            </a:r>
            <a:r>
              <a:rPr kumimoji="1" lang="zh-CN" altLang="en-US" sz="2400">
                <a:solidFill>
                  <a:schemeClr val="tx1"/>
                </a:solidFill>
                <a:latin typeface="宋体" panose="02010600030101010101" pitchFamily="2" charset="-122"/>
              </a:rPr>
              <a:t>、</a:t>
            </a:r>
            <a:r>
              <a:rPr kumimoji="1" lang="en-US" altLang="zh-CN" sz="2400">
                <a:solidFill>
                  <a:schemeClr val="tx1"/>
                </a:solidFill>
              </a:rPr>
              <a:t>A2</a:t>
            </a:r>
            <a:r>
              <a:rPr kumimoji="1" lang="zh-CN" altLang="en-US" sz="2400">
                <a:solidFill>
                  <a:schemeClr val="tx1"/>
                </a:solidFill>
                <a:latin typeface="宋体" panose="02010600030101010101" pitchFamily="2" charset="-122"/>
              </a:rPr>
              <a:t>、</a:t>
            </a:r>
            <a:r>
              <a:rPr kumimoji="1" lang="en-US" altLang="zh-CN" sz="2400">
                <a:solidFill>
                  <a:schemeClr val="tx1"/>
                </a:solidFill>
              </a:rPr>
              <a:t>A3</a:t>
            </a:r>
            <a:r>
              <a:rPr kumimoji="1" lang="zh-CN" altLang="en-US" sz="2400">
                <a:solidFill>
                  <a:schemeClr val="tx1"/>
                </a:solidFill>
                <a:latin typeface="宋体" panose="02010600030101010101" pitchFamily="2" charset="-122"/>
              </a:rPr>
              <a:t>、</a:t>
            </a:r>
            <a:r>
              <a:rPr kumimoji="1" lang="en-US" altLang="zh-CN" sz="2400">
                <a:solidFill>
                  <a:schemeClr val="tx1"/>
                </a:solidFill>
              </a:rPr>
              <a:t>…</a:t>
            </a:r>
            <a:r>
              <a:rPr kumimoji="1" lang="zh-CN" altLang="en-US" sz="2400">
                <a:solidFill>
                  <a:schemeClr val="tx1"/>
                </a:solidFill>
                <a:latin typeface="宋体" panose="02010600030101010101" pitchFamily="2" charset="-122"/>
              </a:rPr>
              <a:t>和</a:t>
            </a:r>
            <a:r>
              <a:rPr kumimoji="1" lang="en-US" altLang="zh-CN" sz="2400">
                <a:solidFill>
                  <a:schemeClr val="tx1"/>
                </a:solidFill>
              </a:rPr>
              <a:t>B1</a:t>
            </a:r>
            <a:r>
              <a:rPr kumimoji="1" lang="zh-CN" altLang="en-US" sz="2400">
                <a:solidFill>
                  <a:schemeClr val="tx1"/>
                </a:solidFill>
                <a:latin typeface="宋体" panose="02010600030101010101" pitchFamily="2" charset="-122"/>
              </a:rPr>
              <a:t>、</a:t>
            </a:r>
            <a:r>
              <a:rPr kumimoji="1" lang="en-US" altLang="zh-CN" sz="2400">
                <a:solidFill>
                  <a:schemeClr val="tx1"/>
                </a:solidFill>
              </a:rPr>
              <a:t>B2</a:t>
            </a:r>
            <a:r>
              <a:rPr kumimoji="1" lang="zh-CN" altLang="en-US" sz="2400">
                <a:solidFill>
                  <a:schemeClr val="tx1"/>
                </a:solidFill>
                <a:latin typeface="宋体" panose="02010600030101010101" pitchFamily="2" charset="-122"/>
              </a:rPr>
              <a:t>、</a:t>
            </a:r>
            <a:r>
              <a:rPr kumimoji="1" lang="en-US" altLang="zh-CN" sz="2400">
                <a:solidFill>
                  <a:schemeClr val="tx1"/>
                </a:solidFill>
              </a:rPr>
              <a:t>B3</a:t>
            </a:r>
            <a:r>
              <a:rPr kumimoji="1" lang="zh-CN" altLang="en-US" sz="2400">
                <a:solidFill>
                  <a:schemeClr val="tx1"/>
                </a:solidFill>
                <a:latin typeface="宋体" panose="02010600030101010101" pitchFamily="2" charset="-122"/>
              </a:rPr>
              <a:t>、</a:t>
            </a:r>
            <a:r>
              <a:rPr kumimoji="1" lang="en-US" altLang="zh-CN" sz="2400">
                <a:solidFill>
                  <a:schemeClr val="tx1"/>
                </a:solidFill>
              </a:rPr>
              <a:t>…</a:t>
            </a:r>
            <a:r>
              <a:rPr kumimoji="1" lang="zh-CN" altLang="en-US" sz="2400">
                <a:solidFill>
                  <a:schemeClr val="tx1"/>
                </a:solidFill>
                <a:latin typeface="宋体" panose="02010600030101010101" pitchFamily="2" charset="-122"/>
              </a:rPr>
              <a:t>，见图</a:t>
            </a:r>
            <a:r>
              <a:rPr kumimoji="1" lang="en-US" altLang="zh-CN" sz="2400">
                <a:solidFill>
                  <a:schemeClr val="tx1"/>
                </a:solidFill>
              </a:rPr>
              <a:t>3-11</a:t>
            </a:r>
            <a:r>
              <a:rPr kumimoji="1" lang="zh-CN" altLang="en-US" sz="2400">
                <a:solidFill>
                  <a:schemeClr val="tx1"/>
                </a:solidFill>
                <a:latin typeface="宋体" panose="02010600030101010101" pitchFamily="2" charset="-122"/>
              </a:rPr>
              <a:t>。为保证不遗漏任何一次截止时间，应采用最低松弛度优先的抢占调度策略。</a:t>
            </a:r>
            <a:r>
              <a:rPr kumimoji="1" lang="zh-CN" altLang="en-US" sz="2400">
                <a:solidFill>
                  <a:schemeClr val="tx1"/>
                </a:solidFill>
              </a:rPr>
              <a:t> </a:t>
            </a:r>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4"/>
          <p:cNvSpPr txBox="1">
            <a:spLocks noChangeArrowheads="1"/>
          </p:cNvSpPr>
          <p:nvPr/>
        </p:nvSpPr>
        <p:spPr bwMode="auto">
          <a:xfrm>
            <a:off x="2057400" y="5181600"/>
            <a:ext cx="558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kumimoji="1" lang="zh-CN" altLang="en-US" sz="2400">
                <a:solidFill>
                  <a:schemeClr val="tx1"/>
                </a:solidFill>
                <a:latin typeface="宋体" panose="02010600030101010101" pitchFamily="2" charset="-122"/>
              </a:rPr>
              <a:t>图</a:t>
            </a:r>
            <a:r>
              <a:rPr kumimoji="1" lang="zh-CN" altLang="en-US" sz="2400">
                <a:solidFill>
                  <a:schemeClr val="tx1"/>
                </a:solidFill>
              </a:rPr>
              <a:t> </a:t>
            </a:r>
            <a:r>
              <a:rPr kumimoji="1" lang="en-US" altLang="zh-CN" sz="2400">
                <a:solidFill>
                  <a:schemeClr val="tx1"/>
                </a:solidFill>
              </a:rPr>
              <a:t>3-11</a:t>
            </a:r>
            <a:r>
              <a:rPr kumimoji="1" lang="zh-CN" altLang="en-US" sz="2400">
                <a:solidFill>
                  <a:schemeClr val="tx1"/>
                </a:solidFill>
                <a:latin typeface="宋体" panose="02010600030101010101" pitchFamily="2" charset="-122"/>
              </a:rPr>
              <a:t>　</a:t>
            </a:r>
            <a:r>
              <a:rPr kumimoji="1" lang="en-US" altLang="zh-CN" sz="2400">
                <a:solidFill>
                  <a:schemeClr val="tx1"/>
                </a:solidFill>
              </a:rPr>
              <a:t>A</a:t>
            </a:r>
            <a:r>
              <a:rPr kumimoji="1" lang="zh-CN" altLang="en-US" sz="2400">
                <a:solidFill>
                  <a:schemeClr val="tx1"/>
                </a:solidFill>
                <a:latin typeface="宋体" panose="02010600030101010101" pitchFamily="2" charset="-122"/>
              </a:rPr>
              <a:t>和</a:t>
            </a:r>
            <a:r>
              <a:rPr kumimoji="1" lang="en-US" altLang="zh-CN" sz="2400">
                <a:solidFill>
                  <a:schemeClr val="tx1"/>
                </a:solidFill>
              </a:rPr>
              <a:t>B</a:t>
            </a:r>
            <a:r>
              <a:rPr kumimoji="1" lang="zh-CN" altLang="en-US" sz="2400">
                <a:solidFill>
                  <a:schemeClr val="tx1"/>
                </a:solidFill>
                <a:latin typeface="宋体" panose="02010600030101010101" pitchFamily="2" charset="-122"/>
              </a:rPr>
              <a:t>任务每次必须完成的时间</a:t>
            </a:r>
            <a:r>
              <a:rPr kumimoji="1" lang="zh-CN" altLang="en-US" sz="2400">
                <a:solidFill>
                  <a:schemeClr val="tx1"/>
                </a:solidFill>
              </a:rPr>
              <a:t> </a:t>
            </a:r>
          </a:p>
        </p:txBody>
      </p:sp>
      <p:graphicFrame>
        <p:nvGraphicFramePr>
          <p:cNvPr id="125955" name="Object 5"/>
          <p:cNvGraphicFramePr>
            <a:graphicFrameLocks noChangeAspect="1"/>
          </p:cNvGraphicFramePr>
          <p:nvPr/>
        </p:nvGraphicFramePr>
        <p:xfrm>
          <a:off x="609600" y="2057400"/>
          <a:ext cx="8229600" cy="2227263"/>
        </p:xfrm>
        <a:graphic>
          <a:graphicData uri="http://schemas.openxmlformats.org/presentationml/2006/ole">
            <mc:AlternateContent xmlns:mc="http://schemas.openxmlformats.org/markup-compatibility/2006">
              <mc:Choice xmlns:v="urn:schemas-microsoft-com:vml" Requires="v">
                <p:oleObj spid="_x0000_s125962" r:id="rId3" imgW="3449066" imgH="933528" progId="Visio.Drawing.4">
                  <p:embed/>
                </p:oleObj>
              </mc:Choice>
              <mc:Fallback>
                <p:oleObj r:id="rId3" imgW="3449066" imgH="933528"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057400"/>
                        <a:ext cx="82296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4"/>
          <p:cNvSpPr txBox="1">
            <a:spLocks noChangeArrowheads="1"/>
          </p:cNvSpPr>
          <p:nvPr/>
        </p:nvSpPr>
        <p:spPr bwMode="auto">
          <a:xfrm>
            <a:off x="2057400" y="4648200"/>
            <a:ext cx="539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r>
              <a:rPr kumimoji="1" lang="zh-CN" altLang="en-US" sz="2400">
                <a:solidFill>
                  <a:schemeClr val="tx1"/>
                </a:solidFill>
                <a:latin typeface="宋体" panose="02010600030101010101" pitchFamily="2" charset="-122"/>
              </a:rPr>
              <a:t>图</a:t>
            </a:r>
            <a:r>
              <a:rPr kumimoji="1" lang="zh-CN" altLang="en-US" sz="2400">
                <a:solidFill>
                  <a:schemeClr val="tx1"/>
                </a:solidFill>
              </a:rPr>
              <a:t> </a:t>
            </a:r>
            <a:r>
              <a:rPr kumimoji="1" lang="en-US" altLang="zh-CN" sz="2400">
                <a:solidFill>
                  <a:schemeClr val="tx1"/>
                </a:solidFill>
              </a:rPr>
              <a:t>3-12</a:t>
            </a:r>
            <a:r>
              <a:rPr kumimoji="1" lang="zh-CN" altLang="en-US" sz="2400">
                <a:solidFill>
                  <a:schemeClr val="tx1"/>
                </a:solidFill>
                <a:latin typeface="宋体" panose="02010600030101010101" pitchFamily="2" charset="-122"/>
              </a:rPr>
              <a:t>　利用</a:t>
            </a:r>
            <a:r>
              <a:rPr kumimoji="1" lang="en-US" altLang="zh-CN" sz="2400">
                <a:solidFill>
                  <a:schemeClr val="tx1"/>
                </a:solidFill>
              </a:rPr>
              <a:t>LLF</a:t>
            </a:r>
            <a:r>
              <a:rPr kumimoji="1" lang="zh-CN" altLang="en-US" sz="2400">
                <a:solidFill>
                  <a:schemeClr val="tx1"/>
                </a:solidFill>
                <a:latin typeface="宋体" panose="02010600030101010101" pitchFamily="2" charset="-122"/>
              </a:rPr>
              <a:t>算法进行调度的情况</a:t>
            </a:r>
            <a:r>
              <a:rPr kumimoji="1" lang="zh-CN" altLang="en-US" sz="2400">
                <a:solidFill>
                  <a:schemeClr val="tx1"/>
                </a:solidFill>
              </a:rPr>
              <a:t> </a:t>
            </a:r>
          </a:p>
        </p:txBody>
      </p:sp>
      <p:graphicFrame>
        <p:nvGraphicFramePr>
          <p:cNvPr id="126979" name="Object 5"/>
          <p:cNvGraphicFramePr>
            <a:graphicFrameLocks noChangeAspect="1"/>
          </p:cNvGraphicFramePr>
          <p:nvPr/>
        </p:nvGraphicFramePr>
        <p:xfrm>
          <a:off x="161925" y="1905000"/>
          <a:ext cx="8905875" cy="1808163"/>
        </p:xfrm>
        <a:graphic>
          <a:graphicData uri="http://schemas.openxmlformats.org/presentationml/2006/ole">
            <mc:AlternateContent xmlns:mc="http://schemas.openxmlformats.org/markup-compatibility/2006">
              <mc:Choice xmlns:v="urn:schemas-microsoft-com:vml" Requires="v">
                <p:oleObj spid="_x0000_s126987" r:id="rId3" imgW="3796748" imgH="857016" progId="Visio.Drawing.4">
                  <p:embed/>
                </p:oleObj>
              </mc:Choice>
              <mc:Fallback>
                <p:oleObj r:id="rId3" imgW="3796748" imgH="857016"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t="4964" b="5272"/>
                      <a:stretch>
                        <a:fillRect/>
                      </a:stretch>
                    </p:blipFill>
                    <p:spPr bwMode="auto">
                      <a:xfrm>
                        <a:off x="161925" y="1905000"/>
                        <a:ext cx="8905875"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980" name="AutoShape 7">
            <a:hlinkClick r:id="" action="ppaction://hlinkshowjump?jump=firstslide" highlightClick="1"/>
          </p:cNvPr>
          <p:cNvSpPr>
            <a:spLocks noChangeArrowheads="1"/>
          </p:cNvSpPr>
          <p:nvPr/>
        </p:nvSpPr>
        <p:spPr bwMode="auto">
          <a:xfrm>
            <a:off x="8382000" y="6400800"/>
            <a:ext cx="762000" cy="4572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endParaRPr kumimoji="1" lang="zh-CN" altLang="en-US" sz="2400">
              <a:solidFill>
                <a:schemeClr val="tx1"/>
              </a:solidFill>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lnSpc>
                <a:spcPct val="140000"/>
              </a:lnSpc>
            </a:pPr>
            <a:r>
              <a:rPr lang="zh-CN" altLang="en-US" smtClean="0"/>
              <a:t>　　为了进一步反映调度的性能，更清晰地描述各进程在其周转时间中，等待和执行时间的具体分配状况，往往使用带权周转时间，</a:t>
            </a:r>
            <a:r>
              <a:rPr lang="zh-CN" altLang="en-US" smtClean="0">
                <a:solidFill>
                  <a:srgbClr val="0000FF"/>
                </a:solidFill>
              </a:rPr>
              <a:t>即作业的周转时间</a:t>
            </a:r>
            <a:r>
              <a:rPr lang="en-US" altLang="zh-CN" smtClean="0">
                <a:solidFill>
                  <a:srgbClr val="0000FF"/>
                </a:solidFill>
              </a:rPr>
              <a:t>T</a:t>
            </a:r>
            <a:r>
              <a:rPr lang="zh-CN" altLang="en-US" smtClean="0">
                <a:solidFill>
                  <a:srgbClr val="0000FF"/>
                </a:solidFill>
              </a:rPr>
              <a:t>与系统为它提供服务的时间</a:t>
            </a:r>
            <a:r>
              <a:rPr lang="en-US" altLang="zh-CN" smtClean="0">
                <a:solidFill>
                  <a:srgbClr val="0000FF"/>
                </a:solidFill>
              </a:rPr>
              <a:t>T</a:t>
            </a:r>
            <a:r>
              <a:rPr lang="en-US" altLang="zh-CN" baseline="-25000" smtClean="0">
                <a:solidFill>
                  <a:srgbClr val="0000FF"/>
                </a:solidFill>
              </a:rPr>
              <a:t>s</a:t>
            </a:r>
            <a:r>
              <a:rPr lang="zh-CN" altLang="en-US" smtClean="0">
                <a:solidFill>
                  <a:srgbClr val="0000FF"/>
                </a:solidFill>
              </a:rPr>
              <a:t>之比，即</a:t>
            </a:r>
            <a:r>
              <a:rPr lang="en-US" altLang="zh-CN" smtClean="0">
                <a:solidFill>
                  <a:srgbClr val="0000FF"/>
                </a:solidFill>
              </a:rPr>
              <a:t>W = T/T</a:t>
            </a:r>
            <a:r>
              <a:rPr lang="en-US" altLang="zh-CN" baseline="-25000" smtClean="0">
                <a:solidFill>
                  <a:srgbClr val="0000FF"/>
                </a:solidFill>
              </a:rPr>
              <a:t>s</a:t>
            </a:r>
            <a:r>
              <a:rPr lang="zh-CN" altLang="en-US" smtClean="0">
                <a:solidFill>
                  <a:srgbClr val="0000FF"/>
                </a:solidFill>
              </a:rPr>
              <a:t>。</a:t>
            </a:r>
            <a:r>
              <a:rPr lang="zh-CN" altLang="en-US" smtClean="0"/>
              <a:t>而平均带权周转时间则可表示为：</a:t>
            </a:r>
          </a:p>
        </p:txBody>
      </p:sp>
      <p:sp>
        <p:nvSpPr>
          <p:cNvPr id="54275" name="Rectangle 3"/>
          <p:cNvSpPr>
            <a:spLocks noGrp="1" noChangeArrowheads="1"/>
          </p:cNvSpPr>
          <p:nvPr>
            <p:ph type="body" idx="1"/>
          </p:nvPr>
        </p:nvSpPr>
        <p:spPr/>
        <p:txBody>
          <a:bodyPr/>
          <a:lstStyle/>
          <a:p>
            <a:pPr eaLnBrk="1" hangingPunct="1"/>
            <a:endParaRPr lang="zh-CN" altLang="zh-CN" smtClean="0"/>
          </a:p>
        </p:txBody>
      </p:sp>
      <p:sp>
        <p:nvSpPr>
          <p:cNvPr id="54276"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4277" name="Object 4"/>
          <p:cNvGraphicFramePr>
            <a:graphicFrameLocks noChangeAspect="1"/>
          </p:cNvGraphicFramePr>
          <p:nvPr/>
        </p:nvGraphicFramePr>
        <p:xfrm>
          <a:off x="3419475" y="3500438"/>
          <a:ext cx="1874838" cy="835025"/>
        </p:xfrm>
        <a:graphic>
          <a:graphicData uri="http://schemas.openxmlformats.org/presentationml/2006/ole">
            <mc:AlternateContent xmlns:mc="http://schemas.openxmlformats.org/markup-compatibility/2006">
              <mc:Choice xmlns:v="urn:schemas-microsoft-com:vml" Requires="v">
                <p:oleObj spid="_x0000_s54284" name="公式" r:id="rId3" imgW="748975" imgH="431613" progId="Equation.3">
                  <p:embed/>
                </p:oleObj>
              </mc:Choice>
              <mc:Fallback>
                <p:oleObj name="公式" r:id="rId3" imgW="748975"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3500438"/>
                        <a:ext cx="1874838" cy="835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endParaRPr lang="zh-CN" altLang="zh-CN" smtClean="0"/>
          </a:p>
        </p:txBody>
      </p:sp>
      <p:sp>
        <p:nvSpPr>
          <p:cNvPr id="128003" name="Rectangle 3"/>
          <p:cNvSpPr>
            <a:spLocks noGrp="1" noChangeArrowheads="1"/>
          </p:cNvSpPr>
          <p:nvPr>
            <p:ph type="body" idx="1"/>
          </p:nvPr>
        </p:nvSpPr>
        <p:spPr>
          <a:xfrm>
            <a:off x="0" y="4797425"/>
            <a:ext cx="9144000" cy="476250"/>
          </a:xfrm>
        </p:spPr>
        <p:txBody>
          <a:bodyPr/>
          <a:lstStyle/>
          <a:p>
            <a:pPr eaLnBrk="1" hangingPunct="1"/>
            <a:r>
              <a:rPr lang="zh-CN" altLang="en-US" smtClean="0"/>
              <a:t>图</a:t>
            </a:r>
            <a:r>
              <a:rPr lang="en-US" altLang="zh-CN" smtClean="0"/>
              <a:t>3-6</a:t>
            </a:r>
            <a:r>
              <a:rPr lang="zh-CN" altLang="en-US" smtClean="0"/>
              <a:t>　</a:t>
            </a:r>
            <a:r>
              <a:rPr lang="en-US" altLang="zh-CN" smtClean="0"/>
              <a:t>EDF</a:t>
            </a:r>
            <a:r>
              <a:rPr lang="zh-CN" altLang="en-US" smtClean="0"/>
              <a:t>算法用于非抢占调度方式</a:t>
            </a:r>
          </a:p>
        </p:txBody>
      </p:sp>
      <p:pic>
        <p:nvPicPr>
          <p:cNvPr id="128004" name="Picture 4" descr="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916113"/>
            <a:ext cx="76327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lnSpc>
                <a:spcPct val="150000"/>
              </a:lnSpc>
            </a:pPr>
            <a:r>
              <a:rPr lang="zh-CN" altLang="en-US" smtClean="0"/>
              <a:t>　　</a:t>
            </a:r>
            <a:r>
              <a:rPr lang="en-US" altLang="zh-CN" smtClean="0">
                <a:latin typeface="黑体" panose="02010609060101010101" pitchFamily="49" charset="-122"/>
                <a:ea typeface="黑体" panose="02010609060101010101" pitchFamily="49" charset="-122"/>
              </a:rPr>
              <a:t>2. </a:t>
            </a:r>
            <a:r>
              <a:rPr lang="zh-CN" altLang="en-US" smtClean="0">
                <a:latin typeface="黑体" panose="02010609060101010101" pitchFamily="49" charset="-122"/>
                <a:ea typeface="黑体" panose="02010609060101010101" pitchFamily="49" charset="-122"/>
              </a:rPr>
              <a:t>抢占式调度方式用于周期实时任务</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zh-CN" altLang="en-US" smtClean="0"/>
              <a:t>图</a:t>
            </a:r>
            <a:r>
              <a:rPr lang="en-US" altLang="zh-CN" smtClean="0"/>
              <a:t>3-7</a:t>
            </a:r>
            <a:r>
              <a:rPr lang="zh-CN" altLang="en-US" smtClean="0"/>
              <a:t>示出了将该算法用于抢占调度方式之例。在该例中有两个周期任务，任务</a:t>
            </a:r>
            <a:r>
              <a:rPr lang="en-US" altLang="zh-CN" smtClean="0"/>
              <a:t>A</a:t>
            </a:r>
            <a:r>
              <a:rPr lang="zh-CN" altLang="en-US" smtClean="0"/>
              <a:t>和任务</a:t>
            </a:r>
            <a:r>
              <a:rPr lang="en-US" altLang="zh-CN" smtClean="0"/>
              <a:t>B</a:t>
            </a:r>
            <a:r>
              <a:rPr lang="zh-CN" altLang="en-US" smtClean="0"/>
              <a:t>的周期时间分别为</a:t>
            </a:r>
            <a:r>
              <a:rPr lang="en-US" altLang="zh-CN" smtClean="0"/>
              <a:t>20 ms</a:t>
            </a:r>
            <a:r>
              <a:rPr lang="zh-CN" altLang="en-US" smtClean="0"/>
              <a:t>和</a:t>
            </a:r>
            <a:r>
              <a:rPr lang="en-US" altLang="zh-CN" smtClean="0"/>
              <a:t>50 ms</a:t>
            </a:r>
            <a:r>
              <a:rPr lang="zh-CN" altLang="en-US" smtClean="0"/>
              <a:t>，每个周期的处理时间分别为</a:t>
            </a:r>
            <a:r>
              <a:rPr lang="en-US" altLang="zh-CN" smtClean="0"/>
              <a:t>10 ms</a:t>
            </a:r>
            <a:r>
              <a:rPr lang="zh-CN" altLang="en-US" smtClean="0"/>
              <a:t>和</a:t>
            </a:r>
            <a:r>
              <a:rPr lang="en-US" altLang="zh-CN" smtClean="0"/>
              <a:t>25 ms</a:t>
            </a:r>
            <a:r>
              <a:rPr lang="zh-CN" altLang="en-US" smtClean="0"/>
              <a:t>。</a:t>
            </a:r>
          </a:p>
        </p:txBody>
      </p:sp>
      <p:sp>
        <p:nvSpPr>
          <p:cNvPr id="129027"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endParaRPr lang="zh-CN" altLang="zh-CN" smtClean="0"/>
          </a:p>
        </p:txBody>
      </p:sp>
      <p:sp>
        <p:nvSpPr>
          <p:cNvPr id="130051" name="Rectangle 3"/>
          <p:cNvSpPr>
            <a:spLocks noGrp="1" noChangeArrowheads="1"/>
          </p:cNvSpPr>
          <p:nvPr>
            <p:ph type="body" idx="1"/>
          </p:nvPr>
        </p:nvSpPr>
        <p:spPr/>
        <p:txBody>
          <a:bodyPr/>
          <a:lstStyle/>
          <a:p>
            <a:pPr eaLnBrk="1" hangingPunct="1"/>
            <a:r>
              <a:rPr lang="zh-CN" altLang="en-US" smtClean="0"/>
              <a:t>图</a:t>
            </a:r>
            <a:r>
              <a:rPr lang="en-US" altLang="zh-CN" smtClean="0"/>
              <a:t>3-7  </a:t>
            </a:r>
            <a:r>
              <a:rPr lang="zh-CN" altLang="en-US" smtClean="0"/>
              <a:t>最早截止时间优先算法用于抢占调度方式之例</a:t>
            </a:r>
          </a:p>
        </p:txBody>
      </p:sp>
      <p:pic>
        <p:nvPicPr>
          <p:cNvPr id="130052" name="Picture 4" descr="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196975"/>
            <a:ext cx="6005513"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lnSpc>
                <a:spcPct val="140000"/>
              </a:lnSpc>
            </a:pPr>
            <a:r>
              <a:rPr lang="en-US" altLang="zh-CN" smtClean="0">
                <a:latin typeface="黑体" panose="02010609060101010101" pitchFamily="49" charset="-122"/>
                <a:ea typeface="黑体" panose="02010609060101010101" pitchFamily="49" charset="-122"/>
              </a:rPr>
              <a:t>3.4.4  </a:t>
            </a:r>
            <a:r>
              <a:rPr lang="zh-CN" altLang="en-US" smtClean="0">
                <a:latin typeface="黑体" panose="02010609060101010101" pitchFamily="49" charset="-122"/>
                <a:ea typeface="黑体" panose="02010609060101010101" pitchFamily="49" charset="-122"/>
              </a:rPr>
              <a:t>最低松弛度优先</a:t>
            </a:r>
            <a:r>
              <a:rPr lang="en-US" altLang="zh-CN" smtClean="0">
                <a:latin typeface="黑体" panose="02010609060101010101" pitchFamily="49" charset="-122"/>
                <a:ea typeface="黑体" panose="02010609060101010101" pitchFamily="49" charset="-122"/>
              </a:rPr>
              <a:t>LLF(Least Laxity First)</a:t>
            </a:r>
            <a:r>
              <a:rPr lang="zh-CN" altLang="en-US" smtClean="0">
                <a:latin typeface="黑体" panose="02010609060101010101" pitchFamily="49" charset="-122"/>
                <a:ea typeface="黑体" panose="02010609060101010101" pitchFamily="49" charset="-122"/>
              </a:rPr>
              <a:t>算法</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zh-CN" altLang="en-US" smtClean="0"/>
              <a:t>该算法在确定任务的优先级时，根据的是任务的紧急</a:t>
            </a:r>
            <a:r>
              <a:rPr lang="en-US" altLang="zh-CN" smtClean="0"/>
              <a:t>(</a:t>
            </a:r>
            <a:r>
              <a:rPr lang="zh-CN" altLang="en-US" smtClean="0"/>
              <a:t>或松弛</a:t>
            </a:r>
            <a:r>
              <a:rPr lang="en-US" altLang="zh-CN" smtClean="0"/>
              <a:t>)</a:t>
            </a:r>
            <a:r>
              <a:rPr lang="zh-CN" altLang="en-US" smtClean="0"/>
              <a:t>程度。任务紧急程度愈高，赋予该任务的优先级就愈高，以使之优先执行。 </a:t>
            </a:r>
            <a:br>
              <a:rPr lang="zh-CN" altLang="en-US" smtClean="0"/>
            </a:br>
            <a:r>
              <a:rPr lang="zh-CN" altLang="en-US" smtClean="0"/>
              <a:t>　　该算法主要用于可抢占调度方式中。假如在一个实时系统中有两个周期性实时任务</a:t>
            </a:r>
            <a:r>
              <a:rPr lang="en-US" altLang="zh-CN" smtClean="0"/>
              <a:t>A</a:t>
            </a:r>
            <a:r>
              <a:rPr lang="zh-CN" altLang="en-US" smtClean="0"/>
              <a:t>和</a:t>
            </a:r>
            <a:r>
              <a:rPr lang="en-US" altLang="zh-CN" smtClean="0"/>
              <a:t>B</a:t>
            </a:r>
            <a:r>
              <a:rPr lang="zh-CN" altLang="en-US" smtClean="0"/>
              <a:t>，任务</a:t>
            </a:r>
            <a:r>
              <a:rPr lang="en-US" altLang="zh-CN" smtClean="0"/>
              <a:t>A</a:t>
            </a:r>
            <a:r>
              <a:rPr lang="zh-CN" altLang="en-US" smtClean="0"/>
              <a:t>要求每</a:t>
            </a:r>
            <a:r>
              <a:rPr lang="en-US" altLang="zh-CN" smtClean="0"/>
              <a:t>20 ms</a:t>
            </a:r>
            <a:r>
              <a:rPr lang="zh-CN" altLang="en-US" smtClean="0"/>
              <a:t>执行一次，执行时间为</a:t>
            </a:r>
            <a:r>
              <a:rPr lang="en-US" altLang="zh-CN" smtClean="0"/>
              <a:t>10 ms</a:t>
            </a:r>
            <a:r>
              <a:rPr lang="zh-CN" altLang="en-US" smtClean="0"/>
              <a:t>，任务</a:t>
            </a:r>
            <a:r>
              <a:rPr lang="en-US" altLang="zh-CN" smtClean="0"/>
              <a:t>B</a:t>
            </a:r>
            <a:r>
              <a:rPr lang="zh-CN" altLang="en-US" smtClean="0"/>
              <a:t>要求每</a:t>
            </a:r>
            <a:r>
              <a:rPr lang="en-US" altLang="zh-CN" smtClean="0"/>
              <a:t>50 ms</a:t>
            </a:r>
            <a:r>
              <a:rPr lang="zh-CN" altLang="en-US" smtClean="0"/>
              <a:t>执行一次，执行时间为</a:t>
            </a:r>
            <a:r>
              <a:rPr lang="en-US" altLang="zh-CN" smtClean="0"/>
              <a:t>25 ms</a:t>
            </a:r>
            <a:r>
              <a:rPr lang="zh-CN" altLang="en-US" smtClean="0"/>
              <a:t>。由此可知，任务</a:t>
            </a:r>
            <a:r>
              <a:rPr lang="en-US" altLang="zh-CN" smtClean="0"/>
              <a:t>A</a:t>
            </a:r>
            <a:r>
              <a:rPr lang="zh-CN" altLang="en-US" smtClean="0"/>
              <a:t>和</a:t>
            </a:r>
            <a:r>
              <a:rPr lang="en-US" altLang="zh-CN" smtClean="0"/>
              <a:t>B</a:t>
            </a:r>
            <a:r>
              <a:rPr lang="zh-CN" altLang="en-US" smtClean="0"/>
              <a:t>每次必须完成的时间分别为：</a:t>
            </a:r>
            <a:r>
              <a:rPr lang="en-US" altLang="zh-CN" smtClean="0"/>
              <a:t>A</a:t>
            </a:r>
            <a:r>
              <a:rPr lang="en-US" altLang="zh-CN" baseline="-25000" smtClean="0"/>
              <a:t>1</a:t>
            </a:r>
            <a:r>
              <a:rPr lang="zh-CN" altLang="en-US" smtClean="0"/>
              <a:t>、</a:t>
            </a:r>
            <a:r>
              <a:rPr lang="en-US" altLang="zh-CN" smtClean="0"/>
              <a:t>A</a:t>
            </a:r>
            <a:r>
              <a:rPr lang="en-US" altLang="zh-CN" baseline="-25000" smtClean="0"/>
              <a:t>2</a:t>
            </a:r>
            <a:r>
              <a:rPr lang="zh-CN" altLang="en-US" smtClean="0"/>
              <a:t>、</a:t>
            </a:r>
            <a:r>
              <a:rPr lang="en-US" altLang="zh-CN" smtClean="0"/>
              <a:t>A</a:t>
            </a:r>
            <a:r>
              <a:rPr lang="en-US" altLang="zh-CN" baseline="-25000" smtClean="0"/>
              <a:t>3</a:t>
            </a:r>
            <a:r>
              <a:rPr lang="zh-CN" altLang="en-US" smtClean="0"/>
              <a:t>、</a:t>
            </a:r>
            <a:r>
              <a:rPr lang="en-US" altLang="zh-CN" smtClean="0"/>
              <a:t>…</a:t>
            </a:r>
            <a:r>
              <a:rPr lang="zh-CN" altLang="en-US" smtClean="0"/>
              <a:t>和</a:t>
            </a:r>
            <a:r>
              <a:rPr lang="en-US" altLang="zh-CN" smtClean="0"/>
              <a:t>B</a:t>
            </a:r>
            <a:r>
              <a:rPr lang="en-US" altLang="zh-CN" baseline="-25000" smtClean="0"/>
              <a:t>1</a:t>
            </a:r>
            <a:r>
              <a:rPr lang="zh-CN" altLang="en-US" smtClean="0"/>
              <a:t>、</a:t>
            </a:r>
            <a:r>
              <a:rPr lang="en-US" altLang="zh-CN" smtClean="0"/>
              <a:t>B</a:t>
            </a:r>
            <a:r>
              <a:rPr lang="en-US" altLang="zh-CN" baseline="-25000" smtClean="0"/>
              <a:t>2</a:t>
            </a:r>
            <a:r>
              <a:rPr lang="zh-CN" altLang="en-US" smtClean="0"/>
              <a:t>、</a:t>
            </a:r>
            <a:r>
              <a:rPr lang="en-US" altLang="zh-CN" smtClean="0"/>
              <a:t>B</a:t>
            </a:r>
            <a:r>
              <a:rPr lang="en-US" altLang="zh-CN" baseline="-25000" smtClean="0"/>
              <a:t>3</a:t>
            </a:r>
            <a:r>
              <a:rPr lang="zh-CN" altLang="en-US" smtClean="0"/>
              <a:t>、</a:t>
            </a:r>
            <a:r>
              <a:rPr lang="en-US" altLang="zh-CN" smtClean="0"/>
              <a:t>…</a:t>
            </a:r>
            <a:r>
              <a:rPr lang="zh-CN" altLang="en-US" smtClean="0"/>
              <a:t>，见图</a:t>
            </a:r>
            <a:r>
              <a:rPr lang="en-US" altLang="zh-CN" smtClean="0"/>
              <a:t>3-8</a:t>
            </a:r>
            <a:r>
              <a:rPr lang="zh-CN" altLang="en-US" smtClean="0"/>
              <a:t>。 </a:t>
            </a:r>
          </a:p>
        </p:txBody>
      </p:sp>
      <p:sp>
        <p:nvSpPr>
          <p:cNvPr id="131075"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endParaRPr lang="zh-CN" altLang="zh-CN" smtClean="0"/>
          </a:p>
        </p:txBody>
      </p:sp>
      <p:sp>
        <p:nvSpPr>
          <p:cNvPr id="132099" name="Rectangle 3"/>
          <p:cNvSpPr>
            <a:spLocks noGrp="1" noChangeArrowheads="1"/>
          </p:cNvSpPr>
          <p:nvPr>
            <p:ph type="body" idx="1"/>
          </p:nvPr>
        </p:nvSpPr>
        <p:spPr>
          <a:xfrm>
            <a:off x="0" y="4724400"/>
            <a:ext cx="9144000" cy="476250"/>
          </a:xfrm>
        </p:spPr>
        <p:txBody>
          <a:bodyPr/>
          <a:lstStyle/>
          <a:p>
            <a:pPr eaLnBrk="1" hangingPunct="1"/>
            <a:r>
              <a:rPr lang="zh-CN" altLang="en-US" smtClean="0"/>
              <a:t>图</a:t>
            </a:r>
            <a:r>
              <a:rPr lang="en-US" altLang="zh-CN" smtClean="0"/>
              <a:t>3-8  A</a:t>
            </a:r>
            <a:r>
              <a:rPr lang="zh-CN" altLang="en-US" smtClean="0"/>
              <a:t>和</a:t>
            </a:r>
            <a:r>
              <a:rPr lang="en-US" altLang="zh-CN" smtClean="0"/>
              <a:t>B</a:t>
            </a:r>
            <a:r>
              <a:rPr lang="zh-CN" altLang="en-US" smtClean="0"/>
              <a:t>任务每次必须完成的时间</a:t>
            </a:r>
          </a:p>
        </p:txBody>
      </p:sp>
      <p:pic>
        <p:nvPicPr>
          <p:cNvPr id="132100" name="Picture 4" descr="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276475"/>
            <a:ext cx="7775575"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zh-CN" altLang="en-US" smtClean="0"/>
              <a:t>　　图</a:t>
            </a:r>
            <a:r>
              <a:rPr lang="en-US" altLang="zh-CN" smtClean="0"/>
              <a:t>3-9</a:t>
            </a:r>
            <a:r>
              <a:rPr lang="zh-CN" altLang="en-US" smtClean="0"/>
              <a:t>示出了具有两个周期性实时任务的调度情况。 </a:t>
            </a:r>
          </a:p>
        </p:txBody>
      </p:sp>
      <p:sp>
        <p:nvSpPr>
          <p:cNvPr id="133123" name="Rectangle 3"/>
          <p:cNvSpPr>
            <a:spLocks noGrp="1" noChangeArrowheads="1"/>
          </p:cNvSpPr>
          <p:nvPr>
            <p:ph type="body" idx="1"/>
          </p:nvPr>
        </p:nvSpPr>
        <p:spPr>
          <a:xfrm>
            <a:off x="0" y="5373688"/>
            <a:ext cx="9144000" cy="476250"/>
          </a:xfrm>
        </p:spPr>
        <p:txBody>
          <a:bodyPr/>
          <a:lstStyle/>
          <a:p>
            <a:pPr eaLnBrk="1" hangingPunct="1"/>
            <a:r>
              <a:rPr lang="zh-CN" altLang="en-US" smtClean="0"/>
              <a:t>图</a:t>
            </a:r>
            <a:r>
              <a:rPr lang="en-US" altLang="zh-CN" smtClean="0"/>
              <a:t>3-9  </a:t>
            </a:r>
            <a:r>
              <a:rPr lang="zh-CN" altLang="en-US" smtClean="0"/>
              <a:t>利用</a:t>
            </a:r>
            <a:r>
              <a:rPr lang="en-US" altLang="zh-CN" smtClean="0"/>
              <a:t>ELLF</a:t>
            </a:r>
            <a:r>
              <a:rPr lang="zh-CN" altLang="en-US" smtClean="0"/>
              <a:t>算法进行调度的情况</a:t>
            </a:r>
          </a:p>
        </p:txBody>
      </p:sp>
      <p:pic>
        <p:nvPicPr>
          <p:cNvPr id="133124" name="Picture 4" descr="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284538"/>
            <a:ext cx="7272337"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lnSpc>
                <a:spcPct val="140000"/>
              </a:lnSpc>
            </a:pPr>
            <a:r>
              <a:rPr lang="en-US" altLang="zh-CN" smtClean="0">
                <a:latin typeface="黑体" panose="02010609060101010101" pitchFamily="49" charset="-122"/>
                <a:ea typeface="黑体" panose="02010609060101010101" pitchFamily="49" charset="-122"/>
              </a:rPr>
              <a:t>3.4.5  </a:t>
            </a:r>
            <a:r>
              <a:rPr lang="zh-CN" altLang="en-US" smtClean="0">
                <a:latin typeface="黑体" panose="02010609060101010101" pitchFamily="49" charset="-122"/>
                <a:ea typeface="黑体" panose="02010609060101010101" pitchFamily="49" charset="-122"/>
              </a:rPr>
              <a:t>优先级倒置</a:t>
            </a:r>
            <a:r>
              <a:rPr lang="en-US" altLang="zh-CN" smtClean="0">
                <a:latin typeface="黑体" panose="02010609060101010101" pitchFamily="49" charset="-122"/>
                <a:ea typeface="黑体" panose="02010609060101010101" pitchFamily="49" charset="-122"/>
              </a:rPr>
              <a:t>(priority inversion problem)   </a:t>
            </a:r>
            <a:br>
              <a:rPr lang="en-US" altLang="zh-CN"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en-US" altLang="zh-CN" smtClean="0">
                <a:latin typeface="黑体" panose="02010609060101010101" pitchFamily="49" charset="-122"/>
                <a:ea typeface="黑体" panose="02010609060101010101" pitchFamily="49" charset="-122"/>
              </a:rPr>
              <a:t>1. </a:t>
            </a:r>
            <a:r>
              <a:rPr lang="zh-CN" altLang="en-US" smtClean="0">
                <a:latin typeface="黑体" panose="02010609060101010101" pitchFamily="49" charset="-122"/>
                <a:ea typeface="黑体" panose="02010609060101010101" pitchFamily="49" charset="-122"/>
              </a:rPr>
              <a:t>优先级倒置的形成</a:t>
            </a:r>
            <a:br>
              <a:rPr lang="zh-CN" altLang="en-US" smtClean="0">
                <a:latin typeface="黑体" panose="02010609060101010101" pitchFamily="49" charset="-122"/>
                <a:ea typeface="黑体" panose="02010609060101010101" pitchFamily="49" charset="-122"/>
              </a:rPr>
            </a:br>
            <a:r>
              <a:rPr lang="zh-CN" altLang="en-US" smtClean="0"/>
              <a:t>　　当前</a:t>
            </a:r>
            <a:r>
              <a:rPr lang="en-US" altLang="zh-CN" smtClean="0"/>
              <a:t>OS</a:t>
            </a:r>
            <a:r>
              <a:rPr lang="zh-CN" altLang="en-US" smtClean="0"/>
              <a:t>广泛采用优先级调度算法和抢占方式，然而在系统中存在着影响进程运行的资源而可能产生“优先级倒置”的现象，即高优先级进程</a:t>
            </a:r>
            <a:r>
              <a:rPr lang="en-US" altLang="zh-CN" smtClean="0"/>
              <a:t>(</a:t>
            </a:r>
            <a:r>
              <a:rPr lang="zh-CN" altLang="en-US" smtClean="0"/>
              <a:t>或线程</a:t>
            </a:r>
            <a:r>
              <a:rPr lang="en-US" altLang="zh-CN" smtClean="0"/>
              <a:t>)</a:t>
            </a:r>
            <a:r>
              <a:rPr lang="zh-CN" altLang="en-US" smtClean="0"/>
              <a:t>被低优先级进程</a:t>
            </a:r>
            <a:r>
              <a:rPr lang="en-US" altLang="zh-CN" smtClean="0"/>
              <a:t>(</a:t>
            </a:r>
            <a:r>
              <a:rPr lang="zh-CN" altLang="en-US" smtClean="0"/>
              <a:t>或线程</a:t>
            </a:r>
            <a:r>
              <a:rPr lang="en-US" altLang="zh-CN" smtClean="0"/>
              <a:t>)</a:t>
            </a:r>
            <a:r>
              <a:rPr lang="zh-CN" altLang="en-US" smtClean="0"/>
              <a:t>延迟或阻塞。我们通过一个例子来说明该问题。 </a:t>
            </a:r>
          </a:p>
        </p:txBody>
      </p:sp>
      <p:sp>
        <p:nvSpPr>
          <p:cNvPr id="134147"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lnSpc>
                <a:spcPct val="150000"/>
              </a:lnSpc>
            </a:pPr>
            <a:r>
              <a:rPr lang="zh-CN" altLang="en-US" smtClean="0"/>
              <a:t>　　假如</a:t>
            </a:r>
            <a:r>
              <a:rPr lang="en-US" altLang="zh-CN" smtClean="0"/>
              <a:t>P</a:t>
            </a:r>
            <a:r>
              <a:rPr lang="en-US" altLang="zh-CN" baseline="-25000" smtClean="0"/>
              <a:t>3</a:t>
            </a:r>
            <a:r>
              <a:rPr lang="zh-CN" altLang="en-US" smtClean="0"/>
              <a:t>最先执行，在执行了</a:t>
            </a:r>
            <a:r>
              <a:rPr lang="en-US" altLang="zh-CN" smtClean="0"/>
              <a:t>P(mutex)</a:t>
            </a:r>
            <a:r>
              <a:rPr lang="zh-CN" altLang="en-US" smtClean="0"/>
              <a:t>操作后，进入到临界区</a:t>
            </a:r>
            <a:r>
              <a:rPr lang="en-US" altLang="zh-CN" smtClean="0"/>
              <a:t>CS-3</a:t>
            </a:r>
            <a:r>
              <a:rPr lang="zh-CN" altLang="en-US" smtClean="0"/>
              <a:t>。在时刻</a:t>
            </a:r>
            <a:r>
              <a:rPr lang="en-US" altLang="zh-CN" smtClean="0"/>
              <a:t>a</a:t>
            </a:r>
            <a:r>
              <a:rPr lang="zh-CN" altLang="en-US" smtClean="0"/>
              <a:t>，</a:t>
            </a:r>
            <a:r>
              <a:rPr lang="en-US" altLang="zh-CN" smtClean="0"/>
              <a:t>P</a:t>
            </a:r>
            <a:r>
              <a:rPr lang="en-US" altLang="zh-CN" baseline="-25000" smtClean="0"/>
              <a:t>2</a:t>
            </a:r>
            <a:r>
              <a:rPr lang="zh-CN" altLang="en-US" smtClean="0"/>
              <a:t>就绪，因为它比</a:t>
            </a:r>
            <a:r>
              <a:rPr lang="en-US" altLang="zh-CN" smtClean="0"/>
              <a:t>P</a:t>
            </a:r>
            <a:r>
              <a:rPr lang="en-US" altLang="zh-CN" baseline="-25000" smtClean="0"/>
              <a:t>3</a:t>
            </a:r>
            <a:r>
              <a:rPr lang="zh-CN" altLang="en-US" smtClean="0"/>
              <a:t>的优先级高，</a:t>
            </a:r>
            <a:r>
              <a:rPr lang="en-US" altLang="zh-CN" smtClean="0"/>
              <a:t>P</a:t>
            </a:r>
            <a:r>
              <a:rPr lang="en-US" altLang="zh-CN" baseline="-25000" smtClean="0"/>
              <a:t>2</a:t>
            </a:r>
            <a:r>
              <a:rPr lang="zh-CN" altLang="en-US" smtClean="0"/>
              <a:t>抢占了</a:t>
            </a:r>
            <a:r>
              <a:rPr lang="en-US" altLang="zh-CN" smtClean="0"/>
              <a:t>P</a:t>
            </a:r>
            <a:r>
              <a:rPr lang="en-US" altLang="zh-CN" baseline="-25000" smtClean="0"/>
              <a:t>3</a:t>
            </a:r>
            <a:r>
              <a:rPr lang="zh-CN" altLang="en-US" smtClean="0"/>
              <a:t>的处理机而运行，如图</a:t>
            </a:r>
            <a:r>
              <a:rPr lang="en-US" altLang="zh-CN" smtClean="0"/>
              <a:t>3-10</a:t>
            </a:r>
            <a:r>
              <a:rPr lang="zh-CN" altLang="en-US" smtClean="0"/>
              <a:t>所示。 </a:t>
            </a:r>
          </a:p>
        </p:txBody>
      </p:sp>
      <p:sp>
        <p:nvSpPr>
          <p:cNvPr id="135171"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endParaRPr lang="zh-CN" altLang="zh-CN" smtClean="0"/>
          </a:p>
        </p:txBody>
      </p:sp>
      <p:sp>
        <p:nvSpPr>
          <p:cNvPr id="136195" name="Rectangle 3"/>
          <p:cNvSpPr>
            <a:spLocks noGrp="1" noChangeArrowheads="1"/>
          </p:cNvSpPr>
          <p:nvPr>
            <p:ph type="body" idx="1"/>
          </p:nvPr>
        </p:nvSpPr>
        <p:spPr>
          <a:xfrm>
            <a:off x="0" y="5373688"/>
            <a:ext cx="9144000" cy="476250"/>
          </a:xfrm>
        </p:spPr>
        <p:txBody>
          <a:bodyPr/>
          <a:lstStyle/>
          <a:p>
            <a:pPr eaLnBrk="1" hangingPunct="1"/>
            <a:r>
              <a:rPr lang="zh-CN" altLang="en-US" smtClean="0"/>
              <a:t>图</a:t>
            </a:r>
            <a:r>
              <a:rPr lang="en-US" altLang="zh-CN" smtClean="0"/>
              <a:t>3-10  </a:t>
            </a:r>
            <a:r>
              <a:rPr lang="zh-CN" altLang="en-US" smtClean="0"/>
              <a:t>优先级倒置示意图</a:t>
            </a:r>
          </a:p>
        </p:txBody>
      </p:sp>
      <p:pic>
        <p:nvPicPr>
          <p:cNvPr id="136196" name="Picture 4" descr="3-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700213"/>
            <a:ext cx="7058025"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lnSpc>
                <a:spcPct val="150000"/>
              </a:lnSpc>
            </a:pPr>
            <a:r>
              <a:rPr lang="zh-CN" altLang="en-US" smtClean="0"/>
              <a:t>　　</a:t>
            </a:r>
            <a:r>
              <a:rPr lang="en-US" altLang="zh-CN" smtClean="0">
                <a:latin typeface="黑体" panose="02010609060101010101" pitchFamily="49" charset="-122"/>
                <a:ea typeface="黑体" panose="02010609060101010101" pitchFamily="49" charset="-122"/>
              </a:rPr>
              <a:t>2. </a:t>
            </a:r>
            <a:r>
              <a:rPr lang="zh-CN" altLang="en-US" smtClean="0">
                <a:latin typeface="黑体" panose="02010609060101010101" pitchFamily="49" charset="-122"/>
                <a:ea typeface="黑体" panose="02010609060101010101" pitchFamily="49" charset="-122"/>
              </a:rPr>
              <a:t>优先级倒置的解决方法</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zh-CN" altLang="en-US" smtClean="0"/>
              <a:t>一种简单的解决方法是规定：假如进程</a:t>
            </a:r>
            <a:r>
              <a:rPr lang="en-US" altLang="zh-CN" smtClean="0"/>
              <a:t>P3</a:t>
            </a:r>
            <a:r>
              <a:rPr lang="zh-CN" altLang="en-US" smtClean="0"/>
              <a:t>在进入临界区后</a:t>
            </a:r>
            <a:r>
              <a:rPr lang="en-US" altLang="zh-CN" smtClean="0"/>
              <a:t>P3</a:t>
            </a:r>
            <a:r>
              <a:rPr lang="zh-CN" altLang="en-US" smtClean="0"/>
              <a:t>所占用的处理机就不允许被抢占。 </a:t>
            </a:r>
            <a:br>
              <a:rPr lang="zh-CN" altLang="en-US" smtClean="0"/>
            </a:br>
            <a:r>
              <a:rPr lang="zh-CN" altLang="en-US" smtClean="0"/>
              <a:t>　　图</a:t>
            </a:r>
            <a:r>
              <a:rPr lang="en-US" altLang="zh-CN" smtClean="0"/>
              <a:t>3-11</a:t>
            </a:r>
            <a:r>
              <a:rPr lang="zh-CN" altLang="en-US" smtClean="0"/>
              <a:t>示出了采用动态优先级继承方法后，</a:t>
            </a:r>
            <a:r>
              <a:rPr lang="en-US" altLang="zh-CN" smtClean="0"/>
              <a:t>P</a:t>
            </a:r>
            <a:r>
              <a:rPr lang="en-US" altLang="zh-CN" baseline="-25000" smtClean="0"/>
              <a:t>1</a:t>
            </a:r>
            <a:r>
              <a:rPr lang="zh-CN" altLang="en-US" smtClean="0"/>
              <a:t>、</a:t>
            </a:r>
            <a:r>
              <a:rPr lang="en-US" altLang="zh-CN" smtClean="0"/>
              <a:t>P</a:t>
            </a:r>
            <a:r>
              <a:rPr lang="en-US" altLang="zh-CN" baseline="-25000" smtClean="0"/>
              <a:t>2</a:t>
            </a:r>
            <a:r>
              <a:rPr lang="zh-CN" altLang="en-US" smtClean="0"/>
              <a:t>、</a:t>
            </a:r>
            <a:r>
              <a:rPr lang="en-US" altLang="zh-CN" smtClean="0"/>
              <a:t>P</a:t>
            </a:r>
            <a:r>
              <a:rPr lang="en-US" altLang="zh-CN" baseline="-25000" smtClean="0"/>
              <a:t>3</a:t>
            </a:r>
            <a:r>
              <a:rPr lang="zh-CN" altLang="en-US" smtClean="0"/>
              <a:t>三个进程的运行情况。 </a:t>
            </a:r>
          </a:p>
        </p:txBody>
      </p:sp>
      <p:sp>
        <p:nvSpPr>
          <p:cNvPr id="137219"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b="1" smtClean="0">
                <a:solidFill>
                  <a:srgbClr val="0000FF"/>
                </a:solidFill>
              </a:rPr>
              <a:t>　　</a:t>
            </a:r>
            <a:r>
              <a:rPr lang="en-US" altLang="zh-CN" b="1" smtClean="0">
                <a:solidFill>
                  <a:srgbClr val="0000FF"/>
                </a:solidFill>
              </a:rPr>
              <a:t>(2) </a:t>
            </a:r>
            <a:r>
              <a:rPr lang="zh-CN" altLang="en-US" b="1" smtClean="0">
                <a:solidFill>
                  <a:srgbClr val="0000FF"/>
                </a:solidFill>
              </a:rPr>
              <a:t>系统吞吐量高。</a:t>
            </a:r>
            <a:r>
              <a:rPr lang="zh-CN" altLang="en-US" b="1" smtClean="0"/>
              <a:t>由于吞吐量是指在单位时间内系统所完成的作业数，因而它与批处理作业的平均长度有关。事实上，如果单纯是为了获得高的系统吞吐量，就应尽量多地选择短作业运行。</a:t>
            </a:r>
            <a:br>
              <a:rPr lang="zh-CN" altLang="en-US" b="1" smtClean="0"/>
            </a:br>
            <a:r>
              <a:rPr lang="zh-CN" altLang="en-US" b="1" smtClean="0"/>
              <a:t>　　</a:t>
            </a:r>
            <a:r>
              <a:rPr lang="en-US" altLang="zh-CN" b="1" smtClean="0">
                <a:solidFill>
                  <a:srgbClr val="0000FF"/>
                </a:solidFill>
              </a:rPr>
              <a:t>(3) </a:t>
            </a:r>
            <a:r>
              <a:rPr lang="zh-CN" altLang="en-US" b="1" smtClean="0">
                <a:solidFill>
                  <a:srgbClr val="0000FF"/>
                </a:solidFill>
              </a:rPr>
              <a:t>处理机利用率高。</a:t>
            </a:r>
            <a:r>
              <a:rPr lang="zh-CN" altLang="en-US" b="1" smtClean="0"/>
              <a:t>对于大、中型计算机，</a:t>
            </a:r>
            <a:r>
              <a:rPr lang="en-US" altLang="zh-CN" b="1" smtClean="0"/>
              <a:t>CPU</a:t>
            </a:r>
            <a:r>
              <a:rPr lang="zh-CN" altLang="en-US" b="1" smtClean="0"/>
              <a:t>价格十分昂贵，致使处理机的利用率成为衡量系统性能的十分重要的指标；而调度方式和算法又对处理机的利用率起着十分重要的作用。如果单纯是为使处理机利用率高，应尽量多地选择计算量大的作业运行。由上所述可以看出，这些要求之间是存在着一定矛盾的。</a:t>
            </a:r>
          </a:p>
        </p:txBody>
      </p:sp>
      <p:sp>
        <p:nvSpPr>
          <p:cNvPr id="55299"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endParaRPr lang="zh-CN" altLang="zh-CN" smtClean="0"/>
          </a:p>
        </p:txBody>
      </p:sp>
      <p:sp>
        <p:nvSpPr>
          <p:cNvPr id="138243" name="Rectangle 3"/>
          <p:cNvSpPr>
            <a:spLocks noGrp="1" noChangeArrowheads="1"/>
          </p:cNvSpPr>
          <p:nvPr>
            <p:ph type="body" idx="1"/>
          </p:nvPr>
        </p:nvSpPr>
        <p:spPr>
          <a:xfrm>
            <a:off x="0" y="5300663"/>
            <a:ext cx="9144000" cy="476250"/>
          </a:xfrm>
        </p:spPr>
        <p:txBody>
          <a:bodyPr/>
          <a:lstStyle/>
          <a:p>
            <a:pPr eaLnBrk="1" hangingPunct="1"/>
            <a:r>
              <a:rPr lang="zh-CN" altLang="en-US" smtClean="0"/>
              <a:t>图</a:t>
            </a:r>
            <a:r>
              <a:rPr lang="en-US" altLang="zh-CN" smtClean="0"/>
              <a:t>3-11   </a:t>
            </a:r>
            <a:r>
              <a:rPr lang="zh-CN" altLang="en-US" smtClean="0"/>
              <a:t>采用了动态优先级继承方法的运行情况</a:t>
            </a:r>
          </a:p>
        </p:txBody>
      </p:sp>
      <p:pic>
        <p:nvPicPr>
          <p:cNvPr id="138244" name="Picture 4" descr="3-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557338"/>
            <a:ext cx="7200900"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5" name="AutoShape 5">
            <a:hlinkClick r:id="" action="ppaction://hlinkshowjump?jump=firstslide" highlightClick="1"/>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2"/>
                </a:solidFill>
                <a:latin typeface="Times New Roman" panose="02020603050405020304" pitchFamily="18" charset="0"/>
                <a:ea typeface="宋体" panose="02010600030101010101" pitchFamily="2" charset="-122"/>
              </a:defRPr>
            </a:lvl1pPr>
            <a:lvl2pPr marL="742950" indent="-285750" eaLnBrk="0" hangingPunct="0">
              <a:defRPr sz="3600">
                <a:solidFill>
                  <a:schemeClr val="tx2"/>
                </a:solidFill>
                <a:latin typeface="Times New Roman" panose="02020603050405020304" pitchFamily="18" charset="0"/>
                <a:ea typeface="宋体" panose="02010600030101010101" pitchFamily="2" charset="-122"/>
              </a:defRPr>
            </a:lvl2pPr>
            <a:lvl3pPr marL="1143000" indent="-228600" eaLnBrk="0" hangingPunct="0">
              <a:defRPr sz="3600">
                <a:solidFill>
                  <a:schemeClr val="tx2"/>
                </a:solidFill>
                <a:latin typeface="Times New Roman" panose="02020603050405020304" pitchFamily="18" charset="0"/>
                <a:ea typeface="宋体" panose="02010600030101010101" pitchFamily="2" charset="-122"/>
              </a:defRPr>
            </a:lvl3pPr>
            <a:lvl4pPr marL="1600200" indent="-228600" eaLnBrk="0" hangingPunct="0">
              <a:defRPr sz="3600">
                <a:solidFill>
                  <a:schemeClr val="tx2"/>
                </a:solidFill>
                <a:latin typeface="Times New Roman" panose="02020603050405020304" pitchFamily="18" charset="0"/>
                <a:ea typeface="宋体" panose="02010600030101010101" pitchFamily="2" charset="-122"/>
              </a:defRPr>
            </a:lvl4pPr>
            <a:lvl5pPr marL="2057400" indent="-228600" eaLnBrk="0" hangingPunct="0">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lnSpc>
                <a:spcPct val="140000"/>
              </a:lnSpc>
            </a:pPr>
            <a:r>
              <a:rPr lang="en-US" altLang="zh-CN" smtClean="0"/>
              <a:t> </a:t>
            </a:r>
            <a:r>
              <a:rPr lang="zh-CN" altLang="en-US" smtClean="0"/>
              <a:t>　　　　　　</a:t>
            </a:r>
            <a:r>
              <a:rPr lang="en-US" altLang="zh-CN" sz="3200" smtClean="0">
                <a:latin typeface="黑体" panose="02010609060101010101" pitchFamily="49" charset="-122"/>
                <a:ea typeface="黑体" panose="02010609060101010101" pitchFamily="49" charset="-122"/>
              </a:rPr>
              <a:t>3.5  </a:t>
            </a:r>
            <a:r>
              <a:rPr lang="zh-CN" altLang="en-US" sz="3200" smtClean="0">
                <a:latin typeface="黑体" panose="02010609060101010101" pitchFamily="49" charset="-122"/>
                <a:ea typeface="黑体" panose="02010609060101010101" pitchFamily="49" charset="-122"/>
              </a:rPr>
              <a:t>死 锁 概 述</a:t>
            </a:r>
            <a:br>
              <a:rPr lang="zh-CN" altLang="en-US" sz="3200"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r>
            <a:br>
              <a:rPr lang="zh-CN" altLang="en-US" smtClean="0">
                <a:latin typeface="黑体" panose="02010609060101010101" pitchFamily="49" charset="-122"/>
                <a:ea typeface="黑体" panose="02010609060101010101" pitchFamily="49" charset="-122"/>
              </a:rPr>
            </a:br>
            <a:r>
              <a:rPr lang="en-US" altLang="zh-CN" smtClean="0">
                <a:latin typeface="黑体" panose="02010609060101010101" pitchFamily="49" charset="-122"/>
                <a:ea typeface="黑体" panose="02010609060101010101" pitchFamily="49" charset="-122"/>
              </a:rPr>
              <a:t>3.5.1  </a:t>
            </a:r>
            <a:r>
              <a:rPr lang="zh-CN" altLang="en-US" smtClean="0">
                <a:latin typeface="黑体" panose="02010609060101010101" pitchFamily="49" charset="-122"/>
                <a:ea typeface="黑体" panose="02010609060101010101" pitchFamily="49" charset="-122"/>
              </a:rPr>
              <a:t>资源问题</a:t>
            </a:r>
            <a:br>
              <a:rPr lang="zh-CN" altLang="en-US" smtClean="0">
                <a:latin typeface="黑体" panose="02010609060101010101" pitchFamily="49" charset="-122"/>
                <a:ea typeface="黑体" panose="02010609060101010101" pitchFamily="49" charset="-122"/>
              </a:rPr>
            </a:br>
            <a:r>
              <a:rPr lang="zh-CN" altLang="en-US" smtClean="0"/>
              <a:t>　　在系统中有许多不同类型的资源，其中可以引起死锁的主要是，需要采用互斥访问方法的、不可以被抢占的资源，即在前面介绍的临界资源。系统中这类资源有很多，如打印机、数据文件、队列、信号量等。</a:t>
            </a:r>
          </a:p>
        </p:txBody>
      </p:sp>
      <p:sp>
        <p:nvSpPr>
          <p:cNvPr id="139267"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lnSpc>
                <a:spcPct val="120000"/>
              </a:lnSpc>
            </a:pPr>
            <a:r>
              <a:rPr lang="zh-CN" altLang="en-US" smtClean="0"/>
              <a:t>　　</a:t>
            </a:r>
            <a:r>
              <a:rPr lang="en-US" altLang="zh-CN" smtClean="0">
                <a:latin typeface="黑体" panose="02010609060101010101" pitchFamily="49" charset="-122"/>
                <a:ea typeface="黑体" panose="02010609060101010101" pitchFamily="49" charset="-122"/>
              </a:rPr>
              <a:t>1. </a:t>
            </a:r>
            <a:r>
              <a:rPr lang="zh-CN" altLang="en-US" smtClean="0">
                <a:latin typeface="黑体" panose="02010609060101010101" pitchFamily="49" charset="-122"/>
                <a:ea typeface="黑体" panose="02010609060101010101" pitchFamily="49" charset="-122"/>
              </a:rPr>
              <a:t>可重用性资源和消耗性资源</a:t>
            </a:r>
            <a:r>
              <a:rPr lang="zh-CN" altLang="en-US" smtClean="0"/>
              <a:t/>
            </a:r>
            <a:br>
              <a:rPr lang="zh-CN" altLang="en-US" smtClean="0"/>
            </a:br>
            <a:r>
              <a:rPr lang="zh-CN" altLang="en-US" smtClean="0"/>
              <a:t>　　</a:t>
            </a:r>
            <a:r>
              <a:rPr lang="en-US" altLang="zh-CN" smtClean="0"/>
              <a:t>1) </a:t>
            </a:r>
            <a:r>
              <a:rPr lang="zh-CN" altLang="en-US" smtClean="0"/>
              <a:t>可重用性资源 </a:t>
            </a:r>
            <a:br>
              <a:rPr lang="zh-CN" altLang="en-US" smtClean="0"/>
            </a:br>
            <a:r>
              <a:rPr lang="zh-CN" altLang="en-US" smtClean="0"/>
              <a:t>　</a:t>
            </a:r>
            <a:r>
              <a:rPr lang="zh-CN" altLang="en-US" smtClean="0">
                <a:solidFill>
                  <a:srgbClr val="0000FF"/>
                </a:solidFill>
              </a:rPr>
              <a:t>　可重用性资源是一种可供用户重复使用多次的资源，它具有如下性质</a:t>
            </a:r>
            <a:r>
              <a:rPr lang="zh-CN" altLang="en-US" smtClean="0"/>
              <a:t>：</a:t>
            </a:r>
            <a:br>
              <a:rPr lang="zh-CN" altLang="en-US" smtClean="0"/>
            </a:br>
            <a:r>
              <a:rPr lang="zh-CN" altLang="en-US" smtClean="0"/>
              <a:t>　　</a:t>
            </a:r>
            <a:r>
              <a:rPr lang="en-US" altLang="zh-CN" smtClean="0"/>
              <a:t>(1) </a:t>
            </a:r>
            <a:r>
              <a:rPr lang="zh-CN" altLang="en-US" smtClean="0"/>
              <a:t>每一个可重用性资源中的单元只能分配给一个进程使用，不允许多个进程共享。</a:t>
            </a:r>
            <a:br>
              <a:rPr lang="zh-CN" altLang="en-US" smtClean="0"/>
            </a:br>
            <a:r>
              <a:rPr lang="zh-CN" altLang="en-US" smtClean="0"/>
              <a:t>　　</a:t>
            </a:r>
            <a:r>
              <a:rPr lang="en-US" altLang="zh-CN" smtClean="0"/>
              <a:t>(2) </a:t>
            </a:r>
            <a:r>
              <a:rPr lang="zh-CN" altLang="en-US" smtClean="0"/>
              <a:t>进程在使用可重用性资源时，须按照这样的顺序：① 请求资源。如果请求资源失败，请求进程将会被阻塞或循环等待。② 使用资源。进程对资源进行操作，如用打印机进行打印；③ 释放资源。当进程使用完后自己释放资源。</a:t>
            </a:r>
            <a:br>
              <a:rPr lang="zh-CN" altLang="en-US" smtClean="0"/>
            </a:br>
            <a:r>
              <a:rPr lang="zh-CN" altLang="en-US" smtClean="0"/>
              <a:t>　　</a:t>
            </a:r>
            <a:r>
              <a:rPr lang="en-US" altLang="zh-CN" smtClean="0"/>
              <a:t>(3) </a:t>
            </a:r>
            <a:r>
              <a:rPr lang="zh-CN" altLang="en-US" smtClean="0"/>
              <a:t>系统中每一类可重用性资源中的单元数目是相对固定的，进程在运行期间既不能创建也不能删除它。</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zh-CN" altLang="en-US" smtClean="0"/>
              <a:t>　　</a:t>
            </a:r>
            <a:r>
              <a:rPr lang="en-US" altLang="zh-CN" smtClean="0"/>
              <a:t>2) </a:t>
            </a:r>
            <a:r>
              <a:rPr lang="zh-CN" altLang="en-US" smtClean="0"/>
              <a:t>可消耗性资源</a:t>
            </a:r>
            <a:br>
              <a:rPr lang="zh-CN" altLang="en-US" smtClean="0"/>
            </a:br>
            <a:r>
              <a:rPr lang="zh-CN" altLang="en-US" smtClean="0"/>
              <a:t>　　</a:t>
            </a:r>
            <a:r>
              <a:rPr lang="zh-CN" altLang="en-US" smtClean="0">
                <a:solidFill>
                  <a:srgbClr val="0000FF"/>
                </a:solidFill>
              </a:rPr>
              <a:t>可消耗性资源又称为临时性资源，它是在进程运行期间，由进程动态地创建和消耗的，它具有如下性质</a:t>
            </a:r>
            <a:r>
              <a:rPr lang="zh-CN" altLang="en-US" smtClean="0"/>
              <a:t>：① 每一类可消耗性资源的单元数目在进程运行期间是可以不断变化的，有时它可以有许多，有时可能为</a:t>
            </a:r>
            <a:r>
              <a:rPr lang="en-US" altLang="zh-CN" smtClean="0"/>
              <a:t>0</a:t>
            </a:r>
            <a:r>
              <a:rPr lang="zh-CN" altLang="en-US" smtClean="0"/>
              <a:t>；② 进程在运行过程中，可以不断地创造可消耗性资源的单元，将它们放入该资源类的缓冲区中，以增加该资源类的单元数目。③ 进程在运行过程中，可以请求若干个可消耗性资源单元，用于进程自己的消耗，不再将它们返回给该资源类中。 </a:t>
            </a:r>
          </a:p>
        </p:txBody>
      </p:sp>
      <p:sp>
        <p:nvSpPr>
          <p:cNvPr id="141315"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lnSpc>
                <a:spcPct val="140000"/>
              </a:lnSpc>
            </a:pPr>
            <a:r>
              <a:rPr lang="zh-CN" altLang="en-US" smtClean="0"/>
              <a:t>　　</a:t>
            </a:r>
            <a:r>
              <a:rPr lang="en-US" altLang="zh-CN" smtClean="0">
                <a:latin typeface="黑体" panose="02010609060101010101" pitchFamily="49" charset="-122"/>
                <a:ea typeface="黑体" panose="02010609060101010101" pitchFamily="49" charset="-122"/>
              </a:rPr>
              <a:t>2. </a:t>
            </a:r>
            <a:r>
              <a:rPr lang="zh-CN" altLang="en-US" smtClean="0">
                <a:latin typeface="黑体" panose="02010609060101010101" pitchFamily="49" charset="-122"/>
                <a:ea typeface="黑体" panose="02010609060101010101" pitchFamily="49" charset="-122"/>
              </a:rPr>
              <a:t>可抢占性资源和不可抢占性资源</a:t>
            </a:r>
            <a:r>
              <a:rPr lang="zh-CN" altLang="en-US" smtClean="0"/>
              <a:t/>
            </a:r>
            <a:br>
              <a:rPr lang="zh-CN" altLang="en-US" smtClean="0"/>
            </a:br>
            <a:r>
              <a:rPr lang="zh-CN" altLang="en-US" smtClean="0"/>
              <a:t>　　</a:t>
            </a:r>
            <a:r>
              <a:rPr lang="en-US" altLang="zh-CN" smtClean="0"/>
              <a:t>1) </a:t>
            </a:r>
            <a:r>
              <a:rPr lang="zh-CN" altLang="en-US" smtClean="0"/>
              <a:t>可抢占性资源</a:t>
            </a:r>
            <a:br>
              <a:rPr lang="zh-CN" altLang="en-US" smtClean="0"/>
            </a:br>
            <a:r>
              <a:rPr lang="zh-CN" altLang="en-US" smtClean="0"/>
              <a:t>　　可把系统中的资源分成两类，一类是可抢占性资源，是指某进程在获得这类资源后，该资源可以再被其它进程或系统抢占。</a:t>
            </a:r>
            <a:r>
              <a:rPr lang="en-US" altLang="zh-CN" smtClean="0"/>
              <a:t>CPU</a:t>
            </a:r>
            <a:r>
              <a:rPr lang="zh-CN" altLang="en-US" smtClean="0"/>
              <a:t>和内存 </a:t>
            </a:r>
            <a:br>
              <a:rPr lang="zh-CN" altLang="en-US" smtClean="0"/>
            </a:br>
            <a:r>
              <a:rPr lang="zh-CN" altLang="en-US" smtClean="0"/>
              <a:t>　　</a:t>
            </a:r>
            <a:r>
              <a:rPr lang="en-US" altLang="zh-CN" smtClean="0"/>
              <a:t>2) </a:t>
            </a:r>
            <a:r>
              <a:rPr lang="zh-CN" altLang="en-US" smtClean="0"/>
              <a:t>不可抢占性资源</a:t>
            </a:r>
            <a:br>
              <a:rPr lang="zh-CN" altLang="en-US" smtClean="0"/>
            </a:br>
            <a:r>
              <a:rPr lang="zh-CN" altLang="en-US" smtClean="0"/>
              <a:t>　　另一类资源是不可抢占性资源，即一旦系统把某资源分配给该进程后，就不能将它强行收回，只能在进程用完后自行释放。 刻录机和打印机</a:t>
            </a:r>
          </a:p>
        </p:txBody>
      </p:sp>
      <p:sp>
        <p:nvSpPr>
          <p:cNvPr id="142339"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lnSpc>
                <a:spcPct val="150000"/>
              </a:lnSpc>
            </a:pPr>
            <a:r>
              <a:rPr lang="en-US" altLang="zh-CN" smtClean="0">
                <a:latin typeface="黑体" panose="02010609060101010101" pitchFamily="49" charset="-122"/>
                <a:ea typeface="黑体" panose="02010609060101010101" pitchFamily="49" charset="-122"/>
              </a:rPr>
              <a:t>3.5.2  </a:t>
            </a:r>
            <a:r>
              <a:rPr lang="zh-CN" altLang="en-US" smtClean="0">
                <a:latin typeface="黑体" panose="02010609060101010101" pitchFamily="49" charset="-122"/>
                <a:ea typeface="黑体" panose="02010609060101010101" pitchFamily="49" charset="-122"/>
              </a:rPr>
              <a:t>计算机系统中的死锁 </a:t>
            </a:r>
            <a:br>
              <a:rPr lang="zh-CN" altLang="en-US" smtClean="0">
                <a:latin typeface="黑体" panose="02010609060101010101" pitchFamily="49" charset="-122"/>
                <a:ea typeface="黑体" panose="02010609060101010101" pitchFamily="49" charset="-122"/>
              </a:rPr>
            </a:br>
            <a:r>
              <a:rPr lang="zh-CN" altLang="en-US" smtClean="0">
                <a:latin typeface="黑体" panose="02010609060101010101" pitchFamily="49" charset="-122"/>
                <a:ea typeface="黑体" panose="02010609060101010101" pitchFamily="49" charset="-122"/>
              </a:rPr>
              <a:t>　　</a:t>
            </a:r>
            <a:r>
              <a:rPr lang="en-US" altLang="zh-CN" smtClean="0">
                <a:latin typeface="黑体" panose="02010609060101010101" pitchFamily="49" charset="-122"/>
                <a:ea typeface="黑体" panose="02010609060101010101" pitchFamily="49" charset="-122"/>
              </a:rPr>
              <a:t>1. </a:t>
            </a:r>
            <a:r>
              <a:rPr lang="zh-CN" altLang="en-US" smtClean="0">
                <a:latin typeface="黑体" panose="02010609060101010101" pitchFamily="49" charset="-122"/>
                <a:ea typeface="黑体" panose="02010609060101010101" pitchFamily="49" charset="-122"/>
              </a:rPr>
              <a:t>竞争不可抢占性资源引起死锁</a:t>
            </a:r>
            <a:br>
              <a:rPr lang="zh-CN" altLang="en-US" smtClean="0">
                <a:latin typeface="黑体" panose="02010609060101010101" pitchFamily="49" charset="-122"/>
                <a:ea typeface="黑体" panose="02010609060101010101" pitchFamily="49" charset="-122"/>
              </a:rPr>
            </a:br>
            <a:r>
              <a:rPr lang="zh-CN" altLang="en-US" smtClean="0"/>
              <a:t>　　通常系统中所拥有的不可抢占性资源其数量不足以满足多个进程运行的需要，使得进程在运行过程中，会因争夺资源而陷入僵局。 </a:t>
            </a:r>
          </a:p>
        </p:txBody>
      </p:sp>
      <p:sp>
        <p:nvSpPr>
          <p:cNvPr id="143363"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611188" y="692150"/>
            <a:ext cx="7848600" cy="5545138"/>
          </a:xfrm>
        </p:spPr>
        <p:txBody>
          <a:bodyPr/>
          <a:lstStyle/>
          <a:p>
            <a:pPr eaLnBrk="1" hangingPunct="1">
              <a:lnSpc>
                <a:spcPct val="150000"/>
              </a:lnSpc>
            </a:pPr>
            <a:r>
              <a:rPr lang="zh-CN" altLang="en-US" smtClean="0"/>
              <a:t>　　我们可将上面的问题利用资源分配图进行描述，用方块代表可重用的资源</a:t>
            </a:r>
            <a:r>
              <a:rPr lang="en-US" altLang="zh-CN" smtClean="0"/>
              <a:t>(</a:t>
            </a:r>
            <a:r>
              <a:rPr lang="zh-CN" altLang="en-US" smtClean="0"/>
              <a:t>文件</a:t>
            </a:r>
            <a:r>
              <a:rPr lang="en-US" altLang="zh-CN" smtClean="0"/>
              <a:t>)</a:t>
            </a:r>
            <a:r>
              <a:rPr lang="zh-CN" altLang="en-US" smtClean="0"/>
              <a:t>，用圆圈代表进程，见图</a:t>
            </a:r>
            <a:r>
              <a:rPr lang="en-US" altLang="zh-CN" smtClean="0"/>
              <a:t>3-12</a:t>
            </a:r>
            <a:r>
              <a:rPr lang="zh-CN" altLang="en-US" smtClean="0"/>
              <a:t>所示。 </a:t>
            </a:r>
          </a:p>
        </p:txBody>
      </p:sp>
      <p:sp>
        <p:nvSpPr>
          <p:cNvPr id="144387"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endParaRPr lang="zh-CN" altLang="zh-CN" smtClean="0"/>
          </a:p>
        </p:txBody>
      </p:sp>
      <p:sp>
        <p:nvSpPr>
          <p:cNvPr id="145411" name="Rectangle 3"/>
          <p:cNvSpPr>
            <a:spLocks noGrp="1" noChangeArrowheads="1"/>
          </p:cNvSpPr>
          <p:nvPr>
            <p:ph type="body" idx="1"/>
          </p:nvPr>
        </p:nvSpPr>
        <p:spPr/>
        <p:txBody>
          <a:bodyPr/>
          <a:lstStyle/>
          <a:p>
            <a:pPr eaLnBrk="1" hangingPunct="1"/>
            <a:r>
              <a:rPr lang="zh-CN" altLang="en-US" smtClean="0"/>
              <a:t>图</a:t>
            </a:r>
            <a:r>
              <a:rPr lang="en-US" altLang="zh-CN" smtClean="0"/>
              <a:t>3-12</a:t>
            </a:r>
            <a:r>
              <a:rPr lang="zh-CN" altLang="en-US" smtClean="0"/>
              <a:t>　共享文件时的死锁情况 </a:t>
            </a:r>
          </a:p>
        </p:txBody>
      </p:sp>
      <p:pic>
        <p:nvPicPr>
          <p:cNvPr id="145412" name="Picture 4" descr="3-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052513"/>
            <a:ext cx="46672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lnSpc>
                <a:spcPct val="150000"/>
              </a:lnSpc>
            </a:pPr>
            <a:r>
              <a:rPr lang="zh-CN" altLang="en-US" smtClean="0"/>
              <a:t>　</a:t>
            </a:r>
            <a:r>
              <a:rPr lang="zh-CN" altLang="en-US" smtClean="0">
                <a:latin typeface="黑体" panose="02010609060101010101" pitchFamily="49" charset="-122"/>
                <a:ea typeface="黑体" panose="02010609060101010101" pitchFamily="49" charset="-122"/>
              </a:rPr>
              <a:t>　</a:t>
            </a:r>
            <a:r>
              <a:rPr lang="en-US" altLang="zh-CN" smtClean="0">
                <a:latin typeface="黑体" panose="02010609060101010101" pitchFamily="49" charset="-122"/>
                <a:ea typeface="黑体" panose="02010609060101010101" pitchFamily="49" charset="-122"/>
              </a:rPr>
              <a:t>2. </a:t>
            </a:r>
            <a:r>
              <a:rPr lang="zh-CN" altLang="en-US" smtClean="0">
                <a:latin typeface="黑体" panose="02010609060101010101" pitchFamily="49" charset="-122"/>
                <a:ea typeface="黑体" panose="02010609060101010101" pitchFamily="49" charset="-122"/>
              </a:rPr>
              <a:t>竞争可消耗资源引起死锁</a:t>
            </a:r>
            <a:br>
              <a:rPr lang="zh-CN" altLang="en-US" smtClean="0">
                <a:latin typeface="黑体" panose="02010609060101010101" pitchFamily="49" charset="-122"/>
                <a:ea typeface="黑体" panose="02010609060101010101" pitchFamily="49" charset="-122"/>
              </a:rPr>
            </a:br>
            <a:r>
              <a:rPr lang="zh-CN" altLang="en-US" smtClean="0">
                <a:latin typeface="方正琥珀简体" pitchFamily="65" charset="-122"/>
                <a:ea typeface="方正琥珀简体" pitchFamily="65" charset="-122"/>
              </a:rPr>
              <a:t>　　</a:t>
            </a:r>
            <a:r>
              <a:rPr lang="zh-CN" altLang="en-US" smtClean="0"/>
              <a:t>现在进一步介绍竞争可消耗资源所引起的死锁。图</a:t>
            </a:r>
            <a:r>
              <a:rPr lang="en-US" altLang="zh-CN" smtClean="0"/>
              <a:t>3-13</a:t>
            </a:r>
            <a:r>
              <a:rPr lang="zh-CN" altLang="en-US" smtClean="0"/>
              <a:t>示出了在三个进程之间，在利用消息通信机制进行通信时所形成的死锁情况。 </a:t>
            </a:r>
          </a:p>
        </p:txBody>
      </p:sp>
      <p:sp>
        <p:nvSpPr>
          <p:cNvPr id="146435"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p:txBody>
          <a:bodyPr/>
          <a:lstStyle/>
          <a:p>
            <a:r>
              <a:rPr lang="zh-CN" altLang="en-US" smtClean="0"/>
              <a:t>不会发生死锁：</a:t>
            </a:r>
            <a:r>
              <a:rPr lang="en-US" altLang="zh-CN" smtClean="0"/>
              <a:t/>
            </a:r>
            <a:br>
              <a:rPr lang="en-US" altLang="zh-CN" smtClean="0"/>
            </a:br>
            <a:r>
              <a:rPr lang="en-US" altLang="zh-CN" smtClean="0"/>
              <a:t>P1</a:t>
            </a:r>
            <a:r>
              <a:rPr lang="zh-CN" altLang="en-US" smtClean="0"/>
              <a:t>：</a:t>
            </a:r>
            <a:r>
              <a:rPr lang="en-US" altLang="zh-CN" smtClean="0"/>
              <a:t>…send(p2,m1);     receive(p3,m3)…;</a:t>
            </a:r>
            <a:br>
              <a:rPr lang="en-US" altLang="zh-CN" smtClean="0"/>
            </a:br>
            <a:r>
              <a:rPr lang="en-US" altLang="zh-CN" smtClean="0"/>
              <a:t>P2</a:t>
            </a:r>
            <a:r>
              <a:rPr lang="zh-CN" altLang="en-US" smtClean="0"/>
              <a:t>：</a:t>
            </a:r>
            <a:r>
              <a:rPr lang="en-US" altLang="zh-CN" smtClean="0"/>
              <a:t>…send(p3,m2);     receive(p1,m1)…;</a:t>
            </a:r>
            <a:br>
              <a:rPr lang="en-US" altLang="zh-CN" smtClean="0"/>
            </a:br>
            <a:r>
              <a:rPr lang="en-US" altLang="zh-CN" smtClean="0"/>
              <a:t>P3</a:t>
            </a:r>
            <a:r>
              <a:rPr lang="zh-CN" altLang="en-US" smtClean="0"/>
              <a:t>：</a:t>
            </a:r>
            <a:r>
              <a:rPr lang="en-US" altLang="zh-CN" smtClean="0"/>
              <a:t>…send(p1,m3);     receive(p2,m2)…;</a:t>
            </a:r>
            <a:br>
              <a:rPr lang="en-US" altLang="zh-CN" smtClean="0"/>
            </a:br>
            <a:r>
              <a:rPr lang="zh-CN" altLang="en-US" smtClean="0"/>
              <a:t>会发生死锁：</a:t>
            </a:r>
            <a:r>
              <a:rPr lang="en-US" altLang="zh-CN" smtClean="0"/>
              <a:t/>
            </a:r>
            <a:br>
              <a:rPr lang="en-US" altLang="zh-CN" smtClean="0"/>
            </a:br>
            <a:r>
              <a:rPr lang="en-US" altLang="zh-CN" smtClean="0"/>
              <a:t>P1</a:t>
            </a:r>
            <a:r>
              <a:rPr lang="zh-CN" altLang="en-US" smtClean="0"/>
              <a:t>：</a:t>
            </a:r>
            <a:r>
              <a:rPr lang="en-US" altLang="zh-CN" smtClean="0"/>
              <a:t>…receive(p3,m3)</a:t>
            </a:r>
            <a:r>
              <a:rPr lang="zh-CN" altLang="en-US" smtClean="0"/>
              <a:t>；</a:t>
            </a:r>
            <a:r>
              <a:rPr lang="en-US" altLang="zh-CN" smtClean="0"/>
              <a:t> send(p2,m1) …;</a:t>
            </a:r>
            <a:br>
              <a:rPr lang="en-US" altLang="zh-CN" smtClean="0"/>
            </a:br>
            <a:r>
              <a:rPr lang="en-US" altLang="zh-CN" smtClean="0"/>
              <a:t>P2</a:t>
            </a:r>
            <a:r>
              <a:rPr lang="zh-CN" altLang="en-US" smtClean="0"/>
              <a:t>：</a:t>
            </a:r>
            <a:r>
              <a:rPr lang="en-US" altLang="zh-CN" smtClean="0"/>
              <a:t>…receive(p1,m1);    send(p3,m2)…;     </a:t>
            </a:r>
            <a:br>
              <a:rPr lang="en-US" altLang="zh-CN" smtClean="0"/>
            </a:br>
            <a:r>
              <a:rPr lang="en-US" altLang="zh-CN" smtClean="0"/>
              <a:t>P3</a:t>
            </a:r>
            <a:r>
              <a:rPr lang="zh-CN" altLang="en-US" smtClean="0"/>
              <a:t>：</a:t>
            </a:r>
            <a:r>
              <a:rPr lang="en-US" altLang="zh-CN" smtClean="0"/>
              <a:t>…receive(p2,m2)</a:t>
            </a:r>
            <a:r>
              <a:rPr lang="zh-CN" altLang="en-US" smtClean="0"/>
              <a:t>；</a:t>
            </a:r>
            <a:r>
              <a:rPr lang="en-US" altLang="zh-CN" smtClean="0"/>
              <a:t>send(p2,m1)…;</a:t>
            </a:r>
            <a:endParaRPr lang="zh-CN" altLang="en-US" smtClean="0"/>
          </a:p>
        </p:txBody>
      </p:sp>
      <p:sp>
        <p:nvSpPr>
          <p:cNvPr id="147459" name="内容占位符 2"/>
          <p:cNvSpPr>
            <a:spLocks noGrp="1"/>
          </p:cNvSpPr>
          <p:nvPr>
            <p:ph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chemeClr val="tx2"/>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chemeClr val="tx2"/>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6600"/>
        </a:hlink>
        <a:folHlink>
          <a:srgbClr val="0066FF"/>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FF"/>
      </a:hlink>
      <a:folHlink>
        <a:srgbClr val="CC00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FF"/>
      </a:hlink>
      <a:folHlink>
        <a:srgbClr val="CC00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FF"/>
      </a:hlink>
      <a:folHlink>
        <a:srgbClr val="CC00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3118</TotalTime>
  <Words>3315</Words>
  <Application>Microsoft Office PowerPoint</Application>
  <PresentationFormat>全屏显示(4:3)</PresentationFormat>
  <Paragraphs>323</Paragraphs>
  <Slides>152</Slides>
  <Notes>1</Notes>
  <HiddenSlides>0</HiddenSlides>
  <MMClips>0</MMClips>
  <ScaleCrop>false</ScaleCrop>
  <HeadingPairs>
    <vt:vector size="8" baseType="variant">
      <vt:variant>
        <vt:lpstr>已用的字体</vt:lpstr>
      </vt:variant>
      <vt:variant>
        <vt:i4>10</vt:i4>
      </vt:variant>
      <vt:variant>
        <vt:lpstr>主题</vt:lpstr>
      </vt:variant>
      <vt:variant>
        <vt:i4>4</vt:i4>
      </vt:variant>
      <vt:variant>
        <vt:lpstr>嵌入 OLE 服务器</vt:lpstr>
      </vt:variant>
      <vt:variant>
        <vt:i4>3</vt:i4>
      </vt:variant>
      <vt:variant>
        <vt:lpstr>幻灯片标题</vt:lpstr>
      </vt:variant>
      <vt:variant>
        <vt:i4>152</vt:i4>
      </vt:variant>
    </vt:vector>
  </HeadingPairs>
  <TitlesOfParts>
    <vt:vector size="169" baseType="lpstr">
      <vt:lpstr>方正琥珀简体</vt:lpstr>
      <vt:lpstr>方正姚体简体</vt:lpstr>
      <vt:lpstr>黑体</vt:lpstr>
      <vt:lpstr>华文行楷</vt:lpstr>
      <vt:lpstr>宋体</vt:lpstr>
      <vt:lpstr>Arial</vt:lpstr>
      <vt:lpstr>Calibri</vt:lpstr>
      <vt:lpstr>Courier New</vt:lpstr>
      <vt:lpstr>Times New Roman</vt:lpstr>
      <vt:lpstr>Wingdings</vt:lpstr>
      <vt:lpstr>默认设计模板</vt:lpstr>
      <vt:lpstr>1_默认设计模板</vt:lpstr>
      <vt:lpstr>2_默认设计模板</vt:lpstr>
      <vt:lpstr>3_默认设计模板</vt:lpstr>
      <vt:lpstr>公式</vt:lpstr>
      <vt:lpstr>VISIO 4 Drawing</vt:lpstr>
      <vt:lpstr>Visio</vt:lpstr>
      <vt:lpstr>PowerPoint 演示文稿</vt:lpstr>
      <vt:lpstr> 3.1  处理机调度的层次和调度算法的目标  　　在多道程序系统中，调度的实质是一种资源分配，处理机调度是对处理机资源进行分配。处理机调度算法是指根据处理机分配策略所规定的处理机分配算法。在多道批处理系统中，一个作业从提交到获得处理机执行，直至作业运行完毕，可能需要经历多级处理机调度，下面先来了解处理机调度的层次。</vt:lpstr>
      <vt:lpstr>3.1.1  处理机调度的层次 　　1. 高级调度(High Level Scheduling)      长程调度或作业调度，调度对象是作业。 　　2. 低级调度(Low Level Scheduling)     进程调度或短程调度，所调度的对象是进程（或内核级线程） 　　3. 中级调度(Intermediate Scheduling)     内存调度。目的是提高内存的利用率和系统的吞吐量。</vt:lpstr>
      <vt:lpstr>PowerPoint 演示文稿</vt:lpstr>
      <vt:lpstr>3.1.2  处理机调度算法的目标 　　1. 处理机调度算法的共同目标 　　(1) 资源利用率。为提高系统的资源利用率，应使系统中的处理机和其它所有资源都尽可能地保持忙碌状态，其中最重要的处理机利用率可用以下方法计算：</vt:lpstr>
      <vt:lpstr>　　(2) 公平性。公平性是指应使诸进程都获得合理的CPU 时间，不会发生进程饥饿现象。公平性是相对的，对相同类型的进程应获得相同的服务；但对于不同类型的进程，由于其紧急程度或重要性的不同，则应提供不同的服务。 　　(3) 平衡性。由于在系统中可能具有多种类型的进程，有的属于计算型作业，有的属于I/O型。为使系统中的CPU和各种外部设备都能经常处于忙碌状态，调度算法应尽可能保持系统资源使用的平衡性。 　　(4) 策略强制执行。对所制订的策略其中包括安全策略，只要需要，就必须予以准确地执行，即使会造成某些工作的延迟也要执行。</vt:lpstr>
      <vt:lpstr>　　2. 批处理系统的目标 　　(1) 平均周转时间短。           平均周转时间描述为：</vt:lpstr>
      <vt:lpstr>　　为了进一步反映调度的性能，更清晰地描述各进程在其周转时间中，等待和执行时间的具体分配状况，往往使用带权周转时间，即作业的周转时间T与系统为它提供服务的时间Ts之比，即W = T/Ts。而平均带权周转时间则可表示为：</vt:lpstr>
      <vt:lpstr>　　(2) 系统吞吐量高。由于吞吐量是指在单位时间内系统所完成的作业数，因而它与批处理作业的平均长度有关。事实上，如果单纯是为了获得高的系统吞吐量，就应尽量多地选择短作业运行。 　　(3) 处理机利用率高。对于大、中型计算机，CPU价格十分昂贵，致使处理机的利用率成为衡量系统性能的十分重要的指标；而调度方式和算法又对处理机的利用率起着十分重要的作用。如果单纯是为使处理机利用率高，应尽量多地选择计算量大的作业运行。由上所述可以看出，这些要求之间是存在着一定矛盾的。</vt:lpstr>
      <vt:lpstr>　　3. 分时系统的目标 　　(1) 响应时间快。         相应时间：从用户通过键盘提交一个请求开始，直到屏幕上显示出处理结果为止的一段时间间隔。 　　(2) 均衡性。         系统响应时间的快慢与用户所请求服务的复杂性相适应。</vt:lpstr>
      <vt:lpstr>　　4. 实时系统的目标 　　(1) 截止时间的保证。       所谓截止时间，是指某任务必须开始执行的最迟时间，或必须完成的最迟时间。 　　(2) 可预测性。  </vt:lpstr>
      <vt:lpstr>　　　　3.2  作业与作业调度  　　在多道批处理系统中，作业是用户提交给系统的一项相对独立的工作。操作员把用户提交的作业通过相应的输入设备输入到磁盘存储器，并保存在一个后备作业队列中。再由作业调度程序将其从外存调入内存。</vt:lpstr>
      <vt:lpstr>3.2.1  批处理系统中的作业 　　1. 作业和作业步 　　(1) 作业(Job)。         作业是一个比程序更为广泛的概念，它不仅包含了通常的程序和数据，而且还应配有一份作业说明书，系统根据该说明书来对程序的运行进行控制。在批处理系统中，是以作业为基本单位从外存调入内存的。 </vt:lpstr>
      <vt:lpstr>PowerPoint 演示文稿</vt:lpstr>
      <vt:lpstr>　　2. 作业控制块(Job Control Block，JCB) 　　为了管理和调度作业，在多道批处理系统中，为每个作业设置了一个作业控制块JCB，它是作业在系统中存在的标志，其中保存了系统对作业进行管理和调度所需的全部信息。通常在JCB中包含的内容有：作业标识、用户名称、用户账号、作业类型(CPU 繁忙型、I/O 繁忙型、批量型、终端型)、作业状态、调度信息(优先级、作业运行时间)、资源需求(预计运行时间、要求内存大小等)、资源使用情况等。</vt:lpstr>
      <vt:lpstr>PowerPoint 演示文稿</vt:lpstr>
      <vt:lpstr>　　3. 作业运行的三个阶段和三种状态  　　作业从进入系统到运行结束，通常需要经历收容、运行和完成三个阶段。相应的作业也就有“后备状态”、“运行状态”和“完成状态”。 　　(1) 收容阶段。输入到外存 　　(2) 运行阶段。　放入就绪队列，直到运行结束。　 　　(3) 完成阶段。 回收资源和JCB, 输出结果。</vt:lpstr>
      <vt:lpstr>3.2.2  作业调度的主要任务    　　作业调度的主要任务是，根据JCB中的信息，检查系统中的资源能否满足作业对资源的需求，以及按照一定的调度算法，从外存的后备队列中选取某些作业调入内存，并为它们创建进程、分配必要的资源。然后再将新创建的进程排在就绪队列上等待调度。因此，也把作业调度称为接纳调度(Admission Scheduling)。在每次执行作业调度时，都需做出以下两个决定。  　　1. 接纳多少个作业 　　2. 接纳哪些作业</vt:lpstr>
      <vt:lpstr>3.2.3  先来先服务(FCFS)和短作业优先(SJF)调度算法   　　1. 先来先服务(first-come first-served，FCFS)调度算法 　　FCFS是最简单的调度算法，该算法既可用于作业调度，也可用于进程调度。当在作业调度中采用该算法时，系统将按照作业到达的先后次序来进行调度，或者说它是优先考虑在系统中等待时间最长的作业，而不管该作业所需执行时间的长短，从后备作业队列中选择几个最先进入该队列的作业，将它们调入内存，为它们分配资源和创建进程。然后把它放入就绪队列。</vt:lpstr>
      <vt:lpstr>　　2. 短作业优先(short job first，SJF)的调度算法  　　由于在实际情况中，短作业(进程)占有很大比例，为了能使它们能比长作业优先执行，而产生了短作业优先调度算法。 　　1) 短作业优先算法 　　SJF算法是以作业的长短来计算优先级，作业越短，其优先级越高。作业的长短是以作业所要求的运行时间来衡量的。SJF算法可以分别用于作业调度和进程调度。在把短作业优先调度算法用于作业调度时，它将从外存的作业后备队列中选择若干个估计运行时间最短的作业，优先将它们调入内存运行。</vt:lpstr>
      <vt:lpstr>　　2) 短作业优先算法的缺点 　　SJF调度算法较之FCFS算法有了明显的改进，但仍然存在不容忽视的缺点： 　　(1) 必须预知作业的运行时间。在采用这种算法时，要先知道每个作业的运行时间。即使是程序员也很难准确估计作业的运行时间，如果估计过低，系统就可能按估计的时间终止作业的运行，但此时作业并未完成，故一般都会偏长估计。 　　(2) 对长作业非常不利，长作业的周转时间会明显地增长。更严重的是，该算法完全忽视作业的等待时间，可能使作业等待时间过长，出现饥饿现象。</vt:lpstr>
      <vt:lpstr>　　(3) 在采用FCFS算法时，人—机无法实现交互。 　　(4) 该调度算法完全未考虑作业的紧迫程度，故不能保证紧迫性作业能得到及时处理。</vt:lpstr>
      <vt:lpstr>3.2.4  优先级调度算法和高响应比优先调度算法 　　1. 优先级调度算法(priority-scheduling algorithm，PSA) 　　我们可以这样来看作业的优先级，对于先来先服务调度算法，作业的等待时间就是作业的优先级，等待时间越长，其优先级越高。对于短作业优先调度算法，作业的长短就是作业的优先级，作业所需运行的时间越短，其优先级越高。但上述两种优先级都不能反映作业的紧迫程度。基于作业紧迫程度，由外部赋予相应的优先级。 </vt:lpstr>
      <vt:lpstr>　 　　在批处理系统中，FCFS算法所考虑的只是作业的等待时间，而忽视了作业的运行时间。而SJF算法正好与之相反，只考虑作业的运行时间，而忽视了作业的等待时间。高响应比优先调度算法则是既考虑了作业的等待时间，又考虑作业运行时间的调度算法，因此既照顾了短作业，又不致使长作业的等待时间过长，从而改善了处理机调度的性能。</vt:lpstr>
      <vt:lpstr>　　 　2. 高响应比优先调度算法(Highest Response Ratio Next，HRRN)          如果我们能为每个作业引入一个动态优先级，即优先级是可以改变的，令它随等待时间延长而增加，这将使长作业的优先级在等待期间不断地增加，等到足够的时间后，必然有机会获得处理机。该优先级的变化规律可描述为：</vt:lpstr>
      <vt:lpstr>　　由于等待时间与服务时间之和就是系统对该作业的响应时间，故该优先级又相当于响应比RP。据此，优先又可表示为：</vt:lpstr>
      <vt:lpstr> 　　　　　3.3  进 程 调 度  　　进程调度是OS中必不可少的一种调度。因此在三种类型的OS中，都无一例外地配置了进程调度。此外它也是对系统性能影响最大的一种处理机调度，相应的，有关进程调度的算法也较多。</vt:lpstr>
      <vt:lpstr>3.3.1  进程调度的任务、机制和方式    　　1. 进程调度的任务 　　进程调度的任务主要有三： 　　(1) 保存处理机的现场信息。 　　(2) 按某种算法选取进程。 　　(3) 把处理器分配给进程。 </vt:lpstr>
      <vt:lpstr>　　2. 进程调度机制 　　为了实现进程调度，在进程调度机制中，应具有如下三个基本部分，如图3-1所示。 　　(1) 排队器。  　　(2) 分派器。  　　(3) 上下文切换器。 </vt:lpstr>
      <vt:lpstr>PowerPoint 演示文稿</vt:lpstr>
      <vt:lpstr>PowerPoint 演示文稿</vt:lpstr>
      <vt:lpstr>PowerPoint 演示文稿</vt:lpstr>
      <vt:lpstr>PowerPoint 演示文稿</vt:lpstr>
      <vt:lpstr>PowerPoint 演示文稿</vt:lpstr>
      <vt:lpstr>PowerPoint 演示文稿</vt:lpstr>
      <vt:lpstr>3.3.2  轮转调度算法 　　1. 轮转法的基本原理 　　在轮转(RR)法中，系统将所有的就绪进程按FCFS策略排成一个就绪队列。系统可设置每隔一定时间(如30 ms)便产生一次中断，去激活进程调度程序进行调度，把CPU分配给队首进程，并令其执行一个时间片。当它运行完毕后，又把处理机分配给就绪队列中新的队首进程，也让它执行一个时间片。这样，就可以保证就绪队列中的所有进程在确定的时间段内，都能获得一个时间片的处理机时间。</vt:lpstr>
      <vt:lpstr>　　2. 进程切换时机 　　在RR调度算法中，应在何时进行进程的切换，可分为两种情况：① 若一个时间片尚未用完，正在运行的进程便已经完成，就立即激活调度程序，将它从就绪队列中删除，再调度就绪队列中队首的进程运行，并启动一个新的时间片。② 在一个时间片用完时，计时器中断处理程序被激活。如果进程尚未运行完毕，调度程序将把它送往就绪队列的末尾。</vt:lpstr>
      <vt:lpstr>　　3. 时间片大小的确定 　　在轮转算法中，时间片的大小对系统性能有很大的 影响。  　　图3-2示出了时间片大小对响应时间的影响，其中图(a)是时间片略大于典型交互的时间，而图(b)是时间片小于典型交互的时间。图3-3示出了时间片分别为q = 1和q = 4时对平均周转时间的影响。 </vt:lpstr>
      <vt:lpstr>PowerPoint 演示文稿</vt:lpstr>
      <vt:lpstr>PowerPoint 演示文稿</vt:lpstr>
      <vt:lpstr>PowerPoint 演示文稿</vt:lpstr>
      <vt:lpstr>3.3.3  优先级调度算法 　　1. 优先级调度算法的类型 　　(1) 非抢占式优先级调度算法。      系统一旦把处理机分配给就绪队列中优先权最高的进程后，该进程便一直执行下去，直至完成； 或因发生某事件使该进程放弃处理机时，系统方可再将处理机重新分配给另一优先权最高的进程。这种调度算法主要用于批处理系统中；也可用于某些对实时性要求不严的实时系统中 　　</vt:lpstr>
      <vt:lpstr>PowerPoint 演示文稿</vt:lpstr>
      <vt:lpstr>　　2. 优先级的类型 　　1) 静态优先级 　　静态优先级是在创建进程时确定的，在进程的整个运行期间保持不变。优先级是利用某一范围内的一个整数来表示的，例如0～255中的某一整数，又把该整数称为优先数。</vt:lpstr>
      <vt:lpstr>PowerPoint 演示文稿</vt:lpstr>
      <vt:lpstr>PowerPoint 演示文稿</vt:lpstr>
      <vt:lpstr>3.3.4  多队列调度算法 　　如前所述的各种调度算法，尤其在应用于进程调度时，由于系统中仅设置一个进程的就绪队列，即低级调度算法是固定的、单一的，无法满足系统中不同用户对进程调度策略的不同要求，在多处理机系统中，这种单一调度策略实现机制的缺点更显突出，由此，多级队列调度算法能够在一定程度上弥补这一缺点。       设置多个就绪队列，为每个队列实施不同的调度算法，系统针对不同用户进程的需求，提供多种调度策略。</vt:lpstr>
      <vt:lpstr>3.3.5  多级反馈队列(multileved feedback queue)调度算法   　　1. 调度机制 　　多级反馈队列调度算法的调度机制可描述如下： 　　(1) 设置多个就绪队列。  　　图3-4是多级反馈队列算法的示意图。</vt:lpstr>
      <vt:lpstr>PowerPoint 演示文稿</vt:lpstr>
      <vt:lpstr>PowerPoint 演示文稿</vt:lpstr>
      <vt:lpstr>PowerPoint 演示文稿</vt:lpstr>
      <vt:lpstr>PowerPoint 演示文稿</vt:lpstr>
      <vt:lpstr>PowerPoint 演示文稿</vt:lpstr>
      <vt:lpstr>3.3.6  基于公平原则的调度算法    　　1. 保证调度算法 　　保证调度算法是另外一种类型的调度算法，它向用户所做出的保证并不是优先运行，而是明确的性能保证，该算法可以做到调度的公平性。一种比较容易实现的性能保证是处理机分配的公平性。如果在系统中有n个相同类型的进程同时运行，为公平起见，须保证每个进程都获得相同的处理机时间1/n。 </vt:lpstr>
      <vt:lpstr>　　在实施公平调度算法时系统中必须具有这样一些功能： 　　(1) 跟踪计算每个进程自创建以来已经执行的处理时间。 　　(2) 计算每个进程应获得的处理机时间，即自创建以来的时间除以n。 　　(3) 计算进程获得处理机时间的比率，即进程实际执行的处理时间和应获得的处理机时间之比。 　　(4) 比较各进程获得处理机时间的比率。如进程A的比率最低，为0.5，而进程B的比率为0.8，进程C的比率为1.2等。 　　(5) 调度程序应选择比率最小的进程将处理机分配给它，并让该进程一直运行，直到超过最接近它的进程比率为止。</vt:lpstr>
      <vt:lpstr>　　2. 公平分享调度算法 　　分配给每个进程相同的处理机时间，显然，这对诸进程而言，是体现了一定程度的公平，但如果各个用户所拥有的进程数不同，就会发生对用户的不公平问题。 </vt:lpstr>
      <vt:lpstr> 　　　　　　3.4  实 时 调 度  　　在实时系统中，可能存在着两类不同性质的实时任务，即HRT任务和SRT任务，它们都联系着一个截止时间。为保证系统能正常工作，实时调度必须能满足实时任务对截止时间的要求。为此，实现实时调度应具备一定的条件。</vt:lpstr>
      <vt:lpstr>3.4.1  实现实时调度的基本条件 　　1. 提供必要的信息 　　为了实现实时调度，系统应向调度程序提供有关任务的信息： 　　(1) 就绪时间，是指某任务成为就绪状态的起始时间，在周期任务的情况下，它是事先预知的一串时间序列。 　　(2) 开始截止时间和完成截止时间，对于典型的实时应用，只须知道开始截止时间，或者完成截止时间。</vt:lpstr>
      <vt:lpstr>　　(3) 处理时间，一个任务从开始执行，直至完成时所需的时间。 　　(4) 资源要求，任务执行时所需的一组资源。 　　(5) 优先级，如果某任务的开始截止时间错过，势必引起故障，则应为该任务赋予“绝对”优先级；如果其开始截止时间的错过，对任务的继续运行无重大影响，则可为其赋予“相对”优先级，供调度程序参考。</vt:lpstr>
      <vt:lpstr>　　2. 系统处理能力强 　　假定系统中有m个周期性的硬实时任务HRT，它们的处理时间可表示为Ci，周期时间表示为Pi，则在单处理机情况下，必须满足下面的限制条件系统才是可调度的：</vt:lpstr>
      <vt:lpstr>　　提高系统处理能力的途径有二：一是采用单处理机系统，但须增强其处理能力，以显著地减少对每一个任务的处理时间；二是采用多处理机系统。假定系统中的处理机数为N，则应将上述的限制条件改为：</vt:lpstr>
      <vt:lpstr>　　3. 采用抢占式调度机制 　　在含有HRT任务的实时系统中，广泛采用抢占机制。这样便可满足HRT任务对截止时间的要求。但这种调度机制比较复杂。 </vt:lpstr>
      <vt:lpstr>　　4. 具有快速切换机制 　　为保证硬实时任务能及时运行，在系统中还应具有快速切换机制，使之能进行任务的快速切换。该机制应具有如下两方面的能力： 　　(1) 对中断的快速响应能力。对紧迫的外部事件请求中断能及时响应，要求系统具有快速硬件中断机构，还应使禁止中断的时间间隔尽量短，以免耽误时机(其它紧迫任务)。 　　(2) 快速的任务分派能力。为了提高分派程序进行任务切换时的速度，应使系统中的每个运行功能单位适当的小，以减少任务切换的时间开销。</vt:lpstr>
      <vt:lpstr>3.4.2  实时调度算法的分类       　　可以按不同方式对实时调度算法加以分类：① 根据实时任务性质，可将实时调度的算法分为硬实时调度算法和软实时调度算法；② 按调度方式，则可分为非抢占调度算法和抢占调度算法。 </vt:lpstr>
      <vt:lpstr>　　1. 非抢占式调度算法 　　(1) 非抢占式轮转调度算法。          该算法常用于工业生产的群控系统中，由一台计算机控制若干个相同的(或类似的)对象，为每一个被控对象建立一个实时任务，并将它们排成一个轮转队列。调度程序每次选择队列中的第一个任务投入运行。当该任务完成后，便把它挂在轮转队列的末尾，等待下次调度运行，而调度程序再选择下一个(队首)任务运行。这种调度算法可获得数秒至数十秒的响应时间，可用于要求不太严格的实时控制系统中 　　</vt:lpstr>
      <vt:lpstr>PowerPoint 演示文稿</vt:lpstr>
      <vt:lpstr>　　2. 抢占式调度算法 　　可根据抢占发生时间的不同而进一步分成以下两种调度算法： 　　(1) 基于时钟中断的抢占式优先级调度算法。        在某实时任务到达后，如果该任务的优先级高于当前任务的优先级，这时并不立即抢占当前任务的处理机，而是等到时钟中断到来时，调度程序才剥夺当前任务的执行，将处理机分配给新到的高优先权任务。这种调度算法能获得较好的响应效果，其调度延迟可降为几十毫秒至几毫秒。因此，此算法可用于大多数的实时系统中。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2. 抢占式调度方式用于周期实时任务 　　图3-7示出了将该算法用于抢占调度方式之例。在该例中有两个周期任务，任务A和任务B的周期时间分别为20 ms和50 ms，每个周期的处理时间分别为10 ms和25 ms。</vt:lpstr>
      <vt:lpstr>PowerPoint 演示文稿</vt:lpstr>
      <vt:lpstr>3.4.4  最低松弛度优先LLF(Least Laxity First)算法 　　该算法在确定任务的优先级时，根据的是任务的紧急(或松弛)程度。任务紧急程度愈高，赋予该任务的优先级就愈高，以使之优先执行。  　　该算法主要用于可抢占调度方式中。假如在一个实时系统中有两个周期性实时任务A和B，任务A要求每20 ms执行一次，执行时间为10 ms，任务B要求每50 ms执行一次，执行时间为25 ms。由此可知，任务A和B每次必须完成的时间分别为：A1、A2、A3、…和B1、B2、B3、…，见图3-8。 </vt:lpstr>
      <vt:lpstr>PowerPoint 演示文稿</vt:lpstr>
      <vt:lpstr>　　图3-9示出了具有两个周期性实时任务的调度情况。 </vt:lpstr>
      <vt:lpstr>3.4.5  优先级倒置(priority inversion problem)    　　1. 优先级倒置的形成 　　当前OS广泛采用优先级调度算法和抢占方式，然而在系统中存在着影响进程运行的资源而可能产生“优先级倒置”的现象，即高优先级进程(或线程)被低优先级进程(或线程)延迟或阻塞。我们通过一个例子来说明该问题。 </vt:lpstr>
      <vt:lpstr>　　假如P3最先执行，在执行了P(mutex)操作后，进入到临界区CS-3。在时刻a，P2就绪，因为它比P3的优先级高，P2抢占了P3的处理机而运行，如图3-10所示。 </vt:lpstr>
      <vt:lpstr>PowerPoint 演示文稿</vt:lpstr>
      <vt:lpstr>　　2. 优先级倒置的解决方法 　　一种简单的解决方法是规定：假如进程P3在进入临界区后P3所占用的处理机就不允许被抢占。  　　图3-11示出了采用动态优先级继承方法后，P1、P2、P3三个进程的运行情况。 </vt:lpstr>
      <vt:lpstr>PowerPoint 演示文稿</vt:lpstr>
      <vt:lpstr> 　　　　　　3.5  死 锁 概 述  3.5.1  资源问题 　　在系统中有许多不同类型的资源，其中可以引起死锁的主要是，需要采用互斥访问方法的、不可以被抢占的资源，即在前面介绍的临界资源。系统中这类资源有很多，如打印机、数据文件、队列、信号量等。</vt:lpstr>
      <vt:lpstr>　　1. 可重用性资源和消耗性资源 　　1) 可重用性资源  　　可重用性资源是一种可供用户重复使用多次的资源，它具有如下性质： 　　(1) 每一个可重用性资源中的单元只能分配给一个进程使用，不允许多个进程共享。 　　(2) 进程在使用可重用性资源时，须按照这样的顺序：① 请求资源。如果请求资源失败，请求进程将会被阻塞或循环等待。② 使用资源。进程对资源进行操作，如用打印机进行打印；③ 释放资源。当进程使用完后自己释放资源。 　　(3) 系统中每一类可重用性资源中的单元数目是相对固定的，进程在运行期间既不能创建也不能删除它。</vt:lpstr>
      <vt:lpstr>　　2) 可消耗性资源 　　可消耗性资源又称为临时性资源，它是在进程运行期间，由进程动态地创建和消耗的，它具有如下性质：① 每一类可消耗性资源的单元数目在进程运行期间是可以不断变化的，有时它可以有许多，有时可能为0；② 进程在运行过程中，可以不断地创造可消耗性资源的单元，将它们放入该资源类的缓冲区中，以增加该资源类的单元数目。③ 进程在运行过程中，可以请求若干个可消耗性资源单元，用于进程自己的消耗，不再将它们返回给该资源类中。 </vt:lpstr>
      <vt:lpstr>　　2. 可抢占性资源和不可抢占性资源 　　1) 可抢占性资源 　　可把系统中的资源分成两类，一类是可抢占性资源，是指某进程在获得这类资源后，该资源可以再被其它进程或系统抢占。CPU和内存  　　2) 不可抢占性资源 　　另一类资源是不可抢占性资源，即一旦系统把某资源分配给该进程后，就不能将它强行收回，只能在进程用完后自行释放。 刻录机和打印机</vt:lpstr>
      <vt:lpstr>3.5.2  计算机系统中的死锁  　　1. 竞争不可抢占性资源引起死锁 　　通常系统中所拥有的不可抢占性资源其数量不足以满足多个进程运行的需要，使得进程在运行过程中，会因争夺资源而陷入僵局。 </vt:lpstr>
      <vt:lpstr>　　我们可将上面的问题利用资源分配图进行描述，用方块代表可重用的资源(文件)，用圆圈代表进程，见图3-12所示。 </vt:lpstr>
      <vt:lpstr>PowerPoint 演示文稿</vt:lpstr>
      <vt:lpstr>　　2. 竞争可消耗资源引起死锁 　　现在进一步介绍竞争可消耗资源所引起的死锁。图3-13示出了在三个进程之间，在利用消息通信机制进行通信时所形成的死锁情况。 </vt:lpstr>
      <vt:lpstr>不会发生死锁： P1：…send(p2,m1);     receive(p3,m3)…; P2：…send(p3,m2);     receive(p1,m1)…; P3：…send(p1,m3);     receive(p2,m2)…; 会发生死锁： P1：…receive(p3,m3)； send(p2,m1) …; P2：…receive(p1,m1);    send(p3,m2)…;      P3：…receive(p2,m2)；send(p2,m1)…;</vt:lpstr>
      <vt:lpstr>PowerPoint 演示文稿</vt:lpstr>
      <vt:lpstr>　　3. 进程推进顺序不当引起死锁 　　除了系统中多个进程对资源的竞争会引发死锁外，进程在运行过程中，对资源进行申请和释放的顺序是否合法，也是在系统中是否会产生死锁的一个重要因素。 </vt:lpstr>
      <vt:lpstr>　　1) 进程推进顺序合法 　　在进程P1和P2并发执行时，如果按图3-14中的曲线①所示的顺序推进：P1：Request(R1)→P1：Request(R2)→P1：Releast(R1)→P1：Release(R2)→P2：Request(R2)→P2：Request(R1)→P2：Release(R2)→P2：Release(R1)，两个进程可顺利完成。类似地，若按图中曲线②和③所示的顺序推进，两进程也可以顺利完成。我们称这种不会引起进程死锁的推进顺序是合法的。</vt:lpstr>
      <vt:lpstr>PowerPoint 演示文稿</vt:lpstr>
      <vt:lpstr>PowerPoint 演示文稿</vt:lpstr>
      <vt:lpstr>PowerPoint 演示文稿</vt:lpstr>
      <vt:lpstr>3.5.3  死锁的定义、必要条件和处理方法      　　1. 死锁的定义 　　在一组进程发生死锁的情况下，这组死锁进程中的每一个进程，都在等待另一个死锁进程所占有的资源。      如果一组进程中的每个进程都在等待仅由该组进程中的其他进程才能引发的事件，那么该组进程是死锁的(Deadlock)。</vt:lpstr>
      <vt:lpstr>　　2. 产生死锁的必要条件 　　虽然进程在运行过程中可能会发生死锁，但产生进程死锁是必须具备一定条件的。综上所述不难看出，产生死锁必须同时具备下面四个必要条件，只要其中任一个条件不成立，死锁就不会发生： 　　(1) 互斥条件。 　　(2) 请求和保持条件。 　　(3) 不可抢占条件。 　　(4) 循环等待条件。</vt:lpstr>
      <vt:lpstr>　　3. 处理死锁的方法 　　目前处理死锁的方法可归结为四种： 　　(1) 预防死锁。 　　(2) 避免死锁。 　　(3) 检测死锁。 　　(4) 解除死锁。</vt:lpstr>
      <vt:lpstr> 　　　　3.6  预 防 死 锁  　　预防死锁的方法是通过破坏产生死锁的四个必要条件中的一个或几个，以避免发生死锁。由于互斥条件是非共享设备所必须的，不仅不能改变，还应加以保证，因此主要是破坏产生死锁的后三个条件。</vt:lpstr>
      <vt:lpstr>3.6.1  破坏“请求和保持”条件   　　为了能破坏“请求和保持”条件，系统必须保证做到：当一个进程在请求资源时，它不能持有不可抢占资源。该保证可通过如下两个不同的协议实现： 　　1. 第一种协议 　　该协议规定，所有进程在开始运行之前，必须一次性地申请其在整个运行过程中所需的全部资源。 </vt:lpstr>
      <vt:lpstr>　　2. 第二种协议 　　该协议是对第一种协议的改进，它允许一个进程只获得运行初期所需的资源后，便开始运行。 进程在运行过程中再逐步释放已分配给自己的、且已经用毕的全部资源，然后再申请新的所需资源。</vt:lpstr>
      <vt:lpstr>优点： 简单、易行且安全。 缺点： （1）资源严重浪费。 （2）进程经常会发生饥饿现象。</vt:lpstr>
      <vt:lpstr>3.6.2  破坏“不可抢占”条件   　　为了能破坏“不可抢占”条件，协议中规定，当一个已经保持了某些不可被抢占资源的进程，提出新的资源请求而不能得到满足时，它必须释放已经保持的所有资源，待以后需要时再重新申请。这意味着进程已占有的资源会被暂时地释放，或者说是被抢占了，从而破坏了“不可抢占”条件。</vt:lpstr>
      <vt:lpstr>3.6.3  破坏“循环等待”条件       　　一个能保证“循环等待”条件不成立的方法是，对系统所有资源类型进行线性排序，并赋予不同的序号。        缺点：各类资源所分配的序号必须相对稳定，限制了新类资源的增加；有些作业与此顺序不同，造成资源浪费；为方便用户，限制条件增加。</vt:lpstr>
      <vt:lpstr> 　　　　3.7  避 免 死 锁  　　避免死锁同样是属于事先预防的策略，但并不是事先采取某种限制措施，破坏产生死锁的必要条件，而是在资源动态分配过程中，防止系统进入不安全状态，以避免发生死锁。这种方法所施加的限制条件较弱，可能获得较好的系统性能，目前常用此方法来避免发生死锁。</vt:lpstr>
      <vt:lpstr>3.7.1　系统安全状态  　　在死锁避免方法中，把系统的状态分为安全状态和不安全状态。当系统处于安全状态时，可避免发生死锁。反之，当系统处于不安全状态时，则可能进入到死锁状态。 　　1. 安全状态 　　在该方法中，允许进程动态地申请资源，但系统在进行资源分配之前，应先计算此次资源分配的安全性。 </vt:lpstr>
      <vt:lpstr>　　2. 安全状态之例 　　假定系统中有三个进程P1、P2和P3，共有12台磁带机。进程P1总共要求10台磁带机，P2和P3分别要求4台和9台。假设在T0时刻，进程P1、P2和P3已分别获得5台、2台和2台磁带机，尚有3台空闲未分配，如下表所示：</vt:lpstr>
      <vt:lpstr>　　3. 由安全状态向不安全状态的转换 　如果不按照安全序列分配资源，则系统可能会由安全状态进入不安全状态。例如，在T0时刻以后，P3又请求1台磁带机，若此时系统把剩余3台中的1台分配给P3，则系统便进入不安全状态。 因为，此时也无法再找到一个安全序列， 例如，把其余的2台分配给P2，这样，在P2完成后只能释放出4台，既不能满足P1尚需5台的要求，也不能满足P3尚需6台的要求，致使它们都无法推进到完成，彼此都在等待对方释放资源，即陷入僵局，结果导致死锁。 </vt:lpstr>
      <vt:lpstr>3.7.2  利用银行家算法避免死锁 　　最有代表性的避免死锁的算法是Dijkstra的银行家算法。起这样的名字是由于该算法原本是为银行系统设计的，以确保银行在发放现金贷款时，不会发生不能满足所有客户需要的情况。在OS中也可用它来实现避免死锁。</vt:lpstr>
      <vt:lpstr>一个银行家把他的固定资金贷给若干顾客，只要不出现一个顾客借走所有资金后还不够，银行家的资金还是安全的，银行家就需要一个算法保证借出去的资金在有限时间内可收回。 假定顾客分成若干次进行贷款，并在第一次贷款时说明他的最大借款额，具体算法如下： 1) 顾客的贷款操作依次顺序进行，直到全部操作完成。 2) 银行家对当前顾客的贷款操作进行判断，以确定其安全性，看能否支持顾客贷款。 3) 安全时，贷款；否则，暂不贷款。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 3.8  死锁的检测与解除   　　如果在系统中，既不采取死锁预防措施，也未配有死锁避免算法，系统很可能会发生死锁。在这种情况下，系统应当提供两个算法： 　　① 死锁检测算法。该方法用于检测系统状态，以确定系统中是否发生了死锁。 　　② 死锁解除算法。当认定系统中已发生了死锁，利用该算法可将系统从死锁状态中解脱出来。</vt:lpstr>
      <vt:lpstr>3.8.1  死锁的检测  　　为了能对系统中是否已发生了死锁进行检测，在系统中必须：① 保存有关资源的请求和分配信息；② 提供一种算法，它利用这些信息来检测系统是否已进入死锁状态。 　　1. 资源分配图(Resource Allocation Graph) 　　系统死锁，可利用资源分配图来描述。 </vt:lpstr>
      <vt:lpstr>　　该图是由一组结点N和一组边E所组成的一个对偶G = (N, E)，它具有下述形式的定义和限制：  　　(1) 把N分为两个互斥的子集，即一组进程结点P={P1, P2, …, Pn}和一组资源结点R={R1, R2, …, Rn}，N = P∪R。在图3-19所示的例子中，P = {P1, P2}，R = {R1, R2}，N = {R1, R2}∪{P1, P2}。 　　(2) 凡属于E中的一个边e∈E，都连接着P中的一个结点和R中的一个结点，e = {Pi, Rj}是资源请求边，由进程Pi指向资源Rj，它表示进程Pi请求一个单位的Rj资源。E = {Rj, Pi}是资源分配边，由资源Rj指向进程Pi，它表示把一个单位的资源Rj分配给进程Pi。图3-19中示出了两个请求边和两个分配边，即E = {(P1, R2), (R2, P2), (P2, R1), (R1, P1)}。</vt:lpstr>
      <vt:lpstr>PowerPoint 演示文稿</vt:lpstr>
      <vt:lpstr>　　2．死锁定理 　　我们可以利用把资源分配图加以简化的方法(图3-19)，来检测当系统处于S状态时，是否为死锁状态。简化方法如下： 　　(1) 在资源分配图中，找出一个既不阻塞又非独立的进程结点Pi。在顺利的情况下，Pi可获得所需资源而继续运行，直至运行完毕，再释放其所占有的全部资源，这相当于消去Pi的请求边和分配边，使之成为孤立的结点。在图3-20(a)中，将P1的两个分配边和一个请求边消去，便形成图(b)所示的情况。</vt:lpstr>
      <vt:lpstr>PowerPoint 演示文稿</vt:lpstr>
      <vt:lpstr>　　(2)  P1释放资源后，便可使P2获得资源而继续运行，直至P2完成后又释放出它所占有的全部资源，形成图(c)所示的情况，即将P2的两条请求边和一条分配边消去。 　　(3) 在进行一系列的简化后，若能消去图中所有的边，使所有的进程结点都成为孤立结点，则称该图是可完全简化的；若不能通过任何过程使该图完全简化，则称该图是不可完全简化的。</vt:lpstr>
      <vt:lpstr>举例：资源分配图简化1</vt:lpstr>
      <vt:lpstr>资源分配图简化例2</vt:lpstr>
      <vt:lpstr>　　3．死锁检测中的数据结构 　　死锁检测中的数据结构类似于银行家算法中的数据结构： 　　(1) 可利用资源向量Available，它表示了m类资源中每一类资源的可用数目。 　　(2) 把不占用资源的进程(向量Allocation=0)记入L表中，即Li∪L。 　　(3) 从进程集合中找到一个Requesti≤Work的进程，做如下处理：① 将其资源分配图简化，释放出资源，增加工作向量Work =Work + Allocation i。② 将它记入L表中。 　　(4) 若不能把所有进程都记入L表中，便表明系统状态S的资源分配图是不可完全简化的。因此，该系统状态将发生死锁。</vt:lpstr>
      <vt:lpstr>3.8.2  死锁的解除 　　1. 终止进程的方法 　　1) 终止所有死锁进程 　　这是一种最简单的方法，即是终止所有的死锁进程，死锁自然也就解除了，但所付出的代价可能会很大。因为其中有些进程可能已经运行了很长时间，已接近结束，一旦被终止真可谓“功亏一篑”，以后还得从头再来。还可能会有其它方面的代价，在此不再一一列举。</vt:lpstr>
      <vt:lpstr>　　2) 逐个终止进程 　　稍微温和的方法是，按照某种顺序，逐个地终止进程，直至有足够的资源，以打破循环等待，把系统从死锁状态解脱出来为止。但该方法所付出的代价也可能很大。因为每终止一个进程，都需要用死锁检测算法确定系统死锁是否已经被解除，若未解除还需再终止另一个进程。另外，在采取逐个终止进程策略时，还涉及到应采用什么策略选择一个要终止的进程。选择策略最主要的依据是，为死锁解除所付出的“代价最小”。但怎么样才算是“代价最小”，很难有一个精确的度量。 </vt:lpstr>
      <vt:lpstr>　　2. 付出代价最小的死锁解除算法 　　一种付出代价最小的死锁解除算法如图3-21所示。 </vt:lpstr>
      <vt:lpstr>PowerPoint 演示文稿</vt:lpstr>
      <vt:lpstr>PowerPoint 演示文稿</vt:lpstr>
      <vt:lpstr>4. 死锁产生的原因和必要条件有哪些？ 5.死锁预防的方法是什么？ 6.死锁解除的方法是什么？ </vt:lpstr>
      <vt:lpstr>PowerPoint 演示文稿</vt:lpstr>
      <vt:lpstr>PowerPoint 演示文稿</vt:lpstr>
      <vt:lpstr>PowerPoint 演示文稿</vt:lpstr>
    </vt:vector>
  </TitlesOfParts>
  <Company>xd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JUJUMAO</dc:creator>
  <cp:lastModifiedBy>ZY</cp:lastModifiedBy>
  <cp:revision>134</cp:revision>
  <dcterms:created xsi:type="dcterms:W3CDTF">2007-10-24T02:24:36Z</dcterms:created>
  <dcterms:modified xsi:type="dcterms:W3CDTF">2019-11-04T07:55:52Z</dcterms:modified>
</cp:coreProperties>
</file>