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2" r:id="rId3"/>
    <p:sldId id="267" r:id="rId4"/>
    <p:sldId id="285" r:id="rId5"/>
    <p:sldId id="278" r:id="rId6"/>
    <p:sldId id="279" r:id="rId7"/>
    <p:sldId id="280" r:id="rId8"/>
    <p:sldId id="286" r:id="rId9"/>
    <p:sldId id="303" r:id="rId10"/>
    <p:sldId id="304" r:id="rId11"/>
    <p:sldId id="310" r:id="rId12"/>
    <p:sldId id="316" r:id="rId14"/>
    <p:sldId id="317" r:id="rId15"/>
    <p:sldId id="318" r:id="rId16"/>
    <p:sldId id="305" r:id="rId17"/>
    <p:sldId id="319" r:id="rId18"/>
    <p:sldId id="300" r:id="rId19"/>
    <p:sldId id="320" r:id="rId20"/>
    <p:sldId id="301" r:id="rId21"/>
    <p:sldId id="302" r:id="rId22"/>
    <p:sldId id="321" r:id="rId23"/>
    <p:sldId id="322" r:id="rId24"/>
    <p:sldId id="323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39" autoAdjust="0"/>
    <p:restoredTop sz="96743" autoAdjust="0"/>
  </p:normalViewPr>
  <p:slideViewPr>
    <p:cSldViewPr>
      <p:cViewPr varScale="1">
        <p:scale>
          <a:sx n="61" d="100"/>
          <a:sy n="61" d="100"/>
        </p:scale>
        <p:origin x="-108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09FBC03-5948-4147-A104-19E57843ED4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71BFBD9-DEFB-40E5-B88C-4F3D59F65B6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本图中，打印外借信息包含“查询外借信息”功能，因为没有代码的重用，不用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实际做的过程中，还需要和用户沟通，比如如下情况：</a:t>
            </a:r>
            <a:endParaRPr lang="en-US" altLang="zh-CN" dirty="0" smtClean="0"/>
          </a:p>
          <a:p>
            <a:r>
              <a:rPr lang="zh-CN" altLang="en-US" dirty="0" smtClean="0"/>
              <a:t>   打印外借信息，和用户商量，是否有时候只查询外借情况，不打印？如果有。</a:t>
            </a:r>
            <a:endParaRPr lang="en-US" altLang="zh-CN" dirty="0" smtClean="0"/>
          </a:p>
          <a:p>
            <a:r>
              <a:rPr lang="zh-CN" altLang="en-US" dirty="0" smtClean="0"/>
              <a:t>则“打印外借信息”改为：查询外借信息</a:t>
            </a:r>
            <a:r>
              <a:rPr lang="en-US" altLang="zh-CN" dirty="0" smtClean="0"/>
              <a:t>——extend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打印外借信息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F1DCB-685F-4A18-A9A6-0AC529735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650D-CF19-4472-B4F9-76511B55C9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49AD3-15FB-41AD-A710-4CE1C52832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21819-6177-421A-917E-EF0B5C08AC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BCC24-D407-453C-B418-BC454FD412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22CE6-9F9F-4929-8C0C-1AE9775F18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071D9-8404-44AB-9C44-47247D1F60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C1ADF-4769-4E1C-8B3D-72893662DB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A797-FEAE-4591-BCE6-05A41B0FB0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00A6B-95B4-44C3-AD58-A45668D0D4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A3656-7C0C-4E05-89A9-4387CFFEF7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D8BC5-1D11-442B-89DA-20359C1A36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0184B66E-D1D5-4B82-8D1B-2D889139F31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章作业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第一题：简述软件生命周期分哪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个时期和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个阶段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没问题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第二题 ：叙述瀑布模型、原型模型、增量模型和螺旋模型适用什么软件开发（几句话就可）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第二题  题参考答案如下所示：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 l="4182" t="3201" r="29461" b="24179"/>
          <a:stretch>
            <a:fillRect/>
          </a:stretch>
        </p:blipFill>
        <p:spPr>
          <a:xfrm>
            <a:off x="262255" y="147365"/>
            <a:ext cx="8003232" cy="6563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4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268913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b="1" dirty="0"/>
              <a:t>用例简要描述</a:t>
            </a:r>
            <a:endParaRPr lang="en-US" altLang="zh-CN" b="1" dirty="0"/>
          </a:p>
          <a:p>
            <a:r>
              <a:rPr lang="zh-CN" altLang="en-US" b="1" dirty="0"/>
              <a:t>登录：用户输入正确用户名和密码后，才能登录使用本系统的功能。</a:t>
            </a:r>
            <a:endParaRPr lang="en-US" altLang="zh-CN" b="1" dirty="0"/>
          </a:p>
          <a:p>
            <a:r>
              <a:rPr lang="zh-CN" altLang="en-US" b="1" dirty="0"/>
              <a:t>组合查询：用户输入书籍的查询条件（如书名、或作者、或书名</a:t>
            </a:r>
            <a:r>
              <a:rPr lang="en-US" altLang="zh-CN" b="1" dirty="0"/>
              <a:t>+</a:t>
            </a:r>
            <a:r>
              <a:rPr lang="zh-CN" altLang="en-US" b="1" dirty="0"/>
              <a:t>作者等），显示书籍详细信息给用户。</a:t>
            </a:r>
            <a:endParaRPr lang="en-US" altLang="zh-CN" b="1" dirty="0"/>
          </a:p>
          <a:p>
            <a:r>
              <a:rPr lang="zh-CN" altLang="en-US" b="1" dirty="0"/>
              <a:t>更新图书信息：对除书籍</a:t>
            </a:r>
            <a:r>
              <a:rPr lang="zh-CN" altLang="en-US" b="1" dirty="0">
                <a:latin typeface="Times New Roman" panose="02020603050405020304" pitchFamily="18" charset="0"/>
                <a:ea typeface="楷体_GB2312"/>
              </a:rPr>
              <a:t>书号</a:t>
            </a:r>
            <a:r>
              <a:rPr lang="zh-CN" altLang="en-US" b="1" dirty="0"/>
              <a:t>外的书籍信息进行更新。</a:t>
            </a:r>
            <a:endParaRPr lang="en-US" altLang="zh-CN" b="1" dirty="0"/>
          </a:p>
          <a:p>
            <a:r>
              <a:rPr lang="zh-CN" altLang="en-US" b="1" dirty="0"/>
              <a:t>新书录入：增加新书籍到系统</a:t>
            </a:r>
            <a:endParaRPr lang="en-US" altLang="zh-CN" b="1" dirty="0"/>
          </a:p>
          <a:p>
            <a:r>
              <a:rPr lang="zh-CN" altLang="en-US" b="1" dirty="0"/>
              <a:t>借书：朋友有人借书，记录借书人、借阅书籍、借书时间等信息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4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268913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b="1" dirty="0"/>
              <a:t>用例简要描述：</a:t>
            </a:r>
            <a:endParaRPr lang="en-US" altLang="zh-CN" b="1" dirty="0"/>
          </a:p>
          <a:p>
            <a:r>
              <a:rPr lang="zh-CN" altLang="en-US" b="1" dirty="0"/>
              <a:t>还书：朋友来还书，记录还书信息。</a:t>
            </a:r>
            <a:endParaRPr lang="en-US" altLang="zh-CN" b="1" dirty="0"/>
          </a:p>
          <a:p>
            <a:r>
              <a:rPr lang="zh-CN" altLang="en-US" b="1" dirty="0"/>
              <a:t>打印外借信息：查询所有外借未归还书籍信息并打印。</a:t>
            </a:r>
            <a:endParaRPr lang="en-US" altLang="zh-CN" b="1" dirty="0"/>
          </a:p>
          <a:p>
            <a:r>
              <a:rPr lang="zh-CN" altLang="en-US" b="1" dirty="0"/>
              <a:t>统计：输入起止时间，统计时间段内的</a:t>
            </a:r>
            <a:r>
              <a:rPr lang="zh-CN" altLang="en-US" b="1" dirty="0">
                <a:latin typeface="Times New Roman" panose="02020603050405020304" pitchFamily="18" charset="0"/>
                <a:ea typeface="楷体_GB2312"/>
              </a:rPr>
              <a:t>的购买金额和册数。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/>
              </a:rPr>
              <a:t>参与者个数：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ea typeface="楷体_GB2312"/>
              </a:rPr>
              <a:t>  管理员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b="1" dirty="0"/>
              <a:t>图中都有哪几种关系：关联和扩展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323850" y="188913"/>
            <a:ext cx="7931150" cy="3844925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大家构造的用例图，存在的问题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本图中，打印外借信息包含“查询外借信息”功能，因为没有代码的重用，所以没有用</a:t>
            </a:r>
            <a:r>
              <a:rPr lang="en-US" altLang="zh-CN" sz="2400" b="1" dirty="0"/>
              <a:t>include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实际做的过程中，还需要和用户沟通，比如如下情况：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   打印外借信息，和用户商量，是否有时候只查询外借情况，不打印？如果有，则“打印外借信息”改为：查询外借信息</a:t>
            </a:r>
            <a:r>
              <a:rPr lang="en-US" altLang="zh-CN" sz="2400" b="1" dirty="0"/>
              <a:t>——extend </a:t>
            </a:r>
            <a:r>
              <a:rPr lang="zh-CN" altLang="en-US" sz="2400" b="1" dirty="0"/>
              <a:t>打印外借信息。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朋友不会直接来操作李小平家的电脑，所以不能将“朋友”作为参与者。如果文档中描述了，朋友可以查询图书，那么“朋友”才可以作为参与者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泛化的画法一定是两个或多个用例泛化出父用例。</a:t>
            </a:r>
            <a:endParaRPr lang="zh-CN" altLang="en-US" sz="24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ym typeface="+mn-ea"/>
              </a:rPr>
              <a:t>第三章</a:t>
            </a:r>
            <a:r>
              <a:rPr lang="zh-CN" altLang="en-US" sz="3600" b="1" dirty="0" smtClean="0"/>
              <a:t>作业</a:t>
            </a:r>
            <a:r>
              <a:rPr lang="en-US" altLang="zh-CN" sz="3600" b="1" dirty="0" smtClean="0"/>
              <a:t>2</a:t>
            </a:r>
            <a:r>
              <a:rPr lang="en-US" altLang="zh-CN" sz="3600" b="1" dirty="0" smtClean="0"/>
              <a:t>——</a:t>
            </a:r>
            <a:br>
              <a:rPr lang="en-US" altLang="zh-CN" sz="3600" b="1" dirty="0" smtClean="0"/>
            </a:br>
            <a:r>
              <a:rPr lang="zh-CN" altLang="en-US" sz="3600" b="1" dirty="0" smtClean="0"/>
              <a:t>活动图描述 在线播放</a:t>
            </a:r>
            <a:r>
              <a:rPr lang="en-US" altLang="zh-CN" sz="3600" b="1" dirty="0" smtClean="0"/>
              <a:t>MP3</a:t>
            </a:r>
            <a:r>
              <a:rPr lang="zh-CN" altLang="en-US" sz="3600" b="1" dirty="0" smtClean="0"/>
              <a:t>用例流程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4857784"/>
          </a:xfrm>
        </p:spPr>
        <p:txBody>
          <a:bodyPr/>
          <a:lstStyle/>
          <a:p>
            <a:r>
              <a:rPr lang="zh-CN" altLang="en-US" sz="2800" b="1" dirty="0" smtClean="0"/>
              <a:t>播放用例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基本事件流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、用户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对选择的歌曲点击播放；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、系统连接歌词库并同时连接乐曲库对应</a:t>
            </a:r>
            <a:r>
              <a:rPr lang="en-US" altLang="zh-CN" sz="2800" b="1" dirty="0" smtClean="0"/>
              <a:t>mp3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、播放。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可选事件流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、连接歌词库失败，显示连接失败，结束播放；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、连接乐曲库失败，显示连接失败，结束播放。</a:t>
            </a:r>
            <a:endParaRPr lang="zh-CN" altLang="en-US" sz="2800" b="1" dirty="0" smtClean="0"/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参考答案：</a:t>
            </a:r>
            <a:endParaRPr lang="zh-CN" altLang="en-US" dirty="0"/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graphicFrame>
        <p:nvGraphicFramePr>
          <p:cNvPr id="1026" name="Object 1"/>
          <p:cNvGraphicFramePr/>
          <p:nvPr/>
        </p:nvGraphicFramePr>
        <p:xfrm>
          <a:off x="785813" y="1500188"/>
          <a:ext cx="68135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907155" imgH="2931160" progId="PowerPoint.Slide.12">
                  <p:embed/>
                </p:oleObj>
              </mc:Choice>
              <mc:Fallback>
                <p:oleObj name="" r:id="rId1" imgW="3907155" imgH="2931160" progId="PowerPoint.Slide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5813" y="1500188"/>
                        <a:ext cx="6813550" cy="514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根据以下描述画出类图，并注明多重性关系：一个学生可以选修多门课程，也可能没有任何课程；一门课程可以被多个学生选修；一个老师可以教多门课程或者不教课；每门课程至少有一个老师，也可以有多个老师任教；每门课程可以有</a:t>
            </a:r>
            <a:r>
              <a:rPr lang="en-US" altLang="zh-CN" dirty="0" smtClean="0"/>
              <a:t>0</a:t>
            </a:r>
            <a:r>
              <a:rPr lang="zh-CN" altLang="zh-CN" dirty="0" smtClean="0"/>
              <a:t>或</a:t>
            </a:r>
            <a:r>
              <a:rPr lang="en-US" altLang="zh-CN" dirty="0" smtClean="0"/>
              <a:t>1</a:t>
            </a:r>
            <a:r>
              <a:rPr lang="zh-CN" altLang="zh-CN" dirty="0" smtClean="0"/>
              <a:t>本教材，每本教材只能用于一门课程。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参考答案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1"/>
          <a:srcRect r="20750" b="18353"/>
          <a:stretch>
            <a:fillRect/>
          </a:stretch>
        </p:blipFill>
        <p:spPr>
          <a:xfrm>
            <a:off x="900113" y="2276475"/>
            <a:ext cx="7056437" cy="361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868" y="614680"/>
            <a:ext cx="8153400" cy="990600"/>
          </a:xfrm>
        </p:spPr>
        <p:txBody>
          <a:bodyPr/>
          <a:lstStyle/>
          <a:p>
            <a:r>
              <a:rPr lang="zh-CN" altLang="en-US" b="1" dirty="0" smtClean="0">
                <a:sym typeface="+mn-ea"/>
              </a:rPr>
              <a:t>第三章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zh-CN" sz="4000" dirty="0" smtClean="0"/>
              <a:t>试找出系统中的类，</a:t>
            </a:r>
            <a:r>
              <a:rPr lang="zh-CN" altLang="zh-CN" sz="4000" dirty="0" smtClean="0">
                <a:solidFill>
                  <a:srgbClr val="FF0000"/>
                </a:solidFill>
              </a:rPr>
              <a:t>确定各个类的属性</a:t>
            </a:r>
            <a:r>
              <a:rPr lang="zh-CN" altLang="zh-CN" sz="4000" dirty="0" smtClean="0"/>
              <a:t>，并画出类。</a:t>
            </a:r>
            <a:br>
              <a:rPr lang="zh-CN" altLang="zh-CN" sz="4000" dirty="0" smtClean="0"/>
            </a:b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57364"/>
            <a:ext cx="8748464" cy="4530725"/>
          </a:xfrm>
        </p:spPr>
        <p:txBody>
          <a:bodyPr/>
          <a:lstStyle/>
          <a:p>
            <a:r>
              <a:rPr lang="zh-CN" altLang="zh-CN" sz="2800" dirty="0" smtClean="0"/>
              <a:t>现拟建立一个网上售书系统。客户对网站的描述如下，要求网站必须具备以下的功能。</a:t>
            </a:r>
            <a:endParaRPr lang="zh-CN" altLang="zh-CN" sz="2800" dirty="0" smtClean="0"/>
          </a:p>
          <a:p>
            <a:pPr lvl="0"/>
            <a:r>
              <a:rPr lang="zh-CN" altLang="zh-CN" sz="2800" dirty="0" smtClean="0"/>
              <a:t>顾客可注册个人信息和申请个人账号。</a:t>
            </a:r>
            <a:endParaRPr lang="zh-CN" altLang="zh-CN" sz="2800" dirty="0" smtClean="0"/>
          </a:p>
          <a:p>
            <a:pPr lvl="0"/>
            <a:r>
              <a:rPr lang="zh-CN" altLang="zh-CN" sz="2800" dirty="0" smtClean="0"/>
              <a:t>顾客可浏览书籍信息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包括作者，出版社，目录，摘要，价格，库存情况等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，可按作者和书名分别进行搜索。</a:t>
            </a:r>
            <a:endParaRPr lang="zh-CN" altLang="zh-CN" sz="2800" dirty="0" smtClean="0"/>
          </a:p>
          <a:p>
            <a:pPr lvl="0"/>
            <a:r>
              <a:rPr lang="zh-CN" altLang="zh-CN" sz="2800" dirty="0" smtClean="0"/>
              <a:t>顾客可把书籍加入购物车，也可删除购物车中书籍。</a:t>
            </a:r>
            <a:endParaRPr lang="zh-CN" altLang="zh-CN" sz="2800" dirty="0" smtClean="0"/>
          </a:p>
          <a:p>
            <a:pPr lvl="0"/>
            <a:r>
              <a:rPr lang="zh-CN" altLang="zh-CN" sz="2800" dirty="0" smtClean="0"/>
              <a:t>购物车物品确认后顾客可提交购物信息，进行在线支付（暂时只提供银行卡支付一种手段），并可在订单物品被发出之前取消或再编辑订单。</a:t>
            </a:r>
            <a:endParaRPr lang="zh-CN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 smtClean="0"/>
              <a:t>网站设有管理员和工作人员。其中网站管理员负责管理客户信息，网站的维护，以及网站信息的更新和管理。工作人员负责处理客户订单，并通知发货单位（可能是网站仓库，也可能是其他供应商）发送货物。</a:t>
            </a:r>
            <a:endParaRPr lang="zh-CN" altLang="zh-CN" sz="2800" dirty="0" smtClean="0"/>
          </a:p>
          <a:p>
            <a:pPr lvl="0"/>
            <a:r>
              <a:rPr lang="zh-CN" altLang="zh-CN" sz="2800" dirty="0" smtClean="0"/>
              <a:t>销售货品都需进行记录，管理员可查询所有记录。</a:t>
            </a:r>
            <a:endParaRPr lang="zh-CN" altLang="zh-CN" sz="2800" dirty="0" smtClean="0"/>
          </a:p>
          <a:p>
            <a:pPr lvl="0"/>
            <a:r>
              <a:rPr lang="zh-CN" altLang="zh-CN" sz="2800" dirty="0" smtClean="0"/>
              <a:t>客户可选择打印电子收据。</a:t>
            </a:r>
            <a:endParaRPr lang="zh-CN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879600" y="1103313"/>
            <a:ext cx="53848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45" name="Group 49"/>
          <p:cNvGraphicFramePr>
            <a:graphicFrameLocks noGrp="1"/>
          </p:cNvGraphicFramePr>
          <p:nvPr/>
        </p:nvGraphicFramePr>
        <p:xfrm>
          <a:off x="0" y="0"/>
          <a:ext cx="9144000" cy="6598920"/>
        </p:xfrm>
        <a:graphic>
          <a:graphicData uri="http://schemas.openxmlformats.org/drawingml/2006/table">
            <a:tbl>
              <a:tblPr/>
              <a:tblGrid>
                <a:gridCol w="1287463"/>
                <a:gridCol w="4808537"/>
                <a:gridCol w="3048000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模型名称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技术特点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适用范围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瀑布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简单，分阶段，阶段间存在因果关系， 各个阶段完成后都有评审，允许反馈，不支持 用户参与，要求预先确定需求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需求易于完善定义且不易变更的软件系统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快速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不要求需求预先完备定义，支持用户参与， 支持需求的渐进式完善和确认，能够适应用户需求的变化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需求复杂、难以确定、动态变化的软件系统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增量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软件产品是被增量式地一块块开发的， 允许开发活动并行和重叠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技术风险较大、用户需求较为稳定的软件系统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螺旋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结合瀑布模型、快速原型模型和迭代模 型的思想，并引进了风险分析活动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需求难以获取和确定、软件开发风险较大的软件系统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br>
              <a:rPr lang="zh-CN" altLang="zh-CN" sz="4000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0" y="2060575"/>
            <a:ext cx="8748713" cy="4530725"/>
          </a:xfrm>
        </p:spPr>
        <p:txBody>
          <a:bodyPr vert="horz" wrap="square" lIns="91440" tIns="45720" rIns="91440" bIns="45720" anchor="t"/>
          <a:p>
            <a:r>
              <a:rPr lang="zh-CN" altLang="zh-CN" sz="2800" dirty="0"/>
              <a:t>购物车物品确认后顾客可提交购物信息，进行在线支付（暂时只提供银行卡支付一种手段），并可在</a:t>
            </a:r>
            <a:r>
              <a:rPr lang="zh-CN" altLang="zh-CN" sz="2800" dirty="0">
                <a:solidFill>
                  <a:srgbClr val="FF0000"/>
                </a:solidFill>
              </a:rPr>
              <a:t>订单</a:t>
            </a:r>
            <a:r>
              <a:rPr lang="zh-CN" altLang="zh-CN" sz="2800" dirty="0"/>
              <a:t>物品被发出之前取消或再编辑订单。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16388" name="TextBox 3"/>
          <p:cNvSpPr txBox="1"/>
          <p:nvPr/>
        </p:nvSpPr>
        <p:spPr>
          <a:xfrm>
            <a:off x="539750" y="1268413"/>
            <a:ext cx="8135938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本题目要求只确定类及类的属性，所以不需要确定方法。</a:t>
            </a:r>
            <a:endParaRPr lang="en-US" altLang="zh-CN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使用名词分析法，寻找类，再通过动词即功能实现寻找类之间的关系。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TextBox 5"/>
          <p:cNvSpPr txBox="1"/>
          <p:nvPr/>
        </p:nvSpPr>
        <p:spPr>
          <a:xfrm>
            <a:off x="395288" y="4005263"/>
            <a:ext cx="7489825" cy="1754187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本段描述了购物车和订单关系。生成订单时，需要依赖购物车对象（用到购物车对象的数据），生成订单也用到了顾客数据，但根据实际情况，订单和购物车之间的关系不需要长期存储，和顾客之间的关系需要长期存储，因为根据本段描述顾客可以取消和编辑订单（他自己的订单，所以和之前的书籍查询功能不同）。找到了购物车和订单之间，订单依赖购物车，顾客和订单是关联关系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497888" cy="4525963"/>
          </a:xfrm>
        </p:spPr>
        <p:txBody>
          <a:bodyPr vert="horz" wrap="square" lIns="91440" tIns="45720" rIns="91440" bIns="45720" anchor="t"/>
          <a:p>
            <a:r>
              <a:rPr lang="zh-CN" altLang="zh-CN" sz="2800" dirty="0"/>
              <a:t>网站设有</a:t>
            </a:r>
            <a:r>
              <a:rPr lang="zh-CN" altLang="zh-CN" sz="2800" dirty="0">
                <a:solidFill>
                  <a:srgbClr val="FF0000"/>
                </a:solidFill>
              </a:rPr>
              <a:t>管理员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工作人员</a:t>
            </a:r>
            <a:r>
              <a:rPr lang="zh-CN" altLang="zh-CN" sz="2800" dirty="0"/>
              <a:t>。其中网站管理员负责管理客户信息，网站的维护，以及网站信息的更新和管理。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工作人员负责处理</a:t>
            </a:r>
            <a:r>
              <a:rPr lang="zh-CN" altLang="zh-CN" sz="2800" dirty="0">
                <a:solidFill>
                  <a:srgbClr val="FF0000"/>
                </a:solidFill>
              </a:rPr>
              <a:t>客户订单</a:t>
            </a:r>
            <a:r>
              <a:rPr lang="zh-CN" altLang="zh-CN" sz="2800" dirty="0"/>
              <a:t>，并通知发货单位（可能是网站仓库，也可能是其他供应商）发送货物。</a:t>
            </a:r>
            <a:endParaRPr lang="zh-CN" altLang="zh-CN" sz="2800" dirty="0"/>
          </a:p>
          <a:p>
            <a:r>
              <a:rPr lang="en-US" altLang="zh-CN" sz="2800" dirty="0"/>
              <a:t> </a:t>
            </a:r>
            <a:endParaRPr lang="en-US" altLang="zh-CN" sz="2800" dirty="0"/>
          </a:p>
          <a:p>
            <a:pPr>
              <a:buNone/>
            </a:pPr>
            <a:endParaRPr lang="zh-CN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客户可选择打印电子收据。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17411" name="TextBox 3"/>
          <p:cNvSpPr txBox="1"/>
          <p:nvPr/>
        </p:nvSpPr>
        <p:spPr>
          <a:xfrm>
            <a:off x="900113" y="1844675"/>
            <a:ext cx="7488237" cy="923925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本段描述了 管理员是参与者要使用系统完成一些功能。管理员作为一个类。管理员对客户的管理，这里没有明确描述具体功能 。通常管理员的操作通过操作日记来记录即可。管理员和用户的关系不需要存储。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2" name="TextBox 4"/>
          <p:cNvSpPr txBox="1"/>
          <p:nvPr/>
        </p:nvSpPr>
        <p:spPr>
          <a:xfrm>
            <a:off x="1042988" y="4005263"/>
            <a:ext cx="7489825" cy="1200150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本段描述模糊。描述了工作人员和订单之间存在关系。购物网站，哪个工作人员对哪些订单进行了处理，需要记录。是关联关系。但是“处理”两字表述不清。 通知发货单位，这里没有明确描述是软件行为还是人工行为。可以不画。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3" name="TextBox 6"/>
          <p:cNvSpPr txBox="1"/>
          <p:nvPr/>
        </p:nvSpPr>
        <p:spPr>
          <a:xfrm>
            <a:off x="1042988" y="6021388"/>
            <a:ext cx="7488237" cy="646112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订单完成后，可生成类似发票的电子收据。但电子收据包含的具体信息此处没有提及，所以，电子收据是否作为一个类，无法甄别。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参考答案如下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1"/>
          <a:srcRect r="19647" b="20416"/>
          <a:stretch>
            <a:fillRect/>
          </a:stretch>
        </p:blipFill>
        <p:spPr>
          <a:xfrm>
            <a:off x="827088" y="1484313"/>
            <a:ext cx="8034337" cy="424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24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第三题补充：假设你要开发一个软件，它的功能是把</a:t>
            </a:r>
            <a:r>
              <a:rPr lang="en-US" altLang="zh-CN" dirty="0" smtClean="0"/>
              <a:t>73624.9385</a:t>
            </a:r>
            <a:r>
              <a:rPr lang="zh-CN" altLang="en-US" dirty="0" smtClean="0"/>
              <a:t>这个数开平方，所得到的结果应该精确到小数点后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位，一旦实现并测试完之后，该产品被抛弃，你打算选哪种软件过程模型？请说明你做出这样选择的理由。</a:t>
            </a:r>
            <a:r>
              <a:rPr lang="zh-CN" altLang="en-US" dirty="0" smtClean="0">
                <a:solidFill>
                  <a:srgbClr val="FF0000"/>
                </a:solidFill>
              </a:rPr>
              <a:t>（部分同学缺了这一道题）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参考答案：使用瀑布模型。原因：需求清晰、开发完就抛弃。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</a:rPr>
              <a:t>部分同学选择了“快速原型模型”，表明的原因是：“很快能开发出来”！！！这是错误的。快速原型模型，是适合对需求不确切的软件开发，具体见第二题。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229600" cy="8096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第二章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第一题：储蓄系统画数据流图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参考答案：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042988" y="2060575"/>
          <a:ext cx="70199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2752725" imgH="809625" progId="Visio.Drawing.11">
                  <p:embed/>
                </p:oleObj>
              </mc:Choice>
              <mc:Fallback>
                <p:oleObj name="Visio" r:id="rId1" imgW="2752725" imgH="809625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0575"/>
                        <a:ext cx="7019925" cy="2047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68313" y="4652963"/>
            <a:ext cx="8229600" cy="541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600" b="1"/>
              <a:t>顶层数据流图</a:t>
            </a:r>
            <a:endParaRPr lang="zh-CN" altLang="en-US" sz="2600" b="1"/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有的同学将业务员写为了储户，也算正确，因为存取款单数据是储户提供给业务员的，业务员是进行了操作，业务员属于代理储户，但如果画出了储户给业务员信息这一步，就不对了，数据流图不画非软件部分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“事务”指的就是存取款单。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注意：有的同学把数据库画到了顶层图里，</a:t>
            </a:r>
            <a:r>
              <a:rPr lang="zh-CN" altLang="en-US" b="1" dirty="0" smtClean="0">
                <a:solidFill>
                  <a:schemeClr val="accent2"/>
                </a:solidFill>
              </a:rPr>
              <a:t>数据库本来</a:t>
            </a:r>
            <a:r>
              <a:rPr lang="zh-CN" altLang="en-US" b="1" dirty="0" smtClean="0">
                <a:solidFill>
                  <a:schemeClr val="accent2"/>
                </a:solidFill>
              </a:rPr>
              <a:t>就是系统的一部分，不用画出。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05438"/>
            <a:ext cx="8229600" cy="533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2600" b="1"/>
              <a:t>功能级数据流图</a:t>
            </a:r>
            <a:endParaRPr lang="zh-CN" altLang="en-US" sz="2600" b="1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39750" y="549275"/>
          <a:ext cx="7993063" cy="449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3295650" imgH="1857375" progId="Visio.Drawing.11">
                  <p:embed/>
                </p:oleObj>
              </mc:Choice>
              <mc:Fallback>
                <p:oleObj name="Visio" r:id="rId1" imgW="3295650" imgH="1857375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549275"/>
                        <a:ext cx="7993063" cy="4494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93467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注意：“存款信息”静态处理，应该与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处理取款相关，取款时，需要查储户的账号情况，比如账号金额是否够取款额，密码是否正确等。取完款后，也需要修改储户的账号情况，比如账号金额减去取款金额。此处出错较多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00600"/>
            <a:ext cx="8229600" cy="541338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2600" b="1" dirty="0"/>
              <a:t>细化的数据流图</a:t>
            </a:r>
            <a:endParaRPr lang="zh-CN" altLang="en-US" sz="26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1002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04800" y="0"/>
          <a:ext cx="8280400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3883025" imgH="2319020" progId="Visio.Drawing.11">
                  <p:embed/>
                </p:oleObj>
              </mc:Choice>
              <mc:Fallback>
                <p:oleObj name="Visio" r:id="rId1" imgW="3883025" imgH="231902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0"/>
                        <a:ext cx="8280400" cy="4937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4102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有的同学将“储户将存取款单给了业务员”，也画到了数据流图上，这是错误的。“储户将存取款单给了业务员”是人工过程，非软件过程，不能画到流图上。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部分同学出错，箭头上不是数据流，而是“操作，是动作”，违反了数据流的定义！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2667000"/>
            <a:ext cx="34163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核对密码输出的是密码正确，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答案给的不清晰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密码不在取款单上，需储户输入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5334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第二题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/>
              <a:t>用数据字典中定义数据的方式，</a:t>
            </a:r>
            <a:r>
              <a:rPr lang="zh-CN" altLang="en-US" sz="2800" b="1" dirty="0" smtClean="0"/>
              <a:t>描述</a:t>
            </a:r>
            <a:r>
              <a:rPr lang="en-US" sz="2800" b="1" dirty="0" smtClean="0"/>
              <a:t>C</a:t>
            </a:r>
            <a:r>
              <a:rPr lang="zh-CN" altLang="en-US" sz="2800" b="1" dirty="0" smtClean="0"/>
              <a:t>语言</a:t>
            </a:r>
            <a:r>
              <a:rPr lang="zh-CN" altLang="en-US" sz="2800" b="1" dirty="0" smtClean="0"/>
              <a:t>中标识符定义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以</a:t>
            </a:r>
            <a:r>
              <a:rPr lang="zh-CN" altLang="en-US" sz="2800" b="1" dirty="0" smtClean="0"/>
              <a:t>字母或下划线开头</a:t>
            </a:r>
            <a:r>
              <a:rPr lang="zh-CN" altLang="en-US" sz="2800" b="1" dirty="0" smtClean="0"/>
              <a:t>，字母、下划线、数字的组合，长度在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到</a:t>
            </a:r>
            <a:r>
              <a:rPr lang="en-US" sz="2800" b="1" dirty="0" smtClean="0"/>
              <a:t>255</a:t>
            </a:r>
            <a:r>
              <a:rPr lang="zh-CN" altLang="en-US" sz="2800" b="1" dirty="0" smtClean="0"/>
              <a:t>之间。</a:t>
            </a:r>
            <a:r>
              <a:rPr lang="en-US" sz="2800" b="1" dirty="0" smtClean="0"/>
              <a:t>  </a:t>
            </a:r>
            <a:r>
              <a:rPr lang="en-US" altLang="zh-CN" sz="2800" b="1" dirty="0" smtClean="0"/>
              <a:t> 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dirty="0" smtClean="0"/>
              <a:t> 解答：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/>
              <a:t>标识符 </a:t>
            </a:r>
            <a:r>
              <a:rPr lang="en-US" sz="2800" b="1" dirty="0" smtClean="0"/>
              <a:t>= </a:t>
            </a:r>
            <a:r>
              <a:rPr lang="zh-CN" altLang="en-US" sz="2800" b="1" dirty="0" smtClean="0"/>
              <a:t>字母或下划线字符 </a:t>
            </a:r>
            <a:r>
              <a:rPr lang="en-US" sz="2800" b="1" dirty="0" smtClean="0"/>
              <a:t>+</a:t>
            </a:r>
            <a:r>
              <a:rPr lang="zh-CN" altLang="en-US" sz="2800" b="1" dirty="0" smtClean="0"/>
              <a:t>字母数字下划线串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字母或下划线</a:t>
            </a:r>
            <a:r>
              <a:rPr lang="zh-CN" altLang="en-US" sz="2800" b="1" dirty="0" smtClean="0"/>
              <a:t>字符</a:t>
            </a:r>
            <a:r>
              <a:rPr lang="en-US" altLang="zh-CN" sz="2800" b="1" dirty="0" smtClean="0"/>
              <a:t>=[</a:t>
            </a:r>
            <a:r>
              <a:rPr lang="zh-CN" altLang="en-US" sz="2800" b="1" dirty="0" smtClean="0"/>
              <a:t>字母字符</a:t>
            </a:r>
            <a:r>
              <a:rPr lang="en-US" altLang="zh-CN" sz="2800" b="1" dirty="0" smtClean="0"/>
              <a:t>|</a:t>
            </a:r>
            <a:r>
              <a:rPr lang="zh-CN" altLang="en-US" sz="2800" b="1" dirty="0" smtClean="0"/>
              <a:t>下划线</a:t>
            </a:r>
            <a:r>
              <a:rPr lang="en-US" altLang="zh-CN" sz="2800" b="1" dirty="0" smtClean="0"/>
              <a:t>]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b="1" dirty="0" smtClean="0"/>
              <a:t>字母数字下划线串</a:t>
            </a:r>
            <a:r>
              <a:rPr lang="en-US" sz="2800" b="1" dirty="0" smtClean="0"/>
              <a:t>=</a:t>
            </a:r>
            <a:r>
              <a:rPr lang="en-US" sz="2800" b="1" dirty="0" smtClean="0"/>
              <a:t>0{ </a:t>
            </a:r>
            <a:r>
              <a:rPr lang="zh-CN" altLang="en-US" sz="2800" b="1" dirty="0" smtClean="0"/>
              <a:t>字母或数字或下划线｝</a:t>
            </a:r>
            <a:r>
              <a:rPr lang="en-US" sz="2800" b="1" dirty="0" smtClean="0"/>
              <a:t>254 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b="1" dirty="0" smtClean="0"/>
              <a:t>字母或数字或下划线</a:t>
            </a:r>
            <a:r>
              <a:rPr lang="en-US" sz="2800" b="1" dirty="0" smtClean="0"/>
              <a:t>=[</a:t>
            </a:r>
            <a:r>
              <a:rPr lang="zh-CN" altLang="en-US" sz="2800" b="1" dirty="0" smtClean="0"/>
              <a:t>字母字符｜数字字符</a:t>
            </a:r>
            <a:r>
              <a:rPr lang="en-US" sz="2800" b="1" dirty="0" smtClean="0"/>
              <a:t>|</a:t>
            </a:r>
            <a:r>
              <a:rPr lang="zh-CN" altLang="en-US" sz="2800" b="1" dirty="0" smtClean="0"/>
              <a:t>下划线</a:t>
            </a:r>
            <a:r>
              <a:rPr lang="en-US" sz="2800" b="1" dirty="0" smtClean="0"/>
              <a:t>] 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b="1" dirty="0" smtClean="0"/>
              <a:t>字母字符 </a:t>
            </a:r>
            <a:r>
              <a:rPr lang="en-US" sz="2800" b="1" dirty="0" smtClean="0"/>
              <a:t>=</a:t>
            </a:r>
            <a:r>
              <a:rPr lang="zh-CN" altLang="en-US" sz="2800" b="1" dirty="0" smtClean="0"/>
              <a:t>［</a:t>
            </a:r>
            <a:r>
              <a:rPr lang="en-US" sz="2800" b="1" dirty="0" smtClean="0"/>
              <a:t>a</a:t>
            </a:r>
            <a:r>
              <a:rPr lang="zh-CN" altLang="en-US" sz="2800" b="1" dirty="0" smtClean="0"/>
              <a:t>｜</a:t>
            </a:r>
            <a:r>
              <a:rPr lang="en-US" sz="2800" b="1" dirty="0" smtClean="0"/>
              <a:t>b|……|</a:t>
            </a:r>
            <a:r>
              <a:rPr lang="en-US" sz="2800" b="1" dirty="0" err="1" smtClean="0"/>
              <a:t>z|A|B</a:t>
            </a:r>
            <a:r>
              <a:rPr lang="en-US" sz="2800" b="1" dirty="0" smtClean="0"/>
              <a:t>|……|Z</a:t>
            </a:r>
            <a:r>
              <a:rPr lang="zh-CN" altLang="en-US" sz="2800" b="1" dirty="0" smtClean="0"/>
              <a:t>］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b="1" dirty="0" smtClean="0"/>
              <a:t>数字字符</a:t>
            </a:r>
            <a:r>
              <a:rPr lang="en-US" sz="2800" b="1" dirty="0" smtClean="0"/>
              <a:t>=</a:t>
            </a:r>
            <a:r>
              <a:rPr lang="zh-CN" altLang="en-US" sz="2800" b="1" dirty="0" smtClean="0"/>
              <a:t>［</a:t>
            </a:r>
            <a:r>
              <a:rPr lang="en-US" sz="2800" b="1" dirty="0" smtClean="0"/>
              <a:t>0</a:t>
            </a:r>
            <a:r>
              <a:rPr lang="zh-CN" altLang="en-US" sz="2800" b="1" dirty="0" smtClean="0"/>
              <a:t>｜</a:t>
            </a:r>
            <a:r>
              <a:rPr lang="en-US" sz="2800" b="1" dirty="0" smtClean="0"/>
              <a:t>1|……|9</a:t>
            </a:r>
            <a:r>
              <a:rPr lang="zh-CN" altLang="en-US" sz="2800" b="1" dirty="0" smtClean="0"/>
              <a:t>］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b="1" dirty="0" smtClean="0"/>
              <a:t>下划线</a:t>
            </a:r>
            <a:r>
              <a:rPr lang="en-US" sz="2800" b="1" dirty="0" smtClean="0"/>
              <a:t>=_   </a:t>
            </a:r>
            <a:endParaRPr lang="zh-CN" altLang="en-US" sz="2800" b="1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828800"/>
            <a:ext cx="182880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最好将字母字符、数字字符的定义也描述出来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5934670"/>
            <a:ext cx="480060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个别同学对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{}</a:t>
            </a:r>
            <a:r>
              <a:rPr lang="zh-CN" altLang="en-US" dirty="0" smtClean="0">
                <a:solidFill>
                  <a:srgbClr val="FF0000"/>
                </a:solidFill>
              </a:rPr>
              <a:t>的混合应用掌握不准确。如</a:t>
            </a:r>
            <a:r>
              <a:rPr lang="zh-CN" altLang="en-US" b="1" dirty="0" smtClean="0"/>
              <a:t>字母数字下划线串</a:t>
            </a:r>
            <a:r>
              <a:rPr lang="en-US" b="1" dirty="0" smtClean="0"/>
              <a:t>=0{ </a:t>
            </a:r>
            <a:r>
              <a:rPr lang="en-US" b="1" dirty="0" smtClean="0"/>
              <a:t>[</a:t>
            </a:r>
            <a:r>
              <a:rPr lang="zh-CN" altLang="en-US" b="1" dirty="0" smtClean="0"/>
              <a:t>字母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数字</a:t>
            </a:r>
            <a:r>
              <a:rPr lang="en-US" altLang="zh-CN" b="1" dirty="0" smtClean="0"/>
              <a:t>|</a:t>
            </a:r>
            <a:r>
              <a:rPr lang="zh-CN" altLang="en-US" b="1" dirty="0" smtClean="0"/>
              <a:t>字母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下划线</a:t>
            </a:r>
            <a:r>
              <a:rPr lang="en-US" altLang="zh-CN" b="1" dirty="0" smtClean="0"/>
              <a:t>|</a:t>
            </a:r>
            <a:r>
              <a:rPr lang="zh-CN" altLang="en-US" b="1" dirty="0" smtClean="0"/>
              <a:t>数字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下划线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｝</a:t>
            </a:r>
            <a:r>
              <a:rPr lang="en-US" b="1" dirty="0" smtClean="0"/>
              <a:t>254 </a:t>
            </a:r>
            <a:r>
              <a:rPr lang="en-US" b="1" dirty="0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第三章作业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：绘制用</a:t>
            </a:r>
            <a:r>
              <a:rPr lang="zh-CN" altLang="en-US" sz="3600" b="1" dirty="0"/>
              <a:t>例图。需求描述如下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9036496" cy="4495800"/>
          </a:xfrm>
        </p:spPr>
        <p:txBody>
          <a:bodyPr/>
          <a:lstStyle/>
          <a:p>
            <a:pPr marL="0" indent="444500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李小平是一个爱书之人，家里各类书籍已过千册，而平时又时常有朋友外借，因此需要一个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个人图书管理系统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444500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该系统应该能够将书籍的基本信息按计算机类、非计算机类分别建档，实现按书名、作者、类别、出版社等关键字的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组合查询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功能。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4445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在使用该系统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录入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新书籍时系统会自动按规则生成书号，可以修改信息，但一经创建就不允许删除。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4445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该系统还应该能够对书籍的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外借情况进行记录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，可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对外借情况列表打印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4445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另外，还希望能够对书籍的购买金额、册数按用户输入的时间间隔进行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统计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）对每个用例做简单描述。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</a:rPr>
              <a:t>     简单描述举例：登录：用户输入正确账号、信息后进入系统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）参与者有几个？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）图中都有哪几种关系？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3431</Words>
  <Application>WPS 演示</Application>
  <PresentationFormat>全屏显示(4:3)</PresentationFormat>
  <Paragraphs>199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楷体_GB2312</vt:lpstr>
      <vt:lpstr>新宋体</vt:lpstr>
      <vt:lpstr>华文楷体</vt:lpstr>
      <vt:lpstr>微软雅黑</vt:lpstr>
      <vt:lpstr>Arial Unicode MS</vt:lpstr>
      <vt:lpstr>Calibri</vt:lpstr>
      <vt:lpstr>楷体_GB2312</vt:lpstr>
      <vt:lpstr>默认设计模板</vt:lpstr>
      <vt:lpstr>Visio.Drawing.11</vt:lpstr>
      <vt:lpstr>Visio.Drawing.11</vt:lpstr>
      <vt:lpstr>Visio.Drawing.11</vt:lpstr>
      <vt:lpstr>PowerPoint.Slide.12</vt:lpstr>
      <vt:lpstr>第1章作业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第三章作业1：绘制用例图。需求描述如下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第三章作业2—— 活动图描述 在线播放MP3用例流程</vt:lpstr>
      <vt:lpstr>参考答案：</vt:lpstr>
      <vt:lpstr>第三章 作业3：</vt:lpstr>
      <vt:lpstr>参考答案</vt:lpstr>
      <vt:lpstr>第三章作业4：试找出系统中的类，确定各个类的属性，并画出类。  </vt:lpstr>
      <vt:lpstr>PowerPoint 演示文稿</vt:lpstr>
      <vt:lpstr>作业2：试找出系统中的类，确定各个类的属性，并画出类图。  </vt:lpstr>
      <vt:lpstr>PowerPoint 演示文稿</vt:lpstr>
      <vt:lpstr>参考答案如下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mzll</dc:creator>
  <cp:lastModifiedBy>桔子</cp:lastModifiedBy>
  <cp:revision>65</cp:revision>
  <cp:lastPrinted>2113-01-01T00:00:00Z</cp:lastPrinted>
  <dcterms:created xsi:type="dcterms:W3CDTF">2113-01-01T00:00:00Z</dcterms:created>
  <dcterms:modified xsi:type="dcterms:W3CDTF">2019-11-05T07:57:00Z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2052-11.1.0.9145</vt:lpwstr>
  </property>
</Properties>
</file>