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82" r:id="rId4"/>
    <p:sldId id="321" r:id="rId6"/>
    <p:sldId id="325" r:id="rId7"/>
    <p:sldId id="327" r:id="rId8"/>
    <p:sldId id="729" r:id="rId9"/>
    <p:sldId id="589" r:id="rId10"/>
    <p:sldId id="587" r:id="rId11"/>
    <p:sldId id="342" r:id="rId12"/>
    <p:sldId id="344" r:id="rId13"/>
    <p:sldId id="411" r:id="rId14"/>
    <p:sldId id="345" r:id="rId15"/>
    <p:sldId id="410" r:id="rId16"/>
    <p:sldId id="347" r:id="rId17"/>
    <p:sldId id="413" r:id="rId18"/>
    <p:sldId id="412" r:id="rId19"/>
    <p:sldId id="351" r:id="rId20"/>
    <p:sldId id="414" r:id="rId21"/>
    <p:sldId id="415" r:id="rId22"/>
    <p:sldId id="416" r:id="rId23"/>
    <p:sldId id="417" r:id="rId24"/>
    <p:sldId id="355" r:id="rId25"/>
    <p:sldId id="482" r:id="rId26"/>
    <p:sldId id="484" r:id="rId27"/>
    <p:sldId id="359" r:id="rId28"/>
    <p:sldId id="483" r:id="rId29"/>
    <p:sldId id="485" r:id="rId30"/>
    <p:sldId id="486" r:id="rId31"/>
    <p:sldId id="851" r:id="rId32"/>
    <p:sldId id="377" r:id="rId33"/>
    <p:sldId id="379" r:id="rId34"/>
    <p:sldId id="517" r:id="rId35"/>
    <p:sldId id="555" r:id="rId36"/>
    <p:sldId id="556" r:id="rId37"/>
    <p:sldId id="557" r:id="rId38"/>
    <p:sldId id="558" r:id="rId39"/>
    <p:sldId id="564" r:id="rId40"/>
    <p:sldId id="560" r:id="rId41"/>
    <p:sldId id="561" r:id="rId42"/>
    <p:sldId id="730" r:id="rId43"/>
    <p:sldId id="562" r:id="rId44"/>
    <p:sldId id="563" r:id="rId45"/>
    <p:sldId id="565" r:id="rId46"/>
    <p:sldId id="566" r:id="rId47"/>
    <p:sldId id="567" r:id="rId48"/>
    <p:sldId id="568" r:id="rId49"/>
    <p:sldId id="380" r:id="rId50"/>
    <p:sldId id="570" r:id="rId51"/>
    <p:sldId id="571" r:id="rId52"/>
    <p:sldId id="572" r:id="rId53"/>
    <p:sldId id="574" r:id="rId54"/>
    <p:sldId id="576" r:id="rId55"/>
    <p:sldId id="577" r:id="rId56"/>
    <p:sldId id="578" r:id="rId57"/>
    <p:sldId id="579" r:id="rId58"/>
    <p:sldId id="580" r:id="rId59"/>
    <p:sldId id="582" r:id="rId60"/>
    <p:sldId id="583" r:id="rId61"/>
    <p:sldId id="854" r:id="rId62"/>
    <p:sldId id="852" r:id="rId63"/>
    <p:sldId id="853" r:id="rId64"/>
    <p:sldId id="569" r:id="rId65"/>
    <p:sldId id="690" r:id="rId66"/>
    <p:sldId id="691" r:id="rId67"/>
    <p:sldId id="692" r:id="rId68"/>
    <p:sldId id="699" r:id="rId69"/>
    <p:sldId id="693" r:id="rId70"/>
    <p:sldId id="694" r:id="rId71"/>
    <p:sldId id="700" r:id="rId72"/>
    <p:sldId id="701" r:id="rId73"/>
    <p:sldId id="923" r:id="rId74"/>
    <p:sldId id="855" r:id="rId75"/>
    <p:sldId id="696" r:id="rId76"/>
    <p:sldId id="702" r:id="rId77"/>
    <p:sldId id="703" r:id="rId78"/>
    <p:sldId id="706" r:id="rId79"/>
    <p:sldId id="704" r:id="rId80"/>
    <p:sldId id="705" r:id="rId81"/>
    <p:sldId id="707" r:id="rId82"/>
    <p:sldId id="708" r:id="rId83"/>
    <p:sldId id="684" r:id="rId84"/>
    <p:sldId id="685" r:id="rId85"/>
    <p:sldId id="686" r:id="rId86"/>
    <p:sldId id="709" r:id="rId87"/>
    <p:sldId id="710" r:id="rId88"/>
    <p:sldId id="711" r:id="rId89"/>
    <p:sldId id="687" r:id="rId90"/>
    <p:sldId id="688" r:id="rId91"/>
    <p:sldId id="712" r:id="rId92"/>
    <p:sldId id="689" r:id="rId93"/>
    <p:sldId id="924" r:id="rId94"/>
    <p:sldId id="925" r:id="rId95"/>
    <p:sldId id="926" r:id="rId96"/>
    <p:sldId id="716" r:id="rId97"/>
    <p:sldId id="718"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576" y="-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F93DDB1-BD4C-4BD2-8B98-FD12293C6A7A}" type="doc">
      <dgm:prSet loTypeId="urn:microsoft.com/office/officeart/2005/8/layout/process5#2" loCatId="process" qsTypeId="urn:microsoft.com/office/officeart/2005/8/quickstyle/simple1#2" qsCatId="simple" csTypeId="urn:microsoft.com/office/officeart/2005/8/colors/accent1_2#2" csCatId="accent1" phldr="1"/>
      <dgm:spPr/>
    </dgm:pt>
    <dgm:pt modelId="{5480095B-BD55-4BD6-933E-002686366DFF}">
      <dgm:prSet phldrT="[文本]" custT="1"/>
      <dgm:spPr/>
      <dgm:t>
        <a:bodyPr/>
        <a:lstStyle/>
        <a:p>
          <a:r>
            <a:rPr lang="zh-CN" altLang="en-US" sz="2400" dirty="0" smtClean="0"/>
            <a:t>需求分析</a:t>
          </a:r>
          <a:endParaRPr lang="zh-CN" altLang="en-US" sz="2400" dirty="0"/>
        </a:p>
      </dgm:t>
    </dgm:pt>
    <dgm:pt modelId="{98C01DC5-C49E-4E21-BAA3-5B6A9915E5D7}" cxnId="{5C4A1A6B-6CD6-43DF-9643-46A6606E142B}" type="parTrans">
      <dgm:prSet/>
      <dgm:spPr/>
      <dgm:t>
        <a:bodyPr/>
        <a:lstStyle/>
        <a:p>
          <a:endParaRPr lang="zh-CN" altLang="en-US"/>
        </a:p>
      </dgm:t>
    </dgm:pt>
    <dgm:pt modelId="{C64A1354-96E9-4046-BBC0-2A3B6BB16BEF}" cxnId="{5C4A1A6B-6CD6-43DF-9643-46A6606E142B}" type="sibTrans">
      <dgm:prSet/>
      <dgm:spPr/>
      <dgm:t>
        <a:bodyPr/>
        <a:lstStyle/>
        <a:p>
          <a:endParaRPr lang="zh-CN" altLang="en-US"/>
        </a:p>
      </dgm:t>
    </dgm:pt>
    <dgm:pt modelId="{B2E68AEE-8AF1-4669-870C-66CD00523091}">
      <dgm:prSet custT="1"/>
      <dgm:spPr/>
      <dgm:t>
        <a:bodyPr/>
        <a:lstStyle/>
        <a:p>
          <a:r>
            <a:rPr lang="zh-CN" altLang="en-US" sz="2400" dirty="0" smtClean="0"/>
            <a:t>概要设计</a:t>
          </a:r>
          <a:endParaRPr lang="zh-CN" altLang="en-US" sz="2400" dirty="0"/>
        </a:p>
      </dgm:t>
    </dgm:pt>
    <dgm:pt modelId="{E7FA86C8-84F1-4C66-B0EF-77C1194770EE}" cxnId="{0E997244-E178-4DE8-9ACE-A087261C4C41}" type="parTrans">
      <dgm:prSet/>
      <dgm:spPr/>
      <dgm:t>
        <a:bodyPr/>
        <a:lstStyle/>
        <a:p>
          <a:endParaRPr lang="zh-CN" altLang="en-US"/>
        </a:p>
      </dgm:t>
    </dgm:pt>
    <dgm:pt modelId="{0356DF2F-DF65-4CEA-9174-50E820BEDE87}" cxnId="{0E997244-E178-4DE8-9ACE-A087261C4C41}" type="sibTrans">
      <dgm:prSet/>
      <dgm:spPr/>
      <dgm:t>
        <a:bodyPr/>
        <a:lstStyle/>
        <a:p>
          <a:endParaRPr lang="zh-CN" altLang="en-US"/>
        </a:p>
      </dgm:t>
    </dgm:pt>
    <dgm:pt modelId="{A0D6D58B-AF7B-4D18-AEAA-69B8A2E61D3B}">
      <dgm:prSet phldrT="[文本]" phldr="0" custT="1"/>
      <dgm:spPr/>
      <dgm:t>
        <a:bodyPr vert="horz" wrap="square"/>
        <a:lstStyle/>
        <a:p>
          <a:pPr>
            <a:lnSpc>
              <a:spcPct val="100000"/>
            </a:lnSpc>
            <a:spcBef>
              <a:spcPct val="0"/>
            </a:spcBef>
            <a:spcAft>
              <a:spcPct val="35000"/>
            </a:spcAft>
          </a:pPr>
          <a:r>
            <a:rPr lang="zh-CN" altLang="en-US" sz="2400" b="1" dirty="0" smtClean="0">
              <a:solidFill>
                <a:schemeClr val="bg1"/>
              </a:solidFill>
            </a:rPr>
            <a:t>详细设计</a:t>
          </a:r>
        </a:p>
      </dgm:t>
    </dgm:pt>
    <dgm:pt modelId="{B67F863C-464F-45F8-9D0E-8C21350CE19C}" cxnId="{284C97C8-24A4-400B-A0BE-854BC5587D6C}" type="parTrans">
      <dgm:prSet/>
      <dgm:spPr/>
      <dgm:t>
        <a:bodyPr/>
        <a:lstStyle/>
        <a:p>
          <a:endParaRPr lang="zh-CN" altLang="en-US"/>
        </a:p>
      </dgm:t>
    </dgm:pt>
    <dgm:pt modelId="{D741C8BC-3D27-4D1F-ADAA-5DF12D3EE2AA}" cxnId="{284C97C8-24A4-400B-A0BE-854BC5587D6C}" type="sibTrans">
      <dgm:prSet/>
      <dgm:spPr/>
      <dgm:t>
        <a:bodyPr/>
        <a:lstStyle/>
        <a:p>
          <a:endParaRPr lang="zh-CN" altLang="en-US"/>
        </a:p>
      </dgm:t>
    </dgm:pt>
    <dgm:pt modelId="{656812A8-23E8-426C-AA98-C3FFF0E7AAAB}">
      <dgm:prSet custT="1"/>
      <dgm:spPr/>
      <dgm:t>
        <a:bodyPr/>
        <a:lstStyle/>
        <a:p>
          <a:r>
            <a:rPr lang="zh-CN" altLang="en-US" sz="2400" dirty="0" smtClean="0"/>
            <a:t>编码实施</a:t>
          </a:r>
          <a:endParaRPr lang="zh-CN" altLang="en-US" sz="2400" dirty="0"/>
        </a:p>
      </dgm:t>
    </dgm:pt>
    <dgm:pt modelId="{300826B5-B4EA-44D3-8431-79E0800D5340}" cxnId="{5FCF9505-7FA4-4DB8-9986-A2DAD7198D8D}" type="parTrans">
      <dgm:prSet/>
      <dgm:spPr/>
      <dgm:t>
        <a:bodyPr/>
        <a:lstStyle/>
        <a:p>
          <a:endParaRPr lang="zh-CN" altLang="en-US"/>
        </a:p>
      </dgm:t>
    </dgm:pt>
    <dgm:pt modelId="{373EB521-0F03-4CF9-AC8A-71FE102100C0}" cxnId="{5FCF9505-7FA4-4DB8-9986-A2DAD7198D8D}" type="sibTrans">
      <dgm:prSet/>
      <dgm:spPr/>
      <dgm:t>
        <a:bodyPr/>
        <a:lstStyle/>
        <a:p>
          <a:endParaRPr lang="zh-CN" altLang="en-US"/>
        </a:p>
      </dgm:t>
    </dgm:pt>
    <dgm:pt modelId="{785950F2-891D-4236-9B1A-61911EB039AE}">
      <dgm:prSet phldr="0" custT="1"/>
      <dgm:spPr/>
      <dgm:t>
        <a:bodyPr vert="horz" wrap="square"/>
        <a:lstStyle/>
        <a:p>
          <a:pPr>
            <a:lnSpc>
              <a:spcPct val="100000"/>
            </a:lnSpc>
            <a:spcBef>
              <a:spcPct val="0"/>
            </a:spcBef>
            <a:spcAft>
              <a:spcPct val="35000"/>
            </a:spcAft>
          </a:pPr>
          <a:r>
            <a:rPr lang="zh-CN" altLang="en-US" sz="2400" b="1" dirty="0" smtClean="0">
              <a:solidFill>
                <a:srgbClr val="FF0000"/>
              </a:solidFill>
            </a:rPr>
            <a:t>测试</a:t>
          </a:r>
        </a:p>
      </dgm:t>
    </dgm:pt>
    <dgm:pt modelId="{ACC0E315-8225-4A20-99BD-9ADC782614E9}" cxnId="{1B80CC81-B4C1-42CA-9144-3782EC89F7B1}" type="parTrans">
      <dgm:prSet/>
      <dgm:spPr/>
      <dgm:t>
        <a:bodyPr/>
        <a:lstStyle/>
        <a:p>
          <a:endParaRPr lang="zh-CN" altLang="en-US"/>
        </a:p>
      </dgm:t>
    </dgm:pt>
    <dgm:pt modelId="{A0418BD8-B26C-4F9A-801D-2D1D8BFD2A2F}" cxnId="{1B80CC81-B4C1-42CA-9144-3782EC89F7B1}" type="sibTrans">
      <dgm:prSet/>
      <dgm:spPr/>
      <dgm:t>
        <a:bodyPr/>
        <a:lstStyle/>
        <a:p>
          <a:endParaRPr lang="zh-CN" altLang="en-US"/>
        </a:p>
      </dgm:t>
    </dgm:pt>
    <dgm:pt modelId="{7BC4B984-28A7-42AD-AC08-3D2E167B98CC}">
      <dgm:prSet custT="1"/>
      <dgm:spPr/>
      <dgm:t>
        <a:bodyPr/>
        <a:lstStyle/>
        <a:p>
          <a:r>
            <a:rPr lang="zh-CN" altLang="en-US" sz="2400" dirty="0" smtClean="0"/>
            <a:t>产品提交</a:t>
          </a:r>
          <a:endParaRPr lang="zh-CN" altLang="en-US" sz="2400" dirty="0"/>
        </a:p>
      </dgm:t>
    </dgm:pt>
    <dgm:pt modelId="{4F48ACC1-C753-4A38-AB8A-B68D8C11989D}" cxnId="{5F32F8B2-0573-4006-BE60-9338CEF2F9A4}" type="parTrans">
      <dgm:prSet/>
      <dgm:spPr/>
      <dgm:t>
        <a:bodyPr/>
        <a:lstStyle/>
        <a:p>
          <a:endParaRPr lang="zh-CN" altLang="en-US"/>
        </a:p>
      </dgm:t>
    </dgm:pt>
    <dgm:pt modelId="{72D0E32E-C220-4289-B556-CC0A3CA9B901}" cxnId="{5F32F8B2-0573-4006-BE60-9338CEF2F9A4}" type="sibTrans">
      <dgm:prSet/>
      <dgm:spPr/>
      <dgm:t>
        <a:bodyPr/>
        <a:lstStyle/>
        <a:p>
          <a:endParaRPr lang="zh-CN" altLang="en-US"/>
        </a:p>
      </dgm:t>
    </dgm:pt>
    <dgm:pt modelId="{91FC1DEE-07A3-47AE-88AB-E622FA217504}">
      <dgm:prSet custT="1"/>
      <dgm:spPr/>
      <dgm:t>
        <a:bodyPr/>
        <a:lstStyle/>
        <a:p>
          <a:r>
            <a:rPr lang="zh-CN" altLang="en-US" sz="2800" dirty="0" smtClean="0"/>
            <a:t>维护</a:t>
          </a:r>
          <a:endParaRPr lang="zh-CN" altLang="en-US" sz="2800" dirty="0"/>
        </a:p>
      </dgm:t>
    </dgm:pt>
    <dgm:pt modelId="{A2C14D2A-6A92-4080-B5AC-FED34CF3368E}" cxnId="{10F9FDC1-039C-46D0-B0A5-ECE82603FC45}" type="parTrans">
      <dgm:prSet/>
      <dgm:spPr/>
      <dgm:t>
        <a:bodyPr/>
        <a:lstStyle/>
        <a:p>
          <a:endParaRPr lang="zh-CN" altLang="en-US"/>
        </a:p>
      </dgm:t>
    </dgm:pt>
    <dgm:pt modelId="{214B740B-77A4-4C04-84BE-B0EDE19F78DF}" cxnId="{10F9FDC1-039C-46D0-B0A5-ECE82603FC45}" type="sibTrans">
      <dgm:prSet/>
      <dgm:spPr/>
      <dgm:t>
        <a:bodyPr/>
        <a:lstStyle/>
        <a:p>
          <a:endParaRPr lang="zh-CN" altLang="en-US"/>
        </a:p>
      </dgm:t>
    </dgm:pt>
    <dgm:pt modelId="{A48D6DAC-ABB8-4E01-B80C-C7F88389E250}" type="pres">
      <dgm:prSet presAssocID="{0F93DDB1-BD4C-4BD2-8B98-FD12293C6A7A}" presName="diagram" presStyleCnt="0">
        <dgm:presLayoutVars>
          <dgm:dir/>
          <dgm:resizeHandles val="exact"/>
        </dgm:presLayoutVars>
      </dgm:prSet>
      <dgm:spPr/>
    </dgm:pt>
    <dgm:pt modelId="{A6F3801B-D3BB-49E2-8456-6D750A188B2A}" type="pres">
      <dgm:prSet presAssocID="{5480095B-BD55-4BD6-933E-002686366DFF}" presName="node" presStyleLbl="node1" presStyleIdx="0" presStyleCnt="7">
        <dgm:presLayoutVars>
          <dgm:bulletEnabled val="1"/>
        </dgm:presLayoutVars>
      </dgm:prSet>
      <dgm:spPr/>
      <dgm:t>
        <a:bodyPr/>
        <a:lstStyle/>
        <a:p>
          <a:endParaRPr lang="zh-CN" altLang="en-US"/>
        </a:p>
      </dgm:t>
    </dgm:pt>
    <dgm:pt modelId="{87C3A3CE-F36F-4DF7-9BA6-448D9B997847}" type="pres">
      <dgm:prSet presAssocID="{C64A1354-96E9-4046-BBC0-2A3B6BB16BEF}" presName="sibTrans" presStyleLbl="sibTrans2D1" presStyleIdx="0" presStyleCnt="6"/>
      <dgm:spPr/>
      <dgm:t>
        <a:bodyPr/>
        <a:lstStyle/>
        <a:p>
          <a:endParaRPr lang="zh-CN" altLang="en-US"/>
        </a:p>
      </dgm:t>
    </dgm:pt>
    <dgm:pt modelId="{42F6C6DB-93EB-4890-BD23-FC2DECBD469D}" type="pres">
      <dgm:prSet presAssocID="{C64A1354-96E9-4046-BBC0-2A3B6BB16BEF}" presName="connectorText" presStyleLbl="sibTrans2D1" presStyleIdx="0" presStyleCnt="6"/>
      <dgm:spPr/>
      <dgm:t>
        <a:bodyPr/>
        <a:lstStyle/>
        <a:p>
          <a:endParaRPr lang="zh-CN" altLang="en-US"/>
        </a:p>
      </dgm:t>
    </dgm:pt>
    <dgm:pt modelId="{EC07833E-4276-4AB5-8CE9-8A7EB0113599}" type="pres">
      <dgm:prSet presAssocID="{B2E68AEE-8AF1-4669-870C-66CD00523091}" presName="node" presStyleLbl="node1" presStyleIdx="1" presStyleCnt="7">
        <dgm:presLayoutVars>
          <dgm:bulletEnabled val="1"/>
        </dgm:presLayoutVars>
      </dgm:prSet>
      <dgm:spPr/>
      <dgm:t>
        <a:bodyPr/>
        <a:lstStyle/>
        <a:p>
          <a:endParaRPr lang="zh-CN" altLang="en-US"/>
        </a:p>
      </dgm:t>
    </dgm:pt>
    <dgm:pt modelId="{4C2F6B28-330A-4BE1-81DE-899E2C793E04}" type="pres">
      <dgm:prSet presAssocID="{0356DF2F-DF65-4CEA-9174-50E820BEDE87}" presName="sibTrans" presStyleLbl="sibTrans2D1" presStyleIdx="1" presStyleCnt="6"/>
      <dgm:spPr/>
      <dgm:t>
        <a:bodyPr/>
        <a:lstStyle/>
        <a:p>
          <a:endParaRPr lang="zh-CN" altLang="en-US"/>
        </a:p>
      </dgm:t>
    </dgm:pt>
    <dgm:pt modelId="{34143257-A2B6-4F06-B7BA-3A0C8F4458F3}" type="pres">
      <dgm:prSet presAssocID="{0356DF2F-DF65-4CEA-9174-50E820BEDE87}" presName="connectorText" presStyleLbl="sibTrans2D1" presStyleIdx="1" presStyleCnt="6"/>
      <dgm:spPr/>
      <dgm:t>
        <a:bodyPr/>
        <a:lstStyle/>
        <a:p>
          <a:endParaRPr lang="zh-CN" altLang="en-US"/>
        </a:p>
      </dgm:t>
    </dgm:pt>
    <dgm:pt modelId="{2296B69A-34C3-4534-981C-0968F4050A70}" type="pres">
      <dgm:prSet presAssocID="{A0D6D58B-AF7B-4D18-AEAA-69B8A2E61D3B}" presName="node" presStyleLbl="node1" presStyleIdx="2" presStyleCnt="7">
        <dgm:presLayoutVars>
          <dgm:bulletEnabled val="1"/>
        </dgm:presLayoutVars>
      </dgm:prSet>
      <dgm:spPr/>
      <dgm:t>
        <a:bodyPr/>
        <a:lstStyle/>
        <a:p>
          <a:endParaRPr lang="zh-CN" altLang="en-US"/>
        </a:p>
      </dgm:t>
    </dgm:pt>
    <dgm:pt modelId="{FB565702-C180-4C91-A2F0-E97F57C1E5C2}" type="pres">
      <dgm:prSet presAssocID="{D741C8BC-3D27-4D1F-ADAA-5DF12D3EE2AA}" presName="sibTrans" presStyleLbl="sibTrans2D1" presStyleIdx="2" presStyleCnt="6"/>
      <dgm:spPr/>
      <dgm:t>
        <a:bodyPr/>
        <a:lstStyle/>
        <a:p>
          <a:endParaRPr lang="zh-CN" altLang="en-US"/>
        </a:p>
      </dgm:t>
    </dgm:pt>
    <dgm:pt modelId="{AA85D103-E720-4817-91EA-16D9C66C69DC}" type="pres">
      <dgm:prSet presAssocID="{D741C8BC-3D27-4D1F-ADAA-5DF12D3EE2AA}" presName="connectorText" presStyleLbl="sibTrans2D1" presStyleIdx="2" presStyleCnt="6"/>
      <dgm:spPr/>
      <dgm:t>
        <a:bodyPr/>
        <a:lstStyle/>
        <a:p>
          <a:endParaRPr lang="zh-CN" altLang="en-US"/>
        </a:p>
      </dgm:t>
    </dgm:pt>
    <dgm:pt modelId="{41EB2D36-20DF-4AB1-A564-ACAD1ABAEE89}" type="pres">
      <dgm:prSet presAssocID="{656812A8-23E8-426C-AA98-C3FFF0E7AAAB}" presName="node" presStyleLbl="node1" presStyleIdx="3" presStyleCnt="7">
        <dgm:presLayoutVars>
          <dgm:bulletEnabled val="1"/>
        </dgm:presLayoutVars>
      </dgm:prSet>
      <dgm:spPr/>
      <dgm:t>
        <a:bodyPr/>
        <a:lstStyle/>
        <a:p>
          <a:endParaRPr lang="zh-CN" altLang="en-US"/>
        </a:p>
      </dgm:t>
    </dgm:pt>
    <dgm:pt modelId="{B988C51B-104C-45EB-B52A-33C84757D554}" type="pres">
      <dgm:prSet presAssocID="{373EB521-0F03-4CF9-AC8A-71FE102100C0}" presName="sibTrans" presStyleLbl="sibTrans2D1" presStyleIdx="3" presStyleCnt="6"/>
      <dgm:spPr/>
      <dgm:t>
        <a:bodyPr/>
        <a:lstStyle/>
        <a:p>
          <a:endParaRPr lang="zh-CN" altLang="en-US"/>
        </a:p>
      </dgm:t>
    </dgm:pt>
    <dgm:pt modelId="{6C9A128F-8839-4CDE-BA20-31195925E25E}" type="pres">
      <dgm:prSet presAssocID="{373EB521-0F03-4CF9-AC8A-71FE102100C0}" presName="connectorText" presStyleLbl="sibTrans2D1" presStyleIdx="3" presStyleCnt="6"/>
      <dgm:spPr/>
      <dgm:t>
        <a:bodyPr/>
        <a:lstStyle/>
        <a:p>
          <a:endParaRPr lang="zh-CN" altLang="en-US"/>
        </a:p>
      </dgm:t>
    </dgm:pt>
    <dgm:pt modelId="{B089A7E1-013E-4F56-A80B-337DFD953246}" type="pres">
      <dgm:prSet presAssocID="{785950F2-891D-4236-9B1A-61911EB039AE}" presName="node" presStyleLbl="node1" presStyleIdx="4" presStyleCnt="7">
        <dgm:presLayoutVars>
          <dgm:bulletEnabled val="1"/>
        </dgm:presLayoutVars>
      </dgm:prSet>
      <dgm:spPr/>
      <dgm:t>
        <a:bodyPr/>
        <a:lstStyle/>
        <a:p>
          <a:endParaRPr lang="zh-CN" altLang="en-US"/>
        </a:p>
      </dgm:t>
    </dgm:pt>
    <dgm:pt modelId="{D0BBBA2E-FFC6-4CF6-A1AF-D16FCD5BF9DB}" type="pres">
      <dgm:prSet presAssocID="{A0418BD8-B26C-4F9A-801D-2D1D8BFD2A2F}" presName="sibTrans" presStyleLbl="sibTrans2D1" presStyleIdx="4" presStyleCnt="6"/>
      <dgm:spPr/>
      <dgm:t>
        <a:bodyPr/>
        <a:lstStyle/>
        <a:p>
          <a:endParaRPr lang="zh-CN" altLang="en-US"/>
        </a:p>
      </dgm:t>
    </dgm:pt>
    <dgm:pt modelId="{8CC1CF21-5DA7-4481-A2A7-784BCF2A10AF}" type="pres">
      <dgm:prSet presAssocID="{A0418BD8-B26C-4F9A-801D-2D1D8BFD2A2F}" presName="connectorText" presStyleLbl="sibTrans2D1" presStyleIdx="4" presStyleCnt="6"/>
      <dgm:spPr/>
      <dgm:t>
        <a:bodyPr/>
        <a:lstStyle/>
        <a:p>
          <a:endParaRPr lang="zh-CN" altLang="en-US"/>
        </a:p>
      </dgm:t>
    </dgm:pt>
    <dgm:pt modelId="{41760762-B1E6-4F9C-AA7B-66DD3D5AE90E}" type="pres">
      <dgm:prSet presAssocID="{7BC4B984-28A7-42AD-AC08-3D2E167B98CC}" presName="node" presStyleLbl="node1" presStyleIdx="5" presStyleCnt="7">
        <dgm:presLayoutVars>
          <dgm:bulletEnabled val="1"/>
        </dgm:presLayoutVars>
      </dgm:prSet>
      <dgm:spPr/>
      <dgm:t>
        <a:bodyPr/>
        <a:lstStyle/>
        <a:p>
          <a:endParaRPr lang="zh-CN" altLang="en-US"/>
        </a:p>
      </dgm:t>
    </dgm:pt>
    <dgm:pt modelId="{487E3B94-667D-40DF-9CD1-9492B3AD73A3}" type="pres">
      <dgm:prSet presAssocID="{72D0E32E-C220-4289-B556-CC0A3CA9B901}" presName="sibTrans" presStyleLbl="sibTrans2D1" presStyleIdx="5" presStyleCnt="6"/>
      <dgm:spPr/>
      <dgm:t>
        <a:bodyPr/>
        <a:lstStyle/>
        <a:p>
          <a:endParaRPr lang="zh-CN" altLang="en-US"/>
        </a:p>
      </dgm:t>
    </dgm:pt>
    <dgm:pt modelId="{8313178A-44B5-4DA4-9D0F-6380AE840C6B}" type="pres">
      <dgm:prSet presAssocID="{72D0E32E-C220-4289-B556-CC0A3CA9B901}" presName="connectorText" presStyleLbl="sibTrans2D1" presStyleIdx="5" presStyleCnt="6"/>
      <dgm:spPr/>
      <dgm:t>
        <a:bodyPr/>
        <a:lstStyle/>
        <a:p>
          <a:endParaRPr lang="zh-CN" altLang="en-US"/>
        </a:p>
      </dgm:t>
    </dgm:pt>
    <dgm:pt modelId="{8167E25D-CF1D-41A5-9F14-E135BB031D20}" type="pres">
      <dgm:prSet presAssocID="{91FC1DEE-07A3-47AE-88AB-E622FA217504}" presName="node" presStyleLbl="node1" presStyleIdx="6" presStyleCnt="7">
        <dgm:presLayoutVars>
          <dgm:bulletEnabled val="1"/>
        </dgm:presLayoutVars>
      </dgm:prSet>
      <dgm:spPr/>
      <dgm:t>
        <a:bodyPr/>
        <a:lstStyle/>
        <a:p>
          <a:endParaRPr lang="zh-CN" altLang="en-US"/>
        </a:p>
      </dgm:t>
    </dgm:pt>
  </dgm:ptLst>
  <dgm:cxnLst>
    <dgm:cxn modelId="{5C4A1A6B-6CD6-43DF-9643-46A6606E142B}" srcId="{0F93DDB1-BD4C-4BD2-8B98-FD12293C6A7A}" destId="{5480095B-BD55-4BD6-933E-002686366DFF}" srcOrd="0" destOrd="0" parTransId="{98C01DC5-C49E-4E21-BAA3-5B6A9915E5D7}" sibTransId="{C64A1354-96E9-4046-BBC0-2A3B6BB16BEF}"/>
    <dgm:cxn modelId="{1FAAB2E6-F259-4630-A277-614547C7BAB7}" type="presOf" srcId="{0F93DDB1-BD4C-4BD2-8B98-FD12293C6A7A}" destId="{A48D6DAC-ABB8-4E01-B80C-C7F88389E250}" srcOrd="0" destOrd="0" presId="urn:microsoft.com/office/officeart/2005/8/layout/process5#2"/>
    <dgm:cxn modelId="{8BF0BC6C-6A0D-4093-8F8F-9CCE8D12EB13}" type="presOf" srcId="{0356DF2F-DF65-4CEA-9174-50E820BEDE87}" destId="{34143257-A2B6-4F06-B7BA-3A0C8F4458F3}" srcOrd="1" destOrd="0" presId="urn:microsoft.com/office/officeart/2005/8/layout/process5#2"/>
    <dgm:cxn modelId="{60B411B2-B260-4727-B665-B71779366610}" type="presOf" srcId="{785950F2-891D-4236-9B1A-61911EB039AE}" destId="{B089A7E1-013E-4F56-A80B-337DFD953246}" srcOrd="0" destOrd="0" presId="urn:microsoft.com/office/officeart/2005/8/layout/process5#2"/>
    <dgm:cxn modelId="{409DDFD3-96B8-476A-A32A-29D8C778595A}" type="presOf" srcId="{373EB521-0F03-4CF9-AC8A-71FE102100C0}" destId="{6C9A128F-8839-4CDE-BA20-31195925E25E}" srcOrd="1" destOrd="0" presId="urn:microsoft.com/office/officeart/2005/8/layout/process5#2"/>
    <dgm:cxn modelId="{284C97C8-24A4-400B-A0BE-854BC5587D6C}" srcId="{0F93DDB1-BD4C-4BD2-8B98-FD12293C6A7A}" destId="{A0D6D58B-AF7B-4D18-AEAA-69B8A2E61D3B}" srcOrd="2" destOrd="0" parTransId="{B67F863C-464F-45F8-9D0E-8C21350CE19C}" sibTransId="{D741C8BC-3D27-4D1F-ADAA-5DF12D3EE2AA}"/>
    <dgm:cxn modelId="{F06A4E74-78DB-4C09-B008-87B3A6564D7D}" type="presOf" srcId="{A0D6D58B-AF7B-4D18-AEAA-69B8A2E61D3B}" destId="{2296B69A-34C3-4534-981C-0968F4050A70}" srcOrd="0" destOrd="0" presId="urn:microsoft.com/office/officeart/2005/8/layout/process5#2"/>
    <dgm:cxn modelId="{E32C1032-D5F6-4C87-93CA-816AC6892DDA}" type="presOf" srcId="{A0418BD8-B26C-4F9A-801D-2D1D8BFD2A2F}" destId="{8CC1CF21-5DA7-4481-A2A7-784BCF2A10AF}" srcOrd="1" destOrd="0" presId="urn:microsoft.com/office/officeart/2005/8/layout/process5#2"/>
    <dgm:cxn modelId="{74BA7807-EEBD-49FC-8D6B-717264C50A1A}" type="presOf" srcId="{D741C8BC-3D27-4D1F-ADAA-5DF12D3EE2AA}" destId="{AA85D103-E720-4817-91EA-16D9C66C69DC}" srcOrd="1" destOrd="0" presId="urn:microsoft.com/office/officeart/2005/8/layout/process5#2"/>
    <dgm:cxn modelId="{DEBBAF11-10A9-4C3A-A015-E8CC4EED0764}" type="presOf" srcId="{A0418BD8-B26C-4F9A-801D-2D1D8BFD2A2F}" destId="{D0BBBA2E-FFC6-4CF6-A1AF-D16FCD5BF9DB}" srcOrd="0" destOrd="0" presId="urn:microsoft.com/office/officeart/2005/8/layout/process5#2"/>
    <dgm:cxn modelId="{1B80CC81-B4C1-42CA-9144-3782EC89F7B1}" srcId="{0F93DDB1-BD4C-4BD2-8B98-FD12293C6A7A}" destId="{785950F2-891D-4236-9B1A-61911EB039AE}" srcOrd="4" destOrd="0" parTransId="{ACC0E315-8225-4A20-99BD-9ADC782614E9}" sibTransId="{A0418BD8-B26C-4F9A-801D-2D1D8BFD2A2F}"/>
    <dgm:cxn modelId="{A8D2A5CE-8741-4639-9BE7-BA48769A2739}" type="presOf" srcId="{91FC1DEE-07A3-47AE-88AB-E622FA217504}" destId="{8167E25D-CF1D-41A5-9F14-E135BB031D20}" srcOrd="0" destOrd="0" presId="urn:microsoft.com/office/officeart/2005/8/layout/process5#2"/>
    <dgm:cxn modelId="{2FBD5643-E46C-43AB-89C9-C381EAB46662}" type="presOf" srcId="{C64A1354-96E9-4046-BBC0-2A3B6BB16BEF}" destId="{87C3A3CE-F36F-4DF7-9BA6-448D9B997847}" srcOrd="0" destOrd="0" presId="urn:microsoft.com/office/officeart/2005/8/layout/process5#2"/>
    <dgm:cxn modelId="{DE36164A-924D-4F88-AD3F-9A824EA047B2}" type="presOf" srcId="{7BC4B984-28A7-42AD-AC08-3D2E167B98CC}" destId="{41760762-B1E6-4F9C-AA7B-66DD3D5AE90E}" srcOrd="0" destOrd="0" presId="urn:microsoft.com/office/officeart/2005/8/layout/process5#2"/>
    <dgm:cxn modelId="{2BEFC465-1ED3-4C6C-8D8F-02C45C03EEEA}" type="presOf" srcId="{C64A1354-96E9-4046-BBC0-2A3B6BB16BEF}" destId="{42F6C6DB-93EB-4890-BD23-FC2DECBD469D}" srcOrd="1" destOrd="0" presId="urn:microsoft.com/office/officeart/2005/8/layout/process5#2"/>
    <dgm:cxn modelId="{84CEB768-88E3-4B0F-B245-D7178F9D6731}" type="presOf" srcId="{72D0E32E-C220-4289-B556-CC0A3CA9B901}" destId="{487E3B94-667D-40DF-9CD1-9492B3AD73A3}" srcOrd="0" destOrd="0" presId="urn:microsoft.com/office/officeart/2005/8/layout/process5#2"/>
    <dgm:cxn modelId="{5F32F8B2-0573-4006-BE60-9338CEF2F9A4}" srcId="{0F93DDB1-BD4C-4BD2-8B98-FD12293C6A7A}" destId="{7BC4B984-28A7-42AD-AC08-3D2E167B98CC}" srcOrd="5" destOrd="0" parTransId="{4F48ACC1-C753-4A38-AB8A-B68D8C11989D}" sibTransId="{72D0E32E-C220-4289-B556-CC0A3CA9B901}"/>
    <dgm:cxn modelId="{70668B11-A6FC-4630-9025-F4AF99F7176E}" type="presOf" srcId="{D741C8BC-3D27-4D1F-ADAA-5DF12D3EE2AA}" destId="{FB565702-C180-4C91-A2F0-E97F57C1E5C2}" srcOrd="0" destOrd="0" presId="urn:microsoft.com/office/officeart/2005/8/layout/process5#2"/>
    <dgm:cxn modelId="{6B0E3D2D-253A-43C0-9D44-A23AB892D415}" type="presOf" srcId="{656812A8-23E8-426C-AA98-C3FFF0E7AAAB}" destId="{41EB2D36-20DF-4AB1-A564-ACAD1ABAEE89}" srcOrd="0" destOrd="0" presId="urn:microsoft.com/office/officeart/2005/8/layout/process5#2"/>
    <dgm:cxn modelId="{5FCF9505-7FA4-4DB8-9986-A2DAD7198D8D}" srcId="{0F93DDB1-BD4C-4BD2-8B98-FD12293C6A7A}" destId="{656812A8-23E8-426C-AA98-C3FFF0E7AAAB}" srcOrd="3" destOrd="0" parTransId="{300826B5-B4EA-44D3-8431-79E0800D5340}" sibTransId="{373EB521-0F03-4CF9-AC8A-71FE102100C0}"/>
    <dgm:cxn modelId="{B84EBB40-481F-46B3-A5C3-DE5257656CFD}" type="presOf" srcId="{B2E68AEE-8AF1-4669-870C-66CD00523091}" destId="{EC07833E-4276-4AB5-8CE9-8A7EB0113599}" srcOrd="0" destOrd="0" presId="urn:microsoft.com/office/officeart/2005/8/layout/process5#2"/>
    <dgm:cxn modelId="{B1F4F594-52DF-41FE-A222-64C78D7CF6D1}" type="presOf" srcId="{5480095B-BD55-4BD6-933E-002686366DFF}" destId="{A6F3801B-D3BB-49E2-8456-6D750A188B2A}" srcOrd="0" destOrd="0" presId="urn:microsoft.com/office/officeart/2005/8/layout/process5#2"/>
    <dgm:cxn modelId="{4904F391-6D18-41FB-8B9D-0CD5C5F5F07B}" type="presOf" srcId="{72D0E32E-C220-4289-B556-CC0A3CA9B901}" destId="{8313178A-44B5-4DA4-9D0F-6380AE840C6B}" srcOrd="1" destOrd="0" presId="urn:microsoft.com/office/officeart/2005/8/layout/process5#2"/>
    <dgm:cxn modelId="{0E997244-E178-4DE8-9ACE-A087261C4C41}" srcId="{0F93DDB1-BD4C-4BD2-8B98-FD12293C6A7A}" destId="{B2E68AEE-8AF1-4669-870C-66CD00523091}" srcOrd="1" destOrd="0" parTransId="{E7FA86C8-84F1-4C66-B0EF-77C1194770EE}" sibTransId="{0356DF2F-DF65-4CEA-9174-50E820BEDE87}"/>
    <dgm:cxn modelId="{10F9FDC1-039C-46D0-B0A5-ECE82603FC45}" srcId="{0F93DDB1-BD4C-4BD2-8B98-FD12293C6A7A}" destId="{91FC1DEE-07A3-47AE-88AB-E622FA217504}" srcOrd="6" destOrd="0" parTransId="{A2C14D2A-6A92-4080-B5AC-FED34CF3368E}" sibTransId="{214B740B-77A4-4C04-84BE-B0EDE19F78DF}"/>
    <dgm:cxn modelId="{EA9E96CD-32B4-40DB-98A4-AEB9CDDCD706}" type="presOf" srcId="{0356DF2F-DF65-4CEA-9174-50E820BEDE87}" destId="{4C2F6B28-330A-4BE1-81DE-899E2C793E04}" srcOrd="0" destOrd="0" presId="urn:microsoft.com/office/officeart/2005/8/layout/process5#2"/>
    <dgm:cxn modelId="{033EE262-069D-45FF-B009-B5DBF215FBAF}" type="presOf" srcId="{373EB521-0F03-4CF9-AC8A-71FE102100C0}" destId="{B988C51B-104C-45EB-B52A-33C84757D554}" srcOrd="0" destOrd="0" presId="urn:microsoft.com/office/officeart/2005/8/layout/process5#2"/>
    <dgm:cxn modelId="{B5032E95-40BD-4F59-8B8F-9AFBDB6CABCB}" type="presParOf" srcId="{A48D6DAC-ABB8-4E01-B80C-C7F88389E250}" destId="{A6F3801B-D3BB-49E2-8456-6D750A188B2A}" srcOrd="0" destOrd="0" presId="urn:microsoft.com/office/officeart/2005/8/layout/process5#2"/>
    <dgm:cxn modelId="{42735E20-7818-4E20-997F-13C08A5FC1BD}" type="presParOf" srcId="{A48D6DAC-ABB8-4E01-B80C-C7F88389E250}" destId="{87C3A3CE-F36F-4DF7-9BA6-448D9B997847}" srcOrd="1" destOrd="0" presId="urn:microsoft.com/office/officeart/2005/8/layout/process5#2"/>
    <dgm:cxn modelId="{BD0B066E-07C0-4AE4-9379-28A949117CD5}" type="presParOf" srcId="{87C3A3CE-F36F-4DF7-9BA6-448D9B997847}" destId="{42F6C6DB-93EB-4890-BD23-FC2DECBD469D}" srcOrd="0" destOrd="0" presId="urn:microsoft.com/office/officeart/2005/8/layout/process5#2"/>
    <dgm:cxn modelId="{AF9002C5-9BD0-43D2-BF04-2B7AFAC2AFE9}" type="presParOf" srcId="{A48D6DAC-ABB8-4E01-B80C-C7F88389E250}" destId="{EC07833E-4276-4AB5-8CE9-8A7EB0113599}" srcOrd="2" destOrd="0" presId="urn:microsoft.com/office/officeart/2005/8/layout/process5#2"/>
    <dgm:cxn modelId="{6B6EBFB8-975F-40C9-9F07-A947836E7409}" type="presParOf" srcId="{A48D6DAC-ABB8-4E01-B80C-C7F88389E250}" destId="{4C2F6B28-330A-4BE1-81DE-899E2C793E04}" srcOrd="3" destOrd="0" presId="urn:microsoft.com/office/officeart/2005/8/layout/process5#2"/>
    <dgm:cxn modelId="{D7264FF6-FB25-4623-B364-43CCAA248E86}" type="presParOf" srcId="{4C2F6B28-330A-4BE1-81DE-899E2C793E04}" destId="{34143257-A2B6-4F06-B7BA-3A0C8F4458F3}" srcOrd="0" destOrd="0" presId="urn:microsoft.com/office/officeart/2005/8/layout/process5#2"/>
    <dgm:cxn modelId="{8E4F60B3-9C64-4D7D-97DF-ACD4258F0478}" type="presParOf" srcId="{A48D6DAC-ABB8-4E01-B80C-C7F88389E250}" destId="{2296B69A-34C3-4534-981C-0968F4050A70}" srcOrd="4" destOrd="0" presId="urn:microsoft.com/office/officeart/2005/8/layout/process5#2"/>
    <dgm:cxn modelId="{508B25E2-EB3C-4D44-A102-768C6B6B4D7C}" type="presParOf" srcId="{A48D6DAC-ABB8-4E01-B80C-C7F88389E250}" destId="{FB565702-C180-4C91-A2F0-E97F57C1E5C2}" srcOrd="5" destOrd="0" presId="urn:microsoft.com/office/officeart/2005/8/layout/process5#2"/>
    <dgm:cxn modelId="{66F6DC0F-905F-4E30-AA28-B7C9C8228956}" type="presParOf" srcId="{FB565702-C180-4C91-A2F0-E97F57C1E5C2}" destId="{AA85D103-E720-4817-91EA-16D9C66C69DC}" srcOrd="0" destOrd="0" presId="urn:microsoft.com/office/officeart/2005/8/layout/process5#2"/>
    <dgm:cxn modelId="{585C1D72-2C61-4963-AFC1-A80D936D5A22}" type="presParOf" srcId="{A48D6DAC-ABB8-4E01-B80C-C7F88389E250}" destId="{41EB2D36-20DF-4AB1-A564-ACAD1ABAEE89}" srcOrd="6" destOrd="0" presId="urn:microsoft.com/office/officeart/2005/8/layout/process5#2"/>
    <dgm:cxn modelId="{1E277A2F-0D17-4C7F-98A5-04D225144281}" type="presParOf" srcId="{A48D6DAC-ABB8-4E01-B80C-C7F88389E250}" destId="{B988C51B-104C-45EB-B52A-33C84757D554}" srcOrd="7" destOrd="0" presId="urn:microsoft.com/office/officeart/2005/8/layout/process5#2"/>
    <dgm:cxn modelId="{B14C6CBB-8110-4DD1-9E8B-A54F29BEC968}" type="presParOf" srcId="{B988C51B-104C-45EB-B52A-33C84757D554}" destId="{6C9A128F-8839-4CDE-BA20-31195925E25E}" srcOrd="0" destOrd="0" presId="urn:microsoft.com/office/officeart/2005/8/layout/process5#2"/>
    <dgm:cxn modelId="{DAC6AE9E-940D-4337-B70B-9C8234A93BDD}" type="presParOf" srcId="{A48D6DAC-ABB8-4E01-B80C-C7F88389E250}" destId="{B089A7E1-013E-4F56-A80B-337DFD953246}" srcOrd="8" destOrd="0" presId="urn:microsoft.com/office/officeart/2005/8/layout/process5#2"/>
    <dgm:cxn modelId="{D7AE0A13-F693-4A06-81C8-39A4972B1E6B}" type="presParOf" srcId="{A48D6DAC-ABB8-4E01-B80C-C7F88389E250}" destId="{D0BBBA2E-FFC6-4CF6-A1AF-D16FCD5BF9DB}" srcOrd="9" destOrd="0" presId="urn:microsoft.com/office/officeart/2005/8/layout/process5#2"/>
    <dgm:cxn modelId="{3936889D-1914-41A5-8A22-2BF8F8084287}" type="presParOf" srcId="{D0BBBA2E-FFC6-4CF6-A1AF-D16FCD5BF9DB}" destId="{8CC1CF21-5DA7-4481-A2A7-784BCF2A10AF}" srcOrd="0" destOrd="0" presId="urn:microsoft.com/office/officeart/2005/8/layout/process5#2"/>
    <dgm:cxn modelId="{E5CAFBC3-731E-40ED-B817-1C1E401DE71B}" type="presParOf" srcId="{A48D6DAC-ABB8-4E01-B80C-C7F88389E250}" destId="{41760762-B1E6-4F9C-AA7B-66DD3D5AE90E}" srcOrd="10" destOrd="0" presId="urn:microsoft.com/office/officeart/2005/8/layout/process5#2"/>
    <dgm:cxn modelId="{56C115BC-7DE2-4B5C-80F3-9D5E2E40BDBA}" type="presParOf" srcId="{A48D6DAC-ABB8-4E01-B80C-C7F88389E250}" destId="{487E3B94-667D-40DF-9CD1-9492B3AD73A3}" srcOrd="11" destOrd="0" presId="urn:microsoft.com/office/officeart/2005/8/layout/process5#2"/>
    <dgm:cxn modelId="{58230BBE-95F5-44A5-9DF7-0E7F617BE7E5}" type="presParOf" srcId="{487E3B94-667D-40DF-9CD1-9492B3AD73A3}" destId="{8313178A-44B5-4DA4-9D0F-6380AE840C6B}" srcOrd="0" destOrd="0" presId="urn:microsoft.com/office/officeart/2005/8/layout/process5#2"/>
    <dgm:cxn modelId="{1FC87665-ACD7-45BE-B7B4-BDB5260857F5}" type="presParOf" srcId="{A48D6DAC-ABB8-4E01-B80C-C7F88389E250}" destId="{8167E25D-CF1D-41A5-9F14-E135BB031D20}" srcOrd="12" destOrd="0" presId="urn:microsoft.com/office/officeart/2005/8/layout/process5#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3801B-D3BB-49E2-8456-6D750A188B2A}">
      <dsp:nvSpPr>
        <dsp:cNvPr id="0" name=""/>
        <dsp:cNvSpPr/>
      </dsp:nvSpPr>
      <dsp:spPr>
        <a:xfrm>
          <a:off x="1170235" y="1326"/>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需求分析</a:t>
          </a:r>
          <a:endParaRPr lang="zh-CN" altLang="en-US" sz="2400" kern="1200" dirty="0"/>
        </a:p>
      </dsp:txBody>
      <dsp:txXfrm>
        <a:off x="1201698" y="32789"/>
        <a:ext cx="1727476" cy="1011315"/>
      </dsp:txXfrm>
    </dsp:sp>
    <dsp:sp modelId="{87C3A3CE-F36F-4DF7-9BA6-448D9B997847}">
      <dsp:nvSpPr>
        <dsp:cNvPr id="0" name=""/>
        <dsp:cNvSpPr/>
      </dsp:nvSpPr>
      <dsp:spPr>
        <a:xfrm>
          <a:off x="3118193" y="316437"/>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3118193" y="405241"/>
        <a:ext cx="265696" cy="266411"/>
      </dsp:txXfrm>
    </dsp:sp>
    <dsp:sp modelId="{EC07833E-4276-4AB5-8CE9-8A7EB0113599}">
      <dsp:nvSpPr>
        <dsp:cNvPr id="0" name=""/>
        <dsp:cNvSpPr/>
      </dsp:nvSpPr>
      <dsp:spPr>
        <a:xfrm>
          <a:off x="3676798" y="1326"/>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概要设计</a:t>
          </a:r>
          <a:endParaRPr lang="zh-CN" altLang="en-US" sz="2400" kern="1200" dirty="0"/>
        </a:p>
      </dsp:txBody>
      <dsp:txXfrm>
        <a:off x="3708261" y="32789"/>
        <a:ext cx="1727476" cy="1011315"/>
      </dsp:txXfrm>
    </dsp:sp>
    <dsp:sp modelId="{4C2F6B28-330A-4BE1-81DE-899E2C793E04}">
      <dsp:nvSpPr>
        <dsp:cNvPr id="0" name=""/>
        <dsp:cNvSpPr/>
      </dsp:nvSpPr>
      <dsp:spPr>
        <a:xfrm>
          <a:off x="5624756" y="316437"/>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624756" y="405241"/>
        <a:ext cx="265696" cy="266411"/>
      </dsp:txXfrm>
    </dsp:sp>
    <dsp:sp modelId="{2296B69A-34C3-4534-981C-0968F4050A70}">
      <dsp:nvSpPr>
        <dsp:cNvPr id="0" name=""/>
        <dsp:cNvSpPr/>
      </dsp:nvSpPr>
      <dsp:spPr>
        <a:xfrm>
          <a:off x="6183362" y="1326"/>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100000"/>
            </a:lnSpc>
            <a:spcBef>
              <a:spcPct val="0"/>
            </a:spcBef>
            <a:spcAft>
              <a:spcPct val="35000"/>
            </a:spcAft>
          </a:pPr>
          <a:r>
            <a:rPr lang="zh-CN" altLang="en-US" sz="2400" b="1" kern="1200" dirty="0" smtClean="0">
              <a:solidFill>
                <a:schemeClr val="bg1"/>
              </a:solidFill>
            </a:rPr>
            <a:t>详细设计</a:t>
          </a:r>
        </a:p>
      </dsp:txBody>
      <dsp:txXfrm>
        <a:off x="6214825" y="32789"/>
        <a:ext cx="1727476" cy="1011315"/>
      </dsp:txXfrm>
    </dsp:sp>
    <dsp:sp modelId="{FB565702-C180-4C91-A2F0-E97F57C1E5C2}">
      <dsp:nvSpPr>
        <dsp:cNvPr id="0" name=""/>
        <dsp:cNvSpPr/>
      </dsp:nvSpPr>
      <dsp:spPr>
        <a:xfrm rot="5400000">
          <a:off x="6888780" y="1200896"/>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5400000">
        <a:off x="6945358" y="1233123"/>
        <a:ext cx="266411" cy="265696"/>
      </dsp:txXfrm>
    </dsp:sp>
    <dsp:sp modelId="{41EB2D36-20DF-4AB1-A564-ACAD1ABAEE89}">
      <dsp:nvSpPr>
        <dsp:cNvPr id="0" name=""/>
        <dsp:cNvSpPr/>
      </dsp:nvSpPr>
      <dsp:spPr>
        <a:xfrm>
          <a:off x="6183362" y="1791729"/>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编码实施</a:t>
          </a:r>
          <a:endParaRPr lang="zh-CN" altLang="en-US" sz="2400" kern="1200" dirty="0"/>
        </a:p>
      </dsp:txBody>
      <dsp:txXfrm>
        <a:off x="6214825" y="1823192"/>
        <a:ext cx="1727476" cy="1011315"/>
      </dsp:txXfrm>
    </dsp:sp>
    <dsp:sp modelId="{B988C51B-104C-45EB-B52A-33C84757D554}">
      <dsp:nvSpPr>
        <dsp:cNvPr id="0" name=""/>
        <dsp:cNvSpPr/>
      </dsp:nvSpPr>
      <dsp:spPr>
        <a:xfrm rot="10800000">
          <a:off x="5646241" y="2106840"/>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5760110" y="2195644"/>
        <a:ext cx="265696" cy="266411"/>
      </dsp:txXfrm>
    </dsp:sp>
    <dsp:sp modelId="{B089A7E1-013E-4F56-A80B-337DFD953246}">
      <dsp:nvSpPr>
        <dsp:cNvPr id="0" name=""/>
        <dsp:cNvSpPr/>
      </dsp:nvSpPr>
      <dsp:spPr>
        <a:xfrm>
          <a:off x="3676798" y="1791729"/>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100000"/>
            </a:lnSpc>
            <a:spcBef>
              <a:spcPct val="0"/>
            </a:spcBef>
            <a:spcAft>
              <a:spcPct val="35000"/>
            </a:spcAft>
          </a:pPr>
          <a:r>
            <a:rPr lang="zh-CN" altLang="en-US" sz="2400" b="1" kern="1200" dirty="0" smtClean="0">
              <a:solidFill>
                <a:srgbClr val="FF0000"/>
              </a:solidFill>
            </a:rPr>
            <a:t>测试</a:t>
          </a:r>
        </a:p>
      </dsp:txBody>
      <dsp:txXfrm>
        <a:off x="3708261" y="1823192"/>
        <a:ext cx="1727476" cy="1011315"/>
      </dsp:txXfrm>
    </dsp:sp>
    <dsp:sp modelId="{D0BBBA2E-FFC6-4CF6-A1AF-D16FCD5BF9DB}">
      <dsp:nvSpPr>
        <dsp:cNvPr id="0" name=""/>
        <dsp:cNvSpPr/>
      </dsp:nvSpPr>
      <dsp:spPr>
        <a:xfrm rot="10800000">
          <a:off x="3139678" y="2106840"/>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3253547" y="2195644"/>
        <a:ext cx="265696" cy="266411"/>
      </dsp:txXfrm>
    </dsp:sp>
    <dsp:sp modelId="{41760762-B1E6-4F9C-AA7B-66DD3D5AE90E}">
      <dsp:nvSpPr>
        <dsp:cNvPr id="0" name=""/>
        <dsp:cNvSpPr/>
      </dsp:nvSpPr>
      <dsp:spPr>
        <a:xfrm>
          <a:off x="1170235" y="1791729"/>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产品提交</a:t>
          </a:r>
          <a:endParaRPr lang="zh-CN" altLang="en-US" sz="2400" kern="1200" dirty="0"/>
        </a:p>
      </dsp:txBody>
      <dsp:txXfrm>
        <a:off x="1201698" y="1823192"/>
        <a:ext cx="1727476" cy="1011315"/>
      </dsp:txXfrm>
    </dsp:sp>
    <dsp:sp modelId="{487E3B94-667D-40DF-9CD1-9492B3AD73A3}">
      <dsp:nvSpPr>
        <dsp:cNvPr id="0" name=""/>
        <dsp:cNvSpPr/>
      </dsp:nvSpPr>
      <dsp:spPr>
        <a:xfrm rot="5400000">
          <a:off x="1875654" y="2991298"/>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5400000">
        <a:off x="1932232" y="3023525"/>
        <a:ext cx="266411" cy="265696"/>
      </dsp:txXfrm>
    </dsp:sp>
    <dsp:sp modelId="{8167E25D-CF1D-41A5-9F14-E135BB031D20}">
      <dsp:nvSpPr>
        <dsp:cNvPr id="0" name=""/>
        <dsp:cNvSpPr/>
      </dsp:nvSpPr>
      <dsp:spPr>
        <a:xfrm>
          <a:off x="1170235" y="3582131"/>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维护</a:t>
          </a:r>
          <a:endParaRPr lang="zh-CN" altLang="en-US" sz="2800" kern="1200" dirty="0"/>
        </a:p>
      </dsp:txBody>
      <dsp:txXfrm>
        <a:off x="1201698" y="3613594"/>
        <a:ext cx="1727476" cy="10113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2">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p:txBody>
          <a:bodyPr wrap="square" lIns="92075" tIns="46038" rIns="92075" bIns="46038" anchor="t"/>
          <a:lstStyle/>
          <a:p>
            <a:pPr lvl="0"/>
            <a:endParaRPr lang="zh-CN" altLang="en-US" dirty="0"/>
          </a:p>
        </p:txBody>
      </p:sp>
      <p:sp>
        <p:nvSpPr>
          <p:cNvPr id="50180" name="灯片编号占位符 3"/>
          <p:cNvSpPr txBox="1">
            <a:spLocks noGrp="1"/>
          </p:cNvSpPr>
          <p:nvPr>
            <p:ph type="sldNum" sz="quarter"/>
          </p:nvPr>
        </p:nvSpPr>
        <p:spPr>
          <a:xfrm>
            <a:off x="3779838" y="9431338"/>
            <a:ext cx="2889250" cy="495300"/>
          </a:xfrm>
          <a:prstGeom prst="rect">
            <a:avLst/>
          </a:prstGeom>
          <a:noFill/>
          <a:ln w="9525">
            <a:noFill/>
          </a:ln>
        </p:spPr>
        <p:txBody>
          <a:bodyPr lIns="92075" tIns="46038" rIns="92075" bIns="46038" anchor="b"/>
          <a:lstStyle/>
          <a:p>
            <a:pPr lvl="0" algn="r" eaLnBrk="1" hangingPunct="1">
              <a:spcBef>
                <a:spcPct val="0"/>
              </a:spcBef>
              <a:buSzTx/>
              <a:buFontTx/>
              <a:buNone/>
            </a:pPr>
            <a:fld id="{9A0DB2DC-4C9A-4742-B13C-FB6460FD3503}" type="slidenum">
              <a:rPr lang="en-US" altLang="zh-CN" dirty="0"/>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p:sp>
      <p:sp>
        <p:nvSpPr>
          <p:cNvPr id="254979" name="Rectangle 3"/>
          <p:cNvSpPr>
            <a:spLocks noGrp="1" noChangeArrowheads="1"/>
          </p:cNvSpPr>
          <p:nvPr>
            <p:ph type="body" idx="1"/>
          </p:nvPr>
        </p:nvSpPr>
        <p:spPr>
          <a:noFill/>
        </p:spPr>
        <p:txBody>
          <a:bodyPr/>
          <a:lstStyle/>
          <a:p>
            <a:pPr eaLnBrk="1" hangingPunct="1"/>
            <a:r>
              <a:rPr lang="zh-CN" altLang="en-US" smtClean="0"/>
              <a:t>起始数字是</a:t>
            </a:r>
            <a:r>
              <a:rPr lang="en-US" altLang="zh-CN" smtClean="0"/>
              <a:t>0</a:t>
            </a:r>
            <a:r>
              <a:rPr lang="zh-CN" altLang="en-US" smtClean="0"/>
              <a:t>，则可输入</a:t>
            </a:r>
            <a:r>
              <a:rPr lang="en-US" altLang="zh-CN" smtClean="0"/>
              <a:t>0321</a:t>
            </a:r>
            <a:r>
              <a:rPr lang="zh-CN" altLang="en-US" smtClean="0"/>
              <a:t>，显然不对</a:t>
            </a:r>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p:sp>
      <p:sp>
        <p:nvSpPr>
          <p:cNvPr id="258051" name="Rectangle 3"/>
          <p:cNvSpPr>
            <a:spLocks noGrp="1" noChangeArrowheads="1"/>
          </p:cNvSpPr>
          <p:nvPr>
            <p:ph type="body" idx="1"/>
          </p:nvPr>
        </p:nvSpPr>
        <p:spPr>
          <a:noFill/>
        </p:spPr>
        <p:txBody>
          <a:bodyPr/>
          <a:lstStyle/>
          <a:p>
            <a:pPr eaLnBrk="1" hangingPunct="1"/>
            <a:r>
              <a:rPr lang="zh-CN" altLang="en-US" dirty="0" smtClean="0"/>
              <a:t>对于</a:t>
            </a:r>
            <a:r>
              <a:rPr lang="en-US" altLang="zh-CN" dirty="0" smtClean="0"/>
              <a:t>2</a:t>
            </a:r>
            <a:r>
              <a:rPr lang="zh-CN" altLang="en-US" dirty="0" smtClean="0"/>
              <a:t>原则，举例，它的用例就有代表意义了。多于</a:t>
            </a:r>
            <a:r>
              <a:rPr lang="en-US" altLang="zh-CN" dirty="0" smtClean="0"/>
              <a:t>256</a:t>
            </a:r>
            <a:r>
              <a:rPr lang="zh-CN" altLang="en-US" dirty="0" smtClean="0"/>
              <a:t>个记录</a:t>
            </a:r>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a:noFill/>
        </p:spPr>
        <p:txBody>
          <a:bodyPr/>
          <a:lstStyle/>
          <a:p>
            <a:pPr eaLnBrk="1" hangingPunct="1"/>
            <a:r>
              <a:rPr kumimoji="1" lang="zh-CN" altLang="en-US" b="1" dirty="0" smtClean="0"/>
              <a:t>规格规定了输出数值范围情况，可能的化换算为输入情况，设计用例。</a:t>
            </a:r>
            <a:endParaRPr kumimoji="1" lang="zh-CN" alt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p:sp>
      <p:sp>
        <p:nvSpPr>
          <p:cNvPr id="261123" name="Rectangle 3"/>
          <p:cNvSpPr>
            <a:spLocks noGrp="1" noChangeArrowheads="1"/>
          </p:cNvSpPr>
          <p:nvPr>
            <p:ph type="body" idx="1"/>
          </p:nvPr>
        </p:nvSpPr>
        <p:spPr>
          <a:noFill/>
        </p:spPr>
        <p:txBody>
          <a:bodyPr/>
          <a:lstStyle/>
          <a:p>
            <a:pPr eaLnBrk="1" hangingPunct="1"/>
            <a:r>
              <a:rPr kumimoji="1" lang="zh-CN" altLang="en-US" b="0" dirty="0" smtClean="0"/>
              <a:t>规格规定了输出数值范围情况，可能的化换算为输入情况，设计用例。</a:t>
            </a:r>
            <a:endParaRPr kumimoji="1" lang="en-US" altLang="zh-CN" b="0" dirty="0" smtClean="0"/>
          </a:p>
          <a:p>
            <a:pPr eaLnBrk="1" hangingPunct="1"/>
            <a:r>
              <a:rPr kumimoji="1" lang="zh-CN" altLang="en-US" b="0" dirty="0" smtClean="0"/>
              <a:t>输出的等价类 </a:t>
            </a:r>
            <a:r>
              <a:rPr kumimoji="1" lang="en-US" altLang="zh-CN" b="0" dirty="0" smtClean="0"/>
              <a:t>4</a:t>
            </a:r>
            <a:r>
              <a:rPr kumimoji="1" lang="zh-CN" altLang="en-US" b="0" dirty="0" smtClean="0"/>
              <a:t>篇</a:t>
            </a:r>
            <a:r>
              <a:rPr kumimoji="1" lang="zh-CN" altLang="en-US" b="0" baseline="0" dirty="0" smtClean="0"/>
              <a:t> （</a:t>
            </a:r>
            <a:r>
              <a:rPr kumimoji="1" lang="en-US" altLang="zh-CN" b="0" baseline="0" dirty="0" smtClean="0"/>
              <a:t>0-4</a:t>
            </a:r>
            <a:r>
              <a:rPr kumimoji="1" lang="zh-CN" altLang="en-US" b="0" baseline="0" dirty="0" smtClean="0"/>
              <a:t>） </a:t>
            </a:r>
            <a:r>
              <a:rPr kumimoji="1" lang="en-US" altLang="zh-CN" b="0" baseline="0" dirty="0" smtClean="0"/>
              <a:t>32</a:t>
            </a:r>
            <a:r>
              <a:rPr kumimoji="1" lang="zh-CN" altLang="en-US" b="0" baseline="0" dirty="0" smtClean="0"/>
              <a:t>（</a:t>
            </a:r>
            <a:r>
              <a:rPr kumimoji="1" lang="en-US" altLang="zh-CN" b="0" baseline="0" dirty="0" smtClean="0"/>
              <a:t>0-32</a:t>
            </a:r>
            <a:r>
              <a:rPr kumimoji="1" lang="zh-CN" altLang="en-US" b="0" baseline="0" dirty="0" smtClean="0"/>
              <a:t>）可得到无效的等价类  </a:t>
            </a:r>
            <a:r>
              <a:rPr kumimoji="1" lang="en-US" altLang="zh-CN" b="0" baseline="0" dirty="0" smtClean="0"/>
              <a:t>5</a:t>
            </a:r>
            <a:r>
              <a:rPr kumimoji="1" lang="zh-CN" altLang="en-US" b="0" baseline="0" dirty="0" smtClean="0"/>
              <a:t>，  </a:t>
            </a:r>
            <a:r>
              <a:rPr kumimoji="1" lang="en-US" altLang="zh-CN" b="0" baseline="0" dirty="0" smtClean="0"/>
              <a:t>33 </a:t>
            </a:r>
            <a:r>
              <a:rPr kumimoji="1" lang="zh-CN" altLang="en-US" b="0" baseline="0" dirty="0" smtClean="0"/>
              <a:t>及有效的</a:t>
            </a:r>
            <a:r>
              <a:rPr kumimoji="1" lang="en-US" altLang="zh-CN" b="0" baseline="0" dirty="0" smtClean="0"/>
              <a:t>0,4,32</a:t>
            </a:r>
            <a:r>
              <a:rPr kumimoji="1" lang="zh-CN" altLang="en-US" b="0" baseline="0" dirty="0" smtClean="0"/>
              <a:t>，不放心可以加一个</a:t>
            </a:r>
            <a:r>
              <a:rPr kumimoji="1" lang="en-US" altLang="zh-CN" b="0" baseline="0" dirty="0" smtClean="0"/>
              <a:t>1</a:t>
            </a:r>
            <a:endParaRPr kumimoji="1" lang="zh-CN" altLang="en-US" b="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p:sp>
      <p:sp>
        <p:nvSpPr>
          <p:cNvPr id="263171" name="Rectangle 3"/>
          <p:cNvSpPr>
            <a:spLocks noGrp="1" noChangeArrowheads="1"/>
          </p:cNvSpPr>
          <p:nvPr>
            <p:ph type="body" idx="1"/>
          </p:nvPr>
        </p:nvSpPr>
        <p:spPr>
          <a:noFill/>
        </p:spPr>
        <p:txBody>
          <a:bodyPr/>
          <a:lstStyle/>
          <a:p>
            <a:pPr eaLnBrk="1" hangingPunct="1"/>
            <a:r>
              <a:rPr lang="zh-CN" altLang="en-US" dirty="0" smtClean="0"/>
              <a:t>在这里为何选５个数字字符，这个用例根据实际经验得出来的，因为人们平时有这样写日期的习惯．</a:t>
            </a:r>
            <a:endParaRPr lang="zh-CN" altLang="en-US" dirty="0" smtClean="0"/>
          </a:p>
          <a:p>
            <a:pPr eaLnBrk="1" hangingPunct="1"/>
            <a:r>
              <a:rPr lang="zh-CN" altLang="en-US" dirty="0" smtClean="0"/>
              <a:t>边界是不能取代等价类法的，比如条件 月份</a:t>
            </a:r>
            <a:r>
              <a:rPr lang="en-US" altLang="zh-CN" dirty="0" smtClean="0"/>
              <a:t>&lt;13 </a:t>
            </a:r>
            <a:r>
              <a:rPr lang="zh-CN" altLang="en-US" dirty="0" smtClean="0"/>
              <a:t>若写为！</a:t>
            </a:r>
            <a:r>
              <a:rPr lang="en-US" altLang="zh-CN" dirty="0" smtClean="0"/>
              <a:t>=13 </a:t>
            </a:r>
            <a:r>
              <a:rPr lang="zh-CN" altLang="en-US" dirty="0" smtClean="0"/>
              <a:t>查不出来。</a:t>
            </a:r>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p:sp>
      <p:sp>
        <p:nvSpPr>
          <p:cNvPr id="263171" name="Rectangle 3"/>
          <p:cNvSpPr>
            <a:spLocks noGrp="1" noChangeArrowheads="1"/>
          </p:cNvSpPr>
          <p:nvPr>
            <p:ph type="body" idx="1"/>
          </p:nvPr>
        </p:nvSpPr>
        <p:spPr>
          <a:noFill/>
        </p:spPr>
        <p:txBody>
          <a:bodyPr/>
          <a:lstStyle/>
          <a:p>
            <a:pPr eaLnBrk="1" hangingPunct="1"/>
            <a:r>
              <a:rPr lang="zh-CN" altLang="en-US" smtClean="0"/>
              <a:t>在这里为何选５个数字字符，这个用例根据实际经验得出来的，因为人们平时有这样写日期的习惯．</a:t>
            </a:r>
            <a:endParaRPr lang="zh-CN" altLang="en-US" smtClean="0"/>
          </a:p>
          <a:p>
            <a:pPr eaLnBrk="1" hangingPunct="1"/>
            <a:r>
              <a:rPr lang="zh-CN" altLang="en-US" smtClean="0"/>
              <a:t>边界是不能取代等价类法的，比如条件 月份</a:t>
            </a:r>
            <a:r>
              <a:rPr lang="en-US" altLang="zh-CN" smtClean="0"/>
              <a:t>&lt;13 </a:t>
            </a:r>
            <a:r>
              <a:rPr lang="zh-CN" altLang="en-US" smtClean="0"/>
              <a:t>若写为！</a:t>
            </a:r>
            <a:r>
              <a:rPr lang="en-US" altLang="zh-CN" smtClean="0"/>
              <a:t>=13 </a:t>
            </a:r>
            <a:r>
              <a:rPr lang="zh-CN" altLang="en-US" smtClean="0"/>
              <a:t>查不出来。</a:t>
            </a: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F99427E-272A-460B-9F20-14DC073159D9}"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1"/>
          <p:cNvSpPr>
            <a:spLocks noGrp="1" noRot="1" noChangeAspect="1" noTextEdit="1"/>
          </p:cNvSpPr>
          <p:nvPr>
            <p:ph type="sldImg"/>
          </p:nvPr>
        </p:nvSpPr>
        <p:spPr/>
      </p:sp>
      <p:sp>
        <p:nvSpPr>
          <p:cNvPr id="226307" name="备注占位符 2"/>
          <p:cNvSpPr>
            <a:spLocks noGrp="1"/>
          </p:cNvSpPr>
          <p:nvPr>
            <p:ph type="body" idx="1"/>
          </p:nvPr>
        </p:nvSpPr>
        <p:spPr>
          <a:noFill/>
        </p:spPr>
        <p:txBody>
          <a:bodyPr/>
          <a:lstStyle/>
          <a:p>
            <a:endParaRPr lang="zh-CN" altLang="en-US" dirty="0" smtClean="0"/>
          </a:p>
        </p:txBody>
      </p:sp>
      <p:sp>
        <p:nvSpPr>
          <p:cNvPr id="226308" name="灯片编号占位符 3"/>
          <p:cNvSpPr>
            <a:spLocks noGrp="1"/>
          </p:cNvSpPr>
          <p:nvPr>
            <p:ph type="sldNum" sz="quarter" idx="5"/>
          </p:nvPr>
        </p:nvSpPr>
        <p:spPr>
          <a:noFill/>
        </p:spPr>
        <p:txBody>
          <a:bodyPr/>
          <a:lstStyle/>
          <a:p>
            <a:fld id="{0A868F69-340B-4F74-89F2-E5995CC23AFC}" type="slidenum">
              <a:rPr lang="zh-CN" altLang="en-US" smtClean="0"/>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printf</a:t>
            </a:r>
            <a:r>
              <a:rPr lang="en-US" altLang="zh-CN" dirty="0" smtClean="0"/>
              <a:t>(</a:t>
            </a:r>
            <a:r>
              <a:rPr lang="en-US" altLang="zh-CN" sz="1200" dirty="0" smtClean="0"/>
              <a:t>“%</a:t>
            </a:r>
            <a:r>
              <a:rPr lang="en-US" altLang="zh-CN" sz="1200" dirty="0" err="1" smtClean="0"/>
              <a:t>d”,n</a:t>
            </a:r>
            <a:r>
              <a:rPr lang="en-US" altLang="zh-CN" sz="1200" dirty="0" smtClean="0"/>
              <a:t>);</a:t>
            </a:r>
            <a:r>
              <a:rPr lang="zh-CN" altLang="en-US" sz="1200" dirty="0" smtClean="0"/>
              <a:t>检查主调函数传过来的参数是否正确</a:t>
            </a:r>
            <a:endParaRPr lang="en-US" altLang="zh-CN" sz="1200" dirty="0" smtClean="0"/>
          </a:p>
          <a:p>
            <a:r>
              <a:rPr lang="en-US" altLang="zh-CN" sz="1200" dirty="0" smtClean="0"/>
              <a:t>Return  0 </a:t>
            </a:r>
            <a:r>
              <a:rPr lang="zh-CN" altLang="en-US" sz="1200" dirty="0" smtClean="0"/>
              <a:t>或</a:t>
            </a:r>
            <a:r>
              <a:rPr lang="en-US" altLang="zh-CN" sz="1200" dirty="0" smtClean="0"/>
              <a:t>1  </a:t>
            </a:r>
            <a:r>
              <a:rPr lang="zh-CN" altLang="en-US" sz="1200" dirty="0" smtClean="0"/>
              <a:t>是因为本存根程序，要么返回</a:t>
            </a:r>
            <a:r>
              <a:rPr lang="en-US" altLang="zh-CN" sz="1200" dirty="0" smtClean="0"/>
              <a:t>1</a:t>
            </a:r>
            <a:r>
              <a:rPr lang="zh-CN" altLang="en-US" sz="1200" dirty="0" smtClean="0"/>
              <a:t>，要么返回</a:t>
            </a:r>
            <a:r>
              <a:rPr lang="en-US" altLang="zh-CN" sz="1200" dirty="0" smtClean="0"/>
              <a:t>0</a:t>
            </a:r>
            <a:r>
              <a:rPr lang="zh-CN" altLang="en-US" sz="1200" dirty="0" smtClean="0"/>
              <a:t>，考察返回相应值后，主程序能否接收到这个返回值就可</a:t>
            </a:r>
            <a:endParaRPr lang="zh-CN" altLang="en-US" dirty="0"/>
          </a:p>
        </p:txBody>
      </p:sp>
      <p:sp>
        <p:nvSpPr>
          <p:cNvPr id="4" name="灯片编号占位符 3"/>
          <p:cNvSpPr>
            <a:spLocks noGrp="1"/>
          </p:cNvSpPr>
          <p:nvPr>
            <p:ph type="sldNum" sz="quarter" idx="10"/>
          </p:nvPr>
        </p:nvSpPr>
        <p:spPr/>
        <p:txBody>
          <a:bodyPr/>
          <a:lstStyle/>
          <a:p>
            <a:pPr>
              <a:defRPr/>
            </a:pPr>
            <a:fld id="{7F99427E-272A-460B-9F20-14DC073159D9}"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printf</a:t>
            </a:r>
            <a:r>
              <a:rPr lang="en-US" altLang="zh-CN" dirty="0" smtClean="0"/>
              <a:t>(</a:t>
            </a:r>
            <a:r>
              <a:rPr lang="en-US" altLang="zh-CN" sz="1200" dirty="0" smtClean="0"/>
              <a:t>“%</a:t>
            </a:r>
            <a:r>
              <a:rPr lang="en-US" altLang="zh-CN" sz="1200" dirty="0" err="1" smtClean="0"/>
              <a:t>d”,n</a:t>
            </a:r>
            <a:r>
              <a:rPr lang="en-US" altLang="zh-CN" sz="1200" dirty="0" smtClean="0"/>
              <a:t>);</a:t>
            </a:r>
            <a:r>
              <a:rPr lang="zh-CN" altLang="en-US" sz="1200" dirty="0" smtClean="0"/>
              <a:t>检查主调函数传过来的参数是否正确</a:t>
            </a:r>
            <a:endParaRPr lang="en-US" altLang="zh-CN" sz="1200" dirty="0" smtClean="0"/>
          </a:p>
          <a:p>
            <a:r>
              <a:rPr lang="en-US" altLang="zh-CN" sz="1200" dirty="0" smtClean="0"/>
              <a:t>Return  0 </a:t>
            </a:r>
            <a:r>
              <a:rPr lang="zh-CN" altLang="en-US" sz="1200" dirty="0" smtClean="0"/>
              <a:t>或</a:t>
            </a:r>
            <a:r>
              <a:rPr lang="en-US" altLang="zh-CN" sz="1200" dirty="0" smtClean="0"/>
              <a:t>1  </a:t>
            </a:r>
            <a:r>
              <a:rPr lang="zh-CN" altLang="en-US" sz="1200" dirty="0" smtClean="0"/>
              <a:t>是因为本存根程序，要么返回</a:t>
            </a:r>
            <a:r>
              <a:rPr lang="en-US" altLang="zh-CN" sz="1200" dirty="0" smtClean="0"/>
              <a:t>1</a:t>
            </a:r>
            <a:r>
              <a:rPr lang="zh-CN" altLang="en-US" sz="1200" dirty="0" smtClean="0"/>
              <a:t>，要么返回</a:t>
            </a:r>
            <a:r>
              <a:rPr lang="en-US" altLang="zh-CN" sz="1200" dirty="0" smtClean="0"/>
              <a:t>0</a:t>
            </a:r>
            <a:r>
              <a:rPr lang="zh-CN" altLang="en-US" sz="1200" dirty="0" smtClean="0"/>
              <a:t>，考察返回相应值后，主程序能否接收到这个返回值就可</a:t>
            </a:r>
            <a:endParaRPr lang="zh-CN" altLang="en-US" dirty="0"/>
          </a:p>
        </p:txBody>
      </p:sp>
      <p:sp>
        <p:nvSpPr>
          <p:cNvPr id="4" name="灯片编号占位符 3"/>
          <p:cNvSpPr>
            <a:spLocks noGrp="1"/>
          </p:cNvSpPr>
          <p:nvPr>
            <p:ph type="sldNum" sz="quarter" idx="10"/>
          </p:nvPr>
        </p:nvSpPr>
        <p:spPr/>
        <p:txBody>
          <a:bodyPr/>
          <a:lstStyle/>
          <a:p>
            <a:pPr>
              <a:defRPr/>
            </a:pPr>
            <a:fld id="{7F99427E-272A-460B-9F20-14DC073159D9}"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eaLnBrk="1" hangingPunct="1"/>
            <a:r>
              <a:rPr lang="zh-CN" altLang="en-US" dirty="0" smtClean="0">
                <a:sym typeface="+mn-ea"/>
              </a:rPr>
              <a:t>根据功能说明书，设计这多个模块的输入是什么，输出是什么就可以。不考虑模块内部的语句的执行情况。把模块作为一个整体来考虑。</a:t>
            </a:r>
            <a:endParaRPr lang="zh-CN" altLang="en-US" dirty="0" smtClean="0"/>
          </a:p>
          <a:p>
            <a:pPr eaLnBrk="1" hangingPunct="1"/>
            <a:r>
              <a:rPr lang="zh-CN" altLang="en-US" b="1" dirty="0" smtClean="0">
                <a:latin typeface="Times New Roman" panose="02020603050405020304" pitchFamily="18" charset="0"/>
                <a:sym typeface="+mn-ea"/>
              </a:rPr>
              <a:t>没有一个覆盖标准可把各种情况考虑进去。无法提供完整的测试用例。只能多种方法配合使用。</a:t>
            </a:r>
            <a:endParaRPr lang="zh-CN" altLang="en-US" b="1" dirty="0" smtClean="0">
              <a:latin typeface="Times New Roman" panose="02020603050405020304" pitchFamily="18" charset="0"/>
            </a:endParaRPr>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p:spPr>
        <p:txBody>
          <a:bodyPr/>
          <a:lstStyle/>
          <a:p>
            <a:endParaRPr lang="zh-CN" altLang="en-US" dirty="0" smtClean="0"/>
          </a:p>
        </p:txBody>
      </p:sp>
      <p:sp>
        <p:nvSpPr>
          <p:cNvPr id="229380" name="灯片编号占位符 3"/>
          <p:cNvSpPr>
            <a:spLocks noGrp="1"/>
          </p:cNvSpPr>
          <p:nvPr>
            <p:ph type="sldNum" sz="quarter" idx="5"/>
          </p:nvPr>
        </p:nvSpPr>
        <p:spPr>
          <a:noFill/>
        </p:spPr>
        <p:txBody>
          <a:bodyPr/>
          <a:lstStyle/>
          <a:p>
            <a:fld id="{F1FC5836-4941-40B1-B8B4-6E52A9501E6D}" type="slidenum">
              <a:rPr lang="zh-CN" altLang="en-US" smtClean="0"/>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041145-3DE5-48CF-B38C-D52A6550AEB2}" type="slidenum">
              <a:rPr lang="en-US" altLang="zh-CN"/>
            </a:fld>
            <a:endParaRPr lang="en-US" altLang="zh-CN"/>
          </a:p>
        </p:txBody>
      </p:sp>
      <p:sp>
        <p:nvSpPr>
          <p:cNvPr id="729090" name="Rectangle 2"/>
          <p:cNvSpPr>
            <a:spLocks noGrp="1" noRot="1" noChangeAspect="1" noChangeArrowheads="1" noTextEdit="1"/>
          </p:cNvSpPr>
          <p:nvPr>
            <p:ph type="sldImg"/>
          </p:nvPr>
        </p:nvSpPr>
        <p:spPr/>
      </p:sp>
      <p:sp>
        <p:nvSpPr>
          <p:cNvPr id="729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F99427E-272A-460B-9F20-14DC073159D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p:sp>
      <p:sp>
        <p:nvSpPr>
          <p:cNvPr id="250883" name="Rectangle 3"/>
          <p:cNvSpPr>
            <a:spLocks noGrp="1" noChangeArrowheads="1"/>
          </p:cNvSpPr>
          <p:nvPr>
            <p:ph type="body" idx="1"/>
          </p:nvPr>
        </p:nvSpPr>
        <p:spPr>
          <a:noFill/>
        </p:spPr>
        <p:txBody>
          <a:bodyPr/>
          <a:lstStyle/>
          <a:p>
            <a:pPr eaLnBrk="1" hangingPunct="1"/>
            <a:r>
              <a:rPr lang="zh-CN" altLang="en-US" smtClean="0"/>
              <a:t>比如，如果某个条件说明了输入数据的范围。比如例</a:t>
            </a:r>
            <a:r>
              <a:rPr lang="en-US" altLang="zh-CN" smtClean="0"/>
              <a:t>,,,,,,</a:t>
            </a:r>
            <a:r>
              <a:rPr lang="zh-CN" altLang="en-US" smtClean="0"/>
              <a:t>。区分哪泻是合理的</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a:noFill/>
        </p:spPr>
        <p:txBody>
          <a:bodyPr/>
          <a:lstStyle/>
          <a:p>
            <a:pPr eaLnBrk="1" hangingPunct="1"/>
            <a:r>
              <a:rPr lang="zh-CN" altLang="en-US" dirty="0" smtClean="0"/>
              <a:t>从程序的功能说明中，找条件，根据条件划分等价类。</a:t>
            </a:r>
            <a:endParaRPr lang="zh-CN" altLang="en-US" dirty="0" smtClean="0"/>
          </a:p>
          <a:p>
            <a:pPr eaLnBrk="1" hangingPunct="1"/>
            <a:r>
              <a:rPr lang="zh-CN" altLang="en-US" dirty="0" smtClean="0"/>
              <a:t>合理：合法的数据。比如，如果某个条件说明了输入数据的范围。比如例</a:t>
            </a:r>
            <a:r>
              <a:rPr lang="en-US" altLang="zh-CN" dirty="0" smtClean="0"/>
              <a:t>,,,,,,</a:t>
            </a:r>
            <a:r>
              <a:rPr lang="zh-CN" altLang="en-US" dirty="0" smtClean="0"/>
              <a:t>。区分哪些是合理的。</a:t>
            </a:r>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p:sp>
      <p:sp>
        <p:nvSpPr>
          <p:cNvPr id="252931" name="Rectangle 3"/>
          <p:cNvSpPr>
            <a:spLocks noGrp="1" noChangeArrowheads="1"/>
          </p:cNvSpPr>
          <p:nvPr>
            <p:ph type="body" idx="1"/>
          </p:nvPr>
        </p:nvSpPr>
        <p:spPr>
          <a:noFill/>
        </p:spPr>
        <p:txBody>
          <a:bodyPr/>
          <a:lstStyle/>
          <a:p>
            <a:pPr eaLnBrk="1" hangingPunct="1"/>
            <a:r>
              <a:rPr lang="zh-CN" altLang="en-US" smtClean="0"/>
              <a:t>从程序的功能说明中，找条件，根据条件划分等价类。</a:t>
            </a: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a:noFill/>
        </p:spPr>
        <p:txBody>
          <a:bodyPr/>
          <a:lstStyle/>
          <a:p>
            <a:pPr eaLnBrk="1" hangingPunct="1"/>
            <a:r>
              <a:rPr lang="zh-CN" altLang="en-US" dirty="0" smtClean="0"/>
              <a:t>这只是最常用的划分方法</a:t>
            </a:r>
            <a:r>
              <a:rPr lang="en-US" altLang="zh-CN" dirty="0" smtClean="0"/>
              <a:t>,</a:t>
            </a:r>
            <a:r>
              <a:rPr lang="zh-CN" altLang="en-US" dirty="0" smtClean="0"/>
              <a:t>具体还要根据实际情况判断</a:t>
            </a:r>
            <a:r>
              <a:rPr lang="en-US" altLang="zh-CN" dirty="0" smtClean="0"/>
              <a:t>.</a:t>
            </a:r>
            <a:r>
              <a:rPr lang="zh-CN" altLang="en-US" dirty="0" smtClean="0"/>
              <a:t>有些时候甚至会用两种方法共同进行设计测试</a:t>
            </a:r>
            <a:r>
              <a:rPr lang="en-US" altLang="zh-CN" dirty="0" smtClean="0"/>
              <a:t>.</a:t>
            </a:r>
            <a:endParaRPr lang="en-US"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a:p>
            <a:r>
              <a:rPr lang="zh-CN" altLang="en-US" baseline="0" dirty="0" smtClean="0"/>
              <a:t>如果：用每个测试用例覆盖一个无效类的方法 就可发现错误</a:t>
            </a:r>
            <a:endParaRPr lang="en-US" altLang="zh-CN" baseline="0" dirty="0" smtClean="0"/>
          </a:p>
          <a:p>
            <a:r>
              <a:rPr lang="en-US" altLang="zh-CN" baseline="0" dirty="0" smtClean="0"/>
              <a:t> </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7F99427E-272A-460B-9F20-14DC073159D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比如测试用例：覆盖无效类 ：男 及</a:t>
            </a:r>
            <a:r>
              <a:rPr lang="en-US" altLang="zh-CN" dirty="0" smtClean="0"/>
              <a:t>&lt;3  </a:t>
            </a:r>
            <a:endParaRPr lang="en-US" altLang="zh-CN" dirty="0" smtClean="0"/>
          </a:p>
          <a:p>
            <a:r>
              <a:rPr lang="en-US" altLang="zh-CN" dirty="0" smtClean="0"/>
              <a:t>   </a:t>
            </a:r>
            <a:r>
              <a:rPr lang="zh-CN" altLang="en-US" dirty="0" smtClean="0"/>
              <a:t>测试用例：</a:t>
            </a:r>
            <a:r>
              <a:rPr lang="zh-CN" altLang="en-US" baseline="0" dirty="0" smtClean="0"/>
              <a:t> </a:t>
            </a:r>
            <a:r>
              <a:rPr lang="en-US" altLang="zh-CN" baseline="0" dirty="0" smtClean="0"/>
              <a:t>age=25   sex=</a:t>
            </a:r>
            <a:r>
              <a:rPr lang="zh-CN" altLang="en-US" baseline="0" dirty="0" smtClean="0"/>
              <a:t>“男”   </a:t>
            </a:r>
            <a:r>
              <a:rPr lang="en-US" altLang="zh-CN" baseline="0" dirty="0" smtClean="0"/>
              <a:t>graduate=2  </a:t>
            </a:r>
            <a:r>
              <a:rPr lang="zh-CN" altLang="en-US" baseline="0" dirty="0" smtClean="0"/>
              <a:t>预期结果 是 ：不接受 </a:t>
            </a:r>
            <a:endParaRPr lang="en-US" altLang="zh-CN" baseline="0" dirty="0" smtClean="0"/>
          </a:p>
          <a:p>
            <a:r>
              <a:rPr lang="en-US" altLang="zh-CN" baseline="0" dirty="0" smtClean="0"/>
              <a:t>               </a:t>
            </a:r>
            <a:r>
              <a:rPr lang="zh-CN" altLang="en-US" baseline="0" dirty="0" smtClean="0"/>
              <a:t>实际结果也是不接受。</a:t>
            </a:r>
            <a:endParaRPr lang="en-US" altLang="zh-CN" baseline="0" dirty="0" smtClean="0"/>
          </a:p>
          <a:p>
            <a:endParaRPr lang="en-US" altLang="zh-CN" baseline="0" dirty="0" smtClean="0"/>
          </a:p>
          <a:p>
            <a:r>
              <a:rPr lang="zh-CN" altLang="en-US" baseline="0" dirty="0" smtClean="0"/>
              <a:t>如果：用每个测试用例覆盖一个无效类的方法 就可发现错误</a:t>
            </a:r>
            <a:endParaRPr lang="en-US" altLang="zh-CN" baseline="0" dirty="0" smtClean="0"/>
          </a:p>
          <a:p>
            <a:r>
              <a:rPr lang="en-US" altLang="zh-CN" baseline="0" dirty="0" smtClean="0"/>
              <a:t> </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7F99427E-272A-460B-9F20-14DC073159D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即使</a:t>
            </a:r>
            <a:r>
              <a:rPr lang="en-US" altLang="zh-CN" dirty="0" smtClean="0"/>
              <a:t>4</a:t>
            </a:r>
            <a:r>
              <a:rPr lang="zh-CN" altLang="en-US" dirty="0" smtClean="0"/>
              <a:t>条件写错，因为</a:t>
            </a:r>
            <a:r>
              <a:rPr lang="en-US" altLang="zh-CN" dirty="0" smtClean="0"/>
              <a:t>2</a:t>
            </a:r>
            <a:r>
              <a:rPr lang="zh-CN" altLang="en-US" dirty="0" smtClean="0"/>
              <a:t>写在前，掩盖了</a:t>
            </a:r>
            <a:r>
              <a:rPr lang="en-US" altLang="zh-CN" dirty="0" smtClean="0"/>
              <a:t>4</a:t>
            </a:r>
            <a:r>
              <a:rPr lang="zh-CN" altLang="en-US" dirty="0" smtClean="0"/>
              <a:t>条件的执行和判断，查不出</a:t>
            </a:r>
            <a:r>
              <a:rPr lang="en-US" altLang="zh-CN" dirty="0" smtClean="0"/>
              <a:t>4</a:t>
            </a:r>
            <a:r>
              <a:rPr lang="zh-CN" altLang="en-US" dirty="0" smtClean="0"/>
              <a:t>条件写的是否正确。</a:t>
            </a:r>
            <a:endParaRPr lang="zh-CN" altLang="en-US" dirty="0"/>
          </a:p>
        </p:txBody>
      </p:sp>
      <p:sp>
        <p:nvSpPr>
          <p:cNvPr id="4" name="灯片编号占位符 3"/>
          <p:cNvSpPr>
            <a:spLocks noGrp="1"/>
          </p:cNvSpPr>
          <p:nvPr>
            <p:ph type="sldNum" sz="quarter" idx="10"/>
          </p:nvPr>
        </p:nvSpPr>
        <p:spPr/>
        <p:txBody>
          <a:bodyPr/>
          <a:lstStyle/>
          <a:p>
            <a:pPr>
              <a:defRPr/>
            </a:pPr>
            <a:fld id="{7F99427E-272A-460B-9F20-14DC073159D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2"/>
        </a:solidFill>
        <a:effectLst/>
      </p:bgPr>
    </p:bg>
    <p:spTree>
      <p:nvGrpSpPr>
        <p:cNvPr id="1" name=""/>
        <p:cNvGrpSpPr/>
        <p:nvPr/>
      </p:nvGrpSpPr>
      <p:grpSpPr>
        <a:xfrm>
          <a:off x="0" y="0"/>
          <a:ext cx="0" cy="0"/>
          <a:chOff x="0" y="0"/>
          <a:chExt cx="0" cy="0"/>
        </a:xfrm>
      </p:grpSpPr>
      <p:sp>
        <p:nvSpPr>
          <p:cNvPr id="4" name="矩形 3"/>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矩形 4"/>
          <p:cNvSpPr/>
          <p:nvPr/>
        </p:nvSpPr>
        <p:spPr>
          <a:xfrm>
            <a:off x="-12700" y="6053138"/>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a:xfrm>
            <a:off x="3145367" y="6043613"/>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标题 7"/>
          <p:cNvSpPr>
            <a:spLocks noGrp="1"/>
          </p:cNvSpPr>
          <p:nvPr>
            <p:ph type="ctrTitle"/>
          </p:nvPr>
        </p:nvSpPr>
        <p:spPr>
          <a:xfrm>
            <a:off x="3149600" y="4038600"/>
            <a:ext cx="8636000" cy="1828800"/>
          </a:xfrm>
        </p:spPr>
        <p:txBody>
          <a:bodyPr anchor="b"/>
          <a:lstStyle>
            <a:lvl1pPr>
              <a:defRPr cap="all" baseline="0"/>
            </a:lvl1pPr>
          </a:lstStyle>
          <a:p>
            <a:r>
              <a:rPr lang="zh-CN" altLang="en-US" smtClean="0"/>
              <a:t>单击此处编辑母版标题样式</a:t>
            </a:r>
            <a:endParaRPr lang="en-US"/>
          </a:p>
        </p:txBody>
      </p:sp>
      <p:sp>
        <p:nvSpPr>
          <p:cNvPr id="9" name="副标题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7" name="日期占位符 27"/>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pPr>
              <a:defRPr/>
            </a:pPr>
            <a:fld id="{FDEEE85F-738A-46F4-A4D0-78CF2B3CD283}" type="datetimeFigureOut">
              <a:rPr lang="en-US"/>
            </a:fld>
            <a:endParaRPr lang="en-US" dirty="0"/>
          </a:p>
        </p:txBody>
      </p:sp>
      <p:sp>
        <p:nvSpPr>
          <p:cNvPr id="10" name="页脚占位符 16"/>
          <p:cNvSpPr>
            <a:spLocks noGrp="1"/>
          </p:cNvSpPr>
          <p:nvPr>
            <p:ph type="ftr" sz="quarter" idx="11"/>
          </p:nvPr>
        </p:nvSpPr>
        <p:spPr>
          <a:xfrm>
            <a:off x="2781300" y="236538"/>
            <a:ext cx="7823200" cy="365125"/>
          </a:xfrm>
        </p:spPr>
        <p:txBody>
          <a:bodyPr/>
          <a:lstStyle>
            <a:lvl1pPr algn="r">
              <a:defRPr>
                <a:solidFill>
                  <a:schemeClr val="tx2"/>
                </a:solidFill>
              </a:defRPr>
            </a:lvl1pPr>
          </a:lstStyle>
          <a:p>
            <a:pPr>
              <a:defRPr/>
            </a:pPr>
            <a:r>
              <a:rPr lang="en-US" altLang="zh-CN"/>
              <a:t> chapter__2</a:t>
            </a:r>
            <a:endParaRPr lang="en-US" altLang="zh-CN"/>
          </a:p>
        </p:txBody>
      </p:sp>
      <p:sp>
        <p:nvSpPr>
          <p:cNvPr id="11" name="灯片编号占位符 28"/>
          <p:cNvSpPr>
            <a:spLocks noGrp="1"/>
          </p:cNvSpPr>
          <p:nvPr>
            <p:ph type="sldNum" sz="quarter" idx="12"/>
          </p:nvPr>
        </p:nvSpPr>
        <p:spPr>
          <a:xfrm>
            <a:off x="10668000" y="228600"/>
            <a:ext cx="1117600" cy="381000"/>
          </a:xfrm>
        </p:spPr>
        <p:txBody>
          <a:bodyPr/>
          <a:lstStyle>
            <a:lvl1pPr>
              <a:defRPr>
                <a:solidFill>
                  <a:schemeClr val="tx2"/>
                </a:solidFill>
              </a:defRPr>
            </a:lvl1pPr>
          </a:lstStyle>
          <a:p>
            <a:pPr>
              <a:defRPr/>
            </a:pPr>
            <a:fld id="{AD87F1D9-1E77-4D7B-B9B3-6A0794A12CA9}"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305D4108-2C57-4BF7-B990-FE1D1513383D}" type="datetimeFigureOut">
              <a:rPr lang="en-US"/>
            </a:fld>
            <a:endParaRPr lang="en-US" dirty="0"/>
          </a:p>
        </p:txBody>
      </p:sp>
      <p:sp>
        <p:nvSpPr>
          <p:cNvPr id="5" name="页脚占位符 2"/>
          <p:cNvSpPr>
            <a:spLocks noGrp="1"/>
          </p:cNvSpPr>
          <p:nvPr>
            <p:ph type="ftr" sz="quarter" idx="11"/>
          </p:nvPr>
        </p:nvSpPr>
        <p:spPr/>
        <p:txBody>
          <a:bodyPr/>
          <a:lstStyle>
            <a:lvl1pPr>
              <a:defRPr/>
            </a:lvl1pPr>
          </a:lstStyle>
          <a:p>
            <a:pPr>
              <a:defRPr/>
            </a:pPr>
            <a:r>
              <a:rPr lang="en-US" altLang="zh-CN" dirty="0" smtClean="0"/>
              <a:t> chapter__5</a:t>
            </a:r>
            <a:endParaRPr lang="en-US" altLang="zh-CN" dirty="0"/>
          </a:p>
        </p:txBody>
      </p:sp>
      <p:sp>
        <p:nvSpPr>
          <p:cNvPr id="6" name="灯片编号占位符 22"/>
          <p:cNvSpPr>
            <a:spLocks noGrp="1"/>
          </p:cNvSpPr>
          <p:nvPr>
            <p:ph type="sldNum" sz="quarter" idx="12"/>
          </p:nvPr>
        </p:nvSpPr>
        <p:spPr/>
        <p:txBody>
          <a:bodyPr/>
          <a:lstStyle>
            <a:lvl1pPr>
              <a:defRPr/>
            </a:lvl1pPr>
          </a:lstStyle>
          <a:p>
            <a:pPr>
              <a:defRPr/>
            </a:pPr>
            <a:fld id="{1F48CB5F-5694-4B4D-A54F-195D61B4C430}"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矩形 3"/>
          <p:cNvSpPr/>
          <p:nvPr/>
        </p:nvSpPr>
        <p:spPr bwMode="white">
          <a:xfrm>
            <a:off x="8128000"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5" name="矩形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矩形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2" name="竖排标题 1"/>
          <p:cNvSpPr>
            <a:spLocks noGrp="1"/>
          </p:cNvSpPr>
          <p:nvPr>
            <p:ph type="title" orient="vert"/>
          </p:nvPr>
        </p:nvSpPr>
        <p:spPr>
          <a:xfrm>
            <a:off x="8737600" y="609600"/>
            <a:ext cx="2743200" cy="55165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09600" y="609600"/>
            <a:ext cx="7416800" cy="551656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3"/>
          <p:cNvSpPr>
            <a:spLocks noGrp="1"/>
          </p:cNvSpPr>
          <p:nvPr>
            <p:ph type="dt" sz="half" idx="10"/>
          </p:nvPr>
        </p:nvSpPr>
        <p:spPr>
          <a:xfrm>
            <a:off x="8737600" y="6248400"/>
            <a:ext cx="2946400" cy="365125"/>
          </a:xfrm>
        </p:spPr>
        <p:txBody>
          <a:bodyPr/>
          <a:lstStyle>
            <a:lvl1pPr>
              <a:defRPr/>
            </a:lvl1pPr>
          </a:lstStyle>
          <a:p>
            <a:pPr>
              <a:defRPr/>
            </a:pPr>
            <a:fld id="{6BCAB780-16D7-489D-9D50-7FAC8145AE0C}" type="datetimeFigureOut">
              <a:rPr lang="en-US"/>
            </a:fld>
            <a:endParaRPr lang="en-US" dirty="0"/>
          </a:p>
        </p:txBody>
      </p:sp>
      <p:sp>
        <p:nvSpPr>
          <p:cNvPr id="8" name="页脚占位符 4"/>
          <p:cNvSpPr>
            <a:spLocks noGrp="1"/>
          </p:cNvSpPr>
          <p:nvPr>
            <p:ph type="ftr" sz="quarter" idx="11"/>
          </p:nvPr>
        </p:nvSpPr>
        <p:spPr>
          <a:xfrm>
            <a:off x="609600" y="6248400"/>
            <a:ext cx="7431617" cy="365125"/>
          </a:xfrm>
        </p:spPr>
        <p:txBody>
          <a:bodyPr/>
          <a:lstStyle>
            <a:lvl1pPr>
              <a:defRPr/>
            </a:lvl1pPr>
          </a:lstStyle>
          <a:p>
            <a:pPr>
              <a:defRPr/>
            </a:pPr>
            <a:r>
              <a:rPr lang="en-US" altLang="zh-CN" dirty="0" smtClean="0"/>
              <a:t> chapter__5</a:t>
            </a:r>
            <a:endParaRPr lang="en-US" altLang="zh-CN" dirty="0"/>
          </a:p>
        </p:txBody>
      </p:sp>
      <p:sp>
        <p:nvSpPr>
          <p:cNvPr id="9" name="灯片编号占位符 5"/>
          <p:cNvSpPr>
            <a:spLocks noGrp="1"/>
          </p:cNvSpPr>
          <p:nvPr>
            <p:ph type="sldNum" sz="quarter" idx="12"/>
          </p:nvPr>
        </p:nvSpPr>
        <p:spPr>
          <a:xfrm rot="5400000">
            <a:off x="7986184" y="144462"/>
            <a:ext cx="711200" cy="244475"/>
          </a:xfrm>
        </p:spPr>
        <p:txBody>
          <a:bodyPr/>
          <a:lstStyle>
            <a:lvl1pPr>
              <a:defRPr/>
            </a:lvl1pPr>
          </a:lstStyle>
          <a:p>
            <a:pPr>
              <a:defRPr/>
            </a:pPr>
            <a:fld id="{64EBE06A-9B45-4395-A21D-0ED05C36B116}"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508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981200"/>
            <a:ext cx="508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 name="页脚占位符 4"/>
          <p:cNvSpPr>
            <a:spLocks noGrp="1"/>
          </p:cNvSpPr>
          <p:nvPr>
            <p:ph type="ftr" sz="quarter" idx="3"/>
          </p:nvPr>
        </p:nvSpPr>
        <p:spPr>
          <a:xfrm>
            <a:off x="4165600" y="6248400"/>
            <a:ext cx="3860800" cy="457200"/>
          </a:xfrm>
          <a:prstGeom prst="rect">
            <a:avLst/>
          </a:prstGeom>
        </p:spPr>
        <p:txBody>
          <a:bodyPr vert="horz"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2"/>
                </a:solidFill>
                <a:effectLst/>
                <a:uLnTx/>
                <a:uFillTx/>
                <a:latin typeface="Arial Narrow" panose="020B0606020202030204" pitchFamily="34" charset="0"/>
                <a:ea typeface="宋体" panose="02010600030101010101" pitchFamily="2" charset="-122"/>
                <a:cs typeface="+mn-cs"/>
              </a:rPr>
              <a:t> chapter__7</a:t>
            </a:r>
            <a:endParaRPr kumimoji="0" lang="en-US" altLang="zh-CN" sz="1400" b="0" i="0" u="none" strike="noStrike" kern="1200" cap="none" spc="0" normalizeH="0" baseline="0" noProof="0">
              <a:ln>
                <a:noFill/>
              </a:ln>
              <a:solidFill>
                <a:schemeClr val="tx2"/>
              </a:solidFill>
              <a:effectLst/>
              <a:uLnTx/>
              <a:uFillTx/>
              <a:latin typeface="Arial Narrow" panose="020B060602020203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a:xfrm>
            <a:off x="8737600" y="6248400"/>
            <a:ext cx="2540000" cy="457200"/>
          </a:xfrm>
          <a:prstGeom prst="rect">
            <a:avLst/>
          </a:prstGeom>
        </p:spPr>
        <p:txBody>
          <a:bodyPr vert="horz" anchor="ctr" anchorCtr="0"/>
          <a:lstStyle/>
          <a:p>
            <a:pPr algn="ctr">
              <a:buNone/>
            </a:pPr>
            <a:fld id="{9A0DB2DC-4C9A-4742-B13C-FB6460FD3503}" type="slidenum">
              <a:rPr lang="en-US" altLang="zh-CN" dirty="0"/>
            </a:fld>
            <a:endParaRPr lang="en-US" altLang="zh-CN" dirty="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CD291F-B1E1-42F7-A13A-6448A6ED0279}" type="datetimeFigureOut">
              <a:rPr kumimoji="0" lang="en-US" sz="1400" b="0" i="0" u="none" strike="noStrike" kern="1200" cap="none" spc="0" normalizeH="0" baseline="0" noProof="0">
                <a:ln>
                  <a:noFill/>
                </a:ln>
                <a:solidFill>
                  <a:schemeClr val="tx2"/>
                </a:solidFill>
                <a:effectLst/>
                <a:uLnTx/>
                <a:uFillTx/>
                <a:latin typeface="Arial Narrow" panose="020B0606020202030204" pitchFamily="34" charset="0"/>
                <a:ea typeface="宋体" panose="02010600030101010101" pitchFamily="2" charset="-122"/>
                <a:cs typeface="+mn-cs"/>
              </a:rPr>
            </a:fld>
            <a:endParaRPr kumimoji="0" lang="en-US" sz="1400" b="0" i="0" u="none" strike="noStrike" kern="120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6864" y="228600"/>
            <a:ext cx="10871200" cy="990600"/>
          </a:xfrm>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816864" y="1600200"/>
            <a:ext cx="10871200"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A5C95A5B-7847-408C-8447-E852E9F56CB2}" type="datetimeFigureOut">
              <a:rPr lang="en-US"/>
            </a:fld>
            <a:endParaRPr lang="en-US" dirty="0"/>
          </a:p>
        </p:txBody>
      </p:sp>
      <p:sp>
        <p:nvSpPr>
          <p:cNvPr id="5" name="页脚占位符 2"/>
          <p:cNvSpPr>
            <a:spLocks noGrp="1"/>
          </p:cNvSpPr>
          <p:nvPr>
            <p:ph type="ftr" sz="quarter" idx="11"/>
          </p:nvPr>
        </p:nvSpPr>
        <p:spPr/>
        <p:txBody>
          <a:bodyPr/>
          <a:lstStyle>
            <a:lvl1pPr>
              <a:defRPr/>
            </a:lvl1pPr>
          </a:lstStyle>
          <a:p>
            <a:pPr>
              <a:defRPr/>
            </a:pPr>
            <a:r>
              <a:rPr lang="en-US" altLang="zh-CN" dirty="0" smtClean="0"/>
              <a:t> chapter__5</a:t>
            </a:r>
            <a:endParaRPr lang="en-US" altLang="zh-CN" dirty="0"/>
          </a:p>
        </p:txBody>
      </p:sp>
      <p:sp>
        <p:nvSpPr>
          <p:cNvPr id="6" name="灯片编号占位符 22"/>
          <p:cNvSpPr>
            <a:spLocks noGrp="1"/>
          </p:cNvSpPr>
          <p:nvPr>
            <p:ph type="sldNum" sz="quarter" idx="12"/>
          </p:nvPr>
        </p:nvSpPr>
        <p:spPr/>
        <p:txBody>
          <a:bodyPr/>
          <a:lstStyle>
            <a:lvl1pPr>
              <a:defRPr/>
            </a:lvl1pPr>
          </a:lstStyle>
          <a:p>
            <a:pPr>
              <a:defRPr/>
            </a:pPr>
            <a:fld id="{F2D23BEE-23EF-4742-9EBB-470C2B00B909}" type="slidenum">
              <a:rPr lang="en-US" altLang="zh-CN"/>
            </a:fld>
            <a:endParaRPr lang="en-US" altLang="zh-C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矩形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文本占位符 2"/>
          <p:cNvSpPr>
            <a:spLocks noGrp="1"/>
          </p:cNvSpPr>
          <p:nvPr>
            <p:ph type="body" idx="1"/>
          </p:nvPr>
        </p:nvSpPr>
        <p:spPr>
          <a:xfrm>
            <a:off x="1828800"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2" name="标题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zh-CN" altLang="en-US" smtClean="0"/>
              <a:t>单击此处编辑母版标题样式</a:t>
            </a:r>
            <a:endParaRPr lang="en-US"/>
          </a:p>
        </p:txBody>
      </p:sp>
      <p:sp>
        <p:nvSpPr>
          <p:cNvPr id="7" name="日期占位符 11"/>
          <p:cNvSpPr>
            <a:spLocks noGrp="1"/>
          </p:cNvSpPr>
          <p:nvPr>
            <p:ph type="dt" sz="half" idx="10"/>
          </p:nvPr>
        </p:nvSpPr>
        <p:spPr/>
        <p:txBody>
          <a:bodyPr/>
          <a:lstStyle>
            <a:lvl1pPr>
              <a:defRPr/>
            </a:lvl1pPr>
          </a:lstStyle>
          <a:p>
            <a:pPr>
              <a:defRPr/>
            </a:pPr>
            <a:fld id="{FE8690E6-402B-4ACD-8DC5-0F8C3DB7E650}" type="datetimeFigureOut">
              <a:rPr lang="en-US"/>
            </a:fld>
            <a:endParaRPr lang="en-US"/>
          </a:p>
        </p:txBody>
      </p:sp>
      <p:sp>
        <p:nvSpPr>
          <p:cNvPr id="8" name="灯片编号占位符 12"/>
          <p:cNvSpPr>
            <a:spLocks noGrp="1"/>
          </p:cNvSpPr>
          <p:nvPr>
            <p:ph type="sldNum" sz="quarter" idx="11"/>
          </p:nvPr>
        </p:nvSpPr>
        <p:spPr>
          <a:xfrm>
            <a:off x="0" y="1752600"/>
            <a:ext cx="1727200" cy="701675"/>
          </a:xfrm>
        </p:spPr>
        <p:txBody>
          <a:bodyPr>
            <a:noAutofit/>
          </a:bodyPr>
          <a:lstStyle>
            <a:lvl1pPr>
              <a:defRPr sz="2400">
                <a:solidFill>
                  <a:srgbClr val="FFFFFF"/>
                </a:solidFill>
              </a:defRPr>
            </a:lvl1pPr>
          </a:lstStyle>
          <a:p>
            <a:pPr>
              <a:defRPr/>
            </a:pPr>
            <a:fld id="{661E157F-3CF4-4B50-925E-15BF073B6983}" type="slidenum">
              <a:rPr lang="en-US" altLang="zh-CN"/>
            </a:fld>
            <a:endParaRPr lang="en-US" altLang="zh-CN"/>
          </a:p>
        </p:txBody>
      </p:sp>
      <p:sp>
        <p:nvSpPr>
          <p:cNvPr id="9" name="页脚占位符 13"/>
          <p:cNvSpPr>
            <a:spLocks noGrp="1"/>
          </p:cNvSpPr>
          <p:nvPr>
            <p:ph type="ftr" sz="quarter" idx="12"/>
          </p:nvPr>
        </p:nvSpPr>
        <p:spPr/>
        <p:txBody>
          <a:bodyPr/>
          <a:lstStyle>
            <a:lvl1pPr>
              <a:defRPr/>
            </a:lvl1pPr>
          </a:lstStyle>
          <a:p>
            <a:pPr>
              <a:defRPr/>
            </a:pPr>
            <a:r>
              <a:rPr lang="en-US" altLang="zh-CN" dirty="0" smtClean="0"/>
              <a:t> chapter__5</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812800" y="1589567"/>
            <a:ext cx="5181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内容占位符 10"/>
          <p:cNvSpPr>
            <a:spLocks noGrp="1"/>
          </p:cNvSpPr>
          <p:nvPr>
            <p:ph sz="quarter" idx="2"/>
          </p:nvPr>
        </p:nvSpPr>
        <p:spPr>
          <a:xfrm>
            <a:off x="6459868" y="1589567"/>
            <a:ext cx="5181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7"/>
          <p:cNvSpPr>
            <a:spLocks noGrp="1"/>
          </p:cNvSpPr>
          <p:nvPr>
            <p:ph type="dt" sz="half" idx="10"/>
          </p:nvPr>
        </p:nvSpPr>
        <p:spPr/>
        <p:txBody>
          <a:bodyPr rtlCol="0"/>
          <a:lstStyle>
            <a:lvl1pPr>
              <a:defRPr/>
            </a:lvl1pPr>
          </a:lstStyle>
          <a:p>
            <a:pPr>
              <a:defRPr/>
            </a:pPr>
            <a:fld id="{41DEF5CC-CB76-4BDF-939E-FF4FCD08C0BC}" type="datetimeFigureOut">
              <a:rPr lang="en-US"/>
            </a:fld>
            <a:endParaRPr lang="en-US"/>
          </a:p>
        </p:txBody>
      </p:sp>
      <p:sp>
        <p:nvSpPr>
          <p:cNvPr id="6" name="灯片编号占位符 9"/>
          <p:cNvSpPr>
            <a:spLocks noGrp="1"/>
          </p:cNvSpPr>
          <p:nvPr>
            <p:ph type="sldNum" sz="quarter" idx="11"/>
          </p:nvPr>
        </p:nvSpPr>
        <p:spPr/>
        <p:txBody>
          <a:bodyPr rtlCol="0"/>
          <a:lstStyle>
            <a:lvl1pPr>
              <a:defRPr/>
            </a:lvl1pPr>
          </a:lstStyle>
          <a:p>
            <a:pPr>
              <a:defRPr/>
            </a:pPr>
            <a:fld id="{CD8AC103-0860-4E69-B937-E753EBC34AB3}" type="slidenum">
              <a:rPr lang="en-US" altLang="zh-CN"/>
            </a:fld>
            <a:endParaRPr lang="en-US" altLang="zh-CN"/>
          </a:p>
        </p:txBody>
      </p:sp>
      <p:sp>
        <p:nvSpPr>
          <p:cNvPr id="7" name="页脚占位符 11"/>
          <p:cNvSpPr>
            <a:spLocks noGrp="1"/>
          </p:cNvSpPr>
          <p:nvPr>
            <p:ph type="ftr" sz="quarter" idx="12"/>
          </p:nvPr>
        </p:nvSpPr>
        <p:spPr/>
        <p:txBody>
          <a:bodyPr rtlCol="0"/>
          <a:lstStyle>
            <a:lvl1pPr>
              <a:defRPr/>
            </a:lvl1pPr>
          </a:lstStyle>
          <a:p>
            <a:pPr>
              <a:defRPr/>
            </a:pPr>
            <a:r>
              <a:rPr lang="en-US" altLang="zh-CN" dirty="0" smtClean="0"/>
              <a:t> chapter__5</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0"/>
            <a:ext cx="10871200" cy="86995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812800" y="2438400"/>
            <a:ext cx="5181600" cy="3581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quarter" idx="4"/>
          </p:nvPr>
        </p:nvSpPr>
        <p:spPr>
          <a:xfrm>
            <a:off x="6400800" y="2438400"/>
            <a:ext cx="5181600" cy="3581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7" name="日期占位符 9"/>
          <p:cNvSpPr>
            <a:spLocks noGrp="1"/>
          </p:cNvSpPr>
          <p:nvPr>
            <p:ph type="dt" sz="half" idx="10"/>
          </p:nvPr>
        </p:nvSpPr>
        <p:spPr/>
        <p:txBody>
          <a:bodyPr rtlCol="0"/>
          <a:lstStyle>
            <a:lvl1pPr>
              <a:defRPr/>
            </a:lvl1pPr>
          </a:lstStyle>
          <a:p>
            <a:pPr>
              <a:defRPr/>
            </a:pPr>
            <a:fld id="{DE035DCC-732E-4FAD-A894-BCA9F1001DD8}" type="datetimeFigureOut">
              <a:rPr lang="en-US"/>
            </a:fld>
            <a:endParaRPr lang="en-US"/>
          </a:p>
        </p:txBody>
      </p:sp>
      <p:sp>
        <p:nvSpPr>
          <p:cNvPr id="8" name="灯片编号占位符 11"/>
          <p:cNvSpPr>
            <a:spLocks noGrp="1"/>
          </p:cNvSpPr>
          <p:nvPr>
            <p:ph type="sldNum" sz="quarter" idx="11"/>
          </p:nvPr>
        </p:nvSpPr>
        <p:spPr/>
        <p:txBody>
          <a:bodyPr rtlCol="0"/>
          <a:lstStyle>
            <a:lvl1pPr>
              <a:defRPr/>
            </a:lvl1pPr>
          </a:lstStyle>
          <a:p>
            <a:pPr>
              <a:defRPr/>
            </a:pPr>
            <a:fld id="{5771CE54-B25D-40B3-A5BD-1A994DD818C7}" type="slidenum">
              <a:rPr lang="en-US" altLang="zh-CN"/>
            </a:fld>
            <a:endParaRPr lang="en-US" altLang="zh-CN"/>
          </a:p>
        </p:txBody>
      </p:sp>
      <p:sp>
        <p:nvSpPr>
          <p:cNvPr id="9" name="页脚占位符 13"/>
          <p:cNvSpPr>
            <a:spLocks noGrp="1"/>
          </p:cNvSpPr>
          <p:nvPr>
            <p:ph type="ftr" sz="quarter" idx="12"/>
          </p:nvPr>
        </p:nvSpPr>
        <p:spPr/>
        <p:txBody>
          <a:bodyPr rtlCol="0"/>
          <a:lstStyle>
            <a:lvl1pPr>
              <a:defRPr/>
            </a:lvl1pPr>
          </a:lstStyle>
          <a:p>
            <a:pPr>
              <a:defRPr/>
            </a:pPr>
            <a:r>
              <a:rPr lang="en-US" altLang="zh-CN" dirty="0" smtClean="0"/>
              <a:t> chapter__5</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fld id="{B01B7382-2E0E-4911-B840-598116C54495}" type="datetimeFigureOut">
              <a:rPr lang="en-US"/>
            </a:fld>
            <a:endParaRPr lang="en-US" dirty="0"/>
          </a:p>
        </p:txBody>
      </p:sp>
      <p:sp>
        <p:nvSpPr>
          <p:cNvPr id="4" name="页脚占位符 2"/>
          <p:cNvSpPr>
            <a:spLocks noGrp="1"/>
          </p:cNvSpPr>
          <p:nvPr>
            <p:ph type="ftr" sz="quarter" idx="11"/>
          </p:nvPr>
        </p:nvSpPr>
        <p:spPr/>
        <p:txBody>
          <a:bodyPr/>
          <a:lstStyle>
            <a:lvl1pPr>
              <a:defRPr/>
            </a:lvl1pPr>
          </a:lstStyle>
          <a:p>
            <a:pPr>
              <a:defRPr/>
            </a:pPr>
            <a:r>
              <a:rPr lang="en-US" altLang="zh-CN" dirty="0" smtClean="0"/>
              <a:t> chapter__5</a:t>
            </a:r>
            <a:endParaRPr lang="en-US" altLang="zh-CN" dirty="0"/>
          </a:p>
        </p:txBody>
      </p:sp>
      <p:sp>
        <p:nvSpPr>
          <p:cNvPr id="5" name="灯片编号占位符 22"/>
          <p:cNvSpPr>
            <a:spLocks noGrp="1"/>
          </p:cNvSpPr>
          <p:nvPr>
            <p:ph type="sldNum" sz="quarter" idx="12"/>
          </p:nvPr>
        </p:nvSpPr>
        <p:spPr/>
        <p:txBody>
          <a:bodyPr/>
          <a:lstStyle>
            <a:lvl1pPr>
              <a:defRPr/>
            </a:lvl1pPr>
          </a:lstStyle>
          <a:p>
            <a:pPr>
              <a:defRPr/>
            </a:pPr>
            <a:fld id="{2A29BCB6-67E4-41DE-AD32-FCC70FB0454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49564AD8-15EC-4E14-8E6B-853842AF4576}" type="datetimeFigureOut">
              <a:rPr lang="en-US"/>
            </a:fld>
            <a:endParaRPr lang="en-US"/>
          </a:p>
        </p:txBody>
      </p:sp>
      <p:sp>
        <p:nvSpPr>
          <p:cNvPr id="3" name="页脚占位符 2"/>
          <p:cNvSpPr>
            <a:spLocks noGrp="1"/>
          </p:cNvSpPr>
          <p:nvPr>
            <p:ph type="ftr" sz="quarter" idx="11"/>
          </p:nvPr>
        </p:nvSpPr>
        <p:spPr/>
        <p:txBody>
          <a:bodyPr/>
          <a:lstStyle>
            <a:lvl1pPr>
              <a:defRPr/>
            </a:lvl1pPr>
          </a:lstStyle>
          <a:p>
            <a:pPr>
              <a:defRPr/>
            </a:pPr>
            <a:r>
              <a:rPr lang="en-US" altLang="zh-CN" dirty="0" smtClean="0"/>
              <a:t> chapter__5</a:t>
            </a:r>
            <a:endParaRPr lang="en-US" altLang="zh-CN" dirty="0"/>
          </a:p>
        </p:txBody>
      </p:sp>
      <p:sp>
        <p:nvSpPr>
          <p:cNvPr id="4" name="灯片编号占位符 3"/>
          <p:cNvSpPr>
            <a:spLocks noGrp="1"/>
          </p:cNvSpPr>
          <p:nvPr>
            <p:ph type="sldNum" sz="quarter" idx="12"/>
          </p:nvPr>
        </p:nvSpPr>
        <p:spPr>
          <a:xfrm>
            <a:off x="0" y="6248400"/>
            <a:ext cx="711200" cy="381000"/>
          </a:xfrm>
        </p:spPr>
        <p:txBody>
          <a:bodyPr/>
          <a:lstStyle>
            <a:lvl1pPr>
              <a:defRPr>
                <a:solidFill>
                  <a:schemeClr val="tx2"/>
                </a:solidFill>
              </a:defRPr>
            </a:lvl1pPr>
          </a:lstStyle>
          <a:p>
            <a:pPr>
              <a:defRPr/>
            </a:pPr>
            <a:fld id="{A206A5DC-27A4-40C2-A009-396A311EA69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0"/>
            <a:ext cx="10769600" cy="869950"/>
          </a:xfrm>
        </p:spPr>
        <p:txBody>
          <a:bodyPr/>
          <a:lstStyle>
            <a:lvl1pPr algn="l">
              <a:buNone/>
              <a:defRPr sz="4400" b="0"/>
            </a:lvl1pPr>
          </a:lstStyle>
          <a:p>
            <a:r>
              <a:rPr lang="zh-CN" altLang="en-US" smtClean="0"/>
              <a:t>单击此处编辑母版标题样式</a:t>
            </a:r>
            <a:endParaRPr 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9" name="内容占位符 8"/>
          <p:cNvSpPr>
            <a:spLocks noGrp="1"/>
          </p:cNvSpPr>
          <p:nvPr>
            <p:ph sz="quarter" idx="1"/>
          </p:nvPr>
        </p:nvSpPr>
        <p:spPr>
          <a:xfrm>
            <a:off x="3149600" y="1752600"/>
            <a:ext cx="8534400" cy="4419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7B260C86-337F-4262-AC83-FE1CB28A0895}" type="datetimeFigureOut">
              <a:rPr lang="en-US"/>
            </a:fld>
            <a:endParaRPr lang="en-US" dirty="0"/>
          </a:p>
        </p:txBody>
      </p:sp>
      <p:sp>
        <p:nvSpPr>
          <p:cNvPr id="6" name="页脚占位符 2"/>
          <p:cNvSpPr>
            <a:spLocks noGrp="1"/>
          </p:cNvSpPr>
          <p:nvPr>
            <p:ph type="ftr" sz="quarter" idx="11"/>
          </p:nvPr>
        </p:nvSpPr>
        <p:spPr/>
        <p:txBody>
          <a:bodyPr/>
          <a:lstStyle>
            <a:lvl1pPr>
              <a:defRPr/>
            </a:lvl1pPr>
          </a:lstStyle>
          <a:p>
            <a:pPr>
              <a:defRPr/>
            </a:pPr>
            <a:r>
              <a:rPr lang="en-US" altLang="zh-CN" dirty="0" smtClean="0"/>
              <a:t> chapter__5</a:t>
            </a:r>
            <a:endParaRPr lang="en-US" altLang="zh-CN" dirty="0"/>
          </a:p>
        </p:txBody>
      </p:sp>
      <p:sp>
        <p:nvSpPr>
          <p:cNvPr id="7" name="灯片编号占位符 22"/>
          <p:cNvSpPr>
            <a:spLocks noGrp="1"/>
          </p:cNvSpPr>
          <p:nvPr>
            <p:ph type="sldNum" sz="quarter" idx="12"/>
          </p:nvPr>
        </p:nvSpPr>
        <p:spPr/>
        <p:txBody>
          <a:bodyPr/>
          <a:lstStyle>
            <a:lvl1pPr>
              <a:defRPr/>
            </a:lvl1pPr>
          </a:lstStyle>
          <a:p>
            <a:pPr>
              <a:defRPr/>
            </a:pPr>
            <a:fld id="{3EB08147-05D8-4071-8AE3-E22991ED1778}"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bwMode="white">
          <a:xfrm>
            <a:off x="-12700" y="4572000"/>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a:xfrm>
            <a:off x="-12700"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7" name="矩形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矩形 7"/>
          <p:cNvSpPr/>
          <p:nvPr/>
        </p:nvSpPr>
        <p:spPr bwMode="white">
          <a:xfrm>
            <a:off x="1930400" y="0"/>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4" name="文本占位符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endParaRPr lang="zh-CN" altLang="en-US" smtClean="0"/>
          </a:p>
        </p:txBody>
      </p:sp>
      <p:sp>
        <p:nvSpPr>
          <p:cNvPr id="2" name="标题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11"/>
          <p:cNvSpPr>
            <a:spLocks noGrp="1"/>
          </p:cNvSpPr>
          <p:nvPr>
            <p:ph type="dt" sz="half" idx="10"/>
          </p:nvPr>
        </p:nvSpPr>
        <p:spPr>
          <a:xfrm>
            <a:off x="8331200" y="6248400"/>
            <a:ext cx="3556000" cy="365125"/>
          </a:xfrm>
        </p:spPr>
        <p:txBody>
          <a:bodyPr rtlCol="0"/>
          <a:lstStyle>
            <a:lvl1pPr>
              <a:defRPr/>
            </a:lvl1pPr>
          </a:lstStyle>
          <a:p>
            <a:pPr>
              <a:defRPr/>
            </a:pPr>
            <a:fld id="{4E003EBF-570E-459E-8925-09F1B443B6B0}" type="datetimeFigureOut">
              <a:rPr lang="en-US"/>
            </a:fld>
            <a:endParaRPr lang="en-US"/>
          </a:p>
        </p:txBody>
      </p:sp>
      <p:sp>
        <p:nvSpPr>
          <p:cNvPr id="10" name="灯片编号占位符 12"/>
          <p:cNvSpPr>
            <a:spLocks noGrp="1"/>
          </p:cNvSpPr>
          <p:nvPr>
            <p:ph type="sldNum" sz="quarter" idx="11"/>
          </p:nvPr>
        </p:nvSpPr>
        <p:spPr>
          <a:xfrm>
            <a:off x="0" y="4667250"/>
            <a:ext cx="1930400" cy="663575"/>
          </a:xfrm>
        </p:spPr>
        <p:txBody>
          <a:bodyPr rtlCol="0"/>
          <a:lstStyle>
            <a:lvl1pPr>
              <a:defRPr sz="2800"/>
            </a:lvl1pPr>
          </a:lstStyle>
          <a:p>
            <a:pPr>
              <a:defRPr/>
            </a:pPr>
            <a:fld id="{2ACC5995-5D6A-420F-9C35-450126D2214C}" type="slidenum">
              <a:rPr lang="en-US" altLang="zh-CN"/>
            </a:fld>
            <a:endParaRPr lang="en-US" altLang="zh-CN"/>
          </a:p>
        </p:txBody>
      </p:sp>
      <p:sp>
        <p:nvSpPr>
          <p:cNvPr id="11" name="页脚占位符 13"/>
          <p:cNvSpPr>
            <a:spLocks noGrp="1"/>
          </p:cNvSpPr>
          <p:nvPr>
            <p:ph type="ftr" sz="quarter" idx="12"/>
          </p:nvPr>
        </p:nvSpPr>
        <p:spPr>
          <a:xfrm>
            <a:off x="2133600" y="6248400"/>
            <a:ext cx="6096000" cy="365125"/>
          </a:xfrm>
        </p:spPr>
        <p:txBody>
          <a:bodyPr rtlCol="0"/>
          <a:lstStyle>
            <a:lvl1pPr>
              <a:defRPr/>
            </a:lvl1pPr>
          </a:lstStyle>
          <a:p>
            <a:pPr>
              <a:defRPr/>
            </a:pPr>
            <a:r>
              <a:rPr lang="en-US" altLang="zh-CN" dirty="0" smtClean="0"/>
              <a:t> chapter__5</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en-US" altLang="zh-CN" dirty="0" smtClean="0"/>
          </a:p>
        </p:txBody>
      </p:sp>
      <p:sp>
        <p:nvSpPr>
          <p:cNvPr id="1027" name="文本占位符 12"/>
          <p:cNvSpPr>
            <a:spLocks noGrp="1"/>
          </p:cNvSpPr>
          <p:nvPr>
            <p:ph type="body" idx="1"/>
          </p:nvPr>
        </p:nvSpPr>
        <p:spPr bwMode="auto">
          <a:xfrm>
            <a:off x="817033" y="1600200"/>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14" name="日期占位符 13"/>
          <p:cNvSpPr>
            <a:spLocks noGrp="1"/>
          </p:cNvSpPr>
          <p:nvPr>
            <p:ph type="dt" sz="half" idx="2"/>
          </p:nvPr>
        </p:nvSpPr>
        <p:spPr>
          <a:xfrm>
            <a:off x="8128000" y="6248400"/>
            <a:ext cx="3556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fld id="{7C912B1C-B61C-4857-90F5-63B851F364AB}" type="datetimeFigureOut">
              <a:rPr lang="en-US"/>
            </a:fld>
            <a:endParaRPr lang="en-US" dirty="0"/>
          </a:p>
        </p:txBody>
      </p:sp>
      <p:sp>
        <p:nvSpPr>
          <p:cNvPr id="3" name="页脚占位符 2"/>
          <p:cNvSpPr>
            <a:spLocks noGrp="1"/>
          </p:cNvSpPr>
          <p:nvPr>
            <p:ph type="ftr" sz="quarter" idx="3"/>
          </p:nvPr>
        </p:nvSpPr>
        <p:spPr>
          <a:xfrm>
            <a:off x="812800" y="6248400"/>
            <a:ext cx="7228417" cy="365125"/>
          </a:xfrm>
          <a:prstGeom prst="rect">
            <a:avLst/>
          </a:prstGeom>
        </p:spPr>
        <p:txBody>
          <a:bodyPr vert="horz" anchor="ctr"/>
          <a:lstStyle>
            <a:lvl1pPr algn="r" eaLnBrk="1" latinLnBrk="0" hangingPunct="1">
              <a:defRPr kumimoji="0" sz="1400">
                <a:solidFill>
                  <a:schemeClr val="tx2"/>
                </a:solidFill>
              </a:defRPr>
            </a:lvl1pPr>
          </a:lstStyle>
          <a:p>
            <a:pPr>
              <a:defRPr/>
            </a:pPr>
            <a:r>
              <a:rPr lang="en-US" altLang="zh-CN" dirty="0" smtClean="0"/>
              <a:t> chapter_5</a:t>
            </a:r>
            <a:endParaRPr lang="en-US" altLang="zh-CN" dirty="0"/>
          </a:p>
        </p:txBody>
      </p:sp>
      <p:sp>
        <p:nvSpPr>
          <p:cNvPr id="7" name="矩形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矩形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矩形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3" name="灯片编号占位符 22"/>
          <p:cNvSpPr>
            <a:spLocks noGrp="1"/>
          </p:cNvSpPr>
          <p:nvPr>
            <p:ph type="sldNum" sz="quarter" idx="4"/>
          </p:nvPr>
        </p:nvSpPr>
        <p:spPr>
          <a:xfrm>
            <a:off x="0" y="1271588"/>
            <a:ext cx="711200" cy="244475"/>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1E1C1081-16A8-43AF-B79F-77D7ECFF662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2pPr>
      <a:lvl3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3pPr>
      <a:lvl4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4pPr>
      <a:lvl5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6pPr>
      <a:lvl7pPr marL="9144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7pPr>
      <a:lvl8pPr marL="13716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8pPr>
      <a:lvl9pPr marL="18288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2.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hyperlink" Target="&#31532;&#20845;&#31456;&#27979;&#35797;/&#38754;&#21521;&#23545;&#35937;&#21333;&#20803;&#27979;&#35797;&#20030;&#20363;.mp4" TargetMode="External"/></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3.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4.bin"/></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5.bin"/></Relationships>
</file>

<file path=ppt/slides/_rels/slide79.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7.emf"/><Relationship Id="rId7" Type="http://schemas.openxmlformats.org/officeDocument/2006/relationships/oleObject" Target="../embeddings/oleObject9.bin"/><Relationship Id="rId6" Type="http://schemas.openxmlformats.org/officeDocument/2006/relationships/image" Target="../media/image16.emf"/><Relationship Id="rId5" Type="http://schemas.openxmlformats.org/officeDocument/2006/relationships/oleObject" Target="../embeddings/oleObject8.bin"/><Relationship Id="rId4" Type="http://schemas.openxmlformats.org/officeDocument/2006/relationships/image" Target="../media/image15.emf"/><Relationship Id="rId3" Type="http://schemas.openxmlformats.org/officeDocument/2006/relationships/oleObject" Target="../embeddings/oleObject7.bin"/><Relationship Id="rId2" Type="http://schemas.openxmlformats.org/officeDocument/2006/relationships/image" Target="../media/image14.emf"/><Relationship Id="rId15" Type="http://schemas.openxmlformats.org/officeDocument/2006/relationships/notesSlide" Target="../notesSlides/notesSlide20.xml"/><Relationship Id="rId14" Type="http://schemas.openxmlformats.org/officeDocument/2006/relationships/vmlDrawing" Target="../drawings/vmlDrawing6.vml"/><Relationship Id="rId13" Type="http://schemas.openxmlformats.org/officeDocument/2006/relationships/slideLayout" Target="../slideLayouts/slideLayout7.xml"/><Relationship Id="rId12" Type="http://schemas.openxmlformats.org/officeDocument/2006/relationships/image" Target="../media/image19.emf"/><Relationship Id="rId11" Type="http://schemas.openxmlformats.org/officeDocument/2006/relationships/oleObject" Target="../embeddings/oleObject11.bin"/><Relationship Id="rId10" Type="http://schemas.openxmlformats.org/officeDocument/2006/relationships/image" Target="../media/image18.e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23.emf"/><Relationship Id="rId7" Type="http://schemas.openxmlformats.org/officeDocument/2006/relationships/oleObject" Target="../embeddings/oleObject15.bin"/><Relationship Id="rId6" Type="http://schemas.openxmlformats.org/officeDocument/2006/relationships/image" Target="../media/image22.emf"/><Relationship Id="rId5" Type="http://schemas.openxmlformats.org/officeDocument/2006/relationships/oleObject" Target="../embeddings/oleObject14.bin"/><Relationship Id="rId4" Type="http://schemas.openxmlformats.org/officeDocument/2006/relationships/image" Target="../media/image21.emf"/><Relationship Id="rId3" Type="http://schemas.openxmlformats.org/officeDocument/2006/relationships/oleObject" Target="../embeddings/oleObject13.bin"/><Relationship Id="rId2" Type="http://schemas.openxmlformats.org/officeDocument/2006/relationships/image" Target="../media/image20.emf"/><Relationship Id="rId14" Type="http://schemas.openxmlformats.org/officeDocument/2006/relationships/vmlDrawing" Target="../drawings/vmlDrawing7.vml"/><Relationship Id="rId13" Type="http://schemas.openxmlformats.org/officeDocument/2006/relationships/slideLayout" Target="../slideLayouts/slideLayout7.xml"/><Relationship Id="rId12" Type="http://schemas.openxmlformats.org/officeDocument/2006/relationships/image" Target="../media/image25.emf"/><Relationship Id="rId11" Type="http://schemas.openxmlformats.org/officeDocument/2006/relationships/oleObject" Target="../embeddings/oleObject17.bin"/><Relationship Id="rId10" Type="http://schemas.openxmlformats.org/officeDocument/2006/relationships/image" Target="../media/image24.emf"/><Relationship Id="rId1" Type="http://schemas.openxmlformats.org/officeDocument/2006/relationships/oleObject" Target="../embeddings/oleObject12.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oleObject" Target="../embeddings/oleObject18.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73985" y="2032635"/>
            <a:ext cx="7580630" cy="1828800"/>
          </a:xfrm>
        </p:spPr>
        <p:txBody>
          <a:bodyPr/>
          <a:lstStyle/>
          <a:p>
            <a:r>
              <a:rPr lang="zh-CN" altLang="en-US" sz="5400" b="1"/>
              <a:t>第六章 软件项目的测试</a:t>
            </a:r>
            <a:endParaRPr lang="zh-CN" altLang="en-US" sz="5400" b="1"/>
          </a:p>
        </p:txBody>
      </p:sp>
      <p:sp>
        <p:nvSpPr>
          <p:cNvPr id="3" name="副标题 2"/>
          <p:cNvSpPr>
            <a:spLocks noGrp="1"/>
          </p:cNvSpPr>
          <p:nvPr>
            <p:ph type="subTitle"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a:t> chapter__2</a:t>
            </a:r>
            <a:endParaRPr lang="en-US" altLang="zh-CN"/>
          </a:p>
        </p:txBody>
      </p:sp>
      <p:sp>
        <p:nvSpPr>
          <p:cNvPr id="5" name="灯片编号占位符 4"/>
          <p:cNvSpPr>
            <a:spLocks noGrp="1"/>
          </p:cNvSpPr>
          <p:nvPr>
            <p:ph type="sldNum" sz="quarter" idx="12"/>
          </p:nvPr>
        </p:nvSpPr>
        <p:spPr/>
        <p:txBody>
          <a:bodyPr/>
          <a:lstStyle/>
          <a:p>
            <a:pPr>
              <a:defRPr/>
            </a:pPr>
            <a:fld id="{AD87F1D9-1E77-4D7B-B9B3-6A0794A12CA9}" type="slidenum">
              <a:rPr lang="en-US" altLang="zh-CN"/>
            </a:fld>
            <a:endParaRPr lang="en-US" altLang="zh-CN"/>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3"/>
          <p:cNvSpPr txBox="1">
            <a:spLocks noGrp="1"/>
          </p:cNvSpPr>
          <p:nvPr>
            <p:ph type="ftr" sz="quarter" idx="11"/>
          </p:nvPr>
        </p:nvSpPr>
        <p:spPr>
          <a:xfrm>
            <a:off x="7620000" y="6248400"/>
            <a:ext cx="2667000" cy="365125"/>
          </a:xfrm>
          <a:noFill/>
          <a:ln>
            <a:noFill/>
          </a:ln>
        </p:spPr>
        <p:txBody>
          <a:bodyPr anchor="ctr"/>
          <a:lstStyle/>
          <a:p>
            <a:pPr marL="0" indent="0" eaLnBrk="1" hangingPunct="1">
              <a:spcBef>
                <a:spcPct val="0"/>
              </a:spcBef>
              <a:buClrTx/>
              <a:buSzTx/>
              <a:buFontTx/>
              <a:buNone/>
            </a:pPr>
            <a:r>
              <a:rPr lang="en-US" altLang="zh-CN" sz="1400" dirty="0">
                <a:solidFill>
                  <a:schemeClr val="tx2"/>
                </a:solidFill>
                <a:latin typeface="Arial Narrow" panose="020B0606020202030204" pitchFamily="34" charset="0"/>
                <a:ea typeface="宋体" panose="02010600030101010101" pitchFamily="2" charset="-122"/>
              </a:rPr>
              <a:t> chapter__7</a:t>
            </a:r>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24579" name="Rectangle 2"/>
          <p:cNvSpPr>
            <a:spLocks noGrp="1"/>
          </p:cNvSpPr>
          <p:nvPr>
            <p:ph type="title"/>
          </p:nvPr>
        </p:nvSpPr>
        <p:spPr/>
        <p:txBody>
          <a:bodyPr vert="horz" wrap="square" lIns="91440" tIns="45720" rIns="91440" bIns="45720" anchor="t"/>
          <a:lstStyle/>
          <a:p>
            <a:r>
              <a:rPr lang="zh-CN" altLang="en-US" dirty="0"/>
              <a:t>逻辑覆盖测试</a:t>
            </a:r>
            <a:endParaRPr lang="zh-CN" altLang="en-US" dirty="0"/>
          </a:p>
        </p:txBody>
      </p:sp>
      <p:sp>
        <p:nvSpPr>
          <p:cNvPr id="741379" name="Rectangle 3"/>
          <p:cNvSpPr>
            <a:spLocks noGrp="1"/>
          </p:cNvSpPr>
          <p:nvPr>
            <p:ph sz="quarter" idx="1"/>
          </p:nvPr>
        </p:nvSpPr>
        <p:spPr>
          <a:xfrm>
            <a:off x="1774825" y="1849120"/>
            <a:ext cx="8153400" cy="4291330"/>
          </a:xfrm>
          <a:ln w="28575">
            <a:solidFill>
              <a:srgbClr val="0070C0">
                <a:alpha val="100000"/>
              </a:srgbClr>
            </a:solidFill>
            <a:miter lim="800000"/>
          </a:ln>
        </p:spPr>
        <p:txBody>
          <a:bodyPr vert="horz" wrap="square" lIns="91440" tIns="45720" rIns="91440" bIns="45720" anchor="t"/>
          <a:lstStyle/>
          <a:p>
            <a:pPr marL="0" indent="0">
              <a:lnSpc>
                <a:spcPct val="150000"/>
              </a:lnSpc>
              <a:buNone/>
            </a:pPr>
            <a:r>
              <a:rPr lang="en-US" altLang="zh-CN" sz="3200" dirty="0"/>
              <a:t>6.3.1 </a:t>
            </a:r>
            <a:r>
              <a:rPr lang="zh-CN" altLang="en-US" sz="3200" dirty="0"/>
              <a:t>语句覆盖</a:t>
            </a:r>
            <a:endParaRPr lang="zh-CN" altLang="en-US" sz="3200" dirty="0"/>
          </a:p>
          <a:p>
            <a:pPr marL="0" indent="0">
              <a:lnSpc>
                <a:spcPct val="150000"/>
              </a:lnSpc>
              <a:buNone/>
            </a:pPr>
            <a:r>
              <a:rPr lang="en-US" altLang="zh-CN" sz="3200" dirty="0"/>
              <a:t>6.3.2 </a:t>
            </a:r>
            <a:r>
              <a:rPr lang="zh-CN" altLang="en-US" sz="3200" dirty="0"/>
              <a:t>判定覆盖</a:t>
            </a:r>
            <a:endParaRPr lang="zh-CN" altLang="en-US" sz="3200" dirty="0"/>
          </a:p>
          <a:p>
            <a:pPr marL="0" indent="0">
              <a:lnSpc>
                <a:spcPct val="150000"/>
              </a:lnSpc>
              <a:buNone/>
            </a:pPr>
            <a:r>
              <a:rPr lang="en-US" altLang="zh-CN" sz="3200" dirty="0"/>
              <a:t>6.3.3 </a:t>
            </a:r>
            <a:r>
              <a:rPr lang="zh-CN" altLang="en-US" sz="3200" dirty="0"/>
              <a:t>条件覆盖</a:t>
            </a:r>
            <a:endParaRPr lang="zh-CN" altLang="en-US" sz="3200" dirty="0"/>
          </a:p>
          <a:p>
            <a:pPr marL="0" indent="0">
              <a:lnSpc>
                <a:spcPct val="150000"/>
              </a:lnSpc>
              <a:buNone/>
            </a:pPr>
            <a:r>
              <a:rPr lang="en-US" altLang="zh-CN" sz="3200" dirty="0"/>
              <a:t>6.3.4 </a:t>
            </a:r>
            <a:r>
              <a:rPr lang="zh-CN" altLang="en-US" sz="3200" dirty="0"/>
              <a:t>判定</a:t>
            </a:r>
            <a:r>
              <a:rPr lang="en-US" altLang="zh-CN" sz="3200" dirty="0"/>
              <a:t>/</a:t>
            </a:r>
            <a:r>
              <a:rPr lang="zh-CN" altLang="en-US" sz="3200" dirty="0"/>
              <a:t>条件覆盖</a:t>
            </a:r>
            <a:endParaRPr lang="zh-CN" altLang="en-US" sz="3200" dirty="0"/>
          </a:p>
          <a:p>
            <a:pPr marL="0" indent="0">
              <a:lnSpc>
                <a:spcPct val="150000"/>
              </a:lnSpc>
              <a:buNone/>
            </a:pPr>
            <a:r>
              <a:rPr lang="en-US" altLang="zh-CN" sz="3200" dirty="0"/>
              <a:t>6.3.5 </a:t>
            </a:r>
            <a:r>
              <a:rPr lang="zh-CN" altLang="en-US" sz="3200" dirty="0"/>
              <a:t>条件组合覆盖</a:t>
            </a:r>
            <a:endParaRPr lang="zh-CN" altLang="en-US" sz="3200" dirty="0"/>
          </a:p>
          <a:p>
            <a:pPr marL="0" indent="0">
              <a:lnSpc>
                <a:spcPct val="80000"/>
              </a:lnSpc>
              <a:buNone/>
            </a:pPr>
            <a:endParaRPr lang="en-US" altLang="zh-CN" sz="32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1379">
                                            <p:bg/>
                                          </p:spTgt>
                                        </p:tgtEl>
                                        <p:attrNameLst>
                                          <p:attrName>style.visibility</p:attrName>
                                        </p:attrNameLst>
                                      </p:cBhvr>
                                      <p:to>
                                        <p:strVal val="visible"/>
                                      </p:to>
                                    </p:set>
                                    <p:animEffect transition="in" filter="box(in)">
                                      <p:cBhvr>
                                        <p:cTn id="7" dur="500"/>
                                        <p:tgtEl>
                                          <p:spTgt spid="741379">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41379">
                                            <p:txEl>
                                              <p:pRg st="0" end="0"/>
                                            </p:txEl>
                                          </p:spTgt>
                                        </p:tgtEl>
                                        <p:attrNameLst>
                                          <p:attrName>style.visibility</p:attrName>
                                        </p:attrNameLst>
                                      </p:cBhvr>
                                      <p:to>
                                        <p:strVal val="visible"/>
                                      </p:to>
                                    </p:set>
                                    <p:animEffect transition="in" filter="box(in)">
                                      <p:cBhvr>
                                        <p:cTn id="12" dur="500"/>
                                        <p:tgtEl>
                                          <p:spTgt spid="7413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41379">
                                            <p:txEl>
                                              <p:pRg st="1" end="1"/>
                                            </p:txEl>
                                          </p:spTgt>
                                        </p:tgtEl>
                                        <p:attrNameLst>
                                          <p:attrName>style.visibility</p:attrName>
                                        </p:attrNameLst>
                                      </p:cBhvr>
                                      <p:to>
                                        <p:strVal val="visible"/>
                                      </p:to>
                                    </p:set>
                                    <p:animEffect transition="in" filter="box(in)">
                                      <p:cBhvr>
                                        <p:cTn id="17" dur="500"/>
                                        <p:tgtEl>
                                          <p:spTgt spid="7413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41379">
                                            <p:txEl>
                                              <p:pRg st="2" end="2"/>
                                            </p:txEl>
                                          </p:spTgt>
                                        </p:tgtEl>
                                        <p:attrNameLst>
                                          <p:attrName>style.visibility</p:attrName>
                                        </p:attrNameLst>
                                      </p:cBhvr>
                                      <p:to>
                                        <p:strVal val="visible"/>
                                      </p:to>
                                    </p:set>
                                    <p:animEffect transition="in" filter="box(in)">
                                      <p:cBhvr>
                                        <p:cTn id="22" dur="500"/>
                                        <p:tgtEl>
                                          <p:spTgt spid="7413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41379">
                                            <p:txEl>
                                              <p:pRg st="3" end="3"/>
                                            </p:txEl>
                                          </p:spTgt>
                                        </p:tgtEl>
                                        <p:attrNameLst>
                                          <p:attrName>style.visibility</p:attrName>
                                        </p:attrNameLst>
                                      </p:cBhvr>
                                      <p:to>
                                        <p:strVal val="visible"/>
                                      </p:to>
                                    </p:set>
                                    <p:animEffect transition="in" filter="box(in)">
                                      <p:cBhvr>
                                        <p:cTn id="27" dur="500"/>
                                        <p:tgtEl>
                                          <p:spTgt spid="74137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41379">
                                            <p:txEl>
                                              <p:pRg st="4" end="4"/>
                                            </p:txEl>
                                          </p:spTgt>
                                        </p:tgtEl>
                                        <p:attrNameLst>
                                          <p:attrName>style.visibility</p:attrName>
                                        </p:attrNameLst>
                                      </p:cBhvr>
                                      <p:to>
                                        <p:strVal val="visible"/>
                                      </p:to>
                                    </p:set>
                                    <p:animEffect transition="in" filter="box(in)">
                                      <p:cBhvr>
                                        <p:cTn id="32" dur="500"/>
                                        <p:tgtEl>
                                          <p:spTgt spid="741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9" grpId="0" animBg="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3" descr="rj81"/>
          <p:cNvPicPr>
            <a:picLocks noChangeAspect="1" noChangeArrowheads="1"/>
          </p:cNvPicPr>
          <p:nvPr/>
        </p:nvPicPr>
        <p:blipFill>
          <a:blip r:embed="rId1" cstate="print"/>
          <a:srcRect/>
          <a:stretch>
            <a:fillRect/>
          </a:stretch>
        </p:blipFill>
        <p:spPr bwMode="auto">
          <a:xfrm>
            <a:off x="6689090" y="833755"/>
            <a:ext cx="5215255" cy="5500370"/>
          </a:xfrm>
          <a:prstGeom prst="rect">
            <a:avLst/>
          </a:prstGeom>
          <a:noFill/>
          <a:ln w="9525">
            <a:noFill/>
            <a:miter lim="800000"/>
            <a:headEnd/>
            <a:tailEnd/>
          </a:ln>
        </p:spPr>
      </p:pic>
      <p:sp>
        <p:nvSpPr>
          <p:cNvPr id="75781" name="Rectangle 6"/>
          <p:cNvSpPr>
            <a:spLocks noChangeArrowheads="1"/>
          </p:cNvSpPr>
          <p:nvPr/>
        </p:nvSpPr>
        <p:spPr bwMode="auto">
          <a:xfrm flipH="1">
            <a:off x="6726238" y="549275"/>
            <a:ext cx="449262" cy="314325"/>
          </a:xfrm>
          <a:prstGeom prst="rect">
            <a:avLst/>
          </a:prstGeom>
          <a:noFill/>
          <a:ln w="9525">
            <a:noFill/>
            <a:miter lim="800000"/>
          </a:ln>
        </p:spPr>
        <p:txBody>
          <a:bodyPr wrap="none" anchor="ctr"/>
          <a:lstStyle/>
          <a:p>
            <a:pPr eaLnBrk="0" hangingPunct="0">
              <a:spcBef>
                <a:spcPct val="20000"/>
              </a:spcBef>
              <a:buClr>
                <a:schemeClr val="accent1"/>
              </a:buClr>
              <a:buSzPct val="65000"/>
              <a:buFont typeface="Wingdings" panose="05000000000000000000" pitchFamily="2" charset="2"/>
              <a:buChar char="n"/>
            </a:pPr>
            <a:endParaRPr lang="zh-CN" altLang="en-US"/>
          </a:p>
        </p:txBody>
      </p:sp>
      <p:sp>
        <p:nvSpPr>
          <p:cNvPr id="6" name="矩形 5"/>
          <p:cNvSpPr/>
          <p:nvPr/>
        </p:nvSpPr>
        <p:spPr>
          <a:xfrm>
            <a:off x="522605" y="1727835"/>
            <a:ext cx="5967730" cy="155575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solidFill>
                  <a:schemeClr val="tx1"/>
                </a:solidFill>
              </a:rPr>
              <a:t>本模块流程图如右图所示：</a:t>
            </a:r>
            <a:endParaRPr lang="en-US" altLang="zh-CN" sz="2800" b="1" dirty="0" smtClean="0">
              <a:solidFill>
                <a:schemeClr val="tx1"/>
              </a:solidFill>
            </a:endParaRPr>
          </a:p>
          <a:p>
            <a:r>
              <a:rPr lang="en-US" altLang="zh-CN" sz="2800" b="1" dirty="0" smtClean="0">
                <a:solidFill>
                  <a:schemeClr val="tx1"/>
                </a:solidFill>
              </a:rPr>
              <a:t>1</a:t>
            </a:r>
            <a:r>
              <a:rPr lang="zh-CN" altLang="en-US" sz="2800" b="1" dirty="0" smtClean="0">
                <a:solidFill>
                  <a:schemeClr val="tx1"/>
                </a:solidFill>
              </a:rPr>
              <a:t>、模块输入数据：</a:t>
            </a:r>
            <a:r>
              <a:rPr lang="en-US" altLang="zh-CN" sz="2800" b="1" dirty="0" smtClean="0">
                <a:solidFill>
                  <a:schemeClr val="tx1"/>
                </a:solidFill>
              </a:rPr>
              <a:t>A,B,X</a:t>
            </a:r>
            <a:r>
              <a:rPr lang="zh-CN" altLang="en-US" sz="2800" b="1" dirty="0" smtClean="0">
                <a:solidFill>
                  <a:schemeClr val="tx1"/>
                </a:solidFill>
              </a:rPr>
              <a:t>。均为</a:t>
            </a:r>
            <a:r>
              <a:rPr lang="en-US" altLang="zh-CN" sz="2800" b="1" dirty="0" err="1" smtClean="0">
                <a:solidFill>
                  <a:schemeClr val="tx1"/>
                </a:solidFill>
              </a:rPr>
              <a:t>int</a:t>
            </a:r>
            <a:endParaRPr lang="en-US" altLang="zh-CN" sz="2800" b="1" dirty="0" smtClean="0">
              <a:solidFill>
                <a:schemeClr val="tx1"/>
              </a:solidFill>
            </a:endParaRPr>
          </a:p>
          <a:p>
            <a:r>
              <a:rPr lang="en-US" altLang="zh-CN" sz="2800" b="1" dirty="0" smtClean="0">
                <a:solidFill>
                  <a:schemeClr val="tx1"/>
                </a:solidFill>
              </a:rPr>
              <a:t>2</a:t>
            </a:r>
            <a:r>
              <a:rPr lang="zh-CN" altLang="en-US" sz="2800" b="1" dirty="0" smtClean="0">
                <a:solidFill>
                  <a:schemeClr val="tx1"/>
                </a:solidFill>
              </a:rPr>
              <a:t>、模块输出数据：</a:t>
            </a:r>
            <a:r>
              <a:rPr lang="en-US" altLang="zh-CN" sz="2800" b="1" dirty="0" smtClean="0">
                <a:solidFill>
                  <a:schemeClr val="tx1"/>
                </a:solidFill>
              </a:rPr>
              <a:t>X</a:t>
            </a:r>
            <a:endParaRPr lang="zh-CN" altLang="en-US" sz="2800" b="1"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3"/>
          <p:cNvSpPr txBox="1">
            <a:spLocks noGrp="1"/>
          </p:cNvSpPr>
          <p:nvPr>
            <p:ph type="ftr" sz="quarter" idx="11"/>
          </p:nvPr>
        </p:nvSpPr>
        <p:spPr>
          <a:xfrm>
            <a:off x="7620000" y="6248400"/>
            <a:ext cx="2667000" cy="365125"/>
          </a:xfrm>
          <a:noFill/>
          <a:ln>
            <a:noFill/>
          </a:ln>
        </p:spPr>
        <p:txBody>
          <a:bodyPr anchor="ctr"/>
          <a:lstStyle/>
          <a:p>
            <a:pPr marL="0" indent="0" eaLnBrk="1" hangingPunct="1">
              <a:spcBef>
                <a:spcPct val="0"/>
              </a:spcBef>
              <a:buClrTx/>
              <a:buSzTx/>
              <a:buFontTx/>
              <a:buNone/>
            </a:pPr>
            <a:r>
              <a:rPr lang="en-US" altLang="zh-CN" sz="1400" dirty="0">
                <a:solidFill>
                  <a:schemeClr val="tx2"/>
                </a:solidFill>
                <a:latin typeface="Arial Narrow" panose="020B0606020202030204" pitchFamily="34" charset="0"/>
                <a:ea typeface="宋体" panose="02010600030101010101" pitchFamily="2" charset="-122"/>
              </a:rPr>
              <a:t> chapter__7</a:t>
            </a:r>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25603" name="Rectangle 2"/>
          <p:cNvSpPr>
            <a:spLocks noGrp="1"/>
          </p:cNvSpPr>
          <p:nvPr>
            <p:ph type="title"/>
          </p:nvPr>
        </p:nvSpPr>
        <p:spPr/>
        <p:txBody>
          <a:bodyPr vert="horz" wrap="square" lIns="91440" tIns="45720" rIns="91440" bIns="45720" anchor="t"/>
          <a:lstStyle/>
          <a:p>
            <a:r>
              <a:rPr lang="en-US" altLang="zh-CN" sz="4000" b="1" dirty="0"/>
              <a:t>6.3.1 </a:t>
            </a:r>
            <a:r>
              <a:rPr lang="zh-CN" altLang="en-US" sz="4000" b="1" dirty="0"/>
              <a:t>语句覆盖</a:t>
            </a:r>
            <a:endParaRPr lang="zh-CN" altLang="en-US" sz="4000" b="1" dirty="0"/>
          </a:p>
        </p:txBody>
      </p:sp>
      <p:sp>
        <p:nvSpPr>
          <p:cNvPr id="25604" name="Rectangle 3"/>
          <p:cNvSpPr>
            <a:spLocks noGrp="1"/>
          </p:cNvSpPr>
          <p:nvPr>
            <p:ph sz="quarter" idx="1"/>
          </p:nvPr>
        </p:nvSpPr>
        <p:spPr>
          <a:xfrm>
            <a:off x="816610" y="1600200"/>
            <a:ext cx="5386070" cy="4060825"/>
          </a:xfrm>
        </p:spPr>
        <p:txBody>
          <a:bodyPr vert="horz" wrap="square" lIns="91440" tIns="45720" rIns="91440" bIns="45720" anchor="t"/>
          <a:lstStyle/>
          <a:p>
            <a:pPr>
              <a:buFont typeface="Monotype Sorts" charset="0"/>
              <a:buNone/>
            </a:pPr>
            <a:r>
              <a:rPr lang="en-US" altLang="zh-CN" sz="3200" dirty="0"/>
              <a:t>  </a:t>
            </a:r>
            <a:r>
              <a:rPr lang="zh-CN" altLang="en-US" sz="3200" dirty="0"/>
              <a:t>选择足够的测试用例，使得程序中</a:t>
            </a:r>
            <a:r>
              <a:rPr lang="zh-CN" altLang="en-US" sz="3200" b="1" dirty="0">
                <a:solidFill>
                  <a:srgbClr val="C00000"/>
                </a:solidFill>
              </a:rPr>
              <a:t>每一条可执行语句</a:t>
            </a:r>
            <a:r>
              <a:rPr lang="zh-CN" altLang="en-US" sz="3200" dirty="0">
                <a:solidFill>
                  <a:srgbClr val="C00000"/>
                </a:solidFill>
              </a:rPr>
              <a:t>至少被执行一次</a:t>
            </a:r>
            <a:r>
              <a:rPr lang="zh-CN" altLang="en-US" sz="3200" dirty="0"/>
              <a:t>。</a:t>
            </a:r>
            <a:endParaRPr lang="zh-CN" altLang="en-US" sz="3200" dirty="0"/>
          </a:p>
          <a:p>
            <a:pPr>
              <a:buChar char=""/>
            </a:pPr>
            <a:endParaRPr lang="zh-CN" altLang="en-US" sz="3200" dirty="0"/>
          </a:p>
          <a:p>
            <a:pPr>
              <a:buFont typeface="Monotype Sorts" charset="0"/>
              <a:buNone/>
            </a:pPr>
            <a:endParaRPr lang="zh-CN" altLang="en-US" sz="2000" dirty="0"/>
          </a:p>
        </p:txBody>
      </p:sp>
      <p:sp>
        <p:nvSpPr>
          <p:cNvPr id="51202" name="Rectangle 2"/>
          <p:cNvSpPr>
            <a:spLocks noGrp="1" noChangeArrowheads="1"/>
          </p:cNvSpPr>
          <p:nvPr/>
        </p:nvSpPr>
        <p:spPr>
          <a:xfrm>
            <a:off x="680720" y="3282315"/>
            <a:ext cx="5799455" cy="3502660"/>
          </a:xfrm>
          <a:prstGeom prst="rect">
            <a:avLst/>
          </a:prstGeom>
          <a:noFill/>
          <a:ln>
            <a:noFill/>
          </a:ln>
        </p:spPr>
        <p:txBody>
          <a:bodyPr vert="horz" wrap="square" lIns="91440" tIns="45720" rIns="91440" bIns="45720" numCol="1" anchor="t" anchorCtr="0" compatLnSpc="1"/>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None/>
            </a:pPr>
            <a:endParaRPr lang="zh-CN" altLang="en-US" sz="2800" b="1" dirty="0" smtClean="0">
              <a:latin typeface="Times New Roman" panose="02020603050405020304" pitchFamily="18" charset="0"/>
            </a:endParaRPr>
          </a:p>
          <a:p>
            <a:pPr eaLnBrk="1" hangingPunct="1"/>
            <a:r>
              <a:rPr lang="zh-CN" altLang="en-US" sz="2800" b="1" dirty="0" smtClean="0">
                <a:latin typeface="Times New Roman" panose="02020603050405020304" pitchFamily="18" charset="0"/>
              </a:rPr>
              <a:t>分析：</a:t>
            </a:r>
            <a:endParaRPr lang="zh-CN" altLang="en-US" sz="2800" b="1" dirty="0" smtClean="0">
              <a:latin typeface="Times New Roman" panose="02020603050405020304" pitchFamily="18" charset="0"/>
            </a:endParaRPr>
          </a:p>
          <a:p>
            <a:pPr eaLnBrk="1" hangingPunct="1">
              <a:buFont typeface="Wingdings" panose="05000000000000000000" pitchFamily="2" charset="2"/>
              <a:buNone/>
            </a:pPr>
            <a:r>
              <a:rPr lang="zh-CN" altLang="en-US" sz="2800" b="1" dirty="0" smtClean="0">
                <a:latin typeface="Times New Roman" panose="02020603050405020304" pitchFamily="18" charset="0"/>
              </a:rPr>
              <a:t>    执行语句</a:t>
            </a:r>
            <a:r>
              <a:rPr lang="en-US" altLang="zh-CN" sz="2800" b="1" dirty="0" err="1" smtClean="0">
                <a:latin typeface="Times New Roman" panose="02020603050405020304" pitchFamily="18" charset="0"/>
              </a:rPr>
              <a:t>sacbed</a:t>
            </a:r>
            <a:endParaRPr lang="zh-CN" altLang="en-US" sz="2800" b="1" dirty="0" smtClean="0">
              <a:latin typeface="Times New Roman" panose="02020603050405020304" pitchFamily="18" charset="0"/>
            </a:endParaRPr>
          </a:p>
          <a:p>
            <a:pPr eaLnBrk="1" hangingPunct="1"/>
            <a:r>
              <a:rPr lang="zh-CN" altLang="en-US" sz="2800" b="1" dirty="0" smtClean="0">
                <a:latin typeface="Times New Roman" panose="02020603050405020304" pitchFamily="18" charset="0"/>
              </a:rPr>
              <a:t>测试用例：</a:t>
            </a:r>
            <a:endParaRPr lang="zh-CN" altLang="en-US" sz="2800" b="1" dirty="0" smtClean="0">
              <a:latin typeface="Times New Roman" panose="02020603050405020304" pitchFamily="18" charset="0"/>
            </a:endParaRPr>
          </a:p>
          <a:p>
            <a:pPr eaLnBrk="1" hangingPunct="1">
              <a:buFont typeface="Wingdings" panose="05000000000000000000" pitchFamily="2" charset="2"/>
              <a:buNone/>
            </a:pPr>
            <a:r>
              <a:rPr lang="en-US" altLang="zh-CN" sz="2800" b="1" dirty="0" smtClean="0">
                <a:latin typeface="Times New Roman" panose="02020603050405020304" pitchFamily="18" charset="0"/>
              </a:rPr>
              <a:t>    A</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2</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B</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0</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X</a:t>
            </a:r>
            <a:r>
              <a:rPr lang="zh-CN" altLang="en-US" sz="2800" b="1" dirty="0" smtClean="0">
                <a:latin typeface="Times New Roman" panose="02020603050405020304" pitchFamily="18" charset="0"/>
              </a:rPr>
              <a:t>＝任意实数</a:t>
            </a:r>
            <a:endParaRPr lang="en-US" altLang="zh-CN" sz="2800" b="1" dirty="0" smtClean="0">
              <a:latin typeface="Times New Roman" panose="02020603050405020304" pitchFamily="18" charset="0"/>
            </a:endParaRPr>
          </a:p>
          <a:p>
            <a:pPr eaLnBrk="1" hangingPunct="1">
              <a:buFont typeface="Wingdings" panose="05000000000000000000" pitchFamily="2" charset="2"/>
              <a:buNone/>
            </a:pP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覆盖</a:t>
            </a:r>
            <a:r>
              <a:rPr lang="en-US" altLang="zh-CN" sz="2800" b="1" dirty="0" err="1" smtClean="0">
                <a:latin typeface="Times New Roman" panose="02020603050405020304" pitchFamily="18" charset="0"/>
              </a:rPr>
              <a:t>sacbed</a:t>
            </a:r>
            <a:endParaRPr lang="en-US" altLang="zh-CN" sz="2800" b="1" dirty="0" smtClean="0">
              <a:latin typeface="Times New Roman" panose="02020603050405020304" pitchFamily="18" charset="0"/>
            </a:endParaRPr>
          </a:p>
        </p:txBody>
      </p:sp>
      <p:pic>
        <p:nvPicPr>
          <p:cNvPr id="75779" name="Picture 3" descr="rj81"/>
          <p:cNvPicPr>
            <a:picLocks noChangeAspect="1" noChangeArrowheads="1"/>
          </p:cNvPicPr>
          <p:nvPr/>
        </p:nvPicPr>
        <p:blipFill>
          <a:blip r:embed="rId1" cstate="print"/>
          <a:srcRect/>
          <a:stretch>
            <a:fillRect/>
          </a:stretch>
        </p:blipFill>
        <p:spPr bwMode="auto">
          <a:xfrm>
            <a:off x="7796530" y="373380"/>
            <a:ext cx="3890963" cy="4103688"/>
          </a:xfrm>
          <a:prstGeom prst="rect">
            <a:avLst/>
          </a:prstGeom>
          <a:noFill/>
          <a:ln w="9525">
            <a:noFill/>
            <a:miter lim="800000"/>
            <a:headEnd/>
            <a:tailEnd/>
          </a:ln>
        </p:spPr>
      </p:pic>
      <p:sp>
        <p:nvSpPr>
          <p:cNvPr id="71684" name="Rectangle 5"/>
          <p:cNvSpPr>
            <a:spLocks noChangeArrowheads="1"/>
          </p:cNvSpPr>
          <p:nvPr/>
        </p:nvSpPr>
        <p:spPr bwMode="auto">
          <a:xfrm>
            <a:off x="6202363" y="4665663"/>
            <a:ext cx="3422900" cy="1814830"/>
          </a:xfrm>
          <a:prstGeom prst="rect">
            <a:avLst/>
          </a:prstGeom>
          <a:noFill/>
          <a:ln w="9525">
            <a:solidFill>
              <a:srgbClr val="0000FF"/>
            </a:solidFill>
            <a:miter lim="800000"/>
          </a:ln>
        </p:spPr>
        <p:txBody>
          <a:bodyPr wrap="square">
            <a:spAutoFit/>
          </a:bodyPr>
          <a:lstStyle/>
          <a:p>
            <a:r>
              <a:rPr kumimoji="1" lang="en-US" altLang="zh-CN" sz="2800" b="1" dirty="0">
                <a:solidFill>
                  <a:srgbClr val="000000"/>
                </a:solidFill>
              </a:rPr>
              <a:t>IF  (</a:t>
            </a:r>
            <a:r>
              <a:rPr kumimoji="1" lang="en-US" altLang="zh-CN" sz="2800" b="1" dirty="0" smtClean="0"/>
              <a:t>A&gt;1</a:t>
            </a:r>
            <a:r>
              <a:rPr kumimoji="1" lang="en-US" altLang="zh-CN" sz="2800" b="1" dirty="0" smtClean="0">
                <a:solidFill>
                  <a:srgbClr val="C00000"/>
                </a:solidFill>
              </a:rPr>
              <a:t>||</a:t>
            </a:r>
            <a:r>
              <a:rPr kumimoji="1" lang="en-US" altLang="zh-CN" sz="2800" b="1" dirty="0" smtClean="0">
                <a:solidFill>
                  <a:srgbClr val="0033CC"/>
                </a:solidFill>
              </a:rPr>
              <a:t> </a:t>
            </a:r>
            <a:r>
              <a:rPr kumimoji="1" lang="en-US" altLang="zh-CN" sz="2800" b="1" dirty="0"/>
              <a:t>B==0</a:t>
            </a:r>
            <a:r>
              <a:rPr kumimoji="1" lang="en-US" altLang="zh-CN" sz="2800" b="1" dirty="0" smtClean="0">
                <a:solidFill>
                  <a:srgbClr val="000000"/>
                </a:solidFill>
              </a:rPr>
              <a:t>)</a:t>
            </a:r>
            <a:endParaRPr kumimoji="1" lang="en-US" altLang="zh-CN" sz="2800" b="1" dirty="0" smtClean="0">
              <a:solidFill>
                <a:srgbClr val="0000FF"/>
              </a:solidFill>
            </a:endParaRPr>
          </a:p>
          <a:p>
            <a:r>
              <a:rPr kumimoji="1" lang="en-US" altLang="zh-CN" sz="2800" b="1" dirty="0" smtClean="0">
                <a:solidFill>
                  <a:srgbClr val="000000"/>
                </a:solidFill>
              </a:rPr>
              <a:t>     X=X/A;</a:t>
            </a:r>
            <a:endParaRPr kumimoji="1" lang="en-US" altLang="zh-CN" sz="2800" b="1" dirty="0" smtClean="0">
              <a:solidFill>
                <a:srgbClr val="000000"/>
              </a:solidFill>
            </a:endParaRPr>
          </a:p>
          <a:p>
            <a:r>
              <a:rPr kumimoji="1" lang="en-US" altLang="zh-CN" sz="2800" b="1" dirty="0" smtClean="0">
                <a:solidFill>
                  <a:srgbClr val="000000"/>
                </a:solidFill>
              </a:rPr>
              <a:t>IF </a:t>
            </a:r>
            <a:r>
              <a:rPr kumimoji="1" lang="en-US" altLang="zh-CN" sz="2800" b="1" dirty="0">
                <a:solidFill>
                  <a:srgbClr val="000000"/>
                </a:solidFill>
              </a:rPr>
              <a:t>(A==2 ||  X&gt;1)</a:t>
            </a:r>
            <a:r>
              <a:rPr kumimoji="1" lang="en-US" altLang="zh-CN" sz="2800" b="1" dirty="0"/>
              <a:t> </a:t>
            </a:r>
            <a:endParaRPr kumimoji="1" lang="en-US" altLang="zh-CN" sz="2800" b="1" dirty="0"/>
          </a:p>
          <a:p>
            <a:r>
              <a:rPr kumimoji="1" lang="en-US" altLang="zh-CN" sz="2800" b="1" dirty="0">
                <a:solidFill>
                  <a:srgbClr val="000000"/>
                </a:solidFill>
              </a:rPr>
              <a:t>     X=X+1;</a:t>
            </a:r>
            <a:r>
              <a:rPr kumimoji="1" lang="en-US" altLang="zh-CN" sz="2800" b="1" dirty="0"/>
              <a:t> </a:t>
            </a:r>
            <a:endParaRPr kumimoji="1" lang="en-US" altLang="zh-CN"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1684"/>
                                        </p:tgtEl>
                                        <p:attrNameLst>
                                          <p:attrName>style.visibility</p:attrName>
                                        </p:attrNameLst>
                                      </p:cBhvr>
                                      <p:to>
                                        <p:strVal val="visible"/>
                                      </p:to>
                                    </p:set>
                                    <p:anim calcmode="lin" valueType="num">
                                      <p:cBhvr additive="base">
                                        <p:cTn id="27" dur="500" fill="hold"/>
                                        <p:tgtEl>
                                          <p:spTgt spid="71684"/>
                                        </p:tgtEl>
                                        <p:attrNameLst>
                                          <p:attrName>ppt_x</p:attrName>
                                        </p:attrNameLst>
                                      </p:cBhvr>
                                      <p:tavLst>
                                        <p:tav tm="0">
                                          <p:val>
                                            <p:strVal val="#ppt_x"/>
                                          </p:val>
                                        </p:tav>
                                        <p:tav tm="100000">
                                          <p:val>
                                            <p:strVal val="#ppt_x"/>
                                          </p:val>
                                        </p:tav>
                                      </p:tavLst>
                                    </p:anim>
                                    <p:anim calcmode="lin" valueType="num">
                                      <p:cBhvr additive="base">
                                        <p:cTn id="28" dur="500" fill="hold"/>
                                        <p:tgtEl>
                                          <p:spTgt spid="716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P spid="7168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1148080" y="1636395"/>
            <a:ext cx="8362950" cy="5581650"/>
          </a:xfrm>
        </p:spPr>
        <p:txBody>
          <a:bodyPr/>
          <a:lstStyle/>
          <a:p>
            <a:pPr eaLnBrk="1" hangingPunct="1">
              <a:lnSpc>
                <a:spcPct val="110000"/>
              </a:lnSpc>
              <a:buFont typeface="Wingdings" panose="05000000000000000000" pitchFamily="2" charset="2"/>
              <a:buNone/>
            </a:pPr>
            <a:r>
              <a:rPr lang="zh-CN" altLang="en-US" b="1" dirty="0" smtClean="0">
                <a:solidFill>
                  <a:srgbClr val="0000FF"/>
                </a:solidFill>
                <a:latin typeface="Times New Roman" panose="02020603050405020304" pitchFamily="18" charset="0"/>
              </a:rPr>
              <a:t>语句覆盖特点</a:t>
            </a:r>
            <a:r>
              <a:rPr lang="zh-CN" altLang="en-US" b="1" dirty="0" smtClean="0">
                <a:solidFill>
                  <a:schemeClr val="tx2"/>
                </a:solidFill>
                <a:latin typeface="Times New Roman" panose="02020603050405020304" pitchFamily="18" charset="0"/>
              </a:rPr>
              <a:t>：</a:t>
            </a:r>
            <a:endParaRPr lang="zh-CN" altLang="en-US" b="1" dirty="0" smtClean="0">
              <a:solidFill>
                <a:schemeClr val="tx2"/>
              </a:solidFill>
              <a:latin typeface="Times New Roman" panose="02020603050405020304" pitchFamily="18" charset="0"/>
            </a:endParaRPr>
          </a:p>
          <a:p>
            <a:pPr eaLnBrk="1" hangingPunct="1">
              <a:lnSpc>
                <a:spcPct val="110000"/>
              </a:lnSpc>
            </a:pPr>
            <a:r>
              <a:rPr lang="zh-CN" altLang="en-US" b="1" dirty="0" smtClean="0">
                <a:latin typeface="Times New Roman" panose="02020603050405020304" pitchFamily="18" charset="0"/>
              </a:rPr>
              <a:t>语句覆盖对程序的逻辑覆盖很少。</a:t>
            </a:r>
            <a:endParaRPr lang="zh-CN" altLang="en-US" b="1" dirty="0" smtClean="0">
              <a:latin typeface="Times New Roman" panose="02020603050405020304" pitchFamily="18" charset="0"/>
            </a:endParaRPr>
          </a:p>
          <a:p>
            <a:pPr eaLnBrk="1" hangingPunct="1">
              <a:lnSpc>
                <a:spcPct val="110000"/>
              </a:lnSpc>
            </a:pPr>
            <a:r>
              <a:rPr lang="zh-CN" altLang="en-US" b="1" dirty="0" smtClean="0">
                <a:latin typeface="Times New Roman" panose="02020603050405020304" pitchFamily="18" charset="0"/>
              </a:rPr>
              <a:t>语句覆盖</a:t>
            </a:r>
            <a:r>
              <a:rPr lang="zh-CN" altLang="en-US" b="1" dirty="0" smtClean="0">
                <a:solidFill>
                  <a:srgbClr val="0000FF"/>
                </a:solidFill>
                <a:latin typeface="Times New Roman" panose="02020603050405020304" pitchFamily="18" charset="0"/>
              </a:rPr>
              <a:t>不能走过所有支路</a:t>
            </a:r>
            <a:r>
              <a:rPr lang="zh-CN" altLang="en-US" b="1" dirty="0" smtClean="0">
                <a:latin typeface="Times New Roman" panose="02020603050405020304" pitchFamily="18" charset="0"/>
              </a:rPr>
              <a:t>。</a:t>
            </a:r>
            <a:endParaRPr lang="zh-CN" altLang="en-US" b="1" dirty="0" smtClean="0">
              <a:latin typeface="Times New Roman" panose="02020603050405020304" pitchFamily="18" charset="0"/>
            </a:endParaRPr>
          </a:p>
          <a:p>
            <a:pPr eaLnBrk="1" hangingPunct="1">
              <a:lnSpc>
                <a:spcPct val="110000"/>
              </a:lnSpc>
            </a:pPr>
            <a:r>
              <a:rPr lang="zh-CN" altLang="en-US" b="1" dirty="0" smtClean="0">
                <a:latin typeface="Times New Roman" panose="02020603050405020304" pitchFamily="18" charset="0"/>
              </a:rPr>
              <a:t>语句覆盖是很弱的逻辑覆盖标准。</a:t>
            </a:r>
            <a:r>
              <a:rPr lang="zh-CN" altLang="en-US" dirty="0" smtClean="0">
                <a:latin typeface="Times New Roman" panose="02020603050405020304" pitchFamily="18" charset="0"/>
              </a:rPr>
              <a:t> </a:t>
            </a:r>
            <a:endParaRPr lang="zh-CN" altLang="en-US"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3"/>
          <p:cNvSpPr txBox="1">
            <a:spLocks noGrp="1"/>
          </p:cNvSpPr>
          <p:nvPr>
            <p:ph type="ftr" sz="quarter" idx="11"/>
          </p:nvPr>
        </p:nvSpPr>
        <p:spPr>
          <a:xfrm>
            <a:off x="7620000" y="6248400"/>
            <a:ext cx="2667000" cy="365125"/>
          </a:xfrm>
          <a:noFill/>
          <a:ln>
            <a:noFill/>
          </a:ln>
        </p:spPr>
        <p:txBody>
          <a:bodyPr anchor="ctr"/>
          <a:lstStyle/>
          <a:p>
            <a:pPr marL="0" indent="0" eaLnBrk="1" hangingPunct="1">
              <a:spcBef>
                <a:spcPct val="0"/>
              </a:spcBef>
              <a:buClrTx/>
              <a:buSzTx/>
              <a:buFontTx/>
              <a:buNone/>
            </a:pPr>
            <a:r>
              <a:rPr lang="en-US" altLang="zh-CN" sz="1400" dirty="0">
                <a:solidFill>
                  <a:schemeClr val="tx2"/>
                </a:solidFill>
                <a:latin typeface="Arial Narrow" panose="020B0606020202030204" pitchFamily="34" charset="0"/>
                <a:ea typeface="宋体" panose="02010600030101010101" pitchFamily="2" charset="-122"/>
              </a:rPr>
              <a:t> chapter__7</a:t>
            </a:r>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27651" name="灯片编号占位符 4"/>
          <p:cNvSpPr txBox="1">
            <a:spLocks noGrp="1"/>
          </p:cNvSpPr>
          <p:nvPr>
            <p:ph type="sldNum" sz="quarter" idx="12"/>
          </p:nvPr>
        </p:nvSpPr>
        <p:spPr>
          <a:xfrm>
            <a:off x="2133600" y="6248400"/>
            <a:ext cx="5421313" cy="365125"/>
          </a:xfrm>
          <a:noFill/>
          <a:ln>
            <a:noFill/>
          </a:ln>
        </p:spPr>
        <p:txBody>
          <a:bodyPr anchor="ctr"/>
          <a:lstStyle/>
          <a:p>
            <a:pPr marL="0" indent="0" algn="r" eaLnBrk="1" hangingPunct="1">
              <a:spcBef>
                <a:spcPct val="0"/>
              </a:spcBef>
              <a:buClrTx/>
              <a:buSzTx/>
              <a:buFontTx/>
              <a:buNone/>
            </a:pPr>
            <a:fld id="{9A0DB2DC-4C9A-4742-B13C-FB6460FD3503}" type="slidenum">
              <a:rPr lang="en-US" altLang="zh-CN" sz="1400" dirty="0">
                <a:solidFill>
                  <a:schemeClr val="tx2"/>
                </a:solidFill>
                <a:latin typeface="Arial Narrow" panose="020B0606020202030204" pitchFamily="34" charset="0"/>
                <a:ea typeface="宋体" panose="02010600030101010101" pitchFamily="2" charset="-122"/>
              </a:rPr>
            </a:fld>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27652" name="Rectangle 2"/>
          <p:cNvSpPr>
            <a:spLocks noGrp="1"/>
          </p:cNvSpPr>
          <p:nvPr>
            <p:ph type="title"/>
          </p:nvPr>
        </p:nvSpPr>
        <p:spPr/>
        <p:txBody>
          <a:bodyPr vert="horz" wrap="square" lIns="91440" tIns="45720" rIns="91440" bIns="45720" anchor="t"/>
          <a:lstStyle/>
          <a:p>
            <a:r>
              <a:rPr lang="en-US" altLang="zh-CN" sz="4000" b="1" dirty="0"/>
              <a:t>6.3.2 </a:t>
            </a:r>
            <a:r>
              <a:rPr lang="zh-CN" altLang="en-US" sz="4000" b="1" dirty="0"/>
              <a:t>判定覆盖（分支覆盖）</a:t>
            </a:r>
            <a:endParaRPr lang="zh-CN" altLang="en-US" sz="4000" b="1" dirty="0"/>
          </a:p>
        </p:txBody>
      </p:sp>
      <p:sp>
        <p:nvSpPr>
          <p:cNvPr id="27653" name="Rectangle 3"/>
          <p:cNvSpPr>
            <a:spLocks noGrp="1"/>
          </p:cNvSpPr>
          <p:nvPr>
            <p:ph sz="quarter" idx="1"/>
          </p:nvPr>
        </p:nvSpPr>
        <p:spPr>
          <a:xfrm>
            <a:off x="816610" y="1600200"/>
            <a:ext cx="7229475" cy="4495800"/>
          </a:xfrm>
        </p:spPr>
        <p:txBody>
          <a:bodyPr vert="horz" wrap="square" lIns="91440" tIns="45720" rIns="91440" bIns="45720" anchor="t"/>
          <a:lstStyle/>
          <a:p>
            <a:pPr marL="365125" indent="-365125" eaLnBrk="1" hangingPunct="1"/>
            <a:r>
              <a:rPr lang="zh-CN" altLang="en-US" sz="3200" b="1" dirty="0" smtClean="0">
                <a:latin typeface="Times New Roman" panose="02020603050405020304" pitchFamily="18" charset="0"/>
                <a:sym typeface="+mn-ea"/>
              </a:rPr>
              <a:t>含义：不仅每个语句必须至少执行一次，而且</a:t>
            </a:r>
            <a:r>
              <a:rPr lang="zh-CN" altLang="en-US" sz="3200" b="1" dirty="0" smtClean="0">
                <a:solidFill>
                  <a:srgbClr val="0033CC"/>
                </a:solidFill>
                <a:latin typeface="Times New Roman" panose="02020603050405020304" pitchFamily="18" charset="0"/>
                <a:sym typeface="+mn-ea"/>
              </a:rPr>
              <a:t>每个</a:t>
            </a:r>
            <a:r>
              <a:rPr lang="zh-CN" altLang="en-US" sz="3200" b="1" dirty="0" smtClean="0">
                <a:solidFill>
                  <a:srgbClr val="000099"/>
                </a:solidFill>
                <a:latin typeface="Times New Roman" panose="02020603050405020304" pitchFamily="18" charset="0"/>
                <a:sym typeface="+mn-ea"/>
              </a:rPr>
              <a:t>判定</a:t>
            </a:r>
            <a:r>
              <a:rPr lang="zh-CN" altLang="en-US" sz="3200" b="1" dirty="0" smtClean="0">
                <a:solidFill>
                  <a:srgbClr val="0033CC"/>
                </a:solidFill>
                <a:latin typeface="Times New Roman" panose="02020603050405020304" pitchFamily="18" charset="0"/>
                <a:sym typeface="+mn-ea"/>
              </a:rPr>
              <a:t>的每种可能的结果都应该至少执行一次。</a:t>
            </a:r>
            <a:endParaRPr lang="zh-CN" altLang="en-US" sz="3200" b="1" dirty="0" smtClean="0">
              <a:solidFill>
                <a:srgbClr val="0033CC"/>
              </a:solidFill>
              <a:latin typeface="Times New Roman" panose="02020603050405020304" pitchFamily="18" charset="0"/>
            </a:endParaRPr>
          </a:p>
          <a:p>
            <a:pPr marL="365125" indent="-365125" eaLnBrk="1" hangingPunct="1"/>
            <a:r>
              <a:rPr lang="zh-CN" altLang="en-US" sz="3200" b="1" dirty="0" smtClean="0">
                <a:latin typeface="Times New Roman" panose="02020603050405020304" pitchFamily="18" charset="0"/>
                <a:sym typeface="+mn-ea"/>
              </a:rPr>
              <a:t>所有判定分支：</a:t>
            </a:r>
            <a:endParaRPr lang="zh-CN" altLang="en-US" sz="3200" b="1" dirty="0" smtClean="0">
              <a:latin typeface="Times New Roman" panose="02020603050405020304" pitchFamily="18" charset="0"/>
            </a:endParaRPr>
          </a:p>
          <a:p>
            <a:pPr marL="365125" indent="-365125" eaLnBrk="1" hangingPunct="1">
              <a:buFont typeface="Wingdings" panose="05000000000000000000" pitchFamily="2" charset="2"/>
              <a:buNone/>
            </a:pPr>
            <a:r>
              <a:rPr lang="en-US" altLang="zh-CN" sz="3200" b="1" dirty="0" smtClean="0">
                <a:latin typeface="Times New Roman" panose="02020603050405020304" pitchFamily="18" charset="0"/>
                <a:sym typeface="+mn-ea"/>
              </a:rPr>
              <a:t>    (1) a</a:t>
            </a:r>
            <a:r>
              <a:rPr lang="zh-CN" altLang="en-US" sz="3200" b="1" dirty="0" smtClean="0">
                <a:latin typeface="Times New Roman" panose="02020603050405020304" pitchFamily="18" charset="0"/>
                <a:sym typeface="+mn-ea"/>
              </a:rPr>
              <a:t>点判定为</a:t>
            </a:r>
            <a:r>
              <a:rPr lang="en-US" altLang="zh-CN" sz="3200" b="1" dirty="0" smtClean="0">
                <a:latin typeface="Times New Roman" panose="02020603050405020304" pitchFamily="18" charset="0"/>
                <a:sym typeface="+mn-ea"/>
              </a:rPr>
              <a:t>T  </a:t>
            </a:r>
            <a:endParaRPr lang="en-US" altLang="zh-CN" sz="3200" b="1" dirty="0" smtClean="0">
              <a:latin typeface="Times New Roman" panose="02020603050405020304" pitchFamily="18" charset="0"/>
            </a:endParaRPr>
          </a:p>
          <a:p>
            <a:pPr marL="365125" indent="-365125" eaLnBrk="1" hangingPunct="1">
              <a:buFont typeface="Wingdings" panose="05000000000000000000" pitchFamily="2" charset="2"/>
              <a:buNone/>
            </a:pPr>
            <a:r>
              <a:rPr lang="en-US" altLang="zh-CN" sz="3200" b="1" dirty="0" smtClean="0">
                <a:latin typeface="Times New Roman" panose="02020603050405020304" pitchFamily="18" charset="0"/>
                <a:sym typeface="+mn-ea"/>
              </a:rPr>
              <a:t>    (2) a</a:t>
            </a:r>
            <a:r>
              <a:rPr lang="zh-CN" altLang="en-US" sz="3200" b="1" dirty="0" smtClean="0">
                <a:latin typeface="Times New Roman" panose="02020603050405020304" pitchFamily="18" charset="0"/>
                <a:sym typeface="+mn-ea"/>
              </a:rPr>
              <a:t>点判定为</a:t>
            </a:r>
            <a:r>
              <a:rPr lang="en-US" altLang="zh-CN" sz="3200" b="1" dirty="0" smtClean="0">
                <a:latin typeface="Times New Roman" panose="02020603050405020304" pitchFamily="18" charset="0"/>
                <a:sym typeface="+mn-ea"/>
              </a:rPr>
              <a:t>F</a:t>
            </a:r>
            <a:endParaRPr lang="en-US" altLang="zh-CN" sz="3200" b="1" dirty="0" smtClean="0">
              <a:latin typeface="Times New Roman" panose="02020603050405020304" pitchFamily="18" charset="0"/>
            </a:endParaRPr>
          </a:p>
          <a:p>
            <a:pPr marL="365125" indent="-365125" eaLnBrk="1" hangingPunct="1">
              <a:buFont typeface="Wingdings" panose="05000000000000000000" pitchFamily="2" charset="2"/>
              <a:buNone/>
            </a:pPr>
            <a:r>
              <a:rPr lang="en-US" altLang="zh-CN" sz="3200" b="1" dirty="0" smtClean="0">
                <a:latin typeface="Times New Roman" panose="02020603050405020304" pitchFamily="18" charset="0"/>
                <a:sym typeface="+mn-ea"/>
              </a:rPr>
              <a:t>    (3) b</a:t>
            </a:r>
            <a:r>
              <a:rPr lang="zh-CN" altLang="en-US" sz="3200" b="1" dirty="0" smtClean="0">
                <a:latin typeface="Times New Roman" panose="02020603050405020304" pitchFamily="18" charset="0"/>
                <a:sym typeface="+mn-ea"/>
              </a:rPr>
              <a:t>点判定为</a:t>
            </a:r>
            <a:r>
              <a:rPr lang="en-US" altLang="zh-CN" sz="3200" b="1" dirty="0" smtClean="0">
                <a:latin typeface="Times New Roman" panose="02020603050405020304" pitchFamily="18" charset="0"/>
                <a:sym typeface="+mn-ea"/>
              </a:rPr>
              <a:t>T  </a:t>
            </a:r>
            <a:endParaRPr lang="en-US" altLang="zh-CN" sz="3200" b="1" dirty="0" smtClean="0">
              <a:latin typeface="Times New Roman" panose="02020603050405020304" pitchFamily="18" charset="0"/>
            </a:endParaRPr>
          </a:p>
          <a:p>
            <a:pPr marL="365125" indent="-365125" eaLnBrk="1" hangingPunct="1">
              <a:buFont typeface="Wingdings" panose="05000000000000000000" pitchFamily="2" charset="2"/>
              <a:buNone/>
            </a:pPr>
            <a:r>
              <a:rPr lang="en-US" altLang="zh-CN" sz="3200" b="1" dirty="0" smtClean="0">
                <a:latin typeface="Times New Roman" panose="02020603050405020304" pitchFamily="18" charset="0"/>
                <a:sym typeface="+mn-ea"/>
              </a:rPr>
              <a:t>    (4) b</a:t>
            </a:r>
            <a:r>
              <a:rPr lang="zh-CN" altLang="en-US" sz="3200" b="1" dirty="0" smtClean="0">
                <a:latin typeface="Times New Roman" panose="02020603050405020304" pitchFamily="18" charset="0"/>
                <a:sym typeface="+mn-ea"/>
              </a:rPr>
              <a:t>点判定为</a:t>
            </a:r>
            <a:r>
              <a:rPr lang="en-US" altLang="zh-CN" sz="3200" b="1" dirty="0" smtClean="0">
                <a:latin typeface="Times New Roman" panose="02020603050405020304" pitchFamily="18" charset="0"/>
                <a:sym typeface="+mn-ea"/>
              </a:rPr>
              <a:t>F</a:t>
            </a:r>
            <a:endParaRPr lang="zh-CN" altLang="en-US" sz="3200" dirty="0" smtClean="0">
              <a:latin typeface="Times New Roman" panose="02020603050405020304" pitchFamily="18" charset="0"/>
            </a:endParaRPr>
          </a:p>
          <a:p>
            <a:pPr>
              <a:lnSpc>
                <a:spcPct val="80000"/>
              </a:lnSpc>
              <a:buFont typeface="Monotype Sorts" charset="0"/>
              <a:buNone/>
            </a:pPr>
            <a:endParaRPr lang="zh-CN" altLang="en-US" sz="3200" dirty="0"/>
          </a:p>
          <a:p>
            <a:pPr>
              <a:lnSpc>
                <a:spcPct val="80000"/>
              </a:lnSpc>
              <a:buFont typeface="Monotype Sorts" charset="0"/>
              <a:buNone/>
            </a:pPr>
            <a:endParaRPr lang="zh-CN" altLang="en-US" sz="3200" dirty="0"/>
          </a:p>
          <a:p>
            <a:pPr>
              <a:lnSpc>
                <a:spcPct val="90000"/>
              </a:lnSpc>
              <a:buChar char=""/>
            </a:pPr>
            <a:endParaRPr lang="en-US" altLang="zh-CN" dirty="0"/>
          </a:p>
        </p:txBody>
      </p:sp>
      <p:pic>
        <p:nvPicPr>
          <p:cNvPr id="77827" name="Picture 3" descr="rj81"/>
          <p:cNvPicPr>
            <a:picLocks noChangeAspect="1" noChangeArrowheads="1"/>
          </p:cNvPicPr>
          <p:nvPr/>
        </p:nvPicPr>
        <p:blipFill>
          <a:blip r:embed="rId1" cstate="print"/>
          <a:srcRect/>
          <a:stretch>
            <a:fillRect/>
          </a:stretch>
        </p:blipFill>
        <p:spPr bwMode="auto">
          <a:xfrm>
            <a:off x="8009890" y="1884998"/>
            <a:ext cx="3890963" cy="4103687"/>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3">
                                            <p:txEl>
                                              <p:pRg st="2" end="2"/>
                                            </p:txEl>
                                          </p:spTgt>
                                        </p:tgtEl>
                                        <p:attrNameLst>
                                          <p:attrName>style.visibility</p:attrName>
                                        </p:attrNameLst>
                                      </p:cBhvr>
                                      <p:to>
                                        <p:strVal val="visible"/>
                                      </p:to>
                                    </p:set>
                                    <p:anim calcmode="lin" valueType="num">
                                      <p:cBhvr additive="base">
                                        <p:cTn id="7" dur="500" fill="hold"/>
                                        <p:tgtEl>
                                          <p:spTgt spid="2765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3">
                                            <p:txEl>
                                              <p:pRg st="3" end="3"/>
                                            </p:txEl>
                                          </p:spTgt>
                                        </p:tgtEl>
                                        <p:attrNameLst>
                                          <p:attrName>style.visibility</p:attrName>
                                        </p:attrNameLst>
                                      </p:cBhvr>
                                      <p:to>
                                        <p:strVal val="visible"/>
                                      </p:to>
                                    </p:set>
                                    <p:anim calcmode="lin" valueType="num">
                                      <p:cBhvr additive="base">
                                        <p:cTn id="11" dur="500" fill="hold"/>
                                        <p:tgtEl>
                                          <p:spTgt spid="2765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653">
                                            <p:txEl>
                                              <p:pRg st="4" end="4"/>
                                            </p:txEl>
                                          </p:spTgt>
                                        </p:tgtEl>
                                        <p:attrNameLst>
                                          <p:attrName>style.visibility</p:attrName>
                                        </p:attrNameLst>
                                      </p:cBhvr>
                                      <p:to>
                                        <p:strVal val="visible"/>
                                      </p:to>
                                    </p:set>
                                    <p:anim calcmode="lin" valueType="num">
                                      <p:cBhvr additive="base">
                                        <p:cTn id="15" dur="500" fill="hold"/>
                                        <p:tgtEl>
                                          <p:spTgt spid="2765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653">
                                            <p:txEl>
                                              <p:pRg st="5" end="5"/>
                                            </p:txEl>
                                          </p:spTgt>
                                        </p:tgtEl>
                                        <p:attrNameLst>
                                          <p:attrName>style.visibility</p:attrName>
                                        </p:attrNameLst>
                                      </p:cBhvr>
                                      <p:to>
                                        <p:strVal val="visible"/>
                                      </p:to>
                                    </p:set>
                                    <p:anim calcmode="lin" valueType="num">
                                      <p:cBhvr additive="base">
                                        <p:cTn id="19" dur="500" fill="hold"/>
                                        <p:tgtEl>
                                          <p:spTgt spid="2765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4294967295"/>
          </p:nvPr>
        </p:nvSpPr>
        <p:spPr>
          <a:xfrm>
            <a:off x="1865313" y="233363"/>
            <a:ext cx="4835525" cy="5581650"/>
          </a:xfrm>
        </p:spPr>
        <p:txBody>
          <a:bodyPr/>
          <a:lstStyle/>
          <a:p>
            <a:pPr eaLnBrk="1" hangingPunct="1">
              <a:buFont typeface="Wingdings" panose="05000000000000000000" pitchFamily="2" charset="2"/>
              <a:buNone/>
            </a:pPr>
            <a:endParaRPr lang="en-US" altLang="zh-CN" sz="2800" b="1" dirty="0" smtClean="0">
              <a:latin typeface="Times New Roman" panose="02020603050405020304" pitchFamily="18" charset="0"/>
            </a:endParaRPr>
          </a:p>
          <a:p>
            <a:pPr eaLnBrk="1" hangingPunct="1"/>
            <a:r>
              <a:rPr lang="zh-CN" altLang="en-US" sz="2800" b="1" dirty="0" smtClean="0">
                <a:latin typeface="Times New Roman" panose="02020603050405020304" pitchFamily="18" charset="0"/>
              </a:rPr>
              <a:t>测试用例：</a:t>
            </a:r>
            <a:endParaRPr lang="zh-CN" altLang="en-US" sz="2800" b="1" dirty="0" smtClean="0">
              <a:latin typeface="Times New Roman" panose="02020603050405020304" pitchFamily="18" charset="0"/>
            </a:endParaRPr>
          </a:p>
          <a:p>
            <a:pPr eaLnBrk="1" hangingPunct="1">
              <a:buFont typeface="Wingdings" panose="05000000000000000000" pitchFamily="2" charset="2"/>
              <a:buNone/>
            </a:pPr>
            <a:r>
              <a:rPr lang="en-US" altLang="zh-CN" sz="2800" b="1" dirty="0" smtClean="0">
                <a:latin typeface="Times New Roman" panose="02020603050405020304" pitchFamily="18" charset="0"/>
              </a:rPr>
              <a:t>    Ⅰ. </a:t>
            </a:r>
            <a:r>
              <a:rPr lang="zh-CN" altLang="en-US" sz="2800" b="1" dirty="0" smtClean="0">
                <a:latin typeface="Times New Roman" panose="02020603050405020304" pitchFamily="18" charset="0"/>
              </a:rPr>
              <a:t>满足</a:t>
            </a:r>
            <a:r>
              <a:rPr lang="en-US" altLang="zh-CN" sz="2800" b="1" dirty="0" smtClean="0">
                <a:latin typeface="Times New Roman" panose="02020603050405020304" pitchFamily="18" charset="0"/>
              </a:rPr>
              <a:t>(</a:t>
            </a:r>
            <a:r>
              <a:rPr lang="en-US" altLang="zh-CN" sz="2800" b="1" dirty="0" err="1" smtClean="0">
                <a:latin typeface="Times New Roman" panose="02020603050405020304" pitchFamily="18" charset="0"/>
              </a:rPr>
              <a:t>aTbF</a:t>
            </a:r>
            <a:r>
              <a:rPr lang="en-US" altLang="zh-CN" sz="2800" b="1" dirty="0" smtClean="0">
                <a:latin typeface="Times New Roman" panose="02020603050405020304" pitchFamily="18" charset="0"/>
              </a:rPr>
              <a:t>)</a:t>
            </a:r>
            <a:endParaRPr lang="en-US" altLang="zh-CN" sz="2800" b="1" dirty="0" smtClean="0">
              <a:latin typeface="Times New Roman" panose="02020603050405020304" pitchFamily="18" charset="0"/>
            </a:endParaRPr>
          </a:p>
          <a:p>
            <a:pPr eaLnBrk="1" hangingPunct="1">
              <a:buFont typeface="Wingdings" panose="05000000000000000000" pitchFamily="2" charset="2"/>
              <a:buNone/>
            </a:pPr>
            <a:r>
              <a:rPr lang="en-US" altLang="zh-CN" sz="2800" b="1" dirty="0" smtClean="0">
                <a:latin typeface="Times New Roman" panose="02020603050405020304" pitchFamily="18" charset="0"/>
              </a:rPr>
              <a:t>    A</a:t>
            </a:r>
            <a:r>
              <a:rPr lang="zh-CN" altLang="en-US" sz="2800" b="1" dirty="0" smtClean="0">
                <a:latin typeface="Times New Roman" panose="02020603050405020304" pitchFamily="18" charset="0"/>
              </a:rPr>
              <a:t>＝</a:t>
            </a:r>
            <a:r>
              <a:rPr lang="en-US" altLang="zh-CN" sz="2800" b="1" dirty="0">
                <a:latin typeface="Times New Roman" panose="02020603050405020304" pitchFamily="18" charset="0"/>
              </a:rPr>
              <a:t>3</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B</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0</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X</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3</a:t>
            </a:r>
            <a:endParaRPr lang="en-US" altLang="zh-CN" sz="2800" b="1" dirty="0" smtClean="0">
              <a:latin typeface="Times New Roman" panose="02020603050405020304" pitchFamily="18" charset="0"/>
            </a:endParaRPr>
          </a:p>
          <a:p>
            <a:pPr eaLnBrk="1" hangingPunct="1">
              <a:buFont typeface="Wingdings" panose="05000000000000000000" pitchFamily="2" charset="2"/>
              <a:buNone/>
            </a:pPr>
            <a:r>
              <a:rPr lang="zh-CN" altLang="en-US" sz="2800" b="1" dirty="0" smtClean="0">
                <a:latin typeface="Times New Roman" panose="02020603050405020304" pitchFamily="18" charset="0"/>
              </a:rPr>
              <a:t>    覆盖</a:t>
            </a:r>
            <a:r>
              <a:rPr lang="en-US" altLang="zh-CN" sz="2800" b="1" dirty="0" err="1" smtClean="0">
                <a:latin typeface="Times New Roman" panose="02020603050405020304" pitchFamily="18" charset="0"/>
              </a:rPr>
              <a:t>sacbd</a:t>
            </a: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结果： </a:t>
            </a:r>
            <a:r>
              <a:rPr lang="en-US" altLang="zh-CN" sz="2800" b="1" dirty="0" smtClean="0">
                <a:latin typeface="Times New Roman" panose="02020603050405020304" pitchFamily="18" charset="0"/>
              </a:rPr>
              <a:t>x=1</a:t>
            </a:r>
            <a:endParaRPr lang="en-US" altLang="zh-CN" sz="2800" b="1" dirty="0" smtClean="0">
              <a:latin typeface="Times New Roman" panose="02020603050405020304" pitchFamily="18" charset="0"/>
            </a:endParaRPr>
          </a:p>
          <a:p>
            <a:pPr eaLnBrk="1" hangingPunct="1">
              <a:buFont typeface="Wingdings" panose="05000000000000000000" pitchFamily="2" charset="2"/>
              <a:buNone/>
            </a:pPr>
            <a:r>
              <a:rPr lang="en-US" altLang="zh-CN" sz="2800" b="1" dirty="0" smtClean="0">
                <a:latin typeface="Times New Roman" panose="02020603050405020304" pitchFamily="18" charset="0"/>
              </a:rPr>
              <a:t>    Ⅱ. </a:t>
            </a:r>
            <a:r>
              <a:rPr lang="zh-CN" altLang="en-US" sz="2800" b="1" dirty="0" smtClean="0">
                <a:latin typeface="Times New Roman" panose="02020603050405020304" pitchFamily="18" charset="0"/>
              </a:rPr>
              <a:t>满足</a:t>
            </a:r>
            <a:r>
              <a:rPr lang="en-US" altLang="zh-CN" sz="2800" b="1" dirty="0" smtClean="0">
                <a:latin typeface="Times New Roman" panose="02020603050405020304" pitchFamily="18" charset="0"/>
              </a:rPr>
              <a:t>(</a:t>
            </a:r>
            <a:r>
              <a:rPr lang="en-US" altLang="zh-CN" sz="2800" b="1" dirty="0" err="1" smtClean="0">
                <a:latin typeface="Times New Roman" panose="02020603050405020304" pitchFamily="18" charset="0"/>
              </a:rPr>
              <a:t>aFbT</a:t>
            </a:r>
            <a:r>
              <a:rPr lang="en-US" altLang="zh-CN" sz="2800" b="1" dirty="0" smtClean="0">
                <a:latin typeface="Times New Roman" panose="02020603050405020304" pitchFamily="18" charset="0"/>
              </a:rPr>
              <a:t>)</a:t>
            </a:r>
            <a:endParaRPr lang="en-US" altLang="zh-CN" sz="2800" b="1" dirty="0" smtClean="0">
              <a:latin typeface="Times New Roman" panose="02020603050405020304" pitchFamily="18" charset="0"/>
            </a:endParaRPr>
          </a:p>
          <a:p>
            <a:pPr eaLnBrk="1" hangingPunct="1">
              <a:buFont typeface="Wingdings" panose="05000000000000000000" pitchFamily="2" charset="2"/>
              <a:buNone/>
            </a:pPr>
            <a:r>
              <a:rPr lang="en-US" altLang="zh-CN" sz="2800" b="1" dirty="0" smtClean="0">
                <a:latin typeface="Times New Roman" panose="02020603050405020304" pitchFamily="18" charset="0"/>
              </a:rPr>
              <a:t>    A</a:t>
            </a:r>
            <a:r>
              <a:rPr lang="zh-CN" altLang="en-US" sz="2800" b="1" dirty="0" smtClean="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B</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1</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X</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1    </a:t>
            </a:r>
            <a:endParaRPr lang="en-US" altLang="zh-CN" sz="2800" b="1" dirty="0" smtClean="0">
              <a:latin typeface="Times New Roman" panose="02020603050405020304" pitchFamily="18" charset="0"/>
            </a:endParaRPr>
          </a:p>
          <a:p>
            <a:pPr eaLnBrk="1" hangingPunct="1">
              <a:buFont typeface="Wingdings" panose="05000000000000000000" pitchFamily="2" charset="2"/>
              <a:buNone/>
            </a:pPr>
            <a:r>
              <a:rPr lang="zh-CN" altLang="en-US" sz="2800" b="1" dirty="0" smtClean="0">
                <a:latin typeface="Times New Roman" panose="02020603050405020304" pitchFamily="18" charset="0"/>
              </a:rPr>
              <a:t>    覆盖</a:t>
            </a:r>
            <a:r>
              <a:rPr lang="en-US" altLang="zh-CN" sz="2800" b="1" dirty="0" err="1" smtClean="0">
                <a:latin typeface="Times New Roman" panose="02020603050405020304" pitchFamily="18" charset="0"/>
              </a:rPr>
              <a:t>sabed</a:t>
            </a: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结果： </a:t>
            </a:r>
            <a:r>
              <a:rPr lang="en-US" altLang="zh-CN" sz="2800" b="1" dirty="0" smtClean="0">
                <a:latin typeface="Times New Roman" panose="02020603050405020304" pitchFamily="18" charset="0"/>
              </a:rPr>
              <a:t>x=2</a:t>
            </a:r>
            <a:endParaRPr lang="en-US" altLang="zh-CN" sz="2800" b="1" dirty="0" smtClean="0">
              <a:latin typeface="Times New Roman" panose="02020603050405020304" pitchFamily="18" charset="0"/>
            </a:endParaRPr>
          </a:p>
        </p:txBody>
      </p:sp>
      <p:pic>
        <p:nvPicPr>
          <p:cNvPr id="79875" name="Picture 3" descr="rj81"/>
          <p:cNvPicPr>
            <a:picLocks noChangeAspect="1" noChangeArrowheads="1"/>
          </p:cNvPicPr>
          <p:nvPr/>
        </p:nvPicPr>
        <p:blipFill>
          <a:blip r:embed="rId1" cstate="print"/>
          <a:srcRect/>
          <a:stretch>
            <a:fillRect/>
          </a:stretch>
        </p:blipFill>
        <p:spPr bwMode="auto">
          <a:xfrm>
            <a:off x="6673850" y="368300"/>
            <a:ext cx="399415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4294967295"/>
          </p:nvPr>
        </p:nvSpPr>
        <p:spPr>
          <a:xfrm>
            <a:off x="1981200" y="549275"/>
            <a:ext cx="4835525" cy="5175250"/>
          </a:xfrm>
        </p:spPr>
        <p:txBody>
          <a:bodyPr/>
          <a:lstStyle/>
          <a:p>
            <a:pPr eaLnBrk="1" hangingPunct="1">
              <a:buFont typeface="Wingdings" panose="05000000000000000000" pitchFamily="2" charset="2"/>
              <a:buNone/>
            </a:pPr>
            <a:endParaRPr lang="en-US" altLang="zh-CN" sz="2800" b="1" dirty="0" smtClean="0">
              <a:latin typeface="Times New Roman" panose="02020603050405020304" pitchFamily="18" charset="0"/>
            </a:endParaRPr>
          </a:p>
          <a:p>
            <a:pPr eaLnBrk="1" hangingPunct="1"/>
            <a:r>
              <a:rPr lang="zh-CN" altLang="en-US" sz="2800" b="1" dirty="0" smtClean="0">
                <a:latin typeface="Times New Roman" panose="02020603050405020304" pitchFamily="18" charset="0"/>
              </a:rPr>
              <a:t>或者：</a:t>
            </a:r>
            <a:endParaRPr lang="zh-CN" altLang="en-US" sz="2800" b="1" dirty="0" smtClean="0">
              <a:latin typeface="Times New Roman" panose="02020603050405020304" pitchFamily="18" charset="0"/>
            </a:endParaRPr>
          </a:p>
          <a:p>
            <a:pPr eaLnBrk="1" hangingPunct="1">
              <a:buFont typeface="Wingdings" panose="05000000000000000000" pitchFamily="2" charset="2"/>
              <a:buNone/>
            </a:pPr>
            <a:r>
              <a:rPr lang="en-US" altLang="zh-CN" sz="2800" b="1" dirty="0" smtClean="0">
                <a:latin typeface="Times New Roman" panose="02020603050405020304" pitchFamily="18" charset="0"/>
              </a:rPr>
              <a:t>    Ⅰ. </a:t>
            </a:r>
            <a:r>
              <a:rPr lang="zh-CN" altLang="en-US" sz="2800" b="1" dirty="0" smtClean="0">
                <a:latin typeface="Times New Roman" panose="02020603050405020304" pitchFamily="18" charset="0"/>
              </a:rPr>
              <a:t>满足</a:t>
            </a:r>
            <a:r>
              <a:rPr lang="en-US" altLang="zh-CN" sz="2800" b="1" dirty="0" smtClean="0">
                <a:latin typeface="Times New Roman" panose="02020603050405020304" pitchFamily="18" charset="0"/>
              </a:rPr>
              <a:t>(</a:t>
            </a:r>
            <a:r>
              <a:rPr lang="en-US" altLang="zh-CN" sz="2800" b="1" dirty="0" err="1" smtClean="0">
                <a:latin typeface="Times New Roman" panose="02020603050405020304" pitchFamily="18" charset="0"/>
              </a:rPr>
              <a:t>aTbT</a:t>
            </a:r>
            <a:r>
              <a:rPr lang="zh-CN" altLang="en-US" sz="2800" b="1" dirty="0" smtClean="0">
                <a:latin typeface="Times New Roman" panose="02020603050405020304" pitchFamily="18" charset="0"/>
              </a:rPr>
              <a:t>）</a:t>
            </a:r>
            <a:endParaRPr lang="zh-CN" altLang="en-US" sz="2800" b="1" dirty="0" smtClean="0">
              <a:latin typeface="Times New Roman" panose="02020603050405020304" pitchFamily="18" charset="0"/>
            </a:endParaRPr>
          </a:p>
          <a:p>
            <a:pPr eaLnBrk="1" hangingPunct="1">
              <a:buFont typeface="Wingdings" panose="05000000000000000000" pitchFamily="2" charset="2"/>
              <a:buNone/>
            </a:pPr>
            <a:r>
              <a:rPr lang="en-US" altLang="zh-CN" sz="2800" b="1" dirty="0" smtClean="0">
                <a:latin typeface="Times New Roman" panose="02020603050405020304" pitchFamily="18" charset="0"/>
              </a:rPr>
              <a:t>    A</a:t>
            </a:r>
            <a:r>
              <a:rPr lang="zh-CN" altLang="en-US" sz="2800" b="1" dirty="0" smtClean="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B</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0</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X</a:t>
            </a:r>
            <a:r>
              <a:rPr lang="zh-CN" altLang="en-US" sz="2800" b="1" dirty="0" smtClean="0">
                <a:latin typeface="Times New Roman" panose="02020603050405020304" pitchFamily="18" charset="0"/>
              </a:rPr>
              <a:t>＝</a:t>
            </a:r>
            <a:r>
              <a:rPr lang="en-US" altLang="zh-CN" sz="2800" b="1" dirty="0">
                <a:latin typeface="Times New Roman" panose="02020603050405020304" pitchFamily="18" charset="0"/>
              </a:rPr>
              <a:t>4</a:t>
            </a:r>
            <a:r>
              <a:rPr lang="en-US" altLang="zh-CN" sz="2800" b="1" dirty="0" smtClean="0">
                <a:latin typeface="Times New Roman" panose="02020603050405020304" pitchFamily="18" charset="0"/>
              </a:rPr>
              <a:t>  </a:t>
            </a:r>
            <a:endParaRPr lang="en-US" altLang="zh-CN" sz="2800" b="1" dirty="0" smtClean="0">
              <a:latin typeface="Times New Roman" panose="02020603050405020304" pitchFamily="18" charset="0"/>
            </a:endParaRPr>
          </a:p>
          <a:p>
            <a:pPr eaLnBrk="1" hangingPunct="1">
              <a:buFont typeface="Wingdings" panose="05000000000000000000" pitchFamily="2" charset="2"/>
              <a:buNone/>
            </a:pPr>
            <a:r>
              <a:rPr lang="zh-CN" altLang="en-US" sz="2800" b="1" dirty="0" smtClean="0">
                <a:latin typeface="Times New Roman" panose="02020603050405020304" pitchFamily="18" charset="0"/>
              </a:rPr>
              <a:t>    覆盖</a:t>
            </a:r>
            <a:r>
              <a:rPr lang="en-US" altLang="zh-CN" sz="2800" b="1" dirty="0" err="1" smtClean="0">
                <a:latin typeface="Times New Roman" panose="02020603050405020304" pitchFamily="18" charset="0"/>
              </a:rPr>
              <a:t>sacbed</a:t>
            </a:r>
            <a:r>
              <a:rPr lang="en-US" altLang="zh-CN" sz="2800" b="1" dirty="0" smtClean="0">
                <a:latin typeface="Times New Roman" panose="02020603050405020304" pitchFamily="18" charset="0"/>
              </a:rPr>
              <a:t> </a:t>
            </a:r>
            <a:endParaRPr lang="en-US" altLang="zh-CN" sz="2800" b="1" dirty="0" smtClean="0">
              <a:latin typeface="Times New Roman" panose="02020603050405020304" pitchFamily="18" charset="0"/>
            </a:endParaRPr>
          </a:p>
          <a:p>
            <a:pPr eaLnBrk="1" hangingPunct="1">
              <a:buFont typeface="Wingdings" panose="05000000000000000000" pitchFamily="2" charset="2"/>
              <a:buNone/>
            </a:pPr>
            <a:r>
              <a:rPr lang="en-US" altLang="zh-CN" sz="2800" b="1" dirty="0" smtClean="0">
                <a:latin typeface="Times New Roman" panose="02020603050405020304" pitchFamily="18" charset="0"/>
              </a:rPr>
              <a:t>    Ⅱ. </a:t>
            </a:r>
            <a:r>
              <a:rPr lang="zh-CN" altLang="en-US" sz="2800" b="1" dirty="0" smtClean="0">
                <a:latin typeface="Times New Roman" panose="02020603050405020304" pitchFamily="18" charset="0"/>
              </a:rPr>
              <a:t>满足（</a:t>
            </a:r>
            <a:r>
              <a:rPr lang="en-US" altLang="zh-CN" sz="2800" b="1" dirty="0" err="1" smtClean="0">
                <a:latin typeface="Times New Roman" panose="02020603050405020304" pitchFamily="18" charset="0"/>
              </a:rPr>
              <a:t>aFbF</a:t>
            </a:r>
            <a:r>
              <a:rPr lang="zh-CN" altLang="en-US" sz="2800" b="1" dirty="0" smtClean="0">
                <a:latin typeface="Times New Roman" panose="02020603050405020304" pitchFamily="18" charset="0"/>
              </a:rPr>
              <a:t>）</a:t>
            </a:r>
            <a:endParaRPr lang="zh-CN" altLang="en-US" sz="2800" b="1" dirty="0" smtClean="0">
              <a:latin typeface="Times New Roman" panose="02020603050405020304" pitchFamily="18" charset="0"/>
            </a:endParaRPr>
          </a:p>
          <a:p>
            <a:pPr eaLnBrk="1" hangingPunct="1">
              <a:buFont typeface="Wingdings" panose="05000000000000000000" pitchFamily="2" charset="2"/>
              <a:buNone/>
            </a:pPr>
            <a:r>
              <a:rPr lang="en-US" altLang="zh-CN" sz="2800" b="1" dirty="0" smtClean="0">
                <a:latin typeface="Times New Roman" panose="02020603050405020304" pitchFamily="18" charset="0"/>
              </a:rPr>
              <a:t>    A</a:t>
            </a:r>
            <a:r>
              <a:rPr lang="zh-CN" altLang="en-US" sz="2800" b="1" dirty="0" smtClean="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B</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1</a:t>
            </a: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X</a:t>
            </a:r>
            <a:r>
              <a:rPr lang="zh-CN" altLang="en-US" sz="2800" b="1" dirty="0" smtClean="0">
                <a:latin typeface="Times New Roman" panose="02020603050405020304" pitchFamily="18" charset="0"/>
              </a:rPr>
              <a:t>＝</a:t>
            </a:r>
            <a:r>
              <a:rPr lang="en-US" altLang="zh-CN" sz="2800" b="1" dirty="0">
                <a:latin typeface="Times New Roman" panose="02020603050405020304" pitchFamily="18" charset="0"/>
              </a:rPr>
              <a:t>1</a:t>
            </a:r>
            <a:r>
              <a:rPr lang="en-US" altLang="zh-CN" sz="2800" b="1" dirty="0" smtClean="0">
                <a:latin typeface="Times New Roman" panose="02020603050405020304" pitchFamily="18" charset="0"/>
              </a:rPr>
              <a:t>  </a:t>
            </a:r>
            <a:endParaRPr lang="en-US" altLang="zh-CN" sz="2800" b="1" dirty="0" smtClean="0">
              <a:latin typeface="Times New Roman" panose="02020603050405020304" pitchFamily="18" charset="0"/>
            </a:endParaRPr>
          </a:p>
          <a:p>
            <a:pPr eaLnBrk="1" hangingPunct="1">
              <a:buFont typeface="Wingdings" panose="05000000000000000000" pitchFamily="2" charset="2"/>
              <a:buNone/>
            </a:pPr>
            <a:r>
              <a:rPr lang="zh-CN" altLang="en-US" sz="2800" b="1" dirty="0" smtClean="0">
                <a:latin typeface="Times New Roman" panose="02020603050405020304" pitchFamily="18" charset="0"/>
              </a:rPr>
              <a:t>    覆盖</a:t>
            </a:r>
            <a:r>
              <a:rPr lang="en-US" altLang="zh-CN" sz="2800" b="1" dirty="0" err="1" smtClean="0">
                <a:latin typeface="Times New Roman" panose="02020603050405020304" pitchFamily="18" charset="0"/>
              </a:rPr>
              <a:t>sabd</a:t>
            </a:r>
            <a:endParaRPr lang="en-US" altLang="zh-CN" sz="2800" b="1" dirty="0" smtClean="0">
              <a:latin typeface="Times New Roman" panose="02020603050405020304" pitchFamily="18" charset="0"/>
            </a:endParaRPr>
          </a:p>
          <a:p>
            <a:pPr eaLnBrk="1" hangingPunct="1">
              <a:buFont typeface="Wingdings" panose="05000000000000000000" pitchFamily="2" charset="2"/>
              <a:buNone/>
            </a:pPr>
            <a:endParaRPr lang="zh-CN" altLang="en-US" sz="2800" dirty="0" smtClean="0">
              <a:latin typeface="Times New Roman" panose="02020603050405020304" pitchFamily="18" charset="0"/>
            </a:endParaRPr>
          </a:p>
        </p:txBody>
      </p:sp>
      <p:pic>
        <p:nvPicPr>
          <p:cNvPr id="78851" name="Picture 3" descr="rj81"/>
          <p:cNvPicPr>
            <a:picLocks noChangeAspect="1" noChangeArrowheads="1"/>
          </p:cNvPicPr>
          <p:nvPr/>
        </p:nvPicPr>
        <p:blipFill>
          <a:blip r:embed="rId1" cstate="print"/>
          <a:srcRect/>
          <a:stretch>
            <a:fillRect/>
          </a:stretch>
        </p:blipFill>
        <p:spPr bwMode="auto">
          <a:xfrm>
            <a:off x="6275388" y="954088"/>
            <a:ext cx="3890962" cy="4103687"/>
          </a:xfrm>
          <a:prstGeom prst="rect">
            <a:avLst/>
          </a:prstGeom>
          <a:noFill/>
          <a:ln w="9525">
            <a:noFill/>
            <a:miter lim="800000"/>
            <a:headEnd/>
            <a:tailEnd/>
          </a:ln>
        </p:spPr>
      </p:pic>
      <p:sp>
        <p:nvSpPr>
          <p:cNvPr id="4" name="Rectangle 5"/>
          <p:cNvSpPr>
            <a:spLocks noChangeArrowheads="1"/>
          </p:cNvSpPr>
          <p:nvPr/>
        </p:nvSpPr>
        <p:spPr bwMode="auto">
          <a:xfrm>
            <a:off x="1126156" y="4869160"/>
            <a:ext cx="3657600" cy="1814830"/>
          </a:xfrm>
          <a:prstGeom prst="rect">
            <a:avLst/>
          </a:prstGeom>
          <a:noFill/>
          <a:ln w="9525">
            <a:solidFill>
              <a:srgbClr val="0000FF"/>
            </a:solidFill>
            <a:miter lim="800000"/>
          </a:ln>
        </p:spPr>
        <p:txBody>
          <a:bodyPr wrap="square">
            <a:spAutoFit/>
          </a:bodyPr>
          <a:lstStyle/>
          <a:p>
            <a:r>
              <a:rPr kumimoji="1" lang="en-US" altLang="zh-CN" sz="2800" b="1" dirty="0">
                <a:solidFill>
                  <a:srgbClr val="000000"/>
                </a:solidFill>
              </a:rPr>
              <a:t>IF  (</a:t>
            </a:r>
            <a:r>
              <a:rPr kumimoji="1" lang="en-US" altLang="zh-CN" sz="2800" b="1" dirty="0"/>
              <a:t>A&gt;1&amp;&amp;B==0</a:t>
            </a:r>
            <a:r>
              <a:rPr kumimoji="1" lang="en-US" altLang="zh-CN" sz="2800" b="1" dirty="0">
                <a:solidFill>
                  <a:srgbClr val="000000"/>
                </a:solidFill>
              </a:rPr>
              <a:t>)</a:t>
            </a:r>
            <a:endParaRPr kumimoji="1" lang="en-US" altLang="zh-CN" sz="2800" b="1" dirty="0">
              <a:solidFill>
                <a:srgbClr val="000000"/>
              </a:solidFill>
            </a:endParaRPr>
          </a:p>
          <a:p>
            <a:r>
              <a:rPr kumimoji="1" lang="en-US" altLang="zh-CN" sz="2800" b="1" dirty="0">
                <a:solidFill>
                  <a:srgbClr val="000000"/>
                </a:solidFill>
              </a:rPr>
              <a:t>     X=X/A;</a:t>
            </a:r>
            <a:endParaRPr kumimoji="1" lang="en-US" altLang="zh-CN" sz="2800" b="1" dirty="0">
              <a:solidFill>
                <a:srgbClr val="000000"/>
              </a:solidFill>
            </a:endParaRPr>
          </a:p>
          <a:p>
            <a:r>
              <a:rPr kumimoji="1" lang="zh-CN" altLang="en-US" sz="2800" b="1" dirty="0"/>
              <a:t> </a:t>
            </a:r>
            <a:r>
              <a:rPr kumimoji="1" lang="en-US" altLang="zh-CN" sz="2800" b="1" dirty="0">
                <a:solidFill>
                  <a:srgbClr val="000000"/>
                </a:solidFill>
              </a:rPr>
              <a:t>IF (A==2 </a:t>
            </a:r>
            <a:r>
              <a:rPr kumimoji="1" lang="en-US" altLang="zh-CN" sz="2800" b="1" dirty="0">
                <a:solidFill>
                  <a:srgbClr val="FF0000"/>
                </a:solidFill>
              </a:rPr>
              <a:t>&amp;&amp;</a:t>
            </a:r>
            <a:r>
              <a:rPr kumimoji="1" lang="en-US" altLang="zh-CN" sz="2800" b="1" dirty="0">
                <a:solidFill>
                  <a:srgbClr val="0000FF"/>
                </a:solidFill>
              </a:rPr>
              <a:t> </a:t>
            </a:r>
            <a:r>
              <a:rPr kumimoji="1" lang="en-US" altLang="zh-CN" sz="2800" b="1" dirty="0">
                <a:solidFill>
                  <a:srgbClr val="000000"/>
                </a:solidFill>
              </a:rPr>
              <a:t> X&gt;1)</a:t>
            </a:r>
            <a:r>
              <a:rPr kumimoji="1" lang="en-US" altLang="zh-CN" sz="2800" b="1" dirty="0"/>
              <a:t> </a:t>
            </a:r>
            <a:endParaRPr kumimoji="1" lang="en-US" altLang="zh-CN" sz="2800" b="1" dirty="0"/>
          </a:p>
          <a:p>
            <a:r>
              <a:rPr kumimoji="1" lang="en-US" altLang="zh-CN" sz="2800" b="1" dirty="0">
                <a:solidFill>
                  <a:srgbClr val="000000"/>
                </a:solidFill>
              </a:rPr>
              <a:t>     X=X+1;</a:t>
            </a:r>
            <a:r>
              <a:rPr kumimoji="1" lang="en-US" altLang="zh-CN" sz="2800" b="1" dirty="0"/>
              <a:t> </a:t>
            </a:r>
            <a:r>
              <a:rPr kumimoji="1" lang="en-US" altLang="zh-CN" sz="2800" b="1" dirty="0" smtClean="0"/>
              <a:t>//</a:t>
            </a:r>
            <a:r>
              <a:rPr kumimoji="1" lang="en-US" altLang="zh-CN" sz="2800" b="1" dirty="0" err="1" smtClean="0"/>
              <a:t>aTbT</a:t>
            </a:r>
            <a:endParaRPr kumimoji="1" lang="en-US" altLang="zh-CN" sz="2800" b="1" dirty="0"/>
          </a:p>
        </p:txBody>
      </p:sp>
      <p:sp>
        <p:nvSpPr>
          <p:cNvPr id="2" name="矩形 1"/>
          <p:cNvSpPr/>
          <p:nvPr/>
        </p:nvSpPr>
        <p:spPr>
          <a:xfrm>
            <a:off x="8220869" y="4640473"/>
            <a:ext cx="3722074" cy="1384995"/>
          </a:xfrm>
          <a:prstGeom prst="rect">
            <a:avLst/>
          </a:prstGeom>
        </p:spPr>
        <p:txBody>
          <a:bodyPr wrap="square">
            <a:spAutoFit/>
          </a:bodyPr>
          <a:lstStyle/>
          <a:p>
            <a:r>
              <a:rPr lang="zh-CN" altLang="en-US" sz="2800" b="1" dirty="0">
                <a:latin typeface="Times New Roman" panose="02020603050405020304" pitchFamily="18" charset="0"/>
              </a:rPr>
              <a:t>特点：比语句覆盖强，但对程序逻辑的覆盖程度仍不高。</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6" name="Rectangle 4"/>
          <p:cNvSpPr>
            <a:spLocks noChangeArrowheads="1"/>
          </p:cNvSpPr>
          <p:nvPr/>
        </p:nvSpPr>
        <p:spPr bwMode="auto">
          <a:xfrm>
            <a:off x="4912092" y="6058338"/>
            <a:ext cx="6030913" cy="684212"/>
          </a:xfrm>
          <a:prstGeom prst="rect">
            <a:avLst/>
          </a:prstGeom>
          <a:noFill/>
          <a:ln w="9525">
            <a:solidFill>
              <a:srgbClr val="0033CC"/>
            </a:solidFill>
            <a:miter lim="800000"/>
          </a:ln>
        </p:spPr>
        <p:txBody>
          <a:bodyPr wrap="none" anchor="ctr"/>
          <a:lstStyle/>
          <a:p>
            <a:pPr algn="ctr"/>
            <a:r>
              <a:rPr lang="zh-CN" altLang="en-US" sz="2800" b="1" dirty="0"/>
              <a:t>未考虑表达式中各条件的各种取值</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4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4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P spid="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3"/>
          <p:cNvSpPr txBox="1">
            <a:spLocks noGrp="1"/>
          </p:cNvSpPr>
          <p:nvPr>
            <p:ph type="ftr" sz="quarter" idx="11"/>
          </p:nvPr>
        </p:nvSpPr>
        <p:spPr>
          <a:xfrm>
            <a:off x="7620000" y="6248400"/>
            <a:ext cx="2667000" cy="365125"/>
          </a:xfrm>
          <a:noFill/>
          <a:ln>
            <a:noFill/>
          </a:ln>
        </p:spPr>
        <p:txBody>
          <a:bodyPr anchor="ctr"/>
          <a:lstStyle/>
          <a:p>
            <a:pPr marL="0" indent="0" eaLnBrk="1" hangingPunct="1">
              <a:spcBef>
                <a:spcPct val="0"/>
              </a:spcBef>
              <a:buClrTx/>
              <a:buSzTx/>
              <a:buFontTx/>
              <a:buNone/>
            </a:pPr>
            <a:r>
              <a:rPr lang="en-US" altLang="zh-CN" sz="1400" dirty="0">
                <a:solidFill>
                  <a:schemeClr val="tx2"/>
                </a:solidFill>
                <a:latin typeface="Arial Narrow" panose="020B0606020202030204" pitchFamily="34" charset="0"/>
                <a:ea typeface="宋体" panose="02010600030101010101" pitchFamily="2" charset="-122"/>
              </a:rPr>
              <a:t> chapter__7</a:t>
            </a:r>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31747" name="Rectangle 2"/>
          <p:cNvSpPr>
            <a:spLocks noGrp="1"/>
          </p:cNvSpPr>
          <p:nvPr>
            <p:ph type="title"/>
          </p:nvPr>
        </p:nvSpPr>
        <p:spPr/>
        <p:txBody>
          <a:bodyPr vert="horz" wrap="square" lIns="91440" tIns="45720" rIns="91440" bIns="45720" anchor="t"/>
          <a:lstStyle/>
          <a:p>
            <a:r>
              <a:rPr lang="en-US" altLang="zh-CN" sz="4000" b="1" dirty="0"/>
              <a:t>6.3.3 </a:t>
            </a:r>
            <a:r>
              <a:rPr lang="zh-CN" altLang="en-US" sz="4000" b="1" dirty="0"/>
              <a:t>条件覆盖</a:t>
            </a:r>
            <a:endParaRPr lang="zh-CN" altLang="en-US" sz="4000" b="1" dirty="0"/>
          </a:p>
        </p:txBody>
      </p:sp>
      <p:sp>
        <p:nvSpPr>
          <p:cNvPr id="31748" name="Rectangle 3"/>
          <p:cNvSpPr>
            <a:spLocks noGrp="1"/>
          </p:cNvSpPr>
          <p:nvPr>
            <p:ph sz="quarter" idx="1"/>
          </p:nvPr>
        </p:nvSpPr>
        <p:spPr>
          <a:xfrm>
            <a:off x="816610" y="1600200"/>
            <a:ext cx="6360795" cy="4495800"/>
          </a:xfrm>
        </p:spPr>
        <p:txBody>
          <a:bodyPr vert="horz" wrap="square" lIns="91440" tIns="45720" rIns="91440" bIns="45720" anchor="t"/>
          <a:lstStyle/>
          <a:p>
            <a:pPr eaLnBrk="1" hangingPunct="1"/>
            <a:r>
              <a:rPr lang="en-US" altLang="zh-CN" sz="3200" dirty="0"/>
              <a:t>  </a:t>
            </a:r>
            <a:r>
              <a:rPr lang="zh-CN" altLang="en-US" sz="3200" b="1" dirty="0" smtClean="0">
                <a:latin typeface="Times New Roman" panose="02020603050405020304" pitchFamily="18" charset="0"/>
                <a:sym typeface="+mn-ea"/>
              </a:rPr>
              <a:t>含义：不仅每个语句至少执行一次，</a:t>
            </a:r>
            <a:r>
              <a:rPr lang="zh-CN" altLang="en-US" sz="3200" b="1" dirty="0" smtClean="0">
                <a:solidFill>
                  <a:srgbClr val="0000FF"/>
                </a:solidFill>
                <a:latin typeface="Times New Roman" panose="02020603050405020304" pitchFamily="18" charset="0"/>
                <a:sym typeface="+mn-ea"/>
              </a:rPr>
              <a:t>判定表达式中的每个条件</a:t>
            </a:r>
            <a:r>
              <a:rPr lang="zh-CN" altLang="en-US" sz="3200" b="1" dirty="0" smtClean="0">
                <a:latin typeface="Times New Roman" panose="02020603050405020304" pitchFamily="18" charset="0"/>
                <a:sym typeface="+mn-ea"/>
              </a:rPr>
              <a:t>都取到各种可能的结果。</a:t>
            </a:r>
            <a:endParaRPr lang="zh-CN" altLang="en-US" sz="3200" b="1" dirty="0" smtClean="0">
              <a:latin typeface="Times New Roman" panose="02020603050405020304" pitchFamily="18" charset="0"/>
            </a:endParaRPr>
          </a:p>
          <a:p>
            <a:pPr eaLnBrk="1" hangingPunct="1"/>
            <a:r>
              <a:rPr lang="zh-CN" altLang="en-US" sz="3200" b="1" dirty="0" smtClean="0">
                <a:latin typeface="Times New Roman" panose="02020603050405020304" pitchFamily="18" charset="0"/>
                <a:sym typeface="+mn-ea"/>
              </a:rPr>
              <a:t>所有条件：</a:t>
            </a:r>
            <a:endParaRPr lang="zh-CN" altLang="en-US" sz="3200" b="1" dirty="0" smtClean="0">
              <a:latin typeface="Times New Roman" panose="02020603050405020304" pitchFamily="18" charset="0"/>
            </a:endParaRPr>
          </a:p>
          <a:p>
            <a:pPr eaLnBrk="1" hangingPunct="1">
              <a:buFont typeface="Wingdings" panose="05000000000000000000" pitchFamily="2" charset="2"/>
              <a:buNone/>
            </a:pPr>
            <a:r>
              <a:rPr lang="en-US" altLang="zh-CN" sz="3200" b="1" dirty="0" smtClean="0">
                <a:latin typeface="Times New Roman" panose="02020603050405020304" pitchFamily="18" charset="0"/>
                <a:sym typeface="+mn-ea"/>
              </a:rPr>
              <a:t>    (1)A</a:t>
            </a:r>
            <a:r>
              <a:rPr lang="zh-CN" altLang="en-US" sz="3200" b="1" dirty="0" smtClean="0">
                <a:latin typeface="Times New Roman" panose="02020603050405020304" pitchFamily="18" charset="0"/>
                <a:sym typeface="+mn-ea"/>
              </a:rPr>
              <a:t>＞</a:t>
            </a:r>
            <a:r>
              <a:rPr lang="en-US" altLang="zh-CN" sz="3200" b="1" dirty="0" smtClean="0">
                <a:latin typeface="Times New Roman" panose="02020603050405020304" pitchFamily="18" charset="0"/>
                <a:sym typeface="+mn-ea"/>
              </a:rPr>
              <a:t>1      (2)A≤1  </a:t>
            </a:r>
            <a:endParaRPr lang="en-US" altLang="zh-CN" sz="3200" b="1" dirty="0" smtClean="0">
              <a:latin typeface="Times New Roman" panose="02020603050405020304" pitchFamily="18" charset="0"/>
            </a:endParaRPr>
          </a:p>
          <a:p>
            <a:pPr eaLnBrk="1" hangingPunct="1">
              <a:buFont typeface="Wingdings" panose="05000000000000000000" pitchFamily="2" charset="2"/>
              <a:buNone/>
            </a:pPr>
            <a:r>
              <a:rPr lang="en-US" altLang="zh-CN" sz="3200" b="1" dirty="0" smtClean="0">
                <a:latin typeface="Times New Roman" panose="02020603050405020304" pitchFamily="18" charset="0"/>
                <a:sym typeface="+mn-ea"/>
              </a:rPr>
              <a:t>    (3)B</a:t>
            </a:r>
            <a:r>
              <a:rPr lang="zh-CN" altLang="en-US" sz="3200" b="1" dirty="0" smtClean="0">
                <a:latin typeface="Times New Roman" panose="02020603050405020304" pitchFamily="18" charset="0"/>
                <a:sym typeface="+mn-ea"/>
              </a:rPr>
              <a:t>＝</a:t>
            </a:r>
            <a:r>
              <a:rPr lang="en-US" altLang="zh-CN" sz="3200" b="1" dirty="0" smtClean="0">
                <a:latin typeface="Times New Roman" panose="02020603050405020304" pitchFamily="18" charset="0"/>
                <a:sym typeface="+mn-ea"/>
              </a:rPr>
              <a:t>0      (4)B≠0</a:t>
            </a:r>
            <a:endParaRPr lang="en-US" altLang="zh-CN" sz="3200" b="1" dirty="0" smtClean="0">
              <a:latin typeface="Times New Roman" panose="02020603050405020304" pitchFamily="18" charset="0"/>
            </a:endParaRPr>
          </a:p>
          <a:p>
            <a:pPr eaLnBrk="1" hangingPunct="1">
              <a:buFont typeface="Wingdings" panose="05000000000000000000" pitchFamily="2" charset="2"/>
              <a:buNone/>
            </a:pPr>
            <a:r>
              <a:rPr lang="en-US" altLang="zh-CN" sz="3200" b="1" dirty="0" smtClean="0">
                <a:latin typeface="Times New Roman" panose="02020603050405020304" pitchFamily="18" charset="0"/>
                <a:sym typeface="+mn-ea"/>
              </a:rPr>
              <a:t>    (5)A</a:t>
            </a:r>
            <a:r>
              <a:rPr lang="zh-CN" altLang="en-US" sz="3200" b="1" dirty="0" smtClean="0">
                <a:latin typeface="Times New Roman" panose="02020603050405020304" pitchFamily="18" charset="0"/>
                <a:sym typeface="+mn-ea"/>
              </a:rPr>
              <a:t>＝</a:t>
            </a:r>
            <a:r>
              <a:rPr lang="en-US" altLang="zh-CN" sz="3200" b="1" dirty="0" smtClean="0">
                <a:latin typeface="Times New Roman" panose="02020603050405020304" pitchFamily="18" charset="0"/>
                <a:sym typeface="+mn-ea"/>
              </a:rPr>
              <a:t>2      (6)A≠2  </a:t>
            </a:r>
            <a:endParaRPr lang="en-US" altLang="zh-CN" sz="3200" b="1" dirty="0" smtClean="0">
              <a:latin typeface="Times New Roman" panose="02020603050405020304" pitchFamily="18" charset="0"/>
            </a:endParaRPr>
          </a:p>
          <a:p>
            <a:pPr eaLnBrk="1" hangingPunct="1">
              <a:buFont typeface="Wingdings" panose="05000000000000000000" pitchFamily="2" charset="2"/>
              <a:buNone/>
            </a:pPr>
            <a:r>
              <a:rPr lang="en-US" altLang="zh-CN" sz="3200" b="1" dirty="0" smtClean="0">
                <a:latin typeface="Times New Roman" panose="02020603050405020304" pitchFamily="18" charset="0"/>
                <a:sym typeface="+mn-ea"/>
              </a:rPr>
              <a:t>    (7)X</a:t>
            </a:r>
            <a:r>
              <a:rPr lang="zh-CN" altLang="en-US" sz="3200" b="1" dirty="0" smtClean="0">
                <a:latin typeface="Times New Roman" panose="02020603050405020304" pitchFamily="18" charset="0"/>
                <a:sym typeface="+mn-ea"/>
              </a:rPr>
              <a:t>＞</a:t>
            </a:r>
            <a:r>
              <a:rPr lang="en-US" altLang="zh-CN" sz="3200" b="1" dirty="0" smtClean="0">
                <a:latin typeface="Times New Roman" panose="02020603050405020304" pitchFamily="18" charset="0"/>
                <a:sym typeface="+mn-ea"/>
              </a:rPr>
              <a:t>1      (8)X≤1</a:t>
            </a:r>
            <a:endParaRPr lang="en-US" altLang="zh-CN" sz="3200" dirty="0"/>
          </a:p>
        </p:txBody>
      </p:sp>
      <p:pic>
        <p:nvPicPr>
          <p:cNvPr id="80899" name="Picture 3" descr="rj81"/>
          <p:cNvPicPr>
            <a:picLocks noChangeAspect="1" noChangeArrowheads="1"/>
          </p:cNvPicPr>
          <p:nvPr/>
        </p:nvPicPr>
        <p:blipFill>
          <a:blip r:embed="rId1" cstate="print"/>
          <a:srcRect/>
          <a:stretch>
            <a:fillRect/>
          </a:stretch>
        </p:blipFill>
        <p:spPr bwMode="auto">
          <a:xfrm>
            <a:off x="7361555" y="1600200"/>
            <a:ext cx="4540885" cy="490474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4294967295"/>
          </p:nvPr>
        </p:nvSpPr>
        <p:spPr>
          <a:xfrm>
            <a:off x="1981200" y="404813"/>
            <a:ext cx="4337050" cy="5976937"/>
          </a:xfrm>
        </p:spPr>
        <p:txBody>
          <a:bodyPr/>
          <a:lstStyle/>
          <a:p>
            <a:pPr eaLnBrk="1" hangingPunct="1">
              <a:buFont typeface="Wingdings" panose="05000000000000000000" pitchFamily="2" charset="2"/>
              <a:buNone/>
            </a:pPr>
            <a:r>
              <a:rPr lang="zh-CN" altLang="en-US" sz="2900" b="1" dirty="0" smtClean="0">
                <a:latin typeface="Times New Roman" panose="02020603050405020304" pitchFamily="18" charset="0"/>
              </a:rPr>
              <a:t>测试用例：</a:t>
            </a:r>
            <a:endParaRPr lang="zh-CN" altLang="en-US" sz="2900" b="1" dirty="0" smtClean="0">
              <a:latin typeface="Times New Roman" panose="02020603050405020304" pitchFamily="18" charset="0"/>
            </a:endParaRPr>
          </a:p>
          <a:p>
            <a:pPr eaLnBrk="1" hangingPunct="1">
              <a:buFont typeface="Wingdings" panose="05000000000000000000" pitchFamily="2" charset="2"/>
              <a:buNone/>
            </a:pPr>
            <a:r>
              <a:rPr lang="en-US" altLang="zh-CN" sz="2900" b="1" dirty="0" smtClean="0">
                <a:latin typeface="Times New Roman" panose="02020603050405020304" pitchFamily="18" charset="0"/>
              </a:rPr>
              <a:t>   Ⅰ. </a:t>
            </a:r>
            <a:r>
              <a:rPr lang="zh-CN" altLang="en-US" sz="2900" b="1" dirty="0" smtClean="0">
                <a:latin typeface="Times New Roman" panose="02020603050405020304" pitchFamily="18" charset="0"/>
              </a:rPr>
              <a:t>满足</a:t>
            </a:r>
            <a:r>
              <a:rPr lang="en-US" altLang="zh-CN" sz="2900" b="1" dirty="0" smtClean="0">
                <a:latin typeface="Times New Roman" panose="02020603050405020304" pitchFamily="18" charset="0"/>
              </a:rPr>
              <a:t>(1)(3)(5)(7)</a:t>
            </a:r>
            <a:endParaRPr lang="zh-CN" altLang="en-US" sz="2900" b="1" dirty="0" smtClean="0">
              <a:latin typeface="Times New Roman" panose="02020603050405020304" pitchFamily="18" charset="0"/>
            </a:endParaRPr>
          </a:p>
          <a:p>
            <a:pPr eaLnBrk="1" hangingPunct="1">
              <a:buFont typeface="Wingdings" panose="05000000000000000000" pitchFamily="2" charset="2"/>
              <a:buNone/>
            </a:pPr>
            <a:r>
              <a:rPr lang="en-US" altLang="zh-CN" sz="2900" b="1" dirty="0" smtClean="0">
                <a:latin typeface="Times New Roman" panose="02020603050405020304" pitchFamily="18" charset="0"/>
              </a:rPr>
              <a:t>    A</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2</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B</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0</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X</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4    </a:t>
            </a:r>
            <a:endParaRPr lang="en-US" altLang="zh-CN" sz="2900" b="1" dirty="0" smtClean="0">
              <a:latin typeface="Times New Roman" panose="02020603050405020304" pitchFamily="18" charset="0"/>
            </a:endParaRPr>
          </a:p>
          <a:p>
            <a:pPr eaLnBrk="1" hangingPunct="1">
              <a:buFont typeface="Wingdings" panose="05000000000000000000" pitchFamily="2" charset="2"/>
              <a:buNone/>
            </a:pPr>
            <a:r>
              <a:rPr lang="zh-CN" altLang="en-US" sz="2900" b="1" dirty="0" smtClean="0">
                <a:latin typeface="Times New Roman" panose="02020603050405020304" pitchFamily="18" charset="0"/>
              </a:rPr>
              <a:t>    覆盖</a:t>
            </a:r>
            <a:r>
              <a:rPr lang="en-US" altLang="zh-CN" sz="2900" b="1" dirty="0" err="1" smtClean="0">
                <a:latin typeface="Times New Roman" panose="02020603050405020304" pitchFamily="18" charset="0"/>
              </a:rPr>
              <a:t>sacbed</a:t>
            </a:r>
            <a:r>
              <a:rPr lang="en-US" altLang="zh-CN" sz="2900" b="1" dirty="0" smtClean="0">
                <a:latin typeface="Times New Roman" panose="02020603050405020304" pitchFamily="18" charset="0"/>
              </a:rPr>
              <a:t>    </a:t>
            </a:r>
            <a:endParaRPr lang="en-US" altLang="zh-CN" sz="2900" b="1" dirty="0" smtClean="0">
              <a:latin typeface="Times New Roman" panose="02020603050405020304" pitchFamily="18" charset="0"/>
            </a:endParaRPr>
          </a:p>
          <a:p>
            <a:pPr eaLnBrk="1" hangingPunct="1">
              <a:buFont typeface="Wingdings" panose="05000000000000000000" pitchFamily="2" charset="2"/>
              <a:buNone/>
            </a:pPr>
            <a:r>
              <a:rPr lang="en-US" altLang="zh-CN" sz="2900" b="1" dirty="0" smtClean="0">
                <a:latin typeface="Times New Roman" panose="02020603050405020304" pitchFamily="18" charset="0"/>
              </a:rPr>
              <a:t>   Ⅱ. </a:t>
            </a:r>
            <a:r>
              <a:rPr lang="zh-CN" altLang="en-US" sz="2900" b="1" dirty="0" smtClean="0">
                <a:latin typeface="Times New Roman" panose="02020603050405020304" pitchFamily="18" charset="0"/>
              </a:rPr>
              <a:t>满足</a:t>
            </a:r>
            <a:r>
              <a:rPr lang="en-US" altLang="zh-CN" sz="2900" b="1" dirty="0" smtClean="0">
                <a:latin typeface="Times New Roman" panose="02020603050405020304" pitchFamily="18" charset="0"/>
              </a:rPr>
              <a:t>(2)(4)(6)(8) </a:t>
            </a:r>
            <a:endParaRPr lang="en-US" altLang="zh-CN" sz="2900" b="1" dirty="0" smtClean="0">
              <a:latin typeface="Times New Roman" panose="02020603050405020304" pitchFamily="18" charset="0"/>
            </a:endParaRPr>
          </a:p>
          <a:p>
            <a:pPr eaLnBrk="1" hangingPunct="1">
              <a:buFont typeface="Wingdings" panose="05000000000000000000" pitchFamily="2" charset="2"/>
              <a:buNone/>
            </a:pPr>
            <a:r>
              <a:rPr lang="en-US" altLang="zh-CN" sz="2900" b="1" dirty="0" smtClean="0">
                <a:latin typeface="Times New Roman" panose="02020603050405020304" pitchFamily="18" charset="0"/>
              </a:rPr>
              <a:t>    A</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1</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B</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1</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X</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1    </a:t>
            </a:r>
            <a:endParaRPr lang="en-US" altLang="zh-CN" sz="2900" b="1" dirty="0" smtClean="0">
              <a:latin typeface="Times New Roman" panose="02020603050405020304" pitchFamily="18" charset="0"/>
            </a:endParaRPr>
          </a:p>
          <a:p>
            <a:pPr eaLnBrk="1" hangingPunct="1">
              <a:buFont typeface="Wingdings" panose="05000000000000000000" pitchFamily="2" charset="2"/>
              <a:buNone/>
            </a:pPr>
            <a:r>
              <a:rPr lang="zh-CN" altLang="en-US" sz="2900" b="1" dirty="0" smtClean="0">
                <a:latin typeface="Times New Roman" panose="02020603050405020304" pitchFamily="18" charset="0"/>
              </a:rPr>
              <a:t>    覆盖</a:t>
            </a:r>
            <a:r>
              <a:rPr lang="en-US" altLang="zh-CN" sz="2900" b="1" dirty="0" err="1" smtClean="0">
                <a:latin typeface="Times New Roman" panose="02020603050405020304" pitchFamily="18" charset="0"/>
              </a:rPr>
              <a:t>sabd</a:t>
            </a:r>
            <a:r>
              <a:rPr lang="en-US" altLang="zh-CN" sz="2900" b="1" dirty="0" smtClean="0">
                <a:latin typeface="Times New Roman" panose="02020603050405020304" pitchFamily="18" charset="0"/>
              </a:rPr>
              <a:t>    </a:t>
            </a:r>
            <a:endParaRPr lang="en-US" altLang="zh-CN" sz="2900" b="1" dirty="0" smtClean="0">
              <a:latin typeface="Times New Roman" panose="02020603050405020304" pitchFamily="18" charset="0"/>
            </a:endParaRPr>
          </a:p>
          <a:p>
            <a:pPr eaLnBrk="1" hangingPunct="1">
              <a:buFont typeface="Wingdings" panose="05000000000000000000" pitchFamily="2" charset="2"/>
              <a:buNone/>
            </a:pPr>
            <a:endParaRPr lang="en-US" altLang="zh-CN" sz="2900" b="1" dirty="0" smtClean="0">
              <a:latin typeface="Times New Roman" panose="02020603050405020304" pitchFamily="18" charset="0"/>
            </a:endParaRPr>
          </a:p>
          <a:p>
            <a:pPr eaLnBrk="1" hangingPunct="1">
              <a:buFont typeface="Wingdings" panose="05000000000000000000" pitchFamily="2" charset="2"/>
              <a:buNone/>
            </a:pPr>
            <a:r>
              <a:rPr lang="en-US" altLang="zh-CN" sz="2900" b="1" dirty="0" smtClean="0">
                <a:latin typeface="Times New Roman" panose="02020603050405020304" pitchFamily="18" charset="0"/>
              </a:rPr>
              <a:t> </a:t>
            </a:r>
            <a:endParaRPr lang="zh-CN" altLang="en-US" sz="2900" b="1" dirty="0" smtClean="0">
              <a:latin typeface="Times New Roman" panose="02020603050405020304" pitchFamily="18" charset="0"/>
            </a:endParaRPr>
          </a:p>
        </p:txBody>
      </p:sp>
      <p:pic>
        <p:nvPicPr>
          <p:cNvPr id="81923" name="Picture 3" descr="rj81"/>
          <p:cNvPicPr>
            <a:picLocks noChangeAspect="1" noChangeArrowheads="1"/>
          </p:cNvPicPr>
          <p:nvPr/>
        </p:nvPicPr>
        <p:blipFill>
          <a:blip r:embed="rId1" cstate="print"/>
          <a:srcRect/>
          <a:stretch>
            <a:fillRect/>
          </a:stretch>
        </p:blipFill>
        <p:spPr bwMode="auto">
          <a:xfrm>
            <a:off x="6410325" y="233363"/>
            <a:ext cx="3890963" cy="4103687"/>
          </a:xfrm>
          <a:prstGeom prst="rect">
            <a:avLst/>
          </a:prstGeom>
          <a:noFill/>
          <a:ln w="9525">
            <a:noFill/>
            <a:miter lim="800000"/>
            <a:headEnd/>
            <a:tailEnd/>
          </a:ln>
        </p:spPr>
      </p:pic>
      <p:sp>
        <p:nvSpPr>
          <p:cNvPr id="4" name="矩形 3"/>
          <p:cNvSpPr/>
          <p:nvPr/>
        </p:nvSpPr>
        <p:spPr>
          <a:xfrm>
            <a:off x="615950" y="5020057"/>
            <a:ext cx="6896100" cy="1520416"/>
          </a:xfrm>
          <a:prstGeom prst="rect">
            <a:avLst/>
          </a:prstGeom>
          <a:ln>
            <a:solidFill>
              <a:srgbClr val="0000FF"/>
            </a:solidFill>
          </a:ln>
        </p:spPr>
        <p:txBody>
          <a:bodyPr wrap="square">
            <a:spAutoFit/>
          </a:bodyPr>
          <a:p>
            <a:pPr marL="342900" lvl="0" indent="-342900">
              <a:spcBef>
                <a:spcPct val="20000"/>
              </a:spcBef>
              <a:buClr>
                <a:srgbClr val="CC9900"/>
              </a:buClr>
              <a:buSzPct val="65000"/>
            </a:pPr>
            <a:r>
              <a:rPr lang="zh-CN" altLang="en-US" sz="2900" b="1" kern="0" dirty="0" smtClean="0">
                <a:solidFill>
                  <a:srgbClr val="000000"/>
                </a:solidFill>
                <a:latin typeface="Times New Roman" panose="02020603050405020304" pitchFamily="18" charset="0"/>
                <a:ea typeface="宋体" panose="02010600030101010101" pitchFamily="2" charset="-122"/>
              </a:rPr>
              <a:t>如果语言具备短路特性，本测试用例，需要增加，测试</a:t>
            </a:r>
            <a:r>
              <a:rPr lang="en-US" altLang="zh-CN" sz="2900" b="1" kern="0" dirty="0" smtClean="0">
                <a:solidFill>
                  <a:srgbClr val="000000"/>
                </a:solidFill>
                <a:latin typeface="Times New Roman" panose="02020603050405020304" pitchFamily="18" charset="0"/>
                <a:ea typeface="宋体" panose="02010600030101010101" pitchFamily="2" charset="-122"/>
              </a:rPr>
              <a:t>B !=0   </a:t>
            </a:r>
            <a:r>
              <a:rPr lang="zh-CN" altLang="en-US" sz="2900" b="1" kern="0" dirty="0" smtClean="0">
                <a:solidFill>
                  <a:srgbClr val="000000"/>
                </a:solidFill>
                <a:latin typeface="Times New Roman" panose="02020603050405020304" pitchFamily="18" charset="0"/>
                <a:ea typeface="宋体" panose="02010600030101010101" pitchFamily="2" charset="-122"/>
              </a:rPr>
              <a:t>和 </a:t>
            </a:r>
            <a:r>
              <a:rPr lang="en-US" altLang="zh-CN" sz="2900" b="1" kern="0" dirty="0" smtClean="0">
                <a:solidFill>
                  <a:srgbClr val="000000"/>
                </a:solidFill>
                <a:latin typeface="Times New Roman" panose="02020603050405020304" pitchFamily="18" charset="0"/>
                <a:ea typeface="宋体" panose="02010600030101010101" pitchFamily="2" charset="-122"/>
              </a:rPr>
              <a:t>X&gt;1</a:t>
            </a:r>
            <a:r>
              <a:rPr lang="zh-CN" altLang="en-US" sz="2900" b="1" kern="0" dirty="0" smtClean="0">
                <a:solidFill>
                  <a:srgbClr val="000000"/>
                </a:solidFill>
                <a:latin typeface="Times New Roman" panose="02020603050405020304" pitchFamily="18" charset="0"/>
                <a:ea typeface="宋体" panose="02010600030101010101" pitchFamily="2" charset="-122"/>
              </a:rPr>
              <a:t>的用例 </a:t>
            </a:r>
            <a:endParaRPr lang="en-US" altLang="zh-CN" sz="2900" b="1" kern="0" dirty="0" smtClean="0">
              <a:solidFill>
                <a:srgbClr val="000000"/>
              </a:solidFill>
              <a:latin typeface="Times New Roman" panose="02020603050405020304" pitchFamily="18" charset="0"/>
              <a:ea typeface="宋体" panose="02010600030101010101" pitchFamily="2" charset="-122"/>
            </a:endParaRPr>
          </a:p>
          <a:p>
            <a:pPr marL="342900" lvl="0" indent="-342900">
              <a:spcBef>
                <a:spcPct val="20000"/>
              </a:spcBef>
              <a:buClr>
                <a:srgbClr val="CC9900"/>
              </a:buClr>
              <a:buSzPct val="65000"/>
            </a:pPr>
            <a:r>
              <a:rPr lang="en-US" altLang="zh-CN" sz="2900" b="1" kern="0" dirty="0" smtClean="0">
                <a:solidFill>
                  <a:srgbClr val="000000"/>
                </a:solidFill>
                <a:latin typeface="Times New Roman" panose="02020603050405020304" pitchFamily="18" charset="0"/>
                <a:ea typeface="宋体" panose="02010600030101010101" pitchFamily="2" charset="-122"/>
              </a:rPr>
              <a:t>A=3</a:t>
            </a:r>
            <a:r>
              <a:rPr lang="zh-CN" altLang="en-US" sz="2900" b="1" kern="0" dirty="0" smtClean="0">
                <a:solidFill>
                  <a:srgbClr val="000000"/>
                </a:solidFill>
                <a:latin typeface="Times New Roman" panose="02020603050405020304" pitchFamily="18" charset="0"/>
                <a:ea typeface="宋体" panose="02010600030101010101" pitchFamily="2" charset="-122"/>
              </a:rPr>
              <a:t>，</a:t>
            </a:r>
            <a:r>
              <a:rPr lang="en-US" altLang="zh-CN" sz="2900" b="1" kern="0" dirty="0" smtClean="0">
                <a:solidFill>
                  <a:srgbClr val="000000"/>
                </a:solidFill>
                <a:latin typeface="Times New Roman" panose="02020603050405020304" pitchFamily="18" charset="0"/>
                <a:ea typeface="宋体" panose="02010600030101010101" pitchFamily="2" charset="-122"/>
              </a:rPr>
              <a:t>B=1</a:t>
            </a:r>
            <a:r>
              <a:rPr lang="zh-CN" altLang="en-US" sz="2900" b="1" kern="0" dirty="0" smtClean="0">
                <a:solidFill>
                  <a:srgbClr val="000000"/>
                </a:solidFill>
                <a:latin typeface="Times New Roman" panose="02020603050405020304" pitchFamily="18" charset="0"/>
                <a:ea typeface="宋体" panose="02010600030101010101" pitchFamily="2" charset="-122"/>
              </a:rPr>
              <a:t>，</a:t>
            </a:r>
            <a:r>
              <a:rPr lang="en-US" altLang="zh-CN" sz="2900" b="1" kern="0" dirty="0" smtClean="0">
                <a:solidFill>
                  <a:srgbClr val="000000"/>
                </a:solidFill>
                <a:latin typeface="Times New Roman" panose="02020603050405020304" pitchFamily="18" charset="0"/>
                <a:ea typeface="宋体" panose="02010600030101010101" pitchFamily="2" charset="-122"/>
              </a:rPr>
              <a:t>X=6 </a:t>
            </a:r>
            <a:endParaRPr lang="zh-CN" altLang="en-US" sz="2900" b="1" kern="0" dirty="0"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61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161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build="p"/>
      <p:bldP spid="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4294967295"/>
          </p:nvPr>
        </p:nvSpPr>
        <p:spPr>
          <a:xfrm>
            <a:off x="1981200" y="404813"/>
            <a:ext cx="4384675" cy="5319712"/>
          </a:xfrm>
        </p:spPr>
        <p:txBody>
          <a:bodyPr/>
          <a:lstStyle/>
          <a:p>
            <a:pPr eaLnBrk="1" hangingPunct="1">
              <a:buFont typeface="Wingdings" panose="05000000000000000000" pitchFamily="2" charset="2"/>
              <a:buNone/>
            </a:pPr>
            <a:r>
              <a:rPr lang="zh-CN" altLang="en-US" sz="2900" b="1" dirty="0" smtClean="0">
                <a:latin typeface="Times New Roman" panose="02020603050405020304" pitchFamily="18" charset="0"/>
              </a:rPr>
              <a:t>或者</a:t>
            </a:r>
            <a:endParaRPr lang="zh-CN" altLang="en-US" sz="2900" b="1" dirty="0" smtClean="0">
              <a:latin typeface="Times New Roman" panose="02020603050405020304" pitchFamily="18" charset="0"/>
            </a:endParaRPr>
          </a:p>
          <a:p>
            <a:pPr eaLnBrk="1" hangingPunct="1">
              <a:buFont typeface="Wingdings" panose="05000000000000000000" pitchFamily="2" charset="2"/>
              <a:buNone/>
            </a:pPr>
            <a:r>
              <a:rPr lang="en-US" altLang="zh-CN" sz="2900" b="1" dirty="0" smtClean="0">
                <a:latin typeface="Times New Roman" panose="02020603050405020304" pitchFamily="18" charset="0"/>
              </a:rPr>
              <a:t>   Ⅰ. </a:t>
            </a:r>
            <a:r>
              <a:rPr lang="zh-CN" altLang="en-US" sz="2900" b="1" dirty="0" smtClean="0">
                <a:latin typeface="Times New Roman" panose="02020603050405020304" pitchFamily="18" charset="0"/>
              </a:rPr>
              <a:t>满足</a:t>
            </a:r>
            <a:r>
              <a:rPr lang="en-US" altLang="zh-CN" sz="2900" b="1" dirty="0" smtClean="0">
                <a:latin typeface="Times New Roman" panose="02020603050405020304" pitchFamily="18" charset="0"/>
              </a:rPr>
              <a:t>(1)(3)(5)(8)</a:t>
            </a:r>
            <a:endParaRPr lang="zh-CN" altLang="en-US" sz="2900" b="1" dirty="0" smtClean="0">
              <a:latin typeface="Times New Roman" panose="02020603050405020304" pitchFamily="18" charset="0"/>
            </a:endParaRPr>
          </a:p>
          <a:p>
            <a:pPr eaLnBrk="1" hangingPunct="1">
              <a:buFont typeface="Wingdings" panose="05000000000000000000" pitchFamily="2" charset="2"/>
              <a:buNone/>
            </a:pPr>
            <a:r>
              <a:rPr lang="en-US" altLang="zh-CN" sz="2900" b="1" dirty="0" smtClean="0">
                <a:latin typeface="Times New Roman" panose="02020603050405020304" pitchFamily="18" charset="0"/>
              </a:rPr>
              <a:t>    A</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2</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B</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0</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X</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1    </a:t>
            </a:r>
            <a:endParaRPr lang="en-US" altLang="zh-CN" sz="2900" b="1" dirty="0" smtClean="0">
              <a:latin typeface="Times New Roman" panose="02020603050405020304" pitchFamily="18" charset="0"/>
            </a:endParaRPr>
          </a:p>
          <a:p>
            <a:pPr eaLnBrk="1" hangingPunct="1">
              <a:buFont typeface="Wingdings" panose="05000000000000000000" pitchFamily="2" charset="2"/>
              <a:buNone/>
            </a:pPr>
            <a:r>
              <a:rPr lang="zh-CN" altLang="en-US" sz="2900" b="1" dirty="0" smtClean="0">
                <a:latin typeface="Times New Roman" panose="02020603050405020304" pitchFamily="18" charset="0"/>
              </a:rPr>
              <a:t>    覆盖</a:t>
            </a:r>
            <a:r>
              <a:rPr lang="en-US" altLang="zh-CN" sz="2900" b="1" dirty="0" err="1" smtClean="0">
                <a:latin typeface="Times New Roman" panose="02020603050405020304" pitchFamily="18" charset="0"/>
              </a:rPr>
              <a:t>sac</a:t>
            </a:r>
            <a:r>
              <a:rPr lang="en-US" altLang="zh-CN" sz="2900" b="1" dirty="0" err="1" smtClean="0">
                <a:solidFill>
                  <a:srgbClr val="FF0000"/>
                </a:solidFill>
                <a:latin typeface="Times New Roman" panose="02020603050405020304" pitchFamily="18" charset="0"/>
              </a:rPr>
              <a:t>bed</a:t>
            </a:r>
            <a:r>
              <a:rPr lang="en-US" altLang="zh-CN" sz="2900" b="1" dirty="0" smtClean="0">
                <a:latin typeface="Times New Roman" panose="02020603050405020304" pitchFamily="18" charset="0"/>
              </a:rPr>
              <a:t>    </a:t>
            </a:r>
            <a:endParaRPr lang="en-US" altLang="zh-CN" sz="2900" b="1" dirty="0" smtClean="0">
              <a:latin typeface="Times New Roman" panose="02020603050405020304" pitchFamily="18" charset="0"/>
            </a:endParaRPr>
          </a:p>
          <a:p>
            <a:pPr eaLnBrk="1" hangingPunct="1">
              <a:buFont typeface="Wingdings" panose="05000000000000000000" pitchFamily="2" charset="2"/>
              <a:buNone/>
            </a:pPr>
            <a:r>
              <a:rPr lang="en-US" altLang="zh-CN" sz="2900" b="1" dirty="0" smtClean="0">
                <a:latin typeface="Times New Roman" panose="02020603050405020304" pitchFamily="18" charset="0"/>
              </a:rPr>
              <a:t>   Ⅱ. </a:t>
            </a:r>
            <a:r>
              <a:rPr lang="zh-CN" altLang="en-US" sz="2900" b="1" dirty="0" smtClean="0">
                <a:latin typeface="Times New Roman" panose="02020603050405020304" pitchFamily="18" charset="0"/>
              </a:rPr>
              <a:t>满足</a:t>
            </a:r>
            <a:r>
              <a:rPr lang="en-US" altLang="zh-CN" sz="2900" b="1" dirty="0" smtClean="0">
                <a:latin typeface="Times New Roman" panose="02020603050405020304" pitchFamily="18" charset="0"/>
              </a:rPr>
              <a:t>(2)(4)(6)(7)</a:t>
            </a:r>
            <a:r>
              <a:rPr lang="zh-CN" altLang="en-US" sz="2900" dirty="0" smtClean="0">
                <a:latin typeface="Times New Roman" panose="02020603050405020304" pitchFamily="18" charset="0"/>
              </a:rPr>
              <a:t> </a:t>
            </a:r>
            <a:endParaRPr lang="zh-CN" altLang="en-US" sz="2900" dirty="0" smtClean="0">
              <a:latin typeface="Times New Roman" panose="02020603050405020304" pitchFamily="18" charset="0"/>
            </a:endParaRPr>
          </a:p>
          <a:p>
            <a:pPr eaLnBrk="1" hangingPunct="1">
              <a:buFont typeface="Wingdings" panose="05000000000000000000" pitchFamily="2" charset="2"/>
              <a:buNone/>
            </a:pPr>
            <a:r>
              <a:rPr lang="en-US" altLang="zh-CN" sz="2900" b="1" dirty="0" smtClean="0">
                <a:latin typeface="Times New Roman" panose="02020603050405020304" pitchFamily="18" charset="0"/>
              </a:rPr>
              <a:t>    A</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1</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B</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1</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X</a:t>
            </a:r>
            <a:r>
              <a:rPr lang="zh-CN" altLang="en-US" sz="2900" b="1" dirty="0" smtClean="0">
                <a:latin typeface="Times New Roman" panose="02020603050405020304" pitchFamily="18" charset="0"/>
              </a:rPr>
              <a:t>＝</a:t>
            </a:r>
            <a:r>
              <a:rPr lang="en-US" altLang="zh-CN" sz="2900" b="1" dirty="0" smtClean="0">
                <a:latin typeface="Times New Roman" panose="02020603050405020304" pitchFamily="18" charset="0"/>
              </a:rPr>
              <a:t>2    </a:t>
            </a:r>
            <a:endParaRPr lang="en-US" altLang="zh-CN" sz="2900" b="1" dirty="0" smtClean="0">
              <a:latin typeface="Times New Roman" panose="02020603050405020304" pitchFamily="18" charset="0"/>
            </a:endParaRPr>
          </a:p>
          <a:p>
            <a:pPr eaLnBrk="1" hangingPunct="1">
              <a:buFont typeface="Wingdings" panose="05000000000000000000" pitchFamily="2" charset="2"/>
              <a:buNone/>
            </a:pPr>
            <a:r>
              <a:rPr lang="zh-CN" altLang="en-US" sz="2900" b="1" dirty="0" smtClean="0">
                <a:latin typeface="Times New Roman" panose="02020603050405020304" pitchFamily="18" charset="0"/>
              </a:rPr>
              <a:t>    覆盖</a:t>
            </a:r>
            <a:r>
              <a:rPr lang="en-US" altLang="zh-CN" sz="2900" b="1" dirty="0" err="1" smtClean="0">
                <a:latin typeface="Times New Roman" panose="02020603050405020304" pitchFamily="18" charset="0"/>
              </a:rPr>
              <a:t>sa</a:t>
            </a:r>
            <a:r>
              <a:rPr lang="en-US" altLang="zh-CN" sz="2900" b="1" dirty="0" err="1" smtClean="0">
                <a:solidFill>
                  <a:srgbClr val="FF0000"/>
                </a:solidFill>
                <a:latin typeface="Times New Roman" panose="02020603050405020304" pitchFamily="18" charset="0"/>
              </a:rPr>
              <a:t>bed</a:t>
            </a:r>
            <a:endParaRPr lang="en-US" altLang="zh-CN" sz="2900" b="1" dirty="0" smtClean="0">
              <a:solidFill>
                <a:srgbClr val="FF0000"/>
              </a:solidFill>
              <a:latin typeface="Times New Roman" panose="02020603050405020304" pitchFamily="18" charset="0"/>
            </a:endParaRPr>
          </a:p>
          <a:p>
            <a:pPr eaLnBrk="1" hangingPunct="1"/>
            <a:r>
              <a:rPr lang="zh-CN" altLang="en-US" sz="2900" b="1" dirty="0" smtClean="0">
                <a:latin typeface="Times New Roman" panose="02020603050405020304" pitchFamily="18" charset="0"/>
              </a:rPr>
              <a:t>或者</a:t>
            </a:r>
            <a:r>
              <a:rPr lang="en-US" altLang="zh-CN" sz="2900" b="1" dirty="0" smtClean="0">
                <a:latin typeface="Times New Roman" panose="02020603050405020304" pitchFamily="18" charset="0"/>
              </a:rPr>
              <a:t>……</a:t>
            </a:r>
            <a:endParaRPr lang="en-US" altLang="zh-CN" sz="2900" b="1" dirty="0" smtClean="0">
              <a:latin typeface="Times New Roman" panose="02020603050405020304" pitchFamily="18" charset="0"/>
            </a:endParaRPr>
          </a:p>
        </p:txBody>
      </p:sp>
      <p:pic>
        <p:nvPicPr>
          <p:cNvPr id="82947" name="Picture 3" descr="rj81"/>
          <p:cNvPicPr>
            <a:picLocks noChangeAspect="1" noChangeArrowheads="1"/>
          </p:cNvPicPr>
          <p:nvPr/>
        </p:nvPicPr>
        <p:blipFill>
          <a:blip r:embed="rId1" cstate="print"/>
          <a:srcRect/>
          <a:stretch>
            <a:fillRect/>
          </a:stretch>
        </p:blipFill>
        <p:spPr bwMode="auto">
          <a:xfrm>
            <a:off x="6496051" y="1230936"/>
            <a:ext cx="3995738" cy="42141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2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2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82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vert="horz" wrap="square" lIns="91440" tIns="45720" rIns="91440" bIns="45720" anchor="ctr"/>
          <a:lstStyle/>
          <a:p>
            <a:r>
              <a:rPr lang="zh-CN" altLang="en-US" dirty="0"/>
              <a:t>软件项目开发流程图</a:t>
            </a:r>
            <a:endParaRPr lang="zh-CN" altLang="en-US" dirty="0"/>
          </a:p>
        </p:txBody>
      </p:sp>
      <p:graphicFrame>
        <p:nvGraphicFramePr>
          <p:cNvPr id="4" name="内容占位符 3"/>
          <p:cNvGraphicFramePr>
            <a:graphicFrameLocks noGrp="1"/>
          </p:cNvGraphicFramePr>
          <p:nvPr>
            <p:ph sz="quarter" idx="1"/>
          </p:nvPr>
        </p:nvGraphicFramePr>
        <p:xfrm>
          <a:off x="1524000" y="1628800"/>
          <a:ext cx="9144000" cy="46577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grpId="0" nodeType="clickEffect">
                                  <p:stCondLst>
                                    <p:cond delay="0"/>
                                  </p:stCondLst>
                                  <p:childTnLst>
                                    <p:animClr clrSpc="rgb" dir="cw">
                                      <p:cBhvr>
                                        <p:cTn id="6" dur="2000" fill="hold"/>
                                        <p:tgtEl>
                                          <p:spTgt spid="4">
                                            <p:graphicEl>
                                              <a:dgm id="{A6F3801B-D3BB-49E2-8456-6D750A188B2A}"/>
                                            </p:graphicEl>
                                          </p:spTgt>
                                        </p:tgtEl>
                                        <p:attrNameLst>
                                          <p:attrName>stroke.color</p:attrName>
                                        </p:attrNameLst>
                                      </p:cBhvr>
                                      <p:to>
                                        <a:schemeClr val="accent2"/>
                                      </p:to>
                                    </p:animClr>
                                    <p:set>
                                      <p:cBhvr>
                                        <p:cTn id="7" dur="2000" fill="hold"/>
                                        <p:tgtEl>
                                          <p:spTgt spid="4">
                                            <p:graphicEl>
                                              <a:dgm id="{A6F3801B-D3BB-49E2-8456-6D750A188B2A}"/>
                                            </p:graphicEl>
                                          </p:spTgt>
                                        </p:tgtEl>
                                        <p:attrNameLst>
                                          <p:attrName>stroke.on</p:attrName>
                                        </p:attrNameLst>
                                      </p:cBhvr>
                                      <p:to>
                                        <p:strVal val="true"/>
                                      </p:to>
                                    </p:set>
                                  </p:childTnLst>
                                </p:cTn>
                              </p:par>
                              <p:par>
                                <p:cTn id="8" presetID="7" presetClass="emph" presetSubtype="2" fill="hold" grpId="0" nodeType="withEffect">
                                  <p:stCondLst>
                                    <p:cond delay="0"/>
                                  </p:stCondLst>
                                  <p:childTnLst>
                                    <p:animClr clrSpc="rgb" dir="cw">
                                      <p:cBhvr>
                                        <p:cTn id="9" dur="2000" fill="hold"/>
                                        <p:tgtEl>
                                          <p:spTgt spid="4">
                                            <p:graphicEl>
                                              <a:dgm id="{87C3A3CE-F36F-4DF7-9BA6-448D9B997847}"/>
                                            </p:graphicEl>
                                          </p:spTgt>
                                        </p:tgtEl>
                                        <p:attrNameLst>
                                          <p:attrName>stroke.color</p:attrName>
                                        </p:attrNameLst>
                                      </p:cBhvr>
                                      <p:to>
                                        <a:schemeClr val="accent2"/>
                                      </p:to>
                                    </p:animClr>
                                    <p:set>
                                      <p:cBhvr>
                                        <p:cTn id="10" dur="2000" fill="hold"/>
                                        <p:tgtEl>
                                          <p:spTgt spid="4">
                                            <p:graphicEl>
                                              <a:dgm id="{87C3A3CE-F36F-4DF7-9BA6-448D9B997847}"/>
                                            </p:graphicEl>
                                          </p:spTgt>
                                        </p:tgtEl>
                                        <p:attrNameLst>
                                          <p:attrName>stroke.on</p:attrName>
                                        </p:attrNameLst>
                                      </p:cBhvr>
                                      <p:to>
                                        <p:strVal val="true"/>
                                      </p:to>
                                    </p:set>
                                  </p:childTnLst>
                                </p:cTn>
                              </p:par>
                              <p:par>
                                <p:cTn id="11" presetID="7" presetClass="emph" presetSubtype="2" fill="hold" grpId="0" nodeType="withEffect">
                                  <p:stCondLst>
                                    <p:cond delay="0"/>
                                  </p:stCondLst>
                                  <p:childTnLst>
                                    <p:animClr clrSpc="rgb" dir="cw">
                                      <p:cBhvr>
                                        <p:cTn id="12" dur="2000" fill="hold"/>
                                        <p:tgtEl>
                                          <p:spTgt spid="4">
                                            <p:graphicEl>
                                              <a:dgm id="{EC07833E-4276-4AB5-8CE9-8A7EB0113599}"/>
                                            </p:graphicEl>
                                          </p:spTgt>
                                        </p:tgtEl>
                                        <p:attrNameLst>
                                          <p:attrName>stroke.color</p:attrName>
                                        </p:attrNameLst>
                                      </p:cBhvr>
                                      <p:to>
                                        <a:schemeClr val="accent2"/>
                                      </p:to>
                                    </p:animClr>
                                    <p:set>
                                      <p:cBhvr>
                                        <p:cTn id="13" dur="2000" fill="hold"/>
                                        <p:tgtEl>
                                          <p:spTgt spid="4">
                                            <p:graphicEl>
                                              <a:dgm id="{EC07833E-4276-4AB5-8CE9-8A7EB0113599}"/>
                                            </p:graphicEl>
                                          </p:spTgt>
                                        </p:tgtEl>
                                        <p:attrNameLst>
                                          <p:attrName>stroke.on</p:attrName>
                                        </p:attrNameLst>
                                      </p:cBhvr>
                                      <p:to>
                                        <p:strVal val="true"/>
                                      </p:to>
                                    </p:set>
                                  </p:childTnLst>
                                </p:cTn>
                              </p:par>
                              <p:par>
                                <p:cTn id="14" presetID="7" presetClass="emph" presetSubtype="2" fill="hold" grpId="0" nodeType="withEffect">
                                  <p:stCondLst>
                                    <p:cond delay="0"/>
                                  </p:stCondLst>
                                  <p:childTnLst>
                                    <p:animClr clrSpc="rgb" dir="cw">
                                      <p:cBhvr>
                                        <p:cTn id="15" dur="2000" fill="hold"/>
                                        <p:tgtEl>
                                          <p:spTgt spid="4">
                                            <p:graphicEl>
                                              <a:dgm id="{4C2F6B28-330A-4BE1-81DE-899E2C793E04}"/>
                                            </p:graphicEl>
                                          </p:spTgt>
                                        </p:tgtEl>
                                        <p:attrNameLst>
                                          <p:attrName>stroke.color</p:attrName>
                                        </p:attrNameLst>
                                      </p:cBhvr>
                                      <p:to>
                                        <a:schemeClr val="accent2"/>
                                      </p:to>
                                    </p:animClr>
                                    <p:set>
                                      <p:cBhvr>
                                        <p:cTn id="16" dur="2000" fill="hold"/>
                                        <p:tgtEl>
                                          <p:spTgt spid="4">
                                            <p:graphicEl>
                                              <a:dgm id="{4C2F6B28-330A-4BE1-81DE-899E2C793E04}"/>
                                            </p:graphicEl>
                                          </p:spTgt>
                                        </p:tgtEl>
                                        <p:attrNameLst>
                                          <p:attrName>stroke.on</p:attrName>
                                        </p:attrNameLst>
                                      </p:cBhvr>
                                      <p:to>
                                        <p:strVal val="true"/>
                                      </p:to>
                                    </p:set>
                                  </p:childTnLst>
                                </p:cTn>
                              </p:par>
                              <p:par>
                                <p:cTn id="17" presetID="7" presetClass="emph" presetSubtype="2" fill="hold" grpId="0" nodeType="withEffect">
                                  <p:stCondLst>
                                    <p:cond delay="0"/>
                                  </p:stCondLst>
                                  <p:childTnLst>
                                    <p:animClr clrSpc="rgb" dir="cw">
                                      <p:cBhvr>
                                        <p:cTn id="18" dur="2000" fill="hold"/>
                                        <p:tgtEl>
                                          <p:spTgt spid="4">
                                            <p:graphicEl>
                                              <a:dgm id="{2296B69A-34C3-4534-981C-0968F4050A70}"/>
                                            </p:graphicEl>
                                          </p:spTgt>
                                        </p:tgtEl>
                                        <p:attrNameLst>
                                          <p:attrName>stroke.color</p:attrName>
                                        </p:attrNameLst>
                                      </p:cBhvr>
                                      <p:to>
                                        <a:schemeClr val="accent2"/>
                                      </p:to>
                                    </p:animClr>
                                    <p:set>
                                      <p:cBhvr>
                                        <p:cTn id="19" dur="2000" fill="hold"/>
                                        <p:tgtEl>
                                          <p:spTgt spid="4">
                                            <p:graphicEl>
                                              <a:dgm id="{2296B69A-34C3-4534-981C-0968F4050A70}"/>
                                            </p:graphicEl>
                                          </p:spTgt>
                                        </p:tgtEl>
                                        <p:attrNameLst>
                                          <p:attrName>stroke.on</p:attrName>
                                        </p:attrNameLst>
                                      </p:cBhvr>
                                      <p:to>
                                        <p:strVal val="true"/>
                                      </p:to>
                                    </p:set>
                                  </p:childTnLst>
                                </p:cTn>
                              </p:par>
                              <p:par>
                                <p:cTn id="20" presetID="7" presetClass="emph" presetSubtype="2" fill="hold" grpId="0" nodeType="withEffect">
                                  <p:stCondLst>
                                    <p:cond delay="0"/>
                                  </p:stCondLst>
                                  <p:childTnLst>
                                    <p:animClr clrSpc="rgb" dir="cw">
                                      <p:cBhvr>
                                        <p:cTn id="21" dur="2000" fill="hold"/>
                                        <p:tgtEl>
                                          <p:spTgt spid="4">
                                            <p:graphicEl>
                                              <a:dgm id="{FB565702-C180-4C91-A2F0-E97F57C1E5C2}"/>
                                            </p:graphicEl>
                                          </p:spTgt>
                                        </p:tgtEl>
                                        <p:attrNameLst>
                                          <p:attrName>stroke.color</p:attrName>
                                        </p:attrNameLst>
                                      </p:cBhvr>
                                      <p:to>
                                        <a:schemeClr val="accent2"/>
                                      </p:to>
                                    </p:animClr>
                                    <p:set>
                                      <p:cBhvr>
                                        <p:cTn id="22" dur="2000" fill="hold"/>
                                        <p:tgtEl>
                                          <p:spTgt spid="4">
                                            <p:graphicEl>
                                              <a:dgm id="{FB565702-C180-4C91-A2F0-E97F57C1E5C2}"/>
                                            </p:graphicEl>
                                          </p:spTgt>
                                        </p:tgtEl>
                                        <p:attrNameLst>
                                          <p:attrName>stroke.on</p:attrName>
                                        </p:attrNameLst>
                                      </p:cBhvr>
                                      <p:to>
                                        <p:strVal val="true"/>
                                      </p:to>
                                    </p:set>
                                  </p:childTnLst>
                                </p:cTn>
                              </p:par>
                              <p:par>
                                <p:cTn id="23" presetID="7" presetClass="emph" presetSubtype="2" fill="hold" grpId="0" nodeType="withEffect">
                                  <p:stCondLst>
                                    <p:cond delay="0"/>
                                  </p:stCondLst>
                                  <p:childTnLst>
                                    <p:animClr clrSpc="rgb" dir="cw">
                                      <p:cBhvr>
                                        <p:cTn id="24" dur="2000" fill="hold"/>
                                        <p:tgtEl>
                                          <p:spTgt spid="4">
                                            <p:graphicEl>
                                              <a:dgm id="{41EB2D36-20DF-4AB1-A564-ACAD1ABAEE89}"/>
                                            </p:graphicEl>
                                          </p:spTgt>
                                        </p:tgtEl>
                                        <p:attrNameLst>
                                          <p:attrName>stroke.color</p:attrName>
                                        </p:attrNameLst>
                                      </p:cBhvr>
                                      <p:to>
                                        <a:schemeClr val="accent2"/>
                                      </p:to>
                                    </p:animClr>
                                    <p:set>
                                      <p:cBhvr>
                                        <p:cTn id="25" dur="2000" fill="hold"/>
                                        <p:tgtEl>
                                          <p:spTgt spid="4">
                                            <p:graphicEl>
                                              <a:dgm id="{41EB2D36-20DF-4AB1-A564-ACAD1ABAEE89}"/>
                                            </p:graphicEl>
                                          </p:spTgt>
                                        </p:tgtEl>
                                        <p:attrNameLst>
                                          <p:attrName>stroke.on</p:attrName>
                                        </p:attrNameLst>
                                      </p:cBhvr>
                                      <p:to>
                                        <p:strVal val="true"/>
                                      </p:to>
                                    </p:set>
                                  </p:childTnLst>
                                </p:cTn>
                              </p:par>
                              <p:par>
                                <p:cTn id="26" presetID="7" presetClass="emph" presetSubtype="2" fill="hold" grpId="0" nodeType="withEffect">
                                  <p:stCondLst>
                                    <p:cond delay="0"/>
                                  </p:stCondLst>
                                  <p:childTnLst>
                                    <p:animClr clrSpc="rgb" dir="cw">
                                      <p:cBhvr>
                                        <p:cTn id="27" dur="2000" fill="hold"/>
                                        <p:tgtEl>
                                          <p:spTgt spid="4">
                                            <p:graphicEl>
                                              <a:dgm id="{B988C51B-104C-45EB-B52A-33C84757D554}"/>
                                            </p:graphicEl>
                                          </p:spTgt>
                                        </p:tgtEl>
                                        <p:attrNameLst>
                                          <p:attrName>stroke.color</p:attrName>
                                        </p:attrNameLst>
                                      </p:cBhvr>
                                      <p:to>
                                        <a:schemeClr val="accent2"/>
                                      </p:to>
                                    </p:animClr>
                                    <p:set>
                                      <p:cBhvr>
                                        <p:cTn id="28" dur="2000" fill="hold"/>
                                        <p:tgtEl>
                                          <p:spTgt spid="4">
                                            <p:graphicEl>
                                              <a:dgm id="{B988C51B-104C-45EB-B52A-33C84757D554}"/>
                                            </p:graphicEl>
                                          </p:spTgt>
                                        </p:tgtEl>
                                        <p:attrNameLst>
                                          <p:attrName>stroke.on</p:attrName>
                                        </p:attrNameLst>
                                      </p:cBhvr>
                                      <p:to>
                                        <p:strVal val="true"/>
                                      </p:to>
                                    </p:set>
                                  </p:childTnLst>
                                </p:cTn>
                              </p:par>
                              <p:par>
                                <p:cTn id="29" presetID="7" presetClass="emph" presetSubtype="2" fill="hold" grpId="0" nodeType="withEffect">
                                  <p:stCondLst>
                                    <p:cond delay="0"/>
                                  </p:stCondLst>
                                  <p:childTnLst>
                                    <p:animClr clrSpc="rgb" dir="cw">
                                      <p:cBhvr>
                                        <p:cTn id="30" dur="2000" fill="hold"/>
                                        <p:tgtEl>
                                          <p:spTgt spid="4">
                                            <p:graphicEl>
                                              <a:dgm id="{B089A7E1-013E-4F56-A80B-337DFD953246}"/>
                                            </p:graphicEl>
                                          </p:spTgt>
                                        </p:tgtEl>
                                        <p:attrNameLst>
                                          <p:attrName>stroke.color</p:attrName>
                                        </p:attrNameLst>
                                      </p:cBhvr>
                                      <p:to>
                                        <a:schemeClr val="accent2"/>
                                      </p:to>
                                    </p:animClr>
                                    <p:set>
                                      <p:cBhvr>
                                        <p:cTn id="31" dur="2000" fill="hold"/>
                                        <p:tgtEl>
                                          <p:spTgt spid="4">
                                            <p:graphicEl>
                                              <a:dgm id="{B089A7E1-013E-4F56-A80B-337DFD953246}"/>
                                            </p:graphicEl>
                                          </p:spTgt>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805180" y="638175"/>
            <a:ext cx="10040620" cy="5581650"/>
          </a:xfrm>
        </p:spPr>
        <p:txBody>
          <a:bodyPr/>
          <a:lstStyle/>
          <a:p>
            <a:pPr eaLnBrk="1" hangingPunct="1">
              <a:buFont typeface="Wingdings" panose="05000000000000000000" pitchFamily="2" charset="2"/>
              <a:buNone/>
            </a:pPr>
            <a:r>
              <a:rPr lang="zh-CN" altLang="en-US" b="1" dirty="0" smtClean="0">
                <a:solidFill>
                  <a:schemeClr val="tx2"/>
                </a:solidFill>
                <a:latin typeface="Times New Roman" panose="02020603050405020304" pitchFamily="18" charset="0"/>
              </a:rPr>
              <a:t>条件覆盖特点：</a:t>
            </a:r>
            <a:endParaRPr lang="zh-CN" altLang="en-US" b="1" dirty="0" smtClean="0">
              <a:solidFill>
                <a:schemeClr val="tx2"/>
              </a:solidFill>
              <a:latin typeface="Times New Roman" panose="02020603050405020304" pitchFamily="18" charset="0"/>
            </a:endParaRPr>
          </a:p>
          <a:p>
            <a:pPr eaLnBrk="1" hangingPunct="1">
              <a:buFont typeface="Wingdings" panose="05000000000000000000" pitchFamily="2" charset="2"/>
              <a:buNone/>
            </a:pPr>
            <a:endParaRPr lang="zh-CN" altLang="en-US" b="1" dirty="0" smtClean="0">
              <a:solidFill>
                <a:schemeClr val="tx2"/>
              </a:solidFill>
              <a:latin typeface="Times New Roman" panose="02020603050405020304" pitchFamily="18" charset="0"/>
            </a:endParaRPr>
          </a:p>
          <a:p>
            <a:pPr eaLnBrk="1" hangingPunct="1">
              <a:lnSpc>
                <a:spcPct val="150000"/>
              </a:lnSpc>
            </a:pPr>
            <a:r>
              <a:rPr lang="zh-CN" altLang="en-US" b="1" dirty="0" smtClean="0">
                <a:latin typeface="Times New Roman" panose="02020603050405020304" pitchFamily="18" charset="0"/>
              </a:rPr>
              <a:t>条件覆盖通常比判定覆盖强，因为它使每个条件都取到了两个不同的结果，判定覆盖却只关心整个判定表达式的值。但也有反例，如第二组测试用例。</a:t>
            </a:r>
            <a:endParaRPr lang="zh-CN" altLang="en-US" b="1" dirty="0" smtClean="0">
              <a:latin typeface="Times New Roman" panose="02020603050405020304" pitchFamily="18" charset="0"/>
            </a:endParaRPr>
          </a:p>
          <a:p>
            <a:pPr eaLnBrk="1" hangingPunct="1">
              <a:lnSpc>
                <a:spcPct val="150000"/>
              </a:lnSpc>
            </a:pPr>
            <a:r>
              <a:rPr lang="zh-CN" altLang="en-US" b="1" dirty="0" smtClean="0">
                <a:solidFill>
                  <a:srgbClr val="0033CC"/>
                </a:solidFill>
                <a:latin typeface="Times New Roman" panose="02020603050405020304" pitchFamily="18" charset="0"/>
              </a:rPr>
              <a:t>判定覆盖不一定包含条件覆盖，条件覆盖也不一定包含判定覆盖。</a:t>
            </a:r>
            <a:endParaRPr lang="zh-CN" altLang="en-US" b="1" dirty="0" smtClean="0">
              <a:solidFill>
                <a:srgbClr val="0033CC"/>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smtClean="0">
                <a:sym typeface="+mn-ea"/>
              </a:rPr>
              <a:t>各种覆盖测试用例的设计方法</a:t>
            </a:r>
            <a:endParaRPr lang="zh-CN" altLang="en-US" sz="3200"/>
          </a:p>
        </p:txBody>
      </p:sp>
      <p:sp>
        <p:nvSpPr>
          <p:cNvPr id="3" name="内容占位符 2"/>
          <p:cNvSpPr>
            <a:spLocks noGrp="1"/>
          </p:cNvSpPr>
          <p:nvPr>
            <p:ph sz="quarter" idx="1"/>
          </p:nvPr>
        </p:nvSpPr>
        <p:spPr/>
        <p:txBody>
          <a:bodyPr/>
          <a:lstStyle/>
          <a:p>
            <a:pPr>
              <a:lnSpc>
                <a:spcPct val="150000"/>
              </a:lnSpc>
            </a:pPr>
            <a:r>
              <a:rPr lang="zh-CN" altLang="en-US" b="1" dirty="0" smtClean="0">
                <a:sym typeface="+mn-ea"/>
              </a:rPr>
              <a:t>语句覆盖：对流程图中的语句进行</a:t>
            </a:r>
            <a:r>
              <a:rPr lang="zh-CN" altLang="en-US" b="1" dirty="0" smtClean="0">
                <a:solidFill>
                  <a:srgbClr val="0000FF"/>
                </a:solidFill>
                <a:sym typeface="+mn-ea"/>
              </a:rPr>
              <a:t>编号</a:t>
            </a:r>
            <a:r>
              <a:rPr lang="zh-CN" altLang="en-US" b="1" dirty="0" smtClean="0">
                <a:sym typeface="+mn-ea"/>
              </a:rPr>
              <a:t>。设计足够用例覆盖。</a:t>
            </a:r>
            <a:endParaRPr lang="zh-CN" altLang="en-US" b="1" dirty="0" smtClean="0"/>
          </a:p>
          <a:p>
            <a:pPr>
              <a:lnSpc>
                <a:spcPct val="150000"/>
              </a:lnSpc>
            </a:pPr>
            <a:r>
              <a:rPr lang="zh-CN" altLang="en-US" b="1" dirty="0" smtClean="0">
                <a:sym typeface="+mn-ea"/>
              </a:rPr>
              <a:t>判定覆盖</a:t>
            </a:r>
            <a:r>
              <a:rPr lang="zh-CN" altLang="en-US" b="1" dirty="0" smtClean="0">
                <a:sym typeface="+mn-ea"/>
              </a:rPr>
              <a:t>：对流程图中的所有</a:t>
            </a:r>
            <a:r>
              <a:rPr lang="zh-CN" altLang="en-US" b="1" dirty="0" smtClean="0">
                <a:solidFill>
                  <a:srgbClr val="000099"/>
                </a:solidFill>
                <a:sym typeface="+mn-ea"/>
              </a:rPr>
              <a:t>判定</a:t>
            </a:r>
            <a:r>
              <a:rPr lang="zh-CN" altLang="en-US" b="1" dirty="0" smtClean="0">
                <a:sym typeface="+mn-ea"/>
              </a:rPr>
              <a:t>，</a:t>
            </a:r>
            <a:r>
              <a:rPr lang="zh-CN" altLang="en-US" b="1" dirty="0" smtClean="0">
                <a:solidFill>
                  <a:srgbClr val="0000FF"/>
                </a:solidFill>
                <a:sym typeface="+mn-ea"/>
              </a:rPr>
              <a:t>罗列出真假两种情况</a:t>
            </a:r>
            <a:r>
              <a:rPr lang="zh-CN" altLang="en-US" b="1" dirty="0" smtClean="0">
                <a:sym typeface="+mn-ea"/>
              </a:rPr>
              <a:t>，对</a:t>
            </a:r>
            <a:r>
              <a:rPr lang="zh-CN" altLang="en-US" b="1" dirty="0" smtClean="0">
                <a:solidFill>
                  <a:srgbClr val="0000FF"/>
                </a:solidFill>
                <a:sym typeface="+mn-ea"/>
              </a:rPr>
              <a:t>不矛盾的判定</a:t>
            </a:r>
            <a:r>
              <a:rPr lang="zh-CN" altLang="en-US" b="1" dirty="0" smtClean="0">
                <a:sym typeface="+mn-ea"/>
              </a:rPr>
              <a:t>进行组合并设计测试用例。</a:t>
            </a:r>
            <a:endParaRPr lang="zh-CN" altLang="en-US" b="1" dirty="0" smtClean="0"/>
          </a:p>
          <a:p>
            <a:pPr>
              <a:lnSpc>
                <a:spcPct val="150000"/>
              </a:lnSpc>
            </a:pPr>
            <a:r>
              <a:rPr lang="zh-CN" altLang="en-US" b="1" dirty="0" smtClean="0">
                <a:sym typeface="+mn-ea"/>
              </a:rPr>
              <a:t>条件覆盖：对流程图中的所有</a:t>
            </a:r>
            <a:r>
              <a:rPr lang="zh-CN" altLang="en-US" b="1" dirty="0" smtClean="0">
                <a:solidFill>
                  <a:srgbClr val="000099"/>
                </a:solidFill>
                <a:sym typeface="+mn-ea"/>
              </a:rPr>
              <a:t>条件</a:t>
            </a:r>
            <a:r>
              <a:rPr lang="zh-CN" altLang="en-US" b="1" dirty="0" smtClean="0">
                <a:sym typeface="+mn-ea"/>
              </a:rPr>
              <a:t>，罗列出真假两种情况，对</a:t>
            </a:r>
            <a:r>
              <a:rPr lang="zh-CN" altLang="en-US" b="1" dirty="0" smtClean="0">
                <a:solidFill>
                  <a:srgbClr val="0000FF"/>
                </a:solidFill>
                <a:sym typeface="+mn-ea"/>
              </a:rPr>
              <a:t>不矛盾的条件</a:t>
            </a:r>
            <a:r>
              <a:rPr lang="zh-CN" altLang="en-US" b="1" dirty="0" smtClean="0">
                <a:sym typeface="+mn-ea"/>
              </a:rPr>
              <a:t>进行组合并设计测试用例。</a:t>
            </a:r>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a:fld>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3"/>
          <p:cNvSpPr txBox="1">
            <a:spLocks noGrp="1"/>
          </p:cNvSpPr>
          <p:nvPr>
            <p:ph type="ftr" sz="quarter" idx="11"/>
          </p:nvPr>
        </p:nvSpPr>
        <p:spPr>
          <a:xfrm>
            <a:off x="7620000" y="6248400"/>
            <a:ext cx="2667000" cy="365125"/>
          </a:xfrm>
          <a:noFill/>
          <a:ln>
            <a:noFill/>
          </a:ln>
        </p:spPr>
        <p:txBody>
          <a:bodyPr anchor="ctr"/>
          <a:lstStyle/>
          <a:p>
            <a:pPr marL="0" indent="0" eaLnBrk="1" hangingPunct="1">
              <a:spcBef>
                <a:spcPct val="0"/>
              </a:spcBef>
              <a:buClrTx/>
              <a:buSzTx/>
              <a:buFontTx/>
              <a:buNone/>
            </a:pPr>
            <a:r>
              <a:rPr lang="en-US" altLang="zh-CN" sz="1400" dirty="0">
                <a:solidFill>
                  <a:schemeClr val="tx2"/>
                </a:solidFill>
                <a:latin typeface="Arial Narrow" panose="020B0606020202030204" pitchFamily="34" charset="0"/>
                <a:ea typeface="宋体" panose="02010600030101010101" pitchFamily="2" charset="-122"/>
              </a:rPr>
              <a:t> chapter__7</a:t>
            </a:r>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35843" name="灯片编号占位符 4"/>
          <p:cNvSpPr txBox="1">
            <a:spLocks noGrp="1"/>
          </p:cNvSpPr>
          <p:nvPr>
            <p:ph type="sldNum" sz="quarter" idx="12"/>
          </p:nvPr>
        </p:nvSpPr>
        <p:spPr>
          <a:xfrm>
            <a:off x="2133600" y="6248400"/>
            <a:ext cx="5421313" cy="365125"/>
          </a:xfrm>
          <a:noFill/>
          <a:ln>
            <a:noFill/>
          </a:ln>
        </p:spPr>
        <p:txBody>
          <a:bodyPr anchor="ctr"/>
          <a:lstStyle/>
          <a:p>
            <a:pPr marL="0" indent="0" algn="r" eaLnBrk="1" hangingPunct="1">
              <a:spcBef>
                <a:spcPct val="0"/>
              </a:spcBef>
              <a:buClrTx/>
              <a:buSzTx/>
              <a:buFontTx/>
              <a:buNone/>
            </a:pPr>
            <a:fld id="{9A0DB2DC-4C9A-4742-B13C-FB6460FD3503}" type="slidenum">
              <a:rPr lang="en-US" altLang="zh-CN" sz="1400" dirty="0">
                <a:solidFill>
                  <a:schemeClr val="tx2"/>
                </a:solidFill>
                <a:latin typeface="Arial Narrow" panose="020B0606020202030204" pitchFamily="34" charset="0"/>
                <a:ea typeface="宋体" panose="02010600030101010101" pitchFamily="2" charset="-122"/>
              </a:rPr>
            </a:fld>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35844" name="Rectangle 2"/>
          <p:cNvSpPr>
            <a:spLocks noGrp="1"/>
          </p:cNvSpPr>
          <p:nvPr>
            <p:ph type="title"/>
          </p:nvPr>
        </p:nvSpPr>
        <p:spPr/>
        <p:txBody>
          <a:bodyPr vert="horz" wrap="square" lIns="91440" tIns="45720" rIns="91440" bIns="45720" anchor="t"/>
          <a:lstStyle/>
          <a:p>
            <a:r>
              <a:rPr lang="en-US" altLang="zh-CN" sz="4000" b="1" dirty="0"/>
              <a:t>6.3.4  </a:t>
            </a:r>
            <a:r>
              <a:rPr lang="zh-CN" altLang="en-US" sz="4000" b="1" dirty="0"/>
              <a:t>判定</a:t>
            </a:r>
            <a:r>
              <a:rPr lang="en-US" altLang="zh-CN" sz="4000" b="1" dirty="0"/>
              <a:t>/</a:t>
            </a:r>
            <a:r>
              <a:rPr lang="zh-CN" altLang="en-US" sz="4000" b="1" dirty="0"/>
              <a:t>条件覆盖</a:t>
            </a:r>
            <a:endParaRPr lang="zh-CN" altLang="en-US" sz="4000" b="1" dirty="0"/>
          </a:p>
        </p:txBody>
      </p:sp>
      <p:sp>
        <p:nvSpPr>
          <p:cNvPr id="35845" name="Rectangle 3"/>
          <p:cNvSpPr>
            <a:spLocks noGrp="1"/>
          </p:cNvSpPr>
          <p:nvPr>
            <p:ph sz="quarter" idx="1"/>
          </p:nvPr>
        </p:nvSpPr>
        <p:spPr/>
        <p:txBody>
          <a:bodyPr vert="horz" wrap="square" lIns="91440" tIns="45720" rIns="91440" bIns="45720" anchor="t"/>
          <a:lstStyle/>
          <a:p>
            <a:pPr>
              <a:buFont typeface="Monotype Sorts" charset="0"/>
              <a:buNone/>
            </a:pPr>
            <a:r>
              <a:rPr lang="en-US" altLang="zh-CN" sz="3600" dirty="0"/>
              <a:t>  </a:t>
            </a:r>
            <a:r>
              <a:rPr lang="zh-CN" altLang="en-US" sz="3600" dirty="0"/>
              <a:t>选择足够的测试用例，使得同时满足判定覆盖和条件覆盖。即：</a:t>
            </a:r>
            <a:r>
              <a:rPr lang="zh-CN" altLang="en-US" sz="3600" b="1" dirty="0" smtClean="0">
                <a:latin typeface="Times New Roman" panose="02020603050405020304" pitchFamily="18" charset="0"/>
                <a:sym typeface="+mn-ea"/>
              </a:rPr>
              <a:t>使得判定表达式中的</a:t>
            </a:r>
            <a:r>
              <a:rPr lang="zh-CN" altLang="en-US" sz="3600" b="1" dirty="0" smtClean="0">
                <a:solidFill>
                  <a:srgbClr val="0000FF"/>
                </a:solidFill>
                <a:latin typeface="Times New Roman" panose="02020603050405020304" pitchFamily="18" charset="0"/>
                <a:sym typeface="+mn-ea"/>
              </a:rPr>
              <a:t>每个条件</a:t>
            </a:r>
            <a:r>
              <a:rPr lang="zh-CN" altLang="en-US" sz="3600" b="1" dirty="0" smtClean="0">
                <a:latin typeface="Times New Roman" panose="02020603050405020304" pitchFamily="18" charset="0"/>
                <a:sym typeface="+mn-ea"/>
              </a:rPr>
              <a:t>都取到各种可能的值，</a:t>
            </a:r>
            <a:r>
              <a:rPr lang="zh-CN" altLang="en-US" sz="3600" b="1" dirty="0" smtClean="0">
                <a:solidFill>
                  <a:srgbClr val="0000FF"/>
                </a:solidFill>
                <a:latin typeface="Times New Roman" panose="02020603050405020304" pitchFamily="18" charset="0"/>
                <a:sym typeface="+mn-ea"/>
              </a:rPr>
              <a:t>每个判定表达式</a:t>
            </a:r>
            <a:r>
              <a:rPr lang="zh-CN" altLang="en-US" sz="3600" b="1" dirty="0" smtClean="0">
                <a:latin typeface="Times New Roman" panose="02020603050405020304" pitchFamily="18" charset="0"/>
                <a:sym typeface="+mn-ea"/>
              </a:rPr>
              <a:t>也都取到各种可能的结果。</a:t>
            </a:r>
            <a:endParaRPr lang="zh-CN" altLang="en-US" sz="3600" b="1" dirty="0" smtClean="0">
              <a:latin typeface="Times New Roman" panose="02020603050405020304" pitchFamily="18" charset="0"/>
            </a:endParaRPr>
          </a:p>
          <a:p>
            <a:pPr>
              <a:buFont typeface="Monotype Sorts" charset="0"/>
              <a:buNone/>
            </a:pPr>
            <a:endParaRPr lang="zh-CN" altLang="en-US" sz="2400" dirty="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hangingPunct="1">
              <a:lnSpc>
                <a:spcPct val="90000"/>
              </a:lnSpc>
            </a:pPr>
            <a:r>
              <a:rPr lang="zh-CN" altLang="en-US" b="1" dirty="0" smtClean="0">
                <a:latin typeface="Times New Roman" panose="02020603050405020304" pitchFamily="18" charset="0"/>
                <a:sym typeface="+mn-ea"/>
              </a:rPr>
              <a:t>测试用例：</a:t>
            </a: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sym typeface="+mn-ea"/>
              </a:rPr>
              <a:t>所有判定</a:t>
            </a: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b="1" dirty="0" err="1" smtClean="0">
                <a:latin typeface="Times New Roman" panose="02020603050405020304" pitchFamily="18" charset="0"/>
                <a:sym typeface="+mn-ea"/>
              </a:rPr>
              <a:t>aT</a:t>
            </a:r>
            <a:r>
              <a:rPr lang="zh-CN" altLang="en-US" b="1" dirty="0" smtClean="0">
                <a:latin typeface="Times New Roman" panose="02020603050405020304" pitchFamily="18" charset="0"/>
                <a:sym typeface="+mn-ea"/>
              </a:rPr>
              <a:t>   </a:t>
            </a:r>
            <a:r>
              <a:rPr lang="en-US" altLang="zh-CN" b="1" dirty="0" err="1" smtClean="0">
                <a:latin typeface="Times New Roman" panose="02020603050405020304" pitchFamily="18" charset="0"/>
                <a:sym typeface="+mn-ea"/>
              </a:rPr>
              <a:t>aF</a:t>
            </a:r>
            <a:r>
              <a:rPr lang="zh-CN" altLang="en-US" b="1" dirty="0" smtClean="0">
                <a:latin typeface="Times New Roman" panose="02020603050405020304" pitchFamily="18" charset="0"/>
                <a:sym typeface="+mn-ea"/>
              </a:rPr>
              <a:t>   </a:t>
            </a:r>
            <a:r>
              <a:rPr lang="en-US" altLang="zh-CN" b="1" dirty="0" err="1" smtClean="0">
                <a:latin typeface="Times New Roman" panose="02020603050405020304" pitchFamily="18" charset="0"/>
                <a:sym typeface="+mn-ea"/>
              </a:rPr>
              <a:t>b</a:t>
            </a:r>
            <a:r>
              <a:rPr lang="en-US" altLang="zh-CN" b="1" dirty="0" err="1">
                <a:latin typeface="Times New Roman" panose="02020603050405020304" pitchFamily="18" charset="0"/>
                <a:sym typeface="+mn-ea"/>
              </a:rPr>
              <a:t>T</a:t>
            </a:r>
            <a:r>
              <a:rPr lang="zh-CN" altLang="en-US" b="1" dirty="0" smtClean="0">
                <a:latin typeface="Times New Roman" panose="02020603050405020304" pitchFamily="18" charset="0"/>
                <a:sym typeface="+mn-ea"/>
              </a:rPr>
              <a:t>  </a:t>
            </a:r>
            <a:r>
              <a:rPr lang="en-US" altLang="zh-CN" b="1" dirty="0" err="1" smtClean="0">
                <a:latin typeface="Times New Roman" panose="02020603050405020304" pitchFamily="18" charset="0"/>
                <a:sym typeface="+mn-ea"/>
              </a:rPr>
              <a:t>b</a:t>
            </a:r>
            <a:r>
              <a:rPr lang="en-US" altLang="zh-CN" b="1" dirty="0" err="1">
                <a:latin typeface="Times New Roman" panose="02020603050405020304" pitchFamily="18" charset="0"/>
                <a:sym typeface="+mn-ea"/>
              </a:rPr>
              <a:t>F</a:t>
            </a: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sym typeface="+mn-ea"/>
              </a:rPr>
              <a:t>所有条件：</a:t>
            </a: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sym typeface="+mn-ea"/>
              </a:rPr>
              <a:t>    (1)A</a:t>
            </a:r>
            <a:r>
              <a:rPr lang="zh-CN" altLang="en-US" b="1" dirty="0" smtClean="0">
                <a:latin typeface="Times New Roman" panose="02020603050405020304" pitchFamily="18" charset="0"/>
                <a:sym typeface="+mn-ea"/>
              </a:rPr>
              <a:t>＞</a:t>
            </a:r>
            <a:r>
              <a:rPr lang="en-US" altLang="zh-CN" b="1" dirty="0" smtClean="0">
                <a:latin typeface="Times New Roman" panose="02020603050405020304" pitchFamily="18" charset="0"/>
                <a:sym typeface="+mn-ea"/>
              </a:rPr>
              <a:t>1      (2)A≤1  </a:t>
            </a:r>
            <a:endParaRPr lang="en-US" altLang="zh-CN" b="1" dirty="0"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sym typeface="+mn-ea"/>
              </a:rPr>
              <a:t>    (3)B</a:t>
            </a:r>
            <a:r>
              <a:rPr lang="zh-CN" altLang="en-US" b="1" dirty="0" smtClean="0">
                <a:latin typeface="Times New Roman" panose="02020603050405020304" pitchFamily="18" charset="0"/>
                <a:sym typeface="+mn-ea"/>
              </a:rPr>
              <a:t>＝</a:t>
            </a:r>
            <a:r>
              <a:rPr lang="en-US" altLang="zh-CN" b="1" dirty="0" smtClean="0">
                <a:latin typeface="Times New Roman" panose="02020603050405020304" pitchFamily="18" charset="0"/>
                <a:sym typeface="+mn-ea"/>
              </a:rPr>
              <a:t>0      (4)B≠0</a:t>
            </a:r>
            <a:endParaRPr lang="en-US" altLang="zh-CN" b="1" dirty="0"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sym typeface="+mn-ea"/>
              </a:rPr>
              <a:t>    (5)A</a:t>
            </a:r>
            <a:r>
              <a:rPr lang="zh-CN" altLang="en-US" b="1" dirty="0" smtClean="0">
                <a:latin typeface="Times New Roman" panose="02020603050405020304" pitchFamily="18" charset="0"/>
                <a:sym typeface="+mn-ea"/>
              </a:rPr>
              <a:t>＝</a:t>
            </a:r>
            <a:r>
              <a:rPr lang="en-US" altLang="zh-CN" b="1" dirty="0" smtClean="0">
                <a:latin typeface="Times New Roman" panose="02020603050405020304" pitchFamily="18" charset="0"/>
                <a:sym typeface="+mn-ea"/>
              </a:rPr>
              <a:t>2      (6)A≠2  </a:t>
            </a:r>
            <a:endParaRPr lang="en-US" altLang="zh-CN" b="1" dirty="0"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sym typeface="+mn-ea"/>
              </a:rPr>
              <a:t>    (7)X</a:t>
            </a:r>
            <a:r>
              <a:rPr lang="zh-CN" altLang="en-US" b="1" dirty="0" smtClean="0">
                <a:latin typeface="Times New Roman" panose="02020603050405020304" pitchFamily="18" charset="0"/>
                <a:sym typeface="+mn-ea"/>
              </a:rPr>
              <a:t>＞</a:t>
            </a:r>
            <a:r>
              <a:rPr lang="en-US" altLang="zh-CN" b="1" dirty="0" smtClean="0">
                <a:latin typeface="Times New Roman" panose="02020603050405020304" pitchFamily="18" charset="0"/>
                <a:sym typeface="+mn-ea"/>
              </a:rPr>
              <a:t>1      (8)X≤1</a:t>
            </a:r>
            <a:endParaRPr lang="zh-CN" altLang="en-US" dirty="0" smtClean="0">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7500" lnSpcReduction="10000"/>
          </a:bodyPr>
          <a:lstStyle/>
          <a:p>
            <a:pPr>
              <a:defRPr/>
            </a:pPr>
            <a:fld id="{F2D23BEE-23EF-4742-9EBB-470C2B00B909}" type="slidenum">
              <a:rPr lang="en-US" altLang="zh-CN"/>
            </a:fld>
            <a:endParaRPr lang="en-US" altLang="zh-CN" dirty="0"/>
          </a:p>
        </p:txBody>
      </p:sp>
      <p:pic>
        <p:nvPicPr>
          <p:cNvPr id="86019" name="Picture 3" descr="rj81"/>
          <p:cNvPicPr>
            <a:picLocks noChangeAspect="1" noChangeArrowheads="1"/>
          </p:cNvPicPr>
          <p:nvPr/>
        </p:nvPicPr>
        <p:blipFill>
          <a:blip r:embed="rId1" cstate="print"/>
          <a:srcRect/>
          <a:stretch>
            <a:fillRect/>
          </a:stretch>
        </p:blipFill>
        <p:spPr bwMode="auto">
          <a:xfrm>
            <a:off x="6344920" y="611505"/>
            <a:ext cx="5342890" cy="56362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4294967295"/>
          </p:nvPr>
        </p:nvSpPr>
        <p:spPr>
          <a:xfrm>
            <a:off x="1981200" y="333375"/>
            <a:ext cx="8291513" cy="5673725"/>
          </a:xfrm>
        </p:spPr>
        <p:txBody>
          <a:bodyPr/>
          <a:lstStyle/>
          <a:p>
            <a:pPr marL="0" indent="0" eaLnBrk="1" hangingPunct="1">
              <a:buFont typeface="Wingdings" panose="05000000000000000000" pitchFamily="2" charset="2"/>
              <a:buNone/>
            </a:pPr>
            <a:r>
              <a:rPr lang="en-US" altLang="zh-CN" b="1" dirty="0" smtClean="0">
                <a:latin typeface="Times New Roman" panose="02020603050405020304" pitchFamily="18" charset="0"/>
              </a:rPr>
              <a:t>4. </a:t>
            </a:r>
            <a:r>
              <a:rPr lang="zh-CN" altLang="en-US" b="1" dirty="0" smtClean="0">
                <a:latin typeface="Times New Roman" panose="02020603050405020304" pitchFamily="18" charset="0"/>
              </a:rPr>
              <a:t>判定</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条件覆盖</a:t>
            </a:r>
            <a:endParaRPr lang="zh-CN" altLang="en-US" b="1" dirty="0" smtClean="0">
              <a:latin typeface="Times New Roman" panose="02020603050405020304" pitchFamily="18" charset="0"/>
            </a:endParaRPr>
          </a:p>
          <a:p>
            <a:pPr marL="0" indent="0" eaLnBrk="1" hangingPunct="1">
              <a:buFont typeface="Wingdings" panose="05000000000000000000" pitchFamily="2" charset="2"/>
              <a:buNone/>
            </a:pPr>
            <a:r>
              <a:rPr lang="zh-CN" altLang="en-US" b="1" dirty="0" smtClean="0">
                <a:latin typeface="Times New Roman" panose="02020603050405020304" pitchFamily="18" charset="0"/>
              </a:rPr>
              <a:t>测试用例：</a:t>
            </a:r>
            <a:endParaRPr lang="zh-CN" altLang="en-US" b="1" dirty="0" smtClean="0">
              <a:latin typeface="Times New Roman" panose="02020603050405020304" pitchFamily="18" charset="0"/>
            </a:endParaRPr>
          </a:p>
          <a:p>
            <a:pPr marL="0" indent="0" eaLnBrk="1" hangingPunct="1">
              <a:buFont typeface="Wingdings" panose="05000000000000000000" pitchFamily="2" charset="2"/>
              <a:buNone/>
            </a:pPr>
            <a:r>
              <a:rPr lang="en-US" altLang="zh-CN" b="1" dirty="0" smtClean="0">
                <a:latin typeface="Times New Roman" panose="02020603050405020304" pitchFamily="18" charset="0"/>
              </a:rPr>
              <a:t>   Ⅰ. </a:t>
            </a:r>
            <a:r>
              <a:rPr lang="zh-CN" altLang="en-US" b="1" dirty="0" smtClean="0">
                <a:latin typeface="Times New Roman" panose="02020603050405020304" pitchFamily="18" charset="0"/>
              </a:rPr>
              <a:t>满足条件</a:t>
            </a:r>
            <a:r>
              <a:rPr lang="en-US" altLang="zh-CN" b="1" dirty="0" smtClean="0">
                <a:latin typeface="Times New Roman" panose="02020603050405020304" pitchFamily="18" charset="0"/>
              </a:rPr>
              <a:t>(1)(3)(5)(7)</a:t>
            </a:r>
            <a:r>
              <a:rPr lang="zh-CN" altLang="en-US" b="1" dirty="0" smtClean="0">
                <a:latin typeface="Times New Roman" panose="02020603050405020304" pitchFamily="18" charset="0"/>
              </a:rPr>
              <a:t> </a:t>
            </a:r>
            <a:endParaRPr lang="zh-CN" altLang="en-US" b="1" dirty="0" smtClean="0">
              <a:latin typeface="Times New Roman" panose="02020603050405020304" pitchFamily="18" charset="0"/>
            </a:endParaRPr>
          </a:p>
          <a:p>
            <a:pPr marL="0" indent="0" eaLnBrk="1" hangingPunct="1">
              <a:buFont typeface="Wingdings" panose="05000000000000000000" pitchFamily="2" charset="2"/>
              <a:buNone/>
            </a:pPr>
            <a:r>
              <a:rPr lang="zh-CN" altLang="en-US" b="1" dirty="0" smtClean="0">
                <a:latin typeface="Times New Roman" panose="02020603050405020304" pitchFamily="18" charset="0"/>
              </a:rPr>
              <a:t>         和判定</a:t>
            </a:r>
            <a:r>
              <a:rPr lang="en-US" altLang="zh-CN" b="1" dirty="0" smtClean="0">
                <a:latin typeface="Times New Roman" panose="02020603050405020304" pitchFamily="18" charset="0"/>
              </a:rPr>
              <a:t>(a</a:t>
            </a:r>
            <a:r>
              <a:rPr lang="zh-CN" altLang="en-US" b="1" dirty="0" smtClean="0">
                <a:latin typeface="Times New Roman" panose="02020603050405020304" pitchFamily="18" charset="0"/>
              </a:rPr>
              <a:t>真，</a:t>
            </a:r>
            <a:r>
              <a:rPr lang="en-US" altLang="zh-CN" b="1" dirty="0" smtClean="0">
                <a:latin typeface="Times New Roman" panose="02020603050405020304" pitchFamily="18" charset="0"/>
              </a:rPr>
              <a:t>b</a:t>
            </a:r>
            <a:r>
              <a:rPr lang="zh-CN" altLang="en-US" b="1" dirty="0" smtClean="0">
                <a:latin typeface="Times New Roman" panose="02020603050405020304" pitchFamily="18" charset="0"/>
              </a:rPr>
              <a:t>真</a:t>
            </a:r>
            <a:r>
              <a:rPr lang="en-US" altLang="zh-CN" b="1" dirty="0" smtClean="0">
                <a:latin typeface="Times New Roman" panose="02020603050405020304" pitchFamily="18" charset="0"/>
              </a:rPr>
              <a:t>)</a:t>
            </a:r>
            <a:endParaRPr lang="zh-CN" altLang="en-US" b="1" dirty="0" smtClean="0">
              <a:latin typeface="Times New Roman" panose="02020603050405020304" pitchFamily="18" charset="0"/>
            </a:endParaRPr>
          </a:p>
          <a:p>
            <a:pPr marL="0" indent="0" eaLnBrk="1" hangingPunct="1">
              <a:buFont typeface="Wingdings" panose="05000000000000000000" pitchFamily="2" charset="2"/>
              <a:buNone/>
            </a:pPr>
            <a:r>
              <a:rPr lang="en-US" altLang="zh-CN" b="1" dirty="0" smtClean="0">
                <a:latin typeface="Times New Roman" panose="02020603050405020304" pitchFamily="18" charset="0"/>
              </a:rPr>
              <a:t>    A</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2</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B</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0</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X</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4    </a:t>
            </a:r>
            <a:endParaRPr lang="en-US" altLang="zh-CN" b="1" dirty="0" smtClean="0">
              <a:latin typeface="Times New Roman" panose="02020603050405020304" pitchFamily="18" charset="0"/>
            </a:endParaRPr>
          </a:p>
          <a:p>
            <a:pPr marL="0" indent="0" eaLnBrk="1" hangingPunct="1">
              <a:buFont typeface="Wingdings" panose="05000000000000000000" pitchFamily="2" charset="2"/>
              <a:buNone/>
            </a:pPr>
            <a:r>
              <a:rPr lang="zh-CN" altLang="en-US" b="1" dirty="0" smtClean="0">
                <a:latin typeface="Times New Roman" panose="02020603050405020304" pitchFamily="18" charset="0"/>
              </a:rPr>
              <a:t>结果</a:t>
            </a:r>
            <a:r>
              <a:rPr lang="en-US" altLang="zh-CN" b="1" dirty="0" smtClean="0">
                <a:latin typeface="Times New Roman" panose="02020603050405020304" pitchFamily="18" charset="0"/>
              </a:rPr>
              <a:t>:A</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2,B</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0,X</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3 </a:t>
            </a:r>
            <a:endParaRPr lang="en-US" altLang="zh-CN" b="1" dirty="0" smtClean="0">
              <a:latin typeface="Times New Roman" panose="02020603050405020304" pitchFamily="18" charset="0"/>
            </a:endParaRPr>
          </a:p>
          <a:p>
            <a:pPr marL="0" indent="0" eaLnBrk="1" hangingPunct="1">
              <a:buFont typeface="Wingdings" panose="05000000000000000000" pitchFamily="2" charset="2"/>
              <a:buNone/>
            </a:pPr>
            <a:r>
              <a:rPr lang="en-US" altLang="zh-CN" b="1" dirty="0" smtClean="0">
                <a:latin typeface="Times New Roman" panose="02020603050405020304" pitchFamily="18" charset="0"/>
              </a:rPr>
              <a:t>   Ⅱ. </a:t>
            </a:r>
            <a:r>
              <a:rPr lang="zh-CN" altLang="en-US" b="1" dirty="0" smtClean="0">
                <a:latin typeface="Times New Roman" panose="02020603050405020304" pitchFamily="18" charset="0"/>
              </a:rPr>
              <a:t>满足条件</a:t>
            </a:r>
            <a:r>
              <a:rPr lang="en-US" altLang="zh-CN" b="1" dirty="0" smtClean="0">
                <a:latin typeface="Times New Roman" panose="02020603050405020304" pitchFamily="18" charset="0"/>
              </a:rPr>
              <a:t>(2)(4)(6)(8)</a:t>
            </a:r>
            <a:endParaRPr lang="en-US" altLang="zh-CN" b="1" dirty="0" smtClean="0">
              <a:latin typeface="Times New Roman" panose="02020603050405020304" pitchFamily="18" charset="0"/>
            </a:endParaRPr>
          </a:p>
          <a:p>
            <a:pPr marL="0" indent="0" eaLnBrk="1" hangingPunct="1">
              <a:buFont typeface="Wingdings" panose="05000000000000000000" pitchFamily="2" charset="2"/>
              <a:buNone/>
            </a:pPr>
            <a:r>
              <a:rPr lang="zh-CN" altLang="en-US" b="1" dirty="0" smtClean="0">
                <a:latin typeface="Times New Roman" panose="02020603050405020304" pitchFamily="18" charset="0"/>
              </a:rPr>
              <a:t>         和判定</a:t>
            </a:r>
            <a:r>
              <a:rPr lang="en-US" altLang="zh-CN" b="1" dirty="0" smtClean="0">
                <a:latin typeface="Times New Roman" panose="02020603050405020304" pitchFamily="18" charset="0"/>
              </a:rPr>
              <a:t>(a</a:t>
            </a:r>
            <a:r>
              <a:rPr lang="zh-CN" altLang="en-US" b="1" dirty="0" smtClean="0">
                <a:latin typeface="Times New Roman" panose="02020603050405020304" pitchFamily="18" charset="0"/>
              </a:rPr>
              <a:t>假，</a:t>
            </a:r>
            <a:r>
              <a:rPr lang="en-US" altLang="zh-CN" b="1" dirty="0" smtClean="0">
                <a:latin typeface="Times New Roman" panose="02020603050405020304" pitchFamily="18" charset="0"/>
              </a:rPr>
              <a:t>b</a:t>
            </a:r>
            <a:r>
              <a:rPr lang="zh-CN" altLang="en-US" b="1" dirty="0" smtClean="0">
                <a:latin typeface="Times New Roman" panose="02020603050405020304" pitchFamily="18" charset="0"/>
              </a:rPr>
              <a:t>假</a:t>
            </a:r>
            <a:r>
              <a:rPr lang="en-US" altLang="zh-CN" b="1" dirty="0" smtClean="0">
                <a:latin typeface="Times New Roman" panose="02020603050405020304" pitchFamily="18" charset="0"/>
              </a:rPr>
              <a:t>)</a:t>
            </a:r>
            <a:endParaRPr lang="en-US" altLang="zh-CN" b="1" dirty="0" smtClean="0">
              <a:latin typeface="Times New Roman" panose="02020603050405020304" pitchFamily="18" charset="0"/>
            </a:endParaRPr>
          </a:p>
          <a:p>
            <a:pPr marL="0" indent="0" eaLnBrk="1" hangingPunct="1">
              <a:buFont typeface="Wingdings" panose="05000000000000000000" pitchFamily="2" charset="2"/>
              <a:buNone/>
            </a:pPr>
            <a:r>
              <a:rPr lang="en-US" altLang="zh-CN" b="1" dirty="0" smtClean="0">
                <a:latin typeface="Times New Roman" panose="02020603050405020304" pitchFamily="18" charset="0"/>
              </a:rPr>
              <a:t>    A</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1</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B</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1</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X</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1    </a:t>
            </a:r>
            <a:endParaRPr lang="en-US" altLang="zh-CN" b="1" dirty="0" smtClean="0">
              <a:latin typeface="Times New Roman" panose="02020603050405020304" pitchFamily="18" charset="0"/>
            </a:endParaRPr>
          </a:p>
          <a:p>
            <a:pPr marL="0" indent="0" eaLnBrk="1" hangingPunct="1">
              <a:buFont typeface="Wingdings" panose="05000000000000000000" pitchFamily="2" charset="2"/>
              <a:buNone/>
            </a:pPr>
            <a:r>
              <a:rPr lang="zh-CN" altLang="en-US" b="1" dirty="0" smtClean="0">
                <a:latin typeface="Times New Roman" panose="02020603050405020304" pitchFamily="18" charset="0"/>
              </a:rPr>
              <a:t>结果</a:t>
            </a:r>
            <a:r>
              <a:rPr lang="en-US" altLang="zh-CN" b="1" dirty="0" smtClean="0">
                <a:latin typeface="Times New Roman" panose="02020603050405020304" pitchFamily="18" charset="0"/>
              </a:rPr>
              <a:t>: A</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1</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B</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1</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X</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1 </a:t>
            </a:r>
            <a:endParaRPr lang="en-US" altLang="zh-CN" b="1" dirty="0" smtClean="0">
              <a:latin typeface="Times New Roman" panose="02020603050405020304" pitchFamily="18" charset="0"/>
            </a:endParaRPr>
          </a:p>
        </p:txBody>
      </p:sp>
      <p:pic>
        <p:nvPicPr>
          <p:cNvPr id="87043" name="Picture 3" descr="rj81"/>
          <p:cNvPicPr>
            <a:picLocks noChangeAspect="1" noChangeArrowheads="1"/>
          </p:cNvPicPr>
          <p:nvPr/>
        </p:nvPicPr>
        <p:blipFill>
          <a:blip r:embed="rId1" cstate="print"/>
          <a:srcRect/>
          <a:stretch>
            <a:fillRect/>
          </a:stretch>
        </p:blipFill>
        <p:spPr bwMode="auto">
          <a:xfrm>
            <a:off x="6365875" y="188913"/>
            <a:ext cx="3413125" cy="3600450"/>
          </a:xfrm>
          <a:prstGeom prst="rect">
            <a:avLst/>
          </a:prstGeom>
          <a:noFill/>
          <a:ln w="9525">
            <a:noFill/>
            <a:miter lim="800000"/>
            <a:headEnd/>
            <a:tailEnd/>
          </a:ln>
        </p:spPr>
      </p:pic>
      <p:sp>
        <p:nvSpPr>
          <p:cNvPr id="251908" name="Rectangle 4"/>
          <p:cNvSpPr>
            <a:spLocks noChangeArrowheads="1"/>
          </p:cNvSpPr>
          <p:nvPr/>
        </p:nvSpPr>
        <p:spPr bwMode="auto">
          <a:xfrm>
            <a:off x="7296150" y="3784600"/>
            <a:ext cx="4514048" cy="1814830"/>
          </a:xfrm>
          <a:prstGeom prst="rect">
            <a:avLst/>
          </a:prstGeom>
          <a:noFill/>
          <a:ln w="9525">
            <a:solidFill>
              <a:srgbClr val="0000FF"/>
            </a:solidFill>
            <a:miter lim="800000"/>
          </a:ln>
        </p:spPr>
        <p:txBody>
          <a:bodyPr wrap="square">
            <a:spAutoFit/>
          </a:bodyPr>
          <a:lstStyle/>
          <a:p>
            <a:r>
              <a:rPr kumimoji="1" lang="en-US" altLang="zh-CN" sz="2800" b="1" dirty="0">
                <a:solidFill>
                  <a:srgbClr val="000000"/>
                </a:solidFill>
              </a:rPr>
              <a:t>IF  (</a:t>
            </a:r>
            <a:r>
              <a:rPr kumimoji="1" lang="en-US" altLang="zh-CN" sz="2800" b="1" dirty="0"/>
              <a:t>A&gt;1</a:t>
            </a:r>
            <a:r>
              <a:rPr kumimoji="1" lang="en-US" altLang="zh-CN" sz="2800" b="1" dirty="0">
                <a:solidFill>
                  <a:srgbClr val="C00000"/>
                </a:solidFill>
              </a:rPr>
              <a:t>|| </a:t>
            </a:r>
            <a:r>
              <a:rPr kumimoji="1" lang="en-US" altLang="zh-CN" sz="2800" b="1" dirty="0"/>
              <a:t>B==0</a:t>
            </a:r>
            <a:r>
              <a:rPr kumimoji="1" lang="en-US" altLang="zh-CN" sz="2800" b="1" dirty="0">
                <a:solidFill>
                  <a:srgbClr val="000000"/>
                </a:solidFill>
              </a:rPr>
              <a:t>)</a:t>
            </a:r>
            <a:endParaRPr kumimoji="1" lang="en-US" altLang="zh-CN" sz="2800" b="1" dirty="0">
              <a:solidFill>
                <a:srgbClr val="000000"/>
              </a:solidFill>
            </a:endParaRPr>
          </a:p>
          <a:p>
            <a:r>
              <a:rPr kumimoji="1" lang="en-US" altLang="zh-CN" sz="2800" b="1" dirty="0">
                <a:solidFill>
                  <a:srgbClr val="000000"/>
                </a:solidFill>
              </a:rPr>
              <a:t>     X=X/4;</a:t>
            </a:r>
            <a:endParaRPr kumimoji="1" lang="en-US" altLang="zh-CN" sz="2800" b="1" dirty="0">
              <a:solidFill>
                <a:srgbClr val="000000"/>
              </a:solidFill>
            </a:endParaRPr>
          </a:p>
          <a:p>
            <a:r>
              <a:rPr kumimoji="1" lang="zh-CN" altLang="en-US" sz="2800" b="1" dirty="0"/>
              <a:t> </a:t>
            </a:r>
            <a:r>
              <a:rPr kumimoji="1" lang="en-US" altLang="zh-CN" sz="2800" b="1" dirty="0">
                <a:solidFill>
                  <a:srgbClr val="000000"/>
                </a:solidFill>
              </a:rPr>
              <a:t>IF (A==2 ||  X&gt;1)</a:t>
            </a:r>
            <a:r>
              <a:rPr kumimoji="1" lang="en-US" altLang="zh-CN" sz="2800" b="1" dirty="0"/>
              <a:t> </a:t>
            </a:r>
            <a:endParaRPr kumimoji="1" lang="en-US" altLang="zh-CN" sz="2800" b="1" dirty="0"/>
          </a:p>
          <a:p>
            <a:r>
              <a:rPr kumimoji="1" lang="en-US" altLang="zh-CN" sz="2800" b="1" dirty="0">
                <a:solidFill>
                  <a:srgbClr val="000000"/>
                </a:solidFill>
              </a:rPr>
              <a:t>     X=X+1;</a:t>
            </a:r>
            <a:r>
              <a:rPr kumimoji="1" lang="en-US" altLang="zh-CN" sz="2800" b="1" dirty="0"/>
              <a:t> </a:t>
            </a:r>
            <a:r>
              <a:rPr kumimoji="1" lang="en-US" altLang="zh-CN" sz="2800" b="1" dirty="0" smtClean="0"/>
              <a:t>//</a:t>
            </a:r>
            <a:r>
              <a:rPr kumimoji="1" lang="en-US" altLang="zh-CN" sz="2800" b="1" dirty="0" err="1" smtClean="0"/>
              <a:t>aFbF</a:t>
            </a:r>
            <a:endParaRPr kumimoji="1" lang="en-US" altLang="zh-CN" sz="2800" b="1" dirty="0"/>
          </a:p>
        </p:txBody>
      </p:sp>
      <p:sp>
        <p:nvSpPr>
          <p:cNvPr id="5" name="矩形 4"/>
          <p:cNvSpPr/>
          <p:nvPr/>
        </p:nvSpPr>
        <p:spPr>
          <a:xfrm>
            <a:off x="0" y="5740400"/>
            <a:ext cx="8750300" cy="984885"/>
          </a:xfrm>
          <a:prstGeom prst="rect">
            <a:avLst/>
          </a:prstGeom>
          <a:ln>
            <a:solidFill>
              <a:srgbClr val="0000FF"/>
            </a:solidFill>
          </a:ln>
        </p:spPr>
        <p:txBody>
          <a:bodyPr wrap="square">
            <a:spAutoFit/>
          </a:bodyPr>
          <a:p>
            <a:pPr marL="342900" lvl="0" indent="-342900">
              <a:spcBef>
                <a:spcPct val="20000"/>
              </a:spcBef>
              <a:buClr>
                <a:srgbClr val="CC9900"/>
              </a:buClr>
              <a:buSzPct val="65000"/>
            </a:pPr>
            <a:r>
              <a:rPr lang="zh-CN" altLang="en-US" sz="2900" b="1" kern="0" dirty="0" smtClean="0">
                <a:solidFill>
                  <a:srgbClr val="000000"/>
                </a:solidFill>
                <a:latin typeface="Times New Roman" panose="02020603050405020304" pitchFamily="18" charset="0"/>
                <a:ea typeface="宋体" panose="02010600030101010101" pitchFamily="2" charset="-122"/>
              </a:rPr>
              <a:t>如果语言具备短路特性，本测试用例增加，测试</a:t>
            </a:r>
            <a:r>
              <a:rPr lang="en-US" altLang="zh-CN" sz="2900" b="1" kern="0" dirty="0" smtClean="0">
                <a:solidFill>
                  <a:srgbClr val="000000"/>
                </a:solidFill>
                <a:latin typeface="Times New Roman" panose="02020603050405020304" pitchFamily="18" charset="0"/>
                <a:ea typeface="宋体" panose="02010600030101010101" pitchFamily="2" charset="-122"/>
              </a:rPr>
              <a:t>B !=0   </a:t>
            </a:r>
            <a:r>
              <a:rPr lang="zh-CN" altLang="en-US" sz="2900" b="1" kern="0" dirty="0" smtClean="0">
                <a:solidFill>
                  <a:srgbClr val="000000"/>
                </a:solidFill>
                <a:latin typeface="Times New Roman" panose="02020603050405020304" pitchFamily="18" charset="0"/>
                <a:ea typeface="宋体" panose="02010600030101010101" pitchFamily="2" charset="-122"/>
              </a:rPr>
              <a:t>和 </a:t>
            </a:r>
            <a:r>
              <a:rPr lang="en-US" altLang="zh-CN" sz="2900" b="1" kern="0" dirty="0" smtClean="0">
                <a:solidFill>
                  <a:srgbClr val="000000"/>
                </a:solidFill>
                <a:latin typeface="Times New Roman" panose="02020603050405020304" pitchFamily="18" charset="0"/>
                <a:ea typeface="宋体" panose="02010600030101010101" pitchFamily="2" charset="-122"/>
              </a:rPr>
              <a:t>X&gt;1</a:t>
            </a:r>
            <a:r>
              <a:rPr lang="zh-CN" altLang="en-US" sz="2900" b="1" kern="0" dirty="0" smtClean="0">
                <a:solidFill>
                  <a:srgbClr val="000000"/>
                </a:solidFill>
                <a:latin typeface="Times New Roman" panose="02020603050405020304" pitchFamily="18" charset="0"/>
                <a:ea typeface="宋体" panose="02010600030101010101" pitchFamily="2" charset="-122"/>
              </a:rPr>
              <a:t>的用例 </a:t>
            </a:r>
            <a:r>
              <a:rPr lang="en-US" altLang="zh-CN" sz="2900" b="1" kern="0" dirty="0" smtClean="0">
                <a:solidFill>
                  <a:srgbClr val="000000"/>
                </a:solidFill>
                <a:latin typeface="Times New Roman" panose="02020603050405020304" pitchFamily="18" charset="0"/>
                <a:ea typeface="宋体" panose="02010600030101010101" pitchFamily="2" charset="-122"/>
              </a:rPr>
              <a:t>   A=3</a:t>
            </a:r>
            <a:r>
              <a:rPr lang="zh-CN" altLang="en-US" sz="2900" b="1" kern="0" dirty="0" smtClean="0">
                <a:solidFill>
                  <a:srgbClr val="000000"/>
                </a:solidFill>
                <a:latin typeface="Times New Roman" panose="02020603050405020304" pitchFamily="18" charset="0"/>
                <a:ea typeface="宋体" panose="02010600030101010101" pitchFamily="2" charset="-122"/>
              </a:rPr>
              <a:t>，</a:t>
            </a:r>
            <a:r>
              <a:rPr lang="en-US" altLang="zh-CN" sz="2900" b="1" kern="0" dirty="0" smtClean="0">
                <a:solidFill>
                  <a:srgbClr val="000000"/>
                </a:solidFill>
                <a:latin typeface="Times New Roman" panose="02020603050405020304" pitchFamily="18" charset="0"/>
                <a:ea typeface="宋体" panose="02010600030101010101" pitchFamily="2" charset="-122"/>
              </a:rPr>
              <a:t>B=1</a:t>
            </a:r>
            <a:r>
              <a:rPr lang="zh-CN" altLang="en-US" sz="2900" b="1" kern="0" dirty="0" smtClean="0">
                <a:solidFill>
                  <a:srgbClr val="000000"/>
                </a:solidFill>
                <a:latin typeface="Times New Roman" panose="02020603050405020304" pitchFamily="18" charset="0"/>
                <a:ea typeface="宋体" panose="02010600030101010101" pitchFamily="2" charset="-122"/>
              </a:rPr>
              <a:t>，</a:t>
            </a:r>
            <a:r>
              <a:rPr lang="en-US" altLang="zh-CN" sz="2900" b="1" kern="0" dirty="0" smtClean="0">
                <a:solidFill>
                  <a:srgbClr val="000000"/>
                </a:solidFill>
                <a:latin typeface="Times New Roman" panose="02020603050405020304" pitchFamily="18" charset="0"/>
                <a:ea typeface="宋体" panose="02010600030101010101" pitchFamily="2" charset="-122"/>
              </a:rPr>
              <a:t>X=6 </a:t>
            </a:r>
            <a:endParaRPr lang="zh-CN" altLang="en-US" sz="2900" b="1" kern="0" dirty="0"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1908"/>
                                        </p:tgtEl>
                                        <p:attrNameLst>
                                          <p:attrName>style.visibility</p:attrName>
                                        </p:attrNameLst>
                                      </p:cBhvr>
                                      <p:to>
                                        <p:strVal val="visible"/>
                                      </p:to>
                                    </p:set>
                                    <p:anim calcmode="lin" valueType="num">
                                      <p:cBhvr additive="base">
                                        <p:cTn id="13" dur="500" fill="hold"/>
                                        <p:tgtEl>
                                          <p:spTgt spid="251908"/>
                                        </p:tgtEl>
                                        <p:attrNameLst>
                                          <p:attrName>ppt_x</p:attrName>
                                        </p:attrNameLst>
                                      </p:cBhvr>
                                      <p:tavLst>
                                        <p:tav tm="0">
                                          <p:val>
                                            <p:strVal val="#ppt_x"/>
                                          </p:val>
                                        </p:tav>
                                        <p:tav tm="100000">
                                          <p:val>
                                            <p:strVal val="#ppt_x"/>
                                          </p:val>
                                        </p:tav>
                                      </p:tavLst>
                                    </p:anim>
                                    <p:anim calcmode="lin" valueType="num">
                                      <p:cBhvr additive="base">
                                        <p:cTn id="14" dur="500" fill="hold"/>
                                        <p:tgtEl>
                                          <p:spTgt spid="251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51908" grpId="0" animBg="1"/>
      <p:bldP spid="25190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3"/>
          <p:cNvSpPr txBox="1">
            <a:spLocks noGrp="1"/>
          </p:cNvSpPr>
          <p:nvPr>
            <p:ph type="ftr" sz="quarter" idx="11"/>
          </p:nvPr>
        </p:nvSpPr>
        <p:spPr>
          <a:xfrm>
            <a:off x="7620000" y="6248400"/>
            <a:ext cx="2667000" cy="365125"/>
          </a:xfrm>
          <a:noFill/>
          <a:ln>
            <a:noFill/>
          </a:ln>
        </p:spPr>
        <p:txBody>
          <a:bodyPr anchor="ctr"/>
          <a:lstStyle/>
          <a:p>
            <a:pPr marL="0" indent="0" eaLnBrk="1" hangingPunct="1">
              <a:spcBef>
                <a:spcPct val="0"/>
              </a:spcBef>
              <a:buClrTx/>
              <a:buSzTx/>
              <a:buFontTx/>
              <a:buNone/>
            </a:pPr>
            <a:r>
              <a:rPr lang="en-US" altLang="zh-CN" sz="1400" dirty="0">
                <a:solidFill>
                  <a:schemeClr val="tx2"/>
                </a:solidFill>
                <a:latin typeface="Arial Narrow" panose="020B0606020202030204" pitchFamily="34" charset="0"/>
                <a:ea typeface="宋体" panose="02010600030101010101" pitchFamily="2" charset="-122"/>
              </a:rPr>
              <a:t> chapter__7</a:t>
            </a:r>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39939" name="灯片编号占位符 4"/>
          <p:cNvSpPr txBox="1">
            <a:spLocks noGrp="1"/>
          </p:cNvSpPr>
          <p:nvPr>
            <p:ph type="sldNum" sz="quarter" idx="12"/>
          </p:nvPr>
        </p:nvSpPr>
        <p:spPr>
          <a:xfrm>
            <a:off x="2133600" y="6248400"/>
            <a:ext cx="5421313" cy="365125"/>
          </a:xfrm>
          <a:noFill/>
          <a:ln>
            <a:noFill/>
          </a:ln>
        </p:spPr>
        <p:txBody>
          <a:bodyPr anchor="ctr"/>
          <a:lstStyle/>
          <a:p>
            <a:pPr marL="0" indent="0" algn="r" eaLnBrk="1" hangingPunct="1">
              <a:spcBef>
                <a:spcPct val="0"/>
              </a:spcBef>
              <a:buClrTx/>
              <a:buSzTx/>
              <a:buFontTx/>
              <a:buNone/>
            </a:pPr>
            <a:fld id="{9A0DB2DC-4C9A-4742-B13C-FB6460FD3503}" type="slidenum">
              <a:rPr lang="en-US" altLang="zh-CN" sz="1400" dirty="0">
                <a:solidFill>
                  <a:schemeClr val="tx2"/>
                </a:solidFill>
                <a:latin typeface="Arial Narrow" panose="020B0606020202030204" pitchFamily="34" charset="0"/>
                <a:ea typeface="宋体" panose="02010600030101010101" pitchFamily="2" charset="-122"/>
              </a:rPr>
            </a:fld>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39940" name="Rectangle 2"/>
          <p:cNvSpPr>
            <a:spLocks noGrp="1"/>
          </p:cNvSpPr>
          <p:nvPr>
            <p:ph type="title"/>
          </p:nvPr>
        </p:nvSpPr>
        <p:spPr/>
        <p:txBody>
          <a:bodyPr vert="horz" wrap="square" lIns="91440" tIns="45720" rIns="91440" bIns="45720" anchor="t"/>
          <a:lstStyle/>
          <a:p>
            <a:r>
              <a:rPr lang="en-US" altLang="zh-CN" sz="4000" b="1" dirty="0"/>
              <a:t>6.3.5 </a:t>
            </a:r>
            <a:r>
              <a:rPr lang="zh-CN" altLang="en-US" sz="4000" b="1" dirty="0"/>
              <a:t>条件组合覆盖</a:t>
            </a:r>
            <a:endParaRPr lang="zh-CN" altLang="en-US" sz="4000" b="1" dirty="0"/>
          </a:p>
        </p:txBody>
      </p:sp>
      <p:sp>
        <p:nvSpPr>
          <p:cNvPr id="39941" name="Rectangle 3"/>
          <p:cNvSpPr>
            <a:spLocks noGrp="1"/>
          </p:cNvSpPr>
          <p:nvPr>
            <p:ph sz="quarter" idx="1"/>
          </p:nvPr>
        </p:nvSpPr>
        <p:spPr>
          <a:xfrm>
            <a:off x="816610" y="1600200"/>
            <a:ext cx="7389495" cy="2059305"/>
          </a:xfrm>
        </p:spPr>
        <p:txBody>
          <a:bodyPr vert="horz" wrap="square" lIns="91440" tIns="45720" rIns="91440" bIns="45720" anchor="t"/>
          <a:lstStyle/>
          <a:p>
            <a:pPr>
              <a:lnSpc>
                <a:spcPct val="150000"/>
              </a:lnSpc>
              <a:buFont typeface="Monotype Sorts" charset="0"/>
              <a:buNone/>
            </a:pPr>
            <a:r>
              <a:rPr lang="en-US" altLang="zh-CN" sz="3200" dirty="0"/>
              <a:t>  </a:t>
            </a:r>
            <a:r>
              <a:rPr lang="zh-CN" altLang="en-US" sz="3200" dirty="0"/>
              <a:t>选择足够的测试用例，</a:t>
            </a:r>
            <a:r>
              <a:rPr lang="zh-CN" altLang="en-US" sz="3200" b="1" dirty="0" smtClean="0">
                <a:latin typeface="Times New Roman" panose="02020603050405020304" pitchFamily="18" charset="0"/>
                <a:sym typeface="+mn-ea"/>
              </a:rPr>
              <a:t>使得每个判定表达式中</a:t>
            </a:r>
            <a:r>
              <a:rPr lang="zh-CN" altLang="en-US" sz="3200" b="1" dirty="0" smtClean="0">
                <a:solidFill>
                  <a:srgbClr val="000099"/>
                </a:solidFill>
                <a:latin typeface="Times New Roman" panose="02020603050405020304" pitchFamily="18" charset="0"/>
                <a:sym typeface="+mn-ea"/>
              </a:rPr>
              <a:t>条件</a:t>
            </a:r>
            <a:r>
              <a:rPr lang="zh-CN" altLang="en-US" sz="3200" b="1" dirty="0" smtClean="0">
                <a:latin typeface="Times New Roman" panose="02020603050405020304" pitchFamily="18" charset="0"/>
                <a:sym typeface="+mn-ea"/>
              </a:rPr>
              <a:t>的</a:t>
            </a:r>
            <a:r>
              <a:rPr lang="zh-CN" altLang="en-US" sz="3200" b="1" dirty="0" smtClean="0">
                <a:solidFill>
                  <a:srgbClr val="0033CC"/>
                </a:solidFill>
                <a:latin typeface="Times New Roman" panose="02020603050405020304" pitchFamily="18" charset="0"/>
                <a:sym typeface="+mn-ea"/>
              </a:rPr>
              <a:t>各种可能组合</a:t>
            </a:r>
            <a:r>
              <a:rPr lang="zh-CN" altLang="en-US" sz="3200" b="1" dirty="0" smtClean="0">
                <a:latin typeface="Times New Roman" panose="02020603050405020304" pitchFamily="18" charset="0"/>
                <a:sym typeface="+mn-ea"/>
              </a:rPr>
              <a:t>都至少出现一次。</a:t>
            </a:r>
            <a:endParaRPr lang="zh-CN" altLang="en-US" sz="3200" dirty="0"/>
          </a:p>
          <a:p>
            <a:pPr>
              <a:buFont typeface="Monotype Sorts" charset="0"/>
              <a:buNone/>
            </a:pPr>
            <a:endParaRPr lang="zh-CN" altLang="en-US" sz="2000" dirty="0"/>
          </a:p>
        </p:txBody>
      </p:sp>
      <p:pic>
        <p:nvPicPr>
          <p:cNvPr id="88067" name="Picture 3" descr="rj81"/>
          <p:cNvPicPr>
            <a:picLocks noChangeAspect="1" noChangeArrowheads="1"/>
          </p:cNvPicPr>
          <p:nvPr/>
        </p:nvPicPr>
        <p:blipFill>
          <a:blip r:embed="rId1" cstate="print"/>
          <a:srcRect/>
          <a:stretch>
            <a:fillRect/>
          </a:stretch>
        </p:blipFill>
        <p:spPr bwMode="auto">
          <a:xfrm>
            <a:off x="8046720" y="2318385"/>
            <a:ext cx="3890963" cy="4103688"/>
          </a:xfrm>
          <a:prstGeom prst="rect">
            <a:avLst/>
          </a:prstGeom>
          <a:noFill/>
          <a:ln w="9525">
            <a:noFill/>
            <a:miter lim="800000"/>
            <a:headEnd/>
            <a:tailEnd/>
          </a:ln>
        </p:spPr>
      </p:pic>
      <p:graphicFrame>
        <p:nvGraphicFramePr>
          <p:cNvPr id="57424" name="Group 80"/>
          <p:cNvGraphicFramePr>
            <a:graphicFrameLocks noGrp="1"/>
          </p:cNvGraphicFramePr>
          <p:nvPr>
            <p:custDataLst>
              <p:tags r:id="rId2"/>
            </p:custDataLst>
          </p:nvPr>
        </p:nvGraphicFramePr>
        <p:xfrm>
          <a:off x="2218055" y="3783965"/>
          <a:ext cx="5522595" cy="1689100"/>
        </p:xfrm>
        <a:graphic>
          <a:graphicData uri="http://schemas.openxmlformats.org/drawingml/2006/table">
            <a:tbl>
              <a:tblPr/>
              <a:tblGrid>
                <a:gridCol w="994410"/>
                <a:gridCol w="1043305"/>
                <a:gridCol w="1214120"/>
                <a:gridCol w="1108710"/>
                <a:gridCol w="1162050"/>
              </a:tblGrid>
              <a:tr h="81597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判断</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6E6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A&gt;1,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B=0</a:t>
                      </a:r>
                      <a:endPar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6E6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A&gt;1 ,</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6E6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A&lt;=1,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6E6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A&lt;=1,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6E6E8"/>
                    </a:solidFill>
                  </a:tcPr>
                </a:tc>
              </a:tr>
              <a:tr h="87312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判断</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6E6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A=2, X&gt;1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6E6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A=2, X&lt;=1</a:t>
                      </a:r>
                      <a:endPar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6E6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 X&gt;1</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6E6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 X&lt;=1</a:t>
                      </a:r>
                      <a:endPar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6E6E8"/>
                    </a:solidFill>
                  </a:tcPr>
                </a:tc>
              </a:tr>
            </a:tbl>
          </a:graphicData>
        </a:graphic>
      </p:graphicFrame>
      <p:graphicFrame>
        <p:nvGraphicFramePr>
          <p:cNvPr id="57425" name="Group 81"/>
          <p:cNvGraphicFramePr>
            <a:graphicFrameLocks noGrp="1"/>
          </p:cNvGraphicFramePr>
          <p:nvPr/>
        </p:nvGraphicFramePr>
        <p:xfrm>
          <a:off x="2218690" y="5584190"/>
          <a:ext cx="5509895" cy="1127760"/>
        </p:xfrm>
        <a:graphic>
          <a:graphicData uri="http://schemas.openxmlformats.org/drawingml/2006/table">
            <a:tbl>
              <a:tblPr/>
              <a:tblGrid>
                <a:gridCol w="992505"/>
                <a:gridCol w="1040130"/>
                <a:gridCol w="1211580"/>
                <a:gridCol w="1106170"/>
                <a:gridCol w="1159510"/>
              </a:tblGrid>
              <a:tr h="842963">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测试用例</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6E6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X=4</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6E6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B=1</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X=1</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6E6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X=2</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6E6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B=1</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X=1</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6E6E8"/>
                    </a:solid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424"/>
                                        </p:tgtEl>
                                        <p:attrNameLst>
                                          <p:attrName>style.visibility</p:attrName>
                                        </p:attrNameLst>
                                      </p:cBhvr>
                                      <p:to>
                                        <p:strVal val="visible"/>
                                      </p:to>
                                    </p:set>
                                    <p:anim calcmode="lin" valueType="num">
                                      <p:cBhvr additive="base">
                                        <p:cTn id="7" dur="500" fill="hold"/>
                                        <p:tgtEl>
                                          <p:spTgt spid="57424"/>
                                        </p:tgtEl>
                                        <p:attrNameLst>
                                          <p:attrName>ppt_x</p:attrName>
                                        </p:attrNameLst>
                                      </p:cBhvr>
                                      <p:tavLst>
                                        <p:tav tm="0">
                                          <p:val>
                                            <p:strVal val="#ppt_x"/>
                                          </p:val>
                                        </p:tav>
                                        <p:tav tm="100000">
                                          <p:val>
                                            <p:strVal val="#ppt_x"/>
                                          </p:val>
                                        </p:tav>
                                      </p:tavLst>
                                    </p:anim>
                                    <p:anim calcmode="lin" valueType="num">
                                      <p:cBhvr additive="base">
                                        <p:cTn id="8" dur="500" fill="hold"/>
                                        <p:tgtEl>
                                          <p:spTgt spid="574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425"/>
                                        </p:tgtEl>
                                        <p:attrNameLst>
                                          <p:attrName>style.visibility</p:attrName>
                                        </p:attrNameLst>
                                      </p:cBhvr>
                                      <p:to>
                                        <p:strVal val="visible"/>
                                      </p:to>
                                    </p:set>
                                    <p:anim calcmode="lin" valueType="num">
                                      <p:cBhvr additive="base">
                                        <p:cTn id="13" dur="500" fill="hold"/>
                                        <p:tgtEl>
                                          <p:spTgt spid="57425"/>
                                        </p:tgtEl>
                                        <p:attrNameLst>
                                          <p:attrName>ppt_x</p:attrName>
                                        </p:attrNameLst>
                                      </p:cBhvr>
                                      <p:tavLst>
                                        <p:tav tm="0">
                                          <p:val>
                                            <p:strVal val="#ppt_x"/>
                                          </p:val>
                                        </p:tav>
                                        <p:tav tm="100000">
                                          <p:val>
                                            <p:strVal val="#ppt_x"/>
                                          </p:val>
                                        </p:tav>
                                      </p:tavLst>
                                    </p:anim>
                                    <p:anim calcmode="lin" valueType="num">
                                      <p:cBhvr additive="base">
                                        <p:cTn id="14" dur="500" fill="hold"/>
                                        <p:tgtEl>
                                          <p:spTgt spid="574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Times New Roman" panose="02020603050405020304" pitchFamily="18" charset="0"/>
                <a:sym typeface="+mn-ea"/>
              </a:rPr>
              <a:t>条件组合覆盖特点：</a:t>
            </a:r>
            <a:endParaRPr lang="zh-CN" altLang="en-US"/>
          </a:p>
        </p:txBody>
      </p:sp>
      <p:sp>
        <p:nvSpPr>
          <p:cNvPr id="3" name="内容占位符 2"/>
          <p:cNvSpPr>
            <a:spLocks noGrp="1"/>
          </p:cNvSpPr>
          <p:nvPr>
            <p:ph sz="quarter" idx="1"/>
          </p:nvPr>
        </p:nvSpPr>
        <p:spPr/>
        <p:txBody>
          <a:bodyPr/>
          <a:lstStyle/>
          <a:p>
            <a:pPr eaLnBrk="1" hangingPunct="1">
              <a:lnSpc>
                <a:spcPct val="150000"/>
              </a:lnSpc>
            </a:pPr>
            <a:r>
              <a:rPr lang="zh-CN" altLang="en-US" b="1" dirty="0" smtClean="0">
                <a:latin typeface="Times New Roman" panose="02020603050405020304" pitchFamily="18" charset="0"/>
                <a:sym typeface="+mn-ea"/>
              </a:rPr>
              <a:t>条件组合覆盖是前述几种覆盖标准中最强的。满足条件组合覆盖标准的测试数据，也一定满足判定覆盖、条件覆盖和判定</a:t>
            </a:r>
            <a:r>
              <a:rPr lang="en-US" altLang="zh-CN" b="1" dirty="0" smtClean="0">
                <a:latin typeface="Times New Roman" panose="02020603050405020304" pitchFamily="18" charset="0"/>
                <a:sym typeface="+mn-ea"/>
              </a:rPr>
              <a:t>/</a:t>
            </a:r>
            <a:r>
              <a:rPr lang="zh-CN" altLang="en-US" b="1" dirty="0" smtClean="0">
                <a:latin typeface="Times New Roman" panose="02020603050405020304" pitchFamily="18" charset="0"/>
                <a:sym typeface="+mn-ea"/>
              </a:rPr>
              <a:t>条件覆盖标准。</a:t>
            </a:r>
            <a:endParaRPr lang="zh-CN" altLang="en-US" b="1" dirty="0" smtClean="0">
              <a:latin typeface="Times New Roman" panose="02020603050405020304" pitchFamily="18" charset="0"/>
            </a:endParaRPr>
          </a:p>
          <a:p>
            <a:pPr eaLnBrk="1" hangingPunct="1">
              <a:lnSpc>
                <a:spcPct val="150000"/>
              </a:lnSpc>
            </a:pPr>
            <a:r>
              <a:rPr lang="zh-CN" altLang="en-US" b="1" dirty="0" smtClean="0">
                <a:latin typeface="Times New Roman" panose="02020603050405020304" pitchFamily="18" charset="0"/>
                <a:sym typeface="+mn-ea"/>
              </a:rPr>
              <a:t>但是，条件组合覆盖标准的测试数据并不一定能使程序中的</a:t>
            </a:r>
            <a:r>
              <a:rPr lang="zh-CN" altLang="en-US" b="1" dirty="0" smtClean="0">
                <a:solidFill>
                  <a:srgbClr val="0033CC"/>
                </a:solidFill>
                <a:latin typeface="Times New Roman" panose="02020603050405020304" pitchFamily="18" charset="0"/>
                <a:sym typeface="+mn-ea"/>
              </a:rPr>
              <a:t>每条路径</a:t>
            </a:r>
            <a:r>
              <a:rPr lang="zh-CN" altLang="en-US" b="1" dirty="0" smtClean="0">
                <a:latin typeface="Times New Roman" panose="02020603050405020304" pitchFamily="18" charset="0"/>
                <a:sym typeface="+mn-ea"/>
              </a:rPr>
              <a:t>都执行到。（测试数据都没有测试到</a:t>
            </a:r>
            <a:r>
              <a:rPr lang="en-US" altLang="zh-CN" b="1" dirty="0" err="1" smtClean="0">
                <a:latin typeface="Times New Roman" panose="02020603050405020304" pitchFamily="18" charset="0"/>
                <a:sym typeface="+mn-ea"/>
              </a:rPr>
              <a:t>sacbd</a:t>
            </a:r>
            <a:r>
              <a:rPr lang="en-US" altLang="zh-CN" b="1" dirty="0" smtClean="0">
                <a:latin typeface="Times New Roman" panose="02020603050405020304" pitchFamily="18" charset="0"/>
                <a:sym typeface="+mn-ea"/>
              </a:rPr>
              <a:t> </a:t>
            </a:r>
            <a:r>
              <a:rPr lang="zh-CN" altLang="en-US" b="1" dirty="0" smtClean="0">
                <a:latin typeface="Times New Roman" panose="02020603050405020304" pitchFamily="18" charset="0"/>
                <a:sym typeface="+mn-ea"/>
              </a:rPr>
              <a:t>）</a:t>
            </a:r>
            <a:r>
              <a:rPr lang="zh-CN" altLang="en-US" dirty="0" smtClean="0">
                <a:latin typeface="Times New Roman" panose="02020603050405020304" pitchFamily="18" charset="0"/>
                <a:sym typeface="+mn-ea"/>
              </a:rPr>
              <a:t> </a:t>
            </a:r>
            <a:endParaRPr lang="zh-CN" altLang="en-US" dirty="0" smtClean="0">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800000"/>
                </a:solidFill>
                <a:sym typeface="+mn-ea"/>
              </a:rPr>
              <a:t>总结</a:t>
            </a:r>
            <a:r>
              <a:rPr lang="en-US" altLang="zh-CN" b="1" dirty="0" smtClean="0">
                <a:solidFill>
                  <a:srgbClr val="800000"/>
                </a:solidFill>
                <a:sym typeface="+mn-ea"/>
              </a:rPr>
              <a:t>:</a:t>
            </a:r>
            <a:endParaRPr lang="en-US" altLang="zh-CN" b="1" dirty="0" smtClean="0">
              <a:solidFill>
                <a:srgbClr val="800000"/>
              </a:solidFill>
              <a:sym typeface="+mn-ea"/>
            </a:endParaRPr>
          </a:p>
        </p:txBody>
      </p:sp>
      <p:sp>
        <p:nvSpPr>
          <p:cNvPr id="3" name="内容占位符 2"/>
          <p:cNvSpPr>
            <a:spLocks noGrp="1"/>
          </p:cNvSpPr>
          <p:nvPr>
            <p:ph sz="quarter" idx="1"/>
          </p:nvPr>
        </p:nvSpPr>
        <p:spPr/>
        <p:txBody>
          <a:bodyPr/>
          <a:lstStyle/>
          <a:p>
            <a:r>
              <a:rPr lang="zh-CN" altLang="en-US" b="1" dirty="0" smtClean="0">
                <a:sym typeface="+mn-ea"/>
              </a:rPr>
              <a:t>语句覆盖发现错误能力最弱。判定覆盖包含了语句覆盖， 但它可能会使一些条件得不到测试。条件覆盖对每一条件进行单独检查，一般情况它的检错能力较判定覆盖强，但有时达不到判定覆盖的要求。判定/条件覆盖包含了判定覆盖和条件覆盖的要求，</a:t>
            </a:r>
            <a:r>
              <a:rPr lang="zh-CN" altLang="en-US" b="1" dirty="0" smtClean="0">
                <a:sym typeface="+mn-ea"/>
              </a:rPr>
              <a:t>但实际上</a:t>
            </a:r>
            <a:r>
              <a:rPr lang="zh-CN" altLang="en-US" b="1" dirty="0" smtClean="0">
                <a:sym typeface="+mn-ea"/>
              </a:rPr>
              <a:t>不一定达到条件覆盖的标准。</a:t>
            </a:r>
            <a:r>
              <a:rPr lang="zh-CN" altLang="en-US" b="1" dirty="0" smtClean="0">
                <a:solidFill>
                  <a:srgbClr val="FF0000"/>
                </a:solidFill>
                <a:sym typeface="+mn-ea"/>
              </a:rPr>
              <a:t>条件组合覆盖</a:t>
            </a:r>
            <a:r>
              <a:rPr lang="zh-CN" altLang="en-US" b="1" dirty="0" smtClean="0">
                <a:sym typeface="+mn-ea"/>
              </a:rPr>
              <a:t>发现错误能力较强， 凡满足其标准的测试用例，也必然满足前 4 种覆盖标准。</a:t>
            </a:r>
            <a:endParaRPr lang="zh-CN" altLang="en-US" b="1" dirty="0" smtClean="0"/>
          </a:p>
          <a:p>
            <a:pPr algn="just">
              <a:lnSpc>
                <a:spcPct val="125000"/>
              </a:lnSpc>
              <a:spcBef>
                <a:spcPct val="50000"/>
              </a:spcBef>
            </a:pPr>
            <a:r>
              <a:rPr lang="zh-CN" altLang="en-US" b="1" dirty="0" smtClean="0">
                <a:sym typeface="+mn-ea"/>
              </a:rPr>
              <a:t>以上五种覆盖方法</a:t>
            </a:r>
            <a:r>
              <a:rPr lang="en-US" altLang="zh-CN" b="1" dirty="0" smtClean="0">
                <a:sym typeface="+mn-ea"/>
              </a:rPr>
              <a:t>,</a:t>
            </a:r>
            <a:r>
              <a:rPr lang="zh-CN" altLang="en-US" b="1" dirty="0" smtClean="0">
                <a:sym typeface="+mn-ea"/>
              </a:rPr>
              <a:t>基本上是依次增强的</a:t>
            </a:r>
            <a:r>
              <a:rPr lang="en-US" altLang="zh-CN" b="1" dirty="0" smtClean="0">
                <a:sym typeface="+mn-ea"/>
              </a:rPr>
              <a:t>(</a:t>
            </a:r>
            <a:r>
              <a:rPr lang="zh-CN" altLang="en-US" b="1" dirty="0" smtClean="0">
                <a:sym typeface="+mn-ea"/>
              </a:rPr>
              <a:t>除少数如</a:t>
            </a:r>
            <a:r>
              <a:rPr lang="en-US" altLang="zh-CN" b="1" dirty="0" smtClean="0">
                <a:sym typeface="+mn-ea"/>
              </a:rPr>
              <a:t>:</a:t>
            </a:r>
            <a:r>
              <a:rPr lang="zh-CN" altLang="en-US" b="1" dirty="0" smtClean="0">
                <a:sym typeface="+mn-ea"/>
              </a:rPr>
              <a:t>条件覆盖和判定覆盖</a:t>
            </a:r>
            <a:r>
              <a:rPr lang="en-US" altLang="zh-CN" b="1" dirty="0" smtClean="0">
                <a:sym typeface="+mn-ea"/>
              </a:rPr>
              <a:t>) </a:t>
            </a:r>
            <a:r>
              <a:rPr lang="zh-CN" altLang="en-US" b="1" dirty="0" smtClean="0">
                <a:sym typeface="+mn-ea"/>
              </a:rPr>
              <a:t>。随覆盖级别的提高，所需设计的测试用例数量也急剧增加，开销数量级的加大。</a:t>
            </a:r>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sym typeface="+mn-ea"/>
              </a:rPr>
              <a:t>各种逻辑覆盖关系之间的图形表示</a:t>
            </a:r>
            <a:endParaRPr lang="zh-CN" altLang="en-US"/>
          </a:p>
        </p:txBody>
      </p:sp>
      <p:sp>
        <p:nvSpPr>
          <p:cNvPr id="3" name="内容占位符 2"/>
          <p:cNvSpPr>
            <a:spLocks noGrp="1"/>
          </p:cNvSpPr>
          <p:nvPr>
            <p:ph sz="quarter" idx="1"/>
          </p:nvPr>
        </p:nvSpPr>
        <p:spPr>
          <a:xfrm>
            <a:off x="816864" y="1516380"/>
            <a:ext cx="10871200" cy="4495800"/>
          </a:xfrm>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7500" lnSpcReduction="10000"/>
          </a:bodyPr>
          <a:lstStyle/>
          <a:p>
            <a:pPr>
              <a:defRPr/>
            </a:pPr>
            <a:fld id="{F2D23BEE-23EF-4742-9EBB-470C2B00B909}" type="slidenum">
              <a:rPr lang="en-US" altLang="zh-CN"/>
            </a:fld>
            <a:endParaRPr lang="en-US" altLang="zh-CN" dirty="0"/>
          </a:p>
        </p:txBody>
      </p:sp>
      <p:pic>
        <p:nvPicPr>
          <p:cNvPr id="96259" name="Picture 4" descr="逻辑覆盖法"/>
          <p:cNvPicPr>
            <a:picLocks noChangeAspect="1" noChangeArrowheads="1"/>
          </p:cNvPicPr>
          <p:nvPr/>
        </p:nvPicPr>
        <p:blipFill>
          <a:blip r:embed="rId1" cstate="print"/>
          <a:srcRect/>
          <a:stretch>
            <a:fillRect/>
          </a:stretch>
        </p:blipFill>
        <p:spPr bwMode="auto">
          <a:xfrm>
            <a:off x="3573145" y="1597660"/>
            <a:ext cx="5813425" cy="4017963"/>
          </a:xfrm>
          <a:prstGeom prst="rect">
            <a:avLst/>
          </a:prstGeom>
          <a:noFill/>
          <a:ln w="9525">
            <a:noFill/>
            <a:miter lim="800000"/>
            <a:headEnd/>
            <a:tailEnd/>
          </a:ln>
        </p:spPr>
      </p:pic>
      <p:sp>
        <p:nvSpPr>
          <p:cNvPr id="342021" name="Rectangle 5"/>
          <p:cNvSpPr>
            <a:spLocks noChangeArrowheads="1"/>
          </p:cNvSpPr>
          <p:nvPr/>
        </p:nvSpPr>
        <p:spPr bwMode="auto">
          <a:xfrm>
            <a:off x="1831658" y="5822315"/>
            <a:ext cx="8372475" cy="900113"/>
          </a:xfrm>
          <a:prstGeom prst="rect">
            <a:avLst/>
          </a:prstGeom>
          <a:solidFill>
            <a:schemeClr val="bg1"/>
          </a:solidFill>
          <a:ln w="9525" algn="ctr">
            <a:solidFill>
              <a:schemeClr val="tx1"/>
            </a:solidFill>
            <a:miter lim="800000"/>
          </a:ln>
        </p:spPr>
        <p:txBody>
          <a:bodyPr wrap="none" anchor="ctr"/>
          <a:lstStyle/>
          <a:p>
            <a:pPr algn="ctr"/>
            <a:r>
              <a:rPr lang="zh-CN" altLang="en-US" sz="2800" b="1" dirty="0"/>
              <a:t>条件覆盖</a:t>
            </a:r>
            <a:r>
              <a:rPr lang="zh-CN" altLang="en-US" sz="2800" b="1" dirty="0" smtClean="0"/>
              <a:t>：有的书</a:t>
            </a:r>
            <a:r>
              <a:rPr lang="zh-CN" altLang="en-US" sz="2800" b="1" dirty="0"/>
              <a:t>中是不需要每条语句都走到</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2021"/>
                                        </p:tgtEl>
                                        <p:attrNameLst>
                                          <p:attrName>style.visibility</p:attrName>
                                        </p:attrNameLst>
                                      </p:cBhvr>
                                      <p:to>
                                        <p:strVal val="visible"/>
                                      </p:to>
                                    </p:set>
                                    <p:anim calcmode="lin" valueType="num">
                                      <p:cBhvr additive="base">
                                        <p:cTn id="7" dur="500" fill="hold"/>
                                        <p:tgtEl>
                                          <p:spTgt spid="342021"/>
                                        </p:tgtEl>
                                        <p:attrNameLst>
                                          <p:attrName>ppt_x</p:attrName>
                                        </p:attrNameLst>
                                      </p:cBhvr>
                                      <p:tavLst>
                                        <p:tav tm="0">
                                          <p:val>
                                            <p:strVal val="#ppt_x"/>
                                          </p:val>
                                        </p:tav>
                                        <p:tav tm="100000">
                                          <p:val>
                                            <p:strVal val="#ppt_x"/>
                                          </p:val>
                                        </p:tav>
                                      </p:tavLst>
                                    </p:anim>
                                    <p:anim calcmode="lin" valueType="num">
                                      <p:cBhvr additive="base">
                                        <p:cTn id="8" dur="500" fill="hold"/>
                                        <p:tgtEl>
                                          <p:spTgt spid="3420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xfrm>
            <a:off x="772160" y="351790"/>
            <a:ext cx="10772140" cy="5725795"/>
          </a:xfrm>
        </p:spPr>
        <p:txBody>
          <a:bodyPr/>
          <a:lstStyle/>
          <a:p>
            <a:pPr eaLnBrk="1" hangingPunct="1">
              <a:buFont typeface="Wingdings" panose="05000000000000000000" pitchFamily="2" charset="2"/>
              <a:buNone/>
            </a:pPr>
            <a:r>
              <a:rPr lang="zh-CN" altLang="en-US" sz="4000" b="1" dirty="0">
                <a:solidFill>
                  <a:schemeClr val="tx2"/>
                </a:solidFill>
                <a:latin typeface="+mj-lt"/>
                <a:ea typeface="+mj-ea"/>
                <a:cs typeface="+mj-cs"/>
              </a:rPr>
              <a:t>6.</a:t>
            </a:r>
            <a:r>
              <a:rPr lang="en-US" altLang="zh-CN" sz="4000" b="1" dirty="0">
                <a:solidFill>
                  <a:schemeClr val="tx2"/>
                </a:solidFill>
                <a:latin typeface="+mj-lt"/>
                <a:ea typeface="+mj-ea"/>
                <a:cs typeface="+mj-cs"/>
              </a:rPr>
              <a:t>3.6</a:t>
            </a:r>
            <a:r>
              <a:rPr lang="zh-CN" altLang="en-US" sz="4000" b="1" dirty="0">
                <a:solidFill>
                  <a:schemeClr val="tx2"/>
                </a:solidFill>
                <a:latin typeface="+mj-lt"/>
                <a:ea typeface="+mj-ea"/>
                <a:cs typeface="+mj-cs"/>
              </a:rPr>
              <a:t> 路径覆盖</a:t>
            </a:r>
            <a:endParaRPr lang="zh-CN" altLang="en-US" sz="2900" b="1" dirty="0" smtClean="0">
              <a:latin typeface="Times New Roman" panose="02020603050405020304" pitchFamily="18" charset="0"/>
            </a:endParaRPr>
          </a:p>
          <a:p>
            <a:pPr eaLnBrk="1" hangingPunct="1"/>
            <a:endParaRPr lang="zh-CN" altLang="en-US" sz="2900" b="1" dirty="0" smtClean="0">
              <a:latin typeface="Times New Roman" panose="02020603050405020304" pitchFamily="18" charset="0"/>
            </a:endParaRPr>
          </a:p>
          <a:p>
            <a:pPr eaLnBrk="1" hangingPunct="1"/>
            <a:r>
              <a:rPr lang="zh-CN" altLang="en-US" sz="2900" b="1" dirty="0" smtClean="0">
                <a:latin typeface="Times New Roman" panose="02020603050405020304" pitchFamily="18" charset="0"/>
              </a:rPr>
              <a:t>含义： 设计足够的测试用例</a:t>
            </a:r>
            <a:r>
              <a:rPr lang="zh-CN" altLang="en-US" sz="2900" b="1" dirty="0" smtClean="0">
                <a:latin typeface="Times New Roman" panose="02020603050405020304" pitchFamily="18" charset="0"/>
              </a:rPr>
              <a:t>，</a:t>
            </a:r>
            <a:r>
              <a:rPr lang="zh-CN" altLang="en-US" b="1" dirty="0">
                <a:latin typeface="Times New Roman" panose="02020603050405020304" pitchFamily="18" charset="0"/>
              </a:rPr>
              <a:t>使得</a:t>
            </a:r>
            <a:r>
              <a:rPr lang="zh-CN" altLang="en-US" sz="2900" b="1" dirty="0" smtClean="0">
                <a:latin typeface="Times New Roman" panose="02020603050405020304" pitchFamily="18" charset="0"/>
              </a:rPr>
              <a:t>程序</a:t>
            </a:r>
            <a:r>
              <a:rPr lang="zh-CN" altLang="en-US" sz="2900" b="1" dirty="0" smtClean="0">
                <a:latin typeface="Times New Roman" panose="02020603050405020304" pitchFamily="18" charset="0"/>
              </a:rPr>
              <a:t>中的</a:t>
            </a:r>
            <a:r>
              <a:rPr lang="zh-CN" altLang="en-US" sz="2900" b="1" dirty="0" smtClean="0">
                <a:solidFill>
                  <a:srgbClr val="0000FF"/>
                </a:solidFill>
                <a:latin typeface="Times New Roman" panose="02020603050405020304" pitchFamily="18" charset="0"/>
              </a:rPr>
              <a:t>所有可能路径</a:t>
            </a:r>
            <a:r>
              <a:rPr lang="zh-CN" altLang="en-US" sz="2900" b="1" dirty="0" smtClean="0">
                <a:latin typeface="Times New Roman" panose="02020603050405020304" pitchFamily="18" charset="0"/>
              </a:rPr>
              <a:t>都至少被执行一次。</a:t>
            </a:r>
            <a:endParaRPr lang="zh-CN" altLang="en-US" sz="2900" b="1" dirty="0" smtClean="0">
              <a:latin typeface="Times New Roman" panose="02020603050405020304" pitchFamily="18" charset="0"/>
            </a:endParaRPr>
          </a:p>
          <a:p>
            <a:pPr eaLnBrk="1" hangingPunct="1"/>
            <a:r>
              <a:rPr lang="zh-CN" altLang="en-US" sz="2900" b="1" dirty="0" smtClean="0">
                <a:latin typeface="Times New Roman" panose="02020603050405020304" pitchFamily="18" charset="0"/>
              </a:rPr>
              <a:t>路径：</a:t>
            </a:r>
            <a:endParaRPr lang="en-US" altLang="zh-CN" sz="2900" b="1" dirty="0" smtClean="0">
              <a:latin typeface="Times New Roman" panose="02020603050405020304" pitchFamily="18" charset="0"/>
            </a:endParaRPr>
          </a:p>
          <a:p>
            <a:pPr eaLnBrk="1" hangingPunct="1">
              <a:buNone/>
            </a:pPr>
            <a:endParaRPr lang="en-US" altLang="zh-CN" sz="2800" b="1" dirty="0" smtClean="0">
              <a:latin typeface="Times New Roman" panose="02020603050405020304" pitchFamily="18" charset="0"/>
            </a:endParaRPr>
          </a:p>
          <a:p>
            <a:pPr eaLnBrk="1" hangingPunct="1">
              <a:buNone/>
            </a:pPr>
            <a:endParaRPr lang="en-US" altLang="zh-CN" sz="2900" b="1" dirty="0" smtClean="0">
              <a:latin typeface="Times New Roman" panose="02020603050405020304" pitchFamily="18" charset="0"/>
            </a:endParaRPr>
          </a:p>
          <a:p>
            <a:pPr eaLnBrk="1" hangingPunct="1">
              <a:buNone/>
            </a:pPr>
            <a:endParaRPr lang="en-US" altLang="zh-CN" sz="2900" b="1" dirty="0" smtClean="0">
              <a:latin typeface="Times New Roman" panose="02020603050405020304" pitchFamily="18" charset="0"/>
            </a:endParaRPr>
          </a:p>
          <a:p>
            <a:pPr eaLnBrk="1" hangingPunct="1">
              <a:buNone/>
            </a:pPr>
            <a:endParaRPr lang="zh-CN" altLang="en-US" sz="2900" b="1" dirty="0" smtClean="0">
              <a:latin typeface="Times New Roman" panose="02020603050405020304" pitchFamily="18" charset="0"/>
            </a:endParaRPr>
          </a:p>
        </p:txBody>
      </p:sp>
      <p:pic>
        <p:nvPicPr>
          <p:cNvPr id="88067" name="Picture 3" descr="rj81"/>
          <p:cNvPicPr>
            <a:picLocks noChangeAspect="1" noChangeArrowheads="1"/>
          </p:cNvPicPr>
          <p:nvPr/>
        </p:nvPicPr>
        <p:blipFill>
          <a:blip r:embed="rId1" cstate="print"/>
          <a:srcRect/>
          <a:stretch>
            <a:fillRect/>
          </a:stretch>
        </p:blipFill>
        <p:spPr bwMode="auto">
          <a:xfrm>
            <a:off x="7653020" y="2301875"/>
            <a:ext cx="3890963" cy="4103688"/>
          </a:xfrm>
          <a:prstGeom prst="rect">
            <a:avLst/>
          </a:prstGeom>
          <a:noFill/>
          <a:ln w="9525">
            <a:noFill/>
            <a:miter lim="800000"/>
            <a:headEnd/>
            <a:tailEnd/>
          </a:ln>
        </p:spPr>
      </p:pic>
      <p:sp>
        <p:nvSpPr>
          <p:cNvPr id="6" name="矩形 5"/>
          <p:cNvSpPr/>
          <p:nvPr/>
        </p:nvSpPr>
        <p:spPr>
          <a:xfrm>
            <a:off x="2246630" y="2515215"/>
            <a:ext cx="4572000" cy="439991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olidFill>
          </a:ln>
        </p:spPr>
        <p:txBody>
          <a:bodyPr>
            <a:spAutoFit/>
          </a:bodyPr>
          <a:lstStyle/>
          <a:p>
            <a:pPr algn="l" eaLnBrk="1" hangingPunct="1">
              <a:buNone/>
            </a:pPr>
            <a:r>
              <a:rPr lang="en-US" altLang="zh-CN" sz="2800" dirty="0" smtClean="0">
                <a:latin typeface="Times New Roman" panose="02020603050405020304" pitchFamily="18" charset="0"/>
              </a:rPr>
              <a:t>(1)</a:t>
            </a:r>
            <a:r>
              <a:rPr lang="en-US" altLang="zh-CN" sz="2800" dirty="0" err="1" smtClean="0">
                <a:latin typeface="Times New Roman" panose="02020603050405020304" pitchFamily="18" charset="0"/>
              </a:rPr>
              <a:t>Sacbed</a:t>
            </a:r>
            <a:r>
              <a:rPr lang="en-US" altLang="zh-CN" sz="2800" dirty="0" smtClean="0">
                <a:latin typeface="Times New Roman" panose="02020603050405020304" pitchFamily="18" charset="0"/>
              </a:rPr>
              <a:t>   (2)</a:t>
            </a:r>
            <a:r>
              <a:rPr lang="en-US" altLang="zh-CN" sz="2800" dirty="0" err="1" smtClean="0">
                <a:latin typeface="Times New Roman" panose="02020603050405020304" pitchFamily="18" charset="0"/>
              </a:rPr>
              <a:t>Sacbd</a:t>
            </a:r>
            <a:endParaRPr lang="en-US" altLang="zh-CN" sz="2800" dirty="0" smtClean="0">
              <a:latin typeface="Times New Roman" panose="02020603050405020304" pitchFamily="18" charset="0"/>
            </a:endParaRPr>
          </a:p>
          <a:p>
            <a:pPr algn="l" eaLnBrk="1" hangingPunct="1">
              <a:buNone/>
            </a:pPr>
            <a:r>
              <a:rPr lang="en-US" altLang="zh-CN" sz="2800" dirty="0" smtClean="0">
                <a:latin typeface="Times New Roman" panose="02020603050405020304" pitchFamily="18" charset="0"/>
              </a:rPr>
              <a:t>(3)</a:t>
            </a:r>
            <a:r>
              <a:rPr lang="en-US" altLang="zh-CN" sz="2800" dirty="0" err="1" smtClean="0">
                <a:latin typeface="Times New Roman" panose="02020603050405020304" pitchFamily="18" charset="0"/>
              </a:rPr>
              <a:t>Sabed</a:t>
            </a:r>
            <a:r>
              <a:rPr lang="en-US" altLang="zh-CN" sz="2800" dirty="0" smtClean="0">
                <a:latin typeface="Times New Roman" panose="02020603050405020304" pitchFamily="18" charset="0"/>
              </a:rPr>
              <a:t>  (4)</a:t>
            </a:r>
            <a:r>
              <a:rPr lang="en-US" altLang="zh-CN" sz="2800" dirty="0" err="1" smtClean="0">
                <a:latin typeface="Times New Roman" panose="02020603050405020304" pitchFamily="18" charset="0"/>
              </a:rPr>
              <a:t>Sabd</a:t>
            </a:r>
            <a:endParaRPr lang="en-US" altLang="zh-CN" sz="2800" dirty="0" smtClean="0">
              <a:latin typeface="Times New Roman" panose="02020603050405020304" pitchFamily="18" charset="0"/>
            </a:endParaRPr>
          </a:p>
          <a:p>
            <a:pPr marL="514350" indent="-514350" algn="l" eaLnBrk="1" hangingPunct="1">
              <a:buAutoNum type="arabicParenBoth"/>
            </a:pPr>
            <a:r>
              <a:rPr lang="en-US" altLang="zh-CN" sz="2800" dirty="0" smtClean="0">
                <a:latin typeface="Times New Roman" panose="02020603050405020304" pitchFamily="18" charset="0"/>
              </a:rPr>
              <a:t>A</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2</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B</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0</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X</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1  </a:t>
            </a:r>
            <a:endParaRPr lang="en-US" altLang="zh-CN" sz="2800" dirty="0" smtClean="0">
              <a:latin typeface="Times New Roman" panose="02020603050405020304" pitchFamily="18" charset="0"/>
            </a:endParaRPr>
          </a:p>
          <a:p>
            <a:pPr marL="514350" indent="-514350" algn="l" eaLnBrk="1" hangingPunct="1">
              <a:buNone/>
            </a:pPr>
            <a:r>
              <a:rPr lang="zh-CN" altLang="en-US" sz="2800" dirty="0" smtClean="0">
                <a:latin typeface="Times New Roman" panose="02020603050405020304" pitchFamily="18" charset="0"/>
              </a:rPr>
              <a:t>     预期结果： </a:t>
            </a:r>
            <a:r>
              <a:rPr lang="en-US" altLang="zh-CN" sz="2800" dirty="0" smtClean="0">
                <a:latin typeface="Times New Roman" panose="02020603050405020304" pitchFamily="18" charset="0"/>
              </a:rPr>
              <a:t>x=3</a:t>
            </a:r>
            <a:endParaRPr lang="en-US" altLang="zh-CN" sz="2800" dirty="0" smtClean="0">
              <a:latin typeface="Times New Roman" panose="02020603050405020304" pitchFamily="18" charset="0"/>
            </a:endParaRPr>
          </a:p>
          <a:p>
            <a:pPr marL="514350" indent="-514350" algn="l" eaLnBrk="1" hangingPunct="1">
              <a:buNone/>
            </a:pPr>
            <a:r>
              <a:rPr lang="en-US" altLang="zh-CN" sz="2800" dirty="0" smtClean="0">
                <a:latin typeface="Times New Roman" panose="02020603050405020304" pitchFamily="18" charset="0"/>
              </a:rPr>
              <a:t>(2)A=3 B=0 X=3 </a:t>
            </a:r>
            <a:endParaRPr lang="en-US" altLang="zh-CN" sz="2800" dirty="0" smtClean="0">
              <a:latin typeface="Times New Roman" panose="02020603050405020304" pitchFamily="18" charset="0"/>
            </a:endParaRPr>
          </a:p>
          <a:p>
            <a:pPr marL="514350" indent="-514350" algn="l" eaLnBrk="1" hangingPunct="1">
              <a:buNone/>
            </a:pPr>
            <a:r>
              <a:rPr lang="en-US" altLang="zh-CN" sz="2800" dirty="0" smtClean="0">
                <a:latin typeface="Times New Roman" panose="02020603050405020304" pitchFamily="18" charset="0"/>
              </a:rPr>
              <a:t>      </a:t>
            </a:r>
            <a:r>
              <a:rPr lang="zh-CN" altLang="en-US" sz="2800" dirty="0" smtClean="0">
                <a:latin typeface="Times New Roman" panose="02020603050405020304" pitchFamily="18" charset="0"/>
              </a:rPr>
              <a:t>预期结果：</a:t>
            </a:r>
            <a:r>
              <a:rPr lang="en-US" altLang="zh-CN" sz="2800" dirty="0" smtClean="0">
                <a:latin typeface="Times New Roman" panose="02020603050405020304" pitchFamily="18" charset="0"/>
              </a:rPr>
              <a:t>x=1</a:t>
            </a:r>
            <a:endParaRPr lang="en-US" altLang="zh-CN" sz="2800" dirty="0" smtClean="0">
              <a:latin typeface="Times New Roman" panose="02020603050405020304" pitchFamily="18" charset="0"/>
            </a:endParaRPr>
          </a:p>
          <a:p>
            <a:pPr marL="514350" indent="-514350" algn="l" eaLnBrk="1" hangingPunct="1">
              <a:buNone/>
            </a:pPr>
            <a:r>
              <a:rPr lang="en-US" altLang="zh-CN" sz="2800" dirty="0" smtClean="0">
                <a:latin typeface="Times New Roman" panose="02020603050405020304" pitchFamily="18" charset="0"/>
              </a:rPr>
              <a:t>(3)A=3,B=0, X=4 </a:t>
            </a:r>
            <a:endParaRPr lang="en-US" altLang="zh-CN" sz="2800" dirty="0" smtClean="0">
              <a:latin typeface="Times New Roman" panose="02020603050405020304" pitchFamily="18" charset="0"/>
            </a:endParaRPr>
          </a:p>
          <a:p>
            <a:pPr marL="514350" indent="-514350" algn="l" eaLnBrk="1" hangingPunct="1">
              <a:buNone/>
            </a:pPr>
            <a:r>
              <a:rPr lang="en-US" altLang="zh-CN" sz="2800" dirty="0" smtClean="0">
                <a:latin typeface="Times New Roman" panose="02020603050405020304" pitchFamily="18" charset="0"/>
              </a:rPr>
              <a:t>       </a:t>
            </a:r>
            <a:r>
              <a:rPr lang="zh-CN" altLang="en-US" sz="2800" dirty="0" smtClean="0">
                <a:latin typeface="Times New Roman" panose="02020603050405020304" pitchFamily="18" charset="0"/>
              </a:rPr>
              <a:t>预期结果：</a:t>
            </a:r>
            <a:r>
              <a:rPr lang="en-US" altLang="zh-CN" sz="2800" dirty="0" smtClean="0">
                <a:latin typeface="Times New Roman" panose="02020603050405020304" pitchFamily="18" charset="0"/>
              </a:rPr>
              <a:t>x=5</a:t>
            </a:r>
            <a:endParaRPr lang="en-US" altLang="zh-CN" sz="2800" dirty="0" smtClean="0">
              <a:latin typeface="Times New Roman" panose="02020603050405020304" pitchFamily="18" charset="0"/>
            </a:endParaRPr>
          </a:p>
          <a:p>
            <a:pPr algn="l" eaLnBrk="1" hangingPunct="1">
              <a:buNone/>
            </a:pPr>
            <a:r>
              <a:rPr lang="en-US" altLang="zh-CN" sz="2800" dirty="0" smtClean="0">
                <a:latin typeface="Times New Roman" panose="02020603050405020304" pitchFamily="18" charset="0"/>
              </a:rPr>
              <a:t>(4)A</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3</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B</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1</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X</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1    </a:t>
            </a:r>
            <a:endParaRPr lang="en-US" altLang="zh-CN" sz="2800" dirty="0" smtClean="0">
              <a:latin typeface="Times New Roman" panose="02020603050405020304" pitchFamily="18" charset="0"/>
            </a:endParaRPr>
          </a:p>
          <a:p>
            <a:pPr algn="l" eaLnBrk="1" hangingPunct="1">
              <a:buNone/>
            </a:pPr>
            <a:r>
              <a:rPr lang="zh-CN" altLang="en-US" sz="2800" dirty="0" smtClean="0">
                <a:latin typeface="Times New Roman" panose="02020603050405020304" pitchFamily="18" charset="0"/>
              </a:rPr>
              <a:t>预期结果： </a:t>
            </a:r>
            <a:r>
              <a:rPr lang="en-US" altLang="zh-CN" sz="2800" dirty="0" smtClean="0">
                <a:latin typeface="Times New Roman" panose="02020603050405020304" pitchFamily="18" charset="0"/>
              </a:rPr>
              <a:t>x=1</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additive="base">
                                        <p:cTn id="2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 calcmode="lin" valueType="num">
                                      <p:cBhvr additive="base">
                                        <p:cTn id="3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 calcmode="lin" valueType="num">
                                      <p:cBhvr additive="base">
                                        <p:cTn id="4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 calcmode="lin" valueType="num">
                                      <p:cBhvr additive="base">
                                        <p:cTn id="4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本章主要内容：</a:t>
            </a:r>
            <a:endParaRPr lang="zh-CN" altLang="en-US"/>
          </a:p>
        </p:txBody>
      </p:sp>
      <p:sp>
        <p:nvSpPr>
          <p:cNvPr id="3" name="内容占位符 2"/>
          <p:cNvSpPr>
            <a:spLocks noGrp="1"/>
          </p:cNvSpPr>
          <p:nvPr>
            <p:ph sz="quarter" idx="1"/>
          </p:nvPr>
        </p:nvSpPr>
        <p:spPr/>
        <p:txBody>
          <a:bodyPr/>
          <a:lstStyle/>
          <a:p>
            <a:pPr>
              <a:lnSpc>
                <a:spcPct val="150000"/>
              </a:lnSpc>
            </a:pPr>
            <a:r>
              <a:rPr lang="en-US" altLang="zh-CN"/>
              <a:t>6.1</a:t>
            </a:r>
            <a:r>
              <a:rPr lang="zh-CN" altLang="en-US"/>
              <a:t>软件测试概述</a:t>
            </a:r>
            <a:endParaRPr lang="zh-CN" altLang="en-US"/>
          </a:p>
          <a:p>
            <a:pPr>
              <a:lnSpc>
                <a:spcPct val="150000"/>
              </a:lnSpc>
            </a:pPr>
            <a:r>
              <a:rPr lang="en-US" altLang="zh-CN"/>
              <a:t>6.2 </a:t>
            </a:r>
            <a:r>
              <a:rPr lang="zh-CN" altLang="en-US"/>
              <a:t>静态测试</a:t>
            </a:r>
            <a:endParaRPr lang="zh-CN" altLang="en-US"/>
          </a:p>
          <a:p>
            <a:pPr>
              <a:lnSpc>
                <a:spcPct val="150000"/>
              </a:lnSpc>
            </a:pPr>
            <a:r>
              <a:rPr lang="en-US" altLang="zh-CN"/>
              <a:t>6.3</a:t>
            </a:r>
            <a:r>
              <a:rPr lang="zh-CN" altLang="en-US"/>
              <a:t>白盒测试</a:t>
            </a:r>
            <a:endParaRPr lang="zh-CN" altLang="en-US"/>
          </a:p>
          <a:p>
            <a:pPr>
              <a:lnSpc>
                <a:spcPct val="150000"/>
              </a:lnSpc>
            </a:pPr>
            <a:r>
              <a:rPr lang="en-US" altLang="zh-CN"/>
              <a:t>6.4 </a:t>
            </a:r>
            <a:r>
              <a:rPr lang="zh-CN" altLang="en-US"/>
              <a:t>黑盒测试</a:t>
            </a:r>
            <a:endParaRPr lang="zh-CN" altLang="en-US"/>
          </a:p>
          <a:p>
            <a:pPr>
              <a:lnSpc>
                <a:spcPct val="150000"/>
              </a:lnSpc>
            </a:pPr>
            <a:r>
              <a:rPr lang="en-US" altLang="zh-CN"/>
              <a:t>6.5</a:t>
            </a:r>
            <a:r>
              <a:rPr lang="zh-CN" altLang="en-US"/>
              <a:t>测试级别</a:t>
            </a:r>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3"/>
          <p:cNvSpPr txBox="1">
            <a:spLocks noGrp="1"/>
          </p:cNvSpPr>
          <p:nvPr>
            <p:ph type="ftr" sz="quarter" idx="11"/>
          </p:nvPr>
        </p:nvSpPr>
        <p:spPr>
          <a:xfrm>
            <a:off x="7620000" y="6248400"/>
            <a:ext cx="2667000" cy="365125"/>
          </a:xfrm>
          <a:noFill/>
          <a:ln>
            <a:noFill/>
          </a:ln>
        </p:spPr>
        <p:txBody>
          <a:bodyPr anchor="ctr"/>
          <a:lstStyle/>
          <a:p>
            <a:pPr marL="0" indent="0" eaLnBrk="1" hangingPunct="1">
              <a:spcBef>
                <a:spcPct val="0"/>
              </a:spcBef>
              <a:buClrTx/>
              <a:buSzTx/>
              <a:buFontTx/>
              <a:buNone/>
            </a:pPr>
            <a:r>
              <a:rPr lang="en-US" altLang="zh-CN" sz="1400" dirty="0">
                <a:solidFill>
                  <a:schemeClr val="tx2"/>
                </a:solidFill>
                <a:latin typeface="Arial Narrow" panose="020B0606020202030204" pitchFamily="34" charset="0"/>
                <a:ea typeface="宋体" panose="02010600030101010101" pitchFamily="2" charset="-122"/>
              </a:rPr>
              <a:t> chapter__7</a:t>
            </a:r>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65539" name="灯片编号占位符 4"/>
          <p:cNvSpPr txBox="1">
            <a:spLocks noGrp="1"/>
          </p:cNvSpPr>
          <p:nvPr>
            <p:ph type="sldNum" sz="quarter" idx="12"/>
          </p:nvPr>
        </p:nvSpPr>
        <p:spPr>
          <a:xfrm>
            <a:off x="2133600" y="6248400"/>
            <a:ext cx="5421313" cy="365125"/>
          </a:xfrm>
          <a:noFill/>
          <a:ln>
            <a:noFill/>
          </a:ln>
        </p:spPr>
        <p:txBody>
          <a:bodyPr anchor="ctr"/>
          <a:lstStyle/>
          <a:p>
            <a:pPr marL="0" indent="0" algn="r" eaLnBrk="1" hangingPunct="1">
              <a:spcBef>
                <a:spcPct val="0"/>
              </a:spcBef>
              <a:buClrTx/>
              <a:buSzTx/>
              <a:buFontTx/>
              <a:buNone/>
            </a:pPr>
            <a:fld id="{9A0DB2DC-4C9A-4742-B13C-FB6460FD3503}" type="slidenum">
              <a:rPr lang="en-US" altLang="zh-CN" sz="1400" dirty="0">
                <a:solidFill>
                  <a:schemeClr val="tx2"/>
                </a:solidFill>
                <a:latin typeface="Arial Narrow" panose="020B0606020202030204" pitchFamily="34" charset="0"/>
                <a:ea typeface="宋体" panose="02010600030101010101" pitchFamily="2" charset="-122"/>
              </a:rPr>
            </a:fld>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65540" name="Rectangle 2"/>
          <p:cNvSpPr>
            <a:spLocks noGrp="1"/>
          </p:cNvSpPr>
          <p:nvPr>
            <p:ph type="title"/>
          </p:nvPr>
        </p:nvSpPr>
        <p:spPr/>
        <p:txBody>
          <a:bodyPr vert="horz" wrap="square" lIns="91440" tIns="45720" rIns="91440" bIns="45720" anchor="t"/>
          <a:lstStyle/>
          <a:p>
            <a:r>
              <a:rPr lang="en-US" altLang="zh-CN" b="1" dirty="0"/>
              <a:t>6.4 </a:t>
            </a:r>
            <a:r>
              <a:rPr lang="zh-CN" altLang="en-US" b="1" dirty="0"/>
              <a:t>黑盒测试</a:t>
            </a:r>
            <a:endParaRPr lang="zh-CN" altLang="en-US" b="1" dirty="0"/>
          </a:p>
        </p:txBody>
      </p:sp>
      <p:sp>
        <p:nvSpPr>
          <p:cNvPr id="806915" name="Text Box 3"/>
          <p:cNvSpPr txBox="1"/>
          <p:nvPr/>
        </p:nvSpPr>
        <p:spPr>
          <a:xfrm>
            <a:off x="2971800" y="5867400"/>
            <a:ext cx="3810000" cy="583565"/>
          </a:xfrm>
          <a:prstGeom prst="rect">
            <a:avLst/>
          </a:prstGeom>
          <a:noFill/>
          <a:ln w="9525" cap="flat" cmpd="sng">
            <a:solidFill>
              <a:srgbClr val="FF00FF"/>
            </a:solidFill>
            <a:prstDash val="solid"/>
            <a:miter/>
            <a:headEnd type="none" w="med" len="med"/>
            <a:tailEnd type="none" w="med" len="med"/>
          </a:ln>
        </p:spPr>
        <p:txBody>
          <a:bodyPr>
            <a:spAutoFit/>
          </a:bodyP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3200" dirty="0">
                <a:latin typeface="Times New Roman" panose="02020603050405020304" pitchFamily="18" charset="0"/>
                <a:ea typeface="宋体" panose="02010600030101010101" pitchFamily="2" charset="-122"/>
              </a:rPr>
              <a:t>基于需求的测试</a:t>
            </a:r>
            <a:endParaRPr lang="zh-CN" altLang="en-US" sz="3200" dirty="0">
              <a:latin typeface="Times New Roman" panose="02020603050405020304" pitchFamily="18" charset="0"/>
              <a:ea typeface="宋体" panose="02010600030101010101" pitchFamily="2" charset="-122"/>
            </a:endParaRPr>
          </a:p>
        </p:txBody>
      </p:sp>
      <p:pic>
        <p:nvPicPr>
          <p:cNvPr id="65542" name="Picture 4" descr="软件测试技术概论图2-3"/>
          <p:cNvPicPr>
            <a:picLocks noChangeAspect="1"/>
          </p:cNvPicPr>
          <p:nvPr/>
        </p:nvPicPr>
        <p:blipFill>
          <a:blip r:embed="rId1"/>
          <a:srcRect b="11493"/>
          <a:stretch>
            <a:fillRect/>
          </a:stretch>
        </p:blipFill>
        <p:spPr>
          <a:xfrm>
            <a:off x="7620635" y="1628775"/>
            <a:ext cx="4922520" cy="3600450"/>
          </a:xfrm>
          <a:prstGeom prst="rect">
            <a:avLst/>
          </a:prstGeom>
          <a:noFill/>
          <a:ln w="9525">
            <a:noFill/>
          </a:ln>
        </p:spPr>
      </p:pic>
      <p:sp>
        <p:nvSpPr>
          <p:cNvPr id="2" name="文本框 1"/>
          <p:cNvSpPr txBox="1"/>
          <p:nvPr/>
        </p:nvSpPr>
        <p:spPr>
          <a:xfrm>
            <a:off x="816610" y="1641475"/>
            <a:ext cx="6549390" cy="3964305"/>
          </a:xfrm>
          <a:prstGeom prst="rect">
            <a:avLst/>
          </a:prstGeom>
          <a:noFill/>
        </p:spPr>
        <p:txBody>
          <a:bodyPr wrap="square" rtlCol="0" anchor="t">
            <a:spAutoFit/>
          </a:bodyPr>
          <a:lstStyle/>
          <a:p>
            <a:pPr marL="457200" indent="-457200" eaLnBrk="1" hangingPunct="1">
              <a:lnSpc>
                <a:spcPct val="90000"/>
              </a:lnSpc>
              <a:buFont typeface="Arial" panose="020B0604020202020204" pitchFamily="34" charset="0"/>
              <a:buChar char="•"/>
            </a:pPr>
            <a:r>
              <a:rPr lang="zh-CN" altLang="en-US" sz="2800" b="1" dirty="0" smtClean="0">
                <a:solidFill>
                  <a:srgbClr val="0033CC"/>
                </a:solidFill>
                <a:latin typeface="Times New Roman" panose="02020603050405020304" pitchFamily="18" charset="0"/>
                <a:sym typeface="+mn-ea"/>
              </a:rPr>
              <a:t>黑盒测试</a:t>
            </a:r>
            <a:r>
              <a:rPr lang="en-US" altLang="zh-CN" sz="2800" b="1" dirty="0" smtClean="0">
                <a:solidFill>
                  <a:srgbClr val="0033CC"/>
                </a:solidFill>
                <a:latin typeface="Times New Roman" panose="02020603050405020304" pitchFamily="18" charset="0"/>
                <a:sym typeface="+mn-ea"/>
              </a:rPr>
              <a:t>(</a:t>
            </a:r>
            <a:r>
              <a:rPr lang="zh-CN" altLang="en-US" sz="2800" b="1" dirty="0" smtClean="0">
                <a:solidFill>
                  <a:srgbClr val="0033CC"/>
                </a:solidFill>
                <a:latin typeface="Times New Roman" panose="02020603050405020304" pitchFamily="18" charset="0"/>
                <a:sym typeface="+mn-ea"/>
              </a:rPr>
              <a:t>功能测试</a:t>
            </a:r>
            <a:r>
              <a:rPr lang="en-US" altLang="zh-CN" sz="2800" b="1" dirty="0" smtClean="0">
                <a:solidFill>
                  <a:srgbClr val="0033CC"/>
                </a:solidFill>
                <a:latin typeface="Times New Roman" panose="02020603050405020304" pitchFamily="18" charset="0"/>
                <a:sym typeface="+mn-ea"/>
              </a:rPr>
              <a:t>)</a:t>
            </a:r>
            <a:r>
              <a:rPr lang="zh-CN" altLang="en-US" sz="2800" b="1" dirty="0" smtClean="0">
                <a:solidFill>
                  <a:srgbClr val="0033CC"/>
                </a:solidFill>
                <a:latin typeface="Times New Roman" panose="02020603050405020304" pitchFamily="18" charset="0"/>
                <a:sym typeface="+mn-ea"/>
              </a:rPr>
              <a:t>：</a:t>
            </a:r>
            <a:r>
              <a:rPr lang="zh-CN" altLang="en-US" sz="2800" b="1" dirty="0" smtClean="0">
                <a:latin typeface="Times New Roman" panose="02020603050405020304" pitchFamily="18" charset="0"/>
                <a:sym typeface="+mn-ea"/>
              </a:rPr>
              <a:t>设计测试用例的另一种方法</a:t>
            </a:r>
            <a:endParaRPr lang="en-US" altLang="zh-CN" sz="2800" b="1" dirty="0" smtClean="0">
              <a:latin typeface="Times New Roman" panose="02020603050405020304" pitchFamily="18" charset="0"/>
            </a:endParaRPr>
          </a:p>
          <a:p>
            <a:pPr marL="457200" indent="-457200" eaLnBrk="1" hangingPunct="1">
              <a:lnSpc>
                <a:spcPct val="90000"/>
              </a:lnSpc>
              <a:buFont typeface="Arial" panose="020B0604020202020204" pitchFamily="34" charset="0"/>
              <a:buChar char="•"/>
            </a:pPr>
            <a:r>
              <a:rPr lang="zh-CN" altLang="en-US" sz="2800" b="1" dirty="0" smtClean="0">
                <a:latin typeface="Times New Roman" panose="02020603050405020304" pitchFamily="18" charset="0"/>
                <a:sym typeface="+mn-ea"/>
              </a:rPr>
              <a:t>黑盒法特点：</a:t>
            </a:r>
            <a:endParaRPr lang="zh-CN" altLang="en-US" sz="2800" b="1" dirty="0" smtClean="0">
              <a:latin typeface="Times New Roman" panose="02020603050405020304" pitchFamily="18" charset="0"/>
            </a:endParaRPr>
          </a:p>
          <a:p>
            <a:pPr indent="0" eaLnBrk="1" hangingPunct="1">
              <a:lnSpc>
                <a:spcPct val="90000"/>
              </a:lnSpc>
              <a:buNone/>
            </a:pPr>
            <a:r>
              <a:rPr lang="zh-CN" altLang="en-US" sz="2800" b="1" dirty="0" smtClean="0">
                <a:latin typeface="Times New Roman" panose="02020603050405020304" pitchFamily="18" charset="0"/>
                <a:sym typeface="+mn-ea"/>
              </a:rPr>
              <a:t>      完全不考虑程序的内部结构和处理过程；</a:t>
            </a:r>
            <a:endParaRPr lang="en-US" altLang="zh-CN" sz="2800" b="1" dirty="0" smtClean="0">
              <a:latin typeface="Times New Roman" panose="02020603050405020304" pitchFamily="18" charset="0"/>
            </a:endParaRPr>
          </a:p>
          <a:p>
            <a:pPr indent="0" eaLnBrk="1" hangingPunct="1">
              <a:lnSpc>
                <a:spcPct val="90000"/>
              </a:lnSpc>
              <a:buNone/>
            </a:pPr>
            <a:r>
              <a:rPr lang="zh-CN" altLang="en-US" sz="2800" b="1" dirty="0" smtClean="0">
                <a:solidFill>
                  <a:srgbClr val="0033CC"/>
                </a:solidFill>
                <a:latin typeface="Times New Roman" panose="02020603050405020304" pitchFamily="18" charset="0"/>
                <a:sym typeface="+mn-ea"/>
              </a:rPr>
              <a:t>      </a:t>
            </a:r>
            <a:r>
              <a:rPr lang="zh-CN" altLang="en-US" sz="2800" b="1" dirty="0" smtClean="0">
                <a:solidFill>
                  <a:srgbClr val="0000FF"/>
                </a:solidFill>
                <a:latin typeface="Times New Roman" panose="02020603050405020304" pitchFamily="18" charset="0"/>
                <a:sym typeface="+mn-ea"/>
              </a:rPr>
              <a:t>根据</a:t>
            </a:r>
            <a:r>
              <a:rPr lang="zh-CN" altLang="en-US" sz="2800" b="1" dirty="0" smtClean="0">
                <a:latin typeface="Times New Roman" panose="02020603050405020304" pitchFamily="18" charset="0"/>
                <a:sym typeface="+mn-ea"/>
              </a:rPr>
              <a:t>程序的</a:t>
            </a:r>
            <a:r>
              <a:rPr lang="zh-CN" altLang="en-US" sz="2800" b="1" dirty="0" smtClean="0">
                <a:solidFill>
                  <a:srgbClr val="0033CC"/>
                </a:solidFill>
                <a:latin typeface="Times New Roman" panose="02020603050405020304" pitchFamily="18" charset="0"/>
                <a:sym typeface="+mn-ea"/>
              </a:rPr>
              <a:t>功能</a:t>
            </a:r>
            <a:r>
              <a:rPr lang="zh-CN" altLang="en-US" sz="2800" b="1" dirty="0" smtClean="0">
                <a:latin typeface="Times New Roman" panose="02020603050405020304" pitchFamily="18" charset="0"/>
                <a:sym typeface="+mn-ea"/>
              </a:rPr>
              <a:t>说明来设计测试用例</a:t>
            </a:r>
            <a:r>
              <a:rPr lang="zh-CN" altLang="en-US" sz="2800" b="1" dirty="0" smtClean="0">
                <a:solidFill>
                  <a:srgbClr val="0033CC"/>
                </a:solidFill>
                <a:latin typeface="Times New Roman" panose="02020603050405020304" pitchFamily="18" charset="0"/>
                <a:sym typeface="+mn-ea"/>
              </a:rPr>
              <a:t>；</a:t>
            </a:r>
            <a:endParaRPr lang="zh-CN" altLang="en-US" sz="2800" b="1" dirty="0" smtClean="0">
              <a:solidFill>
                <a:srgbClr val="0033CC"/>
              </a:solidFill>
              <a:latin typeface="Times New Roman" panose="02020603050405020304" pitchFamily="18" charset="0"/>
            </a:endParaRPr>
          </a:p>
          <a:p>
            <a:pPr indent="0" eaLnBrk="1" hangingPunct="1">
              <a:lnSpc>
                <a:spcPct val="90000"/>
              </a:lnSpc>
              <a:buNone/>
            </a:pPr>
            <a:r>
              <a:rPr lang="zh-CN" altLang="en-US" sz="2800" b="1" dirty="0" smtClean="0">
                <a:solidFill>
                  <a:srgbClr val="0033CC"/>
                </a:solidFill>
                <a:latin typeface="Times New Roman" panose="02020603050405020304" pitchFamily="18" charset="0"/>
                <a:sym typeface="+mn-ea"/>
              </a:rPr>
              <a:t>     </a:t>
            </a:r>
            <a:r>
              <a:rPr lang="zh-CN" altLang="en-US" sz="2800" b="1" dirty="0" smtClean="0">
                <a:latin typeface="Times New Roman" panose="02020603050405020304" pitchFamily="18" charset="0"/>
                <a:sym typeface="+mn-ea"/>
              </a:rPr>
              <a:t>设计测试用例</a:t>
            </a:r>
            <a:r>
              <a:rPr lang="zh-CN" altLang="en-US" sz="2800" b="1" dirty="0" smtClean="0">
                <a:solidFill>
                  <a:srgbClr val="0033CC"/>
                </a:solidFill>
                <a:latin typeface="Times New Roman" panose="02020603050405020304" pitchFamily="18" charset="0"/>
                <a:sym typeface="+mn-ea"/>
              </a:rPr>
              <a:t>依据：</a:t>
            </a:r>
            <a:r>
              <a:rPr lang="zh-CN" altLang="en-US" sz="2800" b="1" dirty="0" smtClean="0">
                <a:solidFill>
                  <a:srgbClr val="0000FF"/>
                </a:solidFill>
                <a:latin typeface="Times New Roman" panose="02020603050405020304" pitchFamily="18" charset="0"/>
                <a:sym typeface="+mn-ea"/>
              </a:rPr>
              <a:t>需求规格说明书、系统设计说明书</a:t>
            </a:r>
            <a:r>
              <a:rPr lang="zh-CN" altLang="en-US" sz="2800" b="1" dirty="0" smtClean="0">
                <a:latin typeface="Times New Roman" panose="02020603050405020304" pitchFamily="18" charset="0"/>
                <a:sym typeface="+mn-ea"/>
              </a:rPr>
              <a:t>。</a:t>
            </a:r>
            <a:endParaRPr lang="zh-CN" altLang="en-US" sz="2800" b="1" dirty="0" smtClean="0">
              <a:latin typeface="Times New Roman" panose="02020603050405020304" pitchFamily="18" charset="0"/>
            </a:endParaRPr>
          </a:p>
          <a:p>
            <a:pPr marL="457200" indent="-457200" eaLnBrk="1" hangingPunct="1">
              <a:lnSpc>
                <a:spcPct val="90000"/>
              </a:lnSpc>
              <a:buFont typeface="Arial" panose="020B0604020202020204" pitchFamily="34" charset="0"/>
              <a:buChar char="•"/>
            </a:pPr>
            <a:r>
              <a:rPr lang="zh-CN" altLang="en-US" sz="2800" b="1" dirty="0" smtClean="0">
                <a:latin typeface="Times New Roman" panose="02020603050405020304" pitchFamily="18" charset="0"/>
                <a:sym typeface="+mn-ea"/>
              </a:rPr>
              <a:t>分类：</a:t>
            </a:r>
            <a:r>
              <a:rPr lang="zh-CN" altLang="en-US" sz="2800" b="1" dirty="0" smtClean="0">
                <a:solidFill>
                  <a:srgbClr val="0000FF"/>
                </a:solidFill>
                <a:latin typeface="Times New Roman" panose="02020603050405020304" pitchFamily="18" charset="0"/>
                <a:sym typeface="+mn-ea"/>
              </a:rPr>
              <a:t>等价类法、边界值分析法、</a:t>
            </a:r>
            <a:r>
              <a:rPr lang="zh-CN" altLang="en-US" sz="2800" b="1" dirty="0" smtClean="0">
                <a:latin typeface="Times New Roman" panose="02020603050405020304" pitchFamily="18" charset="0"/>
                <a:sym typeface="+mn-ea"/>
              </a:rPr>
              <a:t>因果图法、错误推测法</a:t>
            </a:r>
            <a:r>
              <a:rPr lang="zh-CN" altLang="en-US" b="1" dirty="0" smtClean="0">
                <a:latin typeface="Times New Roman" panose="02020603050405020304" pitchFamily="18" charset="0"/>
                <a:sym typeface="+mn-ea"/>
              </a:rPr>
              <a:t>	</a:t>
            </a: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6915"/>
                                        </p:tgtEl>
                                        <p:attrNameLst>
                                          <p:attrName>style.visibility</p:attrName>
                                        </p:attrNameLst>
                                      </p:cBhvr>
                                      <p:to>
                                        <p:strVal val="visible"/>
                                      </p:to>
                                    </p:set>
                                    <p:anim calcmode="lin" valueType="num">
                                      <p:cBhvr additive="base">
                                        <p:cTn id="7" dur="500" fill="hold"/>
                                        <p:tgtEl>
                                          <p:spTgt spid="806915"/>
                                        </p:tgtEl>
                                        <p:attrNameLst>
                                          <p:attrName>ppt_x</p:attrName>
                                        </p:attrNameLst>
                                      </p:cBhvr>
                                      <p:tavLst>
                                        <p:tav tm="0">
                                          <p:val>
                                            <p:strVal val="#ppt_x"/>
                                          </p:val>
                                        </p:tav>
                                        <p:tav tm="100000">
                                          <p:val>
                                            <p:strVal val="#ppt_x"/>
                                          </p:val>
                                        </p:tav>
                                      </p:tavLst>
                                    </p:anim>
                                    <p:anim calcmode="lin" valueType="num">
                                      <p:cBhvr additive="base">
                                        <p:cTn id="8" dur="500" fill="hold"/>
                                        <p:tgtEl>
                                          <p:spTgt spid="806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3"/>
          <p:cNvSpPr txBox="1">
            <a:spLocks noGrp="1"/>
          </p:cNvSpPr>
          <p:nvPr>
            <p:ph type="ftr" sz="quarter" idx="11"/>
          </p:nvPr>
        </p:nvSpPr>
        <p:spPr>
          <a:xfrm>
            <a:off x="7620000" y="6248400"/>
            <a:ext cx="2667000" cy="365125"/>
          </a:xfrm>
          <a:noFill/>
          <a:ln>
            <a:noFill/>
          </a:ln>
        </p:spPr>
        <p:txBody>
          <a:bodyPr anchor="ctr"/>
          <a:lstStyle/>
          <a:p>
            <a:pPr marL="0" indent="0" eaLnBrk="1" hangingPunct="1">
              <a:spcBef>
                <a:spcPct val="0"/>
              </a:spcBef>
              <a:buClrTx/>
              <a:buSzTx/>
              <a:buFontTx/>
              <a:buNone/>
            </a:pPr>
            <a:r>
              <a:rPr lang="en-US" altLang="zh-CN" sz="1400" dirty="0">
                <a:solidFill>
                  <a:schemeClr val="tx2"/>
                </a:solidFill>
                <a:latin typeface="Arial Narrow" panose="020B0606020202030204" pitchFamily="34" charset="0"/>
                <a:ea typeface="宋体" panose="02010600030101010101" pitchFamily="2" charset="-122"/>
              </a:rPr>
              <a:t> chapter__7</a:t>
            </a:r>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67587" name="灯片编号占位符 4"/>
          <p:cNvSpPr txBox="1">
            <a:spLocks noGrp="1"/>
          </p:cNvSpPr>
          <p:nvPr>
            <p:ph type="sldNum" sz="quarter" idx="12"/>
          </p:nvPr>
        </p:nvSpPr>
        <p:spPr>
          <a:xfrm>
            <a:off x="2133600" y="6248400"/>
            <a:ext cx="5421313" cy="365125"/>
          </a:xfrm>
          <a:noFill/>
          <a:ln>
            <a:noFill/>
          </a:ln>
        </p:spPr>
        <p:txBody>
          <a:bodyPr anchor="ctr"/>
          <a:lstStyle/>
          <a:p>
            <a:pPr marL="0" indent="0" algn="r" eaLnBrk="1" hangingPunct="1">
              <a:spcBef>
                <a:spcPct val="0"/>
              </a:spcBef>
              <a:buClrTx/>
              <a:buSzTx/>
              <a:buFontTx/>
              <a:buNone/>
            </a:pPr>
            <a:fld id="{9A0DB2DC-4C9A-4742-B13C-FB6460FD3503}" type="slidenum">
              <a:rPr lang="en-US" altLang="zh-CN" sz="1400" dirty="0">
                <a:solidFill>
                  <a:schemeClr val="tx2"/>
                </a:solidFill>
                <a:latin typeface="Arial Narrow" panose="020B0606020202030204" pitchFamily="34" charset="0"/>
                <a:ea typeface="宋体" panose="02010600030101010101" pitchFamily="2" charset="-122"/>
              </a:rPr>
            </a:fld>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67588" name="Rectangle 2"/>
          <p:cNvSpPr>
            <a:spLocks noGrp="1"/>
          </p:cNvSpPr>
          <p:nvPr>
            <p:ph type="title"/>
          </p:nvPr>
        </p:nvSpPr>
        <p:spPr/>
        <p:txBody>
          <a:bodyPr vert="horz" wrap="square" lIns="91440" tIns="45720" rIns="91440" bIns="45720" anchor="t"/>
          <a:lstStyle/>
          <a:p>
            <a:r>
              <a:rPr lang="zh-CN" altLang="en-US" dirty="0"/>
              <a:t>常用黑盒测试方法</a:t>
            </a:r>
            <a:endParaRPr lang="zh-CN" altLang="en-US" dirty="0"/>
          </a:p>
        </p:txBody>
      </p:sp>
      <p:sp>
        <p:nvSpPr>
          <p:cNvPr id="67589" name="Rectangle 3"/>
          <p:cNvSpPr>
            <a:spLocks noGrp="1"/>
          </p:cNvSpPr>
          <p:nvPr>
            <p:ph sz="quarter" idx="1"/>
          </p:nvPr>
        </p:nvSpPr>
        <p:spPr/>
        <p:txBody>
          <a:bodyPr vert="horz" wrap="square" lIns="91440" tIns="45720" rIns="91440" bIns="45720" anchor="t"/>
          <a:lstStyle/>
          <a:p>
            <a:pPr>
              <a:buFont typeface="Wingdings" panose="05000000000000000000" pitchFamily="2" charset="2"/>
              <a:buChar char="p"/>
            </a:pPr>
            <a:r>
              <a:rPr lang="zh-CN" altLang="en-US" sz="3200" b="1" dirty="0">
                <a:sym typeface="+mn-ea"/>
              </a:rPr>
              <a:t>等价类</a:t>
            </a:r>
            <a:endParaRPr lang="zh-CN" altLang="en-US" sz="3200" b="1" dirty="0">
              <a:sym typeface="+mn-ea"/>
            </a:endParaRPr>
          </a:p>
          <a:p>
            <a:pPr>
              <a:buFont typeface="Wingdings" panose="05000000000000000000" pitchFamily="2" charset="2"/>
              <a:buChar char="p"/>
            </a:pPr>
            <a:r>
              <a:rPr lang="zh-CN" altLang="en-US" sz="3200" b="1" dirty="0">
                <a:solidFill>
                  <a:schemeClr val="tx1"/>
                </a:solidFill>
              </a:rPr>
              <a:t>边界值分析</a:t>
            </a:r>
            <a:endParaRPr lang="zh-CN" altLang="en-US" sz="3200" b="1" dirty="0">
              <a:solidFill>
                <a:schemeClr val="tx1"/>
              </a:solidFill>
            </a:endParaRPr>
          </a:p>
          <a:p>
            <a:pPr>
              <a:lnSpc>
                <a:spcPct val="150000"/>
              </a:lnSpc>
              <a:buFont typeface="Wingdings" panose="05000000000000000000" pitchFamily="2" charset="2"/>
              <a:buChar char="p"/>
            </a:pPr>
            <a:endParaRPr lang="zh-CN" altLang="en-US" sz="3200" b="1" dirty="0"/>
          </a:p>
          <a:p>
            <a:pPr>
              <a:buChar char=""/>
            </a:pPr>
            <a:endParaRPr lang="zh-CN" altLang="en-US" sz="3200" b="1" dirty="0"/>
          </a:p>
          <a:p>
            <a:pPr>
              <a:buChar char=""/>
            </a:pPr>
            <a:endParaRPr lang="zh-CN" altLang="en-US" dirty="0"/>
          </a:p>
          <a:p>
            <a:pPr>
              <a:buChar char=""/>
            </a:pPr>
            <a:endParaRPr lang="en-US" altLang="zh-CN" dirty="0"/>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3"/>
          <p:cNvSpPr txBox="1">
            <a:spLocks noGrp="1"/>
          </p:cNvSpPr>
          <p:nvPr>
            <p:ph type="ftr" sz="quarter" idx="11"/>
          </p:nvPr>
        </p:nvSpPr>
        <p:spPr>
          <a:xfrm>
            <a:off x="7620000" y="6248400"/>
            <a:ext cx="2667000" cy="365125"/>
          </a:xfrm>
          <a:noFill/>
          <a:ln>
            <a:noFill/>
          </a:ln>
        </p:spPr>
        <p:txBody>
          <a:bodyPr anchor="ctr"/>
          <a:lstStyle/>
          <a:p>
            <a:pPr marL="0" indent="0" eaLnBrk="1" hangingPunct="1">
              <a:spcBef>
                <a:spcPct val="0"/>
              </a:spcBef>
              <a:buClrTx/>
              <a:buSzTx/>
              <a:buFontTx/>
              <a:buNone/>
            </a:pPr>
            <a:r>
              <a:rPr lang="en-US" altLang="zh-CN" sz="1400" dirty="0">
                <a:solidFill>
                  <a:schemeClr val="tx2"/>
                </a:solidFill>
                <a:latin typeface="Arial Narrow" panose="020B0606020202030204" pitchFamily="34" charset="0"/>
                <a:ea typeface="宋体" panose="02010600030101010101" pitchFamily="2" charset="-122"/>
              </a:rPr>
              <a:t> chapter__7</a:t>
            </a:r>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83971" name="灯片编号占位符 4"/>
          <p:cNvSpPr txBox="1">
            <a:spLocks noGrp="1"/>
          </p:cNvSpPr>
          <p:nvPr>
            <p:ph type="sldNum" sz="quarter" idx="12"/>
          </p:nvPr>
        </p:nvSpPr>
        <p:spPr>
          <a:xfrm>
            <a:off x="2133600" y="6248400"/>
            <a:ext cx="5421313" cy="365125"/>
          </a:xfrm>
          <a:noFill/>
          <a:ln>
            <a:noFill/>
          </a:ln>
        </p:spPr>
        <p:txBody>
          <a:bodyPr anchor="ctr"/>
          <a:lstStyle/>
          <a:p>
            <a:pPr marL="0" indent="0" algn="r" eaLnBrk="1" hangingPunct="1">
              <a:spcBef>
                <a:spcPct val="0"/>
              </a:spcBef>
              <a:buClrTx/>
              <a:buSzTx/>
              <a:buFontTx/>
              <a:buNone/>
            </a:pPr>
            <a:fld id="{9A0DB2DC-4C9A-4742-B13C-FB6460FD3503}" type="slidenum">
              <a:rPr lang="en-US" altLang="zh-CN" sz="1400" dirty="0">
                <a:solidFill>
                  <a:schemeClr val="tx2"/>
                </a:solidFill>
                <a:latin typeface="Arial Narrow" panose="020B0606020202030204" pitchFamily="34" charset="0"/>
                <a:ea typeface="宋体" panose="02010600030101010101" pitchFamily="2" charset="-122"/>
              </a:rPr>
            </a:fld>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83972" name="Rectangle 2"/>
          <p:cNvSpPr>
            <a:spLocks noGrp="1"/>
          </p:cNvSpPr>
          <p:nvPr>
            <p:ph type="title"/>
          </p:nvPr>
        </p:nvSpPr>
        <p:spPr/>
        <p:txBody>
          <a:bodyPr vert="horz" wrap="square" lIns="91440" tIns="45720" rIns="91440" bIns="45720" anchor="t"/>
          <a:lstStyle/>
          <a:p>
            <a:r>
              <a:rPr lang="en-US" altLang="zh-CN" sz="4000" b="1" dirty="0"/>
              <a:t>6.4.1 </a:t>
            </a:r>
            <a:r>
              <a:rPr lang="zh-CN" altLang="en-US" sz="4000" b="1" dirty="0"/>
              <a:t>等价类法</a:t>
            </a:r>
            <a:endParaRPr lang="zh-CN" altLang="en-US" sz="4000" b="1" dirty="0"/>
          </a:p>
        </p:txBody>
      </p:sp>
      <p:sp>
        <p:nvSpPr>
          <p:cNvPr id="83973" name="Rectangle 3"/>
          <p:cNvSpPr>
            <a:spLocks noGrp="1"/>
          </p:cNvSpPr>
          <p:nvPr>
            <p:ph sz="quarter" idx="1"/>
          </p:nvPr>
        </p:nvSpPr>
        <p:spPr>
          <a:xfrm>
            <a:off x="815975" y="1700530"/>
            <a:ext cx="10594340" cy="2286000"/>
          </a:xfrm>
        </p:spPr>
        <p:txBody>
          <a:bodyPr vert="horz" wrap="square" lIns="91440" tIns="45720" rIns="91440" bIns="45720" anchor="t"/>
          <a:lstStyle/>
          <a:p>
            <a:pPr marL="0" indent="0" eaLnBrk="1" hangingPunct="1">
              <a:lnSpc>
                <a:spcPct val="90000"/>
              </a:lnSpc>
            </a:pPr>
            <a:r>
              <a:rPr lang="zh-CN" altLang="en-US" sz="3000" b="1" dirty="0" smtClean="0">
                <a:latin typeface="Times New Roman" panose="02020603050405020304" pitchFamily="18" charset="0"/>
                <a:sym typeface="+mn-ea"/>
              </a:rPr>
              <a:t>等价划分 ：</a:t>
            </a:r>
            <a:r>
              <a:rPr lang="zh-CN" altLang="en-US" sz="3000" b="1" dirty="0" smtClean="0">
                <a:solidFill>
                  <a:srgbClr val="0000FF"/>
                </a:solidFill>
                <a:latin typeface="Times New Roman" panose="02020603050405020304" pitchFamily="18" charset="0"/>
                <a:sym typeface="+mn-ea"/>
              </a:rPr>
              <a:t>在输入数据中选择一些有代表性的数据进行测试</a:t>
            </a:r>
            <a:r>
              <a:rPr lang="zh-CN" altLang="en-US" sz="3000" b="1" dirty="0" smtClean="0">
                <a:latin typeface="Times New Roman" panose="02020603050405020304" pitchFamily="18" charset="0"/>
                <a:sym typeface="+mn-ea"/>
              </a:rPr>
              <a:t>。使其可能较多的发现错误。</a:t>
            </a:r>
            <a:endParaRPr lang="zh-CN" altLang="en-US" sz="3000" b="1" dirty="0" smtClean="0">
              <a:latin typeface="Times New Roman" panose="02020603050405020304" pitchFamily="18" charset="0"/>
            </a:endParaRPr>
          </a:p>
          <a:p>
            <a:pPr marL="0" indent="0" eaLnBrk="1" hangingPunct="1">
              <a:lnSpc>
                <a:spcPct val="90000"/>
              </a:lnSpc>
            </a:pPr>
            <a:r>
              <a:rPr lang="zh-CN" altLang="en-US" sz="3000" b="1" dirty="0" smtClean="0">
                <a:latin typeface="Times New Roman" panose="02020603050405020304" pitchFamily="18" charset="0"/>
                <a:sym typeface="+mn-ea"/>
              </a:rPr>
              <a:t>如何选择代表性的数据？   </a:t>
            </a:r>
            <a:r>
              <a:rPr lang="en-US" altLang="zh-CN" sz="3000" b="1" dirty="0" smtClean="0">
                <a:latin typeface="Times New Roman" panose="02020603050405020304" pitchFamily="18" charset="0"/>
                <a:sym typeface="+mn-ea"/>
              </a:rPr>
              <a:t>——</a:t>
            </a:r>
            <a:r>
              <a:rPr lang="zh-CN" altLang="en-US" sz="3000" b="1" dirty="0" smtClean="0">
                <a:latin typeface="Times New Roman" panose="02020603050405020304" pitchFamily="18" charset="0"/>
                <a:sym typeface="+mn-ea"/>
              </a:rPr>
              <a:t>多段函数的测试</a:t>
            </a:r>
            <a:endParaRPr lang="zh-CN" altLang="en-US" sz="3000" b="1" dirty="0" smtClean="0">
              <a:latin typeface="Times New Roman" panose="02020603050405020304" pitchFamily="18" charset="0"/>
            </a:endParaRPr>
          </a:p>
          <a:p>
            <a:pPr marL="0" indent="0" eaLnBrk="1" hangingPunct="1">
              <a:lnSpc>
                <a:spcPct val="90000"/>
              </a:lnSpc>
            </a:pPr>
            <a:r>
              <a:rPr lang="zh-CN" altLang="en-US" sz="3000" b="1" dirty="0" smtClean="0">
                <a:latin typeface="Times New Roman" panose="02020603050405020304" pitchFamily="18" charset="0"/>
                <a:sym typeface="+mn-ea"/>
              </a:rPr>
              <a:t>思想：</a:t>
            </a:r>
            <a:endParaRPr lang="zh-CN" altLang="en-US" sz="3000" b="1" dirty="0" smtClean="0">
              <a:latin typeface="Times New Roman" panose="02020603050405020304" pitchFamily="18" charset="0"/>
            </a:endParaRPr>
          </a:p>
          <a:p>
            <a:pPr marL="0" indent="0" eaLnBrk="1" hangingPunct="1">
              <a:lnSpc>
                <a:spcPct val="90000"/>
              </a:lnSpc>
              <a:buFont typeface="Wingdings" panose="05000000000000000000" pitchFamily="2" charset="2"/>
              <a:buNone/>
            </a:pPr>
            <a:r>
              <a:rPr lang="zh-CN" altLang="en-US" sz="3000" b="1" dirty="0" smtClean="0">
                <a:latin typeface="Times New Roman" panose="02020603050405020304" pitchFamily="18" charset="0"/>
                <a:sym typeface="+mn-ea"/>
              </a:rPr>
              <a:t>    将输入的数据，分成若干个等价类。</a:t>
            </a:r>
            <a:endParaRPr lang="zh-CN" altLang="en-US" sz="3000" b="1" dirty="0" smtClean="0">
              <a:latin typeface="Times New Roman" panose="02020603050405020304" pitchFamily="18" charset="0"/>
            </a:endParaRPr>
          </a:p>
          <a:p>
            <a:pPr marL="0" indent="0" eaLnBrk="1" hangingPunct="1">
              <a:lnSpc>
                <a:spcPct val="90000"/>
              </a:lnSpc>
              <a:buFont typeface="Wingdings" panose="05000000000000000000" pitchFamily="2" charset="2"/>
              <a:buNone/>
            </a:pPr>
            <a:r>
              <a:rPr lang="zh-CN" altLang="en-US" sz="3000" b="1" dirty="0" smtClean="0">
                <a:latin typeface="Times New Roman" panose="02020603050405020304" pitchFamily="18" charset="0"/>
                <a:sym typeface="+mn-ea"/>
              </a:rPr>
              <a:t>   假定：每类中每个值在测试中的作用等价于其它值。</a:t>
            </a:r>
            <a:endParaRPr lang="zh-CN" altLang="en-US" sz="3000" b="1" dirty="0" smtClean="0">
              <a:latin typeface="Times New Roman" panose="02020603050405020304" pitchFamily="18" charset="0"/>
            </a:endParaRPr>
          </a:p>
          <a:p>
            <a:pPr marL="0" indent="0" eaLnBrk="1" hangingPunct="1">
              <a:lnSpc>
                <a:spcPct val="90000"/>
              </a:lnSpc>
              <a:buFont typeface="Wingdings" panose="05000000000000000000" pitchFamily="2" charset="2"/>
              <a:buNone/>
            </a:pPr>
            <a:r>
              <a:rPr lang="zh-CN" altLang="en-US" sz="3000" b="1" dirty="0" smtClean="0">
                <a:latin typeface="Times New Roman" panose="02020603050405020304" pitchFamily="18" charset="0"/>
                <a:sym typeface="+mn-ea"/>
              </a:rPr>
              <a:t>   从每个等价类中选一个代表值。这些代表值形成要选择的子集。</a:t>
            </a:r>
            <a:endParaRPr lang="zh-CN" altLang="en-US" sz="3000" b="1" dirty="0" smtClean="0">
              <a:latin typeface="Times New Roman" panose="02020603050405020304" pitchFamily="18" charset="0"/>
            </a:endParaRPr>
          </a:p>
          <a:p>
            <a:pPr marL="0" indent="0" eaLnBrk="1" hangingPunct="1">
              <a:lnSpc>
                <a:spcPct val="90000"/>
              </a:lnSpc>
              <a:buFont typeface="Wingdings" panose="05000000000000000000" pitchFamily="2" charset="2"/>
              <a:buNone/>
            </a:pPr>
            <a:r>
              <a:rPr kumimoji="1" lang="zh-CN" altLang="en-US" sz="3000" b="1" dirty="0" smtClean="0">
                <a:solidFill>
                  <a:srgbClr val="0000FF"/>
                </a:solidFill>
                <a:sym typeface="+mn-ea"/>
              </a:rPr>
              <a:t>  </a:t>
            </a:r>
            <a:endParaRPr kumimoji="1" lang="zh-CN" altLang="en-US" sz="3000" b="1" dirty="0" smtClean="0">
              <a:solidFill>
                <a:srgbClr val="0000FF"/>
              </a:solidFill>
            </a:endParaRPr>
          </a:p>
          <a:p>
            <a:pPr marL="0" indent="0" eaLnBrk="1" hangingPunct="1">
              <a:lnSpc>
                <a:spcPct val="90000"/>
              </a:lnSpc>
              <a:buFont typeface="Wingdings" panose="05000000000000000000" pitchFamily="2" charset="2"/>
              <a:buNone/>
            </a:pPr>
            <a:r>
              <a:rPr kumimoji="1" lang="zh-CN" altLang="en-US" sz="3000" b="1" dirty="0" smtClean="0">
                <a:solidFill>
                  <a:srgbClr val="0000FF"/>
                </a:solidFill>
                <a:sym typeface="+mn-ea"/>
              </a:rPr>
              <a:t>     等价类</a:t>
            </a:r>
            <a:r>
              <a:rPr kumimoji="1" lang="zh-CN" altLang="en-US" sz="3000" b="1" dirty="0" smtClean="0">
                <a:sym typeface="+mn-ea"/>
              </a:rPr>
              <a:t>：等价类就是功能相同或作用相同的一类数据。</a:t>
            </a:r>
            <a:endParaRPr kumimoji="1" lang="zh-CN" altLang="en-US" sz="3000" b="1" dirty="0" smtClean="0"/>
          </a:p>
          <a:p>
            <a:pPr>
              <a:buFont typeface="Monotype Sorts" charset="0"/>
              <a:buNone/>
            </a:pPr>
            <a:endParaRPr lang="en-US" altLang="zh-CN" sz="3000" b="1" dirty="0"/>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kumimoji="1" lang="zh-CN" altLang="en-US" sz="3600" b="1" smtClean="0">
                <a:solidFill>
                  <a:srgbClr val="0000FF"/>
                </a:solidFill>
              </a:rPr>
              <a:t>如何划分等价类</a:t>
            </a:r>
            <a:endParaRPr kumimoji="1" lang="zh-CN" altLang="en-US" sz="3600" b="1" smtClean="0">
              <a:solidFill>
                <a:srgbClr val="0000FF"/>
              </a:solidFill>
            </a:endParaRPr>
          </a:p>
        </p:txBody>
      </p:sp>
      <p:sp>
        <p:nvSpPr>
          <p:cNvPr id="454659" name="Rectangle 3"/>
          <p:cNvSpPr>
            <a:spLocks noGrp="1" noChangeArrowheads="1"/>
          </p:cNvSpPr>
          <p:nvPr>
            <p:ph type="body" sz="half" idx="1"/>
          </p:nvPr>
        </p:nvSpPr>
        <p:spPr>
          <a:xfrm>
            <a:off x="792480" y="1567180"/>
            <a:ext cx="10328275" cy="4530725"/>
          </a:xfrm>
        </p:spPr>
        <p:txBody>
          <a:bodyPr/>
          <a:lstStyle/>
          <a:p>
            <a:r>
              <a:rPr lang="zh-CN" altLang="en-US" sz="2600" b="1" dirty="0" smtClean="0"/>
              <a:t>根据程序功能提到的条件，划分多个等价类。</a:t>
            </a:r>
            <a:endParaRPr lang="zh-CN" altLang="en-US" sz="2600" b="1" dirty="0" smtClean="0"/>
          </a:p>
          <a:p>
            <a:pPr>
              <a:buFont typeface="Wingdings" panose="05000000000000000000" pitchFamily="2" charset="2"/>
              <a:buNone/>
            </a:pPr>
            <a:r>
              <a:rPr lang="zh-CN" altLang="en-US" sz="2600" b="1" dirty="0" smtClean="0"/>
              <a:t>      例如输入大学生年龄，范围</a:t>
            </a:r>
            <a:r>
              <a:rPr lang="en-US" altLang="zh-CN" sz="2600" b="1" dirty="0" smtClean="0"/>
              <a:t>16</a:t>
            </a:r>
            <a:r>
              <a:rPr lang="zh-CN" altLang="en-US" sz="2600" b="1" dirty="0" smtClean="0"/>
              <a:t>－</a:t>
            </a:r>
            <a:r>
              <a:rPr lang="en-US" altLang="zh-CN" sz="2600" b="1" dirty="0" smtClean="0"/>
              <a:t>30</a:t>
            </a:r>
            <a:endParaRPr lang="en-US" altLang="zh-CN" sz="2600" b="1" dirty="0" smtClean="0"/>
          </a:p>
          <a:p>
            <a:r>
              <a:rPr lang="zh-CN" altLang="en-US" sz="2600" b="1" dirty="0" smtClean="0"/>
              <a:t>等价类有：</a:t>
            </a:r>
            <a:r>
              <a:rPr lang="zh-CN" altLang="en-US" sz="2600" b="1" dirty="0" smtClean="0">
                <a:solidFill>
                  <a:srgbClr val="0000FF"/>
                </a:solidFill>
              </a:rPr>
              <a:t>有效</a:t>
            </a:r>
            <a:r>
              <a:rPr lang="zh-CN" altLang="en-US" sz="2600" b="1" dirty="0" smtClean="0"/>
              <a:t>的等价类，</a:t>
            </a:r>
            <a:r>
              <a:rPr lang="zh-CN" altLang="en-US" sz="2600" b="1" dirty="0" smtClean="0">
                <a:solidFill>
                  <a:srgbClr val="0000FF"/>
                </a:solidFill>
              </a:rPr>
              <a:t>无效</a:t>
            </a:r>
            <a:r>
              <a:rPr lang="zh-CN" altLang="en-US" sz="2600" b="1" dirty="0" smtClean="0"/>
              <a:t>的等价类。</a:t>
            </a:r>
            <a:endParaRPr lang="zh-CN" altLang="en-US" sz="2600" b="1" dirty="0" smtClean="0"/>
          </a:p>
          <a:p>
            <a:pPr>
              <a:buFont typeface="Wingdings" panose="05000000000000000000" pitchFamily="2" charset="2"/>
              <a:buNone/>
            </a:pPr>
            <a:endParaRPr lang="zh-CN" altLang="en-US" sz="2600" b="1" dirty="0" smtClean="0"/>
          </a:p>
          <a:p>
            <a:pPr>
              <a:buFont typeface="Wingdings" panose="05000000000000000000" pitchFamily="2" charset="2"/>
              <a:buNone/>
            </a:pPr>
            <a:r>
              <a:rPr lang="zh-CN" altLang="en-US" sz="2600" b="1" dirty="0" smtClean="0"/>
              <a:t>用表的形式描述。</a:t>
            </a:r>
            <a:endParaRPr lang="en-US" altLang="zh-CN" sz="2600" b="1" dirty="0" smtClean="0"/>
          </a:p>
        </p:txBody>
      </p:sp>
      <p:graphicFrame>
        <p:nvGraphicFramePr>
          <p:cNvPr id="454706" name="Group 50"/>
          <p:cNvGraphicFramePr>
            <a:graphicFrameLocks noGrp="1"/>
          </p:cNvGraphicFramePr>
          <p:nvPr>
            <p:ph sz="half" idx="2"/>
          </p:nvPr>
        </p:nvGraphicFramePr>
        <p:xfrm>
          <a:off x="2270125" y="4149408"/>
          <a:ext cx="6344920" cy="2204720"/>
        </p:xfrm>
        <a:graphic>
          <a:graphicData uri="http://schemas.openxmlformats.org/drawingml/2006/table">
            <a:tbl>
              <a:tblPr/>
              <a:tblGrid>
                <a:gridCol w="2289175"/>
                <a:gridCol w="2026920"/>
                <a:gridCol w="2028825"/>
              </a:tblGrid>
              <a:tr h="72072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输入条件</a:t>
                      </a:r>
                      <a:endPar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有效等价类</a:t>
                      </a:r>
                      <a:endPar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无效等价类</a:t>
                      </a:r>
                      <a:endPar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327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4659"/>
                                        </p:tgtEl>
                                        <p:attrNameLst>
                                          <p:attrName>style.visibility</p:attrName>
                                        </p:attrNameLst>
                                      </p:cBhvr>
                                      <p:to>
                                        <p:strVal val="visible"/>
                                      </p:to>
                                    </p:set>
                                    <p:anim calcmode="lin" valueType="num">
                                      <p:cBhvr additive="base">
                                        <p:cTn id="7" dur="500" fill="hold"/>
                                        <p:tgtEl>
                                          <p:spTgt spid="454659"/>
                                        </p:tgtEl>
                                        <p:attrNameLst>
                                          <p:attrName>ppt_x</p:attrName>
                                        </p:attrNameLst>
                                      </p:cBhvr>
                                      <p:tavLst>
                                        <p:tav tm="0">
                                          <p:val>
                                            <p:strVal val="#ppt_x"/>
                                          </p:val>
                                        </p:tav>
                                        <p:tav tm="100000">
                                          <p:val>
                                            <p:strVal val="#ppt_x"/>
                                          </p:val>
                                        </p:tav>
                                      </p:tavLst>
                                    </p:anim>
                                    <p:anim calcmode="lin" valueType="num">
                                      <p:cBhvr additive="base">
                                        <p:cTn id="8" dur="500" fill="hold"/>
                                        <p:tgtEl>
                                          <p:spTgt spid="45465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54706"/>
                                        </p:tgtEl>
                                        <p:attrNameLst>
                                          <p:attrName>style.visibility</p:attrName>
                                        </p:attrNameLst>
                                      </p:cBhvr>
                                      <p:to>
                                        <p:strVal val="visible"/>
                                      </p:to>
                                    </p:set>
                                    <p:anim calcmode="lin" valueType="num">
                                      <p:cBhvr additive="base">
                                        <p:cTn id="12" dur="500" fill="hold"/>
                                        <p:tgtEl>
                                          <p:spTgt spid="454706"/>
                                        </p:tgtEl>
                                        <p:attrNameLst>
                                          <p:attrName>ppt_x</p:attrName>
                                        </p:attrNameLst>
                                      </p:cBhvr>
                                      <p:tavLst>
                                        <p:tav tm="0">
                                          <p:val>
                                            <p:strVal val="#ppt_x"/>
                                          </p:val>
                                        </p:tav>
                                        <p:tav tm="100000">
                                          <p:val>
                                            <p:strVal val="#ppt_x"/>
                                          </p:val>
                                        </p:tav>
                                      </p:tavLst>
                                    </p:anim>
                                    <p:anim calcmode="lin" valueType="num">
                                      <p:cBhvr additive="base">
                                        <p:cTn id="13" dur="500" fill="hold"/>
                                        <p:tgtEl>
                                          <p:spTgt spid="454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body" idx="1"/>
          </p:nvPr>
        </p:nvSpPr>
        <p:spPr>
          <a:xfrm>
            <a:off x="778510" y="403225"/>
            <a:ext cx="9798685" cy="5591175"/>
          </a:xfrm>
        </p:spPr>
        <p:txBody>
          <a:bodyPr/>
          <a:lstStyle/>
          <a:p>
            <a:pPr marL="179705" lvl="1" indent="0">
              <a:buClr>
                <a:srgbClr val="CC6600"/>
              </a:buClr>
              <a:buFont typeface="Wingdings" panose="05000000000000000000" pitchFamily="2" charset="2"/>
              <a:buChar char="n"/>
            </a:pPr>
            <a:r>
              <a:rPr kumimoji="1" lang="zh-CN" altLang="en-US" sz="3900" b="1" dirty="0" smtClean="0">
                <a:solidFill>
                  <a:srgbClr val="0000FF"/>
                </a:solidFill>
              </a:rPr>
              <a:t> 划分等价类启发式规则</a:t>
            </a:r>
            <a:endParaRPr kumimoji="1" lang="zh-CN" altLang="en-US" sz="3900" b="1" dirty="0" smtClean="0">
              <a:solidFill>
                <a:srgbClr val="0000FF"/>
              </a:solidFill>
            </a:endParaRPr>
          </a:p>
          <a:p>
            <a:pPr marL="179705" lvl="1" indent="0">
              <a:buClr>
                <a:srgbClr val="CC6600"/>
              </a:buClr>
              <a:buFont typeface="Wingdings" panose="05000000000000000000" pitchFamily="2" charset="2"/>
              <a:buNone/>
            </a:pPr>
            <a:endParaRPr kumimoji="1" lang="zh-CN" altLang="en-US" sz="2300" b="1" dirty="0" smtClean="0"/>
          </a:p>
          <a:p>
            <a:pPr marL="179705" lvl="1" indent="0">
              <a:buClr>
                <a:srgbClr val="CC6600"/>
              </a:buClr>
              <a:buFont typeface="Wingdings" panose="05000000000000000000" pitchFamily="2" charset="2"/>
              <a:buNone/>
            </a:pPr>
            <a:r>
              <a:rPr kumimoji="1" lang="zh-CN" altLang="en-US" sz="2300" b="1" dirty="0" smtClean="0"/>
              <a:t> </a:t>
            </a:r>
            <a:r>
              <a:rPr kumimoji="1" lang="en-US" altLang="zh-CN" sz="2800" b="1" dirty="0" smtClean="0"/>
              <a:t>(1)  </a:t>
            </a:r>
            <a:r>
              <a:rPr kumimoji="1" lang="zh-CN" altLang="en-US" sz="2800" b="1" dirty="0" smtClean="0"/>
              <a:t>输入数据</a:t>
            </a:r>
            <a:r>
              <a:rPr kumimoji="1" lang="zh-CN" altLang="en-US" sz="2800" b="1" dirty="0" smtClean="0">
                <a:solidFill>
                  <a:srgbClr val="0000FF"/>
                </a:solidFill>
              </a:rPr>
              <a:t>范围</a:t>
            </a:r>
            <a:r>
              <a:rPr kumimoji="1" lang="zh-CN" altLang="en-US" sz="2800" b="1" dirty="0" smtClean="0"/>
              <a:t>划分</a:t>
            </a:r>
            <a:endParaRPr kumimoji="1" lang="zh-CN" altLang="en-US" sz="2800" b="1" dirty="0" smtClean="0"/>
          </a:p>
          <a:p>
            <a:pPr marL="0" indent="0">
              <a:buFont typeface="Wingdings" panose="05000000000000000000" pitchFamily="2" charset="2"/>
              <a:buNone/>
            </a:pPr>
            <a:r>
              <a:rPr kumimoji="1" lang="zh-CN" altLang="en-US" sz="2800" b="1" dirty="0" smtClean="0"/>
              <a:t>        如输入模特年龄，年龄要求</a:t>
            </a:r>
            <a:r>
              <a:rPr kumimoji="1" lang="en-US" altLang="zh-CN" sz="2800" b="1" dirty="0" smtClean="0"/>
              <a:t>16~25</a:t>
            </a:r>
            <a:r>
              <a:rPr kumimoji="1" lang="zh-CN" altLang="en-US" sz="2800" b="1" dirty="0" smtClean="0"/>
              <a:t>岁。</a:t>
            </a:r>
            <a:endParaRPr kumimoji="1" lang="zh-CN" altLang="en-US" sz="2800" b="1" dirty="0" smtClean="0"/>
          </a:p>
          <a:p>
            <a:pPr marL="0" indent="0">
              <a:buFont typeface="Wingdings" panose="05000000000000000000" pitchFamily="2" charset="2"/>
              <a:buNone/>
            </a:pPr>
            <a:r>
              <a:rPr kumimoji="1" lang="zh-CN" altLang="en-US" sz="2800" b="1" dirty="0" smtClean="0"/>
              <a:t>    一个有效的等价类     两个无效的等价类</a:t>
            </a:r>
            <a:endParaRPr kumimoji="1" lang="zh-CN" altLang="en-US" sz="2800" b="1" dirty="0" smtClean="0"/>
          </a:p>
          <a:p>
            <a:pPr marL="0" indent="0">
              <a:buFont typeface="Wingdings" panose="05000000000000000000" pitchFamily="2" charset="2"/>
              <a:buNone/>
            </a:pPr>
            <a:r>
              <a:rPr kumimoji="1" lang="en-US" altLang="zh-CN" sz="2800" b="1" dirty="0" smtClean="0"/>
              <a:t>                 20</a:t>
            </a:r>
            <a:r>
              <a:rPr kumimoji="1" lang="zh-CN" altLang="en-US" sz="2800" b="1" dirty="0" smtClean="0"/>
              <a:t>岁                </a:t>
            </a:r>
            <a:r>
              <a:rPr kumimoji="1" lang="en-US" altLang="zh-CN" sz="2800" b="1" dirty="0" smtClean="0"/>
              <a:t>15 </a:t>
            </a:r>
            <a:r>
              <a:rPr kumimoji="1" lang="zh-CN" altLang="en-US" sz="2800" b="1" dirty="0" smtClean="0"/>
              <a:t>岁           </a:t>
            </a:r>
            <a:r>
              <a:rPr kumimoji="1" lang="en-US" altLang="zh-CN" sz="2800" b="1" dirty="0" smtClean="0"/>
              <a:t>45</a:t>
            </a:r>
            <a:r>
              <a:rPr kumimoji="1" lang="zh-CN" altLang="en-US" sz="2800" b="1" dirty="0" smtClean="0"/>
              <a:t>岁</a:t>
            </a:r>
            <a:endParaRPr kumimoji="1" lang="zh-CN" altLang="en-US" sz="2800" b="1" dirty="0" smtClean="0"/>
          </a:p>
          <a:p>
            <a:pPr marL="0" indent="0">
              <a:buFont typeface="Wingdings" panose="05000000000000000000" pitchFamily="2" charset="2"/>
              <a:buNone/>
            </a:pPr>
            <a:r>
              <a:rPr kumimoji="1" lang="zh-CN" altLang="en-US" sz="2800" b="1" dirty="0" smtClean="0"/>
              <a:t>  </a:t>
            </a:r>
            <a:r>
              <a:rPr kumimoji="1" lang="en-US" altLang="zh-CN" sz="2800" b="1" dirty="0" smtClean="0"/>
              <a:t>(2) </a:t>
            </a:r>
            <a:r>
              <a:rPr kumimoji="1" lang="zh-CN" altLang="en-US" sz="2800" b="1" dirty="0" smtClean="0"/>
              <a:t>输入数据的</a:t>
            </a:r>
            <a:r>
              <a:rPr kumimoji="1" lang="zh-CN" altLang="en-US" sz="2800" b="1" dirty="0" smtClean="0">
                <a:solidFill>
                  <a:srgbClr val="0000FF"/>
                </a:solidFill>
              </a:rPr>
              <a:t>个数</a:t>
            </a:r>
            <a:r>
              <a:rPr kumimoji="1" lang="zh-CN" altLang="en-US" sz="2800" b="1" dirty="0" smtClean="0"/>
              <a:t>划分</a:t>
            </a:r>
            <a:r>
              <a:rPr kumimoji="1" lang="en-US" altLang="zh-CN" sz="2800" b="1" dirty="0" smtClean="0"/>
              <a:t>.</a:t>
            </a:r>
            <a:endParaRPr kumimoji="1" lang="en-US" altLang="zh-CN" sz="2800" b="1" dirty="0" smtClean="0"/>
          </a:p>
          <a:p>
            <a:pPr marL="0" indent="0">
              <a:buFont typeface="Wingdings" panose="05000000000000000000" pitchFamily="2" charset="2"/>
              <a:buNone/>
            </a:pPr>
            <a:r>
              <a:rPr kumimoji="1" lang="en-US" altLang="zh-CN" sz="2800" b="1" dirty="0" smtClean="0"/>
              <a:t>        </a:t>
            </a:r>
            <a:r>
              <a:rPr kumimoji="1" lang="zh-CN" altLang="en-US" sz="2800" b="1" dirty="0" smtClean="0"/>
              <a:t>如要求输入</a:t>
            </a:r>
            <a:r>
              <a:rPr kumimoji="1" lang="en-US" altLang="zh-CN" sz="2800" b="1" dirty="0" smtClean="0"/>
              <a:t>N=10</a:t>
            </a:r>
            <a:r>
              <a:rPr kumimoji="1" lang="zh-CN" altLang="en-US" sz="2800" b="1" dirty="0" smtClean="0"/>
              <a:t>个数据</a:t>
            </a:r>
            <a:r>
              <a:rPr kumimoji="1" lang="en-US" altLang="zh-CN" sz="2800" b="1" dirty="0" smtClean="0"/>
              <a:t>.</a:t>
            </a:r>
            <a:endParaRPr kumimoji="1" lang="en-US" altLang="zh-CN" sz="2800" b="1" dirty="0" smtClean="0"/>
          </a:p>
          <a:p>
            <a:pPr marL="0" indent="0">
              <a:buFont typeface="Wingdings" panose="05000000000000000000" pitchFamily="2" charset="2"/>
              <a:buNone/>
            </a:pPr>
            <a:r>
              <a:rPr kumimoji="1" lang="en-US" altLang="zh-CN" sz="2800" b="1" dirty="0" smtClean="0"/>
              <a:t>         </a:t>
            </a:r>
            <a:r>
              <a:rPr kumimoji="1" lang="zh-CN" altLang="en-US" sz="2800" b="1" dirty="0" smtClean="0"/>
              <a:t>一个有效的等价类          两个无效的等价类</a:t>
            </a:r>
            <a:endParaRPr kumimoji="1" lang="zh-CN" altLang="en-US" sz="2800" b="1" dirty="0" smtClean="0"/>
          </a:p>
          <a:p>
            <a:pPr marL="0" indent="0">
              <a:buFont typeface="Wingdings" panose="05000000000000000000" pitchFamily="2" charset="2"/>
              <a:buNone/>
            </a:pPr>
            <a:r>
              <a:rPr kumimoji="1" lang="en-US" altLang="zh-CN" sz="2800" b="1" dirty="0" smtClean="0"/>
              <a:t>                  N=10                         N=8          N=12</a:t>
            </a:r>
            <a:endParaRPr kumimoji="1" lang="en-US" altLang="zh-CN" sz="2800" b="1" dirty="0" smtClean="0"/>
          </a:p>
          <a:p>
            <a:pPr marL="0" indent="0">
              <a:buFont typeface="Wingdings" panose="05000000000000000000" pitchFamily="2" charset="2"/>
              <a:buNone/>
            </a:pPr>
            <a:r>
              <a:rPr kumimoji="1" lang="en-US" altLang="zh-CN" sz="2800" b="1" dirty="0" smtClean="0"/>
              <a:t>     </a:t>
            </a:r>
            <a:endParaRPr kumimoji="1" lang="zh-CN" altLang="en-US"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2610">
                                            <p:txEl>
                                              <p:pRg st="4" end="4"/>
                                            </p:txEl>
                                          </p:spTgt>
                                        </p:tgtEl>
                                        <p:attrNameLst>
                                          <p:attrName>style.visibility</p:attrName>
                                        </p:attrNameLst>
                                      </p:cBhvr>
                                      <p:to>
                                        <p:strVal val="visible"/>
                                      </p:to>
                                    </p:set>
                                    <p:anim calcmode="lin" valueType="num">
                                      <p:cBhvr additive="base">
                                        <p:cTn id="7" dur="500" fill="hold"/>
                                        <p:tgtEl>
                                          <p:spTgt spid="45261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2610">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2610">
                                            <p:txEl>
                                              <p:pRg st="5" end="5"/>
                                            </p:txEl>
                                          </p:spTgt>
                                        </p:tgtEl>
                                        <p:attrNameLst>
                                          <p:attrName>style.visibility</p:attrName>
                                        </p:attrNameLst>
                                      </p:cBhvr>
                                      <p:to>
                                        <p:strVal val="visible"/>
                                      </p:to>
                                    </p:set>
                                    <p:anim calcmode="lin" valueType="num">
                                      <p:cBhvr additive="base">
                                        <p:cTn id="11" dur="500" fill="hold"/>
                                        <p:tgtEl>
                                          <p:spTgt spid="452610">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26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52610">
                                            <p:txEl>
                                              <p:pRg st="8" end="8"/>
                                            </p:txEl>
                                          </p:spTgt>
                                        </p:tgtEl>
                                        <p:attrNameLst>
                                          <p:attrName>style.visibility</p:attrName>
                                        </p:attrNameLst>
                                      </p:cBhvr>
                                      <p:to>
                                        <p:strVal val="visible"/>
                                      </p:to>
                                    </p:set>
                                    <p:anim calcmode="lin" valueType="num">
                                      <p:cBhvr additive="base">
                                        <p:cTn id="17" dur="500" fill="hold"/>
                                        <p:tgtEl>
                                          <p:spTgt spid="452610">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2610">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52610">
                                            <p:txEl>
                                              <p:pRg st="9" end="9"/>
                                            </p:txEl>
                                          </p:spTgt>
                                        </p:tgtEl>
                                        <p:attrNameLst>
                                          <p:attrName>style.visibility</p:attrName>
                                        </p:attrNameLst>
                                      </p:cBhvr>
                                      <p:to>
                                        <p:strVal val="visible"/>
                                      </p:to>
                                    </p:set>
                                    <p:anim calcmode="lin" valueType="num">
                                      <p:cBhvr additive="base">
                                        <p:cTn id="21" dur="500" fill="hold"/>
                                        <p:tgtEl>
                                          <p:spTgt spid="452610">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261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body" idx="1"/>
          </p:nvPr>
        </p:nvSpPr>
        <p:spPr>
          <a:xfrm>
            <a:off x="778510" y="1517650"/>
            <a:ext cx="10757535" cy="5219700"/>
          </a:xfrm>
        </p:spPr>
        <p:txBody>
          <a:bodyPr/>
          <a:lstStyle/>
          <a:p>
            <a:pPr marL="0" indent="0">
              <a:buFont typeface="Wingdings" panose="05000000000000000000" pitchFamily="2" charset="2"/>
              <a:buNone/>
            </a:pPr>
            <a:r>
              <a:rPr kumimoji="1" lang="en-US" altLang="zh-CN" sz="2900" b="1" dirty="0" smtClean="0"/>
              <a:t> (3)</a:t>
            </a:r>
            <a:r>
              <a:rPr kumimoji="1" lang="zh-CN" altLang="en-US" sz="2900" b="1" dirty="0" smtClean="0"/>
              <a:t>规定了输入数据的一组值</a:t>
            </a:r>
            <a:r>
              <a:rPr kumimoji="1" lang="en-US" altLang="zh-CN" sz="2900" b="1" dirty="0" smtClean="0"/>
              <a:t>,</a:t>
            </a:r>
            <a:r>
              <a:rPr kumimoji="1" lang="zh-CN" altLang="en-US" sz="2900" b="1" dirty="0" smtClean="0"/>
              <a:t>且对每个值处理方式不同。则根据这一组值进行划分出多个有效类，</a:t>
            </a:r>
            <a:r>
              <a:rPr kumimoji="1" lang="zh-CN" altLang="en-US" sz="2900" b="1" dirty="0" smtClean="0">
                <a:solidFill>
                  <a:srgbClr val="0000FF"/>
                </a:solidFill>
              </a:rPr>
              <a:t>一个无效类</a:t>
            </a:r>
            <a:r>
              <a:rPr kumimoji="1" lang="en-US" altLang="zh-CN" sz="2900" b="1" dirty="0" smtClean="0">
                <a:solidFill>
                  <a:srgbClr val="0000FF"/>
                </a:solidFill>
              </a:rPr>
              <a:t>.        </a:t>
            </a:r>
            <a:r>
              <a:rPr kumimoji="1" lang="en-US" altLang="zh-CN" sz="2900" b="1" dirty="0" smtClean="0"/>
              <a:t>	</a:t>
            </a:r>
            <a:endParaRPr kumimoji="1" lang="en-US" altLang="zh-CN" sz="2900" b="1" dirty="0" smtClean="0"/>
          </a:p>
          <a:p>
            <a:pPr marL="0" indent="0">
              <a:buFont typeface="Wingdings" panose="05000000000000000000" pitchFamily="2" charset="2"/>
              <a:buNone/>
            </a:pPr>
            <a:r>
              <a:rPr kumimoji="1" lang="zh-CN" altLang="en-US" sz="2900" b="1" dirty="0" smtClean="0"/>
              <a:t>如</a:t>
            </a:r>
            <a:r>
              <a:rPr kumimoji="1" lang="en-US" altLang="zh-CN" sz="2900" b="1" dirty="0" smtClean="0"/>
              <a:t>:</a:t>
            </a:r>
            <a:r>
              <a:rPr kumimoji="1" lang="zh-CN" altLang="en-US" sz="2900" b="1" dirty="0" smtClean="0"/>
              <a:t>输入必须为” 教授，副教授，讲师，助教”中一种</a:t>
            </a:r>
            <a:r>
              <a:rPr kumimoji="1" lang="en-US" altLang="zh-CN" sz="2900" b="1" dirty="0" smtClean="0"/>
              <a:t>.</a:t>
            </a:r>
            <a:endParaRPr kumimoji="1" lang="en-US" altLang="zh-CN" sz="2900" b="1" dirty="0" smtClean="0"/>
          </a:p>
          <a:p>
            <a:pPr marL="0" indent="0">
              <a:buFont typeface="Wingdings" panose="05000000000000000000" pitchFamily="2" charset="2"/>
              <a:buNone/>
            </a:pPr>
            <a:r>
              <a:rPr kumimoji="1" lang="zh-CN" altLang="en-US" sz="2900" b="1" dirty="0" smtClean="0"/>
              <a:t>四个有效的等价类              一个无效的等价类</a:t>
            </a:r>
            <a:endParaRPr kumimoji="1" lang="zh-CN" altLang="en-US" sz="2900" b="1" dirty="0" smtClean="0"/>
          </a:p>
          <a:p>
            <a:pPr marL="0" indent="0">
              <a:buFont typeface="Wingdings" panose="05000000000000000000" pitchFamily="2" charset="2"/>
              <a:buNone/>
            </a:pPr>
            <a:r>
              <a:rPr kumimoji="1" lang="zh-CN" altLang="en-US" sz="2900" b="1" dirty="0" smtClean="0"/>
              <a:t>典型用例：副教授   助教          助课</a:t>
            </a:r>
            <a:endParaRPr kumimoji="1" lang="zh-CN" altLang="en-US" sz="2900" b="1" dirty="0" smtClean="0"/>
          </a:p>
          <a:p>
            <a:pPr marL="0" indent="0">
              <a:buFont typeface="Wingdings" panose="05000000000000000000" pitchFamily="2" charset="2"/>
              <a:buNone/>
            </a:pPr>
            <a:endParaRPr kumimoji="1" lang="zh-CN" altLang="en-US" sz="2900" b="1" dirty="0" smtClean="0"/>
          </a:p>
          <a:p>
            <a:pPr marL="179705" lvl="1" indent="0">
              <a:buFont typeface="Wingdings" panose="05000000000000000000" pitchFamily="2" charset="2"/>
              <a:buNone/>
            </a:pPr>
            <a:r>
              <a:rPr kumimoji="1" lang="en-US" altLang="zh-CN" sz="2900" b="1" dirty="0" smtClean="0"/>
              <a:t>(4)</a:t>
            </a:r>
            <a:r>
              <a:rPr kumimoji="1" lang="zh-CN" altLang="en-US" sz="2900" b="1" dirty="0" smtClean="0"/>
              <a:t>以输入数据必须遵循的</a:t>
            </a:r>
            <a:r>
              <a:rPr kumimoji="1" lang="zh-CN" altLang="en-US" sz="2900" b="1" dirty="0" smtClean="0">
                <a:solidFill>
                  <a:srgbClr val="0000FF"/>
                </a:solidFill>
              </a:rPr>
              <a:t>规则</a:t>
            </a:r>
            <a:r>
              <a:rPr kumimoji="1" lang="zh-CN" altLang="en-US" sz="2900" b="1" dirty="0" smtClean="0"/>
              <a:t>进行划分</a:t>
            </a:r>
            <a:endParaRPr kumimoji="1" lang="zh-CN" altLang="en-US" sz="2900" b="1" dirty="0" smtClean="0"/>
          </a:p>
          <a:p>
            <a:pPr marL="0" indent="0">
              <a:buFont typeface="Wingdings" panose="05000000000000000000" pitchFamily="2" charset="2"/>
              <a:buNone/>
            </a:pPr>
            <a:r>
              <a:rPr kumimoji="1" lang="zh-CN" altLang="en-US" sz="2500" b="1" dirty="0" smtClean="0"/>
              <a:t>      </a:t>
            </a:r>
            <a:r>
              <a:rPr kumimoji="1" lang="zh-CN" altLang="en-US" sz="2800" b="1" dirty="0" smtClean="0"/>
              <a:t>如</a:t>
            </a:r>
            <a:r>
              <a:rPr kumimoji="1" lang="en-US" altLang="zh-CN" sz="2800" b="1" dirty="0" smtClean="0"/>
              <a:t>:</a:t>
            </a:r>
            <a:r>
              <a:rPr kumimoji="1" lang="zh-CN" altLang="en-US" sz="2800" b="1" dirty="0" smtClean="0"/>
              <a:t>输入标示符：以字母开头字母数字组合串</a:t>
            </a:r>
            <a:endParaRPr kumimoji="1" lang="en-US" altLang="zh-CN" sz="2800" b="1" dirty="0" smtClean="0"/>
          </a:p>
          <a:p>
            <a:pPr marL="0" indent="0">
              <a:buFont typeface="Wingdings" panose="05000000000000000000" pitchFamily="2" charset="2"/>
              <a:buNone/>
            </a:pPr>
            <a:r>
              <a:rPr kumimoji="1" lang="en-US" altLang="zh-CN" sz="2800" b="1" dirty="0" smtClean="0"/>
              <a:t>    </a:t>
            </a:r>
            <a:r>
              <a:rPr kumimoji="1" lang="zh-CN" altLang="en-US" sz="2800" b="1" dirty="0" smtClean="0"/>
              <a:t>一个有效的等价类          二个无效的等价类</a:t>
            </a:r>
            <a:endParaRPr kumimoji="1" lang="zh-CN" altLang="en-US" sz="2800" b="1" dirty="0" smtClean="0"/>
          </a:p>
          <a:p>
            <a:pPr marL="0" indent="0">
              <a:buFont typeface="Wingdings" panose="05000000000000000000" pitchFamily="2" charset="2"/>
              <a:buNone/>
            </a:pPr>
            <a:r>
              <a:rPr kumimoji="1" lang="en-US" altLang="zh-CN" sz="2800" b="1" dirty="0" smtClean="0"/>
              <a:t>       Stu1                     1K</a:t>
            </a:r>
            <a:r>
              <a:rPr kumimoji="1" lang="zh-CN" altLang="en-US" sz="2800" b="1" dirty="0" smtClean="0"/>
              <a:t>（也可用</a:t>
            </a:r>
            <a:r>
              <a:rPr kumimoji="1" lang="en-US" altLang="zh-CN" sz="2800" b="1" dirty="0" smtClean="0"/>
              <a:t> _25</a:t>
            </a:r>
            <a:r>
              <a:rPr kumimoji="1" lang="zh-CN" altLang="en-US" sz="2800" b="1" dirty="0" smtClean="0"/>
              <a:t>） </a:t>
            </a:r>
            <a:r>
              <a:rPr kumimoji="1" lang="en-US" altLang="zh-CN" sz="2800" b="1" dirty="0" smtClean="0"/>
              <a:t>     k&amp;5</a:t>
            </a:r>
            <a:endParaRPr kumimoji="1" lang="zh-CN" altLang="en-US"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9298">
                                            <p:txEl>
                                              <p:pRg st="2" end="2"/>
                                            </p:txEl>
                                          </p:spTgt>
                                        </p:tgtEl>
                                        <p:attrNameLst>
                                          <p:attrName>style.visibility</p:attrName>
                                        </p:attrNameLst>
                                      </p:cBhvr>
                                      <p:to>
                                        <p:strVal val="visible"/>
                                      </p:to>
                                    </p:set>
                                    <p:anim calcmode="lin" valueType="num">
                                      <p:cBhvr additive="base">
                                        <p:cTn id="7" dur="500" fill="hold"/>
                                        <p:tgtEl>
                                          <p:spTgt spid="43929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929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9298">
                                            <p:txEl>
                                              <p:pRg st="3" end="3"/>
                                            </p:txEl>
                                          </p:spTgt>
                                        </p:tgtEl>
                                        <p:attrNameLst>
                                          <p:attrName>style.visibility</p:attrName>
                                        </p:attrNameLst>
                                      </p:cBhvr>
                                      <p:to>
                                        <p:strVal val="visible"/>
                                      </p:to>
                                    </p:set>
                                    <p:anim calcmode="lin" valueType="num">
                                      <p:cBhvr additive="base">
                                        <p:cTn id="11" dur="500" fill="hold"/>
                                        <p:tgtEl>
                                          <p:spTgt spid="439298">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92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39298">
                                            <p:txEl>
                                              <p:pRg st="7" end="7"/>
                                            </p:txEl>
                                          </p:spTgt>
                                        </p:tgtEl>
                                        <p:attrNameLst>
                                          <p:attrName>style.visibility</p:attrName>
                                        </p:attrNameLst>
                                      </p:cBhvr>
                                      <p:to>
                                        <p:strVal val="visible"/>
                                      </p:to>
                                    </p:set>
                                    <p:anim calcmode="lin" valueType="num">
                                      <p:cBhvr additive="base">
                                        <p:cTn id="17" dur="500" fill="hold"/>
                                        <p:tgtEl>
                                          <p:spTgt spid="439298">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9298">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9298">
                                            <p:txEl>
                                              <p:pRg st="8" end="8"/>
                                            </p:txEl>
                                          </p:spTgt>
                                        </p:tgtEl>
                                        <p:attrNameLst>
                                          <p:attrName>style.visibility</p:attrName>
                                        </p:attrNameLst>
                                      </p:cBhvr>
                                      <p:to>
                                        <p:strVal val="visible"/>
                                      </p:to>
                                    </p:set>
                                    <p:anim calcmode="lin" valueType="num">
                                      <p:cBhvr additive="base">
                                        <p:cTn id="21" dur="500" fill="hold"/>
                                        <p:tgtEl>
                                          <p:spTgt spid="439298">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929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body" idx="1"/>
          </p:nvPr>
        </p:nvSpPr>
        <p:spPr>
          <a:xfrm>
            <a:off x="734060" y="1502410"/>
            <a:ext cx="10723880" cy="4719955"/>
          </a:xfrm>
        </p:spPr>
        <p:txBody>
          <a:bodyPr/>
          <a:lstStyle/>
          <a:p>
            <a:pPr marL="179705" lvl="1" indent="0">
              <a:buFont typeface="Wingdings" panose="05000000000000000000" pitchFamily="2" charset="2"/>
              <a:buNone/>
            </a:pPr>
            <a:r>
              <a:rPr kumimoji="1" lang="en-US" altLang="zh-CN" sz="2800" b="1" dirty="0" smtClean="0"/>
              <a:t>(5)</a:t>
            </a:r>
            <a:r>
              <a:rPr kumimoji="1" lang="zh-CN" altLang="en-US" sz="2800" b="1" dirty="0" smtClean="0"/>
              <a:t>若处理对象是表格，应该使用空表、含一条记录表、含多条记录表，表满四类。</a:t>
            </a:r>
            <a:endParaRPr kumimoji="1" lang="zh-CN" altLang="en-US" sz="2800" b="1" dirty="0" smtClean="0"/>
          </a:p>
          <a:p>
            <a:pPr marL="179705" lvl="1" indent="0">
              <a:buFont typeface="Wingdings" panose="05000000000000000000" pitchFamily="2" charset="2"/>
              <a:buNone/>
            </a:pPr>
            <a:r>
              <a:rPr kumimoji="1" lang="en-US" altLang="zh-CN" sz="2800" b="1" dirty="0" smtClean="0"/>
              <a:t>( 6)</a:t>
            </a:r>
            <a:r>
              <a:rPr kumimoji="1" lang="zh-CN" altLang="en-US" sz="2800" b="1" dirty="0" smtClean="0"/>
              <a:t>若无法按数据类型划分，则可</a:t>
            </a:r>
            <a:r>
              <a:rPr kumimoji="1" lang="zh-CN" altLang="en-US" sz="2800" b="1" dirty="0" smtClean="0">
                <a:solidFill>
                  <a:srgbClr val="0000FF"/>
                </a:solidFill>
              </a:rPr>
              <a:t>按结果类型</a:t>
            </a:r>
            <a:r>
              <a:rPr kumimoji="1" lang="zh-CN" altLang="en-US" sz="2800" b="1" dirty="0" smtClean="0"/>
              <a:t>划分。</a:t>
            </a:r>
            <a:endParaRPr kumimoji="1" lang="zh-CN" altLang="en-US" sz="2800" b="1" dirty="0" smtClean="0"/>
          </a:p>
          <a:p>
            <a:pPr marL="179705" lvl="1" indent="0">
              <a:buFont typeface="Wingdings" panose="05000000000000000000" pitchFamily="2" charset="2"/>
              <a:buNone/>
            </a:pPr>
            <a:r>
              <a:rPr kumimoji="1" lang="zh-CN" altLang="en-US" sz="2800" b="1" dirty="0" smtClean="0"/>
              <a:t>     例如：有一个程序是分析一个三角形的类型（等边、等腰、直角、非三角形）。</a:t>
            </a:r>
            <a:endParaRPr kumimoji="1" lang="zh-CN" altLang="en-US" sz="2800" b="1" dirty="0" smtClean="0"/>
          </a:p>
          <a:p>
            <a:pPr marL="179705" lvl="1" indent="0">
              <a:buFont typeface="Wingdings" panose="05000000000000000000" pitchFamily="2" charset="2"/>
              <a:buNone/>
            </a:pPr>
            <a:r>
              <a:rPr kumimoji="1" lang="zh-CN" altLang="en-US" sz="2800" b="1" dirty="0" smtClean="0"/>
              <a:t>     输入数据：</a:t>
            </a:r>
            <a:endParaRPr kumimoji="1" lang="zh-CN" altLang="en-US" sz="2800" b="1" dirty="0" smtClean="0"/>
          </a:p>
          <a:p>
            <a:pPr marL="179705" lvl="1" indent="0">
              <a:buFont typeface="Wingdings" panose="05000000000000000000" pitchFamily="2" charset="2"/>
              <a:buNone/>
            </a:pPr>
            <a:r>
              <a:rPr kumimoji="1" lang="zh-CN" altLang="en-US" sz="2800" b="1" dirty="0" smtClean="0"/>
              <a:t>有效类</a:t>
            </a:r>
            <a:r>
              <a:rPr kumimoji="1" lang="en-US" altLang="zh-CN" sz="2800" b="1" dirty="0" smtClean="0"/>
              <a:t>1    </a:t>
            </a:r>
            <a:r>
              <a:rPr kumimoji="1" lang="zh-CN" altLang="en-US" sz="2800" b="1" dirty="0" smtClean="0"/>
              <a:t>有效类</a:t>
            </a:r>
            <a:r>
              <a:rPr kumimoji="1" lang="en-US" altLang="zh-CN" sz="2800" b="1" dirty="0" smtClean="0"/>
              <a:t>2   </a:t>
            </a:r>
            <a:r>
              <a:rPr kumimoji="1" lang="zh-CN" altLang="en-US" sz="2800" b="1" dirty="0" smtClean="0"/>
              <a:t>有效类</a:t>
            </a:r>
            <a:r>
              <a:rPr kumimoji="1" lang="en-US" altLang="zh-CN" sz="2800" b="1" dirty="0" smtClean="0"/>
              <a:t>3   </a:t>
            </a:r>
            <a:r>
              <a:rPr kumimoji="1" lang="zh-CN" altLang="en-US" sz="2800" b="1" dirty="0" smtClean="0"/>
              <a:t>有效类</a:t>
            </a:r>
            <a:r>
              <a:rPr kumimoji="1" lang="en-US" altLang="zh-CN" sz="2800" b="1" dirty="0" smtClean="0"/>
              <a:t>4</a:t>
            </a:r>
            <a:endParaRPr kumimoji="1" lang="en-US" altLang="zh-CN" sz="2800" b="1" dirty="0" smtClean="0"/>
          </a:p>
          <a:p>
            <a:pPr marL="179705" lvl="1" indent="0">
              <a:buFont typeface="Wingdings" panose="05000000000000000000" pitchFamily="2" charset="2"/>
              <a:buNone/>
            </a:pPr>
            <a:r>
              <a:rPr kumimoji="1" lang="en-US" altLang="zh-CN" sz="2800" b="1" dirty="0" smtClean="0"/>
              <a:t> </a:t>
            </a:r>
            <a:r>
              <a:rPr kumimoji="1" lang="zh-CN" altLang="en-US" sz="2800" b="1" dirty="0" smtClean="0"/>
              <a:t>等边              等腰          直角          非三角</a:t>
            </a:r>
            <a:endParaRPr kumimoji="1" lang="en-US" altLang="zh-CN" sz="2800" b="1" dirty="0" smtClean="0"/>
          </a:p>
          <a:p>
            <a:pPr marL="179705" lvl="1" indent="0">
              <a:buFont typeface="Wingdings" panose="05000000000000000000" pitchFamily="2" charset="2"/>
              <a:buNone/>
            </a:pPr>
            <a:r>
              <a:rPr kumimoji="1" lang="zh-CN" altLang="en-US" sz="2800" b="1" dirty="0" smtClean="0"/>
              <a:t>（</a:t>
            </a:r>
            <a:r>
              <a:rPr kumimoji="1" lang="en-US" altLang="zh-CN" sz="2800" b="1" dirty="0" smtClean="0"/>
              <a:t>5,5,5</a:t>
            </a:r>
            <a:r>
              <a:rPr kumimoji="1" lang="zh-CN" altLang="en-US" sz="2800" b="1" dirty="0" smtClean="0"/>
              <a:t>）    （</a:t>
            </a:r>
            <a:r>
              <a:rPr kumimoji="1" lang="en-US" altLang="zh-CN" sz="2800" b="1" dirty="0" smtClean="0"/>
              <a:t>5,5,9</a:t>
            </a:r>
            <a:r>
              <a:rPr kumimoji="1" lang="zh-CN" altLang="en-US" sz="2800" b="1" dirty="0" smtClean="0"/>
              <a:t>）  （ </a:t>
            </a:r>
            <a:r>
              <a:rPr kumimoji="1" lang="en-US" altLang="zh-CN" sz="2800" b="1" dirty="0" smtClean="0"/>
              <a:t>3,4,5)    </a:t>
            </a:r>
            <a:r>
              <a:rPr kumimoji="1" lang="zh-CN" altLang="en-US" sz="2800" b="1" dirty="0" smtClean="0"/>
              <a:t>（</a:t>
            </a:r>
            <a:r>
              <a:rPr kumimoji="1" lang="en-US" altLang="zh-CN" sz="2800" b="1" dirty="0" smtClean="0"/>
              <a:t>0,5,8)</a:t>
            </a:r>
            <a:endParaRPr kumimoji="1" lang="zh-CN" altLang="en-US"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1346">
                                            <p:txEl>
                                              <p:pRg st="3" end="3"/>
                                            </p:txEl>
                                          </p:spTgt>
                                        </p:tgtEl>
                                        <p:attrNameLst>
                                          <p:attrName>style.visibility</p:attrName>
                                        </p:attrNameLst>
                                      </p:cBhvr>
                                      <p:to>
                                        <p:strVal val="visible"/>
                                      </p:to>
                                    </p:set>
                                    <p:anim calcmode="lin" valueType="num">
                                      <p:cBhvr additive="base">
                                        <p:cTn id="7" dur="500" fill="hold"/>
                                        <p:tgtEl>
                                          <p:spTgt spid="44134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134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1346">
                                            <p:txEl>
                                              <p:pRg st="4" end="4"/>
                                            </p:txEl>
                                          </p:spTgt>
                                        </p:tgtEl>
                                        <p:attrNameLst>
                                          <p:attrName>style.visibility</p:attrName>
                                        </p:attrNameLst>
                                      </p:cBhvr>
                                      <p:to>
                                        <p:strVal val="visible"/>
                                      </p:to>
                                    </p:set>
                                    <p:anim calcmode="lin" valueType="num">
                                      <p:cBhvr additive="base">
                                        <p:cTn id="11" dur="500" fill="hold"/>
                                        <p:tgtEl>
                                          <p:spTgt spid="44134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134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1346">
                                            <p:txEl>
                                              <p:pRg st="5" end="5"/>
                                            </p:txEl>
                                          </p:spTgt>
                                        </p:tgtEl>
                                        <p:attrNameLst>
                                          <p:attrName>style.visibility</p:attrName>
                                        </p:attrNameLst>
                                      </p:cBhvr>
                                      <p:to>
                                        <p:strVal val="visible"/>
                                      </p:to>
                                    </p:set>
                                    <p:anim calcmode="lin" valueType="num">
                                      <p:cBhvr additive="base">
                                        <p:cTn id="15" dur="500" fill="hold"/>
                                        <p:tgtEl>
                                          <p:spTgt spid="44134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1346">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41346">
                                            <p:txEl>
                                              <p:pRg st="6" end="6"/>
                                            </p:txEl>
                                          </p:spTgt>
                                        </p:tgtEl>
                                        <p:attrNameLst>
                                          <p:attrName>style.visibility</p:attrName>
                                        </p:attrNameLst>
                                      </p:cBhvr>
                                      <p:to>
                                        <p:strVal val="visible"/>
                                      </p:to>
                                    </p:set>
                                    <p:anim calcmode="lin" valueType="num">
                                      <p:cBhvr additive="base">
                                        <p:cTn id="19" dur="500" fill="hold"/>
                                        <p:tgtEl>
                                          <p:spTgt spid="44134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134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latin typeface="Times New Roman" panose="02020603050405020304" pitchFamily="18" charset="0"/>
                <a:sym typeface="+mn-ea"/>
              </a:rPr>
              <a:t>设计测试方案时两个步骤：</a:t>
            </a:r>
            <a:endParaRPr lang="zh-CN" altLang="en-US" sz="3200"/>
          </a:p>
        </p:txBody>
      </p:sp>
      <p:sp>
        <p:nvSpPr>
          <p:cNvPr id="3" name="内容占位符 2"/>
          <p:cNvSpPr>
            <a:spLocks noGrp="1"/>
          </p:cNvSpPr>
          <p:nvPr>
            <p:ph sz="quarter" idx="1"/>
          </p:nvPr>
        </p:nvSpPr>
        <p:spPr/>
        <p:txBody>
          <a:bodyPr/>
          <a:lstStyle/>
          <a:p>
            <a:pPr eaLnBrk="1" hangingPunct="1">
              <a:lnSpc>
                <a:spcPct val="120000"/>
              </a:lnSpc>
            </a:pPr>
            <a:r>
              <a:rPr lang="zh-CN" altLang="en-US" b="1" dirty="0" smtClean="0">
                <a:latin typeface="Times New Roman" panose="02020603050405020304" pitchFamily="18" charset="0"/>
                <a:sym typeface="+mn-ea"/>
              </a:rPr>
              <a:t>设计一个新的测试方案以</a:t>
            </a:r>
            <a:r>
              <a:rPr lang="zh-CN" altLang="en-US" b="1" dirty="0" smtClean="0">
                <a:solidFill>
                  <a:srgbClr val="0000FF"/>
                </a:solidFill>
                <a:latin typeface="Times New Roman" panose="02020603050405020304" pitchFamily="18" charset="0"/>
                <a:sym typeface="+mn-ea"/>
              </a:rPr>
              <a:t>尽可能多</a:t>
            </a:r>
            <a:r>
              <a:rPr lang="zh-CN" altLang="en-US" b="1" dirty="0" smtClean="0">
                <a:latin typeface="Times New Roman" panose="02020603050405020304" pitchFamily="18" charset="0"/>
                <a:sym typeface="+mn-ea"/>
              </a:rPr>
              <a:t>地覆盖尚未被覆盖的</a:t>
            </a:r>
            <a:r>
              <a:rPr kumimoji="1" lang="zh-CN" altLang="en-US" b="1" dirty="0" smtClean="0">
                <a:solidFill>
                  <a:srgbClr val="0000FF"/>
                </a:solidFill>
                <a:sym typeface="+mn-ea"/>
              </a:rPr>
              <a:t>有效</a:t>
            </a:r>
            <a:r>
              <a:rPr lang="zh-CN" altLang="en-US" b="1" dirty="0" smtClean="0">
                <a:latin typeface="Times New Roman" panose="02020603050405020304" pitchFamily="18" charset="0"/>
                <a:sym typeface="+mn-ea"/>
              </a:rPr>
              <a:t>等价类，重复这一步骤直到所有有效等价类都被覆盖为止；</a:t>
            </a:r>
            <a:endParaRPr lang="zh-CN" altLang="en-US" b="1" dirty="0" smtClean="0">
              <a:latin typeface="Times New Roman" panose="02020603050405020304" pitchFamily="18" charset="0"/>
            </a:endParaRPr>
          </a:p>
          <a:p>
            <a:pPr eaLnBrk="1" hangingPunct="1">
              <a:lnSpc>
                <a:spcPct val="120000"/>
              </a:lnSpc>
            </a:pPr>
            <a:r>
              <a:rPr lang="zh-CN" altLang="en-US" b="1" dirty="0" smtClean="0">
                <a:latin typeface="Times New Roman" panose="02020603050405020304" pitchFamily="18" charset="0"/>
                <a:sym typeface="+mn-ea"/>
              </a:rPr>
              <a:t>设计一个新的测试方案，使它覆盖</a:t>
            </a:r>
            <a:r>
              <a:rPr lang="zh-CN" altLang="en-US" b="1" dirty="0" smtClean="0">
                <a:solidFill>
                  <a:srgbClr val="0033CC"/>
                </a:solidFill>
                <a:latin typeface="Times New Roman" panose="02020603050405020304" pitchFamily="18" charset="0"/>
                <a:sym typeface="+mn-ea"/>
              </a:rPr>
              <a:t>一个而且只覆盖一个</a:t>
            </a:r>
            <a:r>
              <a:rPr lang="zh-CN" altLang="en-US" b="1" dirty="0" smtClean="0">
                <a:latin typeface="Times New Roman" panose="02020603050405020304" pitchFamily="18" charset="0"/>
                <a:sym typeface="+mn-ea"/>
              </a:rPr>
              <a:t>尚未被覆盖的无效等价类，重复这一步骤直到所有无效等价类都被覆盖为止。 </a:t>
            </a:r>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2095500" y="4241800"/>
          <a:ext cx="8366760" cy="2499360"/>
        </p:xfrm>
        <a:graphic>
          <a:graphicData uri="http://schemas.openxmlformats.org/drawingml/2006/table">
            <a:tbl>
              <a:tblPr firstRow="1" bandRow="1">
                <a:tableStyleId>{00A15C55-8517-42AA-B614-E9B94910E393}</a:tableStyleId>
              </a:tblPr>
              <a:tblGrid>
                <a:gridCol w="2788920"/>
                <a:gridCol w="2788920"/>
                <a:gridCol w="2788920"/>
              </a:tblGrid>
              <a:tr h="518160">
                <a:tc>
                  <a:txBody>
                    <a:bodyPr/>
                    <a:lstStyle/>
                    <a:p>
                      <a:r>
                        <a:rPr lang="zh-CN" altLang="en-US" sz="2800" dirty="0" smtClean="0"/>
                        <a:t>条件</a:t>
                      </a:r>
                      <a:endParaRPr lang="zh-CN" altLang="en-US" sz="2800" dirty="0"/>
                    </a:p>
                  </a:txBody>
                  <a:tcPr/>
                </a:tc>
                <a:tc>
                  <a:txBody>
                    <a:bodyPr/>
                    <a:lstStyle/>
                    <a:p>
                      <a:r>
                        <a:rPr lang="zh-CN" altLang="en-US" sz="2800" dirty="0" smtClean="0"/>
                        <a:t>有效等价类</a:t>
                      </a:r>
                      <a:endParaRPr lang="zh-CN" altLang="en-US" sz="2800" dirty="0"/>
                    </a:p>
                  </a:txBody>
                  <a:tcPr/>
                </a:tc>
                <a:tc>
                  <a:txBody>
                    <a:bodyPr/>
                    <a:lstStyle/>
                    <a:p>
                      <a:r>
                        <a:rPr lang="zh-CN" altLang="en-US" sz="2800" dirty="0" smtClean="0"/>
                        <a:t>无效等价类</a:t>
                      </a:r>
                      <a:endParaRPr lang="zh-CN" altLang="en-US" sz="2800" dirty="0"/>
                    </a:p>
                  </a:txBody>
                  <a:tcPr/>
                </a:tc>
              </a:tr>
              <a:tr h="518160">
                <a:tc>
                  <a:txBody>
                    <a:bodyPr/>
                    <a:lstStyle/>
                    <a:p>
                      <a:r>
                        <a:rPr lang="zh-CN" altLang="en-US" sz="2800" dirty="0" smtClean="0"/>
                        <a:t>性别</a:t>
                      </a:r>
                      <a:endParaRPr lang="zh-CN" altLang="en-US" sz="2800" dirty="0"/>
                    </a:p>
                  </a:txBody>
                  <a:tcPr/>
                </a:tc>
                <a:tc>
                  <a:txBody>
                    <a:bodyPr/>
                    <a:lstStyle/>
                    <a:p>
                      <a:r>
                        <a:rPr lang="en-US" altLang="zh-CN" sz="2800" dirty="0" smtClean="0"/>
                        <a:t>(1)</a:t>
                      </a:r>
                      <a:r>
                        <a:rPr lang="zh-CN" altLang="en-US" sz="2800" dirty="0" smtClean="0"/>
                        <a:t>女</a:t>
                      </a:r>
                      <a:endParaRPr lang="zh-CN" altLang="en-US" sz="2800" dirty="0"/>
                    </a:p>
                  </a:txBody>
                  <a:tcPr/>
                </a:tc>
                <a:tc>
                  <a:txBody>
                    <a:bodyPr/>
                    <a:lstStyle/>
                    <a:p>
                      <a:r>
                        <a:rPr lang="en-US" altLang="zh-CN" sz="2800" dirty="0" smtClean="0"/>
                        <a:t>(2)</a:t>
                      </a:r>
                      <a:r>
                        <a:rPr lang="zh-CN" altLang="en-US" sz="2800" dirty="0" smtClean="0"/>
                        <a:t>男</a:t>
                      </a:r>
                      <a:endParaRPr lang="zh-CN" altLang="en-US" sz="2800" dirty="0"/>
                    </a:p>
                  </a:txBody>
                  <a:tcPr/>
                </a:tc>
              </a:tr>
              <a:tr h="944880">
                <a:tc>
                  <a:txBody>
                    <a:bodyPr/>
                    <a:lstStyle/>
                    <a:p>
                      <a:r>
                        <a:rPr lang="zh-CN" altLang="en-US" sz="2800" dirty="0" smtClean="0"/>
                        <a:t>年龄</a:t>
                      </a:r>
                      <a:endParaRPr lang="zh-CN" altLang="en-US" sz="2800" dirty="0"/>
                    </a:p>
                  </a:txBody>
                  <a:tcPr/>
                </a:tc>
                <a:tc>
                  <a:txBody>
                    <a:bodyPr/>
                    <a:lstStyle/>
                    <a:p>
                      <a:r>
                        <a:rPr lang="en-US" altLang="zh-CN" sz="2800" dirty="0" smtClean="0"/>
                        <a:t>(3)[20,50]</a:t>
                      </a:r>
                      <a:endParaRPr lang="zh-CN" altLang="en-US" sz="2800" dirty="0"/>
                    </a:p>
                  </a:txBody>
                  <a:tcPr/>
                </a:tc>
                <a:tc>
                  <a:txBody>
                    <a:bodyPr/>
                    <a:lstStyle/>
                    <a:p>
                      <a:r>
                        <a:rPr lang="en-US" altLang="zh-CN" sz="2800" dirty="0" smtClean="0"/>
                        <a:t>(4)&lt;20  </a:t>
                      </a:r>
                      <a:r>
                        <a:rPr lang="zh-CN" altLang="en-US" sz="2800" dirty="0" smtClean="0"/>
                        <a:t>（</a:t>
                      </a:r>
                      <a:r>
                        <a:rPr lang="en-US" altLang="zh-CN" sz="2800" dirty="0" smtClean="0"/>
                        <a:t>7</a:t>
                      </a:r>
                      <a:r>
                        <a:rPr lang="zh-CN" altLang="en-US" sz="2800" dirty="0" smtClean="0"/>
                        <a:t>）</a:t>
                      </a:r>
                      <a:r>
                        <a:rPr lang="en-US" altLang="zh-CN" sz="2800" dirty="0" smtClean="0"/>
                        <a:t>&gt;50</a:t>
                      </a:r>
                      <a:endParaRPr lang="zh-CN" altLang="en-US" sz="2800" dirty="0"/>
                    </a:p>
                  </a:txBody>
                  <a:tcPr/>
                </a:tc>
              </a:tr>
              <a:tr h="518160">
                <a:tc>
                  <a:txBody>
                    <a:bodyPr/>
                    <a:lstStyle/>
                    <a:p>
                      <a:r>
                        <a:rPr lang="zh-CN" altLang="en-US" sz="2800" dirty="0" smtClean="0"/>
                        <a:t>毕业</a:t>
                      </a:r>
                      <a:endParaRPr lang="zh-CN" altLang="en-US" sz="2800" dirty="0"/>
                    </a:p>
                  </a:txBody>
                  <a:tcPr/>
                </a:tc>
                <a:tc>
                  <a:txBody>
                    <a:bodyPr/>
                    <a:lstStyle/>
                    <a:p>
                      <a:r>
                        <a:rPr lang="zh-CN" altLang="en-US" sz="2800" dirty="0" smtClean="0"/>
                        <a:t>（</a:t>
                      </a:r>
                      <a:r>
                        <a:rPr lang="en-US" altLang="zh-CN" sz="2800" dirty="0" smtClean="0"/>
                        <a:t>5</a:t>
                      </a:r>
                      <a:r>
                        <a:rPr lang="zh-CN" altLang="en-US" sz="2800" dirty="0" smtClean="0"/>
                        <a:t>）</a:t>
                      </a:r>
                      <a:r>
                        <a:rPr lang="en-US" altLang="zh-CN" sz="2800" dirty="0" smtClean="0"/>
                        <a:t>&gt;=3</a:t>
                      </a:r>
                      <a:endParaRPr lang="zh-CN" altLang="en-US" sz="2800" dirty="0"/>
                    </a:p>
                  </a:txBody>
                  <a:tcPr/>
                </a:tc>
                <a:tc>
                  <a:txBody>
                    <a:bodyPr/>
                    <a:lstStyle/>
                    <a:p>
                      <a:r>
                        <a:rPr lang="en-US" altLang="zh-CN" sz="2800" dirty="0" smtClean="0"/>
                        <a:t>(6)[0,2]</a:t>
                      </a:r>
                      <a:endParaRPr lang="zh-CN" altLang="en-US" sz="2800" dirty="0"/>
                    </a:p>
                  </a:txBody>
                  <a:tcPr/>
                </a:tc>
              </a:tr>
            </a:tbl>
          </a:graphicData>
        </a:graphic>
      </p:graphicFrame>
      <p:sp>
        <p:nvSpPr>
          <p:cNvPr id="3" name="标题 2"/>
          <p:cNvSpPr>
            <a:spLocks noGrp="1"/>
          </p:cNvSpPr>
          <p:nvPr>
            <p:ph type="title"/>
          </p:nvPr>
        </p:nvSpPr>
        <p:spPr>
          <a:xfrm>
            <a:off x="816864" y="1703070"/>
            <a:ext cx="10871200" cy="990600"/>
          </a:xfrm>
        </p:spPr>
        <p:txBody>
          <a:bodyPr/>
          <a:lstStyle/>
          <a:p>
            <a:pPr eaLnBrk="1" hangingPunct="1">
              <a:lnSpc>
                <a:spcPct val="120000"/>
              </a:lnSpc>
            </a:pPr>
            <a:r>
              <a:rPr lang="zh-CN" altLang="en-US" sz="2800" b="1" dirty="0" smtClean="0">
                <a:solidFill>
                  <a:schemeClr val="tx1"/>
                </a:solidFill>
                <a:latin typeface="Times New Roman" panose="02020603050405020304" pitchFamily="18" charset="0"/>
              </a:rPr>
              <a:t>比如：招服务员 ，看是否给面试资格。</a:t>
            </a:r>
            <a:br>
              <a:rPr lang="en-US" altLang="zh-CN" sz="2800" b="1" dirty="0" smtClean="0">
                <a:solidFill>
                  <a:schemeClr val="tx1"/>
                </a:solidFill>
                <a:latin typeface="Times New Roman" panose="02020603050405020304" pitchFamily="18" charset="0"/>
              </a:rPr>
            </a:br>
            <a:r>
              <a:rPr lang="en-US" altLang="zh-CN" sz="2800" b="1" dirty="0" smtClean="0">
                <a:solidFill>
                  <a:schemeClr val="tx1"/>
                </a:solidFill>
                <a:latin typeface="Times New Roman" panose="02020603050405020304" pitchFamily="18" charset="0"/>
              </a:rPr>
              <a:t>    </a:t>
            </a:r>
            <a:r>
              <a:rPr lang="zh-CN" altLang="en-US" sz="2800" b="1" dirty="0" smtClean="0">
                <a:solidFill>
                  <a:schemeClr val="tx1"/>
                </a:solidFill>
                <a:latin typeface="Times New Roman" panose="02020603050405020304" pitchFamily="18" charset="0"/>
              </a:rPr>
              <a:t>要求：  女     </a:t>
            </a:r>
            <a:r>
              <a:rPr lang="en-US" altLang="zh-CN" sz="2800" b="1" dirty="0" smtClean="0">
                <a:solidFill>
                  <a:schemeClr val="tx1"/>
                </a:solidFill>
                <a:latin typeface="Times New Roman" panose="02020603050405020304" pitchFamily="18" charset="0"/>
              </a:rPr>
              <a:t>20-50   </a:t>
            </a:r>
            <a:r>
              <a:rPr lang="zh-CN" altLang="en-US" sz="2800" b="1" dirty="0" smtClean="0">
                <a:solidFill>
                  <a:schemeClr val="tx1"/>
                </a:solidFill>
                <a:latin typeface="Times New Roman" panose="02020603050405020304" pitchFamily="18" charset="0"/>
              </a:rPr>
              <a:t>大专以上毕业（</a:t>
            </a:r>
            <a:r>
              <a:rPr lang="en-US" altLang="zh-CN" sz="2800" b="1" dirty="0" smtClean="0">
                <a:solidFill>
                  <a:schemeClr val="tx1"/>
                </a:solidFill>
                <a:latin typeface="Times New Roman" panose="02020603050405020304" pitchFamily="18" charset="0"/>
              </a:rPr>
              <a:t>0</a:t>
            </a:r>
            <a:r>
              <a:rPr lang="zh-CN" altLang="en-US" sz="2800" b="1" dirty="0" smtClean="0">
                <a:solidFill>
                  <a:schemeClr val="tx1"/>
                </a:solidFill>
                <a:latin typeface="Times New Roman" panose="02020603050405020304" pitchFamily="18" charset="0"/>
              </a:rPr>
              <a:t>小学，</a:t>
            </a:r>
            <a:r>
              <a:rPr lang="en-US" altLang="zh-CN" sz="2800" b="1" dirty="0" smtClean="0">
                <a:solidFill>
                  <a:schemeClr val="tx1"/>
                </a:solidFill>
                <a:latin typeface="Times New Roman" panose="02020603050405020304" pitchFamily="18" charset="0"/>
              </a:rPr>
              <a:t>1</a:t>
            </a:r>
            <a:r>
              <a:rPr lang="zh-CN" altLang="en-US" sz="2800" b="1" dirty="0" smtClean="0">
                <a:solidFill>
                  <a:schemeClr val="tx1"/>
                </a:solidFill>
                <a:latin typeface="Times New Roman" panose="02020603050405020304" pitchFamily="18" charset="0"/>
              </a:rPr>
              <a:t>代表初中，</a:t>
            </a:r>
            <a:r>
              <a:rPr lang="en-US" altLang="zh-CN" sz="2800" b="1" dirty="0" smtClean="0">
                <a:solidFill>
                  <a:schemeClr val="tx1"/>
                </a:solidFill>
                <a:latin typeface="Times New Roman" panose="02020603050405020304" pitchFamily="18" charset="0"/>
              </a:rPr>
              <a:t>2</a:t>
            </a:r>
            <a:r>
              <a:rPr lang="zh-CN" altLang="en-US" sz="2800" b="1" dirty="0" smtClean="0">
                <a:solidFill>
                  <a:schemeClr val="tx1"/>
                </a:solidFill>
                <a:latin typeface="Times New Roman" panose="02020603050405020304" pitchFamily="18" charset="0"/>
              </a:rPr>
              <a:t>代表高中，</a:t>
            </a:r>
            <a:r>
              <a:rPr lang="en-US" altLang="zh-CN" sz="2800" b="1" dirty="0" smtClean="0">
                <a:solidFill>
                  <a:schemeClr val="tx1"/>
                </a:solidFill>
                <a:latin typeface="Times New Roman" panose="02020603050405020304" pitchFamily="18" charset="0"/>
              </a:rPr>
              <a:t>3</a:t>
            </a:r>
            <a:r>
              <a:rPr lang="zh-CN" altLang="en-US" sz="2800" b="1" dirty="0" smtClean="0">
                <a:solidFill>
                  <a:schemeClr val="tx1"/>
                </a:solidFill>
                <a:latin typeface="Times New Roman" panose="02020603050405020304" pitchFamily="18" charset="0"/>
              </a:rPr>
              <a:t>及以上代表大专以上）。</a:t>
            </a:r>
            <a:endParaRPr lang="zh-CN" altLang="en-US" sz="2800" b="1" dirty="0" smtClean="0">
              <a:solidFill>
                <a:schemeClr val="tx1"/>
              </a:solidFill>
              <a:latin typeface="Times New Roman" panose="02020603050405020304" pitchFamily="18" charset="0"/>
            </a:endParaRPr>
          </a:p>
        </p:txBody>
      </p:sp>
      <p:sp>
        <p:nvSpPr>
          <p:cNvPr id="4" name="内容占位符 3"/>
          <p:cNvSpPr>
            <a:spLocks noGrp="1"/>
          </p:cNvSpPr>
          <p:nvPr>
            <p:ph idx="1"/>
          </p:nvPr>
        </p:nvSpPr>
        <p:spPr>
          <a:xfrm>
            <a:off x="816610" y="2956560"/>
            <a:ext cx="10871200" cy="1879600"/>
          </a:xfrm>
        </p:spPr>
        <p:txBody>
          <a:bodyPr/>
          <a:lstStyle/>
          <a:p>
            <a:r>
              <a:rPr lang="zh-CN" altLang="en-US" dirty="0" smtClean="0"/>
              <a:t>模块结构：</a:t>
            </a:r>
            <a:endParaRPr lang="en-US" altLang="zh-CN" dirty="0" smtClean="0"/>
          </a:p>
          <a:p>
            <a:pPr>
              <a:buNone/>
            </a:pPr>
            <a:r>
              <a:rPr lang="zh-CN" altLang="en-US" dirty="0" smtClean="0"/>
              <a:t>  </a:t>
            </a:r>
            <a:r>
              <a:rPr lang="en-US" altLang="zh-CN" dirty="0" err="1" smtClean="0"/>
              <a:t>int</a:t>
            </a:r>
            <a:r>
              <a:rPr lang="en-US" altLang="zh-CN" dirty="0" smtClean="0"/>
              <a:t> judge</a:t>
            </a:r>
            <a:r>
              <a:rPr lang="zh-CN" altLang="en-US" dirty="0" smtClean="0"/>
              <a:t>（</a:t>
            </a:r>
            <a:r>
              <a:rPr lang="en-US" altLang="zh-CN" dirty="0" smtClean="0"/>
              <a:t>sex</a:t>
            </a:r>
            <a:r>
              <a:rPr lang="zh-CN" altLang="en-US" dirty="0" smtClean="0"/>
              <a:t>，</a:t>
            </a:r>
            <a:r>
              <a:rPr lang="en-US" altLang="zh-CN" dirty="0" smtClean="0"/>
              <a:t>age</a:t>
            </a:r>
            <a:r>
              <a:rPr lang="zh-CN" altLang="en-US" dirty="0" smtClean="0"/>
              <a:t>，</a:t>
            </a:r>
            <a:r>
              <a:rPr lang="en-US" altLang="zh-CN" dirty="0" err="1" smtClean="0"/>
              <a:t>gradu</a:t>
            </a:r>
            <a:r>
              <a:rPr lang="zh-CN" altLang="en-US" dirty="0" smtClean="0"/>
              <a:t>）</a:t>
            </a:r>
            <a:r>
              <a:rPr lang="en-US" altLang="zh-CN" dirty="0" smtClean="0"/>
              <a:t>{</a:t>
            </a:r>
            <a:endParaRPr lang="en-US" altLang="zh-CN" dirty="0" smtClean="0"/>
          </a:p>
          <a:p>
            <a:pPr>
              <a:buNone/>
            </a:pP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5540" y="188640"/>
            <a:ext cx="8229600" cy="4530725"/>
          </a:xfrm>
        </p:spPr>
        <p:txBody>
          <a:bodyPr/>
          <a:lstStyle/>
          <a:p>
            <a:r>
              <a:rPr lang="zh-CN" altLang="en-US" b="1" dirty="0" smtClean="0"/>
              <a:t>合理的测试方案</a:t>
            </a:r>
            <a:endParaRPr lang="zh-CN" altLang="en-US" b="1" dirty="0"/>
          </a:p>
        </p:txBody>
      </p:sp>
      <p:graphicFrame>
        <p:nvGraphicFramePr>
          <p:cNvPr id="4" name="表格 3"/>
          <p:cNvGraphicFramePr>
            <a:graphicFrameLocks noGrp="1"/>
          </p:cNvGraphicFramePr>
          <p:nvPr/>
        </p:nvGraphicFramePr>
        <p:xfrm>
          <a:off x="1910535" y="683695"/>
          <a:ext cx="8190865" cy="3962400"/>
        </p:xfrm>
        <a:graphic>
          <a:graphicData uri="http://schemas.openxmlformats.org/drawingml/2006/table">
            <a:tbl>
              <a:tblPr firstRow="1" bandRow="1">
                <a:tableStyleId>{00A15C55-8517-42AA-B614-E9B94910E393}</a:tableStyleId>
              </a:tblPr>
              <a:tblGrid>
                <a:gridCol w="2295525"/>
                <a:gridCol w="2430145"/>
                <a:gridCol w="1755140"/>
                <a:gridCol w="1710055"/>
              </a:tblGrid>
              <a:tr h="370840">
                <a:tc>
                  <a:txBody>
                    <a:bodyPr/>
                    <a:lstStyle/>
                    <a:p>
                      <a:endParaRPr lang="zh-CN" altLang="en-US" sz="2800" b="1" dirty="0"/>
                    </a:p>
                  </a:txBody>
                  <a:tcPr/>
                </a:tc>
                <a:tc>
                  <a:txBody>
                    <a:bodyPr/>
                    <a:lstStyle/>
                    <a:p>
                      <a:r>
                        <a:rPr lang="zh-CN" altLang="en-US" sz="2800" b="1" dirty="0" smtClean="0"/>
                        <a:t>输入数据</a:t>
                      </a:r>
                      <a:endParaRPr lang="zh-CN" altLang="en-US" sz="2800" b="1" dirty="0"/>
                    </a:p>
                  </a:txBody>
                  <a:tcPr/>
                </a:tc>
                <a:tc>
                  <a:txBody>
                    <a:bodyPr/>
                    <a:lstStyle/>
                    <a:p>
                      <a:r>
                        <a:rPr lang="zh-CN" altLang="en-US" sz="2800" b="1" dirty="0" smtClean="0"/>
                        <a:t>预期结果</a:t>
                      </a:r>
                      <a:endParaRPr lang="zh-CN" altLang="en-US" sz="2800" b="1" dirty="0"/>
                    </a:p>
                  </a:txBody>
                  <a:tcPr/>
                </a:tc>
                <a:tc>
                  <a:txBody>
                    <a:bodyPr/>
                    <a:lstStyle/>
                    <a:p>
                      <a:r>
                        <a:rPr lang="zh-CN" altLang="en-US" sz="2800" b="1" dirty="0" smtClean="0"/>
                        <a:t>实际结果</a:t>
                      </a:r>
                      <a:endParaRPr lang="zh-CN" altLang="en-US" sz="2800" b="1" dirty="0"/>
                    </a:p>
                  </a:txBody>
                  <a:tcPr/>
                </a:tc>
              </a:tr>
              <a:tr h="370840">
                <a:tc>
                  <a:txBody>
                    <a:bodyPr/>
                    <a:lstStyle/>
                    <a:p>
                      <a:r>
                        <a:rPr lang="en-US" altLang="zh-CN" sz="2800" b="1" dirty="0" smtClean="0"/>
                        <a:t>&lt;1&gt;</a:t>
                      </a:r>
                      <a:r>
                        <a:rPr lang="zh-CN" altLang="en-US" sz="2800" b="1" dirty="0" smtClean="0"/>
                        <a:t>覆盖所有有效等价类（</a:t>
                      </a:r>
                      <a:r>
                        <a:rPr lang="en-US" altLang="zh-CN" sz="2800" b="1" dirty="0" smtClean="0"/>
                        <a:t>1</a:t>
                      </a:r>
                      <a:r>
                        <a:rPr lang="zh-CN" altLang="en-US" sz="2800" b="1" dirty="0" smtClean="0"/>
                        <a:t>，</a:t>
                      </a:r>
                      <a:r>
                        <a:rPr lang="en-US" altLang="zh-CN" sz="2800" b="1" dirty="0" smtClean="0"/>
                        <a:t>3</a:t>
                      </a:r>
                      <a:r>
                        <a:rPr lang="zh-CN" altLang="en-US" sz="2800" b="1" dirty="0" smtClean="0"/>
                        <a:t>，</a:t>
                      </a:r>
                      <a:r>
                        <a:rPr lang="en-US" altLang="zh-CN" sz="2800" b="1" dirty="0" smtClean="0"/>
                        <a:t>5</a:t>
                      </a:r>
                      <a:r>
                        <a:rPr lang="zh-CN" altLang="en-US" sz="2800" b="1" dirty="0" smtClean="0"/>
                        <a:t>）</a:t>
                      </a:r>
                      <a:endParaRPr lang="zh-CN" altLang="en-US" sz="2800" b="1" dirty="0"/>
                    </a:p>
                  </a:txBody>
                  <a:tcPr/>
                </a:tc>
                <a:tc>
                  <a:txBody>
                    <a:bodyPr/>
                    <a:lstStyle/>
                    <a:p>
                      <a:r>
                        <a:rPr lang="zh-CN" altLang="en-US" sz="2800" b="1" dirty="0" smtClean="0"/>
                        <a:t>女，</a:t>
                      </a:r>
                      <a:r>
                        <a:rPr lang="en-US" altLang="zh-CN" sz="2800" b="1" dirty="0" smtClean="0"/>
                        <a:t>25</a:t>
                      </a:r>
                      <a:r>
                        <a:rPr lang="zh-CN" altLang="en-US" sz="2800" b="1" dirty="0" smtClean="0"/>
                        <a:t>，</a:t>
                      </a:r>
                      <a:r>
                        <a:rPr lang="en-US" altLang="zh-CN" sz="2800" b="1" dirty="0" smtClean="0"/>
                        <a:t>3</a:t>
                      </a:r>
                      <a:endParaRPr lang="zh-CN" altLang="en-US" sz="2800" b="1" dirty="0"/>
                    </a:p>
                  </a:txBody>
                  <a:tcPr/>
                </a:tc>
                <a:tc>
                  <a:txBody>
                    <a:bodyPr/>
                    <a:lstStyle/>
                    <a:p>
                      <a:r>
                        <a:rPr lang="en-US" altLang="zh-CN" sz="2800" b="1" dirty="0" smtClean="0"/>
                        <a:t>1</a:t>
                      </a:r>
                      <a:endParaRPr lang="zh-CN" altLang="en-US" sz="2800" b="1" dirty="0"/>
                    </a:p>
                  </a:txBody>
                  <a:tcPr/>
                </a:tc>
                <a:tc>
                  <a:txBody>
                    <a:bodyPr/>
                    <a:lstStyle/>
                    <a:p>
                      <a:endParaRPr lang="zh-CN" altLang="en-US" sz="2800" b="1"/>
                    </a:p>
                  </a:txBody>
                  <a:tcPr/>
                </a:tc>
              </a:tr>
              <a:tr h="370840">
                <a:tc>
                  <a:txBody>
                    <a:bodyPr/>
                    <a:lstStyle/>
                    <a:p>
                      <a:r>
                        <a:rPr lang="en-US" altLang="zh-CN" sz="2800" b="1" dirty="0" smtClean="0"/>
                        <a:t>&lt;2&gt;</a:t>
                      </a:r>
                      <a:r>
                        <a:rPr lang="zh-CN" altLang="en-US" sz="2800" b="1" dirty="0" smtClean="0"/>
                        <a:t>覆盖</a:t>
                      </a:r>
                      <a:r>
                        <a:rPr lang="en-US" altLang="zh-CN" sz="2800" b="1" dirty="0" smtClean="0"/>
                        <a:t>2</a:t>
                      </a:r>
                      <a:endParaRPr lang="zh-CN" altLang="en-US" sz="2800" b="1" dirty="0"/>
                    </a:p>
                  </a:txBody>
                  <a:tcPr/>
                </a:tc>
                <a:tc>
                  <a:txBody>
                    <a:bodyPr/>
                    <a:lstStyle/>
                    <a:p>
                      <a:r>
                        <a:rPr lang="zh-CN" altLang="en-US" sz="2800" b="1" dirty="0" smtClean="0"/>
                        <a:t>男 ，</a:t>
                      </a:r>
                      <a:r>
                        <a:rPr lang="en-US" altLang="zh-CN" sz="2800" b="1" dirty="0" smtClean="0"/>
                        <a:t>25</a:t>
                      </a:r>
                      <a:r>
                        <a:rPr lang="zh-CN" altLang="en-US" sz="2800" b="1" dirty="0" smtClean="0"/>
                        <a:t>，</a:t>
                      </a:r>
                      <a:r>
                        <a:rPr lang="en-US" altLang="zh-CN" sz="2800" b="1" dirty="0" smtClean="0"/>
                        <a:t>3</a:t>
                      </a:r>
                      <a:endParaRPr lang="zh-CN" altLang="en-US" sz="2800" b="1" dirty="0"/>
                    </a:p>
                  </a:txBody>
                  <a:tcPr/>
                </a:tc>
                <a:tc>
                  <a:txBody>
                    <a:bodyPr/>
                    <a:lstStyle/>
                    <a:p>
                      <a:r>
                        <a:rPr lang="en-US" altLang="zh-CN" sz="2800" b="1" dirty="0" smtClean="0"/>
                        <a:t>0</a:t>
                      </a:r>
                      <a:endParaRPr lang="zh-CN" altLang="en-US" sz="2800" b="1" dirty="0"/>
                    </a:p>
                  </a:txBody>
                  <a:tcPr/>
                </a:tc>
                <a:tc>
                  <a:txBody>
                    <a:bodyPr/>
                    <a:lstStyle/>
                    <a:p>
                      <a:endParaRPr lang="zh-CN" altLang="en-US" sz="2800" b="1"/>
                    </a:p>
                  </a:txBody>
                  <a:tcPr/>
                </a:tc>
              </a:tr>
              <a:tr h="370840">
                <a:tc>
                  <a:txBody>
                    <a:bodyPr/>
                    <a:lstStyle/>
                    <a:p>
                      <a:r>
                        <a:rPr lang="en-US" altLang="zh-CN" sz="2800" b="1" dirty="0" smtClean="0"/>
                        <a:t>&lt;3&gt;</a:t>
                      </a:r>
                      <a:r>
                        <a:rPr lang="zh-CN" altLang="en-US" sz="2800" b="1" dirty="0" smtClean="0"/>
                        <a:t>覆盖</a:t>
                      </a:r>
                      <a:r>
                        <a:rPr lang="en-US" altLang="zh-CN" sz="2800" b="1" dirty="0" smtClean="0"/>
                        <a:t>4</a:t>
                      </a:r>
                      <a:endParaRPr lang="zh-CN" altLang="en-US" sz="2800" b="1" dirty="0"/>
                    </a:p>
                  </a:txBody>
                  <a:tcPr/>
                </a:tc>
                <a:tc>
                  <a:txBody>
                    <a:bodyPr/>
                    <a:lstStyle/>
                    <a:p>
                      <a:r>
                        <a:rPr lang="zh-CN" altLang="en-US" sz="2800" b="1" dirty="0" smtClean="0"/>
                        <a:t>女，</a:t>
                      </a:r>
                      <a:r>
                        <a:rPr lang="en-US" altLang="zh-CN" sz="2800" b="1" dirty="0" smtClean="0"/>
                        <a:t>18</a:t>
                      </a:r>
                      <a:r>
                        <a:rPr lang="zh-CN" altLang="en-US" sz="2800" b="1" dirty="0" smtClean="0"/>
                        <a:t>，</a:t>
                      </a:r>
                      <a:r>
                        <a:rPr lang="en-US" altLang="zh-CN" sz="2800" b="1" dirty="0" smtClean="0"/>
                        <a:t>3</a:t>
                      </a:r>
                      <a:endParaRPr lang="zh-CN" altLang="en-US" sz="2800" b="1" dirty="0"/>
                    </a:p>
                  </a:txBody>
                  <a:tcPr/>
                </a:tc>
                <a:tc>
                  <a:txBody>
                    <a:bodyPr/>
                    <a:lstStyle/>
                    <a:p>
                      <a:r>
                        <a:rPr lang="en-US" altLang="zh-CN" sz="2800" b="1" dirty="0" smtClean="0"/>
                        <a:t>0</a:t>
                      </a:r>
                      <a:endParaRPr lang="zh-CN" altLang="en-US" sz="2800" b="1" dirty="0"/>
                    </a:p>
                  </a:txBody>
                  <a:tcPr/>
                </a:tc>
                <a:tc>
                  <a:txBody>
                    <a:bodyPr/>
                    <a:lstStyle/>
                    <a:p>
                      <a:endParaRPr lang="zh-CN" altLang="en-US" sz="2800" b="1"/>
                    </a:p>
                  </a:txBody>
                  <a:tcPr/>
                </a:tc>
              </a:tr>
              <a:tr h="370840">
                <a:tc>
                  <a:txBody>
                    <a:bodyPr/>
                    <a:lstStyle/>
                    <a:p>
                      <a:r>
                        <a:rPr lang="en-US" altLang="zh-CN" sz="2800" b="1" dirty="0" smtClean="0"/>
                        <a:t>&lt;4&gt;</a:t>
                      </a:r>
                      <a:r>
                        <a:rPr lang="en-US" altLang="zh-CN" sz="2800" b="1" baseline="0" dirty="0" smtClean="0"/>
                        <a:t> </a:t>
                      </a:r>
                      <a:r>
                        <a:rPr lang="zh-CN" altLang="en-US" sz="2800" b="1" baseline="0" dirty="0" smtClean="0"/>
                        <a:t>覆盖</a:t>
                      </a:r>
                      <a:r>
                        <a:rPr lang="en-US" altLang="zh-CN" sz="2800" b="1" baseline="0" dirty="0" smtClean="0"/>
                        <a:t>7</a:t>
                      </a:r>
                      <a:endParaRPr lang="zh-CN" altLang="en-US" sz="2800" b="1" dirty="0"/>
                    </a:p>
                  </a:txBody>
                  <a:tcPr/>
                </a:tc>
                <a:tc>
                  <a:txBody>
                    <a:bodyPr/>
                    <a:lstStyle/>
                    <a:p>
                      <a:r>
                        <a:rPr lang="zh-CN" altLang="en-US" sz="2800" b="1" dirty="0" smtClean="0"/>
                        <a:t>女 ，</a:t>
                      </a:r>
                      <a:r>
                        <a:rPr lang="en-US" altLang="zh-CN" sz="2800" b="1" dirty="0" smtClean="0"/>
                        <a:t>55</a:t>
                      </a:r>
                      <a:r>
                        <a:rPr lang="zh-CN" altLang="en-US" sz="2800" b="1" dirty="0" smtClean="0"/>
                        <a:t> ，</a:t>
                      </a:r>
                      <a:r>
                        <a:rPr lang="en-US" altLang="zh-CN" sz="2800" b="1" dirty="0" smtClean="0"/>
                        <a:t>3</a:t>
                      </a:r>
                      <a:endParaRPr lang="zh-CN" altLang="en-US" sz="2800" b="1" dirty="0"/>
                    </a:p>
                  </a:txBody>
                  <a:tcPr/>
                </a:tc>
                <a:tc>
                  <a:txBody>
                    <a:bodyPr/>
                    <a:lstStyle/>
                    <a:p>
                      <a:r>
                        <a:rPr lang="en-US" altLang="zh-CN" sz="2800" b="1" dirty="0" smtClean="0"/>
                        <a:t>0</a:t>
                      </a:r>
                      <a:endParaRPr lang="zh-CN" altLang="en-US" sz="2800" b="1" dirty="0"/>
                    </a:p>
                  </a:txBody>
                  <a:tcPr/>
                </a:tc>
                <a:tc>
                  <a:txBody>
                    <a:bodyPr/>
                    <a:lstStyle/>
                    <a:p>
                      <a:endParaRPr lang="zh-CN" altLang="en-US" sz="2800" b="1" dirty="0"/>
                    </a:p>
                  </a:txBody>
                  <a:tcPr/>
                </a:tc>
              </a:tr>
              <a:tr h="370840">
                <a:tc>
                  <a:txBody>
                    <a:bodyPr/>
                    <a:lstStyle/>
                    <a:p>
                      <a:r>
                        <a:rPr lang="en-US" altLang="zh-CN" sz="2800" b="1" dirty="0" smtClean="0"/>
                        <a:t>&lt;5&gt;</a:t>
                      </a:r>
                      <a:r>
                        <a:rPr lang="zh-CN" altLang="en-US" sz="2800" b="1" dirty="0" smtClean="0"/>
                        <a:t>覆盖</a:t>
                      </a:r>
                      <a:r>
                        <a:rPr lang="en-US" altLang="zh-CN" sz="2800" b="1" dirty="0" smtClean="0"/>
                        <a:t>6</a:t>
                      </a:r>
                      <a:endParaRPr lang="zh-CN" altLang="en-US" sz="2800" b="1" dirty="0"/>
                    </a:p>
                  </a:txBody>
                  <a:tcPr/>
                </a:tc>
                <a:tc>
                  <a:txBody>
                    <a:bodyPr/>
                    <a:lstStyle/>
                    <a:p>
                      <a:r>
                        <a:rPr lang="zh-CN" altLang="en-US" sz="2800" b="1" dirty="0" smtClean="0"/>
                        <a:t>女   ， </a:t>
                      </a:r>
                      <a:r>
                        <a:rPr lang="en-US" altLang="zh-CN" sz="2800" b="1" dirty="0" smtClean="0"/>
                        <a:t>25</a:t>
                      </a:r>
                      <a:r>
                        <a:rPr lang="zh-CN" altLang="en-US" sz="2800" b="1" dirty="0" smtClean="0"/>
                        <a:t>，</a:t>
                      </a:r>
                      <a:r>
                        <a:rPr lang="en-US" altLang="zh-CN" sz="2800" b="1" dirty="0" smtClean="0"/>
                        <a:t>1</a:t>
                      </a:r>
                      <a:endParaRPr lang="zh-CN" altLang="en-US" sz="2800" b="1" dirty="0"/>
                    </a:p>
                  </a:txBody>
                  <a:tcPr/>
                </a:tc>
                <a:tc>
                  <a:txBody>
                    <a:bodyPr/>
                    <a:lstStyle/>
                    <a:p>
                      <a:r>
                        <a:rPr lang="en-US" altLang="zh-CN" sz="2800" b="1" dirty="0" smtClean="0"/>
                        <a:t>0</a:t>
                      </a:r>
                      <a:endParaRPr lang="zh-CN" altLang="en-US" sz="2800" b="1" dirty="0"/>
                    </a:p>
                  </a:txBody>
                  <a:tcPr/>
                </a:tc>
                <a:tc>
                  <a:txBody>
                    <a:bodyPr/>
                    <a:lstStyle/>
                    <a:p>
                      <a:endParaRPr lang="zh-CN" altLang="en-US" sz="2800" b="1" dirty="0"/>
                    </a:p>
                  </a:txBody>
                  <a:tcPr/>
                </a:tc>
              </a:tr>
            </a:tbl>
          </a:graphicData>
        </a:graphic>
      </p:graphicFrame>
      <p:graphicFrame>
        <p:nvGraphicFramePr>
          <p:cNvPr id="5" name="表格 4"/>
          <p:cNvGraphicFramePr>
            <a:graphicFrameLocks noGrp="1"/>
          </p:cNvGraphicFramePr>
          <p:nvPr>
            <p:custDataLst>
              <p:tags r:id="rId1"/>
            </p:custDataLst>
          </p:nvPr>
        </p:nvGraphicFramePr>
        <p:xfrm>
          <a:off x="1955540" y="4785360"/>
          <a:ext cx="7541895" cy="2072640"/>
        </p:xfrm>
        <a:graphic>
          <a:graphicData uri="http://schemas.openxmlformats.org/drawingml/2006/table">
            <a:tbl>
              <a:tblPr firstRow="1" bandRow="1">
                <a:tableStyleId>{00A15C55-8517-42AA-B614-E9B94910E393}</a:tableStyleId>
              </a:tblPr>
              <a:tblGrid>
                <a:gridCol w="1209675"/>
                <a:gridCol w="2153285"/>
                <a:gridCol w="4178935"/>
              </a:tblGrid>
              <a:tr h="0">
                <a:tc>
                  <a:txBody>
                    <a:bodyPr/>
                    <a:lstStyle/>
                    <a:p>
                      <a:r>
                        <a:rPr lang="zh-CN" altLang="en-US" sz="2800" b="1" dirty="0" smtClean="0"/>
                        <a:t>条件</a:t>
                      </a:r>
                      <a:endParaRPr lang="zh-CN" altLang="en-US" sz="2800" b="1" dirty="0"/>
                    </a:p>
                  </a:txBody>
                  <a:tcPr/>
                </a:tc>
                <a:tc>
                  <a:txBody>
                    <a:bodyPr/>
                    <a:lstStyle/>
                    <a:p>
                      <a:r>
                        <a:rPr lang="zh-CN" altLang="en-US" sz="2800" b="1" dirty="0" smtClean="0"/>
                        <a:t>有效等价类</a:t>
                      </a:r>
                      <a:endParaRPr lang="zh-CN" altLang="en-US" sz="2800" b="1" dirty="0"/>
                    </a:p>
                  </a:txBody>
                  <a:tcPr/>
                </a:tc>
                <a:tc>
                  <a:txBody>
                    <a:bodyPr/>
                    <a:lstStyle/>
                    <a:p>
                      <a:r>
                        <a:rPr lang="zh-CN" altLang="en-US" sz="2800" b="1" dirty="0" smtClean="0"/>
                        <a:t>无效等价类</a:t>
                      </a:r>
                      <a:endParaRPr lang="zh-CN" altLang="en-US" sz="2800" b="1" dirty="0"/>
                    </a:p>
                  </a:txBody>
                  <a:tcPr/>
                </a:tc>
              </a:tr>
              <a:tr h="370840">
                <a:tc>
                  <a:txBody>
                    <a:bodyPr/>
                    <a:lstStyle/>
                    <a:p>
                      <a:r>
                        <a:rPr lang="zh-CN" altLang="en-US" sz="2800" b="1" dirty="0" smtClean="0"/>
                        <a:t>性别</a:t>
                      </a:r>
                      <a:endParaRPr lang="zh-CN" altLang="en-US" sz="2800" b="1" dirty="0"/>
                    </a:p>
                  </a:txBody>
                  <a:tcPr/>
                </a:tc>
                <a:tc>
                  <a:txBody>
                    <a:bodyPr/>
                    <a:lstStyle/>
                    <a:p>
                      <a:r>
                        <a:rPr lang="en-US" altLang="zh-CN" sz="2800" b="1" dirty="0" smtClean="0"/>
                        <a:t>(1)</a:t>
                      </a:r>
                      <a:r>
                        <a:rPr lang="zh-CN" altLang="en-US" sz="2800" b="1" dirty="0" smtClean="0"/>
                        <a:t>女</a:t>
                      </a:r>
                      <a:endParaRPr lang="zh-CN" altLang="en-US" sz="2800" b="1" dirty="0"/>
                    </a:p>
                  </a:txBody>
                  <a:tcPr/>
                </a:tc>
                <a:tc>
                  <a:txBody>
                    <a:bodyPr/>
                    <a:lstStyle/>
                    <a:p>
                      <a:r>
                        <a:rPr lang="en-US" altLang="zh-CN" sz="2800" b="1" dirty="0" smtClean="0"/>
                        <a:t>(2)</a:t>
                      </a:r>
                      <a:r>
                        <a:rPr lang="zh-CN" altLang="en-US" sz="2800" b="1" dirty="0" smtClean="0"/>
                        <a:t>男</a:t>
                      </a:r>
                      <a:endParaRPr lang="zh-CN" altLang="en-US" sz="2800" b="1" dirty="0"/>
                    </a:p>
                  </a:txBody>
                  <a:tcPr/>
                </a:tc>
              </a:tr>
              <a:tr h="370840">
                <a:tc>
                  <a:txBody>
                    <a:bodyPr/>
                    <a:lstStyle/>
                    <a:p>
                      <a:r>
                        <a:rPr lang="zh-CN" altLang="en-US" sz="2800" b="1" dirty="0" smtClean="0"/>
                        <a:t>年龄</a:t>
                      </a:r>
                      <a:endParaRPr lang="zh-CN" altLang="en-US" sz="2800" b="1" dirty="0"/>
                    </a:p>
                  </a:txBody>
                  <a:tcPr/>
                </a:tc>
                <a:tc>
                  <a:txBody>
                    <a:bodyPr/>
                    <a:lstStyle/>
                    <a:p>
                      <a:r>
                        <a:rPr lang="en-US" altLang="zh-CN" sz="2800" b="1" dirty="0" smtClean="0"/>
                        <a:t>(3)[20,50]</a:t>
                      </a:r>
                      <a:endParaRPr lang="zh-CN" altLang="en-US" sz="2800" b="1" dirty="0"/>
                    </a:p>
                  </a:txBody>
                  <a:tcPr/>
                </a:tc>
                <a:tc>
                  <a:txBody>
                    <a:bodyPr/>
                    <a:lstStyle/>
                    <a:p>
                      <a:r>
                        <a:rPr lang="en-US" altLang="zh-CN" sz="2800" b="1" dirty="0" smtClean="0"/>
                        <a:t>(4)&lt;20  </a:t>
                      </a:r>
                      <a:r>
                        <a:rPr lang="zh-CN" altLang="en-US" sz="2800" b="1" dirty="0" smtClean="0"/>
                        <a:t>（</a:t>
                      </a:r>
                      <a:r>
                        <a:rPr lang="en-US" altLang="zh-CN" sz="2800" b="1" dirty="0" smtClean="0"/>
                        <a:t>7</a:t>
                      </a:r>
                      <a:r>
                        <a:rPr lang="zh-CN" altLang="en-US" sz="2800" b="1" dirty="0" smtClean="0"/>
                        <a:t>）</a:t>
                      </a:r>
                      <a:r>
                        <a:rPr lang="en-US" altLang="zh-CN" sz="2800" b="1" dirty="0" smtClean="0"/>
                        <a:t>&gt;50</a:t>
                      </a:r>
                      <a:endParaRPr lang="zh-CN" altLang="en-US" sz="2800" b="1" dirty="0"/>
                    </a:p>
                  </a:txBody>
                  <a:tcPr/>
                </a:tc>
              </a:tr>
              <a:tr h="370840">
                <a:tc>
                  <a:txBody>
                    <a:bodyPr/>
                    <a:lstStyle/>
                    <a:p>
                      <a:r>
                        <a:rPr lang="zh-CN" altLang="en-US" sz="2800" b="1" dirty="0" smtClean="0"/>
                        <a:t>毕业</a:t>
                      </a:r>
                      <a:endParaRPr lang="zh-CN" altLang="en-US" sz="2800" b="1" dirty="0"/>
                    </a:p>
                  </a:txBody>
                  <a:tcPr/>
                </a:tc>
                <a:tc>
                  <a:txBody>
                    <a:bodyPr/>
                    <a:lstStyle/>
                    <a:p>
                      <a:r>
                        <a:rPr lang="zh-CN" altLang="en-US" sz="2800" b="1" dirty="0" smtClean="0"/>
                        <a:t>（</a:t>
                      </a:r>
                      <a:r>
                        <a:rPr lang="en-US" altLang="zh-CN" sz="2800" b="1" dirty="0" smtClean="0"/>
                        <a:t>5</a:t>
                      </a:r>
                      <a:r>
                        <a:rPr lang="zh-CN" altLang="en-US" sz="2800" b="1" dirty="0" smtClean="0"/>
                        <a:t>）</a:t>
                      </a:r>
                      <a:r>
                        <a:rPr lang="en-US" altLang="zh-CN" sz="2800" b="1" dirty="0" smtClean="0"/>
                        <a:t>&gt;=3</a:t>
                      </a:r>
                      <a:endParaRPr lang="zh-CN" altLang="en-US" sz="2800" b="1" dirty="0"/>
                    </a:p>
                  </a:txBody>
                  <a:tcPr/>
                </a:tc>
                <a:tc>
                  <a:txBody>
                    <a:bodyPr/>
                    <a:lstStyle/>
                    <a:p>
                      <a:r>
                        <a:rPr lang="en-US" altLang="zh-CN" sz="2800" b="1" dirty="0" smtClean="0"/>
                        <a:t>(6)[0,3)</a:t>
                      </a:r>
                      <a:endParaRPr lang="zh-CN" altLang="en-US" sz="2800" b="1"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p:cNvSpPr txBox="1">
            <a:spLocks noGrp="1"/>
          </p:cNvSpPr>
          <p:nvPr>
            <p:ph type="ftr" sz="quarter" idx="11"/>
          </p:nvPr>
        </p:nvSpPr>
        <p:spPr>
          <a:xfrm>
            <a:off x="7620000" y="6248400"/>
            <a:ext cx="2667000" cy="365125"/>
          </a:xfrm>
          <a:noFill/>
          <a:ln>
            <a:noFill/>
          </a:ln>
        </p:spPr>
        <p:txBody>
          <a:bodyPr anchor="ctr"/>
          <a:lstStyle/>
          <a:p>
            <a:pPr marL="0" indent="0" eaLnBrk="1" hangingPunct="1">
              <a:spcBef>
                <a:spcPct val="0"/>
              </a:spcBef>
              <a:buClrTx/>
              <a:buSzTx/>
              <a:buFontTx/>
              <a:buNone/>
            </a:pPr>
            <a:r>
              <a:rPr lang="en-US" altLang="zh-CN" sz="1400" dirty="0">
                <a:solidFill>
                  <a:schemeClr val="tx2"/>
                </a:solidFill>
                <a:latin typeface="Arial Narrow" panose="020B0606020202030204" pitchFamily="34" charset="0"/>
                <a:ea typeface="宋体" panose="02010600030101010101" pitchFamily="2" charset="-122"/>
              </a:rPr>
              <a:t> chapter__7</a:t>
            </a:r>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16387" name="Rectangle 2"/>
          <p:cNvSpPr>
            <a:spLocks noGrp="1"/>
          </p:cNvSpPr>
          <p:nvPr>
            <p:ph type="title"/>
          </p:nvPr>
        </p:nvSpPr>
        <p:spPr>
          <a:xfrm>
            <a:off x="799719" y="351155"/>
            <a:ext cx="10871200" cy="990600"/>
          </a:xfrm>
        </p:spPr>
        <p:txBody>
          <a:bodyPr vert="horz" wrap="square" lIns="91440" tIns="45720" rIns="91440" bIns="45720" anchor="t"/>
          <a:lstStyle/>
          <a:p>
            <a:r>
              <a:rPr lang="en-US" altLang="zh-CN" sz="4000" b="1" dirty="0">
                <a:latin typeface="仿宋" panose="02010609060101010101" charset="-122"/>
                <a:ea typeface="仿宋" panose="02010609060101010101" charset="-122"/>
                <a:cs typeface="仿宋" panose="02010609060101010101" charset="-122"/>
              </a:rPr>
              <a:t>6.1</a:t>
            </a:r>
            <a:r>
              <a:rPr lang="zh-CN" altLang="en-US" sz="4000" b="1" dirty="0">
                <a:latin typeface="仿宋" panose="02010609060101010101" charset="-122"/>
                <a:ea typeface="仿宋" panose="02010609060101010101" charset="-122"/>
                <a:cs typeface="仿宋" panose="02010609060101010101" charset="-122"/>
              </a:rPr>
              <a:t>软件测试概述（</a:t>
            </a:r>
            <a:r>
              <a:rPr lang="en-US" altLang="zh-CN" sz="4000" b="1" dirty="0">
                <a:latin typeface="仿宋" panose="02010609060101010101" charset="-122"/>
                <a:ea typeface="仿宋" panose="02010609060101010101" charset="-122"/>
                <a:cs typeface="仿宋" panose="02010609060101010101" charset="-122"/>
              </a:rPr>
              <a:t>P213</a:t>
            </a:r>
            <a:r>
              <a:rPr lang="zh-CN" altLang="en-US" sz="4000" b="1" dirty="0">
                <a:latin typeface="仿宋" panose="02010609060101010101" charset="-122"/>
                <a:ea typeface="仿宋" panose="02010609060101010101" charset="-122"/>
                <a:cs typeface="仿宋" panose="02010609060101010101" charset="-122"/>
              </a:rPr>
              <a:t>）</a:t>
            </a:r>
            <a:br>
              <a:rPr lang="zh-CN" altLang="en-US" sz="4000" b="1" dirty="0">
                <a:latin typeface="仿宋" panose="02010609060101010101" charset="-122"/>
                <a:ea typeface="仿宋" panose="02010609060101010101" charset="-122"/>
                <a:cs typeface="仿宋" panose="02010609060101010101" charset="-122"/>
              </a:rPr>
            </a:br>
            <a:r>
              <a:rPr lang="en-US" altLang="zh-CN" sz="4000" b="1" dirty="0">
                <a:latin typeface="仿宋" panose="02010609060101010101" charset="-122"/>
                <a:ea typeface="仿宋" panose="02010609060101010101" charset="-122"/>
                <a:cs typeface="仿宋" panose="02010609060101010101" charset="-122"/>
              </a:rPr>
              <a:t>6.1.1 </a:t>
            </a:r>
            <a:r>
              <a:rPr lang="zh-CN" altLang="en-US" sz="4000" b="1" dirty="0">
                <a:latin typeface="仿宋" panose="02010609060101010101" charset="-122"/>
                <a:ea typeface="仿宋" panose="02010609060101010101" charset="-122"/>
                <a:cs typeface="仿宋" panose="02010609060101010101" charset="-122"/>
              </a:rPr>
              <a:t>软件测试的目标（</a:t>
            </a:r>
            <a:r>
              <a:rPr lang="en-US" altLang="zh-CN" sz="4000" b="1" dirty="0">
                <a:latin typeface="仿宋" panose="02010609060101010101" charset="-122"/>
                <a:ea typeface="仿宋" panose="02010609060101010101" charset="-122"/>
                <a:cs typeface="仿宋" panose="02010609060101010101" charset="-122"/>
              </a:rPr>
              <a:t>P214</a:t>
            </a:r>
            <a:r>
              <a:rPr lang="zh-CN" altLang="en-US" sz="4000" b="1" dirty="0">
                <a:latin typeface="仿宋" panose="02010609060101010101" charset="-122"/>
                <a:ea typeface="仿宋" panose="02010609060101010101" charset="-122"/>
                <a:cs typeface="仿宋" panose="02010609060101010101" charset="-122"/>
              </a:rPr>
              <a:t>）</a:t>
            </a:r>
            <a:r>
              <a:rPr lang="zh-CN" altLang="en-US" dirty="0"/>
              <a:t> </a:t>
            </a:r>
            <a:endParaRPr lang="zh-CN" altLang="en-US" dirty="0"/>
          </a:p>
        </p:txBody>
      </p:sp>
      <p:sp>
        <p:nvSpPr>
          <p:cNvPr id="813059" name="Rectangle 3"/>
          <p:cNvSpPr>
            <a:spLocks noGrp="1"/>
          </p:cNvSpPr>
          <p:nvPr>
            <p:ph sz="quarter" idx="1"/>
          </p:nvPr>
        </p:nvSpPr>
        <p:spPr>
          <a:xfrm>
            <a:off x="889635" y="1677035"/>
            <a:ext cx="9397365" cy="3175000"/>
          </a:xfrm>
        </p:spPr>
        <p:txBody>
          <a:bodyPr vert="horz" wrap="square" lIns="91440" tIns="45720" rIns="91440" bIns="45720" anchor="t"/>
          <a:lstStyle/>
          <a:p>
            <a:pPr marL="0" indent="0" eaLnBrk="1" hangingPunct="1">
              <a:lnSpc>
                <a:spcPct val="150000"/>
              </a:lnSpc>
            </a:pPr>
            <a:r>
              <a:rPr lang="zh-CN" altLang="en-US" sz="3200" b="1" dirty="0" smtClean="0">
                <a:solidFill>
                  <a:srgbClr val="0033CC"/>
                </a:solidFill>
                <a:latin typeface="Times New Roman" panose="02020603050405020304" pitchFamily="18" charset="0"/>
                <a:sym typeface="+mn-ea"/>
              </a:rPr>
              <a:t>测试是为了发现程序中的错误而执行程序的过程</a:t>
            </a:r>
            <a:r>
              <a:rPr lang="zh-CN" altLang="en-US" sz="3200" b="1" dirty="0" smtClean="0">
                <a:latin typeface="Times New Roman" panose="02020603050405020304" pitchFamily="18" charset="0"/>
                <a:sym typeface="+mn-ea"/>
              </a:rPr>
              <a:t>；</a:t>
            </a:r>
            <a:endParaRPr lang="zh-CN" altLang="en-US" sz="3200" b="1" dirty="0" smtClean="0">
              <a:latin typeface="Times New Roman" panose="02020603050405020304" pitchFamily="18" charset="0"/>
            </a:endParaRPr>
          </a:p>
          <a:p>
            <a:pPr marL="0" indent="0" eaLnBrk="1" hangingPunct="1">
              <a:lnSpc>
                <a:spcPct val="150000"/>
              </a:lnSpc>
              <a:buFont typeface="Wingdings" panose="05000000000000000000" pitchFamily="2" charset="2"/>
              <a:buNone/>
            </a:pPr>
            <a:endParaRPr lang="zh-CN" altLang="en-US" sz="3200" b="1" dirty="0" smtClean="0">
              <a:latin typeface="Times New Roman" panose="02020603050405020304" pitchFamily="18" charset="0"/>
            </a:endParaRPr>
          </a:p>
          <a:p>
            <a:pPr marL="0" indent="0" eaLnBrk="1" hangingPunct="1">
              <a:lnSpc>
                <a:spcPct val="150000"/>
              </a:lnSpc>
            </a:pPr>
            <a:r>
              <a:rPr lang="zh-CN" altLang="en-US" sz="3200" b="1" dirty="0" smtClean="0">
                <a:solidFill>
                  <a:srgbClr val="0033CC"/>
                </a:solidFill>
                <a:latin typeface="Times New Roman" panose="02020603050405020304" pitchFamily="18" charset="0"/>
                <a:sym typeface="+mn-ea"/>
              </a:rPr>
              <a:t>好的测试方案</a:t>
            </a:r>
            <a:r>
              <a:rPr lang="zh-CN" altLang="en-US" sz="3200" b="1" dirty="0" smtClean="0">
                <a:latin typeface="Times New Roman" panose="02020603050405020304" pitchFamily="18" charset="0"/>
                <a:sym typeface="+mn-ea"/>
              </a:rPr>
              <a:t>是极可能发现迄今为止尚未发现的错误的测试方案；</a:t>
            </a:r>
            <a:endParaRPr lang="zh-CN" altLang="en-US" sz="3200" b="1" dirty="0" smtClean="0">
              <a:latin typeface="Times New Roman" panose="02020603050405020304" pitchFamily="18" charset="0"/>
            </a:endParaRPr>
          </a:p>
          <a:p>
            <a:pPr marL="0" indent="0" eaLnBrk="1" hangingPunct="1">
              <a:lnSpc>
                <a:spcPct val="150000"/>
              </a:lnSpc>
            </a:pPr>
            <a:r>
              <a:rPr lang="zh-CN" altLang="en-US" sz="3200" b="1" dirty="0" smtClean="0">
                <a:latin typeface="Times New Roman" panose="02020603050405020304" pitchFamily="18" charset="0"/>
                <a:sym typeface="+mn-ea"/>
              </a:rPr>
              <a:t>成功的测试是发现了至今为止尚未发现的错误的测试。</a:t>
            </a:r>
            <a:endParaRPr lang="zh-CN" altLang="en-US" sz="3200" b="1" dirty="0"/>
          </a:p>
          <a:p>
            <a:pPr>
              <a:buChar char=""/>
            </a:pPr>
            <a:endParaRPr lang="en-US" altLang="zh-CN" sz="32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1" y="58847"/>
            <a:ext cx="9143999" cy="607695"/>
          </a:xfrm>
          <a:prstGeom prst="rect">
            <a:avLst/>
          </a:prstGeom>
        </p:spPr>
        <p:txBody>
          <a:bodyPr wrap="square">
            <a:spAutoFit/>
          </a:bodyPr>
          <a:lstStyle/>
          <a:p>
            <a:pPr eaLnBrk="1" hangingPunct="1">
              <a:lnSpc>
                <a:spcPct val="120000"/>
              </a:lnSpc>
              <a:buFont typeface="Wingdings" panose="05000000000000000000" pitchFamily="2" charset="2"/>
              <a:buNone/>
            </a:pPr>
            <a:r>
              <a:rPr lang="zh-CN" altLang="en-US" sz="2800" b="1" dirty="0" smtClean="0">
                <a:latin typeface="Times New Roman" panose="02020603050405020304" pitchFamily="18" charset="0"/>
              </a:rPr>
              <a:t>例如：</a:t>
            </a:r>
            <a:r>
              <a:rPr lang="en-US" altLang="zh-CN" sz="2800" b="1" dirty="0" smtClean="0">
                <a:latin typeface="Times New Roman" panose="02020603050405020304" pitchFamily="18" charset="0"/>
              </a:rPr>
              <a:t> </a:t>
            </a:r>
            <a:endParaRPr lang="zh-CN" altLang="en-US" sz="2800" b="1" dirty="0" smtClean="0">
              <a:latin typeface="Times New Roman" panose="02020603050405020304" pitchFamily="18" charset="0"/>
            </a:endParaRPr>
          </a:p>
        </p:txBody>
      </p:sp>
      <p:sp>
        <p:nvSpPr>
          <p:cNvPr id="3" name="矩形 2"/>
          <p:cNvSpPr/>
          <p:nvPr/>
        </p:nvSpPr>
        <p:spPr>
          <a:xfrm>
            <a:off x="1865529" y="638690"/>
            <a:ext cx="8802471" cy="5851525"/>
          </a:xfrm>
          <a:prstGeom prst="rect">
            <a:avLst/>
          </a:prstGeom>
          <a:ln w="12700">
            <a:solidFill>
              <a:schemeClr val="tx1"/>
            </a:solidFill>
          </a:ln>
        </p:spPr>
        <p:txBody>
          <a:bodyPr wrap="square">
            <a:spAutoFit/>
          </a:bodyPr>
          <a:lstStyle/>
          <a:p>
            <a:pPr algn="l" eaLnBrk="1" hangingPunct="1">
              <a:lnSpc>
                <a:spcPct val="120000"/>
              </a:lnSpc>
              <a:buFont typeface="Wingdings" panose="05000000000000000000" pitchFamily="2" charset="2"/>
              <a:buNone/>
            </a:pPr>
            <a:r>
              <a:rPr lang="en-US" altLang="zh-CN" sz="2400" b="1" dirty="0" err="1" smtClean="0">
                <a:latin typeface="Times New Roman" panose="02020603050405020304" pitchFamily="18" charset="0"/>
              </a:rPr>
              <a:t>Int</a:t>
            </a:r>
            <a:r>
              <a:rPr lang="en-US" altLang="zh-CN" sz="2400" b="1" dirty="0" smtClean="0">
                <a:latin typeface="Times New Roman" panose="02020603050405020304" pitchFamily="18" charset="0"/>
              </a:rPr>
              <a:t>  </a:t>
            </a:r>
            <a:r>
              <a:rPr lang="en-US" sz="2400" dirty="0" smtClean="0"/>
              <a:t>audition</a:t>
            </a:r>
            <a:r>
              <a:rPr lang="en-US" altLang="zh-CN" sz="2400" b="1" dirty="0" smtClean="0">
                <a:latin typeface="Times New Roman" panose="02020603050405020304" pitchFamily="18" charset="0"/>
              </a:rPr>
              <a:t>(</a:t>
            </a:r>
            <a:r>
              <a:rPr lang="en-US" altLang="zh-CN" sz="2400" b="1" dirty="0" err="1" smtClean="0">
                <a:latin typeface="Times New Roman" panose="02020603050405020304" pitchFamily="18" charset="0"/>
              </a:rPr>
              <a:t>age,sex,graduate</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学历用</a:t>
            </a:r>
            <a:r>
              <a:rPr lang="en-US" altLang="zh-CN" sz="2400" b="1" dirty="0" smtClean="0">
                <a:latin typeface="Times New Roman" panose="02020603050405020304" pitchFamily="18" charset="0"/>
              </a:rPr>
              <a:t>0,1,2</a:t>
            </a:r>
            <a:r>
              <a:rPr lang="zh-CN" altLang="en-US" sz="2400" b="1" dirty="0" smtClean="0">
                <a:latin typeface="Times New Roman" panose="02020603050405020304" pitchFamily="18" charset="0"/>
              </a:rPr>
              <a:t>等来标示。</a:t>
            </a:r>
            <a:r>
              <a:rPr lang="en-US" altLang="zh-CN" sz="2400" b="1" dirty="0" smtClean="0">
                <a:latin typeface="Times New Roman" panose="02020603050405020304" pitchFamily="18" charset="0"/>
              </a:rPr>
              <a:t>&lt;3</a:t>
            </a:r>
            <a:r>
              <a:rPr lang="zh-CN" altLang="en-US" sz="2400" b="1" dirty="0" smtClean="0">
                <a:latin typeface="Times New Roman" panose="02020603050405020304" pitchFamily="18" charset="0"/>
              </a:rPr>
              <a:t>代表大专以下</a:t>
            </a:r>
            <a:endParaRPr lang="en-US" altLang="zh-CN" sz="2400" b="1" dirty="0" smtClean="0">
              <a:latin typeface="Times New Roman" panose="02020603050405020304" pitchFamily="18" charset="0"/>
            </a:endParaRPr>
          </a:p>
          <a:p>
            <a:pPr algn="l"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if   (sex==“</a:t>
            </a:r>
            <a:r>
              <a:rPr lang="zh-CN" altLang="en-US" sz="2400" b="1" dirty="0" smtClean="0">
                <a:latin typeface="Times New Roman" panose="02020603050405020304" pitchFamily="18" charset="0"/>
              </a:rPr>
              <a:t>男”</a:t>
            </a:r>
            <a:r>
              <a:rPr lang="en-US" altLang="zh-CN" sz="2400" b="1" dirty="0" smtClean="0">
                <a:latin typeface="Times New Roman" panose="02020603050405020304" pitchFamily="18" charset="0"/>
              </a:rPr>
              <a:t>) or (age&lt;20 or  age&gt;50)    </a:t>
            </a:r>
            <a:r>
              <a:rPr lang="en-US" altLang="zh-CN" sz="2400" b="1" dirty="0" smtClean="0">
                <a:solidFill>
                  <a:srgbClr val="0000FF"/>
                </a:solidFill>
                <a:latin typeface="Times New Roman" panose="02020603050405020304" pitchFamily="18" charset="0"/>
              </a:rPr>
              <a:t>and</a:t>
            </a:r>
            <a:r>
              <a:rPr lang="en-US" altLang="zh-CN" sz="2400" b="1" dirty="0" smtClean="0">
                <a:latin typeface="Times New Roman" panose="02020603050405020304" pitchFamily="18" charset="0"/>
              </a:rPr>
              <a:t>  (</a:t>
            </a:r>
            <a:r>
              <a:rPr lang="en-US" altLang="zh-CN" sz="2400" b="1" dirty="0" err="1" smtClean="0">
                <a:solidFill>
                  <a:srgbClr val="FF0000"/>
                </a:solidFill>
                <a:latin typeface="Times New Roman" panose="02020603050405020304" pitchFamily="18" charset="0"/>
              </a:rPr>
              <a:t>gradu</a:t>
            </a:r>
            <a:r>
              <a:rPr lang="en-US" altLang="zh-CN" sz="2400" b="1" dirty="0" smtClean="0">
                <a:solidFill>
                  <a:srgbClr val="FF0000"/>
                </a:solidFill>
                <a:latin typeface="Times New Roman" panose="02020603050405020304" pitchFamily="18" charset="0"/>
              </a:rPr>
              <a:t>&lt;2)</a:t>
            </a:r>
            <a:endParaRPr lang="en-US" altLang="zh-CN" sz="2400" b="1" dirty="0" smtClean="0">
              <a:solidFill>
                <a:srgbClr val="FF0000"/>
              </a:solidFill>
              <a:latin typeface="Times New Roman" panose="02020603050405020304" pitchFamily="18" charset="0"/>
            </a:endParaRPr>
          </a:p>
          <a:p>
            <a:pPr algn="l"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endParaRPr lang="en-US" altLang="zh-CN" sz="2400" b="1" dirty="0" smtClean="0">
              <a:latin typeface="Times New Roman" panose="02020603050405020304" pitchFamily="18" charset="0"/>
            </a:endParaRPr>
          </a:p>
          <a:p>
            <a:pPr algn="l"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r>
              <a:rPr lang="en-US" altLang="zh-CN" sz="2400" b="1" dirty="0" err="1" smtClean="0">
                <a:latin typeface="Times New Roman" panose="02020603050405020304" pitchFamily="18" charset="0"/>
              </a:rPr>
              <a:t>printf</a:t>
            </a:r>
            <a:r>
              <a:rPr lang="en-US" altLang="zh-CN" sz="2400" b="1" dirty="0" smtClean="0">
                <a:latin typeface="Times New Roman" panose="02020603050405020304" pitchFamily="18" charset="0"/>
              </a:rPr>
              <a:t>(“can  not!”); return 0;</a:t>
            </a:r>
            <a:endParaRPr lang="en-US" altLang="zh-CN" sz="2400" b="1" dirty="0" smtClean="0">
              <a:latin typeface="Times New Roman" panose="02020603050405020304" pitchFamily="18" charset="0"/>
            </a:endParaRPr>
          </a:p>
          <a:p>
            <a:pPr algn="l"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endParaRPr lang="en-US" altLang="zh-CN" sz="2400" b="1" dirty="0" smtClean="0">
              <a:latin typeface="Times New Roman" panose="02020603050405020304" pitchFamily="18" charset="0"/>
            </a:endParaRPr>
          </a:p>
          <a:p>
            <a:pPr algn="l"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else </a:t>
            </a:r>
            <a:endParaRPr lang="en-US" altLang="zh-CN" sz="2400" b="1" dirty="0" smtClean="0">
              <a:latin typeface="Times New Roman" panose="02020603050405020304" pitchFamily="18" charset="0"/>
            </a:endParaRPr>
          </a:p>
          <a:p>
            <a:pPr algn="l"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endParaRPr lang="en-US" altLang="zh-CN" sz="2400" b="1" dirty="0" smtClean="0">
              <a:latin typeface="Times New Roman" panose="02020603050405020304" pitchFamily="18" charset="0"/>
            </a:endParaRPr>
          </a:p>
          <a:p>
            <a:pPr algn="l"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记录；</a:t>
            </a:r>
            <a:endParaRPr lang="en-US" altLang="zh-CN" sz="2400" b="1" dirty="0" smtClean="0">
              <a:latin typeface="Times New Roman" panose="02020603050405020304" pitchFamily="18" charset="0"/>
            </a:endParaRPr>
          </a:p>
          <a:p>
            <a:pPr algn="l"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发面试通知；</a:t>
            </a:r>
            <a:endParaRPr lang="en-US" altLang="zh-CN" sz="2400" b="1" dirty="0" smtClean="0">
              <a:latin typeface="Times New Roman" panose="02020603050405020304" pitchFamily="18" charset="0"/>
            </a:endParaRPr>
          </a:p>
          <a:p>
            <a:pPr algn="l"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return 1;</a:t>
            </a:r>
            <a:endParaRPr lang="en-US" altLang="zh-CN" sz="2400" b="1" dirty="0" smtClean="0">
              <a:latin typeface="Times New Roman" panose="02020603050405020304" pitchFamily="18" charset="0"/>
            </a:endParaRPr>
          </a:p>
          <a:p>
            <a:pPr algn="l"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endParaRPr lang="en-US" altLang="zh-CN" sz="2400" b="1" dirty="0" smtClean="0">
              <a:latin typeface="Times New Roman" panose="02020603050405020304" pitchFamily="18" charset="0"/>
            </a:endParaRPr>
          </a:p>
          <a:p>
            <a:pPr algn="l"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a:t>
            </a:r>
            <a:endParaRPr lang="zh-CN" altLang="en-US" sz="2400" b="1" dirty="0" smtClean="0">
              <a:latin typeface="Times New Roman" panose="02020603050405020304" pitchFamily="18" charset="0"/>
            </a:endParaRPr>
          </a:p>
        </p:txBody>
      </p:sp>
      <p:sp>
        <p:nvSpPr>
          <p:cNvPr id="4" name="矩形 3"/>
          <p:cNvSpPr/>
          <p:nvPr/>
        </p:nvSpPr>
        <p:spPr>
          <a:xfrm>
            <a:off x="3881390" y="3357562"/>
            <a:ext cx="6786610" cy="2676525"/>
          </a:xfrm>
          <a:prstGeom prst="rect">
            <a:avLst/>
          </a:prstGeom>
          <a:ln w="6350">
            <a:solidFill>
              <a:schemeClr val="tx1"/>
            </a:solidFill>
          </a:ln>
        </p:spPr>
        <p:txBody>
          <a:bodyPr wrap="square">
            <a:spAutoFit/>
          </a:bodyPr>
          <a:lstStyle/>
          <a:p>
            <a:pPr algn="l"/>
            <a:r>
              <a:rPr lang="zh-CN" altLang="en-US" sz="2800" b="1" dirty="0" smtClean="0"/>
              <a:t>比如测试用例：</a:t>
            </a:r>
            <a:endParaRPr lang="en-US" altLang="zh-CN" sz="2800" b="1" dirty="0" smtClean="0"/>
          </a:p>
          <a:p>
            <a:pPr algn="l"/>
            <a:r>
              <a:rPr lang="en-US" altLang="zh-CN" sz="2800" b="1" dirty="0" smtClean="0"/>
              <a:t>   </a:t>
            </a:r>
            <a:r>
              <a:rPr lang="zh-CN" altLang="en-US" sz="2800" b="1" dirty="0" smtClean="0"/>
              <a:t>覆盖无效类 ：男    及</a:t>
            </a:r>
            <a:r>
              <a:rPr lang="en-US" altLang="zh-CN" sz="2800" b="1" dirty="0" smtClean="0"/>
              <a:t>&lt;3   </a:t>
            </a:r>
            <a:r>
              <a:rPr lang="zh-CN" altLang="en-US" sz="2800" b="1" dirty="0" smtClean="0">
                <a:solidFill>
                  <a:srgbClr val="0000FF"/>
                </a:solidFill>
              </a:rPr>
              <a:t>即上表</a:t>
            </a:r>
            <a:r>
              <a:rPr lang="en-US" altLang="zh-CN" sz="2800" b="1" dirty="0" smtClean="0">
                <a:solidFill>
                  <a:srgbClr val="0000FF"/>
                </a:solidFill>
              </a:rPr>
              <a:t>(2</a:t>
            </a:r>
            <a:r>
              <a:rPr lang="en-US" altLang="zh-CN" sz="2800" dirty="0" smtClean="0">
                <a:solidFill>
                  <a:srgbClr val="0000FF"/>
                </a:solidFill>
              </a:rPr>
              <a:t>)(</a:t>
            </a:r>
            <a:r>
              <a:rPr lang="en-US" altLang="zh-CN" sz="2800" b="1" dirty="0" smtClean="0">
                <a:solidFill>
                  <a:srgbClr val="0000FF"/>
                </a:solidFill>
              </a:rPr>
              <a:t>6</a:t>
            </a:r>
            <a:r>
              <a:rPr lang="en-US" altLang="zh-CN" sz="2800" dirty="0" smtClean="0">
                <a:solidFill>
                  <a:srgbClr val="0000FF"/>
                </a:solidFill>
              </a:rPr>
              <a:t>)</a:t>
            </a:r>
            <a:endParaRPr lang="en-US" altLang="zh-CN" sz="2800" b="1" dirty="0" smtClean="0">
              <a:solidFill>
                <a:srgbClr val="0000FF"/>
              </a:solidFill>
            </a:endParaRPr>
          </a:p>
          <a:p>
            <a:pPr algn="l"/>
            <a:r>
              <a:rPr lang="en-US" altLang="zh-CN" sz="2800" b="1" dirty="0" smtClean="0"/>
              <a:t>  </a:t>
            </a:r>
            <a:r>
              <a:rPr lang="zh-CN" altLang="en-US" sz="2800" b="1" dirty="0" smtClean="0"/>
              <a:t>测试用例： </a:t>
            </a:r>
            <a:r>
              <a:rPr lang="en-US" altLang="zh-CN" sz="2800" b="1" dirty="0" smtClean="0"/>
              <a:t>age=25   </a:t>
            </a:r>
            <a:r>
              <a:rPr lang="en-US" altLang="zh-CN" sz="2800" b="1" dirty="0" smtClean="0">
                <a:solidFill>
                  <a:srgbClr val="FF0000"/>
                </a:solidFill>
              </a:rPr>
              <a:t>sex=</a:t>
            </a:r>
            <a:r>
              <a:rPr lang="zh-CN" altLang="en-US" sz="2800" b="1" dirty="0" smtClean="0">
                <a:solidFill>
                  <a:srgbClr val="FF0000"/>
                </a:solidFill>
              </a:rPr>
              <a:t>“男”   </a:t>
            </a:r>
            <a:r>
              <a:rPr lang="en-US" altLang="zh-CN" sz="2800" b="1" dirty="0" smtClean="0">
                <a:solidFill>
                  <a:srgbClr val="FF0000"/>
                </a:solidFill>
              </a:rPr>
              <a:t>graduate=2 </a:t>
            </a:r>
            <a:r>
              <a:rPr lang="en-US" altLang="zh-CN" sz="2800" b="1" dirty="0" smtClean="0"/>
              <a:t> </a:t>
            </a:r>
            <a:endParaRPr lang="en-US" altLang="zh-CN" sz="2800" b="1" dirty="0" smtClean="0"/>
          </a:p>
          <a:p>
            <a:pPr algn="l"/>
            <a:r>
              <a:rPr lang="zh-CN" altLang="en-US" sz="2800" b="1" dirty="0" smtClean="0"/>
              <a:t>预期结果 是 ：不接受 </a:t>
            </a:r>
            <a:endParaRPr lang="en-US" altLang="zh-CN" sz="2800" b="1" dirty="0" smtClean="0"/>
          </a:p>
          <a:p>
            <a:pPr algn="l"/>
            <a:r>
              <a:rPr lang="zh-CN" altLang="en-US" sz="2800" b="1" dirty="0" smtClean="0"/>
              <a:t>实际结果也是不接受。</a:t>
            </a:r>
            <a:endParaRPr lang="en-US" altLang="zh-CN" sz="2800" b="1" dirty="0" smtClean="0"/>
          </a:p>
        </p:txBody>
      </p:sp>
      <p:sp>
        <p:nvSpPr>
          <p:cNvPr id="5" name="TextBox 4"/>
          <p:cNvSpPr txBox="1"/>
          <p:nvPr/>
        </p:nvSpPr>
        <p:spPr>
          <a:xfrm>
            <a:off x="9780287" y="59055"/>
            <a:ext cx="2428892" cy="368300"/>
          </a:xfrm>
          <a:prstGeom prst="rect">
            <a:avLst/>
          </a:prstGeom>
          <a:noFill/>
        </p:spPr>
        <p:txBody>
          <a:bodyPr wrap="square" rtlCol="0">
            <a:spAutoFit/>
          </a:bodyPr>
          <a:lstStyle/>
          <a:p>
            <a:r>
              <a:rPr lang="en-US" altLang="zh-CN" dirty="0" smtClean="0">
                <a:solidFill>
                  <a:srgbClr val="0000FF"/>
                </a:solidFill>
              </a:rPr>
              <a:t>and</a:t>
            </a:r>
            <a:r>
              <a:rPr lang="zh-CN" altLang="en-US" dirty="0" smtClean="0">
                <a:solidFill>
                  <a:srgbClr val="0000FF"/>
                </a:solidFill>
              </a:rPr>
              <a:t>编写错误</a:t>
            </a:r>
            <a:endParaRPr lang="en-US" altLang="zh-CN" dirty="0" smtClean="0">
              <a:solidFill>
                <a:srgbClr val="0000FF"/>
              </a:solidFill>
            </a:endParaRPr>
          </a:p>
        </p:txBody>
      </p:sp>
      <p:cxnSp>
        <p:nvCxnSpPr>
          <p:cNvPr id="7" name="直接箭头连接符 6"/>
          <p:cNvCxnSpPr>
            <a:stCxn id="5" idx="2"/>
          </p:cNvCxnSpPr>
          <p:nvPr/>
        </p:nvCxnSpPr>
        <p:spPr>
          <a:xfrm rot="5400000">
            <a:off x="9368189" y="53655"/>
            <a:ext cx="1252825" cy="2000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6000792"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zh-CN" altLang="en-US" dirty="0" smtClean="0">
                <a:solidFill>
                  <a:srgbClr val="0000FF"/>
                </a:solidFill>
              </a:rPr>
              <a:t>用上页测试方案（</a:t>
            </a:r>
            <a:r>
              <a:rPr lang="en-US" altLang="zh-CN" dirty="0" smtClean="0">
                <a:solidFill>
                  <a:srgbClr val="0000FF"/>
                </a:solidFill>
              </a:rPr>
              <a:t>5</a:t>
            </a:r>
            <a:r>
              <a:rPr lang="zh-CN" altLang="en-US" dirty="0" smtClean="0">
                <a:solidFill>
                  <a:srgbClr val="0000FF"/>
                </a:solidFill>
              </a:rPr>
              <a:t>）进行测试，</a:t>
            </a:r>
            <a:endParaRPr lang="en-US" altLang="zh-CN" dirty="0" smtClean="0">
              <a:solidFill>
                <a:srgbClr val="0000FF"/>
              </a:solidFill>
            </a:endParaRPr>
          </a:p>
          <a:p>
            <a:r>
              <a:rPr lang="zh-CN" altLang="en-US" dirty="0" smtClean="0">
                <a:solidFill>
                  <a:srgbClr val="0000FF"/>
                </a:solidFill>
              </a:rPr>
              <a:t>预期与实际结果不同，代码有误</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1" y="58847"/>
            <a:ext cx="9143999" cy="607695"/>
          </a:xfrm>
          <a:prstGeom prst="rect">
            <a:avLst/>
          </a:prstGeom>
        </p:spPr>
        <p:txBody>
          <a:bodyPr wrap="square">
            <a:spAutoFit/>
          </a:bodyPr>
          <a:lstStyle/>
          <a:p>
            <a:pPr eaLnBrk="1" hangingPunct="1">
              <a:lnSpc>
                <a:spcPct val="120000"/>
              </a:lnSpc>
              <a:buFont typeface="Wingdings" panose="05000000000000000000" pitchFamily="2" charset="2"/>
              <a:buNone/>
            </a:pPr>
            <a:r>
              <a:rPr lang="zh-CN" altLang="en-US" sz="2800" b="1" dirty="0" smtClean="0">
                <a:latin typeface="Times New Roman" panose="02020603050405020304" pitchFamily="18" charset="0"/>
              </a:rPr>
              <a:t>例如：</a:t>
            </a:r>
            <a:r>
              <a:rPr lang="en-US" altLang="zh-CN" sz="2800" b="1" dirty="0" smtClean="0">
                <a:latin typeface="Times New Roman" panose="02020603050405020304" pitchFamily="18" charset="0"/>
              </a:rPr>
              <a:t> </a:t>
            </a:r>
            <a:endParaRPr lang="zh-CN" altLang="en-US" sz="2800" b="1" dirty="0" smtClean="0">
              <a:latin typeface="Times New Roman" panose="02020603050405020304" pitchFamily="18" charset="0"/>
            </a:endParaRPr>
          </a:p>
        </p:txBody>
      </p:sp>
      <p:sp>
        <p:nvSpPr>
          <p:cNvPr id="3" name="矩形 2"/>
          <p:cNvSpPr/>
          <p:nvPr/>
        </p:nvSpPr>
        <p:spPr>
          <a:xfrm>
            <a:off x="1847019" y="638690"/>
            <a:ext cx="8820981" cy="5851525"/>
          </a:xfrm>
          <a:prstGeom prst="rect">
            <a:avLst/>
          </a:prstGeom>
          <a:ln w="12700">
            <a:solidFill>
              <a:schemeClr val="tx1"/>
            </a:solidFill>
          </a:ln>
        </p:spPr>
        <p:txBody>
          <a:bodyPr wrap="square">
            <a:spAutoFit/>
          </a:bodyPr>
          <a:lstStyle/>
          <a:p>
            <a:pPr eaLnBrk="1" hangingPunct="1">
              <a:lnSpc>
                <a:spcPct val="120000"/>
              </a:lnSpc>
              <a:buFont typeface="Wingdings" panose="05000000000000000000" pitchFamily="2" charset="2"/>
              <a:buNone/>
            </a:pPr>
            <a:r>
              <a:rPr lang="en-US" altLang="zh-CN" sz="2400" b="1" dirty="0" err="1" smtClean="0">
                <a:latin typeface="Times New Roman" panose="02020603050405020304" pitchFamily="18" charset="0"/>
              </a:rPr>
              <a:t>Int</a:t>
            </a:r>
            <a:r>
              <a:rPr lang="en-US" altLang="zh-CN" sz="2400" b="1" dirty="0" smtClean="0">
                <a:latin typeface="Times New Roman" panose="02020603050405020304" pitchFamily="18" charset="0"/>
              </a:rPr>
              <a:t>  </a:t>
            </a:r>
            <a:r>
              <a:rPr lang="en-US" sz="2400" dirty="0" smtClean="0"/>
              <a:t>audition</a:t>
            </a:r>
            <a:r>
              <a:rPr lang="en-US" altLang="zh-CN" sz="2400" b="1" dirty="0" smtClean="0">
                <a:latin typeface="Times New Roman" panose="02020603050405020304" pitchFamily="18" charset="0"/>
              </a:rPr>
              <a:t>(</a:t>
            </a:r>
            <a:r>
              <a:rPr lang="en-US" altLang="zh-CN" sz="2400" b="1" dirty="0" err="1" smtClean="0">
                <a:latin typeface="Times New Roman" panose="02020603050405020304" pitchFamily="18" charset="0"/>
              </a:rPr>
              <a:t>age,sex,graduate</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学历用</a:t>
            </a:r>
            <a:r>
              <a:rPr lang="en-US" altLang="zh-CN" sz="2400" b="1" dirty="0" smtClean="0">
                <a:latin typeface="Times New Roman" panose="02020603050405020304" pitchFamily="18" charset="0"/>
              </a:rPr>
              <a:t>0,1,2</a:t>
            </a:r>
            <a:r>
              <a:rPr lang="zh-CN" altLang="en-US" sz="2400" b="1" dirty="0" smtClean="0">
                <a:latin typeface="Times New Roman" panose="02020603050405020304" pitchFamily="18" charset="0"/>
              </a:rPr>
              <a:t>等来标示。</a:t>
            </a:r>
            <a:r>
              <a:rPr lang="en-US" altLang="zh-CN" sz="2400" b="1" dirty="0" smtClean="0">
                <a:latin typeface="Times New Roman" panose="02020603050405020304" pitchFamily="18" charset="0"/>
              </a:rPr>
              <a:t>&lt;3</a:t>
            </a:r>
            <a:r>
              <a:rPr lang="zh-CN" altLang="en-US" sz="2400" b="1" dirty="0" smtClean="0">
                <a:latin typeface="Times New Roman" panose="02020603050405020304" pitchFamily="18" charset="0"/>
              </a:rPr>
              <a:t>代表大专以下</a:t>
            </a:r>
            <a:endParaRPr lang="en-US" altLang="zh-CN" sz="2400" b="1" dirty="0" smtClean="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if   (sex==“</a:t>
            </a:r>
            <a:r>
              <a:rPr lang="zh-CN" altLang="en-US" sz="2400" b="1" dirty="0" smtClean="0">
                <a:latin typeface="Times New Roman" panose="02020603050405020304" pitchFamily="18" charset="0"/>
              </a:rPr>
              <a:t>男”</a:t>
            </a:r>
            <a:r>
              <a:rPr lang="en-US" altLang="zh-CN" sz="2400" b="1" dirty="0" smtClean="0">
                <a:latin typeface="Times New Roman" panose="02020603050405020304" pitchFamily="18" charset="0"/>
              </a:rPr>
              <a:t>) </a:t>
            </a:r>
            <a:r>
              <a:rPr lang="en-US" altLang="zh-CN" sz="2400" b="1" dirty="0" smtClean="0">
                <a:solidFill>
                  <a:srgbClr val="FF0000"/>
                </a:solidFill>
                <a:latin typeface="Times New Roman" panose="02020603050405020304" pitchFamily="18" charset="0"/>
              </a:rPr>
              <a:t>and </a:t>
            </a:r>
            <a:r>
              <a:rPr lang="en-US" altLang="zh-CN" sz="2400" b="1" dirty="0" smtClean="0">
                <a:latin typeface="Times New Roman" panose="02020603050405020304" pitchFamily="18" charset="0"/>
              </a:rPr>
              <a:t> (age&lt;20 or  age&gt;50)    or (</a:t>
            </a:r>
            <a:r>
              <a:rPr lang="en-US" altLang="zh-CN" sz="2400" b="1" dirty="0" err="1" smtClean="0">
                <a:latin typeface="Times New Roman" panose="02020603050405020304" pitchFamily="18" charset="0"/>
              </a:rPr>
              <a:t>gradu</a:t>
            </a:r>
            <a:r>
              <a:rPr lang="en-US" altLang="zh-CN" sz="2400" b="1" dirty="0" smtClean="0">
                <a:latin typeface="Times New Roman" panose="02020603050405020304" pitchFamily="18" charset="0"/>
              </a:rPr>
              <a:t>&lt;=2)</a:t>
            </a:r>
            <a:endParaRPr lang="en-US" altLang="zh-CN" sz="2400" b="1" dirty="0" smtClean="0">
              <a:solidFill>
                <a:srgbClr val="0000FF"/>
              </a:solidFill>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endParaRPr lang="en-US" altLang="zh-CN" sz="2400" b="1" dirty="0" smtClean="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r>
              <a:rPr lang="en-US" altLang="zh-CN" sz="2400" b="1" dirty="0" err="1" smtClean="0">
                <a:latin typeface="Times New Roman" panose="02020603050405020304" pitchFamily="18" charset="0"/>
              </a:rPr>
              <a:t>printf</a:t>
            </a:r>
            <a:r>
              <a:rPr lang="en-US" altLang="zh-CN" sz="2400" b="1" dirty="0" smtClean="0">
                <a:latin typeface="Times New Roman" panose="02020603050405020304" pitchFamily="18" charset="0"/>
              </a:rPr>
              <a:t>(“can  not!”); return 0;</a:t>
            </a:r>
            <a:endParaRPr lang="en-US" altLang="zh-CN" sz="2400" b="1" dirty="0" smtClean="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endParaRPr lang="en-US" altLang="zh-CN" sz="2400" b="1" dirty="0" smtClean="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else </a:t>
            </a:r>
            <a:endParaRPr lang="en-US" altLang="zh-CN" sz="2400" b="1" dirty="0" smtClean="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endParaRPr lang="en-US" altLang="zh-CN" sz="2400" b="1" dirty="0" smtClean="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记录；</a:t>
            </a:r>
            <a:endParaRPr lang="en-US" altLang="zh-CN" sz="2400" b="1" dirty="0" smtClean="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发面试通知；</a:t>
            </a:r>
            <a:endParaRPr lang="en-US" altLang="zh-CN" sz="2400" b="1" dirty="0" smtClean="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return 1;</a:t>
            </a:r>
            <a:endParaRPr lang="en-US" altLang="zh-CN" sz="2400" b="1" dirty="0" smtClean="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   }</a:t>
            </a:r>
            <a:endParaRPr lang="en-US" altLang="zh-CN" sz="2400" b="1" dirty="0" smtClean="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400" b="1" dirty="0" smtClean="0">
                <a:latin typeface="Times New Roman" panose="02020603050405020304" pitchFamily="18" charset="0"/>
              </a:rPr>
              <a:t>}</a:t>
            </a:r>
            <a:endParaRPr lang="zh-CN" altLang="en-US" sz="2400" b="1"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5540" y="188640"/>
            <a:ext cx="8229600" cy="4530725"/>
          </a:xfrm>
        </p:spPr>
        <p:txBody>
          <a:bodyPr/>
          <a:lstStyle/>
          <a:p>
            <a:r>
              <a:rPr lang="zh-CN" altLang="en-US" b="1" dirty="0" smtClean="0"/>
              <a:t>不合理的测试方案</a:t>
            </a:r>
            <a:endParaRPr lang="zh-CN" altLang="en-US" b="1" dirty="0"/>
          </a:p>
        </p:txBody>
      </p:sp>
      <p:graphicFrame>
        <p:nvGraphicFramePr>
          <p:cNvPr id="4" name="表格 3"/>
          <p:cNvGraphicFramePr>
            <a:graphicFrameLocks noGrp="1"/>
          </p:cNvGraphicFramePr>
          <p:nvPr/>
        </p:nvGraphicFramePr>
        <p:xfrm>
          <a:off x="1955540" y="773705"/>
          <a:ext cx="8190865" cy="3444240"/>
        </p:xfrm>
        <a:graphic>
          <a:graphicData uri="http://schemas.openxmlformats.org/drawingml/2006/table">
            <a:tbl>
              <a:tblPr firstRow="1" bandRow="1">
                <a:tableStyleId>{00A15C55-8517-42AA-B614-E9B94910E393}</a:tableStyleId>
              </a:tblPr>
              <a:tblGrid>
                <a:gridCol w="2295525"/>
                <a:gridCol w="2430145"/>
                <a:gridCol w="1755140"/>
                <a:gridCol w="1710055"/>
              </a:tblGrid>
              <a:tr h="370840">
                <a:tc>
                  <a:txBody>
                    <a:bodyPr/>
                    <a:lstStyle/>
                    <a:p>
                      <a:endParaRPr lang="zh-CN" altLang="en-US" sz="2800" b="1" dirty="0"/>
                    </a:p>
                  </a:txBody>
                  <a:tcPr/>
                </a:tc>
                <a:tc>
                  <a:txBody>
                    <a:bodyPr/>
                    <a:lstStyle/>
                    <a:p>
                      <a:r>
                        <a:rPr lang="zh-CN" altLang="en-US" sz="2800" b="1" dirty="0" smtClean="0"/>
                        <a:t>输入数据</a:t>
                      </a:r>
                      <a:endParaRPr lang="zh-CN" altLang="en-US" sz="2800" b="1" dirty="0"/>
                    </a:p>
                  </a:txBody>
                  <a:tcPr/>
                </a:tc>
                <a:tc>
                  <a:txBody>
                    <a:bodyPr/>
                    <a:lstStyle/>
                    <a:p>
                      <a:r>
                        <a:rPr lang="zh-CN" altLang="en-US" sz="2800" b="1" dirty="0" smtClean="0"/>
                        <a:t>预期结果</a:t>
                      </a:r>
                      <a:endParaRPr lang="zh-CN" altLang="en-US" sz="2800" b="1" dirty="0"/>
                    </a:p>
                  </a:txBody>
                  <a:tcPr/>
                </a:tc>
                <a:tc>
                  <a:txBody>
                    <a:bodyPr/>
                    <a:lstStyle/>
                    <a:p>
                      <a:r>
                        <a:rPr lang="zh-CN" altLang="en-US" sz="2800" b="1" dirty="0" smtClean="0"/>
                        <a:t>实际结果</a:t>
                      </a:r>
                      <a:endParaRPr lang="zh-CN" altLang="en-US" sz="2800" b="1" dirty="0"/>
                    </a:p>
                  </a:txBody>
                  <a:tcPr/>
                </a:tc>
              </a:tr>
              <a:tr h="370840">
                <a:tc>
                  <a:txBody>
                    <a:bodyPr/>
                    <a:lstStyle/>
                    <a:p>
                      <a:r>
                        <a:rPr lang="en-US" altLang="zh-CN" sz="2800" b="1" dirty="0" smtClean="0"/>
                        <a:t>&lt;1&gt;</a:t>
                      </a:r>
                      <a:r>
                        <a:rPr lang="zh-CN" altLang="en-US" sz="2800" b="1" dirty="0" smtClean="0"/>
                        <a:t>覆盖所有有效等价类（</a:t>
                      </a:r>
                      <a:r>
                        <a:rPr lang="en-US" altLang="zh-CN" sz="2800" b="1" dirty="0" smtClean="0"/>
                        <a:t>1</a:t>
                      </a:r>
                      <a:r>
                        <a:rPr lang="zh-CN" altLang="en-US" sz="2800" b="1" dirty="0" smtClean="0"/>
                        <a:t>，</a:t>
                      </a:r>
                      <a:r>
                        <a:rPr lang="en-US" altLang="zh-CN" sz="2800" b="1" dirty="0" smtClean="0"/>
                        <a:t>3</a:t>
                      </a:r>
                      <a:r>
                        <a:rPr lang="zh-CN" altLang="en-US" sz="2800" b="1" dirty="0" smtClean="0"/>
                        <a:t>，</a:t>
                      </a:r>
                      <a:r>
                        <a:rPr lang="en-US" altLang="zh-CN" sz="2800" b="1" dirty="0" smtClean="0"/>
                        <a:t>5</a:t>
                      </a:r>
                      <a:r>
                        <a:rPr lang="zh-CN" altLang="en-US" sz="2800" b="1" dirty="0" smtClean="0"/>
                        <a:t>）</a:t>
                      </a:r>
                      <a:endParaRPr lang="zh-CN" altLang="en-US" sz="2800" b="1" dirty="0"/>
                    </a:p>
                  </a:txBody>
                  <a:tcPr/>
                </a:tc>
                <a:tc>
                  <a:txBody>
                    <a:bodyPr/>
                    <a:lstStyle/>
                    <a:p>
                      <a:r>
                        <a:rPr lang="zh-CN" altLang="en-US" sz="2800" b="1" dirty="0" smtClean="0"/>
                        <a:t>女，</a:t>
                      </a:r>
                      <a:r>
                        <a:rPr lang="en-US" altLang="zh-CN" sz="2800" b="1" dirty="0" smtClean="0"/>
                        <a:t>25</a:t>
                      </a:r>
                      <a:r>
                        <a:rPr lang="zh-CN" altLang="en-US" sz="2800" b="1" dirty="0" smtClean="0"/>
                        <a:t>，</a:t>
                      </a:r>
                      <a:r>
                        <a:rPr lang="en-US" altLang="zh-CN" sz="2800" b="1" dirty="0" smtClean="0"/>
                        <a:t>3</a:t>
                      </a:r>
                      <a:endParaRPr lang="zh-CN" altLang="en-US" sz="2800" b="1" dirty="0"/>
                    </a:p>
                  </a:txBody>
                  <a:tcPr/>
                </a:tc>
                <a:tc>
                  <a:txBody>
                    <a:bodyPr/>
                    <a:lstStyle/>
                    <a:p>
                      <a:r>
                        <a:rPr lang="en-US" altLang="zh-CN" sz="2800" b="1" dirty="0" smtClean="0"/>
                        <a:t>1</a:t>
                      </a:r>
                      <a:endParaRPr lang="zh-CN" altLang="en-US" sz="2800" b="1" dirty="0"/>
                    </a:p>
                  </a:txBody>
                  <a:tcPr/>
                </a:tc>
                <a:tc>
                  <a:txBody>
                    <a:bodyPr/>
                    <a:lstStyle/>
                    <a:p>
                      <a:endParaRPr lang="zh-CN" altLang="en-US" sz="2800" b="1"/>
                    </a:p>
                  </a:txBody>
                  <a:tcPr/>
                </a:tc>
              </a:tr>
              <a:tr h="370840">
                <a:tc>
                  <a:txBody>
                    <a:bodyPr/>
                    <a:lstStyle/>
                    <a:p>
                      <a:r>
                        <a:rPr lang="en-US" altLang="zh-CN" sz="2800" b="1" dirty="0" smtClean="0">
                          <a:solidFill>
                            <a:srgbClr val="FF0000"/>
                          </a:solidFill>
                        </a:rPr>
                        <a:t>&lt;2&gt;</a:t>
                      </a:r>
                      <a:r>
                        <a:rPr lang="zh-CN" altLang="en-US" sz="2800" b="1" dirty="0" smtClean="0">
                          <a:solidFill>
                            <a:srgbClr val="FF0000"/>
                          </a:solidFill>
                        </a:rPr>
                        <a:t>覆盖</a:t>
                      </a:r>
                      <a:r>
                        <a:rPr lang="en-US" altLang="zh-CN" sz="2800" b="1" dirty="0" smtClean="0">
                          <a:solidFill>
                            <a:srgbClr val="FF0000"/>
                          </a:solidFill>
                        </a:rPr>
                        <a:t>2</a:t>
                      </a:r>
                      <a:r>
                        <a:rPr lang="zh-CN" altLang="en-US" sz="2800" b="1" dirty="0" smtClean="0">
                          <a:solidFill>
                            <a:srgbClr val="FF0000"/>
                          </a:solidFill>
                        </a:rPr>
                        <a:t>，</a:t>
                      </a:r>
                      <a:r>
                        <a:rPr lang="en-US" altLang="zh-CN" sz="2800" b="1" dirty="0" smtClean="0">
                          <a:solidFill>
                            <a:srgbClr val="FF0000"/>
                          </a:solidFill>
                        </a:rPr>
                        <a:t>4</a:t>
                      </a:r>
                      <a:endParaRPr lang="zh-CN" altLang="en-US" sz="2800" b="1" dirty="0">
                        <a:solidFill>
                          <a:srgbClr val="FF0000"/>
                        </a:solidFill>
                      </a:endParaRPr>
                    </a:p>
                  </a:txBody>
                  <a:tcPr/>
                </a:tc>
                <a:tc>
                  <a:txBody>
                    <a:bodyPr/>
                    <a:lstStyle/>
                    <a:p>
                      <a:r>
                        <a:rPr lang="zh-CN" altLang="en-US" sz="2800" b="1" dirty="0" smtClean="0">
                          <a:solidFill>
                            <a:srgbClr val="FF0000"/>
                          </a:solidFill>
                        </a:rPr>
                        <a:t>男 ，</a:t>
                      </a:r>
                      <a:r>
                        <a:rPr lang="en-US" altLang="zh-CN" sz="2800" b="1" dirty="0" smtClean="0">
                          <a:solidFill>
                            <a:srgbClr val="FF0000"/>
                          </a:solidFill>
                        </a:rPr>
                        <a:t>18</a:t>
                      </a:r>
                      <a:r>
                        <a:rPr lang="zh-CN" altLang="en-US" sz="2800" b="1" dirty="0" smtClean="0">
                          <a:solidFill>
                            <a:srgbClr val="FF0000"/>
                          </a:solidFill>
                        </a:rPr>
                        <a:t>，</a:t>
                      </a:r>
                      <a:r>
                        <a:rPr lang="en-US" altLang="zh-CN" sz="2800" b="1" dirty="0" smtClean="0">
                          <a:solidFill>
                            <a:srgbClr val="FF0000"/>
                          </a:solidFill>
                        </a:rPr>
                        <a:t>3</a:t>
                      </a:r>
                      <a:endParaRPr lang="zh-CN" altLang="en-US" sz="2800" b="1" dirty="0">
                        <a:solidFill>
                          <a:srgbClr val="FF0000"/>
                        </a:solidFill>
                      </a:endParaRPr>
                    </a:p>
                  </a:txBody>
                  <a:tcPr/>
                </a:tc>
                <a:tc>
                  <a:txBody>
                    <a:bodyPr/>
                    <a:lstStyle/>
                    <a:p>
                      <a:r>
                        <a:rPr lang="en-US" altLang="zh-CN" sz="2800" b="1" dirty="0" smtClean="0">
                          <a:solidFill>
                            <a:srgbClr val="FF0000"/>
                          </a:solidFill>
                        </a:rPr>
                        <a:t>0</a:t>
                      </a:r>
                      <a:endParaRPr lang="zh-CN" altLang="en-US" sz="2800" b="1" dirty="0">
                        <a:solidFill>
                          <a:srgbClr val="FF0000"/>
                        </a:solidFill>
                      </a:endParaRPr>
                    </a:p>
                  </a:txBody>
                  <a:tcPr/>
                </a:tc>
                <a:tc>
                  <a:txBody>
                    <a:bodyPr/>
                    <a:lstStyle/>
                    <a:p>
                      <a:r>
                        <a:rPr lang="en-US" altLang="zh-CN" sz="2800" b="1" dirty="0" smtClean="0"/>
                        <a:t>0</a:t>
                      </a:r>
                      <a:endParaRPr lang="zh-CN" altLang="en-US" sz="2800" b="1" dirty="0"/>
                    </a:p>
                  </a:txBody>
                  <a:tcPr/>
                </a:tc>
              </a:tr>
              <a:tr h="370840">
                <a:tc>
                  <a:txBody>
                    <a:bodyPr/>
                    <a:lstStyle/>
                    <a:p>
                      <a:r>
                        <a:rPr lang="en-US" altLang="zh-CN" sz="2800" b="1" dirty="0" smtClean="0"/>
                        <a:t>&lt;4&gt;</a:t>
                      </a:r>
                      <a:r>
                        <a:rPr lang="en-US" altLang="zh-CN" sz="2800" b="1" baseline="0" dirty="0" smtClean="0"/>
                        <a:t> </a:t>
                      </a:r>
                      <a:r>
                        <a:rPr lang="zh-CN" altLang="en-US" sz="2800" b="1" baseline="0" dirty="0" smtClean="0"/>
                        <a:t>覆盖</a:t>
                      </a:r>
                      <a:r>
                        <a:rPr lang="en-US" altLang="zh-CN" sz="2800" b="1" baseline="0" dirty="0" smtClean="0"/>
                        <a:t>7</a:t>
                      </a:r>
                      <a:endParaRPr lang="zh-CN" altLang="en-US" sz="2800" b="1" dirty="0"/>
                    </a:p>
                  </a:txBody>
                  <a:tcPr/>
                </a:tc>
                <a:tc>
                  <a:txBody>
                    <a:bodyPr/>
                    <a:lstStyle/>
                    <a:p>
                      <a:r>
                        <a:rPr lang="zh-CN" altLang="en-US" sz="2800" b="1" dirty="0" smtClean="0"/>
                        <a:t>女 ，</a:t>
                      </a:r>
                      <a:r>
                        <a:rPr lang="en-US" altLang="zh-CN" sz="2800" b="1" dirty="0" smtClean="0"/>
                        <a:t>55</a:t>
                      </a:r>
                      <a:r>
                        <a:rPr lang="zh-CN" altLang="en-US" sz="2800" b="1" dirty="0" smtClean="0"/>
                        <a:t> ，</a:t>
                      </a:r>
                      <a:r>
                        <a:rPr lang="en-US" altLang="zh-CN" sz="2800" b="1" dirty="0" smtClean="0"/>
                        <a:t>3</a:t>
                      </a:r>
                      <a:endParaRPr lang="zh-CN" altLang="en-US" sz="2800" b="1" dirty="0"/>
                    </a:p>
                  </a:txBody>
                  <a:tcPr/>
                </a:tc>
                <a:tc>
                  <a:txBody>
                    <a:bodyPr/>
                    <a:lstStyle/>
                    <a:p>
                      <a:r>
                        <a:rPr lang="en-US" altLang="zh-CN" sz="2800" b="1" dirty="0" smtClean="0"/>
                        <a:t>0</a:t>
                      </a:r>
                      <a:endParaRPr lang="zh-CN" altLang="en-US" sz="2800" b="1" dirty="0"/>
                    </a:p>
                  </a:txBody>
                  <a:tcPr/>
                </a:tc>
                <a:tc>
                  <a:txBody>
                    <a:bodyPr/>
                    <a:lstStyle/>
                    <a:p>
                      <a:endParaRPr lang="zh-CN" altLang="en-US" sz="2800" b="1"/>
                    </a:p>
                  </a:txBody>
                  <a:tcPr/>
                </a:tc>
              </a:tr>
              <a:tr h="370840">
                <a:tc>
                  <a:txBody>
                    <a:bodyPr/>
                    <a:lstStyle/>
                    <a:p>
                      <a:r>
                        <a:rPr lang="en-US" altLang="zh-CN" sz="2800" b="1" dirty="0" smtClean="0"/>
                        <a:t>&lt;5&gt;</a:t>
                      </a:r>
                      <a:r>
                        <a:rPr lang="zh-CN" altLang="en-US" sz="2800" b="1" dirty="0" smtClean="0"/>
                        <a:t>覆盖</a:t>
                      </a:r>
                      <a:r>
                        <a:rPr lang="en-US" altLang="zh-CN" sz="2800" b="1" dirty="0" smtClean="0"/>
                        <a:t>6</a:t>
                      </a:r>
                      <a:endParaRPr lang="zh-CN" altLang="en-US" sz="2800" b="1" dirty="0"/>
                    </a:p>
                  </a:txBody>
                  <a:tcPr/>
                </a:tc>
                <a:tc>
                  <a:txBody>
                    <a:bodyPr/>
                    <a:lstStyle/>
                    <a:p>
                      <a:r>
                        <a:rPr lang="zh-CN" altLang="en-US" sz="2800" b="1" dirty="0" smtClean="0"/>
                        <a:t>女   ， </a:t>
                      </a:r>
                      <a:r>
                        <a:rPr lang="en-US" altLang="zh-CN" sz="2800" b="1" dirty="0" smtClean="0"/>
                        <a:t>25</a:t>
                      </a:r>
                      <a:r>
                        <a:rPr lang="zh-CN" altLang="en-US" sz="2800" b="1" dirty="0" smtClean="0"/>
                        <a:t>，</a:t>
                      </a:r>
                      <a:r>
                        <a:rPr lang="en-US" altLang="zh-CN" sz="2800" b="1" dirty="0" smtClean="0"/>
                        <a:t>1</a:t>
                      </a:r>
                      <a:endParaRPr lang="zh-CN" altLang="en-US" sz="2800" b="1" dirty="0"/>
                    </a:p>
                  </a:txBody>
                  <a:tcPr/>
                </a:tc>
                <a:tc>
                  <a:txBody>
                    <a:bodyPr/>
                    <a:lstStyle/>
                    <a:p>
                      <a:r>
                        <a:rPr lang="en-US" altLang="zh-CN" sz="2800" b="1" dirty="0" smtClean="0"/>
                        <a:t>0</a:t>
                      </a:r>
                      <a:endParaRPr lang="zh-CN" altLang="en-US" sz="2800" b="1" dirty="0"/>
                    </a:p>
                  </a:txBody>
                  <a:tcPr/>
                </a:tc>
                <a:tc>
                  <a:txBody>
                    <a:bodyPr/>
                    <a:lstStyle/>
                    <a:p>
                      <a:endParaRPr lang="zh-CN" altLang="en-US" sz="2800" b="1" dirty="0"/>
                    </a:p>
                  </a:txBody>
                  <a:tcPr/>
                </a:tc>
              </a:tr>
            </a:tbl>
          </a:graphicData>
        </a:graphic>
      </p:graphicFrame>
      <p:graphicFrame>
        <p:nvGraphicFramePr>
          <p:cNvPr id="5" name="表格 4"/>
          <p:cNvGraphicFramePr>
            <a:graphicFrameLocks noGrp="1"/>
          </p:cNvGraphicFramePr>
          <p:nvPr/>
        </p:nvGraphicFramePr>
        <p:xfrm>
          <a:off x="1910535" y="4554125"/>
          <a:ext cx="8235315" cy="2072640"/>
        </p:xfrm>
        <a:graphic>
          <a:graphicData uri="http://schemas.openxmlformats.org/drawingml/2006/table">
            <a:tbl>
              <a:tblPr firstRow="1" bandRow="1">
                <a:tableStyleId>{00A15C55-8517-42AA-B614-E9B94910E393}</a:tableStyleId>
              </a:tblPr>
              <a:tblGrid>
                <a:gridCol w="2745105"/>
                <a:gridCol w="2745105"/>
                <a:gridCol w="2745105"/>
              </a:tblGrid>
              <a:tr h="0">
                <a:tc>
                  <a:txBody>
                    <a:bodyPr/>
                    <a:lstStyle/>
                    <a:p>
                      <a:r>
                        <a:rPr lang="zh-CN" altLang="en-US" sz="2800" b="1" dirty="0" smtClean="0"/>
                        <a:t>条件</a:t>
                      </a:r>
                      <a:endParaRPr lang="zh-CN" altLang="en-US" sz="2800" b="1" dirty="0"/>
                    </a:p>
                  </a:txBody>
                  <a:tcPr/>
                </a:tc>
                <a:tc>
                  <a:txBody>
                    <a:bodyPr/>
                    <a:lstStyle/>
                    <a:p>
                      <a:r>
                        <a:rPr lang="zh-CN" altLang="en-US" sz="2800" b="1" dirty="0" smtClean="0"/>
                        <a:t>有效等价类</a:t>
                      </a:r>
                      <a:endParaRPr lang="zh-CN" altLang="en-US" sz="2800" b="1" dirty="0"/>
                    </a:p>
                  </a:txBody>
                  <a:tcPr/>
                </a:tc>
                <a:tc>
                  <a:txBody>
                    <a:bodyPr/>
                    <a:lstStyle/>
                    <a:p>
                      <a:r>
                        <a:rPr lang="zh-CN" altLang="en-US" sz="2800" b="1" dirty="0" smtClean="0"/>
                        <a:t>无效等价类</a:t>
                      </a:r>
                      <a:endParaRPr lang="zh-CN" altLang="en-US" sz="2800" b="1" dirty="0"/>
                    </a:p>
                  </a:txBody>
                  <a:tcPr/>
                </a:tc>
              </a:tr>
              <a:tr h="370840">
                <a:tc>
                  <a:txBody>
                    <a:bodyPr/>
                    <a:lstStyle/>
                    <a:p>
                      <a:r>
                        <a:rPr lang="zh-CN" altLang="en-US" sz="2800" b="1" dirty="0" smtClean="0"/>
                        <a:t>性别</a:t>
                      </a:r>
                      <a:endParaRPr lang="zh-CN" altLang="en-US" sz="2800" b="1" dirty="0"/>
                    </a:p>
                  </a:txBody>
                  <a:tcPr/>
                </a:tc>
                <a:tc>
                  <a:txBody>
                    <a:bodyPr/>
                    <a:lstStyle/>
                    <a:p>
                      <a:r>
                        <a:rPr lang="en-US" altLang="zh-CN" sz="2800" b="1" dirty="0" smtClean="0"/>
                        <a:t>(1)</a:t>
                      </a:r>
                      <a:r>
                        <a:rPr lang="zh-CN" altLang="en-US" sz="2800" b="1" dirty="0" smtClean="0"/>
                        <a:t>女</a:t>
                      </a:r>
                      <a:endParaRPr lang="zh-CN" altLang="en-US" sz="2800" b="1" dirty="0"/>
                    </a:p>
                  </a:txBody>
                  <a:tcPr/>
                </a:tc>
                <a:tc>
                  <a:txBody>
                    <a:bodyPr/>
                    <a:lstStyle/>
                    <a:p>
                      <a:r>
                        <a:rPr lang="en-US" altLang="zh-CN" sz="2800" b="1" dirty="0" smtClean="0"/>
                        <a:t>(2)</a:t>
                      </a:r>
                      <a:r>
                        <a:rPr lang="zh-CN" altLang="en-US" sz="2800" b="1" dirty="0" smtClean="0"/>
                        <a:t>男</a:t>
                      </a:r>
                      <a:endParaRPr lang="zh-CN" altLang="en-US" sz="2800" b="1" dirty="0"/>
                    </a:p>
                  </a:txBody>
                  <a:tcPr/>
                </a:tc>
              </a:tr>
              <a:tr h="370840">
                <a:tc>
                  <a:txBody>
                    <a:bodyPr/>
                    <a:lstStyle/>
                    <a:p>
                      <a:r>
                        <a:rPr lang="zh-CN" altLang="en-US" sz="2800" b="1" dirty="0" smtClean="0"/>
                        <a:t>年龄</a:t>
                      </a:r>
                      <a:endParaRPr lang="zh-CN" altLang="en-US" sz="2800" b="1" dirty="0"/>
                    </a:p>
                  </a:txBody>
                  <a:tcPr/>
                </a:tc>
                <a:tc>
                  <a:txBody>
                    <a:bodyPr/>
                    <a:lstStyle/>
                    <a:p>
                      <a:r>
                        <a:rPr lang="en-US" altLang="zh-CN" sz="2800" b="1" dirty="0" smtClean="0"/>
                        <a:t>(3)[20,50]</a:t>
                      </a:r>
                      <a:endParaRPr lang="zh-CN" altLang="en-US" sz="2800" b="1" dirty="0"/>
                    </a:p>
                  </a:txBody>
                  <a:tcPr/>
                </a:tc>
                <a:tc>
                  <a:txBody>
                    <a:bodyPr/>
                    <a:lstStyle/>
                    <a:p>
                      <a:r>
                        <a:rPr lang="en-US" altLang="zh-CN" sz="2800" b="1" dirty="0" smtClean="0"/>
                        <a:t>(4)&lt;20  &gt;50</a:t>
                      </a:r>
                      <a:endParaRPr lang="zh-CN" altLang="en-US" sz="2800" b="1" dirty="0"/>
                    </a:p>
                  </a:txBody>
                  <a:tcPr/>
                </a:tc>
              </a:tr>
              <a:tr h="370840">
                <a:tc>
                  <a:txBody>
                    <a:bodyPr/>
                    <a:lstStyle/>
                    <a:p>
                      <a:r>
                        <a:rPr lang="zh-CN" altLang="en-US" sz="2800" b="1" dirty="0" smtClean="0"/>
                        <a:t>毕业</a:t>
                      </a:r>
                      <a:endParaRPr lang="zh-CN" altLang="en-US" sz="2800" b="1" dirty="0"/>
                    </a:p>
                  </a:txBody>
                  <a:tcPr/>
                </a:tc>
                <a:tc>
                  <a:txBody>
                    <a:bodyPr/>
                    <a:lstStyle/>
                    <a:p>
                      <a:r>
                        <a:rPr lang="zh-CN" altLang="en-US" sz="2800" b="1" dirty="0" smtClean="0"/>
                        <a:t>（</a:t>
                      </a:r>
                      <a:r>
                        <a:rPr lang="en-US" altLang="zh-CN" sz="2800" b="1" dirty="0" smtClean="0"/>
                        <a:t>5</a:t>
                      </a:r>
                      <a:r>
                        <a:rPr lang="zh-CN" altLang="en-US" sz="2800" b="1" dirty="0" smtClean="0"/>
                        <a:t>）</a:t>
                      </a:r>
                      <a:r>
                        <a:rPr lang="en-US" altLang="zh-CN" sz="2800" b="1" dirty="0" smtClean="0"/>
                        <a:t>&gt;=2</a:t>
                      </a:r>
                      <a:endParaRPr lang="zh-CN" altLang="en-US" sz="2800" b="1" dirty="0"/>
                    </a:p>
                  </a:txBody>
                  <a:tcPr/>
                </a:tc>
                <a:tc>
                  <a:txBody>
                    <a:bodyPr/>
                    <a:lstStyle/>
                    <a:p>
                      <a:r>
                        <a:rPr lang="en-US" altLang="zh-CN" sz="2800" b="1" dirty="0" smtClean="0"/>
                        <a:t>(6)[0,2)</a:t>
                      </a:r>
                      <a:endParaRPr lang="zh-CN" altLang="en-US" sz="2800" b="1" dirty="0"/>
                    </a:p>
                  </a:txBody>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title"/>
          </p:nvPr>
        </p:nvSpPr>
        <p:spPr/>
        <p:txBody>
          <a:bodyPr/>
          <a:lstStyle/>
          <a:p>
            <a:r>
              <a:rPr kumimoji="1" lang="zh-CN" altLang="en-US" sz="4000" b="1" dirty="0" smtClean="0">
                <a:solidFill>
                  <a:srgbClr val="0000FF"/>
                </a:solidFill>
              </a:rPr>
              <a:t>等价类划分实例</a:t>
            </a:r>
            <a:r>
              <a:rPr kumimoji="1" lang="en-US" altLang="zh-CN" sz="4000" b="1" dirty="0" smtClean="0">
                <a:solidFill>
                  <a:srgbClr val="0000FF"/>
                </a:solidFill>
              </a:rPr>
              <a:t>:</a:t>
            </a:r>
            <a:r>
              <a:rPr kumimoji="1" lang="zh-CN" altLang="en-US" sz="4000" b="1" dirty="0" smtClean="0">
                <a:solidFill>
                  <a:srgbClr val="0000FF"/>
                </a:solidFill>
              </a:rPr>
              <a:t>电话号码输入模块</a:t>
            </a:r>
            <a:endParaRPr kumimoji="1" lang="zh-CN" altLang="en-US" sz="4000" b="1" dirty="0" smtClean="0">
              <a:solidFill>
                <a:srgbClr val="0000FF"/>
              </a:solidFill>
            </a:endParaRPr>
          </a:p>
        </p:txBody>
      </p:sp>
      <p:sp>
        <p:nvSpPr>
          <p:cNvPr id="149507" name="Rectangle 2"/>
          <p:cNvSpPr>
            <a:spLocks noGrp="1" noChangeArrowheads="1"/>
          </p:cNvSpPr>
          <p:nvPr>
            <p:ph type="body" idx="1"/>
          </p:nvPr>
        </p:nvSpPr>
        <p:spPr>
          <a:xfrm>
            <a:off x="817245" y="1206500"/>
            <a:ext cx="10706100" cy="4862195"/>
          </a:xfrm>
        </p:spPr>
        <p:txBody>
          <a:bodyPr/>
          <a:lstStyle/>
          <a:p>
            <a:pPr marL="179705" lvl="1" indent="0">
              <a:lnSpc>
                <a:spcPct val="80000"/>
              </a:lnSpc>
              <a:buFont typeface="Wingdings" panose="05000000000000000000" pitchFamily="2" charset="2"/>
              <a:buNone/>
            </a:pPr>
            <a:endParaRPr kumimoji="1" lang="zh-CN" altLang="en-US" sz="2800" b="1" dirty="0" smtClean="0"/>
          </a:p>
          <a:p>
            <a:pPr marL="179705" lvl="1" indent="0">
              <a:lnSpc>
                <a:spcPct val="100000"/>
              </a:lnSpc>
              <a:buFont typeface="Wingdings" panose="05000000000000000000" pitchFamily="2" charset="2"/>
              <a:buNone/>
            </a:pPr>
            <a:r>
              <a:rPr kumimoji="1" lang="zh-CN" altLang="en-US" sz="2800" b="1" dirty="0" smtClean="0"/>
              <a:t>某城市的电话号码由</a:t>
            </a:r>
            <a:r>
              <a:rPr kumimoji="1" lang="en-US" altLang="zh-CN" sz="2800" b="1" dirty="0" smtClean="0"/>
              <a:t>3</a:t>
            </a:r>
            <a:r>
              <a:rPr kumimoji="1" lang="zh-CN" altLang="en-US" sz="2800" b="1" dirty="0" smtClean="0"/>
              <a:t>部分组成，这</a:t>
            </a:r>
            <a:r>
              <a:rPr kumimoji="1" lang="en-US" altLang="zh-CN" sz="2800" b="1" dirty="0" smtClean="0"/>
              <a:t>3</a:t>
            </a:r>
            <a:r>
              <a:rPr kumimoji="1" lang="zh-CN" altLang="en-US" sz="2800" b="1" dirty="0" smtClean="0"/>
              <a:t>部分的名称和内容如下：</a:t>
            </a:r>
            <a:endParaRPr kumimoji="1" lang="zh-CN" altLang="en-US" sz="2800" b="1" dirty="0" smtClean="0"/>
          </a:p>
          <a:p>
            <a:pPr marL="179705" lvl="1" indent="0">
              <a:lnSpc>
                <a:spcPct val="100000"/>
              </a:lnSpc>
              <a:buFont typeface="Wingdings" panose="05000000000000000000" pitchFamily="2" charset="2"/>
              <a:buNone/>
            </a:pPr>
            <a:r>
              <a:rPr kumimoji="1" lang="zh-CN" altLang="en-US" sz="2800" b="1" dirty="0" smtClean="0"/>
              <a:t>地区码：空白或</a:t>
            </a:r>
            <a:r>
              <a:rPr kumimoji="1" lang="en-US" altLang="zh-CN" sz="2800" b="1" dirty="0" smtClean="0"/>
              <a:t>3</a:t>
            </a:r>
            <a:r>
              <a:rPr kumimoji="1" lang="zh-CN" altLang="en-US" sz="2800" b="1" dirty="0" smtClean="0"/>
              <a:t>位数字</a:t>
            </a:r>
            <a:endParaRPr kumimoji="1" lang="zh-CN" altLang="en-US" sz="2800" b="1" dirty="0" smtClean="0"/>
          </a:p>
          <a:p>
            <a:pPr marL="179705" lvl="1" indent="0">
              <a:lnSpc>
                <a:spcPct val="100000"/>
              </a:lnSpc>
              <a:buFont typeface="Wingdings" panose="05000000000000000000" pitchFamily="2" charset="2"/>
              <a:buNone/>
            </a:pPr>
            <a:r>
              <a:rPr kumimoji="1" lang="zh-CN" altLang="en-US" sz="2800" b="1" dirty="0" smtClean="0"/>
              <a:t>前缀：非</a:t>
            </a:r>
            <a:r>
              <a:rPr kumimoji="1" lang="en-US" altLang="zh-CN" sz="2800" b="1" dirty="0" smtClean="0"/>
              <a:t>0</a:t>
            </a:r>
            <a:r>
              <a:rPr kumimoji="1" lang="zh-CN" altLang="en-US" sz="2800" b="1" dirty="0" smtClean="0"/>
              <a:t>且非</a:t>
            </a:r>
            <a:r>
              <a:rPr kumimoji="1" lang="en-US" altLang="zh-CN" sz="2800" b="1" dirty="0" smtClean="0"/>
              <a:t>1</a:t>
            </a:r>
            <a:r>
              <a:rPr kumimoji="1" lang="zh-CN" altLang="en-US" sz="2800" b="1" dirty="0" smtClean="0"/>
              <a:t>开头的</a:t>
            </a:r>
            <a:r>
              <a:rPr kumimoji="1" lang="en-US" altLang="zh-CN" sz="2800" b="1" dirty="0" smtClean="0"/>
              <a:t>3</a:t>
            </a:r>
            <a:r>
              <a:rPr kumimoji="1" lang="zh-CN" altLang="en-US" sz="2800" b="1" dirty="0" smtClean="0"/>
              <a:t>位数字</a:t>
            </a:r>
            <a:endParaRPr kumimoji="1" lang="zh-CN" altLang="en-US" sz="2800" b="1" dirty="0" smtClean="0"/>
          </a:p>
          <a:p>
            <a:pPr marL="179705" lvl="1" indent="0">
              <a:lnSpc>
                <a:spcPct val="100000"/>
              </a:lnSpc>
              <a:buFont typeface="Wingdings" panose="05000000000000000000" pitchFamily="2" charset="2"/>
              <a:buNone/>
            </a:pPr>
            <a:r>
              <a:rPr kumimoji="1" lang="zh-CN" altLang="en-US" sz="2800" b="1" dirty="0" smtClean="0"/>
              <a:t>后缀：</a:t>
            </a:r>
            <a:r>
              <a:rPr kumimoji="1" lang="en-US" altLang="zh-CN" sz="2800" b="1" dirty="0" smtClean="0"/>
              <a:t>4</a:t>
            </a:r>
            <a:r>
              <a:rPr kumimoji="1" lang="zh-CN" altLang="en-US" sz="2800" b="1" dirty="0" smtClean="0"/>
              <a:t>位数字</a:t>
            </a:r>
            <a:endParaRPr kumimoji="1" lang="zh-CN" altLang="en-US" sz="2800" b="1" dirty="0" smtClean="0"/>
          </a:p>
          <a:p>
            <a:pPr marL="179705" lvl="1" indent="0">
              <a:lnSpc>
                <a:spcPct val="100000"/>
              </a:lnSpc>
              <a:buFont typeface="Wingdings" panose="05000000000000000000" pitchFamily="2" charset="2"/>
              <a:buNone/>
            </a:pPr>
            <a:r>
              <a:rPr kumimoji="1" lang="zh-CN" altLang="en-US" sz="2800" b="1" dirty="0" smtClean="0"/>
              <a:t>比如：（</a:t>
            </a:r>
            <a:r>
              <a:rPr kumimoji="1" lang="en-US" altLang="zh-CN" sz="2800" b="1" dirty="0" smtClean="0"/>
              <a:t>123</a:t>
            </a:r>
            <a:r>
              <a:rPr kumimoji="1" lang="zh-CN" altLang="en-US" sz="2800" b="1" dirty="0" smtClean="0"/>
              <a:t>）</a:t>
            </a:r>
            <a:r>
              <a:rPr kumimoji="1" lang="en-US" altLang="zh-CN" sz="2800" b="1" dirty="0" smtClean="0"/>
              <a:t>234</a:t>
            </a:r>
            <a:r>
              <a:rPr lang="en-US" altLang="zh-CN" sz="2800" b="1" dirty="0" smtClean="0"/>
              <a:t>-</a:t>
            </a:r>
            <a:r>
              <a:rPr kumimoji="1" lang="en-US" altLang="zh-CN" sz="2800" b="1" dirty="0" smtClean="0"/>
              <a:t>5678</a:t>
            </a:r>
            <a:endParaRPr kumimoji="1" lang="en-US" altLang="zh-CN" sz="2800" b="1" dirty="0" smtClean="0"/>
          </a:p>
          <a:p>
            <a:pPr marL="179705" lvl="1" indent="0">
              <a:lnSpc>
                <a:spcPct val="100000"/>
              </a:lnSpc>
              <a:buFont typeface="Wingdings" panose="05000000000000000000" pitchFamily="2" charset="2"/>
              <a:buNone/>
            </a:pPr>
            <a:endParaRPr kumimoji="1" lang="en-US" altLang="zh-CN" sz="2800" b="1" dirty="0" smtClean="0"/>
          </a:p>
          <a:p>
            <a:pPr marL="179705" lvl="1" indent="0">
              <a:lnSpc>
                <a:spcPct val="100000"/>
              </a:lnSpc>
              <a:buFont typeface="Wingdings" panose="05000000000000000000" pitchFamily="2" charset="2"/>
              <a:buNone/>
            </a:pPr>
            <a:r>
              <a:rPr kumimoji="1" lang="zh-CN" altLang="en-US" sz="2800" b="1" dirty="0" smtClean="0"/>
              <a:t>现有被测程序：功能为能接收一切符合上述条件的电话号码，拒绝所有不符合规定的号码。</a:t>
            </a:r>
            <a:endParaRPr kumimoji="1" lang="zh-CN" altLang="en-US" sz="2800" b="1" dirty="0" smtClean="0"/>
          </a:p>
          <a:p>
            <a:pPr marL="179705" lvl="1" indent="0">
              <a:lnSpc>
                <a:spcPct val="100000"/>
              </a:lnSpc>
              <a:buFont typeface="Wingdings" panose="05000000000000000000" pitchFamily="2" charset="2"/>
              <a:buNone/>
            </a:pPr>
            <a:r>
              <a:rPr kumimoji="1" lang="zh-CN" altLang="en-US" sz="2800" b="1" dirty="0" smtClean="0"/>
              <a:t> </a:t>
            </a:r>
            <a:endParaRPr kumimoji="1" lang="zh-CN" altLang="en-US" sz="2800" b="1" dirty="0" smtClean="0"/>
          </a:p>
          <a:p>
            <a:pPr marL="179705" lvl="1" indent="0">
              <a:lnSpc>
                <a:spcPct val="100000"/>
              </a:lnSpc>
              <a:buFont typeface="Wingdings" panose="05000000000000000000" pitchFamily="2" charset="2"/>
              <a:buNone/>
            </a:pPr>
            <a:r>
              <a:rPr kumimoji="1" lang="zh-CN" altLang="en-US" sz="2800" b="1" dirty="0" smtClean="0"/>
              <a:t>用等价分类法，设计测试用例。</a:t>
            </a:r>
            <a:endParaRPr kumimoji="1" lang="zh-CN" altLang="en-US" sz="2800" b="1"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sz="half" idx="1"/>
          </p:nvPr>
        </p:nvSpPr>
        <p:spPr>
          <a:xfrm>
            <a:off x="949008" y="431165"/>
            <a:ext cx="4606925" cy="649288"/>
          </a:xfrm>
        </p:spPr>
        <p:txBody>
          <a:bodyPr/>
          <a:lstStyle/>
          <a:p>
            <a:pPr marL="609600" indent="-609600">
              <a:buFontTx/>
              <a:buNone/>
            </a:pPr>
            <a:r>
              <a:rPr lang="en-US" altLang="zh-CN" sz="3200" b="1" smtClean="0">
                <a:solidFill>
                  <a:srgbClr val="0000FF"/>
                </a:solidFill>
              </a:rPr>
              <a:t>1</a:t>
            </a:r>
            <a:r>
              <a:rPr lang="zh-CN" altLang="en-US" sz="3200" b="1" smtClean="0">
                <a:solidFill>
                  <a:srgbClr val="0000FF"/>
                </a:solidFill>
              </a:rPr>
              <a:t>、划分等价类</a:t>
            </a:r>
            <a:endParaRPr lang="zh-CN" altLang="en-US" sz="3200" b="1" smtClean="0">
              <a:solidFill>
                <a:srgbClr val="0000FF"/>
              </a:solidFill>
            </a:endParaRPr>
          </a:p>
        </p:txBody>
      </p:sp>
      <p:graphicFrame>
        <p:nvGraphicFramePr>
          <p:cNvPr id="446467" name="Group 3"/>
          <p:cNvGraphicFramePr>
            <a:graphicFrameLocks noGrp="1"/>
          </p:cNvGraphicFramePr>
          <p:nvPr>
            <p:ph sz="half" idx="2"/>
          </p:nvPr>
        </p:nvGraphicFramePr>
        <p:xfrm>
          <a:off x="949325" y="1753870"/>
          <a:ext cx="10674350" cy="4855845"/>
        </p:xfrm>
        <a:graphic>
          <a:graphicData uri="http://schemas.openxmlformats.org/drawingml/2006/table">
            <a:tbl>
              <a:tblPr/>
              <a:tblGrid>
                <a:gridCol w="3244850"/>
                <a:gridCol w="3463925"/>
                <a:gridCol w="3965575"/>
              </a:tblGrid>
              <a:tr h="722313">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输入条件</a:t>
                      </a:r>
                      <a:endPar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有效等价类</a:t>
                      </a:r>
                      <a:endPar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无效等价类</a:t>
                      </a:r>
                      <a:endPar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4413">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地区码</a:t>
                      </a:r>
                      <a:endPar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空白①，</a:t>
                      </a:r>
                      <a:r>
                        <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a:t>
                      </a: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位数字②</a:t>
                      </a:r>
                      <a:endPar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有非数字符号⑤，少于</a:t>
                      </a:r>
                      <a:r>
                        <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a:t>
                      </a: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位数字⑥多于</a:t>
                      </a:r>
                      <a:r>
                        <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a:t>
                      </a: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位数字⑦</a:t>
                      </a:r>
                      <a:endPar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7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前缀</a:t>
                      </a:r>
                      <a:endPar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200—999</a:t>
                      </a: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之间的三位数字</a:t>
                      </a:r>
                      <a:r>
                        <a:rPr kumimoji="0" lang="zh-CN" altLang="en-US" sz="2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③</a:t>
                      </a:r>
                      <a:endParaRPr kumimoji="0" lang="zh-CN" altLang="en-US" sz="2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有非数字符号⑧，少于三位数字⑨，多于三位数字⑩，起始数字是</a:t>
                      </a:r>
                      <a:r>
                        <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0⑾</a:t>
                      </a: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，起始数字是</a:t>
                      </a:r>
                      <a:r>
                        <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⑿ </a:t>
                      </a:r>
                      <a:endPar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303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后缀</a:t>
                      </a:r>
                      <a:endPar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a:t>
                      </a: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位数字④</a:t>
                      </a:r>
                      <a:endPar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有非数字字符⒀ ，多于</a:t>
                      </a:r>
                      <a:r>
                        <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a:t>
                      </a: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位数字⒁ ，少于四位数字⒂</a:t>
                      </a:r>
                      <a:endPar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a:xfrm>
            <a:off x="774065" y="509270"/>
            <a:ext cx="10679430" cy="5974080"/>
          </a:xfrm>
        </p:spPr>
        <p:txBody>
          <a:bodyPr/>
          <a:lstStyle/>
          <a:p>
            <a:pPr marL="609600" indent="-609600">
              <a:buFont typeface="Wingdings" panose="05000000000000000000" pitchFamily="2" charset="2"/>
              <a:buNone/>
            </a:pPr>
            <a:r>
              <a:rPr lang="en-US" altLang="zh-CN" sz="3200" b="1" dirty="0" smtClean="0">
                <a:solidFill>
                  <a:srgbClr val="0000FF"/>
                </a:solidFill>
              </a:rPr>
              <a:t>2. </a:t>
            </a:r>
            <a:r>
              <a:rPr lang="zh-CN" altLang="en-US" sz="3200" b="1" dirty="0" smtClean="0">
                <a:solidFill>
                  <a:srgbClr val="0000FF"/>
                </a:solidFill>
              </a:rPr>
              <a:t>设计测试用例</a:t>
            </a:r>
            <a:endParaRPr lang="zh-CN" altLang="en-US" b="1" dirty="0" smtClean="0">
              <a:solidFill>
                <a:srgbClr val="0000FF"/>
              </a:solidFill>
            </a:endParaRPr>
          </a:p>
          <a:p>
            <a:pPr marL="609600" indent="-609600">
              <a:buFont typeface="Wingdings" panose="05000000000000000000" pitchFamily="2" charset="2"/>
              <a:buNone/>
            </a:pPr>
            <a:endParaRPr lang="zh-CN" altLang="en-US" b="1" dirty="0" smtClean="0">
              <a:solidFill>
                <a:srgbClr val="0000FF"/>
              </a:solidFill>
            </a:endParaRPr>
          </a:p>
          <a:p>
            <a:pPr marL="990600" lvl="1" indent="-533400">
              <a:buClr>
                <a:srgbClr val="CC6600"/>
              </a:buClr>
              <a:buFont typeface="Wingdings" panose="05000000000000000000" pitchFamily="2" charset="2"/>
              <a:buChar char="n"/>
            </a:pPr>
            <a:r>
              <a:rPr lang="zh-CN" altLang="en-US" b="1" dirty="0" smtClean="0"/>
              <a:t>表中的四个有效等价类可设计两个测试用例进行测试（空白①，</a:t>
            </a:r>
            <a:r>
              <a:rPr lang="en-US" altLang="zh-CN" b="1" dirty="0" smtClean="0"/>
              <a:t>3</a:t>
            </a:r>
            <a:r>
              <a:rPr lang="zh-CN" altLang="en-US" b="1" dirty="0" smtClean="0"/>
              <a:t>位数字②，</a:t>
            </a:r>
            <a:r>
              <a:rPr lang="en-US" altLang="zh-CN" b="1" dirty="0" smtClean="0"/>
              <a:t>200—999</a:t>
            </a:r>
            <a:r>
              <a:rPr lang="zh-CN" altLang="en-US" b="1" dirty="0" smtClean="0"/>
              <a:t>之间数字</a:t>
            </a:r>
            <a:r>
              <a:rPr lang="zh-CN" altLang="en-US" b="1" dirty="0" smtClean="0">
                <a:latin typeface="宋体" panose="02010600030101010101" pitchFamily="2" charset="-122"/>
              </a:rPr>
              <a:t>③，</a:t>
            </a:r>
            <a:r>
              <a:rPr lang="en-US" altLang="zh-CN" b="1" dirty="0" smtClean="0"/>
              <a:t>4</a:t>
            </a:r>
            <a:r>
              <a:rPr lang="zh-CN" altLang="en-US" b="1" dirty="0" smtClean="0"/>
              <a:t>位数字④）</a:t>
            </a:r>
            <a:endParaRPr lang="zh-CN" altLang="en-US" b="1" dirty="0" smtClean="0"/>
          </a:p>
          <a:p>
            <a:pPr marL="990600" lvl="1" indent="-533400">
              <a:buFont typeface="Wingdings" panose="05000000000000000000" pitchFamily="2" charset="2"/>
              <a:buNone/>
            </a:pPr>
            <a:r>
              <a:rPr lang="zh-CN" altLang="en-US" dirty="0" smtClean="0"/>
              <a:t>测试用例</a:t>
            </a:r>
            <a:r>
              <a:rPr lang="en-US" altLang="zh-CN" dirty="0" smtClean="0"/>
              <a:t>1</a:t>
            </a:r>
            <a:r>
              <a:rPr lang="zh-CN" altLang="en-US" dirty="0" smtClean="0"/>
              <a:t>：（ ）</a:t>
            </a:r>
            <a:r>
              <a:rPr lang="en-US" altLang="zh-CN" dirty="0" smtClean="0"/>
              <a:t>276-2345       </a:t>
            </a:r>
            <a:r>
              <a:rPr lang="zh-CN" altLang="en-US" dirty="0" smtClean="0"/>
              <a:t>结果：可接受</a:t>
            </a:r>
            <a:endParaRPr lang="zh-CN" altLang="en-US" dirty="0" smtClean="0"/>
          </a:p>
          <a:p>
            <a:pPr marL="990600" lvl="1" indent="-533400">
              <a:buFont typeface="Wingdings" panose="05000000000000000000" pitchFamily="2" charset="2"/>
              <a:buNone/>
            </a:pPr>
            <a:r>
              <a:rPr lang="zh-CN" altLang="en-US" dirty="0" smtClean="0"/>
              <a:t>测试用例</a:t>
            </a:r>
            <a:r>
              <a:rPr lang="en-US" altLang="zh-CN" dirty="0" smtClean="0"/>
              <a:t>2</a:t>
            </a:r>
            <a:r>
              <a:rPr lang="zh-CN" altLang="en-US" dirty="0" smtClean="0"/>
              <a:t>：（</a:t>
            </a:r>
            <a:r>
              <a:rPr lang="en-US" altLang="zh-CN" dirty="0" smtClean="0"/>
              <a:t>635</a:t>
            </a:r>
            <a:r>
              <a:rPr lang="zh-CN" altLang="en-US" dirty="0" smtClean="0"/>
              <a:t>）</a:t>
            </a:r>
            <a:r>
              <a:rPr lang="en-US" altLang="zh-CN" dirty="0" smtClean="0"/>
              <a:t>805-9321  </a:t>
            </a:r>
            <a:r>
              <a:rPr lang="zh-CN" altLang="en-US" dirty="0" smtClean="0"/>
              <a:t>结果：可接受</a:t>
            </a:r>
            <a:endParaRPr lang="zh-CN" altLang="en-US" dirty="0" smtClean="0"/>
          </a:p>
          <a:p>
            <a:pPr marL="990600" lvl="1" indent="-533400">
              <a:buClr>
                <a:srgbClr val="CC0000"/>
              </a:buClr>
              <a:buFont typeface="Wingdings" panose="05000000000000000000" pitchFamily="2" charset="2"/>
              <a:buChar char="n"/>
            </a:pPr>
            <a:r>
              <a:rPr lang="zh-CN" altLang="en-US" b="1" dirty="0" smtClean="0"/>
              <a:t>表中有十个无效等价类，应设计</a:t>
            </a:r>
            <a:r>
              <a:rPr lang="en-US" altLang="zh-CN" b="1" dirty="0" smtClean="0"/>
              <a:t>10</a:t>
            </a:r>
            <a:r>
              <a:rPr lang="zh-CN" altLang="en-US" b="1" dirty="0" smtClean="0"/>
              <a:t>个测试用例：</a:t>
            </a:r>
            <a:endParaRPr lang="zh-CN" altLang="en-US" b="1" dirty="0" smtClean="0"/>
          </a:p>
          <a:p>
            <a:pPr marL="990600" lvl="1" indent="-533400">
              <a:buFont typeface="Wingdings" panose="05000000000000000000" pitchFamily="2" charset="2"/>
              <a:buNone/>
            </a:pPr>
            <a:r>
              <a:rPr lang="zh-CN" altLang="en-US" b="1" dirty="0" smtClean="0"/>
              <a:t>      </a:t>
            </a:r>
            <a:r>
              <a:rPr lang="zh-CN" altLang="en-US" dirty="0" smtClean="0"/>
              <a:t>对于地区码</a:t>
            </a:r>
            <a:endParaRPr lang="zh-CN" altLang="en-US" dirty="0" smtClean="0"/>
          </a:p>
          <a:p>
            <a:pPr marL="1371600" lvl="2" indent="-457200">
              <a:buClr>
                <a:schemeClr val="tx1"/>
              </a:buClr>
              <a:buFontTx/>
              <a:buAutoNum type="alphaUcPeriod"/>
            </a:pPr>
            <a:r>
              <a:rPr lang="zh-CN" altLang="en-US" dirty="0" smtClean="0"/>
              <a:t>有非数字符号⑤（</a:t>
            </a:r>
            <a:r>
              <a:rPr lang="en-US" altLang="zh-CN" dirty="0" smtClean="0"/>
              <a:t>20A</a:t>
            </a:r>
            <a:r>
              <a:rPr lang="zh-CN" altLang="en-US" dirty="0" smtClean="0"/>
              <a:t>）</a:t>
            </a:r>
            <a:r>
              <a:rPr lang="en-US" altLang="zh-CN" dirty="0" smtClean="0"/>
              <a:t>223-4562 </a:t>
            </a:r>
            <a:r>
              <a:rPr lang="zh-CN" altLang="en-US" dirty="0" smtClean="0"/>
              <a:t>结果：不可接受</a:t>
            </a:r>
            <a:endParaRPr lang="zh-CN" altLang="en-US" dirty="0" smtClean="0"/>
          </a:p>
          <a:p>
            <a:pPr marL="1371600" lvl="2" indent="-457200">
              <a:buClr>
                <a:schemeClr val="tx1"/>
              </a:buClr>
              <a:buFontTx/>
              <a:buAutoNum type="alphaUcPeriod"/>
            </a:pPr>
            <a:r>
              <a:rPr lang="zh-CN" altLang="en-US" dirty="0" smtClean="0"/>
              <a:t>少于</a:t>
            </a:r>
            <a:r>
              <a:rPr lang="en-US" altLang="zh-CN" dirty="0" smtClean="0"/>
              <a:t>3</a:t>
            </a:r>
            <a:r>
              <a:rPr lang="zh-CN" altLang="en-US" dirty="0" smtClean="0"/>
              <a:t>位数字⑥  （</a:t>
            </a:r>
            <a:r>
              <a:rPr lang="en-US" altLang="zh-CN" dirty="0" smtClean="0"/>
              <a:t>12</a:t>
            </a:r>
            <a:r>
              <a:rPr lang="zh-CN" altLang="en-US" dirty="0" smtClean="0"/>
              <a:t>）</a:t>
            </a:r>
            <a:r>
              <a:rPr lang="en-US" altLang="zh-CN" dirty="0" smtClean="0"/>
              <a:t>456-2789  </a:t>
            </a:r>
            <a:r>
              <a:rPr lang="zh-CN" altLang="en-US" dirty="0" smtClean="0"/>
              <a:t>结果：不可接受</a:t>
            </a:r>
            <a:endParaRPr lang="zh-CN" altLang="en-US" dirty="0" smtClean="0"/>
          </a:p>
          <a:p>
            <a:pPr marL="1371600" lvl="2" indent="-457200">
              <a:buFontTx/>
              <a:buAutoNum type="alphaUcPeriod"/>
            </a:pPr>
            <a:r>
              <a:rPr lang="zh-CN" altLang="en-US" dirty="0" smtClean="0"/>
              <a:t>多于</a:t>
            </a:r>
            <a:r>
              <a:rPr lang="en-US" altLang="zh-CN" dirty="0" smtClean="0"/>
              <a:t>3</a:t>
            </a:r>
            <a:r>
              <a:rPr lang="zh-CN" altLang="en-US" dirty="0" smtClean="0"/>
              <a:t>位数字⑦  （</a:t>
            </a:r>
            <a:r>
              <a:rPr lang="en-US" altLang="zh-CN" dirty="0" smtClean="0"/>
              <a:t>4576</a:t>
            </a:r>
            <a:r>
              <a:rPr lang="zh-CN" altLang="en-US" dirty="0" smtClean="0"/>
              <a:t>）</a:t>
            </a:r>
            <a:r>
              <a:rPr lang="en-US" altLang="zh-CN" dirty="0" smtClean="0"/>
              <a:t>435-7856 </a:t>
            </a:r>
            <a:r>
              <a:rPr lang="zh-CN" altLang="en-US" dirty="0" smtClean="0"/>
              <a:t>结果：不可接受</a:t>
            </a:r>
            <a:endParaRPr lang="zh-CN" altLang="en-US" dirty="0" smtClean="0"/>
          </a:p>
          <a:p>
            <a:pPr marL="1371600" lvl="2" indent="-457200">
              <a:buClr>
                <a:schemeClr val="tx1"/>
              </a:buClr>
              <a:buFontTx/>
              <a:buNone/>
            </a:pPr>
            <a:r>
              <a:rPr lang="zh-CN" altLang="en-US" sz="2600" dirty="0" smtClean="0"/>
              <a:t>   对于前缀</a:t>
            </a:r>
            <a:endParaRPr lang="zh-CN" altLang="en-US" sz="2600" dirty="0" smtClean="0"/>
          </a:p>
          <a:p>
            <a:pPr marL="1371600" lvl="2" indent="-457200">
              <a:buClr>
                <a:schemeClr val="tx1"/>
              </a:buClr>
              <a:buFontTx/>
              <a:buAutoNum type="alphaUcPeriod"/>
            </a:pPr>
            <a:r>
              <a:rPr lang="zh-CN" altLang="en-US" dirty="0" smtClean="0"/>
              <a:t>有非数字符号⑧  （ ）</a:t>
            </a:r>
            <a:r>
              <a:rPr lang="en-US" altLang="zh-CN" dirty="0" smtClean="0"/>
              <a:t>1B2-7895   </a:t>
            </a:r>
            <a:r>
              <a:rPr lang="zh-CN" altLang="en-US" dirty="0" smtClean="0"/>
              <a:t>结果：不可接受</a:t>
            </a:r>
            <a:endParaRPr lang="zh-CN" altLang="en-US" sz="2000" dirty="0" smtClean="0"/>
          </a:p>
          <a:p>
            <a:pPr marL="1371600" lvl="2" indent="-457200">
              <a:buClr>
                <a:schemeClr val="tx1"/>
              </a:buClr>
              <a:buFontTx/>
              <a:buAutoNum type="alphaUcPeriod"/>
            </a:pPr>
            <a:r>
              <a:rPr lang="en-US"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body" idx="1"/>
          </p:nvPr>
        </p:nvSpPr>
        <p:spPr>
          <a:xfrm>
            <a:off x="885190" y="1642745"/>
            <a:ext cx="10479405" cy="4431030"/>
          </a:xfrm>
        </p:spPr>
        <p:txBody>
          <a:bodyPr/>
          <a:lstStyle/>
          <a:p>
            <a:pPr>
              <a:lnSpc>
                <a:spcPct val="150000"/>
              </a:lnSpc>
              <a:buFont typeface="Wingdings" panose="05000000000000000000" pitchFamily="2" charset="2"/>
              <a:buNone/>
            </a:pPr>
            <a:r>
              <a:rPr lang="en-US" altLang="zh-CN" sz="3200" b="1" dirty="0" smtClean="0"/>
              <a:t>3.</a:t>
            </a:r>
            <a:r>
              <a:rPr lang="zh-CN" altLang="en-US" sz="3200" b="1" dirty="0" smtClean="0"/>
              <a:t>把每个测试用例作为输入来运行程序，取得运行结果，与预期结果对比，若与预期结果不一致，就发现了错误。</a:t>
            </a:r>
            <a:endParaRPr lang="zh-CN" altLang="en-US" b="1" dirty="0" smtClean="0"/>
          </a:p>
          <a:p>
            <a:pPr>
              <a:buFont typeface="Wingdings" panose="05000000000000000000" pitchFamily="2" charset="2"/>
              <a:buNone/>
            </a:pPr>
            <a:endParaRPr lang="zh-CN"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3"/>
          <p:cNvSpPr txBox="1">
            <a:spLocks noGrp="1"/>
          </p:cNvSpPr>
          <p:nvPr>
            <p:ph type="ftr" sz="quarter" idx="11"/>
          </p:nvPr>
        </p:nvSpPr>
        <p:spPr>
          <a:xfrm>
            <a:off x="7620000" y="6248400"/>
            <a:ext cx="2667000" cy="365125"/>
          </a:xfrm>
          <a:noFill/>
          <a:ln>
            <a:noFill/>
          </a:ln>
        </p:spPr>
        <p:txBody>
          <a:bodyPr anchor="ctr"/>
          <a:lstStyle/>
          <a:p>
            <a:pPr marL="0" indent="0" eaLnBrk="1" hangingPunct="1">
              <a:spcBef>
                <a:spcPct val="0"/>
              </a:spcBef>
              <a:buClrTx/>
              <a:buSzTx/>
              <a:buFontTx/>
              <a:buNone/>
            </a:pPr>
            <a:r>
              <a:rPr lang="en-US" altLang="zh-CN" sz="1400" dirty="0">
                <a:solidFill>
                  <a:schemeClr val="tx2"/>
                </a:solidFill>
                <a:latin typeface="Arial Narrow" panose="020B0606020202030204" pitchFamily="34" charset="0"/>
                <a:ea typeface="宋体" panose="02010600030101010101" pitchFamily="2" charset="-122"/>
              </a:rPr>
              <a:t> chapter__7</a:t>
            </a:r>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68611" name="Rectangle 2"/>
          <p:cNvSpPr>
            <a:spLocks noGrp="1"/>
          </p:cNvSpPr>
          <p:nvPr>
            <p:ph type="title"/>
          </p:nvPr>
        </p:nvSpPr>
        <p:spPr/>
        <p:txBody>
          <a:bodyPr vert="horz" wrap="square" lIns="91440" tIns="45720" rIns="91440" bIns="45720" anchor="t"/>
          <a:lstStyle/>
          <a:p>
            <a:r>
              <a:rPr lang="en-US" altLang="zh-CN" sz="4000" b="1" dirty="0"/>
              <a:t>6.4.2 </a:t>
            </a:r>
            <a:r>
              <a:rPr lang="zh-CN" altLang="en-US" sz="4000" b="1" dirty="0"/>
              <a:t>边界值分析法</a:t>
            </a:r>
            <a:endParaRPr lang="en-US" altLang="zh-CN" sz="4000" b="1" dirty="0"/>
          </a:p>
        </p:txBody>
      </p:sp>
      <p:sp>
        <p:nvSpPr>
          <p:cNvPr id="68614" name="Text Box 5"/>
          <p:cNvSpPr txBox="1"/>
          <p:nvPr/>
        </p:nvSpPr>
        <p:spPr>
          <a:xfrm>
            <a:off x="8839200" y="5562600"/>
            <a:ext cx="473075" cy="337185"/>
          </a:xfrm>
          <a:prstGeom prst="rect">
            <a:avLst/>
          </a:prstGeom>
          <a:noFill/>
          <a:ln w="9525">
            <a:noFill/>
          </a:ln>
        </p:spPr>
        <p:txBody>
          <a:bodyPr>
            <a:spAutoFit/>
          </a:bodyP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1600" dirty="0">
                <a:latin typeface="Times New Roman" panose="02020603050405020304" pitchFamily="18" charset="0"/>
                <a:ea typeface="宋体" panose="02010600030101010101" pitchFamily="2" charset="-122"/>
              </a:rPr>
              <a:t>1</a:t>
            </a:r>
            <a:endParaRPr lang="en-US" altLang="zh-CN" sz="1600" dirty="0">
              <a:latin typeface="Times New Roman" panose="02020603050405020304" pitchFamily="18" charset="0"/>
              <a:ea typeface="宋体" panose="02010600030101010101" pitchFamily="2" charset="-122"/>
            </a:endParaRPr>
          </a:p>
        </p:txBody>
      </p:sp>
      <p:sp>
        <p:nvSpPr>
          <p:cNvPr id="2" name="内容占位符 1"/>
          <p:cNvSpPr>
            <a:spLocks noGrp="1"/>
          </p:cNvSpPr>
          <p:nvPr>
            <p:ph sz="quarter" idx="1"/>
          </p:nvPr>
        </p:nvSpPr>
        <p:spPr>
          <a:xfrm>
            <a:off x="816610" y="1600200"/>
            <a:ext cx="10871200" cy="4453890"/>
          </a:xfrm>
        </p:spPr>
        <p:txBody>
          <a:bodyPr/>
          <a:lstStyle/>
          <a:p>
            <a:pPr marL="0" indent="0">
              <a:lnSpc>
                <a:spcPct val="90000"/>
              </a:lnSpc>
              <a:buClr>
                <a:srgbClr val="CC6600"/>
              </a:buClr>
              <a:buSzTx/>
            </a:pPr>
            <a:r>
              <a:rPr kumimoji="1" lang="zh-CN" altLang="en-US" b="1" dirty="0" smtClean="0">
                <a:solidFill>
                  <a:srgbClr val="0000FF"/>
                </a:solidFill>
                <a:sym typeface="+mn-ea"/>
              </a:rPr>
              <a:t>边界值：</a:t>
            </a:r>
            <a:r>
              <a:rPr kumimoji="1" lang="zh-CN" altLang="en-US" b="1" dirty="0" smtClean="0">
                <a:sym typeface="+mn-ea"/>
              </a:rPr>
              <a:t>指</a:t>
            </a:r>
            <a:r>
              <a:rPr kumimoji="1" lang="zh-CN" altLang="en-US" b="1" dirty="0" smtClean="0">
                <a:solidFill>
                  <a:srgbClr val="0000FF"/>
                </a:solidFill>
                <a:sym typeface="+mn-ea"/>
              </a:rPr>
              <a:t>输入</a:t>
            </a:r>
            <a:r>
              <a:rPr kumimoji="1" lang="zh-CN" altLang="en-US" b="1" dirty="0" smtClean="0">
                <a:sym typeface="+mn-ea"/>
              </a:rPr>
              <a:t>等价类和</a:t>
            </a:r>
            <a:r>
              <a:rPr kumimoji="1" lang="zh-CN" altLang="en-US" b="1" dirty="0" smtClean="0">
                <a:solidFill>
                  <a:srgbClr val="0000FF"/>
                </a:solidFill>
                <a:sym typeface="+mn-ea"/>
              </a:rPr>
              <a:t>输出</a:t>
            </a:r>
            <a:r>
              <a:rPr kumimoji="1" lang="zh-CN" altLang="en-US" b="1" dirty="0" smtClean="0">
                <a:sym typeface="+mn-ea"/>
              </a:rPr>
              <a:t>等价类</a:t>
            </a:r>
            <a:r>
              <a:rPr kumimoji="1" lang="zh-CN" altLang="en-US" b="1" dirty="0" smtClean="0">
                <a:solidFill>
                  <a:srgbClr val="0000FF"/>
                </a:solidFill>
                <a:sym typeface="+mn-ea"/>
              </a:rPr>
              <a:t>边界上的数据</a:t>
            </a:r>
            <a:endParaRPr kumimoji="1" lang="en-US" altLang="zh-CN" b="1" dirty="0" smtClean="0">
              <a:solidFill>
                <a:srgbClr val="0000FF"/>
              </a:solidFill>
            </a:endParaRPr>
          </a:p>
          <a:p>
            <a:pPr marL="0" indent="0">
              <a:lnSpc>
                <a:spcPct val="90000"/>
              </a:lnSpc>
              <a:buClr>
                <a:srgbClr val="CC6600"/>
              </a:buClr>
              <a:buSzTx/>
            </a:pPr>
            <a:r>
              <a:rPr kumimoji="1" lang="zh-CN" altLang="en-US" b="1" dirty="0" smtClean="0">
                <a:sym typeface="+mn-ea"/>
              </a:rPr>
              <a:t>思想：</a:t>
            </a:r>
            <a:r>
              <a:rPr kumimoji="1" lang="zh-CN" altLang="en-US" b="1" dirty="0" smtClean="0">
                <a:solidFill>
                  <a:srgbClr val="FF0000"/>
                </a:solidFill>
                <a:sym typeface="+mn-ea"/>
              </a:rPr>
              <a:t>设计边界值测试方案进行分析</a:t>
            </a:r>
            <a:endParaRPr kumimoji="1" lang="zh-CN" altLang="en-US" b="1" dirty="0" smtClean="0"/>
          </a:p>
          <a:p>
            <a:pPr marL="0" indent="0">
              <a:lnSpc>
                <a:spcPct val="90000"/>
              </a:lnSpc>
              <a:buClr>
                <a:srgbClr val="CC6600"/>
              </a:buClr>
              <a:buSzTx/>
              <a:buFont typeface="Wingdings" panose="05000000000000000000" pitchFamily="2" charset="2"/>
              <a:buNone/>
            </a:pPr>
            <a:r>
              <a:rPr kumimoji="1" lang="zh-CN" altLang="en-US" b="1" dirty="0" smtClean="0">
                <a:sym typeface="+mn-ea"/>
              </a:rPr>
              <a:t>例如，如要求输入最少</a:t>
            </a:r>
            <a:r>
              <a:rPr kumimoji="1" lang="en-US" altLang="zh-CN" b="1" dirty="0" smtClean="0">
                <a:sym typeface="+mn-ea"/>
              </a:rPr>
              <a:t>1</a:t>
            </a:r>
            <a:r>
              <a:rPr kumimoji="1" lang="zh-CN" altLang="en-US" b="1" dirty="0" smtClean="0">
                <a:sym typeface="+mn-ea"/>
              </a:rPr>
              <a:t>到最多</a:t>
            </a:r>
            <a:r>
              <a:rPr kumimoji="1" lang="en-US" altLang="zh-CN" b="1" dirty="0" smtClean="0">
                <a:sym typeface="+mn-ea"/>
              </a:rPr>
              <a:t>10</a:t>
            </a:r>
            <a:r>
              <a:rPr kumimoji="1" lang="zh-CN" altLang="en-US" b="1" dirty="0" smtClean="0">
                <a:sym typeface="+mn-ea"/>
              </a:rPr>
              <a:t>个数值</a:t>
            </a:r>
            <a:r>
              <a:rPr kumimoji="1" lang="en-US" altLang="zh-CN" b="1" dirty="0" smtClean="0">
                <a:sym typeface="+mn-ea"/>
              </a:rPr>
              <a:t>.</a:t>
            </a:r>
            <a:endParaRPr kumimoji="1" lang="en-US" altLang="zh-CN" b="1" dirty="0" smtClean="0"/>
          </a:p>
          <a:p>
            <a:pPr marL="0" indent="0">
              <a:lnSpc>
                <a:spcPct val="90000"/>
              </a:lnSpc>
              <a:buClr>
                <a:srgbClr val="CC6600"/>
              </a:buClr>
              <a:buSzTx/>
              <a:buFont typeface="Wingdings" panose="05000000000000000000" pitchFamily="2" charset="2"/>
              <a:buNone/>
            </a:pPr>
            <a:r>
              <a:rPr kumimoji="1" lang="en-US" altLang="zh-CN" dirty="0" smtClean="0">
                <a:sym typeface="+mn-ea"/>
              </a:rPr>
              <a:t> </a:t>
            </a:r>
            <a:endParaRPr kumimoji="1" lang="zh-CN" altLang="en-US" dirty="0" smtClean="0"/>
          </a:p>
          <a:p>
            <a:pPr marL="0" indent="0">
              <a:lnSpc>
                <a:spcPct val="90000"/>
              </a:lnSpc>
              <a:buClr>
                <a:srgbClr val="CC6600"/>
              </a:buClr>
              <a:buSzTx/>
              <a:buFont typeface="Wingdings" panose="05000000000000000000" pitchFamily="2" charset="2"/>
              <a:buNone/>
            </a:pPr>
            <a:r>
              <a:rPr kumimoji="1" lang="zh-CN" altLang="en-US" b="1" dirty="0" smtClean="0">
                <a:sym typeface="+mn-ea"/>
              </a:rPr>
              <a:t>上例</a:t>
            </a:r>
            <a:r>
              <a:rPr kumimoji="1" lang="zh-CN" altLang="en-US" b="1" dirty="0" smtClean="0">
                <a:solidFill>
                  <a:srgbClr val="FF0000"/>
                </a:solidFill>
                <a:sym typeface="+mn-ea"/>
              </a:rPr>
              <a:t>划分等价类</a:t>
            </a:r>
            <a:r>
              <a:rPr kumimoji="1" lang="zh-CN" altLang="en-US" b="1" dirty="0" smtClean="0">
                <a:sym typeface="+mn-ea"/>
              </a:rPr>
              <a:t>：</a:t>
            </a:r>
            <a:endParaRPr kumimoji="1" lang="zh-CN" altLang="en-US" b="1" dirty="0" smtClean="0"/>
          </a:p>
          <a:p>
            <a:pPr marL="0" indent="0">
              <a:lnSpc>
                <a:spcPct val="90000"/>
              </a:lnSpc>
              <a:buClr>
                <a:srgbClr val="CC6600"/>
              </a:buClr>
              <a:buSzTx/>
              <a:buFont typeface="Wingdings" panose="05000000000000000000" pitchFamily="2" charset="2"/>
              <a:buNone/>
            </a:pPr>
            <a:r>
              <a:rPr kumimoji="1" lang="zh-CN" altLang="en-US" b="1" dirty="0" smtClean="0">
                <a:sym typeface="+mn-ea"/>
              </a:rPr>
              <a:t>一个有效的等价类          两个无效的等价类</a:t>
            </a:r>
            <a:endParaRPr kumimoji="1" lang="zh-CN" altLang="en-US" b="1" dirty="0" smtClean="0"/>
          </a:p>
          <a:p>
            <a:pPr marL="0" indent="0">
              <a:lnSpc>
                <a:spcPct val="90000"/>
              </a:lnSpc>
              <a:buClr>
                <a:srgbClr val="CC6600"/>
              </a:buClr>
              <a:buSzTx/>
              <a:buFont typeface="Wingdings" panose="05000000000000000000" pitchFamily="2" charset="2"/>
              <a:buNone/>
            </a:pPr>
            <a:r>
              <a:rPr kumimoji="1" lang="en-US" altLang="zh-CN" b="1" dirty="0" smtClean="0">
                <a:sym typeface="+mn-ea"/>
              </a:rPr>
              <a:t>             1</a:t>
            </a:r>
            <a:r>
              <a:rPr kumimoji="1" lang="zh-CN" altLang="en-US" b="1" dirty="0" smtClean="0">
                <a:sym typeface="+mn-ea"/>
              </a:rPr>
              <a:t>－</a:t>
            </a:r>
            <a:r>
              <a:rPr kumimoji="1" lang="en-US" altLang="zh-CN" b="1" dirty="0" smtClean="0">
                <a:sym typeface="+mn-ea"/>
              </a:rPr>
              <a:t>10                          &gt;10          &lt;1</a:t>
            </a:r>
            <a:endParaRPr kumimoji="1" lang="en-US" altLang="zh-CN" b="1" dirty="0" smtClean="0"/>
          </a:p>
          <a:p>
            <a:pPr marL="0" indent="0">
              <a:lnSpc>
                <a:spcPct val="90000"/>
              </a:lnSpc>
              <a:buClr>
                <a:srgbClr val="CC6600"/>
              </a:buClr>
              <a:buSzTx/>
              <a:buFont typeface="Wingdings" panose="05000000000000000000" pitchFamily="2" charset="2"/>
              <a:buNone/>
            </a:pPr>
            <a:r>
              <a:rPr kumimoji="1" lang="zh-CN" altLang="en-US" b="1" dirty="0" smtClean="0">
                <a:sym typeface="+mn-ea"/>
              </a:rPr>
              <a:t>等价用例： </a:t>
            </a:r>
            <a:r>
              <a:rPr kumimoji="1" lang="en-US" altLang="zh-CN" b="1" dirty="0" smtClean="0">
                <a:sym typeface="+mn-ea"/>
              </a:rPr>
              <a:t>n=8                     n=20          n=0</a:t>
            </a:r>
            <a:endParaRPr kumimoji="1" lang="en-US" altLang="zh-CN" b="1" dirty="0" smtClean="0"/>
          </a:p>
          <a:p>
            <a:pPr marL="0" indent="0">
              <a:lnSpc>
                <a:spcPct val="90000"/>
              </a:lnSpc>
              <a:buClr>
                <a:srgbClr val="CC6600"/>
              </a:buClr>
              <a:buSzTx/>
              <a:buFont typeface="Wingdings" panose="05000000000000000000" pitchFamily="2" charset="2"/>
              <a:buNone/>
            </a:pPr>
            <a:r>
              <a:rPr kumimoji="1" lang="zh-CN" altLang="en-US" b="1" dirty="0" smtClean="0">
                <a:solidFill>
                  <a:srgbClr val="FF0000"/>
                </a:solidFill>
                <a:sym typeface="+mn-ea"/>
              </a:rPr>
              <a:t>边界值</a:t>
            </a:r>
            <a:r>
              <a:rPr kumimoji="1" lang="zh-CN" altLang="en-US" b="1" dirty="0" smtClean="0">
                <a:sym typeface="+mn-ea"/>
              </a:rPr>
              <a:t> ：    </a:t>
            </a:r>
            <a:r>
              <a:rPr kumimoji="1" lang="en-US" altLang="zh-CN" b="1" dirty="0" smtClean="0">
                <a:sym typeface="+mn-ea"/>
              </a:rPr>
              <a:t>n=1,10</a:t>
            </a:r>
            <a:r>
              <a:rPr kumimoji="1" lang="zh-CN" altLang="en-US" b="1" dirty="0" smtClean="0">
                <a:sym typeface="+mn-ea"/>
              </a:rPr>
              <a:t>                </a:t>
            </a:r>
            <a:r>
              <a:rPr kumimoji="1" lang="en-US" altLang="zh-CN" b="1" dirty="0" smtClean="0">
                <a:sym typeface="+mn-ea"/>
              </a:rPr>
              <a:t>n=11          n=0   </a:t>
            </a:r>
            <a:endParaRPr kumimoji="1" lang="en-US" altLang="zh-CN" b="1" dirty="0" smtClean="0"/>
          </a:p>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anim calcmode="lin" valueType="num">
                                      <p:cBhvr additive="base">
                                        <p:cTn id="1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 calcmode="lin" valueType="num">
                                      <p:cBhvr additive="base">
                                        <p:cTn id="1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 calcmode="lin" valueType="num">
                                      <p:cBhvr additive="base">
                                        <p:cTn id="1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 calcmode="lin" valueType="num">
                                      <p:cBhvr additive="base">
                                        <p:cTn id="2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边界值分析法步骤</a:t>
            </a:r>
            <a:endParaRPr lang="zh-CN" altLang="en-US" sz="3600" b="1" dirty="0"/>
          </a:p>
        </p:txBody>
      </p:sp>
      <p:sp>
        <p:nvSpPr>
          <p:cNvPr id="3" name="内容占位符 2"/>
          <p:cNvSpPr>
            <a:spLocks noGrp="1"/>
          </p:cNvSpPr>
          <p:nvPr>
            <p:ph idx="1"/>
          </p:nvPr>
        </p:nvSpPr>
        <p:spPr/>
        <p:txBody>
          <a:bodyPr/>
          <a:lstStyle/>
          <a:p>
            <a:r>
              <a:rPr kumimoji="1" lang="zh-CN" altLang="en-US" sz="3200" b="1" dirty="0" smtClean="0"/>
              <a:t>边界法步骤</a:t>
            </a:r>
            <a:r>
              <a:rPr kumimoji="1" lang="zh-CN" altLang="en-US" sz="3200" b="1" dirty="0" smtClean="0">
                <a:sym typeface="Wingdings" panose="05000000000000000000" pitchFamily="2" charset="2"/>
              </a:rPr>
              <a:t>：</a:t>
            </a:r>
            <a:r>
              <a:rPr kumimoji="1" lang="en-US" altLang="zh-CN" sz="3200" b="1" dirty="0" smtClean="0">
                <a:sym typeface="Wingdings" panose="05000000000000000000" pitchFamily="2" charset="2"/>
              </a:rPr>
              <a:t>(1)</a:t>
            </a:r>
            <a:r>
              <a:rPr kumimoji="1" lang="zh-CN" altLang="en-US" sz="3200" b="1" dirty="0" smtClean="0">
                <a:sym typeface="Wingdings" panose="05000000000000000000" pitchFamily="2" charset="2"/>
              </a:rPr>
              <a:t>划分等价类  </a:t>
            </a:r>
            <a:r>
              <a:rPr kumimoji="1" lang="en-US" altLang="zh-CN" sz="3200" b="1" dirty="0" smtClean="0">
                <a:sym typeface="Wingdings" panose="05000000000000000000" pitchFamily="2" charset="2"/>
              </a:rPr>
              <a:t>(2) </a:t>
            </a:r>
            <a:r>
              <a:rPr kumimoji="1" lang="zh-CN" altLang="en-US" sz="3200" b="1" dirty="0" smtClean="0">
                <a:sym typeface="Wingdings" panose="05000000000000000000" pitchFamily="2" charset="2"/>
              </a:rPr>
              <a:t>找等价类的边界</a:t>
            </a:r>
            <a:r>
              <a:rPr kumimoji="1" lang="en-US" altLang="zh-CN" sz="3200" b="1" dirty="0" smtClean="0"/>
              <a:t>      </a:t>
            </a:r>
            <a:endParaRPr kumimoji="1" lang="zh-CN" altLang="en-US" sz="3200" b="1" dirty="0" smtClean="0"/>
          </a:p>
          <a:p>
            <a:endParaRPr kumimoji="1" lang="en-US" altLang="zh-CN" sz="3200" b="1" dirty="0" smtClean="0">
              <a:solidFill>
                <a:srgbClr val="4B351B"/>
              </a:solidFill>
              <a:latin typeface="宋体" panose="02010600030101010101" pitchFamily="2" charset="-122"/>
            </a:endParaRPr>
          </a:p>
          <a:p>
            <a:r>
              <a:rPr kumimoji="1" lang="zh-CN" altLang="en-US" sz="3200" b="1" dirty="0" smtClean="0">
                <a:solidFill>
                  <a:srgbClr val="4B351B"/>
                </a:solidFill>
                <a:latin typeface="宋体" panose="02010600030101010101" pitchFamily="2" charset="-122"/>
              </a:rPr>
              <a:t>一个用例尽量覆盖多的有效边界</a:t>
            </a:r>
            <a:endParaRPr kumimoji="1" lang="en-US" altLang="zh-CN" sz="3200" b="1" dirty="0" smtClean="0">
              <a:solidFill>
                <a:srgbClr val="4B351B"/>
              </a:solidFill>
              <a:latin typeface="宋体" panose="02010600030101010101" pitchFamily="2" charset="-122"/>
            </a:endParaRPr>
          </a:p>
          <a:p>
            <a:r>
              <a:rPr kumimoji="1" lang="zh-CN" altLang="en-US" sz="3200" b="1" dirty="0" smtClean="0">
                <a:solidFill>
                  <a:srgbClr val="4B351B"/>
                </a:solidFill>
                <a:latin typeface="宋体" panose="02010600030101010101" pitchFamily="2" charset="-122"/>
              </a:rPr>
              <a:t>一个用例只能覆盖一个无效等价类</a:t>
            </a:r>
            <a:endParaRPr kumimoji="1" lang="zh-CN" altLang="en-US" sz="3200" b="1" dirty="0" smtClean="0">
              <a:solidFill>
                <a:srgbClr val="4B351B"/>
              </a:solidFill>
              <a:latin typeface="宋体" panose="02010600030101010101" pitchFamily="2" charset="-122"/>
            </a:endParaRP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body" idx="1"/>
          </p:nvPr>
        </p:nvSpPr>
        <p:spPr>
          <a:xfrm>
            <a:off x="794385" y="628015"/>
            <a:ext cx="10739755" cy="6216650"/>
          </a:xfrm>
        </p:spPr>
        <p:txBody>
          <a:bodyPr/>
          <a:lstStyle/>
          <a:p>
            <a:pPr marL="0" indent="0">
              <a:lnSpc>
                <a:spcPct val="90000"/>
              </a:lnSpc>
            </a:pPr>
            <a:r>
              <a:rPr kumimoji="1" lang="zh-CN" altLang="en-US" sz="3200" b="1" dirty="0" smtClean="0"/>
              <a:t>选择边界值的一些原则 </a:t>
            </a:r>
            <a:endParaRPr kumimoji="1" lang="zh-CN" altLang="en-US" sz="2800" b="1" dirty="0" smtClean="0"/>
          </a:p>
          <a:p>
            <a:pPr marL="0" indent="0">
              <a:lnSpc>
                <a:spcPct val="90000"/>
              </a:lnSpc>
            </a:pPr>
            <a:endParaRPr kumimoji="1" lang="zh-CN" altLang="en-US" sz="2800" b="1" dirty="0" smtClean="0"/>
          </a:p>
          <a:p>
            <a:pPr marL="179705" lvl="1" indent="0">
              <a:lnSpc>
                <a:spcPct val="90000"/>
              </a:lnSpc>
            </a:pPr>
            <a:r>
              <a:rPr kumimoji="1" lang="zh-CN" altLang="en-US" sz="2800" b="1" dirty="0" smtClean="0"/>
              <a:t>选值：选择边界及边界附近的值。</a:t>
            </a:r>
            <a:endParaRPr kumimoji="1" lang="zh-CN" altLang="en-US" sz="2800" b="1" dirty="0" smtClean="0"/>
          </a:p>
          <a:p>
            <a:pPr marL="179705" lvl="1" indent="0">
              <a:lnSpc>
                <a:spcPct val="90000"/>
              </a:lnSpc>
              <a:buFontTx/>
              <a:buNone/>
            </a:pPr>
            <a:r>
              <a:rPr kumimoji="1" lang="en-US" altLang="zh-CN" sz="2800" b="1" dirty="0" smtClean="0"/>
              <a:t>1.</a:t>
            </a:r>
            <a:r>
              <a:rPr kumimoji="1" lang="zh-CN" altLang="en-US" sz="2800" b="1" dirty="0" smtClean="0"/>
              <a:t>如果</a:t>
            </a:r>
            <a:r>
              <a:rPr kumimoji="1" lang="zh-CN" altLang="en-US" sz="2800" b="1" dirty="0" smtClean="0">
                <a:solidFill>
                  <a:srgbClr val="0000FF"/>
                </a:solidFill>
              </a:rPr>
              <a:t>输入条件规定了值的</a:t>
            </a:r>
            <a:r>
              <a:rPr kumimoji="1" lang="zh-CN" altLang="en-US" sz="2800" b="1" dirty="0" smtClean="0">
                <a:solidFill>
                  <a:srgbClr val="CC0000"/>
                </a:solidFill>
              </a:rPr>
              <a:t>范围</a:t>
            </a:r>
            <a:r>
              <a:rPr kumimoji="1" lang="zh-CN" altLang="en-US" sz="2800" b="1" dirty="0" smtClean="0"/>
              <a:t>，可以选择正好等于边界值的数据作为有效的测试用例</a:t>
            </a:r>
            <a:r>
              <a:rPr kumimoji="1" lang="zh-CN" altLang="en-US" sz="2800" b="1" dirty="0" smtClean="0">
                <a:solidFill>
                  <a:srgbClr val="0000FF"/>
                </a:solidFill>
              </a:rPr>
              <a:t>，同时还要选择刚好越过边界值的数据作为无效的测试用例</a:t>
            </a:r>
            <a:r>
              <a:rPr kumimoji="1" lang="zh-CN" altLang="en-US" sz="2800" b="1" dirty="0" smtClean="0"/>
              <a:t>。</a:t>
            </a:r>
            <a:endParaRPr kumimoji="1" lang="zh-CN" altLang="en-US" sz="2800" b="1" dirty="0" smtClean="0"/>
          </a:p>
          <a:p>
            <a:pPr marL="179705" lvl="1" indent="0">
              <a:lnSpc>
                <a:spcPct val="90000"/>
              </a:lnSpc>
              <a:buFontTx/>
              <a:buNone/>
            </a:pPr>
            <a:r>
              <a:rPr kumimoji="1" lang="zh-CN" altLang="en-US" sz="2800" b="1" dirty="0" smtClean="0"/>
              <a:t>如输入值的范围是［</a:t>
            </a:r>
            <a:r>
              <a:rPr kumimoji="1" lang="en-US" altLang="zh-CN" sz="2800" b="1" dirty="0" smtClean="0"/>
              <a:t>1</a:t>
            </a:r>
            <a:r>
              <a:rPr kumimoji="1" lang="zh-CN" altLang="en-US" sz="2800" b="1" dirty="0" smtClean="0"/>
              <a:t>，</a:t>
            </a:r>
            <a:r>
              <a:rPr kumimoji="1" lang="en-US" altLang="zh-CN" sz="2800" b="1" dirty="0" smtClean="0"/>
              <a:t>100</a:t>
            </a:r>
            <a:r>
              <a:rPr kumimoji="1" lang="zh-CN" altLang="en-US" sz="2800" b="1" dirty="0" smtClean="0"/>
              <a:t>］， 可取</a:t>
            </a:r>
            <a:r>
              <a:rPr kumimoji="1" lang="en-US" altLang="zh-CN" sz="2800" b="1" dirty="0" smtClean="0"/>
              <a:t>0</a:t>
            </a:r>
            <a:r>
              <a:rPr kumimoji="1" lang="zh-CN" altLang="en-US" sz="2800" b="1" dirty="0" smtClean="0"/>
              <a:t>，</a:t>
            </a:r>
            <a:r>
              <a:rPr kumimoji="1" lang="en-US" altLang="zh-CN" sz="2800" b="1" dirty="0" smtClean="0"/>
              <a:t>1</a:t>
            </a:r>
            <a:r>
              <a:rPr kumimoji="1" lang="zh-CN" altLang="en-US" sz="2800" b="1" dirty="0" smtClean="0"/>
              <a:t>，</a:t>
            </a:r>
            <a:r>
              <a:rPr kumimoji="1" lang="en-US" altLang="zh-CN" sz="2800" b="1" dirty="0" smtClean="0"/>
              <a:t>100</a:t>
            </a:r>
            <a:r>
              <a:rPr kumimoji="1" lang="zh-CN" altLang="en-US" sz="2800" b="1" dirty="0" smtClean="0"/>
              <a:t>，</a:t>
            </a:r>
            <a:r>
              <a:rPr kumimoji="1" lang="en-US" altLang="zh-CN" sz="2800" b="1" dirty="0" smtClean="0"/>
              <a:t>101</a:t>
            </a:r>
            <a:r>
              <a:rPr kumimoji="1" lang="zh-CN" altLang="en-US" sz="2800" b="1" dirty="0" smtClean="0"/>
              <a:t>等值作为测试数据。</a:t>
            </a:r>
            <a:endParaRPr kumimoji="1" lang="zh-CN" altLang="en-US" sz="2800" b="1" dirty="0" smtClean="0"/>
          </a:p>
          <a:p>
            <a:pPr marL="179705" lvl="1" indent="0">
              <a:lnSpc>
                <a:spcPct val="90000"/>
              </a:lnSpc>
              <a:buFontTx/>
              <a:buNone/>
            </a:pPr>
            <a:endParaRPr kumimoji="1" lang="zh-CN" altLang="en-US" sz="2800" b="1" dirty="0" smtClean="0"/>
          </a:p>
          <a:p>
            <a:pPr marL="179705" lvl="1" indent="0">
              <a:lnSpc>
                <a:spcPct val="90000"/>
              </a:lnSpc>
              <a:buFontTx/>
              <a:buNone/>
            </a:pPr>
            <a:r>
              <a:rPr kumimoji="1" lang="en-US" altLang="zh-CN" sz="2800" b="1" dirty="0" smtClean="0"/>
              <a:t>2</a:t>
            </a:r>
            <a:r>
              <a:rPr kumimoji="1" lang="en-US" altLang="zh-CN" sz="2800" b="1" dirty="0" smtClean="0">
                <a:solidFill>
                  <a:srgbClr val="0000FF"/>
                </a:solidFill>
              </a:rPr>
              <a:t>.</a:t>
            </a:r>
            <a:r>
              <a:rPr kumimoji="1" lang="zh-CN" altLang="en-US" sz="2800" b="1" dirty="0" smtClean="0">
                <a:solidFill>
                  <a:srgbClr val="0000FF"/>
                </a:solidFill>
              </a:rPr>
              <a:t>如果输入条件指出了输入数据的</a:t>
            </a:r>
            <a:r>
              <a:rPr kumimoji="1" lang="zh-CN" altLang="en-US" sz="2800" b="1" dirty="0" smtClean="0">
                <a:solidFill>
                  <a:srgbClr val="CC0000"/>
                </a:solidFill>
              </a:rPr>
              <a:t>个数</a:t>
            </a:r>
            <a:r>
              <a:rPr kumimoji="1" lang="zh-CN" altLang="en-US" sz="2800" b="1" dirty="0" smtClean="0"/>
              <a:t>， 则按最大个数、 最小个数、比最小个数少 </a:t>
            </a:r>
            <a:r>
              <a:rPr kumimoji="1" lang="en-US" altLang="zh-CN" sz="2800" b="1" dirty="0" smtClean="0"/>
              <a:t>1 </a:t>
            </a:r>
            <a:r>
              <a:rPr kumimoji="1" lang="zh-CN" altLang="en-US" sz="2800" b="1" dirty="0" smtClean="0"/>
              <a:t>及比最大个数多</a:t>
            </a:r>
            <a:r>
              <a:rPr kumimoji="1" lang="en-US" altLang="zh-CN" sz="2800" b="1" dirty="0" smtClean="0"/>
              <a:t>1</a:t>
            </a:r>
            <a:r>
              <a:rPr kumimoji="1" lang="zh-CN" altLang="en-US" sz="2800" b="1" dirty="0" smtClean="0"/>
              <a:t>等情况分别设计测试用例。 </a:t>
            </a:r>
            <a:endParaRPr kumimoji="1" lang="zh-CN" altLang="en-US" sz="2800" b="1" dirty="0" smtClean="0"/>
          </a:p>
          <a:p>
            <a:pPr marL="179705" lvl="1" indent="0">
              <a:lnSpc>
                <a:spcPct val="90000"/>
              </a:lnSpc>
              <a:buFontTx/>
              <a:buNone/>
            </a:pPr>
            <a:r>
              <a:rPr kumimoji="1" lang="zh-CN" altLang="en-US" sz="2800" b="1" dirty="0" smtClean="0"/>
              <a:t>如一个输入文件可包括</a:t>
            </a:r>
            <a:r>
              <a:rPr kumimoji="1" lang="en-US" altLang="zh-CN" sz="2800" b="1" dirty="0" smtClean="0"/>
              <a:t>1~255</a:t>
            </a:r>
            <a:r>
              <a:rPr kumimoji="1" lang="zh-CN" altLang="en-US" sz="2800" b="1" dirty="0" smtClean="0"/>
              <a:t>个记录， 则分别设计有</a:t>
            </a:r>
            <a:r>
              <a:rPr kumimoji="1" lang="en-US" altLang="zh-CN" sz="2800" b="1" dirty="0" smtClean="0"/>
              <a:t>1</a:t>
            </a:r>
            <a:r>
              <a:rPr kumimoji="1" lang="zh-CN" altLang="en-US" sz="2800" b="1" dirty="0" smtClean="0"/>
              <a:t>个记录、</a:t>
            </a:r>
            <a:r>
              <a:rPr kumimoji="1" lang="en-US" altLang="zh-CN" sz="2800" b="1" dirty="0" smtClean="0"/>
              <a:t>255</a:t>
            </a:r>
            <a:r>
              <a:rPr kumimoji="1" lang="zh-CN" altLang="en-US" sz="2800" b="1" dirty="0" smtClean="0"/>
              <a:t>个记录，以及</a:t>
            </a:r>
            <a:r>
              <a:rPr kumimoji="1" lang="en-US" altLang="zh-CN" sz="2800" b="1" dirty="0" smtClean="0"/>
              <a:t>0</a:t>
            </a:r>
            <a:r>
              <a:rPr kumimoji="1" lang="zh-CN" altLang="en-US" sz="2800" b="1" dirty="0" smtClean="0"/>
              <a:t>个记录和</a:t>
            </a:r>
            <a:r>
              <a:rPr kumimoji="1" lang="en-US" altLang="zh-CN" sz="2800" b="1" dirty="0" smtClean="0"/>
              <a:t>256</a:t>
            </a:r>
            <a:r>
              <a:rPr kumimoji="1" lang="zh-CN" altLang="en-US" sz="2800" b="1" dirty="0" smtClean="0"/>
              <a:t>个记录的输入文件的测试用例。       </a:t>
            </a:r>
            <a:endParaRPr kumimoji="1" lang="zh-CN" altLang="en-US"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2850">
                                            <p:txEl>
                                              <p:pRg st="4" end="4"/>
                                            </p:txEl>
                                          </p:spTgt>
                                        </p:tgtEl>
                                        <p:attrNameLst>
                                          <p:attrName>style.visibility</p:attrName>
                                        </p:attrNameLst>
                                      </p:cBhvr>
                                      <p:to>
                                        <p:strVal val="visible"/>
                                      </p:to>
                                    </p:set>
                                    <p:anim calcmode="lin" valueType="num">
                                      <p:cBhvr additive="base">
                                        <p:cTn id="7" dur="500" fill="hold"/>
                                        <p:tgtEl>
                                          <p:spTgt spid="46285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28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2850">
                                            <p:txEl>
                                              <p:pRg st="7" end="7"/>
                                            </p:txEl>
                                          </p:spTgt>
                                        </p:tgtEl>
                                        <p:attrNameLst>
                                          <p:attrName>style.visibility</p:attrName>
                                        </p:attrNameLst>
                                      </p:cBhvr>
                                      <p:to>
                                        <p:strVal val="visible"/>
                                      </p:to>
                                    </p:set>
                                    <p:anim calcmode="lin" valueType="num">
                                      <p:cBhvr additive="base">
                                        <p:cTn id="13" dur="500" fill="hold"/>
                                        <p:tgtEl>
                                          <p:spTgt spid="462850">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285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91440" tIns="45720" rIns="91440" bIns="45720" anchor="ctr"/>
          <a:lstStyle/>
          <a:p>
            <a:pPr eaLnBrk="1" hangingPunct="1"/>
            <a:r>
              <a:rPr lang="en-US" altLang="zh-CN" dirty="0"/>
              <a:t>6.1.2 </a:t>
            </a:r>
            <a:r>
              <a:rPr lang="zh-CN" altLang="en-US" dirty="0"/>
              <a:t>测试准则</a:t>
            </a:r>
            <a:endParaRPr lang="zh-CN" altLang="en-US" dirty="0"/>
          </a:p>
        </p:txBody>
      </p:sp>
      <p:sp>
        <p:nvSpPr>
          <p:cNvPr id="2" name="内容占位符 1"/>
          <p:cNvSpPr>
            <a:spLocks noGrp="1"/>
          </p:cNvSpPr>
          <p:nvPr>
            <p:ph sz="quarter" idx="1"/>
          </p:nvPr>
        </p:nvSpPr>
        <p:spPr>
          <a:xfrm>
            <a:off x="816610" y="1373505"/>
            <a:ext cx="11219180" cy="4495800"/>
          </a:xfrm>
        </p:spPr>
        <p:txBody>
          <a:bodyPr/>
          <a:lstStyle/>
          <a:p>
            <a:pPr eaLnBrk="1" hangingPunct="1">
              <a:lnSpc>
                <a:spcPct val="150000"/>
              </a:lnSpc>
            </a:pPr>
            <a:r>
              <a:rPr lang="zh-CN" altLang="en-US" b="1" dirty="0" smtClean="0">
                <a:latin typeface="Times New Roman" panose="02020603050405020304" pitchFamily="18" charset="0"/>
                <a:sym typeface="+mn-ea"/>
              </a:rPr>
              <a:t>所有测试都应该能追溯到用户需求；（测试用例设计依据）</a:t>
            </a:r>
            <a:endParaRPr lang="zh-CN" altLang="en-US" b="1" dirty="0" smtClean="0">
              <a:latin typeface="Times New Roman" panose="02020603050405020304" pitchFamily="18" charset="0"/>
            </a:endParaRPr>
          </a:p>
          <a:p>
            <a:pPr eaLnBrk="1" hangingPunct="1">
              <a:lnSpc>
                <a:spcPct val="150000"/>
              </a:lnSpc>
            </a:pPr>
            <a:r>
              <a:rPr lang="zh-CN" altLang="en-US" b="1" dirty="0" smtClean="0">
                <a:latin typeface="Times New Roman" panose="02020603050405020304" pitchFamily="18" charset="0"/>
                <a:sym typeface="+mn-ea"/>
              </a:rPr>
              <a:t>应该远在测试开始之前就制定出测试计划；</a:t>
            </a:r>
            <a:endParaRPr lang="zh-CN" altLang="en-US" b="1" dirty="0" smtClean="0">
              <a:latin typeface="Times New Roman" panose="02020603050405020304" pitchFamily="18" charset="0"/>
            </a:endParaRPr>
          </a:p>
          <a:p>
            <a:pPr eaLnBrk="1" hangingPunct="1">
              <a:lnSpc>
                <a:spcPct val="150000"/>
              </a:lnSpc>
            </a:pPr>
            <a:r>
              <a:rPr lang="zh-CN" altLang="en-US" b="1" dirty="0" smtClean="0">
                <a:latin typeface="Times New Roman" panose="02020603050405020304" pitchFamily="18" charset="0"/>
                <a:sym typeface="+mn-ea"/>
              </a:rPr>
              <a:t>把</a:t>
            </a:r>
            <a:r>
              <a:rPr lang="en-US" altLang="zh-CN" b="1" dirty="0" smtClean="0">
                <a:latin typeface="Times New Roman" panose="02020603050405020304" pitchFamily="18" charset="0"/>
                <a:sym typeface="+mn-ea"/>
              </a:rPr>
              <a:t>Pareto</a:t>
            </a:r>
            <a:r>
              <a:rPr lang="zh-CN" altLang="en-US" b="1" dirty="0" smtClean="0">
                <a:latin typeface="Times New Roman" panose="02020603050405020304" pitchFamily="18" charset="0"/>
                <a:sym typeface="+mn-ea"/>
              </a:rPr>
              <a:t>原理应用到软件测试中：</a:t>
            </a:r>
            <a:r>
              <a:rPr lang="en-US" altLang="zh-CN" b="1" dirty="0" smtClean="0">
                <a:latin typeface="Times New Roman" panose="02020603050405020304" pitchFamily="18" charset="0"/>
                <a:sym typeface="+mn-ea"/>
              </a:rPr>
              <a:t>80%</a:t>
            </a:r>
            <a:r>
              <a:rPr lang="zh-CN" altLang="en-US" b="1" dirty="0" smtClean="0">
                <a:latin typeface="Times New Roman" panose="02020603050405020304" pitchFamily="18" charset="0"/>
                <a:sym typeface="+mn-ea"/>
              </a:rPr>
              <a:t>的错误很可能是由</a:t>
            </a:r>
            <a:r>
              <a:rPr lang="en-US" altLang="zh-CN" b="1" dirty="0" smtClean="0">
                <a:latin typeface="Times New Roman" panose="02020603050405020304" pitchFamily="18" charset="0"/>
                <a:sym typeface="+mn-ea"/>
              </a:rPr>
              <a:t>20%</a:t>
            </a:r>
            <a:r>
              <a:rPr lang="zh-CN" altLang="en-US" b="1" dirty="0" smtClean="0">
                <a:latin typeface="Times New Roman" panose="02020603050405020304" pitchFamily="18" charset="0"/>
                <a:sym typeface="+mn-ea"/>
              </a:rPr>
              <a:t>的模块造成。</a:t>
            </a:r>
            <a:endParaRPr lang="en-US" altLang="zh-CN" b="1" dirty="0" smtClean="0">
              <a:latin typeface="Times New Roman" panose="02020603050405020304" pitchFamily="18" charset="0"/>
            </a:endParaRPr>
          </a:p>
          <a:p>
            <a:pPr eaLnBrk="1" hangingPunct="1">
              <a:lnSpc>
                <a:spcPct val="150000"/>
              </a:lnSpc>
            </a:pPr>
            <a:r>
              <a:rPr lang="zh-CN" altLang="en-US" b="1" dirty="0" smtClean="0">
                <a:latin typeface="Times New Roman" panose="02020603050405020304" pitchFamily="18" charset="0"/>
                <a:sym typeface="+mn-ea"/>
              </a:rPr>
              <a:t>应该从“小规模”测试开始，并逐步进行“大规模”测试；</a:t>
            </a:r>
            <a:endParaRPr lang="zh-CN" altLang="en-US" b="1" dirty="0" smtClean="0">
              <a:latin typeface="Times New Roman" panose="02020603050405020304" pitchFamily="18" charset="0"/>
            </a:endParaRPr>
          </a:p>
          <a:p>
            <a:pPr eaLnBrk="1" hangingPunct="1">
              <a:lnSpc>
                <a:spcPct val="150000"/>
              </a:lnSpc>
            </a:pPr>
            <a:r>
              <a:rPr lang="zh-CN" altLang="en-US" b="1" dirty="0" smtClean="0">
                <a:latin typeface="Times New Roman" panose="02020603050405020304" pitchFamily="18" charset="0"/>
                <a:sym typeface="+mn-ea"/>
              </a:rPr>
              <a:t>穷举测试是不可能的；</a:t>
            </a:r>
            <a:endParaRPr lang="zh-CN" altLang="en-US" b="1" dirty="0" smtClean="0">
              <a:latin typeface="Times New Roman" panose="02020603050405020304" pitchFamily="18" charset="0"/>
            </a:endParaRPr>
          </a:p>
          <a:p>
            <a:pPr eaLnBrk="1" hangingPunct="1">
              <a:lnSpc>
                <a:spcPct val="150000"/>
              </a:lnSpc>
            </a:pPr>
            <a:r>
              <a:rPr lang="zh-CN" altLang="en-US" b="1" dirty="0" smtClean="0">
                <a:latin typeface="Times New Roman" panose="02020603050405020304" pitchFamily="18" charset="0"/>
                <a:sym typeface="+mn-ea"/>
              </a:rPr>
              <a:t>为了达到最佳的测试效果，可以找独立的第三方公司进行测试工作。 </a:t>
            </a: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a:xfrm>
            <a:off x="791845" y="1663065"/>
            <a:ext cx="10300970" cy="2699385"/>
          </a:xfrm>
        </p:spPr>
        <p:txBody>
          <a:bodyPr/>
          <a:lstStyle/>
          <a:p>
            <a:pPr marL="0" indent="0">
              <a:lnSpc>
                <a:spcPct val="90000"/>
              </a:lnSpc>
              <a:buFont typeface="Wingdings" panose="05000000000000000000" pitchFamily="2" charset="2"/>
              <a:buNone/>
            </a:pPr>
            <a:r>
              <a:rPr kumimoji="1" lang="en-US" altLang="zh-CN" sz="2800" b="1" dirty="0" smtClean="0"/>
              <a:t>3.</a:t>
            </a:r>
            <a:r>
              <a:rPr kumimoji="1" lang="zh-CN" altLang="en-US" sz="2800" b="1" dirty="0" smtClean="0">
                <a:solidFill>
                  <a:srgbClr val="0000FF"/>
                </a:solidFill>
              </a:rPr>
              <a:t> </a:t>
            </a:r>
            <a:r>
              <a:rPr kumimoji="1" lang="zh-CN" altLang="en-US" sz="2800" b="1" dirty="0" smtClean="0">
                <a:solidFill>
                  <a:srgbClr val="0000FF"/>
                </a:solidFill>
                <a:sym typeface="+mn-ea"/>
              </a:rPr>
              <a:t>若输出规格规定了输出数值</a:t>
            </a:r>
            <a:r>
              <a:rPr kumimoji="1" lang="zh-CN" altLang="en-US" sz="2800" b="1" dirty="0" smtClean="0">
                <a:solidFill>
                  <a:srgbClr val="CC0000"/>
                </a:solidFill>
                <a:sym typeface="+mn-ea"/>
              </a:rPr>
              <a:t>个数</a:t>
            </a:r>
            <a:r>
              <a:rPr kumimoji="1" lang="zh-CN" altLang="en-US" sz="2800" b="1" dirty="0" smtClean="0">
                <a:sym typeface="+mn-ea"/>
              </a:rPr>
              <a:t>，根据输出个数设定测试用例。</a:t>
            </a:r>
            <a:endParaRPr kumimoji="1" lang="en-US" altLang="zh-CN" sz="2800" b="1" dirty="0" smtClean="0"/>
          </a:p>
          <a:p>
            <a:pPr marL="0" indent="0">
              <a:lnSpc>
                <a:spcPct val="90000"/>
              </a:lnSpc>
              <a:buFont typeface="Wingdings" panose="05000000000000000000" pitchFamily="2" charset="2"/>
              <a:buNone/>
            </a:pPr>
            <a:r>
              <a:rPr kumimoji="1" lang="zh-CN" altLang="en-US" sz="2800" b="1" dirty="0" smtClean="0"/>
              <a:t>如：</a:t>
            </a:r>
            <a:r>
              <a:rPr kumimoji="1" lang="zh-CN" altLang="en-US" sz="2800" b="1" dirty="0" smtClean="0">
                <a:sym typeface="+mn-ea"/>
              </a:rPr>
              <a:t>一个情报检索系统，根据用户输入的命令显示有关文献的摘要，但每页最多显示</a:t>
            </a:r>
            <a:r>
              <a:rPr kumimoji="1" lang="en-US" altLang="zh-CN" sz="2800" b="1" dirty="0" smtClean="0">
                <a:sym typeface="+mn-ea"/>
              </a:rPr>
              <a:t>4</a:t>
            </a:r>
            <a:r>
              <a:rPr kumimoji="1" lang="zh-CN" altLang="en-US" sz="2800" b="1" dirty="0" smtClean="0">
                <a:sym typeface="+mn-ea"/>
              </a:rPr>
              <a:t>篇“摘要”。最多显示</a:t>
            </a:r>
            <a:r>
              <a:rPr kumimoji="1" lang="en-US" altLang="zh-CN" sz="2800" b="1" dirty="0" smtClean="0">
                <a:sym typeface="+mn-ea"/>
              </a:rPr>
              <a:t>32</a:t>
            </a:r>
            <a:r>
              <a:rPr kumimoji="1" lang="zh-CN" altLang="en-US" sz="2800" b="1" dirty="0" smtClean="0">
                <a:sym typeface="+mn-ea"/>
              </a:rPr>
              <a:t>篇。</a:t>
            </a:r>
            <a:endParaRPr kumimoji="1" lang="zh-CN" altLang="en-US" sz="2800" b="1" dirty="0" smtClean="0"/>
          </a:p>
          <a:p>
            <a:pPr marL="0" indent="0">
              <a:lnSpc>
                <a:spcPct val="90000"/>
              </a:lnSpc>
              <a:buFont typeface="Wingdings" panose="05000000000000000000" pitchFamily="2" charset="2"/>
              <a:buNone/>
            </a:pPr>
            <a:r>
              <a:rPr kumimoji="1" lang="zh-CN" altLang="en-US" sz="2800" b="1" dirty="0" smtClean="0">
                <a:sym typeface="+mn-ea"/>
              </a:rPr>
              <a:t>则可以设计输出</a:t>
            </a:r>
            <a:r>
              <a:rPr kumimoji="1" lang="en-US" altLang="zh-CN" sz="2800" b="1" dirty="0" smtClean="0">
                <a:sym typeface="+mn-ea"/>
              </a:rPr>
              <a:t>0</a:t>
            </a:r>
            <a:r>
              <a:rPr kumimoji="1" lang="zh-CN" altLang="en-US" sz="2800" b="1" dirty="0" smtClean="0">
                <a:sym typeface="+mn-ea"/>
              </a:rPr>
              <a:t>篇，</a:t>
            </a:r>
            <a:r>
              <a:rPr kumimoji="1" lang="en-US" altLang="zh-CN" sz="2800" b="1" dirty="0" smtClean="0">
                <a:sym typeface="+mn-ea"/>
              </a:rPr>
              <a:t>4</a:t>
            </a:r>
            <a:r>
              <a:rPr kumimoji="1" lang="zh-CN" altLang="en-US" sz="2800" b="1" dirty="0" smtClean="0">
                <a:sym typeface="+mn-ea"/>
              </a:rPr>
              <a:t>篇和</a:t>
            </a:r>
            <a:r>
              <a:rPr kumimoji="1" lang="en-US" altLang="zh-CN" sz="2800" b="1" dirty="0" smtClean="0">
                <a:sym typeface="+mn-ea"/>
              </a:rPr>
              <a:t>5</a:t>
            </a:r>
            <a:r>
              <a:rPr kumimoji="1" lang="zh-CN" altLang="en-US" sz="2800" b="1" dirty="0" smtClean="0">
                <a:sym typeface="+mn-ea"/>
              </a:rPr>
              <a:t>篇</a:t>
            </a:r>
            <a:r>
              <a:rPr kumimoji="1" lang="en-US" altLang="zh-CN" sz="2800" b="1" dirty="0" smtClean="0">
                <a:sym typeface="+mn-ea"/>
              </a:rPr>
              <a:t>,32</a:t>
            </a:r>
            <a:r>
              <a:rPr kumimoji="1" lang="zh-CN" altLang="en-US" sz="2800" b="1" dirty="0" smtClean="0">
                <a:sym typeface="+mn-ea"/>
              </a:rPr>
              <a:t>篇，</a:t>
            </a:r>
            <a:r>
              <a:rPr kumimoji="1" lang="en-US" altLang="zh-CN" sz="2800" b="1" dirty="0" smtClean="0">
                <a:sym typeface="+mn-ea"/>
              </a:rPr>
              <a:t>33</a:t>
            </a:r>
            <a:r>
              <a:rPr kumimoji="1" lang="zh-CN" altLang="en-US" sz="2800" b="1" dirty="0" smtClean="0">
                <a:sym typeface="+mn-ea"/>
              </a:rPr>
              <a:t>篇的测试用例，检查是否报错。</a:t>
            </a:r>
            <a:endParaRPr kumimoji="1" lang="zh-CN" altLang="en-US" sz="2800" b="1" dirty="0" smtClean="0"/>
          </a:p>
          <a:p>
            <a:pPr marL="0" indent="0">
              <a:lnSpc>
                <a:spcPct val="90000"/>
              </a:lnSpc>
              <a:buFont typeface="Wingdings" panose="05000000000000000000" pitchFamily="2" charset="2"/>
              <a:buNone/>
            </a:pPr>
            <a:endParaRPr kumimoji="1" lang="en-US" altLang="zh-CN" sz="2800" b="1" dirty="0" smtClean="0"/>
          </a:p>
          <a:p>
            <a:pPr marL="0" indent="0">
              <a:lnSpc>
                <a:spcPct val="90000"/>
              </a:lnSpc>
              <a:buFont typeface="Wingdings" panose="05000000000000000000" pitchFamily="2" charset="2"/>
              <a:buNone/>
            </a:pPr>
            <a:endParaRPr kumimoji="1" lang="en-US" altLang="zh-CN" sz="2800" b="1" dirty="0" smtClean="0"/>
          </a:p>
          <a:p>
            <a:pPr marL="0" indent="0">
              <a:lnSpc>
                <a:spcPct val="90000"/>
              </a:lnSpc>
              <a:buFont typeface="Wingdings" panose="05000000000000000000" pitchFamily="2" charset="2"/>
              <a:buNone/>
            </a:pPr>
            <a:endParaRPr kumimoji="1" lang="en-US" altLang="zh-CN" sz="2800" b="1" dirty="0" smtClean="0"/>
          </a:p>
          <a:p>
            <a:pPr marL="0" indent="0">
              <a:lnSpc>
                <a:spcPct val="90000"/>
              </a:lnSpc>
              <a:buFont typeface="Wingdings" panose="05000000000000000000" pitchFamily="2" charset="2"/>
              <a:buNone/>
            </a:pPr>
            <a:endParaRPr kumimoji="1" lang="zh-CN" altLang="en-US"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794">
                                            <p:txEl>
                                              <p:pRg st="1" end="1"/>
                                            </p:txEl>
                                          </p:spTgt>
                                        </p:tgtEl>
                                        <p:attrNameLst>
                                          <p:attrName>style.visibility</p:attrName>
                                        </p:attrNameLst>
                                      </p:cBhvr>
                                      <p:to>
                                        <p:strVal val="visible"/>
                                      </p:to>
                                    </p:set>
                                    <p:anim calcmode="lin" valueType="num">
                                      <p:cBhvr additive="base">
                                        <p:cTn id="7" dur="500" fill="hold"/>
                                        <p:tgtEl>
                                          <p:spTgt spid="16179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1794">
                                            <p:txEl>
                                              <p:pRg st="2" end="2"/>
                                            </p:txEl>
                                          </p:spTgt>
                                        </p:tgtEl>
                                        <p:attrNameLst>
                                          <p:attrName>style.visibility</p:attrName>
                                        </p:attrNameLst>
                                      </p:cBhvr>
                                      <p:to>
                                        <p:strVal val="visible"/>
                                      </p:to>
                                    </p:set>
                                    <p:anim calcmode="lin" valueType="num">
                                      <p:cBhvr additive="base">
                                        <p:cTn id="13" dur="500" fill="hold"/>
                                        <p:tgtEl>
                                          <p:spTgt spid="1617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79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body" idx="1"/>
          </p:nvPr>
        </p:nvSpPr>
        <p:spPr>
          <a:xfrm>
            <a:off x="831850" y="1647190"/>
            <a:ext cx="10528935" cy="3203575"/>
          </a:xfrm>
        </p:spPr>
        <p:txBody>
          <a:bodyPr/>
          <a:lstStyle/>
          <a:p>
            <a:pPr marL="0" indent="0">
              <a:lnSpc>
                <a:spcPct val="90000"/>
              </a:lnSpc>
              <a:buFont typeface="Wingdings" panose="05000000000000000000" pitchFamily="2" charset="2"/>
              <a:buNone/>
            </a:pPr>
            <a:r>
              <a:rPr kumimoji="1" lang="en-US" altLang="zh-CN" sz="2800" b="1" dirty="0" smtClean="0"/>
              <a:t>4.</a:t>
            </a:r>
            <a:r>
              <a:rPr kumimoji="1" lang="zh-CN" altLang="en-US" sz="2800" b="1" dirty="0" smtClean="0">
                <a:sym typeface="+mn-ea"/>
              </a:rPr>
              <a:t>如果程序中使用了一个内部数据结构，则应当选择这个内部数据结构的边界上的值作为测试用例。</a:t>
            </a:r>
            <a:endParaRPr kumimoji="1" lang="zh-CN" altLang="en-US" sz="2800" b="1" dirty="0" smtClean="0"/>
          </a:p>
          <a:p>
            <a:pPr marL="0" indent="0">
              <a:lnSpc>
                <a:spcPct val="90000"/>
              </a:lnSpc>
              <a:buFont typeface="Wingdings" panose="05000000000000000000" pitchFamily="2" charset="2"/>
              <a:buNone/>
            </a:pPr>
            <a:endParaRPr kumimoji="1" lang="zh-CN" altLang="en-US" sz="2800" b="1" dirty="0" smtClean="0"/>
          </a:p>
          <a:p>
            <a:pPr marL="0" indent="0">
              <a:lnSpc>
                <a:spcPct val="90000"/>
              </a:lnSpc>
              <a:spcBef>
                <a:spcPct val="0"/>
              </a:spcBef>
              <a:buClr>
                <a:schemeClr val="bg1"/>
              </a:buClr>
              <a:buFontTx/>
              <a:buNone/>
            </a:pPr>
            <a:r>
              <a:rPr kumimoji="1" lang="zh-CN" altLang="en-US" sz="2800" b="1" dirty="0" smtClean="0"/>
              <a:t>例：</a:t>
            </a:r>
            <a:r>
              <a:rPr kumimoji="1" lang="zh-CN" altLang="en-US" sz="2800" b="1" dirty="0" smtClean="0">
                <a:sym typeface="+mn-ea"/>
              </a:rPr>
              <a:t> 比如，输入</a:t>
            </a:r>
            <a:r>
              <a:rPr kumimoji="1" lang="en-US" altLang="zh-CN" sz="2800" b="1" dirty="0" smtClean="0">
                <a:sym typeface="+mn-ea"/>
              </a:rPr>
              <a:t>/</a:t>
            </a:r>
            <a:r>
              <a:rPr kumimoji="1" lang="zh-CN" altLang="en-US" sz="2800" b="1" dirty="0" smtClean="0">
                <a:sym typeface="+mn-ea"/>
              </a:rPr>
              <a:t>输出是</a:t>
            </a:r>
            <a:r>
              <a:rPr kumimoji="1" lang="zh-CN" altLang="en-US" sz="2800" b="1" dirty="0" smtClean="0">
                <a:solidFill>
                  <a:srgbClr val="0000FF"/>
                </a:solidFill>
                <a:sym typeface="+mn-ea"/>
              </a:rPr>
              <a:t>线性表，</a:t>
            </a:r>
            <a:r>
              <a:rPr kumimoji="1" lang="zh-CN" altLang="en-US" sz="2800" b="1" dirty="0" smtClean="0">
                <a:sym typeface="+mn-ea"/>
              </a:rPr>
              <a:t>线性表用栈处理。</a:t>
            </a:r>
            <a:endParaRPr kumimoji="1" lang="zh-CN" altLang="en-US" sz="2800" b="1" dirty="0" smtClean="0"/>
          </a:p>
          <a:p>
            <a:pPr marL="0" indent="0">
              <a:lnSpc>
                <a:spcPct val="90000"/>
              </a:lnSpc>
              <a:spcBef>
                <a:spcPct val="0"/>
              </a:spcBef>
              <a:buClr>
                <a:schemeClr val="bg1"/>
              </a:buClr>
              <a:buFontTx/>
              <a:buNone/>
            </a:pPr>
            <a:endParaRPr kumimoji="1" lang="zh-CN" altLang="en-US" sz="2800" b="1" dirty="0" smtClean="0"/>
          </a:p>
          <a:p>
            <a:pPr marL="0" indent="0">
              <a:lnSpc>
                <a:spcPct val="90000"/>
              </a:lnSpc>
              <a:spcBef>
                <a:spcPct val="0"/>
              </a:spcBef>
              <a:buClr>
                <a:schemeClr val="bg1"/>
              </a:buClr>
              <a:buFontTx/>
              <a:buNone/>
            </a:pPr>
            <a:r>
              <a:rPr kumimoji="1" lang="zh-CN" altLang="en-US" sz="2800" b="1" dirty="0" smtClean="0">
                <a:sym typeface="+mn-ea"/>
              </a:rPr>
              <a:t>     若模块功能是进栈操作。参数（栈，数据）。</a:t>
            </a:r>
            <a:endParaRPr kumimoji="1" lang="zh-CN" altLang="en-US" sz="2800" b="1" dirty="0" smtClean="0"/>
          </a:p>
          <a:p>
            <a:pPr marL="0" indent="0">
              <a:lnSpc>
                <a:spcPct val="90000"/>
              </a:lnSpc>
              <a:spcBef>
                <a:spcPct val="0"/>
              </a:spcBef>
              <a:buClr>
                <a:schemeClr val="bg1"/>
              </a:buClr>
              <a:buFontTx/>
              <a:buNone/>
            </a:pPr>
            <a:r>
              <a:rPr kumimoji="1" lang="zh-CN" altLang="en-US" sz="2800" b="1" dirty="0" smtClean="0">
                <a:sym typeface="+mn-ea"/>
              </a:rPr>
              <a:t>     设计栈满时测试用例。看是否能进栈操作。</a:t>
            </a:r>
            <a:endParaRPr kumimoji="1" lang="zh-CN" altLang="en-US" sz="2800" b="1" dirty="0" smtClean="0"/>
          </a:p>
          <a:p>
            <a:pPr marL="0" indent="0">
              <a:lnSpc>
                <a:spcPct val="90000"/>
              </a:lnSpc>
              <a:spcBef>
                <a:spcPct val="0"/>
              </a:spcBef>
              <a:buClr>
                <a:schemeClr val="bg1"/>
              </a:buClr>
              <a:buFontTx/>
              <a:buNone/>
            </a:pPr>
            <a:endParaRPr kumimoji="1" lang="en-US" altLang="zh-CN" sz="2800" b="1" dirty="0" smtClean="0"/>
          </a:p>
          <a:p>
            <a:pPr marL="0" indent="0">
              <a:lnSpc>
                <a:spcPct val="90000"/>
              </a:lnSpc>
              <a:spcBef>
                <a:spcPct val="0"/>
              </a:spcBef>
              <a:buClr>
                <a:schemeClr val="bg1"/>
              </a:buClr>
              <a:buFontTx/>
              <a:buNone/>
            </a:pPr>
            <a:r>
              <a:rPr kumimoji="1" lang="zh-CN" altLang="en-US" sz="2800" b="1" dirty="0" smtClean="0">
                <a:sym typeface="+mn-ea"/>
              </a:rPr>
              <a:t>     若模块功能是出栈操作。参数（栈）。</a:t>
            </a:r>
            <a:endParaRPr kumimoji="1" lang="zh-CN" altLang="en-US" sz="2800" b="1" dirty="0" smtClean="0"/>
          </a:p>
          <a:p>
            <a:pPr marL="0" indent="0">
              <a:lnSpc>
                <a:spcPct val="90000"/>
              </a:lnSpc>
              <a:spcBef>
                <a:spcPct val="0"/>
              </a:spcBef>
              <a:buClr>
                <a:schemeClr val="bg1"/>
              </a:buClr>
              <a:buFontTx/>
              <a:buNone/>
            </a:pPr>
            <a:r>
              <a:rPr kumimoji="1" lang="zh-CN" altLang="en-US" sz="2800" b="1" dirty="0" smtClean="0">
                <a:sym typeface="+mn-ea"/>
              </a:rPr>
              <a:t>    设计栈空测试用例。是否能出栈操作。</a:t>
            </a:r>
            <a:endParaRPr kumimoji="1" lang="zh-CN" altLang="en-US" sz="2800" b="1" dirty="0" smtClean="0"/>
          </a:p>
          <a:p>
            <a:pPr marL="0" indent="0">
              <a:lnSpc>
                <a:spcPct val="90000"/>
              </a:lnSpc>
              <a:buFont typeface="Wingdings" panose="05000000000000000000" pitchFamily="2" charset="2"/>
              <a:buNone/>
            </a:pPr>
            <a:r>
              <a:rPr kumimoji="1" lang="zh-CN" altLang="en-US" sz="2800" b="1" dirty="0" smtClean="0">
                <a:sym typeface="+mn-ea"/>
              </a:rPr>
              <a:t>例如，如果程序中定义了一个数组，其元素下标的下界是</a:t>
            </a:r>
            <a:r>
              <a:rPr kumimoji="1" lang="en-US" altLang="zh-CN" sz="2800" b="1" dirty="0" smtClean="0">
                <a:sym typeface="+mn-ea"/>
              </a:rPr>
              <a:t>0</a:t>
            </a:r>
            <a:r>
              <a:rPr kumimoji="1" lang="zh-CN" altLang="en-US" sz="2800" b="1" dirty="0" smtClean="0">
                <a:sym typeface="+mn-ea"/>
              </a:rPr>
              <a:t>，上界是</a:t>
            </a:r>
            <a:r>
              <a:rPr kumimoji="1" lang="en-US" altLang="zh-CN" sz="2800" b="1" dirty="0" smtClean="0">
                <a:sym typeface="+mn-ea"/>
              </a:rPr>
              <a:t>100</a:t>
            </a:r>
            <a:r>
              <a:rPr kumimoji="1" lang="zh-CN" altLang="en-US" sz="2800" b="1" dirty="0" smtClean="0">
                <a:sym typeface="+mn-ea"/>
              </a:rPr>
              <a:t>，那么应选择达到这个下标边界的值，如</a:t>
            </a:r>
            <a:r>
              <a:rPr kumimoji="1" lang="en-US" altLang="zh-CN" sz="2800" b="1" dirty="0" smtClean="0">
                <a:sym typeface="+mn-ea"/>
              </a:rPr>
              <a:t>0</a:t>
            </a:r>
            <a:r>
              <a:rPr kumimoji="1" lang="zh-CN" altLang="en-US" sz="2800" b="1" dirty="0" smtClean="0">
                <a:sym typeface="+mn-ea"/>
              </a:rPr>
              <a:t>与</a:t>
            </a:r>
            <a:r>
              <a:rPr kumimoji="1" lang="en-US" altLang="zh-CN" sz="2800" b="1" dirty="0" smtClean="0">
                <a:sym typeface="+mn-ea"/>
              </a:rPr>
              <a:t>100</a:t>
            </a:r>
            <a:r>
              <a:rPr kumimoji="1" lang="zh-CN" altLang="en-US" sz="2800" b="1" dirty="0" smtClean="0">
                <a:sym typeface="+mn-ea"/>
              </a:rPr>
              <a:t>作为测试用例。</a:t>
            </a:r>
            <a:endParaRPr kumimoji="1" lang="zh-CN" altLang="en-US" sz="2800" b="1"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body" idx="1"/>
          </p:nvPr>
        </p:nvSpPr>
        <p:spPr>
          <a:xfrm>
            <a:off x="791210" y="278765"/>
            <a:ext cx="10853420" cy="6345555"/>
          </a:xfrm>
        </p:spPr>
        <p:txBody>
          <a:bodyPr/>
          <a:lstStyle/>
          <a:p>
            <a:pPr>
              <a:lnSpc>
                <a:spcPct val="80000"/>
              </a:lnSpc>
              <a:spcBef>
                <a:spcPct val="50000"/>
              </a:spcBef>
              <a:buClr>
                <a:schemeClr val="bg1"/>
              </a:buClr>
              <a:buFontTx/>
              <a:buChar char="•"/>
            </a:pPr>
            <a:r>
              <a:rPr kumimoji="1" lang="zh-CN" altLang="en-US" sz="2800" b="1" dirty="0" smtClean="0">
                <a:solidFill>
                  <a:srgbClr val="0000FF"/>
                </a:solidFill>
                <a:latin typeface="宋体" panose="02010600030101010101" pitchFamily="2" charset="-122"/>
              </a:rPr>
              <a:t>例</a:t>
            </a:r>
            <a:r>
              <a:rPr kumimoji="1" lang="en-US" altLang="zh-CN" sz="2800" b="1" dirty="0" smtClean="0">
                <a:latin typeface="宋体" panose="02010600030101010101" pitchFamily="2" charset="-122"/>
              </a:rPr>
              <a:t>:</a:t>
            </a:r>
            <a:r>
              <a:rPr kumimoji="1" lang="zh-CN" altLang="en-US" sz="2800" b="1" dirty="0" smtClean="0">
                <a:latin typeface="宋体" panose="02010600030101010101" pitchFamily="2" charset="-122"/>
              </a:rPr>
              <a:t>某报表处理系统要求用户输入处理报表的日期，日期限制在</a:t>
            </a:r>
            <a:r>
              <a:rPr kumimoji="1" lang="en-US" altLang="zh-CN" sz="2800" b="1" dirty="0" smtClean="0">
                <a:latin typeface="宋体" panose="02010600030101010101" pitchFamily="2" charset="-122"/>
              </a:rPr>
              <a:t>2001</a:t>
            </a:r>
            <a:r>
              <a:rPr kumimoji="1" lang="zh-CN" altLang="en-US" sz="2800" b="1" dirty="0" smtClean="0">
                <a:latin typeface="宋体" panose="02010600030101010101" pitchFamily="2" charset="-122"/>
              </a:rPr>
              <a:t>年</a:t>
            </a:r>
            <a:r>
              <a:rPr kumimoji="1" lang="en-US" altLang="zh-CN" sz="2800" b="1" dirty="0" smtClean="0">
                <a:latin typeface="宋体" panose="02010600030101010101" pitchFamily="2" charset="-122"/>
              </a:rPr>
              <a:t>1</a:t>
            </a:r>
            <a:r>
              <a:rPr kumimoji="1" lang="zh-CN" altLang="en-US" sz="2800" b="1" dirty="0" smtClean="0">
                <a:latin typeface="宋体" panose="02010600030101010101" pitchFamily="2" charset="-122"/>
              </a:rPr>
              <a:t>月至</a:t>
            </a:r>
            <a:r>
              <a:rPr kumimoji="1" lang="en-US" altLang="zh-CN" sz="2800" b="1" dirty="0" smtClean="0">
                <a:latin typeface="宋体" panose="02010600030101010101" pitchFamily="2" charset="-122"/>
              </a:rPr>
              <a:t>2005</a:t>
            </a:r>
            <a:r>
              <a:rPr kumimoji="1" lang="zh-CN" altLang="en-US" sz="2800" b="1" dirty="0" smtClean="0">
                <a:latin typeface="宋体" panose="02010600030101010101" pitchFamily="2" charset="-122"/>
              </a:rPr>
              <a:t>年</a:t>
            </a:r>
            <a:r>
              <a:rPr kumimoji="1" lang="en-US" altLang="zh-CN" sz="2800" b="1" dirty="0" smtClean="0">
                <a:latin typeface="宋体" panose="02010600030101010101" pitchFamily="2" charset="-122"/>
              </a:rPr>
              <a:t>12</a:t>
            </a:r>
            <a:r>
              <a:rPr kumimoji="1" lang="zh-CN" altLang="en-US" sz="2800" b="1" dirty="0" smtClean="0">
                <a:latin typeface="宋体" panose="02010600030101010101" pitchFamily="2" charset="-122"/>
              </a:rPr>
              <a:t>月，输入格式如：</a:t>
            </a:r>
            <a:r>
              <a:rPr kumimoji="1" lang="en-US" altLang="zh-CN" sz="2800" b="1" dirty="0" smtClean="0">
                <a:latin typeface="宋体" panose="02010600030101010101" pitchFamily="2" charset="-122"/>
              </a:rPr>
              <a:t>200207</a:t>
            </a:r>
            <a:r>
              <a:rPr kumimoji="1" lang="zh-CN" altLang="en-US" sz="2800" b="1" dirty="0" smtClean="0">
                <a:latin typeface="宋体" panose="02010600030101010101" pitchFamily="2" charset="-122"/>
              </a:rPr>
              <a:t>。系统只能对该段期间内的报表进行处理，如日期不在此范围内，则显示输入错误信息。</a:t>
            </a:r>
            <a:endParaRPr kumimoji="1" lang="en-US" altLang="zh-CN" sz="2800" b="1" dirty="0" smtClean="0">
              <a:latin typeface="宋体" panose="02010600030101010101" pitchFamily="2" charset="-122"/>
            </a:endParaRPr>
          </a:p>
          <a:p>
            <a:pPr>
              <a:lnSpc>
                <a:spcPct val="80000"/>
              </a:lnSpc>
              <a:spcBef>
                <a:spcPct val="50000"/>
              </a:spcBef>
              <a:buClr>
                <a:schemeClr val="bg1"/>
              </a:buClr>
              <a:buFontTx/>
              <a:buChar char="•"/>
            </a:pPr>
            <a:endParaRPr kumimoji="1" lang="en-US" altLang="zh-CN" sz="2800" b="1" dirty="0" smtClean="0">
              <a:latin typeface="宋体" panose="02010600030101010101" pitchFamily="2" charset="-122"/>
            </a:endParaRPr>
          </a:p>
          <a:p>
            <a:pPr>
              <a:lnSpc>
                <a:spcPct val="80000"/>
              </a:lnSpc>
              <a:spcBef>
                <a:spcPct val="50000"/>
              </a:spcBef>
              <a:buClr>
                <a:schemeClr val="bg1"/>
              </a:buClr>
              <a:buFontTx/>
              <a:buChar char="•"/>
            </a:pPr>
            <a:endParaRPr kumimoji="1" lang="en-US" altLang="zh-CN" sz="2800" b="1" dirty="0" smtClean="0">
              <a:latin typeface="宋体" panose="02010600030101010101" pitchFamily="2" charset="-122"/>
            </a:endParaRPr>
          </a:p>
          <a:p>
            <a:pPr>
              <a:lnSpc>
                <a:spcPct val="80000"/>
              </a:lnSpc>
              <a:spcBef>
                <a:spcPct val="50000"/>
              </a:spcBef>
              <a:buClr>
                <a:schemeClr val="bg1"/>
              </a:buClr>
              <a:buFontTx/>
              <a:buChar char="•"/>
            </a:pPr>
            <a:endParaRPr kumimoji="1" lang="en-US" altLang="zh-CN" sz="2800" b="1" dirty="0" smtClean="0">
              <a:latin typeface="宋体" panose="02010600030101010101" pitchFamily="2" charset="-122"/>
            </a:endParaRPr>
          </a:p>
          <a:p>
            <a:pPr>
              <a:lnSpc>
                <a:spcPct val="80000"/>
              </a:lnSpc>
              <a:spcBef>
                <a:spcPct val="50000"/>
              </a:spcBef>
              <a:buClr>
                <a:schemeClr val="bg1"/>
              </a:buClr>
              <a:buFontTx/>
              <a:buChar char="•"/>
            </a:pPr>
            <a:endParaRPr kumimoji="1" lang="en-US" altLang="zh-CN" sz="2800" b="1" dirty="0" smtClean="0">
              <a:latin typeface="宋体" panose="02010600030101010101" pitchFamily="2" charset="-122"/>
            </a:endParaRPr>
          </a:p>
          <a:p>
            <a:pPr>
              <a:lnSpc>
                <a:spcPct val="80000"/>
              </a:lnSpc>
              <a:spcBef>
                <a:spcPct val="50000"/>
              </a:spcBef>
              <a:buClr>
                <a:schemeClr val="bg1"/>
              </a:buClr>
              <a:buFontTx/>
              <a:buChar char="•"/>
            </a:pPr>
            <a:r>
              <a:rPr kumimoji="1" lang="zh-CN" altLang="en-US" sz="2800" b="1" dirty="0" smtClean="0">
                <a:latin typeface="宋体" panose="02010600030101010101" pitchFamily="2" charset="-122"/>
              </a:rPr>
              <a:t>如何用边界分析法设计测试用例</a:t>
            </a:r>
            <a:r>
              <a:rPr kumimoji="1" lang="en-US" altLang="zh-CN" sz="2800" b="1" dirty="0" smtClean="0">
                <a:latin typeface="宋体" panose="02010600030101010101" pitchFamily="2" charset="-122"/>
              </a:rPr>
              <a:t>, </a:t>
            </a:r>
            <a:r>
              <a:rPr kumimoji="1" lang="zh-CN" altLang="en-US" sz="2800" b="1" dirty="0" smtClean="0">
                <a:latin typeface="宋体" panose="02010600030101010101" pitchFamily="2" charset="-122"/>
              </a:rPr>
              <a:t>来测试程序的日期检查功能？</a:t>
            </a:r>
            <a:endParaRPr kumimoji="1" lang="zh-CN" altLang="en-US" sz="2800" b="1" dirty="0" smtClean="0">
              <a:latin typeface="宋体" panose="02010600030101010101" pitchFamily="2" charset="-122"/>
            </a:endParaRPr>
          </a:p>
          <a:p>
            <a:pPr>
              <a:lnSpc>
                <a:spcPts val="2060"/>
              </a:lnSpc>
              <a:spcBef>
                <a:spcPct val="50000"/>
              </a:spcBef>
              <a:buClr>
                <a:schemeClr val="bg1"/>
              </a:buClr>
              <a:buFontTx/>
              <a:buNone/>
            </a:pPr>
            <a:r>
              <a:rPr kumimoji="1" lang="zh-CN" altLang="en-US" sz="2800" b="1" dirty="0" smtClean="0">
                <a:latin typeface="宋体" panose="02010600030101010101" pitchFamily="2" charset="-122"/>
              </a:rPr>
              <a:t>  对类型和长度设计测试用例。</a:t>
            </a:r>
            <a:endParaRPr kumimoji="1" lang="zh-CN" altLang="en-US" sz="2800" b="1" dirty="0" smtClean="0">
              <a:latin typeface="宋体" panose="02010600030101010101" pitchFamily="2" charset="-122"/>
            </a:endParaRPr>
          </a:p>
          <a:p>
            <a:pPr>
              <a:lnSpc>
                <a:spcPts val="2060"/>
              </a:lnSpc>
              <a:spcBef>
                <a:spcPct val="50000"/>
              </a:spcBef>
              <a:buClr>
                <a:schemeClr val="bg1"/>
              </a:buClr>
              <a:buFontTx/>
              <a:buNone/>
            </a:pPr>
            <a:r>
              <a:rPr kumimoji="1" lang="zh-CN" altLang="en-US" sz="2800" b="1" dirty="0" smtClean="0">
                <a:latin typeface="宋体" panose="02010600030101010101" pitchFamily="2" charset="-122"/>
              </a:rPr>
              <a:t>      数字字符，</a:t>
            </a:r>
            <a:r>
              <a:rPr kumimoji="1" lang="en-US" altLang="zh-CN" sz="2800" b="1" dirty="0" smtClean="0">
                <a:latin typeface="宋体" panose="02010600030101010101" pitchFamily="2" charset="-122"/>
              </a:rPr>
              <a:t>6</a:t>
            </a:r>
            <a:r>
              <a:rPr kumimoji="1" lang="zh-CN" altLang="en-US" sz="2800" b="1" dirty="0" smtClean="0">
                <a:latin typeface="宋体" panose="02010600030101010101" pitchFamily="2" charset="-122"/>
              </a:rPr>
              <a:t>位。</a:t>
            </a:r>
            <a:endParaRPr kumimoji="1" lang="zh-CN" altLang="en-US" sz="2800" b="1" dirty="0" smtClean="0">
              <a:latin typeface="宋体" panose="02010600030101010101" pitchFamily="2" charset="-122"/>
            </a:endParaRPr>
          </a:p>
          <a:p>
            <a:pPr>
              <a:lnSpc>
                <a:spcPts val="2060"/>
              </a:lnSpc>
              <a:spcBef>
                <a:spcPct val="50000"/>
              </a:spcBef>
              <a:buClr>
                <a:schemeClr val="bg1"/>
              </a:buClr>
              <a:buFontTx/>
              <a:buNone/>
            </a:pPr>
            <a:r>
              <a:rPr kumimoji="1" lang="zh-CN" altLang="en-US" sz="2800" b="1" dirty="0" smtClean="0">
                <a:latin typeface="宋体" panose="02010600030101010101" pitchFamily="2" charset="-122"/>
              </a:rPr>
              <a:t>  对年份和月份的范围设计测试用例。</a:t>
            </a:r>
            <a:endParaRPr kumimoji="1" lang="zh-CN" altLang="en-US" sz="2800" b="1" dirty="0" smtClean="0">
              <a:latin typeface="宋体" panose="02010600030101010101" pitchFamily="2" charset="-122"/>
            </a:endParaRPr>
          </a:p>
          <a:p>
            <a:pPr>
              <a:lnSpc>
                <a:spcPts val="2060"/>
              </a:lnSpc>
              <a:spcBef>
                <a:spcPct val="50000"/>
              </a:spcBef>
              <a:buClr>
                <a:schemeClr val="bg1"/>
              </a:buClr>
              <a:buFontTx/>
              <a:buNone/>
            </a:pPr>
            <a:r>
              <a:rPr kumimoji="1" lang="zh-CN" altLang="en-US" sz="2800" b="1" dirty="0" smtClean="0">
                <a:latin typeface="宋体" panose="02010600030101010101" pitchFamily="2" charset="-122"/>
              </a:rPr>
              <a:t>  日期范围：</a:t>
            </a:r>
            <a:r>
              <a:rPr kumimoji="1" lang="en-US" altLang="zh-CN" sz="2800" b="1" dirty="0" smtClean="0">
                <a:latin typeface="宋体" panose="02010600030101010101" pitchFamily="2" charset="-122"/>
              </a:rPr>
              <a:t>2001-2005   </a:t>
            </a:r>
            <a:r>
              <a:rPr kumimoji="1" lang="zh-CN" altLang="en-US" sz="2800" b="1" dirty="0" smtClean="0">
                <a:latin typeface="宋体" panose="02010600030101010101" pitchFamily="2" charset="-122"/>
              </a:rPr>
              <a:t>月份范围：</a:t>
            </a:r>
            <a:r>
              <a:rPr kumimoji="1" lang="en-US" altLang="zh-CN" sz="2800" b="1" dirty="0" smtClean="0">
                <a:latin typeface="宋体" panose="02010600030101010101" pitchFamily="2" charset="-122"/>
              </a:rPr>
              <a:t>01-12</a:t>
            </a:r>
            <a:endParaRPr kumimoji="1" lang="en-US" altLang="zh-CN" sz="2800" b="1" dirty="0" smtClean="0">
              <a:latin typeface="宋体" panose="02010600030101010101" pitchFamily="2" charset="-122"/>
            </a:endParaRPr>
          </a:p>
        </p:txBody>
      </p:sp>
      <p:sp>
        <p:nvSpPr>
          <p:cNvPr id="3" name="矩形 2"/>
          <p:cNvSpPr/>
          <p:nvPr/>
        </p:nvSpPr>
        <p:spPr>
          <a:xfrm>
            <a:off x="2717800" y="1785827"/>
            <a:ext cx="5334000" cy="2114550"/>
          </a:xfrm>
          <a:prstGeom prst="rect">
            <a:avLst/>
          </a:prstGeom>
          <a:ln>
            <a:solidFill>
              <a:schemeClr val="accent1"/>
            </a:solidFill>
          </a:ln>
        </p:spPr>
        <p:txBody>
          <a:bodyPr wrap="square" rtlCol="0" anchor="ctr">
            <a:spAutoFit/>
          </a:bodyPr>
          <a:lstStyle/>
          <a:p>
            <a:pPr>
              <a:lnSpc>
                <a:spcPct val="80000"/>
              </a:lnSpc>
              <a:spcBef>
                <a:spcPct val="50000"/>
              </a:spcBef>
              <a:buClr>
                <a:schemeClr val="bg1"/>
              </a:buClr>
              <a:buFontTx/>
              <a:buChar char="•"/>
            </a:pPr>
            <a:r>
              <a:rPr kumimoji="1" lang="zh-CN" altLang="en-US" sz="2800" b="1" dirty="0" smtClean="0">
                <a:latin typeface="宋体" panose="02010600030101010101" pitchFamily="2" charset="-122"/>
              </a:rPr>
              <a:t>验证日期模块（日期）</a:t>
            </a:r>
            <a:endParaRPr kumimoji="1" lang="en-US" altLang="zh-CN" sz="2800" b="1" dirty="0" smtClean="0">
              <a:latin typeface="宋体" panose="02010600030101010101" pitchFamily="2" charset="-122"/>
            </a:endParaRPr>
          </a:p>
          <a:p>
            <a:pPr>
              <a:lnSpc>
                <a:spcPct val="80000"/>
              </a:lnSpc>
              <a:spcBef>
                <a:spcPct val="50000"/>
              </a:spcBef>
              <a:buClr>
                <a:schemeClr val="bg1"/>
              </a:buClr>
              <a:buFontTx/>
              <a:buChar char="•"/>
            </a:pPr>
            <a:r>
              <a:rPr kumimoji="1" lang="en-US" altLang="zh-CN" sz="2800" b="1" dirty="0" smtClean="0">
                <a:latin typeface="宋体" panose="02010600030101010101" pitchFamily="2" charset="-122"/>
              </a:rPr>
              <a:t>    {</a:t>
            </a:r>
            <a:r>
              <a:rPr kumimoji="1" lang="zh-CN" altLang="en-US" sz="2800" b="1" dirty="0" smtClean="0">
                <a:latin typeface="宋体" panose="02010600030101010101" pitchFamily="2" charset="-122"/>
              </a:rPr>
              <a:t>。。。</a:t>
            </a:r>
            <a:endParaRPr kumimoji="1" lang="en-US" altLang="zh-CN" sz="2800" b="1" dirty="0" smtClean="0">
              <a:latin typeface="宋体" panose="02010600030101010101" pitchFamily="2" charset="-122"/>
            </a:endParaRPr>
          </a:p>
          <a:p>
            <a:pPr>
              <a:lnSpc>
                <a:spcPct val="80000"/>
              </a:lnSpc>
              <a:spcBef>
                <a:spcPct val="50000"/>
              </a:spcBef>
              <a:buClr>
                <a:schemeClr val="bg1"/>
              </a:buClr>
              <a:buFontTx/>
              <a:buChar char="•"/>
            </a:pPr>
            <a:r>
              <a:rPr kumimoji="1" lang="en-US" altLang="zh-CN" sz="2800" b="1" dirty="0" smtClean="0">
                <a:latin typeface="宋体" panose="02010600030101010101" pitchFamily="2" charset="-122"/>
              </a:rPr>
              <a:t>      Return 1 or </a:t>
            </a:r>
            <a:r>
              <a:rPr kumimoji="1" lang="en-US" altLang="zh-CN" sz="2800" b="1" dirty="0">
                <a:latin typeface="宋体" panose="02010600030101010101" pitchFamily="2" charset="-122"/>
              </a:rPr>
              <a:t>0</a:t>
            </a:r>
            <a:endParaRPr kumimoji="1" lang="en-US" altLang="zh-CN" sz="2800" b="1" dirty="0" smtClean="0">
              <a:latin typeface="宋体" panose="02010600030101010101" pitchFamily="2" charset="-122"/>
            </a:endParaRPr>
          </a:p>
          <a:p>
            <a:pPr>
              <a:lnSpc>
                <a:spcPct val="80000"/>
              </a:lnSpc>
              <a:spcBef>
                <a:spcPct val="50000"/>
              </a:spcBef>
              <a:buClr>
                <a:schemeClr val="bg1"/>
              </a:buClr>
              <a:buFontTx/>
              <a:buChar char="•"/>
            </a:pPr>
            <a:r>
              <a:rPr kumimoji="1" lang="en-US" altLang="zh-CN" sz="2800" b="1" dirty="0" smtClean="0">
                <a:latin typeface="宋体" panose="02010600030101010101" pitchFamily="2" charset="-122"/>
              </a:rPr>
              <a:t>     }</a:t>
            </a:r>
            <a:endParaRPr lang="zh-CN" altLang="en-US" sz="2800" b="1" kern="0" dirty="0" smtClean="0">
              <a:solidFill>
                <a:srgbClr val="000000"/>
              </a:solidFill>
              <a:latin typeface="Times New Roman" panose="02020603050405020304" pitchFamily="18" charset="0"/>
              <a:ea typeface="宋体" panose="02010600030101010101" pitchFamily="2" charset="-122"/>
            </a:endParaRPr>
          </a:p>
        </p:txBody>
      </p:sp>
      <p:sp>
        <p:nvSpPr>
          <p:cNvPr id="4" name="矩形 3"/>
          <p:cNvSpPr/>
          <p:nvPr/>
        </p:nvSpPr>
        <p:spPr>
          <a:xfrm>
            <a:off x="2895600" y="2049145"/>
            <a:ext cx="2755900" cy="537210"/>
          </a:xfrm>
          <a:prstGeom prst="rect">
            <a:avLst/>
          </a:prstGeom>
        </p:spPr>
        <p:txBody>
          <a:bodyPr wrap="square" rtlCol="0" anchor="ctr">
            <a:spAutoFit/>
          </a:bodyPr>
          <a:lstStyle/>
          <a:p>
            <a:pPr marL="342900" indent="-342900" algn="ctr">
              <a:spcBef>
                <a:spcPct val="20000"/>
              </a:spcBef>
              <a:buClr>
                <a:srgbClr val="CC9900"/>
              </a:buClr>
              <a:buSzPct val="65000"/>
            </a:pPr>
            <a:endParaRPr lang="zh-CN" altLang="en-US" sz="2900" b="1" kern="0" dirty="0"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6946">
                                            <p:txEl>
                                              <p:pRg st="7" end="7"/>
                                            </p:txEl>
                                          </p:spTgt>
                                        </p:tgtEl>
                                        <p:attrNameLst>
                                          <p:attrName>style.visibility</p:attrName>
                                        </p:attrNameLst>
                                      </p:cBhvr>
                                      <p:to>
                                        <p:strVal val="visible"/>
                                      </p:to>
                                    </p:set>
                                    <p:anim calcmode="lin" valueType="num">
                                      <p:cBhvr additive="base">
                                        <p:cTn id="7" dur="500" fill="hold"/>
                                        <p:tgtEl>
                                          <p:spTgt spid="466946">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694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6946">
                                            <p:txEl>
                                              <p:pRg st="9" end="9"/>
                                            </p:txEl>
                                          </p:spTgt>
                                        </p:tgtEl>
                                        <p:attrNameLst>
                                          <p:attrName>style.visibility</p:attrName>
                                        </p:attrNameLst>
                                      </p:cBhvr>
                                      <p:to>
                                        <p:strVal val="visible"/>
                                      </p:to>
                                    </p:set>
                                    <p:anim calcmode="lin" valueType="num">
                                      <p:cBhvr additive="base">
                                        <p:cTn id="13" dur="500" fill="hold"/>
                                        <p:tgtEl>
                                          <p:spTgt spid="466946">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694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590" y="335790"/>
            <a:ext cx="8229600" cy="928687"/>
          </a:xfrm>
        </p:spPr>
        <p:txBody>
          <a:bodyPr/>
          <a:lstStyle/>
          <a:p>
            <a:r>
              <a:rPr lang="zh-CN" altLang="en-US" sz="2800" b="1" dirty="0" smtClean="0">
                <a:sym typeface="+mn-ea"/>
              </a:rPr>
              <a:t>解答：</a:t>
            </a:r>
            <a:r>
              <a:rPr lang="zh-CN" altLang="en-US" sz="2800" b="1" dirty="0" smtClean="0"/>
              <a:t>划分等价类</a:t>
            </a:r>
            <a:endParaRPr lang="zh-CN" altLang="en-US" sz="2800" b="1" dirty="0"/>
          </a:p>
        </p:txBody>
      </p:sp>
      <p:graphicFrame>
        <p:nvGraphicFramePr>
          <p:cNvPr id="4" name="表格 3"/>
          <p:cNvGraphicFramePr>
            <a:graphicFrameLocks noGrp="1"/>
          </p:cNvGraphicFramePr>
          <p:nvPr/>
        </p:nvGraphicFramePr>
        <p:xfrm>
          <a:off x="2139950" y="2006600"/>
          <a:ext cx="7048500" cy="3155315"/>
        </p:xfrm>
        <a:graphic>
          <a:graphicData uri="http://schemas.openxmlformats.org/drawingml/2006/table">
            <a:tbl>
              <a:tblPr firstRow="1" bandRow="1">
                <a:tableStyleId>{5940675A-B579-460E-94D1-54222C63F5DA}</a:tableStyleId>
              </a:tblPr>
              <a:tblGrid>
                <a:gridCol w="2349500"/>
                <a:gridCol w="2349500"/>
                <a:gridCol w="2349500"/>
              </a:tblGrid>
              <a:tr h="518160">
                <a:tc>
                  <a:txBody>
                    <a:bodyPr/>
                    <a:lstStyle/>
                    <a:p>
                      <a:r>
                        <a:rPr lang="zh-CN" altLang="en-US" sz="2800" b="1" dirty="0" smtClean="0"/>
                        <a:t>条件</a:t>
                      </a:r>
                      <a:endParaRPr lang="zh-CN" altLang="en-US" sz="2800" b="1" dirty="0"/>
                    </a:p>
                  </a:txBody>
                  <a:tcPr/>
                </a:tc>
                <a:tc>
                  <a:txBody>
                    <a:bodyPr/>
                    <a:lstStyle/>
                    <a:p>
                      <a:r>
                        <a:rPr lang="zh-CN" altLang="en-US" sz="2800" b="1" dirty="0" smtClean="0"/>
                        <a:t>有效等价类</a:t>
                      </a:r>
                      <a:endParaRPr lang="zh-CN" altLang="en-US" sz="2800" b="1" dirty="0"/>
                    </a:p>
                  </a:txBody>
                  <a:tcPr/>
                </a:tc>
                <a:tc>
                  <a:txBody>
                    <a:bodyPr/>
                    <a:lstStyle/>
                    <a:p>
                      <a:r>
                        <a:rPr lang="zh-CN" altLang="en-US" sz="2800" b="1" dirty="0" smtClean="0"/>
                        <a:t>无效等价类</a:t>
                      </a:r>
                      <a:endParaRPr lang="zh-CN" altLang="en-US" sz="2800" b="1" dirty="0"/>
                    </a:p>
                  </a:txBody>
                  <a:tcPr/>
                </a:tc>
              </a:tr>
              <a:tr h="518160">
                <a:tc>
                  <a:txBody>
                    <a:bodyPr/>
                    <a:lstStyle/>
                    <a:p>
                      <a:pPr eaLnBrk="0" hangingPunct="0"/>
                      <a:r>
                        <a:rPr kumimoji="1" lang="zh-CN" altLang="en-US" sz="2800" b="1" dirty="0" smtClean="0">
                          <a:latin typeface="宋体" panose="02010600030101010101" pitchFamily="2" charset="-122"/>
                        </a:rPr>
                        <a:t>报表日期长度</a:t>
                      </a:r>
                      <a:endParaRPr kumimoji="1" lang="zh-CN" altLang="en-US" sz="2800" b="1" dirty="0">
                        <a:latin typeface="宋体" panose="02010600030101010101" pitchFamily="2" charset="-122"/>
                      </a:endParaRPr>
                    </a:p>
                  </a:txBody>
                  <a:tcPr/>
                </a:tc>
                <a:tc>
                  <a:txBody>
                    <a:bodyPr/>
                    <a:lstStyle/>
                    <a:p>
                      <a:r>
                        <a:rPr lang="en-US" altLang="zh-CN" sz="2800" b="1" dirty="0" smtClean="0"/>
                        <a:t>6</a:t>
                      </a:r>
                      <a:r>
                        <a:rPr lang="zh-CN" altLang="en-US" sz="2800" b="1" dirty="0" smtClean="0"/>
                        <a:t>位</a:t>
                      </a:r>
                      <a:endParaRPr lang="zh-CN" altLang="en-US" sz="2800" b="1" dirty="0"/>
                    </a:p>
                  </a:txBody>
                  <a:tcPr/>
                </a:tc>
                <a:tc>
                  <a:txBody>
                    <a:bodyPr/>
                    <a:lstStyle/>
                    <a:p>
                      <a:r>
                        <a:rPr lang="en-US" altLang="zh-CN" sz="2800" b="1" dirty="0" smtClean="0"/>
                        <a:t>&lt;6</a:t>
                      </a:r>
                      <a:r>
                        <a:rPr lang="en-US" altLang="zh-CN" sz="2800" b="1" baseline="0" dirty="0" smtClean="0"/>
                        <a:t>     &gt;6</a:t>
                      </a:r>
                      <a:endParaRPr lang="zh-CN" altLang="en-US" sz="2800" b="1" dirty="0"/>
                    </a:p>
                  </a:txBody>
                  <a:tcPr/>
                </a:tc>
              </a:tr>
              <a:tr h="518160">
                <a:tc>
                  <a:txBody>
                    <a:bodyPr/>
                    <a:lstStyle/>
                    <a:p>
                      <a:pPr eaLnBrk="0" hangingPunct="0"/>
                      <a:r>
                        <a:rPr kumimoji="1" lang="zh-CN" altLang="en-US" sz="2800" b="1" dirty="0" smtClean="0">
                          <a:latin typeface="宋体" panose="02010600030101010101" pitchFamily="2" charset="-122"/>
                        </a:rPr>
                        <a:t>报表日期类型</a:t>
                      </a:r>
                      <a:endParaRPr lang="zh-CN" altLang="en-US" sz="2800" b="1" dirty="0"/>
                    </a:p>
                  </a:txBody>
                  <a:tcPr/>
                </a:tc>
                <a:tc>
                  <a:txBody>
                    <a:bodyPr/>
                    <a:lstStyle/>
                    <a:p>
                      <a:r>
                        <a:rPr lang="zh-CN" altLang="en-US" sz="2800" b="1" dirty="0" smtClean="0"/>
                        <a:t>数字</a:t>
                      </a:r>
                      <a:endParaRPr lang="zh-CN" altLang="en-US" sz="2800" b="1" dirty="0"/>
                    </a:p>
                  </a:txBody>
                  <a:tcPr/>
                </a:tc>
                <a:tc>
                  <a:txBody>
                    <a:bodyPr/>
                    <a:lstStyle/>
                    <a:p>
                      <a:r>
                        <a:rPr lang="zh-CN" altLang="en-US" sz="2800" b="1" dirty="0" smtClean="0"/>
                        <a:t>含非数字符号</a:t>
                      </a:r>
                      <a:endParaRPr lang="zh-CN" altLang="en-US" sz="2800" b="1" dirty="0"/>
                    </a:p>
                  </a:txBody>
                  <a:tcPr/>
                </a:tc>
              </a:tr>
              <a:tr h="1082675">
                <a:tc>
                  <a:txBody>
                    <a:bodyPr/>
                    <a:lstStyle/>
                    <a:p>
                      <a:r>
                        <a:rPr lang="zh-CN" altLang="en-US" sz="2800" b="1" dirty="0" smtClean="0"/>
                        <a:t>年份范围</a:t>
                      </a:r>
                      <a:endParaRPr lang="zh-CN" altLang="en-US" sz="2800" b="1" dirty="0"/>
                    </a:p>
                  </a:txBody>
                  <a:tcPr/>
                </a:tc>
                <a:tc>
                  <a:txBody>
                    <a:bodyPr/>
                    <a:lstStyle/>
                    <a:p>
                      <a:r>
                        <a:rPr lang="en-US" altLang="zh-CN" sz="2800" b="1" dirty="0" smtClean="0"/>
                        <a:t>[2001  2005]</a:t>
                      </a:r>
                      <a:endParaRPr lang="zh-CN" altLang="en-US" sz="2800" b="1" dirty="0"/>
                    </a:p>
                  </a:txBody>
                  <a:tcPr/>
                </a:tc>
                <a:tc>
                  <a:txBody>
                    <a:bodyPr/>
                    <a:lstStyle/>
                    <a:p>
                      <a:r>
                        <a:rPr lang="en-US" altLang="zh-CN" sz="2800" b="1" dirty="0" smtClean="0"/>
                        <a:t>&lt;2001  &gt;2005</a:t>
                      </a:r>
                      <a:endParaRPr lang="zh-CN" altLang="en-US" sz="2800" b="1" dirty="0"/>
                    </a:p>
                  </a:txBody>
                  <a:tcPr/>
                </a:tc>
              </a:tr>
              <a:tr h="518160">
                <a:tc>
                  <a:txBody>
                    <a:bodyPr/>
                    <a:lstStyle/>
                    <a:p>
                      <a:r>
                        <a:rPr lang="zh-CN" altLang="en-US" sz="2800" b="1" dirty="0" smtClean="0"/>
                        <a:t>月份范围</a:t>
                      </a:r>
                      <a:endParaRPr lang="zh-CN" altLang="en-US" sz="2800" b="1" dirty="0"/>
                    </a:p>
                  </a:txBody>
                  <a:tcPr/>
                </a:tc>
                <a:tc>
                  <a:txBody>
                    <a:bodyPr/>
                    <a:lstStyle/>
                    <a:p>
                      <a:r>
                        <a:rPr lang="en-US" altLang="zh-CN" sz="2800" b="1" dirty="0" smtClean="0"/>
                        <a:t>[01   12]</a:t>
                      </a:r>
                      <a:endParaRPr lang="zh-CN" altLang="en-US" sz="2800" b="1" dirty="0"/>
                    </a:p>
                  </a:txBody>
                  <a:tcPr/>
                </a:tc>
                <a:tc>
                  <a:txBody>
                    <a:bodyPr/>
                    <a:lstStyle/>
                    <a:p>
                      <a:r>
                        <a:rPr lang="en-US" altLang="zh-CN" sz="2800" b="1" dirty="0" smtClean="0"/>
                        <a:t>&lt;01  &gt;12</a:t>
                      </a:r>
                      <a:endParaRPr lang="zh-CN" altLang="en-US" sz="2800" b="1" dirty="0"/>
                    </a:p>
                  </a:txBody>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65" y="575195"/>
            <a:ext cx="8229600" cy="593685"/>
          </a:xfrm>
        </p:spPr>
        <p:txBody>
          <a:bodyPr/>
          <a:lstStyle/>
          <a:p>
            <a:r>
              <a:rPr lang="zh-CN" altLang="en-US" sz="2800" b="1" dirty="0" smtClean="0"/>
              <a:t>解答：寻找边界</a:t>
            </a:r>
            <a:endParaRPr lang="zh-CN" altLang="en-US" sz="2800" b="1" dirty="0"/>
          </a:p>
        </p:txBody>
      </p:sp>
      <p:graphicFrame>
        <p:nvGraphicFramePr>
          <p:cNvPr id="5" name="表格 4"/>
          <p:cNvGraphicFramePr>
            <a:graphicFrameLocks noGrp="1"/>
          </p:cNvGraphicFramePr>
          <p:nvPr/>
        </p:nvGraphicFramePr>
        <p:xfrm>
          <a:off x="982345" y="1445260"/>
          <a:ext cx="9572625" cy="5314950"/>
        </p:xfrm>
        <a:graphic>
          <a:graphicData uri="http://schemas.openxmlformats.org/drawingml/2006/table">
            <a:tbl>
              <a:tblPr firstRow="1" bandRow="1">
                <a:tableStyleId>{5940675A-B579-460E-94D1-54222C63F5DA}</a:tableStyleId>
              </a:tblPr>
              <a:tblGrid>
                <a:gridCol w="1680210"/>
                <a:gridCol w="1543685"/>
                <a:gridCol w="2331085"/>
                <a:gridCol w="1884680"/>
                <a:gridCol w="2132965"/>
              </a:tblGrid>
              <a:tr h="1092587">
                <a:tc>
                  <a:txBody>
                    <a:bodyPr/>
                    <a:lstStyle/>
                    <a:p>
                      <a:r>
                        <a:rPr lang="zh-CN" altLang="en-US" sz="2800" b="1" dirty="0" smtClean="0"/>
                        <a:t>条件</a:t>
                      </a:r>
                      <a:endParaRPr lang="zh-CN" altLang="en-US" sz="2800" b="1" dirty="0"/>
                    </a:p>
                  </a:txBody>
                  <a:tcPr/>
                </a:tc>
                <a:tc>
                  <a:txBody>
                    <a:bodyPr/>
                    <a:lstStyle/>
                    <a:p>
                      <a:r>
                        <a:rPr lang="zh-CN" altLang="en-US" sz="2800" b="1" dirty="0" smtClean="0"/>
                        <a:t>有效等</a:t>
                      </a:r>
                      <a:endParaRPr lang="en-US" altLang="zh-CN" sz="2800" b="1" dirty="0" smtClean="0"/>
                    </a:p>
                    <a:p>
                      <a:r>
                        <a:rPr lang="zh-CN" altLang="en-US" sz="2800" b="1" dirty="0" smtClean="0"/>
                        <a:t>价类</a:t>
                      </a:r>
                      <a:endParaRPr lang="zh-CN" altLang="en-US" sz="2800" b="1" dirty="0"/>
                    </a:p>
                  </a:txBody>
                  <a:tcPr/>
                </a:tc>
                <a:tc>
                  <a:txBody>
                    <a:bodyPr/>
                    <a:lstStyle/>
                    <a:p>
                      <a:r>
                        <a:rPr lang="zh-CN" altLang="en-US" sz="2800" b="1" dirty="0" smtClean="0"/>
                        <a:t>边界</a:t>
                      </a:r>
                      <a:endParaRPr lang="zh-CN" altLang="en-US" sz="2800" b="1" dirty="0"/>
                    </a:p>
                  </a:txBody>
                  <a:tcPr/>
                </a:tc>
                <a:tc>
                  <a:txBody>
                    <a:bodyPr/>
                    <a:lstStyle/>
                    <a:p>
                      <a:r>
                        <a:rPr lang="zh-CN" altLang="en-US" sz="2800" b="1" dirty="0" smtClean="0"/>
                        <a:t>无效等价类</a:t>
                      </a:r>
                      <a:endParaRPr lang="zh-CN" altLang="en-US" sz="2800" b="1" dirty="0"/>
                    </a:p>
                  </a:txBody>
                  <a:tcPr/>
                </a:tc>
                <a:tc>
                  <a:txBody>
                    <a:bodyPr/>
                    <a:lstStyle/>
                    <a:p>
                      <a:r>
                        <a:rPr lang="zh-CN" altLang="en-US" sz="2800" b="1" dirty="0" smtClean="0"/>
                        <a:t>边界</a:t>
                      </a:r>
                      <a:endParaRPr lang="zh-CN" altLang="en-US" sz="2800" b="1" dirty="0"/>
                    </a:p>
                  </a:txBody>
                  <a:tcPr/>
                </a:tc>
              </a:tr>
              <a:tr h="1092587">
                <a:tc>
                  <a:txBody>
                    <a:bodyPr/>
                    <a:lstStyle/>
                    <a:p>
                      <a:pPr eaLnBrk="0" hangingPunct="0"/>
                      <a:r>
                        <a:rPr kumimoji="1" lang="zh-CN" altLang="en-US" sz="2800" b="1" dirty="0" smtClean="0">
                          <a:latin typeface="宋体" panose="02010600030101010101" pitchFamily="2" charset="-122"/>
                        </a:rPr>
                        <a:t>报表日期长度</a:t>
                      </a:r>
                      <a:endParaRPr kumimoji="1" lang="zh-CN" altLang="en-US" sz="2800" b="1" dirty="0">
                        <a:latin typeface="宋体" panose="02010600030101010101" pitchFamily="2" charset="-122"/>
                      </a:endParaRPr>
                    </a:p>
                  </a:txBody>
                  <a:tcPr/>
                </a:tc>
                <a:tc>
                  <a:txBody>
                    <a:bodyPr/>
                    <a:lstStyle/>
                    <a:p>
                      <a:r>
                        <a:rPr lang="en-US" altLang="zh-CN" sz="2800" b="1" dirty="0" smtClean="0"/>
                        <a:t>6</a:t>
                      </a:r>
                      <a:r>
                        <a:rPr lang="zh-CN" altLang="en-US" sz="2800" b="1" dirty="0" smtClean="0"/>
                        <a:t>位</a:t>
                      </a:r>
                      <a:endParaRPr lang="zh-CN" altLang="en-US" sz="2800" b="1" dirty="0"/>
                    </a:p>
                  </a:txBody>
                  <a:tcPr/>
                </a:tc>
                <a:tc>
                  <a:txBody>
                    <a:bodyPr/>
                    <a:lstStyle/>
                    <a:p>
                      <a:r>
                        <a:rPr lang="zh-CN" altLang="en-US" sz="2800" b="1" dirty="0" smtClean="0"/>
                        <a:t>（</a:t>
                      </a:r>
                      <a:r>
                        <a:rPr lang="en-US" altLang="zh-CN" sz="2800" b="1" dirty="0" smtClean="0"/>
                        <a:t>1</a:t>
                      </a:r>
                      <a:r>
                        <a:rPr lang="zh-CN" altLang="en-US" sz="2800" b="1" dirty="0" smtClean="0"/>
                        <a:t>）</a:t>
                      </a:r>
                      <a:r>
                        <a:rPr lang="en-US" altLang="zh-CN" sz="2800" b="1" dirty="0" smtClean="0"/>
                        <a:t>6</a:t>
                      </a:r>
                      <a:endParaRPr lang="zh-CN" altLang="en-US" sz="2800" b="1" dirty="0"/>
                    </a:p>
                  </a:txBody>
                  <a:tcPr/>
                </a:tc>
                <a:tc>
                  <a:txBody>
                    <a:bodyPr/>
                    <a:lstStyle/>
                    <a:p>
                      <a:r>
                        <a:rPr lang="en-US" altLang="zh-CN" sz="2800" b="1" dirty="0" smtClean="0"/>
                        <a:t>&lt;6</a:t>
                      </a:r>
                      <a:r>
                        <a:rPr lang="en-US" altLang="zh-CN" sz="2800" b="1" baseline="0" dirty="0" smtClean="0"/>
                        <a:t>     &gt;6</a:t>
                      </a:r>
                      <a:endParaRPr lang="zh-CN" altLang="en-US" sz="2800" b="1" dirty="0"/>
                    </a:p>
                  </a:txBody>
                  <a:tcPr/>
                </a:tc>
                <a:tc>
                  <a:txBody>
                    <a:bodyPr/>
                    <a:lstStyle/>
                    <a:p>
                      <a:r>
                        <a:rPr lang="zh-CN" altLang="en-US" sz="2800" b="1" dirty="0" smtClean="0"/>
                        <a:t>（</a:t>
                      </a:r>
                      <a:r>
                        <a:rPr lang="en-US" altLang="zh-CN" sz="2800" b="1" dirty="0" smtClean="0"/>
                        <a:t>2</a:t>
                      </a:r>
                      <a:r>
                        <a:rPr lang="zh-CN" altLang="en-US" sz="2800" b="1" dirty="0" smtClean="0"/>
                        <a:t>）</a:t>
                      </a:r>
                      <a:r>
                        <a:rPr lang="en-US" altLang="zh-CN" sz="2800" b="1" dirty="0" smtClean="0"/>
                        <a:t>5</a:t>
                      </a:r>
                      <a:endParaRPr lang="en-US" altLang="zh-CN" sz="2800" b="1" dirty="0" smtClean="0"/>
                    </a:p>
                    <a:p>
                      <a:r>
                        <a:rPr lang="en-US" altLang="zh-CN" sz="2800" b="1" dirty="0" smtClean="0"/>
                        <a:t> </a:t>
                      </a:r>
                      <a:r>
                        <a:rPr lang="zh-CN" altLang="en-US" sz="2800" b="1" dirty="0" smtClean="0"/>
                        <a:t>（</a:t>
                      </a:r>
                      <a:r>
                        <a:rPr lang="en-US" altLang="zh-CN" sz="2800" b="1" dirty="0" smtClean="0"/>
                        <a:t>3</a:t>
                      </a:r>
                      <a:r>
                        <a:rPr lang="zh-CN" altLang="en-US" sz="2800" b="1" dirty="0" smtClean="0"/>
                        <a:t>）</a:t>
                      </a:r>
                      <a:r>
                        <a:rPr lang="en-US" altLang="zh-CN" sz="2800" b="1" dirty="0" smtClean="0"/>
                        <a:t>7</a:t>
                      </a:r>
                      <a:endParaRPr lang="zh-CN" altLang="en-US" sz="2800" b="1" dirty="0"/>
                    </a:p>
                  </a:txBody>
                  <a:tcPr/>
                </a:tc>
              </a:tr>
              <a:tr h="1092587">
                <a:tc>
                  <a:txBody>
                    <a:bodyPr/>
                    <a:lstStyle/>
                    <a:p>
                      <a:pPr eaLnBrk="0" hangingPunct="0"/>
                      <a:r>
                        <a:rPr kumimoji="1" lang="zh-CN" altLang="en-US" sz="2800" b="1" dirty="0" smtClean="0">
                          <a:latin typeface="宋体" panose="02010600030101010101" pitchFamily="2" charset="-122"/>
                        </a:rPr>
                        <a:t>报表日期类型</a:t>
                      </a:r>
                      <a:endParaRPr lang="zh-CN" altLang="en-US" sz="2800" b="1" dirty="0"/>
                    </a:p>
                  </a:txBody>
                  <a:tcPr/>
                </a:tc>
                <a:tc>
                  <a:txBody>
                    <a:bodyPr/>
                    <a:lstStyle/>
                    <a:p>
                      <a:r>
                        <a:rPr lang="zh-CN" altLang="en-US" sz="2800" b="1" dirty="0" smtClean="0"/>
                        <a:t>数字</a:t>
                      </a:r>
                      <a:endParaRPr lang="zh-CN" altLang="en-US" sz="2800" b="1" dirty="0"/>
                    </a:p>
                  </a:txBody>
                  <a:tcPr/>
                </a:tc>
                <a:tc>
                  <a:txBody>
                    <a:bodyPr/>
                    <a:lstStyle/>
                    <a:p>
                      <a:r>
                        <a:rPr lang="zh-CN" altLang="en-US" sz="2800" b="1" dirty="0" smtClean="0"/>
                        <a:t>（</a:t>
                      </a:r>
                      <a:r>
                        <a:rPr lang="en-US" altLang="zh-CN" sz="2800" b="1" dirty="0" smtClean="0"/>
                        <a:t>4</a:t>
                      </a:r>
                      <a:r>
                        <a:rPr lang="zh-CN" altLang="en-US" sz="2800" b="1" dirty="0" smtClean="0"/>
                        <a:t>）数字</a:t>
                      </a:r>
                      <a:endParaRPr lang="zh-CN" altLang="en-US" sz="2800" b="1" dirty="0"/>
                    </a:p>
                  </a:txBody>
                  <a:tcPr/>
                </a:tc>
                <a:tc>
                  <a:txBody>
                    <a:bodyPr/>
                    <a:lstStyle/>
                    <a:p>
                      <a:r>
                        <a:rPr lang="zh-CN" altLang="en-US" sz="2800" b="1" dirty="0" smtClean="0"/>
                        <a:t>含非数字符号</a:t>
                      </a:r>
                      <a:endParaRPr lang="zh-CN" altLang="en-US" sz="2800" b="1" dirty="0"/>
                    </a:p>
                  </a:txBody>
                  <a:tcPr/>
                </a:tc>
                <a:tc>
                  <a:txBody>
                    <a:bodyPr/>
                    <a:lstStyle/>
                    <a:p>
                      <a:r>
                        <a:rPr lang="zh-CN" altLang="en-US" sz="2800" b="1" dirty="0" smtClean="0"/>
                        <a:t>（</a:t>
                      </a:r>
                      <a:r>
                        <a:rPr lang="en-US" altLang="zh-CN" sz="2800" b="1" dirty="0" smtClean="0"/>
                        <a:t>5</a:t>
                      </a:r>
                      <a:r>
                        <a:rPr lang="zh-CN" altLang="en-US" sz="2800" b="1" dirty="0" smtClean="0"/>
                        <a:t>）含非数字</a:t>
                      </a:r>
                      <a:endParaRPr lang="zh-CN" altLang="en-US" sz="2800" b="1" dirty="0"/>
                    </a:p>
                  </a:txBody>
                  <a:tcPr/>
                </a:tc>
              </a:tr>
              <a:tr h="1092587">
                <a:tc>
                  <a:txBody>
                    <a:bodyPr/>
                    <a:lstStyle/>
                    <a:p>
                      <a:r>
                        <a:rPr lang="zh-CN" altLang="en-US" sz="2800" b="1" dirty="0" smtClean="0"/>
                        <a:t>年份范围</a:t>
                      </a:r>
                      <a:endParaRPr lang="zh-CN" altLang="en-US" sz="2800" b="1" dirty="0"/>
                    </a:p>
                  </a:txBody>
                  <a:tcPr/>
                </a:tc>
                <a:tc>
                  <a:txBody>
                    <a:bodyPr/>
                    <a:lstStyle/>
                    <a:p>
                      <a:r>
                        <a:rPr lang="en-US" altLang="zh-CN" sz="2800" b="1" dirty="0" smtClean="0"/>
                        <a:t>[2001  2005]</a:t>
                      </a:r>
                      <a:endParaRPr lang="zh-CN" altLang="en-US" sz="2800" b="1" dirty="0"/>
                    </a:p>
                  </a:txBody>
                  <a:tcPr/>
                </a:tc>
                <a:tc>
                  <a:txBody>
                    <a:bodyPr/>
                    <a:lstStyle/>
                    <a:p>
                      <a:r>
                        <a:rPr lang="zh-CN" altLang="en-US" sz="2800" b="1" dirty="0" smtClean="0"/>
                        <a:t>（</a:t>
                      </a:r>
                      <a:r>
                        <a:rPr lang="en-US" altLang="zh-CN" sz="2800" b="1" dirty="0" smtClean="0"/>
                        <a:t>6</a:t>
                      </a:r>
                      <a:r>
                        <a:rPr lang="zh-CN" altLang="en-US" sz="2800" b="1" dirty="0" smtClean="0"/>
                        <a:t>）</a:t>
                      </a:r>
                      <a:r>
                        <a:rPr lang="en-US" altLang="zh-CN" sz="2800" b="1" dirty="0" smtClean="0"/>
                        <a:t>2001</a:t>
                      </a:r>
                      <a:endParaRPr lang="en-US" altLang="zh-CN" sz="2800" b="1" dirty="0" smtClean="0"/>
                    </a:p>
                    <a:p>
                      <a:r>
                        <a:rPr lang="zh-CN" altLang="en-US" sz="2800" b="1" dirty="0" smtClean="0"/>
                        <a:t>（</a:t>
                      </a:r>
                      <a:r>
                        <a:rPr lang="en-US" altLang="zh-CN" sz="2800" b="1" dirty="0" smtClean="0"/>
                        <a:t>7</a:t>
                      </a:r>
                      <a:r>
                        <a:rPr lang="zh-CN" altLang="en-US" sz="2800" b="1" dirty="0" smtClean="0"/>
                        <a:t>）</a:t>
                      </a:r>
                      <a:r>
                        <a:rPr lang="en-US" altLang="zh-CN" sz="2800" b="1" dirty="0" smtClean="0"/>
                        <a:t>2005</a:t>
                      </a:r>
                      <a:endParaRPr lang="zh-CN" altLang="en-US" sz="2800" b="1" dirty="0"/>
                    </a:p>
                  </a:txBody>
                  <a:tcPr/>
                </a:tc>
                <a:tc>
                  <a:txBody>
                    <a:bodyPr/>
                    <a:lstStyle/>
                    <a:p>
                      <a:r>
                        <a:rPr lang="en-US" altLang="zh-CN" sz="2800" b="1" dirty="0" smtClean="0"/>
                        <a:t>&lt;2001  &gt;2005</a:t>
                      </a:r>
                      <a:endParaRPr lang="zh-CN" altLang="en-US" sz="2800" b="1" dirty="0"/>
                    </a:p>
                  </a:txBody>
                  <a:tcPr/>
                </a:tc>
                <a:tc>
                  <a:txBody>
                    <a:bodyPr/>
                    <a:lstStyle/>
                    <a:p>
                      <a:r>
                        <a:rPr lang="zh-CN" altLang="en-US" sz="2800" b="1" dirty="0" smtClean="0"/>
                        <a:t>（</a:t>
                      </a:r>
                      <a:r>
                        <a:rPr lang="en-US" altLang="zh-CN" sz="2800" b="1" dirty="0" smtClean="0"/>
                        <a:t>8</a:t>
                      </a:r>
                      <a:r>
                        <a:rPr lang="zh-CN" altLang="en-US" sz="2800" b="1" dirty="0" smtClean="0"/>
                        <a:t>）</a:t>
                      </a:r>
                      <a:r>
                        <a:rPr lang="en-US" altLang="zh-CN" sz="2800" b="1" dirty="0" smtClean="0"/>
                        <a:t>2000</a:t>
                      </a:r>
                      <a:endParaRPr lang="en-US" altLang="zh-CN" sz="2800" b="1" dirty="0" smtClean="0"/>
                    </a:p>
                    <a:p>
                      <a:r>
                        <a:rPr lang="en-US" altLang="zh-CN" sz="2800" b="1" dirty="0" smtClean="0"/>
                        <a:t>(9) 2006</a:t>
                      </a:r>
                      <a:endParaRPr lang="zh-CN" altLang="en-US" sz="2800" b="1" dirty="0"/>
                    </a:p>
                  </a:txBody>
                  <a:tcPr/>
                </a:tc>
              </a:tr>
              <a:tr h="599161">
                <a:tc>
                  <a:txBody>
                    <a:bodyPr/>
                    <a:lstStyle/>
                    <a:p>
                      <a:r>
                        <a:rPr lang="zh-CN" altLang="en-US" sz="2800" b="1" dirty="0" smtClean="0"/>
                        <a:t>月份范围</a:t>
                      </a:r>
                      <a:endParaRPr lang="zh-CN" altLang="en-US" sz="2800" b="1" dirty="0"/>
                    </a:p>
                  </a:txBody>
                  <a:tcPr/>
                </a:tc>
                <a:tc>
                  <a:txBody>
                    <a:bodyPr/>
                    <a:lstStyle/>
                    <a:p>
                      <a:r>
                        <a:rPr lang="en-US" altLang="zh-CN" sz="2800" b="1" dirty="0" smtClean="0"/>
                        <a:t>[01   12]</a:t>
                      </a:r>
                      <a:endParaRPr lang="zh-CN" altLang="en-US" sz="2800" b="1" dirty="0"/>
                    </a:p>
                  </a:txBody>
                  <a:tcPr/>
                </a:tc>
                <a:tc>
                  <a:txBody>
                    <a:bodyPr/>
                    <a:lstStyle/>
                    <a:p>
                      <a:r>
                        <a:rPr lang="en-US" altLang="zh-CN" sz="2800" b="1" dirty="0" smtClean="0"/>
                        <a:t>(10) 01</a:t>
                      </a:r>
                      <a:endParaRPr lang="en-US" altLang="zh-CN" sz="2800" b="1" dirty="0" smtClean="0"/>
                    </a:p>
                    <a:p>
                      <a:r>
                        <a:rPr lang="en-US" altLang="zh-CN" sz="2800" b="1" dirty="0" smtClean="0"/>
                        <a:t>(11) 12</a:t>
                      </a:r>
                      <a:endParaRPr lang="zh-CN" altLang="en-US" sz="2800" b="1" dirty="0"/>
                    </a:p>
                  </a:txBody>
                  <a:tcPr/>
                </a:tc>
                <a:tc>
                  <a:txBody>
                    <a:bodyPr/>
                    <a:lstStyle/>
                    <a:p>
                      <a:r>
                        <a:rPr lang="en-US" altLang="zh-CN" sz="2800" b="1" dirty="0" smtClean="0"/>
                        <a:t>&lt;01  &gt;12</a:t>
                      </a:r>
                      <a:endParaRPr lang="zh-CN" altLang="en-US" sz="2800" b="1" dirty="0"/>
                    </a:p>
                  </a:txBody>
                  <a:tcPr/>
                </a:tc>
                <a:tc>
                  <a:txBody>
                    <a:bodyPr/>
                    <a:lstStyle/>
                    <a:p>
                      <a:r>
                        <a:rPr lang="en-US" altLang="zh-CN" sz="2800" b="1" dirty="0" smtClean="0"/>
                        <a:t>(13)00</a:t>
                      </a:r>
                      <a:endParaRPr lang="en-US" altLang="zh-CN" sz="2800" b="1" dirty="0" smtClean="0"/>
                    </a:p>
                    <a:p>
                      <a:r>
                        <a:rPr lang="en-US" altLang="zh-CN" sz="2800" b="1" dirty="0" smtClean="0"/>
                        <a:t>(14)13</a:t>
                      </a:r>
                      <a:endParaRPr lang="zh-CN" altLang="en-US" sz="2800" b="1" dirty="0"/>
                    </a:p>
                  </a:txBody>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Line 4"/>
          <p:cNvSpPr>
            <a:spLocks noChangeShapeType="1"/>
          </p:cNvSpPr>
          <p:nvPr/>
        </p:nvSpPr>
        <p:spPr bwMode="auto">
          <a:xfrm>
            <a:off x="1685925" y="1295400"/>
            <a:ext cx="8850313" cy="0"/>
          </a:xfrm>
          <a:prstGeom prst="line">
            <a:avLst/>
          </a:prstGeom>
          <a:noFill/>
          <a:ln w="25400">
            <a:solidFill>
              <a:schemeClr val="tx1"/>
            </a:solidFill>
            <a:round/>
          </a:ln>
        </p:spPr>
        <p:txBody>
          <a:bodyPr wrap="none" anchor="ctr"/>
          <a:lstStyle/>
          <a:p>
            <a:endParaRPr lang="zh-CN" altLang="en-US"/>
          </a:p>
        </p:txBody>
      </p:sp>
      <p:sp>
        <p:nvSpPr>
          <p:cNvPr id="166917" name="Line 5"/>
          <p:cNvSpPr>
            <a:spLocks noChangeShapeType="1"/>
          </p:cNvSpPr>
          <p:nvPr/>
        </p:nvSpPr>
        <p:spPr bwMode="auto">
          <a:xfrm flipH="1">
            <a:off x="2792413" y="609600"/>
            <a:ext cx="0" cy="6324600"/>
          </a:xfrm>
          <a:prstGeom prst="line">
            <a:avLst/>
          </a:prstGeom>
          <a:noFill/>
          <a:ln w="12700">
            <a:solidFill>
              <a:schemeClr val="tx1"/>
            </a:solidFill>
            <a:round/>
          </a:ln>
        </p:spPr>
        <p:txBody>
          <a:bodyPr wrap="none" anchor="ctr"/>
          <a:lstStyle/>
          <a:p>
            <a:endParaRPr lang="zh-CN" altLang="en-US"/>
          </a:p>
        </p:txBody>
      </p:sp>
      <p:sp>
        <p:nvSpPr>
          <p:cNvPr id="166918" name="Line 6"/>
          <p:cNvSpPr>
            <a:spLocks noChangeShapeType="1"/>
          </p:cNvSpPr>
          <p:nvPr/>
        </p:nvSpPr>
        <p:spPr bwMode="auto">
          <a:xfrm>
            <a:off x="8274050" y="717550"/>
            <a:ext cx="0" cy="6324600"/>
          </a:xfrm>
          <a:prstGeom prst="line">
            <a:avLst/>
          </a:prstGeom>
          <a:noFill/>
          <a:ln w="12700">
            <a:solidFill>
              <a:schemeClr val="tx1"/>
            </a:solidFill>
            <a:round/>
          </a:ln>
        </p:spPr>
        <p:txBody>
          <a:bodyPr wrap="none" anchor="ctr"/>
          <a:lstStyle/>
          <a:p>
            <a:endParaRPr lang="zh-CN" altLang="en-US"/>
          </a:p>
        </p:txBody>
      </p:sp>
      <p:sp>
        <p:nvSpPr>
          <p:cNvPr id="166919" name="Rectangle 7"/>
          <p:cNvSpPr>
            <a:spLocks noChangeArrowheads="1"/>
          </p:cNvSpPr>
          <p:nvPr/>
        </p:nvSpPr>
        <p:spPr bwMode="auto">
          <a:xfrm>
            <a:off x="4629150" y="1562100"/>
            <a:ext cx="795020" cy="1565910"/>
          </a:xfrm>
          <a:prstGeom prst="rect">
            <a:avLst/>
          </a:prstGeom>
          <a:noFill/>
          <a:ln w="12700">
            <a:noFill/>
            <a:miter lim="800000"/>
          </a:ln>
        </p:spPr>
        <p:txBody>
          <a:bodyPr wrap="none" lIns="90488" tIns="44450" rIns="90488" bIns="44450">
            <a:spAutoFit/>
          </a:bodyPr>
          <a:lstStyle/>
          <a:p>
            <a:pPr eaLnBrk="0" hangingPunct="0"/>
            <a:r>
              <a:rPr kumimoji="1" lang="zh-CN" altLang="en-US" sz="2400" b="1" dirty="0" smtClean="0">
                <a:latin typeface="宋体" panose="02010600030101010101" pitchFamily="2" charset="-122"/>
              </a:rPr>
              <a:t> </a:t>
            </a:r>
            <a:r>
              <a:rPr kumimoji="1" lang="en-US" altLang="zh-CN" sz="2400" b="1" dirty="0" smtClean="0">
                <a:latin typeface="宋体" panose="02010600030101010101" pitchFamily="2" charset="-122"/>
              </a:rPr>
              <a:t>(2)</a:t>
            </a:r>
            <a:endParaRPr kumimoji="1" lang="en-US" altLang="zh-CN" sz="2400" b="1" dirty="0" smtClean="0">
              <a:latin typeface="宋体" panose="02010600030101010101" pitchFamily="2" charset="-122"/>
            </a:endParaRPr>
          </a:p>
          <a:p>
            <a:pPr eaLnBrk="0" hangingPunct="0"/>
            <a:r>
              <a:rPr kumimoji="1" lang="en-US" altLang="zh-CN" sz="2400" b="1" dirty="0" smtClean="0">
                <a:latin typeface="宋体" panose="02010600030101010101" pitchFamily="2" charset="-122"/>
              </a:rPr>
              <a:t> (3)</a:t>
            </a:r>
            <a:endParaRPr kumimoji="1" lang="en-US" altLang="zh-CN" sz="2400" b="1" dirty="0" smtClean="0">
              <a:latin typeface="宋体" panose="02010600030101010101" pitchFamily="2" charset="-122"/>
            </a:endParaRPr>
          </a:p>
          <a:p>
            <a:pPr eaLnBrk="0" hangingPunct="0"/>
            <a:r>
              <a:rPr kumimoji="1" lang="en-US" altLang="zh-CN" sz="2400" b="1" dirty="0" smtClean="0">
                <a:latin typeface="宋体" panose="02010600030101010101" pitchFamily="2" charset="-122"/>
              </a:rPr>
              <a:t> (5)</a:t>
            </a:r>
            <a:endParaRPr kumimoji="1" lang="en-US" altLang="zh-CN" sz="2400" b="1" dirty="0" smtClean="0">
              <a:latin typeface="宋体" panose="02010600030101010101" pitchFamily="2" charset="-122"/>
            </a:endParaRPr>
          </a:p>
          <a:p>
            <a:pPr eaLnBrk="0" hangingPunct="0"/>
            <a:endParaRPr kumimoji="1" lang="zh-CN" altLang="en-US" sz="2400" b="1" dirty="0">
              <a:latin typeface="宋体" panose="02010600030101010101" pitchFamily="2" charset="-122"/>
            </a:endParaRPr>
          </a:p>
        </p:txBody>
      </p:sp>
      <p:sp>
        <p:nvSpPr>
          <p:cNvPr id="166920" name="Rectangle 8"/>
          <p:cNvSpPr>
            <a:spLocks noChangeArrowheads="1"/>
          </p:cNvSpPr>
          <p:nvPr/>
        </p:nvSpPr>
        <p:spPr bwMode="auto">
          <a:xfrm>
            <a:off x="2792413" y="1301750"/>
            <a:ext cx="2470150" cy="2025015"/>
          </a:xfrm>
          <a:prstGeom prst="rect">
            <a:avLst/>
          </a:prstGeom>
          <a:noFill/>
          <a:ln w="12700">
            <a:noFill/>
            <a:miter lim="800000"/>
          </a:ln>
        </p:spPr>
        <p:txBody>
          <a:bodyPr lIns="90488" tIns="44450" rIns="90488" bIns="44450">
            <a:spAutoFit/>
          </a:bodyPr>
          <a:lstStyle/>
          <a:p>
            <a:pPr eaLnBrk="0" hangingPunct="0">
              <a:lnSpc>
                <a:spcPct val="105000"/>
              </a:lnSpc>
            </a:pPr>
            <a:endParaRPr kumimoji="1" lang="zh-CN" altLang="en-US" sz="2400" b="1" dirty="0">
              <a:solidFill>
                <a:srgbClr val="0000FF"/>
              </a:solidFill>
              <a:latin typeface="宋体" panose="02010600030101010101" pitchFamily="2" charset="-122"/>
            </a:endParaRPr>
          </a:p>
          <a:p>
            <a:pPr eaLnBrk="0" hangingPunct="0">
              <a:lnSpc>
                <a:spcPct val="105000"/>
              </a:lnSpc>
            </a:pPr>
            <a:r>
              <a:rPr kumimoji="1" lang="en-US" altLang="zh-CN" sz="2400" b="1" dirty="0">
                <a:latin typeface="宋体" panose="02010600030101010101" pitchFamily="2" charset="-122"/>
              </a:rPr>
              <a:t>5</a:t>
            </a:r>
            <a:r>
              <a:rPr kumimoji="1" lang="zh-CN" altLang="en-US" sz="2400" b="1" dirty="0">
                <a:latin typeface="宋体" panose="02010600030101010101" pitchFamily="2" charset="-122"/>
              </a:rPr>
              <a:t>个数字字符</a:t>
            </a:r>
            <a:endParaRPr kumimoji="1" lang="zh-CN" altLang="en-US" sz="2400" b="1" dirty="0">
              <a:latin typeface="宋体" panose="02010600030101010101" pitchFamily="2" charset="-122"/>
            </a:endParaRPr>
          </a:p>
          <a:p>
            <a:pPr eaLnBrk="0" hangingPunct="0">
              <a:lnSpc>
                <a:spcPct val="105000"/>
              </a:lnSpc>
            </a:pPr>
            <a:r>
              <a:rPr kumimoji="1" lang="en-US" altLang="zh-CN" sz="2400" b="1" dirty="0">
                <a:latin typeface="宋体" panose="02010600030101010101" pitchFamily="2" charset="-122"/>
              </a:rPr>
              <a:t>7</a:t>
            </a:r>
            <a:r>
              <a:rPr kumimoji="1" lang="zh-CN" altLang="en-US" sz="2400" b="1" dirty="0">
                <a:latin typeface="宋体" panose="02010600030101010101" pitchFamily="2" charset="-122"/>
              </a:rPr>
              <a:t>个数字字符</a:t>
            </a:r>
            <a:endParaRPr kumimoji="1" lang="zh-CN" altLang="en-US" sz="2400" b="1" dirty="0">
              <a:latin typeface="宋体" panose="02010600030101010101" pitchFamily="2" charset="-122"/>
            </a:endParaRPr>
          </a:p>
          <a:p>
            <a:pPr eaLnBrk="0" hangingPunct="0">
              <a:lnSpc>
                <a:spcPct val="105000"/>
              </a:lnSpc>
            </a:pPr>
            <a:r>
              <a:rPr kumimoji="1" lang="zh-CN" altLang="en-US" sz="2400" b="1" dirty="0">
                <a:latin typeface="宋体" panose="02010600030101010101" pitchFamily="2" charset="-122"/>
              </a:rPr>
              <a:t>有非数字字符</a:t>
            </a:r>
            <a:endParaRPr kumimoji="1" lang="zh-CN" altLang="en-US" sz="2400" b="1" dirty="0">
              <a:latin typeface="宋体" panose="02010600030101010101" pitchFamily="2" charset="-122"/>
            </a:endParaRPr>
          </a:p>
          <a:p>
            <a:pPr eaLnBrk="0" hangingPunct="0">
              <a:lnSpc>
                <a:spcPct val="105000"/>
              </a:lnSpc>
            </a:pPr>
            <a:endParaRPr kumimoji="1" lang="zh-CN" altLang="en-US" sz="2400" b="1" dirty="0">
              <a:latin typeface="宋体" panose="02010600030101010101" pitchFamily="2" charset="-122"/>
            </a:endParaRPr>
          </a:p>
        </p:txBody>
      </p:sp>
      <p:sp>
        <p:nvSpPr>
          <p:cNvPr id="166921" name="Rectangle 9"/>
          <p:cNvSpPr>
            <a:spLocks noChangeArrowheads="1"/>
          </p:cNvSpPr>
          <p:nvPr/>
        </p:nvSpPr>
        <p:spPr bwMode="auto">
          <a:xfrm>
            <a:off x="8540750" y="1295400"/>
            <a:ext cx="1417638" cy="2025015"/>
          </a:xfrm>
          <a:prstGeom prst="rect">
            <a:avLst/>
          </a:prstGeom>
          <a:noFill/>
          <a:ln w="12700">
            <a:noFill/>
            <a:miter lim="800000"/>
          </a:ln>
        </p:spPr>
        <p:txBody>
          <a:bodyPr lIns="90488" tIns="44450" rIns="90488" bIns="44450">
            <a:spAutoFit/>
          </a:bodyPr>
          <a:lstStyle/>
          <a:p>
            <a:pPr eaLnBrk="0" hangingPunct="0">
              <a:lnSpc>
                <a:spcPct val="105000"/>
              </a:lnSpc>
            </a:pPr>
            <a:endParaRPr kumimoji="1" lang="zh-CN" altLang="en-US" sz="2400" b="1" dirty="0">
              <a:latin typeface="宋体" panose="02010600030101010101" pitchFamily="2" charset="-122"/>
            </a:endParaRPr>
          </a:p>
          <a:p>
            <a:pPr eaLnBrk="0" hangingPunct="0">
              <a:lnSpc>
                <a:spcPct val="105000"/>
              </a:lnSpc>
            </a:pPr>
            <a:r>
              <a:rPr kumimoji="1" lang="zh-CN" altLang="en-US" sz="2400" b="1" dirty="0">
                <a:latin typeface="宋体" panose="02010600030101010101" pitchFamily="2" charset="-122"/>
              </a:rPr>
              <a:t>显示出错</a:t>
            </a:r>
            <a:endParaRPr kumimoji="1" lang="zh-CN" altLang="en-US" sz="2400" b="1" dirty="0">
              <a:latin typeface="宋体" panose="02010600030101010101" pitchFamily="2" charset="-122"/>
            </a:endParaRPr>
          </a:p>
          <a:p>
            <a:pPr eaLnBrk="0" hangingPunct="0">
              <a:lnSpc>
                <a:spcPct val="105000"/>
              </a:lnSpc>
            </a:pPr>
            <a:r>
              <a:rPr kumimoji="1" lang="zh-CN" altLang="en-US" sz="2400" b="1" dirty="0">
                <a:latin typeface="宋体" panose="02010600030101010101" pitchFamily="2" charset="-122"/>
              </a:rPr>
              <a:t>显示出错</a:t>
            </a:r>
            <a:endParaRPr kumimoji="1" lang="zh-CN" altLang="en-US" sz="2400" b="1" dirty="0">
              <a:latin typeface="宋体" panose="02010600030101010101" pitchFamily="2" charset="-122"/>
            </a:endParaRPr>
          </a:p>
          <a:p>
            <a:pPr eaLnBrk="0" hangingPunct="0">
              <a:lnSpc>
                <a:spcPct val="105000"/>
              </a:lnSpc>
            </a:pPr>
            <a:r>
              <a:rPr kumimoji="1" lang="zh-CN" altLang="en-US" sz="2400" b="1" dirty="0">
                <a:latin typeface="宋体" panose="02010600030101010101" pitchFamily="2" charset="-122"/>
              </a:rPr>
              <a:t>显示出错</a:t>
            </a:r>
            <a:endParaRPr kumimoji="1" lang="zh-CN" altLang="en-US" sz="2400" b="1" dirty="0">
              <a:latin typeface="宋体" panose="02010600030101010101" pitchFamily="2" charset="-122"/>
            </a:endParaRPr>
          </a:p>
          <a:p>
            <a:pPr eaLnBrk="0" hangingPunct="0">
              <a:lnSpc>
                <a:spcPct val="105000"/>
              </a:lnSpc>
            </a:pPr>
            <a:r>
              <a:rPr kumimoji="1" lang="zh-CN" altLang="en-US" sz="2400" b="1" dirty="0">
                <a:latin typeface="宋体" panose="02010600030101010101" pitchFamily="2" charset="-122"/>
              </a:rPr>
              <a:t>显示</a:t>
            </a:r>
            <a:r>
              <a:rPr kumimoji="1" lang="zh-CN" altLang="en-US" sz="2400" b="1" dirty="0" smtClean="0">
                <a:latin typeface="宋体" panose="02010600030101010101" pitchFamily="2" charset="-122"/>
              </a:rPr>
              <a:t>出错</a:t>
            </a:r>
            <a:endParaRPr kumimoji="1" lang="zh-CN" altLang="en-US" sz="2400" b="1" dirty="0">
              <a:latin typeface="宋体" panose="02010600030101010101" pitchFamily="2" charset="-122"/>
            </a:endParaRPr>
          </a:p>
        </p:txBody>
      </p:sp>
      <p:sp>
        <p:nvSpPr>
          <p:cNvPr id="166922" name="Line 10"/>
          <p:cNvSpPr>
            <a:spLocks noChangeShapeType="1"/>
          </p:cNvSpPr>
          <p:nvPr/>
        </p:nvSpPr>
        <p:spPr bwMode="auto">
          <a:xfrm>
            <a:off x="1817687" y="5118100"/>
            <a:ext cx="8850313" cy="0"/>
          </a:xfrm>
          <a:prstGeom prst="line">
            <a:avLst/>
          </a:prstGeom>
          <a:noFill/>
          <a:ln w="25400">
            <a:solidFill>
              <a:schemeClr val="tx1"/>
            </a:solidFill>
            <a:round/>
          </a:ln>
        </p:spPr>
        <p:txBody>
          <a:bodyPr wrap="none" anchor="ctr"/>
          <a:lstStyle/>
          <a:p>
            <a:endParaRPr lang="zh-CN" altLang="en-US"/>
          </a:p>
        </p:txBody>
      </p:sp>
      <p:sp>
        <p:nvSpPr>
          <p:cNvPr id="166924" name="Line 12"/>
          <p:cNvSpPr>
            <a:spLocks noChangeShapeType="1"/>
          </p:cNvSpPr>
          <p:nvPr/>
        </p:nvSpPr>
        <p:spPr bwMode="auto">
          <a:xfrm>
            <a:off x="1685925" y="3733800"/>
            <a:ext cx="8850313" cy="0"/>
          </a:xfrm>
          <a:prstGeom prst="line">
            <a:avLst/>
          </a:prstGeom>
          <a:noFill/>
          <a:ln w="25400">
            <a:solidFill>
              <a:schemeClr val="tx1"/>
            </a:solidFill>
            <a:round/>
          </a:ln>
        </p:spPr>
        <p:txBody>
          <a:bodyPr wrap="none" anchor="ctr"/>
          <a:lstStyle/>
          <a:p>
            <a:endParaRPr lang="zh-CN" altLang="en-US"/>
          </a:p>
        </p:txBody>
      </p:sp>
      <p:sp>
        <p:nvSpPr>
          <p:cNvPr id="166926" name="Line 14"/>
          <p:cNvSpPr>
            <a:spLocks noChangeShapeType="1"/>
          </p:cNvSpPr>
          <p:nvPr/>
        </p:nvSpPr>
        <p:spPr bwMode="auto">
          <a:xfrm>
            <a:off x="1673225" y="609600"/>
            <a:ext cx="8850313" cy="0"/>
          </a:xfrm>
          <a:prstGeom prst="line">
            <a:avLst/>
          </a:prstGeom>
          <a:noFill/>
          <a:ln w="25400">
            <a:solidFill>
              <a:schemeClr val="tx1"/>
            </a:solidFill>
            <a:round/>
          </a:ln>
        </p:spPr>
        <p:txBody>
          <a:bodyPr wrap="none" anchor="ctr"/>
          <a:lstStyle/>
          <a:p>
            <a:endParaRPr lang="zh-CN" altLang="en-US"/>
          </a:p>
        </p:txBody>
      </p:sp>
      <p:sp>
        <p:nvSpPr>
          <p:cNvPr id="166927" name="Line 15"/>
          <p:cNvSpPr>
            <a:spLocks noChangeShapeType="1"/>
          </p:cNvSpPr>
          <p:nvPr/>
        </p:nvSpPr>
        <p:spPr bwMode="auto">
          <a:xfrm>
            <a:off x="1673225" y="6934200"/>
            <a:ext cx="8850313" cy="0"/>
          </a:xfrm>
          <a:prstGeom prst="line">
            <a:avLst/>
          </a:prstGeom>
          <a:noFill/>
          <a:ln w="25400">
            <a:solidFill>
              <a:schemeClr val="tx1"/>
            </a:solidFill>
            <a:round/>
          </a:ln>
        </p:spPr>
        <p:txBody>
          <a:bodyPr wrap="none" anchor="ctr"/>
          <a:lstStyle/>
          <a:p>
            <a:endParaRPr lang="zh-CN" altLang="en-US"/>
          </a:p>
        </p:txBody>
      </p:sp>
      <p:sp>
        <p:nvSpPr>
          <p:cNvPr id="166928" name="Text Box 16"/>
          <p:cNvSpPr txBox="1">
            <a:spLocks noChangeArrowheads="1"/>
          </p:cNvSpPr>
          <p:nvPr/>
        </p:nvSpPr>
        <p:spPr bwMode="auto">
          <a:xfrm>
            <a:off x="2493963" y="742950"/>
            <a:ext cx="3206750" cy="478155"/>
          </a:xfrm>
          <a:prstGeom prst="rect">
            <a:avLst/>
          </a:prstGeom>
          <a:noFill/>
          <a:ln w="12700">
            <a:noFill/>
            <a:miter lim="800000"/>
          </a:ln>
        </p:spPr>
        <p:txBody>
          <a:bodyPr>
            <a:spAutoFit/>
          </a:bodyPr>
          <a:lstStyle/>
          <a:p>
            <a:pPr algn="ctr" eaLnBrk="0" hangingPunct="0">
              <a:lnSpc>
                <a:spcPct val="90000"/>
              </a:lnSpc>
            </a:pPr>
            <a:r>
              <a:rPr kumimoji="1" lang="zh-CN" altLang="en-US" sz="2800" b="1">
                <a:solidFill>
                  <a:schemeClr val="tx2"/>
                </a:solidFill>
                <a:latin typeface="宋体" panose="02010600030101010101" pitchFamily="2" charset="-122"/>
              </a:rPr>
              <a:t>测试用例说明</a:t>
            </a:r>
            <a:endParaRPr kumimoji="1" lang="zh-CN" altLang="en-US" sz="2400">
              <a:latin typeface="黑体" panose="02010609060101010101" pitchFamily="49" charset="-122"/>
              <a:ea typeface="黑体" panose="02010609060101010101" pitchFamily="49" charset="-122"/>
            </a:endParaRPr>
          </a:p>
        </p:txBody>
      </p:sp>
      <p:sp>
        <p:nvSpPr>
          <p:cNvPr id="166929" name="Line 17"/>
          <p:cNvSpPr>
            <a:spLocks noChangeShapeType="1"/>
          </p:cNvSpPr>
          <p:nvPr/>
        </p:nvSpPr>
        <p:spPr bwMode="auto">
          <a:xfrm>
            <a:off x="6451600" y="533400"/>
            <a:ext cx="0" cy="6324600"/>
          </a:xfrm>
          <a:prstGeom prst="line">
            <a:avLst/>
          </a:prstGeom>
          <a:noFill/>
          <a:ln w="12700">
            <a:solidFill>
              <a:schemeClr val="tx1"/>
            </a:solidFill>
            <a:round/>
          </a:ln>
        </p:spPr>
        <p:txBody>
          <a:bodyPr wrap="none" anchor="ctr"/>
          <a:lstStyle/>
          <a:p>
            <a:endParaRPr lang="zh-CN" altLang="en-US"/>
          </a:p>
        </p:txBody>
      </p:sp>
      <p:sp>
        <p:nvSpPr>
          <p:cNvPr id="166930" name="Rectangle 18"/>
          <p:cNvSpPr>
            <a:spLocks noChangeArrowheads="1"/>
          </p:cNvSpPr>
          <p:nvPr/>
        </p:nvSpPr>
        <p:spPr bwMode="auto">
          <a:xfrm>
            <a:off x="6629400" y="717550"/>
            <a:ext cx="1431925" cy="457835"/>
          </a:xfrm>
          <a:prstGeom prst="rect">
            <a:avLst/>
          </a:prstGeom>
          <a:noFill/>
          <a:ln w="12700">
            <a:noFill/>
            <a:miter lim="800000"/>
          </a:ln>
        </p:spPr>
        <p:txBody>
          <a:bodyPr lIns="90488" tIns="44450" rIns="90488" bIns="44450">
            <a:spAutoFit/>
          </a:bodyPr>
          <a:lstStyle/>
          <a:p>
            <a:pPr algn="ctr" eaLnBrk="0" hangingPunct="0"/>
            <a:r>
              <a:rPr kumimoji="1" lang="zh-CN" altLang="en-US" sz="2400" b="1" dirty="0">
                <a:solidFill>
                  <a:schemeClr val="tx2"/>
                </a:solidFill>
                <a:latin typeface="宋体" panose="02010600030101010101" pitchFamily="2" charset="-122"/>
              </a:rPr>
              <a:t>测试数据</a:t>
            </a:r>
            <a:endParaRPr kumimoji="1" lang="zh-CN" altLang="en-US" sz="2400" b="1" dirty="0">
              <a:solidFill>
                <a:schemeClr val="tx2"/>
              </a:solidFill>
              <a:latin typeface="宋体" panose="02010600030101010101" pitchFamily="2" charset="-122"/>
            </a:endParaRPr>
          </a:p>
        </p:txBody>
      </p:sp>
      <p:sp>
        <p:nvSpPr>
          <p:cNvPr id="166931" name="Rectangle 19"/>
          <p:cNvSpPr>
            <a:spLocks noChangeArrowheads="1"/>
          </p:cNvSpPr>
          <p:nvPr/>
        </p:nvSpPr>
        <p:spPr bwMode="auto">
          <a:xfrm>
            <a:off x="8496300" y="717550"/>
            <a:ext cx="1430338" cy="457835"/>
          </a:xfrm>
          <a:prstGeom prst="rect">
            <a:avLst/>
          </a:prstGeom>
          <a:noFill/>
          <a:ln w="12700">
            <a:noFill/>
            <a:miter lim="800000"/>
          </a:ln>
        </p:spPr>
        <p:txBody>
          <a:bodyPr lIns="90488" tIns="44450" rIns="90488" bIns="44450">
            <a:spAutoFit/>
          </a:bodyPr>
          <a:lstStyle/>
          <a:p>
            <a:pPr algn="ctr" eaLnBrk="0" hangingPunct="0"/>
            <a:r>
              <a:rPr kumimoji="1" lang="zh-CN" altLang="en-US" sz="2400" b="1" dirty="0">
                <a:solidFill>
                  <a:schemeClr val="tx2"/>
                </a:solidFill>
                <a:latin typeface="宋体" panose="02010600030101010101" pitchFamily="2" charset="-122"/>
              </a:rPr>
              <a:t>期望结果</a:t>
            </a:r>
            <a:endParaRPr kumimoji="1" lang="zh-CN" altLang="en-US" sz="2400" b="1" dirty="0">
              <a:solidFill>
                <a:schemeClr val="tx2"/>
              </a:solidFill>
              <a:latin typeface="宋体" panose="02010600030101010101" pitchFamily="2" charset="-122"/>
            </a:endParaRPr>
          </a:p>
        </p:txBody>
      </p:sp>
      <p:sp>
        <p:nvSpPr>
          <p:cNvPr id="166933" name="Line 21"/>
          <p:cNvSpPr>
            <a:spLocks noChangeShapeType="1"/>
          </p:cNvSpPr>
          <p:nvPr/>
        </p:nvSpPr>
        <p:spPr bwMode="auto">
          <a:xfrm>
            <a:off x="10318750" y="533400"/>
            <a:ext cx="0" cy="6324600"/>
          </a:xfrm>
          <a:prstGeom prst="line">
            <a:avLst/>
          </a:prstGeom>
          <a:noFill/>
          <a:ln w="12700">
            <a:solidFill>
              <a:schemeClr val="tx1"/>
            </a:solidFill>
            <a:round/>
          </a:ln>
        </p:spPr>
        <p:txBody>
          <a:bodyPr wrap="none" anchor="ctr"/>
          <a:lstStyle/>
          <a:p>
            <a:endParaRPr lang="zh-CN" altLang="en-US"/>
          </a:p>
        </p:txBody>
      </p:sp>
      <p:sp>
        <p:nvSpPr>
          <p:cNvPr id="166934" name="Rectangle 22"/>
          <p:cNvSpPr>
            <a:spLocks noChangeArrowheads="1"/>
          </p:cNvSpPr>
          <p:nvPr/>
        </p:nvSpPr>
        <p:spPr bwMode="auto">
          <a:xfrm>
            <a:off x="6807200" y="1339850"/>
            <a:ext cx="1258570" cy="2027555"/>
          </a:xfrm>
          <a:prstGeom prst="rect">
            <a:avLst/>
          </a:prstGeom>
          <a:noFill/>
          <a:ln w="12700">
            <a:noFill/>
            <a:miter lim="800000"/>
          </a:ln>
        </p:spPr>
        <p:txBody>
          <a:bodyPr wrap="none">
            <a:spAutoFit/>
          </a:bodyPr>
          <a:lstStyle/>
          <a:p>
            <a:pPr eaLnBrk="0" hangingPunct="0">
              <a:lnSpc>
                <a:spcPct val="105000"/>
              </a:lnSpc>
            </a:pPr>
            <a:endParaRPr kumimoji="1" lang="en-US" altLang="zh-CN" sz="2400" b="1" dirty="0">
              <a:latin typeface="宋体" panose="02010600030101010101" pitchFamily="2" charset="-122"/>
            </a:endParaRPr>
          </a:p>
          <a:p>
            <a:pPr eaLnBrk="0" hangingPunct="0">
              <a:lnSpc>
                <a:spcPct val="105000"/>
              </a:lnSpc>
            </a:pPr>
            <a:r>
              <a:rPr kumimoji="1" lang="en-US" altLang="zh-CN" sz="2400" b="1" dirty="0">
                <a:latin typeface="宋体" panose="02010600030101010101" pitchFamily="2" charset="-122"/>
              </a:rPr>
              <a:t>20015</a:t>
            </a:r>
            <a:endParaRPr kumimoji="1" lang="en-US" altLang="zh-CN" sz="2400" b="1" dirty="0">
              <a:latin typeface="宋体" panose="02010600030101010101" pitchFamily="2" charset="-122"/>
            </a:endParaRPr>
          </a:p>
          <a:p>
            <a:pPr eaLnBrk="0" hangingPunct="0">
              <a:lnSpc>
                <a:spcPct val="105000"/>
              </a:lnSpc>
            </a:pPr>
            <a:r>
              <a:rPr kumimoji="1" lang="en-US" altLang="zh-CN" sz="2400" b="1" dirty="0">
                <a:latin typeface="宋体" panose="02010600030101010101" pitchFamily="2" charset="-122"/>
              </a:rPr>
              <a:t>2001005</a:t>
            </a:r>
            <a:endParaRPr kumimoji="1" lang="en-US" altLang="zh-CN" sz="2400" b="1" dirty="0">
              <a:latin typeface="宋体" panose="02010600030101010101" pitchFamily="2" charset="-122"/>
            </a:endParaRPr>
          </a:p>
          <a:p>
            <a:pPr eaLnBrk="0" hangingPunct="0">
              <a:lnSpc>
                <a:spcPct val="105000"/>
              </a:lnSpc>
            </a:pPr>
            <a:r>
              <a:rPr kumimoji="1" lang="en-US" altLang="zh-CN" sz="2400" b="1" dirty="0">
                <a:latin typeface="宋体" panose="02010600030101010101" pitchFamily="2" charset="-122"/>
              </a:rPr>
              <a:t>2001.5</a:t>
            </a:r>
            <a:endParaRPr kumimoji="1" lang="en-US" altLang="zh-CN" sz="2400" b="1" dirty="0">
              <a:latin typeface="宋体" panose="02010600030101010101" pitchFamily="2" charset="-122"/>
            </a:endParaRPr>
          </a:p>
          <a:p>
            <a:pPr eaLnBrk="0" hangingPunct="0">
              <a:lnSpc>
                <a:spcPct val="105000"/>
              </a:lnSpc>
            </a:pPr>
            <a:r>
              <a:rPr kumimoji="1" lang="en-US" altLang="zh-CN" sz="2400" b="1" dirty="0">
                <a:latin typeface="宋体" panose="02010600030101010101" pitchFamily="2" charset="-122"/>
              </a:rPr>
              <a:t>MAY-</a:t>
            </a:r>
            <a:r>
              <a:rPr kumimoji="1" lang="en-US" altLang="zh-CN" sz="2400" b="1" dirty="0" smtClean="0">
                <a:latin typeface="宋体" panose="02010600030101010101" pitchFamily="2" charset="-122"/>
              </a:rPr>
              <a:t>--</a:t>
            </a:r>
            <a:endParaRPr kumimoji="1" lang="en-US" altLang="zh-CN" sz="2400" b="1" dirty="0">
              <a:latin typeface="宋体" panose="02010600030101010101" pitchFamily="2" charset="-122"/>
            </a:endParaRPr>
          </a:p>
        </p:txBody>
      </p:sp>
      <p:sp>
        <p:nvSpPr>
          <p:cNvPr id="166937" name="Rectangle 25"/>
          <p:cNvSpPr>
            <a:spLocks noChangeArrowheads="1"/>
          </p:cNvSpPr>
          <p:nvPr/>
        </p:nvSpPr>
        <p:spPr bwMode="auto">
          <a:xfrm>
            <a:off x="6762750" y="3740150"/>
            <a:ext cx="1343025" cy="460375"/>
          </a:xfrm>
          <a:prstGeom prst="rect">
            <a:avLst/>
          </a:prstGeom>
          <a:noFill/>
          <a:ln w="12700">
            <a:noFill/>
            <a:miter lim="800000"/>
          </a:ln>
        </p:spPr>
        <p:txBody>
          <a:bodyPr>
            <a:spAutoFit/>
          </a:bodyPr>
          <a:lstStyle/>
          <a:p>
            <a:pPr eaLnBrk="0" hangingPunct="0"/>
            <a:r>
              <a:rPr kumimoji="1" lang="en-US" altLang="zh-CN" sz="2400" b="1" dirty="0" smtClean="0">
                <a:latin typeface="宋体" panose="02010600030101010101" pitchFamily="2" charset="-122"/>
              </a:rPr>
              <a:t>200101</a:t>
            </a:r>
            <a:endParaRPr kumimoji="1" lang="en-US" altLang="zh-CN" sz="2400" b="1" dirty="0">
              <a:latin typeface="宋体" panose="02010600030101010101" pitchFamily="2" charset="-122"/>
            </a:endParaRPr>
          </a:p>
        </p:txBody>
      </p:sp>
      <p:sp>
        <p:nvSpPr>
          <p:cNvPr id="166938" name="Rectangle 26"/>
          <p:cNvSpPr>
            <a:spLocks noChangeArrowheads="1"/>
          </p:cNvSpPr>
          <p:nvPr/>
        </p:nvSpPr>
        <p:spPr bwMode="auto">
          <a:xfrm>
            <a:off x="8718550" y="3829050"/>
            <a:ext cx="1404620" cy="460375"/>
          </a:xfrm>
          <a:prstGeom prst="rect">
            <a:avLst/>
          </a:prstGeom>
          <a:noFill/>
          <a:ln w="12700">
            <a:noFill/>
            <a:miter lim="800000"/>
          </a:ln>
        </p:spPr>
        <p:txBody>
          <a:bodyPr wrap="none">
            <a:spAutoFit/>
          </a:bodyPr>
          <a:lstStyle/>
          <a:p>
            <a:pPr eaLnBrk="0" hangingPunct="0"/>
            <a:r>
              <a:rPr kumimoji="1" lang="zh-CN" altLang="en-US" sz="2400" b="1" dirty="0">
                <a:latin typeface="宋体" panose="02010600030101010101" pitchFamily="2" charset="-122"/>
              </a:rPr>
              <a:t>输入有</a:t>
            </a:r>
            <a:r>
              <a:rPr kumimoji="1" lang="zh-CN" altLang="en-US" sz="2400" b="1" dirty="0" smtClean="0">
                <a:latin typeface="宋体" panose="02010600030101010101" pitchFamily="2" charset="-122"/>
              </a:rPr>
              <a:t>效</a:t>
            </a:r>
            <a:endParaRPr kumimoji="1" lang="zh-CN" altLang="en-US" sz="2400" b="1" dirty="0">
              <a:latin typeface="宋体" panose="02010600030101010101" pitchFamily="2" charset="-122"/>
            </a:endParaRPr>
          </a:p>
        </p:txBody>
      </p:sp>
      <p:sp>
        <p:nvSpPr>
          <p:cNvPr id="166940" name="Rectangle 28"/>
          <p:cNvSpPr>
            <a:spLocks noChangeArrowheads="1"/>
          </p:cNvSpPr>
          <p:nvPr/>
        </p:nvSpPr>
        <p:spPr bwMode="auto">
          <a:xfrm>
            <a:off x="2870200" y="3810000"/>
            <a:ext cx="3714750" cy="1198880"/>
          </a:xfrm>
          <a:prstGeom prst="rect">
            <a:avLst/>
          </a:prstGeom>
          <a:noFill/>
          <a:ln w="12700">
            <a:noFill/>
            <a:miter lim="800000"/>
          </a:ln>
        </p:spPr>
        <p:txBody>
          <a:bodyPr wrap="square">
            <a:spAutoFit/>
          </a:bodyPr>
          <a:lstStyle/>
          <a:p>
            <a:pPr eaLnBrk="0" hangingPunct="0"/>
            <a:r>
              <a:rPr kumimoji="1" lang="en-US" altLang="zh-CN" sz="2400" b="1" dirty="0" smtClean="0">
                <a:latin typeface="宋体" panose="02010600030101010101" pitchFamily="2" charset="-122"/>
              </a:rPr>
              <a:t>6</a:t>
            </a:r>
            <a:r>
              <a:rPr kumimoji="1" lang="zh-CN" altLang="en-US" sz="2400" b="1" dirty="0" smtClean="0">
                <a:latin typeface="宋体" panose="02010600030101010101" pitchFamily="2" charset="-122"/>
              </a:rPr>
              <a:t>个数字字符（</a:t>
            </a:r>
            <a:r>
              <a:rPr kumimoji="1" lang="en-US" altLang="zh-CN" sz="2400" b="1" dirty="0" smtClean="0">
                <a:latin typeface="宋体" panose="02010600030101010101" pitchFamily="2" charset="-122"/>
              </a:rPr>
              <a:t>1,4</a:t>
            </a:r>
            <a:r>
              <a:rPr kumimoji="1" lang="zh-CN" altLang="en-US" sz="2400" b="1" dirty="0" smtClean="0">
                <a:latin typeface="宋体" panose="02010600030101010101" pitchFamily="2" charset="-122"/>
              </a:rPr>
              <a:t>）</a:t>
            </a:r>
            <a:endParaRPr kumimoji="1" lang="en-US" altLang="zh-CN" sz="2400" b="1" dirty="0" smtClean="0">
              <a:latin typeface="宋体" panose="02010600030101010101" pitchFamily="2" charset="-122"/>
            </a:endParaRPr>
          </a:p>
          <a:p>
            <a:pPr eaLnBrk="0" hangingPunct="0"/>
            <a:r>
              <a:rPr kumimoji="1" lang="zh-CN" altLang="en-US" sz="2400" b="1" dirty="0" smtClean="0">
                <a:latin typeface="宋体" panose="02010600030101010101" pitchFamily="2" charset="-122"/>
              </a:rPr>
              <a:t>年的有效下边界（</a:t>
            </a:r>
            <a:r>
              <a:rPr kumimoji="1" lang="en-US" altLang="zh-CN" sz="2400" b="1" dirty="0" smtClean="0">
                <a:latin typeface="宋体" panose="02010600030101010101" pitchFamily="2" charset="-122"/>
              </a:rPr>
              <a:t>6</a:t>
            </a:r>
            <a:r>
              <a:rPr kumimoji="1" lang="zh-CN" altLang="en-US" sz="2400" b="1" dirty="0" smtClean="0">
                <a:latin typeface="宋体" panose="02010600030101010101" pitchFamily="2" charset="-122"/>
              </a:rPr>
              <a:t>）</a:t>
            </a:r>
            <a:endParaRPr kumimoji="1" lang="en-US" altLang="zh-CN" sz="2400" b="1" dirty="0" smtClean="0">
              <a:latin typeface="宋体" panose="02010600030101010101" pitchFamily="2" charset="-122"/>
            </a:endParaRPr>
          </a:p>
          <a:p>
            <a:pPr eaLnBrk="0" hangingPunct="0"/>
            <a:r>
              <a:rPr kumimoji="1" lang="zh-CN" altLang="en-US" sz="2400" b="1" dirty="0" smtClean="0">
                <a:latin typeface="宋体" panose="02010600030101010101" pitchFamily="2" charset="-122"/>
              </a:rPr>
              <a:t>月的有效下边界（</a:t>
            </a:r>
            <a:r>
              <a:rPr kumimoji="1" lang="en-US" altLang="zh-CN" sz="2400" b="1" dirty="0" smtClean="0">
                <a:latin typeface="宋体" panose="02010600030101010101" pitchFamily="2" charset="-122"/>
              </a:rPr>
              <a:t>10</a:t>
            </a:r>
            <a:r>
              <a:rPr kumimoji="1" lang="zh-CN" altLang="en-US" sz="2400" b="1" dirty="0" smtClean="0">
                <a:latin typeface="宋体" panose="02010600030101010101" pitchFamily="2" charset="-122"/>
              </a:rPr>
              <a:t>） </a:t>
            </a:r>
            <a:endParaRPr kumimoji="1" lang="zh-CN" altLang="en-US" sz="2400" b="1" dirty="0">
              <a:latin typeface="宋体" panose="02010600030101010101" pitchFamily="2" charset="-122"/>
            </a:endParaRPr>
          </a:p>
        </p:txBody>
      </p:sp>
      <p:sp>
        <p:nvSpPr>
          <p:cNvPr id="28" name="Rectangle 28"/>
          <p:cNvSpPr>
            <a:spLocks noChangeArrowheads="1"/>
          </p:cNvSpPr>
          <p:nvPr/>
        </p:nvSpPr>
        <p:spPr bwMode="auto">
          <a:xfrm>
            <a:off x="2851150" y="5029200"/>
            <a:ext cx="3714750" cy="1198880"/>
          </a:xfrm>
          <a:prstGeom prst="rect">
            <a:avLst/>
          </a:prstGeom>
          <a:noFill/>
          <a:ln w="12700">
            <a:noFill/>
            <a:miter lim="800000"/>
          </a:ln>
        </p:spPr>
        <p:txBody>
          <a:bodyPr wrap="square">
            <a:spAutoFit/>
          </a:bodyPr>
          <a:lstStyle/>
          <a:p>
            <a:pPr eaLnBrk="0" hangingPunct="0"/>
            <a:r>
              <a:rPr kumimoji="1" lang="en-US" altLang="zh-CN" sz="2400" b="1" dirty="0" smtClean="0">
                <a:latin typeface="宋体" panose="02010600030101010101" pitchFamily="2" charset="-122"/>
              </a:rPr>
              <a:t>6</a:t>
            </a:r>
            <a:r>
              <a:rPr kumimoji="1" lang="zh-CN" altLang="en-US" sz="2400" b="1" dirty="0" smtClean="0">
                <a:latin typeface="宋体" panose="02010600030101010101" pitchFamily="2" charset="-122"/>
              </a:rPr>
              <a:t>个数字字符（</a:t>
            </a:r>
            <a:r>
              <a:rPr kumimoji="1" lang="en-US" altLang="zh-CN" sz="2400" b="1" dirty="0" smtClean="0">
                <a:latin typeface="宋体" panose="02010600030101010101" pitchFamily="2" charset="-122"/>
              </a:rPr>
              <a:t>1</a:t>
            </a:r>
            <a:r>
              <a:rPr kumimoji="1" lang="zh-CN" altLang="en-US" sz="2400" b="1" dirty="0" smtClean="0">
                <a:latin typeface="宋体" panose="02010600030101010101" pitchFamily="2" charset="-122"/>
              </a:rPr>
              <a:t>，</a:t>
            </a:r>
            <a:r>
              <a:rPr kumimoji="1" lang="en-US" altLang="zh-CN" sz="2400" b="1" dirty="0" smtClean="0">
                <a:latin typeface="宋体" panose="02010600030101010101" pitchFamily="2" charset="-122"/>
              </a:rPr>
              <a:t>4</a:t>
            </a:r>
            <a:r>
              <a:rPr kumimoji="1" lang="zh-CN" altLang="en-US" sz="2400" b="1" dirty="0" smtClean="0">
                <a:latin typeface="宋体" panose="02010600030101010101" pitchFamily="2" charset="-122"/>
              </a:rPr>
              <a:t>）</a:t>
            </a:r>
            <a:endParaRPr kumimoji="1" lang="en-US" altLang="zh-CN" sz="2400" b="1" dirty="0" smtClean="0">
              <a:latin typeface="宋体" panose="02010600030101010101" pitchFamily="2" charset="-122"/>
            </a:endParaRPr>
          </a:p>
          <a:p>
            <a:pPr eaLnBrk="0" hangingPunct="0"/>
            <a:r>
              <a:rPr kumimoji="1" lang="zh-CN" altLang="en-US" sz="2400" b="1" dirty="0" smtClean="0">
                <a:latin typeface="宋体" panose="02010600030101010101" pitchFamily="2" charset="-122"/>
              </a:rPr>
              <a:t>年的有效上边界（</a:t>
            </a:r>
            <a:r>
              <a:rPr kumimoji="1" lang="en-US" altLang="zh-CN" sz="2400" b="1" dirty="0" smtClean="0">
                <a:latin typeface="宋体" panose="02010600030101010101" pitchFamily="2" charset="-122"/>
              </a:rPr>
              <a:t>7</a:t>
            </a:r>
            <a:r>
              <a:rPr kumimoji="1" lang="zh-CN" altLang="en-US" sz="2400" b="1" dirty="0" smtClean="0">
                <a:latin typeface="宋体" panose="02010600030101010101" pitchFamily="2" charset="-122"/>
              </a:rPr>
              <a:t>）</a:t>
            </a:r>
            <a:endParaRPr kumimoji="1" lang="en-US" altLang="zh-CN" sz="2400" b="1" dirty="0" smtClean="0">
              <a:latin typeface="宋体" panose="02010600030101010101" pitchFamily="2" charset="-122"/>
            </a:endParaRPr>
          </a:p>
          <a:p>
            <a:pPr eaLnBrk="0" hangingPunct="0"/>
            <a:r>
              <a:rPr kumimoji="1" lang="zh-CN" altLang="en-US" sz="2400" b="1" dirty="0" smtClean="0">
                <a:latin typeface="宋体" panose="02010600030101010101" pitchFamily="2" charset="-122"/>
              </a:rPr>
              <a:t>月的有效上边界（</a:t>
            </a:r>
            <a:r>
              <a:rPr kumimoji="1" lang="en-US" altLang="zh-CN" sz="2400" b="1" dirty="0" smtClean="0">
                <a:latin typeface="宋体" panose="02010600030101010101" pitchFamily="2" charset="-122"/>
              </a:rPr>
              <a:t>11</a:t>
            </a:r>
            <a:r>
              <a:rPr kumimoji="1" lang="zh-CN" altLang="en-US" sz="2400" b="1" dirty="0" smtClean="0">
                <a:latin typeface="宋体" panose="02010600030101010101" pitchFamily="2" charset="-122"/>
              </a:rPr>
              <a:t>） </a:t>
            </a:r>
            <a:endParaRPr kumimoji="1" lang="zh-CN" altLang="en-US" sz="2400" b="1" dirty="0">
              <a:latin typeface="宋体" panose="02010600030101010101" pitchFamily="2" charset="-122"/>
            </a:endParaRPr>
          </a:p>
        </p:txBody>
      </p:sp>
      <p:sp>
        <p:nvSpPr>
          <p:cNvPr id="29" name="Rectangle 25"/>
          <p:cNvSpPr>
            <a:spLocks noChangeArrowheads="1"/>
          </p:cNvSpPr>
          <p:nvPr/>
        </p:nvSpPr>
        <p:spPr bwMode="auto">
          <a:xfrm>
            <a:off x="6762750" y="5295900"/>
            <a:ext cx="1343025" cy="460375"/>
          </a:xfrm>
          <a:prstGeom prst="rect">
            <a:avLst/>
          </a:prstGeom>
          <a:noFill/>
          <a:ln w="12700">
            <a:noFill/>
            <a:miter lim="800000"/>
          </a:ln>
        </p:spPr>
        <p:txBody>
          <a:bodyPr>
            <a:spAutoFit/>
          </a:bodyPr>
          <a:lstStyle/>
          <a:p>
            <a:pPr eaLnBrk="0" hangingPunct="0"/>
            <a:r>
              <a:rPr kumimoji="1" lang="en-US" altLang="zh-CN" sz="2400" b="1" dirty="0" smtClean="0">
                <a:latin typeface="宋体" panose="02010600030101010101" pitchFamily="2" charset="-122"/>
              </a:rPr>
              <a:t>200512</a:t>
            </a:r>
            <a:endParaRPr kumimoji="1" lang="en-US" altLang="zh-CN" sz="2400" b="1" dirty="0">
              <a:latin typeface="宋体" panose="02010600030101010101" pitchFamily="2" charset="-122"/>
            </a:endParaRPr>
          </a:p>
        </p:txBody>
      </p:sp>
      <p:sp>
        <p:nvSpPr>
          <p:cNvPr id="30" name="Rectangle 26"/>
          <p:cNvSpPr>
            <a:spLocks noChangeArrowheads="1"/>
          </p:cNvSpPr>
          <p:nvPr/>
        </p:nvSpPr>
        <p:spPr bwMode="auto">
          <a:xfrm>
            <a:off x="8540750" y="5251450"/>
            <a:ext cx="1404620" cy="460375"/>
          </a:xfrm>
          <a:prstGeom prst="rect">
            <a:avLst/>
          </a:prstGeom>
          <a:noFill/>
          <a:ln w="12700">
            <a:noFill/>
            <a:miter lim="800000"/>
          </a:ln>
        </p:spPr>
        <p:txBody>
          <a:bodyPr wrap="none">
            <a:spAutoFit/>
          </a:bodyPr>
          <a:lstStyle/>
          <a:p>
            <a:pPr eaLnBrk="0" hangingPunct="0"/>
            <a:r>
              <a:rPr kumimoji="1" lang="zh-CN" altLang="en-US" sz="2400" b="1" dirty="0">
                <a:latin typeface="宋体" panose="02010600030101010101" pitchFamily="2" charset="-122"/>
              </a:rPr>
              <a:t>输入有</a:t>
            </a:r>
            <a:r>
              <a:rPr kumimoji="1" lang="zh-CN" altLang="en-US" sz="2400" b="1" dirty="0" smtClean="0">
                <a:latin typeface="宋体" panose="02010600030101010101" pitchFamily="2" charset="-122"/>
              </a:rPr>
              <a:t>效</a:t>
            </a:r>
            <a:endParaRPr kumimoji="1" lang="zh-CN" altLang="en-US" sz="2400" b="1" dirty="0">
              <a:latin typeface="宋体" panose="02010600030101010101" pitchFamily="2" charset="-122"/>
            </a:endParaRPr>
          </a:p>
        </p:txBody>
      </p:sp>
      <p:sp>
        <p:nvSpPr>
          <p:cNvPr id="25" name="Text Box 2"/>
          <p:cNvSpPr txBox="1">
            <a:spLocks noChangeArrowheads="1"/>
          </p:cNvSpPr>
          <p:nvPr/>
        </p:nvSpPr>
        <p:spPr bwMode="auto">
          <a:xfrm>
            <a:off x="2419350" y="0"/>
            <a:ext cx="6988175" cy="645160"/>
          </a:xfrm>
          <a:prstGeom prst="rect">
            <a:avLst/>
          </a:prstGeom>
          <a:noFill/>
          <a:ln w="12700">
            <a:noFill/>
            <a:miter lim="800000"/>
          </a:ln>
        </p:spPr>
        <p:txBody>
          <a:bodyPr>
            <a:spAutoFit/>
          </a:bodyPr>
          <a:lstStyle/>
          <a:p>
            <a:pPr algn="ctr" eaLnBrk="0" hangingPunct="0"/>
            <a:r>
              <a:rPr kumimoji="1" lang="zh-CN" altLang="en-US" sz="3200" b="1" dirty="0">
                <a:solidFill>
                  <a:srgbClr val="4B351B"/>
                </a:solidFill>
                <a:latin typeface="Times New Roman" panose="02020603050405020304" pitchFamily="18" charset="0"/>
              </a:rPr>
              <a:t>“</a:t>
            </a:r>
            <a:r>
              <a:rPr kumimoji="1" lang="zh-CN" altLang="en-US" sz="3200" b="1" dirty="0">
                <a:solidFill>
                  <a:srgbClr val="4B351B"/>
                </a:solidFill>
                <a:latin typeface="宋体" panose="02010600030101010101" pitchFamily="2" charset="-122"/>
              </a:rPr>
              <a:t>报表日期</a:t>
            </a:r>
            <a:r>
              <a:rPr kumimoji="1" lang="zh-CN" altLang="en-US" sz="3200" b="1" dirty="0">
                <a:solidFill>
                  <a:srgbClr val="4B351B"/>
                </a:solidFill>
                <a:latin typeface="Times New Roman" panose="02020603050405020304" pitchFamily="18" charset="0"/>
              </a:rPr>
              <a:t>”</a:t>
            </a:r>
            <a:r>
              <a:rPr kumimoji="1" lang="zh-CN" altLang="en-US" sz="3200" b="1" dirty="0">
                <a:solidFill>
                  <a:srgbClr val="4B351B"/>
                </a:solidFill>
                <a:latin typeface="宋体" panose="02010600030101010101" pitchFamily="2" charset="-122"/>
              </a:rPr>
              <a:t>边界值分析法测试用</a:t>
            </a:r>
            <a:r>
              <a:rPr kumimoji="1" lang="zh-CN" altLang="en-US" sz="3600" b="1" dirty="0">
                <a:solidFill>
                  <a:srgbClr val="4B351B"/>
                </a:solidFill>
                <a:latin typeface="宋体" panose="02010600030101010101" pitchFamily="2" charset="-122"/>
              </a:rPr>
              <a:t>例</a:t>
            </a:r>
            <a:endParaRPr kumimoji="1" lang="zh-CN" altLang="en-US" sz="3600" b="1" dirty="0">
              <a:solidFill>
                <a:srgbClr val="4B351B"/>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Line 4"/>
          <p:cNvSpPr>
            <a:spLocks noChangeShapeType="1"/>
          </p:cNvSpPr>
          <p:nvPr/>
        </p:nvSpPr>
        <p:spPr bwMode="auto">
          <a:xfrm>
            <a:off x="1685925" y="1295400"/>
            <a:ext cx="8850313" cy="0"/>
          </a:xfrm>
          <a:prstGeom prst="line">
            <a:avLst/>
          </a:prstGeom>
          <a:noFill/>
          <a:ln w="25400">
            <a:solidFill>
              <a:schemeClr val="tx1"/>
            </a:solidFill>
            <a:round/>
          </a:ln>
        </p:spPr>
        <p:txBody>
          <a:bodyPr wrap="none" anchor="ctr"/>
          <a:lstStyle/>
          <a:p>
            <a:endParaRPr lang="zh-CN" altLang="en-US"/>
          </a:p>
        </p:txBody>
      </p:sp>
      <p:sp>
        <p:nvSpPr>
          <p:cNvPr id="166917" name="Line 5"/>
          <p:cNvSpPr>
            <a:spLocks noChangeShapeType="1"/>
          </p:cNvSpPr>
          <p:nvPr/>
        </p:nvSpPr>
        <p:spPr bwMode="auto">
          <a:xfrm flipH="1">
            <a:off x="2792413" y="609600"/>
            <a:ext cx="0" cy="6324600"/>
          </a:xfrm>
          <a:prstGeom prst="line">
            <a:avLst/>
          </a:prstGeom>
          <a:noFill/>
          <a:ln w="12700">
            <a:solidFill>
              <a:schemeClr val="tx1"/>
            </a:solidFill>
            <a:round/>
          </a:ln>
        </p:spPr>
        <p:txBody>
          <a:bodyPr wrap="none" anchor="ctr"/>
          <a:lstStyle/>
          <a:p>
            <a:endParaRPr lang="zh-CN" altLang="en-US"/>
          </a:p>
        </p:txBody>
      </p:sp>
      <p:sp>
        <p:nvSpPr>
          <p:cNvPr id="166918" name="Line 6"/>
          <p:cNvSpPr>
            <a:spLocks noChangeShapeType="1"/>
          </p:cNvSpPr>
          <p:nvPr/>
        </p:nvSpPr>
        <p:spPr bwMode="auto">
          <a:xfrm>
            <a:off x="8274050" y="717550"/>
            <a:ext cx="0" cy="6324600"/>
          </a:xfrm>
          <a:prstGeom prst="line">
            <a:avLst/>
          </a:prstGeom>
          <a:noFill/>
          <a:ln w="12700">
            <a:solidFill>
              <a:schemeClr val="tx1"/>
            </a:solidFill>
            <a:round/>
          </a:ln>
        </p:spPr>
        <p:txBody>
          <a:bodyPr wrap="none" anchor="ctr"/>
          <a:lstStyle/>
          <a:p>
            <a:endParaRPr lang="zh-CN" altLang="en-US"/>
          </a:p>
        </p:txBody>
      </p:sp>
      <p:sp>
        <p:nvSpPr>
          <p:cNvPr id="166920" name="Rectangle 8"/>
          <p:cNvSpPr>
            <a:spLocks noChangeArrowheads="1"/>
          </p:cNvSpPr>
          <p:nvPr/>
        </p:nvSpPr>
        <p:spPr bwMode="auto">
          <a:xfrm>
            <a:off x="2792412" y="1301750"/>
            <a:ext cx="3525837" cy="2025015"/>
          </a:xfrm>
          <a:prstGeom prst="rect">
            <a:avLst/>
          </a:prstGeom>
          <a:noFill/>
          <a:ln w="12700">
            <a:noFill/>
            <a:miter lim="800000"/>
          </a:ln>
        </p:spPr>
        <p:txBody>
          <a:bodyPr wrap="square" lIns="90488" tIns="44450" rIns="90488" bIns="44450">
            <a:spAutoFit/>
          </a:bodyPr>
          <a:lstStyle/>
          <a:p>
            <a:pPr eaLnBrk="0" hangingPunct="0">
              <a:lnSpc>
                <a:spcPct val="105000"/>
              </a:lnSpc>
            </a:pPr>
            <a:endParaRPr kumimoji="1" lang="zh-CN" altLang="en-US" sz="2400" b="1" dirty="0">
              <a:solidFill>
                <a:srgbClr val="0000FF"/>
              </a:solidFill>
              <a:latin typeface="宋体" panose="02010600030101010101" pitchFamily="2" charset="-122"/>
            </a:endParaRPr>
          </a:p>
          <a:p>
            <a:pPr eaLnBrk="0" hangingPunct="0">
              <a:lnSpc>
                <a:spcPct val="105000"/>
              </a:lnSpc>
            </a:pPr>
            <a:r>
              <a:rPr kumimoji="1" lang="zh-CN" altLang="en-US" sz="2400" b="1" dirty="0" smtClean="0">
                <a:latin typeface="宋体" panose="02010600030101010101" pitchFamily="2" charset="-122"/>
              </a:rPr>
              <a:t>年的无效下边界（</a:t>
            </a:r>
            <a:r>
              <a:rPr kumimoji="1" lang="en-US" altLang="zh-CN" sz="2400" b="1" dirty="0" smtClean="0">
                <a:latin typeface="宋体" panose="02010600030101010101" pitchFamily="2" charset="-122"/>
              </a:rPr>
              <a:t>8</a:t>
            </a:r>
            <a:r>
              <a:rPr kumimoji="1" lang="zh-CN" altLang="en-US" sz="2400" b="1" dirty="0" smtClean="0">
                <a:latin typeface="宋体" panose="02010600030101010101" pitchFamily="2" charset="-122"/>
              </a:rPr>
              <a:t>）</a:t>
            </a:r>
            <a:endParaRPr kumimoji="1" lang="en-US" altLang="zh-CN" sz="2400" b="1" dirty="0" smtClean="0">
              <a:latin typeface="宋体" panose="02010600030101010101" pitchFamily="2" charset="-122"/>
            </a:endParaRPr>
          </a:p>
          <a:p>
            <a:pPr eaLnBrk="0" hangingPunct="0">
              <a:lnSpc>
                <a:spcPct val="105000"/>
              </a:lnSpc>
            </a:pPr>
            <a:r>
              <a:rPr kumimoji="1" lang="zh-CN" altLang="en-US" sz="2400" b="1" dirty="0" smtClean="0">
                <a:latin typeface="宋体" panose="02010600030101010101" pitchFamily="2" charset="-122"/>
              </a:rPr>
              <a:t>年的无效上边界（</a:t>
            </a:r>
            <a:r>
              <a:rPr kumimoji="1" lang="en-US" altLang="zh-CN" sz="2400" b="1" dirty="0" smtClean="0">
                <a:latin typeface="宋体" panose="02010600030101010101" pitchFamily="2" charset="-122"/>
              </a:rPr>
              <a:t>9</a:t>
            </a:r>
            <a:r>
              <a:rPr kumimoji="1" lang="zh-CN" altLang="en-US" sz="2400" b="1" dirty="0" smtClean="0">
                <a:latin typeface="宋体" panose="02010600030101010101" pitchFamily="2" charset="-122"/>
              </a:rPr>
              <a:t>）</a:t>
            </a:r>
            <a:endParaRPr kumimoji="1" lang="en-US" altLang="zh-CN" sz="2400" b="1" dirty="0" smtClean="0">
              <a:latin typeface="宋体" panose="02010600030101010101" pitchFamily="2" charset="-122"/>
            </a:endParaRPr>
          </a:p>
          <a:p>
            <a:pPr eaLnBrk="0" hangingPunct="0">
              <a:lnSpc>
                <a:spcPct val="105000"/>
              </a:lnSpc>
            </a:pPr>
            <a:endParaRPr kumimoji="1" lang="en-US" altLang="zh-CN" sz="2400" b="1" dirty="0" smtClean="0">
              <a:latin typeface="宋体" panose="02010600030101010101" pitchFamily="2" charset="-122"/>
            </a:endParaRPr>
          </a:p>
          <a:p>
            <a:pPr eaLnBrk="0" hangingPunct="0">
              <a:lnSpc>
                <a:spcPct val="105000"/>
              </a:lnSpc>
            </a:pPr>
            <a:endParaRPr kumimoji="1" lang="zh-CN" altLang="en-US" sz="2400" b="1" dirty="0">
              <a:latin typeface="宋体" panose="02010600030101010101" pitchFamily="2" charset="-122"/>
            </a:endParaRPr>
          </a:p>
        </p:txBody>
      </p:sp>
      <p:sp>
        <p:nvSpPr>
          <p:cNvPr id="166921" name="Rectangle 9"/>
          <p:cNvSpPr>
            <a:spLocks noChangeArrowheads="1"/>
          </p:cNvSpPr>
          <p:nvPr/>
        </p:nvSpPr>
        <p:spPr bwMode="auto">
          <a:xfrm>
            <a:off x="8540750" y="1295400"/>
            <a:ext cx="1417638" cy="1637665"/>
          </a:xfrm>
          <a:prstGeom prst="rect">
            <a:avLst/>
          </a:prstGeom>
          <a:noFill/>
          <a:ln w="12700">
            <a:noFill/>
            <a:miter lim="800000"/>
          </a:ln>
        </p:spPr>
        <p:txBody>
          <a:bodyPr lIns="90488" tIns="44450" rIns="90488" bIns="44450">
            <a:spAutoFit/>
          </a:bodyPr>
          <a:lstStyle/>
          <a:p>
            <a:pPr eaLnBrk="0" hangingPunct="0">
              <a:lnSpc>
                <a:spcPct val="105000"/>
              </a:lnSpc>
            </a:pPr>
            <a:endParaRPr kumimoji="1" lang="zh-CN" altLang="en-US" sz="2400" b="1" dirty="0">
              <a:latin typeface="宋体" panose="02010600030101010101" pitchFamily="2" charset="-122"/>
            </a:endParaRPr>
          </a:p>
          <a:p>
            <a:pPr eaLnBrk="0" hangingPunct="0">
              <a:lnSpc>
                <a:spcPct val="105000"/>
              </a:lnSpc>
            </a:pPr>
            <a:r>
              <a:rPr kumimoji="1" lang="zh-CN" altLang="en-US" sz="2400" b="1" dirty="0">
                <a:latin typeface="宋体" panose="02010600030101010101" pitchFamily="2" charset="-122"/>
              </a:rPr>
              <a:t>显示出错</a:t>
            </a:r>
            <a:endParaRPr kumimoji="1" lang="zh-CN" altLang="en-US" sz="2400" b="1" dirty="0">
              <a:latin typeface="宋体" panose="02010600030101010101" pitchFamily="2" charset="-122"/>
            </a:endParaRPr>
          </a:p>
          <a:p>
            <a:pPr eaLnBrk="0" hangingPunct="0">
              <a:lnSpc>
                <a:spcPct val="105000"/>
              </a:lnSpc>
            </a:pPr>
            <a:r>
              <a:rPr kumimoji="1" lang="zh-CN" altLang="en-US" sz="2400" b="1" dirty="0">
                <a:latin typeface="宋体" panose="02010600030101010101" pitchFamily="2" charset="-122"/>
              </a:rPr>
              <a:t>显示出错</a:t>
            </a:r>
            <a:endParaRPr kumimoji="1" lang="zh-CN" altLang="en-US" sz="2400" b="1" dirty="0">
              <a:latin typeface="宋体" panose="02010600030101010101" pitchFamily="2" charset="-122"/>
            </a:endParaRPr>
          </a:p>
          <a:p>
            <a:pPr eaLnBrk="0" hangingPunct="0">
              <a:lnSpc>
                <a:spcPct val="105000"/>
              </a:lnSpc>
            </a:pPr>
            <a:endParaRPr kumimoji="1" lang="zh-CN" altLang="en-US" sz="2400" b="1" dirty="0">
              <a:latin typeface="宋体" panose="02010600030101010101" pitchFamily="2" charset="-122"/>
            </a:endParaRPr>
          </a:p>
        </p:txBody>
      </p:sp>
      <p:sp>
        <p:nvSpPr>
          <p:cNvPr id="166924" name="Line 12"/>
          <p:cNvSpPr>
            <a:spLocks noChangeShapeType="1"/>
          </p:cNvSpPr>
          <p:nvPr/>
        </p:nvSpPr>
        <p:spPr bwMode="auto">
          <a:xfrm>
            <a:off x="1524000" y="2673350"/>
            <a:ext cx="8850313" cy="0"/>
          </a:xfrm>
          <a:prstGeom prst="line">
            <a:avLst/>
          </a:prstGeom>
          <a:noFill/>
          <a:ln w="25400">
            <a:solidFill>
              <a:schemeClr val="tx1"/>
            </a:solidFill>
            <a:round/>
          </a:ln>
        </p:spPr>
        <p:txBody>
          <a:bodyPr wrap="none" anchor="ctr"/>
          <a:lstStyle/>
          <a:p>
            <a:endParaRPr lang="zh-CN" altLang="en-US"/>
          </a:p>
        </p:txBody>
      </p:sp>
      <p:sp>
        <p:nvSpPr>
          <p:cNvPr id="166926" name="Line 14"/>
          <p:cNvSpPr>
            <a:spLocks noChangeShapeType="1"/>
          </p:cNvSpPr>
          <p:nvPr/>
        </p:nvSpPr>
        <p:spPr bwMode="auto">
          <a:xfrm>
            <a:off x="1673225" y="609600"/>
            <a:ext cx="8850313" cy="0"/>
          </a:xfrm>
          <a:prstGeom prst="line">
            <a:avLst/>
          </a:prstGeom>
          <a:noFill/>
          <a:ln w="25400">
            <a:solidFill>
              <a:schemeClr val="tx1"/>
            </a:solidFill>
            <a:round/>
          </a:ln>
        </p:spPr>
        <p:txBody>
          <a:bodyPr wrap="none" anchor="ctr"/>
          <a:lstStyle/>
          <a:p>
            <a:endParaRPr lang="zh-CN" altLang="en-US"/>
          </a:p>
        </p:txBody>
      </p:sp>
      <p:sp>
        <p:nvSpPr>
          <p:cNvPr id="166927" name="Line 15"/>
          <p:cNvSpPr>
            <a:spLocks noChangeShapeType="1"/>
          </p:cNvSpPr>
          <p:nvPr/>
        </p:nvSpPr>
        <p:spPr bwMode="auto">
          <a:xfrm>
            <a:off x="1673225" y="6934200"/>
            <a:ext cx="8850313" cy="0"/>
          </a:xfrm>
          <a:prstGeom prst="line">
            <a:avLst/>
          </a:prstGeom>
          <a:noFill/>
          <a:ln w="25400">
            <a:solidFill>
              <a:schemeClr val="tx1"/>
            </a:solidFill>
            <a:round/>
          </a:ln>
        </p:spPr>
        <p:txBody>
          <a:bodyPr wrap="none" anchor="ctr"/>
          <a:lstStyle/>
          <a:p>
            <a:endParaRPr lang="zh-CN" altLang="en-US"/>
          </a:p>
        </p:txBody>
      </p:sp>
      <p:sp>
        <p:nvSpPr>
          <p:cNvPr id="166928" name="Text Box 16"/>
          <p:cNvSpPr txBox="1">
            <a:spLocks noChangeArrowheads="1"/>
          </p:cNvSpPr>
          <p:nvPr/>
        </p:nvSpPr>
        <p:spPr bwMode="auto">
          <a:xfrm>
            <a:off x="2493963" y="742950"/>
            <a:ext cx="3206750" cy="478155"/>
          </a:xfrm>
          <a:prstGeom prst="rect">
            <a:avLst/>
          </a:prstGeom>
          <a:noFill/>
          <a:ln w="12700">
            <a:noFill/>
            <a:miter lim="800000"/>
          </a:ln>
        </p:spPr>
        <p:txBody>
          <a:bodyPr>
            <a:spAutoFit/>
          </a:bodyPr>
          <a:lstStyle/>
          <a:p>
            <a:pPr algn="ctr" eaLnBrk="0" hangingPunct="0">
              <a:lnSpc>
                <a:spcPct val="90000"/>
              </a:lnSpc>
            </a:pPr>
            <a:r>
              <a:rPr kumimoji="1" lang="zh-CN" altLang="en-US" sz="2800" b="1">
                <a:solidFill>
                  <a:schemeClr val="tx2"/>
                </a:solidFill>
                <a:latin typeface="宋体" panose="02010600030101010101" pitchFamily="2" charset="-122"/>
              </a:rPr>
              <a:t>测试用例说明</a:t>
            </a:r>
            <a:endParaRPr kumimoji="1" lang="zh-CN" altLang="en-US" sz="2400">
              <a:latin typeface="黑体" panose="02010609060101010101" pitchFamily="49" charset="-122"/>
              <a:ea typeface="黑体" panose="02010609060101010101" pitchFamily="49" charset="-122"/>
            </a:endParaRPr>
          </a:p>
        </p:txBody>
      </p:sp>
      <p:sp>
        <p:nvSpPr>
          <p:cNvPr id="166929" name="Line 17"/>
          <p:cNvSpPr>
            <a:spLocks noChangeShapeType="1"/>
          </p:cNvSpPr>
          <p:nvPr/>
        </p:nvSpPr>
        <p:spPr bwMode="auto">
          <a:xfrm>
            <a:off x="6451600" y="533400"/>
            <a:ext cx="0" cy="6324600"/>
          </a:xfrm>
          <a:prstGeom prst="line">
            <a:avLst/>
          </a:prstGeom>
          <a:noFill/>
          <a:ln w="12700">
            <a:solidFill>
              <a:schemeClr val="tx1"/>
            </a:solidFill>
            <a:round/>
          </a:ln>
        </p:spPr>
        <p:txBody>
          <a:bodyPr wrap="none" anchor="ctr"/>
          <a:lstStyle/>
          <a:p>
            <a:endParaRPr lang="zh-CN" altLang="en-US"/>
          </a:p>
        </p:txBody>
      </p:sp>
      <p:sp>
        <p:nvSpPr>
          <p:cNvPr id="166930" name="Rectangle 18"/>
          <p:cNvSpPr>
            <a:spLocks noChangeArrowheads="1"/>
          </p:cNvSpPr>
          <p:nvPr/>
        </p:nvSpPr>
        <p:spPr bwMode="auto">
          <a:xfrm>
            <a:off x="6629400" y="717550"/>
            <a:ext cx="1431925" cy="457835"/>
          </a:xfrm>
          <a:prstGeom prst="rect">
            <a:avLst/>
          </a:prstGeom>
          <a:noFill/>
          <a:ln w="12700">
            <a:noFill/>
            <a:miter lim="800000"/>
          </a:ln>
        </p:spPr>
        <p:txBody>
          <a:bodyPr lIns="90488" tIns="44450" rIns="90488" bIns="44450">
            <a:spAutoFit/>
          </a:bodyPr>
          <a:lstStyle/>
          <a:p>
            <a:pPr algn="ctr" eaLnBrk="0" hangingPunct="0"/>
            <a:r>
              <a:rPr kumimoji="1" lang="zh-CN" altLang="en-US" sz="2400" b="1" dirty="0">
                <a:solidFill>
                  <a:schemeClr val="tx2"/>
                </a:solidFill>
                <a:latin typeface="宋体" panose="02010600030101010101" pitchFamily="2" charset="-122"/>
              </a:rPr>
              <a:t>测试数据</a:t>
            </a:r>
            <a:endParaRPr kumimoji="1" lang="zh-CN" altLang="en-US" sz="2400" b="1" dirty="0">
              <a:solidFill>
                <a:schemeClr val="tx2"/>
              </a:solidFill>
              <a:latin typeface="宋体" panose="02010600030101010101" pitchFamily="2" charset="-122"/>
            </a:endParaRPr>
          </a:p>
        </p:txBody>
      </p:sp>
      <p:sp>
        <p:nvSpPr>
          <p:cNvPr id="166931" name="Rectangle 19"/>
          <p:cNvSpPr>
            <a:spLocks noChangeArrowheads="1"/>
          </p:cNvSpPr>
          <p:nvPr/>
        </p:nvSpPr>
        <p:spPr bwMode="auto">
          <a:xfrm>
            <a:off x="8496300" y="717550"/>
            <a:ext cx="1430338" cy="457835"/>
          </a:xfrm>
          <a:prstGeom prst="rect">
            <a:avLst/>
          </a:prstGeom>
          <a:noFill/>
          <a:ln w="12700">
            <a:noFill/>
            <a:miter lim="800000"/>
          </a:ln>
        </p:spPr>
        <p:txBody>
          <a:bodyPr lIns="90488" tIns="44450" rIns="90488" bIns="44450">
            <a:spAutoFit/>
          </a:bodyPr>
          <a:lstStyle/>
          <a:p>
            <a:pPr algn="ctr" eaLnBrk="0" hangingPunct="0"/>
            <a:r>
              <a:rPr kumimoji="1" lang="zh-CN" altLang="en-US" sz="2400" b="1" dirty="0">
                <a:solidFill>
                  <a:schemeClr val="tx2"/>
                </a:solidFill>
                <a:latin typeface="宋体" panose="02010600030101010101" pitchFamily="2" charset="-122"/>
              </a:rPr>
              <a:t>期望结果</a:t>
            </a:r>
            <a:endParaRPr kumimoji="1" lang="zh-CN" altLang="en-US" sz="2400" b="1" dirty="0">
              <a:solidFill>
                <a:schemeClr val="tx2"/>
              </a:solidFill>
              <a:latin typeface="宋体" panose="02010600030101010101" pitchFamily="2" charset="-122"/>
            </a:endParaRPr>
          </a:p>
        </p:txBody>
      </p:sp>
      <p:sp>
        <p:nvSpPr>
          <p:cNvPr id="166933" name="Line 21"/>
          <p:cNvSpPr>
            <a:spLocks noChangeShapeType="1"/>
          </p:cNvSpPr>
          <p:nvPr/>
        </p:nvSpPr>
        <p:spPr bwMode="auto">
          <a:xfrm>
            <a:off x="10318750" y="533400"/>
            <a:ext cx="0" cy="6324600"/>
          </a:xfrm>
          <a:prstGeom prst="line">
            <a:avLst/>
          </a:prstGeom>
          <a:noFill/>
          <a:ln w="12700">
            <a:solidFill>
              <a:schemeClr val="tx1"/>
            </a:solidFill>
            <a:round/>
          </a:ln>
        </p:spPr>
        <p:txBody>
          <a:bodyPr wrap="none" anchor="ctr"/>
          <a:lstStyle/>
          <a:p>
            <a:endParaRPr lang="zh-CN" altLang="en-US"/>
          </a:p>
        </p:txBody>
      </p:sp>
      <p:sp>
        <p:nvSpPr>
          <p:cNvPr id="166934" name="Rectangle 22"/>
          <p:cNvSpPr>
            <a:spLocks noChangeArrowheads="1"/>
          </p:cNvSpPr>
          <p:nvPr/>
        </p:nvSpPr>
        <p:spPr bwMode="auto">
          <a:xfrm>
            <a:off x="6807200" y="1339850"/>
            <a:ext cx="1104900" cy="1252855"/>
          </a:xfrm>
          <a:prstGeom prst="rect">
            <a:avLst/>
          </a:prstGeom>
          <a:noFill/>
          <a:ln w="12700">
            <a:noFill/>
            <a:miter lim="800000"/>
          </a:ln>
        </p:spPr>
        <p:txBody>
          <a:bodyPr wrap="none">
            <a:spAutoFit/>
          </a:bodyPr>
          <a:lstStyle/>
          <a:p>
            <a:pPr eaLnBrk="0" hangingPunct="0">
              <a:lnSpc>
                <a:spcPct val="105000"/>
              </a:lnSpc>
            </a:pPr>
            <a:endParaRPr kumimoji="1" lang="en-US" altLang="zh-CN" sz="2400" b="1" dirty="0">
              <a:latin typeface="宋体" panose="02010600030101010101" pitchFamily="2" charset="-122"/>
            </a:endParaRPr>
          </a:p>
          <a:p>
            <a:pPr eaLnBrk="0" hangingPunct="0">
              <a:lnSpc>
                <a:spcPct val="105000"/>
              </a:lnSpc>
            </a:pPr>
            <a:r>
              <a:rPr kumimoji="1" lang="en-US" altLang="zh-CN" sz="2400" b="1" dirty="0" smtClean="0">
                <a:latin typeface="宋体" panose="02010600030101010101" pitchFamily="2" charset="-122"/>
              </a:rPr>
              <a:t>200005</a:t>
            </a:r>
            <a:endParaRPr kumimoji="1" lang="en-US" altLang="zh-CN" sz="2400" b="1" dirty="0">
              <a:latin typeface="宋体" panose="02010600030101010101" pitchFamily="2" charset="-122"/>
            </a:endParaRPr>
          </a:p>
          <a:p>
            <a:pPr eaLnBrk="0" hangingPunct="0">
              <a:lnSpc>
                <a:spcPct val="105000"/>
              </a:lnSpc>
            </a:pPr>
            <a:r>
              <a:rPr kumimoji="1" lang="en-US" altLang="zh-CN" sz="2400" b="1" dirty="0" smtClean="0">
                <a:latin typeface="宋体" panose="02010600030101010101" pitchFamily="2" charset="-122"/>
              </a:rPr>
              <a:t>200605</a:t>
            </a:r>
            <a:endParaRPr kumimoji="1" lang="en-US" altLang="zh-CN" sz="2400" b="1" dirty="0">
              <a:latin typeface="宋体" panose="02010600030101010101" pitchFamily="2" charset="-122"/>
            </a:endParaRPr>
          </a:p>
        </p:txBody>
      </p:sp>
      <p:sp>
        <p:nvSpPr>
          <p:cNvPr id="166935" name="Rectangle 23"/>
          <p:cNvSpPr>
            <a:spLocks noChangeArrowheads="1"/>
          </p:cNvSpPr>
          <p:nvPr/>
        </p:nvSpPr>
        <p:spPr bwMode="auto">
          <a:xfrm>
            <a:off x="2806700" y="2717800"/>
            <a:ext cx="2667000" cy="1198880"/>
          </a:xfrm>
          <a:prstGeom prst="rect">
            <a:avLst/>
          </a:prstGeom>
          <a:noFill/>
          <a:ln w="12700">
            <a:noFill/>
            <a:miter lim="800000"/>
          </a:ln>
        </p:spPr>
        <p:txBody>
          <a:bodyPr wrap="square">
            <a:spAutoFit/>
          </a:bodyPr>
          <a:lstStyle/>
          <a:p>
            <a:pPr eaLnBrk="0" hangingPunct="0"/>
            <a:r>
              <a:rPr kumimoji="1" lang="en-US" altLang="zh-CN" sz="2400" b="1" dirty="0" smtClean="0">
                <a:latin typeface="宋体" panose="02010600030101010101" pitchFamily="2" charset="-122"/>
              </a:rPr>
              <a:t> </a:t>
            </a:r>
            <a:endParaRPr kumimoji="1" lang="zh-CN" altLang="en-US" sz="2400" b="1" dirty="0">
              <a:latin typeface="宋体" panose="02010600030101010101" pitchFamily="2" charset="-122"/>
            </a:endParaRPr>
          </a:p>
          <a:p>
            <a:pPr eaLnBrk="0" hangingPunct="0"/>
            <a:r>
              <a:rPr kumimoji="1" lang="zh-CN" altLang="en-US" sz="2400" b="1" dirty="0">
                <a:latin typeface="宋体" panose="02010600030101010101" pitchFamily="2" charset="-122"/>
              </a:rPr>
              <a:t>月份</a:t>
            </a:r>
            <a:r>
              <a:rPr kumimoji="1" lang="en-US" altLang="zh-CN" sz="2400" b="1" dirty="0">
                <a:latin typeface="宋体" panose="02010600030101010101" pitchFamily="2" charset="-122"/>
              </a:rPr>
              <a:t>&lt;</a:t>
            </a:r>
            <a:r>
              <a:rPr kumimoji="1" lang="en-US" altLang="zh-CN" sz="2400" b="1" dirty="0" smtClean="0">
                <a:latin typeface="宋体" panose="02010600030101010101" pitchFamily="2" charset="-122"/>
              </a:rPr>
              <a:t>1</a:t>
            </a:r>
            <a:r>
              <a:rPr kumimoji="1" lang="zh-CN" altLang="en-US" sz="2400" b="1" dirty="0" smtClean="0">
                <a:latin typeface="宋体" panose="02010600030101010101" pitchFamily="2" charset="-122"/>
              </a:rPr>
              <a:t>（</a:t>
            </a:r>
            <a:r>
              <a:rPr kumimoji="1" lang="en-US" altLang="zh-CN" sz="2400" b="1" dirty="0" smtClean="0">
                <a:latin typeface="宋体" panose="02010600030101010101" pitchFamily="2" charset="-122"/>
              </a:rPr>
              <a:t>13</a:t>
            </a:r>
            <a:r>
              <a:rPr kumimoji="1" lang="zh-CN" altLang="en-US" sz="2400" b="1" dirty="0" smtClean="0">
                <a:latin typeface="宋体" panose="02010600030101010101" pitchFamily="2" charset="-122"/>
              </a:rPr>
              <a:t>）</a:t>
            </a:r>
            <a:endParaRPr kumimoji="1" lang="en-US" altLang="zh-CN" sz="2400" b="1" dirty="0">
              <a:latin typeface="宋体" panose="02010600030101010101" pitchFamily="2" charset="-122"/>
            </a:endParaRPr>
          </a:p>
          <a:p>
            <a:pPr eaLnBrk="0" hangingPunct="0"/>
            <a:r>
              <a:rPr kumimoji="1" lang="zh-CN" altLang="en-US" sz="2400" b="1" dirty="0">
                <a:latin typeface="宋体" panose="02010600030101010101" pitchFamily="2" charset="-122"/>
              </a:rPr>
              <a:t>月份</a:t>
            </a:r>
            <a:r>
              <a:rPr kumimoji="1" lang="en-US" altLang="zh-CN" sz="2400" b="1" dirty="0">
                <a:latin typeface="宋体" panose="02010600030101010101" pitchFamily="2" charset="-122"/>
              </a:rPr>
              <a:t>&gt;</a:t>
            </a:r>
            <a:r>
              <a:rPr kumimoji="1" lang="en-US" altLang="zh-CN" sz="2400" b="1" dirty="0" smtClean="0">
                <a:latin typeface="宋体" panose="02010600030101010101" pitchFamily="2" charset="-122"/>
              </a:rPr>
              <a:t>12 </a:t>
            </a:r>
            <a:r>
              <a:rPr kumimoji="1" lang="zh-CN" altLang="en-US" sz="2400" b="1" dirty="0" smtClean="0">
                <a:latin typeface="宋体" panose="02010600030101010101" pitchFamily="2" charset="-122"/>
              </a:rPr>
              <a:t>（</a:t>
            </a:r>
            <a:r>
              <a:rPr kumimoji="1" lang="en-US" altLang="zh-CN" sz="2400" b="1" dirty="0" smtClean="0">
                <a:latin typeface="宋体" panose="02010600030101010101" pitchFamily="2" charset="-122"/>
              </a:rPr>
              <a:t>14</a:t>
            </a:r>
            <a:r>
              <a:rPr kumimoji="1" lang="zh-CN" altLang="en-US" sz="2400" b="1" dirty="0" smtClean="0">
                <a:latin typeface="宋体" panose="02010600030101010101" pitchFamily="2" charset="-122"/>
              </a:rPr>
              <a:t>）</a:t>
            </a:r>
            <a:endParaRPr kumimoji="1" lang="en-US" altLang="zh-CN" sz="2400" b="1" dirty="0">
              <a:latin typeface="宋体" panose="02010600030101010101" pitchFamily="2" charset="-122"/>
            </a:endParaRPr>
          </a:p>
        </p:txBody>
      </p:sp>
      <p:sp>
        <p:nvSpPr>
          <p:cNvPr id="166936" name="Rectangle 24"/>
          <p:cNvSpPr>
            <a:spLocks noChangeArrowheads="1"/>
          </p:cNvSpPr>
          <p:nvPr/>
        </p:nvSpPr>
        <p:spPr bwMode="auto">
          <a:xfrm>
            <a:off x="6673850" y="3073400"/>
            <a:ext cx="1343025" cy="829945"/>
          </a:xfrm>
          <a:prstGeom prst="rect">
            <a:avLst/>
          </a:prstGeom>
          <a:noFill/>
          <a:ln w="12700">
            <a:noFill/>
            <a:miter lim="800000"/>
          </a:ln>
        </p:spPr>
        <p:txBody>
          <a:bodyPr>
            <a:spAutoFit/>
          </a:bodyPr>
          <a:lstStyle/>
          <a:p>
            <a:pPr eaLnBrk="0" hangingPunct="0"/>
            <a:r>
              <a:rPr kumimoji="1" lang="en-US" altLang="zh-CN" sz="2400" b="1" dirty="0" smtClean="0">
                <a:latin typeface="宋体" panose="02010600030101010101" pitchFamily="2" charset="-122"/>
              </a:rPr>
              <a:t>200200</a:t>
            </a:r>
            <a:endParaRPr kumimoji="1" lang="en-US" altLang="zh-CN" sz="2400" b="1" dirty="0">
              <a:latin typeface="宋体" panose="02010600030101010101" pitchFamily="2" charset="-122"/>
            </a:endParaRPr>
          </a:p>
          <a:p>
            <a:pPr eaLnBrk="0" hangingPunct="0"/>
            <a:r>
              <a:rPr kumimoji="1" lang="en-US" altLang="zh-CN" sz="2400" b="1" dirty="0">
                <a:latin typeface="宋体" panose="02010600030101010101" pitchFamily="2" charset="-122"/>
              </a:rPr>
              <a:t>200213</a:t>
            </a:r>
            <a:endParaRPr kumimoji="1" lang="en-US" altLang="zh-CN" sz="2400" b="1" dirty="0">
              <a:latin typeface="宋体" panose="02010600030101010101" pitchFamily="2" charset="-122"/>
            </a:endParaRPr>
          </a:p>
        </p:txBody>
      </p:sp>
      <p:sp>
        <p:nvSpPr>
          <p:cNvPr id="166938" name="Rectangle 26"/>
          <p:cNvSpPr>
            <a:spLocks noChangeArrowheads="1"/>
          </p:cNvSpPr>
          <p:nvPr/>
        </p:nvSpPr>
        <p:spPr bwMode="auto">
          <a:xfrm>
            <a:off x="8540750" y="2984500"/>
            <a:ext cx="1404620" cy="829945"/>
          </a:xfrm>
          <a:prstGeom prst="rect">
            <a:avLst/>
          </a:prstGeom>
          <a:noFill/>
          <a:ln w="12700">
            <a:noFill/>
            <a:miter lim="800000"/>
          </a:ln>
        </p:spPr>
        <p:txBody>
          <a:bodyPr wrap="none">
            <a:spAutoFit/>
          </a:bodyPr>
          <a:lstStyle/>
          <a:p>
            <a:pPr eaLnBrk="0" hangingPunct="0"/>
            <a:r>
              <a:rPr kumimoji="1" lang="zh-CN" altLang="en-US" sz="2400" b="1" dirty="0" smtClean="0">
                <a:latin typeface="宋体" panose="02010600030101010101" pitchFamily="2" charset="-122"/>
              </a:rPr>
              <a:t>显示出错</a:t>
            </a:r>
            <a:endParaRPr kumimoji="1" lang="zh-CN" altLang="en-US" sz="2400" b="1" dirty="0" smtClean="0">
              <a:latin typeface="宋体" panose="02010600030101010101" pitchFamily="2" charset="-122"/>
            </a:endParaRPr>
          </a:p>
          <a:p>
            <a:pPr eaLnBrk="0" hangingPunct="0"/>
            <a:r>
              <a:rPr kumimoji="1" lang="zh-CN" altLang="en-US" sz="2400" b="1" dirty="0" smtClean="0">
                <a:latin typeface="宋体" panose="02010600030101010101" pitchFamily="2" charset="-122"/>
              </a:rPr>
              <a:t>显示出错</a:t>
            </a:r>
            <a:endParaRPr kumimoji="1" lang="zh-CN" altLang="en-US" sz="2400" b="1" dirty="0">
              <a:latin typeface="宋体" panose="02010600030101010101" pitchFamily="2" charset="-122"/>
            </a:endParaRPr>
          </a:p>
        </p:txBody>
      </p:sp>
      <p:sp>
        <p:nvSpPr>
          <p:cNvPr id="20" name="Text Box 2"/>
          <p:cNvSpPr txBox="1">
            <a:spLocks noChangeArrowheads="1"/>
          </p:cNvSpPr>
          <p:nvPr/>
        </p:nvSpPr>
        <p:spPr bwMode="auto">
          <a:xfrm>
            <a:off x="2419350" y="0"/>
            <a:ext cx="6988175" cy="645160"/>
          </a:xfrm>
          <a:prstGeom prst="rect">
            <a:avLst/>
          </a:prstGeom>
          <a:noFill/>
          <a:ln w="12700">
            <a:noFill/>
            <a:miter lim="800000"/>
          </a:ln>
        </p:spPr>
        <p:txBody>
          <a:bodyPr>
            <a:spAutoFit/>
          </a:bodyPr>
          <a:lstStyle/>
          <a:p>
            <a:pPr algn="ctr" eaLnBrk="0" hangingPunct="0"/>
            <a:r>
              <a:rPr kumimoji="1" lang="zh-CN" altLang="en-US" sz="3600" b="1" dirty="0" smtClean="0">
                <a:solidFill>
                  <a:srgbClr val="4B351B"/>
                </a:solidFill>
                <a:latin typeface="宋体" panose="02010600030101010101" pitchFamily="2" charset="-122"/>
              </a:rPr>
              <a:t>一个用例尽量覆盖多的有效边界</a:t>
            </a:r>
            <a:endParaRPr kumimoji="1" lang="zh-CN" altLang="en-US" sz="3600" b="1" dirty="0">
              <a:solidFill>
                <a:srgbClr val="4B351B"/>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黑盒测试，通常以等价类法为主，辅助以边界类法（用边界类时，并不需要面面俱到）。</a:t>
            </a:r>
            <a:endParaRPr lang="zh-CN" altLang="en-US"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黑盒测试的完善性</a:t>
            </a:r>
            <a:endParaRPr lang="zh-CN" altLang="en-US" sz="3600" dirty="0"/>
          </a:p>
        </p:txBody>
      </p:sp>
      <p:sp>
        <p:nvSpPr>
          <p:cNvPr id="3" name="内容占位符 2"/>
          <p:cNvSpPr>
            <a:spLocks noGrp="1"/>
          </p:cNvSpPr>
          <p:nvPr>
            <p:ph idx="1"/>
          </p:nvPr>
        </p:nvSpPr>
        <p:spPr>
          <a:xfrm>
            <a:off x="816610" y="1473200"/>
            <a:ext cx="9419590" cy="4530725"/>
          </a:xfrm>
        </p:spPr>
        <p:txBody>
          <a:bodyPr/>
          <a:lstStyle/>
          <a:p>
            <a:r>
              <a:rPr lang="zh-CN" altLang="en-US" b="1" dirty="0" smtClean="0"/>
              <a:t>黑盒测试主要根据软件的外部特性进行，为了发现：</a:t>
            </a:r>
            <a:endParaRPr lang="en-US" altLang="zh-CN" b="1" dirty="0" smtClean="0"/>
          </a:p>
          <a:p>
            <a:pPr lvl="1">
              <a:lnSpc>
                <a:spcPct val="150000"/>
              </a:lnSpc>
            </a:pPr>
            <a:r>
              <a:rPr lang="zh-CN" altLang="en-US" b="1" dirty="0" smtClean="0"/>
              <a:t>是否有不正确或遗漏了的功能</a:t>
            </a:r>
            <a:endParaRPr lang="en-US" altLang="zh-CN" b="1" dirty="0" smtClean="0"/>
          </a:p>
          <a:p>
            <a:pPr lvl="1">
              <a:lnSpc>
                <a:spcPct val="150000"/>
              </a:lnSpc>
            </a:pPr>
            <a:r>
              <a:rPr lang="zh-CN" altLang="en-US" b="1" dirty="0" smtClean="0"/>
              <a:t>在接口上输入能否正确的接受</a:t>
            </a:r>
            <a:endParaRPr lang="en-US" altLang="zh-CN" b="1" dirty="0" smtClean="0"/>
          </a:p>
          <a:p>
            <a:pPr lvl="1">
              <a:lnSpc>
                <a:spcPct val="150000"/>
              </a:lnSpc>
            </a:pPr>
            <a:r>
              <a:rPr lang="zh-CN" altLang="en-US" b="1" dirty="0" smtClean="0"/>
              <a:t>能否输出正确的结果</a:t>
            </a:r>
            <a:endParaRPr lang="en-US" altLang="zh-CN" b="1" dirty="0" smtClean="0"/>
          </a:p>
          <a:p>
            <a:pPr lvl="1">
              <a:lnSpc>
                <a:spcPct val="150000"/>
              </a:lnSpc>
            </a:pPr>
            <a:r>
              <a:rPr lang="zh-CN" altLang="en-US" b="1" dirty="0" smtClean="0"/>
              <a:t>是否有数据结构或外部信息访问错误</a:t>
            </a:r>
            <a:endParaRPr lang="en-US" altLang="zh-CN" b="1" dirty="0" smtClean="0"/>
          </a:p>
          <a:p>
            <a:pPr lvl="1">
              <a:lnSpc>
                <a:spcPct val="150000"/>
              </a:lnSpc>
            </a:pPr>
            <a:r>
              <a:rPr lang="zh-CN" altLang="en-US" b="1" dirty="0" smtClean="0"/>
              <a:t>性能上是否能够满足要求</a:t>
            </a:r>
            <a:endParaRPr lang="en-US" altLang="zh-CN" b="1" dirty="0" smtClean="0"/>
          </a:p>
          <a:p>
            <a:pPr lvl="1">
              <a:lnSpc>
                <a:spcPct val="150000"/>
              </a:lnSpc>
            </a:pPr>
            <a:r>
              <a:rPr lang="zh-CN" altLang="en-US" b="1" dirty="0" smtClean="0"/>
              <a:t>是否有初始化或终止性错误</a:t>
            </a:r>
            <a:endParaRPr lang="en-US" altLang="zh-CN" b="1" dirty="0" smtClean="0"/>
          </a:p>
          <a:p>
            <a:pPr marL="344170" lvl="1" indent="0">
              <a:buNone/>
            </a:pPr>
            <a:endParaRPr lang="zh-CN" altLang="en-US"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815975" y="210820"/>
            <a:ext cx="9474200" cy="990600"/>
          </a:xfrm>
          <a:noFill/>
        </p:spPr>
        <p:txBody>
          <a:bodyPr anchor="t"/>
          <a:lstStyle/>
          <a:p>
            <a:r>
              <a:rPr lang="en-US" altLang="zh-CN">
                <a:sym typeface="+mn-ea"/>
              </a:rPr>
              <a:t>6.5 </a:t>
            </a:r>
            <a:r>
              <a:rPr lang="zh-CN" altLang="en-US">
                <a:sym typeface="+mn-ea"/>
              </a:rPr>
              <a:t>测试策略</a:t>
            </a:r>
            <a:endParaRPr lang="zh-CN" altLang="en-US" sz="3200" b="1" smtClean="0"/>
          </a:p>
        </p:txBody>
      </p:sp>
      <p:sp>
        <p:nvSpPr>
          <p:cNvPr id="14339" name="Rectangle 3"/>
          <p:cNvSpPr>
            <a:spLocks noGrp="1" noChangeArrowheads="1"/>
          </p:cNvSpPr>
          <p:nvPr>
            <p:ph type="subTitle" idx="4294967295"/>
          </p:nvPr>
        </p:nvSpPr>
        <p:spPr>
          <a:xfrm>
            <a:off x="1185545" y="1986915"/>
            <a:ext cx="8542020" cy="4358005"/>
          </a:xfrm>
        </p:spPr>
        <p:txBody>
          <a:bodyPr/>
          <a:lstStyle/>
          <a:p>
            <a:pPr marL="0" indent="0">
              <a:buFont typeface="Monotype Sorts" charset="0"/>
              <a:buNone/>
            </a:pPr>
            <a:r>
              <a:rPr lang="en-US" altLang="zh-CN" sz="3600" dirty="0" smtClean="0"/>
              <a:t>---v</a:t>
            </a:r>
            <a:r>
              <a:rPr lang="zh-CN" altLang="en-US" sz="3600" dirty="0" smtClean="0"/>
              <a:t>模型</a:t>
            </a:r>
            <a:endParaRPr lang="en-US" altLang="zh-CN" sz="3600" dirty="0" smtClean="0"/>
          </a:p>
          <a:p>
            <a:pPr marL="0" indent="0">
              <a:buFont typeface="Monotype Sorts" charset="0"/>
              <a:buNone/>
            </a:pPr>
            <a:r>
              <a:rPr lang="en-US" altLang="zh-CN" sz="3600" dirty="0" smtClean="0"/>
              <a:t>---</a:t>
            </a:r>
            <a:r>
              <a:rPr lang="zh-CN" altLang="en-US" sz="3600" dirty="0" smtClean="0"/>
              <a:t>测试级别概述</a:t>
            </a:r>
            <a:endParaRPr lang="en-US" altLang="zh-CN" sz="3600" dirty="0" smtClean="0"/>
          </a:p>
          <a:p>
            <a:pPr marL="0" indent="0">
              <a:buFont typeface="Monotype Sorts" charset="0"/>
              <a:buNone/>
            </a:pPr>
            <a:r>
              <a:rPr lang="en-US" altLang="zh-CN" sz="3600" dirty="0" smtClean="0"/>
              <a:t>            </a:t>
            </a:r>
            <a:r>
              <a:rPr lang="zh-CN" altLang="en-US" sz="3600" dirty="0" smtClean="0"/>
              <a:t>单元测试</a:t>
            </a:r>
            <a:endParaRPr lang="en-US" altLang="zh-CN" sz="3600" dirty="0" smtClean="0"/>
          </a:p>
          <a:p>
            <a:pPr marL="0" indent="0">
              <a:buFont typeface="Monotype Sorts" charset="0"/>
              <a:buNone/>
            </a:pPr>
            <a:r>
              <a:rPr lang="en-US" altLang="zh-CN" sz="3600" dirty="0" smtClean="0"/>
              <a:t>            </a:t>
            </a:r>
            <a:r>
              <a:rPr lang="zh-CN" altLang="en-US" sz="3600" dirty="0" smtClean="0"/>
              <a:t>集成测试</a:t>
            </a:r>
            <a:endParaRPr lang="en-US" altLang="zh-CN" sz="3600" dirty="0" smtClean="0"/>
          </a:p>
          <a:p>
            <a:pPr marL="0" indent="0">
              <a:buFont typeface="Monotype Sorts" charset="0"/>
              <a:buNone/>
            </a:pPr>
            <a:r>
              <a:rPr lang="zh-CN" altLang="en-US" sz="3600" dirty="0" smtClean="0"/>
              <a:t>            系统测试</a:t>
            </a:r>
            <a:endParaRPr lang="en-US" altLang="zh-CN" sz="3600" dirty="0" smtClean="0"/>
          </a:p>
          <a:p>
            <a:pPr marL="0" indent="0">
              <a:buFont typeface="Monotype Sorts" charset="0"/>
              <a:buNone/>
            </a:pPr>
            <a:r>
              <a:rPr lang="en-US" altLang="zh-CN" sz="3600" dirty="0" smtClean="0"/>
              <a:t>            </a:t>
            </a:r>
            <a:r>
              <a:rPr lang="zh-CN" altLang="en-US" sz="3600" dirty="0" smtClean="0"/>
              <a:t>验收测试</a:t>
            </a:r>
            <a:endParaRPr lang="en-US" altLang="zh-CN" sz="3600" dirty="0" smtClean="0"/>
          </a:p>
          <a:p>
            <a:pPr marL="0" indent="0">
              <a:buFont typeface="Monotype Sorts" charset="0"/>
              <a:buNone/>
            </a:pPr>
            <a:endParaRPr lang="zh-CN" altLang="en-US" sz="3600" dirty="0" smtClean="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790575" y="441960"/>
            <a:ext cx="9499600" cy="990600"/>
          </a:xfrm>
        </p:spPr>
        <p:txBody>
          <a:bodyPr anchor="t"/>
          <a:lstStyle/>
          <a:p>
            <a:r>
              <a:rPr lang="en-US" altLang="zh-CN" dirty="0" smtClean="0">
                <a:latin typeface="Times New Roman" panose="02020603050405020304" pitchFamily="18" charset="0"/>
              </a:rPr>
              <a:t>6.1. 3 </a:t>
            </a:r>
            <a:r>
              <a:rPr lang="zh-CN" altLang="en-US" dirty="0" smtClean="0">
                <a:latin typeface="Times New Roman" panose="02020603050405020304" pitchFamily="18" charset="0"/>
              </a:rPr>
              <a:t>测试方法（</a:t>
            </a:r>
            <a:r>
              <a:rPr lang="en-US" altLang="zh-CN" dirty="0" smtClean="0">
                <a:latin typeface="Times New Roman" panose="02020603050405020304" pitchFamily="18" charset="0"/>
              </a:rPr>
              <a:t>p214</a:t>
            </a:r>
            <a:r>
              <a:rPr lang="zh-CN" altLang="en-US" dirty="0" smtClean="0">
                <a:latin typeface="Times New Roman" panose="02020603050405020304" pitchFamily="18" charset="0"/>
              </a:rPr>
              <a:t>）</a:t>
            </a:r>
            <a:r>
              <a:rPr lang="zh-CN" altLang="en-US" dirty="0" smtClean="0"/>
              <a:t> </a:t>
            </a:r>
            <a:endParaRPr lang="zh-CN" altLang="en-US" dirty="0" smtClean="0"/>
          </a:p>
        </p:txBody>
      </p:sp>
      <p:sp>
        <p:nvSpPr>
          <p:cNvPr id="22533" name="Text Box 3"/>
          <p:cNvSpPr txBox="1">
            <a:spLocks noChangeArrowheads="1"/>
          </p:cNvSpPr>
          <p:nvPr/>
        </p:nvSpPr>
        <p:spPr bwMode="auto">
          <a:xfrm>
            <a:off x="5822950" y="1916113"/>
            <a:ext cx="1752600" cy="368300"/>
          </a:xfrm>
          <a:prstGeom prst="rect">
            <a:avLst/>
          </a:prstGeom>
          <a:noFill/>
          <a:ln w="9525">
            <a:solidFill>
              <a:schemeClr val="tx1"/>
            </a:solidFill>
            <a:miter lim="800000"/>
          </a:ln>
          <a:effectLst/>
        </p:spPr>
        <p:txBody>
          <a:bodyPr>
            <a:spAutoFit/>
          </a:bodyPr>
          <a:lstStyle/>
          <a:p>
            <a:pPr>
              <a:spcBef>
                <a:spcPct val="50000"/>
              </a:spcBef>
            </a:pPr>
            <a:r>
              <a:rPr kumimoji="0" lang="zh-CN" altLang="en-US" sz="1800">
                <a:latin typeface="Arial" panose="020B0604020202020204" pitchFamily="34" charset="0"/>
              </a:rPr>
              <a:t>软件测试方法</a:t>
            </a:r>
            <a:endParaRPr kumimoji="0" lang="zh-CN" altLang="en-US" sz="1800">
              <a:latin typeface="Arial" panose="020B0604020202020204" pitchFamily="34" charset="0"/>
            </a:endParaRPr>
          </a:p>
        </p:txBody>
      </p:sp>
      <p:sp>
        <p:nvSpPr>
          <p:cNvPr id="22534" name="Text Box 4"/>
          <p:cNvSpPr txBox="1">
            <a:spLocks noChangeArrowheads="1"/>
          </p:cNvSpPr>
          <p:nvPr/>
        </p:nvSpPr>
        <p:spPr bwMode="auto">
          <a:xfrm>
            <a:off x="7464425" y="3284538"/>
            <a:ext cx="1752600" cy="368300"/>
          </a:xfrm>
          <a:prstGeom prst="rect">
            <a:avLst/>
          </a:prstGeom>
          <a:noFill/>
          <a:ln w="9525">
            <a:solidFill>
              <a:schemeClr val="tx1"/>
            </a:solidFill>
            <a:miter lim="800000"/>
          </a:ln>
          <a:effectLst/>
        </p:spPr>
        <p:txBody>
          <a:bodyPr>
            <a:spAutoFit/>
          </a:bodyPr>
          <a:lstStyle/>
          <a:p>
            <a:pPr>
              <a:spcBef>
                <a:spcPct val="50000"/>
              </a:spcBef>
            </a:pPr>
            <a:r>
              <a:rPr kumimoji="0" lang="zh-CN" altLang="en-US"/>
              <a:t>动态测试</a:t>
            </a:r>
            <a:endParaRPr kumimoji="0" lang="zh-CN" altLang="en-US"/>
          </a:p>
        </p:txBody>
      </p:sp>
      <p:sp>
        <p:nvSpPr>
          <p:cNvPr id="22535" name="Text Box 5"/>
          <p:cNvSpPr txBox="1">
            <a:spLocks noChangeArrowheads="1"/>
          </p:cNvSpPr>
          <p:nvPr/>
        </p:nvSpPr>
        <p:spPr bwMode="auto">
          <a:xfrm>
            <a:off x="2927350" y="3440113"/>
            <a:ext cx="1752600" cy="368300"/>
          </a:xfrm>
          <a:prstGeom prst="rect">
            <a:avLst/>
          </a:prstGeom>
          <a:noFill/>
          <a:ln w="9525">
            <a:solidFill>
              <a:schemeClr val="tx1"/>
            </a:solidFill>
            <a:miter lim="800000"/>
          </a:ln>
          <a:effectLst/>
        </p:spPr>
        <p:txBody>
          <a:bodyPr>
            <a:spAutoFit/>
          </a:bodyPr>
          <a:lstStyle/>
          <a:p>
            <a:pPr>
              <a:spcBef>
                <a:spcPct val="50000"/>
              </a:spcBef>
            </a:pPr>
            <a:r>
              <a:rPr kumimoji="0" lang="zh-CN" altLang="en-US"/>
              <a:t>静态测试</a:t>
            </a:r>
            <a:endParaRPr kumimoji="0" lang="zh-CN" altLang="en-US"/>
          </a:p>
        </p:txBody>
      </p:sp>
      <p:sp>
        <p:nvSpPr>
          <p:cNvPr id="22536" name="Line 6"/>
          <p:cNvSpPr>
            <a:spLocks noChangeShapeType="1"/>
          </p:cNvSpPr>
          <p:nvPr/>
        </p:nvSpPr>
        <p:spPr bwMode="auto">
          <a:xfrm flipV="1">
            <a:off x="3765550" y="2852738"/>
            <a:ext cx="4922838" cy="53975"/>
          </a:xfrm>
          <a:prstGeom prst="line">
            <a:avLst/>
          </a:prstGeom>
          <a:noFill/>
          <a:ln w="9525">
            <a:solidFill>
              <a:schemeClr val="tx1"/>
            </a:solidFill>
            <a:round/>
          </a:ln>
          <a:effectLst/>
        </p:spPr>
        <p:txBody>
          <a:bodyPr/>
          <a:lstStyle/>
          <a:p>
            <a:endParaRPr lang="zh-CN" altLang="en-US"/>
          </a:p>
        </p:txBody>
      </p:sp>
      <p:sp>
        <p:nvSpPr>
          <p:cNvPr id="22537" name="Line 7"/>
          <p:cNvSpPr>
            <a:spLocks noChangeShapeType="1"/>
          </p:cNvSpPr>
          <p:nvPr/>
        </p:nvSpPr>
        <p:spPr bwMode="auto">
          <a:xfrm>
            <a:off x="3765550" y="2906713"/>
            <a:ext cx="0" cy="533400"/>
          </a:xfrm>
          <a:prstGeom prst="line">
            <a:avLst/>
          </a:prstGeom>
          <a:noFill/>
          <a:ln w="9525">
            <a:solidFill>
              <a:schemeClr val="tx1"/>
            </a:solidFill>
            <a:round/>
            <a:tailEnd type="triangle" w="med" len="med"/>
          </a:ln>
          <a:effectLst/>
        </p:spPr>
        <p:txBody>
          <a:bodyPr/>
          <a:lstStyle/>
          <a:p>
            <a:endParaRPr lang="zh-CN" altLang="en-US"/>
          </a:p>
        </p:txBody>
      </p:sp>
      <p:sp>
        <p:nvSpPr>
          <p:cNvPr id="22538" name="Line 8"/>
          <p:cNvSpPr>
            <a:spLocks noChangeShapeType="1"/>
          </p:cNvSpPr>
          <p:nvPr/>
        </p:nvSpPr>
        <p:spPr bwMode="auto">
          <a:xfrm flipH="1">
            <a:off x="6600825" y="2906713"/>
            <a:ext cx="60325" cy="17462"/>
          </a:xfrm>
          <a:prstGeom prst="line">
            <a:avLst/>
          </a:prstGeom>
          <a:noFill/>
          <a:ln w="9525">
            <a:solidFill>
              <a:schemeClr val="tx1"/>
            </a:solidFill>
            <a:round/>
            <a:tailEnd type="triangle" w="med" len="med"/>
          </a:ln>
          <a:effectLst/>
        </p:spPr>
        <p:txBody>
          <a:bodyPr/>
          <a:lstStyle/>
          <a:p>
            <a:endParaRPr lang="zh-CN" altLang="en-US"/>
          </a:p>
        </p:txBody>
      </p:sp>
      <p:sp>
        <p:nvSpPr>
          <p:cNvPr id="22539" name="Line 9"/>
          <p:cNvSpPr>
            <a:spLocks noChangeShapeType="1"/>
          </p:cNvSpPr>
          <p:nvPr/>
        </p:nvSpPr>
        <p:spPr bwMode="auto">
          <a:xfrm>
            <a:off x="8688388" y="2852738"/>
            <a:ext cx="0" cy="533400"/>
          </a:xfrm>
          <a:prstGeom prst="line">
            <a:avLst/>
          </a:prstGeom>
          <a:noFill/>
          <a:ln w="9525">
            <a:solidFill>
              <a:schemeClr val="tx1"/>
            </a:solidFill>
            <a:round/>
            <a:tailEnd type="triangle" w="med" len="med"/>
          </a:ln>
          <a:effectLst/>
        </p:spPr>
        <p:txBody>
          <a:bodyPr/>
          <a:lstStyle/>
          <a:p>
            <a:endParaRPr lang="zh-CN" altLang="en-US"/>
          </a:p>
        </p:txBody>
      </p:sp>
      <p:sp>
        <p:nvSpPr>
          <p:cNvPr id="22540" name="Line 10"/>
          <p:cNvSpPr>
            <a:spLocks noChangeShapeType="1"/>
          </p:cNvSpPr>
          <p:nvPr/>
        </p:nvSpPr>
        <p:spPr bwMode="auto">
          <a:xfrm>
            <a:off x="6661150" y="2297113"/>
            <a:ext cx="0" cy="609600"/>
          </a:xfrm>
          <a:prstGeom prst="line">
            <a:avLst/>
          </a:prstGeom>
          <a:noFill/>
          <a:ln w="9525">
            <a:solidFill>
              <a:schemeClr val="tx1"/>
            </a:solidFill>
            <a:round/>
          </a:ln>
          <a:effectLst/>
        </p:spPr>
        <p:txBody>
          <a:bodyPr/>
          <a:lstStyle/>
          <a:p>
            <a:endParaRPr lang="zh-CN" altLang="en-US"/>
          </a:p>
        </p:txBody>
      </p:sp>
      <p:sp>
        <p:nvSpPr>
          <p:cNvPr id="22541" name="Text Box 11"/>
          <p:cNvSpPr txBox="1">
            <a:spLocks noChangeArrowheads="1"/>
          </p:cNvSpPr>
          <p:nvPr/>
        </p:nvSpPr>
        <p:spPr bwMode="auto">
          <a:xfrm>
            <a:off x="6190933" y="4868863"/>
            <a:ext cx="782955" cy="1371600"/>
          </a:xfrm>
          <a:prstGeom prst="rect">
            <a:avLst/>
          </a:prstGeom>
          <a:noFill/>
          <a:ln w="9525">
            <a:solidFill>
              <a:schemeClr val="tx1"/>
            </a:solidFill>
            <a:miter lim="800000"/>
          </a:ln>
          <a:effectLst/>
        </p:spPr>
        <p:txBody>
          <a:bodyPr vert="eaVert">
            <a:spAutoFit/>
          </a:bodyPr>
          <a:lstStyle/>
          <a:p>
            <a:pPr>
              <a:spcBef>
                <a:spcPct val="50000"/>
              </a:spcBef>
            </a:pPr>
            <a:r>
              <a:rPr kumimoji="0" lang="zh-CN" altLang="en-US"/>
              <a:t>黑盒测试</a:t>
            </a:r>
            <a:endParaRPr kumimoji="0" lang="zh-CN" altLang="en-US"/>
          </a:p>
          <a:p>
            <a:pPr>
              <a:spcBef>
                <a:spcPct val="50000"/>
              </a:spcBef>
            </a:pPr>
            <a:endParaRPr kumimoji="0" lang="en-US" altLang="zh-CN" sz="1400">
              <a:latin typeface="Arial" panose="020B0604020202020204" pitchFamily="34" charset="0"/>
            </a:endParaRPr>
          </a:p>
        </p:txBody>
      </p:sp>
      <p:sp>
        <p:nvSpPr>
          <p:cNvPr id="22542" name="Text Box 12"/>
          <p:cNvSpPr txBox="1">
            <a:spLocks noChangeArrowheads="1"/>
          </p:cNvSpPr>
          <p:nvPr/>
        </p:nvSpPr>
        <p:spPr bwMode="auto">
          <a:xfrm>
            <a:off x="7634923" y="4868863"/>
            <a:ext cx="459740" cy="1371600"/>
          </a:xfrm>
          <a:prstGeom prst="rect">
            <a:avLst/>
          </a:prstGeom>
          <a:noFill/>
          <a:ln w="9525">
            <a:solidFill>
              <a:schemeClr val="tx1"/>
            </a:solidFill>
            <a:miter lim="800000"/>
          </a:ln>
          <a:effectLst/>
        </p:spPr>
        <p:txBody>
          <a:bodyPr vert="eaVert">
            <a:spAutoFit/>
          </a:bodyPr>
          <a:lstStyle/>
          <a:p>
            <a:pPr>
              <a:spcBef>
                <a:spcPct val="50000"/>
              </a:spcBef>
            </a:pPr>
            <a:r>
              <a:rPr kumimoji="0" lang="zh-CN" altLang="en-US"/>
              <a:t>白盒测试</a:t>
            </a:r>
            <a:endParaRPr kumimoji="0" lang="zh-CN" altLang="en-US"/>
          </a:p>
        </p:txBody>
      </p:sp>
      <p:sp>
        <p:nvSpPr>
          <p:cNvPr id="22543" name="Line 13"/>
          <p:cNvSpPr>
            <a:spLocks noChangeShapeType="1"/>
          </p:cNvSpPr>
          <p:nvPr/>
        </p:nvSpPr>
        <p:spPr bwMode="auto">
          <a:xfrm>
            <a:off x="6527800" y="4508500"/>
            <a:ext cx="2519363" cy="0"/>
          </a:xfrm>
          <a:prstGeom prst="line">
            <a:avLst/>
          </a:prstGeom>
          <a:noFill/>
          <a:ln w="9525">
            <a:solidFill>
              <a:schemeClr val="tx1"/>
            </a:solidFill>
            <a:round/>
          </a:ln>
          <a:effectLst/>
        </p:spPr>
        <p:txBody>
          <a:bodyPr/>
          <a:lstStyle/>
          <a:p>
            <a:endParaRPr lang="zh-CN" altLang="en-US"/>
          </a:p>
        </p:txBody>
      </p:sp>
      <p:sp>
        <p:nvSpPr>
          <p:cNvPr id="22544" name="Line 14"/>
          <p:cNvSpPr>
            <a:spLocks noChangeShapeType="1"/>
          </p:cNvSpPr>
          <p:nvPr/>
        </p:nvSpPr>
        <p:spPr bwMode="auto">
          <a:xfrm>
            <a:off x="7824788" y="3716338"/>
            <a:ext cx="0" cy="1225550"/>
          </a:xfrm>
          <a:prstGeom prst="line">
            <a:avLst/>
          </a:prstGeom>
          <a:noFill/>
          <a:ln w="9525">
            <a:solidFill>
              <a:schemeClr val="tx1"/>
            </a:solidFill>
            <a:round/>
            <a:tailEnd type="triangle" w="med" len="med"/>
          </a:ln>
          <a:effectLst/>
        </p:spPr>
        <p:txBody>
          <a:bodyPr/>
          <a:lstStyle/>
          <a:p>
            <a:endParaRPr lang="zh-CN" altLang="en-US"/>
          </a:p>
        </p:txBody>
      </p:sp>
      <p:sp>
        <p:nvSpPr>
          <p:cNvPr id="22545" name="Line 15"/>
          <p:cNvSpPr>
            <a:spLocks noChangeShapeType="1"/>
          </p:cNvSpPr>
          <p:nvPr/>
        </p:nvSpPr>
        <p:spPr bwMode="auto">
          <a:xfrm>
            <a:off x="9048750" y="4508500"/>
            <a:ext cx="0" cy="381000"/>
          </a:xfrm>
          <a:prstGeom prst="line">
            <a:avLst/>
          </a:prstGeom>
          <a:noFill/>
          <a:ln w="9525">
            <a:solidFill>
              <a:schemeClr val="tx1"/>
            </a:solidFill>
            <a:round/>
            <a:tailEnd type="triangle" w="med" len="med"/>
          </a:ln>
          <a:effectLst/>
        </p:spPr>
        <p:txBody>
          <a:bodyPr/>
          <a:lstStyle/>
          <a:p>
            <a:endParaRPr lang="zh-CN" altLang="en-US"/>
          </a:p>
        </p:txBody>
      </p:sp>
      <p:sp>
        <p:nvSpPr>
          <p:cNvPr id="818192" name="AutoShape 16"/>
          <p:cNvSpPr>
            <a:spLocks noChangeArrowheads="1"/>
          </p:cNvSpPr>
          <p:nvPr/>
        </p:nvSpPr>
        <p:spPr bwMode="auto">
          <a:xfrm>
            <a:off x="2855913" y="4868863"/>
            <a:ext cx="2447925" cy="1528762"/>
          </a:xfrm>
          <a:prstGeom prst="wedgeRoundRectCallout">
            <a:avLst>
              <a:gd name="adj1" fmla="val 82685"/>
              <a:gd name="adj2" fmla="val -23106"/>
              <a:gd name="adj3" fmla="val 16667"/>
            </a:avLst>
          </a:prstGeom>
          <a:solidFill>
            <a:srgbClr val="FFFF99"/>
          </a:solidFill>
          <a:ln w="9525">
            <a:solidFill>
              <a:schemeClr val="tx1"/>
            </a:solidFill>
            <a:miter lim="800000"/>
          </a:ln>
          <a:effectLst/>
        </p:spPr>
        <p:txBody>
          <a:bodyPr/>
          <a:lstStyle/>
          <a:p>
            <a:r>
              <a:rPr kumimoji="0" lang="zh-CN" altLang="en-US" sz="1800">
                <a:latin typeface="Arial" panose="020B0604020202020204" pitchFamily="34" charset="0"/>
              </a:rPr>
              <a:t>在不知道程序内部结构，只知道程序规格的情况下采用的测试技术或策略。</a:t>
            </a:r>
            <a:endParaRPr kumimoji="0" lang="zh-CN" altLang="en-US" sz="1800">
              <a:latin typeface="Arial" panose="020B0604020202020204" pitchFamily="34" charset="0"/>
            </a:endParaRPr>
          </a:p>
        </p:txBody>
      </p:sp>
      <p:sp>
        <p:nvSpPr>
          <p:cNvPr id="818193" name="AutoShape 17"/>
          <p:cNvSpPr>
            <a:spLocks noChangeArrowheads="1"/>
          </p:cNvSpPr>
          <p:nvPr/>
        </p:nvSpPr>
        <p:spPr bwMode="auto">
          <a:xfrm>
            <a:off x="5087938" y="2924175"/>
            <a:ext cx="1944687" cy="1223963"/>
          </a:xfrm>
          <a:prstGeom prst="wedgeRoundRectCallout">
            <a:avLst>
              <a:gd name="adj1" fmla="val 80366"/>
              <a:gd name="adj2" fmla="val 105255"/>
              <a:gd name="adj3" fmla="val 16667"/>
            </a:avLst>
          </a:prstGeom>
          <a:solidFill>
            <a:srgbClr val="FFFF99"/>
          </a:solidFill>
          <a:ln w="9525">
            <a:solidFill>
              <a:schemeClr val="tx1"/>
            </a:solidFill>
            <a:miter lim="800000"/>
          </a:ln>
          <a:effectLst/>
        </p:spPr>
        <p:txBody>
          <a:bodyPr/>
          <a:lstStyle/>
          <a:p>
            <a:r>
              <a:rPr kumimoji="0" lang="zh-CN" altLang="en-US" sz="1800">
                <a:latin typeface="Arial" panose="020B0604020202020204" pitchFamily="34" charset="0"/>
              </a:rPr>
              <a:t>在知道程序内部结构的情况下采用的测试技术或策略。</a:t>
            </a:r>
            <a:endParaRPr kumimoji="0" lang="zh-CN" altLang="en-US" sz="1800">
              <a:latin typeface="Arial" panose="020B0604020202020204" pitchFamily="34" charset="0"/>
            </a:endParaRPr>
          </a:p>
        </p:txBody>
      </p:sp>
      <p:sp>
        <p:nvSpPr>
          <p:cNvPr id="818194" name="AutoShape 18"/>
          <p:cNvSpPr>
            <a:spLocks noChangeArrowheads="1"/>
          </p:cNvSpPr>
          <p:nvPr/>
        </p:nvSpPr>
        <p:spPr bwMode="auto">
          <a:xfrm>
            <a:off x="8723313" y="5634038"/>
            <a:ext cx="1944687" cy="1223962"/>
          </a:xfrm>
          <a:prstGeom prst="wedgeRoundRectCallout">
            <a:avLst>
              <a:gd name="adj1" fmla="val -39386"/>
              <a:gd name="adj2" fmla="val -77211"/>
              <a:gd name="adj3" fmla="val 16667"/>
            </a:avLst>
          </a:prstGeom>
          <a:solidFill>
            <a:srgbClr val="FFFF99"/>
          </a:solidFill>
          <a:ln w="9525">
            <a:solidFill>
              <a:schemeClr val="tx1"/>
            </a:solidFill>
            <a:miter lim="800000"/>
          </a:ln>
          <a:effectLst/>
        </p:spPr>
        <p:txBody>
          <a:bodyPr/>
          <a:lstStyle/>
          <a:p>
            <a:r>
              <a:rPr kumimoji="0" lang="zh-CN" altLang="en-US" sz="1800" dirty="0">
                <a:latin typeface="Arial" panose="020B0604020202020204" pitchFamily="34" charset="0"/>
              </a:rPr>
              <a:t>黑盒测试方法和白盒测试方法综合的策略。</a:t>
            </a:r>
            <a:endParaRPr kumimoji="0" lang="zh-CN" altLang="en-US" sz="1800" dirty="0">
              <a:latin typeface="Arial" panose="020B0604020202020204" pitchFamily="34" charset="0"/>
            </a:endParaRPr>
          </a:p>
        </p:txBody>
      </p:sp>
      <p:sp>
        <p:nvSpPr>
          <p:cNvPr id="818195" name="AutoShape 19"/>
          <p:cNvSpPr>
            <a:spLocks noChangeArrowheads="1"/>
          </p:cNvSpPr>
          <p:nvPr/>
        </p:nvSpPr>
        <p:spPr bwMode="auto">
          <a:xfrm>
            <a:off x="1847850" y="1484313"/>
            <a:ext cx="3527425" cy="1223962"/>
          </a:xfrm>
          <a:prstGeom prst="wedgeRoundRectCallout">
            <a:avLst>
              <a:gd name="adj1" fmla="val -9046"/>
              <a:gd name="adj2" fmla="val 111606"/>
              <a:gd name="adj3" fmla="val 16667"/>
            </a:avLst>
          </a:prstGeom>
          <a:solidFill>
            <a:srgbClr val="FFFF99"/>
          </a:solidFill>
          <a:ln w="9525">
            <a:solidFill>
              <a:schemeClr val="tx1"/>
            </a:solidFill>
            <a:miter lim="800000"/>
          </a:ln>
          <a:effectLst/>
        </p:spPr>
        <p:txBody>
          <a:bodyPr/>
          <a:lstStyle/>
          <a:p>
            <a:r>
              <a:rPr kumimoji="0" lang="zh-CN" altLang="en-US" sz="1800">
                <a:latin typeface="Arial" panose="020B0604020202020204" pitchFamily="34" charset="0"/>
              </a:rPr>
              <a:t>不实际运行程序，而是通过检查和阅读等手段来发现错误并评估代码质量的软件测试技术。也称为静态分析技术。</a:t>
            </a:r>
            <a:endParaRPr kumimoji="0" lang="zh-CN" altLang="en-US" sz="1800">
              <a:latin typeface="Arial" panose="020B0604020202020204" pitchFamily="34" charset="0"/>
            </a:endParaRPr>
          </a:p>
        </p:txBody>
      </p:sp>
      <p:sp>
        <p:nvSpPr>
          <p:cNvPr id="818196" name="AutoShape 20"/>
          <p:cNvSpPr>
            <a:spLocks noChangeArrowheads="1"/>
          </p:cNvSpPr>
          <p:nvPr/>
        </p:nvSpPr>
        <p:spPr bwMode="auto">
          <a:xfrm>
            <a:off x="8221663" y="1412875"/>
            <a:ext cx="2446337" cy="1223963"/>
          </a:xfrm>
          <a:prstGeom prst="wedgeRoundRectCallout">
            <a:avLst>
              <a:gd name="adj1" fmla="val -38708"/>
              <a:gd name="adj2" fmla="val 100324"/>
              <a:gd name="adj3" fmla="val 16667"/>
            </a:avLst>
          </a:prstGeom>
          <a:solidFill>
            <a:srgbClr val="FFFF99"/>
          </a:solidFill>
          <a:ln w="9525">
            <a:solidFill>
              <a:schemeClr val="tx1"/>
            </a:solidFill>
            <a:miter lim="800000"/>
          </a:ln>
          <a:effectLst/>
        </p:spPr>
        <p:txBody>
          <a:bodyPr/>
          <a:lstStyle/>
          <a:p>
            <a:r>
              <a:rPr kumimoji="0" lang="zh-CN" altLang="en-US" sz="1800">
                <a:latin typeface="Arial" panose="020B0604020202020204" pitchFamily="34" charset="0"/>
              </a:rPr>
              <a:t>实际运行程序，并通过观察程序运行的实际结果来发现错误的软件测试技术。</a:t>
            </a:r>
            <a:endParaRPr kumimoji="0" lang="zh-CN" altLang="en-US" sz="1800">
              <a:latin typeface="Arial" panose="020B0604020202020204" pitchFamily="34" charset="0"/>
            </a:endParaRPr>
          </a:p>
        </p:txBody>
      </p:sp>
      <p:sp>
        <p:nvSpPr>
          <p:cNvPr id="22551" name="Text Box 21"/>
          <p:cNvSpPr txBox="1">
            <a:spLocks noChangeArrowheads="1"/>
          </p:cNvSpPr>
          <p:nvPr/>
        </p:nvSpPr>
        <p:spPr bwMode="auto">
          <a:xfrm>
            <a:off x="7634923" y="4868863"/>
            <a:ext cx="459740" cy="1371600"/>
          </a:xfrm>
          <a:prstGeom prst="rect">
            <a:avLst/>
          </a:prstGeom>
          <a:noFill/>
          <a:ln w="9525">
            <a:solidFill>
              <a:schemeClr val="tx1"/>
            </a:solidFill>
            <a:miter lim="800000"/>
          </a:ln>
          <a:effectLst/>
        </p:spPr>
        <p:txBody>
          <a:bodyPr vert="eaVert">
            <a:spAutoFit/>
          </a:bodyPr>
          <a:lstStyle/>
          <a:p>
            <a:pPr>
              <a:spcBef>
                <a:spcPct val="50000"/>
              </a:spcBef>
            </a:pPr>
            <a:r>
              <a:rPr kumimoji="0" lang="zh-CN" altLang="en-US"/>
              <a:t>白盒测试</a:t>
            </a:r>
            <a:endParaRPr kumimoji="0" lang="zh-CN" altLang="en-US"/>
          </a:p>
        </p:txBody>
      </p:sp>
      <p:sp>
        <p:nvSpPr>
          <p:cNvPr id="22552" name="Text Box 22"/>
          <p:cNvSpPr txBox="1">
            <a:spLocks noChangeArrowheads="1"/>
          </p:cNvSpPr>
          <p:nvPr/>
        </p:nvSpPr>
        <p:spPr bwMode="auto">
          <a:xfrm>
            <a:off x="8716010" y="4868863"/>
            <a:ext cx="459740" cy="1371600"/>
          </a:xfrm>
          <a:prstGeom prst="rect">
            <a:avLst/>
          </a:prstGeom>
          <a:noFill/>
          <a:ln w="9525">
            <a:solidFill>
              <a:schemeClr val="tx1"/>
            </a:solidFill>
            <a:miter lim="800000"/>
          </a:ln>
          <a:effectLst/>
        </p:spPr>
        <p:txBody>
          <a:bodyPr vert="eaVert">
            <a:spAutoFit/>
          </a:bodyPr>
          <a:lstStyle/>
          <a:p>
            <a:pPr>
              <a:spcBef>
                <a:spcPct val="50000"/>
              </a:spcBef>
            </a:pPr>
            <a:r>
              <a:rPr kumimoji="0" lang="zh-CN" altLang="en-US"/>
              <a:t>灰盒测试</a:t>
            </a:r>
            <a:endParaRPr kumimoji="0" lang="zh-CN" altLang="en-US"/>
          </a:p>
        </p:txBody>
      </p:sp>
      <p:sp>
        <p:nvSpPr>
          <p:cNvPr id="22553" name="Line 23"/>
          <p:cNvSpPr>
            <a:spLocks noChangeShapeType="1"/>
          </p:cNvSpPr>
          <p:nvPr/>
        </p:nvSpPr>
        <p:spPr bwMode="auto">
          <a:xfrm>
            <a:off x="6527800" y="4508500"/>
            <a:ext cx="0" cy="381000"/>
          </a:xfrm>
          <a:prstGeom prst="line">
            <a:avLst/>
          </a:prstGeom>
          <a:noFill/>
          <a:ln w="9525">
            <a:solidFill>
              <a:schemeClr val="tx1"/>
            </a:solidFill>
            <a:round/>
            <a:tailEnd type="triangle" w="med" len="med"/>
          </a:ln>
          <a:effec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8195"/>
                                        </p:tgtEl>
                                        <p:attrNameLst>
                                          <p:attrName>style.visibility</p:attrName>
                                        </p:attrNameLst>
                                      </p:cBhvr>
                                      <p:to>
                                        <p:strVal val="visible"/>
                                      </p:to>
                                    </p:set>
                                    <p:animEffect transition="in" filter="blinds(horizontal)">
                                      <p:cBhvr>
                                        <p:cTn id="7" dur="500"/>
                                        <p:tgtEl>
                                          <p:spTgt spid="8181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8196"/>
                                        </p:tgtEl>
                                        <p:attrNameLst>
                                          <p:attrName>style.visibility</p:attrName>
                                        </p:attrNameLst>
                                      </p:cBhvr>
                                      <p:to>
                                        <p:strVal val="visible"/>
                                      </p:to>
                                    </p:set>
                                    <p:animEffect transition="in" filter="blinds(horizontal)">
                                      <p:cBhvr>
                                        <p:cTn id="12" dur="500"/>
                                        <p:tgtEl>
                                          <p:spTgt spid="8181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8192"/>
                                        </p:tgtEl>
                                        <p:attrNameLst>
                                          <p:attrName>style.visibility</p:attrName>
                                        </p:attrNameLst>
                                      </p:cBhvr>
                                      <p:to>
                                        <p:strVal val="visible"/>
                                      </p:to>
                                    </p:set>
                                    <p:animEffect transition="in" filter="blinds(horizontal)">
                                      <p:cBhvr>
                                        <p:cTn id="17" dur="500"/>
                                        <p:tgtEl>
                                          <p:spTgt spid="81819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8193"/>
                                        </p:tgtEl>
                                        <p:attrNameLst>
                                          <p:attrName>style.visibility</p:attrName>
                                        </p:attrNameLst>
                                      </p:cBhvr>
                                      <p:to>
                                        <p:strVal val="visible"/>
                                      </p:to>
                                    </p:set>
                                    <p:animEffect transition="in" filter="blinds(horizontal)">
                                      <p:cBhvr>
                                        <p:cTn id="22" dur="500"/>
                                        <p:tgtEl>
                                          <p:spTgt spid="8181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8194"/>
                                        </p:tgtEl>
                                        <p:attrNameLst>
                                          <p:attrName>style.visibility</p:attrName>
                                        </p:attrNameLst>
                                      </p:cBhvr>
                                      <p:to>
                                        <p:strVal val="visible"/>
                                      </p:to>
                                    </p:set>
                                    <p:animEffect transition="in" filter="blinds(horizontal)">
                                      <p:cBhvr>
                                        <p:cTn id="27" dur="500"/>
                                        <p:tgtEl>
                                          <p:spTgt spid="81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92" grpId="0" bldLvl="0" animBg="1" autoUpdateAnimBg="0"/>
      <p:bldP spid="818193" grpId="0" bldLvl="0" animBg="1" autoUpdateAnimBg="0"/>
      <p:bldP spid="818194" grpId="0" bldLvl="0" animBg="1" autoUpdateAnimBg="0"/>
      <p:bldP spid="818195" grpId="0" bldLvl="0" animBg="1" autoUpdateAnimBg="0"/>
      <p:bldP spid="818196" grpId="0" bldLvl="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815975" y="210820"/>
            <a:ext cx="9474200" cy="990600"/>
          </a:xfrm>
          <a:noFill/>
        </p:spPr>
        <p:txBody>
          <a:bodyPr anchor="t"/>
          <a:lstStyle/>
          <a:p>
            <a:r>
              <a:rPr lang="en-US" altLang="zh-CN">
                <a:sym typeface="+mn-ea"/>
              </a:rPr>
              <a:t>6.5 </a:t>
            </a:r>
            <a:r>
              <a:rPr lang="zh-CN" altLang="en-US">
                <a:sym typeface="+mn-ea"/>
              </a:rPr>
              <a:t>测试策略</a:t>
            </a:r>
            <a:br>
              <a:rPr lang="zh-CN" altLang="en-US">
                <a:sym typeface="+mn-ea"/>
              </a:rPr>
            </a:br>
            <a:r>
              <a:rPr lang="zh-CN" altLang="en-US">
                <a:sym typeface="+mn-ea"/>
              </a:rPr>
              <a:t>                         </a:t>
            </a:r>
            <a:br>
              <a:rPr lang="zh-CN" altLang="en-US">
                <a:sym typeface="+mn-ea"/>
              </a:rPr>
            </a:br>
            <a:r>
              <a:rPr lang="zh-CN" altLang="en-US">
                <a:sym typeface="+mn-ea"/>
              </a:rPr>
              <a:t>                       </a:t>
            </a:r>
            <a:r>
              <a:rPr lang="zh-CN" altLang="en-US" sz="3200" b="1" smtClean="0"/>
              <a:t>软件测试</a:t>
            </a:r>
            <a:r>
              <a:rPr lang="en-US" altLang="zh-CN" sz="3200" b="1" smtClean="0"/>
              <a:t>V</a:t>
            </a:r>
            <a:r>
              <a:rPr lang="zh-CN" altLang="en-US" sz="3200" b="1" smtClean="0"/>
              <a:t>模型</a:t>
            </a:r>
            <a:endParaRPr lang="zh-CN" altLang="en-US" sz="3200" b="1" smtClean="0"/>
          </a:p>
        </p:txBody>
      </p:sp>
      <p:pic>
        <p:nvPicPr>
          <p:cNvPr id="15365" name="Picture 3"/>
          <p:cNvPicPr>
            <a:picLocks noChangeAspect="1" noChangeArrowheads="1"/>
          </p:cNvPicPr>
          <p:nvPr/>
        </p:nvPicPr>
        <p:blipFill>
          <a:blip r:embed="rId1"/>
          <a:srcRect/>
          <a:stretch>
            <a:fillRect/>
          </a:stretch>
        </p:blipFill>
        <p:spPr bwMode="auto">
          <a:xfrm>
            <a:off x="3345180" y="1934845"/>
            <a:ext cx="7225665" cy="494093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020445" y="647700"/>
            <a:ext cx="8229600" cy="1371600"/>
          </a:xfrm>
        </p:spPr>
        <p:txBody>
          <a:bodyPr anchor="t"/>
          <a:lstStyle/>
          <a:p>
            <a:r>
              <a:rPr lang="zh-CN" altLang="en-US" sz="3600" b="1" dirty="0" smtClean="0"/>
              <a:t>测试的级别</a:t>
            </a:r>
            <a:endParaRPr lang="zh-CN" altLang="en-US" sz="3600" b="1" dirty="0" smtClean="0"/>
          </a:p>
        </p:txBody>
      </p:sp>
      <p:grpSp>
        <p:nvGrpSpPr>
          <p:cNvPr id="2" name="Group 3"/>
          <p:cNvGrpSpPr/>
          <p:nvPr/>
        </p:nvGrpSpPr>
        <p:grpSpPr bwMode="auto">
          <a:xfrm>
            <a:off x="2095472" y="2087232"/>
            <a:ext cx="8248678" cy="4394213"/>
            <a:chOff x="203" y="1715"/>
            <a:chExt cx="5353" cy="2078"/>
          </a:xfrm>
        </p:grpSpPr>
        <p:sp>
          <p:nvSpPr>
            <p:cNvPr id="16392" name="Text Box 4"/>
            <p:cNvSpPr txBox="1">
              <a:spLocks noChangeArrowheads="1"/>
            </p:cNvSpPr>
            <p:nvPr/>
          </p:nvSpPr>
          <p:spPr bwMode="auto">
            <a:xfrm>
              <a:off x="545" y="2342"/>
              <a:ext cx="1056" cy="283"/>
            </a:xfrm>
            <a:prstGeom prst="rect">
              <a:avLst/>
            </a:prstGeom>
            <a:noFill/>
            <a:ln w="9525">
              <a:solidFill>
                <a:schemeClr val="tx1"/>
              </a:solidFill>
              <a:miter lim="800000"/>
            </a:ln>
            <a:effectLst/>
          </p:spPr>
          <p:txBody>
            <a:bodyPr wrap="none" lIns="0" tIns="0" rIns="0" anchor="ctr" anchorCtr="1"/>
            <a:lstStyle/>
            <a:p>
              <a:pPr>
                <a:spcBef>
                  <a:spcPct val="50000"/>
                </a:spcBef>
                <a:buClr>
                  <a:srgbClr val="FAF400"/>
                </a:buClr>
              </a:pPr>
              <a:r>
                <a:rPr lang="zh-CN" altLang="en-US">
                  <a:latin typeface="楷体_GB2312" pitchFamily="49" charset="-122"/>
                  <a:ea typeface="楷体_GB2312" pitchFamily="49" charset="-122"/>
                </a:rPr>
                <a:t>概要设计</a:t>
              </a:r>
              <a:endParaRPr lang="zh-CN" altLang="en-US">
                <a:latin typeface="楷体_GB2312" pitchFamily="49" charset="-122"/>
                <a:ea typeface="楷体_GB2312" pitchFamily="49" charset="-122"/>
              </a:endParaRPr>
            </a:p>
          </p:txBody>
        </p:sp>
        <p:sp>
          <p:nvSpPr>
            <p:cNvPr id="16393" name="Text Box 5"/>
            <p:cNvSpPr txBox="1">
              <a:spLocks noChangeArrowheads="1"/>
            </p:cNvSpPr>
            <p:nvPr/>
          </p:nvSpPr>
          <p:spPr bwMode="auto">
            <a:xfrm>
              <a:off x="929" y="2942"/>
              <a:ext cx="1200" cy="294"/>
            </a:xfrm>
            <a:prstGeom prst="rect">
              <a:avLst/>
            </a:prstGeom>
            <a:noFill/>
            <a:ln w="9525">
              <a:solidFill>
                <a:schemeClr val="tx1"/>
              </a:solidFill>
              <a:miter lim="800000"/>
            </a:ln>
            <a:effectLst/>
          </p:spPr>
          <p:txBody>
            <a:bodyPr wrap="none" lIns="0" tIns="0" rIns="0" bIns="0" anchor="ctr" anchorCtr="1"/>
            <a:lstStyle/>
            <a:p>
              <a:pPr>
                <a:spcBef>
                  <a:spcPct val="50000"/>
                </a:spcBef>
                <a:buClr>
                  <a:srgbClr val="FAF400"/>
                </a:buClr>
              </a:pPr>
              <a:r>
                <a:rPr lang="zh-CN" altLang="en-US" dirty="0">
                  <a:latin typeface="楷体_GB2312" pitchFamily="49" charset="-122"/>
                  <a:ea typeface="楷体_GB2312" pitchFamily="49" charset="-122"/>
                </a:rPr>
                <a:t>详细设计</a:t>
              </a:r>
              <a:endParaRPr lang="zh-CN" altLang="en-US" dirty="0">
                <a:latin typeface="楷体_GB2312" pitchFamily="49" charset="-122"/>
                <a:ea typeface="楷体_GB2312" pitchFamily="49" charset="-122"/>
              </a:endParaRPr>
            </a:p>
          </p:txBody>
        </p:sp>
        <p:sp>
          <p:nvSpPr>
            <p:cNvPr id="16394" name="Text Box 6"/>
            <p:cNvSpPr txBox="1">
              <a:spLocks noChangeArrowheads="1"/>
            </p:cNvSpPr>
            <p:nvPr/>
          </p:nvSpPr>
          <p:spPr bwMode="auto">
            <a:xfrm>
              <a:off x="1457" y="3470"/>
              <a:ext cx="1200" cy="294"/>
            </a:xfrm>
            <a:prstGeom prst="rect">
              <a:avLst/>
            </a:prstGeom>
            <a:noFill/>
            <a:ln w="9525">
              <a:solidFill>
                <a:schemeClr val="tx1"/>
              </a:solidFill>
              <a:miter lim="800000"/>
            </a:ln>
            <a:effectLst/>
          </p:spPr>
          <p:txBody>
            <a:bodyPr wrap="none" lIns="0" tIns="0" rIns="0" bIns="0" anchor="ctr" anchorCtr="1"/>
            <a:lstStyle/>
            <a:p>
              <a:pPr>
                <a:spcBef>
                  <a:spcPct val="50000"/>
                </a:spcBef>
                <a:buClr>
                  <a:srgbClr val="FAF400"/>
                </a:buClr>
              </a:pPr>
              <a:r>
                <a:rPr lang="zh-CN" altLang="en-US">
                  <a:latin typeface="楷体_GB2312" pitchFamily="49" charset="-122"/>
                  <a:ea typeface="楷体_GB2312" pitchFamily="49" charset="-122"/>
                </a:rPr>
                <a:t>编码</a:t>
              </a:r>
              <a:endParaRPr lang="zh-CN" altLang="en-US">
                <a:latin typeface="楷体_GB2312" pitchFamily="49" charset="-122"/>
                <a:ea typeface="楷体_GB2312" pitchFamily="49" charset="-122"/>
              </a:endParaRPr>
            </a:p>
          </p:txBody>
        </p:sp>
        <p:sp>
          <p:nvSpPr>
            <p:cNvPr id="16395" name="Line 7"/>
            <p:cNvSpPr>
              <a:spLocks noChangeShapeType="1"/>
            </p:cNvSpPr>
            <p:nvPr/>
          </p:nvSpPr>
          <p:spPr bwMode="auto">
            <a:xfrm>
              <a:off x="1601" y="2414"/>
              <a:ext cx="2256" cy="174"/>
            </a:xfrm>
            <a:prstGeom prst="line">
              <a:avLst/>
            </a:prstGeom>
            <a:noFill/>
            <a:ln w="9525">
              <a:solidFill>
                <a:schemeClr val="tx1"/>
              </a:solidFill>
              <a:prstDash val="dash"/>
              <a:round/>
              <a:headEnd type="triangle" w="med" len="med"/>
            </a:ln>
            <a:effectLst/>
          </p:spPr>
          <p:txBody>
            <a:bodyPr>
              <a:spAutoFit/>
            </a:bodyPr>
            <a:lstStyle/>
            <a:p>
              <a:endParaRPr lang="zh-CN" altLang="en-US"/>
            </a:p>
          </p:txBody>
        </p:sp>
        <p:sp>
          <p:nvSpPr>
            <p:cNvPr id="16396" name="Line 8"/>
            <p:cNvSpPr>
              <a:spLocks noChangeShapeType="1"/>
            </p:cNvSpPr>
            <p:nvPr/>
          </p:nvSpPr>
          <p:spPr bwMode="auto">
            <a:xfrm>
              <a:off x="1121" y="2606"/>
              <a:ext cx="0" cy="174"/>
            </a:xfrm>
            <a:prstGeom prst="line">
              <a:avLst/>
            </a:prstGeom>
            <a:noFill/>
            <a:ln w="9525">
              <a:solidFill>
                <a:schemeClr val="tx1"/>
              </a:solidFill>
              <a:round/>
              <a:tailEnd type="triangle" w="med" len="med"/>
            </a:ln>
            <a:effectLst/>
          </p:spPr>
          <p:txBody>
            <a:bodyPr>
              <a:spAutoFit/>
            </a:bodyPr>
            <a:lstStyle/>
            <a:p>
              <a:endParaRPr lang="zh-CN" altLang="en-US"/>
            </a:p>
          </p:txBody>
        </p:sp>
        <p:sp>
          <p:nvSpPr>
            <p:cNvPr id="16397" name="Line 9"/>
            <p:cNvSpPr>
              <a:spLocks noChangeShapeType="1"/>
            </p:cNvSpPr>
            <p:nvPr/>
          </p:nvSpPr>
          <p:spPr bwMode="auto">
            <a:xfrm>
              <a:off x="1601" y="3230"/>
              <a:ext cx="0" cy="174"/>
            </a:xfrm>
            <a:prstGeom prst="line">
              <a:avLst/>
            </a:prstGeom>
            <a:noFill/>
            <a:ln w="9525">
              <a:solidFill>
                <a:schemeClr val="tx1"/>
              </a:solidFill>
              <a:round/>
              <a:tailEnd type="triangle" w="med" len="med"/>
            </a:ln>
            <a:effectLst/>
          </p:spPr>
          <p:txBody>
            <a:bodyPr>
              <a:spAutoFit/>
            </a:bodyPr>
            <a:lstStyle/>
            <a:p>
              <a:endParaRPr lang="zh-CN" altLang="en-US"/>
            </a:p>
          </p:txBody>
        </p:sp>
        <p:sp>
          <p:nvSpPr>
            <p:cNvPr id="16398" name="Text Box 10"/>
            <p:cNvSpPr txBox="1">
              <a:spLocks noChangeArrowheads="1"/>
            </p:cNvSpPr>
            <p:nvPr/>
          </p:nvSpPr>
          <p:spPr bwMode="auto">
            <a:xfrm>
              <a:off x="3857" y="2318"/>
              <a:ext cx="1200" cy="294"/>
            </a:xfrm>
            <a:prstGeom prst="rect">
              <a:avLst/>
            </a:prstGeom>
            <a:noFill/>
            <a:ln w="9525">
              <a:solidFill>
                <a:schemeClr val="tx1"/>
              </a:solidFill>
              <a:miter lim="800000"/>
            </a:ln>
            <a:effectLst/>
          </p:spPr>
          <p:txBody>
            <a:bodyPr wrap="none" lIns="0" tIns="0" rIns="0" bIns="0" anchor="ctr" anchorCtr="1"/>
            <a:lstStyle/>
            <a:p>
              <a:pPr>
                <a:spcBef>
                  <a:spcPct val="50000"/>
                </a:spcBef>
                <a:buClr>
                  <a:srgbClr val="FAF400"/>
                </a:buClr>
              </a:pPr>
              <a:r>
                <a:rPr lang="zh-CN" altLang="en-US" dirty="0">
                  <a:solidFill>
                    <a:srgbClr val="0000FF"/>
                  </a:solidFill>
                  <a:latin typeface="楷体_GB2312" pitchFamily="49" charset="-122"/>
                  <a:ea typeface="楷体_GB2312" pitchFamily="49" charset="-122"/>
                </a:rPr>
                <a:t>集成测试</a:t>
              </a:r>
              <a:endParaRPr lang="zh-CN" altLang="en-US" dirty="0">
                <a:solidFill>
                  <a:srgbClr val="0000FF"/>
                </a:solidFill>
                <a:latin typeface="楷体_GB2312" pitchFamily="49" charset="-122"/>
                <a:ea typeface="楷体_GB2312" pitchFamily="49" charset="-122"/>
              </a:endParaRPr>
            </a:p>
          </p:txBody>
        </p:sp>
        <p:sp>
          <p:nvSpPr>
            <p:cNvPr id="16399" name="Text Box 11"/>
            <p:cNvSpPr txBox="1">
              <a:spLocks noChangeArrowheads="1"/>
            </p:cNvSpPr>
            <p:nvPr/>
          </p:nvSpPr>
          <p:spPr bwMode="auto">
            <a:xfrm>
              <a:off x="3521" y="2894"/>
              <a:ext cx="1200" cy="294"/>
            </a:xfrm>
            <a:prstGeom prst="rect">
              <a:avLst/>
            </a:prstGeom>
            <a:noFill/>
            <a:ln w="9525">
              <a:solidFill>
                <a:schemeClr val="tx1"/>
              </a:solidFill>
              <a:miter lim="800000"/>
            </a:ln>
            <a:effectLst/>
          </p:spPr>
          <p:txBody>
            <a:bodyPr wrap="none" lIns="0" tIns="0" rIns="0" bIns="0" anchor="ctr" anchorCtr="1"/>
            <a:lstStyle/>
            <a:p>
              <a:pPr>
                <a:spcBef>
                  <a:spcPct val="50000"/>
                </a:spcBef>
                <a:buClr>
                  <a:srgbClr val="FAF400"/>
                </a:buClr>
              </a:pPr>
              <a:r>
                <a:rPr lang="zh-CN" altLang="en-US" dirty="0">
                  <a:solidFill>
                    <a:srgbClr val="0000FF"/>
                  </a:solidFill>
                  <a:latin typeface="楷体_GB2312" pitchFamily="49" charset="-122"/>
                  <a:ea typeface="楷体_GB2312" pitchFamily="49" charset="-122"/>
                </a:rPr>
                <a:t>单元测试</a:t>
              </a:r>
              <a:endParaRPr lang="zh-CN" altLang="en-US" dirty="0">
                <a:solidFill>
                  <a:srgbClr val="0000FF"/>
                </a:solidFill>
                <a:latin typeface="楷体_GB2312" pitchFamily="49" charset="-122"/>
                <a:ea typeface="楷体_GB2312" pitchFamily="49" charset="-122"/>
              </a:endParaRPr>
            </a:p>
          </p:txBody>
        </p:sp>
        <p:sp>
          <p:nvSpPr>
            <p:cNvPr id="16400" name="Text Box 12"/>
            <p:cNvSpPr txBox="1">
              <a:spLocks noChangeArrowheads="1"/>
            </p:cNvSpPr>
            <p:nvPr/>
          </p:nvSpPr>
          <p:spPr bwMode="auto">
            <a:xfrm>
              <a:off x="3089" y="3470"/>
              <a:ext cx="1200" cy="294"/>
            </a:xfrm>
            <a:prstGeom prst="rect">
              <a:avLst/>
            </a:prstGeom>
            <a:noFill/>
            <a:ln w="9525">
              <a:solidFill>
                <a:schemeClr val="tx1"/>
              </a:solidFill>
              <a:miter lim="800000"/>
            </a:ln>
            <a:effectLst/>
          </p:spPr>
          <p:txBody>
            <a:bodyPr wrap="none" lIns="0" tIns="0" rIns="0" bIns="0" anchor="ctr" anchorCtr="1"/>
            <a:lstStyle/>
            <a:p>
              <a:pPr>
                <a:spcBef>
                  <a:spcPct val="50000"/>
                </a:spcBef>
                <a:buClr>
                  <a:srgbClr val="FAF400"/>
                </a:buClr>
              </a:pPr>
              <a:r>
                <a:rPr lang="zh-CN" altLang="en-US">
                  <a:latin typeface="楷体_GB2312" pitchFamily="49" charset="-122"/>
                  <a:ea typeface="楷体_GB2312" pitchFamily="49" charset="-122"/>
                </a:rPr>
                <a:t>代码审查</a:t>
              </a:r>
              <a:endParaRPr lang="zh-CN" altLang="en-US">
                <a:latin typeface="楷体_GB2312" pitchFamily="49" charset="-122"/>
                <a:ea typeface="楷体_GB2312" pitchFamily="49" charset="-122"/>
              </a:endParaRPr>
            </a:p>
          </p:txBody>
        </p:sp>
        <p:sp>
          <p:nvSpPr>
            <p:cNvPr id="16401" name="Line 13"/>
            <p:cNvSpPr>
              <a:spLocks noChangeShapeType="1"/>
            </p:cNvSpPr>
            <p:nvPr/>
          </p:nvSpPr>
          <p:spPr bwMode="auto">
            <a:xfrm flipV="1">
              <a:off x="4097" y="3182"/>
              <a:ext cx="0" cy="174"/>
            </a:xfrm>
            <a:prstGeom prst="line">
              <a:avLst/>
            </a:prstGeom>
            <a:noFill/>
            <a:ln w="9525">
              <a:solidFill>
                <a:schemeClr val="tx1"/>
              </a:solidFill>
              <a:round/>
              <a:tailEnd type="triangle" w="med" len="med"/>
            </a:ln>
            <a:effectLst/>
          </p:spPr>
          <p:txBody>
            <a:bodyPr>
              <a:spAutoFit/>
            </a:bodyPr>
            <a:lstStyle/>
            <a:p>
              <a:endParaRPr lang="zh-CN" altLang="en-US"/>
            </a:p>
          </p:txBody>
        </p:sp>
        <p:sp>
          <p:nvSpPr>
            <p:cNvPr id="16402" name="Line 14"/>
            <p:cNvSpPr>
              <a:spLocks noChangeShapeType="1"/>
            </p:cNvSpPr>
            <p:nvPr/>
          </p:nvSpPr>
          <p:spPr bwMode="auto">
            <a:xfrm flipV="1">
              <a:off x="4529" y="2606"/>
              <a:ext cx="0" cy="174"/>
            </a:xfrm>
            <a:prstGeom prst="line">
              <a:avLst/>
            </a:prstGeom>
            <a:noFill/>
            <a:ln w="9525">
              <a:solidFill>
                <a:schemeClr val="tx1"/>
              </a:solidFill>
              <a:round/>
              <a:tailEnd type="triangle" w="med" len="med"/>
            </a:ln>
            <a:effectLst/>
          </p:spPr>
          <p:txBody>
            <a:bodyPr>
              <a:spAutoFit/>
            </a:bodyPr>
            <a:lstStyle/>
            <a:p>
              <a:endParaRPr lang="zh-CN" altLang="en-US"/>
            </a:p>
          </p:txBody>
        </p:sp>
        <p:sp>
          <p:nvSpPr>
            <p:cNvPr id="16403" name="Line 15"/>
            <p:cNvSpPr>
              <a:spLocks noChangeShapeType="1"/>
            </p:cNvSpPr>
            <p:nvPr/>
          </p:nvSpPr>
          <p:spPr bwMode="auto">
            <a:xfrm flipH="1">
              <a:off x="2657" y="3614"/>
              <a:ext cx="432" cy="174"/>
            </a:xfrm>
            <a:prstGeom prst="line">
              <a:avLst/>
            </a:prstGeom>
            <a:noFill/>
            <a:ln w="9525">
              <a:solidFill>
                <a:schemeClr val="tx1"/>
              </a:solidFill>
              <a:prstDash val="dash"/>
              <a:round/>
              <a:tailEnd type="triangle" w="med" len="med"/>
            </a:ln>
            <a:effectLst/>
          </p:spPr>
          <p:txBody>
            <a:bodyPr>
              <a:spAutoFit/>
            </a:bodyPr>
            <a:lstStyle/>
            <a:p>
              <a:endParaRPr lang="zh-CN" altLang="en-US"/>
            </a:p>
          </p:txBody>
        </p:sp>
        <p:sp>
          <p:nvSpPr>
            <p:cNvPr id="16404" name="Line 16"/>
            <p:cNvSpPr>
              <a:spLocks noChangeShapeType="1"/>
            </p:cNvSpPr>
            <p:nvPr/>
          </p:nvSpPr>
          <p:spPr bwMode="auto">
            <a:xfrm flipH="1">
              <a:off x="2129" y="2990"/>
              <a:ext cx="1392" cy="174"/>
            </a:xfrm>
            <a:prstGeom prst="line">
              <a:avLst/>
            </a:prstGeom>
            <a:noFill/>
            <a:ln w="9525">
              <a:solidFill>
                <a:schemeClr val="tx1"/>
              </a:solidFill>
              <a:prstDash val="dash"/>
              <a:round/>
              <a:tailEnd type="triangle" w="med" len="med"/>
            </a:ln>
            <a:effectLst/>
          </p:spPr>
          <p:txBody>
            <a:bodyPr>
              <a:spAutoFit/>
            </a:bodyPr>
            <a:lstStyle/>
            <a:p>
              <a:endParaRPr lang="zh-CN" altLang="en-US"/>
            </a:p>
          </p:txBody>
        </p:sp>
        <p:sp>
          <p:nvSpPr>
            <p:cNvPr id="16405" name="Text Box 17"/>
            <p:cNvSpPr txBox="1">
              <a:spLocks noChangeArrowheads="1"/>
            </p:cNvSpPr>
            <p:nvPr/>
          </p:nvSpPr>
          <p:spPr bwMode="auto">
            <a:xfrm>
              <a:off x="203" y="1715"/>
              <a:ext cx="1056" cy="355"/>
            </a:xfrm>
            <a:prstGeom prst="rect">
              <a:avLst/>
            </a:prstGeom>
            <a:noFill/>
            <a:ln w="9525">
              <a:solidFill>
                <a:schemeClr val="tx1"/>
              </a:solidFill>
              <a:miter lim="800000"/>
            </a:ln>
            <a:effectLst/>
          </p:spPr>
          <p:txBody>
            <a:bodyPr wrap="none" lIns="0" tIns="0" rIns="0" anchor="ctr" anchorCtr="1"/>
            <a:lstStyle/>
            <a:p>
              <a:pPr algn="ctr">
                <a:spcBef>
                  <a:spcPct val="50000"/>
                </a:spcBef>
                <a:buClr>
                  <a:srgbClr val="FAF400"/>
                </a:buClr>
              </a:pPr>
              <a:r>
                <a:rPr lang="zh-CN" altLang="en-US">
                  <a:latin typeface="楷体_GB2312" pitchFamily="49" charset="-122"/>
                  <a:ea typeface="楷体_GB2312" pitchFamily="49" charset="-122"/>
                </a:rPr>
                <a:t>需求分析</a:t>
              </a:r>
              <a:endParaRPr lang="zh-CN" altLang="en-US">
                <a:latin typeface="楷体_GB2312" pitchFamily="49" charset="-122"/>
                <a:ea typeface="楷体_GB2312" pitchFamily="49" charset="-122"/>
              </a:endParaRPr>
            </a:p>
          </p:txBody>
        </p:sp>
        <p:sp>
          <p:nvSpPr>
            <p:cNvPr id="16406" name="Line 18"/>
            <p:cNvSpPr>
              <a:spLocks noChangeShapeType="1"/>
            </p:cNvSpPr>
            <p:nvPr/>
          </p:nvSpPr>
          <p:spPr bwMode="auto">
            <a:xfrm flipV="1">
              <a:off x="1259" y="1843"/>
              <a:ext cx="2936" cy="174"/>
            </a:xfrm>
            <a:prstGeom prst="line">
              <a:avLst/>
            </a:prstGeom>
            <a:noFill/>
            <a:ln w="9525">
              <a:solidFill>
                <a:schemeClr val="tx1"/>
              </a:solidFill>
              <a:prstDash val="dash"/>
              <a:round/>
              <a:headEnd type="triangle" w="med" len="med"/>
            </a:ln>
            <a:effectLst/>
          </p:spPr>
          <p:txBody>
            <a:bodyPr>
              <a:spAutoFit/>
            </a:bodyPr>
            <a:lstStyle/>
            <a:p>
              <a:endParaRPr lang="zh-CN" altLang="en-US"/>
            </a:p>
          </p:txBody>
        </p:sp>
        <p:sp>
          <p:nvSpPr>
            <p:cNvPr id="16407" name="Line 19"/>
            <p:cNvSpPr>
              <a:spLocks noChangeShapeType="1"/>
            </p:cNvSpPr>
            <p:nvPr/>
          </p:nvSpPr>
          <p:spPr bwMode="auto">
            <a:xfrm>
              <a:off x="779" y="2051"/>
              <a:ext cx="0" cy="174"/>
            </a:xfrm>
            <a:prstGeom prst="line">
              <a:avLst/>
            </a:prstGeom>
            <a:noFill/>
            <a:ln w="9525">
              <a:solidFill>
                <a:schemeClr val="tx1"/>
              </a:solidFill>
              <a:round/>
              <a:tailEnd type="triangle" w="med" len="med"/>
            </a:ln>
            <a:effectLst/>
          </p:spPr>
          <p:txBody>
            <a:bodyPr>
              <a:spAutoFit/>
            </a:bodyPr>
            <a:lstStyle/>
            <a:p>
              <a:endParaRPr lang="zh-CN" altLang="en-US"/>
            </a:p>
          </p:txBody>
        </p:sp>
        <p:sp>
          <p:nvSpPr>
            <p:cNvPr id="16408" name="Text Box 20"/>
            <p:cNvSpPr txBox="1">
              <a:spLocks noChangeArrowheads="1"/>
            </p:cNvSpPr>
            <p:nvPr/>
          </p:nvSpPr>
          <p:spPr bwMode="auto">
            <a:xfrm>
              <a:off x="4174" y="1720"/>
              <a:ext cx="1200" cy="294"/>
            </a:xfrm>
            <a:prstGeom prst="rect">
              <a:avLst/>
            </a:prstGeom>
            <a:noFill/>
            <a:ln w="9525">
              <a:solidFill>
                <a:schemeClr val="tx1"/>
              </a:solidFill>
              <a:miter lim="800000"/>
            </a:ln>
            <a:effectLst/>
          </p:spPr>
          <p:txBody>
            <a:bodyPr wrap="none" lIns="0" tIns="0" rIns="0" bIns="0" anchor="ctr" anchorCtr="1"/>
            <a:lstStyle/>
            <a:p>
              <a:pPr>
                <a:spcBef>
                  <a:spcPct val="50000"/>
                </a:spcBef>
                <a:buClr>
                  <a:srgbClr val="FAF400"/>
                </a:buClr>
              </a:pPr>
              <a:r>
                <a:rPr lang="zh-CN" altLang="en-US" dirty="0">
                  <a:solidFill>
                    <a:srgbClr val="0000FF"/>
                  </a:solidFill>
                  <a:latin typeface="楷体_GB2312" pitchFamily="49" charset="-122"/>
                  <a:ea typeface="楷体_GB2312" pitchFamily="49" charset="-122"/>
                </a:rPr>
                <a:t>系统测试</a:t>
              </a:r>
              <a:endParaRPr lang="zh-CN" altLang="en-US" dirty="0">
                <a:solidFill>
                  <a:srgbClr val="0000FF"/>
                </a:solidFill>
                <a:latin typeface="楷体_GB2312" pitchFamily="49" charset="-122"/>
                <a:ea typeface="楷体_GB2312" pitchFamily="49" charset="-122"/>
              </a:endParaRPr>
            </a:p>
          </p:txBody>
        </p:sp>
        <p:sp>
          <p:nvSpPr>
            <p:cNvPr id="16409" name="Line 21"/>
            <p:cNvSpPr>
              <a:spLocks noChangeShapeType="1"/>
            </p:cNvSpPr>
            <p:nvPr/>
          </p:nvSpPr>
          <p:spPr bwMode="auto">
            <a:xfrm flipV="1">
              <a:off x="4846" y="2008"/>
              <a:ext cx="0" cy="174"/>
            </a:xfrm>
            <a:prstGeom prst="line">
              <a:avLst/>
            </a:prstGeom>
            <a:noFill/>
            <a:ln w="9525">
              <a:solidFill>
                <a:schemeClr val="tx1"/>
              </a:solidFill>
              <a:round/>
              <a:tailEnd type="triangle" w="med" len="med"/>
            </a:ln>
            <a:effectLst/>
          </p:spPr>
          <p:txBody>
            <a:bodyPr>
              <a:spAutoFit/>
            </a:bodyPr>
            <a:lstStyle/>
            <a:p>
              <a:endParaRPr lang="zh-CN" altLang="en-US"/>
            </a:p>
          </p:txBody>
        </p:sp>
        <p:sp>
          <p:nvSpPr>
            <p:cNvPr id="16410" name="Rectangle 22"/>
            <p:cNvSpPr>
              <a:spLocks noChangeArrowheads="1"/>
            </p:cNvSpPr>
            <p:nvPr/>
          </p:nvSpPr>
          <p:spPr bwMode="auto">
            <a:xfrm>
              <a:off x="5238" y="2342"/>
              <a:ext cx="318" cy="1451"/>
            </a:xfrm>
            <a:prstGeom prst="rect">
              <a:avLst/>
            </a:prstGeom>
            <a:noFill/>
            <a:ln w="9525">
              <a:solidFill>
                <a:schemeClr val="tx1"/>
              </a:solidFill>
              <a:miter lim="800000"/>
            </a:ln>
            <a:effectLst/>
          </p:spPr>
          <p:txBody>
            <a:bodyPr wrap="none" anchor="ctr"/>
            <a:lstStyle/>
            <a:p>
              <a:pPr algn="ctr"/>
              <a:r>
                <a:rPr kumimoji="0" lang="zh-CN" altLang="en-US" sz="1800">
                  <a:latin typeface="Arial" panose="020B0604020202020204" pitchFamily="34" charset="0"/>
                </a:rPr>
                <a:t>回</a:t>
              </a:r>
              <a:endParaRPr kumimoji="0" lang="zh-CN" altLang="en-US" sz="1800">
                <a:latin typeface="Arial" panose="020B0604020202020204" pitchFamily="34" charset="0"/>
              </a:endParaRPr>
            </a:p>
            <a:p>
              <a:pPr algn="ctr"/>
              <a:r>
                <a:rPr kumimoji="0" lang="zh-CN" altLang="en-US" sz="1800">
                  <a:latin typeface="Arial" panose="020B0604020202020204" pitchFamily="34" charset="0"/>
                </a:rPr>
                <a:t>归</a:t>
              </a:r>
              <a:endParaRPr kumimoji="0" lang="zh-CN" altLang="en-US" sz="1800">
                <a:latin typeface="Arial" panose="020B0604020202020204" pitchFamily="34" charset="0"/>
              </a:endParaRPr>
            </a:p>
            <a:p>
              <a:pPr algn="ctr"/>
              <a:r>
                <a:rPr kumimoji="0" lang="zh-CN" altLang="en-US" sz="1800">
                  <a:latin typeface="Arial" panose="020B0604020202020204" pitchFamily="34" charset="0"/>
                </a:rPr>
                <a:t>测</a:t>
              </a:r>
              <a:endParaRPr kumimoji="0" lang="zh-CN" altLang="en-US" sz="1800">
                <a:latin typeface="Arial" panose="020B0604020202020204" pitchFamily="34" charset="0"/>
              </a:endParaRPr>
            </a:p>
            <a:p>
              <a:pPr algn="ctr"/>
              <a:r>
                <a:rPr kumimoji="0" lang="zh-CN" altLang="en-US" sz="1800">
                  <a:latin typeface="Arial" panose="020B0604020202020204" pitchFamily="34" charset="0"/>
                </a:rPr>
                <a:t>试</a:t>
              </a:r>
              <a:endParaRPr kumimoji="0" lang="zh-CN" altLang="en-US" sz="1800">
                <a:latin typeface="Arial" panose="020B0604020202020204" pitchFamily="34" charset="0"/>
              </a:endParaRPr>
            </a:p>
          </p:txBody>
        </p:sp>
      </p:grpSp>
      <p:sp>
        <p:nvSpPr>
          <p:cNvPr id="16390" name="Rectangle 23"/>
          <p:cNvSpPr>
            <a:spLocks noChangeArrowheads="1"/>
          </p:cNvSpPr>
          <p:nvPr/>
        </p:nvSpPr>
        <p:spPr bwMode="auto">
          <a:xfrm>
            <a:off x="8526162" y="957559"/>
            <a:ext cx="1447800" cy="752477"/>
          </a:xfrm>
          <a:prstGeom prst="rect">
            <a:avLst/>
          </a:prstGeom>
          <a:solidFill>
            <a:schemeClr val="accent2">
              <a:alpha val="50195"/>
            </a:schemeClr>
          </a:solidFill>
          <a:ln w="9525">
            <a:solidFill>
              <a:srgbClr val="FF00FF"/>
            </a:solidFill>
            <a:miter lim="800000"/>
          </a:ln>
          <a:effectLst/>
        </p:spPr>
        <p:txBody>
          <a:bodyPr wrap="none" lIns="93600" tIns="46800" rIns="93600" bIns="46800" anchor="ctr"/>
          <a:lstStyle/>
          <a:p>
            <a:pPr algn="ctr" defTabSz="762000" eaLnBrk="0" hangingPunct="0">
              <a:lnSpc>
                <a:spcPct val="90000"/>
              </a:lnSpc>
              <a:buClr>
                <a:srgbClr val="993300"/>
              </a:buClr>
              <a:buFont typeface="Wingdings" panose="05000000000000000000" pitchFamily="2" charset="2"/>
              <a:buNone/>
            </a:pPr>
            <a:r>
              <a:rPr lang="zh-CN" altLang="en-US" sz="2800" dirty="0">
                <a:latin typeface="+mn-ea"/>
                <a:ea typeface="+mn-ea"/>
              </a:rPr>
              <a:t>验收测试</a:t>
            </a:r>
            <a:endParaRPr lang="zh-CN" altLang="en-US" sz="2800" dirty="0">
              <a:latin typeface="+mn-ea"/>
              <a:ea typeface="+mn-ea"/>
            </a:endParaRPr>
          </a:p>
        </p:txBody>
      </p:sp>
      <p:sp>
        <p:nvSpPr>
          <p:cNvPr id="16391" name="Line 24"/>
          <p:cNvSpPr>
            <a:spLocks noChangeShapeType="1"/>
          </p:cNvSpPr>
          <p:nvPr/>
        </p:nvSpPr>
        <p:spPr bwMode="auto">
          <a:xfrm flipV="1">
            <a:off x="9248797" y="1638284"/>
            <a:ext cx="0" cy="381000"/>
          </a:xfrm>
          <a:prstGeom prst="line">
            <a:avLst/>
          </a:prstGeom>
          <a:noFill/>
          <a:ln w="9525">
            <a:solidFill>
              <a:schemeClr val="tx1"/>
            </a:solidFill>
            <a:round/>
            <a:tailEnd type="triangle" w="med" len="med"/>
          </a:ln>
          <a:effectLst/>
        </p:spPr>
        <p:txBody>
          <a:bodyPr wrap="none"/>
          <a:lstStyle/>
          <a:p>
            <a:endParaRPr lang="zh-CN" altLang="en-US"/>
          </a:p>
        </p:txBody>
      </p:sp>
    </p:spTree>
  </p:cSld>
  <p:clrMapOvr>
    <a:masterClrMapping/>
  </p:clrMapOvr>
  <p:transition spd="med">
    <p:zoom dir="in"/>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654" y="281305"/>
            <a:ext cx="10871200" cy="990600"/>
          </a:xfrm>
        </p:spPr>
        <p:txBody>
          <a:bodyPr/>
          <a:lstStyle/>
          <a:p>
            <a:r>
              <a:rPr lang="en-US" altLang="zh-CN" sz="4000"/>
              <a:t>6.5.1</a:t>
            </a:r>
            <a:r>
              <a:rPr lang="zh-CN" altLang="en-US" sz="4000"/>
              <a:t>单元测试</a:t>
            </a:r>
            <a:endParaRPr lang="zh-CN" altLang="en-US" sz="4000"/>
          </a:p>
        </p:txBody>
      </p:sp>
      <p:sp>
        <p:nvSpPr>
          <p:cNvPr id="3" name="内容占位符 2"/>
          <p:cNvSpPr>
            <a:spLocks noGrp="1"/>
          </p:cNvSpPr>
          <p:nvPr>
            <p:ph sz="quarter" idx="1"/>
          </p:nvPr>
        </p:nvSpPr>
        <p:spPr>
          <a:xfrm>
            <a:off x="816610" y="1600200"/>
            <a:ext cx="7348855" cy="4495800"/>
          </a:xfrm>
        </p:spPr>
        <p:txBody>
          <a:bodyPr/>
          <a:lstStyle/>
          <a:p>
            <a:pPr eaLnBrk="1" hangingPunct="1">
              <a:buNone/>
            </a:pPr>
            <a:r>
              <a:rPr lang="en-US" altLang="zh-CN" b="1" dirty="0" smtClean="0">
                <a:latin typeface="Times New Roman" panose="02020603050405020304" pitchFamily="18" charset="0"/>
              </a:rPr>
              <a:t>1</a:t>
            </a:r>
            <a:r>
              <a:rPr lang="zh-CN" altLang="en-US" b="1" dirty="0" smtClean="0">
                <a:latin typeface="Times New Roman" panose="02020603050405020304" pitchFamily="18" charset="0"/>
              </a:rPr>
              <a:t>、目的</a:t>
            </a:r>
            <a:endParaRPr lang="zh-CN" altLang="en-US" b="1" dirty="0" smtClean="0">
              <a:latin typeface="Times New Roman" panose="02020603050405020304" pitchFamily="18" charset="0"/>
            </a:endParaRPr>
          </a:p>
          <a:p>
            <a:pPr eaLnBrk="1" hangingPunct="1"/>
            <a:r>
              <a:rPr lang="zh-CN" altLang="en-US" b="1" dirty="0" smtClean="0">
                <a:latin typeface="Times New Roman" panose="02020603050405020304" pitchFamily="18" charset="0"/>
                <a:sym typeface="+mn-ea"/>
              </a:rPr>
              <a:t>保证</a:t>
            </a:r>
            <a:r>
              <a:rPr lang="zh-CN" altLang="en-US" b="1" dirty="0" smtClean="0">
                <a:solidFill>
                  <a:srgbClr val="0033CC"/>
                </a:solidFill>
                <a:latin typeface="Times New Roman" panose="02020603050405020304" pitchFamily="18" charset="0"/>
                <a:sym typeface="+mn-ea"/>
              </a:rPr>
              <a:t>每个模块</a:t>
            </a:r>
            <a:r>
              <a:rPr lang="zh-CN" altLang="en-US" b="1" dirty="0" smtClean="0">
                <a:latin typeface="Times New Roman" panose="02020603050405020304" pitchFamily="18" charset="0"/>
                <a:sym typeface="+mn-ea"/>
              </a:rPr>
              <a:t>作为一个单元能正确运行；</a:t>
            </a:r>
            <a:endParaRPr lang="en-US" altLang="zh-CN" b="1" dirty="0" smtClean="0">
              <a:latin typeface="Times New Roman" panose="02020603050405020304" pitchFamily="18" charset="0"/>
            </a:endParaRPr>
          </a:p>
          <a:p>
            <a:pPr eaLnBrk="1" hangingPunct="1"/>
            <a:r>
              <a:rPr lang="zh-CN" altLang="en-US" b="1" dirty="0" smtClean="0">
                <a:latin typeface="Times New Roman" panose="02020603050405020304" pitchFamily="18" charset="0"/>
                <a:sym typeface="+mn-ea"/>
              </a:rPr>
              <a:t>发现的往往是编码和详细设计的错误。</a:t>
            </a:r>
            <a:endParaRPr lang="en-US" altLang="zh-CN" b="1" dirty="0" smtClean="0">
              <a:latin typeface="Times New Roman" panose="02020603050405020304" pitchFamily="18" charset="0"/>
            </a:endParaRPr>
          </a:p>
          <a:p>
            <a:pPr eaLnBrk="1" hangingPunct="1"/>
            <a:endParaRPr lang="en-US" altLang="zh-CN" b="1" dirty="0">
              <a:latin typeface="Times New Roman" panose="02020603050405020304" pitchFamily="18" charset="0"/>
            </a:endParaRPr>
          </a:p>
          <a:p>
            <a:pPr marL="0" indent="0">
              <a:buNone/>
            </a:pPr>
            <a:r>
              <a:rPr lang="en-US" altLang="zh-CN" b="1" dirty="0" smtClean="0">
                <a:latin typeface="Times New Roman" panose="02020603050405020304" pitchFamily="18" charset="0"/>
                <a:sym typeface="+mn-ea"/>
              </a:rPr>
              <a:t>2</a:t>
            </a:r>
            <a:r>
              <a:rPr lang="zh-CN" altLang="en-US" b="1" dirty="0" smtClean="0">
                <a:latin typeface="Times New Roman" panose="02020603050405020304" pitchFamily="18" charset="0"/>
                <a:sym typeface="+mn-ea"/>
              </a:rPr>
              <a:t>、基于的文档和测试方法：</a:t>
            </a:r>
            <a:endParaRPr lang="zh-CN" altLang="en-US" b="1" dirty="0" smtClean="0">
              <a:latin typeface="Times New Roman" panose="02020603050405020304" pitchFamily="18" charset="0"/>
              <a:sym typeface="+mn-ea"/>
            </a:endParaRPr>
          </a:p>
          <a:p>
            <a:pPr marL="0" indent="0">
              <a:buNone/>
            </a:pPr>
            <a:r>
              <a:rPr lang="zh-CN" altLang="en-US" b="1" dirty="0" smtClean="0">
                <a:solidFill>
                  <a:srgbClr val="0000FF"/>
                </a:solidFill>
                <a:latin typeface="Times New Roman" panose="02020603050405020304" pitchFamily="18" charset="0"/>
                <a:sym typeface="+mn-ea"/>
              </a:rPr>
              <a:t>详细设计说明书、</a:t>
            </a:r>
            <a:r>
              <a:rPr lang="zh-CN" altLang="en-US" b="1" dirty="0" smtClean="0">
                <a:latin typeface="Times New Roman" panose="02020603050405020304" pitchFamily="18" charset="0"/>
                <a:sym typeface="+mn-ea"/>
              </a:rPr>
              <a:t>主要使用</a:t>
            </a:r>
            <a:r>
              <a:rPr lang="zh-CN" altLang="en-US" b="1" dirty="0" smtClean="0">
                <a:solidFill>
                  <a:srgbClr val="0033CC"/>
                </a:solidFill>
                <a:latin typeface="Times New Roman" panose="02020603050405020304" pitchFamily="18" charset="0"/>
                <a:sym typeface="+mn-ea"/>
              </a:rPr>
              <a:t>白盒测试技术</a:t>
            </a:r>
            <a:endParaRPr lang="zh-CN" altLang="en-US" b="1" dirty="0" smtClean="0">
              <a:solidFill>
                <a:srgbClr val="0000FF"/>
              </a:solidFill>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0000"/>
          </a:bodyPr>
          <a:lstStyle/>
          <a:p>
            <a:pPr>
              <a:defRPr/>
            </a:pPr>
            <a:fld id="{F2D23BEE-23EF-4742-9EBB-470C2B00B909}" type="slidenum">
              <a:rPr lang="en-US" altLang="zh-CN"/>
            </a:fld>
            <a:endParaRPr lang="en-US" altLang="zh-CN" dirty="0"/>
          </a:p>
        </p:txBody>
      </p:sp>
      <p:graphicFrame>
        <p:nvGraphicFramePr>
          <p:cNvPr id="3074" name="Object 28"/>
          <p:cNvGraphicFramePr>
            <a:graphicFrameLocks noGrp="1" noChangeAspect="1"/>
          </p:cNvGraphicFramePr>
          <p:nvPr>
            <p:ph sz="half" idx="4294967295"/>
          </p:nvPr>
        </p:nvGraphicFramePr>
        <p:xfrm>
          <a:off x="7185025" y="2806065"/>
          <a:ext cx="4679950" cy="3673475"/>
        </p:xfrm>
        <a:graphic>
          <a:graphicData uri="http://schemas.openxmlformats.org/presentationml/2006/ole">
            <mc:AlternateContent xmlns:mc="http://schemas.openxmlformats.org/markup-compatibility/2006">
              <mc:Choice xmlns:v="urn:schemas-microsoft-com:vml" Requires="v">
                <p:oleObj spid="_x0000_s419920" name="Visio" r:id="rId1" imgW="2705100" imgH="1676400" progId="">
                  <p:embed/>
                </p:oleObj>
              </mc:Choice>
              <mc:Fallback>
                <p:oleObj name="Visio" r:id="rId1" imgW="2705100" imgH="1676400" progId="">
                  <p:embed/>
                  <p:pic>
                    <p:nvPicPr>
                      <p:cNvPr id="0" name="Picture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025" y="2806065"/>
                        <a:ext cx="4679950" cy="367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6.5.1 </a:t>
            </a:r>
            <a:r>
              <a:rPr lang="zh-CN" altLang="en-US" sz="4000"/>
              <a:t>单元测试</a:t>
            </a:r>
            <a:endParaRPr lang="zh-CN" altLang="en-US" sz="4000"/>
          </a:p>
        </p:txBody>
      </p:sp>
      <p:sp>
        <p:nvSpPr>
          <p:cNvPr id="3" name="内容占位符 2"/>
          <p:cNvSpPr>
            <a:spLocks noGrp="1"/>
          </p:cNvSpPr>
          <p:nvPr>
            <p:ph sz="quarter" idx="1"/>
          </p:nvPr>
        </p:nvSpPr>
        <p:spPr/>
        <p:txBody>
          <a:bodyPr/>
          <a:lstStyle/>
          <a:p>
            <a:pPr eaLnBrk="1" hangingPunct="1">
              <a:lnSpc>
                <a:spcPct val="150000"/>
              </a:lnSpc>
            </a:pPr>
            <a:r>
              <a:rPr lang="zh-CN" altLang="en-US" b="1" dirty="0" smtClean="0">
                <a:latin typeface="Times New Roman" panose="02020603050405020304" pitchFamily="18" charset="0"/>
              </a:rPr>
              <a:t>测试重点：</a:t>
            </a:r>
            <a:endParaRPr lang="zh-CN" altLang="en-US" b="1" dirty="0" smtClean="0">
              <a:latin typeface="Times New Roman" panose="02020603050405020304" pitchFamily="18" charset="0"/>
            </a:endParaRPr>
          </a:p>
          <a:p>
            <a:pPr lvl="1" eaLnBrk="1" hangingPunct="1">
              <a:lnSpc>
                <a:spcPct val="150000"/>
              </a:lnSpc>
            </a:pPr>
            <a:r>
              <a:rPr lang="zh-CN" altLang="en-US" b="1" dirty="0" smtClean="0">
                <a:latin typeface="Times New Roman" panose="02020603050405020304" pitchFamily="18" charset="0"/>
                <a:sym typeface="+mn-ea"/>
              </a:rPr>
              <a:t>模块接口</a:t>
            </a:r>
            <a:endParaRPr lang="zh-CN" altLang="en-US" b="1" dirty="0" smtClean="0">
              <a:latin typeface="Times New Roman" panose="02020603050405020304" pitchFamily="18" charset="0"/>
            </a:endParaRPr>
          </a:p>
          <a:p>
            <a:pPr lvl="1" eaLnBrk="1" hangingPunct="1">
              <a:lnSpc>
                <a:spcPct val="150000"/>
              </a:lnSpc>
            </a:pPr>
            <a:r>
              <a:rPr lang="zh-CN" altLang="en-US" b="1" dirty="0" smtClean="0">
                <a:latin typeface="Times New Roman" panose="02020603050405020304" pitchFamily="18" charset="0"/>
                <a:sym typeface="+mn-ea"/>
              </a:rPr>
              <a:t>局部数据结构</a:t>
            </a:r>
            <a:endParaRPr lang="zh-CN" altLang="en-US" b="1" dirty="0" smtClean="0">
              <a:latin typeface="Times New Roman" panose="02020603050405020304" pitchFamily="18" charset="0"/>
            </a:endParaRPr>
          </a:p>
          <a:p>
            <a:pPr lvl="1" eaLnBrk="1" hangingPunct="1">
              <a:lnSpc>
                <a:spcPct val="150000"/>
              </a:lnSpc>
            </a:pPr>
            <a:r>
              <a:rPr lang="zh-CN" altLang="en-US" b="1" dirty="0" smtClean="0">
                <a:gradFill>
                  <a:gsLst>
                    <a:gs pos="0">
                      <a:srgbClr val="012D86"/>
                    </a:gs>
                    <a:gs pos="100000">
                      <a:srgbClr val="0E2557"/>
                    </a:gs>
                  </a:gsLst>
                  <a:lin scaled="0"/>
                </a:gradFill>
                <a:latin typeface="Times New Roman" panose="02020603050405020304" pitchFamily="18" charset="0"/>
                <a:sym typeface="+mn-ea"/>
              </a:rPr>
              <a:t>重要的执行通路</a:t>
            </a:r>
            <a:endParaRPr lang="en-US" altLang="zh-CN" b="1" dirty="0" smtClean="0">
              <a:latin typeface="Times New Roman" panose="02020603050405020304" pitchFamily="18" charset="0"/>
            </a:endParaRPr>
          </a:p>
          <a:p>
            <a:pPr lvl="1" eaLnBrk="1" hangingPunct="1">
              <a:lnSpc>
                <a:spcPct val="150000"/>
              </a:lnSpc>
            </a:pPr>
            <a:r>
              <a:rPr lang="zh-CN" altLang="en-US" b="1" dirty="0" smtClean="0">
                <a:latin typeface="Times New Roman" panose="02020603050405020304" pitchFamily="18" charset="0"/>
                <a:sym typeface="+mn-ea"/>
              </a:rPr>
              <a:t>出错处理通路</a:t>
            </a:r>
            <a:endParaRPr lang="zh-CN" altLang="en-US" b="1" dirty="0" smtClean="0">
              <a:latin typeface="Times New Roman" panose="02020603050405020304" pitchFamily="18" charset="0"/>
            </a:endParaRPr>
          </a:p>
          <a:p>
            <a:pPr lvl="1" eaLnBrk="1" hangingPunct="1">
              <a:lnSpc>
                <a:spcPct val="150000"/>
              </a:lnSpc>
            </a:pPr>
            <a:r>
              <a:rPr lang="zh-CN" altLang="en-US" b="1" dirty="0" smtClean="0">
                <a:latin typeface="Times New Roman" panose="02020603050405020304" pitchFamily="18" charset="0"/>
                <a:sym typeface="+mn-ea"/>
              </a:rPr>
              <a:t>边界条件</a:t>
            </a:r>
            <a:endParaRPr lang="zh-CN" altLang="en-US" b="1" dirty="0" smtClean="0">
              <a:latin typeface="Times New Roman" panose="02020603050405020304" pitchFamily="18" charset="0"/>
            </a:endParaRPr>
          </a:p>
          <a:p>
            <a:pPr eaLnBrk="1" hangingPunct="1">
              <a:lnSpc>
                <a:spcPct val="110000"/>
              </a:lnSpc>
            </a:pPr>
            <a:endParaRPr lang="zh-CN" altLang="en-US" b="1" dirty="0" smtClean="0">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lstStyle/>
          <a:p>
            <a:pPr>
              <a:defRPr/>
            </a:pPr>
            <a:fld id="{F2D23BEE-23EF-4742-9EBB-470C2B00B909}" type="slidenum">
              <a:rPr lang="en-US" altLang="zh-CN"/>
            </a:fld>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6.5.1 </a:t>
            </a:r>
            <a:r>
              <a:rPr lang="zh-CN" altLang="en-US" sz="4000"/>
              <a:t>单元测试</a:t>
            </a:r>
            <a:endParaRPr lang="zh-CN" altLang="en-US" sz="4000"/>
          </a:p>
        </p:txBody>
      </p:sp>
      <p:sp>
        <p:nvSpPr>
          <p:cNvPr id="3" name="内容占位符 2"/>
          <p:cNvSpPr>
            <a:spLocks noGrp="1"/>
          </p:cNvSpPr>
          <p:nvPr>
            <p:ph sz="quarter" idx="1"/>
          </p:nvPr>
        </p:nvSpPr>
        <p:spPr>
          <a:xfrm>
            <a:off x="816610" y="1600200"/>
            <a:ext cx="10871200" cy="3168015"/>
          </a:xfrm>
        </p:spPr>
        <p:txBody>
          <a:bodyPr/>
          <a:lstStyle/>
          <a:p>
            <a:pPr>
              <a:spcBef>
                <a:spcPct val="50000"/>
              </a:spcBef>
              <a:buFontTx/>
              <a:buChar char="•"/>
            </a:pPr>
            <a:r>
              <a:rPr kumimoji="1" lang="zh-CN" altLang="en-US" sz="2900" b="1" dirty="0">
                <a:solidFill>
                  <a:srgbClr val="0033CC"/>
                </a:solidFill>
                <a:latin typeface="Times New Roman" panose="02020603050405020304" pitchFamily="18" charset="0"/>
                <a:sym typeface="+mn-ea"/>
              </a:rPr>
              <a:t>基本测试方法</a:t>
            </a:r>
            <a:r>
              <a:rPr kumimoji="1" lang="zh-CN" altLang="en-US" sz="2900" b="1" dirty="0">
                <a:latin typeface="Times New Roman" panose="02020603050405020304" pitchFamily="18" charset="0"/>
                <a:sym typeface="+mn-ea"/>
              </a:rPr>
              <a:t>：模块本身不是一个程序，不能直接运行，需要靠其它模块来驱动和调用，因此需要为其设计</a:t>
            </a:r>
            <a:r>
              <a:rPr kumimoji="1" lang="zh-CN" altLang="en-US" sz="2900" b="1" dirty="0">
                <a:solidFill>
                  <a:srgbClr val="0033CC"/>
                </a:solidFill>
                <a:latin typeface="Times New Roman" panose="02020603050405020304" pitchFamily="18" charset="0"/>
                <a:sym typeface="+mn-ea"/>
              </a:rPr>
              <a:t>驱动程序</a:t>
            </a:r>
            <a:r>
              <a:rPr kumimoji="1" lang="zh-CN" altLang="en-US" sz="2900" b="1" dirty="0">
                <a:latin typeface="Times New Roman" panose="02020603050405020304" pitchFamily="18" charset="0"/>
                <a:sym typeface="+mn-ea"/>
              </a:rPr>
              <a:t>（模拟其功能）。同时，一个模块运行中又调用到它的下属模块，则需为其设计多个存根程序（</a:t>
            </a:r>
            <a:r>
              <a:rPr kumimoji="1" lang="zh-CN" altLang="en-US" sz="2900" b="1" dirty="0">
                <a:solidFill>
                  <a:srgbClr val="800000"/>
                </a:solidFill>
                <a:latin typeface="Times New Roman" panose="02020603050405020304" pitchFamily="18" charset="0"/>
                <a:sym typeface="+mn-ea"/>
              </a:rPr>
              <a:t>支持模块）。</a:t>
            </a:r>
            <a:endParaRPr kumimoji="1" lang="zh-CN" altLang="en-US" sz="2900" b="1" dirty="0">
              <a:solidFill>
                <a:srgbClr val="800000"/>
              </a:solidFill>
              <a:latin typeface="Times New Roman" panose="02020603050405020304" pitchFamily="18" charset="0"/>
            </a:endParaRPr>
          </a:p>
          <a:p>
            <a:pPr lvl="1">
              <a:spcBef>
                <a:spcPct val="50000"/>
              </a:spcBef>
              <a:buClr>
                <a:srgbClr val="800000"/>
              </a:buClr>
              <a:buFont typeface="Times New Roman" panose="02020603050405020304" pitchFamily="18" charset="0"/>
              <a:buNone/>
            </a:pPr>
            <a:r>
              <a:rPr kumimoji="1" lang="zh-CN" altLang="en-US" sz="2900" b="1" dirty="0">
                <a:latin typeface="Times New Roman" panose="02020603050405020304" pitchFamily="18" charset="0"/>
                <a:sym typeface="+mn-ea"/>
              </a:rPr>
              <a:t>  例如：测试</a:t>
            </a:r>
            <a:r>
              <a:rPr kumimoji="1" lang="en-US" altLang="zh-CN" sz="2900" b="1" dirty="0">
                <a:latin typeface="Times New Roman" panose="02020603050405020304" pitchFamily="18" charset="0"/>
                <a:sym typeface="+mn-ea"/>
              </a:rPr>
              <a:t>B</a:t>
            </a:r>
            <a:r>
              <a:rPr kumimoji="1" lang="zh-CN" altLang="en-US" sz="2900" b="1" dirty="0">
                <a:latin typeface="Times New Roman" panose="02020603050405020304" pitchFamily="18" charset="0"/>
                <a:sym typeface="+mn-ea"/>
              </a:rPr>
              <a:t>模块，设计一个</a:t>
            </a:r>
            <a:r>
              <a:rPr kumimoji="1" lang="en-US" altLang="zh-CN" sz="2900" b="1" dirty="0">
                <a:latin typeface="Times New Roman" panose="02020603050405020304" pitchFamily="18" charset="0"/>
                <a:sym typeface="+mn-ea"/>
              </a:rPr>
              <a:t>A</a:t>
            </a:r>
            <a:r>
              <a:rPr kumimoji="1" lang="zh-CN" altLang="en-US" sz="2900" b="1" dirty="0">
                <a:latin typeface="Times New Roman" panose="02020603050405020304" pitchFamily="18" charset="0"/>
                <a:sym typeface="+mn-ea"/>
              </a:rPr>
              <a:t>功能的驱动模块，设计一个</a:t>
            </a:r>
            <a:r>
              <a:rPr kumimoji="1" lang="en-US" altLang="zh-CN" sz="2900" b="1" dirty="0">
                <a:latin typeface="Times New Roman" panose="02020603050405020304" pitchFamily="18" charset="0"/>
                <a:sym typeface="+mn-ea"/>
              </a:rPr>
              <a:t>D,E</a:t>
            </a:r>
            <a:r>
              <a:rPr kumimoji="1" lang="zh-CN" altLang="en-US" sz="2900" b="1" dirty="0">
                <a:latin typeface="Times New Roman" panose="02020603050405020304" pitchFamily="18" charset="0"/>
                <a:sym typeface="+mn-ea"/>
              </a:rPr>
              <a:t>的支持模块。</a:t>
            </a:r>
            <a:endParaRPr kumimoji="1" lang="zh-CN" altLang="en-US" sz="2900" b="1" dirty="0">
              <a:latin typeface="Times New Roman" panose="02020603050405020304" pitchFamily="18" charset="0"/>
            </a:endParaRPr>
          </a:p>
          <a:p>
            <a:pPr eaLnBrk="1" hangingPunct="1">
              <a:lnSpc>
                <a:spcPct val="110000"/>
              </a:lnSpc>
            </a:pPr>
            <a:endParaRPr lang="zh-CN" altLang="en-US" b="1" dirty="0" smtClean="0">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0000"/>
          </a:bodyPr>
          <a:lstStyle/>
          <a:p>
            <a:pPr>
              <a:defRPr/>
            </a:pPr>
            <a:fld id="{F2D23BEE-23EF-4742-9EBB-470C2B00B909}" type="slidenum">
              <a:rPr lang="en-US" altLang="zh-CN"/>
            </a:fld>
            <a:endParaRPr lang="en-US" altLang="zh-CN" dirty="0"/>
          </a:p>
        </p:txBody>
      </p:sp>
      <p:grpSp>
        <p:nvGrpSpPr>
          <p:cNvPr id="6" name="Group 3"/>
          <p:cNvGrpSpPr/>
          <p:nvPr/>
        </p:nvGrpSpPr>
        <p:grpSpPr bwMode="auto">
          <a:xfrm>
            <a:off x="2450465" y="4095750"/>
            <a:ext cx="6450012" cy="2584450"/>
            <a:chOff x="0" y="2050"/>
            <a:chExt cx="3467" cy="1900"/>
          </a:xfrm>
        </p:grpSpPr>
        <p:sp>
          <p:nvSpPr>
            <p:cNvPr id="55300" name="Rectangle 4"/>
            <p:cNvSpPr>
              <a:spLocks noChangeArrowheads="1"/>
            </p:cNvSpPr>
            <p:nvPr/>
          </p:nvSpPr>
          <p:spPr bwMode="auto">
            <a:xfrm>
              <a:off x="1487" y="2050"/>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dirty="0"/>
                <a:t>A</a:t>
              </a:r>
              <a:endParaRPr lang="en-US" altLang="zh-CN" sz="1800" b="1" dirty="0"/>
            </a:p>
          </p:txBody>
        </p:sp>
        <p:sp>
          <p:nvSpPr>
            <p:cNvPr id="55301" name="Rectangle 5"/>
            <p:cNvSpPr>
              <a:spLocks noChangeArrowheads="1"/>
            </p:cNvSpPr>
            <p:nvPr/>
          </p:nvSpPr>
          <p:spPr bwMode="auto">
            <a:xfrm>
              <a:off x="829" y="2834"/>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dirty="0"/>
                <a:t>B</a:t>
              </a:r>
              <a:endParaRPr lang="en-US" altLang="zh-CN" sz="1800" b="1" dirty="0"/>
            </a:p>
          </p:txBody>
        </p:sp>
        <p:sp>
          <p:nvSpPr>
            <p:cNvPr id="55302" name="Rectangle 6"/>
            <p:cNvSpPr>
              <a:spLocks noChangeArrowheads="1"/>
            </p:cNvSpPr>
            <p:nvPr/>
          </p:nvSpPr>
          <p:spPr bwMode="auto">
            <a:xfrm>
              <a:off x="2442" y="2777"/>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a:t>C</a:t>
              </a:r>
              <a:endParaRPr lang="en-US" altLang="zh-CN" sz="1800" b="1"/>
            </a:p>
          </p:txBody>
        </p:sp>
        <p:sp>
          <p:nvSpPr>
            <p:cNvPr id="55303" name="Rectangle 7"/>
            <p:cNvSpPr>
              <a:spLocks noChangeArrowheads="1"/>
            </p:cNvSpPr>
            <p:nvPr/>
          </p:nvSpPr>
          <p:spPr bwMode="auto">
            <a:xfrm>
              <a:off x="0" y="3628"/>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a:t>D</a:t>
              </a:r>
              <a:endParaRPr lang="en-US" altLang="zh-CN" sz="1800" b="1"/>
            </a:p>
          </p:txBody>
        </p:sp>
        <p:sp>
          <p:nvSpPr>
            <p:cNvPr id="55304" name="Line 8"/>
            <p:cNvSpPr>
              <a:spLocks noChangeShapeType="1"/>
            </p:cNvSpPr>
            <p:nvPr/>
          </p:nvSpPr>
          <p:spPr bwMode="auto">
            <a:xfrm flipH="1">
              <a:off x="1371" y="2339"/>
              <a:ext cx="657" cy="495"/>
            </a:xfrm>
            <a:prstGeom prst="line">
              <a:avLst/>
            </a:prstGeom>
            <a:noFill/>
            <a:ln w="9525">
              <a:solidFill>
                <a:schemeClr val="tx1"/>
              </a:solidFill>
              <a:round/>
              <a:tailEnd type="triangle" w="med" len="med"/>
            </a:ln>
          </p:spPr>
          <p:txBody>
            <a:bodyPr/>
            <a:lstStyle/>
            <a:p>
              <a:endParaRPr lang="zh-CN" altLang="en-US"/>
            </a:p>
          </p:txBody>
        </p:sp>
        <p:sp>
          <p:nvSpPr>
            <p:cNvPr id="55305" name="Rectangle 9"/>
            <p:cNvSpPr>
              <a:spLocks noChangeArrowheads="1"/>
            </p:cNvSpPr>
            <p:nvPr/>
          </p:nvSpPr>
          <p:spPr bwMode="auto">
            <a:xfrm>
              <a:off x="1463" y="3639"/>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a:t>E</a:t>
              </a:r>
              <a:endParaRPr lang="en-US" altLang="zh-CN" sz="1800" b="1"/>
            </a:p>
          </p:txBody>
        </p:sp>
        <p:sp>
          <p:nvSpPr>
            <p:cNvPr id="55306" name="Line 10"/>
            <p:cNvSpPr>
              <a:spLocks noChangeShapeType="1"/>
            </p:cNvSpPr>
            <p:nvPr/>
          </p:nvSpPr>
          <p:spPr bwMode="auto">
            <a:xfrm>
              <a:off x="2004" y="2362"/>
              <a:ext cx="888" cy="403"/>
            </a:xfrm>
            <a:prstGeom prst="line">
              <a:avLst/>
            </a:prstGeom>
            <a:noFill/>
            <a:ln w="9525">
              <a:solidFill>
                <a:schemeClr val="tx1"/>
              </a:solidFill>
              <a:round/>
              <a:tailEnd type="triangle" w="med" len="med"/>
            </a:ln>
          </p:spPr>
          <p:txBody>
            <a:bodyPr/>
            <a:lstStyle/>
            <a:p>
              <a:endParaRPr lang="zh-CN" altLang="en-US"/>
            </a:p>
          </p:txBody>
        </p:sp>
        <p:sp>
          <p:nvSpPr>
            <p:cNvPr id="55307" name="Line 11"/>
            <p:cNvSpPr>
              <a:spLocks noChangeShapeType="1"/>
            </p:cNvSpPr>
            <p:nvPr/>
          </p:nvSpPr>
          <p:spPr bwMode="auto">
            <a:xfrm flipH="1">
              <a:off x="392" y="3145"/>
              <a:ext cx="829" cy="484"/>
            </a:xfrm>
            <a:prstGeom prst="line">
              <a:avLst/>
            </a:prstGeom>
            <a:noFill/>
            <a:ln w="9525">
              <a:solidFill>
                <a:schemeClr val="tx1"/>
              </a:solidFill>
              <a:round/>
              <a:tailEnd type="triangle" w="med" len="med"/>
            </a:ln>
          </p:spPr>
          <p:txBody>
            <a:bodyPr/>
            <a:lstStyle/>
            <a:p>
              <a:endParaRPr lang="zh-CN" altLang="en-US"/>
            </a:p>
          </p:txBody>
        </p:sp>
        <p:sp>
          <p:nvSpPr>
            <p:cNvPr id="55308" name="Line 12"/>
            <p:cNvSpPr>
              <a:spLocks noChangeShapeType="1"/>
            </p:cNvSpPr>
            <p:nvPr/>
          </p:nvSpPr>
          <p:spPr bwMode="auto">
            <a:xfrm>
              <a:off x="1221" y="3156"/>
              <a:ext cx="807" cy="473"/>
            </a:xfrm>
            <a:prstGeom prst="line">
              <a:avLst/>
            </a:prstGeom>
            <a:noFill/>
            <a:ln w="9525">
              <a:solidFill>
                <a:schemeClr val="tx1"/>
              </a:solidFill>
              <a:round/>
              <a:tailEnd type="triangle" w="med" len="med"/>
            </a:ln>
          </p:spPr>
          <p:txBody>
            <a:bodyPr/>
            <a:lstStyle/>
            <a:p>
              <a:endParaRPr lang="zh-CN" alt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6.5.1 </a:t>
            </a:r>
            <a:r>
              <a:rPr lang="zh-CN" altLang="en-US" sz="4000"/>
              <a:t>单元测试</a:t>
            </a:r>
            <a:endParaRPr lang="zh-CN" altLang="en-US" sz="4000"/>
          </a:p>
        </p:txBody>
      </p:sp>
      <p:sp>
        <p:nvSpPr>
          <p:cNvPr id="3" name="内容占位符 2"/>
          <p:cNvSpPr>
            <a:spLocks noGrp="1"/>
          </p:cNvSpPr>
          <p:nvPr>
            <p:ph sz="quarter" idx="1"/>
          </p:nvPr>
        </p:nvSpPr>
        <p:spPr/>
        <p:txBody>
          <a:bodyPr/>
          <a:lstStyle/>
          <a:p>
            <a:pPr marL="0" indent="0" eaLnBrk="1" hangingPunct="1">
              <a:lnSpc>
                <a:spcPct val="150000"/>
              </a:lnSpc>
              <a:buNone/>
            </a:pPr>
            <a:r>
              <a:rPr lang="zh-CN" altLang="en-US" sz="3200" b="1" dirty="0" smtClean="0">
                <a:latin typeface="Times New Roman" panose="02020603050405020304" pitchFamily="18" charset="0"/>
              </a:rPr>
              <a:t>驱动程序：</a:t>
            </a:r>
            <a:endParaRPr lang="zh-CN" altLang="en-US" b="1" dirty="0" smtClean="0">
              <a:latin typeface="Times New Roman" panose="02020603050405020304" pitchFamily="18" charset="0"/>
            </a:endParaRPr>
          </a:p>
          <a:p>
            <a:pPr eaLnBrk="1" hangingPunct="1">
              <a:lnSpc>
                <a:spcPct val="150000"/>
              </a:lnSpc>
              <a:buNone/>
            </a:pPr>
            <a:r>
              <a:rPr lang="zh-CN" altLang="en-US" sz="2900" b="1" dirty="0" smtClean="0">
                <a:latin typeface="Times New Roman" panose="02020603050405020304" pitchFamily="18" charset="0"/>
                <a:sym typeface="+mn-ea"/>
              </a:rPr>
              <a:t>必须为每个单元测试开发驱动程序和</a:t>
            </a:r>
            <a:r>
              <a:rPr lang="en-US" altLang="zh-CN" sz="2900" b="1" dirty="0" smtClean="0">
                <a:latin typeface="Times New Roman" panose="02020603050405020304" pitchFamily="18" charset="0"/>
                <a:sym typeface="+mn-ea"/>
              </a:rPr>
              <a:t>(</a:t>
            </a:r>
            <a:r>
              <a:rPr lang="zh-CN" altLang="en-US" sz="2900" b="1" dirty="0" smtClean="0">
                <a:latin typeface="Times New Roman" panose="02020603050405020304" pitchFamily="18" charset="0"/>
                <a:sym typeface="+mn-ea"/>
              </a:rPr>
              <a:t>或</a:t>
            </a:r>
            <a:r>
              <a:rPr lang="en-US" altLang="zh-CN" sz="2900" b="1" dirty="0" smtClean="0">
                <a:latin typeface="Times New Roman" panose="02020603050405020304" pitchFamily="18" charset="0"/>
                <a:sym typeface="+mn-ea"/>
              </a:rPr>
              <a:t>)</a:t>
            </a:r>
            <a:r>
              <a:rPr lang="zh-CN" altLang="en-US" sz="2900" b="1" dirty="0" smtClean="0">
                <a:latin typeface="Times New Roman" panose="02020603050405020304" pitchFamily="18" charset="0"/>
                <a:sym typeface="+mn-ea"/>
              </a:rPr>
              <a:t>存根程序。</a:t>
            </a:r>
            <a:endParaRPr lang="zh-CN" altLang="en-US" sz="2900" b="1" dirty="0" smtClean="0">
              <a:latin typeface="Times New Roman" panose="02020603050405020304" pitchFamily="18" charset="0"/>
            </a:endParaRPr>
          </a:p>
          <a:p>
            <a:pPr marL="742950" lvl="1" indent="-285750" eaLnBrk="1" hangingPunct="1">
              <a:lnSpc>
                <a:spcPct val="150000"/>
              </a:lnSpc>
              <a:buNone/>
            </a:pPr>
            <a:r>
              <a:rPr lang="zh-CN" altLang="en-US" sz="2900" b="1" dirty="0" smtClean="0">
                <a:solidFill>
                  <a:srgbClr val="0000FF"/>
                </a:solidFill>
                <a:latin typeface="Times New Roman" panose="02020603050405020304" pitchFamily="18" charset="0"/>
                <a:sym typeface="+mn-ea"/>
              </a:rPr>
              <a:t>驱动程序</a:t>
            </a:r>
            <a:r>
              <a:rPr lang="zh-CN" altLang="en-US" sz="2900" b="1" dirty="0" smtClean="0">
                <a:latin typeface="Times New Roman" panose="02020603050405020304" pitchFamily="18" charset="0"/>
                <a:sym typeface="+mn-ea"/>
              </a:rPr>
              <a:t>是一个“主程序”，它接收测试数据，传送给被测试的模块，并且印出有关的结果。</a:t>
            </a:r>
            <a:endParaRPr lang="en-US" altLang="zh-CN" sz="2900" b="1" dirty="0" smtClean="0">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lstStyle/>
          <a:p>
            <a:pPr>
              <a:defRPr/>
            </a:pPr>
            <a:fld id="{F2D23BEE-23EF-4742-9EBB-470C2B00B909}" type="slidenum">
              <a:rPr lang="en-US" altLang="zh-CN"/>
            </a:fld>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ext Box 4"/>
          <p:cNvSpPr txBox="1">
            <a:spLocks noChangeArrowheads="1"/>
          </p:cNvSpPr>
          <p:nvPr/>
        </p:nvSpPr>
        <p:spPr bwMode="auto">
          <a:xfrm>
            <a:off x="1524000" y="0"/>
            <a:ext cx="6121400" cy="5173345"/>
          </a:xfrm>
          <a:prstGeom prst="rect">
            <a:avLst/>
          </a:prstGeom>
          <a:solidFill>
            <a:schemeClr val="bg1"/>
          </a:solidFill>
          <a:ln w="38100">
            <a:solidFill>
              <a:srgbClr val="3333CC"/>
            </a:solidFill>
            <a:miter lim="800000"/>
          </a:ln>
        </p:spPr>
        <p:txBody>
          <a:bodyPr>
            <a:spAutoFit/>
          </a:bodyPr>
          <a:lstStyle/>
          <a:p>
            <a:pPr eaLnBrk="0" hangingPunct="0">
              <a:spcBef>
                <a:spcPct val="20000"/>
              </a:spcBef>
              <a:buClr>
                <a:schemeClr val="accent1"/>
              </a:buClr>
              <a:buSzPct val="65000"/>
              <a:buFont typeface="Wingdings" panose="05000000000000000000" pitchFamily="2" charset="2"/>
              <a:buNone/>
            </a:pPr>
            <a:r>
              <a:rPr kumimoji="1" lang="en-US" altLang="zh-CN" sz="2800" dirty="0">
                <a:latin typeface="Times New Roman" panose="02020603050405020304" pitchFamily="18" charset="0"/>
              </a:rPr>
              <a:t>#include &lt;</a:t>
            </a:r>
            <a:r>
              <a:rPr kumimoji="1" lang="en-US" altLang="zh-CN" sz="2800" dirty="0" err="1">
                <a:latin typeface="Times New Roman" panose="02020603050405020304" pitchFamily="18" charset="0"/>
              </a:rPr>
              <a:t>stdio.h</a:t>
            </a:r>
            <a:r>
              <a:rPr kumimoji="1" lang="en-US" altLang="zh-CN" sz="2800" dirty="0">
                <a:latin typeface="Times New Roman" panose="02020603050405020304" pitchFamily="18" charset="0"/>
              </a:rPr>
              <a:t>&gt;</a:t>
            </a:r>
            <a:endParaRPr kumimoji="1" lang="en-US" altLang="zh-CN" sz="2800" dirty="0">
              <a:latin typeface="Times New Roman" panose="02020603050405020304" pitchFamily="18" charset="0"/>
            </a:endParaRPr>
          </a:p>
          <a:p>
            <a:pPr eaLnBrk="0" hangingPunct="0">
              <a:spcBef>
                <a:spcPct val="20000"/>
              </a:spcBef>
              <a:buClr>
                <a:schemeClr val="accent1"/>
              </a:buClr>
              <a:buSzPct val="65000"/>
              <a:buFont typeface="Wingdings" panose="05000000000000000000" pitchFamily="2" charset="2"/>
              <a:buNone/>
            </a:pPr>
            <a:r>
              <a:rPr kumimoji="1" lang="en-US" altLang="zh-CN" sz="2800" dirty="0">
                <a:latin typeface="Times New Roman" panose="02020603050405020304" pitchFamily="18" charset="0"/>
              </a:rPr>
              <a:t> </a:t>
            </a:r>
            <a:r>
              <a:rPr kumimoji="1" lang="en-US" altLang="zh-CN" sz="2800" dirty="0" err="1">
                <a:solidFill>
                  <a:srgbClr val="000000"/>
                </a:solidFill>
                <a:latin typeface="Times New Roman" panose="02020603050405020304" pitchFamily="18" charset="0"/>
              </a:rPr>
              <a:t>int</a:t>
            </a:r>
            <a:r>
              <a:rPr kumimoji="1" lang="en-US" altLang="zh-CN" sz="2800" dirty="0">
                <a:solidFill>
                  <a:srgbClr val="000000"/>
                </a:solidFill>
                <a:latin typeface="Times New Roman" panose="02020603050405020304" pitchFamily="18" charset="0"/>
              </a:rPr>
              <a:t> dif(</a:t>
            </a:r>
            <a:r>
              <a:rPr kumimoji="1" lang="en-US" altLang="zh-CN" sz="2800" dirty="0" err="1">
                <a:solidFill>
                  <a:srgbClr val="000000"/>
                </a:solidFill>
                <a:latin typeface="Times New Roman" panose="02020603050405020304" pitchFamily="18" charset="0"/>
              </a:rPr>
              <a:t>int</a:t>
            </a:r>
            <a:r>
              <a:rPr kumimoji="1" lang="en-US" altLang="zh-CN" sz="2800" dirty="0">
                <a:solidFill>
                  <a:srgbClr val="000000"/>
                </a:solidFill>
                <a:latin typeface="Times New Roman" panose="02020603050405020304" pitchFamily="18" charset="0"/>
              </a:rPr>
              <a:t> </a:t>
            </a:r>
            <a:r>
              <a:rPr kumimoji="1" lang="en-US" altLang="zh-CN" sz="2800" dirty="0" err="1">
                <a:solidFill>
                  <a:srgbClr val="000000"/>
                </a:solidFill>
                <a:latin typeface="Times New Roman" panose="02020603050405020304" pitchFamily="18" charset="0"/>
              </a:rPr>
              <a:t>x,int</a:t>
            </a:r>
            <a:r>
              <a:rPr kumimoji="1" lang="en-US" altLang="zh-CN" sz="2800" dirty="0">
                <a:solidFill>
                  <a:srgbClr val="000000"/>
                </a:solidFill>
                <a:latin typeface="Times New Roman" panose="02020603050405020304" pitchFamily="18" charset="0"/>
              </a:rPr>
              <a:t> </a:t>
            </a:r>
            <a:r>
              <a:rPr kumimoji="1" lang="en-US" altLang="zh-CN" sz="2800" dirty="0" err="1">
                <a:solidFill>
                  <a:srgbClr val="000000"/>
                </a:solidFill>
                <a:latin typeface="Times New Roman" panose="02020603050405020304" pitchFamily="18" charset="0"/>
              </a:rPr>
              <a:t>y,int</a:t>
            </a:r>
            <a:r>
              <a:rPr kumimoji="1" lang="en-US" altLang="zh-CN" sz="2800" dirty="0">
                <a:solidFill>
                  <a:srgbClr val="000000"/>
                </a:solidFill>
                <a:latin typeface="Times New Roman" panose="02020603050405020304" pitchFamily="18" charset="0"/>
              </a:rPr>
              <a:t> z);</a:t>
            </a:r>
            <a:endParaRPr kumimoji="1" lang="en-US" altLang="zh-CN" sz="2800" dirty="0">
              <a:solidFill>
                <a:srgbClr val="000000"/>
              </a:solidFill>
              <a:latin typeface="Times New Roman" panose="02020603050405020304" pitchFamily="18" charset="0"/>
            </a:endParaRPr>
          </a:p>
          <a:p>
            <a:pPr eaLnBrk="0" hangingPunct="0">
              <a:spcBef>
                <a:spcPct val="20000"/>
              </a:spcBef>
              <a:buClr>
                <a:schemeClr val="accent1"/>
              </a:buClr>
              <a:buSzPct val="65000"/>
              <a:buFont typeface="Wingdings" panose="05000000000000000000" pitchFamily="2" charset="2"/>
              <a:buNone/>
            </a:pPr>
            <a:r>
              <a:rPr kumimoji="1" lang="en-US" altLang="zh-CN" sz="2800" dirty="0">
                <a:solidFill>
                  <a:srgbClr val="000000"/>
                </a:solidFill>
                <a:latin typeface="Times New Roman" panose="02020603050405020304" pitchFamily="18" charset="0"/>
              </a:rPr>
              <a:t> </a:t>
            </a:r>
            <a:r>
              <a:rPr kumimoji="1" lang="en-US" altLang="zh-CN" sz="2800" dirty="0" err="1">
                <a:solidFill>
                  <a:srgbClr val="000000"/>
                </a:solidFill>
                <a:latin typeface="Times New Roman" panose="02020603050405020304" pitchFamily="18" charset="0"/>
              </a:rPr>
              <a:t>int</a:t>
            </a:r>
            <a:r>
              <a:rPr kumimoji="1" lang="en-US" altLang="zh-CN" sz="2800" dirty="0">
                <a:solidFill>
                  <a:srgbClr val="000000"/>
                </a:solidFill>
                <a:latin typeface="Times New Roman" panose="02020603050405020304" pitchFamily="18" charset="0"/>
              </a:rPr>
              <a:t> max(</a:t>
            </a:r>
            <a:r>
              <a:rPr kumimoji="1" lang="en-US" altLang="zh-CN" sz="2800" dirty="0" err="1">
                <a:solidFill>
                  <a:srgbClr val="000000"/>
                </a:solidFill>
                <a:latin typeface="Times New Roman" panose="02020603050405020304" pitchFamily="18" charset="0"/>
              </a:rPr>
              <a:t>int</a:t>
            </a:r>
            <a:r>
              <a:rPr kumimoji="1" lang="en-US" altLang="zh-CN" sz="2800" dirty="0">
                <a:solidFill>
                  <a:srgbClr val="000000"/>
                </a:solidFill>
                <a:latin typeface="Times New Roman" panose="02020603050405020304" pitchFamily="18" charset="0"/>
              </a:rPr>
              <a:t> </a:t>
            </a:r>
            <a:r>
              <a:rPr kumimoji="1" lang="en-US" altLang="zh-CN" sz="2800" dirty="0" err="1">
                <a:solidFill>
                  <a:srgbClr val="000000"/>
                </a:solidFill>
                <a:latin typeface="Times New Roman" panose="02020603050405020304" pitchFamily="18" charset="0"/>
              </a:rPr>
              <a:t>x,int</a:t>
            </a:r>
            <a:r>
              <a:rPr kumimoji="1" lang="en-US" altLang="zh-CN" sz="2800" dirty="0">
                <a:solidFill>
                  <a:srgbClr val="000000"/>
                </a:solidFill>
                <a:latin typeface="Times New Roman" panose="02020603050405020304" pitchFamily="18" charset="0"/>
              </a:rPr>
              <a:t> </a:t>
            </a:r>
            <a:r>
              <a:rPr kumimoji="1" lang="en-US" altLang="zh-CN" sz="2800" dirty="0" err="1">
                <a:solidFill>
                  <a:srgbClr val="000000"/>
                </a:solidFill>
                <a:latin typeface="Times New Roman" panose="02020603050405020304" pitchFamily="18" charset="0"/>
              </a:rPr>
              <a:t>y,int</a:t>
            </a:r>
            <a:r>
              <a:rPr kumimoji="1" lang="en-US" altLang="zh-CN" sz="2800" dirty="0">
                <a:solidFill>
                  <a:srgbClr val="000000"/>
                </a:solidFill>
                <a:latin typeface="Times New Roman" panose="02020603050405020304" pitchFamily="18" charset="0"/>
              </a:rPr>
              <a:t> z);</a:t>
            </a:r>
            <a:endParaRPr kumimoji="1" lang="en-US" altLang="zh-CN" sz="2800" dirty="0">
              <a:solidFill>
                <a:srgbClr val="000000"/>
              </a:solidFill>
              <a:latin typeface="Times New Roman" panose="02020603050405020304" pitchFamily="18" charset="0"/>
            </a:endParaRPr>
          </a:p>
          <a:p>
            <a:pPr eaLnBrk="0" hangingPunct="0">
              <a:spcBef>
                <a:spcPct val="20000"/>
              </a:spcBef>
              <a:buClr>
                <a:schemeClr val="accent1"/>
              </a:buClr>
              <a:buSzPct val="65000"/>
              <a:buFont typeface="Wingdings" panose="05000000000000000000" pitchFamily="2" charset="2"/>
              <a:buNone/>
            </a:pPr>
            <a:r>
              <a:rPr kumimoji="1" lang="en-US" altLang="zh-CN" sz="2800" dirty="0">
                <a:solidFill>
                  <a:srgbClr val="000000"/>
                </a:solidFill>
                <a:latin typeface="Times New Roman" panose="02020603050405020304" pitchFamily="18" charset="0"/>
              </a:rPr>
              <a:t> </a:t>
            </a:r>
            <a:r>
              <a:rPr kumimoji="1" lang="en-US" altLang="zh-CN" sz="2800" dirty="0" err="1">
                <a:solidFill>
                  <a:srgbClr val="000000"/>
                </a:solidFill>
                <a:latin typeface="Times New Roman" panose="02020603050405020304" pitchFamily="18" charset="0"/>
              </a:rPr>
              <a:t>int</a:t>
            </a:r>
            <a:r>
              <a:rPr kumimoji="1" lang="en-US" altLang="zh-CN" sz="2800" dirty="0">
                <a:solidFill>
                  <a:srgbClr val="000000"/>
                </a:solidFill>
                <a:latin typeface="Times New Roman" panose="02020603050405020304" pitchFamily="18" charset="0"/>
              </a:rPr>
              <a:t> min(</a:t>
            </a:r>
            <a:r>
              <a:rPr kumimoji="1" lang="en-US" altLang="zh-CN" sz="2800" dirty="0" err="1">
                <a:solidFill>
                  <a:srgbClr val="000000"/>
                </a:solidFill>
                <a:latin typeface="Times New Roman" panose="02020603050405020304" pitchFamily="18" charset="0"/>
              </a:rPr>
              <a:t>int</a:t>
            </a:r>
            <a:r>
              <a:rPr kumimoji="1" lang="en-US" altLang="zh-CN" sz="2800" dirty="0">
                <a:solidFill>
                  <a:srgbClr val="000000"/>
                </a:solidFill>
                <a:latin typeface="Times New Roman" panose="02020603050405020304" pitchFamily="18" charset="0"/>
              </a:rPr>
              <a:t> </a:t>
            </a:r>
            <a:r>
              <a:rPr kumimoji="1" lang="en-US" altLang="zh-CN" sz="2800" dirty="0" err="1">
                <a:solidFill>
                  <a:srgbClr val="000000"/>
                </a:solidFill>
                <a:latin typeface="Times New Roman" panose="02020603050405020304" pitchFamily="18" charset="0"/>
              </a:rPr>
              <a:t>x,int</a:t>
            </a:r>
            <a:r>
              <a:rPr kumimoji="1" lang="en-US" altLang="zh-CN" sz="2800" dirty="0">
                <a:solidFill>
                  <a:srgbClr val="000000"/>
                </a:solidFill>
                <a:latin typeface="Times New Roman" panose="02020603050405020304" pitchFamily="18" charset="0"/>
              </a:rPr>
              <a:t> </a:t>
            </a:r>
            <a:r>
              <a:rPr kumimoji="1" lang="en-US" altLang="zh-CN" sz="2800" dirty="0" err="1">
                <a:solidFill>
                  <a:srgbClr val="000000"/>
                </a:solidFill>
                <a:latin typeface="Times New Roman" panose="02020603050405020304" pitchFamily="18" charset="0"/>
              </a:rPr>
              <a:t>y,int</a:t>
            </a:r>
            <a:r>
              <a:rPr kumimoji="1" lang="en-US" altLang="zh-CN" sz="2800" dirty="0">
                <a:solidFill>
                  <a:srgbClr val="000000"/>
                </a:solidFill>
                <a:latin typeface="Times New Roman" panose="02020603050405020304" pitchFamily="18" charset="0"/>
              </a:rPr>
              <a:t> z);</a:t>
            </a:r>
            <a:endParaRPr kumimoji="1" lang="en-US" altLang="zh-CN" sz="2800" dirty="0">
              <a:solidFill>
                <a:srgbClr val="000000"/>
              </a:solidFill>
              <a:latin typeface="Times New Roman" panose="02020603050405020304" pitchFamily="18" charset="0"/>
            </a:endParaRPr>
          </a:p>
          <a:p>
            <a:pPr eaLnBrk="0" hangingPunct="0">
              <a:spcBef>
                <a:spcPct val="20000"/>
              </a:spcBef>
              <a:buClr>
                <a:schemeClr val="accent1"/>
              </a:buClr>
              <a:buSzPct val="65000"/>
              <a:buFont typeface="Wingdings" panose="05000000000000000000" pitchFamily="2" charset="2"/>
              <a:buNone/>
            </a:pPr>
            <a:r>
              <a:rPr kumimoji="1" lang="en-US" altLang="zh-CN" sz="2800" dirty="0">
                <a:latin typeface="Times New Roman" panose="02020603050405020304" pitchFamily="18" charset="0"/>
              </a:rPr>
              <a:t>void main()</a:t>
            </a:r>
            <a:endParaRPr kumimoji="1" lang="en-US" altLang="zh-CN" sz="2800" dirty="0">
              <a:latin typeface="Times New Roman" panose="02020603050405020304" pitchFamily="18" charset="0"/>
            </a:endParaRPr>
          </a:p>
          <a:p>
            <a:pPr eaLnBrk="0" hangingPunct="0">
              <a:spcBef>
                <a:spcPct val="20000"/>
              </a:spcBef>
              <a:buClr>
                <a:schemeClr val="accent1"/>
              </a:buClr>
              <a:buSzPct val="65000"/>
              <a:buFont typeface="Wingdings" panose="05000000000000000000" pitchFamily="2" charset="2"/>
              <a:buNone/>
            </a:pPr>
            <a:r>
              <a:rPr kumimoji="1" lang="en-US" altLang="zh-CN" sz="2800" dirty="0">
                <a:latin typeface="Times New Roman" panose="02020603050405020304" pitchFamily="18" charset="0"/>
              </a:rPr>
              <a:t> {  </a:t>
            </a:r>
            <a:r>
              <a:rPr kumimoji="1" lang="en-US" altLang="zh-CN" sz="2800" dirty="0" err="1">
                <a:latin typeface="Times New Roman" panose="02020603050405020304" pitchFamily="18" charset="0"/>
              </a:rPr>
              <a:t>int</a:t>
            </a: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a,b,c,d</a:t>
            </a:r>
            <a:r>
              <a:rPr kumimoji="1" lang="en-US" altLang="zh-CN" sz="2800" dirty="0">
                <a:latin typeface="Times New Roman" panose="02020603050405020304" pitchFamily="18" charset="0"/>
              </a:rPr>
              <a:t>;</a:t>
            </a:r>
            <a:endParaRPr kumimoji="1" lang="en-US" altLang="zh-CN" sz="2800" dirty="0">
              <a:latin typeface="Times New Roman" panose="02020603050405020304" pitchFamily="18" charset="0"/>
            </a:endParaRPr>
          </a:p>
          <a:p>
            <a:pPr eaLnBrk="0" hangingPunct="0">
              <a:spcBef>
                <a:spcPct val="20000"/>
              </a:spcBef>
              <a:buClr>
                <a:schemeClr val="accent1"/>
              </a:buClr>
              <a:buSzPct val="65000"/>
              <a:buFont typeface="Wingdings" panose="05000000000000000000" pitchFamily="2" charset="2"/>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scanf</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d%d%d",&amp;a,&amp;b,&amp;c</a:t>
            </a:r>
            <a:r>
              <a:rPr kumimoji="1" lang="en-US" altLang="zh-CN" sz="2800" dirty="0">
                <a:latin typeface="Times New Roman" panose="02020603050405020304" pitchFamily="18" charset="0"/>
              </a:rPr>
              <a:t>);</a:t>
            </a:r>
            <a:endParaRPr kumimoji="1" lang="en-US" altLang="zh-CN" sz="2800" dirty="0">
              <a:latin typeface="Times New Roman" panose="02020603050405020304" pitchFamily="18" charset="0"/>
            </a:endParaRPr>
          </a:p>
          <a:p>
            <a:pPr eaLnBrk="0" hangingPunct="0">
              <a:spcBef>
                <a:spcPct val="20000"/>
              </a:spcBef>
              <a:buClr>
                <a:schemeClr val="accent1"/>
              </a:buClr>
              <a:buSzPct val="65000"/>
              <a:buFont typeface="Wingdings" panose="05000000000000000000" pitchFamily="2" charset="2"/>
              <a:buNone/>
            </a:pPr>
            <a:r>
              <a:rPr kumimoji="1" lang="en-US" altLang="zh-CN" sz="2800" dirty="0">
                <a:solidFill>
                  <a:srgbClr val="0000FF"/>
                </a:solidFill>
                <a:latin typeface="Times New Roman" panose="02020603050405020304" pitchFamily="18" charset="0"/>
              </a:rPr>
              <a:t>    </a:t>
            </a:r>
            <a:r>
              <a:rPr kumimoji="1" lang="en-US" altLang="zh-CN" sz="2800" dirty="0" smtClean="0">
                <a:solidFill>
                  <a:srgbClr val="0000FF"/>
                </a:solidFill>
                <a:latin typeface="Times New Roman" panose="02020603050405020304" pitchFamily="18" charset="0"/>
              </a:rPr>
              <a:t>d=</a:t>
            </a:r>
            <a:r>
              <a:rPr kumimoji="1" lang="en-US" altLang="zh-CN" sz="2800" dirty="0" smtClean="0">
                <a:solidFill>
                  <a:srgbClr val="000000"/>
                </a:solidFill>
                <a:latin typeface="Times New Roman" panose="02020603050405020304" pitchFamily="18" charset="0"/>
              </a:rPr>
              <a:t> max(</a:t>
            </a:r>
            <a:r>
              <a:rPr kumimoji="1" lang="en-US" altLang="zh-CN" sz="2800" dirty="0" err="1" smtClean="0">
                <a:solidFill>
                  <a:srgbClr val="000000"/>
                </a:solidFill>
                <a:latin typeface="Times New Roman" panose="02020603050405020304" pitchFamily="18" charset="0"/>
              </a:rPr>
              <a:t>a,b,c</a:t>
            </a:r>
            <a:r>
              <a:rPr kumimoji="1" lang="en-US" altLang="zh-CN" sz="2800" dirty="0" smtClean="0">
                <a:solidFill>
                  <a:srgbClr val="000000"/>
                </a:solidFill>
                <a:latin typeface="Times New Roman" panose="02020603050405020304" pitchFamily="18" charset="0"/>
              </a:rPr>
              <a:t>)-min(</a:t>
            </a:r>
            <a:r>
              <a:rPr kumimoji="1" lang="en-US" altLang="zh-CN" sz="2800" dirty="0" err="1" smtClean="0">
                <a:solidFill>
                  <a:srgbClr val="000000"/>
                </a:solidFill>
                <a:latin typeface="Times New Roman" panose="02020603050405020304" pitchFamily="18" charset="0"/>
              </a:rPr>
              <a:t>a,b,c</a:t>
            </a:r>
            <a:r>
              <a:rPr kumimoji="1" lang="en-US" altLang="zh-CN" sz="2800" dirty="0" smtClean="0">
                <a:solidFill>
                  <a:srgbClr val="000000"/>
                </a:solidFill>
                <a:latin typeface="Times New Roman" panose="02020603050405020304" pitchFamily="18" charset="0"/>
              </a:rPr>
              <a:t>); </a:t>
            </a:r>
            <a:endParaRPr kumimoji="1" lang="en-US" altLang="zh-CN" sz="2800" dirty="0">
              <a:solidFill>
                <a:srgbClr val="0000FF"/>
              </a:solidFill>
              <a:latin typeface="Times New Roman" panose="02020603050405020304" pitchFamily="18" charset="0"/>
            </a:endParaRPr>
          </a:p>
          <a:p>
            <a:pPr eaLnBrk="0" hangingPunct="0">
              <a:spcBef>
                <a:spcPct val="20000"/>
              </a:spcBef>
              <a:buClr>
                <a:schemeClr val="accent1"/>
              </a:buClr>
              <a:buSzPct val="65000"/>
              <a:buFont typeface="Wingdings" panose="05000000000000000000" pitchFamily="2" charset="2"/>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printf</a:t>
            </a:r>
            <a:r>
              <a:rPr kumimoji="1" lang="en-US" altLang="zh-CN" sz="2800" dirty="0">
                <a:latin typeface="Times New Roman" panose="02020603050405020304" pitchFamily="18" charset="0"/>
              </a:rPr>
              <a:t>("Max-Min=%d\</a:t>
            </a:r>
            <a:r>
              <a:rPr kumimoji="1" lang="en-US" altLang="zh-CN" sz="2800" dirty="0" err="1">
                <a:latin typeface="Times New Roman" panose="02020603050405020304" pitchFamily="18" charset="0"/>
              </a:rPr>
              <a:t>n",d</a:t>
            </a:r>
            <a:r>
              <a:rPr kumimoji="1" lang="en-US" altLang="zh-CN" sz="2800" dirty="0">
                <a:latin typeface="Times New Roman" panose="02020603050405020304" pitchFamily="18" charset="0"/>
              </a:rPr>
              <a:t>);</a:t>
            </a:r>
            <a:endParaRPr kumimoji="1" lang="en-US" altLang="zh-CN" sz="2800" dirty="0">
              <a:latin typeface="Times New Roman" panose="02020603050405020304" pitchFamily="18" charset="0"/>
            </a:endParaRPr>
          </a:p>
          <a:p>
            <a:pPr eaLnBrk="0" hangingPunct="0">
              <a:spcBef>
                <a:spcPct val="20000"/>
              </a:spcBef>
              <a:buClr>
                <a:schemeClr val="accent1"/>
              </a:buClr>
              <a:buSzPct val="65000"/>
              <a:buFont typeface="Wingdings" panose="05000000000000000000" pitchFamily="2" charset="2"/>
              <a:buNone/>
            </a:pPr>
            <a:r>
              <a:rPr kumimoji="1" lang="en-US" altLang="zh-CN" sz="2800" dirty="0">
                <a:latin typeface="Times New Roman" panose="02020603050405020304" pitchFamily="18" charset="0"/>
              </a:rPr>
              <a:t> }</a:t>
            </a:r>
            <a:endParaRPr kumimoji="1" lang="en-US" altLang="zh-CN" sz="2800" dirty="0">
              <a:latin typeface="Times New Roman" panose="02020603050405020304" pitchFamily="18" charset="0"/>
            </a:endParaRPr>
          </a:p>
        </p:txBody>
      </p:sp>
      <p:sp>
        <p:nvSpPr>
          <p:cNvPr id="143366" name="Text Box 6"/>
          <p:cNvSpPr txBox="1">
            <a:spLocks noChangeArrowheads="1"/>
          </p:cNvSpPr>
          <p:nvPr/>
        </p:nvSpPr>
        <p:spPr bwMode="auto">
          <a:xfrm>
            <a:off x="6096000" y="0"/>
            <a:ext cx="4572000" cy="2589530"/>
          </a:xfrm>
          <a:prstGeom prst="rect">
            <a:avLst/>
          </a:prstGeom>
          <a:solidFill>
            <a:schemeClr val="bg1"/>
          </a:solidFill>
          <a:ln w="38100">
            <a:solidFill>
              <a:srgbClr val="3333CC"/>
            </a:solidFill>
            <a:miter lim="800000"/>
          </a:ln>
        </p:spPr>
        <p:txBody>
          <a:bodyPr>
            <a:spAutoFit/>
          </a:bodyPr>
          <a:lstStyle/>
          <a:p>
            <a:pPr eaLnBrk="0" hangingPunct="0">
              <a:spcBef>
                <a:spcPct val="20000"/>
              </a:spcBef>
              <a:buClr>
                <a:schemeClr val="accent1"/>
              </a:buClr>
              <a:buSzPct val="65000"/>
              <a:buFont typeface="Wingdings" panose="05000000000000000000" pitchFamily="2" charset="2"/>
              <a:buNone/>
            </a:pPr>
            <a:r>
              <a:rPr kumimoji="1" lang="en-US" altLang="zh-CN" sz="2800">
                <a:solidFill>
                  <a:srgbClr val="0000FF"/>
                </a:solidFill>
                <a:latin typeface="Times New Roman" panose="02020603050405020304" pitchFamily="18" charset="0"/>
              </a:rPr>
              <a:t>int max(int x,int y,int z)</a:t>
            </a:r>
            <a:endParaRPr kumimoji="1" lang="en-US" altLang="zh-CN" sz="2800">
              <a:solidFill>
                <a:srgbClr val="0000FF"/>
              </a:solidFill>
              <a:latin typeface="Times New Roman" panose="02020603050405020304" pitchFamily="18" charset="0"/>
            </a:endParaRPr>
          </a:p>
          <a:p>
            <a:pPr eaLnBrk="0" hangingPunct="0">
              <a:spcBef>
                <a:spcPct val="20000"/>
              </a:spcBef>
              <a:buClr>
                <a:schemeClr val="accent1"/>
              </a:buClr>
              <a:buSzPct val="65000"/>
              <a:buFont typeface="Wingdings" panose="05000000000000000000" pitchFamily="2" charset="2"/>
              <a:buNone/>
            </a:pPr>
            <a:r>
              <a:rPr kumimoji="1" lang="en-US" altLang="zh-CN" sz="2800">
                <a:solidFill>
                  <a:srgbClr val="0000FF"/>
                </a:solidFill>
                <a:latin typeface="Times New Roman" panose="02020603050405020304" pitchFamily="18" charset="0"/>
              </a:rPr>
              <a:t> {    int r;</a:t>
            </a:r>
            <a:endParaRPr kumimoji="1" lang="en-US" altLang="zh-CN" sz="2800">
              <a:solidFill>
                <a:srgbClr val="0000FF"/>
              </a:solidFill>
              <a:latin typeface="Times New Roman" panose="02020603050405020304" pitchFamily="18" charset="0"/>
            </a:endParaRPr>
          </a:p>
          <a:p>
            <a:pPr eaLnBrk="0" hangingPunct="0">
              <a:spcBef>
                <a:spcPct val="20000"/>
              </a:spcBef>
              <a:buClr>
                <a:schemeClr val="accent1"/>
              </a:buClr>
              <a:buSzPct val="65000"/>
              <a:buFont typeface="Wingdings" panose="05000000000000000000" pitchFamily="2" charset="2"/>
              <a:buNone/>
            </a:pPr>
            <a:r>
              <a:rPr kumimoji="1" lang="en-US" altLang="zh-CN" sz="2800">
                <a:solidFill>
                  <a:srgbClr val="0000FF"/>
                </a:solidFill>
                <a:latin typeface="Times New Roman" panose="02020603050405020304" pitchFamily="18" charset="0"/>
              </a:rPr>
              <a:t>       r=x&gt;y?x:y;</a:t>
            </a:r>
            <a:endParaRPr kumimoji="1" lang="en-US" altLang="zh-CN" sz="2800">
              <a:solidFill>
                <a:srgbClr val="0000FF"/>
              </a:solidFill>
              <a:latin typeface="Times New Roman" panose="02020603050405020304" pitchFamily="18" charset="0"/>
            </a:endParaRPr>
          </a:p>
          <a:p>
            <a:pPr eaLnBrk="0" hangingPunct="0">
              <a:spcBef>
                <a:spcPct val="20000"/>
              </a:spcBef>
              <a:buClr>
                <a:schemeClr val="accent1"/>
              </a:buClr>
              <a:buSzPct val="65000"/>
              <a:buFont typeface="Wingdings" panose="05000000000000000000" pitchFamily="2" charset="2"/>
              <a:buNone/>
            </a:pPr>
            <a:r>
              <a:rPr kumimoji="1" lang="en-US" altLang="zh-CN" sz="2800">
                <a:solidFill>
                  <a:srgbClr val="0000FF"/>
                </a:solidFill>
                <a:latin typeface="Times New Roman" panose="02020603050405020304" pitchFamily="18" charset="0"/>
              </a:rPr>
              <a:t>       return(r&gt;z?r:z);</a:t>
            </a:r>
            <a:endParaRPr kumimoji="1" lang="en-US" altLang="zh-CN" sz="2800">
              <a:solidFill>
                <a:srgbClr val="0000FF"/>
              </a:solidFill>
              <a:latin typeface="Times New Roman" panose="02020603050405020304" pitchFamily="18" charset="0"/>
            </a:endParaRPr>
          </a:p>
          <a:p>
            <a:pPr eaLnBrk="0" hangingPunct="0">
              <a:spcBef>
                <a:spcPct val="20000"/>
              </a:spcBef>
              <a:buClr>
                <a:schemeClr val="accent1"/>
              </a:buClr>
              <a:buSzPct val="65000"/>
              <a:buFont typeface="Wingdings" panose="05000000000000000000" pitchFamily="2" charset="2"/>
              <a:buNone/>
            </a:pPr>
            <a:r>
              <a:rPr kumimoji="1" lang="en-US" altLang="zh-CN" sz="2800">
                <a:solidFill>
                  <a:srgbClr val="0000FF"/>
                </a:solidFill>
                <a:latin typeface="Times New Roman" panose="02020603050405020304" pitchFamily="18" charset="0"/>
              </a:rPr>
              <a:t> }</a:t>
            </a:r>
            <a:endParaRPr kumimoji="1" lang="en-US" altLang="zh-CN" sz="2800">
              <a:solidFill>
                <a:srgbClr val="0000FF"/>
              </a:solidFill>
              <a:latin typeface="Times New Roman" panose="02020603050405020304" pitchFamily="18" charset="0"/>
            </a:endParaRPr>
          </a:p>
        </p:txBody>
      </p:sp>
      <p:sp>
        <p:nvSpPr>
          <p:cNvPr id="56325" name="Rectangle 7"/>
          <p:cNvSpPr>
            <a:spLocks noChangeArrowheads="1"/>
          </p:cNvSpPr>
          <p:nvPr/>
        </p:nvSpPr>
        <p:spPr bwMode="auto">
          <a:xfrm>
            <a:off x="6959600" y="3357563"/>
            <a:ext cx="3492500" cy="3020060"/>
          </a:xfrm>
          <a:prstGeom prst="rect">
            <a:avLst/>
          </a:prstGeom>
          <a:solidFill>
            <a:schemeClr val="bg1"/>
          </a:solidFill>
          <a:ln w="9525">
            <a:solidFill>
              <a:schemeClr val="tx1"/>
            </a:solidFill>
            <a:miter lim="800000"/>
          </a:ln>
        </p:spPr>
        <p:txBody>
          <a:bodyPr>
            <a:spAutoFit/>
          </a:bodyPr>
          <a:lstStyle/>
          <a:p>
            <a:pPr eaLnBrk="0" hangingPunct="0">
              <a:spcBef>
                <a:spcPct val="20000"/>
              </a:spcBef>
              <a:buClr>
                <a:schemeClr val="accent1"/>
              </a:buClr>
              <a:buSzPct val="65000"/>
              <a:buFont typeface="Wingdings" panose="05000000000000000000" pitchFamily="2" charset="2"/>
              <a:buNone/>
            </a:pPr>
            <a:r>
              <a:rPr kumimoji="1" lang="en-US" altLang="zh-CN" sz="2800" dirty="0" err="1">
                <a:solidFill>
                  <a:srgbClr val="000000"/>
                </a:solidFill>
                <a:latin typeface="Times New Roman" panose="02020603050405020304" pitchFamily="18" charset="0"/>
                <a:ea typeface="隶书" panose="02010509060101010101" pitchFamily="49" charset="-122"/>
              </a:rPr>
              <a:t>int</a:t>
            </a:r>
            <a:r>
              <a:rPr kumimoji="1" lang="en-US" altLang="zh-CN" sz="2800" dirty="0">
                <a:solidFill>
                  <a:srgbClr val="000000"/>
                </a:solidFill>
                <a:latin typeface="Times New Roman" panose="02020603050405020304" pitchFamily="18" charset="0"/>
                <a:ea typeface="隶书" panose="02010509060101010101" pitchFamily="49" charset="-122"/>
              </a:rPr>
              <a:t> min(</a:t>
            </a:r>
            <a:r>
              <a:rPr kumimoji="1" lang="en-US" altLang="zh-CN" sz="2800" dirty="0" err="1">
                <a:solidFill>
                  <a:srgbClr val="000000"/>
                </a:solidFill>
                <a:latin typeface="Times New Roman" panose="02020603050405020304" pitchFamily="18" charset="0"/>
                <a:ea typeface="隶书" panose="02010509060101010101" pitchFamily="49" charset="-122"/>
              </a:rPr>
              <a:t>int</a:t>
            </a:r>
            <a:r>
              <a:rPr kumimoji="1" lang="en-US" altLang="zh-CN" sz="2800" dirty="0">
                <a:solidFill>
                  <a:srgbClr val="000000"/>
                </a:solidFill>
                <a:latin typeface="Times New Roman" panose="02020603050405020304" pitchFamily="18" charset="0"/>
                <a:ea typeface="隶书" panose="02010509060101010101" pitchFamily="49" charset="-122"/>
              </a:rPr>
              <a:t> </a:t>
            </a:r>
            <a:r>
              <a:rPr kumimoji="1" lang="en-US" altLang="zh-CN" sz="2800" dirty="0" err="1">
                <a:solidFill>
                  <a:srgbClr val="000000"/>
                </a:solidFill>
                <a:latin typeface="Times New Roman" panose="02020603050405020304" pitchFamily="18" charset="0"/>
                <a:ea typeface="隶书" panose="02010509060101010101" pitchFamily="49" charset="-122"/>
              </a:rPr>
              <a:t>x,int</a:t>
            </a:r>
            <a:r>
              <a:rPr kumimoji="1" lang="en-US" altLang="zh-CN" sz="2800" dirty="0">
                <a:solidFill>
                  <a:srgbClr val="000000"/>
                </a:solidFill>
                <a:latin typeface="Times New Roman" panose="02020603050405020304" pitchFamily="18" charset="0"/>
                <a:ea typeface="隶书" panose="02010509060101010101" pitchFamily="49" charset="-122"/>
              </a:rPr>
              <a:t> </a:t>
            </a:r>
            <a:r>
              <a:rPr kumimoji="1" lang="en-US" altLang="zh-CN" sz="2800" dirty="0" err="1">
                <a:solidFill>
                  <a:srgbClr val="000000"/>
                </a:solidFill>
                <a:latin typeface="Times New Roman" panose="02020603050405020304" pitchFamily="18" charset="0"/>
                <a:ea typeface="隶书" panose="02010509060101010101" pitchFamily="49" charset="-122"/>
              </a:rPr>
              <a:t>y,int</a:t>
            </a:r>
            <a:r>
              <a:rPr kumimoji="1" lang="en-US" altLang="zh-CN" sz="2800" dirty="0">
                <a:solidFill>
                  <a:srgbClr val="000000"/>
                </a:solidFill>
                <a:latin typeface="Times New Roman" panose="02020603050405020304" pitchFamily="18" charset="0"/>
                <a:ea typeface="隶书" panose="02010509060101010101" pitchFamily="49" charset="-122"/>
              </a:rPr>
              <a:t> z)</a:t>
            </a:r>
            <a:endParaRPr kumimoji="1" lang="en-US" altLang="zh-CN" sz="2800" dirty="0">
              <a:solidFill>
                <a:srgbClr val="000000"/>
              </a:solidFill>
              <a:latin typeface="Times New Roman" panose="02020603050405020304" pitchFamily="18" charset="0"/>
              <a:ea typeface="隶书" panose="02010509060101010101" pitchFamily="49" charset="-122"/>
            </a:endParaRPr>
          </a:p>
          <a:p>
            <a:pPr eaLnBrk="0" hangingPunct="0">
              <a:spcBef>
                <a:spcPct val="20000"/>
              </a:spcBef>
              <a:buClr>
                <a:schemeClr val="accent1"/>
              </a:buClr>
              <a:buSzPct val="65000"/>
              <a:buFont typeface="Wingdings" panose="05000000000000000000" pitchFamily="2" charset="2"/>
              <a:buNone/>
            </a:pPr>
            <a:r>
              <a:rPr kumimoji="1" lang="en-US" altLang="zh-CN" sz="2800" dirty="0">
                <a:solidFill>
                  <a:srgbClr val="000000"/>
                </a:solidFill>
                <a:latin typeface="Times New Roman" panose="02020603050405020304" pitchFamily="18" charset="0"/>
                <a:ea typeface="隶书" panose="02010509060101010101" pitchFamily="49" charset="-122"/>
              </a:rPr>
              <a:t> {   </a:t>
            </a:r>
            <a:r>
              <a:rPr kumimoji="1" lang="en-US" altLang="zh-CN" sz="2800" dirty="0" err="1">
                <a:solidFill>
                  <a:srgbClr val="000000"/>
                </a:solidFill>
                <a:latin typeface="Times New Roman" panose="02020603050405020304" pitchFamily="18" charset="0"/>
                <a:ea typeface="隶书" panose="02010509060101010101" pitchFamily="49" charset="-122"/>
              </a:rPr>
              <a:t>int</a:t>
            </a:r>
            <a:r>
              <a:rPr kumimoji="1" lang="en-US" altLang="zh-CN" sz="2800" dirty="0">
                <a:solidFill>
                  <a:srgbClr val="000000"/>
                </a:solidFill>
                <a:latin typeface="Times New Roman" panose="02020603050405020304" pitchFamily="18" charset="0"/>
                <a:ea typeface="隶书" panose="02010509060101010101" pitchFamily="49" charset="-122"/>
              </a:rPr>
              <a:t> r;</a:t>
            </a:r>
            <a:endParaRPr kumimoji="1" lang="en-US" altLang="zh-CN" sz="2800" dirty="0">
              <a:solidFill>
                <a:srgbClr val="000000"/>
              </a:solidFill>
              <a:latin typeface="Times New Roman" panose="02020603050405020304" pitchFamily="18" charset="0"/>
              <a:ea typeface="隶书" panose="02010509060101010101" pitchFamily="49" charset="-122"/>
            </a:endParaRPr>
          </a:p>
          <a:p>
            <a:pPr eaLnBrk="0" hangingPunct="0">
              <a:spcBef>
                <a:spcPct val="20000"/>
              </a:spcBef>
              <a:buClr>
                <a:schemeClr val="accent1"/>
              </a:buClr>
              <a:buSzPct val="65000"/>
              <a:buFont typeface="Wingdings" panose="05000000000000000000" pitchFamily="2" charset="2"/>
              <a:buNone/>
            </a:pPr>
            <a:r>
              <a:rPr kumimoji="1" lang="en-US" altLang="zh-CN" sz="2800" dirty="0">
                <a:solidFill>
                  <a:srgbClr val="000000"/>
                </a:solidFill>
                <a:latin typeface="Times New Roman" panose="02020603050405020304" pitchFamily="18" charset="0"/>
                <a:ea typeface="隶书" panose="02010509060101010101" pitchFamily="49" charset="-122"/>
              </a:rPr>
              <a:t>       r=x&lt;</a:t>
            </a:r>
            <a:r>
              <a:rPr kumimoji="1" lang="en-US" altLang="zh-CN" sz="2800" dirty="0" err="1">
                <a:solidFill>
                  <a:srgbClr val="000000"/>
                </a:solidFill>
                <a:latin typeface="Times New Roman" panose="02020603050405020304" pitchFamily="18" charset="0"/>
                <a:ea typeface="隶书" panose="02010509060101010101" pitchFamily="49" charset="-122"/>
              </a:rPr>
              <a:t>y?x:y</a:t>
            </a:r>
            <a:r>
              <a:rPr kumimoji="1" lang="en-US" altLang="zh-CN" sz="2800" dirty="0">
                <a:solidFill>
                  <a:srgbClr val="000000"/>
                </a:solidFill>
                <a:latin typeface="Times New Roman" panose="02020603050405020304" pitchFamily="18" charset="0"/>
                <a:ea typeface="隶书" panose="02010509060101010101" pitchFamily="49" charset="-122"/>
              </a:rPr>
              <a:t>;</a:t>
            </a:r>
            <a:endParaRPr kumimoji="1" lang="en-US" altLang="zh-CN" sz="2800" dirty="0">
              <a:solidFill>
                <a:srgbClr val="000000"/>
              </a:solidFill>
              <a:latin typeface="Times New Roman" panose="02020603050405020304" pitchFamily="18" charset="0"/>
              <a:ea typeface="隶书" panose="02010509060101010101" pitchFamily="49" charset="-122"/>
            </a:endParaRPr>
          </a:p>
          <a:p>
            <a:pPr eaLnBrk="0" hangingPunct="0">
              <a:spcBef>
                <a:spcPct val="20000"/>
              </a:spcBef>
              <a:buClr>
                <a:schemeClr val="accent1"/>
              </a:buClr>
              <a:buSzPct val="65000"/>
              <a:buFont typeface="Wingdings" panose="05000000000000000000" pitchFamily="2" charset="2"/>
              <a:buNone/>
            </a:pPr>
            <a:r>
              <a:rPr kumimoji="1" lang="en-US" altLang="zh-CN" sz="2800" dirty="0">
                <a:solidFill>
                  <a:srgbClr val="000000"/>
                </a:solidFill>
                <a:latin typeface="Times New Roman" panose="02020603050405020304" pitchFamily="18" charset="0"/>
                <a:ea typeface="隶书" panose="02010509060101010101" pitchFamily="49" charset="-122"/>
              </a:rPr>
              <a:t>       return(r&lt;</a:t>
            </a:r>
            <a:r>
              <a:rPr kumimoji="1" lang="en-US" altLang="zh-CN" sz="2800" dirty="0" err="1">
                <a:solidFill>
                  <a:srgbClr val="000000"/>
                </a:solidFill>
                <a:latin typeface="Times New Roman" panose="02020603050405020304" pitchFamily="18" charset="0"/>
                <a:ea typeface="隶书" panose="02010509060101010101" pitchFamily="49" charset="-122"/>
              </a:rPr>
              <a:t>z?r:z</a:t>
            </a:r>
            <a:r>
              <a:rPr kumimoji="1" lang="en-US" altLang="zh-CN" sz="2800" dirty="0">
                <a:solidFill>
                  <a:srgbClr val="000000"/>
                </a:solidFill>
                <a:latin typeface="Times New Roman" panose="02020603050405020304" pitchFamily="18" charset="0"/>
                <a:ea typeface="隶书" panose="02010509060101010101" pitchFamily="49" charset="-122"/>
              </a:rPr>
              <a:t>);</a:t>
            </a:r>
            <a:endParaRPr kumimoji="1" lang="en-US" altLang="zh-CN" sz="2800" dirty="0">
              <a:solidFill>
                <a:srgbClr val="000000"/>
              </a:solidFill>
              <a:latin typeface="Times New Roman" panose="02020603050405020304" pitchFamily="18" charset="0"/>
              <a:ea typeface="隶书" panose="02010509060101010101" pitchFamily="49" charset="-122"/>
            </a:endParaRPr>
          </a:p>
          <a:p>
            <a:pPr eaLnBrk="0" hangingPunct="0">
              <a:spcBef>
                <a:spcPct val="20000"/>
              </a:spcBef>
              <a:buClr>
                <a:schemeClr val="accent1"/>
              </a:buClr>
              <a:buSzPct val="65000"/>
              <a:buFont typeface="Wingdings" panose="05000000000000000000" pitchFamily="2" charset="2"/>
              <a:buNone/>
            </a:pPr>
            <a:r>
              <a:rPr kumimoji="1" lang="en-US" altLang="zh-CN" sz="2800" dirty="0">
                <a:solidFill>
                  <a:srgbClr val="000000"/>
                </a:solidFill>
                <a:latin typeface="Times New Roman" panose="02020603050405020304" pitchFamily="18" charset="0"/>
                <a:ea typeface="隶书" panose="02010509060101010101" pitchFamily="49" charset="-122"/>
              </a:rPr>
              <a:t> }</a:t>
            </a:r>
            <a:endParaRPr kumimoji="1" lang="en-US" altLang="zh-CN" sz="2800" dirty="0">
              <a:solidFill>
                <a:srgbClr val="000000"/>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box(out)">
                                      <p:cBhvr>
                                        <p:cTn id="7" dur="500"/>
                                        <p:tgtEl>
                                          <p:spTgt spid="143364"/>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366"/>
                                        </p:tgtEl>
                                        <p:attrNameLst>
                                          <p:attrName>style.visibility</p:attrName>
                                        </p:attrNameLst>
                                      </p:cBhvr>
                                      <p:to>
                                        <p:strVal val="visible"/>
                                      </p:to>
                                    </p:set>
                                    <p:animEffect transition="in" filter="box(out)">
                                      <p:cBhvr>
                                        <p:cTn id="12" dur="500"/>
                                        <p:tgtEl>
                                          <p:spTgt spid="143366"/>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bldLvl="0" animBg="1" autoUpdateAnimBg="0"/>
      <p:bldP spid="143366" grpId="0" bldLvl="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6.5.1 </a:t>
            </a:r>
            <a:r>
              <a:rPr lang="zh-CN" altLang="en-US" sz="4000"/>
              <a:t>单元测试</a:t>
            </a:r>
            <a:endParaRPr lang="zh-CN" altLang="en-US" sz="4000"/>
          </a:p>
        </p:txBody>
      </p:sp>
      <p:sp>
        <p:nvSpPr>
          <p:cNvPr id="3" name="内容占位符 2"/>
          <p:cNvSpPr>
            <a:spLocks noGrp="1"/>
          </p:cNvSpPr>
          <p:nvPr>
            <p:ph sz="quarter" idx="1"/>
          </p:nvPr>
        </p:nvSpPr>
        <p:spPr/>
        <p:txBody>
          <a:bodyPr/>
          <a:lstStyle/>
          <a:p>
            <a:pPr eaLnBrk="1" hangingPunct="1">
              <a:lnSpc>
                <a:spcPct val="110000"/>
              </a:lnSpc>
            </a:pPr>
            <a:endParaRPr lang="zh-CN" altLang="en-US" b="1" dirty="0" smtClean="0">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lstStyle/>
          <a:p>
            <a:pPr>
              <a:defRPr/>
            </a:pPr>
            <a:fld id="{F2D23BEE-23EF-4742-9EBB-470C2B00B909}" type="slidenum">
              <a:rPr lang="en-US" altLang="zh-CN"/>
            </a:fld>
            <a:endParaRPr lang="en-US" altLang="zh-CN" dirty="0"/>
          </a:p>
        </p:txBody>
      </p:sp>
      <p:sp>
        <p:nvSpPr>
          <p:cNvPr id="6" name="文本框 5"/>
          <p:cNvSpPr txBox="1"/>
          <p:nvPr/>
        </p:nvSpPr>
        <p:spPr>
          <a:xfrm>
            <a:off x="1089025" y="1600200"/>
            <a:ext cx="8287385" cy="3969385"/>
          </a:xfrm>
          <a:prstGeom prst="rect">
            <a:avLst/>
          </a:prstGeom>
          <a:noFill/>
        </p:spPr>
        <p:txBody>
          <a:bodyPr wrap="square" rtlCol="0" anchor="t">
            <a:spAutoFit/>
          </a:bodyPr>
          <a:lstStyle/>
          <a:p>
            <a:pPr>
              <a:lnSpc>
                <a:spcPct val="150000"/>
              </a:lnSpc>
              <a:buNone/>
            </a:pPr>
            <a:r>
              <a:rPr lang="en-US" altLang="zh-CN" sz="2800" b="1" dirty="0" smtClean="0">
                <a:sym typeface="+mn-ea"/>
              </a:rPr>
              <a:t>Max</a:t>
            </a:r>
            <a:r>
              <a:rPr lang="zh-CN" altLang="en-US" sz="2800" b="1" dirty="0" smtClean="0">
                <a:sym typeface="+mn-ea"/>
              </a:rPr>
              <a:t>测试驱动模块：</a:t>
            </a:r>
            <a:endParaRPr lang="en-US" altLang="zh-CN" sz="2800" b="1" dirty="0" smtClean="0"/>
          </a:p>
          <a:p>
            <a:pPr>
              <a:lnSpc>
                <a:spcPct val="150000"/>
              </a:lnSpc>
              <a:buNone/>
            </a:pPr>
            <a:r>
              <a:rPr lang="en-US" altLang="zh-CN" sz="2800" b="1" dirty="0" smtClean="0">
                <a:sym typeface="+mn-ea"/>
              </a:rPr>
              <a:t>  void main()</a:t>
            </a:r>
            <a:endParaRPr lang="en-US" altLang="zh-CN" sz="2800" b="1" dirty="0" smtClean="0"/>
          </a:p>
          <a:p>
            <a:pPr>
              <a:lnSpc>
                <a:spcPct val="150000"/>
              </a:lnSpc>
              <a:buNone/>
            </a:pPr>
            <a:r>
              <a:rPr lang="en-US" altLang="zh-CN" sz="2800" b="1" dirty="0" smtClean="0">
                <a:sym typeface="+mn-ea"/>
              </a:rPr>
              <a:t>{</a:t>
            </a:r>
            <a:r>
              <a:rPr lang="en-US" altLang="zh-CN" sz="2800" b="1" dirty="0" err="1" smtClean="0">
                <a:sym typeface="+mn-ea"/>
              </a:rPr>
              <a:t>int</a:t>
            </a:r>
            <a:r>
              <a:rPr lang="en-US" altLang="zh-CN" sz="2800" b="1" dirty="0" smtClean="0">
                <a:sym typeface="+mn-ea"/>
              </a:rPr>
              <a:t> </a:t>
            </a:r>
            <a:r>
              <a:rPr lang="en-US" altLang="zh-CN" sz="2800" b="1" dirty="0" err="1" smtClean="0">
                <a:sym typeface="+mn-ea"/>
              </a:rPr>
              <a:t>a,b,c</a:t>
            </a:r>
            <a:r>
              <a:rPr lang="en-US" altLang="zh-CN" sz="2800" b="1" dirty="0" smtClean="0">
                <a:sym typeface="+mn-ea"/>
              </a:rPr>
              <a:t>;</a:t>
            </a:r>
            <a:endParaRPr lang="en-US" altLang="zh-CN" sz="2800" b="1" dirty="0" smtClean="0"/>
          </a:p>
          <a:p>
            <a:pPr>
              <a:lnSpc>
                <a:spcPct val="150000"/>
              </a:lnSpc>
              <a:buNone/>
            </a:pPr>
            <a:r>
              <a:rPr kumimoji="1" lang="en-US" altLang="zh-CN" sz="2800" b="1" dirty="0" err="1" smtClean="0">
                <a:latin typeface="Times New Roman" panose="02020603050405020304" pitchFamily="18" charset="0"/>
                <a:sym typeface="+mn-ea"/>
              </a:rPr>
              <a:t>scanf</a:t>
            </a:r>
            <a:r>
              <a:rPr kumimoji="1" lang="en-US" altLang="zh-CN" sz="2800" b="1" dirty="0" smtClean="0">
                <a:latin typeface="Times New Roman" panose="02020603050405020304" pitchFamily="18" charset="0"/>
                <a:sym typeface="+mn-ea"/>
              </a:rPr>
              <a:t>("%</a:t>
            </a:r>
            <a:r>
              <a:rPr kumimoji="1" lang="en-US" altLang="zh-CN" sz="2800" b="1" dirty="0" err="1" smtClean="0">
                <a:latin typeface="Times New Roman" panose="02020603050405020304" pitchFamily="18" charset="0"/>
                <a:sym typeface="+mn-ea"/>
              </a:rPr>
              <a:t>d%d%d",&amp;a,&amp;b,&amp;c</a:t>
            </a:r>
            <a:r>
              <a:rPr kumimoji="1" lang="en-US" altLang="zh-CN" sz="2800" b="1" dirty="0" smtClean="0">
                <a:latin typeface="Times New Roman" panose="02020603050405020304" pitchFamily="18" charset="0"/>
                <a:sym typeface="+mn-ea"/>
              </a:rPr>
              <a:t>);</a:t>
            </a:r>
            <a:endParaRPr lang="en-US" altLang="zh-CN" sz="2800" b="1" dirty="0" smtClean="0"/>
          </a:p>
          <a:p>
            <a:pPr>
              <a:lnSpc>
                <a:spcPct val="150000"/>
              </a:lnSpc>
              <a:buNone/>
            </a:pPr>
            <a:r>
              <a:rPr lang="en-US" altLang="zh-CN" sz="2800" b="1" dirty="0" smtClean="0">
                <a:sym typeface="+mn-ea"/>
              </a:rPr>
              <a:t> </a:t>
            </a:r>
            <a:r>
              <a:rPr kumimoji="1" lang="en-US" altLang="zh-CN" sz="2800" b="1" dirty="0" err="1" smtClean="0">
                <a:latin typeface="Times New Roman" panose="02020603050405020304" pitchFamily="18" charset="0"/>
                <a:sym typeface="+mn-ea"/>
              </a:rPr>
              <a:t>printf</a:t>
            </a:r>
            <a:r>
              <a:rPr kumimoji="1" lang="en-US" altLang="zh-CN" sz="2800" b="1" dirty="0" smtClean="0">
                <a:latin typeface="Times New Roman" panose="02020603050405020304" pitchFamily="18" charset="0"/>
                <a:sym typeface="+mn-ea"/>
              </a:rPr>
              <a:t>(“max=%d\</a:t>
            </a:r>
            <a:r>
              <a:rPr kumimoji="1" lang="en-US" altLang="zh-CN" sz="2800" b="1" dirty="0" err="1" smtClean="0">
                <a:latin typeface="Times New Roman" panose="02020603050405020304" pitchFamily="18" charset="0"/>
                <a:sym typeface="+mn-ea"/>
              </a:rPr>
              <a:t>n”,max</a:t>
            </a:r>
            <a:r>
              <a:rPr kumimoji="1" lang="en-US" altLang="zh-CN" sz="2800" b="1" dirty="0" smtClean="0">
                <a:latin typeface="Times New Roman" panose="02020603050405020304" pitchFamily="18" charset="0"/>
                <a:sym typeface="+mn-ea"/>
              </a:rPr>
              <a:t>(3,4,2);</a:t>
            </a:r>
            <a:endParaRPr lang="en-US" altLang="zh-CN" sz="2800" b="1" dirty="0" smtClean="0"/>
          </a:p>
          <a:p>
            <a:pPr>
              <a:lnSpc>
                <a:spcPct val="150000"/>
              </a:lnSpc>
              <a:buNone/>
            </a:pPr>
            <a:r>
              <a:rPr lang="en-US" altLang="zh-CN" sz="2800" b="1" dirty="0" smtClean="0">
                <a:sym typeface="+mn-ea"/>
              </a:rPr>
              <a:t>}</a:t>
            </a:r>
            <a:endParaRPr lang="zh-CN" altLang="en-US" sz="2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6.5.1 </a:t>
            </a:r>
            <a:r>
              <a:rPr lang="zh-CN" altLang="en-US" sz="4000"/>
              <a:t>单元测试</a:t>
            </a:r>
            <a:endParaRPr lang="zh-CN" altLang="en-US" sz="4000"/>
          </a:p>
        </p:txBody>
      </p:sp>
      <p:sp>
        <p:nvSpPr>
          <p:cNvPr id="3" name="内容占位符 2"/>
          <p:cNvSpPr>
            <a:spLocks noGrp="1"/>
          </p:cNvSpPr>
          <p:nvPr>
            <p:ph sz="quarter" idx="1"/>
          </p:nvPr>
        </p:nvSpPr>
        <p:spPr/>
        <p:txBody>
          <a:bodyPr/>
          <a:lstStyle/>
          <a:p>
            <a:pPr marL="0" indent="0" eaLnBrk="1" hangingPunct="1">
              <a:lnSpc>
                <a:spcPct val="150000"/>
              </a:lnSpc>
              <a:buNone/>
            </a:pPr>
            <a:r>
              <a:rPr lang="zh-CN" altLang="en-US" sz="3200" b="1" dirty="0" smtClean="0">
                <a:latin typeface="Times New Roman" panose="02020603050405020304" pitchFamily="18" charset="0"/>
                <a:sym typeface="+mn-ea"/>
              </a:rPr>
              <a:t>驱动程序和</a:t>
            </a:r>
            <a:r>
              <a:rPr lang="en-US" altLang="zh-CN" sz="3200" b="1" dirty="0" smtClean="0">
                <a:latin typeface="Times New Roman" panose="02020603050405020304" pitchFamily="18" charset="0"/>
                <a:sym typeface="+mn-ea"/>
              </a:rPr>
              <a:t>(</a:t>
            </a:r>
            <a:r>
              <a:rPr lang="zh-CN" altLang="en-US" sz="3200" b="1" dirty="0" smtClean="0">
                <a:latin typeface="Times New Roman" panose="02020603050405020304" pitchFamily="18" charset="0"/>
                <a:sym typeface="+mn-ea"/>
              </a:rPr>
              <a:t>或</a:t>
            </a:r>
            <a:r>
              <a:rPr lang="en-US" altLang="zh-CN" sz="3200" b="1" dirty="0" smtClean="0">
                <a:latin typeface="Times New Roman" panose="02020603050405020304" pitchFamily="18" charset="0"/>
                <a:sym typeface="+mn-ea"/>
              </a:rPr>
              <a:t>)</a:t>
            </a:r>
            <a:r>
              <a:rPr lang="zh-CN" altLang="en-US" sz="3200" b="1" dirty="0" smtClean="0">
                <a:latin typeface="Times New Roman" panose="02020603050405020304" pitchFamily="18" charset="0"/>
                <a:sym typeface="+mn-ea"/>
              </a:rPr>
              <a:t>存根程序</a:t>
            </a:r>
            <a:endParaRPr lang="zh-CN" altLang="en-US" b="1" dirty="0" smtClean="0">
              <a:latin typeface="Times New Roman" panose="02020603050405020304" pitchFamily="18" charset="0"/>
              <a:sym typeface="+mn-ea"/>
            </a:endParaRPr>
          </a:p>
          <a:p>
            <a:pPr eaLnBrk="1" hangingPunct="1">
              <a:lnSpc>
                <a:spcPct val="150000"/>
              </a:lnSpc>
              <a:buNone/>
            </a:pPr>
            <a:r>
              <a:rPr lang="zh-CN" altLang="en-US" sz="2900" b="1" dirty="0" smtClean="0">
                <a:latin typeface="Times New Roman" panose="02020603050405020304" pitchFamily="18" charset="0"/>
                <a:sym typeface="+mn-ea"/>
              </a:rPr>
              <a:t>必须为每个单元测试开发驱动程序和</a:t>
            </a:r>
            <a:r>
              <a:rPr lang="en-US" altLang="zh-CN" sz="2900" b="1" dirty="0" smtClean="0">
                <a:latin typeface="Times New Roman" panose="02020603050405020304" pitchFamily="18" charset="0"/>
                <a:sym typeface="+mn-ea"/>
              </a:rPr>
              <a:t>(</a:t>
            </a:r>
            <a:r>
              <a:rPr lang="zh-CN" altLang="en-US" sz="2900" b="1" dirty="0" smtClean="0">
                <a:latin typeface="Times New Roman" panose="02020603050405020304" pitchFamily="18" charset="0"/>
                <a:sym typeface="+mn-ea"/>
              </a:rPr>
              <a:t>或</a:t>
            </a:r>
            <a:r>
              <a:rPr lang="en-US" altLang="zh-CN" sz="2900" b="1" dirty="0" smtClean="0">
                <a:latin typeface="Times New Roman" panose="02020603050405020304" pitchFamily="18" charset="0"/>
                <a:sym typeface="+mn-ea"/>
              </a:rPr>
              <a:t>)</a:t>
            </a:r>
            <a:r>
              <a:rPr lang="zh-CN" altLang="en-US" sz="2900" b="1" dirty="0" smtClean="0">
                <a:latin typeface="Times New Roman" panose="02020603050405020304" pitchFamily="18" charset="0"/>
                <a:sym typeface="+mn-ea"/>
              </a:rPr>
              <a:t>存根程序。</a:t>
            </a:r>
            <a:endParaRPr lang="zh-CN" altLang="en-US" sz="2900" b="1" dirty="0" smtClean="0">
              <a:latin typeface="Times New Roman" panose="02020603050405020304" pitchFamily="18" charset="0"/>
            </a:endParaRPr>
          </a:p>
          <a:p>
            <a:pPr marL="742950" lvl="1" indent="-285750" eaLnBrk="1" hangingPunct="1">
              <a:lnSpc>
                <a:spcPct val="150000"/>
              </a:lnSpc>
              <a:buNone/>
            </a:pPr>
            <a:r>
              <a:rPr lang="zh-CN" altLang="en-US" sz="2900" b="1" dirty="0" smtClean="0">
                <a:solidFill>
                  <a:srgbClr val="0000FF"/>
                </a:solidFill>
                <a:latin typeface="Times New Roman" panose="02020603050405020304" pitchFamily="18" charset="0"/>
                <a:sym typeface="+mn-ea"/>
              </a:rPr>
              <a:t>存根程序</a:t>
            </a:r>
            <a:r>
              <a:rPr lang="zh-CN" altLang="en-US" sz="2900" b="1" dirty="0" smtClean="0">
                <a:latin typeface="Times New Roman" panose="02020603050405020304" pitchFamily="18" charset="0"/>
                <a:sym typeface="+mn-ea"/>
              </a:rPr>
              <a:t>代替被测试的模块所调用的模块。它使用被它代替的模块的接口，可能做最少量的数据操作，印出对入口的检验或操作结果，并且把控制归还给调用它的模块。</a:t>
            </a:r>
            <a:endParaRPr lang="zh-CN" altLang="en-US" sz="2900" b="1" dirty="0" smtClean="0">
              <a:latin typeface="Times New Roman" panose="02020603050405020304" pitchFamily="18" charset="0"/>
            </a:endParaRPr>
          </a:p>
          <a:p>
            <a:pPr eaLnBrk="1" hangingPunct="1">
              <a:lnSpc>
                <a:spcPct val="150000"/>
              </a:lnSpc>
              <a:buNone/>
            </a:pPr>
            <a:r>
              <a:rPr lang="zh-CN" altLang="en-US" sz="2900" b="1" dirty="0" smtClean="0">
                <a:latin typeface="Times New Roman" panose="02020603050405020304" pitchFamily="18" charset="0"/>
                <a:sym typeface="+mn-ea"/>
              </a:rPr>
              <a:t>驱动程序和存根程序代表开销，通常并不把它们作为软件产品的一部分交给用户。</a:t>
            </a:r>
            <a:endParaRPr lang="zh-CN" altLang="en-US" b="1" dirty="0" smtClean="0">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lstStyle/>
          <a:p>
            <a:pPr>
              <a:defRPr/>
            </a:pPr>
            <a:fld id="{F2D23BEE-23EF-4742-9EBB-470C2B00B909}" type="slidenum">
              <a:rPr lang="en-US" altLang="zh-CN"/>
            </a:fld>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39900" y="1828800"/>
            <a:ext cx="7334250" cy="4940300"/>
          </a:xfrm>
          <a:ln>
            <a:solidFill>
              <a:schemeClr val="accent1"/>
            </a:solidFill>
          </a:ln>
        </p:spPr>
        <p:txBody>
          <a:bodyPr/>
          <a:lstStyle/>
          <a:p>
            <a:pPr>
              <a:buNone/>
            </a:pPr>
            <a:r>
              <a:rPr lang="en-US" altLang="zh-CN" sz="2800" dirty="0" smtClean="0"/>
              <a:t>#include &lt;</a:t>
            </a:r>
            <a:r>
              <a:rPr lang="en-US" altLang="zh-CN" sz="2800" dirty="0" err="1" smtClean="0"/>
              <a:t>stdio.h</a:t>
            </a:r>
            <a:r>
              <a:rPr lang="en-US" altLang="zh-CN" sz="2800" dirty="0" smtClean="0"/>
              <a:t>&gt;</a:t>
            </a:r>
            <a:endParaRPr lang="en-US" altLang="zh-CN" sz="2800" dirty="0" smtClean="0"/>
          </a:p>
          <a:p>
            <a:pPr>
              <a:buNone/>
            </a:pPr>
            <a:r>
              <a:rPr lang="en-US" altLang="zh-CN" sz="2800" dirty="0" err="1" smtClean="0"/>
              <a:t>int</a:t>
            </a:r>
            <a:r>
              <a:rPr lang="en-US" altLang="zh-CN" sz="2800" dirty="0" smtClean="0"/>
              <a:t>  rose(</a:t>
            </a:r>
            <a:r>
              <a:rPr lang="en-US" altLang="zh-CN" sz="2800" dirty="0" err="1" smtClean="0"/>
              <a:t>int</a:t>
            </a:r>
            <a:r>
              <a:rPr lang="en-US" altLang="zh-CN" sz="2800" dirty="0" smtClean="0"/>
              <a:t> n)</a:t>
            </a:r>
            <a:endParaRPr lang="en-US" altLang="zh-CN" sz="2800" dirty="0" smtClean="0"/>
          </a:p>
          <a:p>
            <a:pPr>
              <a:buNone/>
            </a:pPr>
            <a:r>
              <a:rPr lang="en-US" altLang="zh-CN" sz="2800" dirty="0" smtClean="0"/>
              <a:t>{</a:t>
            </a:r>
            <a:r>
              <a:rPr lang="en-US" altLang="zh-CN" sz="2800" dirty="0" err="1" smtClean="0"/>
              <a:t>int</a:t>
            </a:r>
            <a:r>
              <a:rPr lang="en-US" altLang="zh-CN" sz="2800" dirty="0" smtClean="0"/>
              <a:t> </a:t>
            </a:r>
            <a:r>
              <a:rPr lang="en-US" altLang="zh-CN" sz="2800" dirty="0" err="1" smtClean="0"/>
              <a:t>a,b,c,d</a:t>
            </a:r>
            <a:r>
              <a:rPr lang="en-US" altLang="zh-CN" sz="2800" dirty="0" smtClean="0"/>
              <a:t>;</a:t>
            </a:r>
            <a:endParaRPr lang="en-US" altLang="zh-CN" sz="2800" dirty="0" smtClean="0"/>
          </a:p>
          <a:p>
            <a:pPr>
              <a:buNone/>
            </a:pPr>
            <a:r>
              <a:rPr lang="en-US" altLang="zh-CN" sz="2800" dirty="0" smtClean="0"/>
              <a:t>a=n/1000;</a:t>
            </a:r>
            <a:endParaRPr lang="en-US" altLang="zh-CN" sz="2800" dirty="0" smtClean="0"/>
          </a:p>
          <a:p>
            <a:pPr>
              <a:buNone/>
            </a:pPr>
            <a:r>
              <a:rPr lang="en-US" altLang="zh-CN" sz="2800" dirty="0" smtClean="0"/>
              <a:t>b=n/100%10;</a:t>
            </a:r>
            <a:endParaRPr lang="en-US" altLang="zh-CN" sz="2800" dirty="0" smtClean="0"/>
          </a:p>
          <a:p>
            <a:pPr>
              <a:buNone/>
            </a:pPr>
            <a:r>
              <a:rPr lang="en-US" altLang="zh-CN" sz="2800" dirty="0" smtClean="0"/>
              <a:t>c=n/10%10;</a:t>
            </a:r>
            <a:endParaRPr lang="en-US" altLang="zh-CN" sz="2800" dirty="0" smtClean="0"/>
          </a:p>
          <a:p>
            <a:pPr>
              <a:buNone/>
            </a:pPr>
            <a:r>
              <a:rPr lang="en-US" altLang="zh-CN" sz="2800" dirty="0" smtClean="0"/>
              <a:t>d=n%10;</a:t>
            </a:r>
            <a:endParaRPr lang="en-US" altLang="zh-CN" sz="2800" dirty="0" smtClean="0"/>
          </a:p>
          <a:p>
            <a:pPr>
              <a:buNone/>
            </a:pPr>
            <a:r>
              <a:rPr lang="en-US" altLang="zh-CN" sz="2800" dirty="0" smtClean="0"/>
              <a:t>if(a*a*a*</a:t>
            </a:r>
            <a:r>
              <a:rPr lang="en-US" altLang="zh-CN" sz="2800" dirty="0" err="1" smtClean="0"/>
              <a:t>a+b</a:t>
            </a:r>
            <a:r>
              <a:rPr lang="en-US" altLang="zh-CN" sz="2800" dirty="0" smtClean="0"/>
              <a:t>*b*b*</a:t>
            </a:r>
            <a:r>
              <a:rPr lang="en-US" altLang="zh-CN" sz="2800" dirty="0" err="1" smtClean="0"/>
              <a:t>b+c</a:t>
            </a:r>
            <a:r>
              <a:rPr lang="en-US" altLang="zh-CN" sz="2800" dirty="0" smtClean="0"/>
              <a:t>*c*c*</a:t>
            </a:r>
            <a:r>
              <a:rPr lang="en-US" altLang="zh-CN" sz="2800" dirty="0" err="1" smtClean="0"/>
              <a:t>c+d</a:t>
            </a:r>
            <a:r>
              <a:rPr lang="en-US" altLang="zh-CN" sz="2800" dirty="0" smtClean="0"/>
              <a:t>*d*d*d==n)</a:t>
            </a:r>
            <a:endParaRPr lang="en-US" altLang="zh-CN" sz="2800" dirty="0" smtClean="0"/>
          </a:p>
          <a:p>
            <a:pPr>
              <a:buNone/>
            </a:pPr>
            <a:r>
              <a:rPr lang="en-US" altLang="zh-CN" sz="2800" dirty="0" smtClean="0"/>
              <a:t>   return 1; </a:t>
            </a:r>
            <a:endParaRPr lang="en-US" altLang="zh-CN" sz="2800" dirty="0" smtClean="0"/>
          </a:p>
          <a:p>
            <a:pPr>
              <a:buNone/>
            </a:pPr>
            <a:r>
              <a:rPr lang="en-US" altLang="zh-CN" sz="2800" dirty="0" smtClean="0"/>
              <a:t>Else  return 0;</a:t>
            </a:r>
            <a:endParaRPr lang="en-US" altLang="zh-CN" sz="2800" dirty="0" smtClean="0"/>
          </a:p>
          <a:p>
            <a:pPr>
              <a:buNone/>
            </a:pPr>
            <a:endParaRPr lang="zh-CN" altLang="en-US" sz="2800" dirty="0"/>
          </a:p>
        </p:txBody>
      </p:sp>
      <p:sp>
        <p:nvSpPr>
          <p:cNvPr id="4" name="矩形 3"/>
          <p:cNvSpPr/>
          <p:nvPr/>
        </p:nvSpPr>
        <p:spPr>
          <a:xfrm>
            <a:off x="6451600" y="1962150"/>
            <a:ext cx="4044950" cy="3538220"/>
          </a:xfrm>
          <a:prstGeom prst="rect">
            <a:avLst/>
          </a:prstGeom>
          <a:ln>
            <a:solidFill>
              <a:schemeClr val="accent1"/>
            </a:solidFill>
          </a:ln>
        </p:spPr>
        <p:txBody>
          <a:bodyPr wrap="square">
            <a:spAutoFit/>
          </a:bodyPr>
          <a:lstStyle/>
          <a:p>
            <a:pPr>
              <a:buNone/>
            </a:pPr>
            <a:r>
              <a:rPr lang="en-US" altLang="zh-CN" sz="2800" dirty="0" smtClean="0"/>
              <a:t>main()</a:t>
            </a:r>
            <a:endParaRPr lang="en-US" altLang="zh-CN" sz="2800" dirty="0" smtClean="0"/>
          </a:p>
          <a:p>
            <a:pPr>
              <a:buNone/>
            </a:pPr>
            <a:r>
              <a:rPr lang="en-US" altLang="zh-CN" sz="2800" dirty="0" smtClean="0"/>
              <a:t>{</a:t>
            </a:r>
            <a:endParaRPr lang="en-US" altLang="zh-CN" sz="2800" dirty="0" smtClean="0"/>
          </a:p>
          <a:p>
            <a:pPr>
              <a:buNone/>
            </a:pPr>
            <a:r>
              <a:rPr lang="en-US" altLang="zh-CN" sz="2800" dirty="0" err="1" smtClean="0"/>
              <a:t>int</a:t>
            </a:r>
            <a:r>
              <a:rPr lang="en-US" altLang="zh-CN" sz="2800" dirty="0" smtClean="0"/>
              <a:t> </a:t>
            </a:r>
            <a:r>
              <a:rPr lang="en-US" altLang="zh-CN" sz="2800" dirty="0" err="1" smtClean="0"/>
              <a:t>i,flag</a:t>
            </a:r>
            <a:r>
              <a:rPr lang="en-US" altLang="zh-CN" sz="2800" dirty="0" smtClean="0"/>
              <a:t>;</a:t>
            </a:r>
            <a:endParaRPr lang="en-US" altLang="zh-CN" sz="2800" dirty="0" smtClean="0"/>
          </a:p>
          <a:p>
            <a:pPr>
              <a:buNone/>
            </a:pPr>
            <a:r>
              <a:rPr lang="en-US" altLang="zh-CN" sz="2800" dirty="0" smtClean="0"/>
              <a:t>for(</a:t>
            </a:r>
            <a:r>
              <a:rPr lang="en-US" altLang="zh-CN" sz="2800" dirty="0" err="1" smtClean="0"/>
              <a:t>i</a:t>
            </a:r>
            <a:r>
              <a:rPr lang="en-US" altLang="zh-CN" sz="2800" dirty="0" smtClean="0"/>
              <a:t>=1000;i&lt;10000;i++)</a:t>
            </a:r>
            <a:endParaRPr lang="en-US" altLang="zh-CN" sz="2800" dirty="0" smtClean="0"/>
          </a:p>
          <a:p>
            <a:pPr>
              <a:buNone/>
            </a:pPr>
            <a:r>
              <a:rPr lang="en-US" altLang="zh-CN" sz="2800" dirty="0" smtClean="0"/>
              <a:t>    {flag=rose(</a:t>
            </a:r>
            <a:r>
              <a:rPr lang="en-US" altLang="zh-CN" sz="2800" dirty="0" err="1" smtClean="0"/>
              <a:t>i</a:t>
            </a:r>
            <a:r>
              <a:rPr lang="en-US" altLang="zh-CN" sz="2800" dirty="0" smtClean="0"/>
              <a:t>);</a:t>
            </a:r>
            <a:endParaRPr lang="en-US" altLang="zh-CN" sz="2800" dirty="0" smtClean="0"/>
          </a:p>
          <a:p>
            <a:pPr>
              <a:buNone/>
            </a:pPr>
            <a:r>
              <a:rPr lang="en-US" altLang="zh-CN" sz="2800" dirty="0" smtClean="0"/>
              <a:t>     if (flag)</a:t>
            </a:r>
            <a:endParaRPr lang="en-US" altLang="zh-CN" sz="2800" dirty="0" smtClean="0"/>
          </a:p>
          <a:p>
            <a:r>
              <a:rPr lang="en-US" altLang="zh-CN" sz="2800" dirty="0" smtClean="0"/>
              <a:t>        </a:t>
            </a:r>
            <a:r>
              <a:rPr lang="en-US" altLang="zh-CN" sz="2800" dirty="0" err="1" smtClean="0"/>
              <a:t>printf</a:t>
            </a:r>
            <a:r>
              <a:rPr lang="en-US" altLang="zh-CN" sz="2800" dirty="0" smtClean="0"/>
              <a:t>("%d\</a:t>
            </a:r>
            <a:r>
              <a:rPr lang="en-US" altLang="zh-CN" sz="2800" dirty="0" err="1" smtClean="0"/>
              <a:t>t",i</a:t>
            </a:r>
            <a:r>
              <a:rPr lang="en-US" altLang="zh-CN" sz="2800" dirty="0" smtClean="0"/>
              <a:t>);}</a:t>
            </a:r>
            <a:endParaRPr lang="en-US" altLang="zh-CN" sz="2800" dirty="0" smtClean="0"/>
          </a:p>
          <a:p>
            <a:pPr>
              <a:buNone/>
            </a:pPr>
            <a:r>
              <a:rPr lang="en-US" altLang="zh-CN" sz="2800" dirty="0" smtClean="0"/>
              <a:t>}</a:t>
            </a:r>
            <a:endParaRPr lang="zh-CN" altLang="en-US" sz="2800" dirty="0"/>
          </a:p>
        </p:txBody>
      </p:sp>
      <p:sp>
        <p:nvSpPr>
          <p:cNvPr id="5" name="矩形 4"/>
          <p:cNvSpPr/>
          <p:nvPr/>
        </p:nvSpPr>
        <p:spPr>
          <a:xfrm>
            <a:off x="810895" y="139700"/>
            <a:ext cx="10942320" cy="1814830"/>
          </a:xfrm>
          <a:prstGeom prst="rect">
            <a:avLst/>
          </a:prstGeom>
        </p:spPr>
        <p:txBody>
          <a:bodyPr wrap="square">
            <a:spAutoFit/>
          </a:bodyPr>
          <a:lstStyle/>
          <a:p>
            <a:r>
              <a:rPr lang="zh-CN" altLang="en-US" sz="2800" b="1" dirty="0" smtClean="0"/>
              <a:t>写一个函数，判断某一个四位数是不是玫瑰花数（所谓玫瑰花数即该四位数各位数字的四次方和恰好等于该数本身，如：</a:t>
            </a:r>
            <a:r>
              <a:rPr lang="en-US" altLang="zh-CN" sz="2800" b="1" dirty="0" smtClean="0"/>
              <a:t>1634=1+1296+81+256</a:t>
            </a:r>
            <a:r>
              <a:rPr lang="zh-CN" altLang="en-US" sz="2800" b="1" dirty="0" smtClean="0"/>
              <a:t>）。 在主函数中调用该函数，输出所有玫瑰花数</a:t>
            </a:r>
            <a:endParaRPr lang="zh-CN" altLang="en-US" sz="2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静态测试工具</a:t>
            </a:r>
            <a:r>
              <a:rPr lang="en-US" altLang="zh-CN"/>
              <a:t>-PMD</a:t>
            </a:r>
            <a:endParaRPr lang="en-US" altLang="zh-CN"/>
          </a:p>
        </p:txBody>
      </p:sp>
      <p:sp>
        <p:nvSpPr>
          <p:cNvPr id="3" name="内容占位符 2"/>
          <p:cNvSpPr>
            <a:spLocks noGrp="1"/>
          </p:cNvSpPr>
          <p:nvPr>
            <p:ph sz="quarter" idx="1"/>
          </p:nvPr>
        </p:nvSpPr>
        <p:spPr>
          <a:xfrm>
            <a:off x="816864" y="1343025"/>
            <a:ext cx="10871200" cy="4495800"/>
          </a:xfrm>
        </p:spPr>
        <p:txBody>
          <a:bodyPr/>
          <a:lstStyle/>
          <a:p>
            <a:r>
              <a:rPr lang="zh-CN" altLang="en-US" b="1" dirty="0" smtClean="0">
                <a:sym typeface="+mn-ea"/>
              </a:rPr>
              <a:t>静态方法是指</a:t>
            </a:r>
            <a:r>
              <a:rPr lang="zh-CN" altLang="en-US" b="1" dirty="0" smtClean="0">
                <a:solidFill>
                  <a:srgbClr val="0000FF"/>
                </a:solidFill>
                <a:sym typeface="+mn-ea"/>
              </a:rPr>
              <a:t>不运行</a:t>
            </a:r>
            <a:r>
              <a:rPr lang="zh-CN" altLang="en-US" b="1" dirty="0" smtClean="0">
                <a:sym typeface="+mn-ea"/>
              </a:rPr>
              <a:t>被测程序本身，仅通过分析或检查源程序的语法、结构、过程、接口等来检查程序的正确性。</a:t>
            </a:r>
            <a:endParaRPr lang="en-US" b="1" dirty="0" smtClean="0">
              <a:sym typeface="+mn-ea"/>
            </a:endParaRPr>
          </a:p>
          <a:p>
            <a:r>
              <a:rPr lang="en-US" b="1" dirty="0" smtClean="0">
                <a:sym typeface="+mn-ea"/>
              </a:rPr>
              <a:t>PMD</a:t>
            </a:r>
            <a:r>
              <a:rPr lang="zh-CN" altLang="en-US" b="1" dirty="0" smtClean="0">
                <a:sym typeface="+mn-ea"/>
              </a:rPr>
              <a:t>：</a:t>
            </a:r>
            <a:r>
              <a:rPr lang="zh-CN" b="1" dirty="0" smtClean="0">
                <a:sym typeface="+mn-ea"/>
              </a:rPr>
              <a:t>是一个代码检查工具，它用于分析</a:t>
            </a:r>
            <a:r>
              <a:rPr lang="en-US" b="1" dirty="0" smtClean="0">
                <a:sym typeface="+mn-ea"/>
              </a:rPr>
              <a:t> Java </a:t>
            </a:r>
            <a:r>
              <a:rPr lang="zh-CN" b="1" dirty="0" smtClean="0">
                <a:sym typeface="+mn-ea"/>
              </a:rPr>
              <a:t>源代码，找出潜在的 问题：</a:t>
            </a:r>
            <a:r>
              <a:rPr lang="en-US" altLang="zh-CN" b="1" dirty="0" smtClean="0">
                <a:solidFill>
                  <a:srgbClr val="0000FF"/>
                </a:solidFill>
                <a:sym typeface="+mn-ea"/>
              </a:rPr>
              <a:t>(</a:t>
            </a:r>
            <a:r>
              <a:rPr lang="zh-CN" altLang="en-US" dirty="0" smtClean="0">
                <a:solidFill>
                  <a:srgbClr val="0000FF"/>
                </a:solidFill>
                <a:sym typeface="+mn-ea"/>
              </a:rPr>
              <a:t>在</a:t>
            </a:r>
            <a:r>
              <a:rPr lang="en-US" altLang="zh-CN" dirty="0" smtClean="0">
                <a:solidFill>
                  <a:srgbClr val="0000FF"/>
                </a:solidFill>
                <a:sym typeface="+mn-ea"/>
              </a:rPr>
              <a:t>Eclipse</a:t>
            </a:r>
            <a:r>
              <a:rPr lang="zh-CN" altLang="en-US" dirty="0" smtClean="0">
                <a:solidFill>
                  <a:srgbClr val="0000FF"/>
                </a:solidFill>
                <a:sym typeface="+mn-ea"/>
              </a:rPr>
              <a:t>中 安装 </a:t>
            </a:r>
            <a:r>
              <a:rPr lang="en-US" altLang="zh-CN" dirty="0" smtClean="0">
                <a:solidFill>
                  <a:srgbClr val="0000FF"/>
                </a:solidFill>
                <a:sym typeface="+mn-ea"/>
              </a:rPr>
              <a:t>PMD</a:t>
            </a:r>
            <a:r>
              <a:rPr lang="zh-CN" altLang="en-US" dirty="0" smtClean="0">
                <a:solidFill>
                  <a:srgbClr val="0000FF"/>
                </a:solidFill>
                <a:sym typeface="+mn-ea"/>
              </a:rPr>
              <a:t>插件</a:t>
            </a:r>
            <a:r>
              <a:rPr lang="en-US" altLang="zh-CN" dirty="0" smtClean="0">
                <a:solidFill>
                  <a:srgbClr val="0000FF"/>
                </a:solidFill>
                <a:sym typeface="+mn-ea"/>
              </a:rPr>
              <a:t>)</a:t>
            </a:r>
            <a:endParaRPr lang="zh-CN" b="1" dirty="0" smtClean="0">
              <a:solidFill>
                <a:srgbClr val="0000FF"/>
              </a:solidFill>
              <a:latin typeface="+mn-lt"/>
              <a:ea typeface="+mn-ea"/>
              <a:cs typeface="+mn-cs"/>
            </a:endParaRPr>
          </a:p>
          <a:p>
            <a:pPr>
              <a:buNone/>
            </a:pPr>
            <a:r>
              <a:rPr lang="en-US" b="1" dirty="0" smtClean="0">
                <a:sym typeface="+mn-ea"/>
              </a:rPr>
              <a:t>1)</a:t>
            </a:r>
            <a:r>
              <a:rPr lang="zh-CN" b="1" dirty="0" smtClean="0">
                <a:sym typeface="+mn-ea"/>
              </a:rPr>
              <a:t>潜在的</a:t>
            </a:r>
            <a:r>
              <a:rPr lang="en-US" b="1" dirty="0" smtClean="0">
                <a:sym typeface="+mn-ea"/>
              </a:rPr>
              <a:t>bug</a:t>
            </a:r>
            <a:r>
              <a:rPr lang="zh-CN" b="1" dirty="0" smtClean="0">
                <a:sym typeface="+mn-ea"/>
              </a:rPr>
              <a:t>：空的</a:t>
            </a:r>
            <a:r>
              <a:rPr lang="en-US" b="1" dirty="0" smtClean="0">
                <a:sym typeface="+mn-ea"/>
              </a:rPr>
              <a:t>try/catch/finally/switch</a:t>
            </a:r>
            <a:r>
              <a:rPr lang="zh-CN" b="1" dirty="0" smtClean="0">
                <a:sym typeface="+mn-ea"/>
              </a:rPr>
              <a:t>语句</a:t>
            </a:r>
            <a:endParaRPr lang="zh-CN" b="1" dirty="0" smtClean="0">
              <a:solidFill>
                <a:schemeClr val="tx1"/>
              </a:solidFill>
              <a:latin typeface="+mn-lt"/>
              <a:ea typeface="+mn-ea"/>
              <a:cs typeface="+mn-cs"/>
            </a:endParaRPr>
          </a:p>
          <a:p>
            <a:pPr>
              <a:buNone/>
            </a:pPr>
            <a:r>
              <a:rPr lang="en-US" b="1" dirty="0" smtClean="0">
                <a:sym typeface="+mn-ea"/>
              </a:rPr>
              <a:t>2)</a:t>
            </a:r>
            <a:r>
              <a:rPr lang="zh-CN" b="1" dirty="0" smtClean="0">
                <a:sym typeface="+mn-ea"/>
              </a:rPr>
              <a:t>未使用的代码：未使用的局部变量、参数、私有方法等</a:t>
            </a:r>
            <a:endParaRPr lang="zh-CN" b="1" dirty="0" smtClean="0">
              <a:solidFill>
                <a:schemeClr val="tx1"/>
              </a:solidFill>
              <a:latin typeface="+mn-lt"/>
              <a:ea typeface="+mn-ea"/>
              <a:cs typeface="+mn-cs"/>
            </a:endParaRPr>
          </a:p>
          <a:p>
            <a:pPr>
              <a:buNone/>
            </a:pPr>
            <a:r>
              <a:rPr lang="en-US" b="1" dirty="0" smtClean="0">
                <a:sym typeface="+mn-ea"/>
              </a:rPr>
              <a:t>3)</a:t>
            </a:r>
            <a:r>
              <a:rPr lang="zh-CN" b="1" dirty="0" smtClean="0">
                <a:sym typeface="+mn-ea"/>
              </a:rPr>
              <a:t>可选的代码：</a:t>
            </a:r>
            <a:r>
              <a:rPr lang="en-US" b="1" dirty="0" smtClean="0">
                <a:sym typeface="+mn-ea"/>
              </a:rPr>
              <a:t>String/</a:t>
            </a:r>
            <a:r>
              <a:rPr lang="en-US" b="1" dirty="0" err="1" smtClean="0">
                <a:sym typeface="+mn-ea"/>
              </a:rPr>
              <a:t>StringBuffer</a:t>
            </a:r>
            <a:r>
              <a:rPr lang="zh-CN" b="1" dirty="0" smtClean="0">
                <a:sym typeface="+mn-ea"/>
              </a:rPr>
              <a:t>的滥用</a:t>
            </a:r>
            <a:endParaRPr lang="zh-CN" b="1" dirty="0" smtClean="0">
              <a:solidFill>
                <a:schemeClr val="tx1"/>
              </a:solidFill>
              <a:latin typeface="+mn-lt"/>
              <a:ea typeface="+mn-ea"/>
              <a:cs typeface="+mn-cs"/>
            </a:endParaRPr>
          </a:p>
          <a:p>
            <a:pPr>
              <a:buNone/>
            </a:pPr>
            <a:r>
              <a:rPr lang="en-US" b="1" dirty="0" smtClean="0">
                <a:sym typeface="+mn-ea"/>
              </a:rPr>
              <a:t>4)</a:t>
            </a:r>
            <a:r>
              <a:rPr lang="zh-CN" b="1" dirty="0" smtClean="0">
                <a:sym typeface="+mn-ea"/>
              </a:rPr>
              <a:t>复杂的表达式：不必须的</a:t>
            </a:r>
            <a:r>
              <a:rPr lang="en-US" b="1" dirty="0" smtClean="0">
                <a:sym typeface="+mn-ea"/>
              </a:rPr>
              <a:t>if</a:t>
            </a:r>
            <a:r>
              <a:rPr lang="zh-CN" b="1" dirty="0" smtClean="0">
                <a:sym typeface="+mn-ea"/>
              </a:rPr>
              <a:t>语句、可以使用</a:t>
            </a:r>
            <a:r>
              <a:rPr lang="en-US" b="1" dirty="0" smtClean="0">
                <a:sym typeface="+mn-ea"/>
              </a:rPr>
              <a:t>while</a:t>
            </a:r>
            <a:r>
              <a:rPr lang="zh-CN" b="1" dirty="0" smtClean="0">
                <a:sym typeface="+mn-ea"/>
              </a:rPr>
              <a:t>循环完成的</a:t>
            </a:r>
            <a:r>
              <a:rPr lang="en-US" b="1" dirty="0" smtClean="0">
                <a:sym typeface="+mn-ea"/>
              </a:rPr>
              <a:t>for</a:t>
            </a:r>
            <a:r>
              <a:rPr lang="zh-CN" b="1" dirty="0" smtClean="0">
                <a:sym typeface="+mn-ea"/>
              </a:rPr>
              <a:t>循环</a:t>
            </a:r>
            <a:endParaRPr lang="zh-CN" b="1" dirty="0" smtClean="0">
              <a:solidFill>
                <a:schemeClr val="tx1"/>
              </a:solidFill>
              <a:latin typeface="+mn-lt"/>
              <a:ea typeface="+mn-ea"/>
              <a:cs typeface="+mn-cs"/>
            </a:endParaRPr>
          </a:p>
          <a:p>
            <a:pPr>
              <a:buNone/>
            </a:pPr>
            <a:r>
              <a:rPr lang="en-US" b="1" dirty="0" smtClean="0">
                <a:sym typeface="+mn-ea"/>
              </a:rPr>
              <a:t>5)</a:t>
            </a:r>
            <a:r>
              <a:rPr lang="zh-CN" b="1" dirty="0" smtClean="0">
                <a:sym typeface="+mn-ea"/>
              </a:rPr>
              <a:t>重复的代码：拷贝</a:t>
            </a:r>
            <a:r>
              <a:rPr lang="en-US" b="1" dirty="0" smtClean="0">
                <a:sym typeface="+mn-ea"/>
              </a:rPr>
              <a:t>/</a:t>
            </a:r>
            <a:r>
              <a:rPr lang="zh-CN" b="1" dirty="0" smtClean="0">
                <a:sym typeface="+mn-ea"/>
              </a:rPr>
              <a:t>粘贴代码意味着拷贝</a:t>
            </a:r>
            <a:r>
              <a:rPr lang="en-US" b="1" dirty="0" smtClean="0">
                <a:sym typeface="+mn-ea"/>
              </a:rPr>
              <a:t>/</a:t>
            </a:r>
            <a:r>
              <a:rPr lang="zh-CN" b="1" dirty="0" smtClean="0">
                <a:sym typeface="+mn-ea"/>
              </a:rPr>
              <a:t>粘贴</a:t>
            </a:r>
            <a:r>
              <a:rPr lang="en-US" b="1" dirty="0" smtClean="0">
                <a:sym typeface="+mn-ea"/>
              </a:rPr>
              <a:t>bugs</a:t>
            </a:r>
            <a:endParaRPr lang="zh-CN" b="1" dirty="0" smtClean="0">
              <a:solidFill>
                <a:schemeClr val="tx1"/>
              </a:solidFill>
              <a:latin typeface="+mn-lt"/>
              <a:ea typeface="+mn-ea"/>
              <a:cs typeface="+mn-cs"/>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a:fld>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测试</a:t>
            </a:r>
            <a:r>
              <a:rPr lang="en-US" altLang="zh-CN" dirty="0" smtClean="0"/>
              <a:t>main</a:t>
            </a:r>
            <a:r>
              <a:rPr lang="zh-CN" altLang="en-US" dirty="0" smtClean="0"/>
              <a:t>的存根程序：</a:t>
            </a:r>
            <a:r>
              <a:rPr lang="en-US" altLang="zh-CN" dirty="0" smtClean="0"/>
              <a:t>rose</a:t>
            </a:r>
            <a:endParaRPr lang="en-US" altLang="zh-CN" dirty="0" smtClean="0"/>
          </a:p>
          <a:p>
            <a:pPr>
              <a:buNone/>
            </a:pPr>
            <a:r>
              <a:rPr lang="en-US" altLang="zh-CN" sz="3200" dirty="0" err="1" smtClean="0"/>
              <a:t>int</a:t>
            </a:r>
            <a:r>
              <a:rPr lang="en-US" altLang="zh-CN" sz="3200" dirty="0" smtClean="0"/>
              <a:t>  rose(</a:t>
            </a:r>
            <a:r>
              <a:rPr lang="en-US" altLang="zh-CN" sz="3200" dirty="0" err="1" smtClean="0"/>
              <a:t>int</a:t>
            </a:r>
            <a:r>
              <a:rPr lang="en-US" altLang="zh-CN" sz="3200" dirty="0" smtClean="0"/>
              <a:t> n)</a:t>
            </a:r>
            <a:endParaRPr lang="en-US" altLang="zh-CN" sz="3200" dirty="0" smtClean="0"/>
          </a:p>
          <a:p>
            <a:pPr>
              <a:buNone/>
            </a:pPr>
            <a:r>
              <a:rPr lang="en-US" altLang="zh-CN" dirty="0" smtClean="0"/>
              <a:t>  {</a:t>
            </a:r>
            <a:r>
              <a:rPr lang="en-US" altLang="zh-CN" dirty="0" err="1" smtClean="0"/>
              <a:t>printf</a:t>
            </a:r>
            <a:r>
              <a:rPr lang="en-US" altLang="zh-CN" dirty="0" smtClean="0"/>
              <a:t>(</a:t>
            </a:r>
            <a:r>
              <a:rPr lang="en-US" altLang="zh-CN" sz="3200" dirty="0" smtClean="0"/>
              <a:t>"%</a:t>
            </a:r>
            <a:r>
              <a:rPr lang="en-US" altLang="zh-CN" sz="3200" dirty="0" err="1" smtClean="0"/>
              <a:t>d",n</a:t>
            </a:r>
            <a:r>
              <a:rPr lang="en-US" altLang="zh-CN" sz="3200" dirty="0" smtClean="0"/>
              <a:t>);</a:t>
            </a:r>
            <a:endParaRPr lang="en-US" altLang="zh-CN" dirty="0" smtClean="0"/>
          </a:p>
          <a:p>
            <a:pPr>
              <a:buNone/>
            </a:pPr>
            <a:r>
              <a:rPr lang="en-US" altLang="zh-CN" dirty="0" smtClean="0"/>
              <a:t>   return 0</a:t>
            </a:r>
            <a:r>
              <a:rPr lang="zh-CN" altLang="en-US" dirty="0" smtClean="0"/>
              <a:t>；</a:t>
            </a:r>
            <a:endParaRPr lang="en-US" altLang="zh-CN" dirty="0" smtClean="0"/>
          </a:p>
          <a:p>
            <a:pPr>
              <a:buNone/>
            </a:pPr>
            <a:r>
              <a:rPr lang="en-US" altLang="zh-CN" dirty="0" smtClean="0"/>
              <a:t>}</a:t>
            </a:r>
            <a:endParaRPr lang="en-US" altLang="zh-CN" dirty="0" smtClean="0"/>
          </a:p>
          <a:p>
            <a:pPr>
              <a:buNone/>
            </a:pPr>
            <a:r>
              <a:rPr lang="en-US" altLang="zh-CN" sz="3200" dirty="0" err="1" smtClean="0"/>
              <a:t>int</a:t>
            </a:r>
            <a:r>
              <a:rPr lang="en-US" altLang="zh-CN" sz="3200" dirty="0" smtClean="0"/>
              <a:t>  rose(</a:t>
            </a:r>
            <a:r>
              <a:rPr lang="en-US" altLang="zh-CN" sz="3200" dirty="0" err="1" smtClean="0"/>
              <a:t>int</a:t>
            </a:r>
            <a:r>
              <a:rPr lang="en-US" altLang="zh-CN" sz="3200" dirty="0" smtClean="0"/>
              <a:t> n)</a:t>
            </a:r>
            <a:endParaRPr lang="en-US" altLang="zh-CN" sz="3200" dirty="0" smtClean="0"/>
          </a:p>
          <a:p>
            <a:pPr>
              <a:buNone/>
            </a:pPr>
            <a:r>
              <a:rPr lang="en-US" altLang="zh-CN" dirty="0" smtClean="0"/>
              <a:t>  { </a:t>
            </a:r>
            <a:r>
              <a:rPr lang="en-US" altLang="zh-CN" dirty="0" err="1" smtClean="0"/>
              <a:t>printf</a:t>
            </a:r>
            <a:r>
              <a:rPr lang="en-US" altLang="zh-CN" dirty="0" smtClean="0"/>
              <a:t>(</a:t>
            </a:r>
            <a:r>
              <a:rPr lang="en-US" altLang="zh-CN" sz="2800" dirty="0" smtClean="0"/>
              <a:t>"%</a:t>
            </a:r>
            <a:r>
              <a:rPr lang="en-US" altLang="zh-CN" sz="2800" dirty="0" err="1" smtClean="0"/>
              <a:t>d",n</a:t>
            </a:r>
            <a:r>
              <a:rPr lang="en-US" altLang="zh-CN" sz="2800" dirty="0" smtClean="0"/>
              <a:t>);</a:t>
            </a:r>
            <a:endParaRPr lang="en-US" altLang="zh-CN" dirty="0" smtClean="0"/>
          </a:p>
          <a:p>
            <a:pPr>
              <a:buNone/>
            </a:pPr>
            <a:r>
              <a:rPr lang="en-US" altLang="zh-CN" dirty="0" smtClean="0"/>
              <a:t>   return 1</a:t>
            </a:r>
            <a:r>
              <a:rPr lang="zh-CN" altLang="en-US" dirty="0" smtClean="0"/>
              <a:t>；</a:t>
            </a:r>
            <a:endParaRPr lang="en-US" altLang="zh-CN" dirty="0" smtClean="0"/>
          </a:p>
          <a:p>
            <a:pPr>
              <a:buNone/>
            </a:pPr>
            <a:r>
              <a:rPr lang="en-US" altLang="zh-CN"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txBox="1"/>
          <p:nvPr/>
        </p:nvSpPr>
        <p:spPr bwMode="auto">
          <a:xfrm>
            <a:off x="1910535" y="1448780"/>
            <a:ext cx="8185993" cy="4530725"/>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i="0" u="none" strike="noStrike" kern="0" cap="none" spc="0" normalizeH="0" baseline="0" noProof="0" dirty="0" smtClean="0">
                <a:ln>
                  <a:noFill/>
                </a:ln>
                <a:solidFill>
                  <a:schemeClr val="tx1"/>
                </a:solidFill>
                <a:effectLst/>
                <a:uLnTx/>
                <a:uFillTx/>
                <a:latin typeface="+mn-lt"/>
                <a:ea typeface="+mn-ea"/>
                <a:cs typeface="+mn-cs"/>
              </a:rPr>
              <a:t>测试</a:t>
            </a:r>
            <a:r>
              <a:rPr kumimoji="0" lang="en-US" altLang="zh-CN" sz="3000" i="0" u="none" strike="noStrike" kern="0" cap="none" spc="0" normalizeH="0" baseline="0" noProof="0" dirty="0" smtClean="0">
                <a:ln>
                  <a:noFill/>
                </a:ln>
                <a:solidFill>
                  <a:schemeClr val="tx1"/>
                </a:solidFill>
                <a:effectLst/>
                <a:uLnTx/>
                <a:uFillTx/>
                <a:latin typeface="+mn-lt"/>
                <a:ea typeface="+mn-ea"/>
                <a:cs typeface="+mn-cs"/>
              </a:rPr>
              <a:t>main</a:t>
            </a:r>
            <a:r>
              <a:rPr kumimoji="0" lang="zh-CN" altLang="en-US" sz="3000" i="0" u="none" strike="noStrike" kern="0" cap="none" spc="0" normalizeH="0" baseline="0" noProof="0" dirty="0" smtClean="0">
                <a:ln>
                  <a:noFill/>
                </a:ln>
                <a:solidFill>
                  <a:schemeClr val="tx1"/>
                </a:solidFill>
                <a:effectLst/>
                <a:uLnTx/>
                <a:uFillTx/>
                <a:latin typeface="+mn-lt"/>
                <a:ea typeface="+mn-ea"/>
                <a:cs typeface="+mn-cs"/>
              </a:rPr>
              <a:t>的存根程序第二种写法：</a:t>
            </a:r>
            <a:r>
              <a:rPr kumimoji="0" lang="en-US" altLang="zh-CN" sz="3000" i="0" u="none" strike="noStrike" kern="0" cap="none" spc="0" normalizeH="0" baseline="0" noProof="0" dirty="0" smtClean="0">
                <a:ln>
                  <a:noFill/>
                </a:ln>
                <a:solidFill>
                  <a:schemeClr val="tx1"/>
                </a:solidFill>
                <a:effectLst/>
                <a:uLnTx/>
                <a:uFillTx/>
                <a:latin typeface="+mn-lt"/>
                <a:ea typeface="+mn-ea"/>
                <a:cs typeface="+mn-cs"/>
              </a:rPr>
              <a:t>rose</a:t>
            </a:r>
            <a:endParaRPr kumimoji="0" lang="en-US" altLang="zh-CN" sz="300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200" i="0" u="none" strike="noStrike" kern="0" cap="none" spc="0" normalizeH="0" baseline="0" noProof="0" dirty="0" err="1" smtClean="0">
                <a:ln>
                  <a:noFill/>
                </a:ln>
                <a:solidFill>
                  <a:schemeClr val="tx1"/>
                </a:solidFill>
                <a:effectLst/>
                <a:uLnTx/>
                <a:uFillTx/>
                <a:latin typeface="+mn-lt"/>
                <a:ea typeface="+mn-ea"/>
                <a:cs typeface="+mn-cs"/>
              </a:rPr>
              <a:t>int</a:t>
            </a:r>
            <a:r>
              <a:rPr kumimoji="0" lang="en-US" altLang="zh-CN" sz="3200" i="0" u="none" strike="noStrike" kern="0" cap="none" spc="0" normalizeH="0" baseline="0" noProof="0" dirty="0" smtClean="0">
                <a:ln>
                  <a:noFill/>
                </a:ln>
                <a:solidFill>
                  <a:schemeClr val="tx1"/>
                </a:solidFill>
                <a:effectLst/>
                <a:uLnTx/>
                <a:uFillTx/>
                <a:latin typeface="+mn-lt"/>
                <a:ea typeface="+mn-ea"/>
                <a:cs typeface="+mn-cs"/>
              </a:rPr>
              <a:t>  rose(</a:t>
            </a:r>
            <a:r>
              <a:rPr kumimoji="0" lang="en-US" altLang="zh-CN" sz="3200" i="0" u="none" strike="noStrike" kern="0" cap="none" spc="0" normalizeH="0" baseline="0" noProof="0" dirty="0" err="1" smtClean="0">
                <a:ln>
                  <a:noFill/>
                </a:ln>
                <a:solidFill>
                  <a:schemeClr val="tx1"/>
                </a:solidFill>
                <a:effectLst/>
                <a:uLnTx/>
                <a:uFillTx/>
                <a:latin typeface="+mn-lt"/>
                <a:ea typeface="+mn-ea"/>
                <a:cs typeface="+mn-cs"/>
              </a:rPr>
              <a:t>int</a:t>
            </a:r>
            <a:r>
              <a:rPr kumimoji="0" lang="en-US" altLang="zh-CN" sz="3200" i="0" u="none" strike="noStrike" kern="0" cap="none" spc="0" normalizeH="0" baseline="0" noProof="0" dirty="0" smtClean="0">
                <a:ln>
                  <a:noFill/>
                </a:ln>
                <a:solidFill>
                  <a:schemeClr val="tx1"/>
                </a:solidFill>
                <a:effectLst/>
                <a:uLnTx/>
                <a:uFillTx/>
                <a:latin typeface="+mn-lt"/>
                <a:ea typeface="+mn-ea"/>
                <a:cs typeface="+mn-cs"/>
              </a:rPr>
              <a:t> n)</a:t>
            </a:r>
            <a:endParaRPr kumimoji="0" lang="en-US" altLang="zh-CN" sz="320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3000" i="0" u="none" strike="noStrike" kern="0" cap="none" spc="0" normalizeH="0" baseline="0" noProof="0" dirty="0" err="1" smtClean="0">
                <a:ln>
                  <a:noFill/>
                </a:ln>
                <a:solidFill>
                  <a:schemeClr val="tx1"/>
                </a:solidFill>
                <a:effectLst/>
                <a:uLnTx/>
                <a:uFillTx/>
                <a:latin typeface="+mn-lt"/>
                <a:ea typeface="+mn-ea"/>
                <a:cs typeface="+mn-cs"/>
              </a:rPr>
              <a:t>printf</a:t>
            </a:r>
            <a:r>
              <a:rPr kumimoji="0" lang="en-US" altLang="zh-CN" sz="300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i="0" u="none" strike="noStrike" kern="0" cap="none" spc="0" normalizeH="0" baseline="0" noProof="0" dirty="0" err="1" smtClean="0">
                <a:ln>
                  <a:noFill/>
                </a:ln>
                <a:solidFill>
                  <a:schemeClr val="tx1"/>
                </a:solidFill>
                <a:effectLst/>
                <a:uLnTx/>
                <a:uFillTx/>
                <a:latin typeface="+mn-lt"/>
                <a:ea typeface="+mn-ea"/>
                <a:cs typeface="+mn-cs"/>
              </a:rPr>
              <a:t>d",n</a:t>
            </a:r>
            <a:r>
              <a:rPr kumimoji="0" lang="en-US" altLang="zh-CN" sz="320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320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lang="en-US" altLang="zh-CN" sz="3200" kern="0" dirty="0" smtClean="0">
                <a:latin typeface="+mn-lt"/>
                <a:ea typeface="+mn-ea"/>
              </a:rPr>
              <a:t>    if(n==1643) return 1;</a:t>
            </a:r>
            <a:endParaRPr lang="en-US" altLang="zh-CN" sz="3200" kern="0" dirty="0" smtClean="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200" i="0" u="none" strike="noStrike" kern="0" cap="none" spc="0" normalizeH="0" baseline="0" noProof="0" dirty="0" smtClean="0">
                <a:ln>
                  <a:noFill/>
                </a:ln>
                <a:solidFill>
                  <a:schemeClr val="tx1"/>
                </a:solidFill>
                <a:effectLst/>
                <a:uLnTx/>
                <a:uFillTx/>
                <a:latin typeface="+mn-lt"/>
                <a:ea typeface="+mn-ea"/>
                <a:cs typeface="+mn-cs"/>
              </a:rPr>
              <a:t>    else  </a:t>
            </a:r>
            <a:endParaRPr kumimoji="0" lang="en-US" altLang="zh-CN" sz="300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i="0" u="none" strike="noStrike" kern="0" cap="none" spc="0" normalizeH="0" baseline="0" noProof="0" dirty="0" smtClean="0">
                <a:ln>
                  <a:noFill/>
                </a:ln>
                <a:solidFill>
                  <a:schemeClr val="tx1"/>
                </a:solidFill>
                <a:effectLst/>
                <a:uLnTx/>
                <a:uFillTx/>
                <a:latin typeface="+mn-lt"/>
                <a:ea typeface="+mn-ea"/>
                <a:cs typeface="+mn-cs"/>
              </a:rPr>
              <a:t>            return 0</a:t>
            </a:r>
            <a:r>
              <a:rPr kumimoji="0" lang="zh-CN" altLang="en-US" sz="300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300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300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i="0" u="none" strike="noStrike" kern="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3595670" y="5715016"/>
            <a:ext cx="5357850" cy="645160"/>
          </a:xfrm>
          <a:prstGeom prst="rect">
            <a:avLst/>
          </a:prstGeom>
          <a:noFill/>
        </p:spPr>
        <p:txBody>
          <a:bodyPr wrap="square" rtlCol="0">
            <a:spAutoFit/>
          </a:bodyPr>
          <a:lstStyle/>
          <a:p>
            <a:r>
              <a:rPr lang="zh-CN" altLang="en-US" dirty="0" smtClean="0">
                <a:solidFill>
                  <a:srgbClr val="0000FF"/>
                </a:solidFill>
                <a:hlinkClick r:id="rId1" action="ppaction://hlinkfile"/>
              </a:rPr>
              <a:t>面向对象单元测试举例</a:t>
            </a:r>
            <a:r>
              <a:rPr lang="en-US" altLang="zh-CN" dirty="0" smtClean="0">
                <a:solidFill>
                  <a:srgbClr val="0000FF"/>
                </a:solidFill>
                <a:hlinkClick r:id="rId1" action="ppaction://hlinkfile"/>
              </a:rPr>
              <a:t>1</a:t>
            </a:r>
            <a:endParaRPr lang="en-US" altLang="zh-CN" dirty="0" smtClean="0">
              <a:solidFill>
                <a:srgbClr val="0000FF"/>
              </a:solidFill>
            </a:endParaRPr>
          </a:p>
          <a:p>
            <a:r>
              <a:rPr lang="zh-CN" altLang="en-US" dirty="0" smtClean="0">
                <a:solidFill>
                  <a:srgbClr val="0000FF"/>
                </a:solidFill>
              </a:rPr>
              <a:t>单元测试举例</a:t>
            </a:r>
            <a:r>
              <a:rPr lang="en-US" altLang="zh-CN" dirty="0" smtClean="0">
                <a:solidFill>
                  <a:srgbClr val="0000FF"/>
                </a:solidFill>
              </a:rPr>
              <a:t>2p245</a:t>
            </a:r>
            <a:endParaRPr lang="zh-CN" altLang="en-US" dirty="0" smtClean="0">
              <a:solidFill>
                <a:srgbClr val="0000FF"/>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latin typeface="Times New Roman" panose="02020603050405020304" pitchFamily="18" charset="0"/>
                <a:sym typeface="+mn-ea"/>
              </a:rPr>
              <a:t>6.5.2 集成测试</a:t>
            </a:r>
            <a:r>
              <a:rPr lang="zh-CN" altLang="en-US" sz="4000">
                <a:sym typeface="+mn-ea"/>
              </a:rPr>
              <a:t>（</a:t>
            </a:r>
            <a:r>
              <a:rPr lang="zh-CN" altLang="en-US" sz="4000" b="1" dirty="0">
                <a:latin typeface="Times New Roman" panose="02020603050405020304" pitchFamily="18" charset="0"/>
                <a:sym typeface="+mn-ea"/>
              </a:rPr>
              <a:t>组装测试或联合测试）</a:t>
            </a:r>
            <a:endParaRPr lang="zh-CN" altLang="en-US" sz="4000"/>
          </a:p>
        </p:txBody>
      </p:sp>
      <p:sp>
        <p:nvSpPr>
          <p:cNvPr id="3" name="内容占位符 2"/>
          <p:cNvSpPr>
            <a:spLocks noGrp="1"/>
          </p:cNvSpPr>
          <p:nvPr>
            <p:ph sz="quarter" idx="1"/>
          </p:nvPr>
        </p:nvSpPr>
        <p:spPr/>
        <p:txBody>
          <a:bodyPr/>
          <a:lstStyle/>
          <a:p>
            <a:pPr marL="0" indent="0" eaLnBrk="1" hangingPunct="1">
              <a:buNone/>
            </a:pPr>
            <a:r>
              <a:rPr lang="en-US" b="1" dirty="0">
                <a:latin typeface="Times New Roman" panose="02020603050405020304" pitchFamily="18" charset="0"/>
                <a:sym typeface="+mn-ea"/>
              </a:rPr>
              <a:t>1</a:t>
            </a:r>
            <a:r>
              <a:rPr lang="zh-CN" altLang="en-US" b="1" dirty="0">
                <a:latin typeface="Times New Roman" panose="02020603050405020304" pitchFamily="18" charset="0"/>
                <a:sym typeface="+mn-ea"/>
              </a:rPr>
              <a:t>、目的</a:t>
            </a:r>
            <a:endParaRPr lang="en-US" altLang="zh-CN" b="1" dirty="0">
              <a:latin typeface="Times New Roman" panose="02020603050405020304" pitchFamily="18" charset="0"/>
            </a:endParaRPr>
          </a:p>
          <a:p>
            <a:pPr marL="0" indent="0" eaLnBrk="1" hangingPunct="1">
              <a:buNone/>
            </a:pPr>
            <a:r>
              <a:rPr lang="en-US" altLang="zh-CN" b="1" dirty="0">
                <a:latin typeface="Times New Roman" panose="02020603050405020304" pitchFamily="18" charset="0"/>
                <a:sym typeface="+mn-ea"/>
              </a:rPr>
              <a:t>    </a:t>
            </a:r>
            <a:r>
              <a:rPr lang="zh-CN" altLang="en-US" b="1" dirty="0">
                <a:latin typeface="Times New Roman" panose="02020603050405020304" pitchFamily="18" charset="0"/>
                <a:sym typeface="+mn-ea"/>
              </a:rPr>
              <a:t>在单元测试的基础上，将所有模块按照设计要求（如根据结构图）组装成为子系统或系统，进行</a:t>
            </a:r>
            <a:r>
              <a:rPr lang="zh-CN" altLang="en-US" b="1" dirty="0" smtClean="0">
                <a:latin typeface="Times New Roman" panose="02020603050405020304" pitchFamily="18" charset="0"/>
                <a:sym typeface="+mn-ea"/>
              </a:rPr>
              <a:t>集成测试。</a:t>
            </a:r>
            <a:endParaRPr lang="en-US" altLang="zh-CN" b="1" dirty="0" smtClean="0">
              <a:latin typeface="Times New Roman" panose="02020603050405020304" pitchFamily="18" charset="0"/>
            </a:endParaRPr>
          </a:p>
          <a:p>
            <a:pPr marL="0" indent="0">
              <a:buNone/>
            </a:pPr>
            <a:r>
              <a:rPr lang="en-US" altLang="zh-CN" b="1" dirty="0" smtClean="0">
                <a:solidFill>
                  <a:srgbClr val="0000FF"/>
                </a:solidFill>
                <a:latin typeface="Times New Roman" panose="02020603050405020304" pitchFamily="18" charset="0"/>
                <a:sym typeface="+mn-ea"/>
              </a:rPr>
              <a:t> </a:t>
            </a:r>
            <a:r>
              <a:rPr lang="en-US" altLang="zh-CN" b="1" dirty="0">
                <a:solidFill>
                  <a:srgbClr val="0000FF"/>
                </a:solidFill>
                <a:sym typeface="+mn-ea"/>
              </a:rPr>
              <a:t>1</a:t>
            </a:r>
            <a:r>
              <a:rPr lang="zh-CN" altLang="en-US" b="1" dirty="0">
                <a:solidFill>
                  <a:srgbClr val="0000FF"/>
                </a:solidFill>
                <a:sym typeface="+mn-ea"/>
              </a:rPr>
              <a:t>）功能性测试。使用黑盒测试技术针对被测模块的接口规格说明进行测试。</a:t>
            </a:r>
            <a:endParaRPr lang="zh-CN" altLang="en-US" b="1" dirty="0">
              <a:solidFill>
                <a:srgbClr val="0000FF"/>
              </a:solidFill>
            </a:endParaRPr>
          </a:p>
          <a:p>
            <a:pPr marL="0" indent="0">
              <a:buNone/>
            </a:pPr>
            <a:r>
              <a:rPr lang="en-US" altLang="zh-CN" b="1" dirty="0">
                <a:solidFill>
                  <a:srgbClr val="0000FF"/>
                </a:solidFill>
                <a:sym typeface="+mn-ea"/>
              </a:rPr>
              <a:t>2</a:t>
            </a:r>
            <a:r>
              <a:rPr lang="zh-CN" altLang="en-US" b="1" dirty="0">
                <a:solidFill>
                  <a:srgbClr val="0000FF"/>
                </a:solidFill>
                <a:sym typeface="+mn-ea"/>
              </a:rPr>
              <a:t>）非功能性测试。对模块的性能或可靠性进行测试</a:t>
            </a:r>
            <a:r>
              <a:rPr lang="zh-CN" altLang="en-US" b="1" dirty="0" smtClean="0">
                <a:solidFill>
                  <a:srgbClr val="0000FF"/>
                </a:solidFill>
                <a:sym typeface="+mn-ea"/>
              </a:rPr>
              <a:t>。</a:t>
            </a:r>
            <a:endParaRPr lang="en-US" altLang="zh-CN" b="1" dirty="0" smtClean="0">
              <a:solidFill>
                <a:srgbClr val="0000FF"/>
              </a:solidFill>
            </a:endParaRPr>
          </a:p>
          <a:p>
            <a:pPr marL="0" indent="0">
              <a:buNone/>
            </a:pPr>
            <a:r>
              <a:rPr lang="en-US" altLang="zh-CN" b="1" dirty="0">
                <a:latin typeface="Times New Roman" panose="02020603050405020304" pitchFamily="18" charset="0"/>
                <a:sym typeface="+mn-ea"/>
              </a:rPr>
              <a:t>2</a:t>
            </a:r>
            <a:r>
              <a:rPr lang="zh-CN" altLang="en-US" b="1" dirty="0">
                <a:latin typeface="Times New Roman" panose="02020603050405020304" pitchFamily="18" charset="0"/>
                <a:sym typeface="+mn-ea"/>
              </a:rPr>
              <a:t>、</a:t>
            </a:r>
            <a:r>
              <a:rPr lang="zh-CN" altLang="en-US" b="1" dirty="0">
                <a:latin typeface="Times New Roman" panose="02020603050405020304" pitchFamily="18" charset="0"/>
                <a:sym typeface="+mn-ea"/>
              </a:rPr>
              <a:t>基于文档及使用方法</a:t>
            </a:r>
            <a:r>
              <a:rPr lang="zh-CN" altLang="en-US" b="1" dirty="0" smtClean="0">
                <a:latin typeface="Times New Roman" panose="02020603050405020304" pitchFamily="18" charset="0"/>
                <a:sym typeface="+mn-ea"/>
              </a:rPr>
              <a:t>：</a:t>
            </a:r>
            <a:endParaRPr lang="zh-CN" altLang="en-US" b="1" dirty="0" smtClean="0">
              <a:latin typeface="Times New Roman" panose="02020603050405020304" pitchFamily="18" charset="0"/>
              <a:sym typeface="+mn-ea"/>
            </a:endParaRPr>
          </a:p>
          <a:p>
            <a:r>
              <a:rPr lang="zh-CN" altLang="en-US" b="1" dirty="0" smtClean="0">
                <a:latin typeface="Times New Roman" panose="02020603050405020304" pitchFamily="18" charset="0"/>
                <a:sym typeface="+mn-ea"/>
              </a:rPr>
              <a:t>概要设计说明书</a:t>
            </a:r>
            <a:endParaRPr lang="en-US" altLang="zh-CN" b="1" dirty="0" smtClean="0">
              <a:latin typeface="Times New Roman" panose="02020603050405020304" pitchFamily="18" charset="0"/>
            </a:endParaRPr>
          </a:p>
          <a:p>
            <a:r>
              <a:rPr lang="zh-CN" altLang="en-US" b="1" dirty="0" smtClean="0">
                <a:latin typeface="Times New Roman" panose="02020603050405020304" pitchFamily="18" charset="0"/>
                <a:sym typeface="+mn-ea"/>
              </a:rPr>
              <a:t>黑盒测试法</a:t>
            </a:r>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0000"/>
          </a:bodyPr>
          <a:lstStyle/>
          <a:p>
            <a:pPr>
              <a:defRPr/>
            </a:pPr>
            <a:fld id="{F2D23BEE-23EF-4742-9EBB-470C2B00B909}" type="slidenum">
              <a:rPr lang="en-US" altLang="zh-CN"/>
            </a:fld>
            <a:endParaRPr lang="en-US" altLang="zh-CN" dirty="0"/>
          </a:p>
        </p:txBody>
      </p:sp>
      <p:graphicFrame>
        <p:nvGraphicFramePr>
          <p:cNvPr id="659457" name="Object 1"/>
          <p:cNvGraphicFramePr>
            <a:graphicFrameLocks noGrp="1" noChangeAspect="1"/>
          </p:cNvGraphicFramePr>
          <p:nvPr/>
        </p:nvGraphicFramePr>
        <p:xfrm>
          <a:off x="8041007" y="2943225"/>
          <a:ext cx="3887782" cy="3670300"/>
        </p:xfrm>
        <a:graphic>
          <a:graphicData uri="http://schemas.openxmlformats.org/presentationml/2006/ole">
            <mc:AlternateContent xmlns:mc="http://schemas.openxmlformats.org/markup-compatibility/2006">
              <mc:Choice xmlns:v="urn:schemas-microsoft-com:vml" Requires="v">
                <p:oleObj spid="_x0000_s3073" name="Visio" r:id="rId1" imgW="2705100" imgH="1676400" progId="Visio.Drawing.11">
                  <p:embed/>
                </p:oleObj>
              </mc:Choice>
              <mc:Fallback>
                <p:oleObj name="Visio" r:id="rId1" imgW="2705100" imgH="1676400" progId="Visio.Drawing.11">
                  <p:embed/>
                  <p:pic>
                    <p:nvPicPr>
                      <p:cNvPr id="0" name="图片 3072"/>
                      <p:cNvPicPr>
                        <a:picLocks noGrp="1" noChangeAspect="1"/>
                      </p:cNvPicPr>
                      <p:nvPr/>
                    </p:nvPicPr>
                    <p:blipFill>
                      <a:blip r:embed="rId2"/>
                      <a:stretch>
                        <a:fillRect/>
                      </a:stretch>
                    </p:blipFill>
                    <p:spPr>
                      <a:xfrm>
                        <a:off x="8041007" y="2943225"/>
                        <a:ext cx="3887782" cy="3670300"/>
                      </a:xfrm>
                      <a:prstGeom prst="rect">
                        <a:avLst/>
                      </a:prstGeom>
                      <a:solidFill>
                        <a:srgbClr val="FFFFFF"/>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9457"/>
                                        </p:tgtEl>
                                        <p:attrNameLst>
                                          <p:attrName>style.visibility</p:attrName>
                                        </p:attrNameLst>
                                      </p:cBhvr>
                                      <p:to>
                                        <p:strVal val="visible"/>
                                      </p:to>
                                    </p:set>
                                    <p:anim calcmode="lin" valueType="num">
                                      <p:cBhvr additive="base">
                                        <p:cTn id="7" dur="500" fill="hold"/>
                                        <p:tgtEl>
                                          <p:spTgt spid="659457"/>
                                        </p:tgtEl>
                                        <p:attrNameLst>
                                          <p:attrName>ppt_x</p:attrName>
                                        </p:attrNameLst>
                                      </p:cBhvr>
                                      <p:tavLst>
                                        <p:tav tm="0">
                                          <p:val>
                                            <p:strVal val="#ppt_x"/>
                                          </p:val>
                                        </p:tav>
                                        <p:tav tm="100000">
                                          <p:val>
                                            <p:strVal val="#ppt_x"/>
                                          </p:val>
                                        </p:tav>
                                      </p:tavLst>
                                    </p:anim>
                                    <p:anim calcmode="lin" valueType="num">
                                      <p:cBhvr additive="base">
                                        <p:cTn id="8" dur="500" fill="hold"/>
                                        <p:tgtEl>
                                          <p:spTgt spid="6594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6.5.2 </a:t>
            </a:r>
            <a:r>
              <a:rPr lang="zh-CN" altLang="en-US" sz="4000"/>
              <a:t>集成测试（</a:t>
            </a:r>
            <a:r>
              <a:rPr lang="en-US" altLang="zh-CN" sz="4000"/>
              <a:t>P229</a:t>
            </a:r>
            <a:r>
              <a:rPr lang="zh-CN" altLang="en-US" sz="4000"/>
              <a:t>）</a:t>
            </a:r>
            <a:endParaRPr lang="zh-CN" altLang="en-US" sz="4000"/>
          </a:p>
        </p:txBody>
      </p:sp>
      <p:sp>
        <p:nvSpPr>
          <p:cNvPr id="3" name="内容占位符 2"/>
          <p:cNvSpPr>
            <a:spLocks noGrp="1"/>
          </p:cNvSpPr>
          <p:nvPr>
            <p:ph sz="quarter" idx="1"/>
          </p:nvPr>
        </p:nvSpPr>
        <p:spPr/>
        <p:txBody>
          <a:bodyPr/>
          <a:lstStyle/>
          <a:p>
            <a:pPr eaLnBrk="1" hangingPunct="1">
              <a:lnSpc>
                <a:spcPct val="150000"/>
              </a:lnSpc>
            </a:pPr>
            <a:endParaRPr lang="en-US" altLang="zh-CN" sz="2900" b="1" dirty="0" smtClean="0">
              <a:solidFill>
                <a:srgbClr val="0000FF"/>
              </a:solidFill>
              <a:latin typeface="Times New Roman" panose="02020603050405020304" pitchFamily="18" charset="0"/>
            </a:endParaRPr>
          </a:p>
          <a:p>
            <a:pPr eaLnBrk="1" hangingPunct="1">
              <a:lnSpc>
                <a:spcPct val="150000"/>
              </a:lnSpc>
            </a:pPr>
            <a:r>
              <a:rPr lang="zh-CN" altLang="en-US" sz="2900" b="1" dirty="0" smtClean="0">
                <a:latin typeface="Times New Roman" panose="02020603050405020304" pitchFamily="18" charset="0"/>
                <a:sym typeface="+mn-ea"/>
              </a:rPr>
              <a:t>由模块组装成程序时有两种方法：</a:t>
            </a:r>
            <a:endParaRPr lang="en-US" altLang="zh-CN" sz="2900" b="1" dirty="0" smtClean="0">
              <a:latin typeface="Times New Roman" panose="02020603050405020304" pitchFamily="18" charset="0"/>
            </a:endParaRPr>
          </a:p>
          <a:p>
            <a:pPr lvl="1" eaLnBrk="1" hangingPunct="1">
              <a:lnSpc>
                <a:spcPct val="150000"/>
              </a:lnSpc>
            </a:pPr>
            <a:r>
              <a:rPr lang="zh-CN" altLang="en-US" sz="2900" b="1" dirty="0" smtClean="0">
                <a:latin typeface="Times New Roman" panose="02020603050405020304" pitchFamily="18" charset="0"/>
                <a:sym typeface="+mn-ea"/>
              </a:rPr>
              <a:t>非渐增式测试方法</a:t>
            </a:r>
            <a:endParaRPr lang="en-US" altLang="zh-CN" sz="2900" b="1" dirty="0" smtClean="0">
              <a:latin typeface="Times New Roman" panose="02020603050405020304" pitchFamily="18" charset="0"/>
            </a:endParaRPr>
          </a:p>
          <a:p>
            <a:pPr lvl="1" eaLnBrk="1" hangingPunct="1">
              <a:lnSpc>
                <a:spcPct val="150000"/>
              </a:lnSpc>
            </a:pPr>
            <a:r>
              <a:rPr lang="zh-CN" altLang="en-US" sz="2900" b="1" dirty="0" smtClean="0">
                <a:solidFill>
                  <a:srgbClr val="0000FF"/>
                </a:solidFill>
                <a:latin typeface="Times New Roman" panose="02020603050405020304" pitchFamily="18" charset="0"/>
                <a:sym typeface="+mn-ea"/>
              </a:rPr>
              <a:t>渐增式测试方法</a:t>
            </a:r>
            <a:endParaRPr lang="zh-CN" altLang="en-US" sz="2900" b="1" dirty="0" smtClean="0">
              <a:solidFill>
                <a:srgbClr val="0000FF"/>
              </a:solidFill>
              <a:latin typeface="Times New Roman" panose="02020603050405020304" pitchFamily="18" charset="0"/>
            </a:endParaRPr>
          </a:p>
          <a:p>
            <a:pPr eaLnBrk="1" hangingPunct="1">
              <a:lnSpc>
                <a:spcPct val="110000"/>
              </a:lnSpc>
            </a:pPr>
            <a:endParaRPr lang="zh-CN" altLang="en-US" b="1" dirty="0" smtClean="0">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lstStyle/>
          <a:p>
            <a:pPr>
              <a:defRPr/>
            </a:pPr>
            <a:fld id="{F2D23BEE-23EF-4742-9EBB-470C2B00B909}" type="slidenum">
              <a:rPr lang="en-US" altLang="zh-CN"/>
            </a:fld>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6.5.2 </a:t>
            </a:r>
            <a:r>
              <a:rPr lang="zh-CN" altLang="en-US" sz="4000"/>
              <a:t>集成测试</a:t>
            </a:r>
            <a:endParaRPr lang="zh-CN" altLang="en-US" sz="4000"/>
          </a:p>
        </p:txBody>
      </p:sp>
      <p:sp>
        <p:nvSpPr>
          <p:cNvPr id="3" name="内容占位符 2"/>
          <p:cNvSpPr>
            <a:spLocks noGrp="1"/>
          </p:cNvSpPr>
          <p:nvPr>
            <p:ph sz="quarter" idx="1"/>
          </p:nvPr>
        </p:nvSpPr>
        <p:spPr/>
        <p:txBody>
          <a:bodyPr/>
          <a:lstStyle/>
          <a:p>
            <a:pPr eaLnBrk="1" hangingPunct="1">
              <a:lnSpc>
                <a:spcPct val="110000"/>
              </a:lnSpc>
            </a:pPr>
            <a:endParaRPr lang="zh-CN" altLang="en-US" b="1" dirty="0" smtClean="0">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0000"/>
          </a:bodyPr>
          <a:lstStyle/>
          <a:p>
            <a:pPr>
              <a:defRPr/>
            </a:pPr>
            <a:fld id="{F2D23BEE-23EF-4742-9EBB-470C2B00B909}" type="slidenum">
              <a:rPr lang="en-US" altLang="zh-CN"/>
            </a:fld>
            <a:endParaRPr lang="en-US" altLang="zh-CN" dirty="0"/>
          </a:p>
        </p:txBody>
      </p:sp>
      <p:sp>
        <p:nvSpPr>
          <p:cNvPr id="59394" name="Rectangle 2"/>
          <p:cNvSpPr>
            <a:spLocks noGrp="1" noChangeArrowheads="1"/>
          </p:cNvSpPr>
          <p:nvPr/>
        </p:nvSpPr>
        <p:spPr>
          <a:xfrm>
            <a:off x="404495" y="1468755"/>
            <a:ext cx="11383010" cy="60579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eaLnBrk="1" hangingPunct="1">
              <a:buFont typeface="Wingdings" panose="05000000000000000000" pitchFamily="2" charset="2"/>
              <a:buNone/>
            </a:pPr>
            <a:r>
              <a:rPr lang="zh-CN" altLang="en-US" b="1" dirty="0" smtClean="0">
                <a:solidFill>
                  <a:srgbClr val="0033CC"/>
                </a:solidFill>
                <a:latin typeface="Times New Roman" panose="02020603050405020304" pitchFamily="18" charset="0"/>
              </a:rPr>
              <a:t>非渐增式测试方法</a:t>
            </a:r>
            <a:r>
              <a:rPr lang="zh-CN" altLang="en-US" b="1" dirty="0" smtClean="0">
                <a:solidFill>
                  <a:schemeClr val="tx2"/>
                </a:solidFill>
                <a:latin typeface="Times New Roman" panose="02020603050405020304" pitchFamily="18" charset="0"/>
              </a:rPr>
              <a:t>：</a:t>
            </a:r>
            <a:endParaRPr lang="zh-CN" altLang="en-US" b="1" dirty="0" smtClean="0">
              <a:solidFill>
                <a:schemeClr val="tx2"/>
              </a:solidFill>
              <a:latin typeface="Times New Roman" panose="02020603050405020304" pitchFamily="18" charset="0"/>
            </a:endParaRPr>
          </a:p>
          <a:p>
            <a:pPr eaLnBrk="1" hangingPunct="1"/>
            <a:r>
              <a:rPr lang="zh-CN" altLang="en-US" b="1" dirty="0" smtClean="0">
                <a:solidFill>
                  <a:srgbClr val="0033CC"/>
                </a:solidFill>
                <a:latin typeface="Times New Roman" panose="02020603050405020304" pitchFamily="18" charset="0"/>
              </a:rPr>
              <a:t>先分别测试</a:t>
            </a:r>
            <a:r>
              <a:rPr lang="zh-CN" altLang="en-US" b="1" dirty="0" smtClean="0">
                <a:latin typeface="Times New Roman" panose="02020603050405020304" pitchFamily="18" charset="0"/>
              </a:rPr>
              <a:t>每个</a:t>
            </a:r>
            <a:r>
              <a:rPr lang="zh-CN" altLang="en-US" b="1" dirty="0" smtClean="0">
                <a:solidFill>
                  <a:srgbClr val="0033CC"/>
                </a:solidFill>
                <a:latin typeface="Times New Roman" panose="02020603050405020304" pitchFamily="18" charset="0"/>
              </a:rPr>
              <a:t>模块</a:t>
            </a:r>
            <a:r>
              <a:rPr lang="zh-CN" altLang="en-US" b="1" dirty="0" smtClean="0">
                <a:latin typeface="Times New Roman" panose="02020603050405020304" pitchFamily="18" charset="0"/>
              </a:rPr>
              <a:t>，再</a:t>
            </a:r>
            <a:r>
              <a:rPr lang="zh-CN" altLang="en-US" b="1" dirty="0" smtClean="0">
                <a:solidFill>
                  <a:srgbClr val="0033CC"/>
                </a:solidFill>
                <a:latin typeface="Times New Roman" panose="02020603050405020304" pitchFamily="18" charset="0"/>
              </a:rPr>
              <a:t>把所有模块</a:t>
            </a:r>
            <a:r>
              <a:rPr lang="zh-CN" altLang="en-US" b="1" dirty="0" smtClean="0">
                <a:latin typeface="Times New Roman" panose="02020603050405020304" pitchFamily="18" charset="0"/>
              </a:rPr>
              <a:t>按设计要求放在一起结合成所要的程序；</a:t>
            </a:r>
            <a:endParaRPr lang="zh-CN" altLang="en-US" b="1" dirty="0" smtClean="0">
              <a:latin typeface="Times New Roman" panose="02020603050405020304" pitchFamily="18" charset="0"/>
            </a:endParaRPr>
          </a:p>
          <a:p>
            <a:pPr eaLnBrk="1" hangingPunct="1"/>
            <a:endParaRPr lang="zh-CN" altLang="en-US" b="1" dirty="0" smtClean="0">
              <a:latin typeface="Times New Roman" panose="02020603050405020304" pitchFamily="18" charset="0"/>
            </a:endParaRPr>
          </a:p>
          <a:p>
            <a:pPr eaLnBrk="1" hangingPunct="1"/>
            <a:endParaRPr lang="zh-CN" altLang="en-US" b="1" dirty="0" smtClean="0">
              <a:latin typeface="Times New Roman" panose="02020603050405020304" pitchFamily="18" charset="0"/>
            </a:endParaRPr>
          </a:p>
          <a:p>
            <a:pPr eaLnBrk="1" hangingPunct="1"/>
            <a:endParaRPr lang="zh-CN" altLang="en-US" b="1" dirty="0" smtClean="0">
              <a:latin typeface="Times New Roman" panose="02020603050405020304" pitchFamily="18" charset="0"/>
            </a:endParaRPr>
          </a:p>
          <a:p>
            <a:pPr eaLnBrk="1" hangingPunct="1"/>
            <a:endParaRPr lang="en-US" altLang="zh-CN" b="1" dirty="0" smtClean="0">
              <a:latin typeface="Times New Roman" panose="02020603050405020304" pitchFamily="18" charset="0"/>
            </a:endParaRPr>
          </a:p>
          <a:p>
            <a:pPr eaLnBrk="1" hangingPunct="1"/>
            <a:endParaRPr lang="en-US" altLang="zh-CN" b="1" dirty="0" smtClean="0">
              <a:latin typeface="Times New Roman" panose="02020603050405020304" pitchFamily="18" charset="0"/>
            </a:endParaRPr>
          </a:p>
          <a:p>
            <a:pPr eaLnBrk="1" hangingPunct="1"/>
            <a:r>
              <a:rPr lang="zh-CN" altLang="en-US" b="1" dirty="0" smtClean="0">
                <a:latin typeface="Times New Roman" panose="02020603050405020304" pitchFamily="18" charset="0"/>
              </a:rPr>
              <a:t>非渐增式测试一下子把所有模块放在一起，并把庞大的程序作为一个整体来测试，测试者面对的情况十分复杂。</a:t>
            </a:r>
            <a:endParaRPr lang="zh-CN" altLang="en-US" b="1" dirty="0" smtClean="0">
              <a:latin typeface="Times New Roman" panose="02020603050405020304" pitchFamily="18" charset="0"/>
            </a:endParaRPr>
          </a:p>
        </p:txBody>
      </p:sp>
      <p:grpSp>
        <p:nvGrpSpPr>
          <p:cNvPr id="6" name="Group 7"/>
          <p:cNvGrpSpPr/>
          <p:nvPr/>
        </p:nvGrpSpPr>
        <p:grpSpPr bwMode="auto">
          <a:xfrm>
            <a:off x="1557338" y="2908300"/>
            <a:ext cx="6450012" cy="2584450"/>
            <a:chOff x="0" y="2050"/>
            <a:chExt cx="3467" cy="1900"/>
          </a:xfrm>
        </p:grpSpPr>
        <p:sp>
          <p:nvSpPr>
            <p:cNvPr id="59396" name="Rectangle 8"/>
            <p:cNvSpPr>
              <a:spLocks noChangeArrowheads="1"/>
            </p:cNvSpPr>
            <p:nvPr/>
          </p:nvSpPr>
          <p:spPr bwMode="auto">
            <a:xfrm>
              <a:off x="1487" y="2050"/>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a:t>A</a:t>
              </a:r>
              <a:endParaRPr lang="en-US" altLang="zh-CN" sz="1800" b="1"/>
            </a:p>
          </p:txBody>
        </p:sp>
        <p:sp>
          <p:nvSpPr>
            <p:cNvPr id="59397" name="Rectangle 9"/>
            <p:cNvSpPr>
              <a:spLocks noChangeArrowheads="1"/>
            </p:cNvSpPr>
            <p:nvPr/>
          </p:nvSpPr>
          <p:spPr bwMode="auto">
            <a:xfrm>
              <a:off x="829" y="2834"/>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a:t>B</a:t>
              </a:r>
              <a:endParaRPr lang="en-US" altLang="zh-CN" sz="1800" b="1"/>
            </a:p>
          </p:txBody>
        </p:sp>
        <p:sp>
          <p:nvSpPr>
            <p:cNvPr id="59398" name="Rectangle 10"/>
            <p:cNvSpPr>
              <a:spLocks noChangeArrowheads="1"/>
            </p:cNvSpPr>
            <p:nvPr/>
          </p:nvSpPr>
          <p:spPr bwMode="auto">
            <a:xfrm>
              <a:off x="2442" y="2777"/>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a:t>C</a:t>
              </a:r>
              <a:endParaRPr lang="en-US" altLang="zh-CN" sz="1800" b="1"/>
            </a:p>
          </p:txBody>
        </p:sp>
        <p:sp>
          <p:nvSpPr>
            <p:cNvPr id="59399" name="Rectangle 11"/>
            <p:cNvSpPr>
              <a:spLocks noChangeArrowheads="1"/>
            </p:cNvSpPr>
            <p:nvPr/>
          </p:nvSpPr>
          <p:spPr bwMode="auto">
            <a:xfrm>
              <a:off x="0" y="3628"/>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a:t>D</a:t>
              </a:r>
              <a:endParaRPr lang="en-US" altLang="zh-CN" sz="1800" b="1"/>
            </a:p>
          </p:txBody>
        </p:sp>
        <p:sp>
          <p:nvSpPr>
            <p:cNvPr id="59400" name="Line 12"/>
            <p:cNvSpPr>
              <a:spLocks noChangeShapeType="1"/>
            </p:cNvSpPr>
            <p:nvPr/>
          </p:nvSpPr>
          <p:spPr bwMode="auto">
            <a:xfrm flipH="1">
              <a:off x="1371" y="2339"/>
              <a:ext cx="657" cy="495"/>
            </a:xfrm>
            <a:prstGeom prst="line">
              <a:avLst/>
            </a:prstGeom>
            <a:noFill/>
            <a:ln w="9525">
              <a:solidFill>
                <a:schemeClr val="tx1"/>
              </a:solidFill>
              <a:round/>
              <a:tailEnd type="triangle" w="med" len="med"/>
            </a:ln>
          </p:spPr>
          <p:txBody>
            <a:bodyPr/>
            <a:lstStyle/>
            <a:p>
              <a:endParaRPr lang="zh-CN" altLang="en-US"/>
            </a:p>
          </p:txBody>
        </p:sp>
        <p:sp>
          <p:nvSpPr>
            <p:cNvPr id="59401" name="Rectangle 13"/>
            <p:cNvSpPr>
              <a:spLocks noChangeArrowheads="1"/>
            </p:cNvSpPr>
            <p:nvPr/>
          </p:nvSpPr>
          <p:spPr bwMode="auto">
            <a:xfrm>
              <a:off x="1463" y="3639"/>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a:t>E</a:t>
              </a:r>
              <a:endParaRPr lang="en-US" altLang="zh-CN" sz="1800" b="1"/>
            </a:p>
          </p:txBody>
        </p:sp>
        <p:sp>
          <p:nvSpPr>
            <p:cNvPr id="59402" name="Line 14"/>
            <p:cNvSpPr>
              <a:spLocks noChangeShapeType="1"/>
            </p:cNvSpPr>
            <p:nvPr/>
          </p:nvSpPr>
          <p:spPr bwMode="auto">
            <a:xfrm>
              <a:off x="2004" y="2362"/>
              <a:ext cx="888" cy="403"/>
            </a:xfrm>
            <a:prstGeom prst="line">
              <a:avLst/>
            </a:prstGeom>
            <a:noFill/>
            <a:ln w="9525">
              <a:solidFill>
                <a:schemeClr val="tx1"/>
              </a:solidFill>
              <a:round/>
              <a:tailEnd type="triangle" w="med" len="med"/>
            </a:ln>
          </p:spPr>
          <p:txBody>
            <a:bodyPr/>
            <a:lstStyle/>
            <a:p>
              <a:endParaRPr lang="zh-CN" altLang="en-US"/>
            </a:p>
          </p:txBody>
        </p:sp>
        <p:sp>
          <p:nvSpPr>
            <p:cNvPr id="59403" name="Line 15"/>
            <p:cNvSpPr>
              <a:spLocks noChangeShapeType="1"/>
            </p:cNvSpPr>
            <p:nvPr/>
          </p:nvSpPr>
          <p:spPr bwMode="auto">
            <a:xfrm flipH="1">
              <a:off x="392" y="3145"/>
              <a:ext cx="829" cy="484"/>
            </a:xfrm>
            <a:prstGeom prst="line">
              <a:avLst/>
            </a:prstGeom>
            <a:noFill/>
            <a:ln w="9525">
              <a:solidFill>
                <a:schemeClr val="tx1"/>
              </a:solidFill>
              <a:round/>
              <a:tailEnd type="triangle" w="med" len="med"/>
            </a:ln>
          </p:spPr>
          <p:txBody>
            <a:bodyPr/>
            <a:lstStyle/>
            <a:p>
              <a:endParaRPr lang="zh-CN" altLang="en-US"/>
            </a:p>
          </p:txBody>
        </p:sp>
        <p:sp>
          <p:nvSpPr>
            <p:cNvPr id="59404" name="Line 16"/>
            <p:cNvSpPr>
              <a:spLocks noChangeShapeType="1"/>
            </p:cNvSpPr>
            <p:nvPr/>
          </p:nvSpPr>
          <p:spPr bwMode="auto">
            <a:xfrm>
              <a:off x="1221" y="3156"/>
              <a:ext cx="807" cy="473"/>
            </a:xfrm>
            <a:prstGeom prst="line">
              <a:avLst/>
            </a:prstGeom>
            <a:noFill/>
            <a:ln w="9525">
              <a:solidFill>
                <a:schemeClr val="tx1"/>
              </a:solidFill>
              <a:round/>
              <a:tailEnd type="triangle" w="med" len="med"/>
            </a:ln>
          </p:spPr>
          <p:txBody>
            <a:bodyPr/>
            <a:lstStyle/>
            <a:p>
              <a:endParaRPr lang="zh-CN" altLang="en-US"/>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6.5.2 </a:t>
            </a:r>
            <a:r>
              <a:rPr lang="zh-CN" altLang="en-US" sz="4000"/>
              <a:t>集成测试</a:t>
            </a:r>
            <a:endParaRPr lang="zh-CN" altLang="en-US" sz="4000"/>
          </a:p>
        </p:txBody>
      </p:sp>
      <p:sp>
        <p:nvSpPr>
          <p:cNvPr id="3" name="内容占位符 2"/>
          <p:cNvSpPr>
            <a:spLocks noGrp="1"/>
          </p:cNvSpPr>
          <p:nvPr>
            <p:ph sz="quarter" idx="1"/>
          </p:nvPr>
        </p:nvSpPr>
        <p:spPr/>
        <p:txBody>
          <a:bodyPr/>
          <a:lstStyle/>
          <a:p>
            <a:pPr eaLnBrk="1" hangingPunct="1">
              <a:lnSpc>
                <a:spcPct val="90000"/>
              </a:lnSpc>
              <a:buFont typeface="Wingdings" panose="05000000000000000000" pitchFamily="2" charset="2"/>
              <a:buNone/>
            </a:pPr>
            <a:r>
              <a:rPr lang="zh-CN" altLang="en-US" b="1" dirty="0" smtClean="0">
                <a:solidFill>
                  <a:schemeClr val="tx2"/>
                </a:solidFill>
                <a:latin typeface="Times New Roman" panose="02020603050405020304" pitchFamily="18" charset="0"/>
                <a:sym typeface="+mn-ea"/>
              </a:rPr>
              <a:t>渐增式测试方法：</a:t>
            </a:r>
            <a:endParaRPr lang="zh-CN" altLang="en-US" b="1" dirty="0" smtClean="0">
              <a:solidFill>
                <a:schemeClr val="tx2"/>
              </a:solidFill>
              <a:latin typeface="Times New Roman" panose="02020603050405020304" pitchFamily="18" charset="0"/>
            </a:endParaRPr>
          </a:p>
          <a:p>
            <a:pPr eaLnBrk="1" hangingPunct="1">
              <a:lnSpc>
                <a:spcPct val="90000"/>
              </a:lnSpc>
            </a:pPr>
            <a:r>
              <a:rPr lang="zh-CN" altLang="en-US" b="1" dirty="0" smtClean="0">
                <a:latin typeface="Times New Roman" panose="02020603050405020304" pitchFamily="18" charset="0"/>
                <a:sym typeface="+mn-ea"/>
              </a:rPr>
              <a:t>把</a:t>
            </a:r>
            <a:r>
              <a:rPr lang="zh-CN" altLang="en-US" b="1" dirty="0" smtClean="0">
                <a:solidFill>
                  <a:srgbClr val="0033CC"/>
                </a:solidFill>
                <a:latin typeface="Times New Roman" panose="02020603050405020304" pitchFamily="18" charset="0"/>
                <a:sym typeface="+mn-ea"/>
              </a:rPr>
              <a:t>下一个要测试的模块</a:t>
            </a:r>
            <a:r>
              <a:rPr lang="zh-CN" altLang="en-US" b="1" dirty="0" smtClean="0">
                <a:latin typeface="Times New Roman" panose="02020603050405020304" pitchFamily="18" charset="0"/>
                <a:sym typeface="+mn-ea"/>
              </a:rPr>
              <a:t>同已经测试好的那些模块结合起来进行测试；</a:t>
            </a:r>
            <a:endParaRPr lang="en-US" altLang="zh-CN" b="1" dirty="0" smtClean="0">
              <a:latin typeface="Times New Roman" panose="02020603050405020304" pitchFamily="18" charset="0"/>
            </a:endParaRPr>
          </a:p>
          <a:p>
            <a:pPr eaLnBrk="1" hangingPunct="1">
              <a:lnSpc>
                <a:spcPct val="90000"/>
              </a:lnSpc>
            </a:pPr>
            <a:r>
              <a:rPr lang="zh-CN" altLang="en-US" b="1" dirty="0" smtClean="0">
                <a:latin typeface="Times New Roman" panose="02020603050405020304" pitchFamily="18" charset="0"/>
                <a:sym typeface="+mn-ea"/>
              </a:rPr>
              <a:t>测试完以后再把下一个应该测试的模块结合进来测试，每次增加一个模块；</a:t>
            </a:r>
            <a:endParaRPr lang="en-US" altLang="zh-CN" b="1" dirty="0" smtClean="0">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0000"/>
          </a:bodyPr>
          <a:lstStyle/>
          <a:p>
            <a:pPr>
              <a:defRPr/>
            </a:pPr>
            <a:fld id="{F2D23BEE-23EF-4742-9EBB-470C2B00B909}" type="slidenum">
              <a:rPr lang="en-US" altLang="zh-CN"/>
            </a:fld>
            <a:endParaRPr lang="en-US" altLang="zh-CN" dirty="0"/>
          </a:p>
        </p:txBody>
      </p:sp>
      <p:grpSp>
        <p:nvGrpSpPr>
          <p:cNvPr id="6" name="Group 7"/>
          <p:cNvGrpSpPr/>
          <p:nvPr/>
        </p:nvGrpSpPr>
        <p:grpSpPr bwMode="auto">
          <a:xfrm>
            <a:off x="3974148" y="3663950"/>
            <a:ext cx="6450012" cy="2584450"/>
            <a:chOff x="0" y="2050"/>
            <a:chExt cx="3467" cy="1900"/>
          </a:xfrm>
        </p:grpSpPr>
        <p:sp>
          <p:nvSpPr>
            <p:cNvPr id="59396" name="Rectangle 8"/>
            <p:cNvSpPr>
              <a:spLocks noChangeArrowheads="1"/>
            </p:cNvSpPr>
            <p:nvPr/>
          </p:nvSpPr>
          <p:spPr bwMode="auto">
            <a:xfrm>
              <a:off x="1487" y="2050"/>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a:t>A</a:t>
              </a:r>
              <a:endParaRPr lang="en-US" altLang="zh-CN" sz="1800" b="1"/>
            </a:p>
          </p:txBody>
        </p:sp>
        <p:sp>
          <p:nvSpPr>
            <p:cNvPr id="59397" name="Rectangle 9"/>
            <p:cNvSpPr>
              <a:spLocks noChangeArrowheads="1"/>
            </p:cNvSpPr>
            <p:nvPr/>
          </p:nvSpPr>
          <p:spPr bwMode="auto">
            <a:xfrm>
              <a:off x="829" y="2834"/>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a:t>B</a:t>
              </a:r>
              <a:endParaRPr lang="en-US" altLang="zh-CN" sz="1800" b="1"/>
            </a:p>
          </p:txBody>
        </p:sp>
        <p:sp>
          <p:nvSpPr>
            <p:cNvPr id="59398" name="Rectangle 10"/>
            <p:cNvSpPr>
              <a:spLocks noChangeArrowheads="1"/>
            </p:cNvSpPr>
            <p:nvPr/>
          </p:nvSpPr>
          <p:spPr bwMode="auto">
            <a:xfrm>
              <a:off x="2442" y="2777"/>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a:t>C</a:t>
              </a:r>
              <a:endParaRPr lang="en-US" altLang="zh-CN" sz="1800" b="1"/>
            </a:p>
          </p:txBody>
        </p:sp>
        <p:sp>
          <p:nvSpPr>
            <p:cNvPr id="59399" name="Rectangle 11"/>
            <p:cNvSpPr>
              <a:spLocks noChangeArrowheads="1"/>
            </p:cNvSpPr>
            <p:nvPr/>
          </p:nvSpPr>
          <p:spPr bwMode="auto">
            <a:xfrm>
              <a:off x="0" y="3628"/>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a:t>D</a:t>
              </a:r>
              <a:endParaRPr lang="en-US" altLang="zh-CN" sz="1800" b="1"/>
            </a:p>
          </p:txBody>
        </p:sp>
        <p:sp>
          <p:nvSpPr>
            <p:cNvPr id="59400" name="Line 12"/>
            <p:cNvSpPr>
              <a:spLocks noChangeShapeType="1"/>
            </p:cNvSpPr>
            <p:nvPr/>
          </p:nvSpPr>
          <p:spPr bwMode="auto">
            <a:xfrm flipH="1">
              <a:off x="1371" y="2339"/>
              <a:ext cx="657" cy="495"/>
            </a:xfrm>
            <a:prstGeom prst="line">
              <a:avLst/>
            </a:prstGeom>
            <a:noFill/>
            <a:ln w="9525">
              <a:solidFill>
                <a:schemeClr val="tx1"/>
              </a:solidFill>
              <a:round/>
              <a:tailEnd type="triangle" w="med" len="med"/>
            </a:ln>
          </p:spPr>
          <p:txBody>
            <a:bodyPr/>
            <a:lstStyle/>
            <a:p>
              <a:endParaRPr lang="zh-CN" altLang="en-US"/>
            </a:p>
          </p:txBody>
        </p:sp>
        <p:sp>
          <p:nvSpPr>
            <p:cNvPr id="59401" name="Rectangle 13"/>
            <p:cNvSpPr>
              <a:spLocks noChangeArrowheads="1"/>
            </p:cNvSpPr>
            <p:nvPr/>
          </p:nvSpPr>
          <p:spPr bwMode="auto">
            <a:xfrm>
              <a:off x="1463" y="3639"/>
              <a:ext cx="1025" cy="311"/>
            </a:xfrm>
            <a:prstGeom prst="rect">
              <a:avLst/>
            </a:prstGeom>
            <a:solidFill>
              <a:schemeClr val="accent1"/>
            </a:solidFill>
            <a:ln w="9525">
              <a:solidFill>
                <a:schemeClr val="tx1"/>
              </a:solidFill>
              <a:miter lim="800000"/>
            </a:ln>
          </p:spPr>
          <p:txBody>
            <a:bodyPr wrap="none" anchor="ctr"/>
            <a:lstStyle/>
            <a:p>
              <a:pPr algn="ctr"/>
              <a:r>
                <a:rPr lang="en-US" altLang="zh-CN" sz="1800" b="1"/>
                <a:t>E</a:t>
              </a:r>
              <a:endParaRPr lang="en-US" altLang="zh-CN" sz="1800" b="1"/>
            </a:p>
          </p:txBody>
        </p:sp>
        <p:sp>
          <p:nvSpPr>
            <p:cNvPr id="59402" name="Line 14"/>
            <p:cNvSpPr>
              <a:spLocks noChangeShapeType="1"/>
            </p:cNvSpPr>
            <p:nvPr/>
          </p:nvSpPr>
          <p:spPr bwMode="auto">
            <a:xfrm>
              <a:off x="2004" y="2362"/>
              <a:ext cx="888" cy="403"/>
            </a:xfrm>
            <a:prstGeom prst="line">
              <a:avLst/>
            </a:prstGeom>
            <a:noFill/>
            <a:ln w="9525">
              <a:solidFill>
                <a:schemeClr val="tx1"/>
              </a:solidFill>
              <a:round/>
              <a:tailEnd type="triangle" w="med" len="med"/>
            </a:ln>
          </p:spPr>
          <p:txBody>
            <a:bodyPr/>
            <a:lstStyle/>
            <a:p>
              <a:endParaRPr lang="zh-CN" altLang="en-US"/>
            </a:p>
          </p:txBody>
        </p:sp>
        <p:sp>
          <p:nvSpPr>
            <p:cNvPr id="59403" name="Line 15"/>
            <p:cNvSpPr>
              <a:spLocks noChangeShapeType="1"/>
            </p:cNvSpPr>
            <p:nvPr/>
          </p:nvSpPr>
          <p:spPr bwMode="auto">
            <a:xfrm flipH="1">
              <a:off x="392" y="3145"/>
              <a:ext cx="829" cy="484"/>
            </a:xfrm>
            <a:prstGeom prst="line">
              <a:avLst/>
            </a:prstGeom>
            <a:noFill/>
            <a:ln w="9525">
              <a:solidFill>
                <a:schemeClr val="tx1"/>
              </a:solidFill>
              <a:round/>
              <a:tailEnd type="triangle" w="med" len="med"/>
            </a:ln>
          </p:spPr>
          <p:txBody>
            <a:bodyPr/>
            <a:lstStyle/>
            <a:p>
              <a:endParaRPr lang="zh-CN" altLang="en-US"/>
            </a:p>
          </p:txBody>
        </p:sp>
        <p:sp>
          <p:nvSpPr>
            <p:cNvPr id="59404" name="Line 16"/>
            <p:cNvSpPr>
              <a:spLocks noChangeShapeType="1"/>
            </p:cNvSpPr>
            <p:nvPr/>
          </p:nvSpPr>
          <p:spPr bwMode="auto">
            <a:xfrm>
              <a:off x="1221" y="3156"/>
              <a:ext cx="807" cy="473"/>
            </a:xfrm>
            <a:prstGeom prst="line">
              <a:avLst/>
            </a:prstGeom>
            <a:noFill/>
            <a:ln w="9525">
              <a:solidFill>
                <a:schemeClr val="tx1"/>
              </a:solidFill>
              <a:round/>
              <a:tailEnd type="triangle" w="med" len="med"/>
            </a:ln>
          </p:spPr>
          <p:txBody>
            <a:bodyPr/>
            <a:lstStyle/>
            <a:p>
              <a:endParaRPr lang="zh-CN" altLang="en-US"/>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6.5.2 </a:t>
            </a:r>
            <a:r>
              <a:rPr lang="zh-CN" altLang="en-US" sz="4000"/>
              <a:t>集成测试</a:t>
            </a:r>
            <a:endParaRPr lang="zh-CN" altLang="en-US" sz="4000"/>
          </a:p>
        </p:txBody>
      </p:sp>
      <p:sp>
        <p:nvSpPr>
          <p:cNvPr id="3" name="内容占位符 2"/>
          <p:cNvSpPr>
            <a:spLocks noGrp="1"/>
          </p:cNvSpPr>
          <p:nvPr>
            <p:ph sz="quarter" idx="1"/>
          </p:nvPr>
        </p:nvSpPr>
        <p:spPr/>
        <p:txBody>
          <a:bodyPr/>
          <a:lstStyle/>
          <a:p>
            <a:pPr eaLnBrk="1" hangingPunct="1">
              <a:lnSpc>
                <a:spcPct val="90000"/>
              </a:lnSpc>
              <a:buFont typeface="Wingdings" panose="05000000000000000000" pitchFamily="2" charset="2"/>
              <a:buNone/>
            </a:pPr>
            <a:r>
              <a:rPr lang="zh-CN" altLang="en-US" b="1" dirty="0" smtClean="0">
                <a:solidFill>
                  <a:schemeClr val="tx2"/>
                </a:solidFill>
                <a:latin typeface="Times New Roman" panose="02020603050405020304" pitchFamily="18" charset="0"/>
                <a:sym typeface="+mn-ea"/>
              </a:rPr>
              <a:t>渐增式测试方法：</a:t>
            </a:r>
            <a:endParaRPr lang="zh-CN" altLang="en-US" b="1" dirty="0" smtClean="0">
              <a:solidFill>
                <a:schemeClr val="tx2"/>
              </a:solidFill>
              <a:latin typeface="Times New Roman" panose="02020603050405020304" pitchFamily="18" charset="0"/>
            </a:endParaRPr>
          </a:p>
          <a:p>
            <a:pPr eaLnBrk="1" hangingPunct="1">
              <a:lnSpc>
                <a:spcPct val="90000"/>
              </a:lnSpc>
            </a:pPr>
            <a:r>
              <a:rPr lang="zh-CN" altLang="en-US" sz="2900" b="1" dirty="0" smtClean="0">
                <a:latin typeface="Times New Roman" panose="02020603050405020304" pitchFamily="18" charset="0"/>
                <a:sym typeface="+mn-ea"/>
              </a:rPr>
              <a:t>把程序划分成小段来构造和测试，在这个过程中比较容易定位和改正错误；</a:t>
            </a:r>
            <a:endParaRPr lang="zh-CN" altLang="en-US" sz="2900" b="1" dirty="0" smtClean="0">
              <a:latin typeface="Times New Roman" panose="02020603050405020304" pitchFamily="18" charset="0"/>
            </a:endParaRPr>
          </a:p>
          <a:p>
            <a:pPr eaLnBrk="1" hangingPunct="1">
              <a:lnSpc>
                <a:spcPct val="90000"/>
              </a:lnSpc>
            </a:pPr>
            <a:endParaRPr lang="en-US" altLang="zh-CN" sz="2900" b="1" dirty="0" smtClean="0">
              <a:latin typeface="Times New Roman" panose="02020603050405020304" pitchFamily="18" charset="0"/>
            </a:endParaRPr>
          </a:p>
          <a:p>
            <a:pPr eaLnBrk="1" hangingPunct="1">
              <a:lnSpc>
                <a:spcPct val="90000"/>
              </a:lnSpc>
            </a:pPr>
            <a:r>
              <a:rPr lang="zh-CN" altLang="en-US" sz="2900" b="1" dirty="0" smtClean="0">
                <a:latin typeface="Times New Roman" panose="02020603050405020304" pitchFamily="18" charset="0"/>
                <a:sym typeface="+mn-ea"/>
              </a:rPr>
              <a:t>渐增方式有两种集成策略：</a:t>
            </a:r>
            <a:endParaRPr lang="zh-CN" altLang="en-US" sz="2900" b="1" dirty="0" smtClean="0">
              <a:latin typeface="Times New Roman" panose="02020603050405020304" pitchFamily="18" charset="0"/>
            </a:endParaRPr>
          </a:p>
          <a:p>
            <a:pPr marL="742950" lvl="1" indent="-285750" eaLnBrk="1" hangingPunct="1">
              <a:lnSpc>
                <a:spcPct val="90000"/>
              </a:lnSpc>
            </a:pPr>
            <a:r>
              <a:rPr lang="zh-CN" altLang="en-US" sz="2900" b="1" dirty="0" smtClean="0">
                <a:solidFill>
                  <a:srgbClr val="0000FF"/>
                </a:solidFill>
                <a:latin typeface="Times New Roman" panose="02020603050405020304" pitchFamily="18" charset="0"/>
                <a:sym typeface="+mn-ea"/>
              </a:rPr>
              <a:t>自顶向下</a:t>
            </a:r>
            <a:endParaRPr lang="zh-CN" altLang="en-US" sz="2900" b="1" dirty="0" smtClean="0">
              <a:solidFill>
                <a:srgbClr val="0000FF"/>
              </a:solidFill>
              <a:latin typeface="Times New Roman" panose="02020603050405020304" pitchFamily="18" charset="0"/>
            </a:endParaRPr>
          </a:p>
          <a:p>
            <a:pPr marL="742950" lvl="1" indent="-285750" eaLnBrk="1" hangingPunct="1">
              <a:lnSpc>
                <a:spcPct val="90000"/>
              </a:lnSpc>
            </a:pPr>
            <a:r>
              <a:rPr lang="zh-CN" altLang="en-US" sz="2900" b="1" dirty="0" smtClean="0">
                <a:solidFill>
                  <a:srgbClr val="0000FF"/>
                </a:solidFill>
                <a:latin typeface="Times New Roman" panose="02020603050405020304" pitchFamily="18" charset="0"/>
                <a:sym typeface="+mn-ea"/>
              </a:rPr>
              <a:t>自底向上</a:t>
            </a:r>
            <a:endParaRPr lang="zh-CN" altLang="en-US" sz="2900" b="1" dirty="0" smtClean="0">
              <a:solidFill>
                <a:srgbClr val="0000FF"/>
              </a:solidFill>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0000"/>
          </a:bodyPr>
          <a:lstStyle/>
          <a:p>
            <a:pPr>
              <a:defRPr/>
            </a:pPr>
            <a:fld id="{F2D23BEE-23EF-4742-9EBB-470C2B00B909}" type="slidenum">
              <a:rPr lang="en-US" altLang="zh-CN"/>
            </a:fld>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6.5.2 </a:t>
            </a:r>
            <a:r>
              <a:rPr lang="zh-CN" altLang="en-US" sz="4000"/>
              <a:t>集成测试</a:t>
            </a:r>
            <a:endParaRPr lang="zh-CN" altLang="en-US" sz="4000"/>
          </a:p>
        </p:txBody>
      </p:sp>
      <p:sp>
        <p:nvSpPr>
          <p:cNvPr id="3" name="内容占位符 2"/>
          <p:cNvSpPr>
            <a:spLocks noGrp="1"/>
          </p:cNvSpPr>
          <p:nvPr>
            <p:ph sz="quarter" idx="1"/>
          </p:nvPr>
        </p:nvSpPr>
        <p:spPr/>
        <p:txBody>
          <a:bodyPr/>
          <a:lstStyle/>
          <a:p>
            <a:pPr marL="0" indent="0" eaLnBrk="1" hangingPunct="1">
              <a:lnSpc>
                <a:spcPct val="110000"/>
              </a:lnSpc>
              <a:buNone/>
            </a:pPr>
            <a:r>
              <a:rPr lang="en-US" altLang="zh-CN" sz="3200" b="1" dirty="0" smtClean="0">
                <a:latin typeface="Times New Roman" panose="02020603050405020304" pitchFamily="18" charset="0"/>
                <a:sym typeface="+mn-ea"/>
              </a:rPr>
              <a:t> 1  </a:t>
            </a:r>
            <a:r>
              <a:rPr lang="zh-CN" altLang="en-US" sz="3200" b="1" dirty="0" smtClean="0">
                <a:latin typeface="Times New Roman" panose="02020603050405020304" pitchFamily="18" charset="0"/>
                <a:sym typeface="+mn-ea"/>
              </a:rPr>
              <a:t>自顶向下集成</a:t>
            </a:r>
            <a:endParaRPr lang="zh-CN" altLang="en-US" b="1" dirty="0" smtClean="0">
              <a:latin typeface="Times New Roman" panose="02020603050405020304" pitchFamily="18" charset="0"/>
            </a:endParaRPr>
          </a:p>
          <a:p>
            <a:pPr marL="0" indent="0" eaLnBrk="1" hangingPunct="1"/>
            <a:r>
              <a:rPr lang="zh-CN" altLang="en-US" b="1" dirty="0" smtClean="0">
                <a:latin typeface="Times New Roman" panose="02020603050405020304" pitchFamily="18" charset="0"/>
                <a:sym typeface="+mn-ea"/>
              </a:rPr>
              <a:t>从</a:t>
            </a:r>
            <a:r>
              <a:rPr lang="zh-CN" altLang="en-US" b="1" dirty="0" smtClean="0">
                <a:solidFill>
                  <a:srgbClr val="0033CC"/>
                </a:solidFill>
                <a:latin typeface="Times New Roman" panose="02020603050405020304" pitchFamily="18" charset="0"/>
                <a:sym typeface="+mn-ea"/>
              </a:rPr>
              <a:t>主控制模块（重要）</a:t>
            </a:r>
            <a:r>
              <a:rPr lang="zh-CN" altLang="en-US" b="1" dirty="0" smtClean="0">
                <a:latin typeface="Times New Roman" panose="02020603050405020304" pitchFamily="18" charset="0"/>
                <a:sym typeface="+mn-ea"/>
              </a:rPr>
              <a:t>开始，沿着程序的控制层次向下移动，逐渐把各个模块结合起来。</a:t>
            </a:r>
            <a:endParaRPr lang="zh-CN" altLang="en-US" b="1" dirty="0" smtClean="0">
              <a:latin typeface="Times New Roman" panose="02020603050405020304" pitchFamily="18" charset="0"/>
            </a:endParaRPr>
          </a:p>
          <a:p>
            <a:pPr marL="0" indent="0" eaLnBrk="1" hangingPunct="1"/>
            <a:r>
              <a:rPr lang="zh-CN" altLang="en-US" b="1" dirty="0" smtClean="0">
                <a:latin typeface="Times New Roman" panose="02020603050405020304" pitchFamily="18" charset="0"/>
                <a:sym typeface="+mn-ea"/>
              </a:rPr>
              <a:t>例：首先测试主控模块</a:t>
            </a:r>
            <a:r>
              <a:rPr lang="en-US" altLang="zh-CN" b="1" dirty="0" smtClean="0">
                <a:latin typeface="Times New Roman" panose="02020603050405020304" pitchFamily="18" charset="0"/>
                <a:sym typeface="+mn-ea"/>
              </a:rPr>
              <a:t>A,</a:t>
            </a:r>
            <a:r>
              <a:rPr lang="zh-CN" altLang="en-US" b="1" dirty="0" smtClean="0">
                <a:latin typeface="Times New Roman" panose="02020603050405020304" pitchFamily="18" charset="0"/>
                <a:sym typeface="+mn-ea"/>
              </a:rPr>
              <a:t>然后把</a:t>
            </a:r>
            <a:r>
              <a:rPr lang="en-US" altLang="zh-CN" b="1" dirty="0" smtClean="0">
                <a:latin typeface="Times New Roman" panose="02020603050405020304" pitchFamily="18" charset="0"/>
                <a:sym typeface="+mn-ea"/>
              </a:rPr>
              <a:t>B</a:t>
            </a:r>
            <a:r>
              <a:rPr lang="zh-CN" altLang="en-US" b="1" dirty="0" smtClean="0">
                <a:latin typeface="Times New Roman" panose="02020603050405020304" pitchFamily="18" charset="0"/>
                <a:sym typeface="+mn-ea"/>
              </a:rPr>
              <a:t>加进来测试</a:t>
            </a:r>
            <a:r>
              <a:rPr lang="en-US" altLang="zh-CN" b="1" dirty="0" smtClean="0">
                <a:latin typeface="Times New Roman" panose="02020603050405020304" pitchFamily="18" charset="0"/>
                <a:sym typeface="+mn-ea"/>
              </a:rPr>
              <a:t>A,B</a:t>
            </a:r>
            <a:r>
              <a:rPr lang="zh-CN" altLang="en-US" b="1" dirty="0" smtClean="0">
                <a:latin typeface="Times New Roman" panose="02020603050405020304" pitchFamily="18" charset="0"/>
                <a:sym typeface="+mn-ea"/>
              </a:rPr>
              <a:t>。之后把</a:t>
            </a:r>
            <a:r>
              <a:rPr lang="en-US" altLang="zh-CN" b="1" dirty="0" smtClean="0">
                <a:latin typeface="Times New Roman" panose="02020603050405020304" pitchFamily="18" charset="0"/>
                <a:sym typeface="+mn-ea"/>
              </a:rPr>
              <a:t>C</a:t>
            </a:r>
            <a:r>
              <a:rPr lang="zh-CN" altLang="en-US" b="1" dirty="0" smtClean="0">
                <a:latin typeface="Times New Roman" panose="02020603050405020304" pitchFamily="18" charset="0"/>
                <a:sym typeface="+mn-ea"/>
              </a:rPr>
              <a:t>加进来测试</a:t>
            </a:r>
            <a:r>
              <a:rPr lang="en-US" altLang="zh-CN" b="1" dirty="0" smtClean="0">
                <a:latin typeface="Times New Roman" panose="02020603050405020304" pitchFamily="18" charset="0"/>
                <a:sym typeface="+mn-ea"/>
              </a:rPr>
              <a:t>……</a:t>
            </a:r>
            <a:endParaRPr lang="en-US" altLang="zh-CN" b="1" dirty="0" smtClean="0">
              <a:latin typeface="Times New Roman" panose="02020603050405020304" pitchFamily="18" charset="0"/>
            </a:endParaRPr>
          </a:p>
          <a:p>
            <a:pPr eaLnBrk="1" hangingPunct="1">
              <a:lnSpc>
                <a:spcPct val="110000"/>
              </a:lnSpc>
            </a:pPr>
            <a:endParaRPr lang="zh-CN" altLang="en-US" b="1" dirty="0" smtClean="0">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0000"/>
          </a:bodyPr>
          <a:lstStyle/>
          <a:p>
            <a:pPr>
              <a:defRPr/>
            </a:pPr>
            <a:fld id="{F2D23BEE-23EF-4742-9EBB-470C2B00B909}" type="slidenum">
              <a:rPr lang="en-US" altLang="zh-CN"/>
            </a:fld>
            <a:endParaRPr lang="en-US" altLang="zh-CN" dirty="0"/>
          </a:p>
        </p:txBody>
      </p:sp>
      <p:graphicFrame>
        <p:nvGraphicFramePr>
          <p:cNvPr id="4098" name="Object 14"/>
          <p:cNvGraphicFramePr>
            <a:graphicFrameLocks noGrp="1" noChangeAspect="1"/>
          </p:cNvGraphicFramePr>
          <p:nvPr>
            <p:ph sz="half" idx="4294967295"/>
          </p:nvPr>
        </p:nvGraphicFramePr>
        <p:xfrm>
          <a:off x="6971348" y="3669983"/>
          <a:ext cx="3779837" cy="3084512"/>
        </p:xfrm>
        <a:graphic>
          <a:graphicData uri="http://schemas.openxmlformats.org/presentationml/2006/ole">
            <mc:AlternateContent xmlns:mc="http://schemas.openxmlformats.org/markup-compatibility/2006">
              <mc:Choice xmlns:v="urn:schemas-microsoft-com:vml" Requires="v">
                <p:oleObj spid="_x0000_s307279" name="Visio" r:id="rId1" imgW="1504950" imgH="1228725" progId="">
                  <p:embed/>
                </p:oleObj>
              </mc:Choice>
              <mc:Fallback>
                <p:oleObj name="Visio" r:id="rId1" imgW="1504950" imgH="1228725" progId="">
                  <p:embed/>
                  <p:pic>
                    <p:nvPicPr>
                      <p:cNvPr id="0" name="Picture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348" y="3669983"/>
                        <a:ext cx="3779837"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6.5.2 </a:t>
            </a:r>
            <a:r>
              <a:rPr lang="zh-CN" altLang="en-US" sz="4000"/>
              <a:t>集成测试</a:t>
            </a:r>
            <a:endParaRPr lang="zh-CN" altLang="en-US" sz="4000"/>
          </a:p>
        </p:txBody>
      </p:sp>
      <p:sp>
        <p:nvSpPr>
          <p:cNvPr id="3" name="内容占位符 2"/>
          <p:cNvSpPr>
            <a:spLocks noGrp="1"/>
          </p:cNvSpPr>
          <p:nvPr>
            <p:ph sz="quarter" idx="1"/>
          </p:nvPr>
        </p:nvSpPr>
        <p:spPr/>
        <p:txBody>
          <a:bodyPr/>
          <a:lstStyle/>
          <a:p>
            <a:pPr eaLnBrk="1" hangingPunct="1"/>
            <a:r>
              <a:rPr lang="zh-CN" altLang="en-US" sz="2800" b="1" dirty="0" smtClean="0">
                <a:latin typeface="Times New Roman" panose="02020603050405020304" pitchFamily="18" charset="0"/>
                <a:sym typeface="+mn-ea"/>
              </a:rPr>
              <a:t>在把附属于主控制模块的那些模块组装到程序结构中去时，或者使用深度优先的策略，或者使用宽度优先的策略。</a:t>
            </a:r>
            <a:endParaRPr lang="zh-CN" altLang="en-US" sz="2800" b="1" dirty="0" smtClean="0">
              <a:latin typeface="Times New Roman" panose="02020603050405020304" pitchFamily="18" charset="0"/>
            </a:endParaRPr>
          </a:p>
          <a:p>
            <a:pPr lvl="1" eaLnBrk="1" hangingPunct="1"/>
            <a:r>
              <a:rPr lang="zh-CN" altLang="en-US" sz="2800" b="1" dirty="0" smtClean="0">
                <a:solidFill>
                  <a:srgbClr val="0033CC"/>
                </a:solidFill>
                <a:latin typeface="Times New Roman" panose="02020603050405020304" pitchFamily="18" charset="0"/>
                <a:sym typeface="+mn-ea"/>
              </a:rPr>
              <a:t>深度优先</a:t>
            </a:r>
            <a:r>
              <a:rPr lang="zh-CN" altLang="en-US" sz="2800" b="1" dirty="0" smtClean="0">
                <a:latin typeface="Times New Roman" panose="02020603050405020304" pitchFamily="18" charset="0"/>
                <a:sym typeface="+mn-ea"/>
              </a:rPr>
              <a:t>：先组装在软件结构的一条主控制通路上的所有模块</a:t>
            </a:r>
            <a:r>
              <a:rPr lang="en-US" altLang="zh-CN" sz="2800" b="1" dirty="0" smtClean="0">
                <a:solidFill>
                  <a:srgbClr val="0033CC"/>
                </a:solidFill>
                <a:latin typeface="Times New Roman" panose="02020603050405020304" pitchFamily="18" charset="0"/>
                <a:sym typeface="+mn-ea"/>
              </a:rPr>
              <a:t>(</a:t>
            </a:r>
            <a:r>
              <a:rPr lang="zh-CN" altLang="en-US" sz="2800" b="1" dirty="0" smtClean="0">
                <a:solidFill>
                  <a:srgbClr val="0033CC"/>
                </a:solidFill>
                <a:latin typeface="Times New Roman" panose="02020603050405020304" pitchFamily="18" charset="0"/>
                <a:sym typeface="+mn-ea"/>
              </a:rPr>
              <a:t>先深后宽</a:t>
            </a:r>
            <a:r>
              <a:rPr lang="en-US" altLang="zh-CN" sz="2800" b="1" dirty="0" smtClean="0">
                <a:solidFill>
                  <a:srgbClr val="0033CC"/>
                </a:solidFill>
                <a:latin typeface="Times New Roman" panose="02020603050405020304" pitchFamily="18" charset="0"/>
                <a:sym typeface="+mn-ea"/>
              </a:rPr>
              <a:t>)</a:t>
            </a:r>
            <a:r>
              <a:rPr lang="zh-CN" altLang="en-US" sz="2800" b="1" dirty="0" smtClean="0">
                <a:latin typeface="Times New Roman" panose="02020603050405020304" pitchFamily="18" charset="0"/>
                <a:sym typeface="+mn-ea"/>
              </a:rPr>
              <a:t>。</a:t>
            </a:r>
            <a:endParaRPr lang="zh-CN" altLang="en-US" sz="2800" b="1" dirty="0" smtClean="0">
              <a:latin typeface="Times New Roman" panose="02020603050405020304" pitchFamily="18" charset="0"/>
            </a:endParaRPr>
          </a:p>
          <a:p>
            <a:pPr lvl="1" eaLnBrk="1" hangingPunct="1"/>
            <a:r>
              <a:rPr lang="zh-CN" altLang="en-US" sz="2800" b="1" dirty="0" smtClean="0">
                <a:solidFill>
                  <a:srgbClr val="0033CC"/>
                </a:solidFill>
                <a:latin typeface="Times New Roman" panose="02020603050405020304" pitchFamily="18" charset="0"/>
                <a:sym typeface="+mn-ea"/>
              </a:rPr>
              <a:t>宽度优先</a:t>
            </a:r>
            <a:r>
              <a:rPr lang="zh-CN" altLang="en-US" sz="2800" b="1" dirty="0" smtClean="0">
                <a:latin typeface="Times New Roman" panose="02020603050405020304" pitchFamily="18" charset="0"/>
                <a:sym typeface="+mn-ea"/>
              </a:rPr>
              <a:t>：沿软件结构水平地移动，把处于同一个控制层次上的所有模块组装起来</a:t>
            </a:r>
            <a:r>
              <a:rPr lang="en-US" altLang="zh-CN" sz="2800" b="1" dirty="0" smtClean="0">
                <a:solidFill>
                  <a:srgbClr val="0033CC"/>
                </a:solidFill>
                <a:latin typeface="Times New Roman" panose="02020603050405020304" pitchFamily="18" charset="0"/>
                <a:sym typeface="+mn-ea"/>
              </a:rPr>
              <a:t>(</a:t>
            </a:r>
            <a:r>
              <a:rPr lang="zh-CN" altLang="en-US" sz="2800" b="1" dirty="0" smtClean="0">
                <a:solidFill>
                  <a:srgbClr val="0033CC"/>
                </a:solidFill>
                <a:latin typeface="Times New Roman" panose="02020603050405020304" pitchFamily="18" charset="0"/>
                <a:sym typeface="+mn-ea"/>
              </a:rPr>
              <a:t>先宽后深</a:t>
            </a:r>
            <a:r>
              <a:rPr lang="en-US" altLang="zh-CN" sz="2800" b="1" dirty="0" smtClean="0">
                <a:solidFill>
                  <a:srgbClr val="0033CC"/>
                </a:solidFill>
                <a:latin typeface="Times New Roman" panose="02020603050405020304" pitchFamily="18" charset="0"/>
                <a:sym typeface="+mn-ea"/>
              </a:rPr>
              <a:t>)</a:t>
            </a:r>
            <a:r>
              <a:rPr lang="zh-CN" altLang="en-US" sz="2800" b="1" dirty="0" smtClean="0">
                <a:latin typeface="Times New Roman" panose="02020603050405020304" pitchFamily="18" charset="0"/>
                <a:sym typeface="+mn-ea"/>
              </a:rPr>
              <a:t> 。</a:t>
            </a:r>
            <a:endParaRPr lang="zh-CN" altLang="en-US" sz="2900" b="1" dirty="0" smtClean="0">
              <a:latin typeface="Times New Roman" panose="02020603050405020304" pitchFamily="18" charset="0"/>
            </a:endParaRPr>
          </a:p>
          <a:p>
            <a:pPr eaLnBrk="1" hangingPunct="1">
              <a:lnSpc>
                <a:spcPct val="110000"/>
              </a:lnSpc>
            </a:pPr>
            <a:endParaRPr lang="zh-CN" altLang="en-US" b="1" dirty="0" smtClean="0">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0000"/>
          </a:bodyPr>
          <a:lstStyle/>
          <a:p>
            <a:pPr>
              <a:defRPr/>
            </a:pPr>
            <a:fld id="{F2D23BEE-23EF-4742-9EBB-470C2B00B909}" type="slidenum">
              <a:rPr lang="en-US" altLang="zh-CN"/>
            </a:fld>
            <a:endParaRPr lang="en-US" altLang="zh-CN" dirty="0"/>
          </a:p>
        </p:txBody>
      </p:sp>
      <p:graphicFrame>
        <p:nvGraphicFramePr>
          <p:cNvPr id="5122" name="Object 12"/>
          <p:cNvGraphicFramePr>
            <a:graphicFrameLocks noGrp="1" noChangeAspect="1"/>
          </p:cNvGraphicFramePr>
          <p:nvPr>
            <p:ph sz="half" idx="2"/>
          </p:nvPr>
        </p:nvGraphicFramePr>
        <p:xfrm>
          <a:off x="7668895" y="4009390"/>
          <a:ext cx="3330575" cy="2844800"/>
        </p:xfrm>
        <a:graphic>
          <a:graphicData uri="http://schemas.openxmlformats.org/presentationml/2006/ole">
            <mc:AlternateContent xmlns:mc="http://schemas.openxmlformats.org/markup-compatibility/2006">
              <mc:Choice xmlns:v="urn:schemas-microsoft-com:vml" Requires="v">
                <p:oleObj spid="_x0000_s308303" name="Visio" r:id="rId1" imgW="1504950" imgH="1228725" progId="">
                  <p:embed/>
                </p:oleObj>
              </mc:Choice>
              <mc:Fallback>
                <p:oleObj name="Visio" r:id="rId1" imgW="1504950" imgH="1228725" progId="">
                  <p:embed/>
                  <p:pic>
                    <p:nvPicPr>
                      <p:cNvPr id="0" name="Picture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895" y="4009390"/>
                        <a:ext cx="3330575"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74" name="Object 10"/>
          <p:cNvGraphicFramePr>
            <a:graphicFrameLocks noChangeAspect="1"/>
          </p:cNvGraphicFramePr>
          <p:nvPr/>
        </p:nvGraphicFramePr>
        <p:xfrm>
          <a:off x="1550988" y="323850"/>
          <a:ext cx="2790825" cy="2601913"/>
        </p:xfrm>
        <a:graphic>
          <a:graphicData uri="http://schemas.openxmlformats.org/presentationml/2006/ole">
            <mc:AlternateContent xmlns:mc="http://schemas.openxmlformats.org/markup-compatibility/2006">
              <mc:Choice xmlns:v="urn:schemas-microsoft-com:vml" Requires="v">
                <p:oleObj spid="_x0000_s309702" name="Visio" r:id="rId1" imgW="1304925" imgH="1228725" progId="">
                  <p:embed/>
                </p:oleObj>
              </mc:Choice>
              <mc:Fallback>
                <p:oleObj name="Visio" r:id="rId1" imgW="1304925" imgH="1228725"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323850"/>
                        <a:ext cx="2790825" cy="260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5" name="Object 11"/>
          <p:cNvGraphicFramePr>
            <a:graphicFrameLocks noChangeAspect="1"/>
          </p:cNvGraphicFramePr>
          <p:nvPr/>
        </p:nvGraphicFramePr>
        <p:xfrm>
          <a:off x="4475163" y="322263"/>
          <a:ext cx="2971800" cy="2611437"/>
        </p:xfrm>
        <a:graphic>
          <a:graphicData uri="http://schemas.openxmlformats.org/presentationml/2006/ole">
            <mc:AlternateContent xmlns:mc="http://schemas.openxmlformats.org/markup-compatibility/2006">
              <mc:Choice xmlns:v="urn:schemas-microsoft-com:vml" Requires="v">
                <p:oleObj spid="_x0000_s309703" name="Visio" r:id="rId3" imgW="1400175" imgH="1228725" progId="">
                  <p:embed/>
                </p:oleObj>
              </mc:Choice>
              <mc:Fallback>
                <p:oleObj name="Visio" r:id="rId3" imgW="1400175" imgH="1228725"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163" y="322263"/>
                        <a:ext cx="2971800" cy="261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6" name="Object 12"/>
          <p:cNvGraphicFramePr>
            <a:graphicFrameLocks noChangeAspect="1"/>
          </p:cNvGraphicFramePr>
          <p:nvPr/>
        </p:nvGraphicFramePr>
        <p:xfrm>
          <a:off x="7850188" y="322263"/>
          <a:ext cx="2611437" cy="2611437"/>
        </p:xfrm>
        <a:graphic>
          <a:graphicData uri="http://schemas.openxmlformats.org/presentationml/2006/ole">
            <mc:AlternateContent xmlns:mc="http://schemas.openxmlformats.org/markup-compatibility/2006">
              <mc:Choice xmlns:v="urn:schemas-microsoft-com:vml" Requires="v">
                <p:oleObj spid="_x0000_s309704" name="Visio" r:id="rId5" imgW="1257300" imgH="1228725" progId="">
                  <p:embed/>
                </p:oleObj>
              </mc:Choice>
              <mc:Fallback>
                <p:oleObj name="Visio" r:id="rId5" imgW="1257300" imgH="1228725"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0188" y="322263"/>
                        <a:ext cx="2611437" cy="261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7" name="Object 13"/>
          <p:cNvGraphicFramePr>
            <a:graphicFrameLocks noChangeAspect="1"/>
          </p:cNvGraphicFramePr>
          <p:nvPr/>
        </p:nvGraphicFramePr>
        <p:xfrm>
          <a:off x="1639888" y="3024188"/>
          <a:ext cx="2700337" cy="2611437"/>
        </p:xfrm>
        <a:graphic>
          <a:graphicData uri="http://schemas.openxmlformats.org/presentationml/2006/ole">
            <mc:AlternateContent xmlns:mc="http://schemas.openxmlformats.org/markup-compatibility/2006">
              <mc:Choice xmlns:v="urn:schemas-microsoft-com:vml" Requires="v">
                <p:oleObj spid="_x0000_s309705" name="Visio" r:id="rId7" imgW="1257300" imgH="1228725" progId="">
                  <p:embed/>
                </p:oleObj>
              </mc:Choice>
              <mc:Fallback>
                <p:oleObj name="Visio" r:id="rId7" imgW="1257300" imgH="1228725"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9888" y="3024188"/>
                        <a:ext cx="2700337" cy="261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8" name="Object 14"/>
          <p:cNvGraphicFramePr>
            <a:graphicFrameLocks noChangeAspect="1"/>
          </p:cNvGraphicFramePr>
          <p:nvPr/>
        </p:nvGraphicFramePr>
        <p:xfrm>
          <a:off x="4610100" y="3021013"/>
          <a:ext cx="3068638" cy="3184525"/>
        </p:xfrm>
        <a:graphic>
          <a:graphicData uri="http://schemas.openxmlformats.org/presentationml/2006/ole">
            <mc:AlternateContent xmlns:mc="http://schemas.openxmlformats.org/markup-compatibility/2006">
              <mc:Choice xmlns:v="urn:schemas-microsoft-com:vml" Requires="v">
                <p:oleObj spid="_x0000_s309706" name="Visio" r:id="rId9" imgW="1428750" imgH="1495425" progId="">
                  <p:embed/>
                </p:oleObj>
              </mc:Choice>
              <mc:Fallback>
                <p:oleObj name="Visio" r:id="rId9" imgW="1428750" imgH="1495425" progId="">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0100" y="3021013"/>
                        <a:ext cx="3068638"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9" name="Object 15"/>
          <p:cNvGraphicFramePr>
            <a:graphicFrameLocks noChangeAspect="1"/>
          </p:cNvGraphicFramePr>
          <p:nvPr/>
        </p:nvGraphicFramePr>
        <p:xfrm>
          <a:off x="7761288" y="3024188"/>
          <a:ext cx="2870200" cy="2616200"/>
        </p:xfrm>
        <a:graphic>
          <a:graphicData uri="http://schemas.openxmlformats.org/presentationml/2006/ole">
            <mc:AlternateContent xmlns:mc="http://schemas.openxmlformats.org/markup-compatibility/2006">
              <mc:Choice xmlns:v="urn:schemas-microsoft-com:vml" Requires="v">
                <p:oleObj spid="_x0000_s309707" name="Visio" r:id="rId11" imgW="1409700" imgH="1228725" progId="">
                  <p:embed/>
                </p:oleObj>
              </mc:Choice>
              <mc:Fallback>
                <p:oleObj name="Visio" r:id="rId11" imgW="1409700" imgH="1228725" progId="">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61288" y="3024188"/>
                        <a:ext cx="2870200"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2" name="Rectangle 16"/>
          <p:cNvSpPr>
            <a:spLocks noChangeArrowheads="1"/>
          </p:cNvSpPr>
          <p:nvPr/>
        </p:nvSpPr>
        <p:spPr bwMode="auto">
          <a:xfrm>
            <a:off x="4610100" y="5672138"/>
            <a:ext cx="2931795" cy="460375"/>
          </a:xfrm>
          <a:prstGeom prst="rect">
            <a:avLst/>
          </a:prstGeom>
          <a:noFill/>
          <a:ln w="9525">
            <a:noFill/>
            <a:miter lim="800000"/>
          </a:ln>
        </p:spPr>
        <p:txBody>
          <a:bodyPr wrap="none">
            <a:spAutoFit/>
          </a:bodyPr>
          <a:lstStyle/>
          <a:p>
            <a:r>
              <a:rPr lang="zh-CN" altLang="en-US" sz="2400" b="1" dirty="0"/>
              <a:t>按深度优先策略组装</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6.2 </a:t>
            </a:r>
            <a:r>
              <a:rPr lang="zh-CN" altLang="en-US" b="1"/>
              <a:t>测试方案（记忆）</a:t>
            </a:r>
            <a:endParaRPr lang="zh-CN" altLang="en-US" b="1"/>
          </a:p>
        </p:txBody>
      </p:sp>
      <p:sp>
        <p:nvSpPr>
          <p:cNvPr id="3" name="内容占位符 2"/>
          <p:cNvSpPr>
            <a:spLocks noGrp="1"/>
          </p:cNvSpPr>
          <p:nvPr>
            <p:ph sz="quarter" idx="1"/>
          </p:nvPr>
        </p:nvSpPr>
        <p:spPr>
          <a:xfrm>
            <a:off x="816610" y="1600200"/>
            <a:ext cx="10871200" cy="1653540"/>
          </a:xfrm>
        </p:spPr>
        <p:txBody>
          <a:bodyPr/>
          <a:lstStyle/>
          <a:p>
            <a:pPr>
              <a:lnSpc>
                <a:spcPct val="150000"/>
              </a:lnSpc>
            </a:pPr>
            <a:r>
              <a:rPr lang="zh-CN" altLang="en-US" b="1" dirty="0" smtClean="0">
                <a:latin typeface="Times New Roman" panose="02020603050405020304" pitchFamily="18" charset="0"/>
                <a:sym typeface="+mn-ea"/>
              </a:rPr>
              <a:t>所谓测试方案包括具体的</a:t>
            </a:r>
            <a:r>
              <a:rPr lang="zh-CN" altLang="en-US" b="1" dirty="0" smtClean="0">
                <a:solidFill>
                  <a:srgbClr val="0000FF"/>
                </a:solidFill>
                <a:latin typeface="Times New Roman" panose="02020603050405020304" pitchFamily="18" charset="0"/>
                <a:sym typeface="+mn-ea"/>
              </a:rPr>
              <a:t>测试目的</a:t>
            </a:r>
            <a:r>
              <a:rPr lang="zh-CN" altLang="en-US" b="1" dirty="0" smtClean="0">
                <a:latin typeface="Times New Roman" panose="02020603050405020304" pitchFamily="18" charset="0"/>
                <a:sym typeface="+mn-ea"/>
              </a:rPr>
              <a:t>（例如，预定要测试的具体功能</a:t>
            </a:r>
            <a:r>
              <a:rPr lang="zh-CN" altLang="en-US" b="1" dirty="0" smtClean="0">
                <a:latin typeface="+mj-lt"/>
                <a:sym typeface="+mn-ea"/>
              </a:rPr>
              <a:t>），应该输入的测试数据和预期的结果。通常又把测试数据和预期的输出结果称为测试用例。</a:t>
            </a:r>
            <a:r>
              <a:rPr lang="zh-CN" altLang="en-US" b="1" dirty="0" smtClean="0">
                <a:solidFill>
                  <a:srgbClr val="0000FF"/>
                </a:solidFill>
                <a:latin typeface="+mj-lt"/>
                <a:sym typeface="+mn-ea"/>
              </a:rPr>
              <a:t>（记忆）</a:t>
            </a:r>
            <a:endParaRPr lang="zh-CN" altLang="en-US" b="1" dirty="0" smtClean="0">
              <a:solidFill>
                <a:srgbClr val="0000FF"/>
              </a:solidFill>
              <a:latin typeface="+mj-lt"/>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7500" lnSpcReduction="10000"/>
          </a:bodyPr>
          <a:lstStyle/>
          <a:p>
            <a:pPr>
              <a:defRPr/>
            </a:pPr>
            <a:fld id="{F2D23BEE-23EF-4742-9EBB-470C2B00B909}" type="slidenum">
              <a:rPr lang="en-US" altLang="zh-CN"/>
            </a:fld>
            <a:endParaRPr lang="en-US" altLang="zh-CN" dirty="0"/>
          </a:p>
        </p:txBody>
      </p:sp>
      <p:graphicFrame>
        <p:nvGraphicFramePr>
          <p:cNvPr id="10242" name="Object 21"/>
          <p:cNvGraphicFramePr>
            <a:graphicFrameLocks noChangeAspect="1"/>
          </p:cNvGraphicFramePr>
          <p:nvPr/>
        </p:nvGraphicFramePr>
        <p:xfrm>
          <a:off x="2372995" y="3630930"/>
          <a:ext cx="6409055" cy="2983230"/>
        </p:xfrm>
        <a:graphic>
          <a:graphicData uri="http://schemas.openxmlformats.org/presentationml/2006/ole">
            <mc:AlternateContent xmlns:mc="http://schemas.openxmlformats.org/markup-compatibility/2006">
              <mc:Choice xmlns:v="urn:schemas-microsoft-com:vml" Requires="v">
                <p:oleObj spid="_x0000_s529487" name="Visio" r:id="rId1" imgW="2209800" imgH="1133475" progId="">
                  <p:embed/>
                </p:oleObj>
              </mc:Choice>
              <mc:Fallback>
                <p:oleObj name="Visio" r:id="rId1" imgW="2209800" imgH="1133475"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995" y="3630930"/>
                        <a:ext cx="6409055" cy="2983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2" name="Object 4"/>
          <p:cNvGraphicFramePr>
            <a:graphicFrameLocks noChangeAspect="1"/>
          </p:cNvGraphicFramePr>
          <p:nvPr/>
        </p:nvGraphicFramePr>
        <p:xfrm>
          <a:off x="1550988" y="333375"/>
          <a:ext cx="2789237" cy="2600325"/>
        </p:xfrm>
        <a:graphic>
          <a:graphicData uri="http://schemas.openxmlformats.org/presentationml/2006/ole">
            <mc:AlternateContent xmlns:mc="http://schemas.openxmlformats.org/markup-compatibility/2006">
              <mc:Choice xmlns:v="urn:schemas-microsoft-com:vml" Requires="v">
                <p:oleObj spid="_x0000_s310726" name="Visio" r:id="rId1" imgW="1304925" imgH="1228725" progId="">
                  <p:embed/>
                </p:oleObj>
              </mc:Choice>
              <mc:Fallback>
                <p:oleObj name="Visio" r:id="rId1" imgW="1304925" imgH="1228725"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333375"/>
                        <a:ext cx="2789237"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1733" name="Object 5"/>
          <p:cNvGraphicFramePr>
            <a:graphicFrameLocks noChangeAspect="1"/>
          </p:cNvGraphicFramePr>
          <p:nvPr/>
        </p:nvGraphicFramePr>
        <p:xfrm>
          <a:off x="4476750" y="323850"/>
          <a:ext cx="3014663" cy="2609850"/>
        </p:xfrm>
        <a:graphic>
          <a:graphicData uri="http://schemas.openxmlformats.org/presentationml/2006/ole">
            <mc:AlternateContent xmlns:mc="http://schemas.openxmlformats.org/markup-compatibility/2006">
              <mc:Choice xmlns:v="urn:schemas-microsoft-com:vml" Requires="v">
                <p:oleObj spid="_x0000_s310727" name="Visio" r:id="rId3" imgW="1400175" imgH="1228725" progId="">
                  <p:embed/>
                </p:oleObj>
              </mc:Choice>
              <mc:Fallback>
                <p:oleObj name="Visio" r:id="rId3" imgW="1400175" imgH="1228725"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0" y="323850"/>
                        <a:ext cx="3014663"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1734" name="Object 6"/>
          <p:cNvGraphicFramePr>
            <a:graphicFrameLocks noChangeAspect="1"/>
          </p:cNvGraphicFramePr>
          <p:nvPr/>
        </p:nvGraphicFramePr>
        <p:xfrm>
          <a:off x="7716838" y="323850"/>
          <a:ext cx="2906712" cy="2609850"/>
        </p:xfrm>
        <a:graphic>
          <a:graphicData uri="http://schemas.openxmlformats.org/presentationml/2006/ole">
            <mc:AlternateContent xmlns:mc="http://schemas.openxmlformats.org/markup-compatibility/2006">
              <mc:Choice xmlns:v="urn:schemas-microsoft-com:vml" Requires="v">
                <p:oleObj spid="_x0000_s310728" name="Visio" r:id="rId5" imgW="1400175" imgH="1228725" progId="">
                  <p:embed/>
                </p:oleObj>
              </mc:Choice>
              <mc:Fallback>
                <p:oleObj name="Visio" r:id="rId5" imgW="1400175" imgH="1228725"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6838" y="323850"/>
                        <a:ext cx="2906712"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1735" name="Object 7"/>
          <p:cNvGraphicFramePr>
            <a:graphicFrameLocks noChangeAspect="1"/>
          </p:cNvGraphicFramePr>
          <p:nvPr/>
        </p:nvGraphicFramePr>
        <p:xfrm>
          <a:off x="1619250" y="2981325"/>
          <a:ext cx="2990850" cy="2670175"/>
        </p:xfrm>
        <a:graphic>
          <a:graphicData uri="http://schemas.openxmlformats.org/presentationml/2006/ole">
            <mc:AlternateContent xmlns:mc="http://schemas.openxmlformats.org/markup-compatibility/2006">
              <mc:Choice xmlns:v="urn:schemas-microsoft-com:vml" Requires="v">
                <p:oleObj spid="_x0000_s310729" name="Visio" r:id="rId7" imgW="1400175" imgH="1266825" progId="">
                  <p:embed/>
                </p:oleObj>
              </mc:Choice>
              <mc:Fallback>
                <p:oleObj name="Visio" r:id="rId7" imgW="1400175" imgH="1266825"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2981325"/>
                        <a:ext cx="2990850"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1736" name="Object 8"/>
          <p:cNvGraphicFramePr>
            <a:graphicFrameLocks noChangeAspect="1"/>
          </p:cNvGraphicFramePr>
          <p:nvPr/>
        </p:nvGraphicFramePr>
        <p:xfrm>
          <a:off x="4656138" y="3036888"/>
          <a:ext cx="3068637" cy="3182937"/>
        </p:xfrm>
        <a:graphic>
          <a:graphicData uri="http://schemas.openxmlformats.org/presentationml/2006/ole">
            <mc:AlternateContent xmlns:mc="http://schemas.openxmlformats.org/markup-compatibility/2006">
              <mc:Choice xmlns:v="urn:schemas-microsoft-com:vml" Requires="v">
                <p:oleObj spid="_x0000_s310730" name="Visio" r:id="rId9" imgW="1428750" imgH="1495425" progId="">
                  <p:embed/>
                </p:oleObj>
              </mc:Choice>
              <mc:Fallback>
                <p:oleObj name="Visio" r:id="rId9" imgW="1428750" imgH="1495425" progId="">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138" y="3036888"/>
                        <a:ext cx="3068637"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1737" name="Object 9"/>
          <p:cNvGraphicFramePr>
            <a:graphicFrameLocks noChangeAspect="1"/>
          </p:cNvGraphicFramePr>
          <p:nvPr/>
        </p:nvGraphicFramePr>
        <p:xfrm>
          <a:off x="7770813" y="3024188"/>
          <a:ext cx="2870200" cy="2603500"/>
        </p:xfrm>
        <a:graphic>
          <a:graphicData uri="http://schemas.openxmlformats.org/presentationml/2006/ole">
            <mc:AlternateContent xmlns:mc="http://schemas.openxmlformats.org/markup-compatibility/2006">
              <mc:Choice xmlns:v="urn:schemas-microsoft-com:vml" Requires="v">
                <p:oleObj spid="_x0000_s310731" name="Visio" r:id="rId11" imgW="1409700" imgH="1228725" progId="">
                  <p:embed/>
                </p:oleObj>
              </mc:Choice>
              <mc:Fallback>
                <p:oleObj name="Visio" r:id="rId11" imgW="1409700" imgH="1228725" progId="">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70813" y="3024188"/>
                        <a:ext cx="287020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6" name="Rectangle 10"/>
          <p:cNvSpPr>
            <a:spLocks noChangeArrowheads="1"/>
          </p:cNvSpPr>
          <p:nvPr/>
        </p:nvSpPr>
        <p:spPr bwMode="auto">
          <a:xfrm>
            <a:off x="4540250" y="6318250"/>
            <a:ext cx="2931795" cy="460375"/>
          </a:xfrm>
          <a:prstGeom prst="rect">
            <a:avLst/>
          </a:prstGeom>
          <a:noFill/>
          <a:ln w="9525">
            <a:noFill/>
            <a:miter lim="800000"/>
          </a:ln>
        </p:spPr>
        <p:txBody>
          <a:bodyPr wrap="none">
            <a:spAutoFit/>
          </a:bodyPr>
          <a:lstStyle/>
          <a:p>
            <a:r>
              <a:rPr lang="zh-CN" altLang="en-US" sz="2400" b="1"/>
              <a:t>按宽度优先策略组装</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7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7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7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17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17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1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hangingPunct="1">
              <a:buFont typeface="Wingdings" panose="05000000000000000000" pitchFamily="2" charset="2"/>
              <a:buNone/>
            </a:pPr>
            <a:r>
              <a:rPr lang="zh-CN" altLang="en-US" sz="2800" b="1" dirty="0" smtClean="0">
                <a:solidFill>
                  <a:srgbClr val="0000FF"/>
                </a:solidFill>
                <a:latin typeface="Times New Roman" panose="02020603050405020304" pitchFamily="18" charset="0"/>
                <a:sym typeface="+mn-ea"/>
              </a:rPr>
              <a:t>把模块结合进软件结构的过程由下述</a:t>
            </a:r>
            <a:r>
              <a:rPr lang="en-US" altLang="zh-CN" sz="2800" b="1" dirty="0" smtClean="0">
                <a:solidFill>
                  <a:srgbClr val="0000FF"/>
                </a:solidFill>
                <a:latin typeface="Times New Roman" panose="02020603050405020304" pitchFamily="18" charset="0"/>
                <a:sym typeface="+mn-ea"/>
              </a:rPr>
              <a:t>4</a:t>
            </a:r>
            <a:r>
              <a:rPr lang="zh-CN" altLang="en-US" sz="2800" b="1" dirty="0" smtClean="0">
                <a:solidFill>
                  <a:srgbClr val="0000FF"/>
                </a:solidFill>
                <a:latin typeface="Times New Roman" panose="02020603050405020304" pitchFamily="18" charset="0"/>
                <a:sym typeface="+mn-ea"/>
              </a:rPr>
              <a:t>个步骤完成</a:t>
            </a:r>
            <a:r>
              <a:rPr lang="zh-CN" altLang="en-US" sz="2800" b="1" dirty="0" smtClean="0">
                <a:solidFill>
                  <a:schemeClr val="tx2"/>
                </a:solidFill>
                <a:latin typeface="Times New Roman" panose="02020603050405020304" pitchFamily="18" charset="0"/>
                <a:sym typeface="+mn-ea"/>
              </a:rPr>
              <a:t>：</a:t>
            </a:r>
            <a:endParaRPr lang="zh-CN" altLang="en-US" sz="2800" b="1" dirty="0" smtClean="0">
              <a:solidFill>
                <a:schemeClr val="tx2"/>
              </a:solidFill>
              <a:latin typeface="Times New Roman" panose="02020603050405020304" pitchFamily="18" charset="0"/>
            </a:endParaRPr>
          </a:p>
          <a:p>
            <a:pPr eaLnBrk="1" hangingPunct="1"/>
            <a:r>
              <a:rPr lang="zh-CN" altLang="en-US" sz="2800" b="1" dirty="0" smtClean="0">
                <a:latin typeface="Times New Roman" panose="02020603050405020304" pitchFamily="18" charset="0"/>
                <a:sym typeface="+mn-ea"/>
              </a:rPr>
              <a:t>第一步，对主控制模块进行测试，测试时用</a:t>
            </a:r>
            <a:r>
              <a:rPr lang="zh-CN" altLang="en-US" sz="2800" b="1" dirty="0" smtClean="0">
                <a:solidFill>
                  <a:srgbClr val="0000FF"/>
                </a:solidFill>
                <a:latin typeface="Times New Roman" panose="02020603050405020304" pitchFamily="18" charset="0"/>
                <a:sym typeface="+mn-ea"/>
              </a:rPr>
              <a:t>存根程序</a:t>
            </a:r>
            <a:r>
              <a:rPr lang="zh-CN" altLang="en-US" sz="2800" b="1" dirty="0" smtClean="0">
                <a:latin typeface="Times New Roman" panose="02020603050405020304" pitchFamily="18" charset="0"/>
                <a:sym typeface="+mn-ea"/>
              </a:rPr>
              <a:t>代替所有直接附属于主控制模块的模块；</a:t>
            </a:r>
            <a:endParaRPr lang="zh-CN" altLang="en-US" sz="2800" b="1" dirty="0" smtClean="0">
              <a:latin typeface="Times New Roman" panose="02020603050405020304" pitchFamily="18" charset="0"/>
            </a:endParaRPr>
          </a:p>
          <a:p>
            <a:pPr eaLnBrk="1" hangingPunct="1"/>
            <a:r>
              <a:rPr lang="zh-CN" altLang="en-US" sz="2800" b="1" dirty="0" smtClean="0">
                <a:latin typeface="Times New Roman" panose="02020603050405020304" pitchFamily="18" charset="0"/>
                <a:sym typeface="+mn-ea"/>
              </a:rPr>
              <a:t>第二步，根据选定的结合策略</a:t>
            </a:r>
            <a:r>
              <a:rPr lang="en-US" altLang="zh-CN" sz="2800" b="1" dirty="0" smtClean="0">
                <a:latin typeface="Times New Roman" panose="02020603050405020304" pitchFamily="18" charset="0"/>
                <a:sym typeface="+mn-ea"/>
              </a:rPr>
              <a:t>(</a:t>
            </a:r>
            <a:r>
              <a:rPr lang="zh-CN" altLang="en-US" sz="2800" b="1" dirty="0" smtClean="0">
                <a:latin typeface="Times New Roman" panose="02020603050405020304" pitchFamily="18" charset="0"/>
                <a:sym typeface="+mn-ea"/>
              </a:rPr>
              <a:t>深度优先或宽度优先</a:t>
            </a:r>
            <a:r>
              <a:rPr lang="en-US" altLang="zh-CN" sz="2800" b="1" dirty="0" smtClean="0">
                <a:latin typeface="Times New Roman" panose="02020603050405020304" pitchFamily="18" charset="0"/>
                <a:sym typeface="+mn-ea"/>
              </a:rPr>
              <a:t>)</a:t>
            </a:r>
            <a:r>
              <a:rPr lang="zh-CN" altLang="en-US" sz="2800" b="1" dirty="0" smtClean="0">
                <a:latin typeface="Times New Roman" panose="02020603050405020304" pitchFamily="18" charset="0"/>
                <a:sym typeface="+mn-ea"/>
              </a:rPr>
              <a:t>，每次用一个实际模块代换一个存根程序</a:t>
            </a:r>
            <a:r>
              <a:rPr lang="en-US" altLang="zh-CN" sz="2800" b="1" dirty="0" smtClean="0">
                <a:latin typeface="Times New Roman" panose="02020603050405020304" pitchFamily="18" charset="0"/>
                <a:sym typeface="+mn-ea"/>
              </a:rPr>
              <a:t>(</a:t>
            </a:r>
            <a:r>
              <a:rPr lang="zh-CN" altLang="en-US" sz="2800" b="1" dirty="0" smtClean="0">
                <a:latin typeface="Times New Roman" panose="02020603050405020304" pitchFamily="18" charset="0"/>
                <a:sym typeface="+mn-ea"/>
              </a:rPr>
              <a:t>新结合进来的模块往往又需要新的存根程序</a:t>
            </a:r>
            <a:r>
              <a:rPr lang="en-US" altLang="zh-CN" sz="2800" b="1" dirty="0" smtClean="0">
                <a:latin typeface="Times New Roman" panose="02020603050405020304" pitchFamily="18" charset="0"/>
                <a:sym typeface="+mn-ea"/>
              </a:rPr>
              <a:t>)</a:t>
            </a:r>
            <a:r>
              <a:rPr lang="zh-CN" altLang="en-US" sz="2800" b="1" dirty="0" smtClean="0">
                <a:latin typeface="Times New Roman" panose="02020603050405020304" pitchFamily="18" charset="0"/>
                <a:sym typeface="+mn-ea"/>
              </a:rPr>
              <a:t>；</a:t>
            </a:r>
            <a:endParaRPr lang="zh-CN" altLang="en-US" sz="2800" b="1" dirty="0" smtClean="0">
              <a:latin typeface="Times New Roman" panose="02020603050405020304" pitchFamily="18" charset="0"/>
            </a:endParaRPr>
          </a:p>
          <a:p>
            <a:pPr eaLnBrk="1" hangingPunct="1"/>
            <a:r>
              <a:rPr lang="zh-CN" altLang="en-US" sz="2800" b="1" dirty="0" smtClean="0">
                <a:latin typeface="Times New Roman" panose="02020603050405020304" pitchFamily="18" charset="0"/>
                <a:sym typeface="+mn-ea"/>
              </a:rPr>
              <a:t>第三步，在结合进一个模块的同时进行测试；</a:t>
            </a:r>
            <a:endParaRPr lang="zh-CN" altLang="en-US" sz="2800" b="1" dirty="0" smtClean="0">
              <a:latin typeface="Times New Roman" panose="02020603050405020304" pitchFamily="18" charset="0"/>
            </a:endParaRPr>
          </a:p>
          <a:p>
            <a:pPr eaLnBrk="1" hangingPunct="1"/>
            <a:r>
              <a:rPr lang="zh-CN" altLang="en-US" sz="2800" b="1" dirty="0" smtClean="0">
                <a:latin typeface="Times New Roman" panose="02020603050405020304" pitchFamily="18" charset="0"/>
                <a:sym typeface="+mn-ea"/>
              </a:rPr>
              <a:t>第四步，为了保证加入模块没有引进新的错误，可能需要进行</a:t>
            </a:r>
            <a:r>
              <a:rPr lang="zh-CN" altLang="en-US" sz="2800" b="1" dirty="0" smtClean="0">
                <a:solidFill>
                  <a:srgbClr val="0033CC"/>
                </a:solidFill>
                <a:latin typeface="Times New Roman" panose="02020603050405020304" pitchFamily="18" charset="0"/>
                <a:sym typeface="+mn-ea"/>
              </a:rPr>
              <a:t>回归测试</a:t>
            </a:r>
            <a:r>
              <a:rPr lang="en-US" altLang="zh-CN" sz="2800" b="1" dirty="0" smtClean="0">
                <a:solidFill>
                  <a:srgbClr val="0033CC"/>
                </a:solidFill>
                <a:latin typeface="Times New Roman" panose="02020603050405020304" pitchFamily="18" charset="0"/>
                <a:sym typeface="+mn-ea"/>
              </a:rPr>
              <a:t>(</a:t>
            </a:r>
            <a:r>
              <a:rPr lang="zh-CN" altLang="en-US" sz="2800" b="1" dirty="0" smtClean="0">
                <a:latin typeface="Times New Roman" panose="02020603050405020304" pitchFamily="18" charset="0"/>
                <a:sym typeface="+mn-ea"/>
              </a:rPr>
              <a:t>即，全部或部分地重复以前做过的测试</a:t>
            </a:r>
            <a:r>
              <a:rPr lang="en-US" altLang="zh-CN" sz="2800" b="1" dirty="0" smtClean="0">
                <a:latin typeface="Times New Roman" panose="02020603050405020304" pitchFamily="18" charset="0"/>
                <a:sym typeface="+mn-ea"/>
              </a:rPr>
              <a:t>)</a:t>
            </a:r>
            <a:r>
              <a:rPr lang="zh-CN" altLang="en-US" sz="2800" b="1" dirty="0" smtClean="0">
                <a:latin typeface="Times New Roman" panose="02020603050405020304" pitchFamily="18" charset="0"/>
                <a:sym typeface="+mn-ea"/>
              </a:rPr>
              <a:t>。</a:t>
            </a:r>
            <a:endParaRPr lang="zh-CN" altLang="en-US" sz="2800" b="1" dirty="0" smtClean="0">
              <a:latin typeface="Times New Roman" panose="02020603050405020304" pitchFamily="18" charset="0"/>
            </a:endParaRPr>
          </a:p>
          <a:p>
            <a:pPr eaLnBrk="1" hangingPunct="1"/>
            <a:r>
              <a:rPr lang="zh-CN" altLang="en-US" sz="2800" b="1" dirty="0" smtClean="0">
                <a:latin typeface="Times New Roman" panose="02020603050405020304" pitchFamily="18" charset="0"/>
                <a:sym typeface="+mn-ea"/>
              </a:rPr>
              <a:t>从第二步开始不断地重复进行上述过程，直到构造起完整的软件结构为止。 </a:t>
            </a:r>
            <a:endParaRPr lang="zh-CN" altLang="en-US" sz="2800"/>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lstStyle/>
          <a:p>
            <a:pPr>
              <a:defRPr/>
            </a:pPr>
            <a:fld id="{F2D23BEE-23EF-4742-9EBB-470C2B00B909}" type="slidenum">
              <a:rPr lang="en-US" altLang="zh-CN"/>
            </a:fld>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hangingPunct="1">
              <a:lnSpc>
                <a:spcPct val="120000"/>
              </a:lnSpc>
              <a:buFont typeface="Wingdings" panose="05000000000000000000" pitchFamily="2" charset="2"/>
              <a:buNone/>
            </a:pPr>
            <a:r>
              <a:rPr lang="zh-CN" altLang="en-US" b="1" dirty="0" smtClean="0">
                <a:solidFill>
                  <a:schemeClr val="tx2"/>
                </a:solidFill>
                <a:latin typeface="Times New Roman" panose="02020603050405020304" pitchFamily="18" charset="0"/>
                <a:sym typeface="+mn-ea"/>
              </a:rPr>
              <a:t>优点：</a:t>
            </a:r>
            <a:endParaRPr lang="zh-CN" altLang="en-US" b="1" dirty="0" smtClean="0">
              <a:solidFill>
                <a:schemeClr val="tx2"/>
              </a:solidFill>
              <a:latin typeface="Times New Roman" panose="02020603050405020304" pitchFamily="18" charset="0"/>
            </a:endParaRPr>
          </a:p>
          <a:p>
            <a:pPr eaLnBrk="1" hangingPunct="1">
              <a:lnSpc>
                <a:spcPct val="120000"/>
              </a:lnSpc>
            </a:pPr>
            <a:r>
              <a:rPr lang="zh-CN" altLang="en-US" b="1" dirty="0" smtClean="0">
                <a:latin typeface="Times New Roman" panose="02020603050405020304" pitchFamily="18" charset="0"/>
                <a:sym typeface="+mn-ea"/>
              </a:rPr>
              <a:t>能够在测试的早期对</a:t>
            </a:r>
            <a:r>
              <a:rPr lang="zh-CN" altLang="en-US" b="1" dirty="0" smtClean="0">
                <a:solidFill>
                  <a:srgbClr val="0000FF"/>
                </a:solidFill>
                <a:latin typeface="Times New Roman" panose="02020603050405020304" pitchFamily="18" charset="0"/>
                <a:sym typeface="+mn-ea"/>
              </a:rPr>
              <a:t>主要的控制或关键的抉择</a:t>
            </a:r>
            <a:r>
              <a:rPr lang="zh-CN" altLang="en-US" b="1" dirty="0" smtClean="0">
                <a:latin typeface="Times New Roman" panose="02020603050405020304" pitchFamily="18" charset="0"/>
                <a:sym typeface="+mn-ea"/>
              </a:rPr>
              <a:t>进行检验。</a:t>
            </a:r>
            <a:endParaRPr lang="zh-CN" altLang="en-US" b="1" dirty="0" smtClean="0">
              <a:latin typeface="Times New Roman" panose="02020603050405020304" pitchFamily="18" charset="0"/>
            </a:endParaRPr>
          </a:p>
          <a:p>
            <a:pPr eaLnBrk="1" hangingPunct="1">
              <a:lnSpc>
                <a:spcPct val="120000"/>
              </a:lnSpc>
            </a:pPr>
            <a:r>
              <a:rPr lang="zh-CN" altLang="en-US" b="1" dirty="0" smtClean="0">
                <a:latin typeface="Times New Roman" panose="02020603050405020304" pitchFamily="18" charset="0"/>
                <a:sym typeface="+mn-ea"/>
              </a:rPr>
              <a:t>如果选择深度优先的结合方法，可以在早期实现软件的一个完整的功能并且验证这个功能。</a:t>
            </a:r>
            <a:endParaRPr lang="en-US" altLang="zh-CN" b="1" dirty="0" smtClean="0">
              <a:latin typeface="Times New Roman" panose="02020603050405020304" pitchFamily="18" charset="0"/>
            </a:endParaRPr>
          </a:p>
          <a:p>
            <a:pPr eaLnBrk="1" hangingPunct="1">
              <a:lnSpc>
                <a:spcPct val="120000"/>
              </a:lnSpc>
              <a:buFont typeface="Wingdings" panose="05000000000000000000" pitchFamily="2" charset="2"/>
              <a:buNone/>
            </a:pPr>
            <a:r>
              <a:rPr lang="zh-CN" altLang="en-US" b="1" dirty="0" smtClean="0">
                <a:solidFill>
                  <a:schemeClr val="tx2"/>
                </a:solidFill>
                <a:latin typeface="Times New Roman" panose="02020603050405020304" pitchFamily="18" charset="0"/>
                <a:sym typeface="+mn-ea"/>
              </a:rPr>
              <a:t>缺点：</a:t>
            </a:r>
            <a:endParaRPr lang="zh-CN" altLang="en-US" b="1" dirty="0" smtClean="0">
              <a:solidFill>
                <a:schemeClr val="tx2"/>
              </a:solidFill>
              <a:latin typeface="Times New Roman" panose="02020603050405020304" pitchFamily="18" charset="0"/>
            </a:endParaRPr>
          </a:p>
          <a:p>
            <a:pPr eaLnBrk="1" hangingPunct="1">
              <a:lnSpc>
                <a:spcPct val="120000"/>
              </a:lnSpc>
            </a:pPr>
            <a:r>
              <a:rPr lang="zh-CN" altLang="en-US" b="1" dirty="0" smtClean="0">
                <a:latin typeface="Times New Roman" panose="02020603050405020304" pitchFamily="18" charset="0"/>
                <a:sym typeface="+mn-ea"/>
              </a:rPr>
              <a:t>存根程序代替了低层次的模块，在软件结构中没有重要的数据自下往上流。</a:t>
            </a:r>
            <a:endParaRPr lang="zh-CN" altLang="en-US" b="1" dirty="0" smtClean="0">
              <a:latin typeface="Times New Roman" panose="02020603050405020304" pitchFamily="18" charset="0"/>
            </a:endParaRPr>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lstStyle/>
          <a:p>
            <a:pPr>
              <a:defRPr/>
            </a:pPr>
            <a:fld id="{F2D23BEE-23EF-4742-9EBB-470C2B00B909}" type="slidenum">
              <a:rPr lang="en-US" altLang="zh-CN"/>
            </a:fld>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6.5.2 </a:t>
            </a:r>
            <a:r>
              <a:rPr lang="zh-CN" altLang="en-US" sz="4000">
                <a:sym typeface="+mn-ea"/>
              </a:rPr>
              <a:t>集成测试</a:t>
            </a:r>
            <a:endParaRPr lang="zh-CN" altLang="en-US" sz="4000"/>
          </a:p>
        </p:txBody>
      </p:sp>
      <p:sp>
        <p:nvSpPr>
          <p:cNvPr id="3" name="内容占位符 2"/>
          <p:cNvSpPr>
            <a:spLocks noGrp="1"/>
          </p:cNvSpPr>
          <p:nvPr>
            <p:ph sz="quarter" idx="1"/>
          </p:nvPr>
        </p:nvSpPr>
        <p:spPr/>
        <p:txBody>
          <a:bodyPr/>
          <a:lstStyle/>
          <a:p>
            <a:pPr marL="0" indent="0">
              <a:buNone/>
            </a:pPr>
            <a:r>
              <a:rPr lang="en-US" altLang="zh-CN" sz="3200" b="1" dirty="0" smtClean="0">
                <a:latin typeface="Times New Roman" panose="02020603050405020304" pitchFamily="18" charset="0"/>
                <a:sym typeface="+mn-ea"/>
              </a:rPr>
              <a:t>2  </a:t>
            </a:r>
            <a:r>
              <a:rPr lang="zh-CN" altLang="en-US" sz="3200" b="1" dirty="0" smtClean="0">
                <a:latin typeface="Times New Roman" panose="02020603050405020304" pitchFamily="18" charset="0"/>
                <a:sym typeface="+mn-ea"/>
              </a:rPr>
              <a:t>自底向上集成</a:t>
            </a: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b="1" dirty="0" smtClean="0">
              <a:latin typeface="Times New Roman" panose="02020603050405020304" pitchFamily="18" charset="0"/>
              <a:sym typeface="+mn-ea"/>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sym typeface="+mn-ea"/>
              </a:rPr>
              <a:t>第</a:t>
            </a:r>
            <a:r>
              <a:rPr lang="en-US" altLang="zh-CN" b="1" dirty="0" smtClean="0">
                <a:latin typeface="Times New Roman" panose="02020603050405020304" pitchFamily="18" charset="0"/>
                <a:sym typeface="+mn-ea"/>
              </a:rPr>
              <a:t>0</a:t>
            </a:r>
            <a:r>
              <a:rPr lang="zh-CN" altLang="en-US" b="1" dirty="0" smtClean="0">
                <a:latin typeface="Times New Roman" panose="02020603050405020304" pitchFamily="18" charset="0"/>
                <a:sym typeface="+mn-ea"/>
              </a:rPr>
              <a:t>步 先测试底层模块。</a:t>
            </a:r>
            <a:endParaRPr lang="zh-CN" altLang="en-US" b="1" dirty="0" smtClean="0">
              <a:latin typeface="Times New Roman" panose="02020603050405020304" pitchFamily="18" charset="0"/>
            </a:endParaRPr>
          </a:p>
          <a:p>
            <a:pPr eaLnBrk="1" hangingPunct="1">
              <a:lnSpc>
                <a:spcPct val="90000"/>
              </a:lnSpc>
            </a:pPr>
            <a:r>
              <a:rPr lang="zh-CN" altLang="en-US" b="1" dirty="0" smtClean="0">
                <a:latin typeface="Times New Roman" panose="02020603050405020304" pitchFamily="18" charset="0"/>
                <a:sym typeface="+mn-ea"/>
              </a:rPr>
              <a:t>第一步，把</a:t>
            </a:r>
            <a:r>
              <a:rPr lang="zh-CN" altLang="en-US" b="1" dirty="0" smtClean="0">
                <a:solidFill>
                  <a:srgbClr val="0000FF"/>
                </a:solidFill>
                <a:latin typeface="Times New Roman" panose="02020603050405020304" pitchFamily="18" charset="0"/>
                <a:sym typeface="+mn-ea"/>
              </a:rPr>
              <a:t>低层模块</a:t>
            </a:r>
            <a:r>
              <a:rPr lang="zh-CN" altLang="en-US" b="1" dirty="0" smtClean="0">
                <a:latin typeface="Times New Roman" panose="02020603050405020304" pitchFamily="18" charset="0"/>
                <a:sym typeface="+mn-ea"/>
              </a:rPr>
              <a:t>组合成实现某个特定的软件子功能的</a:t>
            </a:r>
            <a:r>
              <a:rPr lang="zh-CN" altLang="en-US" b="1" dirty="0" smtClean="0">
                <a:solidFill>
                  <a:srgbClr val="0033CC"/>
                </a:solidFill>
                <a:latin typeface="Times New Roman" panose="02020603050405020304" pitchFamily="18" charset="0"/>
                <a:sym typeface="+mn-ea"/>
              </a:rPr>
              <a:t>族</a:t>
            </a:r>
            <a:r>
              <a:rPr lang="zh-CN" altLang="en-US" b="1" dirty="0" smtClean="0">
                <a:latin typeface="Times New Roman" panose="02020603050405020304" pitchFamily="18" charset="0"/>
                <a:sym typeface="+mn-ea"/>
              </a:rPr>
              <a:t>；</a:t>
            </a:r>
            <a:endParaRPr lang="zh-CN" altLang="en-US" b="1" dirty="0" smtClean="0">
              <a:latin typeface="Times New Roman" panose="02020603050405020304" pitchFamily="18" charset="0"/>
            </a:endParaRPr>
          </a:p>
          <a:p>
            <a:pPr eaLnBrk="1" hangingPunct="1">
              <a:lnSpc>
                <a:spcPct val="90000"/>
              </a:lnSpc>
            </a:pPr>
            <a:r>
              <a:rPr lang="zh-CN" altLang="en-US" b="1" dirty="0" smtClean="0">
                <a:latin typeface="Times New Roman" panose="02020603050405020304" pitchFamily="18" charset="0"/>
                <a:sym typeface="+mn-ea"/>
              </a:rPr>
              <a:t>第二步，写一个驱动程序</a:t>
            </a:r>
            <a:r>
              <a:rPr lang="en-US" altLang="zh-CN" b="1" dirty="0" smtClean="0">
                <a:latin typeface="Times New Roman" panose="02020603050405020304" pitchFamily="18" charset="0"/>
                <a:sym typeface="+mn-ea"/>
              </a:rPr>
              <a:t>(</a:t>
            </a:r>
            <a:r>
              <a:rPr lang="zh-CN" altLang="en-US" b="1" dirty="0" smtClean="0">
                <a:latin typeface="Times New Roman" panose="02020603050405020304" pitchFamily="18" charset="0"/>
                <a:sym typeface="+mn-ea"/>
              </a:rPr>
              <a:t>用于测试的控制程序</a:t>
            </a:r>
            <a:r>
              <a:rPr lang="en-US" altLang="zh-CN" b="1" dirty="0" smtClean="0">
                <a:latin typeface="Times New Roman" panose="02020603050405020304" pitchFamily="18" charset="0"/>
                <a:sym typeface="+mn-ea"/>
              </a:rPr>
              <a:t>)</a:t>
            </a:r>
            <a:r>
              <a:rPr lang="zh-CN" altLang="en-US" b="1" dirty="0" smtClean="0">
                <a:latin typeface="Times New Roman" panose="02020603050405020304" pitchFamily="18" charset="0"/>
                <a:sym typeface="+mn-ea"/>
              </a:rPr>
              <a:t>，协调测试数据的输入和输出；</a:t>
            </a:r>
            <a:endParaRPr lang="zh-CN" altLang="en-US" b="1" dirty="0" smtClean="0">
              <a:latin typeface="Times New Roman" panose="02020603050405020304" pitchFamily="18" charset="0"/>
            </a:endParaRPr>
          </a:p>
          <a:p>
            <a:pPr eaLnBrk="1" hangingPunct="1">
              <a:lnSpc>
                <a:spcPct val="90000"/>
              </a:lnSpc>
            </a:pPr>
            <a:r>
              <a:rPr lang="zh-CN" altLang="en-US" b="1" dirty="0" smtClean="0">
                <a:latin typeface="Times New Roman" panose="02020603050405020304" pitchFamily="18" charset="0"/>
                <a:sym typeface="+mn-ea"/>
              </a:rPr>
              <a:t>第三步，对由模块组成的子功能族进行测试；</a:t>
            </a:r>
            <a:endParaRPr lang="zh-CN" altLang="en-US" b="1" dirty="0" smtClean="0">
              <a:latin typeface="Times New Roman" panose="02020603050405020304" pitchFamily="18" charset="0"/>
            </a:endParaRPr>
          </a:p>
          <a:p>
            <a:pPr eaLnBrk="1" hangingPunct="1">
              <a:lnSpc>
                <a:spcPct val="90000"/>
              </a:lnSpc>
            </a:pPr>
            <a:r>
              <a:rPr lang="zh-CN" altLang="en-US" b="1" dirty="0" smtClean="0">
                <a:latin typeface="Times New Roman" panose="02020603050405020304" pitchFamily="18" charset="0"/>
                <a:sym typeface="+mn-ea"/>
              </a:rPr>
              <a:t>第四步，去掉驱动程序，沿软件结构自下向上移动，把子功能族组合起来形成更大的子功能族。</a:t>
            </a:r>
            <a:endParaRPr lang="zh-CN" altLang="en-US" b="1" dirty="0" smtClean="0">
              <a:latin typeface="Times New Roman" panose="02020603050405020304" pitchFamily="18" charset="0"/>
            </a:endParaRPr>
          </a:p>
          <a:p>
            <a:pPr eaLnBrk="1" hangingPunct="1">
              <a:lnSpc>
                <a:spcPct val="90000"/>
              </a:lnSpc>
            </a:pPr>
            <a:r>
              <a:rPr lang="zh-CN" altLang="en-US" b="1" dirty="0" smtClean="0">
                <a:latin typeface="Times New Roman" panose="02020603050405020304" pitchFamily="18" charset="0"/>
                <a:sym typeface="+mn-ea"/>
              </a:rPr>
              <a:t>上述第二步到第四步实质上构成了一个循环。</a:t>
            </a:r>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lstStyle/>
          <a:p>
            <a:pPr>
              <a:defRPr/>
            </a:pPr>
            <a:fld id="{F2D23BEE-23EF-4742-9EBB-470C2B00B909}" type="slidenum">
              <a:rPr lang="en-US" altLang="zh-CN"/>
            </a:fld>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1981200" y="277813"/>
            <a:ext cx="8229600" cy="774923"/>
          </a:xfrm>
        </p:spPr>
        <p:txBody>
          <a:bodyPr/>
          <a:lstStyle/>
          <a:p>
            <a:r>
              <a:rPr lang="en-US" altLang="zh-CN" sz="3800" b="1" dirty="0">
                <a:solidFill>
                  <a:srgbClr val="0000FF"/>
                </a:solidFill>
                <a:latin typeface="Arial" panose="020B0604020202020204"/>
              </a:rPr>
              <a:t>“</a:t>
            </a:r>
            <a:r>
              <a:rPr lang="zh-CN" altLang="en-US" sz="3800" b="1" dirty="0">
                <a:solidFill>
                  <a:srgbClr val="0000FF"/>
                </a:solidFill>
              </a:rPr>
              <a:t>考务处理系统</a:t>
            </a:r>
            <a:r>
              <a:rPr lang="zh-CN" altLang="en-US" sz="3800" b="1" dirty="0">
                <a:solidFill>
                  <a:srgbClr val="0000FF"/>
                </a:solidFill>
                <a:latin typeface="Arial" panose="020B0604020202020204"/>
              </a:rPr>
              <a:t>”</a:t>
            </a:r>
            <a:r>
              <a:rPr lang="zh-CN" altLang="en-US" sz="3800" b="1" dirty="0">
                <a:solidFill>
                  <a:srgbClr val="0000FF"/>
                </a:solidFill>
              </a:rPr>
              <a:t>结构图的整体改进</a:t>
            </a:r>
            <a:endParaRPr lang="zh-CN" altLang="en-US" sz="3800" b="1" dirty="0">
              <a:solidFill>
                <a:srgbClr val="0000FF"/>
              </a:solidFill>
            </a:endParaRPr>
          </a:p>
        </p:txBody>
      </p:sp>
      <p:sp>
        <p:nvSpPr>
          <p:cNvPr id="728067" name="Rectangle 3"/>
          <p:cNvSpPr>
            <a:spLocks noGrp="1" noChangeArrowheads="1"/>
          </p:cNvSpPr>
          <p:nvPr>
            <p:ph type="body" idx="1"/>
          </p:nvPr>
        </p:nvSpPr>
        <p:spPr>
          <a:xfrm>
            <a:off x="1981200" y="1124744"/>
            <a:ext cx="8229600" cy="4530725"/>
          </a:xfrm>
        </p:spPr>
        <p:txBody>
          <a:bodyPr/>
          <a:lstStyle/>
          <a:p>
            <a:r>
              <a:rPr lang="zh-CN" altLang="en-US" sz="2400" b="1" dirty="0" smtClean="0"/>
              <a:t> </a:t>
            </a:r>
            <a:endParaRPr lang="zh-CN" altLang="en-US" sz="2800" b="1" dirty="0"/>
          </a:p>
        </p:txBody>
      </p:sp>
      <p:grpSp>
        <p:nvGrpSpPr>
          <p:cNvPr id="2" name="Group 4"/>
          <p:cNvGrpSpPr/>
          <p:nvPr/>
        </p:nvGrpSpPr>
        <p:grpSpPr bwMode="auto">
          <a:xfrm>
            <a:off x="1752600" y="1000108"/>
            <a:ext cx="8772556" cy="6072230"/>
            <a:chOff x="2205" y="5535"/>
            <a:chExt cx="7426" cy="3906"/>
          </a:xfrm>
        </p:grpSpPr>
        <p:sp>
          <p:nvSpPr>
            <p:cNvPr id="728069" name="Rectangle 5"/>
            <p:cNvSpPr>
              <a:spLocks noChangeArrowheads="1"/>
            </p:cNvSpPr>
            <p:nvPr/>
          </p:nvSpPr>
          <p:spPr bwMode="auto">
            <a:xfrm>
              <a:off x="3371" y="9006"/>
              <a:ext cx="5250" cy="435"/>
            </a:xfrm>
            <a:prstGeom prst="rect">
              <a:avLst/>
            </a:prstGeom>
            <a:noFill/>
            <a:ln w="9525">
              <a:noFill/>
              <a:miter lim="800000"/>
            </a:ln>
          </p:spPr>
          <p:txBody>
            <a:bodyPr/>
            <a:lstStyle/>
            <a:p>
              <a:pPr algn="ctr">
                <a:lnSpc>
                  <a:spcPct val="80000"/>
                </a:lnSpc>
              </a:pPr>
              <a:endParaRPr lang="zh-CN" altLang="zh-CN" sz="2400" b="1"/>
            </a:p>
          </p:txBody>
        </p:sp>
        <p:grpSp>
          <p:nvGrpSpPr>
            <p:cNvPr id="3" name="Group 6"/>
            <p:cNvGrpSpPr/>
            <p:nvPr/>
          </p:nvGrpSpPr>
          <p:grpSpPr bwMode="auto">
            <a:xfrm>
              <a:off x="2205" y="5535"/>
              <a:ext cx="7426" cy="3279"/>
              <a:chOff x="2205" y="5535"/>
              <a:chExt cx="7426" cy="3279"/>
            </a:xfrm>
          </p:grpSpPr>
          <p:grpSp>
            <p:nvGrpSpPr>
              <p:cNvPr id="4" name="Group 7"/>
              <p:cNvGrpSpPr/>
              <p:nvPr/>
            </p:nvGrpSpPr>
            <p:grpSpPr bwMode="auto">
              <a:xfrm>
                <a:off x="2205" y="6447"/>
                <a:ext cx="3210" cy="1536"/>
                <a:chOff x="2743" y="2622"/>
                <a:chExt cx="3210" cy="1536"/>
              </a:xfrm>
            </p:grpSpPr>
            <p:sp>
              <p:nvSpPr>
                <p:cNvPr id="728072" name="Rectangle 8"/>
                <p:cNvSpPr>
                  <a:spLocks noChangeArrowheads="1"/>
                </p:cNvSpPr>
                <p:nvPr/>
              </p:nvSpPr>
              <p:spPr bwMode="auto">
                <a:xfrm>
                  <a:off x="3887" y="2622"/>
                  <a:ext cx="930" cy="486"/>
                </a:xfrm>
                <a:prstGeom prst="rect">
                  <a:avLst/>
                </a:prstGeom>
                <a:noFill/>
                <a:ln w="9525">
                  <a:solidFill>
                    <a:srgbClr val="000000"/>
                  </a:solidFill>
                  <a:miter lim="800000"/>
                </a:ln>
              </p:spPr>
              <p:txBody>
                <a:bodyPr lIns="18000" tIns="36000" rIns="18000" bIns="36000"/>
                <a:lstStyle/>
                <a:p>
                  <a:pPr algn="ctr">
                    <a:lnSpc>
                      <a:spcPct val="80000"/>
                    </a:lnSpc>
                  </a:pPr>
                  <a:r>
                    <a:rPr lang="zh-CN" altLang="en-US" sz="2400" b="1">
                      <a:latin typeface="Times New Roman" panose="02020603050405020304" pitchFamily="18" charset="0"/>
                    </a:rPr>
                    <a:t>考试报名</a:t>
                  </a:r>
                  <a:endParaRPr lang="zh-CN" altLang="en-US" sz="2400" b="1"/>
                </a:p>
              </p:txBody>
            </p:sp>
            <p:sp>
              <p:nvSpPr>
                <p:cNvPr id="728073" name="Rectangle 9"/>
                <p:cNvSpPr>
                  <a:spLocks noChangeArrowheads="1"/>
                </p:cNvSpPr>
                <p:nvPr/>
              </p:nvSpPr>
              <p:spPr bwMode="auto">
                <a:xfrm>
                  <a:off x="2743" y="3672"/>
                  <a:ext cx="930" cy="486"/>
                </a:xfrm>
                <a:prstGeom prst="rect">
                  <a:avLst/>
                </a:prstGeom>
                <a:noFill/>
                <a:ln w="9525">
                  <a:solidFill>
                    <a:srgbClr val="000000"/>
                  </a:solidFill>
                  <a:miter lim="800000"/>
                </a:ln>
              </p:spPr>
              <p:txBody>
                <a:bodyPr lIns="18000" tIns="36000" rIns="18000" bIns="36000"/>
                <a:lstStyle/>
                <a:p>
                  <a:pPr algn="ctr">
                    <a:lnSpc>
                      <a:spcPct val="80000"/>
                    </a:lnSpc>
                  </a:pPr>
                  <a:r>
                    <a:rPr lang="zh-CN" altLang="en-US" sz="2400" b="1" dirty="0">
                      <a:latin typeface="Times New Roman" panose="02020603050405020304" pitchFamily="18" charset="0"/>
                    </a:rPr>
                    <a:t>输入并检查报名单</a:t>
                  </a:r>
                  <a:endParaRPr lang="zh-CN" altLang="en-US" sz="2400" b="1" dirty="0"/>
                </a:p>
              </p:txBody>
            </p:sp>
            <p:grpSp>
              <p:nvGrpSpPr>
                <p:cNvPr id="5" name="Group 10"/>
                <p:cNvGrpSpPr/>
                <p:nvPr/>
              </p:nvGrpSpPr>
              <p:grpSpPr bwMode="auto">
                <a:xfrm>
                  <a:off x="3128" y="3120"/>
                  <a:ext cx="1059" cy="555"/>
                  <a:chOff x="3128" y="3120"/>
                  <a:chExt cx="1059" cy="555"/>
                </a:xfrm>
              </p:grpSpPr>
              <p:sp>
                <p:nvSpPr>
                  <p:cNvPr id="728075" name="Line 11"/>
                  <p:cNvSpPr>
                    <a:spLocks noChangeShapeType="1"/>
                  </p:cNvSpPr>
                  <p:nvPr/>
                </p:nvSpPr>
                <p:spPr bwMode="auto">
                  <a:xfrm flipH="1">
                    <a:off x="3225" y="3120"/>
                    <a:ext cx="962" cy="555"/>
                  </a:xfrm>
                  <a:prstGeom prst="line">
                    <a:avLst/>
                  </a:prstGeom>
                  <a:noFill/>
                  <a:ln w="9525">
                    <a:solidFill>
                      <a:srgbClr val="000000"/>
                    </a:solidFill>
                    <a:round/>
                  </a:ln>
                </p:spPr>
                <p:txBody>
                  <a:bodyPr/>
                  <a:lstStyle/>
                  <a:p>
                    <a:endParaRPr lang="zh-CN" altLang="en-US" sz="2400" b="1"/>
                  </a:p>
                </p:txBody>
              </p:sp>
              <p:grpSp>
                <p:nvGrpSpPr>
                  <p:cNvPr id="6" name="Group 12"/>
                  <p:cNvGrpSpPr/>
                  <p:nvPr/>
                </p:nvGrpSpPr>
                <p:grpSpPr bwMode="auto">
                  <a:xfrm>
                    <a:off x="3128" y="3120"/>
                    <a:ext cx="563" cy="390"/>
                    <a:chOff x="3128" y="3120"/>
                    <a:chExt cx="563" cy="390"/>
                  </a:xfrm>
                </p:grpSpPr>
                <p:sp>
                  <p:nvSpPr>
                    <p:cNvPr id="728077" name="Rectangle 13"/>
                    <p:cNvSpPr>
                      <a:spLocks noChangeArrowheads="1"/>
                    </p:cNvSpPr>
                    <p:nvPr/>
                  </p:nvSpPr>
                  <p:spPr bwMode="auto">
                    <a:xfrm>
                      <a:off x="3128" y="3120"/>
                      <a:ext cx="415" cy="390"/>
                    </a:xfrm>
                    <a:prstGeom prst="rect">
                      <a:avLst/>
                    </a:prstGeom>
                    <a:noFill/>
                    <a:ln w="9525">
                      <a:noFill/>
                      <a:miter lim="800000"/>
                    </a:ln>
                  </p:spPr>
                  <p:txBody>
                    <a:bodyPr lIns="36000" tIns="36000" rIns="36000" bIns="36000"/>
                    <a:lstStyle/>
                    <a:p>
                      <a:pPr algn="just">
                        <a:lnSpc>
                          <a:spcPct val="80000"/>
                        </a:lnSpc>
                      </a:pPr>
                      <a:r>
                        <a:rPr lang="en-US" altLang="zh-CN" sz="2400" b="1" dirty="0">
                          <a:latin typeface="宋体" panose="02010600030101010101" pitchFamily="2" charset="-122"/>
                        </a:rPr>
                        <a:t>10</a:t>
                      </a:r>
                      <a:endParaRPr lang="en-US" altLang="zh-CN" sz="2400" b="1" dirty="0"/>
                    </a:p>
                  </p:txBody>
                </p:sp>
                <p:grpSp>
                  <p:nvGrpSpPr>
                    <p:cNvPr id="7" name="Group 14"/>
                    <p:cNvGrpSpPr/>
                    <p:nvPr/>
                  </p:nvGrpSpPr>
                  <p:grpSpPr bwMode="auto">
                    <a:xfrm rot="14316586" flipV="1">
                      <a:off x="3558" y="3256"/>
                      <a:ext cx="56" cy="210"/>
                      <a:chOff x="6091" y="12195"/>
                      <a:chExt cx="88" cy="555"/>
                    </a:xfrm>
                  </p:grpSpPr>
                  <p:sp>
                    <p:nvSpPr>
                      <p:cNvPr id="728079" name="AutoShape 15"/>
                      <p:cNvSpPr>
                        <a:spLocks noChangeArrowheads="1"/>
                      </p:cNvSpPr>
                      <p:nvPr/>
                    </p:nvSpPr>
                    <p:spPr bwMode="auto">
                      <a:xfrm flipH="1">
                        <a:off x="6091" y="12195"/>
                        <a:ext cx="88" cy="194"/>
                      </a:xfrm>
                      <a:prstGeom prst="triangle">
                        <a:avLst>
                          <a:gd name="adj" fmla="val 50000"/>
                        </a:avLst>
                      </a:prstGeom>
                      <a:solidFill>
                        <a:srgbClr val="993300"/>
                      </a:solidFill>
                      <a:ln w="9525">
                        <a:solidFill>
                          <a:srgbClr val="000000"/>
                        </a:solidFill>
                        <a:miter lim="800000"/>
                      </a:ln>
                    </p:spPr>
                    <p:txBody>
                      <a:bodyPr/>
                      <a:lstStyle/>
                      <a:p>
                        <a:endParaRPr lang="zh-CN" altLang="en-US" sz="2400" b="1"/>
                      </a:p>
                    </p:txBody>
                  </p:sp>
                  <p:sp>
                    <p:nvSpPr>
                      <p:cNvPr id="728080" name="Line 16"/>
                      <p:cNvSpPr>
                        <a:spLocks noChangeShapeType="1"/>
                      </p:cNvSpPr>
                      <p:nvPr/>
                    </p:nvSpPr>
                    <p:spPr bwMode="auto">
                      <a:xfrm flipH="1">
                        <a:off x="6133" y="12339"/>
                        <a:ext cx="0" cy="411"/>
                      </a:xfrm>
                      <a:prstGeom prst="line">
                        <a:avLst/>
                      </a:prstGeom>
                      <a:noFill/>
                      <a:ln w="9525">
                        <a:solidFill>
                          <a:srgbClr val="000000"/>
                        </a:solidFill>
                        <a:round/>
                      </a:ln>
                    </p:spPr>
                    <p:txBody>
                      <a:bodyPr/>
                      <a:lstStyle/>
                      <a:p>
                        <a:endParaRPr lang="zh-CN" altLang="en-US" sz="2400" b="1"/>
                      </a:p>
                    </p:txBody>
                  </p:sp>
                </p:grpSp>
              </p:grpSp>
            </p:grpSp>
            <p:sp>
              <p:nvSpPr>
                <p:cNvPr id="728081" name="Rectangle 17"/>
                <p:cNvSpPr>
                  <a:spLocks noChangeArrowheads="1"/>
                </p:cNvSpPr>
                <p:nvPr/>
              </p:nvSpPr>
              <p:spPr bwMode="auto">
                <a:xfrm>
                  <a:off x="5023" y="3672"/>
                  <a:ext cx="930" cy="486"/>
                </a:xfrm>
                <a:prstGeom prst="rect">
                  <a:avLst/>
                </a:prstGeom>
                <a:noFill/>
                <a:ln w="9525">
                  <a:solidFill>
                    <a:srgbClr val="000000"/>
                  </a:solidFill>
                  <a:miter lim="800000"/>
                </a:ln>
              </p:spPr>
              <p:txBody>
                <a:bodyPr lIns="18000" tIns="36000" rIns="18000" bIns="36000"/>
                <a:lstStyle/>
                <a:p>
                  <a:pPr algn="ctr">
                    <a:lnSpc>
                      <a:spcPct val="80000"/>
                    </a:lnSpc>
                  </a:pPr>
                  <a:r>
                    <a:rPr lang="zh-CN" altLang="en-US" sz="2400" b="1">
                      <a:latin typeface="Times New Roman" panose="02020603050405020304" pitchFamily="18" charset="0"/>
                    </a:rPr>
                    <a:t>登记并输出考生名单</a:t>
                  </a:r>
                  <a:endParaRPr lang="zh-CN" altLang="en-US" sz="2400" b="1"/>
                </a:p>
              </p:txBody>
            </p:sp>
            <p:sp>
              <p:nvSpPr>
                <p:cNvPr id="728082" name="Rectangle 18"/>
                <p:cNvSpPr>
                  <a:spLocks noChangeArrowheads="1"/>
                </p:cNvSpPr>
                <p:nvPr/>
              </p:nvSpPr>
              <p:spPr bwMode="auto">
                <a:xfrm>
                  <a:off x="3883" y="3672"/>
                  <a:ext cx="930" cy="486"/>
                </a:xfrm>
                <a:prstGeom prst="rect">
                  <a:avLst/>
                </a:prstGeom>
                <a:noFill/>
                <a:ln w="9525">
                  <a:solidFill>
                    <a:srgbClr val="000000"/>
                  </a:solidFill>
                  <a:miter lim="800000"/>
                </a:ln>
              </p:spPr>
              <p:txBody>
                <a:bodyPr lIns="18000" tIns="36000" rIns="18000" bIns="36000"/>
                <a:lstStyle/>
                <a:p>
                  <a:pPr algn="ctr">
                    <a:lnSpc>
                      <a:spcPct val="80000"/>
                    </a:lnSpc>
                  </a:pPr>
                  <a:r>
                    <a:rPr lang="zh-CN" altLang="en-US" sz="2400" b="1">
                      <a:latin typeface="Times New Roman" panose="02020603050405020304" pitchFamily="18" charset="0"/>
                    </a:rPr>
                    <a:t>编制并打印准考证</a:t>
                  </a:r>
                  <a:endParaRPr lang="zh-CN" altLang="en-US" sz="2400" b="1"/>
                </a:p>
              </p:txBody>
            </p:sp>
            <p:grpSp>
              <p:nvGrpSpPr>
                <p:cNvPr id="8" name="Group 19"/>
                <p:cNvGrpSpPr/>
                <p:nvPr/>
              </p:nvGrpSpPr>
              <p:grpSpPr bwMode="auto">
                <a:xfrm>
                  <a:off x="4531" y="3120"/>
                  <a:ext cx="1096" cy="540"/>
                  <a:chOff x="4531" y="3120"/>
                  <a:chExt cx="1096" cy="540"/>
                </a:xfrm>
              </p:grpSpPr>
              <p:sp>
                <p:nvSpPr>
                  <p:cNvPr id="728084" name="Line 20"/>
                  <p:cNvSpPr>
                    <a:spLocks noChangeShapeType="1"/>
                  </p:cNvSpPr>
                  <p:nvPr/>
                </p:nvSpPr>
                <p:spPr bwMode="auto">
                  <a:xfrm>
                    <a:off x="4531" y="3120"/>
                    <a:ext cx="930" cy="540"/>
                  </a:xfrm>
                  <a:prstGeom prst="line">
                    <a:avLst/>
                  </a:prstGeom>
                  <a:noFill/>
                  <a:ln w="9525">
                    <a:solidFill>
                      <a:srgbClr val="000000"/>
                    </a:solidFill>
                    <a:round/>
                  </a:ln>
                </p:spPr>
                <p:txBody>
                  <a:bodyPr/>
                  <a:lstStyle/>
                  <a:p>
                    <a:endParaRPr lang="zh-CN" altLang="en-US" sz="2400" b="1"/>
                  </a:p>
                </p:txBody>
              </p:sp>
              <p:grpSp>
                <p:nvGrpSpPr>
                  <p:cNvPr id="9" name="Group 21"/>
                  <p:cNvGrpSpPr/>
                  <p:nvPr/>
                </p:nvGrpSpPr>
                <p:grpSpPr bwMode="auto">
                  <a:xfrm>
                    <a:off x="5077" y="3120"/>
                    <a:ext cx="550" cy="390"/>
                    <a:chOff x="4087" y="1680"/>
                    <a:chExt cx="550" cy="390"/>
                  </a:xfrm>
                </p:grpSpPr>
                <p:sp>
                  <p:nvSpPr>
                    <p:cNvPr id="728086" name="Rectangle 22"/>
                    <p:cNvSpPr>
                      <a:spLocks noChangeArrowheads="1"/>
                    </p:cNvSpPr>
                    <p:nvPr/>
                  </p:nvSpPr>
                  <p:spPr bwMode="auto">
                    <a:xfrm>
                      <a:off x="4247" y="1680"/>
                      <a:ext cx="390" cy="390"/>
                    </a:xfrm>
                    <a:prstGeom prst="rect">
                      <a:avLst/>
                    </a:prstGeom>
                    <a:noFill/>
                    <a:ln w="9525">
                      <a:noFill/>
                      <a:miter lim="800000"/>
                    </a:ln>
                  </p:spPr>
                  <p:txBody>
                    <a:bodyPr lIns="36000" tIns="36000" rIns="36000" bIns="36000"/>
                    <a:lstStyle/>
                    <a:p>
                      <a:pPr algn="just">
                        <a:lnSpc>
                          <a:spcPct val="80000"/>
                        </a:lnSpc>
                      </a:pPr>
                      <a:r>
                        <a:rPr lang="en-US" altLang="zh-CN" sz="2400" b="1" dirty="0">
                          <a:latin typeface="宋体" panose="02010600030101010101" pitchFamily="2" charset="-122"/>
                        </a:rPr>
                        <a:t>12</a:t>
                      </a:r>
                      <a:endParaRPr lang="en-US" altLang="zh-CN" sz="2400" b="1" dirty="0"/>
                    </a:p>
                  </p:txBody>
                </p:sp>
                <p:grpSp>
                  <p:nvGrpSpPr>
                    <p:cNvPr id="10" name="Group 23"/>
                    <p:cNvGrpSpPr/>
                    <p:nvPr/>
                  </p:nvGrpSpPr>
                  <p:grpSpPr bwMode="auto">
                    <a:xfrm rot="17981584" flipV="1">
                      <a:off x="4164" y="1831"/>
                      <a:ext cx="56" cy="210"/>
                      <a:chOff x="6091" y="12195"/>
                      <a:chExt cx="88" cy="555"/>
                    </a:xfrm>
                  </p:grpSpPr>
                  <p:sp>
                    <p:nvSpPr>
                      <p:cNvPr id="728088" name="AutoShape 24"/>
                      <p:cNvSpPr>
                        <a:spLocks noChangeArrowheads="1"/>
                      </p:cNvSpPr>
                      <p:nvPr/>
                    </p:nvSpPr>
                    <p:spPr bwMode="auto">
                      <a:xfrm flipH="1">
                        <a:off x="6091" y="12195"/>
                        <a:ext cx="88" cy="194"/>
                      </a:xfrm>
                      <a:prstGeom prst="triangle">
                        <a:avLst>
                          <a:gd name="adj" fmla="val 50000"/>
                        </a:avLst>
                      </a:prstGeom>
                      <a:solidFill>
                        <a:srgbClr val="993300"/>
                      </a:solidFill>
                      <a:ln w="9525">
                        <a:solidFill>
                          <a:srgbClr val="000000"/>
                        </a:solidFill>
                        <a:miter lim="800000"/>
                      </a:ln>
                    </p:spPr>
                    <p:txBody>
                      <a:bodyPr/>
                      <a:lstStyle/>
                      <a:p>
                        <a:endParaRPr lang="zh-CN" altLang="en-US" sz="2400" b="1"/>
                      </a:p>
                    </p:txBody>
                  </p:sp>
                  <p:sp>
                    <p:nvSpPr>
                      <p:cNvPr id="728089" name="Line 25"/>
                      <p:cNvSpPr>
                        <a:spLocks noChangeShapeType="1"/>
                      </p:cNvSpPr>
                      <p:nvPr/>
                    </p:nvSpPr>
                    <p:spPr bwMode="auto">
                      <a:xfrm flipH="1">
                        <a:off x="6133" y="12339"/>
                        <a:ext cx="0" cy="411"/>
                      </a:xfrm>
                      <a:prstGeom prst="line">
                        <a:avLst/>
                      </a:prstGeom>
                      <a:noFill/>
                      <a:ln w="9525">
                        <a:solidFill>
                          <a:srgbClr val="000000"/>
                        </a:solidFill>
                        <a:round/>
                      </a:ln>
                    </p:spPr>
                    <p:txBody>
                      <a:bodyPr/>
                      <a:lstStyle/>
                      <a:p>
                        <a:endParaRPr lang="zh-CN" altLang="en-US" sz="2400" b="1"/>
                      </a:p>
                    </p:txBody>
                  </p:sp>
                </p:grpSp>
              </p:grpSp>
            </p:grpSp>
            <p:grpSp>
              <p:nvGrpSpPr>
                <p:cNvPr id="11" name="Group 26"/>
                <p:cNvGrpSpPr/>
                <p:nvPr/>
              </p:nvGrpSpPr>
              <p:grpSpPr bwMode="auto">
                <a:xfrm>
                  <a:off x="3917" y="3120"/>
                  <a:ext cx="916" cy="555"/>
                  <a:chOff x="4671" y="2085"/>
                  <a:chExt cx="916" cy="555"/>
                </a:xfrm>
              </p:grpSpPr>
              <p:sp>
                <p:nvSpPr>
                  <p:cNvPr id="728091" name="Line 27"/>
                  <p:cNvSpPr>
                    <a:spLocks noChangeShapeType="1"/>
                  </p:cNvSpPr>
                  <p:nvPr/>
                </p:nvSpPr>
                <p:spPr bwMode="auto">
                  <a:xfrm>
                    <a:off x="5105" y="2085"/>
                    <a:ext cx="0" cy="555"/>
                  </a:xfrm>
                  <a:prstGeom prst="line">
                    <a:avLst/>
                  </a:prstGeom>
                  <a:noFill/>
                  <a:ln w="9525">
                    <a:solidFill>
                      <a:srgbClr val="000000"/>
                    </a:solidFill>
                    <a:round/>
                  </a:ln>
                </p:spPr>
                <p:txBody>
                  <a:bodyPr/>
                  <a:lstStyle/>
                  <a:p>
                    <a:endParaRPr lang="zh-CN" altLang="en-US" sz="2400" b="1"/>
                  </a:p>
                </p:txBody>
              </p:sp>
              <p:grpSp>
                <p:nvGrpSpPr>
                  <p:cNvPr id="12" name="Group 28"/>
                  <p:cNvGrpSpPr/>
                  <p:nvPr/>
                </p:nvGrpSpPr>
                <p:grpSpPr bwMode="auto">
                  <a:xfrm>
                    <a:off x="4671" y="2205"/>
                    <a:ext cx="374" cy="390"/>
                    <a:chOff x="4205" y="10035"/>
                    <a:chExt cx="374" cy="390"/>
                  </a:xfrm>
                </p:grpSpPr>
                <p:sp>
                  <p:nvSpPr>
                    <p:cNvPr id="728093" name="Rectangle 29"/>
                    <p:cNvSpPr>
                      <a:spLocks noChangeArrowheads="1"/>
                    </p:cNvSpPr>
                    <p:nvPr/>
                  </p:nvSpPr>
                  <p:spPr bwMode="auto">
                    <a:xfrm>
                      <a:off x="4205" y="10035"/>
                      <a:ext cx="374" cy="390"/>
                    </a:xfrm>
                    <a:prstGeom prst="rect">
                      <a:avLst/>
                    </a:prstGeom>
                    <a:noFill/>
                    <a:ln w="9525">
                      <a:noFill/>
                      <a:miter lim="800000"/>
                    </a:ln>
                  </p:spPr>
                  <p:txBody>
                    <a:bodyPr lIns="36000" tIns="36000" rIns="36000" bIns="36000"/>
                    <a:lstStyle/>
                    <a:p>
                      <a:pPr algn="just">
                        <a:lnSpc>
                          <a:spcPct val="80000"/>
                        </a:lnSpc>
                      </a:pPr>
                      <a:r>
                        <a:rPr lang="en-US" altLang="zh-CN" sz="2400" b="1">
                          <a:latin typeface="宋体" panose="02010600030101010101" pitchFamily="2" charset="-122"/>
                        </a:rPr>
                        <a:t>10</a:t>
                      </a:r>
                      <a:endParaRPr lang="en-US" altLang="zh-CN" sz="2400" b="1"/>
                    </a:p>
                  </p:txBody>
                </p:sp>
                <p:grpSp>
                  <p:nvGrpSpPr>
                    <p:cNvPr id="13" name="Group 30"/>
                    <p:cNvGrpSpPr/>
                    <p:nvPr/>
                  </p:nvGrpSpPr>
                  <p:grpSpPr bwMode="auto">
                    <a:xfrm flipV="1">
                      <a:off x="4463" y="10140"/>
                      <a:ext cx="56" cy="210"/>
                      <a:chOff x="6091" y="12195"/>
                      <a:chExt cx="88" cy="555"/>
                    </a:xfrm>
                  </p:grpSpPr>
                  <p:sp>
                    <p:nvSpPr>
                      <p:cNvPr id="728095" name="AutoShape 31"/>
                      <p:cNvSpPr>
                        <a:spLocks noChangeArrowheads="1"/>
                      </p:cNvSpPr>
                      <p:nvPr/>
                    </p:nvSpPr>
                    <p:spPr bwMode="auto">
                      <a:xfrm flipH="1">
                        <a:off x="6091" y="12195"/>
                        <a:ext cx="88" cy="194"/>
                      </a:xfrm>
                      <a:prstGeom prst="triangle">
                        <a:avLst>
                          <a:gd name="adj" fmla="val 50000"/>
                        </a:avLst>
                      </a:prstGeom>
                      <a:solidFill>
                        <a:srgbClr val="993300"/>
                      </a:solidFill>
                      <a:ln w="9525">
                        <a:solidFill>
                          <a:srgbClr val="000000"/>
                        </a:solidFill>
                        <a:miter lim="800000"/>
                      </a:ln>
                    </p:spPr>
                    <p:txBody>
                      <a:bodyPr/>
                      <a:lstStyle/>
                      <a:p>
                        <a:endParaRPr lang="zh-CN" altLang="en-US" sz="2400" b="1"/>
                      </a:p>
                    </p:txBody>
                  </p:sp>
                  <p:sp>
                    <p:nvSpPr>
                      <p:cNvPr id="728096" name="Line 32"/>
                      <p:cNvSpPr>
                        <a:spLocks noChangeShapeType="1"/>
                      </p:cNvSpPr>
                      <p:nvPr/>
                    </p:nvSpPr>
                    <p:spPr bwMode="auto">
                      <a:xfrm flipH="1">
                        <a:off x="6133" y="12339"/>
                        <a:ext cx="0" cy="411"/>
                      </a:xfrm>
                      <a:prstGeom prst="line">
                        <a:avLst/>
                      </a:prstGeom>
                      <a:noFill/>
                      <a:ln w="9525">
                        <a:solidFill>
                          <a:srgbClr val="000000"/>
                        </a:solidFill>
                        <a:round/>
                      </a:ln>
                    </p:spPr>
                    <p:txBody>
                      <a:bodyPr/>
                      <a:lstStyle/>
                      <a:p>
                        <a:endParaRPr lang="zh-CN" altLang="en-US" sz="2400" b="1"/>
                      </a:p>
                    </p:txBody>
                  </p:sp>
                </p:grpSp>
              </p:grpSp>
              <p:grpSp>
                <p:nvGrpSpPr>
                  <p:cNvPr id="14" name="Group 33"/>
                  <p:cNvGrpSpPr/>
                  <p:nvPr/>
                </p:nvGrpSpPr>
                <p:grpSpPr bwMode="auto">
                  <a:xfrm>
                    <a:off x="5195" y="2205"/>
                    <a:ext cx="392" cy="390"/>
                    <a:chOff x="8375" y="2670"/>
                    <a:chExt cx="392" cy="390"/>
                  </a:xfrm>
                </p:grpSpPr>
                <p:sp>
                  <p:nvSpPr>
                    <p:cNvPr id="728098" name="Rectangle 34"/>
                    <p:cNvSpPr>
                      <a:spLocks noChangeArrowheads="1"/>
                    </p:cNvSpPr>
                    <p:nvPr/>
                  </p:nvSpPr>
                  <p:spPr bwMode="auto">
                    <a:xfrm>
                      <a:off x="8393" y="2670"/>
                      <a:ext cx="374" cy="390"/>
                    </a:xfrm>
                    <a:prstGeom prst="rect">
                      <a:avLst/>
                    </a:prstGeom>
                    <a:noFill/>
                    <a:ln w="9525">
                      <a:noFill/>
                      <a:miter lim="800000"/>
                    </a:ln>
                  </p:spPr>
                  <p:txBody>
                    <a:bodyPr lIns="36000" tIns="36000" rIns="36000" bIns="36000"/>
                    <a:lstStyle/>
                    <a:p>
                      <a:pPr algn="just">
                        <a:lnSpc>
                          <a:spcPct val="80000"/>
                        </a:lnSpc>
                      </a:pPr>
                      <a:r>
                        <a:rPr lang="en-US" altLang="zh-CN" sz="2400" b="1">
                          <a:latin typeface="宋体" panose="02010600030101010101" pitchFamily="2" charset="-122"/>
                        </a:rPr>
                        <a:t>12</a:t>
                      </a:r>
                      <a:endParaRPr lang="en-US" altLang="zh-CN" sz="2400" b="1"/>
                    </a:p>
                  </p:txBody>
                </p:sp>
                <p:grpSp>
                  <p:nvGrpSpPr>
                    <p:cNvPr id="15" name="Group 35"/>
                    <p:cNvGrpSpPr/>
                    <p:nvPr/>
                  </p:nvGrpSpPr>
                  <p:grpSpPr bwMode="auto">
                    <a:xfrm rot="10800000" flipV="1">
                      <a:off x="8375" y="2787"/>
                      <a:ext cx="56" cy="210"/>
                      <a:chOff x="6091" y="12195"/>
                      <a:chExt cx="88" cy="555"/>
                    </a:xfrm>
                  </p:grpSpPr>
                  <p:sp>
                    <p:nvSpPr>
                      <p:cNvPr id="728100" name="AutoShape 36"/>
                      <p:cNvSpPr>
                        <a:spLocks noChangeArrowheads="1"/>
                      </p:cNvSpPr>
                      <p:nvPr/>
                    </p:nvSpPr>
                    <p:spPr bwMode="auto">
                      <a:xfrm flipH="1">
                        <a:off x="6091" y="12195"/>
                        <a:ext cx="88" cy="194"/>
                      </a:xfrm>
                      <a:prstGeom prst="triangle">
                        <a:avLst>
                          <a:gd name="adj" fmla="val 50000"/>
                        </a:avLst>
                      </a:prstGeom>
                      <a:solidFill>
                        <a:srgbClr val="993300"/>
                      </a:solidFill>
                      <a:ln w="9525">
                        <a:solidFill>
                          <a:srgbClr val="000000"/>
                        </a:solidFill>
                        <a:miter lim="800000"/>
                      </a:ln>
                    </p:spPr>
                    <p:txBody>
                      <a:bodyPr/>
                      <a:lstStyle/>
                      <a:p>
                        <a:endParaRPr lang="zh-CN" altLang="en-US" sz="2400" b="1"/>
                      </a:p>
                    </p:txBody>
                  </p:sp>
                  <p:sp>
                    <p:nvSpPr>
                      <p:cNvPr id="728101" name="Line 37"/>
                      <p:cNvSpPr>
                        <a:spLocks noChangeShapeType="1"/>
                      </p:cNvSpPr>
                      <p:nvPr/>
                    </p:nvSpPr>
                    <p:spPr bwMode="auto">
                      <a:xfrm flipH="1">
                        <a:off x="6133" y="12339"/>
                        <a:ext cx="0" cy="411"/>
                      </a:xfrm>
                      <a:prstGeom prst="line">
                        <a:avLst/>
                      </a:prstGeom>
                      <a:noFill/>
                      <a:ln w="9525">
                        <a:solidFill>
                          <a:srgbClr val="000000"/>
                        </a:solidFill>
                        <a:round/>
                      </a:ln>
                    </p:spPr>
                    <p:txBody>
                      <a:bodyPr/>
                      <a:lstStyle/>
                      <a:p>
                        <a:endParaRPr lang="zh-CN" altLang="en-US" sz="2400" b="1"/>
                      </a:p>
                    </p:txBody>
                  </p:sp>
                </p:grpSp>
              </p:grpSp>
            </p:grpSp>
          </p:grpSp>
          <p:sp>
            <p:nvSpPr>
              <p:cNvPr id="728102" name="Line 38"/>
              <p:cNvSpPr>
                <a:spLocks noChangeShapeType="1"/>
              </p:cNvSpPr>
              <p:nvPr/>
            </p:nvSpPr>
            <p:spPr bwMode="auto">
              <a:xfrm>
                <a:off x="6133" y="6036"/>
                <a:ext cx="1906" cy="405"/>
              </a:xfrm>
              <a:prstGeom prst="line">
                <a:avLst/>
              </a:prstGeom>
              <a:noFill/>
              <a:ln w="9525">
                <a:solidFill>
                  <a:srgbClr val="000000"/>
                </a:solidFill>
                <a:round/>
              </a:ln>
            </p:spPr>
            <p:txBody>
              <a:bodyPr/>
              <a:lstStyle/>
              <a:p>
                <a:endParaRPr lang="zh-CN" altLang="en-US" sz="2400" b="1"/>
              </a:p>
            </p:txBody>
          </p:sp>
          <p:sp>
            <p:nvSpPr>
              <p:cNvPr id="728103" name="Line 39"/>
              <p:cNvSpPr>
                <a:spLocks noChangeShapeType="1"/>
              </p:cNvSpPr>
              <p:nvPr/>
            </p:nvSpPr>
            <p:spPr bwMode="auto">
              <a:xfrm>
                <a:off x="6329" y="6021"/>
                <a:ext cx="2774" cy="420"/>
              </a:xfrm>
              <a:prstGeom prst="line">
                <a:avLst/>
              </a:prstGeom>
              <a:noFill/>
              <a:ln w="9525">
                <a:solidFill>
                  <a:srgbClr val="000000"/>
                </a:solidFill>
                <a:round/>
              </a:ln>
            </p:spPr>
            <p:txBody>
              <a:bodyPr/>
              <a:lstStyle/>
              <a:p>
                <a:endParaRPr lang="zh-CN" altLang="en-US" sz="2400" b="1"/>
              </a:p>
            </p:txBody>
          </p:sp>
          <p:grpSp>
            <p:nvGrpSpPr>
              <p:cNvPr id="16" name="Group 40"/>
              <p:cNvGrpSpPr/>
              <p:nvPr/>
            </p:nvGrpSpPr>
            <p:grpSpPr bwMode="auto">
              <a:xfrm>
                <a:off x="5565" y="6438"/>
                <a:ext cx="1976" cy="2376"/>
                <a:chOff x="5565" y="6438"/>
                <a:chExt cx="1976" cy="2376"/>
              </a:xfrm>
            </p:grpSpPr>
            <p:sp>
              <p:nvSpPr>
                <p:cNvPr id="728105" name="Rectangle 41"/>
                <p:cNvSpPr>
                  <a:spLocks noChangeArrowheads="1"/>
                </p:cNvSpPr>
                <p:nvPr/>
              </p:nvSpPr>
              <p:spPr bwMode="auto">
                <a:xfrm>
                  <a:off x="6103" y="6438"/>
                  <a:ext cx="930" cy="486"/>
                </a:xfrm>
                <a:prstGeom prst="rect">
                  <a:avLst/>
                </a:prstGeom>
                <a:noFill/>
                <a:ln w="9525">
                  <a:solidFill>
                    <a:srgbClr val="000000"/>
                  </a:solidFill>
                  <a:miter lim="800000"/>
                </a:ln>
              </p:spPr>
              <p:txBody>
                <a:bodyPr lIns="18000" tIns="36000" rIns="18000" bIns="36000"/>
                <a:lstStyle/>
                <a:p>
                  <a:pPr algn="ctr">
                    <a:lnSpc>
                      <a:spcPct val="80000"/>
                    </a:lnSpc>
                  </a:pPr>
                  <a:r>
                    <a:rPr lang="zh-CN" altLang="en-US" sz="2400" b="1">
                      <a:latin typeface="Times New Roman" panose="02020603050405020304" pitchFamily="18" charset="0"/>
                    </a:rPr>
                    <a:t>统计成绩</a:t>
                  </a:r>
                  <a:endParaRPr lang="zh-CN" altLang="en-US" sz="2400" b="1"/>
                </a:p>
              </p:txBody>
            </p:sp>
            <p:grpSp>
              <p:nvGrpSpPr>
                <p:cNvPr id="17" name="Group 42"/>
                <p:cNvGrpSpPr/>
                <p:nvPr/>
              </p:nvGrpSpPr>
              <p:grpSpPr bwMode="auto">
                <a:xfrm>
                  <a:off x="5595" y="6936"/>
                  <a:ext cx="880" cy="555"/>
                  <a:chOff x="5595" y="6936"/>
                  <a:chExt cx="880" cy="555"/>
                </a:xfrm>
              </p:grpSpPr>
              <p:sp>
                <p:nvSpPr>
                  <p:cNvPr id="728107" name="Line 43"/>
                  <p:cNvSpPr>
                    <a:spLocks noChangeShapeType="1"/>
                  </p:cNvSpPr>
                  <p:nvPr/>
                </p:nvSpPr>
                <p:spPr bwMode="auto">
                  <a:xfrm flipH="1">
                    <a:off x="6041" y="6936"/>
                    <a:ext cx="434" cy="555"/>
                  </a:xfrm>
                  <a:prstGeom prst="line">
                    <a:avLst/>
                  </a:prstGeom>
                  <a:noFill/>
                  <a:ln w="9525">
                    <a:solidFill>
                      <a:srgbClr val="000000"/>
                    </a:solidFill>
                    <a:round/>
                  </a:ln>
                </p:spPr>
                <p:txBody>
                  <a:bodyPr/>
                  <a:lstStyle/>
                  <a:p>
                    <a:endParaRPr lang="zh-CN" altLang="en-US" sz="2400" b="1"/>
                  </a:p>
                </p:txBody>
              </p:sp>
              <p:grpSp>
                <p:nvGrpSpPr>
                  <p:cNvPr id="18" name="Group 44"/>
                  <p:cNvGrpSpPr/>
                  <p:nvPr/>
                </p:nvGrpSpPr>
                <p:grpSpPr bwMode="auto">
                  <a:xfrm>
                    <a:off x="5595" y="7026"/>
                    <a:ext cx="555" cy="390"/>
                    <a:chOff x="5595" y="7026"/>
                    <a:chExt cx="555" cy="390"/>
                  </a:xfrm>
                </p:grpSpPr>
                <p:sp>
                  <p:nvSpPr>
                    <p:cNvPr id="728109" name="Rectangle 45"/>
                    <p:cNvSpPr>
                      <a:spLocks noChangeArrowheads="1"/>
                    </p:cNvSpPr>
                    <p:nvPr/>
                  </p:nvSpPr>
                  <p:spPr bwMode="auto">
                    <a:xfrm>
                      <a:off x="5595" y="7026"/>
                      <a:ext cx="555" cy="390"/>
                    </a:xfrm>
                    <a:prstGeom prst="rect">
                      <a:avLst/>
                    </a:prstGeom>
                    <a:noFill/>
                    <a:ln w="9525">
                      <a:noFill/>
                      <a:miter lim="800000"/>
                    </a:ln>
                  </p:spPr>
                  <p:txBody>
                    <a:bodyPr lIns="36000" tIns="36000" rIns="36000" bIns="36000"/>
                    <a:lstStyle/>
                    <a:p>
                      <a:pPr algn="just">
                        <a:lnSpc>
                          <a:spcPct val="80000"/>
                        </a:lnSpc>
                      </a:pPr>
                      <a:r>
                        <a:rPr lang="en-US" altLang="zh-CN" sz="2400" b="1">
                          <a:latin typeface="宋体" panose="02010600030101010101" pitchFamily="2" charset="-122"/>
                        </a:rPr>
                        <a:t>2</a:t>
                      </a:r>
                      <a:endParaRPr lang="en-US" altLang="zh-CN" sz="2400" b="1"/>
                    </a:p>
                  </p:txBody>
                </p:sp>
                <p:grpSp>
                  <p:nvGrpSpPr>
                    <p:cNvPr id="19" name="Group 46"/>
                    <p:cNvGrpSpPr/>
                    <p:nvPr/>
                  </p:nvGrpSpPr>
                  <p:grpSpPr bwMode="auto">
                    <a:xfrm rot="13194789" flipV="1">
                      <a:off x="6078" y="7147"/>
                      <a:ext cx="56" cy="210"/>
                      <a:chOff x="6091" y="12195"/>
                      <a:chExt cx="88" cy="555"/>
                    </a:xfrm>
                  </p:grpSpPr>
                  <p:sp>
                    <p:nvSpPr>
                      <p:cNvPr id="728111" name="AutoShape 47"/>
                      <p:cNvSpPr>
                        <a:spLocks noChangeArrowheads="1"/>
                      </p:cNvSpPr>
                      <p:nvPr/>
                    </p:nvSpPr>
                    <p:spPr bwMode="auto">
                      <a:xfrm flipH="1">
                        <a:off x="6091" y="12195"/>
                        <a:ext cx="88" cy="194"/>
                      </a:xfrm>
                      <a:prstGeom prst="triangle">
                        <a:avLst>
                          <a:gd name="adj" fmla="val 50000"/>
                        </a:avLst>
                      </a:prstGeom>
                      <a:solidFill>
                        <a:srgbClr val="993300"/>
                      </a:solidFill>
                      <a:ln w="9525">
                        <a:solidFill>
                          <a:srgbClr val="000000"/>
                        </a:solidFill>
                        <a:miter lim="800000"/>
                      </a:ln>
                    </p:spPr>
                    <p:txBody>
                      <a:bodyPr/>
                      <a:lstStyle/>
                      <a:p>
                        <a:endParaRPr lang="zh-CN" altLang="en-US" sz="2400" b="1"/>
                      </a:p>
                    </p:txBody>
                  </p:sp>
                  <p:sp>
                    <p:nvSpPr>
                      <p:cNvPr id="728112" name="Line 48"/>
                      <p:cNvSpPr>
                        <a:spLocks noChangeShapeType="1"/>
                      </p:cNvSpPr>
                      <p:nvPr/>
                    </p:nvSpPr>
                    <p:spPr bwMode="auto">
                      <a:xfrm flipH="1">
                        <a:off x="6133" y="12339"/>
                        <a:ext cx="0" cy="411"/>
                      </a:xfrm>
                      <a:prstGeom prst="line">
                        <a:avLst/>
                      </a:prstGeom>
                      <a:noFill/>
                      <a:ln w="9525">
                        <a:solidFill>
                          <a:srgbClr val="000000"/>
                        </a:solidFill>
                        <a:round/>
                      </a:ln>
                    </p:spPr>
                    <p:txBody>
                      <a:bodyPr/>
                      <a:lstStyle/>
                      <a:p>
                        <a:endParaRPr lang="zh-CN" altLang="en-US" sz="2400" b="1"/>
                      </a:p>
                    </p:txBody>
                  </p:sp>
                </p:grpSp>
              </p:grpSp>
            </p:grpSp>
            <p:grpSp>
              <p:nvGrpSpPr>
                <p:cNvPr id="20" name="Group 49"/>
                <p:cNvGrpSpPr/>
                <p:nvPr/>
              </p:nvGrpSpPr>
              <p:grpSpPr bwMode="auto">
                <a:xfrm>
                  <a:off x="6673" y="6951"/>
                  <a:ext cx="676" cy="540"/>
                  <a:chOff x="6673" y="6951"/>
                  <a:chExt cx="676" cy="540"/>
                </a:xfrm>
              </p:grpSpPr>
              <p:grpSp>
                <p:nvGrpSpPr>
                  <p:cNvPr id="21" name="Group 50"/>
                  <p:cNvGrpSpPr/>
                  <p:nvPr/>
                </p:nvGrpSpPr>
                <p:grpSpPr bwMode="auto">
                  <a:xfrm>
                    <a:off x="6899" y="6996"/>
                    <a:ext cx="450" cy="390"/>
                    <a:chOff x="7079" y="6966"/>
                    <a:chExt cx="450" cy="390"/>
                  </a:xfrm>
                </p:grpSpPr>
                <p:grpSp>
                  <p:nvGrpSpPr>
                    <p:cNvPr id="22" name="Group 51"/>
                    <p:cNvGrpSpPr/>
                    <p:nvPr/>
                  </p:nvGrpSpPr>
                  <p:grpSpPr bwMode="auto">
                    <a:xfrm rot="19580844" flipV="1">
                      <a:off x="7171" y="7101"/>
                      <a:ext cx="56" cy="210"/>
                      <a:chOff x="6091" y="12195"/>
                      <a:chExt cx="88" cy="555"/>
                    </a:xfrm>
                  </p:grpSpPr>
                  <p:sp>
                    <p:nvSpPr>
                      <p:cNvPr id="728116" name="AutoShape 52"/>
                      <p:cNvSpPr>
                        <a:spLocks noChangeArrowheads="1"/>
                      </p:cNvSpPr>
                      <p:nvPr/>
                    </p:nvSpPr>
                    <p:spPr bwMode="auto">
                      <a:xfrm flipH="1">
                        <a:off x="6091" y="12195"/>
                        <a:ext cx="88" cy="194"/>
                      </a:xfrm>
                      <a:prstGeom prst="triangle">
                        <a:avLst>
                          <a:gd name="adj" fmla="val 50000"/>
                        </a:avLst>
                      </a:prstGeom>
                      <a:solidFill>
                        <a:srgbClr val="993300"/>
                      </a:solidFill>
                      <a:ln w="9525">
                        <a:solidFill>
                          <a:srgbClr val="000000"/>
                        </a:solidFill>
                        <a:miter lim="800000"/>
                      </a:ln>
                    </p:spPr>
                    <p:txBody>
                      <a:bodyPr/>
                      <a:lstStyle/>
                      <a:p>
                        <a:endParaRPr lang="zh-CN" altLang="en-US" sz="2400" b="1"/>
                      </a:p>
                    </p:txBody>
                  </p:sp>
                  <p:sp>
                    <p:nvSpPr>
                      <p:cNvPr id="728117" name="Line 53"/>
                      <p:cNvSpPr>
                        <a:spLocks noChangeShapeType="1"/>
                      </p:cNvSpPr>
                      <p:nvPr/>
                    </p:nvSpPr>
                    <p:spPr bwMode="auto">
                      <a:xfrm flipH="1">
                        <a:off x="6133" y="12339"/>
                        <a:ext cx="0" cy="411"/>
                      </a:xfrm>
                      <a:prstGeom prst="line">
                        <a:avLst/>
                      </a:prstGeom>
                      <a:noFill/>
                      <a:ln w="9525">
                        <a:solidFill>
                          <a:srgbClr val="000000"/>
                        </a:solidFill>
                        <a:round/>
                      </a:ln>
                    </p:spPr>
                    <p:txBody>
                      <a:bodyPr/>
                      <a:lstStyle/>
                      <a:p>
                        <a:endParaRPr lang="zh-CN" altLang="en-US" sz="2400" b="1"/>
                      </a:p>
                    </p:txBody>
                  </p:sp>
                </p:grpSp>
                <p:sp>
                  <p:nvSpPr>
                    <p:cNvPr id="728118" name="Rectangle 54"/>
                    <p:cNvSpPr>
                      <a:spLocks noChangeArrowheads="1"/>
                    </p:cNvSpPr>
                    <p:nvPr/>
                  </p:nvSpPr>
                  <p:spPr bwMode="auto">
                    <a:xfrm>
                      <a:off x="7079" y="6966"/>
                      <a:ext cx="450" cy="390"/>
                    </a:xfrm>
                    <a:prstGeom prst="rect">
                      <a:avLst/>
                    </a:prstGeom>
                    <a:noFill/>
                    <a:ln w="9525">
                      <a:noFill/>
                      <a:miter lim="800000"/>
                    </a:ln>
                  </p:spPr>
                  <p:txBody>
                    <a:bodyPr lIns="36000" tIns="36000" rIns="36000" bIns="36000"/>
                    <a:lstStyle/>
                    <a:p>
                      <a:pPr algn="just">
                        <a:lnSpc>
                          <a:spcPct val="80000"/>
                        </a:lnSpc>
                      </a:pPr>
                      <a:r>
                        <a:rPr lang="en-US" altLang="zh-CN" sz="2400" b="1">
                          <a:latin typeface="宋体" panose="02010600030101010101" pitchFamily="2" charset="-122"/>
                        </a:rPr>
                        <a:t>2      </a:t>
                      </a:r>
                      <a:endParaRPr lang="en-US" altLang="zh-CN" sz="2400" b="1"/>
                    </a:p>
                  </p:txBody>
                </p:sp>
              </p:grpSp>
              <p:sp>
                <p:nvSpPr>
                  <p:cNvPr id="728119" name="Line 55"/>
                  <p:cNvSpPr>
                    <a:spLocks noChangeShapeType="1"/>
                  </p:cNvSpPr>
                  <p:nvPr/>
                </p:nvSpPr>
                <p:spPr bwMode="auto">
                  <a:xfrm>
                    <a:off x="6673" y="6951"/>
                    <a:ext cx="406" cy="540"/>
                  </a:xfrm>
                  <a:prstGeom prst="line">
                    <a:avLst/>
                  </a:prstGeom>
                  <a:noFill/>
                  <a:ln w="9525">
                    <a:solidFill>
                      <a:srgbClr val="000000"/>
                    </a:solidFill>
                    <a:round/>
                  </a:ln>
                </p:spPr>
                <p:txBody>
                  <a:bodyPr/>
                  <a:lstStyle/>
                  <a:p>
                    <a:endParaRPr lang="zh-CN" altLang="en-US" sz="2400" b="1"/>
                  </a:p>
                </p:txBody>
              </p:sp>
            </p:grpSp>
            <p:grpSp>
              <p:nvGrpSpPr>
                <p:cNvPr id="23" name="Group 56"/>
                <p:cNvGrpSpPr/>
                <p:nvPr/>
              </p:nvGrpSpPr>
              <p:grpSpPr bwMode="auto">
                <a:xfrm>
                  <a:off x="5565" y="7488"/>
                  <a:ext cx="1976" cy="1326"/>
                  <a:chOff x="5565" y="7488"/>
                  <a:chExt cx="1976" cy="1326"/>
                </a:xfrm>
              </p:grpSpPr>
              <p:sp>
                <p:nvSpPr>
                  <p:cNvPr id="728121" name="Rectangle 57"/>
                  <p:cNvSpPr>
                    <a:spLocks noChangeArrowheads="1"/>
                  </p:cNvSpPr>
                  <p:nvPr/>
                </p:nvSpPr>
                <p:spPr bwMode="auto">
                  <a:xfrm>
                    <a:off x="5565" y="7488"/>
                    <a:ext cx="930" cy="486"/>
                  </a:xfrm>
                  <a:prstGeom prst="rect">
                    <a:avLst/>
                  </a:prstGeom>
                  <a:noFill/>
                  <a:ln w="9525">
                    <a:solidFill>
                      <a:srgbClr val="000000"/>
                    </a:solidFill>
                    <a:miter lim="800000"/>
                  </a:ln>
                </p:spPr>
                <p:txBody>
                  <a:bodyPr lIns="18000" tIns="36000" rIns="18000" bIns="36000"/>
                  <a:lstStyle/>
                  <a:p>
                    <a:pPr algn="ctr">
                      <a:lnSpc>
                        <a:spcPct val="80000"/>
                      </a:lnSpc>
                    </a:pPr>
                    <a:r>
                      <a:rPr lang="zh-CN" altLang="en-US" sz="2400" b="1" dirty="0">
                        <a:latin typeface="Times New Roman" panose="02020603050405020304" pitchFamily="18" charset="0"/>
                      </a:rPr>
                      <a:t>读入并检查成绩清单</a:t>
                    </a:r>
                    <a:endParaRPr lang="zh-CN" altLang="en-US" sz="2400" b="1" dirty="0"/>
                  </a:p>
                </p:txBody>
              </p:sp>
              <p:grpSp>
                <p:nvGrpSpPr>
                  <p:cNvPr id="24" name="Group 58"/>
                  <p:cNvGrpSpPr/>
                  <p:nvPr/>
                </p:nvGrpSpPr>
                <p:grpSpPr bwMode="auto">
                  <a:xfrm>
                    <a:off x="6595" y="7488"/>
                    <a:ext cx="946" cy="1326"/>
                    <a:chOff x="3821" y="6948"/>
                    <a:chExt cx="946" cy="1326"/>
                  </a:xfrm>
                </p:grpSpPr>
                <p:sp>
                  <p:nvSpPr>
                    <p:cNvPr id="728123" name="Rectangle 59"/>
                    <p:cNvSpPr>
                      <a:spLocks noChangeArrowheads="1"/>
                    </p:cNvSpPr>
                    <p:nvPr/>
                  </p:nvSpPr>
                  <p:spPr bwMode="auto">
                    <a:xfrm>
                      <a:off x="3837" y="6948"/>
                      <a:ext cx="930" cy="486"/>
                    </a:xfrm>
                    <a:prstGeom prst="rect">
                      <a:avLst/>
                    </a:prstGeom>
                    <a:noFill/>
                    <a:ln w="9525">
                      <a:solidFill>
                        <a:srgbClr val="000000"/>
                      </a:solidFill>
                      <a:miter lim="800000"/>
                    </a:ln>
                  </p:spPr>
                  <p:txBody>
                    <a:bodyPr lIns="18000" tIns="36000" rIns="18000" bIns="36000"/>
                    <a:lstStyle/>
                    <a:p>
                      <a:pPr algn="ctr">
                        <a:lnSpc>
                          <a:spcPct val="80000"/>
                        </a:lnSpc>
                      </a:pPr>
                      <a:r>
                        <a:rPr lang="zh-CN" altLang="en-US" sz="2400" b="1">
                          <a:latin typeface="Times New Roman" panose="02020603050405020304" pitchFamily="18" charset="0"/>
                        </a:rPr>
                        <a:t>审定</a:t>
                      </a:r>
                      <a:endParaRPr lang="zh-CN" altLang="en-US" sz="2400" b="1">
                        <a:latin typeface="Times New Roman" panose="02020603050405020304" pitchFamily="18" charset="0"/>
                      </a:endParaRPr>
                    </a:p>
                    <a:p>
                      <a:pPr algn="ctr">
                        <a:lnSpc>
                          <a:spcPct val="80000"/>
                        </a:lnSpc>
                      </a:pPr>
                      <a:r>
                        <a:rPr lang="zh-CN" altLang="en-US" sz="2400" b="1">
                          <a:latin typeface="Times New Roman" panose="02020603050405020304" pitchFamily="18" charset="0"/>
                        </a:rPr>
                        <a:t>合格者</a:t>
                      </a:r>
                      <a:endParaRPr lang="zh-CN" altLang="en-US" sz="2400" b="1"/>
                    </a:p>
                  </p:txBody>
                </p:sp>
                <p:grpSp>
                  <p:nvGrpSpPr>
                    <p:cNvPr id="25" name="Group 60"/>
                    <p:cNvGrpSpPr/>
                    <p:nvPr/>
                  </p:nvGrpSpPr>
                  <p:grpSpPr bwMode="auto">
                    <a:xfrm>
                      <a:off x="3821" y="7431"/>
                      <a:ext cx="930" cy="843"/>
                      <a:chOff x="3373" y="6960"/>
                      <a:chExt cx="930" cy="843"/>
                    </a:xfrm>
                  </p:grpSpPr>
                  <p:sp>
                    <p:nvSpPr>
                      <p:cNvPr id="728125" name="Line 61"/>
                      <p:cNvSpPr>
                        <a:spLocks noChangeShapeType="1"/>
                      </p:cNvSpPr>
                      <p:nvPr/>
                    </p:nvSpPr>
                    <p:spPr bwMode="auto">
                      <a:xfrm>
                        <a:off x="3841" y="6960"/>
                        <a:ext cx="0" cy="345"/>
                      </a:xfrm>
                      <a:prstGeom prst="line">
                        <a:avLst/>
                      </a:prstGeom>
                      <a:noFill/>
                      <a:ln w="9525">
                        <a:solidFill>
                          <a:srgbClr val="000000"/>
                        </a:solidFill>
                        <a:round/>
                      </a:ln>
                    </p:spPr>
                    <p:txBody>
                      <a:bodyPr/>
                      <a:lstStyle/>
                      <a:p>
                        <a:endParaRPr lang="zh-CN" altLang="en-US" sz="2400" b="1"/>
                      </a:p>
                    </p:txBody>
                  </p:sp>
                  <p:sp>
                    <p:nvSpPr>
                      <p:cNvPr id="728126" name="Rectangle 62"/>
                      <p:cNvSpPr>
                        <a:spLocks noChangeArrowheads="1"/>
                      </p:cNvSpPr>
                      <p:nvPr/>
                    </p:nvSpPr>
                    <p:spPr bwMode="auto">
                      <a:xfrm>
                        <a:off x="3373" y="7317"/>
                        <a:ext cx="930" cy="486"/>
                      </a:xfrm>
                      <a:prstGeom prst="rect">
                        <a:avLst/>
                      </a:prstGeom>
                      <a:noFill/>
                      <a:ln w="9525">
                        <a:solidFill>
                          <a:srgbClr val="000000"/>
                        </a:solidFill>
                        <a:miter lim="800000"/>
                      </a:ln>
                    </p:spPr>
                    <p:txBody>
                      <a:bodyPr lIns="18000" tIns="36000" rIns="18000" bIns="36000"/>
                      <a:lstStyle/>
                      <a:p>
                        <a:pPr algn="ctr">
                          <a:lnSpc>
                            <a:spcPct val="80000"/>
                          </a:lnSpc>
                        </a:pPr>
                        <a:r>
                          <a:rPr lang="zh-CN" altLang="en-US" sz="2400" b="1">
                            <a:latin typeface="Times New Roman" panose="02020603050405020304" pitchFamily="18" charset="0"/>
                          </a:rPr>
                          <a:t>产生并打印通知单</a:t>
                        </a:r>
                        <a:endParaRPr lang="zh-CN" altLang="en-US" sz="2400" b="1"/>
                      </a:p>
                    </p:txBody>
                  </p:sp>
                </p:grpSp>
                <p:grpSp>
                  <p:nvGrpSpPr>
                    <p:cNvPr id="26" name="Group 63"/>
                    <p:cNvGrpSpPr/>
                    <p:nvPr/>
                  </p:nvGrpSpPr>
                  <p:grpSpPr bwMode="auto">
                    <a:xfrm>
                      <a:off x="3989" y="7401"/>
                      <a:ext cx="736" cy="390"/>
                      <a:chOff x="3927" y="7416"/>
                      <a:chExt cx="736" cy="390"/>
                    </a:xfrm>
                  </p:grpSpPr>
                  <p:sp>
                    <p:nvSpPr>
                      <p:cNvPr id="728128" name="Rectangle 64"/>
                      <p:cNvSpPr>
                        <a:spLocks noChangeArrowheads="1"/>
                      </p:cNvSpPr>
                      <p:nvPr/>
                    </p:nvSpPr>
                    <p:spPr bwMode="auto">
                      <a:xfrm>
                        <a:off x="3927" y="7416"/>
                        <a:ext cx="736" cy="390"/>
                      </a:xfrm>
                      <a:prstGeom prst="rect">
                        <a:avLst/>
                      </a:prstGeom>
                      <a:noFill/>
                      <a:ln w="9525">
                        <a:noFill/>
                        <a:miter lim="800000"/>
                      </a:ln>
                    </p:spPr>
                    <p:txBody>
                      <a:bodyPr lIns="36000" tIns="36000" rIns="36000" bIns="36000"/>
                      <a:lstStyle/>
                      <a:p>
                        <a:pPr algn="just">
                          <a:lnSpc>
                            <a:spcPct val="80000"/>
                          </a:lnSpc>
                        </a:pPr>
                        <a:r>
                          <a:rPr lang="en-US" altLang="zh-CN" sz="2400" b="1">
                            <a:latin typeface="宋体" panose="02010600030101010101" pitchFamily="2" charset="-122"/>
                          </a:rPr>
                          <a:t>4 </a:t>
                        </a:r>
                        <a:endParaRPr lang="en-US" altLang="zh-CN" sz="2400" b="1"/>
                      </a:p>
                    </p:txBody>
                  </p:sp>
                  <p:grpSp>
                    <p:nvGrpSpPr>
                      <p:cNvPr id="27" name="Group 65"/>
                      <p:cNvGrpSpPr/>
                      <p:nvPr/>
                    </p:nvGrpSpPr>
                    <p:grpSpPr bwMode="auto">
                      <a:xfrm flipV="1">
                        <a:off x="4097" y="7521"/>
                        <a:ext cx="56" cy="210"/>
                        <a:chOff x="6091" y="12195"/>
                        <a:chExt cx="88" cy="555"/>
                      </a:xfrm>
                    </p:grpSpPr>
                    <p:sp>
                      <p:nvSpPr>
                        <p:cNvPr id="728130" name="AutoShape 66"/>
                        <p:cNvSpPr>
                          <a:spLocks noChangeArrowheads="1"/>
                        </p:cNvSpPr>
                        <p:nvPr/>
                      </p:nvSpPr>
                      <p:spPr bwMode="auto">
                        <a:xfrm flipH="1">
                          <a:off x="6091" y="12195"/>
                          <a:ext cx="88" cy="194"/>
                        </a:xfrm>
                        <a:prstGeom prst="triangle">
                          <a:avLst>
                            <a:gd name="adj" fmla="val 50000"/>
                          </a:avLst>
                        </a:prstGeom>
                        <a:solidFill>
                          <a:srgbClr val="993300"/>
                        </a:solidFill>
                        <a:ln w="9525">
                          <a:solidFill>
                            <a:srgbClr val="000000"/>
                          </a:solidFill>
                          <a:miter lim="800000"/>
                        </a:ln>
                      </p:spPr>
                      <p:txBody>
                        <a:bodyPr/>
                        <a:lstStyle/>
                        <a:p>
                          <a:endParaRPr lang="zh-CN" altLang="en-US" sz="2400" b="1"/>
                        </a:p>
                      </p:txBody>
                    </p:sp>
                    <p:sp>
                      <p:nvSpPr>
                        <p:cNvPr id="728131" name="Line 67"/>
                        <p:cNvSpPr>
                          <a:spLocks noChangeShapeType="1"/>
                        </p:cNvSpPr>
                        <p:nvPr/>
                      </p:nvSpPr>
                      <p:spPr bwMode="auto">
                        <a:xfrm flipH="1">
                          <a:off x="6133" y="12339"/>
                          <a:ext cx="0" cy="411"/>
                        </a:xfrm>
                        <a:prstGeom prst="line">
                          <a:avLst/>
                        </a:prstGeom>
                        <a:noFill/>
                        <a:ln w="9525">
                          <a:solidFill>
                            <a:srgbClr val="000000"/>
                          </a:solidFill>
                          <a:round/>
                        </a:ln>
                      </p:spPr>
                      <p:txBody>
                        <a:bodyPr/>
                        <a:lstStyle/>
                        <a:p>
                          <a:endParaRPr lang="zh-CN" altLang="en-US" sz="2400" b="1"/>
                        </a:p>
                      </p:txBody>
                    </p:sp>
                  </p:grpSp>
                </p:grpSp>
              </p:grpSp>
            </p:grpSp>
          </p:grpSp>
          <p:grpSp>
            <p:nvGrpSpPr>
              <p:cNvPr id="28" name="Group 68"/>
              <p:cNvGrpSpPr/>
              <p:nvPr/>
            </p:nvGrpSpPr>
            <p:grpSpPr bwMode="auto">
              <a:xfrm>
                <a:off x="7647" y="6438"/>
                <a:ext cx="1984" cy="1326"/>
                <a:chOff x="7647" y="7488"/>
                <a:chExt cx="1984" cy="1326"/>
              </a:xfrm>
            </p:grpSpPr>
            <p:sp>
              <p:nvSpPr>
                <p:cNvPr id="728133" name="Rectangle 69"/>
                <p:cNvSpPr>
                  <a:spLocks noChangeArrowheads="1"/>
                </p:cNvSpPr>
                <p:nvPr/>
              </p:nvSpPr>
              <p:spPr bwMode="auto">
                <a:xfrm>
                  <a:off x="8701" y="8328"/>
                  <a:ext cx="930" cy="486"/>
                </a:xfrm>
                <a:prstGeom prst="rect">
                  <a:avLst/>
                </a:prstGeom>
                <a:noFill/>
                <a:ln w="9525">
                  <a:solidFill>
                    <a:srgbClr val="000000"/>
                  </a:solidFill>
                  <a:miter lim="800000"/>
                </a:ln>
              </p:spPr>
              <p:txBody>
                <a:bodyPr lIns="18000" tIns="36000" rIns="18000" bIns="36000"/>
                <a:lstStyle/>
                <a:p>
                  <a:pPr algn="ctr">
                    <a:lnSpc>
                      <a:spcPct val="80000"/>
                    </a:lnSpc>
                  </a:pPr>
                  <a:r>
                    <a:rPr lang="zh-CN" altLang="en-US" sz="2400" b="1">
                      <a:latin typeface="Times New Roman" panose="02020603050405020304" pitchFamily="18" charset="0"/>
                    </a:rPr>
                    <a:t>打印分类统计表</a:t>
                  </a:r>
                  <a:endParaRPr lang="zh-CN" altLang="en-US" sz="2400" b="1"/>
                </a:p>
              </p:txBody>
            </p:sp>
            <p:sp>
              <p:nvSpPr>
                <p:cNvPr id="728134" name="Rectangle 70"/>
                <p:cNvSpPr>
                  <a:spLocks noChangeArrowheads="1"/>
                </p:cNvSpPr>
                <p:nvPr/>
              </p:nvSpPr>
              <p:spPr bwMode="auto">
                <a:xfrm>
                  <a:off x="7651" y="8328"/>
                  <a:ext cx="930" cy="486"/>
                </a:xfrm>
                <a:prstGeom prst="rect">
                  <a:avLst/>
                </a:prstGeom>
                <a:noFill/>
                <a:ln w="9525">
                  <a:solidFill>
                    <a:srgbClr val="000000"/>
                  </a:solidFill>
                  <a:miter lim="800000"/>
                </a:ln>
              </p:spPr>
              <p:txBody>
                <a:bodyPr lIns="18000" tIns="36000" rIns="18000" bIns="36000"/>
                <a:lstStyle/>
                <a:p>
                  <a:pPr algn="ctr">
                    <a:lnSpc>
                      <a:spcPct val="80000"/>
                    </a:lnSpc>
                  </a:pPr>
                  <a:r>
                    <a:rPr lang="zh-CN" altLang="en-US" sz="2400" b="1" dirty="0">
                      <a:latin typeface="Times New Roman" panose="02020603050405020304" pitchFamily="18" charset="0"/>
                    </a:rPr>
                    <a:t>打印难度分析表</a:t>
                  </a:r>
                  <a:endParaRPr lang="zh-CN" altLang="en-US" sz="2400" b="1" dirty="0"/>
                </a:p>
              </p:txBody>
            </p:sp>
            <p:sp>
              <p:nvSpPr>
                <p:cNvPr id="728135" name="Rectangle 71"/>
                <p:cNvSpPr>
                  <a:spLocks noChangeArrowheads="1"/>
                </p:cNvSpPr>
                <p:nvPr/>
              </p:nvSpPr>
              <p:spPr bwMode="auto">
                <a:xfrm>
                  <a:off x="7647" y="7488"/>
                  <a:ext cx="930" cy="486"/>
                </a:xfrm>
                <a:prstGeom prst="rect">
                  <a:avLst/>
                </a:prstGeom>
                <a:noFill/>
                <a:ln w="9525">
                  <a:solidFill>
                    <a:srgbClr val="000000"/>
                  </a:solidFill>
                  <a:miter lim="800000"/>
                </a:ln>
              </p:spPr>
              <p:txBody>
                <a:bodyPr lIns="18000" tIns="36000" rIns="18000" bIns="36000"/>
                <a:lstStyle/>
                <a:p>
                  <a:pPr algn="ctr">
                    <a:lnSpc>
                      <a:spcPct val="80000"/>
                    </a:lnSpc>
                  </a:pPr>
                  <a:r>
                    <a:rPr lang="zh-CN" altLang="en-US" sz="2400" b="1">
                      <a:latin typeface="Times New Roman" panose="02020603050405020304" pitchFamily="18" charset="0"/>
                    </a:rPr>
                    <a:t>分析</a:t>
                  </a:r>
                  <a:endParaRPr lang="zh-CN" altLang="en-US" sz="2400" b="1">
                    <a:latin typeface="Times New Roman" panose="02020603050405020304" pitchFamily="18" charset="0"/>
                  </a:endParaRPr>
                </a:p>
                <a:p>
                  <a:pPr algn="ctr">
                    <a:lnSpc>
                      <a:spcPct val="80000"/>
                    </a:lnSpc>
                  </a:pPr>
                  <a:r>
                    <a:rPr lang="zh-CN" altLang="en-US" sz="2400" b="1">
                      <a:latin typeface="Times New Roman" panose="02020603050405020304" pitchFamily="18" charset="0"/>
                    </a:rPr>
                    <a:t>试题难度</a:t>
                  </a:r>
                  <a:endParaRPr lang="zh-CN" altLang="en-US" sz="2400" b="1"/>
                </a:p>
              </p:txBody>
            </p:sp>
            <p:sp>
              <p:nvSpPr>
                <p:cNvPr id="728136" name="Rectangle 72"/>
                <p:cNvSpPr>
                  <a:spLocks noChangeArrowheads="1"/>
                </p:cNvSpPr>
                <p:nvPr/>
              </p:nvSpPr>
              <p:spPr bwMode="auto">
                <a:xfrm>
                  <a:off x="8695" y="7488"/>
                  <a:ext cx="930" cy="486"/>
                </a:xfrm>
                <a:prstGeom prst="rect">
                  <a:avLst/>
                </a:prstGeom>
                <a:noFill/>
                <a:ln w="9525">
                  <a:solidFill>
                    <a:srgbClr val="000000"/>
                  </a:solidFill>
                  <a:miter lim="800000"/>
                </a:ln>
              </p:spPr>
              <p:txBody>
                <a:bodyPr lIns="18000" tIns="36000" rIns="18000" bIns="36000"/>
                <a:lstStyle/>
                <a:p>
                  <a:pPr algn="ctr">
                    <a:lnSpc>
                      <a:spcPct val="80000"/>
                    </a:lnSpc>
                  </a:pPr>
                  <a:r>
                    <a:rPr lang="zh-CN" altLang="en-US" sz="2400" b="1">
                      <a:latin typeface="Times New Roman" panose="02020603050405020304" pitchFamily="18" charset="0"/>
                    </a:rPr>
                    <a:t>分类</a:t>
                  </a:r>
                  <a:endParaRPr lang="zh-CN" altLang="en-US" sz="2400" b="1">
                    <a:latin typeface="Times New Roman" panose="02020603050405020304" pitchFamily="18" charset="0"/>
                  </a:endParaRPr>
                </a:p>
                <a:p>
                  <a:pPr algn="ctr">
                    <a:lnSpc>
                      <a:spcPct val="80000"/>
                    </a:lnSpc>
                  </a:pPr>
                  <a:r>
                    <a:rPr lang="zh-CN" altLang="en-US" sz="2400" b="1">
                      <a:latin typeface="Times New Roman" panose="02020603050405020304" pitchFamily="18" charset="0"/>
                    </a:rPr>
                    <a:t>统计成绩</a:t>
                  </a:r>
                  <a:endParaRPr lang="zh-CN" altLang="en-US" sz="2400" b="1"/>
                </a:p>
              </p:txBody>
            </p:sp>
            <p:grpSp>
              <p:nvGrpSpPr>
                <p:cNvPr id="29" name="Group 73"/>
                <p:cNvGrpSpPr/>
                <p:nvPr/>
              </p:nvGrpSpPr>
              <p:grpSpPr bwMode="auto">
                <a:xfrm>
                  <a:off x="8115" y="7956"/>
                  <a:ext cx="374" cy="390"/>
                  <a:chOff x="5115" y="10686"/>
                  <a:chExt cx="374" cy="390"/>
                </a:xfrm>
              </p:grpSpPr>
              <p:grpSp>
                <p:nvGrpSpPr>
                  <p:cNvPr id="30" name="Group 74"/>
                  <p:cNvGrpSpPr/>
                  <p:nvPr/>
                </p:nvGrpSpPr>
                <p:grpSpPr bwMode="auto">
                  <a:xfrm>
                    <a:off x="5191" y="10686"/>
                    <a:ext cx="298" cy="390"/>
                    <a:chOff x="7111" y="9786"/>
                    <a:chExt cx="298" cy="390"/>
                  </a:xfrm>
                </p:grpSpPr>
                <p:sp>
                  <p:nvSpPr>
                    <p:cNvPr id="728139" name="Rectangle 75"/>
                    <p:cNvSpPr>
                      <a:spLocks noChangeArrowheads="1"/>
                    </p:cNvSpPr>
                    <p:nvPr/>
                  </p:nvSpPr>
                  <p:spPr bwMode="auto">
                    <a:xfrm>
                      <a:off x="7167" y="9786"/>
                      <a:ext cx="242" cy="390"/>
                    </a:xfrm>
                    <a:prstGeom prst="rect">
                      <a:avLst/>
                    </a:prstGeom>
                    <a:noFill/>
                    <a:ln w="9525">
                      <a:noFill/>
                      <a:miter lim="800000"/>
                    </a:ln>
                  </p:spPr>
                  <p:txBody>
                    <a:bodyPr lIns="36000" tIns="36000" rIns="36000" bIns="36000"/>
                    <a:lstStyle/>
                    <a:p>
                      <a:pPr algn="just">
                        <a:lnSpc>
                          <a:spcPct val="80000"/>
                        </a:lnSpc>
                      </a:pPr>
                      <a:r>
                        <a:rPr lang="en-US" altLang="zh-CN" sz="2400" b="1">
                          <a:latin typeface="宋体" panose="02010600030101010101" pitchFamily="2" charset="-122"/>
                        </a:rPr>
                        <a:t>6</a:t>
                      </a:r>
                      <a:endParaRPr lang="en-US" altLang="zh-CN" sz="2400" b="1"/>
                    </a:p>
                  </p:txBody>
                </p:sp>
                <p:grpSp>
                  <p:nvGrpSpPr>
                    <p:cNvPr id="31" name="Group 76"/>
                    <p:cNvGrpSpPr/>
                    <p:nvPr/>
                  </p:nvGrpSpPr>
                  <p:grpSpPr bwMode="auto">
                    <a:xfrm rot="-10800000">
                      <a:off x="7111" y="9876"/>
                      <a:ext cx="56" cy="210"/>
                      <a:chOff x="6091" y="12195"/>
                      <a:chExt cx="88" cy="555"/>
                    </a:xfrm>
                  </p:grpSpPr>
                  <p:sp>
                    <p:nvSpPr>
                      <p:cNvPr id="728141" name="AutoShape 77"/>
                      <p:cNvSpPr>
                        <a:spLocks noChangeArrowheads="1"/>
                      </p:cNvSpPr>
                      <p:nvPr/>
                    </p:nvSpPr>
                    <p:spPr bwMode="auto">
                      <a:xfrm flipH="1">
                        <a:off x="6091" y="12195"/>
                        <a:ext cx="88" cy="194"/>
                      </a:xfrm>
                      <a:prstGeom prst="triangle">
                        <a:avLst>
                          <a:gd name="adj" fmla="val 50000"/>
                        </a:avLst>
                      </a:prstGeom>
                      <a:solidFill>
                        <a:srgbClr val="993300"/>
                      </a:solidFill>
                      <a:ln w="9525">
                        <a:solidFill>
                          <a:srgbClr val="000000"/>
                        </a:solidFill>
                        <a:miter lim="800000"/>
                      </a:ln>
                    </p:spPr>
                    <p:txBody>
                      <a:bodyPr/>
                      <a:lstStyle/>
                      <a:p>
                        <a:endParaRPr lang="zh-CN" altLang="en-US" sz="2400" b="1"/>
                      </a:p>
                    </p:txBody>
                  </p:sp>
                  <p:sp>
                    <p:nvSpPr>
                      <p:cNvPr id="728142" name="Line 78"/>
                      <p:cNvSpPr>
                        <a:spLocks noChangeShapeType="1"/>
                      </p:cNvSpPr>
                      <p:nvPr/>
                    </p:nvSpPr>
                    <p:spPr bwMode="auto">
                      <a:xfrm flipH="1">
                        <a:off x="6133" y="12339"/>
                        <a:ext cx="0" cy="411"/>
                      </a:xfrm>
                      <a:prstGeom prst="line">
                        <a:avLst/>
                      </a:prstGeom>
                      <a:noFill/>
                      <a:ln w="9525">
                        <a:solidFill>
                          <a:srgbClr val="000000"/>
                        </a:solidFill>
                        <a:round/>
                      </a:ln>
                    </p:spPr>
                    <p:txBody>
                      <a:bodyPr/>
                      <a:lstStyle/>
                      <a:p>
                        <a:endParaRPr lang="zh-CN" altLang="en-US" sz="2400" b="1"/>
                      </a:p>
                    </p:txBody>
                  </p:sp>
                </p:grpSp>
              </p:grpSp>
              <p:sp>
                <p:nvSpPr>
                  <p:cNvPr id="728143" name="Line 79"/>
                  <p:cNvSpPr>
                    <a:spLocks noChangeShapeType="1"/>
                  </p:cNvSpPr>
                  <p:nvPr/>
                </p:nvSpPr>
                <p:spPr bwMode="auto">
                  <a:xfrm>
                    <a:off x="5115" y="10710"/>
                    <a:ext cx="0" cy="345"/>
                  </a:xfrm>
                  <a:prstGeom prst="line">
                    <a:avLst/>
                  </a:prstGeom>
                  <a:noFill/>
                  <a:ln w="9525">
                    <a:solidFill>
                      <a:srgbClr val="000000"/>
                    </a:solidFill>
                    <a:round/>
                  </a:ln>
                </p:spPr>
                <p:txBody>
                  <a:bodyPr/>
                  <a:lstStyle/>
                  <a:p>
                    <a:endParaRPr lang="zh-CN" altLang="en-US" sz="2400" b="1"/>
                  </a:p>
                </p:txBody>
              </p:sp>
            </p:grpSp>
            <p:grpSp>
              <p:nvGrpSpPr>
                <p:cNvPr id="728064" name="Group 80"/>
                <p:cNvGrpSpPr/>
                <p:nvPr/>
              </p:nvGrpSpPr>
              <p:grpSpPr bwMode="auto">
                <a:xfrm>
                  <a:off x="9135" y="7956"/>
                  <a:ext cx="344" cy="390"/>
                  <a:chOff x="6135" y="10686"/>
                  <a:chExt cx="344" cy="390"/>
                </a:xfrm>
              </p:grpSpPr>
              <p:grpSp>
                <p:nvGrpSpPr>
                  <p:cNvPr id="728065" name="Group 81"/>
                  <p:cNvGrpSpPr/>
                  <p:nvPr/>
                </p:nvGrpSpPr>
                <p:grpSpPr bwMode="auto">
                  <a:xfrm>
                    <a:off x="6181" y="10686"/>
                    <a:ext cx="298" cy="390"/>
                    <a:chOff x="7111" y="9786"/>
                    <a:chExt cx="298" cy="390"/>
                  </a:xfrm>
                </p:grpSpPr>
                <p:sp>
                  <p:nvSpPr>
                    <p:cNvPr id="728146" name="Rectangle 82"/>
                    <p:cNvSpPr>
                      <a:spLocks noChangeArrowheads="1"/>
                    </p:cNvSpPr>
                    <p:nvPr/>
                  </p:nvSpPr>
                  <p:spPr bwMode="auto">
                    <a:xfrm>
                      <a:off x="7167" y="9786"/>
                      <a:ext cx="242" cy="390"/>
                    </a:xfrm>
                    <a:prstGeom prst="rect">
                      <a:avLst/>
                    </a:prstGeom>
                    <a:noFill/>
                    <a:ln w="9525">
                      <a:noFill/>
                      <a:miter lim="800000"/>
                    </a:ln>
                  </p:spPr>
                  <p:txBody>
                    <a:bodyPr lIns="36000" tIns="36000" rIns="36000" bIns="36000"/>
                    <a:lstStyle/>
                    <a:p>
                      <a:pPr algn="just">
                        <a:lnSpc>
                          <a:spcPct val="80000"/>
                        </a:lnSpc>
                      </a:pPr>
                      <a:r>
                        <a:rPr lang="en-US" altLang="zh-CN" sz="2400" b="1">
                          <a:latin typeface="宋体" panose="02010600030101010101" pitchFamily="2" charset="-122"/>
                        </a:rPr>
                        <a:t>7</a:t>
                      </a:r>
                      <a:endParaRPr lang="en-US" altLang="zh-CN" sz="2400" b="1"/>
                    </a:p>
                  </p:txBody>
                </p:sp>
                <p:grpSp>
                  <p:nvGrpSpPr>
                    <p:cNvPr id="728068" name="Group 83"/>
                    <p:cNvGrpSpPr/>
                    <p:nvPr/>
                  </p:nvGrpSpPr>
                  <p:grpSpPr bwMode="auto">
                    <a:xfrm rot="-10800000">
                      <a:off x="7111" y="9876"/>
                      <a:ext cx="56" cy="210"/>
                      <a:chOff x="6091" y="12195"/>
                      <a:chExt cx="88" cy="555"/>
                    </a:xfrm>
                  </p:grpSpPr>
                  <p:sp>
                    <p:nvSpPr>
                      <p:cNvPr id="728148" name="AutoShape 84"/>
                      <p:cNvSpPr>
                        <a:spLocks noChangeArrowheads="1"/>
                      </p:cNvSpPr>
                      <p:nvPr/>
                    </p:nvSpPr>
                    <p:spPr bwMode="auto">
                      <a:xfrm flipH="1">
                        <a:off x="6091" y="12195"/>
                        <a:ext cx="88" cy="194"/>
                      </a:xfrm>
                      <a:prstGeom prst="triangle">
                        <a:avLst>
                          <a:gd name="adj" fmla="val 50000"/>
                        </a:avLst>
                      </a:prstGeom>
                      <a:solidFill>
                        <a:srgbClr val="993300"/>
                      </a:solidFill>
                      <a:ln w="9525">
                        <a:solidFill>
                          <a:srgbClr val="000000"/>
                        </a:solidFill>
                        <a:miter lim="800000"/>
                      </a:ln>
                    </p:spPr>
                    <p:txBody>
                      <a:bodyPr/>
                      <a:lstStyle/>
                      <a:p>
                        <a:endParaRPr lang="zh-CN" altLang="en-US" sz="2400" b="1"/>
                      </a:p>
                    </p:txBody>
                  </p:sp>
                  <p:sp>
                    <p:nvSpPr>
                      <p:cNvPr id="728149" name="Line 85"/>
                      <p:cNvSpPr>
                        <a:spLocks noChangeShapeType="1"/>
                      </p:cNvSpPr>
                      <p:nvPr/>
                    </p:nvSpPr>
                    <p:spPr bwMode="auto">
                      <a:xfrm flipH="1">
                        <a:off x="6133" y="12339"/>
                        <a:ext cx="0" cy="411"/>
                      </a:xfrm>
                      <a:prstGeom prst="line">
                        <a:avLst/>
                      </a:prstGeom>
                      <a:noFill/>
                      <a:ln w="9525">
                        <a:solidFill>
                          <a:srgbClr val="000000"/>
                        </a:solidFill>
                        <a:round/>
                      </a:ln>
                    </p:spPr>
                    <p:txBody>
                      <a:bodyPr/>
                      <a:lstStyle/>
                      <a:p>
                        <a:endParaRPr lang="zh-CN" altLang="en-US" sz="2400" b="1"/>
                      </a:p>
                    </p:txBody>
                  </p:sp>
                </p:grpSp>
              </p:grpSp>
              <p:sp>
                <p:nvSpPr>
                  <p:cNvPr id="728150" name="Line 86"/>
                  <p:cNvSpPr>
                    <a:spLocks noChangeShapeType="1"/>
                  </p:cNvSpPr>
                  <p:nvPr/>
                </p:nvSpPr>
                <p:spPr bwMode="auto">
                  <a:xfrm>
                    <a:off x="6135" y="10710"/>
                    <a:ext cx="0" cy="345"/>
                  </a:xfrm>
                  <a:prstGeom prst="line">
                    <a:avLst/>
                  </a:prstGeom>
                  <a:noFill/>
                  <a:ln w="9525">
                    <a:solidFill>
                      <a:srgbClr val="000000"/>
                    </a:solidFill>
                    <a:round/>
                  </a:ln>
                </p:spPr>
                <p:txBody>
                  <a:bodyPr/>
                  <a:lstStyle/>
                  <a:p>
                    <a:endParaRPr lang="zh-CN" altLang="en-US" sz="2400" b="1"/>
                  </a:p>
                </p:txBody>
              </p:sp>
            </p:grpSp>
          </p:grpSp>
          <p:sp>
            <p:nvSpPr>
              <p:cNvPr id="728151" name="Rectangle 87"/>
              <p:cNvSpPr>
                <a:spLocks noChangeArrowheads="1"/>
              </p:cNvSpPr>
              <p:nvPr/>
            </p:nvSpPr>
            <p:spPr bwMode="auto">
              <a:xfrm>
                <a:off x="5567" y="5535"/>
                <a:ext cx="930" cy="486"/>
              </a:xfrm>
              <a:prstGeom prst="rect">
                <a:avLst/>
              </a:prstGeom>
              <a:noFill/>
              <a:ln w="9525">
                <a:solidFill>
                  <a:srgbClr val="000000"/>
                </a:solidFill>
                <a:miter lim="800000"/>
              </a:ln>
            </p:spPr>
            <p:txBody>
              <a:bodyPr lIns="18000" tIns="36000" rIns="18000" bIns="36000"/>
              <a:lstStyle/>
              <a:p>
                <a:pPr algn="ctr">
                  <a:lnSpc>
                    <a:spcPct val="80000"/>
                  </a:lnSpc>
                </a:pPr>
                <a:r>
                  <a:rPr lang="zh-CN" altLang="en-US" sz="2400" b="1">
                    <a:latin typeface="Times New Roman" panose="02020603050405020304" pitchFamily="18" charset="0"/>
                  </a:rPr>
                  <a:t>考务</a:t>
                </a:r>
                <a:endParaRPr lang="zh-CN" altLang="en-US" sz="2400" b="1">
                  <a:latin typeface="Times New Roman" panose="02020603050405020304" pitchFamily="18" charset="0"/>
                </a:endParaRPr>
              </a:p>
              <a:p>
                <a:pPr algn="ctr">
                  <a:lnSpc>
                    <a:spcPct val="80000"/>
                  </a:lnSpc>
                </a:pPr>
                <a:r>
                  <a:rPr lang="zh-CN" altLang="en-US" sz="2400" b="1">
                    <a:latin typeface="Times New Roman" panose="02020603050405020304" pitchFamily="18" charset="0"/>
                  </a:rPr>
                  <a:t>处理系统</a:t>
                </a:r>
                <a:endParaRPr lang="zh-CN" altLang="en-US" sz="2400" b="1"/>
              </a:p>
            </p:txBody>
          </p:sp>
          <p:sp>
            <p:nvSpPr>
              <p:cNvPr id="728152" name="Line 88"/>
              <p:cNvSpPr>
                <a:spLocks noChangeShapeType="1"/>
              </p:cNvSpPr>
              <p:nvPr/>
            </p:nvSpPr>
            <p:spPr bwMode="auto">
              <a:xfrm flipH="1">
                <a:off x="3811" y="6015"/>
                <a:ext cx="1992" cy="420"/>
              </a:xfrm>
              <a:prstGeom prst="line">
                <a:avLst/>
              </a:prstGeom>
              <a:noFill/>
              <a:ln w="9525">
                <a:solidFill>
                  <a:srgbClr val="000000"/>
                </a:solidFill>
                <a:round/>
              </a:ln>
            </p:spPr>
            <p:txBody>
              <a:bodyPr/>
              <a:lstStyle/>
              <a:p>
                <a:endParaRPr lang="zh-CN" altLang="en-US" sz="2400" b="1"/>
              </a:p>
            </p:txBody>
          </p:sp>
          <p:sp>
            <p:nvSpPr>
              <p:cNvPr id="728153" name="Line 89"/>
              <p:cNvSpPr>
                <a:spLocks noChangeShapeType="1"/>
              </p:cNvSpPr>
              <p:nvPr/>
            </p:nvSpPr>
            <p:spPr bwMode="auto">
              <a:xfrm>
                <a:off x="5971" y="6030"/>
                <a:ext cx="614" cy="405"/>
              </a:xfrm>
              <a:prstGeom prst="line">
                <a:avLst/>
              </a:prstGeom>
              <a:noFill/>
              <a:ln w="9525">
                <a:solidFill>
                  <a:srgbClr val="000000"/>
                </a:solidFill>
                <a:round/>
              </a:ln>
            </p:spPr>
            <p:txBody>
              <a:bodyPr/>
              <a:lstStyle/>
              <a:p>
                <a:endParaRPr lang="zh-CN" altLang="en-US" sz="2400" b="1"/>
              </a:p>
            </p:txBody>
          </p:sp>
        </p:grpSp>
      </p:grpSp>
      <p:sp>
        <p:nvSpPr>
          <p:cNvPr id="90" name="TextBox 89"/>
          <p:cNvSpPr txBox="1"/>
          <p:nvPr/>
        </p:nvSpPr>
        <p:spPr>
          <a:xfrm>
            <a:off x="1784350" y="5029200"/>
            <a:ext cx="933450" cy="368300"/>
          </a:xfrm>
          <a:prstGeom prst="rect">
            <a:avLst/>
          </a:prstGeom>
          <a:noFill/>
        </p:spPr>
        <p:txBody>
          <a:bodyPr wrap="square" rtlCol="0">
            <a:spAutoFit/>
          </a:bodyPr>
          <a:lstStyle/>
          <a:p>
            <a:r>
              <a:rPr lang="en-US" altLang="zh-CN" dirty="0" smtClean="0"/>
              <a:t>&lt;1&gt;</a:t>
            </a:r>
            <a:endParaRPr lang="zh-CN" altLang="en-US" dirty="0"/>
          </a:p>
        </p:txBody>
      </p:sp>
      <p:sp>
        <p:nvSpPr>
          <p:cNvPr id="91" name="TextBox 90"/>
          <p:cNvSpPr txBox="1"/>
          <p:nvPr/>
        </p:nvSpPr>
        <p:spPr>
          <a:xfrm>
            <a:off x="3206750" y="4940300"/>
            <a:ext cx="933450" cy="368300"/>
          </a:xfrm>
          <a:prstGeom prst="rect">
            <a:avLst/>
          </a:prstGeom>
          <a:noFill/>
        </p:spPr>
        <p:txBody>
          <a:bodyPr wrap="square" rtlCol="0">
            <a:spAutoFit/>
          </a:bodyPr>
          <a:lstStyle/>
          <a:p>
            <a:r>
              <a:rPr lang="en-US" altLang="zh-CN" dirty="0" smtClean="0"/>
              <a:t>&lt;2&gt;</a:t>
            </a:r>
            <a:endParaRPr lang="zh-CN" altLang="en-US" dirty="0"/>
          </a:p>
        </p:txBody>
      </p:sp>
      <p:sp>
        <p:nvSpPr>
          <p:cNvPr id="92" name="TextBox 91"/>
          <p:cNvSpPr txBox="1"/>
          <p:nvPr/>
        </p:nvSpPr>
        <p:spPr>
          <a:xfrm>
            <a:off x="4495800" y="4984750"/>
            <a:ext cx="933450" cy="368300"/>
          </a:xfrm>
          <a:prstGeom prst="rect">
            <a:avLst/>
          </a:prstGeom>
          <a:noFill/>
        </p:spPr>
        <p:txBody>
          <a:bodyPr wrap="square" rtlCol="0">
            <a:spAutoFit/>
          </a:bodyPr>
          <a:lstStyle/>
          <a:p>
            <a:r>
              <a:rPr lang="en-US" altLang="zh-CN" dirty="0" smtClean="0"/>
              <a:t>&lt;3&gt;</a:t>
            </a:r>
            <a:endParaRPr lang="zh-CN" altLang="en-US" dirty="0"/>
          </a:p>
        </p:txBody>
      </p:sp>
      <p:sp>
        <p:nvSpPr>
          <p:cNvPr id="93" name="Rectangle 3"/>
          <p:cNvSpPr txBox="1">
            <a:spLocks noChangeArrowheads="1"/>
          </p:cNvSpPr>
          <p:nvPr/>
        </p:nvSpPr>
        <p:spPr bwMode="auto">
          <a:xfrm>
            <a:off x="1784350" y="1510665"/>
            <a:ext cx="8229600" cy="4530725"/>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smtClean="0">
                <a:ln>
                  <a:noFill/>
                </a:ln>
                <a:solidFill>
                  <a:schemeClr val="tx1"/>
                </a:solidFill>
                <a:effectLst/>
                <a:uLnTx/>
                <a:uFillTx/>
                <a:latin typeface="+mn-lt"/>
                <a:ea typeface="+mn-ea"/>
                <a:cs typeface="+mn-cs"/>
              </a:rPr>
              <a:t> </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94" name="TextBox 93"/>
          <p:cNvSpPr txBox="1"/>
          <p:nvPr/>
        </p:nvSpPr>
        <p:spPr>
          <a:xfrm>
            <a:off x="2717800" y="1695450"/>
            <a:ext cx="933450" cy="368300"/>
          </a:xfrm>
          <a:prstGeom prst="rect">
            <a:avLst/>
          </a:prstGeom>
          <a:noFill/>
        </p:spPr>
        <p:txBody>
          <a:bodyPr wrap="square" rtlCol="0">
            <a:spAutoFit/>
          </a:bodyPr>
          <a:lstStyle/>
          <a:p>
            <a:r>
              <a:rPr lang="en-US" altLang="zh-CN" dirty="0" smtClean="0"/>
              <a:t>&lt;4&gt;</a:t>
            </a:r>
            <a:endParaRPr lang="zh-CN" altLang="en-US" dirty="0"/>
          </a:p>
        </p:txBody>
      </p:sp>
      <p:sp>
        <p:nvSpPr>
          <p:cNvPr id="95" name="TextBox 94"/>
          <p:cNvSpPr txBox="1"/>
          <p:nvPr/>
        </p:nvSpPr>
        <p:spPr>
          <a:xfrm>
            <a:off x="5829300" y="4851400"/>
            <a:ext cx="933450" cy="368300"/>
          </a:xfrm>
          <a:prstGeom prst="rect">
            <a:avLst/>
          </a:prstGeom>
          <a:noFill/>
        </p:spPr>
        <p:txBody>
          <a:bodyPr wrap="square" rtlCol="0">
            <a:spAutoFit/>
          </a:bodyPr>
          <a:lstStyle/>
          <a:p>
            <a:r>
              <a:rPr lang="en-US" altLang="zh-CN" dirty="0" smtClean="0"/>
              <a:t>&lt;5&gt;</a:t>
            </a:r>
            <a:endParaRPr lang="zh-CN" altLang="en-US" dirty="0"/>
          </a:p>
        </p:txBody>
      </p:sp>
      <p:sp>
        <p:nvSpPr>
          <p:cNvPr id="96" name="TextBox 95"/>
          <p:cNvSpPr txBox="1"/>
          <p:nvPr/>
        </p:nvSpPr>
        <p:spPr>
          <a:xfrm>
            <a:off x="8096250" y="5340350"/>
            <a:ext cx="933450" cy="368300"/>
          </a:xfrm>
          <a:prstGeom prst="rect">
            <a:avLst/>
          </a:prstGeom>
          <a:noFill/>
        </p:spPr>
        <p:txBody>
          <a:bodyPr wrap="square" rtlCol="0">
            <a:spAutoFit/>
          </a:bodyPr>
          <a:lstStyle/>
          <a:p>
            <a:r>
              <a:rPr lang="en-US" altLang="zh-CN" dirty="0" smtClean="0"/>
              <a:t>&lt;6&gt;</a:t>
            </a:r>
            <a:endParaRPr lang="zh-CN" altLang="en-US" dirty="0"/>
          </a:p>
        </p:txBody>
      </p:sp>
      <p:sp>
        <p:nvSpPr>
          <p:cNvPr id="97" name="TextBox 96"/>
          <p:cNvSpPr txBox="1"/>
          <p:nvPr/>
        </p:nvSpPr>
        <p:spPr>
          <a:xfrm>
            <a:off x="7518400" y="3384550"/>
            <a:ext cx="933450" cy="368300"/>
          </a:xfrm>
          <a:prstGeom prst="rect">
            <a:avLst/>
          </a:prstGeom>
          <a:noFill/>
        </p:spPr>
        <p:txBody>
          <a:bodyPr wrap="square" rtlCol="0">
            <a:spAutoFit/>
          </a:bodyPr>
          <a:lstStyle/>
          <a:p>
            <a:r>
              <a:rPr lang="en-US" altLang="zh-CN" dirty="0" smtClean="0"/>
              <a:t>&lt;7&gt;</a:t>
            </a:r>
            <a:endParaRPr lang="zh-CN" altLang="en-US" dirty="0"/>
          </a:p>
        </p:txBody>
      </p:sp>
      <p:sp>
        <p:nvSpPr>
          <p:cNvPr id="98" name="TextBox 97"/>
          <p:cNvSpPr txBox="1"/>
          <p:nvPr/>
        </p:nvSpPr>
        <p:spPr>
          <a:xfrm>
            <a:off x="6762750" y="1784350"/>
            <a:ext cx="933450" cy="368300"/>
          </a:xfrm>
          <a:prstGeom prst="rect">
            <a:avLst/>
          </a:prstGeom>
          <a:noFill/>
        </p:spPr>
        <p:txBody>
          <a:bodyPr wrap="square" rtlCol="0">
            <a:spAutoFit/>
          </a:bodyPr>
          <a:lstStyle/>
          <a:p>
            <a:r>
              <a:rPr lang="en-US" altLang="zh-CN" dirty="0" smtClean="0"/>
              <a:t>&lt;8&gt;</a:t>
            </a:r>
            <a:endParaRPr lang="zh-CN" altLang="en-US" dirty="0"/>
          </a:p>
        </p:txBody>
      </p:sp>
      <p:sp>
        <p:nvSpPr>
          <p:cNvPr id="99" name="TextBox 98"/>
          <p:cNvSpPr txBox="1"/>
          <p:nvPr/>
        </p:nvSpPr>
        <p:spPr>
          <a:xfrm>
            <a:off x="8540750" y="4540250"/>
            <a:ext cx="933450" cy="368300"/>
          </a:xfrm>
          <a:prstGeom prst="rect">
            <a:avLst/>
          </a:prstGeom>
          <a:noFill/>
        </p:spPr>
        <p:txBody>
          <a:bodyPr wrap="square" rtlCol="0">
            <a:spAutoFit/>
          </a:bodyPr>
          <a:lstStyle/>
          <a:p>
            <a:r>
              <a:rPr lang="en-US" altLang="zh-CN" dirty="0" smtClean="0"/>
              <a:t>&lt;9&gt;</a:t>
            </a:r>
            <a:endParaRPr lang="zh-CN" altLang="en-US" dirty="0"/>
          </a:p>
        </p:txBody>
      </p:sp>
      <p:sp>
        <p:nvSpPr>
          <p:cNvPr id="100" name="TextBox 99"/>
          <p:cNvSpPr txBox="1"/>
          <p:nvPr/>
        </p:nvSpPr>
        <p:spPr>
          <a:xfrm>
            <a:off x="9429750" y="4495800"/>
            <a:ext cx="1377950" cy="368300"/>
          </a:xfrm>
          <a:prstGeom prst="rect">
            <a:avLst/>
          </a:prstGeom>
          <a:noFill/>
        </p:spPr>
        <p:txBody>
          <a:bodyPr wrap="square" rtlCol="0">
            <a:spAutoFit/>
          </a:bodyPr>
          <a:lstStyle/>
          <a:p>
            <a:r>
              <a:rPr lang="en-US" altLang="zh-CN" dirty="0" smtClean="0"/>
              <a:t>&lt;11&gt;</a:t>
            </a:r>
            <a:endParaRPr lang="zh-CN" altLang="en-US" dirty="0"/>
          </a:p>
        </p:txBody>
      </p:sp>
      <p:sp>
        <p:nvSpPr>
          <p:cNvPr id="101" name="TextBox 100"/>
          <p:cNvSpPr txBox="1"/>
          <p:nvPr/>
        </p:nvSpPr>
        <p:spPr>
          <a:xfrm>
            <a:off x="8140700" y="1428750"/>
            <a:ext cx="1377950" cy="368300"/>
          </a:xfrm>
          <a:prstGeom prst="rect">
            <a:avLst/>
          </a:prstGeom>
          <a:noFill/>
        </p:spPr>
        <p:txBody>
          <a:bodyPr wrap="square" rtlCol="0">
            <a:spAutoFit/>
          </a:bodyPr>
          <a:lstStyle/>
          <a:p>
            <a:r>
              <a:rPr lang="en-US" altLang="zh-CN" dirty="0" smtClean="0"/>
              <a:t>&lt;10&gt;</a:t>
            </a:r>
            <a:endParaRPr lang="zh-CN" altLang="en-US" dirty="0"/>
          </a:p>
        </p:txBody>
      </p:sp>
      <p:sp>
        <p:nvSpPr>
          <p:cNvPr id="102" name="TextBox 101"/>
          <p:cNvSpPr txBox="1"/>
          <p:nvPr/>
        </p:nvSpPr>
        <p:spPr>
          <a:xfrm>
            <a:off x="9518650" y="1606550"/>
            <a:ext cx="1377950" cy="368300"/>
          </a:xfrm>
          <a:prstGeom prst="rect">
            <a:avLst/>
          </a:prstGeom>
          <a:noFill/>
        </p:spPr>
        <p:txBody>
          <a:bodyPr wrap="square" rtlCol="0">
            <a:spAutoFit/>
          </a:bodyPr>
          <a:lstStyle/>
          <a:p>
            <a:r>
              <a:rPr lang="en-US" altLang="zh-CN" dirty="0" smtClean="0"/>
              <a:t>&lt;12&gt;</a:t>
            </a:r>
            <a:endParaRPr lang="zh-CN" altLang="en-US" dirty="0"/>
          </a:p>
        </p:txBody>
      </p:sp>
      <p:sp>
        <p:nvSpPr>
          <p:cNvPr id="103" name="TextBox 102"/>
          <p:cNvSpPr txBox="1"/>
          <p:nvPr/>
        </p:nvSpPr>
        <p:spPr>
          <a:xfrm>
            <a:off x="6940550" y="806450"/>
            <a:ext cx="1377950" cy="368300"/>
          </a:xfrm>
          <a:prstGeom prst="rect">
            <a:avLst/>
          </a:prstGeom>
          <a:noFill/>
        </p:spPr>
        <p:txBody>
          <a:bodyPr wrap="square" rtlCol="0">
            <a:spAutoFit/>
          </a:bodyPr>
          <a:lstStyle/>
          <a:p>
            <a:r>
              <a:rPr lang="en-US" altLang="zh-CN" dirty="0" smtClean="0"/>
              <a:t>&lt;13&gt;</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7700" y="1529715"/>
            <a:ext cx="8229600" cy="5511165"/>
          </a:xfrm>
        </p:spPr>
        <p:txBody>
          <a:bodyPr/>
          <a:lstStyle/>
          <a:p>
            <a:r>
              <a:rPr lang="zh-CN" altLang="en-US" dirty="0" smtClean="0"/>
              <a:t>自底向上测试参考过程：</a:t>
            </a:r>
            <a:endParaRPr lang="en-US" altLang="zh-CN" dirty="0" smtClean="0"/>
          </a:p>
          <a:p>
            <a:pPr>
              <a:buNone/>
            </a:pPr>
            <a:r>
              <a:rPr lang="en-US" altLang="zh-CN" dirty="0" smtClean="0"/>
              <a:t>&lt;1&gt;</a:t>
            </a:r>
            <a:endParaRPr lang="en-US" altLang="zh-CN" dirty="0" smtClean="0"/>
          </a:p>
          <a:p>
            <a:pPr>
              <a:buNone/>
            </a:pPr>
            <a:r>
              <a:rPr lang="en-US" altLang="zh-CN" dirty="0" smtClean="0"/>
              <a:t>&lt;2&gt;</a:t>
            </a:r>
            <a:endParaRPr lang="en-US" altLang="zh-CN" dirty="0" smtClean="0"/>
          </a:p>
          <a:p>
            <a:pPr>
              <a:buNone/>
            </a:pPr>
            <a:r>
              <a:rPr lang="en-US" altLang="zh-CN" dirty="0" smtClean="0"/>
              <a:t>&lt;3&gt;</a:t>
            </a:r>
            <a:endParaRPr lang="en-US" altLang="zh-CN" dirty="0" smtClean="0"/>
          </a:p>
          <a:p>
            <a:pPr>
              <a:buNone/>
            </a:pPr>
            <a:r>
              <a:rPr lang="en-US" altLang="zh-CN" dirty="0" smtClean="0"/>
              <a:t>&lt;1&gt;&lt;2&gt;&lt;3&gt;&lt;4&gt;</a:t>
            </a:r>
            <a:endParaRPr lang="en-US" altLang="zh-CN" dirty="0" smtClean="0"/>
          </a:p>
          <a:p>
            <a:pPr>
              <a:buNone/>
            </a:pPr>
            <a:r>
              <a:rPr lang="en-US" altLang="zh-CN" dirty="0" smtClean="0"/>
              <a:t>…….</a:t>
            </a:r>
            <a:endParaRPr lang="en-US" altLang="zh-CN" dirty="0" smtClean="0"/>
          </a:p>
          <a:p>
            <a:pPr>
              <a:buNone/>
            </a:pPr>
            <a:r>
              <a:rPr lang="en-US" altLang="zh-CN" dirty="0" smtClean="0"/>
              <a:t>&lt;5&gt;</a:t>
            </a:r>
            <a:endParaRPr lang="en-US" altLang="zh-CN" dirty="0" smtClean="0"/>
          </a:p>
          <a:p>
            <a:pPr>
              <a:buNone/>
            </a:pPr>
            <a:r>
              <a:rPr lang="en-US" altLang="zh-CN" dirty="0" smtClean="0"/>
              <a:t>&lt;6&gt;</a:t>
            </a:r>
            <a:endParaRPr lang="en-US" altLang="zh-CN" dirty="0" smtClean="0"/>
          </a:p>
          <a:p>
            <a:pPr>
              <a:buNone/>
            </a:pPr>
            <a:r>
              <a:rPr lang="en-US" altLang="zh-CN" dirty="0" smtClean="0"/>
              <a:t>&lt;6&gt;&lt;7&gt;</a:t>
            </a:r>
            <a:endParaRPr lang="en-US" altLang="zh-CN" dirty="0" smtClean="0"/>
          </a:p>
          <a:p>
            <a:pPr>
              <a:buNone/>
            </a:pPr>
            <a:r>
              <a:rPr lang="en-US" altLang="zh-CN" dirty="0" smtClean="0"/>
              <a:t>&lt;5&gt;&lt;6&gt;&lt;7&gt;&lt;8&gt;</a:t>
            </a:r>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1255" y="1586865"/>
            <a:ext cx="8229600" cy="5724525"/>
          </a:xfrm>
        </p:spPr>
        <p:txBody>
          <a:bodyPr/>
          <a:lstStyle/>
          <a:p>
            <a:pPr>
              <a:buNone/>
            </a:pPr>
            <a:r>
              <a:rPr lang="en-US" altLang="zh-CN" dirty="0" smtClean="0"/>
              <a:t>&lt;9&gt;</a:t>
            </a:r>
            <a:endParaRPr lang="en-US" altLang="zh-CN" dirty="0" smtClean="0"/>
          </a:p>
          <a:p>
            <a:pPr>
              <a:buNone/>
            </a:pPr>
            <a:r>
              <a:rPr lang="en-US" altLang="zh-CN" dirty="0" smtClean="0"/>
              <a:t>&lt;9&gt;&lt;10&gt;</a:t>
            </a:r>
            <a:endParaRPr lang="en-US" altLang="zh-CN" dirty="0" smtClean="0"/>
          </a:p>
          <a:p>
            <a:pPr>
              <a:buNone/>
            </a:pPr>
            <a:r>
              <a:rPr lang="en-US" altLang="zh-CN" dirty="0" smtClean="0"/>
              <a:t>&lt;11&gt;</a:t>
            </a:r>
            <a:endParaRPr lang="en-US" altLang="zh-CN" dirty="0" smtClean="0"/>
          </a:p>
          <a:p>
            <a:pPr>
              <a:buNone/>
            </a:pPr>
            <a:r>
              <a:rPr lang="en-US" altLang="zh-CN" dirty="0" smtClean="0"/>
              <a:t>&lt;11&gt;&lt;12&gt;</a:t>
            </a:r>
            <a:endParaRPr lang="en-US" altLang="zh-CN" dirty="0" smtClean="0"/>
          </a:p>
          <a:p>
            <a:pPr>
              <a:buNone/>
            </a:pPr>
            <a:r>
              <a:rPr lang="en-US" altLang="zh-CN" dirty="0" smtClean="0"/>
              <a:t>……………….</a:t>
            </a:r>
            <a:endParaRPr lang="en-US" altLang="zh-CN" dirty="0" smtClean="0"/>
          </a:p>
          <a:p>
            <a:pPr>
              <a:buNone/>
            </a:pPr>
            <a:r>
              <a:rPr lang="en-US" altLang="zh-CN" dirty="0" smtClean="0"/>
              <a:t>&lt;1&gt;…….&lt;13&gt;</a:t>
            </a:r>
            <a:endParaRPr lang="en-US" altLang="zh-CN"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6.5.2 </a:t>
            </a:r>
            <a:r>
              <a:rPr lang="zh-CN" altLang="en-US" sz="4000">
                <a:sym typeface="+mn-ea"/>
              </a:rPr>
              <a:t>集成测试</a:t>
            </a:r>
            <a:endParaRPr lang="zh-CN" altLang="en-US" sz="4000"/>
          </a:p>
        </p:txBody>
      </p:sp>
      <p:sp>
        <p:nvSpPr>
          <p:cNvPr id="3" name="内容占位符 2"/>
          <p:cNvSpPr>
            <a:spLocks noGrp="1"/>
          </p:cNvSpPr>
          <p:nvPr>
            <p:ph sz="quarter" idx="1"/>
          </p:nvPr>
        </p:nvSpPr>
        <p:spPr/>
        <p:txBody>
          <a:bodyPr/>
          <a:lstStyle/>
          <a:p>
            <a:pPr marL="0" indent="0">
              <a:buNone/>
            </a:pPr>
            <a:r>
              <a:rPr lang="en-US" altLang="zh-CN" sz="3200" b="1" dirty="0" smtClean="0">
                <a:sym typeface="+mn-ea"/>
              </a:rPr>
              <a:t>3 </a:t>
            </a:r>
            <a:r>
              <a:rPr lang="zh-CN" altLang="en-US" sz="3200" b="1" dirty="0" smtClean="0">
                <a:sym typeface="+mn-ea"/>
              </a:rPr>
              <a:t>回归测试</a:t>
            </a:r>
            <a:endParaRPr lang="zh-CN" altLang="en-US" b="1" dirty="0" smtClean="0">
              <a:sym typeface="+mn-ea"/>
            </a:endParaRPr>
          </a:p>
          <a:p>
            <a:endParaRPr lang="zh-CN" altLang="en-US" b="1" dirty="0" smtClean="0">
              <a:sym typeface="+mn-ea"/>
            </a:endParaRPr>
          </a:p>
          <a:p>
            <a:r>
              <a:rPr lang="zh-CN" altLang="en-US" b="1" dirty="0" smtClean="0">
                <a:sym typeface="+mn-ea"/>
              </a:rPr>
              <a:t>在软件生命周期的任何一个阶段，只要软件发生了改变，就可能给软件带来问题。</a:t>
            </a:r>
            <a:endParaRPr lang="en-US" altLang="zh-CN" b="1" dirty="0" smtClean="0"/>
          </a:p>
          <a:p>
            <a:pPr marL="0" indent="0">
              <a:buNone/>
            </a:pPr>
            <a:r>
              <a:rPr lang="zh-CN" altLang="en-US" b="1" dirty="0" smtClean="0">
                <a:sym typeface="Wingdings" panose="05000000000000000000" pitchFamily="2" charset="2"/>
              </a:rPr>
              <a:t>     （</a:t>
            </a:r>
            <a:r>
              <a:rPr lang="en-US" altLang="zh-CN" b="1" dirty="0" smtClean="0">
                <a:sym typeface="Wingdings" panose="05000000000000000000" pitchFamily="2" charset="2"/>
              </a:rPr>
              <a:t>1</a:t>
            </a:r>
            <a:r>
              <a:rPr lang="zh-CN" altLang="en-US" b="1" dirty="0" smtClean="0">
                <a:sym typeface="Wingdings" panose="05000000000000000000" pitchFamily="2" charset="2"/>
              </a:rPr>
              <a:t>）</a:t>
            </a:r>
            <a:r>
              <a:rPr lang="zh-CN" altLang="en-US" b="1" dirty="0" smtClean="0">
                <a:sym typeface="+mn-ea"/>
              </a:rPr>
              <a:t>可能源于发现了错误并做了修改。</a:t>
            </a:r>
            <a:endParaRPr lang="en-US" altLang="zh-CN" b="1" dirty="0" smtClean="0"/>
          </a:p>
          <a:p>
            <a:pPr>
              <a:buNone/>
            </a:pPr>
            <a:r>
              <a:rPr lang="en-US" altLang="zh-CN" b="1" dirty="0" smtClean="0">
                <a:sym typeface="+mn-ea"/>
              </a:rPr>
              <a:t>     </a:t>
            </a:r>
            <a:r>
              <a:rPr lang="zh-CN" altLang="en-US" b="1" dirty="0" smtClean="0">
                <a:sym typeface="+mn-ea"/>
              </a:rPr>
              <a:t>（</a:t>
            </a:r>
            <a:r>
              <a:rPr lang="en-US" altLang="zh-CN" b="1" dirty="0" smtClean="0">
                <a:sym typeface="+mn-ea"/>
              </a:rPr>
              <a:t>2</a:t>
            </a:r>
            <a:r>
              <a:rPr lang="zh-CN" altLang="en-US" b="1" dirty="0" smtClean="0">
                <a:sym typeface="+mn-ea"/>
              </a:rPr>
              <a:t>）也可能是因为在集成或维护阶段加入了新的模块。</a:t>
            </a:r>
            <a:endParaRPr lang="en-US" altLang="zh-CN" b="1" dirty="0" smtClean="0"/>
          </a:p>
          <a:p>
            <a:r>
              <a:rPr lang="zh-CN" altLang="en-US" b="1" dirty="0" smtClean="0">
                <a:sym typeface="+mn-ea"/>
              </a:rPr>
              <a:t>回归测试：重新执行已经做过的测试的某个子集。以保证上述这些变化没有带来非预期的副作用。</a:t>
            </a:r>
            <a:r>
              <a:rPr lang="en-US" altLang="zh-CN" b="1" dirty="0" smtClean="0">
                <a:sym typeface="+mn-ea"/>
              </a:rPr>
              <a:t>(</a:t>
            </a:r>
            <a:r>
              <a:rPr lang="zh-CN" altLang="en-US" b="1" dirty="0" smtClean="0">
                <a:sym typeface="+mn-ea"/>
              </a:rPr>
              <a:t>已测过的一部分黑盒和白盒</a:t>
            </a:r>
            <a:r>
              <a:rPr lang="en-US" altLang="zh-CN" b="1" dirty="0" smtClean="0">
                <a:sym typeface="+mn-ea"/>
              </a:rPr>
              <a:t>)</a:t>
            </a:r>
            <a:endParaRPr lang="zh-CN" altLang="en-US" b="1" dirty="0"/>
          </a:p>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lstStyle/>
          <a:p>
            <a:pPr>
              <a:defRPr/>
            </a:pPr>
            <a:fld id="{F2D23BEE-23EF-4742-9EBB-470C2B00B909}" type="slidenum">
              <a:rPr lang="en-US" altLang="zh-CN"/>
            </a:fld>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6.5.2 </a:t>
            </a:r>
            <a:r>
              <a:rPr lang="zh-CN" altLang="en-US" sz="4000">
                <a:sym typeface="+mn-ea"/>
              </a:rPr>
              <a:t>集成测试</a:t>
            </a:r>
            <a:endParaRPr lang="zh-CN" altLang="en-US" sz="4000"/>
          </a:p>
        </p:txBody>
      </p:sp>
      <p:sp>
        <p:nvSpPr>
          <p:cNvPr id="3" name="内容占位符 2"/>
          <p:cNvSpPr>
            <a:spLocks noGrp="1"/>
          </p:cNvSpPr>
          <p:nvPr>
            <p:ph sz="quarter" idx="1"/>
          </p:nvPr>
        </p:nvSpPr>
        <p:spPr>
          <a:xfrm>
            <a:off x="816610" y="1600200"/>
            <a:ext cx="10871200" cy="1619250"/>
          </a:xfrm>
        </p:spPr>
        <p:txBody>
          <a:bodyPr/>
          <a:lstStyle/>
          <a:p>
            <a:pPr eaLnBrk="1" hangingPunct="1"/>
            <a:r>
              <a:rPr lang="en-US" altLang="zh-CN" sz="3200" b="1" dirty="0" smtClean="0">
                <a:latin typeface="Times New Roman" panose="02020603050405020304" pitchFamily="18" charset="0"/>
                <a:sym typeface="+mn-ea"/>
              </a:rPr>
              <a:t>4  </a:t>
            </a:r>
            <a:r>
              <a:rPr lang="zh-CN" altLang="en-US" sz="3200" b="1" dirty="0" smtClean="0">
                <a:latin typeface="Times New Roman" panose="02020603050405020304" pitchFamily="18" charset="0"/>
                <a:sym typeface="+mn-ea"/>
              </a:rPr>
              <a:t>不同集成测试策略的比较</a:t>
            </a:r>
            <a:endParaRPr lang="zh-CN" altLang="en-US" b="1" dirty="0" smtClean="0">
              <a:latin typeface="Times New Roman" panose="02020603050405020304" pitchFamily="18" charset="0"/>
              <a:sym typeface="+mn-ea"/>
            </a:endParaRPr>
          </a:p>
          <a:p>
            <a:pPr eaLnBrk="1" hangingPunct="1"/>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0000"/>
          </a:bodyPr>
          <a:lstStyle/>
          <a:p>
            <a:pPr>
              <a:defRPr/>
            </a:pPr>
            <a:fld id="{F2D23BEE-23EF-4742-9EBB-470C2B00B909}" type="slidenum">
              <a:rPr lang="en-US" altLang="zh-CN"/>
            </a:fld>
            <a:endParaRPr lang="en-US" altLang="zh-CN" dirty="0"/>
          </a:p>
        </p:txBody>
      </p:sp>
      <p:graphicFrame>
        <p:nvGraphicFramePr>
          <p:cNvPr id="9218" name="Object 10"/>
          <p:cNvGraphicFramePr>
            <a:graphicFrameLocks noChangeAspect="1"/>
          </p:cNvGraphicFramePr>
          <p:nvPr/>
        </p:nvGraphicFramePr>
        <p:xfrm>
          <a:off x="1815465" y="2392680"/>
          <a:ext cx="8245475" cy="3340100"/>
        </p:xfrm>
        <a:graphic>
          <a:graphicData uri="http://schemas.openxmlformats.org/presentationml/2006/ole">
            <mc:AlternateContent xmlns:mc="http://schemas.openxmlformats.org/markup-compatibility/2006">
              <mc:Choice xmlns:v="urn:schemas-microsoft-com:vml" Requires="v">
                <p:oleObj spid="_x0000_s311375" name="Visio" r:id="rId1" imgW="2838450" imgH="1133475" progId="">
                  <p:embed/>
                </p:oleObj>
              </mc:Choice>
              <mc:Fallback>
                <p:oleObj name="Visio" r:id="rId1" imgW="2838450" imgH="1133475"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465" y="2392680"/>
                        <a:ext cx="8245475" cy="334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6.5.2 </a:t>
            </a:r>
            <a:r>
              <a:rPr lang="zh-CN" altLang="en-US" sz="4000">
                <a:sym typeface="+mn-ea"/>
              </a:rPr>
              <a:t>集成测试</a:t>
            </a:r>
            <a:endParaRPr lang="zh-CN" altLang="en-US" sz="4000"/>
          </a:p>
        </p:txBody>
      </p:sp>
      <p:sp>
        <p:nvSpPr>
          <p:cNvPr id="3" name="内容占位符 2"/>
          <p:cNvSpPr>
            <a:spLocks noGrp="1"/>
          </p:cNvSpPr>
          <p:nvPr>
            <p:ph sz="quarter" idx="1"/>
          </p:nvPr>
        </p:nvSpPr>
        <p:spPr>
          <a:xfrm>
            <a:off x="816610" y="1600200"/>
            <a:ext cx="10871200" cy="1619250"/>
          </a:xfrm>
        </p:spPr>
        <p:txBody>
          <a:bodyPr/>
          <a:lstStyle/>
          <a:p>
            <a:pPr eaLnBrk="1" hangingPunct="1"/>
            <a:r>
              <a:rPr lang="en-US" altLang="zh-CN" sz="3200" b="1" dirty="0" smtClean="0">
                <a:latin typeface="Times New Roman" panose="02020603050405020304" pitchFamily="18" charset="0"/>
                <a:sym typeface="+mn-ea"/>
              </a:rPr>
              <a:t>4  </a:t>
            </a:r>
            <a:r>
              <a:rPr lang="zh-CN" altLang="en-US" sz="3200" b="1" dirty="0" smtClean="0">
                <a:latin typeface="Times New Roman" panose="02020603050405020304" pitchFamily="18" charset="0"/>
                <a:sym typeface="+mn-ea"/>
              </a:rPr>
              <a:t>不同集成测试策略的比较</a:t>
            </a:r>
            <a:endParaRPr lang="zh-CN" altLang="en-US" b="1" dirty="0" smtClean="0">
              <a:latin typeface="Times New Roman" panose="02020603050405020304" pitchFamily="18" charset="0"/>
              <a:sym typeface="+mn-ea"/>
            </a:endParaRPr>
          </a:p>
          <a:p>
            <a:pPr eaLnBrk="1" hangingPunct="1"/>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0000"/>
          </a:bodyPr>
          <a:lstStyle/>
          <a:p>
            <a:pPr>
              <a:defRPr/>
            </a:pPr>
            <a:fld id="{F2D23BEE-23EF-4742-9EBB-470C2B00B909}" type="slidenum">
              <a:rPr lang="en-US" altLang="zh-CN"/>
            </a:fld>
            <a:endParaRPr lang="en-US" altLang="zh-CN" dirty="0"/>
          </a:p>
        </p:txBody>
      </p:sp>
      <p:graphicFrame>
        <p:nvGraphicFramePr>
          <p:cNvPr id="172241" name="Group 209"/>
          <p:cNvGraphicFramePr>
            <a:graphicFrameLocks noGrp="1"/>
          </p:cNvGraphicFramePr>
          <p:nvPr/>
        </p:nvGraphicFramePr>
        <p:xfrm>
          <a:off x="816610" y="2203450"/>
          <a:ext cx="10871835" cy="4622165"/>
        </p:xfrm>
        <a:graphic>
          <a:graphicData uri="http://schemas.openxmlformats.org/drawingml/2006/table">
            <a:tbl>
              <a:tblPr/>
              <a:tblGrid>
                <a:gridCol w="1274445"/>
                <a:gridCol w="4799330"/>
                <a:gridCol w="4798060"/>
              </a:tblGrid>
              <a:tr h="41465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优点</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5156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非渐</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增式</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没有错误隔离手段</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主要设计错误发现迟</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潜在可重用代码测试不充分</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5219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自顶</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向下</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具有错误隔离手段</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主要设计错误发现早</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不需要驱动程序</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潜在可重用代码测试不充分</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需要存根程序</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5156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自底</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向上</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具有错误隔离手段</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潜在可重用代码能充分测试</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不需要存根程序</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主要设计错误发现迟</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需要驱动程序</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5219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混合</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具有错误隔离手段</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主要设计错误发现早</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潜在可重用代码能充分测试</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3"/>
          <p:cNvSpPr txBox="1">
            <a:spLocks noGrp="1"/>
          </p:cNvSpPr>
          <p:nvPr>
            <p:ph type="ftr" sz="quarter" idx="11"/>
          </p:nvPr>
        </p:nvSpPr>
        <p:spPr>
          <a:xfrm>
            <a:off x="7620000" y="6248400"/>
            <a:ext cx="2667000" cy="365125"/>
          </a:xfrm>
          <a:noFill/>
          <a:ln>
            <a:noFill/>
          </a:ln>
        </p:spPr>
        <p:txBody>
          <a:bodyPr anchor="ctr"/>
          <a:lstStyle/>
          <a:p>
            <a:pPr marL="0" indent="0" eaLnBrk="1" hangingPunct="1">
              <a:spcBef>
                <a:spcPct val="0"/>
              </a:spcBef>
              <a:buClrTx/>
              <a:buSzTx/>
              <a:buFontTx/>
              <a:buNone/>
            </a:pPr>
            <a:r>
              <a:rPr lang="en-US" altLang="zh-CN" sz="1400" dirty="0">
                <a:solidFill>
                  <a:schemeClr val="tx2"/>
                </a:solidFill>
                <a:latin typeface="Arial Narrow" panose="020B0606020202030204" pitchFamily="34" charset="0"/>
                <a:ea typeface="宋体" panose="02010600030101010101" pitchFamily="2" charset="-122"/>
              </a:rPr>
              <a:t> chapter__7</a:t>
            </a:r>
            <a:endParaRPr lang="en-US" altLang="zh-CN" sz="1400" dirty="0">
              <a:solidFill>
                <a:schemeClr val="tx2"/>
              </a:solidFill>
              <a:latin typeface="Arial Narrow" panose="020B0606020202030204" pitchFamily="34" charset="0"/>
              <a:ea typeface="宋体" panose="02010600030101010101" pitchFamily="2" charset="-122"/>
            </a:endParaRPr>
          </a:p>
        </p:txBody>
      </p:sp>
      <p:sp>
        <p:nvSpPr>
          <p:cNvPr id="22531" name="Rectangle 2"/>
          <p:cNvSpPr>
            <a:spLocks noGrp="1"/>
          </p:cNvSpPr>
          <p:nvPr>
            <p:ph type="title"/>
          </p:nvPr>
        </p:nvSpPr>
        <p:spPr/>
        <p:txBody>
          <a:bodyPr vert="horz" wrap="square" lIns="91440" tIns="45720" rIns="91440" bIns="45720" anchor="t"/>
          <a:lstStyle/>
          <a:p>
            <a:r>
              <a:rPr lang="en-US" altLang="zh-CN" b="1" dirty="0">
                <a:latin typeface="仿宋" panose="02010609060101010101" charset="-122"/>
                <a:ea typeface="仿宋" panose="02010609060101010101" charset="-122"/>
                <a:cs typeface="仿宋" panose="02010609060101010101" charset="-122"/>
              </a:rPr>
              <a:t>6.3 </a:t>
            </a:r>
            <a:r>
              <a:rPr lang="zh-CN" altLang="en-US" b="1" dirty="0">
                <a:latin typeface="仿宋" panose="02010609060101010101" charset="-122"/>
                <a:ea typeface="仿宋" panose="02010609060101010101" charset="-122"/>
                <a:cs typeface="仿宋" panose="02010609060101010101" charset="-122"/>
              </a:rPr>
              <a:t>白盒测试</a:t>
            </a:r>
            <a:endParaRPr lang="zh-CN" altLang="en-US" b="1" dirty="0">
              <a:latin typeface="仿宋" panose="02010609060101010101" charset="-122"/>
              <a:ea typeface="仿宋" panose="02010609060101010101" charset="-122"/>
              <a:cs typeface="仿宋" panose="02010609060101010101" charset="-122"/>
            </a:endParaRPr>
          </a:p>
        </p:txBody>
      </p:sp>
      <p:pic>
        <p:nvPicPr>
          <p:cNvPr id="22532" name="Picture 3" descr="软件测试技术概论图2-1"/>
          <p:cNvPicPr>
            <a:picLocks noChangeAspect="1"/>
          </p:cNvPicPr>
          <p:nvPr/>
        </p:nvPicPr>
        <p:blipFill>
          <a:blip r:embed="rId1"/>
          <a:srcRect b="15094"/>
          <a:stretch>
            <a:fillRect/>
          </a:stretch>
        </p:blipFill>
        <p:spPr>
          <a:xfrm>
            <a:off x="7089775" y="3291205"/>
            <a:ext cx="5029200" cy="2726055"/>
          </a:xfrm>
          <a:prstGeom prst="rect">
            <a:avLst/>
          </a:prstGeom>
          <a:noFill/>
          <a:ln w="9525">
            <a:noFill/>
          </a:ln>
        </p:spPr>
      </p:pic>
      <p:sp>
        <p:nvSpPr>
          <p:cNvPr id="737284" name="Text Box 4"/>
          <p:cNvSpPr txBox="1"/>
          <p:nvPr/>
        </p:nvSpPr>
        <p:spPr>
          <a:xfrm>
            <a:off x="1627505" y="3913823"/>
            <a:ext cx="4419600" cy="583565"/>
          </a:xfrm>
          <a:prstGeom prst="rect">
            <a:avLst/>
          </a:prstGeom>
          <a:noFill/>
          <a:ln w="9525" cap="flat" cmpd="sng">
            <a:solidFill>
              <a:srgbClr val="FF00FF"/>
            </a:solidFill>
            <a:prstDash val="solid"/>
            <a:miter/>
            <a:headEnd type="none" w="med" len="med"/>
            <a:tailEnd type="none" w="med" len="med"/>
          </a:ln>
        </p:spPr>
        <p:txBody>
          <a:bodyPr>
            <a:spAutoFit/>
          </a:bodyP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3200" dirty="0">
                <a:latin typeface="Times New Roman" panose="02020603050405020304" pitchFamily="18" charset="0"/>
                <a:ea typeface="宋体" panose="02010600030101010101" pitchFamily="2" charset="-122"/>
              </a:rPr>
              <a:t>基于代码的测试</a:t>
            </a:r>
            <a:endParaRPr lang="zh-CN" altLang="en-US" sz="3200" dirty="0">
              <a:latin typeface="Times New Roman" panose="02020603050405020304" pitchFamily="18" charset="0"/>
              <a:ea typeface="宋体" panose="02010600030101010101" pitchFamily="2" charset="-122"/>
            </a:endParaRPr>
          </a:p>
        </p:txBody>
      </p:sp>
      <p:sp>
        <p:nvSpPr>
          <p:cNvPr id="2" name="文本框 1"/>
          <p:cNvSpPr txBox="1"/>
          <p:nvPr/>
        </p:nvSpPr>
        <p:spPr>
          <a:xfrm>
            <a:off x="816610" y="1677035"/>
            <a:ext cx="10636885" cy="2030095"/>
          </a:xfrm>
          <a:prstGeom prst="rect">
            <a:avLst/>
          </a:prstGeom>
          <a:noFill/>
        </p:spPr>
        <p:txBody>
          <a:bodyPr wrap="square" rtlCol="0" anchor="t">
            <a:spAutoFit/>
          </a:bodyPr>
          <a:lstStyle/>
          <a:p>
            <a:pPr>
              <a:lnSpc>
                <a:spcPct val="150000"/>
              </a:lnSpc>
              <a:defRPr/>
            </a:pPr>
            <a:r>
              <a:rPr lang="zh-CN" altLang="en-US" sz="2800" b="1" dirty="0" smtClean="0">
                <a:sym typeface="+mn-ea"/>
              </a:rPr>
              <a:t>对模块进行单元测试，如何设计测试用例？</a:t>
            </a:r>
            <a:endParaRPr lang="zh-CN" altLang="en-US" sz="2800" b="1" dirty="0" smtClean="0"/>
          </a:p>
          <a:p>
            <a:pPr>
              <a:lnSpc>
                <a:spcPct val="150000"/>
              </a:lnSpc>
              <a:buFont typeface="Wingdings" panose="05000000000000000000" pitchFamily="2" charset="2"/>
              <a:buNone/>
              <a:defRPr/>
            </a:pPr>
            <a:r>
              <a:rPr lang="zh-CN" altLang="en-US" sz="2800" b="1" dirty="0" smtClean="0">
                <a:sym typeface="+mn-ea"/>
              </a:rPr>
              <a:t>     根据</a:t>
            </a:r>
            <a:r>
              <a:rPr lang="zh-CN" altLang="en-US" sz="2800" b="1" dirty="0" smtClean="0">
                <a:solidFill>
                  <a:srgbClr val="0000FF"/>
                </a:solidFill>
                <a:sym typeface="+mn-ea"/>
              </a:rPr>
              <a:t>算法描述</a:t>
            </a:r>
            <a:r>
              <a:rPr lang="zh-CN" altLang="en-US" sz="2800" b="1" dirty="0" smtClean="0">
                <a:sym typeface="+mn-ea"/>
              </a:rPr>
              <a:t>和</a:t>
            </a:r>
            <a:r>
              <a:rPr lang="zh-CN" altLang="en-US" sz="2800" b="1" dirty="0" smtClean="0">
                <a:solidFill>
                  <a:srgbClr val="0033CC"/>
                </a:solidFill>
                <a:sym typeface="+mn-ea"/>
              </a:rPr>
              <a:t>白盒测试法</a:t>
            </a:r>
            <a:r>
              <a:rPr lang="zh-CN" altLang="en-US" sz="2800" b="1" dirty="0" smtClean="0">
                <a:sym typeface="+mn-ea"/>
              </a:rPr>
              <a:t>设计测试用例</a:t>
            </a:r>
            <a:r>
              <a:rPr lang="en-US" altLang="zh-CN" sz="2800" b="1" dirty="0" smtClean="0">
                <a:sym typeface="+mn-ea"/>
              </a:rPr>
              <a:t>(</a:t>
            </a:r>
            <a:r>
              <a:rPr lang="zh-CN" altLang="en-US" sz="2800" b="1" dirty="0" smtClean="0">
                <a:solidFill>
                  <a:srgbClr val="0000FF"/>
                </a:solidFill>
                <a:sym typeface="+mn-ea"/>
              </a:rPr>
              <a:t>这里学习逻辑覆盖和</a:t>
            </a:r>
            <a:r>
              <a:rPr lang="zh-CN" altLang="en-US" sz="2800" b="1" dirty="0" smtClean="0">
                <a:sym typeface="+mn-ea"/>
              </a:rPr>
              <a:t>基本路径测试</a:t>
            </a:r>
            <a:r>
              <a:rPr lang="en-US" altLang="zh-CN" sz="2800" b="1" dirty="0" smtClean="0">
                <a:solidFill>
                  <a:srgbClr val="0000FF"/>
                </a:solidFill>
                <a:sym typeface="+mn-ea"/>
              </a:rPr>
              <a:t>)</a:t>
            </a:r>
            <a:endParaRPr lang="zh-CN" altLang="en-US" sz="2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284"/>
                                        </p:tgtEl>
                                        <p:attrNameLst>
                                          <p:attrName>style.visibility</p:attrName>
                                        </p:attrNameLst>
                                      </p:cBhvr>
                                      <p:to>
                                        <p:strVal val="visible"/>
                                      </p:to>
                                    </p:set>
                                    <p:anim calcmode="lin" valueType="num">
                                      <p:cBhvr additive="base">
                                        <p:cTn id="7" dur="500" fill="hold"/>
                                        <p:tgtEl>
                                          <p:spTgt spid="737284"/>
                                        </p:tgtEl>
                                        <p:attrNameLst>
                                          <p:attrName>ppt_x</p:attrName>
                                        </p:attrNameLst>
                                      </p:cBhvr>
                                      <p:tavLst>
                                        <p:tav tm="0">
                                          <p:val>
                                            <p:strVal val="#ppt_x"/>
                                          </p:val>
                                        </p:tav>
                                        <p:tav tm="100000">
                                          <p:val>
                                            <p:strVal val="#ppt_x"/>
                                          </p:val>
                                        </p:tav>
                                      </p:tavLst>
                                    </p:anim>
                                    <p:anim calcmode="lin" valueType="num">
                                      <p:cBhvr additive="base">
                                        <p:cTn id="8" dur="500" fill="hold"/>
                                        <p:tgtEl>
                                          <p:spTgt spid="737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4"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6.5.2 </a:t>
            </a:r>
            <a:r>
              <a:rPr lang="zh-CN" altLang="en-US" sz="4000">
                <a:sym typeface="+mn-ea"/>
              </a:rPr>
              <a:t>集成测试</a:t>
            </a:r>
            <a:endParaRPr lang="zh-CN" altLang="en-US" sz="4000"/>
          </a:p>
        </p:txBody>
      </p:sp>
      <p:sp>
        <p:nvSpPr>
          <p:cNvPr id="3" name="内容占位符 2"/>
          <p:cNvSpPr>
            <a:spLocks noGrp="1"/>
          </p:cNvSpPr>
          <p:nvPr>
            <p:ph sz="quarter" idx="1"/>
          </p:nvPr>
        </p:nvSpPr>
        <p:spPr>
          <a:xfrm>
            <a:off x="816610" y="1600200"/>
            <a:ext cx="11331575" cy="4495800"/>
          </a:xfrm>
        </p:spPr>
        <p:txBody>
          <a:bodyPr/>
          <a:lstStyle/>
          <a:p>
            <a:pPr marL="0" indent="0">
              <a:buNone/>
            </a:pPr>
            <a:r>
              <a:rPr lang="zh-CN" altLang="en-US" b="1" dirty="0" smtClean="0">
                <a:solidFill>
                  <a:schemeClr val="tx2"/>
                </a:solidFill>
                <a:latin typeface="Times New Roman" panose="02020603050405020304" pitchFamily="18" charset="0"/>
                <a:sym typeface="+mn-ea"/>
              </a:rPr>
              <a:t>混合策略</a:t>
            </a:r>
            <a:r>
              <a:rPr lang="zh-CN" altLang="en-US" b="1" dirty="0" smtClean="0">
                <a:solidFill>
                  <a:schemeClr val="tx2"/>
                </a:solidFill>
                <a:latin typeface="Times New Roman" panose="02020603050405020304" pitchFamily="18" charset="0"/>
                <a:sym typeface="Wingdings" panose="05000000000000000000" pitchFamily="2" charset="2"/>
              </a:rPr>
              <a:t>（</a:t>
            </a:r>
            <a:r>
              <a:rPr lang="zh-CN" altLang="en-US" b="1" dirty="0">
                <a:solidFill>
                  <a:schemeClr val="tx2"/>
                </a:solidFill>
                <a:latin typeface="Times New Roman" panose="02020603050405020304" pitchFamily="18" charset="0"/>
                <a:sym typeface="Wingdings" panose="05000000000000000000" pitchFamily="2" charset="2"/>
              </a:rPr>
              <a:t>了解</a:t>
            </a:r>
            <a:r>
              <a:rPr lang="zh-CN" altLang="en-US" b="1" dirty="0" smtClean="0">
                <a:solidFill>
                  <a:schemeClr val="tx2"/>
                </a:solidFill>
                <a:latin typeface="Times New Roman" panose="02020603050405020304" pitchFamily="18" charset="0"/>
                <a:sym typeface="Wingdings" panose="05000000000000000000" pitchFamily="2" charset="2"/>
              </a:rPr>
              <a:t>）</a:t>
            </a:r>
            <a:endParaRPr lang="zh-CN" altLang="en-US" b="1" dirty="0" smtClean="0">
              <a:solidFill>
                <a:schemeClr val="tx2"/>
              </a:solidFill>
              <a:latin typeface="Times New Roman" panose="02020603050405020304" pitchFamily="18" charset="0"/>
              <a:sym typeface="Wingdings" panose="05000000000000000000" pitchFamily="2" charset="2"/>
            </a:endParaRPr>
          </a:p>
          <a:p>
            <a:pPr eaLnBrk="1" hangingPunct="1"/>
            <a:r>
              <a:rPr lang="zh-CN" altLang="en-US" sz="2800" b="1" dirty="0" smtClean="0">
                <a:latin typeface="Times New Roman" panose="02020603050405020304" pitchFamily="18" charset="0"/>
                <a:sym typeface="+mn-ea"/>
              </a:rPr>
              <a:t>改进的自顶向下测试方法</a:t>
            </a:r>
            <a:endParaRPr lang="zh-CN" altLang="en-US" sz="2800" b="1" dirty="0" smtClean="0">
              <a:latin typeface="Times New Roman" panose="02020603050405020304" pitchFamily="18" charset="0"/>
            </a:endParaRPr>
          </a:p>
          <a:p>
            <a:pPr marL="742950" lvl="1" indent="-285750" eaLnBrk="1" hangingPunct="1"/>
            <a:r>
              <a:rPr lang="zh-CN" altLang="en-US" sz="2800" b="1" dirty="0" smtClean="0">
                <a:latin typeface="Times New Roman" panose="02020603050405020304" pitchFamily="18" charset="0"/>
                <a:sym typeface="+mn-ea"/>
              </a:rPr>
              <a:t>基本上使用自顶向下的测试方法，但是在早期使用自底向上的方法测试软件中的少数关键模块。</a:t>
            </a:r>
            <a:endParaRPr lang="zh-CN" altLang="en-US" sz="2800" b="1" dirty="0" smtClean="0">
              <a:latin typeface="Times New Roman" panose="02020603050405020304" pitchFamily="18" charset="0"/>
            </a:endParaRPr>
          </a:p>
          <a:p>
            <a:pPr marL="742950" lvl="1" indent="-285750" eaLnBrk="1" hangingPunct="1"/>
            <a:r>
              <a:rPr lang="zh-CN" altLang="en-US" sz="2800" b="1" dirty="0" smtClean="0">
                <a:latin typeface="Times New Roman" panose="02020603050405020304" pitchFamily="18" charset="0"/>
                <a:sym typeface="+mn-ea"/>
              </a:rPr>
              <a:t>能在测试的早期发现关键模块中的错误；测试关键模块时需要驱动程序。</a:t>
            </a:r>
            <a:endParaRPr lang="zh-CN" altLang="en-US" sz="2800" b="1" dirty="0" smtClean="0">
              <a:latin typeface="Times New Roman" panose="02020603050405020304" pitchFamily="18" charset="0"/>
            </a:endParaRPr>
          </a:p>
          <a:p>
            <a:pPr eaLnBrk="1" hangingPunct="1"/>
            <a:r>
              <a:rPr lang="zh-CN" altLang="en-US" sz="2800" b="1" dirty="0" smtClean="0">
                <a:latin typeface="Times New Roman" panose="02020603050405020304" pitchFamily="18" charset="0"/>
                <a:sym typeface="+mn-ea"/>
              </a:rPr>
              <a:t>混合法</a:t>
            </a:r>
            <a:endParaRPr lang="zh-CN" altLang="en-US" sz="2800" b="1" dirty="0" smtClean="0">
              <a:latin typeface="Times New Roman" panose="02020603050405020304" pitchFamily="18" charset="0"/>
            </a:endParaRPr>
          </a:p>
          <a:p>
            <a:pPr marL="742950" lvl="1" indent="-285750" eaLnBrk="1" hangingPunct="1"/>
            <a:r>
              <a:rPr lang="zh-CN" altLang="en-US" sz="2800" b="1" dirty="0" smtClean="0">
                <a:latin typeface="Times New Roman" panose="02020603050405020304" pitchFamily="18" charset="0"/>
                <a:sym typeface="+mn-ea"/>
              </a:rPr>
              <a:t>对软件结构中较上层使用的自顶向下方法与对软件结构中较下层使用的自底向上方法相结合。</a:t>
            </a:r>
            <a:endParaRPr lang="zh-CN" altLang="en-US" sz="2800" b="1" dirty="0" smtClean="0">
              <a:latin typeface="Times New Roman" panose="02020603050405020304" pitchFamily="18" charset="0"/>
            </a:endParaRPr>
          </a:p>
          <a:p>
            <a:pPr marL="742950" lvl="1" indent="-285750" eaLnBrk="1" hangingPunct="1"/>
            <a:r>
              <a:rPr lang="zh-CN" altLang="en-US" sz="2800" b="1" dirty="0" smtClean="0">
                <a:latin typeface="Times New Roman" panose="02020603050405020304" pitchFamily="18" charset="0"/>
                <a:sym typeface="+mn-ea"/>
              </a:rPr>
              <a:t>兼有两种方法的优缺点，当被测试的软件中关键模块比较多时，这种混合法可能是最好的折衷方法。</a:t>
            </a:r>
            <a:endParaRPr lang="zh-CN" altLang="en-US" sz="2800" dirty="0" smtClean="0">
              <a:latin typeface="Times New Roman" panose="02020603050405020304" pitchFamily="18" charset="0"/>
            </a:endParaRPr>
          </a:p>
          <a:p>
            <a:endParaRPr lang="zh-CN" altLang="en-US" sz="2800"/>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lstStyle/>
          <a:p>
            <a:pPr>
              <a:defRPr/>
            </a:pPr>
            <a:fld id="{F2D23BEE-23EF-4742-9EBB-470C2B00B909}" type="slidenum">
              <a:rPr lang="en-US" altLang="zh-CN"/>
            </a:fld>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a:t>
            </a:r>
            <a:r>
              <a:rPr lang="zh-CN" altLang="en-US" dirty="0" smtClean="0"/>
              <a:t>面向对象集成测试</a:t>
            </a:r>
            <a:endParaRPr lang="zh-CN" altLang="en-US" dirty="0"/>
          </a:p>
        </p:txBody>
      </p:sp>
      <p:sp>
        <p:nvSpPr>
          <p:cNvPr id="3" name="内容占位符 2"/>
          <p:cNvSpPr>
            <a:spLocks noGrp="1"/>
          </p:cNvSpPr>
          <p:nvPr>
            <p:ph idx="1"/>
          </p:nvPr>
        </p:nvSpPr>
        <p:spPr>
          <a:xfrm>
            <a:off x="1738282" y="1214422"/>
            <a:ext cx="8715436" cy="4530725"/>
          </a:xfrm>
        </p:spPr>
        <p:txBody>
          <a:bodyPr/>
          <a:lstStyle/>
          <a:p>
            <a:r>
              <a:rPr lang="zh-CN" altLang="en-US" b="1" dirty="0" smtClean="0"/>
              <a:t>一种方法：</a:t>
            </a:r>
            <a:r>
              <a:rPr lang="zh-CN" altLang="en-US" b="1" dirty="0" smtClean="0">
                <a:solidFill>
                  <a:srgbClr val="FF0000"/>
                </a:solidFill>
              </a:rPr>
              <a:t>基于设计阶段每个功能的类图或顺序图 进行测试，考虑所使用框架 </a:t>
            </a:r>
            <a:endParaRPr lang="en-US" altLang="zh-CN" b="1" dirty="0" smtClean="0">
              <a:solidFill>
                <a:srgbClr val="FF0000"/>
              </a:solidFill>
            </a:endParaRPr>
          </a:p>
          <a:p>
            <a:r>
              <a:rPr lang="zh-CN" altLang="en-US" b="1" dirty="0" smtClean="0"/>
              <a:t>例如：登录   </a:t>
            </a:r>
            <a:endParaRPr lang="en-US" altLang="zh-CN" b="1" dirty="0" smtClean="0"/>
          </a:p>
          <a:p>
            <a:pPr>
              <a:buNone/>
            </a:pPr>
            <a:endParaRPr lang="zh-CN" altLang="en-US" b="1" dirty="0">
              <a:solidFill>
                <a:srgbClr val="0000FF"/>
              </a:solidFill>
            </a:endParaRPr>
          </a:p>
        </p:txBody>
      </p:sp>
      <p:pic>
        <p:nvPicPr>
          <p:cNvPr id="4" name="Picture 1"/>
          <p:cNvPicPr>
            <a:picLocks noChangeAspect="1" noChangeArrowheads="1"/>
          </p:cNvPicPr>
          <p:nvPr/>
        </p:nvPicPr>
        <p:blipFill>
          <a:blip r:embed="rId1"/>
          <a:srcRect r="21647" b="25022"/>
          <a:stretch>
            <a:fillRect/>
          </a:stretch>
        </p:blipFill>
        <p:spPr bwMode="auto">
          <a:xfrm>
            <a:off x="1881158" y="2500282"/>
            <a:ext cx="8510221" cy="4357718"/>
          </a:xfrm>
          <a:prstGeom prst="rect">
            <a:avLst/>
          </a:prstGeom>
          <a:noFill/>
          <a:ln w="9525">
            <a:noFill/>
            <a:miter lim="800000"/>
            <a:headEnd/>
            <a:tailEnd/>
          </a:ln>
          <a:effectLst/>
        </p:spPr>
      </p:pic>
      <p:sp>
        <p:nvSpPr>
          <p:cNvPr id="5" name="TextBox 4"/>
          <p:cNvSpPr txBox="1"/>
          <p:nvPr/>
        </p:nvSpPr>
        <p:spPr>
          <a:xfrm>
            <a:off x="1524000" y="357166"/>
            <a:ext cx="9144000" cy="224536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l"/>
            <a:r>
              <a:rPr lang="en-US" altLang="zh-CN" sz="2800" dirty="0" smtClean="0">
                <a:solidFill>
                  <a:srgbClr val="0000FF"/>
                </a:solidFill>
              </a:rPr>
              <a:t>1</a:t>
            </a:r>
            <a:r>
              <a:rPr lang="zh-CN" altLang="en-US" sz="2800" dirty="0" smtClean="0">
                <a:solidFill>
                  <a:srgbClr val="0000FF"/>
                </a:solidFill>
              </a:rPr>
              <a:t>：测试</a:t>
            </a:r>
            <a:r>
              <a:rPr lang="en-US" altLang="zh-CN" sz="2800" dirty="0" smtClean="0">
                <a:solidFill>
                  <a:srgbClr val="0000FF"/>
                </a:solidFill>
              </a:rPr>
              <a:t>Login.jsp </a:t>
            </a:r>
            <a:r>
              <a:rPr lang="zh-CN" altLang="en-US" sz="2800" dirty="0" smtClean="0">
                <a:solidFill>
                  <a:srgbClr val="0000FF"/>
                </a:solidFill>
              </a:rPr>
              <a:t>：模拟</a:t>
            </a:r>
            <a:r>
              <a:rPr lang="en-US" altLang="zh-CN" sz="2800" dirty="0" err="1" smtClean="0">
                <a:solidFill>
                  <a:srgbClr val="0000FF"/>
                </a:solidFill>
              </a:rPr>
              <a:t>Loginservlet</a:t>
            </a:r>
            <a:r>
              <a:rPr lang="zh-CN" altLang="en-US" sz="2800" dirty="0" smtClean="0">
                <a:solidFill>
                  <a:srgbClr val="0000FF"/>
                </a:solidFill>
              </a:rPr>
              <a:t>写“存根”和“驱动</a:t>
            </a:r>
            <a:r>
              <a:rPr lang="en-US" altLang="zh-CN" sz="2800" dirty="0" smtClean="0">
                <a:solidFill>
                  <a:srgbClr val="0000FF"/>
                </a:solidFill>
              </a:rPr>
              <a:t>”</a:t>
            </a:r>
            <a:r>
              <a:rPr lang="zh-CN" altLang="en-US" sz="2800" dirty="0" smtClean="0">
                <a:solidFill>
                  <a:srgbClr val="0000FF"/>
                </a:solidFill>
              </a:rPr>
              <a:t>程序</a:t>
            </a:r>
            <a:endParaRPr lang="en-US" altLang="zh-CN" sz="2800" dirty="0" smtClean="0">
              <a:solidFill>
                <a:srgbClr val="0000FF"/>
              </a:solidFill>
            </a:endParaRPr>
          </a:p>
          <a:p>
            <a:pPr algn="l"/>
            <a:r>
              <a:rPr lang="en-US" altLang="zh-CN" sz="2800" dirty="0" smtClean="0">
                <a:solidFill>
                  <a:srgbClr val="FF0000"/>
                </a:solidFill>
              </a:rPr>
              <a:t>2</a:t>
            </a:r>
            <a:r>
              <a:rPr lang="zh-CN" altLang="en-US" sz="2800" dirty="0" smtClean="0">
                <a:solidFill>
                  <a:srgbClr val="FF0000"/>
                </a:solidFill>
              </a:rPr>
              <a:t>：分别测试</a:t>
            </a:r>
            <a:r>
              <a:rPr lang="en-US" altLang="zh-CN" sz="2800" dirty="0" smtClean="0">
                <a:solidFill>
                  <a:srgbClr val="FF0000"/>
                </a:solidFill>
              </a:rPr>
              <a:t>User</a:t>
            </a:r>
            <a:r>
              <a:rPr lang="zh-CN" altLang="en-US" sz="2800" dirty="0" smtClean="0">
                <a:solidFill>
                  <a:srgbClr val="FF0000"/>
                </a:solidFill>
              </a:rPr>
              <a:t>、</a:t>
            </a:r>
            <a:r>
              <a:rPr lang="en-US" altLang="zh-CN" sz="2800" dirty="0" err="1" smtClean="0">
                <a:solidFill>
                  <a:srgbClr val="FF0000"/>
                </a:solidFill>
              </a:rPr>
              <a:t>ConnectDb</a:t>
            </a:r>
            <a:r>
              <a:rPr lang="en-US" altLang="zh-CN" sz="2800" dirty="0" smtClean="0">
                <a:solidFill>
                  <a:srgbClr val="FF0000"/>
                </a:solidFill>
              </a:rPr>
              <a:t>  :</a:t>
            </a:r>
            <a:r>
              <a:rPr lang="zh-CN" altLang="en-US" sz="2800" dirty="0" smtClean="0">
                <a:solidFill>
                  <a:srgbClr val="FF0000"/>
                </a:solidFill>
              </a:rPr>
              <a:t>类内写</a:t>
            </a:r>
            <a:r>
              <a:rPr lang="en-US" altLang="zh-CN" sz="2800" dirty="0" smtClean="0">
                <a:solidFill>
                  <a:srgbClr val="FF0000"/>
                </a:solidFill>
              </a:rPr>
              <a:t>main  </a:t>
            </a:r>
            <a:endParaRPr lang="en-US" altLang="zh-CN" sz="2800" dirty="0" smtClean="0">
              <a:solidFill>
                <a:srgbClr val="FF0000"/>
              </a:solidFill>
            </a:endParaRPr>
          </a:p>
          <a:p>
            <a:pPr algn="l"/>
            <a:r>
              <a:rPr lang="en-US" altLang="zh-CN" sz="2800" dirty="0" smtClean="0">
                <a:solidFill>
                  <a:srgbClr val="FF0000"/>
                </a:solidFill>
              </a:rPr>
              <a:t>3</a:t>
            </a:r>
            <a:r>
              <a:rPr lang="zh-CN" altLang="en-US" sz="2800" dirty="0" smtClean="0">
                <a:solidFill>
                  <a:srgbClr val="FF0000"/>
                </a:solidFill>
              </a:rPr>
              <a:t>、集成测试</a:t>
            </a:r>
            <a:r>
              <a:rPr lang="en-US" altLang="zh-CN" sz="2800" dirty="0" err="1" smtClean="0">
                <a:solidFill>
                  <a:srgbClr val="FF0000"/>
                </a:solidFill>
              </a:rPr>
              <a:t>UserBo</a:t>
            </a:r>
            <a:r>
              <a:rPr lang="zh-CN" altLang="en-US" sz="2800" dirty="0" smtClean="0">
                <a:solidFill>
                  <a:srgbClr val="FF0000"/>
                </a:solidFill>
              </a:rPr>
              <a:t>、</a:t>
            </a:r>
            <a:r>
              <a:rPr lang="en-US" altLang="zh-CN" sz="2800" dirty="0" smtClean="0">
                <a:solidFill>
                  <a:srgbClr val="FF0000"/>
                </a:solidFill>
              </a:rPr>
              <a:t>User</a:t>
            </a:r>
            <a:r>
              <a:rPr lang="zh-CN" altLang="en-US" sz="2800" dirty="0" smtClean="0">
                <a:solidFill>
                  <a:srgbClr val="FF0000"/>
                </a:solidFill>
              </a:rPr>
              <a:t>、</a:t>
            </a:r>
            <a:r>
              <a:rPr lang="en-US" altLang="zh-CN" sz="2800" dirty="0" err="1" smtClean="0">
                <a:solidFill>
                  <a:srgbClr val="FF0000"/>
                </a:solidFill>
              </a:rPr>
              <a:t>ConnectDb</a:t>
            </a:r>
            <a:r>
              <a:rPr lang="en-US" altLang="zh-CN" sz="2800" dirty="0" smtClean="0">
                <a:solidFill>
                  <a:srgbClr val="FF0000"/>
                </a:solidFill>
              </a:rPr>
              <a:t> :</a:t>
            </a:r>
            <a:r>
              <a:rPr lang="zh-CN" altLang="en-US" sz="2800" dirty="0" smtClean="0">
                <a:solidFill>
                  <a:srgbClr val="FF0000"/>
                </a:solidFill>
              </a:rPr>
              <a:t>类内写</a:t>
            </a:r>
            <a:r>
              <a:rPr lang="en-US" altLang="zh-CN" sz="2800" dirty="0" smtClean="0">
                <a:solidFill>
                  <a:srgbClr val="FF0000"/>
                </a:solidFill>
              </a:rPr>
              <a:t>main</a:t>
            </a:r>
            <a:endParaRPr lang="en-US" altLang="zh-CN" sz="2800" dirty="0" smtClean="0">
              <a:solidFill>
                <a:srgbClr val="FF0000"/>
              </a:solidFill>
            </a:endParaRPr>
          </a:p>
          <a:p>
            <a:pPr algn="l"/>
            <a:r>
              <a:rPr lang="en-US" altLang="zh-CN" sz="2800" dirty="0" smtClean="0">
                <a:solidFill>
                  <a:srgbClr val="00B0F0"/>
                </a:solidFill>
              </a:rPr>
              <a:t>4</a:t>
            </a:r>
            <a:r>
              <a:rPr lang="zh-CN" altLang="en-US" sz="2800" dirty="0" smtClean="0">
                <a:solidFill>
                  <a:srgbClr val="00B0F0"/>
                </a:solidFill>
              </a:rPr>
              <a:t>、集成</a:t>
            </a:r>
            <a:r>
              <a:rPr lang="en-US" altLang="zh-CN" sz="2800" dirty="0" smtClean="0">
                <a:solidFill>
                  <a:srgbClr val="00B0F0"/>
                </a:solidFill>
              </a:rPr>
              <a:t> </a:t>
            </a:r>
            <a:r>
              <a:rPr lang="zh-CN" altLang="en-US" sz="2800" dirty="0" smtClean="0">
                <a:solidFill>
                  <a:srgbClr val="00B0F0"/>
                </a:solidFill>
              </a:rPr>
              <a:t>测试</a:t>
            </a:r>
            <a:r>
              <a:rPr lang="en-US" altLang="zh-CN" sz="2800" dirty="0" smtClean="0">
                <a:solidFill>
                  <a:srgbClr val="00B0F0"/>
                </a:solidFill>
              </a:rPr>
              <a:t>Login.jsp ,</a:t>
            </a:r>
            <a:r>
              <a:rPr lang="en-US" altLang="zh-CN" sz="2800" dirty="0" err="1" smtClean="0">
                <a:solidFill>
                  <a:srgbClr val="00B0F0"/>
                </a:solidFill>
              </a:rPr>
              <a:t>UserBo,LoginCheckServlet</a:t>
            </a:r>
            <a:r>
              <a:rPr lang="en-US" altLang="zh-CN" sz="2800" dirty="0" smtClean="0">
                <a:solidFill>
                  <a:srgbClr val="00B0F0"/>
                </a:solidFill>
              </a:rPr>
              <a:t>  </a:t>
            </a:r>
            <a:endParaRPr lang="zh-CN" altLang="en-US" sz="2800" dirty="0" smtClean="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6.5.3 </a:t>
            </a:r>
            <a:r>
              <a:rPr lang="zh-CN" altLang="en-US"/>
              <a:t>确认测试（系统测试）</a:t>
            </a:r>
            <a:endParaRPr lang="zh-CN" altLang="en-US"/>
          </a:p>
        </p:txBody>
      </p:sp>
      <p:sp>
        <p:nvSpPr>
          <p:cNvPr id="3" name="内容占位符 2"/>
          <p:cNvSpPr>
            <a:spLocks noGrp="1"/>
          </p:cNvSpPr>
          <p:nvPr>
            <p:ph sz="quarter" idx="1"/>
          </p:nvPr>
        </p:nvSpPr>
        <p:spPr/>
        <p:txBody>
          <a:bodyPr/>
          <a:p>
            <a:pPr>
              <a:buNone/>
            </a:pPr>
            <a:r>
              <a:rPr lang="en-US" altLang="zh-CN" b="1" dirty="0" smtClean="0">
                <a:sym typeface="+mn-ea"/>
              </a:rPr>
              <a:t>1</a:t>
            </a:r>
            <a:r>
              <a:rPr lang="zh-CN" altLang="en-US" b="1" dirty="0" smtClean="0">
                <a:sym typeface="+mn-ea"/>
              </a:rPr>
              <a:t>、目的</a:t>
            </a:r>
            <a:endParaRPr lang="en-US" altLang="zh-CN" b="1" dirty="0" smtClean="0"/>
          </a:p>
          <a:p>
            <a:pPr marL="0" indent="536575">
              <a:buNone/>
            </a:pPr>
            <a:r>
              <a:rPr lang="en-US" altLang="zh-CN" b="1" dirty="0" smtClean="0">
                <a:sym typeface="+mn-ea"/>
              </a:rPr>
              <a:t>   </a:t>
            </a:r>
            <a:r>
              <a:rPr lang="zh-CN" altLang="en-US" b="1" dirty="0" smtClean="0">
                <a:sym typeface="+mn-ea"/>
              </a:rPr>
              <a:t>确认</a:t>
            </a:r>
            <a:r>
              <a:rPr lang="zh-CN" altLang="en-US" b="1" dirty="0">
                <a:sym typeface="+mn-ea"/>
              </a:rPr>
              <a:t>测试应检查软件能否按合同要求进行</a:t>
            </a:r>
            <a:r>
              <a:rPr lang="zh-CN" altLang="en-US" b="1" dirty="0" smtClean="0">
                <a:sym typeface="+mn-ea"/>
              </a:rPr>
              <a:t>工作，即是否满足</a:t>
            </a:r>
            <a:r>
              <a:rPr lang="zh-CN" altLang="en-US" b="1" dirty="0" smtClean="0">
                <a:solidFill>
                  <a:srgbClr val="0000FF"/>
                </a:solidFill>
                <a:sym typeface="+mn-ea"/>
              </a:rPr>
              <a:t>软件需求说明书</a:t>
            </a:r>
            <a:r>
              <a:rPr lang="zh-CN" altLang="en-US" b="1" dirty="0" smtClean="0">
                <a:sym typeface="+mn-ea"/>
              </a:rPr>
              <a:t>中的确认标准。</a:t>
            </a:r>
            <a:endParaRPr lang="zh-CN" altLang="en-US" b="1" dirty="0" smtClean="0">
              <a:sym typeface="+mn-ea"/>
            </a:endParaRPr>
          </a:p>
          <a:p>
            <a:pPr marL="0" indent="536575">
              <a:buNone/>
            </a:pPr>
            <a:endParaRPr lang="en-US" altLang="zh-CN" b="1" dirty="0" smtClean="0"/>
          </a:p>
          <a:p>
            <a:pPr marL="0" indent="0">
              <a:buNone/>
            </a:pPr>
            <a:r>
              <a:rPr lang="en-US" altLang="zh-CN" b="1" dirty="0" smtClean="0">
                <a:latin typeface="Times New Roman" panose="02020603050405020304" pitchFamily="18" charset="0"/>
                <a:sym typeface="+mn-ea"/>
              </a:rPr>
              <a:t>2</a:t>
            </a:r>
            <a:r>
              <a:rPr lang="zh-CN" altLang="en-US" b="1" dirty="0" smtClean="0">
                <a:latin typeface="Times New Roman" panose="02020603050405020304" pitchFamily="18" charset="0"/>
                <a:sym typeface="+mn-ea"/>
              </a:rPr>
              <a:t>、基于的文档及测试方法</a:t>
            </a:r>
            <a:endParaRPr lang="en-US" altLang="zh-CN" b="1" dirty="0" smtClean="0">
              <a:latin typeface="Times New Roman" panose="02020603050405020304" pitchFamily="18" charset="0"/>
            </a:endParaRPr>
          </a:p>
          <a:p>
            <a:pPr>
              <a:buNone/>
            </a:pPr>
            <a:r>
              <a:rPr lang="zh-CN" altLang="en-US" b="1" dirty="0" smtClean="0">
                <a:latin typeface="Times New Roman" panose="02020603050405020304" pitchFamily="18" charset="0"/>
                <a:sym typeface="+mn-ea"/>
              </a:rPr>
              <a:t>    需求规格说明书、黑盒测试法</a:t>
            </a:r>
            <a:endParaRPr lang="zh-CN" altLang="en-US"/>
          </a:p>
        </p:txBody>
      </p:sp>
      <p:sp>
        <p:nvSpPr>
          <p:cNvPr id="4" name="页脚占位符 3"/>
          <p:cNvSpPr>
            <a:spLocks noGrp="1"/>
          </p:cNvSpPr>
          <p:nvPr>
            <p:ph type="ftr" sz="quarter" idx="11"/>
          </p:nvPr>
        </p:nvSpPr>
        <p:spPr/>
        <p:txBody>
          <a:bodyPr/>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p>
            <a:pPr>
              <a:defRPr/>
            </a:pPr>
            <a:fld id="{F2D23BEE-23EF-4742-9EBB-470C2B00B909}" type="slidenum">
              <a:rPr lang="en-US" altLang="zh-CN"/>
            </a:fld>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6.5.4 </a:t>
            </a:r>
            <a:r>
              <a:rPr lang="zh-CN" altLang="en-US"/>
              <a:t>验收测试</a:t>
            </a:r>
            <a:endParaRPr lang="zh-CN" altLang="en-US"/>
          </a:p>
        </p:txBody>
      </p:sp>
      <p:sp>
        <p:nvSpPr>
          <p:cNvPr id="3" name="内容占位符 2"/>
          <p:cNvSpPr>
            <a:spLocks noGrp="1"/>
          </p:cNvSpPr>
          <p:nvPr>
            <p:ph sz="quarter" idx="1"/>
          </p:nvPr>
        </p:nvSpPr>
        <p:spPr/>
        <p:txBody>
          <a:bodyPr/>
          <a:p>
            <a:pPr eaLnBrk="1" hangingPunct="1">
              <a:lnSpc>
                <a:spcPct val="120000"/>
              </a:lnSpc>
              <a:buNone/>
            </a:pPr>
            <a:r>
              <a:rPr lang="en-US" altLang="zh-CN" sz="2400" b="1" dirty="0" smtClean="0">
                <a:sym typeface="+mn-ea"/>
              </a:rPr>
              <a:t>1</a:t>
            </a:r>
            <a:r>
              <a:rPr lang="zh-CN" altLang="en-US" sz="2400" b="1" dirty="0" smtClean="0">
                <a:sym typeface="+mn-ea"/>
              </a:rPr>
              <a:t>、目的</a:t>
            </a:r>
            <a:endParaRPr lang="en-US" altLang="zh-CN" sz="2400" b="1" dirty="0" smtClean="0"/>
          </a:p>
          <a:p>
            <a:pPr eaLnBrk="1" hangingPunct="1">
              <a:lnSpc>
                <a:spcPct val="120000"/>
              </a:lnSpc>
              <a:buNone/>
            </a:pPr>
            <a:r>
              <a:rPr lang="en-US" altLang="zh-CN" sz="2400" b="1" dirty="0" smtClean="0">
                <a:sym typeface="+mn-ea"/>
              </a:rPr>
              <a:t>     </a:t>
            </a:r>
            <a:r>
              <a:rPr lang="zh-CN" altLang="en-US" sz="2400" b="1" dirty="0" smtClean="0">
                <a:sym typeface="+mn-ea"/>
              </a:rPr>
              <a:t>它</a:t>
            </a:r>
            <a:r>
              <a:rPr lang="zh-CN" altLang="en-US" sz="2400" b="1" dirty="0" smtClean="0">
                <a:solidFill>
                  <a:srgbClr val="0000FF"/>
                </a:solidFill>
                <a:sym typeface="+mn-ea"/>
              </a:rPr>
              <a:t>产品发布之前</a:t>
            </a:r>
            <a:r>
              <a:rPr lang="zh-CN" altLang="en-US" sz="2400" b="1" dirty="0" smtClean="0">
                <a:sym typeface="+mn-ea"/>
              </a:rPr>
              <a:t>所进行的软件测试活动，是</a:t>
            </a:r>
            <a:r>
              <a:rPr lang="zh-CN" altLang="en-US" sz="2400" b="1" dirty="0">
                <a:sym typeface="+mn-ea"/>
              </a:rPr>
              <a:t>技术测试的最后一个阶段，也称为</a:t>
            </a:r>
            <a:r>
              <a:rPr lang="zh-CN" altLang="en-US" sz="2400" b="1" dirty="0">
                <a:solidFill>
                  <a:srgbClr val="0000FF"/>
                </a:solidFill>
                <a:sym typeface="+mn-ea"/>
              </a:rPr>
              <a:t>交付测试</a:t>
            </a:r>
            <a:r>
              <a:rPr lang="zh-CN" altLang="en-US" sz="2400" b="1" dirty="0" smtClean="0">
                <a:solidFill>
                  <a:srgbClr val="0000FF"/>
                </a:solidFill>
                <a:sym typeface="+mn-ea"/>
              </a:rPr>
              <a:t>。</a:t>
            </a:r>
            <a:r>
              <a:rPr lang="zh-CN" altLang="en-US" sz="2400" b="1" dirty="0" smtClean="0">
                <a:sym typeface="+mn-ea"/>
              </a:rPr>
              <a:t> </a:t>
            </a:r>
            <a:endParaRPr lang="en-US" altLang="zh-CN" sz="2400" b="1" dirty="0" smtClean="0"/>
          </a:p>
          <a:p>
            <a:pPr eaLnBrk="1" hangingPunct="1">
              <a:lnSpc>
                <a:spcPct val="120000"/>
              </a:lnSpc>
            </a:pPr>
            <a:r>
              <a:rPr lang="zh-CN" altLang="en-US" sz="2400" b="1" dirty="0" smtClean="0">
                <a:latin typeface="Times New Roman" panose="02020603050405020304" pitchFamily="18" charset="0"/>
                <a:sym typeface="+mn-ea"/>
              </a:rPr>
              <a:t>分为</a:t>
            </a:r>
            <a:r>
              <a:rPr lang="en-US" altLang="zh-CN" sz="2400" b="1" dirty="0" smtClean="0">
                <a:latin typeface="Times New Roman" panose="02020603050405020304" pitchFamily="18" charset="0"/>
                <a:sym typeface="+mn-ea"/>
              </a:rPr>
              <a:t>Alpha</a:t>
            </a:r>
            <a:r>
              <a:rPr lang="zh-CN" altLang="en-US" sz="2400" b="1" dirty="0" smtClean="0">
                <a:latin typeface="Times New Roman" panose="02020603050405020304" pitchFamily="18" charset="0"/>
                <a:sym typeface="+mn-ea"/>
              </a:rPr>
              <a:t>测试和</a:t>
            </a:r>
            <a:r>
              <a:rPr lang="en-US" altLang="zh-CN" sz="2400" b="1" dirty="0" smtClean="0">
                <a:latin typeface="Times New Roman" panose="02020603050405020304" pitchFamily="18" charset="0"/>
                <a:sym typeface="+mn-ea"/>
              </a:rPr>
              <a:t>Beta</a:t>
            </a:r>
            <a:r>
              <a:rPr lang="zh-CN" altLang="en-US" sz="2400" b="1" dirty="0" smtClean="0">
                <a:latin typeface="Times New Roman" panose="02020603050405020304" pitchFamily="18" charset="0"/>
                <a:sym typeface="+mn-ea"/>
              </a:rPr>
              <a:t>测试。</a:t>
            </a:r>
            <a:endParaRPr lang="en-US" altLang="zh-CN" sz="2400" b="1" dirty="0" smtClean="0">
              <a:latin typeface="Times New Roman" panose="02020603050405020304" pitchFamily="18" charset="0"/>
            </a:endParaRPr>
          </a:p>
          <a:p>
            <a:pPr eaLnBrk="1" hangingPunct="1">
              <a:lnSpc>
                <a:spcPct val="120000"/>
              </a:lnSpc>
              <a:buNone/>
            </a:pPr>
            <a:r>
              <a:rPr lang="en-US" altLang="zh-CN" sz="2400" b="1" dirty="0" smtClean="0">
                <a:latin typeface="Times New Roman" panose="02020603050405020304" pitchFamily="18" charset="0"/>
                <a:sym typeface="+mn-ea"/>
              </a:rPr>
              <a:t>     Alpha</a:t>
            </a:r>
            <a:r>
              <a:rPr lang="zh-CN" altLang="en-US" sz="2400" b="1" dirty="0" smtClean="0">
                <a:latin typeface="Times New Roman" panose="02020603050405020304" pitchFamily="18" charset="0"/>
                <a:sym typeface="+mn-ea"/>
              </a:rPr>
              <a:t>测试：</a:t>
            </a:r>
            <a:r>
              <a:rPr lang="zh-CN" altLang="en-US" sz="2400" dirty="0" smtClean="0">
                <a:sym typeface="+mn-ea"/>
              </a:rPr>
              <a:t> </a:t>
            </a:r>
            <a:r>
              <a:rPr lang="en-US" altLang="zh-CN" sz="2400" dirty="0" smtClean="0">
                <a:sym typeface="+mn-ea"/>
              </a:rPr>
              <a:t>Alpha</a:t>
            </a:r>
            <a:r>
              <a:rPr lang="zh-CN" altLang="en-US" sz="2400" dirty="0" smtClean="0">
                <a:sym typeface="+mn-ea"/>
              </a:rPr>
              <a:t>测试是由用户在开发环境下进行的测试，也可以是开发机构内部的用户在模拟实际操作环境下进行的测试。</a:t>
            </a:r>
            <a:endParaRPr lang="en-US" altLang="zh-CN" sz="2400" dirty="0" smtClean="0"/>
          </a:p>
          <a:p>
            <a:pPr eaLnBrk="1" hangingPunct="1">
              <a:lnSpc>
                <a:spcPct val="120000"/>
              </a:lnSpc>
              <a:buNone/>
            </a:pPr>
            <a:r>
              <a:rPr lang="en-US" altLang="zh-CN" sz="2400" b="1" dirty="0" smtClean="0">
                <a:latin typeface="Times New Roman" panose="02020603050405020304" pitchFamily="18" charset="0"/>
                <a:sym typeface="+mn-ea"/>
              </a:rPr>
              <a:t>     Beta</a:t>
            </a:r>
            <a:r>
              <a:rPr lang="zh-CN" altLang="en-US" sz="2400" b="1" dirty="0" smtClean="0">
                <a:latin typeface="Times New Roman" panose="02020603050405020304" pitchFamily="18" charset="0"/>
                <a:sym typeface="+mn-ea"/>
              </a:rPr>
              <a:t>测试：</a:t>
            </a:r>
            <a:r>
              <a:rPr lang="zh-CN" altLang="en-US" sz="2400" dirty="0" smtClean="0">
                <a:sym typeface="+mn-ea"/>
              </a:rPr>
              <a:t> </a:t>
            </a:r>
            <a:r>
              <a:rPr lang="en-US" altLang="zh-CN" sz="2400" dirty="0" smtClean="0">
                <a:sym typeface="+mn-ea"/>
              </a:rPr>
              <a:t>Beta</a:t>
            </a:r>
            <a:r>
              <a:rPr lang="zh-CN" altLang="en-US" sz="2400" dirty="0" smtClean="0">
                <a:sym typeface="+mn-ea"/>
              </a:rPr>
              <a:t>测试是由软件的多个用户在一个或多个用户的实际使用环境下进行的测试。</a:t>
            </a:r>
            <a:endParaRPr lang="en-US" altLang="zh-CN" sz="2400" b="1" dirty="0" smtClean="0">
              <a:latin typeface="Times New Roman" panose="02020603050405020304" pitchFamily="18" charset="0"/>
            </a:endParaRPr>
          </a:p>
          <a:p>
            <a:pPr eaLnBrk="1" hangingPunct="1">
              <a:lnSpc>
                <a:spcPct val="120000"/>
              </a:lnSpc>
              <a:buNone/>
            </a:pPr>
            <a:r>
              <a:rPr lang="en-US" altLang="zh-CN" sz="2400" b="1" dirty="0" smtClean="0">
                <a:latin typeface="Times New Roman" panose="02020603050405020304" pitchFamily="18" charset="0"/>
                <a:sym typeface="+mn-ea"/>
              </a:rPr>
              <a:t>2</a:t>
            </a:r>
            <a:r>
              <a:rPr lang="zh-CN" altLang="en-US" sz="2400" b="1" dirty="0" smtClean="0">
                <a:latin typeface="Times New Roman" panose="02020603050405020304" pitchFamily="18" charset="0"/>
                <a:sym typeface="+mn-ea"/>
              </a:rPr>
              <a:t>、基于文档及测试方法</a:t>
            </a:r>
            <a:endParaRPr lang="en-US" altLang="zh-CN" sz="2400" b="1" dirty="0" smtClean="0">
              <a:latin typeface="Times New Roman" panose="02020603050405020304" pitchFamily="18" charset="0"/>
            </a:endParaRPr>
          </a:p>
          <a:p>
            <a:pPr eaLnBrk="1" hangingPunct="1">
              <a:lnSpc>
                <a:spcPct val="120000"/>
              </a:lnSpc>
              <a:buNone/>
            </a:pPr>
            <a:r>
              <a:rPr lang="en-US" altLang="zh-CN" sz="2400" b="1" dirty="0" smtClean="0">
                <a:latin typeface="Times New Roman" panose="02020603050405020304" pitchFamily="18" charset="0"/>
                <a:sym typeface="+mn-ea"/>
              </a:rPr>
              <a:t>       </a:t>
            </a:r>
            <a:r>
              <a:rPr lang="zh-CN" altLang="en-US" sz="2400" b="1" dirty="0" smtClean="0">
                <a:latin typeface="Times New Roman" panose="02020603050405020304" pitchFamily="18" charset="0"/>
                <a:sym typeface="+mn-ea"/>
              </a:rPr>
              <a:t>需求规格说明书、白盒测试法</a:t>
            </a:r>
            <a:endParaRPr lang="zh-CN" altLang="en-US" b="1" dirty="0">
              <a:latin typeface="Times New Roman" panose="02020603050405020304" pitchFamily="18" charset="0"/>
            </a:endParaRPr>
          </a:p>
          <a:p>
            <a:pPr marL="0" indent="0">
              <a:buNone/>
            </a:pPr>
            <a:endParaRPr lang="zh-CN" altLang="en-US"/>
          </a:p>
        </p:txBody>
      </p:sp>
      <p:sp>
        <p:nvSpPr>
          <p:cNvPr id="4" name="页脚占位符 3"/>
          <p:cNvSpPr>
            <a:spLocks noGrp="1"/>
          </p:cNvSpPr>
          <p:nvPr>
            <p:ph type="ftr" sz="quarter" idx="11"/>
          </p:nvPr>
        </p:nvSpPr>
        <p:spPr/>
        <p:txBody>
          <a:bodyPr/>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p>
            <a:pPr>
              <a:defRPr/>
            </a:pPr>
            <a:fld id="{F2D23BEE-23EF-4742-9EBB-470C2B00B909}" type="slidenum">
              <a:rPr lang="en-US" altLang="zh-CN"/>
            </a:fld>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zh-CN" altLang="en-US" dirty="0" smtClean="0"/>
              <a:t>作业：</a:t>
            </a:r>
            <a:endParaRPr lang="zh-CN" altLang="en-US" dirty="0" smtClean="0"/>
          </a:p>
        </p:txBody>
      </p:sp>
      <p:sp>
        <p:nvSpPr>
          <p:cNvPr id="210947" name="Rectangle 3"/>
          <p:cNvSpPr>
            <a:spLocks noGrp="1" noChangeArrowheads="1"/>
          </p:cNvSpPr>
          <p:nvPr>
            <p:ph type="body" idx="1"/>
          </p:nvPr>
        </p:nvSpPr>
        <p:spPr/>
        <p:txBody>
          <a:bodyPr/>
          <a:lstStyle/>
          <a:p>
            <a:pPr>
              <a:buFont typeface="Wingdings" panose="05000000000000000000" pitchFamily="2" charset="2"/>
              <a:buNone/>
            </a:pPr>
            <a:r>
              <a:rPr lang="en-US" altLang="zh-CN" b="1" dirty="0" smtClean="0"/>
              <a:t>1.</a:t>
            </a:r>
            <a:r>
              <a:rPr lang="zh-CN" altLang="en-US" b="1" dirty="0" smtClean="0"/>
              <a:t>设计测试用例，实现逻辑覆盖的三种覆盖（语句覆盖，判定覆盖，条件覆盖）</a:t>
            </a:r>
            <a:endParaRPr lang="zh-CN" altLang="en-US" b="1" dirty="0" smtClean="0"/>
          </a:p>
        </p:txBody>
      </p:sp>
      <p:pic>
        <p:nvPicPr>
          <p:cNvPr id="489476" name="Picture 4"/>
          <p:cNvPicPr>
            <a:picLocks noChangeAspect="1" noChangeArrowheads="1"/>
          </p:cNvPicPr>
          <p:nvPr/>
        </p:nvPicPr>
        <p:blipFill>
          <a:blip r:embed="rId1" cstate="print"/>
          <a:srcRect/>
          <a:stretch>
            <a:fillRect/>
          </a:stretch>
        </p:blipFill>
        <p:spPr bwMode="auto">
          <a:xfrm>
            <a:off x="3740150" y="2042795"/>
            <a:ext cx="4815840" cy="472376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89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zh-CN" altLang="en-US" sz="2800" b="1" dirty="0" smtClean="0"/>
            </a:br>
            <a:endParaRPr lang="zh-CN" altLang="en-US" sz="2800" b="1" dirty="0"/>
          </a:p>
        </p:txBody>
      </p:sp>
      <p:sp>
        <p:nvSpPr>
          <p:cNvPr id="3" name="内容占位符 2"/>
          <p:cNvSpPr>
            <a:spLocks noGrp="1"/>
          </p:cNvSpPr>
          <p:nvPr>
            <p:ph idx="1"/>
          </p:nvPr>
        </p:nvSpPr>
        <p:spPr>
          <a:xfrm>
            <a:off x="816610" y="1600200"/>
            <a:ext cx="10871200" cy="1819275"/>
          </a:xfrm>
        </p:spPr>
        <p:txBody>
          <a:bodyPr/>
          <a:lstStyle/>
          <a:p>
            <a:pPr marL="0" indent="0">
              <a:buNone/>
            </a:pPr>
            <a:r>
              <a:rPr lang="en-US" altLang="zh-CN" b="1" dirty="0" smtClean="0">
                <a:latin typeface="宋体" panose="02010600030101010101" pitchFamily="2" charset="-122"/>
                <a:ea typeface="宋体" panose="02010600030101010101" pitchFamily="2" charset="-122"/>
                <a:cs typeface="宋体" panose="02010600030101010101" pitchFamily="2" charset="-122"/>
                <a:sym typeface="+mn-ea"/>
              </a:rPr>
              <a:t>3</a:t>
            </a:r>
            <a:r>
              <a:rPr lang="zh-CN" altLang="en-US" b="1" dirty="0" smtClean="0">
                <a:latin typeface="宋体" panose="02010600030101010101" pitchFamily="2" charset="-122"/>
                <a:ea typeface="宋体" panose="02010600030101010101" pitchFamily="2" charset="-122"/>
                <a:cs typeface="宋体" panose="02010600030101010101" pitchFamily="2" charset="-122"/>
                <a:sym typeface="+mn-ea"/>
              </a:rPr>
              <a:t>、用等价类法测试邮箱名是否合法：注册邮箱时邮箱名要求</a:t>
            </a:r>
            <a:r>
              <a:rPr lang="en-US" altLang="zh-CN" b="1" dirty="0" smtClean="0">
                <a:latin typeface="宋体" panose="02010600030101010101" pitchFamily="2" charset="-122"/>
                <a:ea typeface="宋体" panose="02010600030101010101" pitchFamily="2" charset="-122"/>
                <a:cs typeface="宋体" panose="02010600030101010101" pitchFamily="2" charset="-122"/>
                <a:sym typeface="+mn-ea"/>
              </a:rPr>
              <a:t>6~18</a:t>
            </a:r>
            <a:r>
              <a:rPr lang="zh-CN" altLang="en-US" b="1" dirty="0" smtClean="0">
                <a:latin typeface="宋体" panose="02010600030101010101" pitchFamily="2" charset="-122"/>
                <a:ea typeface="宋体" panose="02010600030101010101" pitchFamily="2" charset="-122"/>
                <a:cs typeface="宋体" panose="02010600030101010101" pitchFamily="2" charset="-122"/>
                <a:sym typeface="+mn-ea"/>
              </a:rPr>
              <a:t>个字符，可使用字母、数字、下划线，需以字母开头。</a:t>
            </a:r>
            <a:endParaRPr lang="zh-CN" altLang="en-US" b="1" dirty="0" smtClean="0">
              <a:latin typeface="宋体" panose="02010600030101010101" pitchFamily="2" charset="-122"/>
              <a:ea typeface="宋体" panose="02010600030101010101" pitchFamily="2" charset="-122"/>
              <a:cs typeface="宋体" panose="02010600030101010101" pitchFamily="2" charset="-122"/>
              <a:sym typeface="+mn-ea"/>
            </a:endParaRPr>
          </a:p>
          <a:p>
            <a:pPr marL="0" indent="0">
              <a:buNone/>
            </a:pPr>
            <a:r>
              <a:rPr lang="en-US" altLang="zh-CN" b="1" i="1" dirty="0" smtClean="0">
                <a:latin typeface="Calibri" panose="020F0502020204030204" charset="0"/>
                <a:sym typeface="+mn-ea"/>
              </a:rPr>
              <a:t>Boolean  Check</a:t>
            </a:r>
            <a:r>
              <a:rPr lang="zh-CN" altLang="en-US" b="1" i="1" dirty="0" smtClean="0">
                <a:latin typeface="Calibri" panose="020F0502020204030204" charset="0"/>
                <a:sym typeface="+mn-ea"/>
              </a:rPr>
              <a:t>（</a:t>
            </a:r>
            <a:r>
              <a:rPr lang="en-US" altLang="zh-CN" b="1" i="1" dirty="0" smtClean="0">
                <a:latin typeface="Calibri" panose="020F0502020204030204" charset="0"/>
                <a:sym typeface="+mn-ea"/>
              </a:rPr>
              <a:t>string  name</a:t>
            </a:r>
            <a:r>
              <a:rPr lang="zh-CN" altLang="en-US" b="1" i="1" dirty="0" smtClean="0">
                <a:latin typeface="Calibri" panose="020F0502020204030204" charset="0"/>
                <a:sym typeface="+mn-ea"/>
              </a:rPr>
              <a:t>）</a:t>
            </a:r>
            <a:r>
              <a:rPr lang="en-US" altLang="zh-CN" b="1" i="1" dirty="0" smtClean="0">
                <a:latin typeface="Calibri" panose="020F0502020204030204" charset="0"/>
                <a:sym typeface="+mn-ea"/>
              </a:rPr>
              <a:t>{}  //name</a:t>
            </a:r>
            <a:r>
              <a:rPr lang="zh-CN" altLang="en-US" b="1" i="1" dirty="0" smtClean="0">
                <a:latin typeface="Calibri" panose="020F0502020204030204" charset="0"/>
                <a:sym typeface="+mn-ea"/>
              </a:rPr>
              <a:t>为邮箱名</a:t>
            </a:r>
            <a:endParaRPr lang="zh-CN" altLang="en-US" dirty="0"/>
          </a:p>
          <a:p>
            <a:pPr marL="0" indent="0">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5124" name="Picture 2"/>
          <p:cNvPicPr>
            <a:picLocks noChangeAspect="1" noChangeArrowheads="1"/>
          </p:cNvPicPr>
          <p:nvPr/>
        </p:nvPicPr>
        <p:blipFill>
          <a:blip r:embed="rId1"/>
          <a:srcRect l="19611" t="28252" r="45209" b="44574"/>
          <a:stretch>
            <a:fillRect/>
          </a:stretch>
        </p:blipFill>
        <p:spPr bwMode="auto">
          <a:xfrm>
            <a:off x="1499870" y="3054985"/>
            <a:ext cx="7895590" cy="37007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f2c7f1db-1389-480a-9871-52efe99a0ea5}"/>
</p:tagLst>
</file>

<file path=ppt/tags/tag3.xml><?xml version="1.0" encoding="utf-8"?>
<p:tagLst xmlns:p="http://schemas.openxmlformats.org/presentationml/2006/main">
  <p:tag name="KSO_WM_UNIT_TABLE_BEAUTIFY" val="smartTable{ac015278-6970-43c2-a137-99e05f587aac}"/>
</p:tagLst>
</file>

<file path=ppt/tags/tag4.xml><?xml version="1.0" encoding="utf-8"?>
<p:tagLst xmlns:p="http://schemas.openxmlformats.org/presentationml/2006/main">
  <p:tag name="KSO_WM_UNIT_TABLE_BEAUTIFY" val="smartTable{e817fc6e-18b6-4fbe-b344-e073a2b92612}"/>
</p:tagLst>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0</TotalTime>
  <Words>13597</Words>
  <Application>WPS 演示</Application>
  <PresentationFormat>自定义</PresentationFormat>
  <Paragraphs>1541</Paragraphs>
  <Slides>95</Slides>
  <Notes>22</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17" baseType="lpstr">
      <vt:lpstr>Arial</vt:lpstr>
      <vt:lpstr>宋体</vt:lpstr>
      <vt:lpstr>Wingdings</vt:lpstr>
      <vt:lpstr>Tw Cen MT</vt:lpstr>
      <vt:lpstr>华文仿宋</vt:lpstr>
      <vt:lpstr>Wingdings 2</vt:lpstr>
      <vt:lpstr>Wingdings</vt:lpstr>
      <vt:lpstr>Arial Narrow</vt:lpstr>
      <vt:lpstr>仿宋</vt:lpstr>
      <vt:lpstr>Times New Roman</vt:lpstr>
      <vt:lpstr>微软雅黑</vt:lpstr>
      <vt:lpstr>Arial Unicode MS</vt:lpstr>
      <vt:lpstr>Calibri</vt:lpstr>
      <vt:lpstr>Monotype Sorts</vt:lpstr>
      <vt:lpstr>Wingdings</vt:lpstr>
      <vt:lpstr>黑体</vt:lpstr>
      <vt:lpstr>楷体_GB2312</vt:lpstr>
      <vt:lpstr>新宋体</vt:lpstr>
      <vt:lpstr>隶书</vt:lpstr>
      <vt:lpstr>Arial</vt:lpstr>
      <vt:lpstr>中性</vt:lpstr>
      <vt:lpstr>Visio.Drawing.11</vt:lpstr>
      <vt:lpstr>第六章 软件项目的测试</vt:lpstr>
      <vt:lpstr>软件项目开发流程图</vt:lpstr>
      <vt:lpstr>本章主要内容：</vt:lpstr>
      <vt:lpstr>6.1软件测试概述（P213） 6.1.1 软件测试的目标（P214） </vt:lpstr>
      <vt:lpstr>6.1.2 测试准则</vt:lpstr>
      <vt:lpstr>6.1. 3 测试方法（p214） </vt:lpstr>
      <vt:lpstr>静态测试工具-PMD</vt:lpstr>
      <vt:lpstr>6.2 测试方案（记忆）</vt:lpstr>
      <vt:lpstr>6.3 白盒测试</vt:lpstr>
      <vt:lpstr>逻辑覆盖测试</vt:lpstr>
      <vt:lpstr>PowerPoint 演示文稿</vt:lpstr>
      <vt:lpstr>6.3.1 语句覆盖</vt:lpstr>
      <vt:lpstr>PowerPoint 演示文稿</vt:lpstr>
      <vt:lpstr>6.3.2 判定覆盖（分支覆盖）</vt:lpstr>
      <vt:lpstr>PowerPoint 演示文稿</vt:lpstr>
      <vt:lpstr>PowerPoint 演示文稿</vt:lpstr>
      <vt:lpstr>6.3.3 条件覆盖</vt:lpstr>
      <vt:lpstr>PowerPoint 演示文稿</vt:lpstr>
      <vt:lpstr>PowerPoint 演示文稿</vt:lpstr>
      <vt:lpstr>PowerPoint 演示文稿</vt:lpstr>
      <vt:lpstr>各种覆盖测试用例的设计方法</vt:lpstr>
      <vt:lpstr>6.3.4  判定/条件覆盖</vt:lpstr>
      <vt:lpstr>PowerPoint 演示文稿</vt:lpstr>
      <vt:lpstr>PowerPoint 演示文稿</vt:lpstr>
      <vt:lpstr>6.3.5 条件组合覆盖</vt:lpstr>
      <vt:lpstr>条件组合覆盖特点：</vt:lpstr>
      <vt:lpstr>总结:</vt:lpstr>
      <vt:lpstr>各种逻辑覆盖关系之间的图形表示</vt:lpstr>
      <vt:lpstr>PowerPoint 演示文稿</vt:lpstr>
      <vt:lpstr>6.4 黑盒测试</vt:lpstr>
      <vt:lpstr>常用黑盒测试方法</vt:lpstr>
      <vt:lpstr>6.4.1 等价类法</vt:lpstr>
      <vt:lpstr>如何划分等价类</vt:lpstr>
      <vt:lpstr>PowerPoint 演示文稿</vt:lpstr>
      <vt:lpstr>PowerPoint 演示文稿</vt:lpstr>
      <vt:lpstr>PowerPoint 演示文稿</vt:lpstr>
      <vt:lpstr>设计测试方案时两个步骤：</vt:lpstr>
      <vt:lpstr>比如：招服务员 ，看是否给面试资格。     要求：  女     20-50   大专以上毕业（0小学，1代表初中，2代表高中，3及以上代表大专以上）。</vt:lpstr>
      <vt:lpstr>PowerPoint 演示文稿</vt:lpstr>
      <vt:lpstr>PowerPoint 演示文稿</vt:lpstr>
      <vt:lpstr>PowerPoint 演示文稿</vt:lpstr>
      <vt:lpstr>PowerPoint 演示文稿</vt:lpstr>
      <vt:lpstr>等价类划分实例:电话号码输入模块</vt:lpstr>
      <vt:lpstr>PowerPoint 演示文稿</vt:lpstr>
      <vt:lpstr>PowerPoint 演示文稿</vt:lpstr>
      <vt:lpstr>PowerPoint 演示文稿</vt:lpstr>
      <vt:lpstr>6.4.2 边界值分析法</vt:lpstr>
      <vt:lpstr>边界值分析法步骤</vt:lpstr>
      <vt:lpstr>PowerPoint 演示文稿</vt:lpstr>
      <vt:lpstr>PowerPoint 演示文稿</vt:lpstr>
      <vt:lpstr>PowerPoint 演示文稿</vt:lpstr>
      <vt:lpstr>PowerPoint 演示文稿</vt:lpstr>
      <vt:lpstr>解答：划分等价类</vt:lpstr>
      <vt:lpstr>解答：寻找边界</vt:lpstr>
      <vt:lpstr>PowerPoint 演示文稿</vt:lpstr>
      <vt:lpstr>PowerPoint 演示文稿</vt:lpstr>
      <vt:lpstr>PowerPoint 演示文稿</vt:lpstr>
      <vt:lpstr>黑盒测试的完善性</vt:lpstr>
      <vt:lpstr>6.5 测试策略</vt:lpstr>
      <vt:lpstr>6.5 测试策略                                                  软件测试V模型</vt:lpstr>
      <vt:lpstr>测试的级别</vt:lpstr>
      <vt:lpstr>6.5.1单元测试</vt:lpstr>
      <vt:lpstr>6.5.1 单元测试</vt:lpstr>
      <vt:lpstr>6.5.1 单元测试</vt:lpstr>
      <vt:lpstr>6.5.1 单元测试</vt:lpstr>
      <vt:lpstr>PowerPoint 演示文稿</vt:lpstr>
      <vt:lpstr>6.5.1 单元测试</vt:lpstr>
      <vt:lpstr>6.5.1 单元测试</vt:lpstr>
      <vt:lpstr>PowerPoint 演示文稿</vt:lpstr>
      <vt:lpstr>PowerPoint 演示文稿</vt:lpstr>
      <vt:lpstr>PowerPoint 演示文稿</vt:lpstr>
      <vt:lpstr>6.5.2 集成测试（组装测试或联合测试）</vt:lpstr>
      <vt:lpstr>6.5.2 集成测试（P229）</vt:lpstr>
      <vt:lpstr>6.5.2 集成测试</vt:lpstr>
      <vt:lpstr>6.5.2 集成测试</vt:lpstr>
      <vt:lpstr>6.5.2 集成测试</vt:lpstr>
      <vt:lpstr>6.5.2 集成测试</vt:lpstr>
      <vt:lpstr>6.5.2 集成测试</vt:lpstr>
      <vt:lpstr>PowerPoint 演示文稿</vt:lpstr>
      <vt:lpstr>PowerPoint 演示文稿</vt:lpstr>
      <vt:lpstr>PowerPoint 演示文稿</vt:lpstr>
      <vt:lpstr>PowerPoint 演示文稿</vt:lpstr>
      <vt:lpstr>6.5.2 集成测试</vt:lpstr>
      <vt:lpstr>“考务处理系统”结构图的整体改进</vt:lpstr>
      <vt:lpstr>PowerPoint 演示文稿</vt:lpstr>
      <vt:lpstr>PowerPoint 演示文稿</vt:lpstr>
      <vt:lpstr>6.5.2 集成测试</vt:lpstr>
      <vt:lpstr>6.5.2 集成测试</vt:lpstr>
      <vt:lpstr>6.5.2 集成测试</vt:lpstr>
      <vt:lpstr>6.5.2 集成测试</vt:lpstr>
      <vt:lpstr>举例-面向对象集成测试</vt:lpstr>
      <vt:lpstr>6.5.3 确认测试（系统测试）</vt:lpstr>
      <vt:lpstr>6.5.4 验收测试</vt:lpstr>
      <vt:lpstr>作业：</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软件项目的测试</dc:title>
  <dc:creator>Administrator</dc:creator>
  <cp:lastModifiedBy>桔子</cp:lastModifiedBy>
  <cp:revision>137</cp:revision>
  <dcterms:created xsi:type="dcterms:W3CDTF">2019-09-05T10:35:00Z</dcterms:created>
  <dcterms:modified xsi:type="dcterms:W3CDTF">2019-11-06T08:22:59Z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